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81" r:id="rId3"/>
    <p:sldId id="284" r:id="rId4"/>
    <p:sldId id="285" r:id="rId5"/>
    <p:sldId id="287" r:id="rId6"/>
    <p:sldId id="288" r:id="rId7"/>
    <p:sldId id="289" r:id="rId8"/>
    <p:sldId id="286" r:id="rId9"/>
    <p:sldId id="261" r:id="rId10"/>
    <p:sldId id="257" r:id="rId11"/>
    <p:sldId id="258" r:id="rId12"/>
    <p:sldId id="260" r:id="rId13"/>
    <p:sldId id="283" r:id="rId14"/>
    <p:sldId id="262" r:id="rId15"/>
    <p:sldId id="263" r:id="rId16"/>
    <p:sldId id="266" r:id="rId17"/>
    <p:sldId id="267" r:id="rId18"/>
    <p:sldId id="268" r:id="rId19"/>
    <p:sldId id="269" r:id="rId20"/>
    <p:sldId id="270" r:id="rId21"/>
    <p:sldId id="271" r:id="rId22"/>
    <p:sldId id="272" r:id="rId23"/>
    <p:sldId id="273" r:id="rId24"/>
    <p:sldId id="274" r:id="rId25"/>
    <p:sldId id="275" r:id="rId26"/>
    <p:sldId id="277" r:id="rId27"/>
    <p:sldId id="278" r:id="rId28"/>
    <p:sldId id="279" r:id="rId29"/>
    <p:sldId id="280" r:id="rId30"/>
    <p:sldId id="282"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sp useBgFill="1">
        <p:nvSpPr>
          <p:cNvPr id="10" name="Rectangle 9"/>
          <p:cNvSpPr/>
          <p:nvPr/>
        </p:nvSpPr>
        <p:spPr>
          <a:xfrm>
            <a:off x="1307901" y="1267733"/>
            <a:ext cx="9576263" cy="4307951"/>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8"/>
            <a:ext cx="9296400" cy="4034771"/>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1"/>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6">
            <a:extLst>
              <a:ext uri="{FF2B5EF4-FFF2-40B4-BE49-F238E27FC236}">
                <a16:creationId xmlns:a16="http://schemas.microsoft.com/office/drawing/2014/main" id="{E26428D7-C6F3-473D-A360-A3F5C3E8728C}"/>
              </a:ext>
            </a:extLst>
          </p:cNvPr>
          <p:cNvGrpSpPr/>
          <p:nvPr/>
        </p:nvGrpSpPr>
        <p:grpSpPr>
          <a:xfrm>
            <a:off x="5250180" y="1267733"/>
            <a:ext cx="1691640" cy="615935"/>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7" y="2244831"/>
            <a:ext cx="8933796" cy="2437232"/>
          </a:xfrm>
        </p:spPr>
        <p:txBody>
          <a:bodyPr tIns="45720" bIns="45720" anchor="ctr">
            <a:normAutofit/>
          </a:bodyPr>
          <a:lstStyle>
            <a:lvl1pPr algn="ctr">
              <a:lnSpc>
                <a:spcPct val="83000"/>
              </a:lnSpc>
              <a:defRPr lang="en-US" sz="5100" b="0" kern="1200" cap="all" spc="-75"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32" y="4682107"/>
            <a:ext cx="8936847" cy="457201"/>
          </a:xfrm>
        </p:spPr>
        <p:txBody>
          <a:bodyPr>
            <a:normAutofit/>
          </a:bodyPr>
          <a:lstStyle>
            <a:lvl1pPr marL="0" indent="0" algn="ctr">
              <a:spcBef>
                <a:spcPts val="0"/>
              </a:spcBef>
              <a:buNone/>
              <a:defRPr sz="1350" spc="60" baseline="0">
                <a:solidFill>
                  <a:schemeClr val="tx1">
                    <a:lumMod val="95000"/>
                    <a:lumOff val="5000"/>
                  </a:schemeClr>
                </a:solidFill>
              </a:defRPr>
            </a:lvl1pPr>
            <a:lvl2pPr marL="342900" indent="0" algn="ctr">
              <a:buNone/>
              <a:defRPr sz="1200"/>
            </a:lvl2pPr>
            <a:lvl3pPr marL="685800" indent="0" algn="ctr">
              <a:buNone/>
              <a:defRPr sz="12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9"/>
            <a:ext cx="1554480" cy="485547"/>
          </a:xfrm>
        </p:spPr>
        <p:txBody>
          <a:bodyPr/>
          <a:lstStyle>
            <a:lvl1pPr algn="ctr">
              <a:defRPr sz="975" spc="0" baseline="0">
                <a:solidFill>
                  <a:srgbClr val="FFFFFF"/>
                </a:solidFill>
                <a:latin typeface="+mn-lt"/>
              </a:defRPr>
            </a:lvl1pPr>
          </a:lstStyle>
          <a:p>
            <a:pPr>
              <a:defRPr/>
            </a:pPr>
            <a:fld id="{2560471E-013B-43B4-89AB-A96E24273FE2}" type="datetimeFigureOut">
              <a:rPr lang="en-US" smtClean="0"/>
              <a:pPr>
                <a:defRPr/>
              </a:pPr>
              <a:t>9/2/2023</a:t>
            </a:fld>
            <a:endParaRPr lang="en-US"/>
          </a:p>
        </p:txBody>
      </p:sp>
      <p:sp>
        <p:nvSpPr>
          <p:cNvPr id="21" name="Footer Placeholder 20"/>
          <p:cNvSpPr>
            <a:spLocks noGrp="1"/>
          </p:cNvSpPr>
          <p:nvPr>
            <p:ph type="ftr" sz="quarter" idx="11"/>
          </p:nvPr>
        </p:nvSpPr>
        <p:spPr>
          <a:xfrm>
            <a:off x="1629133" y="5177408"/>
            <a:ext cx="5730295" cy="228600"/>
          </a:xfrm>
        </p:spPr>
        <p:txBody>
          <a:bodyPr/>
          <a:lstStyle>
            <a:lvl1pPr algn="l">
              <a:defRPr>
                <a:solidFill>
                  <a:schemeClr val="tx1">
                    <a:lumMod val="85000"/>
                    <a:lumOff val="15000"/>
                  </a:schemeClr>
                </a:solidFill>
              </a:defRPr>
            </a:lvl1pPr>
          </a:lstStyle>
          <a:p>
            <a:pPr>
              <a:defRPr/>
            </a:pPr>
            <a:endParaRPr lang="en-US">
              <a:solidFill>
                <a:srgbClr val="000000">
                  <a:lumMod val="85000"/>
                  <a:lumOff val="15000"/>
                </a:srgbClr>
              </a:solidFill>
            </a:endParaRPr>
          </a:p>
        </p:txBody>
      </p:sp>
      <p:sp>
        <p:nvSpPr>
          <p:cNvPr id="22" name="Slide Number Placeholder 21"/>
          <p:cNvSpPr>
            <a:spLocks noGrp="1"/>
          </p:cNvSpPr>
          <p:nvPr>
            <p:ph type="sldNum" sz="quarter" idx="12"/>
          </p:nvPr>
        </p:nvSpPr>
        <p:spPr>
          <a:xfrm>
            <a:off x="8606927" y="5177408"/>
            <a:ext cx="1955980" cy="228600"/>
          </a:xfrm>
        </p:spPr>
        <p:txBody>
          <a:bodyPr/>
          <a:lstStyle>
            <a:lvl1pPr>
              <a:defRPr>
                <a:solidFill>
                  <a:schemeClr val="tx1">
                    <a:lumMod val="85000"/>
                    <a:lumOff val="15000"/>
                  </a:schemeClr>
                </a:solidFill>
              </a:defRPr>
            </a:lvl1pPr>
          </a:lstStyle>
          <a:p>
            <a:pPr>
              <a:defRPr/>
            </a:pPr>
            <a:fld id="{6B65C9A1-C6BD-4F63-8EDE-4E7BB7AAA645}" type="slidenum">
              <a:rPr lang="en-US" altLang="en-US" smtClean="0">
                <a:solidFill>
                  <a:srgbClr val="000000">
                    <a:lumMod val="85000"/>
                    <a:lumOff val="15000"/>
                  </a:srgbClr>
                </a:solidFill>
              </a:rPr>
              <a:pPr>
                <a:defRPr/>
              </a:pPr>
              <a:t>‹#›</a:t>
            </a:fld>
            <a:endParaRPr lang="en-US" altLang="en-US">
              <a:solidFill>
                <a:srgbClr val="000000">
                  <a:lumMod val="85000"/>
                  <a:lumOff val="15000"/>
                </a:srgbClr>
              </a:solidFill>
            </a:endParaRPr>
          </a:p>
        </p:txBody>
      </p:sp>
    </p:spTree>
    <p:extLst>
      <p:ext uri="{BB962C8B-B14F-4D97-AF65-F5344CB8AC3E}">
        <p14:creationId xmlns:p14="http://schemas.microsoft.com/office/powerpoint/2010/main" val="1319209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9570DC79-CFDD-40E6-8FF3-84CFA0F27D08}" type="datetimeFigureOut">
              <a:rPr lang="en-US" smtClean="0">
                <a:solidFill>
                  <a:srgbClr val="000000">
                    <a:lumMod val="75000"/>
                    <a:lumOff val="25000"/>
                  </a:srgbClr>
                </a:solidFill>
              </a:rPr>
              <a:pPr>
                <a:defRPr/>
              </a:pPr>
              <a:t>9/2/2023</a:t>
            </a:fld>
            <a:endParaRPr lang="en-US">
              <a:solidFill>
                <a:srgbClr val="000000">
                  <a:lumMod val="75000"/>
                  <a:lumOff val="25000"/>
                </a:srgbClr>
              </a:solidFill>
            </a:endParaRPr>
          </a:p>
        </p:txBody>
      </p:sp>
      <p:sp>
        <p:nvSpPr>
          <p:cNvPr id="5" name="Footer Placeholder 4"/>
          <p:cNvSpPr>
            <a:spLocks noGrp="1"/>
          </p:cNvSpPr>
          <p:nvPr>
            <p:ph type="ftr" sz="quarter" idx="11"/>
          </p:nvPr>
        </p:nvSpPr>
        <p:spPr/>
        <p:txBody>
          <a:bodyPr/>
          <a:lstStyle/>
          <a:p>
            <a:pPr>
              <a:defRPr/>
            </a:pPr>
            <a:endParaRPr lang="en-US">
              <a:solidFill>
                <a:srgbClr val="000000">
                  <a:lumMod val="85000"/>
                  <a:lumOff val="15000"/>
                </a:srgbClr>
              </a:solidFill>
            </a:endParaRPr>
          </a:p>
        </p:txBody>
      </p:sp>
      <p:sp>
        <p:nvSpPr>
          <p:cNvPr id="6" name="Slide Number Placeholder 5"/>
          <p:cNvSpPr>
            <a:spLocks noGrp="1"/>
          </p:cNvSpPr>
          <p:nvPr>
            <p:ph type="sldNum" sz="quarter" idx="12"/>
          </p:nvPr>
        </p:nvSpPr>
        <p:spPr/>
        <p:txBody>
          <a:bodyPr/>
          <a:lstStyle/>
          <a:p>
            <a:pPr>
              <a:defRPr/>
            </a:pPr>
            <a:fld id="{BF2167CE-BBA8-45DB-AEFF-0EE80C212DA3}" type="slidenum">
              <a:rPr lang="en-US" altLang="en-US" smtClean="0">
                <a:solidFill>
                  <a:srgbClr val="000000">
                    <a:lumMod val="75000"/>
                    <a:lumOff val="25000"/>
                  </a:srgbClr>
                </a:solidFill>
              </a:rPr>
              <a:pPr>
                <a:defRPr/>
              </a:pPr>
              <a:t>‹#›</a:t>
            </a:fld>
            <a:endParaRPr lang="en-US" altLang="en-US">
              <a:solidFill>
                <a:srgbClr val="000000">
                  <a:lumMod val="75000"/>
                  <a:lumOff val="25000"/>
                </a:srgbClr>
              </a:solidFill>
            </a:endParaRPr>
          </a:p>
        </p:txBody>
      </p:sp>
    </p:spTree>
    <p:extLst>
      <p:ext uri="{BB962C8B-B14F-4D97-AF65-F5344CB8AC3E}">
        <p14:creationId xmlns:p14="http://schemas.microsoft.com/office/powerpoint/2010/main" val="3473892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CEEB3A97-8495-4612-9020-5BC2CC921FF6}" type="datetimeFigureOut">
              <a:rPr lang="en-US" smtClean="0">
                <a:solidFill>
                  <a:srgbClr val="000000">
                    <a:lumMod val="75000"/>
                    <a:lumOff val="25000"/>
                  </a:srgbClr>
                </a:solidFill>
              </a:rPr>
              <a:pPr>
                <a:defRPr/>
              </a:pPr>
              <a:t>9/2/2023</a:t>
            </a:fld>
            <a:endParaRPr lang="en-US">
              <a:solidFill>
                <a:srgbClr val="000000">
                  <a:lumMod val="75000"/>
                  <a:lumOff val="25000"/>
                </a:srgbClr>
              </a:solidFill>
            </a:endParaRPr>
          </a:p>
        </p:txBody>
      </p:sp>
      <p:sp>
        <p:nvSpPr>
          <p:cNvPr id="5" name="Footer Placeholder 4"/>
          <p:cNvSpPr>
            <a:spLocks noGrp="1"/>
          </p:cNvSpPr>
          <p:nvPr>
            <p:ph type="ftr" sz="quarter" idx="11"/>
          </p:nvPr>
        </p:nvSpPr>
        <p:spPr/>
        <p:txBody>
          <a:bodyPr/>
          <a:lstStyle/>
          <a:p>
            <a:pPr>
              <a:defRPr/>
            </a:pPr>
            <a:endParaRPr lang="en-US">
              <a:solidFill>
                <a:srgbClr val="000000">
                  <a:lumMod val="85000"/>
                  <a:lumOff val="15000"/>
                </a:srgbClr>
              </a:solidFill>
            </a:endParaRPr>
          </a:p>
        </p:txBody>
      </p:sp>
      <p:sp>
        <p:nvSpPr>
          <p:cNvPr id="6" name="Slide Number Placeholder 5"/>
          <p:cNvSpPr>
            <a:spLocks noGrp="1"/>
          </p:cNvSpPr>
          <p:nvPr>
            <p:ph type="sldNum" sz="quarter" idx="12"/>
          </p:nvPr>
        </p:nvSpPr>
        <p:spPr/>
        <p:txBody>
          <a:bodyPr/>
          <a:lstStyle/>
          <a:p>
            <a:pPr>
              <a:defRPr/>
            </a:pPr>
            <a:fld id="{9BDA9EF9-FB65-462F-818B-6BC1BE3E878F}" type="slidenum">
              <a:rPr lang="en-US" altLang="en-US" smtClean="0">
                <a:solidFill>
                  <a:srgbClr val="000000">
                    <a:lumMod val="75000"/>
                    <a:lumOff val="25000"/>
                  </a:srgbClr>
                </a:solidFill>
              </a:rPr>
              <a:pPr>
                <a:defRPr/>
              </a:pPr>
              <a:t>‹#›</a:t>
            </a:fld>
            <a:endParaRPr lang="en-US" altLang="en-US">
              <a:solidFill>
                <a:srgbClr val="000000">
                  <a:lumMod val="75000"/>
                  <a:lumOff val="25000"/>
                </a:srgbClr>
              </a:solidFill>
            </a:endParaRPr>
          </a:p>
        </p:txBody>
      </p:sp>
    </p:spTree>
    <p:extLst>
      <p:ext uri="{BB962C8B-B14F-4D97-AF65-F5344CB8AC3E}">
        <p14:creationId xmlns:p14="http://schemas.microsoft.com/office/powerpoint/2010/main" val="100670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5" name="Rectangle 20"/>
          <p:cNvSpPr>
            <a:spLocks noChangeArrowheads="1"/>
          </p:cNvSpPr>
          <p:nvPr/>
        </p:nvSpPr>
        <p:spPr bwMode="white">
          <a:xfrm>
            <a:off x="11988800" y="3175"/>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6" name="Rectangle 23"/>
          <p:cNvSpPr>
            <a:spLocks noChangeArrowheads="1"/>
          </p:cNvSpPr>
          <p:nvPr/>
        </p:nvSpPr>
        <p:spPr bwMode="white">
          <a:xfrm>
            <a:off x="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7" name="Rectangle 24"/>
          <p:cNvSpPr>
            <a:spLocks noChangeArrowheads="1"/>
          </p:cNvSpPr>
          <p:nvPr/>
        </p:nvSpPr>
        <p:spPr bwMode="white">
          <a:xfrm>
            <a:off x="0" y="0"/>
            <a:ext cx="12192000" cy="25146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0" name="Rectangle 9"/>
          <p:cNvSpPr>
            <a:spLocks noChangeArrowheads="1"/>
          </p:cNvSpPr>
          <p:nvPr/>
        </p:nvSpPr>
        <p:spPr bwMode="auto">
          <a:xfrm>
            <a:off x="194734" y="6391276"/>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1" name="Straight Connector 10"/>
          <p:cNvSpPr>
            <a:spLocks noChangeShapeType="1"/>
          </p:cNvSpPr>
          <p:nvPr/>
        </p:nvSpPr>
        <p:spPr bwMode="auto">
          <a:xfrm>
            <a:off x="207434" y="2419350"/>
            <a:ext cx="1177713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2" name="Rectangle 11"/>
          <p:cNvSpPr>
            <a:spLocks noChangeArrowheads="1"/>
          </p:cNvSpPr>
          <p:nvPr/>
        </p:nvSpPr>
        <p:spPr bwMode="auto">
          <a:xfrm>
            <a:off x="203200" y="152400"/>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dirty="0">
              <a:solidFill>
                <a:prstClr val="black"/>
              </a:solidFill>
              <a:latin typeface="Arial" charset="0"/>
              <a:cs typeface="Arial" charset="0"/>
            </a:endParaRPr>
          </a:p>
        </p:txBody>
      </p:sp>
      <p:sp>
        <p:nvSpPr>
          <p:cNvPr id="13" name="Oval 12"/>
          <p:cNvSpPr/>
          <p:nvPr/>
        </p:nvSpPr>
        <p:spPr>
          <a:xfrm>
            <a:off x="5689600" y="211455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4" name="Oval 13"/>
          <p:cNvSpPr/>
          <p:nvPr/>
        </p:nvSpPr>
        <p:spPr>
          <a:xfrm>
            <a:off x="5816600" y="2209800"/>
            <a:ext cx="5588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9" name="Subtitl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914400" y="381000"/>
            <a:ext cx="10363200" cy="1752600"/>
          </a:xfrm>
        </p:spPr>
        <p:txBody>
          <a:bodyPr/>
          <a:lstStyle>
            <a:lvl1pPr>
              <a:defRPr sz="4200">
                <a:solidFill>
                  <a:schemeClr val="accent1"/>
                </a:solidFill>
              </a:defRPr>
            </a:lvl1pPr>
          </a:lstStyle>
          <a:p>
            <a:r>
              <a:rPr lang="en-US"/>
              <a:t>Click to edit Master title style</a:t>
            </a:r>
          </a:p>
        </p:txBody>
      </p:sp>
      <p:sp>
        <p:nvSpPr>
          <p:cNvPr id="15" name="Date Placeholder 27"/>
          <p:cNvSpPr>
            <a:spLocks noGrp="1"/>
          </p:cNvSpPr>
          <p:nvPr>
            <p:ph type="dt" sz="half" idx="10"/>
          </p:nvPr>
        </p:nvSpPr>
        <p:spPr/>
        <p:txBody>
          <a:bodyPr/>
          <a:lstStyle>
            <a:lvl1pPr>
              <a:defRPr/>
            </a:lvl1pPr>
          </a:lstStyle>
          <a:p>
            <a:fld id="{D89239B7-ADF2-4E51-83A6-A3435AED3435}" type="datetimeFigureOut">
              <a:rPr lang="en-IN" smtClean="0"/>
              <a:t>02-09-2023</a:t>
            </a:fld>
            <a:endParaRPr lang="en-IN"/>
          </a:p>
        </p:txBody>
      </p:sp>
      <p:sp>
        <p:nvSpPr>
          <p:cNvPr id="16" name="Footer Placeholder 16"/>
          <p:cNvSpPr>
            <a:spLocks noGrp="1"/>
          </p:cNvSpPr>
          <p:nvPr>
            <p:ph type="ftr" sz="quarter" idx="11"/>
          </p:nvPr>
        </p:nvSpPr>
        <p:spPr/>
        <p:txBody>
          <a:bodyPr/>
          <a:lstStyle>
            <a:lvl1pPr>
              <a:defRPr/>
            </a:lvl1pPr>
          </a:lstStyle>
          <a:p>
            <a:endParaRPr lang="en-IN"/>
          </a:p>
        </p:txBody>
      </p:sp>
      <p:sp>
        <p:nvSpPr>
          <p:cNvPr id="17" name="Slide Number Placeholder 28"/>
          <p:cNvSpPr>
            <a:spLocks noGrp="1"/>
          </p:cNvSpPr>
          <p:nvPr>
            <p:ph type="sldNum" sz="quarter" idx="12"/>
          </p:nvPr>
        </p:nvSpPr>
        <p:spPr>
          <a:xfrm>
            <a:off x="5791200" y="2198689"/>
            <a:ext cx="609600" cy="441325"/>
          </a:xfrm>
        </p:spPr>
        <p:txBody>
          <a:bodyPr/>
          <a:lstStyle>
            <a:lvl1pPr>
              <a:defRPr/>
            </a:lvl1pPr>
          </a:lstStyle>
          <a:p>
            <a:fld id="{E9A2A3AE-DA4C-42F2-9AFB-51900B3DBB4C}" type="slidenum">
              <a:rPr lang="en-IN" smtClean="0"/>
              <a:t>‹#›</a:t>
            </a:fld>
            <a:endParaRPr lang="en-IN"/>
          </a:p>
        </p:txBody>
      </p:sp>
    </p:spTree>
    <p:extLst>
      <p:ext uri="{BB962C8B-B14F-4D97-AF65-F5344CB8AC3E}">
        <p14:creationId xmlns:p14="http://schemas.microsoft.com/office/powerpoint/2010/main" val="1500345698"/>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a:t>Click to edit Master title style</a:t>
            </a:r>
          </a:p>
        </p:txBody>
      </p:sp>
      <p:sp>
        <p:nvSpPr>
          <p:cNvPr id="8" name="Content Placeholder 7"/>
          <p:cNvSpPr>
            <a:spLocks noGrp="1"/>
          </p:cNvSpPr>
          <p:nvPr>
            <p:ph sz="quarter" idx="1"/>
          </p:nvPr>
        </p:nvSpPr>
        <p:spPr>
          <a:xfrm>
            <a:off x="402336" y="1527048"/>
            <a:ext cx="1133856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D89239B7-ADF2-4E51-83A6-A3435AED3435}" type="datetimeFigureOut">
              <a:rPr lang="en-IN" smtClean="0"/>
              <a:t>02-09-2023</a:t>
            </a:fld>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a:xfrm>
            <a:off x="5816600" y="1027114"/>
            <a:ext cx="609600" cy="441325"/>
          </a:xfrm>
        </p:spPr>
        <p:txBody>
          <a:bodyPr/>
          <a:lstStyle>
            <a:lvl1pPr>
              <a:defRPr/>
            </a:lvl1pPr>
          </a:lstStyle>
          <a:p>
            <a:fld id="{E9A2A3AE-DA4C-42F2-9AFB-51900B3DBB4C}" type="slidenum">
              <a:rPr lang="en-IN" smtClean="0"/>
              <a:t>‹#›</a:t>
            </a:fld>
            <a:endParaRPr lang="en-IN"/>
          </a:p>
        </p:txBody>
      </p:sp>
    </p:spTree>
    <p:extLst>
      <p:ext uri="{BB962C8B-B14F-4D97-AF65-F5344CB8AC3E}">
        <p14:creationId xmlns:p14="http://schemas.microsoft.com/office/powerpoint/2010/main" val="80349717"/>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5" name="Rectangle 20"/>
          <p:cNvSpPr>
            <a:spLocks noChangeArrowheads="1"/>
          </p:cNvSpPr>
          <p:nvPr/>
        </p:nvSpPr>
        <p:spPr bwMode="white">
          <a:xfrm>
            <a:off x="0" y="670560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6" name="Rectangle 23"/>
          <p:cNvSpPr>
            <a:spLocks noChangeArrowheads="1"/>
          </p:cNvSpPr>
          <p:nvPr/>
        </p:nvSpPr>
        <p:spPr bwMode="white">
          <a:xfrm>
            <a:off x="0" y="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7" name="Rectangle 24"/>
          <p:cNvSpPr>
            <a:spLocks noChangeArrowheads="1"/>
          </p:cNvSpPr>
          <p:nvPr/>
        </p:nvSpPr>
        <p:spPr bwMode="white">
          <a:xfrm>
            <a:off x="11988800" y="1905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8" name="Rectangle 25"/>
          <p:cNvSpPr>
            <a:spLocks noChangeArrowheads="1"/>
          </p:cNvSpPr>
          <p:nvPr/>
        </p:nvSpPr>
        <p:spPr bwMode="white">
          <a:xfrm>
            <a:off x="203200" y="2286000"/>
            <a:ext cx="11777133" cy="3048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9" name="Rectangle 26"/>
          <p:cNvSpPr>
            <a:spLocks noChangeArrowheads="1"/>
          </p:cNvSpPr>
          <p:nvPr/>
        </p:nvSpPr>
        <p:spPr bwMode="auto">
          <a:xfrm>
            <a:off x="207434" y="142875"/>
            <a:ext cx="11777133" cy="2139950"/>
          </a:xfrm>
          <a:prstGeom prst="rect">
            <a:avLst/>
          </a:prstGeom>
          <a:solidFill>
            <a:schemeClr val="accent1"/>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0" name="Rectangle 9"/>
          <p:cNvSpPr>
            <a:spLocks noChangeArrowheads="1"/>
          </p:cNvSpPr>
          <p:nvPr/>
        </p:nvSpPr>
        <p:spPr bwMode="auto">
          <a:xfrm>
            <a:off x="194734" y="6391276"/>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1" name="Rectangle 10"/>
          <p:cNvSpPr>
            <a:spLocks noChangeArrowheads="1"/>
          </p:cNvSpPr>
          <p:nvPr/>
        </p:nvSpPr>
        <p:spPr bwMode="auto">
          <a:xfrm>
            <a:off x="203200" y="152400"/>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dirty="0">
              <a:solidFill>
                <a:prstClr val="black"/>
              </a:solidFill>
              <a:latin typeface="Arial" charset="0"/>
              <a:cs typeface="Arial" charset="0"/>
            </a:endParaRPr>
          </a:p>
        </p:txBody>
      </p:sp>
      <p:sp>
        <p:nvSpPr>
          <p:cNvPr id="12" name="Straight Connector 11"/>
          <p:cNvSpPr>
            <a:spLocks noChangeShapeType="1"/>
          </p:cNvSpPr>
          <p:nvPr/>
        </p:nvSpPr>
        <p:spPr bwMode="auto">
          <a:xfrm>
            <a:off x="203200" y="2438400"/>
            <a:ext cx="1177713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3" name="Oval 12"/>
          <p:cNvSpPr/>
          <p:nvPr/>
        </p:nvSpPr>
        <p:spPr>
          <a:xfrm>
            <a:off x="5689600" y="211455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4" name="Oval 13"/>
          <p:cNvSpPr/>
          <p:nvPr/>
        </p:nvSpPr>
        <p:spPr>
          <a:xfrm>
            <a:off x="5816600" y="2209800"/>
            <a:ext cx="5588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3" name="Text Placeholder 2"/>
          <p:cNvSpPr>
            <a:spLocks noGrp="1"/>
          </p:cNvSpPr>
          <p:nvPr>
            <p:ph type="body" idx="1"/>
          </p:nvPr>
        </p:nvSpPr>
        <p:spPr>
          <a:xfrm>
            <a:off x="1824568" y="2743200"/>
            <a:ext cx="8640232"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963084" y="533400"/>
            <a:ext cx="10363200" cy="1524000"/>
          </a:xfrm>
        </p:spPr>
        <p:txBody>
          <a:bodyPr/>
          <a:lstStyle>
            <a:lvl1pPr algn="ctr">
              <a:buNone/>
              <a:defRPr sz="4200" b="0" cap="none" baseline="0">
                <a:solidFill>
                  <a:srgbClr val="FFFFFF"/>
                </a:solidFill>
              </a:defRPr>
            </a:lvl1pPr>
          </a:lstStyle>
          <a:p>
            <a:r>
              <a:rPr lang="en-US"/>
              <a:t>Click to edit Master title style</a:t>
            </a:r>
          </a:p>
        </p:txBody>
      </p:sp>
      <p:sp>
        <p:nvSpPr>
          <p:cNvPr id="15" name="Footer Placeholder 4"/>
          <p:cNvSpPr>
            <a:spLocks noGrp="1"/>
          </p:cNvSpPr>
          <p:nvPr>
            <p:ph type="ftr" sz="quarter" idx="10"/>
          </p:nvPr>
        </p:nvSpPr>
        <p:spPr/>
        <p:txBody>
          <a:bodyPr/>
          <a:lstStyle>
            <a:lvl1pPr>
              <a:defRPr/>
            </a:lvl1pPr>
          </a:lstStyle>
          <a:p>
            <a:endParaRPr lang="en-IN"/>
          </a:p>
        </p:txBody>
      </p:sp>
      <p:sp>
        <p:nvSpPr>
          <p:cNvPr id="16" name="Date Placeholder 3"/>
          <p:cNvSpPr>
            <a:spLocks noGrp="1"/>
          </p:cNvSpPr>
          <p:nvPr>
            <p:ph type="dt" sz="half" idx="11"/>
          </p:nvPr>
        </p:nvSpPr>
        <p:spPr/>
        <p:txBody>
          <a:bodyPr/>
          <a:lstStyle>
            <a:lvl1pPr>
              <a:defRPr/>
            </a:lvl1pPr>
          </a:lstStyle>
          <a:p>
            <a:fld id="{D89239B7-ADF2-4E51-83A6-A3435AED3435}" type="datetimeFigureOut">
              <a:rPr lang="en-IN" smtClean="0"/>
              <a:t>02-09-2023</a:t>
            </a:fld>
            <a:endParaRPr lang="en-IN"/>
          </a:p>
        </p:txBody>
      </p:sp>
      <p:sp>
        <p:nvSpPr>
          <p:cNvPr id="17" name="Slide Number Placeholder 5"/>
          <p:cNvSpPr>
            <a:spLocks noGrp="1"/>
          </p:cNvSpPr>
          <p:nvPr>
            <p:ph type="sldNum" sz="quarter" idx="12"/>
          </p:nvPr>
        </p:nvSpPr>
        <p:spPr>
          <a:xfrm>
            <a:off x="5791200" y="2198689"/>
            <a:ext cx="609600" cy="441325"/>
          </a:xfrm>
        </p:spPr>
        <p:txBody>
          <a:bodyPr/>
          <a:lstStyle>
            <a:lvl1pPr>
              <a:defRPr/>
            </a:lvl1pPr>
          </a:lstStyle>
          <a:p>
            <a:fld id="{E9A2A3AE-DA4C-42F2-9AFB-51900B3DBB4C}" type="slidenum">
              <a:rPr lang="en-IN" smtClean="0"/>
              <a:t>‹#›</a:t>
            </a:fld>
            <a:endParaRPr lang="en-IN"/>
          </a:p>
        </p:txBody>
      </p:sp>
    </p:spTree>
    <p:extLst>
      <p:ext uri="{BB962C8B-B14F-4D97-AF65-F5344CB8AC3E}">
        <p14:creationId xmlns:p14="http://schemas.microsoft.com/office/powerpoint/2010/main" val="2593488486"/>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2"/>
        </a:solidFill>
        <a:effectLst/>
      </p:bgPr>
    </p:bg>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6083301" y="1576388"/>
            <a:ext cx="12700"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en-IN" sz="1800">
              <a:solidFill>
                <a:prstClr val="black"/>
              </a:solidFill>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402336" y="228600"/>
            <a:ext cx="11379200" cy="758952"/>
          </a:xfrm>
        </p:spPr>
        <p:txBody>
          <a:bodyPr/>
          <a:lstStyle/>
          <a:p>
            <a:r>
              <a:rPr lang="en-US"/>
              <a:t>Click to edit Master title style</a:t>
            </a:r>
          </a:p>
        </p:txBody>
      </p:sp>
      <p:sp>
        <p:nvSpPr>
          <p:cNvPr id="10" name="Content Placeholder 9"/>
          <p:cNvSpPr>
            <a:spLocks noGrp="1"/>
          </p:cNvSpPr>
          <p:nvPr>
            <p:ph sz="half" idx="1"/>
          </p:nvPr>
        </p:nvSpPr>
        <p:spPr>
          <a:xfrm>
            <a:off x="402336" y="1371600"/>
            <a:ext cx="53848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half" idx="2"/>
          </p:nvPr>
        </p:nvSpPr>
        <p:spPr>
          <a:xfrm>
            <a:off x="6400800" y="1371600"/>
            <a:ext cx="53848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a:xfrm>
            <a:off x="7721601" y="6410326"/>
            <a:ext cx="4059767" cy="365125"/>
          </a:xfrm>
        </p:spPr>
        <p:txBody>
          <a:bodyPr/>
          <a:lstStyle>
            <a:lvl1pPr>
              <a:defRPr/>
            </a:lvl1pPr>
          </a:lstStyle>
          <a:p>
            <a:fld id="{D89239B7-ADF2-4E51-83A6-A3435AED3435}" type="datetimeFigureOut">
              <a:rPr lang="en-IN" smtClean="0"/>
              <a:t>02-09-2023</a:t>
            </a:fld>
            <a:endParaRPr lang="en-IN"/>
          </a:p>
        </p:txBody>
      </p:sp>
      <p:sp>
        <p:nvSpPr>
          <p:cNvPr id="7" name="Footer Placeholder 5"/>
          <p:cNvSpPr>
            <a:spLocks noGrp="1"/>
          </p:cNvSpPr>
          <p:nvPr>
            <p:ph type="ftr" sz="quarter" idx="11"/>
          </p:nvPr>
        </p:nvSpPr>
        <p:spPr/>
        <p:txBody>
          <a:bodyPr/>
          <a:lstStyle>
            <a:lvl1pPr>
              <a:defRPr/>
            </a:lvl1pPr>
          </a:lstStyle>
          <a:p>
            <a:endParaRPr lang="en-IN"/>
          </a:p>
        </p:txBody>
      </p:sp>
      <p:sp>
        <p:nvSpPr>
          <p:cNvPr id="8" name="Slide Number Placeholder 6"/>
          <p:cNvSpPr>
            <a:spLocks noGrp="1"/>
          </p:cNvSpPr>
          <p:nvPr>
            <p:ph type="sldNum" sz="quarter" idx="12"/>
          </p:nvPr>
        </p:nvSpPr>
        <p:spPr/>
        <p:txBody>
          <a:bodyPr/>
          <a:lstStyle>
            <a:lvl1pPr>
              <a:defRPr/>
            </a:lvl1pPr>
          </a:lstStyle>
          <a:p>
            <a:fld id="{E9A2A3AE-DA4C-42F2-9AFB-51900B3DBB4C}" type="slidenum">
              <a:rPr lang="en-IN" smtClean="0"/>
              <a:t>‹#›</a:t>
            </a:fld>
            <a:endParaRPr lang="en-IN"/>
          </a:p>
        </p:txBody>
      </p:sp>
    </p:spTree>
    <p:extLst>
      <p:ext uri="{BB962C8B-B14F-4D97-AF65-F5344CB8AC3E}">
        <p14:creationId xmlns:p14="http://schemas.microsoft.com/office/powerpoint/2010/main" val="1030450539"/>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solidFill>
          <a:schemeClr val="bg2"/>
        </a:solidFill>
        <a:effectLst/>
      </p:bgPr>
    </p:bg>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6096000" y="2200276"/>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en-IN" sz="1800">
              <a:solidFill>
                <a:prstClr val="black"/>
              </a:solidFill>
              <a:latin typeface="Arial" panose="020B0604020202020204" pitchFamily="34" charset="0"/>
              <a:cs typeface="Arial" panose="020B0604020202020204" pitchFamily="34" charset="0"/>
            </a:endParaRPr>
          </a:p>
        </p:txBody>
      </p:sp>
      <p:sp>
        <p:nvSpPr>
          <p:cNvPr id="8" name="Rectangle 20"/>
          <p:cNvSpPr>
            <a:spLocks noChangeArrowheads="1"/>
          </p:cNvSpPr>
          <p:nvPr/>
        </p:nvSpPr>
        <p:spPr bwMode="white">
          <a:xfrm>
            <a:off x="0" y="0"/>
            <a:ext cx="12192000" cy="14478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9" name="Rectangle 23"/>
          <p:cNvSpPr>
            <a:spLocks noChangeArrowheads="1"/>
          </p:cNvSpPr>
          <p:nvPr/>
        </p:nvSpPr>
        <p:spPr bwMode="white">
          <a:xfrm>
            <a:off x="0" y="670560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0" name="Rectangle 24"/>
          <p:cNvSpPr>
            <a:spLocks noChangeArrowheads="1"/>
          </p:cNvSpPr>
          <p:nvPr/>
        </p:nvSpPr>
        <p:spPr bwMode="white">
          <a:xfrm>
            <a:off x="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1" name="Rectangle 25"/>
          <p:cNvSpPr>
            <a:spLocks noChangeArrowheads="1"/>
          </p:cNvSpPr>
          <p:nvPr/>
        </p:nvSpPr>
        <p:spPr bwMode="white">
          <a:xfrm>
            <a:off x="1198880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2" name="Rectangle 11"/>
          <p:cNvSpPr/>
          <p:nvPr/>
        </p:nvSpPr>
        <p:spPr>
          <a:xfrm>
            <a:off x="203200" y="1371600"/>
            <a:ext cx="11777133"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3" name="Rectangle 12"/>
          <p:cNvSpPr>
            <a:spLocks noChangeArrowheads="1"/>
          </p:cNvSpPr>
          <p:nvPr/>
        </p:nvSpPr>
        <p:spPr bwMode="auto">
          <a:xfrm>
            <a:off x="194734" y="6391275"/>
            <a:ext cx="11777133"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4" name="Straight Connector 13"/>
          <p:cNvSpPr>
            <a:spLocks noChangeShapeType="1"/>
          </p:cNvSpPr>
          <p:nvPr/>
        </p:nvSpPr>
        <p:spPr bwMode="auto">
          <a:xfrm>
            <a:off x="203200" y="1279525"/>
            <a:ext cx="1177713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5" name="Rectangle 14"/>
          <p:cNvSpPr>
            <a:spLocks noChangeArrowheads="1"/>
          </p:cNvSpPr>
          <p:nvPr/>
        </p:nvSpPr>
        <p:spPr bwMode="auto">
          <a:xfrm>
            <a:off x="203200" y="155575"/>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dirty="0">
              <a:solidFill>
                <a:prstClr val="black"/>
              </a:solidFill>
              <a:latin typeface="Arial" charset="0"/>
              <a:cs typeface="Arial" charset="0"/>
            </a:endParaRPr>
          </a:p>
        </p:txBody>
      </p:sp>
      <p:sp>
        <p:nvSpPr>
          <p:cNvPr id="16" name="Oval 15"/>
          <p:cNvSpPr/>
          <p:nvPr/>
        </p:nvSpPr>
        <p:spPr>
          <a:xfrm>
            <a:off x="5689600" y="955675"/>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7" name="Oval 16"/>
          <p:cNvSpPr/>
          <p:nvPr/>
        </p:nvSpPr>
        <p:spPr>
          <a:xfrm>
            <a:off x="5816600" y="1050925"/>
            <a:ext cx="5588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3" name="Text Placeholder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4" name="Content Placeholder 23"/>
          <p:cNvSpPr>
            <a:spLocks noGrp="1"/>
          </p:cNvSpPr>
          <p:nvPr>
            <p:ph sz="quarter" idx="2"/>
          </p:nvPr>
        </p:nvSpPr>
        <p:spPr>
          <a:xfrm>
            <a:off x="402336" y="2471383"/>
            <a:ext cx="5388864" cy="38184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Content Placeholder 25"/>
          <p:cNvSpPr>
            <a:spLocks noGrp="1"/>
          </p:cNvSpPr>
          <p:nvPr>
            <p:ph sz="quarter" idx="4"/>
          </p:nvPr>
        </p:nvSpPr>
        <p:spPr>
          <a:xfrm>
            <a:off x="6400800" y="2471383"/>
            <a:ext cx="5384800" cy="38221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itle 22"/>
          <p:cNvSpPr>
            <a:spLocks noGrp="1"/>
          </p:cNvSpPr>
          <p:nvPr>
            <p:ph type="title"/>
          </p:nvPr>
        </p:nvSpPr>
        <p:spPr/>
        <p:txBody>
          <a:bodyPr rtlCol="0"/>
          <a:lstStyle/>
          <a:p>
            <a:r>
              <a:rPr lang="en-US"/>
              <a:t>Click to edit Master title style</a:t>
            </a:r>
          </a:p>
        </p:txBody>
      </p:sp>
      <p:sp>
        <p:nvSpPr>
          <p:cNvPr id="18" name="Date Placeholder 6"/>
          <p:cNvSpPr>
            <a:spLocks noGrp="1"/>
          </p:cNvSpPr>
          <p:nvPr>
            <p:ph type="dt" sz="half" idx="10"/>
          </p:nvPr>
        </p:nvSpPr>
        <p:spPr/>
        <p:txBody>
          <a:bodyPr/>
          <a:lstStyle>
            <a:lvl1pPr>
              <a:defRPr/>
            </a:lvl1pPr>
          </a:lstStyle>
          <a:p>
            <a:fld id="{D89239B7-ADF2-4E51-83A6-A3435AED3435}" type="datetimeFigureOut">
              <a:rPr lang="en-IN" smtClean="0"/>
              <a:t>02-09-2023</a:t>
            </a:fld>
            <a:endParaRPr lang="en-IN"/>
          </a:p>
        </p:txBody>
      </p:sp>
      <p:sp>
        <p:nvSpPr>
          <p:cNvPr id="19" name="Footer Placeholder 7"/>
          <p:cNvSpPr>
            <a:spLocks noGrp="1"/>
          </p:cNvSpPr>
          <p:nvPr>
            <p:ph type="ftr" sz="quarter" idx="11"/>
          </p:nvPr>
        </p:nvSpPr>
        <p:spPr>
          <a:xfrm>
            <a:off x="406400" y="6410326"/>
            <a:ext cx="4775200" cy="365125"/>
          </a:xfrm>
        </p:spPr>
        <p:txBody>
          <a:bodyPr/>
          <a:lstStyle>
            <a:lvl1pPr>
              <a:defRPr/>
            </a:lvl1pPr>
          </a:lstStyle>
          <a:p>
            <a:endParaRPr lang="en-IN"/>
          </a:p>
        </p:txBody>
      </p:sp>
      <p:sp>
        <p:nvSpPr>
          <p:cNvPr id="20" name="Slide Number Placeholder 8"/>
          <p:cNvSpPr>
            <a:spLocks noGrp="1"/>
          </p:cNvSpPr>
          <p:nvPr>
            <p:ph type="sldNum" sz="quarter" idx="12"/>
          </p:nvPr>
        </p:nvSpPr>
        <p:spPr>
          <a:xfrm>
            <a:off x="5791200" y="1042989"/>
            <a:ext cx="609600" cy="441325"/>
          </a:xfrm>
        </p:spPr>
        <p:txBody>
          <a:bodyPr/>
          <a:lstStyle>
            <a:lvl1pPr>
              <a:defRPr/>
            </a:lvl1pPr>
          </a:lstStyle>
          <a:p>
            <a:fld id="{E9A2A3AE-DA4C-42F2-9AFB-51900B3DBB4C}" type="slidenum">
              <a:rPr lang="en-IN" smtClean="0"/>
              <a:t>‹#›</a:t>
            </a:fld>
            <a:endParaRPr lang="en-IN"/>
          </a:p>
        </p:txBody>
      </p:sp>
    </p:spTree>
    <p:extLst>
      <p:ext uri="{BB962C8B-B14F-4D97-AF65-F5344CB8AC3E}">
        <p14:creationId xmlns:p14="http://schemas.microsoft.com/office/powerpoint/2010/main" val="2033067097"/>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D89239B7-ADF2-4E51-83A6-A3435AED3435}" type="datetimeFigureOut">
              <a:rPr lang="en-IN" smtClean="0"/>
              <a:t>02-09-2023</a:t>
            </a:fld>
            <a:endParaRPr lang="en-IN"/>
          </a:p>
        </p:txBody>
      </p:sp>
      <p:sp>
        <p:nvSpPr>
          <p:cNvPr id="4" name="Footer Placeholder 3"/>
          <p:cNvSpPr>
            <a:spLocks noGrp="1"/>
          </p:cNvSpPr>
          <p:nvPr>
            <p:ph type="ftr" sz="quarter" idx="11"/>
          </p:nvPr>
        </p:nvSpPr>
        <p:spPr/>
        <p:txBody>
          <a:bodyPr/>
          <a:lstStyle>
            <a:lvl1pPr>
              <a:defRPr/>
            </a:lvl1pPr>
          </a:lstStyle>
          <a:p>
            <a:endParaRPr lang="en-IN"/>
          </a:p>
        </p:txBody>
      </p:sp>
      <p:sp>
        <p:nvSpPr>
          <p:cNvPr id="5" name="Slide Number Placeholder 4"/>
          <p:cNvSpPr>
            <a:spLocks noGrp="1"/>
          </p:cNvSpPr>
          <p:nvPr>
            <p:ph type="sldNum" sz="quarter" idx="12"/>
          </p:nvPr>
        </p:nvSpPr>
        <p:spPr>
          <a:xfrm>
            <a:off x="5791200" y="1036639"/>
            <a:ext cx="609600" cy="441325"/>
          </a:xfrm>
        </p:spPr>
        <p:txBody>
          <a:bodyPr/>
          <a:lstStyle>
            <a:lvl1pPr>
              <a:defRPr/>
            </a:lvl1pPr>
          </a:lstStyle>
          <a:p>
            <a:fld id="{E9A2A3AE-DA4C-42F2-9AFB-51900B3DBB4C}" type="slidenum">
              <a:rPr lang="en-IN" smtClean="0"/>
              <a:t>‹#›</a:t>
            </a:fld>
            <a:endParaRPr lang="en-IN"/>
          </a:p>
        </p:txBody>
      </p:sp>
    </p:spTree>
    <p:extLst>
      <p:ext uri="{BB962C8B-B14F-4D97-AF65-F5344CB8AC3E}">
        <p14:creationId xmlns:p14="http://schemas.microsoft.com/office/powerpoint/2010/main" val="17171801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3" name="Rectangle 20"/>
          <p:cNvSpPr>
            <a:spLocks noChangeArrowheads="1"/>
          </p:cNvSpPr>
          <p:nvPr/>
        </p:nvSpPr>
        <p:spPr bwMode="white">
          <a:xfrm>
            <a:off x="0" y="1"/>
            <a:ext cx="12192000" cy="155575"/>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4" name="Rectangle 23"/>
          <p:cNvSpPr>
            <a:spLocks noChangeArrowheads="1"/>
          </p:cNvSpPr>
          <p:nvPr/>
        </p:nvSpPr>
        <p:spPr bwMode="white">
          <a:xfrm>
            <a:off x="1198880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5" name="Rectangle 24"/>
          <p:cNvSpPr>
            <a:spLocks noChangeArrowheads="1"/>
          </p:cNvSpPr>
          <p:nvPr/>
        </p:nvSpPr>
        <p:spPr bwMode="white">
          <a:xfrm>
            <a:off x="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6" name="Rectangle 5"/>
          <p:cNvSpPr>
            <a:spLocks noChangeArrowheads="1"/>
          </p:cNvSpPr>
          <p:nvPr/>
        </p:nvSpPr>
        <p:spPr bwMode="auto">
          <a:xfrm>
            <a:off x="194734" y="6391276"/>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7" name="Rectangle 6"/>
          <p:cNvSpPr>
            <a:spLocks noChangeArrowheads="1"/>
          </p:cNvSpPr>
          <p:nvPr/>
        </p:nvSpPr>
        <p:spPr bwMode="auto">
          <a:xfrm>
            <a:off x="203200" y="158750"/>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dirty="0">
              <a:solidFill>
                <a:prstClr val="black"/>
              </a:solidFill>
              <a:latin typeface="Arial" charset="0"/>
              <a:cs typeface="Arial" charset="0"/>
            </a:endParaRPr>
          </a:p>
        </p:txBody>
      </p:sp>
      <p:sp>
        <p:nvSpPr>
          <p:cNvPr id="8" name="Date Placeholder 1"/>
          <p:cNvSpPr>
            <a:spLocks noGrp="1"/>
          </p:cNvSpPr>
          <p:nvPr>
            <p:ph type="dt" sz="half" idx="10"/>
          </p:nvPr>
        </p:nvSpPr>
        <p:spPr/>
        <p:txBody>
          <a:bodyPr/>
          <a:lstStyle>
            <a:lvl1pPr>
              <a:defRPr/>
            </a:lvl1pPr>
          </a:lstStyle>
          <a:p>
            <a:fld id="{D89239B7-ADF2-4E51-83A6-A3435AED3435}" type="datetimeFigureOut">
              <a:rPr lang="en-IN" smtClean="0"/>
              <a:t>02-09-2023</a:t>
            </a:fld>
            <a:endParaRPr lang="en-IN"/>
          </a:p>
        </p:txBody>
      </p:sp>
      <p:sp>
        <p:nvSpPr>
          <p:cNvPr id="9" name="Footer Placeholder 2"/>
          <p:cNvSpPr>
            <a:spLocks noGrp="1"/>
          </p:cNvSpPr>
          <p:nvPr>
            <p:ph type="ftr" sz="quarter" idx="11"/>
          </p:nvPr>
        </p:nvSpPr>
        <p:spPr/>
        <p:txBody>
          <a:bodyPr/>
          <a:lstStyle>
            <a:lvl1pPr>
              <a:defRPr/>
            </a:lvl1pPr>
          </a:lstStyle>
          <a:p>
            <a:endParaRPr lang="en-IN"/>
          </a:p>
        </p:txBody>
      </p:sp>
      <p:sp>
        <p:nvSpPr>
          <p:cNvPr id="10" name="Slide Number Placeholder 3"/>
          <p:cNvSpPr>
            <a:spLocks noGrp="1"/>
          </p:cNvSpPr>
          <p:nvPr>
            <p:ph type="sldNum" sz="quarter" idx="12"/>
          </p:nvPr>
        </p:nvSpPr>
        <p:spPr>
          <a:xfrm>
            <a:off x="5689600" y="6324601"/>
            <a:ext cx="812800" cy="441325"/>
          </a:xfrm>
        </p:spPr>
        <p:txBody>
          <a:bodyPr/>
          <a:lstStyle>
            <a:lvl1pPr>
              <a:defRPr>
                <a:solidFill>
                  <a:srgbClr val="FFFFFF"/>
                </a:solidFill>
              </a:defRPr>
            </a:lvl1pPr>
          </a:lstStyle>
          <a:p>
            <a:fld id="{E9A2A3AE-DA4C-42F2-9AFB-51900B3DBB4C}" type="slidenum">
              <a:rPr lang="en-IN" smtClean="0"/>
              <a:t>‹#›</a:t>
            </a:fld>
            <a:endParaRPr lang="en-IN"/>
          </a:p>
        </p:txBody>
      </p:sp>
    </p:spTree>
    <p:extLst>
      <p:ext uri="{BB962C8B-B14F-4D97-AF65-F5344CB8AC3E}">
        <p14:creationId xmlns:p14="http://schemas.microsoft.com/office/powerpoint/2010/main" val="15917823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203200" y="152400"/>
            <a:ext cx="11777133"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6" name="Rectangle 20"/>
          <p:cNvSpPr>
            <a:spLocks noChangeArrowheads="1"/>
          </p:cNvSpPr>
          <p:nvPr/>
        </p:nvSpPr>
        <p:spPr bwMode="white">
          <a:xfrm>
            <a:off x="0" y="670560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7" name="Rectangle 23"/>
          <p:cNvSpPr>
            <a:spLocks noChangeArrowheads="1"/>
          </p:cNvSpPr>
          <p:nvPr/>
        </p:nvSpPr>
        <p:spPr bwMode="white">
          <a:xfrm>
            <a:off x="1198880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8" name="Rectangle 24"/>
          <p:cNvSpPr>
            <a:spLocks noChangeArrowheads="1"/>
          </p:cNvSpPr>
          <p:nvPr/>
        </p:nvSpPr>
        <p:spPr bwMode="white">
          <a:xfrm>
            <a:off x="0" y="1"/>
            <a:ext cx="12192000" cy="119063"/>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9" name="Rectangle 25"/>
          <p:cNvSpPr>
            <a:spLocks noChangeArrowheads="1"/>
          </p:cNvSpPr>
          <p:nvPr/>
        </p:nvSpPr>
        <p:spPr bwMode="white">
          <a:xfrm>
            <a:off x="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0" name="Rectangle 9"/>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1" name="Rectangle 10"/>
          <p:cNvSpPr>
            <a:spLocks noChangeArrowheads="1"/>
          </p:cNvSpPr>
          <p:nvPr/>
        </p:nvSpPr>
        <p:spPr bwMode="auto">
          <a:xfrm>
            <a:off x="203200" y="152400"/>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dirty="0">
              <a:solidFill>
                <a:prstClr val="black"/>
              </a:solidFill>
              <a:latin typeface="Arial" charset="0"/>
              <a:cs typeface="Arial" charset="0"/>
            </a:endParaRPr>
          </a:p>
        </p:txBody>
      </p:sp>
      <p:sp>
        <p:nvSpPr>
          <p:cNvPr id="12" name="Straight Connector 11"/>
          <p:cNvSpPr>
            <a:spLocks noChangeShapeType="1"/>
          </p:cNvSpPr>
          <p:nvPr/>
        </p:nvSpPr>
        <p:spPr bwMode="auto">
          <a:xfrm>
            <a:off x="203200" y="533400"/>
            <a:ext cx="1177713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3" name="Oval 12"/>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4" name="Oval 13"/>
          <p:cNvSpPr/>
          <p:nvPr/>
        </p:nvSpPr>
        <p:spPr>
          <a:xfrm>
            <a:off x="1854200" y="323850"/>
            <a:ext cx="5588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5" name="Rectangle 14"/>
          <p:cNvSpPr>
            <a:spLocks noChangeArrowheads="1"/>
          </p:cNvSpPr>
          <p:nvPr/>
        </p:nvSpPr>
        <p:spPr bwMode="auto">
          <a:xfrm>
            <a:off x="198967" y="6388101"/>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2" name="Title 1"/>
          <p:cNvSpPr>
            <a:spLocks noGrp="1"/>
          </p:cNvSpPr>
          <p:nvPr>
            <p:ph type="title"/>
          </p:nvPr>
        </p:nvSpPr>
        <p:spPr>
          <a:xfrm>
            <a:off x="508000" y="914400"/>
            <a:ext cx="3149600" cy="990600"/>
          </a:xfrm>
        </p:spPr>
        <p:txBody>
          <a:bodyPr>
            <a:noAutofit/>
          </a:bodyPr>
          <a:lstStyle>
            <a:lvl1pPr algn="l">
              <a:buNone/>
              <a:defRPr sz="2200" b="1">
                <a:solidFill>
                  <a:srgbClr val="FFFFFF"/>
                </a:solidFill>
              </a:defRPr>
            </a:lvl1pPr>
          </a:lstStyle>
          <a:p>
            <a:r>
              <a:rPr lang="en-US"/>
              <a:t>Click to edit Master title style</a:t>
            </a:r>
          </a:p>
        </p:txBody>
      </p:sp>
      <p:sp>
        <p:nvSpPr>
          <p:cNvPr id="3" name="Text Placeholder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20" name="Content Placeholder 19"/>
          <p:cNvSpPr>
            <a:spLocks noGrp="1"/>
          </p:cNvSpPr>
          <p:nvPr>
            <p:ph sz="quarter" idx="1"/>
          </p:nvPr>
        </p:nvSpPr>
        <p:spPr>
          <a:xfrm>
            <a:off x="4165600" y="685800"/>
            <a:ext cx="75184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lide Number Placeholder 6"/>
          <p:cNvSpPr>
            <a:spLocks noGrp="1"/>
          </p:cNvSpPr>
          <p:nvPr>
            <p:ph type="sldNum" sz="quarter" idx="10"/>
          </p:nvPr>
        </p:nvSpPr>
        <p:spPr>
          <a:xfrm>
            <a:off x="1828800" y="312739"/>
            <a:ext cx="609600" cy="441325"/>
          </a:xfrm>
        </p:spPr>
        <p:txBody>
          <a:bodyPr/>
          <a:lstStyle>
            <a:lvl1pPr>
              <a:defRPr/>
            </a:lvl1pPr>
          </a:lstStyle>
          <a:p>
            <a:fld id="{E9A2A3AE-DA4C-42F2-9AFB-51900B3DBB4C}" type="slidenum">
              <a:rPr lang="en-IN" smtClean="0"/>
              <a:t>‹#›</a:t>
            </a:fld>
            <a:endParaRPr lang="en-IN"/>
          </a:p>
        </p:txBody>
      </p:sp>
      <p:sp>
        <p:nvSpPr>
          <p:cNvPr id="17" name="Date Placeholder 4"/>
          <p:cNvSpPr>
            <a:spLocks noGrp="1"/>
          </p:cNvSpPr>
          <p:nvPr>
            <p:ph type="dt" sz="half" idx="11"/>
          </p:nvPr>
        </p:nvSpPr>
        <p:spPr/>
        <p:txBody>
          <a:bodyPr/>
          <a:lstStyle>
            <a:lvl1pPr>
              <a:defRPr/>
            </a:lvl1pPr>
          </a:lstStyle>
          <a:p>
            <a:fld id="{D89239B7-ADF2-4E51-83A6-A3435AED3435}" type="datetimeFigureOut">
              <a:rPr lang="en-IN" smtClean="0"/>
              <a:t>02-09-2023</a:t>
            </a:fld>
            <a:endParaRPr lang="en-IN"/>
          </a:p>
        </p:txBody>
      </p:sp>
      <p:sp>
        <p:nvSpPr>
          <p:cNvPr id="18" name="Footer Placeholder 5"/>
          <p:cNvSpPr>
            <a:spLocks noGrp="1"/>
          </p:cNvSpPr>
          <p:nvPr>
            <p:ph type="ftr" sz="quarter" idx="12"/>
          </p:nvPr>
        </p:nvSpPr>
        <p:spPr>
          <a:xfrm>
            <a:off x="402168" y="6410326"/>
            <a:ext cx="4510617" cy="366713"/>
          </a:xfrm>
        </p:spPr>
        <p:txBody>
          <a:bodyPr/>
          <a:lstStyle>
            <a:lvl1pPr>
              <a:defRPr/>
            </a:lvl1pPr>
          </a:lstStyle>
          <a:p>
            <a:endParaRPr lang="en-IN"/>
          </a:p>
        </p:txBody>
      </p:sp>
    </p:spTree>
    <p:extLst>
      <p:ext uri="{BB962C8B-B14F-4D97-AF65-F5344CB8AC3E}">
        <p14:creationId xmlns:p14="http://schemas.microsoft.com/office/powerpoint/2010/main" val="221790831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3F81CB3E-0A9B-4754-B7AC-78043B67A267}" type="datetimeFigureOut">
              <a:rPr lang="en-US" smtClean="0">
                <a:solidFill>
                  <a:srgbClr val="000000">
                    <a:lumMod val="75000"/>
                    <a:lumOff val="25000"/>
                  </a:srgbClr>
                </a:solidFill>
              </a:rPr>
              <a:pPr>
                <a:defRPr/>
              </a:pPr>
              <a:t>9/2/2023</a:t>
            </a:fld>
            <a:endParaRPr lang="en-US">
              <a:solidFill>
                <a:srgbClr val="000000">
                  <a:lumMod val="75000"/>
                  <a:lumOff val="25000"/>
                </a:srgbClr>
              </a:solidFill>
            </a:endParaRPr>
          </a:p>
        </p:txBody>
      </p:sp>
      <p:sp>
        <p:nvSpPr>
          <p:cNvPr id="5" name="Footer Placeholder 4"/>
          <p:cNvSpPr>
            <a:spLocks noGrp="1"/>
          </p:cNvSpPr>
          <p:nvPr>
            <p:ph type="ftr" sz="quarter" idx="11"/>
          </p:nvPr>
        </p:nvSpPr>
        <p:spPr/>
        <p:txBody>
          <a:bodyPr/>
          <a:lstStyle/>
          <a:p>
            <a:pPr>
              <a:defRPr/>
            </a:pPr>
            <a:endParaRPr lang="en-US">
              <a:solidFill>
                <a:srgbClr val="000000">
                  <a:lumMod val="85000"/>
                  <a:lumOff val="15000"/>
                </a:srgbClr>
              </a:solidFill>
            </a:endParaRPr>
          </a:p>
        </p:txBody>
      </p:sp>
      <p:sp>
        <p:nvSpPr>
          <p:cNvPr id="6" name="Slide Number Placeholder 5"/>
          <p:cNvSpPr>
            <a:spLocks noGrp="1"/>
          </p:cNvSpPr>
          <p:nvPr>
            <p:ph type="sldNum" sz="quarter" idx="12"/>
          </p:nvPr>
        </p:nvSpPr>
        <p:spPr/>
        <p:txBody>
          <a:bodyPr/>
          <a:lstStyle/>
          <a:p>
            <a:pPr>
              <a:defRPr/>
            </a:pPr>
            <a:fld id="{CAF06D8C-F155-4A13-BD45-43694B59A023}" type="slidenum">
              <a:rPr lang="en-US" altLang="en-US" smtClean="0">
                <a:solidFill>
                  <a:srgbClr val="000000">
                    <a:lumMod val="75000"/>
                    <a:lumOff val="25000"/>
                  </a:srgbClr>
                </a:solidFill>
              </a:rPr>
              <a:pPr>
                <a:defRPr/>
              </a:pPr>
              <a:t>‹#›</a:t>
            </a:fld>
            <a:endParaRPr lang="en-US" altLang="en-US">
              <a:solidFill>
                <a:srgbClr val="000000">
                  <a:lumMod val="75000"/>
                  <a:lumOff val="25000"/>
                </a:srgbClr>
              </a:solidFill>
            </a:endParaRPr>
          </a:p>
        </p:txBody>
      </p:sp>
    </p:spTree>
    <p:extLst>
      <p:ext uri="{BB962C8B-B14F-4D97-AF65-F5344CB8AC3E}">
        <p14:creationId xmlns:p14="http://schemas.microsoft.com/office/powerpoint/2010/main" val="6365483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203200" y="533400"/>
            <a:ext cx="1177713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6" name="Rectangle 20"/>
          <p:cNvSpPr>
            <a:spLocks noChangeArrowheads="1"/>
          </p:cNvSpPr>
          <p:nvPr/>
        </p:nvSpPr>
        <p:spPr bwMode="white">
          <a:xfrm>
            <a:off x="0" y="670560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7" name="Rectangle 23"/>
          <p:cNvSpPr>
            <a:spLocks noChangeArrowheads="1"/>
          </p:cNvSpPr>
          <p:nvPr/>
        </p:nvSpPr>
        <p:spPr bwMode="white">
          <a:xfrm>
            <a:off x="1198880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8" name="Rectangle 24"/>
          <p:cNvSpPr>
            <a:spLocks noChangeArrowheads="1"/>
          </p:cNvSpPr>
          <p:nvPr/>
        </p:nvSpPr>
        <p:spPr bwMode="white">
          <a:xfrm>
            <a:off x="0" y="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9" name="Rectangle 25"/>
          <p:cNvSpPr>
            <a:spLocks noChangeArrowheads="1"/>
          </p:cNvSpPr>
          <p:nvPr/>
        </p:nvSpPr>
        <p:spPr bwMode="white">
          <a:xfrm>
            <a:off x="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0" name="Rectangle 9"/>
          <p:cNvSpPr>
            <a:spLocks noChangeArrowheads="1"/>
          </p:cNvSpPr>
          <p:nvPr/>
        </p:nvSpPr>
        <p:spPr bwMode="auto">
          <a:xfrm>
            <a:off x="203200" y="152401"/>
            <a:ext cx="11777133"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1" name="Rectangle 10"/>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2" name="Rectangle 11"/>
          <p:cNvSpPr>
            <a:spLocks noChangeArrowheads="1"/>
          </p:cNvSpPr>
          <p:nvPr/>
        </p:nvSpPr>
        <p:spPr bwMode="auto">
          <a:xfrm>
            <a:off x="203200" y="155575"/>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dirty="0">
              <a:solidFill>
                <a:prstClr val="black"/>
              </a:solidFill>
              <a:latin typeface="Arial" charset="0"/>
              <a:cs typeface="Arial" charset="0"/>
            </a:endParaRPr>
          </a:p>
        </p:txBody>
      </p:sp>
      <p:sp>
        <p:nvSpPr>
          <p:cNvPr id="13" name="Oval 12"/>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4" name="Oval 13"/>
          <p:cNvSpPr/>
          <p:nvPr/>
        </p:nvSpPr>
        <p:spPr>
          <a:xfrm>
            <a:off x="1854200" y="323850"/>
            <a:ext cx="5588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5" name="Rectangle 14"/>
          <p:cNvSpPr>
            <a:spLocks noChangeArrowheads="1"/>
          </p:cNvSpPr>
          <p:nvPr/>
        </p:nvSpPr>
        <p:spPr bwMode="auto">
          <a:xfrm>
            <a:off x="198967" y="6388101"/>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2" name="Titl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lang="en-US"/>
              <a:t>Click to edit Master title style</a:t>
            </a:r>
          </a:p>
        </p:txBody>
      </p:sp>
      <p:sp>
        <p:nvSpPr>
          <p:cNvPr id="3" name="Picture Placeholder 2"/>
          <p:cNvSpPr>
            <a:spLocks noGrp="1"/>
          </p:cNvSpPr>
          <p:nvPr>
            <p:ph type="pic" idx="1"/>
          </p:nvPr>
        </p:nvSpPr>
        <p:spPr>
          <a:xfrm>
            <a:off x="4000500" y="609600"/>
            <a:ext cx="7823200" cy="4267200"/>
          </a:xfrm>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a:t>Click to edit Master text styles</a:t>
            </a:r>
          </a:p>
        </p:txBody>
      </p:sp>
      <p:sp>
        <p:nvSpPr>
          <p:cNvPr id="16" name="Slide Number Placeholder 6"/>
          <p:cNvSpPr>
            <a:spLocks noGrp="1"/>
          </p:cNvSpPr>
          <p:nvPr>
            <p:ph type="sldNum" sz="quarter" idx="10"/>
          </p:nvPr>
        </p:nvSpPr>
        <p:spPr>
          <a:xfrm>
            <a:off x="1828800" y="312739"/>
            <a:ext cx="609600" cy="441325"/>
          </a:xfrm>
        </p:spPr>
        <p:txBody>
          <a:bodyPr/>
          <a:lstStyle>
            <a:lvl1pPr>
              <a:defRPr/>
            </a:lvl1pPr>
          </a:lstStyle>
          <a:p>
            <a:fld id="{E9A2A3AE-DA4C-42F2-9AFB-51900B3DBB4C}" type="slidenum">
              <a:rPr lang="en-IN" smtClean="0"/>
              <a:t>‹#›</a:t>
            </a:fld>
            <a:endParaRPr lang="en-IN"/>
          </a:p>
        </p:txBody>
      </p:sp>
      <p:sp>
        <p:nvSpPr>
          <p:cNvPr id="17" name="Date Placeholder 4"/>
          <p:cNvSpPr>
            <a:spLocks noGrp="1"/>
          </p:cNvSpPr>
          <p:nvPr>
            <p:ph type="dt" sz="half" idx="11"/>
          </p:nvPr>
        </p:nvSpPr>
        <p:spPr>
          <a:xfrm>
            <a:off x="7717367" y="6405564"/>
            <a:ext cx="4059767" cy="365125"/>
          </a:xfrm>
        </p:spPr>
        <p:txBody>
          <a:bodyPr/>
          <a:lstStyle>
            <a:lvl1pPr>
              <a:defRPr/>
            </a:lvl1pPr>
          </a:lstStyle>
          <a:p>
            <a:fld id="{D89239B7-ADF2-4E51-83A6-A3435AED3435}" type="datetimeFigureOut">
              <a:rPr lang="en-IN" smtClean="0"/>
              <a:t>02-09-2023</a:t>
            </a:fld>
            <a:endParaRPr lang="en-IN"/>
          </a:p>
        </p:txBody>
      </p:sp>
      <p:sp>
        <p:nvSpPr>
          <p:cNvPr id="18" name="Footer Placeholder 5"/>
          <p:cNvSpPr>
            <a:spLocks noGrp="1"/>
          </p:cNvSpPr>
          <p:nvPr>
            <p:ph type="ftr" sz="quarter" idx="12"/>
          </p:nvPr>
        </p:nvSpPr>
        <p:spPr>
          <a:xfrm>
            <a:off x="402168" y="6410326"/>
            <a:ext cx="4779433" cy="366713"/>
          </a:xfrm>
        </p:spPr>
        <p:txBody>
          <a:bodyPr/>
          <a:lstStyle>
            <a:lvl1pPr>
              <a:defRPr/>
            </a:lvl1pPr>
          </a:lstStyle>
          <a:p>
            <a:endParaRPr lang="en-IN"/>
          </a:p>
        </p:txBody>
      </p:sp>
    </p:spTree>
    <p:extLst>
      <p:ext uri="{BB962C8B-B14F-4D97-AF65-F5344CB8AC3E}">
        <p14:creationId xmlns:p14="http://schemas.microsoft.com/office/powerpoint/2010/main" val="8392289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D89239B7-ADF2-4E51-83A6-A3435AED3435}" type="datetimeFigureOut">
              <a:rPr lang="en-IN" smtClean="0"/>
              <a:t>02-09-2023</a:t>
            </a:fld>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E9A2A3AE-DA4C-42F2-9AFB-51900B3DBB4C}" type="slidenum">
              <a:rPr lang="en-IN" smtClean="0"/>
              <a:t>‹#›</a:t>
            </a:fld>
            <a:endParaRPr lang="en-IN"/>
          </a:p>
        </p:txBody>
      </p:sp>
    </p:spTree>
    <p:extLst>
      <p:ext uri="{BB962C8B-B14F-4D97-AF65-F5344CB8AC3E}">
        <p14:creationId xmlns:p14="http://schemas.microsoft.com/office/powerpoint/2010/main" val="2785194231"/>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solidFill>
          <a:schemeClr val="bg2"/>
        </a:solidFill>
        <a:effectLst/>
      </p:bgPr>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5" name="Rectangle 20"/>
          <p:cNvSpPr>
            <a:spLocks noChangeArrowheads="1"/>
          </p:cNvSpPr>
          <p:nvPr/>
        </p:nvSpPr>
        <p:spPr bwMode="white">
          <a:xfrm>
            <a:off x="9347200" y="0"/>
            <a:ext cx="28448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6" name="Rectangle 23"/>
          <p:cNvSpPr>
            <a:spLocks noChangeArrowheads="1"/>
          </p:cNvSpPr>
          <p:nvPr/>
        </p:nvSpPr>
        <p:spPr bwMode="white">
          <a:xfrm>
            <a:off x="0" y="1"/>
            <a:ext cx="12192000" cy="155575"/>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7" name="Rectangle 24"/>
          <p:cNvSpPr>
            <a:spLocks noChangeArrowheads="1"/>
          </p:cNvSpPr>
          <p:nvPr/>
        </p:nvSpPr>
        <p:spPr bwMode="white">
          <a:xfrm>
            <a:off x="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8" name="Rectangle 7"/>
          <p:cNvSpPr>
            <a:spLocks noChangeArrowheads="1"/>
          </p:cNvSpPr>
          <p:nvPr/>
        </p:nvSpPr>
        <p:spPr bwMode="auto">
          <a:xfrm>
            <a:off x="194734" y="6391276"/>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9" name="Rectangle 8"/>
          <p:cNvSpPr>
            <a:spLocks noChangeArrowheads="1"/>
          </p:cNvSpPr>
          <p:nvPr/>
        </p:nvSpPr>
        <p:spPr bwMode="auto">
          <a:xfrm>
            <a:off x="203200" y="155575"/>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dirty="0">
              <a:solidFill>
                <a:prstClr val="black"/>
              </a:solidFill>
              <a:latin typeface="Arial" charset="0"/>
              <a:cs typeface="Arial" charset="0"/>
            </a:endParaRPr>
          </a:p>
        </p:txBody>
      </p:sp>
      <p:sp>
        <p:nvSpPr>
          <p:cNvPr id="10" name="Straight Connector 9"/>
          <p:cNvSpPr>
            <a:spLocks noChangeShapeType="1"/>
          </p:cNvSpPr>
          <p:nvPr/>
        </p:nvSpPr>
        <p:spPr bwMode="auto">
          <a:xfrm rot="5400000">
            <a:off x="6402388"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1" name="Oval 10"/>
          <p:cNvSpPr/>
          <p:nvPr/>
        </p:nvSpPr>
        <p:spPr>
          <a:xfrm>
            <a:off x="9118600"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2" name="Oval 11"/>
          <p:cNvSpPr/>
          <p:nvPr/>
        </p:nvSpPr>
        <p:spPr>
          <a:xfrm>
            <a:off x="9245600" y="3021013"/>
            <a:ext cx="560917"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3" name="Vertical Text Placeholder 2"/>
          <p:cNvSpPr>
            <a:spLocks noGrp="1"/>
          </p:cNvSpPr>
          <p:nvPr>
            <p:ph type="body" orient="vert" idx="1"/>
          </p:nvPr>
        </p:nvSpPr>
        <p:spPr>
          <a:xfrm>
            <a:off x="406400" y="304800"/>
            <a:ext cx="8737600" cy="58213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Vertical Title 1"/>
          <p:cNvSpPr>
            <a:spLocks noGrp="1"/>
          </p:cNvSpPr>
          <p:nvPr>
            <p:ph type="title" orient="vert"/>
          </p:nvPr>
        </p:nvSpPr>
        <p:spPr>
          <a:xfrm>
            <a:off x="9855200" y="304802"/>
            <a:ext cx="1930400" cy="5851525"/>
          </a:xfrm>
        </p:spPr>
        <p:txBody>
          <a:bodyPr vert="eaVert"/>
          <a:lstStyle/>
          <a:p>
            <a:r>
              <a:rPr lang="en-US"/>
              <a:t>Click to edit Master title style</a:t>
            </a:r>
          </a:p>
        </p:txBody>
      </p:sp>
      <p:sp>
        <p:nvSpPr>
          <p:cNvPr id="13" name="Slide Number Placeholder 5"/>
          <p:cNvSpPr>
            <a:spLocks noGrp="1"/>
          </p:cNvSpPr>
          <p:nvPr>
            <p:ph type="sldNum" sz="quarter" idx="10"/>
          </p:nvPr>
        </p:nvSpPr>
        <p:spPr>
          <a:xfrm>
            <a:off x="9220200" y="3009901"/>
            <a:ext cx="609600" cy="441325"/>
          </a:xfrm>
        </p:spPr>
        <p:txBody>
          <a:bodyPr/>
          <a:lstStyle>
            <a:lvl1pPr>
              <a:defRPr/>
            </a:lvl1pPr>
          </a:lstStyle>
          <a:p>
            <a:fld id="{E9A2A3AE-DA4C-42F2-9AFB-51900B3DBB4C}" type="slidenum">
              <a:rPr lang="en-IN" smtClean="0"/>
              <a:t>‹#›</a:t>
            </a:fld>
            <a:endParaRPr lang="en-IN"/>
          </a:p>
        </p:txBody>
      </p:sp>
      <p:sp>
        <p:nvSpPr>
          <p:cNvPr id="14" name="Date Placeholder 3"/>
          <p:cNvSpPr>
            <a:spLocks noGrp="1"/>
          </p:cNvSpPr>
          <p:nvPr>
            <p:ph type="dt" sz="half" idx="11"/>
          </p:nvPr>
        </p:nvSpPr>
        <p:spPr/>
        <p:txBody>
          <a:bodyPr/>
          <a:lstStyle>
            <a:lvl1pPr>
              <a:defRPr/>
            </a:lvl1pPr>
          </a:lstStyle>
          <a:p>
            <a:fld id="{D89239B7-ADF2-4E51-83A6-A3435AED3435}" type="datetimeFigureOut">
              <a:rPr lang="en-IN" smtClean="0"/>
              <a:t>02-09-2023</a:t>
            </a:fld>
            <a:endParaRPr lang="en-IN"/>
          </a:p>
        </p:txBody>
      </p:sp>
      <p:sp>
        <p:nvSpPr>
          <p:cNvPr id="15" name="Footer Placeholder 4"/>
          <p:cNvSpPr>
            <a:spLocks noGrp="1"/>
          </p:cNvSpPr>
          <p:nvPr>
            <p:ph type="ftr" sz="quarter" idx="12"/>
          </p:nvPr>
        </p:nvSpPr>
        <p:spPr/>
        <p:txBody>
          <a:bodyPr/>
          <a:lstStyle>
            <a:lvl1pPr>
              <a:defRPr/>
            </a:lvl1pPr>
          </a:lstStyle>
          <a:p>
            <a:endParaRPr lang="en-IN"/>
          </a:p>
        </p:txBody>
      </p:sp>
    </p:spTree>
    <p:extLst>
      <p:ext uri="{BB962C8B-B14F-4D97-AF65-F5344CB8AC3E}">
        <p14:creationId xmlns:p14="http://schemas.microsoft.com/office/powerpoint/2010/main" val="281209720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sp useBgFill="1">
        <p:nvSpPr>
          <p:cNvPr id="23" name="Rectangle 22"/>
          <p:cNvSpPr/>
          <p:nvPr/>
        </p:nvSpPr>
        <p:spPr>
          <a:xfrm>
            <a:off x="1307901" y="1267733"/>
            <a:ext cx="9576263" cy="4307951"/>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8"/>
            <a:ext cx="9296400" cy="4034771"/>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1"/>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7"/>
            <a:ext cx="8933688" cy="2406895"/>
          </a:xfrm>
        </p:spPr>
        <p:txBody>
          <a:bodyPr anchor="ctr">
            <a:normAutofit/>
          </a:bodyPr>
          <a:lstStyle>
            <a:lvl1pPr algn="ctr">
              <a:lnSpc>
                <a:spcPct val="83000"/>
              </a:lnSpc>
              <a:defRPr lang="en-US" sz="5100" kern="1200" cap="all" spc="-75"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7" name="Group 15">
            <a:extLst>
              <a:ext uri="{FF2B5EF4-FFF2-40B4-BE49-F238E27FC236}">
                <a16:creationId xmlns:a16="http://schemas.microsoft.com/office/drawing/2014/main" id="{1683EB04-C23E-490C-A1A6-030CF79D23C8}"/>
              </a:ext>
            </a:extLst>
          </p:cNvPr>
          <p:cNvGrpSpPr/>
          <p:nvPr/>
        </p:nvGrpSpPr>
        <p:grpSpPr>
          <a:xfrm>
            <a:off x="5250180" y="1267733"/>
            <a:ext cx="1691640" cy="615935"/>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3"/>
            <a:ext cx="8939784" cy="457200"/>
          </a:xfrm>
        </p:spPr>
        <p:txBody>
          <a:bodyPr anchor="t">
            <a:normAutofit/>
          </a:bodyPr>
          <a:lstStyle>
            <a:lvl1pPr marL="0" indent="0" algn="ctr">
              <a:buNone/>
              <a:tabLst>
                <a:tab pos="1975247" algn="l"/>
              </a:tabLst>
              <a:defRPr sz="1350">
                <a:solidFill>
                  <a:schemeClr val="tx1">
                    <a:lumMod val="95000"/>
                    <a:lumOff val="5000"/>
                  </a:schemeClr>
                </a:solidFill>
                <a:effectLst/>
              </a:defRPr>
            </a:lvl1pPr>
            <a:lvl2pPr marL="342900" indent="0">
              <a:buNone/>
              <a:defRPr sz="120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47"/>
            <a:ext cx="1554480" cy="498781"/>
          </a:xfrm>
        </p:spPr>
        <p:txBody>
          <a:bodyPr/>
          <a:lstStyle>
            <a:lvl1pPr algn="ctr">
              <a:defRPr lang="en-US" sz="975" kern="1200" spc="0" baseline="0">
                <a:solidFill>
                  <a:srgbClr val="FFFFFF"/>
                </a:solidFill>
                <a:latin typeface="+mn-lt"/>
                <a:ea typeface="+mn-ea"/>
                <a:cs typeface="+mn-cs"/>
              </a:defRPr>
            </a:lvl1pPr>
          </a:lstStyle>
          <a:p>
            <a:pPr>
              <a:defRPr/>
            </a:pPr>
            <a:fld id="{0A2D8A85-75AA-4817-9553-30A0B915FC99}" type="datetimeFigureOut">
              <a:rPr lang="en-US" smtClean="0"/>
              <a:pPr>
                <a:defRPr/>
              </a:pPr>
              <a:t>9/2/2023</a:t>
            </a:fld>
            <a:endParaRPr/>
          </a:p>
        </p:txBody>
      </p:sp>
      <p:sp>
        <p:nvSpPr>
          <p:cNvPr id="5" name="Footer Placeholder 4"/>
          <p:cNvSpPr>
            <a:spLocks noGrp="1"/>
          </p:cNvSpPr>
          <p:nvPr>
            <p:ph type="ftr" sz="quarter" idx="11"/>
          </p:nvPr>
        </p:nvSpPr>
        <p:spPr>
          <a:xfrm>
            <a:off x="1629189" y="5177408"/>
            <a:ext cx="5660135" cy="228600"/>
          </a:xfrm>
        </p:spPr>
        <p:txBody>
          <a:bodyPr/>
          <a:lstStyle>
            <a:lvl1pPr algn="l">
              <a:defRPr>
                <a:solidFill>
                  <a:schemeClr val="tx1">
                    <a:lumMod val="85000"/>
                    <a:lumOff val="15000"/>
                  </a:schemeClr>
                </a:solidFill>
              </a:defRPr>
            </a:lvl1pPr>
          </a:lstStyle>
          <a:p>
            <a:pPr>
              <a:defRPr/>
            </a:pPr>
            <a:endParaRPr lang="en-US">
              <a:solidFill>
                <a:srgbClr val="000000">
                  <a:lumMod val="85000"/>
                  <a:lumOff val="15000"/>
                </a:srgbClr>
              </a:solidFill>
            </a:endParaRPr>
          </a:p>
        </p:txBody>
      </p:sp>
      <p:sp>
        <p:nvSpPr>
          <p:cNvPr id="6" name="Slide Number Placeholder 5"/>
          <p:cNvSpPr>
            <a:spLocks noGrp="1"/>
          </p:cNvSpPr>
          <p:nvPr>
            <p:ph type="sldNum" sz="quarter" idx="12"/>
          </p:nvPr>
        </p:nvSpPr>
        <p:spPr>
          <a:xfrm>
            <a:off x="8604505" y="5177408"/>
            <a:ext cx="1958339" cy="228600"/>
          </a:xfrm>
        </p:spPr>
        <p:txBody>
          <a:bodyPr/>
          <a:lstStyle>
            <a:lvl1pPr>
              <a:defRPr>
                <a:solidFill>
                  <a:schemeClr val="tx1">
                    <a:lumMod val="85000"/>
                    <a:lumOff val="15000"/>
                  </a:schemeClr>
                </a:solidFill>
              </a:defRPr>
            </a:lvl1pPr>
          </a:lstStyle>
          <a:p>
            <a:pPr>
              <a:defRPr/>
            </a:pPr>
            <a:fld id="{D142E34D-B935-43E7-822E-A084B07D43C4}" type="slidenum">
              <a:rPr lang="en-US" altLang="en-US" smtClean="0">
                <a:solidFill>
                  <a:srgbClr val="000000">
                    <a:lumMod val="85000"/>
                    <a:lumOff val="15000"/>
                  </a:srgbClr>
                </a:solidFill>
              </a:rPr>
              <a:pPr>
                <a:defRPr/>
              </a:pPr>
              <a:t>‹#›</a:t>
            </a:fld>
            <a:endParaRPr lang="en-US" altLang="en-US">
              <a:solidFill>
                <a:srgbClr val="000000">
                  <a:lumMod val="85000"/>
                  <a:lumOff val="15000"/>
                </a:srgbClr>
              </a:solidFill>
            </a:endParaRPr>
          </a:p>
        </p:txBody>
      </p:sp>
    </p:spTree>
    <p:extLst>
      <p:ext uri="{BB962C8B-B14F-4D97-AF65-F5344CB8AC3E}">
        <p14:creationId xmlns:p14="http://schemas.microsoft.com/office/powerpoint/2010/main" val="2946312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7E27C7C9-E194-4C96-BE40-C4DBFABCE7BB}" type="datetimeFigureOut">
              <a:rPr lang="en-US" smtClean="0">
                <a:solidFill>
                  <a:srgbClr val="000000">
                    <a:lumMod val="75000"/>
                    <a:lumOff val="25000"/>
                  </a:srgbClr>
                </a:solidFill>
              </a:rPr>
              <a:pPr>
                <a:defRPr/>
              </a:pPr>
              <a:t>9/2/2023</a:t>
            </a:fld>
            <a:endParaRPr lang="en-US">
              <a:solidFill>
                <a:srgbClr val="000000">
                  <a:lumMod val="75000"/>
                  <a:lumOff val="25000"/>
                </a:srgbClr>
              </a:solidFill>
            </a:endParaRPr>
          </a:p>
        </p:txBody>
      </p:sp>
      <p:sp>
        <p:nvSpPr>
          <p:cNvPr id="6" name="Footer Placeholder 5"/>
          <p:cNvSpPr>
            <a:spLocks noGrp="1"/>
          </p:cNvSpPr>
          <p:nvPr>
            <p:ph type="ftr" sz="quarter" idx="11"/>
          </p:nvPr>
        </p:nvSpPr>
        <p:spPr/>
        <p:txBody>
          <a:bodyPr/>
          <a:lstStyle/>
          <a:p>
            <a:pPr>
              <a:defRPr/>
            </a:pPr>
            <a:endParaRPr lang="en-US">
              <a:solidFill>
                <a:srgbClr val="000000">
                  <a:lumMod val="85000"/>
                  <a:lumOff val="15000"/>
                </a:srgbClr>
              </a:solidFill>
            </a:endParaRPr>
          </a:p>
        </p:txBody>
      </p:sp>
      <p:sp>
        <p:nvSpPr>
          <p:cNvPr id="7" name="Slide Number Placeholder 6"/>
          <p:cNvSpPr>
            <a:spLocks noGrp="1"/>
          </p:cNvSpPr>
          <p:nvPr>
            <p:ph type="sldNum" sz="quarter" idx="12"/>
          </p:nvPr>
        </p:nvSpPr>
        <p:spPr/>
        <p:txBody>
          <a:bodyPr/>
          <a:lstStyle/>
          <a:p>
            <a:pPr>
              <a:defRPr/>
            </a:pPr>
            <a:fld id="{AB15C59F-7127-4196-BC8B-95E8794D7291}" type="slidenum">
              <a:rPr lang="en-US" altLang="en-US" smtClean="0">
                <a:solidFill>
                  <a:srgbClr val="000000">
                    <a:lumMod val="75000"/>
                    <a:lumOff val="25000"/>
                  </a:srgbClr>
                </a:solidFill>
              </a:rPr>
              <a:pPr>
                <a:defRPr/>
              </a:pPr>
              <a:t>‹#›</a:t>
            </a:fld>
            <a:endParaRPr lang="en-US" altLang="en-US">
              <a:solidFill>
                <a:srgbClr val="000000">
                  <a:lumMod val="75000"/>
                  <a:lumOff val="25000"/>
                </a:srgbClr>
              </a:solidFill>
            </a:endParaRPr>
          </a:p>
        </p:txBody>
      </p:sp>
    </p:spTree>
    <p:extLst>
      <p:ext uri="{BB962C8B-B14F-4D97-AF65-F5344CB8AC3E}">
        <p14:creationId xmlns:p14="http://schemas.microsoft.com/office/powerpoint/2010/main" val="834363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5"/>
            <a:ext cx="4663440" cy="640080"/>
          </a:xfrm>
        </p:spPr>
        <p:txBody>
          <a:bodyPr anchor="ctr">
            <a:normAutofit/>
          </a:bodyPr>
          <a:lstStyle>
            <a:lvl1pPr marL="0" indent="0" algn="l">
              <a:spcBef>
                <a:spcPts val="0"/>
              </a:spcBef>
              <a:buNone/>
              <a:defRPr sz="1425" b="1" i="0">
                <a:solidFill>
                  <a:schemeClr val="tx1"/>
                </a:solidFill>
                <a:latin typeface="+mn-lt"/>
              </a:defRPr>
            </a:lvl1pPr>
            <a:lvl2pPr marL="342900" indent="0">
              <a:buNone/>
              <a:defRPr sz="135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p:cNvSpPr>
            <a:spLocks noGrp="1"/>
          </p:cNvSpPr>
          <p:nvPr>
            <p:ph sz="half" idx="2"/>
          </p:nvPr>
        </p:nvSpPr>
        <p:spPr>
          <a:xfrm>
            <a:off x="1069848" y="2792517"/>
            <a:ext cx="4663440" cy="3163825"/>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5"/>
            <a:ext cx="4663440" cy="640080"/>
          </a:xfrm>
        </p:spPr>
        <p:txBody>
          <a:bodyPr anchor="ctr">
            <a:normAutofit/>
          </a:bodyPr>
          <a:lstStyle>
            <a:lvl1pPr marL="0" indent="0" algn="l">
              <a:spcBef>
                <a:spcPts val="0"/>
              </a:spcBef>
              <a:buNone/>
              <a:defRPr sz="1425" b="1">
                <a:solidFill>
                  <a:schemeClr val="tx1"/>
                </a:solidFill>
              </a:defRPr>
            </a:lvl1pPr>
            <a:lvl2pPr marL="342900" indent="0">
              <a:buNone/>
              <a:defRPr sz="135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6" name="Content Placeholder 5"/>
          <p:cNvSpPr>
            <a:spLocks noGrp="1"/>
          </p:cNvSpPr>
          <p:nvPr>
            <p:ph sz="quarter" idx="4"/>
          </p:nvPr>
        </p:nvSpPr>
        <p:spPr>
          <a:xfrm>
            <a:off x="6458712" y="2792515"/>
            <a:ext cx="4663440" cy="3164509"/>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pPr>
              <a:defRPr/>
            </a:pPr>
            <a:fld id="{44FEADAC-AEE8-46EB-BD1E-04F0BDFAEF26}" type="datetimeFigureOut">
              <a:rPr lang="en-US" smtClean="0">
                <a:solidFill>
                  <a:srgbClr val="000000">
                    <a:lumMod val="75000"/>
                    <a:lumOff val="25000"/>
                  </a:srgbClr>
                </a:solidFill>
              </a:rPr>
              <a:pPr>
                <a:defRPr/>
              </a:pPr>
              <a:t>9/2/2023</a:t>
            </a:fld>
            <a:endParaRPr lang="en-US">
              <a:solidFill>
                <a:srgbClr val="000000">
                  <a:lumMod val="75000"/>
                  <a:lumOff val="25000"/>
                </a:srgbClr>
              </a:solidFill>
            </a:endParaRPr>
          </a:p>
        </p:txBody>
      </p:sp>
      <p:sp>
        <p:nvSpPr>
          <p:cNvPr id="8" name="Footer Placeholder 7"/>
          <p:cNvSpPr>
            <a:spLocks noGrp="1"/>
          </p:cNvSpPr>
          <p:nvPr>
            <p:ph type="ftr" sz="quarter" idx="11"/>
          </p:nvPr>
        </p:nvSpPr>
        <p:spPr/>
        <p:txBody>
          <a:bodyPr/>
          <a:lstStyle/>
          <a:p>
            <a:pPr>
              <a:defRPr/>
            </a:pPr>
            <a:endParaRPr lang="en-US">
              <a:solidFill>
                <a:srgbClr val="000000">
                  <a:lumMod val="85000"/>
                  <a:lumOff val="15000"/>
                </a:srgbClr>
              </a:solidFill>
            </a:endParaRPr>
          </a:p>
        </p:txBody>
      </p:sp>
      <p:sp>
        <p:nvSpPr>
          <p:cNvPr id="9" name="Slide Number Placeholder 8"/>
          <p:cNvSpPr>
            <a:spLocks noGrp="1"/>
          </p:cNvSpPr>
          <p:nvPr>
            <p:ph type="sldNum" sz="quarter" idx="12"/>
          </p:nvPr>
        </p:nvSpPr>
        <p:spPr/>
        <p:txBody>
          <a:bodyPr/>
          <a:lstStyle/>
          <a:p>
            <a:pPr>
              <a:defRPr/>
            </a:pPr>
            <a:fld id="{FB8FCC6D-E358-4357-8950-78BD5BB46A23}" type="slidenum">
              <a:rPr lang="en-US" altLang="en-US" smtClean="0">
                <a:solidFill>
                  <a:srgbClr val="000000">
                    <a:lumMod val="75000"/>
                    <a:lumOff val="25000"/>
                  </a:srgbClr>
                </a:solidFill>
              </a:rPr>
              <a:pPr>
                <a:defRPr/>
              </a:pPr>
              <a:t>‹#›</a:t>
            </a:fld>
            <a:endParaRPr lang="en-US" altLang="en-US">
              <a:solidFill>
                <a:srgbClr val="000000">
                  <a:lumMod val="75000"/>
                  <a:lumOff val="25000"/>
                </a:srgbClr>
              </a:solidFill>
            </a:endParaRPr>
          </a:p>
        </p:txBody>
      </p:sp>
    </p:spTree>
    <p:extLst>
      <p:ext uri="{BB962C8B-B14F-4D97-AF65-F5344CB8AC3E}">
        <p14:creationId xmlns:p14="http://schemas.microsoft.com/office/powerpoint/2010/main" val="3440516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6D964314-17FC-4F0F-8602-59CD2A6B39EC}" type="datetimeFigureOut">
              <a:rPr lang="en-US" smtClean="0">
                <a:solidFill>
                  <a:srgbClr val="000000">
                    <a:lumMod val="75000"/>
                    <a:lumOff val="25000"/>
                  </a:srgbClr>
                </a:solidFill>
              </a:rPr>
              <a:pPr>
                <a:defRPr/>
              </a:pPr>
              <a:t>9/2/2023</a:t>
            </a:fld>
            <a:endParaRPr lang="en-US">
              <a:solidFill>
                <a:srgbClr val="000000">
                  <a:lumMod val="75000"/>
                  <a:lumOff val="25000"/>
                </a:srgbClr>
              </a:solidFill>
            </a:endParaRPr>
          </a:p>
        </p:txBody>
      </p:sp>
      <p:sp>
        <p:nvSpPr>
          <p:cNvPr id="4" name="Footer Placeholder 3"/>
          <p:cNvSpPr>
            <a:spLocks noGrp="1"/>
          </p:cNvSpPr>
          <p:nvPr>
            <p:ph type="ftr" sz="quarter" idx="11"/>
          </p:nvPr>
        </p:nvSpPr>
        <p:spPr/>
        <p:txBody>
          <a:bodyPr/>
          <a:lstStyle/>
          <a:p>
            <a:pPr>
              <a:defRPr/>
            </a:pPr>
            <a:endParaRPr lang="en-US">
              <a:solidFill>
                <a:srgbClr val="000000">
                  <a:lumMod val="85000"/>
                  <a:lumOff val="15000"/>
                </a:srgbClr>
              </a:solidFill>
            </a:endParaRPr>
          </a:p>
        </p:txBody>
      </p:sp>
      <p:sp>
        <p:nvSpPr>
          <p:cNvPr id="5" name="Slide Number Placeholder 4"/>
          <p:cNvSpPr>
            <a:spLocks noGrp="1"/>
          </p:cNvSpPr>
          <p:nvPr>
            <p:ph type="sldNum" sz="quarter" idx="12"/>
          </p:nvPr>
        </p:nvSpPr>
        <p:spPr/>
        <p:txBody>
          <a:bodyPr/>
          <a:lstStyle/>
          <a:p>
            <a:pPr>
              <a:defRPr/>
            </a:pPr>
            <a:fld id="{76C23A4C-99CA-4BC5-A0EF-000A8E233E83}" type="slidenum">
              <a:rPr lang="en-US" altLang="en-US" smtClean="0">
                <a:solidFill>
                  <a:srgbClr val="000000">
                    <a:lumMod val="75000"/>
                    <a:lumOff val="25000"/>
                  </a:srgbClr>
                </a:solidFill>
              </a:rPr>
              <a:pPr>
                <a:defRPr/>
              </a:pPr>
              <a:t>‹#›</a:t>
            </a:fld>
            <a:endParaRPr lang="en-US" altLang="en-US">
              <a:solidFill>
                <a:srgbClr val="000000">
                  <a:lumMod val="75000"/>
                  <a:lumOff val="25000"/>
                </a:srgbClr>
              </a:solidFill>
            </a:endParaRPr>
          </a:p>
        </p:txBody>
      </p:sp>
    </p:spTree>
    <p:extLst>
      <p:ext uri="{BB962C8B-B14F-4D97-AF65-F5344CB8AC3E}">
        <p14:creationId xmlns:p14="http://schemas.microsoft.com/office/powerpoint/2010/main" val="1229947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C7BB15D-FFE4-4AA5-8209-B297BEF4ACDC}" type="datetimeFigureOut">
              <a:rPr lang="en-US" smtClean="0">
                <a:solidFill>
                  <a:srgbClr val="000000">
                    <a:lumMod val="75000"/>
                    <a:lumOff val="25000"/>
                  </a:srgbClr>
                </a:solidFill>
              </a:rPr>
              <a:pPr>
                <a:defRPr/>
              </a:pPr>
              <a:t>9/2/2023</a:t>
            </a:fld>
            <a:endParaRPr lang="en-US">
              <a:solidFill>
                <a:srgbClr val="000000">
                  <a:lumMod val="75000"/>
                  <a:lumOff val="25000"/>
                </a:srgbClr>
              </a:solidFill>
            </a:endParaRPr>
          </a:p>
        </p:txBody>
      </p:sp>
      <p:sp>
        <p:nvSpPr>
          <p:cNvPr id="3" name="Footer Placeholder 2"/>
          <p:cNvSpPr>
            <a:spLocks noGrp="1"/>
          </p:cNvSpPr>
          <p:nvPr>
            <p:ph type="ftr" sz="quarter" idx="11"/>
          </p:nvPr>
        </p:nvSpPr>
        <p:spPr/>
        <p:txBody>
          <a:bodyPr/>
          <a:lstStyle/>
          <a:p>
            <a:pPr>
              <a:defRPr/>
            </a:pPr>
            <a:endParaRPr lang="en-US">
              <a:solidFill>
                <a:srgbClr val="000000">
                  <a:lumMod val="85000"/>
                  <a:lumOff val="15000"/>
                </a:srgbClr>
              </a:solidFill>
            </a:endParaRPr>
          </a:p>
        </p:txBody>
      </p:sp>
      <p:sp>
        <p:nvSpPr>
          <p:cNvPr id="4" name="Slide Number Placeholder 3"/>
          <p:cNvSpPr>
            <a:spLocks noGrp="1"/>
          </p:cNvSpPr>
          <p:nvPr>
            <p:ph type="sldNum" sz="quarter" idx="12"/>
          </p:nvPr>
        </p:nvSpPr>
        <p:spPr/>
        <p:txBody>
          <a:bodyPr/>
          <a:lstStyle/>
          <a:p>
            <a:pPr>
              <a:defRPr/>
            </a:pPr>
            <a:fld id="{A053E649-644F-4D2D-9AB2-6240C4C89B7A}" type="slidenum">
              <a:rPr lang="en-US" altLang="en-US" smtClean="0">
                <a:solidFill>
                  <a:srgbClr val="000000">
                    <a:lumMod val="75000"/>
                    <a:lumOff val="25000"/>
                  </a:srgbClr>
                </a:solidFill>
              </a:rPr>
              <a:pPr>
                <a:defRPr/>
              </a:pPr>
              <a:t>‹#›</a:t>
            </a:fld>
            <a:endParaRPr lang="en-US" altLang="en-US">
              <a:solidFill>
                <a:srgbClr val="000000">
                  <a:lumMod val="75000"/>
                  <a:lumOff val="25000"/>
                </a:srgbClr>
              </a:solidFill>
            </a:endParaRPr>
          </a:p>
        </p:txBody>
      </p:sp>
    </p:spTree>
    <p:extLst>
      <p:ext uri="{BB962C8B-B14F-4D97-AF65-F5344CB8AC3E}">
        <p14:creationId xmlns:p14="http://schemas.microsoft.com/office/powerpoint/2010/main" val="3168383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5"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1" y="607392"/>
            <a:ext cx="3161963" cy="1645920"/>
          </a:xfrm>
        </p:spPr>
        <p:txBody>
          <a:bodyPr anchor="b">
            <a:normAutofit/>
          </a:bodyPr>
          <a:lstStyle>
            <a:lvl1pPr algn="l" defTabSz="685800" rtl="0" eaLnBrk="1" latinLnBrk="0" hangingPunct="1">
              <a:lnSpc>
                <a:spcPct val="100000"/>
              </a:lnSpc>
              <a:spcBef>
                <a:spcPct val="0"/>
              </a:spcBef>
              <a:buNone/>
              <a:defRPr lang="en-US" sz="24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425"/>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1" y="2336800"/>
            <a:ext cx="3161963" cy="3606800"/>
          </a:xfrm>
        </p:spPr>
        <p:txBody>
          <a:bodyPr>
            <a:normAutofit/>
          </a:bodyPr>
          <a:lstStyle>
            <a:lvl1pPr marL="0" indent="0">
              <a:lnSpc>
                <a:spcPct val="110000"/>
              </a:lnSpc>
              <a:spcBef>
                <a:spcPts val="600"/>
              </a:spcBef>
              <a:buNone/>
              <a:defRPr sz="1350">
                <a:solidFill>
                  <a:schemeClr val="tx1"/>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pPr>
              <a:defRPr/>
            </a:pPr>
            <a:fld id="{E6604830-11DC-48F2-AA9B-991500470EF8}" type="datetimeFigureOut">
              <a:rPr lang="en-US" smtClean="0">
                <a:solidFill>
                  <a:srgbClr val="000000">
                    <a:lumMod val="85000"/>
                    <a:lumOff val="15000"/>
                  </a:srgbClr>
                </a:solidFill>
              </a:rPr>
              <a:pPr>
                <a:defRPr/>
              </a:pPr>
              <a:t>9/2/2023</a:t>
            </a:fld>
            <a:endParaRPr lang="en-US">
              <a:solidFill>
                <a:srgbClr val="000000">
                  <a:lumMod val="85000"/>
                  <a:lumOff val="15000"/>
                </a:srgbClr>
              </a:solidFill>
            </a:endParaRPr>
          </a:p>
        </p:txBody>
      </p:sp>
      <p:sp>
        <p:nvSpPr>
          <p:cNvPr id="9" name="Footer Placeholder 8"/>
          <p:cNvSpPr>
            <a:spLocks noGrp="1"/>
          </p:cNvSpPr>
          <p:nvPr>
            <p:ph type="ftr" sz="quarter" idx="11"/>
          </p:nvPr>
        </p:nvSpPr>
        <p:spPr>
          <a:xfrm>
            <a:off x="685807" y="6035040"/>
            <a:ext cx="4584700" cy="365760"/>
          </a:xfrm>
        </p:spPr>
        <p:txBody>
          <a:bodyPr/>
          <a:lstStyle>
            <a:lvl1pPr algn="l">
              <a:defRPr/>
            </a:lvl1pPr>
          </a:lstStyle>
          <a:p>
            <a:pPr>
              <a:defRPr/>
            </a:pPr>
            <a:endParaRPr lang="en-US">
              <a:solidFill>
                <a:srgbClr val="000000">
                  <a:lumMod val="85000"/>
                  <a:lumOff val="15000"/>
                </a:srgbClr>
              </a:solidFill>
            </a:endParaRPr>
          </a:p>
        </p:txBody>
      </p:sp>
      <p:sp>
        <p:nvSpPr>
          <p:cNvPr id="11" name="Slide Number Placeholder 10"/>
          <p:cNvSpPr>
            <a:spLocks noGrp="1"/>
          </p:cNvSpPr>
          <p:nvPr>
            <p:ph type="sldNum" sz="quarter" idx="12"/>
          </p:nvPr>
        </p:nvSpPr>
        <p:spPr>
          <a:xfrm>
            <a:off x="10396729" y="6035040"/>
            <a:ext cx="1223435" cy="365760"/>
          </a:xfrm>
        </p:spPr>
        <p:txBody>
          <a:bodyPr/>
          <a:lstStyle>
            <a:lvl1pPr>
              <a:defRPr>
                <a:solidFill>
                  <a:schemeClr val="tx1">
                    <a:lumMod val="85000"/>
                    <a:lumOff val="15000"/>
                  </a:schemeClr>
                </a:solidFill>
              </a:defRPr>
            </a:lvl1pPr>
          </a:lstStyle>
          <a:p>
            <a:pPr>
              <a:defRPr/>
            </a:pPr>
            <a:fld id="{0AB6ADD1-1F39-4864-893A-04EB965BB894}" type="slidenum">
              <a:rPr lang="en-US" altLang="en-US" smtClean="0">
                <a:solidFill>
                  <a:srgbClr val="000000">
                    <a:lumMod val="85000"/>
                    <a:lumOff val="15000"/>
                  </a:srgbClr>
                </a:solidFill>
              </a:rPr>
              <a:pPr>
                <a:defRPr/>
              </a:pPr>
              <a:t>‹#›</a:t>
            </a:fld>
            <a:endParaRPr lang="en-US" altLang="en-US">
              <a:solidFill>
                <a:srgbClr val="000000">
                  <a:lumMod val="85000"/>
                  <a:lumOff val="15000"/>
                </a:srgbClr>
              </a:solidFill>
            </a:endParaRPr>
          </a:p>
        </p:txBody>
      </p:sp>
    </p:spTree>
    <p:extLst>
      <p:ext uri="{BB962C8B-B14F-4D97-AF65-F5344CB8AC3E}">
        <p14:creationId xmlns:p14="http://schemas.microsoft.com/office/powerpoint/2010/main" val="3159101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5"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632" y="237744"/>
            <a:ext cx="7696201" cy="6382512"/>
          </a:xfrm>
          <a:solidFill>
            <a:schemeClr val="accent1">
              <a:lumMod val="60000"/>
              <a:lumOff val="40000"/>
            </a:schemeClr>
          </a:solidFill>
          <a:ln>
            <a:noFill/>
          </a:ln>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pPr>
              <a:defRPr/>
            </a:pPr>
            <a:fld id="{693D8BFD-A64C-4CC1-AE51-211634256E84}" type="datetimeFigureOut">
              <a:rPr lang="en-US" smtClean="0"/>
              <a:pPr>
                <a:defRPr/>
              </a:pPr>
              <a:t>9/2/2023</a:t>
            </a:fld>
            <a:endParaRPr lang="en-US"/>
          </a:p>
        </p:txBody>
      </p:sp>
      <p:sp>
        <p:nvSpPr>
          <p:cNvPr id="6" name="Footer Placeholder 5"/>
          <p:cNvSpPr>
            <a:spLocks noGrp="1"/>
          </p:cNvSpPr>
          <p:nvPr>
            <p:ph type="ftr" sz="quarter" idx="11"/>
          </p:nvPr>
        </p:nvSpPr>
        <p:spPr>
          <a:xfrm>
            <a:off x="612649" y="6035040"/>
            <a:ext cx="4588003" cy="365760"/>
          </a:xfrm>
        </p:spPr>
        <p:txBody>
          <a:bodyPr/>
          <a:lstStyle>
            <a:lvl1pPr marL="0" algn="r" defTabSz="685800" rtl="0" eaLnBrk="1" latinLnBrk="0" hangingPunct="1">
              <a:defRPr lang="en-US" sz="75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defRPr/>
            </a:pPr>
            <a:endParaRPr/>
          </a:p>
        </p:txBody>
      </p:sp>
      <p:sp>
        <p:nvSpPr>
          <p:cNvPr id="7" name="Slide Number Placeholder 6"/>
          <p:cNvSpPr>
            <a:spLocks noGrp="1"/>
          </p:cNvSpPr>
          <p:nvPr>
            <p:ph type="sldNum" sz="quarter" idx="12"/>
          </p:nvPr>
        </p:nvSpPr>
        <p:spPr>
          <a:xfrm>
            <a:off x="10396728" y="6035040"/>
            <a:ext cx="1225296" cy="365760"/>
          </a:xfrm>
        </p:spPr>
        <p:txBody>
          <a:bodyPr/>
          <a:lstStyle/>
          <a:p>
            <a:pPr>
              <a:defRPr/>
            </a:pPr>
            <a:fld id="{7DB42FF3-70FA-4C99-81FC-72853DBA100D}" type="slidenum">
              <a:rPr lang="en-US" altLang="en-US" smtClean="0">
                <a:solidFill>
                  <a:srgbClr val="000000">
                    <a:lumMod val="75000"/>
                    <a:lumOff val="25000"/>
                  </a:srgbClr>
                </a:solidFill>
              </a:rPr>
              <a:pPr>
                <a:defRPr/>
              </a:pPr>
              <a:t>‹#›</a:t>
            </a:fld>
            <a:endParaRPr lang="en-US" altLang="en-US">
              <a:solidFill>
                <a:srgbClr val="000000">
                  <a:lumMod val="75000"/>
                  <a:lumOff val="25000"/>
                </a:srgbClr>
              </a:solidFill>
            </a:endParaRPr>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81" y="603504"/>
            <a:ext cx="3144775" cy="1645920"/>
          </a:xfrm>
        </p:spPr>
        <p:txBody>
          <a:bodyPr anchor="b">
            <a:noAutofit/>
          </a:bodyPr>
          <a:lstStyle>
            <a:lvl1pPr algn="l">
              <a:lnSpc>
                <a:spcPct val="100000"/>
              </a:lnSpc>
              <a:defRPr sz="24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81" y="2386584"/>
            <a:ext cx="3144775" cy="3511296"/>
          </a:xfrm>
        </p:spPr>
        <p:txBody>
          <a:bodyPr>
            <a:normAutofit/>
          </a:bodyPr>
          <a:lstStyle>
            <a:lvl1pPr marL="0" indent="0" algn="l">
              <a:lnSpc>
                <a:spcPct val="110000"/>
              </a:lnSpc>
              <a:spcBef>
                <a:spcPts val="600"/>
              </a:spcBef>
              <a:buNone/>
              <a:defRPr sz="1350">
                <a:solidFill>
                  <a:schemeClr val="tx1"/>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Tree>
    <p:extLst>
      <p:ext uri="{BB962C8B-B14F-4D97-AF65-F5344CB8AC3E}">
        <p14:creationId xmlns:p14="http://schemas.microsoft.com/office/powerpoint/2010/main" val="3896397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5"/>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6" y="6035040"/>
            <a:ext cx="2893045" cy="365760"/>
          </a:xfrm>
          <a:prstGeom prst="rect">
            <a:avLst/>
          </a:prstGeom>
        </p:spPr>
        <p:txBody>
          <a:bodyPr vert="horz" lIns="91440" tIns="45720" rIns="91440" bIns="45720" rtlCol="0" anchor="b"/>
          <a:lstStyle>
            <a:lvl1pPr algn="r">
              <a:defRPr sz="750">
                <a:solidFill>
                  <a:schemeClr val="tx1">
                    <a:lumMod val="75000"/>
                    <a:lumOff val="25000"/>
                  </a:schemeClr>
                </a:solidFill>
              </a:defRPr>
            </a:lvl1pPr>
          </a:lstStyle>
          <a:p>
            <a:pPr fontAlgn="base">
              <a:spcBef>
                <a:spcPct val="0"/>
              </a:spcBef>
              <a:spcAft>
                <a:spcPct val="0"/>
              </a:spcAft>
              <a:defRPr/>
            </a:pPr>
            <a:fld id="{D44B96D5-3B47-4119-B86D-8AC3C622114C}" type="datetimeFigureOut">
              <a:rPr lang="en-US" smtClean="0">
                <a:solidFill>
                  <a:srgbClr val="000000">
                    <a:lumMod val="75000"/>
                    <a:lumOff val="25000"/>
                  </a:srgbClr>
                </a:solidFill>
              </a:rPr>
              <a:pPr fontAlgn="base">
                <a:spcBef>
                  <a:spcPct val="0"/>
                </a:spcBef>
                <a:spcAft>
                  <a:spcPct val="0"/>
                </a:spcAft>
                <a:defRPr/>
              </a:pPr>
              <a:t>9/2/2023</a:t>
            </a:fld>
            <a:endParaRPr lang="en-US">
              <a:solidFill>
                <a:srgbClr val="000000">
                  <a:lumMod val="75000"/>
                  <a:lumOff val="25000"/>
                </a:srgbClr>
              </a:solidFill>
            </a:endParaRPr>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750">
                <a:solidFill>
                  <a:schemeClr val="tx1">
                    <a:lumMod val="85000"/>
                    <a:lumOff val="15000"/>
                  </a:schemeClr>
                </a:solidFill>
              </a:defRPr>
            </a:lvl1pPr>
          </a:lstStyle>
          <a:p>
            <a:pPr fontAlgn="base">
              <a:spcBef>
                <a:spcPct val="0"/>
              </a:spcBef>
              <a:spcAft>
                <a:spcPct val="0"/>
              </a:spcAft>
              <a:defRPr/>
            </a:pPr>
            <a:endParaRPr lang="en-US">
              <a:solidFill>
                <a:srgbClr val="000000">
                  <a:lumMod val="85000"/>
                  <a:lumOff val="15000"/>
                </a:srgbClr>
              </a:solidFill>
            </a:endParaRPr>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750">
                <a:solidFill>
                  <a:schemeClr val="tx1">
                    <a:lumMod val="75000"/>
                    <a:lumOff val="25000"/>
                  </a:schemeClr>
                </a:solidFill>
              </a:defRPr>
            </a:lvl1pPr>
          </a:lstStyle>
          <a:p>
            <a:pPr fontAlgn="base">
              <a:spcBef>
                <a:spcPct val="0"/>
              </a:spcBef>
              <a:spcAft>
                <a:spcPct val="0"/>
              </a:spcAft>
              <a:defRPr/>
            </a:pPr>
            <a:fld id="{0C84362C-D113-4FBB-B641-52BB7CE26ABA}" type="slidenum">
              <a:rPr lang="en-US" altLang="en-US" smtClean="0">
                <a:solidFill>
                  <a:srgbClr val="000000">
                    <a:lumMod val="75000"/>
                    <a:lumOff val="25000"/>
                  </a:srgbClr>
                </a:solidFill>
                <a:latin typeface="Arial" panose="020B0604020202020204" pitchFamily="34" charset="0"/>
                <a:cs typeface="Arial" panose="020B0604020202020204" pitchFamily="34" charset="0"/>
              </a:rPr>
              <a:pPr fontAlgn="base">
                <a:spcBef>
                  <a:spcPct val="0"/>
                </a:spcBef>
                <a:spcAft>
                  <a:spcPct val="0"/>
                </a:spcAft>
                <a:defRPr/>
              </a:pPr>
              <a:t>‹#›</a:t>
            </a:fld>
            <a:endParaRPr lang="en-US" altLang="en-US">
              <a:solidFill>
                <a:srgbClr val="000000">
                  <a:lumMod val="75000"/>
                  <a:lumOff val="25000"/>
                </a:srgb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78131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lang="en-US" sz="3600" kern="1200" cap="none" spc="0" baseline="0" dirty="0">
          <a:solidFill>
            <a:schemeClr val="tx1">
              <a:lumMod val="85000"/>
              <a:lumOff val="15000"/>
            </a:schemeClr>
          </a:solidFill>
          <a:effectLst/>
          <a:latin typeface="+mj-lt"/>
          <a:ea typeface="+mn-ea"/>
          <a:cs typeface="+mn-cs"/>
        </a:defRPr>
      </a:lvl1pPr>
    </p:titleStyle>
    <p:bodyStyle>
      <a:lvl1pPr marL="137160" indent="-137160" algn="l" defTabSz="685800" rtl="0" eaLnBrk="1" latinLnBrk="0" hangingPunct="1">
        <a:lnSpc>
          <a:spcPct val="100000"/>
        </a:lnSpc>
        <a:spcBef>
          <a:spcPts val="675"/>
        </a:spcBef>
        <a:spcAft>
          <a:spcPts val="0"/>
        </a:spcAft>
        <a:buClr>
          <a:schemeClr val="tx1">
            <a:lumMod val="85000"/>
            <a:lumOff val="15000"/>
          </a:schemeClr>
        </a:buClr>
        <a:buFont typeface="Garamond" pitchFamily="18" charset="0"/>
        <a:buChar char="◦"/>
        <a:defRPr sz="1350" kern="1200">
          <a:solidFill>
            <a:schemeClr val="tx1"/>
          </a:solidFill>
          <a:latin typeface="+mn-lt"/>
          <a:ea typeface="+mn-ea"/>
          <a:cs typeface="+mn-cs"/>
        </a:defRPr>
      </a:lvl1pPr>
      <a:lvl2pPr marL="34290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sz="1200" kern="1200">
          <a:solidFill>
            <a:schemeClr val="tx1"/>
          </a:solidFill>
          <a:latin typeface="+mn-lt"/>
          <a:ea typeface="+mn-ea"/>
          <a:cs typeface="+mn-cs"/>
        </a:defRPr>
      </a:lvl2pPr>
      <a:lvl3pPr marL="54864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3pPr>
      <a:lvl4pPr marL="75438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4pPr>
      <a:lvl5pPr marL="96012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5pPr>
      <a:lvl6pPr marL="1200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6pPr>
      <a:lvl7pPr marL="1425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7pPr>
      <a:lvl8pPr marL="1650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8pPr>
      <a:lvl9pPr marL="1875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6"/>
          <p:cNvSpPr>
            <a:spLocks noChangeArrowheads="1"/>
          </p:cNvSpPr>
          <p:nvPr/>
        </p:nvSpPr>
        <p:spPr bwMode="white">
          <a:xfrm>
            <a:off x="0" y="670560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027" name="Rectangle 15"/>
          <p:cNvSpPr>
            <a:spLocks noChangeArrowheads="1"/>
          </p:cNvSpPr>
          <p:nvPr/>
        </p:nvSpPr>
        <p:spPr bwMode="white">
          <a:xfrm>
            <a:off x="0" y="1"/>
            <a:ext cx="12192000" cy="1393825"/>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028" name="Rectangle 17"/>
          <p:cNvSpPr>
            <a:spLocks noChangeArrowheads="1"/>
          </p:cNvSpPr>
          <p:nvPr/>
        </p:nvSpPr>
        <p:spPr bwMode="white">
          <a:xfrm>
            <a:off x="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029" name="Rectangle 18"/>
          <p:cNvSpPr>
            <a:spLocks noChangeArrowheads="1"/>
          </p:cNvSpPr>
          <p:nvPr/>
        </p:nvSpPr>
        <p:spPr bwMode="white">
          <a:xfrm>
            <a:off x="1198880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9" name="Rectangle 8"/>
          <p:cNvSpPr>
            <a:spLocks noChangeArrowheads="1"/>
          </p:cNvSpPr>
          <p:nvPr/>
        </p:nvSpPr>
        <p:spPr bwMode="auto">
          <a:xfrm>
            <a:off x="198967" y="6388101"/>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4" name="Date Placeholder 13"/>
          <p:cNvSpPr>
            <a:spLocks noGrp="1"/>
          </p:cNvSpPr>
          <p:nvPr>
            <p:ph type="dt" sz="half" idx="2"/>
          </p:nvPr>
        </p:nvSpPr>
        <p:spPr>
          <a:xfrm>
            <a:off x="7721601" y="6405564"/>
            <a:ext cx="4059767" cy="365125"/>
          </a:xfrm>
          <a:prstGeom prst="rect">
            <a:avLst/>
          </a:prstGeom>
        </p:spPr>
        <p:txBody>
          <a:bodyPr vert="horz"/>
          <a:lstStyle>
            <a:lvl1pPr algn="r" eaLnBrk="1" latinLnBrk="0" hangingPunct="1">
              <a:defRPr kumimoji="0" sz="1400">
                <a:solidFill>
                  <a:srgbClr val="FFFFFF"/>
                </a:solidFill>
                <a:latin typeface="Arial" charset="0"/>
                <a:cs typeface="Arial" charset="0"/>
              </a:defRPr>
            </a:lvl1pPr>
          </a:lstStyle>
          <a:p>
            <a:fld id="{D89239B7-ADF2-4E51-83A6-A3435AED3435}" type="datetimeFigureOut">
              <a:rPr lang="en-IN" smtClean="0"/>
              <a:t>02-09-2023</a:t>
            </a:fld>
            <a:endParaRPr lang="en-IN"/>
          </a:p>
        </p:txBody>
      </p:sp>
      <p:sp>
        <p:nvSpPr>
          <p:cNvPr id="3" name="Footer Placeholder 2"/>
          <p:cNvSpPr>
            <a:spLocks noGrp="1"/>
          </p:cNvSpPr>
          <p:nvPr>
            <p:ph type="ftr" sz="quarter" idx="3"/>
          </p:nvPr>
        </p:nvSpPr>
        <p:spPr>
          <a:xfrm>
            <a:off x="406400" y="6410326"/>
            <a:ext cx="4775200" cy="366713"/>
          </a:xfrm>
          <a:prstGeom prst="rect">
            <a:avLst/>
          </a:prstGeom>
        </p:spPr>
        <p:txBody>
          <a:bodyPr vert="horz"/>
          <a:lstStyle>
            <a:lvl1pPr algn="l" eaLnBrk="1" latinLnBrk="0" hangingPunct="1">
              <a:defRPr kumimoji="0" sz="1200">
                <a:solidFill>
                  <a:srgbClr val="FFFFFF"/>
                </a:solidFill>
                <a:latin typeface="Arial" charset="0"/>
                <a:cs typeface="Arial" charset="0"/>
              </a:defRPr>
            </a:lvl1pPr>
          </a:lstStyle>
          <a:p>
            <a:endParaRPr lang="en-IN"/>
          </a:p>
        </p:txBody>
      </p:sp>
      <p:sp>
        <p:nvSpPr>
          <p:cNvPr id="8" name="Rectangle 7"/>
          <p:cNvSpPr>
            <a:spLocks noChangeArrowheads="1"/>
          </p:cNvSpPr>
          <p:nvPr/>
        </p:nvSpPr>
        <p:spPr bwMode="auto">
          <a:xfrm>
            <a:off x="203200" y="155575"/>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dirty="0">
              <a:solidFill>
                <a:prstClr val="black"/>
              </a:solidFill>
              <a:latin typeface="Arial" charset="0"/>
              <a:cs typeface="Arial" charset="0"/>
            </a:endParaRPr>
          </a:p>
        </p:txBody>
      </p:sp>
      <p:sp>
        <p:nvSpPr>
          <p:cNvPr id="10" name="Straight Connector 9"/>
          <p:cNvSpPr>
            <a:spLocks noChangeShapeType="1"/>
          </p:cNvSpPr>
          <p:nvPr/>
        </p:nvSpPr>
        <p:spPr bwMode="auto">
          <a:xfrm>
            <a:off x="203200" y="1276350"/>
            <a:ext cx="11777133"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2" name="Oval 11"/>
          <p:cNvSpPr/>
          <p:nvPr/>
        </p:nvSpPr>
        <p:spPr>
          <a:xfrm>
            <a:off x="5689600" y="955675"/>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5" name="Oval 14"/>
          <p:cNvSpPr/>
          <p:nvPr/>
        </p:nvSpPr>
        <p:spPr>
          <a:xfrm>
            <a:off x="5816600" y="1050925"/>
            <a:ext cx="5588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23" name="Slide Number Placeholder 22"/>
          <p:cNvSpPr>
            <a:spLocks noGrp="1"/>
          </p:cNvSpPr>
          <p:nvPr>
            <p:ph type="sldNum" sz="quarter" idx="4"/>
          </p:nvPr>
        </p:nvSpPr>
        <p:spPr>
          <a:xfrm>
            <a:off x="5791200" y="1039814"/>
            <a:ext cx="609600" cy="441325"/>
          </a:xfrm>
          <a:prstGeom prst="rect">
            <a:avLst/>
          </a:prstGeom>
        </p:spPr>
        <p:txBody>
          <a:bodyPr vert="horz" wrap="square" lIns="45720" tIns="45720" rIns="45720" bIns="45720" numCol="1" anchor="ctr" anchorCtr="0" compatLnSpc="1">
            <a:prstTxWarp prst="textNoShape">
              <a:avLst/>
            </a:prstTxWarp>
            <a:normAutofit/>
          </a:bodyPr>
          <a:lstStyle>
            <a:lvl1pPr algn="ctr" eaLnBrk="1" hangingPunct="1">
              <a:defRPr sz="1600">
                <a:solidFill>
                  <a:srgbClr val="7B9899"/>
                </a:solidFill>
              </a:defRPr>
            </a:lvl1pPr>
          </a:lstStyle>
          <a:p>
            <a:fld id="{E9A2A3AE-DA4C-42F2-9AFB-51900B3DBB4C}" type="slidenum">
              <a:rPr lang="en-IN" smtClean="0"/>
              <a:t>‹#›</a:t>
            </a:fld>
            <a:endParaRPr lang="en-IN"/>
          </a:p>
        </p:txBody>
      </p:sp>
      <p:sp>
        <p:nvSpPr>
          <p:cNvPr id="1038" name="Title Placeholder 21"/>
          <p:cNvSpPr>
            <a:spLocks noGrp="1"/>
          </p:cNvSpPr>
          <p:nvPr>
            <p:ph type="title"/>
          </p:nvPr>
        </p:nvSpPr>
        <p:spPr bwMode="auto">
          <a:xfrm>
            <a:off x="402167" y="228601"/>
            <a:ext cx="113792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9" name="Text Placeholder 12"/>
          <p:cNvSpPr>
            <a:spLocks noGrp="1"/>
          </p:cNvSpPr>
          <p:nvPr>
            <p:ph type="body" idx="1"/>
          </p:nvPr>
        </p:nvSpPr>
        <p:spPr bwMode="auto">
          <a:xfrm>
            <a:off x="402167" y="1524000"/>
            <a:ext cx="113792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39311960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sz="20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DVOCATEKK@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4.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5.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6.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7.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8.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9.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0.xml"/></Relationships>
</file>

<file path=ppt/slides/_rels/slide29.xml.rels><?xml version="1.0" encoding="UTF-8" standalone="yes"?>
<Relationships xmlns="http://schemas.openxmlformats.org/package/2006/relationships"><Relationship Id="rId2" Type="http://schemas.openxmlformats.org/officeDocument/2006/relationships/hyperlink" Target="mailto:ADVOCATEKK@GMAIL.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1"/>
          <p:cNvSpPr>
            <a:spLocks noGrp="1"/>
          </p:cNvSpPr>
          <p:nvPr>
            <p:ph type="ctrTitle"/>
          </p:nvPr>
        </p:nvSpPr>
        <p:spPr>
          <a:xfrm>
            <a:off x="1629102" y="1753764"/>
            <a:ext cx="8933796" cy="2437232"/>
          </a:xfrm>
        </p:spPr>
        <p:txBody>
          <a:bodyPr>
            <a:normAutofit/>
          </a:bodyPr>
          <a:lstStyle/>
          <a:p>
            <a:r>
              <a:rPr lang="en-US" sz="3200" b="1" dirty="0"/>
              <a:t>International Trade - Introduction &amp; Broad framework</a:t>
            </a:r>
            <a:endParaRPr lang="en-US" altLang="en-US" sz="3200" dirty="0"/>
          </a:p>
        </p:txBody>
      </p:sp>
      <p:sp>
        <p:nvSpPr>
          <p:cNvPr id="3" name="Subtitle 2"/>
          <p:cNvSpPr>
            <a:spLocks noGrp="1"/>
          </p:cNvSpPr>
          <p:nvPr>
            <p:ph type="subTitle" idx="1"/>
          </p:nvPr>
        </p:nvSpPr>
        <p:spPr>
          <a:xfrm>
            <a:off x="2895600" y="2819400"/>
            <a:ext cx="6400800" cy="2590800"/>
          </a:xfrm>
        </p:spPr>
        <p:txBody>
          <a:bodyPr rtlCol="0">
            <a:normAutofit/>
          </a:bodyPr>
          <a:lstStyle/>
          <a:p>
            <a:pPr eaLnBrk="1" fontAlgn="auto" hangingPunct="1">
              <a:spcAft>
                <a:spcPts val="0"/>
              </a:spcAft>
              <a:defRPr/>
            </a:pPr>
            <a:endParaRPr lang="en-US" dirty="0"/>
          </a:p>
          <a:p>
            <a:pPr eaLnBrk="1" fontAlgn="auto" hangingPunct="1">
              <a:spcAft>
                <a:spcPts val="0"/>
              </a:spcAft>
              <a:defRPr/>
            </a:pPr>
            <a:endParaRPr lang="en-US" dirty="0"/>
          </a:p>
          <a:p>
            <a:pPr eaLnBrk="1" fontAlgn="auto" hangingPunct="1">
              <a:spcAft>
                <a:spcPts val="0"/>
              </a:spcAft>
              <a:defRPr/>
            </a:pPr>
            <a:endParaRPr lang="en-US" dirty="0"/>
          </a:p>
          <a:p>
            <a:pPr eaLnBrk="1" fontAlgn="auto" hangingPunct="1">
              <a:spcAft>
                <a:spcPts val="0"/>
              </a:spcAft>
              <a:defRPr/>
            </a:pPr>
            <a:r>
              <a:rPr lang="en-US" sz="3000" dirty="0"/>
              <a:t>DR M.S KRISHNA KUMAR</a:t>
            </a:r>
          </a:p>
          <a:p>
            <a:pPr eaLnBrk="1" fontAlgn="auto" hangingPunct="1">
              <a:spcAft>
                <a:spcPts val="0"/>
              </a:spcAft>
              <a:defRPr/>
            </a:pPr>
            <a:r>
              <a:rPr lang="en-US" dirty="0">
                <a:hlinkClick r:id="rId2"/>
              </a:rPr>
              <a:t>ADVOCATEKK@GMAIL.COM</a:t>
            </a:r>
            <a:r>
              <a:rPr lang="en-US" dirty="0"/>
              <a:t> | 9840364289</a:t>
            </a:r>
          </a:p>
        </p:txBody>
      </p:sp>
    </p:spTree>
    <p:extLst>
      <p:ext uri="{BB962C8B-B14F-4D97-AF65-F5344CB8AC3E}">
        <p14:creationId xmlns:p14="http://schemas.microsoft.com/office/powerpoint/2010/main" val="3273394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46277-D008-47C1-AE99-18480EF6F773}"/>
              </a:ext>
            </a:extLst>
          </p:cNvPr>
          <p:cNvSpPr>
            <a:spLocks noGrp="1"/>
          </p:cNvSpPr>
          <p:nvPr>
            <p:ph type="title"/>
          </p:nvPr>
        </p:nvSpPr>
        <p:spPr/>
        <p:txBody>
          <a:bodyPr/>
          <a:lstStyle/>
          <a:p>
            <a:pPr algn="ctr"/>
            <a:r>
              <a:rPr lang="en-US" dirty="0"/>
              <a:t>FTP – Legal Framework </a:t>
            </a:r>
            <a:endParaRPr lang="en-IN" dirty="0"/>
          </a:p>
        </p:txBody>
      </p:sp>
      <p:sp>
        <p:nvSpPr>
          <p:cNvPr id="3" name="Content Placeholder 2">
            <a:extLst>
              <a:ext uri="{FF2B5EF4-FFF2-40B4-BE49-F238E27FC236}">
                <a16:creationId xmlns:a16="http://schemas.microsoft.com/office/drawing/2014/main" id="{29C5ACBA-2F25-4D59-B4DD-4F71E3C23A39}"/>
              </a:ext>
            </a:extLst>
          </p:cNvPr>
          <p:cNvSpPr>
            <a:spLocks noGrp="1"/>
          </p:cNvSpPr>
          <p:nvPr>
            <p:ph sz="quarter" idx="1"/>
          </p:nvPr>
        </p:nvSpPr>
        <p:spPr/>
        <p:txBody>
          <a:bodyPr>
            <a:normAutofit fontScale="92500" lnSpcReduction="20000"/>
          </a:bodyPr>
          <a:lstStyle/>
          <a:p>
            <a:pPr marL="0" indent="0">
              <a:lnSpc>
                <a:spcPct val="107000"/>
              </a:lnSpc>
              <a:spcAft>
                <a:spcPts val="800"/>
              </a:spcAft>
              <a:buNone/>
            </a:pPr>
            <a:r>
              <a:rPr lang="en-IN" sz="2100" dirty="0">
                <a:effectLst/>
                <a:latin typeface="Georgia" panose="02040502050405020303" pitchFamily="18" charset="0"/>
                <a:ea typeface="Calibri" panose="020F0502020204030204" pitchFamily="34" charset="0"/>
                <a:cs typeface="Times New Roman" panose="02020603050405020304" pitchFamily="18" charset="0"/>
              </a:rPr>
              <a:t>Foreign Trade Policy – Features </a:t>
            </a:r>
            <a:endParaRPr lang="en-IN" sz="2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2100" dirty="0">
                <a:effectLst/>
                <a:latin typeface="Georgia" panose="02040502050405020303" pitchFamily="18" charset="0"/>
                <a:ea typeface="Calibri" panose="020F0502020204030204" pitchFamily="34" charset="0"/>
                <a:cs typeface="Times New Roman" panose="02020603050405020304" pitchFamily="18" charset="0"/>
              </a:rPr>
              <a:t>FTP notified by CG – 2015-2020</a:t>
            </a:r>
            <a:endParaRPr lang="en-IN" sz="2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2100" dirty="0">
                <a:effectLst/>
                <a:latin typeface="Georgia" panose="02040502050405020303" pitchFamily="18" charset="0"/>
                <a:ea typeface="Calibri" panose="020F0502020204030204" pitchFamily="34" charset="0"/>
                <a:cs typeface="Times New Roman" panose="02020603050405020304" pitchFamily="18" charset="0"/>
              </a:rPr>
              <a:t>Handbook of Procedures – procedural aspects of policy</a:t>
            </a:r>
            <a:endParaRPr lang="en-IN" sz="2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2100" dirty="0">
                <a:effectLst/>
                <a:latin typeface="Georgia" panose="02040502050405020303" pitchFamily="18" charset="0"/>
                <a:ea typeface="Calibri" panose="020F0502020204030204" pitchFamily="34" charset="0"/>
                <a:cs typeface="Times New Roman" panose="02020603050405020304" pitchFamily="18" charset="0"/>
              </a:rPr>
              <a:t>Appendices &amp; </a:t>
            </a:r>
            <a:r>
              <a:rPr lang="en-IN" sz="2100" dirty="0" err="1">
                <a:effectLst/>
                <a:latin typeface="Georgia" panose="02040502050405020303" pitchFamily="18" charset="0"/>
                <a:ea typeface="Calibri" panose="020F0502020204030204" pitchFamily="34" charset="0"/>
                <a:cs typeface="Times New Roman" panose="02020603050405020304" pitchFamily="18" charset="0"/>
              </a:rPr>
              <a:t>Aayat</a:t>
            </a:r>
            <a:r>
              <a:rPr lang="en-IN" sz="2100" dirty="0">
                <a:effectLst/>
                <a:latin typeface="Georgia" panose="02040502050405020303" pitchFamily="18" charset="0"/>
                <a:ea typeface="Calibri" panose="020F0502020204030204" pitchFamily="34" charset="0"/>
                <a:cs typeface="Times New Roman" panose="02020603050405020304" pitchFamily="18" charset="0"/>
              </a:rPr>
              <a:t> </a:t>
            </a:r>
            <a:r>
              <a:rPr lang="en-IN" sz="2100" dirty="0" err="1">
                <a:effectLst/>
                <a:latin typeface="Georgia" panose="02040502050405020303" pitchFamily="18" charset="0"/>
                <a:ea typeface="Calibri" panose="020F0502020204030204" pitchFamily="34" charset="0"/>
                <a:cs typeface="Times New Roman" panose="02020603050405020304" pitchFamily="18" charset="0"/>
              </a:rPr>
              <a:t>Niryat</a:t>
            </a:r>
            <a:r>
              <a:rPr lang="en-IN" sz="2100" dirty="0">
                <a:effectLst/>
                <a:latin typeface="Georgia" panose="02040502050405020303" pitchFamily="18" charset="0"/>
                <a:ea typeface="Calibri" panose="020F0502020204030204" pitchFamily="34" charset="0"/>
                <a:cs typeface="Times New Roman" panose="02020603050405020304" pitchFamily="18" charset="0"/>
              </a:rPr>
              <a:t> Forms (AANF)- 41 forms- ANF-2A-IEC, ANF-3A-MEIS, ANF-5B-Redemption-EPCG</a:t>
            </a:r>
            <a:endParaRPr lang="en-IN" sz="2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2100" dirty="0">
                <a:effectLst/>
                <a:latin typeface="Georgia" panose="02040502050405020303" pitchFamily="18" charset="0"/>
                <a:ea typeface="Calibri" panose="020F0502020204030204" pitchFamily="34" charset="0"/>
                <a:cs typeface="Times New Roman" panose="02020603050405020304" pitchFamily="18" charset="0"/>
              </a:rPr>
              <a:t>Standard Input Output Norms – SION- 11 Categories – Chemicals, </a:t>
            </a:r>
            <a:r>
              <a:rPr lang="en-IN" sz="2100" dirty="0" err="1">
                <a:effectLst/>
                <a:latin typeface="Georgia" panose="02040502050405020303" pitchFamily="18" charset="0"/>
                <a:ea typeface="Calibri" panose="020F0502020204030204" pitchFamily="34" charset="0"/>
                <a:cs typeface="Times New Roman" panose="02020603050405020304" pitchFamily="18" charset="0"/>
              </a:rPr>
              <a:t>Engg</a:t>
            </a:r>
            <a:r>
              <a:rPr lang="en-IN" sz="2100" dirty="0">
                <a:effectLst/>
                <a:latin typeface="Georgia" panose="02040502050405020303" pitchFamily="18" charset="0"/>
                <a:ea typeface="Calibri" panose="020F0502020204030204" pitchFamily="34" charset="0"/>
                <a:cs typeface="Times New Roman" panose="02020603050405020304" pitchFamily="18" charset="0"/>
              </a:rPr>
              <a:t>, Food, Leather, Textile, </a:t>
            </a:r>
            <a:r>
              <a:rPr lang="en-IN" sz="2100" dirty="0" err="1">
                <a:effectLst/>
                <a:latin typeface="Georgia" panose="02040502050405020303" pitchFamily="18" charset="0"/>
                <a:ea typeface="Calibri" panose="020F0502020204030204" pitchFamily="34" charset="0"/>
                <a:cs typeface="Times New Roman" panose="02020603050405020304" pitchFamily="18" charset="0"/>
              </a:rPr>
              <a:t>Misc</a:t>
            </a:r>
            <a:endParaRPr lang="en-IN" sz="2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IN" sz="2100" dirty="0">
                <a:effectLst/>
                <a:latin typeface="Georgia" panose="02040502050405020303" pitchFamily="18" charset="0"/>
                <a:ea typeface="Calibri" panose="020F0502020204030204" pitchFamily="34" charset="0"/>
                <a:cs typeface="Times New Roman" panose="02020603050405020304" pitchFamily="18" charset="0"/>
              </a:rPr>
              <a:t>ITC (HS) classification of import &amp; Exports</a:t>
            </a:r>
          </a:p>
          <a:p>
            <a:pPr marL="0" lvl="0" indent="0">
              <a:lnSpc>
                <a:spcPct val="107000"/>
              </a:lnSpc>
              <a:spcAft>
                <a:spcPts val="800"/>
              </a:spcAft>
              <a:buNone/>
            </a:pPr>
            <a:r>
              <a:rPr lang="en-IN" sz="2300" dirty="0">
                <a:effectLst/>
                <a:latin typeface="Calibri" panose="020F0502020204030204" pitchFamily="34" charset="0"/>
                <a:ea typeface="Calibri" panose="020F0502020204030204" pitchFamily="34" charset="0"/>
                <a:cs typeface="Times New Roman" panose="02020603050405020304" pitchFamily="18" charset="0"/>
              </a:rPr>
              <a:t>Chapter -1 – FTP </a:t>
            </a:r>
          </a:p>
          <a:p>
            <a:pPr marL="0" indent="0">
              <a:buNone/>
            </a:pPr>
            <a:r>
              <a:rPr lang="en-US" sz="2300" dirty="0"/>
              <a:t>1.00 – Notified by CG by virtue of powers under Sec.5 of FTDR Act 1992</a:t>
            </a:r>
          </a:p>
          <a:p>
            <a:pPr marL="0" indent="0">
              <a:buNone/>
            </a:pPr>
            <a:r>
              <a:rPr lang="en-US" sz="2300" dirty="0"/>
              <a:t>1.02 -  CG reserves right to amend FTP in public interest </a:t>
            </a:r>
          </a:p>
          <a:p>
            <a:pPr marL="0" indent="0">
              <a:buNone/>
            </a:pPr>
            <a:r>
              <a:rPr lang="en-US" sz="2300" dirty="0"/>
              <a:t>1.03 – DGFT by Public Notice notify Hand Book of Procedures (HBP)including Appendices – </a:t>
            </a:r>
            <a:r>
              <a:rPr lang="en-US" sz="2300" dirty="0" err="1"/>
              <a:t>Aayat</a:t>
            </a:r>
            <a:r>
              <a:rPr lang="en-US" sz="2300" dirty="0"/>
              <a:t> </a:t>
            </a:r>
            <a:r>
              <a:rPr lang="en-US" sz="2300" dirty="0" err="1"/>
              <a:t>Niryat</a:t>
            </a:r>
            <a:r>
              <a:rPr lang="en-US" sz="2300" dirty="0"/>
              <a:t> Forms – to be followed by importer/exporter, Licensing Authority, any authority – for implementing FTDR Act, Rules and FTP</a:t>
            </a:r>
          </a:p>
          <a:p>
            <a:pPr marL="0" indent="0">
              <a:buNone/>
            </a:pPr>
            <a:endParaRPr lang="en-US" dirty="0"/>
          </a:p>
          <a:p>
            <a:pPr marL="0" indent="0">
              <a:buNone/>
            </a:pPr>
            <a:endParaRPr lang="en-US" dirty="0"/>
          </a:p>
          <a:p>
            <a:endParaRPr lang="en-IN" dirty="0"/>
          </a:p>
        </p:txBody>
      </p:sp>
    </p:spTree>
    <p:extLst>
      <p:ext uri="{BB962C8B-B14F-4D97-AF65-F5344CB8AC3E}">
        <p14:creationId xmlns:p14="http://schemas.microsoft.com/office/powerpoint/2010/main" val="2260650225"/>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8C184-074C-46BC-B9A4-8612AFAE35A0}"/>
              </a:ext>
            </a:extLst>
          </p:cNvPr>
          <p:cNvSpPr>
            <a:spLocks noGrp="1"/>
          </p:cNvSpPr>
          <p:nvPr>
            <p:ph type="title"/>
          </p:nvPr>
        </p:nvSpPr>
        <p:spPr/>
        <p:txBody>
          <a:bodyPr/>
          <a:lstStyle/>
          <a:p>
            <a:pPr algn="ctr"/>
            <a:r>
              <a:rPr lang="en-US" dirty="0"/>
              <a:t>ITC – HS – Classification </a:t>
            </a:r>
            <a:endParaRPr lang="en-IN" dirty="0"/>
          </a:p>
        </p:txBody>
      </p:sp>
      <p:sp>
        <p:nvSpPr>
          <p:cNvPr id="3" name="Content Placeholder 2">
            <a:extLst>
              <a:ext uri="{FF2B5EF4-FFF2-40B4-BE49-F238E27FC236}">
                <a16:creationId xmlns:a16="http://schemas.microsoft.com/office/drawing/2014/main" id="{98267D4A-5839-4958-B094-27874B2BE659}"/>
              </a:ext>
            </a:extLst>
          </p:cNvPr>
          <p:cNvSpPr>
            <a:spLocks noGrp="1"/>
          </p:cNvSpPr>
          <p:nvPr>
            <p:ph sz="quarter" idx="1"/>
          </p:nvPr>
        </p:nvSpPr>
        <p:spPr/>
        <p:txBody>
          <a:bodyPr>
            <a:normAutofit lnSpcReduction="10000"/>
          </a:bodyPr>
          <a:lstStyle/>
          <a:p>
            <a:pPr marL="0" indent="0">
              <a:buNone/>
            </a:pPr>
            <a:r>
              <a:rPr lang="en-US" dirty="0"/>
              <a:t>Col.1 – ITC HS Code (EXIM Code) – 6 digit code – harmonized with WCO</a:t>
            </a:r>
          </a:p>
          <a:p>
            <a:pPr marL="0" indent="0">
              <a:buNone/>
            </a:pPr>
            <a:r>
              <a:rPr lang="en-US" dirty="0"/>
              <a:t>Col.2 – Item Description </a:t>
            </a:r>
          </a:p>
          <a:p>
            <a:pPr marL="0" indent="0">
              <a:buNone/>
            </a:pPr>
            <a:r>
              <a:rPr lang="en-US" dirty="0"/>
              <a:t>Col-3 – Import policy Regime – Prohibited – Restricted (Import License – ANF 2B) – import allowed through State Trading Enterprises (STE) – FREE </a:t>
            </a:r>
          </a:p>
          <a:p>
            <a:pPr marL="0" indent="0">
              <a:buNone/>
            </a:pPr>
            <a:r>
              <a:rPr lang="en-US" dirty="0"/>
              <a:t>Col.4 – Policy Condition </a:t>
            </a:r>
          </a:p>
          <a:p>
            <a:pPr marL="0" indent="0">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36020010 --- Industrial explosives   	Restricted (import policy)</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30041030 ---  Amoxycillin  		FREE    	- Import of Oxytocin is Prohibited</a:t>
            </a:r>
          </a:p>
          <a:p>
            <a:pPr marL="0" indent="0">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05071010 --- Ivory 			Prohibited</a:t>
            </a:r>
          </a:p>
          <a:p>
            <a:pPr marL="0" indent="0">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49070020 --- Bank notes 			Restricted  - No License from DGFT for authorized </a:t>
            </a:r>
          </a:p>
          <a:p>
            <a:pPr marL="0" indent="0">
              <a:buNone/>
            </a:pPr>
            <a:r>
              <a:rPr lang="en-IN" sz="1800" dirty="0">
                <a:latin typeface="Georgia" panose="02040502050405020303" pitchFamily="18" charset="0"/>
                <a:ea typeface="Calibri" panose="020F0502020204030204" pitchFamily="34" charset="0"/>
                <a:cs typeface="Times New Roman" panose="02020603050405020304" pitchFamily="18" charset="0"/>
              </a:rPr>
              <a:t>					Banks/Dealers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997396323"/>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3120E-232C-8B63-F94C-6448C09FA77E}"/>
              </a:ext>
            </a:extLst>
          </p:cNvPr>
          <p:cNvSpPr>
            <a:spLocks noGrp="1"/>
          </p:cNvSpPr>
          <p:nvPr>
            <p:ph type="title"/>
          </p:nvPr>
        </p:nvSpPr>
        <p:spPr/>
        <p:txBody>
          <a:bodyPr/>
          <a:lstStyle/>
          <a:p>
            <a:r>
              <a:rPr lang="en-IN" dirty="0"/>
              <a:t>FTP- Chapter 2</a:t>
            </a:r>
          </a:p>
        </p:txBody>
      </p:sp>
      <p:sp>
        <p:nvSpPr>
          <p:cNvPr id="3" name="Content Placeholder 2">
            <a:extLst>
              <a:ext uri="{FF2B5EF4-FFF2-40B4-BE49-F238E27FC236}">
                <a16:creationId xmlns:a16="http://schemas.microsoft.com/office/drawing/2014/main" id="{0F293F58-0C41-4FFE-2DD1-129B4251EEB3}"/>
              </a:ext>
            </a:extLst>
          </p:cNvPr>
          <p:cNvSpPr>
            <a:spLocks noGrp="1"/>
          </p:cNvSpPr>
          <p:nvPr>
            <p:ph sz="quarter" idx="1"/>
          </p:nvPr>
        </p:nvSpPr>
        <p:spPr/>
        <p:txBody>
          <a:bodyPr/>
          <a:lstStyle/>
          <a:p>
            <a:r>
              <a:rPr lang="en-IN" dirty="0"/>
              <a:t>Para 2.01- Export &amp; Imports – Free – Unless regulated</a:t>
            </a:r>
          </a:p>
          <a:p>
            <a:r>
              <a:rPr lang="en-IN" dirty="0"/>
              <a:t>Para 2.02 – Indian Trade Classification -Harmonized System (ITC-HS)</a:t>
            </a:r>
          </a:p>
          <a:p>
            <a:r>
              <a:rPr lang="en-IN" dirty="0"/>
              <a:t>Para 2.04 – DGFT may specify procedures for –importer/exporter Licensing/Regional Authority (RA) – for implementing FTDR Act – orders/rules made thereunder – and FTP – such procedure/amendments be published by way of Public Notice </a:t>
            </a:r>
          </a:p>
          <a:p>
            <a:r>
              <a:rPr lang="en-IN" dirty="0"/>
              <a:t>Para 2.07 – DGFT may through a Notification impose Prohibition/Restriction (categories (a) to (q)- 17) (a) export of food stuff/essential products –critical shortage (e)  imports to promote particular industry (g) protection of public moral/order (</a:t>
            </a:r>
            <a:r>
              <a:rPr lang="en-IN" dirty="0" err="1"/>
              <a:t>i</a:t>
            </a:r>
            <a:r>
              <a:rPr lang="en-IN" dirty="0"/>
              <a:t>) import or export of gold/silver</a:t>
            </a:r>
          </a:p>
          <a:p>
            <a:pPr marL="0" indent="0">
              <a:buNone/>
            </a:pPr>
            <a:r>
              <a:rPr lang="en-IN" dirty="0"/>
              <a:t>   </a:t>
            </a:r>
          </a:p>
          <a:p>
            <a:pPr marL="1920240" lvl="7" indent="0">
              <a:buNone/>
            </a:pPr>
            <a:endParaRPr lang="en-IN" dirty="0"/>
          </a:p>
        </p:txBody>
      </p:sp>
    </p:spTree>
    <p:extLst>
      <p:ext uri="{BB962C8B-B14F-4D97-AF65-F5344CB8AC3E}">
        <p14:creationId xmlns:p14="http://schemas.microsoft.com/office/powerpoint/2010/main" val="1495527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A548D-9E6A-4AAA-978E-F7C20DCB546D}"/>
              </a:ext>
            </a:extLst>
          </p:cNvPr>
          <p:cNvSpPr>
            <a:spLocks noGrp="1"/>
          </p:cNvSpPr>
          <p:nvPr>
            <p:ph type="title"/>
          </p:nvPr>
        </p:nvSpPr>
        <p:spPr/>
        <p:txBody>
          <a:bodyPr/>
          <a:lstStyle/>
          <a:p>
            <a:pPr algn="ctr"/>
            <a:r>
              <a:rPr lang="en-US" dirty="0"/>
              <a:t>FTDR Act 1992 </a:t>
            </a:r>
            <a:endParaRPr lang="en-IN" dirty="0"/>
          </a:p>
        </p:txBody>
      </p:sp>
      <p:sp>
        <p:nvSpPr>
          <p:cNvPr id="3" name="Content Placeholder 2">
            <a:extLst>
              <a:ext uri="{FF2B5EF4-FFF2-40B4-BE49-F238E27FC236}">
                <a16:creationId xmlns:a16="http://schemas.microsoft.com/office/drawing/2014/main" id="{FA5DDDE6-2F2C-4352-907D-3D3608880BF0}"/>
              </a:ext>
            </a:extLst>
          </p:cNvPr>
          <p:cNvSpPr>
            <a:spLocks noGrp="1"/>
          </p:cNvSpPr>
          <p:nvPr>
            <p:ph sz="quarter" idx="1"/>
          </p:nvPr>
        </p:nvSpPr>
        <p:spPr/>
        <p:txBody>
          <a:bodyPr>
            <a:normAutofit fontScale="92500"/>
          </a:bodyPr>
          <a:lstStyle/>
          <a:p>
            <a:pPr>
              <a:lnSpc>
                <a:spcPct val="107000"/>
              </a:lnSpc>
              <a:spcAft>
                <a:spcPts val="800"/>
              </a:spcAft>
            </a:pPr>
            <a:r>
              <a:rPr lang="en-IN" sz="2300" dirty="0">
                <a:effectLst/>
                <a:latin typeface="Georgia" panose="02040502050405020303" pitchFamily="18" charset="0"/>
                <a:ea typeface="Calibri" panose="020F0502020204030204" pitchFamily="34" charset="0"/>
                <a:cs typeface="Times New Roman" panose="02020603050405020304" pitchFamily="18" charset="0"/>
              </a:rPr>
              <a:t>Two years prior to signing of GAT 1994 FTDR brought into force from 7</a:t>
            </a:r>
            <a:r>
              <a:rPr lang="en-IN" sz="2300" baseline="30000" dirty="0">
                <a:effectLst/>
                <a:latin typeface="Georgia" panose="02040502050405020303" pitchFamily="18" charset="0"/>
                <a:ea typeface="Calibri" panose="020F0502020204030204" pitchFamily="34" charset="0"/>
                <a:cs typeface="Times New Roman" panose="02020603050405020304" pitchFamily="18" charset="0"/>
              </a:rPr>
              <a:t>th</a:t>
            </a:r>
            <a:r>
              <a:rPr lang="en-IN" sz="2300" dirty="0">
                <a:effectLst/>
                <a:latin typeface="Georgia" panose="02040502050405020303" pitchFamily="18" charset="0"/>
                <a:ea typeface="Calibri" panose="020F0502020204030204" pitchFamily="34" charset="0"/>
                <a:cs typeface="Times New Roman" panose="02020603050405020304" pitchFamily="18" charset="0"/>
              </a:rPr>
              <a:t> August 1992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300" dirty="0">
                <a:effectLst/>
                <a:latin typeface="Georgia" panose="02040502050405020303" pitchFamily="18" charset="0"/>
                <a:ea typeface="Calibri" panose="020F0502020204030204" pitchFamily="34" charset="0"/>
                <a:cs typeface="Times New Roman" panose="02020603050405020304" pitchFamily="18" charset="0"/>
              </a:rPr>
              <a:t>Sec.3 – reflects Art XI of GATT 1994 – there shall not be any provision or restrictions other than duty/taxes/other charges by contracting party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300" dirty="0">
                <a:effectLst/>
                <a:latin typeface="Georgia" panose="02040502050405020303" pitchFamily="18" charset="0"/>
                <a:ea typeface="Calibri" panose="020F0502020204030204" pitchFamily="34" charset="0"/>
                <a:cs typeface="Times New Roman" panose="02020603050405020304" pitchFamily="18" charset="0"/>
              </a:rPr>
              <a:t>Sec.3 – FTDR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2300" dirty="0">
                <a:effectLst/>
                <a:latin typeface="Georgia" panose="02040502050405020303" pitchFamily="18" charset="0"/>
                <a:ea typeface="Calibri" panose="020F0502020204030204" pitchFamily="34" charset="0"/>
                <a:cs typeface="Times New Roman" panose="02020603050405020304" pitchFamily="18" charset="0"/>
              </a:rPr>
              <a:t>Sec.3 (1) The Central Government may, by Order published in the Official Gazette, make provision for the </a:t>
            </a:r>
            <a:r>
              <a:rPr lang="en-US" sz="2300" b="1" dirty="0">
                <a:effectLst/>
                <a:latin typeface="Georgia" panose="02040502050405020303" pitchFamily="18" charset="0"/>
                <a:ea typeface="Calibri" panose="020F0502020204030204" pitchFamily="34" charset="0"/>
                <a:cs typeface="Times New Roman" panose="02020603050405020304" pitchFamily="18" charset="0"/>
              </a:rPr>
              <a:t>development and regulation of foreign trade</a:t>
            </a:r>
            <a:r>
              <a:rPr lang="en-US" sz="2300" dirty="0">
                <a:effectLst/>
                <a:latin typeface="Georgia" panose="02040502050405020303" pitchFamily="18" charset="0"/>
                <a:ea typeface="Calibri" panose="020F0502020204030204" pitchFamily="34" charset="0"/>
                <a:cs typeface="Times New Roman" panose="02020603050405020304" pitchFamily="18" charset="0"/>
              </a:rPr>
              <a:t> by </a:t>
            </a:r>
            <a:r>
              <a:rPr lang="en-US" sz="2300" b="1" u="sng" dirty="0">
                <a:effectLst/>
                <a:latin typeface="Georgia" panose="02040502050405020303" pitchFamily="18" charset="0"/>
                <a:ea typeface="Calibri" panose="020F0502020204030204" pitchFamily="34" charset="0"/>
                <a:cs typeface="Times New Roman" panose="02020603050405020304" pitchFamily="18" charset="0"/>
              </a:rPr>
              <a:t>facilitating</a:t>
            </a:r>
            <a:r>
              <a:rPr lang="en-US" sz="2300" b="1" dirty="0">
                <a:effectLst/>
                <a:latin typeface="Georgia" panose="02040502050405020303" pitchFamily="18" charset="0"/>
                <a:ea typeface="Calibri" panose="020F0502020204030204" pitchFamily="34" charset="0"/>
                <a:cs typeface="Times New Roman" panose="02020603050405020304" pitchFamily="18" charset="0"/>
              </a:rPr>
              <a:t> </a:t>
            </a:r>
            <a:r>
              <a:rPr lang="en-US" sz="2300" b="1" u="sng" dirty="0">
                <a:effectLst/>
                <a:latin typeface="Georgia" panose="02040502050405020303" pitchFamily="18" charset="0"/>
                <a:ea typeface="Calibri" panose="020F0502020204030204" pitchFamily="34" charset="0"/>
                <a:cs typeface="Times New Roman" panose="02020603050405020304" pitchFamily="18" charset="0"/>
              </a:rPr>
              <a:t>imports and increasin</a:t>
            </a:r>
            <a:r>
              <a:rPr lang="en-US" sz="2300" b="1" dirty="0">
                <a:effectLst/>
                <a:latin typeface="Georgia" panose="02040502050405020303" pitchFamily="18" charset="0"/>
                <a:ea typeface="Calibri" panose="020F0502020204030204" pitchFamily="34" charset="0"/>
                <a:cs typeface="Times New Roman" panose="02020603050405020304" pitchFamily="18" charset="0"/>
              </a:rPr>
              <a:t>g </a:t>
            </a:r>
            <a:r>
              <a:rPr lang="en-US" sz="2300" b="1" u="sng" dirty="0">
                <a:effectLst/>
                <a:latin typeface="Georgia" panose="02040502050405020303" pitchFamily="18" charset="0"/>
                <a:ea typeface="Calibri" panose="020F0502020204030204" pitchFamily="34" charset="0"/>
                <a:cs typeface="Times New Roman" panose="02020603050405020304" pitchFamily="18" charset="0"/>
              </a:rPr>
              <a:t>exports</a:t>
            </a:r>
            <a:r>
              <a:rPr lang="en-US" sz="2300" dirty="0">
                <a:effectLst/>
                <a:latin typeface="Georgia" panose="02040502050405020303" pitchFamily="18" charset="0"/>
                <a:ea typeface="Calibri" panose="020F0502020204030204" pitchFamily="34" charset="0"/>
                <a:cs typeface="Times New Roman" panose="02020603050405020304" pitchFamily="18" charset="0"/>
              </a:rPr>
              <a:t>.</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2300" dirty="0">
                <a:effectLst/>
                <a:latin typeface="Georgia" panose="02040502050405020303" pitchFamily="18" charset="0"/>
                <a:ea typeface="Calibri" panose="020F0502020204030204" pitchFamily="34" charset="0"/>
                <a:cs typeface="Times New Roman" panose="02020603050405020304" pitchFamily="18" charset="0"/>
              </a:rPr>
              <a:t>Sec. 3 (2) – CG may make provision for Prohibiting/restricting/regulating – import/export 	of goods/services/technology</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2300" dirty="0">
                <a:effectLst/>
                <a:latin typeface="Georgia" panose="02040502050405020303" pitchFamily="18" charset="0"/>
                <a:ea typeface="Calibri" panose="020F0502020204030204" pitchFamily="34" charset="0"/>
                <a:cs typeface="Times New Roman" panose="02020603050405020304" pitchFamily="18" charset="0"/>
              </a:rPr>
              <a:t>Sec. 3 (3) – such goods deemed to be prohibited under Sec. 11 of CA 1962</a:t>
            </a:r>
          </a:p>
          <a:p>
            <a:endParaRPr lang="en-IN" dirty="0"/>
          </a:p>
        </p:txBody>
      </p:sp>
    </p:spTree>
    <p:extLst>
      <p:ext uri="{BB962C8B-B14F-4D97-AF65-F5344CB8AC3E}">
        <p14:creationId xmlns:p14="http://schemas.microsoft.com/office/powerpoint/2010/main" val="3422515432"/>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4A694-DFBD-4968-83A9-A330E5762939}"/>
              </a:ext>
            </a:extLst>
          </p:cNvPr>
          <p:cNvSpPr>
            <a:spLocks noGrp="1"/>
          </p:cNvSpPr>
          <p:nvPr>
            <p:ph type="title"/>
          </p:nvPr>
        </p:nvSpPr>
        <p:spPr/>
        <p:txBody>
          <a:bodyPr/>
          <a:lstStyle/>
          <a:p>
            <a:pPr algn="ctr"/>
            <a:r>
              <a:rPr lang="en-US" dirty="0"/>
              <a:t>FTDR Act 1992 &amp; SEZ Act 2005 </a:t>
            </a:r>
            <a:endParaRPr lang="en-IN" dirty="0"/>
          </a:p>
        </p:txBody>
      </p:sp>
      <p:sp>
        <p:nvSpPr>
          <p:cNvPr id="3" name="Content Placeholder 2">
            <a:extLst>
              <a:ext uri="{FF2B5EF4-FFF2-40B4-BE49-F238E27FC236}">
                <a16:creationId xmlns:a16="http://schemas.microsoft.com/office/drawing/2014/main" id="{20705F63-9499-4563-A867-5DEC78EF2A85}"/>
              </a:ext>
            </a:extLst>
          </p:cNvPr>
          <p:cNvSpPr>
            <a:spLocks noGrp="1"/>
          </p:cNvSpPr>
          <p:nvPr>
            <p:ph sz="quarter" idx="1"/>
          </p:nvPr>
        </p:nvSpPr>
        <p:spPr/>
        <p:txBody>
          <a:bodyPr>
            <a:normAutofit/>
          </a:bodyPr>
          <a:lstStyle/>
          <a:p>
            <a:pPr>
              <a:lnSpc>
                <a:spcPct val="107000"/>
              </a:lnSpc>
              <a:spcAft>
                <a:spcPts val="800"/>
              </a:spcAft>
            </a:pPr>
            <a:r>
              <a:rPr lang="en-IN" sz="1800" dirty="0">
                <a:effectLst/>
                <a:latin typeface="Georgia" panose="02040502050405020303" pitchFamily="18" charset="0"/>
                <a:ea typeface="Calibri" panose="020F0502020204030204" pitchFamily="34" charset="0"/>
                <a:cs typeface="Times New Roman" panose="02020603050405020304" pitchFamily="18" charset="0"/>
              </a:rPr>
              <a:t>Sec.5 – CG may formulate and announce FTP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Proviso to Sec. 5 – CG may announce policy in respect of SEZ with such exceptions/medication/adaptation</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1800" dirty="0">
                <a:effectLst/>
                <a:latin typeface="Georgia" panose="02040502050405020303" pitchFamily="18" charset="0"/>
                <a:ea typeface="Calibri" panose="020F0502020204030204" pitchFamily="34" charset="0"/>
                <a:cs typeface="Times New Roman" panose="02020603050405020304" pitchFamily="18" charset="0"/>
              </a:rPr>
              <a:t>Sec.5 – CG may formulate and announce FTP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Proviso to Sec. 5 – CG may announce policy in respect of SEZ with such exceptions/medication/adaptation</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b="1" u="sng" dirty="0">
                <a:effectLst/>
                <a:latin typeface="Georgia" panose="02040502050405020303" pitchFamily="18" charset="0"/>
                <a:ea typeface="Calibri" panose="020F0502020204030204" pitchFamily="34" charset="0"/>
                <a:cs typeface="Times New Roman" panose="02020603050405020304" pitchFamily="18" charset="0"/>
              </a:rPr>
              <a:t>SEZ Act 2005</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2 (m) Export means – supplies from DTA to SEZ/Developer – Unit/Developer to another Unit/Developer in same SEZ or different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2 (o) -Import means – receiving goods/services by Unit/Developer from another Unit/Developer in same SEZ or different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1800" dirty="0">
                <a:effectLst/>
                <a:latin typeface="Georgia" panose="02040502050405020303" pitchFamily="18" charset="0"/>
                <a:ea typeface="Calibri" panose="020F0502020204030204" pitchFamily="34" charset="0"/>
                <a:cs typeface="Times New Roman" panose="02020603050405020304" pitchFamily="18" charset="0"/>
              </a:rPr>
              <a:t>Sec.26 – Exemptions, concessions, drawback or other benefits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463602682"/>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C35A8-FEF8-480E-A73F-6E9E11EB7D94}"/>
              </a:ext>
            </a:extLst>
          </p:cNvPr>
          <p:cNvSpPr>
            <a:spLocks noGrp="1"/>
          </p:cNvSpPr>
          <p:nvPr>
            <p:ph type="title"/>
          </p:nvPr>
        </p:nvSpPr>
        <p:spPr/>
        <p:txBody>
          <a:bodyPr/>
          <a:lstStyle/>
          <a:p>
            <a:pPr algn="ctr"/>
            <a:r>
              <a:rPr lang="en-US" dirty="0"/>
              <a:t>FTP-FTDR 1992- FTDR Rules 1993 </a:t>
            </a:r>
            <a:endParaRPr lang="en-IN" dirty="0"/>
          </a:p>
        </p:txBody>
      </p:sp>
      <p:sp>
        <p:nvSpPr>
          <p:cNvPr id="3" name="Content Placeholder 2">
            <a:extLst>
              <a:ext uri="{FF2B5EF4-FFF2-40B4-BE49-F238E27FC236}">
                <a16:creationId xmlns:a16="http://schemas.microsoft.com/office/drawing/2014/main" id="{C572B705-AFEB-430F-81F2-20950FE4D993}"/>
              </a:ext>
            </a:extLst>
          </p:cNvPr>
          <p:cNvSpPr>
            <a:spLocks noGrp="1"/>
          </p:cNvSpPr>
          <p:nvPr>
            <p:ph sz="quarter" idx="1"/>
          </p:nvPr>
        </p:nvSpPr>
        <p:spPr/>
        <p:txBody>
          <a:bodyPr>
            <a:normAutofit/>
          </a:bodyPr>
          <a:lstStyle/>
          <a:p>
            <a:pPr>
              <a:lnSpc>
                <a:spcPct val="107000"/>
              </a:lnSpc>
              <a:spcAft>
                <a:spcPts val="800"/>
              </a:spcAft>
            </a:pPr>
            <a:r>
              <a:rPr lang="en-IN" sz="1800" dirty="0">
                <a:effectLst/>
                <a:latin typeface="Georgia" panose="02040502050405020303" pitchFamily="18" charset="0"/>
                <a:ea typeface="Calibri" panose="020F0502020204030204" pitchFamily="34" charset="0"/>
                <a:cs typeface="Times New Roman" panose="02020603050405020304" pitchFamily="18" charset="0"/>
              </a:rPr>
              <a:t>FTDR 1992 – Administered by Ministry of Commerce - Foreign Trade (Regulation) Rules 1993 </a:t>
            </a:r>
          </a:p>
          <a:p>
            <a:pPr>
              <a:lnSpc>
                <a:spcPct val="107000"/>
              </a:lnSpc>
              <a:spcAft>
                <a:spcPts val="800"/>
              </a:spcAft>
            </a:pPr>
            <a:r>
              <a:rPr lang="en-IN" sz="1800" dirty="0">
                <a:effectLst/>
                <a:latin typeface="Georgia" panose="02040502050405020303" pitchFamily="18" charset="0"/>
                <a:ea typeface="Calibri" panose="020F0502020204030204" pitchFamily="34" charset="0"/>
                <a:cs typeface="Times New Roman" panose="02020603050405020304" pitchFamily="18" charset="0"/>
              </a:rPr>
              <a:t>Sec.19- FTDR Act – power to make rules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1800" dirty="0">
                <a:effectLst/>
                <a:latin typeface="Georgia" panose="02040502050405020303" pitchFamily="18" charset="0"/>
                <a:ea typeface="Calibri" panose="020F0502020204030204" pitchFamily="34" charset="0"/>
                <a:cs typeface="Times New Roman" panose="02020603050405020304" pitchFamily="18" charset="0"/>
              </a:rPr>
              <a:t>Foreign Trade (Regulation)Rules 1993</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IN" sz="1800" dirty="0">
                <a:effectLst/>
                <a:latin typeface="Georgia" panose="02040502050405020303" pitchFamily="18" charset="0"/>
                <a:ea typeface="Calibri" panose="020F0502020204030204" pitchFamily="34" charset="0"/>
                <a:cs typeface="Times New Roman" panose="02020603050405020304" pitchFamily="18" charset="0"/>
              </a:rPr>
              <a:t>Application for licence/certificate/scrip bestowing fiscal benefits – Fee for same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IN" sz="1800" dirty="0">
                <a:effectLst/>
                <a:latin typeface="Georgia" panose="02040502050405020303" pitchFamily="18" charset="0"/>
                <a:ea typeface="Calibri" panose="020F0502020204030204" pitchFamily="34" charset="0"/>
                <a:cs typeface="Times New Roman" panose="02020603050405020304" pitchFamily="18" charset="0"/>
              </a:rPr>
              <a:t>Conditions and refusal to grant licence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IN" sz="1800" dirty="0">
                <a:effectLst/>
                <a:latin typeface="Georgia" panose="02040502050405020303" pitchFamily="18" charset="0"/>
                <a:ea typeface="Calibri" panose="020F0502020204030204" pitchFamily="34" charset="0"/>
                <a:cs typeface="Times New Roman" panose="02020603050405020304" pitchFamily="18" charset="0"/>
              </a:rPr>
              <a:t>Suspension &amp; Cancellation of licence/scrip/instrument (Sec.19(2) (e )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ourier New" panose="02070309020205020404" pitchFamily="49" charset="0"/>
              <a:buChar char="o"/>
            </a:pPr>
            <a:r>
              <a:rPr lang="en-IN" sz="1800" dirty="0">
                <a:effectLst/>
                <a:latin typeface="Georgia" panose="02040502050405020303" pitchFamily="18" charset="0"/>
                <a:ea typeface="Calibri" panose="020F0502020204030204" pitchFamily="34" charset="0"/>
                <a:cs typeface="Times New Roman" panose="02020603050405020304" pitchFamily="18" charset="0"/>
              </a:rPr>
              <a:t>Power to enter premises for search and seizure (Sec.19 (2) (f)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739250082"/>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754EA-8D9F-4CB5-8A3A-3F302BBD4530}"/>
              </a:ext>
            </a:extLst>
          </p:cNvPr>
          <p:cNvSpPr>
            <a:spLocks noGrp="1"/>
          </p:cNvSpPr>
          <p:nvPr>
            <p:ph type="title"/>
          </p:nvPr>
        </p:nvSpPr>
        <p:spPr/>
        <p:txBody>
          <a:bodyPr/>
          <a:lstStyle/>
          <a:p>
            <a:r>
              <a:rPr lang="en-US" dirty="0"/>
              <a:t>SEZ Act 2005 – SEZ Rules 2006 </a:t>
            </a:r>
            <a:endParaRPr lang="en-IN" dirty="0"/>
          </a:p>
        </p:txBody>
      </p:sp>
      <p:sp>
        <p:nvSpPr>
          <p:cNvPr id="3" name="Content Placeholder 2">
            <a:extLst>
              <a:ext uri="{FF2B5EF4-FFF2-40B4-BE49-F238E27FC236}">
                <a16:creationId xmlns:a16="http://schemas.microsoft.com/office/drawing/2014/main" id="{1BFA93B3-D6F7-4B8B-9F35-B524DF2ED849}"/>
              </a:ext>
            </a:extLst>
          </p:cNvPr>
          <p:cNvSpPr>
            <a:spLocks noGrp="1"/>
          </p:cNvSpPr>
          <p:nvPr>
            <p:ph sz="quarter" idx="1"/>
          </p:nvPr>
        </p:nvSpPr>
        <p:spPr/>
        <p:txBody>
          <a:bodyPr>
            <a:normAutofit fontScale="70000" lnSpcReduction="20000"/>
          </a:bodyPr>
          <a:lstStyle/>
          <a:p>
            <a:pPr>
              <a:lnSpc>
                <a:spcPct val="107000"/>
              </a:lnSpc>
              <a:spcAft>
                <a:spcPts val="800"/>
              </a:spcAft>
            </a:pPr>
            <a:endParaRPr lang="en-IN" sz="1800" dirty="0">
              <a:effectLst/>
              <a:latin typeface="Georgia" panose="02040502050405020303" pitchFamily="18" charset="0"/>
              <a:ea typeface="Calibri" panose="020F0502020204030204" pitchFamily="34" charset="0"/>
              <a:cs typeface="Times New Roman" panose="02020603050405020304" pitchFamily="18" charset="0"/>
            </a:endParaRPr>
          </a:p>
          <a:p>
            <a:pPr>
              <a:lnSpc>
                <a:spcPct val="107000"/>
              </a:lnSpc>
              <a:spcAft>
                <a:spcPts val="800"/>
              </a:spcAft>
            </a:pPr>
            <a:r>
              <a:rPr lang="en-IN" sz="2600" dirty="0">
                <a:effectLst/>
                <a:latin typeface="Georgia" panose="02040502050405020303" pitchFamily="18" charset="0"/>
                <a:ea typeface="Calibri" panose="020F0502020204030204" pitchFamily="34" charset="0"/>
                <a:cs typeface="Times New Roman" panose="02020603050405020304" pitchFamily="18" charset="0"/>
              </a:rPr>
              <a:t>Sec. 2 (m) Export means – supplies from DTA to SEZ/Developer – Unit/Developer to another Unit/Developer in same SEZ or different Sec 2 (o) -Import means – receiving goods/services by Unit/Developer from another Unit/Developer in same SEZ or different</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600" dirty="0">
                <a:effectLst/>
                <a:latin typeface="Georgia" panose="02040502050405020303" pitchFamily="18" charset="0"/>
                <a:ea typeface="Calibri" panose="020F0502020204030204" pitchFamily="34" charset="0"/>
                <a:cs typeface="Times New Roman" panose="02020603050405020304" pitchFamily="18" charset="0"/>
              </a:rPr>
              <a:t>Sec.26 – Exemptions, concessions, drawback or other benefits</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600" dirty="0">
                <a:effectLst/>
                <a:latin typeface="Georgia" panose="02040502050405020303" pitchFamily="18" charset="0"/>
                <a:ea typeface="Calibri" panose="020F0502020204030204" pitchFamily="34" charset="0"/>
                <a:cs typeface="Times New Roman" panose="02020603050405020304" pitchFamily="18" charset="0"/>
              </a:rPr>
              <a:t>Sec.55- Power to make rules </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600" dirty="0">
                <a:effectLst/>
                <a:latin typeface="Georgia" panose="02040502050405020303" pitchFamily="18" charset="0"/>
                <a:ea typeface="Calibri" panose="020F0502020204030204" pitchFamily="34" charset="0"/>
                <a:cs typeface="Times New Roman" panose="02020603050405020304" pitchFamily="18" charset="0"/>
              </a:rPr>
              <a:t>Special Economic Zone Rules 2006 – </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IN" sz="2600" dirty="0">
                <a:effectLst/>
                <a:latin typeface="Georgia" panose="02040502050405020303" pitchFamily="18" charset="0"/>
                <a:ea typeface="Calibri" panose="020F0502020204030204" pitchFamily="34" charset="0"/>
                <a:cs typeface="Times New Roman" panose="02020603050405020304" pitchFamily="18" charset="0"/>
              </a:rPr>
              <a:t>Area of land requirement of SEZ</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IN" sz="2600" dirty="0">
                <a:effectLst/>
                <a:latin typeface="Georgia" panose="02040502050405020303" pitchFamily="18" charset="0"/>
                <a:ea typeface="Calibri" panose="020F0502020204030204" pitchFamily="34" charset="0"/>
                <a:cs typeface="Times New Roman" panose="02020603050405020304" pitchFamily="18" charset="0"/>
              </a:rPr>
              <a:t>Infrastructure requirement</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IN" sz="2600" dirty="0">
                <a:effectLst/>
                <a:latin typeface="Georgia" panose="02040502050405020303" pitchFamily="18" charset="0"/>
                <a:ea typeface="Calibri" panose="020F0502020204030204" pitchFamily="34" charset="0"/>
                <a:cs typeface="Times New Roman" panose="02020603050405020304" pitchFamily="18" charset="0"/>
              </a:rPr>
              <a:t>Notification of identified area </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IN" sz="2600" dirty="0">
                <a:effectLst/>
                <a:latin typeface="Georgia" panose="02040502050405020303" pitchFamily="18" charset="0"/>
                <a:ea typeface="Calibri" panose="020F0502020204030204" pitchFamily="34" charset="0"/>
                <a:cs typeface="Times New Roman" panose="02020603050405020304" pitchFamily="18" charset="0"/>
              </a:rPr>
              <a:t>Import and procurement</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IN" sz="2600" dirty="0">
                <a:effectLst/>
                <a:latin typeface="Georgia" panose="02040502050405020303" pitchFamily="18" charset="0"/>
                <a:ea typeface="Calibri" panose="020F0502020204030204" pitchFamily="34" charset="0"/>
                <a:cs typeface="Times New Roman" panose="02020603050405020304" pitchFamily="18" charset="0"/>
              </a:rPr>
              <a:t>Procedure for Export</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ourier New" panose="02070309020205020404" pitchFamily="49" charset="0"/>
              <a:buChar char="o"/>
            </a:pPr>
            <a:r>
              <a:rPr lang="en-IN" sz="2600" dirty="0">
                <a:effectLst/>
                <a:latin typeface="Georgia" panose="02040502050405020303" pitchFamily="18" charset="0"/>
                <a:ea typeface="Calibri" panose="020F0502020204030204" pitchFamily="34" charset="0"/>
                <a:cs typeface="Times New Roman" panose="02020603050405020304" pitchFamily="18" charset="0"/>
              </a:rPr>
              <a:t>Sales in DTA </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901032596"/>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82074-8B98-4DCD-BAC4-77AF769426AE}"/>
              </a:ext>
            </a:extLst>
          </p:cNvPr>
          <p:cNvSpPr>
            <a:spLocks noGrp="1"/>
          </p:cNvSpPr>
          <p:nvPr>
            <p:ph type="title"/>
          </p:nvPr>
        </p:nvSpPr>
        <p:spPr/>
        <p:txBody>
          <a:bodyPr/>
          <a:lstStyle/>
          <a:p>
            <a:pPr algn="ctr"/>
            <a:r>
              <a:rPr lang="en-US" dirty="0"/>
              <a:t>Customs Act 1962 – Rules </a:t>
            </a:r>
            <a:endParaRPr lang="en-IN" dirty="0"/>
          </a:p>
        </p:txBody>
      </p:sp>
      <p:sp>
        <p:nvSpPr>
          <p:cNvPr id="3" name="Content Placeholder 2">
            <a:extLst>
              <a:ext uri="{FF2B5EF4-FFF2-40B4-BE49-F238E27FC236}">
                <a16:creationId xmlns:a16="http://schemas.microsoft.com/office/drawing/2014/main" id="{084278DE-02F1-4207-B422-99669CB4EFCB}"/>
              </a:ext>
            </a:extLst>
          </p:cNvPr>
          <p:cNvSpPr>
            <a:spLocks noGrp="1"/>
          </p:cNvSpPr>
          <p:nvPr>
            <p:ph sz="quarter" idx="1"/>
          </p:nvPr>
        </p:nvSpPr>
        <p:spPr/>
        <p:txBody>
          <a:bodyPr/>
          <a:lstStyle/>
          <a:p>
            <a:pPr marL="0" indent="0">
              <a:lnSpc>
                <a:spcPct val="107000"/>
              </a:lnSpc>
              <a:spcAft>
                <a:spcPts val="800"/>
              </a:spcAft>
              <a:buNone/>
            </a:pPr>
            <a:r>
              <a:rPr lang="en-IN" sz="1800" b="1" dirty="0">
                <a:effectLst/>
                <a:latin typeface="Georgia" panose="02040502050405020303" pitchFamily="18" charset="0"/>
                <a:ea typeface="Calibri" panose="020F0502020204030204" pitchFamily="34" charset="0"/>
                <a:cs typeface="Times New Roman" panose="02020603050405020304" pitchFamily="18" charset="0"/>
              </a:rPr>
              <a:t>Sec,156- General power to make rules – rules consistent with the Act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156 (2) (a) – manner of determining transaction value of imported/exported goods u/s 14 (1)</a:t>
            </a: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156 (2) (b) – due date of payment of deferred payment of duties, taxes &amp; other charges  u/s 47 and Sec.51 – Deferred Payment of Import Duty Rules 2016 – Sec,47 (1) and Sec. 156</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156 (2) (h) amount of compounding fee and manner of compounding u/s 137 (3)</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b="1" dirty="0">
                <a:effectLst/>
                <a:latin typeface="Georgia" panose="02040502050405020303" pitchFamily="18" charset="0"/>
                <a:ea typeface="Calibri" panose="020F0502020204030204" pitchFamily="34" charset="0"/>
                <a:cs typeface="Times New Roman" panose="02020603050405020304" pitchFamily="18" charset="0"/>
              </a:rPr>
              <a:t>Sec,157- General power to make Regulations – regulations consistent with the Act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157 (ai) manner of relinquishing title to goods, abandoning goods, as per Sec. 26A (1) (d)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157 (aa) form and manner of filing application for refund u/s 27</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936135279"/>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946D2-4FB2-4D24-B864-AD5A7F601560}"/>
              </a:ext>
            </a:extLst>
          </p:cNvPr>
          <p:cNvSpPr>
            <a:spLocks noGrp="1"/>
          </p:cNvSpPr>
          <p:nvPr>
            <p:ph type="title"/>
          </p:nvPr>
        </p:nvSpPr>
        <p:spPr/>
        <p:txBody>
          <a:bodyPr/>
          <a:lstStyle/>
          <a:p>
            <a:r>
              <a:rPr lang="en-US" dirty="0"/>
              <a:t>Customs Act 1962 – Rules </a:t>
            </a:r>
            <a:endParaRPr lang="en-IN" dirty="0"/>
          </a:p>
        </p:txBody>
      </p:sp>
      <p:sp>
        <p:nvSpPr>
          <p:cNvPr id="3" name="Content Placeholder 2">
            <a:extLst>
              <a:ext uri="{FF2B5EF4-FFF2-40B4-BE49-F238E27FC236}">
                <a16:creationId xmlns:a16="http://schemas.microsoft.com/office/drawing/2014/main" id="{0922D7B6-D1AF-45F8-A911-47F3DEDADD68}"/>
              </a:ext>
            </a:extLst>
          </p:cNvPr>
          <p:cNvSpPr>
            <a:spLocks noGrp="1"/>
          </p:cNvSpPr>
          <p:nvPr>
            <p:ph sz="quarter" idx="1"/>
          </p:nvPr>
        </p:nvSpPr>
        <p:spPr/>
        <p:txBody>
          <a:bodyPr/>
          <a:lstStyle/>
          <a:p>
            <a:pPr>
              <a:lnSpc>
                <a:spcPct val="107000"/>
              </a:lnSpc>
              <a:spcAft>
                <a:spcPts val="800"/>
              </a:spcAft>
              <a:buFont typeface="Wingdings" panose="05000000000000000000" pitchFamily="2" charset="2"/>
              <a:buChar char="§"/>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157 (c) conditions for manufacturing &amp; warehousing under Sec.65 – Manufacture and other operations in Warehouse  Regulations 2019 – Sec.157 r/w Sec. 65</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157 (g) form and manner of application for advance ruling - Authority for Advance Ruling Procedure Regulation 2005 – Sec.28M of Customs Act,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157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ja</a:t>
            </a:r>
            <a:r>
              <a:rPr lang="en-IN" sz="1800" dirty="0">
                <a:effectLst/>
                <a:latin typeface="Georgia" panose="02040502050405020303" pitchFamily="18" charset="0"/>
                <a:ea typeface="Calibri" panose="020F0502020204030204" pitchFamily="34" charset="0"/>
                <a:cs typeface="Times New Roman" panose="02020603050405020304" pitchFamily="18" charset="0"/>
              </a:rPr>
              <a:t>) – manner of maintaining electronic duty credit ledger, making payment, transfer of duty credit from one person to another </a:t>
            </a:r>
          </a:p>
          <a:p>
            <a:pPr marL="0" indent="0">
              <a:lnSpc>
                <a:spcPct val="107000"/>
              </a:lnSpc>
              <a:spcAft>
                <a:spcPts val="800"/>
              </a:spcAft>
              <a:buNone/>
            </a:pPr>
            <a:r>
              <a:rPr lang="en-IN" sz="1800" dirty="0">
                <a:latin typeface="Georgia" panose="02040502050405020303" pitchFamily="18" charset="0"/>
                <a:ea typeface="Calibri" panose="020F0502020204030204" pitchFamily="34" charset="0"/>
                <a:cs typeface="Times New Roman" panose="02020603050405020304" pitchFamily="18" charset="0"/>
              </a:rPr>
              <a:t>Sec.158 – All Rules and Regulations made under this Act shall be published in Official Gazette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Sec.159 – Rule, notifications and orders to be placed before Parliament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Every Rule, Regulation, order issued u/s 25(2) (other than strategic, secret, individual or personal nature) to be laid before each House of Parliament while in Session – if modification is suggested to be carried out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529384613"/>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A50DA-FCBE-4D69-9B33-4966D41D0BB3}"/>
              </a:ext>
            </a:extLst>
          </p:cNvPr>
          <p:cNvSpPr>
            <a:spLocks noGrp="1"/>
          </p:cNvSpPr>
          <p:nvPr>
            <p:ph type="title"/>
          </p:nvPr>
        </p:nvSpPr>
        <p:spPr/>
        <p:txBody>
          <a:bodyPr/>
          <a:lstStyle/>
          <a:p>
            <a:r>
              <a:rPr lang="en-US" dirty="0"/>
              <a:t>Rules under Customs Act 1962 </a:t>
            </a:r>
            <a:endParaRPr lang="en-IN" dirty="0"/>
          </a:p>
        </p:txBody>
      </p:sp>
      <p:sp>
        <p:nvSpPr>
          <p:cNvPr id="3" name="Content Placeholder 2">
            <a:extLst>
              <a:ext uri="{FF2B5EF4-FFF2-40B4-BE49-F238E27FC236}">
                <a16:creationId xmlns:a16="http://schemas.microsoft.com/office/drawing/2014/main" id="{2DF12975-DFD7-4C30-9824-94DD5D28A4E2}"/>
              </a:ext>
            </a:extLst>
          </p:cNvPr>
          <p:cNvSpPr>
            <a:spLocks noGrp="1"/>
          </p:cNvSpPr>
          <p:nvPr>
            <p:ph sz="quarter" idx="1"/>
          </p:nvPr>
        </p:nvSpPr>
        <p:spPr/>
        <p:txBody>
          <a:bodyPr>
            <a:normAutofit/>
          </a:bodyPr>
          <a:lstStyle/>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Baggage Rules 2016 – Sec.79 of CA 62 – Sec. 79(1) Proper Officer </a:t>
            </a:r>
            <a:r>
              <a:rPr lang="en-IN" sz="18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subject to any rules made thereunder</a:t>
            </a: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Customs &amp; Central Excise Duties Drawback Rules 2017 – Sec. 75 of CA 62 – Sec.75 (2) – </a:t>
            </a:r>
            <a:r>
              <a:rPr lang="en-IN" sz="18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CG may make rules </a:t>
            </a:r>
            <a:r>
              <a:rPr lang="en-IN" sz="1800" dirty="0">
                <a:effectLst/>
                <a:latin typeface="Georgia" panose="02040502050405020303" pitchFamily="18" charset="0"/>
                <a:ea typeface="Calibri" panose="020F0502020204030204" pitchFamily="34" charset="0"/>
                <a:cs typeface="Times New Roman" panose="02020603050405020304" pitchFamily="18" charset="0"/>
              </a:rPr>
              <a:t>for carrying out provisions of Sec. 75(1) </a:t>
            </a: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Customs Baggage Declaration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Regulation </a:t>
            </a:r>
            <a:r>
              <a:rPr lang="en-IN" sz="1800" dirty="0">
                <a:effectLst/>
                <a:latin typeface="Georgia" panose="02040502050405020303" pitchFamily="18" charset="0"/>
                <a:ea typeface="Calibri" panose="020F0502020204030204" pitchFamily="34" charset="0"/>
                <a:cs typeface="Times New Roman" panose="02020603050405020304" pitchFamily="18" charset="0"/>
              </a:rPr>
              <a:t>2013 – Sec. 81 (a) – </a:t>
            </a:r>
            <a:r>
              <a:rPr lang="en-IN" sz="18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Board to make Regulations </a:t>
            </a:r>
            <a:r>
              <a:rPr lang="en-IN" sz="1800" dirty="0">
                <a:effectLst/>
                <a:latin typeface="Georgia" panose="02040502050405020303" pitchFamily="18" charset="0"/>
                <a:ea typeface="Calibri" panose="020F0502020204030204" pitchFamily="34" charset="0"/>
                <a:cs typeface="Times New Roman" panose="02020603050405020304" pitchFamily="18" charset="0"/>
              </a:rPr>
              <a:t>for declaring contents of any baggage</a:t>
            </a: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Customs Brokers Licensing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Regulations</a:t>
            </a:r>
            <a:r>
              <a:rPr lang="en-IN" sz="1800" dirty="0">
                <a:effectLst/>
                <a:latin typeface="Georgia" panose="02040502050405020303" pitchFamily="18" charset="0"/>
                <a:ea typeface="Calibri" panose="020F0502020204030204" pitchFamily="34" charset="0"/>
                <a:cs typeface="Times New Roman" panose="02020603050405020304" pitchFamily="18" charset="0"/>
              </a:rPr>
              <a:t> 2018 – Sec. 146 (2) - </a:t>
            </a:r>
            <a:r>
              <a:rPr lang="en-IN" sz="18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Board may make Regulations</a:t>
            </a:r>
            <a:endParaRPr lang="en-IN" sz="1800" dirty="0">
              <a:effectLst/>
              <a:latin typeface="Georgia" panose="02040502050405020303" pitchFamily="18"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Warehoused goods (Removal)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Regulations </a:t>
            </a:r>
            <a:r>
              <a:rPr lang="en-IN" sz="1800" dirty="0">
                <a:effectLst/>
                <a:latin typeface="Georgia" panose="02040502050405020303" pitchFamily="18" charset="0"/>
                <a:ea typeface="Calibri" panose="020F0502020204030204" pitchFamily="34" charset="0"/>
                <a:cs typeface="Times New Roman" panose="02020603050405020304" pitchFamily="18" charset="0"/>
              </a:rPr>
              <a:t>2016 – Sec.157 r/w Sec 60(2) – goods deposited in warehous</a:t>
            </a:r>
            <a:r>
              <a:rPr lang="en-IN" sz="1800" dirty="0">
                <a:latin typeface="Georgia" panose="02040502050405020303" pitchFamily="18" charset="0"/>
                <a:ea typeface="Calibri" panose="020F0502020204030204" pitchFamily="34" charset="0"/>
                <a:cs typeface="Times New Roman" panose="02020603050405020304" pitchFamily="18" charset="0"/>
              </a:rPr>
              <a:t>e </a:t>
            </a:r>
            <a:r>
              <a:rPr lang="en-IN" sz="1800" dirty="0">
                <a:solidFill>
                  <a:srgbClr val="FF0000"/>
                </a:solidFill>
                <a:latin typeface="Georgia" panose="02040502050405020303" pitchFamily="18" charset="0"/>
                <a:ea typeface="Calibri" panose="020F0502020204030204" pitchFamily="34" charset="0"/>
                <a:cs typeface="Times New Roman" panose="02020603050405020304" pitchFamily="18" charset="0"/>
              </a:rPr>
              <a:t>as may be prescribed</a:t>
            </a:r>
            <a:r>
              <a:rPr lang="en-IN" sz="1800" dirty="0">
                <a:latin typeface="Georgia" panose="02040502050405020303" pitchFamily="18" charset="0"/>
                <a:ea typeface="Calibri" panose="020F0502020204030204" pitchFamily="34" charset="0"/>
                <a:cs typeface="Times New Roman" panose="02020603050405020304" pitchFamily="18" charset="0"/>
              </a:rPr>
              <a:t> </a:t>
            </a:r>
            <a:r>
              <a:rPr lang="en-IN" sz="1800" dirty="0">
                <a:effectLst/>
                <a:latin typeface="Georgia" panose="02040502050405020303" pitchFamily="18" charset="0"/>
                <a:ea typeface="Calibri" panose="020F0502020204030204" pitchFamily="34" charset="0"/>
                <a:cs typeface="Times New Roman" panose="02020603050405020304" pitchFamily="18" charset="0"/>
              </a:rPr>
              <a:t> &amp; Sec. 67 – removal subject to </a:t>
            </a:r>
            <a:r>
              <a:rPr lang="en-IN" sz="18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conditions as may be prescribed</a:t>
            </a:r>
            <a:r>
              <a:rPr lang="en-IN" sz="1800" dirty="0">
                <a:effectLst/>
                <a:latin typeface="Georgia" panose="02040502050405020303" pitchFamily="18" charset="0"/>
                <a:ea typeface="Calibri" panose="020F0502020204030204" pitchFamily="34" charset="0"/>
                <a:cs typeface="Times New Roman" panose="02020603050405020304" pitchFamily="18" charset="0"/>
              </a:rPr>
              <a:t> </a:t>
            </a: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Re Export of Imported Goods (Drawback &amp; Customs Duties) Rules 1995 – Sec.74(3) of CA 1962- CG </a:t>
            </a:r>
            <a:r>
              <a:rPr lang="en-IN" sz="18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may make Rules</a:t>
            </a:r>
            <a:r>
              <a:rPr lang="en-IN" sz="1800" dirty="0">
                <a:effectLst/>
                <a:latin typeface="Georgia" panose="02040502050405020303" pitchFamily="18" charset="0"/>
                <a:ea typeface="Calibri" panose="020F0502020204030204" pitchFamily="34" charset="0"/>
                <a:cs typeface="Times New Roman" panose="02020603050405020304" pitchFamily="18" charset="0"/>
              </a:rPr>
              <a: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79225530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E20F6-EE32-D4A4-58AA-780C6D4B7603}"/>
              </a:ext>
            </a:extLst>
          </p:cNvPr>
          <p:cNvSpPr>
            <a:spLocks noGrp="1"/>
          </p:cNvSpPr>
          <p:nvPr>
            <p:ph type="title"/>
          </p:nvPr>
        </p:nvSpPr>
        <p:spPr/>
        <p:txBody>
          <a:bodyPr/>
          <a:lstStyle/>
          <a:p>
            <a:r>
              <a:rPr lang="en-US" dirty="0"/>
              <a:t>Constitutional background</a:t>
            </a:r>
            <a:endParaRPr lang="en-IN" dirty="0"/>
          </a:p>
        </p:txBody>
      </p:sp>
      <p:sp>
        <p:nvSpPr>
          <p:cNvPr id="3" name="Content Placeholder 2">
            <a:extLst>
              <a:ext uri="{FF2B5EF4-FFF2-40B4-BE49-F238E27FC236}">
                <a16:creationId xmlns:a16="http://schemas.microsoft.com/office/drawing/2014/main" id="{19183F7F-6EF5-CA39-37AC-545F3D10E166}"/>
              </a:ext>
            </a:extLst>
          </p:cNvPr>
          <p:cNvSpPr>
            <a:spLocks noGrp="1"/>
          </p:cNvSpPr>
          <p:nvPr>
            <p:ph sz="quarter" idx="1"/>
          </p:nvPr>
        </p:nvSpPr>
        <p:spPr/>
        <p:txBody>
          <a:bodyPr/>
          <a:lstStyle/>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Art 246 – Centre – List I (Entry -83-Duties of Customs inc</a:t>
            </a:r>
            <a:r>
              <a:rPr lang="en-IN" sz="2000" dirty="0">
                <a:latin typeface="Georgia" panose="02040502050405020303" pitchFamily="18" charset="0"/>
                <a:ea typeface="Calibri" panose="020F0502020204030204" pitchFamily="34" charset="0"/>
                <a:cs typeface="Times New Roman" panose="02020603050405020304" pitchFamily="18" charset="0"/>
              </a:rPr>
              <a:t>luding export duties)</a:t>
            </a:r>
            <a:r>
              <a:rPr lang="en-IN" sz="2000" dirty="0">
                <a:effectLst/>
                <a:latin typeface="Georgia" panose="02040502050405020303" pitchFamily="18" charset="0"/>
                <a:ea typeface="Calibri" panose="020F0502020204030204" pitchFamily="34" charset="0"/>
                <a:cs typeface="Times New Roman" panose="02020603050405020304" pitchFamily="18" charset="0"/>
              </a:rPr>
              <a:t> , State – List II, List III-Concurrent</a:t>
            </a: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Art 248 – </a:t>
            </a:r>
            <a:r>
              <a:rPr lang="en-IN" sz="20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Subject to </a:t>
            </a:r>
            <a:r>
              <a:rPr lang="en-IN" sz="2000" dirty="0">
                <a:solidFill>
                  <a:srgbClr val="FF0000"/>
                </a:solidFill>
                <a:latin typeface="Georgia" panose="02040502050405020303" pitchFamily="18" charset="0"/>
                <a:ea typeface="Calibri" panose="020F0502020204030204" pitchFamily="34" charset="0"/>
                <a:cs typeface="Times New Roman" panose="02020603050405020304" pitchFamily="18" charset="0"/>
              </a:rPr>
              <a:t>Art 246A (GST)</a:t>
            </a:r>
            <a:r>
              <a:rPr lang="en-IN" sz="2000" dirty="0">
                <a:latin typeface="Georgia" panose="02040502050405020303" pitchFamily="18" charset="0"/>
                <a:ea typeface="Calibri" panose="020F0502020204030204" pitchFamily="34" charset="0"/>
                <a:cs typeface="Times New Roman" panose="02020603050405020304" pitchFamily="18" charset="0"/>
              </a:rPr>
              <a:t> </a:t>
            </a:r>
            <a:r>
              <a:rPr lang="en-IN" sz="2000" dirty="0">
                <a:effectLst/>
                <a:latin typeface="Georgia" panose="02040502050405020303" pitchFamily="18" charset="0"/>
                <a:ea typeface="Calibri" panose="020F0502020204030204" pitchFamily="34" charset="0"/>
                <a:cs typeface="Times New Roman" panose="02020603050405020304" pitchFamily="18" charset="0"/>
              </a:rPr>
              <a:t> Parliament has power to make laws in </a:t>
            </a:r>
            <a:r>
              <a:rPr lang="en-IN" sz="2000" b="1" dirty="0">
                <a:effectLst/>
                <a:latin typeface="Georgia" panose="02040502050405020303" pitchFamily="18" charset="0"/>
                <a:ea typeface="Calibri" panose="020F0502020204030204" pitchFamily="34" charset="0"/>
                <a:cs typeface="Times New Roman" panose="02020603050405020304" pitchFamily="18" charset="0"/>
              </a:rPr>
              <a:t>matters not enumerated in State List and the Concurrent List</a:t>
            </a:r>
            <a:r>
              <a:rPr lang="en-IN" sz="2000" dirty="0">
                <a:effectLst/>
                <a:latin typeface="Georgia" panose="02040502050405020303" pitchFamily="18" charset="0"/>
                <a:ea typeface="Calibri" panose="020F0502020204030204" pitchFamily="34" charset="0"/>
                <a:cs typeface="Times New Roman" panose="02020603050405020304" pitchFamily="18" charset="0"/>
              </a:rPr>
              <a:t> – </a:t>
            </a:r>
            <a:r>
              <a:rPr lang="en-IN" sz="20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Residuary power (Entry 97- service </a:t>
            </a:r>
            <a:r>
              <a:rPr lang="en-IN" sz="200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tax – earlier)</a:t>
            </a:r>
            <a:endParaRPr lang="en-IN"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Art 249 –Parliament to legislate matters referred in State List in the </a:t>
            </a:r>
            <a:r>
              <a:rPr lang="en-IN" sz="2000" b="1" dirty="0">
                <a:effectLst/>
                <a:latin typeface="Georgia" panose="02040502050405020303" pitchFamily="18" charset="0"/>
                <a:ea typeface="Calibri" panose="020F0502020204030204" pitchFamily="34" charset="0"/>
                <a:cs typeface="Times New Roman" panose="02020603050405020304" pitchFamily="18" charset="0"/>
              </a:rPr>
              <a:t>national interest</a:t>
            </a:r>
            <a:r>
              <a:rPr lang="en-IN" sz="2000" dirty="0">
                <a:effectLst/>
                <a:latin typeface="Georgia" panose="02040502050405020303" pitchFamily="18" charset="0"/>
                <a:ea typeface="Calibri" panose="020F0502020204030204" pitchFamily="34" charset="0"/>
                <a:cs typeface="Times New Roman" panose="02020603050405020304" pitchFamily="18" charset="0"/>
              </a:rPr>
              <a:t> (GST also included)</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Art 250 – Power of Parliament during proclamation of emergency </a:t>
            </a:r>
            <a:r>
              <a:rPr lang="en-IN" sz="20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(GST or any other State law)</a:t>
            </a:r>
            <a:endParaRPr lang="en-IN"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Art 265 – No Tax shall be levied or collected except by authority of law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Art 271- power to levy surcharge of duties and taxes by centre (excluding GST)</a:t>
            </a:r>
          </a:p>
          <a:p>
            <a:pPr>
              <a:lnSpc>
                <a:spcPct val="107000"/>
              </a:lnSpc>
              <a:spcAft>
                <a:spcPts val="800"/>
              </a:spcAft>
            </a:pPr>
            <a:r>
              <a:rPr lang="en-IN" sz="2000" dirty="0">
                <a:latin typeface="Georgia" panose="02040502050405020303" pitchFamily="18" charset="0"/>
                <a:ea typeface="Calibri" panose="020F0502020204030204" pitchFamily="34" charset="0"/>
                <a:cs typeface="Times New Roman" panose="02020603050405020304" pitchFamily="18" charset="0"/>
              </a:rPr>
              <a:t>Art 14- Equality before law – equal protection of laws within India</a:t>
            </a:r>
          </a:p>
          <a:p>
            <a:pPr>
              <a:lnSpc>
                <a:spcPct val="107000"/>
              </a:lnSpc>
              <a:spcAft>
                <a:spcPts val="800"/>
              </a:spcAft>
            </a:pPr>
            <a:r>
              <a:rPr lang="en-IN" sz="2000" dirty="0">
                <a:latin typeface="Georgia" panose="02040502050405020303" pitchFamily="18" charset="0"/>
                <a:ea typeface="Calibri" panose="020F0502020204030204" pitchFamily="34" charset="0"/>
                <a:cs typeface="Times New Roman" panose="02020603050405020304" pitchFamily="18" charset="0"/>
              </a:rPr>
              <a:t>Art 19 –right to freedom – 19(1)(g) – all citizens right to carry on any trade/business</a:t>
            </a:r>
          </a:p>
          <a:p>
            <a:endParaRPr lang="en-IN" dirty="0"/>
          </a:p>
        </p:txBody>
      </p:sp>
    </p:spTree>
    <p:extLst>
      <p:ext uri="{BB962C8B-B14F-4D97-AF65-F5344CB8AC3E}">
        <p14:creationId xmlns:p14="http://schemas.microsoft.com/office/powerpoint/2010/main" val="16437069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72249-3D1C-4BC7-8D90-8B04815871FD}"/>
              </a:ext>
            </a:extLst>
          </p:cNvPr>
          <p:cNvSpPr>
            <a:spLocks noGrp="1"/>
          </p:cNvSpPr>
          <p:nvPr>
            <p:ph type="title"/>
          </p:nvPr>
        </p:nvSpPr>
        <p:spPr/>
        <p:txBody>
          <a:bodyPr/>
          <a:lstStyle/>
          <a:p>
            <a:r>
              <a:rPr lang="en-US" dirty="0"/>
              <a:t>Rules under Customs Act, 1962 </a:t>
            </a:r>
            <a:endParaRPr lang="en-IN" dirty="0"/>
          </a:p>
        </p:txBody>
      </p:sp>
      <p:sp>
        <p:nvSpPr>
          <p:cNvPr id="3" name="Content Placeholder 2">
            <a:extLst>
              <a:ext uri="{FF2B5EF4-FFF2-40B4-BE49-F238E27FC236}">
                <a16:creationId xmlns:a16="http://schemas.microsoft.com/office/drawing/2014/main" id="{B88EA091-48EC-4CC1-906A-A43DBFFC8F69}"/>
              </a:ext>
            </a:extLst>
          </p:cNvPr>
          <p:cNvSpPr>
            <a:spLocks noGrp="1"/>
          </p:cNvSpPr>
          <p:nvPr>
            <p:ph sz="quarter" idx="1"/>
          </p:nvPr>
        </p:nvSpPr>
        <p:spPr/>
        <p:txBody>
          <a:bodyPr/>
          <a:lstStyle/>
          <a:p>
            <a:pPr>
              <a:lnSpc>
                <a:spcPct val="107000"/>
              </a:lnSpc>
              <a:spcAft>
                <a:spcPts val="800"/>
              </a:spcAft>
              <a:buFont typeface="Wingdings" panose="05000000000000000000" pitchFamily="2" charset="2"/>
              <a:buChar char="Ø"/>
            </a:pPr>
            <a:r>
              <a:rPr lang="en-IN" sz="2400" dirty="0">
                <a:effectLst/>
                <a:latin typeface="Georgia" panose="02040502050405020303" pitchFamily="18" charset="0"/>
                <a:ea typeface="Calibri" panose="020F0502020204030204" pitchFamily="34" charset="0"/>
                <a:cs typeface="Times New Roman" panose="02020603050405020304" pitchFamily="18" charset="0"/>
              </a:rPr>
              <a:t>Customs (Advance Rulings) Rules 2002 – Sec 156 read with Sec. 28 H (</a:t>
            </a:r>
            <a:r>
              <a:rPr lang="en-IN" sz="2400" dirty="0">
                <a:latin typeface="Georgia" panose="02040502050405020303" pitchFamily="18" charset="0"/>
                <a:ea typeface="Calibri" panose="020F0502020204030204" pitchFamily="34" charset="0"/>
                <a:cs typeface="Times New Roman" panose="02020603050405020304" pitchFamily="18" charset="0"/>
              </a:rPr>
              <a:t>1</a:t>
            </a:r>
            <a:r>
              <a:rPr lang="en-IN" sz="2400" dirty="0">
                <a:effectLst/>
                <a:latin typeface="Georgia" panose="02040502050405020303" pitchFamily="18" charset="0"/>
                <a:ea typeface="Calibri" panose="020F0502020204030204" pitchFamily="34" charset="0"/>
                <a:cs typeface="Times New Roman" panose="02020603050405020304" pitchFamily="18" charset="0"/>
              </a:rPr>
              <a:t>) – as may be prescribed-</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Ø"/>
            </a:pPr>
            <a:r>
              <a:rPr lang="en-IN" sz="2400" dirty="0">
                <a:effectLst/>
                <a:latin typeface="Georgia" panose="02040502050405020303" pitchFamily="18" charset="0"/>
                <a:ea typeface="Calibri" panose="020F0502020204030204" pitchFamily="34" charset="0"/>
                <a:cs typeface="Times New Roman" panose="02020603050405020304" pitchFamily="18" charset="0"/>
              </a:rPr>
              <a:t>Customs Import of Goods At Concessional Rate of Duty Rules 2017 – Sec 156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Ø"/>
            </a:pPr>
            <a:r>
              <a:rPr lang="en-IN" sz="2400" dirty="0">
                <a:effectLst/>
                <a:latin typeface="Georgia" panose="02040502050405020303" pitchFamily="18" charset="0"/>
                <a:ea typeface="Calibri" panose="020F0502020204030204" pitchFamily="34" charset="0"/>
                <a:cs typeface="Times New Roman" panose="02020603050405020304" pitchFamily="18" charset="0"/>
              </a:rPr>
              <a:t>Customs Settlement of Cases Rules 2007 – Sec. 156</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Ø"/>
            </a:pPr>
            <a:r>
              <a:rPr lang="en-IN" sz="2400" dirty="0">
                <a:effectLst/>
                <a:latin typeface="Georgia" panose="02040502050405020303" pitchFamily="18" charset="0"/>
                <a:ea typeface="Calibri" panose="020F0502020204030204" pitchFamily="34" charset="0"/>
                <a:cs typeface="Times New Roman" panose="02020603050405020304" pitchFamily="18" charset="0"/>
              </a:rPr>
              <a:t>Customs Valuation Determination of Value of Imported  Goods Rules 2007 – Sec. 156 read with Sec.14</a:t>
            </a:r>
          </a:p>
          <a:p>
            <a:pPr>
              <a:lnSpc>
                <a:spcPct val="107000"/>
              </a:lnSpc>
              <a:spcAft>
                <a:spcPts val="800"/>
              </a:spcAft>
              <a:buFont typeface="Wingdings" panose="05000000000000000000" pitchFamily="2" charset="2"/>
              <a:buChar char="Ø"/>
            </a:pPr>
            <a:r>
              <a:rPr lang="en-IN" sz="2400" dirty="0">
                <a:effectLst/>
                <a:latin typeface="Georgia" panose="02040502050405020303" pitchFamily="18" charset="0"/>
                <a:ea typeface="Calibri" panose="020F0502020204030204" pitchFamily="34" charset="0"/>
                <a:cs typeface="Times New Roman" panose="02020603050405020304" pitchFamily="18" charset="0"/>
              </a:rPr>
              <a:t>Customs Valuation Determination of Value of Export  Goods Rules 2007 – Sec. 156 read with Sec.14</a:t>
            </a:r>
          </a:p>
          <a:p>
            <a:pPr>
              <a:lnSpc>
                <a:spcPct val="107000"/>
              </a:lnSpc>
              <a:spcAft>
                <a:spcPts val="800"/>
              </a:spcAft>
              <a:buFont typeface="Wingdings" panose="05000000000000000000" pitchFamily="2" charset="2"/>
              <a:buChar char="Ø"/>
            </a:pPr>
            <a:r>
              <a:rPr lang="en-IN" sz="2400" dirty="0">
                <a:latin typeface="Georgia" panose="02040502050405020303" pitchFamily="18" charset="0"/>
                <a:ea typeface="Calibri" panose="020F0502020204030204" pitchFamily="34" charset="0"/>
                <a:cs typeface="Times New Roman" panose="02020603050405020304" pitchFamily="18" charset="0"/>
              </a:rPr>
              <a:t>Project Import Regulations 1986 – Sec 157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Ø"/>
            </a:pP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492467370"/>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950EA-C083-4396-A1B7-D7DB91FA18BE}"/>
              </a:ext>
            </a:extLst>
          </p:cNvPr>
          <p:cNvSpPr>
            <a:spLocks noGrp="1"/>
          </p:cNvSpPr>
          <p:nvPr>
            <p:ph type="title"/>
          </p:nvPr>
        </p:nvSpPr>
        <p:spPr/>
        <p:txBody>
          <a:bodyPr/>
          <a:lstStyle/>
          <a:p>
            <a:r>
              <a:rPr lang="en-US" dirty="0"/>
              <a:t>Delegated  Legislation – case laws </a:t>
            </a:r>
            <a:endParaRPr lang="en-IN" dirty="0"/>
          </a:p>
        </p:txBody>
      </p:sp>
      <p:sp>
        <p:nvSpPr>
          <p:cNvPr id="3" name="Content Placeholder 2">
            <a:extLst>
              <a:ext uri="{FF2B5EF4-FFF2-40B4-BE49-F238E27FC236}">
                <a16:creationId xmlns:a16="http://schemas.microsoft.com/office/drawing/2014/main" id="{98E0B3AE-8AAA-4812-AA96-54159B700B2C}"/>
              </a:ext>
            </a:extLst>
          </p:cNvPr>
          <p:cNvSpPr>
            <a:spLocks noGrp="1"/>
          </p:cNvSpPr>
          <p:nvPr>
            <p:ph sz="quarter" idx="1"/>
          </p:nvPr>
        </p:nvSpPr>
        <p:spPr/>
        <p:txBody>
          <a:bodyPr>
            <a:normAutofit/>
          </a:bodyPr>
          <a:lstStyle/>
          <a:p>
            <a:r>
              <a:rPr lang="en-IN" sz="1800" dirty="0">
                <a:effectLst/>
                <a:latin typeface="Georgia" panose="02040502050405020303" pitchFamily="18" charset="0"/>
                <a:ea typeface="Times New Roman" panose="02020603050405020304" pitchFamily="18" charset="0"/>
              </a:rPr>
              <a:t>“..</a:t>
            </a:r>
            <a:r>
              <a:rPr lang="en-IN" sz="1800" i="1" dirty="0">
                <a:effectLst/>
                <a:latin typeface="Georgia" panose="02040502050405020303" pitchFamily="18" charset="0"/>
                <a:ea typeface="Times New Roman" panose="02020603050405020304" pitchFamily="18" charset="0"/>
              </a:rPr>
              <a:t>The legal domain of fiscal statutes often witnesses exercises of imposition of or lifting of prohibition, granting of or withdrawal of exemptions in the form of notifications and other devices of delegated legislation</a:t>
            </a:r>
            <a:r>
              <a:rPr lang="en-IN" sz="1800" dirty="0">
                <a:effectLst/>
                <a:latin typeface="Georgia" panose="02040502050405020303" pitchFamily="18" charset="0"/>
                <a:ea typeface="Times New Roman" panose="02020603050405020304" pitchFamily="18" charset="0"/>
              </a:rPr>
              <a:t>”  </a:t>
            </a:r>
            <a:r>
              <a:rPr lang="en-IN" sz="1800" b="1" dirty="0">
                <a:effectLst/>
                <a:latin typeface="Georgia" panose="02040502050405020303" pitchFamily="18" charset="0"/>
                <a:ea typeface="Times New Roman" panose="02020603050405020304" pitchFamily="18" charset="0"/>
              </a:rPr>
              <a:t>Agri Trade India Services Vs UOI (2006 (204) E.L.T. 161 (Del.)</a:t>
            </a:r>
            <a:endParaRPr lang="en-IN" sz="1800" dirty="0">
              <a:effectLst/>
              <a:latin typeface="Times New Roman" panose="02020603050405020304" pitchFamily="18" charset="0"/>
              <a:ea typeface="Times New Roman" panose="02020603050405020304" pitchFamily="18" charset="0"/>
            </a:endParaRPr>
          </a:p>
          <a:p>
            <a:r>
              <a:rPr lang="en-IN" sz="1800" dirty="0">
                <a:latin typeface="Georgia" panose="02040502050405020303" pitchFamily="18" charset="0"/>
                <a:ea typeface="Calibri" panose="020F0502020204030204" pitchFamily="34" charset="0"/>
                <a:cs typeface="Times New Roman" panose="02020603050405020304" pitchFamily="18" charset="0"/>
              </a:rPr>
              <a:t>For a fiscal statute </a:t>
            </a:r>
            <a:r>
              <a:rPr lang="en-IN" sz="1800" dirty="0">
                <a:effectLst/>
                <a:latin typeface="Georgia" panose="02040502050405020303" pitchFamily="18" charset="0"/>
                <a:ea typeface="Calibri" panose="020F0502020204030204" pitchFamily="34" charset="0"/>
                <a:cs typeface="Times New Roman" panose="02020603050405020304" pitchFamily="18" charset="0"/>
              </a:rPr>
              <a:t> factors such as impact on society, economic consequence, administrative convenience change from time to time – impossible for legislature to follow the factors – hence delegated to executive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(Hira Lal Rattan Lal Vs State of UP (1973 (2) SCR 502)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r>
              <a:rPr lang="en-IN" sz="1800" dirty="0">
                <a:effectLst/>
                <a:latin typeface="Georgia" panose="02040502050405020303" pitchFamily="18" charset="0"/>
                <a:ea typeface="Calibri" panose="020F0502020204030204" pitchFamily="34" charset="0"/>
                <a:cs typeface="Times New Roman" panose="02020603050405020304" pitchFamily="18" charset="0"/>
              </a:rPr>
              <a:t>It is true power to fix tax rate is legislative power – but legislature can lay down policy to delegate such power to executive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(Sita Ram </a:t>
            </a:r>
            <a:r>
              <a:rPr lang="en-IN" sz="1800" b="1" dirty="0" err="1">
                <a:effectLst/>
                <a:latin typeface="Georgia" panose="02040502050405020303" pitchFamily="18" charset="0"/>
                <a:ea typeface="Calibri" panose="020F0502020204030204" pitchFamily="34" charset="0"/>
                <a:cs typeface="Times New Roman" panose="02020603050405020304" pitchFamily="18" charset="0"/>
              </a:rPr>
              <a:t>Bishambar</a:t>
            </a:r>
            <a:r>
              <a:rPr lang="en-IN" sz="1800" b="1" dirty="0">
                <a:effectLst/>
                <a:latin typeface="Georgia" panose="02040502050405020303" pitchFamily="18" charset="0"/>
                <a:ea typeface="Calibri" panose="020F0502020204030204" pitchFamily="34" charset="0"/>
                <a:cs typeface="Times New Roman" panose="02020603050405020304" pitchFamily="18" charset="0"/>
              </a:rPr>
              <a:t> </a:t>
            </a:r>
            <a:r>
              <a:rPr lang="en-IN" sz="1800" b="1" dirty="0" err="1">
                <a:effectLst/>
                <a:latin typeface="Georgia" panose="02040502050405020303" pitchFamily="18" charset="0"/>
                <a:ea typeface="Calibri" panose="020F0502020204030204" pitchFamily="34" charset="0"/>
                <a:cs typeface="Times New Roman" panose="02020603050405020304" pitchFamily="18" charset="0"/>
              </a:rPr>
              <a:t>Dayal</a:t>
            </a:r>
            <a:r>
              <a:rPr lang="en-IN" sz="1800" b="1" dirty="0">
                <a:effectLst/>
                <a:latin typeface="Georgia" panose="02040502050405020303" pitchFamily="18" charset="0"/>
                <a:ea typeface="Calibri" panose="020F0502020204030204" pitchFamily="34" charset="0"/>
                <a:cs typeface="Times New Roman" panose="02020603050405020304" pitchFamily="18" charset="0"/>
              </a:rPr>
              <a:t> Vs State of UO (1972 (2) SCR 141)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r>
              <a:rPr lang="en-IN" sz="1800" dirty="0">
                <a:effectLst/>
                <a:latin typeface="Georgia" panose="02040502050405020303" pitchFamily="18" charset="0"/>
                <a:ea typeface="Calibri" panose="020F0502020204030204" pitchFamily="34" charset="0"/>
                <a:cs typeface="Times New Roman" panose="02020603050405020304" pitchFamily="18" charset="0"/>
              </a:rPr>
              <a:t>Art 265 – laws include rules and regulations provided they are authorized by statute – if discretion allowed to executive to fix a rate with wide range of gap between minimum &amp; maximum – will amount to excessive delegation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Pandit </a:t>
            </a:r>
            <a:r>
              <a:rPr lang="en-IN" sz="1800" b="1" dirty="0" err="1">
                <a:effectLst/>
                <a:latin typeface="Georgia" panose="02040502050405020303" pitchFamily="18" charset="0"/>
                <a:ea typeface="Calibri" panose="020F0502020204030204" pitchFamily="34" charset="0"/>
                <a:cs typeface="Times New Roman" panose="02020603050405020304" pitchFamily="18" charset="0"/>
              </a:rPr>
              <a:t>Banarsi</a:t>
            </a:r>
            <a:r>
              <a:rPr lang="en-IN" sz="1800" b="1" dirty="0">
                <a:effectLst/>
                <a:latin typeface="Georgia" panose="02040502050405020303" pitchFamily="18" charset="0"/>
                <a:ea typeface="Calibri" panose="020F0502020204030204" pitchFamily="34" charset="0"/>
                <a:cs typeface="Times New Roman" panose="02020603050405020304" pitchFamily="18" charset="0"/>
              </a:rPr>
              <a:t> Das </a:t>
            </a:r>
            <a:r>
              <a:rPr lang="en-IN" sz="1800" b="1" dirty="0" err="1">
                <a:effectLst/>
                <a:latin typeface="Georgia" panose="02040502050405020303" pitchFamily="18" charset="0"/>
                <a:ea typeface="Calibri" panose="020F0502020204030204" pitchFamily="34" charset="0"/>
                <a:cs typeface="Times New Roman" panose="02020603050405020304" pitchFamily="18" charset="0"/>
              </a:rPr>
              <a:t>Bhanot</a:t>
            </a:r>
            <a:r>
              <a:rPr lang="en-IN" sz="1800" b="1" dirty="0">
                <a:effectLst/>
                <a:latin typeface="Georgia" panose="02040502050405020303" pitchFamily="18" charset="0"/>
                <a:ea typeface="Calibri" panose="020F0502020204030204" pitchFamily="34" charset="0"/>
                <a:cs typeface="Times New Roman" panose="02020603050405020304" pitchFamily="18" charset="0"/>
              </a:rPr>
              <a:t> Vs State of M.P (AIR 1968 SC 909)</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r>
              <a:rPr lang="en-IN" sz="1800" dirty="0">
                <a:effectLst/>
                <a:latin typeface="Georgia" panose="02040502050405020303" pitchFamily="18" charset="0"/>
                <a:ea typeface="Calibri" panose="020F0502020204030204" pitchFamily="34" charset="0"/>
                <a:cs typeface="Times New Roman" panose="02020603050405020304" pitchFamily="18" charset="0"/>
              </a:rPr>
              <a:t>Subordinate legislation can be questioned if contrary to parent statute – or some other statute – subordinate legislation must yield to plenary legislation – can be questioned on arbitrariness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(Indian Express Newspapers Vs UOI (1986 (159) ITR 856)</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621018705"/>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0F6F1-FD73-4B2E-8A65-DB3E780C3998}"/>
              </a:ext>
            </a:extLst>
          </p:cNvPr>
          <p:cNvSpPr>
            <a:spLocks noGrp="1"/>
          </p:cNvSpPr>
          <p:nvPr>
            <p:ph type="title"/>
          </p:nvPr>
        </p:nvSpPr>
        <p:spPr/>
        <p:txBody>
          <a:bodyPr/>
          <a:lstStyle/>
          <a:p>
            <a:r>
              <a:rPr lang="en-US" dirty="0"/>
              <a:t>Delegated Legislation </a:t>
            </a:r>
            <a:endParaRPr lang="en-IN" dirty="0"/>
          </a:p>
        </p:txBody>
      </p:sp>
      <p:sp>
        <p:nvSpPr>
          <p:cNvPr id="3" name="Content Placeholder 2">
            <a:extLst>
              <a:ext uri="{FF2B5EF4-FFF2-40B4-BE49-F238E27FC236}">
                <a16:creationId xmlns:a16="http://schemas.microsoft.com/office/drawing/2014/main" id="{79B74289-8407-45A8-A61A-0972DBD2D6F8}"/>
              </a:ext>
            </a:extLst>
          </p:cNvPr>
          <p:cNvSpPr>
            <a:spLocks noGrp="1"/>
          </p:cNvSpPr>
          <p:nvPr>
            <p:ph sz="quarter" idx="1"/>
          </p:nvPr>
        </p:nvSpPr>
        <p:spPr/>
        <p:txBody>
          <a:bodyPr/>
          <a:lstStyle/>
          <a:p>
            <a:r>
              <a:rPr lang="en-IN" sz="1800" dirty="0">
                <a:solidFill>
                  <a:srgbClr val="000000"/>
                </a:solidFill>
                <a:effectLst/>
                <a:latin typeface="Georgia" panose="02040502050405020303" pitchFamily="18" charset="0"/>
                <a:ea typeface="Calibri" panose="020F0502020204030204" pitchFamily="34" charset="0"/>
                <a:cs typeface="Arial" panose="020B0604020202020204" pitchFamily="34" charset="0"/>
              </a:rPr>
              <a:t>Sec. 25 of CA 62 delegates power to CG to grant exemption either absolutely or with conditions – Sec 159 says such notification to be laid before Parliament which may amend or reject them- ultimate law making power with legislature – delegation as legislature not always  in Session – practical necessity – Sec.159 Protects executive action – delegated legislation comes into force after publication in Gazette - </a:t>
            </a:r>
            <a:r>
              <a:rPr lang="en-IN" sz="1800" b="1" dirty="0">
                <a:effectLst/>
                <a:latin typeface="Georgia" panose="02040502050405020303" pitchFamily="18" charset="0"/>
                <a:ea typeface="Times New Roman" panose="02020603050405020304" pitchFamily="18" charset="0"/>
                <a:cs typeface="Times New Roman" panose="02020603050405020304" pitchFamily="18" charset="0"/>
              </a:rPr>
              <a:t>Bombay Conductors &amp; Electricals VS GOI </a:t>
            </a:r>
            <a:r>
              <a:rPr lang="en-IN" sz="1800" b="1" dirty="0">
                <a:solidFill>
                  <a:srgbClr val="000000"/>
                </a:solidFill>
                <a:effectLst/>
                <a:latin typeface="Georgia" panose="02040502050405020303" pitchFamily="18" charset="0"/>
                <a:ea typeface="Calibri" panose="020F0502020204030204" pitchFamily="34" charset="0"/>
                <a:cs typeface="Arial" panose="020B0604020202020204" pitchFamily="34" charset="0"/>
              </a:rPr>
              <a:t>1983 (3) TMI 157 - DELHI HIGH COURT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IN" sz="1800" b="1" dirty="0">
                <a:solidFill>
                  <a:srgbClr val="000000"/>
                </a:solidFill>
                <a:effectLst/>
                <a:latin typeface="Georgia" panose="02040502050405020303" pitchFamily="18" charset="0"/>
                <a:ea typeface="Times New Roman" panose="02020603050405020304" pitchFamily="18" charset="0"/>
                <a:cs typeface="Arial" panose="020B0604020202020204" pitchFamily="34" charset="0"/>
              </a:rPr>
              <a:t>Promissory Estoppel</a:t>
            </a:r>
            <a:endParaRPr lang="en-IN" sz="1800" dirty="0">
              <a:effectLst/>
              <a:latin typeface="Times New Roman" panose="02020603050405020304" pitchFamily="18" charset="0"/>
              <a:ea typeface="Times New Roman" panose="02020603050405020304" pitchFamily="18" charset="0"/>
            </a:endParaRPr>
          </a:p>
          <a:p>
            <a:r>
              <a:rPr lang="en-IN" sz="1800" dirty="0">
                <a:solidFill>
                  <a:srgbClr val="000000"/>
                </a:solidFill>
                <a:effectLst/>
                <a:latin typeface="Georgia" panose="02040502050405020303" pitchFamily="18" charset="0"/>
                <a:ea typeface="Times New Roman" panose="02020603050405020304" pitchFamily="18" charset="0"/>
                <a:cs typeface="Arial" panose="020B0604020202020204" pitchFamily="34" charset="0"/>
              </a:rPr>
              <a:t>Exemption from tax cannot be claimed by pressing doctrine of promissory estoppel against legislature – there can be no estoppel against statute – power under Sec.25 to be exercised in public interest – govt can grant exemption at one moment - withdraw in another moment – imposition and exemption of tax are positive kinds </a:t>
            </a:r>
            <a:r>
              <a:rPr lang="en-IN" sz="1800" b="1" dirty="0">
                <a:solidFill>
                  <a:srgbClr val="000000"/>
                </a:solidFill>
                <a:effectLst/>
                <a:latin typeface="Georgia" panose="02040502050405020303" pitchFamily="18" charset="0"/>
                <a:ea typeface="Times New Roman" panose="02020603050405020304" pitchFamily="18" charset="0"/>
              </a:rPr>
              <a:t>Bombay Conductors &amp; Electricals VS GOI </a:t>
            </a:r>
            <a:r>
              <a:rPr lang="en-IN" sz="1800" b="1" dirty="0">
                <a:solidFill>
                  <a:srgbClr val="000000"/>
                </a:solidFill>
                <a:effectLst/>
                <a:latin typeface="Arial" panose="020B0604020202020204" pitchFamily="34" charset="0"/>
                <a:ea typeface="Times New Roman" panose="02020603050405020304" pitchFamily="18" charset="0"/>
              </a:rPr>
              <a:t>1983 (3) TMI 157 - DELHI HIGH COURT</a:t>
            </a:r>
            <a:endParaRPr lang="en-IN" sz="1800" dirty="0">
              <a:effectLst/>
              <a:latin typeface="Times New Roman" panose="02020603050405020304" pitchFamily="18" charset="0"/>
              <a:ea typeface="Times New Roman" panose="02020603050405020304" pitchFamily="18" charset="0"/>
            </a:endParaRPr>
          </a:p>
          <a:p>
            <a:endParaRPr lang="en-IN" dirty="0"/>
          </a:p>
        </p:txBody>
      </p:sp>
    </p:spTree>
    <p:extLst>
      <p:ext uri="{BB962C8B-B14F-4D97-AF65-F5344CB8AC3E}">
        <p14:creationId xmlns:p14="http://schemas.microsoft.com/office/powerpoint/2010/main" val="3501838156"/>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BC63C-9EB4-4BCC-AFB7-1D845FF3D2CB}"/>
              </a:ext>
            </a:extLst>
          </p:cNvPr>
          <p:cNvSpPr>
            <a:spLocks noGrp="1"/>
          </p:cNvSpPr>
          <p:nvPr>
            <p:ph type="title"/>
          </p:nvPr>
        </p:nvSpPr>
        <p:spPr/>
        <p:txBody>
          <a:bodyPr/>
          <a:lstStyle/>
          <a:p>
            <a:pPr algn="ctr"/>
            <a:r>
              <a:rPr lang="en-US" dirty="0"/>
              <a:t>Constitutional aspects – Art 14 </a:t>
            </a:r>
            <a:endParaRPr lang="en-IN" dirty="0"/>
          </a:p>
        </p:txBody>
      </p:sp>
      <p:sp>
        <p:nvSpPr>
          <p:cNvPr id="3" name="Content Placeholder 2">
            <a:extLst>
              <a:ext uri="{FF2B5EF4-FFF2-40B4-BE49-F238E27FC236}">
                <a16:creationId xmlns:a16="http://schemas.microsoft.com/office/drawing/2014/main" id="{C9955BF0-D04E-439B-A0EA-98632AFC2CD5}"/>
              </a:ext>
            </a:extLst>
          </p:cNvPr>
          <p:cNvSpPr>
            <a:spLocks noGrp="1"/>
          </p:cNvSpPr>
          <p:nvPr>
            <p:ph sz="quarter" idx="1"/>
          </p:nvPr>
        </p:nvSpPr>
        <p:spPr/>
        <p:txBody>
          <a:bodyPr>
            <a:normAutofit/>
          </a:bodyPr>
          <a:lstStyle/>
          <a:p>
            <a:pPr>
              <a:lnSpc>
                <a:spcPct val="107000"/>
              </a:lnSpc>
              <a:spcAft>
                <a:spcPts val="800"/>
              </a:spcAft>
              <a:buFont typeface="Wingdings" panose="05000000000000000000" pitchFamily="2" charset="2"/>
              <a:buChar char="ü"/>
            </a:pPr>
            <a:r>
              <a:rPr lang="en-IN"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Art 14 – </a:t>
            </a:r>
            <a:r>
              <a:rPr lang="en-IN" sz="1800" dirty="0">
                <a:effectLst/>
                <a:latin typeface="Calibri" panose="020F0502020204030204" pitchFamily="34" charset="0"/>
                <a:ea typeface="Calibri" panose="020F0502020204030204" pitchFamily="34" charset="0"/>
                <a:cs typeface="Times New Roman" panose="02020603050405020304" pitchFamily="18" charset="0"/>
              </a:rPr>
              <a:t>does not prohibit reasonable classification of persons/objects/transactions by the Legislature for the purpose of attaining specific ends – must not be arbitrary/artificial or evasive –inherent complexity in tax laws empowers legislature to adopt wide latitude - </a:t>
            </a:r>
            <a:r>
              <a:rPr lang="en-IN" sz="1800" b="1"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UOI Vs NITDIP Textile Processors (2011 (273) E.L.T. 321 (S.C.) </a:t>
            </a:r>
            <a:r>
              <a:rPr lang="en-IN" sz="1800" dirty="0">
                <a:solidFill>
                  <a:srgbClr val="00B050"/>
                </a:solidFill>
                <a:effectLst/>
                <a:latin typeface="Georgia" panose="02040502050405020303" pitchFamily="18" charset="0"/>
                <a:ea typeface="Calibri" panose="020F0502020204030204" pitchFamily="34" charset="0"/>
                <a:cs typeface="Times New Roman" panose="02020603050405020304" pitchFamily="18" charset="0"/>
              </a:rPr>
              <a:t>FACTS  - KVSS 1998 –- cut of date arrears 31.3.1998 – notice after 1.4.1998 denied benefit.</a:t>
            </a: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  </a:t>
            </a:r>
            <a:endParaRPr lang="en-IN" sz="180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endParaRPr>
          </a:p>
          <a:p>
            <a:pPr>
              <a:lnSpc>
                <a:spcPct val="107000"/>
              </a:lnSpc>
              <a:spcAft>
                <a:spcPts val="800"/>
              </a:spcAft>
              <a:buFont typeface="Wingdings" panose="05000000000000000000" pitchFamily="2" charset="2"/>
              <a:buChar char="ü"/>
            </a:pP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Art 14- honest tax payers  &amp; tax evaders - </a:t>
            </a:r>
            <a:r>
              <a:rPr lang="en-IN" sz="1800" dirty="0">
                <a:solidFill>
                  <a:srgbClr val="000000"/>
                </a:solidFill>
                <a:latin typeface="Georgia" panose="02040502050405020303" pitchFamily="18" charset="0"/>
                <a:ea typeface="Calibri" panose="020F0502020204030204" pitchFamily="34" charset="0"/>
                <a:cs typeface="Times New Roman" panose="02020603050405020304" pitchFamily="18" charset="0"/>
              </a:rPr>
              <a:t>Arbitrary character of differentiation so obvious – though policy of Govt  violates equality under  Art 14 </a:t>
            </a:r>
            <a:r>
              <a:rPr lang="en-IN" sz="1800" b="1" i="1"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R.K. Garg</a:t>
            </a:r>
            <a:r>
              <a:rPr lang="en-IN" sz="1800" b="1"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 v. </a:t>
            </a:r>
            <a:r>
              <a:rPr lang="en-IN" sz="1800" b="1" i="1"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Union of India,</a:t>
            </a:r>
            <a:r>
              <a:rPr lang="en-IN" sz="1800" b="1"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 (1981) 4 SCC 675 – </a:t>
            </a: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FACTS</a:t>
            </a:r>
            <a:r>
              <a:rPr lang="en-IN" sz="1800" b="1"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 – </a:t>
            </a: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Special Bearer Bonds Ordinance 1981 – immunity from income tax and wealth tax – black money into white – affects honest tax payers -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3050428512"/>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D9141-0AEE-49F0-B79E-D52DFDF1291D}"/>
              </a:ext>
            </a:extLst>
          </p:cNvPr>
          <p:cNvSpPr>
            <a:spLocks noGrp="1"/>
          </p:cNvSpPr>
          <p:nvPr>
            <p:ph type="title"/>
          </p:nvPr>
        </p:nvSpPr>
        <p:spPr/>
        <p:txBody>
          <a:bodyPr/>
          <a:lstStyle/>
          <a:p>
            <a:pPr algn="ctr"/>
            <a:r>
              <a:rPr lang="en-US" dirty="0"/>
              <a:t>Constitutional aspects –Art 265 </a:t>
            </a:r>
            <a:endParaRPr lang="en-IN" dirty="0"/>
          </a:p>
        </p:txBody>
      </p:sp>
      <p:sp>
        <p:nvSpPr>
          <p:cNvPr id="3" name="Content Placeholder 2">
            <a:extLst>
              <a:ext uri="{FF2B5EF4-FFF2-40B4-BE49-F238E27FC236}">
                <a16:creationId xmlns:a16="http://schemas.microsoft.com/office/drawing/2014/main" id="{CF4FF880-C1CD-4ED3-B94F-62E9F8206E4D}"/>
              </a:ext>
            </a:extLst>
          </p:cNvPr>
          <p:cNvSpPr>
            <a:spLocks noGrp="1"/>
          </p:cNvSpPr>
          <p:nvPr>
            <p:ph sz="quarter" idx="1"/>
          </p:nvPr>
        </p:nvSpPr>
        <p:spPr/>
        <p:txBody>
          <a:bodyPr>
            <a:normAutofit/>
          </a:bodyPr>
          <a:lstStyle/>
          <a:p>
            <a:pPr marL="0" indent="0">
              <a:lnSpc>
                <a:spcPct val="107000"/>
              </a:lnSpc>
              <a:spcAft>
                <a:spcPts val="800"/>
              </a:spcAft>
              <a:buNone/>
            </a:pPr>
            <a:r>
              <a:rPr lang="en-IN" sz="1800" b="1" dirty="0">
                <a:solidFill>
                  <a:srgbClr val="000000"/>
                </a:solidFill>
                <a:effectLst/>
                <a:latin typeface="Georgia" panose="02040502050405020303" pitchFamily="18" charset="0"/>
                <a:ea typeface="Calibri" panose="020F0502020204030204" pitchFamily="34" charset="0"/>
                <a:cs typeface="Arial" panose="020B0604020202020204" pitchFamily="34" charset="0"/>
              </a:rPr>
              <a:t>	Art 265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solidFill>
                  <a:srgbClr val="000000"/>
                </a:solidFill>
                <a:effectLst/>
                <a:latin typeface="Georgia" panose="02040502050405020303" pitchFamily="18" charset="0"/>
                <a:ea typeface="Calibri" panose="020F0502020204030204" pitchFamily="34" charset="0"/>
                <a:cs typeface="Arial" panose="020B0604020202020204" pitchFamily="34" charset="0"/>
              </a:rPr>
              <a:t>No tax shall be levied or collected except by authority of law – tax collected without authority is to be refunded </a:t>
            </a:r>
            <a:r>
              <a:rPr lang="en-IN" sz="1800" b="1" dirty="0">
                <a:effectLst/>
                <a:latin typeface="Georgia" panose="02040502050405020303" pitchFamily="18" charset="0"/>
                <a:ea typeface="Times New Roman" panose="02020603050405020304" pitchFamily="18" charset="0"/>
                <a:cs typeface="Times New Roman" panose="02020603050405020304" pitchFamily="18" charset="0"/>
              </a:rPr>
              <a:t>CST Vs </a:t>
            </a:r>
            <a:r>
              <a:rPr lang="en-IN" sz="1800" b="1" dirty="0" err="1">
                <a:effectLst/>
                <a:latin typeface="Georgia" panose="02040502050405020303" pitchFamily="18" charset="0"/>
                <a:ea typeface="Times New Roman" panose="02020603050405020304" pitchFamily="18" charset="0"/>
                <a:cs typeface="Times New Roman" panose="02020603050405020304" pitchFamily="18" charset="0"/>
              </a:rPr>
              <a:t>Auriaya</a:t>
            </a:r>
            <a:r>
              <a:rPr lang="en-IN" sz="1800" b="1" dirty="0">
                <a:effectLst/>
                <a:latin typeface="Georgia" panose="02040502050405020303" pitchFamily="18" charset="0"/>
                <a:ea typeface="Times New Roman" panose="02020603050405020304" pitchFamily="18" charset="0"/>
                <a:cs typeface="Times New Roman" panose="02020603050405020304" pitchFamily="18" charset="0"/>
              </a:rPr>
              <a:t> Chamber of Commerce (1986 (25) E.L.T. 867 (S.C.) </a:t>
            </a:r>
            <a:r>
              <a:rPr lang="en-IN" sz="1800" dirty="0">
                <a:solidFill>
                  <a:srgbClr val="00B050"/>
                </a:solidFill>
                <a:effectLst/>
                <a:latin typeface="Georgia" panose="02040502050405020303" pitchFamily="18" charset="0"/>
                <a:ea typeface="Times New Roman" panose="02020603050405020304" pitchFamily="18" charset="0"/>
                <a:cs typeface="Times New Roman" panose="02020603050405020304" pitchFamily="18" charset="0"/>
              </a:rPr>
              <a:t>FACTS- sales tax on forward contract -1955- claimed in revision – dealer not guilty of latches – no prohibition for refund </a:t>
            </a:r>
            <a:endParaRPr lang="en-IN" sz="1800" b="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Times New Roman" panose="02020603050405020304" pitchFamily="18" charset="0"/>
                <a:cs typeface="Times New Roman" panose="02020603050405020304" pitchFamily="18" charset="0"/>
              </a:rPr>
              <a:t>No tax means every type of tax – Art 366 (28) tax includes any tax or impost whether general/local/special and ‘tax’ shall be construed accordingly – includes every kind of tax direct or indirect will fall within ambit of Art 265  </a:t>
            </a:r>
            <a:r>
              <a:rPr lang="en-IN" sz="1800" b="1" dirty="0">
                <a:effectLst/>
                <a:latin typeface="Georgia" panose="02040502050405020303" pitchFamily="18" charset="0"/>
                <a:ea typeface="Times New Roman" panose="02020603050405020304" pitchFamily="18" charset="0"/>
                <a:cs typeface="Times New Roman" panose="02020603050405020304" pitchFamily="18" charset="0"/>
              </a:rPr>
              <a:t>Mafatlal Industries Vs UOI (1997 (89) E.L.T. 247 (S.C.)  </a:t>
            </a:r>
            <a:r>
              <a:rPr lang="en-IN" sz="1800" dirty="0">
                <a:solidFill>
                  <a:srgbClr val="00B050"/>
                </a:solidFill>
                <a:effectLst/>
                <a:latin typeface="Georgia" panose="02040502050405020303" pitchFamily="18" charset="0"/>
                <a:ea typeface="Times New Roman" panose="02020603050405020304" pitchFamily="18" charset="0"/>
                <a:cs typeface="Times New Roman" panose="02020603050405020304" pitchFamily="18" charset="0"/>
              </a:rPr>
              <a:t>FACTS – challenging constitutional validity of Sec 11B of CEA 1944 – refund – unjust enrichment clause  </a:t>
            </a:r>
            <a:endParaRPr lang="en-IN"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149880189"/>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93554-2905-49BC-AB63-7077003CA7ED}"/>
              </a:ext>
            </a:extLst>
          </p:cNvPr>
          <p:cNvSpPr>
            <a:spLocks noGrp="1"/>
          </p:cNvSpPr>
          <p:nvPr>
            <p:ph type="title"/>
          </p:nvPr>
        </p:nvSpPr>
        <p:spPr/>
        <p:txBody>
          <a:bodyPr/>
          <a:lstStyle/>
          <a:p>
            <a:pPr algn="ctr"/>
            <a:r>
              <a:rPr lang="en-US" dirty="0"/>
              <a:t>Customs Act – case laws</a:t>
            </a:r>
            <a:endParaRPr lang="en-IN" dirty="0"/>
          </a:p>
        </p:txBody>
      </p:sp>
      <p:sp>
        <p:nvSpPr>
          <p:cNvPr id="3" name="Content Placeholder 2">
            <a:extLst>
              <a:ext uri="{FF2B5EF4-FFF2-40B4-BE49-F238E27FC236}">
                <a16:creationId xmlns:a16="http://schemas.microsoft.com/office/drawing/2014/main" id="{E324A54C-F067-4CBE-8FD4-2D0F74678C7D}"/>
              </a:ext>
            </a:extLst>
          </p:cNvPr>
          <p:cNvSpPr>
            <a:spLocks noGrp="1"/>
          </p:cNvSpPr>
          <p:nvPr>
            <p:ph sz="quarter" idx="1"/>
          </p:nvPr>
        </p:nvSpPr>
        <p:spPr/>
        <p:txBody>
          <a:bodyPr/>
          <a:lstStyle/>
          <a:p>
            <a:pPr>
              <a:buFont typeface="Wingdings" panose="05000000000000000000" pitchFamily="2" charset="2"/>
              <a:buChar char="q"/>
            </a:pPr>
            <a:r>
              <a:rPr lang="en-IN" sz="2000" dirty="0">
                <a:solidFill>
                  <a:srgbClr val="000000"/>
                </a:solidFill>
                <a:effectLst/>
                <a:latin typeface="Georgia" panose="02040502050405020303" pitchFamily="18" charset="0"/>
                <a:ea typeface="Times New Roman" panose="02020603050405020304" pitchFamily="18" charset="0"/>
              </a:rPr>
              <a:t>Amendment to Rule 9 of Customs Valuation Rules prescribing 1% FOB Value as cost of loading/unloading/handling – to enable authorities apply uniform rate – contrary to Ssec.14 &amp; GATT -  justifiable only if charges not known -  </a:t>
            </a:r>
            <a:r>
              <a:rPr lang="en-IN" sz="2000" b="1" dirty="0">
                <a:effectLst/>
                <a:latin typeface="Georgia" panose="02040502050405020303" pitchFamily="18" charset="0"/>
                <a:ea typeface="Times New Roman" panose="02020603050405020304" pitchFamily="18" charset="0"/>
              </a:rPr>
              <a:t>WIPRO Vs ACC (2015 (319) E.L.T. 177 (S.C.) </a:t>
            </a:r>
            <a:r>
              <a:rPr lang="en-IN" sz="2000" dirty="0">
                <a:solidFill>
                  <a:srgbClr val="00B050"/>
                </a:solidFill>
                <a:effectLst/>
                <a:latin typeface="Georgia" panose="02040502050405020303" pitchFamily="18" charset="0"/>
                <a:ea typeface="Times New Roman" panose="02020603050405020304" pitchFamily="18" charset="0"/>
              </a:rPr>
              <a:t>FACTS </a:t>
            </a:r>
            <a:r>
              <a:rPr lang="en-IN" sz="2000" b="1" dirty="0">
                <a:solidFill>
                  <a:srgbClr val="00B050"/>
                </a:solidFill>
                <a:effectLst/>
                <a:latin typeface="Georgia" panose="02040502050405020303" pitchFamily="18" charset="0"/>
                <a:ea typeface="Times New Roman" panose="02020603050405020304" pitchFamily="18" charset="0"/>
              </a:rPr>
              <a:t>– </a:t>
            </a:r>
            <a:r>
              <a:rPr lang="en-IN" sz="2000" dirty="0">
                <a:solidFill>
                  <a:srgbClr val="00B050"/>
                </a:solidFill>
                <a:effectLst/>
                <a:latin typeface="Georgia" panose="02040502050405020303" pitchFamily="18" charset="0"/>
                <a:ea typeface="Times New Roman" panose="02020603050405020304" pitchFamily="18" charset="0"/>
              </a:rPr>
              <a:t>actual loading/unloading/handling charge Rs.65/- - Customs Rs.16,215/- (1% FOB) – 1% applicable only if actual cost not ascertainable </a:t>
            </a:r>
            <a:endParaRPr lang="en-IN" sz="2000" dirty="0">
              <a:solidFill>
                <a:srgbClr val="00B050"/>
              </a:solidFill>
              <a:latin typeface="Times New Roman" panose="02020603050405020304" pitchFamily="18" charset="0"/>
              <a:ea typeface="Times New Roman" panose="02020603050405020304" pitchFamily="18" charset="0"/>
            </a:endParaRPr>
          </a:p>
          <a:p>
            <a:pPr>
              <a:buFont typeface="Wingdings" panose="05000000000000000000" pitchFamily="2" charset="2"/>
              <a:buChar char="q"/>
            </a:pPr>
            <a:r>
              <a:rPr lang="en-IN" sz="2000" dirty="0">
                <a:effectLst/>
                <a:latin typeface="Georgia" panose="02040502050405020303" pitchFamily="18" charset="0"/>
                <a:ea typeface="Calibri" panose="020F0502020204030204" pitchFamily="34" charset="0"/>
                <a:cs typeface="Times New Roman" panose="02020603050405020304" pitchFamily="18" charset="0"/>
              </a:rPr>
              <a:t>As the circulars (6/2008, 10/2021 &amp; 18/2013)  under challenge seek to impose an additional restriction for grant of refund of the SAD under Notification No. 102/2007-Customs, they are </a:t>
            </a:r>
            <a:r>
              <a:rPr lang="en-IN" sz="2000" i="1" dirty="0">
                <a:effectLst/>
                <a:latin typeface="Georgia" panose="02040502050405020303" pitchFamily="18" charset="0"/>
                <a:ea typeface="Calibri" panose="020F0502020204030204" pitchFamily="34" charset="0"/>
                <a:cs typeface="Times New Roman" panose="02020603050405020304" pitchFamily="18" charset="0"/>
              </a:rPr>
              <a:t>ultra vires</a:t>
            </a:r>
            <a:r>
              <a:rPr lang="en-IN" sz="2000" dirty="0">
                <a:effectLst/>
                <a:latin typeface="Georgia" panose="02040502050405020303" pitchFamily="18" charset="0"/>
                <a:ea typeface="Calibri" panose="020F0502020204030204" pitchFamily="34" charset="0"/>
                <a:cs typeface="Times New Roman" panose="02020603050405020304" pitchFamily="18" charset="0"/>
              </a:rPr>
              <a:t> of the Act and cannot be legally sustained. – Circulars denying refund of SAD paid by using  DEPB scrip are invalid  </a:t>
            </a:r>
            <a:r>
              <a:rPr lang="en-IN" sz="2000" b="1" dirty="0">
                <a:effectLst/>
                <a:latin typeface="Georgia" panose="02040502050405020303" pitchFamily="18" charset="0"/>
                <a:ea typeface="Times New Roman" panose="02020603050405020304" pitchFamily="18" charset="0"/>
                <a:cs typeface="Times New Roman" panose="02020603050405020304" pitchFamily="18" charset="0"/>
              </a:rPr>
              <a:t>Allen Diesels India Vs UOI (2016 (334) E.L.T. 624 (Del.) </a:t>
            </a:r>
            <a:r>
              <a:rPr lang="en-IN" sz="2000" dirty="0">
                <a:solidFill>
                  <a:srgbClr val="00B050"/>
                </a:solidFill>
                <a:effectLst/>
                <a:latin typeface="Georgia" panose="02040502050405020303" pitchFamily="18" charset="0"/>
                <a:ea typeface="Times New Roman" panose="02020603050405020304" pitchFamily="18" charset="0"/>
                <a:cs typeface="Times New Roman" panose="02020603050405020304" pitchFamily="18" charset="0"/>
              </a:rPr>
              <a:t>FACTS – SAD exempt by way of refund – customs SAD to be paid in cash no by DEPB debit – additional condition by Circular contrary to main notification- circulars ultravires of Act </a:t>
            </a:r>
            <a:endParaRPr lang="en-IN"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215948867"/>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D9865-E7FC-4B48-9FB8-F75F8D6E291F}"/>
              </a:ext>
            </a:extLst>
          </p:cNvPr>
          <p:cNvSpPr>
            <a:spLocks noGrp="1"/>
          </p:cNvSpPr>
          <p:nvPr>
            <p:ph type="title"/>
          </p:nvPr>
        </p:nvSpPr>
        <p:spPr/>
        <p:txBody>
          <a:bodyPr/>
          <a:lstStyle/>
          <a:p>
            <a:pPr algn="ctr"/>
            <a:r>
              <a:rPr lang="en-US" dirty="0"/>
              <a:t>Customs – Case laws </a:t>
            </a:r>
            <a:endParaRPr lang="en-IN" dirty="0"/>
          </a:p>
        </p:txBody>
      </p:sp>
      <p:sp>
        <p:nvSpPr>
          <p:cNvPr id="3" name="Content Placeholder 2">
            <a:extLst>
              <a:ext uri="{FF2B5EF4-FFF2-40B4-BE49-F238E27FC236}">
                <a16:creationId xmlns:a16="http://schemas.microsoft.com/office/drawing/2014/main" id="{D17C7940-64BF-477A-80F3-743C7FD7B0E8}"/>
              </a:ext>
            </a:extLst>
          </p:cNvPr>
          <p:cNvSpPr>
            <a:spLocks noGrp="1"/>
          </p:cNvSpPr>
          <p:nvPr>
            <p:ph sz="quarter" idx="1"/>
          </p:nvPr>
        </p:nvSpPr>
        <p:spPr/>
        <p:txBody>
          <a:bodyPr>
            <a:normAutofit/>
          </a:bodyPr>
          <a:lstStyle/>
          <a:p>
            <a:pPr>
              <a:buFont typeface="Wingdings" panose="05000000000000000000" pitchFamily="2" charset="2"/>
              <a:buChar char="§"/>
            </a:pPr>
            <a:r>
              <a:rPr lang="en-IN" sz="1800" dirty="0">
                <a:effectLst/>
                <a:latin typeface="Georgia" panose="02040502050405020303" pitchFamily="18" charset="0"/>
                <a:ea typeface="Calibri" panose="020F0502020204030204" pitchFamily="34" charset="0"/>
                <a:cs typeface="Times New Roman" panose="02020603050405020304" pitchFamily="18" charset="0"/>
              </a:rPr>
              <a:t>Regulation 2(2) of the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Cus</a:t>
            </a:r>
            <a:r>
              <a:rPr lang="en-IN" sz="1800" dirty="0">
                <a:effectLst/>
                <a:latin typeface="Georgia" panose="02040502050405020303" pitchFamily="18" charset="0"/>
                <a:ea typeface="Calibri" panose="020F0502020204030204" pitchFamily="34" charset="0"/>
                <a:cs typeface="Times New Roman" panose="02020603050405020304" pitchFamily="18" charset="0"/>
              </a:rPr>
              <a:t>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Prov</a:t>
            </a:r>
            <a:r>
              <a:rPr lang="en-IN" sz="1800" dirty="0">
                <a:effectLst/>
                <a:latin typeface="Georgia" panose="02040502050405020303" pitchFamily="18" charset="0"/>
                <a:ea typeface="Calibri" panose="020F0502020204030204" pitchFamily="34" charset="0"/>
                <a:cs typeface="Times New Roman" panose="02020603050405020304" pitchFamily="18" charset="0"/>
              </a:rPr>
              <a:t> Duty Asst.  Regulations (CPDA)  maximum payment of only 20% of differential duty in the case of a provisional assessment – BG for entire differential duty contrary to Regulation 2(2). – Circular directing Officer to get 100% BG even in respect of those B/Es provisionally assessed u/s 18 - It certainly is contrary to proviso (a) to Section 151A </a:t>
            </a:r>
            <a:r>
              <a:rPr lang="en-IN" sz="1800" dirty="0">
                <a:latin typeface="Georgia" panose="02040502050405020303" pitchFamily="18" charset="0"/>
                <a:ea typeface="Calibri" panose="020F0502020204030204" pitchFamily="34" charset="0"/>
                <a:cs typeface="Times New Roman" panose="02020603050405020304" pitchFamily="18" charset="0"/>
              </a:rPr>
              <a:t>- 3</a:t>
            </a:r>
            <a:r>
              <a:rPr lang="en-IN" sz="1800" dirty="0">
                <a:effectLst/>
                <a:latin typeface="Georgia" panose="02040502050405020303" pitchFamily="18" charset="0"/>
                <a:ea typeface="Calibri" panose="020F0502020204030204" pitchFamily="34" charset="0"/>
                <a:cs typeface="Times New Roman" panose="02020603050405020304" pitchFamily="18" charset="0"/>
              </a:rPr>
              <a:t>as it dictates to how to complete a provisional assessment. </a:t>
            </a:r>
            <a:r>
              <a:rPr lang="en-IN" sz="1800" b="1" dirty="0">
                <a:effectLst/>
                <a:latin typeface="Georgia" panose="02040502050405020303" pitchFamily="18" charset="0"/>
                <a:ea typeface="Times New Roman" panose="02020603050405020304" pitchFamily="18" charset="0"/>
                <a:cs typeface="Times New Roman" panose="02020603050405020304" pitchFamily="18" charset="0"/>
              </a:rPr>
              <a:t>Bullion &amp; Jewellers Assn Vs UOI (2016 (335) E.L.T. 639 (Del.)</a:t>
            </a:r>
          </a:p>
          <a:p>
            <a:pPr>
              <a:buFont typeface="Wingdings" panose="05000000000000000000" pitchFamily="2" charset="2"/>
              <a:buChar char="§"/>
            </a:pPr>
            <a:r>
              <a:rPr lang="en-IN" sz="1800" dirty="0">
                <a:effectLst/>
                <a:latin typeface="Georgia" panose="02040502050405020303" pitchFamily="18" charset="0"/>
                <a:ea typeface="Times New Roman" panose="02020603050405020304" pitchFamily="18" charset="0"/>
                <a:cs typeface="Times New Roman" panose="02020603050405020304" pitchFamily="18" charset="0"/>
              </a:rPr>
              <a:t>Notfn.25/2010 </a:t>
            </a:r>
            <a:r>
              <a:rPr lang="en-IN" sz="1800" dirty="0" err="1">
                <a:effectLst/>
                <a:latin typeface="Georgia" panose="02040502050405020303" pitchFamily="18" charset="0"/>
                <a:ea typeface="Times New Roman" panose="02020603050405020304" pitchFamily="18" charset="0"/>
                <a:cs typeface="Times New Roman" panose="02020603050405020304" pitchFamily="18" charset="0"/>
              </a:rPr>
              <a:t>Cus</a:t>
            </a:r>
            <a:r>
              <a:rPr lang="en-IN" sz="1800" dirty="0">
                <a:effectLst/>
                <a:latin typeface="Georgia" panose="02040502050405020303" pitchFamily="18" charset="0"/>
                <a:ea typeface="Times New Roman" panose="02020603050405020304" pitchFamily="18" charset="0"/>
                <a:cs typeface="Times New Roman" panose="02020603050405020304" pitchFamily="18" charset="0"/>
              </a:rPr>
              <a:t> dt 27.2.2010 exempted goods (electrical energy)  under HSN 27160000 –however it restricted application of the same from SEZ to DTA - </a:t>
            </a:r>
            <a:r>
              <a:rPr lang="en-IN" sz="1800" dirty="0">
                <a:effectLst/>
                <a:latin typeface="Georgia" panose="02040502050405020303" pitchFamily="18" charset="0"/>
                <a:ea typeface="Calibri" panose="020F0502020204030204" pitchFamily="34" charset="0"/>
                <a:cs typeface="Times New Roman" panose="02020603050405020304" pitchFamily="18" charset="0"/>
              </a:rPr>
              <a:t>Sec. 30(a) of SEZ Act  customs duty levied as applicable to imports into India – electrical energy (27160000)  from SEZ to DTA to be treated as imported goods and exempt – 16% duty cannot be charged u/s 25 (1) as it is not charging section - Notification No. 25/2010-Cus., dated 27-2-2010 is violative of provisions of Section 25(1) and arbitrary and liable to be quashed </a:t>
            </a:r>
            <a:r>
              <a:rPr lang="en-IN" sz="1800" b="1" dirty="0">
                <a:effectLst/>
                <a:latin typeface="Georgia" panose="02040502050405020303" pitchFamily="18" charset="0"/>
                <a:ea typeface="Times New Roman" panose="02020603050405020304" pitchFamily="18" charset="0"/>
                <a:cs typeface="Times New Roman" panose="02020603050405020304" pitchFamily="18" charset="0"/>
              </a:rPr>
              <a:t>Adani Power Ltd Vs UOI (2015 (330) E.L.T. 883 (</a:t>
            </a:r>
            <a:r>
              <a:rPr lang="en-IN" sz="1800" b="1" dirty="0" err="1">
                <a:effectLst/>
                <a:latin typeface="Georgia" panose="02040502050405020303" pitchFamily="18" charset="0"/>
                <a:ea typeface="Times New Roman" panose="02020603050405020304" pitchFamily="18" charset="0"/>
                <a:cs typeface="Times New Roman" panose="02020603050405020304" pitchFamily="18" charset="0"/>
              </a:rPr>
              <a:t>Guj</a:t>
            </a:r>
            <a:r>
              <a:rPr lang="en-IN" sz="1800" b="1" dirty="0">
                <a:effectLst/>
                <a:latin typeface="Georgia" panose="02040502050405020303" pitchFamily="18" charset="0"/>
                <a:ea typeface="Times New Roman" panose="02020603050405020304" pitchFamily="18" charset="0"/>
                <a:cs typeface="Times New Roman" panose="02020603050405020304" pitchFamily="18" charset="0"/>
              </a:rPr>
              <a:t>.)</a:t>
            </a:r>
            <a:endParaRPr lang="en-IN" sz="1800" b="1" dirty="0">
              <a:latin typeface="Calibri" panose="020F0502020204030204" pitchFamily="34" charset="0"/>
              <a:ea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066263118"/>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77C75-2057-4EC5-B189-AAF2D6804044}"/>
              </a:ext>
            </a:extLst>
          </p:cNvPr>
          <p:cNvSpPr>
            <a:spLocks noGrp="1"/>
          </p:cNvSpPr>
          <p:nvPr>
            <p:ph type="title"/>
          </p:nvPr>
        </p:nvSpPr>
        <p:spPr/>
        <p:txBody>
          <a:bodyPr/>
          <a:lstStyle/>
          <a:p>
            <a:pPr algn="ctr"/>
            <a:r>
              <a:rPr lang="en-US" dirty="0"/>
              <a:t>FTP – Case Laws </a:t>
            </a:r>
            <a:endParaRPr lang="en-IN" dirty="0"/>
          </a:p>
        </p:txBody>
      </p:sp>
      <p:sp>
        <p:nvSpPr>
          <p:cNvPr id="3" name="Content Placeholder 2">
            <a:extLst>
              <a:ext uri="{FF2B5EF4-FFF2-40B4-BE49-F238E27FC236}">
                <a16:creationId xmlns:a16="http://schemas.microsoft.com/office/drawing/2014/main" id="{64DAB396-6366-4FAE-B2D9-320AD3FC3F61}"/>
              </a:ext>
            </a:extLst>
          </p:cNvPr>
          <p:cNvSpPr>
            <a:spLocks noGrp="1"/>
          </p:cNvSpPr>
          <p:nvPr>
            <p:ph sz="quarter" idx="1"/>
          </p:nvPr>
        </p:nvSpPr>
        <p:spPr/>
        <p:txBody>
          <a:bodyPr/>
          <a:lstStyle/>
          <a:p>
            <a:r>
              <a:rPr lang="en-IN" sz="2000" dirty="0">
                <a:effectLst/>
                <a:latin typeface="Georgia" panose="02040502050405020303" pitchFamily="18" charset="0"/>
                <a:ea typeface="Times New Roman" panose="02020603050405020304" pitchFamily="18" charset="0"/>
              </a:rPr>
              <a:t>Section 5 of FTDR  does not empower the Central Government to frame policy with retrospective effect. – neither CG  nor DGFT would have the power to amend the Foreign Trade Policy or withdraw any export benefit with retrospective effect- The impugned circular –</a:t>
            </a:r>
            <a:r>
              <a:rPr lang="en-IN" sz="2000" b="1" dirty="0">
                <a:effectLst/>
                <a:latin typeface="Georgia" panose="02040502050405020303" pitchFamily="18" charset="0"/>
                <a:ea typeface="Times New Roman" panose="02020603050405020304" pitchFamily="18" charset="0"/>
              </a:rPr>
              <a:t>restricting  the list of eligible items</a:t>
            </a:r>
            <a:r>
              <a:rPr lang="en-IN" sz="2000" dirty="0">
                <a:effectLst/>
                <a:latin typeface="Georgia" panose="02040502050405020303" pitchFamily="18" charset="0"/>
                <a:ea typeface="Times New Roman" panose="02020603050405020304" pitchFamily="18" charset="0"/>
              </a:rPr>
              <a:t> </a:t>
            </a:r>
            <a:r>
              <a:rPr lang="en-IN" sz="2000" dirty="0">
                <a:solidFill>
                  <a:srgbClr val="FF0000"/>
                </a:solidFill>
                <a:effectLst/>
                <a:latin typeface="Georgia" panose="02040502050405020303" pitchFamily="18" charset="0"/>
                <a:ea typeface="Times New Roman" panose="02020603050405020304" pitchFamily="18" charset="0"/>
              </a:rPr>
              <a:t>retrospectively </a:t>
            </a:r>
            <a:r>
              <a:rPr lang="en-IN" sz="2000" dirty="0">
                <a:effectLst/>
                <a:latin typeface="Georgia" panose="02040502050405020303" pitchFamily="18" charset="0"/>
                <a:ea typeface="Times New Roman" panose="02020603050405020304" pitchFamily="18" charset="0"/>
              </a:rPr>
              <a:t>under entry 33 of Table 4 of Appendix 37D of the HBP (Focus Product Schem</a:t>
            </a:r>
            <a:r>
              <a:rPr lang="en-IN" sz="2000" dirty="0">
                <a:latin typeface="Georgia" panose="02040502050405020303" pitchFamily="18" charset="0"/>
                <a:ea typeface="Times New Roman" panose="02020603050405020304" pitchFamily="18" charset="0"/>
              </a:rPr>
              <a:t>e - </a:t>
            </a:r>
            <a:r>
              <a:rPr lang="en-IN" sz="2000" dirty="0">
                <a:effectLst/>
                <a:latin typeface="Georgia" panose="02040502050405020303" pitchFamily="18" charset="0"/>
                <a:ea typeface="Times New Roman" panose="02020603050405020304" pitchFamily="18" charset="0"/>
              </a:rPr>
              <a:t>FPS Scheme)  with retrospective effect is set aside. </a:t>
            </a:r>
            <a:r>
              <a:rPr lang="en-IN" sz="2000" b="1" dirty="0">
                <a:effectLst/>
                <a:latin typeface="Georgia" panose="02040502050405020303" pitchFamily="18" charset="0"/>
                <a:ea typeface="Times New Roman" panose="02020603050405020304" pitchFamily="18" charset="0"/>
              </a:rPr>
              <a:t>Malik Trading Industries Vs UOI (2015 (320) E.L.T. 508 (Del.) </a:t>
            </a:r>
            <a:r>
              <a:rPr lang="en-IN" sz="2000" dirty="0">
                <a:effectLst/>
                <a:latin typeface="Georgia" panose="02040502050405020303" pitchFamily="18" charset="0"/>
                <a:ea typeface="Times New Roman" panose="02020603050405020304" pitchFamily="18" charset="0"/>
              </a:rPr>
              <a:t>Facts – FPS already availed – recalling same with retrospective effect violative of Art. 300A </a:t>
            </a:r>
            <a:endParaRPr lang="en-IN" sz="2000" dirty="0">
              <a:effectLst/>
              <a:latin typeface="Times New Roman" panose="02020603050405020304" pitchFamily="18" charset="0"/>
              <a:ea typeface="Times New Roman" panose="02020603050405020304" pitchFamily="18" charset="0"/>
            </a:endParaRPr>
          </a:p>
          <a:p>
            <a:r>
              <a:rPr lang="en-US" sz="2000" dirty="0">
                <a:effectLst/>
                <a:latin typeface="Georgia" panose="02040502050405020303" pitchFamily="18" charset="0"/>
                <a:ea typeface="Calibri" panose="020F0502020204030204" pitchFamily="34" charset="0"/>
                <a:cs typeface="Times New Roman" panose="02020603050405020304" pitchFamily="18" charset="0"/>
              </a:rPr>
              <a:t>Notification No. 32/2015-2020, dated 30-8-2018 Peas classified under Exim Code 0713 10 00  is “Restricted” till 30-9-2018 – policy to protect domestic farmers – large number of farmers suicide – restriction not violative of Art 19 (6) of Constitution - </a:t>
            </a:r>
            <a:r>
              <a:rPr lang="en-US" sz="2000" b="1" dirty="0" err="1">
                <a:effectLst/>
                <a:latin typeface="Georgia" panose="02040502050405020303" pitchFamily="18" charset="0"/>
                <a:ea typeface="Times New Roman" panose="02020603050405020304" pitchFamily="18" charset="0"/>
                <a:cs typeface="Times New Roman" panose="02020603050405020304" pitchFamily="18" charset="0"/>
              </a:rPr>
              <a:t>Sidhi</a:t>
            </a:r>
            <a:r>
              <a:rPr lang="en-US" sz="2000" b="1" dirty="0">
                <a:effectLst/>
                <a:latin typeface="Georgia" panose="02040502050405020303" pitchFamily="18" charset="0"/>
                <a:ea typeface="Times New Roman" panose="02020603050405020304" pitchFamily="18" charset="0"/>
                <a:cs typeface="Times New Roman" panose="02020603050405020304" pitchFamily="18" charset="0"/>
              </a:rPr>
              <a:t> Vinayak Vs UOI (2019 (369) E.L.T. 556 (M.P.)</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976593163"/>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7A032-6712-4654-A520-43188CBDF0E1}"/>
              </a:ext>
            </a:extLst>
          </p:cNvPr>
          <p:cNvSpPr>
            <a:spLocks noGrp="1"/>
          </p:cNvSpPr>
          <p:nvPr>
            <p:ph type="title"/>
          </p:nvPr>
        </p:nvSpPr>
        <p:spPr/>
        <p:txBody>
          <a:bodyPr/>
          <a:lstStyle/>
          <a:p>
            <a:pPr algn="ctr"/>
            <a:r>
              <a:rPr lang="en-US" dirty="0"/>
              <a:t>FTP – Case Laws </a:t>
            </a:r>
            <a:endParaRPr lang="en-IN" dirty="0"/>
          </a:p>
        </p:txBody>
      </p:sp>
      <p:sp>
        <p:nvSpPr>
          <p:cNvPr id="3" name="Content Placeholder 2">
            <a:extLst>
              <a:ext uri="{FF2B5EF4-FFF2-40B4-BE49-F238E27FC236}">
                <a16:creationId xmlns:a16="http://schemas.microsoft.com/office/drawing/2014/main" id="{1F4AAAF5-065B-4A8B-884A-FA910B6C0D8F}"/>
              </a:ext>
            </a:extLst>
          </p:cNvPr>
          <p:cNvSpPr>
            <a:spLocks noGrp="1"/>
          </p:cNvSpPr>
          <p:nvPr>
            <p:ph sz="quarter" idx="1"/>
          </p:nvPr>
        </p:nvSpPr>
        <p:spPr/>
        <p:txBody>
          <a:bodyPr/>
          <a:lstStyle/>
          <a:p>
            <a:pPr>
              <a:buFont typeface="Wingdings" panose="05000000000000000000" pitchFamily="2" charset="2"/>
              <a:buChar char="q"/>
            </a:pPr>
            <a:r>
              <a:rPr lang="en-IN" sz="1800" dirty="0">
                <a:effectLst/>
                <a:latin typeface="Georgia" panose="02040502050405020303" pitchFamily="18" charset="0"/>
                <a:ea typeface="Times New Roman" panose="02020603050405020304" pitchFamily="18" charset="0"/>
                <a:cs typeface="Times New Roman" panose="02020603050405020304" pitchFamily="18" charset="0"/>
              </a:rPr>
              <a:t>Sec. 3 (1) FTDR  not confined to prohibition/restriction – also extends to control of disposal of goods imported – goods can be totally prohibited – import can be allowed in limited quantify – import under licence – quantity amenable to orders of licensing authority – import of poppy seeds amended to avoid monopoly – not violative of Art 19 (1)(g) – reasonable restriction under Art 19 (6) - </a:t>
            </a:r>
            <a:r>
              <a:rPr lang="en-IN" sz="1800" b="1" dirty="0">
                <a:solidFill>
                  <a:srgbClr val="000000"/>
                </a:solidFill>
                <a:effectLst/>
                <a:latin typeface="Georgia" panose="02040502050405020303" pitchFamily="18" charset="0"/>
                <a:ea typeface="Calibri" panose="020F0502020204030204" pitchFamily="34" charset="0"/>
                <a:cs typeface="Arial" panose="020B0604020202020204" pitchFamily="34" charset="0"/>
              </a:rPr>
              <a:t>M/s OM Traders Vs UOI</a:t>
            </a:r>
            <a:r>
              <a:rPr lang="en-IN" sz="1800" dirty="0">
                <a:solidFill>
                  <a:srgbClr val="000000"/>
                </a:solidFill>
                <a:effectLst/>
                <a:latin typeface="Georgia" panose="02040502050405020303" pitchFamily="18" charset="0"/>
                <a:ea typeface="Calibri" panose="020F0502020204030204" pitchFamily="34" charset="0"/>
                <a:cs typeface="Arial" panose="020B0604020202020204" pitchFamily="34" charset="0"/>
              </a:rPr>
              <a:t> </a:t>
            </a:r>
            <a:r>
              <a:rPr lang="en-IN" sz="1800" b="1" dirty="0">
                <a:solidFill>
                  <a:srgbClr val="000000"/>
                </a:solidFill>
                <a:effectLst/>
                <a:latin typeface="Georgia" panose="02040502050405020303" pitchFamily="18" charset="0"/>
                <a:ea typeface="Calibri" panose="020F0502020204030204" pitchFamily="34" charset="0"/>
                <a:cs typeface="Arial" panose="020B0604020202020204" pitchFamily="34" charset="0"/>
              </a:rPr>
              <a:t>2018 (2) TMI 1199 - KARNATAKA HIGH COURT </a:t>
            </a:r>
            <a:r>
              <a:rPr lang="en-IN" sz="1800" dirty="0">
                <a:solidFill>
                  <a:srgbClr val="00B050"/>
                </a:solidFill>
                <a:effectLst/>
                <a:latin typeface="Georgia" panose="02040502050405020303" pitchFamily="18" charset="0"/>
                <a:ea typeface="Calibri" panose="020F0502020204030204" pitchFamily="34" charset="0"/>
                <a:cs typeface="Arial" panose="020B0604020202020204" pitchFamily="34" charset="0"/>
              </a:rPr>
              <a:t>Facts – import of poppy seeds – country caps – quantity restrictions – challenged </a:t>
            </a:r>
            <a:endParaRPr lang="en-IN" sz="1800" b="1"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DGFT to confine only to issues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i</a:t>
            </a:r>
            <a:r>
              <a:rPr lang="en-IN" sz="1800" dirty="0">
                <a:effectLst/>
                <a:latin typeface="Georgia" panose="02040502050405020303" pitchFamily="18" charset="0"/>
                <a:ea typeface="Calibri" panose="020F0502020204030204" pitchFamily="34" charset="0"/>
                <a:cs typeface="Times New Roman" panose="02020603050405020304" pitchFamily="18" charset="0"/>
              </a:rPr>
              <a:t>) whether import of poppy seed from designated countries (ii) importer has certificate from competent authority as per requirement of Intl NCB (iii) whether import contract is registered prior to import – estopped from imposing any other condition (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drawal</a:t>
            </a:r>
            <a:r>
              <a:rPr lang="en-IN" sz="1800" dirty="0">
                <a:effectLst/>
                <a:latin typeface="Georgia" panose="02040502050405020303" pitchFamily="18" charset="0"/>
                <a:ea typeface="Calibri" panose="020F0502020204030204" pitchFamily="34" charset="0"/>
                <a:cs typeface="Times New Roman" panose="02020603050405020304" pitchFamily="18" charset="0"/>
              </a:rPr>
              <a:t> of lots/ one application/qty restriction )  which run contrary to Policies of CG &amp; EXIM code -  Violative of Art 14 &amp; 19 (1) (g) (</a:t>
            </a:r>
            <a:r>
              <a:rPr lang="en-IN" sz="1800" b="1" dirty="0">
                <a:effectLst/>
                <a:latin typeface="Georgia" panose="02040502050405020303" pitchFamily="18" charset="0"/>
                <a:ea typeface="Times New Roman" panose="02020603050405020304" pitchFamily="18" charset="0"/>
                <a:cs typeface="Times New Roman" panose="02020603050405020304" pitchFamily="18" charset="0"/>
              </a:rPr>
              <a:t>Green Globe Trading Vs UOI (2016 (338) E.L.T. 696 (Mad.) </a:t>
            </a:r>
            <a:r>
              <a:rPr lang="en-IN" sz="1800" dirty="0">
                <a:solidFill>
                  <a:srgbClr val="00B050"/>
                </a:solidFill>
                <a:effectLst/>
                <a:latin typeface="Georgia" panose="02040502050405020303" pitchFamily="18" charset="0"/>
                <a:ea typeface="Times New Roman" panose="02020603050405020304" pitchFamily="18" charset="0"/>
                <a:cs typeface="Times New Roman" panose="02020603050405020304" pitchFamily="18" charset="0"/>
              </a:rPr>
              <a:t>FACTS – fixation of conditions Public Notice dated 27.01.2016 (a) fixation of 90MTs per applicant (b) limits for subsequent periods  (c )  cut off date for registration – contrar</a:t>
            </a:r>
            <a:r>
              <a:rPr lang="en-IN" sz="1800" dirty="0">
                <a:solidFill>
                  <a:srgbClr val="00B050"/>
                </a:solidFill>
                <a:latin typeface="Georgia" panose="02040502050405020303" pitchFamily="18" charset="0"/>
                <a:ea typeface="Times New Roman" panose="02020603050405020304" pitchFamily="18" charset="0"/>
                <a:cs typeface="Times New Roman" panose="02020603050405020304" pitchFamily="18" charset="0"/>
              </a:rPr>
              <a:t>y to EXIM policy </a:t>
            </a:r>
            <a:endParaRPr lang="en-IN"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42954909"/>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1"/>
          <p:cNvSpPr>
            <a:spLocks noGrp="1"/>
          </p:cNvSpPr>
          <p:nvPr>
            <p:ph type="ctrTitle"/>
          </p:nvPr>
        </p:nvSpPr>
        <p:spPr>
          <a:xfrm>
            <a:off x="1629102" y="1753764"/>
            <a:ext cx="8933796" cy="2437232"/>
          </a:xfrm>
        </p:spPr>
        <p:txBody>
          <a:bodyPr>
            <a:normAutofit/>
          </a:bodyPr>
          <a:lstStyle/>
          <a:p>
            <a:r>
              <a:rPr lang="en-US" sz="3200" b="1"/>
              <a:t>Thank  You</a:t>
            </a:r>
            <a:endParaRPr lang="en-US" altLang="en-US" sz="3200" dirty="0"/>
          </a:p>
        </p:txBody>
      </p:sp>
      <p:sp>
        <p:nvSpPr>
          <p:cNvPr id="3" name="Subtitle 2"/>
          <p:cNvSpPr>
            <a:spLocks noGrp="1"/>
          </p:cNvSpPr>
          <p:nvPr>
            <p:ph type="subTitle" idx="1"/>
          </p:nvPr>
        </p:nvSpPr>
        <p:spPr>
          <a:xfrm>
            <a:off x="2895600" y="2819400"/>
            <a:ext cx="6400800" cy="2590800"/>
          </a:xfrm>
        </p:spPr>
        <p:txBody>
          <a:bodyPr rtlCol="0">
            <a:normAutofit/>
          </a:bodyPr>
          <a:lstStyle/>
          <a:p>
            <a:pPr eaLnBrk="1" fontAlgn="auto" hangingPunct="1">
              <a:spcAft>
                <a:spcPts val="0"/>
              </a:spcAft>
              <a:defRPr/>
            </a:pPr>
            <a:endParaRPr lang="en-US" dirty="0"/>
          </a:p>
          <a:p>
            <a:pPr eaLnBrk="1" fontAlgn="auto" hangingPunct="1">
              <a:spcAft>
                <a:spcPts val="0"/>
              </a:spcAft>
              <a:defRPr/>
            </a:pPr>
            <a:endParaRPr lang="en-US" dirty="0"/>
          </a:p>
          <a:p>
            <a:pPr eaLnBrk="1" fontAlgn="auto" hangingPunct="1">
              <a:spcAft>
                <a:spcPts val="0"/>
              </a:spcAft>
              <a:defRPr/>
            </a:pPr>
            <a:endParaRPr lang="en-US" dirty="0"/>
          </a:p>
          <a:p>
            <a:pPr eaLnBrk="1" fontAlgn="auto" hangingPunct="1">
              <a:spcAft>
                <a:spcPts val="0"/>
              </a:spcAft>
              <a:defRPr/>
            </a:pPr>
            <a:r>
              <a:rPr lang="en-US" sz="3000" dirty="0"/>
              <a:t>DR M.S KRISHNA KUMAR</a:t>
            </a:r>
          </a:p>
          <a:p>
            <a:pPr eaLnBrk="1" fontAlgn="auto" hangingPunct="1">
              <a:spcAft>
                <a:spcPts val="0"/>
              </a:spcAft>
              <a:defRPr/>
            </a:pPr>
            <a:r>
              <a:rPr lang="en-US" dirty="0">
                <a:hlinkClick r:id="rId2"/>
              </a:rPr>
              <a:t>ADVOCATEKK@GMAIL.COM</a:t>
            </a:r>
            <a:r>
              <a:rPr lang="en-US" dirty="0"/>
              <a:t> | 9840364289</a:t>
            </a:r>
          </a:p>
        </p:txBody>
      </p:sp>
    </p:spTree>
    <p:extLst>
      <p:ext uri="{BB962C8B-B14F-4D97-AF65-F5344CB8AC3E}">
        <p14:creationId xmlns:p14="http://schemas.microsoft.com/office/powerpoint/2010/main" val="1188633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4F121-D74C-A2EE-9F5B-ACA4097293FA}"/>
              </a:ext>
            </a:extLst>
          </p:cNvPr>
          <p:cNvSpPr>
            <a:spLocks noGrp="1"/>
          </p:cNvSpPr>
          <p:nvPr>
            <p:ph type="title"/>
          </p:nvPr>
        </p:nvSpPr>
        <p:spPr/>
        <p:txBody>
          <a:bodyPr/>
          <a:lstStyle/>
          <a:p>
            <a:r>
              <a:rPr lang="en-US" dirty="0"/>
              <a:t>Delegated Legislation </a:t>
            </a:r>
            <a:endParaRPr lang="en-IN" dirty="0"/>
          </a:p>
        </p:txBody>
      </p:sp>
      <p:sp>
        <p:nvSpPr>
          <p:cNvPr id="3" name="Content Placeholder 2">
            <a:extLst>
              <a:ext uri="{FF2B5EF4-FFF2-40B4-BE49-F238E27FC236}">
                <a16:creationId xmlns:a16="http://schemas.microsoft.com/office/drawing/2014/main" id="{D083F0A0-A37F-430F-0977-3EFA31B4A696}"/>
              </a:ext>
            </a:extLst>
          </p:cNvPr>
          <p:cNvSpPr>
            <a:spLocks noGrp="1"/>
          </p:cNvSpPr>
          <p:nvPr>
            <p:ph sz="quarter" idx="1"/>
          </p:nvPr>
        </p:nvSpPr>
        <p:spPr/>
        <p:txBody>
          <a:bodyPr/>
          <a:lstStyle/>
          <a:p>
            <a:pPr marL="0" indent="0">
              <a:buNone/>
            </a:pPr>
            <a:r>
              <a:rPr lang="en-IN" dirty="0"/>
              <a:t>Act – Primary legislation </a:t>
            </a:r>
          </a:p>
          <a:p>
            <a:pPr marL="0" indent="0">
              <a:buNone/>
            </a:pPr>
            <a:r>
              <a:rPr lang="en-IN" dirty="0"/>
              <a:t>Rules – Secondary legislation </a:t>
            </a:r>
          </a:p>
          <a:p>
            <a:pPr>
              <a:buFont typeface="Wingdings" panose="05000000000000000000" pitchFamily="2" charset="2"/>
              <a:buChar char="q"/>
            </a:pPr>
            <a:r>
              <a:rPr lang="en-IN" dirty="0"/>
              <a:t>law cannot be framed as complete Code by itself – provisions such as application, enforcement, procedure left to Rule making power of Executive </a:t>
            </a:r>
          </a:p>
          <a:p>
            <a:pPr>
              <a:buFont typeface="Wingdings" panose="05000000000000000000" pitchFamily="2" charset="2"/>
              <a:buChar char="q"/>
            </a:pPr>
            <a:r>
              <a:rPr lang="en-IN" dirty="0"/>
              <a:t>Rules help govern the law- Rules cannot go beyond Statute </a:t>
            </a:r>
          </a:p>
          <a:p>
            <a:pPr marL="0" indent="0">
              <a:buNone/>
            </a:pPr>
            <a:r>
              <a:rPr lang="en-IN" dirty="0"/>
              <a:t>FTP – FTDR Act,92 – FTD ( R) Rules 93 </a:t>
            </a:r>
          </a:p>
          <a:p>
            <a:pPr marL="0" indent="0">
              <a:buNone/>
            </a:pPr>
            <a:r>
              <a:rPr lang="en-IN" dirty="0"/>
              <a:t>SEZ Act,2005  – SEZ Rules, 2006</a:t>
            </a:r>
          </a:p>
          <a:p>
            <a:pPr marL="0" indent="0">
              <a:buNone/>
            </a:pPr>
            <a:r>
              <a:rPr lang="en-IN" dirty="0"/>
              <a:t>Customs Act,1962 – Rules (S.156-CG) /Regulations (S.157-Board) </a:t>
            </a:r>
          </a:p>
        </p:txBody>
      </p:sp>
    </p:spTree>
    <p:extLst>
      <p:ext uri="{BB962C8B-B14F-4D97-AF65-F5344CB8AC3E}">
        <p14:creationId xmlns:p14="http://schemas.microsoft.com/office/powerpoint/2010/main" val="2826765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EA09D-EBED-08F5-50CE-3DD154F12CD0}"/>
              </a:ext>
            </a:extLst>
          </p:cNvPr>
          <p:cNvSpPr>
            <a:spLocks noGrp="1"/>
          </p:cNvSpPr>
          <p:nvPr>
            <p:ph type="title"/>
          </p:nvPr>
        </p:nvSpPr>
        <p:spPr/>
        <p:txBody>
          <a:bodyPr/>
          <a:lstStyle/>
          <a:p>
            <a:r>
              <a:rPr lang="en-US" dirty="0"/>
              <a:t>Delegated Legislation</a:t>
            </a:r>
            <a:endParaRPr lang="en-IN" dirty="0"/>
          </a:p>
        </p:txBody>
      </p:sp>
      <p:sp>
        <p:nvSpPr>
          <p:cNvPr id="3" name="Content Placeholder 2">
            <a:extLst>
              <a:ext uri="{FF2B5EF4-FFF2-40B4-BE49-F238E27FC236}">
                <a16:creationId xmlns:a16="http://schemas.microsoft.com/office/drawing/2014/main" id="{6B084F8D-4D81-5343-566B-5A6E900D270C}"/>
              </a:ext>
            </a:extLst>
          </p:cNvPr>
          <p:cNvSpPr>
            <a:spLocks noGrp="1"/>
          </p:cNvSpPr>
          <p:nvPr>
            <p:ph sz="quarter" idx="1"/>
          </p:nvPr>
        </p:nvSpPr>
        <p:spPr/>
        <p:txBody>
          <a:bodyPr/>
          <a:lstStyle/>
          <a:p>
            <a:pPr marL="0" indent="0" algn="just">
              <a:lnSpc>
                <a:spcPct val="107000"/>
              </a:lnSpc>
              <a:spcAft>
                <a:spcPts val="800"/>
              </a:spcAft>
              <a:buNone/>
            </a:pPr>
            <a:r>
              <a:rPr lang="en-IN" sz="1800" b="1"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St. John Teachers Training Institute v. National Council for Teachers Education – 2003 (3) SCC 321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Wingdings" panose="05000000000000000000" pitchFamily="2" charset="2"/>
              <a:buChar char="q"/>
            </a:pP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legislature cannot possibly foresee every administrative difficulty that may arise in operating a statute. </a:t>
            </a:r>
          </a:p>
          <a:p>
            <a:pPr algn="just">
              <a:lnSpc>
                <a:spcPct val="107000"/>
              </a:lnSpc>
              <a:spcAft>
                <a:spcPts val="800"/>
              </a:spcAft>
              <a:buFont typeface="Wingdings" panose="05000000000000000000" pitchFamily="2" charset="2"/>
              <a:buChar char="q"/>
            </a:pP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Delegated legislation fills those gaps and details.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Wingdings" panose="05000000000000000000" pitchFamily="2" charset="2"/>
              <a:buChar char="q"/>
            </a:pP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Rules framed by the executive in exercise of delegated power -  cannot supplant the law enacted by the legislature but can supplement it.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Wingdings" panose="05000000000000000000" pitchFamily="2" charset="2"/>
              <a:buChar char="v"/>
            </a:pP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Not possible for legislature to enact laws in detail – delegate certain functions provided it lays down legislative policy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Wingdings" panose="05000000000000000000" pitchFamily="2" charset="2"/>
              <a:buChar char="v"/>
            </a:pPr>
            <a:r>
              <a:rPr lang="en-IN"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Presumption as to constitutionality available to delegated legislation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747210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2435A-9637-08D5-3288-74FEEDCDCFF1}"/>
              </a:ext>
            </a:extLst>
          </p:cNvPr>
          <p:cNvSpPr>
            <a:spLocks noGrp="1"/>
          </p:cNvSpPr>
          <p:nvPr>
            <p:ph type="title"/>
          </p:nvPr>
        </p:nvSpPr>
        <p:spPr/>
        <p:txBody>
          <a:bodyPr/>
          <a:lstStyle/>
          <a:p>
            <a:r>
              <a:rPr lang="en-US" dirty="0"/>
              <a:t>Delegated Legislation – Areas of non-delegation</a:t>
            </a:r>
            <a:endParaRPr lang="en-IN" dirty="0"/>
          </a:p>
        </p:txBody>
      </p:sp>
      <p:sp>
        <p:nvSpPr>
          <p:cNvPr id="3" name="Content Placeholder 2">
            <a:extLst>
              <a:ext uri="{FF2B5EF4-FFF2-40B4-BE49-F238E27FC236}">
                <a16:creationId xmlns:a16="http://schemas.microsoft.com/office/drawing/2014/main" id="{BCEA7B68-5588-5469-E641-243C6E2216B0}"/>
              </a:ext>
            </a:extLst>
          </p:cNvPr>
          <p:cNvSpPr>
            <a:spLocks noGrp="1"/>
          </p:cNvSpPr>
          <p:nvPr>
            <p:ph sz="quarter" idx="1"/>
          </p:nvPr>
        </p:nvSpPr>
        <p:spPr/>
        <p:txBody>
          <a:bodyPr/>
          <a:lstStyle/>
          <a:p>
            <a:pPr marL="0" indent="0" algn="just">
              <a:lnSpc>
                <a:spcPct val="107000"/>
              </a:lnSpc>
              <a:spcAft>
                <a:spcPts val="800"/>
              </a:spcAft>
              <a:buNone/>
            </a:pPr>
            <a:r>
              <a:rPr lang="en-IN" sz="1800" b="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Following cannot be delegated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Courier New" panose="02070309020205020404" pitchFamily="49" charset="0"/>
              <a:buChar char="o"/>
            </a:pP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Essential legislative functions - the legislature cannot create a parallel legislature.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Courier New" panose="02070309020205020404" pitchFamily="49" charset="0"/>
              <a:buChar char="o"/>
            </a:pP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Repeal of law -essentially a legislative function – delegation is excessive delegation </a:t>
            </a:r>
            <a:r>
              <a:rPr lang="en-IN" sz="1800" dirty="0">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Font typeface="Courier New" panose="02070309020205020404" pitchFamily="49" charset="0"/>
              <a:buChar char="o"/>
            </a:pP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Modification - Power to modify the Act legislative function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Courier New" panose="02070309020205020404" pitchFamily="49" charset="0"/>
              <a:buChar char="o"/>
            </a:pP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Exemption - legislature cannot delegate the power of exemption to the executive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Courier New" panose="02070309020205020404" pitchFamily="49" charset="0"/>
              <a:buChar char="o"/>
            </a:pP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Retrospective operation - essentially a legislative function and it cannot be delegated</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Courier New" panose="02070309020205020404" pitchFamily="49" charset="0"/>
              <a:buChar char="o"/>
            </a:pP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Imposition of Taxes - essentially a legislative function. Under Article 265 - cannot delegate imposition of tax to executive authority.</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172552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188B9-905C-B556-56C7-CB4B893B857A}"/>
              </a:ext>
            </a:extLst>
          </p:cNvPr>
          <p:cNvSpPr>
            <a:spLocks noGrp="1"/>
          </p:cNvSpPr>
          <p:nvPr>
            <p:ph type="title"/>
          </p:nvPr>
        </p:nvSpPr>
        <p:spPr/>
        <p:txBody>
          <a:bodyPr/>
          <a:lstStyle/>
          <a:p>
            <a:r>
              <a:rPr lang="en-US" dirty="0"/>
              <a:t>Delegated Legislation – Invalid situations</a:t>
            </a:r>
            <a:endParaRPr lang="en-IN" dirty="0"/>
          </a:p>
        </p:txBody>
      </p:sp>
      <p:sp>
        <p:nvSpPr>
          <p:cNvPr id="3" name="Content Placeholder 2">
            <a:extLst>
              <a:ext uri="{FF2B5EF4-FFF2-40B4-BE49-F238E27FC236}">
                <a16:creationId xmlns:a16="http://schemas.microsoft.com/office/drawing/2014/main" id="{61D52648-996D-5DED-C764-2562111AED56}"/>
              </a:ext>
            </a:extLst>
          </p:cNvPr>
          <p:cNvSpPr>
            <a:spLocks noGrp="1"/>
          </p:cNvSpPr>
          <p:nvPr>
            <p:ph sz="quarter" idx="1"/>
          </p:nvPr>
        </p:nvSpPr>
        <p:spPr/>
        <p:txBody>
          <a:bodyPr/>
          <a:lstStyle/>
          <a:p>
            <a:pPr marL="0" indent="0" algn="just">
              <a:lnSpc>
                <a:spcPct val="107000"/>
              </a:lnSpc>
              <a:spcAft>
                <a:spcPts val="800"/>
              </a:spcAft>
              <a:buNone/>
            </a:pPr>
            <a:r>
              <a:rPr lang="en-IN" sz="1800" b="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D</a:t>
            </a:r>
            <a:r>
              <a:rPr lang="en-IN" sz="1800" b="1"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elegated legislation - invalid on the following grounds </a:t>
            </a:r>
            <a:endParaRPr lang="en-IN"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Wingdings" panose="05000000000000000000" pitchFamily="2" charset="2"/>
              <a:buChar char="Ø"/>
            </a:pP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Where Parent Act is Unconstitutional - If the delegating statute itself is ultra vires of the Constitution -delegated legislation is necessarily bad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Wingdings" panose="05000000000000000000" pitchFamily="2" charset="2"/>
              <a:buChar char="Ø"/>
            </a:pP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Where parent Act delegates essential legislative functions - a legislature cannot create, constitute or establish a parallel Legislature.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Wingdings" panose="05000000000000000000" pitchFamily="2" charset="2"/>
              <a:buChar char="Ø"/>
            </a:pP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Where delegated legislation is inconsistent with parent Act –   </a:t>
            </a:r>
            <a:r>
              <a:rPr lang="en-IN" sz="1800" b="1"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Indian Council of Legal Aid &amp; Advice v. Bar Council of India</a:t>
            </a: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 a rule barring enrolment above 45 </a:t>
            </a:r>
            <a:r>
              <a:rPr lang="en-IN" sz="1800" dirty="0" err="1">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yrs</a:t>
            </a: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 age – ultra vires -Act ‘right to practice’ – rule in consistent with parent act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679115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FD658-72AF-C10A-7129-608EB1A18BA5}"/>
              </a:ext>
            </a:extLst>
          </p:cNvPr>
          <p:cNvSpPr>
            <a:spLocks noGrp="1"/>
          </p:cNvSpPr>
          <p:nvPr>
            <p:ph type="title"/>
          </p:nvPr>
        </p:nvSpPr>
        <p:spPr/>
        <p:txBody>
          <a:bodyPr/>
          <a:lstStyle/>
          <a:p>
            <a:r>
              <a:rPr lang="en-US" dirty="0"/>
              <a:t>Foreign Trade Policy – Historical background</a:t>
            </a:r>
            <a:endParaRPr lang="en-IN" dirty="0"/>
          </a:p>
        </p:txBody>
      </p:sp>
      <p:sp>
        <p:nvSpPr>
          <p:cNvPr id="3" name="Content Placeholder 2">
            <a:extLst>
              <a:ext uri="{FF2B5EF4-FFF2-40B4-BE49-F238E27FC236}">
                <a16:creationId xmlns:a16="http://schemas.microsoft.com/office/drawing/2014/main" id="{D40528E0-485C-DEC4-6368-B256C5E4923B}"/>
              </a:ext>
            </a:extLst>
          </p:cNvPr>
          <p:cNvSpPr>
            <a:spLocks noGrp="1"/>
          </p:cNvSpPr>
          <p:nvPr>
            <p:ph sz="quarter" idx="1"/>
          </p:nvPr>
        </p:nvSpPr>
        <p:spPr/>
        <p:txBody>
          <a:bodyPr/>
          <a:lstStyle/>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Import Trade Controls first came into existence during 2</a:t>
            </a:r>
            <a:r>
              <a:rPr lang="en-IN" sz="2000" baseline="30000" dirty="0">
                <a:effectLst/>
                <a:latin typeface="Georgia" panose="02040502050405020303" pitchFamily="18" charset="0"/>
                <a:ea typeface="Calibri" panose="020F0502020204030204" pitchFamily="34" charset="0"/>
                <a:cs typeface="Times New Roman" panose="02020603050405020304" pitchFamily="18" charset="0"/>
              </a:rPr>
              <a:t>nd</a:t>
            </a:r>
            <a:r>
              <a:rPr lang="en-IN" sz="2000" dirty="0">
                <a:effectLst/>
                <a:latin typeface="Georgia" panose="02040502050405020303" pitchFamily="18" charset="0"/>
                <a:ea typeface="Calibri" panose="020F0502020204030204" pitchFamily="34" charset="0"/>
                <a:cs typeface="Times New Roman" panose="02020603050405020304" pitchFamily="18" charset="0"/>
              </a:rPr>
              <a:t> world war – under Defence of India Rules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Thereafter Import &amp; Export (Control)  Act 1947 (IECA) came into force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1991 liberalization of policy – import restrictions reduced drastically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Export incentives objected by WTO – discourage free competition – income tax incentives withdrawn – other incentives replaced periodically – DEPB- FMS/FPS- MEIS/SEIS – ROSTCL – </a:t>
            </a:r>
            <a:r>
              <a:rPr lang="en-IN" sz="2000" dirty="0" err="1">
                <a:effectLst/>
                <a:latin typeface="Georgia" panose="02040502050405020303" pitchFamily="18" charset="0"/>
                <a:ea typeface="Calibri" panose="020F0502020204030204" pitchFamily="34" charset="0"/>
                <a:cs typeface="Times New Roman" panose="02020603050405020304" pitchFamily="18" charset="0"/>
              </a:rPr>
              <a:t>RoDTEP</a:t>
            </a:r>
            <a:r>
              <a:rPr lang="en-IN" sz="2000" dirty="0">
                <a:effectLst/>
                <a:latin typeface="Georgia" panose="02040502050405020303" pitchFamily="18" charset="0"/>
                <a:ea typeface="Calibri" panose="020F0502020204030204" pitchFamily="34" charset="0"/>
                <a:cs typeface="Times New Roman" panose="02020603050405020304" pitchFamily="18" charset="0"/>
              </a:rPr>
              <a:t>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Foreign Trade Policy FTP - Foreign Trade (Development &amp; Regulation) Act 1992- FTDR 1992 – Administered by Ministry of Commerce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Foreign Trade (Regulation) Rules 1993 </a:t>
            </a:r>
          </a:p>
          <a:p>
            <a:endParaRPr lang="en-IN" dirty="0"/>
          </a:p>
        </p:txBody>
      </p:sp>
    </p:spTree>
    <p:extLst>
      <p:ext uri="{BB962C8B-B14F-4D97-AF65-F5344CB8AC3E}">
        <p14:creationId xmlns:p14="http://schemas.microsoft.com/office/powerpoint/2010/main" val="996317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51FBF-13D0-46AF-AD9A-85241C754962}"/>
              </a:ext>
            </a:extLst>
          </p:cNvPr>
          <p:cNvSpPr>
            <a:spLocks noGrp="1"/>
          </p:cNvSpPr>
          <p:nvPr>
            <p:ph type="title"/>
          </p:nvPr>
        </p:nvSpPr>
        <p:spPr/>
        <p:txBody>
          <a:bodyPr/>
          <a:lstStyle/>
          <a:p>
            <a:r>
              <a:rPr lang="en-US" dirty="0"/>
              <a:t>WTO - Guidelines</a:t>
            </a:r>
            <a:endParaRPr lang="en-IN" dirty="0"/>
          </a:p>
        </p:txBody>
      </p:sp>
      <p:sp>
        <p:nvSpPr>
          <p:cNvPr id="3" name="Content Placeholder 2">
            <a:extLst>
              <a:ext uri="{FF2B5EF4-FFF2-40B4-BE49-F238E27FC236}">
                <a16:creationId xmlns:a16="http://schemas.microsoft.com/office/drawing/2014/main" id="{B41C3985-D5D0-4A5D-90AC-533FD3B68735}"/>
              </a:ext>
            </a:extLst>
          </p:cNvPr>
          <p:cNvSpPr>
            <a:spLocks noGrp="1"/>
          </p:cNvSpPr>
          <p:nvPr>
            <p:ph sz="quarter" idx="1"/>
          </p:nvPr>
        </p:nvSpPr>
        <p:spPr/>
        <p:txBody>
          <a:bodyPr/>
          <a:lstStyle/>
          <a:p>
            <a:pPr marL="0" indent="0">
              <a:lnSpc>
                <a:spcPct val="107000"/>
              </a:lnSpc>
              <a:spcAft>
                <a:spcPts val="800"/>
              </a:spcAft>
              <a:buNone/>
            </a:pPr>
            <a:r>
              <a:rPr lang="en-IN" sz="2800" dirty="0">
                <a:effectLst/>
                <a:latin typeface="Georgia" panose="02040502050405020303" pitchFamily="18" charset="0"/>
                <a:ea typeface="Calibri" panose="020F0502020204030204" pitchFamily="34" charset="0"/>
                <a:cs typeface="Times New Roman" panose="02020603050405020304" pitchFamily="18" charset="0"/>
              </a:rPr>
              <a:t>WTO broad Guidelines </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2800" dirty="0">
                <a:effectLst/>
                <a:latin typeface="Georgia" panose="02040502050405020303" pitchFamily="18" charset="0"/>
                <a:ea typeface="Calibri" panose="020F0502020204030204" pitchFamily="34" charset="0"/>
                <a:cs typeface="Times New Roman" panose="02020603050405020304" pitchFamily="18" charset="0"/>
              </a:rPr>
              <a:t>Trade without discrimination</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2800" dirty="0">
                <a:effectLst/>
                <a:latin typeface="Georgia" panose="02040502050405020303" pitchFamily="18" charset="0"/>
                <a:ea typeface="Calibri" panose="020F0502020204030204" pitchFamily="34" charset="0"/>
                <a:cs typeface="Times New Roman" panose="02020603050405020304" pitchFamily="18" charset="0"/>
              </a:rPr>
              <a:t>To promote fair competition</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2800" dirty="0">
                <a:effectLst/>
                <a:latin typeface="Georgia" panose="02040502050405020303" pitchFamily="18" charset="0"/>
                <a:ea typeface="Calibri" panose="020F0502020204030204" pitchFamily="34" charset="0"/>
                <a:cs typeface="Times New Roman" panose="02020603050405020304" pitchFamily="18" charset="0"/>
              </a:rPr>
              <a:t>Predictable access to market</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IN" sz="2800" dirty="0">
                <a:effectLst/>
                <a:latin typeface="Georgia" panose="02040502050405020303" pitchFamily="18" charset="0"/>
                <a:ea typeface="Calibri" panose="020F0502020204030204" pitchFamily="34" charset="0"/>
                <a:cs typeface="Times New Roman" panose="02020603050405020304" pitchFamily="18" charset="0"/>
              </a:rPr>
              <a:t>To encourage development/economic reforms</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256155274"/>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28BAD-46E3-4400-8B79-6CB7DF17595E}"/>
              </a:ext>
            </a:extLst>
          </p:cNvPr>
          <p:cNvSpPr>
            <a:spLocks noGrp="1"/>
          </p:cNvSpPr>
          <p:nvPr>
            <p:ph type="title"/>
          </p:nvPr>
        </p:nvSpPr>
        <p:spPr/>
        <p:txBody>
          <a:bodyPr/>
          <a:lstStyle/>
          <a:p>
            <a:pPr algn="ctr"/>
            <a:r>
              <a:rPr lang="en-US" dirty="0"/>
              <a:t>Foreign Trade Policy – FTP </a:t>
            </a:r>
            <a:endParaRPr lang="en-IN" dirty="0"/>
          </a:p>
        </p:txBody>
      </p:sp>
      <p:sp>
        <p:nvSpPr>
          <p:cNvPr id="3" name="Content Placeholder 2">
            <a:extLst>
              <a:ext uri="{FF2B5EF4-FFF2-40B4-BE49-F238E27FC236}">
                <a16:creationId xmlns:a16="http://schemas.microsoft.com/office/drawing/2014/main" id="{591DEFC4-EEA5-4EFA-B6FC-3E2A09D3ED51}"/>
              </a:ext>
            </a:extLst>
          </p:cNvPr>
          <p:cNvSpPr>
            <a:spLocks noGrp="1"/>
          </p:cNvSpPr>
          <p:nvPr>
            <p:ph sz="quarter" idx="1"/>
          </p:nvPr>
        </p:nvSpPr>
        <p:spPr/>
        <p:txBody>
          <a:bodyPr/>
          <a:lstStyle/>
          <a:p>
            <a:pPr marL="342900" lvl="0" indent="-342900">
              <a:lnSpc>
                <a:spcPct val="107000"/>
              </a:lnSpc>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1 -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LEGAL FRAMEWORK AND TRADE FACILITATION</a:t>
            </a:r>
            <a:endParaRPr lang="en-IN"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2 -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GENERAL PROVISIONS REGARDING IMPORTS AND EXPORTS</a:t>
            </a:r>
            <a:endParaRPr lang="en-IN"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3 -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EXPORTS FROM INDIA SCHEMES</a:t>
            </a: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 – MEIS, SEIS, Status Holder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4 -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DUTY EXEMPTION/REMISSION SCHEMES – </a:t>
            </a: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AA, DFIA, </a:t>
            </a:r>
            <a:r>
              <a:rPr lang="en-IN" sz="1800" dirty="0" err="1">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RoSCTL</a:t>
            </a: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 - </a:t>
            </a:r>
            <a:r>
              <a:rPr lang="en-IN" sz="1800" dirty="0" err="1">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RoDTEP</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5 -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EXPORT PROMOTION CAPITAL GOODS SCHEME</a:t>
            </a: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 – EPCG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6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EOU/EHTP/STP/BTP</a:t>
            </a: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  (Excluding SEZ)</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7 -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DEEMED EXPORTS –</a:t>
            </a: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goods do not leave country – payment INR of FFE </a:t>
            </a:r>
            <a:endParaRPr lang="en-IN"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8 -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QUALITY COMPLAINTS AND TRADE DISPUTES</a:t>
            </a: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 – Exporters/importer-Foreign buyer/supplier</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9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DEFINITIONS</a:t>
            </a: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 – terms under FTP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4285079487"/>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SavonVTI">
  <a:themeElements>
    <a:clrScheme name="">
      <a:dk1>
        <a:srgbClr val="000000"/>
      </a:dk1>
      <a:lt1>
        <a:srgbClr val="FFFFFF"/>
      </a:lt1>
      <a:dk2>
        <a:srgbClr val="413024"/>
      </a:dk2>
      <a:lt2>
        <a:srgbClr val="E6E2E8"/>
      </a:lt2>
      <a:accent1>
        <a:srgbClr val="6BB246"/>
      </a:accent1>
      <a:accent2>
        <a:srgbClr val="90AC39"/>
      </a:accent2>
      <a:accent3>
        <a:srgbClr val="B3A046"/>
      </a:accent3>
      <a:accent4>
        <a:srgbClr val="B16B3B"/>
      </a:accent4>
      <a:accent5>
        <a:srgbClr val="C34D4E"/>
      </a:accent5>
      <a:accent6>
        <a:srgbClr val="B13B6D"/>
      </a:accent6>
      <a:hlink>
        <a:srgbClr val="C35E4B"/>
      </a:hlink>
      <a:folHlink>
        <a:srgbClr val="7F7F7F"/>
      </a:folHlink>
    </a:clrScheme>
    <a:fontScheme name="Savon">
      <a:maj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0.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1.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2.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3.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4.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5.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6.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7.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8.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9.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2.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20.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3.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4.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5.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6.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7.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8.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9.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docProps/app.xml><?xml version="1.0" encoding="utf-8"?>
<Properties xmlns="http://schemas.openxmlformats.org/officeDocument/2006/extended-properties" xmlns:vt="http://schemas.openxmlformats.org/officeDocument/2006/docPropsVTypes">
  <TotalTime>532</TotalTime>
  <Words>3948</Words>
  <Application>Microsoft Office PowerPoint</Application>
  <PresentationFormat>Widescreen</PresentationFormat>
  <Paragraphs>194</Paragraphs>
  <Slides>29</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29</vt:i4>
      </vt:variant>
    </vt:vector>
  </HeadingPairs>
  <TitlesOfParts>
    <vt:vector size="41" baseType="lpstr">
      <vt:lpstr>Arial</vt:lpstr>
      <vt:lpstr>Calibri</vt:lpstr>
      <vt:lpstr>Courier New</vt:lpstr>
      <vt:lpstr>Garamond</vt:lpstr>
      <vt:lpstr>Georgia</vt:lpstr>
      <vt:lpstr>Open Sans</vt:lpstr>
      <vt:lpstr>Symbol</vt:lpstr>
      <vt:lpstr>Times New Roman</vt:lpstr>
      <vt:lpstr>Wingdings</vt:lpstr>
      <vt:lpstr>Wingdings 2</vt:lpstr>
      <vt:lpstr>SavonVTI</vt:lpstr>
      <vt:lpstr>Civic</vt:lpstr>
      <vt:lpstr>International Trade - Introduction &amp; Broad framework</vt:lpstr>
      <vt:lpstr>Constitutional background</vt:lpstr>
      <vt:lpstr>Delegated Legislation </vt:lpstr>
      <vt:lpstr>Delegated Legislation</vt:lpstr>
      <vt:lpstr>Delegated Legislation – Areas of non-delegation</vt:lpstr>
      <vt:lpstr>Delegated Legislation – Invalid situations</vt:lpstr>
      <vt:lpstr>Foreign Trade Policy – Historical background</vt:lpstr>
      <vt:lpstr>WTO - Guidelines</vt:lpstr>
      <vt:lpstr>Foreign Trade Policy – FTP </vt:lpstr>
      <vt:lpstr>FTP – Legal Framework </vt:lpstr>
      <vt:lpstr>ITC – HS – Classification </vt:lpstr>
      <vt:lpstr>FTP- Chapter 2</vt:lpstr>
      <vt:lpstr>FTDR Act 1992 </vt:lpstr>
      <vt:lpstr>FTDR Act 1992 &amp; SEZ Act 2005 </vt:lpstr>
      <vt:lpstr>FTP-FTDR 1992- FTDR Rules 1993 </vt:lpstr>
      <vt:lpstr>SEZ Act 2005 – SEZ Rules 2006 </vt:lpstr>
      <vt:lpstr>Customs Act 1962 – Rules </vt:lpstr>
      <vt:lpstr>Customs Act 1962 – Rules </vt:lpstr>
      <vt:lpstr>Rules under Customs Act 1962 </vt:lpstr>
      <vt:lpstr>Rules under Customs Act, 1962 </vt:lpstr>
      <vt:lpstr>Delegated  Legislation – case laws </vt:lpstr>
      <vt:lpstr>Delegated Legislation </vt:lpstr>
      <vt:lpstr>Constitutional aspects – Art 14 </vt:lpstr>
      <vt:lpstr>Constitutional aspects –Art 265 </vt:lpstr>
      <vt:lpstr>Customs Act – case laws</vt:lpstr>
      <vt:lpstr>Customs – Case laws </vt:lpstr>
      <vt:lpstr>FTP – Case Laws </vt:lpstr>
      <vt:lpstr>FTP – Case Laws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Trade- Introduction&amp; Broad framework</dc:title>
  <dc:creator>Srividya</dc:creator>
  <cp:lastModifiedBy>Srividya K</cp:lastModifiedBy>
  <cp:revision>43</cp:revision>
  <dcterms:created xsi:type="dcterms:W3CDTF">2022-04-26T12:31:53Z</dcterms:created>
  <dcterms:modified xsi:type="dcterms:W3CDTF">2023-09-02T16:20:50Z</dcterms:modified>
</cp:coreProperties>
</file>