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79" r:id="rId3"/>
    <p:sldId id="258" r:id="rId4"/>
    <p:sldId id="282" r:id="rId5"/>
    <p:sldId id="283" r:id="rId6"/>
    <p:sldId id="284" r:id="rId7"/>
    <p:sldId id="285" r:id="rId8"/>
    <p:sldId id="286" r:id="rId9"/>
    <p:sldId id="288" r:id="rId10"/>
    <p:sldId id="287" r:id="rId11"/>
    <p:sldId id="289" r:id="rId12"/>
    <p:sldId id="27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1" autoAdjust="0"/>
    <p:restoredTop sz="94660" autoAdjust="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3456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66E2ED2-2A01-4A92-A53F-6ED2800C0A05}" type="doc">
      <dgm:prSet loTypeId="urn:microsoft.com/office/officeart/2005/8/layout/arrow3" loCatId="relationship" qsTypeId="urn:microsoft.com/office/officeart/2005/8/quickstyle/3d2#1" qsCatId="3D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2436539F-87AD-45A1-AC5F-A316340A1EC3}">
      <dgm:prSet phldrT="[Text]"/>
      <dgm:spPr/>
      <dgm:t>
        <a:bodyPr/>
        <a:lstStyle/>
        <a:p>
          <a:r>
            <a:rPr lang="en-US" dirty="0"/>
            <a:t>MEIS</a:t>
          </a:r>
        </a:p>
      </dgm:t>
    </dgm:pt>
    <dgm:pt modelId="{5D21365A-5CDA-4769-8BCA-01351FFB5FE0}" type="parTrans" cxnId="{F8962125-BEBD-4929-8D75-681967182684}">
      <dgm:prSet/>
      <dgm:spPr/>
      <dgm:t>
        <a:bodyPr/>
        <a:lstStyle/>
        <a:p>
          <a:endParaRPr lang="en-US"/>
        </a:p>
      </dgm:t>
    </dgm:pt>
    <dgm:pt modelId="{1BAB3211-FF18-45F3-9D47-54DA34531EE9}" type="sibTrans" cxnId="{F8962125-BEBD-4929-8D75-681967182684}">
      <dgm:prSet/>
      <dgm:spPr/>
      <dgm:t>
        <a:bodyPr/>
        <a:lstStyle/>
        <a:p>
          <a:endParaRPr lang="en-US"/>
        </a:p>
      </dgm:t>
    </dgm:pt>
    <dgm:pt modelId="{766C99D6-0B2A-434F-921B-A047BC2C86E3}">
      <dgm:prSet phldrT="[Text]"/>
      <dgm:spPr/>
      <dgm:t>
        <a:bodyPr/>
        <a:lstStyle/>
        <a:p>
          <a:r>
            <a:rPr lang="en-US" dirty="0"/>
            <a:t>All products covered </a:t>
          </a:r>
        </a:p>
      </dgm:t>
    </dgm:pt>
    <dgm:pt modelId="{DD3D579F-162D-4444-BF6F-2AD800131DD4}" type="parTrans" cxnId="{A714C1DD-EE1D-45E8-BBF0-2BE9F683E65B}">
      <dgm:prSet/>
      <dgm:spPr/>
      <dgm:t>
        <a:bodyPr/>
        <a:lstStyle/>
        <a:p>
          <a:endParaRPr lang="en-US"/>
        </a:p>
      </dgm:t>
    </dgm:pt>
    <dgm:pt modelId="{AC39D8C7-24F8-4FFA-882B-C9833D571185}" type="sibTrans" cxnId="{A714C1DD-EE1D-45E8-BBF0-2BE9F683E65B}">
      <dgm:prSet/>
      <dgm:spPr/>
      <dgm:t>
        <a:bodyPr/>
        <a:lstStyle/>
        <a:p>
          <a:endParaRPr lang="en-US"/>
        </a:p>
      </dgm:t>
    </dgm:pt>
    <dgm:pt modelId="{F5E25A3C-EF33-4873-BF08-C740F4BBEC11}">
      <dgm:prSet phldrT="[Text]"/>
      <dgm:spPr/>
      <dgm:t>
        <a:bodyPr/>
        <a:lstStyle/>
        <a:p>
          <a:r>
            <a:rPr lang="en-US" dirty="0"/>
            <a:t>2% to 7%</a:t>
          </a:r>
        </a:p>
      </dgm:t>
    </dgm:pt>
    <dgm:pt modelId="{E8855327-9111-473C-B5DD-FE6EC6C0794F}" type="parTrans" cxnId="{3C1133C4-DD66-440C-A217-98FC6B1498FD}">
      <dgm:prSet/>
      <dgm:spPr/>
      <dgm:t>
        <a:bodyPr/>
        <a:lstStyle/>
        <a:p>
          <a:endParaRPr lang="en-US"/>
        </a:p>
      </dgm:t>
    </dgm:pt>
    <dgm:pt modelId="{ACB4A065-9F1A-4699-B172-86B6C44E748D}" type="sibTrans" cxnId="{3C1133C4-DD66-440C-A217-98FC6B1498FD}">
      <dgm:prSet/>
      <dgm:spPr/>
      <dgm:t>
        <a:bodyPr/>
        <a:lstStyle/>
        <a:p>
          <a:endParaRPr lang="en-US"/>
        </a:p>
      </dgm:t>
    </dgm:pt>
    <dgm:pt modelId="{8B504E84-6E2B-40B2-9824-FC583299348D}">
      <dgm:prSet phldrT="[Text]"/>
      <dgm:spPr/>
      <dgm:t>
        <a:bodyPr/>
        <a:lstStyle/>
        <a:p>
          <a:r>
            <a:rPr lang="en-US" dirty="0" err="1"/>
            <a:t>RoDTEP</a:t>
          </a:r>
          <a:endParaRPr lang="en-US" dirty="0"/>
        </a:p>
      </dgm:t>
    </dgm:pt>
    <dgm:pt modelId="{1333007D-A66A-43D3-96C8-E96D89A1DE5A}" type="parTrans" cxnId="{2A1E3E77-AF75-446F-8C56-BEECEE48EB74}">
      <dgm:prSet/>
      <dgm:spPr/>
      <dgm:t>
        <a:bodyPr/>
        <a:lstStyle/>
        <a:p>
          <a:endParaRPr lang="en-US"/>
        </a:p>
      </dgm:t>
    </dgm:pt>
    <dgm:pt modelId="{D0B8322D-71F6-4D08-8BA4-5D25D118C6EE}" type="sibTrans" cxnId="{2A1E3E77-AF75-446F-8C56-BEECEE48EB74}">
      <dgm:prSet/>
      <dgm:spPr/>
      <dgm:t>
        <a:bodyPr/>
        <a:lstStyle/>
        <a:p>
          <a:endParaRPr lang="en-US"/>
        </a:p>
      </dgm:t>
    </dgm:pt>
    <dgm:pt modelId="{4197E0E7-55BD-470A-A650-751966576C99}">
      <dgm:prSet phldrT="[Text]"/>
      <dgm:spPr/>
      <dgm:t>
        <a:bodyPr/>
        <a:lstStyle/>
        <a:p>
          <a:r>
            <a:rPr lang="en-US" dirty="0" err="1"/>
            <a:t>Pharma</a:t>
          </a:r>
          <a:r>
            <a:rPr lang="en-US" dirty="0"/>
            <a:t>, Iron &amp; Steel, Chemical excluded </a:t>
          </a:r>
        </a:p>
      </dgm:t>
    </dgm:pt>
    <dgm:pt modelId="{E3833310-8ECC-48B6-BC83-934146FE22C6}" type="parTrans" cxnId="{B4891CA6-38C2-47A9-AE79-F1E6542210C1}">
      <dgm:prSet/>
      <dgm:spPr/>
      <dgm:t>
        <a:bodyPr/>
        <a:lstStyle/>
        <a:p>
          <a:endParaRPr lang="en-US"/>
        </a:p>
      </dgm:t>
    </dgm:pt>
    <dgm:pt modelId="{8C9703E6-8DF7-48FC-B9C6-556125425C0F}" type="sibTrans" cxnId="{B4891CA6-38C2-47A9-AE79-F1E6542210C1}">
      <dgm:prSet/>
      <dgm:spPr/>
      <dgm:t>
        <a:bodyPr/>
        <a:lstStyle/>
        <a:p>
          <a:endParaRPr lang="en-US"/>
        </a:p>
      </dgm:t>
    </dgm:pt>
    <dgm:pt modelId="{2C0E5F41-5406-4093-9506-1D7A148447FB}">
      <dgm:prSet phldrT="[Text]"/>
      <dgm:spPr/>
      <dgm:t>
        <a:bodyPr/>
        <a:lstStyle/>
        <a:p>
          <a:r>
            <a:rPr lang="en-US" dirty="0"/>
            <a:t>SEZ/EOU Not eligible </a:t>
          </a:r>
        </a:p>
      </dgm:t>
    </dgm:pt>
    <dgm:pt modelId="{C8FCD8B8-8FF2-4C58-953A-BB2D9365947D}" type="parTrans" cxnId="{BEE5D318-C137-43CD-ACE3-5453414C52DF}">
      <dgm:prSet/>
      <dgm:spPr/>
      <dgm:t>
        <a:bodyPr/>
        <a:lstStyle/>
        <a:p>
          <a:endParaRPr lang="en-US"/>
        </a:p>
      </dgm:t>
    </dgm:pt>
    <dgm:pt modelId="{3B7B5A24-FE6E-46EA-B5BD-F818BF861032}" type="sibTrans" cxnId="{BEE5D318-C137-43CD-ACE3-5453414C52DF}">
      <dgm:prSet/>
      <dgm:spPr/>
      <dgm:t>
        <a:bodyPr/>
        <a:lstStyle/>
        <a:p>
          <a:endParaRPr lang="en-US"/>
        </a:p>
      </dgm:t>
    </dgm:pt>
    <dgm:pt modelId="{73B821E1-4E9F-4C1C-9274-E830070D6D3B}">
      <dgm:prSet/>
      <dgm:spPr/>
      <dgm:t>
        <a:bodyPr/>
        <a:lstStyle/>
        <a:p>
          <a:r>
            <a:rPr lang="en-US" dirty="0"/>
            <a:t>SEZ/EOU Eligible </a:t>
          </a:r>
        </a:p>
      </dgm:t>
    </dgm:pt>
    <dgm:pt modelId="{36CD7CCE-0F7C-49EA-B333-BC329543FC65}" type="parTrans" cxnId="{B33337B4-0BF1-4074-9A6B-9C45E6F6AA69}">
      <dgm:prSet/>
      <dgm:spPr/>
      <dgm:t>
        <a:bodyPr/>
        <a:lstStyle/>
        <a:p>
          <a:endParaRPr lang="en-US"/>
        </a:p>
      </dgm:t>
    </dgm:pt>
    <dgm:pt modelId="{E8631079-5618-41FD-9E19-2839AF714D7A}" type="sibTrans" cxnId="{B33337B4-0BF1-4074-9A6B-9C45E6F6AA69}">
      <dgm:prSet/>
      <dgm:spPr/>
      <dgm:t>
        <a:bodyPr/>
        <a:lstStyle/>
        <a:p>
          <a:endParaRPr lang="en-US"/>
        </a:p>
      </dgm:t>
    </dgm:pt>
    <dgm:pt modelId="{7C64E646-F50D-46BD-BD20-5F7AB8B15063}">
      <dgm:prSet/>
      <dgm:spPr/>
      <dgm:t>
        <a:bodyPr/>
        <a:lstStyle/>
        <a:p>
          <a:r>
            <a:rPr lang="en-US"/>
            <a:t>Country specific </a:t>
          </a:r>
        </a:p>
      </dgm:t>
    </dgm:pt>
    <dgm:pt modelId="{6583E2DE-ED58-4D05-9838-6D583F0ABDAA}" type="parTrans" cxnId="{462BEB27-829F-40CC-9680-AFE5ED92D4B8}">
      <dgm:prSet/>
      <dgm:spPr/>
      <dgm:t>
        <a:bodyPr/>
        <a:lstStyle/>
        <a:p>
          <a:endParaRPr lang="en-US"/>
        </a:p>
      </dgm:t>
    </dgm:pt>
    <dgm:pt modelId="{F81E7C5A-91B9-4236-A54D-130586BB52F3}" type="sibTrans" cxnId="{462BEB27-829F-40CC-9680-AFE5ED92D4B8}">
      <dgm:prSet/>
      <dgm:spPr/>
      <dgm:t>
        <a:bodyPr/>
        <a:lstStyle/>
        <a:p>
          <a:endParaRPr lang="en-US"/>
        </a:p>
      </dgm:t>
    </dgm:pt>
    <dgm:pt modelId="{FA78A8A0-9FCA-4021-9698-DD3A4187C7E5}">
      <dgm:prSet/>
      <dgm:spPr/>
      <dgm:t>
        <a:bodyPr/>
        <a:lstStyle/>
        <a:p>
          <a:r>
            <a:rPr lang="en-US"/>
            <a:t>0.01% to 4.3%</a:t>
          </a:r>
        </a:p>
      </dgm:t>
    </dgm:pt>
    <dgm:pt modelId="{78103EC4-50F7-46E6-ACBD-5E53F53C420F}" type="parTrans" cxnId="{DB8DBBA3-F1A1-4099-915C-73377EC5A651}">
      <dgm:prSet/>
      <dgm:spPr/>
      <dgm:t>
        <a:bodyPr/>
        <a:lstStyle/>
        <a:p>
          <a:endParaRPr lang="en-US"/>
        </a:p>
      </dgm:t>
    </dgm:pt>
    <dgm:pt modelId="{C7CDDC16-C4F2-4BCA-A801-9930FA3ED9FA}" type="sibTrans" cxnId="{DB8DBBA3-F1A1-4099-915C-73377EC5A651}">
      <dgm:prSet/>
      <dgm:spPr/>
      <dgm:t>
        <a:bodyPr/>
        <a:lstStyle/>
        <a:p>
          <a:endParaRPr lang="en-US"/>
        </a:p>
      </dgm:t>
    </dgm:pt>
    <dgm:pt modelId="{C1469C9B-DB56-4216-B0E8-0595B0A477D9}">
      <dgm:prSet/>
      <dgm:spPr/>
      <dgm:t>
        <a:bodyPr/>
        <a:lstStyle/>
        <a:p>
          <a:r>
            <a:rPr lang="en-US" dirty="0"/>
            <a:t>Not country specific</a:t>
          </a:r>
        </a:p>
      </dgm:t>
    </dgm:pt>
    <dgm:pt modelId="{26AFEDAD-393A-457E-B6B6-5BFFC546F7A0}" type="parTrans" cxnId="{492D105F-7BD0-43EA-9B23-4CE8005A91D3}">
      <dgm:prSet/>
      <dgm:spPr/>
      <dgm:t>
        <a:bodyPr/>
        <a:lstStyle/>
        <a:p>
          <a:endParaRPr lang="en-US"/>
        </a:p>
      </dgm:t>
    </dgm:pt>
    <dgm:pt modelId="{B7706795-4E15-417E-8F83-F21A49FB4BFA}" type="sibTrans" cxnId="{492D105F-7BD0-43EA-9B23-4CE8005A91D3}">
      <dgm:prSet/>
      <dgm:spPr/>
      <dgm:t>
        <a:bodyPr/>
        <a:lstStyle/>
        <a:p>
          <a:endParaRPr lang="en-US"/>
        </a:p>
      </dgm:t>
    </dgm:pt>
    <dgm:pt modelId="{641E2720-6B25-404D-8B3E-DF871381984F}" type="pres">
      <dgm:prSet presAssocID="{B66E2ED2-2A01-4A92-A53F-6ED2800C0A05}" presName="compositeShape" presStyleCnt="0">
        <dgm:presLayoutVars>
          <dgm:chMax val="2"/>
          <dgm:dir/>
          <dgm:resizeHandles val="exact"/>
        </dgm:presLayoutVars>
      </dgm:prSet>
      <dgm:spPr/>
    </dgm:pt>
    <dgm:pt modelId="{1798F305-006D-4AD7-8D6C-A0EF44667EAF}" type="pres">
      <dgm:prSet presAssocID="{B66E2ED2-2A01-4A92-A53F-6ED2800C0A05}" presName="divider" presStyleLbl="fgShp" presStyleIdx="0" presStyleCnt="1"/>
      <dgm:spPr/>
    </dgm:pt>
    <dgm:pt modelId="{CA447658-91EE-4E15-888D-4FC7E2473F81}" type="pres">
      <dgm:prSet presAssocID="{2436539F-87AD-45A1-AC5F-A316340A1EC3}" presName="downArrow" presStyleLbl="node1" presStyleIdx="0" presStyleCnt="2"/>
      <dgm:spPr/>
    </dgm:pt>
    <dgm:pt modelId="{ACF12F93-DAD9-4E04-B2B4-6A1BCC71ED08}" type="pres">
      <dgm:prSet presAssocID="{2436539F-87AD-45A1-AC5F-A316340A1EC3}" presName="downArrowText" presStyleLbl="revTx" presStyleIdx="0" presStyleCnt="2">
        <dgm:presLayoutVars>
          <dgm:bulletEnabled val="1"/>
        </dgm:presLayoutVars>
      </dgm:prSet>
      <dgm:spPr/>
    </dgm:pt>
    <dgm:pt modelId="{ACDB39DB-900C-4129-A14A-E05EF4E0F417}" type="pres">
      <dgm:prSet presAssocID="{8B504E84-6E2B-40B2-9824-FC583299348D}" presName="upArrow" presStyleLbl="node1" presStyleIdx="1" presStyleCnt="2"/>
      <dgm:spPr/>
    </dgm:pt>
    <dgm:pt modelId="{ABD9466E-0F46-4B22-95CA-49F75EB37FA9}" type="pres">
      <dgm:prSet presAssocID="{8B504E84-6E2B-40B2-9824-FC583299348D}" presName="upArrowText" presStyleLbl="revTx" presStyleIdx="1" presStyleCnt="2">
        <dgm:presLayoutVars>
          <dgm:bulletEnabled val="1"/>
        </dgm:presLayoutVars>
      </dgm:prSet>
      <dgm:spPr/>
    </dgm:pt>
  </dgm:ptLst>
  <dgm:cxnLst>
    <dgm:cxn modelId="{EE8CAF18-17BF-453D-BAC5-D789FF6B0B66}" type="presOf" srcId="{2436539F-87AD-45A1-AC5F-A316340A1EC3}" destId="{ACF12F93-DAD9-4E04-B2B4-6A1BCC71ED08}" srcOrd="0" destOrd="0" presId="urn:microsoft.com/office/officeart/2005/8/layout/arrow3"/>
    <dgm:cxn modelId="{BEE5D318-C137-43CD-ACE3-5453414C52DF}" srcId="{8B504E84-6E2B-40B2-9824-FC583299348D}" destId="{2C0E5F41-5406-4093-9506-1D7A148447FB}" srcOrd="2" destOrd="0" parTransId="{C8FCD8B8-8FF2-4C58-953A-BB2D9365947D}" sibTransId="{3B7B5A24-FE6E-46EA-B5BD-F818BF861032}"/>
    <dgm:cxn modelId="{6F281422-151E-48AB-922F-7F97F02020A8}" type="presOf" srcId="{766C99D6-0B2A-434F-921B-A047BC2C86E3}" destId="{ACF12F93-DAD9-4E04-B2B4-6A1BCC71ED08}" srcOrd="0" destOrd="1" presId="urn:microsoft.com/office/officeart/2005/8/layout/arrow3"/>
    <dgm:cxn modelId="{F8962125-BEBD-4929-8D75-681967182684}" srcId="{B66E2ED2-2A01-4A92-A53F-6ED2800C0A05}" destId="{2436539F-87AD-45A1-AC5F-A316340A1EC3}" srcOrd="0" destOrd="0" parTransId="{5D21365A-5CDA-4769-8BCA-01351FFB5FE0}" sibTransId="{1BAB3211-FF18-45F3-9D47-54DA34531EE9}"/>
    <dgm:cxn modelId="{462BEB27-829F-40CC-9680-AFE5ED92D4B8}" srcId="{2436539F-87AD-45A1-AC5F-A316340A1EC3}" destId="{7C64E646-F50D-46BD-BD20-5F7AB8B15063}" srcOrd="3" destOrd="0" parTransId="{6583E2DE-ED58-4D05-9838-6D583F0ABDAA}" sibTransId="{F81E7C5A-91B9-4236-A54D-130586BB52F3}"/>
    <dgm:cxn modelId="{716FCC2A-CED3-4D4D-BE1E-99F617BEA82D}" type="presOf" srcId="{F5E25A3C-EF33-4873-BF08-C740F4BBEC11}" destId="{ACF12F93-DAD9-4E04-B2B4-6A1BCC71ED08}" srcOrd="0" destOrd="2" presId="urn:microsoft.com/office/officeart/2005/8/layout/arrow3"/>
    <dgm:cxn modelId="{5C4EEA2E-84C2-4B1F-BB10-5526FD1DCAC9}" type="presOf" srcId="{8B504E84-6E2B-40B2-9824-FC583299348D}" destId="{ABD9466E-0F46-4B22-95CA-49F75EB37FA9}" srcOrd="0" destOrd="0" presId="urn:microsoft.com/office/officeart/2005/8/layout/arrow3"/>
    <dgm:cxn modelId="{F4EE3A3E-38BF-4B71-8FB2-0D0F7BAAD982}" type="presOf" srcId="{73B821E1-4E9F-4C1C-9274-E830070D6D3B}" destId="{ACF12F93-DAD9-4E04-B2B4-6A1BCC71ED08}" srcOrd="0" destOrd="3" presId="urn:microsoft.com/office/officeart/2005/8/layout/arrow3"/>
    <dgm:cxn modelId="{492D105F-7BD0-43EA-9B23-4CE8005A91D3}" srcId="{8B504E84-6E2B-40B2-9824-FC583299348D}" destId="{C1469C9B-DB56-4216-B0E8-0595B0A477D9}" srcOrd="3" destOrd="0" parTransId="{26AFEDAD-393A-457E-B6B6-5BFFC546F7A0}" sibTransId="{B7706795-4E15-417E-8F83-F21A49FB4BFA}"/>
    <dgm:cxn modelId="{13A2176A-70C2-4C8D-98F5-A1B3DD4CAC51}" type="presOf" srcId="{2C0E5F41-5406-4093-9506-1D7A148447FB}" destId="{ABD9466E-0F46-4B22-95CA-49F75EB37FA9}" srcOrd="0" destOrd="3" presId="urn:microsoft.com/office/officeart/2005/8/layout/arrow3"/>
    <dgm:cxn modelId="{1E821754-FCDE-4EE2-8256-58DF2D172328}" type="presOf" srcId="{B66E2ED2-2A01-4A92-A53F-6ED2800C0A05}" destId="{641E2720-6B25-404D-8B3E-DF871381984F}" srcOrd="0" destOrd="0" presId="urn:microsoft.com/office/officeart/2005/8/layout/arrow3"/>
    <dgm:cxn modelId="{2A1E3E77-AF75-446F-8C56-BEECEE48EB74}" srcId="{B66E2ED2-2A01-4A92-A53F-6ED2800C0A05}" destId="{8B504E84-6E2B-40B2-9824-FC583299348D}" srcOrd="1" destOrd="0" parTransId="{1333007D-A66A-43D3-96C8-E96D89A1DE5A}" sibTransId="{D0B8322D-71F6-4D08-8BA4-5D25D118C6EE}"/>
    <dgm:cxn modelId="{8E18C077-47D7-4E03-B201-A1AB4938CCBB}" type="presOf" srcId="{C1469C9B-DB56-4216-B0E8-0595B0A477D9}" destId="{ABD9466E-0F46-4B22-95CA-49F75EB37FA9}" srcOrd="0" destOrd="4" presId="urn:microsoft.com/office/officeart/2005/8/layout/arrow3"/>
    <dgm:cxn modelId="{DB8DBBA3-F1A1-4099-915C-73377EC5A651}" srcId="{8B504E84-6E2B-40B2-9824-FC583299348D}" destId="{FA78A8A0-9FCA-4021-9698-DD3A4187C7E5}" srcOrd="1" destOrd="0" parTransId="{78103EC4-50F7-46E6-ACBD-5E53F53C420F}" sibTransId="{C7CDDC16-C4F2-4BCA-A801-9930FA3ED9FA}"/>
    <dgm:cxn modelId="{459E29A4-5878-480B-B34B-A0C7DCD6934F}" type="presOf" srcId="{FA78A8A0-9FCA-4021-9698-DD3A4187C7E5}" destId="{ABD9466E-0F46-4B22-95CA-49F75EB37FA9}" srcOrd="0" destOrd="2" presId="urn:microsoft.com/office/officeart/2005/8/layout/arrow3"/>
    <dgm:cxn modelId="{B4891CA6-38C2-47A9-AE79-F1E6542210C1}" srcId="{8B504E84-6E2B-40B2-9824-FC583299348D}" destId="{4197E0E7-55BD-470A-A650-751966576C99}" srcOrd="0" destOrd="0" parTransId="{E3833310-8ECC-48B6-BC83-934146FE22C6}" sibTransId="{8C9703E6-8DF7-48FC-B9C6-556125425C0F}"/>
    <dgm:cxn modelId="{B33337B4-0BF1-4074-9A6B-9C45E6F6AA69}" srcId="{2436539F-87AD-45A1-AC5F-A316340A1EC3}" destId="{73B821E1-4E9F-4C1C-9274-E830070D6D3B}" srcOrd="2" destOrd="0" parTransId="{36CD7CCE-0F7C-49EA-B333-BC329543FC65}" sibTransId="{E8631079-5618-41FD-9E19-2839AF714D7A}"/>
    <dgm:cxn modelId="{3C1133C4-DD66-440C-A217-98FC6B1498FD}" srcId="{2436539F-87AD-45A1-AC5F-A316340A1EC3}" destId="{F5E25A3C-EF33-4873-BF08-C740F4BBEC11}" srcOrd="1" destOrd="0" parTransId="{E8855327-9111-473C-B5DD-FE6EC6C0794F}" sibTransId="{ACB4A065-9F1A-4699-B172-86B6C44E748D}"/>
    <dgm:cxn modelId="{0279FED9-FF9B-4065-A37F-A615DF7F24FB}" type="presOf" srcId="{4197E0E7-55BD-470A-A650-751966576C99}" destId="{ABD9466E-0F46-4B22-95CA-49F75EB37FA9}" srcOrd="0" destOrd="1" presId="urn:microsoft.com/office/officeart/2005/8/layout/arrow3"/>
    <dgm:cxn modelId="{A714C1DD-EE1D-45E8-BBF0-2BE9F683E65B}" srcId="{2436539F-87AD-45A1-AC5F-A316340A1EC3}" destId="{766C99D6-0B2A-434F-921B-A047BC2C86E3}" srcOrd="0" destOrd="0" parTransId="{DD3D579F-162D-4444-BF6F-2AD800131DD4}" sibTransId="{AC39D8C7-24F8-4FFA-882B-C9833D571185}"/>
    <dgm:cxn modelId="{2BCF69E4-52AD-4F28-B001-6E3D2A14B2EB}" type="presOf" srcId="{7C64E646-F50D-46BD-BD20-5F7AB8B15063}" destId="{ACF12F93-DAD9-4E04-B2B4-6A1BCC71ED08}" srcOrd="0" destOrd="4" presId="urn:microsoft.com/office/officeart/2005/8/layout/arrow3"/>
    <dgm:cxn modelId="{BF10F2E2-E0F3-41FC-A165-F65051B55609}" type="presParOf" srcId="{641E2720-6B25-404D-8B3E-DF871381984F}" destId="{1798F305-006D-4AD7-8D6C-A0EF44667EAF}" srcOrd="0" destOrd="0" presId="urn:microsoft.com/office/officeart/2005/8/layout/arrow3"/>
    <dgm:cxn modelId="{8F2FF65A-DE67-456B-BF7B-5055AEF7003E}" type="presParOf" srcId="{641E2720-6B25-404D-8B3E-DF871381984F}" destId="{CA447658-91EE-4E15-888D-4FC7E2473F81}" srcOrd="1" destOrd="0" presId="urn:microsoft.com/office/officeart/2005/8/layout/arrow3"/>
    <dgm:cxn modelId="{15E3B4BC-F6D1-49DE-8037-7578C3BE740E}" type="presParOf" srcId="{641E2720-6B25-404D-8B3E-DF871381984F}" destId="{ACF12F93-DAD9-4E04-B2B4-6A1BCC71ED08}" srcOrd="2" destOrd="0" presId="urn:microsoft.com/office/officeart/2005/8/layout/arrow3"/>
    <dgm:cxn modelId="{AFB49EFF-7865-4758-AD81-01DE5EF09F70}" type="presParOf" srcId="{641E2720-6B25-404D-8B3E-DF871381984F}" destId="{ACDB39DB-900C-4129-A14A-E05EF4E0F417}" srcOrd="3" destOrd="0" presId="urn:microsoft.com/office/officeart/2005/8/layout/arrow3"/>
    <dgm:cxn modelId="{E917C10E-3AE1-4E81-A981-5752FA2A8E81}" type="presParOf" srcId="{641E2720-6B25-404D-8B3E-DF871381984F}" destId="{ABD9466E-0F46-4B22-95CA-49F75EB37FA9}" srcOrd="4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98F305-006D-4AD7-8D6C-A0EF44667EAF}">
      <dsp:nvSpPr>
        <dsp:cNvPr id="0" name=""/>
        <dsp:cNvSpPr/>
      </dsp:nvSpPr>
      <dsp:spPr>
        <a:xfrm rot="21300000">
          <a:off x="356939" y="1868923"/>
          <a:ext cx="10731995" cy="938927"/>
        </a:xfrm>
        <a:prstGeom prst="mathMinus">
          <a:avLst/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A447658-91EE-4E15-888D-4FC7E2473F81}">
      <dsp:nvSpPr>
        <dsp:cNvPr id="0" name=""/>
        <dsp:cNvSpPr/>
      </dsp:nvSpPr>
      <dsp:spPr>
        <a:xfrm>
          <a:off x="1373505" y="233838"/>
          <a:ext cx="3433762" cy="1870710"/>
        </a:xfrm>
        <a:prstGeom prst="downArrow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CF12F93-DAD9-4E04-B2B4-6A1BCC71ED08}">
      <dsp:nvSpPr>
        <dsp:cNvPr id="0" name=""/>
        <dsp:cNvSpPr/>
      </dsp:nvSpPr>
      <dsp:spPr>
        <a:xfrm>
          <a:off x="6066313" y="0"/>
          <a:ext cx="3662680" cy="19642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MEIS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All products covered 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2% to 7%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SEZ/EOU Eligible 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/>
            <a:t>Country specific </a:t>
          </a:r>
        </a:p>
      </dsp:txBody>
      <dsp:txXfrm>
        <a:off x="6066313" y="0"/>
        <a:ext cx="3662680" cy="1964245"/>
      </dsp:txXfrm>
    </dsp:sp>
    <dsp:sp modelId="{ACDB39DB-900C-4129-A14A-E05EF4E0F417}">
      <dsp:nvSpPr>
        <dsp:cNvPr id="0" name=""/>
        <dsp:cNvSpPr/>
      </dsp:nvSpPr>
      <dsp:spPr>
        <a:xfrm>
          <a:off x="6638607" y="2572226"/>
          <a:ext cx="3433762" cy="1870710"/>
        </a:xfrm>
        <a:prstGeom prst="upArrow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BD9466E-0F46-4B22-95CA-49F75EB37FA9}">
      <dsp:nvSpPr>
        <dsp:cNvPr id="0" name=""/>
        <dsp:cNvSpPr/>
      </dsp:nvSpPr>
      <dsp:spPr>
        <a:xfrm>
          <a:off x="1716881" y="2712529"/>
          <a:ext cx="3662680" cy="19642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 err="1"/>
            <a:t>RoDTEP</a:t>
          </a:r>
          <a:endParaRPr lang="en-US" sz="22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 err="1"/>
            <a:t>Pharma</a:t>
          </a:r>
          <a:r>
            <a:rPr lang="en-US" sz="1700" kern="1200" dirty="0"/>
            <a:t>, Iron &amp; Steel, Chemical excluded 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/>
            <a:t>0.01% to 4.3%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SEZ/EOU Not eligible 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Not country specific</a:t>
          </a:r>
        </a:p>
      </dsp:txBody>
      <dsp:txXfrm>
        <a:off x="1716881" y="2712529"/>
        <a:ext cx="3662680" cy="19642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#1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9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>
              <a:solidFill>
                <a:prstClr val="black"/>
              </a:solidFill>
            </a:endParaRPr>
          </a:p>
        </p:txBody>
      </p:sp>
      <p:sp>
        <p:nvSpPr>
          <p:cNvPr id="5" name="Rectangle 20"/>
          <p:cNvSpPr>
            <a:spLocks noChangeArrowheads="1"/>
          </p:cNvSpPr>
          <p:nvPr/>
        </p:nvSpPr>
        <p:spPr bwMode="white">
          <a:xfrm>
            <a:off x="11988800" y="3175"/>
            <a:ext cx="20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>
              <a:solidFill>
                <a:prstClr val="black"/>
              </a:solidFill>
            </a:endParaRPr>
          </a:p>
        </p:txBody>
      </p:sp>
      <p:sp>
        <p:nvSpPr>
          <p:cNvPr id="6" name="Rectangle 23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>
              <a:solidFill>
                <a:prstClr val="black"/>
              </a:solidFill>
            </a:endParaRPr>
          </a:p>
        </p:txBody>
      </p:sp>
      <p:sp>
        <p:nvSpPr>
          <p:cNvPr id="7" name="Rectangle 24"/>
          <p:cNvSpPr>
            <a:spLocks noChangeArrowheads="1"/>
          </p:cNvSpPr>
          <p:nvPr/>
        </p:nvSpPr>
        <p:spPr bwMode="white">
          <a:xfrm>
            <a:off x="0" y="0"/>
            <a:ext cx="12192000" cy="2514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94734" y="6391276"/>
            <a:ext cx="11777133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207434" y="2419350"/>
            <a:ext cx="11777133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203200" y="152400"/>
            <a:ext cx="11777133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5689600" y="2114550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5816600" y="2209800"/>
            <a:ext cx="5588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828800" y="2819400"/>
            <a:ext cx="85344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381000"/>
            <a:ext cx="103632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60471E-013B-43B4-89AB-A96E24273FE2}" type="datetimeFigureOut">
              <a:rPr lang="en-US"/>
              <a:pPr>
                <a:defRPr/>
              </a:pPr>
              <a:t>5/12/2023</a:t>
            </a:fld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5791200" y="2198689"/>
            <a:ext cx="6096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65C9A1-C6BD-4F63-8EDE-4E7BB7AAA64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98881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70DC79-CFDD-40E6-8FF3-84CFA0F27D08}" type="datetimeFigureOut">
              <a:rPr lang="en-US"/>
              <a:pPr>
                <a:defRPr/>
              </a:pPr>
              <a:t>5/12/2023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2167CE-BBA8-45DB-AEFF-0EE80C212DA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34451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9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>
              <a:solidFill>
                <a:prstClr val="black"/>
              </a:solidFill>
            </a:endParaRPr>
          </a:p>
        </p:txBody>
      </p:sp>
      <p:sp>
        <p:nvSpPr>
          <p:cNvPr id="5" name="Rectangle 20"/>
          <p:cNvSpPr>
            <a:spLocks noChangeArrowheads="1"/>
          </p:cNvSpPr>
          <p:nvPr/>
        </p:nvSpPr>
        <p:spPr bwMode="white">
          <a:xfrm>
            <a:off x="9347200" y="0"/>
            <a:ext cx="28448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>
              <a:solidFill>
                <a:prstClr val="black"/>
              </a:solidFill>
            </a:endParaRPr>
          </a:p>
        </p:txBody>
      </p:sp>
      <p:sp>
        <p:nvSpPr>
          <p:cNvPr id="6" name="Rectangle 23"/>
          <p:cNvSpPr>
            <a:spLocks noChangeArrowheads="1"/>
          </p:cNvSpPr>
          <p:nvPr/>
        </p:nvSpPr>
        <p:spPr bwMode="white">
          <a:xfrm>
            <a:off x="0" y="1"/>
            <a:ext cx="12192000" cy="15557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>
              <a:solidFill>
                <a:prstClr val="black"/>
              </a:solidFill>
            </a:endParaRPr>
          </a:p>
        </p:txBody>
      </p:sp>
      <p:sp>
        <p:nvSpPr>
          <p:cNvPr id="7" name="Rectangle 24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94734" y="6391276"/>
            <a:ext cx="11777133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203200" y="155575"/>
            <a:ext cx="11777133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6402388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9118600" y="2925763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9245600" y="3021013"/>
            <a:ext cx="560917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6400" y="304800"/>
            <a:ext cx="8737600" cy="582136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55200" y="304802"/>
            <a:ext cx="1930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9220200" y="3009901"/>
            <a:ext cx="6096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DA9EF9-FB65-462F-818B-6BC1BE3E878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EB3A97-8495-4612-9020-5BC2CC921FF6}" type="datetimeFigureOut">
              <a:rPr lang="en-US"/>
              <a:pPr>
                <a:defRPr/>
              </a:pPr>
              <a:t>5/12/2023</a:t>
            </a:fld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0838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sp useBgFill="1">
        <p:nvSpPr>
          <p:cNvPr id="10" name="Rectangle 9"/>
          <p:cNvSpPr/>
          <p:nvPr/>
        </p:nvSpPr>
        <p:spPr>
          <a:xfrm>
            <a:off x="1307901" y="1267733"/>
            <a:ext cx="9576263" cy="4307951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8"/>
            <a:ext cx="9296400" cy="4034771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1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3"/>
            <a:ext cx="1691640" cy="615935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7" y="2244831"/>
            <a:ext cx="8933796" cy="243723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5100" b="0" kern="1200" cap="all" spc="-75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32" y="4682107"/>
            <a:ext cx="8936847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350" spc="6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 algn="ctr">
              <a:buNone/>
              <a:defRPr sz="1200"/>
            </a:lvl2pPr>
            <a:lvl3pPr marL="685800" indent="0" algn="ctr">
              <a:buNone/>
              <a:defRPr sz="12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9"/>
            <a:ext cx="1554480" cy="485547"/>
          </a:xfrm>
        </p:spPr>
        <p:txBody>
          <a:bodyPr/>
          <a:lstStyle>
            <a:lvl1pPr algn="ctr">
              <a:defRPr sz="975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2560471E-013B-43B4-89AB-A96E24273FE2}" type="datetimeFigureOut">
              <a:rPr lang="en-US" smtClean="0"/>
              <a:pPr>
                <a:defRPr/>
              </a:pPr>
              <a:t>5/12/2023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33" y="5177408"/>
            <a:ext cx="573029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7" y="5177408"/>
            <a:ext cx="1955980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>
              <a:defRPr/>
            </a:pPr>
            <a:fld id="{6B65C9A1-C6BD-4F63-8EDE-4E7BB7AAA64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91453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F81CB3E-0A9B-4754-B7AC-78043B67A267}" type="datetimeFigureOut">
              <a:rPr lang="en-US" smtClean="0"/>
              <a:pPr>
                <a:defRPr/>
              </a:pPr>
              <a:t>5/12/2023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F06D8C-F155-4A13-BD45-43694B59A02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338526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sp useBgFill="1">
        <p:nvSpPr>
          <p:cNvPr id="23" name="Rectangle 22"/>
          <p:cNvSpPr/>
          <p:nvPr/>
        </p:nvSpPr>
        <p:spPr>
          <a:xfrm>
            <a:off x="1307901" y="1267733"/>
            <a:ext cx="9576263" cy="4307951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8"/>
            <a:ext cx="9296400" cy="4034771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1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156" y="2275167"/>
            <a:ext cx="8933688" cy="2406895"/>
          </a:xfrm>
        </p:spPr>
        <p:txBody>
          <a:bodyPr anchor="ctr">
            <a:normAutofit/>
          </a:bodyPr>
          <a:lstStyle>
            <a:lvl1pPr algn="ctr">
              <a:lnSpc>
                <a:spcPct val="83000"/>
              </a:lnSpc>
              <a:defRPr lang="en-US" sz="5100" kern="1200" cap="all" spc="-75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7" name="Group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3"/>
            <a:ext cx="1691640" cy="615935"/>
            <a:chOff x="5250180" y="1267730"/>
            <a:chExt cx="1691640" cy="615934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9156" y="4682063"/>
            <a:ext cx="8939784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1975247" algn="l"/>
              </a:tabLst>
              <a:defRPr sz="135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3429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18760" y="1344547"/>
            <a:ext cx="1554480" cy="498781"/>
          </a:xfrm>
        </p:spPr>
        <p:txBody>
          <a:bodyPr/>
          <a:lstStyle>
            <a:lvl1pPr algn="ctr">
              <a:defRPr lang="en-US" sz="975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0A2D8A85-75AA-4817-9553-30A0B915FC99}" type="datetimeFigureOut">
              <a:rPr lang="en-US" smtClean="0"/>
              <a:pPr>
                <a:defRPr/>
              </a:pPr>
              <a:t>5/12/2023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29189" y="5177408"/>
            <a:ext cx="566013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5" y="5177408"/>
            <a:ext cx="1958339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>
              <a:defRPr/>
            </a:pPr>
            <a:fld id="{D142E34D-B935-43E7-822E-A084B07D43C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12700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/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/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E27C7C9-E194-4C96-BE40-C4DBFABCE7BB}" type="datetimeFigureOut">
              <a:rPr lang="en-US" smtClean="0"/>
              <a:pPr>
                <a:defRPr/>
              </a:pPr>
              <a:t>5/12/2023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15C59F-7127-4196-BC8B-95E8794D729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31139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5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425" b="1" i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sz="135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92517"/>
            <a:ext cx="4663440" cy="3163825"/>
          </a:xfrm>
        </p:spPr>
        <p:txBody>
          <a:bodyPr/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712" y="2074335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425" b="1">
                <a:solidFill>
                  <a:schemeClr val="tx1"/>
                </a:solidFill>
              </a:defRPr>
            </a:lvl1pPr>
            <a:lvl2pPr marL="342900" indent="0">
              <a:buNone/>
              <a:defRPr sz="135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712" y="2792515"/>
            <a:ext cx="4663440" cy="3164509"/>
          </a:xfrm>
        </p:spPr>
        <p:txBody>
          <a:bodyPr/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4FEADAC-AEE8-46EB-BD1E-04F0BDFAEF26}" type="datetimeFigureOut">
              <a:rPr lang="en-US" smtClean="0"/>
              <a:pPr>
                <a:defRPr/>
              </a:pPr>
              <a:t>5/12/2023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8FCC6D-E358-4357-8950-78BD5BB46A2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524325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D964314-17FC-4F0F-8602-59CD2A6B39EC}" type="datetimeFigureOut">
              <a:rPr lang="en-US" smtClean="0"/>
              <a:pPr>
                <a:defRPr/>
              </a:pPr>
              <a:t>5/12/2023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C23A4C-99CA-4BC5-A0EF-000A8E233E8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49253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C7BB15D-FFE4-4AA5-8209-B297BEF4ACDC}" type="datetimeFigureOut">
              <a:rPr lang="en-US" smtClean="0"/>
              <a:pPr>
                <a:defRPr/>
              </a:pPr>
              <a:t>5/12/2023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53E649-644F-4D2D-9AB2-6240C4C89B7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720347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5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8201" y="607392"/>
            <a:ext cx="3161963" cy="1645920"/>
          </a:xfrm>
        </p:spPr>
        <p:txBody>
          <a:bodyPr anchor="b">
            <a:normAutofit/>
          </a:bodyPr>
          <a:lstStyle>
            <a:lvl1pPr algn="l" defTabSz="6858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24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/>
          <a:lstStyle>
            <a:lvl1pPr>
              <a:defRPr sz="1425"/>
            </a:lvl1pPr>
            <a:lvl2pPr>
              <a:defRPr sz="1200"/>
            </a:lvl2pPr>
            <a:lvl3pPr>
              <a:defRPr sz="105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58201" y="2336800"/>
            <a:ext cx="3161963" cy="36068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None/>
              <a:defRPr sz="1350">
                <a:solidFill>
                  <a:schemeClr val="tx1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>
              <a:defRPr/>
            </a:pPr>
            <a:fld id="{E6604830-11DC-48F2-AA9B-991500470EF8}" type="datetimeFigureOut">
              <a:rPr lang="en-US" smtClean="0"/>
              <a:pPr>
                <a:defRPr/>
              </a:pPr>
              <a:t>5/12/2023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85807" y="6035040"/>
            <a:ext cx="4584700" cy="365760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9" y="6035040"/>
            <a:ext cx="1223435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>
              <a:defRPr/>
            </a:pPr>
            <a:fld id="{0AB6ADD1-1F39-4864-893A-04EB965BB89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3961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02336" y="1527048"/>
            <a:ext cx="1133856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81CB3E-0A9B-4754-B7AC-78043B67A267}" type="datetimeFigureOut">
              <a:rPr lang="en-US"/>
              <a:pPr>
                <a:defRPr/>
              </a:pPr>
              <a:t>5/12/2023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816600" y="1027114"/>
            <a:ext cx="6096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F06D8C-F155-4A13-BD45-43694B59A02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53741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5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632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pPr>
              <a:defRPr/>
            </a:pPr>
            <a:fld id="{693D8BFD-A64C-4CC1-AE51-211634256E84}" type="datetimeFigureOut">
              <a:rPr lang="en-US" smtClean="0"/>
              <a:pPr>
                <a:defRPr/>
              </a:pPr>
              <a:t>5/12/2023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2649" y="6035040"/>
            <a:ext cx="4588003" cy="365760"/>
          </a:xfrm>
        </p:spPr>
        <p:txBody>
          <a:bodyPr/>
          <a:lstStyle>
            <a:lvl1pPr marL="0" algn="r" defTabSz="685800" rtl="0" eaLnBrk="1" latinLnBrk="0" hangingPunct="1">
              <a:defRPr lang="en-US" sz="75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/>
          <a:lstStyle/>
          <a:p>
            <a:pPr>
              <a:defRPr/>
            </a:pPr>
            <a:fld id="{7DB42FF3-70FA-4C99-81FC-72853DBA100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7281" y="603504"/>
            <a:ext cx="3144775" cy="164592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24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7281" y="2386584"/>
            <a:ext cx="3144775" cy="3511296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600"/>
              </a:spcBef>
              <a:buNone/>
              <a:defRPr sz="1350">
                <a:solidFill>
                  <a:schemeClr val="tx1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8169858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570DC79-CFDD-40E6-8FF3-84CFA0F27D08}" type="datetimeFigureOut">
              <a:rPr lang="en-US" smtClean="0"/>
              <a:pPr>
                <a:defRPr/>
              </a:pPr>
              <a:t>5/12/2023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2167CE-BBA8-45DB-AEFF-0EE80C212DA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012315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EEB3A97-8495-4612-9020-5BC2CC921FF6}" type="datetimeFigureOut">
              <a:rPr lang="en-US" smtClean="0"/>
              <a:pPr>
                <a:defRPr/>
              </a:pPr>
              <a:t>5/12/2023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DA9EF9-FB65-462F-818B-6BC1BE3E878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976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9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>
              <a:solidFill>
                <a:prstClr val="black"/>
              </a:solidFill>
            </a:endParaRPr>
          </a:p>
        </p:txBody>
      </p:sp>
      <p:sp>
        <p:nvSpPr>
          <p:cNvPr id="5" name="Rectangle 20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>
              <a:solidFill>
                <a:prstClr val="black"/>
              </a:solidFill>
            </a:endParaRPr>
          </a:p>
        </p:txBody>
      </p:sp>
      <p:sp>
        <p:nvSpPr>
          <p:cNvPr id="6" name="Rectangle 23"/>
          <p:cNvSpPr>
            <a:spLocks noChangeArrowheads="1"/>
          </p:cNvSpPr>
          <p:nvPr/>
        </p:nvSpPr>
        <p:spPr bwMode="white">
          <a:xfrm>
            <a:off x="0" y="0"/>
            <a:ext cx="12192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>
              <a:solidFill>
                <a:prstClr val="black"/>
              </a:solidFill>
            </a:endParaRPr>
          </a:p>
        </p:txBody>
      </p:sp>
      <p:sp>
        <p:nvSpPr>
          <p:cNvPr id="7" name="Rectangle 24"/>
          <p:cNvSpPr>
            <a:spLocks noChangeArrowheads="1"/>
          </p:cNvSpPr>
          <p:nvPr/>
        </p:nvSpPr>
        <p:spPr bwMode="white">
          <a:xfrm>
            <a:off x="11988800" y="19050"/>
            <a:ext cx="20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>
              <a:solidFill>
                <a:prstClr val="black"/>
              </a:solidFill>
            </a:endParaRPr>
          </a:p>
        </p:txBody>
      </p:sp>
      <p:sp>
        <p:nvSpPr>
          <p:cNvPr id="8" name="Rectangle 25"/>
          <p:cNvSpPr>
            <a:spLocks noChangeArrowheads="1"/>
          </p:cNvSpPr>
          <p:nvPr/>
        </p:nvSpPr>
        <p:spPr bwMode="white">
          <a:xfrm>
            <a:off x="203200" y="2286000"/>
            <a:ext cx="11777133" cy="3048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>
              <a:solidFill>
                <a:prstClr val="black"/>
              </a:solidFill>
            </a:endParaRPr>
          </a:p>
        </p:txBody>
      </p:sp>
      <p:sp>
        <p:nvSpPr>
          <p:cNvPr id="9" name="Rectangle 26"/>
          <p:cNvSpPr>
            <a:spLocks noChangeArrowheads="1"/>
          </p:cNvSpPr>
          <p:nvPr/>
        </p:nvSpPr>
        <p:spPr bwMode="auto">
          <a:xfrm>
            <a:off x="207434" y="142875"/>
            <a:ext cx="11777133" cy="21399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94734" y="6391276"/>
            <a:ext cx="11777133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203200" y="152400"/>
            <a:ext cx="11777133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203200" y="2438400"/>
            <a:ext cx="11777133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5689600" y="2114550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5816600" y="2209800"/>
            <a:ext cx="5588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4568" y="2743200"/>
            <a:ext cx="8640232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533400"/>
            <a:ext cx="103632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2D8A85-75AA-4817-9553-30A0B915FC99}" type="datetimeFigureOut">
              <a:rPr lang="en-US"/>
              <a:pPr>
                <a:defRPr/>
              </a:pPr>
              <a:t>5/12/2023</a:t>
            </a:fld>
            <a:endParaRPr lang="en-US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791200" y="2198689"/>
            <a:ext cx="6096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42E34D-B935-43E7-822E-A084B07D43C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86884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19"/>
          <p:cNvSpPr>
            <a:spLocks noChangeShapeType="1"/>
          </p:cNvSpPr>
          <p:nvPr/>
        </p:nvSpPr>
        <p:spPr bwMode="auto">
          <a:xfrm flipV="1">
            <a:off x="6083301" y="1576388"/>
            <a:ext cx="12700" cy="4818062"/>
          </a:xfrm>
          <a:prstGeom prst="line">
            <a:avLst/>
          </a:prstGeom>
          <a:noFill/>
          <a:ln w="9525" algn="ctr">
            <a:solidFill>
              <a:schemeClr val="tx2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IN" sz="180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336" y="228600"/>
            <a:ext cx="11379200" cy="75895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402336" y="1371600"/>
            <a:ext cx="53848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6400800" y="1371600"/>
            <a:ext cx="53848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7721601" y="6410326"/>
            <a:ext cx="405976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27C7C9-E194-4C96-BE40-C4DBFABCE7BB}" type="datetimeFigureOut">
              <a:rPr lang="en-US"/>
              <a:pPr>
                <a:defRPr/>
              </a:pPr>
              <a:t>5/12/2023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15C59F-7127-4196-BC8B-95E8794D729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16994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19"/>
          <p:cNvSpPr>
            <a:spLocks noChangeShapeType="1"/>
          </p:cNvSpPr>
          <p:nvPr/>
        </p:nvSpPr>
        <p:spPr bwMode="auto">
          <a:xfrm flipV="1">
            <a:off x="6096000" y="2200276"/>
            <a:ext cx="0" cy="4187825"/>
          </a:xfrm>
          <a:prstGeom prst="line">
            <a:avLst/>
          </a:prstGeom>
          <a:noFill/>
          <a:ln w="9525" algn="ctr">
            <a:solidFill>
              <a:schemeClr val="tx2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IN" sz="180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20"/>
          <p:cNvSpPr>
            <a:spLocks noChangeArrowheads="1"/>
          </p:cNvSpPr>
          <p:nvPr/>
        </p:nvSpPr>
        <p:spPr bwMode="white">
          <a:xfrm>
            <a:off x="0" y="0"/>
            <a:ext cx="12192000" cy="14478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>
              <a:solidFill>
                <a:prstClr val="black"/>
              </a:solidFill>
            </a:endParaRPr>
          </a:p>
        </p:txBody>
      </p:sp>
      <p:sp>
        <p:nvSpPr>
          <p:cNvPr id="9" name="Rectangle 23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>
              <a:solidFill>
                <a:prstClr val="black"/>
              </a:solidFill>
            </a:endParaRPr>
          </a:p>
        </p:txBody>
      </p:sp>
      <p:sp>
        <p:nvSpPr>
          <p:cNvPr id="10" name="Rectangle 24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>
              <a:solidFill>
                <a:prstClr val="black"/>
              </a:solidFill>
            </a:endParaRPr>
          </a:p>
        </p:txBody>
      </p:sp>
      <p:sp>
        <p:nvSpPr>
          <p:cNvPr id="11" name="Rectangle 25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03200" y="1371600"/>
            <a:ext cx="11777133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94734" y="6391275"/>
            <a:ext cx="11777133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203200" y="1279525"/>
            <a:ext cx="11777133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203200" y="155575"/>
            <a:ext cx="11777133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5689600" y="955675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5816600" y="1050925"/>
            <a:ext cx="5588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2336" y="1524000"/>
            <a:ext cx="5386917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388441" y="1524000"/>
            <a:ext cx="5389033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402336" y="2471383"/>
            <a:ext cx="5388864" cy="38184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6400800" y="2471383"/>
            <a:ext cx="5384800" cy="38221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FEADAC-AEE8-46EB-BD1E-04F0BDFAEF26}" type="datetimeFigureOut">
              <a:rPr lang="en-US"/>
              <a:pPr>
                <a:defRPr/>
              </a:pPr>
              <a:t>5/12/2023</a:t>
            </a:fld>
            <a:endParaRPr lang="en-US"/>
          </a:p>
        </p:txBody>
      </p:sp>
      <p:sp>
        <p:nvSpPr>
          <p:cNvPr id="19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6400" y="6410326"/>
            <a:ext cx="4775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5791200" y="1042989"/>
            <a:ext cx="6096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8FCC6D-E358-4357-8950-78BD5BB46A2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18493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964314-17FC-4F0F-8602-59CD2A6B39EC}" type="datetimeFigureOut">
              <a:rPr lang="en-US"/>
              <a:pPr>
                <a:defRPr/>
              </a:pPr>
              <a:t>5/12/2023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791200" y="1036639"/>
            <a:ext cx="6096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C23A4C-99CA-4BC5-A0EF-000A8E233E8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084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>
              <a:solidFill>
                <a:prstClr val="black"/>
              </a:solidFill>
            </a:endParaRPr>
          </a:p>
        </p:txBody>
      </p:sp>
      <p:sp>
        <p:nvSpPr>
          <p:cNvPr id="3" name="Rectangle 20"/>
          <p:cNvSpPr>
            <a:spLocks noChangeArrowheads="1"/>
          </p:cNvSpPr>
          <p:nvPr/>
        </p:nvSpPr>
        <p:spPr bwMode="white">
          <a:xfrm>
            <a:off x="0" y="1"/>
            <a:ext cx="12192000" cy="15557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>
              <a:solidFill>
                <a:prstClr val="black"/>
              </a:solidFill>
            </a:endParaRPr>
          </a:p>
        </p:txBody>
      </p:sp>
      <p:sp>
        <p:nvSpPr>
          <p:cNvPr id="4" name="Rectangle 23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>
              <a:solidFill>
                <a:prstClr val="black"/>
              </a:solidFill>
            </a:endParaRPr>
          </a:p>
        </p:txBody>
      </p:sp>
      <p:sp>
        <p:nvSpPr>
          <p:cNvPr id="5" name="Rectangle 24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94734" y="6391276"/>
            <a:ext cx="11777133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03200" y="158750"/>
            <a:ext cx="11777133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8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7BB15D-FFE4-4AA5-8209-B297BEF4ACDC}" type="datetimeFigureOut">
              <a:rPr lang="en-US"/>
              <a:pPr>
                <a:defRPr/>
              </a:pPr>
              <a:t>5/12/2023</a:t>
            </a:fld>
            <a:endParaRPr lang="en-US"/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5689600" y="6324601"/>
            <a:ext cx="812800" cy="4413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A053E649-644F-4D2D-9AB2-6240C4C89B7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3482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03200" y="152400"/>
            <a:ext cx="11777133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Rectangle 20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>
              <a:solidFill>
                <a:prstClr val="black"/>
              </a:solidFill>
            </a:endParaRPr>
          </a:p>
        </p:txBody>
      </p:sp>
      <p:sp>
        <p:nvSpPr>
          <p:cNvPr id="7" name="Rectangle 23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>
              <a:solidFill>
                <a:prstClr val="black"/>
              </a:solidFill>
            </a:endParaRPr>
          </a:p>
        </p:txBody>
      </p:sp>
      <p:sp>
        <p:nvSpPr>
          <p:cNvPr id="8" name="Rectangle 24"/>
          <p:cNvSpPr>
            <a:spLocks noChangeArrowheads="1"/>
          </p:cNvSpPr>
          <p:nvPr/>
        </p:nvSpPr>
        <p:spPr bwMode="white">
          <a:xfrm>
            <a:off x="0" y="1"/>
            <a:ext cx="12192000" cy="119063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>
              <a:solidFill>
                <a:prstClr val="black"/>
              </a:solidFill>
            </a:endParaRPr>
          </a:p>
        </p:txBody>
      </p:sp>
      <p:sp>
        <p:nvSpPr>
          <p:cNvPr id="9" name="Rectangle 25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03200" y="609600"/>
            <a:ext cx="36576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203200" y="152400"/>
            <a:ext cx="11777133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203200" y="533400"/>
            <a:ext cx="11777133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727200" y="228600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1854200" y="323850"/>
            <a:ext cx="5588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98967" y="6388101"/>
            <a:ext cx="11777133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914400"/>
            <a:ext cx="31496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08000" y="1981201"/>
            <a:ext cx="31496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4165600" y="685800"/>
            <a:ext cx="7518400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828800" y="312739"/>
            <a:ext cx="6096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B6ADD1-1F39-4864-893A-04EB965BB8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604830-11DC-48F2-AA9B-991500470EF8}" type="datetimeFigureOut">
              <a:rPr lang="en-US"/>
              <a:pPr>
                <a:defRPr/>
              </a:pPr>
              <a:t>5/12/2023</a:t>
            </a:fld>
            <a:endParaRPr lang="en-US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402168" y="6410326"/>
            <a:ext cx="4510617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1429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203200" y="533400"/>
            <a:ext cx="11777133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Rectangle 20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>
              <a:solidFill>
                <a:prstClr val="black"/>
              </a:solidFill>
            </a:endParaRPr>
          </a:p>
        </p:txBody>
      </p:sp>
      <p:sp>
        <p:nvSpPr>
          <p:cNvPr id="7" name="Rectangle 23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>
              <a:solidFill>
                <a:prstClr val="black"/>
              </a:solidFill>
            </a:endParaRPr>
          </a:p>
        </p:txBody>
      </p:sp>
      <p:sp>
        <p:nvSpPr>
          <p:cNvPr id="8" name="Rectangle 24"/>
          <p:cNvSpPr>
            <a:spLocks noChangeArrowheads="1"/>
          </p:cNvSpPr>
          <p:nvPr/>
        </p:nvSpPr>
        <p:spPr bwMode="white">
          <a:xfrm>
            <a:off x="0" y="0"/>
            <a:ext cx="12192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>
              <a:solidFill>
                <a:prstClr val="black"/>
              </a:solidFill>
            </a:endParaRPr>
          </a:p>
        </p:txBody>
      </p:sp>
      <p:sp>
        <p:nvSpPr>
          <p:cNvPr id="9" name="Rectangle 25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203200" y="152401"/>
            <a:ext cx="11777133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03200" y="609600"/>
            <a:ext cx="36576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203200" y="155575"/>
            <a:ext cx="11777133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727200" y="228600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1854200" y="323850"/>
            <a:ext cx="5588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98967" y="6388101"/>
            <a:ext cx="11777133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00" y="5029200"/>
            <a:ext cx="78232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00500" y="609600"/>
            <a:ext cx="78232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0" y="990600"/>
            <a:ext cx="32512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828800" y="312739"/>
            <a:ext cx="6096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B42FF3-70FA-4C99-81FC-72853DBA100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>
          <a:xfrm>
            <a:off x="7717367" y="6405564"/>
            <a:ext cx="405976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3D8BFD-A64C-4CC1-AE51-211634256E84}" type="datetimeFigureOut">
              <a:rPr lang="en-US"/>
              <a:pPr>
                <a:defRPr/>
              </a:pPr>
              <a:t>5/12/2023</a:t>
            </a:fld>
            <a:endParaRPr lang="en-US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402168" y="6410326"/>
            <a:ext cx="4779433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036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6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>
              <a:solidFill>
                <a:prstClr val="black"/>
              </a:solidFill>
            </a:endParaRPr>
          </a:p>
        </p:txBody>
      </p:sp>
      <p:sp>
        <p:nvSpPr>
          <p:cNvPr id="1027" name="Rectangle 15"/>
          <p:cNvSpPr>
            <a:spLocks noChangeArrowheads="1"/>
          </p:cNvSpPr>
          <p:nvPr/>
        </p:nvSpPr>
        <p:spPr bwMode="white">
          <a:xfrm>
            <a:off x="0" y="1"/>
            <a:ext cx="12192000" cy="139382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>
              <a:solidFill>
                <a:prstClr val="black"/>
              </a:solidFill>
            </a:endParaRPr>
          </a:p>
        </p:txBody>
      </p:sp>
      <p:sp>
        <p:nvSpPr>
          <p:cNvPr id="1028" name="Rectangle 17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>
              <a:solidFill>
                <a:prstClr val="black"/>
              </a:solidFill>
            </a:endParaRPr>
          </a:p>
        </p:txBody>
      </p:sp>
      <p:sp>
        <p:nvSpPr>
          <p:cNvPr id="1029" name="Rectangle 18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>
              <a:solidFill>
                <a:prstClr val="black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98967" y="6388101"/>
            <a:ext cx="11777133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721601" y="6405564"/>
            <a:ext cx="4059767" cy="3651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44B96D5-3B47-4119-B86D-8AC3C622114C}" type="datetimeFigureOut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5/12/2023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06400" y="6410326"/>
            <a:ext cx="4775200" cy="366713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203200" y="155575"/>
            <a:ext cx="11777133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203200" y="1276350"/>
            <a:ext cx="11777133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5689600" y="955675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5816600" y="1050925"/>
            <a:ext cx="5588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5791200" y="1039814"/>
            <a:ext cx="609600" cy="441325"/>
          </a:xfrm>
          <a:prstGeom prst="rect">
            <a:avLst/>
          </a:prstGeom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  <a:normAutofit/>
          </a:bodyPr>
          <a:lstStyle>
            <a:lvl1pPr algn="ctr" eaLnBrk="1" hangingPunct="1">
              <a:defRPr sz="1600">
                <a:solidFill>
                  <a:srgbClr val="7B989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C84362C-D113-4FBB-B641-52BB7CE26ABA}" type="slidenum"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38" name="Title Placeholder 21"/>
          <p:cNvSpPr>
            <a:spLocks noGrp="1"/>
          </p:cNvSpPr>
          <p:nvPr>
            <p:ph type="title"/>
          </p:nvPr>
        </p:nvSpPr>
        <p:spPr bwMode="auto">
          <a:xfrm>
            <a:off x="402167" y="228601"/>
            <a:ext cx="11379200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3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02167" y="1524000"/>
            <a:ext cx="11379200" cy="459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85528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rgbClr val="7B989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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8CADAE"/>
        </a:buClr>
        <a:buSzPct val="75000"/>
        <a:buFont typeface="Wingdings 2" panose="05020102010507070707" pitchFamily="18" charset="2"/>
        <a:buChar char="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C7B70"/>
        </a:buClr>
        <a:buSzPct val="70000"/>
        <a:buFont typeface="Wingdings" panose="05000000000000000000" pitchFamily="2" charset="2"/>
        <a:buChar char="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8FB08C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5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6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7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44B96D5-3B47-4119-B86D-8AC3C622114C}" type="datetimeFigureOut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7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7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C84362C-D113-4FBB-B641-52BB7CE26ABA}" type="slidenum"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21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lang="en-US" sz="36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37160" indent="-137160" algn="l" defTabSz="685800" rtl="0" eaLnBrk="1" latinLnBrk="0" hangingPunct="1">
        <a:lnSpc>
          <a:spcPct val="100000"/>
        </a:lnSpc>
        <a:spcBef>
          <a:spcPts val="675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indent="-137160" algn="l" defTabSz="685800" rtl="0" eaLnBrk="1" latinLnBrk="0" hangingPunct="1">
        <a:lnSpc>
          <a:spcPct val="100000"/>
        </a:lnSpc>
        <a:spcBef>
          <a:spcPts val="375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" indent="-137160" algn="l" defTabSz="685800" rtl="0" eaLnBrk="1" latinLnBrk="0" hangingPunct="1">
        <a:lnSpc>
          <a:spcPct val="100000"/>
        </a:lnSpc>
        <a:spcBef>
          <a:spcPts val="375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050" kern="1200">
          <a:solidFill>
            <a:schemeClr val="tx1"/>
          </a:solidFill>
          <a:latin typeface="+mn-lt"/>
          <a:ea typeface="+mn-ea"/>
          <a:cs typeface="+mn-cs"/>
        </a:defRPr>
      </a:lvl3pPr>
      <a:lvl4pPr marL="754380" indent="-137160" algn="l" defTabSz="685800" rtl="0" eaLnBrk="1" latinLnBrk="0" hangingPunct="1">
        <a:lnSpc>
          <a:spcPct val="100000"/>
        </a:lnSpc>
        <a:spcBef>
          <a:spcPts val="375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050" kern="1200">
          <a:solidFill>
            <a:schemeClr val="tx1"/>
          </a:solidFill>
          <a:latin typeface="+mn-lt"/>
          <a:ea typeface="+mn-ea"/>
          <a:cs typeface="+mn-cs"/>
        </a:defRPr>
      </a:lvl4pPr>
      <a:lvl5pPr marL="960120" indent="-137160" algn="l" defTabSz="685800" rtl="0" eaLnBrk="1" latinLnBrk="0" hangingPunct="1">
        <a:lnSpc>
          <a:spcPct val="100000"/>
        </a:lnSpc>
        <a:spcBef>
          <a:spcPts val="375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050" kern="1200">
          <a:solidFill>
            <a:schemeClr val="tx1"/>
          </a:solidFill>
          <a:latin typeface="+mn-lt"/>
          <a:ea typeface="+mn-ea"/>
          <a:cs typeface="+mn-cs"/>
        </a:defRPr>
      </a:lvl5pPr>
      <a:lvl6pPr marL="1200000" indent="-171450" algn="l" defTabSz="685800" rtl="0" eaLnBrk="1" latinLnBrk="0" hangingPunct="1">
        <a:lnSpc>
          <a:spcPct val="100000"/>
        </a:lnSpc>
        <a:spcBef>
          <a:spcPts val="375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050" kern="1200">
          <a:solidFill>
            <a:schemeClr val="tx1"/>
          </a:solidFill>
          <a:latin typeface="+mn-lt"/>
          <a:ea typeface="+mn-ea"/>
          <a:cs typeface="+mn-cs"/>
        </a:defRPr>
      </a:lvl6pPr>
      <a:lvl7pPr marL="1425000" indent="-171450" algn="l" defTabSz="685800" rtl="0" eaLnBrk="1" latinLnBrk="0" hangingPunct="1">
        <a:lnSpc>
          <a:spcPct val="100000"/>
        </a:lnSpc>
        <a:spcBef>
          <a:spcPts val="375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050" kern="1200">
          <a:solidFill>
            <a:schemeClr val="tx1"/>
          </a:solidFill>
          <a:latin typeface="+mn-lt"/>
          <a:ea typeface="+mn-ea"/>
          <a:cs typeface="+mn-cs"/>
        </a:defRPr>
      </a:lvl7pPr>
      <a:lvl8pPr marL="1650000" indent="-171450" algn="l" defTabSz="685800" rtl="0" eaLnBrk="1" latinLnBrk="0" hangingPunct="1">
        <a:lnSpc>
          <a:spcPct val="100000"/>
        </a:lnSpc>
        <a:spcBef>
          <a:spcPts val="375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050" kern="1200">
          <a:solidFill>
            <a:schemeClr val="tx1"/>
          </a:solidFill>
          <a:latin typeface="+mn-lt"/>
          <a:ea typeface="+mn-ea"/>
          <a:cs typeface="+mn-cs"/>
        </a:defRPr>
      </a:lvl8pPr>
      <a:lvl9pPr marL="1875000" indent="-171450" algn="l" defTabSz="685800" rtl="0" eaLnBrk="1" latinLnBrk="0" hangingPunct="1">
        <a:lnSpc>
          <a:spcPct val="100000"/>
        </a:lnSpc>
        <a:spcBef>
          <a:spcPts val="375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0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ADVOCATEKK@GMAIL.COM" TargetMode="Externa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mailto:ADVOCATEKK@GMAIL.COM" TargetMode="Externa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itle 1"/>
          <p:cNvSpPr>
            <a:spLocks noGrp="1"/>
          </p:cNvSpPr>
          <p:nvPr>
            <p:ph type="ctrTitle"/>
          </p:nvPr>
        </p:nvSpPr>
        <p:spPr>
          <a:xfrm>
            <a:off x="1629102" y="1753764"/>
            <a:ext cx="8933796" cy="2437232"/>
          </a:xfrm>
        </p:spPr>
        <p:txBody>
          <a:bodyPr>
            <a:normAutofit/>
          </a:bodyPr>
          <a:lstStyle/>
          <a:p>
            <a:r>
              <a:rPr sz="3200" b="1"/>
              <a:t>Remission of Duties &amp; Taxes on exported products</a:t>
            </a:r>
            <a:endParaRPr lang="en-US" altLang="en-US" sz="3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95600" y="2819400"/>
            <a:ext cx="6400800" cy="25908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en-US" dirty="0"/>
          </a:p>
          <a:p>
            <a:pPr eaLnBrk="1" fontAlgn="auto" hangingPunct="1">
              <a:spcAft>
                <a:spcPts val="0"/>
              </a:spcAft>
              <a:defRPr/>
            </a:pPr>
            <a:endParaRPr lang="en-US" dirty="0"/>
          </a:p>
          <a:p>
            <a:pPr eaLnBrk="1" fontAlgn="auto" hangingPunct="1">
              <a:spcAft>
                <a:spcPts val="0"/>
              </a:spcAft>
              <a:defRPr/>
            </a:pPr>
            <a:endParaRPr lang="en-US" dirty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3000" dirty="0"/>
              <a:t>DR M.S KRISHNA KUMAR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hlinkClick r:id="rId2"/>
              </a:rPr>
              <a:t>ADVOCATEKK@GMAIL.COM</a:t>
            </a:r>
            <a:r>
              <a:rPr lang="en-US" dirty="0"/>
              <a:t> | 9840364289</a:t>
            </a:r>
          </a:p>
        </p:txBody>
      </p:sp>
    </p:spTree>
    <p:extLst>
      <p:ext uri="{BB962C8B-B14F-4D97-AF65-F5344CB8AC3E}">
        <p14:creationId xmlns:p14="http://schemas.microsoft.com/office/powerpoint/2010/main" val="6345334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35FD7A-5AC9-F3A6-843C-16D132BF5C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RoDTEP</a:t>
            </a:r>
            <a:r>
              <a:rPr lang="en-US" dirty="0"/>
              <a:t> – Latest Rates 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7418B7-AF9B-2EAF-C659-BA12AAF5D8F8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Appendix 4-R – Notfn.No.53 dated 09.01.2023 – </a:t>
            </a:r>
            <a:r>
              <a:rPr lang="en-US" dirty="0" err="1"/>
              <a:t>w.e.f</a:t>
            </a:r>
            <a:r>
              <a:rPr lang="en-US" dirty="0"/>
              <a:t> 16.1.2023 (595 pages – 10436 line entries) </a:t>
            </a:r>
          </a:p>
          <a:p>
            <a:pPr marL="0" indent="0">
              <a:buNone/>
            </a:pPr>
            <a:r>
              <a:rPr lang="en-US" dirty="0"/>
              <a:t>52111120	-	Saree			4.3%</a:t>
            </a:r>
          </a:p>
          <a:p>
            <a:pPr marL="0" indent="0">
              <a:buNone/>
            </a:pPr>
            <a:r>
              <a:rPr lang="en-US" dirty="0"/>
              <a:t>40111010	- 	Radial </a:t>
            </a:r>
            <a:r>
              <a:rPr lang="en-US" dirty="0" err="1"/>
              <a:t>tyres</a:t>
            </a:r>
            <a:r>
              <a:rPr lang="en-US" dirty="0"/>
              <a:t> 	1.4%</a:t>
            </a:r>
          </a:p>
          <a:p>
            <a:pPr marL="0" indent="0">
              <a:buNone/>
            </a:pPr>
            <a:r>
              <a:rPr lang="en-US" dirty="0"/>
              <a:t>44123310	-	Decorative plywood	0.5%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868270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itle 1"/>
          <p:cNvSpPr>
            <a:spLocks noGrp="1"/>
          </p:cNvSpPr>
          <p:nvPr>
            <p:ph type="ctrTitle"/>
          </p:nvPr>
        </p:nvSpPr>
        <p:spPr>
          <a:xfrm>
            <a:off x="1629102" y="1753764"/>
            <a:ext cx="8933796" cy="2437232"/>
          </a:xfrm>
        </p:spPr>
        <p:txBody>
          <a:bodyPr>
            <a:normAutofit/>
          </a:bodyPr>
          <a:lstStyle/>
          <a:p>
            <a:r>
              <a:rPr sz="3200" b="1"/>
              <a:t>Remission of Duties &amp; Taxes on exported products</a:t>
            </a:r>
            <a:endParaRPr lang="en-US" alt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95600" y="2819400"/>
            <a:ext cx="6400800" cy="25908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en-US" dirty="0"/>
          </a:p>
          <a:p>
            <a:pPr eaLnBrk="1" fontAlgn="auto" hangingPunct="1">
              <a:spcAft>
                <a:spcPts val="0"/>
              </a:spcAft>
              <a:defRPr/>
            </a:pPr>
            <a:endParaRPr lang="en-US" dirty="0"/>
          </a:p>
          <a:p>
            <a:pPr eaLnBrk="1" fontAlgn="auto" hangingPunct="1">
              <a:spcAft>
                <a:spcPts val="0"/>
              </a:spcAft>
              <a:defRPr/>
            </a:pPr>
            <a:endParaRPr lang="en-US" dirty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3000" dirty="0"/>
              <a:t>DR M.S KRISHNA KUMAR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hlinkClick r:id="rId2"/>
              </a:rPr>
              <a:t>ADVOCATEKK@GMAIL.COM</a:t>
            </a:r>
            <a:r>
              <a:rPr lang="en-US" dirty="0"/>
              <a:t> | 9840364289</a:t>
            </a:r>
          </a:p>
        </p:txBody>
      </p:sp>
    </p:spTree>
    <p:extLst>
      <p:ext uri="{BB962C8B-B14F-4D97-AF65-F5344CB8AC3E}">
        <p14:creationId xmlns:p14="http://schemas.microsoft.com/office/powerpoint/2010/main" val="12946927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1840374" y="425371"/>
            <a:ext cx="8534400" cy="758825"/>
          </a:xfrm>
        </p:spPr>
        <p:txBody>
          <a:bodyPr/>
          <a:lstStyle/>
          <a:p>
            <a:pPr eaLnBrk="1" hangingPunct="1"/>
            <a:r>
              <a:rPr lang="en-US" sz="2800" b="1" dirty="0" err="1"/>
              <a:t>RoDTEP</a:t>
            </a:r>
            <a:r>
              <a:rPr lang="en-US" sz="2800" b="1" dirty="0"/>
              <a:t>-Remission of Duties &amp; Taxes on Exported Products</a:t>
            </a:r>
            <a:r>
              <a:rPr lang="en-US" altLang="en-US" sz="2800" b="1" dirty="0">
                <a:solidFill>
                  <a:srgbClr val="7B9899"/>
                </a:solidFill>
              </a:rPr>
              <a:t> 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sz="quarter" idx="1"/>
          </p:nvPr>
        </p:nvSpPr>
        <p:spPr>
          <a:xfrm>
            <a:off x="296333" y="1553808"/>
            <a:ext cx="11446934" cy="4572000"/>
          </a:xfrm>
        </p:spPr>
        <p:txBody>
          <a:bodyPr/>
          <a:lstStyle/>
          <a:p>
            <a:pPr algn="just">
              <a:lnSpc>
                <a:spcPct val="110000"/>
              </a:lnSpc>
              <a:buFont typeface="Arial" pitchFamily="34" charset="0"/>
              <a:buChar char="•"/>
            </a:pPr>
            <a:r>
              <a:rPr lang="en-US" sz="2400" dirty="0"/>
              <a:t>Export remission scheme - Rebate of all hidden all central/state/local-duties/taxes/levies-notified by Dept of Commerce - Administered by </a:t>
            </a:r>
            <a:r>
              <a:rPr lang="en-US" sz="2400" dirty="0" err="1"/>
              <a:t>MoF</a:t>
            </a:r>
            <a:r>
              <a:rPr lang="en-US" sz="2400" dirty="0"/>
              <a:t> - Dept of Revenue</a:t>
            </a:r>
          </a:p>
          <a:p>
            <a:pPr algn="just">
              <a:lnSpc>
                <a:spcPct val="110000"/>
              </a:lnSpc>
              <a:buFont typeface="Arial" pitchFamily="34" charset="0"/>
              <a:buChar char="•"/>
            </a:pPr>
            <a:r>
              <a:rPr lang="en-US" sz="2400" dirty="0"/>
              <a:t>MEIS –  Chapter 4 – Export incentive </a:t>
            </a:r>
            <a:r>
              <a:rPr lang="en-US" sz="2400" dirty="0" err="1"/>
              <a:t>RoDTEP</a:t>
            </a:r>
            <a:r>
              <a:rPr lang="en-US" sz="2400" dirty="0"/>
              <a:t> –duty remission/Exemption- AA/DFIA scheme – WTO Compliant </a:t>
            </a:r>
          </a:p>
          <a:p>
            <a:pPr algn="just">
              <a:lnSpc>
                <a:spcPct val="110000"/>
              </a:lnSpc>
              <a:buFont typeface="Arial" pitchFamily="34" charset="0"/>
              <a:buChar char="•"/>
            </a:pPr>
            <a:r>
              <a:rPr lang="en-US" sz="2400" dirty="0"/>
              <a:t>Exports from 1</a:t>
            </a:r>
            <a:r>
              <a:rPr lang="en-US" sz="2400" baseline="30000" dirty="0"/>
              <a:t>st</a:t>
            </a:r>
            <a:r>
              <a:rPr lang="en-US" sz="2400" dirty="0"/>
              <a:t> January 2021 eligible – Rates notified by DGFT – Appendix 4R – 8 Digit HS code – Specific/</a:t>
            </a:r>
            <a:r>
              <a:rPr lang="en-US" sz="2400" dirty="0" err="1"/>
              <a:t>Advalorem</a:t>
            </a:r>
            <a:r>
              <a:rPr lang="en-US" sz="2400" dirty="0"/>
              <a:t> based rates (10436 entries- Jan 23)  – Value cap for certain products – Range 0.5% to 4.0% - Certain items specific – Rs.400/- per MT(fuel wood) </a:t>
            </a:r>
          </a:p>
          <a:p>
            <a:pPr algn="just">
              <a:lnSpc>
                <a:spcPct val="110000"/>
              </a:lnSpc>
              <a:buFont typeface="Arial" pitchFamily="34" charset="0"/>
              <a:buChar char="•"/>
            </a:pPr>
            <a:r>
              <a:rPr lang="en-US" sz="2400" dirty="0"/>
              <a:t>In the form of transferable E- Scrip issued – E ledger of CBIC ( Sec. 51B of CA62) </a:t>
            </a:r>
          </a:p>
          <a:p>
            <a:pPr algn="just">
              <a:lnSpc>
                <a:spcPct val="110000"/>
              </a:lnSpc>
              <a:buFont typeface="Arial" pitchFamily="34" charset="0"/>
              <a:buChar char="•"/>
            </a:pPr>
            <a:r>
              <a:rPr lang="en-US" sz="2400" dirty="0"/>
              <a:t>Used only for payment of BCD – </a:t>
            </a:r>
            <a:r>
              <a:rPr lang="en-US" sz="2400" dirty="0">
                <a:solidFill>
                  <a:srgbClr val="FF0000"/>
                </a:solidFill>
              </a:rPr>
              <a:t>Not IGST/</a:t>
            </a:r>
            <a:r>
              <a:rPr lang="en-US" sz="2400" dirty="0" err="1">
                <a:solidFill>
                  <a:srgbClr val="FF0000"/>
                </a:solidFill>
              </a:rPr>
              <a:t>Addl</a:t>
            </a:r>
            <a:r>
              <a:rPr lang="en-US" sz="2400" dirty="0">
                <a:solidFill>
                  <a:srgbClr val="FF0000"/>
                </a:solidFill>
              </a:rPr>
              <a:t> Duties of Customs /Comp </a:t>
            </a:r>
            <a:r>
              <a:rPr lang="en-US" sz="2400" dirty="0" err="1">
                <a:solidFill>
                  <a:srgbClr val="FF0000"/>
                </a:solidFill>
              </a:rPr>
              <a:t>Cess</a:t>
            </a:r>
            <a:endParaRPr lang="en-US" sz="2400" dirty="0">
              <a:solidFill>
                <a:srgbClr val="FF0000"/>
              </a:solidFill>
            </a:endParaRPr>
          </a:p>
          <a:p>
            <a:pPr algn="just">
              <a:lnSpc>
                <a:spcPct val="110000"/>
              </a:lnSpc>
              <a:buFont typeface="Courier New" panose="02070309020205020404" pitchFamily="49" charset="0"/>
              <a:buChar char="o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829114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1840374" y="425372"/>
            <a:ext cx="8534400" cy="535328"/>
          </a:xfrm>
        </p:spPr>
        <p:txBody>
          <a:bodyPr/>
          <a:lstStyle/>
          <a:p>
            <a:pPr eaLnBrk="1" hangingPunct="1"/>
            <a:r>
              <a:rPr lang="en-US" sz="2800" b="1" dirty="0"/>
              <a:t>Eligibility</a:t>
            </a:r>
            <a:endParaRPr lang="en-US" altLang="en-US" sz="2800" b="1" dirty="0"/>
          </a:p>
        </p:txBody>
      </p:sp>
      <p:sp>
        <p:nvSpPr>
          <p:cNvPr id="15363" name="Content Placeholder 2"/>
          <p:cNvSpPr>
            <a:spLocks noGrp="1"/>
          </p:cNvSpPr>
          <p:nvPr>
            <p:ph sz="quarter" idx="1"/>
          </p:nvPr>
        </p:nvSpPr>
        <p:spPr>
          <a:xfrm>
            <a:off x="296333" y="1527174"/>
            <a:ext cx="11446934" cy="4676855"/>
          </a:xfrm>
        </p:spPr>
        <p:txBody>
          <a:bodyPr/>
          <a:lstStyle/>
          <a:p>
            <a:pPr>
              <a:lnSpc>
                <a:spcPct val="110000"/>
              </a:lnSpc>
              <a:buFont typeface="Wingdings" pitchFamily="2" charset="2"/>
              <a:buChar char="q"/>
            </a:pP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</a:rPr>
              <a:t>Eligibile</a:t>
            </a:r>
            <a:endParaRPr lang="en-US" sz="2300" b="1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en-US" sz="2300" dirty="0"/>
              <a:t>All Exporters – Manufacturers + merchant exporters</a:t>
            </a:r>
          </a:p>
          <a:p>
            <a:pPr>
              <a:buFont typeface="Wingdings" pitchFamily="2" charset="2"/>
              <a:buChar char="ü"/>
            </a:pPr>
            <a:r>
              <a:rPr lang="en-US" sz="2300" dirty="0"/>
              <a:t>No turnover threshold</a:t>
            </a:r>
          </a:p>
          <a:p>
            <a:pPr>
              <a:buFont typeface="Wingdings" pitchFamily="2" charset="2"/>
              <a:buChar char="ü"/>
            </a:pPr>
            <a:r>
              <a:rPr lang="en-US" sz="2300" dirty="0"/>
              <a:t>Country of origin – India </a:t>
            </a:r>
          </a:p>
          <a:p>
            <a:pPr>
              <a:buFont typeface="Wingdings" pitchFamily="2" charset="2"/>
              <a:buChar char="ü"/>
            </a:pPr>
            <a:r>
              <a:rPr lang="en-US" sz="2300" dirty="0"/>
              <a:t>E-commerce + Courier exports also eligible </a:t>
            </a:r>
          </a:p>
          <a:p>
            <a:pPr>
              <a:lnSpc>
                <a:spcPct val="110000"/>
              </a:lnSpc>
              <a:buFont typeface="Wingdings" pitchFamily="2" charset="2"/>
              <a:buChar char="q"/>
            </a:pP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</a:rPr>
              <a:t>Not Eligible</a:t>
            </a:r>
          </a:p>
          <a:p>
            <a:r>
              <a:rPr lang="en-US" sz="2300" dirty="0"/>
              <a:t>Iron &amp; Steel, Chemical &amp; </a:t>
            </a:r>
            <a:r>
              <a:rPr lang="en-US" sz="2300" dirty="0" err="1"/>
              <a:t>Pharma</a:t>
            </a:r>
            <a:r>
              <a:rPr lang="en-US" sz="2300" dirty="0"/>
              <a:t> sectors </a:t>
            </a:r>
          </a:p>
          <a:p>
            <a:r>
              <a:rPr lang="en-US" sz="2300" dirty="0"/>
              <a:t>Exports of EOU/SES/Advance Authorization </a:t>
            </a:r>
          </a:p>
          <a:p>
            <a:r>
              <a:rPr lang="en-US" sz="2300" dirty="0"/>
              <a:t>Re-exported products </a:t>
            </a:r>
          </a:p>
          <a:p>
            <a:r>
              <a:rPr lang="en-US" sz="2300" dirty="0" err="1"/>
              <a:t>RoDTEP</a:t>
            </a:r>
            <a:r>
              <a:rPr lang="en-US" sz="2300" dirty="0"/>
              <a:t> &amp; MEIS cannot be claimed simultaneously</a:t>
            </a:r>
          </a:p>
          <a:p>
            <a:r>
              <a:rPr lang="en-US" sz="2300" dirty="0"/>
              <a:t>Apparel &amp; </a:t>
            </a:r>
            <a:r>
              <a:rPr lang="en-US" sz="2300" dirty="0" err="1"/>
              <a:t>Madeups</a:t>
            </a:r>
            <a:r>
              <a:rPr lang="en-US" sz="2300" dirty="0"/>
              <a:t> – excluded  (Chapter 61, 62, 63) – Covered under ROSTCL</a:t>
            </a:r>
          </a:p>
          <a:p>
            <a:pPr>
              <a:lnSpc>
                <a:spcPct val="110000"/>
              </a:lnSpc>
              <a:buNone/>
            </a:pPr>
            <a:endParaRPr lang="en-US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29114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1840374" y="425372"/>
            <a:ext cx="8534400" cy="535328"/>
          </a:xfrm>
        </p:spPr>
        <p:txBody>
          <a:bodyPr/>
          <a:lstStyle/>
          <a:p>
            <a:pPr eaLnBrk="1" hangingPunct="1"/>
            <a:r>
              <a:rPr lang="en-US" sz="2800" b="1" dirty="0"/>
              <a:t>Not Eligible under FTP</a:t>
            </a:r>
            <a:endParaRPr lang="en-US" altLang="en-US" sz="2800" b="1" dirty="0"/>
          </a:p>
        </p:txBody>
      </p:sp>
      <p:sp>
        <p:nvSpPr>
          <p:cNvPr id="15363" name="Content Placeholder 2"/>
          <p:cNvSpPr>
            <a:spLocks noGrp="1"/>
          </p:cNvSpPr>
          <p:nvPr>
            <p:ph sz="quarter" idx="1"/>
          </p:nvPr>
        </p:nvSpPr>
        <p:spPr>
          <a:xfrm>
            <a:off x="296333" y="1527174"/>
            <a:ext cx="11446934" cy="4676855"/>
          </a:xfrm>
        </p:spPr>
        <p:txBody>
          <a:bodyPr/>
          <a:lstStyle/>
          <a:p>
            <a:pPr>
              <a:lnSpc>
                <a:spcPct val="110000"/>
              </a:lnSpc>
              <a:buFont typeface="Wingdings" pitchFamily="2" charset="2"/>
              <a:buChar char="q"/>
            </a:pP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</a:rPr>
              <a:t>Para 4.55 of FTP – Not Eligible – categories</a:t>
            </a:r>
          </a:p>
          <a:p>
            <a:pPr marL="509588" lvl="0" indent="-161925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300" dirty="0"/>
              <a:t>Transshipment exports </a:t>
            </a:r>
            <a:endParaRPr lang="en-IN" sz="2300" dirty="0"/>
          </a:p>
          <a:p>
            <a:pPr marL="509588" indent="-161925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300" dirty="0"/>
              <a:t>Export products subject to minimum export price</a:t>
            </a:r>
            <a:endParaRPr lang="en-IN" sz="2300" dirty="0"/>
          </a:p>
          <a:p>
            <a:pPr marL="509588" indent="-161925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300" dirty="0"/>
              <a:t>Products which are restricted or prohibited under Schedule 2 of ITC HS </a:t>
            </a:r>
            <a:endParaRPr lang="en-IN" sz="2300" dirty="0"/>
          </a:p>
          <a:p>
            <a:pPr marL="509588" indent="-161925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300" dirty="0"/>
              <a:t>Deemed exports</a:t>
            </a:r>
            <a:r>
              <a:rPr lang="en-IN" sz="2300" dirty="0"/>
              <a:t> - </a:t>
            </a:r>
            <a:r>
              <a:rPr lang="en-US" sz="2300" dirty="0"/>
              <a:t>Supplies by DTA to SEZ</a:t>
            </a:r>
            <a:endParaRPr lang="en-IN" sz="2300" dirty="0"/>
          </a:p>
          <a:p>
            <a:pPr marL="509588" indent="-161925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300" dirty="0"/>
              <a:t>Products made in warehouse u/s 65 of CA 1962 (in bond manufacture) </a:t>
            </a:r>
          </a:p>
          <a:p>
            <a:pPr>
              <a:lnSpc>
                <a:spcPct val="110000"/>
              </a:lnSpc>
              <a:buNone/>
            </a:pPr>
            <a:endParaRPr lang="en-US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29114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1840374" y="425372"/>
            <a:ext cx="8534400" cy="535328"/>
          </a:xfrm>
        </p:spPr>
        <p:txBody>
          <a:bodyPr/>
          <a:lstStyle/>
          <a:p>
            <a:pPr eaLnBrk="1" hangingPunct="1"/>
            <a:r>
              <a:rPr lang="en-US" sz="2800" b="1" dirty="0"/>
              <a:t>Procedure to Claim Incentive</a:t>
            </a:r>
            <a:endParaRPr lang="en-US" altLang="en-US" sz="2800" b="1" dirty="0"/>
          </a:p>
        </p:txBody>
      </p:sp>
      <p:sp>
        <p:nvSpPr>
          <p:cNvPr id="15363" name="Content Placeholder 2"/>
          <p:cNvSpPr>
            <a:spLocks noGrp="1"/>
          </p:cNvSpPr>
          <p:nvPr>
            <p:ph sz="quarter" idx="1"/>
          </p:nvPr>
        </p:nvSpPr>
        <p:spPr>
          <a:xfrm>
            <a:off x="296333" y="1527174"/>
            <a:ext cx="11446934" cy="4676855"/>
          </a:xfrm>
        </p:spPr>
        <p:txBody>
          <a:bodyPr/>
          <a:lstStyle/>
          <a:p>
            <a:pPr marL="288925" indent="-288925">
              <a:buFont typeface="Arial" pitchFamily="34" charset="0"/>
              <a:buChar char="•"/>
            </a:pPr>
            <a:r>
              <a:rPr lang="en-US" sz="2300" dirty="0"/>
              <a:t>Claim </a:t>
            </a:r>
            <a:r>
              <a:rPr lang="en-US" sz="2300" dirty="0" err="1"/>
              <a:t>RoDTEP</a:t>
            </a:r>
            <a:r>
              <a:rPr lang="en-US" sz="2300" dirty="0"/>
              <a:t> in Shipping Bill (SB) by making endorsement – schedule reference not necessary </a:t>
            </a:r>
          </a:p>
          <a:p>
            <a:pPr marL="288925" indent="-288925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300" dirty="0"/>
              <a:t>Based on declaration in SB incentive processed by Customs</a:t>
            </a:r>
          </a:p>
          <a:p>
            <a:pPr marL="288925" indent="-288925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300" dirty="0"/>
              <a:t>After EGM is filed – scrolls for individual SB generated – available in ICEGATE</a:t>
            </a:r>
          </a:p>
          <a:p>
            <a:pPr marL="288925" indent="-288925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300" dirty="0"/>
              <a:t>Claimant (IEC Holder) registered in ICEGATE ( with DSC) – create E- Ledger using Tab</a:t>
            </a:r>
          </a:p>
          <a:p>
            <a:pPr marL="288925" indent="-288925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300" dirty="0"/>
              <a:t>Ledger maintained at IEC level (Not GSTIN)</a:t>
            </a:r>
          </a:p>
          <a:p>
            <a:pPr marL="288925" indent="-288925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300" dirty="0"/>
              <a:t>Exporter can log into a/c and generate Scrip selecting SB</a:t>
            </a:r>
          </a:p>
          <a:p>
            <a:pPr>
              <a:lnSpc>
                <a:spcPct val="110000"/>
              </a:lnSpc>
              <a:buNone/>
            </a:pPr>
            <a:endParaRPr lang="en-US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29114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1840374" y="425372"/>
            <a:ext cx="8534400" cy="535328"/>
          </a:xfrm>
        </p:spPr>
        <p:txBody>
          <a:bodyPr/>
          <a:lstStyle/>
          <a:p>
            <a:pPr eaLnBrk="1" hangingPunct="1"/>
            <a:r>
              <a:rPr lang="en-US" sz="2800" b="1" dirty="0"/>
              <a:t>Important Points </a:t>
            </a:r>
            <a:endParaRPr lang="en-US" altLang="en-US" sz="2800" b="1" dirty="0"/>
          </a:p>
        </p:txBody>
      </p:sp>
      <p:sp>
        <p:nvSpPr>
          <p:cNvPr id="15363" name="Content Placeholder 2"/>
          <p:cNvSpPr>
            <a:spLocks noGrp="1"/>
          </p:cNvSpPr>
          <p:nvPr>
            <p:ph sz="quarter" idx="1"/>
          </p:nvPr>
        </p:nvSpPr>
        <p:spPr>
          <a:xfrm>
            <a:off x="296333" y="1527174"/>
            <a:ext cx="11446934" cy="4676855"/>
          </a:xfrm>
        </p:spPr>
        <p:txBody>
          <a:bodyPr/>
          <a:lstStyle/>
          <a:p>
            <a:r>
              <a:rPr lang="en-US" sz="2400" dirty="0"/>
              <a:t>Exporter to make declaration in SB – abide by Scheme</a:t>
            </a:r>
          </a:p>
          <a:p>
            <a:r>
              <a:rPr lang="en-US" sz="2400" dirty="0"/>
              <a:t>Exporters to thoroughly check 8 Digit ( Ch 73 Automobile parts </a:t>
            </a:r>
            <a:r>
              <a:rPr lang="en-US" sz="2400" dirty="0">
                <a:solidFill>
                  <a:srgbClr val="FF0000"/>
                </a:solidFill>
              </a:rPr>
              <a:t>not eligible</a:t>
            </a:r>
            <a:r>
              <a:rPr lang="en-US" sz="2400" dirty="0"/>
              <a:t> – Chapter 87 eligible) </a:t>
            </a:r>
          </a:p>
          <a:p>
            <a:r>
              <a:rPr lang="en-US" sz="2400" dirty="0"/>
              <a:t>E- Ledger created for every exporter/Claimant receiving Scrip by transfer</a:t>
            </a:r>
          </a:p>
          <a:p>
            <a:r>
              <a:rPr lang="en-US" sz="2400" b="1" dirty="0"/>
              <a:t>E Scrip valid for one year from date of generation in Ledger </a:t>
            </a:r>
            <a:r>
              <a:rPr lang="en-US" sz="2400" dirty="0"/>
              <a:t>and will lapse after 1 year</a:t>
            </a:r>
          </a:p>
          <a:p>
            <a:r>
              <a:rPr lang="en-US" sz="2400" dirty="0"/>
              <a:t>E- scrip </a:t>
            </a:r>
            <a:r>
              <a:rPr lang="en-US" sz="2400" b="1" dirty="0"/>
              <a:t>transferable in full </a:t>
            </a:r>
            <a:r>
              <a:rPr lang="en-US" sz="2400" dirty="0"/>
              <a:t>– validity not extended by transfer</a:t>
            </a:r>
          </a:p>
          <a:p>
            <a:r>
              <a:rPr lang="en-US" sz="2400" dirty="0"/>
              <a:t>Scrip subject to realization of export proceeds (FEMA/RBI)</a:t>
            </a:r>
          </a:p>
          <a:p>
            <a:r>
              <a:rPr lang="en-US" sz="2400" dirty="0"/>
              <a:t>Goods exported on payment of GST – eligible </a:t>
            </a:r>
          </a:p>
          <a:p>
            <a:r>
              <a:rPr lang="en-US" sz="2400" dirty="0"/>
              <a:t>Goods exported under GST – Exempt – also eligible </a:t>
            </a:r>
          </a:p>
          <a:p>
            <a:r>
              <a:rPr lang="en-US" sz="2400" dirty="0"/>
              <a:t>EPCG &amp; </a:t>
            </a:r>
            <a:r>
              <a:rPr lang="en-US" sz="2400" dirty="0" err="1"/>
              <a:t>RoDTEP</a:t>
            </a:r>
            <a:r>
              <a:rPr lang="en-US" sz="2400" dirty="0"/>
              <a:t> cab be claimed simultaneously</a:t>
            </a:r>
            <a:endParaRPr lang="en-US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29114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1840374" y="425372"/>
            <a:ext cx="8534400" cy="535328"/>
          </a:xfrm>
        </p:spPr>
        <p:txBody>
          <a:bodyPr/>
          <a:lstStyle/>
          <a:p>
            <a:pPr eaLnBrk="1" hangingPunct="1"/>
            <a:r>
              <a:rPr lang="en-US" sz="2800" b="1" dirty="0"/>
              <a:t>MEIS &amp; </a:t>
            </a:r>
            <a:r>
              <a:rPr lang="en-US" sz="2800" b="1" dirty="0" err="1"/>
              <a:t>RoDTEP</a:t>
            </a:r>
            <a:r>
              <a:rPr lang="en-US" sz="2800" b="1" dirty="0"/>
              <a:t> – Comparison </a:t>
            </a:r>
            <a:endParaRPr lang="en-US" altLang="en-US" sz="28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490991409"/>
              </p:ext>
            </p:extLst>
          </p:nvPr>
        </p:nvGraphicFramePr>
        <p:xfrm>
          <a:off x="296863" y="1527175"/>
          <a:ext cx="11445875" cy="46767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829114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A77830-2357-489F-A651-E4F5F231D9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/>
              <a:t>RoDTEP</a:t>
            </a:r>
            <a:r>
              <a:rPr lang="en-IN" dirty="0"/>
              <a:t>- Customs Act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1BAFAC-0AA5-419E-B205-12D70C0CAC4C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N" sz="2400" b="1" dirty="0"/>
              <a:t>Electronic Duty Credit Ledger Regulations 2021 – Sec.51B r/w Sec.157 of Customs Act 1962</a:t>
            </a:r>
          </a:p>
          <a:p>
            <a:r>
              <a:rPr lang="en-IN" sz="2400" dirty="0"/>
              <a:t>Rule 3 – Issuance of Duty credit in Scroll</a:t>
            </a:r>
          </a:p>
          <a:p>
            <a:r>
              <a:rPr lang="en-IN" sz="2400" dirty="0"/>
              <a:t>Rule 4 – creation of e-scrip in ledger</a:t>
            </a:r>
          </a:p>
          <a:p>
            <a:r>
              <a:rPr lang="en-IN" sz="2400" dirty="0"/>
              <a:t>Rule 6 – validity of e-scrip</a:t>
            </a:r>
          </a:p>
          <a:p>
            <a:r>
              <a:rPr lang="en-IN" sz="2400" dirty="0"/>
              <a:t>Rule 7 – transfer of duty credit in e-scrip</a:t>
            </a:r>
          </a:p>
          <a:p>
            <a:r>
              <a:rPr lang="en-IN" sz="2400" dirty="0"/>
              <a:t>Rule 8 – suspension or cancellation of duty credit </a:t>
            </a:r>
          </a:p>
          <a:p>
            <a:pPr marL="0" indent="0">
              <a:buNone/>
            </a:pPr>
            <a:r>
              <a:rPr lang="en-IN" sz="2400" b="1" dirty="0" err="1"/>
              <a:t>Notfn.No</a:t>
            </a:r>
            <a:r>
              <a:rPr lang="en-IN" sz="2400" b="1" dirty="0"/>
              <a:t>. 76/2021 </a:t>
            </a:r>
            <a:r>
              <a:rPr lang="en-IN" sz="2400" b="1" dirty="0" err="1"/>
              <a:t>Cus</a:t>
            </a:r>
            <a:r>
              <a:rPr lang="en-IN" sz="2400" b="1" dirty="0"/>
              <a:t> (NT) dated 23.09.2021 – duty credit subject to conditions &amp; restrictions </a:t>
            </a:r>
          </a:p>
          <a:p>
            <a:pPr marL="0" indent="0">
              <a:buNone/>
            </a:pPr>
            <a:r>
              <a:rPr lang="en-IN" sz="2400" dirty="0"/>
              <a:t>Recovery u/s 28AA – recovery when exports proceeds not realized – Table-1 = Export categories/sectors not eligible for Scrip</a:t>
            </a:r>
          </a:p>
          <a:p>
            <a:pPr>
              <a:buFont typeface="Arial" panose="020B0604020202020204" pitchFamily="34" charset="0"/>
              <a:buChar char="•"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497283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1840374" y="425372"/>
            <a:ext cx="8534400" cy="535328"/>
          </a:xfrm>
        </p:spPr>
        <p:txBody>
          <a:bodyPr/>
          <a:lstStyle/>
          <a:p>
            <a:pPr eaLnBrk="1" hangingPunct="1"/>
            <a:r>
              <a:rPr lang="en-US" sz="2800" b="1" dirty="0"/>
              <a:t>Recovery &amp; Penalties</a:t>
            </a:r>
            <a:endParaRPr lang="en-US" altLang="en-US" sz="2800" b="1" dirty="0"/>
          </a:p>
        </p:txBody>
      </p:sp>
      <p:sp>
        <p:nvSpPr>
          <p:cNvPr id="15363" name="Content Placeholder 2"/>
          <p:cNvSpPr>
            <a:spLocks noGrp="1"/>
          </p:cNvSpPr>
          <p:nvPr>
            <p:ph sz="quarter" idx="1"/>
          </p:nvPr>
        </p:nvSpPr>
        <p:spPr>
          <a:xfrm>
            <a:off x="296333" y="1527174"/>
            <a:ext cx="11446934" cy="4676855"/>
          </a:xfrm>
        </p:spPr>
        <p:txBody>
          <a:bodyPr/>
          <a:lstStyle/>
          <a:p>
            <a:pPr>
              <a:lnSpc>
                <a:spcPct val="110000"/>
              </a:lnSpc>
              <a:buFont typeface="Wingdings" pitchFamily="2" charset="2"/>
              <a:buChar char="q"/>
            </a:pP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</a:rPr>
              <a:t>Sec.28AAA – Recovery of Duties in certain cases </a:t>
            </a:r>
          </a:p>
          <a:p>
            <a:pPr marL="512763" indent="-166688" algn="just">
              <a:buFont typeface="Arial" pitchFamily="34" charset="0"/>
              <a:buChar char="•"/>
            </a:pPr>
            <a:r>
              <a:rPr lang="en-IN" sz="2300" dirty="0"/>
              <a:t>Instrument obtained by fraud/suppression etc – under Customs Act, FTP, CG Scheme- liable for recovery- instrument defined </a:t>
            </a:r>
          </a:p>
          <a:p>
            <a:pPr marL="512763" indent="-166688" algn="just">
              <a:buFont typeface="Arial" pitchFamily="34" charset="0"/>
              <a:buChar char="•"/>
            </a:pPr>
            <a:r>
              <a:rPr lang="en-IN" sz="2300" dirty="0"/>
              <a:t>Deemed not exempted or debited – action against scrip holder without prejudice to action against importer under Sec 28 – scrip holder liable for scrip value+ interest u/s 28AA </a:t>
            </a:r>
          </a:p>
          <a:p>
            <a:pPr marL="288925" indent="-288925" algn="just">
              <a:buNone/>
            </a:pPr>
            <a:endParaRPr lang="en-IN" sz="2300" dirty="0"/>
          </a:p>
          <a:p>
            <a:pPr>
              <a:lnSpc>
                <a:spcPct val="110000"/>
              </a:lnSpc>
              <a:buFont typeface="Wingdings" pitchFamily="2" charset="2"/>
              <a:buChar char="q"/>
            </a:pPr>
            <a:r>
              <a:rPr lang="en-IN" sz="2300" b="1" dirty="0">
                <a:solidFill>
                  <a:schemeClr val="accent1">
                    <a:lumMod val="75000"/>
                  </a:schemeClr>
                </a:solidFill>
              </a:rPr>
              <a:t>Sec. 114 AB – Penalty for obtaining instrument by fraud</a:t>
            </a:r>
          </a:p>
          <a:p>
            <a:pPr marL="512763" indent="-166688" algn="just">
              <a:buFont typeface="Arial" pitchFamily="34" charset="0"/>
              <a:buChar char="•"/>
            </a:pPr>
            <a:r>
              <a:rPr lang="en-IN" sz="2300" dirty="0"/>
              <a:t>Person to whom instrument issued – liable for penalty equivalent to scrip value </a:t>
            </a:r>
          </a:p>
        </p:txBody>
      </p:sp>
    </p:spTree>
    <p:extLst>
      <p:ext uri="{BB962C8B-B14F-4D97-AF65-F5344CB8AC3E}">
        <p14:creationId xmlns:p14="http://schemas.microsoft.com/office/powerpoint/2010/main" val="19829114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avonVTI">
  <a:themeElements>
    <a:clrScheme name="">
      <a:dk1>
        <a:srgbClr val="000000"/>
      </a:dk1>
      <a:lt1>
        <a:srgbClr val="FFFFFF"/>
      </a:lt1>
      <a:dk2>
        <a:srgbClr val="413024"/>
      </a:dk2>
      <a:lt2>
        <a:srgbClr val="E6E2E8"/>
      </a:lt2>
      <a:accent1>
        <a:srgbClr val="6BB246"/>
      </a:accent1>
      <a:accent2>
        <a:srgbClr val="90AC39"/>
      </a:accent2>
      <a:accent3>
        <a:srgbClr val="B3A046"/>
      </a:accent3>
      <a:accent4>
        <a:srgbClr val="B16B3B"/>
      </a:accent4>
      <a:accent5>
        <a:srgbClr val="C34D4E"/>
      </a:accent5>
      <a:accent6>
        <a:srgbClr val="B13B6D"/>
      </a:accent6>
      <a:hlink>
        <a:srgbClr val="C35E4B"/>
      </a:hlink>
      <a:folHlink>
        <a:srgbClr val="7F7F7F"/>
      </a:folHlink>
    </a:clrScheme>
    <a:fontScheme name="Savon">
      <a:majorFont>
        <a:latin typeface="Garamond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aramond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VTI" id="{A72E8C35-66DD-49F8-AF66-813F19B983AE}" vid="{93CCBC76-B7A1-4C3D-93EA-5CE34C4670F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805</Words>
  <Application>Microsoft Office PowerPoint</Application>
  <PresentationFormat>Widescreen</PresentationFormat>
  <Paragraphs>87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Courier New</vt:lpstr>
      <vt:lpstr>Garamond</vt:lpstr>
      <vt:lpstr>Georgia</vt:lpstr>
      <vt:lpstr>Wingdings</vt:lpstr>
      <vt:lpstr>Wingdings 2</vt:lpstr>
      <vt:lpstr>Civic</vt:lpstr>
      <vt:lpstr>SavonVTI</vt:lpstr>
      <vt:lpstr>Remission of Duties &amp; Taxes on exported products</vt:lpstr>
      <vt:lpstr>RoDTEP-Remission of Duties &amp; Taxes on Exported Products </vt:lpstr>
      <vt:lpstr>Eligibility</vt:lpstr>
      <vt:lpstr>Not Eligible under FTP</vt:lpstr>
      <vt:lpstr>Procedure to Claim Incentive</vt:lpstr>
      <vt:lpstr>Important Points </vt:lpstr>
      <vt:lpstr>MEIS &amp; RoDTEP – Comparison </vt:lpstr>
      <vt:lpstr>RoDTEP- Customs Act </vt:lpstr>
      <vt:lpstr>Recovery &amp; Penalties</vt:lpstr>
      <vt:lpstr>RoDTEP – Latest Rates </vt:lpstr>
      <vt:lpstr>Remission of Duties &amp; Taxes on exported products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MONEY LAUNDERING – Quick Overview</dc:title>
  <dc:creator>Microsoft account</dc:creator>
  <cp:lastModifiedBy>Srividya</cp:lastModifiedBy>
  <cp:revision>47</cp:revision>
  <dcterms:created xsi:type="dcterms:W3CDTF">2021-06-09T07:39:53Z</dcterms:created>
  <dcterms:modified xsi:type="dcterms:W3CDTF">2023-05-12T12:13:14Z</dcterms:modified>
</cp:coreProperties>
</file>