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6" r:id="rId11"/>
    <p:sldId id="274" r:id="rId12"/>
    <p:sldId id="269" r:id="rId13"/>
    <p:sldId id="271" r:id="rId14"/>
    <p:sldId id="272" r:id="rId15"/>
    <p:sldId id="273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F3633-BED5-A1FB-F395-C9DFCEE2D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67A395-7989-E189-A390-8BC86C645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736A6-E740-0C94-D27B-35F2563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35ED1-690A-E582-45E0-956AC127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9D1F8-2884-689E-F83B-358F64018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56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EE686-CE0D-F2CA-68CF-93F3CDF8A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CB2720-A3FB-231D-080E-8D790F77E2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A9DFA-02B5-E00B-E70F-6E68D74DA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44D66-BD45-E7EB-EB73-2FB905069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D46EF-0CDA-A4D0-459A-4D10893BA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623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B57FC6-4CEF-42DF-6DD3-91E154EC63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DEA3F-3539-EBD4-734D-AD48F3291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08AC9-E817-8BA9-E78A-35C2EE71E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7E415-88FC-3866-C24C-4FB30FE62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4AD4B-5AAD-8E75-93E3-A96FCC228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024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F27D4-F0BE-8220-3265-9749479E2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5E321-92AE-2FA7-6EEF-58C4A6740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6B8CC-6C35-040B-C66F-DAC9E242E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4CA75-3B79-8439-2E7B-D9CD29E23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A7E57-7737-A4EF-6F06-09BB3EE5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148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33E48-153A-83D5-69F2-E235AF48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C1EA4-1403-CD2B-3CE0-90C06179B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E7F05-D6DD-833E-47EF-4F9B3DA8B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7B53E-8C77-A72A-2639-30301B0C1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F0268-DC8D-D671-C87F-4E95AC84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5013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512F2-058E-B26E-7984-21F3F5BA3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7F00D-F190-A640-681E-8AA565CE7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E29F9-931E-ECF4-8907-18471BFA3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420FB-F1BA-541D-15DA-B19D3F3AF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AB89B-4BAC-6237-C77D-FEBEFCA91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62B7B-549B-52FD-912F-D9998CC97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446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B931-CCF3-1885-EE16-E440ED04D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D8D7F-5A51-5F74-586C-20F118CBF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8058D1-5019-B54C-1353-0899A417A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B6FE57-3E9F-8437-CDC6-E57E9046C3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5B729F-A338-006C-ACFB-D8C6FF908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2F2E97-B076-A9D5-89CE-A29A962EC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736682-0FC1-2388-72B3-66387B9B0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56250-FD86-B684-4D9D-A3AFD10EE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27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17D55-3CFB-B9C3-67E3-B613581ED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D67F11-23AB-AD00-0C89-4B4ED1D4E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343F5-1823-1B21-BDB5-1B210E9A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46A07A-B599-F8D0-D804-4A60FFE3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957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5BAB11-A018-F2E6-DD5C-0FD855AE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321F6E-E07B-F1BC-E874-608F59C65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3A89C-A56C-B47B-F870-33F5433A4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928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FB03C-4CE7-9BB1-C1C8-DC1994A2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497EC-0F0C-0F79-A82E-03650A2A8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259EE-DD7C-29A7-1A7A-36AB89902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DCF330-48F3-C88C-8604-0A09D398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7EEE6-6B96-764F-08D2-EEE213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22DAD-678A-38B5-A2B4-2932CB646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47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78331-3CC5-0565-9417-1CE7E8C55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723209-79B3-A158-3084-2FB62CD888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1801A5-18C6-84A4-6A28-3ADE5E835B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EC691-8063-1FB0-FDD6-4FEF22840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07E0C-8CEE-3341-67E9-467331B78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C69D0-5E1E-E9DC-A865-5994DDE45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0585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16AB6A-CCA9-35F6-ACA4-F107A1C9B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A6140F-32B1-FCD7-9E07-4DCDD163D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CAB72-6F7C-64C6-AA5C-486C4BAB6F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FF636-4713-42C3-97C0-ED0CD2669014}" type="datetimeFigureOut">
              <a:rPr lang="en-IN" smtClean="0"/>
              <a:t>12-05-2023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AB2A6-07CF-5EEA-FBEE-6C4FA1606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D10D4-7C85-95A1-F2A0-B42C99817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D49F0-D556-41A5-B6A1-215E1E8609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9947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9EB82-79E8-B6CC-0C8E-48D0EE5154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EOU-STP-EHTP-BTP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07C50A-C6B8-81E5-277F-357339748F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M. S Krishna Kumar, advocate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5385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49B43-F4EC-366D-B8B3-B4BB3EC02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EOU- In Bond Manufacture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4BC3C-AD1F-9E69-ED5F-FDD8902C0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Manufacture in bond: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EOUs are private bonded warehouse -Section 58 of the Customs Act, 1962. – Sec.65 in bond </a:t>
            </a:r>
            <a:r>
              <a:rPr lang="en-IN" sz="18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manufactrure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Manufacture allowed without any physical supervision of premises, control over issue and return of imported gods. 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movement from and to EOU to be under proper documentation 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Clearance of goods to job worker  - removal from job worker under documentation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prescribed by CBIC or private records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43272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EDC8C-5134-EE48-B5ED-A1C76FC1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EOU- DTA Sales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A8C6C-BF41-3F7E-60D5-2E36E1B6A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DTA sale: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Goods of EOU can be sold in DTA on payment of GST, compensation cess, and reversal of customs duty on inputs availed as exemption -  as per Para 6.07 of FTP </a:t>
            </a: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other than Gem &amp; Jewellery units, pepper, packaging, labelling, segregation units - and units as notified from time to time </a:t>
            </a: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DTA sales eligible </a:t>
            </a:r>
            <a:r>
              <a:rPr lang="en-IN" sz="18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upto</a:t>
            </a: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50% of FOB value of exports </a:t>
            </a: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Scrap, waste, remnants can be sold in DTA on payment of appropriate duties, taxes, compensation cess- positive NFE not applicable – no duty if waste &amp; scrap destroyed in presence of customs officer </a:t>
            </a: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 from one EOU to another EOU available on payment of GST &amp; compensation cess – with prior permission of customs &amp; Dev Commissioner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31185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79AC2-1682-161B-A663-8AF7E90C5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EOU- NFE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B491C-90BF-7CD2-D6ED-95F65AB5F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NFE Earnings shall be calculated cumulatively in blocks of five years, starting from commencement of production </a:t>
            </a: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in suitable cases 5 year block will be extended by </a:t>
            </a:r>
            <a:r>
              <a:rPr lang="en-IN" sz="20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BoA</a:t>
            </a: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for genuine hardship/market conditions 1 year extension given 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Time limit for utilization of imported capital goods and inputs: 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Capital goods to be installed within one year of import – warehousing period 5 years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Inputs 1 year – can be extended by jurisdictional customs 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62246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2BA2A-42F6-76E0-5F93-7260FCBBF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EOU- Debonding/Exit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A0D0A-33E3-5191-45F4-67FF352E3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De-bonding of goods/ exit from EOU scheme: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EOU can clear capital goods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debonding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permission from DC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payment of applicate rate at the time of clearance on depreciated value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IN" sz="1800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should have positive NFE </a:t>
            </a:r>
            <a:endParaRPr lang="en-IN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case of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failure to achieve the said positive NFE- </a:t>
            </a:r>
            <a:r>
              <a:rPr lang="en-IN" sz="1800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duty foregone at import in proportion to non achieved portion of NFE to be paid </a:t>
            </a:r>
            <a:endParaRPr lang="en-IN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to assess duty liabilities &amp; inform customs – after payment of duties &amp; all dues to get “No Objection Certificate’ from customs – 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the basis of </a:t>
            </a:r>
            <a:r>
              <a:rPr lang="en-IN" sz="18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NoC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apply to DC for final Exit- in case no proceeding is pending under FTDR Act – DC to issue final exit order 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Exit long process – instalment facility – BG and Bond to be provided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79117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8792F-F0AE-D389-DFFF-4EFC9F4CE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Software Technology Park - STP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8E404-77C4-3593-F395-3E7C73A68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STP can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 standalone like EOU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it can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 part of designated STP/EHTP Complex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Software development unit can be either registered as STP or EHTP- duty free customs bonded area - Can be set up by Govt, Public Sector or Private Sector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STP Parks developed at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Bangalore, Pune, Noida, Gandhinagar, Hyderabad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 import inputs/capital goods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(except prohibited goods)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without customs duty – goods under negative list can also be imported</a:t>
            </a: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 engage in development of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computer software, data entry, data conversion, data processing, data analysis and control, data management,  call centre, &amp; consultancy  services </a:t>
            </a: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 take computers, laptops, video projection outside bonded area by employee on following prescribed procedure - Can export software through data communication channel or physical transport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583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3AB56-46C8-6A36-A8B3-0DA6525BA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Electronics Hardware Technology Park- EHTP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E1E12-BBA3-6AEC-744F-6D1DA9E5E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Electronic Hardware Technology Park – EHTP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manufacture &amp; development of electronic hardware &amp; software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STP/EHTP scheme administered by Ministry of Information Technology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 procure duty free capital goods, components, raw materials, spares for machinery, packaging material etc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solidFill>
                  <a:srgbClr val="FF0000"/>
                </a:solidFill>
              </a:rPr>
              <a:t>FTP Provisions are common for EOU/STP/EHTP</a:t>
            </a:r>
          </a:p>
        </p:txBody>
      </p:sp>
    </p:spTree>
    <p:extLst>
      <p:ext uri="{BB962C8B-B14F-4D97-AF65-F5344CB8AC3E}">
        <p14:creationId xmlns:p14="http://schemas.microsoft.com/office/powerpoint/2010/main" val="2012157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DB8CE-5FC0-8044-A561-DB9134FFD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Development Commissioners- SEZ/EOU</a:t>
            </a:r>
            <a:endParaRPr lang="en-IN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E3ECAC2-3732-197F-71E5-DE5F192D74A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265" y="2239347"/>
            <a:ext cx="7212564" cy="3806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9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C7DAD-E06E-B43F-79DE-BDFBA2880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Export Oriented Units – EOU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01092-F0A7-A3DC-BE9D-373A5A20F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First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introduced in 1980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to boost exports by creating additional production capacity – complimentary to Export Processing Zone (EPZ) of 60s which did not attract due to locational restrictions.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Exported ready to set up units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their choice locations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provided they are given freedom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Chapter 6 of FTP made applicable to Electronics Hardware Technology Parks (EHTPs), Software Technology Parks (STP) and Bio-Technology Parks (BTP).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referred in common parlance as EOU scheme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 of these schemes are to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promote exports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enhance foreign exchange earnings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attract investment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export production and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 generation.</a:t>
            </a:r>
            <a:endParaRPr lang="en-IN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Units undertaking to export their entire production allowed to set up EOU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8877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05CAF-E323-4C97-51D2-DC45042D4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EOU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46388-03FD-BE2C-ADAB-4720BE706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Units may be engaged in the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manufacture, services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development of software, repair, remaking, reconditioning, re- engineering including making of gold/silver/platinum jewellery and articles thereof, agriculture including </a:t>
            </a:r>
            <a:r>
              <a:rPr lang="en-IN" sz="18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agro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-processing, aquaculture, animal husbandry, bio- technology, floriculture, horticulture, pisciculture, viticulture, poultry, sericulture and granites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EOUs can export all products/services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except prohibited items in ITC (HS)</a:t>
            </a:r>
            <a:endParaRPr lang="en-IN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Benefits of EOU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 import/procure from bonder warehouse in DTA – without BCD, Additional Duty us 3 (1) 3 (3) and 3(5) of CTA 75- IGST &amp; Compensation Cess under Sec. 3 (7) and Sec. 3 (9)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Without IGST/Compensation Cess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DTA procurement on payment of GST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IN" sz="1800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refund available to supplier DTA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 hand capital goods (without age limit) may be imported without or without duty</a:t>
            </a:r>
            <a:endParaRPr lang="en-IN" sz="18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IN" sz="18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28532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CC0B6-87E0-0F28-4B19-211534417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EOU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6C8AD-F091-FC02-D75B-F53DA465B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Customs Notification No. 52/2003- </a:t>
            </a:r>
            <a:r>
              <a:rPr lang="en-IN" sz="18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Cus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dated 31-3-2003 as amended 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(for duty free imports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and (ii) Central Excise Notification No. 22/2003-CE., dated 31-3-2003  -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domestic procurement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1800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IN" sz="1800" dirty="0">
                <a:solidFill>
                  <a:srgbClr val="FF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rescinded after GST)</a:t>
            </a:r>
            <a:endParaRPr lang="en-IN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imports and/ or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procurement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 bonded warehouse in DTA OR from international exhibition held in India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shall be </a:t>
            </a:r>
            <a:r>
              <a:rPr lang="en-IN" sz="1800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without payment of duty of customs and additional duty,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any, leviable thereon under Section 3(1), 3(3) and 3(5) of the said Customs Tariff Act.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Deemed exports – Sec.147 CGST Act – notified supplies on payment of tax – </a:t>
            </a:r>
            <a:r>
              <a:rPr lang="en-IN" sz="1800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under Bond/LUT-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Notfn.48/2017 Central Tax dated 18.10.2017 – notified deemed exports (a) AA (b) EPCG (c) EOU – Notfn</a:t>
            </a: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.No.49/2017 Central Tax dated 18.10.2017 evidence required for claiming refund – </a:t>
            </a:r>
            <a:r>
              <a:rPr lang="en-IN" sz="1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EOU not to avail ITC , EOU not to claim refund,</a:t>
            </a: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ack. For receipt of goods by PO (a) </a:t>
            </a:r>
            <a:r>
              <a:rPr lang="en-IN" sz="1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EOU to give Form A </a:t>
            </a: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listing goods (b) registered </a:t>
            </a:r>
            <a:r>
              <a:rPr lang="en-IN" sz="1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supplier</a:t>
            </a: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supply goods under </a:t>
            </a:r>
            <a:r>
              <a:rPr lang="en-IN" sz="1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 Invoice on payment of GS</a:t>
            </a:r>
            <a:r>
              <a:rPr lang="en-IN" sz="1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 (c ) the endorsement by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EOU officers is proof of export (d) supplier to maintain Form3 B – claim refund –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Alternative EOU can claim refund under Rule 89 CGST Rules 3</a:t>
            </a:r>
            <a:endParaRPr lang="en-IN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2274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469C6-3107-3C54-23A4-3CE8AD12D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EOU- Setting Up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BF4B5-ABF7-2BF3-7707-5EBFFE152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Setting up of an EOU: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Projects having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 investment of 1 crore and above in building, Plant &amp; machinery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considered – </a:t>
            </a:r>
            <a:r>
              <a:rPr lang="en-IN" sz="1800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 investment not to apply for STP, EHTP,  Handicrafts, Agriculture &amp; Aquaculture.</a:t>
            </a:r>
            <a:endParaRPr lang="en-IN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Trading units not permitted</a:t>
            </a:r>
            <a:r>
              <a:rPr lang="en-IN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Approval by Unit Approval Committed headed by Development Commissioner 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EOUs requiring industrial licence to be cleared by Board of Approval (BOA) and Dept of Ind Policy &amp; Promotion (DIPP) – 100% FDI permitted through automatic route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EOU – Application Process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Three copies of application in Appendix 14-1-A to be submitted to Dev Commissioner </a:t>
            </a: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certain cases approval of BOA required  - Application for EHTP/STP to be submitted to designated officer of Dept of Information Technology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28904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2C6A6-5376-533C-34A8-26B1D0C0A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Specified Activities - EOU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9E053-8EB4-EC00-F220-89247AB56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specified activities for setting up an EOU/STP/EHTP are as follows: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IN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Manufacture of articles </a:t>
            </a: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export  or for being used in connection with the production </a:t>
            </a:r>
            <a:r>
              <a:rPr lang="en-IN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packaging or job work for export </a:t>
            </a:r>
            <a:endParaRPr lang="en-IN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Manufacture or development of software, </a:t>
            </a:r>
            <a:r>
              <a:rPr lang="en-IN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entry and conversion, data processing, data analysis and control data management or call </a:t>
            </a:r>
            <a:r>
              <a:rPr lang="en-IN" sz="2000" b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center</a:t>
            </a:r>
            <a:r>
              <a:rPr lang="en-IN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services </a:t>
            </a: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export by Software Technology Park </a:t>
            </a:r>
            <a:r>
              <a:rPr lang="en-IN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(STP) </a:t>
            </a: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unit, or a unit in Software Technology Park Complex under the export oriented scheme;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IN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Manufacture and development of electronics hardware or electronics hardware and software in an integrated manner for export by an Electronic Hardware Technology Park (EHTP) unit or a unit in Electronic Hardware Technology Park Complex under the export oriented scheme; 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654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D8750-DA14-5A46-57E1-4E0C0E952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Specified Activities of EOU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831BE-F951-C105-0148-DAD077E00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production, manufacture </a:t>
            </a:r>
            <a:r>
              <a:rPr lang="en-IN" sz="24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packaging of articles </a:t>
            </a: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export oriented undertaking in </a:t>
            </a:r>
            <a:r>
              <a:rPr lang="en-IN" sz="24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horticulture, agriculture and animal husbandry sector </a:t>
            </a:r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IN" sz="24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Quarrying of granite </a:t>
            </a: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export oriented undertaking engaged in processing and manufacture </a:t>
            </a:r>
            <a:r>
              <a:rPr lang="en-IN" sz="24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production of articles of granite </a:t>
            </a: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export; </a:t>
            </a:r>
            <a:endParaRPr lang="en-IN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Manufacture of gems and jewellery and export thereof by EOUs in the Special Export Oriented Complex, </a:t>
            </a:r>
            <a:r>
              <a:rPr lang="en-IN" sz="24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Jhandewalan</a:t>
            </a: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EOUs in gems and jewellery sector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24143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2F56E-1BE3-AC3B-5080-2A9AEABCF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EOU – Application Process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DFA11-129B-6D9E-C150-991AFF5D6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approval – </a:t>
            </a:r>
            <a:r>
              <a:rPr lang="en-IN" sz="1800" b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LoP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Letter of Permission is issued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Applicant to execute Legal Undertaking in Appendix 14-1-F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Green Card is issued -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LOP/LOI is construed as Licence for all purpose</a:t>
            </a:r>
            <a:endParaRPr lang="en-IN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to apply for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Private Bonded Warehouse Licence u/s 58 of CA 62</a:t>
            </a:r>
            <a:r>
              <a:rPr lang="en-IN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 In bond manufacture permission u/s 65 of CA 62</a:t>
            </a:r>
            <a:r>
              <a:rPr lang="en-IN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 the jurisdiction </a:t>
            </a:r>
            <a:r>
              <a:rPr lang="en-IN" sz="1800" b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CEx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/Customs Authorities </a:t>
            </a:r>
            <a:endParaRPr lang="en-IN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shall execute an LUT with DC concerned. Failure to ensure positive NFE or to abide by any of the terms and conditions of </a:t>
            </a:r>
            <a:r>
              <a:rPr lang="en-IN" sz="1800" b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LoP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IN" sz="1800" b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LoI</a:t>
            </a:r>
            <a:r>
              <a:rPr lang="en-IN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IL / LUT 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shall render the unit liable to </a:t>
            </a:r>
            <a:r>
              <a:rPr lang="en-IN" sz="1800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penal action under provisions of the FT (D&amp;R) Act</a:t>
            </a:r>
            <a:r>
              <a:rPr lang="en-IN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as amended, and Rules and Orders made there under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1457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ADA6E-E97F-F3C4-BA21-EE6346107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Duty Free Procurement - EOU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816E9-6A6E-276A-3245-C303F6444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Items allowed duty free imports/procurement: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EOU units are allowed to import or procure locally without payment of duty, </a:t>
            </a:r>
            <a:r>
              <a:rPr lang="en-IN" sz="24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types of goods including capital goods, raw materials, components, packing material, consumables, spares- specified categories of equipment like material handling equipment, UPSs, quality assurance equipment, captive power plants, central air conditioning equipment, security systems, pollution control equipment, modular furniture and parts thereof et</a:t>
            </a: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IN" sz="2400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required for the production/ job work and other operations in terms of letter of permission (LOP). </a:t>
            </a:r>
            <a:r>
              <a:rPr lang="en-IN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goods other than prohibited goods are allowed to be imported by an EOU/STP/EHTP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17031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1747</Words>
  <Application>Microsoft Office PowerPoint</Application>
  <PresentationFormat>Widescreen</PresentationFormat>
  <Paragraphs>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Georgia</vt:lpstr>
      <vt:lpstr>Wingdings</vt:lpstr>
      <vt:lpstr>Office Theme</vt:lpstr>
      <vt:lpstr>EOU-STP-EHTP-BTP</vt:lpstr>
      <vt:lpstr>Export Oriented Units – EOU </vt:lpstr>
      <vt:lpstr>EOU</vt:lpstr>
      <vt:lpstr>EOU</vt:lpstr>
      <vt:lpstr>EOU- Setting Up</vt:lpstr>
      <vt:lpstr>Specified Activities - EOU</vt:lpstr>
      <vt:lpstr>Other Specified Activities of EOU</vt:lpstr>
      <vt:lpstr>EOU – Application Process </vt:lpstr>
      <vt:lpstr>Duty Free Procurement - EOU</vt:lpstr>
      <vt:lpstr>EOU- In Bond Manufacture</vt:lpstr>
      <vt:lpstr>EOU- DTA Sales</vt:lpstr>
      <vt:lpstr>EOU- NFE </vt:lpstr>
      <vt:lpstr>EOU- Debonding/Exit</vt:lpstr>
      <vt:lpstr>Software Technology Park - STP</vt:lpstr>
      <vt:lpstr>Electronics Hardware Technology Park- EHTP</vt:lpstr>
      <vt:lpstr>Development Commissioners- SEZ/EOU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EOU-STP-EHTP-BTP</dc:title>
  <dc:creator>Srividya</dc:creator>
  <cp:lastModifiedBy>Srividya</cp:lastModifiedBy>
  <cp:revision>21</cp:revision>
  <dcterms:created xsi:type="dcterms:W3CDTF">2023-01-11T14:09:31Z</dcterms:created>
  <dcterms:modified xsi:type="dcterms:W3CDTF">2023-05-12T13:07:46Z</dcterms:modified>
</cp:coreProperties>
</file>