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75" r:id="rId7"/>
    <p:sldId id="259" r:id="rId8"/>
    <p:sldId id="266" r:id="rId9"/>
    <p:sldId id="260" r:id="rId10"/>
    <p:sldId id="261" r:id="rId11"/>
    <p:sldId id="263" r:id="rId12"/>
    <p:sldId id="267" r:id="rId13"/>
    <p:sldId id="268" r:id="rId14"/>
    <p:sldId id="269" r:id="rId15"/>
    <p:sldId id="270" r:id="rId16"/>
    <p:sldId id="271" r:id="rId17"/>
    <p:sldId id="276" r:id="rId18"/>
    <p:sldId id="277" r:id="rId19"/>
    <p:sldId id="273" r:id="rId20"/>
    <p:sldId id="274"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23A7F-9BAC-20C3-119E-B5AA7E44E7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21C39B9-A3FE-E95C-D766-B329186DD9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0B0C920-153E-8627-3D92-977D48E48A7E}"/>
              </a:ext>
            </a:extLst>
          </p:cNvPr>
          <p:cNvSpPr>
            <a:spLocks noGrp="1"/>
          </p:cNvSpPr>
          <p:nvPr>
            <p:ph type="dt" sz="half" idx="10"/>
          </p:nvPr>
        </p:nvSpPr>
        <p:spPr/>
        <p:txBody>
          <a:bodyPr/>
          <a:lstStyle/>
          <a:p>
            <a:fld id="{E400F907-4AFA-4E9A-8B7C-7A48C2FEC0A6}" type="datetimeFigureOut">
              <a:rPr lang="en-IN" smtClean="0"/>
              <a:t>06-05-2023</a:t>
            </a:fld>
            <a:endParaRPr lang="en-IN"/>
          </a:p>
        </p:txBody>
      </p:sp>
      <p:sp>
        <p:nvSpPr>
          <p:cNvPr id="5" name="Footer Placeholder 4">
            <a:extLst>
              <a:ext uri="{FF2B5EF4-FFF2-40B4-BE49-F238E27FC236}">
                <a16:creationId xmlns:a16="http://schemas.microsoft.com/office/drawing/2014/main" id="{2F3AF394-7F34-BC16-A843-0A8D31C2C09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9BE6CAF-755E-CC4D-F9FB-91531BFF90DD}"/>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998225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BBD55-F0C6-624E-62C2-5D417E4CCCE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2AA1663-BF27-0EF8-D88E-99698DB0B3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FA4CA4-FF57-A5B0-335F-BFA08F438C8C}"/>
              </a:ext>
            </a:extLst>
          </p:cNvPr>
          <p:cNvSpPr>
            <a:spLocks noGrp="1"/>
          </p:cNvSpPr>
          <p:nvPr>
            <p:ph type="dt" sz="half" idx="10"/>
          </p:nvPr>
        </p:nvSpPr>
        <p:spPr/>
        <p:txBody>
          <a:bodyPr/>
          <a:lstStyle/>
          <a:p>
            <a:fld id="{E400F907-4AFA-4E9A-8B7C-7A48C2FEC0A6}" type="datetimeFigureOut">
              <a:rPr lang="en-IN" smtClean="0"/>
              <a:t>06-05-2023</a:t>
            </a:fld>
            <a:endParaRPr lang="en-IN"/>
          </a:p>
        </p:txBody>
      </p:sp>
      <p:sp>
        <p:nvSpPr>
          <p:cNvPr id="5" name="Footer Placeholder 4">
            <a:extLst>
              <a:ext uri="{FF2B5EF4-FFF2-40B4-BE49-F238E27FC236}">
                <a16:creationId xmlns:a16="http://schemas.microsoft.com/office/drawing/2014/main" id="{0573110E-FFDC-FD3F-7601-027ED8C45BB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A47FC8-A6B8-B408-BCB5-FA492E82566B}"/>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22596326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3791A9-6C21-AF53-E32E-839D229C31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66C598A-0848-9C41-4F65-56E657014FA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3D9F6ED-E7D7-8465-8C82-2B47AA6A2B4D}"/>
              </a:ext>
            </a:extLst>
          </p:cNvPr>
          <p:cNvSpPr>
            <a:spLocks noGrp="1"/>
          </p:cNvSpPr>
          <p:nvPr>
            <p:ph type="dt" sz="half" idx="10"/>
          </p:nvPr>
        </p:nvSpPr>
        <p:spPr/>
        <p:txBody>
          <a:bodyPr/>
          <a:lstStyle/>
          <a:p>
            <a:fld id="{E400F907-4AFA-4E9A-8B7C-7A48C2FEC0A6}" type="datetimeFigureOut">
              <a:rPr lang="en-IN" smtClean="0"/>
              <a:t>06-05-2023</a:t>
            </a:fld>
            <a:endParaRPr lang="en-IN"/>
          </a:p>
        </p:txBody>
      </p:sp>
      <p:sp>
        <p:nvSpPr>
          <p:cNvPr id="5" name="Footer Placeholder 4">
            <a:extLst>
              <a:ext uri="{FF2B5EF4-FFF2-40B4-BE49-F238E27FC236}">
                <a16:creationId xmlns:a16="http://schemas.microsoft.com/office/drawing/2014/main" id="{9315EA72-44A3-3CC8-3E84-558A5D3C350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7686E4F-81D2-921F-9FB9-970C2A449A4C}"/>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3995893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8C706-1A1C-2185-CAF0-49311FF3F919}"/>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74AD5A1-CCAC-FCE9-531A-7C9154A4EF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57EBFDE-4380-7703-C21C-1B9DEF084C8C}"/>
              </a:ext>
            </a:extLst>
          </p:cNvPr>
          <p:cNvSpPr>
            <a:spLocks noGrp="1"/>
          </p:cNvSpPr>
          <p:nvPr>
            <p:ph type="dt" sz="half" idx="10"/>
          </p:nvPr>
        </p:nvSpPr>
        <p:spPr/>
        <p:txBody>
          <a:bodyPr/>
          <a:lstStyle/>
          <a:p>
            <a:fld id="{E400F907-4AFA-4E9A-8B7C-7A48C2FEC0A6}" type="datetimeFigureOut">
              <a:rPr lang="en-IN" smtClean="0"/>
              <a:t>06-05-2023</a:t>
            </a:fld>
            <a:endParaRPr lang="en-IN"/>
          </a:p>
        </p:txBody>
      </p:sp>
      <p:sp>
        <p:nvSpPr>
          <p:cNvPr id="5" name="Footer Placeholder 4">
            <a:extLst>
              <a:ext uri="{FF2B5EF4-FFF2-40B4-BE49-F238E27FC236}">
                <a16:creationId xmlns:a16="http://schemas.microsoft.com/office/drawing/2014/main" id="{EF90E874-7081-BFB9-F3C6-86BD3E4962E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206BAEB-4EBE-D16D-A9ED-D6552A1391E8}"/>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3221494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D476F-E94D-4FC8-E657-C89A16604DA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154A1C11-87F4-F7FA-EA69-DA4177C5A5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D26617-6AE8-EE57-21B9-8D1D789016B7}"/>
              </a:ext>
            </a:extLst>
          </p:cNvPr>
          <p:cNvSpPr>
            <a:spLocks noGrp="1"/>
          </p:cNvSpPr>
          <p:nvPr>
            <p:ph type="dt" sz="half" idx="10"/>
          </p:nvPr>
        </p:nvSpPr>
        <p:spPr/>
        <p:txBody>
          <a:bodyPr/>
          <a:lstStyle/>
          <a:p>
            <a:fld id="{E400F907-4AFA-4E9A-8B7C-7A48C2FEC0A6}" type="datetimeFigureOut">
              <a:rPr lang="en-IN" smtClean="0"/>
              <a:t>06-05-2023</a:t>
            </a:fld>
            <a:endParaRPr lang="en-IN"/>
          </a:p>
        </p:txBody>
      </p:sp>
      <p:sp>
        <p:nvSpPr>
          <p:cNvPr id="5" name="Footer Placeholder 4">
            <a:extLst>
              <a:ext uri="{FF2B5EF4-FFF2-40B4-BE49-F238E27FC236}">
                <a16:creationId xmlns:a16="http://schemas.microsoft.com/office/drawing/2014/main" id="{7ACF351C-083B-82D2-84AF-6DFFA4B9BE2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7D3540C-45DB-2F34-2D3F-DAA47CF40B7D}"/>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12447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E7ED8-5351-5623-4252-4CF2A223E5C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35CF047-40CB-5D35-A873-1B247C564C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3E2ACDCE-E9BF-2945-524A-B75CCB33D20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1C8E22A9-927F-EE05-6D07-BDC2A91782C7}"/>
              </a:ext>
            </a:extLst>
          </p:cNvPr>
          <p:cNvSpPr>
            <a:spLocks noGrp="1"/>
          </p:cNvSpPr>
          <p:nvPr>
            <p:ph type="dt" sz="half" idx="10"/>
          </p:nvPr>
        </p:nvSpPr>
        <p:spPr/>
        <p:txBody>
          <a:bodyPr/>
          <a:lstStyle/>
          <a:p>
            <a:fld id="{E400F907-4AFA-4E9A-8B7C-7A48C2FEC0A6}" type="datetimeFigureOut">
              <a:rPr lang="en-IN" smtClean="0"/>
              <a:t>06-05-2023</a:t>
            </a:fld>
            <a:endParaRPr lang="en-IN"/>
          </a:p>
        </p:txBody>
      </p:sp>
      <p:sp>
        <p:nvSpPr>
          <p:cNvPr id="6" name="Footer Placeholder 5">
            <a:extLst>
              <a:ext uri="{FF2B5EF4-FFF2-40B4-BE49-F238E27FC236}">
                <a16:creationId xmlns:a16="http://schemas.microsoft.com/office/drawing/2014/main" id="{F61F4E6A-D841-6A8E-E8E5-7E78C7A3F4B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FAF16E9-2E22-5B45-84C1-B9363D5B5040}"/>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216922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FD836-E89C-5607-A0D1-5E0C9BAC1BC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AA171FC-2DF9-ABEC-F91F-BA1F35B90A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7132E-48D1-F603-6409-F6004B574E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6A624555-88D4-D127-948B-368D151DBE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0E0A34-C7F4-850A-D3F3-69EA0CAF44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B81D6041-FBF7-3962-94F7-8B7BC020E9BF}"/>
              </a:ext>
            </a:extLst>
          </p:cNvPr>
          <p:cNvSpPr>
            <a:spLocks noGrp="1"/>
          </p:cNvSpPr>
          <p:nvPr>
            <p:ph type="dt" sz="half" idx="10"/>
          </p:nvPr>
        </p:nvSpPr>
        <p:spPr/>
        <p:txBody>
          <a:bodyPr/>
          <a:lstStyle/>
          <a:p>
            <a:fld id="{E400F907-4AFA-4E9A-8B7C-7A48C2FEC0A6}" type="datetimeFigureOut">
              <a:rPr lang="en-IN" smtClean="0"/>
              <a:t>06-05-2023</a:t>
            </a:fld>
            <a:endParaRPr lang="en-IN"/>
          </a:p>
        </p:txBody>
      </p:sp>
      <p:sp>
        <p:nvSpPr>
          <p:cNvPr id="8" name="Footer Placeholder 7">
            <a:extLst>
              <a:ext uri="{FF2B5EF4-FFF2-40B4-BE49-F238E27FC236}">
                <a16:creationId xmlns:a16="http://schemas.microsoft.com/office/drawing/2014/main" id="{794FD2D8-ACFD-9989-D9EF-4D118BDD806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35F158C-29EA-79B7-8AC6-34DE141DEBEA}"/>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857057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EA7EF-5476-3597-40D6-ABD72848946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BD9B34D9-0A8E-6A59-07A8-CB7E136EBF22}"/>
              </a:ext>
            </a:extLst>
          </p:cNvPr>
          <p:cNvSpPr>
            <a:spLocks noGrp="1"/>
          </p:cNvSpPr>
          <p:nvPr>
            <p:ph type="dt" sz="half" idx="10"/>
          </p:nvPr>
        </p:nvSpPr>
        <p:spPr/>
        <p:txBody>
          <a:bodyPr/>
          <a:lstStyle/>
          <a:p>
            <a:fld id="{E400F907-4AFA-4E9A-8B7C-7A48C2FEC0A6}" type="datetimeFigureOut">
              <a:rPr lang="en-IN" smtClean="0"/>
              <a:t>06-05-2023</a:t>
            </a:fld>
            <a:endParaRPr lang="en-IN"/>
          </a:p>
        </p:txBody>
      </p:sp>
      <p:sp>
        <p:nvSpPr>
          <p:cNvPr id="4" name="Footer Placeholder 3">
            <a:extLst>
              <a:ext uri="{FF2B5EF4-FFF2-40B4-BE49-F238E27FC236}">
                <a16:creationId xmlns:a16="http://schemas.microsoft.com/office/drawing/2014/main" id="{5AFD8672-67BB-94F9-16D0-6D6B2C97269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4D4EE21-EFF5-201F-4DE5-519D07F6E09C}"/>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767973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EFA8A7-79DD-E78D-5B39-14B4F17D24C4}"/>
              </a:ext>
            </a:extLst>
          </p:cNvPr>
          <p:cNvSpPr>
            <a:spLocks noGrp="1"/>
          </p:cNvSpPr>
          <p:nvPr>
            <p:ph type="dt" sz="half" idx="10"/>
          </p:nvPr>
        </p:nvSpPr>
        <p:spPr/>
        <p:txBody>
          <a:bodyPr/>
          <a:lstStyle/>
          <a:p>
            <a:fld id="{E400F907-4AFA-4E9A-8B7C-7A48C2FEC0A6}" type="datetimeFigureOut">
              <a:rPr lang="en-IN" smtClean="0"/>
              <a:t>06-05-2023</a:t>
            </a:fld>
            <a:endParaRPr lang="en-IN"/>
          </a:p>
        </p:txBody>
      </p:sp>
      <p:sp>
        <p:nvSpPr>
          <p:cNvPr id="3" name="Footer Placeholder 2">
            <a:extLst>
              <a:ext uri="{FF2B5EF4-FFF2-40B4-BE49-F238E27FC236}">
                <a16:creationId xmlns:a16="http://schemas.microsoft.com/office/drawing/2014/main" id="{37142AC1-C061-822D-B671-0609465791B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1BB88CE-EE9B-5D8E-4D0D-6FDA34E23AEB}"/>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971845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19E67-CBD9-E36F-CF5D-C52E935A08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AFCDC85-9B4B-5C60-BBD3-8CB0BD6C76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73BE3D35-16EE-34F1-545A-0E43A550BB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464DCF-1DCB-C01E-6939-D0F39A296AFE}"/>
              </a:ext>
            </a:extLst>
          </p:cNvPr>
          <p:cNvSpPr>
            <a:spLocks noGrp="1"/>
          </p:cNvSpPr>
          <p:nvPr>
            <p:ph type="dt" sz="half" idx="10"/>
          </p:nvPr>
        </p:nvSpPr>
        <p:spPr/>
        <p:txBody>
          <a:bodyPr/>
          <a:lstStyle/>
          <a:p>
            <a:fld id="{E400F907-4AFA-4E9A-8B7C-7A48C2FEC0A6}" type="datetimeFigureOut">
              <a:rPr lang="en-IN" smtClean="0"/>
              <a:t>06-05-2023</a:t>
            </a:fld>
            <a:endParaRPr lang="en-IN"/>
          </a:p>
        </p:txBody>
      </p:sp>
      <p:sp>
        <p:nvSpPr>
          <p:cNvPr id="6" name="Footer Placeholder 5">
            <a:extLst>
              <a:ext uri="{FF2B5EF4-FFF2-40B4-BE49-F238E27FC236}">
                <a16:creationId xmlns:a16="http://schemas.microsoft.com/office/drawing/2014/main" id="{5A75D8B0-80BE-E0EB-DB2F-55588E12D69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9748FA2-24C3-6F59-D031-B1A10EA67F74}"/>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418641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21138-DBAC-0180-C952-C3FAB6B25C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98F549B0-B741-2EA2-B926-E38BD48850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6856D3A3-43C7-B200-0790-8874A67DEE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347305-3B2D-59FB-4379-89B8C216B9BE}"/>
              </a:ext>
            </a:extLst>
          </p:cNvPr>
          <p:cNvSpPr>
            <a:spLocks noGrp="1"/>
          </p:cNvSpPr>
          <p:nvPr>
            <p:ph type="dt" sz="half" idx="10"/>
          </p:nvPr>
        </p:nvSpPr>
        <p:spPr/>
        <p:txBody>
          <a:bodyPr/>
          <a:lstStyle/>
          <a:p>
            <a:fld id="{E400F907-4AFA-4E9A-8B7C-7A48C2FEC0A6}" type="datetimeFigureOut">
              <a:rPr lang="en-IN" smtClean="0"/>
              <a:t>06-05-2023</a:t>
            </a:fld>
            <a:endParaRPr lang="en-IN"/>
          </a:p>
        </p:txBody>
      </p:sp>
      <p:sp>
        <p:nvSpPr>
          <p:cNvPr id="6" name="Footer Placeholder 5">
            <a:extLst>
              <a:ext uri="{FF2B5EF4-FFF2-40B4-BE49-F238E27FC236}">
                <a16:creationId xmlns:a16="http://schemas.microsoft.com/office/drawing/2014/main" id="{F564F189-35B8-0747-13EE-C4E06800F5D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03A158E-0E55-EAC9-C3A2-DA5DA67C4771}"/>
              </a:ext>
            </a:extLst>
          </p:cNvPr>
          <p:cNvSpPr>
            <a:spLocks noGrp="1"/>
          </p:cNvSpPr>
          <p:nvPr>
            <p:ph type="sldNum" sz="quarter" idx="12"/>
          </p:nvPr>
        </p:nvSpPr>
        <p:spPr/>
        <p:txBody>
          <a:bodyPr/>
          <a:lstStyle/>
          <a:p>
            <a:fld id="{395B0748-3DF9-4B41-AE2F-AB965B3F59F7}" type="slidenum">
              <a:rPr lang="en-IN" smtClean="0"/>
              <a:t>‹#›</a:t>
            </a:fld>
            <a:endParaRPr lang="en-IN"/>
          </a:p>
        </p:txBody>
      </p:sp>
    </p:spTree>
    <p:extLst>
      <p:ext uri="{BB962C8B-B14F-4D97-AF65-F5344CB8AC3E}">
        <p14:creationId xmlns:p14="http://schemas.microsoft.com/office/powerpoint/2010/main" val="2097352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1CFD4A-CEBE-7CCB-0214-93C7B2A628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96B73BF-D67D-6B0C-D322-DFADD1BFA1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2855BC5-FDBB-710E-4477-8DDE090FF87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00F907-4AFA-4E9A-8B7C-7A48C2FEC0A6}" type="datetimeFigureOut">
              <a:rPr lang="en-IN" smtClean="0"/>
              <a:t>06-05-2023</a:t>
            </a:fld>
            <a:endParaRPr lang="en-IN"/>
          </a:p>
        </p:txBody>
      </p:sp>
      <p:sp>
        <p:nvSpPr>
          <p:cNvPr id="5" name="Footer Placeholder 4">
            <a:extLst>
              <a:ext uri="{FF2B5EF4-FFF2-40B4-BE49-F238E27FC236}">
                <a16:creationId xmlns:a16="http://schemas.microsoft.com/office/drawing/2014/main" id="{A160C05C-AC6E-E701-319B-51240AC428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FBF7AFD-A553-AED9-9B3D-DB879655E5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5B0748-3DF9-4B41-AE2F-AB965B3F59F7}" type="slidenum">
              <a:rPr lang="en-IN" smtClean="0"/>
              <a:t>‹#›</a:t>
            </a:fld>
            <a:endParaRPr lang="en-IN"/>
          </a:p>
        </p:txBody>
      </p:sp>
    </p:spTree>
    <p:extLst>
      <p:ext uri="{BB962C8B-B14F-4D97-AF65-F5344CB8AC3E}">
        <p14:creationId xmlns:p14="http://schemas.microsoft.com/office/powerpoint/2010/main" val="8891909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26B405-B762-DE23-8B4C-68AC5DB740FB}"/>
              </a:ext>
            </a:extLst>
          </p:cNvPr>
          <p:cNvSpPr>
            <a:spLocks noGrp="1"/>
          </p:cNvSpPr>
          <p:nvPr>
            <p:ph type="ctrTitle"/>
          </p:nvPr>
        </p:nvSpPr>
        <p:spPr/>
        <p:txBody>
          <a:bodyPr/>
          <a:lstStyle/>
          <a:p>
            <a:r>
              <a:rPr lang="en-US" dirty="0"/>
              <a:t>Special Economic Zones-SEZ </a:t>
            </a:r>
            <a:endParaRPr lang="en-IN" dirty="0"/>
          </a:p>
        </p:txBody>
      </p:sp>
      <p:sp>
        <p:nvSpPr>
          <p:cNvPr id="3" name="Subtitle 2">
            <a:extLst>
              <a:ext uri="{FF2B5EF4-FFF2-40B4-BE49-F238E27FC236}">
                <a16:creationId xmlns:a16="http://schemas.microsoft.com/office/drawing/2014/main" id="{4A0E7B8E-D6C8-4A10-0393-2C4B2A6C224C}"/>
              </a:ext>
            </a:extLst>
          </p:cNvPr>
          <p:cNvSpPr>
            <a:spLocks noGrp="1"/>
          </p:cNvSpPr>
          <p:nvPr>
            <p:ph type="subTitle" idx="1"/>
          </p:nvPr>
        </p:nvSpPr>
        <p:spPr/>
        <p:txBody>
          <a:bodyPr/>
          <a:lstStyle/>
          <a:p>
            <a:r>
              <a:rPr lang="en-US" dirty="0"/>
              <a:t>Dr M. S. Krishna Kumar, Advocate </a:t>
            </a:r>
            <a:endParaRPr lang="en-IN" dirty="0"/>
          </a:p>
        </p:txBody>
      </p:sp>
    </p:spTree>
    <p:extLst>
      <p:ext uri="{BB962C8B-B14F-4D97-AF65-F5344CB8AC3E}">
        <p14:creationId xmlns:p14="http://schemas.microsoft.com/office/powerpoint/2010/main" val="3945034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1005B-8AE2-3296-3E5A-A2E2A0718D47}"/>
              </a:ext>
            </a:extLst>
          </p:cNvPr>
          <p:cNvSpPr>
            <a:spLocks noGrp="1"/>
          </p:cNvSpPr>
          <p:nvPr>
            <p:ph type="title"/>
          </p:nvPr>
        </p:nvSpPr>
        <p:spPr/>
        <p:txBody>
          <a:bodyPr/>
          <a:lstStyle/>
          <a:p>
            <a:pPr algn="ctr"/>
            <a:r>
              <a:rPr lang="en-US" dirty="0"/>
              <a:t>Salient Features of SEZ Scheme </a:t>
            </a:r>
            <a:endParaRPr lang="en-IN" dirty="0"/>
          </a:p>
        </p:txBody>
      </p:sp>
      <p:sp>
        <p:nvSpPr>
          <p:cNvPr id="3" name="Content Placeholder 2">
            <a:extLst>
              <a:ext uri="{FF2B5EF4-FFF2-40B4-BE49-F238E27FC236}">
                <a16:creationId xmlns:a16="http://schemas.microsoft.com/office/drawing/2014/main" id="{4589441E-F61D-C409-E728-29621CFDA562}"/>
              </a:ext>
            </a:extLst>
          </p:cNvPr>
          <p:cNvSpPr>
            <a:spLocks noGrp="1"/>
          </p:cNvSpPr>
          <p:nvPr>
            <p:ph idx="1"/>
          </p:nvPr>
        </p:nvSpPr>
        <p:spPr/>
        <p:txBody>
          <a:bodyPr>
            <a:normAutofit/>
          </a:bodyPr>
          <a:lstStyle/>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duty free import/domestic procurement of </a:t>
            </a:r>
            <a:r>
              <a:rPr lang="en-IN" sz="1800" b="1" dirty="0" err="1">
                <a:effectLst/>
                <a:latin typeface="Georgia" panose="02040502050405020303" pitchFamily="18" charset="0"/>
                <a:ea typeface="Calibri" panose="020F0502020204030204" pitchFamily="34" charset="0"/>
                <a:cs typeface="Times New Roman" panose="02020603050405020304" pitchFamily="18" charset="0"/>
              </a:rPr>
              <a:t>goods</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for</a:t>
            </a:r>
            <a:r>
              <a:rPr lang="en-IN" sz="1800" dirty="0">
                <a:effectLst/>
                <a:latin typeface="Georgia" panose="02040502050405020303" pitchFamily="18" charset="0"/>
                <a:ea typeface="Calibri" panose="020F0502020204030204" pitchFamily="34" charset="0"/>
                <a:cs typeface="Times New Roman" panose="02020603050405020304" pitchFamily="18" charset="0"/>
              </a:rPr>
              <a:t> units and developers for their operations leading to a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substantial saving in costs.</a:t>
            </a: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All supplies by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DTA to SEZ are treated as exports and are zero rated </a:t>
            </a:r>
            <a:r>
              <a:rPr lang="en-IN" sz="1800" dirty="0">
                <a:effectLst/>
                <a:latin typeface="Georgia" panose="02040502050405020303" pitchFamily="18" charset="0"/>
                <a:ea typeface="Calibri" panose="020F0502020204030204" pitchFamily="34" charset="0"/>
                <a:cs typeface="Times New Roman" panose="02020603050405020304" pitchFamily="18" charset="0"/>
              </a:rPr>
              <a:t>in terms of application of GST</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SEZs are deemed to be an airport, port, Land Custom Stations, and Inland Container Depot under the Customs Act </a:t>
            </a:r>
            <a:r>
              <a:rPr lang="en-IN" sz="1800" dirty="0">
                <a:effectLst/>
                <a:latin typeface="Georgia" panose="02040502050405020303" pitchFamily="18" charset="0"/>
                <a:ea typeface="Calibri" panose="020F0502020204030204" pitchFamily="34" charset="0"/>
                <a:cs typeface="Times New Roman" panose="02020603050405020304" pitchFamily="18" charset="0"/>
              </a:rPr>
              <a:t>- dedicated customs formation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no routine examination </a:t>
            </a:r>
            <a:r>
              <a:rPr lang="en-IN" sz="1800" dirty="0">
                <a:effectLst/>
                <a:latin typeface="Georgia" panose="02040502050405020303" pitchFamily="18" charset="0"/>
                <a:ea typeface="Calibri" panose="020F0502020204030204" pitchFamily="34" charset="0"/>
                <a:cs typeface="Times New Roman" panose="02020603050405020304" pitchFamily="18" charset="0"/>
              </a:rPr>
              <a:t>- SEZs ensure ease of doing business and other barrie</a:t>
            </a:r>
            <a:r>
              <a:rPr lang="en-IN" sz="1800" dirty="0">
                <a:latin typeface="Georgia" panose="02040502050405020303" pitchFamily="18" charset="0"/>
                <a:ea typeface="Calibri" panose="020F0502020204030204" pitchFamily="34" charset="0"/>
                <a:cs typeface="Times New Roman" panose="02020603050405020304" pitchFamily="18" charset="0"/>
              </a:rPr>
              <a:t>r </a:t>
            </a:r>
            <a:r>
              <a:rPr lang="en-IN" sz="1800" b="1" dirty="0">
                <a:latin typeface="Georgia" panose="02040502050405020303" pitchFamily="18" charset="0"/>
                <a:ea typeface="Calibri" panose="020F0502020204030204" pitchFamily="34" charset="0"/>
                <a:cs typeface="Times New Roman" panose="02020603050405020304" pitchFamily="18" charset="0"/>
              </a:rPr>
              <a:t>by ensuring online applications, reducing procedural complexities, bureaucratic hassles </a:t>
            </a:r>
            <a:r>
              <a:rPr lang="en-IN" sz="1800" dirty="0">
                <a:effectLst/>
                <a:latin typeface="Georgia" panose="02040502050405020303" pitchFamily="18" charset="0"/>
                <a:ea typeface="Calibri" panose="020F0502020204030204" pitchFamily="34" charset="0"/>
                <a:cs typeface="Times New Roman" panose="02020603050405020304" pitchFamily="18" charset="0"/>
              </a:rPr>
              <a:t>to trade. </a:t>
            </a:r>
          </a:p>
          <a:p>
            <a:pPr marL="514350" indent="-285750">
              <a:lnSpc>
                <a:spcPct val="107000"/>
              </a:lnSpc>
              <a:spcAft>
                <a:spcPts val="800"/>
              </a:spcAft>
              <a:buFont typeface="Wingdings" panose="05000000000000000000" pitchFamily="2" charset="2"/>
              <a:buChar char="v"/>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965249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3C7F3-0382-624F-B636-F487E01DEF92}"/>
              </a:ext>
            </a:extLst>
          </p:cNvPr>
          <p:cNvSpPr>
            <a:spLocks noGrp="1"/>
          </p:cNvSpPr>
          <p:nvPr>
            <p:ph type="title"/>
          </p:nvPr>
        </p:nvSpPr>
        <p:spPr/>
        <p:txBody>
          <a:bodyPr/>
          <a:lstStyle/>
          <a:p>
            <a:r>
              <a:rPr lang="en-US" dirty="0"/>
              <a:t>Procedure for Setting up SEZ </a:t>
            </a:r>
            <a:endParaRPr lang="en-IN" dirty="0"/>
          </a:p>
        </p:txBody>
      </p:sp>
      <p:sp>
        <p:nvSpPr>
          <p:cNvPr id="3" name="Content Placeholder 2">
            <a:extLst>
              <a:ext uri="{FF2B5EF4-FFF2-40B4-BE49-F238E27FC236}">
                <a16:creationId xmlns:a16="http://schemas.microsoft.com/office/drawing/2014/main" id="{86F3C45B-999F-DF9D-0951-E365A4F1762B}"/>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Procedure for setting up of units in SEZ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A consolidated application in form F of SEZ Rules to be made to DC with copy to Developer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The DC  after scrutiny will place  before Approval Committee which will meet once in every fortnight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BOA may approve with or without modification or reject within 15 days. – subject to fulfilment of criteria NFE, space availability, pollution norms etc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On approval of the proposal, the DC shall issue a LOA (in Form G) for setting up of the unit.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77917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19C31-E85E-6FEC-5209-66A20C221CD8}"/>
              </a:ext>
            </a:extLst>
          </p:cNvPr>
          <p:cNvSpPr>
            <a:spLocks noGrp="1"/>
          </p:cNvSpPr>
          <p:nvPr>
            <p:ph type="title"/>
          </p:nvPr>
        </p:nvSpPr>
        <p:spPr/>
        <p:txBody>
          <a:bodyPr/>
          <a:lstStyle/>
          <a:p>
            <a:pPr algn="ctr"/>
            <a:r>
              <a:rPr lang="en-US" dirty="0"/>
              <a:t>Sec.26 – Exemptions to SEZ </a:t>
            </a:r>
            <a:endParaRPr lang="en-IN" dirty="0"/>
          </a:p>
        </p:txBody>
      </p:sp>
      <p:sp>
        <p:nvSpPr>
          <p:cNvPr id="3" name="Content Placeholder 2">
            <a:extLst>
              <a:ext uri="{FF2B5EF4-FFF2-40B4-BE49-F238E27FC236}">
                <a16:creationId xmlns:a16="http://schemas.microsoft.com/office/drawing/2014/main" id="{334BD7BE-134E-B6FA-A54E-A84535D21D0A}"/>
              </a:ext>
            </a:extLst>
          </p:cNvPr>
          <p:cNvSpPr>
            <a:spLocks noGrp="1"/>
          </p:cNvSpPr>
          <p:nvPr>
            <p:ph idx="1"/>
          </p:nvPr>
        </p:nvSpPr>
        <p:spPr/>
        <p:txBody>
          <a:bodyPr>
            <a:normAutofit/>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Exemption/Drawback/Concession – Sec.26 SEZ Act 2005</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Developer/Unit of SEZ to receive input, input services, capital goods without taxes- supplier to ensure conditions in respective Acts fulfilled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any duty of customs on goods imported or services provided in SEZ or Unit to carry on authorized operations by Developer of Entrepreneur</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any duty of customs on goods/services exported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Exemption  from duty of Excise on goods brought from DTA to SEZ </a:t>
            </a:r>
          </a:p>
          <a:p>
            <a:endParaRPr lang="en-IN" dirty="0"/>
          </a:p>
        </p:txBody>
      </p:sp>
    </p:spTree>
    <p:extLst>
      <p:ext uri="{BB962C8B-B14F-4D97-AF65-F5344CB8AC3E}">
        <p14:creationId xmlns:p14="http://schemas.microsoft.com/office/powerpoint/2010/main" val="1947947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B8AE1-3117-1661-DFB6-F4B7C0F30336}"/>
              </a:ext>
            </a:extLst>
          </p:cNvPr>
          <p:cNvSpPr>
            <a:spLocks noGrp="1"/>
          </p:cNvSpPr>
          <p:nvPr>
            <p:ph type="title"/>
          </p:nvPr>
        </p:nvSpPr>
        <p:spPr/>
        <p:txBody>
          <a:bodyPr/>
          <a:lstStyle/>
          <a:p>
            <a:pPr algn="ctr"/>
            <a:r>
              <a:rPr lang="en-US" dirty="0"/>
              <a:t>Procedure for procurement of Goods/Services-Developer</a:t>
            </a:r>
            <a:endParaRPr lang="en-IN" dirty="0"/>
          </a:p>
        </p:txBody>
      </p:sp>
      <p:sp>
        <p:nvSpPr>
          <p:cNvPr id="3" name="Content Placeholder 2">
            <a:extLst>
              <a:ext uri="{FF2B5EF4-FFF2-40B4-BE49-F238E27FC236}">
                <a16:creationId xmlns:a16="http://schemas.microsoft.com/office/drawing/2014/main" id="{D36AD54E-07A6-D5B3-D8FA-5C2C62367845}"/>
              </a:ext>
            </a:extLst>
          </p:cNvPr>
          <p:cNvSpPr>
            <a:spLocks noGrp="1"/>
          </p:cNvSpPr>
          <p:nvPr>
            <p:ph idx="1"/>
          </p:nvPr>
        </p:nvSpPr>
        <p:spPr/>
        <p:txBody>
          <a:bodyPr>
            <a:normAutofit fontScale="92500"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Developer may import, procure goods/services from DTA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Ø"/>
            </a:pPr>
            <a:r>
              <a:rPr lang="en-IN" sz="1800" b="1" dirty="0">
                <a:effectLst/>
                <a:latin typeface="Georgia" panose="02040502050405020303" pitchFamily="18" charset="0"/>
                <a:ea typeface="Calibri" panose="020F0502020204030204" pitchFamily="34" charset="0"/>
                <a:cs typeface="Times New Roman" panose="02020603050405020304" pitchFamily="18" charset="0"/>
              </a:rPr>
              <a:t>To file application to DC with list of goods/services, including machinery, equipment, construction material required for authorized operation </a:t>
            </a:r>
            <a:r>
              <a:rPr lang="en-IN" sz="1800" dirty="0">
                <a:effectLst/>
                <a:latin typeface="Georgia" panose="02040502050405020303" pitchFamily="18" charset="0"/>
                <a:ea typeface="Calibri" panose="020F0502020204030204" pitchFamily="34" charset="0"/>
                <a:cs typeface="Times New Roman" panose="02020603050405020304" pitchFamily="18" charset="0"/>
              </a:rPr>
              <a:t>– certified by Chartered Engineer </a:t>
            </a: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To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declare place of storage within the SEZ </a:t>
            </a:r>
            <a:r>
              <a:rPr lang="en-IN" sz="1800" dirty="0">
                <a:effectLst/>
                <a:latin typeface="Georgia" panose="02040502050405020303" pitchFamily="18" charset="0"/>
                <a:ea typeface="Calibri" panose="020F0502020204030204" pitchFamily="34" charset="0"/>
                <a:cs typeface="Times New Roman" panose="02020603050405020304" pitchFamily="18" charset="0"/>
              </a:rPr>
              <a:t>– to the Specified Officer (SO) – goods imported/procured to be kept in clearly demarcated area for inspection </a:t>
            </a: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Developer to execute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Bond Cum Legal Undertaking with DC for accounting and utilization of goods </a:t>
            </a:r>
            <a:r>
              <a:rPr lang="en-IN" sz="1800" dirty="0">
                <a:effectLst/>
                <a:latin typeface="Georgia" panose="02040502050405020303" pitchFamily="18" charset="0"/>
                <a:ea typeface="Calibri" panose="020F0502020204030204" pitchFamily="34" charset="0"/>
                <a:cs typeface="Times New Roman" panose="02020603050405020304" pitchFamily="18" charset="0"/>
              </a:rPr>
              <a:t>within 1 year or such extended period </a:t>
            </a:r>
          </a:p>
          <a:p>
            <a:pPr marL="514350" indent="-285750">
              <a:lnSpc>
                <a:spcPct val="107000"/>
              </a:lnSpc>
              <a:spcAft>
                <a:spcPts val="800"/>
              </a:spcAft>
              <a:buFont typeface="Wingdings" panose="05000000000000000000" pitchFamily="2" charset="2"/>
              <a:buChar char="Ø"/>
            </a:pPr>
            <a:r>
              <a:rPr lang="en-IN" sz="1800" b="1" dirty="0">
                <a:effectLst/>
                <a:latin typeface="Georgia" panose="02040502050405020303" pitchFamily="18" charset="0"/>
                <a:ea typeface="Calibri" panose="020F0502020204030204" pitchFamily="34" charset="0"/>
                <a:cs typeface="Times New Roman" panose="02020603050405020304" pitchFamily="18" charset="0"/>
              </a:rPr>
              <a:t>To file quarterly and half year returns </a:t>
            </a:r>
            <a:r>
              <a:rPr lang="en-IN" sz="1800" dirty="0">
                <a:effectLst/>
                <a:latin typeface="Georgia" panose="02040502050405020303" pitchFamily="18" charset="0"/>
                <a:ea typeface="Calibri" panose="020F0502020204030204" pitchFamily="34" charset="0"/>
                <a:cs typeface="Times New Roman" panose="02020603050405020304" pitchFamily="18" charset="0"/>
              </a:rPr>
              <a:t>of procurement, consumption, utilization of goods – utilization certificate of Chartered Engineer</a:t>
            </a:r>
          </a:p>
          <a:p>
            <a:pPr marL="514350" indent="-285750">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Procured goods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shall nor be removed from SEZ without permission of  Specified Officer (SO) </a:t>
            </a:r>
            <a:r>
              <a:rPr lang="en-IN" sz="1800" dirty="0">
                <a:effectLst/>
                <a:latin typeface="Georgia" panose="02040502050405020303" pitchFamily="18" charset="0"/>
                <a:ea typeface="Calibri" panose="020F0502020204030204" pitchFamily="34" charset="0"/>
                <a:cs typeface="Times New Roman" panose="02020603050405020304" pitchFamily="18" charset="0"/>
              </a:rPr>
              <a:t>an on payment of appropriate duties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522677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C4FB1-F7E9-09EA-21B7-C2BBA2D59BF1}"/>
              </a:ext>
            </a:extLst>
          </p:cNvPr>
          <p:cNvSpPr>
            <a:spLocks noGrp="1"/>
          </p:cNvSpPr>
          <p:nvPr>
            <p:ph type="title"/>
          </p:nvPr>
        </p:nvSpPr>
        <p:spPr/>
        <p:txBody>
          <a:bodyPr/>
          <a:lstStyle/>
          <a:p>
            <a:pPr algn="ctr"/>
            <a:r>
              <a:rPr lang="en-US" dirty="0"/>
              <a:t>Export – under SEZ Act </a:t>
            </a:r>
            <a:endParaRPr lang="en-IN" dirty="0"/>
          </a:p>
        </p:txBody>
      </p:sp>
      <p:sp>
        <p:nvSpPr>
          <p:cNvPr id="3" name="Content Placeholder 2">
            <a:extLst>
              <a:ext uri="{FF2B5EF4-FFF2-40B4-BE49-F238E27FC236}">
                <a16:creationId xmlns:a16="http://schemas.microsoft.com/office/drawing/2014/main" id="{9B6414E5-2F2A-11E5-5093-981462972462}"/>
              </a:ext>
            </a:extLst>
          </p:cNvPr>
          <p:cNvSpPr>
            <a:spLocks noGrp="1"/>
          </p:cNvSpPr>
          <p:nvPr>
            <p:ph idx="1"/>
          </p:nvPr>
        </p:nvSpPr>
        <p:spPr/>
        <p:txBody>
          <a:bodyPr/>
          <a:lstStyle/>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2 (m) – Export - </a:t>
            </a:r>
            <a:r>
              <a:rPr lang="en-US" sz="1800" dirty="0">
                <a:effectLst/>
                <a:latin typeface="Georgia" panose="02040502050405020303" pitchFamily="18" charset="0"/>
                <a:ea typeface="Calibri" panose="020F0502020204030204" pitchFamily="34" charset="0"/>
                <a:cs typeface="Times New Roman" panose="02020603050405020304" pitchFamily="18" charset="0"/>
              </a:rPr>
              <a:t>export” means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buNone/>
            </a:pPr>
            <a:r>
              <a:rPr lang="en-US" sz="1800" dirty="0">
                <a:effectLst/>
                <a:latin typeface="Georgia" panose="02040502050405020303" pitchFamily="18" charset="0"/>
                <a:ea typeface="Times New Roman" panose="02020603050405020304" pitchFamily="18" charset="0"/>
              </a:rPr>
              <a:t>(</a:t>
            </a:r>
            <a:r>
              <a:rPr lang="en-US" sz="1800" dirty="0" err="1">
                <a:effectLst/>
                <a:latin typeface="Georgia" panose="02040502050405020303" pitchFamily="18" charset="0"/>
                <a:ea typeface="Times New Roman" panose="02020603050405020304" pitchFamily="18" charset="0"/>
              </a:rPr>
              <a:t>i</a:t>
            </a:r>
            <a:r>
              <a:rPr lang="en-US" sz="1800" dirty="0">
                <a:effectLst/>
                <a:latin typeface="Georgia" panose="02040502050405020303" pitchFamily="18" charset="0"/>
                <a:ea typeface="Times New Roman" panose="02020603050405020304" pitchFamily="18" charset="0"/>
              </a:rPr>
              <a:t>)	taking goods, or providing services, out of India, from a Special Economic Zone, by land, sea or air or by any other mode, whether physical or otherwise; or</a:t>
            </a:r>
            <a:endParaRPr lang="en-IN" sz="1800" dirty="0">
              <a:effectLst/>
              <a:latin typeface="Times New Roman" panose="02020603050405020304" pitchFamily="18" charset="0"/>
              <a:ea typeface="Times New Roman" panose="02020603050405020304" pitchFamily="18" charset="0"/>
            </a:endParaRPr>
          </a:p>
          <a:p>
            <a:pPr indent="0">
              <a:buNone/>
            </a:pPr>
            <a:r>
              <a:rPr lang="en-US" sz="1800" dirty="0">
                <a:effectLst/>
                <a:latin typeface="Georgia" panose="02040502050405020303" pitchFamily="18" charset="0"/>
                <a:ea typeface="Times New Roman" panose="02020603050405020304" pitchFamily="18" charset="0"/>
              </a:rPr>
              <a:t>(ii)	supplying goods, or providing services, from the Domestic Tariff Area to a Unit or Developer; or</a:t>
            </a:r>
            <a:endParaRPr lang="en-IN" sz="1800" dirty="0">
              <a:effectLst/>
              <a:latin typeface="Times New Roman" panose="02020603050405020304" pitchFamily="18" charset="0"/>
              <a:ea typeface="Times New Roman" panose="02020603050405020304" pitchFamily="18" charset="0"/>
            </a:endParaRPr>
          </a:p>
          <a:p>
            <a:pPr indent="0">
              <a:buNone/>
            </a:pPr>
            <a:r>
              <a:rPr lang="en-US" sz="1800" dirty="0">
                <a:effectLst/>
                <a:latin typeface="Georgia" panose="02040502050405020303" pitchFamily="18" charset="0"/>
                <a:ea typeface="Times New Roman" panose="02020603050405020304" pitchFamily="18" charset="0"/>
              </a:rPr>
              <a:t>(iii)	supplying goods, or providing services, from one Unit to another Unit or Developer, in the same or different Special Economic Zone;</a:t>
            </a:r>
            <a:endParaRPr lang="en-IN" sz="1800" dirty="0">
              <a:effectLst/>
              <a:latin typeface="Times New Roman" panose="02020603050405020304" pitchFamily="18" charset="0"/>
              <a:ea typeface="Times New Roman" panose="02020603050405020304" pitchFamily="18" charset="0"/>
            </a:endParaRPr>
          </a:p>
          <a:p>
            <a:pPr marL="0" indent="0">
              <a:buNone/>
            </a:pPr>
            <a:endParaRPr lang="en-IN" sz="1800" dirty="0">
              <a:effectLst/>
              <a:latin typeface="Georgia" panose="02040502050405020303" pitchFamily="18" charset="0"/>
              <a:ea typeface="Calibri" panose="020F0502020204030204" pitchFamily="34" charset="0"/>
              <a:cs typeface="Times New Roman" panose="02020603050405020304" pitchFamily="18" charset="0"/>
            </a:endParaRPr>
          </a:p>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Supply of goods/services from DTA to a Unit or Developer in SEZ export – Sec.51 – provisions will override with provisions of other Act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920794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B7A8E-79F4-8AE3-306F-A8E448C130D8}"/>
              </a:ext>
            </a:extLst>
          </p:cNvPr>
          <p:cNvSpPr>
            <a:spLocks noGrp="1"/>
          </p:cNvSpPr>
          <p:nvPr>
            <p:ph type="title"/>
          </p:nvPr>
        </p:nvSpPr>
        <p:spPr/>
        <p:txBody>
          <a:bodyPr/>
          <a:lstStyle/>
          <a:p>
            <a:pPr algn="ctr"/>
            <a:r>
              <a:rPr lang="en-US" dirty="0"/>
              <a:t>Import under SEZ Act </a:t>
            </a:r>
            <a:endParaRPr lang="en-IN" dirty="0"/>
          </a:p>
        </p:txBody>
      </p:sp>
      <p:sp>
        <p:nvSpPr>
          <p:cNvPr id="3" name="Content Placeholder 2">
            <a:extLst>
              <a:ext uri="{FF2B5EF4-FFF2-40B4-BE49-F238E27FC236}">
                <a16:creationId xmlns:a16="http://schemas.microsoft.com/office/drawing/2014/main" id="{8E00B503-8553-9CDE-C9DE-E91900D091AA}"/>
              </a:ext>
            </a:extLst>
          </p:cNvPr>
          <p:cNvSpPr>
            <a:spLocks noGrp="1"/>
          </p:cNvSpPr>
          <p:nvPr>
            <p:ph idx="1"/>
          </p:nvPr>
        </p:nvSpPr>
        <p:spPr/>
        <p:txBody>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2 (o) – Import - </a:t>
            </a:r>
            <a:r>
              <a:rPr lang="en-US" sz="1800" dirty="0">
                <a:effectLst/>
                <a:latin typeface="Georgia" panose="02040502050405020303" pitchFamily="18" charset="0"/>
                <a:ea typeface="Calibri" panose="020F0502020204030204" pitchFamily="34" charset="0"/>
                <a:cs typeface="Times New Roman" panose="02020603050405020304" pitchFamily="18" charset="0"/>
              </a:rPr>
              <a:t>import” means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buNone/>
            </a:pPr>
            <a:r>
              <a:rPr lang="en-US" sz="1800" dirty="0">
                <a:effectLst/>
                <a:latin typeface="Georgia" panose="02040502050405020303" pitchFamily="18" charset="0"/>
                <a:ea typeface="Times New Roman" panose="02020603050405020304" pitchFamily="18" charset="0"/>
              </a:rPr>
              <a:t>(</a:t>
            </a:r>
            <a:r>
              <a:rPr lang="en-US" sz="1800" dirty="0" err="1">
                <a:effectLst/>
                <a:latin typeface="Georgia" panose="02040502050405020303" pitchFamily="18" charset="0"/>
                <a:ea typeface="Times New Roman" panose="02020603050405020304" pitchFamily="18" charset="0"/>
              </a:rPr>
              <a:t>i</a:t>
            </a:r>
            <a:r>
              <a:rPr lang="en-US" sz="1800" dirty="0">
                <a:effectLst/>
                <a:latin typeface="Georgia" panose="02040502050405020303" pitchFamily="18" charset="0"/>
                <a:ea typeface="Times New Roman" panose="02020603050405020304" pitchFamily="18" charset="0"/>
              </a:rPr>
              <a:t>)	bringing goods or receiving services, in a Special Economic Zone, by a Unit or Developer from a place outside India by land, sea or air or by any other mode, whether physical or otherwise; or</a:t>
            </a:r>
            <a:endParaRPr lang="en-IN" sz="1800" dirty="0">
              <a:effectLst/>
              <a:latin typeface="Times New Roman" panose="02020603050405020304" pitchFamily="18" charset="0"/>
              <a:ea typeface="Times New Roman" panose="02020603050405020304" pitchFamily="18" charset="0"/>
            </a:endParaRPr>
          </a:p>
          <a:p>
            <a:pPr indent="0">
              <a:buNone/>
            </a:pPr>
            <a:r>
              <a:rPr lang="en-US" sz="1800" dirty="0">
                <a:effectLst/>
                <a:latin typeface="Georgia" panose="02040502050405020303" pitchFamily="18" charset="0"/>
                <a:ea typeface="Times New Roman" panose="02020603050405020304" pitchFamily="18" charset="0"/>
              </a:rPr>
              <a:t>(ii)	receiving goods, or services by a Unit or Developer from another Unit or Developer of the same Special Economic Zone or a different Special Economic Zone;</a:t>
            </a:r>
            <a:endParaRPr lang="en-IN" sz="1800" dirty="0">
              <a:effectLst/>
              <a:latin typeface="Times New Roman" panose="02020603050405020304" pitchFamily="18" charset="0"/>
              <a:ea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Sec.30 of SEZ Act – goods removed from SEZ to DTA shall be chargeable to duty of customs, including ADD, CVD, Safeguard duty etc – if duty is not payable under CA 1962 – no duty on supply from SEZ to DTA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116701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E2C179-E672-347D-39A7-C220511FCC32}"/>
              </a:ext>
            </a:extLst>
          </p:cNvPr>
          <p:cNvSpPr>
            <a:spLocks noGrp="1"/>
          </p:cNvSpPr>
          <p:nvPr>
            <p:ph type="title"/>
          </p:nvPr>
        </p:nvSpPr>
        <p:spPr/>
        <p:txBody>
          <a:bodyPr/>
          <a:lstStyle/>
          <a:p>
            <a:pPr algn="ctr"/>
            <a:r>
              <a:rPr lang="en-US" dirty="0"/>
              <a:t>SEZ Under GST Law </a:t>
            </a:r>
            <a:endParaRPr lang="en-IN" dirty="0"/>
          </a:p>
        </p:txBody>
      </p:sp>
      <p:sp>
        <p:nvSpPr>
          <p:cNvPr id="3" name="Content Placeholder 2">
            <a:extLst>
              <a:ext uri="{FF2B5EF4-FFF2-40B4-BE49-F238E27FC236}">
                <a16:creationId xmlns:a16="http://schemas.microsoft.com/office/drawing/2014/main" id="{3182C121-EAC4-9EC9-F220-2F0E29098010}"/>
              </a:ext>
            </a:extLst>
          </p:cNvPr>
          <p:cNvSpPr>
            <a:spLocks noGrp="1"/>
          </p:cNvSpPr>
          <p:nvPr>
            <p:ph idx="1"/>
          </p:nvPr>
        </p:nvSpPr>
        <p:spPr/>
        <p:txBody>
          <a:bodyPr>
            <a:normAutofit/>
          </a:bodyPr>
          <a:lstStyle/>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16 of the IGST Act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n-IN" sz="1800" i="1" dirty="0">
                <a:effectLst/>
                <a:latin typeface="Georgia" panose="02040502050405020303" pitchFamily="18" charset="0"/>
                <a:ea typeface="Calibri" panose="020F0502020204030204" pitchFamily="34" charset="0"/>
                <a:cs typeface="Times New Roman" panose="02020603050405020304" pitchFamily="18" charset="0"/>
              </a:rPr>
              <a:t>S.16(1) – </a:t>
            </a:r>
            <a:r>
              <a:rPr lang="en-IN" sz="1800" b="1" i="1" dirty="0">
                <a:effectLst/>
                <a:latin typeface="Georgia" panose="02040502050405020303" pitchFamily="18" charset="0"/>
                <a:ea typeface="Calibri" panose="020F0502020204030204" pitchFamily="34" charset="0"/>
                <a:cs typeface="Times New Roman" panose="02020603050405020304" pitchFamily="18" charset="0"/>
              </a:rPr>
              <a:t>‘zero rated supply</a:t>
            </a:r>
            <a:r>
              <a:rPr lang="en-IN" sz="1800" i="1" dirty="0">
                <a:effectLst/>
                <a:latin typeface="Georgia" panose="02040502050405020303" pitchFamily="18" charset="0"/>
                <a:ea typeface="Calibri" panose="020F0502020204030204" pitchFamily="34" charset="0"/>
                <a:cs typeface="Times New Roman" panose="02020603050405020304" pitchFamily="18" charset="0"/>
              </a:rPr>
              <a:t>’ means any of the following supplies of goods or services or both, namely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n-IN" sz="1800" i="1" dirty="0">
                <a:effectLst/>
                <a:latin typeface="Georgia" panose="02040502050405020303" pitchFamily="18" charset="0"/>
                <a:ea typeface="Calibri" panose="020F0502020204030204" pitchFamily="34" charset="0"/>
                <a:cs typeface="Times New Roman" panose="02020603050405020304" pitchFamily="18" charset="0"/>
              </a:rPr>
              <a:t>(a) export of goods or services or both; or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nSpc>
                <a:spcPct val="107000"/>
              </a:lnSpc>
              <a:spcAft>
                <a:spcPts val="800"/>
              </a:spcAft>
              <a:buNone/>
            </a:pPr>
            <a:r>
              <a:rPr lang="en-IN" sz="1800" i="1" dirty="0">
                <a:effectLst/>
                <a:latin typeface="Georgia" panose="02040502050405020303" pitchFamily="18" charset="0"/>
                <a:ea typeface="Calibri" panose="020F0502020204030204" pitchFamily="34" charset="0"/>
                <a:cs typeface="Times New Roman" panose="02020603050405020304" pitchFamily="18" charset="0"/>
              </a:rPr>
              <a:t>(b) </a:t>
            </a:r>
            <a:r>
              <a:rPr lang="en-IN" sz="1800" b="1" i="1" dirty="0">
                <a:effectLst/>
                <a:latin typeface="Georgia" panose="02040502050405020303" pitchFamily="18" charset="0"/>
                <a:ea typeface="Calibri" panose="020F0502020204030204" pitchFamily="34" charset="0"/>
                <a:cs typeface="Times New Roman" panose="02020603050405020304" pitchFamily="18" charset="0"/>
              </a:rPr>
              <a:t>supply  of goods or services or both to a SEZ Developer of a SEZ unit </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 Sec.16(2) of IGST Act – subject to provisions of Sec.17(5) (ineligible ITC)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credit of input tax may be availed notwithstanding such supplies   are exempt </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Georgia" panose="02040502050405020303" pitchFamily="18" charset="0"/>
                <a:ea typeface="Calibri" panose="020F0502020204030204" pitchFamily="34" charset="0"/>
                <a:cs typeface="Times New Roman" panose="02020603050405020304" pitchFamily="18" charset="0"/>
              </a:rPr>
              <a:t>Sec.7(5) of IGST Act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supply to SEZ developer/Unit shall be considered as inter-state supply. </a:t>
            </a:r>
            <a:r>
              <a:rPr lang="en-IN" sz="1800" dirty="0">
                <a:effectLst/>
                <a:latin typeface="Georgia" panose="02040502050405020303" pitchFamily="18" charset="0"/>
                <a:ea typeface="Calibri" panose="020F0502020204030204" pitchFamily="34" charset="0"/>
                <a:cs typeface="Times New Roman" panose="02020603050405020304" pitchFamily="18" charset="0"/>
              </a:rPr>
              <a:t>(Sec.12 (3)(c ) of IGST Act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services in relation to immovable property to be treated as intra-state supply </a:t>
            </a:r>
            <a:r>
              <a:rPr lang="en-IN" sz="1800" dirty="0">
                <a:effectLst/>
                <a:latin typeface="Georgia" panose="02040502050405020303" pitchFamily="18" charset="0"/>
                <a:ea typeface="Calibri" panose="020F0502020204030204" pitchFamily="34" charset="0"/>
                <a:cs typeface="Times New Roman" panose="02020603050405020304" pitchFamily="18" charset="0"/>
              </a:rPr>
              <a:t>– accommodation/conferencing/banqueting etc</a:t>
            </a:r>
            <a:endParaRPr lang="en-IN" dirty="0"/>
          </a:p>
        </p:txBody>
      </p:sp>
    </p:spTree>
    <p:extLst>
      <p:ext uri="{BB962C8B-B14F-4D97-AF65-F5344CB8AC3E}">
        <p14:creationId xmlns:p14="http://schemas.microsoft.com/office/powerpoint/2010/main" val="1914211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99DFD-D29E-CF87-5318-D68784CEBB1E}"/>
              </a:ext>
            </a:extLst>
          </p:cNvPr>
          <p:cNvSpPr>
            <a:spLocks noGrp="1"/>
          </p:cNvSpPr>
          <p:nvPr>
            <p:ph type="title"/>
          </p:nvPr>
        </p:nvSpPr>
        <p:spPr/>
        <p:txBody>
          <a:bodyPr/>
          <a:lstStyle/>
          <a:p>
            <a:pPr algn="ctr"/>
            <a:r>
              <a:rPr lang="en-IN" dirty="0"/>
              <a:t>SEZ - Miscellaneous</a:t>
            </a:r>
          </a:p>
        </p:txBody>
      </p:sp>
      <p:sp>
        <p:nvSpPr>
          <p:cNvPr id="3" name="Content Placeholder 2">
            <a:extLst>
              <a:ext uri="{FF2B5EF4-FFF2-40B4-BE49-F238E27FC236}">
                <a16:creationId xmlns:a16="http://schemas.microsoft.com/office/drawing/2014/main" id="{ECE4AA05-1867-5112-E69E-3FCE8113D2B5}"/>
              </a:ext>
            </a:extLst>
          </p:cNvPr>
          <p:cNvSpPr>
            <a:spLocks noGrp="1"/>
          </p:cNvSpPr>
          <p:nvPr>
            <p:ph idx="1"/>
          </p:nvPr>
        </p:nvSpPr>
        <p:spPr/>
        <p:txBody>
          <a:bodyPr>
            <a:normAutofit lnSpcReduction="10000"/>
          </a:bodyPr>
          <a:lstStyle/>
          <a:p>
            <a:pPr>
              <a:buFont typeface="Wingdings" panose="05000000000000000000" pitchFamily="2" charset="2"/>
              <a:buChar char="v"/>
            </a:pPr>
            <a:r>
              <a:rPr lang="en-IN" sz="2000" dirty="0">
                <a:latin typeface="Georgia" panose="02040502050405020303" pitchFamily="18" charset="0"/>
              </a:rPr>
              <a:t>Value of Bond Cum Legal Undertaking (BLUT) equal to taxes on imports/domestic procurement of CG, RM, Spares, Consumables, intermediaries, components, parts</a:t>
            </a:r>
            <a:r>
              <a:rPr lang="en-IN" dirty="0"/>
              <a:t>, </a:t>
            </a:r>
            <a:r>
              <a:rPr lang="en-IN" sz="2000" dirty="0">
                <a:latin typeface="Georgia" panose="02040502050405020303" pitchFamily="18" charset="0"/>
              </a:rPr>
              <a:t>packing materials not levied – (Rule 12 SEZ Rules 2006)</a:t>
            </a:r>
            <a:r>
              <a:rPr lang="en-IN" sz="2000" dirty="0">
                <a:effectLst/>
                <a:latin typeface="Georgia" panose="02040502050405020303" pitchFamily="18" charset="0"/>
                <a:ea typeface="Calibri" panose="020F0502020204030204" pitchFamily="34" charset="0"/>
                <a:cs typeface="Calibri" panose="020F0502020204030204" pitchFamily="34" charset="0"/>
              </a:rPr>
              <a:t>.</a:t>
            </a:r>
          </a:p>
          <a:p>
            <a:pPr>
              <a:buFont typeface="Wingdings" panose="05000000000000000000" pitchFamily="2" charset="2"/>
              <a:buChar char="v"/>
            </a:pPr>
            <a:r>
              <a:rPr lang="en-IN" sz="2000" dirty="0">
                <a:effectLst/>
                <a:latin typeface="Calisto MT" panose="02040603050505030304" pitchFamily="18" charset="0"/>
                <a:ea typeface="Source Code Pro" panose="020B0509030403020204" pitchFamily="49" charset="0"/>
                <a:cs typeface="Source Code Pro" panose="020B0509030403020204" pitchFamily="49" charset="0"/>
              </a:rPr>
              <a:t>to carry out authorized operations, the SEZ Developer may import or procure goods and or services from the DTA without payment of duty, taxes and cess. (Rule 12) </a:t>
            </a:r>
            <a:endParaRPr lang="en-IN" sz="2000" dirty="0">
              <a:latin typeface="Georgia" panose="02040502050405020303"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v"/>
            </a:pPr>
            <a:r>
              <a:rPr lang="en-IN" sz="2000" b="1" dirty="0">
                <a:effectLst/>
                <a:latin typeface="Calisto MT" panose="02040603050505030304" pitchFamily="18" charset="0"/>
                <a:ea typeface="Calibri" panose="020F0502020204030204" pitchFamily="34" charset="0"/>
                <a:cs typeface="Times New Roman" panose="02020603050405020304" pitchFamily="18" charset="0"/>
              </a:rPr>
              <a:t>No duties</a:t>
            </a:r>
            <a:r>
              <a:rPr lang="en-IN" sz="2000" dirty="0">
                <a:effectLst/>
                <a:latin typeface="Calisto MT" panose="02040603050505030304" pitchFamily="18" charset="0"/>
                <a:ea typeface="Calibri" panose="020F0502020204030204" pitchFamily="34" charset="0"/>
                <a:cs typeface="Times New Roman" panose="02020603050405020304" pitchFamily="18" charset="0"/>
              </a:rPr>
              <a:t>, taxes or cess would be required to be paid in such cases of </a:t>
            </a:r>
            <a:r>
              <a:rPr lang="en-IN" sz="2000" b="1" dirty="0">
                <a:effectLst/>
                <a:latin typeface="Calisto MT" panose="02040603050505030304" pitchFamily="18" charset="0"/>
                <a:ea typeface="Calibri" panose="020F0502020204030204" pitchFamily="34" charset="0"/>
                <a:cs typeface="Times New Roman" panose="02020603050405020304" pitchFamily="18" charset="0"/>
              </a:rPr>
              <a:t>export or transfer to another SEZ Developer, or to a SEZ Unit</a:t>
            </a:r>
            <a:r>
              <a:rPr lang="en-IN" sz="2000" dirty="0">
                <a:effectLst/>
                <a:latin typeface="Calisto MT" panose="02040603050505030304" pitchFamily="18" charset="0"/>
                <a:ea typeface="Calibri" panose="020F0502020204030204" pitchFamily="34" charset="0"/>
                <a:cs typeface="Times New Roman" panose="02020603050405020304" pitchFamily="18" charset="0"/>
              </a:rPr>
              <a:t>. (Rule 13 SEZ Rules)</a:t>
            </a:r>
          </a:p>
          <a:p>
            <a:pPr>
              <a:buFont typeface="Wingdings" panose="05000000000000000000" pitchFamily="2" charset="2"/>
              <a:buChar char="v"/>
            </a:pPr>
            <a:r>
              <a:rPr lang="en-IN" sz="2000" dirty="0">
                <a:latin typeface="Calisto MT" panose="02040603050505030304" pitchFamily="18" charset="0"/>
                <a:cs typeface="Times New Roman" panose="02020603050405020304" pitchFamily="18" charset="0"/>
              </a:rPr>
              <a:t>FDI </a:t>
            </a:r>
            <a:r>
              <a:rPr lang="en-IN" sz="2000" dirty="0" err="1">
                <a:latin typeface="Calisto MT" panose="02040603050505030304" pitchFamily="18" charset="0"/>
                <a:cs typeface="Times New Roman" panose="02020603050405020304" pitchFamily="18" charset="0"/>
              </a:rPr>
              <a:t>upto</a:t>
            </a:r>
            <a:r>
              <a:rPr lang="en-IN" sz="2000" dirty="0">
                <a:latin typeface="Calisto MT" panose="02040603050505030304" pitchFamily="18" charset="0"/>
                <a:cs typeface="Times New Roman" panose="02020603050405020304" pitchFamily="18" charset="0"/>
              </a:rPr>
              <a:t> 100% allowed for setting up SEZ under automatic route – approval of Central Govt given by </a:t>
            </a:r>
            <a:r>
              <a:rPr lang="en-IN" sz="2000" dirty="0" err="1">
                <a:latin typeface="Calisto MT" panose="02040603050505030304" pitchFamily="18" charset="0"/>
                <a:cs typeface="Times New Roman" panose="02020603050405020304" pitchFamily="18" charset="0"/>
              </a:rPr>
              <a:t>BoA</a:t>
            </a:r>
            <a:r>
              <a:rPr lang="en-IN" sz="2000" dirty="0">
                <a:latin typeface="Calisto MT" panose="02040603050505030304" pitchFamily="18" charset="0"/>
                <a:cs typeface="Times New Roman" panose="02020603050405020304" pitchFamily="18" charset="0"/>
              </a:rPr>
              <a:t> – to ensure promoter equity not below 51%</a:t>
            </a:r>
          </a:p>
          <a:p>
            <a:pPr>
              <a:buFont typeface="Wingdings" panose="05000000000000000000" pitchFamily="2" charset="2"/>
              <a:buChar char="v"/>
            </a:pPr>
            <a:r>
              <a:rPr lang="en-IN" sz="2000" dirty="0">
                <a:latin typeface="Calisto MT" panose="02040603050505030304" pitchFamily="18" charset="0"/>
                <a:cs typeface="Times New Roman" panose="02020603050405020304" pitchFamily="18" charset="0"/>
              </a:rPr>
              <a:t>Goods can be imported/procured only for authorized operations – not for personal use (Rule 27 (3) SEZ)</a:t>
            </a:r>
          </a:p>
          <a:p>
            <a:pPr>
              <a:buFont typeface="Wingdings" panose="05000000000000000000" pitchFamily="2" charset="2"/>
              <a:buChar char="v"/>
            </a:pPr>
            <a:r>
              <a:rPr lang="en-IN" sz="2000" dirty="0">
                <a:latin typeface="Georgia" panose="02040502050405020303" pitchFamily="18" charset="0"/>
              </a:rPr>
              <a:t>No export obligation for SEZ Unit – to achieve positive NFE during 5 year period of operation </a:t>
            </a:r>
          </a:p>
          <a:p>
            <a:pPr>
              <a:buFont typeface="Wingdings" panose="05000000000000000000" pitchFamily="2" charset="2"/>
              <a:buChar char="v"/>
            </a:pPr>
            <a:endParaRPr lang="en-IN" sz="2000" dirty="0">
              <a:latin typeface="Georgia" panose="02040502050405020303" pitchFamily="18" charset="0"/>
            </a:endParaRPr>
          </a:p>
        </p:txBody>
      </p:sp>
    </p:spTree>
    <p:extLst>
      <p:ext uri="{BB962C8B-B14F-4D97-AF65-F5344CB8AC3E}">
        <p14:creationId xmlns:p14="http://schemas.microsoft.com/office/powerpoint/2010/main" val="1261233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E80C5-F24D-5D36-EB73-F096AECA54A3}"/>
              </a:ext>
            </a:extLst>
          </p:cNvPr>
          <p:cNvSpPr>
            <a:spLocks noGrp="1"/>
          </p:cNvSpPr>
          <p:nvPr>
            <p:ph type="title"/>
          </p:nvPr>
        </p:nvSpPr>
        <p:spPr/>
        <p:txBody>
          <a:bodyPr/>
          <a:lstStyle/>
          <a:p>
            <a:pPr algn="ctr"/>
            <a:r>
              <a:rPr lang="en-IN" dirty="0"/>
              <a:t>SEZ – Miscellaneous </a:t>
            </a:r>
          </a:p>
        </p:txBody>
      </p:sp>
      <p:sp>
        <p:nvSpPr>
          <p:cNvPr id="3" name="Content Placeholder 2">
            <a:extLst>
              <a:ext uri="{FF2B5EF4-FFF2-40B4-BE49-F238E27FC236}">
                <a16:creationId xmlns:a16="http://schemas.microsoft.com/office/drawing/2014/main" id="{F6D850AB-BC9D-FD66-C564-A21B63CC0F05}"/>
              </a:ext>
            </a:extLst>
          </p:cNvPr>
          <p:cNvSpPr>
            <a:spLocks noGrp="1"/>
          </p:cNvSpPr>
          <p:nvPr>
            <p:ph idx="1"/>
          </p:nvPr>
        </p:nvSpPr>
        <p:spPr/>
        <p:txBody>
          <a:bodyPr>
            <a:normAutofit/>
          </a:bodyPr>
          <a:lstStyle/>
          <a:p>
            <a:pPr>
              <a:buFont typeface="Wingdings" panose="05000000000000000000" pitchFamily="2" charset="2"/>
              <a:buChar char="v"/>
            </a:pPr>
            <a:r>
              <a:rPr lang="en-IN" sz="2000" b="1" dirty="0">
                <a:latin typeface="Georgia" panose="02040502050405020303" pitchFamily="18" charset="0"/>
              </a:rPr>
              <a:t>Areas to be earmarked for </a:t>
            </a:r>
            <a:r>
              <a:rPr lang="en-IN" sz="2000" dirty="0">
                <a:latin typeface="Georgia" panose="02040502050405020303" pitchFamily="18" charset="0"/>
              </a:rPr>
              <a:t>–residential- commercial – social facilities – residential </a:t>
            </a:r>
            <a:r>
              <a:rPr lang="en-IN" sz="2000" b="1" dirty="0">
                <a:latin typeface="Georgia" panose="02040502050405020303" pitchFamily="18" charset="0"/>
              </a:rPr>
              <a:t>not more than 25% of non processing area </a:t>
            </a:r>
            <a:r>
              <a:rPr lang="en-IN" sz="2000" dirty="0">
                <a:latin typeface="Georgia" panose="02040502050405020303" pitchFamily="18" charset="0"/>
              </a:rPr>
              <a:t>– commercial not more than 10% (Rule 11A (3)) - Schools, colleges, post office, banks, socio-cultural centres </a:t>
            </a:r>
            <a:r>
              <a:rPr lang="en-IN" sz="2000" b="1" dirty="0">
                <a:latin typeface="Georgia" panose="02040502050405020303" pitchFamily="18" charset="0"/>
              </a:rPr>
              <a:t>in remaining area </a:t>
            </a:r>
          </a:p>
          <a:p>
            <a:pPr>
              <a:buFont typeface="Wingdings" panose="05000000000000000000" pitchFamily="2" charset="2"/>
              <a:buChar char="v"/>
            </a:pPr>
            <a:r>
              <a:rPr lang="en-IN" sz="2000" dirty="0">
                <a:effectLst/>
                <a:latin typeface="Calisto MT" panose="02040603050505030304" pitchFamily="18" charset="0"/>
                <a:ea typeface="Source Code Pro" panose="020B0509030403020204" pitchFamily="49" charset="0"/>
                <a:cs typeface="Source Code Pro" panose="020B0509030403020204" pitchFamily="49" charset="0"/>
              </a:rPr>
              <a:t>The goods which are brought into SEZ shall not be allowed to be removed to DDTA except with the permission of the Specified Officer and on payment of applicable duties, cess and taxes (Rule 13) </a:t>
            </a:r>
          </a:p>
          <a:p>
            <a:pPr>
              <a:buFont typeface="Wingdings" panose="05000000000000000000" pitchFamily="2" charset="2"/>
              <a:buChar char="v"/>
            </a:pPr>
            <a:r>
              <a:rPr lang="en-IN" sz="2000" dirty="0">
                <a:latin typeface="Calisto MT" panose="02040603050505030304" pitchFamily="18" charset="0"/>
                <a:ea typeface="Source Code Pro" panose="020B0509030403020204" pitchFamily="49" charset="0"/>
              </a:rPr>
              <a:t>To submit Quarterly Performance Report (QPR) and Annual Performance Report (APR) to DC</a:t>
            </a:r>
          </a:p>
          <a:p>
            <a:pPr>
              <a:buFont typeface="Wingdings" panose="05000000000000000000" pitchFamily="2" charset="2"/>
              <a:buChar char="v"/>
            </a:pPr>
            <a:r>
              <a:rPr lang="en-IN" sz="1800" dirty="0">
                <a:solidFill>
                  <a:srgbClr val="424242"/>
                </a:solidFill>
                <a:effectLst/>
                <a:latin typeface="Calisto MT" panose="02040603050505030304" pitchFamily="18" charset="0"/>
                <a:ea typeface="Source Code Pro" panose="020B0509030403020204" pitchFamily="49" charset="0"/>
                <a:cs typeface="Source Code Pro" panose="020B0509030403020204" pitchFamily="49" charset="0"/>
              </a:rPr>
              <a:t>SEZ Units shall be permitted to export prohibited items also provided the raw materials for the same are imported (Rule 26) </a:t>
            </a:r>
            <a:endParaRPr lang="en-IN" sz="2000" dirty="0">
              <a:latin typeface="Georgia" panose="02040502050405020303" pitchFamily="18" charset="0"/>
            </a:endParaRPr>
          </a:p>
        </p:txBody>
      </p:sp>
    </p:spTree>
    <p:extLst>
      <p:ext uri="{BB962C8B-B14F-4D97-AF65-F5344CB8AC3E}">
        <p14:creationId xmlns:p14="http://schemas.microsoft.com/office/powerpoint/2010/main" val="77570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C5B3D-6F5C-E192-6478-172DBE476CA2}"/>
              </a:ext>
            </a:extLst>
          </p:cNvPr>
          <p:cNvSpPr>
            <a:spLocks noGrp="1"/>
          </p:cNvSpPr>
          <p:nvPr>
            <p:ph type="title"/>
          </p:nvPr>
        </p:nvSpPr>
        <p:spPr/>
        <p:txBody>
          <a:bodyPr/>
          <a:lstStyle/>
          <a:p>
            <a:pPr algn="ctr"/>
            <a:r>
              <a:rPr lang="en-US" dirty="0"/>
              <a:t>Free Trade Warehousing Zone- FTWZ</a:t>
            </a:r>
            <a:endParaRPr lang="en-IN" dirty="0"/>
          </a:p>
        </p:txBody>
      </p:sp>
      <p:sp>
        <p:nvSpPr>
          <p:cNvPr id="3" name="Content Placeholder 2">
            <a:extLst>
              <a:ext uri="{FF2B5EF4-FFF2-40B4-BE49-F238E27FC236}">
                <a16:creationId xmlns:a16="http://schemas.microsoft.com/office/drawing/2014/main" id="{9545C877-C97E-3D74-C2AD-0A70E87E5E9D}"/>
              </a:ext>
            </a:extLst>
          </p:cNvPr>
          <p:cNvSpPr>
            <a:spLocks noGrp="1"/>
          </p:cNvSpPr>
          <p:nvPr>
            <p:ph idx="1"/>
          </p:nvPr>
        </p:nvSpPr>
        <p:spPr/>
        <p:txBody>
          <a:bodyPr>
            <a:normAutofit lnSpcReduction="10000"/>
          </a:bodyPr>
          <a:lstStyle/>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“Free Trade and Warehousing Zone’ (FTWZ) also  a SEZ -  wherein mainly trading and warehousing and other activities related thereto are carried on. It is a special category of Special Economic Zone with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a focus on trading and warehousing.</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2000" dirty="0"/>
              <a:t>Objectives </a:t>
            </a:r>
          </a:p>
          <a:p>
            <a:pPr>
              <a:buFont typeface="Wingdings" panose="05000000000000000000" pitchFamily="2" charset="2"/>
              <a:buChar char="q"/>
            </a:pPr>
            <a:r>
              <a:rPr lang="en-IN" sz="2000" dirty="0"/>
              <a:t>Create trade related infrastructure to import/export goods &amp; services in free currency</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duty free import of all goods (except prohibited items, arms and ammunitions, hazardous wastes and SCOMET items) for ware housing. </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Such goods are permitted to be re-sold/re-invoices or re-exported. Re-export is permitted without any restrictions</a:t>
            </a: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Packing or re-packing without processing, and labelling as per customer or marketing requirements can be undertaken within FTWZ. </a:t>
            </a:r>
          </a:p>
          <a:p>
            <a:pPr>
              <a:buFont typeface="Wingdings" panose="05000000000000000000" pitchFamily="2" charset="2"/>
              <a:buChar char="q"/>
            </a:pPr>
            <a:r>
              <a:rPr lang="en-IN" sz="1800" dirty="0">
                <a:latin typeface="Georgia" panose="02040502050405020303" pitchFamily="18" charset="0"/>
                <a:ea typeface="Calibri" panose="020F0502020204030204" pitchFamily="34" charset="0"/>
                <a:cs typeface="Times New Roman" panose="02020603050405020304" pitchFamily="18" charset="0"/>
              </a:rPr>
              <a:t>Sales </a:t>
            </a:r>
            <a:r>
              <a:rPr lang="en-IN" sz="1800" dirty="0">
                <a:effectLst/>
                <a:latin typeface="Georgia" panose="02040502050405020303" pitchFamily="18" charset="0"/>
                <a:ea typeface="Calibri" panose="020F0502020204030204" pitchFamily="34" charset="0"/>
                <a:cs typeface="Times New Roman" panose="02020603050405020304" pitchFamily="18" charset="0"/>
              </a:rPr>
              <a:t> to DTA buyer, customs duties as applicable on date of sale are payable. </a:t>
            </a:r>
          </a:p>
          <a:p>
            <a:pPr>
              <a:buFont typeface="Wingdings" panose="05000000000000000000" pitchFamily="2" charset="2"/>
              <a:buChar char="q"/>
            </a:pPr>
            <a:r>
              <a:rPr lang="en-IN" sz="1800" dirty="0">
                <a:latin typeface="Georgia" panose="02040502050405020303" pitchFamily="18" charset="0"/>
                <a:cs typeface="Times New Roman" panose="02020603050405020304" pitchFamily="18" charset="0"/>
              </a:rPr>
              <a:t>Maximum warehouse period 2 years – on expiry customs duty payable unless re-exported within stipulated period </a:t>
            </a:r>
            <a:endParaRPr lang="en-IN" sz="2000" dirty="0"/>
          </a:p>
        </p:txBody>
      </p:sp>
    </p:spTree>
    <p:extLst>
      <p:ext uri="{BB962C8B-B14F-4D97-AF65-F5344CB8AC3E}">
        <p14:creationId xmlns:p14="http://schemas.microsoft.com/office/powerpoint/2010/main" val="341651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5FD50-E7BA-2CD9-39F0-B23D7BA2A8A4}"/>
              </a:ext>
            </a:extLst>
          </p:cNvPr>
          <p:cNvSpPr>
            <a:spLocks noGrp="1"/>
          </p:cNvSpPr>
          <p:nvPr>
            <p:ph type="title"/>
          </p:nvPr>
        </p:nvSpPr>
        <p:spPr/>
        <p:txBody>
          <a:bodyPr/>
          <a:lstStyle/>
          <a:p>
            <a:pPr algn="ctr"/>
            <a:r>
              <a:rPr lang="en-US" dirty="0"/>
              <a:t>SEZ- Introduction </a:t>
            </a:r>
            <a:endParaRPr lang="en-IN" dirty="0"/>
          </a:p>
        </p:txBody>
      </p:sp>
      <p:sp>
        <p:nvSpPr>
          <p:cNvPr id="3" name="Content Placeholder 2">
            <a:extLst>
              <a:ext uri="{FF2B5EF4-FFF2-40B4-BE49-F238E27FC236}">
                <a16:creationId xmlns:a16="http://schemas.microsoft.com/office/drawing/2014/main" id="{8377F5C2-CA0F-34C3-6559-F761788391DE}"/>
              </a:ext>
            </a:extLst>
          </p:cNvPr>
          <p:cNvSpPr>
            <a:spLocks noGrp="1"/>
          </p:cNvSpPr>
          <p:nvPr>
            <p:ph idx="1"/>
          </p:nvPr>
        </p:nvSpPr>
        <p:spPr/>
        <p:txBody>
          <a:bodyPr/>
          <a:lstStyle/>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SEZ- specifically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delineated duty-free enclave </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deemed to be foreign territory </a:t>
            </a:r>
            <a:r>
              <a:rPr lang="en-IN" sz="1800" dirty="0">
                <a:effectLst/>
                <a:latin typeface="Georgia" panose="02040502050405020303" pitchFamily="18" charset="0"/>
                <a:ea typeface="Calibri" panose="020F0502020204030204" pitchFamily="34" charset="0"/>
                <a:cs typeface="Times New Roman" panose="02020603050405020304" pitchFamily="18" charset="0"/>
              </a:rPr>
              <a:t>for  trade operations, duties and tariffs.</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Domestic Tariff Area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(DTA)  means the whole of India </a:t>
            </a:r>
            <a:r>
              <a:rPr lang="en-IN" sz="1800" dirty="0">
                <a:effectLst/>
                <a:latin typeface="Georgia" panose="02040502050405020303" pitchFamily="18" charset="0"/>
                <a:ea typeface="Calibri" panose="020F0502020204030204" pitchFamily="34" charset="0"/>
                <a:cs typeface="Times New Roman" panose="02020603050405020304" pitchFamily="18" charset="0"/>
              </a:rPr>
              <a:t>(including the territorial waters and continental shelf)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but does not include the areas of the Special Economic Zones.</a:t>
            </a: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Export Processing Zone (EPZ)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Asia’s first set  up in 1965 in Kandla- </a:t>
            </a:r>
            <a:r>
              <a:rPr lang="en-IN" sz="1800" dirty="0">
                <a:effectLst/>
                <a:latin typeface="Georgia" panose="02040502050405020303" pitchFamily="18" charset="0"/>
                <a:ea typeface="Calibri" panose="020F0502020204030204" pitchFamily="34" charset="0"/>
                <a:cs typeface="Times New Roman" panose="02020603050405020304" pitchFamily="18" charset="0"/>
              </a:rPr>
              <a:t>multiplicity of controls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lack of world-class infrastructure </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unstable fiscal regime </a:t>
            </a:r>
            <a:r>
              <a:rPr lang="en-IN" sz="1800" dirty="0">
                <a:effectLst/>
                <a:latin typeface="Georgia" panose="02040502050405020303" pitchFamily="18" charset="0"/>
                <a:ea typeface="Calibri" panose="020F0502020204030204" pitchFamily="34" charset="0"/>
                <a:cs typeface="Times New Roman" panose="02020603050405020304" pitchFamily="18" charset="0"/>
              </a:rPr>
              <a:t>failed to attract foreign investment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SEZ policy revived in 2000</a:t>
            </a:r>
            <a:endParaRPr lang="en-IN" sz="1800" b="1"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solidFill>
                  <a:srgbClr val="333333"/>
                </a:solidFill>
                <a:effectLst/>
                <a:latin typeface="Georgia" panose="02040502050405020303" pitchFamily="18" charset="0"/>
                <a:ea typeface="Calibri" panose="020F0502020204030204" pitchFamily="34" charset="0"/>
                <a:cs typeface="Open Sans" panose="020B0606030504020204" pitchFamily="34" charset="0"/>
              </a:rPr>
              <a:t>SEZs in India functioned from 1.11.2000 to 09.02.2006 </a:t>
            </a:r>
            <a:r>
              <a:rPr lang="en-IN" sz="1800" b="1" dirty="0">
                <a:solidFill>
                  <a:srgbClr val="333333"/>
                </a:solidFill>
                <a:effectLst/>
                <a:latin typeface="Georgia" panose="02040502050405020303" pitchFamily="18" charset="0"/>
                <a:ea typeface="Calibri" panose="020F0502020204030204" pitchFamily="34" charset="0"/>
                <a:cs typeface="Open Sans" panose="020B0606030504020204" pitchFamily="34" charset="0"/>
              </a:rPr>
              <a:t>under the provisions of the FTP </a:t>
            </a:r>
            <a:r>
              <a:rPr lang="en-IN" sz="1800" dirty="0">
                <a:solidFill>
                  <a:srgbClr val="333333"/>
                </a:solidFill>
                <a:effectLst/>
                <a:latin typeface="Georgia" panose="02040502050405020303" pitchFamily="18" charset="0"/>
                <a:ea typeface="Calibri" panose="020F0502020204030204" pitchFamily="34" charset="0"/>
                <a:cs typeface="Open Sans" panose="020B0606030504020204" pitchFamily="34" charset="0"/>
              </a:rPr>
              <a:t>-  </a:t>
            </a:r>
            <a:r>
              <a:rPr lang="en-IN" sz="1800" b="1" dirty="0">
                <a:solidFill>
                  <a:srgbClr val="333333"/>
                </a:solidFill>
                <a:effectLst/>
                <a:latin typeface="Georgia" panose="02040502050405020303" pitchFamily="18" charset="0"/>
                <a:ea typeface="Calibri" panose="020F0502020204030204" pitchFamily="34" charset="0"/>
                <a:cs typeface="Open Sans" panose="020B0606030504020204" pitchFamily="34" charset="0"/>
              </a:rPr>
              <a:t>thereafter – SEZ Act 2005 </a:t>
            </a:r>
            <a:r>
              <a:rPr lang="en-IN" sz="1800" dirty="0">
                <a:solidFill>
                  <a:srgbClr val="333333"/>
                </a:solidFill>
                <a:effectLst/>
                <a:latin typeface="Georgia" panose="02040502050405020303" pitchFamily="18" charset="0"/>
                <a:ea typeface="Calibri" panose="020F0502020204030204" pitchFamily="34" charset="0"/>
                <a:cs typeface="Open Sans" panose="020B0606030504020204" pitchFamily="34" charset="0"/>
              </a:rPr>
              <a:t>- </a:t>
            </a:r>
            <a:r>
              <a:rPr lang="en-IN" sz="1800" b="1" dirty="0">
                <a:solidFill>
                  <a:srgbClr val="333333"/>
                </a:solidFill>
                <a:effectLst/>
                <a:latin typeface="Georgia" panose="02040502050405020303" pitchFamily="18" charset="0"/>
                <a:ea typeface="Calibri" panose="020F0502020204030204" pitchFamily="34" charset="0"/>
                <a:cs typeface="Open Sans" panose="020B0606030504020204" pitchFamily="34" charset="0"/>
              </a:rPr>
              <a:t>fiscal incentives </a:t>
            </a:r>
            <a:r>
              <a:rPr lang="en-IN" sz="1800" dirty="0">
                <a:solidFill>
                  <a:srgbClr val="333333"/>
                </a:solidFill>
                <a:effectLst/>
                <a:latin typeface="Georgia" panose="02040502050405020303" pitchFamily="18" charset="0"/>
                <a:ea typeface="Calibri" panose="020F0502020204030204" pitchFamily="34" charset="0"/>
                <a:cs typeface="Open Sans" panose="020B0606030504020204" pitchFamily="34" charset="0"/>
              </a:rPr>
              <a:t>were made effective through the provisions of </a:t>
            </a:r>
            <a:r>
              <a:rPr lang="en-IN" sz="1800" b="1" dirty="0">
                <a:solidFill>
                  <a:srgbClr val="333333"/>
                </a:solidFill>
                <a:effectLst/>
                <a:latin typeface="Georgia" panose="02040502050405020303" pitchFamily="18" charset="0"/>
                <a:ea typeface="Calibri" panose="020F0502020204030204" pitchFamily="34" charset="0"/>
                <a:cs typeface="Open Sans" panose="020B0606030504020204" pitchFamily="34" charset="0"/>
              </a:rPr>
              <a:t>relevant statutes.</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556109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A334D-AC71-8782-EC64-E1D2626B8899}"/>
              </a:ext>
            </a:extLst>
          </p:cNvPr>
          <p:cNvSpPr>
            <a:spLocks noGrp="1"/>
          </p:cNvSpPr>
          <p:nvPr>
            <p:ph type="title"/>
          </p:nvPr>
        </p:nvSpPr>
        <p:spPr/>
        <p:txBody>
          <a:bodyPr/>
          <a:lstStyle/>
          <a:p>
            <a:pPr algn="ctr"/>
            <a:r>
              <a:rPr lang="en-US" dirty="0"/>
              <a:t>FTWZ</a:t>
            </a:r>
            <a:endParaRPr lang="en-IN" dirty="0"/>
          </a:p>
        </p:txBody>
      </p:sp>
      <p:sp>
        <p:nvSpPr>
          <p:cNvPr id="3" name="Content Placeholder 2">
            <a:extLst>
              <a:ext uri="{FF2B5EF4-FFF2-40B4-BE49-F238E27FC236}">
                <a16:creationId xmlns:a16="http://schemas.microsoft.com/office/drawing/2014/main" id="{E82590C7-46F9-24A7-B3F3-260DB02027F1}"/>
              </a:ext>
            </a:extLst>
          </p:cNvPr>
          <p:cNvSpPr>
            <a:spLocks noGrp="1"/>
          </p:cNvSpPr>
          <p:nvPr>
            <p:ph idx="1"/>
          </p:nvPr>
        </p:nvSpPr>
        <p:spPr/>
        <p:txBody>
          <a:bodyPr>
            <a:normAutofit/>
          </a:bodyPr>
          <a:lstStyle/>
          <a:p>
            <a:r>
              <a:rPr lang="en-US" sz="2000" dirty="0"/>
              <a:t>FTWZ Units allowed to hold the goods on account of the foreign supplier -can trade with or without labelling, packing or re-packing without any processing. units can re-sell or re-invoice or re-export the goods imported by them.</a:t>
            </a:r>
          </a:p>
          <a:p>
            <a:r>
              <a:rPr lang="en-US" sz="2000" dirty="0"/>
              <a:t>FTWZ deemed port/airport/ICD – goods moved without any documentation from port/airport  under sub-manifest – if goods sold to DTA , DTA will file B/E for home consumption and pay duty-No filing of B/E till sold – B/L is identification </a:t>
            </a:r>
            <a:r>
              <a:rPr lang="en-US" sz="2000"/>
              <a:t>document till sold</a:t>
            </a:r>
          </a:p>
          <a:p>
            <a:endParaRPr lang="en-IN" sz="2000" dirty="0"/>
          </a:p>
        </p:txBody>
      </p:sp>
    </p:spTree>
    <p:extLst>
      <p:ext uri="{BB962C8B-B14F-4D97-AF65-F5344CB8AC3E}">
        <p14:creationId xmlns:p14="http://schemas.microsoft.com/office/powerpoint/2010/main" val="2198805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20371-873E-F7FB-2A7D-8D6B1F9E98D9}"/>
              </a:ext>
            </a:extLst>
          </p:cNvPr>
          <p:cNvSpPr>
            <a:spLocks noGrp="1"/>
          </p:cNvSpPr>
          <p:nvPr>
            <p:ph type="title"/>
          </p:nvPr>
        </p:nvSpPr>
        <p:spPr/>
        <p:txBody>
          <a:bodyPr/>
          <a:lstStyle/>
          <a:p>
            <a:pPr algn="ctr"/>
            <a:r>
              <a:rPr lang="en-IN" dirty="0"/>
              <a:t>THANK YOU </a:t>
            </a:r>
          </a:p>
        </p:txBody>
      </p:sp>
      <p:sp>
        <p:nvSpPr>
          <p:cNvPr id="3" name="Text Placeholder 2">
            <a:extLst>
              <a:ext uri="{FF2B5EF4-FFF2-40B4-BE49-F238E27FC236}">
                <a16:creationId xmlns:a16="http://schemas.microsoft.com/office/drawing/2014/main" id="{6F5A170B-FE02-2B0E-17E2-D11141B614B2}"/>
              </a:ext>
            </a:extLst>
          </p:cNvPr>
          <p:cNvSpPr>
            <a:spLocks noGrp="1"/>
          </p:cNvSpPr>
          <p:nvPr>
            <p:ph type="body" idx="1"/>
          </p:nvPr>
        </p:nvSpPr>
        <p:spPr/>
        <p:txBody>
          <a:bodyPr/>
          <a:lstStyle/>
          <a:p>
            <a:endParaRPr lang="en-IN"/>
          </a:p>
        </p:txBody>
      </p:sp>
    </p:spTree>
    <p:extLst>
      <p:ext uri="{BB962C8B-B14F-4D97-AF65-F5344CB8AC3E}">
        <p14:creationId xmlns:p14="http://schemas.microsoft.com/office/powerpoint/2010/main" val="3962275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60BB4-AA24-EE0C-48E0-C5CCAE0C54CC}"/>
              </a:ext>
            </a:extLst>
          </p:cNvPr>
          <p:cNvSpPr>
            <a:spLocks noGrp="1"/>
          </p:cNvSpPr>
          <p:nvPr>
            <p:ph type="title"/>
          </p:nvPr>
        </p:nvSpPr>
        <p:spPr/>
        <p:txBody>
          <a:bodyPr/>
          <a:lstStyle/>
          <a:p>
            <a:pPr algn="ctr"/>
            <a:r>
              <a:rPr lang="en-US" dirty="0"/>
              <a:t>Objectives – Important Features </a:t>
            </a:r>
            <a:endParaRPr lang="en-IN" dirty="0"/>
          </a:p>
        </p:txBody>
      </p:sp>
      <p:sp>
        <p:nvSpPr>
          <p:cNvPr id="3" name="Content Placeholder 2">
            <a:extLst>
              <a:ext uri="{FF2B5EF4-FFF2-40B4-BE49-F238E27FC236}">
                <a16:creationId xmlns:a16="http://schemas.microsoft.com/office/drawing/2014/main" id="{1BF6F820-C4BC-3BE9-D764-9B09C032BD6A}"/>
              </a:ext>
            </a:extLst>
          </p:cNvPr>
          <p:cNvSpPr>
            <a:spLocks noGrp="1"/>
          </p:cNvSpPr>
          <p:nvPr>
            <p:ph idx="1"/>
          </p:nvPr>
        </p:nvSpPr>
        <p:spPr/>
        <p:txBody>
          <a:bodyPr>
            <a:normAutofit/>
          </a:bodyPr>
          <a:lstStyle/>
          <a:p>
            <a:pPr marL="0" indent="0" algn="just" fontAlgn="base">
              <a:lnSpc>
                <a:spcPts val="1650"/>
              </a:lnSpc>
              <a:spcBef>
                <a:spcPts val="1500"/>
              </a:spcBef>
              <a:spcAft>
                <a:spcPts val="750"/>
              </a:spcAft>
              <a:buNone/>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The main objectives of the SEZ Act are: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generation of </a:t>
            </a: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additional economic activity</a:t>
            </a:r>
            <a:r>
              <a:rPr lang="en-IN" sz="1800" b="1" dirty="0">
                <a:solidFill>
                  <a:srgbClr val="333333"/>
                </a:solidFill>
                <a:latin typeface="Calibri" panose="020F0502020204030204" pitchFamily="34" charset="0"/>
                <a:ea typeface="Times New Roman" panose="02020603050405020304" pitchFamily="18" charset="0"/>
                <a:cs typeface="Times New Roman" panose="02020603050405020304" pitchFamily="18" charset="0"/>
              </a:rPr>
              <a:t> </a:t>
            </a:r>
            <a:r>
              <a:rPr lang="en-IN" sz="1800" dirty="0">
                <a:solidFill>
                  <a:srgbClr val="333333"/>
                </a:solidFill>
                <a:latin typeface="Calibri" panose="020F0502020204030204" pitchFamily="34" charset="0"/>
                <a:ea typeface="Times New Roman" panose="02020603050405020304" pitchFamily="18" charset="0"/>
                <a:cs typeface="Times New Roman" panose="02020603050405020304" pitchFamily="18" charset="0"/>
              </a:rPr>
              <a:t>- </a:t>
            </a: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promotion of exports of goods and services </a:t>
            </a: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 </a:t>
            </a: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promotion of investment </a:t>
            </a: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from domestic and foreign sources</a:t>
            </a:r>
            <a:endParaRPr lang="en-IN" sz="1800" dirty="0">
              <a:solidFill>
                <a:srgbClr val="333333"/>
              </a:solidFill>
              <a:latin typeface="Calibri" panose="020F0502020204030204" pitchFamily="34" charset="0"/>
              <a:ea typeface="Times New Roman" panose="02020603050405020304" pitchFamily="18"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creation of </a:t>
            </a: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employment opportunities </a:t>
            </a: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 development </a:t>
            </a: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of infrastructure facilities</a:t>
            </a:r>
            <a:endParaRPr lang="en-IN" sz="1800" b="1"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Important features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key role for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State Govt to create infrastructure</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single window clearance 19 Member inter ministerial Board of Approval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BoA</a:t>
            </a:r>
            <a:r>
              <a:rPr lang="en-IN" sz="1800" dirty="0">
                <a:effectLst/>
                <a:latin typeface="Georgia" panose="02040502050405020303" pitchFamily="18" charset="0"/>
                <a:ea typeface="Calibri" panose="020F0502020204030204" pitchFamily="34" charset="0"/>
                <a:cs typeface="Times New Roman" panose="02020603050405020304" pitchFamily="18" charset="0"/>
              </a:rPr>
              <a: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applications recommended by State/UT considered by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BoA</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en-IN" sz="1800" b="1" dirty="0">
                <a:effectLst/>
                <a:latin typeface="Georgia" panose="02040502050405020303" pitchFamily="18" charset="0"/>
                <a:ea typeface="Calibri" panose="020F0502020204030204" pitchFamily="34" charset="0"/>
                <a:cs typeface="Times New Roman" panose="02020603050405020304" pitchFamily="18" charset="0"/>
              </a:rPr>
              <a:t>decisions of Board are with consensus</a:t>
            </a:r>
            <a:endParaRPr lang="en-IN" b="1" dirty="0"/>
          </a:p>
        </p:txBody>
      </p:sp>
    </p:spTree>
    <p:extLst>
      <p:ext uri="{BB962C8B-B14F-4D97-AF65-F5344CB8AC3E}">
        <p14:creationId xmlns:p14="http://schemas.microsoft.com/office/powerpoint/2010/main" val="2523662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B3106-A532-96E4-ED8E-B1494E667B4C}"/>
              </a:ext>
            </a:extLst>
          </p:cNvPr>
          <p:cNvSpPr>
            <a:spLocks noGrp="1"/>
          </p:cNvSpPr>
          <p:nvPr>
            <p:ph type="title"/>
          </p:nvPr>
        </p:nvSpPr>
        <p:spPr/>
        <p:txBody>
          <a:bodyPr/>
          <a:lstStyle/>
          <a:p>
            <a:pPr algn="ctr"/>
            <a:r>
              <a:rPr lang="en-US" dirty="0"/>
              <a:t>Key Entities in SEZ </a:t>
            </a:r>
            <a:endParaRPr lang="en-IN" dirty="0"/>
          </a:p>
        </p:txBody>
      </p:sp>
      <p:sp>
        <p:nvSpPr>
          <p:cNvPr id="3" name="Content Placeholder 2">
            <a:extLst>
              <a:ext uri="{FF2B5EF4-FFF2-40B4-BE49-F238E27FC236}">
                <a16:creationId xmlns:a16="http://schemas.microsoft.com/office/drawing/2014/main" id="{91754096-4E61-44FA-D214-73C4C7DD9E79}"/>
              </a:ext>
            </a:extLst>
          </p:cNvPr>
          <p:cNvSpPr>
            <a:spLocks noGrp="1"/>
          </p:cNvSpPr>
          <p:nvPr>
            <p:ph idx="1"/>
          </p:nvPr>
        </p:nvSpPr>
        <p:spPr/>
        <p:txBody>
          <a:bodyPr>
            <a:normAutofit fontScale="92500" lnSpcReduction="2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Key entities in the SEZ Scheme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Department of Commerce (DOC)- Formulation of policy for SEZ and review from time to time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Operational matters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SEZs-developer, co-developer and units </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O/o Development Commissioner (DC) </a:t>
            </a:r>
            <a:r>
              <a:rPr lang="en-IN" sz="1800" dirty="0">
                <a:effectLst/>
                <a:latin typeface="Georgia" panose="02040502050405020303" pitchFamily="18" charset="0"/>
                <a:ea typeface="Calibri" panose="020F0502020204030204" pitchFamily="34" charset="0"/>
                <a:cs typeface="Times New Roman" panose="02020603050405020304" pitchFamily="18" charset="0"/>
              </a:rPr>
              <a:t>consists of DC including officers on deputation from Customs &amp; Central Excise Dept. </a:t>
            </a:r>
          </a:p>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Developer</a:t>
            </a:r>
            <a:r>
              <a:rPr lang="en-IN" sz="1800" dirty="0">
                <a:effectLst/>
                <a:latin typeface="Georgia" panose="02040502050405020303" pitchFamily="18" charset="0"/>
                <a:ea typeface="Calibri" panose="020F0502020204030204" pitchFamily="34" charset="0"/>
                <a:cs typeface="Times New Roman" panose="02020603050405020304" pitchFamily="18" charset="0"/>
              </a:rPr>
              <a:t> -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means a person </a:t>
            </a:r>
            <a:r>
              <a:rPr lang="en-IN" sz="1800" dirty="0">
                <a:effectLst/>
                <a:latin typeface="Georgia" panose="02040502050405020303" pitchFamily="18" charset="0"/>
                <a:ea typeface="Calibri" panose="020F0502020204030204" pitchFamily="34" charset="0"/>
                <a:cs typeface="Times New Roman" panose="02020603050405020304" pitchFamily="18" charset="0"/>
              </a:rPr>
              <a:t>or a State Government which, has been granted a LOA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for setting up of SEZ </a:t>
            </a:r>
            <a:r>
              <a:rPr lang="en-IN" sz="1800" dirty="0">
                <a:effectLst/>
                <a:latin typeface="Georgia" panose="02040502050405020303" pitchFamily="18" charset="0"/>
                <a:ea typeface="Calibri" panose="020F0502020204030204" pitchFamily="34" charset="0"/>
                <a:cs typeface="Times New Roman" panose="02020603050405020304" pitchFamily="18" charset="0"/>
              </a:rPr>
              <a:t>– CG may approve more than one developer if one Developer does not have minimum area for setting up </a:t>
            </a:r>
          </a:p>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Co-developer</a:t>
            </a:r>
            <a:r>
              <a:rPr lang="en-IN" sz="1800" dirty="0">
                <a:effectLst/>
                <a:latin typeface="Georgia" panose="02040502050405020303" pitchFamily="18" charset="0"/>
                <a:ea typeface="Calibri" panose="020F0502020204030204" pitchFamily="34" charset="0"/>
                <a:cs typeface="Times New Roman" panose="02020603050405020304" pitchFamily="18" charset="0"/>
              </a:rPr>
              <a:t>: Any entity co-operated by the developer for setting up infrastructural facilities in the approved SEZ-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to enter into agreement with Developer </a:t>
            </a:r>
            <a:r>
              <a:rPr lang="en-IN" sz="1800" dirty="0">
                <a:effectLst/>
                <a:latin typeface="Georgia" panose="02040502050405020303" pitchFamily="18" charset="0"/>
                <a:ea typeface="Calibri" panose="020F0502020204030204" pitchFamily="34" charset="0"/>
                <a:cs typeface="Times New Roman" panose="02020603050405020304" pitchFamily="18" charset="0"/>
              </a:rPr>
              <a:t>– approved by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BoA</a:t>
            </a:r>
            <a:r>
              <a:rPr lang="en-IN" sz="1800" dirty="0">
                <a:effectLst/>
                <a:latin typeface="Georgia" panose="02040502050405020303" pitchFamily="18" charset="0"/>
                <a:ea typeface="Calibri" panose="020F0502020204030204" pitchFamily="34" charset="0"/>
                <a:cs typeface="Times New Roman" panose="02020603050405020304" pitchFamily="18" charset="0"/>
              </a:rPr>
              <a:t> and granted LOA </a:t>
            </a:r>
          </a:p>
          <a:p>
            <a:pPr marL="514350" indent="-285750">
              <a:lnSpc>
                <a:spcPct val="107000"/>
              </a:lnSpc>
              <a:spcAft>
                <a:spcPts val="800"/>
              </a:spcAft>
              <a:buFont typeface="Wingdings" panose="05000000000000000000" pitchFamily="2" charset="2"/>
              <a:buChar char="v"/>
            </a:pPr>
            <a:r>
              <a:rPr lang="en-IN" sz="1800" b="1" dirty="0">
                <a:effectLst/>
                <a:latin typeface="Georgia" panose="02040502050405020303" pitchFamily="18" charset="0"/>
                <a:ea typeface="Calibri" panose="020F0502020204030204" pitchFamily="34" charset="0"/>
                <a:cs typeface="Times New Roman" panose="02020603050405020304" pitchFamily="18" charset="0"/>
              </a:rPr>
              <a:t>SEZ Units- A Unit set up by an entrepreneur in a SEZ</a:t>
            </a:r>
            <a:r>
              <a:rPr lang="en-IN" sz="1800" dirty="0">
                <a:effectLst/>
                <a:latin typeface="Georgia" panose="02040502050405020303" pitchFamily="18" charset="0"/>
                <a:ea typeface="Calibri" panose="020F0502020204030204" pitchFamily="34" charset="0"/>
                <a:cs typeface="Times New Roman" panose="02020603050405020304" pitchFamily="18" charset="0"/>
              </a:rPr>
              <a:t>-includes an existing Unit, an Offshore Banking Unit and a Unit in an International Financial Services Centre.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86002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94FEC-D0ED-93E7-8517-4631F85A08F6}"/>
              </a:ext>
            </a:extLst>
          </p:cNvPr>
          <p:cNvSpPr>
            <a:spLocks noGrp="1"/>
          </p:cNvSpPr>
          <p:nvPr>
            <p:ph type="title"/>
          </p:nvPr>
        </p:nvSpPr>
        <p:spPr/>
        <p:txBody>
          <a:bodyPr/>
          <a:lstStyle/>
          <a:p>
            <a:pPr algn="ctr"/>
            <a:r>
              <a:rPr lang="en-US" dirty="0"/>
              <a:t>State Govt Assistance – SEZ </a:t>
            </a:r>
            <a:endParaRPr lang="en-IN" dirty="0"/>
          </a:p>
        </p:txBody>
      </p:sp>
      <p:sp>
        <p:nvSpPr>
          <p:cNvPr id="3" name="Content Placeholder 2">
            <a:extLst>
              <a:ext uri="{FF2B5EF4-FFF2-40B4-BE49-F238E27FC236}">
                <a16:creationId xmlns:a16="http://schemas.microsoft.com/office/drawing/2014/main" id="{C8BF4301-BB5C-433F-41EB-22ED008A3A34}"/>
              </a:ext>
            </a:extLst>
          </p:cNvPr>
          <p:cNvSpPr>
            <a:spLocks noGrp="1"/>
          </p:cNvSpPr>
          <p:nvPr>
            <p:ph idx="1"/>
          </p:nvPr>
        </p:nvSpPr>
        <p:spPr/>
        <p:txBody>
          <a:bodyPr>
            <a:normAutofit fontScale="92500" lnSpcReduction="2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Land area requirements,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SEZ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other than a SEZ for Information Technology(IT) or IT enabled services, Biotech or Health (</a:t>
            </a:r>
            <a:r>
              <a:rPr lang="en-IN" sz="1800" dirty="0">
                <a:effectLst/>
                <a:latin typeface="Georgia" panose="02040502050405020303" pitchFamily="18" charset="0"/>
                <a:ea typeface="Calibri" panose="020F0502020204030204" pitchFamily="34" charset="0"/>
                <a:cs typeface="Times New Roman" panose="02020603050405020304" pitchFamily="18" charset="0"/>
              </a:rPr>
              <a:t>other than hospital) service,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shall have a contiguous land area of 50 hectares or more </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minimum processing area in any SEZ cannot be less than 50% of the total area of SEZ</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State Govt to endeavour in the following area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the State and local taxes, including stamp duty, and taxes levied by local bodies on goods required for authorized operations by a Unit or Developer,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Exemption from electricity duty or taxes on sale, of self-generated or purchased electric power for use in the processing area of a SEZ </a:t>
            </a:r>
            <a:r>
              <a:rPr lang="en-IN" sz="1800" dirty="0">
                <a:latin typeface="Calibri" panose="020F0502020204030204" pitchFamily="34"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Allow generation, transmission and distribution of power within a SEZ providing water, electricity and such other services, </a:t>
            </a:r>
          </a:p>
          <a:p>
            <a:pPr marL="514350" indent="-285750">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Delegation of power to the DC under the Industrial Disputes Act,1947 in relation to the Unit and workmen employed by the developer</a:t>
            </a:r>
            <a:r>
              <a:rPr lang="en-IN" sz="1800" dirty="0">
                <a:latin typeface="Georgia" panose="02040502050405020303" pitchFamily="18" charset="0"/>
                <a:ea typeface="Calibri" panose="020F0502020204030204" pitchFamily="34" charset="0"/>
                <a:cs typeface="Times New Roman" panose="02020603050405020304" pitchFamily="18" charset="0"/>
              </a:rPr>
              <a:t> - </a:t>
            </a:r>
            <a:r>
              <a:rPr lang="en-IN" sz="1800" dirty="0">
                <a:effectLst/>
                <a:latin typeface="Georgia" panose="02040502050405020303" pitchFamily="18" charset="0"/>
                <a:ea typeface="Calibri" panose="020F0502020204030204" pitchFamily="34" charset="0"/>
                <a:cs typeface="Times New Roman" panose="02020603050405020304" pitchFamily="18" charset="0"/>
              </a:rPr>
              <a:t>Declaration of the SEZ as a Public Utility Service under the Industrial Disputes Act,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882919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C8D2B-9733-C9E8-45E2-83C7C623E8FA}"/>
              </a:ext>
            </a:extLst>
          </p:cNvPr>
          <p:cNvSpPr>
            <a:spLocks noGrp="1"/>
          </p:cNvSpPr>
          <p:nvPr>
            <p:ph type="title"/>
          </p:nvPr>
        </p:nvSpPr>
        <p:spPr/>
        <p:txBody>
          <a:bodyPr/>
          <a:lstStyle/>
          <a:p>
            <a:pPr algn="ctr"/>
            <a:r>
              <a:rPr lang="en-IN" dirty="0"/>
              <a:t>SEZ – Area Requirement – </a:t>
            </a:r>
            <a:r>
              <a:rPr lang="en-IN" b="1" dirty="0"/>
              <a:t>In Hectares</a:t>
            </a:r>
          </a:p>
        </p:txBody>
      </p:sp>
      <p:sp>
        <p:nvSpPr>
          <p:cNvPr id="3" name="Content Placeholder 2">
            <a:extLst>
              <a:ext uri="{FF2B5EF4-FFF2-40B4-BE49-F238E27FC236}">
                <a16:creationId xmlns:a16="http://schemas.microsoft.com/office/drawing/2014/main" id="{87576FDE-CA49-2DAF-4382-49E598838418}"/>
              </a:ext>
            </a:extLst>
          </p:cNvPr>
          <p:cNvSpPr>
            <a:spLocks noGrp="1"/>
          </p:cNvSpPr>
          <p:nvPr>
            <p:ph idx="1"/>
          </p:nvPr>
        </p:nvSpPr>
        <p:spPr/>
        <p:txBody>
          <a:bodyPr>
            <a:normAutofit/>
          </a:bodyPr>
          <a:lstStyle/>
          <a:p>
            <a:pPr marL="0" indent="0">
              <a:buNone/>
            </a:pPr>
            <a:r>
              <a:rPr lang="en-IN" sz="2400" dirty="0">
                <a:latin typeface="Georgia" panose="02040502050405020303" pitchFamily="18" charset="0"/>
              </a:rPr>
              <a:t>Type			Area		Special States 	Min Built-up  </a:t>
            </a:r>
          </a:p>
          <a:p>
            <a:pPr marL="0" indent="0">
              <a:buNone/>
            </a:pPr>
            <a:r>
              <a:rPr lang="en-IN" sz="2400" dirty="0">
                <a:latin typeface="Georgia" panose="02040502050405020303" pitchFamily="18" charset="0"/>
              </a:rPr>
              <a:t>Multi Product 	1000			200			===</a:t>
            </a:r>
          </a:p>
          <a:p>
            <a:pPr marL="0" indent="0">
              <a:buNone/>
            </a:pPr>
            <a:r>
              <a:rPr lang="en-IN" sz="2400" dirty="0">
                <a:latin typeface="Georgia" panose="02040502050405020303" pitchFamily="18" charset="0"/>
              </a:rPr>
              <a:t>Multi Service 	   100			100			===</a:t>
            </a:r>
          </a:p>
          <a:p>
            <a:pPr marL="0" indent="0">
              <a:buNone/>
            </a:pPr>
            <a:r>
              <a:rPr lang="en-IN" sz="2400" dirty="0">
                <a:latin typeface="Georgia" panose="02040502050405020303" pitchFamily="18" charset="0"/>
              </a:rPr>
              <a:t>Sector Specific 	    100			  50			===</a:t>
            </a:r>
          </a:p>
          <a:p>
            <a:pPr marL="0" indent="0">
              <a:buNone/>
            </a:pPr>
            <a:r>
              <a:rPr lang="en-IN" sz="2400" dirty="0">
                <a:latin typeface="Georgia" panose="02040502050405020303" pitchFamily="18" charset="0"/>
              </a:rPr>
              <a:t>Handicrafts 		       10			  10			===</a:t>
            </a:r>
          </a:p>
          <a:p>
            <a:pPr marL="0" indent="0">
              <a:buNone/>
            </a:pPr>
            <a:r>
              <a:rPr lang="en-IN" sz="2400" dirty="0">
                <a:latin typeface="Georgia" panose="02040502050405020303" pitchFamily="18" charset="0"/>
              </a:rPr>
              <a:t>IT/ITES/EHTP	        10			  10		1 lakh SQ Meter </a:t>
            </a:r>
          </a:p>
          <a:p>
            <a:pPr marL="0" indent="0">
              <a:buNone/>
            </a:pPr>
            <a:r>
              <a:rPr lang="en-IN" sz="2400" dirty="0">
                <a:latin typeface="Georgia" panose="02040502050405020303" pitchFamily="18" charset="0"/>
              </a:rPr>
              <a:t>								Processing area </a:t>
            </a:r>
          </a:p>
          <a:p>
            <a:pPr marL="0" indent="0">
              <a:buNone/>
            </a:pPr>
            <a:r>
              <a:rPr lang="en-IN" sz="2400" dirty="0">
                <a:latin typeface="Georgia" panose="02040502050405020303" pitchFamily="18" charset="0"/>
              </a:rPr>
              <a:t>Gem &amp; Jewellery                  10               50,000 SQ M       50,000 SQ Meter</a:t>
            </a:r>
          </a:p>
        </p:txBody>
      </p:sp>
    </p:spTree>
    <p:extLst>
      <p:ext uri="{BB962C8B-B14F-4D97-AF65-F5344CB8AC3E}">
        <p14:creationId xmlns:p14="http://schemas.microsoft.com/office/powerpoint/2010/main" val="375419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411F1-1436-6ABA-76B9-6FC18EC0A429}"/>
              </a:ext>
            </a:extLst>
          </p:cNvPr>
          <p:cNvSpPr>
            <a:spLocks noGrp="1"/>
          </p:cNvSpPr>
          <p:nvPr>
            <p:ph type="title"/>
          </p:nvPr>
        </p:nvSpPr>
        <p:spPr/>
        <p:txBody>
          <a:bodyPr/>
          <a:lstStyle/>
          <a:p>
            <a:r>
              <a:rPr lang="en-US" dirty="0"/>
              <a:t>Incentives &amp; Facilities – Developer </a:t>
            </a:r>
            <a:endParaRPr lang="en-IN" dirty="0"/>
          </a:p>
        </p:txBody>
      </p:sp>
      <p:sp>
        <p:nvSpPr>
          <p:cNvPr id="3" name="Content Placeholder 2">
            <a:extLst>
              <a:ext uri="{FF2B5EF4-FFF2-40B4-BE49-F238E27FC236}">
                <a16:creationId xmlns:a16="http://schemas.microsoft.com/office/drawing/2014/main" id="{78E0E13E-D2EF-7FF6-8582-39A8D4F61B63}"/>
              </a:ext>
            </a:extLst>
          </p:cNvPr>
          <p:cNvSpPr>
            <a:spLocks noGrp="1"/>
          </p:cNvSpPr>
          <p:nvPr>
            <p:ph idx="1"/>
          </p:nvPr>
        </p:nvSpPr>
        <p:spPr/>
        <p:txBody>
          <a:bodyPr/>
          <a:lstStyle/>
          <a:p>
            <a:pPr marL="0" indent="0" algn="just" fontAlgn="base">
              <a:lnSpc>
                <a:spcPts val="1650"/>
              </a:lnSpc>
              <a:spcBef>
                <a:spcPts val="1500"/>
              </a:spcBef>
              <a:spcAft>
                <a:spcPts val="750"/>
              </a:spcAft>
              <a:buNone/>
            </a:pP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Incentives and facilities available to SEZ developers include:-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customs/excise duties for development of SEZs for authorized operations</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Income Tax exemption on income derived from the business of development of the SEZ in a block of 10 years in 15 years under Section 80-IAB of the Income Tax Act. (</a:t>
            </a: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Sunset Clause for Developers has become effective from 01.04.2017</a:t>
            </a: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Minimum Alternate Tax (MAT) under Section 115 JB of the Income Tax Act. </a:t>
            </a:r>
            <a:r>
              <a:rPr lang="en-IN" sz="1800" b="1" i="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(withdrawn w.e.f. 1.4.2012)</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Dividend Distribution Tax (DDT) under Section 115O of the Income Tax Act. </a:t>
            </a:r>
            <a:r>
              <a:rPr lang="en-IN" sz="1800" b="1" i="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(withdrawn w.e.f. 1.6.2011)</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Central Sales Tax (CST).</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fontAlgn="base">
              <a:lnSpc>
                <a:spcPts val="1650"/>
              </a:lnSpc>
              <a:spcAft>
                <a:spcPts val="800"/>
              </a:spcAft>
              <a:buSzPts val="1000"/>
              <a:buFont typeface="Symbol" panose="05050102010706020507" pitchFamily="18" charset="2"/>
              <a:buChar char=""/>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Service Tax (Section 7, 26 and Second Schedule of the SEZ Act).</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836271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F4BED-8737-A19C-64B8-CF19D5F0EE76}"/>
              </a:ext>
            </a:extLst>
          </p:cNvPr>
          <p:cNvSpPr>
            <a:spLocks noGrp="1"/>
          </p:cNvSpPr>
          <p:nvPr>
            <p:ph type="title"/>
          </p:nvPr>
        </p:nvSpPr>
        <p:spPr/>
        <p:txBody>
          <a:bodyPr/>
          <a:lstStyle/>
          <a:p>
            <a:pPr algn="ctr"/>
            <a:r>
              <a:rPr lang="en-US" dirty="0"/>
              <a:t>SEZ- Developer </a:t>
            </a:r>
            <a:endParaRPr lang="en-IN" dirty="0"/>
          </a:p>
        </p:txBody>
      </p:sp>
      <p:sp>
        <p:nvSpPr>
          <p:cNvPr id="3" name="Content Placeholder 2">
            <a:extLst>
              <a:ext uri="{FF2B5EF4-FFF2-40B4-BE49-F238E27FC236}">
                <a16:creationId xmlns:a16="http://schemas.microsoft.com/office/drawing/2014/main" id="{E7CCED9D-F937-4E5D-72F0-91B5AA954EBC}"/>
              </a:ext>
            </a:extLst>
          </p:cNvPr>
          <p:cNvSpPr>
            <a:spLocks noGrp="1"/>
          </p:cNvSpPr>
          <p:nvPr>
            <p:ph idx="1"/>
          </p:nvPr>
        </p:nvSpPr>
        <p:spPr/>
        <p:txBody>
          <a:bodyPr>
            <a:normAutofit lnSpcReduction="10000"/>
          </a:bodyPr>
          <a:lstStyle/>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Developer may import, procure goods/services from DTA</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To file application to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DC with list of goods/services, including machinery</a:t>
            </a:r>
            <a:r>
              <a:rPr lang="en-IN" sz="1800" dirty="0">
                <a:effectLst/>
                <a:latin typeface="Georgia" panose="02040502050405020303" pitchFamily="18" charset="0"/>
                <a:ea typeface="Calibri" panose="020F0502020204030204" pitchFamily="34" charset="0"/>
                <a:cs typeface="Times New Roman" panose="02020603050405020304" pitchFamily="18" charset="0"/>
              </a:rPr>
              <a:t>, equipment, construction material required for authorized operation – certified by Chartered Engineer </a:t>
            </a:r>
          </a:p>
          <a:p>
            <a:pPr marL="514350" indent="-285750">
              <a:lnSpc>
                <a:spcPct val="107000"/>
              </a:lnSpc>
              <a:spcAft>
                <a:spcPts val="800"/>
              </a:spcAft>
              <a:buFont typeface="Wingdings" panose="05000000000000000000" pitchFamily="2" charset="2"/>
              <a:buChar char="ü"/>
            </a:pPr>
            <a:r>
              <a:rPr lang="en-IN" sz="1800" b="1" dirty="0">
                <a:effectLst/>
                <a:latin typeface="Georgia" panose="02040502050405020303" pitchFamily="18" charset="0"/>
                <a:ea typeface="Calibri" panose="020F0502020204030204" pitchFamily="34" charset="0"/>
                <a:cs typeface="Times New Roman" panose="02020603050405020304" pitchFamily="18" charset="0"/>
              </a:rPr>
              <a:t>To declare place of storage within the SEZ </a:t>
            </a:r>
            <a:r>
              <a:rPr lang="en-IN" sz="1800" dirty="0">
                <a:effectLst/>
                <a:latin typeface="Georgia" panose="02040502050405020303" pitchFamily="18" charset="0"/>
                <a:ea typeface="Calibri" panose="020F0502020204030204" pitchFamily="34" charset="0"/>
                <a:cs typeface="Times New Roman" panose="02020603050405020304" pitchFamily="18" charset="0"/>
              </a:rPr>
              <a:t>– to the Specified Officer (SO) – goods imported/procured to be kept in clearly demarcated area for inspection </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Developer to execute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Bond Cum Legal Undertaking with DC </a:t>
            </a:r>
            <a:r>
              <a:rPr lang="en-IN" sz="1800" dirty="0">
                <a:effectLst/>
                <a:latin typeface="Georgia" panose="02040502050405020303" pitchFamily="18" charset="0"/>
                <a:ea typeface="Calibri" panose="020F0502020204030204" pitchFamily="34" charset="0"/>
                <a:cs typeface="Times New Roman" panose="02020603050405020304" pitchFamily="18" charset="0"/>
              </a:rPr>
              <a:t>for accounting and utilization of goods within 1 year or such extended period </a:t>
            </a:r>
          </a:p>
          <a:p>
            <a:pPr marL="514350" indent="-285750">
              <a:lnSpc>
                <a:spcPct val="107000"/>
              </a:lnSpc>
              <a:spcAft>
                <a:spcPts val="800"/>
              </a:spcAft>
              <a:buFont typeface="Wingdings" panose="05000000000000000000" pitchFamily="2" charset="2"/>
              <a:buChar char="ü"/>
            </a:pPr>
            <a:r>
              <a:rPr lang="en-IN" sz="1800" dirty="0">
                <a:effectLst/>
                <a:latin typeface="Georgia" panose="02040502050405020303" pitchFamily="18" charset="0"/>
                <a:ea typeface="Calibri" panose="020F0502020204030204" pitchFamily="34" charset="0"/>
                <a:cs typeface="Times New Roman" panose="02020603050405020304" pitchFamily="18" charset="0"/>
              </a:rPr>
              <a:t>To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file quarterly and half year returns </a:t>
            </a:r>
            <a:r>
              <a:rPr lang="en-IN" sz="1800" dirty="0">
                <a:effectLst/>
                <a:latin typeface="Georgia" panose="02040502050405020303" pitchFamily="18" charset="0"/>
                <a:ea typeface="Calibri" panose="020F0502020204030204" pitchFamily="34" charset="0"/>
                <a:cs typeface="Times New Roman" panose="02020603050405020304" pitchFamily="18" charset="0"/>
              </a:rPr>
              <a:t>of procurement, consumption, utilization of goods – utilization certificate of Chartered Engineer</a:t>
            </a:r>
          </a:p>
          <a:p>
            <a:pPr marL="514350" indent="-285750">
              <a:lnSpc>
                <a:spcPct val="107000"/>
              </a:lnSpc>
              <a:spcAft>
                <a:spcPts val="800"/>
              </a:spcAft>
              <a:buFont typeface="Wingdings" panose="05000000000000000000" pitchFamily="2" charset="2"/>
              <a:buChar char="ü"/>
            </a:pP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Procured goods shall nor be removed </a:t>
            </a:r>
            <a:r>
              <a:rPr lang="en-IN" sz="1800" dirty="0">
                <a:effectLst/>
                <a:latin typeface="Georgia" panose="02040502050405020303" pitchFamily="18" charset="0"/>
                <a:ea typeface="Calibri" panose="020F0502020204030204" pitchFamily="34" charset="0"/>
                <a:cs typeface="Times New Roman" panose="02020603050405020304" pitchFamily="18" charset="0"/>
              </a:rPr>
              <a:t>from SEZ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without permission of SO </a:t>
            </a:r>
            <a:r>
              <a:rPr lang="en-IN" sz="1800" dirty="0">
                <a:effectLst/>
                <a:latin typeface="Georgia" panose="02040502050405020303" pitchFamily="18" charset="0"/>
                <a:ea typeface="Calibri" panose="020F0502020204030204" pitchFamily="34" charset="0"/>
                <a:cs typeface="Times New Roman" panose="02020603050405020304" pitchFamily="18" charset="0"/>
              </a:rPr>
              <a:t>an on payment of appropriate duties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016138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3B882-8953-E488-8648-D85B170B1EB8}"/>
              </a:ext>
            </a:extLst>
          </p:cNvPr>
          <p:cNvSpPr>
            <a:spLocks noGrp="1"/>
          </p:cNvSpPr>
          <p:nvPr>
            <p:ph type="title"/>
          </p:nvPr>
        </p:nvSpPr>
        <p:spPr/>
        <p:txBody>
          <a:bodyPr/>
          <a:lstStyle/>
          <a:p>
            <a:r>
              <a:rPr lang="en-US" dirty="0"/>
              <a:t>Incentives &amp; Facilities available to SEZ Units</a:t>
            </a:r>
            <a:endParaRPr lang="en-IN" dirty="0"/>
          </a:p>
        </p:txBody>
      </p:sp>
      <p:sp>
        <p:nvSpPr>
          <p:cNvPr id="3" name="Content Placeholder 2">
            <a:extLst>
              <a:ext uri="{FF2B5EF4-FFF2-40B4-BE49-F238E27FC236}">
                <a16:creationId xmlns:a16="http://schemas.microsoft.com/office/drawing/2014/main" id="{95E6A683-19EC-AD31-E5F6-170A60DB79A9}"/>
              </a:ext>
            </a:extLst>
          </p:cNvPr>
          <p:cNvSpPr>
            <a:spLocks noGrp="1"/>
          </p:cNvSpPr>
          <p:nvPr>
            <p:ph idx="1"/>
          </p:nvPr>
        </p:nvSpPr>
        <p:spPr/>
        <p:txBody>
          <a:bodyPr>
            <a:normAutofit/>
          </a:bodyPr>
          <a:lstStyle/>
          <a:p>
            <a:pPr marL="0" indent="0" algn="just" fontAlgn="base">
              <a:lnSpc>
                <a:spcPts val="1650"/>
              </a:lnSpc>
              <a:spcBef>
                <a:spcPts val="1500"/>
              </a:spcBef>
              <a:spcAft>
                <a:spcPts val="750"/>
              </a:spcAft>
              <a:buNone/>
            </a:pPr>
            <a:r>
              <a:rPr lang="en-IN" sz="1800" b="1" dirty="0">
                <a:solidFill>
                  <a:srgbClr val="333333"/>
                </a:solidFill>
                <a:latin typeface="Georgia" panose="02040502050405020303" pitchFamily="18" charset="0"/>
                <a:ea typeface="Times New Roman" panose="02020603050405020304" pitchFamily="18" charset="0"/>
                <a:cs typeface="Open Sans" panose="020B0606030504020204" pitchFamily="34" charset="0"/>
              </a:rPr>
              <a:t>I</a:t>
            </a: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ncentives and facilities offered to the units in SEZs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q"/>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Duty free import/domestic procurement of goods for development, operation and maintenance of SEZ units</a:t>
            </a:r>
            <a:endParaRPr lang="en-IN" sz="1800" dirty="0">
              <a:solidFill>
                <a:srgbClr val="333333"/>
              </a:solidFill>
              <a:latin typeface="Calibri" panose="020F0502020204030204" pitchFamily="34" charset="0"/>
              <a:ea typeface="Times New Roman" panose="02020603050405020304" pitchFamily="18"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q"/>
              <a:tabLst>
                <a:tab pos="457200" algn="l"/>
              </a:tabLst>
            </a:pPr>
            <a:r>
              <a:rPr lang="en-IN" sz="1800" dirty="0">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1</a:t>
            </a: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00% Income Tax exemption on export income for SEZ units under Section 10AA of the Income Tax Act for first 5 years, 50% for next 5 years thereafter and 50% of the ploughed back export profit for next 5 years. (</a:t>
            </a:r>
            <a:r>
              <a:rPr lang="en-IN" sz="1800" b="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Sunset Clause for Units will become effective from 01.04.2020</a:t>
            </a: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a:t>
            </a:r>
            <a:endParaRPr lang="en-IN" sz="1800" dirty="0">
              <a:solidFill>
                <a:srgbClr val="333333"/>
              </a:solidFill>
              <a:latin typeface="Calibri" panose="020F0502020204030204" pitchFamily="34" charset="0"/>
              <a:ea typeface="Times New Roman" panose="02020603050405020304" pitchFamily="18"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q"/>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Minimum Alternate Tax (MAT) under section 115JB of the Income Tax Act. </a:t>
            </a:r>
            <a:r>
              <a:rPr lang="en-IN" sz="1800" b="1" i="1"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(withdrawn w.e.f. 1.4.2012)</a:t>
            </a:r>
            <a:endParaRPr lang="en-IN" sz="1800" b="1" i="1" dirty="0">
              <a:solidFill>
                <a:srgbClr val="333333"/>
              </a:solidFill>
              <a:latin typeface="Calibri" panose="020F0502020204030204" pitchFamily="34" charset="0"/>
              <a:ea typeface="Times New Roman" panose="02020603050405020304" pitchFamily="18"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q"/>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Exemption from Central Sales Tax, Exemption from Service Tax and Exemption from State sales tax. These have now subsumed into GST and supplies to SEZs are zero rated under IGST Act, 2017. </a:t>
            </a:r>
            <a:endParaRPr lang="en-IN" sz="1800" dirty="0">
              <a:solidFill>
                <a:srgbClr val="333333"/>
              </a:solidFill>
              <a:latin typeface="Calibri" panose="020F0502020204030204" pitchFamily="34" charset="0"/>
              <a:ea typeface="Times New Roman" panose="02020603050405020304" pitchFamily="18" charset="0"/>
              <a:cs typeface="Times New Roman" panose="02020603050405020304" pitchFamily="18" charset="0"/>
            </a:endParaRPr>
          </a:p>
          <a:p>
            <a:pPr lvl="0" fontAlgn="base">
              <a:lnSpc>
                <a:spcPts val="1650"/>
              </a:lnSpc>
              <a:spcAft>
                <a:spcPts val="800"/>
              </a:spcAft>
              <a:buSzPts val="1000"/>
              <a:buFont typeface="Wingdings" panose="05000000000000000000" pitchFamily="2" charset="2"/>
              <a:buChar char="q"/>
              <a:tabLst>
                <a:tab pos="457200" algn="l"/>
              </a:tabLst>
            </a:pPr>
            <a:r>
              <a:rPr lang="en-IN" sz="1800" dirty="0">
                <a:solidFill>
                  <a:srgbClr val="333333"/>
                </a:solidFill>
                <a:effectLst/>
                <a:latin typeface="Georgia" panose="02040502050405020303" pitchFamily="18" charset="0"/>
                <a:ea typeface="Times New Roman" panose="02020603050405020304" pitchFamily="18" charset="0"/>
                <a:cs typeface="Open Sans" panose="020B0606030504020204" pitchFamily="34" charset="0"/>
              </a:rPr>
              <a:t>Other levies as imposed by the respective State Governments.   - Single window clearance for Central and State level approvals.</a:t>
            </a:r>
            <a:endParaRPr lang="en-IN" sz="1800" dirty="0">
              <a:solidFill>
                <a:srgbClr val="333333"/>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281072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2561</Words>
  <Application>Microsoft Office PowerPoint</Application>
  <PresentationFormat>Widescreen</PresentationFormat>
  <Paragraphs>127</Paragraphs>
  <Slides>21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Arial</vt:lpstr>
      <vt:lpstr>Calibri</vt:lpstr>
      <vt:lpstr>Calibri Light</vt:lpstr>
      <vt:lpstr>Calisto MT</vt:lpstr>
      <vt:lpstr>Courier New</vt:lpstr>
      <vt:lpstr>Georgia</vt:lpstr>
      <vt:lpstr>Symbol</vt:lpstr>
      <vt:lpstr>Times New Roman</vt:lpstr>
      <vt:lpstr>Wingdings</vt:lpstr>
      <vt:lpstr>Office Theme</vt:lpstr>
      <vt:lpstr>Special Economic Zones-SEZ </vt:lpstr>
      <vt:lpstr>SEZ- Introduction </vt:lpstr>
      <vt:lpstr>Objectives – Important Features </vt:lpstr>
      <vt:lpstr>Key Entities in SEZ </vt:lpstr>
      <vt:lpstr>State Govt Assistance – SEZ </vt:lpstr>
      <vt:lpstr>SEZ – Area Requirement – In Hectares</vt:lpstr>
      <vt:lpstr>Incentives &amp; Facilities – Developer </vt:lpstr>
      <vt:lpstr>SEZ- Developer </vt:lpstr>
      <vt:lpstr>Incentives &amp; Facilities available to SEZ Units</vt:lpstr>
      <vt:lpstr>Salient Features of SEZ Scheme </vt:lpstr>
      <vt:lpstr>Procedure for Setting up SEZ </vt:lpstr>
      <vt:lpstr>Sec.26 – Exemptions to SEZ </vt:lpstr>
      <vt:lpstr>Procedure for procurement of Goods/Services-Developer</vt:lpstr>
      <vt:lpstr>Export – under SEZ Act </vt:lpstr>
      <vt:lpstr>Import under SEZ Act </vt:lpstr>
      <vt:lpstr>SEZ Under GST Law </vt:lpstr>
      <vt:lpstr>SEZ - Miscellaneous</vt:lpstr>
      <vt:lpstr>SEZ – Miscellaneous </vt:lpstr>
      <vt:lpstr>Free Trade Warehousing Zone- FTWZ</vt:lpstr>
      <vt:lpstr>FTWZ</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 Economic Zones-SEZ </dc:title>
  <dc:creator>Srividya</dc:creator>
  <cp:lastModifiedBy>Srividya</cp:lastModifiedBy>
  <cp:revision>18</cp:revision>
  <dcterms:created xsi:type="dcterms:W3CDTF">2023-01-12T05:30:38Z</dcterms:created>
  <dcterms:modified xsi:type="dcterms:W3CDTF">2023-05-06T13:51:41Z</dcterms:modified>
</cp:coreProperties>
</file>