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7"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2AE9B-CD6F-4877-B1B5-39120EE6EB1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DBBD6FC5-87AB-F5EA-0003-97E7F2ED73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422DB839-7E16-7253-5A68-6547D37C1CF2}"/>
              </a:ext>
            </a:extLst>
          </p:cNvPr>
          <p:cNvSpPr>
            <a:spLocks noGrp="1"/>
          </p:cNvSpPr>
          <p:nvPr>
            <p:ph type="dt" sz="half" idx="10"/>
          </p:nvPr>
        </p:nvSpPr>
        <p:spPr/>
        <p:txBody>
          <a:bodyPr/>
          <a:lstStyle/>
          <a:p>
            <a:fld id="{1805FE24-442F-499D-8135-91FDF8EA6E99}" type="datetimeFigureOut">
              <a:rPr lang="en-IN" smtClean="0"/>
              <a:t>06-05-2023</a:t>
            </a:fld>
            <a:endParaRPr lang="en-IN"/>
          </a:p>
        </p:txBody>
      </p:sp>
      <p:sp>
        <p:nvSpPr>
          <p:cNvPr id="5" name="Footer Placeholder 4">
            <a:extLst>
              <a:ext uri="{FF2B5EF4-FFF2-40B4-BE49-F238E27FC236}">
                <a16:creationId xmlns:a16="http://schemas.microsoft.com/office/drawing/2014/main" id="{622C30EE-D7F1-8214-F1A2-365C741BC85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23F723D-6F9E-19B6-C0B9-DDAD361660A2}"/>
              </a:ext>
            </a:extLst>
          </p:cNvPr>
          <p:cNvSpPr>
            <a:spLocks noGrp="1"/>
          </p:cNvSpPr>
          <p:nvPr>
            <p:ph type="sldNum" sz="quarter" idx="12"/>
          </p:nvPr>
        </p:nvSpPr>
        <p:spPr/>
        <p:txBody>
          <a:bodyPr/>
          <a:lstStyle/>
          <a:p>
            <a:fld id="{FD19F62C-FDAA-4C44-BBC2-8D6BDFE69373}" type="slidenum">
              <a:rPr lang="en-IN" smtClean="0"/>
              <a:t>‹#›</a:t>
            </a:fld>
            <a:endParaRPr lang="en-IN"/>
          </a:p>
        </p:txBody>
      </p:sp>
    </p:spTree>
    <p:extLst>
      <p:ext uri="{BB962C8B-B14F-4D97-AF65-F5344CB8AC3E}">
        <p14:creationId xmlns:p14="http://schemas.microsoft.com/office/powerpoint/2010/main" val="958926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0937B-ACAB-4419-DCE8-A61EB646D53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192A469-AB01-4E15-F96D-B11A6B7080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2F6B2C0-3A43-D2B2-B790-82275A657712}"/>
              </a:ext>
            </a:extLst>
          </p:cNvPr>
          <p:cNvSpPr>
            <a:spLocks noGrp="1"/>
          </p:cNvSpPr>
          <p:nvPr>
            <p:ph type="dt" sz="half" idx="10"/>
          </p:nvPr>
        </p:nvSpPr>
        <p:spPr/>
        <p:txBody>
          <a:bodyPr/>
          <a:lstStyle/>
          <a:p>
            <a:fld id="{1805FE24-442F-499D-8135-91FDF8EA6E99}" type="datetimeFigureOut">
              <a:rPr lang="en-IN" smtClean="0"/>
              <a:t>06-05-2023</a:t>
            </a:fld>
            <a:endParaRPr lang="en-IN"/>
          </a:p>
        </p:txBody>
      </p:sp>
      <p:sp>
        <p:nvSpPr>
          <p:cNvPr id="5" name="Footer Placeholder 4">
            <a:extLst>
              <a:ext uri="{FF2B5EF4-FFF2-40B4-BE49-F238E27FC236}">
                <a16:creationId xmlns:a16="http://schemas.microsoft.com/office/drawing/2014/main" id="{2279760C-5C93-BEBE-A37B-999B7718A3A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8C1DC1C-F12A-8F9A-2E96-C7C25751780E}"/>
              </a:ext>
            </a:extLst>
          </p:cNvPr>
          <p:cNvSpPr>
            <a:spLocks noGrp="1"/>
          </p:cNvSpPr>
          <p:nvPr>
            <p:ph type="sldNum" sz="quarter" idx="12"/>
          </p:nvPr>
        </p:nvSpPr>
        <p:spPr/>
        <p:txBody>
          <a:bodyPr/>
          <a:lstStyle/>
          <a:p>
            <a:fld id="{FD19F62C-FDAA-4C44-BBC2-8D6BDFE69373}" type="slidenum">
              <a:rPr lang="en-IN" smtClean="0"/>
              <a:t>‹#›</a:t>
            </a:fld>
            <a:endParaRPr lang="en-IN"/>
          </a:p>
        </p:txBody>
      </p:sp>
    </p:spTree>
    <p:extLst>
      <p:ext uri="{BB962C8B-B14F-4D97-AF65-F5344CB8AC3E}">
        <p14:creationId xmlns:p14="http://schemas.microsoft.com/office/powerpoint/2010/main" val="3154667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B51650-A096-8EB5-834F-79342C4FCE7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CBBFF665-2ED7-40AF-4B59-4BC32B14A5B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6F5B966-0130-F273-F15C-F805A3F09B92}"/>
              </a:ext>
            </a:extLst>
          </p:cNvPr>
          <p:cNvSpPr>
            <a:spLocks noGrp="1"/>
          </p:cNvSpPr>
          <p:nvPr>
            <p:ph type="dt" sz="half" idx="10"/>
          </p:nvPr>
        </p:nvSpPr>
        <p:spPr/>
        <p:txBody>
          <a:bodyPr/>
          <a:lstStyle/>
          <a:p>
            <a:fld id="{1805FE24-442F-499D-8135-91FDF8EA6E99}" type="datetimeFigureOut">
              <a:rPr lang="en-IN" smtClean="0"/>
              <a:t>06-05-2023</a:t>
            </a:fld>
            <a:endParaRPr lang="en-IN"/>
          </a:p>
        </p:txBody>
      </p:sp>
      <p:sp>
        <p:nvSpPr>
          <p:cNvPr id="5" name="Footer Placeholder 4">
            <a:extLst>
              <a:ext uri="{FF2B5EF4-FFF2-40B4-BE49-F238E27FC236}">
                <a16:creationId xmlns:a16="http://schemas.microsoft.com/office/drawing/2014/main" id="{998BBB0E-78B8-3D23-1CAA-65F4980C250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B966D71-6C61-A024-D5E2-307629CEA79F}"/>
              </a:ext>
            </a:extLst>
          </p:cNvPr>
          <p:cNvSpPr>
            <a:spLocks noGrp="1"/>
          </p:cNvSpPr>
          <p:nvPr>
            <p:ph type="sldNum" sz="quarter" idx="12"/>
          </p:nvPr>
        </p:nvSpPr>
        <p:spPr/>
        <p:txBody>
          <a:bodyPr/>
          <a:lstStyle/>
          <a:p>
            <a:fld id="{FD19F62C-FDAA-4C44-BBC2-8D6BDFE69373}" type="slidenum">
              <a:rPr lang="en-IN" smtClean="0"/>
              <a:t>‹#›</a:t>
            </a:fld>
            <a:endParaRPr lang="en-IN"/>
          </a:p>
        </p:txBody>
      </p:sp>
    </p:spTree>
    <p:extLst>
      <p:ext uri="{BB962C8B-B14F-4D97-AF65-F5344CB8AC3E}">
        <p14:creationId xmlns:p14="http://schemas.microsoft.com/office/powerpoint/2010/main" val="3479652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E99BE-6441-0C20-DDB5-80586E88B40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B8CB5F6-1757-21B9-F6D0-8BF197DDEA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86DA5A2-5DC1-9C84-94D7-C03680DB8F89}"/>
              </a:ext>
            </a:extLst>
          </p:cNvPr>
          <p:cNvSpPr>
            <a:spLocks noGrp="1"/>
          </p:cNvSpPr>
          <p:nvPr>
            <p:ph type="dt" sz="half" idx="10"/>
          </p:nvPr>
        </p:nvSpPr>
        <p:spPr/>
        <p:txBody>
          <a:bodyPr/>
          <a:lstStyle/>
          <a:p>
            <a:fld id="{1805FE24-442F-499D-8135-91FDF8EA6E99}" type="datetimeFigureOut">
              <a:rPr lang="en-IN" smtClean="0"/>
              <a:t>06-05-2023</a:t>
            </a:fld>
            <a:endParaRPr lang="en-IN"/>
          </a:p>
        </p:txBody>
      </p:sp>
      <p:sp>
        <p:nvSpPr>
          <p:cNvPr id="5" name="Footer Placeholder 4">
            <a:extLst>
              <a:ext uri="{FF2B5EF4-FFF2-40B4-BE49-F238E27FC236}">
                <a16:creationId xmlns:a16="http://schemas.microsoft.com/office/drawing/2014/main" id="{D1C3D1DC-00BA-910A-20C7-509661A6409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945013F-33AE-3E65-7B45-0E06DD2FA6EA}"/>
              </a:ext>
            </a:extLst>
          </p:cNvPr>
          <p:cNvSpPr>
            <a:spLocks noGrp="1"/>
          </p:cNvSpPr>
          <p:nvPr>
            <p:ph type="sldNum" sz="quarter" idx="12"/>
          </p:nvPr>
        </p:nvSpPr>
        <p:spPr/>
        <p:txBody>
          <a:bodyPr/>
          <a:lstStyle/>
          <a:p>
            <a:fld id="{FD19F62C-FDAA-4C44-BBC2-8D6BDFE69373}" type="slidenum">
              <a:rPr lang="en-IN" smtClean="0"/>
              <a:t>‹#›</a:t>
            </a:fld>
            <a:endParaRPr lang="en-IN"/>
          </a:p>
        </p:txBody>
      </p:sp>
    </p:spTree>
    <p:extLst>
      <p:ext uri="{BB962C8B-B14F-4D97-AF65-F5344CB8AC3E}">
        <p14:creationId xmlns:p14="http://schemas.microsoft.com/office/powerpoint/2010/main" val="1544799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74F43-7AAF-D4BA-F27A-9E427B76741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6498AE79-E885-C6C4-95EC-EDBBF7792B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44F8DDE-A32F-61DB-5980-FF7F37E02464}"/>
              </a:ext>
            </a:extLst>
          </p:cNvPr>
          <p:cNvSpPr>
            <a:spLocks noGrp="1"/>
          </p:cNvSpPr>
          <p:nvPr>
            <p:ph type="dt" sz="half" idx="10"/>
          </p:nvPr>
        </p:nvSpPr>
        <p:spPr/>
        <p:txBody>
          <a:bodyPr/>
          <a:lstStyle/>
          <a:p>
            <a:fld id="{1805FE24-442F-499D-8135-91FDF8EA6E99}" type="datetimeFigureOut">
              <a:rPr lang="en-IN" smtClean="0"/>
              <a:t>06-05-2023</a:t>
            </a:fld>
            <a:endParaRPr lang="en-IN"/>
          </a:p>
        </p:txBody>
      </p:sp>
      <p:sp>
        <p:nvSpPr>
          <p:cNvPr id="5" name="Footer Placeholder 4">
            <a:extLst>
              <a:ext uri="{FF2B5EF4-FFF2-40B4-BE49-F238E27FC236}">
                <a16:creationId xmlns:a16="http://schemas.microsoft.com/office/drawing/2014/main" id="{BCBAA639-F24E-2C84-95A0-8D6FF41FF73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1E25D15-4C08-5176-9463-707D0FE0B952}"/>
              </a:ext>
            </a:extLst>
          </p:cNvPr>
          <p:cNvSpPr>
            <a:spLocks noGrp="1"/>
          </p:cNvSpPr>
          <p:nvPr>
            <p:ph type="sldNum" sz="quarter" idx="12"/>
          </p:nvPr>
        </p:nvSpPr>
        <p:spPr/>
        <p:txBody>
          <a:bodyPr/>
          <a:lstStyle/>
          <a:p>
            <a:fld id="{FD19F62C-FDAA-4C44-BBC2-8D6BDFE69373}" type="slidenum">
              <a:rPr lang="en-IN" smtClean="0"/>
              <a:t>‹#›</a:t>
            </a:fld>
            <a:endParaRPr lang="en-IN"/>
          </a:p>
        </p:txBody>
      </p:sp>
    </p:spTree>
    <p:extLst>
      <p:ext uri="{BB962C8B-B14F-4D97-AF65-F5344CB8AC3E}">
        <p14:creationId xmlns:p14="http://schemas.microsoft.com/office/powerpoint/2010/main" val="1771573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DD63F-D748-23E8-961D-B255AE99B07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D8A417A-0545-1C07-44FB-CAA2BA9BC8B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612DBC35-CD48-165F-11C5-F449F2034B1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73AE4C83-ED8C-E8FD-54CF-882D82959551}"/>
              </a:ext>
            </a:extLst>
          </p:cNvPr>
          <p:cNvSpPr>
            <a:spLocks noGrp="1"/>
          </p:cNvSpPr>
          <p:nvPr>
            <p:ph type="dt" sz="half" idx="10"/>
          </p:nvPr>
        </p:nvSpPr>
        <p:spPr/>
        <p:txBody>
          <a:bodyPr/>
          <a:lstStyle/>
          <a:p>
            <a:fld id="{1805FE24-442F-499D-8135-91FDF8EA6E99}" type="datetimeFigureOut">
              <a:rPr lang="en-IN" smtClean="0"/>
              <a:t>06-05-2023</a:t>
            </a:fld>
            <a:endParaRPr lang="en-IN"/>
          </a:p>
        </p:txBody>
      </p:sp>
      <p:sp>
        <p:nvSpPr>
          <p:cNvPr id="6" name="Footer Placeholder 5">
            <a:extLst>
              <a:ext uri="{FF2B5EF4-FFF2-40B4-BE49-F238E27FC236}">
                <a16:creationId xmlns:a16="http://schemas.microsoft.com/office/drawing/2014/main" id="{149E5B83-75FC-9A08-A14A-01A241F47EE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45E46B4-9703-9993-FF51-C174B1DF2E8F}"/>
              </a:ext>
            </a:extLst>
          </p:cNvPr>
          <p:cNvSpPr>
            <a:spLocks noGrp="1"/>
          </p:cNvSpPr>
          <p:nvPr>
            <p:ph type="sldNum" sz="quarter" idx="12"/>
          </p:nvPr>
        </p:nvSpPr>
        <p:spPr/>
        <p:txBody>
          <a:bodyPr/>
          <a:lstStyle/>
          <a:p>
            <a:fld id="{FD19F62C-FDAA-4C44-BBC2-8D6BDFE69373}" type="slidenum">
              <a:rPr lang="en-IN" smtClean="0"/>
              <a:t>‹#›</a:t>
            </a:fld>
            <a:endParaRPr lang="en-IN"/>
          </a:p>
        </p:txBody>
      </p:sp>
    </p:spTree>
    <p:extLst>
      <p:ext uri="{BB962C8B-B14F-4D97-AF65-F5344CB8AC3E}">
        <p14:creationId xmlns:p14="http://schemas.microsoft.com/office/powerpoint/2010/main" val="1192768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BEA02-FB89-9368-2C08-A58CECC1F381}"/>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9877867-2573-D10F-AF3F-282AC674E2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AE3510-F6DB-C005-9183-1A33FFA7793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CB4CC111-76CD-623D-1B01-3D157550C1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8EFE59-CF3B-FA99-C058-087DD601349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17960F1A-2D46-7CDD-2B63-59DB22B23B90}"/>
              </a:ext>
            </a:extLst>
          </p:cNvPr>
          <p:cNvSpPr>
            <a:spLocks noGrp="1"/>
          </p:cNvSpPr>
          <p:nvPr>
            <p:ph type="dt" sz="half" idx="10"/>
          </p:nvPr>
        </p:nvSpPr>
        <p:spPr/>
        <p:txBody>
          <a:bodyPr/>
          <a:lstStyle/>
          <a:p>
            <a:fld id="{1805FE24-442F-499D-8135-91FDF8EA6E99}" type="datetimeFigureOut">
              <a:rPr lang="en-IN" smtClean="0"/>
              <a:t>06-05-2023</a:t>
            </a:fld>
            <a:endParaRPr lang="en-IN"/>
          </a:p>
        </p:txBody>
      </p:sp>
      <p:sp>
        <p:nvSpPr>
          <p:cNvPr id="8" name="Footer Placeholder 7">
            <a:extLst>
              <a:ext uri="{FF2B5EF4-FFF2-40B4-BE49-F238E27FC236}">
                <a16:creationId xmlns:a16="http://schemas.microsoft.com/office/drawing/2014/main" id="{4ED4B6FE-A138-FE29-2BA5-4C3B7027DAA6}"/>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3CA6BA9D-B81B-396D-FB3B-4F9674C1CE6D}"/>
              </a:ext>
            </a:extLst>
          </p:cNvPr>
          <p:cNvSpPr>
            <a:spLocks noGrp="1"/>
          </p:cNvSpPr>
          <p:nvPr>
            <p:ph type="sldNum" sz="quarter" idx="12"/>
          </p:nvPr>
        </p:nvSpPr>
        <p:spPr/>
        <p:txBody>
          <a:bodyPr/>
          <a:lstStyle/>
          <a:p>
            <a:fld id="{FD19F62C-FDAA-4C44-BBC2-8D6BDFE69373}" type="slidenum">
              <a:rPr lang="en-IN" smtClean="0"/>
              <a:t>‹#›</a:t>
            </a:fld>
            <a:endParaRPr lang="en-IN"/>
          </a:p>
        </p:txBody>
      </p:sp>
    </p:spTree>
    <p:extLst>
      <p:ext uri="{BB962C8B-B14F-4D97-AF65-F5344CB8AC3E}">
        <p14:creationId xmlns:p14="http://schemas.microsoft.com/office/powerpoint/2010/main" val="1085148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35FD2-D10D-3739-EDE9-778CE967DF37}"/>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CEFA95DB-6657-90EF-2E8F-60989633544F}"/>
              </a:ext>
            </a:extLst>
          </p:cNvPr>
          <p:cNvSpPr>
            <a:spLocks noGrp="1"/>
          </p:cNvSpPr>
          <p:nvPr>
            <p:ph type="dt" sz="half" idx="10"/>
          </p:nvPr>
        </p:nvSpPr>
        <p:spPr/>
        <p:txBody>
          <a:bodyPr/>
          <a:lstStyle/>
          <a:p>
            <a:fld id="{1805FE24-442F-499D-8135-91FDF8EA6E99}" type="datetimeFigureOut">
              <a:rPr lang="en-IN" smtClean="0"/>
              <a:t>06-05-2023</a:t>
            </a:fld>
            <a:endParaRPr lang="en-IN"/>
          </a:p>
        </p:txBody>
      </p:sp>
      <p:sp>
        <p:nvSpPr>
          <p:cNvPr id="4" name="Footer Placeholder 3">
            <a:extLst>
              <a:ext uri="{FF2B5EF4-FFF2-40B4-BE49-F238E27FC236}">
                <a16:creationId xmlns:a16="http://schemas.microsoft.com/office/drawing/2014/main" id="{D0912307-E16C-B270-121A-61A2F5EF348F}"/>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3FB11058-8356-9BE1-57EF-D6AA556D6F25}"/>
              </a:ext>
            </a:extLst>
          </p:cNvPr>
          <p:cNvSpPr>
            <a:spLocks noGrp="1"/>
          </p:cNvSpPr>
          <p:nvPr>
            <p:ph type="sldNum" sz="quarter" idx="12"/>
          </p:nvPr>
        </p:nvSpPr>
        <p:spPr/>
        <p:txBody>
          <a:bodyPr/>
          <a:lstStyle/>
          <a:p>
            <a:fld id="{FD19F62C-FDAA-4C44-BBC2-8D6BDFE69373}" type="slidenum">
              <a:rPr lang="en-IN" smtClean="0"/>
              <a:t>‹#›</a:t>
            </a:fld>
            <a:endParaRPr lang="en-IN"/>
          </a:p>
        </p:txBody>
      </p:sp>
    </p:spTree>
    <p:extLst>
      <p:ext uri="{BB962C8B-B14F-4D97-AF65-F5344CB8AC3E}">
        <p14:creationId xmlns:p14="http://schemas.microsoft.com/office/powerpoint/2010/main" val="767470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485853-557F-A0CA-CCF2-014BFB894F0F}"/>
              </a:ext>
            </a:extLst>
          </p:cNvPr>
          <p:cNvSpPr>
            <a:spLocks noGrp="1"/>
          </p:cNvSpPr>
          <p:nvPr>
            <p:ph type="dt" sz="half" idx="10"/>
          </p:nvPr>
        </p:nvSpPr>
        <p:spPr/>
        <p:txBody>
          <a:bodyPr/>
          <a:lstStyle/>
          <a:p>
            <a:fld id="{1805FE24-442F-499D-8135-91FDF8EA6E99}" type="datetimeFigureOut">
              <a:rPr lang="en-IN" smtClean="0"/>
              <a:t>06-05-2023</a:t>
            </a:fld>
            <a:endParaRPr lang="en-IN"/>
          </a:p>
        </p:txBody>
      </p:sp>
      <p:sp>
        <p:nvSpPr>
          <p:cNvPr id="3" name="Footer Placeholder 2">
            <a:extLst>
              <a:ext uri="{FF2B5EF4-FFF2-40B4-BE49-F238E27FC236}">
                <a16:creationId xmlns:a16="http://schemas.microsoft.com/office/drawing/2014/main" id="{D0E3E4AF-145B-A611-0400-724FA652914C}"/>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0233A95F-7009-B4F5-FD6D-9755C91C77DA}"/>
              </a:ext>
            </a:extLst>
          </p:cNvPr>
          <p:cNvSpPr>
            <a:spLocks noGrp="1"/>
          </p:cNvSpPr>
          <p:nvPr>
            <p:ph type="sldNum" sz="quarter" idx="12"/>
          </p:nvPr>
        </p:nvSpPr>
        <p:spPr/>
        <p:txBody>
          <a:bodyPr/>
          <a:lstStyle/>
          <a:p>
            <a:fld id="{FD19F62C-FDAA-4C44-BBC2-8D6BDFE69373}" type="slidenum">
              <a:rPr lang="en-IN" smtClean="0"/>
              <a:t>‹#›</a:t>
            </a:fld>
            <a:endParaRPr lang="en-IN"/>
          </a:p>
        </p:txBody>
      </p:sp>
    </p:spTree>
    <p:extLst>
      <p:ext uri="{BB962C8B-B14F-4D97-AF65-F5344CB8AC3E}">
        <p14:creationId xmlns:p14="http://schemas.microsoft.com/office/powerpoint/2010/main" val="622337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37AB8-A639-F14A-B6E4-E408DC3EC2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AD9FB14-7224-1AF0-F518-52D5EBAA56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8841A646-F56D-2147-E8A9-AF429B8CA2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37922E-FE21-B2B0-44BB-FAE4796CFB33}"/>
              </a:ext>
            </a:extLst>
          </p:cNvPr>
          <p:cNvSpPr>
            <a:spLocks noGrp="1"/>
          </p:cNvSpPr>
          <p:nvPr>
            <p:ph type="dt" sz="half" idx="10"/>
          </p:nvPr>
        </p:nvSpPr>
        <p:spPr/>
        <p:txBody>
          <a:bodyPr/>
          <a:lstStyle/>
          <a:p>
            <a:fld id="{1805FE24-442F-499D-8135-91FDF8EA6E99}" type="datetimeFigureOut">
              <a:rPr lang="en-IN" smtClean="0"/>
              <a:t>06-05-2023</a:t>
            </a:fld>
            <a:endParaRPr lang="en-IN"/>
          </a:p>
        </p:txBody>
      </p:sp>
      <p:sp>
        <p:nvSpPr>
          <p:cNvPr id="6" name="Footer Placeholder 5">
            <a:extLst>
              <a:ext uri="{FF2B5EF4-FFF2-40B4-BE49-F238E27FC236}">
                <a16:creationId xmlns:a16="http://schemas.microsoft.com/office/drawing/2014/main" id="{FA730E34-82EB-5F9C-835E-0514F3F962B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4B50093-753B-23D8-25E4-A048AD38D0DF}"/>
              </a:ext>
            </a:extLst>
          </p:cNvPr>
          <p:cNvSpPr>
            <a:spLocks noGrp="1"/>
          </p:cNvSpPr>
          <p:nvPr>
            <p:ph type="sldNum" sz="quarter" idx="12"/>
          </p:nvPr>
        </p:nvSpPr>
        <p:spPr/>
        <p:txBody>
          <a:bodyPr/>
          <a:lstStyle/>
          <a:p>
            <a:fld id="{FD19F62C-FDAA-4C44-BBC2-8D6BDFE69373}" type="slidenum">
              <a:rPr lang="en-IN" smtClean="0"/>
              <a:t>‹#›</a:t>
            </a:fld>
            <a:endParaRPr lang="en-IN"/>
          </a:p>
        </p:txBody>
      </p:sp>
    </p:spTree>
    <p:extLst>
      <p:ext uri="{BB962C8B-B14F-4D97-AF65-F5344CB8AC3E}">
        <p14:creationId xmlns:p14="http://schemas.microsoft.com/office/powerpoint/2010/main" val="3389153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B605A-F905-CDE7-EAAC-59B8892D2C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2D4273BF-4383-E2C6-8023-A34A138A07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FB1C6474-1501-9CD8-3CA0-12EC083B9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448B14-8AF6-9C6D-F493-AA1D8E6322D8}"/>
              </a:ext>
            </a:extLst>
          </p:cNvPr>
          <p:cNvSpPr>
            <a:spLocks noGrp="1"/>
          </p:cNvSpPr>
          <p:nvPr>
            <p:ph type="dt" sz="half" idx="10"/>
          </p:nvPr>
        </p:nvSpPr>
        <p:spPr/>
        <p:txBody>
          <a:bodyPr/>
          <a:lstStyle/>
          <a:p>
            <a:fld id="{1805FE24-442F-499D-8135-91FDF8EA6E99}" type="datetimeFigureOut">
              <a:rPr lang="en-IN" smtClean="0"/>
              <a:t>06-05-2023</a:t>
            </a:fld>
            <a:endParaRPr lang="en-IN"/>
          </a:p>
        </p:txBody>
      </p:sp>
      <p:sp>
        <p:nvSpPr>
          <p:cNvPr id="6" name="Footer Placeholder 5">
            <a:extLst>
              <a:ext uri="{FF2B5EF4-FFF2-40B4-BE49-F238E27FC236}">
                <a16:creationId xmlns:a16="http://schemas.microsoft.com/office/drawing/2014/main" id="{0000F22D-98D6-24BB-BA13-5136EBDA0D9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DDDA269-9493-02B2-8705-3D1D2964E081}"/>
              </a:ext>
            </a:extLst>
          </p:cNvPr>
          <p:cNvSpPr>
            <a:spLocks noGrp="1"/>
          </p:cNvSpPr>
          <p:nvPr>
            <p:ph type="sldNum" sz="quarter" idx="12"/>
          </p:nvPr>
        </p:nvSpPr>
        <p:spPr/>
        <p:txBody>
          <a:bodyPr/>
          <a:lstStyle/>
          <a:p>
            <a:fld id="{FD19F62C-FDAA-4C44-BBC2-8D6BDFE69373}" type="slidenum">
              <a:rPr lang="en-IN" smtClean="0"/>
              <a:t>‹#›</a:t>
            </a:fld>
            <a:endParaRPr lang="en-IN"/>
          </a:p>
        </p:txBody>
      </p:sp>
    </p:spTree>
    <p:extLst>
      <p:ext uri="{BB962C8B-B14F-4D97-AF65-F5344CB8AC3E}">
        <p14:creationId xmlns:p14="http://schemas.microsoft.com/office/powerpoint/2010/main" val="3242540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31E321-59B3-6305-9C68-3BC4F9790F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E231B8FB-2C3D-69B4-01D1-65CDD86695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EFEF55C-5F18-EFE8-AB84-DBD029F6F4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05FE24-442F-499D-8135-91FDF8EA6E99}" type="datetimeFigureOut">
              <a:rPr lang="en-IN" smtClean="0"/>
              <a:t>06-05-2023</a:t>
            </a:fld>
            <a:endParaRPr lang="en-IN"/>
          </a:p>
        </p:txBody>
      </p:sp>
      <p:sp>
        <p:nvSpPr>
          <p:cNvPr id="5" name="Footer Placeholder 4">
            <a:extLst>
              <a:ext uri="{FF2B5EF4-FFF2-40B4-BE49-F238E27FC236}">
                <a16:creationId xmlns:a16="http://schemas.microsoft.com/office/drawing/2014/main" id="{082A35E9-6AA4-8524-8F10-D152B27F80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C1768A51-9EE3-34C8-F68F-B394802906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19F62C-FDAA-4C44-BBC2-8D6BDFE69373}" type="slidenum">
              <a:rPr lang="en-IN" smtClean="0"/>
              <a:t>‹#›</a:t>
            </a:fld>
            <a:endParaRPr lang="en-IN"/>
          </a:p>
        </p:txBody>
      </p:sp>
    </p:spTree>
    <p:extLst>
      <p:ext uri="{BB962C8B-B14F-4D97-AF65-F5344CB8AC3E}">
        <p14:creationId xmlns:p14="http://schemas.microsoft.com/office/powerpoint/2010/main" val="29395720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advocatekk@gmail.com"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3ACAA-050B-B13D-B8CC-B48738009DBF}"/>
              </a:ext>
            </a:extLst>
          </p:cNvPr>
          <p:cNvSpPr>
            <a:spLocks noGrp="1"/>
          </p:cNvSpPr>
          <p:nvPr>
            <p:ph type="ctrTitle"/>
          </p:nvPr>
        </p:nvSpPr>
        <p:spPr/>
        <p:txBody>
          <a:bodyPr/>
          <a:lstStyle/>
          <a:p>
            <a:r>
              <a:rPr lang="en-IN" dirty="0"/>
              <a:t>Duty Drawback Scheme</a:t>
            </a:r>
          </a:p>
        </p:txBody>
      </p:sp>
      <p:sp>
        <p:nvSpPr>
          <p:cNvPr id="3" name="Subtitle 2">
            <a:extLst>
              <a:ext uri="{FF2B5EF4-FFF2-40B4-BE49-F238E27FC236}">
                <a16:creationId xmlns:a16="http://schemas.microsoft.com/office/drawing/2014/main" id="{503DEEC5-64BE-5995-AF9B-B974E6B9589A}"/>
              </a:ext>
            </a:extLst>
          </p:cNvPr>
          <p:cNvSpPr>
            <a:spLocks noGrp="1"/>
          </p:cNvSpPr>
          <p:nvPr>
            <p:ph type="subTitle" idx="1"/>
          </p:nvPr>
        </p:nvSpPr>
        <p:spPr/>
        <p:txBody>
          <a:bodyPr/>
          <a:lstStyle/>
          <a:p>
            <a:r>
              <a:rPr lang="en-IN" dirty="0"/>
              <a:t>Dr M.S Krishna Kumar, advocate </a:t>
            </a:r>
          </a:p>
        </p:txBody>
      </p:sp>
    </p:spTree>
    <p:extLst>
      <p:ext uri="{BB962C8B-B14F-4D97-AF65-F5344CB8AC3E}">
        <p14:creationId xmlns:p14="http://schemas.microsoft.com/office/powerpoint/2010/main" val="3538222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E8B6A-56BB-FAD3-0005-6EB6C7F1A42D}"/>
              </a:ext>
            </a:extLst>
          </p:cNvPr>
          <p:cNvSpPr>
            <a:spLocks noGrp="1"/>
          </p:cNvSpPr>
          <p:nvPr>
            <p:ph type="title"/>
          </p:nvPr>
        </p:nvSpPr>
        <p:spPr/>
        <p:txBody>
          <a:bodyPr/>
          <a:lstStyle/>
          <a:p>
            <a:pPr algn="ctr"/>
            <a:r>
              <a:rPr lang="en-US" dirty="0"/>
              <a:t>Drawback- Recovery</a:t>
            </a:r>
            <a:endParaRPr lang="en-IN" dirty="0"/>
          </a:p>
        </p:txBody>
      </p:sp>
      <p:sp>
        <p:nvSpPr>
          <p:cNvPr id="3" name="Content Placeholder 2">
            <a:extLst>
              <a:ext uri="{FF2B5EF4-FFF2-40B4-BE49-F238E27FC236}">
                <a16:creationId xmlns:a16="http://schemas.microsoft.com/office/drawing/2014/main" id="{E3B85245-4D02-C8B6-6F78-C84FB2CD9DBE}"/>
              </a:ext>
            </a:extLst>
          </p:cNvPr>
          <p:cNvSpPr>
            <a:spLocks noGrp="1"/>
          </p:cNvSpPr>
          <p:nvPr>
            <p:ph idx="1"/>
          </p:nvPr>
        </p:nvSpPr>
        <p:spPr/>
        <p:txBody>
          <a:bodyPr/>
          <a:lstStyle/>
          <a:p>
            <a:pPr>
              <a:buFont typeface="Wingdings" panose="05000000000000000000" pitchFamily="2" charset="2"/>
              <a:buChar char="v"/>
            </a:pPr>
            <a:r>
              <a:rPr lang="en-IN" sz="1800" b="1" dirty="0">
                <a:effectLst/>
                <a:latin typeface="Georgia" panose="02040502050405020303" pitchFamily="18" charset="0"/>
                <a:ea typeface="Calibri" panose="020F0502020204030204" pitchFamily="34" charset="0"/>
                <a:cs typeface="Times New Roman" panose="02020603050405020304" pitchFamily="18" charset="0"/>
              </a:rPr>
              <a:t>Sec.75A (2)</a:t>
            </a:r>
            <a:r>
              <a:rPr lang="en-IN" sz="1800" dirty="0">
                <a:effectLst/>
                <a:latin typeface="Georgia" panose="02040502050405020303" pitchFamily="18" charset="0"/>
                <a:ea typeface="Calibri" panose="020F0502020204030204" pitchFamily="34" charset="0"/>
                <a:cs typeface="Times New Roman" panose="02020603050405020304" pitchFamily="18" charset="0"/>
              </a:rPr>
              <a:t> where any drawback has been paid erroneously or becomes recoverable under the Act, the claimant shall within 2 months from date of demand pay the DBK along with interest u/s 28AA</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q"/>
            </a:pPr>
            <a:r>
              <a:rPr lang="en-IN" sz="1800" i="1" dirty="0">
                <a:effectLst/>
                <a:latin typeface="Times New Roman" panose="02020603050405020304" pitchFamily="18" charset="0"/>
                <a:ea typeface="Times New Roman" panose="02020603050405020304" pitchFamily="18" charset="0"/>
              </a:rPr>
              <a:t>On reading of Section 75A(2) of the Customs Act, it is clear that when the claimant is liable to pay the excess amount of drawback he is liable to pay interest as well. The section provides for payment of interest automatically along with excess drawback. No notice need be issued separately as the payment of interest become automatic, once it is held that excess drawback has to be repaid. </a:t>
            </a:r>
            <a:r>
              <a:rPr lang="en-IN" sz="1800" b="1" dirty="0">
                <a:effectLst/>
                <a:latin typeface="Times New Roman" panose="02020603050405020304" pitchFamily="18" charset="0"/>
                <a:ea typeface="Times New Roman" panose="02020603050405020304" pitchFamily="18" charset="0"/>
              </a:rPr>
              <a:t>(CPS Textiles Vs </a:t>
            </a:r>
            <a:r>
              <a:rPr lang="en-IN" sz="1800" b="1" dirty="0" err="1">
                <a:effectLst/>
                <a:latin typeface="Times New Roman" panose="02020603050405020304" pitchFamily="18" charset="0"/>
                <a:ea typeface="Times New Roman" panose="02020603050405020304" pitchFamily="18" charset="0"/>
              </a:rPr>
              <a:t>Jt</a:t>
            </a:r>
            <a:r>
              <a:rPr lang="en-IN" sz="1800" b="1" dirty="0">
                <a:effectLst/>
                <a:latin typeface="Times New Roman" panose="02020603050405020304" pitchFamily="18" charset="0"/>
                <a:ea typeface="Times New Roman" panose="02020603050405020304" pitchFamily="18" charset="0"/>
              </a:rPr>
              <a:t> Secretary 2010 (255) E.L.T. 228 (Mad.)</a:t>
            </a:r>
          </a:p>
          <a:p>
            <a:pPr>
              <a:buFont typeface="Wingdings" panose="05000000000000000000" pitchFamily="2" charset="2"/>
              <a:buChar char="q"/>
            </a:pPr>
            <a:r>
              <a:rPr lang="en-IN" sz="1800" dirty="0">
                <a:latin typeface="Times New Roman" panose="02020603050405020304" pitchFamily="18" charset="0"/>
                <a:ea typeface="Times New Roman" panose="02020603050405020304" pitchFamily="18" charset="0"/>
              </a:rPr>
              <a:t>Rule 17 of </a:t>
            </a:r>
            <a:r>
              <a:rPr lang="en-IN" sz="1800" dirty="0" err="1">
                <a:latin typeface="Times New Roman" panose="02020603050405020304" pitchFamily="18" charset="0"/>
                <a:ea typeface="Times New Roman" panose="02020603050405020304" pitchFamily="18" charset="0"/>
              </a:rPr>
              <a:t>Cus</a:t>
            </a:r>
            <a:r>
              <a:rPr lang="en-IN" sz="1800" dirty="0">
                <a:latin typeface="Times New Roman" panose="02020603050405020304" pitchFamily="18" charset="0"/>
                <a:ea typeface="Times New Roman" panose="02020603050405020304" pitchFamily="18" charset="0"/>
              </a:rPr>
              <a:t> &amp; </a:t>
            </a:r>
            <a:r>
              <a:rPr lang="en-IN" sz="1800" dirty="0" err="1">
                <a:latin typeface="Times New Roman" panose="02020603050405020304" pitchFamily="18" charset="0"/>
                <a:ea typeface="Times New Roman" panose="02020603050405020304" pitchFamily="18" charset="0"/>
              </a:rPr>
              <a:t>Cex</a:t>
            </a:r>
            <a:r>
              <a:rPr lang="en-IN" sz="1800" dirty="0">
                <a:latin typeface="Times New Roman" panose="02020603050405020304" pitchFamily="18" charset="0"/>
                <a:ea typeface="Times New Roman" panose="02020603050405020304" pitchFamily="18" charset="0"/>
              </a:rPr>
              <a:t> DBK Rules 2017 – any amount of DBK/Interest paid erroneously –claimant on demand by proper officer repay the amount – shall also be recovered under Sec.142 of CA 1962 ( s.142 – recovery of sums due to Govt – deduct from any money due- detaining &amp; selling goods – auction of movable/immovable properties )</a:t>
            </a:r>
          </a:p>
          <a:p>
            <a:pPr>
              <a:buFont typeface="Wingdings" panose="05000000000000000000" pitchFamily="2" charset="2"/>
              <a:buChar char="q"/>
            </a:pPr>
            <a:endParaRPr lang="en-IN" sz="1800" dirty="0">
              <a:effectLst/>
              <a:latin typeface="Times New Roman" panose="02020603050405020304" pitchFamily="18" charset="0"/>
              <a:ea typeface="Times New Roman" panose="02020603050405020304" pitchFamily="18" charset="0"/>
            </a:endParaRPr>
          </a:p>
          <a:p>
            <a:endParaRPr lang="en-IN" dirty="0"/>
          </a:p>
        </p:txBody>
      </p:sp>
    </p:spTree>
    <p:extLst>
      <p:ext uri="{BB962C8B-B14F-4D97-AF65-F5344CB8AC3E}">
        <p14:creationId xmlns:p14="http://schemas.microsoft.com/office/powerpoint/2010/main" val="29729158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21783-4584-4D48-A9DD-6FD6657B6642}"/>
              </a:ext>
            </a:extLst>
          </p:cNvPr>
          <p:cNvSpPr>
            <a:spLocks noGrp="1"/>
          </p:cNvSpPr>
          <p:nvPr>
            <p:ph type="title"/>
          </p:nvPr>
        </p:nvSpPr>
        <p:spPr/>
        <p:txBody>
          <a:bodyPr/>
          <a:lstStyle/>
          <a:p>
            <a:pPr algn="ctr"/>
            <a:r>
              <a:rPr lang="en-IN" dirty="0"/>
              <a:t>THANK YOU </a:t>
            </a:r>
          </a:p>
        </p:txBody>
      </p:sp>
      <p:sp>
        <p:nvSpPr>
          <p:cNvPr id="3" name="Text Placeholder 2">
            <a:extLst>
              <a:ext uri="{FF2B5EF4-FFF2-40B4-BE49-F238E27FC236}">
                <a16:creationId xmlns:a16="http://schemas.microsoft.com/office/drawing/2014/main" id="{54FDFB79-4823-3C70-4307-9CDF8E89128E}"/>
              </a:ext>
            </a:extLst>
          </p:cNvPr>
          <p:cNvSpPr>
            <a:spLocks noGrp="1"/>
          </p:cNvSpPr>
          <p:nvPr>
            <p:ph type="body" idx="1"/>
          </p:nvPr>
        </p:nvSpPr>
        <p:spPr/>
        <p:txBody>
          <a:bodyPr/>
          <a:lstStyle/>
          <a:p>
            <a:pPr algn="ctr"/>
            <a:r>
              <a:rPr lang="en-US" dirty="0">
                <a:hlinkClick r:id="rId2"/>
              </a:rPr>
              <a:t>advocatekk@gmail.com</a:t>
            </a:r>
            <a:endParaRPr lang="en-US" dirty="0"/>
          </a:p>
          <a:p>
            <a:pPr algn="ctr"/>
            <a:r>
              <a:rPr lang="en-US" dirty="0"/>
              <a:t>9840364289</a:t>
            </a:r>
          </a:p>
          <a:p>
            <a:endParaRPr lang="en-IN" dirty="0"/>
          </a:p>
        </p:txBody>
      </p:sp>
    </p:spTree>
    <p:extLst>
      <p:ext uri="{BB962C8B-B14F-4D97-AF65-F5344CB8AC3E}">
        <p14:creationId xmlns:p14="http://schemas.microsoft.com/office/powerpoint/2010/main" val="1562911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EA980-D056-D9E0-37B3-DBD1B66558A0}"/>
              </a:ext>
            </a:extLst>
          </p:cNvPr>
          <p:cNvSpPr>
            <a:spLocks noGrp="1"/>
          </p:cNvSpPr>
          <p:nvPr>
            <p:ph type="title"/>
          </p:nvPr>
        </p:nvSpPr>
        <p:spPr/>
        <p:txBody>
          <a:bodyPr/>
          <a:lstStyle/>
          <a:p>
            <a:pPr algn="ctr"/>
            <a:r>
              <a:rPr lang="en-IN" dirty="0"/>
              <a:t>Duty Drawback (DBK) Scheme </a:t>
            </a:r>
          </a:p>
        </p:txBody>
      </p:sp>
      <p:sp>
        <p:nvSpPr>
          <p:cNvPr id="3" name="Content Placeholder 2">
            <a:extLst>
              <a:ext uri="{FF2B5EF4-FFF2-40B4-BE49-F238E27FC236}">
                <a16:creationId xmlns:a16="http://schemas.microsoft.com/office/drawing/2014/main" id="{52E355AD-F1C8-2970-1E6A-6132120D38F1}"/>
              </a:ext>
            </a:extLst>
          </p:cNvPr>
          <p:cNvSpPr>
            <a:spLocks noGrp="1"/>
          </p:cNvSpPr>
          <p:nvPr>
            <p:ph idx="1"/>
          </p:nvPr>
        </p:nvSpPr>
        <p:spPr/>
        <p:txBody>
          <a:bodyPr/>
          <a:lstStyle/>
          <a:p>
            <a:pPr>
              <a:lnSpc>
                <a:spcPct val="107000"/>
              </a:lnSpc>
              <a:spcAft>
                <a:spcPts val="800"/>
              </a:spcAft>
              <a:buFont typeface="Wingdings" panose="05000000000000000000" pitchFamily="2" charset="2"/>
              <a:buChar char="v"/>
            </a:pPr>
            <a:r>
              <a:rPr lang="en-US" sz="1800" dirty="0">
                <a:effectLst/>
                <a:latin typeface="Georgia" panose="02040502050405020303" pitchFamily="18" charset="0"/>
                <a:ea typeface="Calibri" panose="020F0502020204030204" pitchFamily="34" charset="0"/>
                <a:cs typeface="Times New Roman" panose="02020603050405020304" pitchFamily="18" charset="0"/>
              </a:rPr>
              <a:t>Duty DBK is trusted and time tested scheme  to promote exports  </a:t>
            </a:r>
            <a:r>
              <a:rPr lang="en-US" sz="1800" b="1" dirty="0">
                <a:effectLst/>
                <a:latin typeface="Georgia" panose="02040502050405020303" pitchFamily="18" charset="0"/>
                <a:ea typeface="Calibri" panose="020F0502020204030204" pitchFamily="34" charset="0"/>
                <a:cs typeface="Times New Roman" panose="02020603050405020304" pitchFamily="18" charset="0"/>
              </a:rPr>
              <a:t>- rebates incidence of customs &amp; </a:t>
            </a:r>
            <a:r>
              <a:rPr lang="en-US" sz="1800" b="1" dirty="0" err="1">
                <a:effectLst/>
                <a:latin typeface="Georgia" panose="02040502050405020303" pitchFamily="18" charset="0"/>
                <a:ea typeface="Calibri" panose="020F0502020204030204" pitchFamily="34" charset="0"/>
                <a:cs typeface="Times New Roman" panose="02020603050405020304" pitchFamily="18" charset="0"/>
              </a:rPr>
              <a:t>Cex</a:t>
            </a:r>
            <a:r>
              <a:rPr lang="en-US" sz="1800" b="1" dirty="0">
                <a:effectLst/>
                <a:latin typeface="Georgia" panose="02040502050405020303" pitchFamily="18" charset="0"/>
                <a:ea typeface="Calibri" panose="020F0502020204030204" pitchFamily="34" charset="0"/>
                <a:cs typeface="Times New Roman" panose="02020603050405020304" pitchFamily="18" charset="0"/>
              </a:rPr>
              <a:t> duties</a:t>
            </a:r>
            <a:r>
              <a:rPr lang="en-US" sz="1800" dirty="0">
                <a:effectLst/>
                <a:latin typeface="Georgia" panose="02040502050405020303" pitchFamily="18" charset="0"/>
                <a:ea typeface="Calibri" panose="020F0502020204030204" pitchFamily="34" charset="0"/>
                <a:cs typeface="Times New Roman" panose="02020603050405020304" pitchFamily="18" charset="0"/>
              </a:rPr>
              <a:t> – </a:t>
            </a:r>
            <a:r>
              <a:rPr lang="en-US" sz="1800" b="1" dirty="0">
                <a:effectLst/>
                <a:latin typeface="Georgia" panose="02040502050405020303" pitchFamily="18" charset="0"/>
                <a:ea typeface="Calibri" panose="020F0502020204030204" pitchFamily="34" charset="0"/>
                <a:cs typeface="Times New Roman" panose="02020603050405020304" pitchFamily="18" charset="0"/>
              </a:rPr>
              <a:t>WTO compliant scheme </a:t>
            </a:r>
            <a:r>
              <a:rPr lang="en-US" sz="1800" dirty="0">
                <a:effectLst/>
                <a:latin typeface="Georgia" panose="02040502050405020303" pitchFamily="18" charset="0"/>
                <a:ea typeface="Calibri" panose="020F0502020204030204" pitchFamily="34" charset="0"/>
                <a:cs typeface="Times New Roman" panose="02020603050405020304" pitchFamily="18" charset="0"/>
              </a:rPr>
              <a:t>ensure exports are Zero rated &amp; don’t carry burden of specified taxes</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US" sz="1800" dirty="0">
                <a:effectLst/>
                <a:latin typeface="Georgia" panose="02040502050405020303" pitchFamily="18" charset="0"/>
                <a:ea typeface="Calibri" panose="020F0502020204030204" pitchFamily="34" charset="0"/>
                <a:cs typeface="Times New Roman" panose="02020603050405020304" pitchFamily="18" charset="0"/>
              </a:rPr>
              <a:t>Various Schemes like EOU, SEZ, DFIA, AA, EPCG enables import of goods without payment of customs duty – suppliers who are unable to avail these scheme can avail Duty Drawback Scheme- </a:t>
            </a:r>
            <a:r>
              <a:rPr lang="en-US" sz="1800" b="1" dirty="0">
                <a:latin typeface="Georgia" panose="02040502050405020303" pitchFamily="18" charset="0"/>
                <a:ea typeface="Calibri" panose="020F0502020204030204" pitchFamily="34" charset="0"/>
                <a:cs typeface="Times New Roman" panose="02020603050405020304" pitchFamily="18" charset="0"/>
              </a:rPr>
              <a:t>DBK </a:t>
            </a:r>
            <a:r>
              <a:rPr lang="en-US" sz="1800" b="1" dirty="0">
                <a:effectLst/>
                <a:latin typeface="Georgia" panose="02040502050405020303" pitchFamily="18" charset="0"/>
                <a:ea typeface="Calibri" panose="020F0502020204030204" pitchFamily="34" charset="0"/>
                <a:cs typeface="Times New Roman" panose="02020603050405020304" pitchFamily="18" charset="0"/>
              </a:rPr>
              <a:t>nothing but remission of duty statutorily </a:t>
            </a:r>
            <a:endParaRPr lang="en-IN"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dirty="0">
                <a:effectLst/>
                <a:latin typeface="Georgia" panose="02040502050405020303" pitchFamily="18" charset="0"/>
                <a:ea typeface="Calibri" panose="020F0502020204030204" pitchFamily="34" charset="0"/>
                <a:cs typeface="Times New Roman" panose="02020603050405020304" pitchFamily="18" charset="0"/>
              </a:rPr>
              <a:t>Types of Duty Drawback</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US" sz="1800" dirty="0">
                <a:effectLst/>
                <a:latin typeface="Georgia" panose="02040502050405020303" pitchFamily="18" charset="0"/>
                <a:ea typeface="Calibri" panose="020F0502020204030204" pitchFamily="34" charset="0"/>
                <a:cs typeface="Times New Roman" panose="02020603050405020304" pitchFamily="18" charset="0"/>
              </a:rPr>
              <a:t>(a) All Industry Rate – AIR</a:t>
            </a:r>
            <a:r>
              <a:rPr lang="en-IN" sz="1800" dirty="0">
                <a:latin typeface="Calibri" panose="020F0502020204030204" pitchFamily="34" charset="0"/>
                <a:ea typeface="Calibri" panose="020F0502020204030204" pitchFamily="34" charset="0"/>
                <a:cs typeface="Times New Roman" panose="02020603050405020304" pitchFamily="18" charset="0"/>
              </a:rPr>
              <a:t> – (b) </a:t>
            </a:r>
            <a:r>
              <a:rPr lang="en-US" sz="1800" dirty="0">
                <a:effectLst/>
                <a:latin typeface="Georgia" panose="02040502050405020303" pitchFamily="18" charset="0"/>
                <a:ea typeface="Calibri" panose="020F0502020204030204" pitchFamily="34" charset="0"/>
                <a:cs typeface="Times New Roman" panose="02020603050405020304" pitchFamily="18" charset="0"/>
              </a:rPr>
              <a:t>Brand Rate ( C) </a:t>
            </a:r>
            <a:r>
              <a:rPr lang="en-IN" sz="1800" dirty="0">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Georgia" panose="02040502050405020303" pitchFamily="18" charset="0"/>
                <a:ea typeface="Calibri" panose="020F0502020204030204" pitchFamily="34" charset="0"/>
                <a:cs typeface="Times New Roman" panose="02020603050405020304" pitchFamily="18" charset="0"/>
              </a:rPr>
              <a:t>DBK on re-export of imported goods – Sec.74 </a:t>
            </a:r>
          </a:p>
          <a:p>
            <a:pPr>
              <a:lnSpc>
                <a:spcPct val="107000"/>
              </a:lnSpc>
              <a:spcAft>
                <a:spcPts val="800"/>
              </a:spcAft>
              <a:buFont typeface="Wingdings" panose="05000000000000000000" pitchFamily="2" charset="2"/>
              <a:buChar char="Ø"/>
            </a:pPr>
            <a:r>
              <a:rPr lang="en-US" sz="1800" dirty="0">
                <a:effectLst/>
                <a:latin typeface="Georgia" panose="02040502050405020303" pitchFamily="18" charset="0"/>
                <a:ea typeface="Calibri" panose="020F0502020204030204" pitchFamily="34" charset="0"/>
                <a:cs typeface="Times New Roman" panose="02020603050405020304" pitchFamily="18" charset="0"/>
              </a:rPr>
              <a:t>Sec.74- Duty drawback when imported goods are re-exported </a:t>
            </a:r>
            <a:r>
              <a:rPr lang="en-IN" sz="1800" dirty="0">
                <a:latin typeface="Calibri" panose="020F0502020204030204" pitchFamily="34" charset="0"/>
                <a:ea typeface="Calibri" panose="020F0502020204030204" pitchFamily="34" charset="0"/>
                <a:cs typeface="Times New Roman" panose="02020603050405020304" pitchFamily="18" charset="0"/>
              </a:rPr>
              <a:t> - </a:t>
            </a:r>
            <a:r>
              <a:rPr lang="en-US" sz="1800" dirty="0">
                <a:effectLst/>
                <a:latin typeface="Georgia" panose="02040502050405020303" pitchFamily="18" charset="0"/>
                <a:ea typeface="Calibri" panose="020F0502020204030204" pitchFamily="34" charset="0"/>
                <a:cs typeface="Times New Roman" panose="02020603050405020304" pitchFamily="18" charset="0"/>
              </a:rPr>
              <a:t>Sec.75- imported materials used in manufacture of goods which are exported</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916873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66AD5-1734-DAFA-9F06-C55834B6B54F}"/>
              </a:ext>
            </a:extLst>
          </p:cNvPr>
          <p:cNvSpPr>
            <a:spLocks noGrp="1"/>
          </p:cNvSpPr>
          <p:nvPr>
            <p:ph type="title"/>
          </p:nvPr>
        </p:nvSpPr>
        <p:spPr/>
        <p:txBody>
          <a:bodyPr/>
          <a:lstStyle/>
          <a:p>
            <a:pPr algn="ctr"/>
            <a:r>
              <a:rPr lang="en-IN" dirty="0"/>
              <a:t>DBK Scheme – Features </a:t>
            </a:r>
          </a:p>
        </p:txBody>
      </p:sp>
      <p:sp>
        <p:nvSpPr>
          <p:cNvPr id="3" name="Content Placeholder 2">
            <a:extLst>
              <a:ext uri="{FF2B5EF4-FFF2-40B4-BE49-F238E27FC236}">
                <a16:creationId xmlns:a16="http://schemas.microsoft.com/office/drawing/2014/main" id="{7C2AC669-3113-2AEB-C95E-2A7E83FCD9CA}"/>
              </a:ext>
            </a:extLst>
          </p:cNvPr>
          <p:cNvSpPr>
            <a:spLocks noGrp="1"/>
          </p:cNvSpPr>
          <p:nvPr>
            <p:ph idx="1"/>
          </p:nvPr>
        </p:nvSpPr>
        <p:spPr/>
        <p:txBody>
          <a:bodyPr/>
          <a:lstStyle/>
          <a:p>
            <a:pPr marL="0" indent="0">
              <a:lnSpc>
                <a:spcPct val="107000"/>
              </a:lnSpc>
              <a:spcAft>
                <a:spcPts val="800"/>
              </a:spcAft>
              <a:buNone/>
            </a:pPr>
            <a:r>
              <a:rPr lang="en-US" sz="1800" b="1" dirty="0">
                <a:effectLst/>
                <a:latin typeface="Georgia" panose="02040502050405020303" pitchFamily="18" charset="0"/>
                <a:ea typeface="Calibri" panose="020F0502020204030204" pitchFamily="34" charset="0"/>
                <a:cs typeface="Times New Roman" panose="02020603050405020304" pitchFamily="18" charset="0"/>
              </a:rPr>
              <a:t>AIR Scheme – Features </a:t>
            </a:r>
            <a:endParaRPr lang="en-IN" sz="1800" b="1"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Simple mechanism based on the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shipping bill declaration</a:t>
            </a:r>
            <a:r>
              <a:rPr lang="en-IN" sz="1800" dirty="0">
                <a:effectLst/>
                <a:latin typeface="Georgia" panose="02040502050405020303" pitchFamily="18" charset="0"/>
                <a:ea typeface="Calibri" panose="020F0502020204030204" pitchFamily="34" charset="0"/>
                <a:cs typeface="Times New Roman" panose="02020603050405020304" pitchFamily="18" charset="0"/>
              </a:rPr>
              <a:t>, without requiring additional documentation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Involves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end-to-end electronic processing </a:t>
            </a:r>
            <a:r>
              <a:rPr lang="en-IN" sz="1800" dirty="0">
                <a:effectLst/>
                <a:latin typeface="Georgia" panose="02040502050405020303" pitchFamily="18" charset="0"/>
                <a:ea typeface="Calibri" panose="020F0502020204030204" pitchFamily="34" charset="0"/>
                <a:cs typeface="Times New Roman" panose="02020603050405020304" pitchFamily="18" charset="0"/>
              </a:rPr>
              <a:t>of Duty Drawback;</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Disbursal of Duty Drawback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directly to exporters’ accounts </a:t>
            </a:r>
            <a:r>
              <a:rPr lang="en-IN" sz="1800" dirty="0">
                <a:effectLst/>
                <a:latin typeface="Georgia" panose="02040502050405020303" pitchFamily="18" charset="0"/>
                <a:ea typeface="Calibri" panose="020F0502020204030204" pitchFamily="34" charset="0"/>
                <a:cs typeface="Times New Roman" panose="02020603050405020304" pitchFamily="18" charset="0"/>
              </a:rPr>
              <a:t>– scrutiny, sanction and  payment at EDI locations is carried out through the EDI system - directly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to the exporter’s bank account</a:t>
            </a:r>
            <a:endParaRPr lang="en-IN" sz="1800" b="1"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b="1" dirty="0">
                <a:effectLst/>
                <a:latin typeface="Georgia" panose="02040502050405020303" pitchFamily="18" charset="0"/>
                <a:ea typeface="Calibri" panose="020F0502020204030204" pitchFamily="34" charset="0"/>
                <a:cs typeface="Times New Roman" panose="02020603050405020304" pitchFamily="18" charset="0"/>
              </a:rPr>
              <a:t>no need for </a:t>
            </a:r>
            <a:r>
              <a:rPr lang="en-IN" sz="1800" dirty="0">
                <a:effectLst/>
                <a:latin typeface="Georgia" panose="02040502050405020303" pitchFamily="18" charset="0"/>
                <a:ea typeface="Calibri" panose="020F0502020204030204" pitchFamily="34" charset="0"/>
                <a:cs typeface="Times New Roman" panose="02020603050405020304" pitchFamily="18" charset="0"/>
              </a:rPr>
              <a:t>producing separate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documentary evidence </a:t>
            </a:r>
            <a:r>
              <a:rPr lang="en-IN" sz="1800" dirty="0">
                <a:effectLst/>
                <a:latin typeface="Georgia" panose="02040502050405020303" pitchFamily="18" charset="0"/>
                <a:ea typeface="Calibri" panose="020F0502020204030204" pitchFamily="34" charset="0"/>
                <a:cs typeface="Times New Roman" panose="02020603050405020304" pitchFamily="18" charset="0"/>
              </a:rPr>
              <a:t>regarding realisation of export proceeds.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388803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8B576-D838-8F63-F956-FE1237998E65}"/>
              </a:ext>
            </a:extLst>
          </p:cNvPr>
          <p:cNvSpPr>
            <a:spLocks noGrp="1"/>
          </p:cNvSpPr>
          <p:nvPr>
            <p:ph type="title"/>
          </p:nvPr>
        </p:nvSpPr>
        <p:spPr/>
        <p:txBody>
          <a:bodyPr/>
          <a:lstStyle/>
          <a:p>
            <a:pPr algn="ctr"/>
            <a:r>
              <a:rPr lang="en-IN" dirty="0"/>
              <a:t>AIR Scheme </a:t>
            </a:r>
          </a:p>
        </p:txBody>
      </p:sp>
      <p:sp>
        <p:nvSpPr>
          <p:cNvPr id="3" name="Content Placeholder 2">
            <a:extLst>
              <a:ext uri="{FF2B5EF4-FFF2-40B4-BE49-F238E27FC236}">
                <a16:creationId xmlns:a16="http://schemas.microsoft.com/office/drawing/2014/main" id="{B1871579-109C-5D38-DDCF-D95E88BC0ADA}"/>
              </a:ext>
            </a:extLst>
          </p:cNvPr>
          <p:cNvSpPr>
            <a:spLocks noGrp="1"/>
          </p:cNvSpPr>
          <p:nvPr>
            <p:ph idx="1"/>
          </p:nvPr>
        </p:nvSpPr>
        <p:spPr/>
        <p:txBody>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All Industry Rate – AIR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Fixed by Directorate of Drawback.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DoR</a:t>
            </a:r>
            <a:r>
              <a:rPr lang="en-IN" sz="1800" dirty="0">
                <a:effectLst/>
                <a:latin typeface="Georgia" panose="02040502050405020303" pitchFamily="18" charset="0"/>
                <a:ea typeface="Calibri" panose="020F0502020204030204" pitchFamily="34" charset="0"/>
                <a:cs typeface="Times New Roman" panose="02020603050405020304" pitchFamily="18" charset="0"/>
              </a:rPr>
              <a:t>, MoF – Generally notified every year</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b="1" dirty="0">
                <a:effectLst/>
                <a:latin typeface="Georgia" panose="02040502050405020303" pitchFamily="18" charset="0"/>
                <a:ea typeface="Calibri" panose="020F0502020204030204" pitchFamily="34" charset="0"/>
                <a:cs typeface="Times New Roman" panose="02020603050405020304" pitchFamily="18" charset="0"/>
              </a:rPr>
              <a:t>After 1.10.2017 DBK only on customs duty portion </a:t>
            </a:r>
            <a:r>
              <a:rPr lang="en-IN" sz="1800" dirty="0">
                <a:effectLst/>
                <a:latin typeface="Georgia" panose="02040502050405020303" pitchFamily="18" charset="0"/>
                <a:ea typeface="Calibri" panose="020F0502020204030204" pitchFamily="34" charset="0"/>
                <a:cs typeface="Times New Roman" panose="02020603050405020304" pitchFamily="18" charset="0"/>
              </a:rPr>
              <a:t>(no duty drawback on GST portion)</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Fixed for broad categories of products - - Tariff Item &amp; Description of goods aligned with Customs Tariff for Four Digits – based on HSN classification- scheduled covers about 2620 entries –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rates are ad valorem/specific rate </a:t>
            </a:r>
            <a:r>
              <a:rPr lang="en-IN" sz="1800" dirty="0">
                <a:effectLst/>
                <a:latin typeface="Georgia" panose="02040502050405020303" pitchFamily="18" charset="0"/>
                <a:ea typeface="Calibri" panose="020F0502020204030204" pitchFamily="34" charset="0"/>
                <a:cs typeface="Times New Roman" panose="02020603050405020304" pitchFamily="18" charset="0"/>
              </a:rPr>
              <a:t>– inclusive of  drawback for packing materials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 fixed on FOB value </a:t>
            </a:r>
            <a:r>
              <a:rPr lang="en-IN" sz="1800" dirty="0">
                <a:effectLst/>
                <a:latin typeface="Georgia" panose="02040502050405020303" pitchFamily="18" charset="0"/>
                <a:ea typeface="Calibri" panose="020F0502020204030204" pitchFamily="34" charset="0"/>
                <a:cs typeface="Times New Roman" panose="02020603050405020304" pitchFamily="18" charset="0"/>
              </a:rPr>
              <a:t>(when based on value) Rate Per unit (in case based on weight)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Rates based on weighted average of imported/indigenous inputs –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no relation to actual consumption or actual duty incidence suffered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endParaRPr lang="en-IN" dirty="0"/>
          </a:p>
        </p:txBody>
      </p:sp>
    </p:spTree>
    <p:extLst>
      <p:ext uri="{BB962C8B-B14F-4D97-AF65-F5344CB8AC3E}">
        <p14:creationId xmlns:p14="http://schemas.microsoft.com/office/powerpoint/2010/main" val="2475573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6ACF4-1D77-A246-41D6-399D5DBC3059}"/>
              </a:ext>
            </a:extLst>
          </p:cNvPr>
          <p:cNvSpPr>
            <a:spLocks noGrp="1"/>
          </p:cNvSpPr>
          <p:nvPr>
            <p:ph type="title"/>
          </p:nvPr>
        </p:nvSpPr>
        <p:spPr/>
        <p:txBody>
          <a:bodyPr/>
          <a:lstStyle/>
          <a:p>
            <a:pPr algn="ctr"/>
            <a:r>
              <a:rPr lang="en-IN" dirty="0"/>
              <a:t>AIR Scheme </a:t>
            </a:r>
          </a:p>
        </p:txBody>
      </p:sp>
      <p:sp>
        <p:nvSpPr>
          <p:cNvPr id="3" name="Content Placeholder 2">
            <a:extLst>
              <a:ext uri="{FF2B5EF4-FFF2-40B4-BE49-F238E27FC236}">
                <a16:creationId xmlns:a16="http://schemas.microsoft.com/office/drawing/2014/main" id="{0AEFA5E9-7AE9-6FB3-8E25-D48B67793F13}"/>
              </a:ext>
            </a:extLst>
          </p:cNvPr>
          <p:cNvSpPr>
            <a:spLocks noGrp="1"/>
          </p:cNvSpPr>
          <p:nvPr>
            <p:ph idx="1"/>
          </p:nvPr>
        </p:nvSpPr>
        <p:spPr/>
        <p:txBody>
          <a:bodyPr/>
          <a:lstStyle/>
          <a:p>
            <a:pPr marL="514350" indent="-285750">
              <a:lnSpc>
                <a:spcPct val="107000"/>
              </a:lnSpc>
              <a:spcAft>
                <a:spcPts val="800"/>
              </a:spcAft>
              <a:buFont typeface="Wingdings" panose="05000000000000000000" pitchFamily="2" charset="2"/>
              <a:buChar char="q"/>
            </a:pPr>
            <a:r>
              <a:rPr lang="en-IN" sz="1800" dirty="0" err="1">
                <a:effectLst/>
                <a:latin typeface="Georgia" panose="02040502050405020303" pitchFamily="18" charset="0"/>
                <a:ea typeface="Calibri" panose="020F0502020204030204" pitchFamily="34" charset="0"/>
                <a:cs typeface="Times New Roman" panose="02020603050405020304" pitchFamily="18" charset="0"/>
              </a:rPr>
              <a:t>Notfn</a:t>
            </a:r>
            <a:r>
              <a:rPr lang="en-IN" sz="1800" dirty="0">
                <a:effectLst/>
                <a:latin typeface="Georgia" panose="02040502050405020303" pitchFamily="18" charset="0"/>
                <a:ea typeface="Calibri" panose="020F0502020204030204" pitchFamily="34" charset="0"/>
                <a:cs typeface="Times New Roman" panose="02020603050405020304" pitchFamily="18" charset="0"/>
              </a:rPr>
              <a:t>. No. 7/2020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Cus</a:t>
            </a:r>
            <a:r>
              <a:rPr lang="en-IN" sz="1800" dirty="0">
                <a:effectLst/>
                <a:latin typeface="Georgia" panose="02040502050405020303" pitchFamily="18" charset="0"/>
                <a:ea typeface="Calibri" panose="020F0502020204030204" pitchFamily="34" charset="0"/>
                <a:cs typeface="Times New Roman" panose="02020603050405020304" pitchFamily="18" charset="0"/>
              </a:rPr>
              <a:t> NT dated 28</a:t>
            </a:r>
            <a:r>
              <a:rPr lang="en-IN" sz="1800" baseline="30000" dirty="0">
                <a:effectLst/>
                <a:latin typeface="Georgia" panose="02040502050405020303" pitchFamily="18" charset="0"/>
                <a:ea typeface="Calibri" panose="020F0502020204030204" pitchFamily="34" charset="0"/>
                <a:cs typeface="Times New Roman" panose="02020603050405020304" pitchFamily="18" charset="0"/>
              </a:rPr>
              <a:t>th</a:t>
            </a:r>
            <a:r>
              <a:rPr lang="en-IN" sz="1800" dirty="0">
                <a:effectLst/>
                <a:latin typeface="Georgia" panose="02040502050405020303" pitchFamily="18" charset="0"/>
                <a:ea typeface="Calibri" panose="020F0502020204030204" pitchFamily="34" charset="0"/>
                <a:cs typeface="Times New Roman" panose="02020603050405020304" pitchFamily="18" charset="0"/>
              </a:rPr>
              <a:t> Jan 2020 -  Unit/Drawback rate/Cap Per unit - Cellular Mobile Phone- 851701 – Piece – 4% - value cap 350/- -Bananas  0803 – 0.15%</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AIR shall not exceed 33% of market price of exported goods (Rule 9 DBK Rules 2017)</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Value cap – to avoid misuse in overvaluation of export goods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b="1" dirty="0">
                <a:effectLst/>
                <a:latin typeface="Georgia" panose="02040502050405020303" pitchFamily="18" charset="0"/>
                <a:ea typeface="Calibri" panose="020F0502020204030204" pitchFamily="34" charset="0"/>
                <a:cs typeface="Times New Roman" panose="02020603050405020304" pitchFamily="18" charset="0"/>
              </a:rPr>
              <a:t>AIR not applicable to following – </a:t>
            </a:r>
            <a:r>
              <a:rPr lang="en-IN" sz="1800" dirty="0">
                <a:effectLst/>
                <a:latin typeface="Georgia" panose="02040502050405020303" pitchFamily="18" charset="0"/>
                <a:ea typeface="Calibri" panose="020F0502020204030204" pitchFamily="34" charset="0"/>
                <a:cs typeface="Times New Roman" panose="02020603050405020304" pitchFamily="18" charset="0"/>
              </a:rPr>
              <a:t>goods manufactured in customs bonder warehouse – manufactured under AA/DFIA – goods imported under DFIA – exports by EOU/SEZ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62435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C2BC0-6D67-761A-17BA-8E254B8DA8F5}"/>
              </a:ext>
            </a:extLst>
          </p:cNvPr>
          <p:cNvSpPr>
            <a:spLocks noGrp="1"/>
          </p:cNvSpPr>
          <p:nvPr>
            <p:ph type="title"/>
          </p:nvPr>
        </p:nvSpPr>
        <p:spPr/>
        <p:txBody>
          <a:bodyPr/>
          <a:lstStyle/>
          <a:p>
            <a:pPr algn="ctr"/>
            <a:r>
              <a:rPr lang="en-IN" dirty="0"/>
              <a:t>Brand Rate – Features </a:t>
            </a:r>
          </a:p>
        </p:txBody>
      </p:sp>
      <p:sp>
        <p:nvSpPr>
          <p:cNvPr id="3" name="Content Placeholder 2">
            <a:extLst>
              <a:ext uri="{FF2B5EF4-FFF2-40B4-BE49-F238E27FC236}">
                <a16:creationId xmlns:a16="http://schemas.microsoft.com/office/drawing/2014/main" id="{0FA89F49-153D-9B3E-5288-D5E2DEFFA4DC}"/>
              </a:ext>
            </a:extLst>
          </p:cNvPr>
          <p:cNvSpPr>
            <a:spLocks noGrp="1"/>
          </p:cNvSpPr>
          <p:nvPr>
            <p:ph idx="1"/>
          </p:nvPr>
        </p:nvSpPr>
        <p:spPr/>
        <p:txBody>
          <a:bodyPr>
            <a:normAutofit/>
          </a:bodyPr>
          <a:lstStyle/>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Provides for a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rebate of actual duty incidence </a:t>
            </a:r>
            <a:r>
              <a:rPr lang="en-IN" sz="1800" dirty="0">
                <a:effectLst/>
                <a:latin typeface="Georgia" panose="02040502050405020303" pitchFamily="18" charset="0"/>
                <a:ea typeface="Calibri" panose="020F0502020204030204" pitchFamily="34" charset="0"/>
                <a:cs typeface="Times New Roman" panose="02020603050405020304" pitchFamily="18" charset="0"/>
              </a:rPr>
              <a:t>suffered by an export product. </a:t>
            </a: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a specific Duty Drawback rate can be applied for by the exporter if the export product does not have an AIR or the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available AIR neutralises less than 80% of the duties </a:t>
            </a:r>
            <a:r>
              <a:rPr lang="en-IN" sz="1800" dirty="0">
                <a:effectLst/>
                <a:latin typeface="Georgia" panose="02040502050405020303" pitchFamily="18" charset="0"/>
                <a:ea typeface="Calibri" panose="020F0502020204030204" pitchFamily="34" charset="0"/>
                <a:cs typeface="Times New Roman" panose="02020603050405020304" pitchFamily="18" charset="0"/>
              </a:rPr>
              <a:t>paid on materials used in the manufacture of export goods.</a:t>
            </a: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Brand Rates are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fixed by the local Commissioners of Customs having jurisdiction </a:t>
            </a:r>
            <a:r>
              <a:rPr lang="en-IN" sz="1800" dirty="0">
                <a:effectLst/>
                <a:latin typeface="Georgia" panose="02040502050405020303" pitchFamily="18" charset="0"/>
                <a:ea typeface="Calibri" panose="020F0502020204030204" pitchFamily="34" charset="0"/>
                <a:cs typeface="Times New Roman" panose="02020603050405020304" pitchFamily="18" charset="0"/>
              </a:rPr>
              <a:t>over the place of export -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Pending the fixation of Brand Rate - AIR  where available, can be availed upfront by the exporter</a:t>
            </a:r>
            <a:r>
              <a:rPr lang="en-IN" sz="1800" dirty="0">
                <a:effectLst/>
                <a:latin typeface="Georgia" panose="02040502050405020303" pitchFamily="18" charset="0"/>
                <a:ea typeface="Calibri" panose="020F0502020204030204" pitchFamily="34" charset="0"/>
                <a:cs typeface="Times New Roman" panose="02020603050405020304" pitchFamily="18" charset="0"/>
              </a:rPr>
              <a:t>; Provisional Brand Rate can be allowed by the Commissioner of Customs on the exporter’s request </a:t>
            </a:r>
          </a:p>
          <a:p>
            <a:pPr marL="514350" indent="-285750">
              <a:lnSpc>
                <a:spcPct val="107000"/>
              </a:lnSpc>
              <a:spcAft>
                <a:spcPts val="800"/>
              </a:spcAft>
              <a:buFont typeface="Wingdings" panose="05000000000000000000" pitchFamily="2" charset="2"/>
              <a:buChar char="v"/>
            </a:pPr>
            <a:r>
              <a:rPr lang="en-IN" sz="1800" b="1" dirty="0">
                <a:effectLst/>
                <a:latin typeface="Georgia" panose="02040502050405020303" pitchFamily="18" charset="0"/>
                <a:ea typeface="Calibri" panose="020F0502020204030204" pitchFamily="34" charset="0"/>
                <a:cs typeface="Times New Roman" panose="02020603050405020304" pitchFamily="18" charset="0"/>
              </a:rPr>
              <a:t>Brand Rate of Duty Drawback is disbursed electronically directly to exporter’s account </a:t>
            </a:r>
            <a:r>
              <a:rPr lang="en-IN" sz="1800" dirty="0">
                <a:effectLst/>
                <a:latin typeface="Georgia" panose="02040502050405020303" pitchFamily="18" charset="0"/>
                <a:ea typeface="Calibri" panose="020F0502020204030204" pitchFamily="34" charset="0"/>
                <a:cs typeface="Times New Roman" panose="02020603050405020304" pitchFamily="18" charset="0"/>
              </a:rPr>
              <a:t>in a manner similar to the disbursal of AIR of Duty Drawback.</a:t>
            </a:r>
          </a:p>
          <a:p>
            <a:pPr marL="514350" indent="-285750">
              <a:lnSpc>
                <a:spcPct val="107000"/>
              </a:lnSpc>
              <a:spcAft>
                <a:spcPts val="800"/>
              </a:spcAft>
              <a:buFont typeface="Wingdings" panose="05000000000000000000" pitchFamily="2" charset="2"/>
              <a:buChar char="v"/>
            </a:pPr>
            <a:r>
              <a:rPr lang="en-IN" sz="1800" b="1" dirty="0">
                <a:effectLst/>
                <a:latin typeface="Georgia" panose="02040502050405020303" pitchFamily="18" charset="0"/>
                <a:ea typeface="Calibri" panose="020F0502020204030204" pitchFamily="34" charset="0"/>
                <a:cs typeface="Times New Roman" panose="02020603050405020304" pitchFamily="18" charset="0"/>
              </a:rPr>
              <a:t>AIR possible only for standard products </a:t>
            </a:r>
            <a:r>
              <a:rPr lang="en-IN" sz="1800" dirty="0">
                <a:effectLst/>
                <a:latin typeface="Georgia" panose="02040502050405020303" pitchFamily="18" charset="0"/>
                <a:ea typeface="Calibri" panose="020F0502020204030204" pitchFamily="34" charset="0"/>
                <a:cs typeface="Times New Roman" panose="02020603050405020304" pitchFamily="18" charset="0"/>
              </a:rPr>
              <a:t>– not suitable for specific products</a:t>
            </a:r>
            <a:r>
              <a:rPr lang="en-IN" sz="1800" dirty="0">
                <a:latin typeface="Georgia" panose="02040502050405020303" pitchFamily="18" charset="0"/>
                <a:ea typeface="Calibri" panose="020F0502020204030204" pitchFamily="34" charset="0"/>
                <a:cs typeface="Times New Roman" panose="02020603050405020304" pitchFamily="18" charset="0"/>
              </a:rPr>
              <a: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262388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726E0-5E78-28DF-D3EA-C7F006158444}"/>
              </a:ext>
            </a:extLst>
          </p:cNvPr>
          <p:cNvSpPr>
            <a:spLocks noGrp="1"/>
          </p:cNvSpPr>
          <p:nvPr>
            <p:ph type="title"/>
          </p:nvPr>
        </p:nvSpPr>
        <p:spPr/>
        <p:txBody>
          <a:bodyPr/>
          <a:lstStyle/>
          <a:p>
            <a:pPr algn="ctr"/>
            <a:r>
              <a:rPr lang="en-IN" dirty="0"/>
              <a:t>Drawback on Re-Export</a:t>
            </a:r>
          </a:p>
        </p:txBody>
      </p:sp>
      <p:sp>
        <p:nvSpPr>
          <p:cNvPr id="3" name="Content Placeholder 2">
            <a:extLst>
              <a:ext uri="{FF2B5EF4-FFF2-40B4-BE49-F238E27FC236}">
                <a16:creationId xmlns:a16="http://schemas.microsoft.com/office/drawing/2014/main" id="{B12DA7A4-484D-DF89-0460-7AB9C16F043F}"/>
              </a:ext>
            </a:extLst>
          </p:cNvPr>
          <p:cNvSpPr>
            <a:spLocks noGrp="1"/>
          </p:cNvSpPr>
          <p:nvPr>
            <p:ph idx="1"/>
          </p:nvPr>
        </p:nvSpPr>
        <p:spPr/>
        <p:txBody>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Duty Drawback on re-export of imported goods: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Duty Drawback of up to 98% of import duty paid can be claimed on such exports.- Proof of duty paid on importation and identification of the export goods  are essential.</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Sec.74- Drawback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Granted in terms of Re-export of Imported Goods (Drawback of Customs Duties) Rules, 1995.- (a)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goods are identified </a:t>
            </a:r>
            <a:r>
              <a:rPr lang="en-IN" sz="1800" dirty="0">
                <a:effectLst/>
                <a:latin typeface="Georgia" panose="02040502050405020303" pitchFamily="18" charset="0"/>
                <a:ea typeface="Calibri" panose="020F0502020204030204" pitchFamily="34" charset="0"/>
                <a:cs typeface="Times New Roman" panose="02020603050405020304" pitchFamily="18" charset="0"/>
              </a:rPr>
              <a:t>to the satisfaction of ACC (b)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entered for re-export within two years </a:t>
            </a:r>
            <a:r>
              <a:rPr lang="en-IN" sz="1800" dirty="0">
                <a:effectLst/>
                <a:latin typeface="Georgia" panose="02040502050405020303" pitchFamily="18" charset="0"/>
                <a:ea typeface="Calibri" panose="020F0502020204030204" pitchFamily="34" charset="0"/>
                <a:cs typeface="Times New Roman" panose="02020603050405020304" pitchFamily="18" charset="0"/>
              </a:rPr>
              <a:t>from date of payment of duty on importation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Where the goods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are not put into use</a:t>
            </a:r>
            <a:r>
              <a:rPr lang="en-IN" sz="1800" dirty="0">
                <a:effectLst/>
                <a:latin typeface="Georgia" panose="02040502050405020303" pitchFamily="18" charset="0"/>
                <a:ea typeface="Calibri" panose="020F0502020204030204" pitchFamily="34" charset="0"/>
                <a:cs typeface="Times New Roman" panose="02020603050405020304" pitchFamily="18" charset="0"/>
              </a:rPr>
              <a:t>, 98% Drawback is admissible. Otherwise drawback is granted based on period of use – depreciation value as notified S.74(2)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3766703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5E9D8-D589-95D4-47C6-2DCFF56BAC7F}"/>
              </a:ext>
            </a:extLst>
          </p:cNvPr>
          <p:cNvSpPr>
            <a:spLocks noGrp="1"/>
          </p:cNvSpPr>
          <p:nvPr>
            <p:ph type="title"/>
          </p:nvPr>
        </p:nvSpPr>
        <p:spPr/>
        <p:txBody>
          <a:bodyPr/>
          <a:lstStyle/>
          <a:p>
            <a:pPr algn="ctr"/>
            <a:r>
              <a:rPr lang="en-IN" dirty="0"/>
              <a:t>Drawback on Re Export </a:t>
            </a:r>
          </a:p>
        </p:txBody>
      </p:sp>
      <p:sp>
        <p:nvSpPr>
          <p:cNvPr id="3" name="Content Placeholder 2">
            <a:extLst>
              <a:ext uri="{FF2B5EF4-FFF2-40B4-BE49-F238E27FC236}">
                <a16:creationId xmlns:a16="http://schemas.microsoft.com/office/drawing/2014/main" id="{76BAD3F6-716D-3250-A54D-A18D0ACF561C}"/>
              </a:ext>
            </a:extLst>
          </p:cNvPr>
          <p:cNvSpPr>
            <a:spLocks noGrp="1"/>
          </p:cNvSpPr>
          <p:nvPr>
            <p:ph idx="1"/>
          </p:nvPr>
        </p:nvSpPr>
        <p:spPr/>
        <p:txBody>
          <a:bodyPr>
            <a:normAutofit/>
          </a:bodyPr>
          <a:lstStyle/>
          <a:p>
            <a:pPr marL="0" indent="0">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Sec.74- Drawback </a:t>
            </a:r>
            <a:endParaRPr lang="en-IN" dirty="0"/>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To be re-exported within 2 years of import/payment of duty -98% Sec 74(1) – Depreciation –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Notfn.No</a:t>
            </a:r>
            <a:r>
              <a:rPr lang="en-IN" sz="1800" dirty="0">
                <a:effectLst/>
                <a:latin typeface="Georgia" panose="02040502050405020303" pitchFamily="18" charset="0"/>
                <a:ea typeface="Calibri" panose="020F0502020204030204" pitchFamily="34" charset="0"/>
                <a:cs typeface="Times New Roman" panose="02020603050405020304" pitchFamily="18" charset="0"/>
              </a:rPr>
              <a:t>. 19/65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Cus</a:t>
            </a:r>
            <a:r>
              <a:rPr lang="en-IN" sz="1800" dirty="0">
                <a:effectLst/>
                <a:latin typeface="Georgia" panose="02040502050405020303" pitchFamily="18" charset="0"/>
                <a:ea typeface="Calibri" panose="020F0502020204030204" pitchFamily="34" charset="0"/>
                <a:cs typeface="Times New Roman" panose="02020603050405020304" pitchFamily="18" charset="0"/>
              </a:rPr>
              <a:t>  dated 6.2.1965 – not more than 3months 95% - 3 to 6 months 85%  - given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upto</a:t>
            </a:r>
            <a:r>
              <a:rPr lang="en-IN" sz="1800" dirty="0">
                <a:effectLst/>
                <a:latin typeface="Georgia" panose="02040502050405020303" pitchFamily="18" charset="0"/>
                <a:ea typeface="Calibri" panose="020F0502020204030204" pitchFamily="34" charset="0"/>
                <a:cs typeface="Times New Roman" panose="02020603050405020304" pitchFamily="18" charset="0"/>
              </a:rPr>
              <a:t> 30% based on months </a:t>
            </a: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Claim for DBK to be filed within 3 months – ACC grant further 3 months – CC can grant further 6 months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Claim to accompany – SB copy - export invoice – packing slip – B/E – Import invoice – evidence of duty – B/L copy – any other document specified in deficiency memo</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4899285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FA8C5-C8B9-D9E3-5A98-6F87AD21F836}"/>
              </a:ext>
            </a:extLst>
          </p:cNvPr>
          <p:cNvSpPr>
            <a:spLocks noGrp="1"/>
          </p:cNvSpPr>
          <p:nvPr>
            <p:ph type="title"/>
          </p:nvPr>
        </p:nvSpPr>
        <p:spPr/>
        <p:txBody>
          <a:bodyPr/>
          <a:lstStyle/>
          <a:p>
            <a:pPr algn="ctr"/>
            <a:r>
              <a:rPr lang="en-IN" dirty="0"/>
              <a:t>Drawback- Other aspects </a:t>
            </a:r>
          </a:p>
        </p:txBody>
      </p:sp>
      <p:sp>
        <p:nvSpPr>
          <p:cNvPr id="3" name="Content Placeholder 2">
            <a:extLst>
              <a:ext uri="{FF2B5EF4-FFF2-40B4-BE49-F238E27FC236}">
                <a16:creationId xmlns:a16="http://schemas.microsoft.com/office/drawing/2014/main" id="{BE597E1A-E6B3-2E57-998F-C116F28A0200}"/>
              </a:ext>
            </a:extLst>
          </p:cNvPr>
          <p:cNvSpPr>
            <a:spLocks noGrp="1"/>
          </p:cNvSpPr>
          <p:nvPr>
            <p:ph idx="1"/>
          </p:nvPr>
        </p:nvSpPr>
        <p:spPr/>
        <p:txBody>
          <a:bodyPr>
            <a:normAutofit fontScale="92500" lnSpcReduction="20000"/>
          </a:bodyPr>
          <a:lstStyle/>
          <a:p>
            <a:pPr>
              <a:buFont typeface="Wingdings" panose="05000000000000000000" pitchFamily="2" charset="2"/>
              <a:buChar char="v"/>
            </a:pPr>
            <a:endParaRPr lang="en-IN" sz="1800" dirty="0">
              <a:effectLst/>
              <a:latin typeface="Georgia" panose="02040502050405020303" pitchFamily="18" charset="0"/>
              <a:ea typeface="Calibri" panose="020F0502020204030204" pitchFamily="34" charset="0"/>
              <a:cs typeface="Times New Roman" panose="02020603050405020304" pitchFamily="18" charset="0"/>
            </a:endParaRPr>
          </a:p>
          <a:p>
            <a:pPr>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 repatriation of export proceeds not pre-requisite – if proceeds not received within the period stipulated by RBI – DBK will be recovered as per Rules  -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special checks, in cases of first time exporters, exporters who have taken large amounts of drawback suddenly, sensitive destinations, sensitive products</a:t>
            </a:r>
            <a:r>
              <a:rPr lang="en-IN" sz="1800" dirty="0">
                <a:effectLst/>
                <a:latin typeface="Georgia" panose="02040502050405020303" pitchFamily="18" charset="0"/>
                <a:ea typeface="Calibri" panose="020F0502020204030204" pitchFamily="34" charset="0"/>
                <a:cs typeface="Times New Roman" panose="02020603050405020304" pitchFamily="18" charset="0"/>
              </a:rPr>
              <a:t> etc., to ensure there is no misuse of the drawback facility</a:t>
            </a:r>
            <a:r>
              <a:rPr lang="en-IN" sz="1800" dirty="0">
                <a:effectLst/>
                <a:latin typeface="Verdana" panose="020B0604030504040204" pitchFamily="34" charset="0"/>
                <a:ea typeface="Calibri" panose="020F0502020204030204" pitchFamily="34" charset="0"/>
                <a:cs typeface="Times New Roman" panose="02020603050405020304" pitchFamily="18" charset="0"/>
              </a:rPr>
              <a: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Penal Provisions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Fraudulently avails or attempts to avail 	drawback in connection with export of goods (S.135 (1) (d)) – In case of offence relating to fraudulently availing/attempting to avail drawback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amount exceeding fifty lakh rupees </a:t>
            </a:r>
            <a:r>
              <a:rPr lang="en-IN" sz="1800" dirty="0">
                <a:effectLst/>
                <a:latin typeface="Georgia" panose="02040502050405020303" pitchFamily="18" charset="0"/>
                <a:ea typeface="Calibri" panose="020F0502020204030204" pitchFamily="34" charset="0"/>
                <a:cs typeface="Times New Roman" panose="02020603050405020304" pitchFamily="18" charset="0"/>
              </a:rPr>
              <a:t>  </a:t>
            </a:r>
            <a:r>
              <a:rPr lang="en-IN" sz="1800" b="1" u="sng" dirty="0">
                <a:effectLst/>
                <a:latin typeface="Georgia" panose="02040502050405020303" pitchFamily="18" charset="0"/>
                <a:ea typeface="Calibri" panose="020F0502020204030204" pitchFamily="34" charset="0"/>
                <a:cs typeface="Times New Roman" panose="02020603050405020304" pitchFamily="18" charset="0"/>
              </a:rPr>
              <a:t>punishable with imprisonment for a term which may extend to seven years </a:t>
            </a:r>
            <a:r>
              <a:rPr lang="en-IN" sz="1800" dirty="0">
                <a:effectLst/>
                <a:latin typeface="Georgia" panose="02040502050405020303" pitchFamily="18" charset="0"/>
                <a:ea typeface="Calibri" panose="020F0502020204030204" pitchFamily="34" charset="0"/>
                <a:cs typeface="Times New Roman" panose="02020603050405020304" pitchFamily="18" charset="0"/>
              </a:rPr>
              <a:t>and with fine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Appeal Provisions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Against order of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authority below CC (A) – to file appeal before CC (A) </a:t>
            </a:r>
            <a:r>
              <a:rPr lang="en-IN" sz="1800" dirty="0">
                <a:effectLst/>
                <a:latin typeface="Georgia" panose="02040502050405020303" pitchFamily="18" charset="0"/>
                <a:ea typeface="Calibri" panose="020F0502020204030204" pitchFamily="34" charset="0"/>
                <a:cs typeface="Times New Roman" panose="02020603050405020304" pitchFamily="18" charset="0"/>
              </a:rPr>
              <a:t>– S.128 of CA 1962</a:t>
            </a:r>
            <a:r>
              <a:rPr lang="en-IN" sz="1800" dirty="0">
                <a:latin typeface="Calibri" panose="020F0502020204030204" pitchFamily="34" charset="0"/>
                <a:ea typeface="Calibri" panose="020F0502020204030204" pitchFamily="34" charset="0"/>
                <a:cs typeface="Times New Roman" panose="02020603050405020304" pitchFamily="18" charset="0"/>
              </a:rPr>
              <a:t> - </a:t>
            </a:r>
            <a:r>
              <a:rPr lang="en-IN" sz="1800"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No appeal before CESTAT </a:t>
            </a:r>
            <a:r>
              <a:rPr lang="en-IN" sz="1800" dirty="0">
                <a:effectLst/>
                <a:latin typeface="Georgia" panose="02040502050405020303" pitchFamily="18" charset="0"/>
                <a:ea typeface="Calibri" panose="020F0502020204030204" pitchFamily="34" charset="0"/>
                <a:cs typeface="Times New Roman" panose="02020603050405020304" pitchFamily="18" charset="0"/>
              </a:rPr>
              <a:t>– Proviso (c ) to S. 129A (1) of CA 62 – appeal will lie before Central Govt –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Revision by Central Govt – Sec.129DD – </a:t>
            </a:r>
            <a:r>
              <a:rPr lang="en-IN" sz="1800" b="1" dirty="0" err="1">
                <a:effectLst/>
                <a:latin typeface="Georgia" panose="02040502050405020303" pitchFamily="18" charset="0"/>
                <a:ea typeface="Calibri" panose="020F0502020204030204" pitchFamily="34" charset="0"/>
                <a:cs typeface="Times New Roman" panose="02020603050405020304" pitchFamily="18" charset="0"/>
              </a:rPr>
              <a:t>Addl</a:t>
            </a:r>
            <a:r>
              <a:rPr lang="en-IN" sz="1800" b="1" dirty="0">
                <a:effectLst/>
                <a:latin typeface="Georgia" panose="02040502050405020303" pitchFamily="18" charset="0"/>
                <a:ea typeface="Calibri" panose="020F0502020204030204" pitchFamily="34" charset="0"/>
                <a:cs typeface="Times New Roman" panose="02020603050405020304" pitchFamily="18" charset="0"/>
              </a:rPr>
              <a:t> Secretary </a:t>
            </a:r>
            <a:endParaRPr lang="en-IN" sz="18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9305778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1255</Words>
  <Application>Microsoft Office PowerPoint</Application>
  <PresentationFormat>Widescreen</PresentationFormat>
  <Paragraphs>56</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Calibri</vt:lpstr>
      <vt:lpstr>Calibri Light</vt:lpstr>
      <vt:lpstr>Georgia</vt:lpstr>
      <vt:lpstr>Times New Roman</vt:lpstr>
      <vt:lpstr>Verdana</vt:lpstr>
      <vt:lpstr>Wingdings</vt:lpstr>
      <vt:lpstr>Office Theme</vt:lpstr>
      <vt:lpstr>Duty Drawback Scheme</vt:lpstr>
      <vt:lpstr>Duty Drawback (DBK) Scheme </vt:lpstr>
      <vt:lpstr>DBK Scheme – Features </vt:lpstr>
      <vt:lpstr>AIR Scheme </vt:lpstr>
      <vt:lpstr>AIR Scheme </vt:lpstr>
      <vt:lpstr>Brand Rate – Features </vt:lpstr>
      <vt:lpstr>Drawback on Re-Export</vt:lpstr>
      <vt:lpstr>Drawback on Re Export </vt:lpstr>
      <vt:lpstr>Drawback- Other aspects </vt:lpstr>
      <vt:lpstr>Drawback- Recovery</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Duty Drawback Scheme</dc:title>
  <dc:creator>Srividya</dc:creator>
  <cp:lastModifiedBy>Srividya</cp:lastModifiedBy>
  <cp:revision>7</cp:revision>
  <dcterms:created xsi:type="dcterms:W3CDTF">2023-01-12T13:07:25Z</dcterms:created>
  <dcterms:modified xsi:type="dcterms:W3CDTF">2023-05-06T13:26:48Z</dcterms:modified>
</cp:coreProperties>
</file>