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1" r:id="rId10"/>
    <p:sldId id="262" r:id="rId11"/>
    <p:sldId id="263" r:id="rId12"/>
    <p:sldId id="264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42651-B656-FEE0-E40F-3B7FE2EF4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CF5D5F-BCE7-0CAD-D1DC-652BB6922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616EF-3D7F-DEE7-0101-D370F4D44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F74DB-A437-318B-ECA6-7A09D4F6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1BE30-F264-5E67-41E9-F0772FE1F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967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C1225-9BFF-67EC-A6F5-BBFB8BC80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06FCE-AA56-FFB8-4EEB-DA4160154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FBCD2-C04D-EFEB-7542-BB5130CA5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C7640-D73D-D18D-0A79-443C40078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B5D68-33B8-D8FC-09E6-FE4301FE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302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B5E443-43A6-3679-95B9-E0FE56BE38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1BBD7-CF6A-A551-E921-63D1340A9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C4EE7-D5D5-C7F4-8C6C-004C0FEF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7A823-D61A-0DB4-4A5B-71F5756D1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E4F9D-49E2-0BEB-8AE5-B505C985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615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4E871-4514-86B3-90B6-6F197217A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A7DBC-DABC-7A2D-CD8F-2B363DEE5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6605F-E5FA-2232-7FCF-CC89830B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FE495-91C3-9FC9-727F-1D048944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B5627-0A5A-F570-88FB-AE25203C6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848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A1E8-4B18-850A-D047-9F9C38D1B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C6CAD-8DA6-80EB-E30A-0C95120CF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5C81D-96E2-ACD8-39A5-5B8B6139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92DA6-01CE-42CA-1D67-C561A90F9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15DC1-CB2D-5CEA-6175-EFD22A232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189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C4DFF-5B14-7FE9-A151-2FC39BB39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71D4D-017B-BF6E-7232-627710BAD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D7369E-7762-61E3-6F47-231E20392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CDCF7-4762-1F79-2B07-E8FCA3257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D6F87-EC45-E31F-C08A-AB36A2F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E628-2F46-56FA-CBE9-547D779BA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683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CC42-6DD2-3323-9688-E83C407E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2AEF9-4F62-5228-C6A7-F9F6C66EC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34262-CF98-73F3-13BA-9C4AC2A04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983B97-0CF8-DDCD-9320-3951FD09F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BF4266-C46F-0975-7BED-AAD3147949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584C45-F61C-979F-2480-977585DAC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A085A2-D142-E56F-0ED6-E1BD43548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5C1A9C-3594-EBE4-82CE-22A42FDA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054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1BA0E-E766-56FB-C5EF-A10534230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B40EFA-3592-8DDE-7A02-6FD8D5072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5952C-4069-1788-59A1-4166279D7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4CD0A1-BAB8-5A58-63AE-D14A18DE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048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BDA0B1-4658-5135-0DD7-B9D8E7B73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F90F07-0EA5-DA55-3451-1909471E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169AA-D127-6D0F-9EFE-FA9E92E7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555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CF3C8-DD09-026B-9B3F-40975D7D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C6856-93D2-A189-FF51-B6D3D6018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26459F-017B-75C0-C0F4-CDAD9B0DB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368D7-A135-2FD6-0203-CC7D18267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338FB9-3D09-31B1-1478-78A2FFC8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E669E-4495-9560-2BE8-BE9DD15EE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70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5E317-E203-F570-EB1C-EEAC5EED7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28AE58-1840-4FCD-91EF-A87B34555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CF650-53AF-FBC6-D9CC-841AF5E28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D9E514-3A91-A63C-49A1-C4D5133B5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7A4AF-B660-13AE-BB2A-EC4EA633C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7F8C86-463A-448B-866F-F3F3F8F42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405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49CE2C-0337-AA5B-3388-7080159D2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B0B11-213C-C891-B0CF-11F60E3FC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DE38A-7CEE-5961-65C8-4C8FE1D6B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513A8-3A1F-4D07-8074-25E3CD230FEF}" type="datetimeFigureOut">
              <a:rPr lang="en-IN" smtClean="0"/>
              <a:t>06-05-2023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204AD-8054-08D1-C1E5-4CE5C7BEB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69B58-8CCB-D954-8543-625F1AD84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E4F72-3BEE-4D34-9BEC-263D33724C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254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F4EC-806E-45D1-3718-B4D9C1EEB3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Manufacturing under Bonded Warehouse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53ACD1-C948-5161-A971-E9D548F69E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Dr M.S Krishna Kumar, Advocate </a:t>
            </a:r>
          </a:p>
        </p:txBody>
      </p:sp>
    </p:spTree>
    <p:extLst>
      <p:ext uri="{BB962C8B-B14F-4D97-AF65-F5344CB8AC3E}">
        <p14:creationId xmlns:p14="http://schemas.microsoft.com/office/powerpoint/2010/main" val="1543585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090D-0A8C-574A-DD40-05FDE4A0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Clearance of warehoused Goods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45D7C-EAE3-755C-7068-CD50391D5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Sec.68 Clearance of warehoused goods for home consumption: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Owner may relinquish his title to goods upon payment of penalties – not liable to pay duties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Owner of goods shall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be allowed to relinquish title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goods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offence has been committed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 the Act or any law for time being in force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Procedure  for clearance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description in-bond warehouse B/E to tally with ex-bond B/E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per Sec.15 rate of duty &amp; tariff value from bonded warehouse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shall be date on which B/E for home consumption presented under Sec.68</a:t>
            </a:r>
            <a:endParaRPr lang="en-IN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value as per into bond B/E is taken for assessment for ex-bond B/E 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goods shall be removed without the permission of Bond officer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8851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5C998-3E05-A697-B228-AF58BCBBF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Sec.69 Clearance of warehoused goods for Export: 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6C936-42DB-CFF1-4D0D-DE322BA43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Sec.69 Clearance of warehoused goods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Export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Warehoused goods can be exported without payment of import duty (a) if SB or BoE is presented (b) export duty, fine &amp; penalties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payable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has been paid (c) order for clearance of goods for export made by proper officer- order can be made electronically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Upon permission by Bond officer, licensee can load the goods in transport vehicle with one time lock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re export the exporter realizes the forex spent on import – no loss on foreign exchange + the goods were not unauthorized or imported in contravention of FTP – if goods were imported on payment in freely convertible currency export under INR not permitted 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 Govt is of opinion that warehoused goods of any description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likely to be smuggled back into India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notify that goods shall not be exported without payment of duty or exported subject to restrictions 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Notfn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45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Cus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dated 13.2.1963 – warehoused goods shall not be exported to Bhutan, Nepal, Burma, Tibet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9523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B8E7-9514-311B-2EFC-C971EB32E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 72 – goods improperly removed from warehouse </a:t>
            </a:r>
            <a:br>
              <a:rPr lang="en-IN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3A869-03DA-1FC5-EA90-E4F4DC0DF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 72 – goods improperly removed from warehouse etc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 warehoused goods removed in contravention of Sec.71 ( no goods shall be removed except for home consumption, export or another warehouse)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Goods have not been removed even after expiry of warehousing period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Goods for which Bond executed, not duly accounted for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proper officer may demand the owner to pay forthwith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full amount of duty chargeable with interest and penalties 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 owner fails to pay the amount, the proper officer may without prejudice to any other remedy cause warehoused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goos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to be detained and sold, after notice to the owner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45540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4FAF4-75BC-B3F7-50C1-9CC0586D3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600" dirty="0"/>
              <a:t>Custody of warehoused Goods –Sec.73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8844D-E0D1-7FF9-3B3E-3B0545A5A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Sec.73 A custody of warehoused goods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warehoused goods shall be in custody of person licensed under Sec.57, 58 or 58A until they are cleared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goods are removed in contravention of Sec.71 the licensee shall be liable to pay duty, interest, penalties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3180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6A51B-CD91-752D-0988-FD7580A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 and Other Operations in Warehouse (no. 2) Regulations, 2019, (MOOWR 2019)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985F9-0405-1DD1-E1D2-E403BA9A1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salient features of the program are: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romanLcPeriod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geographical limitation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setting up units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romanLcPeriod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Improved liquidity with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deferment of import duty and no interest liability. 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romanLcPeriod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Allows procurement of GST compliant goods from the domestic market for use in manufacture and other operations in a Section 65 unit.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romanLcPeriod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single application/approval - single digital account for ease of doing business and easy compliance.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efficient capacity utilization, as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 limit on quantum of clearances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can be exported or cleared to the domestic market.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1936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A88CE-5A5A-C10E-EE40-72045E271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MOOWR -2019 – Eligibility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DE888-8659-3B97-76AF-859519E46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Eligibility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person granted warehouse licence under Sec.58 of CA 62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r/w Private Warehouse Licensing Regulations 2016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person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also make combined application for licence u/s 58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 bond manufacture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 Sec.65 </a:t>
            </a:r>
            <a:endParaRPr lang="en-IN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 to be citizen of India or Entity incorporated/registered in India 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 unit in DTA eligible to apply.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Fully enclosed structure no pre-requisite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building to be suitable for secured storage of goods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Licence is valid until cancelled or surrendered –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renewal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Only allowed in private bonder warehouse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in public bonded facility</a:t>
            </a:r>
            <a:r>
              <a:rPr lang="en-IN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physical control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operations u/s 58 and 65 – only risk based audit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3101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FE1FF-6A22-BBCC-9378-AD97C5A6F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MOOWR 2019- Other Features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F5395-B99B-C5D5-3471-F5569ACF8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features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MOOWR is duty deferment scheme –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BCD &amp; IGST stands deferred  till they are cleared from warehouse for home consumption – no interest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if finished goods are exported  BCD/IGST stands remitted (not duty payable)-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duty deferment without any time limitation </a:t>
            </a:r>
            <a:endParaRPr lang="en-IN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import capital goods without payment of duty – can import raw materials/inputs without BCD/IGST  - depreciation is not available if capital goods are cleared for home consumption after use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capital goods can be exported after use without payment of duty u/s 69- no duty if capital goods are used in warehouse - warehouse keeper to be appointed – maintain and sign records on behalf of licensee – inspection by customs on ex-bonding based on risk parameters not as routine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1191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A1010-9A4B-2AC8-FBEE-0D3A0685B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2A726-4E58-5238-CEA2-E5D0FD8E0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pPr marL="0" indent="0" algn="ctr">
              <a:buNone/>
            </a:pPr>
            <a:r>
              <a:rPr lang="en-IN" sz="3200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370808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FD37B-6F45-8A85-5F47-EA1F92C82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MANUFACTURING UNDER BONDER WAREHOUSE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64015-35BE-388A-40B9-207DA2D30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Reasons for importer opting for Warehousing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Importer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 not like to clear goods due to saleability, market price, customer requirements, paucity of funds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etc – hence prefer to warehouse goods 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 imported goods are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warehoused for supplies to EOU/STP/SEZ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Duty Free shops at international airports warehouse goods before selling to international travellers 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Imported goods </a:t>
            </a:r>
            <a:r>
              <a:rPr lang="en-IN" sz="2000" b="1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allowed to be cleared without payment of duty to warehouse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N" sz="20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duty paid at the time of clearance from warehouse </a:t>
            </a:r>
            <a:endParaRPr lang="en-IN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 limit for warehouse with or without interest prescribed – provisions contained in Chapter IX of CA 1962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0746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0307-11C2-3A6B-D627-09C8D097A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Public Warehouse &amp; Private Warehouse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CC9C9-0A31-4772-24F9-49C110894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 Warehouses: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terms of Sec.57 of CA 1962 the Principal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Commr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Customs may subject to such conditions prescribed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licence a Public Warehouse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dutiable goods may be deposited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licence (a) citizen of India or Entity incorporated in India (b) submits undertaking to comply with terms &amp; conditions (c) furnishes solvency certificate of scheduled bank for 2 crore - solvency not applicable to undertaking of Central Govt/State Govt or Ports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Private Warehouses: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terms of Sec.58 of CA 1962 Principal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Commr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Customs may licence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private bonded warehouse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dutiable goods imported by or on behalf of the licensee may be deposited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662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DEACB-C153-2ECD-10AD-DF451AD3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Removal of Goods for deposit in warehouse Sec.60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41826-EF04-C7C6-AB44-07B765DFB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Applicant to provide (a)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risk insurance policy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cover calamities, riots, fire, theft, pilferage, commercial crime etc – equivalent to duty involved on goods stored (b) give an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Undertaking binding himself to pay duties, interest, fines and penalties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payable as per Sec.73 A(3) of the CA 1962 (c) appoint a person who has sufficient experience in warehousing operations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Section 60 of CA 1962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Proper officer may by order permit removal of goods from customs station for deposit in warehouse-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such order made electronically in customs automated system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the basis of risk evaluation – When order u/s 60(1) is made , goods shall be deposited in the manner prescribed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Owner’s right to deal with warehoused goods: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inspect the goods; (b) deal with their containers as may be necessary to prevent loss or deterioration or damage to the goods; (c) sort the goods; or (d) show the goods for sale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4890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7DE76-B6CD-2BE6-5BA9-10DD646D3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Warehouse period – Sec.61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57883-8875-96DD-83AF-8C7A4ED57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case of capital goods for use in 100% EOU/STP/EHTP for </a:t>
            </a:r>
            <a:r>
              <a:rPr lang="en-IN" sz="19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mfg</a:t>
            </a:r>
            <a:r>
              <a:rPr lang="en-IN" sz="1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operations u/s 65 till their clearance from warehouse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than capital goods intended for use in 100% EOU/STP/EHTP </a:t>
            </a:r>
            <a:r>
              <a:rPr lang="en-IN" sz="19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till their consumption or clearance from their warehouse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case of any other goods till the expiry of one year from date of order under Sec.60(1) – if the goods are perishable in nature shorter period may be prescribed by Customs </a:t>
            </a:r>
            <a:endParaRPr lang="en-IN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Principal Commissioner of Customs may extend the warehousing period on sufficient cause being shown, for a period not more than 1 year at a time 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per Sec.61(2) if the goods remain in warehouse beyond period of 90 days </a:t>
            </a:r>
            <a:r>
              <a:rPr lang="en-IN" sz="19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order under Sec. 61(1) </a:t>
            </a:r>
            <a:r>
              <a:rPr lang="en-IN" sz="1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interest shall be payable at ratees prescribed under Sec.47 on the duty payable (expiry of 90 days till date of clearance) 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 61(2) provides that Board may in public interest under circumstances of exceptional nature by order waive whole or part of interest by notification in Gazette </a:t>
            </a:r>
            <a:endParaRPr lang="en-IN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830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96A3D-A599-5419-7E9C-F00CF4E19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In Bond Manufacture – Sec.65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4B46B-DCD5-78A4-8012-B9028C9D9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Sec.65 – In Bond manufacture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Manufacture/other operations can be carried out in warehouse under Sec.65 – sanction of jurisdiction ACC –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facility is beneficial if entire production is later exported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home consumption also permissible on payment of appropriate duty -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100% EOU covered </a:t>
            </a:r>
            <a:endParaRPr lang="en-IN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bond manufacture is available for goods imported for repairs, re-conditioning and re-engineering- goods can be imported without payment of duty and re-exported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Permission for in bond manufacture given by Principal CC u/s 65 (1) </a:t>
            </a:r>
            <a:endParaRPr lang="en-IN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waste/refuse is generated the procedure is (a)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final product is exported</a:t>
            </a:r>
            <a:r>
              <a:rPr lang="en-IN" sz="18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duty on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quantity contained in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waste will be remitted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 same is destroyed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 duty paid on such waste as if it is imported (b) if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final product is cleared for home consumption </a:t>
            </a:r>
            <a:r>
              <a:rPr lang="en-IN" sz="1800" b="1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IN" sz="1800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b="1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duty payable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quantity of warehoused goods contained in such waste.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593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61E88-0E83-A36B-97A8-31BFF1FE9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In Bond Manufacture – Sec.65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17D31-87BC-A2DF-DA47-92C4E7681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Sec.65 – regulation – earlier Manufacture &amp; other Operations in Warehouse Regulations 1966 (MOOWR 66) with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MOOWR 2019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person granted private bonded warehouse </a:t>
            </a:r>
            <a:r>
              <a:rPr lang="en-US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licence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can apply for Sec.65 permission (a) </a:t>
            </a:r>
            <a:r>
              <a:rPr lang="en-US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licence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u/s 58 (b) undertaking to maintain proper records (c) execute Bond (d_ to inform input output norms – no time limit for permission/</a:t>
            </a:r>
            <a:r>
              <a:rPr lang="en-US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licence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valid till cancelled or surrendered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 of ease of doing business Sec.58 license &amp; Sec.65 permission is contained in single application -  </a:t>
            </a:r>
            <a:r>
              <a:rPr lang="en-IN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warehouse in which section 65 permission is granted shall also be declared by the Licensee as the principal/additional place of business for the purposes of GST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8577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53815-5959-7E77-4283-A7E0323EE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In Bond Manufacture – Sec.65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21EEA-669B-DB45-A6E4-4EE924B43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licensees shall </a:t>
            </a:r>
            <a:r>
              <a:rPr lang="en-IN" sz="1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maintain accounts </a:t>
            </a:r>
            <a:r>
              <a:rPr lang="en-IN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of receipt and removal in prescribed formats </a:t>
            </a:r>
            <a:r>
              <a:rPr lang="en-IN" sz="1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in digital form </a:t>
            </a:r>
            <a:r>
              <a:rPr lang="en-IN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and furnish the same to the bond officer on monthly basis digitally.</a:t>
            </a:r>
            <a:endParaRPr lang="en-IN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If products from a bonded warehouse is exported, the licensee shall have to file a SB for transport of goods from the warehouse to the customs station of export.</a:t>
            </a:r>
            <a:endParaRPr lang="en-IN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units operating under section 65 read with section 58 of the Customs Act, </a:t>
            </a:r>
            <a:r>
              <a:rPr lang="en-IN" sz="1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are entitled to import capital goods, machinery, inputs etc. by following the provisions under Ch IX</a:t>
            </a:r>
            <a:r>
              <a:rPr lang="en-IN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.- domestic procurement is concerned, applicable rates of taxes shall be payable and exemptions, if any, can also be availed. </a:t>
            </a:r>
            <a:r>
              <a:rPr lang="en-IN" sz="18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By virtue of unit under section 65, they shall not be entitled to procure goods domestically, without payment of taxes</a:t>
            </a:r>
            <a:endParaRPr lang="en-IN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44119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F57B7-61E3-8D02-629D-5D5597F96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Sec.67 - Transfer of goods from one warehouse to another </a:t>
            </a:r>
            <a:br>
              <a:rPr lang="en-IN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7018E-9593-8A80-7A2E-F2C423E00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Sec.67 - Transfer of goods from one warehouse to another: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Owner of any warehoused goods with permission of bond officer remove them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one warehouse to another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transfer under Form prescribed (b) one time lock for transport (c) endorse the number of one time lock in form (d) take on record the removal of goods .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warehouse receiving goods Bond officer (a) verify one time lock (b) if lock not in tact inform the other Bond officer (c) allow unloading, verify quantity &amp; other details of goods (d) report any discrepancy  (e) acknowledge receipt of goods and take on record the goods received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Sec.68 Clearance of warehoused goods for home consumption: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warehoused goods may be cleared -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home consumption,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– (a) a B/E for home consumption is filed (b) the import duty, interest, fine and penalties payable in respect of such goods have been paid; and (c) an order for clearance of such goods made by the proper officer – order can also be made electronically based on risk parameters 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0317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2184</Words>
  <Application>Microsoft Office PowerPoint</Application>
  <PresentationFormat>Widescreen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Georgia</vt:lpstr>
      <vt:lpstr>Verdana</vt:lpstr>
      <vt:lpstr>Wingdings</vt:lpstr>
      <vt:lpstr>Office Theme</vt:lpstr>
      <vt:lpstr>Manufacturing under Bonded Warehouse</vt:lpstr>
      <vt:lpstr>MANUFACTURING UNDER BONDER WAREHOUSE </vt:lpstr>
      <vt:lpstr>Public Warehouse &amp; Private Warehouse</vt:lpstr>
      <vt:lpstr>Removal of Goods for deposit in warehouse Sec.60</vt:lpstr>
      <vt:lpstr>Warehouse period – Sec.61</vt:lpstr>
      <vt:lpstr>In Bond Manufacture – Sec.65</vt:lpstr>
      <vt:lpstr>In Bond Manufacture – Sec.65</vt:lpstr>
      <vt:lpstr>In Bond Manufacture – Sec.65</vt:lpstr>
      <vt:lpstr>Sec.67 - Transfer of goods from one warehouse to another  </vt:lpstr>
      <vt:lpstr>Clearance of warehoused Goods </vt:lpstr>
      <vt:lpstr>Sec.69 Clearance of warehoused goods for Export:  </vt:lpstr>
      <vt:lpstr>Sec. 72 – goods improperly removed from warehouse  </vt:lpstr>
      <vt:lpstr>Custody of warehoused Goods –Sec.73 A</vt:lpstr>
      <vt:lpstr>Manufacture and Other Operations in Warehouse (no. 2) Regulations, 2019, (MOOWR 2019)</vt:lpstr>
      <vt:lpstr>MOOWR -2019 – Eligibility</vt:lpstr>
      <vt:lpstr>MOOWR 2019- Other Features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Manufacturing under Bonded Warehouse</dc:title>
  <dc:creator>Srividya</dc:creator>
  <cp:lastModifiedBy>Srividya</cp:lastModifiedBy>
  <cp:revision>19</cp:revision>
  <dcterms:created xsi:type="dcterms:W3CDTF">2023-01-11T16:48:20Z</dcterms:created>
  <dcterms:modified xsi:type="dcterms:W3CDTF">2023-05-06T12:51:43Z</dcterms:modified>
</cp:coreProperties>
</file>