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FBD99-7EE9-AEDD-D478-4BE0FD5DA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00E38-37F9-B264-A8F2-278BD177B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4F068-DD28-F9DD-8EAE-6C1F5B96A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F330B-09B7-EA8A-5971-DCA169439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4C02A-C58F-73D1-11BC-E7DBC207D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75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0EB45-37C9-7887-13FD-9579BDE10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BC5C88-54DA-85D1-302B-A13635357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6AAAE-2BE7-5B10-DFA0-6A564A4E5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FFD32-126B-19D7-C258-384DF6CE4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DABB3-3A16-4C33-C6AB-CCF82FC77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02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8EA90-E592-2D66-704A-D6DB6F163A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A67BC8-9EC8-6E8A-74DB-7E3CB6F76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BB6C4-7578-27B4-EE47-39419162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3C510-C154-1D8B-DDE0-918F0C0E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9C863-CDB0-01A3-97F1-0AE8066D2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78EAA-2FAB-5229-8C2B-49A9A091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7E1A7-9C6E-3C41-F254-75B47DCC1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90BC1-F578-C88B-8F11-B14CE97DD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E60FE-C52C-C857-0FD7-FEECC641C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76F0E-42E6-2A83-BA45-B5AFC583B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667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4F5F0-6806-7460-275D-CE3A1A5F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8A0A6-2F43-89B4-121E-DF9CFC133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02B36-5F8F-98A1-AB4C-B41FA1EAE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E7C08-FE82-33C5-29D1-AD4D8E5E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70D81-EC92-6859-97B0-43BDFEA40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01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29C3C-1BE6-2B35-BC6B-71B9BFCE5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3A1A4-901D-C22F-D859-6D18910073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D8B396-827C-F289-8740-8BDB6A456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3A4A1-F33E-51B1-6418-FD2B75923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77F18-DFFA-B237-979E-1719D1A5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2004D-FC56-C8D6-4AFC-359068616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110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635BA-DF7D-E1D8-B2D9-1227CE313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CB604-1AA9-43E9-62B2-676302C9C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265B6-2936-6D13-B583-94281936E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4E264F-F0B4-AF45-6F14-61850BACA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ED84E9-4875-CC46-E6B3-C28FD1D79D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4A1C72-C6A3-54AC-0F1F-58824A0FD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EBBED7-9159-68F6-DB60-A890613A1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D682-9DA1-B346-5360-FA8FBF21C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252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6176F-37BA-EBF8-2315-A729C2686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E34EBA-502B-1C8F-6C07-7EFF2E412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628AA5-E51A-AA13-B31D-992AAA7D0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74464F-C75C-4CC2-16AE-3F23B896C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465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DDEBB5-6267-830B-0493-C086D1DFE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7962CA-81D9-29A7-0B78-457D5FBC8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8C638E-E6AB-ED59-A6A0-1D4107242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262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529EF-67DE-7E7A-5D5B-C10DCE2D4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C56BB-F35F-E53A-C017-06B578FE0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55B8E-4678-F1E3-786F-C1D50B428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F359C-8FC6-9A8E-CD90-4968F36E8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52BDB-172B-5360-B961-50F2E1CFB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3D5B7D-1604-9094-6738-26724F579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004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7F3BA-B86B-5251-7F39-D0E8D81FB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C9DCA9-9D64-A0FA-E432-3D79BD399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41E04-2142-EA90-59D2-A4C724CA0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EF8925-0AAC-7F20-3C17-801E4A30E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D3D7-644C-4AE0-AAED-76C4CCF89D83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7CC41-CC3A-E5C8-EDB2-903B6A606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7B7E0-38E7-1157-A504-DCB1D4FE7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772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8571-5807-B8E9-2A99-9BFC36446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67CB1-459D-7BCF-4337-5CF003A23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4C5CA-DDE1-444F-8925-73B873B22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FD3D7-644C-4AE0-AAED-76C4CCF89D83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CFBAA-B06F-ABC4-785F-49DD1BCAF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4FE41-1BC1-5019-BC27-166FCC9EB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7B92D-C78F-4892-A5BE-BD76A048E2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502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9591E-E25C-2719-4F73-43007C9291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EPCG-EOU-STP Schemes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DF6C7-EB7A-8585-0AA8-EA1655DDF2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M.S Krishna Kumar, advocate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214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9B82-3AC2-B92D-5D01-A29238461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Export Promotion Capital Goods Scheme-EPCG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4571B-2598-752E-BC1F-BBCC4E82D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 – </a:t>
            </a:r>
          </a:p>
          <a:p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 import of capital goods for producing quality goods/services - Upgradation of technology for indigenous industry  -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 import of CG to produce quality goods/services – enhance India’s export competitiveness –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pre-production, production, post production 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 of capital goods </a:t>
            </a:r>
            <a:r>
              <a:rPr lang="en-US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except in negative list (Appendix 5F) allowed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1800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Zero Customs Duty, IGST, Compensation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Cess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(earlier 0% to 3%)   – for physical exports –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Presently 0% EPCG Scrip – Presently 6 times duty saved – 6 years </a:t>
            </a:r>
            <a:endParaRPr lang="en-IN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Capital goods for project imports also permitted  -  can be procured indigenously – Para 5.07 FTP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Authorization valid 24 months – revalidation not permitted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Capital goods include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defined in </a:t>
            </a:r>
            <a:r>
              <a:rPr lang="en-US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11.08 FTP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including CKD/SKD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Computer system &amp; software which are part of capital goods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Spares, </a:t>
            </a:r>
            <a:r>
              <a:rPr lang="en-US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moulds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dies, jigs, fixtures, tools &amp; refractories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339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A94C4-E64D-B983-DB36-6211552A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EPCG Scheme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76C36-0291-B5D6-11C4-9A538D4E5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Coverage of Scheme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Manufacturer exporter with or without supporting manufacturer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Merchant exporter tied to manufacturer exporter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Name of supporting manufacturer mentioned in EPCG before installation in the premises of supporting manufacturer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case of change in supporting </a:t>
            </a:r>
            <a:r>
              <a:rPr lang="en-US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mfr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RA to intimate jurisdictional customs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/>
              <a:t>Conditions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Actual user condition till EO fulfilled and EODC granted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 to be fulfilled by export of goods by AA holder or through supporting </a:t>
            </a:r>
            <a:r>
              <a:rPr lang="en-US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mfr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59703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B1431-9FF0-D490-D7BD-16566CB62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EPCG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9DA38-7B5A-E978-EAB0-AFEA2D2CF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200" dirty="0"/>
              <a:t>IGST, Compensation </a:t>
            </a:r>
            <a:r>
              <a:rPr lang="en-US" sz="2200" dirty="0" err="1"/>
              <a:t>Cess</a:t>
            </a:r>
            <a:r>
              <a:rPr lang="en-US" sz="2200" dirty="0"/>
              <a:t> paid in cash – same shall not be taken for computation of duty saved </a:t>
            </a:r>
          </a:p>
          <a:p>
            <a:r>
              <a:rPr lang="en-US" sz="2200" dirty="0"/>
              <a:t>Restricted import/export items – permitted after approval of Exim Facilitation Committee (EFC) of DGFT</a:t>
            </a:r>
          </a:p>
          <a:p>
            <a:r>
              <a:rPr lang="en-US" sz="2200" dirty="0"/>
              <a:t>Available for common service provider (CSP) certified by DGFT/PM-MITRA – electricity, water, sanitation, gas, telecom, transport covered under CSP- export by users of CSP counted for fulfillment of EO </a:t>
            </a:r>
          </a:p>
          <a:p>
            <a:r>
              <a:rPr lang="en-US" sz="2200" dirty="0"/>
              <a:t>Export obligation – actual duty/taxes/</a:t>
            </a:r>
            <a:r>
              <a:rPr lang="en-US" sz="2200" dirty="0" err="1"/>
              <a:t>cess</a:t>
            </a:r>
            <a:r>
              <a:rPr lang="en-US" sz="2200" dirty="0"/>
              <a:t> saved – for domestic notional – EO subject to 6 times of duties saved – 6 years period – in addition to average export obligation (AEO) (last 3 years) – AEO not required for handicrafts, handloom, KVIC products, poultry, coir, sericulture etc. </a:t>
            </a:r>
          </a:p>
          <a:p>
            <a:endParaRPr lang="en-US" sz="2200" dirty="0"/>
          </a:p>
          <a:p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653040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122C9-88F2-FA0D-1957-CCE8FB94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EPCG- Conditions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EAA09-5636-3C75-7D5C-18C9E4703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 over and above average of exports of preceding 3 years for same/similar products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indigenous procurement of CG- EO shall be 25% less than fixed - Shipments under AA/DFIA, DBK, </a:t>
            </a:r>
            <a:r>
              <a:rPr lang="en-US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RoSCT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RODTEP schemes are also  counted for fulfillment of EO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 by physical exports or Deemed exports -Para 7.03 FTP ( AA/DFIA, EOU/STP, EPCG) EPCG holder may export directly or third party exports </a:t>
            </a:r>
            <a:endParaRPr lang="en-US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Royalty payments received in freely convertible currency &amp; forex payments for R&amp; D charges are counted for EO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Payment </a:t>
            </a:r>
            <a:r>
              <a:rPr lang="en-US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received in rupee (as mentioned in Appendix 5D)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also to be counted for export obligation 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 CG when sourced from domestic manufacturer he is eligible for deemed export benefits under GST regime- can be procured from EOU which will be counted for positive NFE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Goods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be installed within 6 months of import- to file certificate of Chartered Engineer before Customs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639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46A37-BB4B-1747-2827-662A87649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EPCG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65AA0-4EFB-8187-A33C-5E9AF45D2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Authorization holder to executed Bond with or without BG with customs – BG equal to 100% of differential duty (merchant exporters) 25% in case of manufacturer exporter. – Scheme permits import at NIL/Concessional rate – customs to have effective control and liaison with RLA – DGFT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latin typeface="Georgia" panose="02040502050405020303" pitchFamily="18" charset="0"/>
              </a:rPr>
              <a:t>Other Formalities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EPCG No &amp; date to be mentioned in SB/Invoice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fulfilment of EO – to file documents with RA/DGFT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EODC to be produced before customs for discharge of Bond/BG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 can grant extension of block-wise period </a:t>
            </a: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upto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yrs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payment of composition fee of 2% of duty saved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grant further 2 year period of EO if Authorization holder pays 50% differential duty on unfulfilled EO portion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83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B0BF7-17B6-B7C5-9060-6D3E2ECA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THANK YOU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3F39D-6A13-E8AD-44FF-1E817DDA99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7768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675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Wingdings</vt:lpstr>
      <vt:lpstr>Office Theme</vt:lpstr>
      <vt:lpstr>EPCG-EOU-STP Schemes</vt:lpstr>
      <vt:lpstr>Export Promotion Capital Goods Scheme-EPCG </vt:lpstr>
      <vt:lpstr>EPCG Scheme</vt:lpstr>
      <vt:lpstr>EPCG </vt:lpstr>
      <vt:lpstr>EPCG- Conditions </vt:lpstr>
      <vt:lpstr>EPCG 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EPCG-EOU-STP Schemes</dc:title>
  <dc:creator>Srividya</dc:creator>
  <cp:lastModifiedBy>Srividya</cp:lastModifiedBy>
  <cp:revision>9</cp:revision>
  <dcterms:created xsi:type="dcterms:W3CDTF">2023-01-11T13:28:15Z</dcterms:created>
  <dcterms:modified xsi:type="dcterms:W3CDTF">2023-04-30T01:32:12Z</dcterms:modified>
</cp:coreProperties>
</file>