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7" r:id="rId5"/>
    <p:sldId id="258" r:id="rId6"/>
    <p:sldId id="259" r:id="rId7"/>
    <p:sldId id="262" r:id="rId8"/>
    <p:sldId id="263" r:id="rId9"/>
    <p:sldId id="264" r:id="rId10"/>
    <p:sldId id="266"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0582E-6A70-0C87-6530-0BF58248B7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D1763A1-DB4D-72F4-FF4A-CADD723DB9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AC9A4C6-F932-2B1C-2752-89653F663A87}"/>
              </a:ext>
            </a:extLst>
          </p:cNvPr>
          <p:cNvSpPr>
            <a:spLocks noGrp="1"/>
          </p:cNvSpPr>
          <p:nvPr>
            <p:ph type="dt" sz="half" idx="10"/>
          </p:nvPr>
        </p:nvSpPr>
        <p:spPr/>
        <p:txBody>
          <a:bodyPr/>
          <a:lstStyle/>
          <a:p>
            <a:fld id="{9028F59E-2B8A-43AA-AEF8-C45C349A34B5}" type="datetimeFigureOut">
              <a:rPr lang="en-IN" smtClean="0"/>
              <a:t>17-01-2023</a:t>
            </a:fld>
            <a:endParaRPr lang="en-IN"/>
          </a:p>
        </p:txBody>
      </p:sp>
      <p:sp>
        <p:nvSpPr>
          <p:cNvPr id="5" name="Footer Placeholder 4">
            <a:extLst>
              <a:ext uri="{FF2B5EF4-FFF2-40B4-BE49-F238E27FC236}">
                <a16:creationId xmlns:a16="http://schemas.microsoft.com/office/drawing/2014/main" id="{52D65FA5-CBA2-E609-5890-D1213BCDAF0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F5A5CC7-0725-1453-2424-F62C07BFFDDB}"/>
              </a:ext>
            </a:extLst>
          </p:cNvPr>
          <p:cNvSpPr>
            <a:spLocks noGrp="1"/>
          </p:cNvSpPr>
          <p:nvPr>
            <p:ph type="sldNum" sz="quarter" idx="12"/>
          </p:nvPr>
        </p:nvSpPr>
        <p:spPr/>
        <p:txBody>
          <a:bodyPr/>
          <a:lstStyle/>
          <a:p>
            <a:fld id="{22DD8810-E001-44F2-8BC4-378059DF7D49}" type="slidenum">
              <a:rPr lang="en-IN" smtClean="0"/>
              <a:t>‹#›</a:t>
            </a:fld>
            <a:endParaRPr lang="en-IN"/>
          </a:p>
        </p:txBody>
      </p:sp>
    </p:spTree>
    <p:extLst>
      <p:ext uri="{BB962C8B-B14F-4D97-AF65-F5344CB8AC3E}">
        <p14:creationId xmlns:p14="http://schemas.microsoft.com/office/powerpoint/2010/main" val="1807912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6B7D1-CF28-4F54-B63F-E137283873D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1A17A23-29AA-92EA-AE85-4A1090AB9C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104EAD9-A56A-F995-B4E7-3B357004B943}"/>
              </a:ext>
            </a:extLst>
          </p:cNvPr>
          <p:cNvSpPr>
            <a:spLocks noGrp="1"/>
          </p:cNvSpPr>
          <p:nvPr>
            <p:ph type="dt" sz="half" idx="10"/>
          </p:nvPr>
        </p:nvSpPr>
        <p:spPr/>
        <p:txBody>
          <a:bodyPr/>
          <a:lstStyle/>
          <a:p>
            <a:fld id="{9028F59E-2B8A-43AA-AEF8-C45C349A34B5}" type="datetimeFigureOut">
              <a:rPr lang="en-IN" smtClean="0"/>
              <a:t>17-01-2023</a:t>
            </a:fld>
            <a:endParaRPr lang="en-IN"/>
          </a:p>
        </p:txBody>
      </p:sp>
      <p:sp>
        <p:nvSpPr>
          <p:cNvPr id="5" name="Footer Placeholder 4">
            <a:extLst>
              <a:ext uri="{FF2B5EF4-FFF2-40B4-BE49-F238E27FC236}">
                <a16:creationId xmlns:a16="http://schemas.microsoft.com/office/drawing/2014/main" id="{3590C80D-2142-9F89-BCC0-5287BD6EF0E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FFD1A25-44A1-53CA-F804-506570FBAEC4}"/>
              </a:ext>
            </a:extLst>
          </p:cNvPr>
          <p:cNvSpPr>
            <a:spLocks noGrp="1"/>
          </p:cNvSpPr>
          <p:nvPr>
            <p:ph type="sldNum" sz="quarter" idx="12"/>
          </p:nvPr>
        </p:nvSpPr>
        <p:spPr/>
        <p:txBody>
          <a:bodyPr/>
          <a:lstStyle/>
          <a:p>
            <a:fld id="{22DD8810-E001-44F2-8BC4-378059DF7D49}" type="slidenum">
              <a:rPr lang="en-IN" smtClean="0"/>
              <a:t>‹#›</a:t>
            </a:fld>
            <a:endParaRPr lang="en-IN"/>
          </a:p>
        </p:txBody>
      </p:sp>
    </p:spTree>
    <p:extLst>
      <p:ext uri="{BB962C8B-B14F-4D97-AF65-F5344CB8AC3E}">
        <p14:creationId xmlns:p14="http://schemas.microsoft.com/office/powerpoint/2010/main" val="3967526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EACA34-C429-B48F-F5D1-7F98EDE38CF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43CDDCF-5D3E-B2EA-383B-8F9053DA5A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98A81AA-3D00-CE1C-28FF-A655D45C87B6}"/>
              </a:ext>
            </a:extLst>
          </p:cNvPr>
          <p:cNvSpPr>
            <a:spLocks noGrp="1"/>
          </p:cNvSpPr>
          <p:nvPr>
            <p:ph type="dt" sz="half" idx="10"/>
          </p:nvPr>
        </p:nvSpPr>
        <p:spPr/>
        <p:txBody>
          <a:bodyPr/>
          <a:lstStyle/>
          <a:p>
            <a:fld id="{9028F59E-2B8A-43AA-AEF8-C45C349A34B5}" type="datetimeFigureOut">
              <a:rPr lang="en-IN" smtClean="0"/>
              <a:t>17-01-2023</a:t>
            </a:fld>
            <a:endParaRPr lang="en-IN"/>
          </a:p>
        </p:txBody>
      </p:sp>
      <p:sp>
        <p:nvSpPr>
          <p:cNvPr id="5" name="Footer Placeholder 4">
            <a:extLst>
              <a:ext uri="{FF2B5EF4-FFF2-40B4-BE49-F238E27FC236}">
                <a16:creationId xmlns:a16="http://schemas.microsoft.com/office/drawing/2014/main" id="{4F53FC74-A608-890E-424E-3456F52CD5B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DD23497-F32E-2BDF-1850-6E1C67B7075C}"/>
              </a:ext>
            </a:extLst>
          </p:cNvPr>
          <p:cNvSpPr>
            <a:spLocks noGrp="1"/>
          </p:cNvSpPr>
          <p:nvPr>
            <p:ph type="sldNum" sz="quarter" idx="12"/>
          </p:nvPr>
        </p:nvSpPr>
        <p:spPr/>
        <p:txBody>
          <a:bodyPr/>
          <a:lstStyle/>
          <a:p>
            <a:fld id="{22DD8810-E001-44F2-8BC4-378059DF7D49}" type="slidenum">
              <a:rPr lang="en-IN" smtClean="0"/>
              <a:t>‹#›</a:t>
            </a:fld>
            <a:endParaRPr lang="en-IN"/>
          </a:p>
        </p:txBody>
      </p:sp>
    </p:spTree>
    <p:extLst>
      <p:ext uri="{BB962C8B-B14F-4D97-AF65-F5344CB8AC3E}">
        <p14:creationId xmlns:p14="http://schemas.microsoft.com/office/powerpoint/2010/main" val="421037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01EB8-D2DE-DD9F-03FB-F95C172106C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DFEA662-AEA6-24D8-BCC3-C2F690CE65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F9D47D2-DEA7-35B2-9A67-023AE5A21937}"/>
              </a:ext>
            </a:extLst>
          </p:cNvPr>
          <p:cNvSpPr>
            <a:spLocks noGrp="1"/>
          </p:cNvSpPr>
          <p:nvPr>
            <p:ph type="dt" sz="half" idx="10"/>
          </p:nvPr>
        </p:nvSpPr>
        <p:spPr/>
        <p:txBody>
          <a:bodyPr/>
          <a:lstStyle/>
          <a:p>
            <a:fld id="{9028F59E-2B8A-43AA-AEF8-C45C349A34B5}" type="datetimeFigureOut">
              <a:rPr lang="en-IN" smtClean="0"/>
              <a:t>17-01-2023</a:t>
            </a:fld>
            <a:endParaRPr lang="en-IN"/>
          </a:p>
        </p:txBody>
      </p:sp>
      <p:sp>
        <p:nvSpPr>
          <p:cNvPr id="5" name="Footer Placeholder 4">
            <a:extLst>
              <a:ext uri="{FF2B5EF4-FFF2-40B4-BE49-F238E27FC236}">
                <a16:creationId xmlns:a16="http://schemas.microsoft.com/office/drawing/2014/main" id="{6251F250-D5ED-FD47-5CA6-88AF31A5B2F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D745BE5-BC85-EA85-0017-0BC62009360C}"/>
              </a:ext>
            </a:extLst>
          </p:cNvPr>
          <p:cNvSpPr>
            <a:spLocks noGrp="1"/>
          </p:cNvSpPr>
          <p:nvPr>
            <p:ph type="sldNum" sz="quarter" idx="12"/>
          </p:nvPr>
        </p:nvSpPr>
        <p:spPr/>
        <p:txBody>
          <a:bodyPr/>
          <a:lstStyle/>
          <a:p>
            <a:fld id="{22DD8810-E001-44F2-8BC4-378059DF7D49}" type="slidenum">
              <a:rPr lang="en-IN" smtClean="0"/>
              <a:t>‹#›</a:t>
            </a:fld>
            <a:endParaRPr lang="en-IN"/>
          </a:p>
        </p:txBody>
      </p:sp>
    </p:spTree>
    <p:extLst>
      <p:ext uri="{BB962C8B-B14F-4D97-AF65-F5344CB8AC3E}">
        <p14:creationId xmlns:p14="http://schemas.microsoft.com/office/powerpoint/2010/main" val="3307783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1CAD3-3529-C68D-AC8A-428F414D1C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EEF5160-5D3E-4A68-DB3A-2BC2A7C01B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BF18B3-B167-A504-FFD9-D297CA63EB85}"/>
              </a:ext>
            </a:extLst>
          </p:cNvPr>
          <p:cNvSpPr>
            <a:spLocks noGrp="1"/>
          </p:cNvSpPr>
          <p:nvPr>
            <p:ph type="dt" sz="half" idx="10"/>
          </p:nvPr>
        </p:nvSpPr>
        <p:spPr/>
        <p:txBody>
          <a:bodyPr/>
          <a:lstStyle/>
          <a:p>
            <a:fld id="{9028F59E-2B8A-43AA-AEF8-C45C349A34B5}" type="datetimeFigureOut">
              <a:rPr lang="en-IN" smtClean="0"/>
              <a:t>17-01-2023</a:t>
            </a:fld>
            <a:endParaRPr lang="en-IN"/>
          </a:p>
        </p:txBody>
      </p:sp>
      <p:sp>
        <p:nvSpPr>
          <p:cNvPr id="5" name="Footer Placeholder 4">
            <a:extLst>
              <a:ext uri="{FF2B5EF4-FFF2-40B4-BE49-F238E27FC236}">
                <a16:creationId xmlns:a16="http://schemas.microsoft.com/office/drawing/2014/main" id="{FC8810CF-76A5-1015-67A6-64BD0A7D7F8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E8850F5-3B71-A425-DE62-A2DEB56FA2FE}"/>
              </a:ext>
            </a:extLst>
          </p:cNvPr>
          <p:cNvSpPr>
            <a:spLocks noGrp="1"/>
          </p:cNvSpPr>
          <p:nvPr>
            <p:ph type="sldNum" sz="quarter" idx="12"/>
          </p:nvPr>
        </p:nvSpPr>
        <p:spPr/>
        <p:txBody>
          <a:bodyPr/>
          <a:lstStyle/>
          <a:p>
            <a:fld id="{22DD8810-E001-44F2-8BC4-378059DF7D49}" type="slidenum">
              <a:rPr lang="en-IN" smtClean="0"/>
              <a:t>‹#›</a:t>
            </a:fld>
            <a:endParaRPr lang="en-IN"/>
          </a:p>
        </p:txBody>
      </p:sp>
    </p:spTree>
    <p:extLst>
      <p:ext uri="{BB962C8B-B14F-4D97-AF65-F5344CB8AC3E}">
        <p14:creationId xmlns:p14="http://schemas.microsoft.com/office/powerpoint/2010/main" val="245644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24618-A534-0397-867D-19C51819176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F938D1B-4087-A2C3-DB14-920376631C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86DB533-2252-14FC-5F5E-FB3AAAC234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785D9AD-F2ED-EF04-EB74-DE143DC8A3C4}"/>
              </a:ext>
            </a:extLst>
          </p:cNvPr>
          <p:cNvSpPr>
            <a:spLocks noGrp="1"/>
          </p:cNvSpPr>
          <p:nvPr>
            <p:ph type="dt" sz="half" idx="10"/>
          </p:nvPr>
        </p:nvSpPr>
        <p:spPr/>
        <p:txBody>
          <a:bodyPr/>
          <a:lstStyle/>
          <a:p>
            <a:fld id="{9028F59E-2B8A-43AA-AEF8-C45C349A34B5}" type="datetimeFigureOut">
              <a:rPr lang="en-IN" smtClean="0"/>
              <a:t>17-01-2023</a:t>
            </a:fld>
            <a:endParaRPr lang="en-IN"/>
          </a:p>
        </p:txBody>
      </p:sp>
      <p:sp>
        <p:nvSpPr>
          <p:cNvPr id="6" name="Footer Placeholder 5">
            <a:extLst>
              <a:ext uri="{FF2B5EF4-FFF2-40B4-BE49-F238E27FC236}">
                <a16:creationId xmlns:a16="http://schemas.microsoft.com/office/drawing/2014/main" id="{EFA6E029-D070-CC23-6B45-68535A25361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12F8E66-C3C3-FDBD-F229-9E9734E0B9E5}"/>
              </a:ext>
            </a:extLst>
          </p:cNvPr>
          <p:cNvSpPr>
            <a:spLocks noGrp="1"/>
          </p:cNvSpPr>
          <p:nvPr>
            <p:ph type="sldNum" sz="quarter" idx="12"/>
          </p:nvPr>
        </p:nvSpPr>
        <p:spPr/>
        <p:txBody>
          <a:bodyPr/>
          <a:lstStyle/>
          <a:p>
            <a:fld id="{22DD8810-E001-44F2-8BC4-378059DF7D49}" type="slidenum">
              <a:rPr lang="en-IN" smtClean="0"/>
              <a:t>‹#›</a:t>
            </a:fld>
            <a:endParaRPr lang="en-IN"/>
          </a:p>
        </p:txBody>
      </p:sp>
    </p:spTree>
    <p:extLst>
      <p:ext uri="{BB962C8B-B14F-4D97-AF65-F5344CB8AC3E}">
        <p14:creationId xmlns:p14="http://schemas.microsoft.com/office/powerpoint/2010/main" val="2449179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995E8-4EAC-6660-2EB5-6561907EE7E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C3AD0DB-8FBB-EA84-F164-9D503BC225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5F7B3F-4765-2CE8-BF4D-AC0D550488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0E2DBCC-6DA6-DEA8-8F7A-0C789C4E59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461BFC-1EC8-5051-7446-B07AE93322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D19280B-34C9-97D1-15A7-FB6F9AB9BC5D}"/>
              </a:ext>
            </a:extLst>
          </p:cNvPr>
          <p:cNvSpPr>
            <a:spLocks noGrp="1"/>
          </p:cNvSpPr>
          <p:nvPr>
            <p:ph type="dt" sz="half" idx="10"/>
          </p:nvPr>
        </p:nvSpPr>
        <p:spPr/>
        <p:txBody>
          <a:bodyPr/>
          <a:lstStyle/>
          <a:p>
            <a:fld id="{9028F59E-2B8A-43AA-AEF8-C45C349A34B5}" type="datetimeFigureOut">
              <a:rPr lang="en-IN" smtClean="0"/>
              <a:t>17-01-2023</a:t>
            </a:fld>
            <a:endParaRPr lang="en-IN"/>
          </a:p>
        </p:txBody>
      </p:sp>
      <p:sp>
        <p:nvSpPr>
          <p:cNvPr id="8" name="Footer Placeholder 7">
            <a:extLst>
              <a:ext uri="{FF2B5EF4-FFF2-40B4-BE49-F238E27FC236}">
                <a16:creationId xmlns:a16="http://schemas.microsoft.com/office/drawing/2014/main" id="{8C03A5CC-D1BC-B077-99B9-35886F901747}"/>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DC7E6888-CF36-5D1E-3C38-89638004D4B7}"/>
              </a:ext>
            </a:extLst>
          </p:cNvPr>
          <p:cNvSpPr>
            <a:spLocks noGrp="1"/>
          </p:cNvSpPr>
          <p:nvPr>
            <p:ph type="sldNum" sz="quarter" idx="12"/>
          </p:nvPr>
        </p:nvSpPr>
        <p:spPr/>
        <p:txBody>
          <a:bodyPr/>
          <a:lstStyle/>
          <a:p>
            <a:fld id="{22DD8810-E001-44F2-8BC4-378059DF7D49}" type="slidenum">
              <a:rPr lang="en-IN" smtClean="0"/>
              <a:t>‹#›</a:t>
            </a:fld>
            <a:endParaRPr lang="en-IN"/>
          </a:p>
        </p:txBody>
      </p:sp>
    </p:spTree>
    <p:extLst>
      <p:ext uri="{BB962C8B-B14F-4D97-AF65-F5344CB8AC3E}">
        <p14:creationId xmlns:p14="http://schemas.microsoft.com/office/powerpoint/2010/main" val="902746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E37F7-0163-9E0C-CF21-2B48C0B0A29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DC5394E-1527-6FD0-7435-4BB8A0BCEF5A}"/>
              </a:ext>
            </a:extLst>
          </p:cNvPr>
          <p:cNvSpPr>
            <a:spLocks noGrp="1"/>
          </p:cNvSpPr>
          <p:nvPr>
            <p:ph type="dt" sz="half" idx="10"/>
          </p:nvPr>
        </p:nvSpPr>
        <p:spPr/>
        <p:txBody>
          <a:bodyPr/>
          <a:lstStyle/>
          <a:p>
            <a:fld id="{9028F59E-2B8A-43AA-AEF8-C45C349A34B5}" type="datetimeFigureOut">
              <a:rPr lang="en-IN" smtClean="0"/>
              <a:t>17-01-2023</a:t>
            </a:fld>
            <a:endParaRPr lang="en-IN"/>
          </a:p>
        </p:txBody>
      </p:sp>
      <p:sp>
        <p:nvSpPr>
          <p:cNvPr id="4" name="Footer Placeholder 3">
            <a:extLst>
              <a:ext uri="{FF2B5EF4-FFF2-40B4-BE49-F238E27FC236}">
                <a16:creationId xmlns:a16="http://schemas.microsoft.com/office/drawing/2014/main" id="{0BEACBD7-1C46-7666-1DB0-5CC43946691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AD1947B-03F2-2A2A-D38B-CC449F4E137A}"/>
              </a:ext>
            </a:extLst>
          </p:cNvPr>
          <p:cNvSpPr>
            <a:spLocks noGrp="1"/>
          </p:cNvSpPr>
          <p:nvPr>
            <p:ph type="sldNum" sz="quarter" idx="12"/>
          </p:nvPr>
        </p:nvSpPr>
        <p:spPr/>
        <p:txBody>
          <a:bodyPr/>
          <a:lstStyle/>
          <a:p>
            <a:fld id="{22DD8810-E001-44F2-8BC4-378059DF7D49}" type="slidenum">
              <a:rPr lang="en-IN" smtClean="0"/>
              <a:t>‹#›</a:t>
            </a:fld>
            <a:endParaRPr lang="en-IN"/>
          </a:p>
        </p:txBody>
      </p:sp>
    </p:spTree>
    <p:extLst>
      <p:ext uri="{BB962C8B-B14F-4D97-AF65-F5344CB8AC3E}">
        <p14:creationId xmlns:p14="http://schemas.microsoft.com/office/powerpoint/2010/main" val="3074031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B639F0-D762-15F2-6E12-D0645D22EE96}"/>
              </a:ext>
            </a:extLst>
          </p:cNvPr>
          <p:cNvSpPr>
            <a:spLocks noGrp="1"/>
          </p:cNvSpPr>
          <p:nvPr>
            <p:ph type="dt" sz="half" idx="10"/>
          </p:nvPr>
        </p:nvSpPr>
        <p:spPr/>
        <p:txBody>
          <a:bodyPr/>
          <a:lstStyle/>
          <a:p>
            <a:fld id="{9028F59E-2B8A-43AA-AEF8-C45C349A34B5}" type="datetimeFigureOut">
              <a:rPr lang="en-IN" smtClean="0"/>
              <a:t>17-01-2023</a:t>
            </a:fld>
            <a:endParaRPr lang="en-IN"/>
          </a:p>
        </p:txBody>
      </p:sp>
      <p:sp>
        <p:nvSpPr>
          <p:cNvPr id="3" name="Footer Placeholder 2">
            <a:extLst>
              <a:ext uri="{FF2B5EF4-FFF2-40B4-BE49-F238E27FC236}">
                <a16:creationId xmlns:a16="http://schemas.microsoft.com/office/drawing/2014/main" id="{314C7F70-C41D-3E52-EAC5-7DE26F4A1A61}"/>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4FEDAB7-7E76-9568-85BF-D5ABEA9DA6D5}"/>
              </a:ext>
            </a:extLst>
          </p:cNvPr>
          <p:cNvSpPr>
            <a:spLocks noGrp="1"/>
          </p:cNvSpPr>
          <p:nvPr>
            <p:ph type="sldNum" sz="quarter" idx="12"/>
          </p:nvPr>
        </p:nvSpPr>
        <p:spPr/>
        <p:txBody>
          <a:bodyPr/>
          <a:lstStyle/>
          <a:p>
            <a:fld id="{22DD8810-E001-44F2-8BC4-378059DF7D49}" type="slidenum">
              <a:rPr lang="en-IN" smtClean="0"/>
              <a:t>‹#›</a:t>
            </a:fld>
            <a:endParaRPr lang="en-IN"/>
          </a:p>
        </p:txBody>
      </p:sp>
    </p:spTree>
    <p:extLst>
      <p:ext uri="{BB962C8B-B14F-4D97-AF65-F5344CB8AC3E}">
        <p14:creationId xmlns:p14="http://schemas.microsoft.com/office/powerpoint/2010/main" val="2851799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BEBFC-1F1F-75B5-50D4-72B4E65E35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579AF63-B5B3-1574-7D1B-BB54C38436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DC1944E-D821-9AA2-933C-F0B6C3C641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F10D82-B9DC-6622-263C-F2779C9D3DC5}"/>
              </a:ext>
            </a:extLst>
          </p:cNvPr>
          <p:cNvSpPr>
            <a:spLocks noGrp="1"/>
          </p:cNvSpPr>
          <p:nvPr>
            <p:ph type="dt" sz="half" idx="10"/>
          </p:nvPr>
        </p:nvSpPr>
        <p:spPr/>
        <p:txBody>
          <a:bodyPr/>
          <a:lstStyle/>
          <a:p>
            <a:fld id="{9028F59E-2B8A-43AA-AEF8-C45C349A34B5}" type="datetimeFigureOut">
              <a:rPr lang="en-IN" smtClean="0"/>
              <a:t>17-01-2023</a:t>
            </a:fld>
            <a:endParaRPr lang="en-IN"/>
          </a:p>
        </p:txBody>
      </p:sp>
      <p:sp>
        <p:nvSpPr>
          <p:cNvPr id="6" name="Footer Placeholder 5">
            <a:extLst>
              <a:ext uri="{FF2B5EF4-FFF2-40B4-BE49-F238E27FC236}">
                <a16:creationId xmlns:a16="http://schemas.microsoft.com/office/drawing/2014/main" id="{9B8758A3-8F76-B5E4-329B-7A76F876163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B8A6372-EFEE-32FE-E055-D9D69A6EC3DE}"/>
              </a:ext>
            </a:extLst>
          </p:cNvPr>
          <p:cNvSpPr>
            <a:spLocks noGrp="1"/>
          </p:cNvSpPr>
          <p:nvPr>
            <p:ph type="sldNum" sz="quarter" idx="12"/>
          </p:nvPr>
        </p:nvSpPr>
        <p:spPr/>
        <p:txBody>
          <a:bodyPr/>
          <a:lstStyle/>
          <a:p>
            <a:fld id="{22DD8810-E001-44F2-8BC4-378059DF7D49}" type="slidenum">
              <a:rPr lang="en-IN" smtClean="0"/>
              <a:t>‹#›</a:t>
            </a:fld>
            <a:endParaRPr lang="en-IN"/>
          </a:p>
        </p:txBody>
      </p:sp>
    </p:spTree>
    <p:extLst>
      <p:ext uri="{BB962C8B-B14F-4D97-AF65-F5344CB8AC3E}">
        <p14:creationId xmlns:p14="http://schemas.microsoft.com/office/powerpoint/2010/main" val="1512405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96926-6F5B-DA04-018D-D9D241CCE0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B8E72C7-F577-AE0B-9AB7-5D233824D4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B52C029A-D647-8DCA-047F-D22BF03AAF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A02735-46A4-EE9F-190B-B0EC273CCC50}"/>
              </a:ext>
            </a:extLst>
          </p:cNvPr>
          <p:cNvSpPr>
            <a:spLocks noGrp="1"/>
          </p:cNvSpPr>
          <p:nvPr>
            <p:ph type="dt" sz="half" idx="10"/>
          </p:nvPr>
        </p:nvSpPr>
        <p:spPr/>
        <p:txBody>
          <a:bodyPr/>
          <a:lstStyle/>
          <a:p>
            <a:fld id="{9028F59E-2B8A-43AA-AEF8-C45C349A34B5}" type="datetimeFigureOut">
              <a:rPr lang="en-IN" smtClean="0"/>
              <a:t>17-01-2023</a:t>
            </a:fld>
            <a:endParaRPr lang="en-IN"/>
          </a:p>
        </p:txBody>
      </p:sp>
      <p:sp>
        <p:nvSpPr>
          <p:cNvPr id="6" name="Footer Placeholder 5">
            <a:extLst>
              <a:ext uri="{FF2B5EF4-FFF2-40B4-BE49-F238E27FC236}">
                <a16:creationId xmlns:a16="http://schemas.microsoft.com/office/drawing/2014/main" id="{21146357-694B-C9EE-EB51-BB5A1454EB9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B397BB6-BF4D-1375-C893-0842E43A8057}"/>
              </a:ext>
            </a:extLst>
          </p:cNvPr>
          <p:cNvSpPr>
            <a:spLocks noGrp="1"/>
          </p:cNvSpPr>
          <p:nvPr>
            <p:ph type="sldNum" sz="quarter" idx="12"/>
          </p:nvPr>
        </p:nvSpPr>
        <p:spPr/>
        <p:txBody>
          <a:bodyPr/>
          <a:lstStyle/>
          <a:p>
            <a:fld id="{22DD8810-E001-44F2-8BC4-378059DF7D49}" type="slidenum">
              <a:rPr lang="en-IN" smtClean="0"/>
              <a:t>‹#›</a:t>
            </a:fld>
            <a:endParaRPr lang="en-IN"/>
          </a:p>
        </p:txBody>
      </p:sp>
    </p:spTree>
    <p:extLst>
      <p:ext uri="{BB962C8B-B14F-4D97-AF65-F5344CB8AC3E}">
        <p14:creationId xmlns:p14="http://schemas.microsoft.com/office/powerpoint/2010/main" val="19512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0049F9-E92A-C62C-5109-ABF0E36442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D1F30C9-B251-498D-6368-A993E132CF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56E8A11-550A-DA7F-7963-4C57589C74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8F59E-2B8A-43AA-AEF8-C45C349A34B5}" type="datetimeFigureOut">
              <a:rPr lang="en-IN" smtClean="0"/>
              <a:t>17-01-2023</a:t>
            </a:fld>
            <a:endParaRPr lang="en-IN"/>
          </a:p>
        </p:txBody>
      </p:sp>
      <p:sp>
        <p:nvSpPr>
          <p:cNvPr id="5" name="Footer Placeholder 4">
            <a:extLst>
              <a:ext uri="{FF2B5EF4-FFF2-40B4-BE49-F238E27FC236}">
                <a16:creationId xmlns:a16="http://schemas.microsoft.com/office/drawing/2014/main" id="{D7513771-6198-7B5D-871A-D31313AA6C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95CE132D-D653-7F57-3523-A1F1CC3E51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DD8810-E001-44F2-8BC4-378059DF7D49}" type="slidenum">
              <a:rPr lang="en-IN" smtClean="0"/>
              <a:t>‹#›</a:t>
            </a:fld>
            <a:endParaRPr lang="en-IN"/>
          </a:p>
        </p:txBody>
      </p:sp>
    </p:spTree>
    <p:extLst>
      <p:ext uri="{BB962C8B-B14F-4D97-AF65-F5344CB8AC3E}">
        <p14:creationId xmlns:p14="http://schemas.microsoft.com/office/powerpoint/2010/main" val="927306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D549A-E949-BA9E-28CC-DC65E1978226}"/>
              </a:ext>
            </a:extLst>
          </p:cNvPr>
          <p:cNvSpPr>
            <a:spLocks noGrp="1"/>
          </p:cNvSpPr>
          <p:nvPr>
            <p:ph type="ctrTitle"/>
          </p:nvPr>
        </p:nvSpPr>
        <p:spPr/>
        <p:txBody>
          <a:bodyPr>
            <a:normAutofit fontScale="90000"/>
          </a:bodyPr>
          <a:lstStyle/>
          <a:p>
            <a:r>
              <a:rPr lang="en-US" dirty="0"/>
              <a:t>MSME- Benefits</a:t>
            </a:r>
            <a:br>
              <a:rPr lang="en-US" dirty="0"/>
            </a:br>
            <a:r>
              <a:rPr lang="en-US" dirty="0"/>
              <a:t>Demand- Penalty Proceedings Duty Scrips</a:t>
            </a:r>
            <a:endParaRPr lang="en-IN" dirty="0"/>
          </a:p>
        </p:txBody>
      </p:sp>
      <p:sp>
        <p:nvSpPr>
          <p:cNvPr id="3" name="Subtitle 2">
            <a:extLst>
              <a:ext uri="{FF2B5EF4-FFF2-40B4-BE49-F238E27FC236}">
                <a16:creationId xmlns:a16="http://schemas.microsoft.com/office/drawing/2014/main" id="{48C5F4B3-50D7-A444-1CFD-14B4E0F26F89}"/>
              </a:ext>
            </a:extLst>
          </p:cNvPr>
          <p:cNvSpPr>
            <a:spLocks noGrp="1"/>
          </p:cNvSpPr>
          <p:nvPr>
            <p:ph type="subTitle" idx="1"/>
          </p:nvPr>
        </p:nvSpPr>
        <p:spPr/>
        <p:txBody>
          <a:bodyPr/>
          <a:lstStyle/>
          <a:p>
            <a:r>
              <a:rPr lang="en-US" dirty="0"/>
              <a:t>Dr M.S Krishna Kumar, advocate </a:t>
            </a:r>
            <a:endParaRPr lang="en-IN" dirty="0"/>
          </a:p>
        </p:txBody>
      </p:sp>
    </p:spTree>
    <p:extLst>
      <p:ext uri="{BB962C8B-B14F-4D97-AF65-F5344CB8AC3E}">
        <p14:creationId xmlns:p14="http://schemas.microsoft.com/office/powerpoint/2010/main" val="3348595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A4762-144F-BEB1-0E6A-62F86886ED4E}"/>
              </a:ext>
            </a:extLst>
          </p:cNvPr>
          <p:cNvSpPr>
            <a:spLocks noGrp="1"/>
          </p:cNvSpPr>
          <p:nvPr>
            <p:ph type="title"/>
          </p:nvPr>
        </p:nvSpPr>
        <p:spPr/>
        <p:txBody>
          <a:bodyPr/>
          <a:lstStyle/>
          <a:p>
            <a:pPr algn="ctr"/>
            <a:r>
              <a:rPr lang="en-US" dirty="0"/>
              <a:t>Customs – Recovery Proceedings</a:t>
            </a:r>
            <a:endParaRPr lang="en-IN" dirty="0"/>
          </a:p>
        </p:txBody>
      </p:sp>
      <p:sp>
        <p:nvSpPr>
          <p:cNvPr id="3" name="Content Placeholder 2">
            <a:extLst>
              <a:ext uri="{FF2B5EF4-FFF2-40B4-BE49-F238E27FC236}">
                <a16:creationId xmlns:a16="http://schemas.microsoft.com/office/drawing/2014/main" id="{C635C50E-BD22-FD18-862F-9DFA55A9676C}"/>
              </a:ext>
            </a:extLst>
          </p:cNvPr>
          <p:cNvSpPr>
            <a:spLocks noGrp="1"/>
          </p:cNvSpPr>
          <p:nvPr>
            <p:ph idx="1"/>
          </p:nvPr>
        </p:nvSpPr>
        <p:spPr/>
        <p:txBody>
          <a:bodyPr/>
          <a:lstStyle/>
          <a:p>
            <a:r>
              <a:rPr lang="en-US" sz="2000" dirty="0">
                <a:latin typeface="Georgia" panose="02040502050405020303" pitchFamily="18" charset="0"/>
              </a:rPr>
              <a:t>Notice for demand of duty foregone for non fulfillment of EO &amp; non filing of EODC – duty+ interest+ penalties- violation of notification condition with Bond – SCN – confiscation of goods imported Sec.111 (O) of CA 1962 – demand of customs duty – penalty Sec.112 (a) </a:t>
            </a:r>
          </a:p>
          <a:p>
            <a:r>
              <a:rPr lang="en-IN" sz="2000" dirty="0">
                <a:latin typeface="Georgia" panose="02040502050405020303" pitchFamily="18" charset="0"/>
              </a:rPr>
              <a:t>Order – Denying exemption &amp; demand of duty – interest at applicable rates – confiscation with Redemption Fine (10% of value of goods)- penalty u/s 112 (a) – 10% of duty </a:t>
            </a:r>
          </a:p>
          <a:p>
            <a:r>
              <a:rPr lang="en-IN" sz="2000" dirty="0">
                <a:latin typeface="Georgia" panose="02040502050405020303" pitchFamily="18" charset="0"/>
              </a:rPr>
              <a:t>Appeal to be filed before Commissioner of Customs (Appeals) – within 2 months + 30 days condonation – pre deposit of 7.5 % of duty to be paid before filing appeal </a:t>
            </a:r>
          </a:p>
          <a:p>
            <a:r>
              <a:rPr lang="en-IN" sz="2000" dirty="0">
                <a:latin typeface="Georgia" panose="02040502050405020303" pitchFamily="18" charset="0"/>
              </a:rPr>
              <a:t>Customs EPCG- EODC section – handling many </a:t>
            </a:r>
            <a:r>
              <a:rPr lang="en-IN" sz="2000">
                <a:latin typeface="Georgia" panose="02040502050405020303" pitchFamily="18" charset="0"/>
              </a:rPr>
              <a:t>demand cases </a:t>
            </a:r>
            <a:endParaRPr lang="en-IN" sz="2000" dirty="0">
              <a:latin typeface="Georgia" panose="02040502050405020303" pitchFamily="18" charset="0"/>
            </a:endParaRPr>
          </a:p>
          <a:p>
            <a:endParaRPr lang="en-IN" sz="2000" dirty="0">
              <a:latin typeface="Georgia" panose="02040502050405020303" pitchFamily="18" charset="0"/>
            </a:endParaRPr>
          </a:p>
        </p:txBody>
      </p:sp>
    </p:spTree>
    <p:extLst>
      <p:ext uri="{BB962C8B-B14F-4D97-AF65-F5344CB8AC3E}">
        <p14:creationId xmlns:p14="http://schemas.microsoft.com/office/powerpoint/2010/main" val="2143546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21636-9D3E-9E55-B497-2E4FBE31CB59}"/>
              </a:ext>
            </a:extLst>
          </p:cNvPr>
          <p:cNvSpPr>
            <a:spLocks noGrp="1"/>
          </p:cNvSpPr>
          <p:nvPr>
            <p:ph type="title"/>
          </p:nvPr>
        </p:nvSpPr>
        <p:spPr/>
        <p:txBody>
          <a:bodyPr/>
          <a:lstStyle/>
          <a:p>
            <a:pPr algn="ctr"/>
            <a:r>
              <a:rPr lang="en-US" dirty="0"/>
              <a:t>THANK YOU </a:t>
            </a:r>
            <a:endParaRPr lang="en-IN" dirty="0"/>
          </a:p>
        </p:txBody>
      </p:sp>
      <p:sp>
        <p:nvSpPr>
          <p:cNvPr id="3" name="Text Placeholder 2">
            <a:extLst>
              <a:ext uri="{FF2B5EF4-FFF2-40B4-BE49-F238E27FC236}">
                <a16:creationId xmlns:a16="http://schemas.microsoft.com/office/drawing/2014/main" id="{1AAEA91B-4F02-67E8-2E90-2052DD59E30E}"/>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3557031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56FFB-D3D3-78DD-4E2F-4B6608C469AD}"/>
              </a:ext>
            </a:extLst>
          </p:cNvPr>
          <p:cNvSpPr>
            <a:spLocks noGrp="1"/>
          </p:cNvSpPr>
          <p:nvPr>
            <p:ph type="title"/>
          </p:nvPr>
        </p:nvSpPr>
        <p:spPr/>
        <p:txBody>
          <a:bodyPr/>
          <a:lstStyle/>
          <a:p>
            <a:pPr algn="ctr"/>
            <a:r>
              <a:rPr lang="en-US" dirty="0"/>
              <a:t>Micro Small &amp; Medium Enterprises - MSME – Benefits </a:t>
            </a:r>
            <a:endParaRPr lang="en-IN" dirty="0"/>
          </a:p>
        </p:txBody>
      </p:sp>
      <p:sp>
        <p:nvSpPr>
          <p:cNvPr id="3" name="Content Placeholder 2">
            <a:extLst>
              <a:ext uri="{FF2B5EF4-FFF2-40B4-BE49-F238E27FC236}">
                <a16:creationId xmlns:a16="http://schemas.microsoft.com/office/drawing/2014/main" id="{1F01EB1E-24C4-77B5-5F4E-AD81EE1FF9E8}"/>
              </a:ext>
            </a:extLst>
          </p:cNvPr>
          <p:cNvSpPr>
            <a:spLocks noGrp="1"/>
          </p:cNvSpPr>
          <p:nvPr>
            <p:ph idx="1"/>
          </p:nvPr>
        </p:nvSpPr>
        <p:spPr/>
        <p:txBody>
          <a:bodyPr>
            <a:normAutofit fontScale="70000" lnSpcReduction="20000"/>
          </a:bodyPr>
          <a:lstStyle/>
          <a:p>
            <a:pPr>
              <a:lnSpc>
                <a:spcPct val="107000"/>
              </a:lnSpc>
              <a:spcAft>
                <a:spcPts val="800"/>
              </a:spcAft>
              <a:buFont typeface="Wingdings" panose="05000000000000000000" pitchFamily="2" charset="2"/>
              <a:buChar char="q"/>
            </a:pPr>
            <a:r>
              <a:rPr lang="en-IN" sz="2400" dirty="0">
                <a:effectLst/>
                <a:latin typeface="Georgia" panose="02040502050405020303" pitchFamily="18" charset="0"/>
                <a:ea typeface="Calibri" panose="020F0502020204030204" pitchFamily="34" charset="0"/>
                <a:cs typeface="Times New Roman" panose="02020603050405020304" pitchFamily="18" charset="0"/>
              </a:rPr>
              <a:t>Micro Enterprise – investment in Plant &amp; machinery/equipment – not more than 1 crore – turnover not more than 50 crore </a:t>
            </a:r>
          </a:p>
          <a:p>
            <a:pPr>
              <a:lnSpc>
                <a:spcPct val="107000"/>
              </a:lnSpc>
              <a:spcAft>
                <a:spcPts val="800"/>
              </a:spcAft>
              <a:buFont typeface="Wingdings" panose="05000000000000000000" pitchFamily="2" charset="2"/>
              <a:buChar char="q"/>
            </a:pPr>
            <a:r>
              <a:rPr lang="en-IN" sz="2400" dirty="0">
                <a:effectLst/>
                <a:latin typeface="Georgia" panose="02040502050405020303" pitchFamily="18" charset="0"/>
                <a:ea typeface="Calibri" panose="020F0502020204030204" pitchFamily="34" charset="0"/>
                <a:cs typeface="Times New Roman" panose="02020603050405020304" pitchFamily="18" charset="0"/>
              </a:rPr>
              <a:t>Small enterprise -  investment in Plant &amp; machinery/equipment – not more than 10 crore – turnover not more than 5 crore</a:t>
            </a:r>
          </a:p>
          <a:p>
            <a:pPr>
              <a:lnSpc>
                <a:spcPct val="107000"/>
              </a:lnSpc>
              <a:spcAft>
                <a:spcPts val="800"/>
              </a:spcAft>
              <a:buFont typeface="Wingdings" panose="05000000000000000000" pitchFamily="2" charset="2"/>
              <a:buChar char="q"/>
            </a:pPr>
            <a:r>
              <a:rPr lang="en-IN" sz="2400" dirty="0">
                <a:effectLst/>
                <a:latin typeface="Georgia" panose="02040502050405020303" pitchFamily="18" charset="0"/>
                <a:ea typeface="Calibri" panose="020F0502020204030204" pitchFamily="34" charset="0"/>
                <a:cs typeface="Times New Roman" panose="02020603050405020304" pitchFamily="18" charset="0"/>
              </a:rPr>
              <a:t>Medium enterprise -  investment in Plant &amp; machinery/equipment – not more than 50 crore – turnover not more than 250 crore</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US" sz="2200" dirty="0">
                <a:latin typeface="Georgia" panose="02040502050405020303" pitchFamily="18" charset="0"/>
              </a:rPr>
              <a:t>Ministry of MSME – GOI – established Credit Guarantee Trust for MSME – collateral free loan </a:t>
            </a:r>
            <a:r>
              <a:rPr lang="en-US" sz="2200" dirty="0" err="1">
                <a:latin typeface="Georgia" panose="02040502050405020303" pitchFamily="18" charset="0"/>
              </a:rPr>
              <a:t>upto</a:t>
            </a:r>
            <a:r>
              <a:rPr lang="en-US" sz="2200" dirty="0">
                <a:latin typeface="Georgia" panose="02040502050405020303" pitchFamily="18" charset="0"/>
              </a:rPr>
              <a:t> 50 lakh for individual MSE – existing &amp; new enterprises are eligible </a:t>
            </a:r>
          </a:p>
          <a:p>
            <a:pPr>
              <a:lnSpc>
                <a:spcPct val="107000"/>
              </a:lnSpc>
              <a:spcAft>
                <a:spcPts val="800"/>
              </a:spcAft>
              <a:buFont typeface="Wingdings" panose="05000000000000000000" pitchFamily="2" charset="2"/>
              <a:buChar char="q"/>
            </a:pPr>
            <a:r>
              <a:rPr lang="en-US" sz="2200" dirty="0">
                <a:latin typeface="Georgia" panose="02040502050405020303" pitchFamily="18" charset="0"/>
              </a:rPr>
              <a:t>Ministry of Commerce –Exporter credit insurance  (ECGC India) – SEP (small exporters policy) exporters anticipated turnover below 5 crore – 12month insurance policy – SME (Small &amp; Medium Exporters)  12 months insurance policy for SME 90% coverage of loss – limit 10 lakhs- </a:t>
            </a:r>
          </a:p>
          <a:p>
            <a:pPr>
              <a:lnSpc>
                <a:spcPct val="107000"/>
              </a:lnSpc>
              <a:spcAft>
                <a:spcPts val="800"/>
              </a:spcAft>
              <a:buFont typeface="Wingdings" panose="05000000000000000000" pitchFamily="2" charset="2"/>
              <a:buChar char="q"/>
            </a:pPr>
            <a:r>
              <a:rPr lang="en-US" sz="2200" dirty="0">
                <a:latin typeface="Georgia" panose="02040502050405020303" pitchFamily="18" charset="0"/>
              </a:rPr>
              <a:t>STPI – tax &amp; duty exemptions – software companies – SEZ – tax &amp; duty exemptions – medium &amp; large industries – EHTP – 100% FDI – Advance Authorization – DFIA – EPCG – </a:t>
            </a:r>
          </a:p>
          <a:p>
            <a:endParaRPr lang="en-US" sz="2000" dirty="0"/>
          </a:p>
        </p:txBody>
      </p:sp>
    </p:spTree>
    <p:extLst>
      <p:ext uri="{BB962C8B-B14F-4D97-AF65-F5344CB8AC3E}">
        <p14:creationId xmlns:p14="http://schemas.microsoft.com/office/powerpoint/2010/main" val="1656917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0343B-FD6A-C473-463C-80A4B11D4140}"/>
              </a:ext>
            </a:extLst>
          </p:cNvPr>
          <p:cNvSpPr>
            <a:spLocks noGrp="1"/>
          </p:cNvSpPr>
          <p:nvPr>
            <p:ph type="title"/>
          </p:nvPr>
        </p:nvSpPr>
        <p:spPr/>
        <p:txBody>
          <a:bodyPr/>
          <a:lstStyle/>
          <a:p>
            <a:pPr algn="ctr"/>
            <a:r>
              <a:rPr lang="en-US" dirty="0"/>
              <a:t>MSME</a:t>
            </a:r>
            <a:endParaRPr lang="en-IN" dirty="0"/>
          </a:p>
        </p:txBody>
      </p:sp>
      <p:sp>
        <p:nvSpPr>
          <p:cNvPr id="3" name="Content Placeholder 2">
            <a:extLst>
              <a:ext uri="{FF2B5EF4-FFF2-40B4-BE49-F238E27FC236}">
                <a16:creationId xmlns:a16="http://schemas.microsoft.com/office/drawing/2014/main" id="{B830B657-0758-C099-F846-074DD0181118}"/>
              </a:ext>
            </a:extLst>
          </p:cNvPr>
          <p:cNvSpPr>
            <a:spLocks noGrp="1"/>
          </p:cNvSpPr>
          <p:nvPr>
            <p:ph idx="1"/>
          </p:nvPr>
        </p:nvSpPr>
        <p:spPr/>
        <p:txBody>
          <a:bodyPr>
            <a:normAutofit lnSpcReduction="10000"/>
          </a:bodyPr>
          <a:lstStyle/>
          <a:p>
            <a:pPr>
              <a:lnSpc>
                <a:spcPct val="107000"/>
              </a:lnSpc>
              <a:spcAft>
                <a:spcPts val="800"/>
              </a:spcAft>
              <a:buFont typeface="Wingdings" panose="05000000000000000000" pitchFamily="2" charset="2"/>
              <a:buChar char="q"/>
            </a:pPr>
            <a:r>
              <a:rPr lang="en-IN" sz="18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The Interest Equalisation Scheme – from  April 1, 2015.- interest equalisation @ 3% </a:t>
            </a:r>
            <a:r>
              <a:rPr lang="en-IN" sz="1800" dirty="0" err="1">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p,a</a:t>
            </a:r>
            <a:r>
              <a:rPr lang="en-IN" sz="18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 on pre-shipment and post-shipment rupee export credit - available to all exports under 416 specified tariff lines [at ITC (HS) code of 4 digit, largely covering labour intensive sectors] and to all exports made by MSMEs across all ITC (HS) codes.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In November 2018, the RBI increased the interest subsidy under IEC to 5% for MSMEs. Furthermore, in January 2019, the scheme was extended to merchant exporters.</a:t>
            </a:r>
          </a:p>
          <a:p>
            <a:pPr>
              <a:lnSpc>
                <a:spcPct val="107000"/>
              </a:lnSpc>
              <a:spcAft>
                <a:spcPts val="800"/>
              </a:spcAft>
              <a:buFont typeface="Wingdings" panose="05000000000000000000" pitchFamily="2" charset="2"/>
              <a:buChar char="q"/>
            </a:pPr>
            <a:r>
              <a:rPr lang="en-IN" sz="18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Double Weightage for MSME for grant of one star export ware house – Status holder Certificate enables privileges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QRMP Scheme for small taxpayers- scheme of quarterly filing and monthly payment introduced w.e.f. 01st January 2021 - small taxpayers with Aggregate Annual Turnover up to R 5 Cr have an option to file returns on quarterly basis, instead of monthly return. Number of returns in a year reduced from 24 earlier to 8 now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133910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C4E87-8E1C-C94B-1119-3FA529E3B6E3}"/>
              </a:ext>
            </a:extLst>
          </p:cNvPr>
          <p:cNvSpPr>
            <a:spLocks noGrp="1"/>
          </p:cNvSpPr>
          <p:nvPr>
            <p:ph type="title"/>
          </p:nvPr>
        </p:nvSpPr>
        <p:spPr/>
        <p:txBody>
          <a:bodyPr>
            <a:normAutofit/>
          </a:bodyPr>
          <a:lstStyle/>
          <a:p>
            <a:pPr algn="ctr"/>
            <a:r>
              <a:rPr lang="en-US" sz="2800" b="1" dirty="0"/>
              <a:t>Sec.28AAA-Customs Act, 1962 Recoveries of duties in certain cases </a:t>
            </a:r>
            <a:endParaRPr lang="en-IN" sz="2800" b="1" dirty="0"/>
          </a:p>
        </p:txBody>
      </p:sp>
      <p:sp>
        <p:nvSpPr>
          <p:cNvPr id="3" name="Content Placeholder 2">
            <a:extLst>
              <a:ext uri="{FF2B5EF4-FFF2-40B4-BE49-F238E27FC236}">
                <a16:creationId xmlns:a16="http://schemas.microsoft.com/office/drawing/2014/main" id="{B320D626-8E6F-4E4B-E012-D299AC8DAD9B}"/>
              </a:ext>
            </a:extLst>
          </p:cNvPr>
          <p:cNvSpPr>
            <a:spLocks noGrp="1"/>
          </p:cNvSpPr>
          <p:nvPr>
            <p:ph idx="1"/>
          </p:nvPr>
        </p:nvSpPr>
        <p:spPr/>
        <p:txBody>
          <a:bodyPr/>
          <a:lstStyle/>
          <a:p>
            <a:pPr>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Sec.28AAA – where an instrument issued to a person has been obtained by means of (a) collusion or (b) wilful mis-statement or (c) suppression of facts – for a the purpose of CA 62/ FTDR or any other law or scheme of Central Govt.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(introduced from 28.05.2012)</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The duty relatable to utilization of such instrument  shall be deemed never to have been issued- to be recovered from person to whom it is issued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Recovery is without prejudice to action against importer under Sec.28</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A tool to dept to recover duty from person other than importer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It does not absolve actual importer from payment of duty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628792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3AB9D-03B7-8BC3-470E-AF81396F36B3}"/>
              </a:ext>
            </a:extLst>
          </p:cNvPr>
          <p:cNvSpPr>
            <a:spLocks noGrp="1"/>
          </p:cNvSpPr>
          <p:nvPr>
            <p:ph type="title"/>
          </p:nvPr>
        </p:nvSpPr>
        <p:spPr/>
        <p:txBody>
          <a:bodyPr/>
          <a:lstStyle/>
          <a:p>
            <a:pPr algn="ctr"/>
            <a:r>
              <a:rPr lang="en-US" dirty="0"/>
              <a:t>MEIS Scrip – Demand Proceedings </a:t>
            </a:r>
            <a:endParaRPr lang="en-IN" dirty="0"/>
          </a:p>
        </p:txBody>
      </p:sp>
      <p:sp>
        <p:nvSpPr>
          <p:cNvPr id="3" name="Content Placeholder 2">
            <a:extLst>
              <a:ext uri="{FF2B5EF4-FFF2-40B4-BE49-F238E27FC236}">
                <a16:creationId xmlns:a16="http://schemas.microsoft.com/office/drawing/2014/main" id="{C3660003-2E34-EAC2-1B11-6CC531DAE64D}"/>
              </a:ext>
            </a:extLst>
          </p:cNvPr>
          <p:cNvSpPr>
            <a:spLocks noGrp="1"/>
          </p:cNvSpPr>
          <p:nvPr>
            <p:ph idx="1"/>
          </p:nvPr>
        </p:nvSpPr>
        <p:spPr/>
        <p:txBody>
          <a:bodyPr/>
          <a:lstStyle/>
          <a:p>
            <a:pPr marL="0" indent="0">
              <a:lnSpc>
                <a:spcPct val="107000"/>
              </a:lnSpc>
              <a:spcAft>
                <a:spcPts val="800"/>
              </a:spcAft>
              <a:buNone/>
            </a:pPr>
            <a:r>
              <a:rPr lang="en-IN" sz="1800" dirty="0">
                <a:effectLst/>
                <a:latin typeface="Verdana" panose="020B0604030504040204" pitchFamily="34" charset="0"/>
                <a:ea typeface="Calibri" panose="020F0502020204030204" pitchFamily="34" charset="0"/>
                <a:cs typeface="Times New Roman" panose="02020603050405020304" pitchFamily="18" charset="0"/>
              </a:rPr>
              <a:t>MEIS Scrip – wrongly claimed </a:t>
            </a:r>
          </a:p>
          <a:p>
            <a:pPr marL="0" indent="0">
              <a:lnSpc>
                <a:spcPct val="107000"/>
              </a:lnSpc>
              <a:spcAft>
                <a:spcPts val="800"/>
              </a:spcAft>
              <a:buNone/>
            </a:pPr>
            <a:r>
              <a:rPr lang="en-IN" sz="1800" dirty="0">
                <a:effectLst/>
                <a:latin typeface="Verdana" panose="020B0604030504040204" pitchFamily="34" charset="0"/>
                <a:ea typeface="Calibri" panose="020F0502020204030204" pitchFamily="34" charset="0"/>
                <a:cs typeface="Times New Roman" panose="02020603050405020304" pitchFamily="18" charset="0"/>
              </a:rPr>
              <a:t>MEIS claimed - Chilled Prawns 03062600 – 5% (1.8.2016 to 30.10.2017) 7% (1.11.2017 to 1.11.2018)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Verdana" panose="020B0604030504040204" pitchFamily="34" charset="0"/>
                <a:ea typeface="Calibri" panose="020F0502020204030204" pitchFamily="34" charset="0"/>
                <a:cs typeface="Times New Roman" panose="02020603050405020304" pitchFamily="18" charset="0"/>
              </a:rPr>
              <a:t>As per Dept - Classifiable under HSN as 03063600 – NIL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ü"/>
            </a:pPr>
            <a:r>
              <a:rPr lang="en-IN" sz="1800" dirty="0">
                <a:effectLst/>
                <a:latin typeface="Verdana" panose="020B0604030504040204" pitchFamily="34" charset="0"/>
                <a:ea typeface="Calibri" panose="020F0502020204030204" pitchFamily="34" charset="0"/>
                <a:cs typeface="Times New Roman" panose="02020603050405020304" pitchFamily="18" charset="0"/>
              </a:rPr>
              <a:t>Sec 28AAA read with Sec.28(4) of Customs Act invoked for demand of amount of scrip</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ü"/>
            </a:pPr>
            <a:r>
              <a:rPr lang="en-IN" sz="1800" dirty="0">
                <a:effectLst/>
                <a:latin typeface="Verdana" panose="020B0604030504040204" pitchFamily="34" charset="0"/>
                <a:ea typeface="Calibri" panose="020F0502020204030204" pitchFamily="34" charset="0"/>
                <a:cs typeface="Times New Roman" panose="02020603050405020304" pitchFamily="18" charset="0"/>
              </a:rPr>
              <a:t>Goods liable for confiscation u/s 113(</a:t>
            </a:r>
            <a:r>
              <a:rPr lang="en-IN" sz="1800" dirty="0" err="1">
                <a:effectLst/>
                <a:latin typeface="Verdana" panose="020B0604030504040204" pitchFamily="34" charset="0"/>
                <a:ea typeface="Calibri" panose="020F0502020204030204" pitchFamily="34" charset="0"/>
                <a:cs typeface="Times New Roman" panose="02020603050405020304" pitchFamily="18" charset="0"/>
              </a:rPr>
              <a:t>i</a:t>
            </a:r>
            <a:r>
              <a:rPr lang="en-IN" sz="1800" dirty="0">
                <a:effectLst/>
                <a:latin typeface="Verdana" panose="020B0604030504040204" pitchFamily="34" charset="0"/>
                <a:ea typeface="Calibri" panose="020F0502020204030204" pitchFamily="34" charset="0"/>
                <a:cs typeface="Times New Roman" panose="02020603050405020304" pitchFamily="18" charset="0"/>
              </a:rPr>
              <a:t>)/Sec.111( o) </a:t>
            </a:r>
          </a:p>
          <a:p>
            <a:pPr marL="0" indent="0">
              <a:lnSpc>
                <a:spcPct val="107000"/>
              </a:lnSpc>
              <a:spcAft>
                <a:spcPts val="800"/>
              </a:spcAft>
              <a:buNone/>
            </a:pPr>
            <a:r>
              <a:rPr lang="en-IN" sz="1800" dirty="0">
                <a:effectLst/>
                <a:latin typeface="Verdana" panose="020B0604030504040204" pitchFamily="34" charset="0"/>
                <a:ea typeface="Calibri" panose="020F0502020204030204" pitchFamily="34" charset="0"/>
                <a:cs typeface="Times New Roman" panose="02020603050405020304" pitchFamily="18" charset="0"/>
              </a:rPr>
              <a:t>Importer who utilized scrip</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Verdana" panose="020B0604030504040204" pitchFamily="34" charset="0"/>
                <a:ea typeface="Calibri" panose="020F0502020204030204" pitchFamily="34" charset="0"/>
                <a:cs typeface="Times New Roman" panose="02020603050405020304" pitchFamily="18" charset="0"/>
              </a:rPr>
              <a:t>Goods imported using scrip – liable for confiscation 111(d), 111(m) 111(o)</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Verdana" panose="020B0604030504040204" pitchFamily="34" charset="0"/>
                <a:ea typeface="Calibri" panose="020F0502020204030204" pitchFamily="34" charset="0"/>
                <a:cs typeface="Times New Roman" panose="02020603050405020304" pitchFamily="18" charset="0"/>
              </a:rPr>
              <a:t>Duty paid (using scrip) should not be demanded u/s 28AAA</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1864417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376AE-627C-3F54-989C-8666AF3DB33B}"/>
              </a:ext>
            </a:extLst>
          </p:cNvPr>
          <p:cNvSpPr>
            <a:spLocks noGrp="1"/>
          </p:cNvSpPr>
          <p:nvPr>
            <p:ph type="title"/>
          </p:nvPr>
        </p:nvSpPr>
        <p:spPr/>
        <p:txBody>
          <a:bodyPr/>
          <a:lstStyle/>
          <a:p>
            <a:pPr algn="ctr"/>
            <a:r>
              <a:rPr lang="en-US" dirty="0"/>
              <a:t>SEIS Scrip – Demand Proceedings </a:t>
            </a:r>
            <a:endParaRPr lang="en-IN" dirty="0"/>
          </a:p>
        </p:txBody>
      </p:sp>
      <p:sp>
        <p:nvSpPr>
          <p:cNvPr id="3" name="Content Placeholder 2">
            <a:extLst>
              <a:ext uri="{FF2B5EF4-FFF2-40B4-BE49-F238E27FC236}">
                <a16:creationId xmlns:a16="http://schemas.microsoft.com/office/drawing/2014/main" id="{7A5A89BA-F4C9-AF7E-380E-69A930AEE806}"/>
              </a:ext>
            </a:extLst>
          </p:cNvPr>
          <p:cNvSpPr>
            <a:spLocks noGrp="1"/>
          </p:cNvSpPr>
          <p:nvPr>
            <p:ph idx="1"/>
          </p:nvPr>
        </p:nvSpPr>
        <p:spPr/>
        <p:txBody>
          <a:bodyPr>
            <a:normAutofit fontScale="92500" lnSpcReduction="20000"/>
          </a:bodyPr>
          <a:lstStyle/>
          <a:p>
            <a:r>
              <a:rPr lang="en-US" sz="2400" b="1" dirty="0"/>
              <a:t>CASE-1 </a:t>
            </a:r>
            <a:r>
              <a:rPr lang="en-US" sz="2400" dirty="0"/>
              <a:t>SEIS claimed – accounting, auditing, book keeping service – Division 86 of CPC – SEIS 5% claimed wrongly – actual classification IT service Division 84- CPC – not eligible for SEIS</a:t>
            </a:r>
          </a:p>
          <a:p>
            <a:pPr>
              <a:lnSpc>
                <a:spcPct val="107000"/>
              </a:lnSpc>
              <a:spcAft>
                <a:spcPts val="800"/>
              </a:spcAft>
            </a:pPr>
            <a:r>
              <a:rPr lang="en-US" sz="2400" b="1" dirty="0"/>
              <a:t>CASE-2 </a:t>
            </a:r>
            <a:r>
              <a:rPr lang="en-IN" sz="1800" dirty="0">
                <a:effectLst/>
                <a:latin typeface="Georgia" panose="02040502050405020303" pitchFamily="18" charset="0"/>
                <a:ea typeface="Calibri" panose="020F0502020204030204" pitchFamily="34" charset="0"/>
                <a:cs typeface="Times New Roman" panose="02020603050405020304" pitchFamily="18" charset="0"/>
              </a:rPr>
              <a:t>Architectural Services – </a:t>
            </a:r>
            <a:r>
              <a:rPr lang="en-IN" sz="1800">
                <a:effectLst/>
                <a:latin typeface="Georgia" panose="02040502050405020303" pitchFamily="18" charset="0"/>
                <a:ea typeface="Calibri" panose="020F0502020204030204" pitchFamily="34" charset="0"/>
                <a:cs typeface="Times New Roman" panose="02020603050405020304" pitchFamily="18" charset="0"/>
              </a:rPr>
              <a:t>claimed- 8671 CPC </a:t>
            </a:r>
            <a:r>
              <a:rPr lang="en-IN" sz="1800">
                <a:latin typeface="Calibri" panose="020F0502020204030204" pitchFamily="34" charset="0"/>
                <a:ea typeface="Calibri" panose="020F0502020204030204" pitchFamily="34" charset="0"/>
                <a:cs typeface="Times New Roman" panose="02020603050405020304" pitchFamily="18" charset="0"/>
              </a:rPr>
              <a:t> </a:t>
            </a:r>
            <a:r>
              <a:rPr lang="en-IN" sz="1800" dirty="0">
                <a:latin typeface="Calibri" panose="020F0502020204030204" pitchFamily="34" charset="0"/>
                <a:ea typeface="Calibri" panose="020F0502020204030204" pitchFamily="34" charset="0"/>
                <a:cs typeface="Times New Roman" panose="02020603050405020304" pitchFamily="18" charset="0"/>
              </a:rPr>
              <a:t>- </a:t>
            </a:r>
            <a:r>
              <a:rPr lang="en-IN" sz="1800" dirty="0">
                <a:effectLst/>
                <a:latin typeface="Georgia" panose="02040502050405020303" pitchFamily="18" charset="0"/>
                <a:ea typeface="Calibri" panose="020F0502020204030204" pitchFamily="34" charset="0"/>
                <a:cs typeface="Times New Roman" panose="02020603050405020304" pitchFamily="18" charset="0"/>
              </a:rPr>
              <a:t>IT service – CPC 841 to 849 – IT services - not eligible – denied </a:t>
            </a:r>
            <a:endParaRPr lang="en-US" sz="2400" dirty="0"/>
          </a:p>
          <a:p>
            <a:pPr marL="0" indent="0">
              <a:buNone/>
            </a:pPr>
            <a:r>
              <a:rPr lang="en-US" sz="2400" dirty="0"/>
              <a:t>Action  by DGFT</a:t>
            </a:r>
          </a:p>
          <a:p>
            <a:pPr>
              <a:buFont typeface="Wingdings" panose="05000000000000000000" pitchFamily="2" charset="2"/>
              <a:buChar char="q"/>
            </a:pPr>
            <a:r>
              <a:rPr lang="en-US" sz="2400" dirty="0"/>
              <a:t>Suspend the IEC – Cancel the SEIS scrip/recovery amount –penalty under Sec.11(2) FTDR – DEL for Directors/Partners</a:t>
            </a:r>
          </a:p>
          <a:p>
            <a:pPr>
              <a:buFont typeface="Wingdings" panose="05000000000000000000" pitchFamily="2" charset="2"/>
              <a:buChar char="v"/>
            </a:pPr>
            <a:r>
              <a:rPr lang="en-US" sz="2400" dirty="0"/>
              <a:t>Action by customs </a:t>
            </a:r>
          </a:p>
          <a:p>
            <a:pPr>
              <a:buFont typeface="Wingdings" panose="05000000000000000000" pitchFamily="2" charset="2"/>
              <a:buChar char="q"/>
            </a:pPr>
            <a:r>
              <a:rPr lang="en-US" sz="2400" dirty="0"/>
              <a:t>duty demand under Sec.28AAA CA 1962</a:t>
            </a:r>
          </a:p>
          <a:p>
            <a:pPr>
              <a:buFont typeface="Wingdings" panose="05000000000000000000" pitchFamily="2" charset="2"/>
              <a:buChar char="q"/>
            </a:pPr>
            <a:r>
              <a:rPr lang="en-IN" sz="2400" dirty="0">
                <a:effectLst/>
                <a:latin typeface="Georgia" panose="02040502050405020303" pitchFamily="18" charset="0"/>
                <a:ea typeface="Calibri" panose="020F0502020204030204" pitchFamily="34" charset="0"/>
                <a:cs typeface="Times New Roman" panose="02020603050405020304" pitchFamily="18" charset="0"/>
              </a:rPr>
              <a:t>Importers using scrip – goods imported liable for confiscation 111(m) and 111(o) of the Act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400" dirty="0"/>
              <a:t>	</a:t>
            </a:r>
          </a:p>
          <a:p>
            <a:endParaRPr lang="en-IN" dirty="0"/>
          </a:p>
        </p:txBody>
      </p:sp>
    </p:spTree>
    <p:extLst>
      <p:ext uri="{BB962C8B-B14F-4D97-AF65-F5344CB8AC3E}">
        <p14:creationId xmlns:p14="http://schemas.microsoft.com/office/powerpoint/2010/main" val="1261462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823C2-DC37-BD71-D55E-D7BACB4783F3}"/>
              </a:ext>
            </a:extLst>
          </p:cNvPr>
          <p:cNvSpPr>
            <a:spLocks noGrp="1"/>
          </p:cNvSpPr>
          <p:nvPr>
            <p:ph type="title"/>
          </p:nvPr>
        </p:nvSpPr>
        <p:spPr/>
        <p:txBody>
          <a:bodyPr/>
          <a:lstStyle/>
          <a:p>
            <a:pPr algn="ctr"/>
            <a:r>
              <a:rPr lang="en-US" dirty="0"/>
              <a:t>FTDR- Adjudication for Penalty &amp; Recovery of Scrip amount/Duty Foregone</a:t>
            </a:r>
            <a:endParaRPr lang="en-IN" dirty="0"/>
          </a:p>
        </p:txBody>
      </p:sp>
      <p:sp>
        <p:nvSpPr>
          <p:cNvPr id="3" name="Content Placeholder 2">
            <a:extLst>
              <a:ext uri="{FF2B5EF4-FFF2-40B4-BE49-F238E27FC236}">
                <a16:creationId xmlns:a16="http://schemas.microsoft.com/office/drawing/2014/main" id="{C4F27C59-F02D-A2B2-6B65-A1BBBE9201FF}"/>
              </a:ext>
            </a:extLst>
          </p:cNvPr>
          <p:cNvSpPr>
            <a:spLocks noGrp="1"/>
          </p:cNvSpPr>
          <p:nvPr>
            <p:ph idx="1"/>
          </p:nvPr>
        </p:nvSpPr>
        <p:spPr/>
        <p:txBody>
          <a:bodyPr/>
          <a:lstStyle/>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Show Cause Notice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Failed to submit export documents along with ANF 3B- </a:t>
            </a: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EODC not obtained – Export Obligation not fulfilled as per Licence/FTP</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Why Company shall not be placed under Denied Entity List (DEL) – renewal of licence/authorization – further issue of licence/authorization denied – Sec. 9(2) FTDR Act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Penalty Sec.11 (2) of FTDR Act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551097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A2812-3088-6479-1EE8-934CA2B1FCE7}"/>
              </a:ext>
            </a:extLst>
          </p:cNvPr>
          <p:cNvSpPr>
            <a:spLocks noGrp="1"/>
          </p:cNvSpPr>
          <p:nvPr>
            <p:ph type="title"/>
          </p:nvPr>
        </p:nvSpPr>
        <p:spPr/>
        <p:txBody>
          <a:bodyPr/>
          <a:lstStyle/>
          <a:p>
            <a:pPr algn="ctr"/>
            <a:r>
              <a:rPr lang="en-US" dirty="0"/>
              <a:t>FTDR- Provisions </a:t>
            </a:r>
            <a:endParaRPr lang="en-IN" dirty="0"/>
          </a:p>
        </p:txBody>
      </p:sp>
      <p:sp>
        <p:nvSpPr>
          <p:cNvPr id="3" name="Content Placeholder 2">
            <a:extLst>
              <a:ext uri="{FF2B5EF4-FFF2-40B4-BE49-F238E27FC236}">
                <a16:creationId xmlns:a16="http://schemas.microsoft.com/office/drawing/2014/main" id="{DA5BA221-1D94-E569-8D8A-611184E4DA85}"/>
              </a:ext>
            </a:extLst>
          </p:cNvPr>
          <p:cNvSpPr>
            <a:spLocks noGrp="1"/>
          </p:cNvSpPr>
          <p:nvPr>
            <p:ph idx="1"/>
          </p:nvPr>
        </p:nvSpPr>
        <p:spPr/>
        <p:txBody>
          <a:bodyPr>
            <a:normAutofit/>
          </a:bodyPr>
          <a:lstStyle/>
          <a:p>
            <a:pPr>
              <a:buFont typeface="Wingdings" panose="05000000000000000000" pitchFamily="2" charset="2"/>
              <a:buChar char="q"/>
            </a:pPr>
            <a:r>
              <a:rPr lang="en-US" sz="2000" dirty="0">
                <a:latin typeface="Georgia" panose="02040502050405020303" pitchFamily="18" charset="0"/>
              </a:rPr>
              <a:t>Director General of officer Authorized may suspend a certificate, licence, scrip or instrument- affording opportunity of being heard to holder  (Sec.9 FTDR)</a:t>
            </a:r>
          </a:p>
          <a:p>
            <a:pPr>
              <a:buFont typeface="Wingdings" panose="05000000000000000000" pitchFamily="2" charset="2"/>
              <a:buChar char="q"/>
            </a:pPr>
            <a:r>
              <a:rPr lang="en-US" sz="2000" dirty="0">
                <a:latin typeface="Georgia" panose="02040502050405020303" pitchFamily="18" charset="0"/>
              </a:rPr>
              <a:t>Appeal against order to be filed under Sec.15 </a:t>
            </a:r>
          </a:p>
          <a:p>
            <a:pPr>
              <a:buFont typeface="Wingdings" panose="05000000000000000000" pitchFamily="2" charset="2"/>
              <a:buChar char="q"/>
            </a:pPr>
            <a:r>
              <a:rPr lang="en-US" sz="2000" dirty="0">
                <a:latin typeface="Georgia" panose="02040502050405020303" pitchFamily="18" charset="0"/>
              </a:rPr>
              <a:t>Power to enter and search preemies where goods are stored, manufactured, traded, supplied – services or technology provided – CrPC procedure to be followed (Sec.10)</a:t>
            </a:r>
          </a:p>
          <a:p>
            <a:pPr>
              <a:buFont typeface="Wingdings" panose="05000000000000000000" pitchFamily="2" charset="2"/>
              <a:buChar char="q"/>
            </a:pPr>
            <a:r>
              <a:rPr lang="en-US" sz="2000" dirty="0">
                <a:latin typeface="Georgia" panose="02040502050405020303" pitchFamily="18" charset="0"/>
              </a:rPr>
              <a:t>Contravention of Provisions of Act/Rules – Penalty under Sec.11</a:t>
            </a:r>
          </a:p>
          <a:p>
            <a:pPr>
              <a:buFont typeface="Wingdings" panose="05000000000000000000" pitchFamily="2" charset="2"/>
              <a:buChar char="q"/>
            </a:pPr>
            <a:r>
              <a:rPr lang="en-US" sz="2000" i="1" dirty="0">
                <a:effectLst/>
                <a:latin typeface="Georgia" panose="02040502050405020303" pitchFamily="18" charset="0"/>
              </a:rPr>
              <a:t>Where any person makes or abets or attempts to make any export or import in contravention of any provision of this Act or any rules or orders made thereunder or the foreign trade policy, he shall be </a:t>
            </a:r>
            <a:r>
              <a:rPr lang="en-US" sz="2000" b="1" i="1" dirty="0">
                <a:effectLst/>
                <a:latin typeface="Georgia" panose="02040502050405020303" pitchFamily="18" charset="0"/>
              </a:rPr>
              <a:t>liable to a penalty </a:t>
            </a:r>
            <a:r>
              <a:rPr lang="en-US" sz="2000" i="1" dirty="0">
                <a:effectLst/>
                <a:latin typeface="Georgia" panose="02040502050405020303" pitchFamily="18" charset="0"/>
              </a:rPr>
              <a:t>of </a:t>
            </a:r>
            <a:r>
              <a:rPr lang="en-US" sz="2000" b="1" i="1" dirty="0">
                <a:effectLst/>
                <a:latin typeface="Georgia" panose="02040502050405020303" pitchFamily="18" charset="0"/>
              </a:rPr>
              <a:t>not less than ten thousand rupees </a:t>
            </a:r>
            <a:r>
              <a:rPr lang="en-US" sz="2000" i="1" dirty="0">
                <a:effectLst/>
                <a:latin typeface="Georgia" panose="02040502050405020303" pitchFamily="18" charset="0"/>
              </a:rPr>
              <a:t>and </a:t>
            </a:r>
            <a:r>
              <a:rPr lang="en-US" sz="2000" b="1" i="1" dirty="0">
                <a:effectLst/>
                <a:latin typeface="Georgia" panose="02040502050405020303" pitchFamily="18" charset="0"/>
              </a:rPr>
              <a:t>not more than five times the value of the goods </a:t>
            </a:r>
            <a:r>
              <a:rPr lang="en-US" sz="2000" i="1" dirty="0">
                <a:effectLst/>
                <a:latin typeface="Georgia" panose="02040502050405020303" pitchFamily="18" charset="0"/>
              </a:rPr>
              <a:t>or services or technology in respect of which any contravention is made or attempted to be made, whichever is more.</a:t>
            </a:r>
            <a:r>
              <a:rPr lang="en-US" sz="2000" dirty="0">
                <a:effectLst/>
                <a:latin typeface="Georgia" panose="02040502050405020303" pitchFamily="18" charset="0"/>
              </a:rPr>
              <a:t> </a:t>
            </a:r>
            <a:r>
              <a:rPr lang="en-US" sz="2000" dirty="0">
                <a:latin typeface="Georgia" panose="02040502050405020303" pitchFamily="18" charset="0"/>
              </a:rPr>
              <a:t>(Sec.11 (2))</a:t>
            </a:r>
            <a:endParaRPr lang="en-US" sz="2000" dirty="0">
              <a:effectLst/>
              <a:latin typeface="Georgia" panose="02040502050405020303" pitchFamily="18" charset="0"/>
            </a:endParaRPr>
          </a:p>
          <a:p>
            <a:endParaRPr lang="en-IN" sz="2000" dirty="0">
              <a:latin typeface="Georgia" panose="02040502050405020303" pitchFamily="18" charset="0"/>
            </a:endParaRPr>
          </a:p>
        </p:txBody>
      </p:sp>
    </p:spTree>
    <p:extLst>
      <p:ext uri="{BB962C8B-B14F-4D97-AF65-F5344CB8AC3E}">
        <p14:creationId xmlns:p14="http://schemas.microsoft.com/office/powerpoint/2010/main" val="4072981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AA22E-1C15-8F9A-6B5D-7FAA04BACACF}"/>
              </a:ext>
            </a:extLst>
          </p:cNvPr>
          <p:cNvSpPr>
            <a:spLocks noGrp="1"/>
          </p:cNvSpPr>
          <p:nvPr>
            <p:ph type="title"/>
          </p:nvPr>
        </p:nvSpPr>
        <p:spPr/>
        <p:txBody>
          <a:bodyPr/>
          <a:lstStyle/>
          <a:p>
            <a:pPr algn="ctr"/>
            <a:r>
              <a:rPr lang="en-US" dirty="0"/>
              <a:t>FTDR- Provisions </a:t>
            </a:r>
            <a:endParaRPr lang="en-IN" dirty="0"/>
          </a:p>
        </p:txBody>
      </p:sp>
      <p:sp>
        <p:nvSpPr>
          <p:cNvPr id="3" name="Content Placeholder 2">
            <a:extLst>
              <a:ext uri="{FF2B5EF4-FFF2-40B4-BE49-F238E27FC236}">
                <a16:creationId xmlns:a16="http://schemas.microsoft.com/office/drawing/2014/main" id="{224AFC26-B85C-A8A3-89C0-9CD9899D07D3}"/>
              </a:ext>
            </a:extLst>
          </p:cNvPr>
          <p:cNvSpPr>
            <a:spLocks noGrp="1"/>
          </p:cNvSpPr>
          <p:nvPr>
            <p:ph idx="1"/>
          </p:nvPr>
        </p:nvSpPr>
        <p:spPr/>
        <p:txBody>
          <a:bodyPr>
            <a:normAutofit lnSpcReduction="10000"/>
          </a:bodyPr>
          <a:lstStyle/>
          <a:p>
            <a:pPr>
              <a:buFont typeface="Wingdings" panose="05000000000000000000" pitchFamily="2" charset="2"/>
              <a:buChar char="q"/>
            </a:pPr>
            <a:r>
              <a:rPr lang="en-US" sz="2000" dirty="0">
                <a:latin typeface="Georgia" panose="02040502050405020303" pitchFamily="18" charset="0"/>
              </a:rPr>
              <a:t>Penalty amount may be recovered through Customs, District Collector – Sec. 11(5) </a:t>
            </a:r>
          </a:p>
          <a:p>
            <a:pPr>
              <a:buFont typeface="Wingdings" panose="05000000000000000000" pitchFamily="2" charset="2"/>
              <a:buChar char="q"/>
            </a:pPr>
            <a:r>
              <a:rPr lang="en-US" sz="2000" dirty="0">
                <a:latin typeface="Georgia" panose="02040502050405020303" pitchFamily="18" charset="0"/>
              </a:rPr>
              <a:t>IEC of the person suspended till penalty is paid (Sec.11(6))</a:t>
            </a:r>
          </a:p>
          <a:p>
            <a:pPr marL="0" indent="0">
              <a:buNone/>
            </a:pPr>
            <a:r>
              <a:rPr lang="en-US" sz="2000" dirty="0">
                <a:latin typeface="Georgia" panose="02040502050405020303" pitchFamily="18" charset="0"/>
              </a:rPr>
              <a:t>Sec.13 – Adjudicating Authority </a:t>
            </a: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Order Passed </a:t>
            </a: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Penalty equivalent to duty saved  or more + DEL (Denied Entity List) – Directors/Partners – export incentives suspended </a:t>
            </a:r>
          </a:p>
          <a:p>
            <a:pPr>
              <a:lnSpc>
                <a:spcPct val="107000"/>
              </a:lnSpc>
              <a:spcAft>
                <a:spcPts val="800"/>
              </a:spcAft>
              <a:buFont typeface="Wingdings" panose="05000000000000000000" pitchFamily="2" charset="2"/>
              <a:buChar char="v"/>
            </a:pPr>
            <a:r>
              <a:rPr lang="en-IN" sz="1800" dirty="0">
                <a:latin typeface="Georgia" panose="02040502050405020303" pitchFamily="18" charset="0"/>
                <a:ea typeface="Calibri" panose="020F0502020204030204" pitchFamily="34" charset="0"/>
                <a:cs typeface="Times New Roman" panose="02020603050405020304" pitchFamily="18" charset="0"/>
              </a:rPr>
              <a:t>Sec.15 – Appeal against the order of Adj. Authority – (a) against order of DGFT to CG (b) order below ADG  to ADG – to be filed within 45 days + condonation of delay 30 days – Appellate Authority can dispense with deposit of penalty </a:t>
            </a: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Order made in appeal is final (Sec.15 (3)) – Review before Central Govt or DGFT under Sec.16 –correctness, legality or propriety of such order – to be filed within 2 years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2000" dirty="0">
              <a:latin typeface="Georgia" panose="02040502050405020303" pitchFamily="18" charset="0"/>
            </a:endParaRPr>
          </a:p>
        </p:txBody>
      </p:sp>
    </p:spTree>
    <p:extLst>
      <p:ext uri="{BB962C8B-B14F-4D97-AF65-F5344CB8AC3E}">
        <p14:creationId xmlns:p14="http://schemas.microsoft.com/office/powerpoint/2010/main" val="31241911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1312</Words>
  <Application>Microsoft Office PowerPoint</Application>
  <PresentationFormat>Widescreen</PresentationFormat>
  <Paragraphs>64</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Georgia</vt:lpstr>
      <vt:lpstr>Verdana</vt:lpstr>
      <vt:lpstr>Wingdings</vt:lpstr>
      <vt:lpstr>Office Theme</vt:lpstr>
      <vt:lpstr>MSME- Benefits Demand- Penalty Proceedings Duty Scrips</vt:lpstr>
      <vt:lpstr>Micro Small &amp; Medium Enterprises - MSME – Benefits </vt:lpstr>
      <vt:lpstr>MSME</vt:lpstr>
      <vt:lpstr>Sec.28AAA-Customs Act, 1962 Recoveries of duties in certain cases </vt:lpstr>
      <vt:lpstr>MEIS Scrip – Demand Proceedings </vt:lpstr>
      <vt:lpstr>SEIS Scrip – Demand Proceedings </vt:lpstr>
      <vt:lpstr>FTDR- Adjudication for Penalty &amp; Recovery of Scrip amount/Duty Foregone</vt:lpstr>
      <vt:lpstr>FTDR- Provisions </vt:lpstr>
      <vt:lpstr>FTDR- Provisions </vt:lpstr>
      <vt:lpstr>Customs – Recovery Proceedings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MSME- Benefits Demand- Penalty Proceedings Duty Scrips</dc:title>
  <dc:creator>Srividya</dc:creator>
  <cp:lastModifiedBy>Srividya</cp:lastModifiedBy>
  <cp:revision>4</cp:revision>
  <dcterms:created xsi:type="dcterms:W3CDTF">2023-01-13T07:05:50Z</dcterms:created>
  <dcterms:modified xsi:type="dcterms:W3CDTF">2023-01-17T13:19:53Z</dcterms:modified>
</cp:coreProperties>
</file>