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1" r:id="rId9"/>
    <p:sldId id="262" r:id="rId10"/>
    <p:sldId id="263" r:id="rId11"/>
    <p:sldId id="266" r:id="rId12"/>
    <p:sldId id="267" r:id="rId13"/>
    <p:sldId id="268" r:id="rId14"/>
    <p:sldId id="274" r:id="rId15"/>
    <p:sldId id="269" r:id="rId16"/>
    <p:sldId id="270" r:id="rId17"/>
    <p:sldId id="271" r:id="rId18"/>
    <p:sldId id="272" r:id="rId19"/>
    <p:sldId id="273"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F3633-BED5-A1FB-F395-C9DFCEE2D4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C67A395-7989-E189-A390-8BC86C645F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C5736A6-E740-0C94-D27B-35F256323517}"/>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5" name="Footer Placeholder 4">
            <a:extLst>
              <a:ext uri="{FF2B5EF4-FFF2-40B4-BE49-F238E27FC236}">
                <a16:creationId xmlns:a16="http://schemas.microsoft.com/office/drawing/2014/main" id="{D3A35ED1-690A-E582-45E0-956AC127F62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19D1F8-2884-689E-F83B-358F64018328}"/>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7256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E686-CE0D-F2CA-68CF-93F3CDF8ABD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FCB2720-A3FB-231D-080E-8D790F77E2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BA9DFA-02B5-E00B-E70F-6E68D74DA183}"/>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5" name="Footer Placeholder 4">
            <a:extLst>
              <a:ext uri="{FF2B5EF4-FFF2-40B4-BE49-F238E27FC236}">
                <a16:creationId xmlns:a16="http://schemas.microsoft.com/office/drawing/2014/main" id="{CC744D66-BD45-E7EB-EB73-2FB90506933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2D46EF-0CDA-A4D0-459A-4D10893BA2BD}"/>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213623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B57FC6-4CEF-42DF-6DD3-91E154EC63B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CFDEA3F-3539-EBD4-734D-AD48F32917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308AC9-E817-8BA9-E78A-35C2EE71E168}"/>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5" name="Footer Placeholder 4">
            <a:extLst>
              <a:ext uri="{FF2B5EF4-FFF2-40B4-BE49-F238E27FC236}">
                <a16:creationId xmlns:a16="http://schemas.microsoft.com/office/drawing/2014/main" id="{E8D7E415-88FC-3866-C24C-4FB30FE620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84AD4B-5AAD-8E75-93E3-A96FCC2284D1}"/>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232024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F27D4-F0BE-8220-3265-9749479E2C5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9D5E321-92AE-2FA7-6EEF-58C4A67403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F6B8CC-6C35-040B-C66F-DAC9E242E3BE}"/>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5" name="Footer Placeholder 4">
            <a:extLst>
              <a:ext uri="{FF2B5EF4-FFF2-40B4-BE49-F238E27FC236}">
                <a16:creationId xmlns:a16="http://schemas.microsoft.com/office/drawing/2014/main" id="{ED84CA75-3B79-8439-2E7B-D9CD29E236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FBA7E57-7737-A4EF-6F06-09BB3EE5B453}"/>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1601488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33E48-153A-83D5-69F2-E235AF4831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DEC1EA4-1403-CD2B-3CE0-90C06179B4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3E7F05-D6DD-833E-47EF-4F9B3DA8BFD0}"/>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5" name="Footer Placeholder 4">
            <a:extLst>
              <a:ext uri="{FF2B5EF4-FFF2-40B4-BE49-F238E27FC236}">
                <a16:creationId xmlns:a16="http://schemas.microsoft.com/office/drawing/2014/main" id="{8E97B53E-8C77-A72A-2639-30301B0C1D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C6F0268-DC8D-D671-C87F-4E95AC844C57}"/>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320501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512F2-058E-B26E-7984-21F3F5BA312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C77F00D-F190-A640-681E-8AA565CE78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01E29F9-931E-ECF4-8907-18471BFA30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BF420FB-F1BA-541D-15DA-B19D3F3AF98A}"/>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6" name="Footer Placeholder 5">
            <a:extLst>
              <a:ext uri="{FF2B5EF4-FFF2-40B4-BE49-F238E27FC236}">
                <a16:creationId xmlns:a16="http://schemas.microsoft.com/office/drawing/2014/main" id="{D4EAB89B-4BAC-6237-C77D-FEBEFCA912E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F362B7B-549B-52FD-912F-D9998CC97E22}"/>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51446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B931-CCF3-1885-EE16-E440ED04D3A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3D8D7F-5A51-5F74-586C-20F118CBFE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058D1-5019-B54C-1353-0899A417A8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FB6FE57-3E9F-8437-CDC6-E57E9046C3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5B729F-A338-006C-ACFB-D8C6FF908D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12F2E97-B076-A9D5-89CE-A29A962EC8C3}"/>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8" name="Footer Placeholder 7">
            <a:extLst>
              <a:ext uri="{FF2B5EF4-FFF2-40B4-BE49-F238E27FC236}">
                <a16:creationId xmlns:a16="http://schemas.microsoft.com/office/drawing/2014/main" id="{AB736682-0FC1-2388-72B3-66387B9B0C5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EF56250-FD86-B684-4D9D-A3AFD10EE75F}"/>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95427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7D55-3CFB-B9C3-67E3-B613581EDE0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4D67F11-23AB-AD00-0C89-4B4ED1D4EC9C}"/>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4" name="Footer Placeholder 3">
            <a:extLst>
              <a:ext uri="{FF2B5EF4-FFF2-40B4-BE49-F238E27FC236}">
                <a16:creationId xmlns:a16="http://schemas.microsoft.com/office/drawing/2014/main" id="{295343F5-1823-1B21-BDB5-1B210E9AE6C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846A07A-B599-F8D0-D804-4A60FFE3C1CC}"/>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102957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BAB11-A018-F2E6-DD5C-0FD855AE19DC}"/>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3" name="Footer Placeholder 2">
            <a:extLst>
              <a:ext uri="{FF2B5EF4-FFF2-40B4-BE49-F238E27FC236}">
                <a16:creationId xmlns:a16="http://schemas.microsoft.com/office/drawing/2014/main" id="{41321F6E-E07B-F1BC-E874-608F59C656F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5C3A89C-A56C-B47B-F870-33F5433A4B60}"/>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311928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FB03C-4CE7-9BB1-C1C8-DC1994A22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70497EC-0F0C-0F79-A82E-03650A2A8E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79259EE-DD7C-29A7-1A7A-36AB89902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CF330-48F3-C88C-8604-0A09D398EAF8}"/>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6" name="Footer Placeholder 5">
            <a:extLst>
              <a:ext uri="{FF2B5EF4-FFF2-40B4-BE49-F238E27FC236}">
                <a16:creationId xmlns:a16="http://schemas.microsoft.com/office/drawing/2014/main" id="{AD57EEE6-6B96-764F-08D2-EEE213F0F2E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4F22DAD-678A-38B5-A2B4-2932CB6465EE}"/>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5847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78331-3CC5-0565-9417-1CE7E8C55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0723209-79B3-A158-3084-2FB62CD888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41801A5-18C6-84A4-6A28-3ADE5E835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8EC691-8063-1FB0-FDD6-4FEF22840324}"/>
              </a:ext>
            </a:extLst>
          </p:cNvPr>
          <p:cNvSpPr>
            <a:spLocks noGrp="1"/>
          </p:cNvSpPr>
          <p:nvPr>
            <p:ph type="dt" sz="half" idx="10"/>
          </p:nvPr>
        </p:nvSpPr>
        <p:spPr/>
        <p:txBody>
          <a:bodyPr/>
          <a:lstStyle/>
          <a:p>
            <a:fld id="{023FF636-4713-42C3-97C0-ED0CD2669014}" type="datetimeFigureOut">
              <a:rPr lang="en-IN" smtClean="0"/>
              <a:t>16-01-2023</a:t>
            </a:fld>
            <a:endParaRPr lang="en-IN"/>
          </a:p>
        </p:txBody>
      </p:sp>
      <p:sp>
        <p:nvSpPr>
          <p:cNvPr id="6" name="Footer Placeholder 5">
            <a:extLst>
              <a:ext uri="{FF2B5EF4-FFF2-40B4-BE49-F238E27FC236}">
                <a16:creationId xmlns:a16="http://schemas.microsoft.com/office/drawing/2014/main" id="{DEF07E0C-8CEE-3341-67E9-467331B781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48C69D0-5E1E-E9DC-A865-5994DDE45985}"/>
              </a:ext>
            </a:extLst>
          </p:cNvPr>
          <p:cNvSpPr>
            <a:spLocks noGrp="1"/>
          </p:cNvSpPr>
          <p:nvPr>
            <p:ph type="sldNum" sz="quarter" idx="12"/>
          </p:nvPr>
        </p:nvSpPr>
        <p:spPr/>
        <p:txBody>
          <a:bodyPr/>
          <a:lstStyle/>
          <a:p>
            <a:fld id="{FE7D49F0-D556-41A5-B6A1-215E1E8609AD}" type="slidenum">
              <a:rPr lang="en-IN" smtClean="0"/>
              <a:t>‹#›</a:t>
            </a:fld>
            <a:endParaRPr lang="en-IN"/>
          </a:p>
        </p:txBody>
      </p:sp>
    </p:spTree>
    <p:extLst>
      <p:ext uri="{BB962C8B-B14F-4D97-AF65-F5344CB8AC3E}">
        <p14:creationId xmlns:p14="http://schemas.microsoft.com/office/powerpoint/2010/main" val="1380585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16AB6A-CCA9-35F6-ACA4-F107A1C9B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3A6140F-32B1-FCD7-9E07-4DCDD163D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11CAB72-6F7C-64C6-AA5C-486C4BAB6F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FF636-4713-42C3-97C0-ED0CD2669014}" type="datetimeFigureOut">
              <a:rPr lang="en-IN" smtClean="0"/>
              <a:t>16-01-2023</a:t>
            </a:fld>
            <a:endParaRPr lang="en-IN"/>
          </a:p>
        </p:txBody>
      </p:sp>
      <p:sp>
        <p:nvSpPr>
          <p:cNvPr id="5" name="Footer Placeholder 4">
            <a:extLst>
              <a:ext uri="{FF2B5EF4-FFF2-40B4-BE49-F238E27FC236}">
                <a16:creationId xmlns:a16="http://schemas.microsoft.com/office/drawing/2014/main" id="{94CAB2A6-07CF-5EEA-FBEE-6C4FA16066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E4D10D4-7C85-95A1-F2A0-B42C998179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D49F0-D556-41A5-B6A1-215E1E8609AD}" type="slidenum">
              <a:rPr lang="en-IN" smtClean="0"/>
              <a:t>‹#›</a:t>
            </a:fld>
            <a:endParaRPr lang="en-IN"/>
          </a:p>
        </p:txBody>
      </p:sp>
    </p:spTree>
    <p:extLst>
      <p:ext uri="{BB962C8B-B14F-4D97-AF65-F5344CB8AC3E}">
        <p14:creationId xmlns:p14="http://schemas.microsoft.com/office/powerpoint/2010/main" val="134994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9EB82-79E8-B6CC-0C8E-48D0EE515485}"/>
              </a:ext>
            </a:extLst>
          </p:cNvPr>
          <p:cNvSpPr>
            <a:spLocks noGrp="1"/>
          </p:cNvSpPr>
          <p:nvPr>
            <p:ph type="ctrTitle"/>
          </p:nvPr>
        </p:nvSpPr>
        <p:spPr/>
        <p:txBody>
          <a:bodyPr/>
          <a:lstStyle/>
          <a:p>
            <a:r>
              <a:rPr lang="en-US" dirty="0"/>
              <a:t>EOU-STP-EHTP-BTP</a:t>
            </a:r>
            <a:endParaRPr lang="en-IN" dirty="0"/>
          </a:p>
        </p:txBody>
      </p:sp>
      <p:sp>
        <p:nvSpPr>
          <p:cNvPr id="3" name="Subtitle 2">
            <a:extLst>
              <a:ext uri="{FF2B5EF4-FFF2-40B4-BE49-F238E27FC236}">
                <a16:creationId xmlns:a16="http://schemas.microsoft.com/office/drawing/2014/main" id="{FC07C50A-C6B8-81E5-277F-357339748F93}"/>
              </a:ext>
            </a:extLst>
          </p:cNvPr>
          <p:cNvSpPr>
            <a:spLocks noGrp="1"/>
          </p:cNvSpPr>
          <p:nvPr>
            <p:ph type="subTitle" idx="1"/>
          </p:nvPr>
        </p:nvSpPr>
        <p:spPr/>
        <p:txBody>
          <a:bodyPr/>
          <a:lstStyle/>
          <a:p>
            <a:r>
              <a:rPr lang="en-US" dirty="0"/>
              <a:t>Dr M. S Krishna Kumar, advocate </a:t>
            </a:r>
            <a:endParaRPr lang="en-IN" dirty="0"/>
          </a:p>
        </p:txBody>
      </p:sp>
    </p:spTree>
    <p:extLst>
      <p:ext uri="{BB962C8B-B14F-4D97-AF65-F5344CB8AC3E}">
        <p14:creationId xmlns:p14="http://schemas.microsoft.com/office/powerpoint/2010/main" val="1085385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BC31-B719-D95E-16B4-D4FC29FAA7C5}"/>
              </a:ext>
            </a:extLst>
          </p:cNvPr>
          <p:cNvSpPr>
            <a:spLocks noGrp="1"/>
          </p:cNvSpPr>
          <p:nvPr>
            <p:ph type="title"/>
          </p:nvPr>
        </p:nvSpPr>
        <p:spPr/>
        <p:txBody>
          <a:bodyPr/>
          <a:lstStyle/>
          <a:p>
            <a:pPr algn="ctr"/>
            <a:r>
              <a:rPr lang="en-US" dirty="0"/>
              <a:t>Import/Procurement &amp; Warehousing </a:t>
            </a:r>
            <a:endParaRPr lang="en-IN" dirty="0"/>
          </a:p>
        </p:txBody>
      </p:sp>
      <p:sp>
        <p:nvSpPr>
          <p:cNvPr id="3" name="Content Placeholder 2">
            <a:extLst>
              <a:ext uri="{FF2B5EF4-FFF2-40B4-BE49-F238E27FC236}">
                <a16:creationId xmlns:a16="http://schemas.microsoft.com/office/drawing/2014/main" id="{6888FEA1-7E68-24F5-45B0-273165AF916E}"/>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allowed to import or procure from DTA/ Bonded warehouse, International Exhibitions duty free all types of goods – capital goods, raw material, components, packing material, consumable, spares, various categories of equipment (material handling) – for export production or in connection therewith,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in agriculture, horticulture, animal husbandry, granite quarrying etc  only specified categories of goods permitted duty free</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Period of LOP/Bond initially for 5 years – extended for 5 more years by DC  - On completion of Bond period unit to decide to continue or opt out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Imported items to be accounted as per SION – 2% wastage permitted –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More than 2% wastage – self declared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adhoc</a:t>
            </a:r>
            <a:r>
              <a:rPr lang="en-IN" sz="1800" dirty="0">
                <a:effectLst/>
                <a:latin typeface="Georgia" panose="02040502050405020303" pitchFamily="18" charset="0"/>
                <a:ea typeface="Calibri" panose="020F0502020204030204" pitchFamily="34" charset="0"/>
                <a:cs typeface="Times New Roman" panose="02020603050405020304" pitchFamily="18" charset="0"/>
              </a:rPr>
              <a:t> norms allowed till the same are fixed by Norms Committee – declaration to adjust the self declared norms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39967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9B43-F4EC-366D-B8B3-B4BB3EC02111}"/>
              </a:ext>
            </a:extLst>
          </p:cNvPr>
          <p:cNvSpPr>
            <a:spLocks noGrp="1"/>
          </p:cNvSpPr>
          <p:nvPr>
            <p:ph type="title"/>
          </p:nvPr>
        </p:nvSpPr>
        <p:spPr/>
        <p:txBody>
          <a:bodyPr/>
          <a:lstStyle/>
          <a:p>
            <a:pPr algn="ctr"/>
            <a:r>
              <a:rPr lang="en-US" dirty="0"/>
              <a:t>EOU- In Bond Manufacture</a:t>
            </a:r>
            <a:endParaRPr lang="en-IN" dirty="0"/>
          </a:p>
        </p:txBody>
      </p:sp>
      <p:sp>
        <p:nvSpPr>
          <p:cNvPr id="3" name="Content Placeholder 2">
            <a:extLst>
              <a:ext uri="{FF2B5EF4-FFF2-40B4-BE49-F238E27FC236}">
                <a16:creationId xmlns:a16="http://schemas.microsoft.com/office/drawing/2014/main" id="{0934BC3C-AD1F-9E69-ED5F-FDD8902C0D29}"/>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Manufacture in bond: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are private bonded warehouse -Section 58 of the Customs Act, 1962.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To undertake manufacturing or other operations in the warehouse in relation to warehoused goods, the required permission is granted under Section 65 of the Customs Act, 1962, read with “Manufacture and Other Operations in Warehouse Regulations, 1966”.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Manufacture allowed without any physical supervision of premises, control over issue and return of imported gods.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movement from and to EOU to be under proper documentation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Clearance of goods to job worker  - removal from job worker under documentation prescribed by CBIC or private records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43272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478E-83E6-5017-D7C3-78AFE0ADED6B}"/>
              </a:ext>
            </a:extLst>
          </p:cNvPr>
          <p:cNvSpPr>
            <a:spLocks noGrp="1"/>
          </p:cNvSpPr>
          <p:nvPr>
            <p:ph type="title"/>
          </p:nvPr>
        </p:nvSpPr>
        <p:spPr/>
        <p:txBody>
          <a:bodyPr/>
          <a:lstStyle/>
          <a:p>
            <a:pPr algn="ctr"/>
            <a:r>
              <a:rPr lang="en-US" dirty="0"/>
              <a:t>EOU- Import &amp; Export Procedure </a:t>
            </a:r>
            <a:endParaRPr lang="en-IN" dirty="0"/>
          </a:p>
        </p:txBody>
      </p:sp>
      <p:sp>
        <p:nvSpPr>
          <p:cNvPr id="3" name="Content Placeholder 2">
            <a:extLst>
              <a:ext uri="{FF2B5EF4-FFF2-40B4-BE49-F238E27FC236}">
                <a16:creationId xmlns:a16="http://schemas.microsoft.com/office/drawing/2014/main" id="{BB6949D4-F20E-3B7E-3CD0-0F8BF928D399}"/>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Import and export procedures: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EOU eligible for fast track clearance on the basis of Procurement Certificate (PC) issued by jurisdictional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Cex</a:t>
            </a:r>
            <a:r>
              <a:rPr lang="en-IN" sz="2000" dirty="0">
                <a:effectLst/>
                <a:latin typeface="Georgia" panose="02040502050405020303" pitchFamily="18" charset="0"/>
                <a:ea typeface="Calibri" panose="020F0502020204030204" pitchFamily="34" charset="0"/>
                <a:cs typeface="Times New Roman" panose="02020603050405020304" pitchFamily="18" charset="0"/>
              </a:rPr>
              <a:t> authorities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Generally EOU consignments are not examined  - seal is intact and number tallies with B/L clearance allowed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Self bonding/self warehousing allowed without physical verification of customs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Re-warehousing certificate to be filed before jurisdictional authority within 90 days of issue of PC</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Exports allowed on self-sealing &amp; self certification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773759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F5E9-19B5-1E46-CD2C-D39044EE5842}"/>
              </a:ext>
            </a:extLst>
          </p:cNvPr>
          <p:cNvSpPr>
            <a:spLocks noGrp="1"/>
          </p:cNvSpPr>
          <p:nvPr>
            <p:ph type="title"/>
          </p:nvPr>
        </p:nvSpPr>
        <p:spPr/>
        <p:txBody>
          <a:bodyPr/>
          <a:lstStyle/>
          <a:p>
            <a:pPr algn="ctr"/>
            <a:r>
              <a:rPr lang="en-US" dirty="0"/>
              <a:t>EOU- Domestic Procurement</a:t>
            </a:r>
            <a:endParaRPr lang="en-IN" dirty="0"/>
          </a:p>
        </p:txBody>
      </p:sp>
      <p:sp>
        <p:nvSpPr>
          <p:cNvPr id="3" name="Content Placeholder 2">
            <a:extLst>
              <a:ext uri="{FF2B5EF4-FFF2-40B4-BE49-F238E27FC236}">
                <a16:creationId xmlns:a16="http://schemas.microsoft.com/office/drawing/2014/main" id="{67CDC93F-C188-A938-ED20-7BA4CF084493}"/>
              </a:ext>
            </a:extLst>
          </p:cNvPr>
          <p:cNvSpPr>
            <a:spLocks noGrp="1"/>
          </p:cNvSpPr>
          <p:nvPr>
            <p:ph idx="1"/>
          </p:nvPr>
        </p:nvSpPr>
        <p:spPr/>
        <p:txBody>
          <a:bodyPr>
            <a:normAutofit lnSpcReduction="10000"/>
          </a:bodyPr>
          <a:lstStyle/>
          <a:p>
            <a:pPr>
              <a:lnSpc>
                <a:spcPct val="107000"/>
              </a:lnSpc>
              <a:spcAft>
                <a:spcPts val="800"/>
              </a:spcAft>
            </a:pPr>
            <a:r>
              <a:rPr lang="en-IN" sz="1800" dirty="0">
                <a:effectLst/>
                <a:latin typeface="Verdana" panose="020B060403050404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Procurement of indigenous goods under CT-3 procedure</a:t>
            </a:r>
            <a:r>
              <a:rPr lang="en-IN" sz="1800" dirty="0">
                <a:latin typeface="Georgia" panose="02040502050405020303" pitchFamily="18" charset="0"/>
                <a:ea typeface="Calibri" panose="020F0502020204030204" pitchFamily="34" charset="0"/>
                <a:cs typeface="Times New Roman" panose="02020603050405020304" pitchFamily="18" charset="0"/>
              </a:rPr>
              <a:t> </a:t>
            </a:r>
            <a:r>
              <a:rPr lang="en-IN" sz="1800" dirty="0">
                <a:solidFill>
                  <a:srgbClr val="FF0000"/>
                </a:solidFill>
                <a:latin typeface="Georgia" panose="02040502050405020303" pitchFamily="18" charset="0"/>
                <a:ea typeface="Calibri" panose="020F0502020204030204" pitchFamily="34" charset="0"/>
                <a:cs typeface="Times New Roman" panose="02020603050405020304" pitchFamily="18" charset="0"/>
              </a:rPr>
              <a:t>(earlier to GST Regime)</a:t>
            </a:r>
            <a:endPar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can be procured from DTA on strength of CT3 issued by jurisdictional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Supdt</a:t>
            </a:r>
            <a:r>
              <a:rPr lang="en-IN" sz="1800" dirty="0">
                <a:effectLst/>
                <a:latin typeface="Georgia" panose="02040502050405020303" pitchFamily="18" charset="0"/>
                <a:ea typeface="Calibri" panose="020F0502020204030204" pitchFamily="34" charset="0"/>
                <a:cs typeface="Times New Roman" panose="02020603050405020304" pitchFamily="18" charset="0"/>
              </a:rPr>
              <a:t>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Cex</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Pre authenticated CT3 are issued in booklet form- EOU having status holder certificate – physical export turnover above 15 crores eligible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are to be directly brought from manufacturer to EOU premises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Defective goods can be returned to manufacturer </a:t>
            </a:r>
          </a:p>
          <a:p>
            <a:pPr marL="514350" indent="-285750">
              <a:lnSpc>
                <a:spcPct val="107000"/>
              </a:lnSpc>
              <a:spcAft>
                <a:spcPts val="800"/>
              </a:spcAft>
              <a:buFont typeface="Wingdings" panose="05000000000000000000" pitchFamily="2" charset="2"/>
              <a:buChar char="q"/>
            </a:pPr>
            <a:r>
              <a:rPr lang="en-IN" sz="1800" dirty="0">
                <a:latin typeface="Georgia" panose="02040502050405020303" pitchFamily="18" charset="0"/>
                <a:ea typeface="Calibri" panose="020F0502020204030204" pitchFamily="34" charset="0"/>
                <a:cs typeface="Times New Roman" panose="02020603050405020304" pitchFamily="18" charset="0"/>
              </a:rPr>
              <a:t>Now covered under Deemed Exports – Notfn.No.48/2017- Central Tax dated 18.10.2017 – four categories – EOU listed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To follow procedure u/s 49/2017 Central Tax dated 18.10.2017 – recipient EOU give prior intimation in Form A  - shall maintain records in Form B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569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EDC8C-5134-EE48-B5ED-A1C76FC1D379}"/>
              </a:ext>
            </a:extLst>
          </p:cNvPr>
          <p:cNvSpPr>
            <a:spLocks noGrp="1"/>
          </p:cNvSpPr>
          <p:nvPr>
            <p:ph type="title"/>
          </p:nvPr>
        </p:nvSpPr>
        <p:spPr/>
        <p:txBody>
          <a:bodyPr/>
          <a:lstStyle/>
          <a:p>
            <a:pPr algn="ctr"/>
            <a:r>
              <a:rPr lang="en-IN" dirty="0"/>
              <a:t>EOU- DTA Sales</a:t>
            </a:r>
          </a:p>
        </p:txBody>
      </p:sp>
      <p:sp>
        <p:nvSpPr>
          <p:cNvPr id="3" name="Content Placeholder 2">
            <a:extLst>
              <a:ext uri="{FF2B5EF4-FFF2-40B4-BE49-F238E27FC236}">
                <a16:creationId xmlns:a16="http://schemas.microsoft.com/office/drawing/2014/main" id="{ECDA8C6C-BF41-3F7E-60D5-2E36E1B6A23A}"/>
              </a:ext>
            </a:extLst>
          </p:cNvPr>
          <p:cNvSpPr>
            <a:spLocks noGrp="1"/>
          </p:cNvSpPr>
          <p:nvPr>
            <p:ph idx="1"/>
          </p:nvPr>
        </p:nvSpPr>
        <p:spPr/>
        <p:txBody>
          <a:bodyPr>
            <a:normAutofit fontScale="925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DTA sale: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of EOU can be sold in DTA at concessional rate of duty as per Para 6.8(a) of FTP read with Para 6.14</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DTA sale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upto</a:t>
            </a:r>
            <a:r>
              <a:rPr lang="en-IN" sz="1800" dirty="0">
                <a:effectLst/>
                <a:latin typeface="Georgia" panose="02040502050405020303" pitchFamily="18" charset="0"/>
                <a:ea typeface="Calibri" panose="020F0502020204030204" pitchFamily="34" charset="0"/>
                <a:cs typeface="Times New Roman" panose="02020603050405020304" pitchFamily="18" charset="0"/>
              </a:rPr>
              <a:t> 50% of FOB value of exports allowed subject to NFE positive.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Gem &amp; Jewellery units allowed to sell 10% of FOB value of export – subject to positive NFE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new units Advance DTA sale allowed on basis of export projection in first year- advance DTA sale adjusted within two years from date of commencement of production. </a:t>
            </a:r>
          </a:p>
          <a:p>
            <a:pPr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Valuation of Goods – Sec. 3 of CEA 1944 – transaction value/invoice price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Proviso to Sec. 3(1) of CEA 1944 – duty payable aggregate of customs duties leviable under Customs Act, 1962 – valuation as applicable to imported goods – Anti Dumping Duty also payable if applicable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93118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9AC2-1682-161B-A663-8AF7E90C5B76}"/>
              </a:ext>
            </a:extLst>
          </p:cNvPr>
          <p:cNvSpPr>
            <a:spLocks noGrp="1"/>
          </p:cNvSpPr>
          <p:nvPr>
            <p:ph type="title"/>
          </p:nvPr>
        </p:nvSpPr>
        <p:spPr/>
        <p:txBody>
          <a:bodyPr/>
          <a:lstStyle/>
          <a:p>
            <a:pPr algn="ctr"/>
            <a:r>
              <a:rPr lang="en-US" dirty="0"/>
              <a:t>EOU- NFE </a:t>
            </a:r>
            <a:endParaRPr lang="en-IN" dirty="0"/>
          </a:p>
        </p:txBody>
      </p:sp>
      <p:sp>
        <p:nvSpPr>
          <p:cNvPr id="3" name="Content Placeholder 2">
            <a:extLst>
              <a:ext uri="{FF2B5EF4-FFF2-40B4-BE49-F238E27FC236}">
                <a16:creationId xmlns:a16="http://schemas.microsoft.com/office/drawing/2014/main" id="{98FB491C-90BF-7CD2-D6ED-95F65AB5F9D7}"/>
              </a:ext>
            </a:extLst>
          </p:cNvPr>
          <p:cNvSpPr>
            <a:spLocks noGrp="1"/>
          </p:cNvSpPr>
          <p:nvPr>
            <p:ph idx="1"/>
          </p:nvPr>
        </p:nvSpPr>
        <p:spPr/>
        <p:txBody>
          <a:bodyPr/>
          <a:lstStyle/>
          <a:p>
            <a:r>
              <a:rPr lang="en-IN" sz="2000" dirty="0">
                <a:effectLst/>
                <a:latin typeface="Georgia" panose="02040502050405020303" pitchFamily="18" charset="0"/>
                <a:ea typeface="Calibri" panose="020F0502020204030204" pitchFamily="34" charset="0"/>
                <a:cs typeface="Times New Roman" panose="02020603050405020304" pitchFamily="18" charset="0"/>
              </a:rPr>
              <a:t>NFE Earnings shall be calculated cumulatively in blocks of five years, starting from commencement of production – in suitable cases 5 year block will be extended by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BoA</a:t>
            </a:r>
            <a:r>
              <a:rPr lang="en-IN" sz="2000" dirty="0">
                <a:effectLst/>
                <a:latin typeface="Georgia" panose="02040502050405020303" pitchFamily="18" charset="0"/>
                <a:ea typeface="Calibri" panose="020F0502020204030204" pitchFamily="34" charset="0"/>
                <a:cs typeface="Times New Roman" panose="02020603050405020304" pitchFamily="18" charset="0"/>
              </a:rPr>
              <a:t> – for genuine hardship/market conditions 1 year extension given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Time limit for utilization of imported capital goods and inputs: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Capital goods to be installed within one year of import – warehousing period 5 years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Inputs 1 year – can be extended by jurisdictional customs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Valuation of Goods – Sec. 3 of CEA 1944 – transaction value/invoice price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Proviso to Sec. 3(1) of CEA 1944 – duty payable aggregate of customs duties leviable under Customs Act, 1962 – valuation as applicable to imported goods – Anti Dumping Duty also payable if applicable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662246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4934A-0E3F-BF5B-21C3-3BE19A31F506}"/>
              </a:ext>
            </a:extLst>
          </p:cNvPr>
          <p:cNvSpPr>
            <a:spLocks noGrp="1"/>
          </p:cNvSpPr>
          <p:nvPr>
            <p:ph type="title"/>
          </p:nvPr>
        </p:nvSpPr>
        <p:spPr/>
        <p:txBody>
          <a:bodyPr/>
          <a:lstStyle/>
          <a:p>
            <a:pPr algn="ctr"/>
            <a:r>
              <a:rPr lang="en-US" dirty="0"/>
              <a:t>EOU- Other Entitlements</a:t>
            </a:r>
            <a:endParaRPr lang="en-IN" dirty="0"/>
          </a:p>
        </p:txBody>
      </p:sp>
      <p:sp>
        <p:nvSpPr>
          <p:cNvPr id="3" name="Content Placeholder 2">
            <a:extLst>
              <a:ext uri="{FF2B5EF4-FFF2-40B4-BE49-F238E27FC236}">
                <a16:creationId xmlns:a16="http://schemas.microsoft.com/office/drawing/2014/main" id="{80AFC92B-2CA9-6B0C-0AF3-544441FE5C37}"/>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Other Entitlements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industrial licensing for manufacture of items reserved for SSI sector.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proceeds will be realized within nine months.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will be allowed to retain 100% of its export earnings in the EEFC account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No need for BG for import/job work  when unit has (a) turnover above 5 crore (b) in existence for at least 3 years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87085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BA2A-42F6-76E0-5F93-7260FCBBF205}"/>
              </a:ext>
            </a:extLst>
          </p:cNvPr>
          <p:cNvSpPr>
            <a:spLocks noGrp="1"/>
          </p:cNvSpPr>
          <p:nvPr>
            <p:ph type="title"/>
          </p:nvPr>
        </p:nvSpPr>
        <p:spPr/>
        <p:txBody>
          <a:bodyPr/>
          <a:lstStyle/>
          <a:p>
            <a:pPr algn="ctr"/>
            <a:r>
              <a:rPr lang="en-US" dirty="0"/>
              <a:t>EOU- Debonding/Exit</a:t>
            </a:r>
            <a:endParaRPr lang="en-IN" dirty="0"/>
          </a:p>
        </p:txBody>
      </p:sp>
      <p:sp>
        <p:nvSpPr>
          <p:cNvPr id="3" name="Content Placeholder 2">
            <a:extLst>
              <a:ext uri="{FF2B5EF4-FFF2-40B4-BE49-F238E27FC236}">
                <a16:creationId xmlns:a16="http://schemas.microsoft.com/office/drawing/2014/main" id="{7B0A0D0A-33E3-5191-45F4-67FF352E363B}"/>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De-bonding of goods/ exit from EOU scheme: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EOU can clear capital goods on debonding after permission from DC on payment of applicate rate at the time of clearance on depreciated value – unit should have positive NFE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In case of failure to achieve the said positive NFE- duty foregone at import in proportion to non achieved portion of NFE to be paid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 to assess duty liabilities &amp; inform customs – after payment of duties &amp; all dues to get “No Objection Certificate’ from customs –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On the basis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NoC</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apply to DC for final Exit- in case no proceeding is pending under FTDR Act – DC to issue final exit order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Exit long process – instalment facility – BG and Bond to be provided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479117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8792F-F0AE-D389-DFFF-4EFC9F4CEADF}"/>
              </a:ext>
            </a:extLst>
          </p:cNvPr>
          <p:cNvSpPr>
            <a:spLocks noGrp="1"/>
          </p:cNvSpPr>
          <p:nvPr>
            <p:ph type="title"/>
          </p:nvPr>
        </p:nvSpPr>
        <p:spPr/>
        <p:txBody>
          <a:bodyPr/>
          <a:lstStyle/>
          <a:p>
            <a:pPr algn="ctr"/>
            <a:r>
              <a:rPr lang="en-IN" dirty="0"/>
              <a:t>Software Technology Park - STP</a:t>
            </a:r>
          </a:p>
        </p:txBody>
      </p:sp>
      <p:sp>
        <p:nvSpPr>
          <p:cNvPr id="3" name="Content Placeholder 2">
            <a:extLst>
              <a:ext uri="{FF2B5EF4-FFF2-40B4-BE49-F238E27FC236}">
                <a16:creationId xmlns:a16="http://schemas.microsoft.com/office/drawing/2014/main" id="{8158E404-77C4-3593-F395-3E7C73A68E46}"/>
              </a:ext>
            </a:extLst>
          </p:cNvPr>
          <p:cNvSpPr>
            <a:spLocks noGrp="1"/>
          </p:cNvSpPr>
          <p:nvPr>
            <p:ph idx="1"/>
          </p:nvPr>
        </p:nvSpPr>
        <p:spPr/>
        <p:txBody>
          <a:bodyPr>
            <a:normAutofit lnSpcReduction="10000"/>
          </a:bodyPr>
          <a:lstStyle/>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STP can be standalone like EOU or it can be part of designated STP/EHTP Complex - Software development unit can be either registered as STP or EHTP- duty free customs bonded area - Can be set up by Govt, Public Sector or Private Sector</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STP Parks developed at Bangalore, Pune, Noida, Gandhinagar, Hyderabad etc</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import inputs/capital goods (except prohibited goods) without customs duty – goods under negative list can also be imported</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engage in development of computer software, data entry, data conversion, data processing, data analysis and control, data management,  call centre, &amp; consultancy  services </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take computers, laptops, video projection outside bonded area by employee on following prescribed procedure</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export software through data communication channel or physical transport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583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3AB56-46C8-6A36-A8B3-0DA6525BA3C4}"/>
              </a:ext>
            </a:extLst>
          </p:cNvPr>
          <p:cNvSpPr>
            <a:spLocks noGrp="1"/>
          </p:cNvSpPr>
          <p:nvPr>
            <p:ph type="title"/>
          </p:nvPr>
        </p:nvSpPr>
        <p:spPr/>
        <p:txBody>
          <a:bodyPr/>
          <a:lstStyle/>
          <a:p>
            <a:r>
              <a:rPr lang="en-IN" dirty="0"/>
              <a:t>Electronics Hardware Technology Park- EHTP</a:t>
            </a:r>
          </a:p>
        </p:txBody>
      </p:sp>
      <p:sp>
        <p:nvSpPr>
          <p:cNvPr id="3" name="Content Placeholder 2">
            <a:extLst>
              <a:ext uri="{FF2B5EF4-FFF2-40B4-BE49-F238E27FC236}">
                <a16:creationId xmlns:a16="http://schemas.microsoft.com/office/drawing/2014/main" id="{A40E1E12-BBA3-6AEC-744F-6D1DA9E5E4E6}"/>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Electronic Hardware Technology Park – EHTP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manufacture &amp; development of electronic hardware &amp; software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STP/EHTP scheme administered by Ministry of Information Technology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procure duty free capital goods, components, raw materials, spares for machinery, packaging material etc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dirty="0">
                <a:solidFill>
                  <a:srgbClr val="FF0000"/>
                </a:solidFill>
              </a:rPr>
              <a:t>FTP Provisions are common for EOU/STP/EHTP</a:t>
            </a:r>
          </a:p>
        </p:txBody>
      </p:sp>
    </p:spTree>
    <p:extLst>
      <p:ext uri="{BB962C8B-B14F-4D97-AF65-F5344CB8AC3E}">
        <p14:creationId xmlns:p14="http://schemas.microsoft.com/office/powerpoint/2010/main" val="2012157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7DAD-E06E-B43F-79DE-BDFBA28805AD}"/>
              </a:ext>
            </a:extLst>
          </p:cNvPr>
          <p:cNvSpPr>
            <a:spLocks noGrp="1"/>
          </p:cNvSpPr>
          <p:nvPr>
            <p:ph type="title"/>
          </p:nvPr>
        </p:nvSpPr>
        <p:spPr/>
        <p:txBody>
          <a:bodyPr/>
          <a:lstStyle/>
          <a:p>
            <a:pPr algn="ctr"/>
            <a:r>
              <a:rPr lang="en-US" dirty="0"/>
              <a:t>Export Oriented Units – EOU </a:t>
            </a:r>
            <a:endParaRPr lang="en-IN" dirty="0"/>
          </a:p>
        </p:txBody>
      </p:sp>
      <p:sp>
        <p:nvSpPr>
          <p:cNvPr id="3" name="Content Placeholder 2">
            <a:extLst>
              <a:ext uri="{FF2B5EF4-FFF2-40B4-BE49-F238E27FC236}">
                <a16:creationId xmlns:a16="http://schemas.microsoft.com/office/drawing/2014/main" id="{51201092-F0A7-A3DC-BE9D-373A5A20F208}"/>
              </a:ext>
            </a:extLst>
          </p:cNvPr>
          <p:cNvSpPr>
            <a:spLocks noGrp="1"/>
          </p:cNvSpPr>
          <p:nvPr>
            <p:ph idx="1"/>
          </p:nvPr>
        </p:nvSpPr>
        <p:spPr/>
        <p:txBody>
          <a:bodyPr>
            <a:normAutofit/>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First introduced in 1980 – to boost exports by creating additional production capacity – complimentary to Export Processing Zone (EPZ) of 60s which did not attract due to locational restrictions. </a:t>
            </a: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Exported ready to set up units at their choice locations provided they are given freedom </a:t>
            </a: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Chapter 6 of FTP made applicable to Electronics Hardware Technology Parks (EHTPs), Software Technology Parks (STP) and Bio-Technology Parks (BTP). referred in common parlance as EOU scheme</a:t>
            </a: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Objectives of these schemes are to promote exports, enhance foreign exchange earnings, attract investment for export production and employment generation.</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undertaking to export their entire production allowed to set up EOU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98877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B8CE-5FC0-8044-A561-DB9134FFD0C0}"/>
              </a:ext>
            </a:extLst>
          </p:cNvPr>
          <p:cNvSpPr>
            <a:spLocks noGrp="1"/>
          </p:cNvSpPr>
          <p:nvPr>
            <p:ph type="title"/>
          </p:nvPr>
        </p:nvSpPr>
        <p:spPr/>
        <p:txBody>
          <a:bodyPr/>
          <a:lstStyle/>
          <a:p>
            <a:r>
              <a:rPr lang="en-US" b="1" dirty="0"/>
              <a:t>Development Commissioners- SEZ/EOU</a:t>
            </a:r>
            <a:endParaRPr lang="en-IN" b="1" dirty="0"/>
          </a:p>
        </p:txBody>
      </p:sp>
      <p:pic>
        <p:nvPicPr>
          <p:cNvPr id="1026" name="Picture 2">
            <a:extLst>
              <a:ext uri="{FF2B5EF4-FFF2-40B4-BE49-F238E27FC236}">
                <a16:creationId xmlns:a16="http://schemas.microsoft.com/office/drawing/2014/main" id="{4E3ECAC2-3732-197F-71E5-DE5F192D74A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9265" y="2239347"/>
            <a:ext cx="7212564" cy="3806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9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05CAF-E323-4C97-51D2-DC45042D43EA}"/>
              </a:ext>
            </a:extLst>
          </p:cNvPr>
          <p:cNvSpPr>
            <a:spLocks noGrp="1"/>
          </p:cNvSpPr>
          <p:nvPr>
            <p:ph type="title"/>
          </p:nvPr>
        </p:nvSpPr>
        <p:spPr/>
        <p:txBody>
          <a:bodyPr/>
          <a:lstStyle/>
          <a:p>
            <a:pPr algn="ctr"/>
            <a:r>
              <a:rPr lang="en-US" dirty="0"/>
              <a:t>EOU</a:t>
            </a:r>
            <a:endParaRPr lang="en-IN" dirty="0"/>
          </a:p>
        </p:txBody>
      </p:sp>
      <p:sp>
        <p:nvSpPr>
          <p:cNvPr id="3" name="Content Placeholder 2">
            <a:extLst>
              <a:ext uri="{FF2B5EF4-FFF2-40B4-BE49-F238E27FC236}">
                <a16:creationId xmlns:a16="http://schemas.microsoft.com/office/drawing/2014/main" id="{55246388-03FD-BE2C-ADAB-4720BE706FCD}"/>
              </a:ext>
            </a:extLst>
          </p:cNvPr>
          <p:cNvSpPr>
            <a:spLocks noGrp="1"/>
          </p:cNvSpPr>
          <p:nvPr>
            <p:ph idx="1"/>
          </p:nvPr>
        </p:nvSpPr>
        <p:spPr/>
        <p:txBody>
          <a:bodyPr>
            <a:normAutofit fontScale="92500" lnSpcReduction="20000"/>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Units may be engaged in the manufacture, services, development of software, repair, remaking, reconditioning, re- engineering including making of gold/silver/platinum jewellery and articles thereof, agriculture including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agro</a:t>
            </a:r>
            <a:r>
              <a:rPr lang="en-IN" sz="1800" dirty="0">
                <a:effectLst/>
                <a:latin typeface="Georgia" panose="02040502050405020303" pitchFamily="18" charset="0"/>
                <a:ea typeface="Calibri" panose="020F0502020204030204" pitchFamily="34" charset="0"/>
                <a:cs typeface="Times New Roman" panose="02020603050405020304" pitchFamily="18" charset="0"/>
              </a:rPr>
              <a:t>-processing, aquaculture, animal husbandry, bio- technology, floriculture, horticulture, pisciculture, viticulture, poultry, sericulture and granites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can export all products/services except prohibited items in ITC (HS)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Benefits of EOU</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Can procure raw material/CG duty free – import or domestic</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Reimbursement of CST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Reimbursement of duty paid on fuel</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CENVAT credit refund</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industrial licensing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02853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C0B6-87E0-0F28-4B19-2115344179D2}"/>
              </a:ext>
            </a:extLst>
          </p:cNvPr>
          <p:cNvSpPr>
            <a:spLocks noGrp="1"/>
          </p:cNvSpPr>
          <p:nvPr>
            <p:ph type="title"/>
          </p:nvPr>
        </p:nvSpPr>
        <p:spPr/>
        <p:txBody>
          <a:bodyPr/>
          <a:lstStyle/>
          <a:p>
            <a:pPr algn="ctr"/>
            <a:r>
              <a:rPr lang="en-US" dirty="0"/>
              <a:t>EOU</a:t>
            </a:r>
            <a:endParaRPr lang="en-IN" dirty="0"/>
          </a:p>
        </p:txBody>
      </p:sp>
      <p:sp>
        <p:nvSpPr>
          <p:cNvPr id="3" name="Content Placeholder 2">
            <a:extLst>
              <a:ext uri="{FF2B5EF4-FFF2-40B4-BE49-F238E27FC236}">
                <a16:creationId xmlns:a16="http://schemas.microsoft.com/office/drawing/2014/main" id="{8236C8AD-F091-FC02-D75B-F53DA465B0B4}"/>
              </a:ext>
            </a:extLst>
          </p:cNvPr>
          <p:cNvSpPr>
            <a:spLocks noGrp="1"/>
          </p:cNvSpPr>
          <p:nvPr>
            <p:ph idx="1"/>
          </p:nvPr>
        </p:nvSpPr>
        <p:spPr/>
        <p:txBody>
          <a:bodyPr>
            <a:normAutofit lnSpcReduction="10000"/>
          </a:bodyPr>
          <a:lstStyle/>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Notification No. 52/2003-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31-3-2003 as amended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(for duty free imports</a:t>
            </a:r>
            <a:r>
              <a:rPr lang="en-IN" sz="1800" dirty="0">
                <a:effectLst/>
                <a:latin typeface="Georgia" panose="02040502050405020303" pitchFamily="18" charset="0"/>
                <a:ea typeface="Calibri" panose="020F0502020204030204" pitchFamily="34" charset="0"/>
                <a:cs typeface="Times New Roman" panose="02020603050405020304" pitchFamily="18" charset="0"/>
              </a:rPr>
              <a:t>) and (ii) Central Excise Notification No. 22/2003-CE., dated 31-3-2003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domestic procurement</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a:t>
            </a:r>
            <a:r>
              <a:rPr lang="en-IN" sz="1800" dirty="0">
                <a:solidFill>
                  <a:srgbClr val="FF0000"/>
                </a:solidFill>
                <a:latin typeface="Georgia" panose="02040502050405020303" pitchFamily="18" charset="0"/>
                <a:ea typeface="Calibri" panose="020F0502020204030204" pitchFamily="34" charset="0"/>
                <a:cs typeface="Times New Roman" panose="02020603050405020304" pitchFamily="18" charset="0"/>
              </a:rPr>
              <a:t>rescinded after GST)</a:t>
            </a:r>
            <a:endParaRPr lang="en-IN" sz="1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imports and/ or </a:t>
            </a:r>
            <a:r>
              <a:rPr lang="en-IN" sz="1800" dirty="0">
                <a:effectLst/>
                <a:latin typeface="Georgia" panose="02040502050405020303" pitchFamily="18" charset="0"/>
                <a:ea typeface="Calibri" panose="020F0502020204030204" pitchFamily="34" charset="0"/>
                <a:cs typeface="Times New Roman" panose="02020603050405020304" pitchFamily="18" charset="0"/>
              </a:rPr>
              <a:t>procurement from bonded warehouse in DTA OR from international exhibition held in India shall be without payment of duty of customs and additional duty, if any, leviable thereon under Section 3(1), 3(3) and 3(5) of the said Customs Tariff Act. </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procurement of goods covered under GST from DTA would be on payment of applicable GST and compensation cess- refund of GST paid on such supply from DTA to EOU would be available to the supplier subject </a:t>
            </a:r>
            <a:endParaRPr lang="en-IN" sz="1800" dirty="0">
              <a:latin typeface="Georgia" panose="02040502050405020303"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Deemed exports – Sec.147 CGST Act – notified supplies on payment of tax – not under Bond/LUT- Notfn.48/2017 Central Tax dated 18.10.2017 – notified deemed exports (a) AA (b) EPCG (c) EOU – Notfn</a:t>
            </a:r>
            <a:r>
              <a:rPr lang="en-IN" sz="1800" dirty="0">
                <a:latin typeface="Georgia" panose="02040502050405020303" pitchFamily="18" charset="0"/>
                <a:ea typeface="Calibri" panose="020F0502020204030204" pitchFamily="34" charset="0"/>
                <a:cs typeface="Times New Roman" panose="02020603050405020304" pitchFamily="18" charset="0"/>
              </a:rPr>
              <a:t>.No.49/2017 Central Tax dated 18.10.2017 evidence required for claiming refund – EOU not to avail ITC , EOU not to claim refund, ack. For receipt of goods by PO (a) EOU to give Form A listing goods (b) registered supplier supply goods under Tax Invoice on payment of GST (c ) the endorsement by </a:t>
            </a:r>
            <a:r>
              <a:rPr lang="en-IN" sz="1800" dirty="0">
                <a:effectLst/>
                <a:latin typeface="Georgia" panose="02040502050405020303" pitchFamily="18" charset="0"/>
                <a:ea typeface="Calibri" panose="020F0502020204030204" pitchFamily="34" charset="0"/>
                <a:cs typeface="Times New Roman" panose="02020603050405020304" pitchFamily="18" charset="0"/>
              </a:rPr>
              <a:t> EOU officers is proof of export (d) supplier to maintain Form3 B – claim refund – Alternative EOU can claim refund under Rule 89 CGST Rules 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20227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69C6-3107-3C54-23A4-3CE8AD12D37E}"/>
              </a:ext>
            </a:extLst>
          </p:cNvPr>
          <p:cNvSpPr>
            <a:spLocks noGrp="1"/>
          </p:cNvSpPr>
          <p:nvPr>
            <p:ph type="title"/>
          </p:nvPr>
        </p:nvSpPr>
        <p:spPr/>
        <p:txBody>
          <a:bodyPr/>
          <a:lstStyle/>
          <a:p>
            <a:pPr algn="ctr"/>
            <a:r>
              <a:rPr lang="en-US" dirty="0"/>
              <a:t>EOU- Setting Up</a:t>
            </a:r>
            <a:endParaRPr lang="en-IN" dirty="0"/>
          </a:p>
        </p:txBody>
      </p:sp>
      <p:sp>
        <p:nvSpPr>
          <p:cNvPr id="3" name="Content Placeholder 2">
            <a:extLst>
              <a:ext uri="{FF2B5EF4-FFF2-40B4-BE49-F238E27FC236}">
                <a16:creationId xmlns:a16="http://schemas.microsoft.com/office/drawing/2014/main" id="{465BF4B5-ABF7-2BF3-7707-5EBFFE152270}"/>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Setting up of an EOU: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Projects having min investment of 1 crore and above in building, Plant &amp; machinery – considered – min investment not to apply for STP, EHTP,  Handicrafts, Agriculture &amp; Aquaculture.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b="1" dirty="0">
                <a:effectLst/>
                <a:latin typeface="Georgia" panose="02040502050405020303" pitchFamily="18" charset="0"/>
                <a:ea typeface="Calibri" panose="020F0502020204030204" pitchFamily="34" charset="0"/>
                <a:cs typeface="Times New Roman" panose="02020603050405020304" pitchFamily="18" charset="0"/>
              </a:rPr>
              <a:t>Trading units not permitted</a:t>
            </a:r>
            <a:r>
              <a:rPr lang="en-IN" sz="1800" b="1" dirty="0">
                <a:latin typeface="Calibri" panose="020F0502020204030204" pitchFamily="34" charset="0"/>
                <a:ea typeface="Calibri" panose="020F0502020204030204" pitchFamily="34" charset="0"/>
                <a:cs typeface="Times New Roman" panose="02020603050405020304" pitchFamily="18" charset="0"/>
              </a:rPr>
              <a:t>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Approval by Unit Approval Committed headed by Development Commissioner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EOUs requiring industrial licence to be cleared by Board of Approval (BOA) and Dept of Ind Policy &amp; Promotion (DIPP) – 100% FDI permitted through automatic route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EOU – Application Process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Three copies of application in Appendix 14-1-A to be submitted to Dev Commissioner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In certain cases approval of BOA required  - Application for EHTP/STP to be submitted to designated officer of Dept of Information Technology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2890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2C6A6-5376-533C-34A8-26B1D0C0A7F6}"/>
              </a:ext>
            </a:extLst>
          </p:cNvPr>
          <p:cNvSpPr>
            <a:spLocks noGrp="1"/>
          </p:cNvSpPr>
          <p:nvPr>
            <p:ph type="title"/>
          </p:nvPr>
        </p:nvSpPr>
        <p:spPr/>
        <p:txBody>
          <a:bodyPr/>
          <a:lstStyle/>
          <a:p>
            <a:pPr algn="ctr"/>
            <a:r>
              <a:rPr lang="en-US" dirty="0"/>
              <a:t>Specified Activities - EOU</a:t>
            </a:r>
            <a:endParaRPr lang="en-IN" dirty="0"/>
          </a:p>
        </p:txBody>
      </p:sp>
      <p:sp>
        <p:nvSpPr>
          <p:cNvPr id="3" name="Content Placeholder 2">
            <a:extLst>
              <a:ext uri="{FF2B5EF4-FFF2-40B4-BE49-F238E27FC236}">
                <a16:creationId xmlns:a16="http://schemas.microsoft.com/office/drawing/2014/main" id="{2959E053-8EB4-EC00-F220-89247AB56994}"/>
              </a:ext>
            </a:extLst>
          </p:cNvPr>
          <p:cNvSpPr>
            <a:spLocks noGrp="1"/>
          </p:cNvSpPr>
          <p:nvPr>
            <p:ph idx="1"/>
          </p:nvPr>
        </p:nvSpPr>
        <p:spPr/>
        <p:txBody>
          <a:bodyPr/>
          <a:lstStyle/>
          <a:p>
            <a:pPr marL="0" indent="0">
              <a:lnSpc>
                <a:spcPct val="107000"/>
              </a:lnSpc>
              <a:spcAft>
                <a:spcPts val="800"/>
              </a:spcAft>
              <a:buNone/>
            </a:pPr>
            <a:r>
              <a:rPr lang="en-IN" sz="2000" dirty="0">
                <a:effectLst/>
                <a:latin typeface="Georgia" panose="02040502050405020303" pitchFamily="18" charset="0"/>
                <a:ea typeface="Calibri" panose="020F0502020204030204" pitchFamily="34" charset="0"/>
                <a:cs typeface="Times New Roman" panose="02020603050405020304" pitchFamily="18" charset="0"/>
              </a:rPr>
              <a:t>The specified activities for setting up an EOU/STP/EHTP are as follows: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Manufacture of articles for export  or for being used in connection with the production or packaging or job work for export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Manufacture or development of software, data entry and conversion, data processing, data analysis and control data management or call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center</a:t>
            </a:r>
            <a:r>
              <a:rPr lang="en-IN" sz="2000" dirty="0">
                <a:effectLst/>
                <a:latin typeface="Georgia" panose="02040502050405020303" pitchFamily="18" charset="0"/>
                <a:ea typeface="Calibri" panose="020F0502020204030204" pitchFamily="34" charset="0"/>
                <a:cs typeface="Times New Roman" panose="02020603050405020304" pitchFamily="18" charset="0"/>
              </a:rPr>
              <a:t> services for export by Software Technology Park (STP) unit, or a unit in Software Technology Park Complex under the export oriented scheme;</a:t>
            </a:r>
          </a:p>
          <a:p>
            <a:pPr lvl="0">
              <a:lnSpc>
                <a:spcPct val="107000"/>
              </a:lnSpc>
              <a:buFont typeface="Wingdings" panose="05000000000000000000" pitchFamily="2" charset="2"/>
              <a:buChar char="§"/>
            </a:pPr>
            <a:r>
              <a:rPr lang="en-IN" sz="2000" dirty="0">
                <a:effectLst/>
                <a:latin typeface="Georgia" panose="02040502050405020303" pitchFamily="18" charset="0"/>
                <a:ea typeface="Calibri" panose="020F0502020204030204" pitchFamily="34" charset="0"/>
                <a:cs typeface="Times New Roman" panose="02020603050405020304" pitchFamily="18" charset="0"/>
              </a:rPr>
              <a:t>Manufacture and development of electronics hardware or electronics hardware and software in an integrated manner for export by an Electronic Hardware Technology Park (EHTP) unit or a unit in Electronic Hardware Technology Park Complex under the export oriented scheme;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565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D8750-DA14-5A46-57E1-4E0C0E952ACB}"/>
              </a:ext>
            </a:extLst>
          </p:cNvPr>
          <p:cNvSpPr>
            <a:spLocks noGrp="1"/>
          </p:cNvSpPr>
          <p:nvPr>
            <p:ph type="title"/>
          </p:nvPr>
        </p:nvSpPr>
        <p:spPr/>
        <p:txBody>
          <a:bodyPr/>
          <a:lstStyle/>
          <a:p>
            <a:pPr algn="ctr"/>
            <a:r>
              <a:rPr lang="en-US" dirty="0"/>
              <a:t>Specified Activities of EOU</a:t>
            </a:r>
            <a:endParaRPr lang="en-IN" dirty="0"/>
          </a:p>
        </p:txBody>
      </p:sp>
      <p:sp>
        <p:nvSpPr>
          <p:cNvPr id="3" name="Content Placeholder 2">
            <a:extLst>
              <a:ext uri="{FF2B5EF4-FFF2-40B4-BE49-F238E27FC236}">
                <a16:creationId xmlns:a16="http://schemas.microsoft.com/office/drawing/2014/main" id="{09F831BE-F951-C105-0148-DAD077E00381}"/>
              </a:ext>
            </a:extLst>
          </p:cNvPr>
          <p:cNvSpPr>
            <a:spLocks noGrp="1"/>
          </p:cNvSpPr>
          <p:nvPr>
            <p:ph idx="1"/>
          </p:nvPr>
        </p:nvSpPr>
        <p:spPr/>
        <p:txBody>
          <a:bodyPr/>
          <a:lstStyle/>
          <a:p>
            <a:pPr lvl="0">
              <a:lnSpc>
                <a:spcPct val="107000"/>
              </a:lnSpc>
              <a:buFont typeface="Wingdings" panose="05000000000000000000" pitchFamily="2" charset="2"/>
              <a:buChar char="§"/>
            </a:pPr>
            <a:r>
              <a:rPr lang="en-IN" sz="2400" dirty="0">
                <a:effectLst/>
                <a:latin typeface="Georgia" panose="02040502050405020303" pitchFamily="18" charset="0"/>
                <a:ea typeface="Calibri" panose="020F0502020204030204" pitchFamily="34" charset="0"/>
                <a:cs typeface="Times New Roman" panose="02020603050405020304" pitchFamily="18" charset="0"/>
              </a:rPr>
              <a:t>production, manufacture or packaging of articles by export oriented undertaking in horticulture, agriculture and animal husbandry sector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400" dirty="0">
                <a:effectLst/>
                <a:latin typeface="Georgia" panose="02040502050405020303" pitchFamily="18" charset="0"/>
                <a:ea typeface="Calibri" panose="020F0502020204030204" pitchFamily="34" charset="0"/>
                <a:cs typeface="Times New Roman" panose="02020603050405020304" pitchFamily="18" charset="0"/>
              </a:rPr>
              <a:t>Quarrying of granite by export oriented undertaking engaged in processing and manufacture or production of articles of granite for export;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
            </a:pPr>
            <a:r>
              <a:rPr lang="en-IN" sz="2400" dirty="0">
                <a:effectLst/>
                <a:latin typeface="Georgia" panose="02040502050405020303" pitchFamily="18" charset="0"/>
                <a:ea typeface="Calibri" panose="020F0502020204030204" pitchFamily="34" charset="0"/>
                <a:cs typeface="Times New Roman" panose="02020603050405020304" pitchFamily="18" charset="0"/>
              </a:rPr>
              <a:t>Manufacture of gems and jewellery and export thereof by EOUs in the Special Export Oriented Complex, </a:t>
            </a:r>
            <a:r>
              <a:rPr lang="en-IN" sz="2400" dirty="0" err="1">
                <a:effectLst/>
                <a:latin typeface="Georgia" panose="02040502050405020303" pitchFamily="18" charset="0"/>
                <a:ea typeface="Calibri" panose="020F0502020204030204" pitchFamily="34" charset="0"/>
                <a:cs typeface="Times New Roman" panose="02020603050405020304" pitchFamily="18" charset="0"/>
              </a:rPr>
              <a:t>Jhandewalan</a:t>
            </a:r>
            <a:r>
              <a:rPr lang="en-IN" sz="2400" dirty="0">
                <a:effectLst/>
                <a:latin typeface="Georgia" panose="02040502050405020303" pitchFamily="18" charset="0"/>
                <a:ea typeface="Calibri" panose="020F0502020204030204" pitchFamily="34" charset="0"/>
                <a:cs typeface="Times New Roman" panose="02020603050405020304" pitchFamily="18" charset="0"/>
              </a:rPr>
              <a:t> and EOUs in gems and jewellery sector</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2414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F56E-1BE3-AC3B-5080-2A9AEABCF655}"/>
              </a:ext>
            </a:extLst>
          </p:cNvPr>
          <p:cNvSpPr>
            <a:spLocks noGrp="1"/>
          </p:cNvSpPr>
          <p:nvPr>
            <p:ph type="title"/>
          </p:nvPr>
        </p:nvSpPr>
        <p:spPr/>
        <p:txBody>
          <a:bodyPr/>
          <a:lstStyle/>
          <a:p>
            <a:pPr algn="ctr"/>
            <a:r>
              <a:rPr lang="en-US" dirty="0"/>
              <a:t>EOU – Application Process </a:t>
            </a:r>
            <a:endParaRPr lang="en-IN" dirty="0"/>
          </a:p>
        </p:txBody>
      </p:sp>
      <p:sp>
        <p:nvSpPr>
          <p:cNvPr id="3" name="Content Placeholder 2">
            <a:extLst>
              <a:ext uri="{FF2B5EF4-FFF2-40B4-BE49-F238E27FC236}">
                <a16:creationId xmlns:a16="http://schemas.microsoft.com/office/drawing/2014/main" id="{062DFA11-129B-6D9E-C150-991AFF5D6EB1}"/>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After approval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LoP</a:t>
            </a:r>
            <a:r>
              <a:rPr lang="en-IN" sz="1800" dirty="0">
                <a:effectLst/>
                <a:latin typeface="Georgia" panose="02040502050405020303" pitchFamily="18" charset="0"/>
                <a:ea typeface="Calibri" panose="020F0502020204030204" pitchFamily="34" charset="0"/>
                <a:cs typeface="Times New Roman" panose="02020603050405020304" pitchFamily="18" charset="0"/>
              </a:rPr>
              <a:t> Letter of Permission is issued - Applicant to execute Legal Undertaking in Appendix 14-1-F</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Green Card is issued - LOP/LOI is construed as Licence for all purpose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 to apply for Private Bonded Warehouse Licence u/s 58 of CA 62</a:t>
            </a:r>
            <a:r>
              <a:rPr lang="en-IN" sz="1800" dirty="0">
                <a:latin typeface="Calibri" panose="020F0502020204030204" pitchFamily="34" charset="0"/>
                <a:ea typeface="Calibri" panose="020F0502020204030204" pitchFamily="34" charset="0"/>
                <a:cs typeface="Times New Roman" panose="02020603050405020304" pitchFamily="18" charset="0"/>
              </a:rPr>
              <a:t> - </a:t>
            </a:r>
            <a:r>
              <a:rPr lang="en-IN" sz="1800" dirty="0">
                <a:effectLst/>
                <a:latin typeface="Georgia" panose="02040502050405020303" pitchFamily="18" charset="0"/>
                <a:ea typeface="Calibri" panose="020F0502020204030204" pitchFamily="34" charset="0"/>
                <a:cs typeface="Times New Roman" panose="02020603050405020304" pitchFamily="18" charset="0"/>
              </a:rPr>
              <a:t>Get In bond manufacture permission u/s 65 of CA 62</a:t>
            </a:r>
            <a:r>
              <a:rPr lang="en-IN" sz="1800" dirty="0">
                <a:latin typeface="Calibri" panose="020F0502020204030204" pitchFamily="34" charset="0"/>
                <a:ea typeface="Calibri" panose="020F0502020204030204" pitchFamily="34" charset="0"/>
                <a:cs typeface="Times New Roman" panose="02020603050405020304" pitchFamily="18" charset="0"/>
              </a:rPr>
              <a:t> f</a:t>
            </a:r>
            <a:r>
              <a:rPr lang="en-IN" sz="1800" dirty="0">
                <a:effectLst/>
                <a:latin typeface="Georgia" panose="02040502050405020303" pitchFamily="18" charset="0"/>
                <a:ea typeface="Calibri" panose="020F0502020204030204" pitchFamily="34" charset="0"/>
                <a:cs typeface="Times New Roman" panose="02020603050405020304" pitchFamily="18" charset="0"/>
              </a:rPr>
              <a:t>rom the jurisdiction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CEx</a:t>
            </a: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Authorities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Unit shall execute an LUT with DC concerned. Failure to ensure positive NFE or to abide by any of the terms and conditions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LoP</a:t>
            </a:r>
            <a:r>
              <a:rPr lang="en-IN" sz="1800" dirty="0">
                <a:effectLst/>
                <a:latin typeface="Georgia" panose="02040502050405020303" pitchFamily="18" charset="0"/>
                <a:ea typeface="Calibri" panose="020F0502020204030204" pitchFamily="34" charset="0"/>
                <a:cs typeface="Times New Roman" panose="02020603050405020304" pitchFamily="18" charset="0"/>
              </a:rPr>
              <a:t>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LoI</a:t>
            </a:r>
            <a:r>
              <a:rPr lang="en-IN" sz="1800" dirty="0">
                <a:effectLst/>
                <a:latin typeface="Georgia" panose="02040502050405020303" pitchFamily="18" charset="0"/>
                <a:ea typeface="Calibri" panose="020F0502020204030204" pitchFamily="34" charset="0"/>
                <a:cs typeface="Times New Roman" panose="02020603050405020304" pitchFamily="18" charset="0"/>
              </a:rPr>
              <a:t> / IL / LUT shall render the unit liable to penal action under provisions of the FT (D&amp;R) Act, as amended, and Rules and Orders made there under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5145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ADA6E-E97F-F3C4-BA21-EE6346107177}"/>
              </a:ext>
            </a:extLst>
          </p:cNvPr>
          <p:cNvSpPr>
            <a:spLocks noGrp="1"/>
          </p:cNvSpPr>
          <p:nvPr>
            <p:ph type="title"/>
          </p:nvPr>
        </p:nvSpPr>
        <p:spPr/>
        <p:txBody>
          <a:bodyPr/>
          <a:lstStyle/>
          <a:p>
            <a:pPr algn="ctr"/>
            <a:r>
              <a:rPr lang="en-US" dirty="0"/>
              <a:t>Duty Free Procurement - EOU</a:t>
            </a:r>
            <a:endParaRPr lang="en-IN" dirty="0"/>
          </a:p>
        </p:txBody>
      </p:sp>
      <p:sp>
        <p:nvSpPr>
          <p:cNvPr id="3" name="Content Placeholder 2">
            <a:extLst>
              <a:ext uri="{FF2B5EF4-FFF2-40B4-BE49-F238E27FC236}">
                <a16:creationId xmlns:a16="http://schemas.microsoft.com/office/drawing/2014/main" id="{169816E9-6A6E-276A-3245-C303F6444ADF}"/>
              </a:ext>
            </a:extLst>
          </p:cNvPr>
          <p:cNvSpPr>
            <a:spLocks noGrp="1"/>
          </p:cNvSpPr>
          <p:nvPr>
            <p:ph idx="1"/>
          </p:nvPr>
        </p:nvSpPr>
        <p:spPr/>
        <p:txBody>
          <a:bodyPr/>
          <a:lstStyle/>
          <a:p>
            <a:pPr>
              <a:lnSpc>
                <a:spcPct val="107000"/>
              </a:lnSpc>
              <a:spcAft>
                <a:spcPts val="800"/>
              </a:spcAft>
            </a:pPr>
            <a:r>
              <a:rPr lang="en-IN" sz="2400" dirty="0">
                <a:effectLst/>
                <a:latin typeface="Georgia" panose="02040502050405020303" pitchFamily="18" charset="0"/>
                <a:ea typeface="Calibri" panose="020F0502020204030204" pitchFamily="34" charset="0"/>
                <a:cs typeface="Times New Roman" panose="02020603050405020304" pitchFamily="18" charset="0"/>
              </a:rPr>
              <a:t>Items allowed duty free imports/procurement: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2400" dirty="0">
                <a:effectLst/>
                <a:latin typeface="Georgia" panose="02040502050405020303" pitchFamily="18" charset="0"/>
                <a:ea typeface="Calibri" panose="020F0502020204030204" pitchFamily="34" charset="0"/>
                <a:cs typeface="Times New Roman" panose="02020603050405020304" pitchFamily="18" charset="0"/>
              </a:rPr>
              <a:t>EOU units are allowed to import or procure locally without payment of duty, all types of goods including capital goods, raw materials, components, packing material, consumables, spares- specified categories of equipment like material handling equipment, UPSs, quality assurance equipment, captive power plants, central air conditioning equipment, security systems, pollution control equipment, modular furniture and parts thereof etc. required for the production/ job work and other operations in terms of letter of permission (LOP). All goods other than prohibited goods are allowed to be imported by an EOU/STP/EHTP</a:t>
            </a:r>
            <a:endParaRPr lang="en-IN" sz="2400" dirty="0"/>
          </a:p>
        </p:txBody>
      </p:sp>
    </p:spTree>
    <p:extLst>
      <p:ext uri="{BB962C8B-B14F-4D97-AF65-F5344CB8AC3E}">
        <p14:creationId xmlns:p14="http://schemas.microsoft.com/office/powerpoint/2010/main" val="117031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2253</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Georgia</vt:lpstr>
      <vt:lpstr>Verdana</vt:lpstr>
      <vt:lpstr>Wingdings</vt:lpstr>
      <vt:lpstr>Office Theme</vt:lpstr>
      <vt:lpstr>EOU-STP-EHTP-BTP</vt:lpstr>
      <vt:lpstr>Export Oriented Units – EOU </vt:lpstr>
      <vt:lpstr>EOU</vt:lpstr>
      <vt:lpstr>EOU</vt:lpstr>
      <vt:lpstr>EOU- Setting Up</vt:lpstr>
      <vt:lpstr>Specified Activities - EOU</vt:lpstr>
      <vt:lpstr>Specified Activities of EOU</vt:lpstr>
      <vt:lpstr>EOU – Application Process </vt:lpstr>
      <vt:lpstr>Duty Free Procurement - EOU</vt:lpstr>
      <vt:lpstr>Import/Procurement &amp; Warehousing </vt:lpstr>
      <vt:lpstr>EOU- In Bond Manufacture</vt:lpstr>
      <vt:lpstr>EOU- Import &amp; Export Procedure </vt:lpstr>
      <vt:lpstr>EOU- Domestic Procurement</vt:lpstr>
      <vt:lpstr>EOU- DTA Sales</vt:lpstr>
      <vt:lpstr>EOU- NFE </vt:lpstr>
      <vt:lpstr>EOU- Other Entitlements</vt:lpstr>
      <vt:lpstr>EOU- Debonding/Exit</vt:lpstr>
      <vt:lpstr>Software Technology Park - STP</vt:lpstr>
      <vt:lpstr>Electronics Hardware Technology Park- EHTP</vt:lpstr>
      <vt:lpstr>Development Commissioners- SEZ/EOU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EOU-STP-EHTP-BTP</dc:title>
  <dc:creator>Srividya</dc:creator>
  <cp:lastModifiedBy>Srividya</cp:lastModifiedBy>
  <cp:revision>14</cp:revision>
  <dcterms:created xsi:type="dcterms:W3CDTF">2023-01-11T14:09:31Z</dcterms:created>
  <dcterms:modified xsi:type="dcterms:W3CDTF">2023-01-16T12:07:37Z</dcterms:modified>
</cp:coreProperties>
</file>