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9" r:id="rId3"/>
    <p:sldId id="258" r:id="rId4"/>
    <p:sldId id="282" r:id="rId5"/>
    <p:sldId id="283" r:id="rId6"/>
    <p:sldId id="284" r:id="rId7"/>
    <p:sldId id="285" r:id="rId8"/>
    <p:sldId id="286" r:id="rId9"/>
    <p:sldId id="288" r:id="rId10"/>
    <p:sldId id="287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45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E2ED2-2A01-4A92-A53F-6ED2800C0A05}" type="doc">
      <dgm:prSet loTypeId="urn:microsoft.com/office/officeart/2005/8/layout/arrow3" loCatId="relationship" qsTypeId="urn:microsoft.com/office/officeart/2005/8/quickstyle/3d2#1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436539F-87AD-45A1-AC5F-A316340A1EC3}">
      <dgm:prSet phldrT="[Text]"/>
      <dgm:spPr/>
      <dgm:t>
        <a:bodyPr/>
        <a:lstStyle/>
        <a:p>
          <a:r>
            <a:rPr lang="en-US" dirty="0"/>
            <a:t>MEIS</a:t>
          </a:r>
        </a:p>
      </dgm:t>
    </dgm:pt>
    <dgm:pt modelId="{5D21365A-5CDA-4769-8BCA-01351FFB5FE0}" type="parTrans" cxnId="{F8962125-BEBD-4929-8D75-681967182684}">
      <dgm:prSet/>
      <dgm:spPr/>
      <dgm:t>
        <a:bodyPr/>
        <a:lstStyle/>
        <a:p>
          <a:endParaRPr lang="en-US"/>
        </a:p>
      </dgm:t>
    </dgm:pt>
    <dgm:pt modelId="{1BAB3211-FF18-45F3-9D47-54DA34531EE9}" type="sibTrans" cxnId="{F8962125-BEBD-4929-8D75-681967182684}">
      <dgm:prSet/>
      <dgm:spPr/>
      <dgm:t>
        <a:bodyPr/>
        <a:lstStyle/>
        <a:p>
          <a:endParaRPr lang="en-US"/>
        </a:p>
      </dgm:t>
    </dgm:pt>
    <dgm:pt modelId="{766C99D6-0B2A-434F-921B-A047BC2C86E3}">
      <dgm:prSet phldrT="[Text]"/>
      <dgm:spPr/>
      <dgm:t>
        <a:bodyPr/>
        <a:lstStyle/>
        <a:p>
          <a:r>
            <a:rPr lang="en-US" dirty="0"/>
            <a:t>All products covered </a:t>
          </a:r>
        </a:p>
      </dgm:t>
    </dgm:pt>
    <dgm:pt modelId="{DD3D579F-162D-4444-BF6F-2AD800131DD4}" type="parTrans" cxnId="{A714C1DD-EE1D-45E8-BBF0-2BE9F683E65B}">
      <dgm:prSet/>
      <dgm:spPr/>
      <dgm:t>
        <a:bodyPr/>
        <a:lstStyle/>
        <a:p>
          <a:endParaRPr lang="en-US"/>
        </a:p>
      </dgm:t>
    </dgm:pt>
    <dgm:pt modelId="{AC39D8C7-24F8-4FFA-882B-C9833D571185}" type="sibTrans" cxnId="{A714C1DD-EE1D-45E8-BBF0-2BE9F683E65B}">
      <dgm:prSet/>
      <dgm:spPr/>
      <dgm:t>
        <a:bodyPr/>
        <a:lstStyle/>
        <a:p>
          <a:endParaRPr lang="en-US"/>
        </a:p>
      </dgm:t>
    </dgm:pt>
    <dgm:pt modelId="{F5E25A3C-EF33-4873-BF08-C740F4BBEC11}">
      <dgm:prSet phldrT="[Text]"/>
      <dgm:spPr/>
      <dgm:t>
        <a:bodyPr/>
        <a:lstStyle/>
        <a:p>
          <a:r>
            <a:rPr lang="en-US" dirty="0"/>
            <a:t>2% to 7%</a:t>
          </a:r>
        </a:p>
      </dgm:t>
    </dgm:pt>
    <dgm:pt modelId="{E8855327-9111-473C-B5DD-FE6EC6C0794F}" type="parTrans" cxnId="{3C1133C4-DD66-440C-A217-98FC6B1498FD}">
      <dgm:prSet/>
      <dgm:spPr/>
      <dgm:t>
        <a:bodyPr/>
        <a:lstStyle/>
        <a:p>
          <a:endParaRPr lang="en-US"/>
        </a:p>
      </dgm:t>
    </dgm:pt>
    <dgm:pt modelId="{ACB4A065-9F1A-4699-B172-86B6C44E748D}" type="sibTrans" cxnId="{3C1133C4-DD66-440C-A217-98FC6B1498FD}">
      <dgm:prSet/>
      <dgm:spPr/>
      <dgm:t>
        <a:bodyPr/>
        <a:lstStyle/>
        <a:p>
          <a:endParaRPr lang="en-US"/>
        </a:p>
      </dgm:t>
    </dgm:pt>
    <dgm:pt modelId="{8B504E84-6E2B-40B2-9824-FC583299348D}">
      <dgm:prSet phldrT="[Text]"/>
      <dgm:spPr/>
      <dgm:t>
        <a:bodyPr/>
        <a:lstStyle/>
        <a:p>
          <a:r>
            <a:rPr lang="en-US" dirty="0" err="1"/>
            <a:t>RoDTEP</a:t>
          </a:r>
          <a:endParaRPr lang="en-US" dirty="0"/>
        </a:p>
      </dgm:t>
    </dgm:pt>
    <dgm:pt modelId="{1333007D-A66A-43D3-96C8-E96D89A1DE5A}" type="parTrans" cxnId="{2A1E3E77-AF75-446F-8C56-BEECEE48EB74}">
      <dgm:prSet/>
      <dgm:spPr/>
      <dgm:t>
        <a:bodyPr/>
        <a:lstStyle/>
        <a:p>
          <a:endParaRPr lang="en-US"/>
        </a:p>
      </dgm:t>
    </dgm:pt>
    <dgm:pt modelId="{D0B8322D-71F6-4D08-8BA4-5D25D118C6EE}" type="sibTrans" cxnId="{2A1E3E77-AF75-446F-8C56-BEECEE48EB74}">
      <dgm:prSet/>
      <dgm:spPr/>
      <dgm:t>
        <a:bodyPr/>
        <a:lstStyle/>
        <a:p>
          <a:endParaRPr lang="en-US"/>
        </a:p>
      </dgm:t>
    </dgm:pt>
    <dgm:pt modelId="{4197E0E7-55BD-470A-A650-751966576C99}">
      <dgm:prSet phldrT="[Text]"/>
      <dgm:spPr/>
      <dgm:t>
        <a:bodyPr/>
        <a:lstStyle/>
        <a:p>
          <a:r>
            <a:rPr lang="en-US" dirty="0" err="1"/>
            <a:t>Pharma</a:t>
          </a:r>
          <a:r>
            <a:rPr lang="en-US" dirty="0"/>
            <a:t>, Iron &amp; Steel, Chemical excluded </a:t>
          </a:r>
        </a:p>
      </dgm:t>
    </dgm:pt>
    <dgm:pt modelId="{E3833310-8ECC-48B6-BC83-934146FE22C6}" type="parTrans" cxnId="{B4891CA6-38C2-47A9-AE79-F1E6542210C1}">
      <dgm:prSet/>
      <dgm:spPr/>
      <dgm:t>
        <a:bodyPr/>
        <a:lstStyle/>
        <a:p>
          <a:endParaRPr lang="en-US"/>
        </a:p>
      </dgm:t>
    </dgm:pt>
    <dgm:pt modelId="{8C9703E6-8DF7-48FC-B9C6-556125425C0F}" type="sibTrans" cxnId="{B4891CA6-38C2-47A9-AE79-F1E6542210C1}">
      <dgm:prSet/>
      <dgm:spPr/>
      <dgm:t>
        <a:bodyPr/>
        <a:lstStyle/>
        <a:p>
          <a:endParaRPr lang="en-US"/>
        </a:p>
      </dgm:t>
    </dgm:pt>
    <dgm:pt modelId="{2C0E5F41-5406-4093-9506-1D7A148447FB}">
      <dgm:prSet phldrT="[Text]"/>
      <dgm:spPr/>
      <dgm:t>
        <a:bodyPr/>
        <a:lstStyle/>
        <a:p>
          <a:r>
            <a:rPr lang="en-US" dirty="0"/>
            <a:t>SEZ/EOU Not eligible </a:t>
          </a:r>
        </a:p>
      </dgm:t>
    </dgm:pt>
    <dgm:pt modelId="{C8FCD8B8-8FF2-4C58-953A-BB2D9365947D}" type="parTrans" cxnId="{BEE5D318-C137-43CD-ACE3-5453414C52DF}">
      <dgm:prSet/>
      <dgm:spPr/>
      <dgm:t>
        <a:bodyPr/>
        <a:lstStyle/>
        <a:p>
          <a:endParaRPr lang="en-US"/>
        </a:p>
      </dgm:t>
    </dgm:pt>
    <dgm:pt modelId="{3B7B5A24-FE6E-46EA-B5BD-F818BF861032}" type="sibTrans" cxnId="{BEE5D318-C137-43CD-ACE3-5453414C52DF}">
      <dgm:prSet/>
      <dgm:spPr/>
      <dgm:t>
        <a:bodyPr/>
        <a:lstStyle/>
        <a:p>
          <a:endParaRPr lang="en-US"/>
        </a:p>
      </dgm:t>
    </dgm:pt>
    <dgm:pt modelId="{73B821E1-4E9F-4C1C-9274-E830070D6D3B}">
      <dgm:prSet/>
      <dgm:spPr/>
      <dgm:t>
        <a:bodyPr/>
        <a:lstStyle/>
        <a:p>
          <a:r>
            <a:rPr lang="en-US" dirty="0"/>
            <a:t>SEZ/EOU Eligible </a:t>
          </a:r>
        </a:p>
      </dgm:t>
    </dgm:pt>
    <dgm:pt modelId="{36CD7CCE-0F7C-49EA-B333-BC329543FC65}" type="parTrans" cxnId="{B33337B4-0BF1-4074-9A6B-9C45E6F6AA69}">
      <dgm:prSet/>
      <dgm:spPr/>
      <dgm:t>
        <a:bodyPr/>
        <a:lstStyle/>
        <a:p>
          <a:endParaRPr lang="en-US"/>
        </a:p>
      </dgm:t>
    </dgm:pt>
    <dgm:pt modelId="{E8631079-5618-41FD-9E19-2839AF714D7A}" type="sibTrans" cxnId="{B33337B4-0BF1-4074-9A6B-9C45E6F6AA69}">
      <dgm:prSet/>
      <dgm:spPr/>
      <dgm:t>
        <a:bodyPr/>
        <a:lstStyle/>
        <a:p>
          <a:endParaRPr lang="en-US"/>
        </a:p>
      </dgm:t>
    </dgm:pt>
    <dgm:pt modelId="{7C64E646-F50D-46BD-BD20-5F7AB8B15063}">
      <dgm:prSet/>
      <dgm:spPr/>
      <dgm:t>
        <a:bodyPr/>
        <a:lstStyle/>
        <a:p>
          <a:r>
            <a:rPr lang="en-US"/>
            <a:t>Country specific </a:t>
          </a:r>
        </a:p>
      </dgm:t>
    </dgm:pt>
    <dgm:pt modelId="{6583E2DE-ED58-4D05-9838-6D583F0ABDAA}" type="parTrans" cxnId="{462BEB27-829F-40CC-9680-AFE5ED92D4B8}">
      <dgm:prSet/>
      <dgm:spPr/>
      <dgm:t>
        <a:bodyPr/>
        <a:lstStyle/>
        <a:p>
          <a:endParaRPr lang="en-US"/>
        </a:p>
      </dgm:t>
    </dgm:pt>
    <dgm:pt modelId="{F81E7C5A-91B9-4236-A54D-130586BB52F3}" type="sibTrans" cxnId="{462BEB27-829F-40CC-9680-AFE5ED92D4B8}">
      <dgm:prSet/>
      <dgm:spPr/>
      <dgm:t>
        <a:bodyPr/>
        <a:lstStyle/>
        <a:p>
          <a:endParaRPr lang="en-US"/>
        </a:p>
      </dgm:t>
    </dgm:pt>
    <dgm:pt modelId="{FA78A8A0-9FCA-4021-9698-DD3A4187C7E5}">
      <dgm:prSet/>
      <dgm:spPr/>
      <dgm:t>
        <a:bodyPr/>
        <a:lstStyle/>
        <a:p>
          <a:r>
            <a:rPr lang="en-US"/>
            <a:t>0.01% to 4.3%</a:t>
          </a:r>
        </a:p>
      </dgm:t>
    </dgm:pt>
    <dgm:pt modelId="{78103EC4-50F7-46E6-ACBD-5E53F53C420F}" type="parTrans" cxnId="{DB8DBBA3-F1A1-4099-915C-73377EC5A651}">
      <dgm:prSet/>
      <dgm:spPr/>
      <dgm:t>
        <a:bodyPr/>
        <a:lstStyle/>
        <a:p>
          <a:endParaRPr lang="en-US"/>
        </a:p>
      </dgm:t>
    </dgm:pt>
    <dgm:pt modelId="{C7CDDC16-C4F2-4BCA-A801-9930FA3ED9FA}" type="sibTrans" cxnId="{DB8DBBA3-F1A1-4099-915C-73377EC5A651}">
      <dgm:prSet/>
      <dgm:spPr/>
      <dgm:t>
        <a:bodyPr/>
        <a:lstStyle/>
        <a:p>
          <a:endParaRPr lang="en-US"/>
        </a:p>
      </dgm:t>
    </dgm:pt>
    <dgm:pt modelId="{C1469C9B-DB56-4216-B0E8-0595B0A477D9}">
      <dgm:prSet/>
      <dgm:spPr/>
      <dgm:t>
        <a:bodyPr/>
        <a:lstStyle/>
        <a:p>
          <a:r>
            <a:rPr lang="en-US" dirty="0"/>
            <a:t>Not country specific</a:t>
          </a:r>
        </a:p>
      </dgm:t>
    </dgm:pt>
    <dgm:pt modelId="{26AFEDAD-393A-457E-B6B6-5BFFC546F7A0}" type="parTrans" cxnId="{492D105F-7BD0-43EA-9B23-4CE8005A91D3}">
      <dgm:prSet/>
      <dgm:spPr/>
      <dgm:t>
        <a:bodyPr/>
        <a:lstStyle/>
        <a:p>
          <a:endParaRPr lang="en-US"/>
        </a:p>
      </dgm:t>
    </dgm:pt>
    <dgm:pt modelId="{B7706795-4E15-417E-8F83-F21A49FB4BFA}" type="sibTrans" cxnId="{492D105F-7BD0-43EA-9B23-4CE8005A91D3}">
      <dgm:prSet/>
      <dgm:spPr/>
      <dgm:t>
        <a:bodyPr/>
        <a:lstStyle/>
        <a:p>
          <a:endParaRPr lang="en-US"/>
        </a:p>
      </dgm:t>
    </dgm:pt>
    <dgm:pt modelId="{641E2720-6B25-404D-8B3E-DF871381984F}" type="pres">
      <dgm:prSet presAssocID="{B66E2ED2-2A01-4A92-A53F-6ED2800C0A05}" presName="compositeShape" presStyleCnt="0">
        <dgm:presLayoutVars>
          <dgm:chMax val="2"/>
          <dgm:dir/>
          <dgm:resizeHandles val="exact"/>
        </dgm:presLayoutVars>
      </dgm:prSet>
      <dgm:spPr/>
    </dgm:pt>
    <dgm:pt modelId="{1798F305-006D-4AD7-8D6C-A0EF44667EAF}" type="pres">
      <dgm:prSet presAssocID="{B66E2ED2-2A01-4A92-A53F-6ED2800C0A05}" presName="divider" presStyleLbl="fgShp" presStyleIdx="0" presStyleCnt="1"/>
      <dgm:spPr/>
    </dgm:pt>
    <dgm:pt modelId="{CA447658-91EE-4E15-888D-4FC7E2473F81}" type="pres">
      <dgm:prSet presAssocID="{2436539F-87AD-45A1-AC5F-A316340A1EC3}" presName="downArrow" presStyleLbl="node1" presStyleIdx="0" presStyleCnt="2"/>
      <dgm:spPr/>
    </dgm:pt>
    <dgm:pt modelId="{ACF12F93-DAD9-4E04-B2B4-6A1BCC71ED08}" type="pres">
      <dgm:prSet presAssocID="{2436539F-87AD-45A1-AC5F-A316340A1EC3}" presName="downArrowText" presStyleLbl="revTx" presStyleIdx="0" presStyleCnt="2">
        <dgm:presLayoutVars>
          <dgm:bulletEnabled val="1"/>
        </dgm:presLayoutVars>
      </dgm:prSet>
      <dgm:spPr/>
    </dgm:pt>
    <dgm:pt modelId="{ACDB39DB-900C-4129-A14A-E05EF4E0F417}" type="pres">
      <dgm:prSet presAssocID="{8B504E84-6E2B-40B2-9824-FC583299348D}" presName="upArrow" presStyleLbl="node1" presStyleIdx="1" presStyleCnt="2"/>
      <dgm:spPr/>
    </dgm:pt>
    <dgm:pt modelId="{ABD9466E-0F46-4B22-95CA-49F75EB37FA9}" type="pres">
      <dgm:prSet presAssocID="{8B504E84-6E2B-40B2-9824-FC583299348D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EE8CAF18-17BF-453D-BAC5-D789FF6B0B66}" type="presOf" srcId="{2436539F-87AD-45A1-AC5F-A316340A1EC3}" destId="{ACF12F93-DAD9-4E04-B2B4-6A1BCC71ED08}" srcOrd="0" destOrd="0" presId="urn:microsoft.com/office/officeart/2005/8/layout/arrow3"/>
    <dgm:cxn modelId="{BEE5D318-C137-43CD-ACE3-5453414C52DF}" srcId="{8B504E84-6E2B-40B2-9824-FC583299348D}" destId="{2C0E5F41-5406-4093-9506-1D7A148447FB}" srcOrd="2" destOrd="0" parTransId="{C8FCD8B8-8FF2-4C58-953A-BB2D9365947D}" sibTransId="{3B7B5A24-FE6E-46EA-B5BD-F818BF861032}"/>
    <dgm:cxn modelId="{6F281422-151E-48AB-922F-7F97F02020A8}" type="presOf" srcId="{766C99D6-0B2A-434F-921B-A047BC2C86E3}" destId="{ACF12F93-DAD9-4E04-B2B4-6A1BCC71ED08}" srcOrd="0" destOrd="1" presId="urn:microsoft.com/office/officeart/2005/8/layout/arrow3"/>
    <dgm:cxn modelId="{F8962125-BEBD-4929-8D75-681967182684}" srcId="{B66E2ED2-2A01-4A92-A53F-6ED2800C0A05}" destId="{2436539F-87AD-45A1-AC5F-A316340A1EC3}" srcOrd="0" destOrd="0" parTransId="{5D21365A-5CDA-4769-8BCA-01351FFB5FE0}" sibTransId="{1BAB3211-FF18-45F3-9D47-54DA34531EE9}"/>
    <dgm:cxn modelId="{462BEB27-829F-40CC-9680-AFE5ED92D4B8}" srcId="{2436539F-87AD-45A1-AC5F-A316340A1EC3}" destId="{7C64E646-F50D-46BD-BD20-5F7AB8B15063}" srcOrd="3" destOrd="0" parTransId="{6583E2DE-ED58-4D05-9838-6D583F0ABDAA}" sibTransId="{F81E7C5A-91B9-4236-A54D-130586BB52F3}"/>
    <dgm:cxn modelId="{716FCC2A-CED3-4D4D-BE1E-99F617BEA82D}" type="presOf" srcId="{F5E25A3C-EF33-4873-BF08-C740F4BBEC11}" destId="{ACF12F93-DAD9-4E04-B2B4-6A1BCC71ED08}" srcOrd="0" destOrd="2" presId="urn:microsoft.com/office/officeart/2005/8/layout/arrow3"/>
    <dgm:cxn modelId="{5C4EEA2E-84C2-4B1F-BB10-5526FD1DCAC9}" type="presOf" srcId="{8B504E84-6E2B-40B2-9824-FC583299348D}" destId="{ABD9466E-0F46-4B22-95CA-49F75EB37FA9}" srcOrd="0" destOrd="0" presId="urn:microsoft.com/office/officeart/2005/8/layout/arrow3"/>
    <dgm:cxn modelId="{F4EE3A3E-38BF-4B71-8FB2-0D0F7BAAD982}" type="presOf" srcId="{73B821E1-4E9F-4C1C-9274-E830070D6D3B}" destId="{ACF12F93-DAD9-4E04-B2B4-6A1BCC71ED08}" srcOrd="0" destOrd="3" presId="urn:microsoft.com/office/officeart/2005/8/layout/arrow3"/>
    <dgm:cxn modelId="{492D105F-7BD0-43EA-9B23-4CE8005A91D3}" srcId="{8B504E84-6E2B-40B2-9824-FC583299348D}" destId="{C1469C9B-DB56-4216-B0E8-0595B0A477D9}" srcOrd="3" destOrd="0" parTransId="{26AFEDAD-393A-457E-B6B6-5BFFC546F7A0}" sibTransId="{B7706795-4E15-417E-8F83-F21A49FB4BFA}"/>
    <dgm:cxn modelId="{13A2176A-70C2-4C8D-98F5-A1B3DD4CAC51}" type="presOf" srcId="{2C0E5F41-5406-4093-9506-1D7A148447FB}" destId="{ABD9466E-0F46-4B22-95CA-49F75EB37FA9}" srcOrd="0" destOrd="3" presId="urn:microsoft.com/office/officeart/2005/8/layout/arrow3"/>
    <dgm:cxn modelId="{1E821754-FCDE-4EE2-8256-58DF2D172328}" type="presOf" srcId="{B66E2ED2-2A01-4A92-A53F-6ED2800C0A05}" destId="{641E2720-6B25-404D-8B3E-DF871381984F}" srcOrd="0" destOrd="0" presId="urn:microsoft.com/office/officeart/2005/8/layout/arrow3"/>
    <dgm:cxn modelId="{2A1E3E77-AF75-446F-8C56-BEECEE48EB74}" srcId="{B66E2ED2-2A01-4A92-A53F-6ED2800C0A05}" destId="{8B504E84-6E2B-40B2-9824-FC583299348D}" srcOrd="1" destOrd="0" parTransId="{1333007D-A66A-43D3-96C8-E96D89A1DE5A}" sibTransId="{D0B8322D-71F6-4D08-8BA4-5D25D118C6EE}"/>
    <dgm:cxn modelId="{8E18C077-47D7-4E03-B201-A1AB4938CCBB}" type="presOf" srcId="{C1469C9B-DB56-4216-B0E8-0595B0A477D9}" destId="{ABD9466E-0F46-4B22-95CA-49F75EB37FA9}" srcOrd="0" destOrd="4" presId="urn:microsoft.com/office/officeart/2005/8/layout/arrow3"/>
    <dgm:cxn modelId="{DB8DBBA3-F1A1-4099-915C-73377EC5A651}" srcId="{8B504E84-6E2B-40B2-9824-FC583299348D}" destId="{FA78A8A0-9FCA-4021-9698-DD3A4187C7E5}" srcOrd="1" destOrd="0" parTransId="{78103EC4-50F7-46E6-ACBD-5E53F53C420F}" sibTransId="{C7CDDC16-C4F2-4BCA-A801-9930FA3ED9FA}"/>
    <dgm:cxn modelId="{459E29A4-5878-480B-B34B-A0C7DCD6934F}" type="presOf" srcId="{FA78A8A0-9FCA-4021-9698-DD3A4187C7E5}" destId="{ABD9466E-0F46-4B22-95CA-49F75EB37FA9}" srcOrd="0" destOrd="2" presId="urn:microsoft.com/office/officeart/2005/8/layout/arrow3"/>
    <dgm:cxn modelId="{B4891CA6-38C2-47A9-AE79-F1E6542210C1}" srcId="{8B504E84-6E2B-40B2-9824-FC583299348D}" destId="{4197E0E7-55BD-470A-A650-751966576C99}" srcOrd="0" destOrd="0" parTransId="{E3833310-8ECC-48B6-BC83-934146FE22C6}" sibTransId="{8C9703E6-8DF7-48FC-B9C6-556125425C0F}"/>
    <dgm:cxn modelId="{B33337B4-0BF1-4074-9A6B-9C45E6F6AA69}" srcId="{2436539F-87AD-45A1-AC5F-A316340A1EC3}" destId="{73B821E1-4E9F-4C1C-9274-E830070D6D3B}" srcOrd="2" destOrd="0" parTransId="{36CD7CCE-0F7C-49EA-B333-BC329543FC65}" sibTransId="{E8631079-5618-41FD-9E19-2839AF714D7A}"/>
    <dgm:cxn modelId="{3C1133C4-DD66-440C-A217-98FC6B1498FD}" srcId="{2436539F-87AD-45A1-AC5F-A316340A1EC3}" destId="{F5E25A3C-EF33-4873-BF08-C740F4BBEC11}" srcOrd="1" destOrd="0" parTransId="{E8855327-9111-473C-B5DD-FE6EC6C0794F}" sibTransId="{ACB4A065-9F1A-4699-B172-86B6C44E748D}"/>
    <dgm:cxn modelId="{0279FED9-FF9B-4065-A37F-A615DF7F24FB}" type="presOf" srcId="{4197E0E7-55BD-470A-A650-751966576C99}" destId="{ABD9466E-0F46-4B22-95CA-49F75EB37FA9}" srcOrd="0" destOrd="1" presId="urn:microsoft.com/office/officeart/2005/8/layout/arrow3"/>
    <dgm:cxn modelId="{A714C1DD-EE1D-45E8-BBF0-2BE9F683E65B}" srcId="{2436539F-87AD-45A1-AC5F-A316340A1EC3}" destId="{766C99D6-0B2A-434F-921B-A047BC2C86E3}" srcOrd="0" destOrd="0" parTransId="{DD3D579F-162D-4444-BF6F-2AD800131DD4}" sibTransId="{AC39D8C7-24F8-4FFA-882B-C9833D571185}"/>
    <dgm:cxn modelId="{2BCF69E4-52AD-4F28-B001-6E3D2A14B2EB}" type="presOf" srcId="{7C64E646-F50D-46BD-BD20-5F7AB8B15063}" destId="{ACF12F93-DAD9-4E04-B2B4-6A1BCC71ED08}" srcOrd="0" destOrd="4" presId="urn:microsoft.com/office/officeart/2005/8/layout/arrow3"/>
    <dgm:cxn modelId="{BF10F2E2-E0F3-41FC-A165-F65051B55609}" type="presParOf" srcId="{641E2720-6B25-404D-8B3E-DF871381984F}" destId="{1798F305-006D-4AD7-8D6C-A0EF44667EAF}" srcOrd="0" destOrd="0" presId="urn:microsoft.com/office/officeart/2005/8/layout/arrow3"/>
    <dgm:cxn modelId="{8F2FF65A-DE67-456B-BF7B-5055AEF7003E}" type="presParOf" srcId="{641E2720-6B25-404D-8B3E-DF871381984F}" destId="{CA447658-91EE-4E15-888D-4FC7E2473F81}" srcOrd="1" destOrd="0" presId="urn:microsoft.com/office/officeart/2005/8/layout/arrow3"/>
    <dgm:cxn modelId="{15E3B4BC-F6D1-49DE-8037-7578C3BE740E}" type="presParOf" srcId="{641E2720-6B25-404D-8B3E-DF871381984F}" destId="{ACF12F93-DAD9-4E04-B2B4-6A1BCC71ED08}" srcOrd="2" destOrd="0" presId="urn:microsoft.com/office/officeart/2005/8/layout/arrow3"/>
    <dgm:cxn modelId="{AFB49EFF-7865-4758-AD81-01DE5EF09F70}" type="presParOf" srcId="{641E2720-6B25-404D-8B3E-DF871381984F}" destId="{ACDB39DB-900C-4129-A14A-E05EF4E0F417}" srcOrd="3" destOrd="0" presId="urn:microsoft.com/office/officeart/2005/8/layout/arrow3"/>
    <dgm:cxn modelId="{E917C10E-3AE1-4E81-A981-5752FA2A8E81}" type="presParOf" srcId="{641E2720-6B25-404D-8B3E-DF871381984F}" destId="{ABD9466E-0F46-4B22-95CA-49F75EB37FA9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8F305-006D-4AD7-8D6C-A0EF44667EAF}">
      <dsp:nvSpPr>
        <dsp:cNvPr id="0" name=""/>
        <dsp:cNvSpPr/>
      </dsp:nvSpPr>
      <dsp:spPr>
        <a:xfrm rot="21300000">
          <a:off x="356939" y="1868923"/>
          <a:ext cx="10731995" cy="938927"/>
        </a:xfrm>
        <a:prstGeom prst="mathMinus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447658-91EE-4E15-888D-4FC7E2473F81}">
      <dsp:nvSpPr>
        <dsp:cNvPr id="0" name=""/>
        <dsp:cNvSpPr/>
      </dsp:nvSpPr>
      <dsp:spPr>
        <a:xfrm>
          <a:off x="1373505" y="233838"/>
          <a:ext cx="3433762" cy="1870710"/>
        </a:xfrm>
        <a:prstGeom prst="down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F12F93-DAD9-4E04-B2B4-6A1BCC71ED08}">
      <dsp:nvSpPr>
        <dsp:cNvPr id="0" name=""/>
        <dsp:cNvSpPr/>
      </dsp:nvSpPr>
      <dsp:spPr>
        <a:xfrm>
          <a:off x="6066313" y="0"/>
          <a:ext cx="3662680" cy="1964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MEIS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All products covered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2% to 7%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SEZ/EOU Eligible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Country specific </a:t>
          </a:r>
        </a:p>
      </dsp:txBody>
      <dsp:txXfrm>
        <a:off x="6066313" y="0"/>
        <a:ext cx="3662680" cy="1964245"/>
      </dsp:txXfrm>
    </dsp:sp>
    <dsp:sp modelId="{ACDB39DB-900C-4129-A14A-E05EF4E0F417}">
      <dsp:nvSpPr>
        <dsp:cNvPr id="0" name=""/>
        <dsp:cNvSpPr/>
      </dsp:nvSpPr>
      <dsp:spPr>
        <a:xfrm>
          <a:off x="6638607" y="2572226"/>
          <a:ext cx="3433762" cy="1870710"/>
        </a:xfrm>
        <a:prstGeom prst="upArrow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D9466E-0F46-4B22-95CA-49F75EB37FA9}">
      <dsp:nvSpPr>
        <dsp:cNvPr id="0" name=""/>
        <dsp:cNvSpPr/>
      </dsp:nvSpPr>
      <dsp:spPr>
        <a:xfrm>
          <a:off x="1716881" y="2712529"/>
          <a:ext cx="3662680" cy="1964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RoDTEP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 err="1"/>
            <a:t>Pharma</a:t>
          </a:r>
          <a:r>
            <a:rPr lang="en-US" sz="1700" kern="1200" dirty="0"/>
            <a:t>, Iron &amp; Steel, Chemical excluded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0.01% to 4.3%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SEZ/EOU Not eligible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Not country specific</a:t>
          </a:r>
        </a:p>
      </dsp:txBody>
      <dsp:txXfrm>
        <a:off x="1716881" y="2712529"/>
        <a:ext cx="3662680" cy="1964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11988800" y="3175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207434" y="241935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0471E-013B-43B4-89AB-A96E24273FE2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5C9A1-C6BD-4F63-8EDE-4E7BB7AAA6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9888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0DC79-CFDD-40E6-8FF3-84CFA0F27D08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67CE-BBA8-45DB-AEFF-0EE80C212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445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6402388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9118600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245600" y="3021013"/>
            <a:ext cx="560917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9220200" y="3009901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A9EF9-FB65-462F-818B-6BC1BE3E87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B3A97-8495-4612-9020-5BC2CC921FF6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838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 useBgFill="1">
        <p:nvSpPr>
          <p:cNvPr id="10" name="Rectangle 9"/>
          <p:cNvSpPr/>
          <p:nvPr/>
        </p:nvSpPr>
        <p:spPr>
          <a:xfrm>
            <a:off x="1307901" y="1267733"/>
            <a:ext cx="9576263" cy="4307951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8"/>
            <a:ext cx="9296400" cy="4034771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1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3"/>
            <a:ext cx="1691640" cy="615935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7" y="2244831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5100" b="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32" y="4682107"/>
            <a:ext cx="8936847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spc="6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9"/>
            <a:ext cx="1554480" cy="485547"/>
          </a:xfrm>
        </p:spPr>
        <p:txBody>
          <a:bodyPr/>
          <a:lstStyle>
            <a:lvl1pPr algn="ctr">
              <a:defRPr sz="975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560471E-013B-43B4-89AB-A96E24273FE2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33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7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6B65C9A1-C6BD-4F63-8EDE-4E7BB7AAA64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145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81CB3E-0A9B-4754-B7AC-78043B67A267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F06D8C-F155-4A13-BD45-43694B59A0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852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 useBgFill="1">
        <p:nvSpPr>
          <p:cNvPr id="23" name="Rectangle 22"/>
          <p:cNvSpPr/>
          <p:nvPr/>
        </p:nvSpPr>
        <p:spPr>
          <a:xfrm>
            <a:off x="1307901" y="1267733"/>
            <a:ext cx="9576263" cy="4307951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8"/>
            <a:ext cx="9296400" cy="4034771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1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7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510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7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3"/>
            <a:ext cx="1691640" cy="615935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3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1975247" algn="l"/>
              </a:tabLst>
              <a:defRPr sz="135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47"/>
            <a:ext cx="1554480" cy="498781"/>
          </a:xfrm>
        </p:spPr>
        <p:txBody>
          <a:bodyPr/>
          <a:lstStyle>
            <a:lvl1pPr algn="ctr">
              <a:defRPr lang="en-US" sz="975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A2D8A85-75AA-4817-9553-30A0B915FC99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89" y="5177408"/>
            <a:ext cx="566013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5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D142E34D-B935-43E7-822E-A084B07D43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270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27C7C9-E194-4C96-BE40-C4DBFABCE7BB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5C59F-7127-4196-BC8B-95E8794D729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3113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5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425" b="1" i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35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517"/>
            <a:ext cx="4663440" cy="3163825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5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425" b="1">
                <a:solidFill>
                  <a:schemeClr val="tx1"/>
                </a:solidFill>
              </a:defRPr>
            </a:lvl1pPr>
            <a:lvl2pPr marL="342900" indent="0">
              <a:buNone/>
              <a:defRPr sz="135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515"/>
            <a:ext cx="4663440" cy="3164509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FEADAC-AEE8-46EB-BD1E-04F0BDFAEF26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FCC6D-E358-4357-8950-78BD5BB46A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2432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964314-17FC-4F0F-8602-59CD2A6B39EC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C23A4C-99CA-4BC5-A0EF-000A8E233E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49253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7BB15D-FFE4-4AA5-8209-B297BEF4ACDC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3E649-644F-4D2D-9AB2-6240C4C89B7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203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5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1" y="607392"/>
            <a:ext cx="3161963" cy="1645920"/>
          </a:xfrm>
        </p:spPr>
        <p:txBody>
          <a:bodyPr anchor="b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425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1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E6604830-11DC-48F2-AA9B-991500470EF8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7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9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fld id="{0AB6ADD1-1F39-4864-893A-04EB965BB8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96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1CB3E-0A9B-4754-B7AC-78043B67A267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6600" y="1027114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06D8C-F155-4A13-BD45-43694B59A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74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5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632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>
              <a:defRPr/>
            </a:pPr>
            <a:fld id="{693D8BFD-A64C-4CC1-AE51-211634256E84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9" y="6035040"/>
            <a:ext cx="4588003" cy="365760"/>
          </a:xfrm>
        </p:spPr>
        <p:txBody>
          <a:bodyPr/>
          <a:lstStyle>
            <a:lvl1pPr marL="0" algn="r" defTabSz="685800" rtl="0" eaLnBrk="1" latinLnBrk="0" hangingPunct="1">
              <a:defRPr lang="en-US" sz="75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pPr>
              <a:defRPr/>
            </a:pPr>
            <a:fld id="{7DB42FF3-70FA-4C99-81FC-72853DBA100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81" y="603504"/>
            <a:ext cx="3144775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81" y="2386584"/>
            <a:ext cx="3144775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600"/>
              </a:spcBef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1698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70DC79-CFDD-40E6-8FF3-84CFA0F27D08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167CE-BBA8-45DB-AEFF-0EE80C212D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1231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EB3A97-8495-4612-9020-5BC2CC921FF6}" type="datetimeFigureOut">
              <a:rPr lang="en-US" smtClean="0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A9EF9-FB65-462F-818B-6BC1BE3E87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7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203200" y="2286000"/>
            <a:ext cx="11777133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207434" y="142875"/>
            <a:ext cx="11777133" cy="21399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203200" y="2438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689600" y="211455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816600" y="2209800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D8A85-75AA-4817-9553-30A0B915FC99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86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2E34D-B935-43E7-822E-A084B07D43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688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6083301" y="1576388"/>
            <a:ext cx="12700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IN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1" y="6410326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7C7C9-E194-4C96-BE40-C4DBFABCE7BB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C59F-7127-4196-BC8B-95E8794D7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6994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6096000" y="2200276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IN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3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24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1" name="Rectangle 2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3200" y="1371600"/>
            <a:ext cx="11777133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734" y="6391275"/>
            <a:ext cx="11777133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203200" y="1279525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EADAC-AEE8-46EB-BD1E-04F0BDFAEF26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98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FCC6D-E358-4357-8950-78BD5BB46A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8493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64314-17FC-4F0F-8602-59CD2A6B39EC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6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23A4C-99CA-4BC5-A0EF-000A8E233E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84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1"/>
            <a:ext cx="12192000" cy="1555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5" name="Rectangle 24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94734" y="6391276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3200" y="15875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BB15D-FFE4-4AA5-8209-B297BEF4ACDC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1"/>
            <a:ext cx="8128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53E649-644F-4D2D-9AB2-6240C4C89B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482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3200" y="152400"/>
            <a:ext cx="11777133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1"/>
            <a:ext cx="12192000" cy="11906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03200" y="152400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6ADD1-1F39-4864-893A-04EB965BB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04830-11DC-48F2-AA9B-991500470EF8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510617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42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203200" y="533400"/>
            <a:ext cx="11777133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1"/>
            <a:ext cx="11777133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854200" y="323850"/>
            <a:ext cx="5588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42FF3-70FA-4C99-81FC-72853DBA10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7717367" y="6405564"/>
            <a:ext cx="405976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8BFD-A64C-4CC1-AE51-211634256E84}" type="datetimeFigureOut">
              <a:rPr lang="en-US"/>
              <a:pPr>
                <a:defRPr/>
              </a:pPr>
              <a:t>1/12/2023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02168" y="6410326"/>
            <a:ext cx="477943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3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82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z="180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8967" y="6388101"/>
            <a:ext cx="11777133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B96D5-3B47-4119-B86D-8AC3C622114C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575"/>
            <a:ext cx="11777133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350"/>
            <a:ext cx="11777133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689600" y="955675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816600" y="1050925"/>
            <a:ext cx="5588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4362C-D113-4FBB-B641-52BB7CE26ABA}" type="slidenum"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402167" y="228601"/>
            <a:ext cx="113792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02167" y="1524000"/>
            <a:ext cx="113792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552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6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4B96D5-3B47-4119-B86D-8AC3C622114C}" type="datetimeFigureOut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7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7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4362C-D113-4FBB-B641-52BB7CE26ABA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US" sz="36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37160" indent="-137160" algn="l" defTabSz="685800" rtl="0" eaLnBrk="1" latinLnBrk="0" hangingPunct="1">
        <a:lnSpc>
          <a:spcPct val="100000"/>
        </a:lnSpc>
        <a:spcBef>
          <a:spcPts val="675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DVOCATEKK@GMAIL.COM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DVOCATEKK@GMAIL.COM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ctrTitle"/>
          </p:nvPr>
        </p:nvSpPr>
        <p:spPr>
          <a:xfrm>
            <a:off x="1629102" y="1753764"/>
            <a:ext cx="8933796" cy="2437232"/>
          </a:xfrm>
        </p:spPr>
        <p:txBody>
          <a:bodyPr>
            <a:normAutofit/>
          </a:bodyPr>
          <a:lstStyle/>
          <a:p>
            <a:r>
              <a:rPr sz="3200" b="1"/>
              <a:t>Remission of Duties &amp; Taxes on exported products</a:t>
            </a:r>
            <a:endParaRPr lang="en-US" alt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819400"/>
            <a:ext cx="6400800" cy="2590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/>
              <a:t>DR M.S KRISHNA KUMAR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hlinkClick r:id="rId2"/>
              </a:rPr>
              <a:t>ADVOCATEKK@GMAIL.COM</a:t>
            </a:r>
            <a:r>
              <a:rPr lang="en-US" dirty="0"/>
              <a:t> | 9840364289</a:t>
            </a:r>
          </a:p>
        </p:txBody>
      </p:sp>
    </p:spTree>
    <p:extLst>
      <p:ext uri="{BB962C8B-B14F-4D97-AF65-F5344CB8AC3E}">
        <p14:creationId xmlns:p14="http://schemas.microsoft.com/office/powerpoint/2010/main" val="634533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ctrTitle"/>
          </p:nvPr>
        </p:nvSpPr>
        <p:spPr>
          <a:xfrm>
            <a:off x="1629102" y="1753764"/>
            <a:ext cx="8933796" cy="2437232"/>
          </a:xfrm>
        </p:spPr>
        <p:txBody>
          <a:bodyPr>
            <a:normAutofit/>
          </a:bodyPr>
          <a:lstStyle/>
          <a:p>
            <a:r>
              <a:rPr sz="3200" b="1"/>
              <a:t>Remission of Duties &amp; Taxes on exported products</a:t>
            </a:r>
            <a:endParaRPr lang="en-US" alt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2819400"/>
            <a:ext cx="6400800" cy="2590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3000" dirty="0"/>
              <a:t>DR M.S KRISHNA KUMAR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hlinkClick r:id="rId2"/>
              </a:rPr>
              <a:t>ADVOCATEKK@GMAIL.COM</a:t>
            </a:r>
            <a:r>
              <a:rPr lang="en-US" dirty="0"/>
              <a:t> | 9840364289</a:t>
            </a:r>
          </a:p>
        </p:txBody>
      </p:sp>
    </p:spTree>
    <p:extLst>
      <p:ext uri="{BB962C8B-B14F-4D97-AF65-F5344CB8AC3E}">
        <p14:creationId xmlns:p14="http://schemas.microsoft.com/office/powerpoint/2010/main" val="1294692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1"/>
            <a:ext cx="8534400" cy="758825"/>
          </a:xfrm>
        </p:spPr>
        <p:txBody>
          <a:bodyPr/>
          <a:lstStyle/>
          <a:p>
            <a:pPr eaLnBrk="1" hangingPunct="1"/>
            <a:r>
              <a:rPr lang="en-US" sz="2800" b="1" dirty="0" err="1"/>
              <a:t>RoDTEP</a:t>
            </a:r>
            <a:r>
              <a:rPr lang="en-US" sz="2800" b="1" dirty="0"/>
              <a:t>-Remission of Duties &amp; Taxes on Exported Products</a:t>
            </a:r>
            <a:r>
              <a:rPr lang="en-US" altLang="en-US" sz="2800" b="1" dirty="0">
                <a:solidFill>
                  <a:srgbClr val="7B9899"/>
                </a:solidFill>
              </a:rPr>
              <a:t>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5"/>
            <a:ext cx="11446934" cy="4572000"/>
          </a:xfrm>
        </p:spPr>
        <p:txBody>
          <a:bodyPr/>
          <a:lstStyle/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Export remission scheme - Rebate of all hidden all central/state/local-duties/taxes/levies-notified by Dept of Commerce - Administered by </a:t>
            </a:r>
            <a:r>
              <a:rPr lang="en-US" sz="2400" dirty="0" err="1"/>
              <a:t>MoF</a:t>
            </a:r>
            <a:r>
              <a:rPr lang="en-US" sz="2400" dirty="0"/>
              <a:t> - Dept of Revenue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MEIS –  Chapter 3 – Export incentive </a:t>
            </a:r>
            <a:r>
              <a:rPr lang="en-US" sz="2400" dirty="0" err="1"/>
              <a:t>RoDTEP</a:t>
            </a:r>
            <a:r>
              <a:rPr lang="en-US" sz="2400" dirty="0"/>
              <a:t> – Chapter IV duty remission scheme – WTO Compliant 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Exports from 1</a:t>
            </a:r>
            <a:r>
              <a:rPr lang="en-US" sz="2400" baseline="30000" dirty="0"/>
              <a:t>st</a:t>
            </a:r>
            <a:r>
              <a:rPr lang="en-US" sz="2400" dirty="0"/>
              <a:t> January 2021 eligible – Rates notified by DGFT – Appendix 4R – 8 Digit HS code – Specific/</a:t>
            </a:r>
            <a:r>
              <a:rPr lang="en-US" sz="2400" dirty="0" err="1"/>
              <a:t>Advalorem</a:t>
            </a:r>
            <a:r>
              <a:rPr lang="en-US" sz="2400" dirty="0"/>
              <a:t> based rates (10436 entries- Jan 23)  – Value cap for certain products – Range 0.5% to 4.0% - Certain items specific – Rs.400/- per MT(fuel wood) 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In the form of transferable E- Scrip issued – E ledger of CBIC ( Sec. 51B of CA62) </a:t>
            </a:r>
          </a:p>
          <a:p>
            <a:pPr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n-US" sz="2400" dirty="0"/>
              <a:t>Used only for payment of BCD – </a:t>
            </a:r>
            <a:r>
              <a:rPr lang="en-US" sz="2400" dirty="0">
                <a:solidFill>
                  <a:srgbClr val="FF0000"/>
                </a:solidFill>
              </a:rPr>
              <a:t>Not IGST/</a:t>
            </a:r>
            <a:r>
              <a:rPr lang="en-US" sz="2400" dirty="0" err="1">
                <a:solidFill>
                  <a:srgbClr val="FF0000"/>
                </a:solidFill>
              </a:rPr>
              <a:t>Addl</a:t>
            </a:r>
            <a:r>
              <a:rPr lang="en-US" sz="2400" dirty="0">
                <a:solidFill>
                  <a:srgbClr val="FF0000"/>
                </a:solidFill>
              </a:rPr>
              <a:t> Duties of Customs /Comp </a:t>
            </a:r>
            <a:r>
              <a:rPr lang="en-US" sz="2400" dirty="0" err="1">
                <a:solidFill>
                  <a:srgbClr val="FF0000"/>
                </a:solidFill>
              </a:rPr>
              <a:t>Cess</a:t>
            </a:r>
            <a:endParaRPr lang="en-US" sz="2400" dirty="0">
              <a:solidFill>
                <a:srgbClr val="FF0000"/>
              </a:solidFill>
            </a:endParaRPr>
          </a:p>
          <a:p>
            <a:pPr algn="just">
              <a:lnSpc>
                <a:spcPct val="110000"/>
              </a:lnSpc>
              <a:buFont typeface="Courier New" panose="02070309020205020404" pitchFamily="49" charset="0"/>
              <a:buChar char="o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Eligibility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 err="1">
                <a:solidFill>
                  <a:schemeClr val="accent1">
                    <a:lumMod val="75000"/>
                  </a:schemeClr>
                </a:solidFill>
              </a:rPr>
              <a:t>Eligibile</a:t>
            </a:r>
            <a:endParaRPr lang="en-US" sz="23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All Exporters – Manufacturers + merchant exporters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No turnover threshold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Country of origin – India </a:t>
            </a:r>
          </a:p>
          <a:p>
            <a:pPr>
              <a:buFont typeface="Wingdings" pitchFamily="2" charset="2"/>
              <a:buChar char="ü"/>
            </a:pPr>
            <a:r>
              <a:rPr lang="en-US" sz="2300" dirty="0"/>
              <a:t>E-commerce + Courier exports also eligible 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</a:rPr>
              <a:t>Not Eligible</a:t>
            </a:r>
          </a:p>
          <a:p>
            <a:r>
              <a:rPr lang="en-US" sz="2300" dirty="0"/>
              <a:t>Iron &amp; Steel, Chemical &amp; </a:t>
            </a:r>
            <a:r>
              <a:rPr lang="en-US" sz="2300" dirty="0" err="1"/>
              <a:t>Pharma</a:t>
            </a:r>
            <a:r>
              <a:rPr lang="en-US" sz="2300" dirty="0"/>
              <a:t> sectors </a:t>
            </a:r>
          </a:p>
          <a:p>
            <a:r>
              <a:rPr lang="en-US" sz="2300" dirty="0"/>
              <a:t>Exports of EOU/SES/Advance Authorization </a:t>
            </a:r>
          </a:p>
          <a:p>
            <a:r>
              <a:rPr lang="en-US" sz="2300" dirty="0"/>
              <a:t>Re-exported products </a:t>
            </a:r>
          </a:p>
          <a:p>
            <a:r>
              <a:rPr lang="en-US" sz="2300" dirty="0" err="1"/>
              <a:t>RoDTEP</a:t>
            </a:r>
            <a:r>
              <a:rPr lang="en-US" sz="2300" dirty="0"/>
              <a:t> &amp; MEIS cannot be claimed simultaneously</a:t>
            </a:r>
          </a:p>
          <a:p>
            <a:r>
              <a:rPr lang="en-US" sz="2300" dirty="0"/>
              <a:t>Apparel &amp; </a:t>
            </a:r>
            <a:r>
              <a:rPr lang="en-US" sz="2300" dirty="0" err="1"/>
              <a:t>Madeups</a:t>
            </a:r>
            <a:r>
              <a:rPr lang="en-US" sz="2300" dirty="0"/>
              <a:t> – excluded  (Chapter 61, 62, 63) – Covered under ROSTCL</a:t>
            </a:r>
          </a:p>
          <a:p>
            <a:pPr>
              <a:lnSpc>
                <a:spcPct val="110000"/>
              </a:lnSpc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Not Eligible under FTP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</a:rPr>
              <a:t>Para 4.55 of FTP – Not Eligible – categories</a:t>
            </a:r>
          </a:p>
          <a:p>
            <a:pPr marL="509588" lvl="0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Transshipment exports 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Export products subject to minimum export price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Products which are restricted or prohibited under Schedule 2 of ITC HS 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Deemed exports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Supplies by DTA to SEZ</a:t>
            </a:r>
            <a:endParaRPr lang="en-IN" sz="2300" dirty="0"/>
          </a:p>
          <a:p>
            <a:pPr marL="509588" indent="-161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Products made in warehouse u/s 65 of CA 1962</a:t>
            </a:r>
          </a:p>
          <a:p>
            <a:pPr>
              <a:lnSpc>
                <a:spcPct val="110000"/>
              </a:lnSpc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Procedure to Claim Incentive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 marL="288925" indent="-288925">
              <a:buFont typeface="Arial" pitchFamily="34" charset="0"/>
              <a:buChar char="•"/>
            </a:pPr>
            <a:r>
              <a:rPr lang="en-US" sz="2300" dirty="0"/>
              <a:t>Claim </a:t>
            </a:r>
            <a:r>
              <a:rPr lang="en-US" sz="2300" dirty="0" err="1"/>
              <a:t>RoDTEP</a:t>
            </a:r>
            <a:r>
              <a:rPr lang="en-US" sz="2300" dirty="0"/>
              <a:t> in Shipping Bill (SB) by making endorsement – schedule reference not necessary 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Based on declaration in SB incentive processed by Customs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After EGM is filed – scrolls for individual SB generated – available in ICEGATE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Claimant (IEC Holder) registered in ICEGATE ( with DSC) – create E- Ledger using Tab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Ledger maintained at IEC level (Not GSTIN)</a:t>
            </a:r>
          </a:p>
          <a:p>
            <a:pPr marL="288925" indent="-288925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300" dirty="0"/>
              <a:t>Exporter can log into a/c and generate Scrip selecting SB</a:t>
            </a:r>
          </a:p>
          <a:p>
            <a:pPr>
              <a:lnSpc>
                <a:spcPct val="110000"/>
              </a:lnSpc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Important Points 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r>
              <a:rPr lang="en-US" sz="2400" dirty="0"/>
              <a:t>Exporter to make declaration in SB – abide by Scheme</a:t>
            </a:r>
          </a:p>
          <a:p>
            <a:r>
              <a:rPr lang="en-US" sz="2400" dirty="0"/>
              <a:t>Exporters to thoroughly check 8 Digit ( Ch 73 Automobile parts </a:t>
            </a:r>
            <a:r>
              <a:rPr lang="en-US" sz="2400" dirty="0">
                <a:solidFill>
                  <a:srgbClr val="FF0000"/>
                </a:solidFill>
              </a:rPr>
              <a:t>not eligible</a:t>
            </a:r>
            <a:r>
              <a:rPr lang="en-US" sz="2400" dirty="0"/>
              <a:t> – Chapter 87 eligible) </a:t>
            </a:r>
          </a:p>
          <a:p>
            <a:r>
              <a:rPr lang="en-US" sz="2400" dirty="0"/>
              <a:t>E- Ledger created for every exporter/Claimant receiving Scrip by transfer</a:t>
            </a:r>
          </a:p>
          <a:p>
            <a:r>
              <a:rPr lang="en-US" sz="2400" dirty="0"/>
              <a:t>E Scrip valid for one year from date of generation in Ledger and will lapse after 1year</a:t>
            </a:r>
          </a:p>
          <a:p>
            <a:r>
              <a:rPr lang="en-US" sz="2400" dirty="0"/>
              <a:t>E- scrip transferable in full – validity not extended by transfer</a:t>
            </a:r>
          </a:p>
          <a:p>
            <a:r>
              <a:rPr lang="en-US" sz="2400" dirty="0"/>
              <a:t>Scrip subject to realization of export proceeds (FEMA/RBI)</a:t>
            </a:r>
          </a:p>
          <a:p>
            <a:r>
              <a:rPr lang="en-US" sz="2400" dirty="0"/>
              <a:t>Goods exported on payment of GST – eligible </a:t>
            </a:r>
          </a:p>
          <a:p>
            <a:r>
              <a:rPr lang="en-US" sz="2400" dirty="0"/>
              <a:t>Goods exported under GST – Exempt – also eligible </a:t>
            </a:r>
          </a:p>
          <a:p>
            <a:r>
              <a:rPr lang="en-US" sz="2400" dirty="0"/>
              <a:t>EPCG &amp; </a:t>
            </a:r>
            <a:r>
              <a:rPr lang="en-US" sz="2400" dirty="0" err="1"/>
              <a:t>RoDTEP</a:t>
            </a:r>
            <a:r>
              <a:rPr lang="en-US" sz="2400" dirty="0"/>
              <a:t> cab be claimed simultaneously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MEIS &amp; </a:t>
            </a:r>
            <a:r>
              <a:rPr lang="en-US" sz="2800" b="1" dirty="0" err="1"/>
              <a:t>RoDTEP</a:t>
            </a:r>
            <a:r>
              <a:rPr lang="en-US" sz="2800" b="1" dirty="0"/>
              <a:t> – Comparison </a:t>
            </a:r>
            <a:endParaRPr lang="en-US" alt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90991409"/>
              </p:ext>
            </p:extLst>
          </p:nvPr>
        </p:nvGraphicFramePr>
        <p:xfrm>
          <a:off x="296863" y="1527175"/>
          <a:ext cx="11445875" cy="4676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77830-2357-489F-A651-E4F5F231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RoDTEP</a:t>
            </a:r>
            <a:r>
              <a:rPr lang="en-IN" dirty="0"/>
              <a:t>- Customs Act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BAFAC-0AA5-419E-B205-12D70C0CAC4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sz="2400" b="1" dirty="0"/>
              <a:t>Electronic Duty Credit Ledger Regulations 2021 – Sec.51B r/w Sec.157 of Customs Act 1962</a:t>
            </a:r>
          </a:p>
          <a:p>
            <a:r>
              <a:rPr lang="en-IN" sz="2400" dirty="0"/>
              <a:t>Rule 3 – Issuance of Duty credit in Scroll</a:t>
            </a:r>
          </a:p>
          <a:p>
            <a:r>
              <a:rPr lang="en-IN" sz="2400" dirty="0"/>
              <a:t>Rule 4 – creation of e-scrip in ledger</a:t>
            </a:r>
          </a:p>
          <a:p>
            <a:r>
              <a:rPr lang="en-IN" sz="2400" dirty="0"/>
              <a:t>Rule 6 – validity of e-scrip</a:t>
            </a:r>
          </a:p>
          <a:p>
            <a:r>
              <a:rPr lang="en-IN" sz="2400" dirty="0"/>
              <a:t>Rule 7 – transfer of duty credit in e-scrip</a:t>
            </a:r>
          </a:p>
          <a:p>
            <a:r>
              <a:rPr lang="en-IN" sz="2400" dirty="0"/>
              <a:t>Rule 8 – suspension or cancellation of duty credit </a:t>
            </a:r>
          </a:p>
          <a:p>
            <a:pPr marL="0" indent="0">
              <a:buNone/>
            </a:pPr>
            <a:r>
              <a:rPr lang="en-IN" sz="2400" b="1" dirty="0" err="1"/>
              <a:t>Notfn.No</a:t>
            </a:r>
            <a:r>
              <a:rPr lang="en-IN" sz="2400" b="1" dirty="0"/>
              <a:t>. 76/2021 </a:t>
            </a:r>
            <a:r>
              <a:rPr lang="en-IN" sz="2400" b="1" dirty="0" err="1"/>
              <a:t>Cus</a:t>
            </a:r>
            <a:r>
              <a:rPr lang="en-IN" sz="2400" b="1" dirty="0"/>
              <a:t> (NT) dated 23.09.2021 – duty credit subject to conditions &amp; restrictions </a:t>
            </a:r>
          </a:p>
          <a:p>
            <a:pPr marL="0" indent="0">
              <a:buNone/>
            </a:pPr>
            <a:r>
              <a:rPr lang="en-IN" sz="2400" dirty="0"/>
              <a:t>Recovery u/s 28AA – recovery when exports proceeds not realized – Table-1 = Export categories/sectors not eligible for Scrip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728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840374" y="425372"/>
            <a:ext cx="8534400" cy="535328"/>
          </a:xfrm>
        </p:spPr>
        <p:txBody>
          <a:bodyPr/>
          <a:lstStyle/>
          <a:p>
            <a:pPr eaLnBrk="1" hangingPunct="1"/>
            <a:r>
              <a:rPr lang="en-US" sz="2800" b="1" dirty="0"/>
              <a:t>Recovery &amp; Penalties</a:t>
            </a:r>
            <a:endParaRPr lang="en-US" altLang="en-US" sz="2800" b="1" dirty="0"/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296333" y="1527174"/>
            <a:ext cx="11446934" cy="467685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300" b="1" dirty="0">
                <a:solidFill>
                  <a:schemeClr val="accent1">
                    <a:lumMod val="75000"/>
                  </a:schemeClr>
                </a:solidFill>
              </a:rPr>
              <a:t>Sec.28AAA – Recovery of Duties in certain cases </a:t>
            </a:r>
          </a:p>
          <a:p>
            <a:pPr marL="512763" indent="-166688" algn="just">
              <a:buFont typeface="Arial" pitchFamily="34" charset="0"/>
              <a:buChar char="•"/>
            </a:pPr>
            <a:r>
              <a:rPr lang="en-IN" sz="2300" dirty="0"/>
              <a:t>Instrument obtained by fraud/suppression etc – under Customs Act, FTP, CG Scheme- liable for recovery- instrument defined </a:t>
            </a:r>
          </a:p>
          <a:p>
            <a:pPr marL="512763" indent="-166688" algn="just">
              <a:buFont typeface="Arial" pitchFamily="34" charset="0"/>
              <a:buChar char="•"/>
            </a:pPr>
            <a:r>
              <a:rPr lang="en-IN" sz="2300" dirty="0"/>
              <a:t>Deemed not exempted or debited – action against scrip holder without prejudice to action against importer under Sec 28 – scrip holder liable for scrip value+ interest u/s 28AA </a:t>
            </a:r>
          </a:p>
          <a:p>
            <a:pPr marL="288925" indent="-288925" algn="just">
              <a:buNone/>
            </a:pPr>
            <a:endParaRPr lang="en-IN" sz="2300" dirty="0"/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IN" sz="2300" b="1" dirty="0">
                <a:solidFill>
                  <a:schemeClr val="accent1">
                    <a:lumMod val="75000"/>
                  </a:schemeClr>
                </a:solidFill>
              </a:rPr>
              <a:t>Sec. 114 AB – Penalty for obtaining instrument by fraud</a:t>
            </a:r>
          </a:p>
          <a:p>
            <a:pPr marL="512763" indent="-166688" algn="just">
              <a:buFont typeface="Arial" pitchFamily="34" charset="0"/>
              <a:buChar char="•"/>
            </a:pPr>
            <a:r>
              <a:rPr lang="en-IN" sz="2300" dirty="0"/>
              <a:t>Person to whom instrument issued – liable for penalty equivalent to scrip value </a:t>
            </a:r>
          </a:p>
        </p:txBody>
      </p:sp>
    </p:spTree>
    <p:extLst>
      <p:ext uri="{BB962C8B-B14F-4D97-AF65-F5344CB8AC3E}">
        <p14:creationId xmlns:p14="http://schemas.microsoft.com/office/powerpoint/2010/main" val="1982911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3024"/>
      </a:dk2>
      <a:lt2>
        <a:srgbClr val="E6E2E8"/>
      </a:lt2>
      <a:accent1>
        <a:srgbClr val="6BB246"/>
      </a:accent1>
      <a:accent2>
        <a:srgbClr val="90AC39"/>
      </a:accent2>
      <a:accent3>
        <a:srgbClr val="B3A046"/>
      </a:accent3>
      <a:accent4>
        <a:srgbClr val="B16B3B"/>
      </a:accent4>
      <a:accent5>
        <a:srgbClr val="C34D4E"/>
      </a:accent5>
      <a:accent6>
        <a:srgbClr val="B13B6D"/>
      </a:accent6>
      <a:hlink>
        <a:srgbClr val="C35E4B"/>
      </a:hlink>
      <a:folHlink>
        <a:srgbClr val="7F7F7F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738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Courier New</vt:lpstr>
      <vt:lpstr>Garamond</vt:lpstr>
      <vt:lpstr>Georgia</vt:lpstr>
      <vt:lpstr>Wingdings</vt:lpstr>
      <vt:lpstr>Wingdings 2</vt:lpstr>
      <vt:lpstr>Civic</vt:lpstr>
      <vt:lpstr>SavonVTI</vt:lpstr>
      <vt:lpstr>Remission of Duties &amp; Taxes on exported products</vt:lpstr>
      <vt:lpstr>RoDTEP-Remission of Duties &amp; Taxes on Exported Products </vt:lpstr>
      <vt:lpstr>Eligibility</vt:lpstr>
      <vt:lpstr>Not Eligible under FTP</vt:lpstr>
      <vt:lpstr>Procedure to Claim Incentive</vt:lpstr>
      <vt:lpstr>Important Points </vt:lpstr>
      <vt:lpstr>MEIS &amp; RoDTEP – Comparison </vt:lpstr>
      <vt:lpstr>RoDTEP- Customs Act </vt:lpstr>
      <vt:lpstr>Recovery &amp; Penalties</vt:lpstr>
      <vt:lpstr>Remission of Duties &amp; Taxes on exported products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 LAUNDERING – Quick Overview</dc:title>
  <dc:creator>Microsoft account</dc:creator>
  <cp:lastModifiedBy>Srividya</cp:lastModifiedBy>
  <cp:revision>43</cp:revision>
  <dcterms:created xsi:type="dcterms:W3CDTF">2021-06-09T07:39:53Z</dcterms:created>
  <dcterms:modified xsi:type="dcterms:W3CDTF">2023-01-12T13:56:31Z</dcterms:modified>
</cp:coreProperties>
</file>