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2AE9B-CD6F-4877-B1B5-39120EE6EB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BBD6FC5-87AB-F5EA-0003-97E7F2ED73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22DB839-7E16-7253-5A68-6547D37C1CF2}"/>
              </a:ext>
            </a:extLst>
          </p:cNvPr>
          <p:cNvSpPr>
            <a:spLocks noGrp="1"/>
          </p:cNvSpPr>
          <p:nvPr>
            <p:ph type="dt" sz="half" idx="10"/>
          </p:nvPr>
        </p:nvSpPr>
        <p:spPr/>
        <p:txBody>
          <a:bodyPr/>
          <a:lstStyle/>
          <a:p>
            <a:fld id="{1805FE24-442F-499D-8135-91FDF8EA6E99}" type="datetimeFigureOut">
              <a:rPr lang="en-IN" smtClean="0"/>
              <a:t>15-01-2023</a:t>
            </a:fld>
            <a:endParaRPr lang="en-IN"/>
          </a:p>
        </p:txBody>
      </p:sp>
      <p:sp>
        <p:nvSpPr>
          <p:cNvPr id="5" name="Footer Placeholder 4">
            <a:extLst>
              <a:ext uri="{FF2B5EF4-FFF2-40B4-BE49-F238E27FC236}">
                <a16:creationId xmlns:a16="http://schemas.microsoft.com/office/drawing/2014/main" id="{622C30EE-D7F1-8214-F1A2-365C741BC85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23F723D-6F9E-19B6-C0B9-DDAD361660A2}"/>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958926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0937B-ACAB-4419-DCE8-A61EB646D53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192A469-AB01-4E15-F96D-B11A6B7080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2F6B2C0-3A43-D2B2-B790-82275A657712}"/>
              </a:ext>
            </a:extLst>
          </p:cNvPr>
          <p:cNvSpPr>
            <a:spLocks noGrp="1"/>
          </p:cNvSpPr>
          <p:nvPr>
            <p:ph type="dt" sz="half" idx="10"/>
          </p:nvPr>
        </p:nvSpPr>
        <p:spPr/>
        <p:txBody>
          <a:bodyPr/>
          <a:lstStyle/>
          <a:p>
            <a:fld id="{1805FE24-442F-499D-8135-91FDF8EA6E99}" type="datetimeFigureOut">
              <a:rPr lang="en-IN" smtClean="0"/>
              <a:t>15-01-2023</a:t>
            </a:fld>
            <a:endParaRPr lang="en-IN"/>
          </a:p>
        </p:txBody>
      </p:sp>
      <p:sp>
        <p:nvSpPr>
          <p:cNvPr id="5" name="Footer Placeholder 4">
            <a:extLst>
              <a:ext uri="{FF2B5EF4-FFF2-40B4-BE49-F238E27FC236}">
                <a16:creationId xmlns:a16="http://schemas.microsoft.com/office/drawing/2014/main" id="{2279760C-5C93-BEBE-A37B-999B7718A3A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8C1DC1C-F12A-8F9A-2E96-C7C25751780E}"/>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3154667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B51650-A096-8EB5-834F-79342C4FCE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BBFF665-2ED7-40AF-4B59-4BC32B14A5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6F5B966-0130-F273-F15C-F805A3F09B92}"/>
              </a:ext>
            </a:extLst>
          </p:cNvPr>
          <p:cNvSpPr>
            <a:spLocks noGrp="1"/>
          </p:cNvSpPr>
          <p:nvPr>
            <p:ph type="dt" sz="half" idx="10"/>
          </p:nvPr>
        </p:nvSpPr>
        <p:spPr/>
        <p:txBody>
          <a:bodyPr/>
          <a:lstStyle/>
          <a:p>
            <a:fld id="{1805FE24-442F-499D-8135-91FDF8EA6E99}" type="datetimeFigureOut">
              <a:rPr lang="en-IN" smtClean="0"/>
              <a:t>15-01-2023</a:t>
            </a:fld>
            <a:endParaRPr lang="en-IN"/>
          </a:p>
        </p:txBody>
      </p:sp>
      <p:sp>
        <p:nvSpPr>
          <p:cNvPr id="5" name="Footer Placeholder 4">
            <a:extLst>
              <a:ext uri="{FF2B5EF4-FFF2-40B4-BE49-F238E27FC236}">
                <a16:creationId xmlns:a16="http://schemas.microsoft.com/office/drawing/2014/main" id="{998BBB0E-78B8-3D23-1CAA-65F4980C250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B966D71-6C61-A024-D5E2-307629CEA79F}"/>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347965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E99BE-6441-0C20-DDB5-80586E88B40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B8CB5F6-1757-21B9-F6D0-8BF197DDEA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86DA5A2-5DC1-9C84-94D7-C03680DB8F89}"/>
              </a:ext>
            </a:extLst>
          </p:cNvPr>
          <p:cNvSpPr>
            <a:spLocks noGrp="1"/>
          </p:cNvSpPr>
          <p:nvPr>
            <p:ph type="dt" sz="half" idx="10"/>
          </p:nvPr>
        </p:nvSpPr>
        <p:spPr/>
        <p:txBody>
          <a:bodyPr/>
          <a:lstStyle/>
          <a:p>
            <a:fld id="{1805FE24-442F-499D-8135-91FDF8EA6E99}" type="datetimeFigureOut">
              <a:rPr lang="en-IN" smtClean="0"/>
              <a:t>15-01-2023</a:t>
            </a:fld>
            <a:endParaRPr lang="en-IN"/>
          </a:p>
        </p:txBody>
      </p:sp>
      <p:sp>
        <p:nvSpPr>
          <p:cNvPr id="5" name="Footer Placeholder 4">
            <a:extLst>
              <a:ext uri="{FF2B5EF4-FFF2-40B4-BE49-F238E27FC236}">
                <a16:creationId xmlns:a16="http://schemas.microsoft.com/office/drawing/2014/main" id="{D1C3D1DC-00BA-910A-20C7-509661A6409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945013F-33AE-3E65-7B45-0E06DD2FA6EA}"/>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1544799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4F43-7AAF-D4BA-F27A-9E427B7674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498AE79-E885-C6C4-95EC-EDBBF7792B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4F8DDE-A32F-61DB-5980-FF7F37E02464}"/>
              </a:ext>
            </a:extLst>
          </p:cNvPr>
          <p:cNvSpPr>
            <a:spLocks noGrp="1"/>
          </p:cNvSpPr>
          <p:nvPr>
            <p:ph type="dt" sz="half" idx="10"/>
          </p:nvPr>
        </p:nvSpPr>
        <p:spPr/>
        <p:txBody>
          <a:bodyPr/>
          <a:lstStyle/>
          <a:p>
            <a:fld id="{1805FE24-442F-499D-8135-91FDF8EA6E99}" type="datetimeFigureOut">
              <a:rPr lang="en-IN" smtClean="0"/>
              <a:t>15-01-2023</a:t>
            </a:fld>
            <a:endParaRPr lang="en-IN"/>
          </a:p>
        </p:txBody>
      </p:sp>
      <p:sp>
        <p:nvSpPr>
          <p:cNvPr id="5" name="Footer Placeholder 4">
            <a:extLst>
              <a:ext uri="{FF2B5EF4-FFF2-40B4-BE49-F238E27FC236}">
                <a16:creationId xmlns:a16="http://schemas.microsoft.com/office/drawing/2014/main" id="{BCBAA639-F24E-2C84-95A0-8D6FF41FF73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1E25D15-4C08-5176-9463-707D0FE0B952}"/>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1771573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DD63F-D748-23E8-961D-B255AE99B07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D8A417A-0545-1C07-44FB-CAA2BA9BC8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12DBC35-CD48-165F-11C5-F449F2034B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3AE4C83-ED8C-E8FD-54CF-882D82959551}"/>
              </a:ext>
            </a:extLst>
          </p:cNvPr>
          <p:cNvSpPr>
            <a:spLocks noGrp="1"/>
          </p:cNvSpPr>
          <p:nvPr>
            <p:ph type="dt" sz="half" idx="10"/>
          </p:nvPr>
        </p:nvSpPr>
        <p:spPr/>
        <p:txBody>
          <a:bodyPr/>
          <a:lstStyle/>
          <a:p>
            <a:fld id="{1805FE24-442F-499D-8135-91FDF8EA6E99}" type="datetimeFigureOut">
              <a:rPr lang="en-IN" smtClean="0"/>
              <a:t>15-01-2023</a:t>
            </a:fld>
            <a:endParaRPr lang="en-IN"/>
          </a:p>
        </p:txBody>
      </p:sp>
      <p:sp>
        <p:nvSpPr>
          <p:cNvPr id="6" name="Footer Placeholder 5">
            <a:extLst>
              <a:ext uri="{FF2B5EF4-FFF2-40B4-BE49-F238E27FC236}">
                <a16:creationId xmlns:a16="http://schemas.microsoft.com/office/drawing/2014/main" id="{149E5B83-75FC-9A08-A14A-01A241F47EE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45E46B4-9703-9993-FF51-C174B1DF2E8F}"/>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1192768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BEA02-FB89-9368-2C08-A58CECC1F381}"/>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9877867-2573-D10F-AF3F-282AC674E2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AE3510-F6DB-C005-9183-1A33FFA779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B4CC111-76CD-623D-1B01-3D157550C1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8EFE59-CF3B-FA99-C058-087DD60134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7960F1A-2D46-7CDD-2B63-59DB22B23B90}"/>
              </a:ext>
            </a:extLst>
          </p:cNvPr>
          <p:cNvSpPr>
            <a:spLocks noGrp="1"/>
          </p:cNvSpPr>
          <p:nvPr>
            <p:ph type="dt" sz="half" idx="10"/>
          </p:nvPr>
        </p:nvSpPr>
        <p:spPr/>
        <p:txBody>
          <a:bodyPr/>
          <a:lstStyle/>
          <a:p>
            <a:fld id="{1805FE24-442F-499D-8135-91FDF8EA6E99}" type="datetimeFigureOut">
              <a:rPr lang="en-IN" smtClean="0"/>
              <a:t>15-01-2023</a:t>
            </a:fld>
            <a:endParaRPr lang="en-IN"/>
          </a:p>
        </p:txBody>
      </p:sp>
      <p:sp>
        <p:nvSpPr>
          <p:cNvPr id="8" name="Footer Placeholder 7">
            <a:extLst>
              <a:ext uri="{FF2B5EF4-FFF2-40B4-BE49-F238E27FC236}">
                <a16:creationId xmlns:a16="http://schemas.microsoft.com/office/drawing/2014/main" id="{4ED4B6FE-A138-FE29-2BA5-4C3B7027DAA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CA6BA9D-B81B-396D-FB3B-4F9674C1CE6D}"/>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1085148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35FD2-D10D-3739-EDE9-778CE967DF3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EFA95DB-6657-90EF-2E8F-60989633544F}"/>
              </a:ext>
            </a:extLst>
          </p:cNvPr>
          <p:cNvSpPr>
            <a:spLocks noGrp="1"/>
          </p:cNvSpPr>
          <p:nvPr>
            <p:ph type="dt" sz="half" idx="10"/>
          </p:nvPr>
        </p:nvSpPr>
        <p:spPr/>
        <p:txBody>
          <a:bodyPr/>
          <a:lstStyle/>
          <a:p>
            <a:fld id="{1805FE24-442F-499D-8135-91FDF8EA6E99}" type="datetimeFigureOut">
              <a:rPr lang="en-IN" smtClean="0"/>
              <a:t>15-01-2023</a:t>
            </a:fld>
            <a:endParaRPr lang="en-IN"/>
          </a:p>
        </p:txBody>
      </p:sp>
      <p:sp>
        <p:nvSpPr>
          <p:cNvPr id="4" name="Footer Placeholder 3">
            <a:extLst>
              <a:ext uri="{FF2B5EF4-FFF2-40B4-BE49-F238E27FC236}">
                <a16:creationId xmlns:a16="http://schemas.microsoft.com/office/drawing/2014/main" id="{D0912307-E16C-B270-121A-61A2F5EF348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FB11058-8356-9BE1-57EF-D6AA556D6F25}"/>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767470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85853-557F-A0CA-CCF2-014BFB894F0F}"/>
              </a:ext>
            </a:extLst>
          </p:cNvPr>
          <p:cNvSpPr>
            <a:spLocks noGrp="1"/>
          </p:cNvSpPr>
          <p:nvPr>
            <p:ph type="dt" sz="half" idx="10"/>
          </p:nvPr>
        </p:nvSpPr>
        <p:spPr/>
        <p:txBody>
          <a:bodyPr/>
          <a:lstStyle/>
          <a:p>
            <a:fld id="{1805FE24-442F-499D-8135-91FDF8EA6E99}" type="datetimeFigureOut">
              <a:rPr lang="en-IN" smtClean="0"/>
              <a:t>15-01-2023</a:t>
            </a:fld>
            <a:endParaRPr lang="en-IN"/>
          </a:p>
        </p:txBody>
      </p:sp>
      <p:sp>
        <p:nvSpPr>
          <p:cNvPr id="3" name="Footer Placeholder 2">
            <a:extLst>
              <a:ext uri="{FF2B5EF4-FFF2-40B4-BE49-F238E27FC236}">
                <a16:creationId xmlns:a16="http://schemas.microsoft.com/office/drawing/2014/main" id="{D0E3E4AF-145B-A611-0400-724FA652914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233A95F-7009-B4F5-FD6D-9755C91C77DA}"/>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622337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37AB8-A639-F14A-B6E4-E408DC3EC2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AD9FB14-7224-1AF0-F518-52D5EBAA56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841A646-F56D-2147-E8A9-AF429B8CA2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37922E-FE21-B2B0-44BB-FAE4796CFB33}"/>
              </a:ext>
            </a:extLst>
          </p:cNvPr>
          <p:cNvSpPr>
            <a:spLocks noGrp="1"/>
          </p:cNvSpPr>
          <p:nvPr>
            <p:ph type="dt" sz="half" idx="10"/>
          </p:nvPr>
        </p:nvSpPr>
        <p:spPr/>
        <p:txBody>
          <a:bodyPr/>
          <a:lstStyle/>
          <a:p>
            <a:fld id="{1805FE24-442F-499D-8135-91FDF8EA6E99}" type="datetimeFigureOut">
              <a:rPr lang="en-IN" smtClean="0"/>
              <a:t>15-01-2023</a:t>
            </a:fld>
            <a:endParaRPr lang="en-IN"/>
          </a:p>
        </p:txBody>
      </p:sp>
      <p:sp>
        <p:nvSpPr>
          <p:cNvPr id="6" name="Footer Placeholder 5">
            <a:extLst>
              <a:ext uri="{FF2B5EF4-FFF2-40B4-BE49-F238E27FC236}">
                <a16:creationId xmlns:a16="http://schemas.microsoft.com/office/drawing/2014/main" id="{FA730E34-82EB-5F9C-835E-0514F3F962B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4B50093-753B-23D8-25E4-A048AD38D0DF}"/>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3389153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B605A-F905-CDE7-EAAC-59B8892D2C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D4273BF-4383-E2C6-8023-A34A138A07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1C6474-1501-9CD8-3CA0-12EC083B9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448B14-8AF6-9C6D-F493-AA1D8E6322D8}"/>
              </a:ext>
            </a:extLst>
          </p:cNvPr>
          <p:cNvSpPr>
            <a:spLocks noGrp="1"/>
          </p:cNvSpPr>
          <p:nvPr>
            <p:ph type="dt" sz="half" idx="10"/>
          </p:nvPr>
        </p:nvSpPr>
        <p:spPr/>
        <p:txBody>
          <a:bodyPr/>
          <a:lstStyle/>
          <a:p>
            <a:fld id="{1805FE24-442F-499D-8135-91FDF8EA6E99}" type="datetimeFigureOut">
              <a:rPr lang="en-IN" smtClean="0"/>
              <a:t>15-01-2023</a:t>
            </a:fld>
            <a:endParaRPr lang="en-IN"/>
          </a:p>
        </p:txBody>
      </p:sp>
      <p:sp>
        <p:nvSpPr>
          <p:cNvPr id="6" name="Footer Placeholder 5">
            <a:extLst>
              <a:ext uri="{FF2B5EF4-FFF2-40B4-BE49-F238E27FC236}">
                <a16:creationId xmlns:a16="http://schemas.microsoft.com/office/drawing/2014/main" id="{0000F22D-98D6-24BB-BA13-5136EBDA0D9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DDDA269-9493-02B2-8705-3D1D2964E081}"/>
              </a:ext>
            </a:extLst>
          </p:cNvPr>
          <p:cNvSpPr>
            <a:spLocks noGrp="1"/>
          </p:cNvSpPr>
          <p:nvPr>
            <p:ph type="sldNum" sz="quarter" idx="12"/>
          </p:nvPr>
        </p:nvSpPr>
        <p:spPr/>
        <p:txBody>
          <a:bodyPr/>
          <a:lstStyle/>
          <a:p>
            <a:fld id="{FD19F62C-FDAA-4C44-BBC2-8D6BDFE69373}" type="slidenum">
              <a:rPr lang="en-IN" smtClean="0"/>
              <a:t>‹#›</a:t>
            </a:fld>
            <a:endParaRPr lang="en-IN"/>
          </a:p>
        </p:txBody>
      </p:sp>
    </p:spTree>
    <p:extLst>
      <p:ext uri="{BB962C8B-B14F-4D97-AF65-F5344CB8AC3E}">
        <p14:creationId xmlns:p14="http://schemas.microsoft.com/office/powerpoint/2010/main" val="3242540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31E321-59B3-6305-9C68-3BC4F9790F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231B8FB-2C3D-69B4-01D1-65CDD86695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EFEF55C-5F18-EFE8-AB84-DBD029F6F4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05FE24-442F-499D-8135-91FDF8EA6E99}" type="datetimeFigureOut">
              <a:rPr lang="en-IN" smtClean="0"/>
              <a:t>15-01-2023</a:t>
            </a:fld>
            <a:endParaRPr lang="en-IN"/>
          </a:p>
        </p:txBody>
      </p:sp>
      <p:sp>
        <p:nvSpPr>
          <p:cNvPr id="5" name="Footer Placeholder 4">
            <a:extLst>
              <a:ext uri="{FF2B5EF4-FFF2-40B4-BE49-F238E27FC236}">
                <a16:creationId xmlns:a16="http://schemas.microsoft.com/office/drawing/2014/main" id="{082A35E9-6AA4-8524-8F10-D152B27F80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1768A51-9EE3-34C8-F68F-B394802906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19F62C-FDAA-4C44-BBC2-8D6BDFE69373}" type="slidenum">
              <a:rPr lang="en-IN" smtClean="0"/>
              <a:t>‹#›</a:t>
            </a:fld>
            <a:endParaRPr lang="en-IN"/>
          </a:p>
        </p:txBody>
      </p:sp>
    </p:spTree>
    <p:extLst>
      <p:ext uri="{BB962C8B-B14F-4D97-AF65-F5344CB8AC3E}">
        <p14:creationId xmlns:p14="http://schemas.microsoft.com/office/powerpoint/2010/main" val="2939572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advocatekk@gmail.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3ACAA-050B-B13D-B8CC-B48738009DBF}"/>
              </a:ext>
            </a:extLst>
          </p:cNvPr>
          <p:cNvSpPr>
            <a:spLocks noGrp="1"/>
          </p:cNvSpPr>
          <p:nvPr>
            <p:ph type="ctrTitle"/>
          </p:nvPr>
        </p:nvSpPr>
        <p:spPr/>
        <p:txBody>
          <a:bodyPr/>
          <a:lstStyle/>
          <a:p>
            <a:r>
              <a:rPr lang="en-IN" dirty="0"/>
              <a:t>Duty Drawback Scheme</a:t>
            </a:r>
          </a:p>
        </p:txBody>
      </p:sp>
      <p:sp>
        <p:nvSpPr>
          <p:cNvPr id="3" name="Subtitle 2">
            <a:extLst>
              <a:ext uri="{FF2B5EF4-FFF2-40B4-BE49-F238E27FC236}">
                <a16:creationId xmlns:a16="http://schemas.microsoft.com/office/drawing/2014/main" id="{503DEEC5-64BE-5995-AF9B-B974E6B9589A}"/>
              </a:ext>
            </a:extLst>
          </p:cNvPr>
          <p:cNvSpPr>
            <a:spLocks noGrp="1"/>
          </p:cNvSpPr>
          <p:nvPr>
            <p:ph type="subTitle" idx="1"/>
          </p:nvPr>
        </p:nvSpPr>
        <p:spPr/>
        <p:txBody>
          <a:bodyPr/>
          <a:lstStyle/>
          <a:p>
            <a:r>
              <a:rPr lang="en-IN" dirty="0"/>
              <a:t>Dr M.S Krishna Kumar, advocate </a:t>
            </a:r>
          </a:p>
        </p:txBody>
      </p:sp>
    </p:spTree>
    <p:extLst>
      <p:ext uri="{BB962C8B-B14F-4D97-AF65-F5344CB8AC3E}">
        <p14:creationId xmlns:p14="http://schemas.microsoft.com/office/powerpoint/2010/main" val="3538222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FA8C5-C8B9-D9E3-5A98-6F87AD21F836}"/>
              </a:ext>
            </a:extLst>
          </p:cNvPr>
          <p:cNvSpPr>
            <a:spLocks noGrp="1"/>
          </p:cNvSpPr>
          <p:nvPr>
            <p:ph type="title"/>
          </p:nvPr>
        </p:nvSpPr>
        <p:spPr/>
        <p:txBody>
          <a:bodyPr/>
          <a:lstStyle/>
          <a:p>
            <a:pPr algn="ctr"/>
            <a:r>
              <a:rPr lang="en-IN" dirty="0"/>
              <a:t>Drawback- Other aspects </a:t>
            </a:r>
          </a:p>
        </p:txBody>
      </p:sp>
      <p:sp>
        <p:nvSpPr>
          <p:cNvPr id="3" name="Content Placeholder 2">
            <a:extLst>
              <a:ext uri="{FF2B5EF4-FFF2-40B4-BE49-F238E27FC236}">
                <a16:creationId xmlns:a16="http://schemas.microsoft.com/office/drawing/2014/main" id="{BE597E1A-E6B3-2E57-998F-C116F28A0200}"/>
              </a:ext>
            </a:extLst>
          </p:cNvPr>
          <p:cNvSpPr>
            <a:spLocks noGrp="1"/>
          </p:cNvSpPr>
          <p:nvPr>
            <p:ph idx="1"/>
          </p:nvPr>
        </p:nvSpPr>
        <p:spPr/>
        <p:txBody>
          <a:bodyPr>
            <a:normAutofit lnSpcReduction="10000"/>
          </a:bodyPr>
          <a:lstStyle/>
          <a:p>
            <a:pPr>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special checks, in cases of first time exporters, exporters who have taken large amounts of drawback suddenly, sensitive destinations, sensitive products etc., to ensure there is no misuse of the drawback facility</a:t>
            </a:r>
            <a:r>
              <a:rPr lang="en-IN" sz="1800" dirty="0">
                <a:effectLst/>
                <a:latin typeface="Verdana" panose="020B0604030504040204" pitchFamily="34" charset="0"/>
                <a:ea typeface="Calibri" panose="020F0502020204030204" pitchFamily="34" charset="0"/>
                <a:cs typeface="Times New Roman" panose="02020603050405020304" pitchFamily="18" charset="0"/>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Penal Provisions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Fraudulently avails or attempts to avail 	drawback in connection with export of goods (S.135 (1) (d)) – In case of offence relating to fraudulently availing/attempting to avail drawback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amount exceeding fifty lakh rupees </a:t>
            </a:r>
            <a:r>
              <a:rPr lang="en-IN" sz="1800" dirty="0">
                <a:effectLst/>
                <a:latin typeface="Georgia" panose="02040502050405020303" pitchFamily="18" charset="0"/>
                <a:ea typeface="Calibri" panose="020F0502020204030204" pitchFamily="34" charset="0"/>
                <a:cs typeface="Times New Roman" panose="02020603050405020304" pitchFamily="18" charset="0"/>
              </a:rPr>
              <a:t>  punishable with imprisonment for a term which may extend to seven years and with fine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Appeal Provisions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Against order of authority below CC (A) – to file appeal before CC (A) – S.128 of CA 1962</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No appeal before CESTAT – Proviso (c ) to S. 129A (1) of CA 62 – appeal will lie before Central Govt – Revision by Central Govt – Sec.129DD –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Addl</a:t>
            </a:r>
            <a:r>
              <a:rPr lang="en-IN" sz="1800" dirty="0">
                <a:effectLst/>
                <a:latin typeface="Georgia" panose="02040502050405020303" pitchFamily="18" charset="0"/>
                <a:ea typeface="Calibri" panose="020F0502020204030204" pitchFamily="34" charset="0"/>
                <a:cs typeface="Times New Roman" panose="02020603050405020304" pitchFamily="18" charset="0"/>
              </a:rPr>
              <a:t> Secretary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930577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E8B6A-56BB-FAD3-0005-6EB6C7F1A42D}"/>
              </a:ext>
            </a:extLst>
          </p:cNvPr>
          <p:cNvSpPr>
            <a:spLocks noGrp="1"/>
          </p:cNvSpPr>
          <p:nvPr>
            <p:ph type="title"/>
          </p:nvPr>
        </p:nvSpPr>
        <p:spPr/>
        <p:txBody>
          <a:bodyPr/>
          <a:lstStyle/>
          <a:p>
            <a:pPr algn="ctr"/>
            <a:r>
              <a:rPr lang="en-US" dirty="0"/>
              <a:t>Drawback- Recovery</a:t>
            </a:r>
            <a:endParaRPr lang="en-IN" dirty="0"/>
          </a:p>
        </p:txBody>
      </p:sp>
      <p:sp>
        <p:nvSpPr>
          <p:cNvPr id="3" name="Content Placeholder 2">
            <a:extLst>
              <a:ext uri="{FF2B5EF4-FFF2-40B4-BE49-F238E27FC236}">
                <a16:creationId xmlns:a16="http://schemas.microsoft.com/office/drawing/2014/main" id="{E3B85245-4D02-C8B6-6F78-C84FB2CD9DBE}"/>
              </a:ext>
            </a:extLst>
          </p:cNvPr>
          <p:cNvSpPr>
            <a:spLocks noGrp="1"/>
          </p:cNvSpPr>
          <p:nvPr>
            <p:ph idx="1"/>
          </p:nvPr>
        </p:nvSpPr>
        <p:spPr/>
        <p:txBody>
          <a:bodyPr/>
          <a:lstStyle/>
          <a:p>
            <a:pPr>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Sec.75A (2)</a:t>
            </a:r>
            <a:r>
              <a:rPr lang="en-IN" sz="1800" dirty="0">
                <a:effectLst/>
                <a:latin typeface="Georgia" panose="02040502050405020303" pitchFamily="18" charset="0"/>
                <a:ea typeface="Calibri" panose="020F0502020204030204" pitchFamily="34" charset="0"/>
                <a:cs typeface="Times New Roman" panose="02020603050405020304" pitchFamily="18" charset="0"/>
              </a:rPr>
              <a:t> where any drawback has been paid erroneously or becomes recoverable under the Act, the claimant shall within 2 months from date of demand pay the DBK along with interest u/s 28AA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i="1" dirty="0">
                <a:effectLst/>
                <a:latin typeface="Times New Roman" panose="02020603050405020304" pitchFamily="18" charset="0"/>
                <a:ea typeface="Times New Roman" panose="02020603050405020304" pitchFamily="18" charset="0"/>
              </a:rPr>
              <a:t>On reading of Section 75A(2) of the Customs Act, it is clear that when the claimant is liable to pay the excess amount of drawback he is liable to pay interest as well. The section provides for payment of interest automatically along with excess drawback. No notice need be issued separately as the payment of interest become automatic, once it is held that excess drawback has to be repaid. </a:t>
            </a:r>
            <a:r>
              <a:rPr lang="en-IN" sz="1800" b="1" dirty="0">
                <a:effectLst/>
                <a:latin typeface="Times New Roman" panose="02020603050405020304" pitchFamily="18" charset="0"/>
                <a:ea typeface="Times New Roman" panose="02020603050405020304" pitchFamily="18" charset="0"/>
              </a:rPr>
              <a:t>(CPS Textiles Vs </a:t>
            </a:r>
            <a:r>
              <a:rPr lang="en-IN" sz="1800" b="1" dirty="0" err="1">
                <a:effectLst/>
                <a:latin typeface="Times New Roman" panose="02020603050405020304" pitchFamily="18" charset="0"/>
                <a:ea typeface="Times New Roman" panose="02020603050405020304" pitchFamily="18" charset="0"/>
              </a:rPr>
              <a:t>Jt</a:t>
            </a:r>
            <a:r>
              <a:rPr lang="en-IN" sz="1800" b="1" dirty="0">
                <a:effectLst/>
                <a:latin typeface="Times New Roman" panose="02020603050405020304" pitchFamily="18" charset="0"/>
                <a:ea typeface="Times New Roman" panose="02020603050405020304" pitchFamily="18" charset="0"/>
              </a:rPr>
              <a:t> Secretary 2010 (255) E.L.T. 228 (Mad.)</a:t>
            </a:r>
          </a:p>
          <a:p>
            <a:pPr>
              <a:buFont typeface="Wingdings" panose="05000000000000000000" pitchFamily="2" charset="2"/>
              <a:buChar char="q"/>
            </a:pPr>
            <a:r>
              <a:rPr lang="en-IN" sz="1800" dirty="0">
                <a:latin typeface="Times New Roman" panose="02020603050405020304" pitchFamily="18" charset="0"/>
                <a:ea typeface="Times New Roman" panose="02020603050405020304" pitchFamily="18" charset="0"/>
              </a:rPr>
              <a:t>Rule 17 of </a:t>
            </a:r>
            <a:r>
              <a:rPr lang="en-IN" sz="1800" dirty="0" err="1">
                <a:latin typeface="Times New Roman" panose="02020603050405020304" pitchFamily="18" charset="0"/>
                <a:ea typeface="Times New Roman" panose="02020603050405020304" pitchFamily="18" charset="0"/>
              </a:rPr>
              <a:t>Cus</a:t>
            </a:r>
            <a:r>
              <a:rPr lang="en-IN" sz="1800" dirty="0">
                <a:latin typeface="Times New Roman" panose="02020603050405020304" pitchFamily="18" charset="0"/>
                <a:ea typeface="Times New Roman" panose="02020603050405020304" pitchFamily="18" charset="0"/>
              </a:rPr>
              <a:t> &amp; </a:t>
            </a:r>
            <a:r>
              <a:rPr lang="en-IN" sz="1800" dirty="0" err="1">
                <a:latin typeface="Times New Roman" panose="02020603050405020304" pitchFamily="18" charset="0"/>
                <a:ea typeface="Times New Roman" panose="02020603050405020304" pitchFamily="18" charset="0"/>
              </a:rPr>
              <a:t>Cex</a:t>
            </a:r>
            <a:r>
              <a:rPr lang="en-IN" sz="1800" dirty="0">
                <a:latin typeface="Times New Roman" panose="02020603050405020304" pitchFamily="18" charset="0"/>
                <a:ea typeface="Times New Roman" panose="02020603050405020304" pitchFamily="18" charset="0"/>
              </a:rPr>
              <a:t> DBK Rules 2017 – any amount of DBK/Interest paid erroneously –claimant on demand by proper officer repay the amount – shall also be recovered under Sec.142 of CA 1962 ( s.142 – recovery of sums due to Govt – deduct from any money due- detaining &amp; selling goods – auction of movable/immovable properties )</a:t>
            </a:r>
          </a:p>
          <a:p>
            <a:pPr>
              <a:buFont typeface="Wingdings" panose="05000000000000000000" pitchFamily="2" charset="2"/>
              <a:buChar char="q"/>
            </a:pPr>
            <a:endParaRPr lang="en-IN" sz="1800" dirty="0">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2972915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21783-4584-4D48-A9DD-6FD6657B6642}"/>
              </a:ext>
            </a:extLst>
          </p:cNvPr>
          <p:cNvSpPr>
            <a:spLocks noGrp="1"/>
          </p:cNvSpPr>
          <p:nvPr>
            <p:ph type="title"/>
          </p:nvPr>
        </p:nvSpPr>
        <p:spPr/>
        <p:txBody>
          <a:bodyPr/>
          <a:lstStyle/>
          <a:p>
            <a:pPr algn="ctr"/>
            <a:r>
              <a:rPr lang="en-IN" dirty="0"/>
              <a:t>THANK YOU </a:t>
            </a:r>
          </a:p>
        </p:txBody>
      </p:sp>
      <p:sp>
        <p:nvSpPr>
          <p:cNvPr id="3" name="Text Placeholder 2">
            <a:extLst>
              <a:ext uri="{FF2B5EF4-FFF2-40B4-BE49-F238E27FC236}">
                <a16:creationId xmlns:a16="http://schemas.microsoft.com/office/drawing/2014/main" id="{54FDFB79-4823-3C70-4307-9CDF8E89128E}"/>
              </a:ext>
            </a:extLst>
          </p:cNvPr>
          <p:cNvSpPr>
            <a:spLocks noGrp="1"/>
          </p:cNvSpPr>
          <p:nvPr>
            <p:ph type="body" idx="1"/>
          </p:nvPr>
        </p:nvSpPr>
        <p:spPr/>
        <p:txBody>
          <a:bodyPr/>
          <a:lstStyle/>
          <a:p>
            <a:pPr algn="ctr"/>
            <a:r>
              <a:rPr lang="en-US" dirty="0">
                <a:hlinkClick r:id="rId2"/>
              </a:rPr>
              <a:t>advocatekk@gmail.com</a:t>
            </a:r>
            <a:endParaRPr lang="en-US" dirty="0"/>
          </a:p>
          <a:p>
            <a:pPr algn="ctr"/>
            <a:r>
              <a:rPr lang="en-US" dirty="0"/>
              <a:t>9840364289</a:t>
            </a:r>
          </a:p>
          <a:p>
            <a:endParaRPr lang="en-IN" dirty="0"/>
          </a:p>
        </p:txBody>
      </p:sp>
    </p:spTree>
    <p:extLst>
      <p:ext uri="{BB962C8B-B14F-4D97-AF65-F5344CB8AC3E}">
        <p14:creationId xmlns:p14="http://schemas.microsoft.com/office/powerpoint/2010/main" val="1562911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EA980-D056-D9E0-37B3-DBD1B66558A0}"/>
              </a:ext>
            </a:extLst>
          </p:cNvPr>
          <p:cNvSpPr>
            <a:spLocks noGrp="1"/>
          </p:cNvSpPr>
          <p:nvPr>
            <p:ph type="title"/>
          </p:nvPr>
        </p:nvSpPr>
        <p:spPr/>
        <p:txBody>
          <a:bodyPr/>
          <a:lstStyle/>
          <a:p>
            <a:pPr algn="ctr"/>
            <a:r>
              <a:rPr lang="en-IN" dirty="0"/>
              <a:t>Duty Drawback (DBK) Scheme </a:t>
            </a:r>
          </a:p>
        </p:txBody>
      </p:sp>
      <p:sp>
        <p:nvSpPr>
          <p:cNvPr id="3" name="Content Placeholder 2">
            <a:extLst>
              <a:ext uri="{FF2B5EF4-FFF2-40B4-BE49-F238E27FC236}">
                <a16:creationId xmlns:a16="http://schemas.microsoft.com/office/drawing/2014/main" id="{52E355AD-F1C8-2970-1E6A-6132120D38F1}"/>
              </a:ext>
            </a:extLst>
          </p:cNvPr>
          <p:cNvSpPr>
            <a:spLocks noGrp="1"/>
          </p:cNvSpPr>
          <p:nvPr>
            <p:ph idx="1"/>
          </p:nvPr>
        </p:nvSpPr>
        <p:spPr/>
        <p:txBody>
          <a:bodyPr/>
          <a:lstStyle/>
          <a:p>
            <a:pPr>
              <a:lnSpc>
                <a:spcPct val="107000"/>
              </a:lnSpc>
              <a:spcAft>
                <a:spcPts val="800"/>
              </a:spcAft>
              <a:buFont typeface="Wingdings" panose="05000000000000000000" pitchFamily="2" charset="2"/>
              <a:buChar char="v"/>
            </a:pPr>
            <a:r>
              <a:rPr lang="en-US" sz="1800" dirty="0">
                <a:effectLst/>
                <a:latin typeface="Georgia" panose="02040502050405020303" pitchFamily="18" charset="0"/>
                <a:ea typeface="Calibri" panose="020F0502020204030204" pitchFamily="34" charset="0"/>
                <a:cs typeface="Times New Roman" panose="02020603050405020304" pitchFamily="18" charset="0"/>
              </a:rPr>
              <a:t>Duty DBK is trusted and time tested scheme  to promote exports  - rebates incidence of customs &amp; </a:t>
            </a:r>
            <a:r>
              <a:rPr lang="en-US" sz="1800" dirty="0" err="1">
                <a:effectLst/>
                <a:latin typeface="Georgia" panose="02040502050405020303" pitchFamily="18" charset="0"/>
                <a:ea typeface="Calibri" panose="020F0502020204030204" pitchFamily="34" charset="0"/>
                <a:cs typeface="Times New Roman" panose="02020603050405020304" pitchFamily="18" charset="0"/>
              </a:rPr>
              <a:t>Cex</a:t>
            </a:r>
            <a:r>
              <a:rPr lang="en-US" sz="1800" dirty="0">
                <a:effectLst/>
                <a:latin typeface="Georgia" panose="02040502050405020303" pitchFamily="18" charset="0"/>
                <a:ea typeface="Calibri" panose="020F0502020204030204" pitchFamily="34" charset="0"/>
                <a:cs typeface="Times New Roman" panose="02020603050405020304" pitchFamily="18" charset="0"/>
              </a:rPr>
              <a:t> duties – WTO compliant scheme ensure exports are Zero rated &amp; don’t carry burden of specified taxes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US" sz="1800" dirty="0">
                <a:effectLst/>
                <a:latin typeface="Georgia" panose="02040502050405020303" pitchFamily="18" charset="0"/>
                <a:ea typeface="Calibri" panose="020F0502020204030204" pitchFamily="34" charset="0"/>
                <a:cs typeface="Times New Roman" panose="02020603050405020304" pitchFamily="18" charset="0"/>
              </a:rPr>
              <a:t>Various Schemes like EOU, SEZ, DFIA, AA, EPCG enables import of goods without payment of customs duty – suppliers who are unable to avail these scheme can avail Duty Drawback Scheme- nothing but remission of duty statutorily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a:effectLst/>
                <a:latin typeface="Georgia" panose="02040502050405020303" pitchFamily="18" charset="0"/>
                <a:ea typeface="Calibri" panose="020F0502020204030204" pitchFamily="34" charset="0"/>
                <a:cs typeface="Times New Roman" panose="02020603050405020304" pitchFamily="18" charset="0"/>
              </a:rPr>
              <a:t>Types of Duty Drawback</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US" sz="1800" dirty="0">
                <a:effectLst/>
                <a:latin typeface="Georgia" panose="02040502050405020303" pitchFamily="18" charset="0"/>
                <a:ea typeface="Calibri" panose="020F0502020204030204" pitchFamily="34" charset="0"/>
                <a:cs typeface="Times New Roman" panose="02020603050405020304" pitchFamily="18" charset="0"/>
              </a:rPr>
              <a:t>All Industry Rate – AIR</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US" sz="1800" dirty="0">
                <a:effectLst/>
                <a:latin typeface="Georgia" panose="02040502050405020303" pitchFamily="18" charset="0"/>
                <a:ea typeface="Calibri" panose="020F0502020204030204" pitchFamily="34" charset="0"/>
                <a:cs typeface="Times New Roman" panose="02020603050405020304" pitchFamily="18" charset="0"/>
              </a:rPr>
              <a:t>Brand Rate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US" sz="1800" dirty="0">
                <a:effectLst/>
                <a:latin typeface="Georgia" panose="02040502050405020303" pitchFamily="18" charset="0"/>
                <a:ea typeface="Calibri" panose="020F0502020204030204" pitchFamily="34" charset="0"/>
                <a:cs typeface="Times New Roman" panose="02020603050405020304" pitchFamily="18" charset="0"/>
              </a:rPr>
              <a:t>DBK on re-export of imported goods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916873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66AD5-1734-DAFA-9F06-C55834B6B54F}"/>
              </a:ext>
            </a:extLst>
          </p:cNvPr>
          <p:cNvSpPr>
            <a:spLocks noGrp="1"/>
          </p:cNvSpPr>
          <p:nvPr>
            <p:ph type="title"/>
          </p:nvPr>
        </p:nvSpPr>
        <p:spPr/>
        <p:txBody>
          <a:bodyPr/>
          <a:lstStyle/>
          <a:p>
            <a:pPr algn="ctr"/>
            <a:r>
              <a:rPr lang="en-IN" dirty="0"/>
              <a:t>DBK Scheme – Features </a:t>
            </a:r>
          </a:p>
        </p:txBody>
      </p:sp>
      <p:sp>
        <p:nvSpPr>
          <p:cNvPr id="3" name="Content Placeholder 2">
            <a:extLst>
              <a:ext uri="{FF2B5EF4-FFF2-40B4-BE49-F238E27FC236}">
                <a16:creationId xmlns:a16="http://schemas.microsoft.com/office/drawing/2014/main" id="{7C2AC669-3113-2AEB-C95E-2A7E83FCD9CA}"/>
              </a:ext>
            </a:extLst>
          </p:cNvPr>
          <p:cNvSpPr>
            <a:spLocks noGrp="1"/>
          </p:cNvSpPr>
          <p:nvPr>
            <p:ph idx="1"/>
          </p:nvPr>
        </p:nvSpPr>
        <p:spPr/>
        <p:txBody>
          <a:bodyPr/>
          <a:lstStyle/>
          <a:p>
            <a:pPr>
              <a:lnSpc>
                <a:spcPct val="107000"/>
              </a:lnSpc>
              <a:spcAft>
                <a:spcPts val="800"/>
              </a:spcAft>
              <a:buFont typeface="Wingdings" panose="05000000000000000000" pitchFamily="2" charset="2"/>
              <a:buChar char="Ø"/>
            </a:pPr>
            <a:r>
              <a:rPr lang="en-US" sz="1800" dirty="0">
                <a:effectLst/>
                <a:latin typeface="Georgia" panose="02040502050405020303" pitchFamily="18" charset="0"/>
                <a:ea typeface="Calibri" panose="020F0502020204030204" pitchFamily="34" charset="0"/>
                <a:cs typeface="Times New Roman" panose="02020603050405020304" pitchFamily="18" charset="0"/>
              </a:rPr>
              <a:t>Sec.74- Duty drawback when imported goods are re-exported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US" sz="1800" dirty="0">
                <a:effectLst/>
                <a:latin typeface="Georgia" panose="02040502050405020303" pitchFamily="18" charset="0"/>
                <a:ea typeface="Calibri" panose="020F0502020204030204" pitchFamily="34" charset="0"/>
                <a:cs typeface="Times New Roman" panose="02020603050405020304" pitchFamily="18" charset="0"/>
              </a:rPr>
              <a:t>Sec.75- imported materials used in manufacture of goods which are exported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b="1" dirty="0">
                <a:effectLst/>
                <a:latin typeface="Georgia" panose="02040502050405020303" pitchFamily="18" charset="0"/>
                <a:ea typeface="Calibri" panose="020F0502020204030204" pitchFamily="34" charset="0"/>
                <a:cs typeface="Times New Roman" panose="02020603050405020304" pitchFamily="18" charset="0"/>
              </a:rPr>
              <a:t>AIR Scheme – Features </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Simple mechanism based on the shipping bill declaration, without requiring additional documentation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Involves end-to-end electronic processing of Duty Drawback;</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Disbursal of Duty Drawback directly to exporters’ accounts – scrutiny, sanction and  payment at EDI locations is carried out through the EDI system - directly to the exporter’s bank account</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no need for producing separate documentary evidence regarding realisation of export proceeds.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388803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8B576-D838-8F63-F956-FE1237998E65}"/>
              </a:ext>
            </a:extLst>
          </p:cNvPr>
          <p:cNvSpPr>
            <a:spLocks noGrp="1"/>
          </p:cNvSpPr>
          <p:nvPr>
            <p:ph type="title"/>
          </p:nvPr>
        </p:nvSpPr>
        <p:spPr/>
        <p:txBody>
          <a:bodyPr/>
          <a:lstStyle/>
          <a:p>
            <a:pPr algn="ctr"/>
            <a:r>
              <a:rPr lang="en-IN" dirty="0"/>
              <a:t>AIR Scheme </a:t>
            </a:r>
          </a:p>
        </p:txBody>
      </p:sp>
      <p:sp>
        <p:nvSpPr>
          <p:cNvPr id="3" name="Content Placeholder 2">
            <a:extLst>
              <a:ext uri="{FF2B5EF4-FFF2-40B4-BE49-F238E27FC236}">
                <a16:creationId xmlns:a16="http://schemas.microsoft.com/office/drawing/2014/main" id="{B1871579-109C-5D38-DDCF-D95E88BC0ADA}"/>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All Industry Rate – AIR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Fixed by Directorate of Drawback.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DoR</a:t>
            </a:r>
            <a:r>
              <a:rPr lang="en-IN" sz="1800" dirty="0">
                <a:effectLst/>
                <a:latin typeface="Georgia" panose="02040502050405020303" pitchFamily="18" charset="0"/>
                <a:ea typeface="Calibri" panose="020F0502020204030204" pitchFamily="34" charset="0"/>
                <a:cs typeface="Times New Roman" panose="02020603050405020304" pitchFamily="18" charset="0"/>
              </a:rPr>
              <a:t>, MoF – Generally notified every year</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After 1.10.2017 DBK only on customs duty portion (no duty drawback on GST)</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Fixed for broad categories of products - - Tariff Item &amp; Description of goods aligned with Customs Tariff for Four Digits – based on HSN classification- scheduled covers about 2620 entries – rates are ad valorem – inclusive of  drawback for packing materials - fixed on FOB value (when based on value) Rate Per unit (in case based on weight)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Rates based on weighted average of imported/indigenous inputs – no relation to actual consumption or actual duty incidence suffered – exporter not required to produce evidence of actual duties paid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endParaRPr lang="en-IN" dirty="0"/>
          </a:p>
        </p:txBody>
      </p:sp>
    </p:spTree>
    <p:extLst>
      <p:ext uri="{BB962C8B-B14F-4D97-AF65-F5344CB8AC3E}">
        <p14:creationId xmlns:p14="http://schemas.microsoft.com/office/powerpoint/2010/main" val="2475573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6ACF4-1D77-A246-41D6-399D5DBC3059}"/>
              </a:ext>
            </a:extLst>
          </p:cNvPr>
          <p:cNvSpPr>
            <a:spLocks noGrp="1"/>
          </p:cNvSpPr>
          <p:nvPr>
            <p:ph type="title"/>
          </p:nvPr>
        </p:nvSpPr>
        <p:spPr/>
        <p:txBody>
          <a:bodyPr/>
          <a:lstStyle/>
          <a:p>
            <a:pPr algn="ctr"/>
            <a:r>
              <a:rPr lang="en-IN" dirty="0"/>
              <a:t>AIR Scheme </a:t>
            </a:r>
          </a:p>
        </p:txBody>
      </p:sp>
      <p:sp>
        <p:nvSpPr>
          <p:cNvPr id="3" name="Content Placeholder 2">
            <a:extLst>
              <a:ext uri="{FF2B5EF4-FFF2-40B4-BE49-F238E27FC236}">
                <a16:creationId xmlns:a16="http://schemas.microsoft.com/office/drawing/2014/main" id="{0AEFA5E9-7AE9-6FB3-8E25-D48B67793F13}"/>
              </a:ext>
            </a:extLst>
          </p:cNvPr>
          <p:cNvSpPr>
            <a:spLocks noGrp="1"/>
          </p:cNvSpPr>
          <p:nvPr>
            <p:ph idx="1"/>
          </p:nvPr>
        </p:nvSpPr>
        <p:spPr/>
        <p:txBody>
          <a:bodyPr/>
          <a:lstStyle/>
          <a:p>
            <a:pPr marL="514350" indent="-285750">
              <a:lnSpc>
                <a:spcPct val="107000"/>
              </a:lnSpc>
              <a:spcAft>
                <a:spcPts val="800"/>
              </a:spcAft>
              <a:buFont typeface="Wingdings" panose="05000000000000000000" pitchFamily="2" charset="2"/>
              <a:buChar char="q"/>
            </a:pPr>
            <a:r>
              <a:rPr lang="en-IN" sz="1800" dirty="0" err="1">
                <a:effectLst/>
                <a:latin typeface="Georgia" panose="02040502050405020303" pitchFamily="18" charset="0"/>
                <a:ea typeface="Calibri" panose="020F0502020204030204" pitchFamily="34" charset="0"/>
                <a:cs typeface="Times New Roman" panose="02020603050405020304" pitchFamily="18" charset="0"/>
              </a:rPr>
              <a:t>Notfn</a:t>
            </a:r>
            <a:r>
              <a:rPr lang="en-IN" sz="1800" dirty="0">
                <a:effectLst/>
                <a:latin typeface="Georgia" panose="02040502050405020303" pitchFamily="18" charset="0"/>
                <a:ea typeface="Calibri" panose="020F0502020204030204" pitchFamily="34" charset="0"/>
                <a:cs typeface="Times New Roman" panose="02020603050405020304" pitchFamily="18" charset="0"/>
              </a:rPr>
              <a:t>. No. 7/2020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Cus</a:t>
            </a:r>
            <a:r>
              <a:rPr lang="en-IN" sz="1800" dirty="0">
                <a:effectLst/>
                <a:latin typeface="Georgia" panose="02040502050405020303" pitchFamily="18" charset="0"/>
                <a:ea typeface="Calibri" panose="020F0502020204030204" pitchFamily="34" charset="0"/>
                <a:cs typeface="Times New Roman" panose="02020603050405020304" pitchFamily="18" charset="0"/>
              </a:rPr>
              <a:t> NT dated 28</a:t>
            </a:r>
            <a:r>
              <a:rPr lang="en-IN" sz="1800" baseline="30000" dirty="0">
                <a:effectLst/>
                <a:latin typeface="Georgia" panose="02040502050405020303" pitchFamily="18" charset="0"/>
                <a:ea typeface="Calibri" panose="020F0502020204030204" pitchFamily="34" charset="0"/>
                <a:cs typeface="Times New Roman" panose="02020603050405020304" pitchFamily="18" charset="0"/>
              </a:rPr>
              <a:t>th</a:t>
            </a:r>
            <a:r>
              <a:rPr lang="en-IN" sz="1800" dirty="0">
                <a:effectLst/>
                <a:latin typeface="Georgia" panose="02040502050405020303" pitchFamily="18" charset="0"/>
                <a:ea typeface="Calibri" panose="020F0502020204030204" pitchFamily="34" charset="0"/>
                <a:cs typeface="Times New Roman" panose="02020603050405020304" pitchFamily="18" charset="0"/>
              </a:rPr>
              <a:t> Jan 2020 -  Unit/Drawback rate/Cap Per unit - Cellular Mobile Phone- 851701 – Piece – 4% - value cap 350/- -Bananas  0803 – 0.15%</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AIR shall not exceed 33% of market price of exported goods (Rule 9 DBK Rules 2017)</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Value cap – to avoid misuse in overvaluation of export goods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AIR not applicable to following – goods manufactured in customs bonder warehouse – manufactured under AA/DFIA – goods imported under DFIA – exports by EOU/SEZ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62435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C2BC0-6D67-761A-17BA-8E254B8DA8F5}"/>
              </a:ext>
            </a:extLst>
          </p:cNvPr>
          <p:cNvSpPr>
            <a:spLocks noGrp="1"/>
          </p:cNvSpPr>
          <p:nvPr>
            <p:ph type="title"/>
          </p:nvPr>
        </p:nvSpPr>
        <p:spPr/>
        <p:txBody>
          <a:bodyPr/>
          <a:lstStyle/>
          <a:p>
            <a:pPr algn="ctr"/>
            <a:r>
              <a:rPr lang="en-IN" dirty="0"/>
              <a:t>Brand Rate – Features </a:t>
            </a:r>
          </a:p>
        </p:txBody>
      </p:sp>
      <p:sp>
        <p:nvSpPr>
          <p:cNvPr id="3" name="Content Placeholder 2">
            <a:extLst>
              <a:ext uri="{FF2B5EF4-FFF2-40B4-BE49-F238E27FC236}">
                <a16:creationId xmlns:a16="http://schemas.microsoft.com/office/drawing/2014/main" id="{0FA89F49-153D-9B3E-5288-D5E2DEFFA4DC}"/>
              </a:ext>
            </a:extLst>
          </p:cNvPr>
          <p:cNvSpPr>
            <a:spLocks noGrp="1"/>
          </p:cNvSpPr>
          <p:nvPr>
            <p:ph idx="1"/>
          </p:nvPr>
        </p:nvSpPr>
        <p:spPr/>
        <p:txBody>
          <a:bodyPr>
            <a:normAutofit/>
          </a:bodyPr>
          <a:lstStyle/>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Provides for a rebate of actual duty incidence suffered by an export product. </a:t>
            </a: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a specific Duty Drawback rate can be applied for by the exporter if the export product does not have an AIR or the available AIR neutralises less than 80% of the duties paid on materials used in the manufacture of export goods.</a:t>
            </a: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Brand Rates are fixed by the local Commissioners of Customs having jurisdiction over the place of export - Pending the fixation of Brand Rate - AIR of Duty Drawback, where available, can be availed upfront by the exporter;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Provisional Brand Rate can be allowed by the Commissioner of Customs on the exporter’s request </a:t>
            </a: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Brand Rate of Duty Drawback is disbursed electronically directly to exporter’s account in a manner similar to the disbursal of AIR of Duty Drawback.</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262388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EFF8C-6A5D-2E3A-DC03-2D8FCA79DCF5}"/>
              </a:ext>
            </a:extLst>
          </p:cNvPr>
          <p:cNvSpPr>
            <a:spLocks noGrp="1"/>
          </p:cNvSpPr>
          <p:nvPr>
            <p:ph type="title"/>
          </p:nvPr>
        </p:nvSpPr>
        <p:spPr/>
        <p:txBody>
          <a:bodyPr/>
          <a:lstStyle/>
          <a:p>
            <a:pPr algn="ctr"/>
            <a:r>
              <a:rPr lang="en-IN" dirty="0"/>
              <a:t>Brand Rate </a:t>
            </a:r>
          </a:p>
        </p:txBody>
      </p:sp>
      <p:sp>
        <p:nvSpPr>
          <p:cNvPr id="3" name="Content Placeholder 2">
            <a:extLst>
              <a:ext uri="{FF2B5EF4-FFF2-40B4-BE49-F238E27FC236}">
                <a16:creationId xmlns:a16="http://schemas.microsoft.com/office/drawing/2014/main" id="{A038F69A-7D1A-645C-26F5-CDBA9CD80781}"/>
              </a:ext>
            </a:extLst>
          </p:cNvPr>
          <p:cNvSpPr>
            <a:spLocks noGrp="1"/>
          </p:cNvSpPr>
          <p:nvPr>
            <p:ph idx="1"/>
          </p:nvPr>
        </p:nvSpPr>
        <p:spPr/>
        <p:txBody>
          <a:bodyPr/>
          <a:lstStyle/>
          <a:p>
            <a:pPr marL="68580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Claim for Brand rate – following circumstances </a:t>
            </a:r>
          </a:p>
          <a:p>
            <a:pPr marL="9715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AIR possible only for standard products – not suitable for specific products – Brand rate is fixed under Rule 6 of DBK Rules 2017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9715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Claimed on the basis of actual incidence of duties under Rule 6 or Rule 7 of DBK Rules 2017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9715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Application to be made to Principal Commissioner of Customs having jurisdiction over place of export – in some cases Central Excise formations – application to be made within 3 months form relevant date – can be extended further 3 months by ACC, and further 3 months by CC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647637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726E0-5E78-28DF-D3EA-C7F006158444}"/>
              </a:ext>
            </a:extLst>
          </p:cNvPr>
          <p:cNvSpPr>
            <a:spLocks noGrp="1"/>
          </p:cNvSpPr>
          <p:nvPr>
            <p:ph type="title"/>
          </p:nvPr>
        </p:nvSpPr>
        <p:spPr/>
        <p:txBody>
          <a:bodyPr/>
          <a:lstStyle/>
          <a:p>
            <a:pPr algn="ctr"/>
            <a:r>
              <a:rPr lang="en-IN" dirty="0"/>
              <a:t>Drawback on Re-Export</a:t>
            </a:r>
          </a:p>
        </p:txBody>
      </p:sp>
      <p:sp>
        <p:nvSpPr>
          <p:cNvPr id="3" name="Content Placeholder 2">
            <a:extLst>
              <a:ext uri="{FF2B5EF4-FFF2-40B4-BE49-F238E27FC236}">
                <a16:creationId xmlns:a16="http://schemas.microsoft.com/office/drawing/2014/main" id="{B12DA7A4-484D-DF89-0460-7AB9C16F043F}"/>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Duty Drawback on re-export of imported goods: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imported earlier may be exported and Duty Drawback of up to 98% of import duty paid can be claimed on such exports.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Proof of duty paid on importation and identification of the export goods  are essential.</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Sec.74- Drawback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Granted in terms of Re-export of Imported Goods (Drawback of Customs Duties) Rules, 1995.- (a) goods are identified to the satisfaction of ACC (b) entered for re-export within two years from date of payment of duty on importation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Where the goods are not put into use, 98% Drawback is admissible. Otherwise drawback is granted based on period of use – depreciation value as notified S.74(2)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3766703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5E9D8-D589-95D4-47C6-2DCFF56BAC7F}"/>
              </a:ext>
            </a:extLst>
          </p:cNvPr>
          <p:cNvSpPr>
            <a:spLocks noGrp="1"/>
          </p:cNvSpPr>
          <p:nvPr>
            <p:ph type="title"/>
          </p:nvPr>
        </p:nvSpPr>
        <p:spPr/>
        <p:txBody>
          <a:bodyPr/>
          <a:lstStyle/>
          <a:p>
            <a:pPr algn="ctr"/>
            <a:r>
              <a:rPr lang="en-IN" dirty="0"/>
              <a:t>Drawback on Re Export </a:t>
            </a:r>
          </a:p>
        </p:txBody>
      </p:sp>
      <p:sp>
        <p:nvSpPr>
          <p:cNvPr id="3" name="Content Placeholder 2">
            <a:extLst>
              <a:ext uri="{FF2B5EF4-FFF2-40B4-BE49-F238E27FC236}">
                <a16:creationId xmlns:a16="http://schemas.microsoft.com/office/drawing/2014/main" id="{76BAD3F6-716D-3250-A54D-A18D0ACF561C}"/>
              </a:ext>
            </a:extLst>
          </p:cNvPr>
          <p:cNvSpPr>
            <a:spLocks noGrp="1"/>
          </p:cNvSpPr>
          <p:nvPr>
            <p:ph idx="1"/>
          </p:nvPr>
        </p:nvSpPr>
        <p:spPr/>
        <p:txBody>
          <a:bodyPr>
            <a:normAutofit fontScale="92500" lnSpcReduction="20000"/>
          </a:bodyPr>
          <a:lstStyle/>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Sec.74- Drawback </a:t>
            </a:r>
            <a:endParaRPr lang="en-IN" dirty="0"/>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To be re-exported within 2 years of import/payment of duty -98% Sec 74(1) – Depreciation –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Notfn.No</a:t>
            </a:r>
            <a:r>
              <a:rPr lang="en-IN" sz="1800" dirty="0">
                <a:effectLst/>
                <a:latin typeface="Georgia" panose="02040502050405020303" pitchFamily="18" charset="0"/>
                <a:ea typeface="Calibri" panose="020F0502020204030204" pitchFamily="34" charset="0"/>
                <a:cs typeface="Times New Roman" panose="02020603050405020304" pitchFamily="18" charset="0"/>
              </a:rPr>
              <a:t>. 19/65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Cus</a:t>
            </a:r>
            <a:r>
              <a:rPr lang="en-IN" sz="1800" dirty="0">
                <a:effectLst/>
                <a:latin typeface="Georgia" panose="02040502050405020303" pitchFamily="18" charset="0"/>
                <a:ea typeface="Calibri" panose="020F0502020204030204" pitchFamily="34" charset="0"/>
                <a:cs typeface="Times New Roman" panose="02020603050405020304" pitchFamily="18" charset="0"/>
              </a:rPr>
              <a:t>  dated 6.2.1965 – not more than 3months 95% - 3 to 6 months 85%  - given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upto</a:t>
            </a:r>
            <a:r>
              <a:rPr lang="en-IN" sz="1800" dirty="0">
                <a:effectLst/>
                <a:latin typeface="Georgia" panose="02040502050405020303" pitchFamily="18" charset="0"/>
                <a:ea typeface="Calibri" panose="020F0502020204030204" pitchFamily="34" charset="0"/>
                <a:cs typeface="Times New Roman" panose="02020603050405020304" pitchFamily="18" charset="0"/>
              </a:rPr>
              <a:t> 30% based on months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Claim for DBK to be filed within 3 months from date on which order permitting loading of goods u/s 51 is made by proper officer – ACC grant further 3 months – CC can grant further 6 months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Claim to accompany – SB copy - export invoice – packing slip – B/E – Import invoice – evidence of duty – B/L copy – any other document specified in deficiency memo</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Other aspects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Though repatriation of export proceeds not pre-requisite – if proceeds not received within the period stipulated by RBI – DBK will be recovered as per Rules  - EDI locations are also facilitated, via RBI-BRC module under ICES, to retrieve data on exports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For non existent address DGFT  for action under FT (DR) Act- cancellation of IEC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489928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1398</Words>
  <Application>Microsoft Office PowerPoint</Application>
  <PresentationFormat>Widescreen</PresentationFormat>
  <Paragraphs>68</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Georgia</vt:lpstr>
      <vt:lpstr>Times New Roman</vt:lpstr>
      <vt:lpstr>Verdana</vt:lpstr>
      <vt:lpstr>Wingdings</vt:lpstr>
      <vt:lpstr>Office Theme</vt:lpstr>
      <vt:lpstr>Duty Drawback Scheme</vt:lpstr>
      <vt:lpstr>Duty Drawback (DBK) Scheme </vt:lpstr>
      <vt:lpstr>DBK Scheme – Features </vt:lpstr>
      <vt:lpstr>AIR Scheme </vt:lpstr>
      <vt:lpstr>AIR Scheme </vt:lpstr>
      <vt:lpstr>Brand Rate – Features </vt:lpstr>
      <vt:lpstr>Brand Rate </vt:lpstr>
      <vt:lpstr>Drawback on Re-Export</vt:lpstr>
      <vt:lpstr>Drawback on Re Export </vt:lpstr>
      <vt:lpstr>Drawback- Other aspects </vt:lpstr>
      <vt:lpstr>Drawback- Recovery</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Duty Drawback Scheme</dc:title>
  <dc:creator>Srividya</dc:creator>
  <cp:lastModifiedBy>Srividya</cp:lastModifiedBy>
  <cp:revision>6</cp:revision>
  <dcterms:created xsi:type="dcterms:W3CDTF">2023-01-12T13:07:25Z</dcterms:created>
  <dcterms:modified xsi:type="dcterms:W3CDTF">2023-01-15T06:45:08Z</dcterms:modified>
</cp:coreProperties>
</file>