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7" r:id="rId9"/>
    <p:sldId id="261" r:id="rId10"/>
    <p:sldId id="262" r:id="rId11"/>
    <p:sldId id="263" r:id="rId12"/>
    <p:sldId id="264"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42651-B656-FEE0-E40F-3B7FE2EF4D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ECF5D5F-BCE7-0CAD-D1DC-652BB6922A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BB616EF-3D7F-DEE7-0101-D370F4D4406C}"/>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5" name="Footer Placeholder 4">
            <a:extLst>
              <a:ext uri="{FF2B5EF4-FFF2-40B4-BE49-F238E27FC236}">
                <a16:creationId xmlns:a16="http://schemas.microsoft.com/office/drawing/2014/main" id="{377F74DB-A437-318B-ECA6-7A09D4F61E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D1BE30-F264-5E67-41E9-F0772FE1F2B5}"/>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1879673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C1225-9BFF-67EC-A6F5-BBFB8BC80D6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B806FCE-AA56-FFB8-4EEB-DA41601547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C3FBCD2-C04D-EFEB-7542-BB5130CA5585}"/>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5" name="Footer Placeholder 4">
            <a:extLst>
              <a:ext uri="{FF2B5EF4-FFF2-40B4-BE49-F238E27FC236}">
                <a16:creationId xmlns:a16="http://schemas.microsoft.com/office/drawing/2014/main" id="{C64C7640-D73D-D18D-0A79-443C400781D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3BB5D68-33B8-D8FC-09E6-FE4301FEC23E}"/>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263302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B5E443-43A6-3679-95B9-E0FE56BE38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911BBD7-CF6A-A551-E921-63D1340A97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02C4EE7-D5D5-C7F4-8C6C-004C0FEF2CF0}"/>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5" name="Footer Placeholder 4">
            <a:extLst>
              <a:ext uri="{FF2B5EF4-FFF2-40B4-BE49-F238E27FC236}">
                <a16:creationId xmlns:a16="http://schemas.microsoft.com/office/drawing/2014/main" id="{9317A823-D61A-0DB4-4A5B-71F5756D1A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4E4F9D-49E2-0BEB-8AE5-B505C9852581}"/>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466155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4E871-4514-86B3-90B6-6F197217AA4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C1A7DBC-DABC-7A2D-CD8F-2B363DEE51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BB6605F-E5FA-2232-7FCF-CC89830BA5F6}"/>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5" name="Footer Placeholder 4">
            <a:extLst>
              <a:ext uri="{FF2B5EF4-FFF2-40B4-BE49-F238E27FC236}">
                <a16:creationId xmlns:a16="http://schemas.microsoft.com/office/drawing/2014/main" id="{C05FE495-91C3-9FC9-727F-1D0489446B2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1AB5627-0A5A-F570-88FB-AE25203C6E86}"/>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468489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5A1E8-4B18-850A-D047-9F9C38D1BB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70C6CAD-8DA6-80EB-E30A-0C95120CF5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15C81D-96E2-ACD8-39A5-5B8B6139B01D}"/>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5" name="Footer Placeholder 4">
            <a:extLst>
              <a:ext uri="{FF2B5EF4-FFF2-40B4-BE49-F238E27FC236}">
                <a16:creationId xmlns:a16="http://schemas.microsoft.com/office/drawing/2014/main" id="{BB292DA6-01CE-42CA-1D67-C561A90F9BB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B15DC1-CB2D-5CEA-6175-EFD22A23275F}"/>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3251898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C4DFF-5B14-7FE9-A151-2FC39BB392D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B971D4D-017B-BF6E-7232-627710BADE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8D7369E-7762-61E3-6F47-231E20392E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90CDCF7-4762-1F79-2B07-E8FCA3257FD8}"/>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6" name="Footer Placeholder 5">
            <a:extLst>
              <a:ext uri="{FF2B5EF4-FFF2-40B4-BE49-F238E27FC236}">
                <a16:creationId xmlns:a16="http://schemas.microsoft.com/office/drawing/2014/main" id="{2D5D6F87-EC45-E31F-C08A-AB36A2FC99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7AAE628-2F46-56FA-CBE9-547D779BAD4E}"/>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1936830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2CC42-6DD2-3323-9688-E83C407E22A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DF2AEF9-4F62-5228-C6A7-F9F6C66EC7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634262-CF98-73F3-13BA-9C4AC2A046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2983B97-0CF8-DDCD-9320-3951FD09F6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BF4266-C46F-0975-7BED-AAD3147949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9584C45-F61C-979F-2480-977585DACA31}"/>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8" name="Footer Placeholder 7">
            <a:extLst>
              <a:ext uri="{FF2B5EF4-FFF2-40B4-BE49-F238E27FC236}">
                <a16:creationId xmlns:a16="http://schemas.microsoft.com/office/drawing/2014/main" id="{EAA085A2-D142-E56F-0ED6-E1BD435481F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25C1A9C-3594-EBE4-82CE-22A42FDA3C9B}"/>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1880540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1BA0E-E766-56FB-C5EF-A1053423003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AB40EFA-3592-8DDE-7A02-6FD8D5072D96}"/>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4" name="Footer Placeholder 3">
            <a:extLst>
              <a:ext uri="{FF2B5EF4-FFF2-40B4-BE49-F238E27FC236}">
                <a16:creationId xmlns:a16="http://schemas.microsoft.com/office/drawing/2014/main" id="{3295952C-4069-1788-59A1-4166279D74C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84CD0A1-BAB8-5A58-63AE-D14A18DE1A3D}"/>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1580489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BDA0B1-4658-5135-0DD7-B9D8E7B733A8}"/>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3" name="Footer Placeholder 2">
            <a:extLst>
              <a:ext uri="{FF2B5EF4-FFF2-40B4-BE49-F238E27FC236}">
                <a16:creationId xmlns:a16="http://schemas.microsoft.com/office/drawing/2014/main" id="{0CF90F07-0EA5-DA55-3451-1909471E3F4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13169AA-D127-6D0F-9EFE-FA9E92E7398C}"/>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1735558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CF3C8-DD09-026B-9B3F-40975D7D11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B1C6856-93D2-A189-FF51-B6D3D60188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026459F-017B-75C0-C0F4-CDAD9B0DB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1368D7-A135-2FD6-0203-CC7D1826768C}"/>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6" name="Footer Placeholder 5">
            <a:extLst>
              <a:ext uri="{FF2B5EF4-FFF2-40B4-BE49-F238E27FC236}">
                <a16:creationId xmlns:a16="http://schemas.microsoft.com/office/drawing/2014/main" id="{17338FB9-3D09-31B1-1478-78A2FFC8979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19E669E-4495-9560-2BE8-BE9DD15EE653}"/>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349709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5E317-E203-F570-EB1C-EEAC5EED79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C28AE58-1840-4FCD-91EF-A87B34555B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70CF650-53AF-FBC6-D9CC-841AF5E28F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D9E514-3A91-A63C-49A1-C4D5133B5965}"/>
              </a:ext>
            </a:extLst>
          </p:cNvPr>
          <p:cNvSpPr>
            <a:spLocks noGrp="1"/>
          </p:cNvSpPr>
          <p:nvPr>
            <p:ph type="dt" sz="half" idx="10"/>
          </p:nvPr>
        </p:nvSpPr>
        <p:spPr/>
        <p:txBody>
          <a:bodyPr/>
          <a:lstStyle/>
          <a:p>
            <a:fld id="{F88513A8-3A1F-4D07-8074-25E3CD230FEF}" type="datetimeFigureOut">
              <a:rPr lang="en-IN" smtClean="0"/>
              <a:t>15-01-2023</a:t>
            </a:fld>
            <a:endParaRPr lang="en-IN"/>
          </a:p>
        </p:txBody>
      </p:sp>
      <p:sp>
        <p:nvSpPr>
          <p:cNvPr id="6" name="Footer Placeholder 5">
            <a:extLst>
              <a:ext uri="{FF2B5EF4-FFF2-40B4-BE49-F238E27FC236}">
                <a16:creationId xmlns:a16="http://schemas.microsoft.com/office/drawing/2014/main" id="{0847A4AF-B660-13AE-BB2A-EC4EA633CD2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57F8C86-463A-448B-866F-F3F3F8F4261D}"/>
              </a:ext>
            </a:extLst>
          </p:cNvPr>
          <p:cNvSpPr>
            <a:spLocks noGrp="1"/>
          </p:cNvSpPr>
          <p:nvPr>
            <p:ph type="sldNum" sz="quarter" idx="12"/>
          </p:nvPr>
        </p:nvSpPr>
        <p:spPr/>
        <p:txBody>
          <a:bodyPr/>
          <a:lstStyle/>
          <a:p>
            <a:fld id="{84DE4F72-3BEE-4D34-9BEC-263D33724C82}" type="slidenum">
              <a:rPr lang="en-IN" smtClean="0"/>
              <a:t>‹#›</a:t>
            </a:fld>
            <a:endParaRPr lang="en-IN"/>
          </a:p>
        </p:txBody>
      </p:sp>
    </p:spTree>
    <p:extLst>
      <p:ext uri="{BB962C8B-B14F-4D97-AF65-F5344CB8AC3E}">
        <p14:creationId xmlns:p14="http://schemas.microsoft.com/office/powerpoint/2010/main" val="180405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49CE2C-0337-AA5B-3388-7080159D29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CAB0B11-213C-C891-B0CF-11F60E3FC7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36DE38A-7CEE-5961-65C8-4C8FE1D6B3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513A8-3A1F-4D07-8074-25E3CD230FEF}" type="datetimeFigureOut">
              <a:rPr lang="en-IN" smtClean="0"/>
              <a:t>15-01-2023</a:t>
            </a:fld>
            <a:endParaRPr lang="en-IN"/>
          </a:p>
        </p:txBody>
      </p:sp>
      <p:sp>
        <p:nvSpPr>
          <p:cNvPr id="5" name="Footer Placeholder 4">
            <a:extLst>
              <a:ext uri="{FF2B5EF4-FFF2-40B4-BE49-F238E27FC236}">
                <a16:creationId xmlns:a16="http://schemas.microsoft.com/office/drawing/2014/main" id="{3FA204AD-8054-08D1-C1E5-4CE5C7BEB6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FF69B58-8CCB-D954-8543-625F1AD845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DE4F72-3BEE-4D34-9BEC-263D33724C82}" type="slidenum">
              <a:rPr lang="en-IN" smtClean="0"/>
              <a:t>‹#›</a:t>
            </a:fld>
            <a:endParaRPr lang="en-IN"/>
          </a:p>
        </p:txBody>
      </p:sp>
    </p:spTree>
    <p:extLst>
      <p:ext uri="{BB962C8B-B14F-4D97-AF65-F5344CB8AC3E}">
        <p14:creationId xmlns:p14="http://schemas.microsoft.com/office/powerpoint/2010/main" val="762544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CF4EC-806E-45D1-3718-B4D9C1EEB3AD}"/>
              </a:ext>
            </a:extLst>
          </p:cNvPr>
          <p:cNvSpPr>
            <a:spLocks noGrp="1"/>
          </p:cNvSpPr>
          <p:nvPr>
            <p:ph type="ctrTitle"/>
          </p:nvPr>
        </p:nvSpPr>
        <p:spPr/>
        <p:txBody>
          <a:bodyPr/>
          <a:lstStyle/>
          <a:p>
            <a:r>
              <a:rPr lang="en-IN" dirty="0"/>
              <a:t>Manufacturing under Bonded Warehouse</a:t>
            </a:r>
          </a:p>
        </p:txBody>
      </p:sp>
      <p:sp>
        <p:nvSpPr>
          <p:cNvPr id="3" name="Subtitle 2">
            <a:extLst>
              <a:ext uri="{FF2B5EF4-FFF2-40B4-BE49-F238E27FC236}">
                <a16:creationId xmlns:a16="http://schemas.microsoft.com/office/drawing/2014/main" id="{B153ACD1-C948-5161-A971-E9D548F69ECE}"/>
              </a:ext>
            </a:extLst>
          </p:cNvPr>
          <p:cNvSpPr>
            <a:spLocks noGrp="1"/>
          </p:cNvSpPr>
          <p:nvPr>
            <p:ph type="subTitle" idx="1"/>
          </p:nvPr>
        </p:nvSpPr>
        <p:spPr/>
        <p:txBody>
          <a:bodyPr/>
          <a:lstStyle/>
          <a:p>
            <a:r>
              <a:rPr lang="en-IN" dirty="0"/>
              <a:t>Dr M.S Krishna Kumar, Advocate </a:t>
            </a:r>
          </a:p>
        </p:txBody>
      </p:sp>
    </p:spTree>
    <p:extLst>
      <p:ext uri="{BB962C8B-B14F-4D97-AF65-F5344CB8AC3E}">
        <p14:creationId xmlns:p14="http://schemas.microsoft.com/office/powerpoint/2010/main" val="1543585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0090D-0A8C-574A-DD40-05FDE4A08F00}"/>
              </a:ext>
            </a:extLst>
          </p:cNvPr>
          <p:cNvSpPr>
            <a:spLocks noGrp="1"/>
          </p:cNvSpPr>
          <p:nvPr>
            <p:ph type="title"/>
          </p:nvPr>
        </p:nvSpPr>
        <p:spPr/>
        <p:txBody>
          <a:bodyPr/>
          <a:lstStyle/>
          <a:p>
            <a:pPr algn="ctr"/>
            <a:r>
              <a:rPr lang="en-IN" dirty="0"/>
              <a:t>Clearance of warehoused Goods </a:t>
            </a:r>
          </a:p>
        </p:txBody>
      </p:sp>
      <p:sp>
        <p:nvSpPr>
          <p:cNvPr id="3" name="Content Placeholder 2">
            <a:extLst>
              <a:ext uri="{FF2B5EF4-FFF2-40B4-BE49-F238E27FC236}">
                <a16:creationId xmlns:a16="http://schemas.microsoft.com/office/drawing/2014/main" id="{65D45D7C-EAE3-755C-7068-CD50391D54E6}"/>
              </a:ext>
            </a:extLst>
          </p:cNvPr>
          <p:cNvSpPr>
            <a:spLocks noGrp="1"/>
          </p:cNvSpPr>
          <p:nvPr>
            <p:ph idx="1"/>
          </p:nvPr>
        </p:nvSpPr>
        <p:spPr/>
        <p:txBody>
          <a:bodyPr>
            <a:normAutofit lnSpcReduction="10000"/>
          </a:bodyPr>
          <a:lstStyle/>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Sec.68 Clearance of warehoused goods for home consumption: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Owner may relinquish his title to goods upon payment of penalties – not liable to pay duties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Owner of goods shall not be allowed to relinquish title to goods where offence has been committed under the Act or any law for time being in force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Procedure  for clearance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description in warehouse B/?E to tally with ex-bond B/E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As per Sec.15 rate of duty &amp; tariff value from bonded warehouse shall be date on which B/E for home consumption presented under Sec.68</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value as per into bond B/E is taken for assessment for ex-bond B/E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No goods shall be removed without the permission of Bond officer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718851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5C998-3E05-A697-B228-AF58BCBBF6AE}"/>
              </a:ext>
            </a:extLst>
          </p:cNvPr>
          <p:cNvSpPr>
            <a:spLocks noGrp="1"/>
          </p:cNvSpPr>
          <p:nvPr>
            <p:ph type="title"/>
          </p:nvPr>
        </p:nvSpPr>
        <p:spPr/>
        <p:txBody>
          <a:bodyPr>
            <a:normAutofit/>
          </a:bodyPr>
          <a:lstStyle/>
          <a:p>
            <a:pPr algn="ctr"/>
            <a:r>
              <a:rPr lang="en-IN" sz="2400" dirty="0">
                <a:effectLst/>
                <a:latin typeface="Georgia" panose="02040502050405020303" pitchFamily="18" charset="0"/>
                <a:ea typeface="Calibri" panose="020F0502020204030204" pitchFamily="34" charset="0"/>
                <a:cs typeface="Times New Roman" panose="02020603050405020304" pitchFamily="18" charset="0"/>
              </a:rPr>
              <a:t>Sec.69 Clearance of warehoused goods for Export: </a:t>
            </a:r>
            <a:br>
              <a:rPr lang="en-IN" sz="2400" dirty="0">
                <a:effectLst/>
                <a:latin typeface="Calibri" panose="020F0502020204030204" pitchFamily="34" charset="0"/>
                <a:ea typeface="Calibri" panose="020F0502020204030204" pitchFamily="34" charset="0"/>
                <a:cs typeface="Times New Roman" panose="02020603050405020304" pitchFamily="18" charset="0"/>
              </a:rPr>
            </a:br>
            <a:endParaRPr lang="en-IN" sz="2400" dirty="0"/>
          </a:p>
        </p:txBody>
      </p:sp>
      <p:sp>
        <p:nvSpPr>
          <p:cNvPr id="3" name="Content Placeholder 2">
            <a:extLst>
              <a:ext uri="{FF2B5EF4-FFF2-40B4-BE49-F238E27FC236}">
                <a16:creationId xmlns:a16="http://schemas.microsoft.com/office/drawing/2014/main" id="{6716C936-42DB-CFF1-4D0D-DE322BA43CFA}"/>
              </a:ext>
            </a:extLst>
          </p:cNvPr>
          <p:cNvSpPr>
            <a:spLocks noGrp="1"/>
          </p:cNvSpPr>
          <p:nvPr>
            <p:ph idx="1"/>
          </p:nvPr>
        </p:nvSpPr>
        <p:spPr/>
        <p:txBody>
          <a:bodyPr>
            <a:normAutofit fontScale="92500" lnSpcReduction="2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Sec.69 Clearance of warehoused goods for Export: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Warehoused goods can be exported without payment of import duty (a) if SB of BoE is presented (b) export duty, fine &amp; penalties payable has been paid (c) order for clearance of goods for export made by proper officer- order can be made electronically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Upon permission by Bond officer, licensee can load the goods in transport vehicle with one time lock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On re export the exporter realizes the forex spent on import – no loss on foreign exchange + the goods were not unauthorized or imported in contravention of FTP – if goods were imported on payment in freely convertible currency export under INR not permitted  </a:t>
            </a:r>
          </a:p>
          <a:p>
            <a:pPr marL="457200">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If the Govt is of opinion that warehoused goods of any description are likely to be smuggled back into India – notify that goods shall not be exported without payment of duty or exported subject to restrictions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IN" sz="1800" dirty="0" err="1">
                <a:effectLst/>
                <a:latin typeface="Georgia" panose="02040502050405020303" pitchFamily="18" charset="0"/>
                <a:ea typeface="Calibri" panose="020F0502020204030204" pitchFamily="34" charset="0"/>
                <a:cs typeface="Times New Roman" panose="02020603050405020304" pitchFamily="18" charset="0"/>
              </a:rPr>
              <a:t>Notfn</a:t>
            </a:r>
            <a:r>
              <a:rPr lang="en-IN" sz="1800" dirty="0">
                <a:effectLst/>
                <a:latin typeface="Georgia" panose="02040502050405020303" pitchFamily="18" charset="0"/>
                <a:ea typeface="Calibri" panose="020F0502020204030204" pitchFamily="34" charset="0"/>
                <a:cs typeface="Times New Roman" panose="02020603050405020304" pitchFamily="18" charset="0"/>
              </a:rPr>
              <a:t>. 45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Cus</a:t>
            </a:r>
            <a:r>
              <a:rPr lang="en-IN" sz="1800" dirty="0">
                <a:effectLst/>
                <a:latin typeface="Georgia" panose="02040502050405020303" pitchFamily="18" charset="0"/>
                <a:ea typeface="Calibri" panose="020F0502020204030204" pitchFamily="34" charset="0"/>
                <a:cs typeface="Times New Roman" panose="02020603050405020304" pitchFamily="18" charset="0"/>
              </a:rPr>
              <a:t> dated 13.2.1963 – warehoused goods shall not be exported to Bhutan, Nepal, Burma, Tibet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979523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B8E7-9514-311B-2EFC-C971EB32E5A9}"/>
              </a:ext>
            </a:extLst>
          </p:cNvPr>
          <p:cNvSpPr>
            <a:spLocks noGrp="1"/>
          </p:cNvSpPr>
          <p:nvPr>
            <p:ph type="title"/>
          </p:nvPr>
        </p:nvSpPr>
        <p:spPr/>
        <p:txBody>
          <a:bodyPr>
            <a:normAutofit fontScale="90000"/>
          </a:bodyPr>
          <a:lstStyle/>
          <a:p>
            <a:pPr algn="ctr"/>
            <a:r>
              <a:rPr lang="en-IN" sz="3600" dirty="0">
                <a:effectLst/>
                <a:latin typeface="Georgia" panose="02040502050405020303" pitchFamily="18" charset="0"/>
                <a:ea typeface="Calibri" panose="020F0502020204030204" pitchFamily="34" charset="0"/>
                <a:cs typeface="Times New Roman" panose="02020603050405020304" pitchFamily="18" charset="0"/>
              </a:rPr>
              <a:t>Sec. 72 – goods improperly removed from warehouse </a:t>
            </a:r>
            <a:br>
              <a:rPr lang="en-IN" sz="44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6773A869-03DA-1FC5-EA90-E4F4DC0DF063}"/>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72 – goods improperly removed from warehouse etc</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Any warehoused goods removed in contravention of Sec.71 ( no goods shall be removed except for home consumption, export or another warehouse)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have not been removed even after expiry of warehousing period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for which Bond executed, not duly accounted for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proper officer may demand the owner to pay forthwith full amount of duty chargeable with interest and penalties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If the owner fails to pay the amount, the proper officer may without prejudice to any other remedy cause to be detained and sold, after notice to the owner</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145540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4FAF4-75BC-B3F7-50C1-9CC0586D386B}"/>
              </a:ext>
            </a:extLst>
          </p:cNvPr>
          <p:cNvSpPr>
            <a:spLocks noGrp="1"/>
          </p:cNvSpPr>
          <p:nvPr>
            <p:ph type="title"/>
          </p:nvPr>
        </p:nvSpPr>
        <p:spPr/>
        <p:txBody>
          <a:bodyPr>
            <a:normAutofit/>
          </a:bodyPr>
          <a:lstStyle/>
          <a:p>
            <a:pPr algn="ctr"/>
            <a:r>
              <a:rPr lang="en-IN" sz="3600" dirty="0"/>
              <a:t>Custody of warehoused Goods –Sec.73 A</a:t>
            </a:r>
          </a:p>
        </p:txBody>
      </p:sp>
      <p:sp>
        <p:nvSpPr>
          <p:cNvPr id="3" name="Content Placeholder 2">
            <a:extLst>
              <a:ext uri="{FF2B5EF4-FFF2-40B4-BE49-F238E27FC236}">
                <a16:creationId xmlns:a16="http://schemas.microsoft.com/office/drawing/2014/main" id="{8998844D-E0D1-7FF9-3B3E-3B0545A5A58E}"/>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Sec.73 A custody of warehoused goods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warehoused goods shall be in custody of person licensed under Sec.57, 58 or 58A until they are cleared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Where the goods are removed in contravention of Sec.71 the licensee shall be liable to pay duty, interest, penalties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583180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6A51B-CD91-752D-0988-FD7580ADE332}"/>
              </a:ext>
            </a:extLst>
          </p:cNvPr>
          <p:cNvSpPr>
            <a:spLocks noGrp="1"/>
          </p:cNvSpPr>
          <p:nvPr>
            <p:ph type="title"/>
          </p:nvPr>
        </p:nvSpPr>
        <p:spPr/>
        <p:txBody>
          <a:bodyPr/>
          <a:lstStyle/>
          <a:p>
            <a:r>
              <a:rPr lang="en-IN" sz="1800" dirty="0">
                <a:effectLst/>
                <a:latin typeface="Georgia" panose="02040502050405020303" pitchFamily="18" charset="0"/>
                <a:ea typeface="Calibri" panose="020F0502020204030204" pitchFamily="34" charset="0"/>
                <a:cs typeface="Times New Roman" panose="02020603050405020304" pitchFamily="18" charset="0"/>
              </a:rPr>
              <a:t>Manufacture and Other Operations in Warehouse (no. 2) Regulations, 2019, (MOOWR 2019)</a:t>
            </a:r>
            <a:endParaRPr lang="en-IN" dirty="0"/>
          </a:p>
        </p:txBody>
      </p:sp>
      <p:sp>
        <p:nvSpPr>
          <p:cNvPr id="3" name="Content Placeholder 2">
            <a:extLst>
              <a:ext uri="{FF2B5EF4-FFF2-40B4-BE49-F238E27FC236}">
                <a16:creationId xmlns:a16="http://schemas.microsoft.com/office/drawing/2014/main" id="{E9B985F9-0405-1DD1-E1D2-E403BA9A1109}"/>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salient features of the program are: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IN" sz="1800" dirty="0">
                <a:effectLst/>
                <a:latin typeface="Georgia" panose="02040502050405020303" pitchFamily="18" charset="0"/>
                <a:ea typeface="Calibri" panose="020F0502020204030204" pitchFamily="34" charset="0"/>
                <a:cs typeface="Times New Roman" panose="02020603050405020304" pitchFamily="18" charset="0"/>
              </a:rPr>
              <a:t>No geographical limitation on setting up units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IN" sz="1800" dirty="0">
                <a:effectLst/>
                <a:latin typeface="Georgia" panose="02040502050405020303" pitchFamily="18" charset="0"/>
                <a:ea typeface="Calibri" panose="020F0502020204030204" pitchFamily="34" charset="0"/>
                <a:cs typeface="Times New Roman" panose="02020603050405020304" pitchFamily="18" charset="0"/>
              </a:rPr>
              <a:t> A single application -single point of approval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IN" sz="1800" dirty="0">
                <a:effectLst/>
                <a:latin typeface="Georgia" panose="02040502050405020303" pitchFamily="18" charset="0"/>
                <a:ea typeface="Calibri" panose="020F0502020204030204" pitchFamily="34" charset="0"/>
                <a:cs typeface="Times New Roman" panose="02020603050405020304" pitchFamily="18" charset="0"/>
              </a:rPr>
              <a:t>Improved liquidity with deferment of import duty and no interest liability.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IN" sz="1800" dirty="0">
                <a:effectLst/>
                <a:latin typeface="Georgia" panose="02040502050405020303" pitchFamily="18" charset="0"/>
                <a:ea typeface="Calibri" panose="020F0502020204030204" pitchFamily="34" charset="0"/>
                <a:cs typeface="Times New Roman" panose="02020603050405020304" pitchFamily="18" charset="0"/>
              </a:rPr>
              <a:t>Allows procurement of GST compliant goods from the domestic market for use in manufacture and other operations in a Section 65 unit.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IN" sz="1800" dirty="0">
                <a:effectLst/>
                <a:latin typeface="Georgia" panose="02040502050405020303" pitchFamily="18" charset="0"/>
                <a:ea typeface="Calibri" panose="020F0502020204030204" pitchFamily="34" charset="0"/>
                <a:cs typeface="Times New Roman" panose="02020603050405020304" pitchFamily="18" charset="0"/>
              </a:rPr>
              <a:t>A single digital account for ease of doing business and easy compliance.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romanLcPeriod"/>
            </a:pPr>
            <a:r>
              <a:rPr lang="en-IN" sz="1800" dirty="0">
                <a:effectLst/>
                <a:latin typeface="Georgia" panose="02040502050405020303" pitchFamily="18" charset="0"/>
                <a:ea typeface="Calibri" panose="020F0502020204030204" pitchFamily="34" charset="0"/>
                <a:cs typeface="Times New Roman" panose="02020603050405020304" pitchFamily="18" charset="0"/>
              </a:rPr>
              <a:t>efficient capacity utilization, as there is no limit on quantum of clearances that can be exported or cleared to the domestic market.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811936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A88CE-5A5A-C10E-EE40-72045E271B48}"/>
              </a:ext>
            </a:extLst>
          </p:cNvPr>
          <p:cNvSpPr>
            <a:spLocks noGrp="1"/>
          </p:cNvSpPr>
          <p:nvPr>
            <p:ph type="title"/>
          </p:nvPr>
        </p:nvSpPr>
        <p:spPr/>
        <p:txBody>
          <a:bodyPr/>
          <a:lstStyle/>
          <a:p>
            <a:pPr algn="ctr"/>
            <a:r>
              <a:rPr lang="en-US" dirty="0"/>
              <a:t>MOOWR -2019 – Eligibility</a:t>
            </a:r>
            <a:endParaRPr lang="en-IN" dirty="0"/>
          </a:p>
        </p:txBody>
      </p:sp>
      <p:sp>
        <p:nvSpPr>
          <p:cNvPr id="3" name="Content Placeholder 2">
            <a:extLst>
              <a:ext uri="{FF2B5EF4-FFF2-40B4-BE49-F238E27FC236}">
                <a16:creationId xmlns:a16="http://schemas.microsoft.com/office/drawing/2014/main" id="{6C0DE888-8659-3B97-76AF-859519E4680E}"/>
              </a:ext>
            </a:extLst>
          </p:cNvPr>
          <p:cNvSpPr>
            <a:spLocks noGrp="1"/>
          </p:cNvSpPr>
          <p:nvPr>
            <p:ph idx="1"/>
          </p:nvPr>
        </p:nvSpPr>
        <p:spPr/>
        <p:txBody>
          <a:bodyPr>
            <a:normAutofit fontScale="92500"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Eligibility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A person granted warehouse licence under Sec.58 of CA 62 r/w Private Warehouse Licensing Regulations 2016</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A person can also make combined application for licence u/s 58 and in bond manufacture under Sec.65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Person to be citizen of India or Entity incorporated/registered in India </a:t>
            </a:r>
            <a:r>
              <a:rPr lang="en-IN" sz="1800" dirty="0">
                <a:latin typeface="Calibri" panose="020F0502020204030204" pitchFamily="34" charset="0"/>
                <a:ea typeface="Calibri" panose="020F0502020204030204" pitchFamily="34" charset="0"/>
                <a:cs typeface="Times New Roman" panose="02020603050405020304" pitchFamily="18" charset="0"/>
              </a:rPr>
              <a:t> - </a:t>
            </a:r>
            <a:r>
              <a:rPr lang="en-IN" sz="1800" dirty="0">
                <a:effectLst/>
                <a:latin typeface="Georgia" panose="02040502050405020303" pitchFamily="18" charset="0"/>
                <a:ea typeface="Calibri" panose="020F0502020204030204" pitchFamily="34" charset="0"/>
                <a:cs typeface="Times New Roman" panose="02020603050405020304" pitchFamily="18" charset="0"/>
              </a:rPr>
              <a:t>Old unit in DTA eligible to apply.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Fully enclosed structure no pre-requisite – building to be suitable for secured storage of goods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Licence is valid until cancelled or surrendered – no renewal - Only allowed in private bonder warehouse NOT in public bonded facility</a:t>
            </a:r>
            <a:r>
              <a:rPr lang="en-IN" sz="1800" dirty="0">
                <a:latin typeface="Calibri" panose="020F0502020204030204" pitchFamily="34" charset="0"/>
                <a:ea typeface="Calibri" panose="020F0502020204030204" pitchFamily="34" charset="0"/>
                <a:cs typeface="Times New Roman" panose="02020603050405020304" pitchFamily="18" charset="0"/>
              </a:rPr>
              <a:t> - </a:t>
            </a:r>
            <a:r>
              <a:rPr lang="en-IN" sz="1800" dirty="0">
                <a:effectLst/>
                <a:latin typeface="Georgia" panose="02040502050405020303" pitchFamily="18" charset="0"/>
                <a:ea typeface="Calibri" panose="020F0502020204030204" pitchFamily="34" charset="0"/>
                <a:cs typeface="Times New Roman" panose="02020603050405020304" pitchFamily="18" charset="0"/>
              </a:rPr>
              <a:t>No physical control for operations u/s 58 and 65 – only risk based audit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583101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E1FF-6A22-BBCC-9378-AD97C5A6FEA5}"/>
              </a:ext>
            </a:extLst>
          </p:cNvPr>
          <p:cNvSpPr>
            <a:spLocks noGrp="1"/>
          </p:cNvSpPr>
          <p:nvPr>
            <p:ph type="title"/>
          </p:nvPr>
        </p:nvSpPr>
        <p:spPr/>
        <p:txBody>
          <a:bodyPr/>
          <a:lstStyle/>
          <a:p>
            <a:pPr algn="ctr"/>
            <a:r>
              <a:rPr lang="en-US" dirty="0"/>
              <a:t>MOOWR 2019- Other Features </a:t>
            </a:r>
            <a:endParaRPr lang="en-IN" dirty="0"/>
          </a:p>
        </p:txBody>
      </p:sp>
      <p:sp>
        <p:nvSpPr>
          <p:cNvPr id="3" name="Content Placeholder 2">
            <a:extLst>
              <a:ext uri="{FF2B5EF4-FFF2-40B4-BE49-F238E27FC236}">
                <a16:creationId xmlns:a16="http://schemas.microsoft.com/office/drawing/2014/main" id="{00BF5395-B99B-C5D5-3471-F5569ACF8FC3}"/>
              </a:ext>
            </a:extLst>
          </p:cNvPr>
          <p:cNvSpPr>
            <a:spLocks noGrp="1"/>
          </p:cNvSpPr>
          <p:nvPr>
            <p:ph idx="1"/>
          </p:nvPr>
        </p:nvSpPr>
        <p:spPr/>
        <p:txBody>
          <a:bodyPr/>
          <a:lstStyle/>
          <a:p>
            <a:pPr marL="0" indent="0">
              <a:lnSpc>
                <a:spcPct val="107000"/>
              </a:lnSpc>
              <a:spcAft>
                <a:spcPts val="800"/>
              </a:spcAft>
              <a:buNone/>
            </a:pPr>
            <a:r>
              <a:rPr lang="en-US" sz="1800" dirty="0">
                <a:effectLst/>
                <a:latin typeface="Georgia" panose="02040502050405020303" pitchFamily="18" charset="0"/>
                <a:ea typeface="Calibri" panose="020F0502020204030204" pitchFamily="34" charset="0"/>
                <a:cs typeface="Times New Roman" panose="02020603050405020304" pitchFamily="18" charset="0"/>
              </a:rPr>
              <a:t>Other features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MOOWR is duty deferment scheme – BCD &amp; IGST stands deferred  till they are cleared from warehouse for home consumption – no interest – if finished goods are exported  BCD/IGST stands remitted (not duty payable)- duty deferment without any time limitation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Can import capital goods without payment of duty – can import raw materials/inputs without BCD/IGST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BCD and IGST on imports stands deferred – till they are cleared for home Consumption or exported – home consumption u/s 68 on payment of applicable duties without interest –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411191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ED3F9-2FC3-BBB1-2A65-EAA487BDC521}"/>
              </a:ext>
            </a:extLst>
          </p:cNvPr>
          <p:cNvSpPr>
            <a:spLocks noGrp="1"/>
          </p:cNvSpPr>
          <p:nvPr>
            <p:ph type="title"/>
          </p:nvPr>
        </p:nvSpPr>
        <p:spPr/>
        <p:txBody>
          <a:bodyPr/>
          <a:lstStyle/>
          <a:p>
            <a:pPr algn="ctr"/>
            <a:r>
              <a:rPr lang="en-US" dirty="0"/>
              <a:t>MOOWR – Other Features </a:t>
            </a:r>
            <a:endParaRPr lang="en-IN" dirty="0"/>
          </a:p>
        </p:txBody>
      </p:sp>
      <p:sp>
        <p:nvSpPr>
          <p:cNvPr id="3" name="Content Placeholder 2">
            <a:extLst>
              <a:ext uri="{FF2B5EF4-FFF2-40B4-BE49-F238E27FC236}">
                <a16:creationId xmlns:a16="http://schemas.microsoft.com/office/drawing/2014/main" id="{3040EFDF-5E53-DCD9-D21F-E7BF2EC7FEFC}"/>
              </a:ext>
            </a:extLst>
          </p:cNvPr>
          <p:cNvSpPr>
            <a:spLocks noGrp="1"/>
          </p:cNvSpPr>
          <p:nvPr>
            <p:ph idx="1"/>
          </p:nvPr>
        </p:nvSpPr>
        <p:spPr/>
        <p:txBody>
          <a:bodyPr/>
          <a:lstStyle/>
          <a:p>
            <a:pPr marL="514350" indent="-285750">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capital goods can be exported after use without payment of duty u/s 69- no duty if capital goods are used in warehouse – duty on capital goods does not get incorporated in duty of goods cleared in DTA</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warehouse keeper to be appointed – maintain and sign records on behalf of licensee – inspection by customs on ex-bonding based on risk parameters not as routine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depreciation is not available if capital goods are cleared for home consumption after use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115909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FD37B-6F45-8A85-5F47-EA1F92C82B5C}"/>
              </a:ext>
            </a:extLst>
          </p:cNvPr>
          <p:cNvSpPr>
            <a:spLocks noGrp="1"/>
          </p:cNvSpPr>
          <p:nvPr>
            <p:ph type="title"/>
          </p:nvPr>
        </p:nvSpPr>
        <p:spPr/>
        <p:txBody>
          <a:bodyPr/>
          <a:lstStyle/>
          <a:p>
            <a:pPr algn="ctr"/>
            <a:r>
              <a:rPr lang="en-IN" sz="1800" b="1" dirty="0">
                <a:effectLst/>
                <a:latin typeface="Georgia" panose="02040502050405020303" pitchFamily="18" charset="0"/>
                <a:ea typeface="Calibri" panose="020F0502020204030204" pitchFamily="34" charset="0"/>
                <a:cs typeface="Times New Roman" panose="02020603050405020304" pitchFamily="18" charset="0"/>
              </a:rPr>
              <a:t>MANUFACTURING UNDER BONDER WAREHOUSE</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9F464015-35BE-388A-40B9-207DA2D30EBA}"/>
              </a:ext>
            </a:extLst>
          </p:cNvPr>
          <p:cNvSpPr>
            <a:spLocks noGrp="1"/>
          </p:cNvSpPr>
          <p:nvPr>
            <p:ph idx="1"/>
          </p:nvPr>
        </p:nvSpPr>
        <p:spPr/>
        <p:txBody>
          <a:bodyPr>
            <a:normAutofit lnSpcReduction="10000"/>
          </a:bodyPr>
          <a:lstStyle/>
          <a:p>
            <a:pPr marL="0" indent="0">
              <a:lnSpc>
                <a:spcPct val="107000"/>
              </a:lnSpc>
              <a:spcAft>
                <a:spcPts val="800"/>
              </a:spcAft>
              <a:buNone/>
            </a:pPr>
            <a:r>
              <a:rPr lang="en-IN" sz="2000" dirty="0">
                <a:effectLst/>
                <a:latin typeface="Georgia" panose="02040502050405020303" pitchFamily="18" charset="0"/>
                <a:ea typeface="Calibri" panose="020F0502020204030204" pitchFamily="34" charset="0"/>
                <a:cs typeface="Times New Roman" panose="02020603050405020304" pitchFamily="18" charset="0"/>
              </a:rPr>
              <a:t>Reasons for importer opting for Warehousing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Importer may not like to clear goods due to saleability, market price, customer requirements, paucity of funds etc – hence prefer to warehouse goods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Some imported goods are warehoused for supplies to EOU/STP/SEZ etc</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Duty Free shops at international airports warehouse goods before selling to international travellers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Imported goods allowed to be cleared without payment of duty to warehouse- duty paid at the time of clearance from warehouse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Time limit for warehouse with or without interest prescribed – provisions contained in Chapter IX of CA 1962</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03074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30307-11C2-3A6B-D627-09C8D097ABAD}"/>
              </a:ext>
            </a:extLst>
          </p:cNvPr>
          <p:cNvSpPr>
            <a:spLocks noGrp="1"/>
          </p:cNvSpPr>
          <p:nvPr>
            <p:ph type="title"/>
          </p:nvPr>
        </p:nvSpPr>
        <p:spPr/>
        <p:txBody>
          <a:bodyPr/>
          <a:lstStyle/>
          <a:p>
            <a:pPr algn="ctr"/>
            <a:r>
              <a:rPr lang="en-IN" dirty="0"/>
              <a:t>Public Warehouse &amp; Private Warehouse</a:t>
            </a:r>
          </a:p>
        </p:txBody>
      </p:sp>
      <p:sp>
        <p:nvSpPr>
          <p:cNvPr id="3" name="Content Placeholder 2">
            <a:extLst>
              <a:ext uri="{FF2B5EF4-FFF2-40B4-BE49-F238E27FC236}">
                <a16:creationId xmlns:a16="http://schemas.microsoft.com/office/drawing/2014/main" id="{70CCC9C9-0A31-4772-24F9-49C110894AF4}"/>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Public Warehouses: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In terms of Sec.57 of CA 1962 the Principal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Commr</a:t>
            </a:r>
            <a:r>
              <a:rPr lang="en-IN" sz="1800" dirty="0">
                <a:effectLst/>
                <a:latin typeface="Georgia" panose="02040502050405020303" pitchFamily="18" charset="0"/>
                <a:ea typeface="Calibri" panose="020F0502020204030204" pitchFamily="34" charset="0"/>
                <a:cs typeface="Times New Roman" panose="02020603050405020304" pitchFamily="18" charset="0"/>
              </a:rPr>
              <a:t> of Customs may subject to such conditions prescribed licence a Public Warehouse where dutiable goods may be deposited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Criteria for licence (a) citizen of India or Entity incorporated in India (b) submits undertaking to comply with terms &amp; conditions (c) furnishes solvency certificate of scheduled bank for 2 crore ( solvency not applicable to undertaking of Central Govt/State Govt or Ports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Private Warehouses: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In terms of Sec.58 of CA 1962 Principal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Commr</a:t>
            </a:r>
            <a:r>
              <a:rPr lang="en-IN" sz="1800" dirty="0">
                <a:effectLst/>
                <a:latin typeface="Georgia" panose="02040502050405020303" pitchFamily="18" charset="0"/>
                <a:ea typeface="Calibri" panose="020F0502020204030204" pitchFamily="34" charset="0"/>
                <a:cs typeface="Times New Roman" panose="02020603050405020304" pitchFamily="18" charset="0"/>
              </a:rPr>
              <a:t> of Customs may licence private bonded warehouse where dutiable goods imported by or on behalf of the licensee may be deposited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266626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DEACB-C153-2ECD-10AD-DF451AD33730}"/>
              </a:ext>
            </a:extLst>
          </p:cNvPr>
          <p:cNvSpPr>
            <a:spLocks noGrp="1"/>
          </p:cNvSpPr>
          <p:nvPr>
            <p:ph type="title"/>
          </p:nvPr>
        </p:nvSpPr>
        <p:spPr/>
        <p:txBody>
          <a:bodyPr/>
          <a:lstStyle/>
          <a:p>
            <a:pPr algn="ctr"/>
            <a:r>
              <a:rPr lang="en-IN" dirty="0"/>
              <a:t>Removal of Goods for deposit in warehouse Sec.60</a:t>
            </a:r>
          </a:p>
        </p:txBody>
      </p:sp>
      <p:sp>
        <p:nvSpPr>
          <p:cNvPr id="3" name="Content Placeholder 2">
            <a:extLst>
              <a:ext uri="{FF2B5EF4-FFF2-40B4-BE49-F238E27FC236}">
                <a16:creationId xmlns:a16="http://schemas.microsoft.com/office/drawing/2014/main" id="{F9241826-EF04-C7C6-AB44-07B765DFB97B}"/>
              </a:ext>
            </a:extLst>
          </p:cNvPr>
          <p:cNvSpPr>
            <a:spLocks noGrp="1"/>
          </p:cNvSpPr>
          <p:nvPr>
            <p:ph idx="1"/>
          </p:nvPr>
        </p:nvSpPr>
        <p:spPr/>
        <p:txBody>
          <a:bodyPr>
            <a:normAutofit fontScale="92500" lnSpcReduction="10000"/>
          </a:bodyPr>
          <a:lstStyle/>
          <a:p>
            <a:pPr>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Applicant to provide (a) all risk insurance policy to cover calamities, riots, fire, theft, pilferage, commercial crime etc – equivalent to duty involved on goods stored (b) give an Undertaking binding himself to pay duties, interest, fines and penalties payable as per Sec.73 A(3) of the CA 1962 (c) appoint a person who has sufficient experience in warehousing operations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dirty="0">
                <a:effectLst/>
                <a:latin typeface="Georgia" panose="02040502050405020303" pitchFamily="18" charset="0"/>
                <a:ea typeface="Calibri" panose="020F0502020204030204" pitchFamily="34" charset="0"/>
                <a:cs typeface="Times New Roman" panose="02020603050405020304" pitchFamily="18" charset="0"/>
              </a:rPr>
              <a:t>Section 60 of CA 1962</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Proper officer may by order permit removal of goods from customs station for deposit in warehouse- such order made electronically in customs automated system on the basis of risk evaluation – When order u/s 60(1) is made , goods shall be deposited in the manner prescribed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dirty="0">
                <a:effectLst/>
                <a:latin typeface="Georgia" panose="02040502050405020303" pitchFamily="18" charset="0"/>
                <a:ea typeface="Calibri" panose="020F0502020204030204" pitchFamily="34" charset="0"/>
                <a:cs typeface="Times New Roman" panose="02020603050405020304" pitchFamily="18" charset="0"/>
              </a:rPr>
              <a:t>Owner’s right to deal with warehoused goods: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(a) inspect the goods; (b) deal with their containers as may be necessary to prevent loss or deterioration or damage to the goods; (c) sort the goods; or (d) show the goods for sale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148902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DE76-B6CD-2BE6-5BA9-10DD646D3A2E}"/>
              </a:ext>
            </a:extLst>
          </p:cNvPr>
          <p:cNvSpPr>
            <a:spLocks noGrp="1"/>
          </p:cNvSpPr>
          <p:nvPr>
            <p:ph type="title"/>
          </p:nvPr>
        </p:nvSpPr>
        <p:spPr/>
        <p:txBody>
          <a:bodyPr/>
          <a:lstStyle/>
          <a:p>
            <a:pPr algn="ctr"/>
            <a:r>
              <a:rPr lang="en-IN" dirty="0"/>
              <a:t>Warehouse period – Sec.61</a:t>
            </a:r>
          </a:p>
        </p:txBody>
      </p:sp>
      <p:sp>
        <p:nvSpPr>
          <p:cNvPr id="3" name="Content Placeholder 2">
            <a:extLst>
              <a:ext uri="{FF2B5EF4-FFF2-40B4-BE49-F238E27FC236}">
                <a16:creationId xmlns:a16="http://schemas.microsoft.com/office/drawing/2014/main" id="{CA957883-8875-96DD-83AF-8C7A4ED577F5}"/>
              </a:ext>
            </a:extLst>
          </p:cNvPr>
          <p:cNvSpPr>
            <a:spLocks noGrp="1"/>
          </p:cNvSpPr>
          <p:nvPr>
            <p:ph idx="1"/>
          </p:nvPr>
        </p:nvSpPr>
        <p:spPr/>
        <p:txBody>
          <a:bodyPr>
            <a:normAutofit fontScale="85000" lnSpcReduction="20000"/>
          </a:bodyPr>
          <a:lstStyle/>
          <a:p>
            <a:pPr marL="514350" indent="-285750">
              <a:lnSpc>
                <a:spcPct val="107000"/>
              </a:lnSpc>
              <a:spcAft>
                <a:spcPts val="800"/>
              </a:spcAft>
              <a:buFont typeface="Wingdings" panose="05000000000000000000" pitchFamily="2" charset="2"/>
              <a:buChar char="§"/>
            </a:pPr>
            <a:r>
              <a:rPr lang="en-IN" sz="1900" dirty="0">
                <a:effectLst/>
                <a:latin typeface="Georgia" panose="02040502050405020303" pitchFamily="18" charset="0"/>
                <a:ea typeface="Calibri" panose="020F0502020204030204" pitchFamily="34" charset="0"/>
                <a:cs typeface="Times New Roman" panose="02020603050405020304" pitchFamily="18" charset="0"/>
              </a:rPr>
              <a:t>In case of capital goods for use in 100% EOU/STP/EHTP for </a:t>
            </a:r>
            <a:r>
              <a:rPr lang="en-IN" sz="1900" dirty="0" err="1">
                <a:effectLst/>
                <a:latin typeface="Georgia" panose="02040502050405020303" pitchFamily="18" charset="0"/>
                <a:ea typeface="Calibri" panose="020F0502020204030204" pitchFamily="34" charset="0"/>
                <a:cs typeface="Times New Roman" panose="02020603050405020304" pitchFamily="18" charset="0"/>
              </a:rPr>
              <a:t>mfg</a:t>
            </a:r>
            <a:r>
              <a:rPr lang="en-IN" sz="1900" dirty="0">
                <a:effectLst/>
                <a:latin typeface="Georgia" panose="02040502050405020303" pitchFamily="18" charset="0"/>
                <a:ea typeface="Calibri" panose="020F0502020204030204" pitchFamily="34" charset="0"/>
                <a:cs typeface="Times New Roman" panose="02020603050405020304" pitchFamily="18" charset="0"/>
              </a:rPr>
              <a:t> operations u/s 65 till their clearance from warehouse</a:t>
            </a:r>
          </a:p>
          <a:p>
            <a:pPr marL="514350" indent="-285750">
              <a:lnSpc>
                <a:spcPct val="107000"/>
              </a:lnSpc>
              <a:spcAft>
                <a:spcPts val="800"/>
              </a:spcAft>
              <a:buFont typeface="Wingdings" panose="05000000000000000000" pitchFamily="2" charset="2"/>
              <a:buChar char="§"/>
            </a:pPr>
            <a:r>
              <a:rPr lang="en-IN" sz="1900" dirty="0">
                <a:effectLst/>
                <a:latin typeface="Georgia" panose="02040502050405020303" pitchFamily="18" charset="0"/>
                <a:ea typeface="Calibri" panose="020F0502020204030204" pitchFamily="34" charset="0"/>
                <a:cs typeface="Times New Roman" panose="02020603050405020304" pitchFamily="18" charset="0"/>
              </a:rPr>
              <a:t>Other than capital goods intended for use in 100% EOU/STP/EHTP till their consumption or clearance from their warehouse</a:t>
            </a:r>
          </a:p>
          <a:p>
            <a:pPr marL="514350" indent="-285750">
              <a:lnSpc>
                <a:spcPct val="107000"/>
              </a:lnSpc>
              <a:spcAft>
                <a:spcPts val="800"/>
              </a:spcAft>
              <a:buFont typeface="Wingdings" panose="05000000000000000000" pitchFamily="2" charset="2"/>
              <a:buChar char="§"/>
            </a:pPr>
            <a:r>
              <a:rPr lang="en-IN" sz="1900" dirty="0">
                <a:effectLst/>
                <a:latin typeface="Georgia" panose="02040502050405020303" pitchFamily="18" charset="0"/>
                <a:ea typeface="Calibri" panose="020F0502020204030204" pitchFamily="34" charset="0"/>
                <a:cs typeface="Times New Roman" panose="02020603050405020304" pitchFamily="18" charset="0"/>
              </a:rPr>
              <a:t>In case of any other goods till the expiry of one year from date of order under Sec.60(1) – if the goods are perishable in nature shorter period may be prescribed by Customs </a:t>
            </a:r>
            <a:endParaRPr lang="en-IN" sz="19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1900" dirty="0">
                <a:effectLst/>
                <a:latin typeface="Georgia" panose="02040502050405020303" pitchFamily="18" charset="0"/>
                <a:ea typeface="Calibri" panose="020F0502020204030204" pitchFamily="34" charset="0"/>
                <a:cs typeface="Times New Roman" panose="02020603050405020304" pitchFamily="18" charset="0"/>
              </a:rPr>
              <a:t>Principal Commissioner of Customs may extend the warehousing period on sufficient cause being shown, for a period not more than 1 year at a time </a:t>
            </a:r>
          </a:p>
          <a:p>
            <a:pPr marL="514350" indent="-285750">
              <a:lnSpc>
                <a:spcPct val="107000"/>
              </a:lnSpc>
              <a:spcAft>
                <a:spcPts val="800"/>
              </a:spcAft>
              <a:buFont typeface="Wingdings" panose="05000000000000000000" pitchFamily="2" charset="2"/>
              <a:buChar char="§"/>
            </a:pPr>
            <a:r>
              <a:rPr lang="en-IN" sz="1900" dirty="0">
                <a:effectLst/>
                <a:latin typeface="Georgia" panose="02040502050405020303" pitchFamily="18" charset="0"/>
                <a:ea typeface="Calibri" panose="020F0502020204030204" pitchFamily="34" charset="0"/>
                <a:cs typeface="Times New Roman" panose="02020603050405020304" pitchFamily="18" charset="0"/>
              </a:rPr>
              <a:t>As per Sec.61(2) if the goods remain in warehouse beyond period of 90 days after order under Sec. 61(1) interest shall be payable at ratees prescribed under Sec.47 on the duty payable (expiry of 90 days till date of clearance) </a:t>
            </a:r>
          </a:p>
          <a:p>
            <a:pPr marL="514350" indent="-285750">
              <a:lnSpc>
                <a:spcPct val="107000"/>
              </a:lnSpc>
              <a:spcAft>
                <a:spcPts val="800"/>
              </a:spcAft>
              <a:buFont typeface="Wingdings" panose="05000000000000000000" pitchFamily="2" charset="2"/>
              <a:buChar char="§"/>
            </a:pPr>
            <a:r>
              <a:rPr lang="en-IN" sz="1900" dirty="0">
                <a:effectLst/>
                <a:latin typeface="Georgia" panose="02040502050405020303" pitchFamily="18" charset="0"/>
                <a:ea typeface="Calibri" panose="020F0502020204030204" pitchFamily="34" charset="0"/>
                <a:cs typeface="Times New Roman" panose="02020603050405020304" pitchFamily="18" charset="0"/>
              </a:rPr>
              <a:t>Sec. 61(2) provides that Board may in public interest under circumstances of exceptional nature by order waive whole or part of interest by notification in Gazette </a:t>
            </a:r>
            <a:endParaRPr lang="en-IN"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118305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96A3D-A599-5419-7E9C-F00CF4E197DF}"/>
              </a:ext>
            </a:extLst>
          </p:cNvPr>
          <p:cNvSpPr>
            <a:spLocks noGrp="1"/>
          </p:cNvSpPr>
          <p:nvPr>
            <p:ph type="title"/>
          </p:nvPr>
        </p:nvSpPr>
        <p:spPr/>
        <p:txBody>
          <a:bodyPr/>
          <a:lstStyle/>
          <a:p>
            <a:pPr algn="ctr"/>
            <a:r>
              <a:rPr lang="en-IN" dirty="0"/>
              <a:t>In Bond Manufacture – Sec.65</a:t>
            </a:r>
          </a:p>
        </p:txBody>
      </p:sp>
      <p:sp>
        <p:nvSpPr>
          <p:cNvPr id="3" name="Content Placeholder 2">
            <a:extLst>
              <a:ext uri="{FF2B5EF4-FFF2-40B4-BE49-F238E27FC236}">
                <a16:creationId xmlns:a16="http://schemas.microsoft.com/office/drawing/2014/main" id="{09E4B46B-DCD5-78A4-8012-B9028C9D95F3}"/>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Sec.65 – In Bond manufacture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Manufacture/other operations can be carried out in warehouse under Sec.65 – sanction of jurisdiction ACC – facility is beneficial if entire production is later exported – home consumption also permissible on payment of appropriate duty</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In bond manufacture is available for goods imported for repairs, re-conditioning and re-engineering- goods can be imported without payment of duty and re-exported</a:t>
            </a:r>
            <a:r>
              <a:rPr lang="en-IN" sz="1800" dirty="0">
                <a:latin typeface="Calibri" panose="020F0502020204030204" pitchFamily="34" charset="0"/>
                <a:ea typeface="Calibri" panose="020F0502020204030204" pitchFamily="34" charset="0"/>
                <a:cs typeface="Times New Roman" panose="02020603050405020304" pitchFamily="18" charset="0"/>
              </a:rPr>
              <a:t> - </a:t>
            </a:r>
            <a:r>
              <a:rPr lang="en-IN" sz="1800" dirty="0">
                <a:effectLst/>
                <a:latin typeface="Georgia" panose="02040502050405020303" pitchFamily="18" charset="0"/>
                <a:ea typeface="Calibri" panose="020F0502020204030204" pitchFamily="34" charset="0"/>
                <a:cs typeface="Times New Roman" panose="02020603050405020304" pitchFamily="18" charset="0"/>
              </a:rPr>
              <a:t>Permission for in bond manufacture given by Principal CC u/s 65 (1)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If waste/refuse is generated the procedure is (a)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if final product is exported</a:t>
            </a:r>
            <a:r>
              <a:rPr lang="en-IN" sz="1800" b="1" dirty="0">
                <a:latin typeface="Georgia" panose="02040502050405020303" pitchFamily="18"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import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duty on </a:t>
            </a:r>
            <a:r>
              <a:rPr lang="en-IN" sz="1800" dirty="0">
                <a:effectLst/>
                <a:latin typeface="Georgia" panose="02040502050405020303" pitchFamily="18" charset="0"/>
                <a:ea typeface="Calibri" panose="020F0502020204030204" pitchFamily="34" charset="0"/>
                <a:cs typeface="Times New Roman" panose="02020603050405020304" pitchFamily="18" charset="0"/>
              </a:rPr>
              <a:t>quantity contained in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waste will be remitted </a:t>
            </a:r>
            <a:r>
              <a:rPr lang="en-IN" sz="1800" dirty="0">
                <a:effectLst/>
                <a:latin typeface="Georgia" panose="02040502050405020303" pitchFamily="18" charset="0"/>
                <a:ea typeface="Calibri" panose="020F0502020204030204" pitchFamily="34" charset="0"/>
                <a:cs typeface="Times New Roman" panose="02020603050405020304" pitchFamily="18" charset="0"/>
              </a:rPr>
              <a:t>if the same is destroyed OR duty paid on such waste as if it is imported (b) if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final product is cleared for home consumption </a:t>
            </a:r>
            <a:r>
              <a:rPr lang="en-IN" sz="1800" dirty="0">
                <a:effectLst/>
                <a:latin typeface="Georgia" panose="02040502050405020303" pitchFamily="18" charset="0"/>
                <a:ea typeface="Calibri" panose="020F0502020204030204" pitchFamily="34" charset="0"/>
                <a:cs typeface="Times New Roman" panose="02020603050405020304" pitchFamily="18" charset="0"/>
              </a:rPr>
              <a:t>import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duty payable </a:t>
            </a:r>
            <a:r>
              <a:rPr lang="en-IN" sz="1800" dirty="0">
                <a:effectLst/>
                <a:latin typeface="Georgia" panose="02040502050405020303" pitchFamily="18" charset="0"/>
                <a:ea typeface="Calibri" panose="020F0502020204030204" pitchFamily="34" charset="0"/>
                <a:cs typeface="Times New Roman" panose="02020603050405020304" pitchFamily="18" charset="0"/>
              </a:rPr>
              <a:t>on quantity of warehoused goods contained in such waste.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695932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61E88-0E83-A36B-97A8-31BFF1FE98EA}"/>
              </a:ext>
            </a:extLst>
          </p:cNvPr>
          <p:cNvSpPr>
            <a:spLocks noGrp="1"/>
          </p:cNvSpPr>
          <p:nvPr>
            <p:ph type="title"/>
          </p:nvPr>
        </p:nvSpPr>
        <p:spPr/>
        <p:txBody>
          <a:bodyPr/>
          <a:lstStyle/>
          <a:p>
            <a:pPr algn="ctr"/>
            <a:r>
              <a:rPr lang="en-IN" dirty="0"/>
              <a:t>In Bond Manufacture – Sec.65</a:t>
            </a:r>
          </a:p>
        </p:txBody>
      </p:sp>
      <p:sp>
        <p:nvSpPr>
          <p:cNvPr id="3" name="Content Placeholder 2">
            <a:extLst>
              <a:ext uri="{FF2B5EF4-FFF2-40B4-BE49-F238E27FC236}">
                <a16:creationId xmlns:a16="http://schemas.microsoft.com/office/drawing/2014/main" id="{8CC17D31-87BC-A2DF-DA47-92C4E7681311}"/>
              </a:ext>
            </a:extLst>
          </p:cNvPr>
          <p:cNvSpPr>
            <a:spLocks noGrp="1"/>
          </p:cNvSpPr>
          <p:nvPr>
            <p:ph idx="1"/>
          </p:nvPr>
        </p:nvSpPr>
        <p:spPr/>
        <p:txBody>
          <a:bodyPr/>
          <a:lstStyle/>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Sec.65 – regulation – earlier Manufacture &amp; other Operations in Warehouse Regulations 1966 (MOOWR 66) with </a:t>
            </a:r>
            <a:r>
              <a:rPr lang="en-US" sz="1800" dirty="0">
                <a:effectLst/>
                <a:latin typeface="Georgia" panose="02040502050405020303" pitchFamily="18" charset="0"/>
                <a:ea typeface="Calibri" panose="020F0502020204030204" pitchFamily="34" charset="0"/>
                <a:cs typeface="Times New Roman" panose="02020603050405020304" pitchFamily="18" charset="0"/>
              </a:rPr>
              <a:t>MOOWR 2019</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A person granted private bonded warehouse </a:t>
            </a:r>
            <a:r>
              <a:rPr lang="en-US" sz="1800" dirty="0" err="1">
                <a:effectLst/>
                <a:latin typeface="Georgia" panose="02040502050405020303" pitchFamily="18" charset="0"/>
                <a:ea typeface="Calibri" panose="020F0502020204030204" pitchFamily="34" charset="0"/>
                <a:cs typeface="Times New Roman" panose="02020603050405020304" pitchFamily="18" charset="0"/>
              </a:rPr>
              <a:t>licence</a:t>
            </a:r>
            <a:r>
              <a:rPr lang="en-US" sz="1800" dirty="0">
                <a:effectLst/>
                <a:latin typeface="Georgia" panose="02040502050405020303" pitchFamily="18" charset="0"/>
                <a:ea typeface="Calibri" panose="020F0502020204030204" pitchFamily="34" charset="0"/>
                <a:cs typeface="Times New Roman" panose="02020603050405020304" pitchFamily="18" charset="0"/>
              </a:rPr>
              <a:t> can apply for Sec.65 permission (a) </a:t>
            </a:r>
            <a:r>
              <a:rPr lang="en-US" sz="1800" dirty="0" err="1">
                <a:effectLst/>
                <a:latin typeface="Georgia" panose="02040502050405020303" pitchFamily="18" charset="0"/>
                <a:ea typeface="Calibri" panose="020F0502020204030204" pitchFamily="34" charset="0"/>
                <a:cs typeface="Times New Roman" panose="02020603050405020304" pitchFamily="18" charset="0"/>
              </a:rPr>
              <a:t>licence</a:t>
            </a:r>
            <a:r>
              <a:rPr lang="en-US" sz="1800" dirty="0">
                <a:effectLst/>
                <a:latin typeface="Georgia" panose="02040502050405020303" pitchFamily="18" charset="0"/>
                <a:ea typeface="Calibri" panose="020F0502020204030204" pitchFamily="34" charset="0"/>
                <a:cs typeface="Times New Roman" panose="02020603050405020304" pitchFamily="18" charset="0"/>
              </a:rPr>
              <a:t> u/s 58 (b) undertaking to maintain proper records (c) execute Bond (d_ to inform input output norms – no time limit for permission/</a:t>
            </a:r>
            <a:r>
              <a:rPr lang="en-US" sz="1800" dirty="0" err="1">
                <a:effectLst/>
                <a:latin typeface="Georgia" panose="02040502050405020303" pitchFamily="18" charset="0"/>
                <a:ea typeface="Calibri" panose="020F0502020204030204" pitchFamily="34" charset="0"/>
                <a:cs typeface="Times New Roman" panose="02020603050405020304" pitchFamily="18" charset="0"/>
              </a:rPr>
              <a:t>licence</a:t>
            </a:r>
            <a:r>
              <a:rPr lang="en-US" sz="1800" dirty="0">
                <a:effectLst/>
                <a:latin typeface="Georgia" panose="02040502050405020303" pitchFamily="18" charset="0"/>
                <a:ea typeface="Calibri" panose="020F0502020204030204" pitchFamily="34" charset="0"/>
                <a:cs typeface="Times New Roman" panose="02020603050405020304" pitchFamily="18" charset="0"/>
              </a:rPr>
              <a:t> – valid till cancelled or surrendered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Part of ease of doing business Sec.58 license &amp; Sec.65 permission is contained in single application -  </a:t>
            </a:r>
            <a:r>
              <a:rPr lang="en-IN" sz="1800" dirty="0">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The warehouse in which section 65 permission is granted shall also be declared by the Licensee as the principal/additional place of business for the purposes of GST</a:t>
            </a:r>
            <a:endParaRPr lang="en-IN" dirty="0"/>
          </a:p>
        </p:txBody>
      </p:sp>
    </p:spTree>
    <p:extLst>
      <p:ext uri="{BB962C8B-B14F-4D97-AF65-F5344CB8AC3E}">
        <p14:creationId xmlns:p14="http://schemas.microsoft.com/office/powerpoint/2010/main" val="2628577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53815-5959-7E77-4283-A7E0323EE756}"/>
              </a:ext>
            </a:extLst>
          </p:cNvPr>
          <p:cNvSpPr>
            <a:spLocks noGrp="1"/>
          </p:cNvSpPr>
          <p:nvPr>
            <p:ph type="title"/>
          </p:nvPr>
        </p:nvSpPr>
        <p:spPr/>
        <p:txBody>
          <a:bodyPr/>
          <a:lstStyle/>
          <a:p>
            <a:pPr algn="ctr"/>
            <a:r>
              <a:rPr lang="en-IN" dirty="0"/>
              <a:t>In Bond Manufacture – Sec.65</a:t>
            </a:r>
          </a:p>
        </p:txBody>
      </p:sp>
      <p:sp>
        <p:nvSpPr>
          <p:cNvPr id="3" name="Content Placeholder 2">
            <a:extLst>
              <a:ext uri="{FF2B5EF4-FFF2-40B4-BE49-F238E27FC236}">
                <a16:creationId xmlns:a16="http://schemas.microsoft.com/office/drawing/2014/main" id="{32721EEA-669B-DB45-A6E4-4EE924B43DF5}"/>
              </a:ext>
            </a:extLst>
          </p:cNvPr>
          <p:cNvSpPr>
            <a:spLocks noGrp="1"/>
          </p:cNvSpPr>
          <p:nvPr>
            <p:ph idx="1"/>
          </p:nvPr>
        </p:nvSpPr>
        <p:spPr/>
        <p:txBody>
          <a:bodyPr/>
          <a:lstStyle/>
          <a:p>
            <a:pPr>
              <a:lnSpc>
                <a:spcPct val="107000"/>
              </a:lnSpc>
              <a:spcAft>
                <a:spcPts val="800"/>
              </a:spcAft>
              <a:buFont typeface="Wingdings" panose="05000000000000000000" pitchFamily="2" charset="2"/>
              <a:buChar char="q"/>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licensees shall maintain accounts of receipt and removal in prescribed formats in digital form and furnish the same to the bond officer on monthly basis digitally.</a:t>
            </a:r>
            <a:endParaRPr lang="en-IN" sz="1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If products from a bonded warehouse is exported, the licensee shall have to file a SB for transport of goods from the warehouse to the customs station of export.</a:t>
            </a:r>
            <a:endParaRPr lang="en-IN" sz="1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units operating under section 65 read with section 58 of the Customs Act, are entitled to import capital goods, machinery, inputs etc. by following the provisions under Ch IX.- domestic procurement is concerned, applicable rates of taxes shall be payable and exemptions, if any, can also be availed. By virtue of unit under section 65, they shall not be entitled to procure goods domestically, without payment of taxes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544119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F57B7-61E3-8D02-629D-5D5597F96D20}"/>
              </a:ext>
            </a:extLst>
          </p:cNvPr>
          <p:cNvSpPr>
            <a:spLocks noGrp="1"/>
          </p:cNvSpPr>
          <p:nvPr>
            <p:ph type="title"/>
          </p:nvPr>
        </p:nvSpPr>
        <p:spPr/>
        <p:txBody>
          <a:bodyPr>
            <a:noAutofit/>
          </a:bodyPr>
          <a:lstStyle/>
          <a:p>
            <a:pPr algn="ctr"/>
            <a:r>
              <a:rPr lang="en-IN" sz="3200" dirty="0">
                <a:effectLst/>
                <a:latin typeface="Georgia" panose="02040502050405020303" pitchFamily="18" charset="0"/>
                <a:ea typeface="Calibri" panose="020F0502020204030204" pitchFamily="34" charset="0"/>
                <a:cs typeface="Times New Roman" panose="02020603050405020304" pitchFamily="18" charset="0"/>
              </a:rPr>
              <a:t>Sec.67 - Transfer of goods from one warehouse to another </a:t>
            </a:r>
            <a:br>
              <a:rPr lang="en-IN" sz="3200" dirty="0">
                <a:effectLst/>
                <a:latin typeface="Calibri" panose="020F0502020204030204" pitchFamily="34" charset="0"/>
                <a:ea typeface="Calibri" panose="020F0502020204030204" pitchFamily="34" charset="0"/>
                <a:cs typeface="Times New Roman" panose="02020603050405020304" pitchFamily="18" charset="0"/>
              </a:rPr>
            </a:br>
            <a:endParaRPr lang="en-IN" sz="3200" dirty="0"/>
          </a:p>
        </p:txBody>
      </p:sp>
      <p:sp>
        <p:nvSpPr>
          <p:cNvPr id="3" name="Content Placeholder 2">
            <a:extLst>
              <a:ext uri="{FF2B5EF4-FFF2-40B4-BE49-F238E27FC236}">
                <a16:creationId xmlns:a16="http://schemas.microsoft.com/office/drawing/2014/main" id="{DE27018E-9593-8A80-7A2E-F2C423E00A10}"/>
              </a:ext>
            </a:extLst>
          </p:cNvPr>
          <p:cNvSpPr>
            <a:spLocks noGrp="1"/>
          </p:cNvSpPr>
          <p:nvPr>
            <p:ph idx="1"/>
          </p:nvPr>
        </p:nvSpPr>
        <p:spPr/>
        <p:txBody>
          <a:bodyPr>
            <a:normAutofit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Sec.67 - Transfer of goods from one warehouse to another: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Owner of any warehoused goods with permission of bond officer remove them from one warehouse to another (a) transfer under Form prescribed (b) one time lock for transport (c) endorse the number of one time lock in form (d) take on record the removal of goods .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In the warehouse receiving goods Bond officer (a) verify one time lock (b) if lock not in tact inform the other Bond officer (c) allow unloading, verify quantity &amp; other details of goods (d) report any discrepancy  (e) acknowledge receipt of goods and take on record the goods received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Sec.68 Clearance of warehoused goods for home consumption: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warehoused goods may be cleared - for home consumption, if – (a) a B/E for home consumption is filed (b) the import duty, interest, fine and penalties payable in respect of such goods have been paid; and (c) an order for clearance of such goods made by the proper officer – order can also be made electronically based on risk parameters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00317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2229</Words>
  <Application>Microsoft Office PowerPoint</Application>
  <PresentationFormat>Widescreen</PresentationFormat>
  <Paragraphs>99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Georgia</vt:lpstr>
      <vt:lpstr>Verdana</vt:lpstr>
      <vt:lpstr>Wingdings</vt:lpstr>
      <vt:lpstr>Office Theme</vt:lpstr>
      <vt:lpstr>Manufacturing under Bonded Warehouse</vt:lpstr>
      <vt:lpstr>MANUFACTURING UNDER BONDER WAREHOUSE </vt:lpstr>
      <vt:lpstr>Public Warehouse &amp; Private Warehouse</vt:lpstr>
      <vt:lpstr>Removal of Goods for deposit in warehouse Sec.60</vt:lpstr>
      <vt:lpstr>Warehouse period – Sec.61</vt:lpstr>
      <vt:lpstr>In Bond Manufacture – Sec.65</vt:lpstr>
      <vt:lpstr>In Bond Manufacture – Sec.65</vt:lpstr>
      <vt:lpstr>In Bond Manufacture – Sec.65</vt:lpstr>
      <vt:lpstr>Sec.67 - Transfer of goods from one warehouse to another  </vt:lpstr>
      <vt:lpstr>Clearance of warehoused Goods </vt:lpstr>
      <vt:lpstr>Sec.69 Clearance of warehoused goods for Export:  </vt:lpstr>
      <vt:lpstr>Sec. 72 – goods improperly removed from warehouse  </vt:lpstr>
      <vt:lpstr>Custody of warehoused Goods –Sec.73 A</vt:lpstr>
      <vt:lpstr>Manufacture and Other Operations in Warehouse (no. 2) Regulations, 2019, (MOOWR 2019)</vt:lpstr>
      <vt:lpstr>MOOWR -2019 – Eligibility</vt:lpstr>
      <vt:lpstr>MOOWR 2019- Other Features </vt:lpstr>
      <vt:lpstr>MOOWR – Other Features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Manufacturing under Bonded Warehouse</dc:title>
  <dc:creator>Srividya</dc:creator>
  <cp:lastModifiedBy>Srividya</cp:lastModifiedBy>
  <cp:revision>9</cp:revision>
  <dcterms:created xsi:type="dcterms:W3CDTF">2023-01-11T16:48:20Z</dcterms:created>
  <dcterms:modified xsi:type="dcterms:W3CDTF">2023-01-15T06:47:55Z</dcterms:modified>
</cp:coreProperties>
</file>