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7" r:id="rId4"/>
    <p:sldId id="276" r:id="rId5"/>
    <p:sldId id="257" r:id="rId6"/>
    <p:sldId id="258" r:id="rId7"/>
    <p:sldId id="259" r:id="rId8"/>
    <p:sldId id="260" r:id="rId9"/>
    <p:sldId id="261" r:id="rId10"/>
    <p:sldId id="262" r:id="rId11"/>
    <p:sldId id="263" r:id="rId12"/>
    <p:sldId id="269" r:id="rId13"/>
    <p:sldId id="270" r:id="rId14"/>
    <p:sldId id="271" r:id="rId15"/>
    <p:sldId id="272" r:id="rId16"/>
    <p:sldId id="273" r:id="rId17"/>
    <p:sldId id="274" r:id="rId18"/>
    <p:sldId id="264" r:id="rId19"/>
    <p:sldId id="265" r:id="rId20"/>
    <p:sldId id="266" r:id="rId21"/>
    <p:sldId id="267" r:id="rId22"/>
    <p:sldId id="26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D0000-2718-FC51-9C84-81A37766B7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F843729-CDA9-F938-C6B4-C78C663184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4F7989B-7C6B-1042-77F8-96FA2DAE29B3}"/>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5" name="Footer Placeholder 4">
            <a:extLst>
              <a:ext uri="{FF2B5EF4-FFF2-40B4-BE49-F238E27FC236}">
                <a16:creationId xmlns:a16="http://schemas.microsoft.com/office/drawing/2014/main" id="{7C811F08-A21C-DB81-AF6E-3D33DD0BAB9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9FD81C6-1289-CEA7-BC11-4D0A16EC715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1130814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A3D33-6830-573F-3CF2-9E261034D39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83A0263-4BA1-67E2-FA68-80F976CBB1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9D7346B-CC5B-8968-9BF3-E5308EEF335A}"/>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5" name="Footer Placeholder 4">
            <a:extLst>
              <a:ext uri="{FF2B5EF4-FFF2-40B4-BE49-F238E27FC236}">
                <a16:creationId xmlns:a16="http://schemas.microsoft.com/office/drawing/2014/main" id="{D521A3E5-9B01-2020-72B2-F64A3CBB06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7A63E8-A4A5-0435-2E49-B3E13783FCD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46741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A17EEB-9ACB-E000-EBEA-1C0981BC345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B1F3933-42E0-E733-8065-71D0005B55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EDE2B5F-1C13-51CA-0E54-97BDCB4F59A2}"/>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5" name="Footer Placeholder 4">
            <a:extLst>
              <a:ext uri="{FF2B5EF4-FFF2-40B4-BE49-F238E27FC236}">
                <a16:creationId xmlns:a16="http://schemas.microsoft.com/office/drawing/2014/main" id="{AE65AA2A-CE03-A3CB-28C1-3B6CB90DA75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047016-8650-99E4-9EB1-C5FEAF22379F}"/>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36898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0BEE-9D12-35A2-84C5-5966A0793E7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10F286F-03FC-52EB-D1A0-B4D8C5999C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50C223-B2F1-0E8E-7E61-B9B1E0A79E0B}"/>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5" name="Footer Placeholder 4">
            <a:extLst>
              <a:ext uri="{FF2B5EF4-FFF2-40B4-BE49-F238E27FC236}">
                <a16:creationId xmlns:a16="http://schemas.microsoft.com/office/drawing/2014/main" id="{F37173E3-49B4-83CC-0102-20E4458A54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AD9C96F-7CD6-D241-C091-9DE92467EE44}"/>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18848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DB20-07E1-8FFD-6077-6900C15ADE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D20943E-9072-4582-F3CC-C5F9BCCCE5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DA23F8-6FF0-11F4-DA93-4E69342EAA89}"/>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5" name="Footer Placeholder 4">
            <a:extLst>
              <a:ext uri="{FF2B5EF4-FFF2-40B4-BE49-F238E27FC236}">
                <a16:creationId xmlns:a16="http://schemas.microsoft.com/office/drawing/2014/main" id="{26A65AEE-73D5-73B0-B22A-818C7B07409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3956117-E872-36E6-59E9-323A31562DC5}"/>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2368785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8182A-1137-02CC-730A-190E25C522B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CF7F695-C022-D918-7014-67791598A9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11A68EA-8BDC-54DB-FF60-1EEF87063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F97A5C1-A706-A34C-A4BB-3BFB86ACB9ED}"/>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6" name="Footer Placeholder 5">
            <a:extLst>
              <a:ext uri="{FF2B5EF4-FFF2-40B4-BE49-F238E27FC236}">
                <a16:creationId xmlns:a16="http://schemas.microsoft.com/office/drawing/2014/main" id="{9DA9D9D6-358B-C4D7-50C1-B4D6A386C72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D2983A0-2634-6F0E-86C8-4286DB790985}"/>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2488270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97EA6-B1D0-1F09-09EC-056A1F5629F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7E006D2-E0EC-867A-CE7B-A1B6631A47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90E1B0-5F1E-9A91-AFF7-83EF72F2C9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34FA0A4-4AFD-B4C6-6305-91C96A79CF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D17F32-E8DE-4E03-7626-4F3DEB57EF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7C9CCA6-F5F9-0FB5-D018-1FBA848FF66C}"/>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8" name="Footer Placeholder 7">
            <a:extLst>
              <a:ext uri="{FF2B5EF4-FFF2-40B4-BE49-F238E27FC236}">
                <a16:creationId xmlns:a16="http://schemas.microsoft.com/office/drawing/2014/main" id="{41EB5BE2-8DDB-6811-F4F7-85F6F8E80F7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D708363-D12F-22BD-929C-00424DFE8BE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069560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87459-DD7C-A686-E247-D88E37F1DC2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D829480-610C-1FD3-8DE0-6F2B37D9BDAA}"/>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4" name="Footer Placeholder 3">
            <a:extLst>
              <a:ext uri="{FF2B5EF4-FFF2-40B4-BE49-F238E27FC236}">
                <a16:creationId xmlns:a16="http://schemas.microsoft.com/office/drawing/2014/main" id="{82C9AECA-35F1-F611-1D27-9FDB8B7E28A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9718D6C-C726-A2FC-9B6F-E371D5620F75}"/>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79709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56FA9A-034F-9E03-A566-6CDB39C46E6C}"/>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3" name="Footer Placeholder 2">
            <a:extLst>
              <a:ext uri="{FF2B5EF4-FFF2-40B4-BE49-F238E27FC236}">
                <a16:creationId xmlns:a16="http://schemas.microsoft.com/office/drawing/2014/main" id="{46887059-602D-A38E-27C4-4CBA218DA68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767899B-B056-294C-25BC-30F15DF1AF58}"/>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337026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558E6-B96C-C205-B5CA-9ED81EBB9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56174BB-3234-4905-DEDC-AFCF72CD7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01C2D7B-8ACA-29FC-4738-86BB8F1915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612BED-CB1F-DA69-91F7-F9026D22A0CF}"/>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6" name="Footer Placeholder 5">
            <a:extLst>
              <a:ext uri="{FF2B5EF4-FFF2-40B4-BE49-F238E27FC236}">
                <a16:creationId xmlns:a16="http://schemas.microsoft.com/office/drawing/2014/main" id="{EE629B68-FE79-BB5A-A29D-CA81210E94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25C4D87-3768-FF49-3137-F69CEB82EC9F}"/>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221258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0AA49-6A0E-3FE3-CC89-98AC3871D2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DF1177C-6306-056F-3AD2-7B1B7B49D7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546EC37-DC14-E7B8-2847-8D2C74F28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15601-B96C-6EFC-A095-0B5396A65B09}"/>
              </a:ext>
            </a:extLst>
          </p:cNvPr>
          <p:cNvSpPr>
            <a:spLocks noGrp="1"/>
          </p:cNvSpPr>
          <p:nvPr>
            <p:ph type="dt" sz="half" idx="10"/>
          </p:nvPr>
        </p:nvSpPr>
        <p:spPr/>
        <p:txBody>
          <a:bodyPr/>
          <a:lstStyle/>
          <a:p>
            <a:fld id="{3E4A0370-7DFD-4A6F-A81D-A9CEA9A05A9F}" type="datetimeFigureOut">
              <a:rPr lang="en-IN" smtClean="0"/>
              <a:t>14-01-2023</a:t>
            </a:fld>
            <a:endParaRPr lang="en-IN"/>
          </a:p>
        </p:txBody>
      </p:sp>
      <p:sp>
        <p:nvSpPr>
          <p:cNvPr id="6" name="Footer Placeholder 5">
            <a:extLst>
              <a:ext uri="{FF2B5EF4-FFF2-40B4-BE49-F238E27FC236}">
                <a16:creationId xmlns:a16="http://schemas.microsoft.com/office/drawing/2014/main" id="{01955E26-1619-0E05-382D-D1FB64A6095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B3CECDA-3ADD-1FCA-BF7B-74EFC6898742}"/>
              </a:ext>
            </a:extLst>
          </p:cNvPr>
          <p:cNvSpPr>
            <a:spLocks noGrp="1"/>
          </p:cNvSpPr>
          <p:nvPr>
            <p:ph type="sldNum" sz="quarter" idx="12"/>
          </p:nvPr>
        </p:nvSpPr>
        <p:spPr/>
        <p:txBody>
          <a:bodyPr/>
          <a:lstStyle/>
          <a:p>
            <a:fld id="{37773638-9C8D-4770-9B52-661573278D32}" type="slidenum">
              <a:rPr lang="en-IN" smtClean="0"/>
              <a:t>‹#›</a:t>
            </a:fld>
            <a:endParaRPr lang="en-IN"/>
          </a:p>
        </p:txBody>
      </p:sp>
    </p:spTree>
    <p:extLst>
      <p:ext uri="{BB962C8B-B14F-4D97-AF65-F5344CB8AC3E}">
        <p14:creationId xmlns:p14="http://schemas.microsoft.com/office/powerpoint/2010/main" val="1411901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AD07D7-BF9F-18ED-7935-8DCFF0E37D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9903BDC-F364-729E-185C-D97837DBA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ED18465-1073-EC8E-6079-7D388A3797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A0370-7DFD-4A6F-A81D-A9CEA9A05A9F}" type="datetimeFigureOut">
              <a:rPr lang="en-IN" smtClean="0"/>
              <a:t>14-01-2023</a:t>
            </a:fld>
            <a:endParaRPr lang="en-IN"/>
          </a:p>
        </p:txBody>
      </p:sp>
      <p:sp>
        <p:nvSpPr>
          <p:cNvPr id="5" name="Footer Placeholder 4">
            <a:extLst>
              <a:ext uri="{FF2B5EF4-FFF2-40B4-BE49-F238E27FC236}">
                <a16:creationId xmlns:a16="http://schemas.microsoft.com/office/drawing/2014/main" id="{F61090F4-6600-AFE8-6AE2-848C91F28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1102CBF-2C57-2D3D-696D-54C5700EBB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73638-9C8D-4770-9B52-661573278D32}" type="slidenum">
              <a:rPr lang="en-IN" smtClean="0"/>
              <a:t>‹#›</a:t>
            </a:fld>
            <a:endParaRPr lang="en-IN"/>
          </a:p>
        </p:txBody>
      </p:sp>
    </p:spTree>
    <p:extLst>
      <p:ext uri="{BB962C8B-B14F-4D97-AF65-F5344CB8AC3E}">
        <p14:creationId xmlns:p14="http://schemas.microsoft.com/office/powerpoint/2010/main" val="55468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dgft.gov.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5C8FF-5401-CD47-640B-6F480F6D7F1A}"/>
              </a:ext>
            </a:extLst>
          </p:cNvPr>
          <p:cNvSpPr>
            <a:spLocks noGrp="1"/>
          </p:cNvSpPr>
          <p:nvPr>
            <p:ph type="ctrTitle"/>
          </p:nvPr>
        </p:nvSpPr>
        <p:spPr/>
        <p:txBody>
          <a:bodyPr/>
          <a:lstStyle/>
          <a:p>
            <a:r>
              <a:rPr lang="en-US" dirty="0"/>
              <a:t>Chapter 3 of FTP </a:t>
            </a:r>
            <a:endParaRPr lang="en-IN" dirty="0"/>
          </a:p>
        </p:txBody>
      </p:sp>
      <p:sp>
        <p:nvSpPr>
          <p:cNvPr id="3" name="Subtitle 2">
            <a:extLst>
              <a:ext uri="{FF2B5EF4-FFF2-40B4-BE49-F238E27FC236}">
                <a16:creationId xmlns:a16="http://schemas.microsoft.com/office/drawing/2014/main" id="{3B0BED37-051E-8B84-8664-F30B25D83DDF}"/>
              </a:ext>
            </a:extLst>
          </p:cNvPr>
          <p:cNvSpPr>
            <a:spLocks noGrp="1"/>
          </p:cNvSpPr>
          <p:nvPr>
            <p:ph type="subTitle" idx="1"/>
          </p:nvPr>
        </p:nvSpPr>
        <p:spPr/>
        <p:txBody>
          <a:bodyPr/>
          <a:lstStyle/>
          <a:p>
            <a:r>
              <a:rPr lang="en-US" dirty="0"/>
              <a:t>Dr M.S Krishna Kumar, </a:t>
            </a:r>
            <a:r>
              <a:rPr lang="en-US" dirty="0" err="1"/>
              <a:t>B.Com</a:t>
            </a:r>
            <a:r>
              <a:rPr lang="en-US" dirty="0"/>
              <a:t>, ML, PhD (</a:t>
            </a:r>
            <a:r>
              <a:rPr lang="en-US"/>
              <a:t>law)</a:t>
            </a:r>
            <a:endParaRPr lang="en-US" dirty="0"/>
          </a:p>
        </p:txBody>
      </p:sp>
    </p:spTree>
    <p:extLst>
      <p:ext uri="{BB962C8B-B14F-4D97-AF65-F5344CB8AC3E}">
        <p14:creationId xmlns:p14="http://schemas.microsoft.com/office/powerpoint/2010/main" val="3486247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7363D-F551-DCED-9FFC-BE13784EF4D0}"/>
              </a:ext>
            </a:extLst>
          </p:cNvPr>
          <p:cNvSpPr>
            <a:spLocks noGrp="1"/>
          </p:cNvSpPr>
          <p:nvPr>
            <p:ph type="title"/>
          </p:nvPr>
        </p:nvSpPr>
        <p:spPr/>
        <p:txBody>
          <a:bodyPr/>
          <a:lstStyle/>
          <a:p>
            <a:pPr algn="ctr"/>
            <a:r>
              <a:rPr lang="en-US" dirty="0"/>
              <a:t>MEIS- Other Aspects </a:t>
            </a:r>
            <a:endParaRPr lang="en-IN" dirty="0"/>
          </a:p>
        </p:txBody>
      </p:sp>
      <p:sp>
        <p:nvSpPr>
          <p:cNvPr id="3" name="Content Placeholder 2">
            <a:extLst>
              <a:ext uri="{FF2B5EF4-FFF2-40B4-BE49-F238E27FC236}">
                <a16:creationId xmlns:a16="http://schemas.microsoft.com/office/drawing/2014/main" id="{AEDC23DD-F41E-D3CD-AD37-108056459C3D}"/>
              </a:ext>
            </a:extLst>
          </p:cNvPr>
          <p:cNvSpPr>
            <a:spLocks noGrp="1"/>
          </p:cNvSpPr>
          <p:nvPr>
            <p:ph idx="1"/>
          </p:nvPr>
        </p:nvSpPr>
        <p:spPr/>
        <p:txBody>
          <a:bodyPr/>
          <a:lstStyle/>
          <a:p>
            <a:pPr marL="514350" indent="-285750">
              <a:lnSpc>
                <a:spcPct val="107000"/>
              </a:lnSpc>
              <a:spcAft>
                <a:spcPts val="800"/>
              </a:spcAft>
              <a:buFont typeface="Wingdings" panose="05000000000000000000" pitchFamily="2" charset="2"/>
              <a:buChar char="Ø"/>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MEIS rewards can be claimed either by the suppor1ing manufacturer (on Disclaimer) or by the company/ firm who has realized the foreign exchange directly from overseas.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Scrip can be utilised/debited for payment of custom duties in case of EO defaults for authorisations issued under Chapters 4 and 5 of Foreign Trade Policy.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solidFill>
                  <a:srgbClr val="000000"/>
                </a:solidFill>
                <a:effectLst/>
                <a:latin typeface="Georgia" panose="02040502050405020303" pitchFamily="18" charset="0"/>
                <a:ea typeface="Times New Roman" panose="02020603050405020304" pitchFamily="18" charset="0"/>
              </a:rPr>
              <a:t>If the IEC holder is a manufacturer of goods as well as service provider, then the foreign exchange earnings and Total expenses / payment / remittances shall be taken into account for service sector only. </a:t>
            </a:r>
            <a:endParaRPr lang="en-IN" sz="1800" dirty="0">
              <a:latin typeface="Times New Roman" panose="02020603050405020304" pitchFamily="18" charset="0"/>
              <a:ea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solidFill>
                  <a:srgbClr val="000000"/>
                </a:solidFill>
                <a:effectLst/>
                <a:latin typeface="Georgia" panose="02040502050405020303" pitchFamily="18" charset="0"/>
                <a:ea typeface="Times New Roman" panose="02020603050405020304" pitchFamily="18" charset="0"/>
              </a:rPr>
              <a:t>Service provider shall have to have an active IEC at the time of rendering such services </a:t>
            </a:r>
          </a:p>
          <a:p>
            <a:pPr marL="0" indent="0" algn="just">
              <a:lnSpc>
                <a:spcPts val="1950"/>
              </a:lnSpc>
              <a:spcBef>
                <a:spcPts val="750"/>
              </a:spcBef>
              <a:buNone/>
            </a:pPr>
            <a:r>
              <a:rPr lang="en-IN" sz="1800" dirty="0">
                <a:solidFill>
                  <a:srgbClr val="000000"/>
                </a:solidFill>
                <a:effectLst/>
                <a:latin typeface="Georgia" panose="02040502050405020303" pitchFamily="18" charset="0"/>
                <a:ea typeface="Times New Roman" panose="02020603050405020304" pitchFamily="18" charset="0"/>
              </a:rPr>
              <a:t>Validity Period of Scrips </a:t>
            </a:r>
            <a:endParaRPr lang="en-IN" sz="1800" dirty="0">
              <a:effectLst/>
              <a:latin typeface="Times New Roman" panose="02020603050405020304" pitchFamily="18" charset="0"/>
              <a:ea typeface="Times New Roman" panose="02020603050405020304" pitchFamily="18" charset="0"/>
            </a:endParaRPr>
          </a:p>
          <a:p>
            <a:pPr marL="514350" indent="-285750" algn="just">
              <a:lnSpc>
                <a:spcPts val="1950"/>
              </a:lnSpc>
              <a:spcBef>
                <a:spcPts val="750"/>
              </a:spcBef>
              <a:buFont typeface="Wingdings" panose="05000000000000000000" pitchFamily="2" charset="2"/>
              <a:buChar char="q"/>
            </a:pPr>
            <a:r>
              <a:rPr lang="en-IN" sz="1800" dirty="0">
                <a:solidFill>
                  <a:srgbClr val="000000"/>
                </a:solidFill>
                <a:effectLst/>
                <a:latin typeface="Georgia" panose="02040502050405020303" pitchFamily="18" charset="0"/>
                <a:ea typeface="Times New Roman" panose="02020603050405020304" pitchFamily="18" charset="0"/>
              </a:rPr>
              <a:t>new validity period of a Duty Credit Scrip issued on or after 16.09.2021 shall be 12 months from the date of issue, for scrip based Schemes under Chapter 3 or 4 of FTP or the earlier FTPs</a:t>
            </a:r>
            <a:endParaRPr lang="en-IN" sz="1800" dirty="0">
              <a:effectLst/>
              <a:latin typeface="Times New Roman" panose="02020603050405020304" pitchFamily="18" charset="0"/>
              <a:ea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656998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69DF9-9213-9600-41BB-E58861D3BF59}"/>
              </a:ext>
            </a:extLst>
          </p:cNvPr>
          <p:cNvSpPr>
            <a:spLocks noGrp="1"/>
          </p:cNvSpPr>
          <p:nvPr>
            <p:ph type="title"/>
          </p:nvPr>
        </p:nvSpPr>
        <p:spPr/>
        <p:txBody>
          <a:bodyPr/>
          <a:lstStyle/>
          <a:p>
            <a:pPr algn="ctr"/>
            <a:r>
              <a:rPr lang="en-US" dirty="0"/>
              <a:t>MEIS- Risk Management System</a:t>
            </a:r>
            <a:endParaRPr lang="en-IN" dirty="0"/>
          </a:p>
        </p:txBody>
      </p:sp>
      <p:sp>
        <p:nvSpPr>
          <p:cNvPr id="3" name="Content Placeholder 2">
            <a:extLst>
              <a:ext uri="{FF2B5EF4-FFF2-40B4-BE49-F238E27FC236}">
                <a16:creationId xmlns:a16="http://schemas.microsoft.com/office/drawing/2014/main" id="{05A48E77-EC44-8F55-AB46-0A967DFB545E}"/>
              </a:ext>
            </a:extLst>
          </p:cNvPr>
          <p:cNvSpPr>
            <a:spLocks noGrp="1"/>
          </p:cNvSpPr>
          <p:nvPr>
            <p:ph idx="1"/>
          </p:nvPr>
        </p:nvSpPr>
        <p:spPr/>
        <p:txBody>
          <a:bodyPr/>
          <a:lstStyle/>
          <a:p>
            <a:pPr marL="0" indent="0" algn="just">
              <a:lnSpc>
                <a:spcPts val="1950"/>
              </a:lnSpc>
              <a:spcBef>
                <a:spcPts val="750"/>
              </a:spcBef>
              <a:buNone/>
            </a:pPr>
            <a:r>
              <a:rPr lang="en-IN" sz="1800" dirty="0">
                <a:solidFill>
                  <a:srgbClr val="000000"/>
                </a:solidFill>
                <a:effectLst/>
                <a:latin typeface="Georgia" panose="02040502050405020303" pitchFamily="18" charset="0"/>
                <a:ea typeface="Times New Roman" panose="02020603050405020304" pitchFamily="18" charset="0"/>
              </a:rPr>
              <a:t>Risk Management System </a:t>
            </a:r>
            <a:endParaRPr lang="en-IN" sz="1800" dirty="0">
              <a:effectLst/>
              <a:latin typeface="Times New Roman" panose="02020603050405020304" pitchFamily="18" charset="0"/>
              <a:ea typeface="Times New Roman" panose="02020603050405020304" pitchFamily="18" charset="0"/>
            </a:endParaRPr>
          </a:p>
          <a:p>
            <a:pPr marL="514350" indent="-285750" algn="just">
              <a:lnSpc>
                <a:spcPts val="1950"/>
              </a:lnSpc>
              <a:spcBef>
                <a:spcPts val="750"/>
              </a:spcBef>
              <a:buFont typeface="Wingdings" panose="05000000000000000000" pitchFamily="2" charset="2"/>
              <a:buChar char="§"/>
            </a:pPr>
            <a:r>
              <a:rPr lang="en-IN" sz="1800" dirty="0">
                <a:solidFill>
                  <a:srgbClr val="000000"/>
                </a:solidFill>
                <a:effectLst/>
                <a:latin typeface="Georgia" panose="02040502050405020303" pitchFamily="18" charset="0"/>
                <a:ea typeface="Times New Roman" panose="02020603050405020304" pitchFamily="18" charset="0"/>
              </a:rPr>
              <a:t>Every month computer system in DGFT </a:t>
            </a:r>
            <a:r>
              <a:rPr lang="en-IN" sz="1800" dirty="0" err="1">
                <a:solidFill>
                  <a:srgbClr val="000000"/>
                </a:solidFill>
                <a:effectLst/>
                <a:latin typeface="Georgia" panose="02040502050405020303" pitchFamily="18" charset="0"/>
                <a:ea typeface="Times New Roman" panose="02020603050405020304" pitchFamily="18" charset="0"/>
              </a:rPr>
              <a:t>Hqrs</a:t>
            </a:r>
            <a:r>
              <a:rPr lang="en-IN" sz="1800" dirty="0">
                <a:solidFill>
                  <a:srgbClr val="000000"/>
                </a:solidFill>
                <a:effectLst/>
                <a:latin typeface="Georgia" panose="02040502050405020303" pitchFamily="18" charset="0"/>
                <a:ea typeface="Times New Roman" panose="02020603050405020304" pitchFamily="18" charset="0"/>
              </a:rPr>
              <a:t> to select on random basis 10% applications of each RA where scrips/status holder certificates issued – call for original documents for examination in detail – discrepancy if any to be rectified – OR refund the scrip by cash along with interest under Sec.28AA of CA 1962 </a:t>
            </a:r>
            <a:endParaRPr lang="en-IN" sz="1800" dirty="0">
              <a:latin typeface="Times New Roman" panose="02020603050405020304" pitchFamily="18" charset="0"/>
              <a:ea typeface="Times New Roman" panose="02020603050405020304" pitchFamily="18" charset="0"/>
            </a:endParaRPr>
          </a:p>
          <a:p>
            <a:pPr marL="514350" indent="-285750" algn="just">
              <a:lnSpc>
                <a:spcPts val="1950"/>
              </a:lnSpc>
              <a:spcBef>
                <a:spcPts val="750"/>
              </a:spcBef>
              <a:buFont typeface="Wingdings" panose="05000000000000000000" pitchFamily="2" charset="2"/>
              <a:buChar char="§"/>
            </a:pPr>
            <a:r>
              <a:rPr lang="en-IN" sz="1800" dirty="0">
                <a:solidFill>
                  <a:srgbClr val="000000"/>
                </a:solidFill>
                <a:effectLst/>
                <a:latin typeface="Georgia" panose="02040502050405020303" pitchFamily="18" charset="0"/>
                <a:ea typeface="Times New Roman" panose="02020603050405020304" pitchFamily="18" charset="0"/>
              </a:rPr>
              <a:t>RA can seek original proof of landing, annexures to ANF, any document digitally uploaded such as export invoice – within 3 years from date of issue of scrip – failure to furnish document render scrip holder repay the amount +Interest </a:t>
            </a:r>
            <a:endParaRPr lang="en-IN" sz="1800" dirty="0">
              <a:effectLst/>
              <a:latin typeface="Times New Roman" panose="02020603050405020304" pitchFamily="18" charset="0"/>
              <a:ea typeface="Times New Roman" panose="02020603050405020304" pitchFamily="18" charset="0"/>
            </a:endParaRPr>
          </a:p>
          <a:p>
            <a:pPr marL="0" indent="0" algn="just">
              <a:lnSpc>
                <a:spcPts val="1950"/>
              </a:lnSpc>
              <a:spcBef>
                <a:spcPts val="750"/>
              </a:spcBef>
              <a:buNone/>
            </a:pPr>
            <a:r>
              <a:rPr lang="en-IN" sz="1800" dirty="0">
                <a:solidFill>
                  <a:srgbClr val="000000"/>
                </a:solidFill>
                <a:effectLst/>
                <a:latin typeface="Georgia" panose="02040502050405020303" pitchFamily="18" charset="0"/>
                <a:ea typeface="Times New Roman" panose="02020603050405020304" pitchFamily="18" charset="0"/>
              </a:rPr>
              <a:t>With effect from 07.03.2022, the last date for submission of online applications for certain scrip based schemes and applicable late cut on such applications would be:</a:t>
            </a:r>
            <a:endParaRPr lang="en-IN" sz="1800" dirty="0">
              <a:effectLst/>
              <a:latin typeface="Times New Roman" panose="02020603050405020304" pitchFamily="18" charset="0"/>
              <a:ea typeface="Times New Roman" panose="02020603050405020304" pitchFamily="18" charset="0"/>
            </a:endParaRPr>
          </a:p>
          <a:p>
            <a:pPr marL="0" lvl="0" indent="0" algn="just">
              <a:lnSpc>
                <a:spcPts val="1950"/>
              </a:lnSpc>
              <a:spcBef>
                <a:spcPts val="750"/>
              </a:spcBef>
              <a:buNone/>
            </a:pPr>
            <a:r>
              <a:rPr lang="en-IN" sz="1800" dirty="0">
                <a:solidFill>
                  <a:srgbClr val="000000"/>
                </a:solidFill>
                <a:effectLst/>
                <a:latin typeface="Georgia" panose="02040502050405020303" pitchFamily="18" charset="0"/>
                <a:ea typeface="Times New Roman" panose="02020603050405020304" pitchFamily="18" charset="0"/>
              </a:rPr>
              <a:t>	MEIS (for exports made in the period 01.04.2020 to 31.12.2020 - 30.04.2022</a:t>
            </a: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284445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8B39-97C1-2285-BD6E-64DA223A5642}"/>
              </a:ext>
            </a:extLst>
          </p:cNvPr>
          <p:cNvSpPr>
            <a:spLocks noGrp="1"/>
          </p:cNvSpPr>
          <p:nvPr>
            <p:ph type="title"/>
          </p:nvPr>
        </p:nvSpPr>
        <p:spPr/>
        <p:txBody>
          <a:bodyPr/>
          <a:lstStyle/>
          <a:p>
            <a:pPr algn="ctr"/>
            <a:r>
              <a:rPr lang="en-US" dirty="0"/>
              <a:t>MEIS/SEIS Scrips</a:t>
            </a:r>
            <a:endParaRPr lang="en-IN" dirty="0"/>
          </a:p>
        </p:txBody>
      </p:sp>
      <p:sp>
        <p:nvSpPr>
          <p:cNvPr id="3" name="Content Placeholder 2">
            <a:extLst>
              <a:ext uri="{FF2B5EF4-FFF2-40B4-BE49-F238E27FC236}">
                <a16:creationId xmlns:a16="http://schemas.microsoft.com/office/drawing/2014/main" id="{E408F79F-A105-0E69-0F7D-33657590A147}"/>
              </a:ext>
            </a:extLst>
          </p:cNvPr>
          <p:cNvSpPr>
            <a:spLocks noGrp="1"/>
          </p:cNvSpPr>
          <p:nvPr>
            <p:ph idx="1"/>
          </p:nvPr>
        </p:nvSpPr>
        <p:spPr/>
        <p:txBody>
          <a:bodyPr/>
          <a:lstStyle/>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Advance License – also known as DEEC (Duty Entitlement Exemption Certificate) earlier exempted BCD,CVD, SAD, ADD &amp; Safeguard duty – under GST regime only BCD – IGST payable and importer can avail ITC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MEIS/SEIS Scrip earlier can be used for payment of BCD/CVD/SAD – now cannot be used for payment of IGST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US" sz="1800" dirty="0">
                <a:effectLst/>
                <a:latin typeface="Georgia" panose="02040502050405020303" pitchFamily="18" charset="0"/>
                <a:ea typeface="Calibri" panose="020F0502020204030204" pitchFamily="34" charset="0"/>
                <a:cs typeface="Times New Roman" panose="02020603050405020304" pitchFamily="18" charset="0"/>
              </a:rPr>
              <a:t>MEIS/SEIS scrip liable to VAT prior to 1.7.2017 – scrips under GST regime fall under heading 4907 attracting 12% GST – from 22.9.2017 rate is 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514409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33221-A437-007C-7B0A-CE686BA151AC}"/>
              </a:ext>
            </a:extLst>
          </p:cNvPr>
          <p:cNvSpPr>
            <a:spLocks noGrp="1"/>
          </p:cNvSpPr>
          <p:nvPr>
            <p:ph type="title"/>
          </p:nvPr>
        </p:nvSpPr>
        <p:spPr/>
        <p:txBody>
          <a:bodyPr/>
          <a:lstStyle/>
          <a:p>
            <a:pPr algn="ctr"/>
            <a:r>
              <a:rPr lang="en-US" dirty="0"/>
              <a:t>Rebate of State &amp; Central Taxes &amp; Levies (</a:t>
            </a:r>
            <a:r>
              <a:rPr lang="en-US" dirty="0" err="1"/>
              <a:t>RoSCTL</a:t>
            </a:r>
            <a:r>
              <a:rPr lang="en-US" dirty="0"/>
              <a:t>)</a:t>
            </a:r>
            <a:endParaRPr lang="en-IN" dirty="0"/>
          </a:p>
        </p:txBody>
      </p:sp>
      <p:sp>
        <p:nvSpPr>
          <p:cNvPr id="3" name="Content Placeholder 2">
            <a:extLst>
              <a:ext uri="{FF2B5EF4-FFF2-40B4-BE49-F238E27FC236}">
                <a16:creationId xmlns:a16="http://schemas.microsoft.com/office/drawing/2014/main" id="{22C5BF9A-DD80-B742-AA30-99AB60D57ED8}"/>
              </a:ext>
            </a:extLst>
          </p:cNvPr>
          <p:cNvSpPr>
            <a:spLocks noGrp="1"/>
          </p:cNvSpPr>
          <p:nvPr>
            <p:ph idx="1"/>
          </p:nvPr>
        </p:nvSpPr>
        <p:spPr/>
        <p:txBody>
          <a:bodyPr/>
          <a:lstStyle/>
          <a:p>
            <a:pPr>
              <a:buFont typeface="Wingdings" panose="05000000000000000000" pitchFamily="2" charset="2"/>
              <a:buChar char="q"/>
            </a:pPr>
            <a:r>
              <a:rPr lang="en-IN" sz="1800" dirty="0">
                <a:latin typeface="Georgia" panose="02040502050405020303" pitchFamily="18" charset="0"/>
                <a:ea typeface="Calibri" panose="020F0502020204030204" pitchFamily="34" charset="0"/>
                <a:cs typeface="Times New Roman" panose="02020603050405020304" pitchFamily="18" charset="0"/>
              </a:rPr>
              <a:t>R</a:t>
            </a:r>
            <a:r>
              <a:rPr lang="en-IN" sz="1800" dirty="0">
                <a:effectLst/>
                <a:latin typeface="Georgia" panose="02040502050405020303" pitchFamily="18" charset="0"/>
                <a:ea typeface="Calibri" panose="020F0502020204030204" pitchFamily="34" charset="0"/>
                <a:cs typeface="Times New Roman" panose="02020603050405020304" pitchFamily="18" charset="0"/>
              </a:rPr>
              <a:t>ebate - all embedded State and Central Taxes and Levies on garments and made-ups to enhance competitiveness of these sectors- granted by way of rebate in addition to drawback</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Scheme is available for apparel/garments (under Chapter 61 and 62) and Made-ups (under Chapter 63) in exclusion of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RoDTEP</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Scheme came into effect from 07.03.2019. shall remain in force up to 31st of March 2024</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scheme has been notified by the Ministry of Textiles- the scheme shall be implemented by the Department of Revenue.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given to the exporter in the form of duty credit scrips which will be maintained in the electronic duty credit ledger. The scrips shall be issued electronically on Customs automated system.</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Notified in Schedule to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Notfn</a:t>
            </a:r>
            <a:r>
              <a:rPr lang="en-IN" sz="1800" dirty="0">
                <a:effectLst/>
                <a:latin typeface="Georgia" panose="02040502050405020303" pitchFamily="18" charset="0"/>
                <a:ea typeface="Calibri" panose="020F0502020204030204" pitchFamily="34" charset="0"/>
                <a:cs typeface="Times New Roman" panose="02020603050405020304" pitchFamily="18" charset="0"/>
              </a:rPr>
              <a:t>  14/26/2016- IT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Vol.II</a:t>
            </a:r>
            <a:r>
              <a:rPr lang="en-IN" sz="1800" dirty="0">
                <a:effectLst/>
                <a:latin typeface="Georgia" panose="02040502050405020303" pitchFamily="18" charset="0"/>
                <a:ea typeface="Calibri" panose="020F0502020204030204" pitchFamily="34" charset="0"/>
                <a:cs typeface="Times New Roman" panose="02020603050405020304" pitchFamily="18" charset="0"/>
              </a:rPr>
              <a:t>) dated 08.03.2019.- Ministry of Textiles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58158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7DA8B-1034-2631-CD75-51D720463440}"/>
              </a:ext>
            </a:extLst>
          </p:cNvPr>
          <p:cNvSpPr>
            <a:spLocks noGrp="1"/>
          </p:cNvSpPr>
          <p:nvPr>
            <p:ph type="title"/>
          </p:nvPr>
        </p:nvSpPr>
        <p:spPr/>
        <p:txBody>
          <a:bodyPr/>
          <a:lstStyle/>
          <a:p>
            <a:pPr algn="ctr"/>
            <a:r>
              <a:rPr lang="en-US" dirty="0" err="1"/>
              <a:t>RoSCTL</a:t>
            </a:r>
            <a:endParaRPr lang="en-IN" dirty="0"/>
          </a:p>
        </p:txBody>
      </p:sp>
      <p:sp>
        <p:nvSpPr>
          <p:cNvPr id="3" name="Content Placeholder 2">
            <a:extLst>
              <a:ext uri="{FF2B5EF4-FFF2-40B4-BE49-F238E27FC236}">
                <a16:creationId xmlns:a16="http://schemas.microsoft.com/office/drawing/2014/main" id="{ACB7F3E4-D7A2-459B-EDBA-3C6A3A96504A}"/>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Men’s Cotton Suits – 61030101	Rs.3.60 per piece -  Value cap Rs.105.70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Cotton T shirts – 610901 -  Rs.2.90 per piece – Value cap – Rs.13.80</a:t>
            </a: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Scrip cannot be used for the payment of IGST – only for  basic customs duty </a:t>
            </a:r>
          </a:p>
          <a:p>
            <a:pPr marL="0" indent="0">
              <a:lnSpc>
                <a:spcPct val="107000"/>
              </a:lnSpc>
              <a:spcAft>
                <a:spcPts val="800"/>
              </a:spcAft>
              <a:buNone/>
            </a:pPr>
            <a:r>
              <a:rPr lang="en-IN" sz="1800" dirty="0">
                <a:latin typeface="Georgia" panose="02040502050405020303" pitchFamily="18" charset="0"/>
                <a:ea typeface="Calibri" panose="020F0502020204030204" pitchFamily="34" charset="0"/>
                <a:cs typeface="Times New Roman" panose="02020603050405020304" pitchFamily="18" charset="0"/>
              </a:rPr>
              <a:t>In Eligible Export categories </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which are restricted or prohibited for export under Schedule-2 of Export Policy in ITC-HS</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Exports through trans-shipment - exports that are originating in third country but trans-shipped through India </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subject to minimum export price or export duty </a:t>
            </a: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Deemed exports under Foreign Trade Policy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4618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7F966-F2A4-3700-4952-A57A72311749}"/>
              </a:ext>
            </a:extLst>
          </p:cNvPr>
          <p:cNvSpPr>
            <a:spLocks noGrp="1"/>
          </p:cNvSpPr>
          <p:nvPr>
            <p:ph type="title"/>
          </p:nvPr>
        </p:nvSpPr>
        <p:spPr/>
        <p:txBody>
          <a:bodyPr/>
          <a:lstStyle/>
          <a:p>
            <a:pPr algn="ctr"/>
            <a:r>
              <a:rPr lang="en-US" dirty="0" err="1"/>
              <a:t>RoSCTL</a:t>
            </a:r>
            <a:r>
              <a:rPr lang="en-US" dirty="0"/>
              <a:t> – Ineligible categories </a:t>
            </a:r>
            <a:endParaRPr lang="en-IN" dirty="0"/>
          </a:p>
        </p:txBody>
      </p:sp>
      <p:sp>
        <p:nvSpPr>
          <p:cNvPr id="3" name="Content Placeholder 2">
            <a:extLst>
              <a:ext uri="{FF2B5EF4-FFF2-40B4-BE49-F238E27FC236}">
                <a16:creationId xmlns:a16="http://schemas.microsoft.com/office/drawing/2014/main" id="{496828FB-DF96-C7E3-792B-8D6053E92554}"/>
              </a:ext>
            </a:extLst>
          </p:cNvPr>
          <p:cNvSpPr>
            <a:spLocks noGrp="1"/>
          </p:cNvSpPr>
          <p:nvPr>
            <p:ph idx="1"/>
          </p:nvPr>
        </p:nvSpPr>
        <p:spPr/>
        <p:txBody>
          <a:bodyPr/>
          <a:lstStyle/>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or exported by any of the units situated in SEZ/FTWZ/EPZ</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exported by 100% EOU</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in EOU/SEZ and exported through DTA unit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Goods manufactured partly or wholly in a warehouse under section 65 of the Customs Act, 1962</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err="1">
                <a:effectLst/>
                <a:latin typeface="Georgia" panose="02040502050405020303" pitchFamily="18" charset="0"/>
                <a:ea typeface="Calibri" panose="020F0502020204030204" pitchFamily="34" charset="0"/>
                <a:cs typeface="Times New Roman" panose="02020603050405020304" pitchFamily="18" charset="0"/>
              </a:rPr>
              <a:t>RoDTEP</a:t>
            </a:r>
            <a:r>
              <a:rPr lang="en-IN" sz="1800" dirty="0">
                <a:effectLst/>
                <a:latin typeface="Georgia" panose="02040502050405020303" pitchFamily="18" charset="0"/>
                <a:ea typeface="Calibri" panose="020F0502020204030204" pitchFamily="34" charset="0"/>
                <a:cs typeface="Times New Roman" panose="02020603050405020304" pitchFamily="18" charset="0"/>
              </a:rPr>
              <a:t> &amp;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scheme cannot be claimed simultaneously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scrips transferable to any other person having a valid IEC and valid ICEGATE Registration – entire amount to be transferred not part amount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e-scrip e valid for a period of one year from the date of its creation in the ledger - Revalidation of the Scrip shall not be permitted</a:t>
            </a:r>
            <a:endParaRPr lang="en-IN" dirty="0"/>
          </a:p>
        </p:txBody>
      </p:sp>
    </p:spTree>
    <p:extLst>
      <p:ext uri="{BB962C8B-B14F-4D97-AF65-F5344CB8AC3E}">
        <p14:creationId xmlns:p14="http://schemas.microsoft.com/office/powerpoint/2010/main" val="809833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45C7-3285-895A-44D2-1CAFC38B7E91}"/>
              </a:ext>
            </a:extLst>
          </p:cNvPr>
          <p:cNvSpPr>
            <a:spLocks noGrp="1"/>
          </p:cNvSpPr>
          <p:nvPr>
            <p:ph type="title"/>
          </p:nvPr>
        </p:nvSpPr>
        <p:spPr/>
        <p:txBody>
          <a:bodyPr/>
          <a:lstStyle/>
          <a:p>
            <a:pPr algn="ctr"/>
            <a:r>
              <a:rPr lang="en-US" dirty="0" err="1"/>
              <a:t>RoSCTL</a:t>
            </a:r>
            <a:r>
              <a:rPr lang="en-US" dirty="0"/>
              <a:t>- How to Claim</a:t>
            </a:r>
            <a:endParaRPr lang="en-IN" dirty="0"/>
          </a:p>
        </p:txBody>
      </p:sp>
      <p:sp>
        <p:nvSpPr>
          <p:cNvPr id="3" name="Content Placeholder 2">
            <a:extLst>
              <a:ext uri="{FF2B5EF4-FFF2-40B4-BE49-F238E27FC236}">
                <a16:creationId xmlns:a16="http://schemas.microsoft.com/office/drawing/2014/main" id="{1C1BD416-8946-7C26-0C06-20472830162F}"/>
              </a:ext>
            </a:extLst>
          </p:cNvPr>
          <p:cNvSpPr>
            <a:spLocks noGrp="1"/>
          </p:cNvSpPr>
          <p:nvPr>
            <p:ph idx="1"/>
          </p:nvPr>
        </p:nvSpPr>
        <p:spPr/>
        <p:txBody>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To claim benefit exporter to make a claim for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in the EDI shipping bill- by using specific codes The options for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scheme are being provided with separate scheme-code as listed below: </a:t>
            </a:r>
          </a:p>
          <a:p>
            <a:pPr marL="0" indent="0">
              <a:lnSpc>
                <a:spcPct val="107000"/>
              </a:lnSpc>
              <a:spcAft>
                <a:spcPts val="800"/>
              </a:spcAft>
              <a:buNone/>
            </a:pP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Scheme Code</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Scheme Description </a:t>
            </a:r>
            <a:endParaRPr lang="en-IN" sz="1800" b="1" u="sng"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60 						Drawback and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61						 EPCG, Drawback and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Post filing of Gateway EGM in respect of the processed shipping bills,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Scrolls can be generated by the customs location in ICES  as done for drawback/IGST scroll.</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Once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scroll is generated, the duty credit amount allowed will be available within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RoSCTL</a:t>
            </a:r>
            <a:r>
              <a:rPr lang="en-IN" sz="1800" dirty="0">
                <a:effectLst/>
                <a:latin typeface="Georgia" panose="02040502050405020303" pitchFamily="18" charset="0"/>
                <a:ea typeface="Calibri" panose="020F0502020204030204" pitchFamily="34" charset="0"/>
                <a:cs typeface="Times New Roman" panose="02020603050405020304" pitchFamily="18" charset="0"/>
              </a:rPr>
              <a:t> Credit Ledger Account created for the IEC – exporter to login and convert it into duty credit scrip</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Transfer of duty credit in e-scrip shall be allowed within the customs automated system from the ledger of a person to the ledger of another person who is a holder of an Importer-exporter Code</a:t>
            </a: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474097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DE0F-2999-94FB-3171-FBBADED0C824}"/>
              </a:ext>
            </a:extLst>
          </p:cNvPr>
          <p:cNvSpPr>
            <a:spLocks noGrp="1"/>
          </p:cNvSpPr>
          <p:nvPr>
            <p:ph type="title"/>
          </p:nvPr>
        </p:nvSpPr>
        <p:spPr/>
        <p:txBody>
          <a:bodyPr/>
          <a:lstStyle/>
          <a:p>
            <a:pPr algn="ctr"/>
            <a:r>
              <a:rPr lang="en-US" dirty="0" err="1"/>
              <a:t>RoSCTL</a:t>
            </a:r>
            <a:r>
              <a:rPr lang="en-US" dirty="0"/>
              <a:t>- Statutory Provisions </a:t>
            </a:r>
            <a:endParaRPr lang="en-IN" dirty="0"/>
          </a:p>
        </p:txBody>
      </p:sp>
      <p:sp>
        <p:nvSpPr>
          <p:cNvPr id="3" name="Content Placeholder 2">
            <a:extLst>
              <a:ext uri="{FF2B5EF4-FFF2-40B4-BE49-F238E27FC236}">
                <a16:creationId xmlns:a16="http://schemas.microsoft.com/office/drawing/2014/main" id="{D6325B50-9997-C936-C1EA-17D3DF7A60BD}"/>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Sec.51B – Ledger for duty credit – inserted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w.e.f</a:t>
            </a:r>
            <a:r>
              <a:rPr lang="en-IN" sz="1800" dirty="0">
                <a:effectLst/>
                <a:latin typeface="Georgia" panose="02040502050405020303" pitchFamily="18" charset="0"/>
                <a:ea typeface="Calibri" panose="020F0502020204030204" pitchFamily="34" charset="0"/>
                <a:cs typeface="Times New Roman" panose="02020603050405020304" pitchFamily="18" charset="0"/>
              </a:rPr>
              <a:t> 27</a:t>
            </a:r>
            <a:r>
              <a:rPr lang="en-IN" sz="1800" baseline="30000" dirty="0">
                <a:effectLst/>
                <a:latin typeface="Georgia" panose="02040502050405020303" pitchFamily="18" charset="0"/>
                <a:ea typeface="Calibri" panose="020F0502020204030204" pitchFamily="34" charset="0"/>
                <a:cs typeface="Times New Roman" panose="02020603050405020304" pitchFamily="18" charset="0"/>
              </a:rPr>
              <a:t>th</a:t>
            </a:r>
            <a:r>
              <a:rPr lang="en-IN" sz="1800" dirty="0">
                <a:effectLst/>
                <a:latin typeface="Georgia" panose="02040502050405020303" pitchFamily="18" charset="0"/>
                <a:ea typeface="Calibri" panose="020F0502020204030204" pitchFamily="34" charset="0"/>
                <a:cs typeface="Times New Roman" panose="02020603050405020304" pitchFamily="18" charset="0"/>
              </a:rPr>
              <a:t> March 2020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Issue of duty credit scrip in remission of duty/tax on goods exported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Sec.51 B(2) person who is recipient of scrip shall maintain electronic credit ledger in Customs Automated system</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Calibri" panose="020F0502020204030204" pitchFamily="34" charset="0"/>
                <a:ea typeface="Calibri" panose="020F0502020204030204" pitchFamily="34" charset="0"/>
                <a:cs typeface="Times New Roman" panose="02020603050405020304" pitchFamily="18" charset="0"/>
              </a:rPr>
              <a:t>Sec. </a:t>
            </a:r>
            <a:r>
              <a:rPr lang="en-IN" sz="1800" dirty="0">
                <a:effectLst/>
                <a:latin typeface="Georgia" panose="02040502050405020303" pitchFamily="18" charset="0"/>
                <a:ea typeface="Calibri" panose="020F0502020204030204" pitchFamily="34" charset="0"/>
                <a:cs typeface="Times New Roman" panose="02020603050405020304" pitchFamily="18" charset="0"/>
              </a:rPr>
              <a:t>51 B (3) may be used for payment of customs duties to the person to whom issued or to the transferee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ja</a:t>
            </a:r>
            <a:r>
              <a:rPr lang="en-IN" sz="1800" dirty="0">
                <a:effectLst/>
                <a:latin typeface="Georgia" panose="02040502050405020303" pitchFamily="18" charset="0"/>
                <a:ea typeface="Calibri" panose="020F0502020204030204" pitchFamily="34" charset="0"/>
                <a:cs typeface="Times New Roman" panose="02020603050405020304" pitchFamily="18" charset="0"/>
              </a:rPr>
              <a:t>) – manner of maintaining electronic duty credit ledger, making payment, transfer of duty credit from one person to another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(S.157- General power to make Regulations)</a:t>
            </a:r>
            <a:endParaRPr lang="en-IN"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Electronic Duty credit Regulations 2021 – came into effect from 23.09.2021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Claim, duty credit, scroll, e-script, creation, registration, use of scrip, validity – defined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423464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C89ED-805D-9B4B-0842-D3A716BD8FC0}"/>
              </a:ext>
            </a:extLst>
          </p:cNvPr>
          <p:cNvSpPr>
            <a:spLocks noGrp="1"/>
          </p:cNvSpPr>
          <p:nvPr>
            <p:ph type="title"/>
          </p:nvPr>
        </p:nvSpPr>
        <p:spPr/>
        <p:txBody>
          <a:bodyPr/>
          <a:lstStyle/>
          <a:p>
            <a:pPr algn="ctr"/>
            <a:r>
              <a:rPr lang="en-US" dirty="0"/>
              <a:t>Status Holder</a:t>
            </a:r>
            <a:endParaRPr lang="en-IN" dirty="0"/>
          </a:p>
        </p:txBody>
      </p:sp>
      <p:sp>
        <p:nvSpPr>
          <p:cNvPr id="3" name="Content Placeholder 2">
            <a:extLst>
              <a:ext uri="{FF2B5EF4-FFF2-40B4-BE49-F238E27FC236}">
                <a16:creationId xmlns:a16="http://schemas.microsoft.com/office/drawing/2014/main" id="{D9FB922E-7C65-DDA8-AF8A-6DA9C2FAF244}"/>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Status Holder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Business leaders who excelled in international trade – successfully contributed to country’s foreign trade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Provide guidance and handholding to new entrepreneurs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IEC holders eligible – status recognition depend on export performance – during current and previous three years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performance is necessary in at least two out of four years.</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performance will be counted on the basis of FOB of export earning in freely convertible foreign currencies</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For deemed export, FOR value of exports in Indian Rupees shall be converted in US$ at the exchange rate notified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618877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7107A-2CF0-6C6A-276C-399A7938FBF6}"/>
              </a:ext>
            </a:extLst>
          </p:cNvPr>
          <p:cNvSpPr>
            <a:spLocks noGrp="1"/>
          </p:cNvSpPr>
          <p:nvPr>
            <p:ph type="title"/>
          </p:nvPr>
        </p:nvSpPr>
        <p:spPr/>
        <p:txBody>
          <a:bodyPr/>
          <a:lstStyle/>
          <a:p>
            <a:pPr algn="ctr"/>
            <a:r>
              <a:rPr lang="en-US" dirty="0"/>
              <a:t>Status Holder …</a:t>
            </a:r>
            <a:r>
              <a:rPr lang="en-US" dirty="0" err="1"/>
              <a:t>Contd</a:t>
            </a:r>
            <a:r>
              <a:rPr lang="en-US" dirty="0"/>
              <a:t> </a:t>
            </a:r>
            <a:endParaRPr lang="en-IN" dirty="0"/>
          </a:p>
        </p:txBody>
      </p:sp>
      <p:sp>
        <p:nvSpPr>
          <p:cNvPr id="3" name="Content Placeholder 2">
            <a:extLst>
              <a:ext uri="{FF2B5EF4-FFF2-40B4-BE49-F238E27FC236}">
                <a16:creationId xmlns:a16="http://schemas.microsoft.com/office/drawing/2014/main" id="{52C68575-30F5-8BCA-EA9B-964722798D7F}"/>
              </a:ext>
            </a:extLst>
          </p:cNvPr>
          <p:cNvSpPr>
            <a:spLocks noGrp="1"/>
          </p:cNvSpPr>
          <p:nvPr>
            <p:ph idx="1"/>
          </p:nvPr>
        </p:nvSpPr>
        <p:spPr/>
        <p:txBody>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Status Category Export Performance FOB / FOR (as converted) Value (in US $ million)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One Star Export House 	3 million US$</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Two Star Export House 	25 million US$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Three Star Export House 	100  million US$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Four Star Export House 	500  million US$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Five Star Export House 	2000 million US$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94469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80EE7-3A20-1C13-BE03-4FBC1FDA8A41}"/>
              </a:ext>
            </a:extLst>
          </p:cNvPr>
          <p:cNvSpPr>
            <a:spLocks noGrp="1"/>
          </p:cNvSpPr>
          <p:nvPr>
            <p:ph type="title"/>
          </p:nvPr>
        </p:nvSpPr>
        <p:spPr/>
        <p:txBody>
          <a:bodyPr/>
          <a:lstStyle/>
          <a:p>
            <a:pPr algn="ctr"/>
            <a:r>
              <a:rPr lang="en-US" dirty="0"/>
              <a:t>Export Promotion Scheme</a:t>
            </a:r>
            <a:endParaRPr lang="en-IN" dirty="0"/>
          </a:p>
        </p:txBody>
      </p:sp>
      <p:sp>
        <p:nvSpPr>
          <p:cNvPr id="3" name="Content Placeholder 2">
            <a:extLst>
              <a:ext uri="{FF2B5EF4-FFF2-40B4-BE49-F238E27FC236}">
                <a16:creationId xmlns:a16="http://schemas.microsoft.com/office/drawing/2014/main" id="{002CAC11-21EA-0763-8DE2-3F963DF5364F}"/>
              </a:ext>
            </a:extLst>
          </p:cNvPr>
          <p:cNvSpPr>
            <a:spLocks noGrp="1"/>
          </p:cNvSpPr>
          <p:nvPr>
            <p:ph idx="1"/>
          </p:nvPr>
        </p:nvSpPr>
        <p:spPr/>
        <p:txBody>
          <a:bodyPr>
            <a:normAutofit/>
          </a:bodyPr>
          <a:lstStyle/>
          <a:p>
            <a:r>
              <a:rPr lang="en-US" sz="2000" dirty="0">
                <a:latin typeface="Georgia" panose="02040502050405020303" pitchFamily="18" charset="0"/>
              </a:rPr>
              <a:t>Duty Entitlement Pass Book Scheme _ DEPB – implemented in 1997 – pre export – post export – import duty neutralization &amp; financial benefits – pre export abolished in 2000- post export in 2011</a:t>
            </a:r>
          </a:p>
          <a:p>
            <a:r>
              <a:rPr lang="en-US" sz="2000" dirty="0">
                <a:latin typeface="Georgia" panose="02040502050405020303" pitchFamily="18" charset="0"/>
              </a:rPr>
              <a:t>Focus Product Scheme- FPS – launched in 2006 – export of notified products to all countries 2% to 5% scrip – later in 2015-20 FTP merged with MEIS</a:t>
            </a:r>
          </a:p>
          <a:p>
            <a:r>
              <a:rPr lang="en-US" sz="2000" dirty="0">
                <a:latin typeface="Georgia" panose="02040502050405020303" pitchFamily="18" charset="0"/>
              </a:rPr>
              <a:t>Focus Market Scheme –launched 2006-  FMS- encourage exports to selective markets –(a) traditional markets (UK,  USA, Canada) (b) emerging markets (c) other markets – merged with MEIS – Either one FPS or FMS can </a:t>
            </a:r>
            <a:r>
              <a:rPr lang="en-US" sz="2000">
                <a:latin typeface="Georgia" panose="02040502050405020303" pitchFamily="18" charset="0"/>
              </a:rPr>
              <a:t>be claimed </a:t>
            </a:r>
            <a:endParaRPr lang="en-US" sz="2000" dirty="0">
              <a:latin typeface="Georgia" panose="02040502050405020303" pitchFamily="18" charset="0"/>
            </a:endParaRPr>
          </a:p>
          <a:p>
            <a:r>
              <a:rPr lang="en-US" sz="2000" dirty="0">
                <a:latin typeface="Georgia" panose="02040502050405020303" pitchFamily="18" charset="0"/>
              </a:rPr>
              <a:t>MEIS &amp; SEIS </a:t>
            </a:r>
          </a:p>
          <a:p>
            <a:r>
              <a:rPr lang="en-US" sz="2000" dirty="0" err="1">
                <a:latin typeface="Georgia" panose="02040502050405020303" pitchFamily="18" charset="0"/>
              </a:rPr>
              <a:t>RoSCTL</a:t>
            </a:r>
            <a:r>
              <a:rPr lang="en-US" sz="2000" dirty="0">
                <a:latin typeface="Georgia" panose="02040502050405020303" pitchFamily="18" charset="0"/>
              </a:rPr>
              <a:t> – Rebate of State &amp; Central Taxes &amp; Levies on export of garments/made-ups – </a:t>
            </a:r>
            <a:r>
              <a:rPr lang="en-US" sz="2000" dirty="0">
                <a:solidFill>
                  <a:srgbClr val="FF0000"/>
                </a:solidFill>
                <a:latin typeface="Georgia" panose="02040502050405020303" pitchFamily="18" charset="0"/>
              </a:rPr>
              <a:t>issued in customs portal </a:t>
            </a:r>
          </a:p>
          <a:p>
            <a:r>
              <a:rPr lang="en-US" sz="2000" dirty="0" err="1">
                <a:latin typeface="Georgia" panose="02040502050405020303" pitchFamily="18" charset="0"/>
              </a:rPr>
              <a:t>RoDTEP</a:t>
            </a:r>
            <a:r>
              <a:rPr lang="en-US" sz="2000" dirty="0">
                <a:latin typeface="Georgia" panose="02040502050405020303" pitchFamily="18" charset="0"/>
              </a:rPr>
              <a:t> – Remission of Duties &amp; Taxes on Exported products – </a:t>
            </a:r>
            <a:r>
              <a:rPr lang="en-US" sz="2000" dirty="0">
                <a:solidFill>
                  <a:srgbClr val="FF0000"/>
                </a:solidFill>
                <a:latin typeface="Georgia" panose="02040502050405020303" pitchFamily="18" charset="0"/>
              </a:rPr>
              <a:t>issued in customs portal</a:t>
            </a:r>
          </a:p>
          <a:p>
            <a:endParaRPr lang="en-US" sz="2000" dirty="0">
              <a:latin typeface="Georgia" panose="02040502050405020303"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891844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4B714-30C5-9445-08F1-9B93AA3E7B13}"/>
              </a:ext>
            </a:extLst>
          </p:cNvPr>
          <p:cNvSpPr>
            <a:spLocks noGrp="1"/>
          </p:cNvSpPr>
          <p:nvPr>
            <p:ph type="title"/>
          </p:nvPr>
        </p:nvSpPr>
        <p:spPr/>
        <p:txBody>
          <a:bodyPr/>
          <a:lstStyle/>
          <a:p>
            <a:pPr algn="ctr"/>
            <a:r>
              <a:rPr lang="en-US" dirty="0"/>
              <a:t>Status Holder – Privileges </a:t>
            </a:r>
            <a:endParaRPr lang="en-IN" dirty="0"/>
          </a:p>
        </p:txBody>
      </p:sp>
      <p:sp>
        <p:nvSpPr>
          <p:cNvPr id="3" name="Content Placeholder 2">
            <a:extLst>
              <a:ext uri="{FF2B5EF4-FFF2-40B4-BE49-F238E27FC236}">
                <a16:creationId xmlns:a16="http://schemas.microsoft.com/office/drawing/2014/main" id="{4ED2D782-55AD-953C-ED81-0BD8F001B44B}"/>
              </a:ext>
            </a:extLst>
          </p:cNvPr>
          <p:cNvSpPr>
            <a:spLocks noGrp="1"/>
          </p:cNvSpPr>
          <p:nvPr>
            <p:ph idx="1"/>
          </p:nvPr>
        </p:nvSpPr>
        <p:spPr/>
        <p:txBody>
          <a:bodyPr>
            <a:normAutofit fontScale="85000" lnSpcReduction="20000"/>
          </a:bodyPr>
          <a:lstStyle/>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Authorisation &amp; Customs Clearances for  imports/exports may be granted on self-declaration basis;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Input-Output norms may be fixed on priority within 60 days by the Norms Committee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Special scheme in respect of Input Output Norms to be notified by DGFT from time to time, for specified status holder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Exemption from furnishing of Bank Guarantee for Schemes under FTP, unless specified otherwise anywhere in FTP or HBP; </a:t>
            </a:r>
          </a:p>
          <a:p>
            <a:pPr marL="685800" indent="-457200">
              <a:lnSpc>
                <a:spcPct val="107000"/>
              </a:lnSpc>
              <a:spcAft>
                <a:spcPts val="800"/>
              </a:spcAft>
              <a:buFont typeface="Wingdings" panose="05000000000000000000" pitchFamily="2" charset="2"/>
              <a:buChar char="§"/>
            </a:pPr>
            <a:r>
              <a:rPr lang="en-IN" sz="2600" dirty="0">
                <a:effectLst/>
                <a:latin typeface="Georgia" panose="02040502050405020303" pitchFamily="18" charset="0"/>
                <a:ea typeface="Calibri" panose="020F0502020204030204" pitchFamily="34" charset="0"/>
                <a:cs typeface="Times New Roman" panose="02020603050405020304" pitchFamily="18" charset="0"/>
              </a:rPr>
              <a:t>Exemption from compulsory negotiation of documents through banks. Remittance / receipt - however, would be received through banking channels;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218434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DDEF7-CE91-AA47-A44F-BFED25C0AA47}"/>
              </a:ext>
            </a:extLst>
          </p:cNvPr>
          <p:cNvSpPr>
            <a:spLocks noGrp="1"/>
          </p:cNvSpPr>
          <p:nvPr>
            <p:ph type="title"/>
          </p:nvPr>
        </p:nvSpPr>
        <p:spPr/>
        <p:txBody>
          <a:bodyPr/>
          <a:lstStyle/>
          <a:p>
            <a:r>
              <a:rPr lang="en-US" dirty="0"/>
              <a:t>Status Holder – Privileges </a:t>
            </a:r>
            <a:endParaRPr lang="en-IN" dirty="0"/>
          </a:p>
        </p:txBody>
      </p:sp>
      <p:sp>
        <p:nvSpPr>
          <p:cNvPr id="3" name="Content Placeholder 2">
            <a:extLst>
              <a:ext uri="{FF2B5EF4-FFF2-40B4-BE49-F238E27FC236}">
                <a16:creationId xmlns:a16="http://schemas.microsoft.com/office/drawing/2014/main" id="{C1A926BE-93E2-3591-D48B-EF0BEF8324B9}"/>
              </a:ext>
            </a:extLst>
          </p:cNvPr>
          <p:cNvSpPr>
            <a:spLocks noGrp="1"/>
          </p:cNvSpPr>
          <p:nvPr>
            <p:ph idx="1"/>
          </p:nvPr>
        </p:nvSpPr>
        <p:spPr/>
        <p:txBody>
          <a:bodyPr/>
          <a:lstStyle/>
          <a:p>
            <a:pPr marL="685800" indent="-457200">
              <a:lnSpc>
                <a:spcPct val="107000"/>
              </a:lnSpc>
              <a:spcAft>
                <a:spcPts val="800"/>
              </a:spcAft>
              <a:buFont typeface="Wingdings" panose="05000000000000000000" pitchFamily="2"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Two star and above Export houses shall be permitted to establish Export Warehouses as per Department of Revenue guidelines.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685800" indent="-457200">
              <a:lnSpc>
                <a:spcPct val="107000"/>
              </a:lnSpc>
              <a:spcAft>
                <a:spcPts val="800"/>
              </a:spcAft>
              <a:buFont typeface="Wingdings" panose="05000000000000000000" pitchFamily="2"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Three Star and above Export House shall be entitled to get benefit of </a:t>
            </a:r>
            <a:r>
              <a:rPr lang="en-IN" sz="2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Accredited Clients Programme (ACP) </a:t>
            </a:r>
            <a:r>
              <a:rPr lang="en-IN" sz="2800" dirty="0">
                <a:effectLst/>
                <a:latin typeface="Georgia" panose="02040502050405020303" pitchFamily="18" charset="0"/>
                <a:ea typeface="Calibri" panose="020F0502020204030204" pitchFamily="34" charset="0"/>
                <a:cs typeface="Times New Roman" panose="02020603050405020304" pitchFamily="18" charset="0"/>
              </a:rPr>
              <a:t>as per the guidelines of CBEC </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685800" indent="-457200">
              <a:lnSpc>
                <a:spcPct val="107000"/>
              </a:lnSpc>
              <a:spcAft>
                <a:spcPts val="800"/>
              </a:spcAft>
              <a:buFont typeface="Wingdings" panose="05000000000000000000" pitchFamily="2" charset="2"/>
              <a:buChar char="§"/>
            </a:pPr>
            <a:r>
              <a:rPr lang="en-IN" sz="2800" dirty="0">
                <a:effectLst/>
                <a:latin typeface="Calibri" panose="020F0502020204030204" pitchFamily="34" charset="0"/>
                <a:ea typeface="Calibri" panose="020F0502020204030204" pitchFamily="34" charset="0"/>
                <a:cs typeface="Times New Roman" panose="02020603050405020304" pitchFamily="18" charset="0"/>
              </a:rPr>
              <a:t>P</a:t>
            </a:r>
            <a:r>
              <a:rPr lang="en-IN" sz="2800" dirty="0">
                <a:effectLst/>
                <a:latin typeface="Georgia" panose="02040502050405020303" pitchFamily="18" charset="0"/>
                <a:ea typeface="Calibri" panose="020F0502020204030204" pitchFamily="34" charset="0"/>
                <a:cs typeface="Times New Roman" panose="02020603050405020304" pitchFamily="18" charset="0"/>
              </a:rPr>
              <a:t>referential treatment and priority in handling of their consignments by the concerned agencies</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83057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7F11-C336-40B1-0E1C-1B76775877B1}"/>
              </a:ext>
            </a:extLst>
          </p:cNvPr>
          <p:cNvSpPr>
            <a:spLocks noGrp="1"/>
          </p:cNvSpPr>
          <p:nvPr>
            <p:ph type="title"/>
          </p:nvPr>
        </p:nvSpPr>
        <p:spPr/>
        <p:txBody>
          <a:bodyPr/>
          <a:lstStyle/>
          <a:p>
            <a:pPr algn="ctr"/>
            <a:r>
              <a:rPr lang="en-US" dirty="0"/>
              <a:t>THANK YOU </a:t>
            </a:r>
            <a:endParaRPr lang="en-IN" dirty="0"/>
          </a:p>
        </p:txBody>
      </p:sp>
      <p:sp>
        <p:nvSpPr>
          <p:cNvPr id="3" name="Text Placeholder 2">
            <a:extLst>
              <a:ext uri="{FF2B5EF4-FFF2-40B4-BE49-F238E27FC236}">
                <a16:creationId xmlns:a16="http://schemas.microsoft.com/office/drawing/2014/main" id="{C82CFDB0-5756-0C7F-5FFC-E35CD85906ED}"/>
              </a:ext>
            </a:extLst>
          </p:cNvPr>
          <p:cNvSpPr>
            <a:spLocks noGrp="1"/>
          </p:cNvSpPr>
          <p:nvPr>
            <p:ph type="body" idx="1"/>
          </p:nvPr>
        </p:nvSpPr>
        <p:spPr/>
        <p:txBody>
          <a:bodyPr/>
          <a:lstStyle/>
          <a:p>
            <a:pPr algn="ctr"/>
            <a:r>
              <a:rPr lang="en-US" dirty="0">
                <a:hlinkClick r:id="rId2"/>
              </a:rPr>
              <a:t>advocatekk@gmail.com</a:t>
            </a:r>
            <a:r>
              <a:rPr lang="en-US" dirty="0"/>
              <a:t> </a:t>
            </a:r>
          </a:p>
          <a:p>
            <a:pPr algn="ctr"/>
            <a:r>
              <a:rPr lang="en-US" dirty="0"/>
              <a:t>9840364289</a:t>
            </a:r>
            <a:endParaRPr lang="en-IN" dirty="0"/>
          </a:p>
        </p:txBody>
      </p:sp>
    </p:spTree>
    <p:extLst>
      <p:ext uri="{BB962C8B-B14F-4D97-AF65-F5344CB8AC3E}">
        <p14:creationId xmlns:p14="http://schemas.microsoft.com/office/powerpoint/2010/main" val="2659303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DD030-8FAE-44DE-7FA7-78F6827BE0A8}"/>
              </a:ext>
            </a:extLst>
          </p:cNvPr>
          <p:cNvSpPr>
            <a:spLocks noGrp="1"/>
          </p:cNvSpPr>
          <p:nvPr>
            <p:ph type="title"/>
          </p:nvPr>
        </p:nvSpPr>
        <p:spPr/>
        <p:txBody>
          <a:bodyPr/>
          <a:lstStyle/>
          <a:p>
            <a:r>
              <a:rPr lang="en-IN" dirty="0"/>
              <a:t>Export Promotion Scheme- Scrips- EOU/SEZ</a:t>
            </a:r>
          </a:p>
        </p:txBody>
      </p:sp>
      <p:sp>
        <p:nvSpPr>
          <p:cNvPr id="3" name="Content Placeholder 2">
            <a:extLst>
              <a:ext uri="{FF2B5EF4-FFF2-40B4-BE49-F238E27FC236}">
                <a16:creationId xmlns:a16="http://schemas.microsoft.com/office/drawing/2014/main" id="{B7BA4E50-0E5B-14FE-DC83-4D0AEB8E4A3C}"/>
              </a:ext>
            </a:extLst>
          </p:cNvPr>
          <p:cNvSpPr>
            <a:spLocks noGrp="1"/>
          </p:cNvSpPr>
          <p:nvPr>
            <p:ph idx="1"/>
          </p:nvPr>
        </p:nvSpPr>
        <p:spPr/>
        <p:txBody>
          <a:bodyPr>
            <a:normAutofit/>
          </a:bodyPr>
          <a:lstStyle/>
          <a:p>
            <a:r>
              <a:rPr lang="en-IN" sz="2000" dirty="0">
                <a:latin typeface="Georgia" panose="02040502050405020303" pitchFamily="18" charset="0"/>
              </a:rPr>
              <a:t>Export promotion Scheme- duty remission scheme – AA/DFIA/EPCG</a:t>
            </a:r>
          </a:p>
          <a:p>
            <a:r>
              <a:rPr lang="en-IN" sz="2000" dirty="0">
                <a:latin typeface="Georgia" panose="02040502050405020303" pitchFamily="18" charset="0"/>
              </a:rPr>
              <a:t>Duty Drawback Scheme – Incentive for exports – neutralize import duty content </a:t>
            </a:r>
          </a:p>
          <a:p>
            <a:r>
              <a:rPr lang="en-IN" sz="2000" dirty="0">
                <a:latin typeface="Georgia" panose="02040502050405020303" pitchFamily="18" charset="0"/>
              </a:rPr>
              <a:t>DEPB/FMS/FPS/MEIS/SEIS/</a:t>
            </a:r>
            <a:r>
              <a:rPr lang="en-IN" sz="2000" dirty="0" err="1">
                <a:latin typeface="Georgia" panose="02040502050405020303" pitchFamily="18" charset="0"/>
              </a:rPr>
              <a:t>RoSCTL</a:t>
            </a:r>
            <a:r>
              <a:rPr lang="en-IN" sz="2000" dirty="0">
                <a:latin typeface="Georgia" panose="02040502050405020303" pitchFamily="18" charset="0"/>
              </a:rPr>
              <a:t>/</a:t>
            </a:r>
            <a:r>
              <a:rPr lang="en-IN" sz="2000" dirty="0" err="1">
                <a:latin typeface="Georgia" panose="02040502050405020303" pitchFamily="18" charset="0"/>
              </a:rPr>
              <a:t>RoDTEP</a:t>
            </a:r>
            <a:r>
              <a:rPr lang="en-IN" sz="2000" dirty="0">
                <a:latin typeface="Georgia" panose="02040502050405020303" pitchFamily="18" charset="0"/>
              </a:rPr>
              <a:t> – scrip based fiscal benefits – transferable – used for payment of permitted duties </a:t>
            </a:r>
          </a:p>
          <a:p>
            <a:r>
              <a:rPr lang="en-IN" sz="2000" dirty="0">
                <a:latin typeface="Georgia" panose="02040502050405020303" pitchFamily="18" charset="0"/>
              </a:rPr>
              <a:t>EOU (STP/EHTP) Scheme – Tax Benefits (BCD/IGST) on condition 100% of products exported – subject to permissible DTA sale</a:t>
            </a:r>
          </a:p>
          <a:p>
            <a:r>
              <a:rPr lang="en-IN" sz="2000" dirty="0">
                <a:latin typeface="Georgia" panose="02040502050405020303" pitchFamily="18" charset="0"/>
              </a:rPr>
              <a:t>SEZ – infrastructure – generation of employment – all duties on products/services exempted</a:t>
            </a:r>
          </a:p>
          <a:p>
            <a:endParaRPr lang="en-IN" sz="2000" dirty="0">
              <a:latin typeface="Georgia" panose="02040502050405020303" pitchFamily="18" charset="0"/>
            </a:endParaRPr>
          </a:p>
          <a:p>
            <a:endParaRPr lang="en-IN" sz="2000" dirty="0">
              <a:latin typeface="Georgia" panose="02040502050405020303" pitchFamily="18" charset="0"/>
            </a:endParaRPr>
          </a:p>
          <a:p>
            <a:endParaRPr lang="en-IN" sz="2000" dirty="0">
              <a:latin typeface="Georgia" panose="02040502050405020303" pitchFamily="18" charset="0"/>
            </a:endParaRPr>
          </a:p>
        </p:txBody>
      </p:sp>
    </p:spTree>
    <p:extLst>
      <p:ext uri="{BB962C8B-B14F-4D97-AF65-F5344CB8AC3E}">
        <p14:creationId xmlns:p14="http://schemas.microsoft.com/office/powerpoint/2010/main" val="1587350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DEBF6-A97F-C781-3F69-EA82BD1FB3F2}"/>
              </a:ext>
            </a:extLst>
          </p:cNvPr>
          <p:cNvSpPr>
            <a:spLocks noGrp="1"/>
          </p:cNvSpPr>
          <p:nvPr>
            <p:ph type="title"/>
          </p:nvPr>
        </p:nvSpPr>
        <p:spPr/>
        <p:txBody>
          <a:bodyPr/>
          <a:lstStyle/>
          <a:p>
            <a:pPr algn="ctr"/>
            <a:r>
              <a:rPr lang="en-US" dirty="0"/>
              <a:t>Export Promotion Scheme – Professional Opportunities </a:t>
            </a:r>
            <a:endParaRPr lang="en-IN" dirty="0"/>
          </a:p>
        </p:txBody>
      </p:sp>
      <p:sp>
        <p:nvSpPr>
          <p:cNvPr id="3" name="Content Placeholder 2">
            <a:extLst>
              <a:ext uri="{FF2B5EF4-FFF2-40B4-BE49-F238E27FC236}">
                <a16:creationId xmlns:a16="http://schemas.microsoft.com/office/drawing/2014/main" id="{354F830E-6DE2-313D-15FB-BCF5753CE4C6}"/>
              </a:ext>
            </a:extLst>
          </p:cNvPr>
          <p:cNvSpPr>
            <a:spLocks noGrp="1"/>
          </p:cNvSpPr>
          <p:nvPr>
            <p:ph idx="1"/>
          </p:nvPr>
        </p:nvSpPr>
        <p:spPr/>
        <p:txBody>
          <a:bodyPr>
            <a:normAutofit lnSpcReduction="10000"/>
          </a:bodyPr>
          <a:lstStyle/>
          <a:p>
            <a:r>
              <a:rPr lang="en-US" sz="2000" dirty="0">
                <a:latin typeface="Georgia" panose="02040502050405020303" pitchFamily="18" charset="0"/>
              </a:rPr>
              <a:t>Export incentive consultancy – business process study &amp; advise on correct export promotion scheme</a:t>
            </a:r>
          </a:p>
          <a:p>
            <a:r>
              <a:rPr lang="en-US" sz="2000" dirty="0">
                <a:latin typeface="Georgia" panose="02040502050405020303" pitchFamily="18" charset="0"/>
              </a:rPr>
              <a:t>Feasibility of scheme for exports/domestic supplies – advising maximum benefits – DGFT application, documentation, representation, coordination </a:t>
            </a:r>
          </a:p>
          <a:p>
            <a:r>
              <a:rPr lang="en-US" sz="2000" dirty="0">
                <a:latin typeface="Georgia" panose="02040502050405020303" pitchFamily="18" charset="0"/>
              </a:rPr>
              <a:t>Redemption &amp; invalidation of </a:t>
            </a:r>
            <a:r>
              <a:rPr lang="en-US" sz="2000" dirty="0" err="1">
                <a:latin typeface="Georgia" panose="02040502050405020303" pitchFamily="18" charset="0"/>
              </a:rPr>
              <a:t>licencce</a:t>
            </a:r>
            <a:r>
              <a:rPr lang="en-US" sz="2000" dirty="0">
                <a:latin typeface="Georgia" panose="02040502050405020303" pitchFamily="18" charset="0"/>
              </a:rPr>
              <a:t> – Export Obligation Discharge Certificate (EODC) Setting up EOU - Debonding of EOU – SEZ setting up – SEZ advisory </a:t>
            </a:r>
          </a:p>
          <a:p>
            <a:r>
              <a:rPr lang="en-US" sz="2000" dirty="0">
                <a:latin typeface="Georgia" panose="02040502050405020303" pitchFamily="18" charset="0"/>
              </a:rPr>
              <a:t>Litigation under FTDR Act 1992 – DGFT Adjudication – Appeal -  non fulfilment of export obligations – delay -  Customs Act, 1962 – recovery of duties – penalties - adjudication – appeal </a:t>
            </a:r>
          </a:p>
          <a:p>
            <a:r>
              <a:rPr lang="en-US" sz="2000" dirty="0">
                <a:latin typeface="Georgia" panose="02040502050405020303" pitchFamily="18" charset="0"/>
              </a:rPr>
              <a:t>FTP – applicability, eligibility conditions, duties exempted, Value addition, validity, transferability – </a:t>
            </a:r>
          </a:p>
          <a:p>
            <a:r>
              <a:rPr lang="en-US" sz="2000" dirty="0">
                <a:latin typeface="Georgia" panose="02040502050405020303" pitchFamily="18" charset="0"/>
              </a:rPr>
              <a:t>HBOP – Procedure – Fixation of norms, time limit, clubbing of authorization, port of registration, extension of EO period, redemption </a:t>
            </a:r>
            <a:r>
              <a:rPr lang="en-US" sz="2000" dirty="0" err="1">
                <a:latin typeface="Georgia" panose="02040502050405020303" pitchFamily="18" charset="0"/>
              </a:rPr>
              <a:t>etc</a:t>
            </a:r>
            <a:r>
              <a:rPr lang="en-US" sz="2000" dirty="0">
                <a:latin typeface="Georgia" panose="02040502050405020303" pitchFamily="18" charset="0"/>
              </a:rPr>
              <a:t> </a:t>
            </a:r>
          </a:p>
          <a:p>
            <a:r>
              <a:rPr lang="en-US" sz="2000" dirty="0">
                <a:latin typeface="Georgia" panose="02040502050405020303" pitchFamily="18" charset="0"/>
                <a:hlinkClick r:id="rId2"/>
              </a:rPr>
              <a:t>www.dgft.gov.in</a:t>
            </a:r>
            <a:r>
              <a:rPr lang="en-US" sz="2000" dirty="0">
                <a:latin typeface="Georgia" panose="02040502050405020303" pitchFamily="18" charset="0"/>
              </a:rPr>
              <a:t> – Regulatory updates – FTP - HBOP</a:t>
            </a:r>
            <a:endParaRPr lang="en-IN" sz="2000" dirty="0">
              <a:latin typeface="Georgia" panose="02040502050405020303" pitchFamily="18" charset="0"/>
            </a:endParaRPr>
          </a:p>
        </p:txBody>
      </p:sp>
    </p:spTree>
    <p:extLst>
      <p:ext uri="{BB962C8B-B14F-4D97-AF65-F5344CB8AC3E}">
        <p14:creationId xmlns:p14="http://schemas.microsoft.com/office/powerpoint/2010/main" val="915992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4AD3E-A6DB-6E3A-F9A6-A5C943767833}"/>
              </a:ext>
            </a:extLst>
          </p:cNvPr>
          <p:cNvSpPr>
            <a:spLocks noGrp="1"/>
          </p:cNvSpPr>
          <p:nvPr>
            <p:ph type="title"/>
          </p:nvPr>
        </p:nvSpPr>
        <p:spPr/>
        <p:txBody>
          <a:bodyPr/>
          <a:lstStyle/>
          <a:p>
            <a:r>
              <a:rPr lang="en-US" dirty="0"/>
              <a:t>Export from India Scheme</a:t>
            </a:r>
            <a:endParaRPr lang="en-IN" dirty="0"/>
          </a:p>
        </p:txBody>
      </p:sp>
      <p:sp>
        <p:nvSpPr>
          <p:cNvPr id="3" name="Content Placeholder 2">
            <a:extLst>
              <a:ext uri="{FF2B5EF4-FFF2-40B4-BE49-F238E27FC236}">
                <a16:creationId xmlns:a16="http://schemas.microsoft.com/office/drawing/2014/main" id="{6CA06545-4193-5D2F-3F40-E00C431DD7E5}"/>
              </a:ext>
            </a:extLst>
          </p:cNvPr>
          <p:cNvSpPr>
            <a:spLocks noGrp="1"/>
          </p:cNvSpPr>
          <p:nvPr>
            <p:ph idx="1"/>
          </p:nvPr>
        </p:nvSpPr>
        <p:spPr/>
        <p:txBody>
          <a:bodyPr/>
          <a:lstStyle/>
          <a:p>
            <a:pPr>
              <a:lnSpc>
                <a:spcPct val="107000"/>
              </a:lnSpc>
              <a:spcAft>
                <a:spcPts val="800"/>
              </a:spcAft>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Export from India Scheme – Objectives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To provide rewards to exporters to offset infrastructural inefficiencies &amp; associates costs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Merchandize Exports from India Scheme (MEIS) and Service Exports from India Scheme (SEIS)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Credit Scrips granted as rewards under MEIS and SEIS.- scrips freely transferable Credit Scrips can be used for </a:t>
            </a:r>
            <a:r>
              <a:rPr lang="en-IN" sz="1800" dirty="0">
                <a:latin typeface="Calibri" panose="020F0502020204030204" pitchFamily="34" charset="0"/>
                <a:ea typeface="Calibri" panose="020F0502020204030204" pitchFamily="34" charset="0"/>
                <a:cs typeface="Times New Roman" panose="02020603050405020304" pitchFamily="18" charset="0"/>
              </a:rPr>
              <a:t>-</a:t>
            </a:r>
            <a:r>
              <a:rPr lang="en-IN" sz="1800" dirty="0">
                <a:effectLst/>
                <a:latin typeface="Georgia" panose="02040502050405020303" pitchFamily="18" charset="0"/>
                <a:ea typeface="Calibri" panose="020F0502020204030204" pitchFamily="34" charset="0"/>
                <a:cs typeface="Times New Roman" panose="02020603050405020304" pitchFamily="18" charset="0"/>
              </a:rPr>
              <a:t>Payment of Basic Customs Duty and Additional Customs Duty specified for import of inputs or goods, including capital goods, as per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DoR</a:t>
            </a:r>
            <a:r>
              <a:rPr lang="en-IN" sz="1800" dirty="0">
                <a:effectLst/>
                <a:latin typeface="Georgia" panose="02040502050405020303" pitchFamily="18" charset="0"/>
                <a:ea typeface="Calibri" panose="020F0502020204030204" pitchFamily="34" charset="0"/>
                <a:cs typeface="Times New Roman" panose="02020603050405020304" pitchFamily="18" charset="0"/>
              </a:rPr>
              <a:t> Notification, except items listed in Appendix 3A.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Payment of Central excise duties on domestic procurement of inputs or goods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013047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4ED3C-8578-ACF0-9302-367BAC4B2483}"/>
              </a:ext>
            </a:extLst>
          </p:cNvPr>
          <p:cNvSpPr>
            <a:spLocks noGrp="1"/>
          </p:cNvSpPr>
          <p:nvPr>
            <p:ph type="title"/>
          </p:nvPr>
        </p:nvSpPr>
        <p:spPr/>
        <p:txBody>
          <a:bodyPr/>
          <a:lstStyle/>
          <a:p>
            <a:r>
              <a:rPr lang="en-US" dirty="0"/>
              <a:t>Merchandize Export from India Scheme-MEIS</a:t>
            </a:r>
            <a:endParaRPr lang="en-IN" dirty="0"/>
          </a:p>
        </p:txBody>
      </p:sp>
      <p:sp>
        <p:nvSpPr>
          <p:cNvPr id="3" name="Content Placeholder 2">
            <a:extLst>
              <a:ext uri="{FF2B5EF4-FFF2-40B4-BE49-F238E27FC236}">
                <a16:creationId xmlns:a16="http://schemas.microsoft.com/office/drawing/2014/main" id="{001EDC2A-E4EC-61F3-9997-780DD8B1B1E0}"/>
              </a:ext>
            </a:extLst>
          </p:cNvPr>
          <p:cNvSpPr>
            <a:spLocks noGrp="1"/>
          </p:cNvSpPr>
          <p:nvPr>
            <p:ph idx="1"/>
          </p:nvPr>
        </p:nvSpPr>
        <p:spPr/>
        <p:txBody>
          <a:bodyPr/>
          <a:lstStyle/>
          <a:p>
            <a:pPr marL="514350" indent="-285750">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Times New Roman" panose="02020603050405020304" pitchFamily="18" charset="0"/>
                <a:cs typeface="Calibri" panose="020F0502020204030204" pitchFamily="34" charset="0"/>
              </a:rPr>
              <a:t>To promote manufacture &amp; export of notified goods/products </a:t>
            </a:r>
          </a:p>
          <a:p>
            <a:pPr marL="514350" indent="-285750">
              <a:lnSpc>
                <a:spcPct val="107000"/>
              </a:lnSpc>
              <a:spcAft>
                <a:spcPts val="800"/>
              </a:spcAft>
              <a:buFont typeface="Courier New" panose="02070309020205020404" pitchFamily="49" charset="0"/>
              <a:buChar char="o"/>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MEIS replaced multiple incentive schemes- Focus Product Scheme (FPS), Focus Market Scheme (FMS), Market Linked Focus Product Scrip (MLFPS) - </a:t>
            </a:r>
            <a:r>
              <a:rPr lang="en-IN" sz="1800" dirty="0" err="1">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Vishesh</a:t>
            </a: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 Krishi and Gram </a:t>
            </a:r>
            <a:r>
              <a:rPr lang="en-IN" sz="1800" dirty="0" err="1">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UdyogYojna</a:t>
            </a: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 (VKGUY)</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Courier New" panose="02070309020205020404" pitchFamily="49" charset="0"/>
              <a:buChar char="o"/>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When introduced April 1, 2015, MEIS covered 4914 tariff lines at 8 digits. – due to global economic downturn  expanded to 7,914 lines - As of 2019, the scheme covers 8,057 tariff lines at 8-digit level -  for MEIS during 2018-19 was Rs 30,819.91 crore.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390222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2F21-2132-5D0A-AE20-E9C2CAEADF09}"/>
              </a:ext>
            </a:extLst>
          </p:cNvPr>
          <p:cNvSpPr>
            <a:spLocks noGrp="1"/>
          </p:cNvSpPr>
          <p:nvPr>
            <p:ph type="title"/>
          </p:nvPr>
        </p:nvSpPr>
        <p:spPr/>
        <p:txBody>
          <a:bodyPr/>
          <a:lstStyle/>
          <a:p>
            <a:pPr algn="ctr"/>
            <a:r>
              <a:rPr lang="en-US" dirty="0"/>
              <a:t>MEIS- Entitlement</a:t>
            </a:r>
            <a:endParaRPr lang="en-IN" dirty="0"/>
          </a:p>
        </p:txBody>
      </p:sp>
      <p:sp>
        <p:nvSpPr>
          <p:cNvPr id="3" name="Content Placeholder 2">
            <a:extLst>
              <a:ext uri="{FF2B5EF4-FFF2-40B4-BE49-F238E27FC236}">
                <a16:creationId xmlns:a16="http://schemas.microsoft.com/office/drawing/2014/main" id="{C63385F8-28D9-9618-652B-6117F0395DDF}"/>
              </a:ext>
            </a:extLst>
          </p:cNvPr>
          <p:cNvSpPr>
            <a:spLocks noGrp="1"/>
          </p:cNvSpPr>
          <p:nvPr>
            <p:ph idx="1"/>
          </p:nvPr>
        </p:nvSpPr>
        <p:spPr/>
        <p:txBody>
          <a:bodyPr>
            <a:normAutofit lnSpcReduction="10000"/>
          </a:bodyPr>
          <a:lstStyle/>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Exports of notified goods/products with ITC[HS] code, to notified markets as listed in Appendix 3B </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Appendix 3B also lists the rate(s) of rewards [ITC (HS) code wise]. </a:t>
            </a:r>
          </a:p>
          <a:p>
            <a:pPr marL="514350" indent="-285750">
              <a:lnSpc>
                <a:spcPct val="107000"/>
              </a:lnSpc>
              <a:spcAft>
                <a:spcPts val="800"/>
              </a:spcAft>
              <a:buFont typeface="Wingdings" panose="05000000000000000000" pitchFamily="2" charset="2"/>
              <a:buChar char="v"/>
            </a:pPr>
            <a:r>
              <a:rPr lang="en-IN" sz="1800" dirty="0">
                <a:latin typeface="Georgia" panose="02040502050405020303" pitchFamily="18" charset="0"/>
                <a:ea typeface="Calibri" panose="020F0502020204030204" pitchFamily="34" charset="0"/>
                <a:cs typeface="Times New Roman" panose="02020603050405020304" pitchFamily="18" charset="0"/>
              </a:rPr>
              <a:t>B</a:t>
            </a:r>
            <a:r>
              <a:rPr lang="en-IN" sz="1800" dirty="0">
                <a:effectLst/>
                <a:latin typeface="Georgia" panose="02040502050405020303" pitchFamily="18" charset="0"/>
                <a:ea typeface="Calibri" panose="020F0502020204030204" pitchFamily="34" charset="0"/>
                <a:cs typeface="Times New Roman" panose="02020603050405020304" pitchFamily="18" charset="0"/>
              </a:rPr>
              <a:t>asis of calculation of reward -FOB value of exports in free foreign exchange, or on FOB value of exports as  per Shipping Bills in freely convertible foreign currencies, whichever is less</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of goods through courier or foreign post office, as notified in Appendix 3C, of FOB value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upto</a:t>
            </a:r>
            <a:r>
              <a:rPr lang="en-IN" sz="1800" dirty="0">
                <a:effectLst/>
                <a:latin typeface="Georgia" panose="02040502050405020303" pitchFamily="18" charset="0"/>
                <a:ea typeface="Calibri" panose="020F0502020204030204" pitchFamily="34" charset="0"/>
                <a:cs typeface="Times New Roman" panose="02020603050405020304" pitchFamily="18" charset="0"/>
              </a:rPr>
              <a:t> Rs 5,00,000 per consignment shall be entitled for rewards</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total reward shall not exceed Rs. 2 Crore per IEC on exports made in the period 01.09.2020 to 31.12.2020</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Benefits under MEIS shall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not be available for exports made with effect from 01.01.2021.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5317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3F2B6-684B-C3F9-55F9-B35BDC5C9BC2}"/>
              </a:ext>
            </a:extLst>
          </p:cNvPr>
          <p:cNvSpPr>
            <a:spLocks noGrp="1"/>
          </p:cNvSpPr>
          <p:nvPr>
            <p:ph type="title"/>
          </p:nvPr>
        </p:nvSpPr>
        <p:spPr/>
        <p:txBody>
          <a:bodyPr/>
          <a:lstStyle/>
          <a:p>
            <a:pPr algn="ctr"/>
            <a:r>
              <a:rPr lang="en-US" dirty="0"/>
              <a:t>MEIS – Ineligible categories </a:t>
            </a:r>
            <a:endParaRPr lang="en-IN" dirty="0"/>
          </a:p>
        </p:txBody>
      </p:sp>
      <p:sp>
        <p:nvSpPr>
          <p:cNvPr id="3" name="Content Placeholder 2">
            <a:extLst>
              <a:ext uri="{FF2B5EF4-FFF2-40B4-BE49-F238E27FC236}">
                <a16:creationId xmlns:a16="http://schemas.microsoft.com/office/drawing/2014/main" id="{F5C30636-FCBA-BAE9-AC6F-BB4FDD93E406}"/>
              </a:ext>
            </a:extLst>
          </p:cNvPr>
          <p:cNvSpPr>
            <a:spLocks noGrp="1"/>
          </p:cNvSpPr>
          <p:nvPr>
            <p:ph idx="1"/>
          </p:nvPr>
        </p:nvSpPr>
        <p:spPr/>
        <p:txBody>
          <a:bodyPr/>
          <a:lstStyle/>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Supplies made from DTA units to SEZ units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of imported goods covered under paragraph 2.46 of FTP;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exports that are originating in third country but trans-shipped through India;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Deemed Exports;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SEZ/ EOU /EHTP/ BTP /FTWZ products exported through DTA units;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products which are subject to Minimum export price or export duty.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Exports made by units in FTWZ.</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6510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E9BB-B7CF-2709-70F1-8FF4D161CFB3}"/>
              </a:ext>
            </a:extLst>
          </p:cNvPr>
          <p:cNvSpPr>
            <a:spLocks noGrp="1"/>
          </p:cNvSpPr>
          <p:nvPr>
            <p:ph type="title"/>
          </p:nvPr>
        </p:nvSpPr>
        <p:spPr/>
        <p:txBody>
          <a:bodyPr/>
          <a:lstStyle/>
          <a:p>
            <a:r>
              <a:rPr lang="en-US" dirty="0"/>
              <a:t>Service Exports From India Scheme- SEIS</a:t>
            </a:r>
            <a:endParaRPr lang="en-IN" dirty="0"/>
          </a:p>
        </p:txBody>
      </p:sp>
      <p:sp>
        <p:nvSpPr>
          <p:cNvPr id="3" name="Content Placeholder 2">
            <a:extLst>
              <a:ext uri="{FF2B5EF4-FFF2-40B4-BE49-F238E27FC236}">
                <a16:creationId xmlns:a16="http://schemas.microsoft.com/office/drawing/2014/main" id="{7F3E235C-61A3-5E7E-6821-307430AFF4C8}"/>
              </a:ext>
            </a:extLst>
          </p:cNvPr>
          <p:cNvSpPr>
            <a:spLocks noGrp="1"/>
          </p:cNvSpPr>
          <p:nvPr>
            <p:ph idx="1"/>
          </p:nvPr>
        </p:nvSpPr>
        <p:spPr/>
        <p:txBody>
          <a:bodyPr>
            <a:normAutofit fontScale="92500" lnSpcReduction="20000"/>
          </a:bodyPr>
          <a:lstStyle/>
          <a:p>
            <a:pPr marL="514350" indent="-285750" algn="just">
              <a:lnSpc>
                <a:spcPts val="1950"/>
              </a:lnSpc>
              <a:spcBef>
                <a:spcPts val="750"/>
              </a:spcBef>
              <a:buFont typeface="Wingdings" panose="05000000000000000000" pitchFamily="2" charset="2"/>
              <a:buChar char="ü"/>
            </a:pPr>
            <a:r>
              <a:rPr lang="en-IN" sz="1800" dirty="0">
                <a:solidFill>
                  <a:srgbClr val="333333"/>
                </a:solidFill>
                <a:latin typeface="Georgia" panose="02040502050405020303" pitchFamily="18" charset="0"/>
                <a:ea typeface="Times New Roman" panose="02020603050405020304" pitchFamily="18" charset="0"/>
              </a:rPr>
              <a:t>L</a:t>
            </a:r>
            <a:r>
              <a:rPr lang="en-IN" sz="1800" dirty="0">
                <a:solidFill>
                  <a:srgbClr val="333333"/>
                </a:solidFill>
                <a:effectLst/>
                <a:latin typeface="Georgia" panose="02040502050405020303" pitchFamily="18" charset="0"/>
                <a:ea typeface="Times New Roman" panose="02020603050405020304" pitchFamily="18" charset="0"/>
              </a:rPr>
              <a:t>aunched to promote exports of notified services from India. - List available in Appendix 3D.</a:t>
            </a:r>
          </a:p>
          <a:p>
            <a:pPr marL="514350" indent="-285750" algn="just">
              <a:lnSpc>
                <a:spcPts val="1950"/>
              </a:lnSpc>
              <a:spcBef>
                <a:spcPts val="750"/>
              </a:spcBef>
              <a:buFont typeface="Wingdings" panose="05000000000000000000" pitchFamily="2" charset="2"/>
              <a:buChar char="ü"/>
            </a:pPr>
            <a:r>
              <a:rPr lang="en-IN" sz="1800" dirty="0">
                <a:solidFill>
                  <a:srgbClr val="333333"/>
                </a:solidFill>
                <a:effectLst/>
                <a:latin typeface="Georgia" panose="02040502050405020303" pitchFamily="18" charset="0"/>
                <a:ea typeface="Times New Roman" panose="02020603050405020304" pitchFamily="18" charset="0"/>
              </a:rPr>
              <a:t>SEIS offers reward @ 3 or 5% of net foreign exchange earned, and is only available for Mode 1 and Mode 2 services. Major service include legal, accounting, architectural, engineering, educational, hospital services, hotels and restaurants and other business services.</a:t>
            </a:r>
          </a:p>
          <a:p>
            <a:pPr marL="514350" indent="-285750" algn="just">
              <a:lnSpc>
                <a:spcPts val="1950"/>
              </a:lnSpc>
              <a:spcBef>
                <a:spcPts val="750"/>
              </a:spcBef>
              <a:buFont typeface="Wingdings" panose="05000000000000000000" pitchFamily="2" charset="2"/>
              <a:buChar char="ü"/>
            </a:pPr>
            <a:r>
              <a:rPr lang="en-IN" sz="1800" dirty="0">
                <a:solidFill>
                  <a:srgbClr val="333333"/>
                </a:solidFill>
                <a:effectLst/>
                <a:latin typeface="Georgia" panose="02040502050405020303" pitchFamily="18" charset="0"/>
                <a:ea typeface="Times New Roman" panose="02020603050405020304" pitchFamily="18" charset="0"/>
              </a:rPr>
              <a:t>The scrips can be used to pay BCD, safeguard duty, and anti-dumping duty -earlier used for the payment of customs, excise and services tax as well, they can now be used to pay for GST, except for restricted items like petroleum products, tobacco, etc.</a:t>
            </a:r>
            <a:endParaRPr lang="en-IN" sz="1800" dirty="0">
              <a:effectLst/>
              <a:latin typeface="Times New Roman" panose="02020603050405020304" pitchFamily="18" charset="0"/>
              <a:ea typeface="Times New Roman" panose="02020603050405020304" pitchFamily="18" charset="0"/>
            </a:endParaRPr>
          </a:p>
          <a:p>
            <a:pPr marL="0" indent="0">
              <a:buNone/>
            </a:pPr>
            <a:r>
              <a:rPr lang="en-IN" sz="2400" dirty="0">
                <a:latin typeface="Goergia"/>
              </a:rPr>
              <a:t>Other Aspects </a:t>
            </a:r>
          </a:p>
          <a:p>
            <a:pPr marL="514350" indent="-285750">
              <a:lnSpc>
                <a:spcPct val="107000"/>
              </a:lnSpc>
              <a:spcAft>
                <a:spcPts val="800"/>
              </a:spcAft>
              <a:buFont typeface="Wingdings" panose="05000000000000000000" pitchFamily="2" charset="2"/>
              <a:buChar char="Ø"/>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Additional Customs duty specified under Sections 3(1), 3(3) and 3(5) of CTA 75 or  Central excise duty paid </a:t>
            </a:r>
            <a:r>
              <a:rPr lang="en-IN" sz="1800" b="1"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through debit </a:t>
            </a: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under Duty Credit scrip </a:t>
            </a:r>
            <a:r>
              <a:rPr lang="en-IN" sz="1800" b="1"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shall be adjusted as CENVAT Credit</a:t>
            </a: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 BCD paid through Scrips cane be adjusted for Duty Drawback as per </a:t>
            </a:r>
            <a:r>
              <a:rPr lang="en-IN" sz="1800" dirty="0" err="1">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DoR</a:t>
            </a: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 rules or notifications.</a:t>
            </a:r>
          </a:p>
          <a:p>
            <a:pPr marL="514350" indent="-285750">
              <a:lnSpc>
                <a:spcPct val="107000"/>
              </a:lnSpc>
              <a:spcAft>
                <a:spcPts val="800"/>
              </a:spcAft>
              <a:buFont typeface="Wingdings" panose="05000000000000000000" pitchFamily="2" charset="2"/>
              <a:buChar char="Ø"/>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scrip shall be permitted for payment of duty in case of import of capital goods under lease financing.</a:t>
            </a:r>
          </a:p>
          <a:p>
            <a:pPr marL="514350" indent="-285750">
              <a:lnSpc>
                <a:spcPct val="107000"/>
              </a:lnSpc>
              <a:spcAft>
                <a:spcPts val="800"/>
              </a:spcAft>
              <a:buFont typeface="Wingdings" panose="05000000000000000000" pitchFamily="2" charset="2"/>
              <a:buChar char="Ø"/>
            </a:pPr>
            <a:r>
              <a:rPr lang="en-IN" sz="18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Export performance cannot be transferred from one IEC holder to another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2400" dirty="0">
              <a:latin typeface="Goergia"/>
            </a:endParaRPr>
          </a:p>
        </p:txBody>
      </p:sp>
    </p:spTree>
    <p:extLst>
      <p:ext uri="{BB962C8B-B14F-4D97-AF65-F5344CB8AC3E}">
        <p14:creationId xmlns:p14="http://schemas.microsoft.com/office/powerpoint/2010/main" val="2911124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2485</Words>
  <Application>Microsoft Office PowerPoint</Application>
  <PresentationFormat>Widescreen</PresentationFormat>
  <Paragraphs>143</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Courier New</vt:lpstr>
      <vt:lpstr>Georgia</vt:lpstr>
      <vt:lpstr>Goergia</vt:lpstr>
      <vt:lpstr>Times New Roman</vt:lpstr>
      <vt:lpstr>Wingdings</vt:lpstr>
      <vt:lpstr>Office Theme</vt:lpstr>
      <vt:lpstr>Chapter 3 of FTP </vt:lpstr>
      <vt:lpstr>Export Promotion Scheme</vt:lpstr>
      <vt:lpstr>Export Promotion Scheme- Scrips- EOU/SEZ</vt:lpstr>
      <vt:lpstr>Export Promotion Scheme – Professional Opportunities </vt:lpstr>
      <vt:lpstr>Export from India Scheme</vt:lpstr>
      <vt:lpstr>Merchandize Export from India Scheme-MEIS</vt:lpstr>
      <vt:lpstr>MEIS- Entitlement</vt:lpstr>
      <vt:lpstr>MEIS – Ineligible categories </vt:lpstr>
      <vt:lpstr>Service Exports From India Scheme- SEIS</vt:lpstr>
      <vt:lpstr>MEIS- Other Aspects </vt:lpstr>
      <vt:lpstr>MEIS- Risk Management System</vt:lpstr>
      <vt:lpstr>MEIS/SEIS Scrips</vt:lpstr>
      <vt:lpstr>Rebate of State &amp; Central Taxes &amp; Levies (RoSCTL)</vt:lpstr>
      <vt:lpstr>RoSCTL</vt:lpstr>
      <vt:lpstr>RoSCTL – Ineligible categories </vt:lpstr>
      <vt:lpstr>RoSCTL- How to Claim</vt:lpstr>
      <vt:lpstr>RoSCTL- Statutory Provisions </vt:lpstr>
      <vt:lpstr>Status Holder</vt:lpstr>
      <vt:lpstr>Status Holder …Contd </vt:lpstr>
      <vt:lpstr>Status Holder – Privileges </vt:lpstr>
      <vt:lpstr>Status Holder – Privileges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of FTP </dc:title>
  <dc:creator>Srividya</dc:creator>
  <cp:lastModifiedBy>Srividya</cp:lastModifiedBy>
  <cp:revision>15</cp:revision>
  <dcterms:created xsi:type="dcterms:W3CDTF">2023-01-11T12:03:16Z</dcterms:created>
  <dcterms:modified xsi:type="dcterms:W3CDTF">2023-01-14T06:05:57Z</dcterms:modified>
</cp:coreProperties>
</file>