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4C31B-02A7-F792-FE58-4D3A0EBE7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9D5E58-6752-B084-E0FF-59BDFC3E3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0F0A3-DA04-9975-4A8C-1D9DE2D5E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F5-47C3-49AF-A8BE-D4879A9803B8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DA985-F29B-FA4C-BC5E-1B533BCD8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3E2A1-71F6-208A-D382-CF8E2A6CA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1652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56DED-5494-CBA6-A00D-2FB4FD4F2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9CE0B6-59F2-C1FF-C8B0-2547CB5A9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6E8D3-0DD1-758E-3FAA-F055AC8DF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F5-47C3-49AF-A8BE-D4879A9803B8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DE3F1-26D1-A114-88D5-C654C7938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2EA5F-BFA7-A058-4C57-1273C25A1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076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27E7BF-A455-E8F3-3E93-115BC5B07D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63398A-F5E2-A9A5-078F-F30CBFB591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A8D3C-9EBA-360F-595E-9E9076A3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F5-47C3-49AF-A8BE-D4879A9803B8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79B9-69E5-5650-1BB5-7DFBA7D9A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F09F8-652F-C2F5-8914-E49CFA337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120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97CE9-4DE7-A0E1-4823-FA5408EFC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DD45-55DF-E3DC-0A88-76ED4297F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50A04-D343-B9D1-15B5-4ED7BA635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F5-47C3-49AF-A8BE-D4879A9803B8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F8F7C-2E3C-A55D-60B8-7F0FA72AA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DF10F-8BA9-4A88-2D8A-7EB98DDEE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6810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54E12-552E-5EFE-5835-B94066C3A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9681B5-82F0-6D75-E69D-80BA9B139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E5475-77E6-E08E-A805-C30FA9A5A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F5-47C3-49AF-A8BE-D4879A9803B8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B4E31-891D-D2E3-E4B2-E84974EE0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E5CDD-5C7D-A74A-8D85-2322D9E32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00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E8A57-188C-1BDA-4F1F-49FA98C54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BB08D-E326-E866-9D24-F135A0B260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C9A90E-7453-CDBA-2928-53A615CE3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1A043E-9D23-949A-840C-C5F0C7021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F5-47C3-49AF-A8BE-D4879A9803B8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44E76E-4905-2975-3658-D30AC6E68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0BD45-A942-F7E0-F6A0-F350F6BB4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920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02948-F94F-CA1E-1C5A-CF9B06C29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1F33C-A5A0-CD41-C103-6FEC45963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502AF-F9CB-4A6C-9503-800C2A212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D0BC15-448B-4C79-1950-56311492F8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8A2D35-9791-B8DD-02CF-3C12EEE8C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768882-24E2-BBBB-9835-988D99D79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F5-47C3-49AF-A8BE-D4879A9803B8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A83D1C-6C57-4B77-4B6A-E49B5E649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504E10-C5B0-8BF0-861D-0A2B8AEA0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751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BB296-AED6-EA4F-3E44-FBED16457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712F25-4BE6-7BD7-913D-682EC0848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F5-47C3-49AF-A8BE-D4879A9803B8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81FC9F-25B9-DDF5-0AB3-6BC93DFFD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FAEED1-5D92-E970-1B1D-7313E00B3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3293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11320D-6C2B-251C-F775-ACF058EE5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F5-47C3-49AF-A8BE-D4879A9803B8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B6936A-7451-28DC-0EE8-DC58D4424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36B95D-3E76-4241-E918-42E3A8BD8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834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3C417-0D7D-67F2-304A-62BC55FAC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D99AA-F77D-6C28-6772-A1E237761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A4058D-A78F-26D6-51CE-D48D231C5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3BED8E-9DD2-2D26-8B37-F29DD0FB6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F5-47C3-49AF-A8BE-D4879A9803B8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D24E0A-5165-362F-57C6-4B4A386E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065A7-EE8A-2B94-AA5A-ACB9F530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7067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ABDE-795E-339B-6415-405C69801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9EAB6D-B7FA-8AE2-FA98-CCFD4B0E89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6F660F-CB05-44A3-B4BB-9DA6BE37CF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BF55D-68D0-C02D-5EE6-B630CB75E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F5-47C3-49AF-A8BE-D4879A9803B8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754EC7-C86A-57F5-1609-16E5AF2E1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8AADD7-BEAA-77A0-4C85-7CE840803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7260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CBFFF5-AA3A-EC4B-24D0-E09A0452D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096D0B-6772-4EF7-C891-6ADBB83A0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4D683-4F45-D389-F1A6-1458DD6945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867F5-47C3-49AF-A8BE-D4879A9803B8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AF919-AA91-0B3F-EDFF-8E5D781C03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7526D2-D77E-970D-26A1-E64ACC0A6F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7336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4F3ED-05A4-B536-698A-6A4F3ADF3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Advance Authorization- Duty Free Import Authorization 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4ADDF9-36B4-6ABD-642C-7FC1942DE9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 M. S Krishna Kumar, Advocate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8819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EFFF1-9D8C-661B-7A35-679140ADC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Export Promotion – Other Schemes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70B6F-E742-3437-362D-DCE717D79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u="sng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Other Schemes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Broad categories of Export promotion Schemes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Incentive/Reward Scheme – exporters get duty credit through a scrip- kind of exemption – used for debiting duties subject to conditions (SFIS/MEIS/SEIS) – Focus Market Scheme (FMS) &amp; Focus Product Scheme (FPS)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Duty Exemption Scheme – Advance Authorization (AA) Duty Free Import Authorization (DFIA) – duty free import of inputs- export production , Export Promotion Capital Goods Scheme (EPCG) – import of CG subject to fixed export obligations 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Duty Remission Scheme – allows post export replenishment/remission of duty paid on inputs – Duty Entitlement Passbook Scheme (DEPB)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u="sng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Boost exports from India – offset infrastructural inefficiencies &amp; associated costs – level playing field for exporters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q"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99853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7EF16-1A8C-542F-E2C2-989797CDC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Advance Authorization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4B270-E1E9-B503-36DC-9D73F4044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2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Duty free import of input – </a:t>
            </a:r>
            <a:r>
              <a:rPr lang="en-IN" sz="29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physically incorporated in export product </a:t>
            </a:r>
            <a:r>
              <a:rPr lang="en-IN" sz="2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(normal allowance of wastage)  All duties exempted – BCD, IGST, SGD,ADD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2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Fuel/Oil/Catalyst used in </a:t>
            </a:r>
            <a:r>
              <a:rPr lang="en-IN" sz="29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mfg</a:t>
            </a:r>
            <a:r>
              <a:rPr lang="en-IN" sz="2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process allowed.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2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Vegetable oil, cereal, spices, honey </a:t>
            </a:r>
            <a:r>
              <a:rPr lang="en-IN" sz="29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Chapter 1 to 24, Chapter 73- SCOMET- </a:t>
            </a:r>
            <a:r>
              <a:rPr lang="en-IN" sz="2900" dirty="0">
                <a:solidFill>
                  <a:srgbClr val="FF000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allowed</a:t>
            </a:r>
            <a:endParaRPr lang="en-IN" sz="2900" dirty="0">
              <a:solidFill>
                <a:srgbClr val="FF0000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2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 holder required to fulfil EO (Export Obligation) by exporting specified quantity/value of resultant product –beneficial if</a:t>
            </a:r>
            <a:r>
              <a:rPr lang="en-IN" sz="29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imported input contents in finished product more</a:t>
            </a:r>
            <a:r>
              <a:rPr lang="en-IN" sz="2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2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Issued for physical exports &amp; Deemed Exports</a:t>
            </a:r>
            <a:r>
              <a:rPr lang="en-IN" sz="2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</a:t>
            </a:r>
            <a:r>
              <a:rPr lang="en-IN" sz="2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issued on basis of annual requirement- to plan on long term basis  on pre-export or post-export basis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2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Scheme operationalized -Notifications No. 96/2009-Cus.and No. 99/2009-Cus. both dated 11.9.2009 The Advance Authorisation for Deemed Exports Scheme -Notification No. 112/2009-Cus. dated 29.09.2009</a:t>
            </a:r>
            <a:endParaRPr lang="en-IN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41939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48D58-DBC4-F9EB-935A-6738F3DEB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Advance Authorization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7733B-0DAD-A3FA-7DA0-B0CD54400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 &amp; materials imported are not transferable 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even after completion of export obligation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 holder to execute a Bond with 100% BG for duty difference at the time or import – certain categories of importers exempt  AA has normal validity of 36 months – RA (DGFT) competent to grant revalidation or extension of EO period 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Imports/exports -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proper monitoring – records to be maintained 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 number &amp; date to be mentioned in Shipping Bill &amp; Invoice (deemed exports) Upon fulfilment of EO -exporter to file document  with DGFT for issue of Export Obligation Discharge Certificate (EODC) 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EODC to be filed before Customs for redemption of Bond and cancellation of Bank Guarantee 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 holder can claim </a:t>
            </a:r>
            <a:r>
              <a:rPr lang="en-IN" sz="2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brand rate of DBK 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respect of inputs which are not imported against AA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43735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5AFD4-CA86-CD0F-5267-4891F9B6C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 Authorization – Basis - Eligibility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7A0C7-A01A-45D8-05B0-9CDF31B8D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Basis of Issue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per SION norms</a:t>
            </a:r>
            <a:r>
              <a:rPr lang="en-I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--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per self-declaration – (Para 4.07 of HBOP)</a:t>
            </a:r>
            <a:r>
              <a:rPr lang="en-I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=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Prior fixation of norms by Norms Committee</a:t>
            </a:r>
            <a:r>
              <a:rPr lang="en-I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Self ratification scheme (Para 4.07A of HBOP)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Eligibility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manufacturer exporter or merchant exporter tied to supporting manufacturer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pharma products through Non Infringing (NI) Process (Para 4.18 of HBOP) manufacturer exporter only 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(a) physical exports (including export to SEZ) (b) intermediate supply (c) supply of goods to EOU/STP, supplies against EPCG authorization, supplies to UN Agencies, supplies to stores on foreign vessels – </a:t>
            </a:r>
            <a:r>
              <a:rPr lang="en-IN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Minimum Value Addition 20%</a:t>
            </a:r>
            <a:endParaRPr lang="en-IN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86234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AEDE0-3E4F-DC08-CD65-1DE1774B5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 Authorization – Annual Requirement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FADCB-F1E4-FC52-2DFD-3C816CE47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Advance Authorization for annual requirement – One time measure for small exporters 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Issued </a:t>
            </a:r>
            <a:r>
              <a:rPr lang="en-IN" sz="2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only for items notified under SION</a:t>
            </a:r>
            <a:endParaRPr lang="en-IN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available for items covered under </a:t>
            </a:r>
            <a:r>
              <a:rPr lang="en-IN" sz="20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adhoc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norms (Para 4.03 (b) (ii) FTP)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available for input items listed under Appendix 4 J (spices, tea, coconut oil)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Eligibility of AA- for annual requirement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Exporters having past export performance in </a:t>
            </a:r>
            <a:r>
              <a:rPr lang="en-IN" sz="20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atleast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preceding 2 years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Entitlement </a:t>
            </a:r>
            <a:r>
              <a:rPr lang="en-IN" sz="20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upto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300% of FOB value of physical export </a:t>
            </a:r>
            <a:r>
              <a:rPr lang="en-IN" sz="2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value of deemed export in preceding F/Y 1 crore – whichever higher 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76124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B4290-E049-601C-83A8-90708C4A3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Duty Free Import Authorization - DFIA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E98C9-49A4-DD7C-689B-69760E019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Allows duty free import of inputs – oil/catalyst (substance making chemical reaction) allowed.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Issued on post export basis (</a:t>
            </a:r>
            <a:r>
              <a:rPr lang="en-IN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unlike AA which is pre-export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Issued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only to products for which SION fixed</a:t>
            </a:r>
            <a:endParaRPr lang="en-IN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Merchant exporter to mention name/address  of supporting manufacturers in SB/BoE/Tax Invoice = export documents- while 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issued to input subject </a:t>
            </a:r>
            <a:r>
              <a:rPr lang="en-IN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pre import condition (Appendix 4j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OR SION prescribes actual user condition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Minimum Value Addition – 20% </a:t>
            </a:r>
            <a:r>
              <a:rPr lang="en-I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Online application to be filed before starting export under DFIA -before RA  - Export to be completed within 12 months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DFIA is transferable – </a:t>
            </a:r>
            <a:r>
              <a:rPr lang="en-IN" sz="18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with actual user condition like AA </a:t>
            </a:r>
            <a:endParaRPr lang="en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80483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0E71D-0AA6-226E-728D-AC3DD0FC3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DFIA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E48F8-B61C-5106-29C5-19C39FDEA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Separate application for EDI and non EDI ports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 will issue transferrable DFIA for validity of 12 months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Value Addition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 = (A-B) *100/B</a:t>
            </a:r>
            <a:r>
              <a:rPr lang="en-I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– FOB Value of exports realized</a:t>
            </a:r>
            <a:r>
              <a:rPr lang="en-I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B- CIF value of inputs covered under AA+ value of any other material used in which DBK claimed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 &amp; DFIA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 granted prior to completion of export obligation- minimum VA 15% - subject to actual user condition – initial export obligation </a:t>
            </a:r>
            <a:r>
              <a:rPr lang="en-IN" sz="180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 months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DFIA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only if SION available – VA 20% - DFIA transferrable – goods imported are also transferrable – initial export obligation 12 months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80551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283F0-811C-A897-6573-CECDDDC20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THANK YOU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F1337-F428-A7EF-9DB9-6D3988AE9C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4734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902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Georgia</vt:lpstr>
      <vt:lpstr>Symbol</vt:lpstr>
      <vt:lpstr>Verdana</vt:lpstr>
      <vt:lpstr>Wingdings</vt:lpstr>
      <vt:lpstr>Office Theme</vt:lpstr>
      <vt:lpstr>Advance Authorization- Duty Free Import Authorization </vt:lpstr>
      <vt:lpstr>Export Promotion – Other Schemes</vt:lpstr>
      <vt:lpstr>Advance Authorization </vt:lpstr>
      <vt:lpstr>Advance Authorization </vt:lpstr>
      <vt:lpstr>Advance Authorization – Basis - Eligibility</vt:lpstr>
      <vt:lpstr>Advance Authorization – Annual Requirement</vt:lpstr>
      <vt:lpstr>Duty Free Import Authorization - DFIA</vt:lpstr>
      <vt:lpstr>DFIA 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 Authorization- Duty Free Import Authorization </dc:title>
  <dc:creator>Srividya</dc:creator>
  <cp:lastModifiedBy>Srividya</cp:lastModifiedBy>
  <cp:revision>11</cp:revision>
  <dcterms:created xsi:type="dcterms:W3CDTF">2023-01-11T12:48:14Z</dcterms:created>
  <dcterms:modified xsi:type="dcterms:W3CDTF">2023-01-14T06:08:29Z</dcterms:modified>
</cp:coreProperties>
</file>