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1" d="100"/>
          <a:sy n="61" d="100"/>
        </p:scale>
        <p:origin x="843"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5D5B797-AE23-452C-99B8-BDB4231BC698}"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59E44-9DE5-4924-9817-EDB19241DEE5}" type="slidenum">
              <a:rPr lang="en-US" smtClean="0"/>
              <a:t>‹#›</a:t>
            </a:fld>
            <a:endParaRPr lang="en-US"/>
          </a:p>
        </p:txBody>
      </p:sp>
    </p:spTree>
    <p:extLst>
      <p:ext uri="{BB962C8B-B14F-4D97-AF65-F5344CB8AC3E}">
        <p14:creationId xmlns:p14="http://schemas.microsoft.com/office/powerpoint/2010/main" val="182747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D5B797-AE23-452C-99B8-BDB4231BC698}"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59E44-9DE5-4924-9817-EDB19241DEE5}" type="slidenum">
              <a:rPr lang="en-US" smtClean="0"/>
              <a:t>‹#›</a:t>
            </a:fld>
            <a:endParaRPr lang="en-US"/>
          </a:p>
        </p:txBody>
      </p:sp>
    </p:spTree>
    <p:extLst>
      <p:ext uri="{BB962C8B-B14F-4D97-AF65-F5344CB8AC3E}">
        <p14:creationId xmlns:p14="http://schemas.microsoft.com/office/powerpoint/2010/main" val="102244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D5B797-AE23-452C-99B8-BDB4231BC698}"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59E44-9DE5-4924-9817-EDB19241DEE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67362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D5B797-AE23-452C-99B8-BDB4231BC698}"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59E44-9DE5-4924-9817-EDB19241DEE5}" type="slidenum">
              <a:rPr lang="en-US" smtClean="0"/>
              <a:t>‹#›</a:t>
            </a:fld>
            <a:endParaRPr lang="en-US"/>
          </a:p>
        </p:txBody>
      </p:sp>
    </p:spTree>
    <p:extLst>
      <p:ext uri="{BB962C8B-B14F-4D97-AF65-F5344CB8AC3E}">
        <p14:creationId xmlns:p14="http://schemas.microsoft.com/office/powerpoint/2010/main" val="2201055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D5B797-AE23-452C-99B8-BDB4231BC698}"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59E44-9DE5-4924-9817-EDB19241DEE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95716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D5B797-AE23-452C-99B8-BDB4231BC698}"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59E44-9DE5-4924-9817-EDB19241DEE5}" type="slidenum">
              <a:rPr lang="en-US" smtClean="0"/>
              <a:t>‹#›</a:t>
            </a:fld>
            <a:endParaRPr lang="en-US"/>
          </a:p>
        </p:txBody>
      </p:sp>
    </p:spTree>
    <p:extLst>
      <p:ext uri="{BB962C8B-B14F-4D97-AF65-F5344CB8AC3E}">
        <p14:creationId xmlns:p14="http://schemas.microsoft.com/office/powerpoint/2010/main" val="38239995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D5B797-AE23-452C-99B8-BDB4231BC698}"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59E44-9DE5-4924-9817-EDB19241DEE5}" type="slidenum">
              <a:rPr lang="en-US" smtClean="0"/>
              <a:t>‹#›</a:t>
            </a:fld>
            <a:endParaRPr lang="en-US"/>
          </a:p>
        </p:txBody>
      </p:sp>
    </p:spTree>
    <p:extLst>
      <p:ext uri="{BB962C8B-B14F-4D97-AF65-F5344CB8AC3E}">
        <p14:creationId xmlns:p14="http://schemas.microsoft.com/office/powerpoint/2010/main" val="38007665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D5B797-AE23-452C-99B8-BDB4231BC698}"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59E44-9DE5-4924-9817-EDB19241DEE5}" type="slidenum">
              <a:rPr lang="en-US" smtClean="0"/>
              <a:t>‹#›</a:t>
            </a:fld>
            <a:endParaRPr lang="en-US"/>
          </a:p>
        </p:txBody>
      </p:sp>
    </p:spTree>
    <p:extLst>
      <p:ext uri="{BB962C8B-B14F-4D97-AF65-F5344CB8AC3E}">
        <p14:creationId xmlns:p14="http://schemas.microsoft.com/office/powerpoint/2010/main" val="1914501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D5B797-AE23-452C-99B8-BDB4231BC698}"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59E44-9DE5-4924-9817-EDB19241DEE5}" type="slidenum">
              <a:rPr lang="en-US" smtClean="0"/>
              <a:t>‹#›</a:t>
            </a:fld>
            <a:endParaRPr lang="en-US"/>
          </a:p>
        </p:txBody>
      </p:sp>
    </p:spTree>
    <p:extLst>
      <p:ext uri="{BB962C8B-B14F-4D97-AF65-F5344CB8AC3E}">
        <p14:creationId xmlns:p14="http://schemas.microsoft.com/office/powerpoint/2010/main" val="1124441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D5B797-AE23-452C-99B8-BDB4231BC698}" type="datetimeFigureOut">
              <a:rPr lang="en-US" smtClean="0"/>
              <a:t>7/19/2025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59E44-9DE5-4924-9817-EDB19241DEE5}" type="slidenum">
              <a:rPr lang="en-US" smtClean="0"/>
              <a:t>‹#›</a:t>
            </a:fld>
            <a:endParaRPr lang="en-US"/>
          </a:p>
        </p:txBody>
      </p:sp>
    </p:spTree>
    <p:extLst>
      <p:ext uri="{BB962C8B-B14F-4D97-AF65-F5344CB8AC3E}">
        <p14:creationId xmlns:p14="http://schemas.microsoft.com/office/powerpoint/2010/main" val="4036899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5D5B797-AE23-452C-99B8-BDB4231BC698}" type="datetimeFigureOut">
              <a:rPr lang="en-US" smtClean="0"/>
              <a:t>7/19/2025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559E44-9DE5-4924-9817-EDB19241DEE5}" type="slidenum">
              <a:rPr lang="en-US" smtClean="0"/>
              <a:t>‹#›</a:t>
            </a:fld>
            <a:endParaRPr lang="en-US"/>
          </a:p>
        </p:txBody>
      </p:sp>
    </p:spTree>
    <p:extLst>
      <p:ext uri="{BB962C8B-B14F-4D97-AF65-F5344CB8AC3E}">
        <p14:creationId xmlns:p14="http://schemas.microsoft.com/office/powerpoint/2010/main" val="120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D5B797-AE23-452C-99B8-BDB4231BC698}" type="datetimeFigureOut">
              <a:rPr lang="en-US" smtClean="0"/>
              <a:t>7/19/2025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559E44-9DE5-4924-9817-EDB19241DEE5}" type="slidenum">
              <a:rPr lang="en-US" smtClean="0"/>
              <a:t>‹#›</a:t>
            </a:fld>
            <a:endParaRPr lang="en-US"/>
          </a:p>
        </p:txBody>
      </p:sp>
    </p:spTree>
    <p:extLst>
      <p:ext uri="{BB962C8B-B14F-4D97-AF65-F5344CB8AC3E}">
        <p14:creationId xmlns:p14="http://schemas.microsoft.com/office/powerpoint/2010/main" val="4034039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5D5B797-AE23-452C-99B8-BDB4231BC698}" type="datetimeFigureOut">
              <a:rPr lang="en-US" smtClean="0"/>
              <a:t>7/19/2025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559E44-9DE5-4924-9817-EDB19241DEE5}" type="slidenum">
              <a:rPr lang="en-US" smtClean="0"/>
              <a:t>‹#›</a:t>
            </a:fld>
            <a:endParaRPr lang="en-US"/>
          </a:p>
        </p:txBody>
      </p:sp>
    </p:spTree>
    <p:extLst>
      <p:ext uri="{BB962C8B-B14F-4D97-AF65-F5344CB8AC3E}">
        <p14:creationId xmlns:p14="http://schemas.microsoft.com/office/powerpoint/2010/main" val="3754941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D5B797-AE23-452C-99B8-BDB4231BC698}" type="datetimeFigureOut">
              <a:rPr lang="en-US" smtClean="0"/>
              <a:t>7/19/2025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559E44-9DE5-4924-9817-EDB19241DEE5}" type="slidenum">
              <a:rPr lang="en-US" smtClean="0"/>
              <a:t>‹#›</a:t>
            </a:fld>
            <a:endParaRPr lang="en-US"/>
          </a:p>
        </p:txBody>
      </p:sp>
    </p:spTree>
    <p:extLst>
      <p:ext uri="{BB962C8B-B14F-4D97-AF65-F5344CB8AC3E}">
        <p14:creationId xmlns:p14="http://schemas.microsoft.com/office/powerpoint/2010/main" val="3142769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D5B797-AE23-452C-99B8-BDB4231BC698}" type="datetimeFigureOut">
              <a:rPr lang="en-US" smtClean="0"/>
              <a:t>7/19/2025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559E44-9DE5-4924-9817-EDB19241DEE5}" type="slidenum">
              <a:rPr lang="en-US" smtClean="0"/>
              <a:t>‹#›</a:t>
            </a:fld>
            <a:endParaRPr lang="en-US"/>
          </a:p>
        </p:txBody>
      </p:sp>
    </p:spTree>
    <p:extLst>
      <p:ext uri="{BB962C8B-B14F-4D97-AF65-F5344CB8AC3E}">
        <p14:creationId xmlns:p14="http://schemas.microsoft.com/office/powerpoint/2010/main" val="3598761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5D5B797-AE23-452C-99B8-BDB4231BC698}" type="datetimeFigureOut">
              <a:rPr lang="en-US" smtClean="0"/>
              <a:t>7/19/2025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559E44-9DE5-4924-9817-EDB19241DEE5}" type="slidenum">
              <a:rPr lang="en-US" smtClean="0"/>
              <a:t>‹#›</a:t>
            </a:fld>
            <a:endParaRPr lang="en-US"/>
          </a:p>
        </p:txBody>
      </p:sp>
    </p:spTree>
    <p:extLst>
      <p:ext uri="{BB962C8B-B14F-4D97-AF65-F5344CB8AC3E}">
        <p14:creationId xmlns:p14="http://schemas.microsoft.com/office/powerpoint/2010/main" val="2044049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5D5B797-AE23-452C-99B8-BDB4231BC698}" type="datetimeFigureOut">
              <a:rPr lang="en-US" smtClean="0"/>
              <a:t>7/19/2025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6559E44-9DE5-4924-9817-EDB19241DEE5}" type="slidenum">
              <a:rPr lang="en-US" smtClean="0"/>
              <a:t>‹#›</a:t>
            </a:fld>
            <a:endParaRPr lang="en-US"/>
          </a:p>
        </p:txBody>
      </p:sp>
    </p:spTree>
    <p:extLst>
      <p:ext uri="{BB962C8B-B14F-4D97-AF65-F5344CB8AC3E}">
        <p14:creationId xmlns:p14="http://schemas.microsoft.com/office/powerpoint/2010/main" val="8907012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caclubindia.com/articles/bank-account-validation-for-income-tax-refund-52078.as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036" y="825826"/>
            <a:ext cx="7766936" cy="1646302"/>
          </a:xfrm>
        </p:spPr>
        <p:txBody>
          <a:bodyPr/>
          <a:lstStyle/>
          <a:p>
            <a:r>
              <a:rPr lang="en-US" dirty="0" smtClean="0"/>
              <a:t>ITR 1</a:t>
            </a:r>
            <a:endParaRPr lang="en-US" dirty="0"/>
          </a:p>
        </p:txBody>
      </p:sp>
      <p:sp>
        <p:nvSpPr>
          <p:cNvPr id="3" name="Subtitle 2"/>
          <p:cNvSpPr>
            <a:spLocks noGrp="1"/>
          </p:cNvSpPr>
          <p:nvPr>
            <p:ph type="subTitle" idx="1"/>
          </p:nvPr>
        </p:nvSpPr>
        <p:spPr/>
        <p:txBody>
          <a:bodyPr/>
          <a:lstStyle/>
          <a:p>
            <a:r>
              <a:rPr lang="en-US" dirty="0" smtClean="0"/>
              <a:t>CMA AJITH SIVADAS</a:t>
            </a:r>
            <a:endParaRPr lang="en-US" dirty="0"/>
          </a:p>
        </p:txBody>
      </p:sp>
    </p:spTree>
    <p:extLst>
      <p:ext uri="{BB962C8B-B14F-4D97-AF65-F5344CB8AC3E}">
        <p14:creationId xmlns:p14="http://schemas.microsoft.com/office/powerpoint/2010/main" val="1215605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is eligible to file ITR-1?</a:t>
            </a:r>
            <a:br>
              <a:rPr lang="en-US" dirty="0"/>
            </a:br>
            <a:endParaRPr lang="en-US" dirty="0"/>
          </a:p>
        </p:txBody>
      </p:sp>
      <p:sp>
        <p:nvSpPr>
          <p:cNvPr id="3" name="Content Placeholder 2"/>
          <p:cNvSpPr>
            <a:spLocks noGrp="1"/>
          </p:cNvSpPr>
          <p:nvPr>
            <p:ph idx="1"/>
          </p:nvPr>
        </p:nvSpPr>
        <p:spPr>
          <a:xfrm>
            <a:off x="677333" y="1383323"/>
            <a:ext cx="8810543" cy="4658039"/>
          </a:xfrm>
        </p:spPr>
        <p:txBody>
          <a:bodyPr/>
          <a:lstStyle/>
          <a:p>
            <a:r>
              <a:rPr lang="en-US" dirty="0" smtClean="0"/>
              <a:t>ITR-1 </a:t>
            </a:r>
            <a:r>
              <a:rPr lang="en-US" dirty="0"/>
              <a:t>can be filed by a Resident Individual whose</a:t>
            </a:r>
            <a:r>
              <a:rPr lang="en-US" dirty="0" smtClean="0"/>
              <a:t>:</a:t>
            </a:r>
          </a:p>
          <a:p>
            <a:pPr marL="0" indent="0" fontAlgn="base">
              <a:buNone/>
            </a:pPr>
            <a:r>
              <a:rPr lang="en-US" dirty="0"/>
              <a:t>Total Income does not exceed ₹ 50 lakh during the financial year</a:t>
            </a:r>
          </a:p>
          <a:p>
            <a:pPr marL="0" indent="0" fontAlgn="base">
              <a:buNone/>
            </a:pPr>
            <a:r>
              <a:rPr lang="en-US" dirty="0"/>
              <a:t>Income is only from:</a:t>
            </a:r>
          </a:p>
          <a:p>
            <a:pPr fontAlgn="base"/>
            <a:r>
              <a:rPr lang="en-US" dirty="0"/>
              <a:t>Salary</a:t>
            </a:r>
          </a:p>
          <a:p>
            <a:pPr fontAlgn="base"/>
            <a:r>
              <a:rPr lang="en-US" dirty="0"/>
              <a:t>ONE House Property</a:t>
            </a:r>
          </a:p>
          <a:p>
            <a:pPr fontAlgn="base"/>
            <a:r>
              <a:rPr lang="en-US" dirty="0"/>
              <a:t>Family Pension</a:t>
            </a:r>
          </a:p>
          <a:p>
            <a:pPr fontAlgn="base"/>
            <a:r>
              <a:rPr lang="en-US" dirty="0"/>
              <a:t>Agricultural income (up to ₹ 5,000)</a:t>
            </a:r>
          </a:p>
          <a:p>
            <a:pPr fontAlgn="base"/>
            <a:r>
              <a:rPr lang="en-US" dirty="0"/>
              <a:t>Other Source Income like – Interest from savings accounts, deposits, Income Tax Refund, interest on enhanced compensation received, any other Interest Income.</a:t>
            </a:r>
          </a:p>
          <a:p>
            <a:pPr fontAlgn="base"/>
            <a:r>
              <a:rPr lang="en-US" dirty="0"/>
              <a:t>The income of a spouse or minor is combined if it falls within specified limits.</a:t>
            </a:r>
          </a:p>
          <a:p>
            <a:endParaRPr lang="en-US" dirty="0"/>
          </a:p>
        </p:txBody>
      </p:sp>
    </p:spTree>
    <p:extLst>
      <p:ext uri="{BB962C8B-B14F-4D97-AF65-F5344CB8AC3E}">
        <p14:creationId xmlns:p14="http://schemas.microsoft.com/office/powerpoint/2010/main" val="2080211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73723"/>
          </a:xfrm>
        </p:spPr>
        <p:txBody>
          <a:bodyPr>
            <a:normAutofit fontScale="90000"/>
          </a:bodyPr>
          <a:lstStyle/>
          <a:p>
            <a:r>
              <a:rPr lang="en-US" dirty="0"/>
              <a:t>Who is not eligible to file ITR for AY 2025-26?</a:t>
            </a:r>
            <a:br>
              <a:rPr lang="en-US" dirty="0"/>
            </a:br>
            <a:endParaRPr lang="en-US" dirty="0"/>
          </a:p>
        </p:txBody>
      </p:sp>
      <p:sp>
        <p:nvSpPr>
          <p:cNvPr id="3" name="Content Placeholder 2"/>
          <p:cNvSpPr>
            <a:spLocks noGrp="1"/>
          </p:cNvSpPr>
          <p:nvPr>
            <p:ph idx="1"/>
          </p:nvPr>
        </p:nvSpPr>
        <p:spPr>
          <a:xfrm>
            <a:off x="677333" y="1383323"/>
            <a:ext cx="8662051" cy="4658039"/>
          </a:xfrm>
        </p:spPr>
        <p:txBody>
          <a:bodyPr>
            <a:noAutofit/>
          </a:bodyPr>
          <a:lstStyle/>
          <a:p>
            <a:pPr algn="just" fontAlgn="base"/>
            <a:r>
              <a:rPr lang="en-US" sz="2200" dirty="0"/>
              <a:t>The ITR-1 cannot be filed by an individual who:</a:t>
            </a:r>
          </a:p>
          <a:p>
            <a:pPr algn="just" fontAlgn="base"/>
            <a:r>
              <a:rPr lang="en-US" sz="2200" dirty="0"/>
              <a:t>Has Resident Not Ordinarily Resident (RNOR) or Non-Resident (NR) status</a:t>
            </a:r>
          </a:p>
          <a:p>
            <a:pPr algn="just" fontAlgn="base"/>
            <a:r>
              <a:rPr lang="en-US" sz="2200" dirty="0"/>
              <a:t>Has Total income exceeding ₹ 50 lakh</a:t>
            </a:r>
          </a:p>
          <a:p>
            <a:pPr algn="just" fontAlgn="base"/>
            <a:r>
              <a:rPr lang="en-US" sz="2200" dirty="0"/>
              <a:t>Has Agricultural income exceeding ₹ 5,000</a:t>
            </a:r>
          </a:p>
          <a:p>
            <a:pPr algn="just" fontAlgn="base"/>
            <a:r>
              <a:rPr lang="en-US" sz="2200" dirty="0"/>
              <a:t>Has income from lottery, racehorses, legal gambling </a:t>
            </a:r>
            <a:r>
              <a:rPr lang="en-US" sz="2200" dirty="0" err="1"/>
              <a:t>etc</a:t>
            </a:r>
            <a:endParaRPr lang="en-US" sz="2200" dirty="0"/>
          </a:p>
          <a:p>
            <a:pPr algn="just" fontAlgn="base"/>
            <a:r>
              <a:rPr lang="en-US" sz="2200" dirty="0"/>
              <a:t>Has taxable long-term or short-term capital gains</a:t>
            </a:r>
          </a:p>
          <a:p>
            <a:pPr algn="just" fontAlgn="base"/>
            <a:r>
              <a:rPr lang="en-US" sz="2200" dirty="0"/>
              <a:t>Has invested in any unlisted equity shares</a:t>
            </a:r>
          </a:p>
          <a:p>
            <a:pPr algn="just" fontAlgn="base"/>
            <a:r>
              <a:rPr lang="en-US" sz="2200" dirty="0"/>
              <a:t>Has income from business or profession</a:t>
            </a:r>
          </a:p>
          <a:p>
            <a:pPr algn="just" fontAlgn="base"/>
            <a:r>
              <a:rPr lang="en-US" sz="2200" dirty="0"/>
              <a:t>Has gains from Virtual Digital Assets (Cryptocurrency transactions)</a:t>
            </a:r>
          </a:p>
          <a:p>
            <a:pPr algn="just" fontAlgn="base"/>
            <a:r>
              <a:rPr lang="en-US" sz="2200" dirty="0"/>
              <a:t>Is a Director of a company</a:t>
            </a:r>
          </a:p>
          <a:p>
            <a:pPr marL="0" indent="0" algn="just">
              <a:buNone/>
            </a:pPr>
            <a:endParaRPr lang="en-US" sz="2200" dirty="0"/>
          </a:p>
        </p:txBody>
      </p:sp>
    </p:spTree>
    <p:extLst>
      <p:ext uri="{BB962C8B-B14F-4D97-AF65-F5344CB8AC3E}">
        <p14:creationId xmlns:p14="http://schemas.microsoft.com/office/powerpoint/2010/main" val="2003692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83139"/>
            <a:ext cx="8998112" cy="5158224"/>
          </a:xfrm>
        </p:spPr>
        <p:txBody>
          <a:bodyPr>
            <a:normAutofit/>
          </a:bodyPr>
          <a:lstStyle/>
          <a:p>
            <a:pPr algn="just" fontAlgn="base"/>
            <a:r>
              <a:rPr lang="en-US" sz="2200" dirty="0"/>
              <a:t>Has tax deduction under Section 194N (for cash withdrawal exceeding limits) of the Income Tax Act</a:t>
            </a:r>
          </a:p>
          <a:p>
            <a:pPr algn="just" fontAlgn="base"/>
            <a:r>
              <a:rPr lang="en-US" sz="2200" dirty="0"/>
              <a:t>Owns and has income from more than the one house property</a:t>
            </a:r>
          </a:p>
          <a:p>
            <a:pPr algn="just" fontAlgn="base"/>
            <a:r>
              <a:rPr lang="en-US" sz="2200" dirty="0"/>
              <a:t>Has deferred income tax on Employee Stock Options (ESOP) received from an eligible start-up employer</a:t>
            </a:r>
          </a:p>
          <a:p>
            <a:pPr algn="just" fontAlgn="base"/>
            <a:r>
              <a:rPr lang="en-US" sz="2200" dirty="0"/>
              <a:t>A resident who has assets (including financial interest in any entity) outside India</a:t>
            </a:r>
          </a:p>
          <a:p>
            <a:pPr algn="just" fontAlgn="base"/>
            <a:r>
              <a:rPr lang="en-US" sz="2200" dirty="0"/>
              <a:t>Is an individual claiming double taxation relief for foreign tax paid or payable under Section 90/90A/91</a:t>
            </a:r>
          </a:p>
          <a:p>
            <a:pPr algn="just" fontAlgn="base"/>
            <a:r>
              <a:rPr lang="en-US" sz="2200" dirty="0"/>
              <a:t>Is not covered under eligibility conditions of the ITR-1</a:t>
            </a:r>
          </a:p>
          <a:p>
            <a:pPr algn="just"/>
            <a:endParaRPr lang="en-US" sz="2200" dirty="0"/>
          </a:p>
        </p:txBody>
      </p:sp>
    </p:spTree>
    <p:extLst>
      <p:ext uri="{BB962C8B-B14F-4D97-AF65-F5344CB8AC3E}">
        <p14:creationId xmlns:p14="http://schemas.microsoft.com/office/powerpoint/2010/main" val="649287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Types of income that shall not form part of ITR-1</a:t>
            </a:r>
            <a:br>
              <a:rPr lang="en-US" dirty="0"/>
            </a:br>
            <a:endParaRPr lang="en-US" dirty="0"/>
          </a:p>
        </p:txBody>
      </p:sp>
      <p:sp>
        <p:nvSpPr>
          <p:cNvPr id="3" name="Content Placeholder 2"/>
          <p:cNvSpPr>
            <a:spLocks noGrp="1"/>
          </p:cNvSpPr>
          <p:nvPr>
            <p:ph idx="1"/>
          </p:nvPr>
        </p:nvSpPr>
        <p:spPr>
          <a:xfrm>
            <a:off x="677334" y="2110155"/>
            <a:ext cx="9638974" cy="3931208"/>
          </a:xfrm>
        </p:spPr>
        <p:txBody>
          <a:bodyPr/>
          <a:lstStyle/>
          <a:p>
            <a:pPr fontAlgn="base"/>
            <a:r>
              <a:rPr lang="en-US" dirty="0"/>
              <a:t>The following incomes shall not form part of the ITR 1 form:</a:t>
            </a:r>
          </a:p>
          <a:p>
            <a:pPr fontAlgn="base"/>
            <a:r>
              <a:rPr lang="en-US" dirty="0"/>
              <a:t>Profits and gains from business and professions</a:t>
            </a:r>
          </a:p>
          <a:p>
            <a:pPr fontAlgn="base"/>
            <a:r>
              <a:rPr lang="en-US" dirty="0"/>
              <a:t>Capital Gains</a:t>
            </a:r>
          </a:p>
          <a:p>
            <a:pPr fontAlgn="base"/>
            <a:r>
              <a:rPr lang="en-US" dirty="0"/>
              <a:t>Income from more than one house property</a:t>
            </a:r>
          </a:p>
          <a:p>
            <a:pPr fontAlgn="base"/>
            <a:r>
              <a:rPr lang="en-US" dirty="0"/>
              <a:t>Income from other sources of the following nature:</a:t>
            </a:r>
          </a:p>
          <a:p>
            <a:pPr fontAlgn="base"/>
            <a:r>
              <a:rPr lang="en-US" dirty="0"/>
              <a:t>Winnings from lottery</a:t>
            </a:r>
          </a:p>
          <a:p>
            <a:pPr fontAlgn="base"/>
            <a:r>
              <a:rPr lang="en-US" dirty="0"/>
              <a:t>Income from the activity of owning and maintaining racehorses</a:t>
            </a:r>
          </a:p>
          <a:p>
            <a:pPr fontAlgn="base"/>
            <a:r>
              <a:rPr lang="en-US" dirty="0"/>
              <a:t>Income taxable at special rates under section 115BBDA or section 115BBE</a:t>
            </a:r>
          </a:p>
          <a:p>
            <a:pPr fontAlgn="base"/>
            <a:r>
              <a:rPr lang="en-US" dirty="0"/>
              <a:t>Income to be apportioned in accordance with provisions of Section 5A</a:t>
            </a:r>
          </a:p>
          <a:p>
            <a:endParaRPr lang="en-US" dirty="0"/>
          </a:p>
        </p:txBody>
      </p:sp>
    </p:spTree>
    <p:extLst>
      <p:ext uri="{BB962C8B-B14F-4D97-AF65-F5344CB8AC3E}">
        <p14:creationId xmlns:p14="http://schemas.microsoft.com/office/powerpoint/2010/main" val="1844293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Major changes made to ITR-1 Form in AY 2025-26</a:t>
            </a:r>
            <a:br>
              <a:rPr lang="en-US" dirty="0"/>
            </a:br>
            <a:endParaRPr lang="en-US" dirty="0"/>
          </a:p>
        </p:txBody>
      </p:sp>
      <p:sp>
        <p:nvSpPr>
          <p:cNvPr id="3" name="Content Placeholder 2"/>
          <p:cNvSpPr>
            <a:spLocks noGrp="1"/>
          </p:cNvSpPr>
          <p:nvPr>
            <p:ph idx="1"/>
          </p:nvPr>
        </p:nvSpPr>
        <p:spPr/>
        <p:txBody>
          <a:bodyPr/>
          <a:lstStyle/>
          <a:p>
            <a:pPr fontAlgn="base"/>
            <a:r>
              <a:rPr lang="en-US" dirty="0"/>
              <a:t>Capital Gains Reporting</a:t>
            </a:r>
          </a:p>
          <a:p>
            <a:pPr fontAlgn="base"/>
            <a:r>
              <a:rPr lang="en-US" dirty="0"/>
              <a:t>You can now report LTCG u/s 112A in ITR-1, but only if:</a:t>
            </a:r>
          </a:p>
          <a:p>
            <a:pPr fontAlgn="base"/>
            <a:r>
              <a:rPr lang="en-US" dirty="0"/>
              <a:t>It is exempt – total LTCG under 112A is up to ₹1.25 lakh.</a:t>
            </a:r>
          </a:p>
          <a:p>
            <a:pPr fontAlgn="base"/>
            <a:r>
              <a:rPr lang="en-US" dirty="0"/>
              <a:t>A new option has been added under “Exempt Income” for this: </a:t>
            </a:r>
            <a:r>
              <a:rPr lang="en-US" b="1" dirty="0"/>
              <a:t>“Income on which no tax is payable: Long Term capital gains u/s 112A not chargeable to Income-tax”</a:t>
            </a:r>
            <a:r>
              <a:rPr lang="en-US" dirty="0"/>
              <a:t>.</a:t>
            </a:r>
          </a:p>
          <a:p>
            <a:endParaRPr lang="en-US" dirty="0"/>
          </a:p>
        </p:txBody>
      </p:sp>
    </p:spTree>
    <p:extLst>
      <p:ext uri="{BB962C8B-B14F-4D97-AF65-F5344CB8AC3E}">
        <p14:creationId xmlns:p14="http://schemas.microsoft.com/office/powerpoint/2010/main" val="4015947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Documents required to file the ITR-1</a:t>
            </a:r>
            <a:br>
              <a:rPr lang="en-US" dirty="0"/>
            </a:br>
            <a:endParaRPr lang="en-US" dirty="0"/>
          </a:p>
        </p:txBody>
      </p:sp>
      <p:sp>
        <p:nvSpPr>
          <p:cNvPr id="3" name="Content Placeholder 2"/>
          <p:cNvSpPr>
            <a:spLocks noGrp="1"/>
          </p:cNvSpPr>
          <p:nvPr>
            <p:ph idx="1"/>
          </p:nvPr>
        </p:nvSpPr>
        <p:spPr>
          <a:xfrm>
            <a:off x="677334" y="1266093"/>
            <a:ext cx="9349804" cy="4775270"/>
          </a:xfrm>
        </p:spPr>
        <p:txBody>
          <a:bodyPr>
            <a:normAutofit fontScale="92500" lnSpcReduction="10000"/>
          </a:bodyPr>
          <a:lstStyle/>
          <a:p>
            <a:pPr fontAlgn="base"/>
            <a:r>
              <a:rPr lang="en-US" dirty="0"/>
              <a:t>Form 16- which is issued by your employers during the given financial year.</a:t>
            </a:r>
          </a:p>
          <a:p>
            <a:pPr fontAlgn="base"/>
            <a:r>
              <a:rPr lang="en-US" dirty="0"/>
              <a:t>Form 26AS and AIS- to be downloaded from the income tax portal itself. These provide details about the various transactions entered into by the taxpayer that have been reported, including TDS, interest earned, dividends, capital gains etc. The taxpayer needs to match the details in Form 16 with Form 26AS.</a:t>
            </a:r>
          </a:p>
          <a:p>
            <a:pPr fontAlgn="base"/>
            <a:r>
              <a:rPr lang="en-US" dirty="0"/>
              <a:t>House Rent receipts.</a:t>
            </a:r>
          </a:p>
          <a:p>
            <a:pPr fontAlgn="base"/>
            <a:r>
              <a:rPr lang="en-US" dirty="0"/>
              <a:t>Bank Investment Certificates- Interest from bank account details, either from savings accounts or deposits.</a:t>
            </a:r>
          </a:p>
          <a:p>
            <a:pPr fontAlgn="base"/>
            <a:r>
              <a:rPr lang="en-US" dirty="0"/>
              <a:t>Proofs of deductions, exemptions and allowances being claimed like House Rent Allowance, investment payment receipts and insurance premium receipts to claim the deductions under Section 80C, 80D etc. While there is no need to attach these supporting documents to the ITR on submission, it is essential to have these documents in handy in case the taxpayer is required to produce them before tax authorities on assessments, inquiries etc.</a:t>
            </a:r>
          </a:p>
          <a:p>
            <a:pPr fontAlgn="base"/>
            <a:r>
              <a:rPr lang="en-US" dirty="0"/>
              <a:t>PAN card and </a:t>
            </a:r>
            <a:r>
              <a:rPr lang="en-US" dirty="0" err="1"/>
              <a:t>Aadhaar</a:t>
            </a:r>
            <a:r>
              <a:rPr lang="en-US" dirty="0"/>
              <a:t> card- it is mandatory for taxpayers to link PAN card and </a:t>
            </a:r>
            <a:r>
              <a:rPr lang="en-US" dirty="0" err="1"/>
              <a:t>Aadhaar</a:t>
            </a:r>
            <a:r>
              <a:rPr lang="en-US" dirty="0"/>
              <a:t> card on the income tax website.</a:t>
            </a:r>
          </a:p>
          <a:p>
            <a:endParaRPr lang="en-US" dirty="0"/>
          </a:p>
        </p:txBody>
      </p:sp>
    </p:spTree>
    <p:extLst>
      <p:ext uri="{BB962C8B-B14F-4D97-AF65-F5344CB8AC3E}">
        <p14:creationId xmlns:p14="http://schemas.microsoft.com/office/powerpoint/2010/main" val="42404777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File ITR 1 (SAHAJ) on the IT Portal?</a:t>
            </a:r>
            <a:br>
              <a:rPr lang="en-US" dirty="0"/>
            </a:br>
            <a:endParaRPr lang="en-US" dirty="0"/>
          </a:p>
        </p:txBody>
      </p:sp>
      <p:sp>
        <p:nvSpPr>
          <p:cNvPr id="3" name="Content Placeholder 2"/>
          <p:cNvSpPr>
            <a:spLocks noGrp="1"/>
          </p:cNvSpPr>
          <p:nvPr>
            <p:ph idx="1"/>
          </p:nvPr>
        </p:nvSpPr>
        <p:spPr/>
        <p:txBody>
          <a:bodyPr/>
          <a:lstStyle/>
          <a:p>
            <a:pPr fontAlgn="base"/>
            <a:r>
              <a:rPr lang="en-US" dirty="0"/>
              <a:t>Go to the income tax e-filing website.</a:t>
            </a:r>
          </a:p>
          <a:p>
            <a:pPr fontAlgn="base"/>
            <a:r>
              <a:rPr lang="en-US" dirty="0"/>
              <a:t>Log in to your account or register an account.</a:t>
            </a:r>
          </a:p>
          <a:p>
            <a:pPr fontAlgn="base"/>
            <a:r>
              <a:rPr lang="en-US" dirty="0"/>
              <a:t>Click on the ‘e-File’ tab, then the ‘Income Tax Returns’ and then select ‘File Income Tax Return’.</a:t>
            </a:r>
          </a:p>
          <a:p>
            <a:pPr fontAlgn="base"/>
            <a:r>
              <a:rPr lang="en-US" dirty="0"/>
              <a:t>Select the Assessment Year from the dropdown menu, the current assessment year is 2024-25 applicable for the financial year 2023-24.</a:t>
            </a:r>
          </a:p>
          <a:p>
            <a:pPr fontAlgn="base"/>
            <a:r>
              <a:rPr lang="en-US" dirty="0"/>
              <a:t>Select the ‘Online’ mode of filing and click on ‘Continue’</a:t>
            </a:r>
          </a:p>
          <a:p>
            <a:pPr fontAlgn="base"/>
            <a:r>
              <a:rPr lang="en-US" dirty="0"/>
              <a:t>Click on the ‘Start New Filing’ option.</a:t>
            </a:r>
          </a:p>
          <a:p>
            <a:pPr fontAlgn="base"/>
            <a:r>
              <a:rPr lang="en-US" dirty="0"/>
              <a:t>Select the status applicable to you out of, ‘Individual’, ‘HUF’ and ‘Others’.</a:t>
            </a:r>
          </a:p>
          <a:p>
            <a:pPr fontAlgn="base"/>
            <a:r>
              <a:rPr lang="en-US" dirty="0"/>
              <a:t>Select ITR-1 and click on proceed.</a:t>
            </a:r>
          </a:p>
          <a:p>
            <a:endParaRPr lang="en-US" dirty="0"/>
          </a:p>
        </p:txBody>
      </p:sp>
    </p:spTree>
    <p:extLst>
      <p:ext uri="{BB962C8B-B14F-4D97-AF65-F5344CB8AC3E}">
        <p14:creationId xmlns:p14="http://schemas.microsoft.com/office/powerpoint/2010/main" val="3743579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672123"/>
            <a:ext cx="8990297" cy="5369239"/>
          </a:xfrm>
        </p:spPr>
        <p:txBody>
          <a:bodyPr>
            <a:normAutofit/>
          </a:bodyPr>
          <a:lstStyle/>
          <a:p>
            <a:pPr algn="just" fontAlgn="base"/>
            <a:r>
              <a:rPr lang="en-US" sz="2100" dirty="0"/>
              <a:t>Choose the option applicable to you:</a:t>
            </a:r>
          </a:p>
          <a:p>
            <a:pPr algn="just" fontAlgn="base"/>
            <a:r>
              <a:rPr lang="en-US" sz="2100" dirty="0"/>
              <a:t>Whether filing ITR because income exceeds the basic exemption limit.</a:t>
            </a:r>
          </a:p>
          <a:p>
            <a:pPr algn="just" fontAlgn="base"/>
            <a:r>
              <a:rPr lang="en-US" sz="2100" dirty="0"/>
              <a:t>Filing a return to comply with provisions of Section 139 of the Income Tax Act.</a:t>
            </a:r>
          </a:p>
          <a:p>
            <a:pPr algn="just" fontAlgn="base"/>
            <a:r>
              <a:rPr lang="en-US" sz="2100" dirty="0"/>
              <a:t>Others.</a:t>
            </a:r>
          </a:p>
          <a:p>
            <a:pPr algn="just" fontAlgn="base"/>
            <a:r>
              <a:rPr lang="en-US" sz="2100" dirty="0"/>
              <a:t>The details of AIS/Form 26AS have to be verified with the pre-filled information. The details have to be carefully reviewed by the taxpayer. Any changes if necessary, have to be made.</a:t>
            </a:r>
          </a:p>
          <a:p>
            <a:pPr algn="just" fontAlgn="base"/>
            <a:r>
              <a:rPr lang="en-US" sz="2100" dirty="0"/>
              <a:t>The taxpayer has to e-verify the return once it has been submitted. It is important to remember the </a:t>
            </a:r>
            <a:r>
              <a:rPr lang="en-US" sz="2100" b="1" u="sng" dirty="0">
                <a:hlinkClick r:id="rId2"/>
              </a:rPr>
              <a:t>validation of your bank account</a:t>
            </a:r>
            <a:r>
              <a:rPr lang="en-US" sz="2100" dirty="0"/>
              <a:t> for the smooth receipt of refunds and filing of the return is being done on or before the applicable due date. There can be repercussions for not filing within the due date like late fees, losses not getting carried forward etc.</a:t>
            </a:r>
          </a:p>
          <a:p>
            <a:pPr algn="just"/>
            <a:endParaRPr lang="en-US" sz="2100" dirty="0"/>
          </a:p>
        </p:txBody>
      </p:sp>
    </p:spTree>
    <p:extLst>
      <p:ext uri="{BB962C8B-B14F-4D97-AF65-F5344CB8AC3E}">
        <p14:creationId xmlns:p14="http://schemas.microsoft.com/office/powerpoint/2010/main" val="370381151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32</TotalTime>
  <Words>825</Words>
  <Application>Microsoft Office PowerPoint</Application>
  <PresentationFormat>Widescreen</PresentationFormat>
  <Paragraphs>66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ITR 1</vt:lpstr>
      <vt:lpstr>Who is eligible to file ITR-1? </vt:lpstr>
      <vt:lpstr>Who is not eligible to file ITR for AY 2025-26? </vt:lpstr>
      <vt:lpstr>PowerPoint Presentation</vt:lpstr>
      <vt:lpstr>Types of income that shall not form part of ITR-1 </vt:lpstr>
      <vt:lpstr>Major changes made to ITR-1 Form in AY 2025-26 </vt:lpstr>
      <vt:lpstr>Documents required to file the ITR-1 </vt:lpstr>
      <vt:lpstr>How to File ITR 1 (SAHAJ) on the IT Portal?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ITR 1</dc:title>
  <dc:creator>User</dc:creator>
  <cp:lastModifiedBy>User</cp:lastModifiedBy>
  <cp:revision>2</cp:revision>
  <dcterms:created xsi:type="dcterms:W3CDTF">2025-07-19T07:10:01Z</dcterms:created>
  <dcterms:modified xsi:type="dcterms:W3CDTF">2025-07-19T07:42:23Z</dcterms:modified>
</cp:coreProperties>
</file>