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214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342E78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342E78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342E78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342E78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4088" y="841197"/>
            <a:ext cx="6364223" cy="377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342E78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8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1.png"/><Relationship Id="rId18" Type="http://schemas.openxmlformats.org/officeDocument/2006/relationships/image" Target="../media/image146.png"/><Relationship Id="rId26" Type="http://schemas.openxmlformats.org/officeDocument/2006/relationships/image" Target="../media/image154.png"/><Relationship Id="rId3" Type="http://schemas.openxmlformats.org/officeDocument/2006/relationships/image" Target="../media/image131.png"/><Relationship Id="rId21" Type="http://schemas.openxmlformats.org/officeDocument/2006/relationships/image" Target="../media/image149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17" Type="http://schemas.openxmlformats.org/officeDocument/2006/relationships/image" Target="../media/image145.png"/><Relationship Id="rId25" Type="http://schemas.openxmlformats.org/officeDocument/2006/relationships/image" Target="../media/image153.png"/><Relationship Id="rId33" Type="http://schemas.openxmlformats.org/officeDocument/2006/relationships/image" Target="../media/image161.png"/><Relationship Id="rId2" Type="http://schemas.openxmlformats.org/officeDocument/2006/relationships/image" Target="../media/image130.png"/><Relationship Id="rId16" Type="http://schemas.openxmlformats.org/officeDocument/2006/relationships/image" Target="../media/image144.png"/><Relationship Id="rId20" Type="http://schemas.openxmlformats.org/officeDocument/2006/relationships/image" Target="../media/image148.png"/><Relationship Id="rId29" Type="http://schemas.openxmlformats.org/officeDocument/2006/relationships/image" Target="../media/image1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24" Type="http://schemas.openxmlformats.org/officeDocument/2006/relationships/image" Target="../media/image152.png"/><Relationship Id="rId32" Type="http://schemas.openxmlformats.org/officeDocument/2006/relationships/image" Target="../media/image160.png"/><Relationship Id="rId5" Type="http://schemas.openxmlformats.org/officeDocument/2006/relationships/image" Target="../media/image133.png"/><Relationship Id="rId15" Type="http://schemas.openxmlformats.org/officeDocument/2006/relationships/image" Target="../media/image143.png"/><Relationship Id="rId23" Type="http://schemas.openxmlformats.org/officeDocument/2006/relationships/image" Target="../media/image151.png"/><Relationship Id="rId28" Type="http://schemas.openxmlformats.org/officeDocument/2006/relationships/image" Target="../media/image156.png"/><Relationship Id="rId10" Type="http://schemas.openxmlformats.org/officeDocument/2006/relationships/image" Target="../media/image138.png"/><Relationship Id="rId19" Type="http://schemas.openxmlformats.org/officeDocument/2006/relationships/image" Target="../media/image147.png"/><Relationship Id="rId31" Type="http://schemas.openxmlformats.org/officeDocument/2006/relationships/image" Target="../media/image159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Relationship Id="rId14" Type="http://schemas.openxmlformats.org/officeDocument/2006/relationships/image" Target="../media/image142.png"/><Relationship Id="rId22" Type="http://schemas.openxmlformats.org/officeDocument/2006/relationships/image" Target="../media/image150.png"/><Relationship Id="rId27" Type="http://schemas.openxmlformats.org/officeDocument/2006/relationships/image" Target="../media/image155.png"/><Relationship Id="rId30" Type="http://schemas.openxmlformats.org/officeDocument/2006/relationships/image" Target="../media/image158.png"/><Relationship Id="rId8" Type="http://schemas.openxmlformats.org/officeDocument/2006/relationships/image" Target="../media/image136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image" Target="../media/image62.png"/><Relationship Id="rId3" Type="http://schemas.openxmlformats.org/officeDocument/2006/relationships/image" Target="../media/image39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33" Type="http://schemas.openxmlformats.org/officeDocument/2006/relationships/image" Target="../media/image69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60.png"/><Relationship Id="rId32" Type="http://schemas.openxmlformats.org/officeDocument/2006/relationships/image" Target="../media/image68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28" Type="http://schemas.openxmlformats.org/officeDocument/2006/relationships/image" Target="../media/image64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31" Type="http://schemas.openxmlformats.org/officeDocument/2006/relationships/image" Target="../media/image67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Relationship Id="rId27" Type="http://schemas.openxmlformats.org/officeDocument/2006/relationships/image" Target="../media/image63.png"/><Relationship Id="rId30" Type="http://schemas.openxmlformats.org/officeDocument/2006/relationships/image" Target="../media/image66.png"/><Relationship Id="rId8" Type="http://schemas.openxmlformats.org/officeDocument/2006/relationships/image" Target="../media/image4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13" Type="http://schemas.openxmlformats.org/officeDocument/2006/relationships/image" Target="../media/image183.png"/><Relationship Id="rId3" Type="http://schemas.openxmlformats.org/officeDocument/2006/relationships/image" Target="../media/image173.png"/><Relationship Id="rId7" Type="http://schemas.openxmlformats.org/officeDocument/2006/relationships/image" Target="../media/image177.png"/><Relationship Id="rId12" Type="http://schemas.openxmlformats.org/officeDocument/2006/relationships/image" Target="../media/image182.png"/><Relationship Id="rId17" Type="http://schemas.openxmlformats.org/officeDocument/2006/relationships/image" Target="../media/image187.png"/><Relationship Id="rId2" Type="http://schemas.openxmlformats.org/officeDocument/2006/relationships/image" Target="../media/image172.png"/><Relationship Id="rId16" Type="http://schemas.openxmlformats.org/officeDocument/2006/relationships/image" Target="../media/image18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6.png"/><Relationship Id="rId11" Type="http://schemas.openxmlformats.org/officeDocument/2006/relationships/image" Target="../media/image181.png"/><Relationship Id="rId5" Type="http://schemas.openxmlformats.org/officeDocument/2006/relationships/image" Target="../media/image175.png"/><Relationship Id="rId15" Type="http://schemas.openxmlformats.org/officeDocument/2006/relationships/image" Target="../media/image185.png"/><Relationship Id="rId10" Type="http://schemas.openxmlformats.org/officeDocument/2006/relationships/image" Target="../media/image180.png"/><Relationship Id="rId4" Type="http://schemas.openxmlformats.org/officeDocument/2006/relationships/image" Target="../media/image174.png"/><Relationship Id="rId9" Type="http://schemas.openxmlformats.org/officeDocument/2006/relationships/image" Target="../media/image179.png"/><Relationship Id="rId14" Type="http://schemas.openxmlformats.org/officeDocument/2006/relationships/image" Target="../media/image18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3" Type="http://schemas.openxmlformats.org/officeDocument/2006/relationships/image" Target="../media/image189.png"/><Relationship Id="rId7" Type="http://schemas.openxmlformats.org/officeDocument/2006/relationships/image" Target="../media/image193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2.png"/><Relationship Id="rId5" Type="http://schemas.openxmlformats.org/officeDocument/2006/relationships/image" Target="../media/image191.png"/><Relationship Id="rId4" Type="http://schemas.openxmlformats.org/officeDocument/2006/relationships/image" Target="../media/image19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image" Target="../media/image70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jp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60447" y="470408"/>
            <a:ext cx="44297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70" dirty="0">
                <a:solidFill>
                  <a:srgbClr val="342E78"/>
                </a:solidFill>
                <a:latin typeface="Arial Black"/>
                <a:cs typeface="Arial Black"/>
              </a:rPr>
              <a:t>RESIDENTIAL</a:t>
            </a:r>
            <a:r>
              <a:rPr sz="1400" spc="-130" dirty="0">
                <a:solidFill>
                  <a:srgbClr val="342E78"/>
                </a:solidFill>
                <a:latin typeface="Arial Black"/>
                <a:cs typeface="Arial Black"/>
              </a:rPr>
              <a:t> </a:t>
            </a:r>
            <a:r>
              <a:rPr sz="1400" spc="-185" dirty="0">
                <a:solidFill>
                  <a:srgbClr val="342E78"/>
                </a:solidFill>
                <a:latin typeface="Arial Black"/>
                <a:cs typeface="Arial Black"/>
              </a:rPr>
              <a:t>STATUS</a:t>
            </a:r>
            <a:r>
              <a:rPr sz="1400" spc="-120" dirty="0">
                <a:solidFill>
                  <a:srgbClr val="342E78"/>
                </a:solidFill>
                <a:latin typeface="Arial Black"/>
                <a:cs typeface="Arial Black"/>
              </a:rPr>
              <a:t> </a:t>
            </a:r>
            <a:r>
              <a:rPr sz="1400" spc="-190" dirty="0">
                <a:solidFill>
                  <a:srgbClr val="342E78"/>
                </a:solidFill>
                <a:latin typeface="Arial Black"/>
                <a:cs typeface="Arial Black"/>
              </a:rPr>
              <a:t>AND</a:t>
            </a:r>
            <a:r>
              <a:rPr sz="1400" spc="-125" dirty="0">
                <a:solidFill>
                  <a:srgbClr val="342E78"/>
                </a:solidFill>
                <a:latin typeface="Arial Black"/>
                <a:cs typeface="Arial Black"/>
              </a:rPr>
              <a:t> </a:t>
            </a:r>
            <a:r>
              <a:rPr sz="1400" spc="-185" dirty="0">
                <a:solidFill>
                  <a:srgbClr val="342E78"/>
                </a:solidFill>
                <a:latin typeface="Arial Black"/>
                <a:cs typeface="Arial Black"/>
              </a:rPr>
              <a:t>SCOPE</a:t>
            </a:r>
            <a:r>
              <a:rPr sz="1400" spc="-125" dirty="0">
                <a:solidFill>
                  <a:srgbClr val="342E78"/>
                </a:solidFill>
                <a:latin typeface="Arial Black"/>
                <a:cs typeface="Arial Black"/>
              </a:rPr>
              <a:t> </a:t>
            </a:r>
            <a:r>
              <a:rPr sz="1400" spc="-180" dirty="0">
                <a:solidFill>
                  <a:srgbClr val="342E78"/>
                </a:solidFill>
                <a:latin typeface="Arial Black"/>
                <a:cs typeface="Arial Black"/>
              </a:rPr>
              <a:t>OF</a:t>
            </a:r>
            <a:r>
              <a:rPr sz="1400" spc="-140" dirty="0">
                <a:solidFill>
                  <a:srgbClr val="342E78"/>
                </a:solidFill>
                <a:latin typeface="Arial Black"/>
                <a:cs typeface="Arial Black"/>
              </a:rPr>
              <a:t> </a:t>
            </a:r>
            <a:r>
              <a:rPr sz="1400" spc="-180" dirty="0">
                <a:solidFill>
                  <a:srgbClr val="342E78"/>
                </a:solidFill>
                <a:latin typeface="Arial Black"/>
                <a:cs typeface="Arial Black"/>
              </a:rPr>
              <a:t>TOTAL</a:t>
            </a:r>
            <a:r>
              <a:rPr sz="1400" spc="-130" dirty="0">
                <a:solidFill>
                  <a:srgbClr val="342E78"/>
                </a:solidFill>
                <a:latin typeface="Arial Black"/>
                <a:cs typeface="Arial Black"/>
              </a:rPr>
              <a:t> </a:t>
            </a:r>
            <a:r>
              <a:rPr sz="1400" spc="-105" dirty="0">
                <a:solidFill>
                  <a:srgbClr val="342E78"/>
                </a:solidFill>
                <a:latin typeface="Arial Black"/>
                <a:cs typeface="Arial Black"/>
              </a:rPr>
              <a:t>INCOME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0884" y="1684020"/>
            <a:ext cx="6181725" cy="6163310"/>
            <a:chOff x="730884" y="1684020"/>
            <a:chExt cx="6181725" cy="61633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57520" y="2505948"/>
              <a:ext cx="792294" cy="11966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058790" y="2501265"/>
              <a:ext cx="762000" cy="88900"/>
            </a:xfrm>
            <a:custGeom>
              <a:avLst/>
              <a:gdLst/>
              <a:ahLst/>
              <a:cxnLst/>
              <a:rect l="l" t="t" r="r" b="b"/>
              <a:pathLst>
                <a:path w="762000" h="88900">
                  <a:moveTo>
                    <a:pt x="0" y="44450"/>
                  </a:moveTo>
                  <a:lnTo>
                    <a:pt x="761619" y="44450"/>
                  </a:lnTo>
                </a:path>
                <a:path w="762000" h="88900">
                  <a:moveTo>
                    <a:pt x="685419" y="0"/>
                  </a:moveTo>
                  <a:lnTo>
                    <a:pt x="761619" y="44450"/>
                  </a:lnTo>
                  <a:lnTo>
                    <a:pt x="685419" y="8890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40475" y="2387028"/>
              <a:ext cx="409600" cy="33369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10542" y="7216266"/>
              <a:ext cx="119664" cy="31659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253612" y="6793484"/>
              <a:ext cx="1061085" cy="689610"/>
            </a:xfrm>
            <a:custGeom>
              <a:avLst/>
              <a:gdLst/>
              <a:ahLst/>
              <a:cxnLst/>
              <a:rect l="l" t="t" r="r" b="b"/>
              <a:pathLst>
                <a:path w="1061085" h="689609">
                  <a:moveTo>
                    <a:pt x="1015111" y="403732"/>
                  </a:moveTo>
                  <a:lnTo>
                    <a:pt x="1016508" y="689355"/>
                  </a:lnTo>
                </a:path>
                <a:path w="1061085" h="689609">
                  <a:moveTo>
                    <a:pt x="1060577" y="612901"/>
                  </a:moveTo>
                  <a:lnTo>
                    <a:pt x="1016508" y="689355"/>
                  </a:lnTo>
                  <a:lnTo>
                    <a:pt x="971676" y="613409"/>
                  </a:lnTo>
                </a:path>
                <a:path w="1061085" h="689609">
                  <a:moveTo>
                    <a:pt x="0" y="0"/>
                  </a:moveTo>
                  <a:lnTo>
                    <a:pt x="42786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67677" y="3242040"/>
              <a:ext cx="495004" cy="11966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397249" y="3237230"/>
              <a:ext cx="459740" cy="88900"/>
            </a:xfrm>
            <a:custGeom>
              <a:avLst/>
              <a:gdLst/>
              <a:ahLst/>
              <a:cxnLst/>
              <a:rect l="l" t="t" r="r" b="b"/>
              <a:pathLst>
                <a:path w="459739" h="88900">
                  <a:moveTo>
                    <a:pt x="0" y="44450"/>
                  </a:moveTo>
                  <a:lnTo>
                    <a:pt x="459739" y="44450"/>
                  </a:lnTo>
                </a:path>
                <a:path w="459739" h="88900">
                  <a:moveTo>
                    <a:pt x="76200" y="0"/>
                  </a:moveTo>
                  <a:lnTo>
                    <a:pt x="0" y="44450"/>
                  </a:lnTo>
                  <a:lnTo>
                    <a:pt x="76200" y="8890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32708" y="3290443"/>
              <a:ext cx="228599" cy="353720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246755" y="3410712"/>
              <a:ext cx="6985" cy="3383279"/>
            </a:xfrm>
            <a:custGeom>
              <a:avLst/>
              <a:gdLst/>
              <a:ahLst/>
              <a:cxnLst/>
              <a:rect l="l" t="t" r="r" b="b"/>
              <a:pathLst>
                <a:path w="6985" h="3383279">
                  <a:moveTo>
                    <a:pt x="0" y="0"/>
                  </a:moveTo>
                  <a:lnTo>
                    <a:pt x="6857" y="3382772"/>
                  </a:lnTo>
                </a:path>
              </a:pathLst>
            </a:custGeom>
            <a:ln w="253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02431" y="3410712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0" y="76200"/>
                  </a:moveTo>
                  <a:lnTo>
                    <a:pt x="44323" y="0"/>
                  </a:lnTo>
                  <a:lnTo>
                    <a:pt x="88900" y="7607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71320" y="4284456"/>
              <a:ext cx="362356" cy="11966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400429" y="4279519"/>
              <a:ext cx="332105" cy="88900"/>
            </a:xfrm>
            <a:custGeom>
              <a:avLst/>
              <a:gdLst/>
              <a:ahLst/>
              <a:cxnLst/>
              <a:rect l="l" t="t" r="r" b="b"/>
              <a:pathLst>
                <a:path w="332105" h="88900">
                  <a:moveTo>
                    <a:pt x="331851" y="44450"/>
                  </a:moveTo>
                  <a:lnTo>
                    <a:pt x="0" y="44450"/>
                  </a:lnTo>
                </a:path>
                <a:path w="332105" h="88900">
                  <a:moveTo>
                    <a:pt x="76200" y="0"/>
                  </a:moveTo>
                  <a:lnTo>
                    <a:pt x="0" y="44450"/>
                  </a:lnTo>
                  <a:lnTo>
                    <a:pt x="76200" y="8890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8440" y="5334382"/>
              <a:ext cx="789396" cy="2412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90142" y="5324348"/>
              <a:ext cx="782320" cy="0"/>
            </a:xfrm>
            <a:custGeom>
              <a:avLst/>
              <a:gdLst/>
              <a:ahLst/>
              <a:cxnLst/>
              <a:rect l="l" t="t" r="r" b="b"/>
              <a:pathLst>
                <a:path w="782319">
                  <a:moveTo>
                    <a:pt x="0" y="0"/>
                  </a:moveTo>
                  <a:lnTo>
                    <a:pt x="781888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6332" y="4343527"/>
              <a:ext cx="228600" cy="99364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955954" y="4463669"/>
              <a:ext cx="88900" cy="852169"/>
            </a:xfrm>
            <a:custGeom>
              <a:avLst/>
              <a:gdLst/>
              <a:ahLst/>
              <a:cxnLst/>
              <a:rect l="l" t="t" r="r" b="b"/>
              <a:pathLst>
                <a:path w="88900" h="852170">
                  <a:moveTo>
                    <a:pt x="45427" y="852042"/>
                  </a:moveTo>
                  <a:lnTo>
                    <a:pt x="44411" y="0"/>
                  </a:lnTo>
                </a:path>
                <a:path w="88900" h="852170">
                  <a:moveTo>
                    <a:pt x="0" y="76200"/>
                  </a:moveTo>
                  <a:lnTo>
                    <a:pt x="44411" y="0"/>
                  </a:lnTo>
                  <a:lnTo>
                    <a:pt x="88900" y="7620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0884" y="4200652"/>
              <a:ext cx="659650" cy="23558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11452" y="4512691"/>
              <a:ext cx="116632" cy="45172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423921" y="4494402"/>
              <a:ext cx="88900" cy="420370"/>
            </a:xfrm>
            <a:custGeom>
              <a:avLst/>
              <a:gdLst/>
              <a:ahLst/>
              <a:cxnLst/>
              <a:rect l="l" t="t" r="r" b="b"/>
              <a:pathLst>
                <a:path w="88900" h="420370">
                  <a:moveTo>
                    <a:pt x="38353" y="0"/>
                  </a:moveTo>
                  <a:lnTo>
                    <a:pt x="45719" y="420370"/>
                  </a:lnTo>
                </a:path>
                <a:path w="88900" h="420370">
                  <a:moveTo>
                    <a:pt x="88900" y="343408"/>
                  </a:moveTo>
                  <a:lnTo>
                    <a:pt x="45719" y="420370"/>
                  </a:lnTo>
                  <a:lnTo>
                    <a:pt x="0" y="34493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11452" y="3514471"/>
              <a:ext cx="121297" cy="30398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425699" y="3495421"/>
              <a:ext cx="88900" cy="274320"/>
            </a:xfrm>
            <a:custGeom>
              <a:avLst/>
              <a:gdLst/>
              <a:ahLst/>
              <a:cxnLst/>
              <a:rect l="l" t="t" r="r" b="b"/>
              <a:pathLst>
                <a:path w="88900" h="274320">
                  <a:moveTo>
                    <a:pt x="44450" y="0"/>
                  </a:moveTo>
                  <a:lnTo>
                    <a:pt x="44450" y="273812"/>
                  </a:lnTo>
                </a:path>
                <a:path w="88900" h="274320">
                  <a:moveTo>
                    <a:pt x="88900" y="197612"/>
                  </a:moveTo>
                  <a:lnTo>
                    <a:pt x="44450" y="273812"/>
                  </a:lnTo>
                  <a:lnTo>
                    <a:pt x="0" y="19761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38248" y="3794417"/>
              <a:ext cx="1388110" cy="69998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738121" y="3794379"/>
              <a:ext cx="1388745" cy="700405"/>
            </a:xfrm>
            <a:custGeom>
              <a:avLst/>
              <a:gdLst/>
              <a:ahLst/>
              <a:cxnLst/>
              <a:rect l="l" t="t" r="r" b="b"/>
              <a:pathLst>
                <a:path w="1388745" h="700404">
                  <a:moveTo>
                    <a:pt x="0" y="116712"/>
                  </a:moveTo>
                  <a:lnTo>
                    <a:pt x="9270" y="71247"/>
                  </a:lnTo>
                  <a:lnTo>
                    <a:pt x="34289" y="34162"/>
                  </a:lnTo>
                  <a:lnTo>
                    <a:pt x="71373" y="9144"/>
                  </a:lnTo>
                  <a:lnTo>
                    <a:pt x="116712" y="0"/>
                  </a:lnTo>
                  <a:lnTo>
                    <a:pt x="1271523" y="0"/>
                  </a:lnTo>
                  <a:lnTo>
                    <a:pt x="1316989" y="9144"/>
                  </a:lnTo>
                  <a:lnTo>
                    <a:pt x="1354073" y="34162"/>
                  </a:lnTo>
                  <a:lnTo>
                    <a:pt x="1379092" y="71247"/>
                  </a:lnTo>
                  <a:lnTo>
                    <a:pt x="1388236" y="116712"/>
                  </a:lnTo>
                  <a:lnTo>
                    <a:pt x="1388236" y="583311"/>
                  </a:lnTo>
                  <a:lnTo>
                    <a:pt x="1379092" y="628650"/>
                  </a:lnTo>
                  <a:lnTo>
                    <a:pt x="1354073" y="665734"/>
                  </a:lnTo>
                  <a:lnTo>
                    <a:pt x="1316989" y="690753"/>
                  </a:lnTo>
                  <a:lnTo>
                    <a:pt x="1271523" y="700024"/>
                  </a:lnTo>
                  <a:lnTo>
                    <a:pt x="116712" y="700024"/>
                  </a:lnTo>
                  <a:lnTo>
                    <a:pt x="71373" y="690753"/>
                  </a:lnTo>
                  <a:lnTo>
                    <a:pt x="34289" y="665734"/>
                  </a:lnTo>
                  <a:lnTo>
                    <a:pt x="9270" y="628650"/>
                  </a:lnTo>
                  <a:lnTo>
                    <a:pt x="0" y="583311"/>
                  </a:lnTo>
                  <a:lnTo>
                    <a:pt x="0" y="116712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75646" y="5666359"/>
              <a:ext cx="119664" cy="44470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391029" y="5648198"/>
              <a:ext cx="88900" cy="412750"/>
            </a:xfrm>
            <a:custGeom>
              <a:avLst/>
              <a:gdLst/>
              <a:ahLst/>
              <a:cxnLst/>
              <a:rect l="l" t="t" r="r" b="b"/>
              <a:pathLst>
                <a:path w="88900" h="412750">
                  <a:moveTo>
                    <a:pt x="44450" y="0"/>
                  </a:moveTo>
                  <a:lnTo>
                    <a:pt x="44450" y="412368"/>
                  </a:lnTo>
                </a:path>
                <a:path w="88900" h="412750">
                  <a:moveTo>
                    <a:pt x="88900" y="336168"/>
                  </a:moveTo>
                  <a:lnTo>
                    <a:pt x="44450" y="412368"/>
                  </a:lnTo>
                  <a:lnTo>
                    <a:pt x="0" y="3361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62887" y="4949481"/>
              <a:ext cx="1407922" cy="69998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762887" y="4949571"/>
              <a:ext cx="1408430" cy="700405"/>
            </a:xfrm>
            <a:custGeom>
              <a:avLst/>
              <a:gdLst/>
              <a:ahLst/>
              <a:cxnLst/>
              <a:rect l="l" t="t" r="r" b="b"/>
              <a:pathLst>
                <a:path w="1408430" h="700404">
                  <a:moveTo>
                    <a:pt x="0" y="116586"/>
                  </a:moveTo>
                  <a:lnTo>
                    <a:pt x="9143" y="71246"/>
                  </a:lnTo>
                  <a:lnTo>
                    <a:pt x="34162" y="34162"/>
                  </a:lnTo>
                  <a:lnTo>
                    <a:pt x="71246" y="9143"/>
                  </a:lnTo>
                  <a:lnTo>
                    <a:pt x="116586" y="0"/>
                  </a:lnTo>
                  <a:lnTo>
                    <a:pt x="1291208" y="0"/>
                  </a:lnTo>
                  <a:lnTo>
                    <a:pt x="1336675" y="9143"/>
                  </a:lnTo>
                  <a:lnTo>
                    <a:pt x="1373758" y="34162"/>
                  </a:lnTo>
                  <a:lnTo>
                    <a:pt x="1398651" y="71246"/>
                  </a:lnTo>
                  <a:lnTo>
                    <a:pt x="1407921" y="116586"/>
                  </a:lnTo>
                  <a:lnTo>
                    <a:pt x="1407921" y="583311"/>
                  </a:lnTo>
                  <a:lnTo>
                    <a:pt x="1398651" y="628650"/>
                  </a:lnTo>
                  <a:lnTo>
                    <a:pt x="1373758" y="665733"/>
                  </a:lnTo>
                  <a:lnTo>
                    <a:pt x="1336675" y="690752"/>
                  </a:lnTo>
                  <a:lnTo>
                    <a:pt x="1291208" y="699896"/>
                  </a:lnTo>
                  <a:lnTo>
                    <a:pt x="116586" y="699896"/>
                  </a:lnTo>
                  <a:lnTo>
                    <a:pt x="71246" y="690752"/>
                  </a:lnTo>
                  <a:lnTo>
                    <a:pt x="34162" y="665733"/>
                  </a:lnTo>
                  <a:lnTo>
                    <a:pt x="9143" y="628650"/>
                  </a:lnTo>
                  <a:lnTo>
                    <a:pt x="0" y="583311"/>
                  </a:lnTo>
                  <a:lnTo>
                    <a:pt x="0" y="116586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62151" y="3022054"/>
              <a:ext cx="1907667" cy="49279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462151" y="3022092"/>
              <a:ext cx="1908175" cy="492759"/>
            </a:xfrm>
            <a:custGeom>
              <a:avLst/>
              <a:gdLst/>
              <a:ahLst/>
              <a:cxnLst/>
              <a:rect l="l" t="t" r="r" b="b"/>
              <a:pathLst>
                <a:path w="1908175" h="492760">
                  <a:moveTo>
                    <a:pt x="0" y="246379"/>
                  </a:moveTo>
                  <a:lnTo>
                    <a:pt x="22987" y="192404"/>
                  </a:lnTo>
                  <a:lnTo>
                    <a:pt x="62357" y="158623"/>
                  </a:lnTo>
                  <a:lnTo>
                    <a:pt x="119126" y="127000"/>
                  </a:lnTo>
                  <a:lnTo>
                    <a:pt x="192024" y="98171"/>
                  </a:lnTo>
                  <a:lnTo>
                    <a:pt x="233934" y="84708"/>
                  </a:lnTo>
                  <a:lnTo>
                    <a:pt x="279400" y="72135"/>
                  </a:lnTo>
                  <a:lnTo>
                    <a:pt x="328041" y="60451"/>
                  </a:lnTo>
                  <a:lnTo>
                    <a:pt x="379856" y="49656"/>
                  </a:lnTo>
                  <a:lnTo>
                    <a:pt x="434467" y="39750"/>
                  </a:lnTo>
                  <a:lnTo>
                    <a:pt x="491871" y="30733"/>
                  </a:lnTo>
                  <a:lnTo>
                    <a:pt x="551688" y="22859"/>
                  </a:lnTo>
                  <a:lnTo>
                    <a:pt x="614044" y="16128"/>
                  </a:lnTo>
                  <a:lnTo>
                    <a:pt x="678434" y="10413"/>
                  </a:lnTo>
                  <a:lnTo>
                    <a:pt x="744728" y="5968"/>
                  </a:lnTo>
                  <a:lnTo>
                    <a:pt x="812926" y="2666"/>
                  </a:lnTo>
                  <a:lnTo>
                    <a:pt x="882650" y="634"/>
                  </a:lnTo>
                  <a:lnTo>
                    <a:pt x="953897" y="0"/>
                  </a:lnTo>
                  <a:lnTo>
                    <a:pt x="1025017" y="634"/>
                  </a:lnTo>
                  <a:lnTo>
                    <a:pt x="1094867" y="2666"/>
                  </a:lnTo>
                  <a:lnTo>
                    <a:pt x="1162939" y="5968"/>
                  </a:lnTo>
                  <a:lnTo>
                    <a:pt x="1229360" y="10413"/>
                  </a:lnTo>
                  <a:lnTo>
                    <a:pt x="1293749" y="16128"/>
                  </a:lnTo>
                  <a:lnTo>
                    <a:pt x="1355979" y="22859"/>
                  </a:lnTo>
                  <a:lnTo>
                    <a:pt x="1415923" y="30733"/>
                  </a:lnTo>
                  <a:lnTo>
                    <a:pt x="1473200" y="39750"/>
                  </a:lnTo>
                  <a:lnTo>
                    <a:pt x="1527937" y="49656"/>
                  </a:lnTo>
                  <a:lnTo>
                    <a:pt x="1579626" y="60451"/>
                  </a:lnTo>
                  <a:lnTo>
                    <a:pt x="1628394" y="72135"/>
                  </a:lnTo>
                  <a:lnTo>
                    <a:pt x="1673733" y="84708"/>
                  </a:lnTo>
                  <a:lnTo>
                    <a:pt x="1715770" y="98171"/>
                  </a:lnTo>
                  <a:lnTo>
                    <a:pt x="1753997" y="112267"/>
                  </a:lnTo>
                  <a:lnTo>
                    <a:pt x="1819021" y="142493"/>
                  </a:lnTo>
                  <a:lnTo>
                    <a:pt x="1867281" y="175259"/>
                  </a:lnTo>
                  <a:lnTo>
                    <a:pt x="1897379" y="209930"/>
                  </a:lnTo>
                  <a:lnTo>
                    <a:pt x="1907666" y="246379"/>
                  </a:lnTo>
                  <a:lnTo>
                    <a:pt x="1905127" y="264794"/>
                  </a:lnTo>
                  <a:lnTo>
                    <a:pt x="1884679" y="300354"/>
                  </a:lnTo>
                  <a:lnTo>
                    <a:pt x="1845437" y="334136"/>
                  </a:lnTo>
                  <a:lnTo>
                    <a:pt x="1788541" y="365759"/>
                  </a:lnTo>
                  <a:lnTo>
                    <a:pt x="1715770" y="394715"/>
                  </a:lnTo>
                  <a:lnTo>
                    <a:pt x="1673733" y="408050"/>
                  </a:lnTo>
                  <a:lnTo>
                    <a:pt x="1628394" y="420624"/>
                  </a:lnTo>
                  <a:lnTo>
                    <a:pt x="1579626" y="432307"/>
                  </a:lnTo>
                  <a:lnTo>
                    <a:pt x="1527937" y="443229"/>
                  </a:lnTo>
                  <a:lnTo>
                    <a:pt x="1473200" y="453135"/>
                  </a:lnTo>
                  <a:lnTo>
                    <a:pt x="1415923" y="462025"/>
                  </a:lnTo>
                  <a:lnTo>
                    <a:pt x="1355979" y="469900"/>
                  </a:lnTo>
                  <a:lnTo>
                    <a:pt x="1293749" y="476630"/>
                  </a:lnTo>
                  <a:lnTo>
                    <a:pt x="1229360" y="482346"/>
                  </a:lnTo>
                  <a:lnTo>
                    <a:pt x="1162939" y="486790"/>
                  </a:lnTo>
                  <a:lnTo>
                    <a:pt x="1094867" y="490092"/>
                  </a:lnTo>
                  <a:lnTo>
                    <a:pt x="1025017" y="492125"/>
                  </a:lnTo>
                  <a:lnTo>
                    <a:pt x="953897" y="492759"/>
                  </a:lnTo>
                  <a:lnTo>
                    <a:pt x="882650" y="492125"/>
                  </a:lnTo>
                  <a:lnTo>
                    <a:pt x="812926" y="490092"/>
                  </a:lnTo>
                  <a:lnTo>
                    <a:pt x="744728" y="486790"/>
                  </a:lnTo>
                  <a:lnTo>
                    <a:pt x="678434" y="482346"/>
                  </a:lnTo>
                  <a:lnTo>
                    <a:pt x="614044" y="476630"/>
                  </a:lnTo>
                  <a:lnTo>
                    <a:pt x="551688" y="469900"/>
                  </a:lnTo>
                  <a:lnTo>
                    <a:pt x="491871" y="462025"/>
                  </a:lnTo>
                  <a:lnTo>
                    <a:pt x="434467" y="453135"/>
                  </a:lnTo>
                  <a:lnTo>
                    <a:pt x="379856" y="443229"/>
                  </a:lnTo>
                  <a:lnTo>
                    <a:pt x="328041" y="432307"/>
                  </a:lnTo>
                  <a:lnTo>
                    <a:pt x="279400" y="420624"/>
                  </a:lnTo>
                  <a:lnTo>
                    <a:pt x="233934" y="408050"/>
                  </a:lnTo>
                  <a:lnTo>
                    <a:pt x="192024" y="394715"/>
                  </a:lnTo>
                  <a:lnTo>
                    <a:pt x="153670" y="380618"/>
                  </a:lnTo>
                  <a:lnTo>
                    <a:pt x="88646" y="350265"/>
                  </a:lnTo>
                  <a:lnTo>
                    <a:pt x="40386" y="317500"/>
                  </a:lnTo>
                  <a:lnTo>
                    <a:pt x="10414" y="282828"/>
                  </a:lnTo>
                  <a:lnTo>
                    <a:pt x="0" y="246379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04465" y="6103975"/>
              <a:ext cx="525957" cy="24945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11880" y="2792095"/>
              <a:ext cx="116632" cy="35552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325493" y="2774061"/>
              <a:ext cx="88900" cy="325120"/>
            </a:xfrm>
            <a:custGeom>
              <a:avLst/>
              <a:gdLst/>
              <a:ahLst/>
              <a:cxnLst/>
              <a:rect l="l" t="t" r="r" b="b"/>
              <a:pathLst>
                <a:path w="88900" h="325119">
                  <a:moveTo>
                    <a:pt x="44450" y="0"/>
                  </a:moveTo>
                  <a:lnTo>
                    <a:pt x="44450" y="324993"/>
                  </a:lnTo>
                </a:path>
                <a:path w="88900" h="325119">
                  <a:moveTo>
                    <a:pt x="88900" y="248793"/>
                  </a:moveTo>
                  <a:lnTo>
                    <a:pt x="44450" y="324993"/>
                  </a:lnTo>
                  <a:lnTo>
                    <a:pt x="0" y="24879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260064" y="4512691"/>
              <a:ext cx="121297" cy="40134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273804" y="4494149"/>
              <a:ext cx="88900" cy="370205"/>
            </a:xfrm>
            <a:custGeom>
              <a:avLst/>
              <a:gdLst/>
              <a:ahLst/>
              <a:cxnLst/>
              <a:rect l="l" t="t" r="r" b="b"/>
              <a:pathLst>
                <a:path w="88900" h="370204">
                  <a:moveTo>
                    <a:pt x="44450" y="0"/>
                  </a:moveTo>
                  <a:lnTo>
                    <a:pt x="44450" y="369950"/>
                  </a:lnTo>
                </a:path>
                <a:path w="88900" h="370204">
                  <a:moveTo>
                    <a:pt x="88900" y="293750"/>
                  </a:moveTo>
                  <a:lnTo>
                    <a:pt x="44450" y="369950"/>
                  </a:lnTo>
                  <a:lnTo>
                    <a:pt x="0" y="2937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311880" y="5645023"/>
              <a:ext cx="116632" cy="465466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4325493" y="5626354"/>
              <a:ext cx="88900" cy="434340"/>
            </a:xfrm>
            <a:custGeom>
              <a:avLst/>
              <a:gdLst/>
              <a:ahLst/>
              <a:cxnLst/>
              <a:rect l="l" t="t" r="r" b="b"/>
              <a:pathLst>
                <a:path w="88900" h="434339">
                  <a:moveTo>
                    <a:pt x="44450" y="0"/>
                  </a:moveTo>
                  <a:lnTo>
                    <a:pt x="44450" y="434213"/>
                  </a:lnTo>
                </a:path>
                <a:path w="88900" h="434339">
                  <a:moveTo>
                    <a:pt x="0" y="358013"/>
                  </a:moveTo>
                  <a:lnTo>
                    <a:pt x="44450" y="434213"/>
                  </a:lnTo>
                  <a:lnTo>
                    <a:pt x="88900" y="35801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56076" y="2171827"/>
              <a:ext cx="121297" cy="23878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370069" y="2154047"/>
              <a:ext cx="88900" cy="206375"/>
            </a:xfrm>
            <a:custGeom>
              <a:avLst/>
              <a:gdLst/>
              <a:ahLst/>
              <a:cxnLst/>
              <a:rect l="l" t="t" r="r" b="b"/>
              <a:pathLst>
                <a:path w="88900" h="206375">
                  <a:moveTo>
                    <a:pt x="44450" y="0"/>
                  </a:moveTo>
                  <a:lnTo>
                    <a:pt x="44450" y="206375"/>
                  </a:lnTo>
                </a:path>
                <a:path w="88900" h="206375">
                  <a:moveTo>
                    <a:pt x="88900" y="130175"/>
                  </a:moveTo>
                  <a:lnTo>
                    <a:pt x="44450" y="206375"/>
                  </a:lnTo>
                  <a:lnTo>
                    <a:pt x="0" y="13017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283694" y="3480943"/>
              <a:ext cx="119664" cy="37844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4298695" y="3463036"/>
              <a:ext cx="88900" cy="347345"/>
            </a:xfrm>
            <a:custGeom>
              <a:avLst/>
              <a:gdLst/>
              <a:ahLst/>
              <a:cxnLst/>
              <a:rect l="l" t="t" r="r" b="b"/>
              <a:pathLst>
                <a:path w="88900" h="347345">
                  <a:moveTo>
                    <a:pt x="44450" y="0"/>
                  </a:moveTo>
                  <a:lnTo>
                    <a:pt x="44450" y="346837"/>
                  </a:lnTo>
                </a:path>
                <a:path w="88900" h="347345">
                  <a:moveTo>
                    <a:pt x="88900" y="270637"/>
                  </a:moveTo>
                  <a:lnTo>
                    <a:pt x="44450" y="346837"/>
                  </a:lnTo>
                  <a:lnTo>
                    <a:pt x="0" y="27063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503040" y="2387320"/>
              <a:ext cx="1622425" cy="423062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503040" y="2387346"/>
              <a:ext cx="1622425" cy="423545"/>
            </a:xfrm>
            <a:custGeom>
              <a:avLst/>
              <a:gdLst/>
              <a:ahLst/>
              <a:cxnLst/>
              <a:rect l="l" t="t" r="r" b="b"/>
              <a:pathLst>
                <a:path w="1622425" h="423544">
                  <a:moveTo>
                    <a:pt x="0" y="70484"/>
                  </a:moveTo>
                  <a:lnTo>
                    <a:pt x="5587" y="43052"/>
                  </a:lnTo>
                  <a:lnTo>
                    <a:pt x="20700" y="20574"/>
                  </a:lnTo>
                  <a:lnTo>
                    <a:pt x="43053" y="5460"/>
                  </a:lnTo>
                  <a:lnTo>
                    <a:pt x="70485" y="0"/>
                  </a:lnTo>
                  <a:lnTo>
                    <a:pt x="1551939" y="0"/>
                  </a:lnTo>
                  <a:lnTo>
                    <a:pt x="1579372" y="5460"/>
                  </a:lnTo>
                  <a:lnTo>
                    <a:pt x="1601724" y="20574"/>
                  </a:lnTo>
                  <a:lnTo>
                    <a:pt x="1616837" y="43052"/>
                  </a:lnTo>
                  <a:lnTo>
                    <a:pt x="1622425" y="70484"/>
                  </a:lnTo>
                  <a:lnTo>
                    <a:pt x="1622425" y="352551"/>
                  </a:lnTo>
                  <a:lnTo>
                    <a:pt x="1616837" y="379983"/>
                  </a:lnTo>
                  <a:lnTo>
                    <a:pt x="1601724" y="402335"/>
                  </a:lnTo>
                  <a:lnTo>
                    <a:pt x="1579372" y="417449"/>
                  </a:lnTo>
                  <a:lnTo>
                    <a:pt x="1551939" y="423036"/>
                  </a:lnTo>
                  <a:lnTo>
                    <a:pt x="70485" y="423036"/>
                  </a:lnTo>
                  <a:lnTo>
                    <a:pt x="43053" y="417449"/>
                  </a:lnTo>
                  <a:lnTo>
                    <a:pt x="20700" y="402335"/>
                  </a:lnTo>
                  <a:lnTo>
                    <a:pt x="5587" y="379983"/>
                  </a:lnTo>
                  <a:lnTo>
                    <a:pt x="0" y="352551"/>
                  </a:lnTo>
                  <a:lnTo>
                    <a:pt x="0" y="70484"/>
                  </a:lnTo>
                  <a:close/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699255" y="3124060"/>
              <a:ext cx="1609216" cy="395617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3699255" y="3124073"/>
              <a:ext cx="1609725" cy="395605"/>
            </a:xfrm>
            <a:custGeom>
              <a:avLst/>
              <a:gdLst/>
              <a:ahLst/>
              <a:cxnLst/>
              <a:rect l="l" t="t" r="r" b="b"/>
              <a:pathLst>
                <a:path w="1609725" h="395604">
                  <a:moveTo>
                    <a:pt x="0" y="65912"/>
                  </a:moveTo>
                  <a:lnTo>
                    <a:pt x="5207" y="40258"/>
                  </a:lnTo>
                  <a:lnTo>
                    <a:pt x="19304" y="19303"/>
                  </a:lnTo>
                  <a:lnTo>
                    <a:pt x="40259" y="5206"/>
                  </a:lnTo>
                  <a:lnTo>
                    <a:pt x="66040" y="0"/>
                  </a:lnTo>
                  <a:lnTo>
                    <a:pt x="1543304" y="0"/>
                  </a:lnTo>
                  <a:lnTo>
                    <a:pt x="1568958" y="5206"/>
                  </a:lnTo>
                  <a:lnTo>
                    <a:pt x="1589913" y="19303"/>
                  </a:lnTo>
                  <a:lnTo>
                    <a:pt x="1604010" y="40258"/>
                  </a:lnTo>
                  <a:lnTo>
                    <a:pt x="1609217" y="65912"/>
                  </a:lnTo>
                  <a:lnTo>
                    <a:pt x="1609217" y="329692"/>
                  </a:lnTo>
                  <a:lnTo>
                    <a:pt x="1604010" y="355346"/>
                  </a:lnTo>
                  <a:lnTo>
                    <a:pt x="1589913" y="376300"/>
                  </a:lnTo>
                  <a:lnTo>
                    <a:pt x="1568958" y="390525"/>
                  </a:lnTo>
                  <a:lnTo>
                    <a:pt x="1543304" y="395604"/>
                  </a:lnTo>
                  <a:lnTo>
                    <a:pt x="66040" y="395604"/>
                  </a:lnTo>
                  <a:lnTo>
                    <a:pt x="40259" y="390525"/>
                  </a:lnTo>
                  <a:lnTo>
                    <a:pt x="19304" y="376300"/>
                  </a:lnTo>
                  <a:lnTo>
                    <a:pt x="5207" y="355346"/>
                  </a:lnTo>
                  <a:lnTo>
                    <a:pt x="0" y="329692"/>
                  </a:lnTo>
                  <a:lnTo>
                    <a:pt x="0" y="65912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502659" y="3834879"/>
              <a:ext cx="1630552" cy="755535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3502659" y="3834892"/>
              <a:ext cx="1630680" cy="755650"/>
            </a:xfrm>
            <a:custGeom>
              <a:avLst/>
              <a:gdLst/>
              <a:ahLst/>
              <a:cxnLst/>
              <a:rect l="l" t="t" r="r" b="b"/>
              <a:pathLst>
                <a:path w="1630679" h="755650">
                  <a:moveTo>
                    <a:pt x="0" y="125857"/>
                  </a:moveTo>
                  <a:lnTo>
                    <a:pt x="9905" y="76835"/>
                  </a:lnTo>
                  <a:lnTo>
                    <a:pt x="36829" y="36830"/>
                  </a:lnTo>
                  <a:lnTo>
                    <a:pt x="76835" y="9779"/>
                  </a:lnTo>
                  <a:lnTo>
                    <a:pt x="125856" y="0"/>
                  </a:lnTo>
                  <a:lnTo>
                    <a:pt x="1504568" y="0"/>
                  </a:lnTo>
                  <a:lnTo>
                    <a:pt x="1553590" y="9779"/>
                  </a:lnTo>
                  <a:lnTo>
                    <a:pt x="1593595" y="36830"/>
                  </a:lnTo>
                  <a:lnTo>
                    <a:pt x="1620647" y="76835"/>
                  </a:lnTo>
                  <a:lnTo>
                    <a:pt x="1630552" y="125857"/>
                  </a:lnTo>
                  <a:lnTo>
                    <a:pt x="1630552" y="629538"/>
                  </a:lnTo>
                  <a:lnTo>
                    <a:pt x="1620647" y="678561"/>
                  </a:lnTo>
                  <a:lnTo>
                    <a:pt x="1593595" y="718566"/>
                  </a:lnTo>
                  <a:lnTo>
                    <a:pt x="1553590" y="745617"/>
                  </a:lnTo>
                  <a:lnTo>
                    <a:pt x="1504568" y="755523"/>
                  </a:lnTo>
                  <a:lnTo>
                    <a:pt x="125856" y="755523"/>
                  </a:lnTo>
                  <a:lnTo>
                    <a:pt x="76835" y="745617"/>
                  </a:lnTo>
                  <a:lnTo>
                    <a:pt x="36829" y="718566"/>
                  </a:lnTo>
                  <a:lnTo>
                    <a:pt x="9905" y="678561"/>
                  </a:lnTo>
                  <a:lnTo>
                    <a:pt x="0" y="629538"/>
                  </a:lnTo>
                  <a:lnTo>
                    <a:pt x="0" y="125857"/>
                  </a:lnTo>
                  <a:close/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628008" y="4889449"/>
              <a:ext cx="1515364" cy="838885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3628008" y="4889500"/>
              <a:ext cx="1515745" cy="838835"/>
            </a:xfrm>
            <a:custGeom>
              <a:avLst/>
              <a:gdLst/>
              <a:ahLst/>
              <a:cxnLst/>
              <a:rect l="l" t="t" r="r" b="b"/>
              <a:pathLst>
                <a:path w="1515745" h="838835">
                  <a:moveTo>
                    <a:pt x="0" y="139826"/>
                  </a:moveTo>
                  <a:lnTo>
                    <a:pt x="7112" y="95630"/>
                  </a:lnTo>
                  <a:lnTo>
                    <a:pt x="26924" y="57276"/>
                  </a:lnTo>
                  <a:lnTo>
                    <a:pt x="57276" y="26924"/>
                  </a:lnTo>
                  <a:lnTo>
                    <a:pt x="95630" y="7112"/>
                  </a:lnTo>
                  <a:lnTo>
                    <a:pt x="139826" y="0"/>
                  </a:lnTo>
                  <a:lnTo>
                    <a:pt x="1375537" y="0"/>
                  </a:lnTo>
                  <a:lnTo>
                    <a:pt x="1419732" y="7112"/>
                  </a:lnTo>
                  <a:lnTo>
                    <a:pt x="1458087" y="26924"/>
                  </a:lnTo>
                  <a:lnTo>
                    <a:pt x="1488439" y="57276"/>
                  </a:lnTo>
                  <a:lnTo>
                    <a:pt x="1508252" y="95630"/>
                  </a:lnTo>
                  <a:lnTo>
                    <a:pt x="1515364" y="139826"/>
                  </a:lnTo>
                  <a:lnTo>
                    <a:pt x="1515364" y="699008"/>
                  </a:lnTo>
                  <a:lnTo>
                    <a:pt x="1508252" y="743203"/>
                  </a:lnTo>
                  <a:lnTo>
                    <a:pt x="1488439" y="781685"/>
                  </a:lnTo>
                  <a:lnTo>
                    <a:pt x="1458087" y="811911"/>
                  </a:lnTo>
                  <a:lnTo>
                    <a:pt x="1419732" y="831723"/>
                  </a:lnTo>
                  <a:lnTo>
                    <a:pt x="1375537" y="838835"/>
                  </a:lnTo>
                  <a:lnTo>
                    <a:pt x="139826" y="838835"/>
                  </a:lnTo>
                  <a:lnTo>
                    <a:pt x="95630" y="831723"/>
                  </a:lnTo>
                  <a:lnTo>
                    <a:pt x="57276" y="811911"/>
                  </a:lnTo>
                  <a:lnTo>
                    <a:pt x="26924" y="781685"/>
                  </a:lnTo>
                  <a:lnTo>
                    <a:pt x="7112" y="743203"/>
                  </a:lnTo>
                  <a:lnTo>
                    <a:pt x="0" y="699008"/>
                  </a:lnTo>
                  <a:lnTo>
                    <a:pt x="0" y="139826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681476" y="6100330"/>
              <a:ext cx="1239088" cy="1094346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3681476" y="6100317"/>
              <a:ext cx="1239520" cy="1094740"/>
            </a:xfrm>
            <a:custGeom>
              <a:avLst/>
              <a:gdLst/>
              <a:ahLst/>
              <a:cxnLst/>
              <a:rect l="l" t="t" r="r" b="b"/>
              <a:pathLst>
                <a:path w="1239520" h="1094740">
                  <a:moveTo>
                    <a:pt x="0" y="182372"/>
                  </a:moveTo>
                  <a:lnTo>
                    <a:pt x="6476" y="133858"/>
                  </a:lnTo>
                  <a:lnTo>
                    <a:pt x="24891" y="90297"/>
                  </a:lnTo>
                  <a:lnTo>
                    <a:pt x="53339" y="53467"/>
                  </a:lnTo>
                  <a:lnTo>
                    <a:pt x="90297" y="24892"/>
                  </a:lnTo>
                  <a:lnTo>
                    <a:pt x="133858" y="6477"/>
                  </a:lnTo>
                  <a:lnTo>
                    <a:pt x="182372" y="0"/>
                  </a:lnTo>
                  <a:lnTo>
                    <a:pt x="1056639" y="0"/>
                  </a:lnTo>
                  <a:lnTo>
                    <a:pt x="1105153" y="6477"/>
                  </a:lnTo>
                  <a:lnTo>
                    <a:pt x="1148714" y="24892"/>
                  </a:lnTo>
                  <a:lnTo>
                    <a:pt x="1185672" y="53467"/>
                  </a:lnTo>
                  <a:lnTo>
                    <a:pt x="1214120" y="90297"/>
                  </a:lnTo>
                  <a:lnTo>
                    <a:pt x="1232535" y="133858"/>
                  </a:lnTo>
                  <a:lnTo>
                    <a:pt x="1239012" y="182372"/>
                  </a:lnTo>
                  <a:lnTo>
                    <a:pt x="1239012" y="911987"/>
                  </a:lnTo>
                  <a:lnTo>
                    <a:pt x="1232535" y="960501"/>
                  </a:lnTo>
                  <a:lnTo>
                    <a:pt x="1214120" y="1004062"/>
                  </a:lnTo>
                  <a:lnTo>
                    <a:pt x="1185672" y="1040892"/>
                  </a:lnTo>
                  <a:lnTo>
                    <a:pt x="1148714" y="1069467"/>
                  </a:lnTo>
                  <a:lnTo>
                    <a:pt x="1105153" y="1087882"/>
                  </a:lnTo>
                  <a:lnTo>
                    <a:pt x="1056639" y="1094359"/>
                  </a:lnTo>
                  <a:lnTo>
                    <a:pt x="182372" y="1094359"/>
                  </a:lnTo>
                  <a:lnTo>
                    <a:pt x="133858" y="1087882"/>
                  </a:lnTo>
                  <a:lnTo>
                    <a:pt x="90297" y="1069467"/>
                  </a:lnTo>
                  <a:lnTo>
                    <a:pt x="53339" y="1040892"/>
                  </a:lnTo>
                  <a:lnTo>
                    <a:pt x="24891" y="1004062"/>
                  </a:lnTo>
                  <a:lnTo>
                    <a:pt x="6476" y="960501"/>
                  </a:lnTo>
                  <a:lnTo>
                    <a:pt x="0" y="911987"/>
                  </a:lnTo>
                  <a:lnTo>
                    <a:pt x="0" y="182372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574542" y="1687182"/>
              <a:ext cx="1583689" cy="466864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3574542" y="1687195"/>
              <a:ext cx="1583690" cy="467359"/>
            </a:xfrm>
            <a:custGeom>
              <a:avLst/>
              <a:gdLst/>
              <a:ahLst/>
              <a:cxnLst/>
              <a:rect l="l" t="t" r="r" b="b"/>
              <a:pathLst>
                <a:path w="1583689" h="467360">
                  <a:moveTo>
                    <a:pt x="0" y="233425"/>
                  </a:moveTo>
                  <a:lnTo>
                    <a:pt x="12700" y="191388"/>
                  </a:lnTo>
                  <a:lnTo>
                    <a:pt x="49530" y="151891"/>
                  </a:lnTo>
                  <a:lnTo>
                    <a:pt x="108077" y="115570"/>
                  </a:lnTo>
                  <a:lnTo>
                    <a:pt x="144780" y="98805"/>
                  </a:lnTo>
                  <a:lnTo>
                    <a:pt x="186182" y="83057"/>
                  </a:lnTo>
                  <a:lnTo>
                    <a:pt x="231902" y="68325"/>
                  </a:lnTo>
                  <a:lnTo>
                    <a:pt x="281686" y="54863"/>
                  </a:lnTo>
                  <a:lnTo>
                    <a:pt x="335153" y="42672"/>
                  </a:lnTo>
                  <a:lnTo>
                    <a:pt x="392175" y="31876"/>
                  </a:lnTo>
                  <a:lnTo>
                    <a:pt x="452374" y="22478"/>
                  </a:lnTo>
                  <a:lnTo>
                    <a:pt x="515493" y="14604"/>
                  </a:lnTo>
                  <a:lnTo>
                    <a:pt x="581279" y="8254"/>
                  </a:lnTo>
                  <a:lnTo>
                    <a:pt x="649478" y="3682"/>
                  </a:lnTo>
                  <a:lnTo>
                    <a:pt x="719709" y="888"/>
                  </a:lnTo>
                  <a:lnTo>
                    <a:pt x="791845" y="0"/>
                  </a:lnTo>
                  <a:lnTo>
                    <a:pt x="863854" y="888"/>
                  </a:lnTo>
                  <a:lnTo>
                    <a:pt x="934212" y="3682"/>
                  </a:lnTo>
                  <a:lnTo>
                    <a:pt x="1002284" y="8254"/>
                  </a:lnTo>
                  <a:lnTo>
                    <a:pt x="1068197" y="14604"/>
                  </a:lnTo>
                  <a:lnTo>
                    <a:pt x="1131316" y="22478"/>
                  </a:lnTo>
                  <a:lnTo>
                    <a:pt x="1191514" y="31876"/>
                  </a:lnTo>
                  <a:lnTo>
                    <a:pt x="1248537" y="42672"/>
                  </a:lnTo>
                  <a:lnTo>
                    <a:pt x="1302004" y="54863"/>
                  </a:lnTo>
                  <a:lnTo>
                    <a:pt x="1351788" y="68325"/>
                  </a:lnTo>
                  <a:lnTo>
                    <a:pt x="1397508" y="83057"/>
                  </a:lnTo>
                  <a:lnTo>
                    <a:pt x="1438783" y="98805"/>
                  </a:lnTo>
                  <a:lnTo>
                    <a:pt x="1475613" y="115570"/>
                  </a:lnTo>
                  <a:lnTo>
                    <a:pt x="1534160" y="151891"/>
                  </a:lnTo>
                  <a:lnTo>
                    <a:pt x="1570990" y="191388"/>
                  </a:lnTo>
                  <a:lnTo>
                    <a:pt x="1583690" y="233425"/>
                  </a:lnTo>
                  <a:lnTo>
                    <a:pt x="1580515" y="254634"/>
                  </a:lnTo>
                  <a:lnTo>
                    <a:pt x="1555369" y="295401"/>
                  </a:lnTo>
                  <a:lnTo>
                    <a:pt x="1507490" y="333501"/>
                  </a:lnTo>
                  <a:lnTo>
                    <a:pt x="1438783" y="368046"/>
                  </a:lnTo>
                  <a:lnTo>
                    <a:pt x="1397508" y="383794"/>
                  </a:lnTo>
                  <a:lnTo>
                    <a:pt x="1351788" y="398399"/>
                  </a:lnTo>
                  <a:lnTo>
                    <a:pt x="1302004" y="411860"/>
                  </a:lnTo>
                  <a:lnTo>
                    <a:pt x="1248537" y="424052"/>
                  </a:lnTo>
                  <a:lnTo>
                    <a:pt x="1191514" y="434975"/>
                  </a:lnTo>
                  <a:lnTo>
                    <a:pt x="1131316" y="444373"/>
                  </a:lnTo>
                  <a:lnTo>
                    <a:pt x="1068197" y="452247"/>
                  </a:lnTo>
                  <a:lnTo>
                    <a:pt x="1002284" y="458470"/>
                  </a:lnTo>
                  <a:lnTo>
                    <a:pt x="934212" y="463041"/>
                  </a:lnTo>
                  <a:lnTo>
                    <a:pt x="863854" y="465835"/>
                  </a:lnTo>
                  <a:lnTo>
                    <a:pt x="791845" y="466851"/>
                  </a:lnTo>
                  <a:lnTo>
                    <a:pt x="719709" y="465835"/>
                  </a:lnTo>
                  <a:lnTo>
                    <a:pt x="649478" y="463041"/>
                  </a:lnTo>
                  <a:lnTo>
                    <a:pt x="581279" y="458470"/>
                  </a:lnTo>
                  <a:lnTo>
                    <a:pt x="515493" y="452247"/>
                  </a:lnTo>
                  <a:lnTo>
                    <a:pt x="452374" y="444373"/>
                  </a:lnTo>
                  <a:lnTo>
                    <a:pt x="392175" y="434975"/>
                  </a:lnTo>
                  <a:lnTo>
                    <a:pt x="335153" y="424052"/>
                  </a:lnTo>
                  <a:lnTo>
                    <a:pt x="281686" y="411860"/>
                  </a:lnTo>
                  <a:lnTo>
                    <a:pt x="231902" y="398399"/>
                  </a:lnTo>
                  <a:lnTo>
                    <a:pt x="186182" y="383794"/>
                  </a:lnTo>
                  <a:lnTo>
                    <a:pt x="144780" y="368046"/>
                  </a:lnTo>
                  <a:lnTo>
                    <a:pt x="108077" y="351154"/>
                  </a:lnTo>
                  <a:lnTo>
                    <a:pt x="49530" y="314832"/>
                  </a:lnTo>
                  <a:lnTo>
                    <a:pt x="12700" y="275335"/>
                  </a:lnTo>
                  <a:lnTo>
                    <a:pt x="0" y="233425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141340" y="5190871"/>
              <a:ext cx="464820" cy="230124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5143119" y="5241290"/>
              <a:ext cx="323850" cy="88900"/>
            </a:xfrm>
            <a:custGeom>
              <a:avLst/>
              <a:gdLst/>
              <a:ahLst/>
              <a:cxnLst/>
              <a:rect l="l" t="t" r="r" b="b"/>
              <a:pathLst>
                <a:path w="323850" h="88900">
                  <a:moveTo>
                    <a:pt x="0" y="44450"/>
                  </a:moveTo>
                  <a:lnTo>
                    <a:pt x="323850" y="44450"/>
                  </a:lnTo>
                </a:path>
                <a:path w="323850" h="88900">
                  <a:moveTo>
                    <a:pt x="247650" y="88900"/>
                  </a:moveTo>
                  <a:lnTo>
                    <a:pt x="323850" y="44450"/>
                  </a:lnTo>
                  <a:lnTo>
                    <a:pt x="24765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082014" y="5952871"/>
              <a:ext cx="119664" cy="331470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6097396" y="5933948"/>
              <a:ext cx="88900" cy="300990"/>
            </a:xfrm>
            <a:custGeom>
              <a:avLst/>
              <a:gdLst/>
              <a:ahLst/>
              <a:cxnLst/>
              <a:rect l="l" t="t" r="r" b="b"/>
              <a:pathLst>
                <a:path w="88900" h="300989">
                  <a:moveTo>
                    <a:pt x="44450" y="0"/>
                  </a:moveTo>
                  <a:lnTo>
                    <a:pt x="44450" y="300481"/>
                  </a:lnTo>
                </a:path>
                <a:path w="88900" h="300989">
                  <a:moveTo>
                    <a:pt x="0" y="224281"/>
                  </a:moveTo>
                  <a:lnTo>
                    <a:pt x="44450" y="300481"/>
                  </a:lnTo>
                  <a:lnTo>
                    <a:pt x="88900" y="22428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485383" y="4969078"/>
              <a:ext cx="1356233" cy="977950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5485383" y="4969002"/>
              <a:ext cx="1356360" cy="978535"/>
            </a:xfrm>
            <a:custGeom>
              <a:avLst/>
              <a:gdLst/>
              <a:ahLst/>
              <a:cxnLst/>
              <a:rect l="l" t="t" r="r" b="b"/>
              <a:pathLst>
                <a:path w="1356359" h="978535">
                  <a:moveTo>
                    <a:pt x="0" y="163068"/>
                  </a:moveTo>
                  <a:lnTo>
                    <a:pt x="5841" y="119761"/>
                  </a:lnTo>
                  <a:lnTo>
                    <a:pt x="22225" y="80772"/>
                  </a:lnTo>
                  <a:lnTo>
                    <a:pt x="47751" y="47751"/>
                  </a:lnTo>
                  <a:lnTo>
                    <a:pt x="80771" y="22351"/>
                  </a:lnTo>
                  <a:lnTo>
                    <a:pt x="119633" y="5842"/>
                  </a:lnTo>
                  <a:lnTo>
                    <a:pt x="163067" y="0"/>
                  </a:lnTo>
                  <a:lnTo>
                    <a:pt x="1193291" y="0"/>
                  </a:lnTo>
                  <a:lnTo>
                    <a:pt x="1236598" y="5842"/>
                  </a:lnTo>
                  <a:lnTo>
                    <a:pt x="1275588" y="22351"/>
                  </a:lnTo>
                  <a:lnTo>
                    <a:pt x="1308608" y="47751"/>
                  </a:lnTo>
                  <a:lnTo>
                    <a:pt x="1334008" y="80772"/>
                  </a:lnTo>
                  <a:lnTo>
                    <a:pt x="1350517" y="119761"/>
                  </a:lnTo>
                  <a:lnTo>
                    <a:pt x="1356233" y="163068"/>
                  </a:lnTo>
                  <a:lnTo>
                    <a:pt x="1356233" y="814959"/>
                  </a:lnTo>
                  <a:lnTo>
                    <a:pt x="1350517" y="858393"/>
                  </a:lnTo>
                  <a:lnTo>
                    <a:pt x="1334008" y="897255"/>
                  </a:lnTo>
                  <a:lnTo>
                    <a:pt x="1308608" y="930275"/>
                  </a:lnTo>
                  <a:lnTo>
                    <a:pt x="1275588" y="955801"/>
                  </a:lnTo>
                  <a:lnTo>
                    <a:pt x="1236598" y="972185"/>
                  </a:lnTo>
                  <a:lnTo>
                    <a:pt x="1193291" y="978026"/>
                  </a:lnTo>
                  <a:lnTo>
                    <a:pt x="163067" y="978026"/>
                  </a:lnTo>
                  <a:lnTo>
                    <a:pt x="119633" y="972185"/>
                  </a:lnTo>
                  <a:lnTo>
                    <a:pt x="80771" y="955801"/>
                  </a:lnTo>
                  <a:lnTo>
                    <a:pt x="47751" y="930275"/>
                  </a:lnTo>
                  <a:lnTo>
                    <a:pt x="22225" y="897255"/>
                  </a:lnTo>
                  <a:lnTo>
                    <a:pt x="5841" y="858393"/>
                  </a:lnTo>
                  <a:lnTo>
                    <a:pt x="0" y="814959"/>
                  </a:lnTo>
                  <a:lnTo>
                    <a:pt x="0" y="163068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756782" y="7561643"/>
              <a:ext cx="719531" cy="282511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5756782" y="7561643"/>
              <a:ext cx="720090" cy="282575"/>
            </a:xfrm>
            <a:custGeom>
              <a:avLst/>
              <a:gdLst/>
              <a:ahLst/>
              <a:cxnLst/>
              <a:rect l="l" t="t" r="r" b="b"/>
              <a:pathLst>
                <a:path w="720089" h="282575">
                  <a:moveTo>
                    <a:pt x="0" y="282511"/>
                  </a:moveTo>
                  <a:lnTo>
                    <a:pt x="719531" y="282511"/>
                  </a:lnTo>
                  <a:lnTo>
                    <a:pt x="719531" y="0"/>
                  </a:lnTo>
                  <a:lnTo>
                    <a:pt x="0" y="0"/>
                  </a:lnTo>
                  <a:lnTo>
                    <a:pt x="0" y="282511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133086" y="4180459"/>
              <a:ext cx="766445" cy="0"/>
            </a:xfrm>
            <a:custGeom>
              <a:avLst/>
              <a:gdLst/>
              <a:ahLst/>
              <a:cxnLst/>
              <a:rect l="l" t="t" r="r" b="b"/>
              <a:pathLst>
                <a:path w="766445">
                  <a:moveTo>
                    <a:pt x="0" y="0"/>
                  </a:moveTo>
                  <a:lnTo>
                    <a:pt x="76619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886576" y="414235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963538" y="4047502"/>
              <a:ext cx="410260" cy="273418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5963538" y="4047502"/>
              <a:ext cx="410845" cy="273685"/>
            </a:xfrm>
            <a:custGeom>
              <a:avLst/>
              <a:gdLst/>
              <a:ahLst/>
              <a:cxnLst/>
              <a:rect l="l" t="t" r="r" b="b"/>
              <a:pathLst>
                <a:path w="410845" h="273685">
                  <a:moveTo>
                    <a:pt x="0" y="273418"/>
                  </a:moveTo>
                  <a:lnTo>
                    <a:pt x="410387" y="273418"/>
                  </a:lnTo>
                  <a:lnTo>
                    <a:pt x="410387" y="0"/>
                  </a:lnTo>
                  <a:lnTo>
                    <a:pt x="0" y="0"/>
                  </a:lnTo>
                  <a:lnTo>
                    <a:pt x="0" y="273418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244970" y="4385945"/>
              <a:ext cx="0" cy="581025"/>
            </a:xfrm>
            <a:custGeom>
              <a:avLst/>
              <a:gdLst/>
              <a:ahLst/>
              <a:cxnLst/>
              <a:rect l="l" t="t" r="r" b="b"/>
              <a:pathLst>
                <a:path h="581025">
                  <a:moveTo>
                    <a:pt x="0" y="58077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206998" y="432244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0" y="76200"/>
                  </a:lnTo>
                  <a:lnTo>
                    <a:pt x="76200" y="762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044695" y="7525321"/>
              <a:ext cx="410044" cy="23361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416804" y="6270828"/>
              <a:ext cx="1313688" cy="964869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5416804" y="6270752"/>
              <a:ext cx="1313815" cy="965200"/>
            </a:xfrm>
            <a:custGeom>
              <a:avLst/>
              <a:gdLst/>
              <a:ahLst/>
              <a:cxnLst/>
              <a:rect l="l" t="t" r="r" b="b"/>
              <a:pathLst>
                <a:path w="1313815" h="965200">
                  <a:moveTo>
                    <a:pt x="0" y="160909"/>
                  </a:moveTo>
                  <a:lnTo>
                    <a:pt x="5842" y="118110"/>
                  </a:lnTo>
                  <a:lnTo>
                    <a:pt x="21971" y="79628"/>
                  </a:lnTo>
                  <a:lnTo>
                    <a:pt x="47117" y="47117"/>
                  </a:lnTo>
                  <a:lnTo>
                    <a:pt x="79629" y="21971"/>
                  </a:lnTo>
                  <a:lnTo>
                    <a:pt x="118110" y="5714"/>
                  </a:lnTo>
                  <a:lnTo>
                    <a:pt x="160909" y="0"/>
                  </a:lnTo>
                  <a:lnTo>
                    <a:pt x="1153032" y="0"/>
                  </a:lnTo>
                  <a:lnTo>
                    <a:pt x="1195704" y="5714"/>
                  </a:lnTo>
                  <a:lnTo>
                    <a:pt x="1234186" y="21971"/>
                  </a:lnTo>
                  <a:lnTo>
                    <a:pt x="1266698" y="47117"/>
                  </a:lnTo>
                  <a:lnTo>
                    <a:pt x="1291844" y="79628"/>
                  </a:lnTo>
                  <a:lnTo>
                    <a:pt x="1308100" y="118110"/>
                  </a:lnTo>
                  <a:lnTo>
                    <a:pt x="1313815" y="160909"/>
                  </a:lnTo>
                  <a:lnTo>
                    <a:pt x="1313815" y="804037"/>
                  </a:lnTo>
                  <a:lnTo>
                    <a:pt x="1308100" y="846836"/>
                  </a:lnTo>
                  <a:lnTo>
                    <a:pt x="1291844" y="885190"/>
                  </a:lnTo>
                  <a:lnTo>
                    <a:pt x="1266698" y="917829"/>
                  </a:lnTo>
                  <a:lnTo>
                    <a:pt x="1234186" y="942975"/>
                  </a:lnTo>
                  <a:lnTo>
                    <a:pt x="1195704" y="959104"/>
                  </a:lnTo>
                  <a:lnTo>
                    <a:pt x="1153032" y="964946"/>
                  </a:lnTo>
                  <a:lnTo>
                    <a:pt x="160909" y="964946"/>
                  </a:lnTo>
                  <a:lnTo>
                    <a:pt x="118110" y="959104"/>
                  </a:lnTo>
                  <a:lnTo>
                    <a:pt x="79629" y="942975"/>
                  </a:lnTo>
                  <a:lnTo>
                    <a:pt x="47117" y="917829"/>
                  </a:lnTo>
                  <a:lnTo>
                    <a:pt x="21971" y="885190"/>
                  </a:lnTo>
                  <a:lnTo>
                    <a:pt x="5842" y="846836"/>
                  </a:lnTo>
                  <a:lnTo>
                    <a:pt x="0" y="804037"/>
                  </a:lnTo>
                  <a:lnTo>
                    <a:pt x="0" y="160909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017640" y="7254366"/>
              <a:ext cx="228600" cy="441960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6087490" y="7235825"/>
              <a:ext cx="88900" cy="300355"/>
            </a:xfrm>
            <a:custGeom>
              <a:avLst/>
              <a:gdLst/>
              <a:ahLst/>
              <a:cxnLst/>
              <a:rect l="l" t="t" r="r" b="b"/>
              <a:pathLst>
                <a:path w="88900" h="300354">
                  <a:moveTo>
                    <a:pt x="44450" y="0"/>
                  </a:moveTo>
                  <a:lnTo>
                    <a:pt x="44450" y="300355"/>
                  </a:lnTo>
                </a:path>
                <a:path w="88900" h="300354">
                  <a:moveTo>
                    <a:pt x="0" y="224155"/>
                  </a:moveTo>
                  <a:lnTo>
                    <a:pt x="44450" y="300355"/>
                  </a:lnTo>
                  <a:lnTo>
                    <a:pt x="88900" y="22415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884796" y="4185030"/>
              <a:ext cx="27430" cy="2598414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6733413" y="4166997"/>
              <a:ext cx="165100" cy="2606040"/>
            </a:xfrm>
            <a:custGeom>
              <a:avLst/>
              <a:gdLst/>
              <a:ahLst/>
              <a:cxnLst/>
              <a:rect l="l" t="t" r="r" b="b"/>
              <a:pathLst>
                <a:path w="165100" h="2606040">
                  <a:moveTo>
                    <a:pt x="165100" y="0"/>
                  </a:moveTo>
                  <a:lnTo>
                    <a:pt x="165100" y="2592069"/>
                  </a:lnTo>
                </a:path>
                <a:path w="165100" h="2606040">
                  <a:moveTo>
                    <a:pt x="0" y="2605531"/>
                  </a:moveTo>
                  <a:lnTo>
                    <a:pt x="165100" y="260553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258432" y="4072255"/>
              <a:ext cx="650747" cy="230124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6399021" y="4122547"/>
              <a:ext cx="508000" cy="88900"/>
            </a:xfrm>
            <a:custGeom>
              <a:avLst/>
              <a:gdLst/>
              <a:ahLst/>
              <a:cxnLst/>
              <a:rect l="l" t="t" r="r" b="b"/>
              <a:pathLst>
                <a:path w="508000" h="88900">
                  <a:moveTo>
                    <a:pt x="507873" y="44450"/>
                  </a:moveTo>
                  <a:lnTo>
                    <a:pt x="0" y="44450"/>
                  </a:lnTo>
                </a:path>
                <a:path w="508000" h="88900">
                  <a:moveTo>
                    <a:pt x="76200" y="88900"/>
                  </a:moveTo>
                  <a:lnTo>
                    <a:pt x="0" y="44450"/>
                  </a:lnTo>
                  <a:lnTo>
                    <a:pt x="7620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4044950" y="7505700"/>
            <a:ext cx="409575" cy="233045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175"/>
              </a:spcBef>
            </a:pPr>
            <a:r>
              <a:rPr sz="900" b="1" i="1" spc="-25" dirty="0">
                <a:latin typeface="Arial"/>
                <a:cs typeface="Arial"/>
              </a:rPr>
              <a:t>NR</a:t>
            </a:r>
            <a:endParaRPr sz="9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13231" y="865581"/>
            <a:ext cx="6209030" cy="340360"/>
          </a:xfrm>
          <a:prstGeom prst="rect">
            <a:avLst/>
          </a:prstGeom>
          <a:solidFill>
            <a:srgbClr val="ABE9FF"/>
          </a:solidFill>
        </p:spPr>
        <p:txBody>
          <a:bodyPr vert="horz" wrap="square" lIns="0" tIns="241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90"/>
              </a:spcBef>
            </a:pPr>
            <a:r>
              <a:rPr sz="1900" u="heavy" spc="409" dirty="0">
                <a:solidFill>
                  <a:srgbClr val="342E78"/>
                </a:solidFill>
                <a:uFill>
                  <a:solidFill>
                    <a:srgbClr val="342E78"/>
                  </a:solidFill>
                </a:uFill>
                <a:latin typeface="Arial Black"/>
                <a:cs typeface="Arial Black"/>
              </a:rPr>
              <a:t> </a:t>
            </a:r>
            <a:r>
              <a:rPr sz="1900" u="heavy" spc="-265" dirty="0">
                <a:solidFill>
                  <a:srgbClr val="342E78"/>
                </a:solidFill>
                <a:uFill>
                  <a:solidFill>
                    <a:srgbClr val="342E78"/>
                  </a:solidFill>
                </a:uFill>
                <a:latin typeface="Arial Black"/>
                <a:cs typeface="Arial Black"/>
              </a:rPr>
              <a:t>RESIDENTIAL</a:t>
            </a:r>
            <a:r>
              <a:rPr sz="1900" u="heavy" spc="135" dirty="0">
                <a:solidFill>
                  <a:srgbClr val="342E78"/>
                </a:solidFill>
                <a:uFill>
                  <a:solidFill>
                    <a:srgbClr val="342E78"/>
                  </a:solidFill>
                </a:uFill>
                <a:latin typeface="Arial Black"/>
                <a:cs typeface="Arial Black"/>
              </a:rPr>
              <a:t> </a:t>
            </a:r>
            <a:r>
              <a:rPr sz="1900" u="heavy" spc="-295" dirty="0">
                <a:solidFill>
                  <a:srgbClr val="342E78"/>
                </a:solidFill>
                <a:uFill>
                  <a:solidFill>
                    <a:srgbClr val="342E78"/>
                  </a:solidFill>
                </a:uFill>
                <a:latin typeface="Arial Black"/>
                <a:cs typeface="Arial Black"/>
              </a:rPr>
              <a:t>STATUS</a:t>
            </a:r>
            <a:r>
              <a:rPr sz="1900" u="heavy" spc="110" dirty="0">
                <a:solidFill>
                  <a:srgbClr val="342E78"/>
                </a:solidFill>
                <a:uFill>
                  <a:solidFill>
                    <a:srgbClr val="342E78"/>
                  </a:solidFill>
                </a:uFill>
                <a:latin typeface="Arial Black"/>
                <a:cs typeface="Arial Black"/>
              </a:rPr>
              <a:t> </a:t>
            </a:r>
            <a:r>
              <a:rPr sz="1900" u="heavy" spc="-310" dirty="0">
                <a:solidFill>
                  <a:srgbClr val="342E78"/>
                </a:solidFill>
                <a:uFill>
                  <a:solidFill>
                    <a:srgbClr val="342E78"/>
                  </a:solidFill>
                </a:uFill>
                <a:latin typeface="Arial Black"/>
                <a:cs typeface="Arial Black"/>
              </a:rPr>
              <a:t>AND</a:t>
            </a:r>
            <a:r>
              <a:rPr sz="1900" u="heavy" spc="145" dirty="0">
                <a:solidFill>
                  <a:srgbClr val="342E78"/>
                </a:solidFill>
                <a:uFill>
                  <a:solidFill>
                    <a:srgbClr val="342E78"/>
                  </a:solidFill>
                </a:uFill>
                <a:latin typeface="Arial Black"/>
                <a:cs typeface="Arial Black"/>
              </a:rPr>
              <a:t> </a:t>
            </a:r>
            <a:r>
              <a:rPr sz="1900" u="heavy" spc="-300" dirty="0">
                <a:solidFill>
                  <a:srgbClr val="342E78"/>
                </a:solidFill>
                <a:uFill>
                  <a:solidFill>
                    <a:srgbClr val="342E78"/>
                  </a:solidFill>
                </a:uFill>
                <a:latin typeface="Arial Black"/>
                <a:cs typeface="Arial Black"/>
              </a:rPr>
              <a:t>SCOPE</a:t>
            </a:r>
            <a:r>
              <a:rPr sz="1900" u="heavy" spc="114" dirty="0">
                <a:solidFill>
                  <a:srgbClr val="342E78"/>
                </a:solidFill>
                <a:uFill>
                  <a:solidFill>
                    <a:srgbClr val="342E78"/>
                  </a:solidFill>
                </a:uFill>
                <a:latin typeface="Arial Black"/>
                <a:cs typeface="Arial Black"/>
              </a:rPr>
              <a:t> </a:t>
            </a:r>
            <a:r>
              <a:rPr sz="1900" u="heavy" spc="-295" dirty="0">
                <a:solidFill>
                  <a:srgbClr val="342E78"/>
                </a:solidFill>
                <a:uFill>
                  <a:solidFill>
                    <a:srgbClr val="342E78"/>
                  </a:solidFill>
                </a:uFill>
                <a:latin typeface="Arial Black"/>
                <a:cs typeface="Arial Black"/>
              </a:rPr>
              <a:t>OF</a:t>
            </a:r>
            <a:r>
              <a:rPr sz="1900" u="heavy" spc="120" dirty="0">
                <a:solidFill>
                  <a:srgbClr val="342E78"/>
                </a:solidFill>
                <a:uFill>
                  <a:solidFill>
                    <a:srgbClr val="342E78"/>
                  </a:solidFill>
                </a:uFill>
                <a:latin typeface="Arial Black"/>
                <a:cs typeface="Arial Black"/>
              </a:rPr>
              <a:t> </a:t>
            </a:r>
            <a:r>
              <a:rPr sz="1900" u="heavy" spc="-295" dirty="0">
                <a:solidFill>
                  <a:srgbClr val="342E78"/>
                </a:solidFill>
                <a:uFill>
                  <a:solidFill>
                    <a:srgbClr val="342E78"/>
                  </a:solidFill>
                </a:uFill>
                <a:latin typeface="Arial Black"/>
                <a:cs typeface="Arial Black"/>
              </a:rPr>
              <a:t>TOTAL</a:t>
            </a:r>
            <a:r>
              <a:rPr sz="1900" u="heavy" spc="125" dirty="0">
                <a:solidFill>
                  <a:srgbClr val="342E78"/>
                </a:solidFill>
                <a:uFill>
                  <a:solidFill>
                    <a:srgbClr val="342E78"/>
                  </a:solidFill>
                </a:uFill>
                <a:latin typeface="Arial Black"/>
                <a:cs typeface="Arial Black"/>
              </a:rPr>
              <a:t> </a:t>
            </a:r>
            <a:r>
              <a:rPr sz="1900" u="heavy" spc="-320" dirty="0">
                <a:solidFill>
                  <a:srgbClr val="342E78"/>
                </a:solidFill>
                <a:uFill>
                  <a:solidFill>
                    <a:srgbClr val="342E78"/>
                  </a:solidFill>
                </a:uFill>
                <a:latin typeface="Arial Black"/>
                <a:cs typeface="Arial Black"/>
              </a:rPr>
              <a:t>INCOME</a:t>
            </a:r>
            <a:r>
              <a:rPr sz="1900" u="heavy" spc="500" dirty="0">
                <a:solidFill>
                  <a:srgbClr val="342E78"/>
                </a:solidFill>
                <a:uFill>
                  <a:solidFill>
                    <a:srgbClr val="342E78"/>
                  </a:solidFill>
                </a:uFill>
                <a:latin typeface="Arial Black"/>
                <a:cs typeface="Arial Black"/>
              </a:rPr>
              <a:t> </a:t>
            </a:r>
            <a:endParaRPr sz="1900">
              <a:latin typeface="Arial Black"/>
              <a:cs typeface="Arial Black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13231" y="1316989"/>
            <a:ext cx="6347460" cy="287020"/>
          </a:xfrm>
          <a:prstGeom prst="rect">
            <a:avLst/>
          </a:prstGeom>
          <a:solidFill>
            <a:srgbClr val="00AEEE"/>
          </a:solidFill>
        </p:spPr>
        <p:txBody>
          <a:bodyPr vert="horz" wrap="square" lIns="0" tIns="20955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165"/>
              </a:spcBef>
            </a:pPr>
            <a:r>
              <a:rPr sz="1600" spc="-240" dirty="0">
                <a:solidFill>
                  <a:srgbClr val="FFFFFF"/>
                </a:solidFill>
                <a:latin typeface="Arial Black"/>
                <a:cs typeface="Arial Black"/>
              </a:rPr>
              <a:t>RESIDENTIAL</a:t>
            </a:r>
            <a:r>
              <a:rPr sz="1600" spc="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54" dirty="0">
                <a:solidFill>
                  <a:srgbClr val="FFFFFF"/>
                </a:solidFill>
                <a:latin typeface="Arial Black"/>
                <a:cs typeface="Arial Black"/>
              </a:rPr>
              <a:t>STATUS</a:t>
            </a:r>
            <a:r>
              <a:rPr sz="1600" spc="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54" dirty="0">
                <a:solidFill>
                  <a:srgbClr val="FFFFFF"/>
                </a:solidFill>
                <a:latin typeface="Arial Black"/>
                <a:cs typeface="Arial Black"/>
              </a:rPr>
              <a:t>OF</a:t>
            </a:r>
            <a:r>
              <a:rPr sz="1600" spc="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90" dirty="0">
                <a:solidFill>
                  <a:srgbClr val="FFFFFF"/>
                </a:solidFill>
                <a:latin typeface="Arial Black"/>
                <a:cs typeface="Arial Black"/>
              </a:rPr>
              <a:t>AN</a:t>
            </a:r>
            <a:r>
              <a:rPr sz="1600" spc="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20" dirty="0">
                <a:solidFill>
                  <a:srgbClr val="FFFFFF"/>
                </a:solidFill>
                <a:latin typeface="Arial Black"/>
                <a:cs typeface="Arial Black"/>
              </a:rPr>
              <a:t>INDIVIDUAL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090796" y="1833118"/>
            <a:ext cx="5537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Lucida Sans Unicode"/>
                <a:cs typeface="Lucida Sans Unicode"/>
              </a:rPr>
              <a:t>Individual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555619" y="2383281"/>
            <a:ext cx="1493520" cy="363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marR="5080" indent="-292735">
              <a:lnSpc>
                <a:spcPct val="123300"/>
              </a:lnSpc>
              <a:spcBef>
                <a:spcPts val="100"/>
              </a:spcBef>
            </a:pPr>
            <a:r>
              <a:rPr sz="900" spc="-20" dirty="0">
                <a:latin typeface="Lucida Sans Unicode"/>
                <a:cs typeface="Lucida Sans Unicode"/>
              </a:rPr>
              <a:t>Has</a:t>
            </a:r>
            <a:r>
              <a:rPr sz="900" spc="-7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he</a:t>
            </a:r>
            <a:r>
              <a:rPr sz="900" spc="-5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stayed</a:t>
            </a:r>
            <a:r>
              <a:rPr sz="900" spc="-6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in</a:t>
            </a:r>
            <a:r>
              <a:rPr sz="900" spc="-5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India</a:t>
            </a:r>
            <a:r>
              <a:rPr sz="900" spc="-65" dirty="0">
                <a:latin typeface="Lucida Sans Unicode"/>
                <a:cs typeface="Lucida Sans Unicode"/>
              </a:rPr>
              <a:t> </a:t>
            </a:r>
            <a:r>
              <a:rPr sz="900" spc="-85" dirty="0">
                <a:latin typeface="Lucida Sans Unicode"/>
                <a:cs typeface="Lucida Sans Unicode"/>
              </a:rPr>
              <a:t>&lt;</a:t>
            </a:r>
            <a:r>
              <a:rPr sz="900" spc="-55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60 </a:t>
            </a:r>
            <a:r>
              <a:rPr sz="900" dirty="0">
                <a:latin typeface="Lucida Sans Unicode"/>
                <a:cs typeface="Lucida Sans Unicode"/>
              </a:rPr>
              <a:t>days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in</a:t>
            </a:r>
            <a:r>
              <a:rPr sz="900" spc="-1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the</a:t>
            </a:r>
            <a:r>
              <a:rPr sz="900" spc="-15" dirty="0">
                <a:latin typeface="Lucida Sans Unicode"/>
                <a:cs typeface="Lucida Sans Unicode"/>
              </a:rPr>
              <a:t> </a:t>
            </a:r>
            <a:r>
              <a:rPr sz="900" spc="-20" dirty="0">
                <a:latin typeface="Lucida Sans Unicode"/>
                <a:cs typeface="Lucida Sans Unicode"/>
              </a:rPr>
              <a:t>RPY?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477892" y="2867914"/>
            <a:ext cx="1924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 Black"/>
                <a:cs typeface="Arial Black"/>
              </a:rPr>
              <a:t>No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290184" y="2352801"/>
            <a:ext cx="2800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Arial Black"/>
                <a:cs typeface="Arial Black"/>
              </a:rPr>
              <a:t>Yes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130298" y="3171570"/>
            <a:ext cx="5689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Arial Black"/>
                <a:cs typeface="Arial Black"/>
              </a:rPr>
              <a:t>Resident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381883" y="3066415"/>
            <a:ext cx="2540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 Black"/>
                <a:cs typeface="Arial Black"/>
              </a:rPr>
              <a:t>Yes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743071" y="3125851"/>
            <a:ext cx="1526540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6415" marR="5080" indent="-514350">
              <a:lnSpc>
                <a:spcPct val="126699"/>
              </a:lnSpc>
              <a:spcBef>
                <a:spcPts val="100"/>
              </a:spcBef>
            </a:pPr>
            <a:r>
              <a:rPr sz="900" spc="-35" dirty="0">
                <a:latin typeface="Lucida Sans Unicode"/>
                <a:cs typeface="Lucida Sans Unicode"/>
              </a:rPr>
              <a:t>Has</a:t>
            </a:r>
            <a:r>
              <a:rPr sz="900" spc="-4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he</a:t>
            </a:r>
            <a:r>
              <a:rPr sz="900" spc="-30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stayed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spc="-80" dirty="0">
                <a:latin typeface="Lucida Sans Unicode"/>
                <a:cs typeface="Lucida Sans Unicode"/>
              </a:rPr>
              <a:t>≥</a:t>
            </a:r>
            <a:r>
              <a:rPr sz="900" dirty="0">
                <a:latin typeface="Lucida Sans Unicode"/>
                <a:cs typeface="Lucida Sans Unicode"/>
              </a:rPr>
              <a:t> </a:t>
            </a:r>
            <a:r>
              <a:rPr sz="900" spc="-35" dirty="0">
                <a:latin typeface="Lucida Sans Unicode"/>
                <a:cs typeface="Lucida Sans Unicode"/>
              </a:rPr>
              <a:t>182 </a:t>
            </a:r>
            <a:r>
              <a:rPr sz="900" spc="-25" dirty="0">
                <a:latin typeface="Lucida Sans Unicode"/>
                <a:cs typeface="Lucida Sans Unicode"/>
              </a:rPr>
              <a:t>days in </a:t>
            </a:r>
            <a:r>
              <a:rPr sz="900" dirty="0">
                <a:latin typeface="Lucida Sans Unicode"/>
                <a:cs typeface="Lucida Sans Unicode"/>
              </a:rPr>
              <a:t>the</a:t>
            </a:r>
            <a:r>
              <a:rPr sz="900" spc="-5" dirty="0">
                <a:latin typeface="Lucida Sans Unicode"/>
                <a:cs typeface="Lucida Sans Unicode"/>
              </a:rPr>
              <a:t> </a:t>
            </a:r>
            <a:r>
              <a:rPr sz="900" spc="-20" dirty="0">
                <a:latin typeface="Lucida Sans Unicode"/>
                <a:cs typeface="Lucida Sans Unicode"/>
              </a:rPr>
              <a:t>RPY?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467225" y="3541903"/>
            <a:ext cx="1924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 Black"/>
                <a:cs typeface="Arial Black"/>
              </a:rPr>
              <a:t>No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258569" y="4971415"/>
            <a:ext cx="2540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 Black"/>
                <a:cs typeface="Arial Black"/>
              </a:rPr>
              <a:t>Yes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465833" y="3941190"/>
            <a:ext cx="1541780" cy="37020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461645">
              <a:lnSpc>
                <a:spcPct val="100000"/>
              </a:lnSpc>
              <a:spcBef>
                <a:spcPts val="375"/>
              </a:spcBef>
            </a:pPr>
            <a:r>
              <a:rPr sz="900" dirty="0">
                <a:latin typeface="Lucida Sans Unicode"/>
                <a:cs typeface="Lucida Sans Unicode"/>
              </a:rPr>
              <a:t>Is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he</a:t>
            </a:r>
            <a:r>
              <a:rPr sz="900" spc="-1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a</a:t>
            </a:r>
            <a:r>
              <a:rPr sz="900" spc="-1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NR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in</a:t>
            </a:r>
            <a:r>
              <a:rPr sz="900" spc="-1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any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spc="-50" dirty="0">
                <a:latin typeface="Lucida Sans Unicode"/>
                <a:cs typeface="Lucida Sans Unicode"/>
              </a:rPr>
              <a:t>9</a:t>
            </a:r>
            <a:endParaRPr sz="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  <a:tabLst>
                <a:tab pos="394970" algn="l"/>
              </a:tabLst>
            </a:pPr>
            <a:r>
              <a:rPr sz="900" spc="-25" dirty="0">
                <a:latin typeface="Arial Black"/>
                <a:cs typeface="Arial Black"/>
              </a:rPr>
              <a:t>Yes</a:t>
            </a:r>
            <a:r>
              <a:rPr sz="900" dirty="0">
                <a:latin typeface="Arial Black"/>
                <a:cs typeface="Arial Black"/>
              </a:rPr>
              <a:t>	</a:t>
            </a:r>
            <a:r>
              <a:rPr sz="900" spc="-30" dirty="0">
                <a:latin typeface="Lucida Sans Unicode"/>
                <a:cs typeface="Lucida Sans Unicode"/>
              </a:rPr>
              <a:t>IPPYs</a:t>
            </a:r>
            <a:r>
              <a:rPr sz="900" spc="-85" dirty="0">
                <a:latin typeface="Lucida Sans Unicode"/>
                <a:cs typeface="Lucida Sans Unicode"/>
              </a:rPr>
              <a:t> </a:t>
            </a:r>
            <a:r>
              <a:rPr sz="900" spc="-20" dirty="0">
                <a:latin typeface="Lucida Sans Unicode"/>
                <a:cs typeface="Lucida Sans Unicode"/>
              </a:rPr>
              <a:t>out</a:t>
            </a:r>
            <a:r>
              <a:rPr sz="900" spc="-75" dirty="0">
                <a:latin typeface="Lucida Sans Unicode"/>
                <a:cs typeface="Lucida Sans Unicode"/>
              </a:rPr>
              <a:t> </a:t>
            </a:r>
            <a:r>
              <a:rPr sz="900" spc="-20" dirty="0">
                <a:latin typeface="Lucida Sans Unicode"/>
                <a:cs typeface="Lucida Sans Unicode"/>
              </a:rPr>
              <a:t>of</a:t>
            </a:r>
            <a:r>
              <a:rPr sz="900" spc="-55" dirty="0">
                <a:latin typeface="Lucida Sans Unicode"/>
                <a:cs typeface="Lucida Sans Unicode"/>
              </a:rPr>
              <a:t> </a:t>
            </a:r>
            <a:r>
              <a:rPr sz="900" spc="-30" dirty="0">
                <a:latin typeface="Lucida Sans Unicode"/>
                <a:cs typeface="Lucida Sans Unicode"/>
              </a:rPr>
              <a:t>10</a:t>
            </a:r>
            <a:r>
              <a:rPr sz="900" spc="-7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IPPYs?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581782" y="4666615"/>
            <a:ext cx="1924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 Black"/>
                <a:cs typeface="Arial Black"/>
              </a:rPr>
              <a:t>No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831594" y="4974463"/>
            <a:ext cx="12642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Lucida Sans Unicode"/>
                <a:cs typeface="Lucida Sans Unicode"/>
              </a:rPr>
              <a:t>Has</a:t>
            </a:r>
            <a:r>
              <a:rPr sz="900" spc="-1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he</a:t>
            </a:r>
            <a:r>
              <a:rPr sz="900" spc="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stayed</a:t>
            </a:r>
            <a:r>
              <a:rPr sz="900" spc="-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in</a:t>
            </a:r>
            <a:r>
              <a:rPr sz="900" spc="-15" dirty="0">
                <a:latin typeface="Lucida Sans Unicode"/>
                <a:cs typeface="Lucida Sans Unicode"/>
              </a:rPr>
              <a:t> </a:t>
            </a:r>
            <a:r>
              <a:rPr sz="900" spc="-20" dirty="0">
                <a:latin typeface="Lucida Sans Unicode"/>
                <a:cs typeface="Lucida Sans Unicode"/>
              </a:rPr>
              <a:t>India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554095" y="3843654"/>
            <a:ext cx="1527175" cy="714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25600"/>
              </a:lnSpc>
              <a:spcBef>
                <a:spcPts val="100"/>
              </a:spcBef>
            </a:pPr>
            <a:r>
              <a:rPr sz="900" dirty="0">
                <a:latin typeface="Lucida Sans Unicode"/>
                <a:cs typeface="Lucida Sans Unicode"/>
              </a:rPr>
              <a:t>Is</a:t>
            </a:r>
            <a:r>
              <a:rPr sz="900" spc="-4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he</a:t>
            </a:r>
            <a:r>
              <a:rPr sz="900" spc="-5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an</a:t>
            </a:r>
            <a:r>
              <a:rPr sz="900" spc="-5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Indian</a:t>
            </a:r>
            <a:r>
              <a:rPr sz="900" spc="-2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Citizen</a:t>
            </a:r>
            <a:r>
              <a:rPr sz="900" spc="-40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who </a:t>
            </a:r>
            <a:r>
              <a:rPr sz="900" spc="-10" dirty="0">
                <a:latin typeface="Lucida Sans Unicode"/>
                <a:cs typeface="Lucida Sans Unicode"/>
              </a:rPr>
              <a:t>left</a:t>
            </a:r>
            <a:r>
              <a:rPr sz="900" spc="-6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India</a:t>
            </a:r>
            <a:r>
              <a:rPr sz="900" spc="-5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during</a:t>
            </a:r>
            <a:r>
              <a:rPr sz="900" spc="-4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the</a:t>
            </a:r>
            <a:r>
              <a:rPr sz="900" spc="-4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RPY</a:t>
            </a:r>
            <a:r>
              <a:rPr sz="900" spc="-60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for </a:t>
            </a:r>
            <a:r>
              <a:rPr sz="900" dirty="0">
                <a:latin typeface="Lucida Sans Unicode"/>
                <a:cs typeface="Lucida Sans Unicode"/>
              </a:rPr>
              <a:t>employment</a:t>
            </a:r>
            <a:r>
              <a:rPr sz="900" spc="10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OR</a:t>
            </a:r>
            <a:r>
              <a:rPr sz="900" spc="11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as</a:t>
            </a:r>
            <a:r>
              <a:rPr sz="900" spc="105" dirty="0">
                <a:latin typeface="Lucida Sans Unicode"/>
                <a:cs typeface="Lucida Sans Unicode"/>
              </a:rPr>
              <a:t> </a:t>
            </a:r>
            <a:r>
              <a:rPr sz="900" spc="-20" dirty="0">
                <a:latin typeface="Lucida Sans Unicode"/>
                <a:cs typeface="Lucida Sans Unicode"/>
              </a:rPr>
              <a:t>Crew </a:t>
            </a:r>
            <a:r>
              <a:rPr sz="900" dirty="0">
                <a:latin typeface="Lucida Sans Unicode"/>
                <a:cs typeface="Lucida Sans Unicode"/>
              </a:rPr>
              <a:t>Member</a:t>
            </a:r>
            <a:r>
              <a:rPr sz="900" spc="3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of</a:t>
            </a:r>
            <a:r>
              <a:rPr sz="900" spc="3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an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Indian</a:t>
            </a:r>
            <a:r>
              <a:rPr sz="900" spc="30" dirty="0">
                <a:latin typeface="Lucida Sans Unicode"/>
                <a:cs typeface="Lucida Sans Unicode"/>
              </a:rPr>
              <a:t> </a:t>
            </a:r>
            <a:r>
              <a:rPr sz="900" spc="-20" dirty="0">
                <a:latin typeface="Lucida Sans Unicode"/>
                <a:cs typeface="Lucida Sans Unicode"/>
              </a:rPr>
              <a:t>Ship?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4419980" y="4611751"/>
            <a:ext cx="1924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 Black"/>
                <a:cs typeface="Arial Black"/>
              </a:rPr>
              <a:t>No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5360289" y="4028059"/>
            <a:ext cx="2286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75" dirty="0">
                <a:latin typeface="Arial Black"/>
                <a:cs typeface="Arial Black"/>
              </a:rPr>
              <a:t>Yes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5194172" y="4969890"/>
            <a:ext cx="2540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 Black"/>
                <a:cs typeface="Arial Black"/>
              </a:rPr>
              <a:t>Yes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966714" y="4131690"/>
            <a:ext cx="4044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100"/>
              </a:spcBef>
            </a:pPr>
            <a:r>
              <a:rPr sz="900" b="1" i="1" spc="-25" dirty="0">
                <a:latin typeface="Arial"/>
                <a:cs typeface="Arial"/>
              </a:rPr>
              <a:t>NR</a:t>
            </a:r>
            <a:endParaRPr sz="9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5983985" y="4619371"/>
            <a:ext cx="1924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 Black"/>
                <a:cs typeface="Arial Black"/>
              </a:rPr>
              <a:t>No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6624066" y="4594986"/>
            <a:ext cx="2089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Arial Black"/>
                <a:cs typeface="Arial Black"/>
              </a:rPr>
              <a:t>No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875789" y="5183505"/>
            <a:ext cx="1158875" cy="363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marR="5080" indent="-257810">
              <a:lnSpc>
                <a:spcPct val="123300"/>
              </a:lnSpc>
              <a:spcBef>
                <a:spcPts val="100"/>
              </a:spcBef>
            </a:pPr>
            <a:r>
              <a:rPr sz="900" spc="-30" dirty="0">
                <a:latin typeface="Lucida Sans Unicode"/>
                <a:cs typeface="Lucida Sans Unicode"/>
              </a:rPr>
              <a:t>for</a:t>
            </a:r>
            <a:r>
              <a:rPr sz="900" spc="-55" dirty="0">
                <a:latin typeface="Lucida Sans Unicode"/>
                <a:cs typeface="Lucida Sans Unicode"/>
              </a:rPr>
              <a:t> </a:t>
            </a:r>
            <a:r>
              <a:rPr sz="900" spc="-85" dirty="0">
                <a:latin typeface="Lucida Sans Unicode"/>
                <a:cs typeface="Lucida Sans Unicode"/>
              </a:rPr>
              <a:t>≤</a:t>
            </a:r>
            <a:r>
              <a:rPr sz="900" spc="-40" dirty="0">
                <a:latin typeface="Lucida Sans Unicode"/>
                <a:cs typeface="Lucida Sans Unicode"/>
              </a:rPr>
              <a:t> </a:t>
            </a:r>
            <a:r>
              <a:rPr sz="900" spc="-50" dirty="0">
                <a:latin typeface="Lucida Sans Unicode"/>
                <a:cs typeface="Lucida Sans Unicode"/>
              </a:rPr>
              <a:t>729</a:t>
            </a:r>
            <a:r>
              <a:rPr sz="900" spc="-65" dirty="0">
                <a:latin typeface="Lucida Sans Unicode"/>
                <a:cs typeface="Lucida Sans Unicode"/>
              </a:rPr>
              <a:t> </a:t>
            </a:r>
            <a:r>
              <a:rPr sz="900" spc="-35" dirty="0">
                <a:latin typeface="Lucida Sans Unicode"/>
                <a:cs typeface="Lucida Sans Unicode"/>
              </a:rPr>
              <a:t>days</a:t>
            </a:r>
            <a:r>
              <a:rPr sz="900" spc="-40" dirty="0">
                <a:latin typeface="Lucida Sans Unicode"/>
                <a:cs typeface="Lucida Sans Unicode"/>
              </a:rPr>
              <a:t> </a:t>
            </a:r>
            <a:r>
              <a:rPr sz="900" spc="-30" dirty="0">
                <a:latin typeface="Lucida Sans Unicode"/>
                <a:cs typeface="Lucida Sans Unicode"/>
              </a:rPr>
              <a:t>during </a:t>
            </a:r>
            <a:r>
              <a:rPr sz="900" dirty="0">
                <a:latin typeface="Lucida Sans Unicode"/>
                <a:cs typeface="Lucida Sans Unicode"/>
              </a:rPr>
              <a:t>the</a:t>
            </a:r>
            <a:r>
              <a:rPr sz="900" spc="-1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7</a:t>
            </a:r>
            <a:r>
              <a:rPr sz="900" spc="-10" dirty="0">
                <a:latin typeface="Lucida Sans Unicode"/>
                <a:cs typeface="Lucida Sans Unicode"/>
              </a:rPr>
              <a:t> IPPYs?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2604642" y="5785484"/>
            <a:ext cx="1924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 Black"/>
                <a:cs typeface="Arial Black"/>
              </a:rPr>
              <a:t>No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683634" y="4901310"/>
            <a:ext cx="1399540" cy="717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3335" algn="ctr">
              <a:lnSpc>
                <a:spcPct val="126000"/>
              </a:lnSpc>
              <a:spcBef>
                <a:spcPts val="105"/>
              </a:spcBef>
            </a:pPr>
            <a:r>
              <a:rPr sz="900" dirty="0">
                <a:latin typeface="Lucida Sans Unicode"/>
                <a:cs typeface="Lucida Sans Unicode"/>
              </a:rPr>
              <a:t>Is</a:t>
            </a:r>
            <a:r>
              <a:rPr sz="900" spc="-4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he</a:t>
            </a:r>
            <a:r>
              <a:rPr sz="900" spc="-4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an</a:t>
            </a:r>
            <a:r>
              <a:rPr sz="900" spc="-3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Indian</a:t>
            </a:r>
            <a:r>
              <a:rPr sz="900" spc="-2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Citizen</a:t>
            </a:r>
            <a:r>
              <a:rPr sz="900" spc="-40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or </a:t>
            </a:r>
            <a:r>
              <a:rPr sz="900" dirty="0">
                <a:latin typeface="Lucida Sans Unicode"/>
                <a:cs typeface="Lucida Sans Unicode"/>
              </a:rPr>
              <a:t>a</a:t>
            </a:r>
            <a:r>
              <a:rPr sz="900" spc="-5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Person</a:t>
            </a:r>
            <a:r>
              <a:rPr sz="900" spc="-3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of</a:t>
            </a:r>
            <a:r>
              <a:rPr sz="900" spc="-4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Indian</a:t>
            </a:r>
            <a:r>
              <a:rPr sz="900" spc="-5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Origin </a:t>
            </a:r>
            <a:r>
              <a:rPr sz="900" dirty="0">
                <a:latin typeface="Lucida Sans Unicode"/>
                <a:cs typeface="Lucida Sans Unicode"/>
              </a:rPr>
              <a:t>visiting</a:t>
            </a:r>
            <a:r>
              <a:rPr sz="900" spc="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India</a:t>
            </a:r>
            <a:r>
              <a:rPr sz="900" spc="3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during</a:t>
            </a:r>
            <a:r>
              <a:rPr sz="900" spc="35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the </a:t>
            </a:r>
            <a:r>
              <a:rPr sz="900" spc="-20" dirty="0">
                <a:latin typeface="Lucida Sans Unicode"/>
                <a:cs typeface="Lucida Sans Unicode"/>
              </a:rPr>
              <a:t>RPY?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520565" y="5750433"/>
            <a:ext cx="1924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 Black"/>
                <a:cs typeface="Arial Black"/>
              </a:rPr>
              <a:t>No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5626989" y="5119242"/>
            <a:ext cx="11537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Lucida Sans Unicode"/>
                <a:cs typeface="Lucida Sans Unicode"/>
              </a:rPr>
              <a:t>Is</a:t>
            </a:r>
            <a:r>
              <a:rPr sz="900" spc="17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his</a:t>
            </a:r>
            <a:r>
              <a:rPr sz="900" spc="17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total</a:t>
            </a:r>
            <a:r>
              <a:rPr sz="900" spc="17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income,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549265" y="5256657"/>
            <a:ext cx="1231900" cy="556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600"/>
              </a:lnSpc>
              <a:spcBef>
                <a:spcPts val="100"/>
              </a:spcBef>
              <a:tabLst>
                <a:tab pos="438784" algn="l"/>
                <a:tab pos="816610" algn="l"/>
              </a:tabLst>
            </a:pPr>
            <a:r>
              <a:rPr sz="900" spc="-10" dirty="0">
                <a:latin typeface="Lucida Sans Unicode"/>
                <a:cs typeface="Lucida Sans Unicode"/>
              </a:rPr>
              <a:t>other</a:t>
            </a:r>
            <a:r>
              <a:rPr sz="900" dirty="0">
                <a:latin typeface="Lucida Sans Unicode"/>
                <a:cs typeface="Lucida Sans Unicode"/>
              </a:rPr>
              <a:t>	</a:t>
            </a:r>
            <a:r>
              <a:rPr sz="900" spc="-20" dirty="0">
                <a:latin typeface="Lucida Sans Unicode"/>
                <a:cs typeface="Lucida Sans Unicode"/>
              </a:rPr>
              <a:t>than</a:t>
            </a:r>
            <a:r>
              <a:rPr sz="900" dirty="0">
                <a:latin typeface="Lucida Sans Unicode"/>
                <a:cs typeface="Lucida Sans Unicode"/>
              </a:rPr>
              <a:t>	</a:t>
            </a:r>
            <a:r>
              <a:rPr sz="900" spc="-10" dirty="0">
                <a:latin typeface="Lucida Sans Unicode"/>
                <a:cs typeface="Lucida Sans Unicode"/>
              </a:rPr>
              <a:t>income </a:t>
            </a:r>
            <a:r>
              <a:rPr sz="900" dirty="0">
                <a:latin typeface="Lucida Sans Unicode"/>
                <a:cs typeface="Lucida Sans Unicode"/>
              </a:rPr>
              <a:t>from</a:t>
            </a:r>
            <a:r>
              <a:rPr sz="900" spc="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foreign</a:t>
            </a:r>
            <a:r>
              <a:rPr sz="900" spc="2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source</a:t>
            </a:r>
            <a:r>
              <a:rPr sz="900" spc="-5" dirty="0">
                <a:latin typeface="Lucida Sans Unicode"/>
                <a:cs typeface="Lucida Sans Unicode"/>
              </a:rPr>
              <a:t> </a:t>
            </a:r>
            <a:r>
              <a:rPr sz="900" spc="-345" dirty="0">
                <a:latin typeface="Lucida Sans Unicode"/>
                <a:cs typeface="Lucida Sans Unicode"/>
              </a:rPr>
              <a:t>&gt;</a:t>
            </a:r>
            <a:endParaRPr sz="900">
              <a:latin typeface="Lucida Sans Unicode"/>
              <a:cs typeface="Lucida Sans Unicode"/>
            </a:endParaRPr>
          </a:p>
          <a:p>
            <a:pPr marL="329565">
              <a:lnSpc>
                <a:spcPct val="100000"/>
              </a:lnSpc>
              <a:spcBef>
                <a:spcPts val="380"/>
              </a:spcBef>
            </a:pPr>
            <a:r>
              <a:rPr sz="900" spc="-100" dirty="0">
                <a:latin typeface="Georgia"/>
                <a:cs typeface="Georgia"/>
              </a:rPr>
              <a:t>`</a:t>
            </a:r>
            <a:r>
              <a:rPr sz="900" spc="5" dirty="0">
                <a:latin typeface="Georgia"/>
                <a:cs typeface="Georgia"/>
              </a:rPr>
              <a:t> </a:t>
            </a:r>
            <a:r>
              <a:rPr sz="900" spc="-135" dirty="0">
                <a:latin typeface="Lucida Sans Unicode"/>
                <a:cs typeface="Lucida Sans Unicode"/>
              </a:rPr>
              <a:t>15</a:t>
            </a:r>
            <a:r>
              <a:rPr sz="900" spc="-6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lakhs?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5723382" y="5950077"/>
            <a:ext cx="2540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 Black"/>
                <a:cs typeface="Arial Black"/>
              </a:rPr>
              <a:t>Yes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854760" y="6385026"/>
            <a:ext cx="1939289" cy="2488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25400"/>
              </a:lnSpc>
              <a:spcBef>
                <a:spcPts val="95"/>
              </a:spcBef>
            </a:pPr>
            <a:r>
              <a:rPr sz="800" spc="-20" dirty="0">
                <a:latin typeface="Arial Black"/>
                <a:cs typeface="Arial Black"/>
              </a:rPr>
              <a:t>Deemed</a:t>
            </a:r>
            <a:r>
              <a:rPr sz="800" spc="-15" dirty="0">
                <a:latin typeface="Arial Black"/>
                <a:cs typeface="Arial Black"/>
              </a:rPr>
              <a:t> </a:t>
            </a:r>
            <a:r>
              <a:rPr sz="800" spc="-25" dirty="0">
                <a:latin typeface="Arial Black"/>
                <a:cs typeface="Arial Black"/>
              </a:rPr>
              <a:t>resident</a:t>
            </a:r>
            <a:r>
              <a:rPr sz="800" spc="-15" dirty="0">
                <a:latin typeface="Arial Black"/>
                <a:cs typeface="Arial Black"/>
              </a:rPr>
              <a:t> </a:t>
            </a:r>
            <a:r>
              <a:rPr sz="800" spc="-25" dirty="0">
                <a:latin typeface="Arial Black"/>
                <a:cs typeface="Arial Black"/>
              </a:rPr>
              <a:t>[Section</a:t>
            </a:r>
            <a:r>
              <a:rPr sz="800" spc="-15" dirty="0">
                <a:latin typeface="Arial Black"/>
                <a:cs typeface="Arial Black"/>
              </a:rPr>
              <a:t> </a:t>
            </a:r>
            <a:r>
              <a:rPr sz="800" spc="-20" dirty="0">
                <a:latin typeface="Arial Black"/>
                <a:cs typeface="Arial Black"/>
              </a:rPr>
              <a:t>6(1A)]</a:t>
            </a:r>
            <a:r>
              <a:rPr sz="800" dirty="0">
                <a:latin typeface="Arial Black"/>
                <a:cs typeface="Arial Black"/>
              </a:rPr>
              <a:t> </a:t>
            </a:r>
            <a:r>
              <a:rPr sz="800" spc="-25" dirty="0">
                <a:latin typeface="Lucida Sans Unicode"/>
                <a:cs typeface="Lucida Sans Unicode"/>
              </a:rPr>
              <a:t>An </a:t>
            </a:r>
            <a:r>
              <a:rPr sz="800" dirty="0">
                <a:latin typeface="Lucida Sans Unicode"/>
                <a:cs typeface="Lucida Sans Unicode"/>
              </a:rPr>
              <a:t>individual,</a:t>
            </a:r>
            <a:r>
              <a:rPr sz="800" spc="365" dirty="0">
                <a:latin typeface="Lucida Sans Unicode"/>
                <a:cs typeface="Lucida Sans Unicode"/>
              </a:rPr>
              <a:t> </a:t>
            </a:r>
            <a:r>
              <a:rPr sz="800" dirty="0">
                <a:latin typeface="Lucida Sans Unicode"/>
                <a:cs typeface="Lucida Sans Unicode"/>
              </a:rPr>
              <a:t>being</a:t>
            </a:r>
            <a:r>
              <a:rPr sz="800" spc="375" dirty="0">
                <a:latin typeface="Lucida Sans Unicode"/>
                <a:cs typeface="Lucida Sans Unicode"/>
              </a:rPr>
              <a:t> </a:t>
            </a:r>
            <a:r>
              <a:rPr sz="800" dirty="0">
                <a:latin typeface="Lucida Sans Unicode"/>
                <a:cs typeface="Lucida Sans Unicode"/>
              </a:rPr>
              <a:t>an</a:t>
            </a:r>
            <a:r>
              <a:rPr sz="800" spc="380" dirty="0">
                <a:latin typeface="Lucida Sans Unicode"/>
                <a:cs typeface="Lucida Sans Unicode"/>
              </a:rPr>
              <a:t> </a:t>
            </a:r>
            <a:r>
              <a:rPr sz="800" dirty="0">
                <a:latin typeface="Lucida Sans Unicode"/>
                <a:cs typeface="Lucida Sans Unicode"/>
              </a:rPr>
              <a:t>Indian</a:t>
            </a:r>
            <a:r>
              <a:rPr sz="800" spc="360" dirty="0">
                <a:latin typeface="Lucida Sans Unicode"/>
                <a:cs typeface="Lucida Sans Unicode"/>
              </a:rPr>
              <a:t> </a:t>
            </a:r>
            <a:r>
              <a:rPr sz="800" spc="-10" dirty="0">
                <a:latin typeface="Lucida Sans Unicode"/>
                <a:cs typeface="Lucida Sans Unicode"/>
              </a:rPr>
              <a:t>citizen, </a:t>
            </a:r>
            <a:r>
              <a:rPr sz="800" dirty="0">
                <a:latin typeface="Lucida Sans Unicode"/>
                <a:cs typeface="Lucida Sans Unicode"/>
              </a:rPr>
              <a:t>having</a:t>
            </a:r>
            <a:r>
              <a:rPr sz="800" spc="235" dirty="0">
                <a:latin typeface="Lucida Sans Unicode"/>
                <a:cs typeface="Lucida Sans Unicode"/>
              </a:rPr>
              <a:t> </a:t>
            </a:r>
            <a:r>
              <a:rPr sz="800" dirty="0">
                <a:latin typeface="Lucida Sans Unicode"/>
                <a:cs typeface="Lucida Sans Unicode"/>
              </a:rPr>
              <a:t>total</a:t>
            </a:r>
            <a:r>
              <a:rPr sz="800" spc="229" dirty="0">
                <a:latin typeface="Lucida Sans Unicode"/>
                <a:cs typeface="Lucida Sans Unicode"/>
              </a:rPr>
              <a:t> </a:t>
            </a:r>
            <a:r>
              <a:rPr sz="800" dirty="0">
                <a:latin typeface="Lucida Sans Unicode"/>
                <a:cs typeface="Lucida Sans Unicode"/>
              </a:rPr>
              <a:t>income</a:t>
            </a:r>
            <a:r>
              <a:rPr sz="800" spc="229" dirty="0">
                <a:latin typeface="Lucida Sans Unicode"/>
                <a:cs typeface="Lucida Sans Unicode"/>
              </a:rPr>
              <a:t> </a:t>
            </a:r>
            <a:r>
              <a:rPr sz="800" dirty="0">
                <a:latin typeface="Lucida Sans Unicode"/>
                <a:cs typeface="Lucida Sans Unicode"/>
              </a:rPr>
              <a:t>(other</a:t>
            </a:r>
            <a:r>
              <a:rPr sz="800" spc="225" dirty="0">
                <a:latin typeface="Lucida Sans Unicode"/>
                <a:cs typeface="Lucida Sans Unicode"/>
              </a:rPr>
              <a:t> </a:t>
            </a:r>
            <a:r>
              <a:rPr sz="800" dirty="0">
                <a:latin typeface="Lucida Sans Unicode"/>
                <a:cs typeface="Lucida Sans Unicode"/>
              </a:rPr>
              <a:t>than</a:t>
            </a:r>
            <a:r>
              <a:rPr sz="800" spc="235" dirty="0">
                <a:latin typeface="Lucida Sans Unicode"/>
                <a:cs typeface="Lucida Sans Unicode"/>
              </a:rPr>
              <a:t> </a:t>
            </a:r>
            <a:r>
              <a:rPr sz="800" spc="-25" dirty="0">
                <a:latin typeface="Lucida Sans Unicode"/>
                <a:cs typeface="Lucida Sans Unicode"/>
              </a:rPr>
              <a:t>the </a:t>
            </a:r>
            <a:r>
              <a:rPr sz="800" dirty="0">
                <a:latin typeface="Lucida Sans Unicode"/>
                <a:cs typeface="Lucida Sans Unicode"/>
              </a:rPr>
              <a:t>income</a:t>
            </a:r>
            <a:r>
              <a:rPr sz="800" spc="105" dirty="0">
                <a:latin typeface="Lucida Sans Unicode"/>
                <a:cs typeface="Lucida Sans Unicode"/>
              </a:rPr>
              <a:t> </a:t>
            </a:r>
            <a:r>
              <a:rPr sz="800" dirty="0">
                <a:latin typeface="Lucida Sans Unicode"/>
                <a:cs typeface="Lucida Sans Unicode"/>
              </a:rPr>
              <a:t>from</a:t>
            </a:r>
            <a:r>
              <a:rPr sz="800" spc="110" dirty="0">
                <a:latin typeface="Lucida Sans Unicode"/>
                <a:cs typeface="Lucida Sans Unicode"/>
              </a:rPr>
              <a:t> </a:t>
            </a:r>
            <a:r>
              <a:rPr sz="800" dirty="0">
                <a:latin typeface="Lucida Sans Unicode"/>
                <a:cs typeface="Lucida Sans Unicode"/>
              </a:rPr>
              <a:t>foreign</a:t>
            </a:r>
            <a:r>
              <a:rPr sz="800" spc="114" dirty="0">
                <a:latin typeface="Lucida Sans Unicode"/>
                <a:cs typeface="Lucida Sans Unicode"/>
              </a:rPr>
              <a:t> </a:t>
            </a:r>
            <a:r>
              <a:rPr sz="800" dirty="0">
                <a:latin typeface="Lucida Sans Unicode"/>
                <a:cs typeface="Lucida Sans Unicode"/>
              </a:rPr>
              <a:t>sources)</a:t>
            </a:r>
            <a:r>
              <a:rPr sz="800" spc="114" dirty="0">
                <a:latin typeface="Lucida Sans Unicode"/>
                <a:cs typeface="Lucida Sans Unicode"/>
              </a:rPr>
              <a:t> </a:t>
            </a:r>
            <a:r>
              <a:rPr sz="800" dirty="0">
                <a:latin typeface="Lucida Sans Unicode"/>
                <a:cs typeface="Lucida Sans Unicode"/>
              </a:rPr>
              <a:t>&gt;</a:t>
            </a:r>
            <a:r>
              <a:rPr sz="800" spc="85" dirty="0">
                <a:latin typeface="Lucida Sans Unicode"/>
                <a:cs typeface="Lucida Sans Unicode"/>
              </a:rPr>
              <a:t> </a:t>
            </a:r>
            <a:r>
              <a:rPr sz="800" dirty="0">
                <a:latin typeface="Georgia"/>
                <a:cs typeface="Georgia"/>
              </a:rPr>
              <a:t>`</a:t>
            </a:r>
            <a:r>
              <a:rPr sz="800" spc="114" dirty="0">
                <a:latin typeface="Georgia"/>
                <a:cs typeface="Georgia"/>
              </a:rPr>
              <a:t> </a:t>
            </a:r>
            <a:r>
              <a:rPr sz="800" spc="-25" dirty="0">
                <a:latin typeface="Lucida Sans Unicode"/>
                <a:cs typeface="Lucida Sans Unicode"/>
              </a:rPr>
              <a:t>15 </a:t>
            </a:r>
            <a:r>
              <a:rPr sz="800" dirty="0">
                <a:latin typeface="Lucida Sans Unicode"/>
                <a:cs typeface="Lucida Sans Unicode"/>
              </a:rPr>
              <a:t>lakhs</a:t>
            </a:r>
            <a:r>
              <a:rPr sz="800" spc="-35" dirty="0">
                <a:latin typeface="Lucida Sans Unicode"/>
                <a:cs typeface="Lucida Sans Unicode"/>
              </a:rPr>
              <a:t> </a:t>
            </a:r>
            <a:r>
              <a:rPr sz="800" dirty="0">
                <a:latin typeface="Lucida Sans Unicode"/>
                <a:cs typeface="Lucida Sans Unicode"/>
              </a:rPr>
              <a:t>during</a:t>
            </a:r>
            <a:r>
              <a:rPr sz="800" spc="-40" dirty="0">
                <a:latin typeface="Lucida Sans Unicode"/>
                <a:cs typeface="Lucida Sans Unicode"/>
              </a:rPr>
              <a:t> </a:t>
            </a:r>
            <a:r>
              <a:rPr sz="800" dirty="0">
                <a:latin typeface="Lucida Sans Unicode"/>
                <a:cs typeface="Lucida Sans Unicode"/>
              </a:rPr>
              <a:t>the</a:t>
            </a:r>
            <a:r>
              <a:rPr sz="800" spc="-45" dirty="0">
                <a:latin typeface="Lucida Sans Unicode"/>
                <a:cs typeface="Lucida Sans Unicode"/>
              </a:rPr>
              <a:t> </a:t>
            </a:r>
            <a:r>
              <a:rPr sz="800" dirty="0">
                <a:latin typeface="Lucida Sans Unicode"/>
                <a:cs typeface="Lucida Sans Unicode"/>
              </a:rPr>
              <a:t>RPY</a:t>
            </a:r>
            <a:r>
              <a:rPr sz="800" spc="-35" dirty="0">
                <a:latin typeface="Lucida Sans Unicode"/>
                <a:cs typeface="Lucida Sans Unicode"/>
              </a:rPr>
              <a:t> </a:t>
            </a:r>
            <a:r>
              <a:rPr sz="800" dirty="0">
                <a:latin typeface="Lucida Sans Unicode"/>
                <a:cs typeface="Lucida Sans Unicode"/>
              </a:rPr>
              <a:t>would</a:t>
            </a:r>
            <a:r>
              <a:rPr sz="800" spc="-45" dirty="0">
                <a:latin typeface="Lucida Sans Unicode"/>
                <a:cs typeface="Lucida Sans Unicode"/>
              </a:rPr>
              <a:t> </a:t>
            </a:r>
            <a:r>
              <a:rPr sz="800" dirty="0">
                <a:latin typeface="Lucida Sans Unicode"/>
                <a:cs typeface="Lucida Sans Unicode"/>
              </a:rPr>
              <a:t>be</a:t>
            </a:r>
            <a:r>
              <a:rPr sz="800" spc="-55" dirty="0">
                <a:latin typeface="Lucida Sans Unicode"/>
                <a:cs typeface="Lucida Sans Unicode"/>
              </a:rPr>
              <a:t> </a:t>
            </a:r>
            <a:r>
              <a:rPr sz="800" spc="-10" dirty="0">
                <a:latin typeface="Lucida Sans Unicode"/>
                <a:cs typeface="Lucida Sans Unicode"/>
              </a:rPr>
              <a:t>deemed </a:t>
            </a:r>
            <a:r>
              <a:rPr sz="800" dirty="0">
                <a:latin typeface="Lucida Sans Unicode"/>
                <a:cs typeface="Lucida Sans Unicode"/>
              </a:rPr>
              <a:t>to</a:t>
            </a:r>
            <a:r>
              <a:rPr sz="800" spc="-60" dirty="0">
                <a:latin typeface="Lucida Sans Unicode"/>
                <a:cs typeface="Lucida Sans Unicode"/>
              </a:rPr>
              <a:t> </a:t>
            </a:r>
            <a:r>
              <a:rPr sz="800" spc="-20" dirty="0">
                <a:latin typeface="Lucida Sans Unicode"/>
                <a:cs typeface="Lucida Sans Unicode"/>
              </a:rPr>
              <a:t>be</a:t>
            </a:r>
            <a:r>
              <a:rPr sz="800" spc="-40" dirty="0">
                <a:latin typeface="Lucida Sans Unicode"/>
                <a:cs typeface="Lucida Sans Unicode"/>
              </a:rPr>
              <a:t> </a:t>
            </a:r>
            <a:r>
              <a:rPr sz="800" spc="-10" dirty="0">
                <a:latin typeface="Lucida Sans Unicode"/>
                <a:cs typeface="Lucida Sans Unicode"/>
              </a:rPr>
              <a:t>resident</a:t>
            </a:r>
            <a:r>
              <a:rPr sz="800" spc="-35" dirty="0">
                <a:latin typeface="Lucida Sans Unicode"/>
                <a:cs typeface="Lucida Sans Unicode"/>
              </a:rPr>
              <a:t> </a:t>
            </a:r>
            <a:r>
              <a:rPr sz="800" spc="-10" dirty="0">
                <a:latin typeface="Lucida Sans Unicode"/>
                <a:cs typeface="Lucida Sans Unicode"/>
              </a:rPr>
              <a:t>in</a:t>
            </a:r>
            <a:r>
              <a:rPr sz="800" spc="-40" dirty="0">
                <a:latin typeface="Lucida Sans Unicode"/>
                <a:cs typeface="Lucida Sans Unicode"/>
              </a:rPr>
              <a:t> </a:t>
            </a:r>
            <a:r>
              <a:rPr sz="800" spc="-10" dirty="0">
                <a:latin typeface="Lucida Sans Unicode"/>
                <a:cs typeface="Lucida Sans Unicode"/>
              </a:rPr>
              <a:t>India</a:t>
            </a:r>
            <a:r>
              <a:rPr sz="800" spc="-50" dirty="0">
                <a:latin typeface="Lucida Sans Unicode"/>
                <a:cs typeface="Lucida Sans Unicode"/>
              </a:rPr>
              <a:t> </a:t>
            </a:r>
            <a:r>
              <a:rPr sz="800" spc="-10" dirty="0">
                <a:latin typeface="Lucida Sans Unicode"/>
                <a:cs typeface="Lucida Sans Unicode"/>
              </a:rPr>
              <a:t>in</a:t>
            </a:r>
            <a:r>
              <a:rPr sz="800" spc="-45" dirty="0">
                <a:latin typeface="Lucida Sans Unicode"/>
                <a:cs typeface="Lucida Sans Unicode"/>
              </a:rPr>
              <a:t> </a:t>
            </a:r>
            <a:r>
              <a:rPr sz="800" spc="-10" dirty="0">
                <a:latin typeface="Lucida Sans Unicode"/>
                <a:cs typeface="Lucida Sans Unicode"/>
              </a:rPr>
              <a:t>that</a:t>
            </a:r>
            <a:r>
              <a:rPr sz="800" spc="-45" dirty="0">
                <a:latin typeface="Lucida Sans Unicode"/>
                <a:cs typeface="Lucida Sans Unicode"/>
              </a:rPr>
              <a:t> </a:t>
            </a:r>
            <a:r>
              <a:rPr sz="800" dirty="0">
                <a:latin typeface="Lucida Sans Unicode"/>
                <a:cs typeface="Lucida Sans Unicode"/>
              </a:rPr>
              <a:t>PY,</a:t>
            </a:r>
            <a:r>
              <a:rPr sz="800" spc="-35" dirty="0">
                <a:latin typeface="Lucida Sans Unicode"/>
                <a:cs typeface="Lucida Sans Unicode"/>
              </a:rPr>
              <a:t> </a:t>
            </a:r>
            <a:r>
              <a:rPr sz="800" spc="-20" dirty="0">
                <a:latin typeface="Lucida Sans Unicode"/>
                <a:cs typeface="Lucida Sans Unicode"/>
              </a:rPr>
              <a:t>if</a:t>
            </a:r>
            <a:r>
              <a:rPr sz="800" spc="-40" dirty="0">
                <a:latin typeface="Lucida Sans Unicode"/>
                <a:cs typeface="Lucida Sans Unicode"/>
              </a:rPr>
              <a:t> </a:t>
            </a:r>
            <a:r>
              <a:rPr sz="800" spc="-20" dirty="0">
                <a:latin typeface="Lucida Sans Unicode"/>
                <a:cs typeface="Lucida Sans Unicode"/>
              </a:rPr>
              <a:t>he</a:t>
            </a:r>
            <a:r>
              <a:rPr sz="800" spc="-45" dirty="0">
                <a:latin typeface="Lucida Sans Unicode"/>
                <a:cs typeface="Lucida Sans Unicode"/>
              </a:rPr>
              <a:t> </a:t>
            </a:r>
            <a:r>
              <a:rPr sz="800" spc="-25" dirty="0">
                <a:latin typeface="Lucida Sans Unicode"/>
                <a:cs typeface="Lucida Sans Unicode"/>
              </a:rPr>
              <a:t>is </a:t>
            </a:r>
            <a:r>
              <a:rPr sz="800" dirty="0">
                <a:latin typeface="Lucida Sans Unicode"/>
                <a:cs typeface="Lucida Sans Unicode"/>
              </a:rPr>
              <a:t>not</a:t>
            </a:r>
            <a:r>
              <a:rPr sz="800" spc="315" dirty="0">
                <a:latin typeface="Lucida Sans Unicode"/>
                <a:cs typeface="Lucida Sans Unicode"/>
              </a:rPr>
              <a:t> </a:t>
            </a:r>
            <a:r>
              <a:rPr sz="800" dirty="0">
                <a:latin typeface="Lucida Sans Unicode"/>
                <a:cs typeface="Lucida Sans Unicode"/>
              </a:rPr>
              <a:t>liable</a:t>
            </a:r>
            <a:r>
              <a:rPr sz="800" spc="315" dirty="0">
                <a:latin typeface="Lucida Sans Unicode"/>
                <a:cs typeface="Lucida Sans Unicode"/>
              </a:rPr>
              <a:t> </a:t>
            </a:r>
            <a:r>
              <a:rPr sz="800" dirty="0">
                <a:latin typeface="Lucida Sans Unicode"/>
                <a:cs typeface="Lucida Sans Unicode"/>
              </a:rPr>
              <a:t>to</a:t>
            </a:r>
            <a:r>
              <a:rPr sz="800" spc="315" dirty="0">
                <a:latin typeface="Lucida Sans Unicode"/>
                <a:cs typeface="Lucida Sans Unicode"/>
              </a:rPr>
              <a:t> </a:t>
            </a:r>
            <a:r>
              <a:rPr sz="800" dirty="0">
                <a:latin typeface="Lucida Sans Unicode"/>
                <a:cs typeface="Lucida Sans Unicode"/>
              </a:rPr>
              <a:t>pay</a:t>
            </a:r>
            <a:r>
              <a:rPr sz="800" spc="315" dirty="0">
                <a:latin typeface="Lucida Sans Unicode"/>
                <a:cs typeface="Lucida Sans Unicode"/>
              </a:rPr>
              <a:t> </a:t>
            </a:r>
            <a:r>
              <a:rPr sz="800" dirty="0">
                <a:latin typeface="Lucida Sans Unicode"/>
                <a:cs typeface="Lucida Sans Unicode"/>
              </a:rPr>
              <a:t>tax</a:t>
            </a:r>
            <a:r>
              <a:rPr sz="800" spc="330" dirty="0">
                <a:latin typeface="Lucida Sans Unicode"/>
                <a:cs typeface="Lucida Sans Unicode"/>
              </a:rPr>
              <a:t> </a:t>
            </a:r>
            <a:r>
              <a:rPr sz="800" dirty="0">
                <a:latin typeface="Lucida Sans Unicode"/>
                <a:cs typeface="Lucida Sans Unicode"/>
              </a:rPr>
              <a:t>in</a:t>
            </a:r>
            <a:r>
              <a:rPr sz="800" spc="325" dirty="0">
                <a:latin typeface="Lucida Sans Unicode"/>
                <a:cs typeface="Lucida Sans Unicode"/>
              </a:rPr>
              <a:t> </a:t>
            </a:r>
            <a:r>
              <a:rPr sz="800" dirty="0">
                <a:latin typeface="Lucida Sans Unicode"/>
                <a:cs typeface="Lucida Sans Unicode"/>
              </a:rPr>
              <a:t>any</a:t>
            </a:r>
            <a:r>
              <a:rPr sz="800" spc="320" dirty="0">
                <a:latin typeface="Lucida Sans Unicode"/>
                <a:cs typeface="Lucida Sans Unicode"/>
              </a:rPr>
              <a:t> </a:t>
            </a:r>
            <a:r>
              <a:rPr sz="800" spc="-10" dirty="0">
                <a:latin typeface="Lucida Sans Unicode"/>
                <a:cs typeface="Lucida Sans Unicode"/>
              </a:rPr>
              <a:t>other </a:t>
            </a:r>
            <a:r>
              <a:rPr sz="800" dirty="0">
                <a:latin typeface="Lucida Sans Unicode"/>
                <a:cs typeface="Lucida Sans Unicode"/>
              </a:rPr>
              <a:t>country</a:t>
            </a:r>
            <a:r>
              <a:rPr sz="800" spc="165" dirty="0">
                <a:latin typeface="Lucida Sans Unicode"/>
                <a:cs typeface="Lucida Sans Unicode"/>
              </a:rPr>
              <a:t> </a:t>
            </a:r>
            <a:r>
              <a:rPr sz="800" dirty="0">
                <a:latin typeface="Lucida Sans Unicode"/>
                <a:cs typeface="Lucida Sans Unicode"/>
              </a:rPr>
              <a:t>or</a:t>
            </a:r>
            <a:r>
              <a:rPr sz="800" spc="165" dirty="0">
                <a:latin typeface="Lucida Sans Unicode"/>
                <a:cs typeface="Lucida Sans Unicode"/>
              </a:rPr>
              <a:t> </a:t>
            </a:r>
            <a:r>
              <a:rPr sz="800" dirty="0">
                <a:latin typeface="Lucida Sans Unicode"/>
                <a:cs typeface="Lucida Sans Unicode"/>
              </a:rPr>
              <a:t>territory</a:t>
            </a:r>
            <a:r>
              <a:rPr sz="800" spc="170" dirty="0">
                <a:latin typeface="Lucida Sans Unicode"/>
                <a:cs typeface="Lucida Sans Unicode"/>
              </a:rPr>
              <a:t> </a:t>
            </a:r>
            <a:r>
              <a:rPr sz="800" dirty="0">
                <a:latin typeface="Lucida Sans Unicode"/>
                <a:cs typeface="Lucida Sans Unicode"/>
              </a:rPr>
              <a:t>by</a:t>
            </a:r>
            <a:r>
              <a:rPr sz="800" spc="160" dirty="0">
                <a:latin typeface="Lucida Sans Unicode"/>
                <a:cs typeface="Lucida Sans Unicode"/>
              </a:rPr>
              <a:t> </a:t>
            </a:r>
            <a:r>
              <a:rPr sz="800" dirty="0">
                <a:latin typeface="Lucida Sans Unicode"/>
                <a:cs typeface="Lucida Sans Unicode"/>
              </a:rPr>
              <a:t>reason</a:t>
            </a:r>
            <a:r>
              <a:rPr sz="800" spc="175" dirty="0">
                <a:latin typeface="Lucida Sans Unicode"/>
                <a:cs typeface="Lucida Sans Unicode"/>
              </a:rPr>
              <a:t> </a:t>
            </a:r>
            <a:r>
              <a:rPr sz="800" dirty="0">
                <a:latin typeface="Lucida Sans Unicode"/>
                <a:cs typeface="Lucida Sans Unicode"/>
              </a:rPr>
              <a:t>of</a:t>
            </a:r>
            <a:r>
              <a:rPr sz="800" spc="170" dirty="0">
                <a:latin typeface="Lucida Sans Unicode"/>
                <a:cs typeface="Lucida Sans Unicode"/>
              </a:rPr>
              <a:t> </a:t>
            </a:r>
            <a:r>
              <a:rPr sz="800" spc="-25" dirty="0">
                <a:latin typeface="Lucida Sans Unicode"/>
                <a:cs typeface="Lucida Sans Unicode"/>
              </a:rPr>
              <a:t>his </a:t>
            </a:r>
            <a:r>
              <a:rPr sz="800" dirty="0">
                <a:latin typeface="Lucida Sans Unicode"/>
                <a:cs typeface="Lucida Sans Unicode"/>
              </a:rPr>
              <a:t>domicile</a:t>
            </a:r>
            <a:r>
              <a:rPr sz="800" spc="310" dirty="0">
                <a:latin typeface="Lucida Sans Unicode"/>
                <a:cs typeface="Lucida Sans Unicode"/>
              </a:rPr>
              <a:t> </a:t>
            </a:r>
            <a:r>
              <a:rPr sz="800" dirty="0">
                <a:latin typeface="Lucida Sans Unicode"/>
                <a:cs typeface="Lucida Sans Unicode"/>
              </a:rPr>
              <a:t>or</a:t>
            </a:r>
            <a:r>
              <a:rPr sz="800" spc="315" dirty="0">
                <a:latin typeface="Lucida Sans Unicode"/>
                <a:cs typeface="Lucida Sans Unicode"/>
              </a:rPr>
              <a:t> </a:t>
            </a:r>
            <a:r>
              <a:rPr sz="800" dirty="0">
                <a:latin typeface="Lucida Sans Unicode"/>
                <a:cs typeface="Lucida Sans Unicode"/>
              </a:rPr>
              <a:t>residence</a:t>
            </a:r>
            <a:r>
              <a:rPr sz="800" spc="310" dirty="0">
                <a:latin typeface="Lucida Sans Unicode"/>
                <a:cs typeface="Lucida Sans Unicode"/>
              </a:rPr>
              <a:t> </a:t>
            </a:r>
            <a:r>
              <a:rPr sz="800" dirty="0">
                <a:latin typeface="Lucida Sans Unicode"/>
                <a:cs typeface="Lucida Sans Unicode"/>
              </a:rPr>
              <a:t>or</a:t>
            </a:r>
            <a:r>
              <a:rPr sz="800" spc="315" dirty="0">
                <a:latin typeface="Lucida Sans Unicode"/>
                <a:cs typeface="Lucida Sans Unicode"/>
              </a:rPr>
              <a:t> </a:t>
            </a:r>
            <a:r>
              <a:rPr sz="800" dirty="0">
                <a:latin typeface="Lucida Sans Unicode"/>
                <a:cs typeface="Lucida Sans Unicode"/>
              </a:rPr>
              <a:t>any</a:t>
            </a:r>
            <a:r>
              <a:rPr sz="800" spc="315" dirty="0">
                <a:latin typeface="Lucida Sans Unicode"/>
                <a:cs typeface="Lucida Sans Unicode"/>
              </a:rPr>
              <a:t> </a:t>
            </a:r>
            <a:r>
              <a:rPr sz="800" spc="-10" dirty="0">
                <a:latin typeface="Lucida Sans Unicode"/>
                <a:cs typeface="Lucida Sans Unicode"/>
              </a:rPr>
              <a:t>other </a:t>
            </a:r>
            <a:r>
              <a:rPr sz="800" dirty="0">
                <a:latin typeface="Lucida Sans Unicode"/>
                <a:cs typeface="Lucida Sans Unicode"/>
              </a:rPr>
              <a:t>criteria</a:t>
            </a:r>
            <a:r>
              <a:rPr sz="800" spc="220" dirty="0">
                <a:latin typeface="Lucida Sans Unicode"/>
                <a:cs typeface="Lucida Sans Unicode"/>
              </a:rPr>
              <a:t> </a:t>
            </a:r>
            <a:r>
              <a:rPr sz="800" dirty="0">
                <a:latin typeface="Lucida Sans Unicode"/>
                <a:cs typeface="Lucida Sans Unicode"/>
              </a:rPr>
              <a:t>of</a:t>
            </a:r>
            <a:r>
              <a:rPr sz="800" spc="220" dirty="0">
                <a:latin typeface="Lucida Sans Unicode"/>
                <a:cs typeface="Lucida Sans Unicode"/>
              </a:rPr>
              <a:t> </a:t>
            </a:r>
            <a:r>
              <a:rPr sz="800" dirty="0">
                <a:latin typeface="Lucida Sans Unicode"/>
                <a:cs typeface="Lucida Sans Unicode"/>
              </a:rPr>
              <a:t>similar</a:t>
            </a:r>
            <a:r>
              <a:rPr sz="800" spc="229" dirty="0">
                <a:latin typeface="Lucida Sans Unicode"/>
                <a:cs typeface="Lucida Sans Unicode"/>
              </a:rPr>
              <a:t> </a:t>
            </a:r>
            <a:r>
              <a:rPr sz="800" dirty="0">
                <a:latin typeface="Lucida Sans Unicode"/>
                <a:cs typeface="Lucida Sans Unicode"/>
              </a:rPr>
              <a:t>nature.</a:t>
            </a:r>
            <a:r>
              <a:rPr sz="800" spc="215" dirty="0">
                <a:latin typeface="Lucida Sans Unicode"/>
                <a:cs typeface="Lucida Sans Unicode"/>
              </a:rPr>
              <a:t> </a:t>
            </a:r>
            <a:r>
              <a:rPr sz="800" dirty="0">
                <a:latin typeface="Lucida Sans Unicode"/>
                <a:cs typeface="Lucida Sans Unicode"/>
              </a:rPr>
              <a:t>A</a:t>
            </a:r>
            <a:r>
              <a:rPr sz="800" spc="220" dirty="0">
                <a:latin typeface="Lucida Sans Unicode"/>
                <a:cs typeface="Lucida Sans Unicode"/>
              </a:rPr>
              <a:t> </a:t>
            </a:r>
            <a:r>
              <a:rPr sz="800" spc="-10" dirty="0">
                <a:latin typeface="Lucida Sans Unicode"/>
                <a:cs typeface="Lucida Sans Unicode"/>
              </a:rPr>
              <a:t>deemed </a:t>
            </a:r>
            <a:r>
              <a:rPr sz="800" dirty="0">
                <a:latin typeface="Lucida Sans Unicode"/>
                <a:cs typeface="Lucida Sans Unicode"/>
              </a:rPr>
              <a:t>resident</a:t>
            </a:r>
            <a:r>
              <a:rPr sz="800" spc="90" dirty="0">
                <a:latin typeface="Lucida Sans Unicode"/>
                <a:cs typeface="Lucida Sans Unicode"/>
              </a:rPr>
              <a:t> </a:t>
            </a:r>
            <a:r>
              <a:rPr sz="800" dirty="0">
                <a:latin typeface="Lucida Sans Unicode"/>
                <a:cs typeface="Lucida Sans Unicode"/>
              </a:rPr>
              <a:t>u/s</a:t>
            </a:r>
            <a:r>
              <a:rPr sz="800" spc="95" dirty="0">
                <a:latin typeface="Lucida Sans Unicode"/>
                <a:cs typeface="Lucida Sans Unicode"/>
              </a:rPr>
              <a:t> </a:t>
            </a:r>
            <a:r>
              <a:rPr sz="800" dirty="0">
                <a:latin typeface="Lucida Sans Unicode"/>
                <a:cs typeface="Lucida Sans Unicode"/>
              </a:rPr>
              <a:t>6(1A)</a:t>
            </a:r>
            <a:r>
              <a:rPr sz="800" spc="90" dirty="0">
                <a:latin typeface="Lucida Sans Unicode"/>
                <a:cs typeface="Lucida Sans Unicode"/>
              </a:rPr>
              <a:t> </a:t>
            </a:r>
            <a:r>
              <a:rPr sz="800" dirty="0">
                <a:latin typeface="Lucida Sans Unicode"/>
                <a:cs typeface="Lucida Sans Unicode"/>
              </a:rPr>
              <a:t>would</a:t>
            </a:r>
            <a:r>
              <a:rPr sz="800" spc="80" dirty="0">
                <a:latin typeface="Lucida Sans Unicode"/>
                <a:cs typeface="Lucida Sans Unicode"/>
              </a:rPr>
              <a:t> </a:t>
            </a:r>
            <a:r>
              <a:rPr sz="800" dirty="0">
                <a:latin typeface="Lucida Sans Unicode"/>
                <a:cs typeface="Lucida Sans Unicode"/>
              </a:rPr>
              <a:t>always</a:t>
            </a:r>
            <a:r>
              <a:rPr sz="800" spc="95" dirty="0">
                <a:latin typeface="Lucida Sans Unicode"/>
                <a:cs typeface="Lucida Sans Unicode"/>
              </a:rPr>
              <a:t> </a:t>
            </a:r>
            <a:r>
              <a:rPr sz="800" dirty="0">
                <a:latin typeface="Lucida Sans Unicode"/>
                <a:cs typeface="Lucida Sans Unicode"/>
              </a:rPr>
              <a:t>be</a:t>
            </a:r>
            <a:r>
              <a:rPr sz="800" spc="80" dirty="0">
                <a:latin typeface="Lucida Sans Unicode"/>
                <a:cs typeface="Lucida Sans Unicode"/>
              </a:rPr>
              <a:t> </a:t>
            </a:r>
            <a:r>
              <a:rPr sz="800" spc="-50" dirty="0">
                <a:latin typeface="Lucida Sans Unicode"/>
                <a:cs typeface="Lucida Sans Unicode"/>
              </a:rPr>
              <a:t>a</a:t>
            </a:r>
            <a:r>
              <a:rPr sz="800" spc="-10" dirty="0">
                <a:latin typeface="Lucida Sans Unicode"/>
                <a:cs typeface="Lucida Sans Unicode"/>
              </a:rPr>
              <a:t> RNOR.</a:t>
            </a:r>
            <a:endParaRPr sz="800">
              <a:latin typeface="Lucida Sans Unicode"/>
              <a:cs typeface="Lucida Sans Unicode"/>
            </a:endParaRPr>
          </a:p>
          <a:p>
            <a:pPr marL="12700" marR="5715" algn="just">
              <a:lnSpc>
                <a:spcPct val="124600"/>
              </a:lnSpc>
              <a:spcBef>
                <a:spcPts val="170"/>
              </a:spcBef>
            </a:pPr>
            <a:r>
              <a:rPr sz="800" b="1" i="1" dirty="0">
                <a:latin typeface="Arial"/>
                <a:cs typeface="Arial"/>
              </a:rPr>
              <a:t>Note</a:t>
            </a:r>
            <a:r>
              <a:rPr sz="800" b="1" i="1" spc="2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–</a:t>
            </a:r>
            <a:r>
              <a:rPr sz="800" i="1" spc="22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If</a:t>
            </a:r>
            <a:r>
              <a:rPr sz="800" i="1" spc="22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an</a:t>
            </a:r>
            <a:r>
              <a:rPr sz="800" i="1" spc="2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individual</a:t>
            </a:r>
            <a:r>
              <a:rPr sz="800" i="1" spc="21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is</a:t>
            </a:r>
            <a:r>
              <a:rPr sz="800" i="1" spc="195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a</a:t>
            </a:r>
            <a:r>
              <a:rPr sz="800" i="1" spc="195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resident</a:t>
            </a:r>
            <a:r>
              <a:rPr sz="800" i="1" spc="204" dirty="0">
                <a:latin typeface="Arial"/>
                <a:cs typeface="Arial"/>
              </a:rPr>
              <a:t> </a:t>
            </a:r>
            <a:r>
              <a:rPr sz="800" i="1" spc="-25" dirty="0">
                <a:latin typeface="Arial"/>
                <a:cs typeface="Arial"/>
              </a:rPr>
              <a:t>in</a:t>
            </a:r>
            <a:r>
              <a:rPr sz="800" i="1" dirty="0">
                <a:latin typeface="Arial"/>
                <a:cs typeface="Arial"/>
              </a:rPr>
              <a:t> India</a:t>
            </a:r>
            <a:r>
              <a:rPr sz="800" i="1" spc="7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in</a:t>
            </a:r>
            <a:r>
              <a:rPr sz="800" i="1" spc="6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the</a:t>
            </a:r>
            <a:r>
              <a:rPr sz="800" i="1" spc="7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PY</a:t>
            </a:r>
            <a:r>
              <a:rPr sz="800" i="1" spc="75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as</a:t>
            </a:r>
            <a:r>
              <a:rPr sz="800" i="1" spc="8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per</a:t>
            </a:r>
            <a:r>
              <a:rPr sz="800" i="1" spc="6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section</a:t>
            </a:r>
            <a:r>
              <a:rPr sz="800" i="1" spc="7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6(1),</a:t>
            </a:r>
            <a:r>
              <a:rPr sz="800" i="1" spc="80" dirty="0">
                <a:latin typeface="Arial"/>
                <a:cs typeface="Arial"/>
              </a:rPr>
              <a:t> </a:t>
            </a:r>
            <a:r>
              <a:rPr sz="800" i="1" spc="-10" dirty="0">
                <a:latin typeface="Arial"/>
                <a:cs typeface="Arial"/>
              </a:rPr>
              <a:t>then, </a:t>
            </a:r>
            <a:r>
              <a:rPr sz="800" i="1" dirty="0">
                <a:latin typeface="Arial"/>
                <a:cs typeface="Arial"/>
              </a:rPr>
              <a:t>the</a:t>
            </a:r>
            <a:r>
              <a:rPr sz="800" i="1" spc="37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provision</a:t>
            </a:r>
            <a:r>
              <a:rPr sz="800" i="1" spc="37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of</a:t>
            </a:r>
            <a:r>
              <a:rPr sz="800" i="1" spc="385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deemed</a:t>
            </a:r>
            <a:r>
              <a:rPr sz="800" i="1" spc="375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resident</a:t>
            </a:r>
            <a:r>
              <a:rPr sz="800" i="1" spc="385" dirty="0">
                <a:latin typeface="Arial"/>
                <a:cs typeface="Arial"/>
              </a:rPr>
              <a:t> </a:t>
            </a:r>
            <a:r>
              <a:rPr sz="800" i="1" spc="-25" dirty="0">
                <a:latin typeface="Arial"/>
                <a:cs typeface="Arial"/>
              </a:rPr>
              <a:t>u/s</a:t>
            </a:r>
            <a:r>
              <a:rPr sz="800" i="1" dirty="0">
                <a:latin typeface="Arial"/>
                <a:cs typeface="Arial"/>
              </a:rPr>
              <a:t> 6(1A)</a:t>
            </a:r>
            <a:r>
              <a:rPr sz="800" i="1" spc="13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would</a:t>
            </a:r>
            <a:r>
              <a:rPr sz="800" i="1" spc="145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not</a:t>
            </a:r>
            <a:r>
              <a:rPr sz="800" i="1" spc="165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apply</a:t>
            </a:r>
            <a:r>
              <a:rPr sz="800" i="1" spc="14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to</a:t>
            </a:r>
            <a:r>
              <a:rPr sz="800" i="1" spc="160" dirty="0">
                <a:latin typeface="Arial"/>
                <a:cs typeface="Arial"/>
              </a:rPr>
              <a:t> </a:t>
            </a:r>
            <a:r>
              <a:rPr sz="800" i="1" spc="-20" dirty="0">
                <a:latin typeface="Arial"/>
                <a:cs typeface="Arial"/>
              </a:rPr>
              <a:t>him.</a:t>
            </a:r>
            <a:endParaRPr sz="8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3323971" y="6596253"/>
            <a:ext cx="2540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 Black"/>
                <a:cs typeface="Arial Black"/>
              </a:rPr>
              <a:t>Yes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3753739" y="6343269"/>
            <a:ext cx="1097915" cy="541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905" algn="ctr">
              <a:lnSpc>
                <a:spcPct val="125000"/>
              </a:lnSpc>
              <a:spcBef>
                <a:spcPts val="105"/>
              </a:spcBef>
            </a:pPr>
            <a:r>
              <a:rPr sz="900" dirty="0">
                <a:latin typeface="Lucida Sans Unicode"/>
                <a:cs typeface="Lucida Sans Unicode"/>
              </a:rPr>
              <a:t>Has</a:t>
            </a:r>
            <a:r>
              <a:rPr sz="900" spc="-3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he</a:t>
            </a:r>
            <a:r>
              <a:rPr sz="900" spc="-2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stayed</a:t>
            </a:r>
            <a:r>
              <a:rPr sz="900" spc="-30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in </a:t>
            </a:r>
            <a:r>
              <a:rPr sz="900" spc="-20" dirty="0">
                <a:latin typeface="Lucida Sans Unicode"/>
                <a:cs typeface="Lucida Sans Unicode"/>
              </a:rPr>
              <a:t>India</a:t>
            </a:r>
            <a:r>
              <a:rPr sz="900" spc="-6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for</a:t>
            </a:r>
            <a:r>
              <a:rPr sz="900" spc="-45" dirty="0">
                <a:latin typeface="Lucida Sans Unicode"/>
                <a:cs typeface="Lucida Sans Unicode"/>
              </a:rPr>
              <a:t> </a:t>
            </a:r>
            <a:r>
              <a:rPr sz="900" spc="-85" dirty="0">
                <a:latin typeface="Lucida Sans Unicode"/>
                <a:cs typeface="Lucida Sans Unicode"/>
              </a:rPr>
              <a:t>≥</a:t>
            </a:r>
            <a:r>
              <a:rPr sz="900" spc="-70" dirty="0">
                <a:latin typeface="Lucida Sans Unicode"/>
                <a:cs typeface="Lucida Sans Unicode"/>
              </a:rPr>
              <a:t> </a:t>
            </a:r>
            <a:r>
              <a:rPr sz="900" spc="-30" dirty="0">
                <a:latin typeface="Lucida Sans Unicode"/>
                <a:cs typeface="Lucida Sans Unicode"/>
              </a:rPr>
              <a:t>365</a:t>
            </a:r>
            <a:r>
              <a:rPr sz="900" spc="-70" dirty="0">
                <a:latin typeface="Lucida Sans Unicode"/>
                <a:cs typeface="Lucida Sans Unicode"/>
              </a:rPr>
              <a:t> </a:t>
            </a:r>
            <a:r>
              <a:rPr sz="900" spc="-20" dirty="0">
                <a:latin typeface="Lucida Sans Unicode"/>
                <a:cs typeface="Lucida Sans Unicode"/>
              </a:rPr>
              <a:t>days </a:t>
            </a:r>
            <a:r>
              <a:rPr sz="900" dirty="0">
                <a:latin typeface="Lucida Sans Unicode"/>
                <a:cs typeface="Lucida Sans Unicode"/>
              </a:rPr>
              <a:t>during</a:t>
            </a:r>
            <a:r>
              <a:rPr sz="900" spc="-3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the</a:t>
            </a:r>
            <a:r>
              <a:rPr sz="900" spc="-6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4</a:t>
            </a:r>
            <a:r>
              <a:rPr sz="900" spc="-6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IPPYs?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4419980" y="7277861"/>
            <a:ext cx="2089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Arial Black"/>
                <a:cs typeface="Arial Black"/>
              </a:rPr>
              <a:t>No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5514213" y="6373748"/>
            <a:ext cx="1123315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5405">
              <a:lnSpc>
                <a:spcPct val="126699"/>
              </a:lnSpc>
              <a:spcBef>
                <a:spcPts val="100"/>
              </a:spcBef>
            </a:pPr>
            <a:r>
              <a:rPr sz="900" dirty="0">
                <a:latin typeface="Lucida Sans Unicode"/>
                <a:cs typeface="Lucida Sans Unicode"/>
              </a:rPr>
              <a:t>Is</a:t>
            </a:r>
            <a:r>
              <a:rPr sz="900" spc="-4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his</a:t>
            </a:r>
            <a:r>
              <a:rPr sz="900" spc="-50" dirty="0">
                <a:latin typeface="Lucida Sans Unicode"/>
                <a:cs typeface="Lucida Sans Unicode"/>
              </a:rPr>
              <a:t> </a:t>
            </a:r>
            <a:r>
              <a:rPr sz="900" spc="-20" dirty="0">
                <a:latin typeface="Lucida Sans Unicode"/>
                <a:cs typeface="Lucida Sans Unicode"/>
              </a:rPr>
              <a:t>stay</a:t>
            </a:r>
            <a:r>
              <a:rPr sz="900" spc="-5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in</a:t>
            </a:r>
            <a:r>
              <a:rPr sz="900" spc="-35" dirty="0">
                <a:latin typeface="Lucida Sans Unicode"/>
                <a:cs typeface="Lucida Sans Unicode"/>
              </a:rPr>
              <a:t> </a:t>
            </a:r>
            <a:r>
              <a:rPr sz="900" spc="-20" dirty="0">
                <a:latin typeface="Lucida Sans Unicode"/>
                <a:cs typeface="Lucida Sans Unicode"/>
              </a:rPr>
              <a:t>India </a:t>
            </a:r>
            <a:r>
              <a:rPr sz="900" spc="-80" dirty="0">
                <a:latin typeface="Lucida Sans Unicode"/>
                <a:cs typeface="Lucida Sans Unicode"/>
              </a:rPr>
              <a:t>during</a:t>
            </a:r>
            <a:r>
              <a:rPr sz="900" spc="35" dirty="0">
                <a:latin typeface="Lucida Sans Unicode"/>
                <a:cs typeface="Lucida Sans Unicode"/>
              </a:rPr>
              <a:t> </a:t>
            </a:r>
            <a:r>
              <a:rPr sz="900" spc="-95" dirty="0">
                <a:latin typeface="Lucida Sans Unicode"/>
                <a:cs typeface="Lucida Sans Unicode"/>
              </a:rPr>
              <a:t>RPY</a:t>
            </a:r>
            <a:r>
              <a:rPr sz="900" spc="20" dirty="0">
                <a:latin typeface="Lucida Sans Unicode"/>
                <a:cs typeface="Lucida Sans Unicode"/>
              </a:rPr>
              <a:t> </a:t>
            </a:r>
            <a:r>
              <a:rPr sz="900" spc="-120" dirty="0">
                <a:latin typeface="Lucida Sans Unicode"/>
                <a:cs typeface="Lucida Sans Unicode"/>
              </a:rPr>
              <a:t>≥</a:t>
            </a:r>
            <a:r>
              <a:rPr sz="900" spc="10" dirty="0">
                <a:latin typeface="Lucida Sans Unicode"/>
                <a:cs typeface="Lucida Sans Unicode"/>
              </a:rPr>
              <a:t> </a:t>
            </a:r>
            <a:r>
              <a:rPr sz="900" spc="-110" dirty="0">
                <a:latin typeface="Lucida Sans Unicode"/>
                <a:cs typeface="Lucida Sans Unicode"/>
              </a:rPr>
              <a:t>120</a:t>
            </a:r>
            <a:r>
              <a:rPr sz="900" spc="10" dirty="0">
                <a:latin typeface="Lucida Sans Unicode"/>
                <a:cs typeface="Lucida Sans Unicode"/>
              </a:rPr>
              <a:t> </a:t>
            </a:r>
            <a:r>
              <a:rPr sz="900" spc="-95" dirty="0">
                <a:latin typeface="Lucida Sans Unicode"/>
                <a:cs typeface="Lucida Sans Unicode"/>
              </a:rPr>
              <a:t>days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5494401" y="6705980"/>
            <a:ext cx="1156970" cy="37020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sz="900" spc="-85" dirty="0">
                <a:latin typeface="Lucida Sans Unicode"/>
                <a:cs typeface="Lucida Sans Unicode"/>
              </a:rPr>
              <a:t>+</a:t>
            </a:r>
            <a:r>
              <a:rPr sz="900" spc="-60" dirty="0">
                <a:latin typeface="Lucida Sans Unicode"/>
                <a:cs typeface="Lucida Sans Unicode"/>
              </a:rPr>
              <a:t> </a:t>
            </a:r>
            <a:r>
              <a:rPr sz="900" spc="-40" dirty="0">
                <a:latin typeface="Lucida Sans Unicode"/>
                <a:cs typeface="Lucida Sans Unicode"/>
              </a:rPr>
              <a:t>his</a:t>
            </a:r>
            <a:r>
              <a:rPr sz="900" spc="-50" dirty="0">
                <a:latin typeface="Lucida Sans Unicode"/>
                <a:cs typeface="Lucida Sans Unicode"/>
              </a:rPr>
              <a:t> </a:t>
            </a:r>
            <a:r>
              <a:rPr sz="900" spc="-35" dirty="0">
                <a:latin typeface="Lucida Sans Unicode"/>
                <a:cs typeface="Lucida Sans Unicode"/>
              </a:rPr>
              <a:t>stay</a:t>
            </a:r>
            <a:r>
              <a:rPr sz="900" spc="-50" dirty="0">
                <a:latin typeface="Lucida Sans Unicode"/>
                <a:cs typeface="Lucida Sans Unicode"/>
              </a:rPr>
              <a:t> </a:t>
            </a:r>
            <a:r>
              <a:rPr sz="900" spc="-35" dirty="0">
                <a:latin typeface="Lucida Sans Unicode"/>
                <a:cs typeface="Lucida Sans Unicode"/>
              </a:rPr>
              <a:t>in</a:t>
            </a:r>
            <a:r>
              <a:rPr sz="900" spc="-50" dirty="0">
                <a:latin typeface="Lucida Sans Unicode"/>
                <a:cs typeface="Lucida Sans Unicode"/>
              </a:rPr>
              <a:t> 4</a:t>
            </a:r>
            <a:r>
              <a:rPr sz="900" spc="-65" dirty="0">
                <a:latin typeface="Lucida Sans Unicode"/>
                <a:cs typeface="Lucida Sans Unicode"/>
              </a:rPr>
              <a:t> </a:t>
            </a:r>
            <a:r>
              <a:rPr sz="900" spc="-35" dirty="0">
                <a:latin typeface="Lucida Sans Unicode"/>
                <a:cs typeface="Lucida Sans Unicode"/>
              </a:rPr>
              <a:t>IPPYs</a:t>
            </a:r>
            <a:r>
              <a:rPr sz="900" spc="-55" dirty="0">
                <a:latin typeface="Lucida Sans Unicode"/>
                <a:cs typeface="Lucida Sans Unicode"/>
              </a:rPr>
              <a:t> </a:t>
            </a:r>
            <a:r>
              <a:rPr sz="900" spc="-50" dirty="0">
                <a:latin typeface="Lucida Sans Unicode"/>
                <a:cs typeface="Lucida Sans Unicode"/>
              </a:rPr>
              <a:t>≥</a:t>
            </a:r>
            <a:endParaRPr sz="900">
              <a:latin typeface="Lucida Sans Unicode"/>
              <a:cs typeface="Lucida Sans Unicode"/>
            </a:endParaRPr>
          </a:p>
          <a:p>
            <a:pPr marL="2540" algn="ctr">
              <a:lnSpc>
                <a:spcPct val="100000"/>
              </a:lnSpc>
              <a:spcBef>
                <a:spcPts val="275"/>
              </a:spcBef>
            </a:pPr>
            <a:r>
              <a:rPr sz="900" spc="-20" dirty="0">
                <a:latin typeface="Lucida Sans Unicode"/>
                <a:cs typeface="Lucida Sans Unicode"/>
              </a:rPr>
              <a:t>365</a:t>
            </a:r>
            <a:r>
              <a:rPr sz="900" spc="-3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days?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5706617" y="7308342"/>
            <a:ext cx="2800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Arial Black"/>
                <a:cs typeface="Arial Black"/>
              </a:rPr>
              <a:t>Yes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5941314" y="7629906"/>
            <a:ext cx="3536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i="1" spc="-20" dirty="0">
                <a:latin typeface="Arial"/>
                <a:cs typeface="Arial"/>
              </a:rPr>
              <a:t>RNOR</a:t>
            </a:r>
            <a:endParaRPr sz="9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2211070" y="6111113"/>
            <a:ext cx="526415" cy="24892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475"/>
              </a:spcBef>
            </a:pPr>
            <a:r>
              <a:rPr sz="900" b="1" i="1" spc="-25" dirty="0">
                <a:latin typeface="Arial"/>
                <a:cs typeface="Arial"/>
              </a:rPr>
              <a:t>ROR</a:t>
            </a:r>
            <a:endParaRPr sz="900">
              <a:latin typeface="Arial"/>
              <a:cs typeface="Arial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731519" y="9106713"/>
            <a:ext cx="6400800" cy="27940"/>
          </a:xfrm>
          <a:custGeom>
            <a:avLst/>
            <a:gdLst/>
            <a:ahLst/>
            <a:cxnLst/>
            <a:rect l="l" t="t" r="r" b="b"/>
            <a:pathLst>
              <a:path w="6400800" h="27940">
                <a:moveTo>
                  <a:pt x="6400800" y="0"/>
                </a:moveTo>
                <a:lnTo>
                  <a:pt x="0" y="0"/>
                </a:lnTo>
                <a:lnTo>
                  <a:pt x="0" y="27432"/>
                </a:lnTo>
                <a:lnTo>
                  <a:pt x="6400800" y="27432"/>
                </a:lnTo>
                <a:lnTo>
                  <a:pt x="6400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730884" y="4198746"/>
            <a:ext cx="659765" cy="235585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350"/>
              </a:spcBef>
            </a:pPr>
            <a:r>
              <a:rPr sz="900" b="1" i="1" spc="-20" dirty="0">
                <a:latin typeface="Arial"/>
                <a:cs typeface="Arial"/>
              </a:rPr>
              <a:t>RNOR</a:t>
            </a:r>
            <a:endParaRPr sz="9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5840729" y="2386329"/>
            <a:ext cx="409575" cy="33401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97790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770"/>
              </a:spcBef>
            </a:pPr>
            <a:r>
              <a:rPr sz="900" b="1" i="1" spc="-25" dirty="0">
                <a:latin typeface="Arial"/>
                <a:cs typeface="Arial"/>
              </a:rPr>
              <a:t>NR</a:t>
            </a:r>
            <a:endParaRPr sz="9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3322320" y="8029562"/>
            <a:ext cx="3716020" cy="991235"/>
          </a:xfrm>
          <a:prstGeom prst="rect">
            <a:avLst/>
          </a:prstGeom>
          <a:solidFill>
            <a:srgbClr val="DFC7ED"/>
          </a:solidFill>
          <a:ln w="6096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440815">
              <a:lnSpc>
                <a:spcPct val="100000"/>
              </a:lnSpc>
              <a:spcBef>
                <a:spcPts val="275"/>
              </a:spcBef>
            </a:pPr>
            <a:r>
              <a:rPr sz="900" b="1" i="1" spc="-10" dirty="0">
                <a:latin typeface="Arial"/>
                <a:cs typeface="Arial"/>
              </a:rPr>
              <a:t>Abbreviations</a:t>
            </a:r>
            <a:endParaRPr sz="900">
              <a:latin typeface="Arial"/>
              <a:cs typeface="Arial"/>
            </a:endParaRPr>
          </a:p>
          <a:p>
            <a:pPr marL="68580">
              <a:lnSpc>
                <a:spcPct val="100000"/>
              </a:lnSpc>
              <a:spcBef>
                <a:spcPts val="360"/>
              </a:spcBef>
              <a:tabLst>
                <a:tab pos="2292350" algn="l"/>
              </a:tabLst>
            </a:pPr>
            <a:r>
              <a:rPr sz="900" b="1" i="1" dirty="0">
                <a:latin typeface="Arial"/>
                <a:cs typeface="Arial"/>
              </a:rPr>
              <a:t>RPY</a:t>
            </a:r>
            <a:r>
              <a:rPr sz="900" b="1" i="1" spc="40" dirty="0">
                <a:latin typeface="Arial"/>
                <a:cs typeface="Arial"/>
              </a:rPr>
              <a:t> </a:t>
            </a:r>
            <a:r>
              <a:rPr sz="900" i="1" dirty="0">
                <a:latin typeface="Arial"/>
                <a:cs typeface="Arial"/>
              </a:rPr>
              <a:t>=</a:t>
            </a:r>
            <a:r>
              <a:rPr sz="900" i="1" spc="45" dirty="0">
                <a:latin typeface="Arial"/>
                <a:cs typeface="Arial"/>
              </a:rPr>
              <a:t> </a:t>
            </a:r>
            <a:r>
              <a:rPr sz="900" i="1" dirty="0">
                <a:latin typeface="Arial"/>
                <a:cs typeface="Arial"/>
              </a:rPr>
              <a:t>Relevant</a:t>
            </a:r>
            <a:r>
              <a:rPr sz="900" i="1" spc="50" dirty="0">
                <a:latin typeface="Arial"/>
                <a:cs typeface="Arial"/>
              </a:rPr>
              <a:t> </a:t>
            </a:r>
            <a:r>
              <a:rPr sz="900" i="1" dirty="0">
                <a:latin typeface="Arial"/>
                <a:cs typeface="Arial"/>
              </a:rPr>
              <a:t>Previous</a:t>
            </a:r>
            <a:r>
              <a:rPr sz="900" i="1" spc="65" dirty="0">
                <a:latin typeface="Arial"/>
                <a:cs typeface="Arial"/>
              </a:rPr>
              <a:t> </a:t>
            </a:r>
            <a:r>
              <a:rPr sz="900" i="1" spc="-20" dirty="0">
                <a:latin typeface="Arial"/>
                <a:cs typeface="Arial"/>
              </a:rPr>
              <a:t>Year</a:t>
            </a:r>
            <a:r>
              <a:rPr sz="900" i="1" dirty="0">
                <a:latin typeface="Arial"/>
                <a:cs typeface="Arial"/>
              </a:rPr>
              <a:t>	</a:t>
            </a:r>
            <a:r>
              <a:rPr sz="900" b="1" i="1" dirty="0">
                <a:latin typeface="Arial"/>
                <a:cs typeface="Arial"/>
              </a:rPr>
              <a:t>NR</a:t>
            </a:r>
            <a:r>
              <a:rPr sz="900" b="1" i="1" spc="10" dirty="0">
                <a:latin typeface="Arial"/>
                <a:cs typeface="Arial"/>
              </a:rPr>
              <a:t> </a:t>
            </a:r>
            <a:r>
              <a:rPr sz="900" i="1" dirty="0">
                <a:latin typeface="Arial"/>
                <a:cs typeface="Arial"/>
              </a:rPr>
              <a:t>=</a:t>
            </a:r>
            <a:r>
              <a:rPr sz="900" i="1" spc="50" dirty="0">
                <a:latin typeface="Arial"/>
                <a:cs typeface="Arial"/>
              </a:rPr>
              <a:t> </a:t>
            </a:r>
            <a:r>
              <a:rPr sz="900" i="1" dirty="0">
                <a:latin typeface="Arial"/>
                <a:cs typeface="Arial"/>
              </a:rPr>
              <a:t>Non-</a:t>
            </a:r>
            <a:r>
              <a:rPr sz="900" i="1" spc="-10" dirty="0">
                <a:latin typeface="Arial"/>
                <a:cs typeface="Arial"/>
              </a:rPr>
              <a:t>resident</a:t>
            </a:r>
            <a:endParaRPr sz="900">
              <a:latin typeface="Arial"/>
              <a:cs typeface="Arial"/>
            </a:endParaRPr>
          </a:p>
          <a:p>
            <a:pPr marL="68580">
              <a:lnSpc>
                <a:spcPct val="100000"/>
              </a:lnSpc>
              <a:spcBef>
                <a:spcPts val="375"/>
              </a:spcBef>
            </a:pPr>
            <a:r>
              <a:rPr sz="900" b="1" i="1" dirty="0">
                <a:latin typeface="Arial"/>
                <a:cs typeface="Arial"/>
              </a:rPr>
              <a:t>ROR</a:t>
            </a:r>
            <a:r>
              <a:rPr sz="900" b="1" i="1" spc="125" dirty="0">
                <a:latin typeface="Arial"/>
                <a:cs typeface="Arial"/>
              </a:rPr>
              <a:t> </a:t>
            </a:r>
            <a:r>
              <a:rPr sz="900" i="1" dirty="0">
                <a:latin typeface="Arial"/>
                <a:cs typeface="Arial"/>
              </a:rPr>
              <a:t>=</a:t>
            </a:r>
            <a:r>
              <a:rPr sz="900" i="1" spc="90" dirty="0">
                <a:latin typeface="Arial"/>
                <a:cs typeface="Arial"/>
              </a:rPr>
              <a:t> </a:t>
            </a:r>
            <a:r>
              <a:rPr sz="900" i="1" dirty="0">
                <a:latin typeface="Arial"/>
                <a:cs typeface="Arial"/>
              </a:rPr>
              <a:t>Resident</a:t>
            </a:r>
            <a:r>
              <a:rPr sz="900" i="1" spc="110" dirty="0">
                <a:latin typeface="Arial"/>
                <a:cs typeface="Arial"/>
              </a:rPr>
              <a:t> </a:t>
            </a:r>
            <a:r>
              <a:rPr sz="900" i="1" dirty="0">
                <a:latin typeface="Arial"/>
                <a:cs typeface="Arial"/>
              </a:rPr>
              <a:t>and</a:t>
            </a:r>
            <a:r>
              <a:rPr sz="900" i="1" spc="125" dirty="0">
                <a:latin typeface="Arial"/>
                <a:cs typeface="Arial"/>
              </a:rPr>
              <a:t> </a:t>
            </a:r>
            <a:r>
              <a:rPr sz="900" i="1" dirty="0">
                <a:latin typeface="Arial"/>
                <a:cs typeface="Arial"/>
              </a:rPr>
              <a:t>Ordinarily</a:t>
            </a:r>
            <a:r>
              <a:rPr sz="900" i="1" spc="105" dirty="0">
                <a:latin typeface="Arial"/>
                <a:cs typeface="Arial"/>
              </a:rPr>
              <a:t> </a:t>
            </a:r>
            <a:r>
              <a:rPr sz="900" i="1" spc="-10" dirty="0">
                <a:latin typeface="Arial"/>
                <a:cs typeface="Arial"/>
              </a:rPr>
              <a:t>Resident</a:t>
            </a:r>
            <a:endParaRPr sz="900">
              <a:latin typeface="Arial"/>
              <a:cs typeface="Arial"/>
            </a:endParaRPr>
          </a:p>
          <a:p>
            <a:pPr marL="68580">
              <a:lnSpc>
                <a:spcPct val="100000"/>
              </a:lnSpc>
              <a:spcBef>
                <a:spcPts val="370"/>
              </a:spcBef>
            </a:pPr>
            <a:r>
              <a:rPr sz="900" b="1" i="1" spc="30" dirty="0">
                <a:latin typeface="Arial"/>
                <a:cs typeface="Arial"/>
              </a:rPr>
              <a:t>IPPYs</a:t>
            </a:r>
            <a:r>
              <a:rPr sz="900" b="1" i="1" spc="5" dirty="0">
                <a:latin typeface="Arial"/>
                <a:cs typeface="Arial"/>
              </a:rPr>
              <a:t> </a:t>
            </a:r>
            <a:r>
              <a:rPr sz="900" i="1" spc="30" dirty="0">
                <a:latin typeface="Arial"/>
                <a:cs typeface="Arial"/>
              </a:rPr>
              <a:t>=</a:t>
            </a:r>
            <a:r>
              <a:rPr sz="900" i="1" spc="160" dirty="0">
                <a:latin typeface="Arial"/>
                <a:cs typeface="Arial"/>
              </a:rPr>
              <a:t>  </a:t>
            </a:r>
            <a:r>
              <a:rPr sz="900" i="1" spc="30" dirty="0">
                <a:latin typeface="Arial"/>
                <a:cs typeface="Arial"/>
              </a:rPr>
              <a:t>Immediately</a:t>
            </a:r>
            <a:r>
              <a:rPr sz="900" i="1" spc="15" dirty="0">
                <a:latin typeface="Arial"/>
                <a:cs typeface="Arial"/>
              </a:rPr>
              <a:t> </a:t>
            </a:r>
            <a:r>
              <a:rPr sz="900" i="1" spc="30" dirty="0">
                <a:latin typeface="Arial"/>
                <a:cs typeface="Arial"/>
              </a:rPr>
              <a:t>Preceding</a:t>
            </a:r>
            <a:r>
              <a:rPr sz="900" i="1" spc="15" dirty="0">
                <a:latin typeface="Arial"/>
                <a:cs typeface="Arial"/>
              </a:rPr>
              <a:t> </a:t>
            </a:r>
            <a:r>
              <a:rPr sz="900" i="1" spc="30" dirty="0">
                <a:latin typeface="Arial"/>
                <a:cs typeface="Arial"/>
              </a:rPr>
              <a:t>Previous</a:t>
            </a:r>
            <a:r>
              <a:rPr sz="900" i="1" spc="25" dirty="0">
                <a:latin typeface="Arial"/>
                <a:cs typeface="Arial"/>
              </a:rPr>
              <a:t> </a:t>
            </a:r>
            <a:r>
              <a:rPr sz="900" i="1" spc="-20" dirty="0">
                <a:latin typeface="Arial"/>
                <a:cs typeface="Arial"/>
              </a:rPr>
              <a:t>Years</a:t>
            </a:r>
            <a:endParaRPr sz="900">
              <a:latin typeface="Arial"/>
              <a:cs typeface="Arial"/>
            </a:endParaRPr>
          </a:p>
          <a:p>
            <a:pPr marL="68580">
              <a:lnSpc>
                <a:spcPct val="100000"/>
              </a:lnSpc>
              <a:spcBef>
                <a:spcPts val="575"/>
              </a:spcBef>
            </a:pPr>
            <a:r>
              <a:rPr sz="900" b="1" i="1" dirty="0">
                <a:latin typeface="Arial"/>
                <a:cs typeface="Arial"/>
              </a:rPr>
              <a:t>RNOR</a:t>
            </a:r>
            <a:r>
              <a:rPr sz="900" b="1" i="1" spc="110" dirty="0">
                <a:latin typeface="Arial"/>
                <a:cs typeface="Arial"/>
              </a:rPr>
              <a:t> </a:t>
            </a:r>
            <a:r>
              <a:rPr sz="900" i="1" dirty="0">
                <a:latin typeface="Arial"/>
                <a:cs typeface="Arial"/>
              </a:rPr>
              <a:t>=</a:t>
            </a:r>
            <a:r>
              <a:rPr sz="900" i="1" spc="105" dirty="0">
                <a:latin typeface="Arial"/>
                <a:cs typeface="Arial"/>
              </a:rPr>
              <a:t> </a:t>
            </a:r>
            <a:r>
              <a:rPr sz="900" i="1" dirty="0">
                <a:latin typeface="Arial"/>
                <a:cs typeface="Arial"/>
              </a:rPr>
              <a:t>Resident</a:t>
            </a:r>
            <a:r>
              <a:rPr sz="900" i="1" spc="100" dirty="0">
                <a:latin typeface="Arial"/>
                <a:cs typeface="Arial"/>
              </a:rPr>
              <a:t> </a:t>
            </a:r>
            <a:r>
              <a:rPr sz="900" i="1" dirty="0">
                <a:latin typeface="Arial"/>
                <a:cs typeface="Arial"/>
              </a:rPr>
              <a:t>but</a:t>
            </a:r>
            <a:r>
              <a:rPr sz="900" i="1" spc="120" dirty="0">
                <a:latin typeface="Arial"/>
                <a:cs typeface="Arial"/>
              </a:rPr>
              <a:t> </a:t>
            </a:r>
            <a:r>
              <a:rPr sz="900" i="1" dirty="0">
                <a:latin typeface="Arial"/>
                <a:cs typeface="Arial"/>
              </a:rPr>
              <a:t>Not</a:t>
            </a:r>
            <a:r>
              <a:rPr sz="900" i="1" spc="120" dirty="0">
                <a:latin typeface="Arial"/>
                <a:cs typeface="Arial"/>
              </a:rPr>
              <a:t> </a:t>
            </a:r>
            <a:r>
              <a:rPr sz="900" i="1" dirty="0">
                <a:latin typeface="Arial"/>
                <a:cs typeface="Arial"/>
              </a:rPr>
              <a:t>Ordinarily</a:t>
            </a:r>
            <a:r>
              <a:rPr sz="900" i="1" spc="105" dirty="0">
                <a:latin typeface="Arial"/>
                <a:cs typeface="Arial"/>
              </a:rPr>
              <a:t> </a:t>
            </a:r>
            <a:r>
              <a:rPr sz="900" i="1" spc="-10" dirty="0">
                <a:latin typeface="Arial"/>
                <a:cs typeface="Arial"/>
              </a:rPr>
              <a:t>Resident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1012" y="470408"/>
            <a:ext cx="8070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4" dirty="0">
                <a:solidFill>
                  <a:srgbClr val="342E78"/>
                </a:solidFill>
                <a:latin typeface="Arial Black"/>
                <a:cs typeface="Arial Black"/>
              </a:rPr>
              <a:t>SALARIES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38550" y="5158104"/>
            <a:ext cx="501650" cy="27940"/>
          </a:xfrm>
          <a:custGeom>
            <a:avLst/>
            <a:gdLst/>
            <a:ahLst/>
            <a:cxnLst/>
            <a:rect l="l" t="t" r="r" b="b"/>
            <a:pathLst>
              <a:path w="501650" h="27939">
                <a:moveTo>
                  <a:pt x="0" y="27940"/>
                </a:moveTo>
                <a:lnTo>
                  <a:pt x="47878" y="17907"/>
                </a:lnTo>
                <a:lnTo>
                  <a:pt x="97282" y="10033"/>
                </a:lnTo>
                <a:lnTo>
                  <a:pt x="147827" y="4445"/>
                </a:lnTo>
                <a:lnTo>
                  <a:pt x="199009" y="1143"/>
                </a:lnTo>
                <a:lnTo>
                  <a:pt x="250698" y="0"/>
                </a:lnTo>
                <a:lnTo>
                  <a:pt x="302387" y="1143"/>
                </a:lnTo>
                <a:lnTo>
                  <a:pt x="353695" y="4445"/>
                </a:lnTo>
                <a:lnTo>
                  <a:pt x="404240" y="10033"/>
                </a:lnTo>
                <a:lnTo>
                  <a:pt x="453644" y="17907"/>
                </a:lnTo>
                <a:lnTo>
                  <a:pt x="501523" y="27940"/>
                </a:lnTo>
              </a:path>
            </a:pathLst>
          </a:custGeom>
          <a:ln w="25398">
            <a:solidFill>
              <a:srgbClr val="7992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31519" y="1437386"/>
          <a:ext cx="6424930" cy="3121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2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9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871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6379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000" spc="-150" dirty="0">
                          <a:latin typeface="Arial Black"/>
                          <a:cs typeface="Arial Black"/>
                        </a:rPr>
                        <a:t>S.</a:t>
                      </a:r>
                      <a:r>
                        <a:rPr sz="1000" spc="-7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25" dirty="0">
                          <a:latin typeface="Arial Black"/>
                          <a:cs typeface="Arial Black"/>
                        </a:rPr>
                        <a:t>No.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000" spc="-35" dirty="0">
                          <a:latin typeface="Arial Black"/>
                          <a:cs typeface="Arial Black"/>
                        </a:rPr>
                        <a:t>Journey</a:t>
                      </a:r>
                      <a:r>
                        <a:rPr sz="1000" spc="-4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35" dirty="0">
                          <a:latin typeface="Arial Black"/>
                          <a:cs typeface="Arial Black"/>
                        </a:rPr>
                        <a:t>performed</a:t>
                      </a:r>
                      <a:r>
                        <a:rPr sz="1000" spc="-5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25" dirty="0">
                          <a:latin typeface="Arial Black"/>
                          <a:cs typeface="Arial Black"/>
                        </a:rPr>
                        <a:t>by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000" spc="-10" dirty="0">
                          <a:latin typeface="Arial Black"/>
                          <a:cs typeface="Arial Black"/>
                        </a:rPr>
                        <a:t>Exemption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784"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00" spc="-50" dirty="0">
                          <a:latin typeface="Arial Black"/>
                          <a:cs typeface="Arial Black"/>
                        </a:rPr>
                        <a:t>1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00" spc="-25" dirty="0">
                          <a:latin typeface="Arial Black"/>
                          <a:cs typeface="Arial Black"/>
                        </a:rPr>
                        <a:t>Air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marR="89535">
                        <a:lnSpc>
                          <a:spcPct val="125000"/>
                        </a:lnSpc>
                        <a:spcBef>
                          <a:spcPts val="80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Amount</a:t>
                      </a:r>
                      <a:r>
                        <a:rPr sz="1000" spc="29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not</a:t>
                      </a:r>
                      <a:r>
                        <a:rPr sz="1000" spc="29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exceeding</a:t>
                      </a:r>
                      <a:r>
                        <a:rPr sz="1000" spc="3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air</a:t>
                      </a:r>
                      <a:r>
                        <a:rPr sz="1000" spc="3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economy</a:t>
                      </a:r>
                      <a:r>
                        <a:rPr sz="1000" spc="29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fare</a:t>
                      </a:r>
                      <a:r>
                        <a:rPr sz="1000" spc="3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by</a:t>
                      </a:r>
                      <a:r>
                        <a:rPr sz="1000" spc="3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3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shortest route.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000" spc="-50" dirty="0">
                          <a:latin typeface="Arial Black"/>
                          <a:cs typeface="Arial Black"/>
                        </a:rPr>
                        <a:t>2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9D2B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000" spc="-30" dirty="0">
                          <a:latin typeface="Arial Black"/>
                          <a:cs typeface="Arial Black"/>
                        </a:rPr>
                        <a:t>Any</a:t>
                      </a:r>
                      <a:r>
                        <a:rPr sz="1000" spc="-10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25" dirty="0">
                          <a:latin typeface="Arial Black"/>
                          <a:cs typeface="Arial Black"/>
                        </a:rPr>
                        <a:t>other</a:t>
                      </a:r>
                      <a:r>
                        <a:rPr sz="1000" spc="-114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25" dirty="0">
                          <a:latin typeface="Arial Black"/>
                          <a:cs typeface="Arial Black"/>
                        </a:rPr>
                        <a:t>mode</a:t>
                      </a:r>
                      <a:r>
                        <a:rPr sz="1000" spc="-12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50" dirty="0">
                          <a:latin typeface="Arial Black"/>
                          <a:cs typeface="Arial Black"/>
                        </a:rPr>
                        <a:t>: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9D2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9D2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784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9D2B4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(i)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9D2B4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80010">
                        <a:lnSpc>
                          <a:spcPct val="125000"/>
                        </a:lnSpc>
                        <a:spcBef>
                          <a:spcPts val="80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Where</a:t>
                      </a:r>
                      <a:r>
                        <a:rPr sz="1000" spc="2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rail</a:t>
                      </a:r>
                      <a:r>
                        <a:rPr sz="1000" spc="2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service</a:t>
                      </a:r>
                      <a:r>
                        <a:rPr sz="1000" spc="229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is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available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9D2B4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136525">
                        <a:lnSpc>
                          <a:spcPct val="125000"/>
                        </a:lnSpc>
                        <a:spcBef>
                          <a:spcPts val="80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Amount</a:t>
                      </a:r>
                      <a:r>
                        <a:rPr sz="10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not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exceeding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air-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conditioned</a:t>
                      </a:r>
                      <a:r>
                        <a:rPr sz="10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first-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class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rail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fare</a:t>
                      </a:r>
                      <a:r>
                        <a:rPr sz="1000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by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shortest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route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to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place</a:t>
                      </a:r>
                      <a:r>
                        <a:rPr sz="10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destination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9D2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5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9D2B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(ii)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9D2B4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80010">
                        <a:lnSpc>
                          <a:spcPct val="125299"/>
                        </a:lnSpc>
                        <a:spcBef>
                          <a:spcPts val="75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Where</a:t>
                      </a:r>
                      <a:r>
                        <a:rPr sz="1000" spc="2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rail</a:t>
                      </a:r>
                      <a:r>
                        <a:rPr sz="1000" spc="2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service</a:t>
                      </a:r>
                      <a:r>
                        <a:rPr sz="1000" spc="229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is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not</a:t>
                      </a:r>
                      <a:r>
                        <a:rPr sz="1000" spc="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available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9D2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9D2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2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9D2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9D2B4"/>
                    </a:solidFill>
                  </a:tcPr>
                </a:tc>
                <a:tc>
                  <a:txBody>
                    <a:bodyPr/>
                    <a:lstStyle/>
                    <a:p>
                      <a:pPr marL="254000" marR="55244" indent="-182880" algn="just">
                        <a:lnSpc>
                          <a:spcPct val="125000"/>
                        </a:lnSpc>
                        <a:spcBef>
                          <a:spcPts val="80"/>
                        </a:spcBef>
                        <a:tabLst>
                          <a:tab pos="1043940" algn="l"/>
                        </a:tabLst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a)</a:t>
                      </a:r>
                      <a:r>
                        <a:rPr sz="1000" spc="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and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public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transport</a:t>
                      </a:r>
                      <a:r>
                        <a:rPr sz="1000" spc="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does</a:t>
                      </a:r>
                      <a:r>
                        <a:rPr sz="1000" spc="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not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exist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9D2B4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56515" algn="just">
                        <a:lnSpc>
                          <a:spcPct val="125000"/>
                        </a:lnSpc>
                        <a:spcBef>
                          <a:spcPts val="80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Amount</a:t>
                      </a:r>
                      <a:r>
                        <a:rPr sz="1000" spc="1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equivalent</a:t>
                      </a:r>
                      <a:r>
                        <a:rPr sz="1000" spc="1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to</a:t>
                      </a:r>
                      <a:r>
                        <a:rPr sz="1000" spc="10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air</a:t>
                      </a:r>
                      <a:r>
                        <a:rPr sz="1000" spc="10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conditioned</a:t>
                      </a:r>
                      <a:r>
                        <a:rPr sz="1000" spc="10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first</a:t>
                      </a:r>
                      <a:r>
                        <a:rPr sz="1000" spc="1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class</a:t>
                      </a:r>
                      <a:r>
                        <a:rPr sz="1000" spc="1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rail</a:t>
                      </a:r>
                      <a:r>
                        <a:rPr sz="1000" spc="1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fares</a:t>
                      </a:r>
                      <a:r>
                        <a:rPr sz="1000" spc="10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by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10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shortest</a:t>
                      </a:r>
                      <a:r>
                        <a:rPr sz="1000" spc="1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route,</a:t>
                      </a:r>
                      <a:r>
                        <a:rPr sz="1000" spc="10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as</a:t>
                      </a:r>
                      <a:r>
                        <a:rPr sz="1000" spc="1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if</a:t>
                      </a:r>
                      <a:r>
                        <a:rPr sz="1000" spc="1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10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journey</a:t>
                      </a:r>
                      <a:r>
                        <a:rPr sz="1000" spc="10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had</a:t>
                      </a:r>
                      <a:r>
                        <a:rPr sz="1000" spc="1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been</a:t>
                      </a:r>
                      <a:r>
                        <a:rPr sz="1000" spc="1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performed</a:t>
                      </a:r>
                      <a:r>
                        <a:rPr sz="1000" spc="1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by 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rail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9D2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8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9D2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9D2B4"/>
                    </a:solidFill>
                  </a:tcPr>
                </a:tc>
                <a:tc>
                  <a:txBody>
                    <a:bodyPr/>
                    <a:lstStyle/>
                    <a:p>
                      <a:pPr marL="254000" marR="76835" indent="-182880">
                        <a:lnSpc>
                          <a:spcPct val="125000"/>
                        </a:lnSpc>
                        <a:spcBef>
                          <a:spcPts val="80"/>
                        </a:spcBef>
                        <a:tabLst>
                          <a:tab pos="1045210" algn="l"/>
                        </a:tabLst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b)</a:t>
                      </a:r>
                      <a:r>
                        <a:rPr sz="1000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but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public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transport</a:t>
                      </a:r>
                      <a:r>
                        <a:rPr sz="10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exists.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9D2B4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205740">
                        <a:lnSpc>
                          <a:spcPct val="125000"/>
                        </a:lnSpc>
                        <a:spcBef>
                          <a:spcPts val="80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Amount</a:t>
                      </a:r>
                      <a:r>
                        <a:rPr sz="10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not</a:t>
                      </a:r>
                      <a:r>
                        <a:rPr sz="10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exceeding</a:t>
                      </a:r>
                      <a:r>
                        <a:rPr sz="10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first</a:t>
                      </a:r>
                      <a:r>
                        <a:rPr sz="10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class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or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deluxe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class</a:t>
                      </a:r>
                      <a:r>
                        <a:rPr sz="10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fare</a:t>
                      </a:r>
                      <a:r>
                        <a:rPr sz="10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by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shortest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route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to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place</a:t>
                      </a:r>
                      <a:r>
                        <a:rPr sz="10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destination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9D2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285">
                <a:tc gridSpan="4"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Exemption</a:t>
                      </a:r>
                      <a:r>
                        <a:rPr sz="10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is</a:t>
                      </a:r>
                      <a:r>
                        <a:rPr sz="10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available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for</a:t>
                      </a:r>
                      <a:r>
                        <a:rPr sz="10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sz="1000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trips</a:t>
                      </a:r>
                      <a:r>
                        <a:rPr sz="1000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in</a:t>
                      </a:r>
                      <a:r>
                        <a:rPr sz="1000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sz="10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block</a:t>
                      </a:r>
                      <a:r>
                        <a:rPr sz="1000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0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4</a:t>
                      </a:r>
                      <a:r>
                        <a:rPr sz="1000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calendar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years.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13231" y="4731130"/>
            <a:ext cx="6347460" cy="250190"/>
          </a:xfrm>
          <a:prstGeom prst="rect">
            <a:avLst/>
          </a:prstGeom>
          <a:solidFill>
            <a:srgbClr val="00AEEE"/>
          </a:solidFill>
        </p:spPr>
        <p:txBody>
          <a:bodyPr vert="horz" wrap="square" lIns="0" tIns="17145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35"/>
              </a:spcBef>
            </a:pPr>
            <a:r>
              <a:rPr sz="1400" spc="-210" dirty="0">
                <a:solidFill>
                  <a:srgbClr val="FFFFFF"/>
                </a:solidFill>
                <a:latin typeface="Arial Black"/>
                <a:cs typeface="Arial Black"/>
              </a:rPr>
              <a:t>PROVIDENT</a:t>
            </a:r>
            <a:r>
              <a:rPr sz="1400" spc="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210" dirty="0">
                <a:solidFill>
                  <a:srgbClr val="FFFFFF"/>
                </a:solidFill>
                <a:latin typeface="Arial Black"/>
                <a:cs typeface="Arial Black"/>
              </a:rPr>
              <a:t>FUNDS</a:t>
            </a:r>
            <a:r>
              <a:rPr sz="1400" spc="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sz="1400" spc="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210" dirty="0">
                <a:solidFill>
                  <a:srgbClr val="FFFFFF"/>
                </a:solidFill>
                <a:latin typeface="Arial Black"/>
                <a:cs typeface="Arial Black"/>
              </a:rPr>
              <a:t>EXEMPTION</a:t>
            </a:r>
            <a:r>
              <a:rPr sz="1400" spc="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265" dirty="0">
                <a:solidFill>
                  <a:srgbClr val="FFFFFF"/>
                </a:solidFill>
                <a:latin typeface="Arial Black"/>
                <a:cs typeface="Arial Black"/>
              </a:rPr>
              <a:t>&amp;</a:t>
            </a:r>
            <a:r>
              <a:rPr sz="1400" spc="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195" dirty="0">
                <a:solidFill>
                  <a:srgbClr val="FFFFFF"/>
                </a:solidFill>
                <a:latin typeface="Arial Black"/>
                <a:cs typeface="Arial Black"/>
              </a:rPr>
              <a:t>TAXABILITY</a:t>
            </a:r>
            <a:r>
              <a:rPr sz="1400" spc="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Arial Black"/>
                <a:cs typeface="Arial Black"/>
              </a:rPr>
              <a:t>PROVISIONS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87751" y="5287136"/>
            <a:ext cx="16052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75" dirty="0">
                <a:latin typeface="Arial Black"/>
                <a:cs typeface="Arial Black"/>
              </a:rPr>
              <a:t>Types</a:t>
            </a:r>
            <a:r>
              <a:rPr sz="1000" spc="-10" dirty="0">
                <a:latin typeface="Arial Black"/>
                <a:cs typeface="Arial Black"/>
              </a:rPr>
              <a:t> </a:t>
            </a:r>
            <a:r>
              <a:rPr sz="1000" spc="-50" dirty="0">
                <a:latin typeface="Arial Black"/>
                <a:cs typeface="Arial Black"/>
              </a:rPr>
              <a:t>of</a:t>
            </a:r>
            <a:r>
              <a:rPr sz="1000" spc="-35" dirty="0">
                <a:latin typeface="Arial Black"/>
                <a:cs typeface="Arial Black"/>
              </a:rPr>
              <a:t> </a:t>
            </a:r>
            <a:r>
              <a:rPr sz="1000" spc="-60" dirty="0">
                <a:latin typeface="Arial Black"/>
                <a:cs typeface="Arial Black"/>
              </a:rPr>
              <a:t>Provident</a:t>
            </a:r>
            <a:r>
              <a:rPr sz="1000" spc="10" dirty="0">
                <a:latin typeface="Arial Black"/>
                <a:cs typeface="Arial Black"/>
              </a:rPr>
              <a:t> </a:t>
            </a:r>
            <a:r>
              <a:rPr sz="1000" spc="-65" dirty="0">
                <a:latin typeface="Arial Black"/>
                <a:cs typeface="Arial Black"/>
              </a:rPr>
              <a:t>Funds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6148" y="5972326"/>
            <a:ext cx="1383030" cy="370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015" marR="5080" indent="-361950">
              <a:lnSpc>
                <a:spcPct val="112999"/>
              </a:lnSpc>
              <a:spcBef>
                <a:spcPts val="100"/>
              </a:spcBef>
            </a:pPr>
            <a:r>
              <a:rPr sz="1000" dirty="0">
                <a:latin typeface="Lucida Sans Unicode"/>
                <a:cs typeface="Lucida Sans Unicode"/>
              </a:rPr>
              <a:t>Recognised</a:t>
            </a:r>
            <a:r>
              <a:rPr sz="1000" spc="6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Provident </a:t>
            </a:r>
            <a:r>
              <a:rPr sz="1000" dirty="0">
                <a:latin typeface="Lucida Sans Unicode"/>
                <a:cs typeface="Lucida Sans Unicode"/>
              </a:rPr>
              <a:t>Fund</a:t>
            </a:r>
            <a:r>
              <a:rPr sz="1000" spc="7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(RPF)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55850" y="5972326"/>
            <a:ext cx="1365250" cy="370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2570">
              <a:lnSpc>
                <a:spcPct val="112999"/>
              </a:lnSpc>
              <a:spcBef>
                <a:spcPts val="100"/>
              </a:spcBef>
            </a:pPr>
            <a:r>
              <a:rPr sz="1000" spc="-10" dirty="0">
                <a:latin typeface="Lucida Sans Unicode"/>
                <a:cs typeface="Lucida Sans Unicode"/>
              </a:rPr>
              <a:t>Unrecognised Provident</a:t>
            </a:r>
            <a:r>
              <a:rPr sz="1000" spc="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Fund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(URPF)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10609" y="5972326"/>
            <a:ext cx="1228725" cy="370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735" marR="5080" indent="-280670">
              <a:lnSpc>
                <a:spcPct val="112999"/>
              </a:lnSpc>
              <a:spcBef>
                <a:spcPts val="100"/>
              </a:spcBef>
            </a:pPr>
            <a:r>
              <a:rPr sz="1000" dirty="0">
                <a:latin typeface="Lucida Sans Unicode"/>
                <a:cs typeface="Lucida Sans Unicode"/>
              </a:rPr>
              <a:t>Statutory</a:t>
            </a:r>
            <a:r>
              <a:rPr sz="1000" spc="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Provident </a:t>
            </a:r>
            <a:r>
              <a:rPr sz="1000" dirty="0">
                <a:latin typeface="Lucida Sans Unicode"/>
                <a:cs typeface="Lucida Sans Unicode"/>
              </a:rPr>
              <a:t>Fund</a:t>
            </a:r>
            <a:r>
              <a:rPr sz="1000" spc="70" dirty="0">
                <a:latin typeface="Lucida Sans Unicode"/>
                <a:cs typeface="Lucida Sans Unicode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(SPF)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17285" y="5972326"/>
            <a:ext cx="1351915" cy="370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5305" marR="5080" indent="-523240">
              <a:lnSpc>
                <a:spcPct val="112999"/>
              </a:lnSpc>
              <a:spcBef>
                <a:spcPts val="100"/>
              </a:spcBef>
            </a:pPr>
            <a:r>
              <a:rPr sz="1000" dirty="0">
                <a:latin typeface="Lucida Sans Unicode"/>
                <a:cs typeface="Lucida Sans Unicode"/>
              </a:rPr>
              <a:t>Public</a:t>
            </a:r>
            <a:r>
              <a:rPr sz="1000" spc="-8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Provident</a:t>
            </a:r>
            <a:r>
              <a:rPr sz="1000" spc="-70" dirty="0">
                <a:latin typeface="Lucida Sans Unicode"/>
                <a:cs typeface="Lucida Sans Unicode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Fund </a:t>
            </a:r>
            <a:r>
              <a:rPr sz="1000" spc="-10" dirty="0">
                <a:latin typeface="Lucida Sans Unicode"/>
                <a:cs typeface="Lucida Sans Unicode"/>
              </a:rPr>
              <a:t>(PPF)</a:t>
            </a:r>
            <a:endParaRPr sz="1000">
              <a:latin typeface="Lucida Sans Unicode"/>
              <a:cs typeface="Lucida Sans Unicode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731519" y="6701916"/>
          <a:ext cx="6385560" cy="2343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7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7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33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00" spc="-10" dirty="0">
                          <a:latin typeface="Arial Black"/>
                          <a:cs typeface="Arial Black"/>
                        </a:rPr>
                        <a:t>Particulars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2"/>
                    </a:solidFill>
                  </a:tcPr>
                </a:tc>
                <a:tc>
                  <a:txBody>
                    <a:bodyPr/>
                    <a:lstStyle/>
                    <a:p>
                      <a:pPr marL="29527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00" spc="-60" dirty="0">
                          <a:latin typeface="Arial Black"/>
                          <a:cs typeface="Arial Black"/>
                        </a:rPr>
                        <a:t>Recognized</a:t>
                      </a:r>
                      <a:r>
                        <a:rPr sz="1000" spc="-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25" dirty="0">
                          <a:latin typeface="Arial Black"/>
                          <a:cs typeface="Arial Black"/>
                        </a:rPr>
                        <a:t>PF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2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00" spc="-55" dirty="0">
                          <a:latin typeface="Arial Black"/>
                          <a:cs typeface="Arial Black"/>
                        </a:rPr>
                        <a:t>Unrecognized</a:t>
                      </a:r>
                      <a:r>
                        <a:rPr sz="1000" spc="1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25" dirty="0">
                          <a:latin typeface="Arial Black"/>
                          <a:cs typeface="Arial Black"/>
                        </a:rPr>
                        <a:t>PF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2"/>
                    </a:solidFill>
                  </a:tcPr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00" spc="-45" dirty="0">
                          <a:latin typeface="Arial Black"/>
                          <a:cs typeface="Arial Black"/>
                        </a:rPr>
                        <a:t>Statutory</a:t>
                      </a:r>
                      <a:r>
                        <a:rPr sz="1000" spc="-25" dirty="0">
                          <a:latin typeface="Arial Black"/>
                          <a:cs typeface="Arial Black"/>
                        </a:rPr>
                        <a:t> PF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2"/>
                    </a:solidFill>
                  </a:tcPr>
                </a:tc>
                <a:tc>
                  <a:txBody>
                    <a:bodyPr/>
                    <a:lstStyle/>
                    <a:p>
                      <a:pPr marL="35814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00" spc="-65" dirty="0">
                          <a:latin typeface="Arial Black"/>
                          <a:cs typeface="Arial Black"/>
                        </a:rPr>
                        <a:t>Public</a:t>
                      </a:r>
                      <a:r>
                        <a:rPr sz="1000" spc="-3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25" dirty="0">
                          <a:latin typeface="Arial Black"/>
                          <a:cs typeface="Arial Black"/>
                        </a:rPr>
                        <a:t>PF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4550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spc="-10" dirty="0">
                          <a:latin typeface="Arial Black"/>
                          <a:cs typeface="Arial Black"/>
                        </a:rPr>
                        <a:t>Employer’s</a:t>
                      </a:r>
                      <a:endParaRPr sz="1000">
                        <a:latin typeface="Arial Black"/>
                        <a:cs typeface="Arial Black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Arial Black"/>
                          <a:cs typeface="Arial Black"/>
                        </a:rPr>
                        <a:t>Contribution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60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9D9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57150" algn="just">
                        <a:lnSpc>
                          <a:spcPct val="125400"/>
                        </a:lnSpc>
                        <a:spcBef>
                          <a:spcPts val="170"/>
                        </a:spcBef>
                        <a:tabLst>
                          <a:tab pos="1337945" algn="l"/>
                        </a:tabLst>
                      </a:pP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Contribution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sz="1000" spc="-35" dirty="0">
                          <a:latin typeface="Lucida Sans Unicode"/>
                          <a:cs typeface="Lucida Sans Unicode"/>
                        </a:rPr>
                        <a:t>in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excess</a:t>
                      </a:r>
                      <a:r>
                        <a:rPr sz="10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0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12%</a:t>
                      </a:r>
                      <a:r>
                        <a:rPr sz="10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000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salary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is</a:t>
                      </a:r>
                      <a:r>
                        <a:rPr sz="1000" spc="2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taxable</a:t>
                      </a:r>
                      <a:r>
                        <a:rPr sz="1000" spc="2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as</a:t>
                      </a:r>
                      <a:r>
                        <a:rPr sz="1000" spc="2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“salary” u/s</a:t>
                      </a:r>
                      <a:r>
                        <a:rPr sz="1000" spc="-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17(1)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9D9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59055" algn="just">
                        <a:lnSpc>
                          <a:spcPct val="125099"/>
                        </a:lnSpc>
                        <a:spcBef>
                          <a:spcPts val="175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Not</a:t>
                      </a:r>
                      <a:r>
                        <a:rPr sz="1000" spc="10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taxable</a:t>
                      </a:r>
                      <a:r>
                        <a:rPr sz="1000" spc="11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at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48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time</a:t>
                      </a:r>
                      <a:r>
                        <a:rPr sz="1000" spc="49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of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contribution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spc="-30" dirty="0">
                          <a:latin typeface="Lucida Sans Unicode"/>
                          <a:cs typeface="Lucida Sans Unicode"/>
                        </a:rPr>
                        <a:t>Fully</a:t>
                      </a:r>
                      <a:r>
                        <a:rPr sz="10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exempt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60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9D9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54610" algn="just">
                        <a:lnSpc>
                          <a:spcPct val="125099"/>
                        </a:lnSpc>
                        <a:spcBef>
                          <a:spcPts val="175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N.A.</a:t>
                      </a:r>
                      <a:r>
                        <a:rPr sz="1000" spc="4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(as</a:t>
                      </a:r>
                      <a:r>
                        <a:rPr sz="1000" spc="4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there</a:t>
                      </a:r>
                      <a:r>
                        <a:rPr sz="1000" spc="409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is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only</a:t>
                      </a:r>
                      <a:r>
                        <a:rPr sz="1000" spc="305" dirty="0">
                          <a:latin typeface="Lucida Sans Unicode"/>
                          <a:cs typeface="Lucida Sans Unicode"/>
                        </a:rPr>
                        <a:t>  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assessee’s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own</a:t>
                      </a:r>
                      <a:r>
                        <a:rPr sz="10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contribution)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91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spc="-10" dirty="0">
                          <a:latin typeface="Arial Black"/>
                          <a:cs typeface="Arial Black"/>
                        </a:rPr>
                        <a:t>Employee’s</a:t>
                      </a:r>
                      <a:endParaRPr sz="1000">
                        <a:latin typeface="Arial Black"/>
                        <a:cs typeface="Arial Black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Arial Black"/>
                          <a:cs typeface="Arial Black"/>
                        </a:rPr>
                        <a:t>Contribution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60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AEFDD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59055" algn="just">
                        <a:lnSpc>
                          <a:spcPct val="1252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Eligible</a:t>
                      </a:r>
                      <a:r>
                        <a:rPr sz="1000" spc="19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for</a:t>
                      </a:r>
                      <a:r>
                        <a:rPr sz="1000" spc="19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deduction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u/s</a:t>
                      </a:r>
                      <a:r>
                        <a:rPr sz="1000" spc="19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80C</a:t>
                      </a:r>
                      <a:r>
                        <a:rPr sz="1000" spc="19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where</a:t>
                      </a:r>
                      <a:r>
                        <a:rPr sz="1000" spc="19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an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employee</a:t>
                      </a:r>
                      <a:r>
                        <a:rPr sz="1000" spc="48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exercises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1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option</a:t>
                      </a:r>
                      <a:r>
                        <a:rPr sz="1000" spc="1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000" spc="1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shifting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out</a:t>
                      </a:r>
                      <a:r>
                        <a:rPr sz="1000" spc="10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000" spc="114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114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default</a:t>
                      </a:r>
                      <a:r>
                        <a:rPr sz="1000" spc="1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tax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regime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AEFDD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97790">
                        <a:lnSpc>
                          <a:spcPct val="125000"/>
                        </a:lnSpc>
                        <a:spcBef>
                          <a:spcPts val="175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Not</a:t>
                      </a:r>
                      <a:r>
                        <a:rPr sz="1000" spc="1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eligible</a:t>
                      </a:r>
                      <a:r>
                        <a:rPr sz="1000" spc="1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for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deduction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AEFDD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595"/>
                        </a:spcBef>
                        <a:tabLst>
                          <a:tab pos="1043305" algn="l"/>
                        </a:tabLst>
                      </a:pP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Eligible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for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170"/>
                        </a:spcBef>
                        <a:tabLst>
                          <a:tab pos="1020444" algn="l"/>
                        </a:tabLst>
                      </a:pP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deduction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u/s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  <a:p>
                      <a:pPr marL="71120" marR="69215">
                        <a:lnSpc>
                          <a:spcPct val="125299"/>
                        </a:lnSpc>
                        <a:spcBef>
                          <a:spcPts val="5"/>
                        </a:spcBef>
                        <a:tabLst>
                          <a:tab pos="501015" algn="l"/>
                          <a:tab pos="1008380" algn="l"/>
                          <a:tab pos="1049655" algn="l"/>
                        </a:tabLst>
                      </a:pP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80C,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where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		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an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employee exercises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sz="1000" spc="-30" dirty="0">
                          <a:latin typeface="Lucida Sans Unicode"/>
                          <a:cs typeface="Lucida Sans Unicode"/>
                        </a:rPr>
                        <a:t>the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option</a:t>
                      </a:r>
                      <a:r>
                        <a:rPr sz="1000" spc="2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000" spc="254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shifting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55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AEFDD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595"/>
                        </a:spcBef>
                        <a:tabLst>
                          <a:tab pos="1046480" algn="l"/>
                        </a:tabLst>
                      </a:pP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Eligible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for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170"/>
                        </a:spcBef>
                        <a:tabLst>
                          <a:tab pos="1023619" algn="l"/>
                        </a:tabLst>
                      </a:pP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deduction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u/s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  <a:p>
                      <a:pPr marL="73025" marR="68580">
                        <a:lnSpc>
                          <a:spcPct val="125299"/>
                        </a:lnSpc>
                        <a:spcBef>
                          <a:spcPts val="5"/>
                        </a:spcBef>
                        <a:tabLst>
                          <a:tab pos="502284" algn="l"/>
                          <a:tab pos="1011555" algn="l"/>
                          <a:tab pos="1050925" algn="l"/>
                        </a:tabLst>
                      </a:pP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80C,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where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		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an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employee exercises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sz="1000" spc="-30" dirty="0">
                          <a:latin typeface="Lucida Sans Unicode"/>
                          <a:cs typeface="Lucida Sans Unicode"/>
                        </a:rPr>
                        <a:t>the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option</a:t>
                      </a:r>
                      <a:r>
                        <a:rPr sz="1000" spc="254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000" spc="2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shifting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55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AE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713105" y="826897"/>
            <a:ext cx="6346190" cy="495300"/>
          </a:xfrm>
          <a:prstGeom prst="rect">
            <a:avLst/>
          </a:prstGeom>
          <a:solidFill>
            <a:srgbClr val="00AEEE"/>
          </a:solidFill>
        </p:spPr>
        <p:txBody>
          <a:bodyPr vert="horz" wrap="square" lIns="0" tIns="2857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25"/>
              </a:spcBef>
            </a:pPr>
            <a:r>
              <a:rPr sz="1400" spc="-180" dirty="0">
                <a:solidFill>
                  <a:srgbClr val="FFFFFF"/>
                </a:solidFill>
                <a:latin typeface="Arial Black"/>
                <a:cs typeface="Arial Black"/>
              </a:rPr>
              <a:t>LEAVE</a:t>
            </a:r>
            <a:r>
              <a:rPr sz="1400" spc="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190" dirty="0">
                <a:solidFill>
                  <a:srgbClr val="FFFFFF"/>
                </a:solidFill>
                <a:latin typeface="Arial Black"/>
                <a:cs typeface="Arial Black"/>
              </a:rPr>
              <a:t>TRAVEL</a:t>
            </a:r>
            <a:r>
              <a:rPr sz="1400" spc="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195" dirty="0">
                <a:solidFill>
                  <a:srgbClr val="FFFFFF"/>
                </a:solidFill>
                <a:latin typeface="Arial Black"/>
                <a:cs typeface="Arial Black"/>
              </a:rPr>
              <a:t>CONCESSION</a:t>
            </a:r>
            <a:r>
              <a:rPr sz="1400" spc="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170" dirty="0">
                <a:solidFill>
                  <a:srgbClr val="FFFFFF"/>
                </a:solidFill>
                <a:latin typeface="Arial Black"/>
                <a:cs typeface="Arial Black"/>
              </a:rPr>
              <a:t>[SECTION</a:t>
            </a:r>
            <a:r>
              <a:rPr sz="1400" spc="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 Black"/>
                <a:cs typeface="Arial Black"/>
              </a:rPr>
              <a:t>10(10C)]</a:t>
            </a:r>
            <a:endParaRPr sz="1400">
              <a:latin typeface="Arial Black"/>
              <a:cs typeface="Arial Black"/>
            </a:endParaRPr>
          </a:p>
          <a:p>
            <a:pPr marL="6985" algn="ctr">
              <a:lnSpc>
                <a:spcPct val="100000"/>
              </a:lnSpc>
              <a:spcBef>
                <a:spcPts val="380"/>
              </a:spcBef>
            </a:pPr>
            <a:r>
              <a:rPr sz="1200" spc="-45" dirty="0">
                <a:solidFill>
                  <a:srgbClr val="FFFFFF"/>
                </a:solidFill>
                <a:latin typeface="Arial Black"/>
                <a:cs typeface="Arial Black"/>
              </a:rPr>
              <a:t>[Available</a:t>
            </a:r>
            <a:r>
              <a:rPr sz="12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under</a:t>
            </a:r>
            <a:r>
              <a:rPr sz="1200" spc="-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Arial Black"/>
                <a:cs typeface="Arial Black"/>
              </a:rPr>
              <a:t>normal</a:t>
            </a:r>
            <a:r>
              <a:rPr sz="1200" spc="-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Arial Black"/>
                <a:cs typeface="Arial Black"/>
              </a:rPr>
              <a:t>provisions</a:t>
            </a:r>
            <a:r>
              <a:rPr sz="1200" spc="-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FFFFFF"/>
                </a:solidFill>
                <a:latin typeface="Arial Black"/>
                <a:cs typeface="Arial Black"/>
              </a:rPr>
              <a:t>of</a:t>
            </a:r>
            <a:r>
              <a:rPr sz="12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the</a:t>
            </a:r>
            <a:r>
              <a:rPr sz="12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Arial Black"/>
                <a:cs typeface="Arial Black"/>
              </a:rPr>
              <a:t>Act</a:t>
            </a:r>
            <a:r>
              <a:rPr sz="1200" spc="-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only]</a:t>
            </a:r>
            <a:endParaRPr sz="1200">
              <a:latin typeface="Arial Black"/>
              <a:cs typeface="Arial Black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107439" y="5592064"/>
            <a:ext cx="5602605" cy="367665"/>
            <a:chOff x="1107439" y="5592064"/>
            <a:chExt cx="5602605" cy="367665"/>
          </a:xfrm>
        </p:grpSpPr>
        <p:sp>
          <p:nvSpPr>
            <p:cNvPr id="14" name="object 14"/>
            <p:cNvSpPr/>
            <p:nvPr/>
          </p:nvSpPr>
          <p:spPr>
            <a:xfrm>
              <a:off x="1393570" y="5633338"/>
              <a:ext cx="5030470" cy="201295"/>
            </a:xfrm>
            <a:custGeom>
              <a:avLst/>
              <a:gdLst/>
              <a:ahLst/>
              <a:cxnLst/>
              <a:rect l="l" t="t" r="r" b="b"/>
              <a:pathLst>
                <a:path w="5030470" h="201295">
                  <a:moveTo>
                    <a:pt x="2515107" y="0"/>
                  </a:moveTo>
                  <a:lnTo>
                    <a:pt x="2515107" y="100457"/>
                  </a:lnTo>
                  <a:lnTo>
                    <a:pt x="5030089" y="100457"/>
                  </a:lnTo>
                  <a:lnTo>
                    <a:pt x="5030089" y="201040"/>
                  </a:lnTo>
                </a:path>
                <a:path w="5030470" h="201295">
                  <a:moveTo>
                    <a:pt x="2515107" y="0"/>
                  </a:moveTo>
                  <a:lnTo>
                    <a:pt x="2515107" y="100457"/>
                  </a:lnTo>
                  <a:lnTo>
                    <a:pt x="3353434" y="100457"/>
                  </a:lnTo>
                  <a:lnTo>
                    <a:pt x="3353434" y="201040"/>
                  </a:lnTo>
                </a:path>
                <a:path w="5030470" h="201295">
                  <a:moveTo>
                    <a:pt x="2515107" y="0"/>
                  </a:moveTo>
                  <a:lnTo>
                    <a:pt x="2515107" y="100457"/>
                  </a:lnTo>
                  <a:lnTo>
                    <a:pt x="1676653" y="100457"/>
                  </a:lnTo>
                  <a:lnTo>
                    <a:pt x="1676653" y="201040"/>
                  </a:lnTo>
                </a:path>
                <a:path w="5030470" h="201295">
                  <a:moveTo>
                    <a:pt x="2515107" y="0"/>
                  </a:moveTo>
                  <a:lnTo>
                    <a:pt x="2515107" y="100457"/>
                  </a:lnTo>
                  <a:lnTo>
                    <a:pt x="0" y="100457"/>
                  </a:lnTo>
                  <a:lnTo>
                    <a:pt x="0" y="201040"/>
                  </a:lnTo>
                </a:path>
              </a:pathLst>
            </a:custGeom>
            <a:ln w="25400">
              <a:solidFill>
                <a:srgbClr val="1E82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57600" y="5604763"/>
              <a:ext cx="502284" cy="28575"/>
            </a:xfrm>
            <a:custGeom>
              <a:avLst/>
              <a:gdLst/>
              <a:ahLst/>
              <a:cxnLst/>
              <a:rect l="l" t="t" r="r" b="b"/>
              <a:pathLst>
                <a:path w="502285" h="28575">
                  <a:moveTo>
                    <a:pt x="502030" y="0"/>
                  </a:moveTo>
                  <a:lnTo>
                    <a:pt x="454151" y="10287"/>
                  </a:lnTo>
                  <a:lnTo>
                    <a:pt x="404749" y="18287"/>
                  </a:lnTo>
                  <a:lnTo>
                    <a:pt x="354075" y="24002"/>
                  </a:lnTo>
                  <a:lnTo>
                    <a:pt x="302767" y="27432"/>
                  </a:lnTo>
                  <a:lnTo>
                    <a:pt x="250951" y="28575"/>
                  </a:lnTo>
                  <a:lnTo>
                    <a:pt x="199262" y="27432"/>
                  </a:lnTo>
                  <a:lnTo>
                    <a:pt x="147954" y="24002"/>
                  </a:lnTo>
                  <a:lnTo>
                    <a:pt x="97282" y="18287"/>
                  </a:lnTo>
                  <a:lnTo>
                    <a:pt x="47878" y="10287"/>
                  </a:lnTo>
                  <a:lnTo>
                    <a:pt x="0" y="0"/>
                  </a:lnTo>
                </a:path>
              </a:pathLst>
            </a:custGeom>
            <a:ln w="25398">
              <a:solidFill>
                <a:srgbClr val="7992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20139" y="5834760"/>
              <a:ext cx="5577205" cy="112395"/>
            </a:xfrm>
            <a:custGeom>
              <a:avLst/>
              <a:gdLst/>
              <a:ahLst/>
              <a:cxnLst/>
              <a:rect l="l" t="t" r="r" b="b"/>
              <a:pathLst>
                <a:path w="5577205" h="112395">
                  <a:moveTo>
                    <a:pt x="0" y="112013"/>
                  </a:moveTo>
                  <a:lnTo>
                    <a:pt x="36093" y="79755"/>
                  </a:lnTo>
                  <a:lnTo>
                    <a:pt x="75590" y="52831"/>
                  </a:lnTo>
                  <a:lnTo>
                    <a:pt x="117868" y="31368"/>
                  </a:lnTo>
                  <a:lnTo>
                    <a:pt x="162306" y="15366"/>
                  </a:lnTo>
                  <a:lnTo>
                    <a:pt x="208279" y="4952"/>
                  </a:lnTo>
                  <a:lnTo>
                    <a:pt x="255143" y="0"/>
                  </a:lnTo>
                  <a:lnTo>
                    <a:pt x="302387" y="635"/>
                  </a:lnTo>
                  <a:lnTo>
                    <a:pt x="349250" y="6858"/>
                  </a:lnTo>
                  <a:lnTo>
                    <a:pt x="395223" y="18668"/>
                  </a:lnTo>
                  <a:lnTo>
                    <a:pt x="439547" y="36067"/>
                  </a:lnTo>
                  <a:lnTo>
                    <a:pt x="481710" y="59181"/>
                  </a:lnTo>
                  <a:lnTo>
                    <a:pt x="521080" y="88011"/>
                  </a:lnTo>
                  <a:lnTo>
                    <a:pt x="540766" y="105790"/>
                  </a:lnTo>
                  <a:lnTo>
                    <a:pt x="546989" y="112013"/>
                  </a:lnTo>
                </a:path>
                <a:path w="5577205" h="112395">
                  <a:moveTo>
                    <a:pt x="1676653" y="112013"/>
                  </a:moveTo>
                  <a:lnTo>
                    <a:pt x="1712722" y="79755"/>
                  </a:lnTo>
                  <a:lnTo>
                    <a:pt x="1752218" y="52831"/>
                  </a:lnTo>
                  <a:lnTo>
                    <a:pt x="1794510" y="31368"/>
                  </a:lnTo>
                  <a:lnTo>
                    <a:pt x="1838960" y="15366"/>
                  </a:lnTo>
                  <a:lnTo>
                    <a:pt x="1884934" y="4952"/>
                  </a:lnTo>
                  <a:lnTo>
                    <a:pt x="1931797" y="0"/>
                  </a:lnTo>
                  <a:lnTo>
                    <a:pt x="1979040" y="635"/>
                  </a:lnTo>
                  <a:lnTo>
                    <a:pt x="2025903" y="6858"/>
                  </a:lnTo>
                  <a:lnTo>
                    <a:pt x="2071877" y="18668"/>
                  </a:lnTo>
                  <a:lnTo>
                    <a:pt x="2116201" y="36067"/>
                  </a:lnTo>
                  <a:lnTo>
                    <a:pt x="2158365" y="59181"/>
                  </a:lnTo>
                  <a:lnTo>
                    <a:pt x="2197735" y="88011"/>
                  </a:lnTo>
                  <a:lnTo>
                    <a:pt x="2217420" y="105790"/>
                  </a:lnTo>
                  <a:lnTo>
                    <a:pt x="2223643" y="112013"/>
                  </a:lnTo>
                </a:path>
                <a:path w="5577205" h="112395">
                  <a:moveTo>
                    <a:pt x="3353308" y="112013"/>
                  </a:moveTo>
                  <a:lnTo>
                    <a:pt x="3389376" y="79755"/>
                  </a:lnTo>
                  <a:lnTo>
                    <a:pt x="3428873" y="52831"/>
                  </a:lnTo>
                  <a:lnTo>
                    <a:pt x="3471164" y="31368"/>
                  </a:lnTo>
                  <a:lnTo>
                    <a:pt x="3515614" y="15366"/>
                  </a:lnTo>
                  <a:lnTo>
                    <a:pt x="3561588" y="4952"/>
                  </a:lnTo>
                  <a:lnTo>
                    <a:pt x="3608578" y="0"/>
                  </a:lnTo>
                  <a:lnTo>
                    <a:pt x="3655695" y="635"/>
                  </a:lnTo>
                  <a:lnTo>
                    <a:pt x="3702558" y="6858"/>
                  </a:lnTo>
                  <a:lnTo>
                    <a:pt x="3748532" y="18668"/>
                  </a:lnTo>
                  <a:lnTo>
                    <a:pt x="3792855" y="36067"/>
                  </a:lnTo>
                  <a:lnTo>
                    <a:pt x="3835019" y="59181"/>
                  </a:lnTo>
                  <a:lnTo>
                    <a:pt x="3874389" y="88011"/>
                  </a:lnTo>
                  <a:lnTo>
                    <a:pt x="3894074" y="105790"/>
                  </a:lnTo>
                  <a:lnTo>
                    <a:pt x="3900297" y="112013"/>
                  </a:lnTo>
                </a:path>
                <a:path w="5577205" h="112395">
                  <a:moveTo>
                    <a:pt x="5029962" y="112013"/>
                  </a:moveTo>
                  <a:lnTo>
                    <a:pt x="5066157" y="79755"/>
                  </a:lnTo>
                  <a:lnTo>
                    <a:pt x="5105654" y="52831"/>
                  </a:lnTo>
                  <a:lnTo>
                    <a:pt x="5147818" y="31368"/>
                  </a:lnTo>
                  <a:lnTo>
                    <a:pt x="5192268" y="15366"/>
                  </a:lnTo>
                  <a:lnTo>
                    <a:pt x="5238242" y="4952"/>
                  </a:lnTo>
                  <a:lnTo>
                    <a:pt x="5285232" y="0"/>
                  </a:lnTo>
                  <a:lnTo>
                    <a:pt x="5332349" y="635"/>
                  </a:lnTo>
                  <a:lnTo>
                    <a:pt x="5379212" y="6858"/>
                  </a:lnTo>
                  <a:lnTo>
                    <a:pt x="5425186" y="18668"/>
                  </a:lnTo>
                  <a:lnTo>
                    <a:pt x="5469509" y="36067"/>
                  </a:lnTo>
                  <a:lnTo>
                    <a:pt x="5511673" y="59181"/>
                  </a:lnTo>
                  <a:lnTo>
                    <a:pt x="5551043" y="88011"/>
                  </a:lnTo>
                  <a:lnTo>
                    <a:pt x="5570728" y="105790"/>
                  </a:lnTo>
                  <a:lnTo>
                    <a:pt x="5576951" y="112013"/>
                  </a:lnTo>
                </a:path>
              </a:pathLst>
            </a:custGeom>
            <a:ln w="25400">
              <a:solidFill>
                <a:srgbClr val="7992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1132839" y="6321171"/>
            <a:ext cx="547370" cy="112395"/>
          </a:xfrm>
          <a:custGeom>
            <a:avLst/>
            <a:gdLst/>
            <a:ahLst/>
            <a:cxnLst/>
            <a:rect l="l" t="t" r="r" b="b"/>
            <a:pathLst>
              <a:path w="547369" h="112395">
                <a:moveTo>
                  <a:pt x="546989" y="0"/>
                </a:moveTo>
                <a:lnTo>
                  <a:pt x="510793" y="32257"/>
                </a:lnTo>
                <a:lnTo>
                  <a:pt x="471297" y="59181"/>
                </a:lnTo>
                <a:lnTo>
                  <a:pt x="429132" y="80644"/>
                </a:lnTo>
                <a:lnTo>
                  <a:pt x="384682" y="96519"/>
                </a:lnTo>
                <a:lnTo>
                  <a:pt x="338709" y="107061"/>
                </a:lnTo>
                <a:lnTo>
                  <a:pt x="291719" y="112013"/>
                </a:lnTo>
                <a:lnTo>
                  <a:pt x="244601" y="111378"/>
                </a:lnTo>
                <a:lnTo>
                  <a:pt x="197738" y="105155"/>
                </a:lnTo>
                <a:lnTo>
                  <a:pt x="151765" y="93344"/>
                </a:lnTo>
                <a:lnTo>
                  <a:pt x="107416" y="75945"/>
                </a:lnTo>
                <a:lnTo>
                  <a:pt x="65239" y="52704"/>
                </a:lnTo>
                <a:lnTo>
                  <a:pt x="25869" y="23875"/>
                </a:lnTo>
                <a:lnTo>
                  <a:pt x="6222" y="6223"/>
                </a:lnTo>
                <a:lnTo>
                  <a:pt x="0" y="0"/>
                </a:lnTo>
              </a:path>
            </a:pathLst>
          </a:custGeom>
          <a:ln w="25400">
            <a:solidFill>
              <a:srgbClr val="7992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09239" y="6321171"/>
            <a:ext cx="547370" cy="112395"/>
          </a:xfrm>
          <a:custGeom>
            <a:avLst/>
            <a:gdLst/>
            <a:ahLst/>
            <a:cxnLst/>
            <a:rect l="l" t="t" r="r" b="b"/>
            <a:pathLst>
              <a:path w="547370" h="112395">
                <a:moveTo>
                  <a:pt x="546988" y="0"/>
                </a:moveTo>
                <a:lnTo>
                  <a:pt x="510794" y="32257"/>
                </a:lnTo>
                <a:lnTo>
                  <a:pt x="471297" y="59181"/>
                </a:lnTo>
                <a:lnTo>
                  <a:pt x="429133" y="80644"/>
                </a:lnTo>
                <a:lnTo>
                  <a:pt x="384683" y="96519"/>
                </a:lnTo>
                <a:lnTo>
                  <a:pt x="338709" y="107061"/>
                </a:lnTo>
                <a:lnTo>
                  <a:pt x="291719" y="112013"/>
                </a:lnTo>
                <a:lnTo>
                  <a:pt x="244602" y="111378"/>
                </a:lnTo>
                <a:lnTo>
                  <a:pt x="197739" y="105155"/>
                </a:lnTo>
                <a:lnTo>
                  <a:pt x="151765" y="93344"/>
                </a:lnTo>
                <a:lnTo>
                  <a:pt x="107442" y="75945"/>
                </a:lnTo>
                <a:lnTo>
                  <a:pt x="65278" y="52704"/>
                </a:lnTo>
                <a:lnTo>
                  <a:pt x="25908" y="23875"/>
                </a:lnTo>
                <a:lnTo>
                  <a:pt x="6223" y="6223"/>
                </a:lnTo>
                <a:lnTo>
                  <a:pt x="0" y="0"/>
                </a:lnTo>
              </a:path>
            </a:pathLst>
          </a:custGeom>
          <a:ln w="25400">
            <a:solidFill>
              <a:srgbClr val="7992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86275" y="6321171"/>
            <a:ext cx="547370" cy="112395"/>
          </a:xfrm>
          <a:custGeom>
            <a:avLst/>
            <a:gdLst/>
            <a:ahLst/>
            <a:cxnLst/>
            <a:rect l="l" t="t" r="r" b="b"/>
            <a:pathLst>
              <a:path w="547370" h="112395">
                <a:moveTo>
                  <a:pt x="546988" y="0"/>
                </a:moveTo>
                <a:lnTo>
                  <a:pt x="510794" y="32257"/>
                </a:lnTo>
                <a:lnTo>
                  <a:pt x="471297" y="59181"/>
                </a:lnTo>
                <a:lnTo>
                  <a:pt x="429133" y="80644"/>
                </a:lnTo>
                <a:lnTo>
                  <a:pt x="384683" y="96519"/>
                </a:lnTo>
                <a:lnTo>
                  <a:pt x="338709" y="107061"/>
                </a:lnTo>
                <a:lnTo>
                  <a:pt x="291719" y="112013"/>
                </a:lnTo>
                <a:lnTo>
                  <a:pt x="244601" y="111378"/>
                </a:lnTo>
                <a:lnTo>
                  <a:pt x="197738" y="105155"/>
                </a:lnTo>
                <a:lnTo>
                  <a:pt x="151764" y="93344"/>
                </a:lnTo>
                <a:lnTo>
                  <a:pt x="107441" y="75945"/>
                </a:lnTo>
                <a:lnTo>
                  <a:pt x="65277" y="52704"/>
                </a:lnTo>
                <a:lnTo>
                  <a:pt x="25908" y="23875"/>
                </a:lnTo>
                <a:lnTo>
                  <a:pt x="6223" y="6223"/>
                </a:lnTo>
                <a:lnTo>
                  <a:pt x="0" y="0"/>
                </a:lnTo>
              </a:path>
            </a:pathLst>
          </a:custGeom>
          <a:ln w="25400">
            <a:solidFill>
              <a:srgbClr val="7992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62675" y="6321171"/>
            <a:ext cx="547370" cy="112395"/>
          </a:xfrm>
          <a:custGeom>
            <a:avLst/>
            <a:gdLst/>
            <a:ahLst/>
            <a:cxnLst/>
            <a:rect l="l" t="t" r="r" b="b"/>
            <a:pathLst>
              <a:path w="547370" h="112395">
                <a:moveTo>
                  <a:pt x="546989" y="0"/>
                </a:moveTo>
                <a:lnTo>
                  <a:pt x="510794" y="32257"/>
                </a:lnTo>
                <a:lnTo>
                  <a:pt x="471297" y="59181"/>
                </a:lnTo>
                <a:lnTo>
                  <a:pt x="429132" y="80644"/>
                </a:lnTo>
                <a:lnTo>
                  <a:pt x="384682" y="96519"/>
                </a:lnTo>
                <a:lnTo>
                  <a:pt x="338709" y="107061"/>
                </a:lnTo>
                <a:lnTo>
                  <a:pt x="291719" y="112013"/>
                </a:lnTo>
                <a:lnTo>
                  <a:pt x="244601" y="111378"/>
                </a:lnTo>
                <a:lnTo>
                  <a:pt x="197738" y="105155"/>
                </a:lnTo>
                <a:lnTo>
                  <a:pt x="151764" y="93344"/>
                </a:lnTo>
                <a:lnTo>
                  <a:pt x="107441" y="75945"/>
                </a:lnTo>
                <a:lnTo>
                  <a:pt x="65277" y="52704"/>
                </a:lnTo>
                <a:lnTo>
                  <a:pt x="25908" y="23875"/>
                </a:lnTo>
                <a:lnTo>
                  <a:pt x="6223" y="6223"/>
                </a:lnTo>
                <a:lnTo>
                  <a:pt x="0" y="0"/>
                </a:lnTo>
              </a:path>
            </a:pathLst>
          </a:custGeom>
          <a:ln w="25400">
            <a:solidFill>
              <a:srgbClr val="7992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42482" y="470408"/>
            <a:ext cx="8070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4" dirty="0">
                <a:solidFill>
                  <a:srgbClr val="342E78"/>
                </a:solidFill>
                <a:latin typeface="Arial Black"/>
                <a:cs typeface="Arial Black"/>
              </a:rPr>
              <a:t>SALARIES</a:t>
            </a:r>
            <a:endParaRPr sz="1400">
              <a:latin typeface="Arial Black"/>
              <a:cs typeface="Arial Black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31519" y="827532"/>
          <a:ext cx="6385560" cy="8216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7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7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33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AEF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AEF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AEFDD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out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000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 default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tax</a:t>
                      </a:r>
                      <a:r>
                        <a:rPr sz="10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regime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AEFDD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out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000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 default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tax</a:t>
                      </a:r>
                      <a:r>
                        <a:rPr sz="10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regime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AE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2644">
                <a:tc>
                  <a:txBody>
                    <a:bodyPr/>
                    <a:lstStyle/>
                    <a:p>
                      <a:pPr marL="71755" marR="172720">
                        <a:lnSpc>
                          <a:spcPct val="124300"/>
                        </a:lnSpc>
                        <a:spcBef>
                          <a:spcPts val="185"/>
                        </a:spcBef>
                      </a:pPr>
                      <a:r>
                        <a:rPr sz="1000" spc="-10" dirty="0">
                          <a:latin typeface="Arial Black"/>
                          <a:cs typeface="Arial Black"/>
                        </a:rPr>
                        <a:t>Interest Credited</a:t>
                      </a:r>
                      <a:r>
                        <a:rPr sz="1000" spc="-10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25" dirty="0">
                          <a:latin typeface="Arial Black"/>
                          <a:cs typeface="Arial Black"/>
                        </a:rPr>
                        <a:t>on </a:t>
                      </a:r>
                      <a:r>
                        <a:rPr sz="1000" spc="-10" dirty="0">
                          <a:latin typeface="Arial Black"/>
                          <a:cs typeface="Arial Black"/>
                        </a:rPr>
                        <a:t>Employer’s </a:t>
                      </a:r>
                      <a:r>
                        <a:rPr sz="1000" spc="-30" dirty="0">
                          <a:latin typeface="Arial Black"/>
                          <a:cs typeface="Arial Black"/>
                        </a:rPr>
                        <a:t>Contribution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234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3DFEB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57150" algn="just">
                        <a:lnSpc>
                          <a:spcPct val="125499"/>
                        </a:lnSpc>
                        <a:spcBef>
                          <a:spcPts val="155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Amount</a:t>
                      </a:r>
                      <a:r>
                        <a:rPr sz="1000" spc="2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in</a:t>
                      </a:r>
                      <a:r>
                        <a:rPr sz="1000" spc="2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excess</a:t>
                      </a:r>
                      <a:r>
                        <a:rPr sz="1000" spc="2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of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9.5%</a:t>
                      </a:r>
                      <a:r>
                        <a:rPr sz="1000" spc="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p.a.</a:t>
                      </a:r>
                      <a:r>
                        <a:rPr sz="1000" spc="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is</a:t>
                      </a:r>
                      <a:r>
                        <a:rPr sz="1000" spc="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taxable</a:t>
                      </a:r>
                      <a:r>
                        <a:rPr sz="1000" spc="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as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“salary”</a:t>
                      </a:r>
                      <a:r>
                        <a:rPr sz="10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u/s</a:t>
                      </a:r>
                      <a:r>
                        <a:rPr sz="1000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17(1)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96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3DFEB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57150" algn="just">
                        <a:lnSpc>
                          <a:spcPct val="125499"/>
                        </a:lnSpc>
                        <a:spcBef>
                          <a:spcPts val="155"/>
                        </a:spcBef>
                        <a:tabLst>
                          <a:tab pos="961390" algn="l"/>
                        </a:tabLst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Not</a:t>
                      </a:r>
                      <a:r>
                        <a:rPr sz="1000" spc="9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taxable</a:t>
                      </a:r>
                      <a:r>
                        <a:rPr sz="1000" spc="10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at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47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time</a:t>
                      </a:r>
                      <a:r>
                        <a:rPr sz="1000" spc="484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of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credit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of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interest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96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3DFEB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000" spc="-30" dirty="0">
                          <a:latin typeface="Lucida Sans Unicode"/>
                          <a:cs typeface="Lucida Sans Unicode"/>
                        </a:rPr>
                        <a:t>Fully</a:t>
                      </a:r>
                      <a:r>
                        <a:rPr sz="10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exempt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5841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3DFEB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N.A.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5841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3D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915">
                <a:tc>
                  <a:txBody>
                    <a:bodyPr/>
                    <a:lstStyle/>
                    <a:p>
                      <a:pPr marL="71755" marR="172720">
                        <a:lnSpc>
                          <a:spcPct val="124700"/>
                        </a:lnSpc>
                        <a:spcBef>
                          <a:spcPts val="180"/>
                        </a:spcBef>
                      </a:pPr>
                      <a:r>
                        <a:rPr sz="1000" spc="-10" dirty="0">
                          <a:latin typeface="Arial Black"/>
                          <a:cs typeface="Arial Black"/>
                        </a:rPr>
                        <a:t>Interest Credited</a:t>
                      </a:r>
                      <a:r>
                        <a:rPr sz="1000" spc="-10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25" dirty="0">
                          <a:latin typeface="Arial Black"/>
                          <a:cs typeface="Arial Black"/>
                        </a:rPr>
                        <a:t>on </a:t>
                      </a:r>
                      <a:r>
                        <a:rPr sz="1000" spc="-10" dirty="0">
                          <a:latin typeface="Arial Black"/>
                          <a:cs typeface="Arial Black"/>
                        </a:rPr>
                        <a:t>Employee’s </a:t>
                      </a:r>
                      <a:r>
                        <a:rPr sz="1000" spc="-30" dirty="0">
                          <a:latin typeface="Arial Black"/>
                          <a:cs typeface="Arial Black"/>
                        </a:rPr>
                        <a:t>Contribution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CF3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55244" algn="just">
                        <a:lnSpc>
                          <a:spcPct val="124000"/>
                        </a:lnSpc>
                        <a:spcBef>
                          <a:spcPts val="185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Amount</a:t>
                      </a:r>
                      <a:r>
                        <a:rPr sz="1000" spc="2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in</a:t>
                      </a:r>
                      <a:r>
                        <a:rPr sz="1000" spc="2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excess</a:t>
                      </a:r>
                      <a:r>
                        <a:rPr sz="1000" spc="2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of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9.5%</a:t>
                      </a:r>
                      <a:r>
                        <a:rPr sz="1000" spc="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p.a.</a:t>
                      </a:r>
                      <a:r>
                        <a:rPr sz="1000" spc="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is</a:t>
                      </a:r>
                      <a:r>
                        <a:rPr sz="1000" spc="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taxable</a:t>
                      </a:r>
                      <a:r>
                        <a:rPr sz="1000" spc="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as 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“salary”</a:t>
                      </a:r>
                      <a:r>
                        <a:rPr sz="10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u/s</a:t>
                      </a:r>
                      <a:r>
                        <a:rPr sz="1000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17(1)</a:t>
                      </a:r>
                      <a:r>
                        <a:rPr sz="10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0" dirty="0">
                          <a:latin typeface="Arial Black"/>
                          <a:cs typeface="Arial Black"/>
                        </a:rPr>
                        <a:t>[See </a:t>
                      </a:r>
                      <a:r>
                        <a:rPr sz="1000" spc="-10" dirty="0">
                          <a:latin typeface="Arial Black"/>
                          <a:cs typeface="Arial Black"/>
                        </a:rPr>
                        <a:t>Note</a:t>
                      </a:r>
                      <a:r>
                        <a:rPr sz="1000" spc="-11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10" dirty="0">
                          <a:latin typeface="Arial Black"/>
                          <a:cs typeface="Arial Black"/>
                        </a:rPr>
                        <a:t>below]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234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CF3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57150" algn="just">
                        <a:lnSpc>
                          <a:spcPct val="125000"/>
                        </a:lnSpc>
                        <a:spcBef>
                          <a:spcPts val="175"/>
                        </a:spcBef>
                        <a:tabLst>
                          <a:tab pos="961390" algn="l"/>
                        </a:tabLst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Not</a:t>
                      </a:r>
                      <a:r>
                        <a:rPr sz="1000" spc="9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taxable</a:t>
                      </a:r>
                      <a:r>
                        <a:rPr sz="1000" spc="10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at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47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time</a:t>
                      </a:r>
                      <a:r>
                        <a:rPr sz="1000" spc="484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of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credit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of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interest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CF3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54610" algn="just">
                        <a:lnSpc>
                          <a:spcPct val="124000"/>
                        </a:lnSpc>
                        <a:spcBef>
                          <a:spcPts val="185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Exempt</a:t>
                      </a:r>
                      <a:r>
                        <a:rPr sz="1000" spc="450" dirty="0">
                          <a:latin typeface="Lucida Sans Unicode"/>
                          <a:cs typeface="Lucida Sans Unicode"/>
                        </a:rPr>
                        <a:t>    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upto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certain</a:t>
                      </a:r>
                      <a:r>
                        <a:rPr sz="1000" spc="30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limit</a:t>
                      </a:r>
                      <a:r>
                        <a:rPr sz="1000" spc="30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of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contribution</a:t>
                      </a:r>
                      <a:r>
                        <a:rPr sz="1000" spc="2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0" dirty="0">
                          <a:latin typeface="Arial Black"/>
                          <a:cs typeface="Arial Black"/>
                        </a:rPr>
                        <a:t>[See </a:t>
                      </a:r>
                      <a:r>
                        <a:rPr sz="1000" spc="-10" dirty="0">
                          <a:latin typeface="Arial Black"/>
                          <a:cs typeface="Arial Black"/>
                        </a:rPr>
                        <a:t>Note</a:t>
                      </a:r>
                      <a:r>
                        <a:rPr sz="1000" spc="-11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10" dirty="0">
                          <a:latin typeface="Arial Black"/>
                          <a:cs typeface="Arial Black"/>
                        </a:rPr>
                        <a:t>below]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234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CF3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spc="-30" dirty="0">
                          <a:latin typeface="Lucida Sans Unicode"/>
                          <a:cs typeface="Lucida Sans Unicode"/>
                        </a:rPr>
                        <a:t>Fully</a:t>
                      </a:r>
                      <a:r>
                        <a:rPr sz="10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exempt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60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2985">
                <a:tc>
                  <a:txBody>
                    <a:bodyPr/>
                    <a:lstStyle/>
                    <a:p>
                      <a:pPr marL="71755" marR="100965">
                        <a:lnSpc>
                          <a:spcPct val="124300"/>
                        </a:lnSpc>
                        <a:spcBef>
                          <a:spcPts val="185"/>
                        </a:spcBef>
                      </a:pPr>
                      <a:r>
                        <a:rPr sz="1000" spc="-10" dirty="0">
                          <a:latin typeface="Arial Black"/>
                          <a:cs typeface="Arial Black"/>
                        </a:rPr>
                        <a:t>Amount </a:t>
                      </a:r>
                      <a:r>
                        <a:rPr sz="1000" spc="-40" dirty="0">
                          <a:latin typeface="Arial Black"/>
                          <a:cs typeface="Arial Black"/>
                        </a:rPr>
                        <a:t>withdrawn</a:t>
                      </a:r>
                      <a:r>
                        <a:rPr sz="1000" spc="-10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25" dirty="0">
                          <a:latin typeface="Arial Black"/>
                          <a:cs typeface="Arial Black"/>
                        </a:rPr>
                        <a:t>on </a:t>
                      </a:r>
                      <a:r>
                        <a:rPr sz="1000" spc="-10" dirty="0">
                          <a:latin typeface="Arial Black"/>
                          <a:cs typeface="Arial Black"/>
                        </a:rPr>
                        <a:t>retirement/ termination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234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9D9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just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Exempt</a:t>
                      </a:r>
                      <a:r>
                        <a:rPr sz="10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from</a:t>
                      </a:r>
                      <a:r>
                        <a:rPr sz="10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tax</a:t>
                      </a:r>
                      <a:r>
                        <a:rPr sz="10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if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  <a:p>
                      <a:pPr marL="222885" marR="50800" indent="-151765" algn="just">
                        <a:lnSpc>
                          <a:spcPct val="125000"/>
                        </a:lnSpc>
                        <a:spcBef>
                          <a:spcPts val="300"/>
                        </a:spcBef>
                        <a:buAutoNum type="romanLcParenBoth"/>
                        <a:tabLst>
                          <a:tab pos="226695" algn="l"/>
                        </a:tabLst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employee</a:t>
                      </a:r>
                      <a:r>
                        <a:rPr sz="1000" spc="2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served</a:t>
                      </a:r>
                      <a:r>
                        <a:rPr sz="1000" spc="2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50" dirty="0">
                          <a:latin typeface="Lucida Sans Unicode"/>
                          <a:cs typeface="Lucida Sans Unicode"/>
                        </a:rPr>
                        <a:t>a 	</a:t>
                      </a:r>
                      <a:r>
                        <a:rPr sz="1000" spc="-35" dirty="0">
                          <a:latin typeface="Lucida Sans Unicode"/>
                          <a:cs typeface="Lucida Sans Unicode"/>
                        </a:rPr>
                        <a:t>continuous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period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of 	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5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years</a:t>
                      </a:r>
                      <a:r>
                        <a:rPr sz="10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or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more;</a:t>
                      </a:r>
                      <a:r>
                        <a:rPr sz="10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or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  <a:p>
                      <a:pPr marL="223520" marR="59690" indent="-152400">
                        <a:lnSpc>
                          <a:spcPct val="125499"/>
                        </a:lnSpc>
                        <a:spcBef>
                          <a:spcPts val="280"/>
                        </a:spcBef>
                        <a:buAutoNum type="romanLcParenBoth"/>
                        <a:tabLst>
                          <a:tab pos="223520" algn="l"/>
                          <a:tab pos="344170" algn="l"/>
                          <a:tab pos="638810" algn="l"/>
                          <a:tab pos="1021080" algn="l"/>
                          <a:tab pos="1318260" algn="l"/>
                        </a:tabLst>
                      </a:pP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	retires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sz="1000" spc="-2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before rendering</a:t>
                      </a:r>
                      <a:r>
                        <a:rPr sz="1000" spc="3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5</a:t>
                      </a:r>
                      <a:r>
                        <a:rPr sz="1000" spc="3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years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000" spc="8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service</a:t>
                      </a:r>
                      <a:r>
                        <a:rPr sz="1000" spc="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because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		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ill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health, contraction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		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or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discontinuance</a:t>
                      </a:r>
                      <a:r>
                        <a:rPr sz="1000" spc="18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of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employer’s</a:t>
                      </a:r>
                      <a:r>
                        <a:rPr sz="1000" spc="5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business</a:t>
                      </a:r>
                      <a:r>
                        <a:rPr sz="1000" spc="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or</a:t>
                      </a:r>
                      <a:r>
                        <a:rPr sz="1000" spc="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reason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beyond</a:t>
                      </a:r>
                      <a:r>
                        <a:rPr sz="1000" spc="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control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of the employee;</a:t>
                      </a:r>
                      <a:r>
                        <a:rPr sz="1000" spc="-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or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  <a:p>
                      <a:pPr marL="223520" marR="56515" indent="-152400" algn="just">
                        <a:lnSpc>
                          <a:spcPct val="125200"/>
                        </a:lnSpc>
                        <a:spcBef>
                          <a:spcPts val="235"/>
                        </a:spcBef>
                        <a:buAutoNum type="romanLcParenBoth"/>
                        <a:tabLst>
                          <a:tab pos="223520" algn="l"/>
                          <a:tab pos="340360" algn="l"/>
                          <a:tab pos="1100455" algn="l"/>
                        </a:tabLst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	on</a:t>
                      </a:r>
                      <a:r>
                        <a:rPr sz="1000" spc="15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cessation</a:t>
                      </a:r>
                      <a:r>
                        <a:rPr sz="1000" spc="15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of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employment,</a:t>
                      </a:r>
                      <a:r>
                        <a:rPr sz="1000" spc="240" dirty="0">
                          <a:latin typeface="Lucida Sans Unicode"/>
                          <a:cs typeface="Lucida Sans Unicode"/>
                        </a:rPr>
                        <a:t>  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the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employee</a:t>
                      </a:r>
                      <a:r>
                        <a:rPr sz="1000" spc="35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obtains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employment</a:t>
                      </a:r>
                      <a:r>
                        <a:rPr sz="1000" spc="43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with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any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other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  <a:p>
                      <a:pPr marL="223520" marR="60960">
                        <a:lnSpc>
                          <a:spcPct val="125499"/>
                        </a:lnSpc>
                        <a:spcBef>
                          <a:spcPts val="10"/>
                        </a:spcBef>
                        <a:tabLst>
                          <a:tab pos="897890" algn="l"/>
                          <a:tab pos="1234440" algn="l"/>
                        </a:tabLst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employer,</a:t>
                      </a:r>
                      <a:r>
                        <a:rPr sz="1000" spc="21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to</a:t>
                      </a:r>
                      <a:r>
                        <a:rPr sz="1000" spc="204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the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extent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		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the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accumulated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balance</a:t>
                      </a:r>
                      <a:r>
                        <a:rPr sz="1000" spc="4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in</a:t>
                      </a:r>
                      <a:r>
                        <a:rPr sz="1000" spc="49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RPF</a:t>
                      </a:r>
                      <a:r>
                        <a:rPr sz="1000" spc="4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is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transferred</a:t>
                      </a:r>
                      <a:r>
                        <a:rPr sz="1000" spc="11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to</a:t>
                      </a:r>
                      <a:r>
                        <a:rPr sz="1000" spc="12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his RPF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account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maintained</a:t>
                      </a:r>
                      <a:r>
                        <a:rPr sz="1000" spc="4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by</a:t>
                      </a:r>
                      <a:r>
                        <a:rPr sz="1000" spc="40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the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new</a:t>
                      </a:r>
                      <a:r>
                        <a:rPr sz="10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employer.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  <a:p>
                      <a:pPr marL="223520" marR="58419" indent="-152400" algn="just">
                        <a:lnSpc>
                          <a:spcPct val="125000"/>
                        </a:lnSpc>
                        <a:spcBef>
                          <a:spcPts val="180"/>
                        </a:spcBef>
                        <a:buAutoNum type="romanLcParenBoth" startAt="4"/>
                        <a:tabLst>
                          <a:tab pos="223520" algn="l"/>
                          <a:tab pos="340360" algn="l"/>
                          <a:tab pos="1068070" algn="l"/>
                          <a:tab pos="1348740" algn="l"/>
                        </a:tabLst>
                      </a:pP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	The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entire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balance</a:t>
                      </a:r>
                      <a:r>
                        <a:rPr sz="1000" spc="240" dirty="0">
                          <a:latin typeface="Lucida Sans Unicode"/>
                          <a:cs typeface="Lucida Sans Unicode"/>
                        </a:rPr>
                        <a:t>  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standing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to</a:t>
                      </a:r>
                      <a:r>
                        <a:rPr sz="1000" spc="1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114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credit</a:t>
                      </a:r>
                      <a:r>
                        <a:rPr sz="1000" spc="1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000" spc="1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the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employee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		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is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609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9D9"/>
                    </a:solidFill>
                  </a:tcPr>
                </a:tc>
                <a:tc>
                  <a:txBody>
                    <a:bodyPr/>
                    <a:lstStyle/>
                    <a:p>
                      <a:pPr marL="278765" marR="60325" indent="-170815">
                        <a:lnSpc>
                          <a:spcPct val="125299"/>
                        </a:lnSpc>
                        <a:spcBef>
                          <a:spcPts val="175"/>
                        </a:spcBef>
                        <a:buFont typeface="Symbol"/>
                        <a:buChar char=""/>
                        <a:tabLst>
                          <a:tab pos="278765" algn="l"/>
                          <a:tab pos="984250" algn="l"/>
                        </a:tabLst>
                      </a:pP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Employer’s contribution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and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interest thereon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sz="1000" spc="-30" dirty="0">
                          <a:latin typeface="Lucida Sans Unicode"/>
                          <a:cs typeface="Lucida Sans Unicode"/>
                        </a:rPr>
                        <a:t>is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  <a:p>
                      <a:pPr marL="278765" marR="81280">
                        <a:lnSpc>
                          <a:spcPct val="125000"/>
                        </a:lnSpc>
                        <a:tabLst>
                          <a:tab pos="929640" algn="l"/>
                        </a:tabLst>
                      </a:pP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taxable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sz="1000" spc="-35" dirty="0">
                          <a:latin typeface="Lucida Sans Unicode"/>
                          <a:cs typeface="Lucida Sans Unicode"/>
                        </a:rPr>
                        <a:t>as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salary.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  <a:p>
                      <a:pPr marL="278765" marR="76200" indent="-170815">
                        <a:lnSpc>
                          <a:spcPct val="125499"/>
                        </a:lnSpc>
                        <a:spcBef>
                          <a:spcPts val="270"/>
                        </a:spcBef>
                        <a:buFont typeface="Symbol"/>
                        <a:buChar char=""/>
                        <a:tabLst>
                          <a:tab pos="278765" algn="l"/>
                          <a:tab pos="868680" algn="l"/>
                        </a:tabLst>
                      </a:pP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Employee’s contribution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is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sz="1000" spc="-35" dirty="0">
                          <a:latin typeface="Lucida Sans Unicode"/>
                          <a:cs typeface="Lucida Sans Unicode"/>
                        </a:rPr>
                        <a:t>not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  <a:p>
                      <a:pPr marL="27876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taxable.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  <a:p>
                      <a:pPr marL="278765" marR="73660" indent="-170815">
                        <a:lnSpc>
                          <a:spcPct val="125200"/>
                        </a:lnSpc>
                        <a:spcBef>
                          <a:spcPts val="155"/>
                        </a:spcBef>
                        <a:buFont typeface="Symbol"/>
                        <a:buChar char=""/>
                        <a:tabLst>
                          <a:tab pos="278765" algn="l"/>
                          <a:tab pos="589280" algn="l"/>
                          <a:tab pos="917575" algn="l"/>
                        </a:tabLst>
                      </a:pP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Interest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sz="1000" spc="-45" dirty="0">
                          <a:latin typeface="Lucida Sans Unicode"/>
                          <a:cs typeface="Lucida Sans Unicode"/>
                        </a:rPr>
                        <a:t>on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employee’s contribution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is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taxable under income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  <a:p>
                      <a:pPr marL="278765" marR="233045">
                        <a:lnSpc>
                          <a:spcPct val="125000"/>
                        </a:lnSpc>
                        <a:spcBef>
                          <a:spcPts val="10"/>
                        </a:spcBef>
                      </a:pPr>
                      <a:r>
                        <a:rPr sz="1000" spc="-30" dirty="0">
                          <a:latin typeface="Lucida Sans Unicode"/>
                          <a:cs typeface="Lucida Sans Unicode"/>
                        </a:rPr>
                        <a:t>from</a:t>
                      </a:r>
                      <a:r>
                        <a:rPr sz="1000" spc="-9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other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source.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9D9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107950">
                        <a:lnSpc>
                          <a:spcPct val="125000"/>
                        </a:lnSpc>
                        <a:spcBef>
                          <a:spcPts val="180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Fully</a:t>
                      </a:r>
                      <a:r>
                        <a:rPr sz="1000" spc="1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exempt</a:t>
                      </a:r>
                      <a:r>
                        <a:rPr sz="1000" spc="1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u/s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10(11)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9D9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109220">
                        <a:lnSpc>
                          <a:spcPct val="125000"/>
                        </a:lnSpc>
                        <a:spcBef>
                          <a:spcPts val="180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Fully</a:t>
                      </a:r>
                      <a:r>
                        <a:rPr sz="1000" spc="1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exempt</a:t>
                      </a:r>
                      <a:r>
                        <a:rPr sz="1000" spc="1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u/s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10(11)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1012" y="470408"/>
            <a:ext cx="8070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4" dirty="0">
                <a:solidFill>
                  <a:srgbClr val="342E78"/>
                </a:solidFill>
                <a:latin typeface="Arial Black"/>
                <a:cs typeface="Arial Black"/>
              </a:rPr>
              <a:t>SALARIES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3105" y="6134100"/>
            <a:ext cx="6346190" cy="457200"/>
          </a:xfrm>
          <a:prstGeom prst="rect">
            <a:avLst/>
          </a:prstGeom>
          <a:solidFill>
            <a:srgbClr val="00AEEE"/>
          </a:solidFill>
        </p:spPr>
        <p:txBody>
          <a:bodyPr vert="horz" wrap="square" lIns="0" tIns="1778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40"/>
              </a:spcBef>
            </a:pPr>
            <a:r>
              <a:rPr sz="1200" spc="-130" dirty="0">
                <a:solidFill>
                  <a:srgbClr val="FFFFFF"/>
                </a:solidFill>
                <a:latin typeface="Arial Black"/>
                <a:cs typeface="Arial Black"/>
              </a:rPr>
              <a:t>RENT-</a:t>
            </a:r>
            <a:r>
              <a:rPr sz="1200" spc="-90" dirty="0">
                <a:solidFill>
                  <a:srgbClr val="FFFFFF"/>
                </a:solidFill>
                <a:latin typeface="Arial Black"/>
                <a:cs typeface="Arial Black"/>
              </a:rPr>
              <a:t>FREE</a:t>
            </a:r>
            <a:r>
              <a:rPr sz="1200" spc="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Arial Black"/>
                <a:cs typeface="Arial Black"/>
              </a:rPr>
              <a:t>RESIDENTIAL</a:t>
            </a:r>
            <a:r>
              <a:rPr sz="1200" spc="2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130" dirty="0">
                <a:solidFill>
                  <a:srgbClr val="FFFFFF"/>
                </a:solidFill>
                <a:latin typeface="Arial Black"/>
                <a:cs typeface="Arial Black"/>
              </a:rPr>
              <a:t>ACCOMMODATION/</a:t>
            </a:r>
            <a:r>
              <a:rPr sz="1200" spc="2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135" dirty="0">
                <a:solidFill>
                  <a:srgbClr val="FFFFFF"/>
                </a:solidFill>
                <a:latin typeface="Arial Black"/>
                <a:cs typeface="Arial Black"/>
              </a:rPr>
              <a:t>ACCOMMODATION</a:t>
            </a:r>
            <a:r>
              <a:rPr sz="1200" spc="2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Arial Black"/>
                <a:cs typeface="Arial Black"/>
              </a:rPr>
              <a:t>PROVIDED</a:t>
            </a:r>
            <a:r>
              <a:rPr sz="1200" spc="2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 Black"/>
                <a:cs typeface="Arial Black"/>
              </a:rPr>
              <a:t>TO</a:t>
            </a:r>
            <a:r>
              <a:rPr sz="1200" spc="20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AN</a:t>
            </a:r>
            <a:endParaRPr sz="1200">
              <a:latin typeface="Arial Black"/>
              <a:cs typeface="Arial Black"/>
            </a:endParaRPr>
          </a:p>
          <a:p>
            <a:pPr marL="18415">
              <a:lnSpc>
                <a:spcPct val="100000"/>
              </a:lnSpc>
              <a:spcBef>
                <a:spcPts val="359"/>
              </a:spcBef>
            </a:pPr>
            <a:r>
              <a:rPr sz="1200" spc="-145" dirty="0">
                <a:solidFill>
                  <a:srgbClr val="FFFFFF"/>
                </a:solidFill>
                <a:latin typeface="Arial Black"/>
                <a:cs typeface="Arial Black"/>
              </a:rPr>
              <a:t>EMPLOYEE</a:t>
            </a: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150" dirty="0">
                <a:solidFill>
                  <a:srgbClr val="FFFFFF"/>
                </a:solidFill>
                <a:latin typeface="Arial Black"/>
                <a:cs typeface="Arial Black"/>
              </a:rPr>
              <a:t>AT</a:t>
            </a: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Arial Black"/>
                <a:cs typeface="Arial Black"/>
              </a:rPr>
              <a:t>CONCESSIONAL</a:t>
            </a:r>
            <a:r>
              <a:rPr sz="12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 Black"/>
                <a:cs typeface="Arial Black"/>
              </a:rPr>
              <a:t>RATE</a:t>
            </a:r>
            <a:endParaRPr sz="12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31519" y="827532"/>
          <a:ext cx="6385560" cy="4508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7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7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33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98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9D9"/>
                    </a:solidFill>
                  </a:tcPr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transferred</a:t>
                      </a:r>
                      <a:r>
                        <a:rPr sz="1000" spc="1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to</a:t>
                      </a:r>
                      <a:r>
                        <a:rPr sz="1000" spc="1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his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  <a:p>
                      <a:pPr marL="223520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899160" algn="l"/>
                        </a:tabLst>
                      </a:pP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NPS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account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  <a:p>
                      <a:pPr marL="223520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979805" algn="l"/>
                          <a:tab pos="1333500" algn="l"/>
                        </a:tabLst>
                      </a:pP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referred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to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in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  <a:p>
                      <a:pPr marL="223520" marR="83185">
                        <a:lnSpc>
                          <a:spcPct val="125000"/>
                        </a:lnSpc>
                        <a:tabLst>
                          <a:tab pos="993775" algn="l"/>
                        </a:tabLst>
                      </a:pP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section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80CCD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and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notified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by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the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  <a:p>
                      <a:pPr marL="223520" marR="544195">
                        <a:lnSpc>
                          <a:spcPct val="125000"/>
                        </a:lnSpc>
                        <a:spcBef>
                          <a:spcPts val="10"/>
                        </a:spcBef>
                      </a:pP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Central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Government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  <a:p>
                      <a:pPr marL="71120" marR="83820">
                        <a:lnSpc>
                          <a:spcPct val="126000"/>
                        </a:lnSpc>
                        <a:spcBef>
                          <a:spcPts val="250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In</a:t>
                      </a:r>
                      <a:r>
                        <a:rPr sz="1000" spc="1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other</a:t>
                      </a:r>
                      <a:r>
                        <a:rPr sz="1000" spc="1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cases,</a:t>
                      </a:r>
                      <a:r>
                        <a:rPr sz="1000" spc="1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it</a:t>
                      </a:r>
                      <a:r>
                        <a:rPr sz="1000" spc="1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will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be</a:t>
                      </a:r>
                      <a:r>
                        <a:rPr sz="1000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taxable.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0180">
                <a:tc gridSpan="5"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Notes: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33070" marR="64769" indent="-361315" algn="just">
                        <a:lnSpc>
                          <a:spcPct val="125299"/>
                        </a:lnSpc>
                        <a:spcBef>
                          <a:spcPts val="300"/>
                        </a:spcBef>
                        <a:buAutoNum type="arabicParenBoth"/>
                        <a:tabLst>
                          <a:tab pos="437515" algn="l"/>
                        </a:tabLst>
                      </a:pPr>
                      <a:r>
                        <a:rPr sz="1000" i="1" spc="10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1000" i="1" spc="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10" dirty="0">
                          <a:latin typeface="Arial"/>
                          <a:cs typeface="Arial"/>
                        </a:rPr>
                        <a:t>per</a:t>
                      </a:r>
                      <a:r>
                        <a:rPr sz="1000" i="1" spc="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10" dirty="0">
                          <a:latin typeface="Arial"/>
                          <a:cs typeface="Arial"/>
                        </a:rPr>
                        <a:t>section</a:t>
                      </a:r>
                      <a:r>
                        <a:rPr sz="1000" i="1" spc="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10" dirty="0">
                          <a:latin typeface="Arial"/>
                          <a:cs typeface="Arial"/>
                        </a:rPr>
                        <a:t>10(11),</a:t>
                      </a:r>
                      <a:r>
                        <a:rPr sz="1000" i="1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10" dirty="0">
                          <a:latin typeface="Arial"/>
                          <a:cs typeface="Arial"/>
                        </a:rPr>
                        <a:t>any</a:t>
                      </a:r>
                      <a:r>
                        <a:rPr sz="1000" i="1" spc="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50" dirty="0">
                          <a:latin typeface="Arial"/>
                          <a:cs typeface="Arial"/>
                        </a:rPr>
                        <a:t>payment</a:t>
                      </a:r>
                      <a:r>
                        <a:rPr sz="1000" i="1" spc="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10" dirty="0">
                          <a:latin typeface="Arial"/>
                          <a:cs typeface="Arial"/>
                        </a:rPr>
                        <a:t>from</a:t>
                      </a:r>
                      <a:r>
                        <a:rPr sz="1000" i="1" spc="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i="1" spc="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10" dirty="0">
                          <a:latin typeface="Arial"/>
                          <a:cs typeface="Arial"/>
                        </a:rPr>
                        <a:t>Provident</a:t>
                      </a:r>
                      <a:r>
                        <a:rPr sz="1000" i="1" spc="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50" dirty="0">
                          <a:latin typeface="Arial"/>
                          <a:cs typeface="Arial"/>
                        </a:rPr>
                        <a:t>Fund</a:t>
                      </a:r>
                      <a:r>
                        <a:rPr sz="1000" i="1" spc="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10" dirty="0">
                          <a:latin typeface="Arial"/>
                          <a:cs typeface="Arial"/>
                        </a:rPr>
                        <a:t>(PF)</a:t>
                      </a:r>
                      <a:r>
                        <a:rPr sz="1000" i="1" spc="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000" i="1" spc="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10" dirty="0">
                          <a:latin typeface="Arial"/>
                          <a:cs typeface="Arial"/>
                        </a:rPr>
                        <a:t>which</a:t>
                      </a:r>
                      <a:r>
                        <a:rPr sz="1000" i="1" spc="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10" dirty="0">
                          <a:latin typeface="Arial"/>
                          <a:cs typeface="Arial"/>
                        </a:rPr>
                        <a:t>Provident</a:t>
                      </a:r>
                      <a:r>
                        <a:rPr sz="1000" i="1" spc="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10" dirty="0">
                          <a:latin typeface="Arial"/>
                          <a:cs typeface="Arial"/>
                        </a:rPr>
                        <a:t>Fund</a:t>
                      </a:r>
                      <a:r>
                        <a:rPr sz="1000" i="1" spc="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20" dirty="0">
                          <a:latin typeface="Arial"/>
                          <a:cs typeface="Arial"/>
                        </a:rPr>
                        <a:t>Act, 	</a:t>
                      </a:r>
                      <a:r>
                        <a:rPr sz="1000" i="1" spc="10" dirty="0">
                          <a:latin typeface="Arial"/>
                          <a:cs typeface="Arial"/>
                        </a:rPr>
                        <a:t>1925,</a:t>
                      </a:r>
                      <a:r>
                        <a:rPr sz="1000" i="1" spc="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10" dirty="0">
                          <a:latin typeface="Arial"/>
                          <a:cs typeface="Arial"/>
                        </a:rPr>
                        <a:t>applies</a:t>
                      </a:r>
                      <a:r>
                        <a:rPr sz="1000" i="1" spc="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1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000" i="1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10" dirty="0">
                          <a:latin typeface="Arial"/>
                          <a:cs typeface="Arial"/>
                        </a:rPr>
                        <a:t>from</a:t>
                      </a:r>
                      <a:r>
                        <a:rPr sz="1000" i="1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10" dirty="0">
                          <a:latin typeface="Arial"/>
                          <a:cs typeface="Arial"/>
                        </a:rPr>
                        <a:t>Public</a:t>
                      </a:r>
                      <a:r>
                        <a:rPr sz="1000" i="1" spc="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10" dirty="0">
                          <a:latin typeface="Arial"/>
                          <a:cs typeface="Arial"/>
                        </a:rPr>
                        <a:t>Provident</a:t>
                      </a:r>
                      <a:r>
                        <a:rPr sz="1000" i="1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50" dirty="0">
                          <a:latin typeface="Arial"/>
                          <a:cs typeface="Arial"/>
                        </a:rPr>
                        <a:t>Fund</a:t>
                      </a:r>
                      <a:r>
                        <a:rPr sz="1000" i="1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10" dirty="0">
                          <a:latin typeface="Arial"/>
                          <a:cs typeface="Arial"/>
                        </a:rPr>
                        <a:t>would</a:t>
                      </a:r>
                      <a:r>
                        <a:rPr sz="1000" i="1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10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1000" i="1" spc="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35" dirty="0">
                          <a:latin typeface="Arial"/>
                          <a:cs typeface="Arial"/>
                        </a:rPr>
                        <a:t>exempt.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33070" marR="57150" indent="-361315" algn="just">
                        <a:lnSpc>
                          <a:spcPct val="125000"/>
                        </a:lnSpc>
                        <a:spcBef>
                          <a:spcPts val="300"/>
                        </a:spcBef>
                        <a:buAutoNum type="arabicParenBoth"/>
                        <a:tabLst>
                          <a:tab pos="437515" algn="l"/>
                        </a:tabLst>
                      </a:pPr>
                      <a:r>
                        <a:rPr sz="1000" i="1" dirty="0">
                          <a:latin typeface="Arial"/>
                          <a:cs typeface="Arial"/>
                        </a:rPr>
                        <a:t>Accumulated</a:t>
                      </a:r>
                      <a:r>
                        <a:rPr sz="1000" i="1" spc="270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balance</a:t>
                      </a:r>
                      <a:r>
                        <a:rPr sz="1000" i="1" spc="275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due</a:t>
                      </a:r>
                      <a:r>
                        <a:rPr sz="1000" i="1" spc="265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000" i="1" spc="265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becoming</a:t>
                      </a:r>
                      <a:r>
                        <a:rPr sz="1000" i="1" spc="270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payable</a:t>
                      </a:r>
                      <a:r>
                        <a:rPr sz="1000" i="1" spc="275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000" i="1" spc="260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1000" i="1" spc="270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employee</a:t>
                      </a:r>
                      <a:r>
                        <a:rPr sz="1000" i="1" spc="280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participating</a:t>
                      </a:r>
                      <a:r>
                        <a:rPr sz="1000" i="1" spc="270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000" i="1" spc="265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000" i="1" spc="-50" dirty="0">
                          <a:latin typeface="Arial"/>
                          <a:cs typeface="Arial"/>
                        </a:rPr>
                        <a:t>a 	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Recognized</a:t>
                      </a:r>
                      <a:r>
                        <a:rPr sz="1000" i="1" spc="3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Provident</a:t>
                      </a:r>
                      <a:r>
                        <a:rPr sz="1000" i="1" spc="3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Fund</a:t>
                      </a:r>
                      <a:r>
                        <a:rPr sz="1000" i="1" spc="3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(RPF)</a:t>
                      </a:r>
                      <a:r>
                        <a:rPr sz="1000" i="1" spc="3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would</a:t>
                      </a:r>
                      <a:r>
                        <a:rPr sz="1000" i="1" spc="3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1000" i="1" spc="3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exempt</a:t>
                      </a:r>
                      <a:r>
                        <a:rPr sz="1000" i="1" spc="3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under</a:t>
                      </a:r>
                      <a:r>
                        <a:rPr sz="1000" i="1" spc="3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section</a:t>
                      </a:r>
                      <a:r>
                        <a:rPr sz="1000" i="1" spc="3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10" dirty="0">
                          <a:latin typeface="Arial"/>
                          <a:cs typeface="Arial"/>
                        </a:rPr>
                        <a:t>10(12).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33070" marR="59055" indent="-361315" algn="just">
                        <a:lnSpc>
                          <a:spcPct val="123900"/>
                        </a:lnSpc>
                        <a:spcBef>
                          <a:spcPts val="310"/>
                        </a:spcBef>
                        <a:buAutoNum type="arabicParenBoth"/>
                        <a:tabLst>
                          <a:tab pos="437515" algn="l"/>
                        </a:tabLst>
                      </a:pPr>
                      <a:r>
                        <a:rPr sz="1000" i="1" dirty="0">
                          <a:latin typeface="Arial"/>
                          <a:cs typeface="Arial"/>
                        </a:rPr>
                        <a:t>However,</a:t>
                      </a:r>
                      <a:r>
                        <a:rPr sz="1000" i="1" spc="145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000" i="1" spc="3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45" dirty="0">
                          <a:latin typeface="Arial"/>
                          <a:cs typeface="Arial"/>
                        </a:rPr>
                        <a:t>exemption</a:t>
                      </a:r>
                      <a:r>
                        <a:rPr sz="1000" i="1" spc="2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under</a:t>
                      </a:r>
                      <a:r>
                        <a:rPr sz="1000" i="1" spc="3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section</a:t>
                      </a:r>
                      <a:r>
                        <a:rPr sz="1000" i="1" spc="3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10(11)</a:t>
                      </a:r>
                      <a:r>
                        <a:rPr sz="1000" i="1" spc="3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000" i="1" spc="3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10(12)</a:t>
                      </a:r>
                      <a:r>
                        <a:rPr sz="1000" i="1" spc="3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would</a:t>
                      </a:r>
                      <a:r>
                        <a:rPr sz="1000" i="1" spc="3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1000" i="1" spc="3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1000" i="1" spc="3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available</a:t>
                      </a:r>
                      <a:r>
                        <a:rPr sz="1000" i="1" spc="3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000" i="1" spc="2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respect</a:t>
                      </a:r>
                      <a:r>
                        <a:rPr sz="1000" i="1" spc="3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25" dirty="0">
                          <a:latin typeface="Arial"/>
                          <a:cs typeface="Arial"/>
                        </a:rPr>
                        <a:t>of 	</a:t>
                      </a:r>
                      <a:r>
                        <a:rPr sz="1000" i="1" spc="70" dirty="0">
                          <a:latin typeface="Arial"/>
                          <a:cs typeface="Arial"/>
                        </a:rPr>
                        <a:t>income</a:t>
                      </a:r>
                      <a:r>
                        <a:rPr sz="1000" i="1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70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1000" i="1" spc="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80" dirty="0">
                          <a:latin typeface="Arial"/>
                          <a:cs typeface="Arial"/>
                        </a:rPr>
                        <a:t>way</a:t>
                      </a:r>
                      <a:r>
                        <a:rPr sz="1000" i="1" spc="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6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000" i="1" spc="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55" dirty="0">
                          <a:latin typeface="Arial"/>
                          <a:cs typeface="Arial"/>
                        </a:rPr>
                        <a:t>interest</a:t>
                      </a:r>
                      <a:r>
                        <a:rPr sz="1000" i="1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70" dirty="0">
                          <a:latin typeface="Arial"/>
                          <a:cs typeface="Arial"/>
                        </a:rPr>
                        <a:t>accrued</a:t>
                      </a:r>
                      <a:r>
                        <a:rPr sz="1000" i="1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60" dirty="0">
                          <a:latin typeface="Arial"/>
                          <a:cs typeface="Arial"/>
                        </a:rPr>
                        <a:t>during</a:t>
                      </a:r>
                      <a:r>
                        <a:rPr sz="1000" i="1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6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000" i="1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65" dirty="0">
                          <a:latin typeface="Arial"/>
                          <a:cs typeface="Arial"/>
                        </a:rPr>
                        <a:t>previous</a:t>
                      </a:r>
                      <a:r>
                        <a:rPr sz="1000" i="1" spc="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65" dirty="0">
                          <a:latin typeface="Arial"/>
                          <a:cs typeface="Arial"/>
                        </a:rPr>
                        <a:t>year</a:t>
                      </a:r>
                      <a:r>
                        <a:rPr sz="1000" i="1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6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000" i="1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6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000" i="1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65" dirty="0">
                          <a:latin typeface="Arial"/>
                          <a:cs typeface="Arial"/>
                        </a:rPr>
                        <a:t>extent</a:t>
                      </a:r>
                      <a:r>
                        <a:rPr sz="1000" i="1" spc="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it</a:t>
                      </a:r>
                      <a:r>
                        <a:rPr sz="1000" i="1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60" dirty="0">
                          <a:latin typeface="Arial"/>
                          <a:cs typeface="Arial"/>
                        </a:rPr>
                        <a:t>relates</a:t>
                      </a:r>
                      <a:r>
                        <a:rPr sz="1000" i="1" spc="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6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000" i="1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40" dirty="0">
                          <a:latin typeface="Arial"/>
                          <a:cs typeface="Arial"/>
                        </a:rPr>
                        <a:t>the 	</a:t>
                      </a:r>
                      <a:r>
                        <a:rPr sz="1000" i="1" spc="75" dirty="0">
                          <a:latin typeface="Arial"/>
                          <a:cs typeface="Arial"/>
                        </a:rPr>
                        <a:t>amount</a:t>
                      </a:r>
                      <a:r>
                        <a:rPr sz="1000" i="1" spc="3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5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000" i="1" spc="3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6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000" i="1" spc="3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70" dirty="0">
                          <a:latin typeface="Arial"/>
                          <a:cs typeface="Arial"/>
                        </a:rPr>
                        <a:t>aggregate</a:t>
                      </a:r>
                      <a:r>
                        <a:rPr sz="1000" i="1" spc="3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6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000" i="1" spc="3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75" dirty="0">
                          <a:latin typeface="Arial"/>
                          <a:cs typeface="Arial"/>
                        </a:rPr>
                        <a:t>amounts</a:t>
                      </a:r>
                      <a:r>
                        <a:rPr sz="1000" i="1" spc="3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6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000" i="1" spc="3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60" dirty="0">
                          <a:latin typeface="Arial"/>
                          <a:cs typeface="Arial"/>
                        </a:rPr>
                        <a:t>contribution</a:t>
                      </a:r>
                      <a:r>
                        <a:rPr sz="1000" i="1" spc="3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85" dirty="0">
                          <a:latin typeface="Arial"/>
                          <a:cs typeface="Arial"/>
                        </a:rPr>
                        <a:t>made</a:t>
                      </a:r>
                      <a:r>
                        <a:rPr sz="1000" i="1" spc="3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65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1000" i="1" spc="3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60" dirty="0">
                          <a:latin typeface="Arial"/>
                          <a:cs typeface="Arial"/>
                        </a:rPr>
                        <a:t>that</a:t>
                      </a:r>
                      <a:r>
                        <a:rPr sz="1000" i="1" spc="3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60" dirty="0">
                          <a:latin typeface="Arial"/>
                          <a:cs typeface="Arial"/>
                        </a:rPr>
                        <a:t>person/employee 	</a:t>
                      </a:r>
                      <a:r>
                        <a:rPr sz="1000" i="1" spc="70" dirty="0">
                          <a:latin typeface="Arial"/>
                          <a:cs typeface="Arial"/>
                        </a:rPr>
                        <a:t>exceeding</a:t>
                      </a:r>
                      <a:r>
                        <a:rPr sz="1000" i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i="1" spc="75" dirty="0">
                          <a:latin typeface="Georgia"/>
                          <a:cs typeface="Georgia"/>
                        </a:rPr>
                        <a:t>`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2,50,000</a:t>
                      </a:r>
                      <a:r>
                        <a:rPr sz="1000" i="1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50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000" i="1" spc="70" dirty="0">
                          <a:latin typeface="Arial"/>
                          <a:cs typeface="Arial"/>
                        </a:rPr>
                        <a:t>any</a:t>
                      </a:r>
                      <a:r>
                        <a:rPr sz="1000" i="1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65" dirty="0">
                          <a:latin typeface="Arial"/>
                          <a:cs typeface="Arial"/>
                        </a:rPr>
                        <a:t>previous</a:t>
                      </a:r>
                      <a:r>
                        <a:rPr sz="1000" i="1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70" dirty="0">
                          <a:latin typeface="Arial"/>
                          <a:cs typeface="Arial"/>
                        </a:rPr>
                        <a:t>year</a:t>
                      </a:r>
                      <a:r>
                        <a:rPr sz="1000" i="1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000" i="1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60" dirty="0">
                          <a:latin typeface="Arial"/>
                          <a:cs typeface="Arial"/>
                        </a:rPr>
                        <a:t>that</a:t>
                      </a:r>
                      <a:r>
                        <a:rPr sz="1000" i="1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65" dirty="0">
                          <a:latin typeface="Arial"/>
                          <a:cs typeface="Arial"/>
                        </a:rPr>
                        <a:t>fund,</a:t>
                      </a:r>
                      <a:r>
                        <a:rPr sz="1000" i="1" spc="75" dirty="0">
                          <a:latin typeface="Arial"/>
                          <a:cs typeface="Arial"/>
                        </a:rPr>
                        <a:t> on</a:t>
                      </a:r>
                      <a:r>
                        <a:rPr sz="1000" i="1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5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000" i="1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55" dirty="0">
                          <a:latin typeface="Arial"/>
                          <a:cs typeface="Arial"/>
                        </a:rPr>
                        <a:t>after</a:t>
                      </a:r>
                      <a:r>
                        <a:rPr sz="1000" i="1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00" i="1" baseline="32407" dirty="0">
                          <a:latin typeface="Arial"/>
                          <a:cs typeface="Arial"/>
                        </a:rPr>
                        <a:t>st</a:t>
                      </a:r>
                      <a:r>
                        <a:rPr sz="900" i="1" spc="270" baseline="32407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50" dirty="0">
                          <a:latin typeface="Arial"/>
                          <a:cs typeface="Arial"/>
                        </a:rPr>
                        <a:t>April,</a:t>
                      </a:r>
                      <a:r>
                        <a:rPr sz="1000" i="1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10" dirty="0">
                          <a:latin typeface="Arial"/>
                          <a:cs typeface="Arial"/>
                        </a:rPr>
                        <a:t>2021.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31800" marR="57150" indent="-360045" algn="just">
                        <a:lnSpc>
                          <a:spcPct val="123300"/>
                        </a:lnSpc>
                        <a:spcBef>
                          <a:spcPts val="300"/>
                        </a:spcBef>
                        <a:buAutoNum type="arabicParenBoth"/>
                        <a:tabLst>
                          <a:tab pos="437515" algn="l"/>
                        </a:tabLst>
                      </a:pPr>
                      <a:r>
                        <a:rPr sz="1000" i="1" dirty="0">
                          <a:latin typeface="Arial"/>
                          <a:cs typeface="Arial"/>
                        </a:rPr>
                        <a:t>If</a:t>
                      </a:r>
                      <a:r>
                        <a:rPr sz="1000" i="1" spc="3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000" i="1" spc="4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contribution</a:t>
                      </a:r>
                      <a:r>
                        <a:rPr sz="1000" i="1" spc="3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1000" i="1" spc="3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such</a:t>
                      </a:r>
                      <a:r>
                        <a:rPr sz="1000" i="1" spc="3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45" dirty="0">
                          <a:latin typeface="Arial"/>
                          <a:cs typeface="Arial"/>
                        </a:rPr>
                        <a:t>person/employee</a:t>
                      </a:r>
                      <a:r>
                        <a:rPr sz="1000" i="1" spc="3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000" i="1" spc="3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000" i="1" spc="4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i="1" spc="3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fund</a:t>
                      </a:r>
                      <a:r>
                        <a:rPr sz="1000" i="1" spc="3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000" i="1" spc="4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which</a:t>
                      </a:r>
                      <a:r>
                        <a:rPr sz="1000" i="1" spc="3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there</a:t>
                      </a:r>
                      <a:r>
                        <a:rPr sz="1000" i="1" spc="3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000" i="1" spc="4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000" i="1" spc="3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10" dirty="0">
                          <a:latin typeface="Arial"/>
                          <a:cs typeface="Arial"/>
                        </a:rPr>
                        <a:t>employer’s 	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contribution,</a:t>
                      </a:r>
                      <a:r>
                        <a:rPr sz="1000" i="1" spc="45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then,</a:t>
                      </a:r>
                      <a:r>
                        <a:rPr sz="1000" i="1" spc="4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i="1" spc="4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higher</a:t>
                      </a:r>
                      <a:r>
                        <a:rPr sz="1000" i="1" spc="4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limit</a:t>
                      </a:r>
                      <a:r>
                        <a:rPr sz="1000" i="1" spc="4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000" i="1" spc="43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i="1" spc="50" dirty="0">
                          <a:latin typeface="Georgia"/>
                          <a:cs typeface="Georgia"/>
                        </a:rPr>
                        <a:t>`</a:t>
                      </a:r>
                      <a:r>
                        <a:rPr sz="1050" i="1" spc="434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000" i="1" spc="45" dirty="0">
                          <a:latin typeface="Arial"/>
                          <a:cs typeface="Arial"/>
                        </a:rPr>
                        <a:t>5,00,000</a:t>
                      </a:r>
                      <a:r>
                        <a:rPr sz="1000" i="1" spc="45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would</a:t>
                      </a:r>
                      <a:r>
                        <a:rPr sz="1000" i="1" spc="4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1000" i="1" spc="4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applicable</a:t>
                      </a:r>
                      <a:r>
                        <a:rPr sz="1000" i="1" spc="4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000" i="1" spc="4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such</a:t>
                      </a:r>
                      <a:r>
                        <a:rPr sz="1000" i="1" spc="4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10" dirty="0">
                          <a:latin typeface="Arial"/>
                          <a:cs typeface="Arial"/>
                        </a:rPr>
                        <a:t>contribution, 	</a:t>
                      </a:r>
                      <a:r>
                        <a:rPr sz="1000" i="1" spc="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000" i="1" spc="3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interest</a:t>
                      </a:r>
                      <a:r>
                        <a:rPr sz="1000" i="1" spc="3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45" dirty="0">
                          <a:latin typeface="Arial"/>
                          <a:cs typeface="Arial"/>
                        </a:rPr>
                        <a:t>accrued</a:t>
                      </a:r>
                      <a:r>
                        <a:rPr sz="1000" i="1" spc="3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000" i="1" spc="3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any</a:t>
                      </a:r>
                      <a:r>
                        <a:rPr sz="1000" i="1" spc="3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previous</a:t>
                      </a:r>
                      <a:r>
                        <a:rPr sz="1000" i="1" spc="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year</a:t>
                      </a:r>
                      <a:r>
                        <a:rPr sz="1000" i="1" spc="3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000" i="1" spc="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that</a:t>
                      </a:r>
                      <a:r>
                        <a:rPr sz="1000" i="1" spc="2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fund,</a:t>
                      </a:r>
                      <a:r>
                        <a:rPr sz="1000" i="1" spc="3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000" i="1" spc="3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000" i="1" spc="3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after</a:t>
                      </a:r>
                      <a:r>
                        <a:rPr sz="1000" i="1" spc="3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5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00" i="1" spc="75" baseline="32407" dirty="0">
                          <a:latin typeface="Arial"/>
                          <a:cs typeface="Arial"/>
                        </a:rPr>
                        <a:t>st</a:t>
                      </a:r>
                      <a:r>
                        <a:rPr sz="900" i="1" spc="254" baseline="32407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April,</a:t>
                      </a:r>
                      <a:r>
                        <a:rPr sz="1000" i="1" spc="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50" dirty="0">
                          <a:latin typeface="Arial"/>
                          <a:cs typeface="Arial"/>
                        </a:rPr>
                        <a:t>2021</a:t>
                      </a:r>
                      <a:r>
                        <a:rPr sz="1000" i="1" spc="3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would</a:t>
                      </a:r>
                      <a:r>
                        <a:rPr sz="1000" i="1" spc="3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25" dirty="0">
                          <a:latin typeface="Arial"/>
                          <a:cs typeface="Arial"/>
                        </a:rPr>
                        <a:t>be 	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exempt</a:t>
                      </a:r>
                      <a:r>
                        <a:rPr sz="1000" i="1" spc="25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upto</a:t>
                      </a:r>
                      <a:r>
                        <a:rPr sz="1000" i="1" spc="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that</a:t>
                      </a:r>
                      <a:r>
                        <a:rPr sz="1000" i="1" spc="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10" dirty="0">
                          <a:latin typeface="Arial"/>
                          <a:cs typeface="Arial"/>
                        </a:rPr>
                        <a:t>limit.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C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31519" y="5622925"/>
            <a:ext cx="6210935" cy="288290"/>
          </a:xfrm>
          <a:prstGeom prst="rect">
            <a:avLst/>
          </a:prstGeom>
          <a:solidFill>
            <a:srgbClr val="00AEEE"/>
          </a:solidFill>
        </p:spPr>
        <p:txBody>
          <a:bodyPr vert="horz" wrap="square" lIns="0" tIns="209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5"/>
              </a:spcBef>
            </a:pPr>
            <a:r>
              <a:rPr sz="1600" spc="-245" dirty="0">
                <a:solidFill>
                  <a:srgbClr val="FFFFFF"/>
                </a:solidFill>
                <a:latin typeface="Arial Black"/>
                <a:cs typeface="Arial Black"/>
              </a:rPr>
              <a:t>VALUATION</a:t>
            </a:r>
            <a:r>
              <a:rPr sz="1600" spc="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50" dirty="0">
                <a:solidFill>
                  <a:srgbClr val="FFFFFF"/>
                </a:solidFill>
                <a:latin typeface="Arial Black"/>
                <a:cs typeface="Arial Black"/>
              </a:rPr>
              <a:t>OF</a:t>
            </a:r>
            <a:r>
              <a:rPr sz="1600" spc="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20" dirty="0">
                <a:solidFill>
                  <a:srgbClr val="FFFFFF"/>
                </a:solidFill>
                <a:latin typeface="Arial Black"/>
                <a:cs typeface="Arial Black"/>
              </a:rPr>
              <a:t>PERQUISITES</a:t>
            </a:r>
            <a:r>
              <a:rPr sz="1600" spc="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15" dirty="0">
                <a:solidFill>
                  <a:srgbClr val="FFFFFF"/>
                </a:solidFill>
                <a:latin typeface="Arial Black"/>
                <a:cs typeface="Arial Black"/>
              </a:rPr>
              <a:t>[SECTION</a:t>
            </a:r>
            <a:r>
              <a:rPr sz="1600" spc="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65" dirty="0">
                <a:solidFill>
                  <a:srgbClr val="FFFFFF"/>
                </a:solidFill>
                <a:latin typeface="Arial Black"/>
                <a:cs typeface="Arial Black"/>
              </a:rPr>
              <a:t>17(2)</a:t>
            </a:r>
            <a:r>
              <a:rPr sz="1600" spc="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54" dirty="0">
                <a:solidFill>
                  <a:srgbClr val="FFFFFF"/>
                </a:solidFill>
                <a:latin typeface="Arial Black"/>
                <a:cs typeface="Arial Black"/>
              </a:rPr>
              <a:t>READ</a:t>
            </a:r>
            <a:r>
              <a:rPr sz="1600" spc="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35" dirty="0">
                <a:solidFill>
                  <a:srgbClr val="FFFFFF"/>
                </a:solidFill>
                <a:latin typeface="Arial Black"/>
                <a:cs typeface="Arial Black"/>
              </a:rPr>
              <a:t>WITH</a:t>
            </a:r>
            <a:r>
              <a:rPr sz="1600" spc="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45" dirty="0">
                <a:solidFill>
                  <a:srgbClr val="FFFFFF"/>
                </a:solidFill>
                <a:latin typeface="Arial Black"/>
                <a:cs typeface="Arial Black"/>
              </a:rPr>
              <a:t>RULE</a:t>
            </a:r>
            <a:r>
              <a:rPr sz="1600" spc="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 Black"/>
                <a:cs typeface="Arial Black"/>
              </a:rPr>
              <a:t>3]</a:t>
            </a:r>
            <a:endParaRPr sz="1600">
              <a:latin typeface="Arial Black"/>
              <a:cs typeface="Arial Black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31519" y="6668389"/>
          <a:ext cx="6384925" cy="2329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7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5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214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000" spc="-25" dirty="0">
                          <a:latin typeface="Arial Black"/>
                          <a:cs typeface="Arial Black"/>
                        </a:rPr>
                        <a:t>S.</a:t>
                      </a:r>
                      <a:endParaRPr sz="1000">
                        <a:latin typeface="Arial Black"/>
                        <a:cs typeface="Arial Black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25" dirty="0">
                          <a:latin typeface="Arial Black"/>
                          <a:cs typeface="Arial Black"/>
                        </a:rPr>
                        <a:t>No.</a:t>
                      </a:r>
                      <a:endParaRPr sz="1000">
                        <a:latin typeface="Arial Black"/>
                        <a:cs typeface="Arial Black"/>
                      </a:endParaRPr>
                    </a:p>
                    <a:p>
                      <a:pPr marL="889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000" spc="-25" dirty="0">
                          <a:latin typeface="Arial Black"/>
                          <a:cs typeface="Arial Black"/>
                        </a:rPr>
                        <a:t>(A)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09FC5"/>
                    </a:solidFill>
                  </a:tcPr>
                </a:tc>
                <a:tc>
                  <a:txBody>
                    <a:bodyPr/>
                    <a:lstStyle/>
                    <a:p>
                      <a:pPr marL="104139" marR="90170" algn="ctr">
                        <a:lnSpc>
                          <a:spcPct val="124000"/>
                        </a:lnSpc>
                        <a:spcBef>
                          <a:spcPts val="80"/>
                        </a:spcBef>
                      </a:pPr>
                      <a:r>
                        <a:rPr sz="1000" spc="-20" dirty="0">
                          <a:latin typeface="Arial Black"/>
                          <a:cs typeface="Arial Black"/>
                        </a:rPr>
                        <a:t>Category</a:t>
                      </a:r>
                      <a:r>
                        <a:rPr sz="1000" spc="-3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25" dirty="0">
                          <a:latin typeface="Arial Black"/>
                          <a:cs typeface="Arial Black"/>
                        </a:rPr>
                        <a:t>of </a:t>
                      </a:r>
                      <a:r>
                        <a:rPr sz="1000" spc="-10" dirty="0">
                          <a:latin typeface="Arial Black"/>
                          <a:cs typeface="Arial Black"/>
                        </a:rPr>
                        <a:t>employee</a:t>
                      </a:r>
                      <a:endParaRPr sz="1000">
                        <a:latin typeface="Arial Black"/>
                        <a:cs typeface="Arial Black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000" spc="-25" dirty="0">
                          <a:latin typeface="Arial Black"/>
                          <a:cs typeface="Arial Black"/>
                        </a:rPr>
                        <a:t>(B)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09FC5"/>
                    </a:solidFill>
                  </a:tcPr>
                </a:tc>
                <a:tc>
                  <a:txBody>
                    <a:bodyPr/>
                    <a:lstStyle/>
                    <a:p>
                      <a:pPr marL="1117600" marR="221615" indent="-895350">
                        <a:lnSpc>
                          <a:spcPts val="1689"/>
                        </a:lnSpc>
                        <a:spcBef>
                          <a:spcPts val="25"/>
                        </a:spcBef>
                      </a:pPr>
                      <a:r>
                        <a:rPr sz="1000" spc="-10" dirty="0">
                          <a:latin typeface="Arial Black"/>
                          <a:cs typeface="Arial Black"/>
                        </a:rPr>
                        <a:t>Unfurnished</a:t>
                      </a:r>
                      <a:r>
                        <a:rPr sz="1000" spc="-1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10" dirty="0">
                          <a:latin typeface="Arial Black"/>
                          <a:cs typeface="Arial Black"/>
                        </a:rPr>
                        <a:t>accommodation </a:t>
                      </a:r>
                      <a:r>
                        <a:rPr sz="1000" spc="-25" dirty="0">
                          <a:latin typeface="Arial Black"/>
                          <a:cs typeface="Arial Black"/>
                        </a:rPr>
                        <a:t>(C)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09FC5"/>
                    </a:solidFill>
                  </a:tcPr>
                </a:tc>
                <a:tc>
                  <a:txBody>
                    <a:bodyPr/>
                    <a:lstStyle/>
                    <a:p>
                      <a:pPr marL="1119505" marR="296545" indent="-819150">
                        <a:lnSpc>
                          <a:spcPts val="1689"/>
                        </a:lnSpc>
                        <a:spcBef>
                          <a:spcPts val="25"/>
                        </a:spcBef>
                      </a:pPr>
                      <a:r>
                        <a:rPr sz="1000" spc="-10" dirty="0">
                          <a:latin typeface="Arial Black"/>
                          <a:cs typeface="Arial Black"/>
                        </a:rPr>
                        <a:t>Furnished</a:t>
                      </a:r>
                      <a:r>
                        <a:rPr sz="1000" spc="-2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10" dirty="0">
                          <a:latin typeface="Arial Black"/>
                          <a:cs typeface="Arial Black"/>
                        </a:rPr>
                        <a:t>accommodation </a:t>
                      </a:r>
                      <a:r>
                        <a:rPr sz="1000" spc="-25" dirty="0">
                          <a:latin typeface="Arial Black"/>
                          <a:cs typeface="Arial Black"/>
                        </a:rPr>
                        <a:t>(D)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B09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767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000" spc="-25" dirty="0">
                          <a:latin typeface="Arial Black"/>
                          <a:cs typeface="Arial Black"/>
                        </a:rPr>
                        <a:t>1.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DBDB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125730">
                        <a:lnSpc>
                          <a:spcPct val="125000"/>
                        </a:lnSpc>
                        <a:spcBef>
                          <a:spcPts val="45"/>
                        </a:spcBef>
                      </a:pP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Government employee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571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DBDB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57785" algn="just">
                        <a:lnSpc>
                          <a:spcPct val="125299"/>
                        </a:lnSpc>
                        <a:spcBef>
                          <a:spcPts val="40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License</a:t>
                      </a:r>
                      <a:r>
                        <a:rPr sz="1000" spc="25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fee</a:t>
                      </a:r>
                      <a:r>
                        <a:rPr sz="1000" spc="254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determined</a:t>
                      </a:r>
                      <a:r>
                        <a:rPr sz="1000" spc="26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as</a:t>
                      </a:r>
                      <a:r>
                        <a:rPr sz="1000" spc="25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per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Government</a:t>
                      </a:r>
                      <a:r>
                        <a:rPr sz="1000" spc="10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rules</a:t>
                      </a:r>
                      <a:r>
                        <a:rPr sz="1000" spc="10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as</a:t>
                      </a:r>
                      <a:r>
                        <a:rPr sz="1000" spc="114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reduced</a:t>
                      </a:r>
                      <a:r>
                        <a:rPr sz="1000" spc="11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by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26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rent</a:t>
                      </a:r>
                      <a:r>
                        <a:rPr sz="1000" spc="27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actually</a:t>
                      </a:r>
                      <a:r>
                        <a:rPr sz="1000" spc="27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paid</a:t>
                      </a:r>
                      <a:r>
                        <a:rPr sz="1000" spc="27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by</a:t>
                      </a:r>
                      <a:r>
                        <a:rPr sz="1000" spc="26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the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employee.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508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DBDB"/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Value</a:t>
                      </a:r>
                      <a:r>
                        <a:rPr sz="1000" spc="9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determined</a:t>
                      </a:r>
                      <a:r>
                        <a:rPr sz="1000" spc="1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under</a:t>
                      </a:r>
                      <a:r>
                        <a:rPr sz="1000" spc="1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column</a:t>
                      </a:r>
                      <a:r>
                        <a:rPr sz="1000" spc="10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(C)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  <a:p>
                      <a:pPr marL="73660" marR="82550">
                        <a:lnSpc>
                          <a:spcPct val="131700"/>
                        </a:lnSpc>
                        <a:spcBef>
                          <a:spcPts val="5"/>
                        </a:spcBef>
                      </a:pPr>
                      <a:r>
                        <a:rPr sz="1000" b="1" i="1" dirty="0">
                          <a:latin typeface="Arial"/>
                          <a:cs typeface="Arial"/>
                        </a:rPr>
                        <a:t>Add:</a:t>
                      </a:r>
                      <a:r>
                        <a:rPr sz="10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10%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p.a.</a:t>
                      </a:r>
                      <a:r>
                        <a:rPr sz="10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000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cost</a:t>
                      </a:r>
                      <a:r>
                        <a:rPr sz="10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000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furniture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However,</a:t>
                      </a:r>
                      <a:r>
                        <a:rPr sz="1000" spc="2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if</a:t>
                      </a:r>
                      <a:r>
                        <a:rPr sz="1000" spc="2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2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furniture</a:t>
                      </a:r>
                      <a:r>
                        <a:rPr sz="1000" spc="2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is</a:t>
                      </a:r>
                      <a:r>
                        <a:rPr sz="1000" spc="29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hired,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then</a:t>
                      </a:r>
                      <a:r>
                        <a:rPr sz="1000" spc="49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hire</a:t>
                      </a:r>
                      <a:r>
                        <a:rPr sz="1000" spc="4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charges</a:t>
                      </a:r>
                      <a:r>
                        <a:rPr sz="1000" spc="9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payable/paid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should</a:t>
                      </a:r>
                      <a:r>
                        <a:rPr sz="1000" spc="484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be</a:t>
                      </a:r>
                      <a:r>
                        <a:rPr sz="1000" spc="484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added</a:t>
                      </a:r>
                      <a:r>
                        <a:rPr sz="1000" spc="9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to</a:t>
                      </a:r>
                      <a:r>
                        <a:rPr sz="1000" spc="484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4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value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determined</a:t>
                      </a:r>
                      <a:r>
                        <a:rPr sz="1000" spc="1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under</a:t>
                      </a:r>
                      <a:r>
                        <a:rPr sz="1000" spc="1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column</a:t>
                      </a:r>
                      <a:r>
                        <a:rPr sz="1000" spc="1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(C),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  <a:p>
                      <a:pPr marL="7366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00" spc="-25" dirty="0">
                          <a:latin typeface="Arial Black"/>
                          <a:cs typeface="Arial Black"/>
                        </a:rPr>
                        <a:t>as</a:t>
                      </a:r>
                      <a:r>
                        <a:rPr sz="1000" spc="-8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10" dirty="0">
                          <a:latin typeface="Arial Black"/>
                          <a:cs typeface="Arial Black"/>
                        </a:rPr>
                        <a:t>reduced</a:t>
                      </a:r>
                      <a:r>
                        <a:rPr sz="1000" spc="-8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35" dirty="0">
                          <a:latin typeface="Arial Black"/>
                          <a:cs typeface="Arial Black"/>
                        </a:rPr>
                        <a:t>by</a:t>
                      </a:r>
                      <a:endParaRPr sz="1000">
                        <a:latin typeface="Arial Black"/>
                        <a:cs typeface="Arial Black"/>
                      </a:endParaRPr>
                    </a:p>
                    <a:p>
                      <a:pPr marL="7366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charges</a:t>
                      </a:r>
                      <a:r>
                        <a:rPr sz="1000" spc="18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recovered</a:t>
                      </a:r>
                      <a:r>
                        <a:rPr sz="1000" spc="2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from</a:t>
                      </a:r>
                      <a:r>
                        <a:rPr sz="1000" spc="229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employee.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0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42482" y="470408"/>
            <a:ext cx="8070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4" dirty="0">
                <a:solidFill>
                  <a:srgbClr val="342E78"/>
                </a:solidFill>
                <a:latin typeface="Arial Black"/>
                <a:cs typeface="Arial Black"/>
              </a:rPr>
              <a:t>SALARIES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41726" y="1275310"/>
            <a:ext cx="598170" cy="178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Arial Black"/>
                <a:cs typeface="Arial Black"/>
              </a:rPr>
              <a:t>Location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43578" y="1275310"/>
            <a:ext cx="622300" cy="178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80" dirty="0">
                <a:latin typeface="Arial Black"/>
                <a:cs typeface="Arial Black"/>
              </a:rPr>
              <a:t>Perquisite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07589" y="1698280"/>
            <a:ext cx="11131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0"/>
              </a:lnSpc>
            </a:pPr>
            <a:r>
              <a:rPr sz="1000" dirty="0">
                <a:latin typeface="Lucida Sans Unicode"/>
                <a:cs typeface="Lucida Sans Unicode"/>
              </a:rPr>
              <a:t>In</a:t>
            </a:r>
            <a:r>
              <a:rPr sz="1000" spc="17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cities</a:t>
            </a:r>
            <a:r>
              <a:rPr sz="1000" spc="16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having</a:t>
            </a:r>
            <a:r>
              <a:rPr sz="1000" spc="175" dirty="0">
                <a:latin typeface="Lucida Sans Unicode"/>
                <a:cs typeface="Lucida Sans Unicode"/>
              </a:rPr>
              <a:t> </a:t>
            </a:r>
            <a:r>
              <a:rPr sz="1000" spc="-50" dirty="0">
                <a:latin typeface="Lucida Sans Unicode"/>
                <a:cs typeface="Lucida Sans Unicode"/>
              </a:rPr>
              <a:t>a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74998" y="1698280"/>
            <a:ext cx="76771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0"/>
              </a:lnSpc>
            </a:pPr>
            <a:r>
              <a:rPr sz="1000" spc="-25" dirty="0">
                <a:latin typeface="Lucida Sans Unicode"/>
                <a:cs typeface="Lucida Sans Unicode"/>
              </a:rPr>
              <a:t>10%</a:t>
            </a:r>
            <a:r>
              <a:rPr sz="1000" spc="-70" dirty="0">
                <a:latin typeface="Lucida Sans Unicode"/>
                <a:cs typeface="Lucida Sans Unicode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of</a:t>
            </a:r>
            <a:r>
              <a:rPr sz="1000" spc="-70" dirty="0">
                <a:latin typeface="Lucida Sans Unicode"/>
                <a:cs typeface="Lucida Sans Unicode"/>
              </a:rPr>
              <a:t> </a:t>
            </a:r>
            <a:r>
              <a:rPr sz="1000" spc="-30" dirty="0">
                <a:latin typeface="Lucida Sans Unicode"/>
                <a:cs typeface="Lucida Sans Unicode"/>
              </a:rPr>
              <a:t>salary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07589" y="2466376"/>
            <a:ext cx="117157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0"/>
              </a:lnSpc>
            </a:pPr>
            <a:r>
              <a:rPr sz="1000" dirty="0">
                <a:latin typeface="Lucida Sans Unicode"/>
                <a:cs typeface="Lucida Sans Unicode"/>
              </a:rPr>
              <a:t>In</a:t>
            </a:r>
            <a:r>
              <a:rPr sz="1000" spc="32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cities</a:t>
            </a:r>
            <a:r>
              <a:rPr sz="1000" spc="32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having</a:t>
            </a:r>
            <a:r>
              <a:rPr sz="1000" spc="330" dirty="0">
                <a:latin typeface="Lucida Sans Unicode"/>
                <a:cs typeface="Lucida Sans Unicode"/>
              </a:rPr>
              <a:t> </a:t>
            </a:r>
            <a:r>
              <a:rPr sz="1000" spc="-50" dirty="0">
                <a:latin typeface="Lucida Sans Unicode"/>
                <a:cs typeface="Lucida Sans Unicode"/>
              </a:rPr>
              <a:t>a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91178" y="2466376"/>
            <a:ext cx="48895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0"/>
              </a:lnSpc>
            </a:pPr>
            <a:r>
              <a:rPr sz="1000" dirty="0">
                <a:latin typeface="Lucida Sans Unicode"/>
                <a:cs typeface="Lucida Sans Unicode"/>
              </a:rPr>
              <a:t>7.5%</a:t>
            </a:r>
            <a:r>
              <a:rPr sz="1000" spc="265" dirty="0">
                <a:latin typeface="Lucida Sans Unicode"/>
                <a:cs typeface="Lucida Sans Unicode"/>
              </a:rPr>
              <a:t> </a:t>
            </a:r>
            <a:r>
              <a:rPr sz="1000" spc="-25" dirty="0">
                <a:latin typeface="Lucida Sans Unicode"/>
                <a:cs typeface="Lucida Sans Unicode"/>
              </a:rPr>
              <a:t>of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07589" y="3251617"/>
            <a:ext cx="829944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0"/>
              </a:lnSpc>
            </a:pPr>
            <a:r>
              <a:rPr sz="1000" dirty="0">
                <a:latin typeface="Lucida Sans Unicode"/>
                <a:cs typeface="Lucida Sans Unicode"/>
              </a:rPr>
              <a:t>In</a:t>
            </a:r>
            <a:r>
              <a:rPr sz="1000" spc="-6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other</a:t>
            </a:r>
            <a:r>
              <a:rPr sz="1000" spc="-55" dirty="0">
                <a:latin typeface="Lucida Sans Unicode"/>
                <a:cs typeface="Lucida Sans Unicode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areas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74998" y="3251617"/>
            <a:ext cx="6940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0"/>
              </a:lnSpc>
            </a:pPr>
            <a:r>
              <a:rPr sz="1000" spc="-20" dirty="0">
                <a:latin typeface="Lucida Sans Unicode"/>
                <a:cs typeface="Lucida Sans Unicode"/>
              </a:rPr>
              <a:t>5%</a:t>
            </a:r>
            <a:r>
              <a:rPr sz="1000" spc="-60" dirty="0">
                <a:latin typeface="Lucida Sans Unicode"/>
                <a:cs typeface="Lucida Sans Unicode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of</a:t>
            </a:r>
            <a:r>
              <a:rPr sz="1000" spc="-65" dirty="0">
                <a:latin typeface="Lucida Sans Unicode"/>
                <a:cs typeface="Lucida Sans Unicode"/>
              </a:rPr>
              <a:t> </a:t>
            </a:r>
            <a:r>
              <a:rPr sz="1000" spc="-25" dirty="0">
                <a:latin typeface="Lucida Sans Unicode"/>
                <a:cs typeface="Lucida Sans Unicode"/>
              </a:rPr>
              <a:t>salary</a:t>
            </a:r>
            <a:endParaRPr sz="1000">
              <a:latin typeface="Lucida Sans Unicode"/>
              <a:cs typeface="Lucida Sans Unicode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731519" y="824483"/>
          <a:ext cx="6385560" cy="5626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7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6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21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2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352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6245">
                <a:tc rowSpan="9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000" spc="-25" dirty="0">
                          <a:latin typeface="Arial Black"/>
                          <a:cs typeface="Arial Black"/>
                        </a:rPr>
                        <a:t>2.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71120" marR="139065">
                        <a:lnSpc>
                          <a:spcPct val="125000"/>
                        </a:lnSpc>
                        <a:spcBef>
                          <a:spcPts val="70"/>
                        </a:spcBef>
                      </a:pP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Non-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government employee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71120" marR="63500">
                        <a:lnSpc>
                          <a:spcPct val="124000"/>
                        </a:lnSpc>
                        <a:spcBef>
                          <a:spcPts val="80"/>
                        </a:spcBef>
                        <a:tabLst>
                          <a:tab pos="644525" algn="l"/>
                          <a:tab pos="998219" algn="l"/>
                          <a:tab pos="2260600" algn="l"/>
                        </a:tabLst>
                      </a:pPr>
                      <a:r>
                        <a:rPr sz="1000" spc="-10" dirty="0">
                          <a:latin typeface="Arial Black"/>
                          <a:cs typeface="Arial Black"/>
                        </a:rPr>
                        <a:t>Where</a:t>
                      </a:r>
                      <a:r>
                        <a:rPr sz="1000" dirty="0">
                          <a:latin typeface="Arial Black"/>
                          <a:cs typeface="Arial Black"/>
                        </a:rPr>
                        <a:t>	</a:t>
                      </a:r>
                      <a:r>
                        <a:rPr sz="1000" spc="-25" dirty="0">
                          <a:latin typeface="Arial Black"/>
                          <a:cs typeface="Arial Black"/>
                        </a:rPr>
                        <a:t>the</a:t>
                      </a:r>
                      <a:r>
                        <a:rPr sz="1000" dirty="0">
                          <a:latin typeface="Arial Black"/>
                          <a:cs typeface="Arial Black"/>
                        </a:rPr>
                        <a:t>	</a:t>
                      </a:r>
                      <a:r>
                        <a:rPr sz="1000" spc="-10" dirty="0">
                          <a:latin typeface="Arial Black"/>
                          <a:cs typeface="Arial Black"/>
                        </a:rPr>
                        <a:t>accommodation</a:t>
                      </a:r>
                      <a:r>
                        <a:rPr sz="1000" dirty="0">
                          <a:latin typeface="Arial Black"/>
                          <a:cs typeface="Arial Black"/>
                        </a:rPr>
                        <a:t>	</a:t>
                      </a:r>
                      <a:r>
                        <a:rPr sz="1000" spc="-95" dirty="0">
                          <a:latin typeface="Arial Black"/>
                          <a:cs typeface="Arial Black"/>
                        </a:rPr>
                        <a:t>is </a:t>
                      </a:r>
                      <a:r>
                        <a:rPr sz="1000" dirty="0">
                          <a:latin typeface="Arial Black"/>
                          <a:cs typeface="Arial Black"/>
                        </a:rPr>
                        <a:t>owned</a:t>
                      </a:r>
                      <a:r>
                        <a:rPr sz="1000" spc="-2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dirty="0">
                          <a:latin typeface="Arial Black"/>
                          <a:cs typeface="Arial Black"/>
                        </a:rPr>
                        <a:t>by</a:t>
                      </a:r>
                      <a:r>
                        <a:rPr sz="1000" spc="-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10" dirty="0">
                          <a:latin typeface="Arial Black"/>
                          <a:cs typeface="Arial Black"/>
                        </a:rPr>
                        <a:t>employer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6">
                  <a:txBody>
                    <a:bodyPr/>
                    <a:lstStyle/>
                    <a:p>
                      <a:pPr marL="71120" marR="58419" algn="just">
                        <a:lnSpc>
                          <a:spcPct val="125000"/>
                        </a:lnSpc>
                        <a:spcBef>
                          <a:spcPts val="70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Value</a:t>
                      </a:r>
                      <a:r>
                        <a:rPr sz="1000" spc="19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determined</a:t>
                      </a:r>
                      <a:r>
                        <a:rPr sz="1000" spc="204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under</a:t>
                      </a:r>
                      <a:r>
                        <a:rPr sz="1000" spc="204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column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(C)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  <a:p>
                      <a:pPr marL="71120" marR="57785" algn="just">
                        <a:lnSpc>
                          <a:spcPct val="129200"/>
                        </a:lnSpc>
                        <a:spcBef>
                          <a:spcPts val="140"/>
                        </a:spcBef>
                      </a:pPr>
                      <a:r>
                        <a:rPr sz="1000" b="1" i="1" dirty="0">
                          <a:latin typeface="Arial"/>
                          <a:cs typeface="Arial"/>
                        </a:rPr>
                        <a:t>Add:</a:t>
                      </a:r>
                      <a:r>
                        <a:rPr sz="1000" b="1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10%</a:t>
                      </a:r>
                      <a:r>
                        <a:rPr sz="1000" spc="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p.a.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of the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cost</a:t>
                      </a:r>
                      <a:r>
                        <a:rPr sz="1000" spc="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000" spc="-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furniture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However,</a:t>
                      </a:r>
                      <a:r>
                        <a:rPr sz="1000" spc="3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if</a:t>
                      </a:r>
                      <a:r>
                        <a:rPr sz="1000" spc="3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3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furniture</a:t>
                      </a:r>
                      <a:r>
                        <a:rPr sz="1000" spc="3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is</a:t>
                      </a:r>
                      <a:r>
                        <a:rPr sz="1000" spc="3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hired,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then</a:t>
                      </a:r>
                      <a:r>
                        <a:rPr sz="1000" spc="254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hire</a:t>
                      </a:r>
                      <a:r>
                        <a:rPr sz="1000" spc="25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charges</a:t>
                      </a:r>
                      <a:r>
                        <a:rPr sz="1000" spc="254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payable/paid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should</a:t>
                      </a:r>
                      <a:r>
                        <a:rPr sz="1000" spc="21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be</a:t>
                      </a:r>
                      <a:r>
                        <a:rPr sz="1000" spc="21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added</a:t>
                      </a:r>
                      <a:r>
                        <a:rPr sz="1000" spc="21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to</a:t>
                      </a:r>
                      <a:r>
                        <a:rPr sz="1000" spc="21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21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value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determined</a:t>
                      </a:r>
                      <a:r>
                        <a:rPr sz="1000" spc="1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under</a:t>
                      </a:r>
                      <a:r>
                        <a:rPr sz="1000" spc="1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column</a:t>
                      </a:r>
                      <a:r>
                        <a:rPr sz="1000" spc="1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(C),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1120" algn="just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Arial Black"/>
                          <a:cs typeface="Arial Black"/>
                        </a:rPr>
                        <a:t>as</a:t>
                      </a:r>
                      <a:r>
                        <a:rPr sz="1000" spc="-8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10" dirty="0">
                          <a:latin typeface="Arial Black"/>
                          <a:cs typeface="Arial Black"/>
                        </a:rPr>
                        <a:t>reduced</a:t>
                      </a:r>
                      <a:r>
                        <a:rPr sz="1000" spc="-8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35" dirty="0">
                          <a:latin typeface="Arial Black"/>
                          <a:cs typeface="Arial Black"/>
                        </a:rPr>
                        <a:t>by</a:t>
                      </a:r>
                      <a:endParaRPr sz="1000">
                        <a:latin typeface="Arial Black"/>
                        <a:cs typeface="Arial Black"/>
                      </a:endParaRPr>
                    </a:p>
                    <a:p>
                      <a:pPr marL="71120" algn="just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charges</a:t>
                      </a:r>
                      <a:r>
                        <a:rPr sz="1000" spc="18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recovered</a:t>
                      </a:r>
                      <a:r>
                        <a:rPr sz="1000" spc="2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from</a:t>
                      </a:r>
                      <a:r>
                        <a:rPr sz="1000" spc="229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employee.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7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69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28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81305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 Black"/>
                          <a:cs typeface="Arial Black"/>
                        </a:rPr>
                        <a:t>value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660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28DD2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C5D9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77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69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7945" marR="65405" algn="just">
                        <a:lnSpc>
                          <a:spcPct val="125000"/>
                        </a:lnSpc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population</a:t>
                      </a:r>
                      <a:r>
                        <a:rPr sz="1000" spc="39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&gt;</a:t>
                      </a:r>
                      <a:r>
                        <a:rPr sz="1000" spc="14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40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lakhs</a:t>
                      </a:r>
                      <a:r>
                        <a:rPr sz="1000" spc="2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as</a:t>
                      </a:r>
                      <a:r>
                        <a:rPr sz="1000" spc="2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per</a:t>
                      </a:r>
                      <a:r>
                        <a:rPr sz="1000" spc="2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2011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census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3DF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3D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C5D9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77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69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7945" marR="45085">
                        <a:lnSpc>
                          <a:spcPct val="131100"/>
                        </a:lnSpc>
                        <a:tabLst>
                          <a:tab pos="898525" algn="l"/>
                          <a:tab pos="1153160" algn="l"/>
                        </a:tabLst>
                      </a:pP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population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sz="1000" spc="-50" dirty="0">
                          <a:latin typeface="Lucida Sans Unicode"/>
                          <a:cs typeface="Lucida Sans Unicode"/>
                        </a:rPr>
                        <a:t>&gt;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15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lakhs</a:t>
                      </a:r>
                      <a:r>
                        <a:rPr sz="1000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20" dirty="0">
                          <a:latin typeface="Lucida Sans Unicode"/>
                          <a:cs typeface="Lucida Sans Unicode"/>
                        </a:rPr>
                        <a:t>≤</a:t>
                      </a:r>
                      <a:r>
                        <a:rPr sz="10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40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lakhs</a:t>
                      </a:r>
                      <a:r>
                        <a:rPr sz="10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as </a:t>
                      </a:r>
                      <a:r>
                        <a:rPr sz="1000" spc="-125" dirty="0">
                          <a:latin typeface="Lucida Sans Unicode"/>
                          <a:cs typeface="Lucida Sans Unicode"/>
                        </a:rPr>
                        <a:t>per</a:t>
                      </a:r>
                      <a:r>
                        <a:rPr sz="1000" spc="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45" dirty="0">
                          <a:latin typeface="Lucida Sans Unicode"/>
                          <a:cs typeface="Lucida Sans Unicode"/>
                        </a:rPr>
                        <a:t>2011</a:t>
                      </a:r>
                      <a:r>
                        <a:rPr sz="1000" spc="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census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3DF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117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salary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3D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C5D9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1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69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3DF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3D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C5D9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78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69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71120" marR="59690" algn="just">
                        <a:lnSpc>
                          <a:spcPct val="125299"/>
                        </a:lnSpc>
                        <a:spcBef>
                          <a:spcPts val="60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21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perquisite</a:t>
                      </a:r>
                      <a:r>
                        <a:rPr sz="1000" spc="21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value</a:t>
                      </a:r>
                      <a:r>
                        <a:rPr sz="1000" spc="21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should</a:t>
                      </a:r>
                      <a:r>
                        <a:rPr sz="1000" spc="21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be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arrived</a:t>
                      </a:r>
                      <a:r>
                        <a:rPr sz="1000" spc="3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at</a:t>
                      </a:r>
                      <a:r>
                        <a:rPr sz="1000" spc="30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by</a:t>
                      </a:r>
                      <a:r>
                        <a:rPr sz="1000" spc="29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reducing</a:t>
                      </a:r>
                      <a:r>
                        <a:rPr sz="1000" spc="29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29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rent,</a:t>
                      </a:r>
                      <a:r>
                        <a:rPr sz="1000" spc="3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if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any,</a:t>
                      </a:r>
                      <a:r>
                        <a:rPr sz="1000" spc="1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actually</a:t>
                      </a:r>
                      <a:r>
                        <a:rPr sz="1000" spc="1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paid</a:t>
                      </a:r>
                      <a:r>
                        <a:rPr sz="1000" spc="18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by</a:t>
                      </a:r>
                      <a:r>
                        <a:rPr sz="1000" spc="1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1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employee,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from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above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value.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57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69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5D9E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24500"/>
                        </a:lnSpc>
                        <a:spcBef>
                          <a:spcPts val="85"/>
                        </a:spcBef>
                      </a:pPr>
                      <a:r>
                        <a:rPr sz="1000" dirty="0">
                          <a:latin typeface="Arial Black"/>
                          <a:cs typeface="Arial Black"/>
                        </a:rPr>
                        <a:t>Where</a:t>
                      </a:r>
                      <a:r>
                        <a:rPr sz="1000" spc="185" dirty="0">
                          <a:latin typeface="Arial Black"/>
                          <a:cs typeface="Arial Black"/>
                        </a:rPr>
                        <a:t>  </a:t>
                      </a:r>
                      <a:r>
                        <a:rPr sz="1000" dirty="0">
                          <a:latin typeface="Arial Black"/>
                          <a:cs typeface="Arial Black"/>
                        </a:rPr>
                        <a:t>the</a:t>
                      </a:r>
                      <a:r>
                        <a:rPr sz="1000" spc="190" dirty="0">
                          <a:latin typeface="Arial Black"/>
                          <a:cs typeface="Arial Black"/>
                        </a:rPr>
                        <a:t>  </a:t>
                      </a:r>
                      <a:r>
                        <a:rPr sz="1000" dirty="0">
                          <a:latin typeface="Arial Black"/>
                          <a:cs typeface="Arial Black"/>
                        </a:rPr>
                        <a:t>accommodation</a:t>
                      </a:r>
                      <a:r>
                        <a:rPr sz="1000" spc="190" dirty="0">
                          <a:latin typeface="Arial Black"/>
                          <a:cs typeface="Arial Black"/>
                        </a:rPr>
                        <a:t>  </a:t>
                      </a:r>
                      <a:r>
                        <a:rPr sz="1000" spc="-25" dirty="0">
                          <a:latin typeface="Arial Black"/>
                          <a:cs typeface="Arial Black"/>
                        </a:rPr>
                        <a:t>is </a:t>
                      </a:r>
                      <a:r>
                        <a:rPr sz="1000" dirty="0">
                          <a:latin typeface="Arial Black"/>
                          <a:cs typeface="Arial Black"/>
                        </a:rPr>
                        <a:t>taken</a:t>
                      </a:r>
                      <a:r>
                        <a:rPr sz="1000" spc="275" dirty="0">
                          <a:latin typeface="Arial Black"/>
                          <a:cs typeface="Arial Black"/>
                        </a:rPr>
                        <a:t>  </a:t>
                      </a:r>
                      <a:r>
                        <a:rPr sz="1000" dirty="0">
                          <a:latin typeface="Arial Black"/>
                          <a:cs typeface="Arial Black"/>
                        </a:rPr>
                        <a:t>on</a:t>
                      </a:r>
                      <a:r>
                        <a:rPr sz="1000" spc="270" dirty="0">
                          <a:latin typeface="Arial Black"/>
                          <a:cs typeface="Arial Black"/>
                        </a:rPr>
                        <a:t>  </a:t>
                      </a:r>
                      <a:r>
                        <a:rPr sz="1000" dirty="0">
                          <a:latin typeface="Arial Black"/>
                          <a:cs typeface="Arial Black"/>
                        </a:rPr>
                        <a:t>lease</a:t>
                      </a:r>
                      <a:r>
                        <a:rPr sz="1000" spc="275" dirty="0">
                          <a:latin typeface="Arial Black"/>
                          <a:cs typeface="Arial Black"/>
                        </a:rPr>
                        <a:t>  </a:t>
                      </a:r>
                      <a:r>
                        <a:rPr sz="1000" dirty="0">
                          <a:latin typeface="Arial Black"/>
                          <a:cs typeface="Arial Black"/>
                        </a:rPr>
                        <a:t>or</a:t>
                      </a:r>
                      <a:r>
                        <a:rPr sz="1000" spc="280" dirty="0">
                          <a:latin typeface="Arial Black"/>
                          <a:cs typeface="Arial Black"/>
                        </a:rPr>
                        <a:t>  </a:t>
                      </a:r>
                      <a:r>
                        <a:rPr sz="1000" dirty="0">
                          <a:latin typeface="Arial Black"/>
                          <a:cs typeface="Arial Black"/>
                        </a:rPr>
                        <a:t>rent</a:t>
                      </a:r>
                      <a:r>
                        <a:rPr sz="1000" spc="275" dirty="0">
                          <a:latin typeface="Arial Black"/>
                          <a:cs typeface="Arial Black"/>
                        </a:rPr>
                        <a:t>  </a:t>
                      </a:r>
                      <a:r>
                        <a:rPr sz="1000" spc="-25" dirty="0">
                          <a:latin typeface="Arial Black"/>
                          <a:cs typeface="Arial Black"/>
                        </a:rPr>
                        <a:t>by </a:t>
                      </a:r>
                      <a:r>
                        <a:rPr sz="1000" spc="-10" dirty="0">
                          <a:latin typeface="Arial Black"/>
                          <a:cs typeface="Arial Black"/>
                        </a:rPr>
                        <a:t>employer</a:t>
                      </a:r>
                      <a:endParaRPr sz="1000">
                        <a:latin typeface="Arial Black"/>
                        <a:cs typeface="Arial Black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Lower</a:t>
                      </a:r>
                      <a:r>
                        <a:rPr sz="1000" spc="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000" spc="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 following</a:t>
                      </a:r>
                      <a:r>
                        <a:rPr sz="1000" spc="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is</a:t>
                      </a:r>
                      <a:r>
                        <a:rPr sz="1000" spc="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taxable: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  <a:p>
                      <a:pPr marL="214629" marR="34290" indent="-218440">
                        <a:lnSpc>
                          <a:spcPct val="125200"/>
                        </a:lnSpc>
                        <a:spcBef>
                          <a:spcPts val="204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(a)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actual</a:t>
                      </a:r>
                      <a:r>
                        <a:rPr sz="1000" spc="9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amount</a:t>
                      </a:r>
                      <a:r>
                        <a:rPr sz="1000" spc="49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000" spc="10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lease</a:t>
                      </a:r>
                      <a:r>
                        <a:rPr sz="1000" spc="9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rent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paid</a:t>
                      </a:r>
                      <a:r>
                        <a:rPr sz="1000" spc="1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or</a:t>
                      </a:r>
                      <a:r>
                        <a:rPr sz="1000" spc="1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payable</a:t>
                      </a:r>
                      <a:r>
                        <a:rPr sz="1000" spc="1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by</a:t>
                      </a:r>
                      <a:r>
                        <a:rPr sz="1000" spc="1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employer</a:t>
                      </a:r>
                      <a:r>
                        <a:rPr sz="1000" spc="1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or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795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5D9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84455">
                        <a:lnSpc>
                          <a:spcPts val="1600"/>
                        </a:lnSpc>
                        <a:spcBef>
                          <a:spcPts val="85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Value</a:t>
                      </a:r>
                      <a:r>
                        <a:rPr sz="1000" spc="9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determined</a:t>
                      </a:r>
                      <a:r>
                        <a:rPr sz="1000" spc="1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under</a:t>
                      </a:r>
                      <a:r>
                        <a:rPr sz="1000" spc="1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column</a:t>
                      </a:r>
                      <a:r>
                        <a:rPr sz="1000" spc="10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(C) </a:t>
                      </a:r>
                      <a:r>
                        <a:rPr sz="1000" b="1" i="1" dirty="0">
                          <a:latin typeface="Arial"/>
                          <a:cs typeface="Arial"/>
                        </a:rPr>
                        <a:t>Add:</a:t>
                      </a:r>
                      <a:r>
                        <a:rPr sz="10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10%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p.a.</a:t>
                      </a:r>
                      <a:r>
                        <a:rPr sz="10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000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cost</a:t>
                      </a:r>
                      <a:r>
                        <a:rPr sz="10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000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furniture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However,</a:t>
                      </a:r>
                      <a:r>
                        <a:rPr sz="1000" spc="2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if</a:t>
                      </a:r>
                      <a:r>
                        <a:rPr sz="1000" spc="2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2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furniture</a:t>
                      </a:r>
                      <a:r>
                        <a:rPr sz="1000" spc="2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is</a:t>
                      </a:r>
                      <a:r>
                        <a:rPr sz="1000" spc="29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hired,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then</a:t>
                      </a:r>
                      <a:r>
                        <a:rPr sz="1000" spc="49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hire</a:t>
                      </a:r>
                      <a:r>
                        <a:rPr sz="1000" spc="4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charges</a:t>
                      </a:r>
                      <a:r>
                        <a:rPr sz="1000" spc="9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payable/paid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should</a:t>
                      </a:r>
                      <a:r>
                        <a:rPr sz="1000" spc="18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be</a:t>
                      </a:r>
                      <a:r>
                        <a:rPr sz="1000" spc="18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added</a:t>
                      </a:r>
                      <a:r>
                        <a:rPr sz="1000" spc="18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to</a:t>
                      </a:r>
                      <a:r>
                        <a:rPr sz="1000" spc="17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18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value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determined</a:t>
                      </a:r>
                      <a:r>
                        <a:rPr sz="1000" spc="2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under</a:t>
                      </a:r>
                      <a:r>
                        <a:rPr sz="1000" spc="204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column</a:t>
                      </a:r>
                      <a:r>
                        <a:rPr sz="1000" spc="2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(C),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5D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3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69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(b)</a:t>
                      </a:r>
                      <a:r>
                        <a:rPr sz="1000" spc="-9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10%</a:t>
                      </a:r>
                      <a:r>
                        <a:rPr sz="10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0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salary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43815" marB="0"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spc="-25" dirty="0">
                          <a:latin typeface="Arial Black"/>
                          <a:cs typeface="Arial Black"/>
                        </a:rPr>
                        <a:t>as</a:t>
                      </a:r>
                      <a:r>
                        <a:rPr sz="1000" spc="-8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10" dirty="0">
                          <a:latin typeface="Arial Black"/>
                          <a:cs typeface="Arial Black"/>
                        </a:rPr>
                        <a:t>reduced</a:t>
                      </a:r>
                      <a:r>
                        <a:rPr sz="1000" spc="-8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35" dirty="0">
                          <a:latin typeface="Arial Black"/>
                          <a:cs typeface="Arial Black"/>
                        </a:rPr>
                        <a:t>by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298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C5D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816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69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2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lower</a:t>
                      </a:r>
                      <a:r>
                        <a:rPr sz="1000" spc="29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000" spc="29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2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above</a:t>
                      </a:r>
                      <a:r>
                        <a:rPr sz="1000" spc="2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should</a:t>
                      </a:r>
                      <a:r>
                        <a:rPr sz="1000" spc="29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be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reduced</a:t>
                      </a:r>
                      <a:r>
                        <a:rPr sz="1000" spc="3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by</a:t>
                      </a:r>
                      <a:r>
                        <a:rPr sz="1000" spc="3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3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rent,</a:t>
                      </a:r>
                      <a:r>
                        <a:rPr sz="1000" spc="3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actually</a:t>
                      </a:r>
                      <a:r>
                        <a:rPr sz="1000" spc="3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paid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by</a:t>
                      </a:r>
                      <a:r>
                        <a:rPr sz="1000" spc="3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3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employee,</a:t>
                      </a:r>
                      <a:r>
                        <a:rPr sz="1000" spc="3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to</a:t>
                      </a:r>
                      <a:r>
                        <a:rPr sz="1000" spc="3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arrive</a:t>
                      </a:r>
                      <a:r>
                        <a:rPr sz="1000" spc="3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at</a:t>
                      </a:r>
                      <a:r>
                        <a:rPr sz="1000" spc="3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the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perquisite</a:t>
                      </a:r>
                      <a:r>
                        <a:rPr sz="10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value.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2065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charges</a:t>
                      </a:r>
                      <a:r>
                        <a:rPr sz="1000" spc="18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recovered</a:t>
                      </a:r>
                      <a:r>
                        <a:rPr sz="1000" spc="2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from</a:t>
                      </a:r>
                      <a:r>
                        <a:rPr sz="1000" spc="229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employee.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718819" y="6510299"/>
            <a:ext cx="6339840" cy="1724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6985" algn="just">
              <a:lnSpc>
                <a:spcPct val="132800"/>
              </a:lnSpc>
              <a:spcBef>
                <a:spcPts val="90"/>
              </a:spcBef>
            </a:pPr>
            <a:r>
              <a:rPr sz="1000" dirty="0">
                <a:latin typeface="Arial Black"/>
                <a:cs typeface="Arial Black"/>
              </a:rPr>
              <a:t>Value</a:t>
            </a:r>
            <a:r>
              <a:rPr sz="1000" spc="-15" dirty="0">
                <a:latin typeface="Arial Black"/>
                <a:cs typeface="Arial Black"/>
              </a:rPr>
              <a:t> </a:t>
            </a:r>
            <a:r>
              <a:rPr sz="1000" dirty="0">
                <a:latin typeface="Arial Black"/>
                <a:cs typeface="Arial Black"/>
              </a:rPr>
              <a:t>of</a:t>
            </a:r>
            <a:r>
              <a:rPr sz="1000" spc="-15" dirty="0">
                <a:latin typeface="Arial Black"/>
                <a:cs typeface="Arial Black"/>
              </a:rPr>
              <a:t> </a:t>
            </a:r>
            <a:r>
              <a:rPr sz="1000" dirty="0">
                <a:latin typeface="Arial Black"/>
                <a:cs typeface="Arial Black"/>
              </a:rPr>
              <a:t>perquisite</a:t>
            </a:r>
            <a:r>
              <a:rPr sz="1000" spc="-10" dirty="0">
                <a:latin typeface="Arial Black"/>
                <a:cs typeface="Arial Black"/>
              </a:rPr>
              <a:t> </a:t>
            </a:r>
            <a:r>
              <a:rPr sz="1000" dirty="0">
                <a:latin typeface="Arial Black"/>
                <a:cs typeface="Arial Black"/>
              </a:rPr>
              <a:t>to</a:t>
            </a:r>
            <a:r>
              <a:rPr sz="1000" spc="-5" dirty="0">
                <a:latin typeface="Arial Black"/>
                <a:cs typeface="Arial Black"/>
              </a:rPr>
              <a:t> </a:t>
            </a:r>
            <a:r>
              <a:rPr sz="1000" dirty="0">
                <a:latin typeface="Arial Black"/>
                <a:cs typeface="Arial Black"/>
              </a:rPr>
              <a:t>be</a:t>
            </a:r>
            <a:r>
              <a:rPr sz="1000" spc="-10" dirty="0">
                <a:latin typeface="Arial Black"/>
                <a:cs typeface="Arial Black"/>
              </a:rPr>
              <a:t> </a:t>
            </a:r>
            <a:r>
              <a:rPr sz="1000" dirty="0">
                <a:latin typeface="Arial Black"/>
                <a:cs typeface="Arial Black"/>
              </a:rPr>
              <a:t>restricted</a:t>
            </a:r>
            <a:r>
              <a:rPr sz="1000" spc="-35" dirty="0">
                <a:latin typeface="Arial Black"/>
                <a:cs typeface="Arial Black"/>
              </a:rPr>
              <a:t> </a:t>
            </a:r>
            <a:r>
              <a:rPr sz="1000" dirty="0">
                <a:latin typeface="Arial Black"/>
                <a:cs typeface="Arial Black"/>
              </a:rPr>
              <a:t>to</a:t>
            </a:r>
            <a:r>
              <a:rPr sz="1000" spc="-30" dirty="0">
                <a:latin typeface="Arial Black"/>
                <a:cs typeface="Arial Black"/>
              </a:rPr>
              <a:t> </a:t>
            </a:r>
            <a:r>
              <a:rPr sz="1000" dirty="0">
                <a:latin typeface="Arial Black"/>
                <a:cs typeface="Arial Black"/>
              </a:rPr>
              <a:t>CII:</a:t>
            </a:r>
            <a:r>
              <a:rPr sz="1000" spc="-15" dirty="0">
                <a:latin typeface="Arial Black"/>
                <a:cs typeface="Arial Black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Where the</a:t>
            </a:r>
            <a:r>
              <a:rPr sz="1000" spc="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accommodation</a:t>
            </a:r>
            <a:r>
              <a:rPr sz="1000" spc="1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is owned or</a:t>
            </a:r>
            <a:r>
              <a:rPr sz="1000" spc="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taken</a:t>
            </a:r>
            <a:r>
              <a:rPr sz="1000" spc="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on</a:t>
            </a:r>
            <a:r>
              <a:rPr sz="1000" spc="1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lease </a:t>
            </a:r>
            <a:r>
              <a:rPr sz="1000" dirty="0">
                <a:latin typeface="Lucida Sans Unicode"/>
                <a:cs typeface="Lucida Sans Unicode"/>
              </a:rPr>
              <a:t>or</a:t>
            </a:r>
            <a:r>
              <a:rPr sz="1000" spc="19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rent</a:t>
            </a:r>
            <a:r>
              <a:rPr sz="1000" spc="19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by</a:t>
            </a:r>
            <a:r>
              <a:rPr sz="1000" spc="17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the</a:t>
            </a:r>
            <a:r>
              <a:rPr sz="1000" spc="19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employer</a:t>
            </a:r>
            <a:r>
              <a:rPr sz="1000" spc="19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and</a:t>
            </a:r>
            <a:r>
              <a:rPr sz="1000" spc="18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the</a:t>
            </a:r>
            <a:r>
              <a:rPr sz="1000" spc="17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same</a:t>
            </a:r>
            <a:r>
              <a:rPr sz="1000" spc="19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accommodation</a:t>
            </a:r>
            <a:r>
              <a:rPr sz="1000" spc="20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is</a:t>
            </a:r>
            <a:r>
              <a:rPr sz="1000" spc="19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continued</a:t>
            </a:r>
            <a:r>
              <a:rPr sz="1000" spc="18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to</a:t>
            </a:r>
            <a:r>
              <a:rPr sz="1000" spc="17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be</a:t>
            </a:r>
            <a:r>
              <a:rPr sz="1000" spc="17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provided</a:t>
            </a:r>
            <a:r>
              <a:rPr sz="1000" spc="19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to</a:t>
            </a:r>
            <a:r>
              <a:rPr sz="1000" spc="19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the</a:t>
            </a:r>
            <a:r>
              <a:rPr sz="1000" spc="175" dirty="0">
                <a:latin typeface="Lucida Sans Unicode"/>
                <a:cs typeface="Lucida Sans Unicode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same </a:t>
            </a:r>
            <a:r>
              <a:rPr sz="1000" dirty="0">
                <a:latin typeface="Lucida Sans Unicode"/>
                <a:cs typeface="Lucida Sans Unicode"/>
              </a:rPr>
              <a:t>employee</a:t>
            </a:r>
            <a:r>
              <a:rPr sz="1000" spc="17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for</a:t>
            </a:r>
            <a:r>
              <a:rPr sz="1000" spc="18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more</a:t>
            </a:r>
            <a:r>
              <a:rPr sz="1000" spc="17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than</a:t>
            </a:r>
            <a:r>
              <a:rPr sz="1000" spc="18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one</a:t>
            </a:r>
            <a:r>
              <a:rPr sz="1000" spc="17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previous</a:t>
            </a:r>
            <a:r>
              <a:rPr sz="1000" spc="19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year,</a:t>
            </a:r>
            <a:r>
              <a:rPr sz="1000" spc="17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the</a:t>
            </a:r>
            <a:r>
              <a:rPr sz="1000" spc="17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value</a:t>
            </a:r>
            <a:r>
              <a:rPr sz="1000" spc="18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of</a:t>
            </a:r>
            <a:r>
              <a:rPr sz="1000" spc="17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perquisite</a:t>
            </a:r>
            <a:r>
              <a:rPr sz="1000" spc="17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as</a:t>
            </a:r>
            <a:r>
              <a:rPr sz="1000" spc="17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calculated</a:t>
            </a:r>
            <a:r>
              <a:rPr sz="1000" spc="18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above</a:t>
            </a:r>
            <a:r>
              <a:rPr sz="1000" spc="18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shall</a:t>
            </a:r>
            <a:r>
              <a:rPr sz="1000" spc="185" dirty="0">
                <a:latin typeface="Lucida Sans Unicode"/>
                <a:cs typeface="Lucida Sans Unicode"/>
              </a:rPr>
              <a:t> </a:t>
            </a:r>
            <a:r>
              <a:rPr sz="1000" spc="-25" dirty="0">
                <a:latin typeface="Lucida Sans Unicode"/>
                <a:cs typeface="Lucida Sans Unicode"/>
              </a:rPr>
              <a:t>not </a:t>
            </a:r>
            <a:r>
              <a:rPr sz="1000" dirty="0">
                <a:latin typeface="Lucida Sans Unicode"/>
                <a:cs typeface="Lucida Sans Unicode"/>
              </a:rPr>
              <a:t>exceed</a:t>
            </a:r>
            <a:r>
              <a:rPr sz="1000" spc="24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the</a:t>
            </a:r>
            <a:r>
              <a:rPr sz="1000" spc="22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amount</a:t>
            </a:r>
            <a:r>
              <a:rPr sz="1000" spc="22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so</a:t>
            </a:r>
            <a:r>
              <a:rPr sz="1000" spc="13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calculated</a:t>
            </a:r>
            <a:r>
              <a:rPr sz="1000" spc="22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for</a:t>
            </a:r>
            <a:r>
              <a:rPr sz="1000" spc="23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the</a:t>
            </a:r>
            <a:r>
              <a:rPr sz="1000" spc="22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first</a:t>
            </a:r>
            <a:r>
              <a:rPr sz="1000" spc="14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previous</a:t>
            </a:r>
            <a:r>
              <a:rPr sz="1000" spc="25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year,</a:t>
            </a:r>
            <a:r>
              <a:rPr sz="1000" spc="12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as</a:t>
            </a:r>
            <a:r>
              <a:rPr sz="1000" spc="24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multiplied</a:t>
            </a:r>
            <a:r>
              <a:rPr sz="1000" spc="254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by</a:t>
            </a:r>
            <a:r>
              <a:rPr sz="1000" spc="22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the</a:t>
            </a:r>
            <a:r>
              <a:rPr sz="1000" spc="13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amount</a:t>
            </a:r>
            <a:r>
              <a:rPr sz="1000" spc="24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which </a:t>
            </a:r>
            <a:r>
              <a:rPr sz="1000" dirty="0">
                <a:latin typeface="Lucida Sans Unicode"/>
                <a:cs typeface="Lucida Sans Unicode"/>
              </a:rPr>
              <a:t>is</a:t>
            </a:r>
            <a:r>
              <a:rPr sz="1000" spc="22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22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ratio</a:t>
            </a:r>
            <a:r>
              <a:rPr sz="1000" spc="24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of</a:t>
            </a:r>
            <a:r>
              <a:rPr sz="1000" spc="229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the</a:t>
            </a:r>
            <a:r>
              <a:rPr sz="1000" spc="22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CII</a:t>
            </a:r>
            <a:r>
              <a:rPr sz="1000" spc="23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for</a:t>
            </a:r>
            <a:r>
              <a:rPr sz="1000" spc="24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the</a:t>
            </a:r>
            <a:r>
              <a:rPr sz="1000" spc="22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previous</a:t>
            </a:r>
            <a:r>
              <a:rPr sz="1000" spc="229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year</a:t>
            </a:r>
            <a:r>
              <a:rPr sz="1000" spc="22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for</a:t>
            </a:r>
            <a:r>
              <a:rPr sz="1000" spc="254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which</a:t>
            </a:r>
            <a:r>
              <a:rPr sz="1000" spc="23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the</a:t>
            </a:r>
            <a:r>
              <a:rPr sz="1000" spc="22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value</a:t>
            </a:r>
            <a:r>
              <a:rPr sz="1000" spc="229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is</a:t>
            </a:r>
            <a:r>
              <a:rPr sz="1000" spc="22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calculated</a:t>
            </a:r>
            <a:r>
              <a:rPr sz="1000" spc="22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and</a:t>
            </a:r>
            <a:r>
              <a:rPr sz="1000" spc="22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the</a:t>
            </a:r>
            <a:r>
              <a:rPr sz="1000" spc="229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CII</a:t>
            </a:r>
            <a:r>
              <a:rPr sz="1000" spc="23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for</a:t>
            </a:r>
            <a:r>
              <a:rPr sz="1000" spc="240" dirty="0">
                <a:latin typeface="Lucida Sans Unicode"/>
                <a:cs typeface="Lucida Sans Unicode"/>
              </a:rPr>
              <a:t> </a:t>
            </a:r>
            <a:r>
              <a:rPr sz="1000" spc="-25" dirty="0">
                <a:latin typeface="Lucida Sans Unicode"/>
                <a:cs typeface="Lucida Sans Unicode"/>
              </a:rPr>
              <a:t>the </a:t>
            </a:r>
            <a:r>
              <a:rPr sz="1000" dirty="0">
                <a:latin typeface="Lucida Sans Unicode"/>
                <a:cs typeface="Lucida Sans Unicode"/>
              </a:rPr>
              <a:t>previous</a:t>
            </a:r>
            <a:r>
              <a:rPr sz="1000" spc="114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year</a:t>
            </a:r>
            <a:r>
              <a:rPr sz="1000" spc="13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in</a:t>
            </a:r>
            <a:r>
              <a:rPr sz="1000" spc="12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which</a:t>
            </a:r>
            <a:r>
              <a:rPr sz="1000" spc="12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the</a:t>
            </a:r>
            <a:r>
              <a:rPr sz="1000" spc="10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accommodation</a:t>
            </a:r>
            <a:r>
              <a:rPr sz="1000" spc="12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was</a:t>
            </a:r>
            <a:r>
              <a:rPr sz="1000" spc="114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initially</a:t>
            </a:r>
            <a:r>
              <a:rPr sz="1000" spc="12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provided</a:t>
            </a:r>
            <a:r>
              <a:rPr sz="1000" spc="13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to</a:t>
            </a:r>
            <a:r>
              <a:rPr sz="1000" spc="12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the</a:t>
            </a:r>
            <a:r>
              <a:rPr sz="1000" spc="114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employee.</a:t>
            </a:r>
            <a:endParaRPr sz="1000">
              <a:latin typeface="Lucida Sans Unicode"/>
              <a:cs typeface="Lucida Sans Unicode"/>
            </a:endParaRPr>
          </a:p>
          <a:p>
            <a:pPr marL="12700" marR="5080" algn="just">
              <a:lnSpc>
                <a:spcPct val="135000"/>
              </a:lnSpc>
              <a:spcBef>
                <a:spcPts val="575"/>
              </a:spcBef>
            </a:pPr>
            <a:r>
              <a:rPr sz="1000" dirty="0">
                <a:latin typeface="Lucida Sans Unicode"/>
                <a:cs typeface="Lucida Sans Unicode"/>
              </a:rPr>
              <a:t>“First</a:t>
            </a:r>
            <a:r>
              <a:rPr sz="1000" spc="22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previous</a:t>
            </a:r>
            <a:r>
              <a:rPr sz="1000" spc="22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year”</a:t>
            </a:r>
            <a:r>
              <a:rPr sz="1000" spc="22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means</a:t>
            </a:r>
            <a:r>
              <a:rPr sz="1000" spc="22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the</a:t>
            </a:r>
            <a:r>
              <a:rPr sz="1000" spc="21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P.Y.</a:t>
            </a:r>
            <a:r>
              <a:rPr sz="1000" spc="21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2023-</a:t>
            </a:r>
            <a:r>
              <a:rPr sz="1000" dirty="0">
                <a:latin typeface="Lucida Sans Unicode"/>
                <a:cs typeface="Lucida Sans Unicode"/>
              </a:rPr>
              <a:t>24</a:t>
            </a:r>
            <a:r>
              <a:rPr sz="1000" spc="22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or</a:t>
            </a:r>
            <a:r>
              <a:rPr sz="1000" spc="21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the</a:t>
            </a:r>
            <a:r>
              <a:rPr sz="1000" spc="22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previous</a:t>
            </a:r>
            <a:r>
              <a:rPr sz="1000" spc="22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year</a:t>
            </a:r>
            <a:r>
              <a:rPr sz="1000" spc="22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in</a:t>
            </a:r>
            <a:r>
              <a:rPr sz="1000" spc="229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which</a:t>
            </a:r>
            <a:r>
              <a:rPr sz="1000" spc="22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the</a:t>
            </a:r>
            <a:r>
              <a:rPr sz="1000" spc="21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accommodation </a:t>
            </a:r>
            <a:r>
              <a:rPr sz="1000" dirty="0">
                <a:latin typeface="Lucida Sans Unicode"/>
                <a:cs typeface="Lucida Sans Unicode"/>
              </a:rPr>
              <a:t>was</a:t>
            </a:r>
            <a:r>
              <a:rPr sz="1000" spc="15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provided</a:t>
            </a:r>
            <a:r>
              <a:rPr sz="1000" spc="15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to</a:t>
            </a:r>
            <a:r>
              <a:rPr sz="1000" spc="16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the</a:t>
            </a:r>
            <a:r>
              <a:rPr sz="1000" spc="15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employee,</a:t>
            </a:r>
            <a:r>
              <a:rPr sz="1000" spc="15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whichever</a:t>
            </a:r>
            <a:r>
              <a:rPr sz="1000" spc="16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is</a:t>
            </a:r>
            <a:r>
              <a:rPr sz="1000" spc="14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later.</a:t>
            </a:r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1012" y="470408"/>
            <a:ext cx="8070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4" dirty="0">
                <a:solidFill>
                  <a:srgbClr val="342E78"/>
                </a:solidFill>
                <a:latin typeface="Arial Black"/>
                <a:cs typeface="Arial Black"/>
              </a:rPr>
              <a:t>SALARIES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3231" y="838149"/>
            <a:ext cx="6347460" cy="252095"/>
          </a:xfrm>
          <a:prstGeom prst="rect">
            <a:avLst/>
          </a:prstGeom>
          <a:solidFill>
            <a:srgbClr val="00AEEE"/>
          </a:solidFill>
        </p:spPr>
        <p:txBody>
          <a:bodyPr vert="horz" wrap="square" lIns="0" tIns="19050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50"/>
              </a:spcBef>
            </a:pPr>
            <a:r>
              <a:rPr sz="1400" spc="-190" dirty="0">
                <a:solidFill>
                  <a:srgbClr val="FFFFFF"/>
                </a:solidFill>
                <a:latin typeface="Arial Black"/>
                <a:cs typeface="Arial Black"/>
              </a:rPr>
              <a:t>MOTOR</a:t>
            </a:r>
            <a:r>
              <a:rPr sz="1400" spc="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 Black"/>
                <a:cs typeface="Arial Black"/>
              </a:rPr>
              <a:t>CAR</a:t>
            </a:r>
            <a:endParaRPr sz="14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31519" y="1169161"/>
          <a:ext cx="6386830" cy="68446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0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3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8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188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740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100" spc="-25" dirty="0">
                          <a:latin typeface="Arial Black"/>
                          <a:cs typeface="Arial Black"/>
                        </a:rPr>
                        <a:t>S.</a:t>
                      </a:r>
                      <a:endParaRPr sz="1100">
                        <a:latin typeface="Arial Black"/>
                        <a:cs typeface="Arial Black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spc="-25" dirty="0">
                          <a:latin typeface="Arial Black"/>
                          <a:cs typeface="Arial Black"/>
                        </a:rPr>
                        <a:t>No.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61A2F7"/>
                    </a:solidFill>
                  </a:tcPr>
                </a:tc>
                <a:tc>
                  <a:txBody>
                    <a:bodyPr/>
                    <a:lstStyle/>
                    <a:p>
                      <a:pPr marL="127635" marR="111125" indent="-635" algn="ctr">
                        <a:lnSpc>
                          <a:spcPct val="125000"/>
                        </a:lnSpc>
                        <a:spcBef>
                          <a:spcPts val="475"/>
                        </a:spcBef>
                      </a:pPr>
                      <a:r>
                        <a:rPr sz="1100" spc="-25" dirty="0">
                          <a:latin typeface="Arial Black"/>
                          <a:cs typeface="Arial Black"/>
                        </a:rPr>
                        <a:t>Car </a:t>
                      </a:r>
                      <a:r>
                        <a:rPr sz="1100" spc="-10" dirty="0">
                          <a:latin typeface="Arial Black"/>
                          <a:cs typeface="Arial Black"/>
                        </a:rPr>
                        <a:t>owned/ </a:t>
                      </a:r>
                      <a:r>
                        <a:rPr sz="1100" spc="-30" dirty="0">
                          <a:latin typeface="Arial Black"/>
                          <a:cs typeface="Arial Black"/>
                        </a:rPr>
                        <a:t>hired</a:t>
                      </a:r>
                      <a:r>
                        <a:rPr sz="1100" spc="-13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35" dirty="0">
                          <a:latin typeface="Arial Black"/>
                          <a:cs typeface="Arial Black"/>
                        </a:rPr>
                        <a:t>by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60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61A2F7"/>
                    </a:solidFill>
                  </a:tcPr>
                </a:tc>
                <a:tc>
                  <a:txBody>
                    <a:bodyPr/>
                    <a:lstStyle/>
                    <a:p>
                      <a:pPr marL="165735" marR="84455" indent="-86995">
                        <a:lnSpc>
                          <a:spcPct val="124500"/>
                        </a:lnSpc>
                        <a:spcBef>
                          <a:spcPts val="484"/>
                        </a:spcBef>
                      </a:pPr>
                      <a:r>
                        <a:rPr sz="1100" spc="-100" dirty="0">
                          <a:latin typeface="Arial Black"/>
                          <a:cs typeface="Arial Black"/>
                        </a:rPr>
                        <a:t>Expenses </a:t>
                      </a:r>
                      <a:r>
                        <a:rPr sz="1100" spc="-10" dirty="0">
                          <a:latin typeface="Arial Black"/>
                          <a:cs typeface="Arial Black"/>
                        </a:rPr>
                        <a:t>met</a:t>
                      </a:r>
                      <a:r>
                        <a:rPr sz="1100" spc="-15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25" dirty="0">
                          <a:latin typeface="Arial Black"/>
                          <a:cs typeface="Arial Black"/>
                        </a:rPr>
                        <a:t>by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61A2F7"/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160655" indent="-2540" algn="ctr">
                        <a:lnSpc>
                          <a:spcPct val="125000"/>
                        </a:lnSpc>
                        <a:spcBef>
                          <a:spcPts val="475"/>
                        </a:spcBef>
                      </a:pPr>
                      <a:r>
                        <a:rPr sz="1100" spc="-10" dirty="0">
                          <a:latin typeface="Arial Black"/>
                          <a:cs typeface="Arial Black"/>
                        </a:rPr>
                        <a:t>Wholly </a:t>
                      </a:r>
                      <a:r>
                        <a:rPr sz="1100" spc="-40" dirty="0">
                          <a:latin typeface="Arial Black"/>
                          <a:cs typeface="Arial Black"/>
                        </a:rPr>
                        <a:t>official </a:t>
                      </a:r>
                      <a:r>
                        <a:rPr sz="1100" spc="-25" dirty="0">
                          <a:latin typeface="Arial Black"/>
                          <a:cs typeface="Arial Black"/>
                        </a:rPr>
                        <a:t>use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60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61A2F7"/>
                    </a:solidFill>
                  </a:tcPr>
                </a:tc>
                <a:tc>
                  <a:txBody>
                    <a:bodyPr/>
                    <a:lstStyle/>
                    <a:p>
                      <a:pPr marL="102108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40" dirty="0">
                          <a:latin typeface="Arial Black"/>
                          <a:cs typeface="Arial Black"/>
                        </a:rPr>
                        <a:t>Partly</a:t>
                      </a:r>
                      <a:r>
                        <a:rPr sz="1100" spc="-12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45" dirty="0">
                          <a:latin typeface="Arial Black"/>
                          <a:cs typeface="Arial Black"/>
                        </a:rPr>
                        <a:t>personal</a:t>
                      </a:r>
                      <a:r>
                        <a:rPr sz="1100" spc="-10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25" dirty="0">
                          <a:latin typeface="Arial Black"/>
                          <a:cs typeface="Arial Black"/>
                        </a:rPr>
                        <a:t>use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1041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61A2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3560"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100" spc="-320" dirty="0">
                          <a:latin typeface="Arial Black"/>
                          <a:cs typeface="Arial Black"/>
                        </a:rPr>
                        <a:t>1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3DFEB"/>
                    </a:solidFill>
                  </a:tcPr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Employer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3DFEB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Employer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3DFEB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100" spc="-50" dirty="0">
                          <a:latin typeface="Lucida Sans Unicode"/>
                          <a:cs typeface="Lucida Sans Unicode"/>
                        </a:rPr>
                        <a:t>Not</a:t>
                      </a:r>
                      <a:r>
                        <a:rPr sz="11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50" dirty="0">
                          <a:latin typeface="Lucida Sans Unicode"/>
                          <a:cs typeface="Lucida Sans Unicode"/>
                        </a:rPr>
                        <a:t>a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50" spc="-10" dirty="0">
                          <a:latin typeface="Lucida Sans Unicode"/>
                          <a:cs typeface="Lucida Sans Unicode"/>
                        </a:rPr>
                        <a:t>perquisite*</a:t>
                      </a:r>
                      <a:endParaRPr sz="1050">
                        <a:latin typeface="Lucida Sans Unicode"/>
                        <a:cs typeface="Lucida Sans Unicode"/>
                      </a:endParaRPr>
                    </a:p>
                  </a:txBody>
                  <a:tcPr marL="0" marR="0" marT="1174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3DF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3025" marR="128270">
                        <a:lnSpc>
                          <a:spcPct val="125499"/>
                        </a:lnSpc>
                      </a:pPr>
                      <a:r>
                        <a:rPr sz="1100" dirty="0">
                          <a:latin typeface="Lucida Sans Unicode"/>
                          <a:cs typeface="Lucida Sans Unicode"/>
                        </a:rPr>
                        <a:t>If</a:t>
                      </a:r>
                      <a:r>
                        <a:rPr sz="11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chauffeur</a:t>
                      </a:r>
                      <a:r>
                        <a:rPr sz="11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is</a:t>
                      </a:r>
                      <a:r>
                        <a:rPr sz="11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also</a:t>
                      </a:r>
                      <a:r>
                        <a:rPr sz="1100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provided,</a:t>
                      </a:r>
                      <a:r>
                        <a:rPr sz="1100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Georgia"/>
                          <a:cs typeface="Georgia"/>
                        </a:rPr>
                        <a:t>`</a:t>
                      </a:r>
                      <a:r>
                        <a:rPr sz="11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900</a:t>
                      </a:r>
                      <a:r>
                        <a:rPr sz="11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p.m.</a:t>
                      </a:r>
                      <a:r>
                        <a:rPr sz="11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should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be</a:t>
                      </a:r>
                      <a:r>
                        <a:rPr sz="1100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added</a:t>
                      </a:r>
                      <a:r>
                        <a:rPr sz="1100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to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1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above</a:t>
                      </a:r>
                      <a:r>
                        <a:rPr sz="11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value.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3D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100" spc="-50" dirty="0">
                          <a:latin typeface="Arial Black"/>
                          <a:cs typeface="Arial Black"/>
                        </a:rPr>
                        <a:t>2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CF3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Employee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CF3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Employer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CF3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100" spc="-50" dirty="0">
                          <a:latin typeface="Lucida Sans Unicode"/>
                          <a:cs typeface="Lucida Sans Unicode"/>
                        </a:rPr>
                        <a:t>Not</a:t>
                      </a:r>
                      <a:r>
                        <a:rPr sz="11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50" dirty="0">
                          <a:latin typeface="Lucida Sans Unicode"/>
                          <a:cs typeface="Lucida Sans Unicode"/>
                        </a:rPr>
                        <a:t>a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50" spc="-10" dirty="0">
                          <a:latin typeface="Lucida Sans Unicode"/>
                          <a:cs typeface="Lucida Sans Unicode"/>
                        </a:rPr>
                        <a:t>perquisite*</a:t>
                      </a:r>
                      <a:endParaRPr sz="1050">
                        <a:latin typeface="Lucida Sans Unicode"/>
                        <a:cs typeface="Lucida Sans Unicode"/>
                      </a:endParaRPr>
                    </a:p>
                  </a:txBody>
                  <a:tcPr marL="0" marR="0" marT="1174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CF3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147955" algn="just">
                        <a:lnSpc>
                          <a:spcPct val="125499"/>
                        </a:lnSpc>
                        <a:spcBef>
                          <a:spcPts val="459"/>
                        </a:spcBef>
                      </a:pPr>
                      <a:r>
                        <a:rPr sz="1100" dirty="0">
                          <a:latin typeface="Lucida Sans Unicode"/>
                          <a:cs typeface="Lucida Sans Unicode"/>
                        </a:rPr>
                        <a:t>Actual</a:t>
                      </a:r>
                      <a:r>
                        <a:rPr sz="1100" spc="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amount</a:t>
                      </a:r>
                      <a:r>
                        <a:rPr sz="1100" spc="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100" spc="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expenditure</a:t>
                      </a:r>
                      <a:r>
                        <a:rPr sz="1100" spc="8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incurred</a:t>
                      </a:r>
                      <a:r>
                        <a:rPr sz="1100" spc="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by</a:t>
                      </a:r>
                      <a:r>
                        <a:rPr sz="1100" spc="8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25" dirty="0">
                          <a:latin typeface="Lucida Sans Unicode"/>
                          <a:cs typeface="Lucida Sans Unicode"/>
                        </a:rPr>
                        <a:t>the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employer</a:t>
                      </a:r>
                      <a:r>
                        <a:rPr sz="1100" spc="2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as</a:t>
                      </a:r>
                      <a:r>
                        <a:rPr sz="1100" spc="2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reduced</a:t>
                      </a:r>
                      <a:r>
                        <a:rPr sz="1100" spc="2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by</a:t>
                      </a:r>
                      <a:r>
                        <a:rPr sz="1100" spc="2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100" spc="2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perquisite</a:t>
                      </a:r>
                      <a:r>
                        <a:rPr sz="1100" spc="2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20" dirty="0">
                          <a:latin typeface="Lucida Sans Unicode"/>
                          <a:cs typeface="Lucida Sans Unicode"/>
                        </a:rPr>
                        <a:t>value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arrived</a:t>
                      </a:r>
                      <a:r>
                        <a:rPr sz="11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at</a:t>
                      </a:r>
                      <a:r>
                        <a:rPr sz="11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in</a:t>
                      </a:r>
                      <a:r>
                        <a:rPr sz="11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(1)</a:t>
                      </a:r>
                      <a:r>
                        <a:rPr sz="1100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above.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5841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0385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100" spc="-50" dirty="0">
                          <a:latin typeface="Arial Black"/>
                          <a:cs typeface="Arial Black"/>
                        </a:rPr>
                        <a:t>3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0DBDB"/>
                    </a:solidFill>
                  </a:tcPr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Employer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0DBD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Employee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0DBDB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100" spc="-50" dirty="0">
                          <a:latin typeface="Lucida Sans Unicode"/>
                          <a:cs typeface="Lucida Sans Unicode"/>
                        </a:rPr>
                        <a:t>-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0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3025" marR="175260">
                        <a:lnSpc>
                          <a:spcPct val="125499"/>
                        </a:lnSpc>
                      </a:pPr>
                      <a:r>
                        <a:rPr sz="1100" dirty="0">
                          <a:latin typeface="Lucida Sans Unicode"/>
                          <a:cs typeface="Lucida Sans Unicode"/>
                        </a:rPr>
                        <a:t>If</a:t>
                      </a:r>
                      <a:r>
                        <a:rPr sz="11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chauffeur</a:t>
                      </a:r>
                      <a:r>
                        <a:rPr sz="11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is</a:t>
                      </a:r>
                      <a:r>
                        <a:rPr sz="11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also</a:t>
                      </a:r>
                      <a:r>
                        <a:rPr sz="11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provided,</a:t>
                      </a:r>
                      <a:r>
                        <a:rPr sz="11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Georgia"/>
                          <a:cs typeface="Georgia"/>
                        </a:rPr>
                        <a:t>`</a:t>
                      </a:r>
                      <a:r>
                        <a:rPr sz="1100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900</a:t>
                      </a:r>
                      <a:r>
                        <a:rPr sz="11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p.m.</a:t>
                      </a:r>
                      <a:r>
                        <a:rPr sz="11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should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be</a:t>
                      </a:r>
                      <a:r>
                        <a:rPr sz="1100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added</a:t>
                      </a:r>
                      <a:r>
                        <a:rPr sz="1100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to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1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above</a:t>
                      </a:r>
                      <a:r>
                        <a:rPr sz="11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value.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0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5920">
                <a:tc gridSpan="5">
                  <a:txBody>
                    <a:bodyPr/>
                    <a:lstStyle/>
                    <a:p>
                      <a:pPr marL="71755" marR="57150" algn="just">
                        <a:lnSpc>
                          <a:spcPct val="120900"/>
                        </a:lnSpc>
                        <a:spcBef>
                          <a:spcPts val="545"/>
                        </a:spcBef>
                      </a:pPr>
                      <a:r>
                        <a:rPr sz="1100" dirty="0">
                          <a:latin typeface="Arial Black"/>
                          <a:cs typeface="Arial Black"/>
                        </a:rPr>
                        <a:t>*</a:t>
                      </a:r>
                      <a:r>
                        <a:rPr sz="1100" spc="254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dirty="0">
                          <a:latin typeface="Lucida Sans Unicode"/>
                          <a:cs typeface="Lucida Sans Unicode"/>
                        </a:rPr>
                        <a:t>Provided</a:t>
                      </a:r>
                      <a:r>
                        <a:rPr sz="800" spc="4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800" dirty="0">
                          <a:latin typeface="Lucida Sans Unicode"/>
                          <a:cs typeface="Lucida Sans Unicode"/>
                        </a:rPr>
                        <a:t>employer</a:t>
                      </a:r>
                      <a:r>
                        <a:rPr sz="800" spc="4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800" dirty="0">
                          <a:latin typeface="Lucida Sans Unicode"/>
                          <a:cs typeface="Lucida Sans Unicode"/>
                        </a:rPr>
                        <a:t>maintains</a:t>
                      </a:r>
                      <a:r>
                        <a:rPr sz="800" spc="459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8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800" spc="4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800" dirty="0">
                          <a:latin typeface="Lucida Sans Unicode"/>
                          <a:cs typeface="Lucida Sans Unicode"/>
                        </a:rPr>
                        <a:t>complete</a:t>
                      </a:r>
                      <a:r>
                        <a:rPr sz="800" spc="4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800" dirty="0">
                          <a:latin typeface="Lucida Sans Unicode"/>
                          <a:cs typeface="Lucida Sans Unicode"/>
                        </a:rPr>
                        <a:t>details</a:t>
                      </a:r>
                      <a:r>
                        <a:rPr sz="800" spc="459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8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800" spc="4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800" dirty="0">
                          <a:latin typeface="Lucida Sans Unicode"/>
                          <a:cs typeface="Lucida Sans Unicode"/>
                        </a:rPr>
                        <a:t>such</a:t>
                      </a:r>
                      <a:r>
                        <a:rPr sz="800" spc="4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800" dirty="0">
                          <a:latin typeface="Lucida Sans Unicode"/>
                          <a:cs typeface="Lucida Sans Unicode"/>
                        </a:rPr>
                        <a:t>journey</a:t>
                      </a:r>
                      <a:r>
                        <a:rPr sz="800" spc="4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800" dirty="0">
                          <a:latin typeface="Lucida Sans Unicode"/>
                          <a:cs typeface="Lucida Sans Unicode"/>
                        </a:rPr>
                        <a:t>and</a:t>
                      </a:r>
                      <a:r>
                        <a:rPr sz="800" spc="4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800" dirty="0">
                          <a:latin typeface="Lucida Sans Unicode"/>
                          <a:cs typeface="Lucida Sans Unicode"/>
                        </a:rPr>
                        <a:t>expenditure</a:t>
                      </a:r>
                      <a:r>
                        <a:rPr sz="800" spc="4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800" dirty="0">
                          <a:latin typeface="Lucida Sans Unicode"/>
                          <a:cs typeface="Lucida Sans Unicode"/>
                        </a:rPr>
                        <a:t>thereon</a:t>
                      </a:r>
                      <a:r>
                        <a:rPr sz="800" spc="4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800" dirty="0">
                          <a:latin typeface="Lucida Sans Unicode"/>
                          <a:cs typeface="Lucida Sans Unicode"/>
                        </a:rPr>
                        <a:t>and</a:t>
                      </a:r>
                      <a:r>
                        <a:rPr sz="800" spc="4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800" dirty="0">
                          <a:latin typeface="Lucida Sans Unicode"/>
                          <a:cs typeface="Lucida Sans Unicode"/>
                        </a:rPr>
                        <a:t>gives</a:t>
                      </a:r>
                      <a:r>
                        <a:rPr sz="800" spc="4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800" spc="-50" dirty="0"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sz="800" dirty="0">
                          <a:latin typeface="Lucida Sans Unicode"/>
                          <a:cs typeface="Lucida Sans Unicode"/>
                        </a:rPr>
                        <a:t> certificate</a:t>
                      </a:r>
                      <a:r>
                        <a:rPr sz="800" spc="29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800" dirty="0">
                          <a:latin typeface="Lucida Sans Unicode"/>
                          <a:cs typeface="Lucida Sans Unicode"/>
                        </a:rPr>
                        <a:t>that</a:t>
                      </a:r>
                      <a:r>
                        <a:rPr sz="800" spc="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800" dirty="0">
                          <a:latin typeface="Lucida Sans Unicode"/>
                          <a:cs typeface="Lucida Sans Unicode"/>
                        </a:rPr>
                        <a:t>such</a:t>
                      </a:r>
                      <a:r>
                        <a:rPr sz="800" spc="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800" dirty="0">
                          <a:latin typeface="Lucida Sans Unicode"/>
                          <a:cs typeface="Lucida Sans Unicode"/>
                        </a:rPr>
                        <a:t>expenditure</a:t>
                      </a:r>
                      <a:r>
                        <a:rPr sz="800" spc="3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800" dirty="0">
                          <a:latin typeface="Lucida Sans Unicode"/>
                          <a:cs typeface="Lucida Sans Unicode"/>
                        </a:rPr>
                        <a:t>are</a:t>
                      </a:r>
                      <a:r>
                        <a:rPr sz="800" spc="29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800" dirty="0">
                          <a:latin typeface="Lucida Sans Unicode"/>
                          <a:cs typeface="Lucida Sans Unicode"/>
                        </a:rPr>
                        <a:t>incurred</a:t>
                      </a:r>
                      <a:r>
                        <a:rPr sz="800" spc="3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800" dirty="0">
                          <a:latin typeface="Lucida Sans Unicode"/>
                          <a:cs typeface="Lucida Sans Unicode"/>
                        </a:rPr>
                        <a:t>wholly</a:t>
                      </a:r>
                      <a:r>
                        <a:rPr sz="800" spc="29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800" dirty="0">
                          <a:latin typeface="Lucida Sans Unicode"/>
                          <a:cs typeface="Lucida Sans Unicode"/>
                        </a:rPr>
                        <a:t>for</a:t>
                      </a:r>
                      <a:r>
                        <a:rPr sz="800" spc="3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800" dirty="0">
                          <a:latin typeface="Lucida Sans Unicode"/>
                          <a:cs typeface="Lucida Sans Unicode"/>
                        </a:rPr>
                        <a:t>official</a:t>
                      </a:r>
                      <a:r>
                        <a:rPr sz="800" spc="30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800" spc="-20" dirty="0">
                          <a:latin typeface="Lucida Sans Unicode"/>
                          <a:cs typeface="Lucida Sans Unicode"/>
                        </a:rPr>
                        <a:t>use.</a:t>
                      </a:r>
                      <a:endParaRPr sz="800">
                        <a:latin typeface="Lucida Sans Unicode"/>
                        <a:cs typeface="Lucida Sans Unicode"/>
                      </a:endParaRPr>
                    </a:p>
                    <a:p>
                      <a:pPr marL="71755" marR="52705" algn="just">
                        <a:lnSpc>
                          <a:spcPct val="125499"/>
                        </a:lnSpc>
                        <a:spcBef>
                          <a:spcPts val="525"/>
                        </a:spcBef>
                      </a:pPr>
                      <a:r>
                        <a:rPr sz="1100" b="1" i="1" dirty="0">
                          <a:latin typeface="Arial"/>
                          <a:cs typeface="Arial"/>
                        </a:rPr>
                        <a:t>Note:</a:t>
                      </a:r>
                      <a:r>
                        <a:rPr sz="1100" b="1" i="1" spc="3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60" dirty="0">
                          <a:latin typeface="Arial"/>
                          <a:cs typeface="Arial"/>
                        </a:rPr>
                        <a:t>Where</a:t>
                      </a:r>
                      <a:r>
                        <a:rPr sz="1100" i="1" spc="3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dirty="0">
                          <a:latin typeface="Arial"/>
                          <a:cs typeface="Arial"/>
                        </a:rPr>
                        <a:t>car</a:t>
                      </a:r>
                      <a:r>
                        <a:rPr sz="1100" i="1" spc="3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100" i="1" spc="3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55" dirty="0">
                          <a:latin typeface="Arial"/>
                          <a:cs typeface="Arial"/>
                        </a:rPr>
                        <a:t>owned</a:t>
                      </a:r>
                      <a:r>
                        <a:rPr sz="1100" i="1" spc="3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55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1100" i="1" spc="3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50" dirty="0">
                          <a:latin typeface="Arial"/>
                          <a:cs typeface="Arial"/>
                        </a:rPr>
                        <a:t>employer</a:t>
                      </a:r>
                      <a:r>
                        <a:rPr sz="1100" i="1" spc="3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i="1" spc="3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50" dirty="0">
                          <a:latin typeface="Arial"/>
                          <a:cs typeface="Arial"/>
                        </a:rPr>
                        <a:t>expenses</a:t>
                      </a:r>
                      <a:r>
                        <a:rPr sz="1100" i="1" spc="3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dirty="0">
                          <a:latin typeface="Arial"/>
                          <a:cs typeface="Arial"/>
                        </a:rPr>
                        <a:t>are</a:t>
                      </a:r>
                      <a:r>
                        <a:rPr sz="1100" i="1" spc="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dirty="0">
                          <a:latin typeface="Arial"/>
                          <a:cs typeface="Arial"/>
                        </a:rPr>
                        <a:t>also</a:t>
                      </a:r>
                      <a:r>
                        <a:rPr sz="1100" i="1" spc="3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55" dirty="0">
                          <a:latin typeface="Arial"/>
                          <a:cs typeface="Arial"/>
                        </a:rPr>
                        <a:t>met</a:t>
                      </a:r>
                      <a:r>
                        <a:rPr sz="1100" i="1" spc="3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55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1100" i="1" spc="3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5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i="1" spc="3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35" dirty="0">
                          <a:latin typeface="Arial"/>
                          <a:cs typeface="Arial"/>
                        </a:rPr>
                        <a:t>employer, </a:t>
                      </a:r>
                      <a:r>
                        <a:rPr sz="1100" i="1" spc="5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i="1" spc="40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45" dirty="0">
                          <a:latin typeface="Arial"/>
                          <a:cs typeface="Arial"/>
                        </a:rPr>
                        <a:t>taxable</a:t>
                      </a:r>
                      <a:r>
                        <a:rPr sz="1100" i="1" spc="4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dirty="0">
                          <a:latin typeface="Arial"/>
                          <a:cs typeface="Arial"/>
                        </a:rPr>
                        <a:t>perquisites</a:t>
                      </a:r>
                      <a:r>
                        <a:rPr sz="1100" i="1" spc="4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i="1" spc="4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50" dirty="0">
                          <a:latin typeface="Arial"/>
                          <a:cs typeface="Arial"/>
                        </a:rPr>
                        <a:t>case</a:t>
                      </a:r>
                      <a:r>
                        <a:rPr sz="1100" i="1" spc="4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50" dirty="0">
                          <a:latin typeface="Arial"/>
                          <a:cs typeface="Arial"/>
                        </a:rPr>
                        <a:t>such</a:t>
                      </a:r>
                      <a:r>
                        <a:rPr sz="1100" i="1" spc="4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dirty="0">
                          <a:latin typeface="Arial"/>
                          <a:cs typeface="Arial"/>
                        </a:rPr>
                        <a:t>car</a:t>
                      </a:r>
                      <a:r>
                        <a:rPr sz="1100" i="1" spc="4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100" i="1" spc="43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55" dirty="0">
                          <a:latin typeface="Arial"/>
                          <a:cs typeface="Arial"/>
                        </a:rPr>
                        <a:t>used</a:t>
                      </a:r>
                      <a:r>
                        <a:rPr sz="1100" i="1" spc="4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dirty="0">
                          <a:latin typeface="Arial"/>
                          <a:cs typeface="Arial"/>
                        </a:rPr>
                        <a:t>wholly</a:t>
                      </a:r>
                      <a:r>
                        <a:rPr sz="1100" i="1" spc="43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100" i="1" spc="4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dirty="0">
                          <a:latin typeface="Arial"/>
                          <a:cs typeface="Arial"/>
                        </a:rPr>
                        <a:t>personal</a:t>
                      </a:r>
                      <a:r>
                        <a:rPr sz="1100" i="1" spc="4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55" dirty="0">
                          <a:latin typeface="Arial"/>
                          <a:cs typeface="Arial"/>
                        </a:rPr>
                        <a:t>purposes</a:t>
                      </a:r>
                      <a:r>
                        <a:rPr sz="1100" i="1" spc="43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i="1" spc="43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-2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i="1" spc="55" dirty="0">
                          <a:latin typeface="Arial"/>
                          <a:cs typeface="Arial"/>
                        </a:rPr>
                        <a:t>employee</a:t>
                      </a:r>
                      <a:r>
                        <a:rPr sz="1100" i="1" spc="145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100" i="1" dirty="0">
                          <a:latin typeface="Arial"/>
                          <a:cs typeface="Arial"/>
                        </a:rPr>
                        <a:t>would</a:t>
                      </a:r>
                      <a:r>
                        <a:rPr sz="1100" i="1" spc="155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100" i="1" spc="55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1100" i="1" spc="145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100" i="1" dirty="0">
                          <a:latin typeface="Arial"/>
                          <a:cs typeface="Arial"/>
                        </a:rPr>
                        <a:t>equal</a:t>
                      </a:r>
                      <a:r>
                        <a:rPr sz="1100" i="1" spc="150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100" i="1" spc="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i="1" spc="140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100" i="1" spc="5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i="1" spc="140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100" i="1" dirty="0">
                          <a:latin typeface="Arial"/>
                          <a:cs typeface="Arial"/>
                        </a:rPr>
                        <a:t>actual</a:t>
                      </a:r>
                      <a:r>
                        <a:rPr sz="1100" i="1" spc="140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100" i="1" spc="45" dirty="0">
                          <a:latin typeface="Arial"/>
                          <a:cs typeface="Arial"/>
                        </a:rPr>
                        <a:t>expenditure</a:t>
                      </a:r>
                      <a:r>
                        <a:rPr sz="1100" i="1" spc="150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100" i="1" spc="45" dirty="0">
                          <a:latin typeface="Arial"/>
                          <a:cs typeface="Arial"/>
                        </a:rPr>
                        <a:t>incurred</a:t>
                      </a:r>
                      <a:r>
                        <a:rPr sz="1100" i="1" spc="145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100" i="1" spc="55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1100" i="1" spc="145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100" i="1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i="1" spc="150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100" i="1" spc="50" dirty="0">
                          <a:latin typeface="Arial"/>
                          <a:cs typeface="Arial"/>
                        </a:rPr>
                        <a:t>employer</a:t>
                      </a:r>
                      <a:r>
                        <a:rPr sz="1100" i="1" spc="150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100" i="1" spc="-25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100" i="1" spc="45" dirty="0">
                          <a:latin typeface="Arial"/>
                          <a:cs typeface="Arial"/>
                        </a:rPr>
                        <a:t>running</a:t>
                      </a:r>
                      <a:r>
                        <a:rPr sz="1100" i="1" spc="3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i="1" spc="3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50" dirty="0">
                          <a:latin typeface="Arial"/>
                          <a:cs typeface="Arial"/>
                        </a:rPr>
                        <a:t>maintenance</a:t>
                      </a:r>
                      <a:r>
                        <a:rPr sz="1100" i="1" spc="3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50" dirty="0">
                          <a:latin typeface="Arial"/>
                          <a:cs typeface="Arial"/>
                        </a:rPr>
                        <a:t>expenses</a:t>
                      </a:r>
                      <a:r>
                        <a:rPr sz="1100" i="1" spc="3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i="1" spc="3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55" dirty="0">
                          <a:latin typeface="Arial"/>
                          <a:cs typeface="Arial"/>
                        </a:rPr>
                        <a:t>normal</a:t>
                      </a:r>
                      <a:r>
                        <a:rPr sz="1100" i="1" spc="3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50" dirty="0">
                          <a:latin typeface="Arial"/>
                          <a:cs typeface="Arial"/>
                        </a:rPr>
                        <a:t>wear</a:t>
                      </a:r>
                      <a:r>
                        <a:rPr sz="1100" i="1" spc="3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i="1" spc="3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dirty="0">
                          <a:latin typeface="Arial"/>
                          <a:cs typeface="Arial"/>
                        </a:rPr>
                        <a:t>tear</a:t>
                      </a:r>
                      <a:r>
                        <a:rPr sz="1100" i="1" spc="3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dirty="0">
                          <a:latin typeface="Arial"/>
                          <a:cs typeface="Arial"/>
                        </a:rPr>
                        <a:t>(calculated</a:t>
                      </a:r>
                      <a:r>
                        <a:rPr sz="1100" i="1" spc="3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80" dirty="0">
                          <a:latin typeface="Arial"/>
                          <a:cs typeface="Arial"/>
                        </a:rPr>
                        <a:t>@10%</a:t>
                      </a:r>
                      <a:r>
                        <a:rPr sz="1100" i="1" spc="3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-20" dirty="0">
                          <a:latin typeface="Arial"/>
                          <a:cs typeface="Arial"/>
                        </a:rPr>
                        <a:t>p.a. </a:t>
                      </a:r>
                      <a:r>
                        <a:rPr sz="1100" i="1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i="1" spc="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dirty="0">
                          <a:latin typeface="Arial"/>
                          <a:cs typeface="Arial"/>
                        </a:rPr>
                        <a:t>actual</a:t>
                      </a:r>
                      <a:r>
                        <a:rPr sz="1100" i="1" spc="3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dirty="0">
                          <a:latin typeface="Arial"/>
                          <a:cs typeface="Arial"/>
                        </a:rPr>
                        <a:t>cost</a:t>
                      </a:r>
                      <a:r>
                        <a:rPr sz="1100" i="1" spc="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i="1" spc="3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50" dirty="0">
                          <a:latin typeface="Arial"/>
                          <a:cs typeface="Arial"/>
                        </a:rPr>
                        <a:t>motor</a:t>
                      </a:r>
                      <a:r>
                        <a:rPr sz="1100" i="1" spc="3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dirty="0">
                          <a:latin typeface="Arial"/>
                          <a:cs typeface="Arial"/>
                        </a:rPr>
                        <a:t>car)</a:t>
                      </a:r>
                      <a:r>
                        <a:rPr sz="1100" i="1" spc="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dirty="0">
                          <a:latin typeface="Arial"/>
                          <a:cs typeface="Arial"/>
                        </a:rPr>
                        <a:t>less</a:t>
                      </a:r>
                      <a:r>
                        <a:rPr sz="1100" i="1" spc="3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55" dirty="0">
                          <a:latin typeface="Arial"/>
                          <a:cs typeface="Arial"/>
                        </a:rPr>
                        <a:t>amount</a:t>
                      </a:r>
                      <a:r>
                        <a:rPr sz="1100" i="1" spc="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50" dirty="0">
                          <a:latin typeface="Arial"/>
                          <a:cs typeface="Arial"/>
                        </a:rPr>
                        <a:t>charged</a:t>
                      </a:r>
                      <a:r>
                        <a:rPr sz="1100" i="1" spc="2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50" dirty="0">
                          <a:latin typeface="Arial"/>
                          <a:cs typeface="Arial"/>
                        </a:rPr>
                        <a:t>from</a:t>
                      </a:r>
                      <a:r>
                        <a:rPr sz="1100" i="1" spc="3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5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i="1" spc="3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50" dirty="0">
                          <a:latin typeface="Arial"/>
                          <a:cs typeface="Arial"/>
                        </a:rPr>
                        <a:t>employee</a:t>
                      </a:r>
                      <a:r>
                        <a:rPr sz="1100" i="1" spc="3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100" i="1" spc="3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50" dirty="0">
                          <a:latin typeface="Arial"/>
                          <a:cs typeface="Arial"/>
                        </a:rPr>
                        <a:t>such</a:t>
                      </a:r>
                      <a:r>
                        <a:rPr sz="1100" i="1" spc="3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-20" dirty="0">
                          <a:latin typeface="Arial"/>
                          <a:cs typeface="Arial"/>
                        </a:rPr>
                        <a:t>use.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687190" y="2088133"/>
          <a:ext cx="3356610" cy="1104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7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030">
                <a:tc>
                  <a:txBody>
                    <a:bodyPr/>
                    <a:lstStyle/>
                    <a:p>
                      <a:pPr marL="26797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100" spc="-90" dirty="0">
                          <a:latin typeface="Arial Black"/>
                          <a:cs typeface="Arial Black"/>
                        </a:rPr>
                        <a:t>cc</a:t>
                      </a:r>
                      <a:r>
                        <a:rPr sz="1100" spc="-9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80" dirty="0">
                          <a:latin typeface="Arial Black"/>
                          <a:cs typeface="Arial Black"/>
                        </a:rPr>
                        <a:t>of</a:t>
                      </a:r>
                      <a:r>
                        <a:rPr sz="1100" spc="-7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10" dirty="0">
                          <a:latin typeface="Arial Black"/>
                          <a:cs typeface="Arial Black"/>
                        </a:rPr>
                        <a:t>engine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9D2B4"/>
                    </a:solidFill>
                  </a:tcPr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100" spc="-70" dirty="0">
                          <a:latin typeface="Arial Black"/>
                          <a:cs typeface="Arial Black"/>
                        </a:rPr>
                        <a:t>Perquisite</a:t>
                      </a:r>
                      <a:r>
                        <a:rPr sz="1100" spc="6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20" dirty="0">
                          <a:latin typeface="Arial Black"/>
                          <a:cs typeface="Arial Black"/>
                        </a:rPr>
                        <a:t>value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9D2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100" spc="-114" dirty="0">
                          <a:latin typeface="Arial Black"/>
                          <a:cs typeface="Arial Black"/>
                        </a:rPr>
                        <a:t>upto</a:t>
                      </a:r>
                      <a:r>
                        <a:rPr sz="1100" spc="-6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105" dirty="0">
                          <a:latin typeface="Arial Black"/>
                          <a:cs typeface="Arial Black"/>
                        </a:rPr>
                        <a:t>1.6</a:t>
                      </a:r>
                      <a:r>
                        <a:rPr sz="1100" spc="-7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10" dirty="0">
                          <a:latin typeface="Arial Black"/>
                          <a:cs typeface="Arial Black"/>
                        </a:rPr>
                        <a:t>litres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100" spc="-90" dirty="0">
                          <a:latin typeface="Georgia"/>
                          <a:cs typeface="Georgia"/>
                        </a:rPr>
                        <a:t>`</a:t>
                      </a:r>
                      <a:r>
                        <a:rPr sz="11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100" spc="-110" dirty="0">
                          <a:latin typeface="Lucida Sans Unicode"/>
                          <a:cs typeface="Lucida Sans Unicode"/>
                        </a:rPr>
                        <a:t>1,800</a:t>
                      </a:r>
                      <a:r>
                        <a:rPr sz="11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20" dirty="0">
                          <a:latin typeface="Lucida Sans Unicode"/>
                          <a:cs typeface="Lucida Sans Unicode"/>
                        </a:rPr>
                        <a:t>p.m.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935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100" spc="-90" dirty="0">
                          <a:latin typeface="Arial Black"/>
                          <a:cs typeface="Arial Black"/>
                        </a:rPr>
                        <a:t>above</a:t>
                      </a:r>
                      <a:r>
                        <a:rPr sz="1100" spc="-114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75" dirty="0">
                          <a:latin typeface="Arial Black"/>
                          <a:cs typeface="Arial Black"/>
                        </a:rPr>
                        <a:t>1.6</a:t>
                      </a:r>
                      <a:r>
                        <a:rPr sz="1100" spc="-13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10" dirty="0">
                          <a:latin typeface="Arial Black"/>
                          <a:cs typeface="Arial Black"/>
                        </a:rPr>
                        <a:t>litres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100" dirty="0">
                          <a:latin typeface="Georgia"/>
                          <a:cs typeface="Georgia"/>
                        </a:rPr>
                        <a:t>`</a:t>
                      </a:r>
                      <a:r>
                        <a:rPr sz="1100" spc="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100" spc="-85" dirty="0">
                          <a:latin typeface="Lucida Sans Unicode"/>
                          <a:cs typeface="Lucida Sans Unicode"/>
                        </a:rPr>
                        <a:t>2,400</a:t>
                      </a:r>
                      <a:r>
                        <a:rPr sz="11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20" dirty="0">
                          <a:latin typeface="Lucida Sans Unicode"/>
                          <a:cs typeface="Lucida Sans Unicode"/>
                        </a:rPr>
                        <a:t>p.m.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DB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687190" y="4702175"/>
          <a:ext cx="3356610" cy="1102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6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030">
                <a:tc>
                  <a:txBody>
                    <a:bodyPr/>
                    <a:lstStyle/>
                    <a:p>
                      <a:pPr marL="38227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100" spc="-90" dirty="0">
                          <a:latin typeface="Arial Black"/>
                          <a:cs typeface="Arial Black"/>
                        </a:rPr>
                        <a:t>cc</a:t>
                      </a:r>
                      <a:r>
                        <a:rPr sz="1100" spc="-9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80" dirty="0">
                          <a:latin typeface="Arial Black"/>
                          <a:cs typeface="Arial Black"/>
                        </a:rPr>
                        <a:t>of</a:t>
                      </a:r>
                      <a:r>
                        <a:rPr sz="1100" spc="-7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10" dirty="0">
                          <a:latin typeface="Arial Black"/>
                          <a:cs typeface="Arial Black"/>
                        </a:rPr>
                        <a:t>engine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9D2B4"/>
                    </a:solidFill>
                  </a:tcPr>
                </a:tc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100" spc="-70" dirty="0">
                          <a:latin typeface="Arial Black"/>
                          <a:cs typeface="Arial Black"/>
                        </a:rPr>
                        <a:t>Perquisite</a:t>
                      </a:r>
                      <a:r>
                        <a:rPr sz="1100" spc="6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20" dirty="0">
                          <a:latin typeface="Arial Black"/>
                          <a:cs typeface="Arial Black"/>
                        </a:rPr>
                        <a:t>value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9D2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100" spc="-114" dirty="0">
                          <a:latin typeface="Arial Black"/>
                          <a:cs typeface="Arial Black"/>
                        </a:rPr>
                        <a:t>upto</a:t>
                      </a:r>
                      <a:r>
                        <a:rPr sz="1100" spc="-6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105" dirty="0">
                          <a:latin typeface="Arial Black"/>
                          <a:cs typeface="Arial Black"/>
                        </a:rPr>
                        <a:t>1.6</a:t>
                      </a:r>
                      <a:r>
                        <a:rPr sz="1100" spc="-7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10" dirty="0">
                          <a:latin typeface="Arial Black"/>
                          <a:cs typeface="Arial Black"/>
                        </a:rPr>
                        <a:t>litres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1DBFF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100" dirty="0">
                          <a:latin typeface="Georgia"/>
                          <a:cs typeface="Georgia"/>
                        </a:rPr>
                        <a:t>`</a:t>
                      </a:r>
                      <a:r>
                        <a:rPr sz="11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100" spc="-20" dirty="0">
                          <a:latin typeface="Lucida Sans Unicode"/>
                          <a:cs typeface="Lucida Sans Unicode"/>
                        </a:rPr>
                        <a:t>600</a:t>
                      </a:r>
                      <a:r>
                        <a:rPr sz="1100" spc="-8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20" dirty="0">
                          <a:latin typeface="Lucida Sans Unicode"/>
                          <a:cs typeface="Lucida Sans Unicode"/>
                        </a:rPr>
                        <a:t>p.m.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1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100" spc="-90" dirty="0">
                          <a:latin typeface="Arial Black"/>
                          <a:cs typeface="Arial Black"/>
                        </a:rPr>
                        <a:t>above</a:t>
                      </a:r>
                      <a:r>
                        <a:rPr sz="1100" spc="-114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75" dirty="0">
                          <a:latin typeface="Arial Black"/>
                          <a:cs typeface="Arial Black"/>
                        </a:rPr>
                        <a:t>1.6</a:t>
                      </a:r>
                      <a:r>
                        <a:rPr sz="1100" spc="-13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10" dirty="0">
                          <a:latin typeface="Arial Black"/>
                          <a:cs typeface="Arial Black"/>
                        </a:rPr>
                        <a:t>litres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1E7FF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100" dirty="0">
                          <a:latin typeface="Georgia"/>
                          <a:cs typeface="Georgia"/>
                        </a:rPr>
                        <a:t>`</a:t>
                      </a:r>
                      <a:r>
                        <a:rPr sz="1100" spc="-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100" spc="-20" dirty="0">
                          <a:latin typeface="Lucida Sans Unicode"/>
                          <a:cs typeface="Lucida Sans Unicode"/>
                        </a:rPr>
                        <a:t>900</a:t>
                      </a:r>
                      <a:r>
                        <a:rPr sz="11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20" dirty="0">
                          <a:latin typeface="Lucida Sans Unicode"/>
                          <a:cs typeface="Lucida Sans Unicode"/>
                        </a:rPr>
                        <a:t>p.m.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1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4725" y="1184910"/>
            <a:ext cx="2623566" cy="103847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055745" y="1184910"/>
            <a:ext cx="2757170" cy="1038860"/>
          </a:xfrm>
          <a:custGeom>
            <a:avLst/>
            <a:gdLst/>
            <a:ahLst/>
            <a:cxnLst/>
            <a:rect l="l" t="t" r="r" b="b"/>
            <a:pathLst>
              <a:path w="2757170" h="1038860">
                <a:moveTo>
                  <a:pt x="1378457" y="0"/>
                </a:moveTo>
                <a:lnTo>
                  <a:pt x="1311655" y="635"/>
                </a:lnTo>
                <a:lnTo>
                  <a:pt x="1245742" y="2413"/>
                </a:lnTo>
                <a:lnTo>
                  <a:pt x="1180591" y="5334"/>
                </a:lnTo>
                <a:lnTo>
                  <a:pt x="1116456" y="9398"/>
                </a:lnTo>
                <a:lnTo>
                  <a:pt x="1053464" y="14478"/>
                </a:lnTo>
                <a:lnTo>
                  <a:pt x="991488" y="20700"/>
                </a:lnTo>
                <a:lnTo>
                  <a:pt x="930655" y="28067"/>
                </a:lnTo>
                <a:lnTo>
                  <a:pt x="871092" y="36322"/>
                </a:lnTo>
                <a:lnTo>
                  <a:pt x="812926" y="45593"/>
                </a:lnTo>
                <a:lnTo>
                  <a:pt x="756157" y="55753"/>
                </a:lnTo>
                <a:lnTo>
                  <a:pt x="700785" y="66929"/>
                </a:lnTo>
                <a:lnTo>
                  <a:pt x="647064" y="78994"/>
                </a:lnTo>
                <a:lnTo>
                  <a:pt x="594867" y="91948"/>
                </a:lnTo>
                <a:lnTo>
                  <a:pt x="544321" y="105791"/>
                </a:lnTo>
                <a:lnTo>
                  <a:pt x="495680" y="120396"/>
                </a:lnTo>
                <a:lnTo>
                  <a:pt x="448690" y="135890"/>
                </a:lnTo>
                <a:lnTo>
                  <a:pt x="403732" y="152146"/>
                </a:lnTo>
                <a:lnTo>
                  <a:pt x="360679" y="169037"/>
                </a:lnTo>
                <a:lnTo>
                  <a:pt x="319785" y="186690"/>
                </a:lnTo>
                <a:lnTo>
                  <a:pt x="280924" y="205105"/>
                </a:lnTo>
                <a:lnTo>
                  <a:pt x="244220" y="224028"/>
                </a:lnTo>
                <a:lnTo>
                  <a:pt x="209803" y="243713"/>
                </a:lnTo>
                <a:lnTo>
                  <a:pt x="148081" y="284861"/>
                </a:lnTo>
                <a:lnTo>
                  <a:pt x="96392" y="328168"/>
                </a:lnTo>
                <a:lnTo>
                  <a:pt x="55117" y="373507"/>
                </a:lnTo>
                <a:lnTo>
                  <a:pt x="24891" y="420624"/>
                </a:lnTo>
                <a:lnTo>
                  <a:pt x="6350" y="469265"/>
                </a:lnTo>
                <a:lnTo>
                  <a:pt x="0" y="519303"/>
                </a:lnTo>
                <a:lnTo>
                  <a:pt x="1650" y="544449"/>
                </a:lnTo>
                <a:lnTo>
                  <a:pt x="14096" y="593725"/>
                </a:lnTo>
                <a:lnTo>
                  <a:pt x="38480" y="641731"/>
                </a:lnTo>
                <a:lnTo>
                  <a:pt x="74294" y="687959"/>
                </a:lnTo>
                <a:lnTo>
                  <a:pt x="120903" y="732282"/>
                </a:lnTo>
                <a:lnTo>
                  <a:pt x="177800" y="774446"/>
                </a:lnTo>
                <a:lnTo>
                  <a:pt x="244220" y="814451"/>
                </a:lnTo>
                <a:lnTo>
                  <a:pt x="280924" y="833501"/>
                </a:lnTo>
                <a:lnTo>
                  <a:pt x="319785" y="851789"/>
                </a:lnTo>
                <a:lnTo>
                  <a:pt x="360679" y="869442"/>
                </a:lnTo>
                <a:lnTo>
                  <a:pt x="403732" y="886460"/>
                </a:lnTo>
                <a:lnTo>
                  <a:pt x="448690" y="902589"/>
                </a:lnTo>
                <a:lnTo>
                  <a:pt x="495680" y="918083"/>
                </a:lnTo>
                <a:lnTo>
                  <a:pt x="544321" y="932688"/>
                </a:lnTo>
                <a:lnTo>
                  <a:pt x="594867" y="946531"/>
                </a:lnTo>
                <a:lnTo>
                  <a:pt x="647064" y="959485"/>
                </a:lnTo>
                <a:lnTo>
                  <a:pt x="700785" y="971550"/>
                </a:lnTo>
                <a:lnTo>
                  <a:pt x="756157" y="982726"/>
                </a:lnTo>
                <a:lnTo>
                  <a:pt x="812926" y="992886"/>
                </a:lnTo>
                <a:lnTo>
                  <a:pt x="871092" y="1002157"/>
                </a:lnTo>
                <a:lnTo>
                  <a:pt x="930655" y="1010539"/>
                </a:lnTo>
                <a:lnTo>
                  <a:pt x="991488" y="1017778"/>
                </a:lnTo>
                <a:lnTo>
                  <a:pt x="1053464" y="1024001"/>
                </a:lnTo>
                <a:lnTo>
                  <a:pt x="1116456" y="1029081"/>
                </a:lnTo>
                <a:lnTo>
                  <a:pt x="1180591" y="1033145"/>
                </a:lnTo>
                <a:lnTo>
                  <a:pt x="1245742" y="1036066"/>
                </a:lnTo>
                <a:lnTo>
                  <a:pt x="1311655" y="1037971"/>
                </a:lnTo>
                <a:lnTo>
                  <a:pt x="1378457" y="1038479"/>
                </a:lnTo>
                <a:lnTo>
                  <a:pt x="1445259" y="1037971"/>
                </a:lnTo>
                <a:lnTo>
                  <a:pt x="1511172" y="1036066"/>
                </a:lnTo>
                <a:lnTo>
                  <a:pt x="1576196" y="1033145"/>
                </a:lnTo>
                <a:lnTo>
                  <a:pt x="1640331" y="1029081"/>
                </a:lnTo>
                <a:lnTo>
                  <a:pt x="1703451" y="1024001"/>
                </a:lnTo>
                <a:lnTo>
                  <a:pt x="1765427" y="1017778"/>
                </a:lnTo>
                <a:lnTo>
                  <a:pt x="1826132" y="1010539"/>
                </a:lnTo>
                <a:lnTo>
                  <a:pt x="1885695" y="1002157"/>
                </a:lnTo>
                <a:lnTo>
                  <a:pt x="1943862" y="992886"/>
                </a:lnTo>
                <a:lnTo>
                  <a:pt x="2000757" y="982726"/>
                </a:lnTo>
                <a:lnTo>
                  <a:pt x="2056002" y="971550"/>
                </a:lnTo>
                <a:lnTo>
                  <a:pt x="2109851" y="959485"/>
                </a:lnTo>
                <a:lnTo>
                  <a:pt x="2162047" y="946531"/>
                </a:lnTo>
                <a:lnTo>
                  <a:pt x="2212466" y="932688"/>
                </a:lnTo>
                <a:lnTo>
                  <a:pt x="2261234" y="918083"/>
                </a:lnTo>
                <a:lnTo>
                  <a:pt x="2308097" y="902589"/>
                </a:lnTo>
                <a:lnTo>
                  <a:pt x="2353182" y="886460"/>
                </a:lnTo>
                <a:lnTo>
                  <a:pt x="2396108" y="869442"/>
                </a:lnTo>
                <a:lnTo>
                  <a:pt x="2437129" y="851789"/>
                </a:lnTo>
                <a:lnTo>
                  <a:pt x="2475991" y="833501"/>
                </a:lnTo>
                <a:lnTo>
                  <a:pt x="2512695" y="814451"/>
                </a:lnTo>
                <a:lnTo>
                  <a:pt x="2546984" y="794766"/>
                </a:lnTo>
                <a:lnTo>
                  <a:pt x="2608706" y="753618"/>
                </a:lnTo>
                <a:lnTo>
                  <a:pt x="2660523" y="710311"/>
                </a:lnTo>
                <a:lnTo>
                  <a:pt x="2701798" y="664972"/>
                </a:lnTo>
                <a:lnTo>
                  <a:pt x="2732024" y="617982"/>
                </a:lnTo>
                <a:lnTo>
                  <a:pt x="2750565" y="569214"/>
                </a:lnTo>
                <a:lnTo>
                  <a:pt x="2756915" y="519303"/>
                </a:lnTo>
                <a:lnTo>
                  <a:pt x="2755264" y="494157"/>
                </a:lnTo>
                <a:lnTo>
                  <a:pt x="2742819" y="444754"/>
                </a:lnTo>
                <a:lnTo>
                  <a:pt x="2718307" y="396875"/>
                </a:lnTo>
                <a:lnTo>
                  <a:pt x="2682494" y="350647"/>
                </a:lnTo>
                <a:lnTo>
                  <a:pt x="2635884" y="306197"/>
                </a:lnTo>
                <a:lnTo>
                  <a:pt x="2579115" y="264033"/>
                </a:lnTo>
                <a:lnTo>
                  <a:pt x="2512695" y="224028"/>
                </a:lnTo>
                <a:lnTo>
                  <a:pt x="2475991" y="205105"/>
                </a:lnTo>
                <a:lnTo>
                  <a:pt x="2437129" y="186690"/>
                </a:lnTo>
                <a:lnTo>
                  <a:pt x="2396108" y="169037"/>
                </a:lnTo>
                <a:lnTo>
                  <a:pt x="2353182" y="152146"/>
                </a:lnTo>
                <a:lnTo>
                  <a:pt x="2308097" y="135890"/>
                </a:lnTo>
                <a:lnTo>
                  <a:pt x="2261234" y="120396"/>
                </a:lnTo>
                <a:lnTo>
                  <a:pt x="2212466" y="105791"/>
                </a:lnTo>
                <a:lnTo>
                  <a:pt x="2162047" y="91948"/>
                </a:lnTo>
                <a:lnTo>
                  <a:pt x="2109851" y="78994"/>
                </a:lnTo>
                <a:lnTo>
                  <a:pt x="2056002" y="66929"/>
                </a:lnTo>
                <a:lnTo>
                  <a:pt x="2000757" y="55753"/>
                </a:lnTo>
                <a:lnTo>
                  <a:pt x="1943862" y="45593"/>
                </a:lnTo>
                <a:lnTo>
                  <a:pt x="1885695" y="36322"/>
                </a:lnTo>
                <a:lnTo>
                  <a:pt x="1826132" y="28067"/>
                </a:lnTo>
                <a:lnTo>
                  <a:pt x="1765427" y="20700"/>
                </a:lnTo>
                <a:lnTo>
                  <a:pt x="1703451" y="14478"/>
                </a:lnTo>
                <a:lnTo>
                  <a:pt x="1640331" y="9398"/>
                </a:lnTo>
                <a:lnTo>
                  <a:pt x="1576196" y="5334"/>
                </a:lnTo>
                <a:lnTo>
                  <a:pt x="1511172" y="2413"/>
                </a:lnTo>
                <a:lnTo>
                  <a:pt x="1445259" y="635"/>
                </a:lnTo>
                <a:lnTo>
                  <a:pt x="1378457" y="0"/>
                </a:lnTo>
                <a:close/>
              </a:path>
            </a:pathLst>
          </a:custGeom>
          <a:solidFill>
            <a:srgbClr val="9BB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97704" y="1354581"/>
            <a:ext cx="187452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Lucida Sans Unicode"/>
                <a:cs typeface="Lucida Sans Unicode"/>
              </a:rPr>
              <a:t>as</a:t>
            </a:r>
            <a:r>
              <a:rPr sz="1050" spc="-30" dirty="0">
                <a:latin typeface="Lucida Sans Unicode"/>
                <a:cs typeface="Lucida Sans Unicode"/>
              </a:rPr>
              <a:t> </a:t>
            </a:r>
            <a:r>
              <a:rPr sz="1050" dirty="0">
                <a:latin typeface="Lucida Sans Unicode"/>
                <a:cs typeface="Lucida Sans Unicode"/>
              </a:rPr>
              <a:t>reduced</a:t>
            </a:r>
            <a:r>
              <a:rPr sz="1050" spc="-50" dirty="0">
                <a:latin typeface="Lucida Sans Unicode"/>
                <a:cs typeface="Lucida Sans Unicode"/>
              </a:rPr>
              <a:t> </a:t>
            </a:r>
            <a:r>
              <a:rPr sz="1050" dirty="0">
                <a:latin typeface="Lucida Sans Unicode"/>
                <a:cs typeface="Lucida Sans Unicode"/>
              </a:rPr>
              <a:t>by</a:t>
            </a:r>
            <a:r>
              <a:rPr sz="1050" spc="-15" dirty="0">
                <a:latin typeface="Lucida Sans Unicode"/>
                <a:cs typeface="Lucida Sans Unicode"/>
              </a:rPr>
              <a:t> </a:t>
            </a:r>
            <a:r>
              <a:rPr sz="1050" dirty="0">
                <a:latin typeface="Lucida Sans Unicode"/>
                <a:cs typeface="Lucida Sans Unicode"/>
              </a:rPr>
              <a:t>the</a:t>
            </a:r>
            <a:r>
              <a:rPr sz="1050" spc="-25" dirty="0">
                <a:latin typeface="Lucida Sans Unicode"/>
                <a:cs typeface="Lucida Sans Unicode"/>
              </a:rPr>
              <a:t> </a:t>
            </a:r>
            <a:r>
              <a:rPr sz="1050" dirty="0">
                <a:latin typeface="Lucida Sans Unicode"/>
                <a:cs typeface="Lucida Sans Unicode"/>
              </a:rPr>
              <a:t>interest,</a:t>
            </a:r>
            <a:r>
              <a:rPr sz="1050" spc="-55" dirty="0">
                <a:latin typeface="Lucida Sans Unicode"/>
                <a:cs typeface="Lucida Sans Unicode"/>
              </a:rPr>
              <a:t> </a:t>
            </a:r>
            <a:r>
              <a:rPr sz="1050" spc="-25" dirty="0">
                <a:latin typeface="Lucida Sans Unicode"/>
                <a:cs typeface="Lucida Sans Unicode"/>
              </a:rPr>
              <a:t>if </a:t>
            </a:r>
            <a:r>
              <a:rPr sz="1050" dirty="0">
                <a:latin typeface="Lucida Sans Unicode"/>
                <a:cs typeface="Lucida Sans Unicode"/>
              </a:rPr>
              <a:t>any,</a:t>
            </a:r>
            <a:r>
              <a:rPr sz="1050" spc="-25" dirty="0">
                <a:latin typeface="Lucida Sans Unicode"/>
                <a:cs typeface="Lucida Sans Unicode"/>
              </a:rPr>
              <a:t> </a:t>
            </a:r>
            <a:r>
              <a:rPr sz="1050" dirty="0">
                <a:latin typeface="Lucida Sans Unicode"/>
                <a:cs typeface="Lucida Sans Unicode"/>
              </a:rPr>
              <a:t>actually</a:t>
            </a:r>
            <a:r>
              <a:rPr sz="1050" spc="-10" dirty="0">
                <a:latin typeface="Lucida Sans Unicode"/>
                <a:cs typeface="Lucida Sans Unicode"/>
              </a:rPr>
              <a:t> </a:t>
            </a:r>
            <a:r>
              <a:rPr sz="1050" dirty="0">
                <a:latin typeface="Lucida Sans Unicode"/>
                <a:cs typeface="Lucida Sans Unicode"/>
              </a:rPr>
              <a:t>paid</a:t>
            </a:r>
            <a:r>
              <a:rPr sz="1050" spc="-20" dirty="0">
                <a:latin typeface="Lucida Sans Unicode"/>
                <a:cs typeface="Lucida Sans Unicode"/>
              </a:rPr>
              <a:t> </a:t>
            </a:r>
            <a:r>
              <a:rPr sz="1050" dirty="0">
                <a:latin typeface="Lucida Sans Unicode"/>
                <a:cs typeface="Lucida Sans Unicode"/>
              </a:rPr>
              <a:t>by</a:t>
            </a:r>
            <a:r>
              <a:rPr sz="1050" spc="-20" dirty="0">
                <a:latin typeface="Lucida Sans Unicode"/>
                <a:cs typeface="Lucida Sans Unicode"/>
              </a:rPr>
              <a:t> </a:t>
            </a:r>
            <a:r>
              <a:rPr sz="1050" dirty="0">
                <a:latin typeface="Lucida Sans Unicode"/>
                <a:cs typeface="Lucida Sans Unicode"/>
              </a:rPr>
              <a:t>him</a:t>
            </a:r>
            <a:r>
              <a:rPr sz="1050" spc="-15" dirty="0">
                <a:latin typeface="Lucida Sans Unicode"/>
                <a:cs typeface="Lucida Sans Unicode"/>
              </a:rPr>
              <a:t> </a:t>
            </a:r>
            <a:r>
              <a:rPr sz="1050" spc="-25" dirty="0">
                <a:latin typeface="Lucida Sans Unicode"/>
                <a:cs typeface="Lucida Sans Unicode"/>
              </a:rPr>
              <a:t>or </a:t>
            </a:r>
            <a:r>
              <a:rPr sz="1050" dirty="0">
                <a:latin typeface="Lucida Sans Unicode"/>
                <a:cs typeface="Lucida Sans Unicode"/>
              </a:rPr>
              <a:t>any</a:t>
            </a:r>
            <a:r>
              <a:rPr sz="1050" spc="-20" dirty="0">
                <a:latin typeface="Lucida Sans Unicode"/>
                <a:cs typeface="Lucida Sans Unicode"/>
              </a:rPr>
              <a:t> </a:t>
            </a:r>
            <a:r>
              <a:rPr sz="1050" dirty="0">
                <a:latin typeface="Lucida Sans Unicode"/>
                <a:cs typeface="Lucida Sans Unicode"/>
              </a:rPr>
              <a:t>member</a:t>
            </a:r>
            <a:r>
              <a:rPr sz="1050" spc="-25" dirty="0">
                <a:latin typeface="Lucida Sans Unicode"/>
                <a:cs typeface="Lucida Sans Unicode"/>
              </a:rPr>
              <a:t> </a:t>
            </a:r>
            <a:r>
              <a:rPr sz="1050" dirty="0">
                <a:latin typeface="Lucida Sans Unicode"/>
                <a:cs typeface="Lucida Sans Unicode"/>
              </a:rPr>
              <a:t>of</a:t>
            </a:r>
            <a:r>
              <a:rPr sz="1050" spc="-25" dirty="0">
                <a:latin typeface="Lucida Sans Unicode"/>
                <a:cs typeface="Lucida Sans Unicode"/>
              </a:rPr>
              <a:t> his </a:t>
            </a:r>
            <a:r>
              <a:rPr sz="1050" spc="-10" dirty="0">
                <a:latin typeface="Lucida Sans Unicode"/>
                <a:cs typeface="Lucida Sans Unicode"/>
              </a:rPr>
              <a:t>household</a:t>
            </a:r>
            <a:endParaRPr sz="105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32329" y="2301239"/>
            <a:ext cx="309245" cy="163830"/>
          </a:xfrm>
          <a:custGeom>
            <a:avLst/>
            <a:gdLst/>
            <a:ahLst/>
            <a:cxnLst/>
            <a:rect l="l" t="t" r="r" b="b"/>
            <a:pathLst>
              <a:path w="309244" h="163830">
                <a:moveTo>
                  <a:pt x="308863" y="0"/>
                </a:moveTo>
                <a:lnTo>
                  <a:pt x="0" y="0"/>
                </a:lnTo>
                <a:lnTo>
                  <a:pt x="154431" y="163702"/>
                </a:lnTo>
                <a:lnTo>
                  <a:pt x="308863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80025" y="2292350"/>
            <a:ext cx="309245" cy="163830"/>
          </a:xfrm>
          <a:custGeom>
            <a:avLst/>
            <a:gdLst/>
            <a:ahLst/>
            <a:cxnLst/>
            <a:rect l="l" t="t" r="r" b="b"/>
            <a:pathLst>
              <a:path w="309245" h="163830">
                <a:moveTo>
                  <a:pt x="154432" y="0"/>
                </a:moveTo>
                <a:lnTo>
                  <a:pt x="0" y="163702"/>
                </a:lnTo>
                <a:lnTo>
                  <a:pt x="308863" y="163702"/>
                </a:lnTo>
                <a:lnTo>
                  <a:pt x="154432" y="0"/>
                </a:lnTo>
                <a:close/>
              </a:path>
            </a:pathLst>
          </a:custGeom>
          <a:solidFill>
            <a:srgbClr val="9BB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8850" y="2533014"/>
            <a:ext cx="2655697" cy="122389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996185" y="3458083"/>
            <a:ext cx="5829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Georgia"/>
                <a:cs typeface="Georgia"/>
              </a:rPr>
              <a:t>`</a:t>
            </a:r>
            <a:r>
              <a:rPr sz="1050" spc="-5" dirty="0">
                <a:latin typeface="Georgia"/>
                <a:cs typeface="Georgia"/>
              </a:rPr>
              <a:t> </a:t>
            </a:r>
            <a:r>
              <a:rPr sz="1050" spc="-10" dirty="0">
                <a:latin typeface="Lucida Sans Unicode"/>
                <a:cs typeface="Lucida Sans Unicode"/>
              </a:rPr>
              <a:t>20,000</a:t>
            </a:r>
            <a:endParaRPr sz="105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94759" y="2990850"/>
            <a:ext cx="163830" cy="309245"/>
          </a:xfrm>
          <a:custGeom>
            <a:avLst/>
            <a:gdLst/>
            <a:ahLst/>
            <a:cxnLst/>
            <a:rect l="l" t="t" r="r" b="b"/>
            <a:pathLst>
              <a:path w="163829" h="309245">
                <a:moveTo>
                  <a:pt x="0" y="0"/>
                </a:moveTo>
                <a:lnTo>
                  <a:pt x="0" y="308864"/>
                </a:lnTo>
                <a:lnTo>
                  <a:pt x="163702" y="154431"/>
                </a:lnTo>
                <a:lnTo>
                  <a:pt x="0" y="0"/>
                </a:lnTo>
                <a:close/>
              </a:path>
            </a:pathLst>
          </a:custGeom>
          <a:solidFill>
            <a:srgbClr val="BB9B5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30040" y="2533014"/>
            <a:ext cx="2609088" cy="122389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79195" y="470408"/>
            <a:ext cx="9531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60" dirty="0">
                <a:solidFill>
                  <a:srgbClr val="342E78"/>
                </a:solidFill>
                <a:latin typeface="Arial Black"/>
                <a:cs typeface="Arial Black"/>
              </a:rPr>
              <a:t>SALARIES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3231" y="850341"/>
            <a:ext cx="6347460" cy="252095"/>
          </a:xfrm>
          <a:prstGeom prst="rect">
            <a:avLst/>
          </a:prstGeom>
          <a:solidFill>
            <a:srgbClr val="00AEEE"/>
          </a:solidFill>
        </p:spPr>
        <p:txBody>
          <a:bodyPr vert="horz" wrap="square" lIns="0" tIns="19050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50"/>
              </a:spcBef>
            </a:pPr>
            <a:r>
              <a:rPr sz="1400" spc="-204" dirty="0">
                <a:solidFill>
                  <a:srgbClr val="FFFFFF"/>
                </a:solidFill>
                <a:latin typeface="Arial Black"/>
                <a:cs typeface="Arial Black"/>
              </a:rPr>
              <a:t>INTEREST</a:t>
            </a:r>
            <a:r>
              <a:rPr sz="1400" spc="1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220" dirty="0">
                <a:solidFill>
                  <a:srgbClr val="FFFFFF"/>
                </a:solidFill>
                <a:latin typeface="Arial Black"/>
                <a:cs typeface="Arial Black"/>
              </a:rPr>
              <a:t>FREE</a:t>
            </a:r>
            <a:r>
              <a:rPr sz="1400" spc="1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235" dirty="0">
                <a:solidFill>
                  <a:srgbClr val="FFFFFF"/>
                </a:solidFill>
                <a:latin typeface="Arial Black"/>
                <a:cs typeface="Arial Black"/>
              </a:rPr>
              <a:t>OR</a:t>
            </a:r>
            <a:r>
              <a:rPr sz="1400" spc="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220" dirty="0">
                <a:solidFill>
                  <a:srgbClr val="FFFFFF"/>
                </a:solidFill>
                <a:latin typeface="Arial Black"/>
                <a:cs typeface="Arial Black"/>
              </a:rPr>
              <a:t>CONCESSIONAL</a:t>
            </a:r>
            <a:r>
              <a:rPr sz="1400" spc="1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 Black"/>
                <a:cs typeface="Arial Black"/>
              </a:rPr>
              <a:t>LOAN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3231" y="3949319"/>
            <a:ext cx="6198870" cy="251460"/>
          </a:xfrm>
          <a:prstGeom prst="rect">
            <a:avLst/>
          </a:prstGeom>
          <a:solidFill>
            <a:srgbClr val="00AEEE"/>
          </a:solidFill>
        </p:spPr>
        <p:txBody>
          <a:bodyPr vert="horz" wrap="square" lIns="0" tIns="184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5"/>
              </a:spcBef>
            </a:pPr>
            <a:r>
              <a:rPr sz="1400" spc="-225" dirty="0">
                <a:solidFill>
                  <a:srgbClr val="FFFFFF"/>
                </a:solidFill>
                <a:latin typeface="Arial Black"/>
                <a:cs typeface="Arial Black"/>
              </a:rPr>
              <a:t>USE</a:t>
            </a:r>
            <a:r>
              <a:rPr sz="1400" spc="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210" dirty="0">
                <a:solidFill>
                  <a:srgbClr val="FFFFFF"/>
                </a:solidFill>
                <a:latin typeface="Arial Black"/>
                <a:cs typeface="Arial Black"/>
              </a:rPr>
              <a:t>OF</a:t>
            </a:r>
            <a:r>
              <a:rPr sz="1400" spc="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229" dirty="0">
                <a:solidFill>
                  <a:srgbClr val="FFFFFF"/>
                </a:solidFill>
                <a:latin typeface="Arial Black"/>
                <a:cs typeface="Arial Black"/>
              </a:rPr>
              <a:t>MOVABLE</a:t>
            </a:r>
            <a:r>
              <a:rPr sz="1400" spc="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210" dirty="0">
                <a:solidFill>
                  <a:srgbClr val="FFFFFF"/>
                </a:solidFill>
                <a:latin typeface="Arial Black"/>
                <a:cs typeface="Arial Black"/>
              </a:rPr>
              <a:t>ASSETS</a:t>
            </a:r>
            <a:r>
              <a:rPr sz="1400" spc="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225" dirty="0">
                <a:solidFill>
                  <a:srgbClr val="FFFFFF"/>
                </a:solidFill>
                <a:latin typeface="Arial Black"/>
                <a:cs typeface="Arial Black"/>
              </a:rPr>
              <a:t>BY</a:t>
            </a:r>
            <a:r>
              <a:rPr sz="1400" spc="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220" dirty="0">
                <a:solidFill>
                  <a:srgbClr val="FFFFFF"/>
                </a:solidFill>
                <a:latin typeface="Arial Black"/>
                <a:cs typeface="Arial Black"/>
              </a:rPr>
              <a:t>EMPLOYEE/ANY</a:t>
            </a:r>
            <a:r>
              <a:rPr sz="1400" spc="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245" dirty="0">
                <a:solidFill>
                  <a:srgbClr val="FFFFFF"/>
                </a:solidFill>
                <a:latin typeface="Arial Black"/>
                <a:cs typeface="Arial Black"/>
              </a:rPr>
              <a:t>MEMBER</a:t>
            </a:r>
            <a:r>
              <a:rPr sz="1400" spc="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210" dirty="0">
                <a:solidFill>
                  <a:srgbClr val="FFFFFF"/>
                </a:solidFill>
                <a:latin typeface="Arial Black"/>
                <a:cs typeface="Arial Black"/>
              </a:rPr>
              <a:t>OF</a:t>
            </a:r>
            <a:r>
              <a:rPr sz="1400" spc="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190" dirty="0">
                <a:solidFill>
                  <a:srgbClr val="FFFFFF"/>
                </a:solidFill>
                <a:latin typeface="Arial Black"/>
                <a:cs typeface="Arial Black"/>
              </a:rPr>
              <a:t>HIS</a:t>
            </a:r>
            <a:r>
              <a:rPr sz="1400" spc="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204" dirty="0">
                <a:solidFill>
                  <a:srgbClr val="FFFFFF"/>
                </a:solidFill>
                <a:latin typeface="Arial Black"/>
                <a:cs typeface="Arial Black"/>
              </a:rPr>
              <a:t>HOUSEHOLD</a:t>
            </a:r>
            <a:endParaRPr sz="1400">
              <a:latin typeface="Arial Black"/>
              <a:cs typeface="Arial Black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731519" y="4284598"/>
          <a:ext cx="6386830" cy="2037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4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415">
                <a:tc>
                  <a:txBody>
                    <a:bodyPr/>
                    <a:lstStyle/>
                    <a:p>
                      <a:pPr marL="69786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spc="-80" dirty="0">
                          <a:latin typeface="Arial Black"/>
                          <a:cs typeface="Arial Black"/>
                        </a:rPr>
                        <a:t>Asset</a:t>
                      </a:r>
                      <a:r>
                        <a:rPr sz="1000" spc="-5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10" dirty="0">
                          <a:latin typeface="Arial Black"/>
                          <a:cs typeface="Arial Black"/>
                        </a:rPr>
                        <a:t>given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60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BB95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spc="-75" dirty="0">
                          <a:latin typeface="Arial Black"/>
                          <a:cs typeface="Arial Black"/>
                        </a:rPr>
                        <a:t>Value</a:t>
                      </a:r>
                      <a:r>
                        <a:rPr sz="1000" spc="-35" dirty="0">
                          <a:latin typeface="Arial Black"/>
                          <a:cs typeface="Arial Black"/>
                        </a:rPr>
                        <a:t> of</a:t>
                      </a:r>
                      <a:r>
                        <a:rPr sz="1000" spc="-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10" dirty="0">
                          <a:latin typeface="Arial Black"/>
                          <a:cs typeface="Arial Black"/>
                        </a:rPr>
                        <a:t>benefit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60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BB9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915">
                <a:tc>
                  <a:txBody>
                    <a:bodyPr/>
                    <a:lstStyle/>
                    <a:p>
                      <a:pPr marL="437515" marR="82550" indent="-365760">
                        <a:lnSpc>
                          <a:spcPct val="125000"/>
                        </a:lnSpc>
                        <a:spcBef>
                          <a:spcPts val="175"/>
                        </a:spcBef>
                        <a:tabLst>
                          <a:tab pos="437515" algn="l"/>
                          <a:tab pos="848994" algn="l"/>
                          <a:tab pos="1150620" algn="l"/>
                          <a:tab pos="1824355" algn="l"/>
                        </a:tabLst>
                      </a:pP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(a)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Use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laptops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and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computers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3DFEB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Nil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60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3D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1750">
                <a:tc>
                  <a:txBody>
                    <a:bodyPr/>
                    <a:lstStyle/>
                    <a:p>
                      <a:pPr marL="437515" marR="92710" indent="-365760">
                        <a:lnSpc>
                          <a:spcPct val="125200"/>
                        </a:lnSpc>
                        <a:spcBef>
                          <a:spcPts val="160"/>
                        </a:spcBef>
                        <a:buAutoNum type="alphaLcParenBoth" startAt="2"/>
                        <a:tabLst>
                          <a:tab pos="437515" algn="l"/>
                          <a:tab pos="1141095" algn="l"/>
                          <a:tab pos="1732914" algn="l"/>
                        </a:tabLst>
                      </a:pP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Movable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assets,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sz="1000" spc="-35" dirty="0">
                          <a:latin typeface="Lucida Sans Unicode"/>
                          <a:cs typeface="Lucida Sans Unicode"/>
                        </a:rPr>
                        <a:t>other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than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50" dirty="0">
                          <a:latin typeface="Lucida Sans Unicode"/>
                          <a:cs typeface="Lucida Sans Unicode"/>
                        </a:rPr>
                        <a:t>-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  <a:p>
                      <a:pPr marL="757555" marR="82550" lvl="1" indent="-300355">
                        <a:lnSpc>
                          <a:spcPct val="125000"/>
                        </a:lnSpc>
                        <a:spcBef>
                          <a:spcPts val="300"/>
                        </a:spcBef>
                        <a:buAutoNum type="romanLcParenBoth"/>
                        <a:tabLst>
                          <a:tab pos="757555" algn="l"/>
                          <a:tab pos="1824355" algn="l"/>
                        </a:tabLst>
                      </a:pP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laptops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and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computers;</a:t>
                      </a:r>
                      <a:r>
                        <a:rPr sz="1000" spc="204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and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  <a:p>
                      <a:pPr marL="757555" marR="102870" lvl="1" indent="-300355">
                        <a:lnSpc>
                          <a:spcPct val="125000"/>
                        </a:lnSpc>
                        <a:spcBef>
                          <a:spcPts val="300"/>
                        </a:spcBef>
                        <a:buAutoNum type="romanLcParenBoth"/>
                        <a:tabLst>
                          <a:tab pos="757555" algn="l"/>
                          <a:tab pos="1578610" algn="l"/>
                        </a:tabLst>
                      </a:pP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assets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already specified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CF3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89535">
                        <a:lnSpc>
                          <a:spcPct val="124200"/>
                        </a:lnSpc>
                        <a:spcBef>
                          <a:spcPts val="185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10%</a:t>
                      </a:r>
                      <a:r>
                        <a:rPr sz="10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p.a.</a:t>
                      </a:r>
                      <a:r>
                        <a:rPr sz="10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0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actual</a:t>
                      </a:r>
                      <a:r>
                        <a:rPr sz="10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cost</a:t>
                      </a:r>
                      <a:r>
                        <a:rPr sz="10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0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such</a:t>
                      </a:r>
                      <a:r>
                        <a:rPr sz="10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asset,</a:t>
                      </a:r>
                      <a:r>
                        <a:rPr sz="10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Arial Black"/>
                          <a:cs typeface="Arial Black"/>
                        </a:rPr>
                        <a:t>or</a:t>
                      </a:r>
                      <a:r>
                        <a:rPr sz="1000" spc="-12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amount</a:t>
                      </a:r>
                      <a:r>
                        <a:rPr sz="10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0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rent</a:t>
                      </a:r>
                      <a:r>
                        <a:rPr sz="10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or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charge</a:t>
                      </a:r>
                      <a:r>
                        <a:rPr sz="10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paid,</a:t>
                      </a:r>
                      <a:r>
                        <a:rPr sz="10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or</a:t>
                      </a:r>
                      <a:r>
                        <a:rPr sz="1000" spc="-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payable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by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employer,</a:t>
                      </a:r>
                      <a:r>
                        <a:rPr sz="1000" spc="-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Arial Black"/>
                          <a:cs typeface="Arial Black"/>
                        </a:rPr>
                        <a:t>as</a:t>
                      </a:r>
                      <a:r>
                        <a:rPr sz="1000" spc="-3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dirty="0">
                          <a:latin typeface="Arial Black"/>
                          <a:cs typeface="Arial Black"/>
                        </a:rPr>
                        <a:t>the</a:t>
                      </a:r>
                      <a:r>
                        <a:rPr sz="1000" spc="-2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dirty="0">
                          <a:latin typeface="Arial Black"/>
                          <a:cs typeface="Arial Black"/>
                        </a:rPr>
                        <a:t>case</a:t>
                      </a:r>
                      <a:r>
                        <a:rPr sz="1000" spc="-5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dirty="0">
                          <a:latin typeface="Arial Black"/>
                          <a:cs typeface="Arial Black"/>
                        </a:rPr>
                        <a:t>may</a:t>
                      </a:r>
                      <a:r>
                        <a:rPr sz="1000" spc="-1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25" dirty="0">
                          <a:latin typeface="Arial Black"/>
                          <a:cs typeface="Arial Black"/>
                        </a:rPr>
                        <a:t>be</a:t>
                      </a:r>
                      <a:endParaRPr sz="1000">
                        <a:latin typeface="Arial Black"/>
                        <a:cs typeface="Arial Black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000" spc="65" dirty="0">
                          <a:latin typeface="Arial Black"/>
                          <a:cs typeface="Arial Black"/>
                        </a:rPr>
                        <a:t>(-</a:t>
                      </a:r>
                      <a:r>
                        <a:rPr sz="1000" spc="20" dirty="0">
                          <a:latin typeface="Arial Black"/>
                          <a:cs typeface="Arial Black"/>
                        </a:rPr>
                        <a:t>)</a:t>
                      </a:r>
                      <a:endParaRPr sz="1000">
                        <a:latin typeface="Arial Black"/>
                        <a:cs typeface="Arial Black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Amount</a:t>
                      </a:r>
                      <a:r>
                        <a:rPr sz="1000" spc="1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paid</a:t>
                      </a:r>
                      <a:r>
                        <a:rPr sz="1000" spc="1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by/</a:t>
                      </a:r>
                      <a:r>
                        <a:rPr sz="1000" spc="1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recovered</a:t>
                      </a:r>
                      <a:r>
                        <a:rPr sz="1000" spc="1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from</a:t>
                      </a:r>
                      <a:r>
                        <a:rPr sz="1000" spc="1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an</a:t>
                      </a:r>
                      <a:r>
                        <a:rPr sz="1000" spc="1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employee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34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713231" y="6490080"/>
            <a:ext cx="6347460" cy="251460"/>
          </a:xfrm>
          <a:prstGeom prst="rect">
            <a:avLst/>
          </a:prstGeom>
          <a:solidFill>
            <a:srgbClr val="00AEEE"/>
          </a:solidFill>
        </p:spPr>
        <p:txBody>
          <a:bodyPr vert="horz" wrap="square" lIns="0" tIns="18415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45"/>
              </a:spcBef>
            </a:pPr>
            <a:r>
              <a:rPr sz="1400" spc="-215" dirty="0">
                <a:solidFill>
                  <a:srgbClr val="FFFFFF"/>
                </a:solidFill>
                <a:latin typeface="Arial Black"/>
                <a:cs typeface="Arial Black"/>
              </a:rPr>
              <a:t>TRANSFER</a:t>
            </a:r>
            <a:r>
              <a:rPr sz="1400" spc="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170" dirty="0">
                <a:solidFill>
                  <a:srgbClr val="FFFFFF"/>
                </a:solidFill>
                <a:latin typeface="Arial Black"/>
                <a:cs typeface="Arial Black"/>
              </a:rPr>
              <a:t>OF</a:t>
            </a:r>
            <a:r>
              <a:rPr sz="1400" spc="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220" dirty="0">
                <a:solidFill>
                  <a:srgbClr val="FFFFFF"/>
                </a:solidFill>
                <a:latin typeface="Arial Black"/>
                <a:cs typeface="Arial Black"/>
              </a:rPr>
              <a:t>MOVABLE</a:t>
            </a:r>
            <a:r>
              <a:rPr sz="1400" spc="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Arial Black"/>
                <a:cs typeface="Arial Black"/>
              </a:rPr>
              <a:t>ASSETS</a:t>
            </a:r>
            <a:endParaRPr sz="1400">
              <a:latin typeface="Arial Black"/>
              <a:cs typeface="Arial Black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731519" y="6823836"/>
          <a:ext cx="6386830" cy="1878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5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9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015">
                <a:tc gridSpan="2">
                  <a:txBody>
                    <a:bodyPr/>
                    <a:lstStyle/>
                    <a:p>
                      <a:pPr marL="71755" marR="243204">
                        <a:lnSpc>
                          <a:spcPct val="125499"/>
                        </a:lnSpc>
                        <a:spcBef>
                          <a:spcPts val="160"/>
                        </a:spcBef>
                      </a:pPr>
                      <a:r>
                        <a:rPr sz="1100" dirty="0">
                          <a:latin typeface="Lucida Sans Unicode"/>
                          <a:cs typeface="Lucida Sans Unicode"/>
                        </a:rPr>
                        <a:t>Actual</a:t>
                      </a:r>
                      <a:r>
                        <a:rPr sz="1100" spc="10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cost</a:t>
                      </a:r>
                      <a:r>
                        <a:rPr sz="1100" spc="10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100" spc="1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asset</a:t>
                      </a:r>
                      <a:r>
                        <a:rPr sz="1100" spc="10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to</a:t>
                      </a:r>
                      <a:r>
                        <a:rPr sz="1100" spc="114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employer</a:t>
                      </a:r>
                      <a:r>
                        <a:rPr sz="1100" spc="1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(-)</a:t>
                      </a:r>
                      <a:r>
                        <a:rPr sz="1100" spc="9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cost</a:t>
                      </a:r>
                      <a:r>
                        <a:rPr sz="1100" spc="10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100" spc="9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normal</a:t>
                      </a:r>
                      <a:r>
                        <a:rPr sz="1100" spc="1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wear</a:t>
                      </a:r>
                      <a:r>
                        <a:rPr sz="1100" spc="1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and</a:t>
                      </a:r>
                      <a:r>
                        <a:rPr sz="1100" spc="114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tear</a:t>
                      </a:r>
                      <a:r>
                        <a:rPr sz="1100" spc="1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(-)</a:t>
                      </a:r>
                      <a:r>
                        <a:rPr sz="1100" spc="1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amount</a:t>
                      </a:r>
                      <a:r>
                        <a:rPr sz="1100" spc="10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paid</a:t>
                      </a:r>
                      <a:r>
                        <a:rPr sz="1100" spc="9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25" dirty="0">
                          <a:latin typeface="Lucida Sans Unicode"/>
                          <a:cs typeface="Lucida Sans Unicode"/>
                        </a:rPr>
                        <a:t>or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recovered</a:t>
                      </a:r>
                      <a:r>
                        <a:rPr sz="1100" spc="1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from</a:t>
                      </a:r>
                      <a:r>
                        <a:rPr sz="1100" spc="1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employee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marL="55943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spc="-85" dirty="0">
                          <a:latin typeface="Arial Black"/>
                          <a:cs typeface="Arial Black"/>
                        </a:rPr>
                        <a:t>Assets</a:t>
                      </a:r>
                      <a:r>
                        <a:rPr sz="1100" spc="-5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10" dirty="0">
                          <a:latin typeface="Arial Black"/>
                          <a:cs typeface="Arial Black"/>
                        </a:rPr>
                        <a:t>transferred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2"/>
                    </a:solidFill>
                  </a:tcPr>
                </a:tc>
                <a:tc>
                  <a:txBody>
                    <a:bodyPr/>
                    <a:lstStyle/>
                    <a:p>
                      <a:pPr marL="125857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spc="-40" dirty="0">
                          <a:latin typeface="Arial Black"/>
                          <a:cs typeface="Arial Black"/>
                        </a:rPr>
                        <a:t>Value</a:t>
                      </a:r>
                      <a:r>
                        <a:rPr sz="1100" spc="-17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15" dirty="0">
                          <a:latin typeface="Arial Black"/>
                          <a:cs typeface="Arial Black"/>
                        </a:rPr>
                        <a:t>of</a:t>
                      </a:r>
                      <a:r>
                        <a:rPr sz="1100" spc="-16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10" dirty="0">
                          <a:latin typeface="Arial Black"/>
                          <a:cs typeface="Arial Black"/>
                        </a:rPr>
                        <a:t>perquisite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00" dirty="0">
                          <a:latin typeface="Lucida Sans Unicode"/>
                          <a:cs typeface="Lucida Sans Unicode"/>
                        </a:rPr>
                        <a:t>Computers</a:t>
                      </a:r>
                      <a:r>
                        <a:rPr sz="1100" spc="114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and</a:t>
                      </a:r>
                      <a:r>
                        <a:rPr sz="1100" spc="1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electronic</a:t>
                      </a:r>
                      <a:r>
                        <a:rPr sz="1100" spc="1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20" dirty="0">
                          <a:latin typeface="Lucida Sans Unicode"/>
                          <a:cs typeface="Lucida Sans Unicode"/>
                        </a:rPr>
                        <a:t>items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628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4E1BA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00" dirty="0">
                          <a:latin typeface="Lucida Sans Unicode"/>
                          <a:cs typeface="Lucida Sans Unicode"/>
                        </a:rPr>
                        <a:t>@50%</a:t>
                      </a:r>
                      <a:r>
                        <a:rPr sz="1100" spc="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on</a:t>
                      </a:r>
                      <a:r>
                        <a:rPr sz="1100" spc="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WDV</a:t>
                      </a:r>
                      <a:r>
                        <a:rPr sz="1100" spc="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for</a:t>
                      </a:r>
                      <a:r>
                        <a:rPr sz="1100" spc="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each</a:t>
                      </a:r>
                      <a:r>
                        <a:rPr sz="1100" spc="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completed</a:t>
                      </a:r>
                      <a:r>
                        <a:rPr sz="1100" spc="8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year</a:t>
                      </a:r>
                      <a:r>
                        <a:rPr sz="1100" spc="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100" spc="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usage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628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4E1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Motor</a:t>
                      </a:r>
                      <a:r>
                        <a:rPr sz="11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20" dirty="0">
                          <a:latin typeface="Lucida Sans Unicode"/>
                          <a:cs typeface="Lucida Sans Unicode"/>
                        </a:rPr>
                        <a:t>cars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628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00" dirty="0">
                          <a:latin typeface="Lucida Sans Unicode"/>
                          <a:cs typeface="Lucida Sans Unicode"/>
                        </a:rPr>
                        <a:t>@20%</a:t>
                      </a:r>
                      <a:r>
                        <a:rPr sz="1100" spc="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on</a:t>
                      </a:r>
                      <a:r>
                        <a:rPr sz="1100" spc="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WDV</a:t>
                      </a:r>
                      <a:r>
                        <a:rPr sz="1100" spc="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for</a:t>
                      </a:r>
                      <a:r>
                        <a:rPr sz="1100" spc="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each</a:t>
                      </a:r>
                      <a:r>
                        <a:rPr sz="1100" spc="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completed</a:t>
                      </a:r>
                      <a:r>
                        <a:rPr sz="1100" spc="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year</a:t>
                      </a:r>
                      <a:r>
                        <a:rPr sz="1100" spc="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100" spc="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usage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628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100" dirty="0">
                          <a:latin typeface="Lucida Sans Unicode"/>
                          <a:cs typeface="Lucida Sans Unicode"/>
                        </a:rPr>
                        <a:t>Any</a:t>
                      </a:r>
                      <a:r>
                        <a:rPr sz="11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other</a:t>
                      </a:r>
                      <a:r>
                        <a:rPr sz="11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20" dirty="0">
                          <a:latin typeface="Lucida Sans Unicode"/>
                          <a:cs typeface="Lucida Sans Unicode"/>
                        </a:rPr>
                        <a:t>asset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4BA94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235585">
                        <a:lnSpc>
                          <a:spcPct val="125499"/>
                        </a:lnSpc>
                        <a:spcBef>
                          <a:spcPts val="160"/>
                        </a:spcBef>
                      </a:pPr>
                      <a:r>
                        <a:rPr sz="1100" dirty="0">
                          <a:latin typeface="Lucida Sans Unicode"/>
                          <a:cs typeface="Lucida Sans Unicode"/>
                        </a:rPr>
                        <a:t>@10%</a:t>
                      </a:r>
                      <a:r>
                        <a:rPr sz="1100" spc="9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100" spc="1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actual</a:t>
                      </a:r>
                      <a:r>
                        <a:rPr sz="1100" spc="1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cost</a:t>
                      </a:r>
                      <a:r>
                        <a:rPr sz="1100" spc="10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100" spc="1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such</a:t>
                      </a:r>
                      <a:r>
                        <a:rPr sz="1100" spc="1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asset</a:t>
                      </a:r>
                      <a:r>
                        <a:rPr sz="1100" spc="10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to</a:t>
                      </a:r>
                      <a:r>
                        <a:rPr sz="1100" spc="1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employer</a:t>
                      </a:r>
                      <a:r>
                        <a:rPr sz="1100" spc="1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25" dirty="0">
                          <a:latin typeface="Lucida Sans Unicode"/>
                          <a:cs typeface="Lucida Sans Unicode"/>
                        </a:rPr>
                        <a:t>for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each</a:t>
                      </a:r>
                      <a:r>
                        <a:rPr sz="1100" spc="114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completed</a:t>
                      </a:r>
                      <a:r>
                        <a:rPr sz="1100" spc="114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year</a:t>
                      </a:r>
                      <a:r>
                        <a:rPr sz="1100" spc="1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100" spc="1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usage</a:t>
                      </a:r>
                      <a:r>
                        <a:rPr sz="1100" spc="10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[on</a:t>
                      </a:r>
                      <a:r>
                        <a:rPr sz="1100" spc="1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SLM</a:t>
                      </a:r>
                      <a:r>
                        <a:rPr sz="1100" spc="114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basis]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4BA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1012" y="470408"/>
            <a:ext cx="8070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4" dirty="0">
                <a:solidFill>
                  <a:srgbClr val="342E78"/>
                </a:solidFill>
                <a:latin typeface="Arial Black"/>
                <a:cs typeface="Arial Black"/>
              </a:rPr>
              <a:t>SALARIES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3231" y="836625"/>
            <a:ext cx="6347460" cy="252095"/>
          </a:xfrm>
          <a:prstGeom prst="rect">
            <a:avLst/>
          </a:prstGeom>
          <a:solidFill>
            <a:srgbClr val="00AEEE"/>
          </a:solidFill>
        </p:spPr>
        <p:txBody>
          <a:bodyPr vert="horz" wrap="square" lIns="0" tIns="1905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50"/>
              </a:spcBef>
            </a:pPr>
            <a:r>
              <a:rPr sz="1400" spc="-175" dirty="0">
                <a:solidFill>
                  <a:srgbClr val="FFFFFF"/>
                </a:solidFill>
                <a:latin typeface="Arial Black"/>
                <a:cs typeface="Arial Black"/>
              </a:rPr>
              <a:t>MEANING</a:t>
            </a:r>
            <a:r>
              <a:rPr sz="1400" spc="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175" dirty="0">
                <a:solidFill>
                  <a:srgbClr val="FFFFFF"/>
                </a:solidFill>
                <a:latin typeface="Arial Black"/>
                <a:cs typeface="Arial Black"/>
              </a:rPr>
              <a:t>OF</a:t>
            </a:r>
            <a:r>
              <a:rPr sz="1400" spc="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Black"/>
                <a:cs typeface="Arial Black"/>
              </a:rPr>
              <a:t>SALARY</a:t>
            </a:r>
            <a:endParaRPr sz="14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31519" y="1150873"/>
          <a:ext cx="6384290" cy="7943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3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2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7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100" spc="-165" dirty="0">
                          <a:latin typeface="Arial Black"/>
                          <a:cs typeface="Arial Black"/>
                        </a:rPr>
                        <a:t>S.</a:t>
                      </a:r>
                      <a:r>
                        <a:rPr sz="1100" spc="-7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25" dirty="0">
                          <a:latin typeface="Arial Black"/>
                          <a:cs typeface="Arial Black"/>
                        </a:rPr>
                        <a:t>No.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685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90830" marR="272415" indent="-3810" algn="ctr">
                        <a:lnSpc>
                          <a:spcPct val="125000"/>
                        </a:lnSpc>
                        <a:spcBef>
                          <a:spcPts val="210"/>
                        </a:spcBef>
                      </a:pPr>
                      <a:r>
                        <a:rPr sz="1100" spc="-10" dirty="0">
                          <a:latin typeface="Arial Black"/>
                          <a:cs typeface="Arial Black"/>
                        </a:rPr>
                        <a:t>Calculation</a:t>
                      </a:r>
                      <a:r>
                        <a:rPr sz="1100" spc="-6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dirty="0">
                          <a:latin typeface="Arial Black"/>
                          <a:cs typeface="Arial Black"/>
                        </a:rPr>
                        <a:t>of</a:t>
                      </a:r>
                      <a:r>
                        <a:rPr sz="1100" spc="-6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10" dirty="0">
                          <a:latin typeface="Arial Black"/>
                          <a:cs typeface="Arial Black"/>
                        </a:rPr>
                        <a:t>exemption</a:t>
                      </a:r>
                      <a:r>
                        <a:rPr sz="1100" spc="-6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25" dirty="0">
                          <a:latin typeface="Arial Black"/>
                          <a:cs typeface="Arial Black"/>
                        </a:rPr>
                        <a:t>of </a:t>
                      </a:r>
                      <a:r>
                        <a:rPr sz="1100" spc="-10" dirty="0">
                          <a:latin typeface="Arial Black"/>
                          <a:cs typeface="Arial Black"/>
                        </a:rPr>
                        <a:t>Allowance/Terminal </a:t>
                      </a:r>
                      <a:r>
                        <a:rPr sz="1100" spc="-35" dirty="0">
                          <a:latin typeface="Arial Black"/>
                          <a:cs typeface="Arial Black"/>
                        </a:rPr>
                        <a:t>benefit/Valuation</a:t>
                      </a:r>
                      <a:r>
                        <a:rPr sz="1100" spc="-8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15" dirty="0">
                          <a:latin typeface="Arial Black"/>
                          <a:cs typeface="Arial Black"/>
                        </a:rPr>
                        <a:t>of</a:t>
                      </a:r>
                      <a:r>
                        <a:rPr sz="1100" spc="-11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20" dirty="0">
                          <a:latin typeface="Arial Black"/>
                          <a:cs typeface="Arial Black"/>
                        </a:rPr>
                        <a:t>perquisite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581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100" spc="-35" dirty="0">
                          <a:latin typeface="Arial Black"/>
                          <a:cs typeface="Arial Black"/>
                        </a:rPr>
                        <a:t>Meaning</a:t>
                      </a:r>
                      <a:r>
                        <a:rPr sz="1100" spc="-14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15" dirty="0">
                          <a:latin typeface="Arial Black"/>
                          <a:cs typeface="Arial Black"/>
                        </a:rPr>
                        <a:t>of</a:t>
                      </a:r>
                      <a:r>
                        <a:rPr sz="1100" spc="-13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10" dirty="0">
                          <a:latin typeface="Arial Black"/>
                          <a:cs typeface="Arial Black"/>
                        </a:rPr>
                        <a:t>salary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685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2019"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100" spc="-320" dirty="0">
                          <a:latin typeface="Arial Black"/>
                          <a:cs typeface="Arial Black"/>
                        </a:rPr>
                        <a:t>1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685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Gratuity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  <a:p>
                      <a:pPr marL="69850" marR="51435" algn="just">
                        <a:lnSpc>
                          <a:spcPct val="124100"/>
                        </a:lnSpc>
                        <a:spcBef>
                          <a:spcPts val="225"/>
                        </a:spcBef>
                      </a:pPr>
                      <a:r>
                        <a:rPr sz="1100" spc="15" dirty="0">
                          <a:latin typeface="Lucida Sans Unicode"/>
                          <a:cs typeface="Lucida Sans Unicode"/>
                        </a:rPr>
                        <a:t>(in</a:t>
                      </a:r>
                      <a:r>
                        <a:rPr sz="1100" spc="17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15" dirty="0">
                          <a:latin typeface="Lucida Sans Unicode"/>
                          <a:cs typeface="Lucida Sans Unicode"/>
                        </a:rPr>
                        <a:t>case</a:t>
                      </a:r>
                      <a:r>
                        <a:rPr sz="1100" spc="1689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25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100" spc="170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30" dirty="0">
                          <a:latin typeface="Lucida Sans Unicode"/>
                          <a:cs typeface="Lucida Sans Unicode"/>
                        </a:rPr>
                        <a:t>non-</a:t>
                      </a:r>
                      <a:r>
                        <a:rPr sz="1100" spc="25" dirty="0">
                          <a:latin typeface="Lucida Sans Unicode"/>
                          <a:cs typeface="Lucida Sans Unicode"/>
                        </a:rPr>
                        <a:t>Government</a:t>
                      </a:r>
                      <a:r>
                        <a:rPr sz="1100" spc="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20" dirty="0">
                          <a:latin typeface="Lucida Sans Unicode"/>
                          <a:cs typeface="Lucida Sans Unicode"/>
                        </a:rPr>
                        <a:t>employees</a:t>
                      </a:r>
                      <a:r>
                        <a:rPr sz="1100" spc="3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20" dirty="0">
                          <a:latin typeface="Lucida Sans Unicode"/>
                          <a:cs typeface="Lucida Sans Unicode"/>
                        </a:rPr>
                        <a:t>covered</a:t>
                      </a:r>
                      <a:r>
                        <a:rPr sz="1100" spc="30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30" dirty="0">
                          <a:latin typeface="Lucida Sans Unicode"/>
                          <a:cs typeface="Lucida Sans Unicode"/>
                        </a:rPr>
                        <a:t>by</a:t>
                      </a:r>
                      <a:r>
                        <a:rPr sz="1100" spc="28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2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100" spc="29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20" dirty="0">
                          <a:latin typeface="Lucida Sans Unicode"/>
                          <a:cs typeface="Lucida Sans Unicode"/>
                        </a:rPr>
                        <a:t>Payment</a:t>
                      </a:r>
                      <a:r>
                        <a:rPr sz="1100" spc="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25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100" spc="-9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10" dirty="0">
                          <a:latin typeface="Lucida Sans Unicode"/>
                          <a:cs typeface="Lucida Sans Unicode"/>
                        </a:rPr>
                        <a:t>Gratuity</a:t>
                      </a:r>
                      <a:r>
                        <a:rPr sz="1100" spc="-1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10" dirty="0">
                          <a:latin typeface="Lucida Sans Unicode"/>
                          <a:cs typeface="Lucida Sans Unicode"/>
                        </a:rPr>
                        <a:t>Act,</a:t>
                      </a:r>
                      <a:r>
                        <a:rPr sz="1100" spc="-1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15" dirty="0">
                          <a:latin typeface="Lucida Sans Unicode"/>
                          <a:cs typeface="Lucida Sans Unicode"/>
                        </a:rPr>
                        <a:t>1972)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685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100" dirty="0">
                          <a:latin typeface="Lucida Sans Unicode"/>
                          <a:cs typeface="Lucida Sans Unicode"/>
                        </a:rPr>
                        <a:t>Basic</a:t>
                      </a:r>
                      <a:r>
                        <a:rPr sz="1100" spc="9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salary</a:t>
                      </a:r>
                      <a:r>
                        <a:rPr sz="1100" spc="1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and</a:t>
                      </a:r>
                      <a:r>
                        <a:rPr sz="1100" spc="1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dearness</a:t>
                      </a:r>
                      <a:r>
                        <a:rPr sz="1100" spc="1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allowance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685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2810">
                <a:tc rowSpan="5"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spc="-50" dirty="0">
                          <a:latin typeface="Arial Black"/>
                          <a:cs typeface="Arial Black"/>
                        </a:rPr>
                        <a:t>2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692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0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spc="40" dirty="0">
                          <a:latin typeface="Lucida Sans Unicode"/>
                          <a:cs typeface="Lucida Sans Unicode"/>
                        </a:rPr>
                        <a:t>a)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6921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0DBDB"/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50800" algn="just">
                        <a:lnSpc>
                          <a:spcPct val="125800"/>
                        </a:lnSpc>
                        <a:spcBef>
                          <a:spcPts val="190"/>
                        </a:spcBef>
                      </a:pPr>
                      <a:r>
                        <a:rPr sz="1100" dirty="0">
                          <a:latin typeface="Lucida Sans Unicode"/>
                          <a:cs typeface="Lucida Sans Unicode"/>
                        </a:rPr>
                        <a:t>Gratuity</a:t>
                      </a:r>
                      <a:r>
                        <a:rPr sz="1100" spc="45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(in</a:t>
                      </a:r>
                      <a:r>
                        <a:rPr sz="1100" spc="459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case</a:t>
                      </a:r>
                      <a:r>
                        <a:rPr sz="1100" spc="45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100" spc="459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100" spc="-20" dirty="0">
                          <a:latin typeface="Lucida Sans Unicode"/>
                          <a:cs typeface="Lucida Sans Unicode"/>
                        </a:rPr>
                        <a:t>non-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Government</a:t>
                      </a:r>
                      <a:r>
                        <a:rPr sz="1100" spc="445" dirty="0">
                          <a:latin typeface="Lucida Sans Unicode"/>
                          <a:cs typeface="Lucida Sans Unicode"/>
                        </a:rPr>
                        <a:t>  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employee</a:t>
                      </a:r>
                      <a:r>
                        <a:rPr sz="1100" spc="440" dirty="0">
                          <a:latin typeface="Lucida Sans Unicode"/>
                          <a:cs typeface="Lucida Sans Unicode"/>
                        </a:rPr>
                        <a:t>   </a:t>
                      </a:r>
                      <a:r>
                        <a:rPr sz="1100" spc="-25" dirty="0">
                          <a:latin typeface="Lucida Sans Unicode"/>
                          <a:cs typeface="Lucida Sans Unicode"/>
                        </a:rPr>
                        <a:t>not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covered</a:t>
                      </a:r>
                      <a:r>
                        <a:rPr sz="1100" spc="3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by</a:t>
                      </a:r>
                      <a:r>
                        <a:rPr sz="1100" spc="3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Payment</a:t>
                      </a:r>
                      <a:r>
                        <a:rPr sz="1100" spc="3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100" spc="3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Gratuity </a:t>
                      </a:r>
                      <a:r>
                        <a:rPr sz="1100" spc="-30" dirty="0">
                          <a:latin typeface="Lucida Sans Unicode"/>
                          <a:cs typeface="Lucida Sans Unicode"/>
                        </a:rPr>
                        <a:t>Act,</a:t>
                      </a:r>
                      <a:r>
                        <a:rPr sz="11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1972)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413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0DBDB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74295" marR="142875" algn="just">
                        <a:lnSpc>
                          <a:spcPct val="123700"/>
                        </a:lnSpc>
                        <a:spcBef>
                          <a:spcPts val="219"/>
                        </a:spcBef>
                      </a:pPr>
                      <a:r>
                        <a:rPr sz="1100" dirty="0">
                          <a:latin typeface="Lucida Sans Unicode"/>
                          <a:cs typeface="Lucida Sans Unicode"/>
                        </a:rPr>
                        <a:t>Basic</a:t>
                      </a:r>
                      <a:r>
                        <a:rPr sz="1100" spc="229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salary</a:t>
                      </a:r>
                      <a:r>
                        <a:rPr sz="1100" spc="229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and</a:t>
                      </a:r>
                      <a:r>
                        <a:rPr sz="1100" spc="2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dearness</a:t>
                      </a:r>
                      <a:r>
                        <a:rPr sz="1100" spc="2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allowance,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if</a:t>
                      </a:r>
                      <a:r>
                        <a:rPr sz="1100" spc="2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provided</a:t>
                      </a:r>
                      <a:r>
                        <a:rPr sz="1100" spc="2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in</a:t>
                      </a:r>
                      <a:r>
                        <a:rPr sz="1100" spc="2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terms</a:t>
                      </a:r>
                      <a:r>
                        <a:rPr sz="1100" spc="2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100" spc="2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employment,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and</a:t>
                      </a:r>
                      <a:r>
                        <a:rPr sz="1100" spc="1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commission</a:t>
                      </a:r>
                      <a:r>
                        <a:rPr sz="1100" spc="1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calculated</a:t>
                      </a:r>
                      <a:r>
                        <a:rPr sz="1100" spc="1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as</a:t>
                      </a:r>
                      <a:r>
                        <a:rPr sz="1100" spc="1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sz="1100" spc="10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20" dirty="0">
                          <a:latin typeface="Lucida Sans Unicode"/>
                          <a:cs typeface="Lucida Sans Unicode"/>
                        </a:rPr>
                        <a:t>fixed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percentage</a:t>
                      </a:r>
                      <a:r>
                        <a:rPr sz="1100" spc="1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100" spc="1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turnover.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0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6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0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spc="-25" dirty="0">
                          <a:latin typeface="Lucida Sans Unicode"/>
                          <a:cs typeface="Lucida Sans Unicode"/>
                        </a:rPr>
                        <a:t>b)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683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0DBDB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dirty="0">
                          <a:latin typeface="Lucida Sans Unicode"/>
                          <a:cs typeface="Lucida Sans Unicode"/>
                        </a:rPr>
                        <a:t>Leave</a:t>
                      </a:r>
                      <a:r>
                        <a:rPr sz="1100" spc="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Salary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683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0DB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79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0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0DBDB"/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25" dirty="0">
                          <a:latin typeface="Lucida Sans Unicode"/>
                          <a:cs typeface="Lucida Sans Unicode"/>
                        </a:rPr>
                        <a:t>c)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3429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0DBDB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dirty="0">
                          <a:latin typeface="Lucida Sans Unicode"/>
                          <a:cs typeface="Lucida Sans Unicode"/>
                        </a:rPr>
                        <a:t>House</a:t>
                      </a:r>
                      <a:r>
                        <a:rPr sz="11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Rent</a:t>
                      </a:r>
                      <a:r>
                        <a:rPr sz="1100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Allowance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3429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0DB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79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0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8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0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25" dirty="0">
                          <a:latin typeface="Lucida Sans Unicode"/>
                          <a:cs typeface="Lucida Sans Unicode"/>
                        </a:rPr>
                        <a:t>d)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3429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0DBDB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dirty="0">
                          <a:latin typeface="Lucida Sans Unicode"/>
                          <a:cs typeface="Lucida Sans Unicode"/>
                        </a:rPr>
                        <a:t>Recognized</a:t>
                      </a:r>
                      <a:r>
                        <a:rPr sz="1100" spc="-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Provident</a:t>
                      </a:r>
                      <a:r>
                        <a:rPr sz="1100" spc="-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20" dirty="0">
                          <a:latin typeface="Lucida Sans Unicode"/>
                          <a:cs typeface="Lucida Sans Unicode"/>
                        </a:rPr>
                        <a:t>Fund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3429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0DB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79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0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78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2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0DBDB"/>
                    </a:solidFill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spc="-25" dirty="0">
                          <a:latin typeface="Lucida Sans Unicode"/>
                          <a:cs typeface="Lucida Sans Unicode"/>
                        </a:rPr>
                        <a:t>e)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0DBDB"/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918210">
                        <a:lnSpc>
                          <a:spcPts val="1639"/>
                        </a:lnSpc>
                        <a:spcBef>
                          <a:spcPts val="30"/>
                        </a:spcBef>
                      </a:pPr>
                      <a:r>
                        <a:rPr sz="1100" dirty="0">
                          <a:latin typeface="Lucida Sans Unicode"/>
                          <a:cs typeface="Lucida Sans Unicode"/>
                        </a:rPr>
                        <a:t>Voluntary</a:t>
                      </a:r>
                      <a:r>
                        <a:rPr sz="1100" spc="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Retirement Compensation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381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0DB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79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0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65600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spc="-50" dirty="0">
                          <a:latin typeface="Arial Black"/>
                          <a:cs typeface="Arial Black"/>
                        </a:rPr>
                        <a:t>3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692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AEF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9850" marR="51435" algn="just">
                        <a:lnSpc>
                          <a:spcPct val="123700"/>
                        </a:lnSpc>
                        <a:spcBef>
                          <a:spcPts val="219"/>
                        </a:spcBef>
                      </a:pPr>
                      <a:r>
                        <a:rPr sz="1100" spc="50" dirty="0">
                          <a:latin typeface="Lucida Sans Unicode"/>
                          <a:cs typeface="Lucida Sans Unicode"/>
                        </a:rPr>
                        <a:t>Rent</a:t>
                      </a:r>
                      <a:r>
                        <a:rPr sz="1100" spc="41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free</a:t>
                      </a:r>
                      <a:r>
                        <a:rPr sz="1100" spc="42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100" spc="55" dirty="0">
                          <a:latin typeface="Lucida Sans Unicode"/>
                          <a:cs typeface="Lucida Sans Unicode"/>
                        </a:rPr>
                        <a:t>accommodation</a:t>
                      </a:r>
                      <a:r>
                        <a:rPr sz="1100" spc="409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100" spc="35" dirty="0">
                          <a:latin typeface="Lucida Sans Unicode"/>
                          <a:cs typeface="Lucida Sans Unicode"/>
                        </a:rPr>
                        <a:t>and </a:t>
                      </a:r>
                      <a:r>
                        <a:rPr sz="1100" spc="55" dirty="0">
                          <a:latin typeface="Lucida Sans Unicode"/>
                          <a:cs typeface="Lucida Sans Unicode"/>
                        </a:rPr>
                        <a:t>Accommodation</a:t>
                      </a:r>
                      <a:r>
                        <a:rPr sz="1100" spc="26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100" spc="50" dirty="0">
                          <a:latin typeface="Lucida Sans Unicode"/>
                          <a:cs typeface="Lucida Sans Unicode"/>
                        </a:rPr>
                        <a:t>provided</a:t>
                      </a:r>
                      <a:r>
                        <a:rPr sz="1100" spc="26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to</a:t>
                      </a:r>
                      <a:r>
                        <a:rPr sz="1100" spc="26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100" spc="25" dirty="0">
                          <a:latin typeface="Lucida Sans Unicode"/>
                          <a:cs typeface="Lucida Sans Unicode"/>
                        </a:rPr>
                        <a:t>an </a:t>
                      </a:r>
                      <a:r>
                        <a:rPr sz="1100" spc="55" dirty="0">
                          <a:latin typeface="Lucida Sans Unicode"/>
                          <a:cs typeface="Lucida Sans Unicode"/>
                        </a:rPr>
                        <a:t>employee</a:t>
                      </a:r>
                      <a:r>
                        <a:rPr sz="1100" spc="1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20" dirty="0">
                          <a:latin typeface="Lucida Sans Unicode"/>
                          <a:cs typeface="Lucida Sans Unicode"/>
                        </a:rPr>
                        <a:t>at</a:t>
                      </a:r>
                      <a:r>
                        <a:rPr sz="1100" spc="1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20" dirty="0"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sz="1100" spc="1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20" dirty="0">
                          <a:latin typeface="Lucida Sans Unicode"/>
                          <a:cs typeface="Lucida Sans Unicode"/>
                        </a:rPr>
                        <a:t>concessional</a:t>
                      </a:r>
                      <a:r>
                        <a:rPr sz="1100" spc="1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20" dirty="0">
                          <a:latin typeface="Lucida Sans Unicode"/>
                          <a:cs typeface="Lucida Sans Unicode"/>
                        </a:rPr>
                        <a:t>rate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AEF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 marR="46990" algn="just">
                        <a:lnSpc>
                          <a:spcPct val="123700"/>
                        </a:lnSpc>
                        <a:spcBef>
                          <a:spcPts val="219"/>
                        </a:spcBef>
                      </a:pPr>
                      <a:r>
                        <a:rPr sz="1100" dirty="0">
                          <a:latin typeface="Lucida Sans Unicode"/>
                          <a:cs typeface="Lucida Sans Unicode"/>
                        </a:rPr>
                        <a:t>All</a:t>
                      </a:r>
                      <a:r>
                        <a:rPr sz="11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pay,</a:t>
                      </a:r>
                      <a:r>
                        <a:rPr sz="11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allowance,</a:t>
                      </a:r>
                      <a:r>
                        <a:rPr sz="11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bonus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or</a:t>
                      </a:r>
                      <a:r>
                        <a:rPr sz="11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commission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or</a:t>
                      </a:r>
                      <a:r>
                        <a:rPr sz="1100" spc="2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any</a:t>
                      </a:r>
                      <a:r>
                        <a:rPr sz="1100" spc="2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monetary</a:t>
                      </a:r>
                      <a:r>
                        <a:rPr sz="1100" spc="2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payment</a:t>
                      </a:r>
                      <a:r>
                        <a:rPr sz="1100" spc="2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by</a:t>
                      </a:r>
                      <a:r>
                        <a:rPr sz="1100" spc="229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whatever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name</a:t>
                      </a:r>
                      <a:r>
                        <a:rPr sz="1100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called</a:t>
                      </a:r>
                      <a:r>
                        <a:rPr sz="11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but</a:t>
                      </a:r>
                      <a:r>
                        <a:rPr sz="11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excludes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50" dirty="0">
                          <a:latin typeface="Lucida Sans Unicode"/>
                          <a:cs typeface="Lucida Sans Unicode"/>
                        </a:rPr>
                        <a:t>–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  <a:p>
                      <a:pPr marL="334010" marR="52705" indent="-261620" algn="just">
                        <a:lnSpc>
                          <a:spcPct val="123900"/>
                        </a:lnSpc>
                        <a:spcBef>
                          <a:spcPts val="220"/>
                        </a:spcBef>
                        <a:buAutoNum type="arabicParenBoth"/>
                        <a:tabLst>
                          <a:tab pos="337820" algn="l"/>
                        </a:tabLst>
                      </a:pPr>
                      <a:r>
                        <a:rPr sz="1100" dirty="0">
                          <a:latin typeface="Lucida Sans Unicode"/>
                          <a:cs typeface="Lucida Sans Unicode"/>
                        </a:rPr>
                        <a:t>Dearness</a:t>
                      </a:r>
                      <a:r>
                        <a:rPr sz="1100" spc="16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allowance</a:t>
                      </a:r>
                      <a:r>
                        <a:rPr sz="1100" spc="16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not</a:t>
                      </a:r>
                      <a:r>
                        <a:rPr sz="1100" spc="16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forming 	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part</a:t>
                      </a:r>
                      <a:r>
                        <a:rPr sz="1100" spc="345" dirty="0">
                          <a:latin typeface="Lucida Sans Unicode"/>
                          <a:cs typeface="Lucida Sans Unicode"/>
                        </a:rPr>
                        <a:t>   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100" spc="355" dirty="0">
                          <a:latin typeface="Lucida Sans Unicode"/>
                          <a:cs typeface="Lucida Sans Unicode"/>
                        </a:rPr>
                        <a:t>   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computation</a:t>
                      </a:r>
                      <a:r>
                        <a:rPr sz="1100" spc="345" dirty="0">
                          <a:latin typeface="Lucida Sans Unicode"/>
                          <a:cs typeface="Lucida Sans Unicode"/>
                        </a:rPr>
                        <a:t>    </a:t>
                      </a:r>
                      <a:r>
                        <a:rPr sz="1100" spc="-25" dirty="0">
                          <a:latin typeface="Lucida Sans Unicode"/>
                          <a:cs typeface="Lucida Sans Unicode"/>
                        </a:rPr>
                        <a:t>of 	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superannuation</a:t>
                      </a:r>
                      <a:r>
                        <a:rPr sz="1100" spc="345" dirty="0">
                          <a:latin typeface="Lucida Sans Unicode"/>
                          <a:cs typeface="Lucida Sans Unicode"/>
                        </a:rPr>
                        <a:t>  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or</a:t>
                      </a:r>
                      <a:r>
                        <a:rPr sz="1100" spc="340" dirty="0">
                          <a:latin typeface="Lucida Sans Unicode"/>
                          <a:cs typeface="Lucida Sans Unicode"/>
                        </a:rPr>
                        <a:t>   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retirement 	benefit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  <a:p>
                      <a:pPr marL="334010" marR="50800" indent="-261620" algn="just">
                        <a:lnSpc>
                          <a:spcPct val="123600"/>
                        </a:lnSpc>
                        <a:spcBef>
                          <a:spcPts val="254"/>
                        </a:spcBef>
                        <a:buAutoNum type="arabicParenBoth"/>
                        <a:tabLst>
                          <a:tab pos="337820" algn="l"/>
                        </a:tabLst>
                      </a:pPr>
                      <a:r>
                        <a:rPr sz="1100" dirty="0">
                          <a:latin typeface="Lucida Sans Unicode"/>
                          <a:cs typeface="Lucida Sans Unicode"/>
                        </a:rPr>
                        <a:t>employer’s</a:t>
                      </a:r>
                      <a:r>
                        <a:rPr sz="1100" spc="36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contribution</a:t>
                      </a:r>
                      <a:r>
                        <a:rPr sz="1100" spc="36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to</a:t>
                      </a:r>
                      <a:r>
                        <a:rPr sz="1100" spc="36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100" spc="-25" dirty="0">
                          <a:latin typeface="Lucida Sans Unicode"/>
                          <a:cs typeface="Lucida Sans Unicode"/>
                        </a:rPr>
                        <a:t>the 	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provident</a:t>
                      </a:r>
                      <a:r>
                        <a:rPr sz="1100" spc="27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fund</a:t>
                      </a:r>
                      <a:r>
                        <a:rPr sz="1100" spc="27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account</a:t>
                      </a:r>
                      <a:r>
                        <a:rPr sz="1100" spc="27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100" spc="27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100" spc="-25" dirty="0">
                          <a:latin typeface="Lucida Sans Unicode"/>
                          <a:cs typeface="Lucida Sans Unicode"/>
                        </a:rPr>
                        <a:t>the 	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employee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  <a:p>
                      <a:pPr marL="335280" marR="57785" indent="-262890" algn="just">
                        <a:lnSpc>
                          <a:spcPct val="123900"/>
                        </a:lnSpc>
                        <a:spcBef>
                          <a:spcPts val="225"/>
                        </a:spcBef>
                        <a:buAutoNum type="arabicParenBoth"/>
                        <a:tabLst>
                          <a:tab pos="337820" algn="l"/>
                        </a:tabLst>
                      </a:pPr>
                      <a:r>
                        <a:rPr sz="1100" dirty="0">
                          <a:latin typeface="Lucida Sans Unicode"/>
                          <a:cs typeface="Lucida Sans Unicode"/>
                        </a:rPr>
                        <a:t>allowances</a:t>
                      </a:r>
                      <a:r>
                        <a:rPr sz="1100" spc="20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which</a:t>
                      </a:r>
                      <a:r>
                        <a:rPr sz="1100" spc="20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are</a:t>
                      </a:r>
                      <a:r>
                        <a:rPr sz="1100" spc="19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exempted 	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from</a:t>
                      </a:r>
                      <a:r>
                        <a:rPr sz="1100" spc="114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100" spc="1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payment</a:t>
                      </a:r>
                      <a:r>
                        <a:rPr sz="1100" spc="1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100" spc="1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25" dirty="0">
                          <a:latin typeface="Lucida Sans Unicode"/>
                          <a:cs typeface="Lucida Sans Unicode"/>
                        </a:rPr>
                        <a:t>tax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  <a:p>
                      <a:pPr marL="334010" marR="52705" indent="-261620" algn="just">
                        <a:lnSpc>
                          <a:spcPct val="123600"/>
                        </a:lnSpc>
                        <a:spcBef>
                          <a:spcPts val="229"/>
                        </a:spcBef>
                        <a:buAutoNum type="arabicParenBoth"/>
                        <a:tabLst>
                          <a:tab pos="337820" algn="l"/>
                        </a:tabLst>
                      </a:pPr>
                      <a:r>
                        <a:rPr sz="1100" dirty="0">
                          <a:latin typeface="Lucida Sans Unicode"/>
                          <a:cs typeface="Lucida Sans Unicode"/>
                        </a:rPr>
                        <a:t>value</a:t>
                      </a:r>
                      <a:r>
                        <a:rPr sz="1100" spc="4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100" spc="4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100" spc="4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perquisites</a:t>
                      </a:r>
                      <a:r>
                        <a:rPr sz="1100" spc="4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specified 	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in</a:t>
                      </a:r>
                      <a:r>
                        <a:rPr sz="1100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section</a:t>
                      </a:r>
                      <a:r>
                        <a:rPr sz="1100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17(2)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  <a:p>
                      <a:pPr marL="334010" marR="52705" indent="-261620" algn="just">
                        <a:lnSpc>
                          <a:spcPct val="125699"/>
                        </a:lnSpc>
                        <a:spcBef>
                          <a:spcPts val="200"/>
                        </a:spcBef>
                        <a:buAutoNum type="arabicParenBoth"/>
                        <a:tabLst>
                          <a:tab pos="337820" algn="l"/>
                        </a:tabLst>
                      </a:pPr>
                      <a:r>
                        <a:rPr sz="1100" dirty="0">
                          <a:latin typeface="Lucida Sans Unicode"/>
                          <a:cs typeface="Lucida Sans Unicode"/>
                        </a:rPr>
                        <a:t>any</a:t>
                      </a:r>
                      <a:r>
                        <a:rPr sz="1100" spc="260" dirty="0">
                          <a:latin typeface="Lucida Sans Unicode"/>
                          <a:cs typeface="Lucida Sans Unicode"/>
                        </a:rPr>
                        <a:t>  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payment</a:t>
                      </a:r>
                      <a:r>
                        <a:rPr sz="1100" spc="260" dirty="0">
                          <a:latin typeface="Lucida Sans Unicode"/>
                          <a:cs typeface="Lucida Sans Unicode"/>
                        </a:rPr>
                        <a:t>  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or</a:t>
                      </a:r>
                      <a:r>
                        <a:rPr sz="1100" spc="260" dirty="0">
                          <a:latin typeface="Lucida Sans Unicode"/>
                          <a:cs typeface="Lucida Sans Unicode"/>
                        </a:rPr>
                        <a:t>   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expenditure 	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specifically</a:t>
                      </a:r>
                      <a:r>
                        <a:rPr sz="1100" spc="30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excluded</a:t>
                      </a:r>
                      <a:r>
                        <a:rPr sz="1100" spc="31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under</a:t>
                      </a:r>
                      <a:r>
                        <a:rPr sz="1100" spc="31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100" spc="-25" dirty="0">
                          <a:latin typeface="Lucida Sans Unicode"/>
                          <a:cs typeface="Lucida Sans Unicode"/>
                        </a:rPr>
                        <a:t>the 	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proviso</a:t>
                      </a:r>
                      <a:r>
                        <a:rPr sz="1100" spc="38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to</a:t>
                      </a:r>
                      <a:r>
                        <a:rPr sz="1100" spc="38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section</a:t>
                      </a:r>
                      <a:r>
                        <a:rPr sz="1100" spc="37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17(2)</a:t>
                      </a:r>
                      <a:r>
                        <a:rPr sz="1100" spc="38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100" spc="-20" dirty="0">
                          <a:latin typeface="Lucida Sans Unicode"/>
                          <a:cs typeface="Lucida Sans Unicode"/>
                        </a:rPr>
                        <a:t>i.e., 	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payment</a:t>
                      </a:r>
                      <a:r>
                        <a:rPr sz="1100" spc="36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100" spc="37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medical</a:t>
                      </a:r>
                      <a:r>
                        <a:rPr sz="1100" spc="38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insurance 	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premium</a:t>
                      </a:r>
                      <a:r>
                        <a:rPr sz="1100" spc="2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specified</a:t>
                      </a:r>
                      <a:r>
                        <a:rPr sz="1100" spc="28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therein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AE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42482" y="470408"/>
            <a:ext cx="8070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4" dirty="0">
                <a:solidFill>
                  <a:srgbClr val="342E78"/>
                </a:solidFill>
                <a:latin typeface="Arial Black"/>
                <a:cs typeface="Arial Black"/>
              </a:rPr>
              <a:t>SALARIES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2790" y="2828035"/>
            <a:ext cx="6283960" cy="5641340"/>
            <a:chOff x="732790" y="2828035"/>
            <a:chExt cx="6283960" cy="5641340"/>
          </a:xfrm>
        </p:grpSpPr>
        <p:sp>
          <p:nvSpPr>
            <p:cNvPr id="4" name="object 4"/>
            <p:cNvSpPr/>
            <p:nvPr/>
          </p:nvSpPr>
          <p:spPr>
            <a:xfrm>
              <a:off x="732790" y="2828035"/>
              <a:ext cx="2053589" cy="5641340"/>
            </a:xfrm>
            <a:custGeom>
              <a:avLst/>
              <a:gdLst/>
              <a:ahLst/>
              <a:cxnLst/>
              <a:rect l="l" t="t" r="r" b="b"/>
              <a:pathLst>
                <a:path w="2053589" h="5641340">
                  <a:moveTo>
                    <a:pt x="1848103" y="0"/>
                  </a:moveTo>
                  <a:lnTo>
                    <a:pt x="205346" y="0"/>
                  </a:lnTo>
                  <a:lnTo>
                    <a:pt x="158254" y="5461"/>
                  </a:lnTo>
                  <a:lnTo>
                    <a:pt x="115036" y="20955"/>
                  </a:lnTo>
                  <a:lnTo>
                    <a:pt x="76911" y="45212"/>
                  </a:lnTo>
                  <a:lnTo>
                    <a:pt x="45110" y="76962"/>
                  </a:lnTo>
                  <a:lnTo>
                    <a:pt x="20866" y="115062"/>
                  </a:lnTo>
                  <a:lnTo>
                    <a:pt x="5422" y="158369"/>
                  </a:lnTo>
                  <a:lnTo>
                    <a:pt x="0" y="205359"/>
                  </a:lnTo>
                  <a:lnTo>
                    <a:pt x="0" y="5435981"/>
                  </a:lnTo>
                  <a:lnTo>
                    <a:pt x="5422" y="5483098"/>
                  </a:lnTo>
                  <a:lnTo>
                    <a:pt x="20866" y="5526278"/>
                  </a:lnTo>
                  <a:lnTo>
                    <a:pt x="45110" y="5564505"/>
                  </a:lnTo>
                  <a:lnTo>
                    <a:pt x="76911" y="5596255"/>
                  </a:lnTo>
                  <a:lnTo>
                    <a:pt x="115036" y="5620512"/>
                  </a:lnTo>
                  <a:lnTo>
                    <a:pt x="158254" y="5636006"/>
                  </a:lnTo>
                  <a:lnTo>
                    <a:pt x="205346" y="5641340"/>
                  </a:lnTo>
                  <a:lnTo>
                    <a:pt x="1848103" y="5641340"/>
                  </a:lnTo>
                  <a:lnTo>
                    <a:pt x="1895221" y="5636006"/>
                  </a:lnTo>
                  <a:lnTo>
                    <a:pt x="1938401" y="5620512"/>
                  </a:lnTo>
                  <a:lnTo>
                    <a:pt x="1976627" y="5596255"/>
                  </a:lnTo>
                  <a:lnTo>
                    <a:pt x="2008377" y="5564505"/>
                  </a:lnTo>
                  <a:lnTo>
                    <a:pt x="2032635" y="5526278"/>
                  </a:lnTo>
                  <a:lnTo>
                    <a:pt x="2048128" y="5483098"/>
                  </a:lnTo>
                  <a:lnTo>
                    <a:pt x="2053463" y="5435981"/>
                  </a:lnTo>
                  <a:lnTo>
                    <a:pt x="2053463" y="205359"/>
                  </a:lnTo>
                  <a:lnTo>
                    <a:pt x="2048128" y="158369"/>
                  </a:lnTo>
                  <a:lnTo>
                    <a:pt x="2032635" y="115062"/>
                  </a:lnTo>
                  <a:lnTo>
                    <a:pt x="2008377" y="76962"/>
                  </a:lnTo>
                  <a:lnTo>
                    <a:pt x="1976627" y="45212"/>
                  </a:lnTo>
                  <a:lnTo>
                    <a:pt x="1938401" y="20955"/>
                  </a:lnTo>
                  <a:lnTo>
                    <a:pt x="1895221" y="5461"/>
                  </a:lnTo>
                  <a:lnTo>
                    <a:pt x="1848103" y="0"/>
                  </a:lnTo>
                  <a:close/>
                </a:path>
              </a:pathLst>
            </a:custGeom>
            <a:solidFill>
              <a:srgbClr val="D99492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10461" y="3637152"/>
              <a:ext cx="113664" cy="941069"/>
            </a:xfrm>
            <a:custGeom>
              <a:avLst/>
              <a:gdLst/>
              <a:ahLst/>
              <a:cxnLst/>
              <a:rect l="l" t="t" r="r" b="b"/>
              <a:pathLst>
                <a:path w="113664" h="941070">
                  <a:moveTo>
                    <a:pt x="77850" y="0"/>
                  </a:moveTo>
                  <a:lnTo>
                    <a:pt x="35306" y="0"/>
                  </a:lnTo>
                  <a:lnTo>
                    <a:pt x="21589" y="2794"/>
                  </a:lnTo>
                  <a:lnTo>
                    <a:pt x="10287" y="10413"/>
                  </a:lnTo>
                  <a:lnTo>
                    <a:pt x="2793" y="21589"/>
                  </a:lnTo>
                  <a:lnTo>
                    <a:pt x="0" y="35306"/>
                  </a:lnTo>
                  <a:lnTo>
                    <a:pt x="0" y="905129"/>
                  </a:lnTo>
                  <a:lnTo>
                    <a:pt x="2793" y="918972"/>
                  </a:lnTo>
                  <a:lnTo>
                    <a:pt x="10287" y="930148"/>
                  </a:lnTo>
                  <a:lnTo>
                    <a:pt x="21589" y="937768"/>
                  </a:lnTo>
                  <a:lnTo>
                    <a:pt x="35306" y="940562"/>
                  </a:lnTo>
                  <a:lnTo>
                    <a:pt x="77850" y="940562"/>
                  </a:lnTo>
                  <a:lnTo>
                    <a:pt x="91693" y="937768"/>
                  </a:lnTo>
                  <a:lnTo>
                    <a:pt x="102869" y="930148"/>
                  </a:lnTo>
                  <a:lnTo>
                    <a:pt x="110489" y="918972"/>
                  </a:lnTo>
                  <a:lnTo>
                    <a:pt x="113156" y="905129"/>
                  </a:lnTo>
                  <a:lnTo>
                    <a:pt x="113156" y="35306"/>
                  </a:lnTo>
                  <a:lnTo>
                    <a:pt x="110489" y="21589"/>
                  </a:lnTo>
                  <a:lnTo>
                    <a:pt x="102869" y="10413"/>
                  </a:lnTo>
                  <a:lnTo>
                    <a:pt x="91566" y="2794"/>
                  </a:lnTo>
                  <a:lnTo>
                    <a:pt x="77850" y="0"/>
                  </a:lnTo>
                  <a:close/>
                </a:path>
              </a:pathLst>
            </a:custGeom>
            <a:solidFill>
              <a:srgbClr val="CFC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98854" y="3637152"/>
              <a:ext cx="487045" cy="941069"/>
            </a:xfrm>
            <a:custGeom>
              <a:avLst/>
              <a:gdLst/>
              <a:ahLst/>
              <a:cxnLst/>
              <a:rect l="l" t="t" r="r" b="b"/>
              <a:pathLst>
                <a:path w="487044" h="941070">
                  <a:moveTo>
                    <a:pt x="451358" y="0"/>
                  </a:moveTo>
                  <a:lnTo>
                    <a:pt x="35433" y="0"/>
                  </a:lnTo>
                  <a:lnTo>
                    <a:pt x="21590" y="2794"/>
                  </a:lnTo>
                  <a:lnTo>
                    <a:pt x="10414" y="10413"/>
                  </a:lnTo>
                  <a:lnTo>
                    <a:pt x="2793" y="21589"/>
                  </a:lnTo>
                  <a:lnTo>
                    <a:pt x="0" y="35306"/>
                  </a:lnTo>
                  <a:lnTo>
                    <a:pt x="0" y="905129"/>
                  </a:lnTo>
                  <a:lnTo>
                    <a:pt x="2793" y="918972"/>
                  </a:lnTo>
                  <a:lnTo>
                    <a:pt x="10414" y="930148"/>
                  </a:lnTo>
                  <a:lnTo>
                    <a:pt x="21590" y="937768"/>
                  </a:lnTo>
                  <a:lnTo>
                    <a:pt x="35433" y="940562"/>
                  </a:lnTo>
                  <a:lnTo>
                    <a:pt x="451358" y="940562"/>
                  </a:lnTo>
                  <a:lnTo>
                    <a:pt x="465201" y="937768"/>
                  </a:lnTo>
                  <a:lnTo>
                    <a:pt x="476377" y="930148"/>
                  </a:lnTo>
                  <a:lnTo>
                    <a:pt x="483997" y="918972"/>
                  </a:lnTo>
                  <a:lnTo>
                    <a:pt x="486791" y="905129"/>
                  </a:lnTo>
                  <a:lnTo>
                    <a:pt x="486791" y="35306"/>
                  </a:lnTo>
                  <a:lnTo>
                    <a:pt x="483997" y="21589"/>
                  </a:lnTo>
                  <a:lnTo>
                    <a:pt x="476377" y="10413"/>
                  </a:lnTo>
                  <a:lnTo>
                    <a:pt x="465201" y="2794"/>
                  </a:lnTo>
                  <a:lnTo>
                    <a:pt x="451358" y="0"/>
                  </a:lnTo>
                  <a:close/>
                </a:path>
              </a:pathLst>
            </a:custGeom>
            <a:solidFill>
              <a:srgbClr val="50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54861" y="4428489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493" y="2032"/>
                  </a:lnTo>
                  <a:lnTo>
                    <a:pt x="7365" y="7493"/>
                  </a:lnTo>
                  <a:lnTo>
                    <a:pt x="2031" y="15494"/>
                  </a:lnTo>
                  <a:lnTo>
                    <a:pt x="0" y="25400"/>
                  </a:lnTo>
                  <a:lnTo>
                    <a:pt x="2031" y="35306"/>
                  </a:lnTo>
                  <a:lnTo>
                    <a:pt x="7365" y="43434"/>
                  </a:lnTo>
                  <a:lnTo>
                    <a:pt x="15493" y="48768"/>
                  </a:lnTo>
                  <a:lnTo>
                    <a:pt x="25400" y="50800"/>
                  </a:lnTo>
                  <a:lnTo>
                    <a:pt x="35305" y="48768"/>
                  </a:lnTo>
                  <a:lnTo>
                    <a:pt x="43306" y="43434"/>
                  </a:lnTo>
                  <a:lnTo>
                    <a:pt x="48767" y="35306"/>
                  </a:lnTo>
                  <a:lnTo>
                    <a:pt x="50800" y="25400"/>
                  </a:lnTo>
                  <a:lnTo>
                    <a:pt x="48767" y="15494"/>
                  </a:lnTo>
                  <a:lnTo>
                    <a:pt x="43306" y="7493"/>
                  </a:lnTo>
                  <a:lnTo>
                    <a:pt x="35305" y="2032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CFC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37411" y="4428489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493" y="2032"/>
                  </a:lnTo>
                  <a:lnTo>
                    <a:pt x="7365" y="7493"/>
                  </a:lnTo>
                  <a:lnTo>
                    <a:pt x="1905" y="15494"/>
                  </a:lnTo>
                  <a:lnTo>
                    <a:pt x="0" y="25400"/>
                  </a:lnTo>
                  <a:lnTo>
                    <a:pt x="1905" y="35306"/>
                  </a:lnTo>
                  <a:lnTo>
                    <a:pt x="7365" y="43434"/>
                  </a:lnTo>
                  <a:lnTo>
                    <a:pt x="15493" y="48768"/>
                  </a:lnTo>
                  <a:lnTo>
                    <a:pt x="25400" y="50800"/>
                  </a:lnTo>
                  <a:lnTo>
                    <a:pt x="35178" y="48768"/>
                  </a:lnTo>
                  <a:lnTo>
                    <a:pt x="43306" y="43434"/>
                  </a:lnTo>
                  <a:lnTo>
                    <a:pt x="48768" y="35306"/>
                  </a:lnTo>
                  <a:lnTo>
                    <a:pt x="50800" y="25400"/>
                  </a:lnTo>
                  <a:lnTo>
                    <a:pt x="48768" y="15494"/>
                  </a:lnTo>
                  <a:lnTo>
                    <a:pt x="43306" y="7493"/>
                  </a:lnTo>
                  <a:lnTo>
                    <a:pt x="35178" y="2032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19834" y="4428489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621" y="2032"/>
                  </a:lnTo>
                  <a:lnTo>
                    <a:pt x="7493" y="7493"/>
                  </a:lnTo>
                  <a:lnTo>
                    <a:pt x="2032" y="15494"/>
                  </a:lnTo>
                  <a:lnTo>
                    <a:pt x="0" y="25400"/>
                  </a:lnTo>
                  <a:lnTo>
                    <a:pt x="2032" y="35306"/>
                  </a:lnTo>
                  <a:lnTo>
                    <a:pt x="7493" y="43434"/>
                  </a:lnTo>
                  <a:lnTo>
                    <a:pt x="15621" y="48768"/>
                  </a:lnTo>
                  <a:lnTo>
                    <a:pt x="25400" y="50800"/>
                  </a:lnTo>
                  <a:lnTo>
                    <a:pt x="35306" y="48768"/>
                  </a:lnTo>
                  <a:lnTo>
                    <a:pt x="43434" y="43434"/>
                  </a:lnTo>
                  <a:lnTo>
                    <a:pt x="48895" y="35306"/>
                  </a:lnTo>
                  <a:lnTo>
                    <a:pt x="50800" y="25400"/>
                  </a:lnTo>
                  <a:lnTo>
                    <a:pt x="48895" y="15494"/>
                  </a:lnTo>
                  <a:lnTo>
                    <a:pt x="43434" y="7493"/>
                  </a:lnTo>
                  <a:lnTo>
                    <a:pt x="35306" y="2032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CFC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02384" y="4428489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493" y="2032"/>
                  </a:lnTo>
                  <a:lnTo>
                    <a:pt x="7493" y="7493"/>
                  </a:lnTo>
                  <a:lnTo>
                    <a:pt x="2032" y="15494"/>
                  </a:lnTo>
                  <a:lnTo>
                    <a:pt x="0" y="25400"/>
                  </a:lnTo>
                  <a:lnTo>
                    <a:pt x="2032" y="35306"/>
                  </a:lnTo>
                  <a:lnTo>
                    <a:pt x="7493" y="43434"/>
                  </a:lnTo>
                  <a:lnTo>
                    <a:pt x="15493" y="48768"/>
                  </a:lnTo>
                  <a:lnTo>
                    <a:pt x="25400" y="50800"/>
                  </a:lnTo>
                  <a:lnTo>
                    <a:pt x="35306" y="48768"/>
                  </a:lnTo>
                  <a:lnTo>
                    <a:pt x="43434" y="43434"/>
                  </a:lnTo>
                  <a:lnTo>
                    <a:pt x="48768" y="35306"/>
                  </a:lnTo>
                  <a:lnTo>
                    <a:pt x="50800" y="25400"/>
                  </a:lnTo>
                  <a:lnTo>
                    <a:pt x="48768" y="15494"/>
                  </a:lnTo>
                  <a:lnTo>
                    <a:pt x="43434" y="7493"/>
                  </a:lnTo>
                  <a:lnTo>
                    <a:pt x="35306" y="2032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806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54861" y="4348098"/>
              <a:ext cx="381000" cy="131445"/>
            </a:xfrm>
            <a:custGeom>
              <a:avLst/>
              <a:gdLst/>
              <a:ahLst/>
              <a:cxnLst/>
              <a:rect l="l" t="t" r="r" b="b"/>
              <a:pathLst>
                <a:path w="381000" h="131445">
                  <a:moveTo>
                    <a:pt x="50800" y="25400"/>
                  </a:moveTo>
                  <a:lnTo>
                    <a:pt x="48768" y="15494"/>
                  </a:lnTo>
                  <a:lnTo>
                    <a:pt x="43307" y="7493"/>
                  </a:lnTo>
                  <a:lnTo>
                    <a:pt x="35306" y="2032"/>
                  </a:lnTo>
                  <a:lnTo>
                    <a:pt x="25400" y="0"/>
                  </a:lnTo>
                  <a:lnTo>
                    <a:pt x="15494" y="2032"/>
                  </a:lnTo>
                  <a:lnTo>
                    <a:pt x="7366" y="7493"/>
                  </a:lnTo>
                  <a:lnTo>
                    <a:pt x="2032" y="15494"/>
                  </a:lnTo>
                  <a:lnTo>
                    <a:pt x="0" y="25400"/>
                  </a:lnTo>
                  <a:lnTo>
                    <a:pt x="2032" y="35306"/>
                  </a:lnTo>
                  <a:lnTo>
                    <a:pt x="7366" y="43434"/>
                  </a:lnTo>
                  <a:lnTo>
                    <a:pt x="15494" y="48768"/>
                  </a:lnTo>
                  <a:lnTo>
                    <a:pt x="25400" y="50800"/>
                  </a:lnTo>
                  <a:lnTo>
                    <a:pt x="35306" y="48768"/>
                  </a:lnTo>
                  <a:lnTo>
                    <a:pt x="43307" y="43434"/>
                  </a:lnTo>
                  <a:lnTo>
                    <a:pt x="48768" y="35306"/>
                  </a:lnTo>
                  <a:lnTo>
                    <a:pt x="50800" y="25400"/>
                  </a:lnTo>
                  <a:close/>
                </a:path>
                <a:path w="381000" h="131445">
                  <a:moveTo>
                    <a:pt x="380873" y="105791"/>
                  </a:moveTo>
                  <a:lnTo>
                    <a:pt x="378841" y="95885"/>
                  </a:lnTo>
                  <a:lnTo>
                    <a:pt x="373380" y="87884"/>
                  </a:lnTo>
                  <a:lnTo>
                    <a:pt x="365379" y="82423"/>
                  </a:lnTo>
                  <a:lnTo>
                    <a:pt x="355473" y="80391"/>
                  </a:lnTo>
                  <a:lnTo>
                    <a:pt x="345567" y="82423"/>
                  </a:lnTo>
                  <a:lnTo>
                    <a:pt x="337566" y="87884"/>
                  </a:lnTo>
                  <a:lnTo>
                    <a:pt x="332105" y="95885"/>
                  </a:lnTo>
                  <a:lnTo>
                    <a:pt x="330073" y="105791"/>
                  </a:lnTo>
                  <a:lnTo>
                    <a:pt x="332105" y="115697"/>
                  </a:lnTo>
                  <a:lnTo>
                    <a:pt x="337566" y="123825"/>
                  </a:lnTo>
                  <a:lnTo>
                    <a:pt x="345567" y="129159"/>
                  </a:lnTo>
                  <a:lnTo>
                    <a:pt x="355473" y="131191"/>
                  </a:lnTo>
                  <a:lnTo>
                    <a:pt x="365379" y="129159"/>
                  </a:lnTo>
                  <a:lnTo>
                    <a:pt x="373380" y="123825"/>
                  </a:lnTo>
                  <a:lnTo>
                    <a:pt x="378841" y="115697"/>
                  </a:lnTo>
                  <a:lnTo>
                    <a:pt x="380873" y="105791"/>
                  </a:lnTo>
                  <a:close/>
                </a:path>
              </a:pathLst>
            </a:custGeom>
            <a:solidFill>
              <a:srgbClr val="CFC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37411" y="4348098"/>
              <a:ext cx="215900" cy="50800"/>
            </a:xfrm>
            <a:custGeom>
              <a:avLst/>
              <a:gdLst/>
              <a:ahLst/>
              <a:cxnLst/>
              <a:rect l="l" t="t" r="r" b="b"/>
              <a:pathLst>
                <a:path w="215900" h="50800">
                  <a:moveTo>
                    <a:pt x="50673" y="25400"/>
                  </a:moveTo>
                  <a:lnTo>
                    <a:pt x="48768" y="15494"/>
                  </a:lnTo>
                  <a:lnTo>
                    <a:pt x="43307" y="7493"/>
                  </a:lnTo>
                  <a:lnTo>
                    <a:pt x="35179" y="2032"/>
                  </a:lnTo>
                  <a:lnTo>
                    <a:pt x="25400" y="0"/>
                  </a:lnTo>
                  <a:lnTo>
                    <a:pt x="15494" y="2032"/>
                  </a:lnTo>
                  <a:lnTo>
                    <a:pt x="7353" y="7493"/>
                  </a:lnTo>
                  <a:lnTo>
                    <a:pt x="1905" y="15494"/>
                  </a:lnTo>
                  <a:lnTo>
                    <a:pt x="0" y="25400"/>
                  </a:lnTo>
                  <a:lnTo>
                    <a:pt x="1905" y="35306"/>
                  </a:lnTo>
                  <a:lnTo>
                    <a:pt x="7353" y="43434"/>
                  </a:lnTo>
                  <a:lnTo>
                    <a:pt x="15494" y="48768"/>
                  </a:lnTo>
                  <a:lnTo>
                    <a:pt x="25400" y="50800"/>
                  </a:lnTo>
                  <a:lnTo>
                    <a:pt x="35179" y="48768"/>
                  </a:lnTo>
                  <a:lnTo>
                    <a:pt x="43307" y="43434"/>
                  </a:lnTo>
                  <a:lnTo>
                    <a:pt x="48768" y="35306"/>
                  </a:lnTo>
                  <a:lnTo>
                    <a:pt x="50673" y="25400"/>
                  </a:lnTo>
                  <a:close/>
                </a:path>
                <a:path w="215900" h="50800">
                  <a:moveTo>
                    <a:pt x="133223" y="25400"/>
                  </a:moveTo>
                  <a:lnTo>
                    <a:pt x="131318" y="15494"/>
                  </a:lnTo>
                  <a:lnTo>
                    <a:pt x="125857" y="7493"/>
                  </a:lnTo>
                  <a:lnTo>
                    <a:pt x="117729" y="2032"/>
                  </a:lnTo>
                  <a:lnTo>
                    <a:pt x="107823" y="0"/>
                  </a:lnTo>
                  <a:lnTo>
                    <a:pt x="97917" y="2032"/>
                  </a:lnTo>
                  <a:lnTo>
                    <a:pt x="89916" y="7493"/>
                  </a:lnTo>
                  <a:lnTo>
                    <a:pt x="84455" y="15494"/>
                  </a:lnTo>
                  <a:lnTo>
                    <a:pt x="82423" y="25400"/>
                  </a:lnTo>
                  <a:lnTo>
                    <a:pt x="84455" y="35306"/>
                  </a:lnTo>
                  <a:lnTo>
                    <a:pt x="89916" y="43434"/>
                  </a:lnTo>
                  <a:lnTo>
                    <a:pt x="97917" y="48768"/>
                  </a:lnTo>
                  <a:lnTo>
                    <a:pt x="107823" y="50800"/>
                  </a:lnTo>
                  <a:lnTo>
                    <a:pt x="117729" y="48768"/>
                  </a:lnTo>
                  <a:lnTo>
                    <a:pt x="125857" y="43434"/>
                  </a:lnTo>
                  <a:lnTo>
                    <a:pt x="131318" y="35306"/>
                  </a:lnTo>
                  <a:lnTo>
                    <a:pt x="133223" y="25400"/>
                  </a:lnTo>
                  <a:close/>
                </a:path>
                <a:path w="215900" h="50800">
                  <a:moveTo>
                    <a:pt x="215773" y="25400"/>
                  </a:moveTo>
                  <a:lnTo>
                    <a:pt x="213741" y="15494"/>
                  </a:lnTo>
                  <a:lnTo>
                    <a:pt x="208407" y="7493"/>
                  </a:lnTo>
                  <a:lnTo>
                    <a:pt x="200279" y="2032"/>
                  </a:lnTo>
                  <a:lnTo>
                    <a:pt x="190373" y="0"/>
                  </a:lnTo>
                  <a:lnTo>
                    <a:pt x="180467" y="2032"/>
                  </a:lnTo>
                  <a:lnTo>
                    <a:pt x="172466" y="7493"/>
                  </a:lnTo>
                  <a:lnTo>
                    <a:pt x="167005" y="15494"/>
                  </a:lnTo>
                  <a:lnTo>
                    <a:pt x="164973" y="25400"/>
                  </a:lnTo>
                  <a:lnTo>
                    <a:pt x="167005" y="35306"/>
                  </a:lnTo>
                  <a:lnTo>
                    <a:pt x="172466" y="43434"/>
                  </a:lnTo>
                  <a:lnTo>
                    <a:pt x="180467" y="48768"/>
                  </a:lnTo>
                  <a:lnTo>
                    <a:pt x="190373" y="50800"/>
                  </a:lnTo>
                  <a:lnTo>
                    <a:pt x="200279" y="48768"/>
                  </a:lnTo>
                  <a:lnTo>
                    <a:pt x="208407" y="43434"/>
                  </a:lnTo>
                  <a:lnTo>
                    <a:pt x="213741" y="35306"/>
                  </a:lnTo>
                  <a:lnTo>
                    <a:pt x="215773" y="25400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54861" y="4267707"/>
              <a:ext cx="381000" cy="131445"/>
            </a:xfrm>
            <a:custGeom>
              <a:avLst/>
              <a:gdLst/>
              <a:ahLst/>
              <a:cxnLst/>
              <a:rect l="l" t="t" r="r" b="b"/>
              <a:pathLst>
                <a:path w="381000" h="131445">
                  <a:moveTo>
                    <a:pt x="50800" y="25400"/>
                  </a:moveTo>
                  <a:lnTo>
                    <a:pt x="48768" y="15494"/>
                  </a:lnTo>
                  <a:lnTo>
                    <a:pt x="43307" y="7493"/>
                  </a:lnTo>
                  <a:lnTo>
                    <a:pt x="35306" y="2032"/>
                  </a:lnTo>
                  <a:lnTo>
                    <a:pt x="25400" y="0"/>
                  </a:lnTo>
                  <a:lnTo>
                    <a:pt x="15494" y="2032"/>
                  </a:lnTo>
                  <a:lnTo>
                    <a:pt x="7366" y="7493"/>
                  </a:lnTo>
                  <a:lnTo>
                    <a:pt x="2032" y="15494"/>
                  </a:lnTo>
                  <a:lnTo>
                    <a:pt x="0" y="25400"/>
                  </a:lnTo>
                  <a:lnTo>
                    <a:pt x="2032" y="35306"/>
                  </a:lnTo>
                  <a:lnTo>
                    <a:pt x="7366" y="43434"/>
                  </a:lnTo>
                  <a:lnTo>
                    <a:pt x="15494" y="48768"/>
                  </a:lnTo>
                  <a:lnTo>
                    <a:pt x="25400" y="50800"/>
                  </a:lnTo>
                  <a:lnTo>
                    <a:pt x="35306" y="48768"/>
                  </a:lnTo>
                  <a:lnTo>
                    <a:pt x="43307" y="43434"/>
                  </a:lnTo>
                  <a:lnTo>
                    <a:pt x="48768" y="35306"/>
                  </a:lnTo>
                  <a:lnTo>
                    <a:pt x="50800" y="25400"/>
                  </a:lnTo>
                  <a:close/>
                </a:path>
                <a:path w="381000" h="131445">
                  <a:moveTo>
                    <a:pt x="380873" y="105791"/>
                  </a:moveTo>
                  <a:lnTo>
                    <a:pt x="378841" y="95885"/>
                  </a:lnTo>
                  <a:lnTo>
                    <a:pt x="373380" y="87884"/>
                  </a:lnTo>
                  <a:lnTo>
                    <a:pt x="365379" y="82423"/>
                  </a:lnTo>
                  <a:lnTo>
                    <a:pt x="355473" y="80391"/>
                  </a:lnTo>
                  <a:lnTo>
                    <a:pt x="345567" y="82423"/>
                  </a:lnTo>
                  <a:lnTo>
                    <a:pt x="337566" y="87884"/>
                  </a:lnTo>
                  <a:lnTo>
                    <a:pt x="332105" y="95885"/>
                  </a:lnTo>
                  <a:lnTo>
                    <a:pt x="330073" y="105791"/>
                  </a:lnTo>
                  <a:lnTo>
                    <a:pt x="332105" y="115697"/>
                  </a:lnTo>
                  <a:lnTo>
                    <a:pt x="337566" y="123825"/>
                  </a:lnTo>
                  <a:lnTo>
                    <a:pt x="345567" y="129159"/>
                  </a:lnTo>
                  <a:lnTo>
                    <a:pt x="355473" y="131191"/>
                  </a:lnTo>
                  <a:lnTo>
                    <a:pt x="365379" y="129159"/>
                  </a:lnTo>
                  <a:lnTo>
                    <a:pt x="373380" y="123825"/>
                  </a:lnTo>
                  <a:lnTo>
                    <a:pt x="378841" y="115697"/>
                  </a:lnTo>
                  <a:lnTo>
                    <a:pt x="380873" y="105791"/>
                  </a:lnTo>
                  <a:close/>
                </a:path>
              </a:pathLst>
            </a:custGeom>
            <a:solidFill>
              <a:srgbClr val="CFC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37411" y="4267707"/>
              <a:ext cx="215900" cy="50800"/>
            </a:xfrm>
            <a:custGeom>
              <a:avLst/>
              <a:gdLst/>
              <a:ahLst/>
              <a:cxnLst/>
              <a:rect l="l" t="t" r="r" b="b"/>
              <a:pathLst>
                <a:path w="215900" h="50800">
                  <a:moveTo>
                    <a:pt x="50673" y="25400"/>
                  </a:moveTo>
                  <a:lnTo>
                    <a:pt x="48768" y="15494"/>
                  </a:lnTo>
                  <a:lnTo>
                    <a:pt x="43307" y="7493"/>
                  </a:lnTo>
                  <a:lnTo>
                    <a:pt x="35179" y="2032"/>
                  </a:lnTo>
                  <a:lnTo>
                    <a:pt x="25400" y="0"/>
                  </a:lnTo>
                  <a:lnTo>
                    <a:pt x="15494" y="2032"/>
                  </a:lnTo>
                  <a:lnTo>
                    <a:pt x="7353" y="7493"/>
                  </a:lnTo>
                  <a:lnTo>
                    <a:pt x="1905" y="15494"/>
                  </a:lnTo>
                  <a:lnTo>
                    <a:pt x="0" y="25400"/>
                  </a:lnTo>
                  <a:lnTo>
                    <a:pt x="1905" y="35306"/>
                  </a:lnTo>
                  <a:lnTo>
                    <a:pt x="7353" y="43434"/>
                  </a:lnTo>
                  <a:lnTo>
                    <a:pt x="15494" y="48768"/>
                  </a:lnTo>
                  <a:lnTo>
                    <a:pt x="25400" y="50800"/>
                  </a:lnTo>
                  <a:lnTo>
                    <a:pt x="35179" y="48768"/>
                  </a:lnTo>
                  <a:lnTo>
                    <a:pt x="43307" y="43434"/>
                  </a:lnTo>
                  <a:lnTo>
                    <a:pt x="48768" y="35306"/>
                  </a:lnTo>
                  <a:lnTo>
                    <a:pt x="50673" y="25400"/>
                  </a:lnTo>
                  <a:close/>
                </a:path>
                <a:path w="215900" h="50800">
                  <a:moveTo>
                    <a:pt x="133223" y="25400"/>
                  </a:moveTo>
                  <a:lnTo>
                    <a:pt x="131318" y="15494"/>
                  </a:lnTo>
                  <a:lnTo>
                    <a:pt x="125857" y="7493"/>
                  </a:lnTo>
                  <a:lnTo>
                    <a:pt x="117729" y="2032"/>
                  </a:lnTo>
                  <a:lnTo>
                    <a:pt x="107823" y="0"/>
                  </a:lnTo>
                  <a:lnTo>
                    <a:pt x="98044" y="2032"/>
                  </a:lnTo>
                  <a:lnTo>
                    <a:pt x="89916" y="7493"/>
                  </a:lnTo>
                  <a:lnTo>
                    <a:pt x="84455" y="15494"/>
                  </a:lnTo>
                  <a:lnTo>
                    <a:pt x="82423" y="25400"/>
                  </a:lnTo>
                  <a:lnTo>
                    <a:pt x="84455" y="35306"/>
                  </a:lnTo>
                  <a:lnTo>
                    <a:pt x="89916" y="43434"/>
                  </a:lnTo>
                  <a:lnTo>
                    <a:pt x="98044" y="48768"/>
                  </a:lnTo>
                  <a:lnTo>
                    <a:pt x="107823" y="50800"/>
                  </a:lnTo>
                  <a:lnTo>
                    <a:pt x="117729" y="48768"/>
                  </a:lnTo>
                  <a:lnTo>
                    <a:pt x="125857" y="43434"/>
                  </a:lnTo>
                  <a:lnTo>
                    <a:pt x="131318" y="35306"/>
                  </a:lnTo>
                  <a:lnTo>
                    <a:pt x="133223" y="25400"/>
                  </a:lnTo>
                  <a:close/>
                </a:path>
                <a:path w="215900" h="50800">
                  <a:moveTo>
                    <a:pt x="215773" y="25400"/>
                  </a:moveTo>
                  <a:lnTo>
                    <a:pt x="213741" y="15494"/>
                  </a:lnTo>
                  <a:lnTo>
                    <a:pt x="208407" y="7493"/>
                  </a:lnTo>
                  <a:lnTo>
                    <a:pt x="200279" y="2032"/>
                  </a:lnTo>
                  <a:lnTo>
                    <a:pt x="190373" y="0"/>
                  </a:lnTo>
                  <a:lnTo>
                    <a:pt x="180467" y="2032"/>
                  </a:lnTo>
                  <a:lnTo>
                    <a:pt x="172466" y="7493"/>
                  </a:lnTo>
                  <a:lnTo>
                    <a:pt x="167005" y="15494"/>
                  </a:lnTo>
                  <a:lnTo>
                    <a:pt x="164973" y="25400"/>
                  </a:lnTo>
                  <a:lnTo>
                    <a:pt x="167005" y="35306"/>
                  </a:lnTo>
                  <a:lnTo>
                    <a:pt x="172466" y="43434"/>
                  </a:lnTo>
                  <a:lnTo>
                    <a:pt x="180467" y="48768"/>
                  </a:lnTo>
                  <a:lnTo>
                    <a:pt x="190373" y="50800"/>
                  </a:lnTo>
                  <a:lnTo>
                    <a:pt x="200279" y="48768"/>
                  </a:lnTo>
                  <a:lnTo>
                    <a:pt x="208407" y="43434"/>
                  </a:lnTo>
                  <a:lnTo>
                    <a:pt x="213741" y="35306"/>
                  </a:lnTo>
                  <a:lnTo>
                    <a:pt x="215773" y="25400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54861" y="4187316"/>
              <a:ext cx="381000" cy="131445"/>
            </a:xfrm>
            <a:custGeom>
              <a:avLst/>
              <a:gdLst/>
              <a:ahLst/>
              <a:cxnLst/>
              <a:rect l="l" t="t" r="r" b="b"/>
              <a:pathLst>
                <a:path w="381000" h="131445">
                  <a:moveTo>
                    <a:pt x="50800" y="25400"/>
                  </a:moveTo>
                  <a:lnTo>
                    <a:pt x="48768" y="15494"/>
                  </a:lnTo>
                  <a:lnTo>
                    <a:pt x="43307" y="7493"/>
                  </a:lnTo>
                  <a:lnTo>
                    <a:pt x="35306" y="2032"/>
                  </a:lnTo>
                  <a:lnTo>
                    <a:pt x="25400" y="0"/>
                  </a:lnTo>
                  <a:lnTo>
                    <a:pt x="15494" y="2032"/>
                  </a:lnTo>
                  <a:lnTo>
                    <a:pt x="7366" y="7493"/>
                  </a:lnTo>
                  <a:lnTo>
                    <a:pt x="2032" y="15494"/>
                  </a:lnTo>
                  <a:lnTo>
                    <a:pt x="0" y="25400"/>
                  </a:lnTo>
                  <a:lnTo>
                    <a:pt x="2032" y="35306"/>
                  </a:lnTo>
                  <a:lnTo>
                    <a:pt x="7366" y="43434"/>
                  </a:lnTo>
                  <a:lnTo>
                    <a:pt x="15494" y="48768"/>
                  </a:lnTo>
                  <a:lnTo>
                    <a:pt x="25400" y="50800"/>
                  </a:lnTo>
                  <a:lnTo>
                    <a:pt x="35306" y="48768"/>
                  </a:lnTo>
                  <a:lnTo>
                    <a:pt x="43307" y="43434"/>
                  </a:lnTo>
                  <a:lnTo>
                    <a:pt x="48768" y="35306"/>
                  </a:lnTo>
                  <a:lnTo>
                    <a:pt x="50800" y="25400"/>
                  </a:lnTo>
                  <a:close/>
                </a:path>
                <a:path w="381000" h="131445">
                  <a:moveTo>
                    <a:pt x="380873" y="105791"/>
                  </a:moveTo>
                  <a:lnTo>
                    <a:pt x="378841" y="95885"/>
                  </a:lnTo>
                  <a:lnTo>
                    <a:pt x="373380" y="87884"/>
                  </a:lnTo>
                  <a:lnTo>
                    <a:pt x="365379" y="82423"/>
                  </a:lnTo>
                  <a:lnTo>
                    <a:pt x="355473" y="80391"/>
                  </a:lnTo>
                  <a:lnTo>
                    <a:pt x="345567" y="82423"/>
                  </a:lnTo>
                  <a:lnTo>
                    <a:pt x="337566" y="87884"/>
                  </a:lnTo>
                  <a:lnTo>
                    <a:pt x="332105" y="95885"/>
                  </a:lnTo>
                  <a:lnTo>
                    <a:pt x="330073" y="105791"/>
                  </a:lnTo>
                  <a:lnTo>
                    <a:pt x="332105" y="115697"/>
                  </a:lnTo>
                  <a:lnTo>
                    <a:pt x="337566" y="123825"/>
                  </a:lnTo>
                  <a:lnTo>
                    <a:pt x="345567" y="129159"/>
                  </a:lnTo>
                  <a:lnTo>
                    <a:pt x="355473" y="131191"/>
                  </a:lnTo>
                  <a:lnTo>
                    <a:pt x="365379" y="129159"/>
                  </a:lnTo>
                  <a:lnTo>
                    <a:pt x="373380" y="123825"/>
                  </a:lnTo>
                  <a:lnTo>
                    <a:pt x="378841" y="115697"/>
                  </a:lnTo>
                  <a:lnTo>
                    <a:pt x="380873" y="105791"/>
                  </a:lnTo>
                  <a:close/>
                </a:path>
              </a:pathLst>
            </a:custGeom>
            <a:solidFill>
              <a:srgbClr val="CFC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37411" y="4187316"/>
              <a:ext cx="215900" cy="50800"/>
            </a:xfrm>
            <a:custGeom>
              <a:avLst/>
              <a:gdLst/>
              <a:ahLst/>
              <a:cxnLst/>
              <a:rect l="l" t="t" r="r" b="b"/>
              <a:pathLst>
                <a:path w="215900" h="50800">
                  <a:moveTo>
                    <a:pt x="50673" y="25400"/>
                  </a:moveTo>
                  <a:lnTo>
                    <a:pt x="48768" y="15494"/>
                  </a:lnTo>
                  <a:lnTo>
                    <a:pt x="43307" y="7493"/>
                  </a:lnTo>
                  <a:lnTo>
                    <a:pt x="35179" y="2032"/>
                  </a:lnTo>
                  <a:lnTo>
                    <a:pt x="25400" y="0"/>
                  </a:lnTo>
                  <a:lnTo>
                    <a:pt x="15494" y="2032"/>
                  </a:lnTo>
                  <a:lnTo>
                    <a:pt x="7353" y="7493"/>
                  </a:lnTo>
                  <a:lnTo>
                    <a:pt x="1905" y="15494"/>
                  </a:lnTo>
                  <a:lnTo>
                    <a:pt x="0" y="25400"/>
                  </a:lnTo>
                  <a:lnTo>
                    <a:pt x="1905" y="35306"/>
                  </a:lnTo>
                  <a:lnTo>
                    <a:pt x="7353" y="43434"/>
                  </a:lnTo>
                  <a:lnTo>
                    <a:pt x="15494" y="48768"/>
                  </a:lnTo>
                  <a:lnTo>
                    <a:pt x="25400" y="50800"/>
                  </a:lnTo>
                  <a:lnTo>
                    <a:pt x="35179" y="48768"/>
                  </a:lnTo>
                  <a:lnTo>
                    <a:pt x="43307" y="43434"/>
                  </a:lnTo>
                  <a:lnTo>
                    <a:pt x="48768" y="35306"/>
                  </a:lnTo>
                  <a:lnTo>
                    <a:pt x="50673" y="25400"/>
                  </a:lnTo>
                  <a:close/>
                </a:path>
                <a:path w="215900" h="50800">
                  <a:moveTo>
                    <a:pt x="133223" y="25400"/>
                  </a:moveTo>
                  <a:lnTo>
                    <a:pt x="131318" y="15494"/>
                  </a:lnTo>
                  <a:lnTo>
                    <a:pt x="125857" y="7493"/>
                  </a:lnTo>
                  <a:lnTo>
                    <a:pt x="117729" y="2032"/>
                  </a:lnTo>
                  <a:lnTo>
                    <a:pt x="107823" y="0"/>
                  </a:lnTo>
                  <a:lnTo>
                    <a:pt x="98044" y="2032"/>
                  </a:lnTo>
                  <a:lnTo>
                    <a:pt x="89916" y="7493"/>
                  </a:lnTo>
                  <a:lnTo>
                    <a:pt x="84455" y="15494"/>
                  </a:lnTo>
                  <a:lnTo>
                    <a:pt x="82423" y="25400"/>
                  </a:lnTo>
                  <a:lnTo>
                    <a:pt x="84455" y="35306"/>
                  </a:lnTo>
                  <a:lnTo>
                    <a:pt x="89916" y="43434"/>
                  </a:lnTo>
                  <a:lnTo>
                    <a:pt x="98044" y="48768"/>
                  </a:lnTo>
                  <a:lnTo>
                    <a:pt x="107823" y="50800"/>
                  </a:lnTo>
                  <a:lnTo>
                    <a:pt x="117729" y="48768"/>
                  </a:lnTo>
                  <a:lnTo>
                    <a:pt x="125857" y="43434"/>
                  </a:lnTo>
                  <a:lnTo>
                    <a:pt x="131318" y="35306"/>
                  </a:lnTo>
                  <a:lnTo>
                    <a:pt x="133223" y="25400"/>
                  </a:lnTo>
                  <a:close/>
                </a:path>
                <a:path w="215900" h="50800">
                  <a:moveTo>
                    <a:pt x="215773" y="25400"/>
                  </a:moveTo>
                  <a:lnTo>
                    <a:pt x="213741" y="15494"/>
                  </a:lnTo>
                  <a:lnTo>
                    <a:pt x="208407" y="7493"/>
                  </a:lnTo>
                  <a:lnTo>
                    <a:pt x="200279" y="2032"/>
                  </a:lnTo>
                  <a:lnTo>
                    <a:pt x="190373" y="0"/>
                  </a:lnTo>
                  <a:lnTo>
                    <a:pt x="180467" y="2032"/>
                  </a:lnTo>
                  <a:lnTo>
                    <a:pt x="172466" y="7493"/>
                  </a:lnTo>
                  <a:lnTo>
                    <a:pt x="167005" y="15494"/>
                  </a:lnTo>
                  <a:lnTo>
                    <a:pt x="164973" y="25400"/>
                  </a:lnTo>
                  <a:lnTo>
                    <a:pt x="167005" y="35306"/>
                  </a:lnTo>
                  <a:lnTo>
                    <a:pt x="172466" y="43307"/>
                  </a:lnTo>
                  <a:lnTo>
                    <a:pt x="180467" y="48768"/>
                  </a:lnTo>
                  <a:lnTo>
                    <a:pt x="190373" y="50800"/>
                  </a:lnTo>
                  <a:lnTo>
                    <a:pt x="200279" y="48768"/>
                  </a:lnTo>
                  <a:lnTo>
                    <a:pt x="208407" y="43307"/>
                  </a:lnTo>
                  <a:lnTo>
                    <a:pt x="213741" y="35306"/>
                  </a:lnTo>
                  <a:lnTo>
                    <a:pt x="215773" y="25400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84934" y="418731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493" y="2032"/>
                  </a:lnTo>
                  <a:lnTo>
                    <a:pt x="7493" y="7493"/>
                  </a:lnTo>
                  <a:lnTo>
                    <a:pt x="2032" y="15494"/>
                  </a:lnTo>
                  <a:lnTo>
                    <a:pt x="0" y="25400"/>
                  </a:lnTo>
                  <a:lnTo>
                    <a:pt x="2032" y="35306"/>
                  </a:lnTo>
                  <a:lnTo>
                    <a:pt x="7493" y="43307"/>
                  </a:lnTo>
                  <a:lnTo>
                    <a:pt x="15493" y="48768"/>
                  </a:lnTo>
                  <a:lnTo>
                    <a:pt x="25400" y="50800"/>
                  </a:lnTo>
                  <a:lnTo>
                    <a:pt x="35306" y="48768"/>
                  </a:lnTo>
                  <a:lnTo>
                    <a:pt x="43307" y="43307"/>
                  </a:lnTo>
                  <a:lnTo>
                    <a:pt x="48768" y="35306"/>
                  </a:lnTo>
                  <a:lnTo>
                    <a:pt x="50800" y="25400"/>
                  </a:lnTo>
                  <a:lnTo>
                    <a:pt x="48768" y="15494"/>
                  </a:lnTo>
                  <a:lnTo>
                    <a:pt x="43307" y="7493"/>
                  </a:lnTo>
                  <a:lnTo>
                    <a:pt x="35306" y="2032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CFC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54861" y="4106925"/>
              <a:ext cx="381000" cy="50800"/>
            </a:xfrm>
            <a:custGeom>
              <a:avLst/>
              <a:gdLst/>
              <a:ahLst/>
              <a:cxnLst/>
              <a:rect l="l" t="t" r="r" b="b"/>
              <a:pathLst>
                <a:path w="381000" h="50800">
                  <a:moveTo>
                    <a:pt x="50800" y="25400"/>
                  </a:moveTo>
                  <a:lnTo>
                    <a:pt x="48768" y="15494"/>
                  </a:lnTo>
                  <a:lnTo>
                    <a:pt x="43307" y="7493"/>
                  </a:lnTo>
                  <a:lnTo>
                    <a:pt x="35306" y="2032"/>
                  </a:lnTo>
                  <a:lnTo>
                    <a:pt x="25400" y="0"/>
                  </a:lnTo>
                  <a:lnTo>
                    <a:pt x="15494" y="2032"/>
                  </a:lnTo>
                  <a:lnTo>
                    <a:pt x="7366" y="7493"/>
                  </a:lnTo>
                  <a:lnTo>
                    <a:pt x="2032" y="15494"/>
                  </a:lnTo>
                  <a:lnTo>
                    <a:pt x="0" y="25400"/>
                  </a:lnTo>
                  <a:lnTo>
                    <a:pt x="2032" y="35306"/>
                  </a:lnTo>
                  <a:lnTo>
                    <a:pt x="7366" y="43307"/>
                  </a:lnTo>
                  <a:lnTo>
                    <a:pt x="15494" y="48768"/>
                  </a:lnTo>
                  <a:lnTo>
                    <a:pt x="25400" y="50800"/>
                  </a:lnTo>
                  <a:lnTo>
                    <a:pt x="35306" y="48768"/>
                  </a:lnTo>
                  <a:lnTo>
                    <a:pt x="43307" y="43307"/>
                  </a:lnTo>
                  <a:lnTo>
                    <a:pt x="48768" y="35306"/>
                  </a:lnTo>
                  <a:lnTo>
                    <a:pt x="50800" y="25400"/>
                  </a:lnTo>
                  <a:close/>
                </a:path>
                <a:path w="381000" h="50800">
                  <a:moveTo>
                    <a:pt x="133223" y="25400"/>
                  </a:moveTo>
                  <a:lnTo>
                    <a:pt x="131318" y="15494"/>
                  </a:lnTo>
                  <a:lnTo>
                    <a:pt x="125857" y="7493"/>
                  </a:lnTo>
                  <a:lnTo>
                    <a:pt x="117729" y="2032"/>
                  </a:lnTo>
                  <a:lnTo>
                    <a:pt x="107950" y="0"/>
                  </a:lnTo>
                  <a:lnTo>
                    <a:pt x="98044" y="2032"/>
                  </a:lnTo>
                  <a:lnTo>
                    <a:pt x="89903" y="7493"/>
                  </a:lnTo>
                  <a:lnTo>
                    <a:pt x="84455" y="15494"/>
                  </a:lnTo>
                  <a:lnTo>
                    <a:pt x="82550" y="25400"/>
                  </a:lnTo>
                  <a:lnTo>
                    <a:pt x="84455" y="35306"/>
                  </a:lnTo>
                  <a:lnTo>
                    <a:pt x="89903" y="43307"/>
                  </a:lnTo>
                  <a:lnTo>
                    <a:pt x="98044" y="48768"/>
                  </a:lnTo>
                  <a:lnTo>
                    <a:pt x="107950" y="50800"/>
                  </a:lnTo>
                  <a:lnTo>
                    <a:pt x="117729" y="48768"/>
                  </a:lnTo>
                  <a:lnTo>
                    <a:pt x="125857" y="43307"/>
                  </a:lnTo>
                  <a:lnTo>
                    <a:pt x="131318" y="35306"/>
                  </a:lnTo>
                  <a:lnTo>
                    <a:pt x="133223" y="25400"/>
                  </a:lnTo>
                  <a:close/>
                </a:path>
                <a:path w="381000" h="50800">
                  <a:moveTo>
                    <a:pt x="215773" y="25400"/>
                  </a:moveTo>
                  <a:lnTo>
                    <a:pt x="213868" y="15494"/>
                  </a:lnTo>
                  <a:lnTo>
                    <a:pt x="208407" y="7493"/>
                  </a:lnTo>
                  <a:lnTo>
                    <a:pt x="200279" y="2032"/>
                  </a:lnTo>
                  <a:lnTo>
                    <a:pt x="190373" y="0"/>
                  </a:lnTo>
                  <a:lnTo>
                    <a:pt x="180594" y="2032"/>
                  </a:lnTo>
                  <a:lnTo>
                    <a:pt x="172466" y="7493"/>
                  </a:lnTo>
                  <a:lnTo>
                    <a:pt x="167005" y="15494"/>
                  </a:lnTo>
                  <a:lnTo>
                    <a:pt x="164973" y="25400"/>
                  </a:lnTo>
                  <a:lnTo>
                    <a:pt x="167005" y="35306"/>
                  </a:lnTo>
                  <a:lnTo>
                    <a:pt x="172466" y="43307"/>
                  </a:lnTo>
                  <a:lnTo>
                    <a:pt x="180594" y="48768"/>
                  </a:lnTo>
                  <a:lnTo>
                    <a:pt x="190373" y="50800"/>
                  </a:lnTo>
                  <a:lnTo>
                    <a:pt x="200279" y="48768"/>
                  </a:lnTo>
                  <a:lnTo>
                    <a:pt x="208407" y="43307"/>
                  </a:lnTo>
                  <a:lnTo>
                    <a:pt x="213868" y="35306"/>
                  </a:lnTo>
                  <a:lnTo>
                    <a:pt x="215773" y="25400"/>
                  </a:lnTo>
                  <a:close/>
                </a:path>
                <a:path w="381000" h="50800">
                  <a:moveTo>
                    <a:pt x="298323" y="25400"/>
                  </a:moveTo>
                  <a:lnTo>
                    <a:pt x="296291" y="15494"/>
                  </a:lnTo>
                  <a:lnTo>
                    <a:pt x="290957" y="7493"/>
                  </a:lnTo>
                  <a:lnTo>
                    <a:pt x="282829" y="2032"/>
                  </a:lnTo>
                  <a:lnTo>
                    <a:pt x="272923" y="0"/>
                  </a:lnTo>
                  <a:lnTo>
                    <a:pt x="263017" y="2032"/>
                  </a:lnTo>
                  <a:lnTo>
                    <a:pt x="255016" y="7493"/>
                  </a:lnTo>
                  <a:lnTo>
                    <a:pt x="249555" y="15494"/>
                  </a:lnTo>
                  <a:lnTo>
                    <a:pt x="247523" y="25400"/>
                  </a:lnTo>
                  <a:lnTo>
                    <a:pt x="249555" y="35306"/>
                  </a:lnTo>
                  <a:lnTo>
                    <a:pt x="255016" y="43307"/>
                  </a:lnTo>
                  <a:lnTo>
                    <a:pt x="263017" y="48768"/>
                  </a:lnTo>
                  <a:lnTo>
                    <a:pt x="272923" y="50800"/>
                  </a:lnTo>
                  <a:lnTo>
                    <a:pt x="282829" y="48768"/>
                  </a:lnTo>
                  <a:lnTo>
                    <a:pt x="290957" y="43307"/>
                  </a:lnTo>
                  <a:lnTo>
                    <a:pt x="296291" y="35306"/>
                  </a:lnTo>
                  <a:lnTo>
                    <a:pt x="298323" y="25400"/>
                  </a:lnTo>
                  <a:close/>
                </a:path>
                <a:path w="381000" h="50800">
                  <a:moveTo>
                    <a:pt x="380873" y="25400"/>
                  </a:moveTo>
                  <a:lnTo>
                    <a:pt x="378841" y="15494"/>
                  </a:lnTo>
                  <a:lnTo>
                    <a:pt x="373380" y="7493"/>
                  </a:lnTo>
                  <a:lnTo>
                    <a:pt x="365379" y="2032"/>
                  </a:lnTo>
                  <a:lnTo>
                    <a:pt x="355473" y="0"/>
                  </a:lnTo>
                  <a:lnTo>
                    <a:pt x="345567" y="2032"/>
                  </a:lnTo>
                  <a:lnTo>
                    <a:pt x="337566" y="7493"/>
                  </a:lnTo>
                  <a:lnTo>
                    <a:pt x="332105" y="15494"/>
                  </a:lnTo>
                  <a:lnTo>
                    <a:pt x="330073" y="25400"/>
                  </a:lnTo>
                  <a:lnTo>
                    <a:pt x="332105" y="35306"/>
                  </a:lnTo>
                  <a:lnTo>
                    <a:pt x="337566" y="43307"/>
                  </a:lnTo>
                  <a:lnTo>
                    <a:pt x="345567" y="48768"/>
                  </a:lnTo>
                  <a:lnTo>
                    <a:pt x="355473" y="50800"/>
                  </a:lnTo>
                  <a:lnTo>
                    <a:pt x="365379" y="48768"/>
                  </a:lnTo>
                  <a:lnTo>
                    <a:pt x="373380" y="43307"/>
                  </a:lnTo>
                  <a:lnTo>
                    <a:pt x="378841" y="35306"/>
                  </a:lnTo>
                  <a:lnTo>
                    <a:pt x="380873" y="25400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58417" y="3975226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90" h="34289">
                  <a:moveTo>
                    <a:pt x="26289" y="0"/>
                  </a:moveTo>
                  <a:lnTo>
                    <a:pt x="7620" y="0"/>
                  </a:lnTo>
                  <a:lnTo>
                    <a:pt x="0" y="7493"/>
                  </a:lnTo>
                  <a:lnTo>
                    <a:pt x="0" y="26288"/>
                  </a:lnTo>
                  <a:lnTo>
                    <a:pt x="7620" y="33782"/>
                  </a:lnTo>
                  <a:lnTo>
                    <a:pt x="26289" y="33782"/>
                  </a:lnTo>
                  <a:lnTo>
                    <a:pt x="33909" y="26288"/>
                  </a:lnTo>
                  <a:lnTo>
                    <a:pt x="33909" y="7493"/>
                  </a:lnTo>
                  <a:lnTo>
                    <a:pt x="26289" y="0"/>
                  </a:lnTo>
                  <a:close/>
                </a:path>
              </a:pathLst>
            </a:custGeom>
            <a:solidFill>
              <a:srgbClr val="CFC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40967" y="3975226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89" h="34289">
                  <a:moveTo>
                    <a:pt x="26288" y="0"/>
                  </a:moveTo>
                  <a:lnTo>
                    <a:pt x="7619" y="0"/>
                  </a:lnTo>
                  <a:lnTo>
                    <a:pt x="0" y="7493"/>
                  </a:lnTo>
                  <a:lnTo>
                    <a:pt x="0" y="26162"/>
                  </a:lnTo>
                  <a:lnTo>
                    <a:pt x="7619" y="33782"/>
                  </a:lnTo>
                  <a:lnTo>
                    <a:pt x="26288" y="33782"/>
                  </a:lnTo>
                  <a:lnTo>
                    <a:pt x="33908" y="26162"/>
                  </a:lnTo>
                  <a:lnTo>
                    <a:pt x="33908" y="7493"/>
                  </a:lnTo>
                  <a:lnTo>
                    <a:pt x="26288" y="0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42795" y="3769194"/>
              <a:ext cx="406400" cy="146685"/>
            </a:xfrm>
            <a:custGeom>
              <a:avLst/>
              <a:gdLst/>
              <a:ahLst/>
              <a:cxnLst/>
              <a:rect l="l" t="t" r="r" b="b"/>
              <a:pathLst>
                <a:path w="406400" h="146685">
                  <a:moveTo>
                    <a:pt x="406272" y="0"/>
                  </a:moveTo>
                  <a:lnTo>
                    <a:pt x="0" y="0"/>
                  </a:lnTo>
                  <a:lnTo>
                    <a:pt x="0" y="146215"/>
                  </a:lnTo>
                  <a:lnTo>
                    <a:pt x="406272" y="146215"/>
                  </a:lnTo>
                  <a:lnTo>
                    <a:pt x="406272" y="0"/>
                  </a:lnTo>
                  <a:close/>
                </a:path>
              </a:pathLst>
            </a:custGeom>
            <a:solidFill>
              <a:srgbClr val="CFC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40002" y="3707820"/>
              <a:ext cx="103505" cy="21590"/>
            </a:xfrm>
            <a:custGeom>
              <a:avLst/>
              <a:gdLst/>
              <a:ahLst/>
              <a:cxnLst/>
              <a:rect l="l" t="t" r="r" b="b"/>
              <a:pathLst>
                <a:path w="103505" h="21589">
                  <a:moveTo>
                    <a:pt x="103243" y="0"/>
                  </a:moveTo>
                  <a:lnTo>
                    <a:pt x="0" y="0"/>
                  </a:lnTo>
                  <a:lnTo>
                    <a:pt x="0" y="21026"/>
                  </a:lnTo>
                  <a:lnTo>
                    <a:pt x="103243" y="21026"/>
                  </a:lnTo>
                  <a:lnTo>
                    <a:pt x="1032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20254" y="3166617"/>
              <a:ext cx="1878964" cy="1878964"/>
            </a:xfrm>
            <a:custGeom>
              <a:avLst/>
              <a:gdLst/>
              <a:ahLst/>
              <a:cxnLst/>
              <a:rect l="l" t="t" r="r" b="b"/>
              <a:pathLst>
                <a:path w="1878964" h="1878964">
                  <a:moveTo>
                    <a:pt x="0" y="939164"/>
                  </a:moveTo>
                  <a:lnTo>
                    <a:pt x="1219" y="890904"/>
                  </a:lnTo>
                  <a:lnTo>
                    <a:pt x="4851" y="843152"/>
                  </a:lnTo>
                  <a:lnTo>
                    <a:pt x="10820" y="796162"/>
                  </a:lnTo>
                  <a:lnTo>
                    <a:pt x="19088" y="749934"/>
                  </a:lnTo>
                  <a:lnTo>
                    <a:pt x="29578" y="704468"/>
                  </a:lnTo>
                  <a:lnTo>
                    <a:pt x="42227" y="659891"/>
                  </a:lnTo>
                  <a:lnTo>
                    <a:pt x="56997" y="616203"/>
                  </a:lnTo>
                  <a:lnTo>
                    <a:pt x="73812" y="573658"/>
                  </a:lnTo>
                  <a:lnTo>
                    <a:pt x="92621" y="532002"/>
                  </a:lnTo>
                  <a:lnTo>
                    <a:pt x="113372" y="491489"/>
                  </a:lnTo>
                  <a:lnTo>
                    <a:pt x="135978" y="452119"/>
                  </a:lnTo>
                  <a:lnTo>
                    <a:pt x="160413" y="414019"/>
                  </a:lnTo>
                  <a:lnTo>
                    <a:pt x="186601" y="377189"/>
                  </a:lnTo>
                  <a:lnTo>
                    <a:pt x="214490" y="341756"/>
                  </a:lnTo>
                  <a:lnTo>
                    <a:pt x="244005" y="307721"/>
                  </a:lnTo>
                  <a:lnTo>
                    <a:pt x="275107" y="275081"/>
                  </a:lnTo>
                  <a:lnTo>
                    <a:pt x="307733" y="243966"/>
                  </a:lnTo>
                  <a:lnTo>
                    <a:pt x="341807" y="214375"/>
                  </a:lnTo>
                  <a:lnTo>
                    <a:pt x="377291" y="186562"/>
                  </a:lnTo>
                  <a:lnTo>
                    <a:pt x="414121" y="160400"/>
                  </a:lnTo>
                  <a:lnTo>
                    <a:pt x="452285" y="135889"/>
                  </a:lnTo>
                  <a:lnTo>
                    <a:pt x="491528" y="113283"/>
                  </a:lnTo>
                  <a:lnTo>
                    <a:pt x="532041" y="92582"/>
                  </a:lnTo>
                  <a:lnTo>
                    <a:pt x="573697" y="73786"/>
                  </a:lnTo>
                  <a:lnTo>
                    <a:pt x="616369" y="56896"/>
                  </a:lnTo>
                  <a:lnTo>
                    <a:pt x="659930" y="42163"/>
                  </a:lnTo>
                  <a:lnTo>
                    <a:pt x="704507" y="29463"/>
                  </a:lnTo>
                  <a:lnTo>
                    <a:pt x="749973" y="19050"/>
                  </a:lnTo>
                  <a:lnTo>
                    <a:pt x="796201" y="10795"/>
                  </a:lnTo>
                  <a:lnTo>
                    <a:pt x="843191" y="4825"/>
                  </a:lnTo>
                  <a:lnTo>
                    <a:pt x="890943" y="1142"/>
                  </a:lnTo>
                  <a:lnTo>
                    <a:pt x="939330" y="0"/>
                  </a:lnTo>
                  <a:lnTo>
                    <a:pt x="987590" y="1142"/>
                  </a:lnTo>
                  <a:lnTo>
                    <a:pt x="1035342" y="4825"/>
                  </a:lnTo>
                  <a:lnTo>
                    <a:pt x="1082332" y="10795"/>
                  </a:lnTo>
                  <a:lnTo>
                    <a:pt x="1128560" y="19050"/>
                  </a:lnTo>
                  <a:lnTo>
                    <a:pt x="1174026" y="29463"/>
                  </a:lnTo>
                  <a:lnTo>
                    <a:pt x="1218603" y="42163"/>
                  </a:lnTo>
                  <a:lnTo>
                    <a:pt x="1262291" y="56896"/>
                  </a:lnTo>
                  <a:lnTo>
                    <a:pt x="1304836" y="73786"/>
                  </a:lnTo>
                  <a:lnTo>
                    <a:pt x="1346492" y="92582"/>
                  </a:lnTo>
                  <a:lnTo>
                    <a:pt x="1387005" y="113283"/>
                  </a:lnTo>
                  <a:lnTo>
                    <a:pt x="1426375" y="135889"/>
                  </a:lnTo>
                  <a:lnTo>
                    <a:pt x="1464475" y="160400"/>
                  </a:lnTo>
                  <a:lnTo>
                    <a:pt x="1501305" y="186562"/>
                  </a:lnTo>
                  <a:lnTo>
                    <a:pt x="1536738" y="214375"/>
                  </a:lnTo>
                  <a:lnTo>
                    <a:pt x="1570774" y="243966"/>
                  </a:lnTo>
                  <a:lnTo>
                    <a:pt x="1603413" y="275081"/>
                  </a:lnTo>
                  <a:lnTo>
                    <a:pt x="1634528" y="307721"/>
                  </a:lnTo>
                  <a:lnTo>
                    <a:pt x="1664119" y="341756"/>
                  </a:lnTo>
                  <a:lnTo>
                    <a:pt x="1691932" y="377189"/>
                  </a:lnTo>
                  <a:lnTo>
                    <a:pt x="1718094" y="414019"/>
                  </a:lnTo>
                  <a:lnTo>
                    <a:pt x="1742605" y="452119"/>
                  </a:lnTo>
                  <a:lnTo>
                    <a:pt x="1765211" y="491489"/>
                  </a:lnTo>
                  <a:lnTo>
                    <a:pt x="1785912" y="532002"/>
                  </a:lnTo>
                  <a:lnTo>
                    <a:pt x="1804708" y="573658"/>
                  </a:lnTo>
                  <a:lnTo>
                    <a:pt x="1821599" y="616203"/>
                  </a:lnTo>
                  <a:lnTo>
                    <a:pt x="1836331" y="659891"/>
                  </a:lnTo>
                  <a:lnTo>
                    <a:pt x="1849031" y="704468"/>
                  </a:lnTo>
                  <a:lnTo>
                    <a:pt x="1859445" y="749934"/>
                  </a:lnTo>
                  <a:lnTo>
                    <a:pt x="1867700" y="796162"/>
                  </a:lnTo>
                  <a:lnTo>
                    <a:pt x="1873669" y="843152"/>
                  </a:lnTo>
                  <a:lnTo>
                    <a:pt x="1877352" y="890904"/>
                  </a:lnTo>
                  <a:lnTo>
                    <a:pt x="1878622" y="939164"/>
                  </a:lnTo>
                  <a:lnTo>
                    <a:pt x="1877352" y="987551"/>
                  </a:lnTo>
                  <a:lnTo>
                    <a:pt x="1873669" y="1035303"/>
                  </a:lnTo>
                  <a:lnTo>
                    <a:pt x="1867700" y="1082293"/>
                  </a:lnTo>
                  <a:lnTo>
                    <a:pt x="1859445" y="1128521"/>
                  </a:lnTo>
                  <a:lnTo>
                    <a:pt x="1849031" y="1173987"/>
                  </a:lnTo>
                  <a:lnTo>
                    <a:pt x="1836331" y="1218564"/>
                  </a:lnTo>
                  <a:lnTo>
                    <a:pt x="1821599" y="1262126"/>
                  </a:lnTo>
                  <a:lnTo>
                    <a:pt x="1804708" y="1304797"/>
                  </a:lnTo>
                  <a:lnTo>
                    <a:pt x="1785912" y="1346453"/>
                  </a:lnTo>
                  <a:lnTo>
                    <a:pt x="1765211" y="1386966"/>
                  </a:lnTo>
                  <a:lnTo>
                    <a:pt x="1742605" y="1426336"/>
                  </a:lnTo>
                  <a:lnTo>
                    <a:pt x="1718094" y="1464436"/>
                  </a:lnTo>
                  <a:lnTo>
                    <a:pt x="1691932" y="1501266"/>
                  </a:lnTo>
                  <a:lnTo>
                    <a:pt x="1664119" y="1536699"/>
                  </a:lnTo>
                  <a:lnTo>
                    <a:pt x="1634528" y="1570735"/>
                  </a:lnTo>
                  <a:lnTo>
                    <a:pt x="1603413" y="1603374"/>
                  </a:lnTo>
                  <a:lnTo>
                    <a:pt x="1570774" y="1634489"/>
                  </a:lnTo>
                  <a:lnTo>
                    <a:pt x="1536738" y="1663953"/>
                  </a:lnTo>
                  <a:lnTo>
                    <a:pt x="1501305" y="1691893"/>
                  </a:lnTo>
                  <a:lnTo>
                    <a:pt x="1464475" y="1718055"/>
                  </a:lnTo>
                  <a:lnTo>
                    <a:pt x="1426375" y="1742566"/>
                  </a:lnTo>
                  <a:lnTo>
                    <a:pt x="1387005" y="1765172"/>
                  </a:lnTo>
                  <a:lnTo>
                    <a:pt x="1346492" y="1785873"/>
                  </a:lnTo>
                  <a:lnTo>
                    <a:pt x="1304836" y="1804669"/>
                  </a:lnTo>
                  <a:lnTo>
                    <a:pt x="1262291" y="1821560"/>
                  </a:lnTo>
                  <a:lnTo>
                    <a:pt x="1218603" y="1836292"/>
                  </a:lnTo>
                  <a:lnTo>
                    <a:pt x="1174026" y="1848992"/>
                  </a:lnTo>
                  <a:lnTo>
                    <a:pt x="1128560" y="1859406"/>
                  </a:lnTo>
                  <a:lnTo>
                    <a:pt x="1082332" y="1867661"/>
                  </a:lnTo>
                  <a:lnTo>
                    <a:pt x="1035342" y="1873630"/>
                  </a:lnTo>
                  <a:lnTo>
                    <a:pt x="987590" y="1877314"/>
                  </a:lnTo>
                  <a:lnTo>
                    <a:pt x="939330" y="1878456"/>
                  </a:lnTo>
                  <a:lnTo>
                    <a:pt x="890943" y="1877314"/>
                  </a:lnTo>
                  <a:lnTo>
                    <a:pt x="843191" y="1873630"/>
                  </a:lnTo>
                  <a:lnTo>
                    <a:pt x="796201" y="1867661"/>
                  </a:lnTo>
                  <a:lnTo>
                    <a:pt x="749973" y="1859406"/>
                  </a:lnTo>
                  <a:lnTo>
                    <a:pt x="704507" y="1848992"/>
                  </a:lnTo>
                  <a:lnTo>
                    <a:pt x="659930" y="1836292"/>
                  </a:lnTo>
                  <a:lnTo>
                    <a:pt x="616369" y="1821560"/>
                  </a:lnTo>
                  <a:lnTo>
                    <a:pt x="573697" y="1804669"/>
                  </a:lnTo>
                  <a:lnTo>
                    <a:pt x="532041" y="1785873"/>
                  </a:lnTo>
                  <a:lnTo>
                    <a:pt x="491528" y="1765172"/>
                  </a:lnTo>
                  <a:lnTo>
                    <a:pt x="452285" y="1742566"/>
                  </a:lnTo>
                  <a:lnTo>
                    <a:pt x="414121" y="1718055"/>
                  </a:lnTo>
                  <a:lnTo>
                    <a:pt x="377291" y="1691893"/>
                  </a:lnTo>
                  <a:lnTo>
                    <a:pt x="341807" y="1663953"/>
                  </a:lnTo>
                  <a:lnTo>
                    <a:pt x="307733" y="1634489"/>
                  </a:lnTo>
                  <a:lnTo>
                    <a:pt x="275107" y="1603374"/>
                  </a:lnTo>
                  <a:lnTo>
                    <a:pt x="244005" y="1570735"/>
                  </a:lnTo>
                  <a:lnTo>
                    <a:pt x="214490" y="1536699"/>
                  </a:lnTo>
                  <a:lnTo>
                    <a:pt x="186601" y="1501266"/>
                  </a:lnTo>
                  <a:lnTo>
                    <a:pt x="160413" y="1464436"/>
                  </a:lnTo>
                  <a:lnTo>
                    <a:pt x="135978" y="1426336"/>
                  </a:lnTo>
                  <a:lnTo>
                    <a:pt x="113372" y="1386966"/>
                  </a:lnTo>
                  <a:lnTo>
                    <a:pt x="92621" y="1346453"/>
                  </a:lnTo>
                  <a:lnTo>
                    <a:pt x="73812" y="1304797"/>
                  </a:lnTo>
                  <a:lnTo>
                    <a:pt x="56997" y="1262126"/>
                  </a:lnTo>
                  <a:lnTo>
                    <a:pt x="42227" y="1218564"/>
                  </a:lnTo>
                  <a:lnTo>
                    <a:pt x="29578" y="1173987"/>
                  </a:lnTo>
                  <a:lnTo>
                    <a:pt x="19088" y="1128521"/>
                  </a:lnTo>
                  <a:lnTo>
                    <a:pt x="10820" y="1082293"/>
                  </a:lnTo>
                  <a:lnTo>
                    <a:pt x="4851" y="1035303"/>
                  </a:lnTo>
                  <a:lnTo>
                    <a:pt x="1219" y="987551"/>
                  </a:lnTo>
                  <a:lnTo>
                    <a:pt x="0" y="93916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47847" y="2828035"/>
              <a:ext cx="2053463" cy="564133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3032" y="2828035"/>
              <a:ext cx="2053463" cy="564133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982929" y="7474584"/>
              <a:ext cx="5783580" cy="846455"/>
            </a:xfrm>
            <a:custGeom>
              <a:avLst/>
              <a:gdLst/>
              <a:ahLst/>
              <a:cxnLst/>
              <a:rect l="l" t="t" r="r" b="b"/>
              <a:pathLst>
                <a:path w="5783580" h="846454">
                  <a:moveTo>
                    <a:pt x="5360339" y="0"/>
                  </a:moveTo>
                  <a:lnTo>
                    <a:pt x="5360339" y="211582"/>
                  </a:lnTo>
                  <a:lnTo>
                    <a:pt x="423087" y="211582"/>
                  </a:lnTo>
                  <a:lnTo>
                    <a:pt x="423087" y="0"/>
                  </a:lnTo>
                  <a:lnTo>
                    <a:pt x="0" y="423164"/>
                  </a:lnTo>
                  <a:lnTo>
                    <a:pt x="423087" y="846201"/>
                  </a:lnTo>
                  <a:lnTo>
                    <a:pt x="423087" y="634619"/>
                  </a:lnTo>
                  <a:lnTo>
                    <a:pt x="5360339" y="634619"/>
                  </a:lnTo>
                  <a:lnTo>
                    <a:pt x="5360339" y="846201"/>
                  </a:lnTo>
                  <a:lnTo>
                    <a:pt x="5783376" y="423164"/>
                  </a:lnTo>
                  <a:lnTo>
                    <a:pt x="5360339" y="0"/>
                  </a:lnTo>
                  <a:close/>
                </a:path>
              </a:pathLst>
            </a:custGeom>
            <a:solidFill>
              <a:srgbClr val="E8D0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82929" y="7474584"/>
              <a:ext cx="5783580" cy="846455"/>
            </a:xfrm>
            <a:custGeom>
              <a:avLst/>
              <a:gdLst/>
              <a:ahLst/>
              <a:cxnLst/>
              <a:rect l="l" t="t" r="r" b="b"/>
              <a:pathLst>
                <a:path w="5783580" h="846454">
                  <a:moveTo>
                    <a:pt x="0" y="423164"/>
                  </a:moveTo>
                  <a:lnTo>
                    <a:pt x="423087" y="0"/>
                  </a:lnTo>
                  <a:lnTo>
                    <a:pt x="423087" y="211582"/>
                  </a:lnTo>
                  <a:lnTo>
                    <a:pt x="5360339" y="211582"/>
                  </a:lnTo>
                  <a:lnTo>
                    <a:pt x="5360339" y="0"/>
                  </a:lnTo>
                  <a:lnTo>
                    <a:pt x="5783376" y="423164"/>
                  </a:lnTo>
                  <a:lnTo>
                    <a:pt x="5360339" y="846201"/>
                  </a:lnTo>
                  <a:lnTo>
                    <a:pt x="5360339" y="634619"/>
                  </a:lnTo>
                  <a:lnTo>
                    <a:pt x="423087" y="634619"/>
                  </a:lnTo>
                  <a:lnTo>
                    <a:pt x="423087" y="846201"/>
                  </a:lnTo>
                  <a:lnTo>
                    <a:pt x="0" y="42316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731519" y="827532"/>
          <a:ext cx="6386830" cy="1499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6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6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99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AEF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AEFDD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Lucida Sans Unicode"/>
                          <a:cs typeface="Lucida Sans Unicode"/>
                        </a:rPr>
                        <a:t>(6)</a:t>
                      </a:r>
                      <a:r>
                        <a:rPr sz="1100" spc="12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lump-sum</a:t>
                      </a:r>
                      <a:r>
                        <a:rPr sz="1100" spc="13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payments</a:t>
                      </a:r>
                      <a:r>
                        <a:rPr sz="1100" spc="12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received</a:t>
                      </a:r>
                      <a:r>
                        <a:rPr sz="1100" spc="13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100" spc="-25" dirty="0">
                          <a:latin typeface="Lucida Sans Unicode"/>
                          <a:cs typeface="Lucida Sans Unicode"/>
                        </a:rPr>
                        <a:t>at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  <a:p>
                      <a:pPr marL="334645" marR="54610">
                        <a:lnSpc>
                          <a:spcPct val="124700"/>
                        </a:lnSpc>
                        <a:spcBef>
                          <a:spcPts val="10"/>
                        </a:spcBef>
                        <a:tabLst>
                          <a:tab pos="624205" algn="l"/>
                          <a:tab pos="1284605" algn="l"/>
                          <a:tab pos="1698625" algn="l"/>
                          <a:tab pos="1873250" algn="l"/>
                          <a:tab pos="2162175" algn="l"/>
                          <a:tab pos="2457450" algn="l"/>
                        </a:tabLst>
                      </a:pPr>
                      <a:r>
                        <a:rPr sz="11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100" spc="2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time</a:t>
                      </a:r>
                      <a:r>
                        <a:rPr sz="1100" spc="29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100" spc="29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termination</a:t>
                      </a:r>
                      <a:r>
                        <a:rPr sz="1100" spc="28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100" spc="28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service </a:t>
                      </a:r>
                      <a:r>
                        <a:rPr sz="1100" spc="-25" dirty="0">
                          <a:latin typeface="Lucida Sans Unicode"/>
                          <a:cs typeface="Lucida Sans Unicode"/>
                        </a:rPr>
                        <a:t>or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superannuation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		</a:t>
                      </a:r>
                      <a:r>
                        <a:rPr sz="1100" spc="-25" dirty="0">
                          <a:latin typeface="Lucida Sans Unicode"/>
                          <a:cs typeface="Lucida Sans Unicode"/>
                        </a:rPr>
                        <a:t>or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voluntary retirement,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sz="1100" spc="-20" dirty="0">
                          <a:latin typeface="Lucida Sans Unicode"/>
                          <a:cs typeface="Lucida Sans Unicode"/>
                        </a:rPr>
                        <a:t>like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gratuity,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sz="1100" spc="-20" dirty="0">
                          <a:latin typeface="Lucida Sans Unicode"/>
                          <a:cs typeface="Lucida Sans Unicode"/>
                        </a:rPr>
                        <a:t>leave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encashment,</a:t>
                      </a:r>
                      <a:r>
                        <a:rPr sz="1100" spc="4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voluntary</a:t>
                      </a:r>
                      <a:r>
                        <a:rPr sz="1100" spc="4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retirement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benefits,</a:t>
                      </a:r>
                      <a:r>
                        <a:rPr sz="1100" spc="38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commutation</a:t>
                      </a:r>
                      <a:r>
                        <a:rPr sz="1100" spc="39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100" spc="4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pension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and</a:t>
                      </a:r>
                      <a:r>
                        <a:rPr sz="1100" spc="1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dirty="0">
                          <a:latin typeface="Lucida Sans Unicode"/>
                          <a:cs typeface="Lucida Sans Unicode"/>
                        </a:rPr>
                        <a:t>similar</a:t>
                      </a:r>
                      <a:r>
                        <a:rPr sz="1100" spc="1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100" spc="-10" dirty="0">
                          <a:latin typeface="Lucida Sans Unicode"/>
                          <a:cs typeface="Lucida Sans Unicode"/>
                        </a:rPr>
                        <a:t>payments</a:t>
                      </a:r>
                      <a:endParaRPr sz="11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AE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" name="object 29"/>
          <p:cNvSpPr txBox="1"/>
          <p:nvPr/>
        </p:nvSpPr>
        <p:spPr>
          <a:xfrm>
            <a:off x="713231" y="2496566"/>
            <a:ext cx="6347460" cy="250190"/>
          </a:xfrm>
          <a:prstGeom prst="rect">
            <a:avLst/>
          </a:prstGeom>
          <a:solidFill>
            <a:srgbClr val="00AEEE"/>
          </a:solidFill>
        </p:spPr>
        <p:txBody>
          <a:bodyPr vert="horz" wrap="square" lIns="0" tIns="17145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35"/>
              </a:spcBef>
            </a:pPr>
            <a:r>
              <a:rPr sz="1400" spc="-170" dirty="0">
                <a:solidFill>
                  <a:srgbClr val="FFFFFF"/>
                </a:solidFill>
                <a:latin typeface="Arial Black"/>
                <a:cs typeface="Arial Black"/>
              </a:rPr>
              <a:t>DEDUCTIONS</a:t>
            </a:r>
            <a:r>
              <a:rPr sz="1400" spc="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190" dirty="0">
                <a:solidFill>
                  <a:srgbClr val="FFFFFF"/>
                </a:solidFill>
                <a:latin typeface="Arial Black"/>
                <a:cs typeface="Arial Black"/>
              </a:rPr>
              <a:t>FROM</a:t>
            </a:r>
            <a:r>
              <a:rPr sz="1400" spc="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175" dirty="0">
                <a:solidFill>
                  <a:srgbClr val="FFFFFF"/>
                </a:solidFill>
                <a:latin typeface="Arial Black"/>
                <a:cs typeface="Arial Black"/>
              </a:rPr>
              <a:t>GROSS</a:t>
            </a:r>
            <a:r>
              <a:rPr sz="1400" spc="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175" dirty="0">
                <a:solidFill>
                  <a:srgbClr val="FFFFFF"/>
                </a:solidFill>
                <a:latin typeface="Arial Black"/>
                <a:cs typeface="Arial Black"/>
              </a:rPr>
              <a:t>SALARY</a:t>
            </a:r>
            <a:r>
              <a:rPr sz="1400" spc="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160" dirty="0">
                <a:solidFill>
                  <a:srgbClr val="FFFFFF"/>
                </a:solidFill>
                <a:latin typeface="Arial Black"/>
                <a:cs typeface="Arial Black"/>
              </a:rPr>
              <a:t>[SECTION</a:t>
            </a:r>
            <a:r>
              <a:rPr sz="1400" spc="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 Black"/>
                <a:cs typeface="Arial Black"/>
              </a:rPr>
              <a:t>16]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66952" y="5153635"/>
            <a:ext cx="1782445" cy="1755139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60"/>
              </a:spcBef>
            </a:pPr>
            <a:r>
              <a:rPr sz="1100" spc="-10" dirty="0">
                <a:latin typeface="Arial Black"/>
                <a:cs typeface="Arial Black"/>
              </a:rPr>
              <a:t>Standard</a:t>
            </a:r>
            <a:r>
              <a:rPr sz="1100" spc="-105" dirty="0">
                <a:latin typeface="Arial Black"/>
                <a:cs typeface="Arial Black"/>
              </a:rPr>
              <a:t> </a:t>
            </a:r>
            <a:r>
              <a:rPr sz="1100" spc="-10" dirty="0">
                <a:latin typeface="Arial Black"/>
                <a:cs typeface="Arial Black"/>
              </a:rPr>
              <a:t>deduction</a:t>
            </a:r>
            <a:endParaRPr sz="1100">
              <a:latin typeface="Arial Black"/>
              <a:cs typeface="Arial Black"/>
            </a:endParaRPr>
          </a:p>
          <a:p>
            <a:pPr marL="12065" marR="5080" algn="ctr">
              <a:lnSpc>
                <a:spcPct val="116399"/>
              </a:lnSpc>
              <a:spcBef>
                <a:spcPts val="440"/>
              </a:spcBef>
            </a:pPr>
            <a:r>
              <a:rPr sz="1100" dirty="0">
                <a:latin typeface="Lucida Sans Unicode"/>
                <a:cs typeface="Lucida Sans Unicode"/>
              </a:rPr>
              <a:t>Upto</a:t>
            </a:r>
            <a:r>
              <a:rPr sz="1100" spc="-15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Georgia"/>
                <a:cs typeface="Georgia"/>
              </a:rPr>
              <a:t>`</a:t>
            </a:r>
            <a:r>
              <a:rPr sz="1100" spc="160" dirty="0">
                <a:latin typeface="Georgia"/>
                <a:cs typeface="Georgia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50,000</a:t>
            </a:r>
            <a:r>
              <a:rPr sz="1100" spc="-25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if</a:t>
            </a:r>
            <a:r>
              <a:rPr sz="1100" spc="-20" dirty="0"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Lucida Sans Unicode"/>
                <a:cs typeface="Lucida Sans Unicode"/>
              </a:rPr>
              <a:t>assessee </a:t>
            </a:r>
            <a:r>
              <a:rPr sz="1100" dirty="0">
                <a:latin typeface="Lucida Sans Unicode"/>
                <a:cs typeface="Lucida Sans Unicode"/>
              </a:rPr>
              <a:t>is</a:t>
            </a:r>
            <a:r>
              <a:rPr sz="1100" spc="-2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paying</a:t>
            </a:r>
            <a:r>
              <a:rPr sz="1100" spc="-3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tax</a:t>
            </a:r>
            <a:r>
              <a:rPr sz="1100" spc="-20" dirty="0">
                <a:latin typeface="Lucida Sans Unicode"/>
                <a:cs typeface="Lucida Sans Unicode"/>
              </a:rPr>
              <a:t> under </a:t>
            </a:r>
            <a:r>
              <a:rPr sz="1100" dirty="0">
                <a:latin typeface="Lucida Sans Unicode"/>
                <a:cs typeface="Lucida Sans Unicode"/>
              </a:rPr>
              <a:t>normal</a:t>
            </a:r>
            <a:r>
              <a:rPr sz="1100" spc="-25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provisions</a:t>
            </a:r>
            <a:r>
              <a:rPr sz="1100" spc="-35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of</a:t>
            </a:r>
            <a:r>
              <a:rPr sz="1100" spc="-25" dirty="0">
                <a:latin typeface="Lucida Sans Unicode"/>
                <a:cs typeface="Lucida Sans Unicode"/>
              </a:rPr>
              <a:t> the Act</a:t>
            </a:r>
            <a:endParaRPr sz="1100">
              <a:latin typeface="Lucida Sans Unicode"/>
              <a:cs typeface="Lucida Sans Unicode"/>
            </a:endParaRPr>
          </a:p>
          <a:p>
            <a:pPr marL="27940" marR="19050" algn="ctr">
              <a:lnSpc>
                <a:spcPct val="112700"/>
              </a:lnSpc>
              <a:spcBef>
                <a:spcPts val="590"/>
              </a:spcBef>
            </a:pPr>
            <a:r>
              <a:rPr sz="1100" dirty="0">
                <a:latin typeface="Lucida Sans Unicode"/>
                <a:cs typeface="Lucida Sans Unicode"/>
              </a:rPr>
              <a:t>Upto</a:t>
            </a:r>
            <a:r>
              <a:rPr sz="1100" spc="-25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Georgia"/>
                <a:cs typeface="Georgia"/>
              </a:rPr>
              <a:t>`</a:t>
            </a:r>
            <a:r>
              <a:rPr sz="1100" spc="-10" dirty="0">
                <a:latin typeface="Georgia"/>
                <a:cs typeface="Georgia"/>
              </a:rPr>
              <a:t> </a:t>
            </a:r>
            <a:r>
              <a:rPr sz="1100" spc="-10" dirty="0">
                <a:latin typeface="Lucida Sans Unicode"/>
                <a:cs typeface="Lucida Sans Unicode"/>
              </a:rPr>
              <a:t>75,000</a:t>
            </a:r>
            <a:r>
              <a:rPr sz="1100" spc="-3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if</a:t>
            </a:r>
            <a:r>
              <a:rPr sz="1100" spc="-5" dirty="0"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Lucida Sans Unicode"/>
                <a:cs typeface="Lucida Sans Unicode"/>
              </a:rPr>
              <a:t>assessee </a:t>
            </a:r>
            <a:r>
              <a:rPr sz="1100" dirty="0">
                <a:latin typeface="Lucida Sans Unicode"/>
                <a:cs typeface="Lucida Sans Unicode"/>
              </a:rPr>
              <a:t>is</a:t>
            </a:r>
            <a:r>
              <a:rPr sz="1100" spc="-2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paying</a:t>
            </a:r>
            <a:r>
              <a:rPr sz="1100" spc="-3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tax</a:t>
            </a:r>
            <a:r>
              <a:rPr sz="1100" spc="-20" dirty="0">
                <a:latin typeface="Lucida Sans Unicode"/>
                <a:cs typeface="Lucida Sans Unicode"/>
              </a:rPr>
              <a:t> under </a:t>
            </a:r>
            <a:r>
              <a:rPr sz="1100" dirty="0">
                <a:latin typeface="Lucida Sans Unicode"/>
                <a:cs typeface="Lucida Sans Unicode"/>
              </a:rPr>
              <a:t>default</a:t>
            </a:r>
            <a:r>
              <a:rPr sz="1100" spc="-25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tax</a:t>
            </a:r>
            <a:r>
              <a:rPr sz="1100" spc="-20" dirty="0"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Lucida Sans Unicode"/>
                <a:cs typeface="Lucida Sans Unicode"/>
              </a:rPr>
              <a:t>regime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97758" y="5280126"/>
            <a:ext cx="1954530" cy="1563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815" marR="30480" indent="-6350" algn="just">
              <a:lnSpc>
                <a:spcPct val="112700"/>
              </a:lnSpc>
              <a:spcBef>
                <a:spcPts val="100"/>
              </a:spcBef>
            </a:pPr>
            <a:r>
              <a:rPr sz="1100" spc="-30" dirty="0">
                <a:latin typeface="Arial Black"/>
                <a:cs typeface="Arial Black"/>
              </a:rPr>
              <a:t>Entertainment</a:t>
            </a:r>
            <a:r>
              <a:rPr sz="1100" spc="-5" dirty="0">
                <a:latin typeface="Arial Black"/>
                <a:cs typeface="Arial Black"/>
              </a:rPr>
              <a:t> </a:t>
            </a:r>
            <a:r>
              <a:rPr sz="1100" spc="-10" dirty="0">
                <a:latin typeface="Arial Black"/>
                <a:cs typeface="Arial Black"/>
              </a:rPr>
              <a:t>allowance [Available</a:t>
            </a:r>
            <a:r>
              <a:rPr sz="1100" spc="-45" dirty="0">
                <a:latin typeface="Arial Black"/>
                <a:cs typeface="Arial Black"/>
              </a:rPr>
              <a:t> </a:t>
            </a:r>
            <a:r>
              <a:rPr sz="1100" spc="-10" dirty="0">
                <a:latin typeface="Arial Black"/>
                <a:cs typeface="Arial Black"/>
              </a:rPr>
              <a:t>under</a:t>
            </a:r>
            <a:r>
              <a:rPr sz="1100" spc="-25" dirty="0">
                <a:latin typeface="Arial Black"/>
                <a:cs typeface="Arial Black"/>
              </a:rPr>
              <a:t> </a:t>
            </a:r>
            <a:r>
              <a:rPr sz="1100" spc="-10" dirty="0">
                <a:latin typeface="Arial Black"/>
                <a:cs typeface="Arial Black"/>
              </a:rPr>
              <a:t>normal </a:t>
            </a:r>
            <a:r>
              <a:rPr sz="1100" spc="-35" dirty="0">
                <a:latin typeface="Arial Black"/>
                <a:cs typeface="Arial Black"/>
              </a:rPr>
              <a:t>provisions</a:t>
            </a:r>
            <a:r>
              <a:rPr sz="1100" spc="-175" dirty="0">
                <a:latin typeface="Arial Black"/>
                <a:cs typeface="Arial Black"/>
              </a:rPr>
              <a:t> </a:t>
            </a:r>
            <a:r>
              <a:rPr sz="1100" spc="-15" dirty="0">
                <a:latin typeface="Arial Black"/>
                <a:cs typeface="Arial Black"/>
              </a:rPr>
              <a:t>of</a:t>
            </a:r>
            <a:r>
              <a:rPr sz="1100" spc="-145" dirty="0">
                <a:latin typeface="Arial Black"/>
                <a:cs typeface="Arial Black"/>
              </a:rPr>
              <a:t> </a:t>
            </a:r>
            <a:r>
              <a:rPr sz="1100" spc="-25" dirty="0">
                <a:latin typeface="Arial Black"/>
                <a:cs typeface="Arial Black"/>
              </a:rPr>
              <a:t>the</a:t>
            </a:r>
            <a:r>
              <a:rPr sz="1100" spc="-145" dirty="0">
                <a:latin typeface="Arial Black"/>
                <a:cs typeface="Arial Black"/>
              </a:rPr>
              <a:t> </a:t>
            </a:r>
            <a:r>
              <a:rPr sz="1100" spc="-25" dirty="0">
                <a:latin typeface="Arial Black"/>
                <a:cs typeface="Arial Black"/>
              </a:rPr>
              <a:t>Act</a:t>
            </a:r>
            <a:r>
              <a:rPr sz="1100" spc="-135" dirty="0">
                <a:latin typeface="Arial Black"/>
                <a:cs typeface="Arial Black"/>
              </a:rPr>
              <a:t> </a:t>
            </a:r>
            <a:r>
              <a:rPr sz="1100" spc="-20" dirty="0">
                <a:latin typeface="Arial Black"/>
                <a:cs typeface="Arial Black"/>
              </a:rPr>
              <a:t>only]</a:t>
            </a:r>
            <a:endParaRPr sz="1100">
              <a:latin typeface="Arial Black"/>
              <a:cs typeface="Arial Black"/>
            </a:endParaRPr>
          </a:p>
          <a:p>
            <a:pPr marL="164465" marR="160655" algn="ctr">
              <a:lnSpc>
                <a:spcPct val="111800"/>
              </a:lnSpc>
              <a:spcBef>
                <a:spcPts val="575"/>
              </a:spcBef>
            </a:pPr>
            <a:r>
              <a:rPr sz="1100" dirty="0">
                <a:latin typeface="Lucida Sans Unicode"/>
                <a:cs typeface="Lucida Sans Unicode"/>
              </a:rPr>
              <a:t>Least</a:t>
            </a:r>
            <a:r>
              <a:rPr sz="1100" spc="-25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of</a:t>
            </a:r>
            <a:r>
              <a:rPr sz="1100" spc="-15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the</a:t>
            </a:r>
            <a:r>
              <a:rPr sz="1100" spc="-2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following</a:t>
            </a:r>
            <a:r>
              <a:rPr sz="1100" spc="-25" dirty="0">
                <a:latin typeface="Lucida Sans Unicode"/>
                <a:cs typeface="Lucida Sans Unicode"/>
              </a:rPr>
              <a:t> is </a:t>
            </a:r>
            <a:r>
              <a:rPr sz="1100" dirty="0">
                <a:latin typeface="Lucida Sans Unicode"/>
                <a:cs typeface="Lucida Sans Unicode"/>
              </a:rPr>
              <a:t>allowed</a:t>
            </a:r>
            <a:r>
              <a:rPr sz="1100" spc="12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as</a:t>
            </a:r>
            <a:r>
              <a:rPr sz="1100" spc="114" dirty="0"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Lucida Sans Unicode"/>
                <a:cs typeface="Lucida Sans Unicode"/>
              </a:rPr>
              <a:t>deduction</a:t>
            </a:r>
            <a:endParaRPr sz="11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745"/>
              </a:spcBef>
            </a:pPr>
            <a:r>
              <a:rPr sz="1100" dirty="0">
                <a:latin typeface="Lucida Sans Unicode"/>
                <a:cs typeface="Lucida Sans Unicode"/>
              </a:rPr>
              <a:t>-</a:t>
            </a:r>
            <a:r>
              <a:rPr sz="1100" spc="-10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Georgia"/>
                <a:cs typeface="Georgia"/>
              </a:rPr>
              <a:t>`</a:t>
            </a:r>
            <a:r>
              <a:rPr sz="1100" spc="-5" dirty="0">
                <a:latin typeface="Georgia"/>
                <a:cs typeface="Georgia"/>
              </a:rPr>
              <a:t> </a:t>
            </a:r>
            <a:r>
              <a:rPr sz="1100" spc="-10" dirty="0">
                <a:latin typeface="Lucida Sans Unicode"/>
                <a:cs typeface="Lucida Sans Unicode"/>
              </a:rPr>
              <a:t>5,000</a:t>
            </a:r>
            <a:endParaRPr sz="1100">
              <a:latin typeface="Lucida Sans Unicode"/>
              <a:cs typeface="Lucida Sans Unicode"/>
            </a:endParaRPr>
          </a:p>
          <a:p>
            <a:pPr marL="1270" algn="ctr">
              <a:lnSpc>
                <a:spcPct val="100000"/>
              </a:lnSpc>
              <a:spcBef>
                <a:spcPts val="730"/>
              </a:spcBef>
            </a:pPr>
            <a:r>
              <a:rPr sz="1100" dirty="0">
                <a:latin typeface="Lucida Sans Unicode"/>
                <a:cs typeface="Lucida Sans Unicode"/>
              </a:rPr>
              <a:t>-</a:t>
            </a:r>
            <a:r>
              <a:rPr sz="1100" spc="-10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1/5</a:t>
            </a:r>
            <a:r>
              <a:rPr sz="1050" baseline="27777" dirty="0">
                <a:latin typeface="Lucida Sans Unicode"/>
                <a:cs typeface="Lucida Sans Unicode"/>
              </a:rPr>
              <a:t>th</a:t>
            </a:r>
            <a:r>
              <a:rPr sz="1050" spc="-22" baseline="27777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of</a:t>
            </a:r>
            <a:r>
              <a:rPr sz="1100" spc="-85" dirty="0"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Lucida Sans Unicode"/>
                <a:cs typeface="Lucida Sans Unicode"/>
              </a:rPr>
              <a:t>basic</a:t>
            </a:r>
            <a:r>
              <a:rPr sz="1100" spc="-80" dirty="0"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Lucida Sans Unicode"/>
                <a:cs typeface="Lucida Sans Unicode"/>
              </a:rPr>
              <a:t>salary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48126" y="6890994"/>
            <a:ext cx="1651000" cy="403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020" marR="5080" indent="-147955">
              <a:lnSpc>
                <a:spcPct val="112700"/>
              </a:lnSpc>
              <a:spcBef>
                <a:spcPts val="100"/>
              </a:spcBef>
            </a:pPr>
            <a:r>
              <a:rPr sz="1100" dirty="0">
                <a:latin typeface="Lucida Sans Unicode"/>
                <a:cs typeface="Lucida Sans Unicode"/>
              </a:rPr>
              <a:t>-</a:t>
            </a:r>
            <a:r>
              <a:rPr sz="1100" spc="65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Actual</a:t>
            </a:r>
            <a:r>
              <a:rPr sz="1100" spc="100" dirty="0"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Lucida Sans Unicode"/>
                <a:cs typeface="Lucida Sans Unicode"/>
              </a:rPr>
              <a:t>entertainment </a:t>
            </a:r>
            <a:r>
              <a:rPr sz="1100" dirty="0">
                <a:latin typeface="Lucida Sans Unicode"/>
                <a:cs typeface="Lucida Sans Unicode"/>
              </a:rPr>
              <a:t>allowance</a:t>
            </a:r>
            <a:r>
              <a:rPr sz="1100" spc="170" dirty="0"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Lucida Sans Unicode"/>
                <a:cs typeface="Lucida Sans Unicode"/>
              </a:rPr>
              <a:t>received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057013" y="4903191"/>
            <a:ext cx="1871345" cy="254254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09"/>
              </a:spcBef>
            </a:pPr>
            <a:r>
              <a:rPr sz="1100" spc="-40" dirty="0">
                <a:latin typeface="Arial Black"/>
                <a:cs typeface="Arial Black"/>
              </a:rPr>
              <a:t>Professional</a:t>
            </a:r>
            <a:r>
              <a:rPr sz="1100" spc="-25" dirty="0">
                <a:latin typeface="Arial Black"/>
                <a:cs typeface="Arial Black"/>
              </a:rPr>
              <a:t> tax</a:t>
            </a:r>
            <a:endParaRPr sz="1100">
              <a:latin typeface="Arial Black"/>
              <a:cs typeface="Arial Black"/>
            </a:endParaRPr>
          </a:p>
          <a:p>
            <a:pPr marL="12065" marR="5080" indent="-5080" algn="ctr">
              <a:lnSpc>
                <a:spcPts val="1140"/>
              </a:lnSpc>
              <a:spcBef>
                <a:spcPts val="595"/>
              </a:spcBef>
            </a:pPr>
            <a:r>
              <a:rPr sz="1100" spc="-10" dirty="0">
                <a:latin typeface="Arial Black"/>
                <a:cs typeface="Arial Black"/>
              </a:rPr>
              <a:t>[Available</a:t>
            </a:r>
            <a:r>
              <a:rPr sz="1100" spc="-45" dirty="0">
                <a:latin typeface="Arial Black"/>
                <a:cs typeface="Arial Black"/>
              </a:rPr>
              <a:t> </a:t>
            </a:r>
            <a:r>
              <a:rPr sz="1100" spc="-10" dirty="0">
                <a:latin typeface="Arial Black"/>
                <a:cs typeface="Arial Black"/>
              </a:rPr>
              <a:t>under</a:t>
            </a:r>
            <a:r>
              <a:rPr sz="1100" spc="-25" dirty="0">
                <a:latin typeface="Arial Black"/>
                <a:cs typeface="Arial Black"/>
              </a:rPr>
              <a:t> </a:t>
            </a:r>
            <a:r>
              <a:rPr sz="1100" spc="-10" dirty="0">
                <a:latin typeface="Arial Black"/>
                <a:cs typeface="Arial Black"/>
              </a:rPr>
              <a:t>normal </a:t>
            </a:r>
            <a:r>
              <a:rPr sz="1100" spc="-45" dirty="0">
                <a:latin typeface="Arial Black"/>
                <a:cs typeface="Arial Black"/>
              </a:rPr>
              <a:t>provisions</a:t>
            </a:r>
            <a:r>
              <a:rPr sz="1100" spc="-175" dirty="0">
                <a:latin typeface="Arial Black"/>
                <a:cs typeface="Arial Black"/>
              </a:rPr>
              <a:t> </a:t>
            </a:r>
            <a:r>
              <a:rPr sz="1100" spc="-15" dirty="0">
                <a:latin typeface="Arial Black"/>
                <a:cs typeface="Arial Black"/>
              </a:rPr>
              <a:t>of</a:t>
            </a:r>
            <a:r>
              <a:rPr sz="1100" spc="-125" dirty="0">
                <a:latin typeface="Arial Black"/>
                <a:cs typeface="Arial Black"/>
              </a:rPr>
              <a:t> </a:t>
            </a:r>
            <a:r>
              <a:rPr sz="1100" spc="-40" dirty="0">
                <a:latin typeface="Arial Black"/>
                <a:cs typeface="Arial Black"/>
              </a:rPr>
              <a:t>the</a:t>
            </a:r>
            <a:r>
              <a:rPr sz="1100" spc="-135" dirty="0">
                <a:latin typeface="Arial Black"/>
                <a:cs typeface="Arial Black"/>
              </a:rPr>
              <a:t> </a:t>
            </a:r>
            <a:r>
              <a:rPr sz="1100" spc="-35" dirty="0">
                <a:latin typeface="Arial Black"/>
                <a:cs typeface="Arial Black"/>
              </a:rPr>
              <a:t>Act</a:t>
            </a:r>
            <a:r>
              <a:rPr sz="1100" spc="-114" dirty="0">
                <a:latin typeface="Arial Black"/>
                <a:cs typeface="Arial Black"/>
              </a:rPr>
              <a:t> </a:t>
            </a:r>
            <a:r>
              <a:rPr sz="1100" spc="-20" dirty="0">
                <a:latin typeface="Arial Black"/>
                <a:cs typeface="Arial Black"/>
              </a:rPr>
              <a:t>only]</a:t>
            </a:r>
            <a:endParaRPr sz="1100">
              <a:latin typeface="Arial Black"/>
              <a:cs typeface="Arial Black"/>
            </a:endParaRPr>
          </a:p>
          <a:p>
            <a:pPr marL="95885" marR="94615" algn="ctr">
              <a:lnSpc>
                <a:spcPct val="87000"/>
              </a:lnSpc>
              <a:spcBef>
                <a:spcPts val="585"/>
              </a:spcBef>
            </a:pPr>
            <a:r>
              <a:rPr sz="1100" dirty="0">
                <a:latin typeface="Lucida Sans Unicode"/>
                <a:cs typeface="Lucida Sans Unicode"/>
              </a:rPr>
              <a:t>Any</a:t>
            </a:r>
            <a:r>
              <a:rPr sz="1100" spc="95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sum</a:t>
            </a:r>
            <a:r>
              <a:rPr sz="1100" spc="105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paid</a:t>
            </a:r>
            <a:r>
              <a:rPr sz="1100" spc="105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by</a:t>
            </a:r>
            <a:r>
              <a:rPr sz="1100" spc="95" dirty="0">
                <a:latin typeface="Lucida Sans Unicode"/>
                <a:cs typeface="Lucida Sans Unicode"/>
              </a:rPr>
              <a:t> </a:t>
            </a:r>
            <a:r>
              <a:rPr sz="1100" spc="-25" dirty="0">
                <a:latin typeface="Lucida Sans Unicode"/>
                <a:cs typeface="Lucida Sans Unicode"/>
              </a:rPr>
              <a:t>the </a:t>
            </a:r>
            <a:r>
              <a:rPr sz="1100" dirty="0">
                <a:latin typeface="Lucida Sans Unicode"/>
                <a:cs typeface="Lucida Sans Unicode"/>
              </a:rPr>
              <a:t>assessee</a:t>
            </a:r>
            <a:r>
              <a:rPr sz="1100" spc="15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on</a:t>
            </a:r>
            <a:r>
              <a:rPr sz="1100" spc="135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account</a:t>
            </a:r>
            <a:r>
              <a:rPr sz="1100" spc="140" dirty="0">
                <a:latin typeface="Lucida Sans Unicode"/>
                <a:cs typeface="Lucida Sans Unicode"/>
              </a:rPr>
              <a:t> </a:t>
            </a:r>
            <a:r>
              <a:rPr sz="1100" spc="-35" dirty="0">
                <a:latin typeface="Lucida Sans Unicode"/>
                <a:cs typeface="Lucida Sans Unicode"/>
              </a:rPr>
              <a:t>of </a:t>
            </a:r>
            <a:r>
              <a:rPr sz="1100" dirty="0">
                <a:latin typeface="Lucida Sans Unicode"/>
                <a:cs typeface="Lucida Sans Unicode"/>
              </a:rPr>
              <a:t>tax</a:t>
            </a:r>
            <a:r>
              <a:rPr sz="1100" spc="145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on</a:t>
            </a:r>
            <a:r>
              <a:rPr sz="1100" spc="14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employment</a:t>
            </a:r>
            <a:r>
              <a:rPr sz="1100" spc="135" dirty="0">
                <a:latin typeface="Lucida Sans Unicode"/>
                <a:cs typeface="Lucida Sans Unicode"/>
              </a:rPr>
              <a:t> </a:t>
            </a:r>
            <a:r>
              <a:rPr sz="1100" spc="-25" dirty="0">
                <a:latin typeface="Lucida Sans Unicode"/>
                <a:cs typeface="Lucida Sans Unicode"/>
              </a:rPr>
              <a:t>is </a:t>
            </a:r>
            <a:r>
              <a:rPr sz="1100" dirty="0">
                <a:latin typeface="Lucida Sans Unicode"/>
                <a:cs typeface="Lucida Sans Unicode"/>
              </a:rPr>
              <a:t>allowable</a:t>
            </a:r>
            <a:r>
              <a:rPr sz="1100" spc="13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as</a:t>
            </a:r>
            <a:r>
              <a:rPr sz="1100" spc="135" dirty="0"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Lucida Sans Unicode"/>
                <a:cs typeface="Lucida Sans Unicode"/>
              </a:rPr>
              <a:t>deduction.</a:t>
            </a:r>
            <a:endParaRPr sz="1100">
              <a:latin typeface="Lucida Sans Unicode"/>
              <a:cs typeface="Lucida Sans Unicode"/>
            </a:endParaRPr>
          </a:p>
          <a:p>
            <a:pPr marL="21590" marR="18415" algn="ctr">
              <a:lnSpc>
                <a:spcPct val="87000"/>
              </a:lnSpc>
              <a:spcBef>
                <a:spcPts val="590"/>
              </a:spcBef>
            </a:pPr>
            <a:r>
              <a:rPr sz="1100" spc="10" dirty="0">
                <a:latin typeface="Lucida Sans Unicode"/>
                <a:cs typeface="Lucida Sans Unicode"/>
              </a:rPr>
              <a:t>In</a:t>
            </a:r>
            <a:r>
              <a:rPr sz="1100" spc="40" dirty="0">
                <a:latin typeface="Lucida Sans Unicode"/>
                <a:cs typeface="Lucida Sans Unicode"/>
              </a:rPr>
              <a:t> </a:t>
            </a:r>
            <a:r>
              <a:rPr sz="1100" spc="10" dirty="0">
                <a:latin typeface="Lucida Sans Unicode"/>
                <a:cs typeface="Lucida Sans Unicode"/>
              </a:rPr>
              <a:t>case professional</a:t>
            </a:r>
            <a:r>
              <a:rPr sz="1100" spc="-5" dirty="0">
                <a:latin typeface="Lucida Sans Unicode"/>
                <a:cs typeface="Lucida Sans Unicode"/>
              </a:rPr>
              <a:t> </a:t>
            </a:r>
            <a:r>
              <a:rPr sz="1100" spc="10" dirty="0">
                <a:latin typeface="Lucida Sans Unicode"/>
                <a:cs typeface="Lucida Sans Unicode"/>
              </a:rPr>
              <a:t>tax</a:t>
            </a:r>
            <a:r>
              <a:rPr sz="1100" spc="40" dirty="0">
                <a:latin typeface="Lucida Sans Unicode"/>
                <a:cs typeface="Lucida Sans Unicode"/>
              </a:rPr>
              <a:t> </a:t>
            </a:r>
            <a:r>
              <a:rPr sz="1100" spc="-25" dirty="0">
                <a:latin typeface="Lucida Sans Unicode"/>
                <a:cs typeface="Lucida Sans Unicode"/>
              </a:rPr>
              <a:t>is </a:t>
            </a:r>
            <a:r>
              <a:rPr sz="1100" dirty="0">
                <a:latin typeface="Lucida Sans Unicode"/>
                <a:cs typeface="Lucida Sans Unicode"/>
              </a:rPr>
              <a:t>paid</a:t>
            </a:r>
            <a:r>
              <a:rPr sz="1100" spc="14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by</a:t>
            </a:r>
            <a:r>
              <a:rPr sz="1100" spc="135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employer</a:t>
            </a:r>
            <a:r>
              <a:rPr sz="1100" spc="140" dirty="0">
                <a:latin typeface="Lucida Sans Unicode"/>
                <a:cs typeface="Lucida Sans Unicode"/>
              </a:rPr>
              <a:t> </a:t>
            </a:r>
            <a:r>
              <a:rPr sz="1100" spc="-25" dirty="0">
                <a:latin typeface="Lucida Sans Unicode"/>
                <a:cs typeface="Lucida Sans Unicode"/>
              </a:rPr>
              <a:t>on </a:t>
            </a:r>
            <a:r>
              <a:rPr sz="1100" dirty="0">
                <a:latin typeface="Lucida Sans Unicode"/>
                <a:cs typeface="Lucida Sans Unicode"/>
              </a:rPr>
              <a:t>behalf</a:t>
            </a:r>
            <a:r>
              <a:rPr sz="1100" spc="16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of</a:t>
            </a:r>
            <a:r>
              <a:rPr sz="1100" spc="155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employee,</a:t>
            </a:r>
            <a:r>
              <a:rPr sz="1100" spc="140" dirty="0">
                <a:latin typeface="Lucida Sans Unicode"/>
                <a:cs typeface="Lucida Sans Unicode"/>
              </a:rPr>
              <a:t> </a:t>
            </a:r>
            <a:r>
              <a:rPr sz="1100" spc="-25" dirty="0">
                <a:latin typeface="Lucida Sans Unicode"/>
                <a:cs typeface="Lucida Sans Unicode"/>
              </a:rPr>
              <a:t>the </a:t>
            </a:r>
            <a:r>
              <a:rPr sz="1100" dirty="0">
                <a:latin typeface="Lucida Sans Unicode"/>
                <a:cs typeface="Lucida Sans Unicode"/>
              </a:rPr>
              <a:t>amount</a:t>
            </a:r>
            <a:r>
              <a:rPr sz="1100" spc="125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paid</a:t>
            </a:r>
            <a:r>
              <a:rPr sz="1100" spc="135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shall</a:t>
            </a:r>
            <a:r>
              <a:rPr sz="1100" spc="130" dirty="0">
                <a:latin typeface="Lucida Sans Unicode"/>
                <a:cs typeface="Lucida Sans Unicode"/>
              </a:rPr>
              <a:t> </a:t>
            </a:r>
            <a:r>
              <a:rPr sz="1100" spc="-25" dirty="0">
                <a:latin typeface="Lucida Sans Unicode"/>
                <a:cs typeface="Lucida Sans Unicode"/>
              </a:rPr>
              <a:t>be </a:t>
            </a:r>
            <a:r>
              <a:rPr sz="1100" dirty="0">
                <a:latin typeface="Lucida Sans Unicode"/>
                <a:cs typeface="Lucida Sans Unicode"/>
              </a:rPr>
              <a:t>included</a:t>
            </a:r>
            <a:r>
              <a:rPr sz="1100" spc="13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in</a:t>
            </a:r>
            <a:r>
              <a:rPr sz="1100" spc="13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gross</a:t>
            </a:r>
            <a:r>
              <a:rPr sz="1100" spc="125" dirty="0"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Lucida Sans Unicode"/>
                <a:cs typeface="Lucida Sans Unicode"/>
              </a:rPr>
              <a:t>salary</a:t>
            </a:r>
            <a:r>
              <a:rPr sz="1100" spc="50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as</a:t>
            </a:r>
            <a:r>
              <a:rPr sz="1100" spc="10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a</a:t>
            </a:r>
            <a:r>
              <a:rPr sz="1100" spc="10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perquisite</a:t>
            </a:r>
            <a:r>
              <a:rPr sz="1100" spc="95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and</a:t>
            </a:r>
            <a:r>
              <a:rPr sz="1100" spc="110" dirty="0">
                <a:latin typeface="Lucida Sans Unicode"/>
                <a:cs typeface="Lucida Sans Unicode"/>
              </a:rPr>
              <a:t> </a:t>
            </a:r>
            <a:r>
              <a:rPr sz="1100" spc="-20" dirty="0">
                <a:latin typeface="Lucida Sans Unicode"/>
                <a:cs typeface="Lucida Sans Unicode"/>
              </a:rPr>
              <a:t>then </a:t>
            </a:r>
            <a:r>
              <a:rPr sz="1100" dirty="0">
                <a:latin typeface="Lucida Sans Unicode"/>
                <a:cs typeface="Lucida Sans Unicode"/>
              </a:rPr>
              <a:t>deduction</a:t>
            </a:r>
            <a:r>
              <a:rPr sz="1100" spc="165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can</a:t>
            </a:r>
            <a:r>
              <a:rPr sz="1100" spc="165" dirty="0">
                <a:latin typeface="Lucida Sans Unicode"/>
                <a:cs typeface="Lucida Sans Unicode"/>
              </a:rPr>
              <a:t> </a:t>
            </a:r>
            <a:r>
              <a:rPr sz="1100" spc="-25" dirty="0">
                <a:latin typeface="Lucida Sans Unicode"/>
                <a:cs typeface="Lucida Sans Unicode"/>
              </a:rPr>
              <a:t>be</a:t>
            </a:r>
            <a:endParaRPr sz="1100">
              <a:latin typeface="Lucida Sans Unicode"/>
              <a:cs typeface="Lucida Sans Unicode"/>
            </a:endParaRPr>
          </a:p>
          <a:p>
            <a:pPr marL="635" algn="ctr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Lucida Sans Unicode"/>
                <a:cs typeface="Lucida Sans Unicode"/>
              </a:rPr>
              <a:t>claimed.</a:t>
            </a:r>
            <a:endParaRPr sz="11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1012" y="470408"/>
            <a:ext cx="28530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70" dirty="0">
                <a:solidFill>
                  <a:srgbClr val="342E78"/>
                </a:solidFill>
                <a:latin typeface="Arial Black"/>
                <a:cs typeface="Arial Black"/>
              </a:rPr>
              <a:t>INCOME</a:t>
            </a:r>
            <a:r>
              <a:rPr sz="1400" spc="-15" dirty="0">
                <a:solidFill>
                  <a:srgbClr val="342E78"/>
                </a:solidFill>
                <a:latin typeface="Arial Black"/>
                <a:cs typeface="Arial Black"/>
              </a:rPr>
              <a:t> </a:t>
            </a:r>
            <a:r>
              <a:rPr sz="1400" spc="-190" dirty="0">
                <a:solidFill>
                  <a:srgbClr val="342E78"/>
                </a:solidFill>
                <a:latin typeface="Arial Black"/>
                <a:cs typeface="Arial Black"/>
              </a:rPr>
              <a:t>FROM</a:t>
            </a:r>
            <a:r>
              <a:rPr sz="1400" spc="-25" dirty="0">
                <a:solidFill>
                  <a:srgbClr val="342E78"/>
                </a:solidFill>
                <a:latin typeface="Arial Black"/>
                <a:cs typeface="Arial Black"/>
              </a:rPr>
              <a:t> </a:t>
            </a:r>
            <a:r>
              <a:rPr sz="1400" spc="-180" dirty="0">
                <a:solidFill>
                  <a:srgbClr val="342E78"/>
                </a:solidFill>
                <a:latin typeface="Arial Black"/>
                <a:cs typeface="Arial Black"/>
              </a:rPr>
              <a:t>HOUSE</a:t>
            </a:r>
            <a:r>
              <a:rPr sz="1400" spc="-5" dirty="0">
                <a:solidFill>
                  <a:srgbClr val="342E78"/>
                </a:solidFill>
                <a:latin typeface="Arial Black"/>
                <a:cs typeface="Arial Black"/>
              </a:rPr>
              <a:t> </a:t>
            </a:r>
            <a:r>
              <a:rPr sz="1400" spc="-150" dirty="0">
                <a:solidFill>
                  <a:srgbClr val="342E78"/>
                </a:solidFill>
                <a:latin typeface="Arial Black"/>
                <a:cs typeface="Arial Black"/>
              </a:rPr>
              <a:t>PROPERTY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6590" y="3672839"/>
            <a:ext cx="6469380" cy="2870200"/>
            <a:chOff x="656590" y="3672839"/>
            <a:chExt cx="6469380" cy="2870200"/>
          </a:xfrm>
        </p:grpSpPr>
        <p:sp>
          <p:nvSpPr>
            <p:cNvPr id="4" name="object 4"/>
            <p:cNvSpPr/>
            <p:nvPr/>
          </p:nvSpPr>
          <p:spPr>
            <a:xfrm>
              <a:off x="662686" y="3678935"/>
              <a:ext cx="6446520" cy="238125"/>
            </a:xfrm>
            <a:custGeom>
              <a:avLst/>
              <a:gdLst/>
              <a:ahLst/>
              <a:cxnLst/>
              <a:rect l="l" t="t" r="r" b="b"/>
              <a:pathLst>
                <a:path w="6446520" h="238125">
                  <a:moveTo>
                    <a:pt x="6446520" y="0"/>
                  </a:moveTo>
                  <a:lnTo>
                    <a:pt x="0" y="0"/>
                  </a:lnTo>
                  <a:lnTo>
                    <a:pt x="0" y="237744"/>
                  </a:lnTo>
                  <a:lnTo>
                    <a:pt x="6446520" y="237744"/>
                  </a:lnTo>
                  <a:lnTo>
                    <a:pt x="6446520" y="0"/>
                  </a:lnTo>
                  <a:close/>
                </a:path>
              </a:pathLst>
            </a:custGeom>
            <a:solidFill>
              <a:srgbClr val="FBE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6590" y="3672839"/>
              <a:ext cx="6459220" cy="243840"/>
            </a:xfrm>
            <a:custGeom>
              <a:avLst/>
              <a:gdLst/>
              <a:ahLst/>
              <a:cxnLst/>
              <a:rect l="l" t="t" r="r" b="b"/>
              <a:pathLst>
                <a:path w="6459220" h="243839">
                  <a:moveTo>
                    <a:pt x="6070" y="6108"/>
                  </a:moveTo>
                  <a:lnTo>
                    <a:pt x="0" y="6108"/>
                  </a:lnTo>
                  <a:lnTo>
                    <a:pt x="0" y="243840"/>
                  </a:lnTo>
                  <a:lnTo>
                    <a:pt x="6070" y="243840"/>
                  </a:lnTo>
                  <a:lnTo>
                    <a:pt x="6070" y="6108"/>
                  </a:lnTo>
                  <a:close/>
                </a:path>
                <a:path w="6459220" h="243839">
                  <a:moveTo>
                    <a:pt x="6070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070" y="6096"/>
                  </a:lnTo>
                  <a:lnTo>
                    <a:pt x="6070" y="0"/>
                  </a:lnTo>
                  <a:close/>
                </a:path>
                <a:path w="6459220" h="243839">
                  <a:moveTo>
                    <a:pt x="6458712" y="6108"/>
                  </a:moveTo>
                  <a:lnTo>
                    <a:pt x="6452616" y="6108"/>
                  </a:lnTo>
                  <a:lnTo>
                    <a:pt x="6452616" y="243840"/>
                  </a:lnTo>
                  <a:lnTo>
                    <a:pt x="6458712" y="243840"/>
                  </a:lnTo>
                  <a:lnTo>
                    <a:pt x="6458712" y="6108"/>
                  </a:lnTo>
                  <a:close/>
                </a:path>
                <a:path w="6459220" h="243839">
                  <a:moveTo>
                    <a:pt x="6458712" y="0"/>
                  </a:moveTo>
                  <a:lnTo>
                    <a:pt x="6096" y="0"/>
                  </a:lnTo>
                  <a:lnTo>
                    <a:pt x="6096" y="6096"/>
                  </a:lnTo>
                  <a:lnTo>
                    <a:pt x="6458712" y="6096"/>
                  </a:lnTo>
                  <a:lnTo>
                    <a:pt x="64587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2686" y="3916679"/>
              <a:ext cx="6446520" cy="226060"/>
            </a:xfrm>
            <a:custGeom>
              <a:avLst/>
              <a:gdLst/>
              <a:ahLst/>
              <a:cxnLst/>
              <a:rect l="l" t="t" r="r" b="b"/>
              <a:pathLst>
                <a:path w="6446520" h="226060">
                  <a:moveTo>
                    <a:pt x="6446520" y="0"/>
                  </a:moveTo>
                  <a:lnTo>
                    <a:pt x="0" y="0"/>
                  </a:lnTo>
                  <a:lnTo>
                    <a:pt x="0" y="225551"/>
                  </a:lnTo>
                  <a:lnTo>
                    <a:pt x="6446520" y="225551"/>
                  </a:lnTo>
                  <a:lnTo>
                    <a:pt x="6446520" y="0"/>
                  </a:lnTo>
                  <a:close/>
                </a:path>
              </a:pathLst>
            </a:custGeom>
            <a:solidFill>
              <a:srgbClr val="FBE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6590" y="3916692"/>
              <a:ext cx="6459220" cy="226060"/>
            </a:xfrm>
            <a:custGeom>
              <a:avLst/>
              <a:gdLst/>
              <a:ahLst/>
              <a:cxnLst/>
              <a:rect l="l" t="t" r="r" b="b"/>
              <a:pathLst>
                <a:path w="6459220" h="226060">
                  <a:moveTo>
                    <a:pt x="6070" y="0"/>
                  </a:moveTo>
                  <a:lnTo>
                    <a:pt x="0" y="0"/>
                  </a:lnTo>
                  <a:lnTo>
                    <a:pt x="0" y="225539"/>
                  </a:lnTo>
                  <a:lnTo>
                    <a:pt x="6070" y="225539"/>
                  </a:lnTo>
                  <a:lnTo>
                    <a:pt x="6070" y="0"/>
                  </a:lnTo>
                  <a:close/>
                </a:path>
                <a:path w="6459220" h="226060">
                  <a:moveTo>
                    <a:pt x="6458712" y="0"/>
                  </a:moveTo>
                  <a:lnTo>
                    <a:pt x="6452616" y="0"/>
                  </a:lnTo>
                  <a:lnTo>
                    <a:pt x="6452616" y="225539"/>
                  </a:lnTo>
                  <a:lnTo>
                    <a:pt x="6458712" y="225539"/>
                  </a:lnTo>
                  <a:lnTo>
                    <a:pt x="64587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2686" y="4142231"/>
              <a:ext cx="6446520" cy="251460"/>
            </a:xfrm>
            <a:custGeom>
              <a:avLst/>
              <a:gdLst/>
              <a:ahLst/>
              <a:cxnLst/>
              <a:rect l="l" t="t" r="r" b="b"/>
              <a:pathLst>
                <a:path w="6446520" h="251460">
                  <a:moveTo>
                    <a:pt x="6446520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6446520" y="251460"/>
                  </a:lnTo>
                  <a:lnTo>
                    <a:pt x="6446520" y="0"/>
                  </a:lnTo>
                  <a:close/>
                </a:path>
              </a:pathLst>
            </a:custGeom>
            <a:solidFill>
              <a:srgbClr val="FBE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6590" y="4142231"/>
              <a:ext cx="6459220" cy="251460"/>
            </a:xfrm>
            <a:custGeom>
              <a:avLst/>
              <a:gdLst/>
              <a:ahLst/>
              <a:cxnLst/>
              <a:rect l="l" t="t" r="r" b="b"/>
              <a:pathLst>
                <a:path w="6459220" h="251460">
                  <a:moveTo>
                    <a:pt x="6070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6070" y="251460"/>
                  </a:lnTo>
                  <a:lnTo>
                    <a:pt x="6070" y="0"/>
                  </a:lnTo>
                  <a:close/>
                </a:path>
                <a:path w="6459220" h="251460">
                  <a:moveTo>
                    <a:pt x="6458712" y="0"/>
                  </a:moveTo>
                  <a:lnTo>
                    <a:pt x="6452616" y="0"/>
                  </a:lnTo>
                  <a:lnTo>
                    <a:pt x="6452616" y="251460"/>
                  </a:lnTo>
                  <a:lnTo>
                    <a:pt x="6458712" y="251460"/>
                  </a:lnTo>
                  <a:lnTo>
                    <a:pt x="64587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2686" y="4393691"/>
              <a:ext cx="6446520" cy="227329"/>
            </a:xfrm>
            <a:custGeom>
              <a:avLst/>
              <a:gdLst/>
              <a:ahLst/>
              <a:cxnLst/>
              <a:rect l="l" t="t" r="r" b="b"/>
              <a:pathLst>
                <a:path w="6446520" h="227329">
                  <a:moveTo>
                    <a:pt x="6446520" y="0"/>
                  </a:moveTo>
                  <a:lnTo>
                    <a:pt x="0" y="0"/>
                  </a:lnTo>
                  <a:lnTo>
                    <a:pt x="0" y="227075"/>
                  </a:lnTo>
                  <a:lnTo>
                    <a:pt x="6446520" y="227075"/>
                  </a:lnTo>
                  <a:lnTo>
                    <a:pt x="6446520" y="0"/>
                  </a:lnTo>
                  <a:close/>
                </a:path>
              </a:pathLst>
            </a:custGeom>
            <a:solidFill>
              <a:srgbClr val="FBE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6590" y="4393691"/>
              <a:ext cx="6459220" cy="227329"/>
            </a:xfrm>
            <a:custGeom>
              <a:avLst/>
              <a:gdLst/>
              <a:ahLst/>
              <a:cxnLst/>
              <a:rect l="l" t="t" r="r" b="b"/>
              <a:pathLst>
                <a:path w="6459220" h="227329">
                  <a:moveTo>
                    <a:pt x="6070" y="0"/>
                  </a:moveTo>
                  <a:lnTo>
                    <a:pt x="0" y="0"/>
                  </a:lnTo>
                  <a:lnTo>
                    <a:pt x="0" y="227076"/>
                  </a:lnTo>
                  <a:lnTo>
                    <a:pt x="6070" y="227076"/>
                  </a:lnTo>
                  <a:lnTo>
                    <a:pt x="6070" y="0"/>
                  </a:lnTo>
                  <a:close/>
                </a:path>
                <a:path w="6459220" h="227329">
                  <a:moveTo>
                    <a:pt x="6458712" y="0"/>
                  </a:moveTo>
                  <a:lnTo>
                    <a:pt x="6452616" y="0"/>
                  </a:lnTo>
                  <a:lnTo>
                    <a:pt x="6452616" y="227076"/>
                  </a:lnTo>
                  <a:lnTo>
                    <a:pt x="6458712" y="227076"/>
                  </a:lnTo>
                  <a:lnTo>
                    <a:pt x="64587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2686" y="4620767"/>
              <a:ext cx="6446520" cy="251460"/>
            </a:xfrm>
            <a:custGeom>
              <a:avLst/>
              <a:gdLst/>
              <a:ahLst/>
              <a:cxnLst/>
              <a:rect l="l" t="t" r="r" b="b"/>
              <a:pathLst>
                <a:path w="6446520" h="251460">
                  <a:moveTo>
                    <a:pt x="6446520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6446520" y="251460"/>
                  </a:lnTo>
                  <a:lnTo>
                    <a:pt x="6446520" y="0"/>
                  </a:lnTo>
                  <a:close/>
                </a:path>
              </a:pathLst>
            </a:custGeom>
            <a:solidFill>
              <a:srgbClr val="FBE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590" y="4620767"/>
              <a:ext cx="6459220" cy="251460"/>
            </a:xfrm>
            <a:custGeom>
              <a:avLst/>
              <a:gdLst/>
              <a:ahLst/>
              <a:cxnLst/>
              <a:rect l="l" t="t" r="r" b="b"/>
              <a:pathLst>
                <a:path w="6459220" h="251460">
                  <a:moveTo>
                    <a:pt x="6070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6070" y="251460"/>
                  </a:lnTo>
                  <a:lnTo>
                    <a:pt x="6070" y="0"/>
                  </a:lnTo>
                  <a:close/>
                </a:path>
                <a:path w="6459220" h="251460">
                  <a:moveTo>
                    <a:pt x="6458712" y="0"/>
                  </a:moveTo>
                  <a:lnTo>
                    <a:pt x="6452616" y="0"/>
                  </a:lnTo>
                  <a:lnTo>
                    <a:pt x="6452616" y="251460"/>
                  </a:lnTo>
                  <a:lnTo>
                    <a:pt x="6458712" y="251460"/>
                  </a:lnTo>
                  <a:lnTo>
                    <a:pt x="64587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2686" y="4872227"/>
              <a:ext cx="6446520" cy="1664335"/>
            </a:xfrm>
            <a:custGeom>
              <a:avLst/>
              <a:gdLst/>
              <a:ahLst/>
              <a:cxnLst/>
              <a:rect l="l" t="t" r="r" b="b"/>
              <a:pathLst>
                <a:path w="6446520" h="1664334">
                  <a:moveTo>
                    <a:pt x="6446520" y="0"/>
                  </a:moveTo>
                  <a:lnTo>
                    <a:pt x="0" y="0"/>
                  </a:lnTo>
                  <a:lnTo>
                    <a:pt x="0" y="1664208"/>
                  </a:lnTo>
                  <a:lnTo>
                    <a:pt x="6446520" y="1664208"/>
                  </a:lnTo>
                  <a:lnTo>
                    <a:pt x="6446520" y="0"/>
                  </a:lnTo>
                  <a:close/>
                </a:path>
              </a:pathLst>
            </a:custGeom>
            <a:solidFill>
              <a:srgbClr val="FBE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6590" y="4871719"/>
              <a:ext cx="6459220" cy="1671320"/>
            </a:xfrm>
            <a:custGeom>
              <a:avLst/>
              <a:gdLst/>
              <a:ahLst/>
              <a:cxnLst/>
              <a:rect l="l" t="t" r="r" b="b"/>
              <a:pathLst>
                <a:path w="6459220" h="1671320">
                  <a:moveTo>
                    <a:pt x="6083" y="508"/>
                  </a:moveTo>
                  <a:lnTo>
                    <a:pt x="0" y="508"/>
                  </a:lnTo>
                  <a:lnTo>
                    <a:pt x="0" y="1670812"/>
                  </a:lnTo>
                  <a:lnTo>
                    <a:pt x="6083" y="1670812"/>
                  </a:lnTo>
                  <a:lnTo>
                    <a:pt x="6083" y="508"/>
                  </a:lnTo>
                  <a:close/>
                </a:path>
                <a:path w="6459220" h="1671320">
                  <a:moveTo>
                    <a:pt x="6458712" y="0"/>
                  </a:moveTo>
                  <a:lnTo>
                    <a:pt x="6452616" y="0"/>
                  </a:lnTo>
                  <a:lnTo>
                    <a:pt x="6452616" y="1664970"/>
                  </a:lnTo>
                  <a:lnTo>
                    <a:pt x="6096" y="1664970"/>
                  </a:lnTo>
                  <a:lnTo>
                    <a:pt x="6096" y="1671320"/>
                  </a:lnTo>
                  <a:lnTo>
                    <a:pt x="6458712" y="1671320"/>
                  </a:lnTo>
                  <a:lnTo>
                    <a:pt x="6458712" y="1664970"/>
                  </a:lnTo>
                  <a:lnTo>
                    <a:pt x="64587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31647" y="4872100"/>
              <a:ext cx="6381750" cy="1619250"/>
            </a:xfrm>
            <a:custGeom>
              <a:avLst/>
              <a:gdLst/>
              <a:ahLst/>
              <a:cxnLst/>
              <a:rect l="l" t="t" r="r" b="b"/>
              <a:pathLst>
                <a:path w="6381750" h="1619250">
                  <a:moveTo>
                    <a:pt x="809625" y="0"/>
                  </a:moveTo>
                  <a:lnTo>
                    <a:pt x="0" y="674624"/>
                  </a:lnTo>
                  <a:lnTo>
                    <a:pt x="809625" y="1349375"/>
                  </a:lnTo>
                  <a:lnTo>
                    <a:pt x="809625" y="1079500"/>
                  </a:lnTo>
                  <a:lnTo>
                    <a:pt x="2991357" y="1079500"/>
                  </a:lnTo>
                  <a:lnTo>
                    <a:pt x="2991357" y="1281938"/>
                  </a:lnTo>
                  <a:lnTo>
                    <a:pt x="3001517" y="1303274"/>
                  </a:lnTo>
                  <a:lnTo>
                    <a:pt x="3029839" y="1321689"/>
                  </a:lnTo>
                  <a:lnTo>
                    <a:pt x="3073018" y="1336294"/>
                  </a:lnTo>
                  <a:lnTo>
                    <a:pt x="3127755" y="1345946"/>
                  </a:lnTo>
                  <a:lnTo>
                    <a:pt x="3190748" y="1349375"/>
                  </a:lnTo>
                  <a:lnTo>
                    <a:pt x="5571998" y="1349375"/>
                  </a:lnTo>
                  <a:lnTo>
                    <a:pt x="5571998" y="1619250"/>
                  </a:lnTo>
                  <a:lnTo>
                    <a:pt x="6381623" y="944499"/>
                  </a:lnTo>
                  <a:lnTo>
                    <a:pt x="5571998" y="269875"/>
                  </a:lnTo>
                  <a:lnTo>
                    <a:pt x="5571998" y="539750"/>
                  </a:lnTo>
                  <a:lnTo>
                    <a:pt x="3190748" y="539750"/>
                  </a:lnTo>
                  <a:lnTo>
                    <a:pt x="3127755" y="536321"/>
                  </a:lnTo>
                  <a:lnTo>
                    <a:pt x="3073018" y="526669"/>
                  </a:lnTo>
                  <a:lnTo>
                    <a:pt x="3029839" y="512063"/>
                  </a:lnTo>
                  <a:lnTo>
                    <a:pt x="2991357" y="472313"/>
                  </a:lnTo>
                  <a:lnTo>
                    <a:pt x="3001517" y="450976"/>
                  </a:lnTo>
                  <a:lnTo>
                    <a:pt x="3029839" y="432435"/>
                  </a:lnTo>
                  <a:lnTo>
                    <a:pt x="3073018" y="417829"/>
                  </a:lnTo>
                  <a:lnTo>
                    <a:pt x="3127755" y="408304"/>
                  </a:lnTo>
                  <a:lnTo>
                    <a:pt x="3253866" y="401320"/>
                  </a:lnTo>
                  <a:lnTo>
                    <a:pt x="3308604" y="391795"/>
                  </a:lnTo>
                  <a:lnTo>
                    <a:pt x="3351783" y="377189"/>
                  </a:lnTo>
                  <a:lnTo>
                    <a:pt x="3380104" y="358648"/>
                  </a:lnTo>
                  <a:lnTo>
                    <a:pt x="3390265" y="337312"/>
                  </a:lnTo>
                  <a:lnTo>
                    <a:pt x="3380104" y="315975"/>
                  </a:lnTo>
                  <a:lnTo>
                    <a:pt x="3351783" y="297434"/>
                  </a:lnTo>
                  <a:lnTo>
                    <a:pt x="3308604" y="282828"/>
                  </a:lnTo>
                  <a:lnTo>
                    <a:pt x="3253866" y="273303"/>
                  </a:lnTo>
                  <a:lnTo>
                    <a:pt x="3190748" y="269875"/>
                  </a:lnTo>
                  <a:lnTo>
                    <a:pt x="809625" y="269875"/>
                  </a:lnTo>
                  <a:lnTo>
                    <a:pt x="809625" y="0"/>
                  </a:lnTo>
                  <a:close/>
                </a:path>
              </a:pathLst>
            </a:custGeom>
            <a:solidFill>
              <a:srgbClr val="538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23004" y="5209412"/>
              <a:ext cx="399415" cy="202565"/>
            </a:xfrm>
            <a:custGeom>
              <a:avLst/>
              <a:gdLst/>
              <a:ahLst/>
              <a:cxnLst/>
              <a:rect l="l" t="t" r="r" b="b"/>
              <a:pathLst>
                <a:path w="399414" h="202564">
                  <a:moveTo>
                    <a:pt x="398907" y="0"/>
                  </a:moveTo>
                  <a:lnTo>
                    <a:pt x="360425" y="39877"/>
                  </a:lnTo>
                  <a:lnTo>
                    <a:pt x="317246" y="54483"/>
                  </a:lnTo>
                  <a:lnTo>
                    <a:pt x="262509" y="64008"/>
                  </a:lnTo>
                  <a:lnTo>
                    <a:pt x="136398" y="70865"/>
                  </a:lnTo>
                  <a:lnTo>
                    <a:pt x="81661" y="80517"/>
                  </a:lnTo>
                  <a:lnTo>
                    <a:pt x="38481" y="95123"/>
                  </a:lnTo>
                  <a:lnTo>
                    <a:pt x="10160" y="113664"/>
                  </a:lnTo>
                  <a:lnTo>
                    <a:pt x="0" y="135000"/>
                  </a:lnTo>
                  <a:lnTo>
                    <a:pt x="10160" y="156337"/>
                  </a:lnTo>
                  <a:lnTo>
                    <a:pt x="38481" y="174751"/>
                  </a:lnTo>
                  <a:lnTo>
                    <a:pt x="81661" y="189357"/>
                  </a:lnTo>
                  <a:lnTo>
                    <a:pt x="136398" y="199009"/>
                  </a:lnTo>
                  <a:lnTo>
                    <a:pt x="199390" y="202437"/>
                  </a:lnTo>
                  <a:lnTo>
                    <a:pt x="398907" y="202437"/>
                  </a:lnTo>
                  <a:lnTo>
                    <a:pt x="398907" y="0"/>
                  </a:lnTo>
                  <a:close/>
                </a:path>
              </a:pathLst>
            </a:custGeom>
            <a:solidFill>
              <a:srgbClr val="447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31647" y="4872100"/>
              <a:ext cx="6381750" cy="1619250"/>
            </a:xfrm>
            <a:custGeom>
              <a:avLst/>
              <a:gdLst/>
              <a:ahLst/>
              <a:cxnLst/>
              <a:rect l="l" t="t" r="r" b="b"/>
              <a:pathLst>
                <a:path w="6381750" h="1619250">
                  <a:moveTo>
                    <a:pt x="0" y="674624"/>
                  </a:moveTo>
                  <a:lnTo>
                    <a:pt x="809625" y="0"/>
                  </a:lnTo>
                  <a:lnTo>
                    <a:pt x="809625" y="269875"/>
                  </a:lnTo>
                  <a:lnTo>
                    <a:pt x="3190748" y="269875"/>
                  </a:lnTo>
                  <a:lnTo>
                    <a:pt x="3253866" y="273303"/>
                  </a:lnTo>
                  <a:lnTo>
                    <a:pt x="3308604" y="282828"/>
                  </a:lnTo>
                  <a:lnTo>
                    <a:pt x="3351783" y="297434"/>
                  </a:lnTo>
                  <a:lnTo>
                    <a:pt x="3390265" y="337312"/>
                  </a:lnTo>
                  <a:lnTo>
                    <a:pt x="3380104" y="358648"/>
                  </a:lnTo>
                  <a:lnTo>
                    <a:pt x="3308604" y="391795"/>
                  </a:lnTo>
                  <a:lnTo>
                    <a:pt x="3253866" y="401320"/>
                  </a:lnTo>
                  <a:lnTo>
                    <a:pt x="3190748" y="404749"/>
                  </a:lnTo>
                  <a:lnTo>
                    <a:pt x="3127755" y="408304"/>
                  </a:lnTo>
                  <a:lnTo>
                    <a:pt x="3073018" y="417829"/>
                  </a:lnTo>
                  <a:lnTo>
                    <a:pt x="3029839" y="432435"/>
                  </a:lnTo>
                  <a:lnTo>
                    <a:pt x="3001517" y="450976"/>
                  </a:lnTo>
                  <a:lnTo>
                    <a:pt x="2991357" y="472313"/>
                  </a:lnTo>
                  <a:lnTo>
                    <a:pt x="3001517" y="493649"/>
                  </a:lnTo>
                  <a:lnTo>
                    <a:pt x="3029839" y="512063"/>
                  </a:lnTo>
                  <a:lnTo>
                    <a:pt x="3073018" y="526669"/>
                  </a:lnTo>
                  <a:lnTo>
                    <a:pt x="3127755" y="536321"/>
                  </a:lnTo>
                  <a:lnTo>
                    <a:pt x="3190748" y="539750"/>
                  </a:lnTo>
                  <a:lnTo>
                    <a:pt x="5571998" y="539750"/>
                  </a:lnTo>
                  <a:lnTo>
                    <a:pt x="5571998" y="269875"/>
                  </a:lnTo>
                  <a:lnTo>
                    <a:pt x="6381623" y="944499"/>
                  </a:lnTo>
                  <a:lnTo>
                    <a:pt x="5571998" y="1619250"/>
                  </a:lnTo>
                  <a:lnTo>
                    <a:pt x="5571998" y="1349375"/>
                  </a:lnTo>
                  <a:lnTo>
                    <a:pt x="3190748" y="1349375"/>
                  </a:lnTo>
                  <a:lnTo>
                    <a:pt x="3127755" y="1345946"/>
                  </a:lnTo>
                  <a:lnTo>
                    <a:pt x="3073018" y="1336294"/>
                  </a:lnTo>
                  <a:lnTo>
                    <a:pt x="3029839" y="1321689"/>
                  </a:lnTo>
                  <a:lnTo>
                    <a:pt x="2991357" y="1281938"/>
                  </a:lnTo>
                  <a:lnTo>
                    <a:pt x="2991357" y="1079500"/>
                  </a:lnTo>
                  <a:lnTo>
                    <a:pt x="809625" y="1079500"/>
                  </a:lnTo>
                  <a:lnTo>
                    <a:pt x="809625" y="1349375"/>
                  </a:lnTo>
                  <a:lnTo>
                    <a:pt x="0" y="674624"/>
                  </a:lnTo>
                  <a:close/>
                </a:path>
                <a:path w="6381750" h="1619250">
                  <a:moveTo>
                    <a:pt x="3390265" y="337312"/>
                  </a:moveTo>
                  <a:lnTo>
                    <a:pt x="3390265" y="539750"/>
                  </a:lnTo>
                </a:path>
                <a:path w="6381750" h="1619250">
                  <a:moveTo>
                    <a:pt x="2991357" y="472313"/>
                  </a:moveTo>
                  <a:lnTo>
                    <a:pt x="2991357" y="107950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839850" y="1585341"/>
            <a:ext cx="1819910" cy="1342390"/>
            <a:chOff x="839850" y="1585341"/>
            <a:chExt cx="1819910" cy="1342390"/>
          </a:xfrm>
        </p:grpSpPr>
        <p:sp>
          <p:nvSpPr>
            <p:cNvPr id="20" name="object 20"/>
            <p:cNvSpPr/>
            <p:nvPr/>
          </p:nvSpPr>
          <p:spPr>
            <a:xfrm>
              <a:off x="840739" y="1586230"/>
              <a:ext cx="877569" cy="1323975"/>
            </a:xfrm>
            <a:custGeom>
              <a:avLst/>
              <a:gdLst/>
              <a:ahLst/>
              <a:cxnLst/>
              <a:rect l="l" t="t" r="r" b="b"/>
              <a:pathLst>
                <a:path w="877569" h="1323975">
                  <a:moveTo>
                    <a:pt x="789304" y="0"/>
                  </a:moveTo>
                  <a:lnTo>
                    <a:pt x="87706" y="0"/>
                  </a:lnTo>
                  <a:lnTo>
                    <a:pt x="53568" y="6858"/>
                  </a:lnTo>
                  <a:lnTo>
                    <a:pt x="25692" y="25653"/>
                  </a:lnTo>
                  <a:lnTo>
                    <a:pt x="6896" y="53594"/>
                  </a:lnTo>
                  <a:lnTo>
                    <a:pt x="0" y="87756"/>
                  </a:lnTo>
                  <a:lnTo>
                    <a:pt x="0" y="1235837"/>
                  </a:lnTo>
                  <a:lnTo>
                    <a:pt x="6896" y="1270000"/>
                  </a:lnTo>
                  <a:lnTo>
                    <a:pt x="25692" y="1297940"/>
                  </a:lnTo>
                  <a:lnTo>
                    <a:pt x="53568" y="1316736"/>
                  </a:lnTo>
                  <a:lnTo>
                    <a:pt x="87706" y="1323594"/>
                  </a:lnTo>
                  <a:lnTo>
                    <a:pt x="789304" y="1323594"/>
                  </a:lnTo>
                  <a:lnTo>
                    <a:pt x="823467" y="1316736"/>
                  </a:lnTo>
                  <a:lnTo>
                    <a:pt x="851408" y="1297940"/>
                  </a:lnTo>
                  <a:lnTo>
                    <a:pt x="870204" y="1270000"/>
                  </a:lnTo>
                  <a:lnTo>
                    <a:pt x="877061" y="1235837"/>
                  </a:lnTo>
                  <a:lnTo>
                    <a:pt x="877061" y="87756"/>
                  </a:lnTo>
                  <a:lnTo>
                    <a:pt x="870204" y="53594"/>
                  </a:lnTo>
                  <a:lnTo>
                    <a:pt x="851408" y="25653"/>
                  </a:lnTo>
                  <a:lnTo>
                    <a:pt x="823467" y="6858"/>
                  </a:lnTo>
                  <a:lnTo>
                    <a:pt x="789304" y="0"/>
                  </a:lnTo>
                  <a:close/>
                </a:path>
              </a:pathLst>
            </a:custGeom>
            <a:solidFill>
              <a:srgbClr val="49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40739" y="1586230"/>
              <a:ext cx="877569" cy="1323975"/>
            </a:xfrm>
            <a:custGeom>
              <a:avLst/>
              <a:gdLst/>
              <a:ahLst/>
              <a:cxnLst/>
              <a:rect l="l" t="t" r="r" b="b"/>
              <a:pathLst>
                <a:path w="877569" h="1323975">
                  <a:moveTo>
                    <a:pt x="0" y="87756"/>
                  </a:moveTo>
                  <a:lnTo>
                    <a:pt x="6896" y="53594"/>
                  </a:lnTo>
                  <a:lnTo>
                    <a:pt x="25692" y="25653"/>
                  </a:lnTo>
                  <a:lnTo>
                    <a:pt x="53568" y="6858"/>
                  </a:lnTo>
                  <a:lnTo>
                    <a:pt x="87706" y="0"/>
                  </a:lnTo>
                  <a:lnTo>
                    <a:pt x="789304" y="0"/>
                  </a:lnTo>
                  <a:lnTo>
                    <a:pt x="823467" y="6858"/>
                  </a:lnTo>
                  <a:lnTo>
                    <a:pt x="851408" y="25653"/>
                  </a:lnTo>
                  <a:lnTo>
                    <a:pt x="870204" y="53594"/>
                  </a:lnTo>
                  <a:lnTo>
                    <a:pt x="877061" y="87756"/>
                  </a:lnTo>
                  <a:lnTo>
                    <a:pt x="877061" y="1235837"/>
                  </a:lnTo>
                  <a:lnTo>
                    <a:pt x="870204" y="1270000"/>
                  </a:lnTo>
                  <a:lnTo>
                    <a:pt x="851408" y="1297940"/>
                  </a:lnTo>
                  <a:lnTo>
                    <a:pt x="823467" y="1316736"/>
                  </a:lnTo>
                  <a:lnTo>
                    <a:pt x="789304" y="1323594"/>
                  </a:lnTo>
                  <a:lnTo>
                    <a:pt x="87706" y="1323594"/>
                  </a:lnTo>
                  <a:lnTo>
                    <a:pt x="53568" y="1316736"/>
                  </a:lnTo>
                  <a:lnTo>
                    <a:pt x="25692" y="1297940"/>
                  </a:lnTo>
                  <a:lnTo>
                    <a:pt x="6896" y="1270000"/>
                  </a:lnTo>
                  <a:lnTo>
                    <a:pt x="0" y="1235837"/>
                  </a:lnTo>
                  <a:lnTo>
                    <a:pt x="0" y="877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47011" y="1603121"/>
              <a:ext cx="911860" cy="1323975"/>
            </a:xfrm>
            <a:custGeom>
              <a:avLst/>
              <a:gdLst/>
              <a:ahLst/>
              <a:cxnLst/>
              <a:rect l="l" t="t" r="r" b="b"/>
              <a:pathLst>
                <a:path w="911860" h="1323975">
                  <a:moveTo>
                    <a:pt x="820293" y="0"/>
                  </a:moveTo>
                  <a:lnTo>
                    <a:pt x="91058" y="0"/>
                  </a:lnTo>
                  <a:lnTo>
                    <a:pt x="55625" y="7111"/>
                  </a:lnTo>
                  <a:lnTo>
                    <a:pt x="26669" y="26670"/>
                  </a:lnTo>
                  <a:lnTo>
                    <a:pt x="7112" y="55625"/>
                  </a:lnTo>
                  <a:lnTo>
                    <a:pt x="0" y="91058"/>
                  </a:lnTo>
                  <a:lnTo>
                    <a:pt x="0" y="1232407"/>
                  </a:lnTo>
                  <a:lnTo>
                    <a:pt x="7112" y="1267840"/>
                  </a:lnTo>
                  <a:lnTo>
                    <a:pt x="26669" y="1296797"/>
                  </a:lnTo>
                  <a:lnTo>
                    <a:pt x="55625" y="1316354"/>
                  </a:lnTo>
                  <a:lnTo>
                    <a:pt x="91058" y="1323594"/>
                  </a:lnTo>
                  <a:lnTo>
                    <a:pt x="820293" y="1323594"/>
                  </a:lnTo>
                  <a:lnTo>
                    <a:pt x="855726" y="1316354"/>
                  </a:lnTo>
                  <a:lnTo>
                    <a:pt x="884682" y="1296797"/>
                  </a:lnTo>
                  <a:lnTo>
                    <a:pt x="904239" y="1267840"/>
                  </a:lnTo>
                  <a:lnTo>
                    <a:pt x="911479" y="1232407"/>
                  </a:lnTo>
                  <a:lnTo>
                    <a:pt x="911479" y="91058"/>
                  </a:lnTo>
                  <a:lnTo>
                    <a:pt x="904239" y="55625"/>
                  </a:lnTo>
                  <a:lnTo>
                    <a:pt x="884682" y="26670"/>
                  </a:lnTo>
                  <a:lnTo>
                    <a:pt x="855726" y="7111"/>
                  </a:lnTo>
                  <a:lnTo>
                    <a:pt x="820293" y="0"/>
                  </a:lnTo>
                  <a:close/>
                </a:path>
              </a:pathLst>
            </a:custGeom>
            <a:solidFill>
              <a:srgbClr val="47CF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47011" y="1603121"/>
              <a:ext cx="911860" cy="1323975"/>
            </a:xfrm>
            <a:custGeom>
              <a:avLst/>
              <a:gdLst/>
              <a:ahLst/>
              <a:cxnLst/>
              <a:rect l="l" t="t" r="r" b="b"/>
              <a:pathLst>
                <a:path w="911860" h="1323975">
                  <a:moveTo>
                    <a:pt x="0" y="91058"/>
                  </a:moveTo>
                  <a:lnTo>
                    <a:pt x="7112" y="55625"/>
                  </a:lnTo>
                  <a:lnTo>
                    <a:pt x="26669" y="26670"/>
                  </a:lnTo>
                  <a:lnTo>
                    <a:pt x="55625" y="7111"/>
                  </a:lnTo>
                  <a:lnTo>
                    <a:pt x="91058" y="0"/>
                  </a:lnTo>
                  <a:lnTo>
                    <a:pt x="820293" y="0"/>
                  </a:lnTo>
                  <a:lnTo>
                    <a:pt x="855726" y="7111"/>
                  </a:lnTo>
                  <a:lnTo>
                    <a:pt x="884682" y="26670"/>
                  </a:lnTo>
                  <a:lnTo>
                    <a:pt x="904239" y="55625"/>
                  </a:lnTo>
                  <a:lnTo>
                    <a:pt x="911479" y="91058"/>
                  </a:lnTo>
                  <a:lnTo>
                    <a:pt x="911479" y="1232407"/>
                  </a:lnTo>
                  <a:lnTo>
                    <a:pt x="904239" y="1267840"/>
                  </a:lnTo>
                  <a:lnTo>
                    <a:pt x="884682" y="1296797"/>
                  </a:lnTo>
                  <a:lnTo>
                    <a:pt x="855726" y="1316354"/>
                  </a:lnTo>
                  <a:lnTo>
                    <a:pt x="820293" y="1323594"/>
                  </a:lnTo>
                  <a:lnTo>
                    <a:pt x="91058" y="1323594"/>
                  </a:lnTo>
                  <a:lnTo>
                    <a:pt x="55625" y="1316354"/>
                  </a:lnTo>
                  <a:lnTo>
                    <a:pt x="26669" y="1296797"/>
                  </a:lnTo>
                  <a:lnTo>
                    <a:pt x="7112" y="1267840"/>
                  </a:lnTo>
                  <a:lnTo>
                    <a:pt x="0" y="1232407"/>
                  </a:lnTo>
                  <a:lnTo>
                    <a:pt x="0" y="9105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900480" y="2081835"/>
            <a:ext cx="702310" cy="309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400"/>
              </a:lnSpc>
              <a:spcBef>
                <a:spcPts val="100"/>
              </a:spcBef>
            </a:pPr>
            <a:r>
              <a:rPr sz="850" spc="-20" dirty="0">
                <a:latin typeface="Lucida Sans Unicode"/>
                <a:cs typeface="Lucida Sans Unicode"/>
              </a:rPr>
              <a:t>Chargeability </a:t>
            </a:r>
            <a:r>
              <a:rPr sz="850" spc="-10" dirty="0">
                <a:latin typeface="Lucida Sans Unicode"/>
                <a:cs typeface="Lucida Sans Unicode"/>
              </a:rPr>
              <a:t>[Section</a:t>
            </a:r>
            <a:r>
              <a:rPr sz="850" spc="5" dirty="0">
                <a:latin typeface="Lucida Sans Unicode"/>
                <a:cs typeface="Lucida Sans Unicode"/>
              </a:rPr>
              <a:t> </a:t>
            </a:r>
            <a:r>
              <a:rPr sz="850" spc="-25" dirty="0">
                <a:latin typeface="Lucida Sans Unicode"/>
                <a:cs typeface="Lucida Sans Unicode"/>
              </a:rPr>
              <a:t>22]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99589" y="1949246"/>
            <a:ext cx="762000" cy="60960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90170" marR="5080" indent="-78105">
              <a:lnSpc>
                <a:spcPct val="113300"/>
              </a:lnSpc>
              <a:spcBef>
                <a:spcPts val="70"/>
              </a:spcBef>
            </a:pPr>
            <a:r>
              <a:rPr sz="850" spc="-20" dirty="0">
                <a:latin typeface="Lucida Sans Unicode"/>
                <a:cs typeface="Lucida Sans Unicode"/>
              </a:rPr>
              <a:t>Determination </a:t>
            </a:r>
            <a:r>
              <a:rPr sz="850" spc="-10" dirty="0">
                <a:latin typeface="Lucida Sans Unicode"/>
                <a:cs typeface="Lucida Sans Unicode"/>
              </a:rPr>
              <a:t>of</a:t>
            </a:r>
            <a:r>
              <a:rPr sz="850" spc="-55" dirty="0">
                <a:latin typeface="Lucida Sans Unicode"/>
                <a:cs typeface="Lucida Sans Unicode"/>
              </a:rPr>
              <a:t> </a:t>
            </a:r>
            <a:r>
              <a:rPr sz="850" spc="-10" dirty="0">
                <a:latin typeface="Lucida Sans Unicode"/>
                <a:cs typeface="Lucida Sans Unicode"/>
              </a:rPr>
              <a:t>Annual Value </a:t>
            </a:r>
            <a:r>
              <a:rPr sz="850" dirty="0">
                <a:latin typeface="Lucida Sans Unicode"/>
                <a:cs typeface="Lucida Sans Unicode"/>
              </a:rPr>
              <a:t>[Section</a:t>
            </a:r>
            <a:r>
              <a:rPr sz="850" spc="35" dirty="0">
                <a:latin typeface="Lucida Sans Unicode"/>
                <a:cs typeface="Lucida Sans Unicode"/>
              </a:rPr>
              <a:t> </a:t>
            </a:r>
            <a:r>
              <a:rPr sz="850" spc="-25" dirty="0">
                <a:latin typeface="Lucida Sans Unicode"/>
                <a:cs typeface="Lucida Sans Unicode"/>
              </a:rPr>
              <a:t>23]</a:t>
            </a:r>
            <a:endParaRPr sz="850">
              <a:latin typeface="Lucida Sans Unicode"/>
              <a:cs typeface="Lucida Sans Unicode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721355" y="1594230"/>
            <a:ext cx="764540" cy="1325880"/>
            <a:chOff x="2721355" y="1594230"/>
            <a:chExt cx="764540" cy="1325880"/>
          </a:xfrm>
        </p:grpSpPr>
        <p:sp>
          <p:nvSpPr>
            <p:cNvPr id="27" name="object 27"/>
            <p:cNvSpPr/>
            <p:nvPr/>
          </p:nvSpPr>
          <p:spPr>
            <a:xfrm>
              <a:off x="2722244" y="1595119"/>
              <a:ext cx="762635" cy="1323975"/>
            </a:xfrm>
            <a:custGeom>
              <a:avLst/>
              <a:gdLst/>
              <a:ahLst/>
              <a:cxnLst/>
              <a:rect l="l" t="t" r="r" b="b"/>
              <a:pathLst>
                <a:path w="762635" h="1323975">
                  <a:moveTo>
                    <a:pt x="686307" y="0"/>
                  </a:moveTo>
                  <a:lnTo>
                    <a:pt x="76327" y="0"/>
                  </a:lnTo>
                  <a:lnTo>
                    <a:pt x="46609" y="5969"/>
                  </a:lnTo>
                  <a:lnTo>
                    <a:pt x="22352" y="22351"/>
                  </a:lnTo>
                  <a:lnTo>
                    <a:pt x="5968" y="46608"/>
                  </a:lnTo>
                  <a:lnTo>
                    <a:pt x="0" y="76200"/>
                  </a:lnTo>
                  <a:lnTo>
                    <a:pt x="0" y="1247394"/>
                  </a:lnTo>
                  <a:lnTo>
                    <a:pt x="5968" y="1276984"/>
                  </a:lnTo>
                  <a:lnTo>
                    <a:pt x="22352" y="1301241"/>
                  </a:lnTo>
                  <a:lnTo>
                    <a:pt x="46609" y="1317625"/>
                  </a:lnTo>
                  <a:lnTo>
                    <a:pt x="76327" y="1323594"/>
                  </a:lnTo>
                  <a:lnTo>
                    <a:pt x="686307" y="1323594"/>
                  </a:lnTo>
                  <a:lnTo>
                    <a:pt x="716026" y="1317625"/>
                  </a:lnTo>
                  <a:lnTo>
                    <a:pt x="740282" y="1301241"/>
                  </a:lnTo>
                  <a:lnTo>
                    <a:pt x="756666" y="1276984"/>
                  </a:lnTo>
                  <a:lnTo>
                    <a:pt x="762634" y="1247394"/>
                  </a:lnTo>
                  <a:lnTo>
                    <a:pt x="762634" y="76200"/>
                  </a:lnTo>
                  <a:lnTo>
                    <a:pt x="756666" y="46608"/>
                  </a:lnTo>
                  <a:lnTo>
                    <a:pt x="740282" y="22351"/>
                  </a:lnTo>
                  <a:lnTo>
                    <a:pt x="716026" y="5969"/>
                  </a:lnTo>
                  <a:lnTo>
                    <a:pt x="686307" y="0"/>
                  </a:lnTo>
                  <a:close/>
                </a:path>
              </a:pathLst>
            </a:custGeom>
            <a:solidFill>
              <a:srgbClr val="46D6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722244" y="1595119"/>
              <a:ext cx="762635" cy="1323975"/>
            </a:xfrm>
            <a:custGeom>
              <a:avLst/>
              <a:gdLst/>
              <a:ahLst/>
              <a:cxnLst/>
              <a:rect l="l" t="t" r="r" b="b"/>
              <a:pathLst>
                <a:path w="762635" h="1323975">
                  <a:moveTo>
                    <a:pt x="0" y="76200"/>
                  </a:moveTo>
                  <a:lnTo>
                    <a:pt x="5968" y="46608"/>
                  </a:lnTo>
                  <a:lnTo>
                    <a:pt x="22352" y="22351"/>
                  </a:lnTo>
                  <a:lnTo>
                    <a:pt x="46609" y="5969"/>
                  </a:lnTo>
                  <a:lnTo>
                    <a:pt x="76327" y="0"/>
                  </a:lnTo>
                  <a:lnTo>
                    <a:pt x="686307" y="0"/>
                  </a:lnTo>
                  <a:lnTo>
                    <a:pt x="716026" y="5969"/>
                  </a:lnTo>
                  <a:lnTo>
                    <a:pt x="740282" y="22351"/>
                  </a:lnTo>
                  <a:lnTo>
                    <a:pt x="756666" y="46608"/>
                  </a:lnTo>
                  <a:lnTo>
                    <a:pt x="762634" y="76200"/>
                  </a:lnTo>
                  <a:lnTo>
                    <a:pt x="762634" y="1247394"/>
                  </a:lnTo>
                  <a:lnTo>
                    <a:pt x="756666" y="1276984"/>
                  </a:lnTo>
                  <a:lnTo>
                    <a:pt x="740282" y="1301241"/>
                  </a:lnTo>
                  <a:lnTo>
                    <a:pt x="716026" y="1317625"/>
                  </a:lnTo>
                  <a:lnTo>
                    <a:pt x="686307" y="1323594"/>
                  </a:lnTo>
                  <a:lnTo>
                    <a:pt x="76327" y="1323594"/>
                  </a:lnTo>
                  <a:lnTo>
                    <a:pt x="46609" y="1317625"/>
                  </a:lnTo>
                  <a:lnTo>
                    <a:pt x="22352" y="1301241"/>
                  </a:lnTo>
                  <a:lnTo>
                    <a:pt x="5968" y="1276984"/>
                  </a:lnTo>
                  <a:lnTo>
                    <a:pt x="0" y="1247394"/>
                  </a:lnTo>
                  <a:lnTo>
                    <a:pt x="0" y="762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776854" y="2083358"/>
            <a:ext cx="64897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15">
              <a:lnSpc>
                <a:spcPct val="111800"/>
              </a:lnSpc>
              <a:spcBef>
                <a:spcPts val="100"/>
              </a:spcBef>
            </a:pPr>
            <a:r>
              <a:rPr sz="850" spc="-10" dirty="0">
                <a:latin typeface="Lucida Sans Unicode"/>
                <a:cs typeface="Lucida Sans Unicode"/>
              </a:rPr>
              <a:t>Deductions </a:t>
            </a:r>
            <a:r>
              <a:rPr sz="850" dirty="0">
                <a:latin typeface="Lucida Sans Unicode"/>
                <a:cs typeface="Lucida Sans Unicode"/>
              </a:rPr>
              <a:t>[Section</a:t>
            </a:r>
            <a:r>
              <a:rPr sz="850" spc="35" dirty="0">
                <a:latin typeface="Lucida Sans Unicode"/>
                <a:cs typeface="Lucida Sans Unicode"/>
              </a:rPr>
              <a:t> </a:t>
            </a:r>
            <a:r>
              <a:rPr sz="850" spc="-25" dirty="0">
                <a:latin typeface="Lucida Sans Unicode"/>
                <a:cs typeface="Lucida Sans Unicode"/>
              </a:rPr>
              <a:t>24]</a:t>
            </a:r>
            <a:endParaRPr sz="850">
              <a:latin typeface="Lucida Sans Unicode"/>
              <a:cs typeface="Lucida Sans Unicode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551301" y="1601850"/>
            <a:ext cx="795020" cy="1325880"/>
            <a:chOff x="3551301" y="1601850"/>
            <a:chExt cx="795020" cy="1325880"/>
          </a:xfrm>
        </p:grpSpPr>
        <p:sp>
          <p:nvSpPr>
            <p:cNvPr id="31" name="object 31"/>
            <p:cNvSpPr/>
            <p:nvPr/>
          </p:nvSpPr>
          <p:spPr>
            <a:xfrm>
              <a:off x="3552190" y="1602739"/>
              <a:ext cx="793750" cy="1323975"/>
            </a:xfrm>
            <a:custGeom>
              <a:avLst/>
              <a:gdLst/>
              <a:ahLst/>
              <a:cxnLst/>
              <a:rect l="l" t="t" r="r" b="b"/>
              <a:pathLst>
                <a:path w="793750" h="1323975">
                  <a:moveTo>
                    <a:pt x="713994" y="0"/>
                  </a:moveTo>
                  <a:lnTo>
                    <a:pt x="79375" y="0"/>
                  </a:lnTo>
                  <a:lnTo>
                    <a:pt x="48387" y="6223"/>
                  </a:lnTo>
                  <a:lnTo>
                    <a:pt x="23240" y="23240"/>
                  </a:lnTo>
                  <a:lnTo>
                    <a:pt x="6223" y="48386"/>
                  </a:lnTo>
                  <a:lnTo>
                    <a:pt x="0" y="79375"/>
                  </a:lnTo>
                  <a:lnTo>
                    <a:pt x="0" y="1244218"/>
                  </a:lnTo>
                  <a:lnTo>
                    <a:pt x="6223" y="1275206"/>
                  </a:lnTo>
                  <a:lnTo>
                    <a:pt x="23240" y="1300352"/>
                  </a:lnTo>
                  <a:lnTo>
                    <a:pt x="48387" y="1317370"/>
                  </a:lnTo>
                  <a:lnTo>
                    <a:pt x="79375" y="1323593"/>
                  </a:lnTo>
                  <a:lnTo>
                    <a:pt x="713994" y="1323593"/>
                  </a:lnTo>
                  <a:lnTo>
                    <a:pt x="744855" y="1317370"/>
                  </a:lnTo>
                  <a:lnTo>
                    <a:pt x="770001" y="1300352"/>
                  </a:lnTo>
                  <a:lnTo>
                    <a:pt x="787019" y="1275206"/>
                  </a:lnTo>
                  <a:lnTo>
                    <a:pt x="793242" y="1244218"/>
                  </a:lnTo>
                  <a:lnTo>
                    <a:pt x="793242" y="79375"/>
                  </a:lnTo>
                  <a:lnTo>
                    <a:pt x="787019" y="48386"/>
                  </a:lnTo>
                  <a:lnTo>
                    <a:pt x="770001" y="23240"/>
                  </a:lnTo>
                  <a:lnTo>
                    <a:pt x="744855" y="6223"/>
                  </a:lnTo>
                  <a:lnTo>
                    <a:pt x="713994" y="0"/>
                  </a:lnTo>
                  <a:close/>
                </a:path>
              </a:pathLst>
            </a:custGeom>
            <a:solidFill>
              <a:srgbClr val="5FD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552190" y="1602739"/>
              <a:ext cx="793750" cy="1323975"/>
            </a:xfrm>
            <a:custGeom>
              <a:avLst/>
              <a:gdLst/>
              <a:ahLst/>
              <a:cxnLst/>
              <a:rect l="l" t="t" r="r" b="b"/>
              <a:pathLst>
                <a:path w="793750" h="1323975">
                  <a:moveTo>
                    <a:pt x="0" y="79375"/>
                  </a:moveTo>
                  <a:lnTo>
                    <a:pt x="6223" y="48386"/>
                  </a:lnTo>
                  <a:lnTo>
                    <a:pt x="23240" y="23240"/>
                  </a:lnTo>
                  <a:lnTo>
                    <a:pt x="48387" y="6223"/>
                  </a:lnTo>
                  <a:lnTo>
                    <a:pt x="79375" y="0"/>
                  </a:lnTo>
                  <a:lnTo>
                    <a:pt x="713994" y="0"/>
                  </a:lnTo>
                  <a:lnTo>
                    <a:pt x="744855" y="6223"/>
                  </a:lnTo>
                  <a:lnTo>
                    <a:pt x="770001" y="23240"/>
                  </a:lnTo>
                  <a:lnTo>
                    <a:pt x="787019" y="48386"/>
                  </a:lnTo>
                  <a:lnTo>
                    <a:pt x="793242" y="79375"/>
                  </a:lnTo>
                  <a:lnTo>
                    <a:pt x="793242" y="1244218"/>
                  </a:lnTo>
                  <a:lnTo>
                    <a:pt x="787019" y="1275206"/>
                  </a:lnTo>
                  <a:lnTo>
                    <a:pt x="770001" y="1300352"/>
                  </a:lnTo>
                  <a:lnTo>
                    <a:pt x="744855" y="1317370"/>
                  </a:lnTo>
                  <a:lnTo>
                    <a:pt x="713994" y="1323593"/>
                  </a:lnTo>
                  <a:lnTo>
                    <a:pt x="79375" y="1323593"/>
                  </a:lnTo>
                  <a:lnTo>
                    <a:pt x="48387" y="1317370"/>
                  </a:lnTo>
                  <a:lnTo>
                    <a:pt x="23240" y="1300352"/>
                  </a:lnTo>
                  <a:lnTo>
                    <a:pt x="6223" y="1275206"/>
                  </a:lnTo>
                  <a:lnTo>
                    <a:pt x="0" y="1244218"/>
                  </a:lnTo>
                  <a:lnTo>
                    <a:pt x="0" y="793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629533" y="2076703"/>
              <a:ext cx="417195" cy="80010"/>
            </a:xfrm>
            <a:custGeom>
              <a:avLst/>
              <a:gdLst/>
              <a:ahLst/>
              <a:cxnLst/>
              <a:rect l="l" t="t" r="r" b="b"/>
              <a:pathLst>
                <a:path w="417195" h="80010">
                  <a:moveTo>
                    <a:pt x="44195" y="0"/>
                  </a:moveTo>
                  <a:lnTo>
                    <a:pt x="32638" y="0"/>
                  </a:lnTo>
                  <a:lnTo>
                    <a:pt x="0" y="78231"/>
                  </a:lnTo>
                  <a:lnTo>
                    <a:pt x="10794" y="78231"/>
                  </a:lnTo>
                  <a:lnTo>
                    <a:pt x="19938" y="56642"/>
                  </a:lnTo>
                  <a:lnTo>
                    <a:pt x="67367" y="56642"/>
                  </a:lnTo>
                  <a:lnTo>
                    <a:pt x="63990" y="48387"/>
                  </a:lnTo>
                  <a:lnTo>
                    <a:pt x="23240" y="48387"/>
                  </a:lnTo>
                  <a:lnTo>
                    <a:pt x="37337" y="14604"/>
                  </a:lnTo>
                  <a:lnTo>
                    <a:pt x="50170" y="14604"/>
                  </a:lnTo>
                  <a:lnTo>
                    <a:pt x="44195" y="0"/>
                  </a:lnTo>
                  <a:close/>
                </a:path>
                <a:path w="417195" h="80010">
                  <a:moveTo>
                    <a:pt x="67367" y="56642"/>
                  </a:moveTo>
                  <a:lnTo>
                    <a:pt x="54737" y="56642"/>
                  </a:lnTo>
                  <a:lnTo>
                    <a:pt x="63626" y="78231"/>
                  </a:lnTo>
                  <a:lnTo>
                    <a:pt x="76200" y="78231"/>
                  </a:lnTo>
                  <a:lnTo>
                    <a:pt x="67367" y="56642"/>
                  </a:lnTo>
                  <a:close/>
                </a:path>
                <a:path w="417195" h="80010">
                  <a:moveTo>
                    <a:pt x="50170" y="14604"/>
                  </a:moveTo>
                  <a:lnTo>
                    <a:pt x="37337" y="14604"/>
                  </a:lnTo>
                  <a:lnTo>
                    <a:pt x="51307" y="48387"/>
                  </a:lnTo>
                  <a:lnTo>
                    <a:pt x="63990" y="48387"/>
                  </a:lnTo>
                  <a:lnTo>
                    <a:pt x="50170" y="14604"/>
                  </a:lnTo>
                  <a:close/>
                </a:path>
                <a:path w="417195" h="80010">
                  <a:moveTo>
                    <a:pt x="95630" y="20827"/>
                  </a:moveTo>
                  <a:lnTo>
                    <a:pt x="84708" y="20827"/>
                  </a:lnTo>
                  <a:lnTo>
                    <a:pt x="84708" y="78231"/>
                  </a:lnTo>
                  <a:lnTo>
                    <a:pt x="95630" y="78231"/>
                  </a:lnTo>
                  <a:lnTo>
                    <a:pt x="95630" y="39750"/>
                  </a:lnTo>
                  <a:lnTo>
                    <a:pt x="101980" y="32130"/>
                  </a:lnTo>
                  <a:lnTo>
                    <a:pt x="102734" y="31623"/>
                  </a:lnTo>
                  <a:lnTo>
                    <a:pt x="95630" y="31623"/>
                  </a:lnTo>
                  <a:lnTo>
                    <a:pt x="95630" y="20827"/>
                  </a:lnTo>
                  <a:close/>
                </a:path>
                <a:path w="417195" h="80010">
                  <a:moveTo>
                    <a:pt x="131382" y="28321"/>
                  </a:moveTo>
                  <a:lnTo>
                    <a:pt x="118979" y="28321"/>
                  </a:lnTo>
                  <a:lnTo>
                    <a:pt x="121451" y="31242"/>
                  </a:lnTo>
                  <a:lnTo>
                    <a:pt x="121665" y="31623"/>
                  </a:lnTo>
                  <a:lnTo>
                    <a:pt x="121665" y="78231"/>
                  </a:lnTo>
                  <a:lnTo>
                    <a:pt x="132587" y="78231"/>
                  </a:lnTo>
                  <a:lnTo>
                    <a:pt x="132587" y="39750"/>
                  </a:lnTo>
                  <a:lnTo>
                    <a:pt x="138811" y="32130"/>
                  </a:lnTo>
                  <a:lnTo>
                    <a:pt x="139606" y="31623"/>
                  </a:lnTo>
                  <a:lnTo>
                    <a:pt x="132587" y="31623"/>
                  </a:lnTo>
                  <a:lnTo>
                    <a:pt x="131382" y="28321"/>
                  </a:lnTo>
                  <a:close/>
                </a:path>
                <a:path w="417195" h="80010">
                  <a:moveTo>
                    <a:pt x="168482" y="28321"/>
                  </a:moveTo>
                  <a:lnTo>
                    <a:pt x="155828" y="28321"/>
                  </a:lnTo>
                  <a:lnTo>
                    <a:pt x="158622" y="31623"/>
                  </a:lnTo>
                  <a:lnTo>
                    <a:pt x="158622" y="78231"/>
                  </a:lnTo>
                  <a:lnTo>
                    <a:pt x="169544" y="78231"/>
                  </a:lnTo>
                  <a:lnTo>
                    <a:pt x="169544" y="31242"/>
                  </a:lnTo>
                  <a:lnTo>
                    <a:pt x="168482" y="28321"/>
                  </a:lnTo>
                  <a:close/>
                </a:path>
                <a:path w="417195" h="80010">
                  <a:moveTo>
                    <a:pt x="124205" y="19557"/>
                  </a:moveTo>
                  <a:lnTo>
                    <a:pt x="107822" y="19557"/>
                  </a:lnTo>
                  <a:lnTo>
                    <a:pt x="100964" y="23622"/>
                  </a:lnTo>
                  <a:lnTo>
                    <a:pt x="95630" y="31623"/>
                  </a:lnTo>
                  <a:lnTo>
                    <a:pt x="102734" y="31623"/>
                  </a:lnTo>
                  <a:lnTo>
                    <a:pt x="107634" y="28321"/>
                  </a:lnTo>
                  <a:lnTo>
                    <a:pt x="131382" y="28321"/>
                  </a:lnTo>
                  <a:lnTo>
                    <a:pt x="129666" y="23622"/>
                  </a:lnTo>
                  <a:lnTo>
                    <a:pt x="124205" y="19557"/>
                  </a:lnTo>
                  <a:close/>
                </a:path>
                <a:path w="417195" h="80010">
                  <a:moveTo>
                    <a:pt x="158114" y="19557"/>
                  </a:moveTo>
                  <a:lnTo>
                    <a:pt x="144525" y="19557"/>
                  </a:lnTo>
                  <a:lnTo>
                    <a:pt x="137794" y="23622"/>
                  </a:lnTo>
                  <a:lnTo>
                    <a:pt x="132587" y="31623"/>
                  </a:lnTo>
                  <a:lnTo>
                    <a:pt x="139606" y="31623"/>
                  </a:lnTo>
                  <a:lnTo>
                    <a:pt x="144779" y="28321"/>
                  </a:lnTo>
                  <a:lnTo>
                    <a:pt x="168482" y="28321"/>
                  </a:lnTo>
                  <a:lnTo>
                    <a:pt x="168020" y="27050"/>
                  </a:lnTo>
                  <a:lnTo>
                    <a:pt x="165100" y="24002"/>
                  </a:lnTo>
                  <a:lnTo>
                    <a:pt x="162178" y="21081"/>
                  </a:lnTo>
                  <a:lnTo>
                    <a:pt x="158114" y="19557"/>
                  </a:lnTo>
                  <a:close/>
                </a:path>
                <a:path w="417195" h="80010">
                  <a:moveTo>
                    <a:pt x="219582" y="19557"/>
                  </a:moveTo>
                  <a:lnTo>
                    <a:pt x="201929" y="19557"/>
                  </a:lnTo>
                  <a:lnTo>
                    <a:pt x="194944" y="22225"/>
                  </a:lnTo>
                  <a:lnTo>
                    <a:pt x="188167" y="29337"/>
                  </a:lnTo>
                  <a:lnTo>
                    <a:pt x="184611" y="33147"/>
                  </a:lnTo>
                  <a:lnTo>
                    <a:pt x="181990" y="40259"/>
                  </a:lnTo>
                  <a:lnTo>
                    <a:pt x="181990" y="58800"/>
                  </a:lnTo>
                  <a:lnTo>
                    <a:pt x="184657" y="66040"/>
                  </a:lnTo>
                  <a:lnTo>
                    <a:pt x="189737" y="71500"/>
                  </a:lnTo>
                  <a:lnTo>
                    <a:pt x="194944" y="76835"/>
                  </a:lnTo>
                  <a:lnTo>
                    <a:pt x="201929" y="79501"/>
                  </a:lnTo>
                  <a:lnTo>
                    <a:pt x="219582" y="79501"/>
                  </a:lnTo>
                  <a:lnTo>
                    <a:pt x="226567" y="76835"/>
                  </a:lnTo>
                  <a:lnTo>
                    <a:pt x="231527" y="71754"/>
                  </a:lnTo>
                  <a:lnTo>
                    <a:pt x="205358" y="71754"/>
                  </a:lnTo>
                  <a:lnTo>
                    <a:pt x="201167" y="69850"/>
                  </a:lnTo>
                  <a:lnTo>
                    <a:pt x="195199" y="62102"/>
                  </a:lnTo>
                  <a:lnTo>
                    <a:pt x="193675" y="56642"/>
                  </a:lnTo>
                  <a:lnTo>
                    <a:pt x="193675" y="42545"/>
                  </a:lnTo>
                  <a:lnTo>
                    <a:pt x="195199" y="37084"/>
                  </a:lnTo>
                  <a:lnTo>
                    <a:pt x="198119" y="33147"/>
                  </a:lnTo>
                  <a:lnTo>
                    <a:pt x="201167" y="29337"/>
                  </a:lnTo>
                  <a:lnTo>
                    <a:pt x="205358" y="27431"/>
                  </a:lnTo>
                  <a:lnTo>
                    <a:pt x="231532" y="27431"/>
                  </a:lnTo>
                  <a:lnTo>
                    <a:pt x="226567" y="22225"/>
                  </a:lnTo>
                  <a:lnTo>
                    <a:pt x="219582" y="19557"/>
                  </a:lnTo>
                  <a:close/>
                </a:path>
                <a:path w="417195" h="80010">
                  <a:moveTo>
                    <a:pt x="231532" y="27431"/>
                  </a:moveTo>
                  <a:lnTo>
                    <a:pt x="216153" y="27431"/>
                  </a:lnTo>
                  <a:lnTo>
                    <a:pt x="220344" y="29337"/>
                  </a:lnTo>
                  <a:lnTo>
                    <a:pt x="223392" y="33147"/>
                  </a:lnTo>
                  <a:lnTo>
                    <a:pt x="226440" y="37084"/>
                  </a:lnTo>
                  <a:lnTo>
                    <a:pt x="227837" y="42545"/>
                  </a:lnTo>
                  <a:lnTo>
                    <a:pt x="227837" y="56642"/>
                  </a:lnTo>
                  <a:lnTo>
                    <a:pt x="226440" y="62102"/>
                  </a:lnTo>
                  <a:lnTo>
                    <a:pt x="223294" y="66040"/>
                  </a:lnTo>
                  <a:lnTo>
                    <a:pt x="220344" y="69850"/>
                  </a:lnTo>
                  <a:lnTo>
                    <a:pt x="216153" y="71754"/>
                  </a:lnTo>
                  <a:lnTo>
                    <a:pt x="231527" y="71754"/>
                  </a:lnTo>
                  <a:lnTo>
                    <a:pt x="236981" y="66040"/>
                  </a:lnTo>
                  <a:lnTo>
                    <a:pt x="239521" y="58800"/>
                  </a:lnTo>
                  <a:lnTo>
                    <a:pt x="239521" y="40259"/>
                  </a:lnTo>
                  <a:lnTo>
                    <a:pt x="237026" y="33147"/>
                  </a:lnTo>
                  <a:lnTo>
                    <a:pt x="233386" y="29337"/>
                  </a:lnTo>
                  <a:lnTo>
                    <a:pt x="231532" y="27431"/>
                  </a:lnTo>
                  <a:close/>
                </a:path>
                <a:path w="417195" h="80010">
                  <a:moveTo>
                    <a:pt x="265683" y="20827"/>
                  </a:moveTo>
                  <a:lnTo>
                    <a:pt x="254762" y="20827"/>
                  </a:lnTo>
                  <a:lnTo>
                    <a:pt x="254762" y="67437"/>
                  </a:lnTo>
                  <a:lnTo>
                    <a:pt x="256286" y="71627"/>
                  </a:lnTo>
                  <a:lnTo>
                    <a:pt x="259461" y="74802"/>
                  </a:lnTo>
                  <a:lnTo>
                    <a:pt x="262508" y="77977"/>
                  </a:lnTo>
                  <a:lnTo>
                    <a:pt x="266700" y="79501"/>
                  </a:lnTo>
                  <a:lnTo>
                    <a:pt x="280162" y="79501"/>
                  </a:lnTo>
                  <a:lnTo>
                    <a:pt x="287274" y="75565"/>
                  </a:lnTo>
                  <a:lnTo>
                    <a:pt x="290833" y="70612"/>
                  </a:lnTo>
                  <a:lnTo>
                    <a:pt x="271144" y="70612"/>
                  </a:lnTo>
                  <a:lnTo>
                    <a:pt x="268986" y="69723"/>
                  </a:lnTo>
                  <a:lnTo>
                    <a:pt x="267588" y="67818"/>
                  </a:lnTo>
                  <a:lnTo>
                    <a:pt x="266318" y="66040"/>
                  </a:lnTo>
                  <a:lnTo>
                    <a:pt x="265683" y="62992"/>
                  </a:lnTo>
                  <a:lnTo>
                    <a:pt x="265683" y="20827"/>
                  </a:lnTo>
                  <a:close/>
                </a:path>
                <a:path w="417195" h="80010">
                  <a:moveTo>
                    <a:pt x="304038" y="67437"/>
                  </a:moveTo>
                  <a:lnTo>
                    <a:pt x="293115" y="67437"/>
                  </a:lnTo>
                  <a:lnTo>
                    <a:pt x="293115" y="78231"/>
                  </a:lnTo>
                  <a:lnTo>
                    <a:pt x="304038" y="78231"/>
                  </a:lnTo>
                  <a:lnTo>
                    <a:pt x="304038" y="67437"/>
                  </a:lnTo>
                  <a:close/>
                </a:path>
                <a:path w="417195" h="80010">
                  <a:moveTo>
                    <a:pt x="304038" y="20827"/>
                  </a:moveTo>
                  <a:lnTo>
                    <a:pt x="293115" y="20827"/>
                  </a:lnTo>
                  <a:lnTo>
                    <a:pt x="293115" y="58039"/>
                  </a:lnTo>
                  <a:lnTo>
                    <a:pt x="287146" y="66421"/>
                  </a:lnTo>
                  <a:lnTo>
                    <a:pt x="280924" y="70612"/>
                  </a:lnTo>
                  <a:lnTo>
                    <a:pt x="290833" y="70612"/>
                  </a:lnTo>
                  <a:lnTo>
                    <a:pt x="293115" y="67437"/>
                  </a:lnTo>
                  <a:lnTo>
                    <a:pt x="304038" y="67437"/>
                  </a:lnTo>
                  <a:lnTo>
                    <a:pt x="304038" y="20827"/>
                  </a:lnTo>
                  <a:close/>
                </a:path>
                <a:path w="417195" h="80010">
                  <a:moveTo>
                    <a:pt x="333375" y="20827"/>
                  </a:moveTo>
                  <a:lnTo>
                    <a:pt x="322452" y="20827"/>
                  </a:lnTo>
                  <a:lnTo>
                    <a:pt x="322452" y="78231"/>
                  </a:lnTo>
                  <a:lnTo>
                    <a:pt x="333375" y="78231"/>
                  </a:lnTo>
                  <a:lnTo>
                    <a:pt x="333375" y="41148"/>
                  </a:lnTo>
                  <a:lnTo>
                    <a:pt x="339343" y="32766"/>
                  </a:lnTo>
                  <a:lnTo>
                    <a:pt x="340852" y="31750"/>
                  </a:lnTo>
                  <a:lnTo>
                    <a:pt x="333375" y="31750"/>
                  </a:lnTo>
                  <a:lnTo>
                    <a:pt x="333375" y="20827"/>
                  </a:lnTo>
                  <a:close/>
                </a:path>
                <a:path w="417195" h="80010">
                  <a:moveTo>
                    <a:pt x="370608" y="28575"/>
                  </a:moveTo>
                  <a:lnTo>
                    <a:pt x="355345" y="28575"/>
                  </a:lnTo>
                  <a:lnTo>
                    <a:pt x="357504" y="29464"/>
                  </a:lnTo>
                  <a:lnTo>
                    <a:pt x="358775" y="31242"/>
                  </a:lnTo>
                  <a:lnTo>
                    <a:pt x="360171" y="33147"/>
                  </a:lnTo>
                  <a:lnTo>
                    <a:pt x="360806" y="36195"/>
                  </a:lnTo>
                  <a:lnTo>
                    <a:pt x="360806" y="78231"/>
                  </a:lnTo>
                  <a:lnTo>
                    <a:pt x="371728" y="78231"/>
                  </a:lnTo>
                  <a:lnTo>
                    <a:pt x="371728" y="31750"/>
                  </a:lnTo>
                  <a:lnTo>
                    <a:pt x="370608" y="28575"/>
                  </a:lnTo>
                  <a:close/>
                </a:path>
                <a:path w="417195" h="80010">
                  <a:moveTo>
                    <a:pt x="359790" y="19557"/>
                  </a:moveTo>
                  <a:lnTo>
                    <a:pt x="346201" y="19557"/>
                  </a:lnTo>
                  <a:lnTo>
                    <a:pt x="339216" y="23622"/>
                  </a:lnTo>
                  <a:lnTo>
                    <a:pt x="333282" y="31750"/>
                  </a:lnTo>
                  <a:lnTo>
                    <a:pt x="340852" y="31750"/>
                  </a:lnTo>
                  <a:lnTo>
                    <a:pt x="345566" y="28575"/>
                  </a:lnTo>
                  <a:lnTo>
                    <a:pt x="370608" y="28575"/>
                  </a:lnTo>
                  <a:lnTo>
                    <a:pt x="370204" y="27431"/>
                  </a:lnTo>
                  <a:lnTo>
                    <a:pt x="363981" y="21209"/>
                  </a:lnTo>
                  <a:lnTo>
                    <a:pt x="359790" y="19557"/>
                  </a:lnTo>
                  <a:close/>
                </a:path>
                <a:path w="417195" h="80010">
                  <a:moveTo>
                    <a:pt x="400938" y="28701"/>
                  </a:moveTo>
                  <a:lnTo>
                    <a:pt x="390016" y="28701"/>
                  </a:lnTo>
                  <a:lnTo>
                    <a:pt x="390063" y="67945"/>
                  </a:lnTo>
                  <a:lnTo>
                    <a:pt x="402081" y="79501"/>
                  </a:lnTo>
                  <a:lnTo>
                    <a:pt x="410082" y="79501"/>
                  </a:lnTo>
                  <a:lnTo>
                    <a:pt x="413003" y="79121"/>
                  </a:lnTo>
                  <a:lnTo>
                    <a:pt x="416305" y="78231"/>
                  </a:lnTo>
                  <a:lnTo>
                    <a:pt x="416305" y="71754"/>
                  </a:lnTo>
                  <a:lnTo>
                    <a:pt x="404240" y="71754"/>
                  </a:lnTo>
                  <a:lnTo>
                    <a:pt x="400938" y="67945"/>
                  </a:lnTo>
                  <a:lnTo>
                    <a:pt x="400938" y="28701"/>
                  </a:lnTo>
                  <a:close/>
                </a:path>
                <a:path w="417195" h="80010">
                  <a:moveTo>
                    <a:pt x="416305" y="70993"/>
                  </a:moveTo>
                  <a:lnTo>
                    <a:pt x="414274" y="71500"/>
                  </a:lnTo>
                  <a:lnTo>
                    <a:pt x="412495" y="71754"/>
                  </a:lnTo>
                  <a:lnTo>
                    <a:pt x="416305" y="71754"/>
                  </a:lnTo>
                  <a:lnTo>
                    <a:pt x="416305" y="70993"/>
                  </a:lnTo>
                  <a:close/>
                </a:path>
                <a:path w="417195" h="80010">
                  <a:moveTo>
                    <a:pt x="416687" y="20827"/>
                  </a:moveTo>
                  <a:lnTo>
                    <a:pt x="382396" y="20827"/>
                  </a:lnTo>
                  <a:lnTo>
                    <a:pt x="382396" y="28701"/>
                  </a:lnTo>
                  <a:lnTo>
                    <a:pt x="416687" y="28701"/>
                  </a:lnTo>
                  <a:lnTo>
                    <a:pt x="416687" y="20827"/>
                  </a:lnTo>
                  <a:close/>
                </a:path>
                <a:path w="417195" h="80010">
                  <a:moveTo>
                    <a:pt x="400938" y="9398"/>
                  </a:moveTo>
                  <a:lnTo>
                    <a:pt x="390016" y="10414"/>
                  </a:lnTo>
                  <a:lnTo>
                    <a:pt x="390016" y="20827"/>
                  </a:lnTo>
                  <a:lnTo>
                    <a:pt x="400938" y="20827"/>
                  </a:lnTo>
                  <a:lnTo>
                    <a:pt x="400938" y="93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05910" y="2086101"/>
              <a:ext cx="161289" cy="70103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642360" y="2217800"/>
              <a:ext cx="551180" cy="85090"/>
            </a:xfrm>
            <a:custGeom>
              <a:avLst/>
              <a:gdLst/>
              <a:ahLst/>
              <a:cxnLst/>
              <a:rect l="l" t="t" r="r" b="b"/>
              <a:pathLst>
                <a:path w="551179" h="85089">
                  <a:moveTo>
                    <a:pt x="32892" y="24765"/>
                  </a:moveTo>
                  <a:lnTo>
                    <a:pt x="18034" y="24765"/>
                  </a:lnTo>
                  <a:lnTo>
                    <a:pt x="11811" y="27685"/>
                  </a:lnTo>
                  <a:lnTo>
                    <a:pt x="2412" y="39370"/>
                  </a:lnTo>
                  <a:lnTo>
                    <a:pt x="0" y="46990"/>
                  </a:lnTo>
                  <a:lnTo>
                    <a:pt x="0" y="65277"/>
                  </a:lnTo>
                  <a:lnTo>
                    <a:pt x="2159" y="72135"/>
                  </a:lnTo>
                  <a:lnTo>
                    <a:pt x="6350" y="77216"/>
                  </a:lnTo>
                  <a:lnTo>
                    <a:pt x="10413" y="82296"/>
                  </a:lnTo>
                  <a:lnTo>
                    <a:pt x="16128" y="84708"/>
                  </a:lnTo>
                  <a:lnTo>
                    <a:pt x="32385" y="84708"/>
                  </a:lnTo>
                  <a:lnTo>
                    <a:pt x="39115" y="80772"/>
                  </a:lnTo>
                  <a:lnTo>
                    <a:pt x="41963" y="75565"/>
                  </a:lnTo>
                  <a:lnTo>
                    <a:pt x="16382" y="75565"/>
                  </a:lnTo>
                  <a:lnTo>
                    <a:pt x="11684" y="68960"/>
                  </a:lnTo>
                  <a:lnTo>
                    <a:pt x="11684" y="48259"/>
                  </a:lnTo>
                  <a:lnTo>
                    <a:pt x="13080" y="42545"/>
                  </a:lnTo>
                  <a:lnTo>
                    <a:pt x="15875" y="38607"/>
                  </a:lnTo>
                  <a:lnTo>
                    <a:pt x="18541" y="34544"/>
                  </a:lnTo>
                  <a:lnTo>
                    <a:pt x="22478" y="32639"/>
                  </a:lnTo>
                  <a:lnTo>
                    <a:pt x="43561" y="32639"/>
                  </a:lnTo>
                  <a:lnTo>
                    <a:pt x="38862" y="27431"/>
                  </a:lnTo>
                  <a:lnTo>
                    <a:pt x="32892" y="24765"/>
                  </a:lnTo>
                  <a:close/>
                </a:path>
                <a:path w="551179" h="85089">
                  <a:moveTo>
                    <a:pt x="54482" y="0"/>
                  </a:moveTo>
                  <a:lnTo>
                    <a:pt x="43561" y="0"/>
                  </a:lnTo>
                  <a:lnTo>
                    <a:pt x="43561" y="32639"/>
                  </a:lnTo>
                  <a:lnTo>
                    <a:pt x="32512" y="32639"/>
                  </a:lnTo>
                  <a:lnTo>
                    <a:pt x="37845" y="35051"/>
                  </a:lnTo>
                  <a:lnTo>
                    <a:pt x="43561" y="39750"/>
                  </a:lnTo>
                  <a:lnTo>
                    <a:pt x="43561" y="66167"/>
                  </a:lnTo>
                  <a:lnTo>
                    <a:pt x="37602" y="72644"/>
                  </a:lnTo>
                  <a:lnTo>
                    <a:pt x="43561" y="72644"/>
                  </a:lnTo>
                  <a:lnTo>
                    <a:pt x="43561" y="83439"/>
                  </a:lnTo>
                  <a:lnTo>
                    <a:pt x="54482" y="83439"/>
                  </a:lnTo>
                  <a:lnTo>
                    <a:pt x="54482" y="0"/>
                  </a:lnTo>
                  <a:close/>
                </a:path>
                <a:path w="551179" h="85089">
                  <a:moveTo>
                    <a:pt x="43561" y="72644"/>
                  </a:moveTo>
                  <a:lnTo>
                    <a:pt x="37470" y="72644"/>
                  </a:lnTo>
                  <a:lnTo>
                    <a:pt x="31750" y="75565"/>
                  </a:lnTo>
                  <a:lnTo>
                    <a:pt x="41963" y="75565"/>
                  </a:lnTo>
                  <a:lnTo>
                    <a:pt x="43561" y="72644"/>
                  </a:lnTo>
                  <a:close/>
                </a:path>
                <a:path w="551179" h="85089">
                  <a:moveTo>
                    <a:pt x="103759" y="24765"/>
                  </a:moveTo>
                  <a:lnTo>
                    <a:pt x="88773" y="24765"/>
                  </a:lnTo>
                  <a:lnTo>
                    <a:pt x="82550" y="27558"/>
                  </a:lnTo>
                  <a:lnTo>
                    <a:pt x="72643" y="38734"/>
                  </a:lnTo>
                  <a:lnTo>
                    <a:pt x="70103" y="45847"/>
                  </a:lnTo>
                  <a:lnTo>
                    <a:pt x="70103" y="63500"/>
                  </a:lnTo>
                  <a:lnTo>
                    <a:pt x="72898" y="70739"/>
                  </a:lnTo>
                  <a:lnTo>
                    <a:pt x="84074" y="81915"/>
                  </a:lnTo>
                  <a:lnTo>
                    <a:pt x="91312" y="84708"/>
                  </a:lnTo>
                  <a:lnTo>
                    <a:pt x="105537" y="84708"/>
                  </a:lnTo>
                  <a:lnTo>
                    <a:pt x="111760" y="83693"/>
                  </a:lnTo>
                  <a:lnTo>
                    <a:pt x="119125" y="81533"/>
                  </a:lnTo>
                  <a:lnTo>
                    <a:pt x="119125" y="76834"/>
                  </a:lnTo>
                  <a:lnTo>
                    <a:pt x="102362" y="76834"/>
                  </a:lnTo>
                  <a:lnTo>
                    <a:pt x="94049" y="75551"/>
                  </a:lnTo>
                  <a:lnTo>
                    <a:pt x="87772" y="71707"/>
                  </a:lnTo>
                  <a:lnTo>
                    <a:pt x="83520" y="65315"/>
                  </a:lnTo>
                  <a:lnTo>
                    <a:pt x="81279" y="56388"/>
                  </a:lnTo>
                  <a:lnTo>
                    <a:pt x="119379" y="56388"/>
                  </a:lnTo>
                  <a:lnTo>
                    <a:pt x="119379" y="48641"/>
                  </a:lnTo>
                  <a:lnTo>
                    <a:pt x="81787" y="48641"/>
                  </a:lnTo>
                  <a:lnTo>
                    <a:pt x="82731" y="38734"/>
                  </a:lnTo>
                  <a:lnTo>
                    <a:pt x="82803" y="37973"/>
                  </a:lnTo>
                  <a:lnTo>
                    <a:pt x="87502" y="32639"/>
                  </a:lnTo>
                  <a:lnTo>
                    <a:pt x="113713" y="32639"/>
                  </a:lnTo>
                  <a:lnTo>
                    <a:pt x="109474" y="27304"/>
                  </a:lnTo>
                  <a:lnTo>
                    <a:pt x="103759" y="24765"/>
                  </a:lnTo>
                  <a:close/>
                </a:path>
                <a:path w="551179" h="85089">
                  <a:moveTo>
                    <a:pt x="119125" y="73278"/>
                  </a:moveTo>
                  <a:lnTo>
                    <a:pt x="112522" y="75692"/>
                  </a:lnTo>
                  <a:lnTo>
                    <a:pt x="106934" y="76834"/>
                  </a:lnTo>
                  <a:lnTo>
                    <a:pt x="119125" y="76834"/>
                  </a:lnTo>
                  <a:lnTo>
                    <a:pt x="119125" y="73278"/>
                  </a:lnTo>
                  <a:close/>
                </a:path>
                <a:path w="551179" h="85089">
                  <a:moveTo>
                    <a:pt x="113713" y="32639"/>
                  </a:moveTo>
                  <a:lnTo>
                    <a:pt x="104266" y="32639"/>
                  </a:lnTo>
                  <a:lnTo>
                    <a:pt x="108330" y="37973"/>
                  </a:lnTo>
                  <a:lnTo>
                    <a:pt x="108330" y="48641"/>
                  </a:lnTo>
                  <a:lnTo>
                    <a:pt x="119379" y="48641"/>
                  </a:lnTo>
                  <a:lnTo>
                    <a:pt x="119379" y="44196"/>
                  </a:lnTo>
                  <a:lnTo>
                    <a:pt x="117348" y="37210"/>
                  </a:lnTo>
                  <a:lnTo>
                    <a:pt x="113713" y="32639"/>
                  </a:lnTo>
                  <a:close/>
                </a:path>
                <a:path w="551179" h="85089">
                  <a:moveTo>
                    <a:pt x="165480" y="24765"/>
                  </a:moveTo>
                  <a:lnTo>
                    <a:pt x="150622" y="24765"/>
                  </a:lnTo>
                  <a:lnTo>
                    <a:pt x="144399" y="27685"/>
                  </a:lnTo>
                  <a:lnTo>
                    <a:pt x="135000" y="39370"/>
                  </a:lnTo>
                  <a:lnTo>
                    <a:pt x="132587" y="46990"/>
                  </a:lnTo>
                  <a:lnTo>
                    <a:pt x="132587" y="65277"/>
                  </a:lnTo>
                  <a:lnTo>
                    <a:pt x="134747" y="72135"/>
                  </a:lnTo>
                  <a:lnTo>
                    <a:pt x="138937" y="77216"/>
                  </a:lnTo>
                  <a:lnTo>
                    <a:pt x="143001" y="82296"/>
                  </a:lnTo>
                  <a:lnTo>
                    <a:pt x="148716" y="84708"/>
                  </a:lnTo>
                  <a:lnTo>
                    <a:pt x="164973" y="84708"/>
                  </a:lnTo>
                  <a:lnTo>
                    <a:pt x="171703" y="80772"/>
                  </a:lnTo>
                  <a:lnTo>
                    <a:pt x="174551" y="75565"/>
                  </a:lnTo>
                  <a:lnTo>
                    <a:pt x="148970" y="75565"/>
                  </a:lnTo>
                  <a:lnTo>
                    <a:pt x="144272" y="68960"/>
                  </a:lnTo>
                  <a:lnTo>
                    <a:pt x="144272" y="48259"/>
                  </a:lnTo>
                  <a:lnTo>
                    <a:pt x="145668" y="42545"/>
                  </a:lnTo>
                  <a:lnTo>
                    <a:pt x="148462" y="38607"/>
                  </a:lnTo>
                  <a:lnTo>
                    <a:pt x="151129" y="34544"/>
                  </a:lnTo>
                  <a:lnTo>
                    <a:pt x="155066" y="32639"/>
                  </a:lnTo>
                  <a:lnTo>
                    <a:pt x="176149" y="32639"/>
                  </a:lnTo>
                  <a:lnTo>
                    <a:pt x="171450" y="27431"/>
                  </a:lnTo>
                  <a:lnTo>
                    <a:pt x="165480" y="24765"/>
                  </a:lnTo>
                  <a:close/>
                </a:path>
                <a:path w="551179" h="85089">
                  <a:moveTo>
                    <a:pt x="187070" y="0"/>
                  </a:moveTo>
                  <a:lnTo>
                    <a:pt x="176149" y="0"/>
                  </a:lnTo>
                  <a:lnTo>
                    <a:pt x="176149" y="32639"/>
                  </a:lnTo>
                  <a:lnTo>
                    <a:pt x="165100" y="32639"/>
                  </a:lnTo>
                  <a:lnTo>
                    <a:pt x="170434" y="35051"/>
                  </a:lnTo>
                  <a:lnTo>
                    <a:pt x="176149" y="39750"/>
                  </a:lnTo>
                  <a:lnTo>
                    <a:pt x="176149" y="66167"/>
                  </a:lnTo>
                  <a:lnTo>
                    <a:pt x="170190" y="72644"/>
                  </a:lnTo>
                  <a:lnTo>
                    <a:pt x="176149" y="72644"/>
                  </a:lnTo>
                  <a:lnTo>
                    <a:pt x="176149" y="83439"/>
                  </a:lnTo>
                  <a:lnTo>
                    <a:pt x="187070" y="83439"/>
                  </a:lnTo>
                  <a:lnTo>
                    <a:pt x="187070" y="0"/>
                  </a:lnTo>
                  <a:close/>
                </a:path>
                <a:path w="551179" h="85089">
                  <a:moveTo>
                    <a:pt x="176149" y="72644"/>
                  </a:moveTo>
                  <a:lnTo>
                    <a:pt x="170058" y="72644"/>
                  </a:lnTo>
                  <a:lnTo>
                    <a:pt x="164337" y="75565"/>
                  </a:lnTo>
                  <a:lnTo>
                    <a:pt x="174551" y="75565"/>
                  </a:lnTo>
                  <a:lnTo>
                    <a:pt x="176149" y="72644"/>
                  </a:lnTo>
                  <a:close/>
                </a:path>
                <a:path w="551179" h="85089">
                  <a:moveTo>
                    <a:pt x="217804" y="26034"/>
                  </a:moveTo>
                  <a:lnTo>
                    <a:pt x="206882" y="26034"/>
                  </a:lnTo>
                  <a:lnTo>
                    <a:pt x="206882" y="72644"/>
                  </a:lnTo>
                  <a:lnTo>
                    <a:pt x="208406" y="76834"/>
                  </a:lnTo>
                  <a:lnTo>
                    <a:pt x="211581" y="80009"/>
                  </a:lnTo>
                  <a:lnTo>
                    <a:pt x="214629" y="83184"/>
                  </a:lnTo>
                  <a:lnTo>
                    <a:pt x="218820" y="84708"/>
                  </a:lnTo>
                  <a:lnTo>
                    <a:pt x="232282" y="84708"/>
                  </a:lnTo>
                  <a:lnTo>
                    <a:pt x="239394" y="80772"/>
                  </a:lnTo>
                  <a:lnTo>
                    <a:pt x="242954" y="75819"/>
                  </a:lnTo>
                  <a:lnTo>
                    <a:pt x="223265" y="75819"/>
                  </a:lnTo>
                  <a:lnTo>
                    <a:pt x="221106" y="74929"/>
                  </a:lnTo>
                  <a:lnTo>
                    <a:pt x="219710" y="73025"/>
                  </a:lnTo>
                  <a:lnTo>
                    <a:pt x="218439" y="71247"/>
                  </a:lnTo>
                  <a:lnTo>
                    <a:pt x="217804" y="68199"/>
                  </a:lnTo>
                  <a:lnTo>
                    <a:pt x="217804" y="26034"/>
                  </a:lnTo>
                  <a:close/>
                </a:path>
                <a:path w="551179" h="85089">
                  <a:moveTo>
                    <a:pt x="256159" y="72644"/>
                  </a:moveTo>
                  <a:lnTo>
                    <a:pt x="245237" y="72644"/>
                  </a:lnTo>
                  <a:lnTo>
                    <a:pt x="245237" y="83439"/>
                  </a:lnTo>
                  <a:lnTo>
                    <a:pt x="256159" y="83439"/>
                  </a:lnTo>
                  <a:lnTo>
                    <a:pt x="256159" y="72644"/>
                  </a:lnTo>
                  <a:close/>
                </a:path>
                <a:path w="551179" h="85089">
                  <a:moveTo>
                    <a:pt x="256159" y="26034"/>
                  </a:moveTo>
                  <a:lnTo>
                    <a:pt x="245237" y="26034"/>
                  </a:lnTo>
                  <a:lnTo>
                    <a:pt x="245237" y="63246"/>
                  </a:lnTo>
                  <a:lnTo>
                    <a:pt x="239267" y="71627"/>
                  </a:lnTo>
                  <a:lnTo>
                    <a:pt x="233044" y="75819"/>
                  </a:lnTo>
                  <a:lnTo>
                    <a:pt x="242954" y="75819"/>
                  </a:lnTo>
                  <a:lnTo>
                    <a:pt x="245237" y="72644"/>
                  </a:lnTo>
                  <a:lnTo>
                    <a:pt x="256159" y="72644"/>
                  </a:lnTo>
                  <a:lnTo>
                    <a:pt x="256159" y="26034"/>
                  </a:lnTo>
                  <a:close/>
                </a:path>
                <a:path w="551179" h="85089">
                  <a:moveTo>
                    <a:pt x="306197" y="24765"/>
                  </a:moveTo>
                  <a:lnTo>
                    <a:pt x="291973" y="24765"/>
                  </a:lnTo>
                  <a:lnTo>
                    <a:pt x="284606" y="27431"/>
                  </a:lnTo>
                  <a:lnTo>
                    <a:pt x="273938" y="37846"/>
                  </a:lnTo>
                  <a:lnTo>
                    <a:pt x="271272" y="45084"/>
                  </a:lnTo>
                  <a:lnTo>
                    <a:pt x="271272" y="63119"/>
                  </a:lnTo>
                  <a:lnTo>
                    <a:pt x="274065" y="70357"/>
                  </a:lnTo>
                  <a:lnTo>
                    <a:pt x="279518" y="76326"/>
                  </a:lnTo>
                  <a:lnTo>
                    <a:pt x="284734" y="81915"/>
                  </a:lnTo>
                  <a:lnTo>
                    <a:pt x="291464" y="84708"/>
                  </a:lnTo>
                  <a:lnTo>
                    <a:pt x="304800" y="84708"/>
                  </a:lnTo>
                  <a:lnTo>
                    <a:pt x="310895" y="83693"/>
                  </a:lnTo>
                  <a:lnTo>
                    <a:pt x="317880" y="81660"/>
                  </a:lnTo>
                  <a:lnTo>
                    <a:pt x="317880" y="76326"/>
                  </a:lnTo>
                  <a:lnTo>
                    <a:pt x="296925" y="76326"/>
                  </a:lnTo>
                  <a:lnTo>
                    <a:pt x="292353" y="74422"/>
                  </a:lnTo>
                  <a:lnTo>
                    <a:pt x="288925" y="70357"/>
                  </a:lnTo>
                  <a:lnTo>
                    <a:pt x="285495" y="66421"/>
                  </a:lnTo>
                  <a:lnTo>
                    <a:pt x="283717" y="61214"/>
                  </a:lnTo>
                  <a:lnTo>
                    <a:pt x="283717" y="48132"/>
                  </a:lnTo>
                  <a:lnTo>
                    <a:pt x="285368" y="42799"/>
                  </a:lnTo>
                  <a:lnTo>
                    <a:pt x="292100" y="34798"/>
                  </a:lnTo>
                  <a:lnTo>
                    <a:pt x="296544" y="32766"/>
                  </a:lnTo>
                  <a:lnTo>
                    <a:pt x="317245" y="32766"/>
                  </a:lnTo>
                  <a:lnTo>
                    <a:pt x="317245" y="26670"/>
                  </a:lnTo>
                  <a:lnTo>
                    <a:pt x="311403" y="25400"/>
                  </a:lnTo>
                  <a:lnTo>
                    <a:pt x="306197" y="24765"/>
                  </a:lnTo>
                  <a:close/>
                </a:path>
                <a:path w="551179" h="85089">
                  <a:moveTo>
                    <a:pt x="317880" y="72771"/>
                  </a:moveTo>
                  <a:lnTo>
                    <a:pt x="312674" y="75183"/>
                  </a:lnTo>
                  <a:lnTo>
                    <a:pt x="307466" y="76326"/>
                  </a:lnTo>
                  <a:lnTo>
                    <a:pt x="317880" y="76326"/>
                  </a:lnTo>
                  <a:lnTo>
                    <a:pt x="317880" y="72771"/>
                  </a:lnTo>
                  <a:close/>
                </a:path>
                <a:path w="551179" h="85089">
                  <a:moveTo>
                    <a:pt x="317245" y="32766"/>
                  </a:moveTo>
                  <a:lnTo>
                    <a:pt x="306069" y="32766"/>
                  </a:lnTo>
                  <a:lnTo>
                    <a:pt x="311150" y="33654"/>
                  </a:lnTo>
                  <a:lnTo>
                    <a:pt x="317245" y="35305"/>
                  </a:lnTo>
                  <a:lnTo>
                    <a:pt x="317245" y="32766"/>
                  </a:lnTo>
                  <a:close/>
                </a:path>
                <a:path w="551179" h="85089">
                  <a:moveTo>
                    <a:pt x="342391" y="33908"/>
                  </a:moveTo>
                  <a:lnTo>
                    <a:pt x="331469" y="33908"/>
                  </a:lnTo>
                  <a:lnTo>
                    <a:pt x="331516" y="73151"/>
                  </a:lnTo>
                  <a:lnTo>
                    <a:pt x="332809" y="76707"/>
                  </a:lnTo>
                  <a:lnTo>
                    <a:pt x="332901" y="76962"/>
                  </a:lnTo>
                  <a:lnTo>
                    <a:pt x="332993" y="77216"/>
                  </a:lnTo>
                  <a:lnTo>
                    <a:pt x="336041" y="80264"/>
                  </a:lnTo>
                  <a:lnTo>
                    <a:pt x="339216" y="83184"/>
                  </a:lnTo>
                  <a:lnTo>
                    <a:pt x="343535" y="84708"/>
                  </a:lnTo>
                  <a:lnTo>
                    <a:pt x="351536" y="84708"/>
                  </a:lnTo>
                  <a:lnTo>
                    <a:pt x="354456" y="84327"/>
                  </a:lnTo>
                  <a:lnTo>
                    <a:pt x="357759" y="83439"/>
                  </a:lnTo>
                  <a:lnTo>
                    <a:pt x="357759" y="76962"/>
                  </a:lnTo>
                  <a:lnTo>
                    <a:pt x="345693" y="76962"/>
                  </a:lnTo>
                  <a:lnTo>
                    <a:pt x="342391" y="73151"/>
                  </a:lnTo>
                  <a:lnTo>
                    <a:pt x="342391" y="33908"/>
                  </a:lnTo>
                  <a:close/>
                </a:path>
                <a:path w="551179" h="85089">
                  <a:moveTo>
                    <a:pt x="357759" y="76200"/>
                  </a:moveTo>
                  <a:lnTo>
                    <a:pt x="355726" y="76707"/>
                  </a:lnTo>
                  <a:lnTo>
                    <a:pt x="353949" y="76962"/>
                  </a:lnTo>
                  <a:lnTo>
                    <a:pt x="357759" y="76962"/>
                  </a:lnTo>
                  <a:lnTo>
                    <a:pt x="357759" y="76200"/>
                  </a:lnTo>
                  <a:close/>
                </a:path>
                <a:path w="551179" h="85089">
                  <a:moveTo>
                    <a:pt x="358139" y="26034"/>
                  </a:moveTo>
                  <a:lnTo>
                    <a:pt x="323850" y="26034"/>
                  </a:lnTo>
                  <a:lnTo>
                    <a:pt x="323850" y="33908"/>
                  </a:lnTo>
                  <a:lnTo>
                    <a:pt x="358139" y="33908"/>
                  </a:lnTo>
                  <a:lnTo>
                    <a:pt x="358139" y="26034"/>
                  </a:lnTo>
                  <a:close/>
                </a:path>
                <a:path w="551179" h="85089">
                  <a:moveTo>
                    <a:pt x="342391" y="14604"/>
                  </a:moveTo>
                  <a:lnTo>
                    <a:pt x="331469" y="15621"/>
                  </a:lnTo>
                  <a:lnTo>
                    <a:pt x="331469" y="26034"/>
                  </a:lnTo>
                  <a:lnTo>
                    <a:pt x="342391" y="26034"/>
                  </a:lnTo>
                  <a:lnTo>
                    <a:pt x="342391" y="14604"/>
                  </a:lnTo>
                  <a:close/>
                </a:path>
                <a:path w="551179" h="85089">
                  <a:moveTo>
                    <a:pt x="383031" y="26034"/>
                  </a:moveTo>
                  <a:lnTo>
                    <a:pt x="372110" y="26034"/>
                  </a:lnTo>
                  <a:lnTo>
                    <a:pt x="372110" y="83439"/>
                  </a:lnTo>
                  <a:lnTo>
                    <a:pt x="383031" y="83439"/>
                  </a:lnTo>
                  <a:lnTo>
                    <a:pt x="383031" y="26034"/>
                  </a:lnTo>
                  <a:close/>
                </a:path>
                <a:path w="551179" h="85089">
                  <a:moveTo>
                    <a:pt x="383031" y="5206"/>
                  </a:moveTo>
                  <a:lnTo>
                    <a:pt x="372110" y="5206"/>
                  </a:lnTo>
                  <a:lnTo>
                    <a:pt x="372110" y="15621"/>
                  </a:lnTo>
                  <a:lnTo>
                    <a:pt x="383031" y="15621"/>
                  </a:lnTo>
                  <a:lnTo>
                    <a:pt x="383031" y="5206"/>
                  </a:lnTo>
                  <a:close/>
                </a:path>
                <a:path w="551179" h="85089">
                  <a:moveTo>
                    <a:pt x="455060" y="33908"/>
                  </a:moveTo>
                  <a:lnTo>
                    <a:pt x="443738" y="33908"/>
                  </a:lnTo>
                  <a:lnTo>
                    <a:pt x="448437" y="40640"/>
                  </a:lnTo>
                  <a:lnTo>
                    <a:pt x="448437" y="61341"/>
                  </a:lnTo>
                  <a:lnTo>
                    <a:pt x="447039" y="66928"/>
                  </a:lnTo>
                  <a:lnTo>
                    <a:pt x="444373" y="70993"/>
                  </a:lnTo>
                  <a:lnTo>
                    <a:pt x="441578" y="74929"/>
                  </a:lnTo>
                  <a:lnTo>
                    <a:pt x="437641" y="76962"/>
                  </a:lnTo>
                  <a:lnTo>
                    <a:pt x="416560" y="76962"/>
                  </a:lnTo>
                  <a:lnTo>
                    <a:pt x="421259" y="82169"/>
                  </a:lnTo>
                  <a:lnTo>
                    <a:pt x="427227" y="84708"/>
                  </a:lnTo>
                  <a:lnTo>
                    <a:pt x="442087" y="84708"/>
                  </a:lnTo>
                  <a:lnTo>
                    <a:pt x="448310" y="81788"/>
                  </a:lnTo>
                  <a:lnTo>
                    <a:pt x="453009" y="76073"/>
                  </a:lnTo>
                  <a:lnTo>
                    <a:pt x="457707" y="70230"/>
                  </a:lnTo>
                  <a:lnTo>
                    <a:pt x="460120" y="62483"/>
                  </a:lnTo>
                  <a:lnTo>
                    <a:pt x="460120" y="44323"/>
                  </a:lnTo>
                  <a:lnTo>
                    <a:pt x="457962" y="37338"/>
                  </a:lnTo>
                  <a:lnTo>
                    <a:pt x="455060" y="33908"/>
                  </a:lnTo>
                  <a:close/>
                </a:path>
                <a:path w="551179" h="85089">
                  <a:moveTo>
                    <a:pt x="416560" y="0"/>
                  </a:moveTo>
                  <a:lnTo>
                    <a:pt x="405638" y="0"/>
                  </a:lnTo>
                  <a:lnTo>
                    <a:pt x="405638" y="84074"/>
                  </a:lnTo>
                  <a:lnTo>
                    <a:pt x="415289" y="84074"/>
                  </a:lnTo>
                  <a:lnTo>
                    <a:pt x="416560" y="76962"/>
                  </a:lnTo>
                  <a:lnTo>
                    <a:pt x="427609" y="76962"/>
                  </a:lnTo>
                  <a:lnTo>
                    <a:pt x="422148" y="74549"/>
                  </a:lnTo>
                  <a:lnTo>
                    <a:pt x="416560" y="69723"/>
                  </a:lnTo>
                  <a:lnTo>
                    <a:pt x="416560" y="43433"/>
                  </a:lnTo>
                  <a:lnTo>
                    <a:pt x="422401" y="37083"/>
                  </a:lnTo>
                  <a:lnTo>
                    <a:pt x="422879" y="36829"/>
                  </a:lnTo>
                  <a:lnTo>
                    <a:pt x="416560" y="36829"/>
                  </a:lnTo>
                  <a:lnTo>
                    <a:pt x="416560" y="0"/>
                  </a:lnTo>
                  <a:close/>
                </a:path>
                <a:path w="551179" h="85089">
                  <a:moveTo>
                    <a:pt x="443991" y="24765"/>
                  </a:moveTo>
                  <a:lnTo>
                    <a:pt x="427736" y="24765"/>
                  </a:lnTo>
                  <a:lnTo>
                    <a:pt x="421004" y="28828"/>
                  </a:lnTo>
                  <a:lnTo>
                    <a:pt x="416560" y="36829"/>
                  </a:lnTo>
                  <a:lnTo>
                    <a:pt x="422879" y="36829"/>
                  </a:lnTo>
                  <a:lnTo>
                    <a:pt x="428370" y="33908"/>
                  </a:lnTo>
                  <a:lnTo>
                    <a:pt x="455060" y="33908"/>
                  </a:lnTo>
                  <a:lnTo>
                    <a:pt x="453770" y="32384"/>
                  </a:lnTo>
                  <a:lnTo>
                    <a:pt x="449706" y="27304"/>
                  </a:lnTo>
                  <a:lnTo>
                    <a:pt x="443991" y="24765"/>
                  </a:lnTo>
                  <a:close/>
                </a:path>
                <a:path w="551179" h="85089">
                  <a:moveTo>
                    <a:pt x="485139" y="0"/>
                  </a:moveTo>
                  <a:lnTo>
                    <a:pt x="474217" y="0"/>
                  </a:lnTo>
                  <a:lnTo>
                    <a:pt x="474217" y="83439"/>
                  </a:lnTo>
                  <a:lnTo>
                    <a:pt x="485139" y="83439"/>
                  </a:lnTo>
                  <a:lnTo>
                    <a:pt x="485139" y="0"/>
                  </a:lnTo>
                  <a:close/>
                </a:path>
                <a:path w="551179" h="85089">
                  <a:moveTo>
                    <a:pt x="535051" y="24765"/>
                  </a:moveTo>
                  <a:lnTo>
                    <a:pt x="520064" y="24765"/>
                  </a:lnTo>
                  <a:lnTo>
                    <a:pt x="513841" y="27558"/>
                  </a:lnTo>
                  <a:lnTo>
                    <a:pt x="503936" y="38734"/>
                  </a:lnTo>
                  <a:lnTo>
                    <a:pt x="501395" y="45847"/>
                  </a:lnTo>
                  <a:lnTo>
                    <a:pt x="501395" y="63500"/>
                  </a:lnTo>
                  <a:lnTo>
                    <a:pt x="504189" y="70739"/>
                  </a:lnTo>
                  <a:lnTo>
                    <a:pt x="515365" y="81915"/>
                  </a:lnTo>
                  <a:lnTo>
                    <a:pt x="522604" y="84708"/>
                  </a:lnTo>
                  <a:lnTo>
                    <a:pt x="536828" y="84708"/>
                  </a:lnTo>
                  <a:lnTo>
                    <a:pt x="543051" y="83693"/>
                  </a:lnTo>
                  <a:lnTo>
                    <a:pt x="550417" y="81533"/>
                  </a:lnTo>
                  <a:lnTo>
                    <a:pt x="550417" y="76834"/>
                  </a:lnTo>
                  <a:lnTo>
                    <a:pt x="533653" y="76834"/>
                  </a:lnTo>
                  <a:lnTo>
                    <a:pt x="525341" y="75551"/>
                  </a:lnTo>
                  <a:lnTo>
                    <a:pt x="519064" y="71707"/>
                  </a:lnTo>
                  <a:lnTo>
                    <a:pt x="514812" y="65315"/>
                  </a:lnTo>
                  <a:lnTo>
                    <a:pt x="512572" y="56388"/>
                  </a:lnTo>
                  <a:lnTo>
                    <a:pt x="550672" y="56388"/>
                  </a:lnTo>
                  <a:lnTo>
                    <a:pt x="550672" y="48641"/>
                  </a:lnTo>
                  <a:lnTo>
                    <a:pt x="513079" y="48641"/>
                  </a:lnTo>
                  <a:lnTo>
                    <a:pt x="514023" y="38734"/>
                  </a:lnTo>
                  <a:lnTo>
                    <a:pt x="514095" y="37973"/>
                  </a:lnTo>
                  <a:lnTo>
                    <a:pt x="518794" y="32639"/>
                  </a:lnTo>
                  <a:lnTo>
                    <a:pt x="545005" y="32639"/>
                  </a:lnTo>
                  <a:lnTo>
                    <a:pt x="540765" y="27304"/>
                  </a:lnTo>
                  <a:lnTo>
                    <a:pt x="535051" y="24765"/>
                  </a:lnTo>
                  <a:close/>
                </a:path>
                <a:path w="551179" h="85089">
                  <a:moveTo>
                    <a:pt x="550417" y="73278"/>
                  </a:moveTo>
                  <a:lnTo>
                    <a:pt x="543813" y="75692"/>
                  </a:lnTo>
                  <a:lnTo>
                    <a:pt x="538226" y="76834"/>
                  </a:lnTo>
                  <a:lnTo>
                    <a:pt x="550417" y="76834"/>
                  </a:lnTo>
                  <a:lnTo>
                    <a:pt x="550417" y="73278"/>
                  </a:lnTo>
                  <a:close/>
                </a:path>
                <a:path w="551179" h="85089">
                  <a:moveTo>
                    <a:pt x="545005" y="32639"/>
                  </a:moveTo>
                  <a:lnTo>
                    <a:pt x="535559" y="32639"/>
                  </a:lnTo>
                  <a:lnTo>
                    <a:pt x="539623" y="37973"/>
                  </a:lnTo>
                  <a:lnTo>
                    <a:pt x="539623" y="48641"/>
                  </a:lnTo>
                  <a:lnTo>
                    <a:pt x="550672" y="48641"/>
                  </a:lnTo>
                  <a:lnTo>
                    <a:pt x="550672" y="44196"/>
                  </a:lnTo>
                  <a:lnTo>
                    <a:pt x="548639" y="37210"/>
                  </a:lnTo>
                  <a:lnTo>
                    <a:pt x="545005" y="326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624198" y="2326893"/>
            <a:ext cx="638810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-10" dirty="0">
                <a:latin typeface="Lucida Sans Unicode"/>
                <a:cs typeface="Lucida Sans Unicode"/>
              </a:rPr>
              <a:t>[Section</a:t>
            </a:r>
            <a:r>
              <a:rPr sz="850" spc="-30" dirty="0">
                <a:latin typeface="Lucida Sans Unicode"/>
                <a:cs typeface="Lucida Sans Unicode"/>
              </a:rPr>
              <a:t> </a:t>
            </a:r>
            <a:r>
              <a:rPr sz="850" spc="-25" dirty="0">
                <a:latin typeface="Lucida Sans Unicode"/>
                <a:cs typeface="Lucida Sans Unicode"/>
              </a:rPr>
              <a:t>25]</a:t>
            </a:r>
            <a:endParaRPr sz="850">
              <a:latin typeface="Lucida Sans Unicode"/>
              <a:cs typeface="Lucida Sans Unicode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402201" y="1601850"/>
            <a:ext cx="820419" cy="1325880"/>
            <a:chOff x="4402201" y="1601850"/>
            <a:chExt cx="820419" cy="1325880"/>
          </a:xfrm>
        </p:grpSpPr>
        <p:sp>
          <p:nvSpPr>
            <p:cNvPr id="38" name="object 38"/>
            <p:cNvSpPr/>
            <p:nvPr/>
          </p:nvSpPr>
          <p:spPr>
            <a:xfrm>
              <a:off x="4403090" y="1602739"/>
              <a:ext cx="818515" cy="1323975"/>
            </a:xfrm>
            <a:custGeom>
              <a:avLst/>
              <a:gdLst/>
              <a:ahLst/>
              <a:cxnLst/>
              <a:rect l="l" t="t" r="r" b="b"/>
              <a:pathLst>
                <a:path w="818514" h="1323975">
                  <a:moveTo>
                    <a:pt x="736726" y="0"/>
                  </a:moveTo>
                  <a:lnTo>
                    <a:pt x="81787" y="0"/>
                  </a:lnTo>
                  <a:lnTo>
                    <a:pt x="50037" y="6476"/>
                  </a:lnTo>
                  <a:lnTo>
                    <a:pt x="24002" y="24002"/>
                  </a:lnTo>
                  <a:lnTo>
                    <a:pt x="6476" y="50037"/>
                  </a:lnTo>
                  <a:lnTo>
                    <a:pt x="0" y="81787"/>
                  </a:lnTo>
                  <a:lnTo>
                    <a:pt x="0" y="1241678"/>
                  </a:lnTo>
                  <a:lnTo>
                    <a:pt x="6476" y="1273555"/>
                  </a:lnTo>
                  <a:lnTo>
                    <a:pt x="24002" y="1299590"/>
                  </a:lnTo>
                  <a:lnTo>
                    <a:pt x="50037" y="1317116"/>
                  </a:lnTo>
                  <a:lnTo>
                    <a:pt x="81787" y="1323593"/>
                  </a:lnTo>
                  <a:lnTo>
                    <a:pt x="736726" y="1323593"/>
                  </a:lnTo>
                  <a:lnTo>
                    <a:pt x="768604" y="1317116"/>
                  </a:lnTo>
                  <a:lnTo>
                    <a:pt x="794512" y="1299590"/>
                  </a:lnTo>
                  <a:lnTo>
                    <a:pt x="812164" y="1273555"/>
                  </a:lnTo>
                  <a:lnTo>
                    <a:pt x="818514" y="1241678"/>
                  </a:lnTo>
                  <a:lnTo>
                    <a:pt x="818514" y="81787"/>
                  </a:lnTo>
                  <a:lnTo>
                    <a:pt x="812164" y="50037"/>
                  </a:lnTo>
                  <a:lnTo>
                    <a:pt x="794512" y="24002"/>
                  </a:lnTo>
                  <a:lnTo>
                    <a:pt x="768604" y="6476"/>
                  </a:lnTo>
                  <a:lnTo>
                    <a:pt x="736726" y="0"/>
                  </a:lnTo>
                  <a:close/>
                </a:path>
              </a:pathLst>
            </a:custGeom>
            <a:solidFill>
              <a:srgbClr val="ACE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403090" y="1602739"/>
              <a:ext cx="818515" cy="1323975"/>
            </a:xfrm>
            <a:custGeom>
              <a:avLst/>
              <a:gdLst/>
              <a:ahLst/>
              <a:cxnLst/>
              <a:rect l="l" t="t" r="r" b="b"/>
              <a:pathLst>
                <a:path w="818514" h="1323975">
                  <a:moveTo>
                    <a:pt x="0" y="81787"/>
                  </a:moveTo>
                  <a:lnTo>
                    <a:pt x="6476" y="50037"/>
                  </a:lnTo>
                  <a:lnTo>
                    <a:pt x="24002" y="24002"/>
                  </a:lnTo>
                  <a:lnTo>
                    <a:pt x="50037" y="6476"/>
                  </a:lnTo>
                  <a:lnTo>
                    <a:pt x="81787" y="0"/>
                  </a:lnTo>
                  <a:lnTo>
                    <a:pt x="736726" y="0"/>
                  </a:lnTo>
                  <a:lnTo>
                    <a:pt x="768604" y="6476"/>
                  </a:lnTo>
                  <a:lnTo>
                    <a:pt x="794512" y="24002"/>
                  </a:lnTo>
                  <a:lnTo>
                    <a:pt x="812164" y="50037"/>
                  </a:lnTo>
                  <a:lnTo>
                    <a:pt x="818514" y="81787"/>
                  </a:lnTo>
                  <a:lnTo>
                    <a:pt x="818514" y="1241678"/>
                  </a:lnTo>
                  <a:lnTo>
                    <a:pt x="812164" y="1273555"/>
                  </a:lnTo>
                  <a:lnTo>
                    <a:pt x="794512" y="1299590"/>
                  </a:lnTo>
                  <a:lnTo>
                    <a:pt x="768604" y="1317116"/>
                  </a:lnTo>
                  <a:lnTo>
                    <a:pt x="736726" y="1323593"/>
                  </a:lnTo>
                  <a:lnTo>
                    <a:pt x="81787" y="1323593"/>
                  </a:lnTo>
                  <a:lnTo>
                    <a:pt x="50037" y="1317116"/>
                  </a:lnTo>
                  <a:lnTo>
                    <a:pt x="24002" y="1299590"/>
                  </a:lnTo>
                  <a:lnTo>
                    <a:pt x="6476" y="1273555"/>
                  </a:lnTo>
                  <a:lnTo>
                    <a:pt x="0" y="1241678"/>
                  </a:lnTo>
                  <a:lnTo>
                    <a:pt x="0" y="8178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4487036" y="1799894"/>
            <a:ext cx="654050" cy="4629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12400"/>
              </a:lnSpc>
              <a:spcBef>
                <a:spcPts val="105"/>
              </a:spcBef>
            </a:pPr>
            <a:r>
              <a:rPr sz="850" spc="-25" dirty="0">
                <a:latin typeface="Lucida Sans Unicode"/>
                <a:cs typeface="Lucida Sans Unicode"/>
              </a:rPr>
              <a:t>Taxability</a:t>
            </a:r>
            <a:r>
              <a:rPr sz="850" spc="-15" dirty="0">
                <a:latin typeface="Lucida Sans Unicode"/>
                <a:cs typeface="Lucida Sans Unicode"/>
              </a:rPr>
              <a:t> </a:t>
            </a:r>
            <a:r>
              <a:rPr sz="850" spc="-25" dirty="0">
                <a:latin typeface="Lucida Sans Unicode"/>
                <a:cs typeface="Lucida Sans Unicode"/>
              </a:rPr>
              <a:t>of </a:t>
            </a:r>
            <a:r>
              <a:rPr sz="850" spc="-10" dirty="0">
                <a:latin typeface="Lucida Sans Unicode"/>
                <a:cs typeface="Lucida Sans Unicode"/>
              </a:rPr>
              <a:t>arrears</a:t>
            </a:r>
            <a:r>
              <a:rPr sz="850" spc="-55" dirty="0">
                <a:latin typeface="Lucida Sans Unicode"/>
                <a:cs typeface="Lucida Sans Unicode"/>
              </a:rPr>
              <a:t> </a:t>
            </a:r>
            <a:r>
              <a:rPr sz="850" spc="-35" dirty="0">
                <a:latin typeface="Lucida Sans Unicode"/>
                <a:cs typeface="Lucida Sans Unicode"/>
              </a:rPr>
              <a:t>of </a:t>
            </a:r>
            <a:r>
              <a:rPr sz="850" dirty="0">
                <a:latin typeface="Lucida Sans Unicode"/>
                <a:cs typeface="Lucida Sans Unicode"/>
              </a:rPr>
              <a:t>rent</a:t>
            </a:r>
            <a:r>
              <a:rPr sz="850" spc="-55" dirty="0">
                <a:latin typeface="Lucida Sans Unicode"/>
                <a:cs typeface="Lucida Sans Unicode"/>
              </a:rPr>
              <a:t> </a:t>
            </a:r>
            <a:r>
              <a:rPr sz="850" spc="-25" dirty="0">
                <a:latin typeface="Lucida Sans Unicode"/>
                <a:cs typeface="Lucida Sans Unicode"/>
              </a:rPr>
              <a:t>and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453509" y="2237282"/>
            <a:ext cx="722630" cy="4800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 marR="83185" algn="ctr">
              <a:lnSpc>
                <a:spcPct val="112900"/>
              </a:lnSpc>
              <a:spcBef>
                <a:spcPts val="100"/>
              </a:spcBef>
            </a:pPr>
            <a:r>
              <a:rPr sz="850" spc="-20" dirty="0">
                <a:latin typeface="Lucida Sans Unicode"/>
                <a:cs typeface="Lucida Sans Unicode"/>
              </a:rPr>
              <a:t>unrealized rent</a:t>
            </a:r>
            <a:endParaRPr sz="85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850" dirty="0">
                <a:latin typeface="Lucida Sans Unicode"/>
                <a:cs typeface="Lucida Sans Unicode"/>
              </a:rPr>
              <a:t>[Section</a:t>
            </a:r>
            <a:r>
              <a:rPr sz="850" spc="35" dirty="0">
                <a:latin typeface="Lucida Sans Unicode"/>
                <a:cs typeface="Lucida Sans Unicode"/>
              </a:rPr>
              <a:t> </a:t>
            </a:r>
            <a:r>
              <a:rPr sz="850" spc="-20" dirty="0">
                <a:latin typeface="Lucida Sans Unicode"/>
                <a:cs typeface="Lucida Sans Unicode"/>
              </a:rPr>
              <a:t>25A]</a:t>
            </a:r>
            <a:endParaRPr sz="850">
              <a:latin typeface="Lucida Sans Unicode"/>
              <a:cs typeface="Lucida Sans Unicode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283517" y="1585277"/>
            <a:ext cx="855344" cy="1325880"/>
            <a:chOff x="5283517" y="1585277"/>
            <a:chExt cx="855344" cy="1325880"/>
          </a:xfrm>
        </p:grpSpPr>
        <p:sp>
          <p:nvSpPr>
            <p:cNvPr id="43" name="object 43"/>
            <p:cNvSpPr/>
            <p:nvPr/>
          </p:nvSpPr>
          <p:spPr>
            <a:xfrm>
              <a:off x="5284469" y="1586229"/>
              <a:ext cx="853440" cy="1323975"/>
            </a:xfrm>
            <a:custGeom>
              <a:avLst/>
              <a:gdLst/>
              <a:ahLst/>
              <a:cxnLst/>
              <a:rect l="l" t="t" r="r" b="b"/>
              <a:pathLst>
                <a:path w="853439" h="1323975">
                  <a:moveTo>
                    <a:pt x="767714" y="0"/>
                  </a:moveTo>
                  <a:lnTo>
                    <a:pt x="85343" y="0"/>
                  </a:lnTo>
                  <a:lnTo>
                    <a:pt x="52069" y="6730"/>
                  </a:lnTo>
                  <a:lnTo>
                    <a:pt x="25018" y="25019"/>
                  </a:lnTo>
                  <a:lnTo>
                    <a:pt x="6730" y="52070"/>
                  </a:lnTo>
                  <a:lnTo>
                    <a:pt x="0" y="85344"/>
                  </a:lnTo>
                  <a:lnTo>
                    <a:pt x="0" y="1238250"/>
                  </a:lnTo>
                  <a:lnTo>
                    <a:pt x="6730" y="1271524"/>
                  </a:lnTo>
                  <a:lnTo>
                    <a:pt x="25018" y="1298575"/>
                  </a:lnTo>
                  <a:lnTo>
                    <a:pt x="52069" y="1316863"/>
                  </a:lnTo>
                  <a:lnTo>
                    <a:pt x="85343" y="1323594"/>
                  </a:lnTo>
                  <a:lnTo>
                    <a:pt x="767714" y="1323594"/>
                  </a:lnTo>
                  <a:lnTo>
                    <a:pt x="800988" y="1316863"/>
                  </a:lnTo>
                  <a:lnTo>
                    <a:pt x="828039" y="1298575"/>
                  </a:lnTo>
                  <a:lnTo>
                    <a:pt x="846327" y="1271524"/>
                  </a:lnTo>
                  <a:lnTo>
                    <a:pt x="853058" y="1238250"/>
                  </a:lnTo>
                  <a:lnTo>
                    <a:pt x="853058" y="85344"/>
                  </a:lnTo>
                  <a:lnTo>
                    <a:pt x="846327" y="52070"/>
                  </a:lnTo>
                  <a:lnTo>
                    <a:pt x="828039" y="25019"/>
                  </a:lnTo>
                  <a:lnTo>
                    <a:pt x="800988" y="6730"/>
                  </a:lnTo>
                  <a:lnTo>
                    <a:pt x="767714" y="0"/>
                  </a:lnTo>
                  <a:close/>
                </a:path>
              </a:pathLst>
            </a:custGeom>
            <a:solidFill>
              <a:srgbClr val="EED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284469" y="1586229"/>
              <a:ext cx="853440" cy="1323975"/>
            </a:xfrm>
            <a:custGeom>
              <a:avLst/>
              <a:gdLst/>
              <a:ahLst/>
              <a:cxnLst/>
              <a:rect l="l" t="t" r="r" b="b"/>
              <a:pathLst>
                <a:path w="853439" h="1323975">
                  <a:moveTo>
                    <a:pt x="0" y="85344"/>
                  </a:moveTo>
                  <a:lnTo>
                    <a:pt x="6730" y="52070"/>
                  </a:lnTo>
                  <a:lnTo>
                    <a:pt x="25018" y="25019"/>
                  </a:lnTo>
                  <a:lnTo>
                    <a:pt x="52069" y="6730"/>
                  </a:lnTo>
                  <a:lnTo>
                    <a:pt x="85343" y="0"/>
                  </a:lnTo>
                  <a:lnTo>
                    <a:pt x="767714" y="0"/>
                  </a:lnTo>
                  <a:lnTo>
                    <a:pt x="800988" y="6730"/>
                  </a:lnTo>
                  <a:lnTo>
                    <a:pt x="828039" y="25019"/>
                  </a:lnTo>
                  <a:lnTo>
                    <a:pt x="846327" y="52070"/>
                  </a:lnTo>
                  <a:lnTo>
                    <a:pt x="853058" y="85344"/>
                  </a:lnTo>
                  <a:lnTo>
                    <a:pt x="853058" y="1238250"/>
                  </a:lnTo>
                  <a:lnTo>
                    <a:pt x="846327" y="1271524"/>
                  </a:lnTo>
                  <a:lnTo>
                    <a:pt x="828039" y="1298575"/>
                  </a:lnTo>
                  <a:lnTo>
                    <a:pt x="800988" y="1316863"/>
                  </a:lnTo>
                  <a:lnTo>
                    <a:pt x="767714" y="1323594"/>
                  </a:lnTo>
                  <a:lnTo>
                    <a:pt x="85343" y="1323594"/>
                  </a:lnTo>
                  <a:lnTo>
                    <a:pt x="52069" y="1316863"/>
                  </a:lnTo>
                  <a:lnTo>
                    <a:pt x="25018" y="1298575"/>
                  </a:lnTo>
                  <a:lnTo>
                    <a:pt x="6730" y="1271524"/>
                  </a:lnTo>
                  <a:lnTo>
                    <a:pt x="0" y="1238250"/>
                  </a:lnTo>
                  <a:lnTo>
                    <a:pt x="0" y="8534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387721" y="1930958"/>
            <a:ext cx="654050" cy="606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2200"/>
              </a:lnSpc>
              <a:spcBef>
                <a:spcPts val="95"/>
              </a:spcBef>
            </a:pPr>
            <a:r>
              <a:rPr sz="850" spc="-25" dirty="0">
                <a:latin typeface="Lucida Sans Unicode"/>
                <a:cs typeface="Lucida Sans Unicode"/>
              </a:rPr>
              <a:t>Taxability</a:t>
            </a:r>
            <a:r>
              <a:rPr sz="850" spc="-15" dirty="0">
                <a:latin typeface="Lucida Sans Unicode"/>
                <a:cs typeface="Lucida Sans Unicode"/>
              </a:rPr>
              <a:t> </a:t>
            </a:r>
            <a:r>
              <a:rPr sz="850" spc="-25" dirty="0">
                <a:latin typeface="Lucida Sans Unicode"/>
                <a:cs typeface="Lucida Sans Unicode"/>
              </a:rPr>
              <a:t>of </a:t>
            </a:r>
            <a:r>
              <a:rPr sz="850" spc="-20" dirty="0">
                <a:latin typeface="Lucida Sans Unicode"/>
                <a:cs typeface="Lucida Sans Unicode"/>
              </a:rPr>
              <a:t>Co-</a:t>
            </a:r>
            <a:r>
              <a:rPr sz="850" spc="-10" dirty="0">
                <a:latin typeface="Lucida Sans Unicode"/>
                <a:cs typeface="Lucida Sans Unicode"/>
              </a:rPr>
              <a:t>owned property </a:t>
            </a:r>
            <a:r>
              <a:rPr sz="850" dirty="0">
                <a:latin typeface="Lucida Sans Unicode"/>
                <a:cs typeface="Lucida Sans Unicode"/>
              </a:rPr>
              <a:t>[Section</a:t>
            </a:r>
            <a:r>
              <a:rPr sz="850" spc="-70" dirty="0">
                <a:latin typeface="Lucida Sans Unicode"/>
                <a:cs typeface="Lucida Sans Unicode"/>
              </a:rPr>
              <a:t> </a:t>
            </a:r>
            <a:r>
              <a:rPr sz="850" spc="-25" dirty="0">
                <a:latin typeface="Lucida Sans Unicode"/>
                <a:cs typeface="Lucida Sans Unicode"/>
              </a:rPr>
              <a:t>26]</a:t>
            </a:r>
            <a:endParaRPr sz="850">
              <a:latin typeface="Lucida Sans Unicode"/>
              <a:cs typeface="Lucida Sans Unicode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6182740" y="1585341"/>
            <a:ext cx="810260" cy="1325880"/>
            <a:chOff x="6182740" y="1585341"/>
            <a:chExt cx="810260" cy="1325880"/>
          </a:xfrm>
        </p:grpSpPr>
        <p:sp>
          <p:nvSpPr>
            <p:cNvPr id="47" name="object 47"/>
            <p:cNvSpPr/>
            <p:nvPr/>
          </p:nvSpPr>
          <p:spPr>
            <a:xfrm>
              <a:off x="6183629" y="1586230"/>
              <a:ext cx="808355" cy="1323975"/>
            </a:xfrm>
            <a:custGeom>
              <a:avLst/>
              <a:gdLst/>
              <a:ahLst/>
              <a:cxnLst/>
              <a:rect l="l" t="t" r="r" b="b"/>
              <a:pathLst>
                <a:path w="808354" h="1323975">
                  <a:moveTo>
                    <a:pt x="727201" y="0"/>
                  </a:moveTo>
                  <a:lnTo>
                    <a:pt x="80772" y="0"/>
                  </a:lnTo>
                  <a:lnTo>
                    <a:pt x="49403" y="6350"/>
                  </a:lnTo>
                  <a:lnTo>
                    <a:pt x="23622" y="23622"/>
                  </a:lnTo>
                  <a:lnTo>
                    <a:pt x="6350" y="49402"/>
                  </a:lnTo>
                  <a:lnTo>
                    <a:pt x="0" y="80772"/>
                  </a:lnTo>
                  <a:lnTo>
                    <a:pt x="0" y="1242822"/>
                  </a:lnTo>
                  <a:lnTo>
                    <a:pt x="6350" y="1274191"/>
                  </a:lnTo>
                  <a:lnTo>
                    <a:pt x="23622" y="1299972"/>
                  </a:lnTo>
                  <a:lnTo>
                    <a:pt x="49403" y="1317244"/>
                  </a:lnTo>
                  <a:lnTo>
                    <a:pt x="80772" y="1323594"/>
                  </a:lnTo>
                  <a:lnTo>
                    <a:pt x="727201" y="1323594"/>
                  </a:lnTo>
                  <a:lnTo>
                    <a:pt x="758571" y="1317244"/>
                  </a:lnTo>
                  <a:lnTo>
                    <a:pt x="784351" y="1299972"/>
                  </a:lnTo>
                  <a:lnTo>
                    <a:pt x="801624" y="1274191"/>
                  </a:lnTo>
                  <a:lnTo>
                    <a:pt x="807974" y="1242822"/>
                  </a:lnTo>
                  <a:lnTo>
                    <a:pt x="807974" y="80772"/>
                  </a:lnTo>
                  <a:lnTo>
                    <a:pt x="801624" y="49402"/>
                  </a:lnTo>
                  <a:lnTo>
                    <a:pt x="784351" y="23622"/>
                  </a:lnTo>
                  <a:lnTo>
                    <a:pt x="758571" y="6350"/>
                  </a:lnTo>
                  <a:lnTo>
                    <a:pt x="727201" y="0"/>
                  </a:lnTo>
                  <a:close/>
                </a:path>
              </a:pathLst>
            </a:custGeom>
            <a:solidFill>
              <a:srgbClr val="F794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183629" y="1586230"/>
              <a:ext cx="808355" cy="1323975"/>
            </a:xfrm>
            <a:custGeom>
              <a:avLst/>
              <a:gdLst/>
              <a:ahLst/>
              <a:cxnLst/>
              <a:rect l="l" t="t" r="r" b="b"/>
              <a:pathLst>
                <a:path w="808354" h="1323975">
                  <a:moveTo>
                    <a:pt x="0" y="80772"/>
                  </a:moveTo>
                  <a:lnTo>
                    <a:pt x="6350" y="49402"/>
                  </a:lnTo>
                  <a:lnTo>
                    <a:pt x="23622" y="23622"/>
                  </a:lnTo>
                  <a:lnTo>
                    <a:pt x="49403" y="6350"/>
                  </a:lnTo>
                  <a:lnTo>
                    <a:pt x="80772" y="0"/>
                  </a:lnTo>
                  <a:lnTo>
                    <a:pt x="727201" y="0"/>
                  </a:lnTo>
                  <a:lnTo>
                    <a:pt x="758571" y="6350"/>
                  </a:lnTo>
                  <a:lnTo>
                    <a:pt x="784351" y="23622"/>
                  </a:lnTo>
                  <a:lnTo>
                    <a:pt x="801624" y="49402"/>
                  </a:lnTo>
                  <a:lnTo>
                    <a:pt x="807974" y="80772"/>
                  </a:lnTo>
                  <a:lnTo>
                    <a:pt x="807974" y="1242822"/>
                  </a:lnTo>
                  <a:lnTo>
                    <a:pt x="801624" y="1274191"/>
                  </a:lnTo>
                  <a:lnTo>
                    <a:pt x="784351" y="1299972"/>
                  </a:lnTo>
                  <a:lnTo>
                    <a:pt x="758571" y="1317244"/>
                  </a:lnTo>
                  <a:lnTo>
                    <a:pt x="727201" y="1323594"/>
                  </a:lnTo>
                  <a:lnTo>
                    <a:pt x="80772" y="1323594"/>
                  </a:lnTo>
                  <a:lnTo>
                    <a:pt x="49403" y="1317244"/>
                  </a:lnTo>
                  <a:lnTo>
                    <a:pt x="23622" y="1299972"/>
                  </a:lnTo>
                  <a:lnTo>
                    <a:pt x="6350" y="1274191"/>
                  </a:lnTo>
                  <a:lnTo>
                    <a:pt x="0" y="1242822"/>
                  </a:lnTo>
                  <a:lnTo>
                    <a:pt x="0" y="807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6270497" y="2001062"/>
            <a:ext cx="634365" cy="464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12900"/>
              </a:lnSpc>
              <a:spcBef>
                <a:spcPts val="100"/>
              </a:spcBef>
            </a:pPr>
            <a:r>
              <a:rPr sz="850" spc="-10" dirty="0">
                <a:latin typeface="Lucida Sans Unicode"/>
                <a:cs typeface="Lucida Sans Unicode"/>
              </a:rPr>
              <a:t>Deemed ownership </a:t>
            </a:r>
            <a:r>
              <a:rPr sz="850" dirty="0">
                <a:latin typeface="Lucida Sans Unicode"/>
                <a:cs typeface="Lucida Sans Unicode"/>
              </a:rPr>
              <a:t>[Section</a:t>
            </a:r>
            <a:r>
              <a:rPr sz="850" spc="35" dirty="0">
                <a:latin typeface="Lucida Sans Unicode"/>
                <a:cs typeface="Lucida Sans Unicode"/>
              </a:rPr>
              <a:t> </a:t>
            </a:r>
            <a:r>
              <a:rPr sz="850" spc="-65" dirty="0">
                <a:latin typeface="Lucida Sans Unicode"/>
                <a:cs typeface="Lucida Sans Unicode"/>
              </a:rPr>
              <a:t>27]</a:t>
            </a:r>
            <a:endParaRPr sz="850">
              <a:latin typeface="Lucida Sans Unicode"/>
              <a:cs typeface="Lucida Sans Unicode"/>
            </a:endParaRPr>
          </a:p>
        </p:txBody>
      </p:sp>
      <p:pic>
        <p:nvPicPr>
          <p:cNvPr id="50" name="object 5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2152" y="7804560"/>
            <a:ext cx="1674859" cy="696410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1362202" y="7951469"/>
            <a:ext cx="12268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Lucida Sans Unicode"/>
                <a:cs typeface="Lucida Sans Unicode"/>
              </a:rPr>
              <a:t>Gross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Annual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Value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813941" y="8164068"/>
            <a:ext cx="341630" cy="116205"/>
          </a:xfrm>
          <a:custGeom>
            <a:avLst/>
            <a:gdLst/>
            <a:ahLst/>
            <a:cxnLst/>
            <a:rect l="l" t="t" r="r" b="b"/>
            <a:pathLst>
              <a:path w="341630" h="116204">
                <a:moveTo>
                  <a:pt x="30352" y="0"/>
                </a:moveTo>
                <a:lnTo>
                  <a:pt x="4554" y="32569"/>
                </a:lnTo>
                <a:lnTo>
                  <a:pt x="0" y="57911"/>
                </a:lnTo>
                <a:lnTo>
                  <a:pt x="467" y="66034"/>
                </a:lnTo>
                <a:lnTo>
                  <a:pt x="17811" y="105124"/>
                </a:lnTo>
                <a:lnTo>
                  <a:pt x="30352" y="115823"/>
                </a:lnTo>
                <a:lnTo>
                  <a:pt x="30352" y="107441"/>
                </a:lnTo>
                <a:lnTo>
                  <a:pt x="24002" y="100837"/>
                </a:lnTo>
                <a:lnTo>
                  <a:pt x="19557" y="93725"/>
                </a:lnTo>
                <a:lnTo>
                  <a:pt x="16763" y="86232"/>
                </a:lnTo>
                <a:lnTo>
                  <a:pt x="15003" y="80182"/>
                </a:lnTo>
                <a:lnTo>
                  <a:pt x="13731" y="73453"/>
                </a:lnTo>
                <a:lnTo>
                  <a:pt x="13021" y="66629"/>
                </a:lnTo>
                <a:lnTo>
                  <a:pt x="12959" y="66034"/>
                </a:lnTo>
                <a:lnTo>
                  <a:pt x="12700" y="57911"/>
                </a:lnTo>
                <a:lnTo>
                  <a:pt x="12959" y="49791"/>
                </a:lnTo>
                <a:lnTo>
                  <a:pt x="13731" y="42386"/>
                </a:lnTo>
                <a:lnTo>
                  <a:pt x="30352" y="8381"/>
                </a:lnTo>
                <a:lnTo>
                  <a:pt x="30352" y="0"/>
                </a:lnTo>
                <a:close/>
              </a:path>
              <a:path w="341630" h="116204">
                <a:moveTo>
                  <a:pt x="87248" y="3809"/>
                </a:moveTo>
                <a:lnTo>
                  <a:pt x="46896" y="23312"/>
                </a:lnTo>
                <a:lnTo>
                  <a:pt x="39877" y="51815"/>
                </a:lnTo>
                <a:lnTo>
                  <a:pt x="40639" y="62747"/>
                </a:lnTo>
                <a:lnTo>
                  <a:pt x="67040" y="96694"/>
                </a:lnTo>
                <a:lnTo>
                  <a:pt x="87248" y="99821"/>
                </a:lnTo>
                <a:lnTo>
                  <a:pt x="94009" y="99534"/>
                </a:lnTo>
                <a:lnTo>
                  <a:pt x="101330" y="98663"/>
                </a:lnTo>
                <a:lnTo>
                  <a:pt x="109198" y="97196"/>
                </a:lnTo>
                <a:lnTo>
                  <a:pt x="117601" y="95122"/>
                </a:lnTo>
                <a:lnTo>
                  <a:pt x="117601" y="90169"/>
                </a:lnTo>
                <a:lnTo>
                  <a:pt x="89281" y="90169"/>
                </a:lnTo>
                <a:lnTo>
                  <a:pt x="81466" y="89529"/>
                </a:lnTo>
                <a:lnTo>
                  <a:pt x="54927" y="60489"/>
                </a:lnTo>
                <a:lnTo>
                  <a:pt x="54356" y="51942"/>
                </a:lnTo>
                <a:lnTo>
                  <a:pt x="54901" y="43303"/>
                </a:lnTo>
                <a:lnTo>
                  <a:pt x="79761" y="14210"/>
                </a:lnTo>
                <a:lnTo>
                  <a:pt x="87121" y="13588"/>
                </a:lnTo>
                <a:lnTo>
                  <a:pt x="117475" y="13588"/>
                </a:lnTo>
                <a:lnTo>
                  <a:pt x="117475" y="8000"/>
                </a:lnTo>
                <a:lnTo>
                  <a:pt x="109662" y="6167"/>
                </a:lnTo>
                <a:lnTo>
                  <a:pt x="102028" y="4857"/>
                </a:lnTo>
                <a:lnTo>
                  <a:pt x="94561" y="4071"/>
                </a:lnTo>
                <a:lnTo>
                  <a:pt x="87248" y="3809"/>
                </a:lnTo>
                <a:close/>
              </a:path>
              <a:path w="341630" h="116204">
                <a:moveTo>
                  <a:pt x="117601" y="58038"/>
                </a:moveTo>
                <a:lnTo>
                  <a:pt x="104012" y="58038"/>
                </a:lnTo>
                <a:lnTo>
                  <a:pt x="104012" y="87883"/>
                </a:lnTo>
                <a:lnTo>
                  <a:pt x="98392" y="89529"/>
                </a:lnTo>
                <a:lnTo>
                  <a:pt x="98019" y="89529"/>
                </a:lnTo>
                <a:lnTo>
                  <a:pt x="93852" y="90169"/>
                </a:lnTo>
                <a:lnTo>
                  <a:pt x="117601" y="90169"/>
                </a:lnTo>
                <a:lnTo>
                  <a:pt x="117601" y="58038"/>
                </a:lnTo>
                <a:close/>
              </a:path>
              <a:path w="341630" h="116204">
                <a:moveTo>
                  <a:pt x="117475" y="13588"/>
                </a:moveTo>
                <a:lnTo>
                  <a:pt x="87121" y="13588"/>
                </a:lnTo>
                <a:lnTo>
                  <a:pt x="92954" y="13973"/>
                </a:lnTo>
                <a:lnTo>
                  <a:pt x="99964" y="15144"/>
                </a:lnTo>
                <a:lnTo>
                  <a:pt x="108142" y="17125"/>
                </a:lnTo>
                <a:lnTo>
                  <a:pt x="117475" y="19938"/>
                </a:lnTo>
                <a:lnTo>
                  <a:pt x="117475" y="13588"/>
                </a:lnTo>
                <a:close/>
              </a:path>
              <a:path w="341630" h="116204">
                <a:moveTo>
                  <a:pt x="181863" y="6095"/>
                </a:moveTo>
                <a:lnTo>
                  <a:pt x="168275" y="6095"/>
                </a:lnTo>
                <a:lnTo>
                  <a:pt x="130301" y="97535"/>
                </a:lnTo>
                <a:lnTo>
                  <a:pt x="142875" y="97535"/>
                </a:lnTo>
                <a:lnTo>
                  <a:pt x="153415" y="72262"/>
                </a:lnTo>
                <a:lnTo>
                  <a:pt x="208974" y="72262"/>
                </a:lnTo>
                <a:lnTo>
                  <a:pt x="205019" y="62610"/>
                </a:lnTo>
                <a:lnTo>
                  <a:pt x="157352" y="62610"/>
                </a:lnTo>
                <a:lnTo>
                  <a:pt x="173862" y="23113"/>
                </a:lnTo>
                <a:lnTo>
                  <a:pt x="188836" y="23113"/>
                </a:lnTo>
                <a:lnTo>
                  <a:pt x="181863" y="6095"/>
                </a:lnTo>
                <a:close/>
              </a:path>
              <a:path w="341630" h="116204">
                <a:moveTo>
                  <a:pt x="208974" y="72262"/>
                </a:moveTo>
                <a:lnTo>
                  <a:pt x="194182" y="72262"/>
                </a:lnTo>
                <a:lnTo>
                  <a:pt x="204596" y="97535"/>
                </a:lnTo>
                <a:lnTo>
                  <a:pt x="219328" y="97535"/>
                </a:lnTo>
                <a:lnTo>
                  <a:pt x="208974" y="72262"/>
                </a:lnTo>
                <a:close/>
              </a:path>
              <a:path w="341630" h="116204">
                <a:moveTo>
                  <a:pt x="188836" y="23113"/>
                </a:moveTo>
                <a:lnTo>
                  <a:pt x="173862" y="23113"/>
                </a:lnTo>
                <a:lnTo>
                  <a:pt x="190245" y="62610"/>
                </a:lnTo>
                <a:lnTo>
                  <a:pt x="205019" y="62610"/>
                </a:lnTo>
                <a:lnTo>
                  <a:pt x="188836" y="23113"/>
                </a:lnTo>
                <a:close/>
              </a:path>
              <a:path w="341630" h="116204">
                <a:moveTo>
                  <a:pt x="234950" y="6095"/>
                </a:moveTo>
                <a:lnTo>
                  <a:pt x="221360" y="6095"/>
                </a:lnTo>
                <a:lnTo>
                  <a:pt x="257682" y="97535"/>
                </a:lnTo>
                <a:lnTo>
                  <a:pt x="270509" y="97535"/>
                </a:lnTo>
                <a:lnTo>
                  <a:pt x="276792" y="81025"/>
                </a:lnTo>
                <a:lnTo>
                  <a:pt x="264667" y="81025"/>
                </a:lnTo>
                <a:lnTo>
                  <a:pt x="234950" y="6095"/>
                </a:lnTo>
                <a:close/>
              </a:path>
              <a:path w="341630" h="116204">
                <a:moveTo>
                  <a:pt x="305307" y="6095"/>
                </a:moveTo>
                <a:lnTo>
                  <a:pt x="293369" y="6095"/>
                </a:lnTo>
                <a:lnTo>
                  <a:pt x="264667" y="81025"/>
                </a:lnTo>
                <a:lnTo>
                  <a:pt x="276792" y="81025"/>
                </a:lnTo>
                <a:lnTo>
                  <a:pt x="305307" y="6095"/>
                </a:lnTo>
                <a:close/>
              </a:path>
              <a:path w="341630" h="116204">
                <a:moveTo>
                  <a:pt x="310769" y="0"/>
                </a:moveTo>
                <a:lnTo>
                  <a:pt x="310769" y="8381"/>
                </a:lnTo>
                <a:lnTo>
                  <a:pt x="317119" y="14985"/>
                </a:lnTo>
                <a:lnTo>
                  <a:pt x="321690" y="21970"/>
                </a:lnTo>
                <a:lnTo>
                  <a:pt x="324357" y="29590"/>
                </a:lnTo>
                <a:lnTo>
                  <a:pt x="326118" y="35641"/>
                </a:lnTo>
                <a:lnTo>
                  <a:pt x="327390" y="42370"/>
                </a:lnTo>
                <a:lnTo>
                  <a:pt x="328100" y="49194"/>
                </a:lnTo>
                <a:lnTo>
                  <a:pt x="328162" y="49789"/>
                </a:lnTo>
                <a:lnTo>
                  <a:pt x="328421" y="57911"/>
                </a:lnTo>
                <a:lnTo>
                  <a:pt x="328162" y="66034"/>
                </a:lnTo>
                <a:lnTo>
                  <a:pt x="327390" y="73453"/>
                </a:lnTo>
                <a:lnTo>
                  <a:pt x="310769" y="107441"/>
                </a:lnTo>
                <a:lnTo>
                  <a:pt x="310769" y="115823"/>
                </a:lnTo>
                <a:lnTo>
                  <a:pt x="336567" y="83254"/>
                </a:lnTo>
                <a:lnTo>
                  <a:pt x="341121" y="57911"/>
                </a:lnTo>
                <a:lnTo>
                  <a:pt x="340654" y="49789"/>
                </a:lnTo>
                <a:lnTo>
                  <a:pt x="340619" y="49194"/>
                </a:lnTo>
                <a:lnTo>
                  <a:pt x="323310" y="10747"/>
                </a:lnTo>
                <a:lnTo>
                  <a:pt x="317384" y="4974"/>
                </a:lnTo>
                <a:lnTo>
                  <a:pt x="3107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/>
          <p:cNvGrpSpPr/>
          <p:nvPr/>
        </p:nvGrpSpPr>
        <p:grpSpPr>
          <a:xfrm>
            <a:off x="2906966" y="7711567"/>
            <a:ext cx="2523490" cy="897890"/>
            <a:chOff x="2906966" y="7711567"/>
            <a:chExt cx="2523490" cy="897890"/>
          </a:xfrm>
        </p:grpSpPr>
        <p:sp>
          <p:nvSpPr>
            <p:cNvPr id="54" name="object 54"/>
            <p:cNvSpPr/>
            <p:nvPr/>
          </p:nvSpPr>
          <p:spPr>
            <a:xfrm>
              <a:off x="2911729" y="8079194"/>
              <a:ext cx="335915" cy="107950"/>
            </a:xfrm>
            <a:custGeom>
              <a:avLst/>
              <a:gdLst/>
              <a:ahLst/>
              <a:cxnLst/>
              <a:rect l="l" t="t" r="r" b="b"/>
              <a:pathLst>
                <a:path w="335914" h="107950">
                  <a:moveTo>
                    <a:pt x="335419" y="0"/>
                  </a:moveTo>
                  <a:lnTo>
                    <a:pt x="0" y="0"/>
                  </a:lnTo>
                  <a:lnTo>
                    <a:pt x="0" y="107353"/>
                  </a:lnTo>
                  <a:lnTo>
                    <a:pt x="335419" y="107353"/>
                  </a:lnTo>
                  <a:lnTo>
                    <a:pt x="3354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911729" y="8079194"/>
              <a:ext cx="335915" cy="107950"/>
            </a:xfrm>
            <a:custGeom>
              <a:avLst/>
              <a:gdLst/>
              <a:ahLst/>
              <a:cxnLst/>
              <a:rect l="l" t="t" r="r" b="b"/>
              <a:pathLst>
                <a:path w="335914" h="107950">
                  <a:moveTo>
                    <a:pt x="0" y="107353"/>
                  </a:moveTo>
                  <a:lnTo>
                    <a:pt x="335419" y="107353"/>
                  </a:lnTo>
                  <a:lnTo>
                    <a:pt x="335419" y="0"/>
                  </a:lnTo>
                  <a:lnTo>
                    <a:pt x="0" y="0"/>
                  </a:lnTo>
                  <a:lnTo>
                    <a:pt x="0" y="10735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16529" y="7711567"/>
              <a:ext cx="1935480" cy="897636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5090033" y="7998676"/>
              <a:ext cx="335915" cy="268605"/>
            </a:xfrm>
            <a:custGeom>
              <a:avLst/>
              <a:gdLst/>
              <a:ahLst/>
              <a:cxnLst/>
              <a:rect l="l" t="t" r="r" b="b"/>
              <a:pathLst>
                <a:path w="335914" h="268604">
                  <a:moveTo>
                    <a:pt x="335419" y="161036"/>
                  </a:moveTo>
                  <a:lnTo>
                    <a:pt x="0" y="161036"/>
                  </a:lnTo>
                  <a:lnTo>
                    <a:pt x="0" y="268389"/>
                  </a:lnTo>
                  <a:lnTo>
                    <a:pt x="335419" y="268389"/>
                  </a:lnTo>
                  <a:lnTo>
                    <a:pt x="335419" y="161036"/>
                  </a:lnTo>
                  <a:close/>
                </a:path>
                <a:path w="335914" h="268604">
                  <a:moveTo>
                    <a:pt x="335419" y="0"/>
                  </a:moveTo>
                  <a:lnTo>
                    <a:pt x="0" y="0"/>
                  </a:lnTo>
                  <a:lnTo>
                    <a:pt x="0" y="107353"/>
                  </a:lnTo>
                  <a:lnTo>
                    <a:pt x="335419" y="107353"/>
                  </a:lnTo>
                  <a:lnTo>
                    <a:pt x="3354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090033" y="7998676"/>
              <a:ext cx="335915" cy="268605"/>
            </a:xfrm>
            <a:custGeom>
              <a:avLst/>
              <a:gdLst/>
              <a:ahLst/>
              <a:cxnLst/>
              <a:rect l="l" t="t" r="r" b="b"/>
              <a:pathLst>
                <a:path w="335914" h="268604">
                  <a:moveTo>
                    <a:pt x="0" y="107353"/>
                  </a:moveTo>
                  <a:lnTo>
                    <a:pt x="335419" y="107353"/>
                  </a:lnTo>
                  <a:lnTo>
                    <a:pt x="335419" y="0"/>
                  </a:lnTo>
                  <a:lnTo>
                    <a:pt x="0" y="0"/>
                  </a:lnTo>
                  <a:lnTo>
                    <a:pt x="0" y="107353"/>
                  </a:lnTo>
                  <a:close/>
                </a:path>
                <a:path w="335914" h="268604">
                  <a:moveTo>
                    <a:pt x="0" y="268389"/>
                  </a:moveTo>
                  <a:lnTo>
                    <a:pt x="335419" y="268389"/>
                  </a:lnTo>
                  <a:lnTo>
                    <a:pt x="335419" y="161035"/>
                  </a:lnTo>
                  <a:lnTo>
                    <a:pt x="0" y="161035"/>
                  </a:lnTo>
                  <a:lnTo>
                    <a:pt x="0" y="26838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46018" y="7898892"/>
              <a:ext cx="1459738" cy="12191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91357" y="8071104"/>
              <a:ext cx="1349628" cy="294131"/>
            </a:xfrm>
            <a:prstGeom prst="rect">
              <a:avLst/>
            </a:prstGeom>
          </p:spPr>
        </p:pic>
      </p:grpSp>
      <p:pic>
        <p:nvPicPr>
          <p:cNvPr id="61" name="object 6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11993" y="7461646"/>
            <a:ext cx="1083190" cy="1382238"/>
          </a:xfrm>
          <a:prstGeom prst="rect">
            <a:avLst/>
          </a:prstGeom>
        </p:spPr>
      </p:pic>
      <p:sp>
        <p:nvSpPr>
          <p:cNvPr id="62" name="object 62"/>
          <p:cNvSpPr txBox="1"/>
          <p:nvPr/>
        </p:nvSpPr>
        <p:spPr>
          <a:xfrm>
            <a:off x="5555360" y="7973720"/>
            <a:ext cx="737235" cy="539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3515" marR="5080" indent="-171450">
              <a:lnSpc>
                <a:spcPct val="112500"/>
              </a:lnSpc>
              <a:spcBef>
                <a:spcPts val="95"/>
              </a:spcBef>
            </a:pPr>
            <a:r>
              <a:rPr sz="1000" spc="-40" dirty="0">
                <a:latin typeface="Arial Black"/>
                <a:cs typeface="Arial Black"/>
              </a:rPr>
              <a:t>Net</a:t>
            </a:r>
            <a:r>
              <a:rPr sz="1000" spc="-145" dirty="0">
                <a:latin typeface="Arial Black"/>
                <a:cs typeface="Arial Black"/>
              </a:rPr>
              <a:t> </a:t>
            </a:r>
            <a:r>
              <a:rPr sz="1000" spc="-45" dirty="0">
                <a:latin typeface="Arial Black"/>
                <a:cs typeface="Arial Black"/>
              </a:rPr>
              <a:t>Annual </a:t>
            </a:r>
            <a:r>
              <a:rPr sz="1000" spc="-10" dirty="0">
                <a:latin typeface="Arial Black"/>
                <a:cs typeface="Arial Black"/>
              </a:rPr>
              <a:t>Value (NAV)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31519" y="3301619"/>
            <a:ext cx="6329045" cy="287020"/>
          </a:xfrm>
          <a:prstGeom prst="rect">
            <a:avLst/>
          </a:prstGeom>
          <a:solidFill>
            <a:srgbClr val="00AEEE"/>
          </a:solidFill>
        </p:spPr>
        <p:txBody>
          <a:bodyPr vert="horz" wrap="square" lIns="0" tIns="203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0"/>
              </a:spcBef>
            </a:pPr>
            <a:r>
              <a:rPr sz="1600" spc="-175" dirty="0">
                <a:solidFill>
                  <a:srgbClr val="FFFFFF"/>
                </a:solidFill>
                <a:latin typeface="Arial Black"/>
                <a:cs typeface="Arial Black"/>
              </a:rPr>
              <a:t>BASIS</a:t>
            </a:r>
            <a:r>
              <a:rPr sz="1600" spc="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95" dirty="0">
                <a:solidFill>
                  <a:srgbClr val="FFFFFF"/>
                </a:solidFill>
                <a:latin typeface="Arial Black"/>
                <a:cs typeface="Arial Black"/>
              </a:rPr>
              <a:t>OF</a:t>
            </a:r>
            <a:r>
              <a:rPr sz="1600" spc="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10" dirty="0">
                <a:solidFill>
                  <a:srgbClr val="FFFFFF"/>
                </a:solidFill>
                <a:latin typeface="Arial Black"/>
                <a:cs typeface="Arial Black"/>
              </a:rPr>
              <a:t>CHARGE</a:t>
            </a:r>
            <a:r>
              <a:rPr sz="1600" spc="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Arial Black"/>
                <a:cs typeface="Arial Black"/>
              </a:rPr>
              <a:t>[SECTION</a:t>
            </a:r>
            <a:r>
              <a:rPr sz="1600" spc="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 Black"/>
                <a:cs typeface="Arial Black"/>
              </a:rPr>
              <a:t>22]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18819" y="3640048"/>
            <a:ext cx="6342380" cy="11823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134500"/>
              </a:lnSpc>
              <a:spcBef>
                <a:spcPts val="110"/>
              </a:spcBef>
            </a:pPr>
            <a:r>
              <a:rPr sz="1100" dirty="0">
                <a:latin typeface="Lucida Sans Unicode"/>
                <a:cs typeface="Lucida Sans Unicode"/>
              </a:rPr>
              <a:t>The</a:t>
            </a:r>
            <a:r>
              <a:rPr sz="1100" spc="22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annual</a:t>
            </a:r>
            <a:r>
              <a:rPr sz="1100" spc="22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value</a:t>
            </a:r>
            <a:r>
              <a:rPr sz="1100" spc="21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of</a:t>
            </a:r>
            <a:r>
              <a:rPr sz="1100" spc="21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any</a:t>
            </a:r>
            <a:r>
              <a:rPr sz="1100" spc="229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property</a:t>
            </a:r>
            <a:r>
              <a:rPr sz="1100" spc="215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comprising</a:t>
            </a:r>
            <a:r>
              <a:rPr sz="1100" spc="22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of</a:t>
            </a:r>
            <a:r>
              <a:rPr sz="1100" spc="22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buildings</a:t>
            </a:r>
            <a:r>
              <a:rPr sz="1100" spc="204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or</a:t>
            </a:r>
            <a:r>
              <a:rPr sz="1100" spc="215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lands</a:t>
            </a:r>
            <a:r>
              <a:rPr sz="1100" spc="215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appurtenant</a:t>
            </a:r>
            <a:r>
              <a:rPr sz="1100" spc="225" dirty="0"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Lucida Sans Unicode"/>
                <a:cs typeface="Lucida Sans Unicode"/>
              </a:rPr>
              <a:t>thereto, </a:t>
            </a:r>
            <a:r>
              <a:rPr sz="1100" dirty="0">
                <a:latin typeface="Lucida Sans Unicode"/>
                <a:cs typeface="Lucida Sans Unicode"/>
              </a:rPr>
              <a:t>of</a:t>
            </a:r>
            <a:r>
              <a:rPr sz="1100" spc="24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which</a:t>
            </a:r>
            <a:r>
              <a:rPr sz="1100" spc="24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the</a:t>
            </a:r>
            <a:r>
              <a:rPr sz="1100" spc="24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assessee</a:t>
            </a:r>
            <a:r>
              <a:rPr sz="1100" spc="24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is</a:t>
            </a:r>
            <a:r>
              <a:rPr sz="1100" spc="245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the</a:t>
            </a:r>
            <a:r>
              <a:rPr sz="1100" spc="24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owner,</a:t>
            </a:r>
            <a:r>
              <a:rPr sz="1100" spc="24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is</a:t>
            </a:r>
            <a:r>
              <a:rPr sz="1100" spc="245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chargeable</a:t>
            </a:r>
            <a:r>
              <a:rPr sz="1100" spc="245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to</a:t>
            </a:r>
            <a:r>
              <a:rPr sz="1100" spc="25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tax</a:t>
            </a:r>
            <a:r>
              <a:rPr sz="1100" spc="24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under</a:t>
            </a:r>
            <a:r>
              <a:rPr sz="1100" spc="25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the</a:t>
            </a:r>
            <a:r>
              <a:rPr sz="1100" spc="235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head</a:t>
            </a:r>
            <a:r>
              <a:rPr sz="1100" spc="25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“Income</a:t>
            </a:r>
            <a:r>
              <a:rPr sz="1100" spc="245" dirty="0">
                <a:latin typeface="Lucida Sans Unicode"/>
                <a:cs typeface="Lucida Sans Unicode"/>
              </a:rPr>
              <a:t> </a:t>
            </a:r>
            <a:r>
              <a:rPr sz="1100" spc="-20" dirty="0">
                <a:latin typeface="Lucida Sans Unicode"/>
                <a:cs typeface="Lucida Sans Unicode"/>
              </a:rPr>
              <a:t>from </a:t>
            </a:r>
            <a:r>
              <a:rPr sz="1100" dirty="0">
                <a:latin typeface="Lucida Sans Unicode"/>
                <a:cs typeface="Lucida Sans Unicode"/>
              </a:rPr>
              <a:t>house</a:t>
            </a:r>
            <a:r>
              <a:rPr sz="1100" spc="-20" dirty="0"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Lucida Sans Unicode"/>
                <a:cs typeface="Lucida Sans Unicode"/>
              </a:rPr>
              <a:t>property”.</a:t>
            </a:r>
            <a:endParaRPr sz="1100">
              <a:latin typeface="Lucida Sans Unicode"/>
              <a:cs typeface="Lucida Sans Unicode"/>
            </a:endParaRPr>
          </a:p>
          <a:p>
            <a:pPr marL="12700" algn="just">
              <a:lnSpc>
                <a:spcPct val="100000"/>
              </a:lnSpc>
              <a:spcBef>
                <a:spcPts val="660"/>
              </a:spcBef>
            </a:pPr>
            <a:r>
              <a:rPr sz="1100" spc="-10" dirty="0">
                <a:solidFill>
                  <a:srgbClr val="402F52"/>
                </a:solidFill>
                <a:latin typeface="Arial Black"/>
                <a:cs typeface="Arial Black"/>
              </a:rPr>
              <a:t>Exceptions:</a:t>
            </a:r>
            <a:r>
              <a:rPr sz="1100" spc="-85" dirty="0">
                <a:solidFill>
                  <a:srgbClr val="402F52"/>
                </a:solidFill>
                <a:latin typeface="Arial Black"/>
                <a:cs typeface="Arial Black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Annual</a:t>
            </a:r>
            <a:r>
              <a:rPr sz="1100" spc="-2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value</a:t>
            </a:r>
            <a:r>
              <a:rPr sz="1100" spc="-3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of</a:t>
            </a:r>
            <a:r>
              <a:rPr sz="1100" spc="1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the</a:t>
            </a:r>
            <a:r>
              <a:rPr sz="1100" spc="-45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following</a:t>
            </a:r>
            <a:r>
              <a:rPr sz="1100" spc="-35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properties</a:t>
            </a:r>
            <a:r>
              <a:rPr sz="1100" spc="-15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are</a:t>
            </a:r>
            <a:r>
              <a:rPr sz="1100" spc="-2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chargeable</a:t>
            </a:r>
            <a:r>
              <a:rPr sz="1100" spc="-2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under</a:t>
            </a:r>
            <a:r>
              <a:rPr sz="1100" spc="-25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the</a:t>
            </a:r>
            <a:r>
              <a:rPr sz="1100" spc="-2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head</a:t>
            </a:r>
            <a:r>
              <a:rPr sz="1100" spc="-15" dirty="0"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Lucida Sans Unicode"/>
                <a:cs typeface="Lucida Sans Unicode"/>
              </a:rPr>
              <a:t>“Profits</a:t>
            </a:r>
            <a:endParaRPr sz="1100">
              <a:latin typeface="Lucida Sans Unicode"/>
              <a:cs typeface="Lucida Sans Unicode"/>
            </a:endParaRPr>
          </a:p>
          <a:p>
            <a:pPr marL="12700" algn="just">
              <a:lnSpc>
                <a:spcPct val="100000"/>
              </a:lnSpc>
              <a:spcBef>
                <a:spcPts val="470"/>
              </a:spcBef>
            </a:pPr>
            <a:r>
              <a:rPr sz="1100" dirty="0">
                <a:latin typeface="Lucida Sans Unicode"/>
                <a:cs typeface="Lucida Sans Unicode"/>
              </a:rPr>
              <a:t>and</a:t>
            </a:r>
            <a:r>
              <a:rPr sz="1100" spc="85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gains</a:t>
            </a:r>
            <a:r>
              <a:rPr sz="1100" spc="55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of</a:t>
            </a:r>
            <a:r>
              <a:rPr sz="1100" spc="65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business</a:t>
            </a:r>
            <a:r>
              <a:rPr sz="1100" spc="6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or</a:t>
            </a:r>
            <a:r>
              <a:rPr sz="1100" spc="75" dirty="0"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Lucida Sans Unicode"/>
                <a:cs typeface="Lucida Sans Unicode"/>
              </a:rPr>
              <a:t>profession”-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840738" y="5233492"/>
            <a:ext cx="1483995" cy="678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2599"/>
              </a:lnSpc>
              <a:spcBef>
                <a:spcPts val="100"/>
              </a:spcBef>
            </a:pPr>
            <a:r>
              <a:rPr sz="950" dirty="0">
                <a:latin typeface="Lucida Sans Unicode"/>
                <a:cs typeface="Lucida Sans Unicode"/>
              </a:rPr>
              <a:t>Property</a:t>
            </a:r>
            <a:r>
              <a:rPr sz="950" spc="-3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occupied</a:t>
            </a:r>
            <a:r>
              <a:rPr sz="950" spc="-3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by</a:t>
            </a:r>
            <a:r>
              <a:rPr sz="950" spc="-35" dirty="0">
                <a:latin typeface="Lucida Sans Unicode"/>
                <a:cs typeface="Lucida Sans Unicode"/>
              </a:rPr>
              <a:t> </a:t>
            </a:r>
            <a:r>
              <a:rPr sz="950" spc="-25" dirty="0">
                <a:latin typeface="Lucida Sans Unicode"/>
                <a:cs typeface="Lucida Sans Unicode"/>
              </a:rPr>
              <a:t>the </a:t>
            </a:r>
            <a:r>
              <a:rPr sz="950" dirty="0">
                <a:latin typeface="Lucida Sans Unicode"/>
                <a:cs typeface="Lucida Sans Unicode"/>
              </a:rPr>
              <a:t>assessee</a:t>
            </a:r>
            <a:r>
              <a:rPr sz="950" spc="-3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for</a:t>
            </a:r>
            <a:r>
              <a:rPr sz="950" spc="-4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business</a:t>
            </a:r>
            <a:r>
              <a:rPr sz="950" spc="-40" dirty="0">
                <a:latin typeface="Lucida Sans Unicode"/>
                <a:cs typeface="Lucida Sans Unicode"/>
              </a:rPr>
              <a:t> </a:t>
            </a:r>
            <a:r>
              <a:rPr sz="950" spc="-25" dirty="0">
                <a:latin typeface="Lucida Sans Unicode"/>
                <a:cs typeface="Lucida Sans Unicode"/>
              </a:rPr>
              <a:t>or </a:t>
            </a:r>
            <a:r>
              <a:rPr sz="950" dirty="0">
                <a:latin typeface="Lucida Sans Unicode"/>
                <a:cs typeface="Lucida Sans Unicode"/>
              </a:rPr>
              <a:t>profession</a:t>
            </a:r>
            <a:r>
              <a:rPr sz="950" spc="-4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carried</a:t>
            </a:r>
            <a:r>
              <a:rPr sz="950" spc="-3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on</a:t>
            </a:r>
            <a:r>
              <a:rPr sz="950" spc="-35" dirty="0">
                <a:latin typeface="Lucida Sans Unicode"/>
                <a:cs typeface="Lucida Sans Unicode"/>
              </a:rPr>
              <a:t> </a:t>
            </a:r>
            <a:r>
              <a:rPr sz="950" spc="-25" dirty="0">
                <a:latin typeface="Lucida Sans Unicode"/>
                <a:cs typeface="Lucida Sans Unicode"/>
              </a:rPr>
              <a:t>by him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252340" y="5452948"/>
            <a:ext cx="1748789" cy="678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2599"/>
              </a:lnSpc>
              <a:spcBef>
                <a:spcPts val="100"/>
              </a:spcBef>
            </a:pPr>
            <a:r>
              <a:rPr sz="950" dirty="0">
                <a:latin typeface="Lucida Sans Unicode"/>
                <a:cs typeface="Lucida Sans Unicode"/>
              </a:rPr>
              <a:t>Commercial</a:t>
            </a:r>
            <a:r>
              <a:rPr sz="950" spc="8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properties</a:t>
            </a:r>
            <a:r>
              <a:rPr sz="950" spc="8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of</a:t>
            </a:r>
            <a:r>
              <a:rPr sz="950" spc="60" dirty="0">
                <a:latin typeface="Lucida Sans Unicode"/>
                <a:cs typeface="Lucida Sans Unicode"/>
              </a:rPr>
              <a:t> </a:t>
            </a:r>
            <a:r>
              <a:rPr sz="950" spc="-25" dirty="0">
                <a:latin typeface="Lucida Sans Unicode"/>
                <a:cs typeface="Lucida Sans Unicode"/>
              </a:rPr>
              <a:t>an </a:t>
            </a:r>
            <a:r>
              <a:rPr sz="950" dirty="0">
                <a:latin typeface="Lucida Sans Unicode"/>
                <a:cs typeface="Lucida Sans Unicode"/>
              </a:rPr>
              <a:t>assessee</a:t>
            </a:r>
            <a:r>
              <a:rPr sz="950" spc="13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engaged</a:t>
            </a:r>
            <a:r>
              <a:rPr sz="950" spc="13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in</a:t>
            </a:r>
            <a:r>
              <a:rPr sz="950" spc="114" dirty="0">
                <a:latin typeface="Lucida Sans Unicode"/>
                <a:cs typeface="Lucida Sans Unicode"/>
              </a:rPr>
              <a:t> </a:t>
            </a:r>
            <a:r>
              <a:rPr sz="950" spc="-25" dirty="0">
                <a:latin typeface="Lucida Sans Unicode"/>
                <a:cs typeface="Lucida Sans Unicode"/>
              </a:rPr>
              <a:t>the </a:t>
            </a:r>
            <a:r>
              <a:rPr sz="950" dirty="0">
                <a:latin typeface="Lucida Sans Unicode"/>
                <a:cs typeface="Lucida Sans Unicode"/>
              </a:rPr>
              <a:t>business</a:t>
            </a:r>
            <a:r>
              <a:rPr sz="950" spc="10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of</a:t>
            </a:r>
            <a:r>
              <a:rPr sz="950" spc="8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letting</a:t>
            </a:r>
            <a:r>
              <a:rPr sz="950" spc="11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out</a:t>
            </a:r>
            <a:r>
              <a:rPr sz="950" spc="110" dirty="0">
                <a:latin typeface="Lucida Sans Unicode"/>
                <a:cs typeface="Lucida Sans Unicode"/>
              </a:rPr>
              <a:t> </a:t>
            </a:r>
            <a:r>
              <a:rPr sz="950" spc="-25" dirty="0">
                <a:latin typeface="Lucida Sans Unicode"/>
                <a:cs typeface="Lucida Sans Unicode"/>
              </a:rPr>
              <a:t>of </a:t>
            </a:r>
            <a:r>
              <a:rPr sz="950" spc="-10" dirty="0">
                <a:latin typeface="Lucida Sans Unicode"/>
                <a:cs typeface="Lucida Sans Unicode"/>
              </a:rPr>
              <a:t>properties.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31519" y="6704965"/>
            <a:ext cx="6329045" cy="287020"/>
          </a:xfrm>
          <a:prstGeom prst="rect">
            <a:avLst/>
          </a:prstGeom>
          <a:solidFill>
            <a:srgbClr val="00AEEE"/>
          </a:solidFill>
        </p:spPr>
        <p:txBody>
          <a:bodyPr vert="horz" wrap="square" lIns="0" tIns="203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0"/>
              </a:spcBef>
            </a:pPr>
            <a:r>
              <a:rPr sz="1600" spc="-190" dirty="0">
                <a:solidFill>
                  <a:srgbClr val="FFFFFF"/>
                </a:solidFill>
                <a:latin typeface="Arial Black"/>
                <a:cs typeface="Arial Black"/>
              </a:rPr>
              <a:t>DETERMINATION</a:t>
            </a:r>
            <a:r>
              <a:rPr sz="1600" spc="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95" dirty="0">
                <a:solidFill>
                  <a:srgbClr val="FFFFFF"/>
                </a:solidFill>
                <a:latin typeface="Arial Black"/>
                <a:cs typeface="Arial Black"/>
              </a:rPr>
              <a:t>OF</a:t>
            </a:r>
            <a:r>
              <a:rPr sz="1600" spc="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10" dirty="0">
                <a:solidFill>
                  <a:srgbClr val="FFFFFF"/>
                </a:solidFill>
                <a:latin typeface="Arial Black"/>
                <a:cs typeface="Arial Black"/>
              </a:rPr>
              <a:t>ANNUAL</a:t>
            </a:r>
            <a:r>
              <a:rPr sz="1600" spc="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00" dirty="0">
                <a:solidFill>
                  <a:srgbClr val="FFFFFF"/>
                </a:solidFill>
                <a:latin typeface="Arial Black"/>
                <a:cs typeface="Arial Black"/>
              </a:rPr>
              <a:t>VALUE</a:t>
            </a:r>
            <a:r>
              <a:rPr sz="1600" spc="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Arial Black"/>
                <a:cs typeface="Arial Black"/>
              </a:rPr>
              <a:t>[SECTION</a:t>
            </a:r>
            <a:r>
              <a:rPr sz="1600" spc="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 Black"/>
                <a:cs typeface="Arial Black"/>
              </a:rPr>
              <a:t>23]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18819" y="7085457"/>
            <a:ext cx="40024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latin typeface="Arial Black"/>
                <a:cs typeface="Arial Black"/>
              </a:rPr>
              <a:t>Annual</a:t>
            </a:r>
            <a:r>
              <a:rPr sz="1200" spc="-125" dirty="0">
                <a:latin typeface="Arial Black"/>
                <a:cs typeface="Arial Black"/>
              </a:rPr>
              <a:t> </a:t>
            </a:r>
            <a:r>
              <a:rPr sz="1200" spc="-35" dirty="0">
                <a:latin typeface="Arial Black"/>
                <a:cs typeface="Arial Black"/>
              </a:rPr>
              <a:t>Value</a:t>
            </a:r>
            <a:r>
              <a:rPr sz="1200" spc="-114" dirty="0">
                <a:latin typeface="Arial Black"/>
                <a:cs typeface="Arial Black"/>
              </a:rPr>
              <a:t> </a:t>
            </a:r>
            <a:r>
              <a:rPr sz="1200" spc="-25" dirty="0">
                <a:latin typeface="Arial Black"/>
                <a:cs typeface="Arial Black"/>
              </a:rPr>
              <a:t>of</a:t>
            </a:r>
            <a:r>
              <a:rPr sz="1200" spc="-105" dirty="0">
                <a:latin typeface="Arial Black"/>
                <a:cs typeface="Arial Black"/>
              </a:rPr>
              <a:t> </a:t>
            </a:r>
            <a:r>
              <a:rPr sz="1200" spc="-35" dirty="0">
                <a:latin typeface="Arial Black"/>
                <a:cs typeface="Arial Black"/>
              </a:rPr>
              <a:t>the</a:t>
            </a:r>
            <a:r>
              <a:rPr sz="1200" spc="-120" dirty="0">
                <a:latin typeface="Arial Black"/>
                <a:cs typeface="Arial Black"/>
              </a:rPr>
              <a:t> </a:t>
            </a:r>
            <a:r>
              <a:rPr sz="1200" spc="-45" dirty="0">
                <a:latin typeface="Arial Black"/>
                <a:cs typeface="Arial Black"/>
              </a:rPr>
              <a:t>let-</a:t>
            </a:r>
            <a:r>
              <a:rPr sz="1200" spc="-30" dirty="0">
                <a:latin typeface="Arial Black"/>
                <a:cs typeface="Arial Black"/>
              </a:rPr>
              <a:t>out</a:t>
            </a:r>
            <a:r>
              <a:rPr sz="1200" spc="-120" dirty="0">
                <a:latin typeface="Arial Black"/>
                <a:cs typeface="Arial Black"/>
              </a:rPr>
              <a:t> </a:t>
            </a:r>
            <a:r>
              <a:rPr sz="1200" spc="-40" dirty="0">
                <a:latin typeface="Arial Black"/>
                <a:cs typeface="Arial Black"/>
              </a:rPr>
              <a:t>property</a:t>
            </a:r>
            <a:r>
              <a:rPr sz="1200" spc="-125" dirty="0">
                <a:latin typeface="Arial Black"/>
                <a:cs typeface="Arial Black"/>
              </a:rPr>
              <a:t> </a:t>
            </a:r>
            <a:r>
              <a:rPr sz="1200" spc="-40" dirty="0">
                <a:latin typeface="Arial Black"/>
                <a:cs typeface="Arial Black"/>
              </a:rPr>
              <a:t>[Section</a:t>
            </a:r>
            <a:r>
              <a:rPr sz="1200" spc="-110" dirty="0">
                <a:latin typeface="Arial Black"/>
                <a:cs typeface="Arial Black"/>
              </a:rPr>
              <a:t> </a:t>
            </a:r>
            <a:r>
              <a:rPr sz="1200" spc="-10" dirty="0">
                <a:latin typeface="Arial Black"/>
                <a:cs typeface="Arial Black"/>
              </a:rPr>
              <a:t>23(1)]</a:t>
            </a:r>
            <a:endParaRPr sz="1200">
              <a:latin typeface="Arial Black"/>
              <a:cs typeface="Arial Black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713105" y="852932"/>
            <a:ext cx="6346190" cy="429895"/>
            <a:chOff x="713105" y="852932"/>
            <a:chExt cx="6346190" cy="429895"/>
          </a:xfrm>
        </p:grpSpPr>
        <p:sp>
          <p:nvSpPr>
            <p:cNvPr id="70" name="object 70"/>
            <p:cNvSpPr/>
            <p:nvPr/>
          </p:nvSpPr>
          <p:spPr>
            <a:xfrm>
              <a:off x="713105" y="852932"/>
              <a:ext cx="6346190" cy="411480"/>
            </a:xfrm>
            <a:custGeom>
              <a:avLst/>
              <a:gdLst/>
              <a:ahLst/>
              <a:cxnLst/>
              <a:rect l="l" t="t" r="r" b="b"/>
              <a:pathLst>
                <a:path w="6346190" h="411480">
                  <a:moveTo>
                    <a:pt x="6345936" y="0"/>
                  </a:moveTo>
                  <a:lnTo>
                    <a:pt x="0" y="0"/>
                  </a:lnTo>
                  <a:lnTo>
                    <a:pt x="0" y="411479"/>
                  </a:lnTo>
                  <a:lnTo>
                    <a:pt x="6345936" y="411479"/>
                  </a:lnTo>
                  <a:lnTo>
                    <a:pt x="6345936" y="0"/>
                  </a:lnTo>
                  <a:close/>
                </a:path>
              </a:pathLst>
            </a:custGeom>
            <a:solidFill>
              <a:srgbClr val="ABE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13105" y="1264412"/>
              <a:ext cx="6346190" cy="18415"/>
            </a:xfrm>
            <a:custGeom>
              <a:avLst/>
              <a:gdLst/>
              <a:ahLst/>
              <a:cxnLst/>
              <a:rect l="l" t="t" r="r" b="b"/>
              <a:pathLst>
                <a:path w="6346190" h="18415">
                  <a:moveTo>
                    <a:pt x="6345936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6345936" y="18288"/>
                  </a:lnTo>
                  <a:lnTo>
                    <a:pt x="6345936" y="0"/>
                  </a:lnTo>
                  <a:close/>
                </a:path>
              </a:pathLst>
            </a:custGeom>
            <a:solidFill>
              <a:srgbClr val="342E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760474" y="967104"/>
              <a:ext cx="4270375" cy="197485"/>
            </a:xfrm>
            <a:custGeom>
              <a:avLst/>
              <a:gdLst/>
              <a:ahLst/>
              <a:cxnLst/>
              <a:rect l="l" t="t" r="r" b="b"/>
              <a:pathLst>
                <a:path w="4270375" h="197484">
                  <a:moveTo>
                    <a:pt x="50292" y="3302"/>
                  </a:moveTo>
                  <a:lnTo>
                    <a:pt x="0" y="3302"/>
                  </a:lnTo>
                  <a:lnTo>
                    <a:pt x="0" y="194183"/>
                  </a:lnTo>
                  <a:lnTo>
                    <a:pt x="50292" y="194183"/>
                  </a:lnTo>
                  <a:lnTo>
                    <a:pt x="50292" y="3302"/>
                  </a:lnTo>
                  <a:close/>
                </a:path>
                <a:path w="4270375" h="197484">
                  <a:moveTo>
                    <a:pt x="241935" y="3302"/>
                  </a:moveTo>
                  <a:lnTo>
                    <a:pt x="194691" y="3302"/>
                  </a:lnTo>
                  <a:lnTo>
                    <a:pt x="194691" y="108839"/>
                  </a:lnTo>
                  <a:lnTo>
                    <a:pt x="183438" y="89408"/>
                  </a:lnTo>
                  <a:lnTo>
                    <a:pt x="133604" y="3302"/>
                  </a:lnTo>
                  <a:lnTo>
                    <a:pt x="86741" y="3302"/>
                  </a:lnTo>
                  <a:lnTo>
                    <a:pt x="86741" y="194183"/>
                  </a:lnTo>
                  <a:lnTo>
                    <a:pt x="133985" y="194183"/>
                  </a:lnTo>
                  <a:lnTo>
                    <a:pt x="133985" y="89408"/>
                  </a:lnTo>
                  <a:lnTo>
                    <a:pt x="194691" y="194183"/>
                  </a:lnTo>
                  <a:lnTo>
                    <a:pt x="241935" y="194183"/>
                  </a:lnTo>
                  <a:lnTo>
                    <a:pt x="241935" y="108839"/>
                  </a:lnTo>
                  <a:lnTo>
                    <a:pt x="241935" y="3302"/>
                  </a:lnTo>
                  <a:close/>
                </a:path>
                <a:path w="4270375" h="197484">
                  <a:moveTo>
                    <a:pt x="425831" y="131699"/>
                  </a:moveTo>
                  <a:lnTo>
                    <a:pt x="381889" y="116078"/>
                  </a:lnTo>
                  <a:lnTo>
                    <a:pt x="379984" y="124637"/>
                  </a:lnTo>
                  <a:lnTo>
                    <a:pt x="377698" y="131699"/>
                  </a:lnTo>
                  <a:lnTo>
                    <a:pt x="359156" y="153162"/>
                  </a:lnTo>
                  <a:lnTo>
                    <a:pt x="349504" y="153162"/>
                  </a:lnTo>
                  <a:lnTo>
                    <a:pt x="320332" y="124637"/>
                  </a:lnTo>
                  <a:lnTo>
                    <a:pt x="318262" y="97917"/>
                  </a:lnTo>
                  <a:lnTo>
                    <a:pt x="318681" y="85940"/>
                  </a:lnTo>
                  <a:lnTo>
                    <a:pt x="336194" y="48221"/>
                  </a:lnTo>
                  <a:lnTo>
                    <a:pt x="342900" y="45339"/>
                  </a:lnTo>
                  <a:lnTo>
                    <a:pt x="342087" y="45339"/>
                  </a:lnTo>
                  <a:lnTo>
                    <a:pt x="351282" y="44196"/>
                  </a:lnTo>
                  <a:lnTo>
                    <a:pt x="356235" y="44196"/>
                  </a:lnTo>
                  <a:lnTo>
                    <a:pt x="380111" y="70993"/>
                  </a:lnTo>
                  <a:lnTo>
                    <a:pt x="424307" y="59436"/>
                  </a:lnTo>
                  <a:lnTo>
                    <a:pt x="406463" y="22898"/>
                  </a:lnTo>
                  <a:lnTo>
                    <a:pt x="364528" y="914"/>
                  </a:lnTo>
                  <a:lnTo>
                    <a:pt x="350012" y="0"/>
                  </a:lnTo>
                  <a:lnTo>
                    <a:pt x="331571" y="1600"/>
                  </a:lnTo>
                  <a:lnTo>
                    <a:pt x="289433" y="25400"/>
                  </a:lnTo>
                  <a:lnTo>
                    <a:pt x="269481" y="75692"/>
                  </a:lnTo>
                  <a:lnTo>
                    <a:pt x="269417" y="75971"/>
                  </a:lnTo>
                  <a:lnTo>
                    <a:pt x="268109" y="97917"/>
                  </a:lnTo>
                  <a:lnTo>
                    <a:pt x="268097" y="98298"/>
                  </a:lnTo>
                  <a:lnTo>
                    <a:pt x="268732" y="112509"/>
                  </a:lnTo>
                  <a:lnTo>
                    <a:pt x="268846" y="115239"/>
                  </a:lnTo>
                  <a:lnTo>
                    <a:pt x="280162" y="156591"/>
                  </a:lnTo>
                  <a:lnTo>
                    <a:pt x="309118" y="188341"/>
                  </a:lnTo>
                  <a:lnTo>
                    <a:pt x="340423" y="197015"/>
                  </a:lnTo>
                  <a:lnTo>
                    <a:pt x="341922" y="197015"/>
                  </a:lnTo>
                  <a:lnTo>
                    <a:pt x="352425" y="197485"/>
                  </a:lnTo>
                  <a:lnTo>
                    <a:pt x="395122" y="185839"/>
                  </a:lnTo>
                  <a:lnTo>
                    <a:pt x="419519" y="153162"/>
                  </a:lnTo>
                  <a:lnTo>
                    <a:pt x="425754" y="132003"/>
                  </a:lnTo>
                  <a:lnTo>
                    <a:pt x="425831" y="131699"/>
                  </a:lnTo>
                  <a:close/>
                </a:path>
                <a:path w="4270375" h="197484">
                  <a:moveTo>
                    <a:pt x="612470" y="96520"/>
                  </a:moveTo>
                  <a:lnTo>
                    <a:pt x="611212" y="76758"/>
                  </a:lnTo>
                  <a:lnTo>
                    <a:pt x="611136" y="75526"/>
                  </a:lnTo>
                  <a:lnTo>
                    <a:pt x="607009" y="56324"/>
                  </a:lnTo>
                  <a:lnTo>
                    <a:pt x="578446" y="14414"/>
                  </a:lnTo>
                  <a:lnTo>
                    <a:pt x="562356" y="5930"/>
                  </a:lnTo>
                  <a:lnTo>
                    <a:pt x="562356" y="96520"/>
                  </a:lnTo>
                  <a:lnTo>
                    <a:pt x="561797" y="111315"/>
                  </a:lnTo>
                  <a:lnTo>
                    <a:pt x="542810" y="150228"/>
                  </a:lnTo>
                  <a:lnTo>
                    <a:pt x="528447" y="153289"/>
                  </a:lnTo>
                  <a:lnTo>
                    <a:pt x="521246" y="152527"/>
                  </a:lnTo>
                  <a:lnTo>
                    <a:pt x="521093" y="152527"/>
                  </a:lnTo>
                  <a:lnTo>
                    <a:pt x="495223" y="113284"/>
                  </a:lnTo>
                  <a:lnTo>
                    <a:pt x="495109" y="112522"/>
                  </a:lnTo>
                  <a:lnTo>
                    <a:pt x="494538" y="99060"/>
                  </a:lnTo>
                  <a:lnTo>
                    <a:pt x="495109" y="85534"/>
                  </a:lnTo>
                  <a:lnTo>
                    <a:pt x="496824" y="74079"/>
                  </a:lnTo>
                  <a:lnTo>
                    <a:pt x="528066" y="44704"/>
                  </a:lnTo>
                  <a:lnTo>
                    <a:pt x="535749" y="45491"/>
                  </a:lnTo>
                  <a:lnTo>
                    <a:pt x="535609" y="45491"/>
                  </a:lnTo>
                  <a:lnTo>
                    <a:pt x="542328" y="47853"/>
                  </a:lnTo>
                  <a:lnTo>
                    <a:pt x="561771" y="83921"/>
                  </a:lnTo>
                  <a:lnTo>
                    <a:pt x="562356" y="96520"/>
                  </a:lnTo>
                  <a:lnTo>
                    <a:pt x="562356" y="5930"/>
                  </a:lnTo>
                  <a:lnTo>
                    <a:pt x="547433" y="1651"/>
                  </a:lnTo>
                  <a:lnTo>
                    <a:pt x="547789" y="1651"/>
                  </a:lnTo>
                  <a:lnTo>
                    <a:pt x="528193" y="0"/>
                  </a:lnTo>
                  <a:lnTo>
                    <a:pt x="478663" y="14681"/>
                  </a:lnTo>
                  <a:lnTo>
                    <a:pt x="449897" y="57289"/>
                  </a:lnTo>
                  <a:lnTo>
                    <a:pt x="444512" y="96520"/>
                  </a:lnTo>
                  <a:lnTo>
                    <a:pt x="444461" y="97282"/>
                  </a:lnTo>
                  <a:lnTo>
                    <a:pt x="444373" y="99060"/>
                  </a:lnTo>
                  <a:lnTo>
                    <a:pt x="444906" y="111315"/>
                  </a:lnTo>
                  <a:lnTo>
                    <a:pt x="444957" y="112522"/>
                  </a:lnTo>
                  <a:lnTo>
                    <a:pt x="455549" y="154559"/>
                  </a:lnTo>
                  <a:lnTo>
                    <a:pt x="484759" y="187198"/>
                  </a:lnTo>
                  <a:lnTo>
                    <a:pt x="530225" y="197485"/>
                  </a:lnTo>
                  <a:lnTo>
                    <a:pt x="541159" y="196850"/>
                  </a:lnTo>
                  <a:lnTo>
                    <a:pt x="542518" y="196850"/>
                  </a:lnTo>
                  <a:lnTo>
                    <a:pt x="583806" y="178981"/>
                  </a:lnTo>
                  <a:lnTo>
                    <a:pt x="602386" y="153289"/>
                  </a:lnTo>
                  <a:lnTo>
                    <a:pt x="602996" y="152146"/>
                  </a:lnTo>
                  <a:lnTo>
                    <a:pt x="607060" y="140970"/>
                  </a:lnTo>
                  <a:lnTo>
                    <a:pt x="607161" y="140716"/>
                  </a:lnTo>
                  <a:lnTo>
                    <a:pt x="610133" y="127762"/>
                  </a:lnTo>
                  <a:lnTo>
                    <a:pt x="611924" y="113284"/>
                  </a:lnTo>
                  <a:lnTo>
                    <a:pt x="612444" y="99060"/>
                  </a:lnTo>
                  <a:lnTo>
                    <a:pt x="612470" y="96520"/>
                  </a:lnTo>
                  <a:close/>
                </a:path>
                <a:path w="4270375" h="197484">
                  <a:moveTo>
                    <a:pt x="821690" y="3302"/>
                  </a:moveTo>
                  <a:lnTo>
                    <a:pt x="755777" y="3302"/>
                  </a:lnTo>
                  <a:lnTo>
                    <a:pt x="730504" y="119380"/>
                  </a:lnTo>
                  <a:lnTo>
                    <a:pt x="715022" y="48641"/>
                  </a:lnTo>
                  <a:lnTo>
                    <a:pt x="705104" y="3302"/>
                  </a:lnTo>
                  <a:lnTo>
                    <a:pt x="639064" y="3302"/>
                  </a:lnTo>
                  <a:lnTo>
                    <a:pt x="639064" y="194183"/>
                  </a:lnTo>
                  <a:lnTo>
                    <a:pt x="680212" y="194183"/>
                  </a:lnTo>
                  <a:lnTo>
                    <a:pt x="680212" y="48641"/>
                  </a:lnTo>
                  <a:lnTo>
                    <a:pt x="711708" y="194183"/>
                  </a:lnTo>
                  <a:lnTo>
                    <a:pt x="748919" y="194183"/>
                  </a:lnTo>
                  <a:lnTo>
                    <a:pt x="765162" y="119380"/>
                  </a:lnTo>
                  <a:lnTo>
                    <a:pt x="780542" y="48641"/>
                  </a:lnTo>
                  <a:lnTo>
                    <a:pt x="780542" y="194183"/>
                  </a:lnTo>
                  <a:lnTo>
                    <a:pt x="821690" y="194183"/>
                  </a:lnTo>
                  <a:lnTo>
                    <a:pt x="821690" y="48641"/>
                  </a:lnTo>
                  <a:lnTo>
                    <a:pt x="821690" y="3302"/>
                  </a:lnTo>
                  <a:close/>
                </a:path>
                <a:path w="4270375" h="197484">
                  <a:moveTo>
                    <a:pt x="989711" y="151003"/>
                  </a:moveTo>
                  <a:lnTo>
                    <a:pt x="903224" y="151003"/>
                  </a:lnTo>
                  <a:lnTo>
                    <a:pt x="903224" y="113284"/>
                  </a:lnTo>
                  <a:lnTo>
                    <a:pt x="981202" y="113284"/>
                  </a:lnTo>
                  <a:lnTo>
                    <a:pt x="981202" y="74422"/>
                  </a:lnTo>
                  <a:lnTo>
                    <a:pt x="903224" y="74422"/>
                  </a:lnTo>
                  <a:lnTo>
                    <a:pt x="903224" y="44069"/>
                  </a:lnTo>
                  <a:lnTo>
                    <a:pt x="987298" y="44069"/>
                  </a:lnTo>
                  <a:lnTo>
                    <a:pt x="987298" y="3302"/>
                  </a:lnTo>
                  <a:lnTo>
                    <a:pt x="852932" y="3302"/>
                  </a:lnTo>
                  <a:lnTo>
                    <a:pt x="852932" y="194183"/>
                  </a:lnTo>
                  <a:lnTo>
                    <a:pt x="989711" y="194183"/>
                  </a:lnTo>
                  <a:lnTo>
                    <a:pt x="989711" y="151003"/>
                  </a:lnTo>
                  <a:close/>
                </a:path>
                <a:path w="4270375" h="197484">
                  <a:moveTo>
                    <a:pt x="1234821" y="3302"/>
                  </a:moveTo>
                  <a:lnTo>
                    <a:pt x="1110742" y="3302"/>
                  </a:lnTo>
                  <a:lnTo>
                    <a:pt x="1110742" y="194183"/>
                  </a:lnTo>
                  <a:lnTo>
                    <a:pt x="1161161" y="194183"/>
                  </a:lnTo>
                  <a:lnTo>
                    <a:pt x="1161161" y="116205"/>
                  </a:lnTo>
                  <a:lnTo>
                    <a:pt x="1224026" y="116205"/>
                  </a:lnTo>
                  <a:lnTo>
                    <a:pt x="1224026" y="77597"/>
                  </a:lnTo>
                  <a:lnTo>
                    <a:pt x="1161161" y="77597"/>
                  </a:lnTo>
                  <a:lnTo>
                    <a:pt x="1161161" y="44323"/>
                  </a:lnTo>
                  <a:lnTo>
                    <a:pt x="1234821" y="44323"/>
                  </a:lnTo>
                  <a:lnTo>
                    <a:pt x="1234821" y="3302"/>
                  </a:lnTo>
                  <a:close/>
                </a:path>
                <a:path w="4270375" h="197484">
                  <a:moveTo>
                    <a:pt x="1423289" y="194183"/>
                  </a:moveTo>
                  <a:lnTo>
                    <a:pt x="1399032" y="138811"/>
                  </a:lnTo>
                  <a:lnTo>
                    <a:pt x="1397762" y="136144"/>
                  </a:lnTo>
                  <a:lnTo>
                    <a:pt x="1395476" y="132080"/>
                  </a:lnTo>
                  <a:lnTo>
                    <a:pt x="1391920" y="127000"/>
                  </a:lnTo>
                  <a:lnTo>
                    <a:pt x="1388491" y="121920"/>
                  </a:lnTo>
                  <a:lnTo>
                    <a:pt x="1385824" y="118491"/>
                  </a:lnTo>
                  <a:lnTo>
                    <a:pt x="1383614" y="116713"/>
                  </a:lnTo>
                  <a:lnTo>
                    <a:pt x="1381252" y="114681"/>
                  </a:lnTo>
                  <a:lnTo>
                    <a:pt x="1376807" y="112268"/>
                  </a:lnTo>
                  <a:lnTo>
                    <a:pt x="1370838" y="109982"/>
                  </a:lnTo>
                  <a:lnTo>
                    <a:pt x="1378331" y="107950"/>
                  </a:lnTo>
                  <a:lnTo>
                    <a:pt x="1405623" y="80645"/>
                  </a:lnTo>
                  <a:lnTo>
                    <a:pt x="1410081" y="56261"/>
                  </a:lnTo>
                  <a:lnTo>
                    <a:pt x="1409598" y="47485"/>
                  </a:lnTo>
                  <a:lnTo>
                    <a:pt x="1388579" y="10820"/>
                  </a:lnTo>
                  <a:lnTo>
                    <a:pt x="1359789" y="3746"/>
                  </a:lnTo>
                  <a:lnTo>
                    <a:pt x="1359789" y="54737"/>
                  </a:lnTo>
                  <a:lnTo>
                    <a:pt x="1359789" y="65151"/>
                  </a:lnTo>
                  <a:lnTo>
                    <a:pt x="1348486" y="77978"/>
                  </a:lnTo>
                  <a:lnTo>
                    <a:pt x="1341882" y="79756"/>
                  </a:lnTo>
                  <a:lnTo>
                    <a:pt x="1337437" y="80645"/>
                  </a:lnTo>
                  <a:lnTo>
                    <a:pt x="1314069" y="80645"/>
                  </a:lnTo>
                  <a:lnTo>
                    <a:pt x="1314069" y="41783"/>
                  </a:lnTo>
                  <a:lnTo>
                    <a:pt x="1345184" y="41783"/>
                  </a:lnTo>
                  <a:lnTo>
                    <a:pt x="1351407" y="43434"/>
                  </a:lnTo>
                  <a:lnTo>
                    <a:pt x="1358011" y="50038"/>
                  </a:lnTo>
                  <a:lnTo>
                    <a:pt x="1359789" y="54737"/>
                  </a:lnTo>
                  <a:lnTo>
                    <a:pt x="1359789" y="3746"/>
                  </a:lnTo>
                  <a:lnTo>
                    <a:pt x="1358138" y="3594"/>
                  </a:lnTo>
                  <a:lnTo>
                    <a:pt x="1347216" y="3302"/>
                  </a:lnTo>
                  <a:lnTo>
                    <a:pt x="1263650" y="3302"/>
                  </a:lnTo>
                  <a:lnTo>
                    <a:pt x="1263650" y="194183"/>
                  </a:lnTo>
                  <a:lnTo>
                    <a:pt x="1314069" y="194183"/>
                  </a:lnTo>
                  <a:lnTo>
                    <a:pt x="1314069" y="116713"/>
                  </a:lnTo>
                  <a:lnTo>
                    <a:pt x="1322959" y="116713"/>
                  </a:lnTo>
                  <a:lnTo>
                    <a:pt x="1339850" y="135890"/>
                  </a:lnTo>
                  <a:lnTo>
                    <a:pt x="1366647" y="194183"/>
                  </a:lnTo>
                  <a:lnTo>
                    <a:pt x="1423289" y="194183"/>
                  </a:lnTo>
                  <a:close/>
                </a:path>
                <a:path w="4270375" h="197484">
                  <a:moveTo>
                    <a:pt x="1601546" y="96520"/>
                  </a:moveTo>
                  <a:lnTo>
                    <a:pt x="1600288" y="76758"/>
                  </a:lnTo>
                  <a:lnTo>
                    <a:pt x="1600212" y="75526"/>
                  </a:lnTo>
                  <a:lnTo>
                    <a:pt x="1596085" y="56324"/>
                  </a:lnTo>
                  <a:lnTo>
                    <a:pt x="1567522" y="14414"/>
                  </a:lnTo>
                  <a:lnTo>
                    <a:pt x="1551419" y="5918"/>
                  </a:lnTo>
                  <a:lnTo>
                    <a:pt x="1551419" y="96520"/>
                  </a:lnTo>
                  <a:lnTo>
                    <a:pt x="1550873" y="111315"/>
                  </a:lnTo>
                  <a:lnTo>
                    <a:pt x="1531886" y="150228"/>
                  </a:lnTo>
                  <a:lnTo>
                    <a:pt x="1517523" y="153289"/>
                  </a:lnTo>
                  <a:lnTo>
                    <a:pt x="1510322" y="152527"/>
                  </a:lnTo>
                  <a:lnTo>
                    <a:pt x="1510169" y="152527"/>
                  </a:lnTo>
                  <a:lnTo>
                    <a:pt x="1484299" y="113284"/>
                  </a:lnTo>
                  <a:lnTo>
                    <a:pt x="1483614" y="99060"/>
                  </a:lnTo>
                  <a:lnTo>
                    <a:pt x="1484185" y="85534"/>
                  </a:lnTo>
                  <a:lnTo>
                    <a:pt x="1503426" y="47853"/>
                  </a:lnTo>
                  <a:lnTo>
                    <a:pt x="1517129" y="44704"/>
                  </a:lnTo>
                  <a:lnTo>
                    <a:pt x="1524825" y="45491"/>
                  </a:lnTo>
                  <a:lnTo>
                    <a:pt x="1524685" y="45491"/>
                  </a:lnTo>
                  <a:lnTo>
                    <a:pt x="1531404" y="47853"/>
                  </a:lnTo>
                  <a:lnTo>
                    <a:pt x="1550847" y="83921"/>
                  </a:lnTo>
                  <a:lnTo>
                    <a:pt x="1551419" y="96520"/>
                  </a:lnTo>
                  <a:lnTo>
                    <a:pt x="1551419" y="5918"/>
                  </a:lnTo>
                  <a:lnTo>
                    <a:pt x="1536509" y="1651"/>
                  </a:lnTo>
                  <a:lnTo>
                    <a:pt x="1536865" y="1651"/>
                  </a:lnTo>
                  <a:lnTo>
                    <a:pt x="1517256" y="0"/>
                  </a:lnTo>
                  <a:lnTo>
                    <a:pt x="1467739" y="14681"/>
                  </a:lnTo>
                  <a:lnTo>
                    <a:pt x="1438960" y="57289"/>
                  </a:lnTo>
                  <a:lnTo>
                    <a:pt x="1433588" y="96520"/>
                  </a:lnTo>
                  <a:lnTo>
                    <a:pt x="1433537" y="97282"/>
                  </a:lnTo>
                  <a:lnTo>
                    <a:pt x="1433449" y="99060"/>
                  </a:lnTo>
                  <a:lnTo>
                    <a:pt x="1433982" y="111315"/>
                  </a:lnTo>
                  <a:lnTo>
                    <a:pt x="1434033" y="112522"/>
                  </a:lnTo>
                  <a:lnTo>
                    <a:pt x="1444625" y="154559"/>
                  </a:lnTo>
                  <a:lnTo>
                    <a:pt x="1473835" y="187198"/>
                  </a:lnTo>
                  <a:lnTo>
                    <a:pt x="1519301" y="197485"/>
                  </a:lnTo>
                  <a:lnTo>
                    <a:pt x="1530235" y="196850"/>
                  </a:lnTo>
                  <a:lnTo>
                    <a:pt x="1531594" y="196850"/>
                  </a:lnTo>
                  <a:lnTo>
                    <a:pt x="1572882" y="178981"/>
                  </a:lnTo>
                  <a:lnTo>
                    <a:pt x="1591462" y="153289"/>
                  </a:lnTo>
                  <a:lnTo>
                    <a:pt x="1592072" y="152146"/>
                  </a:lnTo>
                  <a:lnTo>
                    <a:pt x="1596136" y="140970"/>
                  </a:lnTo>
                  <a:lnTo>
                    <a:pt x="1596237" y="140716"/>
                  </a:lnTo>
                  <a:lnTo>
                    <a:pt x="1599209" y="127762"/>
                  </a:lnTo>
                  <a:lnTo>
                    <a:pt x="1601000" y="113284"/>
                  </a:lnTo>
                  <a:lnTo>
                    <a:pt x="1601520" y="99060"/>
                  </a:lnTo>
                  <a:lnTo>
                    <a:pt x="1601546" y="96520"/>
                  </a:lnTo>
                  <a:close/>
                </a:path>
                <a:path w="4270375" h="197484">
                  <a:moveTo>
                    <a:pt x="1810766" y="3302"/>
                  </a:moveTo>
                  <a:lnTo>
                    <a:pt x="1744853" y="3302"/>
                  </a:lnTo>
                  <a:lnTo>
                    <a:pt x="1719580" y="119380"/>
                  </a:lnTo>
                  <a:lnTo>
                    <a:pt x="1704098" y="48641"/>
                  </a:lnTo>
                  <a:lnTo>
                    <a:pt x="1694180" y="3302"/>
                  </a:lnTo>
                  <a:lnTo>
                    <a:pt x="1628140" y="3302"/>
                  </a:lnTo>
                  <a:lnTo>
                    <a:pt x="1628140" y="194183"/>
                  </a:lnTo>
                  <a:lnTo>
                    <a:pt x="1669288" y="194183"/>
                  </a:lnTo>
                  <a:lnTo>
                    <a:pt x="1669288" y="48641"/>
                  </a:lnTo>
                  <a:lnTo>
                    <a:pt x="1700784" y="194183"/>
                  </a:lnTo>
                  <a:lnTo>
                    <a:pt x="1737995" y="194183"/>
                  </a:lnTo>
                  <a:lnTo>
                    <a:pt x="1754238" y="119380"/>
                  </a:lnTo>
                  <a:lnTo>
                    <a:pt x="1769618" y="48641"/>
                  </a:lnTo>
                  <a:lnTo>
                    <a:pt x="1769618" y="194183"/>
                  </a:lnTo>
                  <a:lnTo>
                    <a:pt x="1810766" y="194183"/>
                  </a:lnTo>
                  <a:lnTo>
                    <a:pt x="1810766" y="48641"/>
                  </a:lnTo>
                  <a:lnTo>
                    <a:pt x="1810766" y="3302"/>
                  </a:lnTo>
                  <a:close/>
                </a:path>
                <a:path w="4270375" h="197484">
                  <a:moveTo>
                    <a:pt x="2090547" y="3302"/>
                  </a:moveTo>
                  <a:lnTo>
                    <a:pt x="2040255" y="3302"/>
                  </a:lnTo>
                  <a:lnTo>
                    <a:pt x="2040255" y="70104"/>
                  </a:lnTo>
                  <a:lnTo>
                    <a:pt x="1985391" y="70104"/>
                  </a:lnTo>
                  <a:lnTo>
                    <a:pt x="1985391" y="3302"/>
                  </a:lnTo>
                  <a:lnTo>
                    <a:pt x="1935226" y="3302"/>
                  </a:lnTo>
                  <a:lnTo>
                    <a:pt x="1935226" y="194183"/>
                  </a:lnTo>
                  <a:lnTo>
                    <a:pt x="1985391" y="194183"/>
                  </a:lnTo>
                  <a:lnTo>
                    <a:pt x="1985391" y="116967"/>
                  </a:lnTo>
                  <a:lnTo>
                    <a:pt x="2040255" y="116967"/>
                  </a:lnTo>
                  <a:lnTo>
                    <a:pt x="2040255" y="194183"/>
                  </a:lnTo>
                  <a:lnTo>
                    <a:pt x="2090547" y="194183"/>
                  </a:lnTo>
                  <a:lnTo>
                    <a:pt x="2090547" y="116967"/>
                  </a:lnTo>
                  <a:lnTo>
                    <a:pt x="2090547" y="70104"/>
                  </a:lnTo>
                  <a:lnTo>
                    <a:pt x="2090547" y="3302"/>
                  </a:lnTo>
                  <a:close/>
                </a:path>
                <a:path w="4270375" h="197484">
                  <a:moveTo>
                    <a:pt x="2285822" y="96520"/>
                  </a:moveTo>
                  <a:lnTo>
                    <a:pt x="2284565" y="76758"/>
                  </a:lnTo>
                  <a:lnTo>
                    <a:pt x="2284488" y="75526"/>
                  </a:lnTo>
                  <a:lnTo>
                    <a:pt x="2280361" y="56324"/>
                  </a:lnTo>
                  <a:lnTo>
                    <a:pt x="2251799" y="14414"/>
                  </a:lnTo>
                  <a:lnTo>
                    <a:pt x="2235708" y="5930"/>
                  </a:lnTo>
                  <a:lnTo>
                    <a:pt x="2235708" y="96520"/>
                  </a:lnTo>
                  <a:lnTo>
                    <a:pt x="2235149" y="111315"/>
                  </a:lnTo>
                  <a:lnTo>
                    <a:pt x="2216162" y="150228"/>
                  </a:lnTo>
                  <a:lnTo>
                    <a:pt x="2201799" y="153289"/>
                  </a:lnTo>
                  <a:lnTo>
                    <a:pt x="2194598" y="152527"/>
                  </a:lnTo>
                  <a:lnTo>
                    <a:pt x="2194445" y="152527"/>
                  </a:lnTo>
                  <a:lnTo>
                    <a:pt x="2168575" y="113284"/>
                  </a:lnTo>
                  <a:lnTo>
                    <a:pt x="2167890" y="99060"/>
                  </a:lnTo>
                  <a:lnTo>
                    <a:pt x="2168461" y="85534"/>
                  </a:lnTo>
                  <a:lnTo>
                    <a:pt x="2187702" y="47853"/>
                  </a:lnTo>
                  <a:lnTo>
                    <a:pt x="2201418" y="44704"/>
                  </a:lnTo>
                  <a:lnTo>
                    <a:pt x="2209101" y="45491"/>
                  </a:lnTo>
                  <a:lnTo>
                    <a:pt x="2208961" y="45491"/>
                  </a:lnTo>
                  <a:lnTo>
                    <a:pt x="2215680" y="47853"/>
                  </a:lnTo>
                  <a:lnTo>
                    <a:pt x="2235123" y="83921"/>
                  </a:lnTo>
                  <a:lnTo>
                    <a:pt x="2235708" y="96520"/>
                  </a:lnTo>
                  <a:lnTo>
                    <a:pt x="2235708" y="5930"/>
                  </a:lnTo>
                  <a:lnTo>
                    <a:pt x="2220785" y="1651"/>
                  </a:lnTo>
                  <a:lnTo>
                    <a:pt x="2221141" y="1651"/>
                  </a:lnTo>
                  <a:lnTo>
                    <a:pt x="2201545" y="0"/>
                  </a:lnTo>
                  <a:lnTo>
                    <a:pt x="2152015" y="14681"/>
                  </a:lnTo>
                  <a:lnTo>
                    <a:pt x="2123249" y="57289"/>
                  </a:lnTo>
                  <a:lnTo>
                    <a:pt x="2117864" y="96520"/>
                  </a:lnTo>
                  <a:lnTo>
                    <a:pt x="2117814" y="97282"/>
                  </a:lnTo>
                  <a:lnTo>
                    <a:pt x="2117725" y="99060"/>
                  </a:lnTo>
                  <a:lnTo>
                    <a:pt x="2118258" y="111315"/>
                  </a:lnTo>
                  <a:lnTo>
                    <a:pt x="2118309" y="112522"/>
                  </a:lnTo>
                  <a:lnTo>
                    <a:pt x="2128901" y="154559"/>
                  </a:lnTo>
                  <a:lnTo>
                    <a:pt x="2158111" y="187198"/>
                  </a:lnTo>
                  <a:lnTo>
                    <a:pt x="2203577" y="197485"/>
                  </a:lnTo>
                  <a:lnTo>
                    <a:pt x="2214511" y="196850"/>
                  </a:lnTo>
                  <a:lnTo>
                    <a:pt x="2215870" y="196850"/>
                  </a:lnTo>
                  <a:lnTo>
                    <a:pt x="2257158" y="178981"/>
                  </a:lnTo>
                  <a:lnTo>
                    <a:pt x="2275738" y="153289"/>
                  </a:lnTo>
                  <a:lnTo>
                    <a:pt x="2276348" y="152146"/>
                  </a:lnTo>
                  <a:lnTo>
                    <a:pt x="2280412" y="140970"/>
                  </a:lnTo>
                  <a:lnTo>
                    <a:pt x="2280513" y="140716"/>
                  </a:lnTo>
                  <a:lnTo>
                    <a:pt x="2283485" y="127762"/>
                  </a:lnTo>
                  <a:lnTo>
                    <a:pt x="2285276" y="113284"/>
                  </a:lnTo>
                  <a:lnTo>
                    <a:pt x="2285796" y="99060"/>
                  </a:lnTo>
                  <a:lnTo>
                    <a:pt x="2285822" y="96520"/>
                  </a:lnTo>
                  <a:close/>
                </a:path>
                <a:path w="4270375" h="197484">
                  <a:moveTo>
                    <a:pt x="2468626" y="3302"/>
                  </a:moveTo>
                  <a:lnTo>
                    <a:pt x="2418588" y="3302"/>
                  </a:lnTo>
                  <a:lnTo>
                    <a:pt x="2418588" y="119761"/>
                  </a:lnTo>
                  <a:lnTo>
                    <a:pt x="2418308" y="124282"/>
                  </a:lnTo>
                  <a:lnTo>
                    <a:pt x="2418245" y="125336"/>
                  </a:lnTo>
                  <a:lnTo>
                    <a:pt x="2418130" y="127228"/>
                  </a:lnTo>
                  <a:lnTo>
                    <a:pt x="2416822" y="133451"/>
                  </a:lnTo>
                  <a:lnTo>
                    <a:pt x="2416759" y="133781"/>
                  </a:lnTo>
                  <a:lnTo>
                    <a:pt x="2414460" y="139471"/>
                  </a:lnTo>
                  <a:lnTo>
                    <a:pt x="2411222" y="144272"/>
                  </a:lnTo>
                  <a:lnTo>
                    <a:pt x="2406396" y="149987"/>
                  </a:lnTo>
                  <a:lnTo>
                    <a:pt x="2399538" y="152908"/>
                  </a:lnTo>
                  <a:lnTo>
                    <a:pt x="2382266" y="152908"/>
                  </a:lnTo>
                  <a:lnTo>
                    <a:pt x="2363216" y="119761"/>
                  </a:lnTo>
                  <a:lnTo>
                    <a:pt x="2363216" y="3302"/>
                  </a:lnTo>
                  <a:lnTo>
                    <a:pt x="2313178" y="3302"/>
                  </a:lnTo>
                  <a:lnTo>
                    <a:pt x="2313279" y="119761"/>
                  </a:lnTo>
                  <a:lnTo>
                    <a:pt x="2323211" y="164211"/>
                  </a:lnTo>
                  <a:lnTo>
                    <a:pt x="2345690" y="187706"/>
                  </a:lnTo>
                  <a:lnTo>
                    <a:pt x="2351913" y="191643"/>
                  </a:lnTo>
                  <a:lnTo>
                    <a:pt x="2359787" y="194183"/>
                  </a:lnTo>
                  <a:lnTo>
                    <a:pt x="2375954" y="196367"/>
                  </a:lnTo>
                  <a:lnTo>
                    <a:pt x="2383485" y="197091"/>
                  </a:lnTo>
                  <a:lnTo>
                    <a:pt x="2384069" y="197091"/>
                  </a:lnTo>
                  <a:lnTo>
                    <a:pt x="2390978" y="197485"/>
                  </a:lnTo>
                  <a:lnTo>
                    <a:pt x="2394966" y="197485"/>
                  </a:lnTo>
                  <a:lnTo>
                    <a:pt x="2404795" y="197091"/>
                  </a:lnTo>
                  <a:lnTo>
                    <a:pt x="2445245" y="180479"/>
                  </a:lnTo>
                  <a:lnTo>
                    <a:pt x="2464079" y="149225"/>
                  </a:lnTo>
                  <a:lnTo>
                    <a:pt x="2464181" y="148971"/>
                  </a:lnTo>
                  <a:lnTo>
                    <a:pt x="2466098" y="141338"/>
                  </a:lnTo>
                  <a:lnTo>
                    <a:pt x="2467432" y="133781"/>
                  </a:lnTo>
                  <a:lnTo>
                    <a:pt x="2467495" y="133451"/>
                  </a:lnTo>
                  <a:lnTo>
                    <a:pt x="2468334" y="125336"/>
                  </a:lnTo>
                  <a:lnTo>
                    <a:pt x="2468524" y="119761"/>
                  </a:lnTo>
                  <a:lnTo>
                    <a:pt x="2468626" y="3302"/>
                  </a:lnTo>
                  <a:close/>
                </a:path>
                <a:path w="4270375" h="197484">
                  <a:moveTo>
                    <a:pt x="2640457" y="132080"/>
                  </a:moveTo>
                  <a:lnTo>
                    <a:pt x="2625572" y="92227"/>
                  </a:lnTo>
                  <a:lnTo>
                    <a:pt x="2581452" y="69989"/>
                  </a:lnTo>
                  <a:lnTo>
                    <a:pt x="2557399" y="63627"/>
                  </a:lnTo>
                  <a:lnTo>
                    <a:pt x="2551684" y="61214"/>
                  </a:lnTo>
                  <a:lnTo>
                    <a:pt x="2546985" y="56261"/>
                  </a:lnTo>
                  <a:lnTo>
                    <a:pt x="2545715" y="53594"/>
                  </a:lnTo>
                  <a:lnTo>
                    <a:pt x="2545715" y="46355"/>
                  </a:lnTo>
                  <a:lnTo>
                    <a:pt x="2547124" y="43065"/>
                  </a:lnTo>
                  <a:lnTo>
                    <a:pt x="2547239" y="42799"/>
                  </a:lnTo>
                  <a:lnTo>
                    <a:pt x="2550160" y="39878"/>
                  </a:lnTo>
                  <a:lnTo>
                    <a:pt x="2553081" y="37084"/>
                  </a:lnTo>
                  <a:lnTo>
                    <a:pt x="2557526" y="35560"/>
                  </a:lnTo>
                  <a:lnTo>
                    <a:pt x="2570353" y="35560"/>
                  </a:lnTo>
                  <a:lnTo>
                    <a:pt x="2587879" y="60198"/>
                  </a:lnTo>
                  <a:lnTo>
                    <a:pt x="2635123" y="56896"/>
                  </a:lnTo>
                  <a:lnTo>
                    <a:pt x="2615692" y="13589"/>
                  </a:lnTo>
                  <a:lnTo>
                    <a:pt x="2568321" y="0"/>
                  </a:lnTo>
                  <a:lnTo>
                    <a:pt x="2556319" y="482"/>
                  </a:lnTo>
                  <a:lnTo>
                    <a:pt x="2515654" y="16357"/>
                  </a:lnTo>
                  <a:lnTo>
                    <a:pt x="2499626" y="51562"/>
                  </a:lnTo>
                  <a:lnTo>
                    <a:pt x="2499499" y="53594"/>
                  </a:lnTo>
                  <a:lnTo>
                    <a:pt x="2499436" y="56896"/>
                  </a:lnTo>
                  <a:lnTo>
                    <a:pt x="2500172" y="65786"/>
                  </a:lnTo>
                  <a:lnTo>
                    <a:pt x="2500236" y="66611"/>
                  </a:lnTo>
                  <a:lnTo>
                    <a:pt x="2521686" y="99593"/>
                  </a:lnTo>
                  <a:lnTo>
                    <a:pt x="2560574" y="115951"/>
                  </a:lnTo>
                  <a:lnTo>
                    <a:pt x="2569743" y="118579"/>
                  </a:lnTo>
                  <a:lnTo>
                    <a:pt x="2577058" y="121285"/>
                  </a:lnTo>
                  <a:lnTo>
                    <a:pt x="2582557" y="124104"/>
                  </a:lnTo>
                  <a:lnTo>
                    <a:pt x="2586228" y="127000"/>
                  </a:lnTo>
                  <a:lnTo>
                    <a:pt x="2589961" y="131064"/>
                  </a:lnTo>
                  <a:lnTo>
                    <a:pt x="2591816" y="135382"/>
                  </a:lnTo>
                  <a:lnTo>
                    <a:pt x="2591816" y="145542"/>
                  </a:lnTo>
                  <a:lnTo>
                    <a:pt x="2589784" y="150114"/>
                  </a:lnTo>
                  <a:lnTo>
                    <a:pt x="2585974" y="154051"/>
                  </a:lnTo>
                  <a:lnTo>
                    <a:pt x="2582037" y="157988"/>
                  </a:lnTo>
                  <a:lnTo>
                    <a:pt x="2576576" y="159893"/>
                  </a:lnTo>
                  <a:lnTo>
                    <a:pt x="2559812" y="159893"/>
                  </a:lnTo>
                  <a:lnTo>
                    <a:pt x="2541016" y="127508"/>
                  </a:lnTo>
                  <a:lnTo>
                    <a:pt x="2493264" y="131064"/>
                  </a:lnTo>
                  <a:lnTo>
                    <a:pt x="2504173" y="168694"/>
                  </a:lnTo>
                  <a:lnTo>
                    <a:pt x="2549487" y="196303"/>
                  </a:lnTo>
                  <a:lnTo>
                    <a:pt x="2568575" y="197485"/>
                  </a:lnTo>
                  <a:lnTo>
                    <a:pt x="2579878" y="196989"/>
                  </a:lnTo>
                  <a:lnTo>
                    <a:pt x="2621470" y="179578"/>
                  </a:lnTo>
                  <a:lnTo>
                    <a:pt x="2639911" y="141058"/>
                  </a:lnTo>
                  <a:lnTo>
                    <a:pt x="2640457" y="132080"/>
                  </a:lnTo>
                  <a:close/>
                </a:path>
                <a:path w="4270375" h="197484">
                  <a:moveTo>
                    <a:pt x="2801747" y="151003"/>
                  </a:moveTo>
                  <a:lnTo>
                    <a:pt x="2715260" y="151003"/>
                  </a:lnTo>
                  <a:lnTo>
                    <a:pt x="2715260" y="113284"/>
                  </a:lnTo>
                  <a:lnTo>
                    <a:pt x="2793238" y="113284"/>
                  </a:lnTo>
                  <a:lnTo>
                    <a:pt x="2793238" y="74422"/>
                  </a:lnTo>
                  <a:lnTo>
                    <a:pt x="2715260" y="74422"/>
                  </a:lnTo>
                  <a:lnTo>
                    <a:pt x="2715260" y="44069"/>
                  </a:lnTo>
                  <a:lnTo>
                    <a:pt x="2799334" y="44069"/>
                  </a:lnTo>
                  <a:lnTo>
                    <a:pt x="2799334" y="3302"/>
                  </a:lnTo>
                  <a:lnTo>
                    <a:pt x="2664968" y="3302"/>
                  </a:lnTo>
                  <a:lnTo>
                    <a:pt x="2664968" y="194183"/>
                  </a:lnTo>
                  <a:lnTo>
                    <a:pt x="2801747" y="194183"/>
                  </a:lnTo>
                  <a:lnTo>
                    <a:pt x="2801747" y="151003"/>
                  </a:lnTo>
                  <a:close/>
                </a:path>
                <a:path w="4270375" h="197484">
                  <a:moveTo>
                    <a:pt x="3060065" y="61849"/>
                  </a:moveTo>
                  <a:lnTo>
                    <a:pt x="3059226" y="48641"/>
                  </a:lnTo>
                  <a:lnTo>
                    <a:pt x="3057791" y="42037"/>
                  </a:lnTo>
                  <a:lnTo>
                    <a:pt x="3056699" y="37007"/>
                  </a:lnTo>
                  <a:lnTo>
                    <a:pt x="3029521" y="7112"/>
                  </a:lnTo>
                  <a:lnTo>
                    <a:pt x="3011297" y="3721"/>
                  </a:lnTo>
                  <a:lnTo>
                    <a:pt x="3011297" y="57531"/>
                  </a:lnTo>
                  <a:lnTo>
                    <a:pt x="3011297" y="69723"/>
                  </a:lnTo>
                  <a:lnTo>
                    <a:pt x="3009265" y="74803"/>
                  </a:lnTo>
                  <a:lnTo>
                    <a:pt x="3005455" y="78740"/>
                  </a:lnTo>
                  <a:lnTo>
                    <a:pt x="3001518" y="82677"/>
                  </a:lnTo>
                  <a:lnTo>
                    <a:pt x="2994660" y="84709"/>
                  </a:lnTo>
                  <a:lnTo>
                    <a:pt x="2972816" y="84709"/>
                  </a:lnTo>
                  <a:lnTo>
                    <a:pt x="2972816" y="42037"/>
                  </a:lnTo>
                  <a:lnTo>
                    <a:pt x="2996438" y="42037"/>
                  </a:lnTo>
                  <a:lnTo>
                    <a:pt x="3002788" y="44196"/>
                  </a:lnTo>
                  <a:lnTo>
                    <a:pt x="3006217" y="48387"/>
                  </a:lnTo>
                  <a:lnTo>
                    <a:pt x="3009646" y="52451"/>
                  </a:lnTo>
                  <a:lnTo>
                    <a:pt x="3011297" y="57531"/>
                  </a:lnTo>
                  <a:lnTo>
                    <a:pt x="3011297" y="3721"/>
                  </a:lnTo>
                  <a:lnTo>
                    <a:pt x="3005709" y="3302"/>
                  </a:lnTo>
                  <a:lnTo>
                    <a:pt x="2922397" y="3302"/>
                  </a:lnTo>
                  <a:lnTo>
                    <a:pt x="2922397" y="194183"/>
                  </a:lnTo>
                  <a:lnTo>
                    <a:pt x="2972816" y="194183"/>
                  </a:lnTo>
                  <a:lnTo>
                    <a:pt x="2972816" y="123317"/>
                  </a:lnTo>
                  <a:lnTo>
                    <a:pt x="3000248" y="123317"/>
                  </a:lnTo>
                  <a:lnTo>
                    <a:pt x="3045333" y="107061"/>
                  </a:lnTo>
                  <a:lnTo>
                    <a:pt x="3057029" y="84709"/>
                  </a:lnTo>
                  <a:lnTo>
                    <a:pt x="3059138" y="75539"/>
                  </a:lnTo>
                  <a:lnTo>
                    <a:pt x="3060065" y="61849"/>
                  </a:lnTo>
                  <a:close/>
                </a:path>
                <a:path w="4270375" h="197484">
                  <a:moveTo>
                    <a:pt x="3244469" y="194183"/>
                  </a:moveTo>
                  <a:lnTo>
                    <a:pt x="3220212" y="138811"/>
                  </a:lnTo>
                  <a:lnTo>
                    <a:pt x="3218942" y="136144"/>
                  </a:lnTo>
                  <a:lnTo>
                    <a:pt x="3216656" y="132080"/>
                  </a:lnTo>
                  <a:lnTo>
                    <a:pt x="3213100" y="127000"/>
                  </a:lnTo>
                  <a:lnTo>
                    <a:pt x="3209671" y="121920"/>
                  </a:lnTo>
                  <a:lnTo>
                    <a:pt x="3207004" y="118491"/>
                  </a:lnTo>
                  <a:lnTo>
                    <a:pt x="3204794" y="116713"/>
                  </a:lnTo>
                  <a:lnTo>
                    <a:pt x="3202432" y="114681"/>
                  </a:lnTo>
                  <a:lnTo>
                    <a:pt x="3197987" y="112268"/>
                  </a:lnTo>
                  <a:lnTo>
                    <a:pt x="3192018" y="109982"/>
                  </a:lnTo>
                  <a:lnTo>
                    <a:pt x="3199511" y="107950"/>
                  </a:lnTo>
                  <a:lnTo>
                    <a:pt x="3226803" y="80645"/>
                  </a:lnTo>
                  <a:lnTo>
                    <a:pt x="3231261" y="56261"/>
                  </a:lnTo>
                  <a:lnTo>
                    <a:pt x="3230778" y="47485"/>
                  </a:lnTo>
                  <a:lnTo>
                    <a:pt x="3209760" y="10820"/>
                  </a:lnTo>
                  <a:lnTo>
                    <a:pt x="3180842" y="3733"/>
                  </a:lnTo>
                  <a:lnTo>
                    <a:pt x="3180842" y="54737"/>
                  </a:lnTo>
                  <a:lnTo>
                    <a:pt x="3180842" y="65151"/>
                  </a:lnTo>
                  <a:lnTo>
                    <a:pt x="3169666" y="77978"/>
                  </a:lnTo>
                  <a:lnTo>
                    <a:pt x="3163062" y="79756"/>
                  </a:lnTo>
                  <a:lnTo>
                    <a:pt x="3158617" y="80645"/>
                  </a:lnTo>
                  <a:lnTo>
                    <a:pt x="3135249" y="80645"/>
                  </a:lnTo>
                  <a:lnTo>
                    <a:pt x="3135249" y="41783"/>
                  </a:lnTo>
                  <a:lnTo>
                    <a:pt x="3166364" y="41783"/>
                  </a:lnTo>
                  <a:lnTo>
                    <a:pt x="3172587" y="43434"/>
                  </a:lnTo>
                  <a:lnTo>
                    <a:pt x="3179191" y="50038"/>
                  </a:lnTo>
                  <a:lnTo>
                    <a:pt x="3180842" y="54737"/>
                  </a:lnTo>
                  <a:lnTo>
                    <a:pt x="3180842" y="3733"/>
                  </a:lnTo>
                  <a:lnTo>
                    <a:pt x="3179318" y="3594"/>
                  </a:lnTo>
                  <a:lnTo>
                    <a:pt x="3168396" y="3302"/>
                  </a:lnTo>
                  <a:lnTo>
                    <a:pt x="3084830" y="3302"/>
                  </a:lnTo>
                  <a:lnTo>
                    <a:pt x="3084830" y="194183"/>
                  </a:lnTo>
                  <a:lnTo>
                    <a:pt x="3135249" y="194183"/>
                  </a:lnTo>
                  <a:lnTo>
                    <a:pt x="3135249" y="116713"/>
                  </a:lnTo>
                  <a:lnTo>
                    <a:pt x="3144139" y="116713"/>
                  </a:lnTo>
                  <a:lnTo>
                    <a:pt x="3161030" y="135890"/>
                  </a:lnTo>
                  <a:lnTo>
                    <a:pt x="3187827" y="194183"/>
                  </a:lnTo>
                  <a:lnTo>
                    <a:pt x="3244469" y="194183"/>
                  </a:lnTo>
                  <a:close/>
                </a:path>
                <a:path w="4270375" h="197484">
                  <a:moveTo>
                    <a:pt x="3421202" y="96520"/>
                  </a:moveTo>
                  <a:lnTo>
                    <a:pt x="3419945" y="76758"/>
                  </a:lnTo>
                  <a:lnTo>
                    <a:pt x="3419868" y="75526"/>
                  </a:lnTo>
                  <a:lnTo>
                    <a:pt x="3415741" y="56324"/>
                  </a:lnTo>
                  <a:lnTo>
                    <a:pt x="3387179" y="14414"/>
                  </a:lnTo>
                  <a:lnTo>
                    <a:pt x="3371088" y="5930"/>
                  </a:lnTo>
                  <a:lnTo>
                    <a:pt x="3371088" y="96520"/>
                  </a:lnTo>
                  <a:lnTo>
                    <a:pt x="3370529" y="111315"/>
                  </a:lnTo>
                  <a:lnTo>
                    <a:pt x="3351542" y="150228"/>
                  </a:lnTo>
                  <a:lnTo>
                    <a:pt x="3337179" y="153289"/>
                  </a:lnTo>
                  <a:lnTo>
                    <a:pt x="3329978" y="152527"/>
                  </a:lnTo>
                  <a:lnTo>
                    <a:pt x="3329825" y="152527"/>
                  </a:lnTo>
                  <a:lnTo>
                    <a:pt x="3303955" y="113284"/>
                  </a:lnTo>
                  <a:lnTo>
                    <a:pt x="3303270" y="99060"/>
                  </a:lnTo>
                  <a:lnTo>
                    <a:pt x="3303841" y="85534"/>
                  </a:lnTo>
                  <a:lnTo>
                    <a:pt x="3323082" y="47853"/>
                  </a:lnTo>
                  <a:lnTo>
                    <a:pt x="3336798" y="44704"/>
                  </a:lnTo>
                  <a:lnTo>
                    <a:pt x="3344481" y="45491"/>
                  </a:lnTo>
                  <a:lnTo>
                    <a:pt x="3344341" y="45491"/>
                  </a:lnTo>
                  <a:lnTo>
                    <a:pt x="3351060" y="47853"/>
                  </a:lnTo>
                  <a:lnTo>
                    <a:pt x="3370503" y="83921"/>
                  </a:lnTo>
                  <a:lnTo>
                    <a:pt x="3371088" y="96520"/>
                  </a:lnTo>
                  <a:lnTo>
                    <a:pt x="3371088" y="5930"/>
                  </a:lnTo>
                  <a:lnTo>
                    <a:pt x="3356165" y="1651"/>
                  </a:lnTo>
                  <a:lnTo>
                    <a:pt x="3356521" y="1651"/>
                  </a:lnTo>
                  <a:lnTo>
                    <a:pt x="3336925" y="0"/>
                  </a:lnTo>
                  <a:lnTo>
                    <a:pt x="3287395" y="14681"/>
                  </a:lnTo>
                  <a:lnTo>
                    <a:pt x="3258629" y="57289"/>
                  </a:lnTo>
                  <a:lnTo>
                    <a:pt x="3253244" y="96520"/>
                  </a:lnTo>
                  <a:lnTo>
                    <a:pt x="3253194" y="97282"/>
                  </a:lnTo>
                  <a:lnTo>
                    <a:pt x="3253105" y="99060"/>
                  </a:lnTo>
                  <a:lnTo>
                    <a:pt x="3253638" y="111315"/>
                  </a:lnTo>
                  <a:lnTo>
                    <a:pt x="3253689" y="112522"/>
                  </a:lnTo>
                  <a:lnTo>
                    <a:pt x="3264281" y="154559"/>
                  </a:lnTo>
                  <a:lnTo>
                    <a:pt x="3293491" y="187198"/>
                  </a:lnTo>
                  <a:lnTo>
                    <a:pt x="3338957" y="197485"/>
                  </a:lnTo>
                  <a:lnTo>
                    <a:pt x="3349891" y="196850"/>
                  </a:lnTo>
                  <a:lnTo>
                    <a:pt x="3351250" y="196850"/>
                  </a:lnTo>
                  <a:lnTo>
                    <a:pt x="3392538" y="178981"/>
                  </a:lnTo>
                  <a:lnTo>
                    <a:pt x="3411118" y="153289"/>
                  </a:lnTo>
                  <a:lnTo>
                    <a:pt x="3411728" y="152146"/>
                  </a:lnTo>
                  <a:lnTo>
                    <a:pt x="3415792" y="140970"/>
                  </a:lnTo>
                  <a:lnTo>
                    <a:pt x="3415893" y="140716"/>
                  </a:lnTo>
                  <a:lnTo>
                    <a:pt x="3418865" y="127762"/>
                  </a:lnTo>
                  <a:lnTo>
                    <a:pt x="3420656" y="113284"/>
                  </a:lnTo>
                  <a:lnTo>
                    <a:pt x="3421176" y="99060"/>
                  </a:lnTo>
                  <a:lnTo>
                    <a:pt x="3421202" y="96520"/>
                  </a:lnTo>
                  <a:close/>
                </a:path>
                <a:path w="4270375" h="197484">
                  <a:moveTo>
                    <a:pt x="3584321" y="61849"/>
                  </a:moveTo>
                  <a:lnTo>
                    <a:pt x="3583482" y="48641"/>
                  </a:lnTo>
                  <a:lnTo>
                    <a:pt x="3582047" y="42037"/>
                  </a:lnTo>
                  <a:lnTo>
                    <a:pt x="3580955" y="37007"/>
                  </a:lnTo>
                  <a:lnTo>
                    <a:pt x="3553777" y="7112"/>
                  </a:lnTo>
                  <a:lnTo>
                    <a:pt x="3535553" y="3721"/>
                  </a:lnTo>
                  <a:lnTo>
                    <a:pt x="3535553" y="57531"/>
                  </a:lnTo>
                  <a:lnTo>
                    <a:pt x="3535553" y="69723"/>
                  </a:lnTo>
                  <a:lnTo>
                    <a:pt x="3533521" y="74803"/>
                  </a:lnTo>
                  <a:lnTo>
                    <a:pt x="3529711" y="78740"/>
                  </a:lnTo>
                  <a:lnTo>
                    <a:pt x="3525774" y="82677"/>
                  </a:lnTo>
                  <a:lnTo>
                    <a:pt x="3518916" y="84709"/>
                  </a:lnTo>
                  <a:lnTo>
                    <a:pt x="3497072" y="84709"/>
                  </a:lnTo>
                  <a:lnTo>
                    <a:pt x="3497072" y="42037"/>
                  </a:lnTo>
                  <a:lnTo>
                    <a:pt x="3520694" y="42037"/>
                  </a:lnTo>
                  <a:lnTo>
                    <a:pt x="3527044" y="44196"/>
                  </a:lnTo>
                  <a:lnTo>
                    <a:pt x="3530473" y="48387"/>
                  </a:lnTo>
                  <a:lnTo>
                    <a:pt x="3533902" y="52451"/>
                  </a:lnTo>
                  <a:lnTo>
                    <a:pt x="3535553" y="57531"/>
                  </a:lnTo>
                  <a:lnTo>
                    <a:pt x="3535553" y="3721"/>
                  </a:lnTo>
                  <a:lnTo>
                    <a:pt x="3529965" y="3302"/>
                  </a:lnTo>
                  <a:lnTo>
                    <a:pt x="3446653" y="3302"/>
                  </a:lnTo>
                  <a:lnTo>
                    <a:pt x="3446653" y="194183"/>
                  </a:lnTo>
                  <a:lnTo>
                    <a:pt x="3497072" y="194183"/>
                  </a:lnTo>
                  <a:lnTo>
                    <a:pt x="3497072" y="123317"/>
                  </a:lnTo>
                  <a:lnTo>
                    <a:pt x="3524504" y="123317"/>
                  </a:lnTo>
                  <a:lnTo>
                    <a:pt x="3569589" y="107061"/>
                  </a:lnTo>
                  <a:lnTo>
                    <a:pt x="3581285" y="84709"/>
                  </a:lnTo>
                  <a:lnTo>
                    <a:pt x="3583394" y="75539"/>
                  </a:lnTo>
                  <a:lnTo>
                    <a:pt x="3584321" y="61849"/>
                  </a:lnTo>
                  <a:close/>
                </a:path>
                <a:path w="4270375" h="197484">
                  <a:moveTo>
                    <a:pt x="3746627" y="151003"/>
                  </a:moveTo>
                  <a:lnTo>
                    <a:pt x="3660140" y="151003"/>
                  </a:lnTo>
                  <a:lnTo>
                    <a:pt x="3660140" y="113284"/>
                  </a:lnTo>
                  <a:lnTo>
                    <a:pt x="3738118" y="113284"/>
                  </a:lnTo>
                  <a:lnTo>
                    <a:pt x="3738118" y="74422"/>
                  </a:lnTo>
                  <a:lnTo>
                    <a:pt x="3660140" y="74422"/>
                  </a:lnTo>
                  <a:lnTo>
                    <a:pt x="3660140" y="44069"/>
                  </a:lnTo>
                  <a:lnTo>
                    <a:pt x="3744214" y="44069"/>
                  </a:lnTo>
                  <a:lnTo>
                    <a:pt x="3744214" y="3302"/>
                  </a:lnTo>
                  <a:lnTo>
                    <a:pt x="3609848" y="3302"/>
                  </a:lnTo>
                  <a:lnTo>
                    <a:pt x="3609848" y="194183"/>
                  </a:lnTo>
                  <a:lnTo>
                    <a:pt x="3746627" y="194183"/>
                  </a:lnTo>
                  <a:lnTo>
                    <a:pt x="3746627" y="151003"/>
                  </a:lnTo>
                  <a:close/>
                </a:path>
                <a:path w="4270375" h="197484">
                  <a:moveTo>
                    <a:pt x="3933317" y="194183"/>
                  </a:moveTo>
                  <a:lnTo>
                    <a:pt x="3909060" y="138811"/>
                  </a:lnTo>
                  <a:lnTo>
                    <a:pt x="3907790" y="136144"/>
                  </a:lnTo>
                  <a:lnTo>
                    <a:pt x="3905504" y="132080"/>
                  </a:lnTo>
                  <a:lnTo>
                    <a:pt x="3901948" y="127000"/>
                  </a:lnTo>
                  <a:lnTo>
                    <a:pt x="3898519" y="121920"/>
                  </a:lnTo>
                  <a:lnTo>
                    <a:pt x="3895852" y="118491"/>
                  </a:lnTo>
                  <a:lnTo>
                    <a:pt x="3893642" y="116713"/>
                  </a:lnTo>
                  <a:lnTo>
                    <a:pt x="3891280" y="114681"/>
                  </a:lnTo>
                  <a:lnTo>
                    <a:pt x="3886835" y="112268"/>
                  </a:lnTo>
                  <a:lnTo>
                    <a:pt x="3880866" y="109982"/>
                  </a:lnTo>
                  <a:lnTo>
                    <a:pt x="3888359" y="107950"/>
                  </a:lnTo>
                  <a:lnTo>
                    <a:pt x="3915651" y="80645"/>
                  </a:lnTo>
                  <a:lnTo>
                    <a:pt x="3920109" y="56261"/>
                  </a:lnTo>
                  <a:lnTo>
                    <a:pt x="3919626" y="47485"/>
                  </a:lnTo>
                  <a:lnTo>
                    <a:pt x="3898608" y="10820"/>
                  </a:lnTo>
                  <a:lnTo>
                    <a:pt x="3869690" y="3733"/>
                  </a:lnTo>
                  <a:lnTo>
                    <a:pt x="3869690" y="54737"/>
                  </a:lnTo>
                  <a:lnTo>
                    <a:pt x="3869690" y="65151"/>
                  </a:lnTo>
                  <a:lnTo>
                    <a:pt x="3858514" y="77978"/>
                  </a:lnTo>
                  <a:lnTo>
                    <a:pt x="3851910" y="79756"/>
                  </a:lnTo>
                  <a:lnTo>
                    <a:pt x="3847465" y="80645"/>
                  </a:lnTo>
                  <a:lnTo>
                    <a:pt x="3824097" y="80645"/>
                  </a:lnTo>
                  <a:lnTo>
                    <a:pt x="3824097" y="41783"/>
                  </a:lnTo>
                  <a:lnTo>
                    <a:pt x="3855212" y="41783"/>
                  </a:lnTo>
                  <a:lnTo>
                    <a:pt x="3861435" y="43434"/>
                  </a:lnTo>
                  <a:lnTo>
                    <a:pt x="3868039" y="50038"/>
                  </a:lnTo>
                  <a:lnTo>
                    <a:pt x="3869690" y="54737"/>
                  </a:lnTo>
                  <a:lnTo>
                    <a:pt x="3869690" y="3733"/>
                  </a:lnTo>
                  <a:lnTo>
                    <a:pt x="3868166" y="3594"/>
                  </a:lnTo>
                  <a:lnTo>
                    <a:pt x="3857244" y="3302"/>
                  </a:lnTo>
                  <a:lnTo>
                    <a:pt x="3773678" y="3302"/>
                  </a:lnTo>
                  <a:lnTo>
                    <a:pt x="3773678" y="194183"/>
                  </a:lnTo>
                  <a:lnTo>
                    <a:pt x="3824097" y="194183"/>
                  </a:lnTo>
                  <a:lnTo>
                    <a:pt x="3824097" y="116713"/>
                  </a:lnTo>
                  <a:lnTo>
                    <a:pt x="3832987" y="116713"/>
                  </a:lnTo>
                  <a:lnTo>
                    <a:pt x="3849878" y="135890"/>
                  </a:lnTo>
                  <a:lnTo>
                    <a:pt x="3876675" y="194183"/>
                  </a:lnTo>
                  <a:lnTo>
                    <a:pt x="3933317" y="194183"/>
                  </a:lnTo>
                  <a:close/>
                </a:path>
                <a:path w="4270375" h="197484">
                  <a:moveTo>
                    <a:pt x="4087749" y="3302"/>
                  </a:moveTo>
                  <a:lnTo>
                    <a:pt x="3935349" y="3302"/>
                  </a:lnTo>
                  <a:lnTo>
                    <a:pt x="3935349" y="50419"/>
                  </a:lnTo>
                  <a:lnTo>
                    <a:pt x="3986530" y="50419"/>
                  </a:lnTo>
                  <a:lnTo>
                    <a:pt x="3986530" y="194183"/>
                  </a:lnTo>
                  <a:lnTo>
                    <a:pt x="4036568" y="194183"/>
                  </a:lnTo>
                  <a:lnTo>
                    <a:pt x="4036568" y="50419"/>
                  </a:lnTo>
                  <a:lnTo>
                    <a:pt x="4087749" y="50419"/>
                  </a:lnTo>
                  <a:lnTo>
                    <a:pt x="4087749" y="3302"/>
                  </a:lnTo>
                  <a:close/>
                </a:path>
                <a:path w="4270375" h="197484">
                  <a:moveTo>
                    <a:pt x="4269994" y="3302"/>
                  </a:moveTo>
                  <a:lnTo>
                    <a:pt x="4214622" y="3302"/>
                  </a:lnTo>
                  <a:lnTo>
                    <a:pt x="4181856" y="67691"/>
                  </a:lnTo>
                  <a:lnTo>
                    <a:pt x="4149090" y="3302"/>
                  </a:lnTo>
                  <a:lnTo>
                    <a:pt x="4093464" y="3302"/>
                  </a:lnTo>
                  <a:lnTo>
                    <a:pt x="4156583" y="114173"/>
                  </a:lnTo>
                  <a:lnTo>
                    <a:pt x="4156583" y="194183"/>
                  </a:lnTo>
                  <a:lnTo>
                    <a:pt x="4206875" y="194183"/>
                  </a:lnTo>
                  <a:lnTo>
                    <a:pt x="4206875" y="114173"/>
                  </a:lnTo>
                  <a:lnTo>
                    <a:pt x="4233329" y="67691"/>
                  </a:lnTo>
                  <a:lnTo>
                    <a:pt x="4269994" y="3302"/>
                  </a:lnTo>
                  <a:close/>
                </a:path>
              </a:pathLst>
            </a:custGeom>
            <a:solidFill>
              <a:srgbClr val="332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6603" y="1730342"/>
            <a:ext cx="5728970" cy="1050290"/>
            <a:chOff x="1046603" y="1730342"/>
            <a:chExt cx="5728970" cy="1050290"/>
          </a:xfrm>
        </p:grpSpPr>
        <p:sp>
          <p:nvSpPr>
            <p:cNvPr id="3" name="object 3"/>
            <p:cNvSpPr/>
            <p:nvPr/>
          </p:nvSpPr>
          <p:spPr>
            <a:xfrm>
              <a:off x="1077302" y="2300478"/>
              <a:ext cx="5661660" cy="480059"/>
            </a:xfrm>
            <a:custGeom>
              <a:avLst/>
              <a:gdLst/>
              <a:ahLst/>
              <a:cxnLst/>
              <a:rect l="l" t="t" r="r" b="b"/>
              <a:pathLst>
                <a:path w="5661659" h="480060">
                  <a:moveTo>
                    <a:pt x="5613565" y="0"/>
                  </a:moveTo>
                  <a:lnTo>
                    <a:pt x="47955" y="0"/>
                  </a:lnTo>
                  <a:lnTo>
                    <a:pt x="29286" y="3810"/>
                  </a:lnTo>
                  <a:lnTo>
                    <a:pt x="14046" y="14097"/>
                  </a:lnTo>
                  <a:lnTo>
                    <a:pt x="3759" y="29337"/>
                  </a:lnTo>
                  <a:lnTo>
                    <a:pt x="0" y="48005"/>
                  </a:lnTo>
                  <a:lnTo>
                    <a:pt x="0" y="431673"/>
                  </a:lnTo>
                  <a:lnTo>
                    <a:pt x="3759" y="450215"/>
                  </a:lnTo>
                  <a:lnTo>
                    <a:pt x="14046" y="465581"/>
                  </a:lnTo>
                  <a:lnTo>
                    <a:pt x="29286" y="475742"/>
                  </a:lnTo>
                  <a:lnTo>
                    <a:pt x="47955" y="479551"/>
                  </a:lnTo>
                  <a:lnTo>
                    <a:pt x="5613565" y="479551"/>
                  </a:lnTo>
                  <a:lnTo>
                    <a:pt x="5632234" y="475742"/>
                  </a:lnTo>
                  <a:lnTo>
                    <a:pt x="5647474" y="465581"/>
                  </a:lnTo>
                  <a:lnTo>
                    <a:pt x="5657761" y="450215"/>
                  </a:lnTo>
                  <a:lnTo>
                    <a:pt x="5661444" y="431673"/>
                  </a:lnTo>
                  <a:lnTo>
                    <a:pt x="5661444" y="48005"/>
                  </a:lnTo>
                  <a:lnTo>
                    <a:pt x="5657761" y="29337"/>
                  </a:lnTo>
                  <a:lnTo>
                    <a:pt x="5647474" y="14097"/>
                  </a:lnTo>
                  <a:lnTo>
                    <a:pt x="5632234" y="3810"/>
                  </a:lnTo>
                  <a:lnTo>
                    <a:pt x="5613565" y="0"/>
                  </a:lnTo>
                  <a:close/>
                </a:path>
              </a:pathLst>
            </a:custGeom>
            <a:solidFill>
              <a:srgbClr val="E8D0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6603" y="1730342"/>
              <a:ext cx="5728720" cy="54108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5558" y="1808099"/>
              <a:ext cx="685800" cy="41605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77302" y="1737995"/>
              <a:ext cx="5661660" cy="480059"/>
            </a:xfrm>
            <a:custGeom>
              <a:avLst/>
              <a:gdLst/>
              <a:ahLst/>
              <a:cxnLst/>
              <a:rect l="l" t="t" r="r" b="b"/>
              <a:pathLst>
                <a:path w="5661659" h="480060">
                  <a:moveTo>
                    <a:pt x="5613565" y="0"/>
                  </a:moveTo>
                  <a:lnTo>
                    <a:pt x="47955" y="0"/>
                  </a:lnTo>
                  <a:lnTo>
                    <a:pt x="29286" y="3682"/>
                  </a:lnTo>
                  <a:lnTo>
                    <a:pt x="14046" y="13970"/>
                  </a:lnTo>
                  <a:lnTo>
                    <a:pt x="3759" y="29209"/>
                  </a:lnTo>
                  <a:lnTo>
                    <a:pt x="0" y="47878"/>
                  </a:lnTo>
                  <a:lnTo>
                    <a:pt x="0" y="431546"/>
                  </a:lnTo>
                  <a:lnTo>
                    <a:pt x="3759" y="450214"/>
                  </a:lnTo>
                  <a:lnTo>
                    <a:pt x="14046" y="465454"/>
                  </a:lnTo>
                  <a:lnTo>
                    <a:pt x="29286" y="475741"/>
                  </a:lnTo>
                  <a:lnTo>
                    <a:pt x="47955" y="479551"/>
                  </a:lnTo>
                  <a:lnTo>
                    <a:pt x="5613565" y="479551"/>
                  </a:lnTo>
                  <a:lnTo>
                    <a:pt x="5632234" y="475741"/>
                  </a:lnTo>
                  <a:lnTo>
                    <a:pt x="5647474" y="465454"/>
                  </a:lnTo>
                  <a:lnTo>
                    <a:pt x="5657761" y="450214"/>
                  </a:lnTo>
                  <a:lnTo>
                    <a:pt x="5661444" y="431546"/>
                  </a:lnTo>
                  <a:lnTo>
                    <a:pt x="5661444" y="47878"/>
                  </a:lnTo>
                  <a:lnTo>
                    <a:pt x="5657761" y="29209"/>
                  </a:lnTo>
                  <a:lnTo>
                    <a:pt x="5647474" y="13970"/>
                  </a:lnTo>
                  <a:lnTo>
                    <a:pt x="5632234" y="3682"/>
                  </a:lnTo>
                  <a:lnTo>
                    <a:pt x="5613565" y="0"/>
                  </a:lnTo>
                  <a:close/>
                </a:path>
              </a:pathLst>
            </a:custGeom>
            <a:solidFill>
              <a:srgbClr val="8EB4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077302" y="1175385"/>
            <a:ext cx="5661660" cy="1624965"/>
            <a:chOff x="1077302" y="1175385"/>
            <a:chExt cx="5661660" cy="1624965"/>
          </a:xfrm>
        </p:grpSpPr>
        <p:sp>
          <p:nvSpPr>
            <p:cNvPr id="8" name="object 8"/>
            <p:cNvSpPr/>
            <p:nvPr/>
          </p:nvSpPr>
          <p:spPr>
            <a:xfrm>
              <a:off x="1077302" y="1175385"/>
              <a:ext cx="5661660" cy="480059"/>
            </a:xfrm>
            <a:custGeom>
              <a:avLst/>
              <a:gdLst/>
              <a:ahLst/>
              <a:cxnLst/>
              <a:rect l="l" t="t" r="r" b="b"/>
              <a:pathLst>
                <a:path w="5661659" h="480060">
                  <a:moveTo>
                    <a:pt x="5613565" y="0"/>
                  </a:moveTo>
                  <a:lnTo>
                    <a:pt x="47955" y="0"/>
                  </a:lnTo>
                  <a:lnTo>
                    <a:pt x="29286" y="3810"/>
                  </a:lnTo>
                  <a:lnTo>
                    <a:pt x="14046" y="14097"/>
                  </a:lnTo>
                  <a:lnTo>
                    <a:pt x="3759" y="29337"/>
                  </a:lnTo>
                  <a:lnTo>
                    <a:pt x="0" y="48006"/>
                  </a:lnTo>
                  <a:lnTo>
                    <a:pt x="0" y="431546"/>
                  </a:lnTo>
                  <a:lnTo>
                    <a:pt x="3759" y="450215"/>
                  </a:lnTo>
                  <a:lnTo>
                    <a:pt x="14046" y="465455"/>
                  </a:lnTo>
                  <a:lnTo>
                    <a:pt x="29286" y="475742"/>
                  </a:lnTo>
                  <a:lnTo>
                    <a:pt x="47955" y="479551"/>
                  </a:lnTo>
                  <a:lnTo>
                    <a:pt x="5613565" y="479551"/>
                  </a:lnTo>
                  <a:lnTo>
                    <a:pt x="5632234" y="475742"/>
                  </a:lnTo>
                  <a:lnTo>
                    <a:pt x="5647474" y="465455"/>
                  </a:lnTo>
                  <a:lnTo>
                    <a:pt x="5657761" y="450215"/>
                  </a:lnTo>
                  <a:lnTo>
                    <a:pt x="5661444" y="431546"/>
                  </a:lnTo>
                  <a:lnTo>
                    <a:pt x="5661444" y="48006"/>
                  </a:lnTo>
                  <a:lnTo>
                    <a:pt x="5657761" y="29337"/>
                  </a:lnTo>
                  <a:lnTo>
                    <a:pt x="5647474" y="14097"/>
                  </a:lnTo>
                  <a:lnTo>
                    <a:pt x="5632234" y="3810"/>
                  </a:lnTo>
                  <a:lnTo>
                    <a:pt x="5613565" y="0"/>
                  </a:lnTo>
                  <a:close/>
                </a:path>
              </a:pathLst>
            </a:custGeom>
            <a:solidFill>
              <a:srgbClr val="F8C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50666" y="1189355"/>
              <a:ext cx="3300983" cy="4587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97403" y="1216914"/>
              <a:ext cx="3206623" cy="36309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097403" y="1216914"/>
              <a:ext cx="3206750" cy="363220"/>
            </a:xfrm>
            <a:custGeom>
              <a:avLst/>
              <a:gdLst/>
              <a:ahLst/>
              <a:cxnLst/>
              <a:rect l="l" t="t" r="r" b="b"/>
              <a:pathLst>
                <a:path w="3206750" h="363219">
                  <a:moveTo>
                    <a:pt x="0" y="36321"/>
                  </a:moveTo>
                  <a:lnTo>
                    <a:pt x="2794" y="22097"/>
                  </a:lnTo>
                  <a:lnTo>
                    <a:pt x="10541" y="10667"/>
                  </a:lnTo>
                  <a:lnTo>
                    <a:pt x="22098" y="2793"/>
                  </a:lnTo>
                  <a:lnTo>
                    <a:pt x="36322" y="0"/>
                  </a:lnTo>
                  <a:lnTo>
                    <a:pt x="3170174" y="0"/>
                  </a:lnTo>
                  <a:lnTo>
                    <a:pt x="3184398" y="2793"/>
                  </a:lnTo>
                  <a:lnTo>
                    <a:pt x="3195955" y="10667"/>
                  </a:lnTo>
                  <a:lnTo>
                    <a:pt x="3203702" y="22097"/>
                  </a:lnTo>
                  <a:lnTo>
                    <a:pt x="3206496" y="36321"/>
                  </a:lnTo>
                  <a:lnTo>
                    <a:pt x="3206496" y="326770"/>
                  </a:lnTo>
                  <a:lnTo>
                    <a:pt x="3203702" y="340867"/>
                  </a:lnTo>
                  <a:lnTo>
                    <a:pt x="3195955" y="352425"/>
                  </a:lnTo>
                  <a:lnTo>
                    <a:pt x="3184398" y="360171"/>
                  </a:lnTo>
                  <a:lnTo>
                    <a:pt x="3170174" y="363092"/>
                  </a:lnTo>
                  <a:lnTo>
                    <a:pt x="36322" y="363092"/>
                  </a:lnTo>
                  <a:lnTo>
                    <a:pt x="22098" y="360171"/>
                  </a:lnTo>
                  <a:lnTo>
                    <a:pt x="10541" y="352425"/>
                  </a:lnTo>
                  <a:lnTo>
                    <a:pt x="2794" y="340867"/>
                  </a:lnTo>
                  <a:lnTo>
                    <a:pt x="0" y="326770"/>
                  </a:lnTo>
                  <a:lnTo>
                    <a:pt x="0" y="36321"/>
                  </a:lnTo>
                  <a:close/>
                </a:path>
              </a:pathLst>
            </a:custGeom>
            <a:ln w="9525">
              <a:solidFill>
                <a:srgbClr val="7B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0651" y="1580007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h="149225">
                  <a:moveTo>
                    <a:pt x="0" y="0"/>
                  </a:moveTo>
                  <a:lnTo>
                    <a:pt x="0" y="149098"/>
                  </a:lnTo>
                </a:path>
              </a:pathLst>
            </a:custGeom>
            <a:ln w="9525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16783" y="1677035"/>
              <a:ext cx="2967227" cy="53492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51478" y="2144102"/>
              <a:ext cx="2528316" cy="12119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64662" y="1729105"/>
              <a:ext cx="2871978" cy="41503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264662" y="1729105"/>
              <a:ext cx="2872105" cy="415290"/>
            </a:xfrm>
            <a:custGeom>
              <a:avLst/>
              <a:gdLst/>
              <a:ahLst/>
              <a:cxnLst/>
              <a:rect l="l" t="t" r="r" b="b"/>
              <a:pathLst>
                <a:path w="2872104" h="415289">
                  <a:moveTo>
                    <a:pt x="0" y="41528"/>
                  </a:moveTo>
                  <a:lnTo>
                    <a:pt x="3175" y="25273"/>
                  </a:lnTo>
                  <a:lnTo>
                    <a:pt x="12191" y="12192"/>
                  </a:lnTo>
                  <a:lnTo>
                    <a:pt x="25273" y="3301"/>
                  </a:lnTo>
                  <a:lnTo>
                    <a:pt x="41528" y="0"/>
                  </a:lnTo>
                  <a:lnTo>
                    <a:pt x="2830449" y="0"/>
                  </a:lnTo>
                  <a:lnTo>
                    <a:pt x="2846704" y="3301"/>
                  </a:lnTo>
                  <a:lnTo>
                    <a:pt x="2859786" y="12192"/>
                  </a:lnTo>
                  <a:lnTo>
                    <a:pt x="2868803" y="25273"/>
                  </a:lnTo>
                  <a:lnTo>
                    <a:pt x="2871978" y="41528"/>
                  </a:lnTo>
                  <a:lnTo>
                    <a:pt x="2871978" y="373506"/>
                  </a:lnTo>
                  <a:lnTo>
                    <a:pt x="2868803" y="389636"/>
                  </a:lnTo>
                  <a:lnTo>
                    <a:pt x="2859786" y="402844"/>
                  </a:lnTo>
                  <a:lnTo>
                    <a:pt x="2846704" y="411734"/>
                  </a:lnTo>
                  <a:lnTo>
                    <a:pt x="2830449" y="415036"/>
                  </a:lnTo>
                  <a:lnTo>
                    <a:pt x="41528" y="415036"/>
                  </a:lnTo>
                  <a:lnTo>
                    <a:pt x="25273" y="411734"/>
                  </a:lnTo>
                  <a:lnTo>
                    <a:pt x="12191" y="402844"/>
                  </a:lnTo>
                  <a:lnTo>
                    <a:pt x="3175" y="389636"/>
                  </a:lnTo>
                  <a:lnTo>
                    <a:pt x="0" y="373506"/>
                  </a:lnTo>
                  <a:lnTo>
                    <a:pt x="0" y="41528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681601" y="2144141"/>
              <a:ext cx="19050" cy="173355"/>
            </a:xfrm>
            <a:custGeom>
              <a:avLst/>
              <a:gdLst/>
              <a:ahLst/>
              <a:cxnLst/>
              <a:rect l="l" t="t" r="r" b="b"/>
              <a:pathLst>
                <a:path w="19050" h="173355">
                  <a:moveTo>
                    <a:pt x="19050" y="0"/>
                  </a:moveTo>
                  <a:lnTo>
                    <a:pt x="19050" y="86613"/>
                  </a:lnTo>
                  <a:lnTo>
                    <a:pt x="0" y="86613"/>
                  </a:lnTo>
                  <a:lnTo>
                    <a:pt x="0" y="173354"/>
                  </a:lnTo>
                </a:path>
              </a:pathLst>
            </a:custGeom>
            <a:ln w="9525">
              <a:solidFill>
                <a:srgbClr val="9BB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98494" y="2289695"/>
              <a:ext cx="2967228" cy="51052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45612" y="2317508"/>
              <a:ext cx="2871978" cy="41502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245612" y="2317496"/>
              <a:ext cx="2872105" cy="415290"/>
            </a:xfrm>
            <a:custGeom>
              <a:avLst/>
              <a:gdLst/>
              <a:ahLst/>
              <a:cxnLst/>
              <a:rect l="l" t="t" r="r" b="b"/>
              <a:pathLst>
                <a:path w="2872104" h="415289">
                  <a:moveTo>
                    <a:pt x="0" y="41528"/>
                  </a:moveTo>
                  <a:lnTo>
                    <a:pt x="3175" y="25400"/>
                  </a:lnTo>
                  <a:lnTo>
                    <a:pt x="12191" y="12192"/>
                  </a:lnTo>
                  <a:lnTo>
                    <a:pt x="25273" y="3301"/>
                  </a:lnTo>
                  <a:lnTo>
                    <a:pt x="41528" y="0"/>
                  </a:lnTo>
                  <a:lnTo>
                    <a:pt x="2830449" y="0"/>
                  </a:lnTo>
                  <a:lnTo>
                    <a:pt x="2846704" y="3301"/>
                  </a:lnTo>
                  <a:lnTo>
                    <a:pt x="2859786" y="12192"/>
                  </a:lnTo>
                  <a:lnTo>
                    <a:pt x="2868803" y="25400"/>
                  </a:lnTo>
                  <a:lnTo>
                    <a:pt x="2871978" y="41528"/>
                  </a:lnTo>
                  <a:lnTo>
                    <a:pt x="2871978" y="373506"/>
                  </a:lnTo>
                  <a:lnTo>
                    <a:pt x="2868803" y="389635"/>
                  </a:lnTo>
                  <a:lnTo>
                    <a:pt x="2859786" y="402844"/>
                  </a:lnTo>
                  <a:lnTo>
                    <a:pt x="2846704" y="411733"/>
                  </a:lnTo>
                  <a:lnTo>
                    <a:pt x="2830449" y="415035"/>
                  </a:lnTo>
                  <a:lnTo>
                    <a:pt x="41528" y="415035"/>
                  </a:lnTo>
                  <a:lnTo>
                    <a:pt x="25273" y="411733"/>
                  </a:lnTo>
                  <a:lnTo>
                    <a:pt x="12191" y="402844"/>
                  </a:lnTo>
                  <a:lnTo>
                    <a:pt x="3175" y="389635"/>
                  </a:lnTo>
                  <a:lnTo>
                    <a:pt x="0" y="373506"/>
                  </a:lnTo>
                  <a:lnTo>
                    <a:pt x="0" y="41528"/>
                  </a:lnTo>
                  <a:close/>
                </a:path>
              </a:pathLst>
            </a:custGeom>
            <a:ln w="9525">
              <a:solidFill>
                <a:srgbClr val="96B8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800986" y="3457066"/>
            <a:ext cx="1373505" cy="2011680"/>
            <a:chOff x="1800986" y="3457066"/>
            <a:chExt cx="1373505" cy="2011680"/>
          </a:xfrm>
        </p:grpSpPr>
        <p:sp>
          <p:nvSpPr>
            <p:cNvPr id="22" name="object 22"/>
            <p:cNvSpPr/>
            <p:nvPr/>
          </p:nvSpPr>
          <p:spPr>
            <a:xfrm>
              <a:off x="2445765" y="4001642"/>
              <a:ext cx="0" cy="1403350"/>
            </a:xfrm>
            <a:custGeom>
              <a:avLst/>
              <a:gdLst/>
              <a:ahLst/>
              <a:cxnLst/>
              <a:rect l="l" t="t" r="r" b="b"/>
              <a:pathLst>
                <a:path h="1403350">
                  <a:moveTo>
                    <a:pt x="0" y="0"/>
                  </a:moveTo>
                  <a:lnTo>
                    <a:pt x="0" y="140309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407665" y="539203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00986" y="3457066"/>
              <a:ext cx="1373124" cy="81686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48357" y="3484409"/>
              <a:ext cx="1278001" cy="72170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848357" y="3484409"/>
              <a:ext cx="1278255" cy="721995"/>
            </a:xfrm>
            <a:custGeom>
              <a:avLst/>
              <a:gdLst/>
              <a:ahLst/>
              <a:cxnLst/>
              <a:rect l="l" t="t" r="r" b="b"/>
              <a:pathLst>
                <a:path w="1278255" h="721995">
                  <a:moveTo>
                    <a:pt x="0" y="721702"/>
                  </a:moveTo>
                  <a:lnTo>
                    <a:pt x="1278001" y="721702"/>
                  </a:lnTo>
                  <a:lnTo>
                    <a:pt x="1278001" y="0"/>
                  </a:lnTo>
                  <a:lnTo>
                    <a:pt x="0" y="0"/>
                  </a:lnTo>
                  <a:lnTo>
                    <a:pt x="0" y="721702"/>
                  </a:lnTo>
                  <a:close/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4292727" y="3431159"/>
            <a:ext cx="1475740" cy="737870"/>
            <a:chOff x="4292727" y="3431159"/>
            <a:chExt cx="1475740" cy="737870"/>
          </a:xfrm>
        </p:grpSpPr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92727" y="3431159"/>
              <a:ext cx="1475231" cy="73761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34002" y="3452152"/>
              <a:ext cx="1392427" cy="654900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2751963" y="4536059"/>
            <a:ext cx="1786255" cy="932815"/>
            <a:chOff x="2751963" y="4536059"/>
            <a:chExt cx="1786255" cy="932815"/>
          </a:xfrm>
        </p:grpSpPr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51963" y="4536059"/>
              <a:ext cx="1786127" cy="93268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93365" y="4551273"/>
              <a:ext cx="1703832" cy="856005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793365" y="4551273"/>
              <a:ext cx="1704339" cy="856615"/>
            </a:xfrm>
            <a:custGeom>
              <a:avLst/>
              <a:gdLst/>
              <a:ahLst/>
              <a:cxnLst/>
              <a:rect l="l" t="t" r="r" b="b"/>
              <a:pathLst>
                <a:path w="1704339" h="856614">
                  <a:moveTo>
                    <a:pt x="0" y="856005"/>
                  </a:moveTo>
                  <a:lnTo>
                    <a:pt x="1703832" y="856005"/>
                  </a:lnTo>
                  <a:lnTo>
                    <a:pt x="1703832" y="0"/>
                  </a:lnTo>
                  <a:lnTo>
                    <a:pt x="0" y="0"/>
                  </a:lnTo>
                  <a:lnTo>
                    <a:pt x="0" y="856005"/>
                  </a:lnTo>
                  <a:close/>
                </a:path>
              </a:pathLst>
            </a:custGeom>
            <a:ln w="9523">
              <a:solidFill>
                <a:srgbClr val="96B8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4595996" y="4514715"/>
            <a:ext cx="1395095" cy="1187450"/>
            <a:chOff x="4595996" y="4514715"/>
            <a:chExt cx="1395095" cy="1187450"/>
          </a:xfrm>
        </p:grpSpPr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95996" y="4514715"/>
              <a:ext cx="1394473" cy="118721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637531" y="4535817"/>
              <a:ext cx="1311656" cy="1105268"/>
            </a:xfrm>
            <a:prstGeom prst="rect">
              <a:avLst/>
            </a:prstGeom>
          </p:spPr>
        </p:pic>
      </p:grpSp>
      <p:sp>
        <p:nvSpPr>
          <p:cNvPr id="37" name="object 37"/>
          <p:cNvSpPr/>
          <p:nvPr/>
        </p:nvSpPr>
        <p:spPr>
          <a:xfrm>
            <a:off x="2455545" y="3306064"/>
            <a:ext cx="2613025" cy="0"/>
          </a:xfrm>
          <a:custGeom>
            <a:avLst/>
            <a:gdLst/>
            <a:ahLst/>
            <a:cxnLst/>
            <a:rect l="l" t="t" r="r" b="b"/>
            <a:pathLst>
              <a:path w="2613025">
                <a:moveTo>
                  <a:pt x="0" y="0"/>
                </a:moveTo>
                <a:lnTo>
                  <a:pt x="2612517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38"/>
          <p:cNvGrpSpPr/>
          <p:nvPr/>
        </p:nvGrpSpPr>
        <p:grpSpPr>
          <a:xfrm>
            <a:off x="4772786" y="5863463"/>
            <a:ext cx="1152525" cy="603885"/>
            <a:chOff x="4772786" y="5863463"/>
            <a:chExt cx="1152525" cy="603885"/>
          </a:xfrm>
        </p:grpSpPr>
        <p:pic>
          <p:nvPicPr>
            <p:cNvPr id="39" name="object 3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772786" y="5863463"/>
              <a:ext cx="1152131" cy="60350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813554" y="5878690"/>
              <a:ext cx="1069568" cy="52680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813554" y="5878690"/>
              <a:ext cx="1069975" cy="527050"/>
            </a:xfrm>
            <a:custGeom>
              <a:avLst/>
              <a:gdLst/>
              <a:ahLst/>
              <a:cxnLst/>
              <a:rect l="l" t="t" r="r" b="b"/>
              <a:pathLst>
                <a:path w="1069975" h="527050">
                  <a:moveTo>
                    <a:pt x="0" y="526808"/>
                  </a:moveTo>
                  <a:lnTo>
                    <a:pt x="1069568" y="526808"/>
                  </a:lnTo>
                  <a:lnTo>
                    <a:pt x="1069568" y="0"/>
                  </a:lnTo>
                  <a:lnTo>
                    <a:pt x="0" y="0"/>
                  </a:lnTo>
                  <a:lnTo>
                    <a:pt x="0" y="526808"/>
                  </a:lnTo>
                  <a:close/>
                </a:path>
              </a:pathLst>
            </a:custGeom>
            <a:ln w="9525">
              <a:solidFill>
                <a:srgbClr val="7B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1752219" y="5430646"/>
            <a:ext cx="1164590" cy="791210"/>
            <a:chOff x="1752219" y="5430646"/>
            <a:chExt cx="1164590" cy="791210"/>
          </a:xfrm>
        </p:grpSpPr>
        <p:pic>
          <p:nvPicPr>
            <p:cNvPr id="43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52219" y="5430646"/>
              <a:ext cx="1164336" cy="79095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99463" y="5457799"/>
              <a:ext cx="1069568" cy="696747"/>
            </a:xfrm>
            <a:prstGeom prst="rect">
              <a:avLst/>
            </a:prstGeom>
          </p:spPr>
        </p:pic>
      </p:grpSp>
      <p:grpSp>
        <p:nvGrpSpPr>
          <p:cNvPr id="45" name="object 45"/>
          <p:cNvGrpSpPr/>
          <p:nvPr/>
        </p:nvGrpSpPr>
        <p:grpSpPr>
          <a:xfrm>
            <a:off x="2417445" y="3306064"/>
            <a:ext cx="76200" cy="170180"/>
            <a:chOff x="2417445" y="3306064"/>
            <a:chExt cx="76200" cy="170180"/>
          </a:xfrm>
        </p:grpSpPr>
        <p:sp>
          <p:nvSpPr>
            <p:cNvPr id="46" name="object 46"/>
            <p:cNvSpPr/>
            <p:nvPr/>
          </p:nvSpPr>
          <p:spPr>
            <a:xfrm>
              <a:off x="2455545" y="3306064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h="106679">
                  <a:moveTo>
                    <a:pt x="0" y="0"/>
                  </a:moveTo>
                  <a:lnTo>
                    <a:pt x="0" y="10655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417445" y="339991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5030342" y="3306064"/>
            <a:ext cx="76200" cy="146685"/>
            <a:chOff x="5030342" y="3306064"/>
            <a:chExt cx="76200" cy="146685"/>
          </a:xfrm>
        </p:grpSpPr>
        <p:sp>
          <p:nvSpPr>
            <p:cNvPr id="49" name="object 49"/>
            <p:cNvSpPr/>
            <p:nvPr/>
          </p:nvSpPr>
          <p:spPr>
            <a:xfrm>
              <a:off x="5068442" y="3306064"/>
              <a:ext cx="0" cy="83185"/>
            </a:xfrm>
            <a:custGeom>
              <a:avLst/>
              <a:gdLst/>
              <a:ahLst/>
              <a:cxnLst/>
              <a:rect l="l" t="t" r="r" b="b"/>
              <a:pathLst>
                <a:path h="83185">
                  <a:moveTo>
                    <a:pt x="0" y="0"/>
                  </a:moveTo>
                  <a:lnTo>
                    <a:pt x="0" y="82803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030342" y="337616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5265292" y="5635625"/>
            <a:ext cx="76200" cy="231775"/>
            <a:chOff x="5265292" y="5635625"/>
            <a:chExt cx="76200" cy="231775"/>
          </a:xfrm>
        </p:grpSpPr>
        <p:sp>
          <p:nvSpPr>
            <p:cNvPr id="52" name="object 52"/>
            <p:cNvSpPr/>
            <p:nvPr/>
          </p:nvSpPr>
          <p:spPr>
            <a:xfrm>
              <a:off x="5303392" y="5635625"/>
              <a:ext cx="0" cy="168275"/>
            </a:xfrm>
            <a:custGeom>
              <a:avLst/>
              <a:gdLst/>
              <a:ahLst/>
              <a:cxnLst/>
              <a:rect l="l" t="t" r="r" b="b"/>
              <a:pathLst>
                <a:path h="168275">
                  <a:moveTo>
                    <a:pt x="0" y="0"/>
                  </a:moveTo>
                  <a:lnTo>
                    <a:pt x="0" y="16827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265292" y="57912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3983228" y="4320476"/>
            <a:ext cx="1407160" cy="217170"/>
            <a:chOff x="3983228" y="4320476"/>
            <a:chExt cx="1407160" cy="217170"/>
          </a:xfrm>
        </p:grpSpPr>
        <p:sp>
          <p:nvSpPr>
            <p:cNvPr id="55" name="object 55"/>
            <p:cNvSpPr/>
            <p:nvPr/>
          </p:nvSpPr>
          <p:spPr>
            <a:xfrm>
              <a:off x="4021328" y="4325239"/>
              <a:ext cx="1337310" cy="148590"/>
            </a:xfrm>
            <a:custGeom>
              <a:avLst/>
              <a:gdLst/>
              <a:ahLst/>
              <a:cxnLst/>
              <a:rect l="l" t="t" r="r" b="b"/>
              <a:pathLst>
                <a:path w="1337310" h="148589">
                  <a:moveTo>
                    <a:pt x="0" y="0"/>
                  </a:moveTo>
                  <a:lnTo>
                    <a:pt x="1336802" y="0"/>
                  </a:lnTo>
                </a:path>
                <a:path w="1337310" h="148589">
                  <a:moveTo>
                    <a:pt x="0" y="0"/>
                  </a:moveTo>
                  <a:lnTo>
                    <a:pt x="0" y="14833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983228" y="446087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352288" y="4325239"/>
              <a:ext cx="0" cy="147320"/>
            </a:xfrm>
            <a:custGeom>
              <a:avLst/>
              <a:gdLst/>
              <a:ahLst/>
              <a:cxnLst/>
              <a:rect l="l" t="t" r="r" b="b"/>
              <a:pathLst>
                <a:path h="147320">
                  <a:moveTo>
                    <a:pt x="0" y="0"/>
                  </a:moveTo>
                  <a:lnTo>
                    <a:pt x="0" y="14681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314188" y="445935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5042789" y="4106545"/>
            <a:ext cx="76200" cy="212090"/>
            <a:chOff x="5042789" y="4106545"/>
            <a:chExt cx="76200" cy="212090"/>
          </a:xfrm>
        </p:grpSpPr>
        <p:sp>
          <p:nvSpPr>
            <p:cNvPr id="60" name="object 60"/>
            <p:cNvSpPr/>
            <p:nvPr/>
          </p:nvSpPr>
          <p:spPr>
            <a:xfrm>
              <a:off x="5080889" y="4106545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h="148589">
                  <a:moveTo>
                    <a:pt x="0" y="0"/>
                  </a:moveTo>
                  <a:lnTo>
                    <a:pt x="0" y="14808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042789" y="424192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2876295" y="5416105"/>
            <a:ext cx="1198880" cy="445770"/>
            <a:chOff x="2876295" y="5416105"/>
            <a:chExt cx="1198880" cy="445770"/>
          </a:xfrm>
        </p:grpSpPr>
        <p:sp>
          <p:nvSpPr>
            <p:cNvPr id="63" name="object 63"/>
            <p:cNvSpPr/>
            <p:nvPr/>
          </p:nvSpPr>
          <p:spPr>
            <a:xfrm>
              <a:off x="2939795" y="5420867"/>
              <a:ext cx="1130935" cy="403225"/>
            </a:xfrm>
            <a:custGeom>
              <a:avLst/>
              <a:gdLst/>
              <a:ahLst/>
              <a:cxnLst/>
              <a:rect l="l" t="t" r="r" b="b"/>
              <a:pathLst>
                <a:path w="1130935" h="403225">
                  <a:moveTo>
                    <a:pt x="1130427" y="0"/>
                  </a:moveTo>
                  <a:lnTo>
                    <a:pt x="1127379" y="0"/>
                  </a:lnTo>
                  <a:lnTo>
                    <a:pt x="1127379" y="402844"/>
                  </a:lnTo>
                  <a:lnTo>
                    <a:pt x="0" y="40284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876295" y="578561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/>
          <p:nvPr/>
        </p:nvSpPr>
        <p:spPr>
          <a:xfrm>
            <a:off x="3777869" y="2763901"/>
            <a:ext cx="0" cy="529590"/>
          </a:xfrm>
          <a:custGeom>
            <a:avLst/>
            <a:gdLst/>
            <a:ahLst/>
            <a:cxnLst/>
            <a:rect l="l" t="t" r="r" b="b"/>
            <a:pathLst>
              <a:path h="529589">
                <a:moveTo>
                  <a:pt x="0" y="0"/>
                </a:moveTo>
                <a:lnTo>
                  <a:pt x="0" y="52959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6" name="object 6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967229" y="1372361"/>
            <a:ext cx="240030" cy="118110"/>
          </a:xfrm>
          <a:prstGeom prst="rect">
            <a:avLst/>
          </a:prstGeom>
        </p:spPr>
      </p:pic>
      <p:sp>
        <p:nvSpPr>
          <p:cNvPr id="67" name="object 67"/>
          <p:cNvSpPr/>
          <p:nvPr/>
        </p:nvSpPr>
        <p:spPr>
          <a:xfrm>
            <a:off x="2284983" y="1373886"/>
            <a:ext cx="50165" cy="92710"/>
          </a:xfrm>
          <a:custGeom>
            <a:avLst/>
            <a:gdLst/>
            <a:ahLst/>
            <a:cxnLst/>
            <a:rect l="l" t="t" r="r" b="b"/>
            <a:pathLst>
              <a:path w="50164" h="92709">
                <a:moveTo>
                  <a:pt x="16002" y="0"/>
                </a:moveTo>
                <a:lnTo>
                  <a:pt x="0" y="2286"/>
                </a:lnTo>
                <a:lnTo>
                  <a:pt x="0" y="9906"/>
                </a:lnTo>
                <a:lnTo>
                  <a:pt x="8636" y="9906"/>
                </a:lnTo>
                <a:lnTo>
                  <a:pt x="8636" y="92202"/>
                </a:lnTo>
                <a:lnTo>
                  <a:pt x="16002" y="92202"/>
                </a:lnTo>
                <a:lnTo>
                  <a:pt x="16002" y="0"/>
                </a:lnTo>
                <a:close/>
              </a:path>
              <a:path w="50164" h="92709">
                <a:moveTo>
                  <a:pt x="50165" y="80010"/>
                </a:moveTo>
                <a:lnTo>
                  <a:pt x="42926" y="80010"/>
                </a:lnTo>
                <a:lnTo>
                  <a:pt x="42926" y="92202"/>
                </a:lnTo>
                <a:lnTo>
                  <a:pt x="50165" y="92202"/>
                </a:lnTo>
                <a:lnTo>
                  <a:pt x="50165" y="80010"/>
                </a:lnTo>
                <a:close/>
              </a:path>
              <a:path w="50164" h="92709">
                <a:moveTo>
                  <a:pt x="50165" y="25146"/>
                </a:moveTo>
                <a:lnTo>
                  <a:pt x="42926" y="25146"/>
                </a:lnTo>
                <a:lnTo>
                  <a:pt x="42926" y="37338"/>
                </a:lnTo>
                <a:lnTo>
                  <a:pt x="50165" y="37338"/>
                </a:lnTo>
                <a:lnTo>
                  <a:pt x="50165" y="251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930654" y="1889505"/>
            <a:ext cx="290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Lucida Sans Unicode"/>
                <a:cs typeface="Lucida Sans Unicode"/>
              </a:rPr>
              <a:t>Step</a:t>
            </a:r>
            <a:endParaRPr sz="1000">
              <a:latin typeface="Lucida Sans Unicode"/>
              <a:cs typeface="Lucida Sans Unicode"/>
            </a:endParaRPr>
          </a:p>
        </p:txBody>
      </p:sp>
      <p:pic>
        <p:nvPicPr>
          <p:cNvPr id="69" name="object 6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264917" y="1934717"/>
            <a:ext cx="82676" cy="93725"/>
          </a:xfrm>
          <a:prstGeom prst="rect">
            <a:avLst/>
          </a:prstGeom>
        </p:spPr>
      </p:pic>
      <p:sp>
        <p:nvSpPr>
          <p:cNvPr id="70" name="object 70"/>
          <p:cNvSpPr/>
          <p:nvPr/>
        </p:nvSpPr>
        <p:spPr>
          <a:xfrm>
            <a:off x="4465828" y="1796033"/>
            <a:ext cx="22860" cy="92710"/>
          </a:xfrm>
          <a:custGeom>
            <a:avLst/>
            <a:gdLst/>
            <a:ahLst/>
            <a:cxnLst/>
            <a:rect l="l" t="t" r="r" b="b"/>
            <a:pathLst>
              <a:path w="22860" h="92710">
                <a:moveTo>
                  <a:pt x="22733" y="0"/>
                </a:moveTo>
                <a:lnTo>
                  <a:pt x="0" y="2286"/>
                </a:lnTo>
                <a:lnTo>
                  <a:pt x="0" y="9906"/>
                </a:lnTo>
                <a:lnTo>
                  <a:pt x="12446" y="9906"/>
                </a:lnTo>
                <a:lnTo>
                  <a:pt x="12446" y="92201"/>
                </a:lnTo>
                <a:lnTo>
                  <a:pt x="22733" y="92201"/>
                </a:lnTo>
                <a:lnTo>
                  <a:pt x="227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3255136" y="1730400"/>
            <a:ext cx="2863215" cy="367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7585" marR="323850" indent="-663575">
              <a:lnSpc>
                <a:spcPct val="112000"/>
              </a:lnSpc>
              <a:spcBef>
                <a:spcPts val="100"/>
              </a:spcBef>
              <a:tabLst>
                <a:tab pos="1297305" algn="l"/>
              </a:tabLst>
            </a:pPr>
            <a:r>
              <a:rPr sz="1000" spc="-10" dirty="0">
                <a:latin typeface="Lucida Sans Unicode"/>
                <a:cs typeface="Lucida Sans Unicode"/>
              </a:rPr>
              <a:t>Lower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of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step</a:t>
            </a:r>
            <a:r>
              <a:rPr sz="1000" dirty="0">
                <a:latin typeface="Lucida Sans Unicode"/>
                <a:cs typeface="Lucida Sans Unicode"/>
              </a:rPr>
              <a:t>	and</a:t>
            </a:r>
            <a:r>
              <a:rPr sz="1000" spc="-2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standard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rent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25" dirty="0">
                <a:latin typeface="Lucida Sans Unicode"/>
                <a:cs typeface="Lucida Sans Unicode"/>
              </a:rPr>
              <a:t>is </a:t>
            </a:r>
            <a:r>
              <a:rPr sz="1000" spc="-10" dirty="0">
                <a:latin typeface="Lucida Sans Unicode"/>
                <a:cs typeface="Lucida Sans Unicode"/>
              </a:rPr>
              <a:t>Expected </a:t>
            </a:r>
            <a:r>
              <a:rPr sz="1000" spc="-20" dirty="0">
                <a:latin typeface="Lucida Sans Unicode"/>
                <a:cs typeface="Lucida Sans Unicode"/>
              </a:rPr>
              <a:t>Rent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929129" y="2451862"/>
            <a:ext cx="290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Lucida Sans Unicode"/>
                <a:cs typeface="Lucida Sans Unicode"/>
              </a:rPr>
              <a:t>Step</a:t>
            </a:r>
            <a:endParaRPr sz="1000">
              <a:latin typeface="Lucida Sans Unicode"/>
              <a:cs typeface="Lucida Sans Unicode"/>
            </a:endParaRPr>
          </a:p>
        </p:txBody>
      </p:sp>
      <p:pic>
        <p:nvPicPr>
          <p:cNvPr id="73" name="object 7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265552" y="2497073"/>
            <a:ext cx="80518" cy="96011"/>
          </a:xfrm>
          <a:prstGeom prst="rect">
            <a:avLst/>
          </a:prstGeom>
        </p:spPr>
      </p:pic>
      <p:grpSp>
        <p:nvGrpSpPr>
          <p:cNvPr id="74" name="object 74"/>
          <p:cNvGrpSpPr/>
          <p:nvPr/>
        </p:nvGrpSpPr>
        <p:grpSpPr>
          <a:xfrm>
            <a:off x="3425071" y="2378964"/>
            <a:ext cx="806450" cy="121920"/>
            <a:chOff x="3425071" y="2378964"/>
            <a:chExt cx="806450" cy="121920"/>
          </a:xfrm>
        </p:grpSpPr>
        <p:sp>
          <p:nvSpPr>
            <p:cNvPr id="75" name="object 75"/>
            <p:cNvSpPr/>
            <p:nvPr/>
          </p:nvSpPr>
          <p:spPr>
            <a:xfrm>
              <a:off x="3425071" y="2382774"/>
              <a:ext cx="568960" cy="118110"/>
            </a:xfrm>
            <a:custGeom>
              <a:avLst/>
              <a:gdLst/>
              <a:ahLst/>
              <a:cxnLst/>
              <a:rect l="l" t="t" r="r" b="b"/>
              <a:pathLst>
                <a:path w="568960" h="118110">
                  <a:moveTo>
                    <a:pt x="47489" y="0"/>
                  </a:moveTo>
                  <a:lnTo>
                    <a:pt x="7009" y="19504"/>
                  </a:lnTo>
                  <a:lnTo>
                    <a:pt x="0" y="48259"/>
                  </a:lnTo>
                  <a:lnTo>
                    <a:pt x="753" y="58920"/>
                  </a:lnTo>
                  <a:lnTo>
                    <a:pt x="26930" y="92884"/>
                  </a:lnTo>
                  <a:lnTo>
                    <a:pt x="46727" y="96011"/>
                  </a:lnTo>
                  <a:lnTo>
                    <a:pt x="54962" y="95581"/>
                  </a:lnTo>
                  <a:lnTo>
                    <a:pt x="62887" y="94281"/>
                  </a:lnTo>
                  <a:lnTo>
                    <a:pt x="70479" y="92100"/>
                  </a:lnTo>
                  <a:lnTo>
                    <a:pt x="77715" y="89026"/>
                  </a:lnTo>
                  <a:lnTo>
                    <a:pt x="77715" y="85851"/>
                  </a:lnTo>
                  <a:lnTo>
                    <a:pt x="48632" y="85851"/>
                  </a:lnTo>
                  <a:lnTo>
                    <a:pt x="42594" y="85351"/>
                  </a:lnTo>
                  <a:lnTo>
                    <a:pt x="41565" y="85351"/>
                  </a:lnTo>
                  <a:lnTo>
                    <a:pt x="34455" y="83359"/>
                  </a:lnTo>
                  <a:lnTo>
                    <a:pt x="14469" y="48259"/>
                  </a:lnTo>
                  <a:lnTo>
                    <a:pt x="14994" y="39564"/>
                  </a:lnTo>
                  <a:lnTo>
                    <a:pt x="39855" y="10400"/>
                  </a:lnTo>
                  <a:lnTo>
                    <a:pt x="47235" y="9778"/>
                  </a:lnTo>
                  <a:lnTo>
                    <a:pt x="77588" y="9778"/>
                  </a:lnTo>
                  <a:lnTo>
                    <a:pt x="77588" y="4064"/>
                  </a:lnTo>
                  <a:lnTo>
                    <a:pt x="69206" y="2303"/>
                  </a:lnTo>
                  <a:lnTo>
                    <a:pt x="61395" y="1031"/>
                  </a:lnTo>
                  <a:lnTo>
                    <a:pt x="54156" y="259"/>
                  </a:lnTo>
                  <a:lnTo>
                    <a:pt x="47489" y="0"/>
                  </a:lnTo>
                  <a:close/>
                </a:path>
                <a:path w="568960" h="118110">
                  <a:moveTo>
                    <a:pt x="77715" y="77850"/>
                  </a:moveTo>
                  <a:lnTo>
                    <a:pt x="70098" y="81351"/>
                  </a:lnTo>
                  <a:lnTo>
                    <a:pt x="62697" y="83851"/>
                  </a:lnTo>
                  <a:lnTo>
                    <a:pt x="55533" y="85351"/>
                  </a:lnTo>
                  <a:lnTo>
                    <a:pt x="48632" y="85851"/>
                  </a:lnTo>
                  <a:lnTo>
                    <a:pt x="77715" y="85851"/>
                  </a:lnTo>
                  <a:lnTo>
                    <a:pt x="77715" y="77850"/>
                  </a:lnTo>
                  <a:close/>
                </a:path>
                <a:path w="568960" h="118110">
                  <a:moveTo>
                    <a:pt x="77588" y="9778"/>
                  </a:moveTo>
                  <a:lnTo>
                    <a:pt x="47235" y="9778"/>
                  </a:lnTo>
                  <a:lnTo>
                    <a:pt x="53138" y="10183"/>
                  </a:lnTo>
                  <a:lnTo>
                    <a:pt x="60173" y="11398"/>
                  </a:lnTo>
                  <a:lnTo>
                    <a:pt x="68326" y="13422"/>
                  </a:lnTo>
                  <a:lnTo>
                    <a:pt x="77588" y="16255"/>
                  </a:lnTo>
                  <a:lnTo>
                    <a:pt x="77588" y="9778"/>
                  </a:lnTo>
                  <a:close/>
                </a:path>
                <a:path w="568960" h="118110">
                  <a:moveTo>
                    <a:pt x="125467" y="25146"/>
                  </a:moveTo>
                  <a:lnTo>
                    <a:pt x="92490" y="52528"/>
                  </a:lnTo>
                  <a:lnTo>
                    <a:pt x="91939" y="60198"/>
                  </a:lnTo>
                  <a:lnTo>
                    <a:pt x="92490" y="67867"/>
                  </a:lnTo>
                  <a:lnTo>
                    <a:pt x="125467" y="95250"/>
                  </a:lnTo>
                  <a:lnTo>
                    <a:pt x="132850" y="94656"/>
                  </a:lnTo>
                  <a:lnTo>
                    <a:pt x="139389" y="92884"/>
                  </a:lnTo>
                  <a:lnTo>
                    <a:pt x="145094" y="89945"/>
                  </a:lnTo>
                  <a:lnTo>
                    <a:pt x="149675" y="86105"/>
                  </a:lnTo>
                  <a:lnTo>
                    <a:pt x="119117" y="86105"/>
                  </a:lnTo>
                  <a:lnTo>
                    <a:pt x="114164" y="83820"/>
                  </a:lnTo>
                  <a:lnTo>
                    <a:pt x="110735" y="79375"/>
                  </a:lnTo>
                  <a:lnTo>
                    <a:pt x="107306" y="74802"/>
                  </a:lnTo>
                  <a:lnTo>
                    <a:pt x="105528" y="68452"/>
                  </a:lnTo>
                  <a:lnTo>
                    <a:pt x="105528" y="51943"/>
                  </a:lnTo>
                  <a:lnTo>
                    <a:pt x="107274" y="45704"/>
                  </a:lnTo>
                  <a:lnTo>
                    <a:pt x="110735" y="41021"/>
                  </a:lnTo>
                  <a:lnTo>
                    <a:pt x="114164" y="36575"/>
                  </a:lnTo>
                  <a:lnTo>
                    <a:pt x="119117" y="34290"/>
                  </a:lnTo>
                  <a:lnTo>
                    <a:pt x="149675" y="34290"/>
                  </a:lnTo>
                  <a:lnTo>
                    <a:pt x="145094" y="30450"/>
                  </a:lnTo>
                  <a:lnTo>
                    <a:pt x="139389" y="27511"/>
                  </a:lnTo>
                  <a:lnTo>
                    <a:pt x="132850" y="25739"/>
                  </a:lnTo>
                  <a:lnTo>
                    <a:pt x="125467" y="25146"/>
                  </a:lnTo>
                  <a:close/>
                </a:path>
                <a:path w="568960" h="118110">
                  <a:moveTo>
                    <a:pt x="149675" y="34290"/>
                  </a:moveTo>
                  <a:lnTo>
                    <a:pt x="131817" y="34290"/>
                  </a:lnTo>
                  <a:lnTo>
                    <a:pt x="136770" y="36575"/>
                  </a:lnTo>
                  <a:lnTo>
                    <a:pt x="140213" y="41021"/>
                  </a:lnTo>
                  <a:lnTo>
                    <a:pt x="143783" y="45704"/>
                  </a:lnTo>
                  <a:lnTo>
                    <a:pt x="145406" y="51943"/>
                  </a:lnTo>
                  <a:lnTo>
                    <a:pt x="145406" y="68452"/>
                  </a:lnTo>
                  <a:lnTo>
                    <a:pt x="143755" y="74802"/>
                  </a:lnTo>
                  <a:lnTo>
                    <a:pt x="136770" y="83820"/>
                  </a:lnTo>
                  <a:lnTo>
                    <a:pt x="131817" y="86105"/>
                  </a:lnTo>
                  <a:lnTo>
                    <a:pt x="149675" y="86105"/>
                  </a:lnTo>
                  <a:lnTo>
                    <a:pt x="159122" y="60198"/>
                  </a:lnTo>
                  <a:lnTo>
                    <a:pt x="158550" y="52528"/>
                  </a:lnTo>
                  <a:lnTo>
                    <a:pt x="156836" y="45704"/>
                  </a:lnTo>
                  <a:lnTo>
                    <a:pt x="153978" y="39713"/>
                  </a:lnTo>
                  <a:lnTo>
                    <a:pt x="149978" y="34544"/>
                  </a:lnTo>
                  <a:lnTo>
                    <a:pt x="149675" y="34290"/>
                  </a:lnTo>
                  <a:close/>
                </a:path>
                <a:path w="568960" h="118110">
                  <a:moveTo>
                    <a:pt x="190999" y="26670"/>
                  </a:moveTo>
                  <a:lnTo>
                    <a:pt x="178299" y="26670"/>
                  </a:lnTo>
                  <a:lnTo>
                    <a:pt x="178299" y="93725"/>
                  </a:lnTo>
                  <a:lnTo>
                    <a:pt x="190999" y="93725"/>
                  </a:lnTo>
                  <a:lnTo>
                    <a:pt x="190999" y="48768"/>
                  </a:lnTo>
                  <a:lnTo>
                    <a:pt x="198261" y="39877"/>
                  </a:lnTo>
                  <a:lnTo>
                    <a:pt x="199148" y="39243"/>
                  </a:lnTo>
                  <a:lnTo>
                    <a:pt x="190999" y="39243"/>
                  </a:lnTo>
                  <a:lnTo>
                    <a:pt x="190999" y="26670"/>
                  </a:lnTo>
                  <a:close/>
                </a:path>
                <a:path w="568960" h="118110">
                  <a:moveTo>
                    <a:pt x="232788" y="35432"/>
                  </a:moveTo>
                  <a:lnTo>
                    <a:pt x="218287" y="35432"/>
                  </a:lnTo>
                  <a:lnTo>
                    <a:pt x="221148" y="38734"/>
                  </a:lnTo>
                  <a:lnTo>
                    <a:pt x="221479" y="39243"/>
                  </a:lnTo>
                  <a:lnTo>
                    <a:pt x="221479" y="93725"/>
                  </a:lnTo>
                  <a:lnTo>
                    <a:pt x="234179" y="93725"/>
                  </a:lnTo>
                  <a:lnTo>
                    <a:pt x="234179" y="48768"/>
                  </a:lnTo>
                  <a:lnTo>
                    <a:pt x="241545" y="39877"/>
                  </a:lnTo>
                  <a:lnTo>
                    <a:pt x="242524" y="39243"/>
                  </a:lnTo>
                  <a:lnTo>
                    <a:pt x="234179" y="39243"/>
                  </a:lnTo>
                  <a:lnTo>
                    <a:pt x="232788" y="35432"/>
                  </a:lnTo>
                  <a:close/>
                </a:path>
                <a:path w="568960" h="118110">
                  <a:moveTo>
                    <a:pt x="276229" y="35432"/>
                  </a:moveTo>
                  <a:lnTo>
                    <a:pt x="261484" y="35432"/>
                  </a:lnTo>
                  <a:lnTo>
                    <a:pt x="264659" y="39243"/>
                  </a:lnTo>
                  <a:lnTo>
                    <a:pt x="264659" y="93725"/>
                  </a:lnTo>
                  <a:lnTo>
                    <a:pt x="277359" y="93725"/>
                  </a:lnTo>
                  <a:lnTo>
                    <a:pt x="277359" y="38734"/>
                  </a:lnTo>
                  <a:lnTo>
                    <a:pt x="276229" y="35432"/>
                  </a:lnTo>
                  <a:close/>
                </a:path>
                <a:path w="568960" h="118110">
                  <a:moveTo>
                    <a:pt x="224400" y="25146"/>
                  </a:moveTo>
                  <a:lnTo>
                    <a:pt x="215002" y="25146"/>
                  </a:lnTo>
                  <a:lnTo>
                    <a:pt x="208001" y="26027"/>
                  </a:lnTo>
                  <a:lnTo>
                    <a:pt x="201667" y="28670"/>
                  </a:lnTo>
                  <a:lnTo>
                    <a:pt x="195999" y="33075"/>
                  </a:lnTo>
                  <a:lnTo>
                    <a:pt x="190999" y="39243"/>
                  </a:lnTo>
                  <a:lnTo>
                    <a:pt x="199148" y="39243"/>
                  </a:lnTo>
                  <a:lnTo>
                    <a:pt x="205027" y="35432"/>
                  </a:lnTo>
                  <a:lnTo>
                    <a:pt x="232788" y="35432"/>
                  </a:lnTo>
                  <a:lnTo>
                    <a:pt x="230750" y="29845"/>
                  </a:lnTo>
                  <a:lnTo>
                    <a:pt x="224400" y="25146"/>
                  </a:lnTo>
                  <a:close/>
                </a:path>
                <a:path w="568960" h="118110">
                  <a:moveTo>
                    <a:pt x="264024" y="25146"/>
                  </a:moveTo>
                  <a:lnTo>
                    <a:pt x="257801" y="25146"/>
                  </a:lnTo>
                  <a:lnTo>
                    <a:pt x="250895" y="26027"/>
                  </a:lnTo>
                  <a:lnTo>
                    <a:pt x="244656" y="28670"/>
                  </a:lnTo>
                  <a:lnTo>
                    <a:pt x="239084" y="33075"/>
                  </a:lnTo>
                  <a:lnTo>
                    <a:pt x="234179" y="39243"/>
                  </a:lnTo>
                  <a:lnTo>
                    <a:pt x="242524" y="39243"/>
                  </a:lnTo>
                  <a:lnTo>
                    <a:pt x="248403" y="35432"/>
                  </a:lnTo>
                  <a:lnTo>
                    <a:pt x="276229" y="35432"/>
                  </a:lnTo>
                  <a:lnTo>
                    <a:pt x="275708" y="33908"/>
                  </a:lnTo>
                  <a:lnTo>
                    <a:pt x="272279" y="30352"/>
                  </a:lnTo>
                  <a:lnTo>
                    <a:pt x="268850" y="26924"/>
                  </a:lnTo>
                  <a:lnTo>
                    <a:pt x="264024" y="25146"/>
                  </a:lnTo>
                  <a:close/>
                </a:path>
                <a:path w="568960" h="118110">
                  <a:moveTo>
                    <a:pt x="315967" y="26670"/>
                  </a:moveTo>
                  <a:lnTo>
                    <a:pt x="303267" y="26670"/>
                  </a:lnTo>
                  <a:lnTo>
                    <a:pt x="303267" y="118109"/>
                  </a:lnTo>
                  <a:lnTo>
                    <a:pt x="315967" y="118109"/>
                  </a:lnTo>
                  <a:lnTo>
                    <a:pt x="315967" y="86105"/>
                  </a:lnTo>
                  <a:lnTo>
                    <a:pt x="328794" y="86105"/>
                  </a:lnTo>
                  <a:lnTo>
                    <a:pt x="322571" y="83311"/>
                  </a:lnTo>
                  <a:lnTo>
                    <a:pt x="315967" y="77724"/>
                  </a:lnTo>
                  <a:lnTo>
                    <a:pt x="315967" y="46862"/>
                  </a:lnTo>
                  <a:lnTo>
                    <a:pt x="322825" y="39497"/>
                  </a:lnTo>
                  <a:lnTo>
                    <a:pt x="323297" y="39243"/>
                  </a:lnTo>
                  <a:lnTo>
                    <a:pt x="315967" y="39243"/>
                  </a:lnTo>
                  <a:lnTo>
                    <a:pt x="315967" y="26670"/>
                  </a:lnTo>
                  <a:close/>
                </a:path>
                <a:path w="568960" h="118110">
                  <a:moveTo>
                    <a:pt x="360996" y="35814"/>
                  </a:moveTo>
                  <a:lnTo>
                    <a:pt x="336922" y="35814"/>
                  </a:lnTo>
                  <a:lnTo>
                    <a:pt x="344016" y="37290"/>
                  </a:lnTo>
                  <a:lnTo>
                    <a:pt x="349098" y="41719"/>
                  </a:lnTo>
                  <a:lnTo>
                    <a:pt x="352156" y="49101"/>
                  </a:lnTo>
                  <a:lnTo>
                    <a:pt x="353052" y="58166"/>
                  </a:lnTo>
                  <a:lnTo>
                    <a:pt x="353178" y="67945"/>
                  </a:lnTo>
                  <a:lnTo>
                    <a:pt x="351654" y="74422"/>
                  </a:lnTo>
                  <a:lnTo>
                    <a:pt x="348479" y="79121"/>
                  </a:lnTo>
                  <a:lnTo>
                    <a:pt x="345177" y="83820"/>
                  </a:lnTo>
                  <a:lnTo>
                    <a:pt x="340732" y="86105"/>
                  </a:lnTo>
                  <a:lnTo>
                    <a:pt x="315967" y="86105"/>
                  </a:lnTo>
                  <a:lnTo>
                    <a:pt x="321555" y="92201"/>
                  </a:lnTo>
                  <a:lnTo>
                    <a:pt x="328413" y="95250"/>
                  </a:lnTo>
                  <a:lnTo>
                    <a:pt x="345812" y="95250"/>
                  </a:lnTo>
                  <a:lnTo>
                    <a:pt x="366809" y="59435"/>
                  </a:lnTo>
                  <a:lnTo>
                    <a:pt x="366894" y="47878"/>
                  </a:lnTo>
                  <a:lnTo>
                    <a:pt x="364354" y="39877"/>
                  </a:lnTo>
                  <a:lnTo>
                    <a:pt x="360996" y="35814"/>
                  </a:lnTo>
                  <a:close/>
                </a:path>
                <a:path w="568960" h="118110">
                  <a:moveTo>
                    <a:pt x="347971" y="25146"/>
                  </a:moveTo>
                  <a:lnTo>
                    <a:pt x="339589" y="25146"/>
                  </a:lnTo>
                  <a:lnTo>
                    <a:pt x="332183" y="26027"/>
                  </a:lnTo>
                  <a:lnTo>
                    <a:pt x="325777" y="28670"/>
                  </a:lnTo>
                  <a:lnTo>
                    <a:pt x="320372" y="33075"/>
                  </a:lnTo>
                  <a:lnTo>
                    <a:pt x="315967" y="39243"/>
                  </a:lnTo>
                  <a:lnTo>
                    <a:pt x="323297" y="39243"/>
                  </a:lnTo>
                  <a:lnTo>
                    <a:pt x="329683" y="35814"/>
                  </a:lnTo>
                  <a:lnTo>
                    <a:pt x="360996" y="35814"/>
                  </a:lnTo>
                  <a:lnTo>
                    <a:pt x="359528" y="34035"/>
                  </a:lnTo>
                  <a:lnTo>
                    <a:pt x="354702" y="28067"/>
                  </a:lnTo>
                  <a:lnTo>
                    <a:pt x="347971" y="25146"/>
                  </a:lnTo>
                  <a:close/>
                </a:path>
                <a:path w="568960" h="118110">
                  <a:moveTo>
                    <a:pt x="432642" y="34290"/>
                  </a:moveTo>
                  <a:lnTo>
                    <a:pt x="417186" y="34290"/>
                  </a:lnTo>
                  <a:lnTo>
                    <a:pt x="421504" y="38226"/>
                  </a:lnTo>
                  <a:lnTo>
                    <a:pt x="421504" y="54101"/>
                  </a:lnTo>
                  <a:lnTo>
                    <a:pt x="418456" y="54101"/>
                  </a:lnTo>
                  <a:lnTo>
                    <a:pt x="409931" y="54461"/>
                  </a:lnTo>
                  <a:lnTo>
                    <a:pt x="380991" y="69596"/>
                  </a:lnTo>
                  <a:lnTo>
                    <a:pt x="380991" y="82169"/>
                  </a:lnTo>
                  <a:lnTo>
                    <a:pt x="383004" y="86868"/>
                  </a:lnTo>
                  <a:lnTo>
                    <a:pt x="383178" y="86868"/>
                  </a:lnTo>
                  <a:lnTo>
                    <a:pt x="390516" y="93472"/>
                  </a:lnTo>
                  <a:lnTo>
                    <a:pt x="395342" y="95250"/>
                  </a:lnTo>
                  <a:lnTo>
                    <a:pt x="408296" y="95250"/>
                  </a:lnTo>
                  <a:lnTo>
                    <a:pt x="415662" y="91948"/>
                  </a:lnTo>
                  <a:lnTo>
                    <a:pt x="423262" y="85344"/>
                  </a:lnTo>
                  <a:lnTo>
                    <a:pt x="401819" y="85344"/>
                  </a:lnTo>
                  <a:lnTo>
                    <a:pt x="399152" y="84327"/>
                  </a:lnTo>
                  <a:lnTo>
                    <a:pt x="394834" y="80264"/>
                  </a:lnTo>
                  <a:lnTo>
                    <a:pt x="393691" y="77850"/>
                  </a:lnTo>
                  <a:lnTo>
                    <a:pt x="393691" y="70739"/>
                  </a:lnTo>
                  <a:lnTo>
                    <a:pt x="395850" y="67436"/>
                  </a:lnTo>
                  <a:lnTo>
                    <a:pt x="400295" y="64897"/>
                  </a:lnTo>
                  <a:lnTo>
                    <a:pt x="404613" y="62356"/>
                  </a:lnTo>
                  <a:lnTo>
                    <a:pt x="410328" y="61086"/>
                  </a:lnTo>
                  <a:lnTo>
                    <a:pt x="434204" y="61086"/>
                  </a:lnTo>
                  <a:lnTo>
                    <a:pt x="434204" y="38861"/>
                  </a:lnTo>
                  <a:lnTo>
                    <a:pt x="432642" y="34290"/>
                  </a:lnTo>
                  <a:close/>
                </a:path>
                <a:path w="568960" h="118110">
                  <a:moveTo>
                    <a:pt x="434204" y="61086"/>
                  </a:moveTo>
                  <a:lnTo>
                    <a:pt x="417440" y="61086"/>
                  </a:lnTo>
                  <a:lnTo>
                    <a:pt x="421504" y="61214"/>
                  </a:lnTo>
                  <a:lnTo>
                    <a:pt x="421504" y="78612"/>
                  </a:lnTo>
                  <a:lnTo>
                    <a:pt x="415662" y="83057"/>
                  </a:lnTo>
                  <a:lnTo>
                    <a:pt x="410201" y="85344"/>
                  </a:lnTo>
                  <a:lnTo>
                    <a:pt x="423437" y="85344"/>
                  </a:lnTo>
                  <a:lnTo>
                    <a:pt x="424933" y="91948"/>
                  </a:lnTo>
                  <a:lnTo>
                    <a:pt x="428743" y="95250"/>
                  </a:lnTo>
                  <a:lnTo>
                    <a:pt x="438268" y="95250"/>
                  </a:lnTo>
                  <a:lnTo>
                    <a:pt x="441443" y="94615"/>
                  </a:lnTo>
                  <a:lnTo>
                    <a:pt x="444071" y="93472"/>
                  </a:lnTo>
                  <a:lnTo>
                    <a:pt x="444380" y="93472"/>
                  </a:lnTo>
                  <a:lnTo>
                    <a:pt x="443508" y="86868"/>
                  </a:lnTo>
                  <a:lnTo>
                    <a:pt x="436490" y="86868"/>
                  </a:lnTo>
                  <a:lnTo>
                    <a:pt x="434204" y="83311"/>
                  </a:lnTo>
                  <a:lnTo>
                    <a:pt x="434204" y="61086"/>
                  </a:lnTo>
                  <a:close/>
                </a:path>
                <a:path w="568960" h="118110">
                  <a:moveTo>
                    <a:pt x="419218" y="25146"/>
                  </a:moveTo>
                  <a:lnTo>
                    <a:pt x="403724" y="25146"/>
                  </a:lnTo>
                  <a:lnTo>
                    <a:pt x="394970" y="26924"/>
                  </a:lnTo>
                  <a:lnTo>
                    <a:pt x="395280" y="26924"/>
                  </a:lnTo>
                  <a:lnTo>
                    <a:pt x="387087" y="30225"/>
                  </a:lnTo>
                  <a:lnTo>
                    <a:pt x="387087" y="40258"/>
                  </a:lnTo>
                  <a:lnTo>
                    <a:pt x="394834" y="36322"/>
                  </a:lnTo>
                  <a:lnTo>
                    <a:pt x="402073" y="34290"/>
                  </a:lnTo>
                  <a:lnTo>
                    <a:pt x="432642" y="34290"/>
                  </a:lnTo>
                  <a:lnTo>
                    <a:pt x="432426" y="33654"/>
                  </a:lnTo>
                  <a:lnTo>
                    <a:pt x="424933" y="26924"/>
                  </a:lnTo>
                  <a:lnTo>
                    <a:pt x="419218" y="25146"/>
                  </a:lnTo>
                  <a:close/>
                </a:path>
                <a:path w="568960" h="118110">
                  <a:moveTo>
                    <a:pt x="472939" y="26670"/>
                  </a:moveTo>
                  <a:lnTo>
                    <a:pt x="460239" y="26670"/>
                  </a:lnTo>
                  <a:lnTo>
                    <a:pt x="460239" y="93725"/>
                  </a:lnTo>
                  <a:lnTo>
                    <a:pt x="472939" y="93725"/>
                  </a:lnTo>
                  <a:lnTo>
                    <a:pt x="472939" y="49529"/>
                  </a:lnTo>
                  <a:lnTo>
                    <a:pt x="478400" y="40385"/>
                  </a:lnTo>
                  <a:lnTo>
                    <a:pt x="480082" y="39243"/>
                  </a:lnTo>
                  <a:lnTo>
                    <a:pt x="472939" y="39243"/>
                  </a:lnTo>
                  <a:lnTo>
                    <a:pt x="472939" y="26670"/>
                  </a:lnTo>
                  <a:close/>
                </a:path>
                <a:path w="568960" h="118110">
                  <a:moveTo>
                    <a:pt x="497704" y="25273"/>
                  </a:moveTo>
                  <a:lnTo>
                    <a:pt x="494055" y="25273"/>
                  </a:lnTo>
                  <a:lnTo>
                    <a:pt x="488226" y="26027"/>
                  </a:lnTo>
                  <a:lnTo>
                    <a:pt x="482273" y="28670"/>
                  </a:lnTo>
                  <a:lnTo>
                    <a:pt x="477177" y="33075"/>
                  </a:lnTo>
                  <a:lnTo>
                    <a:pt x="472939" y="39243"/>
                  </a:lnTo>
                  <a:lnTo>
                    <a:pt x="480082" y="39243"/>
                  </a:lnTo>
                  <a:lnTo>
                    <a:pt x="485131" y="35814"/>
                  </a:lnTo>
                  <a:lnTo>
                    <a:pt x="499101" y="35814"/>
                  </a:lnTo>
                  <a:lnTo>
                    <a:pt x="499101" y="25526"/>
                  </a:lnTo>
                  <a:lnTo>
                    <a:pt x="497704" y="25273"/>
                  </a:lnTo>
                  <a:close/>
                </a:path>
                <a:path w="568960" h="118110">
                  <a:moveTo>
                    <a:pt x="499101" y="35814"/>
                  </a:moveTo>
                  <a:lnTo>
                    <a:pt x="494910" y="35814"/>
                  </a:lnTo>
                  <a:lnTo>
                    <a:pt x="496942" y="36195"/>
                  </a:lnTo>
                  <a:lnTo>
                    <a:pt x="499101" y="36956"/>
                  </a:lnTo>
                  <a:lnTo>
                    <a:pt x="499101" y="35814"/>
                  </a:lnTo>
                  <a:close/>
                </a:path>
                <a:path w="568960" h="118110">
                  <a:moveTo>
                    <a:pt x="550282" y="25146"/>
                  </a:moveTo>
                  <a:lnTo>
                    <a:pt x="532756" y="25146"/>
                  </a:lnTo>
                  <a:lnTo>
                    <a:pt x="525390" y="28448"/>
                  </a:lnTo>
                  <a:lnTo>
                    <a:pt x="511149" y="58420"/>
                  </a:lnTo>
                  <a:lnTo>
                    <a:pt x="511039" y="59944"/>
                  </a:lnTo>
                  <a:lnTo>
                    <a:pt x="532041" y="92789"/>
                  </a:lnTo>
                  <a:lnTo>
                    <a:pt x="546218" y="95250"/>
                  </a:lnTo>
                  <a:lnTo>
                    <a:pt x="552314" y="95250"/>
                  </a:lnTo>
                  <a:lnTo>
                    <a:pt x="559680" y="93979"/>
                  </a:lnTo>
                  <a:lnTo>
                    <a:pt x="568189" y="91567"/>
                  </a:lnTo>
                  <a:lnTo>
                    <a:pt x="568189" y="85978"/>
                  </a:lnTo>
                  <a:lnTo>
                    <a:pt x="548631" y="85978"/>
                  </a:lnTo>
                  <a:lnTo>
                    <a:pt x="539436" y="84581"/>
                  </a:lnTo>
                  <a:lnTo>
                    <a:pt x="539024" y="84581"/>
                  </a:lnTo>
                  <a:lnTo>
                    <a:pt x="531745" y="80160"/>
                  </a:lnTo>
                  <a:lnTo>
                    <a:pt x="527624" y="74136"/>
                  </a:lnTo>
                  <a:lnTo>
                    <a:pt x="526592" y="72584"/>
                  </a:lnTo>
                  <a:lnTo>
                    <a:pt x="523993" y="62102"/>
                  </a:lnTo>
                  <a:lnTo>
                    <a:pt x="568443" y="62102"/>
                  </a:lnTo>
                  <a:lnTo>
                    <a:pt x="568570" y="58420"/>
                  </a:lnTo>
                  <a:lnTo>
                    <a:pt x="568249" y="53085"/>
                  </a:lnTo>
                  <a:lnTo>
                    <a:pt x="524628" y="53085"/>
                  </a:lnTo>
                  <a:lnTo>
                    <a:pt x="525771" y="40512"/>
                  </a:lnTo>
                  <a:lnTo>
                    <a:pt x="531232" y="34290"/>
                  </a:lnTo>
                  <a:lnTo>
                    <a:pt x="561826" y="34290"/>
                  </a:lnTo>
                  <a:lnTo>
                    <a:pt x="561585" y="33908"/>
                  </a:lnTo>
                  <a:lnTo>
                    <a:pt x="556886" y="28067"/>
                  </a:lnTo>
                  <a:lnTo>
                    <a:pt x="550282" y="25146"/>
                  </a:lnTo>
                  <a:close/>
                </a:path>
                <a:path w="568960" h="118110">
                  <a:moveTo>
                    <a:pt x="568189" y="81915"/>
                  </a:moveTo>
                  <a:lnTo>
                    <a:pt x="560442" y="84581"/>
                  </a:lnTo>
                  <a:lnTo>
                    <a:pt x="553965" y="85978"/>
                  </a:lnTo>
                  <a:lnTo>
                    <a:pt x="568189" y="85978"/>
                  </a:lnTo>
                  <a:lnTo>
                    <a:pt x="568189" y="81915"/>
                  </a:lnTo>
                  <a:close/>
                </a:path>
                <a:path w="568960" h="118110">
                  <a:moveTo>
                    <a:pt x="561826" y="34290"/>
                  </a:moveTo>
                  <a:lnTo>
                    <a:pt x="550790" y="34290"/>
                  </a:lnTo>
                  <a:lnTo>
                    <a:pt x="555743" y="40512"/>
                  </a:lnTo>
                  <a:lnTo>
                    <a:pt x="555743" y="53085"/>
                  </a:lnTo>
                  <a:lnTo>
                    <a:pt x="568249" y="53085"/>
                  </a:lnTo>
                  <a:lnTo>
                    <a:pt x="568224" y="52659"/>
                  </a:lnTo>
                  <a:lnTo>
                    <a:pt x="568121" y="50946"/>
                  </a:lnTo>
                  <a:lnTo>
                    <a:pt x="566792" y="44354"/>
                  </a:lnTo>
                  <a:lnTo>
                    <a:pt x="564605" y="38667"/>
                  </a:lnTo>
                  <a:lnTo>
                    <a:pt x="561826" y="342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036948" y="2378964"/>
              <a:ext cx="194437" cy="99059"/>
            </a:xfrm>
            <a:prstGeom prst="rect">
              <a:avLst/>
            </a:prstGeom>
          </p:spPr>
        </p:pic>
      </p:grpSp>
      <p:sp>
        <p:nvSpPr>
          <p:cNvPr id="77" name="object 77"/>
          <p:cNvSpPr/>
          <p:nvPr/>
        </p:nvSpPr>
        <p:spPr>
          <a:xfrm>
            <a:off x="4284217" y="2378964"/>
            <a:ext cx="563245" cy="121920"/>
          </a:xfrm>
          <a:custGeom>
            <a:avLst/>
            <a:gdLst/>
            <a:ahLst/>
            <a:cxnLst/>
            <a:rect l="l" t="t" r="r" b="b"/>
            <a:pathLst>
              <a:path w="563245" h="121919">
                <a:moveTo>
                  <a:pt x="53594" y="6095"/>
                </a:moveTo>
                <a:lnTo>
                  <a:pt x="0" y="6095"/>
                </a:lnTo>
                <a:lnTo>
                  <a:pt x="0" y="97535"/>
                </a:lnTo>
                <a:lnTo>
                  <a:pt x="56387" y="97535"/>
                </a:lnTo>
                <a:lnTo>
                  <a:pt x="56387" y="87883"/>
                </a:lnTo>
                <a:lnTo>
                  <a:pt x="13589" y="87883"/>
                </a:lnTo>
                <a:lnTo>
                  <a:pt x="13589" y="54736"/>
                </a:lnTo>
                <a:lnTo>
                  <a:pt x="47117" y="54736"/>
                </a:lnTo>
                <a:lnTo>
                  <a:pt x="47117" y="45211"/>
                </a:lnTo>
                <a:lnTo>
                  <a:pt x="13589" y="45211"/>
                </a:lnTo>
                <a:lnTo>
                  <a:pt x="13589" y="15875"/>
                </a:lnTo>
                <a:lnTo>
                  <a:pt x="53594" y="15875"/>
                </a:lnTo>
                <a:lnTo>
                  <a:pt x="53594" y="6095"/>
                </a:lnTo>
                <a:close/>
              </a:path>
              <a:path w="563245" h="121919">
                <a:moveTo>
                  <a:pt x="82423" y="30479"/>
                </a:moveTo>
                <a:lnTo>
                  <a:pt x="67183" y="30479"/>
                </a:lnTo>
                <a:lnTo>
                  <a:pt x="93218" y="62864"/>
                </a:lnTo>
                <a:lnTo>
                  <a:pt x="66421" y="97535"/>
                </a:lnTo>
                <a:lnTo>
                  <a:pt x="79248" y="97535"/>
                </a:lnTo>
                <a:lnTo>
                  <a:pt x="99695" y="70992"/>
                </a:lnTo>
                <a:lnTo>
                  <a:pt x="114807" y="70992"/>
                </a:lnTo>
                <a:lnTo>
                  <a:pt x="109601" y="64515"/>
                </a:lnTo>
                <a:lnTo>
                  <a:pt x="115515" y="56260"/>
                </a:lnTo>
                <a:lnTo>
                  <a:pt x="102870" y="56260"/>
                </a:lnTo>
                <a:lnTo>
                  <a:pt x="82423" y="30479"/>
                </a:lnTo>
                <a:close/>
              </a:path>
              <a:path w="563245" h="121919">
                <a:moveTo>
                  <a:pt x="114807" y="70992"/>
                </a:moveTo>
                <a:lnTo>
                  <a:pt x="99695" y="70992"/>
                </a:lnTo>
                <a:lnTo>
                  <a:pt x="120904" y="97535"/>
                </a:lnTo>
                <a:lnTo>
                  <a:pt x="136144" y="97535"/>
                </a:lnTo>
                <a:lnTo>
                  <a:pt x="114807" y="70992"/>
                </a:lnTo>
                <a:close/>
              </a:path>
              <a:path w="563245" h="121919">
                <a:moveTo>
                  <a:pt x="133985" y="30479"/>
                </a:moveTo>
                <a:lnTo>
                  <a:pt x="121539" y="30479"/>
                </a:lnTo>
                <a:lnTo>
                  <a:pt x="102870" y="56260"/>
                </a:lnTo>
                <a:lnTo>
                  <a:pt x="115515" y="56260"/>
                </a:lnTo>
                <a:lnTo>
                  <a:pt x="133985" y="30479"/>
                </a:lnTo>
                <a:close/>
              </a:path>
              <a:path w="563245" h="121919">
                <a:moveTo>
                  <a:pt x="167005" y="30479"/>
                </a:moveTo>
                <a:lnTo>
                  <a:pt x="154305" y="30479"/>
                </a:lnTo>
                <a:lnTo>
                  <a:pt x="154305" y="121919"/>
                </a:lnTo>
                <a:lnTo>
                  <a:pt x="167005" y="121919"/>
                </a:lnTo>
                <a:lnTo>
                  <a:pt x="167005" y="89915"/>
                </a:lnTo>
                <a:lnTo>
                  <a:pt x="179832" y="89915"/>
                </a:lnTo>
                <a:lnTo>
                  <a:pt x="173609" y="87121"/>
                </a:lnTo>
                <a:lnTo>
                  <a:pt x="167005" y="81533"/>
                </a:lnTo>
                <a:lnTo>
                  <a:pt x="167005" y="50672"/>
                </a:lnTo>
                <a:lnTo>
                  <a:pt x="173862" y="43306"/>
                </a:lnTo>
                <a:lnTo>
                  <a:pt x="174335" y="43052"/>
                </a:lnTo>
                <a:lnTo>
                  <a:pt x="167005" y="43052"/>
                </a:lnTo>
                <a:lnTo>
                  <a:pt x="167005" y="30479"/>
                </a:lnTo>
                <a:close/>
              </a:path>
              <a:path w="563245" h="121919">
                <a:moveTo>
                  <a:pt x="212034" y="39624"/>
                </a:moveTo>
                <a:lnTo>
                  <a:pt x="187960" y="39624"/>
                </a:lnTo>
                <a:lnTo>
                  <a:pt x="195054" y="41100"/>
                </a:lnTo>
                <a:lnTo>
                  <a:pt x="200136" y="45529"/>
                </a:lnTo>
                <a:lnTo>
                  <a:pt x="203194" y="52911"/>
                </a:lnTo>
                <a:lnTo>
                  <a:pt x="204090" y="61975"/>
                </a:lnTo>
                <a:lnTo>
                  <a:pt x="204216" y="71754"/>
                </a:lnTo>
                <a:lnTo>
                  <a:pt x="202692" y="78231"/>
                </a:lnTo>
                <a:lnTo>
                  <a:pt x="199517" y="82930"/>
                </a:lnTo>
                <a:lnTo>
                  <a:pt x="196215" y="87629"/>
                </a:lnTo>
                <a:lnTo>
                  <a:pt x="191770" y="89915"/>
                </a:lnTo>
                <a:lnTo>
                  <a:pt x="167005" y="89915"/>
                </a:lnTo>
                <a:lnTo>
                  <a:pt x="172593" y="96011"/>
                </a:lnTo>
                <a:lnTo>
                  <a:pt x="179451" y="99059"/>
                </a:lnTo>
                <a:lnTo>
                  <a:pt x="196850" y="99059"/>
                </a:lnTo>
                <a:lnTo>
                  <a:pt x="217847" y="63245"/>
                </a:lnTo>
                <a:lnTo>
                  <a:pt x="217932" y="51688"/>
                </a:lnTo>
                <a:lnTo>
                  <a:pt x="215392" y="43687"/>
                </a:lnTo>
                <a:lnTo>
                  <a:pt x="212034" y="39624"/>
                </a:lnTo>
                <a:close/>
              </a:path>
              <a:path w="563245" h="121919">
                <a:moveTo>
                  <a:pt x="199009" y="28955"/>
                </a:moveTo>
                <a:lnTo>
                  <a:pt x="190627" y="28955"/>
                </a:lnTo>
                <a:lnTo>
                  <a:pt x="183221" y="29837"/>
                </a:lnTo>
                <a:lnTo>
                  <a:pt x="176815" y="32480"/>
                </a:lnTo>
                <a:lnTo>
                  <a:pt x="171410" y="36885"/>
                </a:lnTo>
                <a:lnTo>
                  <a:pt x="167005" y="43052"/>
                </a:lnTo>
                <a:lnTo>
                  <a:pt x="174335" y="43052"/>
                </a:lnTo>
                <a:lnTo>
                  <a:pt x="180721" y="39624"/>
                </a:lnTo>
                <a:lnTo>
                  <a:pt x="212034" y="39624"/>
                </a:lnTo>
                <a:lnTo>
                  <a:pt x="210566" y="37845"/>
                </a:lnTo>
                <a:lnTo>
                  <a:pt x="205740" y="31876"/>
                </a:lnTo>
                <a:lnTo>
                  <a:pt x="199009" y="28955"/>
                </a:lnTo>
                <a:close/>
              </a:path>
              <a:path w="563245" h="121919">
                <a:moveTo>
                  <a:pt x="273304" y="28955"/>
                </a:moveTo>
                <a:lnTo>
                  <a:pt x="255778" y="28955"/>
                </a:lnTo>
                <a:lnTo>
                  <a:pt x="248412" y="32257"/>
                </a:lnTo>
                <a:lnTo>
                  <a:pt x="234171" y="62229"/>
                </a:lnTo>
                <a:lnTo>
                  <a:pt x="234061" y="63753"/>
                </a:lnTo>
                <a:lnTo>
                  <a:pt x="255063" y="96599"/>
                </a:lnTo>
                <a:lnTo>
                  <a:pt x="269240" y="99059"/>
                </a:lnTo>
                <a:lnTo>
                  <a:pt x="275336" y="99059"/>
                </a:lnTo>
                <a:lnTo>
                  <a:pt x="282702" y="97789"/>
                </a:lnTo>
                <a:lnTo>
                  <a:pt x="291211" y="95376"/>
                </a:lnTo>
                <a:lnTo>
                  <a:pt x="291211" y="89788"/>
                </a:lnTo>
                <a:lnTo>
                  <a:pt x="271653" y="89788"/>
                </a:lnTo>
                <a:lnTo>
                  <a:pt x="262458" y="88391"/>
                </a:lnTo>
                <a:lnTo>
                  <a:pt x="262046" y="88391"/>
                </a:lnTo>
                <a:lnTo>
                  <a:pt x="254767" y="83970"/>
                </a:lnTo>
                <a:lnTo>
                  <a:pt x="250646" y="77946"/>
                </a:lnTo>
                <a:lnTo>
                  <a:pt x="249614" y="76394"/>
                </a:lnTo>
                <a:lnTo>
                  <a:pt x="247015" y="65912"/>
                </a:lnTo>
                <a:lnTo>
                  <a:pt x="291465" y="65912"/>
                </a:lnTo>
                <a:lnTo>
                  <a:pt x="291592" y="62229"/>
                </a:lnTo>
                <a:lnTo>
                  <a:pt x="291271" y="56895"/>
                </a:lnTo>
                <a:lnTo>
                  <a:pt x="247650" y="56895"/>
                </a:lnTo>
                <a:lnTo>
                  <a:pt x="248793" y="44322"/>
                </a:lnTo>
                <a:lnTo>
                  <a:pt x="254254" y="38100"/>
                </a:lnTo>
                <a:lnTo>
                  <a:pt x="284848" y="38100"/>
                </a:lnTo>
                <a:lnTo>
                  <a:pt x="284607" y="37718"/>
                </a:lnTo>
                <a:lnTo>
                  <a:pt x="279908" y="31876"/>
                </a:lnTo>
                <a:lnTo>
                  <a:pt x="273304" y="28955"/>
                </a:lnTo>
                <a:close/>
              </a:path>
              <a:path w="563245" h="121919">
                <a:moveTo>
                  <a:pt x="291211" y="85725"/>
                </a:moveTo>
                <a:lnTo>
                  <a:pt x="283464" y="88391"/>
                </a:lnTo>
                <a:lnTo>
                  <a:pt x="276987" y="89788"/>
                </a:lnTo>
                <a:lnTo>
                  <a:pt x="291211" y="89788"/>
                </a:lnTo>
                <a:lnTo>
                  <a:pt x="291211" y="85725"/>
                </a:lnTo>
                <a:close/>
              </a:path>
              <a:path w="563245" h="121919">
                <a:moveTo>
                  <a:pt x="284848" y="38100"/>
                </a:moveTo>
                <a:lnTo>
                  <a:pt x="273812" y="38100"/>
                </a:lnTo>
                <a:lnTo>
                  <a:pt x="278765" y="44322"/>
                </a:lnTo>
                <a:lnTo>
                  <a:pt x="278765" y="56895"/>
                </a:lnTo>
                <a:lnTo>
                  <a:pt x="291271" y="56895"/>
                </a:lnTo>
                <a:lnTo>
                  <a:pt x="291246" y="56469"/>
                </a:lnTo>
                <a:lnTo>
                  <a:pt x="291143" y="54756"/>
                </a:lnTo>
                <a:lnTo>
                  <a:pt x="289814" y="48164"/>
                </a:lnTo>
                <a:lnTo>
                  <a:pt x="287627" y="42477"/>
                </a:lnTo>
                <a:lnTo>
                  <a:pt x="284848" y="38100"/>
                </a:lnTo>
                <a:close/>
              </a:path>
              <a:path w="563245" h="121919">
                <a:moveTo>
                  <a:pt x="347980" y="28955"/>
                </a:moveTo>
                <a:lnTo>
                  <a:pt x="342392" y="28955"/>
                </a:lnTo>
                <a:lnTo>
                  <a:pt x="334557" y="29527"/>
                </a:lnTo>
                <a:lnTo>
                  <a:pt x="307213" y="63626"/>
                </a:lnTo>
                <a:lnTo>
                  <a:pt x="307788" y="70935"/>
                </a:lnTo>
                <a:lnTo>
                  <a:pt x="340233" y="99059"/>
                </a:lnTo>
                <a:lnTo>
                  <a:pt x="346202" y="99059"/>
                </a:lnTo>
                <a:lnTo>
                  <a:pt x="353441" y="97916"/>
                </a:lnTo>
                <a:lnTo>
                  <a:pt x="361696" y="95503"/>
                </a:lnTo>
                <a:lnTo>
                  <a:pt x="361696" y="89280"/>
                </a:lnTo>
                <a:lnTo>
                  <a:pt x="337058" y="89280"/>
                </a:lnTo>
                <a:lnTo>
                  <a:pt x="331724" y="86994"/>
                </a:lnTo>
                <a:lnTo>
                  <a:pt x="327660" y="82295"/>
                </a:lnTo>
                <a:lnTo>
                  <a:pt x="323736" y="77612"/>
                </a:lnTo>
                <a:lnTo>
                  <a:pt x="321691" y="71500"/>
                </a:lnTo>
                <a:lnTo>
                  <a:pt x="321805" y="55887"/>
                </a:lnTo>
                <a:lnTo>
                  <a:pt x="323596" y="50037"/>
                </a:lnTo>
                <a:lnTo>
                  <a:pt x="331470" y="40639"/>
                </a:lnTo>
                <a:lnTo>
                  <a:pt x="336677" y="38353"/>
                </a:lnTo>
                <a:lnTo>
                  <a:pt x="360807" y="38353"/>
                </a:lnTo>
                <a:lnTo>
                  <a:pt x="360807" y="31241"/>
                </a:lnTo>
                <a:lnTo>
                  <a:pt x="361418" y="31241"/>
                </a:lnTo>
                <a:lnTo>
                  <a:pt x="354076" y="29717"/>
                </a:lnTo>
                <a:lnTo>
                  <a:pt x="347980" y="28955"/>
                </a:lnTo>
                <a:close/>
              </a:path>
              <a:path w="563245" h="121919">
                <a:moveTo>
                  <a:pt x="361696" y="84962"/>
                </a:moveTo>
                <a:lnTo>
                  <a:pt x="355473" y="87883"/>
                </a:lnTo>
                <a:lnTo>
                  <a:pt x="349504" y="89280"/>
                </a:lnTo>
                <a:lnTo>
                  <a:pt x="361696" y="89280"/>
                </a:lnTo>
                <a:lnTo>
                  <a:pt x="361696" y="84962"/>
                </a:lnTo>
                <a:close/>
              </a:path>
              <a:path w="563245" h="121919">
                <a:moveTo>
                  <a:pt x="360807" y="38353"/>
                </a:moveTo>
                <a:lnTo>
                  <a:pt x="347853" y="38353"/>
                </a:lnTo>
                <a:lnTo>
                  <a:pt x="353695" y="39369"/>
                </a:lnTo>
                <a:lnTo>
                  <a:pt x="360807" y="41275"/>
                </a:lnTo>
                <a:lnTo>
                  <a:pt x="360807" y="38353"/>
                </a:lnTo>
                <a:close/>
              </a:path>
              <a:path w="563245" h="121919">
                <a:moveTo>
                  <a:pt x="394589" y="39624"/>
                </a:moveTo>
                <a:lnTo>
                  <a:pt x="381889" y="39624"/>
                </a:lnTo>
                <a:lnTo>
                  <a:pt x="381982" y="85597"/>
                </a:lnTo>
                <a:lnTo>
                  <a:pt x="383479" y="89661"/>
                </a:lnTo>
                <a:lnTo>
                  <a:pt x="383573" y="89915"/>
                </a:lnTo>
                <a:lnTo>
                  <a:pt x="383667" y="90169"/>
                </a:lnTo>
                <a:lnTo>
                  <a:pt x="387350" y="93725"/>
                </a:lnTo>
                <a:lnTo>
                  <a:pt x="390906" y="97281"/>
                </a:lnTo>
                <a:lnTo>
                  <a:pt x="395986" y="99059"/>
                </a:lnTo>
                <a:lnTo>
                  <a:pt x="405384" y="99059"/>
                </a:lnTo>
                <a:lnTo>
                  <a:pt x="408813" y="98551"/>
                </a:lnTo>
                <a:lnTo>
                  <a:pt x="412750" y="97535"/>
                </a:lnTo>
                <a:lnTo>
                  <a:pt x="412750" y="89915"/>
                </a:lnTo>
                <a:lnTo>
                  <a:pt x="398653" y="89915"/>
                </a:lnTo>
                <a:lnTo>
                  <a:pt x="394589" y="85597"/>
                </a:lnTo>
                <a:lnTo>
                  <a:pt x="394589" y="39624"/>
                </a:lnTo>
                <a:close/>
              </a:path>
              <a:path w="563245" h="121919">
                <a:moveTo>
                  <a:pt x="412750" y="89153"/>
                </a:moveTo>
                <a:lnTo>
                  <a:pt x="410337" y="89661"/>
                </a:lnTo>
                <a:lnTo>
                  <a:pt x="408305" y="89915"/>
                </a:lnTo>
                <a:lnTo>
                  <a:pt x="412750" y="89915"/>
                </a:lnTo>
                <a:lnTo>
                  <a:pt x="412750" y="89153"/>
                </a:lnTo>
                <a:close/>
              </a:path>
              <a:path w="563245" h="121919">
                <a:moveTo>
                  <a:pt x="413004" y="30479"/>
                </a:moveTo>
                <a:lnTo>
                  <a:pt x="372999" y="30479"/>
                </a:lnTo>
                <a:lnTo>
                  <a:pt x="372999" y="39624"/>
                </a:lnTo>
                <a:lnTo>
                  <a:pt x="413004" y="39624"/>
                </a:lnTo>
                <a:lnTo>
                  <a:pt x="413004" y="30479"/>
                </a:lnTo>
                <a:close/>
              </a:path>
              <a:path w="563245" h="121919">
                <a:moveTo>
                  <a:pt x="394589" y="17144"/>
                </a:moveTo>
                <a:lnTo>
                  <a:pt x="381889" y="18287"/>
                </a:lnTo>
                <a:lnTo>
                  <a:pt x="381889" y="30479"/>
                </a:lnTo>
                <a:lnTo>
                  <a:pt x="394589" y="30479"/>
                </a:lnTo>
                <a:lnTo>
                  <a:pt x="394589" y="17144"/>
                </a:lnTo>
                <a:close/>
              </a:path>
              <a:path w="563245" h="121919">
                <a:moveTo>
                  <a:pt x="465328" y="28955"/>
                </a:moveTo>
                <a:lnTo>
                  <a:pt x="447802" y="28955"/>
                </a:lnTo>
                <a:lnTo>
                  <a:pt x="440436" y="32257"/>
                </a:lnTo>
                <a:lnTo>
                  <a:pt x="426195" y="62229"/>
                </a:lnTo>
                <a:lnTo>
                  <a:pt x="426085" y="63753"/>
                </a:lnTo>
                <a:lnTo>
                  <a:pt x="447087" y="96599"/>
                </a:lnTo>
                <a:lnTo>
                  <a:pt x="461264" y="99059"/>
                </a:lnTo>
                <a:lnTo>
                  <a:pt x="467360" y="99059"/>
                </a:lnTo>
                <a:lnTo>
                  <a:pt x="474726" y="97789"/>
                </a:lnTo>
                <a:lnTo>
                  <a:pt x="483235" y="95376"/>
                </a:lnTo>
                <a:lnTo>
                  <a:pt x="483235" y="89788"/>
                </a:lnTo>
                <a:lnTo>
                  <a:pt x="463677" y="89788"/>
                </a:lnTo>
                <a:lnTo>
                  <a:pt x="454482" y="88391"/>
                </a:lnTo>
                <a:lnTo>
                  <a:pt x="454070" y="88391"/>
                </a:lnTo>
                <a:lnTo>
                  <a:pt x="446791" y="83970"/>
                </a:lnTo>
                <a:lnTo>
                  <a:pt x="442670" y="77946"/>
                </a:lnTo>
                <a:lnTo>
                  <a:pt x="441638" y="76394"/>
                </a:lnTo>
                <a:lnTo>
                  <a:pt x="439039" y="65912"/>
                </a:lnTo>
                <a:lnTo>
                  <a:pt x="483489" y="65912"/>
                </a:lnTo>
                <a:lnTo>
                  <a:pt x="483616" y="62229"/>
                </a:lnTo>
                <a:lnTo>
                  <a:pt x="483295" y="56895"/>
                </a:lnTo>
                <a:lnTo>
                  <a:pt x="439674" y="56895"/>
                </a:lnTo>
                <a:lnTo>
                  <a:pt x="440817" y="44322"/>
                </a:lnTo>
                <a:lnTo>
                  <a:pt x="446278" y="38100"/>
                </a:lnTo>
                <a:lnTo>
                  <a:pt x="476872" y="38100"/>
                </a:lnTo>
                <a:lnTo>
                  <a:pt x="476631" y="37718"/>
                </a:lnTo>
                <a:lnTo>
                  <a:pt x="471932" y="31876"/>
                </a:lnTo>
                <a:lnTo>
                  <a:pt x="465328" y="28955"/>
                </a:lnTo>
                <a:close/>
              </a:path>
              <a:path w="563245" h="121919">
                <a:moveTo>
                  <a:pt x="483235" y="85725"/>
                </a:moveTo>
                <a:lnTo>
                  <a:pt x="475488" y="88391"/>
                </a:lnTo>
                <a:lnTo>
                  <a:pt x="469011" y="89788"/>
                </a:lnTo>
                <a:lnTo>
                  <a:pt x="483235" y="89788"/>
                </a:lnTo>
                <a:lnTo>
                  <a:pt x="483235" y="85725"/>
                </a:lnTo>
                <a:close/>
              </a:path>
              <a:path w="563245" h="121919">
                <a:moveTo>
                  <a:pt x="476872" y="38100"/>
                </a:moveTo>
                <a:lnTo>
                  <a:pt x="465836" y="38100"/>
                </a:lnTo>
                <a:lnTo>
                  <a:pt x="470789" y="44322"/>
                </a:lnTo>
                <a:lnTo>
                  <a:pt x="470789" y="56895"/>
                </a:lnTo>
                <a:lnTo>
                  <a:pt x="483295" y="56895"/>
                </a:lnTo>
                <a:lnTo>
                  <a:pt x="483270" y="56469"/>
                </a:lnTo>
                <a:lnTo>
                  <a:pt x="483167" y="54756"/>
                </a:lnTo>
                <a:lnTo>
                  <a:pt x="481838" y="48164"/>
                </a:lnTo>
                <a:lnTo>
                  <a:pt x="479651" y="42477"/>
                </a:lnTo>
                <a:lnTo>
                  <a:pt x="476872" y="38100"/>
                </a:lnTo>
                <a:close/>
              </a:path>
              <a:path w="563245" h="121919">
                <a:moveTo>
                  <a:pt x="537591" y="28955"/>
                </a:moveTo>
                <a:lnTo>
                  <a:pt x="520319" y="28955"/>
                </a:lnTo>
                <a:lnTo>
                  <a:pt x="512953" y="32384"/>
                </a:lnTo>
                <a:lnTo>
                  <a:pt x="499237" y="76326"/>
                </a:lnTo>
                <a:lnTo>
                  <a:pt x="501650" y="84327"/>
                </a:lnTo>
                <a:lnTo>
                  <a:pt x="506476" y="90296"/>
                </a:lnTo>
                <a:lnTo>
                  <a:pt x="511429" y="96138"/>
                </a:lnTo>
                <a:lnTo>
                  <a:pt x="518033" y="99059"/>
                </a:lnTo>
                <a:lnTo>
                  <a:pt x="526542" y="99059"/>
                </a:lnTo>
                <a:lnTo>
                  <a:pt x="533874" y="98178"/>
                </a:lnTo>
                <a:lnTo>
                  <a:pt x="540242" y="95535"/>
                </a:lnTo>
                <a:lnTo>
                  <a:pt x="545633" y="91130"/>
                </a:lnTo>
                <a:lnTo>
                  <a:pt x="547588" y="88391"/>
                </a:lnTo>
                <a:lnTo>
                  <a:pt x="529209" y="88391"/>
                </a:lnTo>
                <a:lnTo>
                  <a:pt x="522041" y="86917"/>
                </a:lnTo>
                <a:lnTo>
                  <a:pt x="516921" y="82502"/>
                </a:lnTo>
                <a:lnTo>
                  <a:pt x="513849" y="75158"/>
                </a:lnTo>
                <a:lnTo>
                  <a:pt x="512940" y="66039"/>
                </a:lnTo>
                <a:lnTo>
                  <a:pt x="512826" y="56387"/>
                </a:lnTo>
                <a:lnTo>
                  <a:pt x="514477" y="49783"/>
                </a:lnTo>
                <a:lnTo>
                  <a:pt x="520827" y="40385"/>
                </a:lnTo>
                <a:lnTo>
                  <a:pt x="525399" y="38100"/>
                </a:lnTo>
                <a:lnTo>
                  <a:pt x="550037" y="38100"/>
                </a:lnTo>
                <a:lnTo>
                  <a:pt x="544576" y="32003"/>
                </a:lnTo>
                <a:lnTo>
                  <a:pt x="537591" y="28955"/>
                </a:lnTo>
                <a:close/>
              </a:path>
              <a:path w="563245" h="121919">
                <a:moveTo>
                  <a:pt x="562864" y="84962"/>
                </a:moveTo>
                <a:lnTo>
                  <a:pt x="550037" y="84962"/>
                </a:lnTo>
                <a:lnTo>
                  <a:pt x="550037" y="97535"/>
                </a:lnTo>
                <a:lnTo>
                  <a:pt x="562864" y="97535"/>
                </a:lnTo>
                <a:lnTo>
                  <a:pt x="562864" y="84962"/>
                </a:lnTo>
                <a:close/>
              </a:path>
              <a:path w="563245" h="121919">
                <a:moveTo>
                  <a:pt x="562864" y="0"/>
                </a:moveTo>
                <a:lnTo>
                  <a:pt x="550037" y="0"/>
                </a:lnTo>
                <a:lnTo>
                  <a:pt x="550037" y="38100"/>
                </a:lnTo>
                <a:lnTo>
                  <a:pt x="537083" y="38100"/>
                </a:lnTo>
                <a:lnTo>
                  <a:pt x="543433" y="40893"/>
                </a:lnTo>
                <a:lnTo>
                  <a:pt x="550037" y="46481"/>
                </a:lnTo>
                <a:lnTo>
                  <a:pt x="550037" y="77342"/>
                </a:lnTo>
                <a:lnTo>
                  <a:pt x="543179" y="84708"/>
                </a:lnTo>
                <a:lnTo>
                  <a:pt x="536321" y="88391"/>
                </a:lnTo>
                <a:lnTo>
                  <a:pt x="547588" y="88391"/>
                </a:lnTo>
                <a:lnTo>
                  <a:pt x="550037" y="84962"/>
                </a:lnTo>
                <a:lnTo>
                  <a:pt x="562864" y="84962"/>
                </a:lnTo>
                <a:lnTo>
                  <a:pt x="5628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8" name="object 78"/>
          <p:cNvGrpSpPr/>
          <p:nvPr/>
        </p:nvGrpSpPr>
        <p:grpSpPr>
          <a:xfrm>
            <a:off x="4904866" y="2378964"/>
            <a:ext cx="1009015" cy="99060"/>
            <a:chOff x="4904866" y="2378964"/>
            <a:chExt cx="1009015" cy="99060"/>
          </a:xfrm>
        </p:grpSpPr>
        <p:pic>
          <p:nvPicPr>
            <p:cNvPr id="79" name="object 7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904866" y="2396109"/>
              <a:ext cx="244983" cy="81915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5193410" y="2378964"/>
              <a:ext cx="720725" cy="99060"/>
            </a:xfrm>
            <a:custGeom>
              <a:avLst/>
              <a:gdLst/>
              <a:ahLst/>
              <a:cxnLst/>
              <a:rect l="l" t="t" r="r" b="b"/>
              <a:pathLst>
                <a:path w="720725" h="99060">
                  <a:moveTo>
                    <a:pt x="38353" y="28955"/>
                  </a:moveTo>
                  <a:lnTo>
                    <a:pt x="21081" y="28955"/>
                  </a:lnTo>
                  <a:lnTo>
                    <a:pt x="13715" y="32384"/>
                  </a:lnTo>
                  <a:lnTo>
                    <a:pt x="0" y="76326"/>
                  </a:lnTo>
                  <a:lnTo>
                    <a:pt x="2412" y="84327"/>
                  </a:lnTo>
                  <a:lnTo>
                    <a:pt x="7238" y="90296"/>
                  </a:lnTo>
                  <a:lnTo>
                    <a:pt x="12191" y="96138"/>
                  </a:lnTo>
                  <a:lnTo>
                    <a:pt x="18796" y="99059"/>
                  </a:lnTo>
                  <a:lnTo>
                    <a:pt x="27304" y="99059"/>
                  </a:lnTo>
                  <a:lnTo>
                    <a:pt x="34637" y="98178"/>
                  </a:lnTo>
                  <a:lnTo>
                    <a:pt x="41005" y="95535"/>
                  </a:lnTo>
                  <a:lnTo>
                    <a:pt x="46396" y="91130"/>
                  </a:lnTo>
                  <a:lnTo>
                    <a:pt x="48351" y="88391"/>
                  </a:lnTo>
                  <a:lnTo>
                    <a:pt x="29972" y="88391"/>
                  </a:lnTo>
                  <a:lnTo>
                    <a:pt x="22804" y="86917"/>
                  </a:lnTo>
                  <a:lnTo>
                    <a:pt x="17684" y="82502"/>
                  </a:lnTo>
                  <a:lnTo>
                    <a:pt x="14612" y="75158"/>
                  </a:lnTo>
                  <a:lnTo>
                    <a:pt x="13703" y="66039"/>
                  </a:lnTo>
                  <a:lnTo>
                    <a:pt x="13588" y="56387"/>
                  </a:lnTo>
                  <a:lnTo>
                    <a:pt x="15239" y="49783"/>
                  </a:lnTo>
                  <a:lnTo>
                    <a:pt x="21589" y="40385"/>
                  </a:lnTo>
                  <a:lnTo>
                    <a:pt x="26162" y="38100"/>
                  </a:lnTo>
                  <a:lnTo>
                    <a:pt x="50800" y="38100"/>
                  </a:lnTo>
                  <a:lnTo>
                    <a:pt x="45338" y="32003"/>
                  </a:lnTo>
                  <a:lnTo>
                    <a:pt x="38353" y="28955"/>
                  </a:lnTo>
                  <a:close/>
                </a:path>
                <a:path w="720725" h="99060">
                  <a:moveTo>
                    <a:pt x="63626" y="84962"/>
                  </a:moveTo>
                  <a:lnTo>
                    <a:pt x="50800" y="84962"/>
                  </a:lnTo>
                  <a:lnTo>
                    <a:pt x="50800" y="97535"/>
                  </a:lnTo>
                  <a:lnTo>
                    <a:pt x="63626" y="97535"/>
                  </a:lnTo>
                  <a:lnTo>
                    <a:pt x="63626" y="84962"/>
                  </a:lnTo>
                  <a:close/>
                </a:path>
                <a:path w="720725" h="99060">
                  <a:moveTo>
                    <a:pt x="63626" y="0"/>
                  </a:moveTo>
                  <a:lnTo>
                    <a:pt x="50800" y="0"/>
                  </a:lnTo>
                  <a:lnTo>
                    <a:pt x="50800" y="38100"/>
                  </a:lnTo>
                  <a:lnTo>
                    <a:pt x="37846" y="38100"/>
                  </a:lnTo>
                  <a:lnTo>
                    <a:pt x="44196" y="40893"/>
                  </a:lnTo>
                  <a:lnTo>
                    <a:pt x="50800" y="46481"/>
                  </a:lnTo>
                  <a:lnTo>
                    <a:pt x="50800" y="77342"/>
                  </a:lnTo>
                  <a:lnTo>
                    <a:pt x="43941" y="84708"/>
                  </a:lnTo>
                  <a:lnTo>
                    <a:pt x="37084" y="88391"/>
                  </a:lnTo>
                  <a:lnTo>
                    <a:pt x="48351" y="88391"/>
                  </a:lnTo>
                  <a:lnTo>
                    <a:pt x="50800" y="84962"/>
                  </a:lnTo>
                  <a:lnTo>
                    <a:pt x="63626" y="84962"/>
                  </a:lnTo>
                  <a:lnTo>
                    <a:pt x="63626" y="0"/>
                  </a:lnTo>
                  <a:close/>
                </a:path>
                <a:path w="720725" h="99060">
                  <a:moveTo>
                    <a:pt x="123062" y="28955"/>
                  </a:moveTo>
                  <a:lnTo>
                    <a:pt x="105537" y="28955"/>
                  </a:lnTo>
                  <a:lnTo>
                    <a:pt x="98171" y="32257"/>
                  </a:lnTo>
                  <a:lnTo>
                    <a:pt x="83930" y="62229"/>
                  </a:lnTo>
                  <a:lnTo>
                    <a:pt x="83819" y="63753"/>
                  </a:lnTo>
                  <a:lnTo>
                    <a:pt x="104822" y="96599"/>
                  </a:lnTo>
                  <a:lnTo>
                    <a:pt x="118999" y="99059"/>
                  </a:lnTo>
                  <a:lnTo>
                    <a:pt x="125094" y="99059"/>
                  </a:lnTo>
                  <a:lnTo>
                    <a:pt x="132461" y="97789"/>
                  </a:lnTo>
                  <a:lnTo>
                    <a:pt x="140969" y="95376"/>
                  </a:lnTo>
                  <a:lnTo>
                    <a:pt x="140969" y="89788"/>
                  </a:lnTo>
                  <a:lnTo>
                    <a:pt x="121412" y="89788"/>
                  </a:lnTo>
                  <a:lnTo>
                    <a:pt x="112217" y="88391"/>
                  </a:lnTo>
                  <a:lnTo>
                    <a:pt x="111805" y="88391"/>
                  </a:lnTo>
                  <a:lnTo>
                    <a:pt x="104526" y="83970"/>
                  </a:lnTo>
                  <a:lnTo>
                    <a:pt x="100405" y="77946"/>
                  </a:lnTo>
                  <a:lnTo>
                    <a:pt x="99373" y="76394"/>
                  </a:lnTo>
                  <a:lnTo>
                    <a:pt x="96774" y="65912"/>
                  </a:lnTo>
                  <a:lnTo>
                    <a:pt x="141224" y="65912"/>
                  </a:lnTo>
                  <a:lnTo>
                    <a:pt x="141350" y="62229"/>
                  </a:lnTo>
                  <a:lnTo>
                    <a:pt x="141030" y="56895"/>
                  </a:lnTo>
                  <a:lnTo>
                    <a:pt x="97409" y="56895"/>
                  </a:lnTo>
                  <a:lnTo>
                    <a:pt x="98551" y="44322"/>
                  </a:lnTo>
                  <a:lnTo>
                    <a:pt x="104012" y="38100"/>
                  </a:lnTo>
                  <a:lnTo>
                    <a:pt x="134607" y="38100"/>
                  </a:lnTo>
                  <a:lnTo>
                    <a:pt x="134365" y="37718"/>
                  </a:lnTo>
                  <a:lnTo>
                    <a:pt x="129666" y="31876"/>
                  </a:lnTo>
                  <a:lnTo>
                    <a:pt x="123062" y="28955"/>
                  </a:lnTo>
                  <a:close/>
                </a:path>
                <a:path w="720725" h="99060">
                  <a:moveTo>
                    <a:pt x="140969" y="85725"/>
                  </a:moveTo>
                  <a:lnTo>
                    <a:pt x="133223" y="88391"/>
                  </a:lnTo>
                  <a:lnTo>
                    <a:pt x="126746" y="89788"/>
                  </a:lnTo>
                  <a:lnTo>
                    <a:pt x="140969" y="89788"/>
                  </a:lnTo>
                  <a:lnTo>
                    <a:pt x="140969" y="85725"/>
                  </a:lnTo>
                  <a:close/>
                </a:path>
                <a:path w="720725" h="99060">
                  <a:moveTo>
                    <a:pt x="134607" y="38100"/>
                  </a:moveTo>
                  <a:lnTo>
                    <a:pt x="123571" y="38100"/>
                  </a:lnTo>
                  <a:lnTo>
                    <a:pt x="128524" y="44322"/>
                  </a:lnTo>
                  <a:lnTo>
                    <a:pt x="128524" y="56895"/>
                  </a:lnTo>
                  <a:lnTo>
                    <a:pt x="141030" y="56895"/>
                  </a:lnTo>
                  <a:lnTo>
                    <a:pt x="141005" y="56469"/>
                  </a:lnTo>
                  <a:lnTo>
                    <a:pt x="140902" y="54756"/>
                  </a:lnTo>
                  <a:lnTo>
                    <a:pt x="139573" y="48164"/>
                  </a:lnTo>
                  <a:lnTo>
                    <a:pt x="137386" y="42477"/>
                  </a:lnTo>
                  <a:lnTo>
                    <a:pt x="134607" y="38100"/>
                  </a:lnTo>
                  <a:close/>
                </a:path>
                <a:path w="720725" h="99060">
                  <a:moveTo>
                    <a:pt x="175767" y="39624"/>
                  </a:moveTo>
                  <a:lnTo>
                    <a:pt x="163067" y="39624"/>
                  </a:lnTo>
                  <a:lnTo>
                    <a:pt x="163161" y="85597"/>
                  </a:lnTo>
                  <a:lnTo>
                    <a:pt x="164658" y="89661"/>
                  </a:lnTo>
                  <a:lnTo>
                    <a:pt x="164752" y="89915"/>
                  </a:lnTo>
                  <a:lnTo>
                    <a:pt x="164846" y="90169"/>
                  </a:lnTo>
                  <a:lnTo>
                    <a:pt x="168528" y="93725"/>
                  </a:lnTo>
                  <a:lnTo>
                    <a:pt x="172085" y="97281"/>
                  </a:lnTo>
                  <a:lnTo>
                    <a:pt x="177164" y="99059"/>
                  </a:lnTo>
                  <a:lnTo>
                    <a:pt x="186562" y="99059"/>
                  </a:lnTo>
                  <a:lnTo>
                    <a:pt x="189991" y="98551"/>
                  </a:lnTo>
                  <a:lnTo>
                    <a:pt x="193928" y="97535"/>
                  </a:lnTo>
                  <a:lnTo>
                    <a:pt x="193928" y="89915"/>
                  </a:lnTo>
                  <a:lnTo>
                    <a:pt x="179831" y="89915"/>
                  </a:lnTo>
                  <a:lnTo>
                    <a:pt x="175767" y="85597"/>
                  </a:lnTo>
                  <a:lnTo>
                    <a:pt x="175767" y="39624"/>
                  </a:lnTo>
                  <a:close/>
                </a:path>
                <a:path w="720725" h="99060">
                  <a:moveTo>
                    <a:pt x="193928" y="89153"/>
                  </a:moveTo>
                  <a:lnTo>
                    <a:pt x="191515" y="89661"/>
                  </a:lnTo>
                  <a:lnTo>
                    <a:pt x="189484" y="89915"/>
                  </a:lnTo>
                  <a:lnTo>
                    <a:pt x="193928" y="89915"/>
                  </a:lnTo>
                  <a:lnTo>
                    <a:pt x="193928" y="89153"/>
                  </a:lnTo>
                  <a:close/>
                </a:path>
                <a:path w="720725" h="99060">
                  <a:moveTo>
                    <a:pt x="194183" y="30479"/>
                  </a:moveTo>
                  <a:lnTo>
                    <a:pt x="154177" y="30479"/>
                  </a:lnTo>
                  <a:lnTo>
                    <a:pt x="154177" y="39624"/>
                  </a:lnTo>
                  <a:lnTo>
                    <a:pt x="194183" y="39624"/>
                  </a:lnTo>
                  <a:lnTo>
                    <a:pt x="194183" y="30479"/>
                  </a:lnTo>
                  <a:close/>
                </a:path>
                <a:path w="720725" h="99060">
                  <a:moveTo>
                    <a:pt x="175767" y="17144"/>
                  </a:moveTo>
                  <a:lnTo>
                    <a:pt x="163067" y="18287"/>
                  </a:lnTo>
                  <a:lnTo>
                    <a:pt x="163067" y="30479"/>
                  </a:lnTo>
                  <a:lnTo>
                    <a:pt x="175767" y="30479"/>
                  </a:lnTo>
                  <a:lnTo>
                    <a:pt x="175767" y="17144"/>
                  </a:lnTo>
                  <a:close/>
                </a:path>
                <a:path w="720725" h="99060">
                  <a:moveTo>
                    <a:pt x="248030" y="28955"/>
                  </a:moveTo>
                  <a:lnTo>
                    <a:pt x="230504" y="28955"/>
                  </a:lnTo>
                  <a:lnTo>
                    <a:pt x="223138" y="32257"/>
                  </a:lnTo>
                  <a:lnTo>
                    <a:pt x="208898" y="62229"/>
                  </a:lnTo>
                  <a:lnTo>
                    <a:pt x="208787" y="63753"/>
                  </a:lnTo>
                  <a:lnTo>
                    <a:pt x="229790" y="96599"/>
                  </a:lnTo>
                  <a:lnTo>
                    <a:pt x="243966" y="99059"/>
                  </a:lnTo>
                  <a:lnTo>
                    <a:pt x="250062" y="99059"/>
                  </a:lnTo>
                  <a:lnTo>
                    <a:pt x="257428" y="97789"/>
                  </a:lnTo>
                  <a:lnTo>
                    <a:pt x="265938" y="95376"/>
                  </a:lnTo>
                  <a:lnTo>
                    <a:pt x="265938" y="89788"/>
                  </a:lnTo>
                  <a:lnTo>
                    <a:pt x="246379" y="89788"/>
                  </a:lnTo>
                  <a:lnTo>
                    <a:pt x="237185" y="88391"/>
                  </a:lnTo>
                  <a:lnTo>
                    <a:pt x="236773" y="88391"/>
                  </a:lnTo>
                  <a:lnTo>
                    <a:pt x="229494" y="83970"/>
                  </a:lnTo>
                  <a:lnTo>
                    <a:pt x="225373" y="77946"/>
                  </a:lnTo>
                  <a:lnTo>
                    <a:pt x="224341" y="76394"/>
                  </a:lnTo>
                  <a:lnTo>
                    <a:pt x="221741" y="65912"/>
                  </a:lnTo>
                  <a:lnTo>
                    <a:pt x="266191" y="65912"/>
                  </a:lnTo>
                  <a:lnTo>
                    <a:pt x="266318" y="62229"/>
                  </a:lnTo>
                  <a:lnTo>
                    <a:pt x="265998" y="56895"/>
                  </a:lnTo>
                  <a:lnTo>
                    <a:pt x="222376" y="56895"/>
                  </a:lnTo>
                  <a:lnTo>
                    <a:pt x="223519" y="44322"/>
                  </a:lnTo>
                  <a:lnTo>
                    <a:pt x="228980" y="38100"/>
                  </a:lnTo>
                  <a:lnTo>
                    <a:pt x="259575" y="38100"/>
                  </a:lnTo>
                  <a:lnTo>
                    <a:pt x="259334" y="37718"/>
                  </a:lnTo>
                  <a:lnTo>
                    <a:pt x="254635" y="31876"/>
                  </a:lnTo>
                  <a:lnTo>
                    <a:pt x="248030" y="28955"/>
                  </a:lnTo>
                  <a:close/>
                </a:path>
                <a:path w="720725" h="99060">
                  <a:moveTo>
                    <a:pt x="265938" y="85725"/>
                  </a:moveTo>
                  <a:lnTo>
                    <a:pt x="258190" y="88391"/>
                  </a:lnTo>
                  <a:lnTo>
                    <a:pt x="251713" y="89788"/>
                  </a:lnTo>
                  <a:lnTo>
                    <a:pt x="265938" y="89788"/>
                  </a:lnTo>
                  <a:lnTo>
                    <a:pt x="265938" y="85725"/>
                  </a:lnTo>
                  <a:close/>
                </a:path>
                <a:path w="720725" h="99060">
                  <a:moveTo>
                    <a:pt x="259575" y="38100"/>
                  </a:moveTo>
                  <a:lnTo>
                    <a:pt x="248538" y="38100"/>
                  </a:lnTo>
                  <a:lnTo>
                    <a:pt x="253491" y="44322"/>
                  </a:lnTo>
                  <a:lnTo>
                    <a:pt x="253491" y="56895"/>
                  </a:lnTo>
                  <a:lnTo>
                    <a:pt x="265998" y="56895"/>
                  </a:lnTo>
                  <a:lnTo>
                    <a:pt x="265973" y="56469"/>
                  </a:lnTo>
                  <a:lnTo>
                    <a:pt x="265870" y="54756"/>
                  </a:lnTo>
                  <a:lnTo>
                    <a:pt x="264540" y="48164"/>
                  </a:lnTo>
                  <a:lnTo>
                    <a:pt x="262354" y="42477"/>
                  </a:lnTo>
                  <a:lnTo>
                    <a:pt x="259575" y="38100"/>
                  </a:lnTo>
                  <a:close/>
                </a:path>
                <a:path w="720725" h="99060">
                  <a:moveTo>
                    <a:pt x="300227" y="30479"/>
                  </a:moveTo>
                  <a:lnTo>
                    <a:pt x="287527" y="30479"/>
                  </a:lnTo>
                  <a:lnTo>
                    <a:pt x="287527" y="97535"/>
                  </a:lnTo>
                  <a:lnTo>
                    <a:pt x="300227" y="97535"/>
                  </a:lnTo>
                  <a:lnTo>
                    <a:pt x="300227" y="53339"/>
                  </a:lnTo>
                  <a:lnTo>
                    <a:pt x="305688" y="44195"/>
                  </a:lnTo>
                  <a:lnTo>
                    <a:pt x="307371" y="43052"/>
                  </a:lnTo>
                  <a:lnTo>
                    <a:pt x="300227" y="43052"/>
                  </a:lnTo>
                  <a:lnTo>
                    <a:pt x="300227" y="30479"/>
                  </a:lnTo>
                  <a:close/>
                </a:path>
                <a:path w="720725" h="99060">
                  <a:moveTo>
                    <a:pt x="324992" y="29082"/>
                  </a:moveTo>
                  <a:lnTo>
                    <a:pt x="321344" y="29082"/>
                  </a:lnTo>
                  <a:lnTo>
                    <a:pt x="315515" y="29837"/>
                  </a:lnTo>
                  <a:lnTo>
                    <a:pt x="309562" y="32480"/>
                  </a:lnTo>
                  <a:lnTo>
                    <a:pt x="304466" y="36885"/>
                  </a:lnTo>
                  <a:lnTo>
                    <a:pt x="300227" y="43052"/>
                  </a:lnTo>
                  <a:lnTo>
                    <a:pt x="307371" y="43052"/>
                  </a:lnTo>
                  <a:lnTo>
                    <a:pt x="312419" y="39624"/>
                  </a:lnTo>
                  <a:lnTo>
                    <a:pt x="326389" y="39624"/>
                  </a:lnTo>
                  <a:lnTo>
                    <a:pt x="326389" y="29336"/>
                  </a:lnTo>
                  <a:lnTo>
                    <a:pt x="324992" y="29082"/>
                  </a:lnTo>
                  <a:close/>
                </a:path>
                <a:path w="720725" h="99060">
                  <a:moveTo>
                    <a:pt x="326389" y="39624"/>
                  </a:moveTo>
                  <a:lnTo>
                    <a:pt x="322199" y="39624"/>
                  </a:lnTo>
                  <a:lnTo>
                    <a:pt x="324230" y="40004"/>
                  </a:lnTo>
                  <a:lnTo>
                    <a:pt x="326389" y="40766"/>
                  </a:lnTo>
                  <a:lnTo>
                    <a:pt x="326389" y="39624"/>
                  </a:lnTo>
                  <a:close/>
                </a:path>
                <a:path w="720725" h="99060">
                  <a:moveTo>
                    <a:pt x="355091" y="30479"/>
                  </a:moveTo>
                  <a:lnTo>
                    <a:pt x="342391" y="30479"/>
                  </a:lnTo>
                  <a:lnTo>
                    <a:pt x="342391" y="97535"/>
                  </a:lnTo>
                  <a:lnTo>
                    <a:pt x="355091" y="97535"/>
                  </a:lnTo>
                  <a:lnTo>
                    <a:pt x="355091" y="52577"/>
                  </a:lnTo>
                  <a:lnTo>
                    <a:pt x="362354" y="43687"/>
                  </a:lnTo>
                  <a:lnTo>
                    <a:pt x="363241" y="43052"/>
                  </a:lnTo>
                  <a:lnTo>
                    <a:pt x="355091" y="43052"/>
                  </a:lnTo>
                  <a:lnTo>
                    <a:pt x="355091" y="30479"/>
                  </a:lnTo>
                  <a:close/>
                </a:path>
                <a:path w="720725" h="99060">
                  <a:moveTo>
                    <a:pt x="396881" y="39242"/>
                  </a:moveTo>
                  <a:lnTo>
                    <a:pt x="382380" y="39242"/>
                  </a:lnTo>
                  <a:lnTo>
                    <a:pt x="385241" y="42544"/>
                  </a:lnTo>
                  <a:lnTo>
                    <a:pt x="385572" y="43052"/>
                  </a:lnTo>
                  <a:lnTo>
                    <a:pt x="385572" y="97535"/>
                  </a:lnTo>
                  <a:lnTo>
                    <a:pt x="398272" y="97535"/>
                  </a:lnTo>
                  <a:lnTo>
                    <a:pt x="398272" y="52577"/>
                  </a:lnTo>
                  <a:lnTo>
                    <a:pt x="405638" y="43687"/>
                  </a:lnTo>
                  <a:lnTo>
                    <a:pt x="406617" y="43052"/>
                  </a:lnTo>
                  <a:lnTo>
                    <a:pt x="398272" y="43052"/>
                  </a:lnTo>
                  <a:lnTo>
                    <a:pt x="396881" y="39242"/>
                  </a:lnTo>
                  <a:close/>
                </a:path>
                <a:path w="720725" h="99060">
                  <a:moveTo>
                    <a:pt x="440322" y="39242"/>
                  </a:moveTo>
                  <a:lnTo>
                    <a:pt x="425576" y="39242"/>
                  </a:lnTo>
                  <a:lnTo>
                    <a:pt x="428751" y="43052"/>
                  </a:lnTo>
                  <a:lnTo>
                    <a:pt x="428751" y="97535"/>
                  </a:lnTo>
                  <a:lnTo>
                    <a:pt x="441451" y="97535"/>
                  </a:lnTo>
                  <a:lnTo>
                    <a:pt x="441451" y="42544"/>
                  </a:lnTo>
                  <a:lnTo>
                    <a:pt x="440322" y="39242"/>
                  </a:lnTo>
                  <a:close/>
                </a:path>
                <a:path w="720725" h="99060">
                  <a:moveTo>
                    <a:pt x="388492" y="28955"/>
                  </a:moveTo>
                  <a:lnTo>
                    <a:pt x="379094" y="28955"/>
                  </a:lnTo>
                  <a:lnTo>
                    <a:pt x="372094" y="29837"/>
                  </a:lnTo>
                  <a:lnTo>
                    <a:pt x="365760" y="32480"/>
                  </a:lnTo>
                  <a:lnTo>
                    <a:pt x="360092" y="36885"/>
                  </a:lnTo>
                  <a:lnTo>
                    <a:pt x="355091" y="43052"/>
                  </a:lnTo>
                  <a:lnTo>
                    <a:pt x="363241" y="43052"/>
                  </a:lnTo>
                  <a:lnTo>
                    <a:pt x="369120" y="39242"/>
                  </a:lnTo>
                  <a:lnTo>
                    <a:pt x="396881" y="39242"/>
                  </a:lnTo>
                  <a:lnTo>
                    <a:pt x="394842" y="33654"/>
                  </a:lnTo>
                  <a:lnTo>
                    <a:pt x="388492" y="28955"/>
                  </a:lnTo>
                  <a:close/>
                </a:path>
                <a:path w="720725" h="99060">
                  <a:moveTo>
                    <a:pt x="428116" y="28955"/>
                  </a:moveTo>
                  <a:lnTo>
                    <a:pt x="421893" y="28955"/>
                  </a:lnTo>
                  <a:lnTo>
                    <a:pt x="414988" y="29837"/>
                  </a:lnTo>
                  <a:lnTo>
                    <a:pt x="408749" y="32480"/>
                  </a:lnTo>
                  <a:lnTo>
                    <a:pt x="403177" y="36885"/>
                  </a:lnTo>
                  <a:lnTo>
                    <a:pt x="398272" y="43052"/>
                  </a:lnTo>
                  <a:lnTo>
                    <a:pt x="406617" y="43052"/>
                  </a:lnTo>
                  <a:lnTo>
                    <a:pt x="412496" y="39242"/>
                  </a:lnTo>
                  <a:lnTo>
                    <a:pt x="440322" y="39242"/>
                  </a:lnTo>
                  <a:lnTo>
                    <a:pt x="439800" y="37718"/>
                  </a:lnTo>
                  <a:lnTo>
                    <a:pt x="436372" y="34162"/>
                  </a:lnTo>
                  <a:lnTo>
                    <a:pt x="432942" y="30733"/>
                  </a:lnTo>
                  <a:lnTo>
                    <a:pt x="428116" y="28955"/>
                  </a:lnTo>
                  <a:close/>
                </a:path>
                <a:path w="720725" h="99060">
                  <a:moveTo>
                    <a:pt x="480060" y="30479"/>
                  </a:moveTo>
                  <a:lnTo>
                    <a:pt x="467360" y="30479"/>
                  </a:lnTo>
                  <a:lnTo>
                    <a:pt x="467360" y="97535"/>
                  </a:lnTo>
                  <a:lnTo>
                    <a:pt x="480060" y="97535"/>
                  </a:lnTo>
                  <a:lnTo>
                    <a:pt x="480060" y="30479"/>
                  </a:lnTo>
                  <a:close/>
                </a:path>
                <a:path w="720725" h="99060">
                  <a:moveTo>
                    <a:pt x="480060" y="6095"/>
                  </a:moveTo>
                  <a:lnTo>
                    <a:pt x="467360" y="6095"/>
                  </a:lnTo>
                  <a:lnTo>
                    <a:pt x="467360" y="18287"/>
                  </a:lnTo>
                  <a:lnTo>
                    <a:pt x="480060" y="18287"/>
                  </a:lnTo>
                  <a:lnTo>
                    <a:pt x="480060" y="6095"/>
                  </a:lnTo>
                  <a:close/>
                </a:path>
                <a:path w="720725" h="99060">
                  <a:moveTo>
                    <a:pt x="518160" y="30479"/>
                  </a:moveTo>
                  <a:lnTo>
                    <a:pt x="505460" y="30479"/>
                  </a:lnTo>
                  <a:lnTo>
                    <a:pt x="505460" y="97535"/>
                  </a:lnTo>
                  <a:lnTo>
                    <a:pt x="518160" y="97535"/>
                  </a:lnTo>
                  <a:lnTo>
                    <a:pt x="518160" y="54101"/>
                  </a:lnTo>
                  <a:lnTo>
                    <a:pt x="523470" y="47694"/>
                  </a:lnTo>
                  <a:lnTo>
                    <a:pt x="528866" y="43179"/>
                  </a:lnTo>
                  <a:lnTo>
                    <a:pt x="518160" y="43179"/>
                  </a:lnTo>
                  <a:lnTo>
                    <a:pt x="518160" y="30479"/>
                  </a:lnTo>
                  <a:close/>
                </a:path>
                <a:path w="720725" h="99060">
                  <a:moveTo>
                    <a:pt x="561668" y="39496"/>
                  </a:moveTo>
                  <a:lnTo>
                    <a:pt x="543813" y="39496"/>
                  </a:lnTo>
                  <a:lnTo>
                    <a:pt x="546353" y="40512"/>
                  </a:lnTo>
                  <a:lnTo>
                    <a:pt x="549401" y="44830"/>
                  </a:lnTo>
                  <a:lnTo>
                    <a:pt x="550163" y="48386"/>
                  </a:lnTo>
                  <a:lnTo>
                    <a:pt x="550163" y="97535"/>
                  </a:lnTo>
                  <a:lnTo>
                    <a:pt x="562990" y="97535"/>
                  </a:lnTo>
                  <a:lnTo>
                    <a:pt x="562990" y="43179"/>
                  </a:lnTo>
                  <a:lnTo>
                    <a:pt x="561668" y="39496"/>
                  </a:lnTo>
                  <a:close/>
                </a:path>
                <a:path w="720725" h="99060">
                  <a:moveTo>
                    <a:pt x="549148" y="28955"/>
                  </a:moveTo>
                  <a:lnTo>
                    <a:pt x="542925" y="28955"/>
                  </a:lnTo>
                  <a:lnTo>
                    <a:pt x="535876" y="29837"/>
                  </a:lnTo>
                  <a:lnTo>
                    <a:pt x="529399" y="32480"/>
                  </a:lnTo>
                  <a:lnTo>
                    <a:pt x="523494" y="36885"/>
                  </a:lnTo>
                  <a:lnTo>
                    <a:pt x="518050" y="43179"/>
                  </a:lnTo>
                  <a:lnTo>
                    <a:pt x="528825" y="43179"/>
                  </a:lnTo>
                  <a:lnTo>
                    <a:pt x="534295" y="40512"/>
                  </a:lnTo>
                  <a:lnTo>
                    <a:pt x="533828" y="40512"/>
                  </a:lnTo>
                  <a:lnTo>
                    <a:pt x="540258" y="39496"/>
                  </a:lnTo>
                  <a:lnTo>
                    <a:pt x="561668" y="39496"/>
                  </a:lnTo>
                  <a:lnTo>
                    <a:pt x="561213" y="38226"/>
                  </a:lnTo>
                  <a:lnTo>
                    <a:pt x="557529" y="34543"/>
                  </a:lnTo>
                  <a:lnTo>
                    <a:pt x="553974" y="30860"/>
                  </a:lnTo>
                  <a:lnTo>
                    <a:pt x="549148" y="28955"/>
                  </a:lnTo>
                  <a:close/>
                </a:path>
                <a:path w="720725" h="99060">
                  <a:moveTo>
                    <a:pt x="622935" y="28955"/>
                  </a:moveTo>
                  <a:lnTo>
                    <a:pt x="605409" y="28955"/>
                  </a:lnTo>
                  <a:lnTo>
                    <a:pt x="598042" y="32257"/>
                  </a:lnTo>
                  <a:lnTo>
                    <a:pt x="583802" y="62229"/>
                  </a:lnTo>
                  <a:lnTo>
                    <a:pt x="583691" y="63753"/>
                  </a:lnTo>
                  <a:lnTo>
                    <a:pt x="604694" y="96599"/>
                  </a:lnTo>
                  <a:lnTo>
                    <a:pt x="618871" y="99059"/>
                  </a:lnTo>
                  <a:lnTo>
                    <a:pt x="624966" y="99059"/>
                  </a:lnTo>
                  <a:lnTo>
                    <a:pt x="632333" y="97789"/>
                  </a:lnTo>
                  <a:lnTo>
                    <a:pt x="640841" y="95376"/>
                  </a:lnTo>
                  <a:lnTo>
                    <a:pt x="640841" y="89788"/>
                  </a:lnTo>
                  <a:lnTo>
                    <a:pt x="621284" y="89788"/>
                  </a:lnTo>
                  <a:lnTo>
                    <a:pt x="612089" y="88391"/>
                  </a:lnTo>
                  <a:lnTo>
                    <a:pt x="611677" y="88391"/>
                  </a:lnTo>
                  <a:lnTo>
                    <a:pt x="604398" y="83970"/>
                  </a:lnTo>
                  <a:lnTo>
                    <a:pt x="600277" y="77946"/>
                  </a:lnTo>
                  <a:lnTo>
                    <a:pt x="599245" y="76394"/>
                  </a:lnTo>
                  <a:lnTo>
                    <a:pt x="596646" y="65912"/>
                  </a:lnTo>
                  <a:lnTo>
                    <a:pt x="641096" y="65912"/>
                  </a:lnTo>
                  <a:lnTo>
                    <a:pt x="641223" y="62229"/>
                  </a:lnTo>
                  <a:lnTo>
                    <a:pt x="640902" y="56895"/>
                  </a:lnTo>
                  <a:lnTo>
                    <a:pt x="597280" y="56895"/>
                  </a:lnTo>
                  <a:lnTo>
                    <a:pt x="598424" y="44322"/>
                  </a:lnTo>
                  <a:lnTo>
                    <a:pt x="603885" y="38100"/>
                  </a:lnTo>
                  <a:lnTo>
                    <a:pt x="634479" y="38100"/>
                  </a:lnTo>
                  <a:lnTo>
                    <a:pt x="634238" y="37718"/>
                  </a:lnTo>
                  <a:lnTo>
                    <a:pt x="629538" y="31876"/>
                  </a:lnTo>
                  <a:lnTo>
                    <a:pt x="622935" y="28955"/>
                  </a:lnTo>
                  <a:close/>
                </a:path>
                <a:path w="720725" h="99060">
                  <a:moveTo>
                    <a:pt x="640841" y="85725"/>
                  </a:moveTo>
                  <a:lnTo>
                    <a:pt x="633094" y="88391"/>
                  </a:lnTo>
                  <a:lnTo>
                    <a:pt x="626617" y="89788"/>
                  </a:lnTo>
                  <a:lnTo>
                    <a:pt x="640841" y="89788"/>
                  </a:lnTo>
                  <a:lnTo>
                    <a:pt x="640841" y="85725"/>
                  </a:lnTo>
                  <a:close/>
                </a:path>
                <a:path w="720725" h="99060">
                  <a:moveTo>
                    <a:pt x="634479" y="38100"/>
                  </a:moveTo>
                  <a:lnTo>
                    <a:pt x="623442" y="38100"/>
                  </a:lnTo>
                  <a:lnTo>
                    <a:pt x="628396" y="44322"/>
                  </a:lnTo>
                  <a:lnTo>
                    <a:pt x="628396" y="56895"/>
                  </a:lnTo>
                  <a:lnTo>
                    <a:pt x="640902" y="56895"/>
                  </a:lnTo>
                  <a:lnTo>
                    <a:pt x="640877" y="56469"/>
                  </a:lnTo>
                  <a:lnTo>
                    <a:pt x="640774" y="54756"/>
                  </a:lnTo>
                  <a:lnTo>
                    <a:pt x="639445" y="48164"/>
                  </a:lnTo>
                  <a:lnTo>
                    <a:pt x="637258" y="42477"/>
                  </a:lnTo>
                  <a:lnTo>
                    <a:pt x="634479" y="38100"/>
                  </a:lnTo>
                  <a:close/>
                </a:path>
                <a:path w="720725" h="99060">
                  <a:moveTo>
                    <a:pt x="695198" y="28955"/>
                  </a:moveTo>
                  <a:lnTo>
                    <a:pt x="677926" y="28955"/>
                  </a:lnTo>
                  <a:lnTo>
                    <a:pt x="670560" y="32384"/>
                  </a:lnTo>
                  <a:lnTo>
                    <a:pt x="656843" y="76326"/>
                  </a:lnTo>
                  <a:lnTo>
                    <a:pt x="659256" y="84327"/>
                  </a:lnTo>
                  <a:lnTo>
                    <a:pt x="664083" y="90296"/>
                  </a:lnTo>
                  <a:lnTo>
                    <a:pt x="669036" y="96138"/>
                  </a:lnTo>
                  <a:lnTo>
                    <a:pt x="675639" y="99059"/>
                  </a:lnTo>
                  <a:lnTo>
                    <a:pt x="684149" y="99059"/>
                  </a:lnTo>
                  <a:lnTo>
                    <a:pt x="691481" y="98178"/>
                  </a:lnTo>
                  <a:lnTo>
                    <a:pt x="697849" y="95535"/>
                  </a:lnTo>
                  <a:lnTo>
                    <a:pt x="703240" y="91130"/>
                  </a:lnTo>
                  <a:lnTo>
                    <a:pt x="705195" y="88391"/>
                  </a:lnTo>
                  <a:lnTo>
                    <a:pt x="686815" y="88391"/>
                  </a:lnTo>
                  <a:lnTo>
                    <a:pt x="679648" y="86917"/>
                  </a:lnTo>
                  <a:lnTo>
                    <a:pt x="674528" y="82502"/>
                  </a:lnTo>
                  <a:lnTo>
                    <a:pt x="671456" y="75158"/>
                  </a:lnTo>
                  <a:lnTo>
                    <a:pt x="670547" y="66039"/>
                  </a:lnTo>
                  <a:lnTo>
                    <a:pt x="670433" y="56387"/>
                  </a:lnTo>
                  <a:lnTo>
                    <a:pt x="672084" y="49783"/>
                  </a:lnTo>
                  <a:lnTo>
                    <a:pt x="678434" y="40385"/>
                  </a:lnTo>
                  <a:lnTo>
                    <a:pt x="683005" y="38100"/>
                  </a:lnTo>
                  <a:lnTo>
                    <a:pt x="707643" y="38100"/>
                  </a:lnTo>
                  <a:lnTo>
                    <a:pt x="702183" y="32003"/>
                  </a:lnTo>
                  <a:lnTo>
                    <a:pt x="695198" y="28955"/>
                  </a:lnTo>
                  <a:close/>
                </a:path>
                <a:path w="720725" h="99060">
                  <a:moveTo>
                    <a:pt x="720471" y="84962"/>
                  </a:moveTo>
                  <a:lnTo>
                    <a:pt x="707643" y="84962"/>
                  </a:lnTo>
                  <a:lnTo>
                    <a:pt x="707643" y="97535"/>
                  </a:lnTo>
                  <a:lnTo>
                    <a:pt x="720471" y="97535"/>
                  </a:lnTo>
                  <a:lnTo>
                    <a:pt x="720471" y="84962"/>
                  </a:lnTo>
                  <a:close/>
                </a:path>
                <a:path w="720725" h="99060">
                  <a:moveTo>
                    <a:pt x="720471" y="0"/>
                  </a:moveTo>
                  <a:lnTo>
                    <a:pt x="707643" y="0"/>
                  </a:lnTo>
                  <a:lnTo>
                    <a:pt x="707643" y="38100"/>
                  </a:lnTo>
                  <a:lnTo>
                    <a:pt x="694689" y="38100"/>
                  </a:lnTo>
                  <a:lnTo>
                    <a:pt x="701039" y="40893"/>
                  </a:lnTo>
                  <a:lnTo>
                    <a:pt x="707643" y="46481"/>
                  </a:lnTo>
                  <a:lnTo>
                    <a:pt x="707643" y="77342"/>
                  </a:lnTo>
                  <a:lnTo>
                    <a:pt x="700786" y="84708"/>
                  </a:lnTo>
                  <a:lnTo>
                    <a:pt x="693927" y="88391"/>
                  </a:lnTo>
                  <a:lnTo>
                    <a:pt x="705195" y="88391"/>
                  </a:lnTo>
                  <a:lnTo>
                    <a:pt x="707643" y="84962"/>
                  </a:lnTo>
                  <a:lnTo>
                    <a:pt x="720471" y="84962"/>
                  </a:lnTo>
                  <a:lnTo>
                    <a:pt x="7204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1" name="object 81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3975227" y="2551176"/>
            <a:ext cx="1418463" cy="99059"/>
          </a:xfrm>
          <a:prstGeom prst="rect">
            <a:avLst/>
          </a:prstGeom>
        </p:spPr>
      </p:pic>
      <p:sp>
        <p:nvSpPr>
          <p:cNvPr id="82" name="object 82"/>
          <p:cNvSpPr txBox="1"/>
          <p:nvPr/>
        </p:nvSpPr>
        <p:spPr>
          <a:xfrm>
            <a:off x="2331466" y="837945"/>
            <a:ext cx="3540760" cy="648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Arial Black"/>
                <a:cs typeface="Arial Black"/>
              </a:rPr>
              <a:t>Determination</a:t>
            </a:r>
            <a:r>
              <a:rPr sz="1200" spc="-160" dirty="0">
                <a:latin typeface="Arial Black"/>
                <a:cs typeface="Arial Black"/>
              </a:rPr>
              <a:t> </a:t>
            </a:r>
            <a:r>
              <a:rPr sz="1200" spc="-30" dirty="0">
                <a:latin typeface="Arial Black"/>
                <a:cs typeface="Arial Black"/>
              </a:rPr>
              <a:t>of</a:t>
            </a:r>
            <a:r>
              <a:rPr sz="1200" spc="-155" dirty="0">
                <a:latin typeface="Arial Black"/>
                <a:cs typeface="Arial Black"/>
              </a:rPr>
              <a:t> </a:t>
            </a:r>
            <a:r>
              <a:rPr sz="1200" spc="-40" dirty="0">
                <a:latin typeface="Arial Black"/>
                <a:cs typeface="Arial Black"/>
              </a:rPr>
              <a:t>GAV</a:t>
            </a:r>
            <a:r>
              <a:rPr sz="1200" spc="-150" dirty="0">
                <a:latin typeface="Arial Black"/>
                <a:cs typeface="Arial Black"/>
              </a:rPr>
              <a:t> </a:t>
            </a:r>
            <a:r>
              <a:rPr sz="1200" spc="-30" dirty="0">
                <a:latin typeface="Arial Black"/>
                <a:cs typeface="Arial Black"/>
              </a:rPr>
              <a:t>of</a:t>
            </a:r>
            <a:r>
              <a:rPr sz="1200" spc="-155" dirty="0">
                <a:latin typeface="Arial Black"/>
                <a:cs typeface="Arial Black"/>
              </a:rPr>
              <a:t> </a:t>
            </a:r>
            <a:r>
              <a:rPr sz="1200" spc="-35" dirty="0">
                <a:latin typeface="Arial Black"/>
                <a:cs typeface="Arial Black"/>
              </a:rPr>
              <a:t>let</a:t>
            </a:r>
            <a:r>
              <a:rPr sz="1200" spc="-175" dirty="0">
                <a:latin typeface="Arial Black"/>
                <a:cs typeface="Arial Black"/>
              </a:rPr>
              <a:t> </a:t>
            </a:r>
            <a:r>
              <a:rPr sz="1200" spc="-35" dirty="0">
                <a:latin typeface="Arial Black"/>
                <a:cs typeface="Arial Black"/>
              </a:rPr>
              <a:t>out</a:t>
            </a:r>
            <a:r>
              <a:rPr sz="1200" spc="-175" dirty="0">
                <a:latin typeface="Arial Black"/>
                <a:cs typeface="Arial Black"/>
              </a:rPr>
              <a:t> </a:t>
            </a:r>
            <a:r>
              <a:rPr sz="1200" spc="-10" dirty="0">
                <a:latin typeface="Arial Black"/>
                <a:cs typeface="Arial Black"/>
              </a:rPr>
              <a:t>property</a:t>
            </a:r>
            <a:endParaRPr sz="12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570"/>
              </a:spcBef>
            </a:pPr>
            <a:endParaRPr sz="1200">
              <a:latin typeface="Arial Black"/>
              <a:cs typeface="Arial Black"/>
            </a:endParaRPr>
          </a:p>
          <a:p>
            <a:pPr marL="1155700">
              <a:lnSpc>
                <a:spcPct val="100000"/>
              </a:lnSpc>
            </a:pPr>
            <a:r>
              <a:rPr sz="1000" dirty="0">
                <a:latin typeface="Lucida Sans Unicode"/>
                <a:cs typeface="Lucida Sans Unicode"/>
              </a:rPr>
              <a:t>Higher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of</a:t>
            </a:r>
            <a:r>
              <a:rPr sz="1000" spc="-2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fair</a:t>
            </a:r>
            <a:r>
              <a:rPr sz="1000" spc="-2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rent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and</a:t>
            </a:r>
            <a:r>
              <a:rPr sz="1000" spc="-2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municipal</a:t>
            </a:r>
            <a:r>
              <a:rPr sz="1000" spc="-25" dirty="0">
                <a:latin typeface="Lucida Sans Unicode"/>
                <a:cs typeface="Lucida Sans Unicode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value</a:t>
            </a:r>
            <a:endParaRPr sz="1000">
              <a:latin typeface="Lucida Sans Unicode"/>
              <a:cs typeface="Lucida Sans Unicode"/>
            </a:endParaRPr>
          </a:p>
        </p:txBody>
      </p:sp>
      <p:pic>
        <p:nvPicPr>
          <p:cNvPr id="83" name="object 8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878835" y="3667886"/>
            <a:ext cx="72897" cy="81152"/>
          </a:xfrm>
          <a:prstGeom prst="rect">
            <a:avLst/>
          </a:prstGeom>
        </p:spPr>
      </p:pic>
      <p:sp>
        <p:nvSpPr>
          <p:cNvPr id="84" name="object 84"/>
          <p:cNvSpPr txBox="1"/>
          <p:nvPr/>
        </p:nvSpPr>
        <p:spPr>
          <a:xfrm>
            <a:off x="1964182" y="3551656"/>
            <a:ext cx="101726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500">
              <a:lnSpc>
                <a:spcPct val="127299"/>
              </a:lnSpc>
              <a:spcBef>
                <a:spcPts val="95"/>
              </a:spcBef>
            </a:pPr>
            <a:r>
              <a:rPr sz="1100" dirty="0">
                <a:latin typeface="Lucida Sans Unicode"/>
                <a:cs typeface="Lucida Sans Unicode"/>
              </a:rPr>
              <a:t>Actual</a:t>
            </a:r>
            <a:r>
              <a:rPr sz="1100" spc="125" dirty="0">
                <a:latin typeface="Lucida Sans Unicode"/>
                <a:cs typeface="Lucida Sans Unicode"/>
              </a:rPr>
              <a:t> </a:t>
            </a:r>
            <a:r>
              <a:rPr sz="1100" spc="-20" dirty="0">
                <a:latin typeface="Lucida Sans Unicode"/>
                <a:cs typeface="Lucida Sans Unicode"/>
              </a:rPr>
              <a:t>rent </a:t>
            </a:r>
            <a:r>
              <a:rPr sz="1100" dirty="0">
                <a:latin typeface="Lucida Sans Unicode"/>
                <a:cs typeface="Lucida Sans Unicode"/>
              </a:rPr>
              <a:t>Expected</a:t>
            </a:r>
            <a:r>
              <a:rPr sz="1100" spc="235" dirty="0">
                <a:latin typeface="Lucida Sans Unicode"/>
                <a:cs typeface="Lucida Sans Unicode"/>
              </a:rPr>
              <a:t> </a:t>
            </a:r>
            <a:r>
              <a:rPr sz="1100" spc="-25" dirty="0">
                <a:latin typeface="Lucida Sans Unicode"/>
                <a:cs typeface="Lucida Sans Unicode"/>
              </a:rPr>
              <a:t>Rent</a:t>
            </a:r>
            <a:endParaRPr sz="1100">
              <a:latin typeface="Lucida Sans Unicode"/>
              <a:cs typeface="Lucida Sans Unicode"/>
            </a:endParaRPr>
          </a:p>
        </p:txBody>
      </p:sp>
      <p:pic>
        <p:nvPicPr>
          <p:cNvPr id="85" name="object 85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5422391" y="3600830"/>
            <a:ext cx="72898" cy="81153"/>
          </a:xfrm>
          <a:prstGeom prst="rect">
            <a:avLst/>
          </a:prstGeom>
        </p:spPr>
      </p:pic>
      <p:sp>
        <p:nvSpPr>
          <p:cNvPr id="86" name="object 86"/>
          <p:cNvSpPr txBox="1"/>
          <p:nvPr/>
        </p:nvSpPr>
        <p:spPr>
          <a:xfrm>
            <a:off x="4334002" y="3452152"/>
            <a:ext cx="1392555" cy="655320"/>
          </a:xfrm>
          <a:prstGeom prst="rect">
            <a:avLst/>
          </a:prstGeom>
          <a:ln w="9525">
            <a:solidFill>
              <a:srgbClr val="BC4946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186690" marR="206375" indent="63500">
              <a:lnSpc>
                <a:spcPct val="128200"/>
              </a:lnSpc>
              <a:spcBef>
                <a:spcPts val="340"/>
              </a:spcBef>
            </a:pPr>
            <a:r>
              <a:rPr sz="1100" dirty="0">
                <a:latin typeface="Lucida Sans Unicode"/>
                <a:cs typeface="Lucida Sans Unicode"/>
              </a:rPr>
              <a:t>Actual</a:t>
            </a:r>
            <a:r>
              <a:rPr sz="1100" spc="125" dirty="0">
                <a:latin typeface="Lucida Sans Unicode"/>
                <a:cs typeface="Lucida Sans Unicode"/>
              </a:rPr>
              <a:t> </a:t>
            </a:r>
            <a:r>
              <a:rPr sz="1100" spc="-20" dirty="0">
                <a:latin typeface="Lucida Sans Unicode"/>
                <a:cs typeface="Lucida Sans Unicode"/>
              </a:rPr>
              <a:t>rent </a:t>
            </a:r>
            <a:r>
              <a:rPr sz="1100" dirty="0">
                <a:latin typeface="Lucida Sans Unicode"/>
                <a:cs typeface="Lucida Sans Unicode"/>
              </a:rPr>
              <a:t>Expected</a:t>
            </a:r>
            <a:r>
              <a:rPr sz="1100" spc="229" dirty="0">
                <a:latin typeface="Lucida Sans Unicode"/>
                <a:cs typeface="Lucida Sans Unicode"/>
              </a:rPr>
              <a:t> </a:t>
            </a:r>
            <a:r>
              <a:rPr sz="1100" spc="-25" dirty="0">
                <a:latin typeface="Lucida Sans Unicode"/>
                <a:cs typeface="Lucida Sans Unicode"/>
              </a:rPr>
              <a:t>Rent</a:t>
            </a:r>
            <a:endParaRPr sz="1100">
              <a:latin typeface="Lucida Sans Unicode"/>
              <a:cs typeface="Lucida Sans Unicode"/>
            </a:endParaRPr>
          </a:p>
        </p:txBody>
      </p:sp>
      <p:pic>
        <p:nvPicPr>
          <p:cNvPr id="87" name="object 8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5652515" y="4672203"/>
            <a:ext cx="72898" cy="81152"/>
          </a:xfrm>
          <a:prstGeom prst="rect">
            <a:avLst/>
          </a:prstGeom>
        </p:spPr>
      </p:pic>
      <p:sp>
        <p:nvSpPr>
          <p:cNvPr id="88" name="object 88"/>
          <p:cNvSpPr txBox="1"/>
          <p:nvPr/>
        </p:nvSpPr>
        <p:spPr>
          <a:xfrm>
            <a:off x="4637532" y="4535817"/>
            <a:ext cx="1311910" cy="1105535"/>
          </a:xfrm>
          <a:prstGeom prst="rect">
            <a:avLst/>
          </a:prstGeom>
          <a:ln w="9525">
            <a:solidFill>
              <a:srgbClr val="46AAC5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149860" marR="138430" indent="63500">
              <a:lnSpc>
                <a:spcPct val="136100"/>
              </a:lnSpc>
              <a:spcBef>
                <a:spcPts val="140"/>
              </a:spcBef>
            </a:pPr>
            <a:r>
              <a:rPr sz="1100" dirty="0">
                <a:latin typeface="Lucida Sans Unicode"/>
                <a:cs typeface="Lucida Sans Unicode"/>
              </a:rPr>
              <a:t>Actual</a:t>
            </a:r>
            <a:r>
              <a:rPr sz="1100" spc="-35" dirty="0">
                <a:latin typeface="Lucida Sans Unicode"/>
                <a:cs typeface="Lucida Sans Unicode"/>
              </a:rPr>
              <a:t> </a:t>
            </a:r>
            <a:r>
              <a:rPr sz="1100" spc="-20" dirty="0">
                <a:latin typeface="Lucida Sans Unicode"/>
                <a:cs typeface="Lucida Sans Unicode"/>
              </a:rPr>
              <a:t>rent </a:t>
            </a:r>
            <a:r>
              <a:rPr sz="1100" dirty="0">
                <a:latin typeface="Lucida Sans Unicode"/>
                <a:cs typeface="Lucida Sans Unicode"/>
              </a:rPr>
              <a:t>Expected</a:t>
            </a:r>
            <a:r>
              <a:rPr sz="1100" spc="-35" dirty="0">
                <a:latin typeface="Lucida Sans Unicode"/>
                <a:cs typeface="Lucida Sans Unicode"/>
              </a:rPr>
              <a:t> </a:t>
            </a:r>
            <a:r>
              <a:rPr sz="1100" spc="-20" dirty="0">
                <a:latin typeface="Lucida Sans Unicode"/>
                <a:cs typeface="Lucida Sans Unicode"/>
              </a:rPr>
              <a:t>Rent </a:t>
            </a:r>
            <a:r>
              <a:rPr sz="1100" dirty="0">
                <a:latin typeface="Lucida Sans Unicode"/>
                <a:cs typeface="Lucida Sans Unicode"/>
              </a:rPr>
              <a:t>because</a:t>
            </a:r>
            <a:r>
              <a:rPr sz="1100" spc="-3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of</a:t>
            </a:r>
            <a:r>
              <a:rPr sz="1100" spc="-10" dirty="0">
                <a:latin typeface="Lucida Sans Unicode"/>
                <a:cs typeface="Lucida Sans Unicode"/>
              </a:rPr>
              <a:t> </a:t>
            </a:r>
            <a:r>
              <a:rPr sz="1100" spc="-25" dirty="0">
                <a:latin typeface="Lucida Sans Unicode"/>
                <a:cs typeface="Lucida Sans Unicode"/>
              </a:rPr>
              <a:t>any </a:t>
            </a:r>
            <a:r>
              <a:rPr sz="1100" dirty="0">
                <a:latin typeface="Lucida Sans Unicode"/>
                <a:cs typeface="Lucida Sans Unicode"/>
              </a:rPr>
              <a:t>other</a:t>
            </a:r>
            <a:r>
              <a:rPr sz="1100" spc="114" dirty="0"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Lucida Sans Unicode"/>
                <a:cs typeface="Lucida Sans Unicode"/>
              </a:rPr>
              <a:t>reason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5030723" y="5981827"/>
            <a:ext cx="608965" cy="135255"/>
          </a:xfrm>
          <a:custGeom>
            <a:avLst/>
            <a:gdLst/>
            <a:ahLst/>
            <a:cxnLst/>
            <a:rect l="l" t="t" r="r" b="b"/>
            <a:pathLst>
              <a:path w="608964" h="135254">
                <a:moveTo>
                  <a:pt x="59436" y="6731"/>
                </a:moveTo>
                <a:lnTo>
                  <a:pt x="0" y="6731"/>
                </a:lnTo>
                <a:lnTo>
                  <a:pt x="0" y="108076"/>
                </a:lnTo>
                <a:lnTo>
                  <a:pt x="62611" y="108076"/>
                </a:lnTo>
                <a:lnTo>
                  <a:pt x="62611" y="97282"/>
                </a:lnTo>
                <a:lnTo>
                  <a:pt x="15112" y="97282"/>
                </a:lnTo>
                <a:lnTo>
                  <a:pt x="15112" y="60578"/>
                </a:lnTo>
                <a:lnTo>
                  <a:pt x="52324" y="60578"/>
                </a:lnTo>
                <a:lnTo>
                  <a:pt x="52324" y="50037"/>
                </a:lnTo>
                <a:lnTo>
                  <a:pt x="15112" y="50037"/>
                </a:lnTo>
                <a:lnTo>
                  <a:pt x="15112" y="17525"/>
                </a:lnTo>
                <a:lnTo>
                  <a:pt x="59436" y="17525"/>
                </a:lnTo>
                <a:lnTo>
                  <a:pt x="59436" y="6731"/>
                </a:lnTo>
                <a:close/>
              </a:path>
              <a:path w="608964" h="135254">
                <a:moveTo>
                  <a:pt x="89535" y="33782"/>
                </a:moveTo>
                <a:lnTo>
                  <a:pt x="72771" y="33782"/>
                </a:lnTo>
                <a:lnTo>
                  <a:pt x="101600" y="69723"/>
                </a:lnTo>
                <a:lnTo>
                  <a:pt x="71881" y="108076"/>
                </a:lnTo>
                <a:lnTo>
                  <a:pt x="86105" y="108076"/>
                </a:lnTo>
                <a:lnTo>
                  <a:pt x="108838" y="78612"/>
                </a:lnTo>
                <a:lnTo>
                  <a:pt x="125465" y="78612"/>
                </a:lnTo>
                <a:lnTo>
                  <a:pt x="119761" y="71500"/>
                </a:lnTo>
                <a:lnTo>
                  <a:pt x="126318" y="62357"/>
                </a:lnTo>
                <a:lnTo>
                  <a:pt x="112267" y="62357"/>
                </a:lnTo>
                <a:lnTo>
                  <a:pt x="89535" y="33782"/>
                </a:lnTo>
                <a:close/>
              </a:path>
              <a:path w="608964" h="135254">
                <a:moveTo>
                  <a:pt x="125465" y="78612"/>
                </a:moveTo>
                <a:lnTo>
                  <a:pt x="108838" y="78612"/>
                </a:lnTo>
                <a:lnTo>
                  <a:pt x="132334" y="108076"/>
                </a:lnTo>
                <a:lnTo>
                  <a:pt x="149098" y="108076"/>
                </a:lnTo>
                <a:lnTo>
                  <a:pt x="125465" y="78612"/>
                </a:lnTo>
                <a:close/>
              </a:path>
              <a:path w="608964" h="135254">
                <a:moveTo>
                  <a:pt x="146812" y="33782"/>
                </a:moveTo>
                <a:lnTo>
                  <a:pt x="132968" y="33782"/>
                </a:lnTo>
                <a:lnTo>
                  <a:pt x="112267" y="62357"/>
                </a:lnTo>
                <a:lnTo>
                  <a:pt x="126318" y="62357"/>
                </a:lnTo>
                <a:lnTo>
                  <a:pt x="146812" y="33782"/>
                </a:lnTo>
                <a:close/>
              </a:path>
              <a:path w="608964" h="135254">
                <a:moveTo>
                  <a:pt x="180721" y="33782"/>
                </a:moveTo>
                <a:lnTo>
                  <a:pt x="166624" y="33782"/>
                </a:lnTo>
                <a:lnTo>
                  <a:pt x="166624" y="135127"/>
                </a:lnTo>
                <a:lnTo>
                  <a:pt x="180721" y="135127"/>
                </a:lnTo>
                <a:lnTo>
                  <a:pt x="180721" y="99695"/>
                </a:lnTo>
                <a:lnTo>
                  <a:pt x="194945" y="99695"/>
                </a:lnTo>
                <a:lnTo>
                  <a:pt x="187960" y="96520"/>
                </a:lnTo>
                <a:lnTo>
                  <a:pt x="180721" y="90297"/>
                </a:lnTo>
                <a:lnTo>
                  <a:pt x="180721" y="56134"/>
                </a:lnTo>
                <a:lnTo>
                  <a:pt x="186386" y="50800"/>
                </a:lnTo>
                <a:lnTo>
                  <a:pt x="190985" y="47751"/>
                </a:lnTo>
                <a:lnTo>
                  <a:pt x="180721" y="47751"/>
                </a:lnTo>
                <a:lnTo>
                  <a:pt x="180721" y="33782"/>
                </a:lnTo>
                <a:close/>
              </a:path>
              <a:path w="608964" h="135254">
                <a:moveTo>
                  <a:pt x="230348" y="43942"/>
                </a:moveTo>
                <a:lnTo>
                  <a:pt x="203835" y="43942"/>
                </a:lnTo>
                <a:lnTo>
                  <a:pt x="211762" y="45565"/>
                </a:lnTo>
                <a:lnTo>
                  <a:pt x="217439" y="50450"/>
                </a:lnTo>
                <a:lnTo>
                  <a:pt x="220854" y="58622"/>
                </a:lnTo>
                <a:lnTo>
                  <a:pt x="221996" y="70103"/>
                </a:lnTo>
                <a:lnTo>
                  <a:pt x="221996" y="79501"/>
                </a:lnTo>
                <a:lnTo>
                  <a:pt x="220217" y="86740"/>
                </a:lnTo>
                <a:lnTo>
                  <a:pt x="216662" y="91948"/>
                </a:lnTo>
                <a:lnTo>
                  <a:pt x="213105" y="97027"/>
                </a:lnTo>
                <a:lnTo>
                  <a:pt x="208025" y="99695"/>
                </a:lnTo>
                <a:lnTo>
                  <a:pt x="180721" y="99695"/>
                </a:lnTo>
                <a:lnTo>
                  <a:pt x="186816" y="106425"/>
                </a:lnTo>
                <a:lnTo>
                  <a:pt x="194563" y="109727"/>
                </a:lnTo>
                <a:lnTo>
                  <a:pt x="203835" y="109727"/>
                </a:lnTo>
                <a:lnTo>
                  <a:pt x="234823" y="85359"/>
                </a:lnTo>
                <a:lnTo>
                  <a:pt x="237109" y="68580"/>
                </a:lnTo>
                <a:lnTo>
                  <a:pt x="236606" y="60555"/>
                </a:lnTo>
                <a:lnTo>
                  <a:pt x="235092" y="53435"/>
                </a:lnTo>
                <a:lnTo>
                  <a:pt x="232554" y="47220"/>
                </a:lnTo>
                <a:lnTo>
                  <a:pt x="230348" y="43942"/>
                </a:lnTo>
                <a:close/>
              </a:path>
              <a:path w="608964" h="135254">
                <a:moveTo>
                  <a:pt x="216153" y="32131"/>
                </a:moveTo>
                <a:lnTo>
                  <a:pt x="206755" y="32131"/>
                </a:lnTo>
                <a:lnTo>
                  <a:pt x="198633" y="33107"/>
                </a:lnTo>
                <a:lnTo>
                  <a:pt x="191595" y="36036"/>
                </a:lnTo>
                <a:lnTo>
                  <a:pt x="185628" y="40917"/>
                </a:lnTo>
                <a:lnTo>
                  <a:pt x="180721" y="47751"/>
                </a:lnTo>
                <a:lnTo>
                  <a:pt x="190985" y="47751"/>
                </a:lnTo>
                <a:lnTo>
                  <a:pt x="192135" y="46990"/>
                </a:lnTo>
                <a:lnTo>
                  <a:pt x="197955" y="44704"/>
                </a:lnTo>
                <a:lnTo>
                  <a:pt x="203835" y="43942"/>
                </a:lnTo>
                <a:lnTo>
                  <a:pt x="230348" y="43942"/>
                </a:lnTo>
                <a:lnTo>
                  <a:pt x="228980" y="41910"/>
                </a:lnTo>
                <a:lnTo>
                  <a:pt x="223647" y="35306"/>
                </a:lnTo>
                <a:lnTo>
                  <a:pt x="216153" y="32131"/>
                </a:lnTo>
                <a:close/>
              </a:path>
              <a:path w="608964" h="135254">
                <a:moveTo>
                  <a:pt x="295401" y="32131"/>
                </a:moveTo>
                <a:lnTo>
                  <a:pt x="286003" y="32131"/>
                </a:lnTo>
                <a:lnTo>
                  <a:pt x="278832" y="32799"/>
                </a:lnTo>
                <a:lnTo>
                  <a:pt x="252436" y="62517"/>
                </a:lnTo>
                <a:lnTo>
                  <a:pt x="251840" y="70612"/>
                </a:lnTo>
                <a:lnTo>
                  <a:pt x="252509" y="78876"/>
                </a:lnTo>
                <a:lnTo>
                  <a:pt x="282567" y="109059"/>
                </a:lnTo>
                <a:lnTo>
                  <a:pt x="290829" y="109727"/>
                </a:lnTo>
                <a:lnTo>
                  <a:pt x="297561" y="109727"/>
                </a:lnTo>
                <a:lnTo>
                  <a:pt x="305688" y="108458"/>
                </a:lnTo>
                <a:lnTo>
                  <a:pt x="315213" y="105663"/>
                </a:lnTo>
                <a:lnTo>
                  <a:pt x="315213" y="99568"/>
                </a:lnTo>
                <a:lnTo>
                  <a:pt x="293497" y="99568"/>
                </a:lnTo>
                <a:lnTo>
                  <a:pt x="282731" y="97905"/>
                </a:lnTo>
                <a:lnTo>
                  <a:pt x="274773" y="93025"/>
                </a:lnTo>
                <a:lnTo>
                  <a:pt x="270260" y="86344"/>
                </a:lnTo>
                <a:lnTo>
                  <a:pt x="269154" y="84673"/>
                </a:lnTo>
                <a:lnTo>
                  <a:pt x="266318" y="73151"/>
                </a:lnTo>
                <a:lnTo>
                  <a:pt x="315467" y="73151"/>
                </a:lnTo>
                <a:lnTo>
                  <a:pt x="315544" y="70612"/>
                </a:lnTo>
                <a:lnTo>
                  <a:pt x="315595" y="68961"/>
                </a:lnTo>
                <a:lnTo>
                  <a:pt x="315252" y="62992"/>
                </a:lnTo>
                <a:lnTo>
                  <a:pt x="266953" y="62992"/>
                </a:lnTo>
                <a:lnTo>
                  <a:pt x="268737" y="53897"/>
                </a:lnTo>
                <a:lnTo>
                  <a:pt x="272367" y="47386"/>
                </a:lnTo>
                <a:lnTo>
                  <a:pt x="277830" y="43471"/>
                </a:lnTo>
                <a:lnTo>
                  <a:pt x="285114" y="42163"/>
                </a:lnTo>
                <a:lnTo>
                  <a:pt x="308172" y="42163"/>
                </a:lnTo>
                <a:lnTo>
                  <a:pt x="307848" y="41656"/>
                </a:lnTo>
                <a:lnTo>
                  <a:pt x="302640" y="35306"/>
                </a:lnTo>
                <a:lnTo>
                  <a:pt x="295401" y="32131"/>
                </a:lnTo>
                <a:close/>
              </a:path>
              <a:path w="608964" h="135254">
                <a:moveTo>
                  <a:pt x="315213" y="94869"/>
                </a:moveTo>
                <a:lnTo>
                  <a:pt x="306704" y="98044"/>
                </a:lnTo>
                <a:lnTo>
                  <a:pt x="299465" y="99568"/>
                </a:lnTo>
                <a:lnTo>
                  <a:pt x="315213" y="99568"/>
                </a:lnTo>
                <a:lnTo>
                  <a:pt x="315213" y="94869"/>
                </a:lnTo>
                <a:close/>
              </a:path>
              <a:path w="608964" h="135254">
                <a:moveTo>
                  <a:pt x="308172" y="42163"/>
                </a:moveTo>
                <a:lnTo>
                  <a:pt x="285114" y="42163"/>
                </a:lnTo>
                <a:lnTo>
                  <a:pt x="292209" y="43471"/>
                </a:lnTo>
                <a:lnTo>
                  <a:pt x="297291" y="47386"/>
                </a:lnTo>
                <a:lnTo>
                  <a:pt x="300349" y="53897"/>
                </a:lnTo>
                <a:lnTo>
                  <a:pt x="301317" y="62517"/>
                </a:lnTo>
                <a:lnTo>
                  <a:pt x="301371" y="62992"/>
                </a:lnTo>
                <a:lnTo>
                  <a:pt x="315252" y="62992"/>
                </a:lnTo>
                <a:lnTo>
                  <a:pt x="315225" y="62517"/>
                </a:lnTo>
                <a:lnTo>
                  <a:pt x="315116" y="60622"/>
                </a:lnTo>
                <a:lnTo>
                  <a:pt x="313790" y="53897"/>
                </a:lnTo>
                <a:lnTo>
                  <a:pt x="313674" y="53308"/>
                </a:lnTo>
                <a:lnTo>
                  <a:pt x="311255" y="46993"/>
                </a:lnTo>
                <a:lnTo>
                  <a:pt x="308172" y="42163"/>
                </a:lnTo>
                <a:close/>
              </a:path>
              <a:path w="608964" h="135254">
                <a:moveTo>
                  <a:pt x="376300" y="32131"/>
                </a:moveTo>
                <a:lnTo>
                  <a:pt x="370204" y="32131"/>
                </a:lnTo>
                <a:lnTo>
                  <a:pt x="361467" y="32752"/>
                </a:lnTo>
                <a:lnTo>
                  <a:pt x="331731" y="61934"/>
                </a:lnTo>
                <a:lnTo>
                  <a:pt x="331088" y="70485"/>
                </a:lnTo>
                <a:lnTo>
                  <a:pt x="331733" y="78605"/>
                </a:lnTo>
                <a:lnTo>
                  <a:pt x="360112" y="109037"/>
                </a:lnTo>
                <a:lnTo>
                  <a:pt x="367664" y="109727"/>
                </a:lnTo>
                <a:lnTo>
                  <a:pt x="374396" y="109727"/>
                </a:lnTo>
                <a:lnTo>
                  <a:pt x="382270" y="108458"/>
                </a:lnTo>
                <a:lnTo>
                  <a:pt x="391413" y="105790"/>
                </a:lnTo>
                <a:lnTo>
                  <a:pt x="391413" y="98933"/>
                </a:lnTo>
                <a:lnTo>
                  <a:pt x="364236" y="98933"/>
                </a:lnTo>
                <a:lnTo>
                  <a:pt x="358393" y="96265"/>
                </a:lnTo>
                <a:lnTo>
                  <a:pt x="353822" y="91186"/>
                </a:lnTo>
                <a:lnTo>
                  <a:pt x="349404" y="86010"/>
                </a:lnTo>
                <a:lnTo>
                  <a:pt x="347090" y="79248"/>
                </a:lnTo>
                <a:lnTo>
                  <a:pt x="347184" y="61934"/>
                </a:lnTo>
                <a:lnTo>
                  <a:pt x="349250" y="55372"/>
                </a:lnTo>
                <a:lnTo>
                  <a:pt x="353567" y="50164"/>
                </a:lnTo>
                <a:lnTo>
                  <a:pt x="358013" y="44958"/>
                </a:lnTo>
                <a:lnTo>
                  <a:pt x="363854" y="42418"/>
                </a:lnTo>
                <a:lnTo>
                  <a:pt x="390525" y="42418"/>
                </a:lnTo>
                <a:lnTo>
                  <a:pt x="390525" y="34623"/>
                </a:lnTo>
                <a:lnTo>
                  <a:pt x="390885" y="34623"/>
                </a:lnTo>
                <a:lnTo>
                  <a:pt x="383031" y="32893"/>
                </a:lnTo>
                <a:lnTo>
                  <a:pt x="376300" y="32131"/>
                </a:lnTo>
                <a:close/>
              </a:path>
              <a:path w="608964" h="135254">
                <a:moveTo>
                  <a:pt x="391413" y="94234"/>
                </a:moveTo>
                <a:lnTo>
                  <a:pt x="384555" y="97282"/>
                </a:lnTo>
                <a:lnTo>
                  <a:pt x="377951" y="98933"/>
                </a:lnTo>
                <a:lnTo>
                  <a:pt x="391413" y="98933"/>
                </a:lnTo>
                <a:lnTo>
                  <a:pt x="391413" y="94234"/>
                </a:lnTo>
                <a:close/>
              </a:path>
              <a:path w="608964" h="135254">
                <a:moveTo>
                  <a:pt x="390525" y="42418"/>
                </a:moveTo>
                <a:lnTo>
                  <a:pt x="376047" y="42418"/>
                </a:lnTo>
                <a:lnTo>
                  <a:pt x="382650" y="43561"/>
                </a:lnTo>
                <a:lnTo>
                  <a:pt x="390525" y="45720"/>
                </a:lnTo>
                <a:lnTo>
                  <a:pt x="390525" y="42418"/>
                </a:lnTo>
                <a:close/>
              </a:path>
              <a:path w="608964" h="135254">
                <a:moveTo>
                  <a:pt x="426720" y="43814"/>
                </a:moveTo>
                <a:lnTo>
                  <a:pt x="412496" y="43814"/>
                </a:lnTo>
                <a:lnTo>
                  <a:pt x="412590" y="94742"/>
                </a:lnTo>
                <a:lnTo>
                  <a:pt x="414433" y="99695"/>
                </a:lnTo>
                <a:lnTo>
                  <a:pt x="414527" y="99949"/>
                </a:lnTo>
                <a:lnTo>
                  <a:pt x="418591" y="103886"/>
                </a:lnTo>
                <a:lnTo>
                  <a:pt x="422528" y="107823"/>
                </a:lnTo>
                <a:lnTo>
                  <a:pt x="428116" y="109727"/>
                </a:lnTo>
                <a:lnTo>
                  <a:pt x="438530" y="109727"/>
                </a:lnTo>
                <a:lnTo>
                  <a:pt x="442340" y="109220"/>
                </a:lnTo>
                <a:lnTo>
                  <a:pt x="446659" y="108076"/>
                </a:lnTo>
                <a:lnTo>
                  <a:pt x="446659" y="99695"/>
                </a:lnTo>
                <a:lnTo>
                  <a:pt x="431038" y="99695"/>
                </a:lnTo>
                <a:lnTo>
                  <a:pt x="426720" y="94742"/>
                </a:lnTo>
                <a:lnTo>
                  <a:pt x="426720" y="43814"/>
                </a:lnTo>
                <a:close/>
              </a:path>
              <a:path w="608964" h="135254">
                <a:moveTo>
                  <a:pt x="446659" y="98806"/>
                </a:moveTo>
                <a:lnTo>
                  <a:pt x="443991" y="99313"/>
                </a:lnTo>
                <a:lnTo>
                  <a:pt x="441705" y="99695"/>
                </a:lnTo>
                <a:lnTo>
                  <a:pt x="446659" y="99695"/>
                </a:lnTo>
                <a:lnTo>
                  <a:pt x="446659" y="98806"/>
                </a:lnTo>
                <a:close/>
              </a:path>
              <a:path w="608964" h="135254">
                <a:moveTo>
                  <a:pt x="447039" y="33782"/>
                </a:moveTo>
                <a:lnTo>
                  <a:pt x="402716" y="33782"/>
                </a:lnTo>
                <a:lnTo>
                  <a:pt x="402716" y="43814"/>
                </a:lnTo>
                <a:lnTo>
                  <a:pt x="447039" y="43814"/>
                </a:lnTo>
                <a:lnTo>
                  <a:pt x="447039" y="33782"/>
                </a:lnTo>
                <a:close/>
              </a:path>
              <a:path w="608964" h="135254">
                <a:moveTo>
                  <a:pt x="426720" y="18923"/>
                </a:moveTo>
                <a:lnTo>
                  <a:pt x="412496" y="20193"/>
                </a:lnTo>
                <a:lnTo>
                  <a:pt x="412496" y="33782"/>
                </a:lnTo>
                <a:lnTo>
                  <a:pt x="426720" y="33782"/>
                </a:lnTo>
                <a:lnTo>
                  <a:pt x="426720" y="18923"/>
                </a:lnTo>
                <a:close/>
              </a:path>
              <a:path w="608964" h="135254">
                <a:moveTo>
                  <a:pt x="502665" y="32131"/>
                </a:moveTo>
                <a:lnTo>
                  <a:pt x="493267" y="32131"/>
                </a:lnTo>
                <a:lnTo>
                  <a:pt x="486096" y="32799"/>
                </a:lnTo>
                <a:lnTo>
                  <a:pt x="459700" y="62517"/>
                </a:lnTo>
                <a:lnTo>
                  <a:pt x="459104" y="70612"/>
                </a:lnTo>
                <a:lnTo>
                  <a:pt x="459773" y="78876"/>
                </a:lnTo>
                <a:lnTo>
                  <a:pt x="489831" y="109059"/>
                </a:lnTo>
                <a:lnTo>
                  <a:pt x="498093" y="109727"/>
                </a:lnTo>
                <a:lnTo>
                  <a:pt x="504825" y="109727"/>
                </a:lnTo>
                <a:lnTo>
                  <a:pt x="512952" y="108458"/>
                </a:lnTo>
                <a:lnTo>
                  <a:pt x="522477" y="105663"/>
                </a:lnTo>
                <a:lnTo>
                  <a:pt x="522477" y="99568"/>
                </a:lnTo>
                <a:lnTo>
                  <a:pt x="500761" y="99568"/>
                </a:lnTo>
                <a:lnTo>
                  <a:pt x="489995" y="97905"/>
                </a:lnTo>
                <a:lnTo>
                  <a:pt x="482037" y="93025"/>
                </a:lnTo>
                <a:lnTo>
                  <a:pt x="477524" y="86344"/>
                </a:lnTo>
                <a:lnTo>
                  <a:pt x="476418" y="84673"/>
                </a:lnTo>
                <a:lnTo>
                  <a:pt x="473583" y="73151"/>
                </a:lnTo>
                <a:lnTo>
                  <a:pt x="522731" y="73151"/>
                </a:lnTo>
                <a:lnTo>
                  <a:pt x="522808" y="70612"/>
                </a:lnTo>
                <a:lnTo>
                  <a:pt x="522859" y="68961"/>
                </a:lnTo>
                <a:lnTo>
                  <a:pt x="522516" y="62992"/>
                </a:lnTo>
                <a:lnTo>
                  <a:pt x="474217" y="62992"/>
                </a:lnTo>
                <a:lnTo>
                  <a:pt x="476001" y="53897"/>
                </a:lnTo>
                <a:lnTo>
                  <a:pt x="479631" y="47386"/>
                </a:lnTo>
                <a:lnTo>
                  <a:pt x="485094" y="43471"/>
                </a:lnTo>
                <a:lnTo>
                  <a:pt x="492378" y="42163"/>
                </a:lnTo>
                <a:lnTo>
                  <a:pt x="515436" y="42163"/>
                </a:lnTo>
                <a:lnTo>
                  <a:pt x="515112" y="41656"/>
                </a:lnTo>
                <a:lnTo>
                  <a:pt x="509904" y="35306"/>
                </a:lnTo>
                <a:lnTo>
                  <a:pt x="502665" y="32131"/>
                </a:lnTo>
                <a:close/>
              </a:path>
              <a:path w="608964" h="135254">
                <a:moveTo>
                  <a:pt x="522477" y="94869"/>
                </a:moveTo>
                <a:lnTo>
                  <a:pt x="513968" y="98044"/>
                </a:lnTo>
                <a:lnTo>
                  <a:pt x="506729" y="99568"/>
                </a:lnTo>
                <a:lnTo>
                  <a:pt x="522477" y="99568"/>
                </a:lnTo>
                <a:lnTo>
                  <a:pt x="522477" y="94869"/>
                </a:lnTo>
                <a:close/>
              </a:path>
              <a:path w="608964" h="135254">
                <a:moveTo>
                  <a:pt x="515436" y="42163"/>
                </a:moveTo>
                <a:lnTo>
                  <a:pt x="492378" y="42163"/>
                </a:lnTo>
                <a:lnTo>
                  <a:pt x="499473" y="43471"/>
                </a:lnTo>
                <a:lnTo>
                  <a:pt x="504555" y="47386"/>
                </a:lnTo>
                <a:lnTo>
                  <a:pt x="507613" y="53897"/>
                </a:lnTo>
                <a:lnTo>
                  <a:pt x="508581" y="62517"/>
                </a:lnTo>
                <a:lnTo>
                  <a:pt x="508635" y="62992"/>
                </a:lnTo>
                <a:lnTo>
                  <a:pt x="522516" y="62992"/>
                </a:lnTo>
                <a:lnTo>
                  <a:pt x="522489" y="62517"/>
                </a:lnTo>
                <a:lnTo>
                  <a:pt x="522380" y="60622"/>
                </a:lnTo>
                <a:lnTo>
                  <a:pt x="521054" y="53897"/>
                </a:lnTo>
                <a:lnTo>
                  <a:pt x="520938" y="53308"/>
                </a:lnTo>
                <a:lnTo>
                  <a:pt x="518519" y="46993"/>
                </a:lnTo>
                <a:lnTo>
                  <a:pt x="515436" y="42163"/>
                </a:lnTo>
                <a:close/>
              </a:path>
              <a:path w="608964" h="135254">
                <a:moveTo>
                  <a:pt x="580898" y="32131"/>
                </a:moveTo>
                <a:lnTo>
                  <a:pt x="571626" y="32131"/>
                </a:lnTo>
                <a:lnTo>
                  <a:pt x="564534" y="32825"/>
                </a:lnTo>
                <a:lnTo>
                  <a:pt x="538924" y="64418"/>
                </a:lnTo>
                <a:lnTo>
                  <a:pt x="538352" y="73278"/>
                </a:lnTo>
                <a:lnTo>
                  <a:pt x="538855" y="81303"/>
                </a:lnTo>
                <a:lnTo>
                  <a:pt x="559180" y="109727"/>
                </a:lnTo>
                <a:lnTo>
                  <a:pt x="568578" y="109727"/>
                </a:lnTo>
                <a:lnTo>
                  <a:pt x="576774" y="108751"/>
                </a:lnTo>
                <a:lnTo>
                  <a:pt x="583850" y="105822"/>
                </a:lnTo>
                <a:lnTo>
                  <a:pt x="589831" y="100941"/>
                </a:lnTo>
                <a:lnTo>
                  <a:pt x="592004" y="97917"/>
                </a:lnTo>
                <a:lnTo>
                  <a:pt x="571626" y="97917"/>
                </a:lnTo>
                <a:lnTo>
                  <a:pt x="563645" y="96295"/>
                </a:lnTo>
                <a:lnTo>
                  <a:pt x="557974" y="91424"/>
                </a:lnTo>
                <a:lnTo>
                  <a:pt x="554589" y="83290"/>
                </a:lnTo>
                <a:lnTo>
                  <a:pt x="553465" y="71882"/>
                </a:lnTo>
                <a:lnTo>
                  <a:pt x="553465" y="62357"/>
                </a:lnTo>
                <a:lnTo>
                  <a:pt x="555243" y="55118"/>
                </a:lnTo>
                <a:lnTo>
                  <a:pt x="558800" y="49911"/>
                </a:lnTo>
                <a:lnTo>
                  <a:pt x="562355" y="44831"/>
                </a:lnTo>
                <a:lnTo>
                  <a:pt x="567309" y="42163"/>
                </a:lnTo>
                <a:lnTo>
                  <a:pt x="594740" y="42163"/>
                </a:lnTo>
                <a:lnTo>
                  <a:pt x="588645" y="35433"/>
                </a:lnTo>
                <a:lnTo>
                  <a:pt x="580898" y="32131"/>
                </a:lnTo>
                <a:close/>
              </a:path>
              <a:path w="608964" h="135254">
                <a:moveTo>
                  <a:pt x="608838" y="94107"/>
                </a:moveTo>
                <a:lnTo>
                  <a:pt x="594740" y="94107"/>
                </a:lnTo>
                <a:lnTo>
                  <a:pt x="594740" y="108076"/>
                </a:lnTo>
                <a:lnTo>
                  <a:pt x="608838" y="108076"/>
                </a:lnTo>
                <a:lnTo>
                  <a:pt x="608838" y="94107"/>
                </a:lnTo>
                <a:close/>
              </a:path>
              <a:path w="608964" h="135254">
                <a:moveTo>
                  <a:pt x="608838" y="0"/>
                </a:moveTo>
                <a:lnTo>
                  <a:pt x="594740" y="0"/>
                </a:lnTo>
                <a:lnTo>
                  <a:pt x="594740" y="42163"/>
                </a:lnTo>
                <a:lnTo>
                  <a:pt x="580389" y="42163"/>
                </a:lnTo>
                <a:lnTo>
                  <a:pt x="587375" y="45338"/>
                </a:lnTo>
                <a:lnTo>
                  <a:pt x="594740" y="51435"/>
                </a:lnTo>
                <a:lnTo>
                  <a:pt x="594740" y="85725"/>
                </a:lnTo>
                <a:lnTo>
                  <a:pt x="589022" y="91059"/>
                </a:lnTo>
                <a:lnTo>
                  <a:pt x="583279" y="94869"/>
                </a:lnTo>
                <a:lnTo>
                  <a:pt x="577488" y="97155"/>
                </a:lnTo>
                <a:lnTo>
                  <a:pt x="571626" y="97917"/>
                </a:lnTo>
                <a:lnTo>
                  <a:pt x="592004" y="97917"/>
                </a:lnTo>
                <a:lnTo>
                  <a:pt x="594740" y="94107"/>
                </a:lnTo>
                <a:lnTo>
                  <a:pt x="608838" y="94107"/>
                </a:lnTo>
                <a:lnTo>
                  <a:pt x="6088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939284" y="6214109"/>
            <a:ext cx="300990" cy="103505"/>
          </a:xfrm>
          <a:custGeom>
            <a:avLst/>
            <a:gdLst/>
            <a:ahLst/>
            <a:cxnLst/>
            <a:rect l="l" t="t" r="r" b="b"/>
            <a:pathLst>
              <a:path w="300989" h="103504">
                <a:moveTo>
                  <a:pt x="42417" y="0"/>
                </a:moveTo>
                <a:lnTo>
                  <a:pt x="0" y="0"/>
                </a:lnTo>
                <a:lnTo>
                  <a:pt x="0" y="101345"/>
                </a:lnTo>
                <a:lnTo>
                  <a:pt x="14986" y="101345"/>
                </a:lnTo>
                <a:lnTo>
                  <a:pt x="14986" y="58547"/>
                </a:lnTo>
                <a:lnTo>
                  <a:pt x="45808" y="58547"/>
                </a:lnTo>
                <a:lnTo>
                  <a:pt x="42290" y="53848"/>
                </a:lnTo>
                <a:lnTo>
                  <a:pt x="49149" y="51180"/>
                </a:lnTo>
                <a:lnTo>
                  <a:pt x="53949" y="47751"/>
                </a:lnTo>
                <a:lnTo>
                  <a:pt x="14986" y="47751"/>
                </a:lnTo>
                <a:lnTo>
                  <a:pt x="14986" y="10794"/>
                </a:lnTo>
                <a:lnTo>
                  <a:pt x="61087" y="10794"/>
                </a:lnTo>
                <a:lnTo>
                  <a:pt x="55625" y="6476"/>
                </a:lnTo>
                <a:lnTo>
                  <a:pt x="50291" y="2159"/>
                </a:lnTo>
                <a:lnTo>
                  <a:pt x="42417" y="0"/>
                </a:lnTo>
                <a:close/>
              </a:path>
              <a:path w="300989" h="103504">
                <a:moveTo>
                  <a:pt x="45808" y="58547"/>
                </a:moveTo>
                <a:lnTo>
                  <a:pt x="28955" y="58547"/>
                </a:lnTo>
                <a:lnTo>
                  <a:pt x="59308" y="101345"/>
                </a:lnTo>
                <a:lnTo>
                  <a:pt x="77850" y="101345"/>
                </a:lnTo>
                <a:lnTo>
                  <a:pt x="45808" y="58547"/>
                </a:lnTo>
                <a:close/>
              </a:path>
              <a:path w="300989" h="103504">
                <a:moveTo>
                  <a:pt x="61087" y="10794"/>
                </a:moveTo>
                <a:lnTo>
                  <a:pt x="24511" y="10794"/>
                </a:lnTo>
                <a:lnTo>
                  <a:pt x="34938" y="11773"/>
                </a:lnTo>
                <a:lnTo>
                  <a:pt x="42402" y="14716"/>
                </a:lnTo>
                <a:lnTo>
                  <a:pt x="46888" y="19635"/>
                </a:lnTo>
                <a:lnTo>
                  <a:pt x="48387" y="26542"/>
                </a:lnTo>
                <a:lnTo>
                  <a:pt x="48387" y="33400"/>
                </a:lnTo>
                <a:lnTo>
                  <a:pt x="45974" y="38735"/>
                </a:lnTo>
                <a:lnTo>
                  <a:pt x="41148" y="42290"/>
                </a:lnTo>
                <a:lnTo>
                  <a:pt x="36321" y="45974"/>
                </a:lnTo>
                <a:lnTo>
                  <a:pt x="29210" y="47751"/>
                </a:lnTo>
                <a:lnTo>
                  <a:pt x="53949" y="47751"/>
                </a:lnTo>
                <a:lnTo>
                  <a:pt x="54482" y="47370"/>
                </a:lnTo>
                <a:lnTo>
                  <a:pt x="58165" y="42290"/>
                </a:lnTo>
                <a:lnTo>
                  <a:pt x="61975" y="37337"/>
                </a:lnTo>
                <a:lnTo>
                  <a:pt x="63880" y="31623"/>
                </a:lnTo>
                <a:lnTo>
                  <a:pt x="63880" y="17017"/>
                </a:lnTo>
                <a:lnTo>
                  <a:pt x="61087" y="10794"/>
                </a:lnTo>
                <a:close/>
              </a:path>
              <a:path w="300989" h="103504">
                <a:moveTo>
                  <a:pt x="130810" y="25400"/>
                </a:moveTo>
                <a:lnTo>
                  <a:pt x="121412" y="25400"/>
                </a:lnTo>
                <a:lnTo>
                  <a:pt x="114240" y="26068"/>
                </a:lnTo>
                <a:lnTo>
                  <a:pt x="87844" y="55786"/>
                </a:lnTo>
                <a:lnTo>
                  <a:pt x="87249" y="63880"/>
                </a:lnTo>
                <a:lnTo>
                  <a:pt x="87917" y="72145"/>
                </a:lnTo>
                <a:lnTo>
                  <a:pt x="117975" y="102328"/>
                </a:lnTo>
                <a:lnTo>
                  <a:pt x="126237" y="102997"/>
                </a:lnTo>
                <a:lnTo>
                  <a:pt x="132968" y="102997"/>
                </a:lnTo>
                <a:lnTo>
                  <a:pt x="141096" y="101726"/>
                </a:lnTo>
                <a:lnTo>
                  <a:pt x="150621" y="98932"/>
                </a:lnTo>
                <a:lnTo>
                  <a:pt x="150621" y="92837"/>
                </a:lnTo>
                <a:lnTo>
                  <a:pt x="128904" y="92837"/>
                </a:lnTo>
                <a:lnTo>
                  <a:pt x="118139" y="91174"/>
                </a:lnTo>
                <a:lnTo>
                  <a:pt x="110181" y="86294"/>
                </a:lnTo>
                <a:lnTo>
                  <a:pt x="105668" y="79613"/>
                </a:lnTo>
                <a:lnTo>
                  <a:pt x="104562" y="77942"/>
                </a:lnTo>
                <a:lnTo>
                  <a:pt x="101726" y="66420"/>
                </a:lnTo>
                <a:lnTo>
                  <a:pt x="150875" y="66420"/>
                </a:lnTo>
                <a:lnTo>
                  <a:pt x="151002" y="62229"/>
                </a:lnTo>
                <a:lnTo>
                  <a:pt x="150660" y="56261"/>
                </a:lnTo>
                <a:lnTo>
                  <a:pt x="102362" y="56261"/>
                </a:lnTo>
                <a:lnTo>
                  <a:pt x="104145" y="47166"/>
                </a:lnTo>
                <a:lnTo>
                  <a:pt x="107775" y="40655"/>
                </a:lnTo>
                <a:lnTo>
                  <a:pt x="113238" y="36740"/>
                </a:lnTo>
                <a:lnTo>
                  <a:pt x="120523" y="35432"/>
                </a:lnTo>
                <a:lnTo>
                  <a:pt x="143580" y="35432"/>
                </a:lnTo>
                <a:lnTo>
                  <a:pt x="143255" y="34925"/>
                </a:lnTo>
                <a:lnTo>
                  <a:pt x="138049" y="28575"/>
                </a:lnTo>
                <a:lnTo>
                  <a:pt x="130810" y="25400"/>
                </a:lnTo>
                <a:close/>
              </a:path>
              <a:path w="300989" h="103504">
                <a:moveTo>
                  <a:pt x="150621" y="88137"/>
                </a:moveTo>
                <a:lnTo>
                  <a:pt x="142112" y="91312"/>
                </a:lnTo>
                <a:lnTo>
                  <a:pt x="134874" y="92837"/>
                </a:lnTo>
                <a:lnTo>
                  <a:pt x="150621" y="92837"/>
                </a:lnTo>
                <a:lnTo>
                  <a:pt x="150621" y="88137"/>
                </a:lnTo>
                <a:close/>
              </a:path>
              <a:path w="300989" h="103504">
                <a:moveTo>
                  <a:pt x="143580" y="35432"/>
                </a:moveTo>
                <a:lnTo>
                  <a:pt x="120523" y="35432"/>
                </a:lnTo>
                <a:lnTo>
                  <a:pt x="127617" y="36740"/>
                </a:lnTo>
                <a:lnTo>
                  <a:pt x="132699" y="40655"/>
                </a:lnTo>
                <a:lnTo>
                  <a:pt x="135757" y="47166"/>
                </a:lnTo>
                <a:lnTo>
                  <a:pt x="136725" y="55786"/>
                </a:lnTo>
                <a:lnTo>
                  <a:pt x="136778" y="56261"/>
                </a:lnTo>
                <a:lnTo>
                  <a:pt x="150660" y="56261"/>
                </a:lnTo>
                <a:lnTo>
                  <a:pt x="150633" y="55786"/>
                </a:lnTo>
                <a:lnTo>
                  <a:pt x="150524" y="53891"/>
                </a:lnTo>
                <a:lnTo>
                  <a:pt x="149198" y="47166"/>
                </a:lnTo>
                <a:lnTo>
                  <a:pt x="149082" y="46577"/>
                </a:lnTo>
                <a:lnTo>
                  <a:pt x="146663" y="40262"/>
                </a:lnTo>
                <a:lnTo>
                  <a:pt x="143580" y="35432"/>
                </a:lnTo>
                <a:close/>
              </a:path>
              <a:path w="300989" h="103504">
                <a:moveTo>
                  <a:pt x="188340" y="27050"/>
                </a:moveTo>
                <a:lnTo>
                  <a:pt x="174243" y="27050"/>
                </a:lnTo>
                <a:lnTo>
                  <a:pt x="174243" y="101345"/>
                </a:lnTo>
                <a:lnTo>
                  <a:pt x="188340" y="101345"/>
                </a:lnTo>
                <a:lnTo>
                  <a:pt x="188340" y="53212"/>
                </a:lnTo>
                <a:lnTo>
                  <a:pt x="194171" y="46118"/>
                </a:lnTo>
                <a:lnTo>
                  <a:pt x="200215" y="41036"/>
                </a:lnTo>
                <a:lnTo>
                  <a:pt x="188340" y="41036"/>
                </a:lnTo>
                <a:lnTo>
                  <a:pt x="188340" y="27050"/>
                </a:lnTo>
                <a:close/>
              </a:path>
              <a:path w="300989" h="103504">
                <a:moveTo>
                  <a:pt x="236485" y="36956"/>
                </a:moveTo>
                <a:lnTo>
                  <a:pt x="216788" y="36956"/>
                </a:lnTo>
                <a:lnTo>
                  <a:pt x="219582" y="38226"/>
                </a:lnTo>
                <a:lnTo>
                  <a:pt x="221361" y="40512"/>
                </a:lnTo>
                <a:lnTo>
                  <a:pt x="223012" y="42925"/>
                </a:lnTo>
                <a:lnTo>
                  <a:pt x="223900" y="46862"/>
                </a:lnTo>
                <a:lnTo>
                  <a:pt x="223900" y="101345"/>
                </a:lnTo>
                <a:lnTo>
                  <a:pt x="237998" y="101345"/>
                </a:lnTo>
                <a:lnTo>
                  <a:pt x="237998" y="41036"/>
                </a:lnTo>
                <a:lnTo>
                  <a:pt x="236485" y="36956"/>
                </a:lnTo>
                <a:close/>
              </a:path>
              <a:path w="300989" h="103504">
                <a:moveTo>
                  <a:pt x="222630" y="25400"/>
                </a:moveTo>
                <a:lnTo>
                  <a:pt x="215773" y="25400"/>
                </a:lnTo>
                <a:lnTo>
                  <a:pt x="207986" y="26376"/>
                </a:lnTo>
                <a:lnTo>
                  <a:pt x="200818" y="29305"/>
                </a:lnTo>
                <a:lnTo>
                  <a:pt x="194270" y="34186"/>
                </a:lnTo>
                <a:lnTo>
                  <a:pt x="188327" y="41036"/>
                </a:lnTo>
                <a:lnTo>
                  <a:pt x="200215" y="41036"/>
                </a:lnTo>
                <a:lnTo>
                  <a:pt x="206450" y="37978"/>
                </a:lnTo>
                <a:lnTo>
                  <a:pt x="212851" y="36956"/>
                </a:lnTo>
                <a:lnTo>
                  <a:pt x="236485" y="36956"/>
                </a:lnTo>
                <a:lnTo>
                  <a:pt x="235965" y="35560"/>
                </a:lnTo>
                <a:lnTo>
                  <a:pt x="232028" y="31495"/>
                </a:lnTo>
                <a:lnTo>
                  <a:pt x="227964" y="27431"/>
                </a:lnTo>
                <a:lnTo>
                  <a:pt x="222630" y="25400"/>
                </a:lnTo>
                <a:close/>
              </a:path>
              <a:path w="300989" h="103504">
                <a:moveTo>
                  <a:pt x="280415" y="37084"/>
                </a:moveTo>
                <a:lnTo>
                  <a:pt x="266191" y="37084"/>
                </a:lnTo>
                <a:lnTo>
                  <a:pt x="266286" y="88011"/>
                </a:lnTo>
                <a:lnTo>
                  <a:pt x="268129" y="92963"/>
                </a:lnTo>
                <a:lnTo>
                  <a:pt x="268224" y="93217"/>
                </a:lnTo>
                <a:lnTo>
                  <a:pt x="272288" y="97154"/>
                </a:lnTo>
                <a:lnTo>
                  <a:pt x="276225" y="101091"/>
                </a:lnTo>
                <a:lnTo>
                  <a:pt x="281813" y="102997"/>
                </a:lnTo>
                <a:lnTo>
                  <a:pt x="292226" y="102997"/>
                </a:lnTo>
                <a:lnTo>
                  <a:pt x="296037" y="102488"/>
                </a:lnTo>
                <a:lnTo>
                  <a:pt x="300354" y="101345"/>
                </a:lnTo>
                <a:lnTo>
                  <a:pt x="300354" y="92963"/>
                </a:lnTo>
                <a:lnTo>
                  <a:pt x="284733" y="92963"/>
                </a:lnTo>
                <a:lnTo>
                  <a:pt x="280415" y="88011"/>
                </a:lnTo>
                <a:lnTo>
                  <a:pt x="280415" y="37084"/>
                </a:lnTo>
                <a:close/>
              </a:path>
              <a:path w="300989" h="103504">
                <a:moveTo>
                  <a:pt x="300354" y="92075"/>
                </a:moveTo>
                <a:lnTo>
                  <a:pt x="297688" y="92582"/>
                </a:lnTo>
                <a:lnTo>
                  <a:pt x="295401" y="92963"/>
                </a:lnTo>
                <a:lnTo>
                  <a:pt x="300354" y="92963"/>
                </a:lnTo>
                <a:lnTo>
                  <a:pt x="300354" y="92075"/>
                </a:lnTo>
                <a:close/>
              </a:path>
              <a:path w="300989" h="103504">
                <a:moveTo>
                  <a:pt x="300736" y="27050"/>
                </a:moveTo>
                <a:lnTo>
                  <a:pt x="256412" y="27050"/>
                </a:lnTo>
                <a:lnTo>
                  <a:pt x="256412" y="37084"/>
                </a:lnTo>
                <a:lnTo>
                  <a:pt x="300736" y="37084"/>
                </a:lnTo>
                <a:lnTo>
                  <a:pt x="300736" y="27050"/>
                </a:lnTo>
                <a:close/>
              </a:path>
              <a:path w="300989" h="103504">
                <a:moveTo>
                  <a:pt x="280415" y="12191"/>
                </a:moveTo>
                <a:lnTo>
                  <a:pt x="266191" y="13462"/>
                </a:lnTo>
                <a:lnTo>
                  <a:pt x="266191" y="27050"/>
                </a:lnTo>
                <a:lnTo>
                  <a:pt x="280415" y="27050"/>
                </a:lnTo>
                <a:lnTo>
                  <a:pt x="280415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1" name="object 91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5308600" y="6214109"/>
            <a:ext cx="92201" cy="102997"/>
          </a:xfrm>
          <a:prstGeom prst="rect">
            <a:avLst/>
          </a:prstGeom>
        </p:spPr>
      </p:pic>
      <p:sp>
        <p:nvSpPr>
          <p:cNvPr id="92" name="object 92"/>
          <p:cNvSpPr/>
          <p:nvPr/>
        </p:nvSpPr>
        <p:spPr>
          <a:xfrm>
            <a:off x="5452753" y="6211570"/>
            <a:ext cx="297180" cy="106680"/>
          </a:xfrm>
          <a:custGeom>
            <a:avLst/>
            <a:gdLst/>
            <a:ahLst/>
            <a:cxnLst/>
            <a:rect l="l" t="t" r="r" b="b"/>
            <a:pathLst>
              <a:path w="297179" h="106679">
                <a:moveTo>
                  <a:pt x="52442" y="0"/>
                </a:moveTo>
                <a:lnTo>
                  <a:pt x="13707" y="13969"/>
                </a:lnTo>
                <a:lnTo>
                  <a:pt x="0" y="53339"/>
                </a:lnTo>
                <a:lnTo>
                  <a:pt x="828" y="65331"/>
                </a:lnTo>
                <a:lnTo>
                  <a:pt x="21081" y="98710"/>
                </a:lnTo>
                <a:lnTo>
                  <a:pt x="52442" y="106425"/>
                </a:lnTo>
                <a:lnTo>
                  <a:pt x="59970" y="106092"/>
                </a:lnTo>
                <a:lnTo>
                  <a:pt x="68094" y="105092"/>
                </a:lnTo>
                <a:lnTo>
                  <a:pt x="76838" y="103425"/>
                </a:lnTo>
                <a:lnTo>
                  <a:pt x="86224" y="101091"/>
                </a:lnTo>
                <a:lnTo>
                  <a:pt x="86224" y="95630"/>
                </a:lnTo>
                <a:lnTo>
                  <a:pt x="54728" y="95630"/>
                </a:lnTo>
                <a:lnTo>
                  <a:pt x="46084" y="94938"/>
                </a:lnTo>
                <a:lnTo>
                  <a:pt x="16634" y="62791"/>
                </a:lnTo>
                <a:lnTo>
                  <a:pt x="15993" y="53339"/>
                </a:lnTo>
                <a:lnTo>
                  <a:pt x="16588" y="43739"/>
                </a:lnTo>
                <a:lnTo>
                  <a:pt x="44145" y="11485"/>
                </a:lnTo>
                <a:lnTo>
                  <a:pt x="52315" y="10794"/>
                </a:lnTo>
                <a:lnTo>
                  <a:pt x="85970" y="10794"/>
                </a:lnTo>
                <a:lnTo>
                  <a:pt x="85970" y="4571"/>
                </a:lnTo>
                <a:lnTo>
                  <a:pt x="77302" y="2571"/>
                </a:lnTo>
                <a:lnTo>
                  <a:pt x="68825" y="1142"/>
                </a:lnTo>
                <a:lnTo>
                  <a:pt x="60538" y="285"/>
                </a:lnTo>
                <a:lnTo>
                  <a:pt x="52442" y="0"/>
                </a:lnTo>
                <a:close/>
              </a:path>
              <a:path w="297179" h="106679">
                <a:moveTo>
                  <a:pt x="86224" y="60197"/>
                </a:moveTo>
                <a:lnTo>
                  <a:pt x="71111" y="60197"/>
                </a:lnTo>
                <a:lnTo>
                  <a:pt x="71111" y="93090"/>
                </a:lnTo>
                <a:lnTo>
                  <a:pt x="65041" y="94938"/>
                </a:lnTo>
                <a:lnTo>
                  <a:pt x="64771" y="94938"/>
                </a:lnTo>
                <a:lnTo>
                  <a:pt x="59808" y="95630"/>
                </a:lnTo>
                <a:lnTo>
                  <a:pt x="86224" y="95630"/>
                </a:lnTo>
                <a:lnTo>
                  <a:pt x="86224" y="60197"/>
                </a:lnTo>
                <a:close/>
              </a:path>
              <a:path w="297179" h="106679">
                <a:moveTo>
                  <a:pt x="85970" y="10794"/>
                </a:moveTo>
                <a:lnTo>
                  <a:pt x="52315" y="10794"/>
                </a:lnTo>
                <a:lnTo>
                  <a:pt x="58788" y="11245"/>
                </a:lnTo>
                <a:lnTo>
                  <a:pt x="66570" y="12588"/>
                </a:lnTo>
                <a:lnTo>
                  <a:pt x="75639" y="14813"/>
                </a:lnTo>
                <a:lnTo>
                  <a:pt x="85970" y="17906"/>
                </a:lnTo>
                <a:lnTo>
                  <a:pt x="85970" y="10794"/>
                </a:lnTo>
                <a:close/>
              </a:path>
              <a:path w="297179" h="106679">
                <a:moveTo>
                  <a:pt x="157598" y="2539"/>
                </a:moveTo>
                <a:lnTo>
                  <a:pt x="142612" y="2539"/>
                </a:lnTo>
                <a:lnTo>
                  <a:pt x="100448" y="103885"/>
                </a:lnTo>
                <a:lnTo>
                  <a:pt x="114418" y="103885"/>
                </a:lnTo>
                <a:lnTo>
                  <a:pt x="126102" y="75945"/>
                </a:lnTo>
                <a:lnTo>
                  <a:pt x="187678" y="75945"/>
                </a:lnTo>
                <a:lnTo>
                  <a:pt x="183254" y="65150"/>
                </a:lnTo>
                <a:lnTo>
                  <a:pt x="130420" y="65150"/>
                </a:lnTo>
                <a:lnTo>
                  <a:pt x="148708" y="21335"/>
                </a:lnTo>
                <a:lnTo>
                  <a:pt x="165300" y="21335"/>
                </a:lnTo>
                <a:lnTo>
                  <a:pt x="157598" y="2539"/>
                </a:lnTo>
                <a:close/>
              </a:path>
              <a:path w="297179" h="106679">
                <a:moveTo>
                  <a:pt x="187678" y="75945"/>
                </a:moveTo>
                <a:lnTo>
                  <a:pt x="171314" y="75945"/>
                </a:lnTo>
                <a:lnTo>
                  <a:pt x="182871" y="103885"/>
                </a:lnTo>
                <a:lnTo>
                  <a:pt x="199127" y="103885"/>
                </a:lnTo>
                <a:lnTo>
                  <a:pt x="187678" y="75945"/>
                </a:lnTo>
                <a:close/>
              </a:path>
              <a:path w="297179" h="106679">
                <a:moveTo>
                  <a:pt x="165300" y="21335"/>
                </a:moveTo>
                <a:lnTo>
                  <a:pt x="148708" y="21335"/>
                </a:lnTo>
                <a:lnTo>
                  <a:pt x="166869" y="65150"/>
                </a:lnTo>
                <a:lnTo>
                  <a:pt x="183254" y="65150"/>
                </a:lnTo>
                <a:lnTo>
                  <a:pt x="165300" y="21335"/>
                </a:lnTo>
                <a:close/>
              </a:path>
              <a:path w="297179" h="106679">
                <a:moveTo>
                  <a:pt x="218939" y="2539"/>
                </a:moveTo>
                <a:lnTo>
                  <a:pt x="203826" y="2539"/>
                </a:lnTo>
                <a:lnTo>
                  <a:pt x="244085" y="103885"/>
                </a:lnTo>
                <a:lnTo>
                  <a:pt x="258309" y="103885"/>
                </a:lnTo>
                <a:lnTo>
                  <a:pt x="265324" y="85470"/>
                </a:lnTo>
                <a:lnTo>
                  <a:pt x="251832" y="85470"/>
                </a:lnTo>
                <a:lnTo>
                  <a:pt x="218939" y="2539"/>
                </a:lnTo>
                <a:close/>
              </a:path>
              <a:path w="297179" h="106679">
                <a:moveTo>
                  <a:pt x="296917" y="2539"/>
                </a:moveTo>
                <a:lnTo>
                  <a:pt x="283709" y="2539"/>
                </a:lnTo>
                <a:lnTo>
                  <a:pt x="251832" y="85470"/>
                </a:lnTo>
                <a:lnTo>
                  <a:pt x="265324" y="85470"/>
                </a:lnTo>
                <a:lnTo>
                  <a:pt x="296917" y="25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1799463" y="5457697"/>
            <a:ext cx="1069975" cy="697230"/>
          </a:xfrm>
          <a:prstGeom prst="rect">
            <a:avLst/>
          </a:prstGeom>
          <a:ln w="9525">
            <a:solidFill>
              <a:srgbClr val="F6924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309880" marR="179070" indent="-170815">
              <a:lnSpc>
                <a:spcPct val="135500"/>
              </a:lnSpc>
              <a:spcBef>
                <a:spcPts val="260"/>
              </a:spcBef>
            </a:pPr>
            <a:r>
              <a:rPr sz="1100" dirty="0">
                <a:latin typeface="Lucida Sans Unicode"/>
                <a:cs typeface="Lucida Sans Unicode"/>
              </a:rPr>
              <a:t>Actual</a:t>
            </a:r>
            <a:r>
              <a:rPr sz="1100" spc="-35" dirty="0">
                <a:latin typeface="Lucida Sans Unicode"/>
                <a:cs typeface="Lucida Sans Unicode"/>
              </a:rPr>
              <a:t> </a:t>
            </a:r>
            <a:r>
              <a:rPr sz="1100" spc="-20" dirty="0">
                <a:latin typeface="Lucida Sans Unicode"/>
                <a:cs typeface="Lucida Sans Unicode"/>
              </a:rPr>
              <a:t>rent </a:t>
            </a:r>
            <a:r>
              <a:rPr sz="1100" dirty="0">
                <a:latin typeface="Lucida Sans Unicode"/>
                <a:cs typeface="Lucida Sans Unicode"/>
              </a:rPr>
              <a:t>is</a:t>
            </a:r>
            <a:r>
              <a:rPr sz="1100" spc="-10" dirty="0">
                <a:latin typeface="Lucida Sans Unicode"/>
                <a:cs typeface="Lucida Sans Unicode"/>
              </a:rPr>
              <a:t> </a:t>
            </a:r>
            <a:r>
              <a:rPr sz="1100" spc="-25" dirty="0">
                <a:latin typeface="Lucida Sans Unicode"/>
                <a:cs typeface="Lucida Sans Unicode"/>
              </a:rPr>
              <a:t>GAV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3183382" y="4654422"/>
            <a:ext cx="773430" cy="109855"/>
          </a:xfrm>
          <a:custGeom>
            <a:avLst/>
            <a:gdLst/>
            <a:ahLst/>
            <a:cxnLst/>
            <a:rect l="l" t="t" r="r" b="b"/>
            <a:pathLst>
              <a:path w="773429" h="109854">
                <a:moveTo>
                  <a:pt x="57150" y="6730"/>
                </a:moveTo>
                <a:lnTo>
                  <a:pt x="42163" y="6730"/>
                </a:lnTo>
                <a:lnTo>
                  <a:pt x="0" y="108076"/>
                </a:lnTo>
                <a:lnTo>
                  <a:pt x="13969" y="108076"/>
                </a:lnTo>
                <a:lnTo>
                  <a:pt x="25654" y="80137"/>
                </a:lnTo>
                <a:lnTo>
                  <a:pt x="87229" y="80137"/>
                </a:lnTo>
                <a:lnTo>
                  <a:pt x="82806" y="69341"/>
                </a:lnTo>
                <a:lnTo>
                  <a:pt x="29972" y="69341"/>
                </a:lnTo>
                <a:lnTo>
                  <a:pt x="48260" y="25526"/>
                </a:lnTo>
                <a:lnTo>
                  <a:pt x="64852" y="25526"/>
                </a:lnTo>
                <a:lnTo>
                  <a:pt x="57150" y="6730"/>
                </a:lnTo>
                <a:close/>
              </a:path>
              <a:path w="773429" h="109854">
                <a:moveTo>
                  <a:pt x="87229" y="80137"/>
                </a:moveTo>
                <a:lnTo>
                  <a:pt x="70866" y="80137"/>
                </a:lnTo>
                <a:lnTo>
                  <a:pt x="82422" y="108076"/>
                </a:lnTo>
                <a:lnTo>
                  <a:pt x="98679" y="108076"/>
                </a:lnTo>
                <a:lnTo>
                  <a:pt x="87229" y="80137"/>
                </a:lnTo>
                <a:close/>
              </a:path>
              <a:path w="773429" h="109854">
                <a:moveTo>
                  <a:pt x="64852" y="25526"/>
                </a:moveTo>
                <a:lnTo>
                  <a:pt x="48260" y="25526"/>
                </a:lnTo>
                <a:lnTo>
                  <a:pt x="66420" y="69341"/>
                </a:lnTo>
                <a:lnTo>
                  <a:pt x="82806" y="69341"/>
                </a:lnTo>
                <a:lnTo>
                  <a:pt x="64852" y="25526"/>
                </a:lnTo>
                <a:close/>
              </a:path>
              <a:path w="773429" h="109854">
                <a:moveTo>
                  <a:pt x="154051" y="32130"/>
                </a:moveTo>
                <a:lnTo>
                  <a:pt x="147955" y="32130"/>
                </a:lnTo>
                <a:lnTo>
                  <a:pt x="139217" y="32752"/>
                </a:lnTo>
                <a:lnTo>
                  <a:pt x="109481" y="61934"/>
                </a:lnTo>
                <a:lnTo>
                  <a:pt x="108839" y="70485"/>
                </a:lnTo>
                <a:lnTo>
                  <a:pt x="109483" y="78605"/>
                </a:lnTo>
                <a:lnTo>
                  <a:pt x="137862" y="109037"/>
                </a:lnTo>
                <a:lnTo>
                  <a:pt x="145415" y="109727"/>
                </a:lnTo>
                <a:lnTo>
                  <a:pt x="152145" y="109727"/>
                </a:lnTo>
                <a:lnTo>
                  <a:pt x="160019" y="108457"/>
                </a:lnTo>
                <a:lnTo>
                  <a:pt x="169164" y="105790"/>
                </a:lnTo>
                <a:lnTo>
                  <a:pt x="169164" y="98932"/>
                </a:lnTo>
                <a:lnTo>
                  <a:pt x="141985" y="98932"/>
                </a:lnTo>
                <a:lnTo>
                  <a:pt x="136144" y="96265"/>
                </a:lnTo>
                <a:lnTo>
                  <a:pt x="131571" y="91186"/>
                </a:lnTo>
                <a:lnTo>
                  <a:pt x="127154" y="86010"/>
                </a:lnTo>
                <a:lnTo>
                  <a:pt x="124841" y="79248"/>
                </a:lnTo>
                <a:lnTo>
                  <a:pt x="124934" y="61934"/>
                </a:lnTo>
                <a:lnTo>
                  <a:pt x="127000" y="55372"/>
                </a:lnTo>
                <a:lnTo>
                  <a:pt x="131318" y="50164"/>
                </a:lnTo>
                <a:lnTo>
                  <a:pt x="135763" y="44957"/>
                </a:lnTo>
                <a:lnTo>
                  <a:pt x="141605" y="42417"/>
                </a:lnTo>
                <a:lnTo>
                  <a:pt x="168275" y="42417"/>
                </a:lnTo>
                <a:lnTo>
                  <a:pt x="168275" y="34623"/>
                </a:lnTo>
                <a:lnTo>
                  <a:pt x="168635" y="34623"/>
                </a:lnTo>
                <a:lnTo>
                  <a:pt x="160781" y="32892"/>
                </a:lnTo>
                <a:lnTo>
                  <a:pt x="154051" y="32130"/>
                </a:lnTo>
                <a:close/>
              </a:path>
              <a:path w="773429" h="109854">
                <a:moveTo>
                  <a:pt x="169164" y="94234"/>
                </a:moveTo>
                <a:lnTo>
                  <a:pt x="162306" y="97281"/>
                </a:lnTo>
                <a:lnTo>
                  <a:pt x="155702" y="98932"/>
                </a:lnTo>
                <a:lnTo>
                  <a:pt x="169164" y="98932"/>
                </a:lnTo>
                <a:lnTo>
                  <a:pt x="169164" y="94234"/>
                </a:lnTo>
                <a:close/>
              </a:path>
              <a:path w="773429" h="109854">
                <a:moveTo>
                  <a:pt x="168275" y="42417"/>
                </a:moveTo>
                <a:lnTo>
                  <a:pt x="153796" y="42417"/>
                </a:lnTo>
                <a:lnTo>
                  <a:pt x="160401" y="43561"/>
                </a:lnTo>
                <a:lnTo>
                  <a:pt x="168275" y="45719"/>
                </a:lnTo>
                <a:lnTo>
                  <a:pt x="168275" y="42417"/>
                </a:lnTo>
                <a:close/>
              </a:path>
              <a:path w="773429" h="109854">
                <a:moveTo>
                  <a:pt x="204469" y="43814"/>
                </a:moveTo>
                <a:lnTo>
                  <a:pt x="190245" y="43814"/>
                </a:lnTo>
                <a:lnTo>
                  <a:pt x="190340" y="94741"/>
                </a:lnTo>
                <a:lnTo>
                  <a:pt x="192183" y="99694"/>
                </a:lnTo>
                <a:lnTo>
                  <a:pt x="192278" y="99949"/>
                </a:lnTo>
                <a:lnTo>
                  <a:pt x="196342" y="103886"/>
                </a:lnTo>
                <a:lnTo>
                  <a:pt x="200279" y="107823"/>
                </a:lnTo>
                <a:lnTo>
                  <a:pt x="205867" y="109727"/>
                </a:lnTo>
                <a:lnTo>
                  <a:pt x="216281" y="109727"/>
                </a:lnTo>
                <a:lnTo>
                  <a:pt x="220091" y="109219"/>
                </a:lnTo>
                <a:lnTo>
                  <a:pt x="224408" y="108076"/>
                </a:lnTo>
                <a:lnTo>
                  <a:pt x="224408" y="99694"/>
                </a:lnTo>
                <a:lnTo>
                  <a:pt x="208788" y="99694"/>
                </a:lnTo>
                <a:lnTo>
                  <a:pt x="204469" y="94741"/>
                </a:lnTo>
                <a:lnTo>
                  <a:pt x="204469" y="43814"/>
                </a:lnTo>
                <a:close/>
              </a:path>
              <a:path w="773429" h="109854">
                <a:moveTo>
                  <a:pt x="224408" y="98805"/>
                </a:moveTo>
                <a:lnTo>
                  <a:pt x="221742" y="99313"/>
                </a:lnTo>
                <a:lnTo>
                  <a:pt x="219456" y="99694"/>
                </a:lnTo>
                <a:lnTo>
                  <a:pt x="224408" y="99694"/>
                </a:lnTo>
                <a:lnTo>
                  <a:pt x="224408" y="98805"/>
                </a:lnTo>
                <a:close/>
              </a:path>
              <a:path w="773429" h="109854">
                <a:moveTo>
                  <a:pt x="224790" y="33781"/>
                </a:moveTo>
                <a:lnTo>
                  <a:pt x="180467" y="33781"/>
                </a:lnTo>
                <a:lnTo>
                  <a:pt x="180467" y="43814"/>
                </a:lnTo>
                <a:lnTo>
                  <a:pt x="224790" y="43814"/>
                </a:lnTo>
                <a:lnTo>
                  <a:pt x="224790" y="33781"/>
                </a:lnTo>
                <a:close/>
              </a:path>
              <a:path w="773429" h="109854">
                <a:moveTo>
                  <a:pt x="204469" y="18923"/>
                </a:moveTo>
                <a:lnTo>
                  <a:pt x="190245" y="20192"/>
                </a:lnTo>
                <a:lnTo>
                  <a:pt x="190245" y="33781"/>
                </a:lnTo>
                <a:lnTo>
                  <a:pt x="204469" y="33781"/>
                </a:lnTo>
                <a:lnTo>
                  <a:pt x="204469" y="18923"/>
                </a:lnTo>
                <a:close/>
              </a:path>
              <a:path w="773429" h="109854">
                <a:moveTo>
                  <a:pt x="257809" y="33781"/>
                </a:moveTo>
                <a:lnTo>
                  <a:pt x="243713" y="33781"/>
                </a:lnTo>
                <a:lnTo>
                  <a:pt x="243713" y="94106"/>
                </a:lnTo>
                <a:lnTo>
                  <a:pt x="245744" y="99567"/>
                </a:lnTo>
                <a:lnTo>
                  <a:pt x="249681" y="103631"/>
                </a:lnTo>
                <a:lnTo>
                  <a:pt x="253745" y="107696"/>
                </a:lnTo>
                <a:lnTo>
                  <a:pt x="259206" y="109727"/>
                </a:lnTo>
                <a:lnTo>
                  <a:pt x="265938" y="109727"/>
                </a:lnTo>
                <a:lnTo>
                  <a:pt x="273724" y="108751"/>
                </a:lnTo>
                <a:lnTo>
                  <a:pt x="280892" y="105822"/>
                </a:lnTo>
                <a:lnTo>
                  <a:pt x="287440" y="100941"/>
                </a:lnTo>
                <a:lnTo>
                  <a:pt x="289844" y="98171"/>
                </a:lnTo>
                <a:lnTo>
                  <a:pt x="264921" y="98171"/>
                </a:lnTo>
                <a:lnTo>
                  <a:pt x="262423" y="97149"/>
                </a:lnTo>
                <a:lnTo>
                  <a:pt x="262217" y="97149"/>
                </a:lnTo>
                <a:lnTo>
                  <a:pt x="260350" y="94614"/>
                </a:lnTo>
                <a:lnTo>
                  <a:pt x="258698" y="92328"/>
                </a:lnTo>
                <a:lnTo>
                  <a:pt x="257809" y="88264"/>
                </a:lnTo>
                <a:lnTo>
                  <a:pt x="257809" y="33781"/>
                </a:lnTo>
                <a:close/>
              </a:path>
              <a:path w="773429" h="109854">
                <a:moveTo>
                  <a:pt x="307467" y="94106"/>
                </a:moveTo>
                <a:lnTo>
                  <a:pt x="293369" y="94106"/>
                </a:lnTo>
                <a:lnTo>
                  <a:pt x="293369" y="108076"/>
                </a:lnTo>
                <a:lnTo>
                  <a:pt x="307467" y="108076"/>
                </a:lnTo>
                <a:lnTo>
                  <a:pt x="307467" y="94106"/>
                </a:lnTo>
                <a:close/>
              </a:path>
              <a:path w="773429" h="109854">
                <a:moveTo>
                  <a:pt x="307467" y="33781"/>
                </a:moveTo>
                <a:lnTo>
                  <a:pt x="293369" y="33781"/>
                </a:lnTo>
                <a:lnTo>
                  <a:pt x="293369" y="81914"/>
                </a:lnTo>
                <a:lnTo>
                  <a:pt x="287486" y="89009"/>
                </a:lnTo>
                <a:lnTo>
                  <a:pt x="281415" y="94106"/>
                </a:lnTo>
                <a:lnTo>
                  <a:pt x="275242" y="97149"/>
                </a:lnTo>
                <a:lnTo>
                  <a:pt x="268858" y="98171"/>
                </a:lnTo>
                <a:lnTo>
                  <a:pt x="289844" y="98171"/>
                </a:lnTo>
                <a:lnTo>
                  <a:pt x="293369" y="94106"/>
                </a:lnTo>
                <a:lnTo>
                  <a:pt x="307467" y="94106"/>
                </a:lnTo>
                <a:lnTo>
                  <a:pt x="307467" y="33781"/>
                </a:lnTo>
                <a:close/>
              </a:path>
              <a:path w="773429" h="109854">
                <a:moveTo>
                  <a:pt x="386446" y="42163"/>
                </a:moveTo>
                <a:lnTo>
                  <a:pt x="369443" y="42163"/>
                </a:lnTo>
                <a:lnTo>
                  <a:pt x="374142" y="46481"/>
                </a:lnTo>
                <a:lnTo>
                  <a:pt x="374142" y="64135"/>
                </a:lnTo>
                <a:lnTo>
                  <a:pt x="370840" y="64135"/>
                </a:lnTo>
                <a:lnTo>
                  <a:pt x="361338" y="64539"/>
                </a:lnTo>
                <a:lnTo>
                  <a:pt x="329183" y="81279"/>
                </a:lnTo>
                <a:lnTo>
                  <a:pt x="329239" y="95376"/>
                </a:lnTo>
                <a:lnTo>
                  <a:pt x="331453" y="100456"/>
                </a:lnTo>
                <a:lnTo>
                  <a:pt x="331630" y="100456"/>
                </a:lnTo>
                <a:lnTo>
                  <a:pt x="335660" y="104012"/>
                </a:lnTo>
                <a:lnTo>
                  <a:pt x="339852" y="107823"/>
                </a:lnTo>
                <a:lnTo>
                  <a:pt x="345313" y="109727"/>
                </a:lnTo>
                <a:lnTo>
                  <a:pt x="351663" y="109727"/>
                </a:lnTo>
                <a:lnTo>
                  <a:pt x="357155" y="109092"/>
                </a:lnTo>
                <a:lnTo>
                  <a:pt x="357472" y="109092"/>
                </a:lnTo>
                <a:lnTo>
                  <a:pt x="363728" y="106965"/>
                </a:lnTo>
                <a:lnTo>
                  <a:pt x="369915" y="103512"/>
                </a:lnTo>
                <a:lnTo>
                  <a:pt x="376009" y="98805"/>
                </a:lnTo>
                <a:lnTo>
                  <a:pt x="352297" y="98805"/>
                </a:lnTo>
                <a:lnTo>
                  <a:pt x="349377" y="97662"/>
                </a:lnTo>
                <a:lnTo>
                  <a:pt x="346964" y="95376"/>
                </a:lnTo>
                <a:lnTo>
                  <a:pt x="344551" y="93217"/>
                </a:lnTo>
                <a:lnTo>
                  <a:pt x="343407" y="90424"/>
                </a:lnTo>
                <a:lnTo>
                  <a:pt x="343407" y="82550"/>
                </a:lnTo>
                <a:lnTo>
                  <a:pt x="345820" y="78866"/>
                </a:lnTo>
                <a:lnTo>
                  <a:pt x="355472" y="73278"/>
                </a:lnTo>
                <a:lnTo>
                  <a:pt x="361822" y="71881"/>
                </a:lnTo>
                <a:lnTo>
                  <a:pt x="388366" y="71881"/>
                </a:lnTo>
                <a:lnTo>
                  <a:pt x="388366" y="47243"/>
                </a:lnTo>
                <a:lnTo>
                  <a:pt x="386446" y="42163"/>
                </a:lnTo>
                <a:close/>
              </a:path>
              <a:path w="773429" h="109854">
                <a:moveTo>
                  <a:pt x="388366" y="71881"/>
                </a:moveTo>
                <a:lnTo>
                  <a:pt x="369569" y="71881"/>
                </a:lnTo>
                <a:lnTo>
                  <a:pt x="374142" y="72009"/>
                </a:lnTo>
                <a:lnTo>
                  <a:pt x="374142" y="91312"/>
                </a:lnTo>
                <a:lnTo>
                  <a:pt x="367792" y="96265"/>
                </a:lnTo>
                <a:lnTo>
                  <a:pt x="361695" y="98805"/>
                </a:lnTo>
                <a:lnTo>
                  <a:pt x="376206" y="98805"/>
                </a:lnTo>
                <a:lnTo>
                  <a:pt x="378079" y="106044"/>
                </a:lnTo>
                <a:lnTo>
                  <a:pt x="382269" y="109727"/>
                </a:lnTo>
                <a:lnTo>
                  <a:pt x="392810" y="109727"/>
                </a:lnTo>
                <a:lnTo>
                  <a:pt x="396367" y="109092"/>
                </a:lnTo>
                <a:lnTo>
                  <a:pt x="399542" y="107568"/>
                </a:lnTo>
                <a:lnTo>
                  <a:pt x="398577" y="100456"/>
                </a:lnTo>
                <a:lnTo>
                  <a:pt x="390779" y="100456"/>
                </a:lnTo>
                <a:lnTo>
                  <a:pt x="388366" y="96519"/>
                </a:lnTo>
                <a:lnTo>
                  <a:pt x="388366" y="71881"/>
                </a:lnTo>
                <a:close/>
              </a:path>
              <a:path w="773429" h="109854">
                <a:moveTo>
                  <a:pt x="371602" y="32130"/>
                </a:moveTo>
                <a:lnTo>
                  <a:pt x="362966" y="32130"/>
                </a:lnTo>
                <a:lnTo>
                  <a:pt x="356508" y="32466"/>
                </a:lnTo>
                <a:lnTo>
                  <a:pt x="349884" y="33480"/>
                </a:lnTo>
                <a:lnTo>
                  <a:pt x="343070" y="35184"/>
                </a:lnTo>
                <a:lnTo>
                  <a:pt x="335671" y="37718"/>
                </a:lnTo>
                <a:lnTo>
                  <a:pt x="336042" y="37718"/>
                </a:lnTo>
                <a:lnTo>
                  <a:pt x="336042" y="48767"/>
                </a:lnTo>
                <a:lnTo>
                  <a:pt x="344678" y="44450"/>
                </a:lnTo>
                <a:lnTo>
                  <a:pt x="352679" y="42163"/>
                </a:lnTo>
                <a:lnTo>
                  <a:pt x="386446" y="42163"/>
                </a:lnTo>
                <a:lnTo>
                  <a:pt x="386206" y="41528"/>
                </a:lnTo>
                <a:lnTo>
                  <a:pt x="382143" y="37718"/>
                </a:lnTo>
                <a:lnTo>
                  <a:pt x="377952" y="33909"/>
                </a:lnTo>
                <a:lnTo>
                  <a:pt x="371602" y="32130"/>
                </a:lnTo>
                <a:close/>
              </a:path>
              <a:path w="773429" h="109854">
                <a:moveTo>
                  <a:pt x="430910" y="0"/>
                </a:moveTo>
                <a:lnTo>
                  <a:pt x="416814" y="0"/>
                </a:lnTo>
                <a:lnTo>
                  <a:pt x="416814" y="108076"/>
                </a:lnTo>
                <a:lnTo>
                  <a:pt x="430910" y="108076"/>
                </a:lnTo>
                <a:lnTo>
                  <a:pt x="430910" y="0"/>
                </a:lnTo>
                <a:close/>
              </a:path>
              <a:path w="773429" h="109854">
                <a:moveTo>
                  <a:pt x="519303" y="33781"/>
                </a:moveTo>
                <a:lnTo>
                  <a:pt x="505206" y="33781"/>
                </a:lnTo>
                <a:lnTo>
                  <a:pt x="505206" y="108076"/>
                </a:lnTo>
                <a:lnTo>
                  <a:pt x="519303" y="108076"/>
                </a:lnTo>
                <a:lnTo>
                  <a:pt x="519303" y="59054"/>
                </a:lnTo>
                <a:lnTo>
                  <a:pt x="524136" y="52460"/>
                </a:lnTo>
                <a:lnTo>
                  <a:pt x="529476" y="47751"/>
                </a:lnTo>
                <a:lnTo>
                  <a:pt x="519303" y="47751"/>
                </a:lnTo>
                <a:lnTo>
                  <a:pt x="519303" y="33781"/>
                </a:lnTo>
                <a:close/>
              </a:path>
              <a:path w="773429" h="109854">
                <a:moveTo>
                  <a:pt x="546734" y="32257"/>
                </a:moveTo>
                <a:lnTo>
                  <a:pt x="542708" y="32257"/>
                </a:lnTo>
                <a:lnTo>
                  <a:pt x="536162" y="33107"/>
                </a:lnTo>
                <a:lnTo>
                  <a:pt x="529590" y="36036"/>
                </a:lnTo>
                <a:lnTo>
                  <a:pt x="523970" y="40917"/>
                </a:lnTo>
                <a:lnTo>
                  <a:pt x="519303" y="47751"/>
                </a:lnTo>
                <a:lnTo>
                  <a:pt x="529461" y="47751"/>
                </a:lnTo>
                <a:lnTo>
                  <a:pt x="535376" y="44892"/>
                </a:lnTo>
                <a:lnTo>
                  <a:pt x="541782" y="43941"/>
                </a:lnTo>
                <a:lnTo>
                  <a:pt x="548258" y="43941"/>
                </a:lnTo>
                <a:lnTo>
                  <a:pt x="548258" y="32385"/>
                </a:lnTo>
                <a:lnTo>
                  <a:pt x="546734" y="32257"/>
                </a:lnTo>
                <a:close/>
              </a:path>
              <a:path w="773429" h="109854">
                <a:moveTo>
                  <a:pt x="548258" y="43941"/>
                </a:moveTo>
                <a:lnTo>
                  <a:pt x="543687" y="43941"/>
                </a:lnTo>
                <a:lnTo>
                  <a:pt x="545845" y="44323"/>
                </a:lnTo>
                <a:lnTo>
                  <a:pt x="548258" y="45085"/>
                </a:lnTo>
                <a:lnTo>
                  <a:pt x="548258" y="43941"/>
                </a:lnTo>
                <a:close/>
              </a:path>
              <a:path w="773429" h="109854">
                <a:moveTo>
                  <a:pt x="603504" y="32130"/>
                </a:moveTo>
                <a:lnTo>
                  <a:pt x="594106" y="32130"/>
                </a:lnTo>
                <a:lnTo>
                  <a:pt x="586934" y="32799"/>
                </a:lnTo>
                <a:lnTo>
                  <a:pt x="560538" y="62517"/>
                </a:lnTo>
                <a:lnTo>
                  <a:pt x="559943" y="70612"/>
                </a:lnTo>
                <a:lnTo>
                  <a:pt x="560611" y="78876"/>
                </a:lnTo>
                <a:lnTo>
                  <a:pt x="590669" y="109059"/>
                </a:lnTo>
                <a:lnTo>
                  <a:pt x="598932" y="109727"/>
                </a:lnTo>
                <a:lnTo>
                  <a:pt x="605663" y="109727"/>
                </a:lnTo>
                <a:lnTo>
                  <a:pt x="613791" y="108457"/>
                </a:lnTo>
                <a:lnTo>
                  <a:pt x="623316" y="105663"/>
                </a:lnTo>
                <a:lnTo>
                  <a:pt x="623316" y="99567"/>
                </a:lnTo>
                <a:lnTo>
                  <a:pt x="601598" y="99567"/>
                </a:lnTo>
                <a:lnTo>
                  <a:pt x="590833" y="97905"/>
                </a:lnTo>
                <a:lnTo>
                  <a:pt x="582875" y="93025"/>
                </a:lnTo>
                <a:lnTo>
                  <a:pt x="578362" y="86344"/>
                </a:lnTo>
                <a:lnTo>
                  <a:pt x="577256" y="84673"/>
                </a:lnTo>
                <a:lnTo>
                  <a:pt x="574420" y="73151"/>
                </a:lnTo>
                <a:lnTo>
                  <a:pt x="623569" y="73151"/>
                </a:lnTo>
                <a:lnTo>
                  <a:pt x="623696" y="68961"/>
                </a:lnTo>
                <a:lnTo>
                  <a:pt x="623354" y="62991"/>
                </a:lnTo>
                <a:lnTo>
                  <a:pt x="575056" y="62991"/>
                </a:lnTo>
                <a:lnTo>
                  <a:pt x="576893" y="53897"/>
                </a:lnTo>
                <a:lnTo>
                  <a:pt x="580517" y="47386"/>
                </a:lnTo>
                <a:lnTo>
                  <a:pt x="585950" y="43471"/>
                </a:lnTo>
                <a:lnTo>
                  <a:pt x="593217" y="42163"/>
                </a:lnTo>
                <a:lnTo>
                  <a:pt x="616274" y="42163"/>
                </a:lnTo>
                <a:lnTo>
                  <a:pt x="615950" y="41655"/>
                </a:lnTo>
                <a:lnTo>
                  <a:pt x="610743" y="35305"/>
                </a:lnTo>
                <a:lnTo>
                  <a:pt x="603504" y="32130"/>
                </a:lnTo>
                <a:close/>
              </a:path>
              <a:path w="773429" h="109854">
                <a:moveTo>
                  <a:pt x="623316" y="94868"/>
                </a:moveTo>
                <a:lnTo>
                  <a:pt x="614807" y="98043"/>
                </a:lnTo>
                <a:lnTo>
                  <a:pt x="607568" y="99567"/>
                </a:lnTo>
                <a:lnTo>
                  <a:pt x="623316" y="99567"/>
                </a:lnTo>
                <a:lnTo>
                  <a:pt x="623316" y="94868"/>
                </a:lnTo>
                <a:close/>
              </a:path>
              <a:path w="773429" h="109854">
                <a:moveTo>
                  <a:pt x="616274" y="42163"/>
                </a:moveTo>
                <a:lnTo>
                  <a:pt x="593217" y="42163"/>
                </a:lnTo>
                <a:lnTo>
                  <a:pt x="600311" y="43471"/>
                </a:lnTo>
                <a:lnTo>
                  <a:pt x="605393" y="47386"/>
                </a:lnTo>
                <a:lnTo>
                  <a:pt x="608451" y="53897"/>
                </a:lnTo>
                <a:lnTo>
                  <a:pt x="609419" y="62517"/>
                </a:lnTo>
                <a:lnTo>
                  <a:pt x="609472" y="62991"/>
                </a:lnTo>
                <a:lnTo>
                  <a:pt x="623354" y="62991"/>
                </a:lnTo>
                <a:lnTo>
                  <a:pt x="623327" y="62517"/>
                </a:lnTo>
                <a:lnTo>
                  <a:pt x="623218" y="60622"/>
                </a:lnTo>
                <a:lnTo>
                  <a:pt x="621892" y="53897"/>
                </a:lnTo>
                <a:lnTo>
                  <a:pt x="621776" y="53308"/>
                </a:lnTo>
                <a:lnTo>
                  <a:pt x="619357" y="46993"/>
                </a:lnTo>
                <a:lnTo>
                  <a:pt x="616274" y="42163"/>
                </a:lnTo>
                <a:close/>
              </a:path>
              <a:path w="773429" h="109854">
                <a:moveTo>
                  <a:pt x="661034" y="33781"/>
                </a:moveTo>
                <a:lnTo>
                  <a:pt x="646938" y="33781"/>
                </a:lnTo>
                <a:lnTo>
                  <a:pt x="646938" y="108076"/>
                </a:lnTo>
                <a:lnTo>
                  <a:pt x="661034" y="108076"/>
                </a:lnTo>
                <a:lnTo>
                  <a:pt x="661034" y="59943"/>
                </a:lnTo>
                <a:lnTo>
                  <a:pt x="666865" y="52849"/>
                </a:lnTo>
                <a:lnTo>
                  <a:pt x="672909" y="47767"/>
                </a:lnTo>
                <a:lnTo>
                  <a:pt x="661034" y="47767"/>
                </a:lnTo>
                <a:lnTo>
                  <a:pt x="661034" y="33781"/>
                </a:lnTo>
                <a:close/>
              </a:path>
              <a:path w="773429" h="109854">
                <a:moveTo>
                  <a:pt x="709179" y="43687"/>
                </a:moveTo>
                <a:lnTo>
                  <a:pt x="689482" y="43687"/>
                </a:lnTo>
                <a:lnTo>
                  <a:pt x="692277" y="44957"/>
                </a:lnTo>
                <a:lnTo>
                  <a:pt x="694055" y="47243"/>
                </a:lnTo>
                <a:lnTo>
                  <a:pt x="695706" y="49656"/>
                </a:lnTo>
                <a:lnTo>
                  <a:pt x="696594" y="53593"/>
                </a:lnTo>
                <a:lnTo>
                  <a:pt x="696594" y="108076"/>
                </a:lnTo>
                <a:lnTo>
                  <a:pt x="710692" y="108076"/>
                </a:lnTo>
                <a:lnTo>
                  <a:pt x="710692" y="47767"/>
                </a:lnTo>
                <a:lnTo>
                  <a:pt x="709179" y="43687"/>
                </a:lnTo>
                <a:close/>
              </a:path>
              <a:path w="773429" h="109854">
                <a:moveTo>
                  <a:pt x="695325" y="32130"/>
                </a:moveTo>
                <a:lnTo>
                  <a:pt x="688467" y="32130"/>
                </a:lnTo>
                <a:lnTo>
                  <a:pt x="680680" y="33107"/>
                </a:lnTo>
                <a:lnTo>
                  <a:pt x="673512" y="36036"/>
                </a:lnTo>
                <a:lnTo>
                  <a:pt x="666964" y="40917"/>
                </a:lnTo>
                <a:lnTo>
                  <a:pt x="661021" y="47767"/>
                </a:lnTo>
                <a:lnTo>
                  <a:pt x="672909" y="47767"/>
                </a:lnTo>
                <a:lnTo>
                  <a:pt x="679144" y="44709"/>
                </a:lnTo>
                <a:lnTo>
                  <a:pt x="685545" y="43687"/>
                </a:lnTo>
                <a:lnTo>
                  <a:pt x="709179" y="43687"/>
                </a:lnTo>
                <a:lnTo>
                  <a:pt x="708659" y="42290"/>
                </a:lnTo>
                <a:lnTo>
                  <a:pt x="704722" y="38226"/>
                </a:lnTo>
                <a:lnTo>
                  <a:pt x="700658" y="34162"/>
                </a:lnTo>
                <a:lnTo>
                  <a:pt x="695325" y="32130"/>
                </a:lnTo>
                <a:close/>
              </a:path>
              <a:path w="773429" h="109854">
                <a:moveTo>
                  <a:pt x="753109" y="43814"/>
                </a:moveTo>
                <a:lnTo>
                  <a:pt x="738885" y="43814"/>
                </a:lnTo>
                <a:lnTo>
                  <a:pt x="738980" y="94741"/>
                </a:lnTo>
                <a:lnTo>
                  <a:pt x="740823" y="99694"/>
                </a:lnTo>
                <a:lnTo>
                  <a:pt x="740918" y="99949"/>
                </a:lnTo>
                <a:lnTo>
                  <a:pt x="744982" y="103886"/>
                </a:lnTo>
                <a:lnTo>
                  <a:pt x="748919" y="107823"/>
                </a:lnTo>
                <a:lnTo>
                  <a:pt x="754507" y="109727"/>
                </a:lnTo>
                <a:lnTo>
                  <a:pt x="764920" y="109727"/>
                </a:lnTo>
                <a:lnTo>
                  <a:pt x="768731" y="109219"/>
                </a:lnTo>
                <a:lnTo>
                  <a:pt x="773048" y="108076"/>
                </a:lnTo>
                <a:lnTo>
                  <a:pt x="773048" y="99694"/>
                </a:lnTo>
                <a:lnTo>
                  <a:pt x="757428" y="99694"/>
                </a:lnTo>
                <a:lnTo>
                  <a:pt x="753109" y="94741"/>
                </a:lnTo>
                <a:lnTo>
                  <a:pt x="753109" y="43814"/>
                </a:lnTo>
                <a:close/>
              </a:path>
              <a:path w="773429" h="109854">
                <a:moveTo>
                  <a:pt x="773048" y="98805"/>
                </a:moveTo>
                <a:lnTo>
                  <a:pt x="770382" y="99313"/>
                </a:lnTo>
                <a:lnTo>
                  <a:pt x="768095" y="99694"/>
                </a:lnTo>
                <a:lnTo>
                  <a:pt x="773048" y="99694"/>
                </a:lnTo>
                <a:lnTo>
                  <a:pt x="773048" y="98805"/>
                </a:lnTo>
                <a:close/>
              </a:path>
              <a:path w="773429" h="109854">
                <a:moveTo>
                  <a:pt x="773430" y="33781"/>
                </a:moveTo>
                <a:lnTo>
                  <a:pt x="729107" y="33781"/>
                </a:lnTo>
                <a:lnTo>
                  <a:pt x="729107" y="43814"/>
                </a:lnTo>
                <a:lnTo>
                  <a:pt x="773430" y="43814"/>
                </a:lnTo>
                <a:lnTo>
                  <a:pt x="773430" y="33781"/>
                </a:lnTo>
                <a:close/>
              </a:path>
              <a:path w="773429" h="109854">
                <a:moveTo>
                  <a:pt x="753109" y="18923"/>
                </a:moveTo>
                <a:lnTo>
                  <a:pt x="738885" y="20192"/>
                </a:lnTo>
                <a:lnTo>
                  <a:pt x="738885" y="33781"/>
                </a:lnTo>
                <a:lnTo>
                  <a:pt x="753109" y="33781"/>
                </a:lnTo>
                <a:lnTo>
                  <a:pt x="753109" y="189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5" name="object 95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4021835" y="4681346"/>
            <a:ext cx="72898" cy="81152"/>
          </a:xfrm>
          <a:prstGeom prst="rect">
            <a:avLst/>
          </a:prstGeom>
        </p:spPr>
      </p:pic>
      <p:sp>
        <p:nvSpPr>
          <p:cNvPr id="96" name="object 96"/>
          <p:cNvSpPr/>
          <p:nvPr/>
        </p:nvSpPr>
        <p:spPr>
          <a:xfrm>
            <a:off x="3153155" y="4879975"/>
            <a:ext cx="994410" cy="135255"/>
          </a:xfrm>
          <a:custGeom>
            <a:avLst/>
            <a:gdLst/>
            <a:ahLst/>
            <a:cxnLst/>
            <a:rect l="l" t="t" r="r" b="b"/>
            <a:pathLst>
              <a:path w="994410" h="135254">
                <a:moveTo>
                  <a:pt x="59436" y="6730"/>
                </a:moveTo>
                <a:lnTo>
                  <a:pt x="0" y="6730"/>
                </a:lnTo>
                <a:lnTo>
                  <a:pt x="0" y="108076"/>
                </a:lnTo>
                <a:lnTo>
                  <a:pt x="62611" y="108076"/>
                </a:lnTo>
                <a:lnTo>
                  <a:pt x="62611" y="97282"/>
                </a:lnTo>
                <a:lnTo>
                  <a:pt x="15112" y="97282"/>
                </a:lnTo>
                <a:lnTo>
                  <a:pt x="15112" y="60578"/>
                </a:lnTo>
                <a:lnTo>
                  <a:pt x="52324" y="60578"/>
                </a:lnTo>
                <a:lnTo>
                  <a:pt x="52324" y="50037"/>
                </a:lnTo>
                <a:lnTo>
                  <a:pt x="15112" y="50037"/>
                </a:lnTo>
                <a:lnTo>
                  <a:pt x="15112" y="17525"/>
                </a:lnTo>
                <a:lnTo>
                  <a:pt x="59436" y="17525"/>
                </a:lnTo>
                <a:lnTo>
                  <a:pt x="59436" y="6730"/>
                </a:lnTo>
                <a:close/>
              </a:path>
              <a:path w="994410" h="135254">
                <a:moveTo>
                  <a:pt x="89535" y="33782"/>
                </a:moveTo>
                <a:lnTo>
                  <a:pt x="72770" y="33782"/>
                </a:lnTo>
                <a:lnTo>
                  <a:pt x="101599" y="69723"/>
                </a:lnTo>
                <a:lnTo>
                  <a:pt x="71881" y="108076"/>
                </a:lnTo>
                <a:lnTo>
                  <a:pt x="86106" y="108076"/>
                </a:lnTo>
                <a:lnTo>
                  <a:pt x="108839" y="78612"/>
                </a:lnTo>
                <a:lnTo>
                  <a:pt x="125465" y="78612"/>
                </a:lnTo>
                <a:lnTo>
                  <a:pt x="119760" y="71500"/>
                </a:lnTo>
                <a:lnTo>
                  <a:pt x="126318" y="62357"/>
                </a:lnTo>
                <a:lnTo>
                  <a:pt x="112268" y="62357"/>
                </a:lnTo>
                <a:lnTo>
                  <a:pt x="89535" y="33782"/>
                </a:lnTo>
                <a:close/>
              </a:path>
              <a:path w="994410" h="135254">
                <a:moveTo>
                  <a:pt x="125465" y="78612"/>
                </a:moveTo>
                <a:lnTo>
                  <a:pt x="108839" y="78612"/>
                </a:lnTo>
                <a:lnTo>
                  <a:pt x="132333" y="108076"/>
                </a:lnTo>
                <a:lnTo>
                  <a:pt x="149097" y="108076"/>
                </a:lnTo>
                <a:lnTo>
                  <a:pt x="125465" y="78612"/>
                </a:lnTo>
                <a:close/>
              </a:path>
              <a:path w="994410" h="135254">
                <a:moveTo>
                  <a:pt x="146811" y="33782"/>
                </a:moveTo>
                <a:lnTo>
                  <a:pt x="132969" y="33782"/>
                </a:lnTo>
                <a:lnTo>
                  <a:pt x="112268" y="62357"/>
                </a:lnTo>
                <a:lnTo>
                  <a:pt x="126318" y="62357"/>
                </a:lnTo>
                <a:lnTo>
                  <a:pt x="146811" y="33782"/>
                </a:lnTo>
                <a:close/>
              </a:path>
              <a:path w="994410" h="135254">
                <a:moveTo>
                  <a:pt x="182244" y="33782"/>
                </a:moveTo>
                <a:lnTo>
                  <a:pt x="168147" y="33782"/>
                </a:lnTo>
                <a:lnTo>
                  <a:pt x="168147" y="135127"/>
                </a:lnTo>
                <a:lnTo>
                  <a:pt x="182244" y="135127"/>
                </a:lnTo>
                <a:lnTo>
                  <a:pt x="182244" y="99695"/>
                </a:lnTo>
                <a:lnTo>
                  <a:pt x="196469" y="99695"/>
                </a:lnTo>
                <a:lnTo>
                  <a:pt x="189483" y="96520"/>
                </a:lnTo>
                <a:lnTo>
                  <a:pt x="182244" y="90297"/>
                </a:lnTo>
                <a:lnTo>
                  <a:pt x="182244" y="56134"/>
                </a:lnTo>
                <a:lnTo>
                  <a:pt x="187910" y="50800"/>
                </a:lnTo>
                <a:lnTo>
                  <a:pt x="192509" y="47751"/>
                </a:lnTo>
                <a:lnTo>
                  <a:pt x="182244" y="47751"/>
                </a:lnTo>
                <a:lnTo>
                  <a:pt x="182244" y="33782"/>
                </a:lnTo>
                <a:close/>
              </a:path>
              <a:path w="994410" h="135254">
                <a:moveTo>
                  <a:pt x="231872" y="43941"/>
                </a:moveTo>
                <a:lnTo>
                  <a:pt x="205358" y="43941"/>
                </a:lnTo>
                <a:lnTo>
                  <a:pt x="213286" y="45565"/>
                </a:lnTo>
                <a:lnTo>
                  <a:pt x="218963" y="50450"/>
                </a:lnTo>
                <a:lnTo>
                  <a:pt x="222378" y="58622"/>
                </a:lnTo>
                <a:lnTo>
                  <a:pt x="223519" y="70103"/>
                </a:lnTo>
                <a:lnTo>
                  <a:pt x="223519" y="79501"/>
                </a:lnTo>
                <a:lnTo>
                  <a:pt x="221742" y="86740"/>
                </a:lnTo>
                <a:lnTo>
                  <a:pt x="218185" y="91948"/>
                </a:lnTo>
                <a:lnTo>
                  <a:pt x="214630" y="97027"/>
                </a:lnTo>
                <a:lnTo>
                  <a:pt x="209549" y="99695"/>
                </a:lnTo>
                <a:lnTo>
                  <a:pt x="182244" y="99695"/>
                </a:lnTo>
                <a:lnTo>
                  <a:pt x="188341" y="106425"/>
                </a:lnTo>
                <a:lnTo>
                  <a:pt x="196088" y="109727"/>
                </a:lnTo>
                <a:lnTo>
                  <a:pt x="205358" y="109727"/>
                </a:lnTo>
                <a:lnTo>
                  <a:pt x="236346" y="85359"/>
                </a:lnTo>
                <a:lnTo>
                  <a:pt x="238632" y="68579"/>
                </a:lnTo>
                <a:lnTo>
                  <a:pt x="238130" y="60555"/>
                </a:lnTo>
                <a:lnTo>
                  <a:pt x="236616" y="53435"/>
                </a:lnTo>
                <a:lnTo>
                  <a:pt x="234078" y="47220"/>
                </a:lnTo>
                <a:lnTo>
                  <a:pt x="231872" y="43941"/>
                </a:lnTo>
                <a:close/>
              </a:path>
              <a:path w="994410" h="135254">
                <a:moveTo>
                  <a:pt x="217678" y="32130"/>
                </a:moveTo>
                <a:lnTo>
                  <a:pt x="208280" y="32130"/>
                </a:lnTo>
                <a:lnTo>
                  <a:pt x="200157" y="33107"/>
                </a:lnTo>
                <a:lnTo>
                  <a:pt x="193119" y="36036"/>
                </a:lnTo>
                <a:lnTo>
                  <a:pt x="187152" y="40917"/>
                </a:lnTo>
                <a:lnTo>
                  <a:pt x="182244" y="47751"/>
                </a:lnTo>
                <a:lnTo>
                  <a:pt x="192509" y="47751"/>
                </a:lnTo>
                <a:lnTo>
                  <a:pt x="193659" y="46989"/>
                </a:lnTo>
                <a:lnTo>
                  <a:pt x="199479" y="44703"/>
                </a:lnTo>
                <a:lnTo>
                  <a:pt x="205358" y="43941"/>
                </a:lnTo>
                <a:lnTo>
                  <a:pt x="231872" y="43941"/>
                </a:lnTo>
                <a:lnTo>
                  <a:pt x="230505" y="41910"/>
                </a:lnTo>
                <a:lnTo>
                  <a:pt x="225170" y="35305"/>
                </a:lnTo>
                <a:lnTo>
                  <a:pt x="217678" y="32130"/>
                </a:lnTo>
                <a:close/>
              </a:path>
              <a:path w="994410" h="135254">
                <a:moveTo>
                  <a:pt x="298449" y="32130"/>
                </a:moveTo>
                <a:lnTo>
                  <a:pt x="289052" y="32130"/>
                </a:lnTo>
                <a:lnTo>
                  <a:pt x="281880" y="32799"/>
                </a:lnTo>
                <a:lnTo>
                  <a:pt x="255484" y="62517"/>
                </a:lnTo>
                <a:lnTo>
                  <a:pt x="254889" y="70612"/>
                </a:lnTo>
                <a:lnTo>
                  <a:pt x="255557" y="78876"/>
                </a:lnTo>
                <a:lnTo>
                  <a:pt x="285615" y="109059"/>
                </a:lnTo>
                <a:lnTo>
                  <a:pt x="293878" y="109727"/>
                </a:lnTo>
                <a:lnTo>
                  <a:pt x="300608" y="109727"/>
                </a:lnTo>
                <a:lnTo>
                  <a:pt x="308736" y="108458"/>
                </a:lnTo>
                <a:lnTo>
                  <a:pt x="318261" y="105663"/>
                </a:lnTo>
                <a:lnTo>
                  <a:pt x="318261" y="99567"/>
                </a:lnTo>
                <a:lnTo>
                  <a:pt x="296544" y="99567"/>
                </a:lnTo>
                <a:lnTo>
                  <a:pt x="285779" y="97905"/>
                </a:lnTo>
                <a:lnTo>
                  <a:pt x="277821" y="93025"/>
                </a:lnTo>
                <a:lnTo>
                  <a:pt x="273308" y="86344"/>
                </a:lnTo>
                <a:lnTo>
                  <a:pt x="272202" y="84673"/>
                </a:lnTo>
                <a:lnTo>
                  <a:pt x="269367" y="73151"/>
                </a:lnTo>
                <a:lnTo>
                  <a:pt x="318516" y="73151"/>
                </a:lnTo>
                <a:lnTo>
                  <a:pt x="318643" y="68961"/>
                </a:lnTo>
                <a:lnTo>
                  <a:pt x="318300" y="62991"/>
                </a:lnTo>
                <a:lnTo>
                  <a:pt x="270002" y="62991"/>
                </a:lnTo>
                <a:lnTo>
                  <a:pt x="271839" y="53897"/>
                </a:lnTo>
                <a:lnTo>
                  <a:pt x="275463" y="47386"/>
                </a:lnTo>
                <a:lnTo>
                  <a:pt x="280896" y="43471"/>
                </a:lnTo>
                <a:lnTo>
                  <a:pt x="288163" y="42163"/>
                </a:lnTo>
                <a:lnTo>
                  <a:pt x="311220" y="42163"/>
                </a:lnTo>
                <a:lnTo>
                  <a:pt x="310895" y="41655"/>
                </a:lnTo>
                <a:lnTo>
                  <a:pt x="305689" y="35305"/>
                </a:lnTo>
                <a:lnTo>
                  <a:pt x="298449" y="32130"/>
                </a:lnTo>
                <a:close/>
              </a:path>
              <a:path w="994410" h="135254">
                <a:moveTo>
                  <a:pt x="318261" y="94869"/>
                </a:moveTo>
                <a:lnTo>
                  <a:pt x="309753" y="98044"/>
                </a:lnTo>
                <a:lnTo>
                  <a:pt x="302514" y="99567"/>
                </a:lnTo>
                <a:lnTo>
                  <a:pt x="318261" y="99567"/>
                </a:lnTo>
                <a:lnTo>
                  <a:pt x="318261" y="94869"/>
                </a:lnTo>
                <a:close/>
              </a:path>
              <a:path w="994410" h="135254">
                <a:moveTo>
                  <a:pt x="311220" y="42163"/>
                </a:moveTo>
                <a:lnTo>
                  <a:pt x="288163" y="42163"/>
                </a:lnTo>
                <a:lnTo>
                  <a:pt x="295257" y="43471"/>
                </a:lnTo>
                <a:lnTo>
                  <a:pt x="300339" y="47386"/>
                </a:lnTo>
                <a:lnTo>
                  <a:pt x="303397" y="53897"/>
                </a:lnTo>
                <a:lnTo>
                  <a:pt x="304365" y="62517"/>
                </a:lnTo>
                <a:lnTo>
                  <a:pt x="304419" y="62991"/>
                </a:lnTo>
                <a:lnTo>
                  <a:pt x="318300" y="62991"/>
                </a:lnTo>
                <a:lnTo>
                  <a:pt x="318273" y="62517"/>
                </a:lnTo>
                <a:lnTo>
                  <a:pt x="318164" y="60622"/>
                </a:lnTo>
                <a:lnTo>
                  <a:pt x="316838" y="53897"/>
                </a:lnTo>
                <a:lnTo>
                  <a:pt x="316722" y="53308"/>
                </a:lnTo>
                <a:lnTo>
                  <a:pt x="314303" y="46993"/>
                </a:lnTo>
                <a:lnTo>
                  <a:pt x="311220" y="42163"/>
                </a:lnTo>
                <a:close/>
              </a:path>
              <a:path w="994410" h="135254">
                <a:moveTo>
                  <a:pt x="382396" y="32130"/>
                </a:moveTo>
                <a:lnTo>
                  <a:pt x="376301" y="32130"/>
                </a:lnTo>
                <a:lnTo>
                  <a:pt x="367563" y="32752"/>
                </a:lnTo>
                <a:lnTo>
                  <a:pt x="337827" y="61934"/>
                </a:lnTo>
                <a:lnTo>
                  <a:pt x="337184" y="70485"/>
                </a:lnTo>
                <a:lnTo>
                  <a:pt x="337829" y="78605"/>
                </a:lnTo>
                <a:lnTo>
                  <a:pt x="366208" y="109037"/>
                </a:lnTo>
                <a:lnTo>
                  <a:pt x="373760" y="109727"/>
                </a:lnTo>
                <a:lnTo>
                  <a:pt x="380492" y="109727"/>
                </a:lnTo>
                <a:lnTo>
                  <a:pt x="388366" y="108458"/>
                </a:lnTo>
                <a:lnTo>
                  <a:pt x="397509" y="105790"/>
                </a:lnTo>
                <a:lnTo>
                  <a:pt x="397509" y="98933"/>
                </a:lnTo>
                <a:lnTo>
                  <a:pt x="370331" y="98933"/>
                </a:lnTo>
                <a:lnTo>
                  <a:pt x="364490" y="96265"/>
                </a:lnTo>
                <a:lnTo>
                  <a:pt x="359918" y="91186"/>
                </a:lnTo>
                <a:lnTo>
                  <a:pt x="355500" y="86010"/>
                </a:lnTo>
                <a:lnTo>
                  <a:pt x="353186" y="79248"/>
                </a:lnTo>
                <a:lnTo>
                  <a:pt x="353280" y="61934"/>
                </a:lnTo>
                <a:lnTo>
                  <a:pt x="355345" y="55372"/>
                </a:lnTo>
                <a:lnTo>
                  <a:pt x="359664" y="50164"/>
                </a:lnTo>
                <a:lnTo>
                  <a:pt x="364108" y="44958"/>
                </a:lnTo>
                <a:lnTo>
                  <a:pt x="369951" y="42417"/>
                </a:lnTo>
                <a:lnTo>
                  <a:pt x="396620" y="42417"/>
                </a:lnTo>
                <a:lnTo>
                  <a:pt x="396620" y="34623"/>
                </a:lnTo>
                <a:lnTo>
                  <a:pt x="396981" y="34623"/>
                </a:lnTo>
                <a:lnTo>
                  <a:pt x="389128" y="32892"/>
                </a:lnTo>
                <a:lnTo>
                  <a:pt x="382396" y="32130"/>
                </a:lnTo>
                <a:close/>
              </a:path>
              <a:path w="994410" h="135254">
                <a:moveTo>
                  <a:pt x="397509" y="94234"/>
                </a:moveTo>
                <a:lnTo>
                  <a:pt x="390652" y="97282"/>
                </a:lnTo>
                <a:lnTo>
                  <a:pt x="384047" y="98933"/>
                </a:lnTo>
                <a:lnTo>
                  <a:pt x="397509" y="98933"/>
                </a:lnTo>
                <a:lnTo>
                  <a:pt x="397509" y="94234"/>
                </a:lnTo>
                <a:close/>
              </a:path>
              <a:path w="994410" h="135254">
                <a:moveTo>
                  <a:pt x="396620" y="42417"/>
                </a:moveTo>
                <a:lnTo>
                  <a:pt x="382143" y="42417"/>
                </a:lnTo>
                <a:lnTo>
                  <a:pt x="388746" y="43561"/>
                </a:lnTo>
                <a:lnTo>
                  <a:pt x="396620" y="45720"/>
                </a:lnTo>
                <a:lnTo>
                  <a:pt x="396620" y="42417"/>
                </a:lnTo>
                <a:close/>
              </a:path>
              <a:path w="994410" h="135254">
                <a:moveTo>
                  <a:pt x="432816" y="43814"/>
                </a:moveTo>
                <a:lnTo>
                  <a:pt x="418592" y="43814"/>
                </a:lnTo>
                <a:lnTo>
                  <a:pt x="418686" y="94741"/>
                </a:lnTo>
                <a:lnTo>
                  <a:pt x="420529" y="99695"/>
                </a:lnTo>
                <a:lnTo>
                  <a:pt x="420623" y="99949"/>
                </a:lnTo>
                <a:lnTo>
                  <a:pt x="424688" y="103886"/>
                </a:lnTo>
                <a:lnTo>
                  <a:pt x="428624" y="107823"/>
                </a:lnTo>
                <a:lnTo>
                  <a:pt x="434213" y="109727"/>
                </a:lnTo>
                <a:lnTo>
                  <a:pt x="444627" y="109727"/>
                </a:lnTo>
                <a:lnTo>
                  <a:pt x="448436" y="109220"/>
                </a:lnTo>
                <a:lnTo>
                  <a:pt x="452755" y="108076"/>
                </a:lnTo>
                <a:lnTo>
                  <a:pt x="452755" y="99695"/>
                </a:lnTo>
                <a:lnTo>
                  <a:pt x="437133" y="99695"/>
                </a:lnTo>
                <a:lnTo>
                  <a:pt x="432816" y="94741"/>
                </a:lnTo>
                <a:lnTo>
                  <a:pt x="432816" y="43814"/>
                </a:lnTo>
                <a:close/>
              </a:path>
              <a:path w="994410" h="135254">
                <a:moveTo>
                  <a:pt x="452755" y="98805"/>
                </a:moveTo>
                <a:lnTo>
                  <a:pt x="450088" y="99313"/>
                </a:lnTo>
                <a:lnTo>
                  <a:pt x="447802" y="99695"/>
                </a:lnTo>
                <a:lnTo>
                  <a:pt x="452755" y="99695"/>
                </a:lnTo>
                <a:lnTo>
                  <a:pt x="452755" y="98805"/>
                </a:lnTo>
                <a:close/>
              </a:path>
              <a:path w="994410" h="135254">
                <a:moveTo>
                  <a:pt x="453135" y="33782"/>
                </a:moveTo>
                <a:lnTo>
                  <a:pt x="408813" y="33782"/>
                </a:lnTo>
                <a:lnTo>
                  <a:pt x="408813" y="43814"/>
                </a:lnTo>
                <a:lnTo>
                  <a:pt x="453135" y="43814"/>
                </a:lnTo>
                <a:lnTo>
                  <a:pt x="453135" y="33782"/>
                </a:lnTo>
                <a:close/>
              </a:path>
              <a:path w="994410" h="135254">
                <a:moveTo>
                  <a:pt x="432816" y="18923"/>
                </a:moveTo>
                <a:lnTo>
                  <a:pt x="418592" y="20192"/>
                </a:lnTo>
                <a:lnTo>
                  <a:pt x="418592" y="33782"/>
                </a:lnTo>
                <a:lnTo>
                  <a:pt x="432816" y="33782"/>
                </a:lnTo>
                <a:lnTo>
                  <a:pt x="432816" y="18923"/>
                </a:lnTo>
                <a:close/>
              </a:path>
              <a:path w="994410" h="135254">
                <a:moveTo>
                  <a:pt x="510285" y="32130"/>
                </a:moveTo>
                <a:lnTo>
                  <a:pt x="500888" y="32130"/>
                </a:lnTo>
                <a:lnTo>
                  <a:pt x="493716" y="32799"/>
                </a:lnTo>
                <a:lnTo>
                  <a:pt x="467320" y="62517"/>
                </a:lnTo>
                <a:lnTo>
                  <a:pt x="466724" y="70612"/>
                </a:lnTo>
                <a:lnTo>
                  <a:pt x="467393" y="78876"/>
                </a:lnTo>
                <a:lnTo>
                  <a:pt x="497451" y="109059"/>
                </a:lnTo>
                <a:lnTo>
                  <a:pt x="505714" y="109727"/>
                </a:lnTo>
                <a:lnTo>
                  <a:pt x="512444" y="109727"/>
                </a:lnTo>
                <a:lnTo>
                  <a:pt x="520572" y="108458"/>
                </a:lnTo>
                <a:lnTo>
                  <a:pt x="530097" y="105663"/>
                </a:lnTo>
                <a:lnTo>
                  <a:pt x="530097" y="99567"/>
                </a:lnTo>
                <a:lnTo>
                  <a:pt x="508381" y="99567"/>
                </a:lnTo>
                <a:lnTo>
                  <a:pt x="497615" y="97905"/>
                </a:lnTo>
                <a:lnTo>
                  <a:pt x="489657" y="93025"/>
                </a:lnTo>
                <a:lnTo>
                  <a:pt x="485144" y="86344"/>
                </a:lnTo>
                <a:lnTo>
                  <a:pt x="484038" y="84673"/>
                </a:lnTo>
                <a:lnTo>
                  <a:pt x="481203" y="73151"/>
                </a:lnTo>
                <a:lnTo>
                  <a:pt x="530352" y="73151"/>
                </a:lnTo>
                <a:lnTo>
                  <a:pt x="530479" y="68961"/>
                </a:lnTo>
                <a:lnTo>
                  <a:pt x="530136" y="62991"/>
                </a:lnTo>
                <a:lnTo>
                  <a:pt x="481838" y="62991"/>
                </a:lnTo>
                <a:lnTo>
                  <a:pt x="483675" y="53897"/>
                </a:lnTo>
                <a:lnTo>
                  <a:pt x="487298" y="47386"/>
                </a:lnTo>
                <a:lnTo>
                  <a:pt x="492732" y="43471"/>
                </a:lnTo>
                <a:lnTo>
                  <a:pt x="499998" y="42163"/>
                </a:lnTo>
                <a:lnTo>
                  <a:pt x="523056" y="42163"/>
                </a:lnTo>
                <a:lnTo>
                  <a:pt x="522731" y="41655"/>
                </a:lnTo>
                <a:lnTo>
                  <a:pt x="517524" y="35305"/>
                </a:lnTo>
                <a:lnTo>
                  <a:pt x="510285" y="32130"/>
                </a:lnTo>
                <a:close/>
              </a:path>
              <a:path w="994410" h="135254">
                <a:moveTo>
                  <a:pt x="530097" y="94869"/>
                </a:moveTo>
                <a:lnTo>
                  <a:pt x="521589" y="98044"/>
                </a:lnTo>
                <a:lnTo>
                  <a:pt x="514349" y="99567"/>
                </a:lnTo>
                <a:lnTo>
                  <a:pt x="530097" y="99567"/>
                </a:lnTo>
                <a:lnTo>
                  <a:pt x="530097" y="94869"/>
                </a:lnTo>
                <a:close/>
              </a:path>
              <a:path w="994410" h="135254">
                <a:moveTo>
                  <a:pt x="523056" y="42163"/>
                </a:moveTo>
                <a:lnTo>
                  <a:pt x="499998" y="42163"/>
                </a:lnTo>
                <a:lnTo>
                  <a:pt x="507093" y="43471"/>
                </a:lnTo>
                <a:lnTo>
                  <a:pt x="512175" y="47386"/>
                </a:lnTo>
                <a:lnTo>
                  <a:pt x="515233" y="53897"/>
                </a:lnTo>
                <a:lnTo>
                  <a:pt x="516201" y="62517"/>
                </a:lnTo>
                <a:lnTo>
                  <a:pt x="516255" y="62991"/>
                </a:lnTo>
                <a:lnTo>
                  <a:pt x="530136" y="62991"/>
                </a:lnTo>
                <a:lnTo>
                  <a:pt x="530109" y="62517"/>
                </a:lnTo>
                <a:lnTo>
                  <a:pt x="530000" y="60622"/>
                </a:lnTo>
                <a:lnTo>
                  <a:pt x="528674" y="53897"/>
                </a:lnTo>
                <a:lnTo>
                  <a:pt x="528558" y="53308"/>
                </a:lnTo>
                <a:lnTo>
                  <a:pt x="526139" y="46993"/>
                </a:lnTo>
                <a:lnTo>
                  <a:pt x="523056" y="42163"/>
                </a:lnTo>
                <a:close/>
              </a:path>
              <a:path w="994410" h="135254">
                <a:moveTo>
                  <a:pt x="590042" y="32130"/>
                </a:moveTo>
                <a:lnTo>
                  <a:pt x="580770" y="32130"/>
                </a:lnTo>
                <a:lnTo>
                  <a:pt x="573678" y="32825"/>
                </a:lnTo>
                <a:lnTo>
                  <a:pt x="548068" y="64418"/>
                </a:lnTo>
                <a:lnTo>
                  <a:pt x="547496" y="73278"/>
                </a:lnTo>
                <a:lnTo>
                  <a:pt x="547999" y="81303"/>
                </a:lnTo>
                <a:lnTo>
                  <a:pt x="568324" y="109727"/>
                </a:lnTo>
                <a:lnTo>
                  <a:pt x="577722" y="109727"/>
                </a:lnTo>
                <a:lnTo>
                  <a:pt x="585918" y="108751"/>
                </a:lnTo>
                <a:lnTo>
                  <a:pt x="592994" y="105822"/>
                </a:lnTo>
                <a:lnTo>
                  <a:pt x="598975" y="100941"/>
                </a:lnTo>
                <a:lnTo>
                  <a:pt x="601148" y="97916"/>
                </a:lnTo>
                <a:lnTo>
                  <a:pt x="580770" y="97916"/>
                </a:lnTo>
                <a:lnTo>
                  <a:pt x="572789" y="96295"/>
                </a:lnTo>
                <a:lnTo>
                  <a:pt x="567118" y="91424"/>
                </a:lnTo>
                <a:lnTo>
                  <a:pt x="563733" y="83290"/>
                </a:lnTo>
                <a:lnTo>
                  <a:pt x="562609" y="71882"/>
                </a:lnTo>
                <a:lnTo>
                  <a:pt x="562609" y="62357"/>
                </a:lnTo>
                <a:lnTo>
                  <a:pt x="564388" y="55117"/>
                </a:lnTo>
                <a:lnTo>
                  <a:pt x="567944" y="49911"/>
                </a:lnTo>
                <a:lnTo>
                  <a:pt x="571499" y="44830"/>
                </a:lnTo>
                <a:lnTo>
                  <a:pt x="576453" y="42163"/>
                </a:lnTo>
                <a:lnTo>
                  <a:pt x="603884" y="42163"/>
                </a:lnTo>
                <a:lnTo>
                  <a:pt x="597789" y="35433"/>
                </a:lnTo>
                <a:lnTo>
                  <a:pt x="590042" y="32130"/>
                </a:lnTo>
                <a:close/>
              </a:path>
              <a:path w="994410" h="135254">
                <a:moveTo>
                  <a:pt x="617982" y="94107"/>
                </a:moveTo>
                <a:lnTo>
                  <a:pt x="603884" y="94107"/>
                </a:lnTo>
                <a:lnTo>
                  <a:pt x="603884" y="108076"/>
                </a:lnTo>
                <a:lnTo>
                  <a:pt x="617982" y="108076"/>
                </a:lnTo>
                <a:lnTo>
                  <a:pt x="617982" y="94107"/>
                </a:lnTo>
                <a:close/>
              </a:path>
              <a:path w="994410" h="135254">
                <a:moveTo>
                  <a:pt x="617982" y="0"/>
                </a:moveTo>
                <a:lnTo>
                  <a:pt x="603884" y="0"/>
                </a:lnTo>
                <a:lnTo>
                  <a:pt x="603884" y="42163"/>
                </a:lnTo>
                <a:lnTo>
                  <a:pt x="589533" y="42163"/>
                </a:lnTo>
                <a:lnTo>
                  <a:pt x="596519" y="45338"/>
                </a:lnTo>
                <a:lnTo>
                  <a:pt x="603884" y="51435"/>
                </a:lnTo>
                <a:lnTo>
                  <a:pt x="603884" y="85725"/>
                </a:lnTo>
                <a:lnTo>
                  <a:pt x="598166" y="91058"/>
                </a:lnTo>
                <a:lnTo>
                  <a:pt x="592423" y="94868"/>
                </a:lnTo>
                <a:lnTo>
                  <a:pt x="586632" y="97154"/>
                </a:lnTo>
                <a:lnTo>
                  <a:pt x="580770" y="97916"/>
                </a:lnTo>
                <a:lnTo>
                  <a:pt x="601148" y="97916"/>
                </a:lnTo>
                <a:lnTo>
                  <a:pt x="603884" y="94107"/>
                </a:lnTo>
                <a:lnTo>
                  <a:pt x="617982" y="94107"/>
                </a:lnTo>
                <a:lnTo>
                  <a:pt x="617982" y="0"/>
                </a:lnTo>
                <a:close/>
              </a:path>
              <a:path w="994410" h="135254">
                <a:moveTo>
                  <a:pt x="734314" y="6730"/>
                </a:moveTo>
                <a:lnTo>
                  <a:pt x="691895" y="6730"/>
                </a:lnTo>
                <a:lnTo>
                  <a:pt x="691895" y="108076"/>
                </a:lnTo>
                <a:lnTo>
                  <a:pt x="706882" y="108076"/>
                </a:lnTo>
                <a:lnTo>
                  <a:pt x="706882" y="65277"/>
                </a:lnTo>
                <a:lnTo>
                  <a:pt x="737704" y="65277"/>
                </a:lnTo>
                <a:lnTo>
                  <a:pt x="734186" y="60578"/>
                </a:lnTo>
                <a:lnTo>
                  <a:pt x="741044" y="57912"/>
                </a:lnTo>
                <a:lnTo>
                  <a:pt x="745845" y="54483"/>
                </a:lnTo>
                <a:lnTo>
                  <a:pt x="706882" y="54483"/>
                </a:lnTo>
                <a:lnTo>
                  <a:pt x="706882" y="17525"/>
                </a:lnTo>
                <a:lnTo>
                  <a:pt x="752982" y="17525"/>
                </a:lnTo>
                <a:lnTo>
                  <a:pt x="747521" y="13208"/>
                </a:lnTo>
                <a:lnTo>
                  <a:pt x="742188" y="8889"/>
                </a:lnTo>
                <a:lnTo>
                  <a:pt x="734314" y="6730"/>
                </a:lnTo>
                <a:close/>
              </a:path>
              <a:path w="994410" h="135254">
                <a:moveTo>
                  <a:pt x="737704" y="65277"/>
                </a:moveTo>
                <a:lnTo>
                  <a:pt x="720852" y="65277"/>
                </a:lnTo>
                <a:lnTo>
                  <a:pt x="751205" y="108076"/>
                </a:lnTo>
                <a:lnTo>
                  <a:pt x="769746" y="108076"/>
                </a:lnTo>
                <a:lnTo>
                  <a:pt x="737704" y="65277"/>
                </a:lnTo>
                <a:close/>
              </a:path>
              <a:path w="994410" h="135254">
                <a:moveTo>
                  <a:pt x="752982" y="17525"/>
                </a:moveTo>
                <a:lnTo>
                  <a:pt x="716407" y="17525"/>
                </a:lnTo>
                <a:lnTo>
                  <a:pt x="726834" y="18504"/>
                </a:lnTo>
                <a:lnTo>
                  <a:pt x="734298" y="21447"/>
                </a:lnTo>
                <a:lnTo>
                  <a:pt x="738784" y="26366"/>
                </a:lnTo>
                <a:lnTo>
                  <a:pt x="740282" y="33274"/>
                </a:lnTo>
                <a:lnTo>
                  <a:pt x="740282" y="40132"/>
                </a:lnTo>
                <a:lnTo>
                  <a:pt x="737869" y="45465"/>
                </a:lnTo>
                <a:lnTo>
                  <a:pt x="733044" y="49022"/>
                </a:lnTo>
                <a:lnTo>
                  <a:pt x="728218" y="52704"/>
                </a:lnTo>
                <a:lnTo>
                  <a:pt x="721106" y="54483"/>
                </a:lnTo>
                <a:lnTo>
                  <a:pt x="745845" y="54483"/>
                </a:lnTo>
                <a:lnTo>
                  <a:pt x="746379" y="54101"/>
                </a:lnTo>
                <a:lnTo>
                  <a:pt x="750061" y="49022"/>
                </a:lnTo>
                <a:lnTo>
                  <a:pt x="753871" y="44069"/>
                </a:lnTo>
                <a:lnTo>
                  <a:pt x="755777" y="38353"/>
                </a:lnTo>
                <a:lnTo>
                  <a:pt x="755777" y="23749"/>
                </a:lnTo>
                <a:lnTo>
                  <a:pt x="752982" y="17525"/>
                </a:lnTo>
                <a:close/>
              </a:path>
              <a:path w="994410" h="135254">
                <a:moveTo>
                  <a:pt x="824230" y="32130"/>
                </a:moveTo>
                <a:lnTo>
                  <a:pt x="814832" y="32130"/>
                </a:lnTo>
                <a:lnTo>
                  <a:pt x="807660" y="32799"/>
                </a:lnTo>
                <a:lnTo>
                  <a:pt x="781264" y="62517"/>
                </a:lnTo>
                <a:lnTo>
                  <a:pt x="780669" y="70612"/>
                </a:lnTo>
                <a:lnTo>
                  <a:pt x="781337" y="78876"/>
                </a:lnTo>
                <a:lnTo>
                  <a:pt x="811395" y="109059"/>
                </a:lnTo>
                <a:lnTo>
                  <a:pt x="819657" y="109727"/>
                </a:lnTo>
                <a:lnTo>
                  <a:pt x="826389" y="109727"/>
                </a:lnTo>
                <a:lnTo>
                  <a:pt x="834517" y="108458"/>
                </a:lnTo>
                <a:lnTo>
                  <a:pt x="844042" y="105663"/>
                </a:lnTo>
                <a:lnTo>
                  <a:pt x="844042" y="99567"/>
                </a:lnTo>
                <a:lnTo>
                  <a:pt x="822324" y="99567"/>
                </a:lnTo>
                <a:lnTo>
                  <a:pt x="811559" y="97905"/>
                </a:lnTo>
                <a:lnTo>
                  <a:pt x="803601" y="93025"/>
                </a:lnTo>
                <a:lnTo>
                  <a:pt x="799088" y="86344"/>
                </a:lnTo>
                <a:lnTo>
                  <a:pt x="797982" y="84673"/>
                </a:lnTo>
                <a:lnTo>
                  <a:pt x="795146" y="73151"/>
                </a:lnTo>
                <a:lnTo>
                  <a:pt x="844295" y="73151"/>
                </a:lnTo>
                <a:lnTo>
                  <a:pt x="844422" y="68961"/>
                </a:lnTo>
                <a:lnTo>
                  <a:pt x="844080" y="62991"/>
                </a:lnTo>
                <a:lnTo>
                  <a:pt x="795782" y="62991"/>
                </a:lnTo>
                <a:lnTo>
                  <a:pt x="797619" y="53897"/>
                </a:lnTo>
                <a:lnTo>
                  <a:pt x="801243" y="47386"/>
                </a:lnTo>
                <a:lnTo>
                  <a:pt x="806676" y="43471"/>
                </a:lnTo>
                <a:lnTo>
                  <a:pt x="813943" y="42163"/>
                </a:lnTo>
                <a:lnTo>
                  <a:pt x="837000" y="42163"/>
                </a:lnTo>
                <a:lnTo>
                  <a:pt x="836676" y="41655"/>
                </a:lnTo>
                <a:lnTo>
                  <a:pt x="831469" y="35305"/>
                </a:lnTo>
                <a:lnTo>
                  <a:pt x="824230" y="32130"/>
                </a:lnTo>
                <a:close/>
              </a:path>
              <a:path w="994410" h="135254">
                <a:moveTo>
                  <a:pt x="844042" y="94869"/>
                </a:moveTo>
                <a:lnTo>
                  <a:pt x="835532" y="98044"/>
                </a:lnTo>
                <a:lnTo>
                  <a:pt x="828294" y="99567"/>
                </a:lnTo>
                <a:lnTo>
                  <a:pt x="844042" y="99567"/>
                </a:lnTo>
                <a:lnTo>
                  <a:pt x="844042" y="94869"/>
                </a:lnTo>
                <a:close/>
              </a:path>
              <a:path w="994410" h="135254">
                <a:moveTo>
                  <a:pt x="837000" y="42163"/>
                </a:moveTo>
                <a:lnTo>
                  <a:pt x="813943" y="42163"/>
                </a:lnTo>
                <a:lnTo>
                  <a:pt x="821037" y="43471"/>
                </a:lnTo>
                <a:lnTo>
                  <a:pt x="826119" y="47386"/>
                </a:lnTo>
                <a:lnTo>
                  <a:pt x="829177" y="53897"/>
                </a:lnTo>
                <a:lnTo>
                  <a:pt x="830145" y="62517"/>
                </a:lnTo>
                <a:lnTo>
                  <a:pt x="830198" y="62991"/>
                </a:lnTo>
                <a:lnTo>
                  <a:pt x="844080" y="62991"/>
                </a:lnTo>
                <a:lnTo>
                  <a:pt x="844053" y="62517"/>
                </a:lnTo>
                <a:lnTo>
                  <a:pt x="843944" y="60622"/>
                </a:lnTo>
                <a:lnTo>
                  <a:pt x="842618" y="53897"/>
                </a:lnTo>
                <a:lnTo>
                  <a:pt x="842502" y="53308"/>
                </a:lnTo>
                <a:lnTo>
                  <a:pt x="840083" y="46993"/>
                </a:lnTo>
                <a:lnTo>
                  <a:pt x="837000" y="42163"/>
                </a:lnTo>
                <a:close/>
              </a:path>
              <a:path w="994410" h="135254">
                <a:moveTo>
                  <a:pt x="881760" y="33782"/>
                </a:moveTo>
                <a:lnTo>
                  <a:pt x="867664" y="33782"/>
                </a:lnTo>
                <a:lnTo>
                  <a:pt x="867664" y="108076"/>
                </a:lnTo>
                <a:lnTo>
                  <a:pt x="881760" y="108076"/>
                </a:lnTo>
                <a:lnTo>
                  <a:pt x="881760" y="59944"/>
                </a:lnTo>
                <a:lnTo>
                  <a:pt x="887591" y="52849"/>
                </a:lnTo>
                <a:lnTo>
                  <a:pt x="893635" y="47767"/>
                </a:lnTo>
                <a:lnTo>
                  <a:pt x="881760" y="47767"/>
                </a:lnTo>
                <a:lnTo>
                  <a:pt x="881760" y="33782"/>
                </a:lnTo>
                <a:close/>
              </a:path>
              <a:path w="994410" h="135254">
                <a:moveTo>
                  <a:pt x="929905" y="43687"/>
                </a:moveTo>
                <a:lnTo>
                  <a:pt x="910208" y="43687"/>
                </a:lnTo>
                <a:lnTo>
                  <a:pt x="913003" y="44958"/>
                </a:lnTo>
                <a:lnTo>
                  <a:pt x="914781" y="47244"/>
                </a:lnTo>
                <a:lnTo>
                  <a:pt x="916432" y="49657"/>
                </a:lnTo>
                <a:lnTo>
                  <a:pt x="917320" y="53594"/>
                </a:lnTo>
                <a:lnTo>
                  <a:pt x="917320" y="108076"/>
                </a:lnTo>
                <a:lnTo>
                  <a:pt x="931418" y="108076"/>
                </a:lnTo>
                <a:lnTo>
                  <a:pt x="931418" y="47767"/>
                </a:lnTo>
                <a:lnTo>
                  <a:pt x="929905" y="43687"/>
                </a:lnTo>
                <a:close/>
              </a:path>
              <a:path w="994410" h="135254">
                <a:moveTo>
                  <a:pt x="916051" y="32130"/>
                </a:moveTo>
                <a:lnTo>
                  <a:pt x="909193" y="32130"/>
                </a:lnTo>
                <a:lnTo>
                  <a:pt x="901406" y="33107"/>
                </a:lnTo>
                <a:lnTo>
                  <a:pt x="894238" y="36036"/>
                </a:lnTo>
                <a:lnTo>
                  <a:pt x="887690" y="40917"/>
                </a:lnTo>
                <a:lnTo>
                  <a:pt x="881747" y="47767"/>
                </a:lnTo>
                <a:lnTo>
                  <a:pt x="893635" y="47767"/>
                </a:lnTo>
                <a:lnTo>
                  <a:pt x="899870" y="44709"/>
                </a:lnTo>
                <a:lnTo>
                  <a:pt x="906271" y="43687"/>
                </a:lnTo>
                <a:lnTo>
                  <a:pt x="929905" y="43687"/>
                </a:lnTo>
                <a:lnTo>
                  <a:pt x="929385" y="42290"/>
                </a:lnTo>
                <a:lnTo>
                  <a:pt x="925448" y="38226"/>
                </a:lnTo>
                <a:lnTo>
                  <a:pt x="921384" y="34162"/>
                </a:lnTo>
                <a:lnTo>
                  <a:pt x="916051" y="32130"/>
                </a:lnTo>
                <a:close/>
              </a:path>
              <a:path w="994410" h="135254">
                <a:moveTo>
                  <a:pt x="973835" y="43814"/>
                </a:moveTo>
                <a:lnTo>
                  <a:pt x="959611" y="43814"/>
                </a:lnTo>
                <a:lnTo>
                  <a:pt x="959706" y="94741"/>
                </a:lnTo>
                <a:lnTo>
                  <a:pt x="961549" y="99695"/>
                </a:lnTo>
                <a:lnTo>
                  <a:pt x="961644" y="99949"/>
                </a:lnTo>
                <a:lnTo>
                  <a:pt x="965707" y="103886"/>
                </a:lnTo>
                <a:lnTo>
                  <a:pt x="969644" y="107823"/>
                </a:lnTo>
                <a:lnTo>
                  <a:pt x="975232" y="109727"/>
                </a:lnTo>
                <a:lnTo>
                  <a:pt x="985646" y="109727"/>
                </a:lnTo>
                <a:lnTo>
                  <a:pt x="989457" y="109220"/>
                </a:lnTo>
                <a:lnTo>
                  <a:pt x="993774" y="108076"/>
                </a:lnTo>
                <a:lnTo>
                  <a:pt x="993774" y="99695"/>
                </a:lnTo>
                <a:lnTo>
                  <a:pt x="978154" y="99695"/>
                </a:lnTo>
                <a:lnTo>
                  <a:pt x="973835" y="94741"/>
                </a:lnTo>
                <a:lnTo>
                  <a:pt x="973835" y="43814"/>
                </a:lnTo>
                <a:close/>
              </a:path>
              <a:path w="994410" h="135254">
                <a:moveTo>
                  <a:pt x="993774" y="98805"/>
                </a:moveTo>
                <a:lnTo>
                  <a:pt x="991107" y="99313"/>
                </a:lnTo>
                <a:lnTo>
                  <a:pt x="988821" y="99695"/>
                </a:lnTo>
                <a:lnTo>
                  <a:pt x="993774" y="99695"/>
                </a:lnTo>
                <a:lnTo>
                  <a:pt x="993774" y="98805"/>
                </a:lnTo>
                <a:close/>
              </a:path>
              <a:path w="994410" h="135254">
                <a:moveTo>
                  <a:pt x="994156" y="33782"/>
                </a:moveTo>
                <a:lnTo>
                  <a:pt x="949832" y="33782"/>
                </a:lnTo>
                <a:lnTo>
                  <a:pt x="949832" y="43814"/>
                </a:lnTo>
                <a:lnTo>
                  <a:pt x="994156" y="43814"/>
                </a:lnTo>
                <a:lnTo>
                  <a:pt x="994156" y="33782"/>
                </a:lnTo>
                <a:close/>
              </a:path>
              <a:path w="994410" h="135254">
                <a:moveTo>
                  <a:pt x="973835" y="18923"/>
                </a:moveTo>
                <a:lnTo>
                  <a:pt x="959611" y="20192"/>
                </a:lnTo>
                <a:lnTo>
                  <a:pt x="959611" y="33782"/>
                </a:lnTo>
                <a:lnTo>
                  <a:pt x="973835" y="33782"/>
                </a:lnTo>
                <a:lnTo>
                  <a:pt x="973835" y="189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7" name="object 97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975355" y="5103748"/>
            <a:ext cx="1354201" cy="136905"/>
          </a:xfrm>
          <a:prstGeom prst="rect">
            <a:avLst/>
          </a:prstGeom>
        </p:spPr>
      </p:pic>
      <p:sp>
        <p:nvSpPr>
          <p:cNvPr id="98" name="object 98"/>
          <p:cNvSpPr txBox="1"/>
          <p:nvPr/>
        </p:nvSpPr>
        <p:spPr>
          <a:xfrm>
            <a:off x="659765" y="6626859"/>
            <a:ext cx="6452870" cy="1324610"/>
          </a:xfrm>
          <a:prstGeom prst="rect">
            <a:avLst/>
          </a:prstGeom>
          <a:solidFill>
            <a:srgbClr val="E3B8B7"/>
          </a:solidFill>
          <a:ln w="6096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71120" algn="just">
              <a:lnSpc>
                <a:spcPct val="100000"/>
              </a:lnSpc>
              <a:spcBef>
                <a:spcPts val="280"/>
              </a:spcBef>
            </a:pPr>
            <a:r>
              <a:rPr sz="1100" b="1" i="1" spc="20" dirty="0">
                <a:latin typeface="Arial"/>
                <a:cs typeface="Arial"/>
              </a:rPr>
              <a:t>Note</a:t>
            </a:r>
            <a:r>
              <a:rPr sz="1100" b="1" i="1" spc="235" dirty="0">
                <a:latin typeface="Arial"/>
                <a:cs typeface="Arial"/>
              </a:rPr>
              <a:t> </a:t>
            </a:r>
            <a:r>
              <a:rPr sz="1100" b="1" i="1" spc="125" dirty="0">
                <a:latin typeface="Arial"/>
                <a:cs typeface="Arial"/>
              </a:rPr>
              <a:t>-</a:t>
            </a:r>
            <a:r>
              <a:rPr sz="1100" b="1" i="1" spc="380" dirty="0">
                <a:latin typeface="Arial"/>
                <a:cs typeface="Arial"/>
              </a:rPr>
              <a:t> </a:t>
            </a:r>
            <a:r>
              <a:rPr sz="1100" i="1" spc="55" dirty="0">
                <a:latin typeface="Arial"/>
                <a:cs typeface="Arial"/>
              </a:rPr>
              <a:t>The</a:t>
            </a:r>
            <a:r>
              <a:rPr sz="1100" i="1" spc="370" dirty="0">
                <a:latin typeface="Arial"/>
                <a:cs typeface="Arial"/>
              </a:rPr>
              <a:t> </a:t>
            </a:r>
            <a:r>
              <a:rPr sz="1100" i="1" spc="20" dirty="0">
                <a:latin typeface="Arial"/>
                <a:cs typeface="Arial"/>
              </a:rPr>
              <a:t>Actual</a:t>
            </a:r>
            <a:r>
              <a:rPr sz="1100" i="1" spc="360" dirty="0">
                <a:latin typeface="Arial"/>
                <a:cs typeface="Arial"/>
              </a:rPr>
              <a:t> </a:t>
            </a:r>
            <a:r>
              <a:rPr sz="1100" i="1" spc="20" dirty="0">
                <a:latin typeface="Arial"/>
                <a:cs typeface="Arial"/>
              </a:rPr>
              <a:t>rent</a:t>
            </a:r>
            <a:r>
              <a:rPr sz="1100" i="1" spc="380" dirty="0">
                <a:latin typeface="Arial"/>
                <a:cs typeface="Arial"/>
              </a:rPr>
              <a:t> </a:t>
            </a:r>
            <a:r>
              <a:rPr sz="1100" i="1" spc="20" dirty="0">
                <a:latin typeface="Arial"/>
                <a:cs typeface="Arial"/>
              </a:rPr>
              <a:t>received/receivable</a:t>
            </a:r>
            <a:r>
              <a:rPr sz="1100" i="1" spc="385" dirty="0">
                <a:latin typeface="Arial"/>
                <a:cs typeface="Arial"/>
              </a:rPr>
              <a:t> </a:t>
            </a:r>
            <a:r>
              <a:rPr sz="1100" i="1" spc="20" dirty="0">
                <a:latin typeface="Arial"/>
                <a:cs typeface="Arial"/>
              </a:rPr>
              <a:t>should</a:t>
            </a:r>
            <a:r>
              <a:rPr sz="1100" i="1" spc="385" dirty="0">
                <a:latin typeface="Arial"/>
                <a:cs typeface="Arial"/>
              </a:rPr>
              <a:t> </a:t>
            </a:r>
            <a:r>
              <a:rPr sz="1100" i="1" spc="20" dirty="0">
                <a:latin typeface="Arial"/>
                <a:cs typeface="Arial"/>
              </a:rPr>
              <a:t>not</a:t>
            </a:r>
            <a:r>
              <a:rPr sz="1100" i="1" spc="385" dirty="0">
                <a:latin typeface="Arial"/>
                <a:cs typeface="Arial"/>
              </a:rPr>
              <a:t> </a:t>
            </a:r>
            <a:r>
              <a:rPr sz="1100" i="1" spc="20" dirty="0">
                <a:latin typeface="Arial"/>
                <a:cs typeface="Arial"/>
              </a:rPr>
              <a:t>include</a:t>
            </a:r>
            <a:r>
              <a:rPr sz="1100" i="1" spc="380" dirty="0">
                <a:latin typeface="Arial"/>
                <a:cs typeface="Arial"/>
              </a:rPr>
              <a:t> </a:t>
            </a:r>
            <a:r>
              <a:rPr sz="1100" i="1" spc="50" dirty="0">
                <a:latin typeface="Arial"/>
                <a:cs typeface="Arial"/>
              </a:rPr>
              <a:t>any</a:t>
            </a:r>
            <a:r>
              <a:rPr sz="1100" i="1" spc="370" dirty="0">
                <a:latin typeface="Arial"/>
                <a:cs typeface="Arial"/>
              </a:rPr>
              <a:t> </a:t>
            </a:r>
            <a:r>
              <a:rPr sz="1100" i="1" spc="55" dirty="0">
                <a:latin typeface="Arial"/>
                <a:cs typeface="Arial"/>
              </a:rPr>
              <a:t>amount</a:t>
            </a:r>
            <a:r>
              <a:rPr sz="1100" i="1" spc="385" dirty="0">
                <a:latin typeface="Arial"/>
                <a:cs typeface="Arial"/>
              </a:rPr>
              <a:t> </a:t>
            </a:r>
            <a:r>
              <a:rPr sz="1100" i="1" spc="20" dirty="0">
                <a:latin typeface="Arial"/>
                <a:cs typeface="Arial"/>
              </a:rPr>
              <a:t>of</a:t>
            </a:r>
            <a:r>
              <a:rPr sz="1100" i="1" spc="365" dirty="0">
                <a:latin typeface="Arial"/>
                <a:cs typeface="Arial"/>
              </a:rPr>
              <a:t> </a:t>
            </a:r>
            <a:r>
              <a:rPr sz="1100" i="1" spc="20" dirty="0">
                <a:latin typeface="Arial"/>
                <a:cs typeface="Arial"/>
              </a:rPr>
              <a:t>rent</a:t>
            </a:r>
            <a:r>
              <a:rPr sz="1100" i="1" spc="38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which</a:t>
            </a:r>
            <a:endParaRPr sz="1100">
              <a:latin typeface="Arial"/>
              <a:cs typeface="Arial"/>
            </a:endParaRPr>
          </a:p>
          <a:p>
            <a:pPr marL="71120" marR="57785" algn="just">
              <a:lnSpc>
                <a:spcPct val="124500"/>
              </a:lnSpc>
              <a:spcBef>
                <a:spcPts val="15"/>
              </a:spcBef>
            </a:pPr>
            <a:r>
              <a:rPr sz="1100" i="1" dirty="0">
                <a:latin typeface="Arial"/>
                <a:cs typeface="Arial"/>
              </a:rPr>
              <a:t>is</a:t>
            </a:r>
            <a:r>
              <a:rPr sz="1100" i="1" spc="34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not</a:t>
            </a:r>
            <a:r>
              <a:rPr sz="1100" i="1" spc="375" dirty="0">
                <a:latin typeface="Arial"/>
                <a:cs typeface="Arial"/>
              </a:rPr>
              <a:t> </a:t>
            </a:r>
            <a:r>
              <a:rPr sz="1100" i="1" spc="45" dirty="0">
                <a:latin typeface="Arial"/>
                <a:cs typeface="Arial"/>
              </a:rPr>
              <a:t>capable</a:t>
            </a:r>
            <a:r>
              <a:rPr sz="1100" i="1" spc="35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of</a:t>
            </a:r>
            <a:r>
              <a:rPr sz="1100" i="1" spc="36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being</a:t>
            </a:r>
            <a:r>
              <a:rPr sz="1100" i="1" spc="38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realized</a:t>
            </a:r>
            <a:r>
              <a:rPr sz="1100" i="1" spc="34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i.e.,</a:t>
            </a:r>
            <a:r>
              <a:rPr sz="1100" i="1" spc="34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unrealized</a:t>
            </a:r>
            <a:r>
              <a:rPr sz="1100" i="1" spc="39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rent</a:t>
            </a:r>
            <a:r>
              <a:rPr sz="1100" i="1" spc="38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while</a:t>
            </a:r>
            <a:r>
              <a:rPr sz="1100" i="1" spc="345" dirty="0">
                <a:latin typeface="Arial"/>
                <a:cs typeface="Arial"/>
              </a:rPr>
              <a:t> </a:t>
            </a:r>
            <a:r>
              <a:rPr sz="1100" i="1" spc="45" dirty="0">
                <a:latin typeface="Arial"/>
                <a:cs typeface="Arial"/>
              </a:rPr>
              <a:t>determining</a:t>
            </a:r>
            <a:r>
              <a:rPr sz="1100" i="1" spc="360" dirty="0">
                <a:latin typeface="Arial"/>
                <a:cs typeface="Arial"/>
              </a:rPr>
              <a:t> </a:t>
            </a:r>
            <a:r>
              <a:rPr sz="1100" i="1" spc="50" dirty="0">
                <a:latin typeface="Arial"/>
                <a:cs typeface="Arial"/>
              </a:rPr>
              <a:t>gross</a:t>
            </a:r>
            <a:r>
              <a:rPr sz="1100" i="1" spc="37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annual</a:t>
            </a:r>
            <a:r>
              <a:rPr sz="1100" i="1" spc="35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value </a:t>
            </a:r>
            <a:r>
              <a:rPr sz="1100" i="1" dirty="0">
                <a:latin typeface="Arial"/>
                <a:cs typeface="Arial"/>
              </a:rPr>
              <a:t>in</a:t>
            </a:r>
            <a:r>
              <a:rPr sz="1100" i="1" spc="440" dirty="0">
                <a:latin typeface="Arial"/>
                <a:cs typeface="Arial"/>
              </a:rPr>
              <a:t> </a:t>
            </a:r>
            <a:r>
              <a:rPr sz="1100" i="1" spc="50" dirty="0">
                <a:latin typeface="Arial"/>
                <a:cs typeface="Arial"/>
              </a:rPr>
              <a:t>case</a:t>
            </a:r>
            <a:r>
              <a:rPr sz="1100" i="1" spc="434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let-out</a:t>
            </a:r>
            <a:r>
              <a:rPr sz="1100" i="1" spc="44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property,</a:t>
            </a:r>
            <a:r>
              <a:rPr sz="1100" i="1" spc="44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provided</a:t>
            </a:r>
            <a:r>
              <a:rPr sz="1100" i="1" spc="400" dirty="0">
                <a:latin typeface="Arial"/>
                <a:cs typeface="Arial"/>
              </a:rPr>
              <a:t> </a:t>
            </a:r>
            <a:r>
              <a:rPr sz="1100" i="1" spc="50" dirty="0">
                <a:latin typeface="Arial"/>
                <a:cs typeface="Arial"/>
              </a:rPr>
              <a:t>the</a:t>
            </a:r>
            <a:r>
              <a:rPr sz="1100" i="1" spc="4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conditions</a:t>
            </a:r>
            <a:r>
              <a:rPr sz="1100" i="1" spc="43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specified</a:t>
            </a:r>
            <a:r>
              <a:rPr sz="1100" i="1" spc="4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in</a:t>
            </a:r>
            <a:r>
              <a:rPr sz="1100" i="1" spc="4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Rule</a:t>
            </a:r>
            <a:r>
              <a:rPr sz="1100" i="1" spc="434" dirty="0">
                <a:latin typeface="Arial"/>
                <a:cs typeface="Arial"/>
              </a:rPr>
              <a:t> </a:t>
            </a:r>
            <a:r>
              <a:rPr sz="1100" i="1" spc="55" dirty="0">
                <a:latin typeface="Arial"/>
                <a:cs typeface="Arial"/>
              </a:rPr>
              <a:t>4</a:t>
            </a:r>
            <a:r>
              <a:rPr sz="1100" i="1" spc="4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are</a:t>
            </a:r>
            <a:r>
              <a:rPr sz="1100" i="1" spc="43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satisfied.</a:t>
            </a:r>
            <a:endParaRPr sz="1100">
              <a:latin typeface="Arial"/>
              <a:cs typeface="Arial"/>
            </a:endParaRPr>
          </a:p>
          <a:p>
            <a:pPr marL="71120" marR="59690" algn="just">
              <a:lnSpc>
                <a:spcPct val="125899"/>
              </a:lnSpc>
              <a:spcBef>
                <a:spcPts val="285"/>
              </a:spcBef>
            </a:pPr>
            <a:r>
              <a:rPr sz="1100" i="1" spc="55" dirty="0">
                <a:latin typeface="Arial"/>
                <a:cs typeface="Arial"/>
              </a:rPr>
              <a:t>The</a:t>
            </a:r>
            <a:r>
              <a:rPr sz="1100" i="1" spc="450" dirty="0">
                <a:latin typeface="Arial"/>
                <a:cs typeface="Arial"/>
              </a:rPr>
              <a:t> </a:t>
            </a:r>
            <a:r>
              <a:rPr sz="1100" i="1" spc="50" dirty="0">
                <a:latin typeface="Arial"/>
                <a:cs typeface="Arial"/>
              </a:rPr>
              <a:t>income-tax</a:t>
            </a:r>
            <a:r>
              <a:rPr sz="1100" i="1" spc="434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returns,</a:t>
            </a:r>
            <a:r>
              <a:rPr sz="1100" i="1" spc="47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however,</a:t>
            </a:r>
            <a:r>
              <a:rPr sz="1100" i="1" spc="459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permit</a:t>
            </a:r>
            <a:r>
              <a:rPr sz="1100" i="1" spc="450" dirty="0">
                <a:latin typeface="Arial"/>
                <a:cs typeface="Arial"/>
              </a:rPr>
              <a:t> </a:t>
            </a:r>
            <a:r>
              <a:rPr sz="1100" i="1" spc="45" dirty="0">
                <a:latin typeface="Arial"/>
                <a:cs typeface="Arial"/>
              </a:rPr>
              <a:t>deduction</a:t>
            </a:r>
            <a:r>
              <a:rPr sz="1100" i="1" spc="45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of</a:t>
            </a:r>
            <a:r>
              <a:rPr sz="1100" i="1" spc="45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unrealized</a:t>
            </a:r>
            <a:r>
              <a:rPr sz="1100" i="1" spc="45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rent</a:t>
            </a:r>
            <a:r>
              <a:rPr sz="1100" i="1" spc="455" dirty="0">
                <a:latin typeface="Arial"/>
                <a:cs typeface="Arial"/>
              </a:rPr>
              <a:t> </a:t>
            </a:r>
            <a:r>
              <a:rPr sz="1100" i="1" spc="50" dirty="0">
                <a:latin typeface="Arial"/>
                <a:cs typeface="Arial"/>
              </a:rPr>
              <a:t>from</a:t>
            </a:r>
            <a:r>
              <a:rPr sz="1100" i="1" spc="46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gross</a:t>
            </a:r>
            <a:r>
              <a:rPr sz="1100" i="1" spc="49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annual </a:t>
            </a:r>
            <a:r>
              <a:rPr sz="1100" i="1" dirty="0">
                <a:latin typeface="Arial"/>
                <a:cs typeface="Arial"/>
              </a:rPr>
              <a:t>value.</a:t>
            </a:r>
            <a:r>
              <a:rPr sz="1100" i="1" spc="4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If</a:t>
            </a:r>
            <a:r>
              <a:rPr sz="1100" i="1" spc="41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this</a:t>
            </a:r>
            <a:r>
              <a:rPr sz="1100" i="1" spc="409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view</a:t>
            </a:r>
            <a:r>
              <a:rPr sz="1100" i="1" spc="4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is</a:t>
            </a:r>
            <a:r>
              <a:rPr sz="1100" i="1" spc="4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taken,</a:t>
            </a:r>
            <a:r>
              <a:rPr sz="1100" i="1" spc="409" dirty="0">
                <a:latin typeface="Arial"/>
                <a:cs typeface="Arial"/>
              </a:rPr>
              <a:t> </a:t>
            </a:r>
            <a:r>
              <a:rPr sz="1100" i="1" spc="50" dirty="0">
                <a:latin typeface="Arial"/>
                <a:cs typeface="Arial"/>
              </a:rPr>
              <a:t>the</a:t>
            </a:r>
            <a:r>
              <a:rPr sz="1100" i="1" spc="409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unrealized</a:t>
            </a:r>
            <a:r>
              <a:rPr sz="1100" i="1" spc="409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rent</a:t>
            </a:r>
            <a:r>
              <a:rPr sz="1100" i="1" spc="42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should</a:t>
            </a:r>
            <a:r>
              <a:rPr sz="1100" i="1" spc="409" dirty="0">
                <a:latin typeface="Arial"/>
                <a:cs typeface="Arial"/>
              </a:rPr>
              <a:t> </a:t>
            </a:r>
            <a:r>
              <a:rPr sz="1100" i="1" spc="55" dirty="0">
                <a:latin typeface="Arial"/>
                <a:cs typeface="Arial"/>
              </a:rPr>
              <a:t>be</a:t>
            </a:r>
            <a:r>
              <a:rPr sz="1100" i="1" spc="409" dirty="0">
                <a:latin typeface="Arial"/>
                <a:cs typeface="Arial"/>
              </a:rPr>
              <a:t> </a:t>
            </a:r>
            <a:r>
              <a:rPr sz="1100" i="1" spc="50" dirty="0">
                <a:latin typeface="Arial"/>
                <a:cs typeface="Arial"/>
              </a:rPr>
              <a:t>deducted</a:t>
            </a:r>
            <a:r>
              <a:rPr sz="1100" i="1" spc="409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only</a:t>
            </a:r>
            <a:r>
              <a:rPr sz="1100" i="1" spc="42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after</a:t>
            </a:r>
            <a:r>
              <a:rPr sz="1100" i="1" spc="420" dirty="0">
                <a:latin typeface="Arial"/>
                <a:cs typeface="Arial"/>
              </a:rPr>
              <a:t> </a:t>
            </a:r>
            <a:r>
              <a:rPr sz="1100" i="1" spc="40" dirty="0">
                <a:latin typeface="Arial"/>
                <a:cs typeface="Arial"/>
              </a:rPr>
              <a:t>computing </a:t>
            </a:r>
            <a:r>
              <a:rPr sz="1100" i="1" spc="50" dirty="0">
                <a:latin typeface="Arial"/>
                <a:cs typeface="Arial"/>
              </a:rPr>
              <a:t>gross</a:t>
            </a:r>
            <a:r>
              <a:rPr sz="1100" i="1" spc="18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annual</a:t>
            </a:r>
            <a:r>
              <a:rPr sz="1100" i="1" spc="18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value.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731519" y="9131934"/>
            <a:ext cx="6400800" cy="27940"/>
          </a:xfrm>
          <a:custGeom>
            <a:avLst/>
            <a:gdLst/>
            <a:ahLst/>
            <a:cxnLst/>
            <a:rect l="l" t="t" r="r" b="b"/>
            <a:pathLst>
              <a:path w="6400800" h="27940">
                <a:moveTo>
                  <a:pt x="6400800" y="0"/>
                </a:moveTo>
                <a:lnTo>
                  <a:pt x="0" y="0"/>
                </a:lnTo>
                <a:lnTo>
                  <a:pt x="0" y="27432"/>
                </a:lnTo>
                <a:lnTo>
                  <a:pt x="6400800" y="27432"/>
                </a:lnTo>
                <a:lnTo>
                  <a:pt x="6400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1012" y="470408"/>
            <a:ext cx="44284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70" dirty="0">
                <a:solidFill>
                  <a:srgbClr val="342E78"/>
                </a:solidFill>
                <a:latin typeface="Arial Black"/>
                <a:cs typeface="Arial Black"/>
              </a:rPr>
              <a:t>RESIDENTIAL</a:t>
            </a:r>
            <a:r>
              <a:rPr sz="1400" spc="-130" dirty="0">
                <a:solidFill>
                  <a:srgbClr val="342E78"/>
                </a:solidFill>
                <a:latin typeface="Arial Black"/>
                <a:cs typeface="Arial Black"/>
              </a:rPr>
              <a:t> </a:t>
            </a:r>
            <a:r>
              <a:rPr sz="1400" spc="-185" dirty="0">
                <a:solidFill>
                  <a:srgbClr val="342E78"/>
                </a:solidFill>
                <a:latin typeface="Arial Black"/>
                <a:cs typeface="Arial Black"/>
              </a:rPr>
              <a:t>STATUS</a:t>
            </a:r>
            <a:r>
              <a:rPr sz="1400" spc="-120" dirty="0">
                <a:solidFill>
                  <a:srgbClr val="342E78"/>
                </a:solidFill>
                <a:latin typeface="Arial Black"/>
                <a:cs typeface="Arial Black"/>
              </a:rPr>
              <a:t> </a:t>
            </a:r>
            <a:r>
              <a:rPr sz="1400" spc="-190" dirty="0">
                <a:solidFill>
                  <a:srgbClr val="342E78"/>
                </a:solidFill>
                <a:latin typeface="Arial Black"/>
                <a:cs typeface="Arial Black"/>
              </a:rPr>
              <a:t>AND</a:t>
            </a:r>
            <a:r>
              <a:rPr sz="1400" spc="-130" dirty="0">
                <a:solidFill>
                  <a:srgbClr val="342E78"/>
                </a:solidFill>
                <a:latin typeface="Arial Black"/>
                <a:cs typeface="Arial Black"/>
              </a:rPr>
              <a:t> </a:t>
            </a:r>
            <a:r>
              <a:rPr sz="1400" spc="-185" dirty="0">
                <a:solidFill>
                  <a:srgbClr val="342E78"/>
                </a:solidFill>
                <a:latin typeface="Arial Black"/>
                <a:cs typeface="Arial Black"/>
              </a:rPr>
              <a:t>SCOPE</a:t>
            </a:r>
            <a:r>
              <a:rPr sz="1400" spc="-120" dirty="0">
                <a:solidFill>
                  <a:srgbClr val="342E78"/>
                </a:solidFill>
                <a:latin typeface="Arial Black"/>
                <a:cs typeface="Arial Black"/>
              </a:rPr>
              <a:t> </a:t>
            </a:r>
            <a:r>
              <a:rPr sz="1400" spc="-185" dirty="0">
                <a:solidFill>
                  <a:srgbClr val="342E78"/>
                </a:solidFill>
                <a:latin typeface="Arial Black"/>
                <a:cs typeface="Arial Black"/>
              </a:rPr>
              <a:t>OF</a:t>
            </a:r>
            <a:r>
              <a:rPr sz="1400" spc="-140" dirty="0">
                <a:solidFill>
                  <a:srgbClr val="342E78"/>
                </a:solidFill>
                <a:latin typeface="Arial Black"/>
                <a:cs typeface="Arial Black"/>
              </a:rPr>
              <a:t> </a:t>
            </a:r>
            <a:r>
              <a:rPr sz="1400" spc="-180" dirty="0">
                <a:solidFill>
                  <a:srgbClr val="342E78"/>
                </a:solidFill>
                <a:latin typeface="Arial Black"/>
                <a:cs typeface="Arial Black"/>
              </a:rPr>
              <a:t>TOTAL</a:t>
            </a:r>
            <a:r>
              <a:rPr sz="1400" spc="-125" dirty="0">
                <a:solidFill>
                  <a:srgbClr val="342E78"/>
                </a:solidFill>
                <a:latin typeface="Arial Black"/>
                <a:cs typeface="Arial Black"/>
              </a:rPr>
              <a:t> </a:t>
            </a:r>
            <a:r>
              <a:rPr sz="1400" spc="-105" dirty="0">
                <a:solidFill>
                  <a:srgbClr val="342E78"/>
                </a:solidFill>
                <a:latin typeface="Arial Black"/>
                <a:cs typeface="Arial Black"/>
              </a:rPr>
              <a:t>INCOME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1200" y="2157704"/>
            <a:ext cx="2844800" cy="3048000"/>
            <a:chOff x="711200" y="2157704"/>
            <a:chExt cx="2844800" cy="304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29483" y="4052300"/>
              <a:ext cx="321174" cy="11966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730245" y="4047616"/>
              <a:ext cx="290195" cy="88900"/>
            </a:xfrm>
            <a:custGeom>
              <a:avLst/>
              <a:gdLst/>
              <a:ahLst/>
              <a:cxnLst/>
              <a:rect l="l" t="t" r="r" b="b"/>
              <a:pathLst>
                <a:path w="290194" h="88900">
                  <a:moveTo>
                    <a:pt x="0" y="44450"/>
                  </a:moveTo>
                  <a:lnTo>
                    <a:pt x="290195" y="44450"/>
                  </a:lnTo>
                </a:path>
                <a:path w="290194" h="88900">
                  <a:moveTo>
                    <a:pt x="213995" y="0"/>
                  </a:moveTo>
                  <a:lnTo>
                    <a:pt x="290195" y="44450"/>
                  </a:lnTo>
                  <a:lnTo>
                    <a:pt x="213995" y="8890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34664" y="3890391"/>
              <a:ext cx="518096" cy="4189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5368" y="2157704"/>
              <a:ext cx="2684526" cy="47995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4471" y="2657474"/>
              <a:ext cx="121297" cy="28676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88338" y="2819780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20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5368" y="2924263"/>
              <a:ext cx="2129409" cy="41951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4375" y="3621570"/>
              <a:ext cx="2024633" cy="94763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14375" y="3621658"/>
              <a:ext cx="2025014" cy="948055"/>
            </a:xfrm>
            <a:custGeom>
              <a:avLst/>
              <a:gdLst/>
              <a:ahLst/>
              <a:cxnLst/>
              <a:rect l="l" t="t" r="r" b="b"/>
              <a:pathLst>
                <a:path w="2025014" h="948054">
                  <a:moveTo>
                    <a:pt x="0" y="473710"/>
                  </a:moveTo>
                  <a:lnTo>
                    <a:pt x="1012317" y="0"/>
                  </a:lnTo>
                  <a:lnTo>
                    <a:pt x="2024633" y="473710"/>
                  </a:lnTo>
                  <a:lnTo>
                    <a:pt x="1012317" y="947546"/>
                  </a:lnTo>
                  <a:lnTo>
                    <a:pt x="0" y="473710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18488" y="3370706"/>
              <a:ext cx="228600" cy="39471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74471" y="4589906"/>
              <a:ext cx="121297" cy="28913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688338" y="4570983"/>
              <a:ext cx="88900" cy="257810"/>
            </a:xfrm>
            <a:custGeom>
              <a:avLst/>
              <a:gdLst/>
              <a:ahLst/>
              <a:cxnLst/>
              <a:rect l="l" t="t" r="r" b="b"/>
              <a:pathLst>
                <a:path w="88900" h="257810">
                  <a:moveTo>
                    <a:pt x="44450" y="0"/>
                  </a:moveTo>
                  <a:lnTo>
                    <a:pt x="44450" y="257810"/>
                  </a:lnTo>
                </a:path>
                <a:path w="88900" h="257810">
                  <a:moveTo>
                    <a:pt x="88900" y="181610"/>
                  </a:moveTo>
                  <a:lnTo>
                    <a:pt x="44450" y="257810"/>
                  </a:lnTo>
                  <a:lnTo>
                    <a:pt x="0" y="18161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07287" y="4848161"/>
              <a:ext cx="610666" cy="35426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034664" y="3890391"/>
              <a:ext cx="518159" cy="419100"/>
            </a:xfrm>
            <a:custGeom>
              <a:avLst/>
              <a:gdLst/>
              <a:ahLst/>
              <a:cxnLst/>
              <a:rect l="l" t="t" r="r" b="b"/>
              <a:pathLst>
                <a:path w="518160" h="419100">
                  <a:moveTo>
                    <a:pt x="0" y="419100"/>
                  </a:moveTo>
                  <a:lnTo>
                    <a:pt x="518160" y="419100"/>
                  </a:lnTo>
                  <a:lnTo>
                    <a:pt x="518160" y="0"/>
                  </a:lnTo>
                  <a:lnTo>
                    <a:pt x="0" y="0"/>
                  </a:lnTo>
                  <a:lnTo>
                    <a:pt x="0" y="419100"/>
                  </a:lnTo>
                  <a:close/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11957" y="4098670"/>
              <a:ext cx="173735" cy="8623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407287" y="4848097"/>
              <a:ext cx="610870" cy="354330"/>
            </a:xfrm>
            <a:custGeom>
              <a:avLst/>
              <a:gdLst/>
              <a:ahLst/>
              <a:cxnLst/>
              <a:rect l="l" t="t" r="r" b="b"/>
              <a:pathLst>
                <a:path w="610869" h="354329">
                  <a:moveTo>
                    <a:pt x="0" y="354329"/>
                  </a:moveTo>
                  <a:lnTo>
                    <a:pt x="610869" y="354329"/>
                  </a:lnTo>
                  <a:lnTo>
                    <a:pt x="610869" y="0"/>
                  </a:lnTo>
                  <a:lnTo>
                    <a:pt x="0" y="0"/>
                  </a:lnTo>
                  <a:lnTo>
                    <a:pt x="0" y="354329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80083" y="5023738"/>
              <a:ext cx="76327" cy="86233"/>
            </a:xfrm>
            <a:prstGeom prst="rect">
              <a:avLst/>
            </a:prstGeom>
          </p:spPr>
        </p:pic>
      </p:grpSp>
      <p:sp>
        <p:nvSpPr>
          <p:cNvPr id="21" name="object 21"/>
          <p:cNvSpPr/>
          <p:nvPr/>
        </p:nvSpPr>
        <p:spPr>
          <a:xfrm>
            <a:off x="1688338" y="3352800"/>
            <a:ext cx="88900" cy="252729"/>
          </a:xfrm>
          <a:custGeom>
            <a:avLst/>
            <a:gdLst/>
            <a:ahLst/>
            <a:cxnLst/>
            <a:rect l="l" t="t" r="r" b="b"/>
            <a:pathLst>
              <a:path w="88900" h="252729">
                <a:moveTo>
                  <a:pt x="44450" y="0"/>
                </a:moveTo>
                <a:lnTo>
                  <a:pt x="44450" y="252729"/>
                </a:lnTo>
              </a:path>
              <a:path w="88900" h="252729">
                <a:moveTo>
                  <a:pt x="88900" y="176529"/>
                </a:moveTo>
                <a:lnTo>
                  <a:pt x="44450" y="252729"/>
                </a:lnTo>
                <a:lnTo>
                  <a:pt x="0" y="17652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740279" y="3834510"/>
            <a:ext cx="19748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-25" dirty="0">
                <a:latin typeface="Arial Black"/>
                <a:cs typeface="Arial Black"/>
              </a:rPr>
              <a:t>No</a:t>
            </a:r>
            <a:endParaRPr sz="950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54048" y="3951554"/>
            <a:ext cx="935355" cy="385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0325">
              <a:lnSpc>
                <a:spcPct val="124200"/>
              </a:lnSpc>
              <a:spcBef>
                <a:spcPts val="100"/>
              </a:spcBef>
            </a:pPr>
            <a:r>
              <a:rPr sz="950" spc="-10" dirty="0">
                <a:latin typeface="Arial Black"/>
                <a:cs typeface="Arial Black"/>
              </a:rPr>
              <a:t>Is</a:t>
            </a:r>
            <a:r>
              <a:rPr sz="950" spc="-110" dirty="0">
                <a:latin typeface="Arial Black"/>
                <a:cs typeface="Arial Black"/>
              </a:rPr>
              <a:t> </a:t>
            </a:r>
            <a:r>
              <a:rPr sz="950" spc="-10" dirty="0">
                <a:latin typeface="Arial Black"/>
                <a:cs typeface="Arial Black"/>
              </a:rPr>
              <a:t>it</a:t>
            </a:r>
            <a:r>
              <a:rPr sz="950" spc="-110" dirty="0">
                <a:latin typeface="Arial Black"/>
                <a:cs typeface="Arial Black"/>
              </a:rPr>
              <a:t> </a:t>
            </a:r>
            <a:r>
              <a:rPr sz="950" spc="-10" dirty="0">
                <a:latin typeface="Arial Black"/>
                <a:cs typeface="Arial Black"/>
              </a:rPr>
              <a:t>wholly</a:t>
            </a:r>
            <a:r>
              <a:rPr sz="950" spc="-120" dirty="0">
                <a:latin typeface="Arial Black"/>
                <a:cs typeface="Arial Black"/>
              </a:rPr>
              <a:t> </a:t>
            </a:r>
            <a:r>
              <a:rPr sz="950" spc="-35" dirty="0">
                <a:latin typeface="Arial Black"/>
                <a:cs typeface="Arial Black"/>
              </a:rPr>
              <a:t>or partly</a:t>
            </a:r>
            <a:r>
              <a:rPr sz="950" spc="-145" dirty="0">
                <a:latin typeface="Arial Black"/>
                <a:cs typeface="Arial Black"/>
              </a:rPr>
              <a:t> </a:t>
            </a:r>
            <a:r>
              <a:rPr sz="950" spc="-30" dirty="0">
                <a:latin typeface="Arial Black"/>
                <a:cs typeface="Arial Black"/>
              </a:rPr>
              <a:t>in</a:t>
            </a:r>
            <a:r>
              <a:rPr sz="950" spc="-135" dirty="0">
                <a:latin typeface="Arial Black"/>
                <a:cs typeface="Arial Black"/>
              </a:rPr>
              <a:t> </a:t>
            </a:r>
            <a:r>
              <a:rPr sz="950" spc="-15" dirty="0">
                <a:latin typeface="Arial Black"/>
                <a:cs typeface="Arial Black"/>
              </a:rPr>
              <a:t>India?</a:t>
            </a:r>
            <a:endParaRPr sz="950">
              <a:latin typeface="Arial Black"/>
              <a:cs typeface="Arial Blac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52929" y="4562982"/>
            <a:ext cx="26670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-25" dirty="0">
                <a:latin typeface="Arial Black"/>
                <a:cs typeface="Arial Black"/>
              </a:rPr>
              <a:t>Yes</a:t>
            </a:r>
            <a:endParaRPr sz="950">
              <a:latin typeface="Arial Black"/>
              <a:cs typeface="Arial Black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33425" y="2203411"/>
            <a:ext cx="6259195" cy="6576695"/>
            <a:chOff x="733425" y="2203411"/>
            <a:chExt cx="6259195" cy="6576695"/>
          </a:xfrm>
        </p:grpSpPr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09645" y="6547969"/>
              <a:ext cx="487117" cy="12129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011170" y="6542023"/>
              <a:ext cx="456565" cy="88900"/>
            </a:xfrm>
            <a:custGeom>
              <a:avLst/>
              <a:gdLst/>
              <a:ahLst/>
              <a:cxnLst/>
              <a:rect l="l" t="t" r="r" b="b"/>
              <a:pathLst>
                <a:path w="456564" h="88900">
                  <a:moveTo>
                    <a:pt x="0" y="44450"/>
                  </a:moveTo>
                  <a:lnTo>
                    <a:pt x="456183" y="44450"/>
                  </a:lnTo>
                </a:path>
                <a:path w="456564" h="88900">
                  <a:moveTo>
                    <a:pt x="379983" y="0"/>
                  </a:moveTo>
                  <a:lnTo>
                    <a:pt x="456183" y="44450"/>
                  </a:lnTo>
                  <a:lnTo>
                    <a:pt x="379983" y="8890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97305" y="5792469"/>
              <a:ext cx="121297" cy="28676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011299" y="5799581"/>
              <a:ext cx="88900" cy="231775"/>
            </a:xfrm>
            <a:custGeom>
              <a:avLst/>
              <a:gdLst/>
              <a:ahLst/>
              <a:cxnLst/>
              <a:rect l="l" t="t" r="r" b="b"/>
              <a:pathLst>
                <a:path w="88900" h="231775">
                  <a:moveTo>
                    <a:pt x="44450" y="0"/>
                  </a:moveTo>
                  <a:lnTo>
                    <a:pt x="44450" y="231393"/>
                  </a:lnTo>
                </a:path>
                <a:path w="88900" h="231775">
                  <a:moveTo>
                    <a:pt x="88900" y="155193"/>
                  </a:moveTo>
                  <a:lnTo>
                    <a:pt x="44450" y="231393"/>
                  </a:lnTo>
                  <a:lnTo>
                    <a:pt x="0" y="15519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89685" y="8348217"/>
              <a:ext cx="121297" cy="17653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003678" y="8329548"/>
              <a:ext cx="88900" cy="146685"/>
            </a:xfrm>
            <a:custGeom>
              <a:avLst/>
              <a:gdLst/>
              <a:ahLst/>
              <a:cxnLst/>
              <a:rect l="l" t="t" r="r" b="b"/>
              <a:pathLst>
                <a:path w="88900" h="146684">
                  <a:moveTo>
                    <a:pt x="44450" y="0"/>
                  </a:moveTo>
                  <a:lnTo>
                    <a:pt x="44450" y="146303"/>
                  </a:lnTo>
                </a:path>
                <a:path w="88900" h="146684">
                  <a:moveTo>
                    <a:pt x="88900" y="70103"/>
                  </a:moveTo>
                  <a:lnTo>
                    <a:pt x="44450" y="146303"/>
                  </a:lnTo>
                  <a:lnTo>
                    <a:pt x="0" y="7010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97305" y="7112266"/>
              <a:ext cx="121297" cy="22147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011299" y="7094092"/>
              <a:ext cx="88900" cy="191135"/>
            </a:xfrm>
            <a:custGeom>
              <a:avLst/>
              <a:gdLst/>
              <a:ahLst/>
              <a:cxnLst/>
              <a:rect l="l" t="t" r="r" b="b"/>
              <a:pathLst>
                <a:path w="88900" h="191134">
                  <a:moveTo>
                    <a:pt x="44450" y="0"/>
                  </a:moveTo>
                  <a:lnTo>
                    <a:pt x="44450" y="190880"/>
                  </a:lnTo>
                </a:path>
                <a:path w="88900" h="191134">
                  <a:moveTo>
                    <a:pt x="88900" y="114680"/>
                  </a:moveTo>
                  <a:lnTo>
                    <a:pt x="44450" y="190880"/>
                  </a:lnTo>
                  <a:lnTo>
                    <a:pt x="0" y="11468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559663" y="2640837"/>
              <a:ext cx="119664" cy="423041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574791" y="2622930"/>
              <a:ext cx="88900" cy="391160"/>
            </a:xfrm>
            <a:custGeom>
              <a:avLst/>
              <a:gdLst/>
              <a:ahLst/>
              <a:cxnLst/>
              <a:rect l="l" t="t" r="r" b="b"/>
              <a:pathLst>
                <a:path w="88900" h="391160">
                  <a:moveTo>
                    <a:pt x="44450" y="0"/>
                  </a:moveTo>
                  <a:lnTo>
                    <a:pt x="44450" y="391033"/>
                  </a:lnTo>
                </a:path>
                <a:path w="88900" h="391160">
                  <a:moveTo>
                    <a:pt x="88900" y="314833"/>
                  </a:moveTo>
                  <a:lnTo>
                    <a:pt x="44450" y="391033"/>
                  </a:lnTo>
                  <a:lnTo>
                    <a:pt x="0" y="31483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98803" y="5514416"/>
              <a:ext cx="2023872" cy="28516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21181" y="6077457"/>
              <a:ext cx="2449068" cy="104241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834174" y="6063614"/>
              <a:ext cx="2423160" cy="1030605"/>
            </a:xfrm>
            <a:custGeom>
              <a:avLst/>
              <a:gdLst/>
              <a:ahLst/>
              <a:cxnLst/>
              <a:rect l="l" t="t" r="r" b="b"/>
              <a:pathLst>
                <a:path w="2423160" h="1030604">
                  <a:moveTo>
                    <a:pt x="1211541" y="0"/>
                  </a:moveTo>
                  <a:lnTo>
                    <a:pt x="0" y="515112"/>
                  </a:lnTo>
                  <a:lnTo>
                    <a:pt x="1211541" y="1030351"/>
                  </a:lnTo>
                  <a:lnTo>
                    <a:pt x="2423121" y="515112"/>
                  </a:lnTo>
                  <a:lnTo>
                    <a:pt x="1211541" y="0"/>
                  </a:lnTo>
                  <a:close/>
                </a:path>
              </a:pathLst>
            </a:custGeom>
            <a:solidFill>
              <a:srgbClr val="DFC7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34174" y="6063614"/>
              <a:ext cx="2423160" cy="1030605"/>
            </a:xfrm>
            <a:custGeom>
              <a:avLst/>
              <a:gdLst/>
              <a:ahLst/>
              <a:cxnLst/>
              <a:rect l="l" t="t" r="r" b="b"/>
              <a:pathLst>
                <a:path w="2423160" h="1030604">
                  <a:moveTo>
                    <a:pt x="0" y="515112"/>
                  </a:moveTo>
                  <a:lnTo>
                    <a:pt x="1211541" y="0"/>
                  </a:lnTo>
                  <a:lnTo>
                    <a:pt x="2423121" y="515112"/>
                  </a:lnTo>
                  <a:lnTo>
                    <a:pt x="1211541" y="1030351"/>
                  </a:lnTo>
                  <a:lnTo>
                    <a:pt x="0" y="51511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36600" y="7290193"/>
              <a:ext cx="2645029" cy="1062723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736600" y="7290180"/>
              <a:ext cx="2645410" cy="1062990"/>
            </a:xfrm>
            <a:custGeom>
              <a:avLst/>
              <a:gdLst/>
              <a:ahLst/>
              <a:cxnLst/>
              <a:rect l="l" t="t" r="r" b="b"/>
              <a:pathLst>
                <a:path w="2645410" h="1062990">
                  <a:moveTo>
                    <a:pt x="0" y="531368"/>
                  </a:moveTo>
                  <a:lnTo>
                    <a:pt x="1322577" y="0"/>
                  </a:lnTo>
                  <a:lnTo>
                    <a:pt x="2645029" y="531368"/>
                  </a:lnTo>
                  <a:lnTo>
                    <a:pt x="1322577" y="1062736"/>
                  </a:lnTo>
                  <a:lnTo>
                    <a:pt x="0" y="531368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10564" y="8479116"/>
              <a:ext cx="2023872" cy="30052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503422" y="6324345"/>
              <a:ext cx="765048" cy="560831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3510152" y="6311036"/>
              <a:ext cx="752475" cy="548005"/>
            </a:xfrm>
            <a:custGeom>
              <a:avLst/>
              <a:gdLst/>
              <a:ahLst/>
              <a:cxnLst/>
              <a:rect l="l" t="t" r="r" b="b"/>
              <a:pathLst>
                <a:path w="752475" h="548004">
                  <a:moveTo>
                    <a:pt x="751852" y="0"/>
                  </a:moveTo>
                  <a:lnTo>
                    <a:pt x="0" y="0"/>
                  </a:lnTo>
                  <a:lnTo>
                    <a:pt x="0" y="547852"/>
                  </a:lnTo>
                  <a:lnTo>
                    <a:pt x="751852" y="547852"/>
                  </a:lnTo>
                  <a:lnTo>
                    <a:pt x="751852" y="0"/>
                  </a:lnTo>
                  <a:close/>
                </a:path>
              </a:pathLst>
            </a:custGeom>
            <a:solidFill>
              <a:srgbClr val="EEE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510152" y="6311036"/>
              <a:ext cx="752475" cy="548005"/>
            </a:xfrm>
            <a:custGeom>
              <a:avLst/>
              <a:gdLst/>
              <a:ahLst/>
              <a:cxnLst/>
              <a:rect l="l" t="t" r="r" b="b"/>
              <a:pathLst>
                <a:path w="752475" h="548004">
                  <a:moveTo>
                    <a:pt x="0" y="547852"/>
                  </a:moveTo>
                  <a:lnTo>
                    <a:pt x="751852" y="547852"/>
                  </a:lnTo>
                  <a:lnTo>
                    <a:pt x="751852" y="0"/>
                  </a:lnTo>
                  <a:lnTo>
                    <a:pt x="0" y="0"/>
                  </a:lnTo>
                  <a:lnTo>
                    <a:pt x="0" y="547852"/>
                  </a:lnTo>
                  <a:close/>
                </a:path>
              </a:pathLst>
            </a:custGeom>
            <a:ln w="95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379977" y="7827012"/>
              <a:ext cx="504444" cy="36573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3381629" y="7821548"/>
              <a:ext cx="488315" cy="8255"/>
            </a:xfrm>
            <a:custGeom>
              <a:avLst/>
              <a:gdLst/>
              <a:ahLst/>
              <a:cxnLst/>
              <a:rect l="l" t="t" r="r" b="b"/>
              <a:pathLst>
                <a:path w="488314" h="8254">
                  <a:moveTo>
                    <a:pt x="0" y="0"/>
                  </a:moveTo>
                  <a:lnTo>
                    <a:pt x="487807" y="812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762501" y="6769354"/>
              <a:ext cx="228600" cy="1106424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3831589" y="6890004"/>
              <a:ext cx="88900" cy="952500"/>
            </a:xfrm>
            <a:custGeom>
              <a:avLst/>
              <a:gdLst/>
              <a:ahLst/>
              <a:cxnLst/>
              <a:rect l="l" t="t" r="r" b="b"/>
              <a:pathLst>
                <a:path w="88900" h="952500">
                  <a:moveTo>
                    <a:pt x="44958" y="0"/>
                  </a:moveTo>
                  <a:lnTo>
                    <a:pt x="37846" y="952119"/>
                  </a:lnTo>
                </a:path>
                <a:path w="88900" h="952500">
                  <a:moveTo>
                    <a:pt x="88900" y="76581"/>
                  </a:moveTo>
                  <a:lnTo>
                    <a:pt x="44958" y="0"/>
                  </a:lnTo>
                  <a:lnTo>
                    <a:pt x="0" y="7581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590034" y="2203411"/>
              <a:ext cx="2129409" cy="41951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590034" y="3047110"/>
              <a:ext cx="2024634" cy="959993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4590034" y="3047110"/>
              <a:ext cx="2025014" cy="960119"/>
            </a:xfrm>
            <a:custGeom>
              <a:avLst/>
              <a:gdLst/>
              <a:ahLst/>
              <a:cxnLst/>
              <a:rect l="l" t="t" r="r" b="b"/>
              <a:pathLst>
                <a:path w="2025015" h="960120">
                  <a:moveTo>
                    <a:pt x="0" y="480060"/>
                  </a:moveTo>
                  <a:lnTo>
                    <a:pt x="1012316" y="0"/>
                  </a:lnTo>
                  <a:lnTo>
                    <a:pt x="2024634" y="480060"/>
                  </a:lnTo>
                  <a:lnTo>
                    <a:pt x="1012316" y="959993"/>
                  </a:lnTo>
                  <a:lnTo>
                    <a:pt x="0" y="480060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551273" y="4018533"/>
              <a:ext cx="116632" cy="497516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5564632" y="4000753"/>
              <a:ext cx="88900" cy="467359"/>
            </a:xfrm>
            <a:custGeom>
              <a:avLst/>
              <a:gdLst/>
              <a:ahLst/>
              <a:cxnLst/>
              <a:rect l="l" t="t" r="r" b="b"/>
              <a:pathLst>
                <a:path w="88900" h="467360">
                  <a:moveTo>
                    <a:pt x="41655" y="0"/>
                  </a:moveTo>
                  <a:lnTo>
                    <a:pt x="44957" y="466851"/>
                  </a:lnTo>
                </a:path>
                <a:path w="88900" h="467360">
                  <a:moveTo>
                    <a:pt x="88900" y="390271"/>
                  </a:moveTo>
                  <a:lnTo>
                    <a:pt x="44957" y="466851"/>
                  </a:lnTo>
                  <a:lnTo>
                    <a:pt x="0" y="390906"/>
                  </a:lnTo>
                </a:path>
              </a:pathLst>
            </a:custGeom>
            <a:ln w="253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879850" y="5123435"/>
              <a:ext cx="312376" cy="32002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3882135" y="5116956"/>
              <a:ext cx="305435" cy="3810"/>
            </a:xfrm>
            <a:custGeom>
              <a:avLst/>
              <a:gdLst/>
              <a:ahLst/>
              <a:cxnLst/>
              <a:rect l="l" t="t" r="r" b="b"/>
              <a:pathLst>
                <a:path w="305435" h="3810">
                  <a:moveTo>
                    <a:pt x="0" y="3682"/>
                  </a:moveTo>
                  <a:lnTo>
                    <a:pt x="305053" y="0"/>
                  </a:lnTo>
                </a:path>
              </a:pathLst>
            </a:custGeom>
            <a:ln w="253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160520" y="4510430"/>
              <a:ext cx="2828671" cy="1222476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160520" y="4510404"/>
              <a:ext cx="2828925" cy="1223010"/>
            </a:xfrm>
            <a:custGeom>
              <a:avLst/>
              <a:gdLst/>
              <a:ahLst/>
              <a:cxnLst/>
              <a:rect l="l" t="t" r="r" b="b"/>
              <a:pathLst>
                <a:path w="2828925" h="1223010">
                  <a:moveTo>
                    <a:pt x="0" y="611251"/>
                  </a:moveTo>
                  <a:lnTo>
                    <a:pt x="1414271" y="0"/>
                  </a:lnTo>
                  <a:lnTo>
                    <a:pt x="2828671" y="611251"/>
                  </a:lnTo>
                  <a:lnTo>
                    <a:pt x="1414271" y="1222502"/>
                  </a:lnTo>
                  <a:lnTo>
                    <a:pt x="0" y="611251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754882" y="3631437"/>
              <a:ext cx="228600" cy="1517903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3826001" y="3751071"/>
              <a:ext cx="88900" cy="1364615"/>
            </a:xfrm>
            <a:custGeom>
              <a:avLst/>
              <a:gdLst/>
              <a:ahLst/>
              <a:cxnLst/>
              <a:rect l="l" t="t" r="r" b="b"/>
              <a:pathLst>
                <a:path w="88900" h="1364614">
                  <a:moveTo>
                    <a:pt x="43687" y="126"/>
                  </a:moveTo>
                  <a:lnTo>
                    <a:pt x="56007" y="1364233"/>
                  </a:lnTo>
                </a:path>
                <a:path w="88900" h="1364614">
                  <a:moveTo>
                    <a:pt x="0" y="76707"/>
                  </a:moveTo>
                  <a:lnTo>
                    <a:pt x="43687" y="0"/>
                  </a:lnTo>
                  <a:lnTo>
                    <a:pt x="88900" y="7581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674872" y="3277336"/>
              <a:ext cx="429044" cy="448589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3674872" y="3277336"/>
              <a:ext cx="429259" cy="448945"/>
            </a:xfrm>
            <a:custGeom>
              <a:avLst/>
              <a:gdLst/>
              <a:ahLst/>
              <a:cxnLst/>
              <a:rect l="l" t="t" r="r" b="b"/>
              <a:pathLst>
                <a:path w="429260" h="448945">
                  <a:moveTo>
                    <a:pt x="0" y="448589"/>
                  </a:moveTo>
                  <a:lnTo>
                    <a:pt x="429044" y="448589"/>
                  </a:lnTo>
                  <a:lnTo>
                    <a:pt x="429044" y="0"/>
                  </a:lnTo>
                  <a:lnTo>
                    <a:pt x="0" y="0"/>
                  </a:lnTo>
                  <a:lnTo>
                    <a:pt x="0" y="448589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524611" y="5751322"/>
              <a:ext cx="119664" cy="328028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5539994" y="5732906"/>
              <a:ext cx="88900" cy="298450"/>
            </a:xfrm>
            <a:custGeom>
              <a:avLst/>
              <a:gdLst/>
              <a:ahLst/>
              <a:cxnLst/>
              <a:rect l="l" t="t" r="r" b="b"/>
              <a:pathLst>
                <a:path w="88900" h="298450">
                  <a:moveTo>
                    <a:pt x="44450" y="0"/>
                  </a:moveTo>
                  <a:lnTo>
                    <a:pt x="44450" y="298068"/>
                  </a:lnTo>
                </a:path>
                <a:path w="88900" h="298450">
                  <a:moveTo>
                    <a:pt x="0" y="221868"/>
                  </a:moveTo>
                  <a:lnTo>
                    <a:pt x="44450" y="298068"/>
                  </a:lnTo>
                  <a:lnTo>
                    <a:pt x="88900" y="22186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640326" y="6048501"/>
              <a:ext cx="2037587" cy="393191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4166615" y="3519931"/>
              <a:ext cx="448309" cy="0"/>
            </a:xfrm>
            <a:custGeom>
              <a:avLst/>
              <a:gdLst/>
              <a:ahLst/>
              <a:cxnLst/>
              <a:rect l="l" t="t" r="r" b="b"/>
              <a:pathLst>
                <a:path w="448310">
                  <a:moveTo>
                    <a:pt x="448310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103115" y="348183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327905" y="6720331"/>
              <a:ext cx="2416810" cy="1729739"/>
            </a:xfrm>
            <a:custGeom>
              <a:avLst/>
              <a:gdLst/>
              <a:ahLst/>
              <a:cxnLst/>
              <a:rect l="l" t="t" r="r" b="b"/>
              <a:pathLst>
                <a:path w="2416809" h="1729740">
                  <a:moveTo>
                    <a:pt x="2128520" y="0"/>
                  </a:moveTo>
                  <a:lnTo>
                    <a:pt x="288290" y="0"/>
                  </a:lnTo>
                  <a:lnTo>
                    <a:pt x="241554" y="3809"/>
                  </a:lnTo>
                  <a:lnTo>
                    <a:pt x="197231" y="14731"/>
                  </a:lnTo>
                  <a:lnTo>
                    <a:pt x="155829" y="32257"/>
                  </a:lnTo>
                  <a:lnTo>
                    <a:pt x="117983" y="55625"/>
                  </a:lnTo>
                  <a:lnTo>
                    <a:pt x="84455" y="84454"/>
                  </a:lnTo>
                  <a:lnTo>
                    <a:pt x="55626" y="118109"/>
                  </a:lnTo>
                  <a:lnTo>
                    <a:pt x="32131" y="155828"/>
                  </a:lnTo>
                  <a:lnTo>
                    <a:pt x="14732" y="197230"/>
                  </a:lnTo>
                  <a:lnTo>
                    <a:pt x="3810" y="241553"/>
                  </a:lnTo>
                  <a:lnTo>
                    <a:pt x="0" y="288289"/>
                  </a:lnTo>
                  <a:lnTo>
                    <a:pt x="0" y="1441449"/>
                  </a:lnTo>
                  <a:lnTo>
                    <a:pt x="3810" y="1488312"/>
                  </a:lnTo>
                  <a:lnTo>
                    <a:pt x="14732" y="1532635"/>
                  </a:lnTo>
                  <a:lnTo>
                    <a:pt x="32131" y="1574037"/>
                  </a:lnTo>
                  <a:lnTo>
                    <a:pt x="55626" y="1611756"/>
                  </a:lnTo>
                  <a:lnTo>
                    <a:pt x="84455" y="1645284"/>
                  </a:lnTo>
                  <a:lnTo>
                    <a:pt x="117983" y="1674113"/>
                  </a:lnTo>
                  <a:lnTo>
                    <a:pt x="155829" y="1697608"/>
                  </a:lnTo>
                  <a:lnTo>
                    <a:pt x="197231" y="1715134"/>
                  </a:lnTo>
                  <a:lnTo>
                    <a:pt x="241554" y="1726056"/>
                  </a:lnTo>
                  <a:lnTo>
                    <a:pt x="288290" y="1729739"/>
                  </a:lnTo>
                  <a:lnTo>
                    <a:pt x="2128520" y="1729739"/>
                  </a:lnTo>
                  <a:lnTo>
                    <a:pt x="2175255" y="1726056"/>
                  </a:lnTo>
                  <a:lnTo>
                    <a:pt x="2219579" y="1715134"/>
                  </a:lnTo>
                  <a:lnTo>
                    <a:pt x="2260980" y="1697608"/>
                  </a:lnTo>
                  <a:lnTo>
                    <a:pt x="2298827" y="1674113"/>
                  </a:lnTo>
                  <a:lnTo>
                    <a:pt x="2332354" y="1645284"/>
                  </a:lnTo>
                  <a:lnTo>
                    <a:pt x="2361184" y="1611756"/>
                  </a:lnTo>
                  <a:lnTo>
                    <a:pt x="2384679" y="1574037"/>
                  </a:lnTo>
                  <a:lnTo>
                    <a:pt x="2402078" y="1532635"/>
                  </a:lnTo>
                  <a:lnTo>
                    <a:pt x="2413000" y="1488312"/>
                  </a:lnTo>
                  <a:lnTo>
                    <a:pt x="2416810" y="1441449"/>
                  </a:lnTo>
                  <a:lnTo>
                    <a:pt x="2416810" y="288289"/>
                  </a:lnTo>
                  <a:lnTo>
                    <a:pt x="2413000" y="241553"/>
                  </a:lnTo>
                  <a:lnTo>
                    <a:pt x="2402078" y="197230"/>
                  </a:lnTo>
                  <a:lnTo>
                    <a:pt x="2384679" y="155828"/>
                  </a:lnTo>
                  <a:lnTo>
                    <a:pt x="2361184" y="118109"/>
                  </a:lnTo>
                  <a:lnTo>
                    <a:pt x="2332354" y="84454"/>
                  </a:lnTo>
                  <a:lnTo>
                    <a:pt x="2298827" y="55625"/>
                  </a:lnTo>
                  <a:lnTo>
                    <a:pt x="2260980" y="32257"/>
                  </a:lnTo>
                  <a:lnTo>
                    <a:pt x="2219579" y="14731"/>
                  </a:lnTo>
                  <a:lnTo>
                    <a:pt x="2175255" y="3809"/>
                  </a:lnTo>
                  <a:lnTo>
                    <a:pt x="2128520" y="0"/>
                  </a:lnTo>
                  <a:close/>
                </a:path>
              </a:pathLst>
            </a:custGeom>
            <a:solidFill>
              <a:srgbClr val="DFC7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327905" y="6720331"/>
              <a:ext cx="2416810" cy="1729739"/>
            </a:xfrm>
            <a:custGeom>
              <a:avLst/>
              <a:gdLst/>
              <a:ahLst/>
              <a:cxnLst/>
              <a:rect l="l" t="t" r="r" b="b"/>
              <a:pathLst>
                <a:path w="2416809" h="1729740">
                  <a:moveTo>
                    <a:pt x="0" y="288289"/>
                  </a:moveTo>
                  <a:lnTo>
                    <a:pt x="3810" y="241553"/>
                  </a:lnTo>
                  <a:lnTo>
                    <a:pt x="14732" y="197230"/>
                  </a:lnTo>
                  <a:lnTo>
                    <a:pt x="32131" y="155828"/>
                  </a:lnTo>
                  <a:lnTo>
                    <a:pt x="55626" y="118109"/>
                  </a:lnTo>
                  <a:lnTo>
                    <a:pt x="84455" y="84454"/>
                  </a:lnTo>
                  <a:lnTo>
                    <a:pt x="117983" y="55625"/>
                  </a:lnTo>
                  <a:lnTo>
                    <a:pt x="155829" y="32257"/>
                  </a:lnTo>
                  <a:lnTo>
                    <a:pt x="197231" y="14731"/>
                  </a:lnTo>
                  <a:lnTo>
                    <a:pt x="241554" y="3809"/>
                  </a:lnTo>
                  <a:lnTo>
                    <a:pt x="288290" y="0"/>
                  </a:lnTo>
                  <a:lnTo>
                    <a:pt x="2128520" y="0"/>
                  </a:lnTo>
                  <a:lnTo>
                    <a:pt x="2175255" y="3809"/>
                  </a:lnTo>
                  <a:lnTo>
                    <a:pt x="2219579" y="14731"/>
                  </a:lnTo>
                  <a:lnTo>
                    <a:pt x="2260980" y="32257"/>
                  </a:lnTo>
                  <a:lnTo>
                    <a:pt x="2298827" y="55625"/>
                  </a:lnTo>
                  <a:lnTo>
                    <a:pt x="2332354" y="84454"/>
                  </a:lnTo>
                  <a:lnTo>
                    <a:pt x="2361184" y="118109"/>
                  </a:lnTo>
                  <a:lnTo>
                    <a:pt x="2384679" y="155828"/>
                  </a:lnTo>
                  <a:lnTo>
                    <a:pt x="2402078" y="197230"/>
                  </a:lnTo>
                  <a:lnTo>
                    <a:pt x="2413000" y="241553"/>
                  </a:lnTo>
                  <a:lnTo>
                    <a:pt x="2416810" y="288289"/>
                  </a:lnTo>
                  <a:lnTo>
                    <a:pt x="2416810" y="1441449"/>
                  </a:lnTo>
                  <a:lnTo>
                    <a:pt x="2413000" y="1488312"/>
                  </a:lnTo>
                  <a:lnTo>
                    <a:pt x="2402078" y="1532635"/>
                  </a:lnTo>
                  <a:lnTo>
                    <a:pt x="2384679" y="1574037"/>
                  </a:lnTo>
                  <a:lnTo>
                    <a:pt x="2361184" y="1611756"/>
                  </a:lnTo>
                  <a:lnTo>
                    <a:pt x="2332354" y="1645284"/>
                  </a:lnTo>
                  <a:lnTo>
                    <a:pt x="2298827" y="1674113"/>
                  </a:lnTo>
                  <a:lnTo>
                    <a:pt x="2260980" y="1697608"/>
                  </a:lnTo>
                  <a:lnTo>
                    <a:pt x="2219579" y="1715134"/>
                  </a:lnTo>
                  <a:lnTo>
                    <a:pt x="2175255" y="1726056"/>
                  </a:lnTo>
                  <a:lnTo>
                    <a:pt x="2128520" y="1729739"/>
                  </a:lnTo>
                  <a:lnTo>
                    <a:pt x="288290" y="1729739"/>
                  </a:lnTo>
                  <a:lnTo>
                    <a:pt x="241554" y="1726056"/>
                  </a:lnTo>
                  <a:lnTo>
                    <a:pt x="197231" y="1715134"/>
                  </a:lnTo>
                  <a:lnTo>
                    <a:pt x="155829" y="1697608"/>
                  </a:lnTo>
                  <a:lnTo>
                    <a:pt x="117983" y="1674113"/>
                  </a:lnTo>
                  <a:lnTo>
                    <a:pt x="84455" y="1645284"/>
                  </a:lnTo>
                  <a:lnTo>
                    <a:pt x="55626" y="1611756"/>
                  </a:lnTo>
                  <a:lnTo>
                    <a:pt x="32131" y="1574037"/>
                  </a:lnTo>
                  <a:lnTo>
                    <a:pt x="14732" y="1532635"/>
                  </a:lnTo>
                  <a:lnTo>
                    <a:pt x="3810" y="1488312"/>
                  </a:lnTo>
                  <a:lnTo>
                    <a:pt x="0" y="1441449"/>
                  </a:lnTo>
                  <a:lnTo>
                    <a:pt x="0" y="28828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492497" y="6857745"/>
              <a:ext cx="2089785" cy="1333500"/>
            </a:xfrm>
            <a:custGeom>
              <a:avLst/>
              <a:gdLst/>
              <a:ahLst/>
              <a:cxnLst/>
              <a:rect l="l" t="t" r="r" b="b"/>
              <a:pathLst>
                <a:path w="2089784" h="1333500">
                  <a:moveTo>
                    <a:pt x="2089403" y="0"/>
                  </a:moveTo>
                  <a:lnTo>
                    <a:pt x="0" y="0"/>
                  </a:lnTo>
                  <a:lnTo>
                    <a:pt x="0" y="1333499"/>
                  </a:lnTo>
                  <a:lnTo>
                    <a:pt x="2089403" y="1333499"/>
                  </a:lnTo>
                  <a:lnTo>
                    <a:pt x="2089403" y="0"/>
                  </a:lnTo>
                  <a:close/>
                </a:path>
              </a:pathLst>
            </a:custGeom>
            <a:solidFill>
              <a:srgbClr val="DFC7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4589779" y="2203450"/>
            <a:ext cx="2129790" cy="41910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85"/>
              </a:spcBef>
            </a:pPr>
            <a:endParaRPr sz="95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950" spc="-10" dirty="0">
                <a:latin typeface="Arial Black"/>
                <a:cs typeface="Arial Black"/>
              </a:rPr>
              <a:t>Company</a:t>
            </a:r>
            <a:endParaRPr sz="950">
              <a:latin typeface="Arial Black"/>
              <a:cs typeface="Arial Black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731519" y="9076055"/>
            <a:ext cx="6309360" cy="27940"/>
          </a:xfrm>
          <a:custGeom>
            <a:avLst/>
            <a:gdLst/>
            <a:ahLst/>
            <a:cxnLst/>
            <a:rect l="l" t="t" r="r" b="b"/>
            <a:pathLst>
              <a:path w="6309359" h="27940">
                <a:moveTo>
                  <a:pt x="6309359" y="0"/>
                </a:moveTo>
                <a:lnTo>
                  <a:pt x="0" y="0"/>
                </a:lnTo>
                <a:lnTo>
                  <a:pt x="0" y="27432"/>
                </a:lnTo>
                <a:lnTo>
                  <a:pt x="6309359" y="27432"/>
                </a:lnTo>
                <a:lnTo>
                  <a:pt x="63093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4217289" y="3282822"/>
            <a:ext cx="240029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-70" dirty="0">
                <a:latin typeface="Arial Black"/>
                <a:cs typeface="Arial Black"/>
              </a:rPr>
              <a:t>Yes</a:t>
            </a:r>
            <a:endParaRPr sz="950">
              <a:latin typeface="Arial Black"/>
              <a:cs typeface="Arial Black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839083" y="3455034"/>
            <a:ext cx="10858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-50" dirty="0">
                <a:latin typeface="Arial Black"/>
                <a:cs typeface="Arial Black"/>
              </a:rPr>
              <a:t>R</a:t>
            </a:r>
            <a:endParaRPr sz="950">
              <a:latin typeface="Arial Black"/>
              <a:cs typeface="Arial Black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180457" y="3372434"/>
            <a:ext cx="840740" cy="385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 marR="5080" indent="-70485">
              <a:lnSpc>
                <a:spcPct val="124200"/>
              </a:lnSpc>
              <a:spcBef>
                <a:spcPts val="100"/>
              </a:spcBef>
            </a:pPr>
            <a:r>
              <a:rPr sz="950" spc="-30" dirty="0">
                <a:latin typeface="Arial Black"/>
                <a:cs typeface="Arial Black"/>
              </a:rPr>
              <a:t>Is</a:t>
            </a:r>
            <a:r>
              <a:rPr sz="950" spc="-145" dirty="0">
                <a:latin typeface="Arial Black"/>
                <a:cs typeface="Arial Black"/>
              </a:rPr>
              <a:t> </a:t>
            </a:r>
            <a:r>
              <a:rPr sz="950" spc="-25" dirty="0">
                <a:latin typeface="Arial Black"/>
                <a:cs typeface="Arial Black"/>
              </a:rPr>
              <a:t>it</a:t>
            </a:r>
            <a:r>
              <a:rPr sz="950" spc="-150" dirty="0">
                <a:latin typeface="Arial Black"/>
                <a:cs typeface="Arial Black"/>
              </a:rPr>
              <a:t> </a:t>
            </a:r>
            <a:r>
              <a:rPr sz="950" spc="-25" dirty="0">
                <a:latin typeface="Arial Black"/>
                <a:cs typeface="Arial Black"/>
              </a:rPr>
              <a:t>an</a:t>
            </a:r>
            <a:r>
              <a:rPr sz="950" spc="-145" dirty="0">
                <a:latin typeface="Arial Black"/>
                <a:cs typeface="Arial Black"/>
              </a:rPr>
              <a:t> </a:t>
            </a:r>
            <a:r>
              <a:rPr sz="950" spc="-35" dirty="0">
                <a:latin typeface="Arial Black"/>
                <a:cs typeface="Arial Black"/>
              </a:rPr>
              <a:t>Indian </a:t>
            </a:r>
            <a:r>
              <a:rPr sz="950" spc="-10" dirty="0">
                <a:latin typeface="Arial Black"/>
                <a:cs typeface="Arial Black"/>
              </a:rPr>
              <a:t>Company?</a:t>
            </a:r>
            <a:endParaRPr sz="950">
              <a:latin typeface="Arial Black"/>
              <a:cs typeface="Arial Black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706617" y="4107307"/>
            <a:ext cx="20066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-25" dirty="0">
                <a:latin typeface="Arial Black"/>
                <a:cs typeface="Arial Black"/>
              </a:rPr>
              <a:t>No</a:t>
            </a:r>
            <a:endParaRPr sz="950">
              <a:latin typeface="Arial Black"/>
              <a:cs typeface="Arial Black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922903" y="4776037"/>
            <a:ext cx="2361565" cy="521334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950" spc="-25" dirty="0">
                <a:latin typeface="Arial Black"/>
                <a:cs typeface="Arial Black"/>
              </a:rPr>
              <a:t>Yes</a:t>
            </a:r>
            <a:endParaRPr sz="950">
              <a:latin typeface="Arial Black"/>
              <a:cs typeface="Arial Black"/>
            </a:endParaRPr>
          </a:p>
          <a:p>
            <a:pPr marL="949960">
              <a:lnSpc>
                <a:spcPct val="100000"/>
              </a:lnSpc>
              <a:spcBef>
                <a:spcPts val="95"/>
              </a:spcBef>
            </a:pPr>
            <a:r>
              <a:rPr sz="950" spc="-65" dirty="0">
                <a:latin typeface="Arial Black"/>
                <a:cs typeface="Arial Black"/>
              </a:rPr>
              <a:t>Is</a:t>
            </a:r>
            <a:r>
              <a:rPr sz="950" spc="-80" dirty="0">
                <a:latin typeface="Arial Black"/>
                <a:cs typeface="Arial Black"/>
              </a:rPr>
              <a:t> the</a:t>
            </a:r>
            <a:r>
              <a:rPr sz="950" spc="-90" dirty="0">
                <a:latin typeface="Arial Black"/>
                <a:cs typeface="Arial Black"/>
              </a:rPr>
              <a:t> </a:t>
            </a:r>
            <a:r>
              <a:rPr sz="950" spc="-75" dirty="0">
                <a:latin typeface="Arial Black"/>
                <a:cs typeface="Arial Black"/>
              </a:rPr>
              <a:t>Place</a:t>
            </a:r>
            <a:r>
              <a:rPr sz="950" spc="-100" dirty="0">
                <a:latin typeface="Arial Black"/>
                <a:cs typeface="Arial Black"/>
              </a:rPr>
              <a:t> </a:t>
            </a:r>
            <a:r>
              <a:rPr sz="950" spc="-65" dirty="0">
                <a:latin typeface="Arial Black"/>
                <a:cs typeface="Arial Black"/>
              </a:rPr>
              <a:t>of</a:t>
            </a:r>
            <a:r>
              <a:rPr sz="950" spc="-95" dirty="0">
                <a:latin typeface="Arial Black"/>
                <a:cs typeface="Arial Black"/>
              </a:rPr>
              <a:t> </a:t>
            </a:r>
            <a:r>
              <a:rPr sz="950" spc="-30" dirty="0">
                <a:latin typeface="Arial Black"/>
                <a:cs typeface="Arial Black"/>
              </a:rPr>
              <a:t>Effective</a:t>
            </a:r>
            <a:endParaRPr sz="950">
              <a:latin typeface="Arial Black"/>
              <a:cs typeface="Arial Black"/>
            </a:endParaRPr>
          </a:p>
          <a:p>
            <a:pPr marL="957580">
              <a:lnSpc>
                <a:spcPct val="100000"/>
              </a:lnSpc>
              <a:spcBef>
                <a:spcPts val="290"/>
              </a:spcBef>
            </a:pPr>
            <a:r>
              <a:rPr sz="950" spc="-30" dirty="0">
                <a:latin typeface="Arial Black"/>
                <a:cs typeface="Arial Black"/>
              </a:rPr>
              <a:t>Management</a:t>
            </a:r>
            <a:r>
              <a:rPr sz="950" spc="-45" dirty="0">
                <a:latin typeface="Arial Black"/>
                <a:cs typeface="Arial Black"/>
              </a:rPr>
              <a:t> </a:t>
            </a:r>
            <a:r>
              <a:rPr sz="950" spc="-25" dirty="0">
                <a:latin typeface="Arial Black"/>
                <a:cs typeface="Arial Black"/>
              </a:rPr>
              <a:t>in</a:t>
            </a:r>
            <a:r>
              <a:rPr sz="950" spc="-70" dirty="0">
                <a:latin typeface="Arial Black"/>
                <a:cs typeface="Arial Black"/>
              </a:rPr>
              <a:t> </a:t>
            </a:r>
            <a:r>
              <a:rPr sz="950" spc="-10" dirty="0">
                <a:latin typeface="Arial Black"/>
                <a:cs typeface="Arial Black"/>
              </a:rPr>
              <a:t>India?</a:t>
            </a:r>
            <a:endParaRPr sz="950">
              <a:latin typeface="Arial Black"/>
              <a:cs typeface="Arial Black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200269" y="5803772"/>
            <a:ext cx="20066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-25" dirty="0">
                <a:latin typeface="Arial Black"/>
                <a:cs typeface="Arial Black"/>
              </a:rPr>
              <a:t>No</a:t>
            </a:r>
            <a:endParaRPr sz="950">
              <a:latin typeface="Arial Black"/>
              <a:cs typeface="Arial Black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485646" y="6278956"/>
            <a:ext cx="1124585" cy="56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4200"/>
              </a:lnSpc>
              <a:spcBef>
                <a:spcPts val="100"/>
              </a:spcBef>
            </a:pPr>
            <a:r>
              <a:rPr sz="950" spc="-10" dirty="0">
                <a:latin typeface="Arial Black"/>
                <a:cs typeface="Arial Black"/>
              </a:rPr>
              <a:t>Is</a:t>
            </a:r>
            <a:r>
              <a:rPr sz="950" spc="-135" dirty="0">
                <a:latin typeface="Arial Black"/>
                <a:cs typeface="Arial Black"/>
              </a:rPr>
              <a:t> </a:t>
            </a:r>
            <a:r>
              <a:rPr sz="950" spc="-20" dirty="0">
                <a:latin typeface="Arial Black"/>
                <a:cs typeface="Arial Black"/>
              </a:rPr>
              <a:t>the</a:t>
            </a:r>
            <a:r>
              <a:rPr sz="950" spc="-125" dirty="0">
                <a:latin typeface="Arial Black"/>
                <a:cs typeface="Arial Black"/>
              </a:rPr>
              <a:t> </a:t>
            </a:r>
            <a:r>
              <a:rPr sz="950" spc="-20" dirty="0">
                <a:latin typeface="Arial Black"/>
                <a:cs typeface="Arial Black"/>
              </a:rPr>
              <a:t>Karta</a:t>
            </a:r>
            <a:r>
              <a:rPr sz="950" spc="-110" dirty="0">
                <a:latin typeface="Arial Black"/>
                <a:cs typeface="Arial Black"/>
              </a:rPr>
              <a:t> </a:t>
            </a:r>
            <a:r>
              <a:rPr sz="950" dirty="0">
                <a:latin typeface="Arial Black"/>
                <a:cs typeface="Arial Black"/>
              </a:rPr>
              <a:t>NR</a:t>
            </a:r>
            <a:r>
              <a:rPr sz="950" spc="-130" dirty="0">
                <a:latin typeface="Arial Black"/>
                <a:cs typeface="Arial Black"/>
              </a:rPr>
              <a:t> </a:t>
            </a:r>
            <a:r>
              <a:rPr sz="950" spc="-25" dirty="0">
                <a:latin typeface="Arial Black"/>
                <a:cs typeface="Arial Black"/>
              </a:rPr>
              <a:t>in </a:t>
            </a:r>
            <a:r>
              <a:rPr sz="950" spc="-80" dirty="0">
                <a:latin typeface="Arial Black"/>
                <a:cs typeface="Arial Black"/>
              </a:rPr>
              <a:t>any</a:t>
            </a:r>
            <a:r>
              <a:rPr sz="950" spc="-110" dirty="0">
                <a:latin typeface="Arial Black"/>
                <a:cs typeface="Arial Black"/>
              </a:rPr>
              <a:t> </a:t>
            </a:r>
            <a:r>
              <a:rPr sz="950" spc="-90" dirty="0">
                <a:latin typeface="Arial Black"/>
                <a:cs typeface="Arial Black"/>
              </a:rPr>
              <a:t>9</a:t>
            </a:r>
            <a:r>
              <a:rPr sz="950" spc="-95" dirty="0">
                <a:latin typeface="Arial Black"/>
                <a:cs typeface="Arial Black"/>
              </a:rPr>
              <a:t> </a:t>
            </a:r>
            <a:r>
              <a:rPr sz="950" spc="-85" dirty="0">
                <a:latin typeface="Arial Black"/>
                <a:cs typeface="Arial Black"/>
              </a:rPr>
              <a:t>PPY </a:t>
            </a:r>
            <a:r>
              <a:rPr sz="950" spc="-80" dirty="0">
                <a:latin typeface="Arial Black"/>
                <a:cs typeface="Arial Black"/>
              </a:rPr>
              <a:t>out</a:t>
            </a:r>
            <a:r>
              <a:rPr sz="950" spc="-125" dirty="0">
                <a:latin typeface="Arial Black"/>
                <a:cs typeface="Arial Black"/>
              </a:rPr>
              <a:t> </a:t>
            </a:r>
            <a:r>
              <a:rPr sz="950" spc="-65" dirty="0">
                <a:latin typeface="Arial Black"/>
                <a:cs typeface="Arial Black"/>
              </a:rPr>
              <a:t>of</a:t>
            </a:r>
            <a:r>
              <a:rPr sz="950" spc="-110" dirty="0">
                <a:latin typeface="Arial Black"/>
                <a:cs typeface="Arial Black"/>
              </a:rPr>
              <a:t> </a:t>
            </a:r>
            <a:r>
              <a:rPr sz="950" spc="-35" dirty="0">
                <a:latin typeface="Arial Black"/>
                <a:cs typeface="Arial Black"/>
              </a:rPr>
              <a:t>10 </a:t>
            </a:r>
            <a:r>
              <a:rPr sz="950" spc="-20" dirty="0">
                <a:latin typeface="Arial Black"/>
                <a:cs typeface="Arial Black"/>
              </a:rPr>
              <a:t>PPY?</a:t>
            </a:r>
            <a:endParaRPr sz="950">
              <a:latin typeface="Arial Black"/>
              <a:cs typeface="Arial Black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183638" y="7061072"/>
            <a:ext cx="20066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-25" dirty="0">
                <a:latin typeface="Arial Black"/>
                <a:cs typeface="Arial Black"/>
              </a:rPr>
              <a:t>No</a:t>
            </a:r>
            <a:endParaRPr sz="950">
              <a:latin typeface="Arial Black"/>
              <a:cs typeface="Arial Black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438402" y="7509205"/>
            <a:ext cx="1249680" cy="569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5299"/>
              </a:lnSpc>
              <a:spcBef>
                <a:spcPts val="100"/>
              </a:spcBef>
            </a:pPr>
            <a:r>
              <a:rPr sz="950" spc="-30" dirty="0">
                <a:latin typeface="Arial Black"/>
                <a:cs typeface="Arial Black"/>
              </a:rPr>
              <a:t>Is</a:t>
            </a:r>
            <a:r>
              <a:rPr sz="950" spc="-135" dirty="0">
                <a:latin typeface="Arial Black"/>
                <a:cs typeface="Arial Black"/>
              </a:rPr>
              <a:t> </a:t>
            </a:r>
            <a:r>
              <a:rPr sz="950" spc="-40" dirty="0">
                <a:latin typeface="Arial Black"/>
                <a:cs typeface="Arial Black"/>
              </a:rPr>
              <a:t>the</a:t>
            </a:r>
            <a:r>
              <a:rPr sz="950" spc="-130" dirty="0">
                <a:latin typeface="Arial Black"/>
                <a:cs typeface="Arial Black"/>
              </a:rPr>
              <a:t> </a:t>
            </a:r>
            <a:r>
              <a:rPr sz="950" spc="-45" dirty="0">
                <a:latin typeface="Arial Black"/>
                <a:cs typeface="Arial Black"/>
              </a:rPr>
              <a:t>Karta’s</a:t>
            </a:r>
            <a:r>
              <a:rPr sz="950" spc="-155" dirty="0">
                <a:latin typeface="Arial Black"/>
                <a:cs typeface="Arial Black"/>
              </a:rPr>
              <a:t> </a:t>
            </a:r>
            <a:r>
              <a:rPr sz="950" spc="-40" dirty="0">
                <a:latin typeface="Arial Black"/>
                <a:cs typeface="Arial Black"/>
              </a:rPr>
              <a:t>stay</a:t>
            </a:r>
            <a:r>
              <a:rPr sz="950" spc="-145" dirty="0">
                <a:latin typeface="Arial Black"/>
                <a:cs typeface="Arial Black"/>
              </a:rPr>
              <a:t> </a:t>
            </a:r>
            <a:r>
              <a:rPr sz="950" spc="-25" dirty="0">
                <a:latin typeface="Arial Black"/>
                <a:cs typeface="Arial Black"/>
              </a:rPr>
              <a:t>in </a:t>
            </a:r>
            <a:r>
              <a:rPr sz="950" spc="-10" dirty="0">
                <a:latin typeface="Arial Black"/>
                <a:cs typeface="Arial Black"/>
              </a:rPr>
              <a:t>India</a:t>
            </a:r>
            <a:r>
              <a:rPr sz="950" spc="-60" dirty="0">
                <a:latin typeface="Arial Black"/>
                <a:cs typeface="Arial Black"/>
              </a:rPr>
              <a:t> </a:t>
            </a:r>
            <a:r>
              <a:rPr sz="950" dirty="0">
                <a:latin typeface="Arial Black"/>
                <a:cs typeface="Arial Black"/>
              </a:rPr>
              <a:t>≤</a:t>
            </a:r>
            <a:r>
              <a:rPr sz="950" spc="-70" dirty="0">
                <a:latin typeface="Arial Black"/>
                <a:cs typeface="Arial Black"/>
              </a:rPr>
              <a:t> </a:t>
            </a:r>
            <a:r>
              <a:rPr sz="950" spc="-10" dirty="0">
                <a:latin typeface="Arial Black"/>
                <a:cs typeface="Arial Black"/>
              </a:rPr>
              <a:t>729</a:t>
            </a:r>
            <a:r>
              <a:rPr sz="950" spc="-65" dirty="0">
                <a:latin typeface="Arial Black"/>
                <a:cs typeface="Arial Black"/>
              </a:rPr>
              <a:t> </a:t>
            </a:r>
            <a:r>
              <a:rPr sz="950" spc="-20" dirty="0">
                <a:latin typeface="Arial Black"/>
                <a:cs typeface="Arial Black"/>
              </a:rPr>
              <a:t>days </a:t>
            </a:r>
            <a:r>
              <a:rPr sz="950" spc="-10" dirty="0">
                <a:latin typeface="Arial Black"/>
                <a:cs typeface="Arial Black"/>
              </a:rPr>
              <a:t>during</a:t>
            </a:r>
            <a:r>
              <a:rPr sz="950" spc="-75" dirty="0">
                <a:latin typeface="Arial Black"/>
                <a:cs typeface="Arial Black"/>
              </a:rPr>
              <a:t> </a:t>
            </a:r>
            <a:r>
              <a:rPr sz="950" spc="-10" dirty="0">
                <a:latin typeface="Arial Black"/>
                <a:cs typeface="Arial Black"/>
              </a:rPr>
              <a:t>the</a:t>
            </a:r>
            <a:r>
              <a:rPr sz="950" spc="-80" dirty="0">
                <a:latin typeface="Arial Black"/>
                <a:cs typeface="Arial Black"/>
              </a:rPr>
              <a:t> </a:t>
            </a:r>
            <a:r>
              <a:rPr sz="950" spc="-10" dirty="0">
                <a:latin typeface="Arial Black"/>
                <a:cs typeface="Arial Black"/>
              </a:rPr>
              <a:t>7</a:t>
            </a:r>
            <a:r>
              <a:rPr sz="950" spc="-80" dirty="0">
                <a:latin typeface="Arial Black"/>
                <a:cs typeface="Arial Black"/>
              </a:rPr>
              <a:t> </a:t>
            </a:r>
            <a:r>
              <a:rPr sz="950" spc="-20" dirty="0">
                <a:latin typeface="Arial Black"/>
                <a:cs typeface="Arial Black"/>
              </a:rPr>
              <a:t>PPYs?</a:t>
            </a:r>
            <a:endParaRPr sz="950">
              <a:latin typeface="Arial Black"/>
              <a:cs typeface="Arial Black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249170" y="8269985"/>
            <a:ext cx="20066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-25" dirty="0">
                <a:latin typeface="Arial Black"/>
                <a:cs typeface="Arial Black"/>
              </a:rPr>
              <a:t>No</a:t>
            </a:r>
            <a:endParaRPr sz="950">
              <a:latin typeface="Arial Black"/>
              <a:cs typeface="Arial Black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048126" y="6279260"/>
            <a:ext cx="240029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-70" dirty="0">
                <a:latin typeface="Arial Black"/>
                <a:cs typeface="Arial Black"/>
              </a:rPr>
              <a:t>Yes</a:t>
            </a:r>
            <a:endParaRPr sz="950">
              <a:latin typeface="Arial Black"/>
              <a:cs typeface="Arial Black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445890" y="7582661"/>
            <a:ext cx="240029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-70" dirty="0">
                <a:latin typeface="Arial Black"/>
                <a:cs typeface="Arial Black"/>
              </a:rPr>
              <a:t>Yes</a:t>
            </a:r>
            <a:endParaRPr sz="950">
              <a:latin typeface="Arial Black"/>
              <a:cs typeface="Arial Black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535804" y="6809002"/>
            <a:ext cx="2006600" cy="1362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3175" algn="ctr">
              <a:lnSpc>
                <a:spcPct val="125400"/>
              </a:lnSpc>
              <a:spcBef>
                <a:spcPts val="95"/>
              </a:spcBef>
            </a:pPr>
            <a:r>
              <a:rPr sz="1000" dirty="0">
                <a:latin typeface="Arial Black"/>
                <a:cs typeface="Arial Black"/>
              </a:rPr>
              <a:t>POEM</a:t>
            </a:r>
            <a:r>
              <a:rPr sz="1000" spc="20" dirty="0">
                <a:latin typeface="Arial Black"/>
                <a:cs typeface="Arial Black"/>
              </a:rPr>
              <a:t> </a:t>
            </a:r>
            <a:r>
              <a:rPr sz="1000" spc="105" dirty="0">
                <a:latin typeface="Arial Black"/>
                <a:cs typeface="Arial Black"/>
              </a:rPr>
              <a:t>-</a:t>
            </a:r>
            <a:r>
              <a:rPr sz="1000" spc="110" dirty="0">
                <a:latin typeface="Arial Black"/>
                <a:cs typeface="Arial Black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Place</a:t>
            </a:r>
            <a:r>
              <a:rPr sz="1000" spc="6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of</a:t>
            </a:r>
            <a:r>
              <a:rPr sz="1000" spc="8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effective </a:t>
            </a:r>
            <a:r>
              <a:rPr sz="1000" dirty="0">
                <a:latin typeface="Lucida Sans Unicode"/>
                <a:cs typeface="Lucida Sans Unicode"/>
              </a:rPr>
              <a:t>management</a:t>
            </a:r>
            <a:r>
              <a:rPr sz="1000" spc="114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i.e.,</a:t>
            </a:r>
            <a:r>
              <a:rPr sz="1000" spc="9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Place</a:t>
            </a:r>
            <a:r>
              <a:rPr sz="1000" spc="130" dirty="0">
                <a:latin typeface="Lucida Sans Unicode"/>
                <a:cs typeface="Lucida Sans Unicode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where </a:t>
            </a:r>
            <a:r>
              <a:rPr sz="1000" dirty="0">
                <a:latin typeface="Lucida Sans Unicode"/>
                <a:cs typeface="Lucida Sans Unicode"/>
              </a:rPr>
              <a:t>key</a:t>
            </a:r>
            <a:r>
              <a:rPr sz="1000" spc="15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management</a:t>
            </a:r>
            <a:r>
              <a:rPr sz="1000" spc="165" dirty="0">
                <a:latin typeface="Lucida Sans Unicode"/>
                <a:cs typeface="Lucida Sans Unicode"/>
              </a:rPr>
              <a:t> </a:t>
            </a:r>
            <a:r>
              <a:rPr sz="1000" spc="-25" dirty="0">
                <a:latin typeface="Lucida Sans Unicode"/>
                <a:cs typeface="Lucida Sans Unicode"/>
              </a:rPr>
              <a:t>and </a:t>
            </a:r>
            <a:r>
              <a:rPr sz="1000" dirty="0">
                <a:latin typeface="Lucida Sans Unicode"/>
                <a:cs typeface="Lucida Sans Unicode"/>
              </a:rPr>
              <a:t>commercial</a:t>
            </a:r>
            <a:r>
              <a:rPr sz="1000" spc="17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decisions</a:t>
            </a:r>
            <a:r>
              <a:rPr sz="1000" spc="50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necessary</a:t>
            </a:r>
            <a:r>
              <a:rPr sz="1000" spc="114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for</a:t>
            </a:r>
            <a:r>
              <a:rPr sz="1000" spc="14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conduct</a:t>
            </a:r>
            <a:r>
              <a:rPr sz="1000" spc="135" dirty="0">
                <a:latin typeface="Lucida Sans Unicode"/>
                <a:cs typeface="Lucida Sans Unicode"/>
              </a:rPr>
              <a:t> </a:t>
            </a:r>
            <a:r>
              <a:rPr sz="1000" spc="-25" dirty="0">
                <a:latin typeface="Lucida Sans Unicode"/>
                <a:cs typeface="Lucida Sans Unicode"/>
              </a:rPr>
              <a:t>of </a:t>
            </a:r>
            <a:r>
              <a:rPr sz="1000" dirty="0">
                <a:latin typeface="Lucida Sans Unicode"/>
                <a:cs typeface="Lucida Sans Unicode"/>
              </a:rPr>
              <a:t>business</a:t>
            </a:r>
            <a:r>
              <a:rPr sz="1000" spc="-2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of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an</a:t>
            </a:r>
            <a:r>
              <a:rPr sz="1000" spc="-1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entity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as</a:t>
            </a:r>
            <a:r>
              <a:rPr sz="1000" spc="-2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whole </a:t>
            </a:r>
            <a:r>
              <a:rPr sz="1000" dirty="0">
                <a:latin typeface="Lucida Sans Unicode"/>
                <a:cs typeface="Lucida Sans Unicode"/>
              </a:rPr>
              <a:t>are,</a:t>
            </a:r>
            <a:r>
              <a:rPr sz="1000" spc="10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in</a:t>
            </a:r>
            <a:r>
              <a:rPr sz="1000" spc="114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substance</a:t>
            </a:r>
            <a:r>
              <a:rPr sz="1000" spc="110" dirty="0">
                <a:latin typeface="Lucida Sans Unicode"/>
                <a:cs typeface="Lucida Sans Unicode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made.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18819" y="8827719"/>
            <a:ext cx="18745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60" dirty="0">
                <a:latin typeface="Arial"/>
                <a:cs typeface="Arial"/>
              </a:rPr>
              <a:t>#</a:t>
            </a:r>
            <a:r>
              <a:rPr sz="900" i="1" spc="175" dirty="0">
                <a:latin typeface="Arial"/>
                <a:cs typeface="Arial"/>
              </a:rPr>
              <a:t> </a:t>
            </a:r>
            <a:r>
              <a:rPr sz="900" i="1" dirty="0">
                <a:latin typeface="Arial"/>
                <a:cs typeface="Arial"/>
              </a:rPr>
              <a:t>PPP</a:t>
            </a:r>
            <a:r>
              <a:rPr sz="900" i="1" spc="185" dirty="0">
                <a:latin typeface="Arial"/>
                <a:cs typeface="Arial"/>
              </a:rPr>
              <a:t> </a:t>
            </a:r>
            <a:r>
              <a:rPr sz="900" i="1" dirty="0">
                <a:latin typeface="Arial"/>
                <a:cs typeface="Arial"/>
              </a:rPr>
              <a:t>=</a:t>
            </a:r>
            <a:r>
              <a:rPr sz="900" i="1" spc="155" dirty="0">
                <a:latin typeface="Arial"/>
                <a:cs typeface="Arial"/>
              </a:rPr>
              <a:t> </a:t>
            </a:r>
            <a:r>
              <a:rPr sz="900" i="1" dirty="0">
                <a:latin typeface="Arial"/>
                <a:cs typeface="Arial"/>
              </a:rPr>
              <a:t>Preceding</a:t>
            </a:r>
            <a:r>
              <a:rPr sz="900" i="1" spc="175" dirty="0">
                <a:latin typeface="Arial"/>
                <a:cs typeface="Arial"/>
              </a:rPr>
              <a:t> </a:t>
            </a:r>
            <a:r>
              <a:rPr sz="900" i="1" dirty="0">
                <a:latin typeface="Arial"/>
                <a:cs typeface="Arial"/>
              </a:rPr>
              <a:t>Previous</a:t>
            </a:r>
            <a:r>
              <a:rPr sz="900" i="1" spc="175" dirty="0">
                <a:latin typeface="Arial"/>
                <a:cs typeface="Arial"/>
              </a:rPr>
              <a:t> </a:t>
            </a:r>
            <a:r>
              <a:rPr sz="900" i="1" spc="-20" dirty="0">
                <a:latin typeface="Arial"/>
                <a:cs typeface="Arial"/>
              </a:rPr>
              <a:t>Year</a:t>
            </a:r>
            <a:endParaRPr sz="9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13105" y="827024"/>
            <a:ext cx="6346190" cy="1219200"/>
          </a:xfrm>
          <a:prstGeom prst="rect">
            <a:avLst/>
          </a:prstGeom>
          <a:solidFill>
            <a:srgbClr val="00AEEE"/>
          </a:solidFill>
        </p:spPr>
        <p:txBody>
          <a:bodyPr vert="horz" wrap="square" lIns="0" tIns="26034" rIns="0" bIns="0" rtlCol="0">
            <a:spAutoFit/>
          </a:bodyPr>
          <a:lstStyle/>
          <a:p>
            <a:pPr marL="18415" algn="just">
              <a:lnSpc>
                <a:spcPct val="100000"/>
              </a:lnSpc>
              <a:spcBef>
                <a:spcPts val="204"/>
              </a:spcBef>
            </a:pPr>
            <a:r>
              <a:rPr sz="1600" spc="-185" dirty="0">
                <a:solidFill>
                  <a:srgbClr val="FFFFFF"/>
                </a:solidFill>
                <a:latin typeface="Arial Black"/>
                <a:cs typeface="Arial Black"/>
              </a:rPr>
              <a:t>DETERMINATION</a:t>
            </a:r>
            <a:r>
              <a:rPr sz="16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00" dirty="0">
                <a:solidFill>
                  <a:srgbClr val="FFFFFF"/>
                </a:solidFill>
                <a:latin typeface="Arial Black"/>
                <a:cs typeface="Arial Black"/>
              </a:rPr>
              <a:t>OF</a:t>
            </a:r>
            <a:r>
              <a:rPr sz="16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80" dirty="0">
                <a:solidFill>
                  <a:srgbClr val="FFFFFF"/>
                </a:solidFill>
                <a:latin typeface="Arial Black"/>
                <a:cs typeface="Arial Black"/>
              </a:rPr>
              <a:t>RESIDENTIAL</a:t>
            </a:r>
            <a:r>
              <a:rPr sz="16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95" dirty="0">
                <a:solidFill>
                  <a:srgbClr val="FFFFFF"/>
                </a:solidFill>
                <a:latin typeface="Arial Black"/>
                <a:cs typeface="Arial Black"/>
              </a:rPr>
              <a:t>STATUS</a:t>
            </a:r>
            <a:r>
              <a:rPr sz="16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00" dirty="0">
                <a:solidFill>
                  <a:srgbClr val="FFFFFF"/>
                </a:solidFill>
                <a:latin typeface="Arial Black"/>
                <a:cs typeface="Arial Black"/>
              </a:rPr>
              <a:t>OF</a:t>
            </a:r>
            <a:r>
              <a:rPr sz="16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00" dirty="0">
                <a:solidFill>
                  <a:srgbClr val="FFFFFF"/>
                </a:solidFill>
                <a:latin typeface="Arial Black"/>
                <a:cs typeface="Arial Black"/>
              </a:rPr>
              <a:t>HINDU</a:t>
            </a:r>
            <a:r>
              <a:rPr sz="16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35" dirty="0">
                <a:solidFill>
                  <a:srgbClr val="FFFFFF"/>
                </a:solidFill>
                <a:latin typeface="Arial Black"/>
                <a:cs typeface="Arial Black"/>
              </a:rPr>
              <a:t>UNDIVIDED</a:t>
            </a:r>
            <a:endParaRPr sz="1600">
              <a:latin typeface="Arial Black"/>
              <a:cs typeface="Arial Black"/>
            </a:endParaRPr>
          </a:p>
          <a:p>
            <a:pPr marL="18415" marR="13970" algn="just">
              <a:lnSpc>
                <a:spcPts val="2390"/>
              </a:lnSpc>
              <a:spcBef>
                <a:spcPts val="145"/>
              </a:spcBef>
            </a:pPr>
            <a:r>
              <a:rPr sz="1600" spc="-120" dirty="0">
                <a:solidFill>
                  <a:srgbClr val="FFFFFF"/>
                </a:solidFill>
                <a:latin typeface="Arial Black"/>
                <a:cs typeface="Arial Black"/>
              </a:rPr>
              <a:t>FAMILY</a:t>
            </a:r>
            <a:r>
              <a:rPr sz="16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Arial Black"/>
                <a:cs typeface="Arial Black"/>
              </a:rPr>
              <a:t>(HUF)/</a:t>
            </a:r>
            <a:r>
              <a:rPr sz="16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00" dirty="0">
                <a:solidFill>
                  <a:srgbClr val="FFFFFF"/>
                </a:solidFill>
                <a:latin typeface="Arial Black"/>
                <a:cs typeface="Arial Black"/>
              </a:rPr>
              <a:t>FIRM/</a:t>
            </a:r>
            <a:r>
              <a:rPr sz="16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30" dirty="0">
                <a:solidFill>
                  <a:srgbClr val="FFFFFF"/>
                </a:solidFill>
                <a:latin typeface="Arial Black"/>
                <a:cs typeface="Arial Black"/>
              </a:rPr>
              <a:t>ASSOCIATION</a:t>
            </a:r>
            <a:r>
              <a:rPr sz="16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95" dirty="0">
                <a:solidFill>
                  <a:srgbClr val="FFFFFF"/>
                </a:solidFill>
                <a:latin typeface="Arial Black"/>
                <a:cs typeface="Arial Black"/>
              </a:rPr>
              <a:t>OF</a:t>
            </a:r>
            <a:r>
              <a:rPr sz="16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30" dirty="0">
                <a:solidFill>
                  <a:srgbClr val="FFFFFF"/>
                </a:solidFill>
                <a:latin typeface="Arial Black"/>
                <a:cs typeface="Arial Black"/>
              </a:rPr>
              <a:t>PERSONS</a:t>
            </a:r>
            <a:r>
              <a:rPr sz="16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95" dirty="0">
                <a:solidFill>
                  <a:srgbClr val="FFFFFF"/>
                </a:solidFill>
                <a:latin typeface="Arial Black"/>
                <a:cs typeface="Arial Black"/>
              </a:rPr>
              <a:t>(AOP)/</a:t>
            </a:r>
            <a:r>
              <a:rPr sz="16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Arial Black"/>
                <a:cs typeface="Arial Black"/>
              </a:rPr>
              <a:t>BODY </a:t>
            </a:r>
            <a:r>
              <a:rPr sz="1600" dirty="0">
                <a:solidFill>
                  <a:srgbClr val="FFFFFF"/>
                </a:solidFill>
                <a:latin typeface="Arial Black"/>
                <a:cs typeface="Arial Black"/>
              </a:rPr>
              <a:t>OF</a:t>
            </a:r>
            <a:r>
              <a:rPr sz="1600" spc="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FFFFFF"/>
                </a:solidFill>
                <a:latin typeface="Arial Black"/>
                <a:cs typeface="Arial Black"/>
              </a:rPr>
              <a:t>INDIVIDUALS</a:t>
            </a:r>
            <a:r>
              <a:rPr sz="1600" spc="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FFFFFF"/>
                </a:solidFill>
                <a:latin typeface="Arial Black"/>
                <a:cs typeface="Arial Black"/>
              </a:rPr>
              <a:t>(BOI)</a:t>
            </a:r>
            <a:r>
              <a:rPr sz="1600" spc="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FFFFFF"/>
                </a:solidFill>
                <a:latin typeface="Arial Black"/>
                <a:cs typeface="Arial Black"/>
              </a:rPr>
              <a:t>/LOCAL</a:t>
            </a:r>
            <a:r>
              <a:rPr sz="1600" spc="1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FFFFFF"/>
                </a:solidFill>
                <a:latin typeface="Arial Black"/>
                <a:cs typeface="Arial Black"/>
              </a:rPr>
              <a:t>AUTHORITY/</a:t>
            </a:r>
            <a:r>
              <a:rPr sz="1600" spc="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 Black"/>
                <a:cs typeface="Arial Black"/>
              </a:rPr>
              <a:t>ARTIFICIAL </a:t>
            </a:r>
            <a:r>
              <a:rPr sz="1600" spc="-130" dirty="0">
                <a:solidFill>
                  <a:srgbClr val="FFFFFF"/>
                </a:solidFill>
                <a:latin typeface="Arial Black"/>
                <a:cs typeface="Arial Black"/>
              </a:rPr>
              <a:t>JURIDICAL</a:t>
            </a:r>
            <a:r>
              <a:rPr sz="1600" spc="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Arial Black"/>
                <a:cs typeface="Arial Black"/>
              </a:rPr>
              <a:t>PERSON/COMPANY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205230" y="5508878"/>
            <a:ext cx="2024380" cy="28575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609600">
              <a:lnSpc>
                <a:spcPct val="100000"/>
              </a:lnSpc>
              <a:spcBef>
                <a:spcPts val="700"/>
              </a:spcBef>
            </a:pPr>
            <a:r>
              <a:rPr sz="950" spc="-70" dirty="0">
                <a:latin typeface="Arial Black"/>
                <a:cs typeface="Arial Black"/>
              </a:rPr>
              <a:t>Resident</a:t>
            </a:r>
            <a:r>
              <a:rPr sz="950" spc="-20" dirty="0">
                <a:latin typeface="Arial Black"/>
                <a:cs typeface="Arial Black"/>
              </a:rPr>
              <a:t> </a:t>
            </a:r>
            <a:r>
              <a:rPr sz="950" spc="-25" dirty="0">
                <a:latin typeface="Arial Black"/>
                <a:cs typeface="Arial Black"/>
              </a:rPr>
              <a:t>HUF</a:t>
            </a:r>
            <a:endParaRPr sz="950">
              <a:latin typeface="Arial Black"/>
              <a:cs typeface="Arial Black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016635" y="8458707"/>
            <a:ext cx="2024380" cy="30099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10731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845"/>
              </a:spcBef>
            </a:pPr>
            <a:r>
              <a:rPr sz="950" spc="-120" dirty="0">
                <a:latin typeface="Arial Black"/>
                <a:cs typeface="Arial Black"/>
              </a:rPr>
              <a:t>HUF</a:t>
            </a:r>
            <a:r>
              <a:rPr sz="950" spc="-114" dirty="0">
                <a:latin typeface="Arial Black"/>
                <a:cs typeface="Arial Black"/>
              </a:rPr>
              <a:t> </a:t>
            </a:r>
            <a:r>
              <a:rPr sz="950" spc="-75" dirty="0">
                <a:latin typeface="Arial Black"/>
                <a:cs typeface="Arial Black"/>
              </a:rPr>
              <a:t>is</a:t>
            </a:r>
            <a:r>
              <a:rPr sz="950" spc="-95" dirty="0">
                <a:latin typeface="Arial Black"/>
                <a:cs typeface="Arial Black"/>
              </a:rPr>
              <a:t> </a:t>
            </a:r>
            <a:r>
              <a:rPr sz="950" spc="-25" dirty="0">
                <a:latin typeface="Arial Black"/>
                <a:cs typeface="Arial Black"/>
              </a:rPr>
              <a:t>ROR</a:t>
            </a:r>
            <a:endParaRPr sz="950">
              <a:latin typeface="Arial Black"/>
              <a:cs typeface="Arial Black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514914" y="6391732"/>
            <a:ext cx="742950" cy="388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9390" marR="187960" indent="-12700">
              <a:lnSpc>
                <a:spcPct val="125299"/>
              </a:lnSpc>
              <a:spcBef>
                <a:spcPts val="100"/>
              </a:spcBef>
            </a:pPr>
            <a:r>
              <a:rPr sz="950" spc="-120" dirty="0">
                <a:latin typeface="Arial Black"/>
                <a:cs typeface="Arial Black"/>
              </a:rPr>
              <a:t>HUF</a:t>
            </a:r>
            <a:r>
              <a:rPr sz="950" spc="-114" dirty="0">
                <a:latin typeface="Arial Black"/>
                <a:cs typeface="Arial Black"/>
              </a:rPr>
              <a:t> </a:t>
            </a:r>
            <a:r>
              <a:rPr sz="950" spc="-75" dirty="0">
                <a:latin typeface="Arial Black"/>
                <a:cs typeface="Arial Black"/>
              </a:rPr>
              <a:t>is </a:t>
            </a:r>
            <a:r>
              <a:rPr sz="950" spc="-95" dirty="0">
                <a:latin typeface="Arial Black"/>
                <a:cs typeface="Arial Black"/>
              </a:rPr>
              <a:t>RNOR</a:t>
            </a:r>
            <a:endParaRPr sz="950">
              <a:latin typeface="Arial Black"/>
              <a:cs typeface="Arial Black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647565" y="6016244"/>
            <a:ext cx="2024380" cy="381635"/>
          </a:xfrm>
          <a:prstGeom prst="rect">
            <a:avLst/>
          </a:prstGeom>
          <a:solidFill>
            <a:srgbClr val="EEE2CC"/>
          </a:solidFill>
          <a:ln w="9525">
            <a:solidFill>
              <a:srgbClr val="000000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endParaRPr sz="95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950" spc="-25" dirty="0">
                <a:latin typeface="Arial Black"/>
                <a:cs typeface="Arial Black"/>
              </a:rPr>
              <a:t>NR</a:t>
            </a:r>
            <a:endParaRPr sz="950">
              <a:latin typeface="Arial Black"/>
              <a:cs typeface="Arial Black"/>
            </a:endParaRPr>
          </a:p>
        </p:txBody>
      </p:sp>
      <p:graphicFrame>
        <p:nvGraphicFramePr>
          <p:cNvPr id="92" name="object 92"/>
          <p:cNvGraphicFramePr>
            <a:graphicFrameLocks noGrp="1"/>
          </p:cNvGraphicFramePr>
          <p:nvPr/>
        </p:nvGraphicFramePr>
        <p:xfrm>
          <a:off x="729995" y="2155189"/>
          <a:ext cx="2768600" cy="1445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7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8155">
                <a:tc gridSpan="3">
                  <a:txBody>
                    <a:bodyPr/>
                    <a:lstStyle/>
                    <a:p>
                      <a:pPr marL="527050" marR="231140" indent="-269875">
                        <a:lnSpc>
                          <a:spcPct val="123200"/>
                        </a:lnSpc>
                        <a:spcBef>
                          <a:spcPts val="630"/>
                        </a:spcBef>
                      </a:pPr>
                      <a:r>
                        <a:rPr sz="950" spc="-30" dirty="0">
                          <a:latin typeface="Arial Black"/>
                          <a:cs typeface="Arial Black"/>
                        </a:rPr>
                        <a:t>HUF/Firm/AOP/BOI/Local</a:t>
                      </a:r>
                      <a:r>
                        <a:rPr sz="950" spc="6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50" spc="-25" dirty="0">
                          <a:latin typeface="Arial Black"/>
                          <a:cs typeface="Arial Black"/>
                        </a:rPr>
                        <a:t>Authority/ </a:t>
                      </a:r>
                      <a:r>
                        <a:rPr sz="950" dirty="0">
                          <a:latin typeface="Arial Black"/>
                          <a:cs typeface="Arial Black"/>
                        </a:rPr>
                        <a:t>Artificial</a:t>
                      </a:r>
                      <a:r>
                        <a:rPr sz="950" spc="-5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50" dirty="0">
                          <a:latin typeface="Arial Black"/>
                          <a:cs typeface="Arial Black"/>
                        </a:rPr>
                        <a:t>Juridical</a:t>
                      </a:r>
                      <a:r>
                        <a:rPr sz="950" spc="-4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50" spc="-10" dirty="0">
                          <a:latin typeface="Arial Black"/>
                          <a:cs typeface="Arial Black"/>
                        </a:rPr>
                        <a:t>Person</a:t>
                      </a:r>
                      <a:endParaRPr sz="950">
                        <a:latin typeface="Arial Black"/>
                        <a:cs typeface="Arial Black"/>
                      </a:endParaRPr>
                    </a:p>
                  </a:txBody>
                  <a:tcPr marL="0" marR="0" marT="800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46075">
                        <a:lnSpc>
                          <a:spcPct val="100000"/>
                        </a:lnSpc>
                      </a:pPr>
                      <a:r>
                        <a:rPr sz="950" spc="-70" dirty="0">
                          <a:latin typeface="Arial Black"/>
                          <a:cs typeface="Arial Black"/>
                        </a:rPr>
                        <a:t>Control</a:t>
                      </a:r>
                      <a:r>
                        <a:rPr sz="950" spc="-4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50" spc="-120" dirty="0">
                          <a:latin typeface="Arial Black"/>
                          <a:cs typeface="Arial Black"/>
                        </a:rPr>
                        <a:t>&amp;</a:t>
                      </a:r>
                      <a:r>
                        <a:rPr sz="950" spc="-4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50" spc="-10" dirty="0">
                          <a:latin typeface="Arial Black"/>
                          <a:cs typeface="Arial Black"/>
                        </a:rPr>
                        <a:t>Management</a:t>
                      </a:r>
                      <a:endParaRPr sz="950">
                        <a:latin typeface="Arial Black"/>
                        <a:cs typeface="Arial Black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25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2078" y="1838846"/>
            <a:ext cx="5816468" cy="286483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18819" y="5422265"/>
            <a:ext cx="6379210" cy="863600"/>
            <a:chOff x="718819" y="5422265"/>
            <a:chExt cx="6379210" cy="863600"/>
          </a:xfrm>
        </p:grpSpPr>
        <p:sp>
          <p:nvSpPr>
            <p:cNvPr id="4" name="object 4"/>
            <p:cNvSpPr/>
            <p:nvPr/>
          </p:nvSpPr>
          <p:spPr>
            <a:xfrm>
              <a:off x="731519" y="5434965"/>
              <a:ext cx="6353810" cy="838200"/>
            </a:xfrm>
            <a:custGeom>
              <a:avLst/>
              <a:gdLst/>
              <a:ahLst/>
              <a:cxnLst/>
              <a:rect l="l" t="t" r="r" b="b"/>
              <a:pathLst>
                <a:path w="6353809" h="838200">
                  <a:moveTo>
                    <a:pt x="6214109" y="0"/>
                  </a:moveTo>
                  <a:lnTo>
                    <a:pt x="139699" y="0"/>
                  </a:lnTo>
                  <a:lnTo>
                    <a:pt x="95542" y="7112"/>
                  </a:lnTo>
                  <a:lnTo>
                    <a:pt x="57200" y="26924"/>
                  </a:lnTo>
                  <a:lnTo>
                    <a:pt x="26949" y="57150"/>
                  </a:lnTo>
                  <a:lnTo>
                    <a:pt x="7124" y="95504"/>
                  </a:lnTo>
                  <a:lnTo>
                    <a:pt x="0" y="139700"/>
                  </a:lnTo>
                  <a:lnTo>
                    <a:pt x="0" y="698500"/>
                  </a:lnTo>
                  <a:lnTo>
                    <a:pt x="7124" y="742696"/>
                  </a:lnTo>
                  <a:lnTo>
                    <a:pt x="26949" y="781050"/>
                  </a:lnTo>
                  <a:lnTo>
                    <a:pt x="57200" y="811276"/>
                  </a:lnTo>
                  <a:lnTo>
                    <a:pt x="95542" y="831088"/>
                  </a:lnTo>
                  <a:lnTo>
                    <a:pt x="139699" y="838200"/>
                  </a:lnTo>
                  <a:lnTo>
                    <a:pt x="6214109" y="838200"/>
                  </a:lnTo>
                  <a:lnTo>
                    <a:pt x="6258306" y="831088"/>
                  </a:lnTo>
                  <a:lnTo>
                    <a:pt x="6296659" y="811276"/>
                  </a:lnTo>
                  <a:lnTo>
                    <a:pt x="6326885" y="781050"/>
                  </a:lnTo>
                  <a:lnTo>
                    <a:pt x="6346698" y="742696"/>
                  </a:lnTo>
                  <a:lnTo>
                    <a:pt x="6353809" y="698500"/>
                  </a:lnTo>
                  <a:lnTo>
                    <a:pt x="6353809" y="139700"/>
                  </a:lnTo>
                  <a:lnTo>
                    <a:pt x="6346698" y="95504"/>
                  </a:lnTo>
                  <a:lnTo>
                    <a:pt x="6326885" y="57150"/>
                  </a:lnTo>
                  <a:lnTo>
                    <a:pt x="6296659" y="26924"/>
                  </a:lnTo>
                  <a:lnTo>
                    <a:pt x="6258306" y="7112"/>
                  </a:lnTo>
                  <a:lnTo>
                    <a:pt x="6214109" y="0"/>
                  </a:lnTo>
                  <a:close/>
                </a:path>
              </a:pathLst>
            </a:custGeom>
            <a:solidFill>
              <a:srgbClr val="A1E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519" y="5434965"/>
              <a:ext cx="6353810" cy="838200"/>
            </a:xfrm>
            <a:custGeom>
              <a:avLst/>
              <a:gdLst/>
              <a:ahLst/>
              <a:cxnLst/>
              <a:rect l="l" t="t" r="r" b="b"/>
              <a:pathLst>
                <a:path w="6353809" h="838200">
                  <a:moveTo>
                    <a:pt x="0" y="139700"/>
                  </a:moveTo>
                  <a:lnTo>
                    <a:pt x="7124" y="95504"/>
                  </a:lnTo>
                  <a:lnTo>
                    <a:pt x="26949" y="57150"/>
                  </a:lnTo>
                  <a:lnTo>
                    <a:pt x="57200" y="26924"/>
                  </a:lnTo>
                  <a:lnTo>
                    <a:pt x="95542" y="7112"/>
                  </a:lnTo>
                  <a:lnTo>
                    <a:pt x="139699" y="0"/>
                  </a:lnTo>
                  <a:lnTo>
                    <a:pt x="6214109" y="0"/>
                  </a:lnTo>
                  <a:lnTo>
                    <a:pt x="6258306" y="7112"/>
                  </a:lnTo>
                  <a:lnTo>
                    <a:pt x="6296659" y="26924"/>
                  </a:lnTo>
                  <a:lnTo>
                    <a:pt x="6326885" y="57150"/>
                  </a:lnTo>
                  <a:lnTo>
                    <a:pt x="6346698" y="95504"/>
                  </a:lnTo>
                  <a:lnTo>
                    <a:pt x="6353809" y="139700"/>
                  </a:lnTo>
                  <a:lnTo>
                    <a:pt x="6353809" y="698500"/>
                  </a:lnTo>
                  <a:lnTo>
                    <a:pt x="6346698" y="742696"/>
                  </a:lnTo>
                  <a:lnTo>
                    <a:pt x="6326885" y="781050"/>
                  </a:lnTo>
                  <a:lnTo>
                    <a:pt x="6296659" y="811276"/>
                  </a:lnTo>
                  <a:lnTo>
                    <a:pt x="6258306" y="831088"/>
                  </a:lnTo>
                  <a:lnTo>
                    <a:pt x="6214109" y="838200"/>
                  </a:lnTo>
                  <a:lnTo>
                    <a:pt x="139699" y="838200"/>
                  </a:lnTo>
                  <a:lnTo>
                    <a:pt x="95542" y="831088"/>
                  </a:lnTo>
                  <a:lnTo>
                    <a:pt x="57200" y="811276"/>
                  </a:lnTo>
                  <a:lnTo>
                    <a:pt x="26949" y="781050"/>
                  </a:lnTo>
                  <a:lnTo>
                    <a:pt x="7124" y="742696"/>
                  </a:lnTo>
                  <a:lnTo>
                    <a:pt x="0" y="698500"/>
                  </a:lnTo>
                  <a:lnTo>
                    <a:pt x="0" y="1397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63904" y="5482513"/>
            <a:ext cx="6097905" cy="678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5899"/>
              </a:lnSpc>
              <a:spcBef>
                <a:spcPts val="100"/>
              </a:spcBef>
            </a:pPr>
            <a:r>
              <a:rPr sz="850" dirty="0">
                <a:latin typeface="Lucida Sans Unicode"/>
                <a:cs typeface="Lucida Sans Unicode"/>
              </a:rPr>
              <a:t>Where</a:t>
            </a:r>
            <a:r>
              <a:rPr sz="850" spc="10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property</a:t>
            </a:r>
            <a:r>
              <a:rPr sz="850" spc="114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consisting</a:t>
            </a:r>
            <a:r>
              <a:rPr sz="850" spc="2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of</a:t>
            </a:r>
            <a:r>
              <a:rPr sz="850" spc="105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any</a:t>
            </a:r>
            <a:r>
              <a:rPr sz="850" spc="25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buildings</a:t>
            </a:r>
            <a:r>
              <a:rPr sz="850" spc="3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or</a:t>
            </a:r>
            <a:r>
              <a:rPr sz="850" spc="25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lands</a:t>
            </a:r>
            <a:r>
              <a:rPr sz="850" spc="3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appurtenant</a:t>
            </a:r>
            <a:r>
              <a:rPr sz="850" spc="12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thereto</a:t>
            </a:r>
            <a:r>
              <a:rPr sz="850" spc="3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is</a:t>
            </a:r>
            <a:r>
              <a:rPr sz="850" spc="3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held</a:t>
            </a:r>
            <a:r>
              <a:rPr sz="850" spc="3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as</a:t>
            </a:r>
            <a:r>
              <a:rPr sz="850" spc="35" dirty="0">
                <a:latin typeface="Lucida Sans Unicode"/>
                <a:cs typeface="Lucida Sans Unicode"/>
              </a:rPr>
              <a:t> </a:t>
            </a:r>
            <a:r>
              <a:rPr sz="850" spc="-10" dirty="0">
                <a:latin typeface="Lucida Sans Unicode"/>
                <a:cs typeface="Lucida Sans Unicode"/>
              </a:rPr>
              <a:t>stock-in-</a:t>
            </a:r>
            <a:r>
              <a:rPr sz="850" dirty="0">
                <a:latin typeface="Lucida Sans Unicode"/>
                <a:cs typeface="Lucida Sans Unicode"/>
              </a:rPr>
              <a:t>trade</a:t>
            </a:r>
            <a:r>
              <a:rPr sz="850" spc="5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and</a:t>
            </a:r>
            <a:r>
              <a:rPr sz="850" spc="3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the</a:t>
            </a:r>
            <a:r>
              <a:rPr sz="850" spc="35" dirty="0">
                <a:latin typeface="Lucida Sans Unicode"/>
                <a:cs typeface="Lucida Sans Unicode"/>
              </a:rPr>
              <a:t> </a:t>
            </a:r>
            <a:r>
              <a:rPr sz="850" spc="-10" dirty="0">
                <a:latin typeface="Lucida Sans Unicode"/>
                <a:cs typeface="Lucida Sans Unicode"/>
              </a:rPr>
              <a:t>whole </a:t>
            </a:r>
            <a:r>
              <a:rPr sz="850" dirty="0">
                <a:latin typeface="Lucida Sans Unicode"/>
                <a:cs typeface="Lucida Sans Unicode"/>
              </a:rPr>
              <a:t>or</a:t>
            </a:r>
            <a:r>
              <a:rPr sz="850" spc="-1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any</a:t>
            </a:r>
            <a:r>
              <a:rPr sz="850" spc="-25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part</a:t>
            </a:r>
            <a:r>
              <a:rPr sz="850" spc="-2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of</a:t>
            </a:r>
            <a:r>
              <a:rPr sz="850" spc="-4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the</a:t>
            </a:r>
            <a:r>
              <a:rPr sz="850" spc="-3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property</a:t>
            </a:r>
            <a:r>
              <a:rPr sz="850" spc="-25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is</a:t>
            </a:r>
            <a:r>
              <a:rPr sz="850" spc="-25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not</a:t>
            </a:r>
            <a:r>
              <a:rPr sz="850" spc="-2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let</a:t>
            </a:r>
            <a:r>
              <a:rPr sz="850" spc="-15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out</a:t>
            </a:r>
            <a:r>
              <a:rPr sz="850" spc="-1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during</a:t>
            </a:r>
            <a:r>
              <a:rPr sz="850" spc="-4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the</a:t>
            </a:r>
            <a:r>
              <a:rPr sz="850" spc="-2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whole</a:t>
            </a:r>
            <a:r>
              <a:rPr sz="850" spc="-3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or</a:t>
            </a:r>
            <a:r>
              <a:rPr sz="850" spc="-1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any</a:t>
            </a:r>
            <a:r>
              <a:rPr sz="850" spc="-25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part</a:t>
            </a:r>
            <a:r>
              <a:rPr sz="850" spc="-2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of</a:t>
            </a:r>
            <a:r>
              <a:rPr sz="850" spc="-4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the</a:t>
            </a:r>
            <a:r>
              <a:rPr sz="850" spc="-3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PY,</a:t>
            </a:r>
            <a:r>
              <a:rPr sz="850" spc="-15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the</a:t>
            </a:r>
            <a:r>
              <a:rPr sz="850" spc="-2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annual</a:t>
            </a:r>
            <a:r>
              <a:rPr sz="850" spc="-1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value</a:t>
            </a:r>
            <a:r>
              <a:rPr sz="850" spc="-35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of</a:t>
            </a:r>
            <a:r>
              <a:rPr sz="850" spc="-35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property</a:t>
            </a:r>
            <a:r>
              <a:rPr sz="850" spc="-25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or</a:t>
            </a:r>
            <a:r>
              <a:rPr sz="850" spc="-30" dirty="0">
                <a:latin typeface="Lucida Sans Unicode"/>
                <a:cs typeface="Lucida Sans Unicode"/>
              </a:rPr>
              <a:t> </a:t>
            </a:r>
            <a:r>
              <a:rPr sz="850" spc="-20" dirty="0">
                <a:latin typeface="Lucida Sans Unicode"/>
                <a:cs typeface="Lucida Sans Unicode"/>
              </a:rPr>
              <a:t>part </a:t>
            </a:r>
            <a:r>
              <a:rPr sz="850" dirty="0">
                <a:latin typeface="Lucida Sans Unicode"/>
                <a:cs typeface="Lucida Sans Unicode"/>
              </a:rPr>
              <a:t>of</a:t>
            </a:r>
            <a:r>
              <a:rPr sz="850" spc="-35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the</a:t>
            </a:r>
            <a:r>
              <a:rPr sz="850" spc="-25" dirty="0">
                <a:latin typeface="Lucida Sans Unicode"/>
                <a:cs typeface="Lucida Sans Unicode"/>
              </a:rPr>
              <a:t> </a:t>
            </a:r>
            <a:r>
              <a:rPr sz="850" spc="-10" dirty="0">
                <a:latin typeface="Lucida Sans Unicode"/>
                <a:cs typeface="Lucida Sans Unicode"/>
              </a:rPr>
              <a:t>property</a:t>
            </a:r>
            <a:r>
              <a:rPr sz="850" spc="-3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for</a:t>
            </a:r>
            <a:r>
              <a:rPr sz="850" spc="-3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the</a:t>
            </a:r>
            <a:r>
              <a:rPr sz="850" spc="-25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period</a:t>
            </a:r>
            <a:r>
              <a:rPr sz="850" spc="-15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upto</a:t>
            </a:r>
            <a:r>
              <a:rPr sz="850" spc="-1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2</a:t>
            </a:r>
            <a:r>
              <a:rPr sz="850" spc="-3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years</a:t>
            </a:r>
            <a:r>
              <a:rPr sz="850" spc="-1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from</a:t>
            </a:r>
            <a:r>
              <a:rPr sz="850" spc="-45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the</a:t>
            </a:r>
            <a:r>
              <a:rPr sz="850" spc="-3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end</a:t>
            </a:r>
            <a:r>
              <a:rPr sz="850" spc="-15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of</a:t>
            </a:r>
            <a:r>
              <a:rPr sz="850" spc="-45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the</a:t>
            </a:r>
            <a:r>
              <a:rPr sz="850" spc="-1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F.Y</a:t>
            </a:r>
            <a:r>
              <a:rPr sz="850" spc="-3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in</a:t>
            </a:r>
            <a:r>
              <a:rPr sz="850" spc="-35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which</a:t>
            </a:r>
            <a:r>
              <a:rPr sz="850" spc="-15" dirty="0">
                <a:latin typeface="Lucida Sans Unicode"/>
                <a:cs typeface="Lucida Sans Unicode"/>
              </a:rPr>
              <a:t> </a:t>
            </a:r>
            <a:r>
              <a:rPr sz="850" spc="-10" dirty="0">
                <a:latin typeface="Lucida Sans Unicode"/>
                <a:cs typeface="Lucida Sans Unicode"/>
              </a:rPr>
              <a:t>certificate</a:t>
            </a:r>
            <a:r>
              <a:rPr sz="850" spc="-2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of</a:t>
            </a:r>
            <a:r>
              <a:rPr sz="850" spc="-45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completion</a:t>
            </a:r>
            <a:r>
              <a:rPr sz="850" spc="-15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of</a:t>
            </a:r>
            <a:r>
              <a:rPr sz="850" spc="-25" dirty="0">
                <a:latin typeface="Lucida Sans Unicode"/>
                <a:cs typeface="Lucida Sans Unicode"/>
              </a:rPr>
              <a:t> </a:t>
            </a:r>
            <a:r>
              <a:rPr sz="850" spc="-10" dirty="0">
                <a:latin typeface="Lucida Sans Unicode"/>
                <a:cs typeface="Lucida Sans Unicode"/>
              </a:rPr>
              <a:t>construction </a:t>
            </a:r>
            <a:r>
              <a:rPr sz="850" dirty="0">
                <a:latin typeface="Lucida Sans Unicode"/>
                <a:cs typeface="Lucida Sans Unicode"/>
              </a:rPr>
              <a:t>of</a:t>
            </a:r>
            <a:r>
              <a:rPr sz="850" spc="-4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the</a:t>
            </a:r>
            <a:r>
              <a:rPr sz="850" spc="-3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property</a:t>
            </a:r>
            <a:r>
              <a:rPr sz="850" spc="-4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is</a:t>
            </a:r>
            <a:r>
              <a:rPr sz="850" spc="-35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obtained</a:t>
            </a:r>
            <a:r>
              <a:rPr sz="850" spc="-35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from</a:t>
            </a:r>
            <a:r>
              <a:rPr sz="850" spc="-25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the</a:t>
            </a:r>
            <a:r>
              <a:rPr sz="850" spc="-35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competent</a:t>
            </a:r>
            <a:r>
              <a:rPr sz="850" spc="-3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authority</a:t>
            </a:r>
            <a:r>
              <a:rPr sz="850" spc="-25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shall</a:t>
            </a:r>
            <a:r>
              <a:rPr sz="850" spc="-3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be</a:t>
            </a:r>
            <a:r>
              <a:rPr sz="850" spc="-4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taken</a:t>
            </a:r>
            <a:r>
              <a:rPr sz="850" spc="-25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as</a:t>
            </a:r>
            <a:r>
              <a:rPr sz="850" spc="-40" dirty="0">
                <a:latin typeface="Lucida Sans Unicode"/>
                <a:cs typeface="Lucida Sans Unicode"/>
              </a:rPr>
              <a:t> </a:t>
            </a:r>
            <a:r>
              <a:rPr sz="850" spc="-10" dirty="0">
                <a:latin typeface="Lucida Sans Unicode"/>
                <a:cs typeface="Lucida Sans Unicode"/>
              </a:rPr>
              <a:t>“Nil”.</a:t>
            </a:r>
            <a:endParaRPr sz="850">
              <a:latin typeface="Lucida Sans Unicode"/>
              <a:cs typeface="Lucida Sans Unicode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08990" y="7339827"/>
            <a:ext cx="6113145" cy="1686560"/>
            <a:chOff x="808990" y="7339827"/>
            <a:chExt cx="6113145" cy="168656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2368" y="7339827"/>
              <a:ext cx="2011618" cy="3316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28748" y="7618349"/>
              <a:ext cx="1790064" cy="104139"/>
            </a:xfrm>
            <a:custGeom>
              <a:avLst/>
              <a:gdLst/>
              <a:ahLst/>
              <a:cxnLst/>
              <a:rect l="l" t="t" r="r" b="b"/>
              <a:pathLst>
                <a:path w="1790064" h="104140">
                  <a:moveTo>
                    <a:pt x="1790064" y="0"/>
                  </a:moveTo>
                  <a:lnTo>
                    <a:pt x="1790064" y="51815"/>
                  </a:lnTo>
                  <a:lnTo>
                    <a:pt x="0" y="51815"/>
                  </a:lnTo>
                  <a:lnTo>
                    <a:pt x="0" y="103758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8194" y="7697749"/>
              <a:ext cx="2261616" cy="41285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777365" y="8046720"/>
              <a:ext cx="651510" cy="114300"/>
            </a:xfrm>
            <a:custGeom>
              <a:avLst/>
              <a:gdLst/>
              <a:ahLst/>
              <a:cxnLst/>
              <a:rect l="l" t="t" r="r" b="b"/>
              <a:pathLst>
                <a:path w="651510" h="114300">
                  <a:moveTo>
                    <a:pt x="651383" y="0"/>
                  </a:moveTo>
                  <a:lnTo>
                    <a:pt x="651383" y="56895"/>
                  </a:lnTo>
                  <a:lnTo>
                    <a:pt x="0" y="56895"/>
                  </a:lnTo>
                  <a:lnTo>
                    <a:pt x="0" y="113791"/>
                  </a:lnTo>
                </a:path>
              </a:pathLst>
            </a:custGeom>
            <a:ln w="25400">
              <a:solidFill>
                <a:srgbClr val="9BB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8990" y="8136420"/>
              <a:ext cx="1962912" cy="45093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76476" y="8523097"/>
              <a:ext cx="1270" cy="102235"/>
            </a:xfrm>
            <a:custGeom>
              <a:avLst/>
              <a:gdLst/>
              <a:ahLst/>
              <a:cxnLst/>
              <a:rect l="l" t="t" r="r" b="b"/>
              <a:pathLst>
                <a:path w="1269" h="102234">
                  <a:moveTo>
                    <a:pt x="888" y="0"/>
                  </a:moveTo>
                  <a:lnTo>
                    <a:pt x="888" y="51053"/>
                  </a:lnTo>
                  <a:lnTo>
                    <a:pt x="0" y="51053"/>
                  </a:lnTo>
                  <a:lnTo>
                    <a:pt x="0" y="102107"/>
                  </a:lnTo>
                </a:path>
              </a:pathLst>
            </a:custGeom>
            <a:ln w="25398">
              <a:solidFill>
                <a:srgbClr val="8062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33245" y="8601113"/>
              <a:ext cx="886967" cy="42503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428748" y="8046720"/>
              <a:ext cx="1462405" cy="112395"/>
            </a:xfrm>
            <a:custGeom>
              <a:avLst/>
              <a:gdLst/>
              <a:ahLst/>
              <a:cxnLst/>
              <a:rect l="l" t="t" r="r" b="b"/>
              <a:pathLst>
                <a:path w="1462404" h="112395">
                  <a:moveTo>
                    <a:pt x="0" y="0"/>
                  </a:moveTo>
                  <a:lnTo>
                    <a:pt x="0" y="56133"/>
                  </a:lnTo>
                  <a:lnTo>
                    <a:pt x="1462277" y="56133"/>
                  </a:lnTo>
                  <a:lnTo>
                    <a:pt x="1462277" y="112267"/>
                  </a:lnTo>
                </a:path>
              </a:pathLst>
            </a:custGeom>
            <a:ln w="25400">
              <a:solidFill>
                <a:srgbClr val="9BB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96513" y="8099882"/>
              <a:ext cx="1588008" cy="54081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891025" y="8514334"/>
              <a:ext cx="1270" cy="110489"/>
            </a:xfrm>
            <a:custGeom>
              <a:avLst/>
              <a:gdLst/>
              <a:ahLst/>
              <a:cxnLst/>
              <a:rect l="l" t="t" r="r" b="b"/>
              <a:pathLst>
                <a:path w="1270" h="110490">
                  <a:moveTo>
                    <a:pt x="0" y="0"/>
                  </a:moveTo>
                  <a:lnTo>
                    <a:pt x="0" y="55245"/>
                  </a:lnTo>
                  <a:lnTo>
                    <a:pt x="1270" y="55245"/>
                  </a:lnTo>
                  <a:lnTo>
                    <a:pt x="1270" y="110490"/>
                  </a:lnTo>
                </a:path>
              </a:pathLst>
            </a:custGeom>
            <a:ln w="25398">
              <a:solidFill>
                <a:srgbClr val="8062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43401" y="8601113"/>
              <a:ext cx="1097279" cy="38846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218812" y="7618349"/>
              <a:ext cx="1565910" cy="100965"/>
            </a:xfrm>
            <a:custGeom>
              <a:avLst/>
              <a:gdLst/>
              <a:ahLst/>
              <a:cxnLst/>
              <a:rect l="l" t="t" r="r" b="b"/>
              <a:pathLst>
                <a:path w="1565910" h="100965">
                  <a:moveTo>
                    <a:pt x="0" y="0"/>
                  </a:moveTo>
                  <a:lnTo>
                    <a:pt x="0" y="50292"/>
                  </a:lnTo>
                  <a:lnTo>
                    <a:pt x="1565910" y="50292"/>
                  </a:lnTo>
                  <a:lnTo>
                    <a:pt x="1565910" y="100711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46422" y="7694701"/>
              <a:ext cx="2275331" cy="40065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783580" y="8018399"/>
              <a:ext cx="1270" cy="153670"/>
            </a:xfrm>
            <a:custGeom>
              <a:avLst/>
              <a:gdLst/>
              <a:ahLst/>
              <a:cxnLst/>
              <a:rect l="l" t="t" r="r" b="b"/>
              <a:pathLst>
                <a:path w="1270" h="153670">
                  <a:moveTo>
                    <a:pt x="1143" y="0"/>
                  </a:moveTo>
                  <a:lnTo>
                    <a:pt x="1143" y="76707"/>
                  </a:lnTo>
                  <a:lnTo>
                    <a:pt x="0" y="76707"/>
                  </a:lnTo>
                  <a:lnTo>
                    <a:pt x="0" y="153543"/>
                  </a:lnTo>
                </a:path>
              </a:pathLst>
            </a:custGeom>
            <a:ln w="25399">
              <a:solidFill>
                <a:srgbClr val="9BB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28945" y="8107502"/>
              <a:ext cx="1508759" cy="539292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491741" y="7805166"/>
            <a:ext cx="18338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Lucida Sans Unicode"/>
                <a:cs typeface="Lucida Sans Unicode"/>
              </a:rPr>
              <a:t>Let</a:t>
            </a:r>
            <a:r>
              <a:rPr sz="900" spc="-4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out/</a:t>
            </a:r>
            <a:r>
              <a:rPr sz="900" spc="-4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deemed</a:t>
            </a:r>
            <a:r>
              <a:rPr sz="900" spc="-4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let</a:t>
            </a:r>
            <a:r>
              <a:rPr sz="900" spc="-4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out</a:t>
            </a:r>
            <a:r>
              <a:rPr sz="900" spc="-2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property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96409" y="7788402"/>
            <a:ext cx="19405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Lucida Sans Unicode"/>
                <a:cs typeface="Lucida Sans Unicode"/>
              </a:rPr>
              <a:t>Self</a:t>
            </a:r>
            <a:r>
              <a:rPr sz="900" spc="1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occupied</a:t>
            </a:r>
            <a:r>
              <a:rPr sz="900" spc="-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property/</a:t>
            </a:r>
            <a:r>
              <a:rPr sz="900" spc="2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properties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24864" y="8262366"/>
            <a:ext cx="16675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Lucida Sans Unicode"/>
                <a:cs typeface="Lucida Sans Unicode"/>
              </a:rPr>
              <a:t>Standard</a:t>
            </a:r>
            <a:r>
              <a:rPr sz="900" spc="1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deduction</a:t>
            </a:r>
            <a:r>
              <a:rPr sz="900" spc="1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u/s</a:t>
            </a:r>
            <a:r>
              <a:rPr sz="900" spc="50" dirty="0">
                <a:latin typeface="Lucida Sans Unicode"/>
                <a:cs typeface="Lucida Sans Unicode"/>
              </a:rPr>
              <a:t> </a:t>
            </a:r>
            <a:r>
              <a:rPr sz="900" spc="-20" dirty="0">
                <a:latin typeface="Lucida Sans Unicode"/>
                <a:cs typeface="Lucida Sans Unicode"/>
              </a:rPr>
              <a:t>24(a)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82822" y="8166354"/>
            <a:ext cx="11906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Lucida Sans Unicode"/>
                <a:cs typeface="Lucida Sans Unicode"/>
              </a:rPr>
              <a:t>Interest</a:t>
            </a:r>
            <a:r>
              <a:rPr sz="900" spc="-3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on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borrowed</a:t>
            </a:r>
            <a:endParaRPr sz="900">
              <a:latin typeface="Lucida Sans Unicode"/>
              <a:cs typeface="Lucida Sans Unicode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432428" y="8359393"/>
            <a:ext cx="945896" cy="110236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5311521" y="8155685"/>
            <a:ext cx="937260" cy="336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685">
              <a:lnSpc>
                <a:spcPct val="113300"/>
              </a:lnSpc>
              <a:spcBef>
                <a:spcPts val="100"/>
              </a:spcBef>
            </a:pPr>
            <a:r>
              <a:rPr sz="900" dirty="0">
                <a:latin typeface="Lucida Sans Unicode"/>
                <a:cs typeface="Lucida Sans Unicode"/>
              </a:rPr>
              <a:t>No</a:t>
            </a:r>
            <a:r>
              <a:rPr sz="900" spc="-2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deduction</a:t>
            </a:r>
            <a:r>
              <a:rPr sz="900" spc="-25" dirty="0">
                <a:latin typeface="Lucida Sans Unicode"/>
                <a:cs typeface="Lucida Sans Unicode"/>
              </a:rPr>
              <a:t> is </a:t>
            </a:r>
            <a:r>
              <a:rPr sz="900" dirty="0">
                <a:latin typeface="Lucida Sans Unicode"/>
                <a:cs typeface="Lucida Sans Unicode"/>
              </a:rPr>
              <a:t>allowable</a:t>
            </a:r>
            <a:r>
              <a:rPr sz="900" spc="-5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u/s</a:t>
            </a:r>
            <a:r>
              <a:rPr sz="900" spc="-35" dirty="0">
                <a:latin typeface="Lucida Sans Unicode"/>
                <a:cs typeface="Lucida Sans Unicode"/>
              </a:rPr>
              <a:t> </a:t>
            </a:r>
            <a:r>
              <a:rPr sz="900" spc="-50" dirty="0">
                <a:latin typeface="Lucida Sans Unicode"/>
                <a:cs typeface="Lucida Sans Unicode"/>
              </a:rPr>
              <a:t>24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56689" y="8714943"/>
            <a:ext cx="6356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0" dirty="0">
                <a:latin typeface="Lucida Sans Unicode"/>
                <a:cs typeface="Lucida Sans Unicode"/>
              </a:rPr>
              <a:t>30%</a:t>
            </a:r>
            <a:r>
              <a:rPr sz="900" spc="-70" dirty="0">
                <a:latin typeface="Lucida Sans Unicode"/>
                <a:cs typeface="Lucida Sans Unicode"/>
              </a:rPr>
              <a:t> </a:t>
            </a:r>
            <a:r>
              <a:rPr sz="900" spc="-20" dirty="0">
                <a:latin typeface="Lucida Sans Unicode"/>
                <a:cs typeface="Lucida Sans Unicode"/>
              </a:rPr>
              <a:t>of</a:t>
            </a:r>
            <a:r>
              <a:rPr sz="900" spc="-50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NAV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515995" y="8682938"/>
            <a:ext cx="7334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0" dirty="0">
                <a:latin typeface="Lucida Sans Unicode"/>
                <a:cs typeface="Lucida Sans Unicode"/>
              </a:rPr>
              <a:t>Fully</a:t>
            </a:r>
            <a:r>
              <a:rPr sz="900" spc="-3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Allowed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80361" y="6808089"/>
            <a:ext cx="40144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2840" marR="5080" indent="-1120775">
              <a:lnSpc>
                <a:spcPct val="123300"/>
              </a:lnSpc>
              <a:spcBef>
                <a:spcPts val="100"/>
              </a:spcBef>
            </a:pPr>
            <a:r>
              <a:rPr sz="1200" spc="-25" dirty="0">
                <a:latin typeface="Arial Black"/>
                <a:cs typeface="Arial Black"/>
              </a:rPr>
              <a:t>In</a:t>
            </a:r>
            <a:r>
              <a:rPr sz="1200" spc="-175" dirty="0">
                <a:latin typeface="Arial Black"/>
                <a:cs typeface="Arial Black"/>
              </a:rPr>
              <a:t> </a:t>
            </a:r>
            <a:r>
              <a:rPr sz="1200" spc="-35" dirty="0">
                <a:latin typeface="Arial Black"/>
                <a:cs typeface="Arial Black"/>
              </a:rPr>
              <a:t>case</a:t>
            </a:r>
            <a:r>
              <a:rPr sz="1200" spc="-155" dirty="0">
                <a:latin typeface="Arial Black"/>
                <a:cs typeface="Arial Black"/>
              </a:rPr>
              <a:t> </a:t>
            </a:r>
            <a:r>
              <a:rPr sz="1200" spc="-40" dirty="0">
                <a:latin typeface="Arial Black"/>
                <a:cs typeface="Arial Black"/>
              </a:rPr>
              <a:t>assessee</a:t>
            </a:r>
            <a:r>
              <a:rPr sz="1200" spc="-170" dirty="0">
                <a:latin typeface="Arial Black"/>
                <a:cs typeface="Arial Black"/>
              </a:rPr>
              <a:t> </a:t>
            </a:r>
            <a:r>
              <a:rPr sz="1200" spc="-35" dirty="0">
                <a:latin typeface="Arial Black"/>
                <a:cs typeface="Arial Black"/>
              </a:rPr>
              <a:t>pays</a:t>
            </a:r>
            <a:r>
              <a:rPr sz="1200" spc="-140" dirty="0">
                <a:latin typeface="Arial Black"/>
                <a:cs typeface="Arial Black"/>
              </a:rPr>
              <a:t> </a:t>
            </a:r>
            <a:r>
              <a:rPr sz="1200" spc="-35" dirty="0">
                <a:latin typeface="Arial Black"/>
                <a:cs typeface="Arial Black"/>
              </a:rPr>
              <a:t>tax</a:t>
            </a:r>
            <a:r>
              <a:rPr sz="1200" spc="-145" dirty="0">
                <a:latin typeface="Arial Black"/>
                <a:cs typeface="Arial Black"/>
              </a:rPr>
              <a:t> </a:t>
            </a:r>
            <a:r>
              <a:rPr sz="1200" spc="-35" dirty="0">
                <a:latin typeface="Arial Black"/>
                <a:cs typeface="Arial Black"/>
              </a:rPr>
              <a:t>under</a:t>
            </a:r>
            <a:r>
              <a:rPr sz="1200" spc="-170" dirty="0">
                <a:latin typeface="Arial Black"/>
                <a:cs typeface="Arial Black"/>
              </a:rPr>
              <a:t> </a:t>
            </a:r>
            <a:r>
              <a:rPr sz="1200" spc="-35" dirty="0">
                <a:latin typeface="Arial Black"/>
                <a:cs typeface="Arial Black"/>
              </a:rPr>
              <a:t>default</a:t>
            </a:r>
            <a:r>
              <a:rPr sz="1200" spc="-170" dirty="0">
                <a:latin typeface="Arial Black"/>
                <a:cs typeface="Arial Black"/>
              </a:rPr>
              <a:t> </a:t>
            </a:r>
            <a:r>
              <a:rPr sz="1200" spc="-35" dirty="0">
                <a:latin typeface="Arial Black"/>
                <a:cs typeface="Arial Black"/>
              </a:rPr>
              <a:t>tax</a:t>
            </a:r>
            <a:r>
              <a:rPr sz="1200" spc="-150" dirty="0">
                <a:latin typeface="Arial Black"/>
                <a:cs typeface="Arial Black"/>
              </a:rPr>
              <a:t> </a:t>
            </a:r>
            <a:r>
              <a:rPr sz="1200" spc="-10" dirty="0">
                <a:latin typeface="Arial Black"/>
                <a:cs typeface="Arial Black"/>
              </a:rPr>
              <a:t>regime </a:t>
            </a:r>
            <a:r>
              <a:rPr sz="1200" spc="-35" dirty="0">
                <a:latin typeface="Arial Black"/>
                <a:cs typeface="Arial Black"/>
              </a:rPr>
              <a:t>under</a:t>
            </a:r>
            <a:r>
              <a:rPr sz="1200" spc="-145" dirty="0">
                <a:latin typeface="Arial Black"/>
                <a:cs typeface="Arial Black"/>
              </a:rPr>
              <a:t> </a:t>
            </a:r>
            <a:r>
              <a:rPr sz="1200" spc="-40" dirty="0">
                <a:latin typeface="Arial Black"/>
                <a:cs typeface="Arial Black"/>
              </a:rPr>
              <a:t>section</a:t>
            </a:r>
            <a:r>
              <a:rPr sz="1200" spc="-145" dirty="0">
                <a:latin typeface="Arial Black"/>
                <a:cs typeface="Arial Black"/>
              </a:rPr>
              <a:t> </a:t>
            </a:r>
            <a:r>
              <a:rPr sz="1200" spc="-10" dirty="0">
                <a:latin typeface="Arial Black"/>
                <a:cs typeface="Arial Black"/>
              </a:rPr>
              <a:t>115BAC</a:t>
            </a:r>
            <a:endParaRPr sz="1200">
              <a:latin typeface="Arial Black"/>
              <a:cs typeface="Arial Black"/>
            </a:endParaRPr>
          </a:p>
          <a:p>
            <a:pPr marL="1464945">
              <a:lnSpc>
                <a:spcPct val="100000"/>
              </a:lnSpc>
              <a:spcBef>
                <a:spcPts val="1130"/>
              </a:spcBef>
            </a:pPr>
            <a:r>
              <a:rPr sz="900" spc="-40" dirty="0">
                <a:latin typeface="Arial Black"/>
                <a:cs typeface="Arial Black"/>
              </a:rPr>
              <a:t>Deductions</a:t>
            </a:r>
            <a:r>
              <a:rPr sz="900" spc="-60" dirty="0">
                <a:latin typeface="Arial Black"/>
                <a:cs typeface="Arial Black"/>
              </a:rPr>
              <a:t> </a:t>
            </a:r>
            <a:r>
              <a:rPr sz="900" spc="-35" dirty="0">
                <a:latin typeface="Arial Black"/>
                <a:cs typeface="Arial Black"/>
              </a:rPr>
              <a:t>allowed</a:t>
            </a:r>
            <a:r>
              <a:rPr sz="900" spc="-75" dirty="0">
                <a:latin typeface="Arial Black"/>
                <a:cs typeface="Arial Black"/>
              </a:rPr>
              <a:t> </a:t>
            </a:r>
            <a:r>
              <a:rPr sz="900" spc="-35" dirty="0">
                <a:latin typeface="Arial Black"/>
                <a:cs typeface="Arial Black"/>
              </a:rPr>
              <a:t>from</a:t>
            </a:r>
            <a:r>
              <a:rPr sz="900" spc="-80" dirty="0">
                <a:latin typeface="Arial Black"/>
                <a:cs typeface="Arial Black"/>
              </a:rPr>
              <a:t> </a:t>
            </a:r>
            <a:r>
              <a:rPr sz="900" spc="-25" dirty="0">
                <a:latin typeface="Arial Black"/>
                <a:cs typeface="Arial Black"/>
              </a:rPr>
              <a:t>NAV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31519" y="9110344"/>
            <a:ext cx="6309360" cy="27940"/>
          </a:xfrm>
          <a:custGeom>
            <a:avLst/>
            <a:gdLst/>
            <a:ahLst/>
            <a:cxnLst/>
            <a:rect l="l" t="t" r="r" b="b"/>
            <a:pathLst>
              <a:path w="6309359" h="27940">
                <a:moveTo>
                  <a:pt x="6309359" y="0"/>
                </a:moveTo>
                <a:lnTo>
                  <a:pt x="0" y="0"/>
                </a:lnTo>
                <a:lnTo>
                  <a:pt x="0" y="27431"/>
                </a:lnTo>
                <a:lnTo>
                  <a:pt x="6309359" y="27431"/>
                </a:lnTo>
                <a:lnTo>
                  <a:pt x="63093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090980" y="2106218"/>
            <a:ext cx="1207135" cy="1339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2700"/>
              </a:lnSpc>
              <a:spcBef>
                <a:spcPts val="100"/>
              </a:spcBef>
            </a:pPr>
            <a:r>
              <a:rPr sz="850" dirty="0">
                <a:latin typeface="Lucida Sans Unicode"/>
                <a:cs typeface="Lucida Sans Unicode"/>
              </a:rPr>
              <a:t>Where</a:t>
            </a:r>
            <a:r>
              <a:rPr sz="850" spc="10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the</a:t>
            </a:r>
            <a:r>
              <a:rPr sz="850" spc="10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property</a:t>
            </a:r>
            <a:r>
              <a:rPr sz="850" spc="95" dirty="0">
                <a:latin typeface="Lucida Sans Unicode"/>
                <a:cs typeface="Lucida Sans Unicode"/>
              </a:rPr>
              <a:t> </a:t>
            </a:r>
            <a:r>
              <a:rPr sz="850" spc="-25" dirty="0">
                <a:latin typeface="Lucida Sans Unicode"/>
                <a:cs typeface="Lucida Sans Unicode"/>
              </a:rPr>
              <a:t>is </a:t>
            </a:r>
            <a:r>
              <a:rPr sz="850" spc="-10" dirty="0">
                <a:latin typeface="Lucida Sans Unicode"/>
                <a:cs typeface="Lucida Sans Unicode"/>
              </a:rPr>
              <a:t>self-</a:t>
            </a:r>
            <a:r>
              <a:rPr sz="850" dirty="0">
                <a:latin typeface="Lucida Sans Unicode"/>
                <a:cs typeface="Lucida Sans Unicode"/>
              </a:rPr>
              <a:t>occupied</a:t>
            </a:r>
            <a:r>
              <a:rPr sz="850" spc="-2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for</a:t>
            </a:r>
            <a:r>
              <a:rPr sz="850" spc="-35" dirty="0">
                <a:latin typeface="Lucida Sans Unicode"/>
                <a:cs typeface="Lucida Sans Unicode"/>
              </a:rPr>
              <a:t> </a:t>
            </a:r>
            <a:r>
              <a:rPr sz="850" spc="-25" dirty="0">
                <a:latin typeface="Lucida Sans Unicode"/>
                <a:cs typeface="Lucida Sans Unicode"/>
              </a:rPr>
              <a:t>own </a:t>
            </a:r>
            <a:r>
              <a:rPr sz="850" dirty="0">
                <a:latin typeface="Lucida Sans Unicode"/>
                <a:cs typeface="Lucida Sans Unicode"/>
              </a:rPr>
              <a:t>residence</a:t>
            </a:r>
            <a:r>
              <a:rPr sz="850" spc="75" dirty="0">
                <a:latin typeface="Lucida Sans Unicode"/>
                <a:cs typeface="Lucida Sans Unicode"/>
              </a:rPr>
              <a:t> </a:t>
            </a:r>
            <a:r>
              <a:rPr sz="850" spc="-25" dirty="0">
                <a:latin typeface="Lucida Sans Unicode"/>
                <a:cs typeface="Lucida Sans Unicode"/>
              </a:rPr>
              <a:t>or </a:t>
            </a:r>
            <a:r>
              <a:rPr sz="850" spc="-10" dirty="0">
                <a:latin typeface="Lucida Sans Unicode"/>
                <a:cs typeface="Lucida Sans Unicode"/>
              </a:rPr>
              <a:t>unoccupied </a:t>
            </a:r>
            <a:r>
              <a:rPr sz="850" dirty="0">
                <a:latin typeface="Lucida Sans Unicode"/>
                <a:cs typeface="Lucida Sans Unicode"/>
              </a:rPr>
              <a:t>throughout</a:t>
            </a:r>
            <a:r>
              <a:rPr sz="850" spc="-3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the</a:t>
            </a:r>
            <a:r>
              <a:rPr sz="850" spc="-15" dirty="0">
                <a:latin typeface="Lucida Sans Unicode"/>
                <a:cs typeface="Lucida Sans Unicode"/>
              </a:rPr>
              <a:t> </a:t>
            </a:r>
            <a:r>
              <a:rPr sz="850" spc="-25" dirty="0">
                <a:latin typeface="Lucida Sans Unicode"/>
                <a:cs typeface="Lucida Sans Unicode"/>
              </a:rPr>
              <a:t>PY </a:t>
            </a:r>
            <a:r>
              <a:rPr sz="850" dirty="0">
                <a:latin typeface="Lucida Sans Unicode"/>
                <a:cs typeface="Lucida Sans Unicode"/>
              </a:rPr>
              <a:t>owing</a:t>
            </a:r>
            <a:r>
              <a:rPr sz="850" spc="-25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to </a:t>
            </a:r>
            <a:r>
              <a:rPr sz="850" spc="-25" dirty="0">
                <a:latin typeface="Lucida Sans Unicode"/>
                <a:cs typeface="Lucida Sans Unicode"/>
              </a:rPr>
              <a:t>his </a:t>
            </a:r>
            <a:r>
              <a:rPr sz="850" spc="-10" dirty="0">
                <a:latin typeface="Lucida Sans Unicode"/>
                <a:cs typeface="Lucida Sans Unicode"/>
              </a:rPr>
              <a:t>employment,</a:t>
            </a:r>
            <a:r>
              <a:rPr sz="850" spc="-5" dirty="0">
                <a:latin typeface="Lucida Sans Unicode"/>
                <a:cs typeface="Lucida Sans Unicode"/>
              </a:rPr>
              <a:t> </a:t>
            </a:r>
            <a:r>
              <a:rPr sz="850" spc="-10" dirty="0">
                <a:latin typeface="Lucida Sans Unicode"/>
                <a:cs typeface="Lucida Sans Unicode"/>
              </a:rPr>
              <a:t>business </a:t>
            </a:r>
            <a:r>
              <a:rPr sz="850" dirty="0">
                <a:latin typeface="Lucida Sans Unicode"/>
                <a:cs typeface="Lucida Sans Unicode"/>
              </a:rPr>
              <a:t>or</a:t>
            </a:r>
            <a:r>
              <a:rPr sz="850" spc="-45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profession</a:t>
            </a:r>
            <a:r>
              <a:rPr sz="850" spc="-45" dirty="0">
                <a:latin typeface="Lucida Sans Unicode"/>
                <a:cs typeface="Lucida Sans Unicode"/>
              </a:rPr>
              <a:t> </a:t>
            </a:r>
            <a:r>
              <a:rPr sz="850" spc="-10" dirty="0">
                <a:latin typeface="Lucida Sans Unicode"/>
                <a:cs typeface="Lucida Sans Unicode"/>
              </a:rPr>
              <a:t>carried </a:t>
            </a:r>
            <a:r>
              <a:rPr sz="850" dirty="0">
                <a:latin typeface="Lucida Sans Unicode"/>
                <a:cs typeface="Lucida Sans Unicode"/>
              </a:rPr>
              <a:t>on</a:t>
            </a:r>
            <a:r>
              <a:rPr sz="850" spc="-1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at</a:t>
            </a:r>
            <a:r>
              <a:rPr sz="850" spc="-2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any</a:t>
            </a:r>
            <a:r>
              <a:rPr sz="850" spc="-2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other</a:t>
            </a:r>
            <a:r>
              <a:rPr sz="850" spc="-20" dirty="0">
                <a:latin typeface="Lucida Sans Unicode"/>
                <a:cs typeface="Lucida Sans Unicode"/>
              </a:rPr>
              <a:t> place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763139" y="2252522"/>
            <a:ext cx="910590" cy="10458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8255" algn="ctr">
              <a:lnSpc>
                <a:spcPct val="112599"/>
              </a:lnSpc>
              <a:spcBef>
                <a:spcPts val="90"/>
              </a:spcBef>
            </a:pPr>
            <a:r>
              <a:rPr sz="850" dirty="0">
                <a:latin typeface="Lucida Sans Unicode"/>
                <a:cs typeface="Lucida Sans Unicode"/>
              </a:rPr>
              <a:t>its</a:t>
            </a:r>
            <a:r>
              <a:rPr sz="850" spc="-25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Annual</a:t>
            </a:r>
            <a:r>
              <a:rPr sz="850" spc="-20" dirty="0">
                <a:latin typeface="Lucida Sans Unicode"/>
                <a:cs typeface="Lucida Sans Unicode"/>
              </a:rPr>
              <a:t> </a:t>
            </a:r>
            <a:r>
              <a:rPr sz="850" spc="-10" dirty="0">
                <a:latin typeface="Lucida Sans Unicode"/>
                <a:cs typeface="Lucida Sans Unicode"/>
              </a:rPr>
              <a:t>Value </a:t>
            </a:r>
            <a:r>
              <a:rPr sz="850" dirty="0">
                <a:latin typeface="Lucida Sans Unicode"/>
                <a:cs typeface="Lucida Sans Unicode"/>
              </a:rPr>
              <a:t>will</a:t>
            </a:r>
            <a:r>
              <a:rPr sz="850" spc="-2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be</a:t>
            </a:r>
            <a:r>
              <a:rPr sz="850" spc="-15" dirty="0">
                <a:latin typeface="Lucida Sans Unicode"/>
                <a:cs typeface="Lucida Sans Unicode"/>
              </a:rPr>
              <a:t> </a:t>
            </a:r>
            <a:r>
              <a:rPr sz="850" spc="-20" dirty="0">
                <a:latin typeface="Arial Black"/>
                <a:cs typeface="Arial Black"/>
              </a:rPr>
              <a:t>Nil</a:t>
            </a:r>
            <a:r>
              <a:rPr sz="850" spc="-20" dirty="0">
                <a:latin typeface="Lucida Sans Unicode"/>
                <a:cs typeface="Lucida Sans Unicode"/>
              </a:rPr>
              <a:t>, </a:t>
            </a:r>
            <a:r>
              <a:rPr sz="850" dirty="0">
                <a:latin typeface="Lucida Sans Unicode"/>
                <a:cs typeface="Lucida Sans Unicode"/>
              </a:rPr>
              <a:t>provided</a:t>
            </a:r>
            <a:r>
              <a:rPr sz="850" spc="85" dirty="0">
                <a:latin typeface="Lucida Sans Unicode"/>
                <a:cs typeface="Lucida Sans Unicode"/>
              </a:rPr>
              <a:t> </a:t>
            </a:r>
            <a:r>
              <a:rPr sz="850" spc="-25" dirty="0">
                <a:latin typeface="Lucida Sans Unicode"/>
                <a:cs typeface="Lucida Sans Unicode"/>
              </a:rPr>
              <a:t>no </a:t>
            </a:r>
            <a:r>
              <a:rPr sz="850" dirty="0">
                <a:latin typeface="Lucida Sans Unicode"/>
                <a:cs typeface="Lucida Sans Unicode"/>
              </a:rPr>
              <a:t>other</a:t>
            </a:r>
            <a:r>
              <a:rPr sz="850" spc="-5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benefit</a:t>
            </a:r>
            <a:r>
              <a:rPr sz="850" spc="-40" dirty="0">
                <a:latin typeface="Lucida Sans Unicode"/>
                <a:cs typeface="Lucida Sans Unicode"/>
              </a:rPr>
              <a:t> </a:t>
            </a:r>
            <a:r>
              <a:rPr sz="850" spc="-35" dirty="0">
                <a:latin typeface="Lucida Sans Unicode"/>
                <a:cs typeface="Lucida Sans Unicode"/>
              </a:rPr>
              <a:t>is </a:t>
            </a:r>
            <a:r>
              <a:rPr sz="850" dirty="0">
                <a:latin typeface="Lucida Sans Unicode"/>
                <a:cs typeface="Lucida Sans Unicode"/>
              </a:rPr>
              <a:t>derived</a:t>
            </a:r>
            <a:r>
              <a:rPr sz="850" spc="11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by</a:t>
            </a:r>
            <a:r>
              <a:rPr sz="850" spc="125" dirty="0">
                <a:latin typeface="Lucida Sans Unicode"/>
                <a:cs typeface="Lucida Sans Unicode"/>
              </a:rPr>
              <a:t> </a:t>
            </a:r>
            <a:r>
              <a:rPr sz="850" spc="-25" dirty="0">
                <a:latin typeface="Lucida Sans Unicode"/>
                <a:cs typeface="Lucida Sans Unicode"/>
              </a:rPr>
              <a:t>the </a:t>
            </a:r>
            <a:r>
              <a:rPr sz="850" dirty="0">
                <a:latin typeface="Lucida Sans Unicode"/>
                <a:cs typeface="Lucida Sans Unicode"/>
              </a:rPr>
              <a:t>owner</a:t>
            </a:r>
            <a:r>
              <a:rPr sz="850" spc="-3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from</a:t>
            </a:r>
            <a:r>
              <a:rPr sz="850" spc="-20" dirty="0">
                <a:latin typeface="Lucida Sans Unicode"/>
                <a:cs typeface="Lucida Sans Unicode"/>
              </a:rPr>
              <a:t> such </a:t>
            </a:r>
            <a:r>
              <a:rPr sz="850" spc="-10" dirty="0">
                <a:latin typeface="Lucida Sans Unicode"/>
                <a:cs typeface="Lucida Sans Unicode"/>
              </a:rPr>
              <a:t>property.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999103" y="2179370"/>
            <a:ext cx="942975" cy="1193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12599"/>
              </a:lnSpc>
              <a:spcBef>
                <a:spcPts val="100"/>
              </a:spcBef>
            </a:pPr>
            <a:r>
              <a:rPr sz="850" dirty="0">
                <a:latin typeface="Lucida Sans Unicode"/>
                <a:cs typeface="Lucida Sans Unicode"/>
              </a:rPr>
              <a:t>An</a:t>
            </a:r>
            <a:r>
              <a:rPr sz="850" spc="-3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assessee</a:t>
            </a:r>
            <a:r>
              <a:rPr sz="850" spc="-15" dirty="0">
                <a:latin typeface="Lucida Sans Unicode"/>
                <a:cs typeface="Lucida Sans Unicode"/>
              </a:rPr>
              <a:t> </a:t>
            </a:r>
            <a:r>
              <a:rPr sz="850" spc="-25" dirty="0">
                <a:latin typeface="Lucida Sans Unicode"/>
                <a:cs typeface="Lucida Sans Unicode"/>
              </a:rPr>
              <a:t>can </a:t>
            </a:r>
            <a:r>
              <a:rPr sz="850" dirty="0">
                <a:latin typeface="Lucida Sans Unicode"/>
                <a:cs typeface="Lucida Sans Unicode"/>
              </a:rPr>
              <a:t>claim</a:t>
            </a:r>
            <a:r>
              <a:rPr sz="850" spc="-45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benefit</a:t>
            </a:r>
            <a:r>
              <a:rPr sz="850" spc="-40" dirty="0">
                <a:latin typeface="Lucida Sans Unicode"/>
                <a:cs typeface="Lucida Sans Unicode"/>
              </a:rPr>
              <a:t> </a:t>
            </a:r>
            <a:r>
              <a:rPr sz="850" spc="-25" dirty="0">
                <a:latin typeface="Lucida Sans Unicode"/>
                <a:cs typeface="Lucida Sans Unicode"/>
              </a:rPr>
              <a:t>of </a:t>
            </a:r>
            <a:r>
              <a:rPr sz="850" dirty="0">
                <a:latin typeface="Lucida Sans Unicode"/>
                <a:cs typeface="Lucida Sans Unicode"/>
              </a:rPr>
              <a:t>"Nil"</a:t>
            </a:r>
            <a:r>
              <a:rPr sz="850" spc="-25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annual</a:t>
            </a:r>
            <a:r>
              <a:rPr sz="850" spc="-35" dirty="0">
                <a:latin typeface="Lucida Sans Unicode"/>
                <a:cs typeface="Lucida Sans Unicode"/>
              </a:rPr>
              <a:t> </a:t>
            </a:r>
            <a:r>
              <a:rPr sz="850" spc="-20" dirty="0">
                <a:latin typeface="Lucida Sans Unicode"/>
                <a:cs typeface="Lucida Sans Unicode"/>
              </a:rPr>
              <a:t>value </a:t>
            </a:r>
            <a:r>
              <a:rPr sz="850" dirty="0">
                <a:latin typeface="Lucida Sans Unicode"/>
                <a:cs typeface="Lucida Sans Unicode"/>
              </a:rPr>
              <a:t>in</a:t>
            </a:r>
            <a:r>
              <a:rPr sz="850" spc="5" dirty="0">
                <a:latin typeface="Lucida Sans Unicode"/>
                <a:cs typeface="Lucida Sans Unicode"/>
              </a:rPr>
              <a:t> </a:t>
            </a:r>
            <a:r>
              <a:rPr sz="850" spc="-10" dirty="0">
                <a:latin typeface="Lucida Sans Unicode"/>
                <a:cs typeface="Lucida Sans Unicode"/>
              </a:rPr>
              <a:t>respect</a:t>
            </a:r>
            <a:r>
              <a:rPr sz="850" spc="-5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of</a:t>
            </a:r>
            <a:r>
              <a:rPr sz="850" spc="-10" dirty="0">
                <a:latin typeface="Lucida Sans Unicode"/>
                <a:cs typeface="Lucida Sans Unicode"/>
              </a:rPr>
              <a:t> </a:t>
            </a:r>
            <a:r>
              <a:rPr sz="850" spc="-25" dirty="0">
                <a:latin typeface="Lucida Sans Unicode"/>
                <a:cs typeface="Lucida Sans Unicode"/>
              </a:rPr>
              <a:t>one </a:t>
            </a:r>
            <a:r>
              <a:rPr sz="850" dirty="0">
                <a:latin typeface="Lucida Sans Unicode"/>
                <a:cs typeface="Lucida Sans Unicode"/>
              </a:rPr>
              <a:t>or</a:t>
            </a:r>
            <a:r>
              <a:rPr sz="850" spc="-2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two</a:t>
            </a:r>
            <a:r>
              <a:rPr sz="850" spc="-10" dirty="0">
                <a:latin typeface="Lucida Sans Unicode"/>
                <a:cs typeface="Lucida Sans Unicode"/>
              </a:rPr>
              <a:t> residential house</a:t>
            </a:r>
            <a:r>
              <a:rPr sz="850" spc="-25" dirty="0">
                <a:latin typeface="Lucida Sans Unicode"/>
                <a:cs typeface="Lucida Sans Unicode"/>
              </a:rPr>
              <a:t> </a:t>
            </a:r>
            <a:r>
              <a:rPr sz="850" spc="-10" dirty="0">
                <a:latin typeface="Lucida Sans Unicode"/>
                <a:cs typeface="Lucida Sans Unicode"/>
              </a:rPr>
              <a:t>properties </a:t>
            </a:r>
            <a:r>
              <a:rPr sz="850" dirty="0">
                <a:latin typeface="Lucida Sans Unicode"/>
                <a:cs typeface="Lucida Sans Unicode"/>
              </a:rPr>
              <a:t>self</a:t>
            </a:r>
            <a:r>
              <a:rPr sz="850" spc="-45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occupied</a:t>
            </a:r>
            <a:r>
              <a:rPr sz="850" spc="-40" dirty="0">
                <a:latin typeface="Lucida Sans Unicode"/>
                <a:cs typeface="Lucida Sans Unicode"/>
              </a:rPr>
              <a:t> </a:t>
            </a:r>
            <a:r>
              <a:rPr sz="850" spc="-25" dirty="0">
                <a:latin typeface="Lucida Sans Unicode"/>
                <a:cs typeface="Lucida Sans Unicode"/>
              </a:rPr>
              <a:t>by </a:t>
            </a:r>
            <a:r>
              <a:rPr sz="850" spc="-20" dirty="0">
                <a:latin typeface="Lucida Sans Unicode"/>
                <a:cs typeface="Lucida Sans Unicode"/>
              </a:rPr>
              <a:t>him.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265801" y="2106218"/>
            <a:ext cx="1201420" cy="1339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12700"/>
              </a:lnSpc>
              <a:spcBef>
                <a:spcPts val="100"/>
              </a:spcBef>
            </a:pPr>
            <a:r>
              <a:rPr sz="850" dirty="0">
                <a:latin typeface="Lucida Sans Unicode"/>
                <a:cs typeface="Lucida Sans Unicode"/>
              </a:rPr>
              <a:t>If</a:t>
            </a:r>
            <a:r>
              <a:rPr sz="850" spc="-2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more</a:t>
            </a:r>
            <a:r>
              <a:rPr sz="850" spc="-2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than</a:t>
            </a:r>
            <a:r>
              <a:rPr sz="850" spc="-25" dirty="0">
                <a:latin typeface="Lucida Sans Unicode"/>
                <a:cs typeface="Lucida Sans Unicode"/>
              </a:rPr>
              <a:t> two </a:t>
            </a:r>
            <a:r>
              <a:rPr sz="850" dirty="0">
                <a:latin typeface="Lucida Sans Unicode"/>
                <a:cs typeface="Lucida Sans Unicode"/>
              </a:rPr>
              <a:t>properties</a:t>
            </a:r>
            <a:r>
              <a:rPr sz="850" spc="-45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are</a:t>
            </a:r>
            <a:r>
              <a:rPr sz="850" spc="-35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so</a:t>
            </a:r>
            <a:r>
              <a:rPr sz="850" spc="-40" dirty="0">
                <a:latin typeface="Lucida Sans Unicode"/>
                <a:cs typeface="Lucida Sans Unicode"/>
              </a:rPr>
              <a:t> </a:t>
            </a:r>
            <a:r>
              <a:rPr sz="850" spc="-20" dirty="0">
                <a:latin typeface="Lucida Sans Unicode"/>
                <a:cs typeface="Lucida Sans Unicode"/>
              </a:rPr>
              <a:t>self- </a:t>
            </a:r>
            <a:r>
              <a:rPr sz="850" spc="-10" dirty="0">
                <a:latin typeface="Lucida Sans Unicode"/>
                <a:cs typeface="Lucida Sans Unicode"/>
              </a:rPr>
              <a:t>occupied/</a:t>
            </a:r>
            <a:r>
              <a:rPr sz="850" spc="500" dirty="0">
                <a:latin typeface="Lucida Sans Unicode"/>
                <a:cs typeface="Lucida Sans Unicode"/>
              </a:rPr>
              <a:t> </a:t>
            </a:r>
            <a:r>
              <a:rPr sz="850" spc="-10" dirty="0">
                <a:latin typeface="Lucida Sans Unicode"/>
                <a:cs typeface="Lucida Sans Unicode"/>
              </a:rPr>
              <a:t>unoccupied,</a:t>
            </a:r>
            <a:r>
              <a:rPr sz="850" spc="-5" dirty="0">
                <a:latin typeface="Lucida Sans Unicode"/>
                <a:cs typeface="Lucida Sans Unicode"/>
              </a:rPr>
              <a:t> </a:t>
            </a:r>
            <a:r>
              <a:rPr sz="850" spc="-25" dirty="0">
                <a:latin typeface="Lucida Sans Unicode"/>
                <a:cs typeface="Lucida Sans Unicode"/>
              </a:rPr>
              <a:t>the </a:t>
            </a:r>
            <a:r>
              <a:rPr sz="850" dirty="0">
                <a:latin typeface="Lucida Sans Unicode"/>
                <a:cs typeface="Lucida Sans Unicode"/>
              </a:rPr>
              <a:t>assessee</a:t>
            </a:r>
            <a:r>
              <a:rPr sz="850" spc="-45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may</a:t>
            </a:r>
            <a:r>
              <a:rPr sz="850" spc="-35" dirty="0">
                <a:latin typeface="Lucida Sans Unicode"/>
                <a:cs typeface="Lucida Sans Unicode"/>
              </a:rPr>
              <a:t> </a:t>
            </a:r>
            <a:r>
              <a:rPr sz="850" spc="-20" dirty="0">
                <a:latin typeface="Lucida Sans Unicode"/>
                <a:cs typeface="Lucida Sans Unicode"/>
              </a:rPr>
              <a:t>claim </a:t>
            </a:r>
            <a:r>
              <a:rPr sz="850" dirty="0">
                <a:latin typeface="Lucida Sans Unicode"/>
                <a:cs typeface="Lucida Sans Unicode"/>
              </a:rPr>
              <a:t>benefit</a:t>
            </a:r>
            <a:r>
              <a:rPr sz="850" spc="-35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of</a:t>
            </a:r>
            <a:r>
              <a:rPr sz="850" spc="-25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Nil</a:t>
            </a:r>
            <a:r>
              <a:rPr sz="850" spc="-30" dirty="0">
                <a:latin typeface="Lucida Sans Unicode"/>
                <a:cs typeface="Lucida Sans Unicode"/>
              </a:rPr>
              <a:t> </a:t>
            </a:r>
            <a:r>
              <a:rPr sz="850" spc="-10" dirty="0">
                <a:latin typeface="Lucida Sans Unicode"/>
                <a:cs typeface="Lucida Sans Unicode"/>
              </a:rPr>
              <a:t>Annual </a:t>
            </a:r>
            <a:r>
              <a:rPr sz="850" dirty="0">
                <a:latin typeface="Lucida Sans Unicode"/>
                <a:cs typeface="Lucida Sans Unicode"/>
              </a:rPr>
              <a:t>Value</a:t>
            </a:r>
            <a:r>
              <a:rPr sz="850" spc="-15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in </a:t>
            </a:r>
            <a:r>
              <a:rPr sz="850" spc="-10" dirty="0">
                <a:latin typeface="Lucida Sans Unicode"/>
                <a:cs typeface="Lucida Sans Unicode"/>
              </a:rPr>
              <a:t>respect </a:t>
            </a:r>
            <a:r>
              <a:rPr sz="850" spc="-25" dirty="0">
                <a:latin typeface="Lucida Sans Unicode"/>
                <a:cs typeface="Lucida Sans Unicode"/>
              </a:rPr>
              <a:t>of</a:t>
            </a:r>
            <a:r>
              <a:rPr sz="850" spc="50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any two</a:t>
            </a:r>
            <a:r>
              <a:rPr sz="850" spc="-10" dirty="0">
                <a:latin typeface="Lucida Sans Unicode"/>
                <a:cs typeface="Lucida Sans Unicode"/>
              </a:rPr>
              <a:t> properties</a:t>
            </a:r>
            <a:r>
              <a:rPr sz="850" spc="-5" dirty="0">
                <a:latin typeface="Lucida Sans Unicode"/>
                <a:cs typeface="Lucida Sans Unicode"/>
              </a:rPr>
              <a:t> </a:t>
            </a:r>
            <a:r>
              <a:rPr sz="850" spc="-25" dirty="0">
                <a:latin typeface="Lucida Sans Unicode"/>
                <a:cs typeface="Lucida Sans Unicode"/>
              </a:rPr>
              <a:t>at </a:t>
            </a:r>
            <a:r>
              <a:rPr sz="850" dirty="0">
                <a:latin typeface="Lucida Sans Unicode"/>
                <a:cs typeface="Lucida Sans Unicode"/>
              </a:rPr>
              <a:t>his</a:t>
            </a:r>
            <a:r>
              <a:rPr sz="850" spc="-25" dirty="0">
                <a:latin typeface="Lucida Sans Unicode"/>
                <a:cs typeface="Lucida Sans Unicode"/>
              </a:rPr>
              <a:t> </a:t>
            </a:r>
            <a:r>
              <a:rPr sz="850" spc="-10" dirty="0">
                <a:latin typeface="Lucida Sans Unicode"/>
                <a:cs typeface="Lucida Sans Unicode"/>
              </a:rPr>
              <a:t>option.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005196" y="3786047"/>
            <a:ext cx="1489075" cy="755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3810" algn="ctr">
              <a:lnSpc>
                <a:spcPct val="112599"/>
              </a:lnSpc>
              <a:spcBef>
                <a:spcPts val="100"/>
              </a:spcBef>
            </a:pPr>
            <a:r>
              <a:rPr sz="850" dirty="0">
                <a:latin typeface="Lucida Sans Unicode"/>
                <a:cs typeface="Lucida Sans Unicode"/>
              </a:rPr>
              <a:t>The</a:t>
            </a:r>
            <a:r>
              <a:rPr sz="850" spc="85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other</a:t>
            </a:r>
            <a:r>
              <a:rPr sz="850" spc="80" dirty="0">
                <a:latin typeface="Lucida Sans Unicode"/>
                <a:cs typeface="Lucida Sans Unicode"/>
              </a:rPr>
              <a:t> </a:t>
            </a:r>
            <a:r>
              <a:rPr sz="850" spc="-10" dirty="0">
                <a:latin typeface="Lucida Sans Unicode"/>
                <a:cs typeface="Lucida Sans Unicode"/>
              </a:rPr>
              <a:t>property(s)</a:t>
            </a:r>
            <a:r>
              <a:rPr sz="850" spc="50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would</a:t>
            </a:r>
            <a:r>
              <a:rPr sz="850" spc="7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be</a:t>
            </a:r>
            <a:r>
              <a:rPr sz="850" spc="7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deemed</a:t>
            </a:r>
            <a:r>
              <a:rPr sz="850" spc="65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to</a:t>
            </a:r>
            <a:r>
              <a:rPr sz="850" spc="7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be</a:t>
            </a:r>
            <a:r>
              <a:rPr sz="850" spc="75" dirty="0">
                <a:latin typeface="Lucida Sans Unicode"/>
                <a:cs typeface="Lucida Sans Unicode"/>
              </a:rPr>
              <a:t> </a:t>
            </a:r>
            <a:r>
              <a:rPr sz="850" spc="-25" dirty="0">
                <a:latin typeface="Lucida Sans Unicode"/>
                <a:cs typeface="Lucida Sans Unicode"/>
              </a:rPr>
              <a:t>let </a:t>
            </a:r>
            <a:r>
              <a:rPr sz="850" dirty="0">
                <a:latin typeface="Lucida Sans Unicode"/>
                <a:cs typeface="Lucida Sans Unicode"/>
              </a:rPr>
              <a:t>out,</a:t>
            </a:r>
            <a:r>
              <a:rPr sz="850" spc="65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in</a:t>
            </a:r>
            <a:r>
              <a:rPr sz="850" spc="55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respect</a:t>
            </a:r>
            <a:r>
              <a:rPr sz="850" spc="7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of</a:t>
            </a:r>
            <a:r>
              <a:rPr sz="850" spc="65" dirty="0">
                <a:latin typeface="Lucida Sans Unicode"/>
                <a:cs typeface="Lucida Sans Unicode"/>
              </a:rPr>
              <a:t> </a:t>
            </a:r>
            <a:r>
              <a:rPr sz="850" spc="-20" dirty="0">
                <a:latin typeface="Lucida Sans Unicode"/>
                <a:cs typeface="Lucida Sans Unicode"/>
              </a:rPr>
              <a:t>which </a:t>
            </a:r>
            <a:r>
              <a:rPr sz="850" dirty="0">
                <a:latin typeface="Lucida Sans Unicode"/>
                <a:cs typeface="Lucida Sans Unicode"/>
              </a:rPr>
              <a:t>Expected</a:t>
            </a:r>
            <a:r>
              <a:rPr sz="850" spc="11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Rent</a:t>
            </a:r>
            <a:r>
              <a:rPr sz="850" spc="105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would</a:t>
            </a:r>
            <a:r>
              <a:rPr sz="850" spc="110" dirty="0">
                <a:latin typeface="Lucida Sans Unicode"/>
                <a:cs typeface="Lucida Sans Unicode"/>
              </a:rPr>
              <a:t> </a:t>
            </a:r>
            <a:r>
              <a:rPr sz="850" spc="-25" dirty="0">
                <a:latin typeface="Lucida Sans Unicode"/>
                <a:cs typeface="Lucida Sans Unicode"/>
              </a:rPr>
              <a:t>be </a:t>
            </a:r>
            <a:r>
              <a:rPr sz="850" dirty="0">
                <a:latin typeface="Lucida Sans Unicode"/>
                <a:cs typeface="Lucida Sans Unicode"/>
              </a:rPr>
              <a:t>the</a:t>
            </a:r>
            <a:r>
              <a:rPr sz="850" spc="50" dirty="0">
                <a:latin typeface="Lucida Sans Unicode"/>
                <a:cs typeface="Lucida Sans Unicode"/>
              </a:rPr>
              <a:t> </a:t>
            </a:r>
            <a:r>
              <a:rPr sz="850" spc="-25" dirty="0">
                <a:latin typeface="Lucida Sans Unicode"/>
                <a:cs typeface="Lucida Sans Unicode"/>
              </a:rPr>
              <a:t>GAV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31519" y="6470269"/>
            <a:ext cx="6329045" cy="287020"/>
          </a:xfrm>
          <a:prstGeom prst="rect">
            <a:avLst/>
          </a:prstGeom>
          <a:solidFill>
            <a:srgbClr val="00AEEE"/>
          </a:solidFill>
        </p:spPr>
        <p:txBody>
          <a:bodyPr vert="horz" wrap="square" lIns="0" tIns="203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0"/>
              </a:spcBef>
            </a:pPr>
            <a:r>
              <a:rPr sz="1600" spc="-195" dirty="0">
                <a:solidFill>
                  <a:srgbClr val="FFFFFF"/>
                </a:solidFill>
                <a:latin typeface="Arial Black"/>
                <a:cs typeface="Arial Black"/>
              </a:rPr>
              <a:t>DEDUCTIONS</a:t>
            </a:r>
            <a:r>
              <a:rPr sz="1600" spc="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10" dirty="0">
                <a:solidFill>
                  <a:srgbClr val="FFFFFF"/>
                </a:solidFill>
                <a:latin typeface="Arial Black"/>
                <a:cs typeface="Arial Black"/>
              </a:rPr>
              <a:t>FROM</a:t>
            </a:r>
            <a:r>
              <a:rPr sz="1600" spc="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00" dirty="0">
                <a:solidFill>
                  <a:srgbClr val="FFFFFF"/>
                </a:solidFill>
                <a:latin typeface="Arial Black"/>
                <a:cs typeface="Arial Black"/>
              </a:rPr>
              <a:t>NET</a:t>
            </a:r>
            <a:r>
              <a:rPr sz="1600" spc="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10" dirty="0">
                <a:solidFill>
                  <a:srgbClr val="FFFFFF"/>
                </a:solidFill>
                <a:latin typeface="Arial Black"/>
                <a:cs typeface="Arial Black"/>
              </a:rPr>
              <a:t>ANNUAL</a:t>
            </a:r>
            <a:r>
              <a:rPr sz="1600" spc="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00" dirty="0">
                <a:solidFill>
                  <a:srgbClr val="FFFFFF"/>
                </a:solidFill>
                <a:latin typeface="Arial Black"/>
                <a:cs typeface="Arial Black"/>
              </a:rPr>
              <a:t>VALUE</a:t>
            </a:r>
            <a:r>
              <a:rPr sz="1600" spc="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Arial Black"/>
                <a:cs typeface="Arial Black"/>
              </a:rPr>
              <a:t>[SECTION</a:t>
            </a:r>
            <a:r>
              <a:rPr sz="1600" spc="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 Black"/>
                <a:cs typeface="Arial Black"/>
              </a:rPr>
              <a:t>24]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13105" y="826897"/>
            <a:ext cx="6346190" cy="914400"/>
          </a:xfrm>
          <a:prstGeom prst="rect">
            <a:avLst/>
          </a:prstGeom>
          <a:solidFill>
            <a:srgbClr val="00AEEE"/>
          </a:solidFill>
        </p:spPr>
        <p:txBody>
          <a:bodyPr vert="horz" wrap="square" lIns="0" tIns="2476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95"/>
              </a:spcBef>
            </a:pPr>
            <a:r>
              <a:rPr sz="1600" spc="-40" dirty="0">
                <a:solidFill>
                  <a:srgbClr val="FFFFFF"/>
                </a:solidFill>
                <a:latin typeface="Arial Black"/>
                <a:cs typeface="Arial Black"/>
              </a:rPr>
              <a:t>ANNUAL</a:t>
            </a:r>
            <a:r>
              <a:rPr sz="1600" spc="-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Arial Black"/>
                <a:cs typeface="Arial Black"/>
              </a:rPr>
              <a:t>VALUE</a:t>
            </a:r>
            <a:r>
              <a:rPr sz="1600" spc="-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Arial Black"/>
                <a:cs typeface="Arial Black"/>
              </a:rPr>
              <a:t>OF</a:t>
            </a:r>
            <a:r>
              <a:rPr sz="1600" spc="-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Arial Black"/>
                <a:cs typeface="Arial Black"/>
              </a:rPr>
              <a:t>SELF-OCCUPIED</a:t>
            </a:r>
            <a:r>
              <a:rPr sz="1600" spc="-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Arial Black"/>
                <a:cs typeface="Arial Black"/>
              </a:rPr>
              <a:t>PROPERTY</a:t>
            </a:r>
            <a:r>
              <a:rPr sz="1600" spc="-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 Black"/>
                <a:cs typeface="Arial Black"/>
              </a:rPr>
              <a:t>[SECTION</a:t>
            </a:r>
            <a:endParaRPr sz="1600">
              <a:latin typeface="Arial Black"/>
              <a:cs typeface="Arial Black"/>
            </a:endParaRPr>
          </a:p>
          <a:p>
            <a:pPr marL="18415" marR="14604">
              <a:lnSpc>
                <a:spcPct val="124400"/>
              </a:lnSpc>
            </a:pPr>
            <a:r>
              <a:rPr sz="1600" dirty="0">
                <a:solidFill>
                  <a:srgbClr val="FFFFFF"/>
                </a:solidFill>
                <a:latin typeface="Arial Black"/>
                <a:cs typeface="Arial Black"/>
              </a:rPr>
              <a:t>23(2)/(3)]/</a:t>
            </a:r>
            <a:r>
              <a:rPr sz="1600" spc="1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FFFFFF"/>
                </a:solidFill>
                <a:latin typeface="Arial Black"/>
                <a:cs typeface="Arial Black"/>
              </a:rPr>
              <a:t>ANNUAL</a:t>
            </a:r>
            <a:r>
              <a:rPr sz="1600" spc="1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FFFFFF"/>
                </a:solidFill>
                <a:latin typeface="Arial Black"/>
                <a:cs typeface="Arial Black"/>
              </a:rPr>
              <a:t>VALUE</a:t>
            </a:r>
            <a:r>
              <a:rPr sz="1600" spc="1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FFFFFF"/>
                </a:solidFill>
                <a:latin typeface="Arial Black"/>
                <a:cs typeface="Arial Black"/>
              </a:rPr>
              <a:t>OF</a:t>
            </a:r>
            <a:r>
              <a:rPr sz="1600" spc="1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FFFFFF"/>
                </a:solidFill>
                <a:latin typeface="Arial Black"/>
                <a:cs typeface="Arial Black"/>
              </a:rPr>
              <a:t>DEEMED</a:t>
            </a:r>
            <a:r>
              <a:rPr sz="1600" spc="1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FFFFFF"/>
                </a:solidFill>
                <a:latin typeface="Arial Black"/>
                <a:cs typeface="Arial Black"/>
              </a:rPr>
              <a:t>TO</a:t>
            </a:r>
            <a:r>
              <a:rPr sz="1600" spc="1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FFFFFF"/>
                </a:solidFill>
                <a:latin typeface="Arial Black"/>
                <a:cs typeface="Arial Black"/>
              </a:rPr>
              <a:t>BE</a:t>
            </a:r>
            <a:r>
              <a:rPr sz="1600" spc="1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FFFFFF"/>
                </a:solidFill>
                <a:latin typeface="Arial Black"/>
                <a:cs typeface="Arial Black"/>
              </a:rPr>
              <a:t>LET</a:t>
            </a:r>
            <a:r>
              <a:rPr sz="1600" spc="1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 Black"/>
                <a:cs typeface="Arial Black"/>
              </a:rPr>
              <a:t>OUT </a:t>
            </a:r>
            <a:r>
              <a:rPr sz="1600" spc="-140" dirty="0">
                <a:solidFill>
                  <a:srgbClr val="FFFFFF"/>
                </a:solidFill>
                <a:latin typeface="Arial Black"/>
                <a:cs typeface="Arial Black"/>
              </a:rPr>
              <a:t>PROPERTY</a:t>
            </a:r>
            <a:r>
              <a:rPr sz="16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25" dirty="0">
                <a:solidFill>
                  <a:srgbClr val="FFFFFF"/>
                </a:solidFill>
                <a:latin typeface="Arial Black"/>
                <a:cs typeface="Arial Black"/>
              </a:rPr>
              <a:t>[SECTION</a:t>
            </a:r>
            <a:r>
              <a:rPr sz="16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 Black"/>
                <a:cs typeface="Arial Black"/>
              </a:rPr>
              <a:t>23(4)]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13105" y="4759578"/>
            <a:ext cx="6346190" cy="609600"/>
          </a:xfrm>
          <a:prstGeom prst="rect">
            <a:avLst/>
          </a:prstGeom>
          <a:solidFill>
            <a:srgbClr val="00AEEE"/>
          </a:solidFill>
        </p:spPr>
        <p:txBody>
          <a:bodyPr vert="horz" wrap="square" lIns="0" tIns="2286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80"/>
              </a:spcBef>
            </a:pPr>
            <a:r>
              <a:rPr sz="1600" spc="-150" dirty="0">
                <a:solidFill>
                  <a:srgbClr val="FFFFFF"/>
                </a:solidFill>
                <a:latin typeface="Arial Black"/>
                <a:cs typeface="Arial Black"/>
              </a:rPr>
              <a:t>ANNUAL</a:t>
            </a:r>
            <a:r>
              <a:rPr sz="16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40" dirty="0">
                <a:solidFill>
                  <a:srgbClr val="FFFFFF"/>
                </a:solidFill>
                <a:latin typeface="Arial Black"/>
                <a:cs typeface="Arial Black"/>
              </a:rPr>
              <a:t>VALUE</a:t>
            </a:r>
            <a:r>
              <a:rPr sz="16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50" dirty="0">
                <a:solidFill>
                  <a:srgbClr val="FFFFFF"/>
                </a:solidFill>
                <a:latin typeface="Arial Black"/>
                <a:cs typeface="Arial Black"/>
              </a:rPr>
              <a:t>WHERE</a:t>
            </a:r>
            <a:r>
              <a:rPr sz="16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35" dirty="0">
                <a:solidFill>
                  <a:srgbClr val="FFFFFF"/>
                </a:solidFill>
                <a:latin typeface="Arial Black"/>
                <a:cs typeface="Arial Black"/>
              </a:rPr>
              <a:t>THE</a:t>
            </a:r>
            <a:r>
              <a:rPr sz="16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40" dirty="0">
                <a:solidFill>
                  <a:srgbClr val="FFFFFF"/>
                </a:solidFill>
                <a:latin typeface="Arial Black"/>
                <a:cs typeface="Arial Black"/>
              </a:rPr>
              <a:t>PROPERTY</a:t>
            </a:r>
            <a:r>
              <a:rPr sz="16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35" dirty="0">
                <a:solidFill>
                  <a:srgbClr val="FFFFFF"/>
                </a:solidFill>
                <a:latin typeface="Arial Black"/>
                <a:cs typeface="Arial Black"/>
              </a:rPr>
              <a:t>HELD</a:t>
            </a:r>
            <a:r>
              <a:rPr sz="16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40" dirty="0">
                <a:solidFill>
                  <a:srgbClr val="FFFFFF"/>
                </a:solidFill>
                <a:latin typeface="Arial Black"/>
                <a:cs typeface="Arial Black"/>
              </a:rPr>
              <a:t>AS</a:t>
            </a:r>
            <a:r>
              <a:rPr sz="16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20" dirty="0">
                <a:solidFill>
                  <a:srgbClr val="FFFFFF"/>
                </a:solidFill>
                <a:latin typeface="Arial Black"/>
                <a:cs typeface="Arial Black"/>
              </a:rPr>
              <a:t>STOCK-</a:t>
            </a:r>
            <a:r>
              <a:rPr sz="1600" spc="-25" dirty="0">
                <a:solidFill>
                  <a:srgbClr val="FFFFFF"/>
                </a:solidFill>
                <a:latin typeface="Arial Black"/>
                <a:cs typeface="Arial Black"/>
              </a:rPr>
              <a:t>IN-</a:t>
            </a:r>
            <a:endParaRPr sz="1600">
              <a:latin typeface="Arial Black"/>
              <a:cs typeface="Arial Black"/>
            </a:endParaRPr>
          </a:p>
          <a:p>
            <a:pPr marL="18415">
              <a:lnSpc>
                <a:spcPct val="100000"/>
              </a:lnSpc>
              <a:spcBef>
                <a:spcPts val="470"/>
              </a:spcBef>
            </a:pPr>
            <a:r>
              <a:rPr sz="1600" spc="-65" dirty="0">
                <a:solidFill>
                  <a:srgbClr val="FFFFFF"/>
                </a:solidFill>
                <a:latin typeface="Arial Black"/>
                <a:cs typeface="Arial Black"/>
              </a:rPr>
              <a:t>TRADE</a:t>
            </a:r>
            <a:r>
              <a:rPr sz="1600" spc="-1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Arial Black"/>
                <a:cs typeface="Arial Black"/>
              </a:rPr>
              <a:t>ETC.</a:t>
            </a:r>
            <a:r>
              <a:rPr sz="1600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Arial Black"/>
                <a:cs typeface="Arial Black"/>
              </a:rPr>
              <a:t>[SECTION</a:t>
            </a:r>
            <a:r>
              <a:rPr sz="1600" spc="-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 Black"/>
                <a:cs typeface="Arial Black"/>
              </a:rPr>
              <a:t>23(5)]</a:t>
            </a:r>
            <a:endParaRPr sz="1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35380" y="1104439"/>
            <a:ext cx="5594985" cy="7065009"/>
            <a:chOff x="1135380" y="1104439"/>
            <a:chExt cx="5594985" cy="70650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18269" y="1104439"/>
              <a:ext cx="2176196" cy="32238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224658" y="1375283"/>
              <a:ext cx="1481455" cy="133350"/>
            </a:xfrm>
            <a:custGeom>
              <a:avLst/>
              <a:gdLst/>
              <a:ahLst/>
              <a:cxnLst/>
              <a:rect l="l" t="t" r="r" b="b"/>
              <a:pathLst>
                <a:path w="1481454" h="133350">
                  <a:moveTo>
                    <a:pt x="1481455" y="0"/>
                  </a:moveTo>
                  <a:lnTo>
                    <a:pt x="1481455" y="66675"/>
                  </a:lnTo>
                  <a:lnTo>
                    <a:pt x="0" y="66675"/>
                  </a:lnTo>
                  <a:lnTo>
                    <a:pt x="0" y="133350"/>
                  </a:lnTo>
                </a:path>
              </a:pathLst>
            </a:custGeom>
            <a:ln w="25400">
              <a:solidFill>
                <a:srgbClr val="49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2184" y="1485138"/>
              <a:ext cx="1536192" cy="5760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41348" y="1985644"/>
              <a:ext cx="583565" cy="217804"/>
            </a:xfrm>
            <a:custGeom>
              <a:avLst/>
              <a:gdLst/>
              <a:ahLst/>
              <a:cxnLst/>
              <a:rect l="l" t="t" r="r" b="b"/>
              <a:pathLst>
                <a:path w="583564" h="217805">
                  <a:moveTo>
                    <a:pt x="583310" y="0"/>
                  </a:moveTo>
                  <a:lnTo>
                    <a:pt x="583310" y="108711"/>
                  </a:lnTo>
                  <a:lnTo>
                    <a:pt x="0" y="108711"/>
                  </a:lnTo>
                  <a:lnTo>
                    <a:pt x="0" y="217297"/>
                  </a:lnTo>
                </a:path>
              </a:pathLst>
            </a:custGeom>
            <a:ln w="25398">
              <a:solidFill>
                <a:srgbClr val="F794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5380" y="2117597"/>
              <a:ext cx="1011936" cy="7239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639062" y="2699004"/>
              <a:ext cx="2540" cy="252729"/>
            </a:xfrm>
            <a:custGeom>
              <a:avLst/>
              <a:gdLst/>
              <a:ahLst/>
              <a:cxnLst/>
              <a:rect l="l" t="t" r="r" b="b"/>
              <a:pathLst>
                <a:path w="2539" h="252730">
                  <a:moveTo>
                    <a:pt x="2412" y="0"/>
                  </a:moveTo>
                  <a:lnTo>
                    <a:pt x="2412" y="126111"/>
                  </a:lnTo>
                  <a:lnTo>
                    <a:pt x="0" y="126111"/>
                  </a:lnTo>
                  <a:lnTo>
                    <a:pt x="0" y="252349"/>
                  </a:lnTo>
                </a:path>
              </a:pathLst>
            </a:custGeom>
            <a:ln w="25398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2060" y="2911602"/>
              <a:ext cx="794004" cy="5699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224658" y="1985644"/>
              <a:ext cx="631825" cy="217804"/>
            </a:xfrm>
            <a:custGeom>
              <a:avLst/>
              <a:gdLst/>
              <a:ahLst/>
              <a:cxnLst/>
              <a:rect l="l" t="t" r="r" b="b"/>
              <a:pathLst>
                <a:path w="631825" h="217805">
                  <a:moveTo>
                    <a:pt x="0" y="0"/>
                  </a:moveTo>
                  <a:lnTo>
                    <a:pt x="0" y="108711"/>
                  </a:lnTo>
                  <a:lnTo>
                    <a:pt x="631444" y="108711"/>
                  </a:lnTo>
                  <a:lnTo>
                    <a:pt x="631444" y="217297"/>
                  </a:lnTo>
                </a:path>
              </a:pathLst>
            </a:custGeom>
            <a:ln w="25400">
              <a:solidFill>
                <a:srgbClr val="F794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70176" y="2137410"/>
              <a:ext cx="1400555" cy="72237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855213" y="2738374"/>
              <a:ext cx="1270" cy="252729"/>
            </a:xfrm>
            <a:custGeom>
              <a:avLst/>
              <a:gdLst/>
              <a:ahLst/>
              <a:cxnLst/>
              <a:rect l="l" t="t" r="r" b="b"/>
              <a:pathLst>
                <a:path w="1269" h="252730">
                  <a:moveTo>
                    <a:pt x="888" y="0"/>
                  </a:moveTo>
                  <a:lnTo>
                    <a:pt x="888" y="126110"/>
                  </a:lnTo>
                  <a:lnTo>
                    <a:pt x="0" y="126110"/>
                  </a:lnTo>
                  <a:lnTo>
                    <a:pt x="0" y="252349"/>
                  </a:lnTo>
                </a:path>
              </a:pathLst>
            </a:custGeom>
            <a:ln w="25398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18588" y="2966465"/>
              <a:ext cx="873251" cy="70561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706113" y="1375283"/>
              <a:ext cx="1285875" cy="132080"/>
            </a:xfrm>
            <a:custGeom>
              <a:avLst/>
              <a:gdLst/>
              <a:ahLst/>
              <a:cxnLst/>
              <a:rect l="l" t="t" r="r" b="b"/>
              <a:pathLst>
                <a:path w="1285875" h="132080">
                  <a:moveTo>
                    <a:pt x="0" y="0"/>
                  </a:moveTo>
                  <a:lnTo>
                    <a:pt x="0" y="65913"/>
                  </a:lnTo>
                  <a:lnTo>
                    <a:pt x="1285494" y="65913"/>
                  </a:lnTo>
                  <a:lnTo>
                    <a:pt x="1285494" y="131952"/>
                  </a:lnTo>
                </a:path>
              </a:pathLst>
            </a:custGeom>
            <a:ln w="25399">
              <a:solidFill>
                <a:srgbClr val="49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60519" y="1469898"/>
              <a:ext cx="1662683" cy="57150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991481" y="1947036"/>
              <a:ext cx="635" cy="165100"/>
            </a:xfrm>
            <a:custGeom>
              <a:avLst/>
              <a:gdLst/>
              <a:ahLst/>
              <a:cxnLst/>
              <a:rect l="l" t="t" r="r" b="b"/>
              <a:pathLst>
                <a:path w="635" h="165100">
                  <a:moveTo>
                    <a:pt x="127" y="0"/>
                  </a:moveTo>
                  <a:lnTo>
                    <a:pt x="127" y="82423"/>
                  </a:lnTo>
                  <a:lnTo>
                    <a:pt x="0" y="164719"/>
                  </a:lnTo>
                </a:path>
              </a:pathLst>
            </a:custGeom>
            <a:ln w="25399">
              <a:solidFill>
                <a:srgbClr val="F794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65091" y="2026158"/>
              <a:ext cx="1658112" cy="5715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070731" y="2455291"/>
              <a:ext cx="920750" cy="575310"/>
            </a:xfrm>
            <a:custGeom>
              <a:avLst/>
              <a:gdLst/>
              <a:ahLst/>
              <a:cxnLst/>
              <a:rect l="l" t="t" r="r" b="b"/>
              <a:pathLst>
                <a:path w="920750" h="575310">
                  <a:moveTo>
                    <a:pt x="920750" y="0"/>
                  </a:moveTo>
                  <a:lnTo>
                    <a:pt x="920750" y="287527"/>
                  </a:lnTo>
                  <a:lnTo>
                    <a:pt x="0" y="287527"/>
                  </a:lnTo>
                  <a:lnTo>
                    <a:pt x="0" y="574928"/>
                  </a:lnTo>
                </a:path>
              </a:pathLst>
            </a:custGeom>
            <a:ln w="2540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35096" y="3006090"/>
              <a:ext cx="1301496" cy="122072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070731" y="4162678"/>
              <a:ext cx="1270" cy="376555"/>
            </a:xfrm>
            <a:custGeom>
              <a:avLst/>
              <a:gdLst/>
              <a:ahLst/>
              <a:cxnLst/>
              <a:rect l="l" t="t" r="r" b="b"/>
              <a:pathLst>
                <a:path w="1270" h="376554">
                  <a:moveTo>
                    <a:pt x="0" y="0"/>
                  </a:moveTo>
                  <a:lnTo>
                    <a:pt x="0" y="188341"/>
                  </a:lnTo>
                  <a:lnTo>
                    <a:pt x="1016" y="188341"/>
                  </a:lnTo>
                  <a:lnTo>
                    <a:pt x="1016" y="376555"/>
                  </a:lnTo>
                </a:path>
              </a:pathLst>
            </a:custGeom>
            <a:ln w="2540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64636" y="4514849"/>
              <a:ext cx="1043939" cy="150266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991481" y="2455291"/>
              <a:ext cx="721995" cy="575310"/>
            </a:xfrm>
            <a:custGeom>
              <a:avLst/>
              <a:gdLst/>
              <a:ahLst/>
              <a:cxnLst/>
              <a:rect l="l" t="t" r="r" b="b"/>
              <a:pathLst>
                <a:path w="721995" h="575310">
                  <a:moveTo>
                    <a:pt x="0" y="0"/>
                  </a:moveTo>
                  <a:lnTo>
                    <a:pt x="0" y="287527"/>
                  </a:lnTo>
                  <a:lnTo>
                    <a:pt x="721995" y="287527"/>
                  </a:lnTo>
                  <a:lnTo>
                    <a:pt x="721995" y="574928"/>
                  </a:lnTo>
                </a:path>
              </a:pathLst>
            </a:custGeom>
            <a:ln w="25398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84420" y="3006090"/>
              <a:ext cx="1690116" cy="107441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713476" y="4016502"/>
              <a:ext cx="1270" cy="344805"/>
            </a:xfrm>
            <a:custGeom>
              <a:avLst/>
              <a:gdLst/>
              <a:ahLst/>
              <a:cxnLst/>
              <a:rect l="l" t="t" r="r" b="b"/>
              <a:pathLst>
                <a:path w="1270" h="344804">
                  <a:moveTo>
                    <a:pt x="0" y="0"/>
                  </a:moveTo>
                  <a:lnTo>
                    <a:pt x="0" y="172338"/>
                  </a:lnTo>
                  <a:lnTo>
                    <a:pt x="1015" y="172338"/>
                  </a:lnTo>
                  <a:lnTo>
                    <a:pt x="1015" y="344677"/>
                  </a:lnTo>
                </a:path>
              </a:pathLst>
            </a:custGeom>
            <a:ln w="2540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56988" y="4316730"/>
              <a:ext cx="1748027" cy="178917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160264" y="6004433"/>
              <a:ext cx="554355" cy="496570"/>
            </a:xfrm>
            <a:custGeom>
              <a:avLst/>
              <a:gdLst/>
              <a:ahLst/>
              <a:cxnLst/>
              <a:rect l="l" t="t" r="r" b="b"/>
              <a:pathLst>
                <a:path w="554354" h="496570">
                  <a:moveTo>
                    <a:pt x="554355" y="0"/>
                  </a:moveTo>
                  <a:lnTo>
                    <a:pt x="554355" y="248030"/>
                  </a:lnTo>
                  <a:lnTo>
                    <a:pt x="0" y="248030"/>
                  </a:lnTo>
                  <a:lnTo>
                    <a:pt x="0" y="496188"/>
                  </a:lnTo>
                </a:path>
              </a:pathLst>
            </a:custGeom>
            <a:ln w="2540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19471" y="6450329"/>
              <a:ext cx="481584" cy="41910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160264" y="6762623"/>
              <a:ext cx="0" cy="129539"/>
            </a:xfrm>
            <a:custGeom>
              <a:avLst/>
              <a:gdLst/>
              <a:ahLst/>
              <a:cxnLst/>
              <a:rect l="l" t="t" r="r" b="b"/>
              <a:pathLst>
                <a:path h="129540">
                  <a:moveTo>
                    <a:pt x="0" y="0"/>
                  </a:moveTo>
                  <a:lnTo>
                    <a:pt x="0" y="64643"/>
                  </a:lnTo>
                  <a:lnTo>
                    <a:pt x="0" y="129285"/>
                  </a:lnTo>
                </a:path>
              </a:pathLst>
            </a:custGeom>
            <a:ln w="2540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84776" y="6837425"/>
              <a:ext cx="979931" cy="133197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714619" y="6004433"/>
              <a:ext cx="471805" cy="490855"/>
            </a:xfrm>
            <a:custGeom>
              <a:avLst/>
              <a:gdLst/>
              <a:ahLst/>
              <a:cxnLst/>
              <a:rect l="l" t="t" r="r" b="b"/>
              <a:pathLst>
                <a:path w="471804" h="490854">
                  <a:moveTo>
                    <a:pt x="0" y="0"/>
                  </a:moveTo>
                  <a:lnTo>
                    <a:pt x="0" y="245363"/>
                  </a:lnTo>
                  <a:lnTo>
                    <a:pt x="471423" y="245363"/>
                  </a:lnTo>
                  <a:lnTo>
                    <a:pt x="471423" y="490854"/>
                  </a:lnTo>
                </a:path>
              </a:pathLst>
            </a:custGeom>
            <a:ln w="2540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937503" y="6445758"/>
              <a:ext cx="496811" cy="41757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186043" y="6757288"/>
              <a:ext cx="1905" cy="151765"/>
            </a:xfrm>
            <a:custGeom>
              <a:avLst/>
              <a:gdLst/>
              <a:ahLst/>
              <a:cxnLst/>
              <a:rect l="l" t="t" r="r" b="b"/>
              <a:pathLst>
                <a:path w="1904" h="151765">
                  <a:moveTo>
                    <a:pt x="0" y="0"/>
                  </a:moveTo>
                  <a:lnTo>
                    <a:pt x="0" y="75565"/>
                  </a:lnTo>
                  <a:lnTo>
                    <a:pt x="1397" y="75565"/>
                  </a:lnTo>
                  <a:lnTo>
                    <a:pt x="1397" y="151257"/>
                  </a:lnTo>
                </a:path>
              </a:pathLst>
            </a:custGeom>
            <a:ln w="2540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44895" y="6884682"/>
              <a:ext cx="1085088" cy="1237475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1516125" y="470408"/>
            <a:ext cx="5535930" cy="847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5575">
              <a:lnSpc>
                <a:spcPct val="100000"/>
              </a:lnSpc>
              <a:spcBef>
                <a:spcPts val="100"/>
              </a:spcBef>
            </a:pPr>
            <a:r>
              <a:rPr sz="1400" spc="-170" dirty="0">
                <a:solidFill>
                  <a:srgbClr val="342E78"/>
                </a:solidFill>
                <a:latin typeface="Arial Black"/>
                <a:cs typeface="Arial Black"/>
              </a:rPr>
              <a:t>INCOME</a:t>
            </a:r>
            <a:r>
              <a:rPr sz="1400" spc="-15" dirty="0">
                <a:solidFill>
                  <a:srgbClr val="342E78"/>
                </a:solidFill>
                <a:latin typeface="Arial Black"/>
                <a:cs typeface="Arial Black"/>
              </a:rPr>
              <a:t> </a:t>
            </a:r>
            <a:r>
              <a:rPr sz="1400" spc="-190" dirty="0">
                <a:solidFill>
                  <a:srgbClr val="342E78"/>
                </a:solidFill>
                <a:latin typeface="Arial Black"/>
                <a:cs typeface="Arial Black"/>
              </a:rPr>
              <a:t>FROM</a:t>
            </a:r>
            <a:r>
              <a:rPr sz="1400" spc="-25" dirty="0">
                <a:solidFill>
                  <a:srgbClr val="342E78"/>
                </a:solidFill>
                <a:latin typeface="Arial Black"/>
                <a:cs typeface="Arial Black"/>
              </a:rPr>
              <a:t> </a:t>
            </a:r>
            <a:r>
              <a:rPr sz="1400" spc="-180" dirty="0">
                <a:solidFill>
                  <a:srgbClr val="342E78"/>
                </a:solidFill>
                <a:latin typeface="Arial Black"/>
                <a:cs typeface="Arial Black"/>
              </a:rPr>
              <a:t>HOUSE</a:t>
            </a:r>
            <a:r>
              <a:rPr sz="1400" spc="-5" dirty="0">
                <a:solidFill>
                  <a:srgbClr val="342E78"/>
                </a:solidFill>
                <a:latin typeface="Arial Black"/>
                <a:cs typeface="Arial Black"/>
              </a:rPr>
              <a:t> </a:t>
            </a:r>
            <a:r>
              <a:rPr sz="1400" spc="-150" dirty="0">
                <a:solidFill>
                  <a:srgbClr val="342E78"/>
                </a:solidFill>
                <a:latin typeface="Arial Black"/>
                <a:cs typeface="Arial Black"/>
              </a:rPr>
              <a:t>PROPERTY</a:t>
            </a:r>
            <a:endParaRPr sz="1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1200" spc="-25" dirty="0">
                <a:latin typeface="Arial Black"/>
                <a:cs typeface="Arial Black"/>
              </a:rPr>
              <a:t>In</a:t>
            </a:r>
            <a:r>
              <a:rPr sz="1200" spc="-135" dirty="0">
                <a:latin typeface="Arial Black"/>
                <a:cs typeface="Arial Black"/>
              </a:rPr>
              <a:t> </a:t>
            </a:r>
            <a:r>
              <a:rPr sz="1200" spc="-40" dirty="0">
                <a:latin typeface="Arial Black"/>
                <a:cs typeface="Arial Black"/>
              </a:rPr>
              <a:t>case</a:t>
            </a:r>
            <a:r>
              <a:rPr sz="1200" spc="-125" dirty="0">
                <a:latin typeface="Arial Black"/>
                <a:cs typeface="Arial Black"/>
              </a:rPr>
              <a:t> </a:t>
            </a:r>
            <a:r>
              <a:rPr sz="1200" spc="-50" dirty="0">
                <a:latin typeface="Arial Black"/>
                <a:cs typeface="Arial Black"/>
              </a:rPr>
              <a:t>assessee</a:t>
            </a:r>
            <a:r>
              <a:rPr sz="1200" spc="-155" dirty="0">
                <a:latin typeface="Arial Black"/>
                <a:cs typeface="Arial Black"/>
              </a:rPr>
              <a:t> </a:t>
            </a:r>
            <a:r>
              <a:rPr sz="1200" spc="-40" dirty="0">
                <a:latin typeface="Arial Black"/>
                <a:cs typeface="Arial Black"/>
              </a:rPr>
              <a:t>pays</a:t>
            </a:r>
            <a:r>
              <a:rPr sz="1200" spc="-130" dirty="0">
                <a:latin typeface="Arial Black"/>
                <a:cs typeface="Arial Black"/>
              </a:rPr>
              <a:t> </a:t>
            </a:r>
            <a:r>
              <a:rPr sz="1200" spc="-40" dirty="0">
                <a:latin typeface="Arial Black"/>
                <a:cs typeface="Arial Black"/>
              </a:rPr>
              <a:t>tax</a:t>
            </a:r>
            <a:r>
              <a:rPr sz="1200" spc="-135" dirty="0">
                <a:latin typeface="Arial Black"/>
                <a:cs typeface="Arial Black"/>
              </a:rPr>
              <a:t> </a:t>
            </a:r>
            <a:r>
              <a:rPr sz="1200" spc="-40" dirty="0">
                <a:latin typeface="Arial Black"/>
                <a:cs typeface="Arial Black"/>
              </a:rPr>
              <a:t>under</a:t>
            </a:r>
            <a:r>
              <a:rPr sz="1200" spc="-160" dirty="0">
                <a:latin typeface="Arial Black"/>
                <a:cs typeface="Arial Black"/>
              </a:rPr>
              <a:t> </a:t>
            </a:r>
            <a:r>
              <a:rPr sz="1200" spc="-40" dirty="0">
                <a:latin typeface="Arial Black"/>
                <a:cs typeface="Arial Black"/>
              </a:rPr>
              <a:t>normal</a:t>
            </a:r>
            <a:r>
              <a:rPr sz="1200" spc="-125" dirty="0">
                <a:latin typeface="Arial Black"/>
                <a:cs typeface="Arial Black"/>
              </a:rPr>
              <a:t> </a:t>
            </a:r>
            <a:r>
              <a:rPr sz="1200" spc="-50" dirty="0">
                <a:latin typeface="Arial Black"/>
                <a:cs typeface="Arial Black"/>
              </a:rPr>
              <a:t>provisions</a:t>
            </a:r>
            <a:r>
              <a:rPr sz="1200" spc="-140" dirty="0">
                <a:latin typeface="Arial Black"/>
                <a:cs typeface="Arial Black"/>
              </a:rPr>
              <a:t> </a:t>
            </a:r>
            <a:r>
              <a:rPr sz="1200" spc="-25" dirty="0">
                <a:latin typeface="Arial Black"/>
                <a:cs typeface="Arial Black"/>
              </a:rPr>
              <a:t>of</a:t>
            </a:r>
            <a:r>
              <a:rPr sz="1200" spc="-125" dirty="0">
                <a:latin typeface="Arial Black"/>
                <a:cs typeface="Arial Black"/>
              </a:rPr>
              <a:t> </a:t>
            </a:r>
            <a:r>
              <a:rPr sz="1200" spc="-40" dirty="0">
                <a:latin typeface="Arial Black"/>
                <a:cs typeface="Arial Black"/>
              </a:rPr>
              <a:t>the</a:t>
            </a:r>
            <a:r>
              <a:rPr sz="1200" spc="-145" dirty="0">
                <a:latin typeface="Arial Black"/>
                <a:cs typeface="Arial Black"/>
              </a:rPr>
              <a:t> </a:t>
            </a:r>
            <a:r>
              <a:rPr sz="1200" spc="-25" dirty="0">
                <a:latin typeface="Arial Black"/>
                <a:cs typeface="Arial Black"/>
              </a:rPr>
              <a:t>Act</a:t>
            </a:r>
            <a:endParaRPr sz="1200">
              <a:latin typeface="Arial Black"/>
              <a:cs typeface="Arial Black"/>
            </a:endParaRPr>
          </a:p>
          <a:p>
            <a:pPr marL="1224280">
              <a:lnSpc>
                <a:spcPct val="100000"/>
              </a:lnSpc>
              <a:spcBef>
                <a:spcPts val="935"/>
              </a:spcBef>
            </a:pPr>
            <a:r>
              <a:rPr sz="1000" spc="-45" dirty="0">
                <a:latin typeface="Arial Black"/>
                <a:cs typeface="Arial Black"/>
              </a:rPr>
              <a:t>Deductions</a:t>
            </a:r>
            <a:r>
              <a:rPr sz="1000" spc="-35" dirty="0">
                <a:latin typeface="Arial Black"/>
                <a:cs typeface="Arial Black"/>
              </a:rPr>
              <a:t> </a:t>
            </a:r>
            <a:r>
              <a:rPr sz="1000" spc="-45" dirty="0">
                <a:latin typeface="Arial Black"/>
                <a:cs typeface="Arial Black"/>
              </a:rPr>
              <a:t>allowed</a:t>
            </a:r>
            <a:r>
              <a:rPr sz="1000" spc="-20" dirty="0">
                <a:latin typeface="Arial Black"/>
                <a:cs typeface="Arial Black"/>
              </a:rPr>
              <a:t> </a:t>
            </a:r>
            <a:r>
              <a:rPr sz="1000" spc="-45" dirty="0">
                <a:latin typeface="Arial Black"/>
                <a:cs typeface="Arial Black"/>
              </a:rPr>
              <a:t>from</a:t>
            </a:r>
            <a:r>
              <a:rPr sz="1000" spc="-55" dirty="0">
                <a:latin typeface="Arial Black"/>
                <a:cs typeface="Arial Black"/>
              </a:rPr>
              <a:t> </a:t>
            </a:r>
            <a:r>
              <a:rPr sz="1000" spc="-25" dirty="0">
                <a:latin typeface="Arial Black"/>
                <a:cs typeface="Arial Black"/>
              </a:rPr>
              <a:t>NAV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596897" y="1566417"/>
            <a:ext cx="122872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3045" marR="5080" indent="-220979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Lucida Sans Unicode"/>
                <a:cs typeface="Lucida Sans Unicode"/>
              </a:rPr>
              <a:t>Let</a:t>
            </a:r>
            <a:r>
              <a:rPr sz="1000" spc="-6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out/</a:t>
            </a:r>
            <a:r>
              <a:rPr sz="1000" spc="-6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deemed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25" dirty="0">
                <a:latin typeface="Lucida Sans Unicode"/>
                <a:cs typeface="Lucida Sans Unicode"/>
              </a:rPr>
              <a:t>let </a:t>
            </a:r>
            <a:r>
              <a:rPr sz="1000" dirty="0">
                <a:latin typeface="Lucida Sans Unicode"/>
                <a:cs typeface="Lucida Sans Unicode"/>
              </a:rPr>
              <a:t>out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property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39209" y="1546605"/>
            <a:ext cx="128016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11454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Lucida Sans Unicode"/>
                <a:cs typeface="Lucida Sans Unicode"/>
              </a:rPr>
              <a:t>Self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occupied </a:t>
            </a:r>
            <a:r>
              <a:rPr sz="1000" spc="-20" dirty="0">
                <a:latin typeface="Lucida Sans Unicode"/>
                <a:cs typeface="Lucida Sans Unicode"/>
              </a:rPr>
              <a:t>property/</a:t>
            </a:r>
            <a:r>
              <a:rPr sz="1000" spc="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properties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304289" y="2192781"/>
            <a:ext cx="65976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7305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Lucida Sans Unicode"/>
                <a:cs typeface="Lucida Sans Unicode"/>
              </a:rPr>
              <a:t>Standard deduction </a:t>
            </a:r>
            <a:r>
              <a:rPr sz="1000" dirty="0">
                <a:latin typeface="Lucida Sans Unicode"/>
                <a:cs typeface="Lucida Sans Unicode"/>
              </a:rPr>
              <a:t>u/s</a:t>
            </a:r>
            <a:r>
              <a:rPr sz="1000" spc="3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24(a)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305557" y="2212593"/>
            <a:ext cx="110045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Lucida Sans Unicode"/>
                <a:cs typeface="Lucida Sans Unicode"/>
              </a:rPr>
              <a:t>Interest</a:t>
            </a:r>
            <a:r>
              <a:rPr sz="1000" spc="95" dirty="0">
                <a:latin typeface="Lucida Sans Unicode"/>
                <a:cs typeface="Lucida Sans Unicode"/>
              </a:rPr>
              <a:t> </a:t>
            </a:r>
            <a:r>
              <a:rPr sz="1000" spc="-25" dirty="0">
                <a:latin typeface="Lucida Sans Unicode"/>
                <a:cs typeface="Lucida Sans Unicode"/>
              </a:rPr>
              <a:t>on </a:t>
            </a:r>
            <a:r>
              <a:rPr sz="1000" dirty="0">
                <a:latin typeface="Lucida Sans Unicode"/>
                <a:cs typeface="Lucida Sans Unicode"/>
              </a:rPr>
              <a:t>borrowed</a:t>
            </a:r>
            <a:r>
              <a:rPr sz="1000" spc="9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capital </a:t>
            </a:r>
            <a:r>
              <a:rPr sz="1000" dirty="0">
                <a:latin typeface="Lucida Sans Unicode"/>
                <a:cs typeface="Lucida Sans Unicode"/>
              </a:rPr>
              <a:t>u/s</a:t>
            </a:r>
            <a:r>
              <a:rPr sz="1000" spc="3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24(b)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319396" y="2101341"/>
            <a:ext cx="13188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6845" marR="5080" indent="-14478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Lucida Sans Unicode"/>
                <a:cs typeface="Lucida Sans Unicode"/>
              </a:rPr>
              <a:t>Interest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on</a:t>
            </a:r>
            <a:r>
              <a:rPr sz="1000" spc="-2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borrowed </a:t>
            </a:r>
            <a:r>
              <a:rPr sz="1000" dirty="0">
                <a:latin typeface="Lucida Sans Unicode"/>
                <a:cs typeface="Lucida Sans Unicode"/>
              </a:rPr>
              <a:t>capital</a:t>
            </a:r>
            <a:r>
              <a:rPr sz="1000" spc="10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u/s</a:t>
            </a:r>
            <a:r>
              <a:rPr sz="1000" spc="10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24(b)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429258" y="2987166"/>
            <a:ext cx="410209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375" marR="5080" indent="-67310">
              <a:lnSpc>
                <a:spcPct val="100000"/>
              </a:lnSpc>
              <a:spcBef>
                <a:spcPts val="95"/>
              </a:spcBef>
            </a:pPr>
            <a:r>
              <a:rPr sz="1000" spc="-35" dirty="0">
                <a:latin typeface="Lucida Sans Unicode"/>
                <a:cs typeface="Lucida Sans Unicode"/>
              </a:rPr>
              <a:t>30%</a:t>
            </a:r>
            <a:r>
              <a:rPr sz="1000" spc="-70" dirty="0">
                <a:latin typeface="Lucida Sans Unicode"/>
                <a:cs typeface="Lucida Sans Unicode"/>
              </a:rPr>
              <a:t> </a:t>
            </a:r>
            <a:r>
              <a:rPr sz="1000" spc="-35" dirty="0">
                <a:latin typeface="Lucida Sans Unicode"/>
                <a:cs typeface="Lucida Sans Unicode"/>
              </a:rPr>
              <a:t>of </a:t>
            </a:r>
            <a:r>
              <a:rPr sz="1000" spc="-25" dirty="0">
                <a:latin typeface="Lucida Sans Unicode"/>
                <a:cs typeface="Lucida Sans Unicode"/>
              </a:rPr>
              <a:t>NAV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593975" y="3118230"/>
            <a:ext cx="50482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922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Lucida Sans Unicode"/>
                <a:cs typeface="Lucida Sans Unicode"/>
              </a:rPr>
              <a:t>Fully </a:t>
            </a:r>
            <a:r>
              <a:rPr sz="1000" spc="-20" dirty="0">
                <a:latin typeface="Lucida Sans Unicode"/>
                <a:cs typeface="Lucida Sans Unicode"/>
              </a:rPr>
              <a:t>Allowed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569334" y="3110611"/>
            <a:ext cx="1004569" cy="9378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99800"/>
              </a:lnSpc>
              <a:spcBef>
                <a:spcPts val="95"/>
              </a:spcBef>
            </a:pPr>
            <a:r>
              <a:rPr sz="1000" dirty="0">
                <a:latin typeface="Lucida Sans Unicode"/>
                <a:cs typeface="Lucida Sans Unicode"/>
              </a:rPr>
              <a:t>where</a:t>
            </a:r>
            <a:r>
              <a:rPr sz="1000" spc="-5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loan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25" dirty="0">
                <a:latin typeface="Lucida Sans Unicode"/>
                <a:cs typeface="Lucida Sans Unicode"/>
              </a:rPr>
              <a:t>is </a:t>
            </a:r>
            <a:r>
              <a:rPr sz="1000" spc="-10" dirty="0">
                <a:latin typeface="Lucida Sans Unicode"/>
                <a:cs typeface="Lucida Sans Unicode"/>
              </a:rPr>
              <a:t>taken</a:t>
            </a:r>
            <a:r>
              <a:rPr sz="1000" spc="-7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for</a:t>
            </a:r>
            <a:r>
              <a:rPr sz="1000" spc="-7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repair, renewal</a:t>
            </a:r>
            <a:r>
              <a:rPr sz="1000" spc="-15" dirty="0">
                <a:latin typeface="Lucida Sans Unicode"/>
                <a:cs typeface="Lucida Sans Unicode"/>
              </a:rPr>
              <a:t> </a:t>
            </a:r>
            <a:r>
              <a:rPr sz="1000" spc="-25" dirty="0">
                <a:latin typeface="Lucida Sans Unicode"/>
                <a:cs typeface="Lucida Sans Unicode"/>
              </a:rPr>
              <a:t>or </a:t>
            </a:r>
            <a:r>
              <a:rPr sz="1000" spc="-10" dirty="0">
                <a:latin typeface="Lucida Sans Unicode"/>
                <a:cs typeface="Lucida Sans Unicode"/>
              </a:rPr>
              <a:t>reconstruction </a:t>
            </a:r>
            <a:r>
              <a:rPr sz="1000" dirty="0">
                <a:latin typeface="Lucida Sans Unicode"/>
                <a:cs typeface="Lucida Sans Unicode"/>
              </a:rPr>
              <a:t>of</a:t>
            </a:r>
            <a:r>
              <a:rPr sz="1000" spc="-10" dirty="0">
                <a:latin typeface="Lucida Sans Unicode"/>
                <a:cs typeface="Lucida Sans Unicode"/>
              </a:rPr>
              <a:t> house property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028057" y="3189858"/>
            <a:ext cx="1370965" cy="633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905" algn="ctr">
              <a:lnSpc>
                <a:spcPct val="99700"/>
              </a:lnSpc>
              <a:spcBef>
                <a:spcPts val="100"/>
              </a:spcBef>
            </a:pPr>
            <a:r>
              <a:rPr sz="1000" dirty="0">
                <a:latin typeface="Lucida Sans Unicode"/>
                <a:cs typeface="Lucida Sans Unicode"/>
              </a:rPr>
              <a:t>where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loan</a:t>
            </a:r>
            <a:r>
              <a:rPr sz="1000" spc="-2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is</a:t>
            </a:r>
            <a:r>
              <a:rPr sz="1000" spc="-25" dirty="0">
                <a:latin typeface="Lucida Sans Unicode"/>
                <a:cs typeface="Lucida Sans Unicode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taken </a:t>
            </a:r>
            <a:r>
              <a:rPr sz="1000" dirty="0">
                <a:latin typeface="Lucida Sans Unicode"/>
                <a:cs typeface="Lucida Sans Unicode"/>
              </a:rPr>
              <a:t>for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acquisition</a:t>
            </a:r>
            <a:r>
              <a:rPr sz="1000" spc="-25" dirty="0">
                <a:latin typeface="Lucida Sans Unicode"/>
                <a:cs typeface="Lucida Sans Unicode"/>
              </a:rPr>
              <a:t> or </a:t>
            </a:r>
            <a:r>
              <a:rPr sz="1000" dirty="0">
                <a:latin typeface="Lucida Sans Unicode"/>
                <a:cs typeface="Lucida Sans Unicode"/>
              </a:rPr>
              <a:t>construction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of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house </a:t>
            </a:r>
            <a:r>
              <a:rPr sz="1000" spc="-10" dirty="0">
                <a:latin typeface="Lucida Sans Unicode"/>
                <a:cs typeface="Lucida Sans Unicode"/>
              </a:rPr>
              <a:t>property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714115" y="4759579"/>
            <a:ext cx="716280" cy="938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Lucida Sans Unicode"/>
                <a:cs typeface="Lucida Sans Unicode"/>
              </a:rPr>
              <a:t>Maximum</a:t>
            </a:r>
            <a:endParaRPr sz="1000">
              <a:latin typeface="Lucida Sans Unicode"/>
              <a:cs typeface="Lucida Sans Unicode"/>
            </a:endParaRPr>
          </a:p>
          <a:p>
            <a:pPr marL="12700" marR="5080" algn="ctr">
              <a:lnSpc>
                <a:spcPct val="99800"/>
              </a:lnSpc>
            </a:pPr>
            <a:r>
              <a:rPr sz="1000" dirty="0">
                <a:latin typeface="Georgia"/>
                <a:cs typeface="Georgia"/>
              </a:rPr>
              <a:t>`</a:t>
            </a:r>
            <a:r>
              <a:rPr sz="1000" spc="-25" dirty="0">
                <a:latin typeface="Georgia"/>
                <a:cs typeface="Georgia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30,000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i="1" spc="-25" dirty="0">
                <a:latin typeface="Arial"/>
                <a:cs typeface="Arial"/>
              </a:rPr>
              <a:t>in </a:t>
            </a:r>
            <a:r>
              <a:rPr sz="1000" i="1" dirty="0">
                <a:latin typeface="Arial"/>
                <a:cs typeface="Arial"/>
              </a:rPr>
              <a:t>toto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for</a:t>
            </a:r>
            <a:r>
              <a:rPr sz="1000" spc="-10" dirty="0">
                <a:latin typeface="Lucida Sans Unicode"/>
                <a:cs typeface="Lucida Sans Unicode"/>
              </a:rPr>
              <a:t> </a:t>
            </a:r>
            <a:r>
              <a:rPr sz="1000" spc="-25" dirty="0">
                <a:latin typeface="Lucida Sans Unicode"/>
                <a:cs typeface="Lucida Sans Unicode"/>
              </a:rPr>
              <a:t>one </a:t>
            </a:r>
            <a:r>
              <a:rPr sz="1000" dirty="0">
                <a:latin typeface="Lucida Sans Unicode"/>
                <a:cs typeface="Lucida Sans Unicode"/>
              </a:rPr>
              <a:t>or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two</a:t>
            </a:r>
            <a:r>
              <a:rPr sz="1000" spc="-15" dirty="0">
                <a:latin typeface="Lucida Sans Unicode"/>
                <a:cs typeface="Lucida Sans Unicode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self </a:t>
            </a:r>
            <a:r>
              <a:rPr sz="1000" spc="-10" dirty="0">
                <a:latin typeface="Lucida Sans Unicode"/>
                <a:cs typeface="Lucida Sans Unicode"/>
              </a:rPr>
              <a:t>occupied properties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006721" y="4390771"/>
            <a:ext cx="1419860" cy="1548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0" marR="36830" indent="-1270" algn="ctr">
              <a:lnSpc>
                <a:spcPct val="99800"/>
              </a:lnSpc>
              <a:spcBef>
                <a:spcPts val="95"/>
              </a:spcBef>
            </a:pPr>
            <a:r>
              <a:rPr sz="1000" dirty="0">
                <a:latin typeface="Lucida Sans Unicode"/>
                <a:cs typeface="Lucida Sans Unicode"/>
              </a:rPr>
              <a:t>Acquisition</a:t>
            </a:r>
            <a:r>
              <a:rPr sz="1000" spc="-75" dirty="0">
                <a:latin typeface="Lucida Sans Unicode"/>
                <a:cs typeface="Lucida Sans Unicode"/>
              </a:rPr>
              <a:t> </a:t>
            </a:r>
            <a:r>
              <a:rPr sz="1000" spc="-25" dirty="0">
                <a:latin typeface="Lucida Sans Unicode"/>
                <a:cs typeface="Lucida Sans Unicode"/>
              </a:rPr>
              <a:t>or </a:t>
            </a:r>
            <a:r>
              <a:rPr sz="1000" spc="-10" dirty="0">
                <a:latin typeface="Lucida Sans Unicode"/>
                <a:cs typeface="Lucida Sans Unicode"/>
              </a:rPr>
              <a:t>construction completed</a:t>
            </a:r>
            <a:r>
              <a:rPr sz="1000" spc="-1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within </a:t>
            </a:r>
            <a:r>
              <a:rPr sz="1000" spc="-50" dirty="0">
                <a:latin typeface="Lucida Sans Unicode"/>
                <a:cs typeface="Lucida Sans Unicode"/>
              </a:rPr>
              <a:t>5 </a:t>
            </a:r>
            <a:r>
              <a:rPr sz="1000" dirty="0">
                <a:latin typeface="Lucida Sans Unicode"/>
                <a:cs typeface="Lucida Sans Unicode"/>
              </a:rPr>
              <a:t>years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from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the</a:t>
            </a:r>
            <a:r>
              <a:rPr sz="1000" spc="-2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end</a:t>
            </a:r>
            <a:r>
              <a:rPr sz="1000" spc="-20" dirty="0">
                <a:latin typeface="Lucida Sans Unicode"/>
                <a:cs typeface="Lucida Sans Unicode"/>
              </a:rPr>
              <a:t> </a:t>
            </a:r>
            <a:r>
              <a:rPr sz="1000" spc="-25" dirty="0">
                <a:latin typeface="Lucida Sans Unicode"/>
                <a:cs typeface="Lucida Sans Unicode"/>
              </a:rPr>
              <a:t>of </a:t>
            </a:r>
            <a:r>
              <a:rPr sz="1000" dirty="0">
                <a:latin typeface="Lucida Sans Unicode"/>
                <a:cs typeface="Lucida Sans Unicode"/>
              </a:rPr>
              <a:t>the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FY</a:t>
            </a:r>
            <a:r>
              <a:rPr sz="1000" spc="-2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in</a:t>
            </a:r>
            <a:r>
              <a:rPr sz="1000" spc="-2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which</a:t>
            </a:r>
            <a:r>
              <a:rPr sz="1000" spc="-25" dirty="0">
                <a:latin typeface="Lucida Sans Unicode"/>
                <a:cs typeface="Lucida Sans Unicode"/>
              </a:rPr>
              <a:t> the </a:t>
            </a:r>
            <a:r>
              <a:rPr sz="1000" dirty="0">
                <a:latin typeface="Lucida Sans Unicode"/>
                <a:cs typeface="Lucida Sans Unicode"/>
              </a:rPr>
              <a:t>capital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was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borrowed</a:t>
            </a:r>
            <a:endParaRPr sz="1000">
              <a:latin typeface="Lucida Sans Unicode"/>
              <a:cs typeface="Lucida Sans Unicode"/>
            </a:endParaRPr>
          </a:p>
          <a:p>
            <a:pPr marL="3810" algn="ctr">
              <a:lnSpc>
                <a:spcPts val="1175"/>
              </a:lnSpc>
              <a:spcBef>
                <a:spcPts val="50"/>
              </a:spcBef>
            </a:pPr>
            <a:r>
              <a:rPr sz="1000" spc="-50" dirty="0">
                <a:latin typeface="Lucida Sans Unicode"/>
                <a:cs typeface="Lucida Sans Unicode"/>
              </a:rPr>
              <a:t>+</a:t>
            </a:r>
            <a:endParaRPr sz="1000">
              <a:latin typeface="Lucida Sans Unicode"/>
              <a:cs typeface="Lucida Sans Unicode"/>
            </a:endParaRPr>
          </a:p>
          <a:p>
            <a:pPr marL="12700" marR="5080" algn="ctr">
              <a:lnSpc>
                <a:spcPts val="1200"/>
              </a:lnSpc>
              <a:spcBef>
                <a:spcPts val="15"/>
              </a:spcBef>
            </a:pPr>
            <a:r>
              <a:rPr sz="1000" dirty="0">
                <a:latin typeface="Lucida Sans Unicode"/>
                <a:cs typeface="Lucida Sans Unicode"/>
              </a:rPr>
              <a:t>Certificate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from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lender </a:t>
            </a:r>
            <a:r>
              <a:rPr sz="1000" dirty="0">
                <a:latin typeface="Lucida Sans Unicode"/>
                <a:cs typeface="Lucida Sans Unicode"/>
              </a:rPr>
              <a:t>specifying</a:t>
            </a:r>
            <a:r>
              <a:rPr sz="1000" spc="-7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interest payable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064633" y="6524625"/>
            <a:ext cx="1898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Lucida Sans Unicode"/>
                <a:cs typeface="Lucida Sans Unicode"/>
              </a:rPr>
              <a:t>No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819269" y="6911720"/>
            <a:ext cx="682625" cy="1089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195"/>
              </a:lnSpc>
              <a:spcBef>
                <a:spcPts val="95"/>
              </a:spcBef>
            </a:pPr>
            <a:r>
              <a:rPr sz="1000" spc="-10" dirty="0">
                <a:latin typeface="Lucida Sans Unicode"/>
                <a:cs typeface="Lucida Sans Unicode"/>
              </a:rPr>
              <a:t>Maximum</a:t>
            </a:r>
            <a:endParaRPr sz="1000">
              <a:latin typeface="Lucida Sans Unicode"/>
              <a:cs typeface="Lucida Sans Unicode"/>
            </a:endParaRPr>
          </a:p>
          <a:p>
            <a:pPr marL="12700" marR="5080" algn="ctr">
              <a:lnSpc>
                <a:spcPts val="1200"/>
              </a:lnSpc>
              <a:spcBef>
                <a:spcPts val="35"/>
              </a:spcBef>
            </a:pPr>
            <a:r>
              <a:rPr sz="1000" spc="-10" dirty="0">
                <a:latin typeface="Georgia"/>
                <a:cs typeface="Georgia"/>
              </a:rPr>
              <a:t>`</a:t>
            </a:r>
            <a:r>
              <a:rPr sz="1000" spc="-35" dirty="0">
                <a:latin typeface="Georgia"/>
                <a:cs typeface="Georgia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30,000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i="1" spc="-25" dirty="0">
                <a:latin typeface="Arial"/>
                <a:cs typeface="Arial"/>
              </a:rPr>
              <a:t>in </a:t>
            </a:r>
            <a:r>
              <a:rPr sz="1000" i="1" dirty="0">
                <a:latin typeface="Arial"/>
                <a:cs typeface="Arial"/>
              </a:rPr>
              <a:t>toto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spc="-25" dirty="0">
                <a:latin typeface="Lucida Sans Unicode"/>
                <a:cs typeface="Lucida Sans Unicode"/>
              </a:rPr>
              <a:t>for</a:t>
            </a:r>
            <a:endParaRPr sz="1000">
              <a:latin typeface="Lucida Sans Unicode"/>
              <a:cs typeface="Lucida Sans Unicode"/>
            </a:endParaRPr>
          </a:p>
          <a:p>
            <a:pPr algn="ctr">
              <a:lnSpc>
                <a:spcPts val="1165"/>
              </a:lnSpc>
            </a:pPr>
            <a:r>
              <a:rPr sz="1000" spc="-10" dirty="0">
                <a:latin typeface="Lucida Sans Unicode"/>
                <a:cs typeface="Lucida Sans Unicode"/>
              </a:rPr>
              <a:t>one</a:t>
            </a:r>
            <a:r>
              <a:rPr sz="1000" spc="-7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or</a:t>
            </a:r>
            <a:r>
              <a:rPr sz="1000" spc="-65" dirty="0">
                <a:latin typeface="Lucida Sans Unicode"/>
                <a:cs typeface="Lucida Sans Unicode"/>
              </a:rPr>
              <a:t> </a:t>
            </a:r>
            <a:r>
              <a:rPr sz="1000" spc="-25" dirty="0">
                <a:latin typeface="Lucida Sans Unicode"/>
                <a:cs typeface="Lucida Sans Unicode"/>
              </a:rPr>
              <a:t>two</a:t>
            </a:r>
            <a:endParaRPr sz="1000">
              <a:latin typeface="Lucida Sans Unicode"/>
              <a:cs typeface="Lucida Sans Unicode"/>
            </a:endParaRPr>
          </a:p>
          <a:p>
            <a:pPr marL="30480" marR="22225" indent="-635" algn="ctr">
              <a:lnSpc>
                <a:spcPct val="99500"/>
              </a:lnSpc>
              <a:spcBef>
                <a:spcPts val="5"/>
              </a:spcBef>
            </a:pPr>
            <a:r>
              <a:rPr sz="1000" spc="-20" dirty="0">
                <a:latin typeface="Lucida Sans Unicode"/>
                <a:cs typeface="Lucida Sans Unicode"/>
              </a:rPr>
              <a:t>self </a:t>
            </a:r>
            <a:r>
              <a:rPr sz="1000" spc="-10" dirty="0">
                <a:latin typeface="Lucida Sans Unicode"/>
                <a:cs typeface="Lucida Sans Unicode"/>
              </a:rPr>
              <a:t>occupied </a:t>
            </a:r>
            <a:r>
              <a:rPr sz="1000" spc="-20" dirty="0">
                <a:latin typeface="Lucida Sans Unicode"/>
                <a:cs typeface="Lucida Sans Unicode"/>
              </a:rPr>
              <a:t>properties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072378" y="6518529"/>
            <a:ext cx="23367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Lucida Sans Unicode"/>
                <a:cs typeface="Lucida Sans Unicode"/>
              </a:rPr>
              <a:t>Yes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820917" y="6995541"/>
            <a:ext cx="735330" cy="938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Lucida Sans Unicode"/>
                <a:cs typeface="Lucida Sans Unicode"/>
              </a:rPr>
              <a:t>Maximum</a:t>
            </a:r>
            <a:endParaRPr sz="1000">
              <a:latin typeface="Lucida Sans Unicode"/>
              <a:cs typeface="Lucida Sans Unicode"/>
            </a:endParaRPr>
          </a:p>
          <a:p>
            <a:pPr algn="ctr">
              <a:lnSpc>
                <a:spcPts val="1185"/>
              </a:lnSpc>
              <a:spcBef>
                <a:spcPts val="35"/>
              </a:spcBef>
            </a:pPr>
            <a:r>
              <a:rPr sz="1000" spc="-60" dirty="0">
                <a:latin typeface="Georgia"/>
                <a:cs typeface="Georgia"/>
              </a:rPr>
              <a:t>`</a:t>
            </a:r>
            <a:r>
              <a:rPr sz="1000" spc="10" dirty="0">
                <a:latin typeface="Georgia"/>
                <a:cs typeface="Georgia"/>
              </a:rPr>
              <a:t> </a:t>
            </a:r>
            <a:r>
              <a:rPr sz="1000" spc="-70" dirty="0">
                <a:latin typeface="Lucida Sans Unicode"/>
                <a:cs typeface="Lucida Sans Unicode"/>
              </a:rPr>
              <a:t>2,00,000</a:t>
            </a:r>
            <a:r>
              <a:rPr sz="1000" spc="-20" dirty="0">
                <a:latin typeface="Lucida Sans Unicode"/>
                <a:cs typeface="Lucida Sans Unicode"/>
              </a:rPr>
              <a:t> </a:t>
            </a:r>
            <a:r>
              <a:rPr sz="1000" i="1" spc="-25" dirty="0">
                <a:latin typeface="Arial"/>
                <a:cs typeface="Arial"/>
              </a:rPr>
              <a:t>in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1185"/>
              </a:lnSpc>
            </a:pPr>
            <a:r>
              <a:rPr sz="1000" i="1" dirty="0">
                <a:latin typeface="Arial"/>
                <a:cs typeface="Arial"/>
              </a:rPr>
              <a:t>toto</a:t>
            </a:r>
            <a:r>
              <a:rPr sz="1000" i="1" spc="35" dirty="0">
                <a:latin typeface="Arial"/>
                <a:cs typeface="Arial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for</a:t>
            </a:r>
            <a:r>
              <a:rPr sz="1000" spc="-5" dirty="0">
                <a:latin typeface="Lucida Sans Unicode"/>
                <a:cs typeface="Lucida Sans Unicode"/>
              </a:rPr>
              <a:t> </a:t>
            </a:r>
            <a:r>
              <a:rPr sz="1000" spc="-25" dirty="0">
                <a:latin typeface="Lucida Sans Unicode"/>
                <a:cs typeface="Lucida Sans Unicode"/>
              </a:rPr>
              <a:t>one</a:t>
            </a:r>
            <a:endParaRPr sz="1000">
              <a:latin typeface="Lucida Sans Unicode"/>
              <a:cs typeface="Lucida Sans Unicode"/>
            </a:endParaRPr>
          </a:p>
          <a:p>
            <a:pPr marL="26034" marR="17780" algn="ctr">
              <a:lnSpc>
                <a:spcPct val="99500"/>
              </a:lnSpc>
              <a:spcBef>
                <a:spcPts val="5"/>
              </a:spcBef>
            </a:pPr>
            <a:r>
              <a:rPr sz="1000" dirty="0">
                <a:latin typeface="Lucida Sans Unicode"/>
                <a:cs typeface="Lucida Sans Unicode"/>
              </a:rPr>
              <a:t>or</a:t>
            </a:r>
            <a:r>
              <a:rPr sz="1000" spc="5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two</a:t>
            </a:r>
            <a:r>
              <a:rPr sz="1000" spc="55" dirty="0">
                <a:latin typeface="Lucida Sans Unicode"/>
                <a:cs typeface="Lucida Sans Unicode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self </a:t>
            </a:r>
            <a:r>
              <a:rPr sz="1000" spc="-10" dirty="0">
                <a:latin typeface="Lucida Sans Unicode"/>
                <a:cs typeface="Lucida Sans Unicode"/>
              </a:rPr>
              <a:t>occupied properties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66115" y="8251850"/>
            <a:ext cx="6452870" cy="816610"/>
          </a:xfrm>
          <a:prstGeom prst="rect">
            <a:avLst/>
          </a:prstGeom>
          <a:solidFill>
            <a:srgbClr val="E3B8B7"/>
          </a:solidFill>
          <a:ln w="6096">
            <a:solidFill>
              <a:srgbClr val="000000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marL="71120" marR="93345">
              <a:lnSpc>
                <a:spcPts val="1490"/>
              </a:lnSpc>
              <a:spcBef>
                <a:spcPts val="80"/>
              </a:spcBef>
            </a:pPr>
            <a:r>
              <a:rPr sz="1000" b="1" i="1" spc="10" dirty="0">
                <a:latin typeface="Arial"/>
                <a:cs typeface="Arial"/>
              </a:rPr>
              <a:t>Notes:</a:t>
            </a:r>
            <a:r>
              <a:rPr sz="1000" b="1" i="1" spc="160" dirty="0">
                <a:latin typeface="Arial"/>
                <a:cs typeface="Arial"/>
              </a:rPr>
              <a:t> </a:t>
            </a:r>
            <a:r>
              <a:rPr sz="1000" i="1" spc="10" dirty="0">
                <a:latin typeface="Arial"/>
                <a:cs typeface="Arial"/>
              </a:rPr>
              <a:t>(1)</a:t>
            </a:r>
            <a:r>
              <a:rPr sz="1000" i="1" spc="345" dirty="0">
                <a:latin typeface="Arial"/>
                <a:cs typeface="Arial"/>
              </a:rPr>
              <a:t> </a:t>
            </a:r>
            <a:r>
              <a:rPr sz="1000" i="1" spc="10" dirty="0">
                <a:latin typeface="Arial"/>
                <a:cs typeface="Arial"/>
              </a:rPr>
              <a:t>Pre-construction</a:t>
            </a:r>
            <a:r>
              <a:rPr sz="1000" i="1" spc="355" dirty="0">
                <a:latin typeface="Arial"/>
                <a:cs typeface="Arial"/>
              </a:rPr>
              <a:t> </a:t>
            </a:r>
            <a:r>
              <a:rPr sz="1000" i="1" spc="10" dirty="0">
                <a:latin typeface="Arial"/>
                <a:cs typeface="Arial"/>
              </a:rPr>
              <a:t>interest</a:t>
            </a:r>
            <a:r>
              <a:rPr sz="1000" i="1" spc="360" dirty="0">
                <a:latin typeface="Arial"/>
                <a:cs typeface="Arial"/>
              </a:rPr>
              <a:t> </a:t>
            </a:r>
            <a:r>
              <a:rPr sz="1000" i="1" spc="10" dirty="0">
                <a:latin typeface="Arial"/>
                <a:cs typeface="Arial"/>
              </a:rPr>
              <a:t>allowable</a:t>
            </a:r>
            <a:r>
              <a:rPr sz="1000" i="1" spc="360" dirty="0">
                <a:latin typeface="Arial"/>
                <a:cs typeface="Arial"/>
              </a:rPr>
              <a:t> </a:t>
            </a:r>
            <a:r>
              <a:rPr sz="1000" i="1" spc="10" dirty="0">
                <a:latin typeface="Arial"/>
                <a:cs typeface="Arial"/>
              </a:rPr>
              <a:t>as</a:t>
            </a:r>
            <a:r>
              <a:rPr sz="1000" i="1" spc="350" dirty="0">
                <a:latin typeface="Arial"/>
                <a:cs typeface="Arial"/>
              </a:rPr>
              <a:t> </a:t>
            </a:r>
            <a:r>
              <a:rPr sz="1000" i="1" spc="10" dirty="0">
                <a:latin typeface="Arial"/>
                <a:cs typeface="Arial"/>
              </a:rPr>
              <a:t>deduction</a:t>
            </a:r>
            <a:r>
              <a:rPr sz="1000" i="1" spc="360" dirty="0">
                <a:latin typeface="Arial"/>
                <a:cs typeface="Arial"/>
              </a:rPr>
              <a:t> </a:t>
            </a:r>
            <a:r>
              <a:rPr sz="1000" i="1" spc="10" dirty="0">
                <a:latin typeface="Arial"/>
                <a:cs typeface="Arial"/>
              </a:rPr>
              <a:t>in</a:t>
            </a:r>
            <a:r>
              <a:rPr sz="1000" i="1" spc="335" dirty="0">
                <a:latin typeface="Arial"/>
                <a:cs typeface="Arial"/>
              </a:rPr>
              <a:t> </a:t>
            </a:r>
            <a:r>
              <a:rPr sz="1000" i="1" spc="10" dirty="0">
                <a:latin typeface="Arial"/>
                <a:cs typeface="Arial"/>
              </a:rPr>
              <a:t>5</a:t>
            </a:r>
            <a:r>
              <a:rPr sz="1000" i="1" spc="345" dirty="0">
                <a:latin typeface="Arial"/>
                <a:cs typeface="Arial"/>
              </a:rPr>
              <a:t> </a:t>
            </a:r>
            <a:r>
              <a:rPr sz="1000" i="1" spc="10" dirty="0">
                <a:latin typeface="Arial"/>
                <a:cs typeface="Arial"/>
              </a:rPr>
              <a:t>equal</a:t>
            </a:r>
            <a:r>
              <a:rPr sz="1000" i="1" spc="345" dirty="0">
                <a:latin typeface="Arial"/>
                <a:cs typeface="Arial"/>
              </a:rPr>
              <a:t> </a:t>
            </a:r>
            <a:r>
              <a:rPr sz="1000" i="1" spc="10" dirty="0">
                <a:latin typeface="Arial"/>
                <a:cs typeface="Arial"/>
              </a:rPr>
              <a:t>installments</a:t>
            </a:r>
            <a:r>
              <a:rPr sz="1000" i="1" spc="370" dirty="0">
                <a:latin typeface="Arial"/>
                <a:cs typeface="Arial"/>
              </a:rPr>
              <a:t> </a:t>
            </a:r>
            <a:r>
              <a:rPr sz="1000" i="1" spc="10" dirty="0">
                <a:latin typeface="Arial"/>
                <a:cs typeface="Arial"/>
              </a:rPr>
              <a:t>from</a:t>
            </a:r>
            <a:r>
              <a:rPr sz="1000" i="1" spc="355" dirty="0">
                <a:latin typeface="Arial"/>
                <a:cs typeface="Arial"/>
              </a:rPr>
              <a:t> </a:t>
            </a:r>
            <a:r>
              <a:rPr sz="1000" i="1" spc="10" dirty="0">
                <a:latin typeface="Arial"/>
                <a:cs typeface="Arial"/>
              </a:rPr>
              <a:t>the</a:t>
            </a:r>
            <a:r>
              <a:rPr sz="1000" i="1" spc="355" dirty="0">
                <a:latin typeface="Arial"/>
                <a:cs typeface="Arial"/>
              </a:rPr>
              <a:t> </a:t>
            </a:r>
            <a:r>
              <a:rPr sz="1000" i="1" spc="10" dirty="0">
                <a:latin typeface="Arial"/>
                <a:cs typeface="Arial"/>
              </a:rPr>
              <a:t>P.Y.</a:t>
            </a:r>
            <a:r>
              <a:rPr sz="1000" i="1" spc="350" dirty="0">
                <a:latin typeface="Arial"/>
                <a:cs typeface="Arial"/>
              </a:rPr>
              <a:t> </a:t>
            </a:r>
            <a:r>
              <a:rPr sz="1000" i="1" spc="-25" dirty="0">
                <a:latin typeface="Arial"/>
                <a:cs typeface="Arial"/>
              </a:rPr>
              <a:t>of </a:t>
            </a:r>
            <a:r>
              <a:rPr sz="1000" i="1" spc="20" dirty="0">
                <a:latin typeface="Arial"/>
                <a:cs typeface="Arial"/>
              </a:rPr>
              <a:t>completion</a:t>
            </a:r>
            <a:r>
              <a:rPr sz="1000" i="1" spc="160" dirty="0">
                <a:latin typeface="Arial"/>
                <a:cs typeface="Arial"/>
              </a:rPr>
              <a:t> </a:t>
            </a:r>
            <a:r>
              <a:rPr sz="1000" i="1" spc="20" dirty="0">
                <a:latin typeface="Arial"/>
                <a:cs typeface="Arial"/>
              </a:rPr>
              <a:t>of</a:t>
            </a:r>
            <a:r>
              <a:rPr sz="1000" i="1" spc="16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construction.</a:t>
            </a:r>
            <a:endParaRPr sz="1000">
              <a:latin typeface="Arial"/>
              <a:cs typeface="Arial"/>
            </a:endParaRPr>
          </a:p>
          <a:p>
            <a:pPr marL="71120" marR="108585">
              <a:lnSpc>
                <a:spcPts val="1500"/>
              </a:lnSpc>
              <a:spcBef>
                <a:spcPts val="95"/>
              </a:spcBef>
            </a:pPr>
            <a:r>
              <a:rPr sz="1000" i="1" spc="50" dirty="0">
                <a:latin typeface="Arial"/>
                <a:cs typeface="Arial"/>
              </a:rPr>
              <a:t>(2)</a:t>
            </a:r>
            <a:r>
              <a:rPr sz="1000" i="1" spc="17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If</a:t>
            </a:r>
            <a:r>
              <a:rPr sz="1000" i="1" spc="170" dirty="0">
                <a:latin typeface="Arial"/>
                <a:cs typeface="Arial"/>
              </a:rPr>
              <a:t> </a:t>
            </a:r>
            <a:r>
              <a:rPr sz="1000" i="1" spc="75" dirty="0">
                <a:latin typeface="Arial"/>
                <a:cs typeface="Arial"/>
              </a:rPr>
              <a:t>a</a:t>
            </a:r>
            <a:r>
              <a:rPr sz="1000" i="1" spc="180" dirty="0">
                <a:latin typeface="Arial"/>
                <a:cs typeface="Arial"/>
              </a:rPr>
              <a:t> </a:t>
            </a:r>
            <a:r>
              <a:rPr sz="1000" i="1" spc="60" dirty="0">
                <a:latin typeface="Arial"/>
                <a:cs typeface="Arial"/>
              </a:rPr>
              <a:t>portion</a:t>
            </a:r>
            <a:r>
              <a:rPr sz="1000" i="1" spc="185" dirty="0">
                <a:latin typeface="Arial"/>
                <a:cs typeface="Arial"/>
              </a:rPr>
              <a:t> </a:t>
            </a:r>
            <a:r>
              <a:rPr sz="1000" i="1" spc="60" dirty="0">
                <a:latin typeface="Arial"/>
                <a:cs typeface="Arial"/>
              </a:rPr>
              <a:t>of</a:t>
            </a:r>
            <a:r>
              <a:rPr sz="1000" i="1" spc="165" dirty="0">
                <a:latin typeface="Arial"/>
                <a:cs typeface="Arial"/>
              </a:rPr>
              <a:t> </a:t>
            </a:r>
            <a:r>
              <a:rPr sz="1000" i="1" spc="65" dirty="0">
                <a:latin typeface="Arial"/>
                <a:cs typeface="Arial"/>
              </a:rPr>
              <a:t>property</a:t>
            </a:r>
            <a:r>
              <a:rPr sz="1000" i="1" spc="19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is</a:t>
            </a:r>
            <a:r>
              <a:rPr sz="1000" i="1" spc="8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let</a:t>
            </a:r>
            <a:r>
              <a:rPr sz="1000" i="1" spc="185" dirty="0">
                <a:latin typeface="Arial"/>
                <a:cs typeface="Arial"/>
              </a:rPr>
              <a:t> </a:t>
            </a:r>
            <a:r>
              <a:rPr sz="1000" i="1" spc="65" dirty="0">
                <a:latin typeface="Arial"/>
                <a:cs typeface="Arial"/>
              </a:rPr>
              <a:t>out</a:t>
            </a:r>
            <a:r>
              <a:rPr sz="1000" i="1" spc="175" dirty="0">
                <a:latin typeface="Arial"/>
                <a:cs typeface="Arial"/>
              </a:rPr>
              <a:t> </a:t>
            </a:r>
            <a:r>
              <a:rPr sz="1000" i="1" spc="80" dirty="0">
                <a:latin typeface="Arial"/>
                <a:cs typeface="Arial"/>
              </a:rPr>
              <a:t>and</a:t>
            </a:r>
            <a:r>
              <a:rPr sz="1000" i="1" spc="180" dirty="0">
                <a:latin typeface="Arial"/>
                <a:cs typeface="Arial"/>
              </a:rPr>
              <a:t> </a:t>
            </a:r>
            <a:r>
              <a:rPr sz="1000" i="1" spc="75" dirty="0">
                <a:latin typeface="Arial"/>
                <a:cs typeface="Arial"/>
              </a:rPr>
              <a:t>a</a:t>
            </a:r>
            <a:r>
              <a:rPr sz="1000" i="1" spc="180" dirty="0">
                <a:latin typeface="Arial"/>
                <a:cs typeface="Arial"/>
              </a:rPr>
              <a:t> </a:t>
            </a:r>
            <a:r>
              <a:rPr sz="1000" i="1" spc="60" dirty="0">
                <a:latin typeface="Arial"/>
                <a:cs typeface="Arial"/>
              </a:rPr>
              <a:t>portion</a:t>
            </a:r>
            <a:r>
              <a:rPr sz="1000" i="1" spc="170" dirty="0">
                <a:latin typeface="Arial"/>
                <a:cs typeface="Arial"/>
              </a:rPr>
              <a:t> </a:t>
            </a:r>
            <a:r>
              <a:rPr sz="1000" i="1" spc="55" dirty="0">
                <a:latin typeface="Arial"/>
                <a:cs typeface="Arial"/>
              </a:rPr>
              <a:t>self-</a:t>
            </a:r>
            <a:r>
              <a:rPr sz="1000" i="1" spc="65" dirty="0">
                <a:latin typeface="Arial"/>
                <a:cs typeface="Arial"/>
              </a:rPr>
              <a:t>occupied,</a:t>
            </a:r>
            <a:r>
              <a:rPr sz="1000" i="1" spc="190" dirty="0">
                <a:latin typeface="Arial"/>
                <a:cs typeface="Arial"/>
              </a:rPr>
              <a:t> </a:t>
            </a:r>
            <a:r>
              <a:rPr sz="1000" i="1" spc="65" dirty="0">
                <a:latin typeface="Arial"/>
                <a:cs typeface="Arial"/>
              </a:rPr>
              <a:t>then,</a:t>
            </a:r>
            <a:r>
              <a:rPr sz="1000" i="1" spc="210" dirty="0">
                <a:latin typeface="Arial"/>
                <a:cs typeface="Arial"/>
              </a:rPr>
              <a:t> </a:t>
            </a:r>
            <a:r>
              <a:rPr sz="1000" i="1" spc="70" dirty="0">
                <a:latin typeface="Arial"/>
                <a:cs typeface="Arial"/>
              </a:rPr>
              <a:t>income</a:t>
            </a:r>
            <a:r>
              <a:rPr sz="1000" i="1" spc="18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will</a:t>
            </a:r>
            <a:r>
              <a:rPr sz="1000" i="1" spc="190" dirty="0">
                <a:latin typeface="Arial"/>
                <a:cs typeface="Arial"/>
              </a:rPr>
              <a:t> </a:t>
            </a:r>
            <a:r>
              <a:rPr sz="1000" i="1" spc="75" dirty="0">
                <a:latin typeface="Arial"/>
                <a:cs typeface="Arial"/>
              </a:rPr>
              <a:t>be</a:t>
            </a:r>
            <a:r>
              <a:rPr sz="1000" i="1" spc="170" dirty="0">
                <a:latin typeface="Arial"/>
                <a:cs typeface="Arial"/>
              </a:rPr>
              <a:t> </a:t>
            </a:r>
            <a:r>
              <a:rPr sz="1000" i="1" spc="70" dirty="0">
                <a:latin typeface="Arial"/>
                <a:cs typeface="Arial"/>
              </a:rPr>
              <a:t>computed </a:t>
            </a:r>
            <a:r>
              <a:rPr sz="1000" i="1" spc="65" dirty="0">
                <a:latin typeface="Arial"/>
                <a:cs typeface="Arial"/>
              </a:rPr>
              <a:t>separately</a:t>
            </a:r>
            <a:r>
              <a:rPr sz="1000" i="1" spc="85" dirty="0">
                <a:latin typeface="Arial"/>
                <a:cs typeface="Arial"/>
              </a:rPr>
              <a:t> </a:t>
            </a:r>
            <a:r>
              <a:rPr sz="1000" i="1" spc="50" dirty="0">
                <a:latin typeface="Arial"/>
                <a:cs typeface="Arial"/>
              </a:rPr>
              <a:t>for</a:t>
            </a:r>
            <a:r>
              <a:rPr sz="1000" i="1" spc="9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let</a:t>
            </a:r>
            <a:r>
              <a:rPr sz="1000" i="1" spc="80" dirty="0">
                <a:latin typeface="Arial"/>
                <a:cs typeface="Arial"/>
              </a:rPr>
              <a:t> </a:t>
            </a:r>
            <a:r>
              <a:rPr sz="1000" i="1" spc="65" dirty="0">
                <a:latin typeface="Arial"/>
                <a:cs typeface="Arial"/>
              </a:rPr>
              <a:t>out</a:t>
            </a:r>
            <a:r>
              <a:rPr sz="1000" i="1" spc="75" dirty="0">
                <a:latin typeface="Arial"/>
                <a:cs typeface="Arial"/>
              </a:rPr>
              <a:t> </a:t>
            </a:r>
            <a:r>
              <a:rPr sz="1000" i="1" spc="80" dirty="0">
                <a:latin typeface="Arial"/>
                <a:cs typeface="Arial"/>
              </a:rPr>
              <a:t>and</a:t>
            </a:r>
            <a:r>
              <a:rPr sz="1000" i="1" spc="70" dirty="0">
                <a:latin typeface="Arial"/>
                <a:cs typeface="Arial"/>
              </a:rPr>
              <a:t> </a:t>
            </a:r>
            <a:r>
              <a:rPr sz="1000" i="1" spc="55" dirty="0">
                <a:latin typeface="Arial"/>
                <a:cs typeface="Arial"/>
              </a:rPr>
              <a:t>self-</a:t>
            </a:r>
            <a:r>
              <a:rPr sz="1000" i="1" spc="70" dirty="0">
                <a:latin typeface="Arial"/>
                <a:cs typeface="Arial"/>
              </a:rPr>
              <a:t>occupied</a:t>
            </a:r>
            <a:r>
              <a:rPr sz="1000" i="1" spc="85" dirty="0">
                <a:latin typeface="Arial"/>
                <a:cs typeface="Arial"/>
              </a:rPr>
              <a:t> </a:t>
            </a:r>
            <a:r>
              <a:rPr sz="1000" i="1" spc="50" dirty="0">
                <a:latin typeface="Arial"/>
                <a:cs typeface="Arial"/>
              </a:rPr>
              <a:t>portion.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731519" y="9104972"/>
            <a:ext cx="6400800" cy="27940"/>
          </a:xfrm>
          <a:custGeom>
            <a:avLst/>
            <a:gdLst/>
            <a:ahLst/>
            <a:cxnLst/>
            <a:rect l="l" t="t" r="r" b="b"/>
            <a:pathLst>
              <a:path w="6400800" h="27940">
                <a:moveTo>
                  <a:pt x="6400800" y="0"/>
                </a:moveTo>
                <a:lnTo>
                  <a:pt x="0" y="0"/>
                </a:lnTo>
                <a:lnTo>
                  <a:pt x="0" y="27431"/>
                </a:lnTo>
                <a:lnTo>
                  <a:pt x="6400800" y="27431"/>
                </a:lnTo>
                <a:lnTo>
                  <a:pt x="6400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1012" y="470408"/>
            <a:ext cx="28530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70" dirty="0">
                <a:solidFill>
                  <a:srgbClr val="342E78"/>
                </a:solidFill>
                <a:latin typeface="Arial Black"/>
                <a:cs typeface="Arial Black"/>
              </a:rPr>
              <a:t>INCOME</a:t>
            </a:r>
            <a:r>
              <a:rPr sz="1400" spc="-15" dirty="0">
                <a:solidFill>
                  <a:srgbClr val="342E78"/>
                </a:solidFill>
                <a:latin typeface="Arial Black"/>
                <a:cs typeface="Arial Black"/>
              </a:rPr>
              <a:t> </a:t>
            </a:r>
            <a:r>
              <a:rPr sz="1400" spc="-190" dirty="0">
                <a:solidFill>
                  <a:srgbClr val="342E78"/>
                </a:solidFill>
                <a:latin typeface="Arial Black"/>
                <a:cs typeface="Arial Black"/>
              </a:rPr>
              <a:t>FROM</a:t>
            </a:r>
            <a:r>
              <a:rPr sz="1400" spc="-25" dirty="0">
                <a:solidFill>
                  <a:srgbClr val="342E78"/>
                </a:solidFill>
                <a:latin typeface="Arial Black"/>
                <a:cs typeface="Arial Black"/>
              </a:rPr>
              <a:t> </a:t>
            </a:r>
            <a:r>
              <a:rPr sz="1400" spc="-180" dirty="0">
                <a:solidFill>
                  <a:srgbClr val="342E78"/>
                </a:solidFill>
                <a:latin typeface="Arial Black"/>
                <a:cs typeface="Arial Black"/>
              </a:rPr>
              <a:t>HOUSE</a:t>
            </a:r>
            <a:r>
              <a:rPr sz="1400" spc="-5" dirty="0">
                <a:solidFill>
                  <a:srgbClr val="342E78"/>
                </a:solidFill>
                <a:latin typeface="Arial Black"/>
                <a:cs typeface="Arial Black"/>
              </a:rPr>
              <a:t> </a:t>
            </a:r>
            <a:r>
              <a:rPr sz="1400" spc="-150" dirty="0">
                <a:solidFill>
                  <a:srgbClr val="342E78"/>
                </a:solidFill>
                <a:latin typeface="Arial Black"/>
                <a:cs typeface="Arial Black"/>
              </a:rPr>
              <a:t>PROPERTY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3105" y="2287904"/>
            <a:ext cx="6346190" cy="609600"/>
          </a:xfrm>
          <a:prstGeom prst="rect">
            <a:avLst/>
          </a:prstGeom>
          <a:solidFill>
            <a:srgbClr val="00AEEE"/>
          </a:solidFill>
        </p:spPr>
        <p:txBody>
          <a:bodyPr vert="horz" wrap="square" lIns="0" tIns="2222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75"/>
              </a:spcBef>
            </a:pPr>
            <a:r>
              <a:rPr sz="1600" spc="-220" dirty="0">
                <a:solidFill>
                  <a:srgbClr val="FFFFFF"/>
                </a:solidFill>
                <a:latin typeface="Arial Black"/>
                <a:cs typeface="Arial Black"/>
              </a:rPr>
              <a:t>TAXABILITY</a:t>
            </a:r>
            <a:r>
              <a:rPr sz="1600" spc="1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54" dirty="0">
                <a:solidFill>
                  <a:srgbClr val="FFFFFF"/>
                </a:solidFill>
                <a:latin typeface="Arial Black"/>
                <a:cs typeface="Arial Black"/>
              </a:rPr>
              <a:t>OF</a:t>
            </a:r>
            <a:r>
              <a:rPr sz="1600" spc="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70" dirty="0">
                <a:solidFill>
                  <a:srgbClr val="FFFFFF"/>
                </a:solidFill>
                <a:latin typeface="Arial Black"/>
                <a:cs typeface="Arial Black"/>
              </a:rPr>
              <a:t>RECOVERY</a:t>
            </a:r>
            <a:r>
              <a:rPr sz="1600" spc="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54" dirty="0">
                <a:solidFill>
                  <a:srgbClr val="FFFFFF"/>
                </a:solidFill>
                <a:latin typeface="Arial Black"/>
                <a:cs typeface="Arial Black"/>
              </a:rPr>
              <a:t>OF</a:t>
            </a:r>
            <a:r>
              <a:rPr sz="16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40" dirty="0">
                <a:solidFill>
                  <a:srgbClr val="FFFFFF"/>
                </a:solidFill>
                <a:latin typeface="Arial Black"/>
                <a:cs typeface="Arial Black"/>
              </a:rPr>
              <a:t>UNREALISED</a:t>
            </a:r>
            <a:r>
              <a:rPr sz="1600" spc="1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60" dirty="0">
                <a:solidFill>
                  <a:srgbClr val="FFFFFF"/>
                </a:solidFill>
                <a:latin typeface="Arial Black"/>
                <a:cs typeface="Arial Black"/>
              </a:rPr>
              <a:t>RENT</a:t>
            </a:r>
            <a:r>
              <a:rPr sz="1600" spc="1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300" dirty="0">
                <a:solidFill>
                  <a:srgbClr val="FFFFFF"/>
                </a:solidFill>
                <a:latin typeface="Arial Black"/>
                <a:cs typeface="Arial Black"/>
              </a:rPr>
              <a:t>&amp;</a:t>
            </a:r>
            <a:r>
              <a:rPr sz="1600" spc="20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65" dirty="0">
                <a:solidFill>
                  <a:srgbClr val="FFFFFF"/>
                </a:solidFill>
                <a:latin typeface="Arial Black"/>
                <a:cs typeface="Arial Black"/>
              </a:rPr>
              <a:t>ARREARS</a:t>
            </a:r>
            <a:r>
              <a:rPr sz="16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80" dirty="0">
                <a:solidFill>
                  <a:srgbClr val="FFFFFF"/>
                </a:solidFill>
                <a:latin typeface="Arial Black"/>
                <a:cs typeface="Arial Black"/>
              </a:rPr>
              <a:t>OF</a:t>
            </a:r>
            <a:endParaRPr sz="1600">
              <a:latin typeface="Arial Black"/>
              <a:cs typeface="Arial Black"/>
            </a:endParaRPr>
          </a:p>
          <a:p>
            <a:pPr marL="18415">
              <a:lnSpc>
                <a:spcPct val="100000"/>
              </a:lnSpc>
              <a:spcBef>
                <a:spcPts val="465"/>
              </a:spcBef>
            </a:pPr>
            <a:r>
              <a:rPr sz="1600" spc="-145" dirty="0">
                <a:solidFill>
                  <a:srgbClr val="FFFFFF"/>
                </a:solidFill>
                <a:latin typeface="Arial Black"/>
                <a:cs typeface="Arial Black"/>
              </a:rPr>
              <a:t>RENT</a:t>
            </a:r>
            <a:r>
              <a:rPr sz="16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25" dirty="0">
                <a:solidFill>
                  <a:srgbClr val="FFFFFF"/>
                </a:solidFill>
                <a:latin typeface="Arial Black"/>
                <a:cs typeface="Arial Black"/>
              </a:rPr>
              <a:t>RECEIVED</a:t>
            </a:r>
            <a:r>
              <a:rPr sz="16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30" dirty="0">
                <a:solidFill>
                  <a:srgbClr val="FFFFFF"/>
                </a:solidFill>
                <a:latin typeface="Arial Black"/>
                <a:cs typeface="Arial Black"/>
              </a:rPr>
              <a:t>[SECTION</a:t>
            </a:r>
            <a:r>
              <a:rPr sz="16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 Black"/>
                <a:cs typeface="Arial Black"/>
              </a:rPr>
              <a:t>25A]</a:t>
            </a:r>
            <a:endParaRPr sz="16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47757" y="6680581"/>
            <a:ext cx="1705610" cy="2305050"/>
            <a:chOff x="747757" y="6680581"/>
            <a:chExt cx="1705610" cy="23050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7757" y="7103490"/>
              <a:ext cx="1458505" cy="150571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8631" y="7118603"/>
              <a:ext cx="1376299" cy="142875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164968" y="6693280"/>
              <a:ext cx="275590" cy="2279650"/>
            </a:xfrm>
            <a:custGeom>
              <a:avLst/>
              <a:gdLst/>
              <a:ahLst/>
              <a:cxnLst/>
              <a:rect l="l" t="t" r="r" b="b"/>
              <a:pathLst>
                <a:path w="275589" h="2279650">
                  <a:moveTo>
                    <a:pt x="275336" y="2279434"/>
                  </a:moveTo>
                  <a:lnTo>
                    <a:pt x="221742" y="2271864"/>
                  </a:lnTo>
                  <a:lnTo>
                    <a:pt x="177926" y="2251214"/>
                  </a:lnTo>
                  <a:lnTo>
                    <a:pt x="148462" y="2220595"/>
                  </a:lnTo>
                  <a:lnTo>
                    <a:pt x="137668" y="2183091"/>
                  </a:lnTo>
                  <a:lnTo>
                    <a:pt x="137668" y="1236091"/>
                  </a:lnTo>
                  <a:lnTo>
                    <a:pt x="126873" y="1198626"/>
                  </a:lnTo>
                  <a:lnTo>
                    <a:pt x="97281" y="1167892"/>
                  </a:lnTo>
                  <a:lnTo>
                    <a:pt x="53593" y="1147318"/>
                  </a:lnTo>
                  <a:lnTo>
                    <a:pt x="0" y="1139698"/>
                  </a:lnTo>
                  <a:lnTo>
                    <a:pt x="53593" y="1132205"/>
                  </a:lnTo>
                  <a:lnTo>
                    <a:pt x="97281" y="1111504"/>
                  </a:lnTo>
                  <a:lnTo>
                    <a:pt x="126873" y="1080897"/>
                  </a:lnTo>
                  <a:lnTo>
                    <a:pt x="137668" y="1043432"/>
                  </a:lnTo>
                  <a:lnTo>
                    <a:pt x="137668" y="96393"/>
                  </a:lnTo>
                  <a:lnTo>
                    <a:pt x="148462" y="58801"/>
                  </a:lnTo>
                  <a:lnTo>
                    <a:pt x="177926" y="28194"/>
                  </a:lnTo>
                  <a:lnTo>
                    <a:pt x="221742" y="7620"/>
                  </a:lnTo>
                  <a:lnTo>
                    <a:pt x="275336" y="0"/>
                  </a:lnTo>
                </a:path>
              </a:pathLst>
            </a:custGeom>
            <a:ln w="2539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3869" y="7113841"/>
              <a:ext cx="1386205" cy="1438275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2509513" y="6667619"/>
            <a:ext cx="4549775" cy="2376170"/>
            <a:chOff x="2509513" y="6667619"/>
            <a:chExt cx="4549775" cy="237617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09513" y="6667619"/>
              <a:ext cx="4549152" cy="23759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50413" y="6683552"/>
              <a:ext cx="4466717" cy="229895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602992" y="6840092"/>
              <a:ext cx="12700" cy="567690"/>
            </a:xfrm>
            <a:custGeom>
              <a:avLst/>
              <a:gdLst/>
              <a:ahLst/>
              <a:cxnLst/>
              <a:rect l="l" t="t" r="r" b="b"/>
              <a:pathLst>
                <a:path w="12700" h="567690">
                  <a:moveTo>
                    <a:pt x="12192" y="553466"/>
                  </a:moveTo>
                  <a:lnTo>
                    <a:pt x="11557" y="550926"/>
                  </a:lnTo>
                  <a:lnTo>
                    <a:pt x="9271" y="546608"/>
                  </a:lnTo>
                  <a:lnTo>
                    <a:pt x="7747" y="545592"/>
                  </a:lnTo>
                  <a:lnTo>
                    <a:pt x="4445" y="545592"/>
                  </a:lnTo>
                  <a:lnTo>
                    <a:pt x="2921" y="546608"/>
                  </a:lnTo>
                  <a:lnTo>
                    <a:pt x="635" y="550926"/>
                  </a:lnTo>
                  <a:lnTo>
                    <a:pt x="0" y="553466"/>
                  </a:lnTo>
                  <a:lnTo>
                    <a:pt x="0" y="559562"/>
                  </a:lnTo>
                  <a:lnTo>
                    <a:pt x="635" y="562102"/>
                  </a:lnTo>
                  <a:lnTo>
                    <a:pt x="1778" y="564134"/>
                  </a:lnTo>
                  <a:lnTo>
                    <a:pt x="2921" y="566293"/>
                  </a:lnTo>
                  <a:lnTo>
                    <a:pt x="4445" y="567309"/>
                  </a:lnTo>
                  <a:lnTo>
                    <a:pt x="6096" y="567309"/>
                  </a:lnTo>
                  <a:lnTo>
                    <a:pt x="7747" y="567309"/>
                  </a:lnTo>
                  <a:lnTo>
                    <a:pt x="9271" y="566293"/>
                  </a:lnTo>
                  <a:lnTo>
                    <a:pt x="10414" y="564134"/>
                  </a:lnTo>
                  <a:lnTo>
                    <a:pt x="11557" y="562102"/>
                  </a:lnTo>
                  <a:lnTo>
                    <a:pt x="12192" y="559562"/>
                  </a:lnTo>
                  <a:lnTo>
                    <a:pt x="12192" y="553466"/>
                  </a:lnTo>
                  <a:close/>
                </a:path>
                <a:path w="12700" h="567690">
                  <a:moveTo>
                    <a:pt x="12192" y="7874"/>
                  </a:moveTo>
                  <a:lnTo>
                    <a:pt x="11557" y="5334"/>
                  </a:lnTo>
                  <a:lnTo>
                    <a:pt x="9271" y="1016"/>
                  </a:lnTo>
                  <a:lnTo>
                    <a:pt x="7747" y="0"/>
                  </a:lnTo>
                  <a:lnTo>
                    <a:pt x="4445" y="0"/>
                  </a:lnTo>
                  <a:lnTo>
                    <a:pt x="2921" y="1016"/>
                  </a:lnTo>
                  <a:lnTo>
                    <a:pt x="635" y="5334"/>
                  </a:lnTo>
                  <a:lnTo>
                    <a:pt x="0" y="7874"/>
                  </a:lnTo>
                  <a:lnTo>
                    <a:pt x="0" y="13970"/>
                  </a:lnTo>
                  <a:lnTo>
                    <a:pt x="635" y="16510"/>
                  </a:lnTo>
                  <a:lnTo>
                    <a:pt x="1778" y="18542"/>
                  </a:lnTo>
                  <a:lnTo>
                    <a:pt x="2921" y="20701"/>
                  </a:lnTo>
                  <a:lnTo>
                    <a:pt x="4445" y="21717"/>
                  </a:lnTo>
                  <a:lnTo>
                    <a:pt x="6096" y="21717"/>
                  </a:lnTo>
                  <a:lnTo>
                    <a:pt x="7747" y="21717"/>
                  </a:lnTo>
                  <a:lnTo>
                    <a:pt x="9271" y="20701"/>
                  </a:lnTo>
                  <a:lnTo>
                    <a:pt x="10414" y="18542"/>
                  </a:lnTo>
                  <a:lnTo>
                    <a:pt x="11557" y="16510"/>
                  </a:lnTo>
                  <a:lnTo>
                    <a:pt x="12192" y="13970"/>
                  </a:lnTo>
                  <a:lnTo>
                    <a:pt x="12192" y="78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02991" y="7696454"/>
              <a:ext cx="962279" cy="9575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53537" y="7696454"/>
              <a:ext cx="4038218" cy="47853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602992" y="8286369"/>
              <a:ext cx="12700" cy="382905"/>
            </a:xfrm>
            <a:custGeom>
              <a:avLst/>
              <a:gdLst/>
              <a:ahLst/>
              <a:cxnLst/>
              <a:rect l="l" t="t" r="r" b="b"/>
              <a:pathLst>
                <a:path w="12700" h="382904">
                  <a:moveTo>
                    <a:pt x="12192" y="369062"/>
                  </a:moveTo>
                  <a:lnTo>
                    <a:pt x="11557" y="366522"/>
                  </a:lnTo>
                  <a:lnTo>
                    <a:pt x="9271" y="362204"/>
                  </a:lnTo>
                  <a:lnTo>
                    <a:pt x="7747" y="361188"/>
                  </a:lnTo>
                  <a:lnTo>
                    <a:pt x="4445" y="361188"/>
                  </a:lnTo>
                  <a:lnTo>
                    <a:pt x="2921" y="362204"/>
                  </a:lnTo>
                  <a:lnTo>
                    <a:pt x="635" y="366522"/>
                  </a:lnTo>
                  <a:lnTo>
                    <a:pt x="0" y="369062"/>
                  </a:lnTo>
                  <a:lnTo>
                    <a:pt x="0" y="375158"/>
                  </a:lnTo>
                  <a:lnTo>
                    <a:pt x="635" y="377698"/>
                  </a:lnTo>
                  <a:lnTo>
                    <a:pt x="1778" y="379730"/>
                  </a:lnTo>
                  <a:lnTo>
                    <a:pt x="2921" y="381889"/>
                  </a:lnTo>
                  <a:lnTo>
                    <a:pt x="4445" y="382905"/>
                  </a:lnTo>
                  <a:lnTo>
                    <a:pt x="6096" y="382905"/>
                  </a:lnTo>
                  <a:lnTo>
                    <a:pt x="7747" y="382905"/>
                  </a:lnTo>
                  <a:lnTo>
                    <a:pt x="9271" y="381889"/>
                  </a:lnTo>
                  <a:lnTo>
                    <a:pt x="10414" y="379730"/>
                  </a:lnTo>
                  <a:lnTo>
                    <a:pt x="11557" y="377698"/>
                  </a:lnTo>
                  <a:lnTo>
                    <a:pt x="12192" y="375158"/>
                  </a:lnTo>
                  <a:lnTo>
                    <a:pt x="12192" y="369062"/>
                  </a:lnTo>
                  <a:close/>
                </a:path>
                <a:path w="12700" h="382904">
                  <a:moveTo>
                    <a:pt x="12192" y="7874"/>
                  </a:moveTo>
                  <a:lnTo>
                    <a:pt x="11557" y="5334"/>
                  </a:lnTo>
                  <a:lnTo>
                    <a:pt x="9271" y="1016"/>
                  </a:lnTo>
                  <a:lnTo>
                    <a:pt x="7747" y="0"/>
                  </a:lnTo>
                  <a:lnTo>
                    <a:pt x="4445" y="0"/>
                  </a:lnTo>
                  <a:lnTo>
                    <a:pt x="2921" y="1016"/>
                  </a:lnTo>
                  <a:lnTo>
                    <a:pt x="635" y="5334"/>
                  </a:lnTo>
                  <a:lnTo>
                    <a:pt x="0" y="7874"/>
                  </a:lnTo>
                  <a:lnTo>
                    <a:pt x="0" y="13970"/>
                  </a:lnTo>
                  <a:lnTo>
                    <a:pt x="635" y="16510"/>
                  </a:lnTo>
                  <a:lnTo>
                    <a:pt x="1778" y="18542"/>
                  </a:lnTo>
                  <a:lnTo>
                    <a:pt x="2921" y="20701"/>
                  </a:lnTo>
                  <a:lnTo>
                    <a:pt x="4445" y="21717"/>
                  </a:lnTo>
                  <a:lnTo>
                    <a:pt x="6096" y="21717"/>
                  </a:lnTo>
                  <a:lnTo>
                    <a:pt x="7747" y="21717"/>
                  </a:lnTo>
                  <a:lnTo>
                    <a:pt x="9271" y="20701"/>
                  </a:lnTo>
                  <a:lnTo>
                    <a:pt x="10414" y="18542"/>
                  </a:lnTo>
                  <a:lnTo>
                    <a:pt x="11557" y="16510"/>
                  </a:lnTo>
                  <a:lnTo>
                    <a:pt x="12192" y="13970"/>
                  </a:lnTo>
                  <a:lnTo>
                    <a:pt x="12192" y="78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74572" y="7495793"/>
            <a:ext cx="120142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-10" dirty="0">
                <a:latin typeface="Lucida Sans Unicode"/>
                <a:cs typeface="Lucida Sans Unicode"/>
              </a:rPr>
              <a:t>persons,</a:t>
            </a:r>
            <a:r>
              <a:rPr sz="950" spc="-25" dirty="0">
                <a:latin typeface="Lucida Sans Unicode"/>
                <a:cs typeface="Lucida Sans Unicode"/>
              </a:rPr>
              <a:t> </a:t>
            </a:r>
            <a:r>
              <a:rPr sz="950" spc="-10" dirty="0">
                <a:latin typeface="Lucida Sans Unicode"/>
                <a:cs typeface="Lucida Sans Unicode"/>
              </a:rPr>
              <a:t>though</a:t>
            </a:r>
            <a:r>
              <a:rPr sz="950" spc="-25" dirty="0">
                <a:latin typeface="Lucida Sans Unicode"/>
                <a:cs typeface="Lucida Sans Unicode"/>
              </a:rPr>
              <a:t> not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50414" y="6683514"/>
            <a:ext cx="4467225" cy="2299335"/>
          </a:xfrm>
          <a:prstGeom prst="rect">
            <a:avLst/>
          </a:prstGeom>
          <a:ln w="9525">
            <a:solidFill>
              <a:srgbClr val="96B852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5885" marR="226695">
              <a:lnSpc>
                <a:spcPct val="125600"/>
              </a:lnSpc>
              <a:spcBef>
                <a:spcPts val="355"/>
              </a:spcBef>
            </a:pPr>
            <a:r>
              <a:rPr sz="950" dirty="0">
                <a:latin typeface="Lucida Sans Unicode"/>
                <a:cs typeface="Lucida Sans Unicode"/>
              </a:rPr>
              <a:t>Transferor</a:t>
            </a:r>
            <a:r>
              <a:rPr sz="950" spc="-2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of</a:t>
            </a:r>
            <a:r>
              <a:rPr sz="950" spc="-2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the</a:t>
            </a:r>
            <a:r>
              <a:rPr sz="950" spc="-2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property,</a:t>
            </a:r>
            <a:r>
              <a:rPr sz="950" spc="-2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where</a:t>
            </a:r>
            <a:r>
              <a:rPr sz="950" spc="-2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the</a:t>
            </a:r>
            <a:r>
              <a:rPr sz="950" spc="-2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property</a:t>
            </a:r>
            <a:r>
              <a:rPr sz="950" spc="-2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is</a:t>
            </a:r>
            <a:r>
              <a:rPr sz="950" spc="-2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transferred</a:t>
            </a:r>
            <a:r>
              <a:rPr sz="950" spc="-2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to</a:t>
            </a:r>
            <a:r>
              <a:rPr sz="950" spc="-20" dirty="0">
                <a:latin typeface="Lucida Sans Unicode"/>
                <a:cs typeface="Lucida Sans Unicode"/>
              </a:rPr>
              <a:t> </a:t>
            </a:r>
            <a:r>
              <a:rPr sz="950" spc="-25" dirty="0">
                <a:latin typeface="Lucida Sans Unicode"/>
                <a:cs typeface="Lucida Sans Unicode"/>
              </a:rPr>
              <a:t>the </a:t>
            </a:r>
            <a:r>
              <a:rPr sz="950" dirty="0">
                <a:latin typeface="Lucida Sans Unicode"/>
                <a:cs typeface="Lucida Sans Unicode"/>
              </a:rPr>
              <a:t>spouse</a:t>
            </a:r>
            <a:r>
              <a:rPr sz="950" spc="-2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(not</a:t>
            </a:r>
            <a:r>
              <a:rPr sz="950" spc="-1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in</a:t>
            </a:r>
            <a:r>
              <a:rPr sz="950" spc="-2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connection</a:t>
            </a:r>
            <a:r>
              <a:rPr sz="950" spc="-3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with</a:t>
            </a:r>
            <a:r>
              <a:rPr sz="950" spc="-2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an</a:t>
            </a:r>
            <a:r>
              <a:rPr sz="950" spc="-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agreement</a:t>
            </a:r>
            <a:r>
              <a:rPr sz="950" spc="-1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to</a:t>
            </a:r>
            <a:r>
              <a:rPr sz="950" spc="-1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live</a:t>
            </a:r>
            <a:r>
              <a:rPr sz="950" spc="-3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apart)</a:t>
            </a:r>
            <a:r>
              <a:rPr sz="950" spc="-1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or</a:t>
            </a:r>
            <a:r>
              <a:rPr sz="950" spc="-2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to</a:t>
            </a:r>
            <a:r>
              <a:rPr sz="950" spc="-15" dirty="0">
                <a:latin typeface="Lucida Sans Unicode"/>
                <a:cs typeface="Lucida Sans Unicode"/>
              </a:rPr>
              <a:t> </a:t>
            </a:r>
            <a:r>
              <a:rPr sz="950" spc="-10" dirty="0">
                <a:latin typeface="Lucida Sans Unicode"/>
                <a:cs typeface="Lucida Sans Unicode"/>
              </a:rPr>
              <a:t>minor </a:t>
            </a:r>
            <a:r>
              <a:rPr sz="950" dirty="0">
                <a:latin typeface="Lucida Sans Unicode"/>
                <a:cs typeface="Lucida Sans Unicode"/>
              </a:rPr>
              <a:t>child</a:t>
            </a:r>
            <a:r>
              <a:rPr sz="950" spc="-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except</a:t>
            </a:r>
            <a:r>
              <a:rPr sz="950" spc="5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minor</a:t>
            </a:r>
            <a:r>
              <a:rPr sz="950" spc="1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married</a:t>
            </a:r>
            <a:r>
              <a:rPr sz="950" spc="6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daughter,</a:t>
            </a:r>
            <a:r>
              <a:rPr sz="950" spc="6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without</a:t>
            </a:r>
            <a:r>
              <a:rPr sz="950" spc="3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adequate</a:t>
            </a:r>
            <a:r>
              <a:rPr sz="950" spc="50" dirty="0">
                <a:latin typeface="Lucida Sans Unicode"/>
                <a:cs typeface="Lucida Sans Unicode"/>
              </a:rPr>
              <a:t> </a:t>
            </a:r>
            <a:r>
              <a:rPr sz="950" spc="-10" dirty="0">
                <a:latin typeface="Lucida Sans Unicode"/>
                <a:cs typeface="Lucida Sans Unicode"/>
              </a:rPr>
              <a:t>consideration </a:t>
            </a:r>
            <a:r>
              <a:rPr sz="950" dirty="0">
                <a:latin typeface="Lucida Sans Unicode"/>
                <a:cs typeface="Lucida Sans Unicode"/>
              </a:rPr>
              <a:t>Holder</a:t>
            </a:r>
            <a:r>
              <a:rPr sz="950" spc="-3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of</a:t>
            </a:r>
            <a:r>
              <a:rPr sz="950" spc="-2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an</a:t>
            </a:r>
            <a:r>
              <a:rPr sz="950" spc="-3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impartible</a:t>
            </a:r>
            <a:r>
              <a:rPr sz="950" spc="-2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estate</a:t>
            </a:r>
            <a:r>
              <a:rPr sz="950" spc="-2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is</a:t>
            </a:r>
            <a:r>
              <a:rPr sz="950" spc="-3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deemed</a:t>
            </a:r>
            <a:r>
              <a:rPr sz="950" spc="-2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to</a:t>
            </a:r>
            <a:r>
              <a:rPr sz="950" spc="-3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be</a:t>
            </a:r>
            <a:r>
              <a:rPr sz="950" spc="-3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the</a:t>
            </a:r>
            <a:r>
              <a:rPr sz="950" spc="-2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individual</a:t>
            </a:r>
            <a:r>
              <a:rPr sz="950" spc="-2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owner</a:t>
            </a:r>
            <a:r>
              <a:rPr sz="950" spc="-30" dirty="0">
                <a:latin typeface="Lucida Sans Unicode"/>
                <a:cs typeface="Lucida Sans Unicode"/>
              </a:rPr>
              <a:t> </a:t>
            </a:r>
            <a:r>
              <a:rPr sz="950" spc="-25" dirty="0">
                <a:latin typeface="Lucida Sans Unicode"/>
                <a:cs typeface="Lucida Sans Unicode"/>
              </a:rPr>
              <a:t>of </a:t>
            </a:r>
            <a:r>
              <a:rPr sz="950" dirty="0">
                <a:latin typeface="Lucida Sans Unicode"/>
                <a:cs typeface="Lucida Sans Unicode"/>
              </a:rPr>
              <a:t>all</a:t>
            </a:r>
            <a:r>
              <a:rPr sz="950" spc="-2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the</a:t>
            </a:r>
            <a:r>
              <a:rPr sz="950" spc="-2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properties</a:t>
            </a:r>
            <a:r>
              <a:rPr sz="950" spc="-3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comprised</a:t>
            </a:r>
            <a:r>
              <a:rPr sz="950" spc="-2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in</a:t>
            </a:r>
            <a:r>
              <a:rPr sz="950" spc="-3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the</a:t>
            </a:r>
            <a:r>
              <a:rPr sz="950" spc="-25" dirty="0">
                <a:latin typeface="Lucida Sans Unicode"/>
                <a:cs typeface="Lucida Sans Unicode"/>
              </a:rPr>
              <a:t> </a:t>
            </a:r>
            <a:r>
              <a:rPr sz="950" spc="-10" dirty="0">
                <a:latin typeface="Lucida Sans Unicode"/>
                <a:cs typeface="Lucida Sans Unicode"/>
              </a:rPr>
              <a:t>estate.</a:t>
            </a:r>
            <a:endParaRPr sz="9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9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315"/>
              </a:spcBef>
            </a:pPr>
            <a:endParaRPr sz="950">
              <a:latin typeface="Lucida Sans Unicode"/>
              <a:cs typeface="Lucida Sans Unicode"/>
            </a:endParaRPr>
          </a:p>
          <a:p>
            <a:pPr marL="97155" marR="117475" indent="-1905">
              <a:lnSpc>
                <a:spcPct val="125299"/>
              </a:lnSpc>
            </a:pPr>
            <a:r>
              <a:rPr sz="950" dirty="0">
                <a:latin typeface="Lucida Sans Unicode"/>
                <a:cs typeface="Lucida Sans Unicode"/>
              </a:rPr>
              <a:t>Person</a:t>
            </a:r>
            <a:r>
              <a:rPr sz="950" spc="-3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in</a:t>
            </a:r>
            <a:r>
              <a:rPr sz="950" spc="-2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possession</a:t>
            </a:r>
            <a:r>
              <a:rPr sz="950" spc="-3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of</a:t>
            </a:r>
            <a:r>
              <a:rPr sz="950" spc="-2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a</a:t>
            </a:r>
            <a:r>
              <a:rPr sz="950" spc="-2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property</a:t>
            </a:r>
            <a:r>
              <a:rPr sz="950" spc="-3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in</a:t>
            </a:r>
            <a:r>
              <a:rPr sz="950" spc="-2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part</a:t>
            </a:r>
            <a:r>
              <a:rPr sz="950" spc="-2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performance</a:t>
            </a:r>
            <a:r>
              <a:rPr sz="950" spc="-2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of</a:t>
            </a:r>
            <a:r>
              <a:rPr sz="950" spc="-2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a</a:t>
            </a:r>
            <a:r>
              <a:rPr sz="950" spc="-2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contract</a:t>
            </a:r>
            <a:r>
              <a:rPr sz="950" spc="-20" dirty="0">
                <a:latin typeface="Lucida Sans Unicode"/>
                <a:cs typeface="Lucida Sans Unicode"/>
              </a:rPr>
              <a:t> </a:t>
            </a:r>
            <a:r>
              <a:rPr sz="950" spc="-25" dirty="0">
                <a:latin typeface="Lucida Sans Unicode"/>
                <a:cs typeface="Lucida Sans Unicode"/>
              </a:rPr>
              <a:t>u/s </a:t>
            </a:r>
            <a:r>
              <a:rPr sz="950" dirty="0">
                <a:latin typeface="Lucida Sans Unicode"/>
                <a:cs typeface="Lucida Sans Unicode"/>
              </a:rPr>
              <a:t>53A</a:t>
            </a:r>
            <a:r>
              <a:rPr sz="950" spc="-5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of</a:t>
            </a:r>
            <a:r>
              <a:rPr sz="950" spc="-5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the</a:t>
            </a:r>
            <a:r>
              <a:rPr sz="950" spc="-5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Transfer</a:t>
            </a:r>
            <a:r>
              <a:rPr sz="950" spc="-3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of</a:t>
            </a:r>
            <a:r>
              <a:rPr sz="950" spc="-5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Property</a:t>
            </a:r>
            <a:r>
              <a:rPr sz="950" spc="-1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Act,</a:t>
            </a:r>
            <a:r>
              <a:rPr sz="950" spc="-45" dirty="0">
                <a:latin typeface="Lucida Sans Unicode"/>
                <a:cs typeface="Lucida Sans Unicode"/>
              </a:rPr>
              <a:t> </a:t>
            </a:r>
            <a:r>
              <a:rPr sz="950" spc="-10" dirty="0">
                <a:latin typeface="Lucida Sans Unicode"/>
                <a:cs typeface="Lucida Sans Unicode"/>
              </a:rPr>
              <a:t>1882.</a:t>
            </a:r>
            <a:endParaRPr sz="950">
              <a:latin typeface="Lucida Sans Unicode"/>
              <a:cs typeface="Lucida Sans Unicode"/>
            </a:endParaRPr>
          </a:p>
          <a:p>
            <a:pPr marL="97155" marR="417195" indent="-1905">
              <a:lnSpc>
                <a:spcPct val="124200"/>
              </a:lnSpc>
            </a:pPr>
            <a:r>
              <a:rPr sz="950" dirty="0">
                <a:latin typeface="Lucida Sans Unicode"/>
                <a:cs typeface="Lucida Sans Unicode"/>
              </a:rPr>
              <a:t>Person</a:t>
            </a:r>
            <a:r>
              <a:rPr sz="950" spc="-3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having</a:t>
            </a:r>
            <a:r>
              <a:rPr sz="950" spc="-4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lease</a:t>
            </a:r>
            <a:r>
              <a:rPr sz="950" spc="-1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right</a:t>
            </a:r>
            <a:r>
              <a:rPr sz="950" spc="-5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in</a:t>
            </a:r>
            <a:r>
              <a:rPr sz="950" spc="-3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a</a:t>
            </a:r>
            <a:r>
              <a:rPr sz="950" spc="-5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property</a:t>
            </a:r>
            <a:r>
              <a:rPr sz="950" spc="-2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for</a:t>
            </a:r>
            <a:r>
              <a:rPr sz="950" spc="-4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a</a:t>
            </a:r>
            <a:r>
              <a:rPr sz="950" spc="-4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period</a:t>
            </a:r>
            <a:r>
              <a:rPr sz="950" spc="-2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not</a:t>
            </a:r>
            <a:r>
              <a:rPr sz="950" spc="-5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less</a:t>
            </a:r>
            <a:r>
              <a:rPr sz="950" spc="-6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than</a:t>
            </a:r>
            <a:r>
              <a:rPr sz="950" spc="-15" dirty="0">
                <a:latin typeface="Lucida Sans Unicode"/>
                <a:cs typeface="Lucida Sans Unicode"/>
              </a:rPr>
              <a:t> </a:t>
            </a:r>
            <a:r>
              <a:rPr sz="950" spc="-25" dirty="0">
                <a:latin typeface="Lucida Sans Unicode"/>
                <a:cs typeface="Lucida Sans Unicode"/>
              </a:rPr>
              <a:t>12 </a:t>
            </a:r>
            <a:r>
              <a:rPr sz="950" spc="-10" dirty="0">
                <a:latin typeface="Lucida Sans Unicode"/>
                <a:cs typeface="Lucida Sans Unicode"/>
              </a:rPr>
              <a:t>years.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31519" y="9131934"/>
            <a:ext cx="6309360" cy="27940"/>
          </a:xfrm>
          <a:custGeom>
            <a:avLst/>
            <a:gdLst/>
            <a:ahLst/>
            <a:cxnLst/>
            <a:rect l="l" t="t" r="r" b="b"/>
            <a:pathLst>
              <a:path w="6309359" h="27940">
                <a:moveTo>
                  <a:pt x="6309359" y="0"/>
                </a:moveTo>
                <a:lnTo>
                  <a:pt x="0" y="0"/>
                </a:lnTo>
                <a:lnTo>
                  <a:pt x="0" y="27432"/>
                </a:lnTo>
                <a:lnTo>
                  <a:pt x="6309359" y="27432"/>
                </a:lnTo>
                <a:lnTo>
                  <a:pt x="63093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31519" y="838149"/>
            <a:ext cx="6329045" cy="287020"/>
          </a:xfrm>
          <a:prstGeom prst="rect">
            <a:avLst/>
          </a:prstGeom>
          <a:solidFill>
            <a:srgbClr val="00AEEE"/>
          </a:solidFill>
        </p:spPr>
        <p:txBody>
          <a:bodyPr vert="horz" wrap="square" lIns="0" tIns="209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5"/>
              </a:spcBef>
            </a:pPr>
            <a:r>
              <a:rPr sz="1600" spc="-170" dirty="0">
                <a:solidFill>
                  <a:srgbClr val="FFFFFF"/>
                </a:solidFill>
                <a:latin typeface="Arial Black"/>
                <a:cs typeface="Arial Black"/>
              </a:rPr>
              <a:t>INADMISSIBLE</a:t>
            </a:r>
            <a:r>
              <a:rPr sz="1600" spc="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85" dirty="0">
                <a:solidFill>
                  <a:srgbClr val="FFFFFF"/>
                </a:solidFill>
                <a:latin typeface="Arial Black"/>
                <a:cs typeface="Arial Black"/>
              </a:rPr>
              <a:t>DEDUCTION</a:t>
            </a:r>
            <a:r>
              <a:rPr sz="1600" spc="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60" dirty="0">
                <a:solidFill>
                  <a:srgbClr val="FFFFFF"/>
                </a:solidFill>
                <a:latin typeface="Arial Black"/>
                <a:cs typeface="Arial Black"/>
              </a:rPr>
              <a:t>[SECTION</a:t>
            </a:r>
            <a:r>
              <a:rPr sz="1600" spc="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 Black"/>
                <a:cs typeface="Arial Black"/>
              </a:rPr>
              <a:t>25]</a:t>
            </a:r>
            <a:endParaRPr sz="1600">
              <a:latin typeface="Arial Black"/>
              <a:cs typeface="Arial Black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772972" y="1196593"/>
          <a:ext cx="6363970" cy="842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4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8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2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405">
                <a:tc gridSpan="3">
                  <a:txBody>
                    <a:bodyPr/>
                    <a:lstStyle/>
                    <a:p>
                      <a:pPr marL="259079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000" spc="-45" dirty="0">
                          <a:latin typeface="Arial Black"/>
                          <a:cs typeface="Arial Black"/>
                        </a:rPr>
                        <a:t>Interest</a:t>
                      </a:r>
                      <a:r>
                        <a:rPr sz="1000" spc="-5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45" dirty="0">
                          <a:latin typeface="Arial Black"/>
                          <a:cs typeface="Arial Black"/>
                        </a:rPr>
                        <a:t>chargeable</a:t>
                      </a:r>
                      <a:r>
                        <a:rPr sz="1000" spc="-3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40" dirty="0">
                          <a:latin typeface="Arial Black"/>
                          <a:cs typeface="Arial Black"/>
                        </a:rPr>
                        <a:t>under</a:t>
                      </a:r>
                      <a:r>
                        <a:rPr sz="1000" spc="-5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45" dirty="0">
                          <a:latin typeface="Arial Black"/>
                          <a:cs typeface="Arial Black"/>
                        </a:rPr>
                        <a:t>this</a:t>
                      </a:r>
                      <a:r>
                        <a:rPr sz="1000" spc="-9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40" dirty="0">
                          <a:latin typeface="Arial Black"/>
                          <a:cs typeface="Arial Black"/>
                        </a:rPr>
                        <a:t>Act</a:t>
                      </a:r>
                      <a:r>
                        <a:rPr sz="1000" spc="-9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45" dirty="0">
                          <a:latin typeface="Arial Black"/>
                          <a:cs typeface="Arial Black"/>
                        </a:rPr>
                        <a:t>which</a:t>
                      </a:r>
                      <a:r>
                        <a:rPr sz="1000" spc="-8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35" dirty="0">
                          <a:latin typeface="Arial Black"/>
                          <a:cs typeface="Arial Black"/>
                        </a:rPr>
                        <a:t>is</a:t>
                      </a:r>
                      <a:r>
                        <a:rPr sz="1000" spc="-9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45" dirty="0">
                          <a:latin typeface="Arial Black"/>
                          <a:cs typeface="Arial Black"/>
                        </a:rPr>
                        <a:t>payable</a:t>
                      </a:r>
                      <a:r>
                        <a:rPr sz="1000" spc="-5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45" dirty="0">
                          <a:latin typeface="Arial Black"/>
                          <a:cs typeface="Arial Black"/>
                        </a:rPr>
                        <a:t>outside</a:t>
                      </a:r>
                      <a:r>
                        <a:rPr sz="1000" spc="-5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40" dirty="0">
                          <a:latin typeface="Arial Black"/>
                          <a:cs typeface="Arial Black"/>
                        </a:rPr>
                        <a:t>India</a:t>
                      </a:r>
                      <a:r>
                        <a:rPr sz="1000" spc="-8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45" dirty="0">
                          <a:latin typeface="Arial Black"/>
                          <a:cs typeface="Arial Black"/>
                        </a:rPr>
                        <a:t>shall</a:t>
                      </a:r>
                      <a:r>
                        <a:rPr sz="1000" spc="-7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45" dirty="0">
                          <a:latin typeface="Arial Black"/>
                          <a:cs typeface="Arial Black"/>
                        </a:rPr>
                        <a:t>not</a:t>
                      </a:r>
                      <a:r>
                        <a:rPr sz="1000" spc="-6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30" dirty="0">
                          <a:latin typeface="Arial Black"/>
                          <a:cs typeface="Arial Black"/>
                        </a:rPr>
                        <a:t>be</a:t>
                      </a:r>
                      <a:r>
                        <a:rPr sz="1000" spc="-9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40" dirty="0">
                          <a:latin typeface="Arial Black"/>
                          <a:cs typeface="Arial Black"/>
                        </a:rPr>
                        <a:t>deducted </a:t>
                      </a:r>
                      <a:r>
                        <a:rPr sz="1000" spc="-25" dirty="0">
                          <a:latin typeface="Arial Black"/>
                          <a:cs typeface="Arial Black"/>
                        </a:rPr>
                        <a:t>if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145415" marB="0">
                    <a:solidFill>
                      <a:srgbClr val="A1E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947419" marR="90805" indent="-856615">
                        <a:lnSpc>
                          <a:spcPct val="112000"/>
                        </a:lnSpc>
                        <a:spcBef>
                          <a:spcPts val="80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tax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has</a:t>
                      </a:r>
                      <a:r>
                        <a:rPr sz="1000" spc="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not</a:t>
                      </a:r>
                      <a:r>
                        <a:rPr sz="1000" spc="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been</a:t>
                      </a:r>
                      <a:r>
                        <a:rPr sz="1000" spc="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paid</a:t>
                      </a:r>
                      <a:r>
                        <a:rPr sz="1000" spc="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or</a:t>
                      </a:r>
                      <a:r>
                        <a:rPr sz="1000" spc="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deducted</a:t>
                      </a:r>
                      <a:r>
                        <a:rPr sz="1000" spc="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from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such</a:t>
                      </a:r>
                      <a:r>
                        <a:rPr sz="1000" spc="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interest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8D5CD"/>
                      </a:solidFill>
                      <a:prstDash val="solid"/>
                    </a:lnL>
                    <a:lnB w="12700">
                      <a:solidFill>
                        <a:srgbClr val="F8D5CD"/>
                      </a:solidFill>
                      <a:prstDash val="solid"/>
                    </a:lnB>
                    <a:solidFill>
                      <a:srgbClr val="E8BDBD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000" spc="-25" dirty="0">
                          <a:latin typeface="Arial Black"/>
                          <a:cs typeface="Arial Black"/>
                        </a:rPr>
                        <a:t>and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112395" marB="0">
                    <a:lnR w="12700">
                      <a:solidFill>
                        <a:srgbClr val="FFE8C9"/>
                      </a:solidFill>
                      <a:prstDash val="solid"/>
                    </a:ln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723900" marR="144145" indent="-586740">
                        <a:lnSpc>
                          <a:spcPct val="112000"/>
                        </a:lnSpc>
                        <a:spcBef>
                          <a:spcPts val="80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there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is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no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person</a:t>
                      </a:r>
                      <a:r>
                        <a:rPr sz="1000" spc="-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in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India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who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may</a:t>
                      </a:r>
                      <a:r>
                        <a:rPr sz="1000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be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treated</a:t>
                      </a:r>
                      <a:r>
                        <a:rPr sz="1000" spc="8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as</a:t>
                      </a:r>
                      <a:r>
                        <a:rPr sz="1000" spc="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an</a:t>
                      </a:r>
                      <a:r>
                        <a:rPr sz="1000" spc="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agent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E8C9"/>
                      </a:solidFill>
                      <a:prstDash val="solid"/>
                    </a:lnL>
                    <a:lnR w="12700">
                      <a:solidFill>
                        <a:srgbClr val="FFE8C9"/>
                      </a:solidFill>
                      <a:prstDash val="solid"/>
                    </a:lnR>
                    <a:lnT w="12700">
                      <a:solidFill>
                        <a:srgbClr val="FFE8C9"/>
                      </a:solidFill>
                      <a:prstDash val="solid"/>
                    </a:lnT>
                    <a:lnB w="12700">
                      <a:solidFill>
                        <a:srgbClr val="FFE8C9"/>
                      </a:solidFill>
                      <a:prstDash val="solid"/>
                    </a:lnB>
                    <a:solidFill>
                      <a:srgbClr val="D1C6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731519" y="2973577"/>
          <a:ext cx="6386830" cy="1181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2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8285">
                <a:tc gridSpan="2"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000" spc="-50" dirty="0">
                          <a:latin typeface="Arial Black"/>
                          <a:cs typeface="Arial Black"/>
                        </a:rPr>
                        <a:t>Arrears</a:t>
                      </a:r>
                      <a:r>
                        <a:rPr sz="1000" spc="1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dirty="0">
                          <a:latin typeface="Arial Black"/>
                          <a:cs typeface="Arial Black"/>
                        </a:rPr>
                        <a:t>of</a:t>
                      </a:r>
                      <a:r>
                        <a:rPr sz="1000" spc="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35" dirty="0">
                          <a:latin typeface="Arial Black"/>
                          <a:cs typeface="Arial Black"/>
                        </a:rPr>
                        <a:t>Rent</a:t>
                      </a:r>
                      <a:r>
                        <a:rPr sz="1000" spc="1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dirty="0">
                          <a:latin typeface="Arial Black"/>
                          <a:cs typeface="Arial Black"/>
                        </a:rPr>
                        <a:t>/</a:t>
                      </a:r>
                      <a:r>
                        <a:rPr sz="1000" spc="-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55" dirty="0">
                          <a:latin typeface="Arial Black"/>
                          <a:cs typeface="Arial Black"/>
                        </a:rPr>
                        <a:t>Unrealised</a:t>
                      </a:r>
                      <a:r>
                        <a:rPr sz="1000" spc="1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20" dirty="0">
                          <a:latin typeface="Arial Black"/>
                          <a:cs typeface="Arial Black"/>
                        </a:rPr>
                        <a:t>Rent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379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000" spc="-25" dirty="0">
                          <a:latin typeface="Arial Black"/>
                          <a:cs typeface="Arial Black"/>
                        </a:rPr>
                        <a:t>(i)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4E1BA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Taxable</a:t>
                      </a:r>
                      <a:r>
                        <a:rPr sz="1000" spc="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in</a:t>
                      </a:r>
                      <a:r>
                        <a:rPr sz="1000" spc="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year</a:t>
                      </a:r>
                      <a:r>
                        <a:rPr sz="1000" spc="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000" spc="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receipt/realisation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4E1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28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00" spc="-20" dirty="0">
                          <a:latin typeface="Arial Black"/>
                          <a:cs typeface="Arial Black"/>
                        </a:rPr>
                        <a:t>(ii)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2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Deduction@30%</a:t>
                      </a:r>
                      <a:r>
                        <a:rPr sz="1000" spc="1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000" spc="1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rent</a:t>
                      </a:r>
                      <a:r>
                        <a:rPr sz="1000" spc="1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received/realised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784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000" spc="-10" dirty="0">
                          <a:latin typeface="Arial Black"/>
                          <a:cs typeface="Arial Black"/>
                        </a:rPr>
                        <a:t>(iii)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9D2B4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137795">
                        <a:lnSpc>
                          <a:spcPct val="125000"/>
                        </a:lnSpc>
                        <a:spcBef>
                          <a:spcPts val="80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Taxable</a:t>
                      </a:r>
                      <a:r>
                        <a:rPr sz="1000" spc="3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even</a:t>
                      </a:r>
                      <a:r>
                        <a:rPr sz="1000" spc="3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if</a:t>
                      </a:r>
                      <a:r>
                        <a:rPr sz="1000" spc="3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assessee</a:t>
                      </a:r>
                      <a:r>
                        <a:rPr sz="1000" spc="3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is</a:t>
                      </a:r>
                      <a:r>
                        <a:rPr sz="1000" spc="3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not</a:t>
                      </a:r>
                      <a:r>
                        <a:rPr sz="1000" spc="3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3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owner</a:t>
                      </a:r>
                      <a:r>
                        <a:rPr sz="1000" spc="3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000" spc="3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3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property</a:t>
                      </a:r>
                      <a:r>
                        <a:rPr sz="1000" spc="3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in</a:t>
                      </a:r>
                      <a:r>
                        <a:rPr sz="1000" spc="3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3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financial</a:t>
                      </a:r>
                      <a:r>
                        <a:rPr sz="1000" spc="3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year</a:t>
                      </a:r>
                      <a:r>
                        <a:rPr sz="1000" spc="3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of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receipt/realisation.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9D2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" name="object 22"/>
          <p:cNvSpPr txBox="1"/>
          <p:nvPr/>
        </p:nvSpPr>
        <p:spPr>
          <a:xfrm>
            <a:off x="731519" y="4324222"/>
            <a:ext cx="6329045" cy="288290"/>
          </a:xfrm>
          <a:prstGeom prst="rect">
            <a:avLst/>
          </a:prstGeom>
          <a:solidFill>
            <a:srgbClr val="00AEEE"/>
          </a:solidFill>
        </p:spPr>
        <p:txBody>
          <a:bodyPr vert="horz" wrap="square" lIns="0" tIns="222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75"/>
              </a:spcBef>
            </a:pPr>
            <a:r>
              <a:rPr sz="1600" spc="-150" dirty="0">
                <a:solidFill>
                  <a:srgbClr val="FFFFFF"/>
                </a:solidFill>
                <a:latin typeface="Arial Black"/>
                <a:cs typeface="Arial Black"/>
              </a:rPr>
              <a:t>CO-</a:t>
            </a:r>
            <a:r>
              <a:rPr sz="1600" spc="-160" dirty="0">
                <a:solidFill>
                  <a:srgbClr val="FFFFFF"/>
                </a:solidFill>
                <a:latin typeface="Arial Black"/>
                <a:cs typeface="Arial Black"/>
              </a:rPr>
              <a:t>OWNED</a:t>
            </a:r>
            <a:r>
              <a:rPr sz="1600" spc="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50" dirty="0">
                <a:solidFill>
                  <a:srgbClr val="FFFFFF"/>
                </a:solidFill>
                <a:latin typeface="Arial Black"/>
                <a:cs typeface="Arial Black"/>
              </a:rPr>
              <a:t>PROPERTY</a:t>
            </a:r>
            <a:r>
              <a:rPr sz="1600" spc="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20" dirty="0">
                <a:solidFill>
                  <a:srgbClr val="FFFFFF"/>
                </a:solidFill>
                <a:latin typeface="Arial Black"/>
                <a:cs typeface="Arial Black"/>
              </a:rPr>
              <a:t>[SECTION</a:t>
            </a:r>
            <a:r>
              <a:rPr sz="1600" spc="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 Black"/>
                <a:cs typeface="Arial Black"/>
              </a:rPr>
              <a:t>26]</a:t>
            </a:r>
            <a:endParaRPr sz="1600">
              <a:latin typeface="Arial Black"/>
              <a:cs typeface="Arial Black"/>
            </a:endParaRPr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731519" y="4696078"/>
          <a:ext cx="6386830" cy="14090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0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0345">
                <a:tc>
                  <a:txBody>
                    <a:bodyPr/>
                    <a:lstStyle/>
                    <a:p>
                      <a:pPr marL="10636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00" spc="-40" dirty="0">
                          <a:latin typeface="Arial Black"/>
                          <a:cs typeface="Arial Black"/>
                        </a:rPr>
                        <a:t>Self-</a:t>
                      </a:r>
                      <a:r>
                        <a:rPr sz="1000" spc="-30" dirty="0">
                          <a:latin typeface="Arial Black"/>
                          <a:cs typeface="Arial Black"/>
                        </a:rPr>
                        <a:t>occupied</a:t>
                      </a:r>
                      <a:r>
                        <a:rPr sz="100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10" dirty="0">
                          <a:latin typeface="Arial Black"/>
                          <a:cs typeface="Arial Black"/>
                        </a:rPr>
                        <a:t>property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342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79446"/>
                    </a:solidFill>
                  </a:tcPr>
                </a:tc>
                <a:tc>
                  <a:txBody>
                    <a:bodyPr/>
                    <a:lstStyle/>
                    <a:p>
                      <a:pPr marL="7937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00" spc="-40" dirty="0">
                          <a:latin typeface="Arial Black"/>
                          <a:cs typeface="Arial Black"/>
                        </a:rPr>
                        <a:t>Let-</a:t>
                      </a:r>
                      <a:r>
                        <a:rPr sz="1000" spc="-35" dirty="0">
                          <a:latin typeface="Arial Black"/>
                          <a:cs typeface="Arial Black"/>
                        </a:rPr>
                        <a:t>out</a:t>
                      </a:r>
                      <a:r>
                        <a:rPr sz="1000" spc="-6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10" dirty="0">
                          <a:latin typeface="Arial Black"/>
                          <a:cs typeface="Arial Black"/>
                        </a:rPr>
                        <a:t>property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342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794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71755" marR="59055" algn="just">
                        <a:lnSpc>
                          <a:spcPts val="1500"/>
                        </a:lnSpc>
                        <a:spcBef>
                          <a:spcPts val="85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3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annual</a:t>
                      </a:r>
                      <a:r>
                        <a:rPr sz="1000" spc="3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value</a:t>
                      </a:r>
                      <a:r>
                        <a:rPr sz="1000" spc="3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000" spc="3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3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property</a:t>
                      </a:r>
                      <a:r>
                        <a:rPr sz="1000" spc="3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000" spc="3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each</a:t>
                      </a:r>
                      <a:r>
                        <a:rPr sz="1000" spc="3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co-owner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will</a:t>
                      </a:r>
                      <a:r>
                        <a:rPr sz="1000" spc="2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be</a:t>
                      </a:r>
                      <a:r>
                        <a:rPr sz="1000" spc="2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Nil</a:t>
                      </a:r>
                      <a:r>
                        <a:rPr sz="1000" spc="254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and</a:t>
                      </a:r>
                      <a:r>
                        <a:rPr sz="1000" spc="254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each</a:t>
                      </a:r>
                      <a:r>
                        <a:rPr sz="1000" spc="254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co-owner</a:t>
                      </a:r>
                      <a:r>
                        <a:rPr sz="1000" spc="2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shall</a:t>
                      </a:r>
                      <a:r>
                        <a:rPr sz="1000" spc="2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be</a:t>
                      </a:r>
                      <a:r>
                        <a:rPr sz="1000" spc="254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entitled</a:t>
                      </a:r>
                      <a:r>
                        <a:rPr sz="1000" spc="2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to</a:t>
                      </a:r>
                      <a:r>
                        <a:rPr sz="1000" spc="2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50" dirty="0">
                          <a:latin typeface="Lucida Sans Unicode"/>
                          <a:cs typeface="Lucida Sans Unicode"/>
                        </a:rPr>
                        <a:t>a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deduction</a:t>
                      </a:r>
                      <a:r>
                        <a:rPr sz="1000" spc="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000" spc="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Georgia"/>
                          <a:cs typeface="Georgia"/>
                        </a:rPr>
                        <a:t>`</a:t>
                      </a:r>
                      <a:r>
                        <a:rPr sz="1000" spc="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30,000/</a:t>
                      </a:r>
                      <a:r>
                        <a:rPr sz="1000" spc="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Georgia"/>
                          <a:cs typeface="Georgia"/>
                        </a:rPr>
                        <a:t>`</a:t>
                      </a:r>
                      <a:r>
                        <a:rPr sz="1000" spc="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2,00,000,</a:t>
                      </a:r>
                      <a:r>
                        <a:rPr sz="1000" spc="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as</a:t>
                      </a:r>
                      <a:r>
                        <a:rPr sz="1000" spc="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case</a:t>
                      </a:r>
                      <a:r>
                        <a:rPr sz="1000" spc="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may</a:t>
                      </a:r>
                      <a:r>
                        <a:rPr sz="1000" spc="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be,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  <a:p>
                      <a:pPr marL="71755" algn="just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on</a:t>
                      </a:r>
                      <a:r>
                        <a:rPr sz="1000" spc="1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account</a:t>
                      </a:r>
                      <a:r>
                        <a:rPr sz="1000" spc="1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000" spc="1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interest</a:t>
                      </a:r>
                      <a:r>
                        <a:rPr sz="1000" spc="1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on</a:t>
                      </a:r>
                      <a:r>
                        <a:rPr sz="1000" spc="1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borrowed</a:t>
                      </a:r>
                      <a:r>
                        <a:rPr sz="1000" spc="1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capital.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  <a:p>
                      <a:pPr marL="71755" marR="96520" algn="just">
                        <a:lnSpc>
                          <a:spcPct val="120000"/>
                        </a:lnSpc>
                        <a:spcBef>
                          <a:spcPts val="265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No</a:t>
                      </a:r>
                      <a:r>
                        <a:rPr sz="1000" spc="2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interest</a:t>
                      </a:r>
                      <a:r>
                        <a:rPr sz="1000" spc="3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deduction</a:t>
                      </a:r>
                      <a:r>
                        <a:rPr sz="1000" spc="29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would</a:t>
                      </a:r>
                      <a:r>
                        <a:rPr sz="1000" spc="29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be</a:t>
                      </a:r>
                      <a:r>
                        <a:rPr sz="1000" spc="29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available</a:t>
                      </a:r>
                      <a:r>
                        <a:rPr sz="1000" spc="2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if</a:t>
                      </a:r>
                      <a:r>
                        <a:rPr sz="1000" spc="2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2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co-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owner</a:t>
                      </a:r>
                      <a:r>
                        <a:rPr sz="1000" spc="114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pays</a:t>
                      </a:r>
                      <a:r>
                        <a:rPr sz="1000" spc="9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tax</a:t>
                      </a:r>
                      <a:r>
                        <a:rPr sz="1000" spc="9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under</a:t>
                      </a:r>
                      <a:r>
                        <a:rPr sz="1000" spc="1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default</a:t>
                      </a:r>
                      <a:r>
                        <a:rPr sz="1000" spc="10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tax</a:t>
                      </a:r>
                      <a:r>
                        <a:rPr sz="1000" spc="10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regime.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9D9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61594" algn="just">
                        <a:lnSpc>
                          <a:spcPts val="1500"/>
                        </a:lnSpc>
                        <a:spcBef>
                          <a:spcPts val="85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3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income</a:t>
                      </a:r>
                      <a:r>
                        <a:rPr sz="1000" spc="3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from</a:t>
                      </a:r>
                      <a:r>
                        <a:rPr sz="1000" spc="3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such</a:t>
                      </a:r>
                      <a:r>
                        <a:rPr sz="1000" spc="3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property</a:t>
                      </a:r>
                      <a:r>
                        <a:rPr sz="1000" spc="3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shall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be</a:t>
                      </a:r>
                      <a:r>
                        <a:rPr sz="1000" spc="13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computed</a:t>
                      </a:r>
                      <a:r>
                        <a:rPr sz="1000" spc="13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as</a:t>
                      </a:r>
                      <a:r>
                        <a:rPr sz="1000" spc="13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if</a:t>
                      </a:r>
                      <a:r>
                        <a:rPr sz="1000" spc="14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12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property</a:t>
                      </a:r>
                      <a:r>
                        <a:rPr sz="1000" spc="13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is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  <a:p>
                      <a:pPr marL="71120" marR="58419" algn="just">
                        <a:lnSpc>
                          <a:spcPts val="1500"/>
                        </a:lnSpc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owned</a:t>
                      </a:r>
                      <a:r>
                        <a:rPr sz="1000" spc="434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by</a:t>
                      </a:r>
                      <a:r>
                        <a:rPr sz="1000" spc="4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one</a:t>
                      </a:r>
                      <a:r>
                        <a:rPr sz="1000" spc="4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owner</a:t>
                      </a:r>
                      <a:r>
                        <a:rPr sz="1000" spc="434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and</a:t>
                      </a:r>
                      <a:r>
                        <a:rPr sz="1000" spc="4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thereafter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19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income</a:t>
                      </a:r>
                      <a:r>
                        <a:rPr sz="1000" spc="19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so</a:t>
                      </a:r>
                      <a:r>
                        <a:rPr sz="1000" spc="19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computed</a:t>
                      </a:r>
                      <a:r>
                        <a:rPr sz="1000" spc="20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shall</a:t>
                      </a:r>
                      <a:r>
                        <a:rPr sz="1000" spc="20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be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apportioned</a:t>
                      </a:r>
                      <a:r>
                        <a:rPr sz="1000" spc="10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amongst</a:t>
                      </a:r>
                      <a:r>
                        <a:rPr sz="1000" spc="10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each</a:t>
                      </a:r>
                      <a:r>
                        <a:rPr sz="1000" spc="10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co-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owner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as</a:t>
                      </a:r>
                      <a:r>
                        <a:rPr sz="1000" spc="8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per</a:t>
                      </a:r>
                      <a:r>
                        <a:rPr sz="1000" spc="9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their</a:t>
                      </a:r>
                      <a:r>
                        <a:rPr sz="1000" spc="10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specific</a:t>
                      </a:r>
                      <a:r>
                        <a:rPr sz="1000" spc="1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share.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object 24"/>
          <p:cNvSpPr txBox="1"/>
          <p:nvPr/>
        </p:nvSpPr>
        <p:spPr>
          <a:xfrm>
            <a:off x="731519" y="6276721"/>
            <a:ext cx="6329045" cy="287020"/>
          </a:xfrm>
          <a:prstGeom prst="rect">
            <a:avLst/>
          </a:prstGeom>
          <a:solidFill>
            <a:srgbClr val="00AEEE"/>
          </a:solidFill>
        </p:spPr>
        <p:txBody>
          <a:bodyPr vert="horz" wrap="square" lIns="0" tIns="203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0"/>
              </a:spcBef>
            </a:pPr>
            <a:r>
              <a:rPr sz="1600" spc="-185" dirty="0">
                <a:solidFill>
                  <a:srgbClr val="FFFFFF"/>
                </a:solidFill>
                <a:latin typeface="Arial Black"/>
                <a:cs typeface="Arial Black"/>
              </a:rPr>
              <a:t>DEEMED</a:t>
            </a:r>
            <a:r>
              <a:rPr sz="1600" spc="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95" dirty="0">
                <a:solidFill>
                  <a:srgbClr val="FFFFFF"/>
                </a:solidFill>
                <a:latin typeface="Arial Black"/>
                <a:cs typeface="Arial Black"/>
              </a:rPr>
              <a:t>OWNERSHIP</a:t>
            </a:r>
            <a:r>
              <a:rPr sz="1600" spc="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65" dirty="0">
                <a:solidFill>
                  <a:srgbClr val="FFFFFF"/>
                </a:solidFill>
                <a:latin typeface="Arial Black"/>
                <a:cs typeface="Arial Black"/>
              </a:rPr>
              <a:t>[SECTION</a:t>
            </a:r>
            <a:r>
              <a:rPr sz="1600" spc="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 Black"/>
                <a:cs typeface="Arial Black"/>
              </a:rPr>
              <a:t>27]</a:t>
            </a:r>
            <a:endParaRPr sz="1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1886" y="470408"/>
            <a:ext cx="43764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60" dirty="0">
                <a:solidFill>
                  <a:srgbClr val="342E78"/>
                </a:solidFill>
                <a:latin typeface="Arial Black"/>
                <a:cs typeface="Arial Black"/>
              </a:rPr>
              <a:t>PROFITS</a:t>
            </a:r>
            <a:r>
              <a:rPr sz="1400" spc="-30" dirty="0">
                <a:solidFill>
                  <a:srgbClr val="342E78"/>
                </a:solidFill>
                <a:latin typeface="Arial Black"/>
                <a:cs typeface="Arial Black"/>
              </a:rPr>
              <a:t> </a:t>
            </a:r>
            <a:r>
              <a:rPr sz="1400" spc="-180" dirty="0">
                <a:solidFill>
                  <a:srgbClr val="342E78"/>
                </a:solidFill>
                <a:latin typeface="Arial Black"/>
                <a:cs typeface="Arial Black"/>
              </a:rPr>
              <a:t>AND</a:t>
            </a:r>
            <a:r>
              <a:rPr sz="1400" spc="-45" dirty="0">
                <a:solidFill>
                  <a:srgbClr val="342E78"/>
                </a:solidFill>
                <a:latin typeface="Arial Black"/>
                <a:cs typeface="Arial Black"/>
              </a:rPr>
              <a:t> </a:t>
            </a:r>
            <a:r>
              <a:rPr sz="1400" spc="-165" dirty="0">
                <a:solidFill>
                  <a:srgbClr val="342E78"/>
                </a:solidFill>
                <a:latin typeface="Arial Black"/>
                <a:cs typeface="Arial Black"/>
              </a:rPr>
              <a:t>GAINS</a:t>
            </a:r>
            <a:r>
              <a:rPr sz="1400" spc="-45" dirty="0">
                <a:solidFill>
                  <a:srgbClr val="342E78"/>
                </a:solidFill>
                <a:latin typeface="Arial Black"/>
                <a:cs typeface="Arial Black"/>
              </a:rPr>
              <a:t> </a:t>
            </a:r>
            <a:r>
              <a:rPr sz="1400" spc="-175" dirty="0">
                <a:solidFill>
                  <a:srgbClr val="342E78"/>
                </a:solidFill>
                <a:latin typeface="Arial Black"/>
                <a:cs typeface="Arial Black"/>
              </a:rPr>
              <a:t>OF</a:t>
            </a:r>
            <a:r>
              <a:rPr sz="1400" spc="-35" dirty="0">
                <a:solidFill>
                  <a:srgbClr val="342E78"/>
                </a:solidFill>
                <a:latin typeface="Arial Black"/>
                <a:cs typeface="Arial Black"/>
              </a:rPr>
              <a:t> </a:t>
            </a:r>
            <a:r>
              <a:rPr sz="1400" spc="-160" dirty="0">
                <a:solidFill>
                  <a:srgbClr val="342E78"/>
                </a:solidFill>
                <a:latin typeface="Arial Black"/>
                <a:cs typeface="Arial Black"/>
              </a:rPr>
              <a:t>BUSINESS</a:t>
            </a:r>
            <a:r>
              <a:rPr sz="1400" spc="-35" dirty="0">
                <a:solidFill>
                  <a:srgbClr val="342E78"/>
                </a:solidFill>
                <a:latin typeface="Arial Black"/>
                <a:cs typeface="Arial Black"/>
              </a:rPr>
              <a:t> </a:t>
            </a:r>
            <a:r>
              <a:rPr sz="1400" spc="-175" dirty="0">
                <a:solidFill>
                  <a:srgbClr val="342E78"/>
                </a:solidFill>
                <a:latin typeface="Arial Black"/>
                <a:cs typeface="Arial Black"/>
              </a:rPr>
              <a:t>OR</a:t>
            </a:r>
            <a:r>
              <a:rPr sz="1400" spc="-50" dirty="0">
                <a:solidFill>
                  <a:srgbClr val="342E78"/>
                </a:solidFill>
                <a:latin typeface="Arial Black"/>
                <a:cs typeface="Arial Black"/>
              </a:rPr>
              <a:t> </a:t>
            </a:r>
            <a:r>
              <a:rPr sz="1400" spc="-140" dirty="0">
                <a:solidFill>
                  <a:srgbClr val="342E78"/>
                </a:solidFill>
                <a:latin typeface="Arial Black"/>
                <a:cs typeface="Arial Black"/>
              </a:rPr>
              <a:t>PROFESSION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94384" y="1393189"/>
            <a:ext cx="6164580" cy="1156335"/>
            <a:chOff x="794384" y="1393189"/>
            <a:chExt cx="6164580" cy="1156335"/>
          </a:xfrm>
        </p:grpSpPr>
        <p:sp>
          <p:nvSpPr>
            <p:cNvPr id="4" name="object 4"/>
            <p:cNvSpPr/>
            <p:nvPr/>
          </p:nvSpPr>
          <p:spPr>
            <a:xfrm>
              <a:off x="794384" y="1399412"/>
              <a:ext cx="2270125" cy="1146810"/>
            </a:xfrm>
            <a:custGeom>
              <a:avLst/>
              <a:gdLst/>
              <a:ahLst/>
              <a:cxnLst/>
              <a:rect l="l" t="t" r="r" b="b"/>
              <a:pathLst>
                <a:path w="2270125" h="1146810">
                  <a:moveTo>
                    <a:pt x="1696847" y="0"/>
                  </a:moveTo>
                  <a:lnTo>
                    <a:pt x="1696847" y="286638"/>
                  </a:lnTo>
                  <a:lnTo>
                    <a:pt x="0" y="286638"/>
                  </a:lnTo>
                  <a:lnTo>
                    <a:pt x="0" y="859789"/>
                  </a:lnTo>
                  <a:lnTo>
                    <a:pt x="1696847" y="859789"/>
                  </a:lnTo>
                  <a:lnTo>
                    <a:pt x="1696847" y="1146428"/>
                  </a:lnTo>
                  <a:lnTo>
                    <a:pt x="2270125" y="573277"/>
                  </a:lnTo>
                  <a:lnTo>
                    <a:pt x="169684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2032" y="1738375"/>
              <a:ext cx="1568195" cy="3413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6101" y="1901443"/>
              <a:ext cx="946403" cy="3413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064509" y="1972436"/>
              <a:ext cx="693420" cy="635"/>
            </a:xfrm>
            <a:custGeom>
              <a:avLst/>
              <a:gdLst/>
              <a:ahLst/>
              <a:cxnLst/>
              <a:rect l="l" t="t" r="r" b="b"/>
              <a:pathLst>
                <a:path w="693420" h="635">
                  <a:moveTo>
                    <a:pt x="0" y="127"/>
                  </a:moveTo>
                  <a:lnTo>
                    <a:pt x="693292" y="0"/>
                  </a:lnTo>
                </a:path>
              </a:pathLst>
            </a:custGeom>
            <a:ln w="12699">
              <a:solidFill>
                <a:srgbClr val="6E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57803" y="1399539"/>
              <a:ext cx="3194685" cy="1143635"/>
            </a:xfrm>
            <a:custGeom>
              <a:avLst/>
              <a:gdLst/>
              <a:ahLst/>
              <a:cxnLst/>
              <a:rect l="l" t="t" r="r" b="b"/>
              <a:pathLst>
                <a:path w="3194684" h="1143635">
                  <a:moveTo>
                    <a:pt x="3194304" y="0"/>
                  </a:moveTo>
                  <a:lnTo>
                    <a:pt x="439547" y="0"/>
                  </a:lnTo>
                  <a:lnTo>
                    <a:pt x="439547" y="96266"/>
                  </a:lnTo>
                  <a:lnTo>
                    <a:pt x="226568" y="96266"/>
                  </a:lnTo>
                  <a:lnTo>
                    <a:pt x="226568" y="194945"/>
                  </a:lnTo>
                  <a:lnTo>
                    <a:pt x="0" y="194945"/>
                  </a:lnTo>
                  <a:lnTo>
                    <a:pt x="0" y="1102233"/>
                  </a:lnTo>
                  <a:lnTo>
                    <a:pt x="132969" y="1115314"/>
                  </a:lnTo>
                  <a:lnTo>
                    <a:pt x="258318" y="1125855"/>
                  </a:lnTo>
                  <a:lnTo>
                    <a:pt x="374015" y="1133602"/>
                  </a:lnTo>
                  <a:lnTo>
                    <a:pt x="483235" y="1139063"/>
                  </a:lnTo>
                  <a:lnTo>
                    <a:pt x="589153" y="1142238"/>
                  </a:lnTo>
                  <a:lnTo>
                    <a:pt x="635000" y="1142873"/>
                  </a:lnTo>
                  <a:lnTo>
                    <a:pt x="681990" y="1143127"/>
                  </a:lnTo>
                  <a:lnTo>
                    <a:pt x="728091" y="1142873"/>
                  </a:lnTo>
                  <a:lnTo>
                    <a:pt x="772795" y="1142238"/>
                  </a:lnTo>
                  <a:lnTo>
                    <a:pt x="816356" y="1141095"/>
                  </a:lnTo>
                  <a:lnTo>
                    <a:pt x="858774" y="1139444"/>
                  </a:lnTo>
                  <a:lnTo>
                    <a:pt x="900176" y="1137539"/>
                  </a:lnTo>
                  <a:lnTo>
                    <a:pt x="940562" y="1135126"/>
                  </a:lnTo>
                  <a:lnTo>
                    <a:pt x="979932" y="1132332"/>
                  </a:lnTo>
                  <a:lnTo>
                    <a:pt x="1018540" y="1129284"/>
                  </a:lnTo>
                  <a:lnTo>
                    <a:pt x="1093470" y="1122172"/>
                  </a:lnTo>
                  <a:lnTo>
                    <a:pt x="1165987" y="1113917"/>
                  </a:lnTo>
                  <a:lnTo>
                    <a:pt x="1236726" y="1104646"/>
                  </a:lnTo>
                  <a:lnTo>
                    <a:pt x="1340612" y="1089279"/>
                  </a:lnTo>
                  <a:lnTo>
                    <a:pt x="1693672" y="1032002"/>
                  </a:lnTo>
                  <a:lnTo>
                    <a:pt x="1809496" y="1015111"/>
                  </a:lnTo>
                  <a:lnTo>
                    <a:pt x="1891157" y="1004316"/>
                  </a:lnTo>
                  <a:lnTo>
                    <a:pt x="1977136" y="994283"/>
                  </a:lnTo>
                  <a:lnTo>
                    <a:pt x="2067941" y="985012"/>
                  </a:lnTo>
                  <a:lnTo>
                    <a:pt x="2164334" y="976757"/>
                  </a:lnTo>
                  <a:lnTo>
                    <a:pt x="2266696" y="969645"/>
                  </a:lnTo>
                  <a:lnTo>
                    <a:pt x="2375916" y="963803"/>
                  </a:lnTo>
                  <a:lnTo>
                    <a:pt x="2492375" y="959485"/>
                  </a:lnTo>
                  <a:lnTo>
                    <a:pt x="2616835" y="956691"/>
                  </a:lnTo>
                  <a:lnTo>
                    <a:pt x="2749918" y="955802"/>
                  </a:lnTo>
                  <a:lnTo>
                    <a:pt x="2749918" y="867283"/>
                  </a:lnTo>
                  <a:lnTo>
                    <a:pt x="2814828" y="864616"/>
                  </a:lnTo>
                  <a:lnTo>
                    <a:pt x="2881376" y="862711"/>
                  </a:lnTo>
                  <a:lnTo>
                    <a:pt x="2957703" y="861949"/>
                  </a:lnTo>
                  <a:lnTo>
                    <a:pt x="2957703" y="767207"/>
                  </a:lnTo>
                  <a:lnTo>
                    <a:pt x="3107309" y="763905"/>
                  </a:lnTo>
                  <a:lnTo>
                    <a:pt x="3194304" y="763270"/>
                  </a:lnTo>
                  <a:lnTo>
                    <a:pt x="3194304" y="0"/>
                  </a:lnTo>
                  <a:close/>
                </a:path>
              </a:pathLst>
            </a:custGeom>
            <a:solidFill>
              <a:srgbClr val="BBD5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57802" y="1399539"/>
              <a:ext cx="3194685" cy="1143635"/>
            </a:xfrm>
            <a:custGeom>
              <a:avLst/>
              <a:gdLst/>
              <a:ahLst/>
              <a:cxnLst/>
              <a:rect l="l" t="t" r="r" b="b"/>
              <a:pathLst>
                <a:path w="3194684" h="1143635">
                  <a:moveTo>
                    <a:pt x="0" y="194944"/>
                  </a:moveTo>
                  <a:lnTo>
                    <a:pt x="2749930" y="194944"/>
                  </a:lnTo>
                  <a:lnTo>
                    <a:pt x="2749930" y="955801"/>
                  </a:lnTo>
                  <a:lnTo>
                    <a:pt x="2682240" y="956055"/>
                  </a:lnTo>
                  <a:lnTo>
                    <a:pt x="2616835" y="956690"/>
                  </a:lnTo>
                  <a:lnTo>
                    <a:pt x="2553589" y="957960"/>
                  </a:lnTo>
                  <a:lnTo>
                    <a:pt x="2492375" y="959484"/>
                  </a:lnTo>
                  <a:lnTo>
                    <a:pt x="2433193" y="961516"/>
                  </a:lnTo>
                  <a:lnTo>
                    <a:pt x="2375916" y="963802"/>
                  </a:lnTo>
                  <a:lnTo>
                    <a:pt x="2320417" y="966596"/>
                  </a:lnTo>
                  <a:lnTo>
                    <a:pt x="2266696" y="969644"/>
                  </a:lnTo>
                  <a:lnTo>
                    <a:pt x="2214753" y="973074"/>
                  </a:lnTo>
                  <a:lnTo>
                    <a:pt x="2164334" y="976756"/>
                  </a:lnTo>
                  <a:lnTo>
                    <a:pt x="2115439" y="980820"/>
                  </a:lnTo>
                  <a:lnTo>
                    <a:pt x="2067941" y="985011"/>
                  </a:lnTo>
                  <a:lnTo>
                    <a:pt x="2021839" y="989583"/>
                  </a:lnTo>
                  <a:lnTo>
                    <a:pt x="1977136" y="994282"/>
                  </a:lnTo>
                  <a:lnTo>
                    <a:pt x="1933575" y="999235"/>
                  </a:lnTo>
                  <a:lnTo>
                    <a:pt x="1891157" y="1004315"/>
                  </a:lnTo>
                  <a:lnTo>
                    <a:pt x="1849755" y="1009650"/>
                  </a:lnTo>
                  <a:lnTo>
                    <a:pt x="1809496" y="1015110"/>
                  </a:lnTo>
                  <a:lnTo>
                    <a:pt x="1769999" y="1020571"/>
                  </a:lnTo>
                  <a:lnTo>
                    <a:pt x="1731391" y="1026286"/>
                  </a:lnTo>
                  <a:lnTo>
                    <a:pt x="1693672" y="1032001"/>
                  </a:lnTo>
                  <a:lnTo>
                    <a:pt x="1620012" y="1043685"/>
                  </a:lnTo>
                  <a:lnTo>
                    <a:pt x="1548384" y="1055369"/>
                  </a:lnTo>
                  <a:lnTo>
                    <a:pt x="1478407" y="1066927"/>
                  </a:lnTo>
                  <a:lnTo>
                    <a:pt x="1443863" y="1072641"/>
                  </a:lnTo>
                  <a:lnTo>
                    <a:pt x="1375029" y="1083817"/>
                  </a:lnTo>
                  <a:lnTo>
                    <a:pt x="1306195" y="1094612"/>
                  </a:lnTo>
                  <a:lnTo>
                    <a:pt x="1236726" y="1104645"/>
                  </a:lnTo>
                  <a:lnTo>
                    <a:pt x="1165987" y="1113916"/>
                  </a:lnTo>
                  <a:lnTo>
                    <a:pt x="1093470" y="1122171"/>
                  </a:lnTo>
                  <a:lnTo>
                    <a:pt x="1018539" y="1129283"/>
                  </a:lnTo>
                  <a:lnTo>
                    <a:pt x="979932" y="1132331"/>
                  </a:lnTo>
                  <a:lnTo>
                    <a:pt x="940562" y="1135126"/>
                  </a:lnTo>
                  <a:lnTo>
                    <a:pt x="900176" y="1137538"/>
                  </a:lnTo>
                  <a:lnTo>
                    <a:pt x="858774" y="1139443"/>
                  </a:lnTo>
                  <a:lnTo>
                    <a:pt x="816356" y="1141094"/>
                  </a:lnTo>
                  <a:lnTo>
                    <a:pt x="772795" y="1142237"/>
                  </a:lnTo>
                  <a:lnTo>
                    <a:pt x="728091" y="1142873"/>
                  </a:lnTo>
                  <a:lnTo>
                    <a:pt x="681989" y="1143127"/>
                  </a:lnTo>
                  <a:lnTo>
                    <a:pt x="634492" y="1142873"/>
                  </a:lnTo>
                  <a:lnTo>
                    <a:pt x="585597" y="1142110"/>
                  </a:lnTo>
                  <a:lnTo>
                    <a:pt x="535177" y="1140840"/>
                  </a:lnTo>
                  <a:lnTo>
                    <a:pt x="483235" y="1139062"/>
                  </a:lnTo>
                  <a:lnTo>
                    <a:pt x="429513" y="1136650"/>
                  </a:lnTo>
                  <a:lnTo>
                    <a:pt x="374014" y="1133602"/>
                  </a:lnTo>
                  <a:lnTo>
                    <a:pt x="316738" y="1130045"/>
                  </a:lnTo>
                  <a:lnTo>
                    <a:pt x="257429" y="1125854"/>
                  </a:lnTo>
                  <a:lnTo>
                    <a:pt x="196342" y="1120902"/>
                  </a:lnTo>
                  <a:lnTo>
                    <a:pt x="132969" y="1115313"/>
                  </a:lnTo>
                  <a:lnTo>
                    <a:pt x="67563" y="1109090"/>
                  </a:lnTo>
                  <a:lnTo>
                    <a:pt x="0" y="1102105"/>
                  </a:lnTo>
                  <a:lnTo>
                    <a:pt x="0" y="194944"/>
                  </a:lnTo>
                  <a:close/>
                </a:path>
                <a:path w="3194684" h="1143635">
                  <a:moveTo>
                    <a:pt x="226568" y="194944"/>
                  </a:moveTo>
                  <a:lnTo>
                    <a:pt x="226568" y="96265"/>
                  </a:lnTo>
                  <a:lnTo>
                    <a:pt x="2957703" y="96265"/>
                  </a:lnTo>
                  <a:lnTo>
                    <a:pt x="2957703" y="861949"/>
                  </a:lnTo>
                  <a:lnTo>
                    <a:pt x="2881376" y="862710"/>
                  </a:lnTo>
                  <a:lnTo>
                    <a:pt x="2814828" y="864615"/>
                  </a:lnTo>
                  <a:lnTo>
                    <a:pt x="2767711" y="866393"/>
                  </a:lnTo>
                  <a:lnTo>
                    <a:pt x="2749930" y="867282"/>
                  </a:lnTo>
                </a:path>
                <a:path w="3194684" h="1143635">
                  <a:moveTo>
                    <a:pt x="439547" y="96265"/>
                  </a:moveTo>
                  <a:lnTo>
                    <a:pt x="439547" y="0"/>
                  </a:lnTo>
                  <a:lnTo>
                    <a:pt x="3194304" y="0"/>
                  </a:lnTo>
                  <a:lnTo>
                    <a:pt x="3194304" y="763269"/>
                  </a:lnTo>
                  <a:lnTo>
                    <a:pt x="3107308" y="763904"/>
                  </a:lnTo>
                  <a:lnTo>
                    <a:pt x="3031617" y="765301"/>
                  </a:lnTo>
                  <a:lnTo>
                    <a:pt x="2978023" y="766571"/>
                  </a:lnTo>
                  <a:lnTo>
                    <a:pt x="2957703" y="76720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768984" y="2640507"/>
            <a:ext cx="6314440" cy="6381115"/>
            <a:chOff x="768984" y="2640507"/>
            <a:chExt cx="6314440" cy="6381115"/>
          </a:xfrm>
        </p:grpSpPr>
        <p:sp>
          <p:nvSpPr>
            <p:cNvPr id="11" name="object 11"/>
            <p:cNvSpPr/>
            <p:nvPr/>
          </p:nvSpPr>
          <p:spPr>
            <a:xfrm>
              <a:off x="2056765" y="2654071"/>
              <a:ext cx="5023485" cy="6364605"/>
            </a:xfrm>
            <a:custGeom>
              <a:avLst/>
              <a:gdLst/>
              <a:ahLst/>
              <a:cxnLst/>
              <a:rect l="l" t="t" r="r" b="b"/>
              <a:pathLst>
                <a:path w="5023484" h="6364605">
                  <a:moveTo>
                    <a:pt x="5023358" y="0"/>
                  </a:moveTo>
                  <a:lnTo>
                    <a:pt x="0" y="0"/>
                  </a:lnTo>
                  <a:lnTo>
                    <a:pt x="0" y="6364097"/>
                  </a:lnTo>
                  <a:lnTo>
                    <a:pt x="5023358" y="6364097"/>
                  </a:lnTo>
                  <a:lnTo>
                    <a:pt x="5023358" y="0"/>
                  </a:lnTo>
                  <a:close/>
                </a:path>
              </a:pathLst>
            </a:custGeom>
            <a:solidFill>
              <a:srgbClr val="C5DFB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56765" y="2654071"/>
              <a:ext cx="5023485" cy="6364605"/>
            </a:xfrm>
            <a:custGeom>
              <a:avLst/>
              <a:gdLst/>
              <a:ahLst/>
              <a:cxnLst/>
              <a:rect l="l" t="t" r="r" b="b"/>
              <a:pathLst>
                <a:path w="5023484" h="6364605">
                  <a:moveTo>
                    <a:pt x="0" y="6364097"/>
                  </a:moveTo>
                  <a:lnTo>
                    <a:pt x="5023358" y="6364097"/>
                  </a:lnTo>
                  <a:lnTo>
                    <a:pt x="5023358" y="0"/>
                  </a:lnTo>
                  <a:lnTo>
                    <a:pt x="0" y="0"/>
                  </a:lnTo>
                  <a:lnTo>
                    <a:pt x="0" y="6364097"/>
                  </a:lnTo>
                  <a:close/>
                </a:path>
              </a:pathLst>
            </a:custGeom>
            <a:ln w="6350">
              <a:solidFill>
                <a:srgbClr val="2D53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8984" y="2640507"/>
              <a:ext cx="1260348" cy="616153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95654" y="2671064"/>
              <a:ext cx="775335" cy="6101080"/>
            </a:xfrm>
            <a:custGeom>
              <a:avLst/>
              <a:gdLst/>
              <a:ahLst/>
              <a:cxnLst/>
              <a:rect l="l" t="t" r="r" b="b"/>
              <a:pathLst>
                <a:path w="775335" h="6101080">
                  <a:moveTo>
                    <a:pt x="775334" y="0"/>
                  </a:moveTo>
                  <a:lnTo>
                    <a:pt x="0" y="0"/>
                  </a:lnTo>
                  <a:lnTo>
                    <a:pt x="0" y="6101080"/>
                  </a:lnTo>
                  <a:lnTo>
                    <a:pt x="775334" y="6101080"/>
                  </a:lnTo>
                  <a:lnTo>
                    <a:pt x="775334" y="0"/>
                  </a:lnTo>
                  <a:close/>
                </a:path>
              </a:pathLst>
            </a:custGeom>
            <a:solidFill>
              <a:srgbClr val="F7BB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68829" y="3034284"/>
              <a:ext cx="85090" cy="181610"/>
            </a:xfrm>
            <a:custGeom>
              <a:avLst/>
              <a:gdLst/>
              <a:ahLst/>
              <a:cxnLst/>
              <a:rect l="l" t="t" r="r" b="b"/>
              <a:pathLst>
                <a:path w="85089" h="181610">
                  <a:moveTo>
                    <a:pt x="85088" y="0"/>
                  </a:moveTo>
                  <a:lnTo>
                    <a:pt x="0" y="0"/>
                  </a:lnTo>
                  <a:lnTo>
                    <a:pt x="0" y="181609"/>
                  </a:lnTo>
                  <a:lnTo>
                    <a:pt x="85088" y="181609"/>
                  </a:lnTo>
                  <a:lnTo>
                    <a:pt x="85088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68829" y="3034284"/>
              <a:ext cx="85090" cy="181610"/>
            </a:xfrm>
            <a:custGeom>
              <a:avLst/>
              <a:gdLst/>
              <a:ahLst/>
              <a:cxnLst/>
              <a:rect l="l" t="t" r="r" b="b"/>
              <a:pathLst>
                <a:path w="85089" h="181610">
                  <a:moveTo>
                    <a:pt x="0" y="181609"/>
                  </a:moveTo>
                  <a:lnTo>
                    <a:pt x="85088" y="181609"/>
                  </a:lnTo>
                  <a:lnTo>
                    <a:pt x="85088" y="0"/>
                  </a:lnTo>
                  <a:lnTo>
                    <a:pt x="0" y="0"/>
                  </a:lnTo>
                  <a:lnTo>
                    <a:pt x="0" y="181609"/>
                  </a:lnTo>
                  <a:close/>
                </a:path>
              </a:pathLst>
            </a:custGeom>
            <a:ln w="12700">
              <a:solidFill>
                <a:srgbClr val="C5DF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31519" y="9124950"/>
            <a:ext cx="6400800" cy="27940"/>
          </a:xfrm>
          <a:custGeom>
            <a:avLst/>
            <a:gdLst/>
            <a:ahLst/>
            <a:cxnLst/>
            <a:rect l="l" t="t" r="r" b="b"/>
            <a:pathLst>
              <a:path w="6400800" h="27940">
                <a:moveTo>
                  <a:pt x="6400800" y="0"/>
                </a:moveTo>
                <a:lnTo>
                  <a:pt x="0" y="0"/>
                </a:lnTo>
                <a:lnTo>
                  <a:pt x="0" y="27431"/>
                </a:lnTo>
                <a:lnTo>
                  <a:pt x="6400800" y="27431"/>
                </a:lnTo>
                <a:lnTo>
                  <a:pt x="6400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713231" y="841197"/>
            <a:ext cx="6355080" cy="377190"/>
          </a:xfrm>
          <a:prstGeom prst="rect">
            <a:avLst/>
          </a:prstGeom>
          <a:solidFill>
            <a:srgbClr val="ABE9FF"/>
          </a:solidFill>
        </p:spPr>
        <p:txBody>
          <a:bodyPr vert="horz" wrap="square" lIns="0" tIns="27305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215"/>
              </a:spcBef>
            </a:pPr>
            <a:r>
              <a:rPr spc="-265" dirty="0"/>
              <a:t>PROFITS</a:t>
            </a:r>
            <a:r>
              <a:rPr spc="-380" dirty="0"/>
              <a:t> </a:t>
            </a:r>
            <a:r>
              <a:rPr spc="-290" dirty="0"/>
              <a:t>AND</a:t>
            </a:r>
            <a:r>
              <a:rPr spc="-360" dirty="0"/>
              <a:t> </a:t>
            </a:r>
            <a:r>
              <a:rPr spc="-270" dirty="0"/>
              <a:t>GAINS</a:t>
            </a:r>
            <a:r>
              <a:rPr spc="-360" dirty="0"/>
              <a:t> </a:t>
            </a:r>
            <a:r>
              <a:rPr spc="-275" dirty="0"/>
              <a:t>OF</a:t>
            </a:r>
            <a:r>
              <a:rPr spc="-385" dirty="0"/>
              <a:t> </a:t>
            </a:r>
            <a:r>
              <a:rPr spc="-275" dirty="0"/>
              <a:t>BUSINESS</a:t>
            </a:r>
            <a:r>
              <a:rPr spc="-365" dirty="0"/>
              <a:t> </a:t>
            </a:r>
            <a:r>
              <a:rPr spc="-290" dirty="0"/>
              <a:t>OR</a:t>
            </a:r>
            <a:r>
              <a:rPr spc="-375" dirty="0"/>
              <a:t> </a:t>
            </a:r>
            <a:r>
              <a:rPr spc="-285" dirty="0"/>
              <a:t>PROFESSION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07744" y="1777948"/>
            <a:ext cx="1322070" cy="35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7975" marR="5080" indent="-295910">
              <a:lnSpc>
                <a:spcPct val="112599"/>
              </a:lnSpc>
              <a:spcBef>
                <a:spcPts val="100"/>
              </a:spcBef>
            </a:pPr>
            <a:r>
              <a:rPr sz="950" dirty="0">
                <a:latin typeface="Lucida Sans Unicode"/>
                <a:cs typeface="Lucida Sans Unicode"/>
              </a:rPr>
              <a:t>Method</a:t>
            </a:r>
            <a:r>
              <a:rPr sz="950" spc="-1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of</a:t>
            </a:r>
            <a:r>
              <a:rPr sz="950" spc="-20" dirty="0">
                <a:latin typeface="Lucida Sans Unicode"/>
                <a:cs typeface="Lucida Sans Unicode"/>
              </a:rPr>
              <a:t> </a:t>
            </a:r>
            <a:r>
              <a:rPr sz="950" spc="-10" dirty="0">
                <a:latin typeface="Lucida Sans Unicode"/>
                <a:cs typeface="Lucida Sans Unicode"/>
              </a:rPr>
              <a:t>Accounting </a:t>
            </a:r>
            <a:r>
              <a:rPr sz="950" dirty="0">
                <a:latin typeface="Lucida Sans Unicode"/>
                <a:cs typeface="Lucida Sans Unicode"/>
              </a:rPr>
              <a:t>[Section</a:t>
            </a:r>
            <a:r>
              <a:rPr sz="950" spc="-55" dirty="0">
                <a:latin typeface="Lucida Sans Unicode"/>
                <a:cs typeface="Lucida Sans Unicode"/>
              </a:rPr>
              <a:t> </a:t>
            </a:r>
            <a:r>
              <a:rPr sz="950" spc="-20" dirty="0">
                <a:latin typeface="Lucida Sans Unicode"/>
                <a:cs typeface="Lucida Sans Unicode"/>
              </a:rPr>
              <a:t>145]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23842" y="1607260"/>
            <a:ext cx="2615565" cy="8426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1270" algn="ctr">
              <a:lnSpc>
                <a:spcPct val="112599"/>
              </a:lnSpc>
              <a:spcBef>
                <a:spcPts val="110"/>
              </a:spcBef>
            </a:pPr>
            <a:r>
              <a:rPr sz="950" dirty="0">
                <a:latin typeface="Lucida Sans Unicode"/>
                <a:cs typeface="Lucida Sans Unicode"/>
              </a:rPr>
              <a:t>Income</a:t>
            </a:r>
            <a:r>
              <a:rPr sz="950" spc="-3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chargeable</a:t>
            </a:r>
            <a:r>
              <a:rPr sz="950" spc="-3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under</a:t>
            </a:r>
            <a:r>
              <a:rPr sz="950" spc="-3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this</a:t>
            </a:r>
            <a:r>
              <a:rPr sz="950" spc="-3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head</a:t>
            </a:r>
            <a:r>
              <a:rPr sz="950" spc="-3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shall</a:t>
            </a:r>
            <a:r>
              <a:rPr sz="950" spc="-30" dirty="0">
                <a:latin typeface="Lucida Sans Unicode"/>
                <a:cs typeface="Lucida Sans Unicode"/>
              </a:rPr>
              <a:t> </a:t>
            </a:r>
            <a:r>
              <a:rPr sz="950" spc="-25" dirty="0">
                <a:latin typeface="Lucida Sans Unicode"/>
                <a:cs typeface="Lucida Sans Unicode"/>
              </a:rPr>
              <a:t>be </a:t>
            </a:r>
            <a:r>
              <a:rPr sz="950" dirty="0">
                <a:latin typeface="Lucida Sans Unicode"/>
                <a:cs typeface="Lucida Sans Unicode"/>
              </a:rPr>
              <a:t>computed</a:t>
            </a:r>
            <a:r>
              <a:rPr sz="950" spc="-2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in</a:t>
            </a:r>
            <a:r>
              <a:rPr sz="950" spc="-3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accordance</a:t>
            </a:r>
            <a:r>
              <a:rPr sz="950" spc="-4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with</a:t>
            </a:r>
            <a:r>
              <a:rPr sz="950" spc="-2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the</a:t>
            </a:r>
            <a:r>
              <a:rPr sz="950" spc="-3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method</a:t>
            </a:r>
            <a:r>
              <a:rPr sz="950" spc="-20" dirty="0">
                <a:latin typeface="Lucida Sans Unicode"/>
                <a:cs typeface="Lucida Sans Unicode"/>
              </a:rPr>
              <a:t> </a:t>
            </a:r>
            <a:r>
              <a:rPr sz="950" spc="-25" dirty="0">
                <a:latin typeface="Lucida Sans Unicode"/>
                <a:cs typeface="Lucida Sans Unicode"/>
              </a:rPr>
              <a:t>of </a:t>
            </a:r>
            <a:r>
              <a:rPr sz="950" dirty="0">
                <a:latin typeface="Lucida Sans Unicode"/>
                <a:cs typeface="Lucida Sans Unicode"/>
              </a:rPr>
              <a:t>accounting,</a:t>
            </a:r>
            <a:r>
              <a:rPr sz="950" spc="-3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either</a:t>
            </a:r>
            <a:r>
              <a:rPr sz="950" spc="-3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cash</a:t>
            </a:r>
            <a:r>
              <a:rPr sz="950" spc="-2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or</a:t>
            </a:r>
            <a:r>
              <a:rPr sz="950" spc="-2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mercantile</a:t>
            </a:r>
            <a:r>
              <a:rPr sz="950" spc="-30" dirty="0">
                <a:latin typeface="Lucida Sans Unicode"/>
                <a:cs typeface="Lucida Sans Unicode"/>
              </a:rPr>
              <a:t> </a:t>
            </a:r>
            <a:r>
              <a:rPr sz="950" spc="-10" dirty="0">
                <a:latin typeface="Lucida Sans Unicode"/>
                <a:cs typeface="Lucida Sans Unicode"/>
              </a:rPr>
              <a:t>basis, </a:t>
            </a:r>
            <a:r>
              <a:rPr sz="950" dirty="0">
                <a:latin typeface="Lucida Sans Unicode"/>
                <a:cs typeface="Lucida Sans Unicode"/>
              </a:rPr>
              <a:t>regularly</a:t>
            </a:r>
            <a:r>
              <a:rPr sz="950" spc="-4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and</a:t>
            </a:r>
            <a:r>
              <a:rPr sz="950" spc="-4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consistently</a:t>
            </a:r>
            <a:r>
              <a:rPr sz="950" spc="-3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employed</a:t>
            </a:r>
            <a:r>
              <a:rPr sz="950" spc="-4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by</a:t>
            </a:r>
            <a:r>
              <a:rPr sz="950" spc="-45" dirty="0">
                <a:latin typeface="Lucida Sans Unicode"/>
                <a:cs typeface="Lucida Sans Unicode"/>
              </a:rPr>
              <a:t> </a:t>
            </a:r>
            <a:r>
              <a:rPr sz="950" spc="-25" dirty="0">
                <a:latin typeface="Lucida Sans Unicode"/>
                <a:cs typeface="Lucida Sans Unicode"/>
              </a:rPr>
              <a:t>the </a:t>
            </a:r>
            <a:r>
              <a:rPr sz="950" spc="-10" dirty="0">
                <a:latin typeface="Lucida Sans Unicode"/>
                <a:cs typeface="Lucida Sans Unicode"/>
              </a:rPr>
              <a:t>assessee.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44954" y="2781045"/>
            <a:ext cx="64769" cy="3302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spc="-325" dirty="0">
                <a:latin typeface="Lucida Sans Unicode"/>
                <a:cs typeface="Lucida Sans Unicode"/>
              </a:rPr>
              <a:t>•</a:t>
            </a:r>
            <a:endParaRPr sz="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325" dirty="0">
                <a:latin typeface="Lucida Sans Unicode"/>
                <a:cs typeface="Lucida Sans Unicode"/>
              </a:rPr>
              <a:t>•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44954" y="3959478"/>
            <a:ext cx="6476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25" dirty="0">
                <a:latin typeface="Lucida Sans Unicode"/>
                <a:cs typeface="Lucida Sans Unicode"/>
              </a:rPr>
              <a:t>•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44954" y="4259707"/>
            <a:ext cx="6476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25" dirty="0">
                <a:latin typeface="Lucida Sans Unicode"/>
                <a:cs typeface="Lucida Sans Unicode"/>
              </a:rPr>
              <a:t>•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44954" y="2781045"/>
            <a:ext cx="4960620" cy="177863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78460" algn="just">
              <a:lnSpc>
                <a:spcPct val="100000"/>
              </a:lnSpc>
              <a:spcBef>
                <a:spcPts val="220"/>
              </a:spcBef>
            </a:pPr>
            <a:r>
              <a:rPr sz="900" dirty="0">
                <a:latin typeface="Lucida Sans Unicode"/>
                <a:cs typeface="Lucida Sans Unicode"/>
              </a:rPr>
              <a:t>Profits</a:t>
            </a:r>
            <a:r>
              <a:rPr sz="900" spc="-3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and</a:t>
            </a:r>
            <a:r>
              <a:rPr sz="900" spc="-3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gains</a:t>
            </a:r>
            <a:r>
              <a:rPr sz="900" spc="-2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of</a:t>
            </a:r>
            <a:r>
              <a:rPr sz="900" spc="-1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any</a:t>
            </a:r>
            <a:r>
              <a:rPr sz="900" spc="-1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business</a:t>
            </a:r>
            <a:r>
              <a:rPr sz="900" spc="-3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or</a:t>
            </a:r>
            <a:r>
              <a:rPr sz="900" spc="-3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profession</a:t>
            </a:r>
            <a:endParaRPr sz="900">
              <a:latin typeface="Lucida Sans Unicode"/>
              <a:cs typeface="Lucida Sans Unicode"/>
            </a:endParaRPr>
          </a:p>
          <a:p>
            <a:pPr marL="378460" marR="5080" algn="just">
              <a:lnSpc>
                <a:spcPct val="100000"/>
              </a:lnSpc>
              <a:spcBef>
                <a:spcPts val="120"/>
              </a:spcBef>
            </a:pPr>
            <a:r>
              <a:rPr sz="900" dirty="0">
                <a:latin typeface="Lucida Sans Unicode"/>
                <a:cs typeface="Lucida Sans Unicode"/>
              </a:rPr>
              <a:t>However,</a:t>
            </a:r>
            <a:r>
              <a:rPr sz="900" spc="29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income</a:t>
            </a:r>
            <a:r>
              <a:rPr sz="900" spc="29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from</a:t>
            </a:r>
            <a:r>
              <a:rPr sz="900" spc="30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letting</a:t>
            </a:r>
            <a:r>
              <a:rPr sz="900" spc="135" dirty="0">
                <a:latin typeface="Lucida Sans Unicode"/>
                <a:cs typeface="Lucida Sans Unicode"/>
              </a:rPr>
              <a:t>  </a:t>
            </a:r>
            <a:r>
              <a:rPr sz="900" dirty="0">
                <a:latin typeface="Lucida Sans Unicode"/>
                <a:cs typeface="Lucida Sans Unicode"/>
              </a:rPr>
              <a:t>out</a:t>
            </a:r>
            <a:r>
              <a:rPr sz="900" spc="31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of</a:t>
            </a:r>
            <a:r>
              <a:rPr sz="900" spc="30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a</a:t>
            </a:r>
            <a:r>
              <a:rPr sz="900" spc="120" dirty="0">
                <a:latin typeface="Lucida Sans Unicode"/>
                <a:cs typeface="Lucida Sans Unicode"/>
              </a:rPr>
              <a:t>  </a:t>
            </a:r>
            <a:r>
              <a:rPr sz="900" dirty="0">
                <a:latin typeface="Lucida Sans Unicode"/>
                <a:cs typeface="Lucida Sans Unicode"/>
              </a:rPr>
              <a:t>residential</a:t>
            </a:r>
            <a:r>
              <a:rPr sz="900" spc="30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house</a:t>
            </a:r>
            <a:r>
              <a:rPr sz="900" spc="29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or</a:t>
            </a:r>
            <a:r>
              <a:rPr sz="900" spc="30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a</a:t>
            </a:r>
            <a:r>
              <a:rPr sz="900" spc="29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part</a:t>
            </a:r>
            <a:r>
              <a:rPr sz="900" spc="29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of</a:t>
            </a:r>
            <a:r>
              <a:rPr sz="900" spc="305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the </a:t>
            </a:r>
            <a:r>
              <a:rPr sz="900" dirty="0">
                <a:latin typeface="Lucida Sans Unicode"/>
                <a:cs typeface="Lucida Sans Unicode"/>
              </a:rPr>
              <a:t>house</a:t>
            </a:r>
            <a:r>
              <a:rPr sz="900" spc="36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by</a:t>
            </a:r>
            <a:r>
              <a:rPr sz="900" spc="34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the</a:t>
            </a:r>
            <a:r>
              <a:rPr sz="900" spc="36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owner</a:t>
            </a:r>
            <a:r>
              <a:rPr sz="900" spc="37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shall</a:t>
            </a:r>
            <a:r>
              <a:rPr sz="900" spc="36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not</a:t>
            </a:r>
            <a:r>
              <a:rPr sz="900" spc="36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be</a:t>
            </a:r>
            <a:r>
              <a:rPr sz="900" spc="36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chargeable</a:t>
            </a:r>
            <a:r>
              <a:rPr sz="900" spc="35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under</a:t>
            </a:r>
            <a:r>
              <a:rPr sz="900" spc="35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the</a:t>
            </a:r>
            <a:r>
              <a:rPr sz="900" spc="34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head</a:t>
            </a:r>
            <a:r>
              <a:rPr sz="900" spc="35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“Profits</a:t>
            </a:r>
            <a:r>
              <a:rPr sz="900" spc="365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and </a:t>
            </a:r>
            <a:r>
              <a:rPr sz="900" dirty="0">
                <a:latin typeface="Lucida Sans Unicode"/>
                <a:cs typeface="Lucida Sans Unicode"/>
              </a:rPr>
              <a:t>gains</a:t>
            </a:r>
            <a:r>
              <a:rPr sz="900" spc="34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of</a:t>
            </a:r>
            <a:r>
              <a:rPr sz="900" spc="37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business</a:t>
            </a:r>
            <a:r>
              <a:rPr sz="900" spc="34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or</a:t>
            </a:r>
            <a:r>
              <a:rPr sz="900" spc="35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profession”</a:t>
            </a:r>
            <a:r>
              <a:rPr sz="900" spc="35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and</a:t>
            </a:r>
            <a:r>
              <a:rPr sz="900" spc="35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shall</a:t>
            </a:r>
            <a:r>
              <a:rPr sz="900" spc="36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be</a:t>
            </a:r>
            <a:r>
              <a:rPr sz="900" spc="35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chargeable</a:t>
            </a:r>
            <a:r>
              <a:rPr sz="900" spc="35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under</a:t>
            </a:r>
            <a:r>
              <a:rPr sz="900" spc="34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the</a:t>
            </a:r>
            <a:r>
              <a:rPr sz="900" spc="350" dirty="0">
                <a:latin typeface="Lucida Sans Unicode"/>
                <a:cs typeface="Lucida Sans Unicode"/>
              </a:rPr>
              <a:t> </a:t>
            </a:r>
            <a:r>
              <a:rPr sz="900" spc="-20" dirty="0">
                <a:latin typeface="Lucida Sans Unicode"/>
                <a:cs typeface="Lucida Sans Unicode"/>
              </a:rPr>
              <a:t>head </a:t>
            </a:r>
            <a:r>
              <a:rPr sz="900" dirty="0">
                <a:latin typeface="Lucida Sans Unicode"/>
                <a:cs typeface="Lucida Sans Unicode"/>
              </a:rPr>
              <a:t>“Income</a:t>
            </a:r>
            <a:r>
              <a:rPr sz="900" spc="114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from</a:t>
            </a:r>
            <a:r>
              <a:rPr sz="900" spc="12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house</a:t>
            </a:r>
            <a:r>
              <a:rPr sz="900" spc="114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property".</a:t>
            </a:r>
            <a:endParaRPr sz="900">
              <a:latin typeface="Lucida Sans Unicode"/>
              <a:cs typeface="Lucida Sans Unicode"/>
            </a:endParaRPr>
          </a:p>
          <a:p>
            <a:pPr marL="353695" marR="5080" indent="-341630" algn="just">
              <a:lnSpc>
                <a:spcPct val="100000"/>
              </a:lnSpc>
              <a:spcBef>
                <a:spcPts val="195"/>
              </a:spcBef>
              <a:buChar char="•"/>
              <a:tabLst>
                <a:tab pos="353695" algn="l"/>
                <a:tab pos="355600" algn="l"/>
              </a:tabLst>
            </a:pPr>
            <a:r>
              <a:rPr sz="900" dirty="0">
                <a:latin typeface="Lucida Sans Unicode"/>
                <a:cs typeface="Lucida Sans Unicode"/>
              </a:rPr>
              <a:t>	Any</a:t>
            </a:r>
            <a:r>
              <a:rPr sz="900" spc="160" dirty="0">
                <a:latin typeface="Lucida Sans Unicode"/>
                <a:cs typeface="Lucida Sans Unicode"/>
              </a:rPr>
              <a:t>  </a:t>
            </a:r>
            <a:r>
              <a:rPr sz="900" dirty="0">
                <a:latin typeface="Lucida Sans Unicode"/>
                <a:cs typeface="Lucida Sans Unicode"/>
              </a:rPr>
              <a:t>compensation</a:t>
            </a:r>
            <a:r>
              <a:rPr sz="900" spc="409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or</a:t>
            </a:r>
            <a:r>
              <a:rPr sz="900" spc="40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other</a:t>
            </a:r>
            <a:r>
              <a:rPr sz="900" spc="40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payment</a:t>
            </a:r>
            <a:r>
              <a:rPr sz="900" spc="40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due</a:t>
            </a:r>
            <a:r>
              <a:rPr sz="900" spc="38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to</a:t>
            </a:r>
            <a:r>
              <a:rPr sz="900" spc="38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or</a:t>
            </a:r>
            <a:r>
              <a:rPr sz="900" spc="38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received</a:t>
            </a:r>
            <a:r>
              <a:rPr sz="900" spc="40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by</a:t>
            </a:r>
            <a:r>
              <a:rPr sz="900" spc="38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a</a:t>
            </a:r>
            <a:r>
              <a:rPr sz="900" spc="37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person,</a:t>
            </a:r>
            <a:r>
              <a:rPr sz="900" spc="390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at </a:t>
            </a:r>
            <a:r>
              <a:rPr sz="900" dirty="0">
                <a:latin typeface="Lucida Sans Unicode"/>
                <a:cs typeface="Lucida Sans Unicode"/>
              </a:rPr>
              <a:t>or</a:t>
            </a:r>
            <a:r>
              <a:rPr sz="900" spc="44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in</a:t>
            </a:r>
            <a:r>
              <a:rPr sz="900" spc="45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connection</a:t>
            </a:r>
            <a:r>
              <a:rPr sz="900" spc="45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with</a:t>
            </a:r>
            <a:r>
              <a:rPr sz="900" spc="44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termination</a:t>
            </a:r>
            <a:r>
              <a:rPr sz="900" spc="45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or</a:t>
            </a:r>
            <a:r>
              <a:rPr sz="900" spc="44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the</a:t>
            </a:r>
            <a:r>
              <a:rPr sz="900" spc="45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modification</a:t>
            </a:r>
            <a:r>
              <a:rPr sz="900" spc="45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of</a:t>
            </a:r>
            <a:r>
              <a:rPr sz="900" spc="459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the</a:t>
            </a:r>
            <a:r>
              <a:rPr sz="900" spc="45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terms</a:t>
            </a:r>
            <a:r>
              <a:rPr sz="900" spc="459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and </a:t>
            </a:r>
            <a:r>
              <a:rPr sz="900" dirty="0">
                <a:latin typeface="Lucida Sans Unicode"/>
                <a:cs typeface="Lucida Sans Unicode"/>
              </a:rPr>
              <a:t>conditions,</a:t>
            </a:r>
            <a:r>
              <a:rPr sz="900" spc="10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of</a:t>
            </a:r>
            <a:r>
              <a:rPr sz="900" spc="10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any</a:t>
            </a:r>
            <a:r>
              <a:rPr sz="900" spc="9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contract</a:t>
            </a:r>
            <a:r>
              <a:rPr sz="900" spc="7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relating</a:t>
            </a:r>
            <a:r>
              <a:rPr sz="900" spc="6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to</a:t>
            </a:r>
            <a:r>
              <a:rPr sz="900" spc="9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his</a:t>
            </a:r>
            <a:r>
              <a:rPr sz="900" spc="8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business</a:t>
            </a:r>
            <a:endParaRPr sz="900">
              <a:latin typeface="Lucida Sans Unicode"/>
              <a:cs typeface="Lucida Sans Unicode"/>
            </a:endParaRPr>
          </a:p>
          <a:p>
            <a:pPr marL="378460" marR="13970">
              <a:lnSpc>
                <a:spcPct val="100000"/>
              </a:lnSpc>
              <a:spcBef>
                <a:spcPts val="200"/>
              </a:spcBef>
            </a:pPr>
            <a:r>
              <a:rPr sz="900" dirty="0">
                <a:latin typeface="Lucida Sans Unicode"/>
                <a:cs typeface="Lucida Sans Unicode"/>
              </a:rPr>
              <a:t>Income</a:t>
            </a:r>
            <a:r>
              <a:rPr sz="900" spc="26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derived</a:t>
            </a:r>
            <a:r>
              <a:rPr sz="900" spc="26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by</a:t>
            </a:r>
            <a:r>
              <a:rPr sz="900" spc="26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a</a:t>
            </a:r>
            <a:r>
              <a:rPr sz="900" spc="24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trade,</a:t>
            </a:r>
            <a:r>
              <a:rPr sz="900" spc="26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professional</a:t>
            </a:r>
            <a:r>
              <a:rPr sz="900" spc="26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or</a:t>
            </a:r>
            <a:r>
              <a:rPr sz="900" spc="27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similar</a:t>
            </a:r>
            <a:r>
              <a:rPr sz="900" spc="27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association</a:t>
            </a:r>
            <a:r>
              <a:rPr sz="900" spc="26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from</a:t>
            </a:r>
            <a:r>
              <a:rPr sz="900" spc="26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specific </a:t>
            </a:r>
            <a:r>
              <a:rPr sz="900" dirty="0">
                <a:latin typeface="Lucida Sans Unicode"/>
                <a:cs typeface="Lucida Sans Unicode"/>
              </a:rPr>
              <a:t>services</a:t>
            </a:r>
            <a:r>
              <a:rPr sz="900" spc="1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performed</a:t>
            </a:r>
            <a:r>
              <a:rPr sz="900" spc="114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for</a:t>
            </a:r>
            <a:r>
              <a:rPr sz="900" spc="114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its</a:t>
            </a:r>
            <a:r>
              <a:rPr sz="900" spc="12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members</a:t>
            </a:r>
            <a:endParaRPr sz="900">
              <a:latin typeface="Lucida Sans Unicode"/>
              <a:cs typeface="Lucida Sans Unicode"/>
            </a:endParaRPr>
          </a:p>
          <a:p>
            <a:pPr marL="378460" marR="692150">
              <a:lnSpc>
                <a:spcPct val="100000"/>
              </a:lnSpc>
              <a:spcBef>
                <a:spcPts val="204"/>
              </a:spcBef>
            </a:pPr>
            <a:r>
              <a:rPr sz="900" dirty="0">
                <a:latin typeface="Lucida Sans Unicode"/>
                <a:cs typeface="Lucida Sans Unicode"/>
              </a:rPr>
              <a:t>In</a:t>
            </a:r>
            <a:r>
              <a:rPr sz="900" spc="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the</a:t>
            </a:r>
            <a:r>
              <a:rPr sz="900" spc="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case</a:t>
            </a:r>
            <a:r>
              <a:rPr sz="900" spc="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of</a:t>
            </a:r>
            <a:r>
              <a:rPr sz="900" spc="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an</a:t>
            </a:r>
            <a:r>
              <a:rPr sz="900" spc="2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assessee</a:t>
            </a:r>
            <a:r>
              <a:rPr sz="900" spc="3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carrying</a:t>
            </a:r>
            <a:r>
              <a:rPr sz="900" spc="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on</a:t>
            </a:r>
            <a:r>
              <a:rPr sz="900" spc="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export</a:t>
            </a:r>
            <a:r>
              <a:rPr sz="900" spc="1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business,</a:t>
            </a:r>
            <a:r>
              <a:rPr sz="900" spc="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the</a:t>
            </a:r>
            <a:r>
              <a:rPr sz="900" spc="2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following </a:t>
            </a:r>
            <a:r>
              <a:rPr sz="900" dirty="0">
                <a:latin typeface="Lucida Sans Unicode"/>
                <a:cs typeface="Lucida Sans Unicode"/>
              </a:rPr>
              <a:t>incentives</a:t>
            </a:r>
            <a:r>
              <a:rPr sz="900" spc="65" dirty="0">
                <a:latin typeface="Lucida Sans Unicode"/>
                <a:cs typeface="Lucida Sans Unicode"/>
              </a:rPr>
              <a:t> </a:t>
            </a:r>
            <a:r>
              <a:rPr sz="900" spc="-50" dirty="0">
                <a:latin typeface="Lucida Sans Unicode"/>
                <a:cs typeface="Lucida Sans Unicode"/>
              </a:rPr>
              <a:t>–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11095" y="4538598"/>
            <a:ext cx="81280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75"/>
              </a:lnSpc>
              <a:spcBef>
                <a:spcPts val="100"/>
              </a:spcBef>
            </a:pPr>
            <a:r>
              <a:rPr sz="900" spc="-50" dirty="0">
                <a:latin typeface="Lucida Sans Unicode"/>
                <a:cs typeface="Lucida Sans Unicode"/>
              </a:rPr>
              <a:t>-</a:t>
            </a:r>
            <a:endParaRPr sz="900">
              <a:latin typeface="Lucida Sans Unicode"/>
              <a:cs typeface="Lucida Sans Unicode"/>
            </a:endParaRPr>
          </a:p>
          <a:p>
            <a:pPr marL="12700">
              <a:lnSpc>
                <a:spcPts val="1075"/>
              </a:lnSpc>
            </a:pPr>
            <a:r>
              <a:rPr sz="900" spc="-50" dirty="0">
                <a:latin typeface="Lucida Sans Unicode"/>
                <a:cs typeface="Lucida Sans Unicode"/>
              </a:rPr>
              <a:t>-</a:t>
            </a:r>
            <a:endParaRPr sz="900">
              <a:latin typeface="Lucida Sans Unicode"/>
              <a:cs typeface="Lucida Sans Unicode"/>
            </a:endParaRPr>
          </a:p>
          <a:p>
            <a:pPr marL="12700">
              <a:lnSpc>
                <a:spcPts val="1060"/>
              </a:lnSpc>
            </a:pPr>
            <a:r>
              <a:rPr sz="900" spc="-50" dirty="0">
                <a:latin typeface="Lucida Sans Unicode"/>
                <a:cs typeface="Lucida Sans Unicode"/>
              </a:rPr>
              <a:t>-</a:t>
            </a:r>
            <a:endParaRPr sz="900">
              <a:latin typeface="Lucida Sans Unicode"/>
              <a:cs typeface="Lucida Sans Unicode"/>
            </a:endParaRPr>
          </a:p>
          <a:p>
            <a:pPr marL="12700">
              <a:lnSpc>
                <a:spcPts val="1060"/>
              </a:lnSpc>
            </a:pPr>
            <a:r>
              <a:rPr sz="900" spc="-50" dirty="0">
                <a:latin typeface="Lucida Sans Unicode"/>
                <a:cs typeface="Lucida Sans Unicode"/>
              </a:rPr>
              <a:t>-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76854" y="4538598"/>
            <a:ext cx="3574415" cy="705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75"/>
              </a:lnSpc>
              <a:spcBef>
                <a:spcPts val="100"/>
              </a:spcBef>
            </a:pPr>
            <a:r>
              <a:rPr sz="900" dirty="0">
                <a:latin typeface="Lucida Sans Unicode"/>
                <a:cs typeface="Lucida Sans Unicode"/>
              </a:rPr>
              <a:t>Profit</a:t>
            </a:r>
            <a:r>
              <a:rPr sz="900" spc="-5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on</a:t>
            </a:r>
            <a:r>
              <a:rPr sz="900" spc="-3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sale</a:t>
            </a:r>
            <a:r>
              <a:rPr sz="900" spc="-6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of</a:t>
            </a:r>
            <a:r>
              <a:rPr sz="900" spc="-4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import</a:t>
            </a:r>
            <a:r>
              <a:rPr sz="900" spc="-5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entitlements</a:t>
            </a:r>
            <a:endParaRPr sz="900">
              <a:latin typeface="Lucida Sans Unicode"/>
              <a:cs typeface="Lucida Sans Unicode"/>
            </a:endParaRPr>
          </a:p>
          <a:p>
            <a:pPr marL="12700" marR="5080">
              <a:lnSpc>
                <a:spcPct val="98900"/>
              </a:lnSpc>
              <a:spcBef>
                <a:spcPts val="5"/>
              </a:spcBef>
            </a:pPr>
            <a:r>
              <a:rPr sz="900" dirty="0">
                <a:latin typeface="Lucida Sans Unicode"/>
                <a:cs typeface="Lucida Sans Unicode"/>
              </a:rPr>
              <a:t>Cash</a:t>
            </a:r>
            <a:r>
              <a:rPr sz="900" spc="6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assistance</a:t>
            </a:r>
            <a:r>
              <a:rPr sz="900" spc="6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against</a:t>
            </a:r>
            <a:r>
              <a:rPr sz="900" spc="3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exports</a:t>
            </a:r>
            <a:r>
              <a:rPr sz="900" spc="4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under</a:t>
            </a:r>
            <a:r>
              <a:rPr sz="900" spc="5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any</a:t>
            </a:r>
            <a:r>
              <a:rPr sz="900" spc="7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scheme</a:t>
            </a:r>
            <a:r>
              <a:rPr sz="900" spc="8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of</a:t>
            </a:r>
            <a:r>
              <a:rPr sz="900" spc="75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GoI </a:t>
            </a:r>
            <a:r>
              <a:rPr sz="900" dirty="0">
                <a:latin typeface="Lucida Sans Unicode"/>
                <a:cs typeface="Lucida Sans Unicode"/>
              </a:rPr>
              <a:t>Customs</a:t>
            </a:r>
            <a:r>
              <a:rPr sz="900" spc="2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duty</a:t>
            </a:r>
            <a:r>
              <a:rPr sz="900" spc="1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or</a:t>
            </a:r>
            <a:r>
              <a:rPr sz="900" spc="4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excise</a:t>
            </a:r>
            <a:r>
              <a:rPr sz="900" spc="2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duty</a:t>
            </a:r>
            <a:r>
              <a:rPr sz="900" spc="1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re-</a:t>
            </a:r>
            <a:r>
              <a:rPr sz="900" dirty="0">
                <a:latin typeface="Lucida Sans Unicode"/>
                <a:cs typeface="Lucida Sans Unicode"/>
              </a:rPr>
              <a:t>paid</a:t>
            </a:r>
            <a:r>
              <a:rPr sz="900" spc="-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or</a:t>
            </a:r>
            <a:r>
              <a:rPr sz="900" spc="5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repayable</a:t>
            </a:r>
            <a:r>
              <a:rPr sz="900" spc="-1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as</a:t>
            </a:r>
            <a:r>
              <a:rPr sz="900" spc="3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drawback </a:t>
            </a:r>
            <a:r>
              <a:rPr sz="900" dirty="0">
                <a:latin typeface="Lucida Sans Unicode"/>
                <a:cs typeface="Lucida Sans Unicode"/>
              </a:rPr>
              <a:t>Profit</a:t>
            </a:r>
            <a:r>
              <a:rPr sz="900" spc="-3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on</a:t>
            </a:r>
            <a:r>
              <a:rPr sz="900" spc="-1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transfer</a:t>
            </a:r>
            <a:r>
              <a:rPr sz="900" spc="-4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of</a:t>
            </a:r>
            <a:r>
              <a:rPr sz="900" spc="-3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Duty</a:t>
            </a:r>
            <a:r>
              <a:rPr sz="900" spc="-4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Entitlement</a:t>
            </a:r>
            <a:r>
              <a:rPr sz="900" spc="-3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Pass</a:t>
            </a:r>
            <a:r>
              <a:rPr sz="900" spc="-4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Book</a:t>
            </a:r>
            <a:r>
              <a:rPr sz="900" spc="-2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Scheme</a:t>
            </a:r>
            <a:r>
              <a:rPr sz="900" spc="-1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or</a:t>
            </a:r>
            <a:r>
              <a:rPr sz="900" spc="-20" dirty="0">
                <a:latin typeface="Lucida Sans Unicode"/>
                <a:cs typeface="Lucida Sans Unicode"/>
              </a:rPr>
              <a:t> Duty </a:t>
            </a:r>
            <a:r>
              <a:rPr sz="900" dirty="0">
                <a:latin typeface="Lucida Sans Unicode"/>
                <a:cs typeface="Lucida Sans Unicode"/>
              </a:rPr>
              <a:t>Free</a:t>
            </a:r>
            <a:r>
              <a:rPr sz="900" spc="1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Replenishment</a:t>
            </a:r>
            <a:r>
              <a:rPr sz="900" spc="2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Certificate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44954" y="5244465"/>
            <a:ext cx="6476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25" dirty="0">
                <a:latin typeface="Lucida Sans Unicode"/>
                <a:cs typeface="Lucida Sans Unicode"/>
              </a:rPr>
              <a:t>•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411095" y="5244465"/>
            <a:ext cx="4335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Lucida Sans Unicode"/>
                <a:cs typeface="Lucida Sans Unicode"/>
              </a:rPr>
              <a:t>The</a:t>
            </a:r>
            <a:r>
              <a:rPr sz="900" spc="-2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value</a:t>
            </a:r>
            <a:r>
              <a:rPr sz="900" spc="-3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of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any</a:t>
            </a:r>
            <a:r>
              <a:rPr sz="900" spc="-2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benefit</a:t>
            </a:r>
            <a:r>
              <a:rPr sz="900" spc="-4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or</a:t>
            </a:r>
            <a:r>
              <a:rPr sz="900" spc="-3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perquisite</a:t>
            </a:r>
            <a:r>
              <a:rPr sz="900" spc="-6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arising</a:t>
            </a:r>
            <a:r>
              <a:rPr sz="900" spc="-4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from</a:t>
            </a:r>
            <a:r>
              <a:rPr sz="900" spc="-3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business</a:t>
            </a:r>
            <a:r>
              <a:rPr sz="900" spc="-2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or</a:t>
            </a:r>
            <a:r>
              <a:rPr sz="900" spc="-2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the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exercise</a:t>
            </a:r>
            <a:r>
              <a:rPr sz="900" spc="-45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of </a:t>
            </a:r>
            <a:r>
              <a:rPr sz="900" spc="-10" dirty="0">
                <a:latin typeface="Lucida Sans Unicode"/>
                <a:cs typeface="Lucida Sans Unicode"/>
              </a:rPr>
              <a:t>profession,</a:t>
            </a:r>
            <a:r>
              <a:rPr sz="900" spc="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whether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11095" y="5515736"/>
            <a:ext cx="81280" cy="31813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900" spc="-50" dirty="0">
                <a:latin typeface="Lucida Sans Unicode"/>
                <a:cs typeface="Lucida Sans Unicode"/>
              </a:rPr>
              <a:t>-</a:t>
            </a:r>
            <a:endParaRPr sz="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900" spc="-50" dirty="0">
                <a:latin typeface="Lucida Sans Unicode"/>
                <a:cs typeface="Lucida Sans Unicode"/>
              </a:rPr>
              <a:t>-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776854" y="5515736"/>
            <a:ext cx="2906395" cy="31813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900" dirty="0">
                <a:latin typeface="Lucida Sans Unicode"/>
                <a:cs typeface="Lucida Sans Unicode"/>
              </a:rPr>
              <a:t>convertible</a:t>
            </a:r>
            <a:r>
              <a:rPr sz="900" spc="-2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into</a:t>
            </a:r>
            <a:r>
              <a:rPr sz="900" spc="-1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money</a:t>
            </a:r>
            <a:r>
              <a:rPr sz="900" spc="1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or</a:t>
            </a:r>
            <a:r>
              <a:rPr sz="900" spc="-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not</a:t>
            </a:r>
            <a:r>
              <a:rPr sz="900" spc="10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or</a:t>
            </a:r>
            <a:endParaRPr sz="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900" dirty="0">
                <a:latin typeface="Lucida Sans Unicode"/>
                <a:cs typeface="Lucida Sans Unicode"/>
              </a:rPr>
              <a:t>in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cash</a:t>
            </a:r>
            <a:r>
              <a:rPr sz="900" spc="-5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or</a:t>
            </a:r>
            <a:r>
              <a:rPr sz="900" spc="-1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in</a:t>
            </a:r>
            <a:r>
              <a:rPr sz="900" spc="-5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kind</a:t>
            </a:r>
            <a:r>
              <a:rPr sz="900" spc="-3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or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partly</a:t>
            </a:r>
            <a:r>
              <a:rPr sz="900" spc="-4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in</a:t>
            </a:r>
            <a:r>
              <a:rPr sz="900" spc="-4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cash</a:t>
            </a:r>
            <a:r>
              <a:rPr sz="900" spc="-4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and</a:t>
            </a:r>
            <a:r>
              <a:rPr sz="900" spc="-3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partly</a:t>
            </a:r>
            <a:r>
              <a:rPr sz="900" spc="-5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in</a:t>
            </a:r>
            <a:r>
              <a:rPr sz="900" spc="-30" dirty="0">
                <a:latin typeface="Lucida Sans Unicode"/>
                <a:cs typeface="Lucida Sans Unicode"/>
              </a:rPr>
              <a:t> </a:t>
            </a:r>
            <a:r>
              <a:rPr sz="900" spc="-20" dirty="0">
                <a:latin typeface="Lucida Sans Unicode"/>
                <a:cs typeface="Lucida Sans Unicode"/>
              </a:rPr>
              <a:t>kind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052573" y="5819013"/>
            <a:ext cx="6476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25" dirty="0">
                <a:latin typeface="Lucida Sans Unicode"/>
                <a:cs typeface="Lucida Sans Unicode"/>
              </a:rPr>
              <a:t>•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44954" y="6556629"/>
            <a:ext cx="6476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25" dirty="0">
                <a:latin typeface="Lucida Sans Unicode"/>
                <a:cs typeface="Lucida Sans Unicode"/>
              </a:rPr>
              <a:t>•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11095" y="5819013"/>
            <a:ext cx="4596130" cy="900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275" marR="5080" algn="just">
              <a:lnSpc>
                <a:spcPct val="99400"/>
              </a:lnSpc>
              <a:spcBef>
                <a:spcPts val="105"/>
              </a:spcBef>
            </a:pPr>
            <a:r>
              <a:rPr sz="900" dirty="0">
                <a:latin typeface="Lucida Sans Unicode"/>
                <a:cs typeface="Lucida Sans Unicode"/>
              </a:rPr>
              <a:t>Any</a:t>
            </a:r>
            <a:r>
              <a:rPr sz="900" spc="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interest,</a:t>
            </a:r>
            <a:r>
              <a:rPr sz="900" spc="-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salary, bonus,</a:t>
            </a:r>
            <a:r>
              <a:rPr sz="900" spc="-1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commission</a:t>
            </a:r>
            <a:r>
              <a:rPr sz="900" spc="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or remuneration</a:t>
            </a:r>
            <a:r>
              <a:rPr sz="900" spc="1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due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to,</a:t>
            </a:r>
            <a:r>
              <a:rPr sz="900" spc="1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or</a:t>
            </a:r>
            <a:r>
              <a:rPr sz="900" spc="19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received</a:t>
            </a:r>
            <a:r>
              <a:rPr sz="900" spc="320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by, </a:t>
            </a:r>
            <a:r>
              <a:rPr sz="900" dirty="0">
                <a:latin typeface="Lucida Sans Unicode"/>
                <a:cs typeface="Lucida Sans Unicode"/>
              </a:rPr>
              <a:t>a</a:t>
            </a:r>
            <a:r>
              <a:rPr sz="900" spc="27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partner</a:t>
            </a:r>
            <a:r>
              <a:rPr sz="900" spc="28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of</a:t>
            </a:r>
            <a:r>
              <a:rPr sz="900" spc="28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a</a:t>
            </a:r>
            <a:r>
              <a:rPr sz="900" spc="26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firm</a:t>
            </a:r>
            <a:r>
              <a:rPr sz="900" spc="26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from</a:t>
            </a:r>
            <a:r>
              <a:rPr sz="900" spc="30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such</a:t>
            </a:r>
            <a:r>
              <a:rPr sz="900" spc="26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firm</a:t>
            </a:r>
            <a:r>
              <a:rPr sz="900" spc="26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(to</a:t>
            </a:r>
            <a:r>
              <a:rPr sz="900" spc="25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the</a:t>
            </a:r>
            <a:r>
              <a:rPr sz="900" spc="27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extent</a:t>
            </a:r>
            <a:r>
              <a:rPr sz="900" spc="29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allowed</a:t>
            </a:r>
            <a:r>
              <a:rPr sz="900" spc="29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as</a:t>
            </a:r>
            <a:r>
              <a:rPr sz="900" spc="28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deduction</a:t>
            </a:r>
            <a:r>
              <a:rPr sz="900" spc="285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in </a:t>
            </a:r>
            <a:r>
              <a:rPr sz="900" dirty="0">
                <a:latin typeface="Lucida Sans Unicode"/>
                <a:cs typeface="Lucida Sans Unicode"/>
              </a:rPr>
              <a:t>the</a:t>
            </a:r>
            <a:r>
              <a:rPr sz="900" spc="6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hands</a:t>
            </a:r>
            <a:r>
              <a:rPr sz="900" spc="7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of</a:t>
            </a:r>
            <a:r>
              <a:rPr sz="900" spc="8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the</a:t>
            </a:r>
            <a:r>
              <a:rPr sz="900" spc="55" dirty="0">
                <a:latin typeface="Lucida Sans Unicode"/>
                <a:cs typeface="Lucida Sans Unicode"/>
              </a:rPr>
              <a:t> </a:t>
            </a:r>
            <a:r>
              <a:rPr sz="900" spc="-20" dirty="0">
                <a:latin typeface="Lucida Sans Unicode"/>
                <a:cs typeface="Lucida Sans Unicode"/>
              </a:rPr>
              <a:t>firm)</a:t>
            </a:r>
            <a:endParaRPr sz="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dirty="0">
                <a:latin typeface="Lucida Sans Unicode"/>
                <a:cs typeface="Lucida Sans Unicode"/>
              </a:rPr>
              <a:t>However,</a:t>
            </a:r>
            <a:r>
              <a:rPr sz="900" spc="12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the</a:t>
            </a:r>
            <a:r>
              <a:rPr sz="900" spc="13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partner’s</a:t>
            </a:r>
            <a:r>
              <a:rPr sz="900" spc="12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share</a:t>
            </a:r>
            <a:r>
              <a:rPr sz="900" spc="14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in</a:t>
            </a:r>
            <a:r>
              <a:rPr sz="900" spc="14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the</a:t>
            </a:r>
            <a:r>
              <a:rPr sz="900" spc="14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Total</a:t>
            </a:r>
            <a:r>
              <a:rPr sz="900" spc="14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Income</a:t>
            </a:r>
            <a:r>
              <a:rPr sz="900" spc="14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of</a:t>
            </a:r>
            <a:r>
              <a:rPr sz="900" spc="13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the</a:t>
            </a:r>
            <a:r>
              <a:rPr sz="900" spc="14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firm</a:t>
            </a:r>
            <a:r>
              <a:rPr sz="900" spc="14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or</a:t>
            </a:r>
            <a:r>
              <a:rPr sz="900" spc="14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LLP</a:t>
            </a:r>
            <a:r>
              <a:rPr sz="900" spc="13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is</a:t>
            </a:r>
            <a:r>
              <a:rPr sz="900" spc="12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exempt</a:t>
            </a:r>
            <a:endParaRPr sz="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00" dirty="0">
                <a:latin typeface="Lucida Sans Unicode"/>
                <a:cs typeface="Lucida Sans Unicode"/>
              </a:rPr>
              <a:t>from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tax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[Section</a:t>
            </a:r>
            <a:r>
              <a:rPr sz="900" spc="-1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10(2A)]</a:t>
            </a:r>
            <a:endParaRPr sz="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dirty="0">
                <a:latin typeface="Lucida Sans Unicode"/>
                <a:cs typeface="Lucida Sans Unicode"/>
              </a:rPr>
              <a:t>Any</a:t>
            </a:r>
            <a:r>
              <a:rPr sz="900" spc="1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sum,</a:t>
            </a:r>
            <a:r>
              <a:rPr sz="900" spc="-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received</a:t>
            </a:r>
            <a:r>
              <a:rPr sz="900" spc="-2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or</a:t>
            </a:r>
            <a:r>
              <a:rPr sz="900" spc="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receivable,</a:t>
            </a:r>
            <a:r>
              <a:rPr sz="900" spc="-1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in cash or</a:t>
            </a:r>
            <a:r>
              <a:rPr sz="900" spc="1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kind</a:t>
            </a:r>
            <a:r>
              <a:rPr sz="900" spc="1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under</a:t>
            </a:r>
            <a:r>
              <a:rPr sz="900" spc="-1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an agreement for </a:t>
            </a:r>
            <a:r>
              <a:rPr sz="900" spc="-50" dirty="0">
                <a:latin typeface="Lucida Sans Unicode"/>
                <a:cs typeface="Lucida Sans Unicode"/>
              </a:rPr>
              <a:t>–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11095" y="6692265"/>
            <a:ext cx="812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latin typeface="Lucida Sans Unicode"/>
                <a:cs typeface="Lucida Sans Unicode"/>
              </a:rPr>
              <a:t>-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411095" y="6966584"/>
            <a:ext cx="812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latin typeface="Lucida Sans Unicode"/>
                <a:cs typeface="Lucida Sans Unicode"/>
              </a:rPr>
              <a:t>-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044954" y="7538466"/>
            <a:ext cx="6476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25" dirty="0">
                <a:latin typeface="Lucida Sans Unicode"/>
                <a:cs typeface="Lucida Sans Unicode"/>
              </a:rPr>
              <a:t>•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411095" y="6692265"/>
            <a:ext cx="4542790" cy="1009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" marR="955675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Lucida Sans Unicode"/>
                <a:cs typeface="Lucida Sans Unicode"/>
              </a:rPr>
              <a:t>not</a:t>
            </a:r>
            <a:r>
              <a:rPr sz="900" spc="-3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carrying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out</a:t>
            </a:r>
            <a:r>
              <a:rPr sz="900" spc="-2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any</a:t>
            </a:r>
            <a:r>
              <a:rPr sz="900" spc="-3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activity</a:t>
            </a:r>
            <a:r>
              <a:rPr sz="900" spc="-3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in</a:t>
            </a:r>
            <a:r>
              <a:rPr sz="900" spc="-3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relation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to</a:t>
            </a:r>
            <a:r>
              <a:rPr sz="900" spc="-3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any</a:t>
            </a:r>
            <a:r>
              <a:rPr sz="900" spc="-3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business</a:t>
            </a:r>
            <a:r>
              <a:rPr sz="900" spc="-40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or </a:t>
            </a:r>
            <a:r>
              <a:rPr sz="900" spc="-10" dirty="0">
                <a:latin typeface="Lucida Sans Unicode"/>
                <a:cs typeface="Lucida Sans Unicode"/>
              </a:rPr>
              <a:t>profession</a:t>
            </a:r>
            <a:r>
              <a:rPr sz="900" spc="10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or</a:t>
            </a:r>
            <a:endParaRPr sz="900">
              <a:latin typeface="Lucida Sans Unicode"/>
              <a:cs typeface="Lucida Sans Unicode"/>
            </a:endParaRPr>
          </a:p>
          <a:p>
            <a:pPr marL="378460" marR="503555">
              <a:lnSpc>
                <a:spcPct val="100000"/>
              </a:lnSpc>
            </a:pPr>
            <a:r>
              <a:rPr sz="900" dirty="0">
                <a:latin typeface="Lucida Sans Unicode"/>
                <a:cs typeface="Lucida Sans Unicode"/>
              </a:rPr>
              <a:t>not</a:t>
            </a:r>
            <a:r>
              <a:rPr sz="900" spc="-3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sharing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any</a:t>
            </a:r>
            <a:r>
              <a:rPr sz="900" spc="-3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know-</a:t>
            </a:r>
            <a:r>
              <a:rPr sz="900" dirty="0">
                <a:latin typeface="Lucida Sans Unicode"/>
                <a:cs typeface="Lucida Sans Unicode"/>
              </a:rPr>
              <a:t>how,</a:t>
            </a:r>
            <a:r>
              <a:rPr sz="900" spc="-3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patent,</a:t>
            </a:r>
            <a:r>
              <a:rPr sz="900" spc="-3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copyright,</a:t>
            </a:r>
            <a:r>
              <a:rPr sz="900" spc="-3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trademark,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licence, </a:t>
            </a:r>
            <a:r>
              <a:rPr sz="900" dirty="0">
                <a:latin typeface="Lucida Sans Unicode"/>
                <a:cs typeface="Lucida Sans Unicode"/>
              </a:rPr>
              <a:t>franchise</a:t>
            </a:r>
            <a:r>
              <a:rPr sz="900" spc="-2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or</a:t>
            </a:r>
            <a:r>
              <a:rPr sz="900" spc="-2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any</a:t>
            </a:r>
            <a:r>
              <a:rPr sz="900" spc="-2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other</a:t>
            </a:r>
            <a:r>
              <a:rPr sz="900" spc="-2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business</a:t>
            </a:r>
            <a:r>
              <a:rPr sz="900" spc="-3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of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commercial</a:t>
            </a:r>
            <a:r>
              <a:rPr sz="900" spc="-1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right</a:t>
            </a:r>
            <a:r>
              <a:rPr sz="900" spc="-4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of</a:t>
            </a:r>
            <a:r>
              <a:rPr sz="900" spc="-3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similar </a:t>
            </a:r>
            <a:r>
              <a:rPr sz="900" dirty="0">
                <a:latin typeface="Lucida Sans Unicode"/>
                <a:cs typeface="Lucida Sans Unicode"/>
              </a:rPr>
              <a:t>nature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or</a:t>
            </a:r>
            <a:r>
              <a:rPr sz="900" spc="-2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information</a:t>
            </a:r>
            <a:r>
              <a:rPr sz="900" spc="-2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or technique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likely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to</a:t>
            </a:r>
            <a:r>
              <a:rPr sz="900" spc="-1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assist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in</a:t>
            </a:r>
            <a:r>
              <a:rPr sz="900" spc="-10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the </a:t>
            </a:r>
            <a:r>
              <a:rPr sz="900" dirty="0">
                <a:latin typeface="Lucida Sans Unicode"/>
                <a:cs typeface="Lucida Sans Unicode"/>
              </a:rPr>
              <a:t>manufacture</a:t>
            </a:r>
            <a:r>
              <a:rPr sz="900" spc="-2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or</a:t>
            </a:r>
            <a:r>
              <a:rPr sz="900" spc="-3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processing</a:t>
            </a:r>
            <a:r>
              <a:rPr sz="900" spc="-3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of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goods</a:t>
            </a:r>
            <a:r>
              <a:rPr sz="900" spc="-2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or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provision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of</a:t>
            </a:r>
            <a:r>
              <a:rPr sz="900" spc="-1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services</a:t>
            </a:r>
            <a:endParaRPr sz="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900" dirty="0">
                <a:latin typeface="Lucida Sans Unicode"/>
                <a:cs typeface="Lucida Sans Unicode"/>
              </a:rPr>
              <a:t>Any</a:t>
            </a:r>
            <a:r>
              <a:rPr sz="900" spc="114" dirty="0">
                <a:latin typeface="Lucida Sans Unicode"/>
                <a:cs typeface="Lucida Sans Unicode"/>
              </a:rPr>
              <a:t>  </a:t>
            </a:r>
            <a:r>
              <a:rPr sz="900" dirty="0">
                <a:latin typeface="Lucida Sans Unicode"/>
                <a:cs typeface="Lucida Sans Unicode"/>
              </a:rPr>
              <a:t>sum</a:t>
            </a:r>
            <a:r>
              <a:rPr sz="900" spc="45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received</a:t>
            </a:r>
            <a:r>
              <a:rPr sz="900" spc="45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under</a:t>
            </a:r>
            <a:r>
              <a:rPr sz="900" spc="47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a</a:t>
            </a:r>
            <a:r>
              <a:rPr sz="900" spc="45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Keyman</a:t>
            </a:r>
            <a:r>
              <a:rPr sz="900" spc="43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insurance</a:t>
            </a:r>
            <a:r>
              <a:rPr sz="900" spc="45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policy</a:t>
            </a:r>
            <a:r>
              <a:rPr sz="900" spc="44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including</a:t>
            </a:r>
            <a:r>
              <a:rPr sz="900" spc="46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the</a:t>
            </a:r>
            <a:r>
              <a:rPr sz="900" spc="434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sum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044954" y="7840217"/>
            <a:ext cx="6476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25" dirty="0">
                <a:latin typeface="Lucida Sans Unicode"/>
                <a:cs typeface="Lucida Sans Unicode"/>
              </a:rPr>
              <a:t>•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044954" y="8138921"/>
            <a:ext cx="6476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25" dirty="0">
                <a:latin typeface="Lucida Sans Unicode"/>
                <a:cs typeface="Lucida Sans Unicode"/>
              </a:rPr>
              <a:t>•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411095" y="7651242"/>
            <a:ext cx="4559300" cy="7874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900" dirty="0">
                <a:latin typeface="Lucida Sans Unicode"/>
                <a:cs typeface="Lucida Sans Unicode"/>
              </a:rPr>
              <a:t>allocated</a:t>
            </a:r>
            <a:r>
              <a:rPr sz="900" spc="8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by</a:t>
            </a:r>
            <a:r>
              <a:rPr sz="900" spc="7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way</a:t>
            </a:r>
            <a:r>
              <a:rPr sz="900" spc="8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of</a:t>
            </a:r>
            <a:r>
              <a:rPr sz="900" spc="8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bonus</a:t>
            </a:r>
            <a:r>
              <a:rPr sz="900" spc="8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on</a:t>
            </a:r>
            <a:r>
              <a:rPr sz="900" spc="8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such</a:t>
            </a:r>
            <a:r>
              <a:rPr sz="900" spc="8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policy</a:t>
            </a:r>
            <a:endParaRPr sz="900">
              <a:latin typeface="Lucida Sans Unicode"/>
              <a:cs typeface="Lucida Sans Unicode"/>
            </a:endParaRPr>
          </a:p>
          <a:p>
            <a:pPr marL="41275" marR="5080">
              <a:lnSpc>
                <a:spcPts val="1070"/>
              </a:lnSpc>
              <a:spcBef>
                <a:spcPts val="250"/>
              </a:spcBef>
            </a:pPr>
            <a:r>
              <a:rPr sz="900" dirty="0">
                <a:latin typeface="Lucida Sans Unicode"/>
                <a:cs typeface="Lucida Sans Unicode"/>
              </a:rPr>
              <a:t>Fair</a:t>
            </a:r>
            <a:r>
              <a:rPr sz="900" spc="3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Market</a:t>
            </a:r>
            <a:r>
              <a:rPr sz="900" spc="3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Value</a:t>
            </a:r>
            <a:r>
              <a:rPr sz="900" spc="3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(FMV)</a:t>
            </a:r>
            <a:r>
              <a:rPr sz="900" spc="5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of</a:t>
            </a:r>
            <a:r>
              <a:rPr sz="900" spc="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inventory</a:t>
            </a:r>
            <a:r>
              <a:rPr sz="900" spc="5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as</a:t>
            </a:r>
            <a:r>
              <a:rPr sz="900" spc="4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on</a:t>
            </a:r>
            <a:r>
              <a:rPr sz="900" spc="2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date</a:t>
            </a:r>
            <a:r>
              <a:rPr sz="900" spc="4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on</a:t>
            </a:r>
            <a:r>
              <a:rPr sz="900" spc="4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which</a:t>
            </a:r>
            <a:r>
              <a:rPr sz="900" spc="4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it</a:t>
            </a:r>
            <a:r>
              <a:rPr sz="900" spc="3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is</a:t>
            </a:r>
            <a:r>
              <a:rPr sz="900" spc="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converted</a:t>
            </a:r>
            <a:r>
              <a:rPr sz="900" spc="2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into</a:t>
            </a:r>
            <a:r>
              <a:rPr sz="900" spc="50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or </a:t>
            </a:r>
            <a:r>
              <a:rPr sz="900" dirty="0">
                <a:latin typeface="Lucida Sans Unicode"/>
                <a:cs typeface="Lucida Sans Unicode"/>
              </a:rPr>
              <a:t>treated</a:t>
            </a:r>
            <a:r>
              <a:rPr sz="900" spc="8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as</a:t>
            </a:r>
            <a:r>
              <a:rPr sz="900" spc="7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a</a:t>
            </a:r>
            <a:r>
              <a:rPr sz="900" spc="8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capital</a:t>
            </a:r>
            <a:r>
              <a:rPr sz="900" spc="9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asset</a:t>
            </a:r>
            <a:endParaRPr sz="900">
              <a:latin typeface="Lucida Sans Unicode"/>
              <a:cs typeface="Lucida Sans Unicode"/>
            </a:endParaRPr>
          </a:p>
          <a:p>
            <a:pPr marL="12700" marR="40005">
              <a:lnSpc>
                <a:spcPct val="100000"/>
              </a:lnSpc>
              <a:spcBef>
                <a:spcPts val="170"/>
              </a:spcBef>
            </a:pPr>
            <a:r>
              <a:rPr sz="900" dirty="0">
                <a:latin typeface="Lucida Sans Unicode"/>
                <a:cs typeface="Lucida Sans Unicode"/>
              </a:rPr>
              <a:t>Any</a:t>
            </a:r>
            <a:r>
              <a:rPr sz="900" spc="114" dirty="0">
                <a:latin typeface="Lucida Sans Unicode"/>
                <a:cs typeface="Lucida Sans Unicode"/>
              </a:rPr>
              <a:t>  </a:t>
            </a:r>
            <a:r>
              <a:rPr sz="900" dirty="0">
                <a:latin typeface="Lucida Sans Unicode"/>
                <a:cs typeface="Lucida Sans Unicode"/>
              </a:rPr>
              <a:t>sum,</a:t>
            </a:r>
            <a:r>
              <a:rPr sz="900" spc="30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whether</a:t>
            </a:r>
            <a:r>
              <a:rPr sz="900" spc="29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received</a:t>
            </a:r>
            <a:r>
              <a:rPr sz="900" spc="29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or</a:t>
            </a:r>
            <a:r>
              <a:rPr sz="900" spc="29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receivable,</a:t>
            </a:r>
            <a:r>
              <a:rPr sz="900" spc="30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in</a:t>
            </a:r>
            <a:r>
              <a:rPr sz="900" spc="29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cash</a:t>
            </a:r>
            <a:r>
              <a:rPr sz="900" spc="30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or</a:t>
            </a:r>
            <a:r>
              <a:rPr sz="900" spc="30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kind,</a:t>
            </a:r>
            <a:r>
              <a:rPr sz="900" spc="30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on</a:t>
            </a:r>
            <a:r>
              <a:rPr sz="900" spc="29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account</a:t>
            </a:r>
            <a:r>
              <a:rPr sz="900" spc="305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of </a:t>
            </a:r>
            <a:r>
              <a:rPr sz="900" dirty="0">
                <a:latin typeface="Lucida Sans Unicode"/>
                <a:cs typeface="Lucida Sans Unicode"/>
              </a:rPr>
              <a:t>any</a:t>
            </a:r>
            <a:r>
              <a:rPr sz="900" spc="8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capital</a:t>
            </a:r>
            <a:r>
              <a:rPr sz="900" spc="11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asset</a:t>
            </a:r>
            <a:r>
              <a:rPr sz="900" spc="9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(other</a:t>
            </a:r>
            <a:r>
              <a:rPr sz="900" spc="10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than</a:t>
            </a:r>
            <a:r>
              <a:rPr sz="900" spc="8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land</a:t>
            </a:r>
            <a:r>
              <a:rPr sz="900" spc="10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or</a:t>
            </a:r>
            <a:r>
              <a:rPr sz="900" spc="10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goodwill</a:t>
            </a:r>
            <a:r>
              <a:rPr sz="900" spc="11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or</a:t>
            </a:r>
            <a:r>
              <a:rPr sz="900" spc="8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financial</a:t>
            </a:r>
            <a:r>
              <a:rPr sz="900" spc="9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instrument)</a:t>
            </a:r>
            <a:r>
              <a:rPr sz="900" spc="110" dirty="0">
                <a:latin typeface="Lucida Sans Unicode"/>
                <a:cs typeface="Lucida Sans Unicode"/>
              </a:rPr>
              <a:t>  </a:t>
            </a:r>
            <a:r>
              <a:rPr sz="900" spc="-10" dirty="0">
                <a:latin typeface="Lucida Sans Unicode"/>
                <a:cs typeface="Lucida Sans Unicode"/>
              </a:rPr>
              <a:t>being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411095" y="8413242"/>
            <a:ext cx="4585970" cy="4356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05"/>
              </a:spcBef>
              <a:tabLst>
                <a:tab pos="544195" algn="l"/>
                <a:tab pos="847725" algn="l"/>
                <a:tab pos="1223645" algn="l"/>
                <a:tab pos="2098675" algn="l"/>
                <a:tab pos="2516505" algn="l"/>
                <a:tab pos="2997835" algn="l"/>
                <a:tab pos="3638550" algn="l"/>
                <a:tab pos="3964940" algn="l"/>
                <a:tab pos="4392930" algn="l"/>
              </a:tabLst>
            </a:pPr>
            <a:r>
              <a:rPr sz="900" dirty="0">
                <a:latin typeface="Lucida Sans Unicode"/>
                <a:cs typeface="Lucida Sans Unicode"/>
              </a:rPr>
              <a:t>demolished,</a:t>
            </a:r>
            <a:r>
              <a:rPr sz="900" spc="1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destroyed,</a:t>
            </a:r>
            <a:r>
              <a:rPr sz="900" spc="12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discarded</a:t>
            </a:r>
            <a:r>
              <a:rPr sz="900" spc="1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or</a:t>
            </a:r>
            <a:r>
              <a:rPr sz="900" spc="10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transfered,</a:t>
            </a:r>
            <a:r>
              <a:rPr sz="900" spc="11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in</a:t>
            </a:r>
            <a:r>
              <a:rPr sz="900" spc="10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respect</a:t>
            </a:r>
            <a:r>
              <a:rPr sz="900" spc="114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of</a:t>
            </a:r>
            <a:r>
              <a:rPr sz="900" spc="210" dirty="0">
                <a:latin typeface="Lucida Sans Unicode"/>
                <a:cs typeface="Lucida Sans Unicode"/>
              </a:rPr>
              <a:t>  </a:t>
            </a:r>
            <a:r>
              <a:rPr sz="900" spc="-10" dirty="0">
                <a:latin typeface="Lucida Sans Unicode"/>
                <a:cs typeface="Lucida Sans Unicode"/>
              </a:rPr>
              <a:t>which</a:t>
            </a:r>
            <a:r>
              <a:rPr sz="900" dirty="0">
                <a:latin typeface="Lucida Sans Unicode"/>
                <a:cs typeface="Lucida Sans Unicode"/>
              </a:rPr>
              <a:t>		</a:t>
            </a:r>
            <a:r>
              <a:rPr sz="900" spc="-25" dirty="0">
                <a:latin typeface="Lucida Sans Unicode"/>
                <a:cs typeface="Lucida Sans Unicode"/>
              </a:rPr>
              <a:t>the </a:t>
            </a:r>
            <a:r>
              <a:rPr sz="900" spc="-10" dirty="0">
                <a:latin typeface="Lucida Sans Unicode"/>
                <a:cs typeface="Lucida Sans Unicode"/>
              </a:rPr>
              <a:t>whole</a:t>
            </a:r>
            <a:r>
              <a:rPr sz="900" dirty="0">
                <a:latin typeface="Lucida Sans Unicode"/>
                <a:cs typeface="Lucida Sans Unicode"/>
              </a:rPr>
              <a:t>	</a:t>
            </a:r>
            <a:r>
              <a:rPr sz="900" spc="-25" dirty="0">
                <a:latin typeface="Lucida Sans Unicode"/>
                <a:cs typeface="Lucida Sans Unicode"/>
              </a:rPr>
              <a:t>of</a:t>
            </a:r>
            <a:r>
              <a:rPr sz="900" dirty="0">
                <a:latin typeface="Lucida Sans Unicode"/>
                <a:cs typeface="Lucida Sans Unicode"/>
              </a:rPr>
              <a:t>	</a:t>
            </a:r>
            <a:r>
              <a:rPr sz="900" spc="-25" dirty="0">
                <a:latin typeface="Lucida Sans Unicode"/>
                <a:cs typeface="Lucida Sans Unicode"/>
              </a:rPr>
              <a:t>the</a:t>
            </a:r>
            <a:r>
              <a:rPr sz="900" dirty="0">
                <a:latin typeface="Lucida Sans Unicode"/>
                <a:cs typeface="Lucida Sans Unicode"/>
              </a:rPr>
              <a:t>	</a:t>
            </a:r>
            <a:r>
              <a:rPr sz="900" spc="-10" dirty="0">
                <a:latin typeface="Lucida Sans Unicode"/>
                <a:cs typeface="Lucida Sans Unicode"/>
              </a:rPr>
              <a:t>expenditure</a:t>
            </a:r>
            <a:r>
              <a:rPr sz="900" dirty="0">
                <a:latin typeface="Lucida Sans Unicode"/>
                <a:cs typeface="Lucida Sans Unicode"/>
              </a:rPr>
              <a:t>	</a:t>
            </a:r>
            <a:r>
              <a:rPr sz="900" spc="-25" dirty="0">
                <a:latin typeface="Lucida Sans Unicode"/>
                <a:cs typeface="Lucida Sans Unicode"/>
              </a:rPr>
              <a:t>had</a:t>
            </a:r>
            <a:r>
              <a:rPr sz="900" dirty="0">
                <a:latin typeface="Lucida Sans Unicode"/>
                <a:cs typeface="Lucida Sans Unicode"/>
              </a:rPr>
              <a:t>	</a:t>
            </a:r>
            <a:r>
              <a:rPr sz="900" spc="-20" dirty="0">
                <a:latin typeface="Lucida Sans Unicode"/>
                <a:cs typeface="Lucida Sans Unicode"/>
              </a:rPr>
              <a:t>been</a:t>
            </a:r>
            <a:r>
              <a:rPr sz="900" dirty="0">
                <a:latin typeface="Lucida Sans Unicode"/>
                <a:cs typeface="Lucida Sans Unicode"/>
              </a:rPr>
              <a:t>	</a:t>
            </a:r>
            <a:r>
              <a:rPr sz="900" spc="-10" dirty="0">
                <a:latin typeface="Lucida Sans Unicode"/>
                <a:cs typeface="Lucida Sans Unicode"/>
              </a:rPr>
              <a:t>allowed</a:t>
            </a:r>
            <a:r>
              <a:rPr sz="900" dirty="0">
                <a:latin typeface="Lucida Sans Unicode"/>
                <a:cs typeface="Lucida Sans Unicode"/>
              </a:rPr>
              <a:t>	</a:t>
            </a:r>
            <a:r>
              <a:rPr sz="900" spc="-25" dirty="0">
                <a:latin typeface="Lucida Sans Unicode"/>
                <a:cs typeface="Lucida Sans Unicode"/>
              </a:rPr>
              <a:t>as</a:t>
            </a:r>
            <a:r>
              <a:rPr sz="900" dirty="0">
                <a:latin typeface="Lucida Sans Unicode"/>
                <a:cs typeface="Lucida Sans Unicode"/>
              </a:rPr>
              <a:t>	</a:t>
            </a:r>
            <a:r>
              <a:rPr sz="900" spc="-10" dirty="0">
                <a:latin typeface="Lucida Sans Unicode"/>
                <a:cs typeface="Lucida Sans Unicode"/>
              </a:rPr>
              <a:t>deduction </a:t>
            </a:r>
            <a:r>
              <a:rPr sz="900" dirty="0">
                <a:latin typeface="Lucida Sans Unicode"/>
                <a:cs typeface="Lucida Sans Unicode"/>
              </a:rPr>
              <a:t>u/s</a:t>
            </a:r>
            <a:r>
              <a:rPr sz="900" spc="-20" dirty="0">
                <a:latin typeface="Lucida Sans Unicode"/>
                <a:cs typeface="Lucida Sans Unicode"/>
              </a:rPr>
              <a:t> 35AD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86675" y="5059807"/>
            <a:ext cx="240665" cy="3101975"/>
          </a:xfrm>
          <a:prstGeom prst="rect">
            <a:avLst/>
          </a:prstGeom>
        </p:spPr>
        <p:txBody>
          <a:bodyPr vert="vert270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200" dirty="0">
                <a:latin typeface="Arial Black"/>
                <a:cs typeface="Arial Black"/>
              </a:rPr>
              <a:t>Income</a:t>
            </a:r>
            <a:r>
              <a:rPr sz="1200" spc="-15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Chargeable</a:t>
            </a:r>
            <a:r>
              <a:rPr sz="1200" spc="-15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under</a:t>
            </a:r>
            <a:r>
              <a:rPr sz="1200" spc="-25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the</a:t>
            </a:r>
            <a:r>
              <a:rPr sz="1200" spc="-15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head</a:t>
            </a:r>
            <a:r>
              <a:rPr sz="1200" spc="190" dirty="0">
                <a:latin typeface="Arial Black"/>
                <a:cs typeface="Arial Black"/>
              </a:rPr>
              <a:t> </a:t>
            </a:r>
            <a:r>
              <a:rPr sz="1200" spc="-50" dirty="0">
                <a:latin typeface="Arial Black"/>
                <a:cs typeface="Arial Black"/>
              </a:rPr>
              <a:t>“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86675" y="3078911"/>
            <a:ext cx="240665" cy="1849755"/>
          </a:xfrm>
          <a:prstGeom prst="rect">
            <a:avLst/>
          </a:prstGeom>
        </p:spPr>
        <p:txBody>
          <a:bodyPr vert="vert270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200" spc="-10" dirty="0">
                <a:latin typeface="Arial Black"/>
                <a:cs typeface="Arial Black"/>
              </a:rPr>
              <a:t>Profits</a:t>
            </a:r>
            <a:r>
              <a:rPr sz="1200" spc="-95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and</a:t>
            </a:r>
            <a:r>
              <a:rPr sz="1200" spc="-100" dirty="0">
                <a:latin typeface="Arial Black"/>
                <a:cs typeface="Arial Black"/>
              </a:rPr>
              <a:t> </a:t>
            </a:r>
            <a:r>
              <a:rPr sz="1200" spc="-10" dirty="0">
                <a:latin typeface="Arial Black"/>
                <a:cs typeface="Arial Black"/>
              </a:rPr>
              <a:t>Gains</a:t>
            </a:r>
            <a:r>
              <a:rPr sz="1200" spc="-95" dirty="0">
                <a:latin typeface="Arial Black"/>
                <a:cs typeface="Arial Black"/>
              </a:rPr>
              <a:t> </a:t>
            </a:r>
            <a:r>
              <a:rPr sz="1200" spc="-20" dirty="0">
                <a:latin typeface="Arial Black"/>
                <a:cs typeface="Arial Black"/>
              </a:rPr>
              <a:t>from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42656" y="4651399"/>
            <a:ext cx="240665" cy="2005330"/>
          </a:xfrm>
          <a:prstGeom prst="rect">
            <a:avLst/>
          </a:prstGeom>
        </p:spPr>
        <p:txBody>
          <a:bodyPr vert="vert270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200" dirty="0">
                <a:latin typeface="Arial Black"/>
                <a:cs typeface="Arial Black"/>
              </a:rPr>
              <a:t>Business</a:t>
            </a:r>
            <a:r>
              <a:rPr sz="1200" spc="-40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or</a:t>
            </a:r>
            <a:r>
              <a:rPr sz="1200" spc="-35" dirty="0">
                <a:latin typeface="Arial Black"/>
                <a:cs typeface="Arial Black"/>
              </a:rPr>
              <a:t> </a:t>
            </a:r>
            <a:r>
              <a:rPr sz="1200" spc="-10" dirty="0">
                <a:latin typeface="Arial Black"/>
                <a:cs typeface="Arial Black"/>
              </a:rPr>
              <a:t>Profession”</a:t>
            </a:r>
            <a:endParaRPr sz="1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60447" y="470408"/>
            <a:ext cx="44297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70" dirty="0">
                <a:solidFill>
                  <a:srgbClr val="342E78"/>
                </a:solidFill>
                <a:latin typeface="Arial Black"/>
                <a:cs typeface="Arial Black"/>
              </a:rPr>
              <a:t>RESIDENTIAL</a:t>
            </a:r>
            <a:r>
              <a:rPr sz="1400" spc="-130" dirty="0">
                <a:solidFill>
                  <a:srgbClr val="342E78"/>
                </a:solidFill>
                <a:latin typeface="Arial Black"/>
                <a:cs typeface="Arial Black"/>
              </a:rPr>
              <a:t> </a:t>
            </a:r>
            <a:r>
              <a:rPr sz="1400" spc="-185" dirty="0">
                <a:solidFill>
                  <a:srgbClr val="342E78"/>
                </a:solidFill>
                <a:latin typeface="Arial Black"/>
                <a:cs typeface="Arial Black"/>
              </a:rPr>
              <a:t>STATUS</a:t>
            </a:r>
            <a:r>
              <a:rPr sz="1400" spc="-120" dirty="0">
                <a:solidFill>
                  <a:srgbClr val="342E78"/>
                </a:solidFill>
                <a:latin typeface="Arial Black"/>
                <a:cs typeface="Arial Black"/>
              </a:rPr>
              <a:t> </a:t>
            </a:r>
            <a:r>
              <a:rPr sz="1400" spc="-190" dirty="0">
                <a:solidFill>
                  <a:srgbClr val="342E78"/>
                </a:solidFill>
                <a:latin typeface="Arial Black"/>
                <a:cs typeface="Arial Black"/>
              </a:rPr>
              <a:t>AND</a:t>
            </a:r>
            <a:r>
              <a:rPr sz="1400" spc="-125" dirty="0">
                <a:solidFill>
                  <a:srgbClr val="342E78"/>
                </a:solidFill>
                <a:latin typeface="Arial Black"/>
                <a:cs typeface="Arial Black"/>
              </a:rPr>
              <a:t> </a:t>
            </a:r>
            <a:r>
              <a:rPr sz="1400" spc="-185" dirty="0">
                <a:solidFill>
                  <a:srgbClr val="342E78"/>
                </a:solidFill>
                <a:latin typeface="Arial Black"/>
                <a:cs typeface="Arial Black"/>
              </a:rPr>
              <a:t>SCOPE</a:t>
            </a:r>
            <a:r>
              <a:rPr sz="1400" spc="-125" dirty="0">
                <a:solidFill>
                  <a:srgbClr val="342E78"/>
                </a:solidFill>
                <a:latin typeface="Arial Black"/>
                <a:cs typeface="Arial Black"/>
              </a:rPr>
              <a:t> </a:t>
            </a:r>
            <a:r>
              <a:rPr sz="1400" spc="-180" dirty="0">
                <a:solidFill>
                  <a:srgbClr val="342E78"/>
                </a:solidFill>
                <a:latin typeface="Arial Black"/>
                <a:cs typeface="Arial Black"/>
              </a:rPr>
              <a:t>OF</a:t>
            </a:r>
            <a:r>
              <a:rPr sz="1400" spc="-140" dirty="0">
                <a:solidFill>
                  <a:srgbClr val="342E78"/>
                </a:solidFill>
                <a:latin typeface="Arial Black"/>
                <a:cs typeface="Arial Black"/>
              </a:rPr>
              <a:t> </a:t>
            </a:r>
            <a:r>
              <a:rPr sz="1400" spc="-180" dirty="0">
                <a:solidFill>
                  <a:srgbClr val="342E78"/>
                </a:solidFill>
                <a:latin typeface="Arial Black"/>
                <a:cs typeface="Arial Black"/>
              </a:rPr>
              <a:t>TOTAL</a:t>
            </a:r>
            <a:r>
              <a:rPr sz="1400" spc="-130" dirty="0">
                <a:solidFill>
                  <a:srgbClr val="342E78"/>
                </a:solidFill>
                <a:latin typeface="Arial Black"/>
                <a:cs typeface="Arial Black"/>
              </a:rPr>
              <a:t> </a:t>
            </a:r>
            <a:r>
              <a:rPr sz="1400" spc="-105" dirty="0">
                <a:solidFill>
                  <a:srgbClr val="342E78"/>
                </a:solidFill>
                <a:latin typeface="Arial Black"/>
                <a:cs typeface="Arial Black"/>
              </a:rPr>
              <a:t>INCOME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66444" y="5466079"/>
            <a:ext cx="6322060" cy="2758440"/>
            <a:chOff x="766444" y="5466079"/>
            <a:chExt cx="6322060" cy="2758440"/>
          </a:xfrm>
        </p:grpSpPr>
        <p:sp>
          <p:nvSpPr>
            <p:cNvPr id="4" name="object 4"/>
            <p:cNvSpPr/>
            <p:nvPr/>
          </p:nvSpPr>
          <p:spPr>
            <a:xfrm>
              <a:off x="1269695" y="5860795"/>
              <a:ext cx="5198110" cy="1311910"/>
            </a:xfrm>
            <a:custGeom>
              <a:avLst/>
              <a:gdLst/>
              <a:ahLst/>
              <a:cxnLst/>
              <a:rect l="l" t="t" r="r" b="b"/>
              <a:pathLst>
                <a:path w="5198110" h="1311909">
                  <a:moveTo>
                    <a:pt x="3137204" y="0"/>
                  </a:moveTo>
                  <a:lnTo>
                    <a:pt x="3137204" y="197865"/>
                  </a:lnTo>
                  <a:lnTo>
                    <a:pt x="5198033" y="197865"/>
                  </a:lnTo>
                  <a:lnTo>
                    <a:pt x="5198033" y="290321"/>
                  </a:lnTo>
                </a:path>
                <a:path w="5198110" h="1311909">
                  <a:moveTo>
                    <a:pt x="3137204" y="0"/>
                  </a:moveTo>
                  <a:lnTo>
                    <a:pt x="3137204" y="197865"/>
                  </a:lnTo>
                  <a:lnTo>
                    <a:pt x="3890822" y="197865"/>
                  </a:lnTo>
                  <a:lnTo>
                    <a:pt x="3890822" y="290321"/>
                  </a:lnTo>
                </a:path>
                <a:path w="5198110" h="1311909">
                  <a:moveTo>
                    <a:pt x="3137204" y="0"/>
                  </a:moveTo>
                  <a:lnTo>
                    <a:pt x="3137204" y="197865"/>
                  </a:lnTo>
                  <a:lnTo>
                    <a:pt x="2583484" y="197865"/>
                  </a:lnTo>
                  <a:lnTo>
                    <a:pt x="2583484" y="290321"/>
                  </a:lnTo>
                </a:path>
                <a:path w="5198110" h="1311909">
                  <a:moveTo>
                    <a:pt x="1220012" y="958976"/>
                  </a:moveTo>
                  <a:lnTo>
                    <a:pt x="1220012" y="1219072"/>
                  </a:lnTo>
                  <a:lnTo>
                    <a:pt x="2439974" y="1219072"/>
                  </a:lnTo>
                  <a:lnTo>
                    <a:pt x="2439974" y="1311528"/>
                  </a:lnTo>
                </a:path>
                <a:path w="5198110" h="1311909">
                  <a:moveTo>
                    <a:pt x="1220012" y="958976"/>
                  </a:moveTo>
                  <a:lnTo>
                    <a:pt x="1220012" y="1296670"/>
                  </a:lnTo>
                </a:path>
                <a:path w="5198110" h="1311909">
                  <a:moveTo>
                    <a:pt x="1220012" y="958976"/>
                  </a:moveTo>
                  <a:lnTo>
                    <a:pt x="1220012" y="1215643"/>
                  </a:lnTo>
                  <a:lnTo>
                    <a:pt x="0" y="1215643"/>
                  </a:lnTo>
                  <a:lnTo>
                    <a:pt x="0" y="1308099"/>
                  </a:lnTo>
                </a:path>
                <a:path w="5198110" h="1311909">
                  <a:moveTo>
                    <a:pt x="3137204" y="0"/>
                  </a:moveTo>
                  <a:lnTo>
                    <a:pt x="3137204" y="197865"/>
                  </a:lnTo>
                  <a:lnTo>
                    <a:pt x="1220012" y="197865"/>
                  </a:lnTo>
                  <a:lnTo>
                    <a:pt x="1220012" y="29032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08021" y="5466079"/>
              <a:ext cx="3398520" cy="3992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11652" y="5565139"/>
              <a:ext cx="3412236" cy="4114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43912" y="6147307"/>
              <a:ext cx="1292352" cy="6766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47544" y="6246367"/>
              <a:ext cx="1306068" cy="68884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6444" y="7165339"/>
              <a:ext cx="1005840" cy="94792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1600" y="7264400"/>
              <a:ext cx="1018032" cy="96011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87169" y="7153147"/>
              <a:ext cx="1005840" cy="88391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90800" y="7252207"/>
              <a:ext cx="1019556" cy="8961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06368" y="7168387"/>
              <a:ext cx="1005840" cy="86410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11524" y="7267447"/>
              <a:ext cx="1018031" cy="8763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49624" y="6147307"/>
              <a:ext cx="1005839" cy="7711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54780" y="6246367"/>
              <a:ext cx="1018031" cy="78333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70348" y="6147307"/>
              <a:ext cx="1179576" cy="91287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75504" y="6246367"/>
              <a:ext cx="1191768" cy="92659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964809" y="6147307"/>
              <a:ext cx="1005839" cy="80924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69965" y="6246367"/>
              <a:ext cx="1018032" cy="821435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731519" y="838149"/>
            <a:ext cx="6329045" cy="287020"/>
          </a:xfrm>
          <a:prstGeom prst="rect">
            <a:avLst/>
          </a:prstGeom>
          <a:solidFill>
            <a:srgbClr val="00AEEE"/>
          </a:solidFill>
        </p:spPr>
        <p:txBody>
          <a:bodyPr vert="horz" wrap="square" lIns="0" tIns="209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5"/>
              </a:spcBef>
            </a:pPr>
            <a:r>
              <a:rPr sz="1600" spc="-200" dirty="0">
                <a:solidFill>
                  <a:srgbClr val="FFFFFF"/>
                </a:solidFill>
                <a:latin typeface="Arial Black"/>
                <a:cs typeface="Arial Black"/>
              </a:rPr>
              <a:t>SCOPE</a:t>
            </a:r>
            <a:r>
              <a:rPr sz="16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00" dirty="0">
                <a:solidFill>
                  <a:srgbClr val="FFFFFF"/>
                </a:solidFill>
                <a:latin typeface="Arial Black"/>
                <a:cs typeface="Arial Black"/>
              </a:rPr>
              <a:t>OF</a:t>
            </a:r>
            <a:r>
              <a:rPr sz="16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95" dirty="0">
                <a:solidFill>
                  <a:srgbClr val="FFFFFF"/>
                </a:solidFill>
                <a:latin typeface="Arial Black"/>
                <a:cs typeface="Arial Black"/>
              </a:rPr>
              <a:t>TOTAL</a:t>
            </a:r>
            <a:r>
              <a:rPr sz="16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Arial Black"/>
                <a:cs typeface="Arial Black"/>
              </a:rPr>
              <a:t>INCOME</a:t>
            </a:r>
            <a:endParaRPr sz="1600">
              <a:latin typeface="Arial Black"/>
              <a:cs typeface="Arial Black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736091" y="1208786"/>
          <a:ext cx="6338570" cy="35166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8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4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2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7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6740">
                <a:tc gridSpan="4">
                  <a:txBody>
                    <a:bodyPr/>
                    <a:lstStyle/>
                    <a:p>
                      <a:pPr marL="2580640" marR="229235" indent="-2369185">
                        <a:lnSpc>
                          <a:spcPct val="125000"/>
                        </a:lnSpc>
                        <a:spcBef>
                          <a:spcPts val="335"/>
                        </a:spcBef>
                      </a:pPr>
                      <a:r>
                        <a:rPr sz="1200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Arial Black"/>
                          <a:cs typeface="Arial Black"/>
                        </a:rPr>
                        <a:t>Scope</a:t>
                      </a:r>
                      <a:r>
                        <a:rPr sz="1200" u="sng" spc="-130" dirty="0">
                          <a:uFill>
                            <a:solidFill>
                              <a:srgbClr val="000000"/>
                            </a:solidFill>
                          </a:u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 Black"/>
                          <a:cs typeface="Arial Black"/>
                        </a:rPr>
                        <a:t>of</a:t>
                      </a:r>
                      <a:r>
                        <a:rPr sz="1200" u="sng" spc="-135" dirty="0">
                          <a:uFill>
                            <a:solidFill>
                              <a:srgbClr val="000000"/>
                            </a:solidFill>
                          </a:u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Arial Black"/>
                          <a:cs typeface="Arial Black"/>
                        </a:rPr>
                        <a:t>Total</a:t>
                      </a:r>
                      <a:r>
                        <a:rPr sz="1200" u="sng" spc="-145" dirty="0">
                          <a:uFill>
                            <a:solidFill>
                              <a:srgbClr val="000000"/>
                            </a:solidFill>
                          </a:u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Arial Black"/>
                          <a:cs typeface="Arial Black"/>
                        </a:rPr>
                        <a:t>Income:</a:t>
                      </a:r>
                      <a:r>
                        <a:rPr sz="1200" u="sng" spc="-135" dirty="0">
                          <a:uFill>
                            <a:solidFill>
                              <a:srgbClr val="000000"/>
                            </a:solidFill>
                          </a:u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Arial Black"/>
                          <a:cs typeface="Arial Black"/>
                        </a:rPr>
                        <a:t>Whether</a:t>
                      </a:r>
                      <a:r>
                        <a:rPr sz="1200" u="sng" spc="-120" dirty="0">
                          <a:uFill>
                            <a:solidFill>
                              <a:srgbClr val="000000"/>
                            </a:solidFill>
                          </a:u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Arial Black"/>
                          <a:cs typeface="Arial Black"/>
                        </a:rPr>
                        <a:t>the</a:t>
                      </a:r>
                      <a:r>
                        <a:rPr sz="1200" u="sng" spc="-130" dirty="0">
                          <a:uFill>
                            <a:solidFill>
                              <a:srgbClr val="000000"/>
                            </a:solidFill>
                          </a:u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Arial Black"/>
                          <a:cs typeface="Arial Black"/>
                        </a:rPr>
                        <a:t>following</a:t>
                      </a:r>
                      <a:r>
                        <a:rPr sz="1200" u="sng" spc="-130" dirty="0">
                          <a:uFill>
                            <a:solidFill>
                              <a:srgbClr val="000000"/>
                            </a:solidFill>
                          </a:u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Arial Black"/>
                          <a:cs typeface="Arial Black"/>
                        </a:rPr>
                        <a:t>incomes</a:t>
                      </a:r>
                      <a:r>
                        <a:rPr sz="1200" u="sng" spc="-135" dirty="0">
                          <a:uFill>
                            <a:solidFill>
                              <a:srgbClr val="000000"/>
                            </a:solidFill>
                          </a:u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Arial Black"/>
                          <a:cs typeface="Arial Black"/>
                        </a:rPr>
                        <a:t>are</a:t>
                      </a:r>
                      <a:r>
                        <a:rPr sz="1200" u="sng" spc="-160" dirty="0">
                          <a:uFill>
                            <a:solidFill>
                              <a:srgbClr val="000000"/>
                            </a:solidFill>
                          </a:u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Arial Black"/>
                          <a:cs typeface="Arial Black"/>
                        </a:rPr>
                        <a:t>to</a:t>
                      </a:r>
                      <a:r>
                        <a:rPr sz="1200" u="sng" spc="-125" dirty="0">
                          <a:uFill>
                            <a:solidFill>
                              <a:srgbClr val="000000"/>
                            </a:solidFill>
                          </a:u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 Black"/>
                          <a:cs typeface="Arial Black"/>
                        </a:rPr>
                        <a:t>be</a:t>
                      </a:r>
                      <a:r>
                        <a:rPr sz="1200" u="sng" spc="-130" dirty="0">
                          <a:uFill>
                            <a:solidFill>
                              <a:srgbClr val="000000"/>
                            </a:solidFill>
                          </a:u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Arial Black"/>
                          <a:cs typeface="Arial Black"/>
                        </a:rPr>
                        <a:t>included</a:t>
                      </a:r>
                      <a:r>
                        <a:rPr sz="1200" u="sng" spc="-130" dirty="0">
                          <a:uFill>
                            <a:solidFill>
                              <a:srgbClr val="000000"/>
                            </a:solidFill>
                          </a:u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 Black"/>
                          <a:cs typeface="Arial Black"/>
                        </a:rPr>
                        <a:t>in</a:t>
                      </a:r>
                      <a:r>
                        <a:rPr sz="1200" spc="-2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 Black"/>
                          <a:cs typeface="Arial Black"/>
                        </a:rPr>
                        <a:t>Total</a:t>
                      </a:r>
                      <a:r>
                        <a:rPr sz="1200" u="sng" spc="-114" dirty="0">
                          <a:uFill>
                            <a:solidFill>
                              <a:srgbClr val="000000"/>
                            </a:solidFill>
                          </a:u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 Black"/>
                          <a:cs typeface="Arial Black"/>
                        </a:rPr>
                        <a:t>Income?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4254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BE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L="476884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100" spc="-10" dirty="0">
                          <a:latin typeface="Arial Black"/>
                          <a:cs typeface="Arial Black"/>
                        </a:rPr>
                        <a:t>Particulars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88900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100" spc="-25" dirty="0">
                          <a:latin typeface="Arial Black"/>
                          <a:cs typeface="Arial Black"/>
                        </a:rPr>
                        <a:t>ROR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88900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R="177165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100" spc="-20" dirty="0">
                          <a:latin typeface="Arial Black"/>
                          <a:cs typeface="Arial Black"/>
                        </a:rPr>
                        <a:t>RNOR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88900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100" spc="-25" dirty="0">
                          <a:latin typeface="Arial Black"/>
                          <a:cs typeface="Arial Black"/>
                        </a:rPr>
                        <a:t>NR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88900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830">
                <a:tc>
                  <a:txBody>
                    <a:bodyPr/>
                    <a:lstStyle/>
                    <a:p>
                      <a:pPr marL="68580" marR="59055" algn="just">
                        <a:lnSpc>
                          <a:spcPct val="124500"/>
                        </a:lnSpc>
                        <a:spcBef>
                          <a:spcPts val="250"/>
                        </a:spcBef>
                      </a:pPr>
                      <a:r>
                        <a:rPr sz="1000" dirty="0">
                          <a:latin typeface="Arial Black"/>
                          <a:cs typeface="Arial Black"/>
                        </a:rPr>
                        <a:t>Income</a:t>
                      </a:r>
                      <a:r>
                        <a:rPr sz="1000" spc="360" dirty="0">
                          <a:latin typeface="Arial Black"/>
                          <a:cs typeface="Arial Black"/>
                        </a:rPr>
                        <a:t>  </a:t>
                      </a:r>
                      <a:r>
                        <a:rPr sz="1000" dirty="0">
                          <a:latin typeface="Arial Black"/>
                          <a:cs typeface="Arial Black"/>
                        </a:rPr>
                        <a:t>received</a:t>
                      </a:r>
                      <a:r>
                        <a:rPr sz="1000" spc="365" dirty="0">
                          <a:latin typeface="Arial Black"/>
                          <a:cs typeface="Arial Black"/>
                        </a:rPr>
                        <a:t>  </a:t>
                      </a:r>
                      <a:r>
                        <a:rPr sz="1000" spc="-25" dirty="0">
                          <a:latin typeface="Arial Black"/>
                          <a:cs typeface="Arial Black"/>
                        </a:rPr>
                        <a:t>or </a:t>
                      </a:r>
                      <a:r>
                        <a:rPr sz="1000" dirty="0">
                          <a:latin typeface="Arial Black"/>
                          <a:cs typeface="Arial Black"/>
                        </a:rPr>
                        <a:t>deemed</a:t>
                      </a:r>
                      <a:r>
                        <a:rPr sz="1000" spc="6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dirty="0">
                          <a:latin typeface="Arial Black"/>
                          <a:cs typeface="Arial Black"/>
                        </a:rPr>
                        <a:t>to</a:t>
                      </a:r>
                      <a:r>
                        <a:rPr sz="1000" spc="6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dirty="0">
                          <a:latin typeface="Arial Black"/>
                          <a:cs typeface="Arial Black"/>
                        </a:rPr>
                        <a:t>be</a:t>
                      </a:r>
                      <a:r>
                        <a:rPr sz="1000" spc="6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10" dirty="0">
                          <a:latin typeface="Arial Black"/>
                          <a:cs typeface="Arial Black"/>
                        </a:rPr>
                        <a:t>received in</a:t>
                      </a:r>
                      <a:r>
                        <a:rPr sz="1000" spc="-7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10" dirty="0">
                          <a:latin typeface="Arial Black"/>
                          <a:cs typeface="Arial Black"/>
                        </a:rPr>
                        <a:t>India</a:t>
                      </a:r>
                      <a:r>
                        <a:rPr sz="1000" spc="-6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10" dirty="0">
                          <a:latin typeface="Arial Black"/>
                          <a:cs typeface="Arial Black"/>
                        </a:rPr>
                        <a:t>during</a:t>
                      </a:r>
                      <a:r>
                        <a:rPr sz="1000" spc="-6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10" dirty="0">
                          <a:latin typeface="Arial Black"/>
                          <a:cs typeface="Arial Black"/>
                        </a:rPr>
                        <a:t>the</a:t>
                      </a:r>
                      <a:r>
                        <a:rPr sz="1000" spc="-5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25" dirty="0">
                          <a:latin typeface="Arial Black"/>
                          <a:cs typeface="Arial Black"/>
                        </a:rPr>
                        <a:t>RPY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31750" marB="0"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Yes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69215" marB="0">
                    <a:solidFill>
                      <a:srgbClr val="E0EDD9"/>
                    </a:solidFill>
                  </a:tcPr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Yes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69215" marB="0">
                    <a:solidFill>
                      <a:srgbClr val="E0EDD9"/>
                    </a:solidFill>
                  </a:tcPr>
                </a:tc>
                <a:tc>
                  <a:txBody>
                    <a:bodyPr/>
                    <a:lstStyle/>
                    <a:p>
                      <a:pPr marL="26860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Yes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69215" marB="0">
                    <a:solidFill>
                      <a:srgbClr val="E0E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330">
                <a:tc>
                  <a:txBody>
                    <a:bodyPr/>
                    <a:lstStyle/>
                    <a:p>
                      <a:pPr marL="68580" marR="58419" algn="just">
                        <a:lnSpc>
                          <a:spcPct val="1254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Arial Black"/>
                          <a:cs typeface="Arial Black"/>
                        </a:rPr>
                        <a:t>Income</a:t>
                      </a:r>
                      <a:r>
                        <a:rPr sz="1000" spc="350" dirty="0">
                          <a:latin typeface="Arial Black"/>
                          <a:cs typeface="Arial Black"/>
                        </a:rPr>
                        <a:t>  </a:t>
                      </a:r>
                      <a:r>
                        <a:rPr sz="1000" dirty="0">
                          <a:latin typeface="Arial Black"/>
                          <a:cs typeface="Arial Black"/>
                        </a:rPr>
                        <a:t>accruing</a:t>
                      </a:r>
                      <a:r>
                        <a:rPr sz="1000" spc="355" dirty="0">
                          <a:latin typeface="Arial Black"/>
                          <a:cs typeface="Arial Black"/>
                        </a:rPr>
                        <a:t>  </a:t>
                      </a:r>
                      <a:r>
                        <a:rPr sz="1000" spc="-25" dirty="0">
                          <a:latin typeface="Arial Black"/>
                          <a:cs typeface="Arial Black"/>
                        </a:rPr>
                        <a:t>or </a:t>
                      </a:r>
                      <a:r>
                        <a:rPr sz="1000" dirty="0">
                          <a:latin typeface="Arial Black"/>
                          <a:cs typeface="Arial Black"/>
                        </a:rPr>
                        <a:t>arising</a:t>
                      </a:r>
                      <a:r>
                        <a:rPr sz="1000" spc="34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dirty="0">
                          <a:latin typeface="Arial Black"/>
                          <a:cs typeface="Arial Black"/>
                        </a:rPr>
                        <a:t>or</a:t>
                      </a:r>
                      <a:r>
                        <a:rPr sz="1000" spc="35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dirty="0">
                          <a:latin typeface="Arial Black"/>
                          <a:cs typeface="Arial Black"/>
                        </a:rPr>
                        <a:t>deeming</a:t>
                      </a:r>
                      <a:r>
                        <a:rPr sz="1000" spc="33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25" dirty="0">
                          <a:latin typeface="Arial Black"/>
                          <a:cs typeface="Arial Black"/>
                        </a:rPr>
                        <a:t>to </a:t>
                      </a:r>
                      <a:r>
                        <a:rPr sz="1000" dirty="0">
                          <a:latin typeface="Arial Black"/>
                          <a:cs typeface="Arial Black"/>
                        </a:rPr>
                        <a:t>accrue</a:t>
                      </a:r>
                      <a:r>
                        <a:rPr sz="1000" spc="-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dirty="0">
                          <a:latin typeface="Arial Black"/>
                          <a:cs typeface="Arial Black"/>
                        </a:rPr>
                        <a:t>or</a:t>
                      </a:r>
                      <a:r>
                        <a:rPr sz="1000" spc="1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dirty="0">
                          <a:latin typeface="Arial Black"/>
                          <a:cs typeface="Arial Black"/>
                        </a:rPr>
                        <a:t>arise</a:t>
                      </a:r>
                      <a:r>
                        <a:rPr sz="1000" spc="-1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dirty="0">
                          <a:latin typeface="Arial Black"/>
                          <a:cs typeface="Arial Black"/>
                        </a:rPr>
                        <a:t>in</a:t>
                      </a:r>
                      <a:r>
                        <a:rPr sz="1000" spc="-1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10" dirty="0">
                          <a:latin typeface="Arial Black"/>
                          <a:cs typeface="Arial Black"/>
                        </a:rPr>
                        <a:t>India </a:t>
                      </a:r>
                      <a:r>
                        <a:rPr sz="1000" dirty="0">
                          <a:latin typeface="Arial Black"/>
                          <a:cs typeface="Arial Black"/>
                        </a:rPr>
                        <a:t>during</a:t>
                      </a:r>
                      <a:r>
                        <a:rPr sz="1000" spc="-5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dirty="0">
                          <a:latin typeface="Arial Black"/>
                          <a:cs typeface="Arial Black"/>
                        </a:rPr>
                        <a:t>the</a:t>
                      </a:r>
                      <a:r>
                        <a:rPr sz="1000" spc="-5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25" dirty="0">
                          <a:latin typeface="Arial Black"/>
                          <a:cs typeface="Arial Black"/>
                        </a:rPr>
                        <a:t>RPY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30480" marB="0"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Yes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69215" marB="0"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Yes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69215" marB="0"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26860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Yes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69215" marB="0">
                    <a:solidFill>
                      <a:srgbClr val="D6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5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45"/>
                        </a:spcBef>
                        <a:tabLst>
                          <a:tab pos="758825" algn="l"/>
                          <a:tab pos="1540510" algn="l"/>
                        </a:tabLst>
                      </a:pPr>
                      <a:r>
                        <a:rPr sz="1000" spc="-10" dirty="0">
                          <a:latin typeface="Arial Black"/>
                          <a:cs typeface="Arial Black"/>
                        </a:rPr>
                        <a:t>Income</a:t>
                      </a:r>
                      <a:r>
                        <a:rPr sz="1000" dirty="0">
                          <a:latin typeface="Arial Black"/>
                          <a:cs typeface="Arial Black"/>
                        </a:rPr>
                        <a:t>	</a:t>
                      </a:r>
                      <a:r>
                        <a:rPr sz="1000" spc="-10" dirty="0">
                          <a:latin typeface="Arial Black"/>
                          <a:cs typeface="Arial Black"/>
                        </a:rPr>
                        <a:t>accruing</a:t>
                      </a:r>
                      <a:r>
                        <a:rPr sz="1000" dirty="0">
                          <a:latin typeface="Arial Black"/>
                          <a:cs typeface="Arial Black"/>
                        </a:rPr>
                        <a:t>	</a:t>
                      </a:r>
                      <a:r>
                        <a:rPr sz="1000" spc="-25" dirty="0">
                          <a:latin typeface="Arial Black"/>
                          <a:cs typeface="Arial Black"/>
                        </a:rPr>
                        <a:t>or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69215" marB="0"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Yes,</a:t>
                      </a:r>
                      <a:r>
                        <a:rPr sz="1000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Arial Black"/>
                          <a:cs typeface="Arial Black"/>
                        </a:rPr>
                        <a:t>even</a:t>
                      </a:r>
                      <a:r>
                        <a:rPr sz="1000" spc="-2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dirty="0">
                          <a:latin typeface="Arial Black"/>
                          <a:cs typeface="Arial Black"/>
                        </a:rPr>
                        <a:t>if</a:t>
                      </a:r>
                      <a:r>
                        <a:rPr sz="1000" spc="-1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such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67945" marB="0">
                    <a:solidFill>
                      <a:srgbClr val="F9E2D3"/>
                    </a:solidFill>
                  </a:tcPr>
                </a:tc>
                <a:tc>
                  <a:txBody>
                    <a:bodyPr/>
                    <a:lstStyle/>
                    <a:p>
                      <a:pPr marR="17843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Yes,</a:t>
                      </a:r>
                      <a:r>
                        <a:rPr sz="10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but</a:t>
                      </a:r>
                      <a:r>
                        <a:rPr sz="10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Arial Black"/>
                          <a:cs typeface="Arial Black"/>
                        </a:rPr>
                        <a:t>only</a:t>
                      </a:r>
                      <a:r>
                        <a:rPr sz="1000" spc="-114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10" dirty="0">
                          <a:latin typeface="Arial Black"/>
                          <a:cs typeface="Arial Black"/>
                        </a:rPr>
                        <a:t>if</a:t>
                      </a:r>
                      <a:r>
                        <a:rPr sz="1000" spc="-6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such</a:t>
                      </a:r>
                      <a:r>
                        <a:rPr sz="10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Arial Black"/>
                          <a:cs typeface="Arial Black"/>
                        </a:rPr>
                        <a:t>income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67945" marB="0">
                    <a:solidFill>
                      <a:srgbClr val="F9E2D3"/>
                    </a:solidFill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000" spc="-25" dirty="0">
                          <a:latin typeface="Arial Black"/>
                          <a:cs typeface="Arial Black"/>
                        </a:rPr>
                        <a:t>No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71120" marB="0">
                    <a:solidFill>
                      <a:srgbClr val="F9E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35"/>
                        </a:spcBef>
                        <a:tabLst>
                          <a:tab pos="680720" algn="l"/>
                          <a:tab pos="1334135" algn="l"/>
                        </a:tabLst>
                      </a:pPr>
                      <a:r>
                        <a:rPr sz="1000" spc="-10" dirty="0">
                          <a:latin typeface="Arial Black"/>
                          <a:cs typeface="Arial Black"/>
                        </a:rPr>
                        <a:t>arising</a:t>
                      </a:r>
                      <a:r>
                        <a:rPr sz="1000" dirty="0">
                          <a:latin typeface="Arial Black"/>
                          <a:cs typeface="Arial Black"/>
                        </a:rPr>
                        <a:t>	</a:t>
                      </a:r>
                      <a:r>
                        <a:rPr sz="1000" spc="-10" dirty="0">
                          <a:latin typeface="Arial Black"/>
                          <a:cs typeface="Arial Black"/>
                        </a:rPr>
                        <a:t>outside</a:t>
                      </a:r>
                      <a:r>
                        <a:rPr sz="1000" dirty="0">
                          <a:latin typeface="Arial Black"/>
                          <a:cs typeface="Arial Black"/>
                        </a:rPr>
                        <a:t>	</a:t>
                      </a:r>
                      <a:r>
                        <a:rPr sz="1000" spc="-20" dirty="0">
                          <a:latin typeface="Arial Black"/>
                          <a:cs typeface="Arial Black"/>
                        </a:rPr>
                        <a:t>India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17145" marB="0"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income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is</a:t>
                      </a:r>
                      <a:r>
                        <a:rPr sz="1000" spc="1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Arial Black"/>
                          <a:cs typeface="Arial Black"/>
                        </a:rPr>
                        <a:t>not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23495" marB="0">
                    <a:solidFill>
                      <a:srgbClr val="F9E2D3"/>
                    </a:solidFill>
                  </a:tcPr>
                </a:tc>
                <a:tc>
                  <a:txBody>
                    <a:bodyPr/>
                    <a:lstStyle/>
                    <a:p>
                      <a:pPr marR="18224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is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derived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from</a:t>
                      </a:r>
                      <a:r>
                        <a:rPr sz="1000" spc="-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Arial Black"/>
                          <a:cs typeface="Arial Black"/>
                        </a:rPr>
                        <a:t>business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23495" marB="0">
                    <a:solidFill>
                      <a:srgbClr val="F9E2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9E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41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dirty="0">
                          <a:latin typeface="Arial Black"/>
                          <a:cs typeface="Arial Black"/>
                        </a:rPr>
                        <a:t>during</a:t>
                      </a:r>
                      <a:r>
                        <a:rPr sz="1000" spc="-5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dirty="0">
                          <a:latin typeface="Arial Black"/>
                          <a:cs typeface="Arial Black"/>
                        </a:rPr>
                        <a:t>the</a:t>
                      </a:r>
                      <a:r>
                        <a:rPr sz="1000" spc="-5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25" dirty="0">
                          <a:latin typeface="Arial Black"/>
                          <a:cs typeface="Arial Black"/>
                        </a:rPr>
                        <a:t>RPY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13970" marB="0"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86360" marR="74295" indent="-1905">
                        <a:lnSpc>
                          <a:spcPts val="1420"/>
                        </a:lnSpc>
                        <a:spcBef>
                          <a:spcPts val="70"/>
                        </a:spcBef>
                      </a:pPr>
                      <a:r>
                        <a:rPr sz="1000" spc="-30" dirty="0">
                          <a:latin typeface="Arial Black"/>
                          <a:cs typeface="Arial Black"/>
                        </a:rPr>
                        <a:t>received</a:t>
                      </a:r>
                      <a:r>
                        <a:rPr sz="1000" spc="-11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30" dirty="0">
                          <a:latin typeface="Arial Black"/>
                          <a:cs typeface="Arial Black"/>
                        </a:rPr>
                        <a:t>or</a:t>
                      </a:r>
                      <a:r>
                        <a:rPr sz="1000" spc="-9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25" dirty="0">
                          <a:latin typeface="Arial Black"/>
                          <a:cs typeface="Arial Black"/>
                        </a:rPr>
                        <a:t>brought </a:t>
                      </a:r>
                      <a:r>
                        <a:rPr sz="1000" spc="-20" dirty="0">
                          <a:latin typeface="Arial Black"/>
                          <a:cs typeface="Arial Black"/>
                        </a:rPr>
                        <a:t>into</a:t>
                      </a:r>
                      <a:r>
                        <a:rPr sz="1000" spc="-12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10" dirty="0">
                          <a:latin typeface="Arial Black"/>
                          <a:cs typeface="Arial Black"/>
                        </a:rPr>
                        <a:t>India</a:t>
                      </a:r>
                      <a:r>
                        <a:rPr sz="1000" spc="-6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during</a:t>
                      </a:r>
                      <a:r>
                        <a:rPr sz="10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the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8890" marB="0">
                    <a:solidFill>
                      <a:srgbClr val="F9E2D3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267335" indent="-10795">
                        <a:lnSpc>
                          <a:spcPts val="1420"/>
                        </a:lnSpc>
                        <a:spcBef>
                          <a:spcPts val="70"/>
                        </a:spcBef>
                      </a:pPr>
                      <a:r>
                        <a:rPr sz="1000" spc="-20" dirty="0">
                          <a:latin typeface="Arial Black"/>
                          <a:cs typeface="Arial Black"/>
                        </a:rPr>
                        <a:t>controlled</a:t>
                      </a:r>
                      <a:r>
                        <a:rPr sz="1000" spc="-10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10" dirty="0">
                          <a:latin typeface="Arial Black"/>
                          <a:cs typeface="Arial Black"/>
                        </a:rPr>
                        <a:t>in</a:t>
                      </a:r>
                      <a:r>
                        <a:rPr sz="1000" spc="-10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25" dirty="0">
                          <a:latin typeface="Arial Black"/>
                          <a:cs typeface="Arial Black"/>
                        </a:rPr>
                        <a:t>or</a:t>
                      </a:r>
                      <a:r>
                        <a:rPr sz="1000" spc="-9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10" dirty="0">
                          <a:latin typeface="Arial Black"/>
                          <a:cs typeface="Arial Black"/>
                        </a:rPr>
                        <a:t>profession </a:t>
                      </a:r>
                      <a:r>
                        <a:rPr sz="1000" dirty="0">
                          <a:latin typeface="Arial Black"/>
                          <a:cs typeface="Arial Black"/>
                        </a:rPr>
                        <a:t>set</a:t>
                      </a:r>
                      <a:r>
                        <a:rPr sz="1000" spc="-1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dirty="0">
                          <a:latin typeface="Arial Black"/>
                          <a:cs typeface="Arial Black"/>
                        </a:rPr>
                        <a:t>up</a:t>
                      </a:r>
                      <a:r>
                        <a:rPr sz="1000" spc="-2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dirty="0">
                          <a:latin typeface="Arial Black"/>
                          <a:cs typeface="Arial Black"/>
                        </a:rPr>
                        <a:t>in</a:t>
                      </a:r>
                      <a:r>
                        <a:rPr sz="1000" spc="-2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dirty="0">
                          <a:latin typeface="Arial Black"/>
                          <a:cs typeface="Arial Black"/>
                        </a:rPr>
                        <a:t>India;</a:t>
                      </a:r>
                      <a:r>
                        <a:rPr sz="1000" spc="-1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Otherwise,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8890" marB="0">
                    <a:solidFill>
                      <a:srgbClr val="F9E2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9E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P.Y.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9E2D3"/>
                    </a:solidFill>
                  </a:tcPr>
                </a:tc>
                <a:tc>
                  <a:txBody>
                    <a:bodyPr/>
                    <a:lstStyle/>
                    <a:p>
                      <a:pPr marR="178435"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No.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9E2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9E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731519" y="4842383"/>
            <a:ext cx="6329045" cy="288290"/>
          </a:xfrm>
          <a:prstGeom prst="rect">
            <a:avLst/>
          </a:prstGeom>
          <a:solidFill>
            <a:srgbClr val="00AEEE"/>
          </a:solidFill>
        </p:spPr>
        <p:txBody>
          <a:bodyPr vert="horz" wrap="square" lIns="0" tIns="203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0"/>
              </a:spcBef>
            </a:pPr>
            <a:r>
              <a:rPr sz="1600" spc="-200" dirty="0">
                <a:solidFill>
                  <a:srgbClr val="FFFFFF"/>
                </a:solidFill>
                <a:latin typeface="Arial Black"/>
                <a:cs typeface="Arial Black"/>
              </a:rPr>
              <a:t>INCOME</a:t>
            </a:r>
            <a:r>
              <a:rPr sz="1600" spc="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Arial Black"/>
                <a:cs typeface="Arial Black"/>
              </a:rPr>
              <a:t>DEEMED</a:t>
            </a:r>
            <a:r>
              <a:rPr sz="1600" spc="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Arial Black"/>
                <a:cs typeface="Arial Black"/>
              </a:rPr>
              <a:t>TO</a:t>
            </a:r>
            <a:r>
              <a:rPr sz="1600" spc="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10" dirty="0">
                <a:solidFill>
                  <a:srgbClr val="FFFFFF"/>
                </a:solidFill>
                <a:latin typeface="Arial Black"/>
                <a:cs typeface="Arial Black"/>
              </a:rPr>
              <a:t>ACCRUE</a:t>
            </a:r>
            <a:r>
              <a:rPr sz="1600" spc="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10" dirty="0">
                <a:solidFill>
                  <a:srgbClr val="FFFFFF"/>
                </a:solidFill>
                <a:latin typeface="Arial Black"/>
                <a:cs typeface="Arial Black"/>
              </a:rPr>
              <a:t>OR</a:t>
            </a:r>
            <a:r>
              <a:rPr sz="1600" spc="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80" dirty="0">
                <a:solidFill>
                  <a:srgbClr val="FFFFFF"/>
                </a:solidFill>
                <a:latin typeface="Arial Black"/>
                <a:cs typeface="Arial Black"/>
              </a:rPr>
              <a:t>ARISE</a:t>
            </a:r>
            <a:r>
              <a:rPr sz="1600" spc="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65" dirty="0">
                <a:solidFill>
                  <a:srgbClr val="FFFFFF"/>
                </a:solidFill>
                <a:latin typeface="Arial Black"/>
                <a:cs typeface="Arial Black"/>
              </a:rPr>
              <a:t>IN</a:t>
            </a:r>
            <a:r>
              <a:rPr sz="1600" spc="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Arial Black"/>
                <a:cs typeface="Arial Black"/>
              </a:rPr>
              <a:t>INDIA</a:t>
            </a:r>
            <a:r>
              <a:rPr sz="16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80" dirty="0">
                <a:solidFill>
                  <a:srgbClr val="FFFFFF"/>
                </a:solidFill>
                <a:latin typeface="Arial Black"/>
                <a:cs typeface="Arial Black"/>
              </a:rPr>
              <a:t>[SECTION</a:t>
            </a:r>
            <a:r>
              <a:rPr sz="1600" spc="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 Black"/>
                <a:cs typeface="Arial Black"/>
              </a:rPr>
              <a:t>9]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946019" y="5585840"/>
            <a:ext cx="3127375" cy="336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6135" marR="5080" indent="-814069">
              <a:lnSpc>
                <a:spcPct val="113300"/>
              </a:lnSpc>
              <a:spcBef>
                <a:spcPts val="100"/>
              </a:spcBef>
            </a:pPr>
            <a:r>
              <a:rPr sz="900" spc="-20" dirty="0">
                <a:latin typeface="Arial Black"/>
                <a:cs typeface="Arial Black"/>
              </a:rPr>
              <a:t>Income</a:t>
            </a:r>
            <a:r>
              <a:rPr sz="900" spc="-120" dirty="0">
                <a:latin typeface="Arial Black"/>
                <a:cs typeface="Arial Black"/>
              </a:rPr>
              <a:t> </a:t>
            </a:r>
            <a:r>
              <a:rPr sz="900" spc="-25" dirty="0">
                <a:latin typeface="Arial Black"/>
                <a:cs typeface="Arial Black"/>
              </a:rPr>
              <a:t>deemed</a:t>
            </a:r>
            <a:r>
              <a:rPr sz="900" spc="-110" dirty="0">
                <a:latin typeface="Arial Black"/>
                <a:cs typeface="Arial Black"/>
              </a:rPr>
              <a:t> </a:t>
            </a:r>
            <a:r>
              <a:rPr sz="900" spc="-20" dirty="0">
                <a:latin typeface="Arial Black"/>
                <a:cs typeface="Arial Black"/>
              </a:rPr>
              <a:t>to</a:t>
            </a:r>
            <a:r>
              <a:rPr sz="900" spc="-110" dirty="0">
                <a:latin typeface="Arial Black"/>
                <a:cs typeface="Arial Black"/>
              </a:rPr>
              <a:t> </a:t>
            </a:r>
            <a:r>
              <a:rPr sz="900" spc="-25" dirty="0">
                <a:latin typeface="Arial Black"/>
                <a:cs typeface="Arial Black"/>
              </a:rPr>
              <a:t>accrue</a:t>
            </a:r>
            <a:r>
              <a:rPr sz="900" spc="-105" dirty="0">
                <a:latin typeface="Arial Black"/>
                <a:cs typeface="Arial Black"/>
              </a:rPr>
              <a:t> </a:t>
            </a:r>
            <a:r>
              <a:rPr sz="900" spc="-25" dirty="0">
                <a:latin typeface="Arial Black"/>
                <a:cs typeface="Arial Black"/>
              </a:rPr>
              <a:t>or</a:t>
            </a:r>
            <a:r>
              <a:rPr sz="900" spc="-125" dirty="0">
                <a:latin typeface="Arial Black"/>
                <a:cs typeface="Arial Black"/>
              </a:rPr>
              <a:t> </a:t>
            </a:r>
            <a:r>
              <a:rPr sz="900" spc="-30" dirty="0">
                <a:latin typeface="Arial Black"/>
                <a:cs typeface="Arial Black"/>
              </a:rPr>
              <a:t>arise</a:t>
            </a:r>
            <a:r>
              <a:rPr sz="900" spc="-140" dirty="0">
                <a:latin typeface="Arial Black"/>
                <a:cs typeface="Arial Black"/>
              </a:rPr>
              <a:t> </a:t>
            </a:r>
            <a:r>
              <a:rPr sz="900" spc="-20" dirty="0">
                <a:latin typeface="Arial Black"/>
                <a:cs typeface="Arial Black"/>
              </a:rPr>
              <a:t>in</a:t>
            </a:r>
            <a:r>
              <a:rPr sz="900" spc="-105" dirty="0">
                <a:latin typeface="Arial Black"/>
                <a:cs typeface="Arial Black"/>
              </a:rPr>
              <a:t> </a:t>
            </a:r>
            <a:r>
              <a:rPr sz="900" spc="-25" dirty="0">
                <a:latin typeface="Arial Black"/>
                <a:cs typeface="Arial Black"/>
              </a:rPr>
              <a:t>India</a:t>
            </a:r>
            <a:r>
              <a:rPr sz="900" spc="-150" dirty="0">
                <a:latin typeface="Arial Black"/>
                <a:cs typeface="Arial Black"/>
              </a:rPr>
              <a:t> </a:t>
            </a:r>
            <a:r>
              <a:rPr sz="900" spc="-25" dirty="0">
                <a:latin typeface="Arial Black"/>
                <a:cs typeface="Arial Black"/>
              </a:rPr>
              <a:t>[Clause</a:t>
            </a:r>
            <a:r>
              <a:rPr sz="900" spc="-130" dirty="0">
                <a:latin typeface="Arial Black"/>
                <a:cs typeface="Arial Black"/>
              </a:rPr>
              <a:t> </a:t>
            </a:r>
            <a:r>
              <a:rPr sz="900" spc="-20" dirty="0">
                <a:latin typeface="Arial Black"/>
                <a:cs typeface="Arial Black"/>
              </a:rPr>
              <a:t>(i), </a:t>
            </a:r>
            <a:r>
              <a:rPr sz="900" spc="-10" dirty="0">
                <a:latin typeface="Arial Black"/>
                <a:cs typeface="Arial Black"/>
              </a:rPr>
              <a:t>(ii),</a:t>
            </a:r>
            <a:r>
              <a:rPr sz="900" spc="-120" dirty="0">
                <a:latin typeface="Arial Black"/>
                <a:cs typeface="Arial Black"/>
              </a:rPr>
              <a:t> </a:t>
            </a:r>
            <a:r>
              <a:rPr sz="900" spc="-10" dirty="0">
                <a:latin typeface="Arial Black"/>
                <a:cs typeface="Arial Black"/>
              </a:rPr>
              <a:t>(iii)</a:t>
            </a:r>
            <a:r>
              <a:rPr sz="900" spc="-114" dirty="0">
                <a:latin typeface="Arial Black"/>
                <a:cs typeface="Arial Black"/>
              </a:rPr>
              <a:t> </a:t>
            </a:r>
            <a:r>
              <a:rPr sz="900" dirty="0">
                <a:latin typeface="Arial Black"/>
                <a:cs typeface="Arial Black"/>
              </a:rPr>
              <a:t>&amp;</a:t>
            </a:r>
            <a:r>
              <a:rPr sz="900" spc="-100" dirty="0">
                <a:latin typeface="Arial Black"/>
                <a:cs typeface="Arial Black"/>
              </a:rPr>
              <a:t> </a:t>
            </a:r>
            <a:r>
              <a:rPr sz="900" spc="-10" dirty="0">
                <a:latin typeface="Arial Black"/>
                <a:cs typeface="Arial Black"/>
              </a:rPr>
              <a:t>(iv)</a:t>
            </a:r>
            <a:r>
              <a:rPr sz="900" spc="-105" dirty="0">
                <a:latin typeface="Arial Black"/>
                <a:cs typeface="Arial Black"/>
              </a:rPr>
              <a:t> </a:t>
            </a:r>
            <a:r>
              <a:rPr sz="900" spc="-10" dirty="0">
                <a:latin typeface="Arial Black"/>
                <a:cs typeface="Arial Black"/>
              </a:rPr>
              <a:t>Section</a:t>
            </a:r>
            <a:r>
              <a:rPr sz="900" spc="-114" dirty="0">
                <a:latin typeface="Arial Black"/>
                <a:cs typeface="Arial Black"/>
              </a:rPr>
              <a:t> </a:t>
            </a:r>
            <a:r>
              <a:rPr sz="900" dirty="0">
                <a:latin typeface="Arial Black"/>
                <a:cs typeface="Arial Black"/>
              </a:rPr>
              <a:t>9(1)</a:t>
            </a:r>
            <a:r>
              <a:rPr sz="900" spc="-90" dirty="0">
                <a:latin typeface="Arial Black"/>
                <a:cs typeface="Arial Black"/>
              </a:rPr>
              <a:t> </a:t>
            </a:r>
            <a:r>
              <a:rPr sz="900" spc="-50" dirty="0">
                <a:latin typeface="Arial Black"/>
                <a:cs typeface="Arial Black"/>
              </a:rPr>
              <a:t>]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12950" y="6253352"/>
            <a:ext cx="1174750" cy="642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" algn="ctr">
              <a:lnSpc>
                <a:spcPct val="112599"/>
              </a:lnSpc>
              <a:spcBef>
                <a:spcPts val="95"/>
              </a:spcBef>
            </a:pPr>
            <a:r>
              <a:rPr sz="900" dirty="0">
                <a:latin typeface="Lucida Sans Unicode"/>
                <a:cs typeface="Lucida Sans Unicode"/>
              </a:rPr>
              <a:t>Income</a:t>
            </a:r>
            <a:r>
              <a:rPr sz="900" spc="-4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accruing</a:t>
            </a:r>
            <a:r>
              <a:rPr sz="900" spc="-50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or </a:t>
            </a:r>
            <a:r>
              <a:rPr sz="900" spc="-10" dirty="0">
                <a:latin typeface="Lucida Sans Unicode"/>
                <a:cs typeface="Lucida Sans Unicode"/>
              </a:rPr>
              <a:t>arising</a:t>
            </a:r>
            <a:r>
              <a:rPr sz="900" spc="-4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outside</a:t>
            </a:r>
            <a:r>
              <a:rPr sz="900" spc="-5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India, </a:t>
            </a:r>
            <a:r>
              <a:rPr sz="900" dirty="0">
                <a:latin typeface="Lucida Sans Unicode"/>
                <a:cs typeface="Lucida Sans Unicode"/>
              </a:rPr>
              <a:t>directly</a:t>
            </a:r>
            <a:r>
              <a:rPr sz="900" spc="-3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or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indirectly </a:t>
            </a:r>
            <a:r>
              <a:rPr sz="900" dirty="0">
                <a:latin typeface="Lucida Sans Unicode"/>
                <a:cs typeface="Lucida Sans Unicode"/>
              </a:rPr>
              <a:t>through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or</a:t>
            </a:r>
            <a:r>
              <a:rPr sz="900" spc="-30" dirty="0">
                <a:latin typeface="Lucida Sans Unicode"/>
                <a:cs typeface="Lucida Sans Unicode"/>
              </a:rPr>
              <a:t> </a:t>
            </a:r>
            <a:r>
              <a:rPr sz="900" spc="-20" dirty="0">
                <a:latin typeface="Lucida Sans Unicode"/>
                <a:cs typeface="Lucida Sans Unicode"/>
              </a:rPr>
              <a:t>from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63239" y="6300596"/>
            <a:ext cx="803910" cy="487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755" marR="5080" indent="-59690">
              <a:lnSpc>
                <a:spcPct val="112200"/>
              </a:lnSpc>
              <a:spcBef>
                <a:spcPts val="100"/>
              </a:spcBef>
            </a:pPr>
            <a:r>
              <a:rPr sz="900" dirty="0">
                <a:latin typeface="Lucida Sans Unicode"/>
                <a:cs typeface="Lucida Sans Unicode"/>
              </a:rPr>
              <a:t>Salary</a:t>
            </a:r>
            <a:r>
              <a:rPr sz="900" spc="10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earned </a:t>
            </a:r>
            <a:r>
              <a:rPr sz="900" dirty="0">
                <a:latin typeface="Lucida Sans Unicode"/>
                <a:cs typeface="Lucida Sans Unicode"/>
              </a:rPr>
              <a:t>for</a:t>
            </a:r>
            <a:r>
              <a:rPr sz="900" spc="-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services </a:t>
            </a:r>
            <a:r>
              <a:rPr sz="900" dirty="0">
                <a:latin typeface="Lucida Sans Unicode"/>
                <a:cs typeface="Lucida Sans Unicode"/>
              </a:rPr>
              <a:t>rendered</a:t>
            </a:r>
            <a:r>
              <a:rPr sz="900" spc="75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in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13175" y="6780657"/>
            <a:ext cx="3054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Lucida Sans Unicode"/>
                <a:cs typeface="Lucida Sans Unicode"/>
              </a:rPr>
              <a:t>India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61357" y="6216776"/>
            <a:ext cx="1022350" cy="952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2700"/>
              </a:lnSpc>
              <a:spcBef>
                <a:spcPts val="95"/>
              </a:spcBef>
            </a:pPr>
            <a:r>
              <a:rPr sz="900" dirty="0">
                <a:latin typeface="Lucida Sans Unicode"/>
                <a:cs typeface="Lucida Sans Unicode"/>
              </a:rPr>
              <a:t>Salary</a:t>
            </a:r>
            <a:r>
              <a:rPr sz="900" spc="9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payable</a:t>
            </a:r>
            <a:r>
              <a:rPr sz="900" spc="110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by </a:t>
            </a:r>
            <a:r>
              <a:rPr sz="900" dirty="0">
                <a:latin typeface="Lucida Sans Unicode"/>
                <a:cs typeface="Lucida Sans Unicode"/>
              </a:rPr>
              <a:t>the</a:t>
            </a:r>
            <a:r>
              <a:rPr sz="900" spc="-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Government </a:t>
            </a:r>
            <a:r>
              <a:rPr sz="900" dirty="0">
                <a:latin typeface="Lucida Sans Unicode"/>
                <a:cs typeface="Lucida Sans Unicode"/>
              </a:rPr>
              <a:t>to</a:t>
            </a:r>
            <a:r>
              <a:rPr sz="900" spc="6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Indian</a:t>
            </a:r>
            <a:r>
              <a:rPr sz="900" spc="8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Citizen </a:t>
            </a:r>
            <a:r>
              <a:rPr sz="900" dirty="0">
                <a:latin typeface="Lucida Sans Unicode"/>
                <a:cs typeface="Lucida Sans Unicode"/>
              </a:rPr>
              <a:t>for</a:t>
            </a:r>
            <a:r>
              <a:rPr sz="900" spc="-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services </a:t>
            </a:r>
            <a:r>
              <a:rPr sz="900" dirty="0">
                <a:latin typeface="Lucida Sans Unicode"/>
                <a:cs typeface="Lucida Sans Unicode"/>
              </a:rPr>
              <a:t>rendered</a:t>
            </a:r>
            <a:r>
              <a:rPr sz="900" spc="8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outside India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79058" y="6318884"/>
            <a:ext cx="802005" cy="642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12599"/>
              </a:lnSpc>
              <a:spcBef>
                <a:spcPts val="95"/>
              </a:spcBef>
            </a:pPr>
            <a:r>
              <a:rPr sz="900" dirty="0">
                <a:latin typeface="Lucida Sans Unicode"/>
                <a:cs typeface="Lucida Sans Unicode"/>
              </a:rPr>
              <a:t>Dividend</a:t>
            </a:r>
            <a:r>
              <a:rPr sz="900" spc="-15" dirty="0">
                <a:latin typeface="Lucida Sans Unicode"/>
                <a:cs typeface="Lucida Sans Unicode"/>
              </a:rPr>
              <a:t> </a:t>
            </a:r>
            <a:r>
              <a:rPr sz="900" spc="-20" dirty="0">
                <a:latin typeface="Lucida Sans Unicode"/>
                <a:cs typeface="Lucida Sans Unicode"/>
              </a:rPr>
              <a:t>paid </a:t>
            </a:r>
            <a:r>
              <a:rPr sz="900" dirty="0">
                <a:latin typeface="Lucida Sans Unicode"/>
                <a:cs typeface="Lucida Sans Unicode"/>
              </a:rPr>
              <a:t>by</a:t>
            </a:r>
            <a:r>
              <a:rPr sz="900" spc="5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an</a:t>
            </a:r>
            <a:r>
              <a:rPr sz="900" spc="3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Indian Company </a:t>
            </a:r>
            <a:r>
              <a:rPr sz="900" dirty="0">
                <a:latin typeface="Lucida Sans Unicode"/>
                <a:cs typeface="Lucida Sans Unicode"/>
              </a:rPr>
              <a:t>Outside</a:t>
            </a:r>
            <a:r>
              <a:rPr sz="900" spc="4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India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85824" y="7483602"/>
            <a:ext cx="791845" cy="487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2200"/>
              </a:lnSpc>
              <a:spcBef>
                <a:spcPts val="100"/>
              </a:spcBef>
            </a:pPr>
            <a:r>
              <a:rPr sz="900" spc="-10" dirty="0">
                <a:latin typeface="Lucida Sans Unicode"/>
                <a:cs typeface="Lucida Sans Unicode"/>
              </a:rPr>
              <a:t>Business Connection</a:t>
            </a:r>
            <a:r>
              <a:rPr sz="900" spc="5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in </a:t>
            </a:r>
            <a:r>
              <a:rPr sz="900" spc="-10" dirty="0">
                <a:latin typeface="Lucida Sans Unicode"/>
                <a:cs typeface="Lucida Sans Unicode"/>
              </a:rPr>
              <a:t>India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63826" y="7363206"/>
            <a:ext cx="876935" cy="641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algn="ctr">
              <a:lnSpc>
                <a:spcPct val="112200"/>
              </a:lnSpc>
              <a:spcBef>
                <a:spcPts val="100"/>
              </a:spcBef>
            </a:pPr>
            <a:r>
              <a:rPr sz="900" spc="-25" dirty="0">
                <a:latin typeface="Lucida Sans Unicode"/>
                <a:cs typeface="Lucida Sans Unicode"/>
              </a:rPr>
              <a:t>Any </a:t>
            </a:r>
            <a:r>
              <a:rPr sz="900" spc="-10" dirty="0">
                <a:latin typeface="Lucida Sans Unicode"/>
                <a:cs typeface="Lucida Sans Unicode"/>
              </a:rPr>
              <a:t>property/asset </a:t>
            </a:r>
            <a:r>
              <a:rPr sz="900" dirty="0">
                <a:latin typeface="Lucida Sans Unicode"/>
                <a:cs typeface="Lucida Sans Unicode"/>
              </a:rPr>
              <a:t>or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source</a:t>
            </a:r>
            <a:r>
              <a:rPr sz="900" spc="-15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of </a:t>
            </a:r>
            <a:r>
              <a:rPr sz="900" dirty="0">
                <a:latin typeface="Lucida Sans Unicode"/>
                <a:cs typeface="Lucida Sans Unicode"/>
              </a:rPr>
              <a:t>income</a:t>
            </a:r>
            <a:r>
              <a:rPr sz="900" spc="-3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in</a:t>
            </a:r>
            <a:r>
              <a:rPr sz="900" spc="-3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India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471798" y="7367778"/>
            <a:ext cx="701040" cy="642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2540" algn="ctr">
              <a:lnSpc>
                <a:spcPct val="112599"/>
              </a:lnSpc>
              <a:spcBef>
                <a:spcPts val="95"/>
              </a:spcBef>
            </a:pPr>
            <a:r>
              <a:rPr sz="900" spc="-10" dirty="0">
                <a:latin typeface="Lucida Sans Unicode"/>
                <a:cs typeface="Lucida Sans Unicode"/>
              </a:rPr>
              <a:t>Transfer</a:t>
            </a:r>
            <a:r>
              <a:rPr sz="900" spc="-30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of </a:t>
            </a:r>
            <a:r>
              <a:rPr sz="900" spc="-10" dirty="0">
                <a:latin typeface="Lucida Sans Unicode"/>
                <a:cs typeface="Lucida Sans Unicode"/>
              </a:rPr>
              <a:t>capital</a:t>
            </a:r>
            <a:r>
              <a:rPr sz="900" spc="-8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asset situated</a:t>
            </a:r>
            <a:r>
              <a:rPr sz="900" spc="-60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in </a:t>
            </a:r>
            <a:r>
              <a:rPr sz="900" spc="-20" dirty="0">
                <a:latin typeface="Lucida Sans Unicode"/>
                <a:cs typeface="Lucida Sans Unicode"/>
              </a:rPr>
              <a:t>India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31519" y="9124594"/>
            <a:ext cx="6400800" cy="27940"/>
          </a:xfrm>
          <a:custGeom>
            <a:avLst/>
            <a:gdLst/>
            <a:ahLst/>
            <a:cxnLst/>
            <a:rect l="l" t="t" r="r" b="b"/>
            <a:pathLst>
              <a:path w="6400800" h="27940">
                <a:moveTo>
                  <a:pt x="6400800" y="0"/>
                </a:moveTo>
                <a:lnTo>
                  <a:pt x="0" y="0"/>
                </a:lnTo>
                <a:lnTo>
                  <a:pt x="0" y="27432"/>
                </a:lnTo>
                <a:lnTo>
                  <a:pt x="6400800" y="27432"/>
                </a:lnTo>
                <a:lnTo>
                  <a:pt x="6400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1012" y="470408"/>
            <a:ext cx="44284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70" dirty="0">
                <a:solidFill>
                  <a:srgbClr val="342E78"/>
                </a:solidFill>
                <a:latin typeface="Arial Black"/>
                <a:cs typeface="Arial Black"/>
              </a:rPr>
              <a:t>RESIDENTIAL</a:t>
            </a:r>
            <a:r>
              <a:rPr sz="1400" spc="-130" dirty="0">
                <a:solidFill>
                  <a:srgbClr val="342E78"/>
                </a:solidFill>
                <a:latin typeface="Arial Black"/>
                <a:cs typeface="Arial Black"/>
              </a:rPr>
              <a:t> </a:t>
            </a:r>
            <a:r>
              <a:rPr sz="1400" spc="-185" dirty="0">
                <a:solidFill>
                  <a:srgbClr val="342E78"/>
                </a:solidFill>
                <a:latin typeface="Arial Black"/>
                <a:cs typeface="Arial Black"/>
              </a:rPr>
              <a:t>STATUS</a:t>
            </a:r>
            <a:r>
              <a:rPr sz="1400" spc="-120" dirty="0">
                <a:solidFill>
                  <a:srgbClr val="342E78"/>
                </a:solidFill>
                <a:latin typeface="Arial Black"/>
                <a:cs typeface="Arial Black"/>
              </a:rPr>
              <a:t> </a:t>
            </a:r>
            <a:r>
              <a:rPr sz="1400" spc="-190" dirty="0">
                <a:solidFill>
                  <a:srgbClr val="342E78"/>
                </a:solidFill>
                <a:latin typeface="Arial Black"/>
                <a:cs typeface="Arial Black"/>
              </a:rPr>
              <a:t>AND</a:t>
            </a:r>
            <a:r>
              <a:rPr sz="1400" spc="-130" dirty="0">
                <a:solidFill>
                  <a:srgbClr val="342E78"/>
                </a:solidFill>
                <a:latin typeface="Arial Black"/>
                <a:cs typeface="Arial Black"/>
              </a:rPr>
              <a:t> </a:t>
            </a:r>
            <a:r>
              <a:rPr sz="1400" spc="-185" dirty="0">
                <a:solidFill>
                  <a:srgbClr val="342E78"/>
                </a:solidFill>
                <a:latin typeface="Arial Black"/>
                <a:cs typeface="Arial Black"/>
              </a:rPr>
              <a:t>SCOPE</a:t>
            </a:r>
            <a:r>
              <a:rPr sz="1400" spc="-120" dirty="0">
                <a:solidFill>
                  <a:srgbClr val="342E78"/>
                </a:solidFill>
                <a:latin typeface="Arial Black"/>
                <a:cs typeface="Arial Black"/>
              </a:rPr>
              <a:t> </a:t>
            </a:r>
            <a:r>
              <a:rPr sz="1400" spc="-185" dirty="0">
                <a:solidFill>
                  <a:srgbClr val="342E78"/>
                </a:solidFill>
                <a:latin typeface="Arial Black"/>
                <a:cs typeface="Arial Black"/>
              </a:rPr>
              <a:t>OF</a:t>
            </a:r>
            <a:r>
              <a:rPr sz="1400" spc="-140" dirty="0">
                <a:solidFill>
                  <a:srgbClr val="342E78"/>
                </a:solidFill>
                <a:latin typeface="Arial Black"/>
                <a:cs typeface="Arial Black"/>
              </a:rPr>
              <a:t> </a:t>
            </a:r>
            <a:r>
              <a:rPr sz="1400" spc="-180" dirty="0">
                <a:solidFill>
                  <a:srgbClr val="342E78"/>
                </a:solidFill>
                <a:latin typeface="Arial Black"/>
                <a:cs typeface="Arial Black"/>
              </a:rPr>
              <a:t>TOTAL</a:t>
            </a:r>
            <a:r>
              <a:rPr sz="1400" spc="-125" dirty="0">
                <a:solidFill>
                  <a:srgbClr val="342E78"/>
                </a:solidFill>
                <a:latin typeface="Arial Black"/>
                <a:cs typeface="Arial Black"/>
              </a:rPr>
              <a:t> </a:t>
            </a:r>
            <a:r>
              <a:rPr sz="1400" spc="-105" dirty="0">
                <a:solidFill>
                  <a:srgbClr val="342E78"/>
                </a:solidFill>
                <a:latin typeface="Arial Black"/>
                <a:cs typeface="Arial Black"/>
              </a:rPr>
              <a:t>INCOME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92480" y="1200658"/>
            <a:ext cx="6170930" cy="4735195"/>
            <a:chOff x="792480" y="1200658"/>
            <a:chExt cx="6170930" cy="4735195"/>
          </a:xfrm>
        </p:grpSpPr>
        <p:sp>
          <p:nvSpPr>
            <p:cNvPr id="4" name="object 4"/>
            <p:cNvSpPr/>
            <p:nvPr/>
          </p:nvSpPr>
          <p:spPr>
            <a:xfrm>
              <a:off x="2494280" y="2699385"/>
              <a:ext cx="2436495" cy="132080"/>
            </a:xfrm>
            <a:custGeom>
              <a:avLst/>
              <a:gdLst/>
              <a:ahLst/>
              <a:cxnLst/>
              <a:rect l="l" t="t" r="r" b="b"/>
              <a:pathLst>
                <a:path w="2436495" h="132080">
                  <a:moveTo>
                    <a:pt x="0" y="0"/>
                  </a:moveTo>
                  <a:lnTo>
                    <a:pt x="888" y="51435"/>
                  </a:lnTo>
                  <a:lnTo>
                    <a:pt x="3175" y="93345"/>
                  </a:lnTo>
                  <a:lnTo>
                    <a:pt x="6731" y="121666"/>
                  </a:lnTo>
                  <a:lnTo>
                    <a:pt x="11049" y="132080"/>
                  </a:lnTo>
                  <a:lnTo>
                    <a:pt x="2425446" y="132080"/>
                  </a:lnTo>
                  <a:lnTo>
                    <a:pt x="2429764" y="121666"/>
                  </a:lnTo>
                  <a:lnTo>
                    <a:pt x="2433320" y="93345"/>
                  </a:lnTo>
                  <a:lnTo>
                    <a:pt x="2435606" y="51435"/>
                  </a:lnTo>
                  <a:lnTo>
                    <a:pt x="2436495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79875" y="1200658"/>
              <a:ext cx="2040636" cy="5532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455925" y="1750187"/>
              <a:ext cx="2144395" cy="439420"/>
            </a:xfrm>
            <a:custGeom>
              <a:avLst/>
              <a:gdLst/>
              <a:ahLst/>
              <a:cxnLst/>
              <a:rect l="l" t="t" r="r" b="b"/>
              <a:pathLst>
                <a:path w="2144395" h="439419">
                  <a:moveTo>
                    <a:pt x="2144268" y="0"/>
                  </a:moveTo>
                  <a:lnTo>
                    <a:pt x="2144268" y="219710"/>
                  </a:lnTo>
                  <a:lnTo>
                    <a:pt x="0" y="219710"/>
                  </a:lnTo>
                  <a:lnTo>
                    <a:pt x="0" y="43942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0636" y="2179066"/>
              <a:ext cx="830580" cy="60045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539871" y="1750187"/>
              <a:ext cx="1060450" cy="439420"/>
            </a:xfrm>
            <a:custGeom>
              <a:avLst/>
              <a:gdLst/>
              <a:ahLst/>
              <a:cxnLst/>
              <a:rect l="l" t="t" r="r" b="b"/>
              <a:pathLst>
                <a:path w="1060450" h="439419">
                  <a:moveTo>
                    <a:pt x="1060323" y="0"/>
                  </a:moveTo>
                  <a:lnTo>
                    <a:pt x="1060323" y="219710"/>
                  </a:lnTo>
                  <a:lnTo>
                    <a:pt x="0" y="219710"/>
                  </a:lnTo>
                  <a:lnTo>
                    <a:pt x="0" y="43942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0" y="2179066"/>
              <a:ext cx="832103" cy="60045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134235" y="2769108"/>
              <a:ext cx="1405890" cy="216535"/>
            </a:xfrm>
            <a:custGeom>
              <a:avLst/>
              <a:gdLst/>
              <a:ahLst/>
              <a:cxnLst/>
              <a:rect l="l" t="t" r="r" b="b"/>
              <a:pathLst>
                <a:path w="1405889" h="216535">
                  <a:moveTo>
                    <a:pt x="1405636" y="0"/>
                  </a:moveTo>
                  <a:lnTo>
                    <a:pt x="1405636" y="108203"/>
                  </a:lnTo>
                  <a:lnTo>
                    <a:pt x="0" y="108203"/>
                  </a:lnTo>
                  <a:lnTo>
                    <a:pt x="0" y="21628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9072" y="2974593"/>
              <a:ext cx="830580" cy="56235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134235" y="3526281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0"/>
                  </a:moveTo>
                  <a:lnTo>
                    <a:pt x="0" y="21628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19072" y="3732022"/>
              <a:ext cx="830580" cy="56083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23797" y="4283328"/>
              <a:ext cx="710565" cy="216535"/>
            </a:xfrm>
            <a:custGeom>
              <a:avLst/>
              <a:gdLst/>
              <a:ahLst/>
              <a:cxnLst/>
              <a:rect l="l" t="t" r="r" b="b"/>
              <a:pathLst>
                <a:path w="710564" h="216535">
                  <a:moveTo>
                    <a:pt x="710438" y="0"/>
                  </a:moveTo>
                  <a:lnTo>
                    <a:pt x="710438" y="108204"/>
                  </a:lnTo>
                  <a:lnTo>
                    <a:pt x="0" y="108204"/>
                  </a:lnTo>
                  <a:lnTo>
                    <a:pt x="0" y="21640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2480" y="4489449"/>
              <a:ext cx="1263395" cy="139750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134235" y="4283328"/>
              <a:ext cx="743585" cy="216535"/>
            </a:xfrm>
            <a:custGeom>
              <a:avLst/>
              <a:gdLst/>
              <a:ahLst/>
              <a:cxnLst/>
              <a:rect l="l" t="t" r="r" b="b"/>
              <a:pathLst>
                <a:path w="743585" h="216535">
                  <a:moveTo>
                    <a:pt x="0" y="0"/>
                  </a:moveTo>
                  <a:lnTo>
                    <a:pt x="0" y="108204"/>
                  </a:lnTo>
                  <a:lnTo>
                    <a:pt x="743203" y="108204"/>
                  </a:lnTo>
                  <a:lnTo>
                    <a:pt x="743203" y="21640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78380" y="4489449"/>
              <a:ext cx="1197864" cy="144627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539871" y="2769108"/>
              <a:ext cx="1270" cy="246379"/>
            </a:xfrm>
            <a:custGeom>
              <a:avLst/>
              <a:gdLst/>
              <a:ahLst/>
              <a:cxnLst/>
              <a:rect l="l" t="t" r="r" b="b"/>
              <a:pathLst>
                <a:path w="1270" h="246380">
                  <a:moveTo>
                    <a:pt x="0" y="0"/>
                  </a:moveTo>
                  <a:lnTo>
                    <a:pt x="0" y="122936"/>
                  </a:lnTo>
                  <a:lnTo>
                    <a:pt x="1015" y="122936"/>
                  </a:lnTo>
                  <a:lnTo>
                    <a:pt x="1015" y="245999"/>
                  </a:lnTo>
                </a:path>
              </a:pathLst>
            </a:custGeom>
            <a:ln w="126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81528" y="3005074"/>
              <a:ext cx="917448" cy="56083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539871" y="2769108"/>
              <a:ext cx="1346835" cy="216535"/>
            </a:xfrm>
            <a:custGeom>
              <a:avLst/>
              <a:gdLst/>
              <a:ahLst/>
              <a:cxnLst/>
              <a:rect l="l" t="t" r="r" b="b"/>
              <a:pathLst>
                <a:path w="1346835" h="216535">
                  <a:moveTo>
                    <a:pt x="0" y="0"/>
                  </a:moveTo>
                  <a:lnTo>
                    <a:pt x="0" y="108203"/>
                  </a:lnTo>
                  <a:lnTo>
                    <a:pt x="1346834" y="108203"/>
                  </a:lnTo>
                  <a:lnTo>
                    <a:pt x="1346834" y="216281"/>
                  </a:lnTo>
                </a:path>
              </a:pathLst>
            </a:custGeom>
            <a:ln w="126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71415" y="2974593"/>
              <a:ext cx="830580" cy="56235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678171" y="3526281"/>
              <a:ext cx="208915" cy="463550"/>
            </a:xfrm>
            <a:custGeom>
              <a:avLst/>
              <a:gdLst/>
              <a:ahLst/>
              <a:cxnLst/>
              <a:rect l="l" t="t" r="r" b="b"/>
              <a:pathLst>
                <a:path w="208914" h="463550">
                  <a:moveTo>
                    <a:pt x="208533" y="0"/>
                  </a:moveTo>
                  <a:lnTo>
                    <a:pt x="208533" y="231775"/>
                  </a:lnTo>
                  <a:lnTo>
                    <a:pt x="0" y="231775"/>
                  </a:lnTo>
                  <a:lnTo>
                    <a:pt x="0" y="4635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65091" y="3978909"/>
              <a:ext cx="1025651" cy="116586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886706" y="3526281"/>
              <a:ext cx="1000125" cy="459105"/>
            </a:xfrm>
            <a:custGeom>
              <a:avLst/>
              <a:gdLst/>
              <a:ahLst/>
              <a:cxnLst/>
              <a:rect l="l" t="t" r="r" b="b"/>
              <a:pathLst>
                <a:path w="1000125" h="459104">
                  <a:moveTo>
                    <a:pt x="0" y="0"/>
                  </a:moveTo>
                  <a:lnTo>
                    <a:pt x="0" y="229362"/>
                  </a:lnTo>
                  <a:lnTo>
                    <a:pt x="999871" y="229362"/>
                  </a:lnTo>
                  <a:lnTo>
                    <a:pt x="999871" y="4588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23332" y="3974337"/>
              <a:ext cx="1126236" cy="164896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600194" y="1750187"/>
              <a:ext cx="1905" cy="439420"/>
            </a:xfrm>
            <a:custGeom>
              <a:avLst/>
              <a:gdLst/>
              <a:ahLst/>
              <a:cxnLst/>
              <a:rect l="l" t="t" r="r" b="b"/>
              <a:pathLst>
                <a:path w="1904" h="439419">
                  <a:moveTo>
                    <a:pt x="0" y="0"/>
                  </a:moveTo>
                  <a:lnTo>
                    <a:pt x="0" y="219710"/>
                  </a:lnTo>
                  <a:lnTo>
                    <a:pt x="1650" y="219710"/>
                  </a:lnTo>
                  <a:lnTo>
                    <a:pt x="1650" y="43942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86427" y="2179066"/>
              <a:ext cx="830579" cy="60045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600194" y="1750187"/>
              <a:ext cx="1645285" cy="439420"/>
            </a:xfrm>
            <a:custGeom>
              <a:avLst/>
              <a:gdLst/>
              <a:ahLst/>
              <a:cxnLst/>
              <a:rect l="l" t="t" r="r" b="b"/>
              <a:pathLst>
                <a:path w="1645285" h="439419">
                  <a:moveTo>
                    <a:pt x="0" y="0"/>
                  </a:moveTo>
                  <a:lnTo>
                    <a:pt x="0" y="219710"/>
                  </a:lnTo>
                  <a:lnTo>
                    <a:pt x="1645284" y="219710"/>
                  </a:lnTo>
                  <a:lnTo>
                    <a:pt x="1645284" y="43942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27547" y="2179066"/>
              <a:ext cx="1435607" cy="1514855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3637915" y="1253997"/>
            <a:ext cx="1929764" cy="40513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065" marR="5080" indent="-3175" algn="ctr">
              <a:lnSpc>
                <a:spcPct val="88300"/>
              </a:lnSpc>
              <a:spcBef>
                <a:spcPts val="225"/>
              </a:spcBef>
            </a:pPr>
            <a:r>
              <a:rPr sz="900" dirty="0">
                <a:latin typeface="Arial Black"/>
                <a:cs typeface="Arial Black"/>
              </a:rPr>
              <a:t>Income</a:t>
            </a:r>
            <a:r>
              <a:rPr sz="900" spc="-80" dirty="0">
                <a:latin typeface="Arial Black"/>
                <a:cs typeface="Arial Black"/>
              </a:rPr>
              <a:t> </a:t>
            </a:r>
            <a:r>
              <a:rPr sz="900" dirty="0">
                <a:latin typeface="Arial Black"/>
                <a:cs typeface="Arial Black"/>
              </a:rPr>
              <a:t>deemed</a:t>
            </a:r>
            <a:r>
              <a:rPr sz="900" spc="-50" dirty="0">
                <a:latin typeface="Arial Black"/>
                <a:cs typeface="Arial Black"/>
              </a:rPr>
              <a:t> </a:t>
            </a:r>
            <a:r>
              <a:rPr sz="900" dirty="0">
                <a:latin typeface="Arial Black"/>
                <a:cs typeface="Arial Black"/>
              </a:rPr>
              <a:t>to</a:t>
            </a:r>
            <a:r>
              <a:rPr sz="900" spc="-50" dirty="0">
                <a:latin typeface="Arial Black"/>
                <a:cs typeface="Arial Black"/>
              </a:rPr>
              <a:t> </a:t>
            </a:r>
            <a:r>
              <a:rPr sz="900" dirty="0">
                <a:latin typeface="Arial Black"/>
                <a:cs typeface="Arial Black"/>
              </a:rPr>
              <a:t>accrue</a:t>
            </a:r>
            <a:r>
              <a:rPr sz="900" spc="-50" dirty="0">
                <a:latin typeface="Arial Black"/>
                <a:cs typeface="Arial Black"/>
              </a:rPr>
              <a:t> </a:t>
            </a:r>
            <a:r>
              <a:rPr sz="900" spc="-25" dirty="0">
                <a:latin typeface="Arial Black"/>
                <a:cs typeface="Arial Black"/>
              </a:rPr>
              <a:t>or </a:t>
            </a:r>
            <a:r>
              <a:rPr sz="900" spc="-30" dirty="0">
                <a:latin typeface="Arial Black"/>
                <a:cs typeface="Arial Black"/>
              </a:rPr>
              <a:t>arise</a:t>
            </a:r>
            <a:r>
              <a:rPr sz="900" spc="-114" dirty="0">
                <a:latin typeface="Arial Black"/>
                <a:cs typeface="Arial Black"/>
              </a:rPr>
              <a:t> </a:t>
            </a:r>
            <a:r>
              <a:rPr sz="900" spc="-20" dirty="0">
                <a:latin typeface="Arial Black"/>
                <a:cs typeface="Arial Black"/>
              </a:rPr>
              <a:t>in</a:t>
            </a:r>
            <a:r>
              <a:rPr sz="900" spc="-70" dirty="0">
                <a:latin typeface="Arial Black"/>
                <a:cs typeface="Arial Black"/>
              </a:rPr>
              <a:t> </a:t>
            </a:r>
            <a:r>
              <a:rPr sz="900" spc="-25" dirty="0">
                <a:latin typeface="Arial Black"/>
                <a:cs typeface="Arial Black"/>
              </a:rPr>
              <a:t>India</a:t>
            </a:r>
            <a:r>
              <a:rPr sz="900" spc="-114" dirty="0">
                <a:latin typeface="Arial Black"/>
                <a:cs typeface="Arial Black"/>
              </a:rPr>
              <a:t> </a:t>
            </a:r>
            <a:r>
              <a:rPr sz="900" spc="-30" dirty="0">
                <a:latin typeface="Arial Black"/>
                <a:cs typeface="Arial Black"/>
              </a:rPr>
              <a:t>[Clause</a:t>
            </a:r>
            <a:r>
              <a:rPr sz="900" spc="-100" dirty="0">
                <a:latin typeface="Arial Black"/>
                <a:cs typeface="Arial Black"/>
              </a:rPr>
              <a:t> </a:t>
            </a:r>
            <a:r>
              <a:rPr sz="900" spc="-25" dirty="0">
                <a:latin typeface="Arial Black"/>
                <a:cs typeface="Arial Black"/>
              </a:rPr>
              <a:t>(v),</a:t>
            </a:r>
            <a:r>
              <a:rPr sz="900" spc="-70" dirty="0">
                <a:latin typeface="Arial Black"/>
                <a:cs typeface="Arial Black"/>
              </a:rPr>
              <a:t> </a:t>
            </a:r>
            <a:r>
              <a:rPr sz="900" spc="-25" dirty="0">
                <a:latin typeface="Arial Black"/>
                <a:cs typeface="Arial Black"/>
              </a:rPr>
              <a:t>(vi)</a:t>
            </a:r>
            <a:r>
              <a:rPr sz="900" spc="-80" dirty="0">
                <a:latin typeface="Arial Black"/>
                <a:cs typeface="Arial Black"/>
              </a:rPr>
              <a:t> </a:t>
            </a:r>
            <a:r>
              <a:rPr sz="900" spc="-20" dirty="0">
                <a:latin typeface="Arial Black"/>
                <a:cs typeface="Arial Black"/>
              </a:rPr>
              <a:t>(vii) </a:t>
            </a:r>
            <a:r>
              <a:rPr sz="900" dirty="0">
                <a:latin typeface="Arial Black"/>
                <a:cs typeface="Arial Black"/>
              </a:rPr>
              <a:t>&amp;</a:t>
            </a:r>
            <a:r>
              <a:rPr sz="900" spc="-100" dirty="0">
                <a:latin typeface="Arial Black"/>
                <a:cs typeface="Arial Black"/>
              </a:rPr>
              <a:t> </a:t>
            </a:r>
            <a:r>
              <a:rPr sz="900" spc="-10" dirty="0">
                <a:latin typeface="Arial Black"/>
                <a:cs typeface="Arial Black"/>
              </a:rPr>
              <a:t>(viii)</a:t>
            </a:r>
            <a:r>
              <a:rPr sz="900" spc="-114" dirty="0">
                <a:latin typeface="Arial Black"/>
                <a:cs typeface="Arial Black"/>
              </a:rPr>
              <a:t> </a:t>
            </a:r>
            <a:r>
              <a:rPr sz="900" spc="-10" dirty="0">
                <a:latin typeface="Arial Black"/>
                <a:cs typeface="Arial Black"/>
              </a:rPr>
              <a:t>of</a:t>
            </a:r>
            <a:r>
              <a:rPr sz="900" spc="-100" dirty="0">
                <a:latin typeface="Arial Black"/>
                <a:cs typeface="Arial Black"/>
              </a:rPr>
              <a:t> </a:t>
            </a:r>
            <a:r>
              <a:rPr sz="900" spc="-10" dirty="0">
                <a:latin typeface="Arial Black"/>
                <a:cs typeface="Arial Black"/>
              </a:rPr>
              <a:t>Section</a:t>
            </a:r>
            <a:r>
              <a:rPr sz="900" spc="-105" dirty="0">
                <a:latin typeface="Arial Black"/>
                <a:cs typeface="Arial Black"/>
              </a:rPr>
              <a:t> </a:t>
            </a:r>
            <a:r>
              <a:rPr sz="900" spc="-10" dirty="0">
                <a:latin typeface="Arial Black"/>
                <a:cs typeface="Arial Black"/>
              </a:rPr>
              <a:t>9(1)]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22677" y="2316226"/>
            <a:ext cx="649605" cy="2832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46990">
              <a:lnSpc>
                <a:spcPts val="950"/>
              </a:lnSpc>
              <a:spcBef>
                <a:spcPts val="240"/>
              </a:spcBef>
            </a:pPr>
            <a:r>
              <a:rPr sz="900" spc="-10" dirty="0">
                <a:latin typeface="Lucida Sans Unicode"/>
                <a:cs typeface="Lucida Sans Unicode"/>
              </a:rPr>
              <a:t>Interest,</a:t>
            </a:r>
            <a:r>
              <a:rPr sz="900" spc="-25" dirty="0">
                <a:latin typeface="Lucida Sans Unicode"/>
                <a:cs typeface="Lucida Sans Unicode"/>
              </a:rPr>
              <a:t> if </a:t>
            </a:r>
            <a:r>
              <a:rPr sz="900" dirty="0">
                <a:latin typeface="Lucida Sans Unicode"/>
                <a:cs typeface="Lucida Sans Unicode"/>
              </a:rPr>
              <a:t>payable</a:t>
            </a:r>
            <a:r>
              <a:rPr sz="900" spc="245" dirty="0">
                <a:latin typeface="Lucida Sans Unicode"/>
                <a:cs typeface="Lucida Sans Unicode"/>
              </a:rPr>
              <a:t> </a:t>
            </a:r>
            <a:r>
              <a:rPr sz="900" spc="-40" dirty="0">
                <a:latin typeface="Lucida Sans Unicode"/>
                <a:cs typeface="Lucida Sans Unicode"/>
              </a:rPr>
              <a:t>by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933701" y="2944114"/>
            <a:ext cx="407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Lucida Sans Unicode"/>
                <a:cs typeface="Lucida Sans Unicode"/>
              </a:rPr>
              <a:t>Person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06623" y="2316226"/>
            <a:ext cx="648970" cy="2832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54610">
              <a:lnSpc>
                <a:spcPts val="950"/>
              </a:lnSpc>
              <a:spcBef>
                <a:spcPts val="240"/>
              </a:spcBef>
            </a:pPr>
            <a:r>
              <a:rPr sz="900" spc="-10" dirty="0">
                <a:latin typeface="Lucida Sans Unicode"/>
                <a:cs typeface="Lucida Sans Unicode"/>
              </a:rPr>
              <a:t>Royalty,</a:t>
            </a:r>
            <a:r>
              <a:rPr sz="900" spc="-35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if </a:t>
            </a:r>
            <a:r>
              <a:rPr sz="900" dirty="0">
                <a:latin typeface="Lucida Sans Unicode"/>
                <a:cs typeface="Lucida Sans Unicode"/>
              </a:rPr>
              <a:t>payable</a:t>
            </a:r>
            <a:r>
              <a:rPr sz="900" spc="245" dirty="0">
                <a:latin typeface="Lucida Sans Unicode"/>
                <a:cs typeface="Lucida Sans Unicode"/>
              </a:rPr>
              <a:t> </a:t>
            </a:r>
            <a:r>
              <a:rPr sz="900" spc="-40" dirty="0">
                <a:latin typeface="Lucida Sans Unicode"/>
                <a:cs typeface="Lucida Sans Unicode"/>
              </a:rPr>
              <a:t>by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278248" y="2197354"/>
            <a:ext cx="648970" cy="5207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92710" algn="just">
              <a:lnSpc>
                <a:spcPct val="87000"/>
              </a:lnSpc>
              <a:spcBef>
                <a:spcPts val="240"/>
              </a:spcBef>
            </a:pPr>
            <a:r>
              <a:rPr sz="900" spc="-10" dirty="0">
                <a:latin typeface="Lucida Sans Unicode"/>
                <a:cs typeface="Lucida Sans Unicode"/>
              </a:rPr>
              <a:t>Fees</a:t>
            </a:r>
            <a:r>
              <a:rPr sz="900" spc="-50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for </a:t>
            </a:r>
            <a:r>
              <a:rPr sz="900" spc="-10" dirty="0">
                <a:latin typeface="Lucida Sans Unicode"/>
                <a:cs typeface="Lucida Sans Unicode"/>
              </a:rPr>
              <a:t>technical service,</a:t>
            </a:r>
            <a:r>
              <a:rPr sz="900" spc="-35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if </a:t>
            </a:r>
            <a:r>
              <a:rPr sz="900" dirty="0">
                <a:latin typeface="Lucida Sans Unicode"/>
                <a:cs typeface="Lucida Sans Unicode"/>
              </a:rPr>
              <a:t>payable</a:t>
            </a:r>
            <a:r>
              <a:rPr sz="900" spc="245" dirty="0">
                <a:latin typeface="Lucida Sans Unicode"/>
                <a:cs typeface="Lucida Sans Unicode"/>
              </a:rPr>
              <a:t> </a:t>
            </a:r>
            <a:r>
              <a:rPr sz="900" spc="-40" dirty="0">
                <a:latin typeface="Lucida Sans Unicode"/>
                <a:cs typeface="Lucida Sans Unicode"/>
              </a:rPr>
              <a:t>by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823973" y="3153282"/>
            <a:ext cx="607060" cy="2832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67640" marR="5080" indent="-155575">
              <a:lnSpc>
                <a:spcPts val="950"/>
              </a:lnSpc>
              <a:spcBef>
                <a:spcPts val="240"/>
              </a:spcBef>
            </a:pPr>
            <a:r>
              <a:rPr sz="900" spc="-10" dirty="0">
                <a:latin typeface="Lucida Sans Unicode"/>
                <a:cs typeface="Lucida Sans Unicode"/>
              </a:rPr>
              <a:t>resident</a:t>
            </a:r>
            <a:r>
              <a:rPr sz="900" spc="-30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in </a:t>
            </a:r>
            <a:r>
              <a:rPr sz="900" spc="-10" dirty="0">
                <a:latin typeface="Lucida Sans Unicode"/>
                <a:cs typeface="Lucida Sans Unicode"/>
              </a:rPr>
              <a:t>India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66998" y="3182239"/>
            <a:ext cx="6921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Lucida Sans Unicode"/>
                <a:cs typeface="Lucida Sans Unicode"/>
              </a:rPr>
              <a:t>Government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640960" y="3093846"/>
            <a:ext cx="467995" cy="29083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45720">
              <a:lnSpc>
                <a:spcPts val="1010"/>
              </a:lnSpc>
              <a:spcBef>
                <a:spcPts val="190"/>
              </a:spcBef>
            </a:pPr>
            <a:r>
              <a:rPr sz="900" spc="-10" dirty="0">
                <a:latin typeface="Lucida Sans Unicode"/>
                <a:cs typeface="Lucida Sans Unicode"/>
              </a:rPr>
              <a:t>A</a:t>
            </a:r>
            <a:r>
              <a:rPr sz="900" spc="-90" dirty="0">
                <a:latin typeface="Lucida Sans Unicode"/>
                <a:cs typeface="Lucida Sans Unicode"/>
              </a:rPr>
              <a:t> </a:t>
            </a:r>
            <a:r>
              <a:rPr sz="900" spc="-20" dirty="0">
                <a:latin typeface="Lucida Sans Unicode"/>
                <a:cs typeface="Lucida Sans Unicode"/>
              </a:rPr>
              <a:t>non- resident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594984" y="2209545"/>
            <a:ext cx="1299845" cy="138874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8415" marR="8890" algn="ctr">
              <a:lnSpc>
                <a:spcPct val="86900"/>
              </a:lnSpc>
              <a:spcBef>
                <a:spcPts val="240"/>
              </a:spcBef>
            </a:pPr>
            <a:r>
              <a:rPr sz="900" dirty="0">
                <a:latin typeface="Lucida Sans Unicode"/>
                <a:cs typeface="Lucida Sans Unicode"/>
              </a:rPr>
              <a:t>Income</a:t>
            </a:r>
            <a:r>
              <a:rPr sz="900" spc="-4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arising</a:t>
            </a:r>
            <a:r>
              <a:rPr sz="900" spc="-3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outside </a:t>
            </a:r>
            <a:r>
              <a:rPr sz="900" dirty="0">
                <a:latin typeface="Lucida Sans Unicode"/>
                <a:cs typeface="Lucida Sans Unicode"/>
              </a:rPr>
              <a:t>India,</a:t>
            </a:r>
            <a:r>
              <a:rPr sz="900" spc="16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being</a:t>
            </a:r>
            <a:r>
              <a:rPr sz="900" spc="-3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any</a:t>
            </a:r>
            <a:r>
              <a:rPr sz="900" spc="-35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sum </a:t>
            </a:r>
            <a:r>
              <a:rPr sz="900" dirty="0">
                <a:latin typeface="Lucida Sans Unicode"/>
                <a:cs typeface="Lucida Sans Unicode"/>
              </a:rPr>
              <a:t>of</a:t>
            </a:r>
            <a:r>
              <a:rPr sz="900" spc="-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money</a:t>
            </a:r>
            <a:r>
              <a:rPr sz="900" spc="-1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paid</a:t>
            </a:r>
            <a:r>
              <a:rPr sz="900" spc="-1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without consideration,</a:t>
            </a:r>
            <a:r>
              <a:rPr sz="900" spc="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by</a:t>
            </a:r>
            <a:r>
              <a:rPr sz="900" spc="20" dirty="0">
                <a:latin typeface="Lucida Sans Unicode"/>
                <a:cs typeface="Lucida Sans Unicode"/>
              </a:rPr>
              <a:t> </a:t>
            </a:r>
            <a:r>
              <a:rPr sz="900" spc="-50" dirty="0">
                <a:latin typeface="Lucida Sans Unicode"/>
                <a:cs typeface="Lucida Sans Unicode"/>
              </a:rPr>
              <a:t>a </a:t>
            </a:r>
            <a:r>
              <a:rPr sz="900" dirty="0">
                <a:latin typeface="Lucida Sans Unicode"/>
                <a:cs typeface="Lucida Sans Unicode"/>
              </a:rPr>
              <a:t>person</a:t>
            </a:r>
            <a:r>
              <a:rPr sz="900" spc="-3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resident</a:t>
            </a:r>
            <a:r>
              <a:rPr sz="900" spc="-35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in </a:t>
            </a:r>
            <a:r>
              <a:rPr sz="900" dirty="0">
                <a:latin typeface="Lucida Sans Unicode"/>
                <a:cs typeface="Lucida Sans Unicode"/>
              </a:rPr>
              <a:t>India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to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a</a:t>
            </a:r>
            <a:r>
              <a:rPr sz="900" spc="-20" dirty="0">
                <a:latin typeface="Lucida Sans Unicode"/>
                <a:cs typeface="Lucida Sans Unicode"/>
              </a:rPr>
              <a:t> non- </a:t>
            </a:r>
            <a:r>
              <a:rPr sz="900" spc="-10" dirty="0">
                <a:latin typeface="Lucida Sans Unicode"/>
                <a:cs typeface="Lucida Sans Unicode"/>
              </a:rPr>
              <a:t>corporate</a:t>
            </a:r>
            <a:r>
              <a:rPr sz="900" spc="-30" dirty="0">
                <a:latin typeface="Lucida Sans Unicode"/>
                <a:cs typeface="Lucida Sans Unicode"/>
              </a:rPr>
              <a:t> </a:t>
            </a:r>
            <a:r>
              <a:rPr sz="900" spc="-20" dirty="0">
                <a:latin typeface="Lucida Sans Unicode"/>
                <a:cs typeface="Lucida Sans Unicode"/>
              </a:rPr>
              <a:t>non-</a:t>
            </a:r>
            <a:endParaRPr sz="900">
              <a:latin typeface="Lucida Sans Unicode"/>
              <a:cs typeface="Lucida Sans Unicode"/>
            </a:endParaRPr>
          </a:p>
          <a:p>
            <a:pPr marL="12065" marR="5080" indent="-1270" algn="ctr">
              <a:lnSpc>
                <a:spcPct val="88100"/>
              </a:lnSpc>
              <a:spcBef>
                <a:spcPts val="215"/>
              </a:spcBef>
            </a:pPr>
            <a:r>
              <a:rPr sz="900" dirty="0">
                <a:latin typeface="Lucida Sans Unicode"/>
                <a:cs typeface="Lucida Sans Unicode"/>
              </a:rPr>
              <a:t>resident</a:t>
            </a:r>
            <a:r>
              <a:rPr sz="900" spc="-1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or</a:t>
            </a:r>
            <a:r>
              <a:rPr sz="900" spc="-10" dirty="0">
                <a:latin typeface="Lucida Sans Unicode"/>
                <a:cs typeface="Lucida Sans Unicode"/>
              </a:rPr>
              <a:t> foreign company</a:t>
            </a:r>
            <a:r>
              <a:rPr sz="900" spc="-4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or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to</a:t>
            </a:r>
            <a:r>
              <a:rPr sz="900" spc="-5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a</a:t>
            </a:r>
            <a:r>
              <a:rPr sz="900" spc="-25" dirty="0">
                <a:latin typeface="Lucida Sans Unicode"/>
                <a:cs typeface="Lucida Sans Unicode"/>
              </a:rPr>
              <a:t> </a:t>
            </a:r>
            <a:r>
              <a:rPr sz="900" spc="-20" dirty="0">
                <a:latin typeface="Lucida Sans Unicode"/>
                <a:cs typeface="Lucida Sans Unicode"/>
              </a:rPr>
              <a:t>RNOR, </a:t>
            </a:r>
            <a:r>
              <a:rPr sz="900" dirty="0">
                <a:latin typeface="Lucida Sans Unicode"/>
                <a:cs typeface="Lucida Sans Unicode"/>
              </a:rPr>
              <a:t>where</a:t>
            </a:r>
            <a:r>
              <a:rPr sz="900" spc="-2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aggregate</a:t>
            </a:r>
            <a:r>
              <a:rPr sz="900" spc="-15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of </a:t>
            </a:r>
            <a:r>
              <a:rPr sz="900" dirty="0">
                <a:latin typeface="Lucida Sans Unicode"/>
                <a:cs typeface="Lucida Sans Unicode"/>
              </a:rPr>
              <a:t>such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sum</a:t>
            </a:r>
            <a:r>
              <a:rPr sz="900" spc="-5" dirty="0">
                <a:latin typeface="Lucida Sans Unicode"/>
                <a:cs typeface="Lucida Sans Unicode"/>
              </a:rPr>
              <a:t> </a:t>
            </a:r>
            <a:r>
              <a:rPr sz="900" spc="-85" dirty="0">
                <a:latin typeface="Lucida Sans Unicode"/>
                <a:cs typeface="Lucida Sans Unicode"/>
              </a:rPr>
              <a:t>&gt;</a:t>
            </a:r>
            <a:r>
              <a:rPr sz="900" spc="-3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Georgia"/>
                <a:cs typeface="Georgia"/>
              </a:rPr>
              <a:t>`</a:t>
            </a:r>
            <a:r>
              <a:rPr sz="900" spc="-5" dirty="0">
                <a:latin typeface="Georgia"/>
                <a:cs typeface="Georgia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50,000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756917" y="3909186"/>
            <a:ext cx="7112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Arial Black"/>
                <a:cs typeface="Arial Black"/>
              </a:rPr>
              <a:t>Exceptions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511679" y="4511166"/>
            <a:ext cx="6997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Lucida Sans Unicode"/>
                <a:cs typeface="Lucida Sans Unicode"/>
              </a:rPr>
              <a:t>If</a:t>
            </a:r>
            <a:r>
              <a:rPr sz="900" spc="-6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the</a:t>
            </a:r>
            <a:r>
              <a:rPr sz="900" spc="-6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money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06576" y="4462399"/>
            <a:ext cx="1032510" cy="131826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R="22860" algn="ctr">
              <a:lnSpc>
                <a:spcPct val="100000"/>
              </a:lnSpc>
              <a:spcBef>
                <a:spcPts val="350"/>
              </a:spcBef>
            </a:pPr>
            <a:r>
              <a:rPr sz="900" dirty="0">
                <a:latin typeface="Lucida Sans Unicode"/>
                <a:cs typeface="Lucida Sans Unicode"/>
              </a:rPr>
              <a:t>If</a:t>
            </a:r>
            <a:r>
              <a:rPr sz="900" spc="-6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the</a:t>
            </a:r>
            <a:r>
              <a:rPr sz="900" spc="-6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money</a:t>
            </a:r>
            <a:endParaRPr sz="900">
              <a:latin typeface="Lucida Sans Unicode"/>
              <a:cs typeface="Lucida Sans Unicode"/>
            </a:endParaRPr>
          </a:p>
          <a:p>
            <a:pPr marL="12065" marR="5080" indent="2540" algn="ctr">
              <a:lnSpc>
                <a:spcPct val="87000"/>
              </a:lnSpc>
              <a:spcBef>
                <a:spcPts val="395"/>
              </a:spcBef>
            </a:pPr>
            <a:r>
              <a:rPr sz="900" spc="-10" dirty="0">
                <a:latin typeface="Lucida Sans Unicode"/>
                <a:cs typeface="Lucida Sans Unicode"/>
              </a:rPr>
              <a:t>borrowed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and </a:t>
            </a:r>
            <a:r>
              <a:rPr sz="900" dirty="0">
                <a:latin typeface="Lucida Sans Unicode"/>
                <a:cs typeface="Lucida Sans Unicode"/>
              </a:rPr>
              <a:t>used</a:t>
            </a:r>
            <a:r>
              <a:rPr sz="900" spc="-1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or</a:t>
            </a:r>
            <a:r>
              <a:rPr sz="900" spc="-10" dirty="0">
                <a:latin typeface="Lucida Sans Unicode"/>
                <a:cs typeface="Lucida Sans Unicode"/>
              </a:rPr>
              <a:t> technical </a:t>
            </a:r>
            <a:r>
              <a:rPr sz="900" dirty="0">
                <a:latin typeface="Lucida Sans Unicode"/>
                <a:cs typeface="Lucida Sans Unicode"/>
              </a:rPr>
              <a:t>services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or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royalty services</a:t>
            </a:r>
            <a:r>
              <a:rPr sz="900" spc="-30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are </a:t>
            </a:r>
            <a:r>
              <a:rPr sz="900" dirty="0">
                <a:latin typeface="Lucida Sans Unicode"/>
                <a:cs typeface="Lucida Sans Unicode"/>
              </a:rPr>
              <a:t>utilised</a:t>
            </a:r>
            <a:r>
              <a:rPr sz="900" spc="-3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for</a:t>
            </a:r>
            <a:r>
              <a:rPr sz="900" spc="-15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the </a:t>
            </a:r>
            <a:r>
              <a:rPr sz="900" spc="-10" dirty="0">
                <a:latin typeface="Lucida Sans Unicode"/>
                <a:cs typeface="Lucida Sans Unicode"/>
              </a:rPr>
              <a:t>purpose</a:t>
            </a:r>
            <a:r>
              <a:rPr sz="900" spc="-30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of </a:t>
            </a:r>
            <a:r>
              <a:rPr sz="900" spc="-10" dirty="0">
                <a:latin typeface="Lucida Sans Unicode"/>
                <a:cs typeface="Lucida Sans Unicode"/>
              </a:rPr>
              <a:t>business</a:t>
            </a:r>
            <a:r>
              <a:rPr sz="900" spc="-40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or </a:t>
            </a:r>
            <a:r>
              <a:rPr sz="900" spc="-10" dirty="0">
                <a:latin typeface="Lucida Sans Unicode"/>
                <a:cs typeface="Lucida Sans Unicode"/>
              </a:rPr>
              <a:t>profession</a:t>
            </a:r>
            <a:r>
              <a:rPr sz="900" spc="1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carried </a:t>
            </a:r>
            <a:r>
              <a:rPr sz="900" dirty="0">
                <a:latin typeface="Lucida Sans Unicode"/>
                <a:cs typeface="Lucida Sans Unicode"/>
              </a:rPr>
              <a:t>on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outside</a:t>
            </a:r>
            <a:r>
              <a:rPr sz="900" spc="-3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India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58898" y="4747386"/>
            <a:ext cx="1037590" cy="99821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-2540" algn="ctr">
              <a:lnSpc>
                <a:spcPct val="87000"/>
              </a:lnSpc>
              <a:spcBef>
                <a:spcPts val="240"/>
              </a:spcBef>
            </a:pPr>
            <a:r>
              <a:rPr sz="900" dirty="0">
                <a:latin typeface="Lucida Sans Unicode"/>
                <a:cs typeface="Lucida Sans Unicode"/>
              </a:rPr>
              <a:t>borrowed</a:t>
            </a:r>
            <a:r>
              <a:rPr sz="900" spc="125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and </a:t>
            </a:r>
            <a:r>
              <a:rPr sz="900" dirty="0">
                <a:latin typeface="Lucida Sans Unicode"/>
                <a:cs typeface="Lucida Sans Unicode"/>
              </a:rPr>
              <a:t>used</a:t>
            </a:r>
            <a:r>
              <a:rPr sz="900" spc="6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or</a:t>
            </a:r>
            <a:r>
              <a:rPr sz="900" spc="6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technical </a:t>
            </a:r>
            <a:r>
              <a:rPr sz="900" dirty="0">
                <a:latin typeface="Lucida Sans Unicode"/>
                <a:cs typeface="Lucida Sans Unicode"/>
              </a:rPr>
              <a:t>services</a:t>
            </a:r>
            <a:r>
              <a:rPr sz="900" spc="-4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or</a:t>
            </a:r>
            <a:r>
              <a:rPr sz="900" spc="-3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royalty </a:t>
            </a:r>
            <a:r>
              <a:rPr sz="900" dirty="0">
                <a:latin typeface="Lucida Sans Unicode"/>
                <a:cs typeface="Lucida Sans Unicode"/>
              </a:rPr>
              <a:t>services</a:t>
            </a:r>
            <a:r>
              <a:rPr sz="900" spc="40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are </a:t>
            </a:r>
            <a:r>
              <a:rPr sz="900" dirty="0">
                <a:latin typeface="Lucida Sans Unicode"/>
                <a:cs typeface="Lucida Sans Unicode"/>
              </a:rPr>
              <a:t>utilised</a:t>
            </a:r>
            <a:r>
              <a:rPr sz="900" spc="15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for </a:t>
            </a:r>
            <a:r>
              <a:rPr sz="900" dirty="0">
                <a:latin typeface="Lucida Sans Unicode"/>
                <a:cs typeface="Lucida Sans Unicode"/>
              </a:rPr>
              <a:t>making</a:t>
            </a:r>
            <a:r>
              <a:rPr sz="900" spc="7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income </a:t>
            </a:r>
            <a:r>
              <a:rPr sz="900" dirty="0">
                <a:latin typeface="Lucida Sans Unicode"/>
                <a:cs typeface="Lucida Sans Unicode"/>
              </a:rPr>
              <a:t>from</a:t>
            </a:r>
            <a:r>
              <a:rPr sz="900" spc="8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any</a:t>
            </a:r>
            <a:r>
              <a:rPr sz="900" spc="8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source </a:t>
            </a:r>
            <a:r>
              <a:rPr sz="900" dirty="0">
                <a:latin typeface="Lucida Sans Unicode"/>
                <a:cs typeface="Lucida Sans Unicode"/>
              </a:rPr>
              <a:t>outside</a:t>
            </a:r>
            <a:r>
              <a:rPr sz="900" spc="3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India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266057" y="4011295"/>
            <a:ext cx="821690" cy="102679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3175" algn="ctr">
              <a:lnSpc>
                <a:spcPct val="86900"/>
              </a:lnSpc>
              <a:spcBef>
                <a:spcPts val="240"/>
              </a:spcBef>
            </a:pPr>
            <a:r>
              <a:rPr sz="900" dirty="0">
                <a:latin typeface="Lucida Sans Unicode"/>
                <a:cs typeface="Lucida Sans Unicode"/>
              </a:rPr>
              <a:t>If</a:t>
            </a:r>
            <a:r>
              <a:rPr sz="900" spc="7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money</a:t>
            </a:r>
            <a:r>
              <a:rPr sz="900" spc="70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is </a:t>
            </a:r>
            <a:r>
              <a:rPr sz="900" dirty="0">
                <a:latin typeface="Lucida Sans Unicode"/>
                <a:cs typeface="Lucida Sans Unicode"/>
              </a:rPr>
              <a:t>borrowed</a:t>
            </a:r>
            <a:r>
              <a:rPr sz="900" spc="125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and </a:t>
            </a:r>
            <a:r>
              <a:rPr sz="900" dirty="0">
                <a:latin typeface="Lucida Sans Unicode"/>
                <a:cs typeface="Lucida Sans Unicode"/>
              </a:rPr>
              <a:t>used</a:t>
            </a:r>
            <a:r>
              <a:rPr sz="900" spc="29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for</a:t>
            </a:r>
            <a:r>
              <a:rPr sz="900" spc="65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the </a:t>
            </a:r>
            <a:r>
              <a:rPr sz="900" dirty="0">
                <a:latin typeface="Lucida Sans Unicode"/>
                <a:cs typeface="Lucida Sans Unicode"/>
              </a:rPr>
              <a:t>purpose</a:t>
            </a:r>
            <a:r>
              <a:rPr sz="900" spc="80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of </a:t>
            </a:r>
            <a:r>
              <a:rPr sz="900" dirty="0">
                <a:latin typeface="Lucida Sans Unicode"/>
                <a:cs typeface="Lucida Sans Unicode"/>
              </a:rPr>
              <a:t>business</a:t>
            </a:r>
            <a:r>
              <a:rPr sz="900" spc="35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or</a:t>
            </a:r>
            <a:endParaRPr sz="900">
              <a:latin typeface="Lucida Sans Unicode"/>
              <a:cs typeface="Lucida Sans Unicode"/>
            </a:endParaRPr>
          </a:p>
          <a:p>
            <a:pPr marL="66040" marR="57150" indent="-635" algn="ctr">
              <a:lnSpc>
                <a:spcPts val="940"/>
              </a:lnSpc>
              <a:spcBef>
                <a:spcPts val="245"/>
              </a:spcBef>
            </a:pPr>
            <a:r>
              <a:rPr sz="900" spc="-10" dirty="0">
                <a:latin typeface="Lucida Sans Unicode"/>
                <a:cs typeface="Lucida Sans Unicode"/>
              </a:rPr>
              <a:t>profession carried</a:t>
            </a:r>
            <a:r>
              <a:rPr sz="900" spc="-4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on </a:t>
            </a:r>
            <a:r>
              <a:rPr sz="900" spc="-25" dirty="0">
                <a:latin typeface="Lucida Sans Unicode"/>
                <a:cs typeface="Lucida Sans Unicode"/>
              </a:rPr>
              <a:t>in </a:t>
            </a:r>
            <a:r>
              <a:rPr sz="900" spc="-10" dirty="0">
                <a:latin typeface="Lucida Sans Unicode"/>
                <a:cs typeface="Lucida Sans Unicode"/>
              </a:rPr>
              <a:t>India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444109" y="4008246"/>
            <a:ext cx="888365" cy="150431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9685" marR="12065" indent="-1270" algn="ctr">
              <a:lnSpc>
                <a:spcPct val="86900"/>
              </a:lnSpc>
              <a:spcBef>
                <a:spcPts val="240"/>
              </a:spcBef>
            </a:pPr>
            <a:r>
              <a:rPr sz="900" dirty="0">
                <a:latin typeface="Lucida Sans Unicode"/>
                <a:cs typeface="Lucida Sans Unicode"/>
              </a:rPr>
              <a:t>If</a:t>
            </a:r>
            <a:r>
              <a:rPr sz="900" spc="-3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technical services</a:t>
            </a:r>
            <a:r>
              <a:rPr sz="900" spc="-30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or </a:t>
            </a:r>
            <a:r>
              <a:rPr sz="900" spc="-10" dirty="0">
                <a:latin typeface="Lucida Sans Unicode"/>
                <a:cs typeface="Lucida Sans Unicode"/>
              </a:rPr>
              <a:t>royalty</a:t>
            </a:r>
            <a:r>
              <a:rPr sz="900" spc="-25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services </a:t>
            </a:r>
            <a:r>
              <a:rPr sz="900" dirty="0">
                <a:latin typeface="Lucida Sans Unicode"/>
                <a:cs typeface="Lucida Sans Unicode"/>
              </a:rPr>
              <a:t>are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utilised</a:t>
            </a:r>
            <a:r>
              <a:rPr sz="900" spc="170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for </a:t>
            </a:r>
            <a:r>
              <a:rPr sz="900" dirty="0">
                <a:latin typeface="Lucida Sans Unicode"/>
                <a:cs typeface="Lucida Sans Unicode"/>
              </a:rPr>
              <a:t>the</a:t>
            </a:r>
            <a:r>
              <a:rPr sz="900" spc="-1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purpose</a:t>
            </a:r>
            <a:r>
              <a:rPr sz="900" spc="-10" dirty="0">
                <a:latin typeface="Lucida Sans Unicode"/>
                <a:cs typeface="Lucida Sans Unicode"/>
              </a:rPr>
              <a:t> </a:t>
            </a:r>
            <a:r>
              <a:rPr sz="900" spc="-35" dirty="0">
                <a:latin typeface="Lucida Sans Unicode"/>
                <a:cs typeface="Lucida Sans Unicode"/>
              </a:rPr>
              <a:t>of</a:t>
            </a:r>
            <a:endParaRPr sz="900">
              <a:latin typeface="Lucida Sans Unicode"/>
              <a:cs typeface="Lucida Sans Unicode"/>
            </a:endParaRPr>
          </a:p>
          <a:p>
            <a:pPr marL="12700" marR="5080" indent="-1905" algn="ctr">
              <a:lnSpc>
                <a:spcPct val="86900"/>
              </a:lnSpc>
              <a:spcBef>
                <a:spcPts val="235"/>
              </a:spcBef>
            </a:pPr>
            <a:r>
              <a:rPr sz="900" spc="-10" dirty="0">
                <a:latin typeface="Lucida Sans Unicode"/>
                <a:cs typeface="Lucida Sans Unicode"/>
              </a:rPr>
              <a:t>business</a:t>
            </a:r>
            <a:r>
              <a:rPr sz="900" spc="-35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or </a:t>
            </a:r>
            <a:r>
              <a:rPr sz="900" spc="-10" dirty="0">
                <a:latin typeface="Lucida Sans Unicode"/>
                <a:cs typeface="Lucida Sans Unicode"/>
              </a:rPr>
              <a:t>profession </a:t>
            </a:r>
            <a:r>
              <a:rPr sz="900" dirty="0">
                <a:latin typeface="Lucida Sans Unicode"/>
                <a:cs typeface="Lucida Sans Unicode"/>
              </a:rPr>
              <a:t>carried</a:t>
            </a:r>
            <a:r>
              <a:rPr sz="900" spc="-2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on</a:t>
            </a:r>
            <a:r>
              <a:rPr sz="900" spc="-10" dirty="0"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Lucida Sans Unicode"/>
                <a:cs typeface="Lucida Sans Unicode"/>
              </a:rPr>
              <a:t>in </a:t>
            </a:r>
            <a:r>
              <a:rPr sz="900" spc="-10" dirty="0">
                <a:latin typeface="Lucida Sans Unicode"/>
                <a:cs typeface="Lucida Sans Unicode"/>
              </a:rPr>
              <a:t>India</a:t>
            </a:r>
            <a:r>
              <a:rPr sz="900" spc="-55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or</a:t>
            </a:r>
            <a:r>
              <a:rPr sz="900" spc="-40" dirty="0">
                <a:latin typeface="Lucida Sans Unicode"/>
                <a:cs typeface="Lucida Sans Unicode"/>
              </a:rPr>
              <a:t> </a:t>
            </a:r>
            <a:r>
              <a:rPr sz="900" spc="-10" dirty="0">
                <a:latin typeface="Lucida Sans Unicode"/>
                <a:cs typeface="Lucida Sans Unicode"/>
              </a:rPr>
              <a:t>making income</a:t>
            </a:r>
            <a:r>
              <a:rPr sz="900" spc="-25" dirty="0">
                <a:latin typeface="Lucida Sans Unicode"/>
                <a:cs typeface="Lucida Sans Unicode"/>
              </a:rPr>
              <a:t> </a:t>
            </a:r>
            <a:r>
              <a:rPr sz="900" spc="-20" dirty="0">
                <a:latin typeface="Lucida Sans Unicode"/>
                <a:cs typeface="Lucida Sans Unicode"/>
              </a:rPr>
              <a:t>from </a:t>
            </a:r>
            <a:r>
              <a:rPr sz="900" dirty="0">
                <a:latin typeface="Lucida Sans Unicode"/>
                <a:cs typeface="Lucida Sans Unicode"/>
              </a:rPr>
              <a:t>any</a:t>
            </a:r>
            <a:r>
              <a:rPr sz="900" spc="-30" dirty="0">
                <a:latin typeface="Lucida Sans Unicode"/>
                <a:cs typeface="Lucida Sans Unicode"/>
              </a:rPr>
              <a:t> </a:t>
            </a:r>
            <a:r>
              <a:rPr sz="900" dirty="0">
                <a:latin typeface="Lucida Sans Unicode"/>
                <a:cs typeface="Lucida Sans Unicode"/>
              </a:rPr>
              <a:t>source</a:t>
            </a:r>
            <a:r>
              <a:rPr sz="900" spc="-25" dirty="0">
                <a:latin typeface="Lucida Sans Unicode"/>
                <a:cs typeface="Lucida Sans Unicode"/>
              </a:rPr>
              <a:t> in </a:t>
            </a:r>
            <a:r>
              <a:rPr sz="900" spc="-10" dirty="0">
                <a:latin typeface="Lucida Sans Unicode"/>
                <a:cs typeface="Lucida Sans Unicode"/>
              </a:rPr>
              <a:t>India</a:t>
            </a:r>
            <a:endParaRPr sz="900">
              <a:latin typeface="Lucida Sans Unicode"/>
              <a:cs typeface="Lucida Sans Unicode"/>
            </a:endParaRPr>
          </a:p>
        </p:txBody>
      </p:sp>
      <p:pic>
        <p:nvPicPr>
          <p:cNvPr id="45" name="object 4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98269" y="6518529"/>
            <a:ext cx="4939664" cy="22688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42482" y="470408"/>
            <a:ext cx="8070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4" dirty="0">
                <a:solidFill>
                  <a:srgbClr val="342E78"/>
                </a:solidFill>
                <a:latin typeface="Arial Black"/>
                <a:cs typeface="Arial Black"/>
              </a:rPr>
              <a:t>SALARIES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49300" y="1383030"/>
            <a:ext cx="6356985" cy="1761489"/>
            <a:chOff x="749300" y="1383030"/>
            <a:chExt cx="6356985" cy="1761489"/>
          </a:xfrm>
        </p:grpSpPr>
        <p:sp>
          <p:nvSpPr>
            <p:cNvPr id="4" name="object 4"/>
            <p:cNvSpPr/>
            <p:nvPr/>
          </p:nvSpPr>
          <p:spPr>
            <a:xfrm>
              <a:off x="807211" y="1383030"/>
              <a:ext cx="6240780" cy="563245"/>
            </a:xfrm>
            <a:custGeom>
              <a:avLst/>
              <a:gdLst/>
              <a:ahLst/>
              <a:cxnLst/>
              <a:rect l="l" t="t" r="r" b="b"/>
              <a:pathLst>
                <a:path w="6240780" h="563244">
                  <a:moveTo>
                    <a:pt x="6240399" y="0"/>
                  </a:moveTo>
                  <a:lnTo>
                    <a:pt x="0" y="0"/>
                  </a:lnTo>
                  <a:lnTo>
                    <a:pt x="0" y="562736"/>
                  </a:lnTo>
                  <a:lnTo>
                    <a:pt x="6240399" y="562736"/>
                  </a:lnTo>
                  <a:lnTo>
                    <a:pt x="6240399" y="0"/>
                  </a:lnTo>
                  <a:close/>
                </a:path>
              </a:pathLst>
            </a:custGeom>
            <a:solidFill>
              <a:srgbClr val="00A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9300" y="1789176"/>
              <a:ext cx="2200656" cy="13060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10260" y="1831454"/>
              <a:ext cx="2078355" cy="1182370"/>
            </a:xfrm>
            <a:custGeom>
              <a:avLst/>
              <a:gdLst/>
              <a:ahLst/>
              <a:cxnLst/>
              <a:rect l="l" t="t" r="r" b="b"/>
              <a:pathLst>
                <a:path w="2078355" h="1182370">
                  <a:moveTo>
                    <a:pt x="2078101" y="0"/>
                  </a:moveTo>
                  <a:lnTo>
                    <a:pt x="0" y="0"/>
                  </a:lnTo>
                  <a:lnTo>
                    <a:pt x="0" y="1181747"/>
                  </a:lnTo>
                  <a:lnTo>
                    <a:pt x="2078101" y="1181747"/>
                  </a:lnTo>
                  <a:lnTo>
                    <a:pt x="207810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0260" y="1831454"/>
              <a:ext cx="2078355" cy="1182370"/>
            </a:xfrm>
            <a:custGeom>
              <a:avLst/>
              <a:gdLst/>
              <a:ahLst/>
              <a:cxnLst/>
              <a:rect l="l" t="t" r="r" b="b"/>
              <a:pathLst>
                <a:path w="2078355" h="1182370">
                  <a:moveTo>
                    <a:pt x="0" y="1181747"/>
                  </a:moveTo>
                  <a:lnTo>
                    <a:pt x="2078101" y="1181747"/>
                  </a:lnTo>
                  <a:lnTo>
                    <a:pt x="2078101" y="0"/>
                  </a:lnTo>
                  <a:lnTo>
                    <a:pt x="0" y="0"/>
                  </a:lnTo>
                  <a:lnTo>
                    <a:pt x="0" y="1181747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26511" y="1789176"/>
              <a:ext cx="2202180" cy="130606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888360" y="1831454"/>
              <a:ext cx="2078355" cy="1182370"/>
            </a:xfrm>
            <a:custGeom>
              <a:avLst/>
              <a:gdLst/>
              <a:ahLst/>
              <a:cxnLst/>
              <a:rect l="l" t="t" r="r" b="b"/>
              <a:pathLst>
                <a:path w="2078354" h="1182370">
                  <a:moveTo>
                    <a:pt x="2078101" y="0"/>
                  </a:moveTo>
                  <a:lnTo>
                    <a:pt x="0" y="0"/>
                  </a:lnTo>
                  <a:lnTo>
                    <a:pt x="0" y="1181747"/>
                  </a:lnTo>
                  <a:lnTo>
                    <a:pt x="2078101" y="1181747"/>
                  </a:lnTo>
                  <a:lnTo>
                    <a:pt x="2078101" y="0"/>
                  </a:lnTo>
                  <a:close/>
                </a:path>
              </a:pathLst>
            </a:custGeom>
            <a:solidFill>
              <a:srgbClr val="92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88360" y="1831454"/>
              <a:ext cx="2078355" cy="1182370"/>
            </a:xfrm>
            <a:custGeom>
              <a:avLst/>
              <a:gdLst/>
              <a:ahLst/>
              <a:cxnLst/>
              <a:rect l="l" t="t" r="r" b="b"/>
              <a:pathLst>
                <a:path w="2078354" h="1182370">
                  <a:moveTo>
                    <a:pt x="0" y="1181747"/>
                  </a:moveTo>
                  <a:lnTo>
                    <a:pt x="2078101" y="1181747"/>
                  </a:lnTo>
                  <a:lnTo>
                    <a:pt x="2078101" y="0"/>
                  </a:lnTo>
                  <a:lnTo>
                    <a:pt x="0" y="0"/>
                  </a:lnTo>
                  <a:lnTo>
                    <a:pt x="0" y="1181747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05247" y="1789176"/>
              <a:ext cx="2200655" cy="130606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966461" y="1831454"/>
              <a:ext cx="2078355" cy="1182370"/>
            </a:xfrm>
            <a:custGeom>
              <a:avLst/>
              <a:gdLst/>
              <a:ahLst/>
              <a:cxnLst/>
              <a:rect l="l" t="t" r="r" b="b"/>
              <a:pathLst>
                <a:path w="2078354" h="1182370">
                  <a:moveTo>
                    <a:pt x="2078101" y="0"/>
                  </a:moveTo>
                  <a:lnTo>
                    <a:pt x="0" y="0"/>
                  </a:lnTo>
                  <a:lnTo>
                    <a:pt x="0" y="1181747"/>
                  </a:lnTo>
                  <a:lnTo>
                    <a:pt x="2078101" y="1181747"/>
                  </a:lnTo>
                  <a:lnTo>
                    <a:pt x="2078101" y="0"/>
                  </a:lnTo>
                  <a:close/>
                </a:path>
              </a:pathLst>
            </a:custGeom>
            <a:solidFill>
              <a:srgbClr val="E6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66461" y="1831454"/>
              <a:ext cx="2078355" cy="1182370"/>
            </a:xfrm>
            <a:custGeom>
              <a:avLst/>
              <a:gdLst/>
              <a:ahLst/>
              <a:cxnLst/>
              <a:rect l="l" t="t" r="r" b="b"/>
              <a:pathLst>
                <a:path w="2078354" h="1182370">
                  <a:moveTo>
                    <a:pt x="0" y="1181747"/>
                  </a:moveTo>
                  <a:lnTo>
                    <a:pt x="2078101" y="1181747"/>
                  </a:lnTo>
                  <a:lnTo>
                    <a:pt x="2078101" y="0"/>
                  </a:lnTo>
                  <a:lnTo>
                    <a:pt x="0" y="0"/>
                  </a:lnTo>
                  <a:lnTo>
                    <a:pt x="0" y="1181747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7211" y="3013214"/>
              <a:ext cx="6240780" cy="131445"/>
            </a:xfrm>
            <a:custGeom>
              <a:avLst/>
              <a:gdLst/>
              <a:ahLst/>
              <a:cxnLst/>
              <a:rect l="l" t="t" r="r" b="b"/>
              <a:pathLst>
                <a:path w="6240780" h="131444">
                  <a:moveTo>
                    <a:pt x="6240399" y="0"/>
                  </a:moveTo>
                  <a:lnTo>
                    <a:pt x="0" y="0"/>
                  </a:lnTo>
                  <a:lnTo>
                    <a:pt x="0" y="131305"/>
                  </a:lnTo>
                  <a:lnTo>
                    <a:pt x="6240399" y="131305"/>
                  </a:lnTo>
                  <a:lnTo>
                    <a:pt x="6240399" y="0"/>
                  </a:lnTo>
                  <a:close/>
                </a:path>
              </a:pathLst>
            </a:custGeom>
            <a:solidFill>
              <a:srgbClr val="92B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46546" y="2200021"/>
              <a:ext cx="719201" cy="118745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985511" y="1980945"/>
            <a:ext cx="2040255" cy="883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Deduction</a:t>
            </a:r>
            <a:endParaRPr sz="10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10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sz="1000" dirty="0">
                <a:latin typeface="Lucida Sans Unicode"/>
                <a:cs typeface="Lucida Sans Unicode"/>
              </a:rPr>
              <a:t>-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Standard</a:t>
            </a:r>
            <a:r>
              <a:rPr sz="1000" spc="5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deduction</a:t>
            </a:r>
            <a:endParaRPr sz="10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170"/>
              </a:spcBef>
            </a:pPr>
            <a:r>
              <a:rPr sz="1000" dirty="0">
                <a:latin typeface="Lucida Sans Unicode"/>
                <a:cs typeface="Lucida Sans Unicode"/>
              </a:rPr>
              <a:t>-</a:t>
            </a:r>
            <a:r>
              <a:rPr sz="1000" spc="-6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Entertainment </a:t>
            </a:r>
            <a:r>
              <a:rPr sz="1000" spc="-10" dirty="0">
                <a:latin typeface="Lucida Sans Unicode"/>
                <a:cs typeface="Lucida Sans Unicode"/>
              </a:rPr>
              <a:t>allowance</a:t>
            </a:r>
            <a:endParaRPr sz="1000">
              <a:latin typeface="Lucida Sans Unicode"/>
              <a:cs typeface="Lucida Sans Unicode"/>
            </a:endParaRPr>
          </a:p>
          <a:p>
            <a:pPr marL="2540" algn="ctr">
              <a:lnSpc>
                <a:spcPct val="100000"/>
              </a:lnSpc>
              <a:spcBef>
                <a:spcPts val="215"/>
              </a:spcBef>
            </a:pPr>
            <a:r>
              <a:rPr sz="1000" dirty="0">
                <a:latin typeface="Lucida Sans Unicode"/>
                <a:cs typeface="Lucida Sans Unicode"/>
              </a:rPr>
              <a:t>-</a:t>
            </a:r>
            <a:r>
              <a:rPr sz="1000" spc="-6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Professional</a:t>
            </a:r>
            <a:r>
              <a:rPr sz="1000" dirty="0">
                <a:latin typeface="Lucida Sans Unicode"/>
                <a:cs typeface="Lucida Sans Unicode"/>
              </a:rPr>
              <a:t> </a:t>
            </a:r>
            <a:r>
              <a:rPr sz="1000" spc="-25" dirty="0">
                <a:latin typeface="Lucida Sans Unicode"/>
                <a:cs typeface="Lucida Sans Unicode"/>
              </a:rPr>
              <a:t>tax</a:t>
            </a:r>
            <a:endParaRPr sz="1000">
              <a:latin typeface="Lucida Sans Unicode"/>
              <a:cs typeface="Lucida Sans Unicode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581146" y="2200020"/>
            <a:ext cx="693420" cy="412115"/>
            <a:chOff x="3581146" y="2200020"/>
            <a:chExt cx="693420" cy="412115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81146" y="2200020"/>
              <a:ext cx="693038" cy="11874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590290" y="2430868"/>
              <a:ext cx="164465" cy="181610"/>
            </a:xfrm>
            <a:custGeom>
              <a:avLst/>
              <a:gdLst/>
              <a:ahLst/>
              <a:cxnLst/>
              <a:rect l="l" t="t" r="r" b="b"/>
              <a:pathLst>
                <a:path w="164464" h="181610">
                  <a:moveTo>
                    <a:pt x="43865" y="173736"/>
                  </a:moveTo>
                  <a:lnTo>
                    <a:pt x="0" y="173736"/>
                  </a:lnTo>
                  <a:lnTo>
                    <a:pt x="0" y="181267"/>
                  </a:lnTo>
                  <a:lnTo>
                    <a:pt x="43865" y="181267"/>
                  </a:lnTo>
                  <a:lnTo>
                    <a:pt x="43865" y="173736"/>
                  </a:lnTo>
                  <a:close/>
                </a:path>
                <a:path w="164464" h="181610">
                  <a:moveTo>
                    <a:pt x="164261" y="0"/>
                  </a:moveTo>
                  <a:lnTo>
                    <a:pt x="120396" y="0"/>
                  </a:lnTo>
                  <a:lnTo>
                    <a:pt x="120396" y="7531"/>
                  </a:lnTo>
                  <a:lnTo>
                    <a:pt x="164261" y="7531"/>
                  </a:lnTo>
                  <a:lnTo>
                    <a:pt x="1642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907410" y="1980945"/>
            <a:ext cx="2040255" cy="883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Meaning</a:t>
            </a:r>
            <a:endParaRPr sz="1000">
              <a:latin typeface="Arial Black"/>
              <a:cs typeface="Arial Black"/>
            </a:endParaRPr>
          </a:p>
          <a:p>
            <a:pPr marL="767080" marR="668020" indent="118745">
              <a:lnSpc>
                <a:spcPct val="113999"/>
              </a:lnSpc>
              <a:spcBef>
                <a:spcPts val="1405"/>
              </a:spcBef>
            </a:pPr>
            <a:r>
              <a:rPr sz="1000" spc="-10" dirty="0">
                <a:latin typeface="Lucida Sans Unicode"/>
                <a:cs typeface="Lucida Sans Unicode"/>
              </a:rPr>
              <a:t>Salary </a:t>
            </a:r>
            <a:r>
              <a:rPr sz="1000" spc="-20" dirty="0">
                <a:latin typeface="Lucida Sans Unicode"/>
                <a:cs typeface="Lucida Sans Unicode"/>
              </a:rPr>
              <a:t>Perquisite</a:t>
            </a:r>
            <a:endParaRPr sz="1000">
              <a:latin typeface="Lucida Sans Unicode"/>
              <a:cs typeface="Lucida Sans Unicode"/>
            </a:endParaRPr>
          </a:p>
          <a:p>
            <a:pPr marL="1905" algn="ctr">
              <a:lnSpc>
                <a:spcPct val="100000"/>
              </a:lnSpc>
              <a:spcBef>
                <a:spcPts val="215"/>
              </a:spcBef>
            </a:pPr>
            <a:r>
              <a:rPr sz="1000" dirty="0">
                <a:latin typeface="Lucida Sans Unicode"/>
                <a:cs typeface="Lucida Sans Unicode"/>
              </a:rPr>
              <a:t>-</a:t>
            </a:r>
            <a:r>
              <a:rPr sz="1000" spc="-90" dirty="0">
                <a:latin typeface="Lucida Sans Unicode"/>
                <a:cs typeface="Lucida Sans Unicode"/>
              </a:rPr>
              <a:t> </a:t>
            </a:r>
            <a:r>
              <a:rPr sz="1000" spc="-25" dirty="0">
                <a:latin typeface="Lucida Sans Unicode"/>
                <a:cs typeface="Lucida Sans Unicode"/>
              </a:rPr>
              <a:t>Profits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in</a:t>
            </a:r>
            <a:r>
              <a:rPr sz="1000" spc="-65" dirty="0">
                <a:latin typeface="Lucida Sans Unicode"/>
                <a:cs typeface="Lucida Sans Unicode"/>
              </a:rPr>
              <a:t> </a:t>
            </a:r>
            <a:r>
              <a:rPr sz="1000" spc="-30" dirty="0">
                <a:latin typeface="Lucida Sans Unicode"/>
                <a:cs typeface="Lucida Sans Unicode"/>
              </a:rPr>
              <a:t>lieu</a:t>
            </a:r>
            <a:r>
              <a:rPr sz="1000" spc="-8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of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salary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9310" y="1955952"/>
            <a:ext cx="2040255" cy="90805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05"/>
              </a:spcBef>
            </a:pPr>
            <a:r>
              <a:rPr sz="1000" spc="-40" dirty="0">
                <a:latin typeface="Arial Black"/>
                <a:cs typeface="Arial Black"/>
              </a:rPr>
              <a:t>Chargeability</a:t>
            </a:r>
            <a:r>
              <a:rPr sz="1000" spc="-25" dirty="0">
                <a:latin typeface="Arial Black"/>
                <a:cs typeface="Arial Black"/>
              </a:rPr>
              <a:t> </a:t>
            </a:r>
            <a:r>
              <a:rPr sz="1000" spc="-35" dirty="0">
                <a:latin typeface="Arial Black"/>
                <a:cs typeface="Arial Black"/>
              </a:rPr>
              <a:t>(Section</a:t>
            </a:r>
            <a:r>
              <a:rPr sz="1000" spc="-70" dirty="0">
                <a:latin typeface="Arial Black"/>
                <a:cs typeface="Arial Black"/>
              </a:rPr>
              <a:t> </a:t>
            </a:r>
            <a:r>
              <a:rPr sz="1000" spc="-25" dirty="0">
                <a:latin typeface="Arial Black"/>
                <a:cs typeface="Arial Black"/>
              </a:rPr>
              <a:t>15)</a:t>
            </a:r>
            <a:endParaRPr sz="1000">
              <a:latin typeface="Arial Black"/>
              <a:cs typeface="Arial Black"/>
            </a:endParaRPr>
          </a:p>
          <a:p>
            <a:pPr marL="635" algn="ctr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latin typeface="Lucida Sans Unicode"/>
                <a:cs typeface="Lucida Sans Unicode"/>
              </a:rPr>
              <a:t>-</a:t>
            </a:r>
            <a:r>
              <a:rPr sz="1000" spc="-5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Salary</a:t>
            </a:r>
            <a:r>
              <a:rPr sz="1000" spc="-15" dirty="0">
                <a:latin typeface="Lucida Sans Unicode"/>
                <a:cs typeface="Lucida Sans Unicode"/>
              </a:rPr>
              <a:t> </a:t>
            </a:r>
            <a:r>
              <a:rPr sz="1000" spc="-25" dirty="0">
                <a:latin typeface="Lucida Sans Unicode"/>
                <a:cs typeface="Lucida Sans Unicode"/>
              </a:rPr>
              <a:t>due</a:t>
            </a:r>
            <a:endParaRPr sz="10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sz="1000" dirty="0">
                <a:latin typeface="Lucida Sans Unicode"/>
                <a:cs typeface="Lucida Sans Unicode"/>
              </a:rPr>
              <a:t>-</a:t>
            </a:r>
            <a:r>
              <a:rPr sz="1000" spc="-6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Paid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or</a:t>
            </a:r>
            <a:r>
              <a:rPr sz="1000" spc="-5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allowed,</a:t>
            </a:r>
            <a:r>
              <a:rPr sz="1000" spc="-6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though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25" dirty="0">
                <a:latin typeface="Lucida Sans Unicode"/>
                <a:cs typeface="Lucida Sans Unicode"/>
              </a:rPr>
              <a:t>not</a:t>
            </a:r>
            <a:endParaRPr sz="1000">
              <a:latin typeface="Lucida Sans Unicode"/>
              <a:cs typeface="Lucida Sans Unicode"/>
            </a:endParaRPr>
          </a:p>
          <a:p>
            <a:pPr marL="635" algn="ctr">
              <a:lnSpc>
                <a:spcPct val="100000"/>
              </a:lnSpc>
              <a:spcBef>
                <a:spcPts val="155"/>
              </a:spcBef>
            </a:pPr>
            <a:r>
              <a:rPr sz="1000" spc="-25" dirty="0">
                <a:latin typeface="Lucida Sans Unicode"/>
                <a:cs typeface="Lucida Sans Unicode"/>
              </a:rPr>
              <a:t>due</a:t>
            </a:r>
            <a:endParaRPr sz="10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000" dirty="0">
                <a:latin typeface="Lucida Sans Unicode"/>
                <a:cs typeface="Lucida Sans Unicode"/>
              </a:rPr>
              <a:t>-</a:t>
            </a:r>
            <a:r>
              <a:rPr sz="1000" spc="-75" dirty="0">
                <a:latin typeface="Lucida Sans Unicode"/>
                <a:cs typeface="Lucida Sans Unicode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Arrears</a:t>
            </a:r>
            <a:r>
              <a:rPr sz="1000" spc="-6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of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salary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094357" y="1583689"/>
            <a:ext cx="3678554" cy="150495"/>
          </a:xfrm>
          <a:custGeom>
            <a:avLst/>
            <a:gdLst/>
            <a:ahLst/>
            <a:cxnLst/>
            <a:rect l="l" t="t" r="r" b="b"/>
            <a:pathLst>
              <a:path w="3678554" h="150494">
                <a:moveTo>
                  <a:pt x="38227" y="2540"/>
                </a:moveTo>
                <a:lnTo>
                  <a:pt x="0" y="2540"/>
                </a:lnTo>
                <a:lnTo>
                  <a:pt x="0" y="147574"/>
                </a:lnTo>
                <a:lnTo>
                  <a:pt x="38227" y="147574"/>
                </a:lnTo>
                <a:lnTo>
                  <a:pt x="38227" y="2540"/>
                </a:lnTo>
                <a:close/>
              </a:path>
              <a:path w="3678554" h="150494">
                <a:moveTo>
                  <a:pt x="183769" y="2540"/>
                </a:moveTo>
                <a:lnTo>
                  <a:pt x="147828" y="2540"/>
                </a:lnTo>
                <a:lnTo>
                  <a:pt x="147828" y="82804"/>
                </a:lnTo>
                <a:lnTo>
                  <a:pt x="139242" y="67945"/>
                </a:lnTo>
                <a:lnTo>
                  <a:pt x="101473" y="2540"/>
                </a:lnTo>
                <a:lnTo>
                  <a:pt x="65786" y="2540"/>
                </a:lnTo>
                <a:lnTo>
                  <a:pt x="65786" y="147574"/>
                </a:lnTo>
                <a:lnTo>
                  <a:pt x="101727" y="147574"/>
                </a:lnTo>
                <a:lnTo>
                  <a:pt x="101727" y="67945"/>
                </a:lnTo>
                <a:lnTo>
                  <a:pt x="147828" y="147574"/>
                </a:lnTo>
                <a:lnTo>
                  <a:pt x="183769" y="147574"/>
                </a:lnTo>
                <a:lnTo>
                  <a:pt x="183769" y="82804"/>
                </a:lnTo>
                <a:lnTo>
                  <a:pt x="183769" y="2540"/>
                </a:lnTo>
                <a:close/>
              </a:path>
              <a:path w="3678554" h="150494">
                <a:moveTo>
                  <a:pt x="325882" y="100076"/>
                </a:moveTo>
                <a:lnTo>
                  <a:pt x="292481" y="88138"/>
                </a:lnTo>
                <a:lnTo>
                  <a:pt x="290830" y="97409"/>
                </a:lnTo>
                <a:lnTo>
                  <a:pt x="288036" y="104394"/>
                </a:lnTo>
                <a:lnTo>
                  <a:pt x="280670" y="114046"/>
                </a:lnTo>
                <a:lnTo>
                  <a:pt x="275082" y="116459"/>
                </a:lnTo>
                <a:lnTo>
                  <a:pt x="260350" y="116459"/>
                </a:lnTo>
                <a:lnTo>
                  <a:pt x="244094" y="74676"/>
                </a:lnTo>
                <a:lnTo>
                  <a:pt x="244094" y="74422"/>
                </a:lnTo>
                <a:lnTo>
                  <a:pt x="244424" y="65303"/>
                </a:lnTo>
                <a:lnTo>
                  <a:pt x="245376" y="57721"/>
                </a:lnTo>
                <a:lnTo>
                  <a:pt x="245402" y="57518"/>
                </a:lnTo>
                <a:lnTo>
                  <a:pt x="247040" y="51054"/>
                </a:lnTo>
                <a:lnTo>
                  <a:pt x="249301" y="45847"/>
                </a:lnTo>
                <a:lnTo>
                  <a:pt x="253873" y="37592"/>
                </a:lnTo>
                <a:lnTo>
                  <a:pt x="260477" y="33528"/>
                </a:lnTo>
                <a:lnTo>
                  <a:pt x="272923" y="33528"/>
                </a:lnTo>
                <a:lnTo>
                  <a:pt x="287274" y="44196"/>
                </a:lnTo>
                <a:lnTo>
                  <a:pt x="288671" y="46355"/>
                </a:lnTo>
                <a:lnTo>
                  <a:pt x="289814" y="49530"/>
                </a:lnTo>
                <a:lnTo>
                  <a:pt x="291084" y="53975"/>
                </a:lnTo>
                <a:lnTo>
                  <a:pt x="324739" y="45085"/>
                </a:lnTo>
                <a:lnTo>
                  <a:pt x="321119" y="34544"/>
                </a:lnTo>
                <a:lnTo>
                  <a:pt x="321068" y="34391"/>
                </a:lnTo>
                <a:lnTo>
                  <a:pt x="320636" y="33528"/>
                </a:lnTo>
                <a:lnTo>
                  <a:pt x="289052" y="2768"/>
                </a:lnTo>
                <a:lnTo>
                  <a:pt x="268224" y="0"/>
                </a:lnTo>
                <a:lnTo>
                  <a:pt x="254190" y="1219"/>
                </a:lnTo>
                <a:lnTo>
                  <a:pt x="215023" y="30048"/>
                </a:lnTo>
                <a:lnTo>
                  <a:pt x="205879" y="74422"/>
                </a:lnTo>
                <a:lnTo>
                  <a:pt x="205867" y="74676"/>
                </a:lnTo>
                <a:lnTo>
                  <a:pt x="206362" y="85496"/>
                </a:lnTo>
                <a:lnTo>
                  <a:pt x="206451" y="87591"/>
                </a:lnTo>
                <a:lnTo>
                  <a:pt x="219989" y="127012"/>
                </a:lnTo>
                <a:lnTo>
                  <a:pt x="251688" y="148285"/>
                </a:lnTo>
                <a:lnTo>
                  <a:pt x="260985" y="149656"/>
                </a:lnTo>
                <a:lnTo>
                  <a:pt x="262420" y="149656"/>
                </a:lnTo>
                <a:lnTo>
                  <a:pt x="270002" y="149987"/>
                </a:lnTo>
                <a:lnTo>
                  <a:pt x="310388" y="135128"/>
                </a:lnTo>
                <a:lnTo>
                  <a:pt x="320954" y="116459"/>
                </a:lnTo>
                <a:lnTo>
                  <a:pt x="321500" y="115239"/>
                </a:lnTo>
                <a:lnTo>
                  <a:pt x="323926" y="108013"/>
                </a:lnTo>
                <a:lnTo>
                  <a:pt x="325882" y="100076"/>
                </a:lnTo>
                <a:close/>
              </a:path>
              <a:path w="3678554" h="150494">
                <a:moveTo>
                  <a:pt x="465924" y="73406"/>
                </a:moveTo>
                <a:lnTo>
                  <a:pt x="464972" y="58381"/>
                </a:lnTo>
                <a:lnTo>
                  <a:pt x="464908" y="57365"/>
                </a:lnTo>
                <a:lnTo>
                  <a:pt x="461784" y="42773"/>
                </a:lnTo>
                <a:lnTo>
                  <a:pt x="440080" y="10934"/>
                </a:lnTo>
                <a:lnTo>
                  <a:pt x="429272" y="4953"/>
                </a:lnTo>
                <a:lnTo>
                  <a:pt x="429425" y="4953"/>
                </a:lnTo>
                <a:lnTo>
                  <a:pt x="427863" y="4508"/>
                </a:lnTo>
                <a:lnTo>
                  <a:pt x="427863" y="73406"/>
                </a:lnTo>
                <a:lnTo>
                  <a:pt x="427431" y="84594"/>
                </a:lnTo>
                <a:lnTo>
                  <a:pt x="410337" y="116459"/>
                </a:lnTo>
                <a:lnTo>
                  <a:pt x="394081" y="116459"/>
                </a:lnTo>
                <a:lnTo>
                  <a:pt x="388099" y="113411"/>
                </a:lnTo>
                <a:lnTo>
                  <a:pt x="387946" y="113411"/>
                </a:lnTo>
                <a:lnTo>
                  <a:pt x="383247" y="107061"/>
                </a:lnTo>
                <a:lnTo>
                  <a:pt x="380225" y="101447"/>
                </a:lnTo>
                <a:lnTo>
                  <a:pt x="380149" y="101320"/>
                </a:lnTo>
                <a:lnTo>
                  <a:pt x="378002" y="94170"/>
                </a:lnTo>
                <a:lnTo>
                  <a:pt x="376809" y="86093"/>
                </a:lnTo>
                <a:lnTo>
                  <a:pt x="376682" y="84594"/>
                </a:lnTo>
                <a:lnTo>
                  <a:pt x="376301" y="75311"/>
                </a:lnTo>
                <a:lnTo>
                  <a:pt x="376720" y="65036"/>
                </a:lnTo>
                <a:lnTo>
                  <a:pt x="394081" y="33909"/>
                </a:lnTo>
                <a:lnTo>
                  <a:pt x="409829" y="33909"/>
                </a:lnTo>
                <a:lnTo>
                  <a:pt x="416433" y="37211"/>
                </a:lnTo>
                <a:lnTo>
                  <a:pt x="416267" y="37211"/>
                </a:lnTo>
                <a:lnTo>
                  <a:pt x="420268" y="42773"/>
                </a:lnTo>
                <a:lnTo>
                  <a:pt x="427863" y="73406"/>
                </a:lnTo>
                <a:lnTo>
                  <a:pt x="427863" y="4508"/>
                </a:lnTo>
                <a:lnTo>
                  <a:pt x="416433" y="1244"/>
                </a:lnTo>
                <a:lnTo>
                  <a:pt x="416636" y="1244"/>
                </a:lnTo>
                <a:lnTo>
                  <a:pt x="401828" y="0"/>
                </a:lnTo>
                <a:lnTo>
                  <a:pt x="364172" y="11150"/>
                </a:lnTo>
                <a:lnTo>
                  <a:pt x="342379" y="43561"/>
                </a:lnTo>
                <a:lnTo>
                  <a:pt x="338201" y="75311"/>
                </a:lnTo>
                <a:lnTo>
                  <a:pt x="338607" y="84594"/>
                </a:lnTo>
                <a:lnTo>
                  <a:pt x="338721" y="87337"/>
                </a:lnTo>
                <a:lnTo>
                  <a:pt x="351231" y="125387"/>
                </a:lnTo>
                <a:lnTo>
                  <a:pt x="384263" y="148069"/>
                </a:lnTo>
                <a:lnTo>
                  <a:pt x="403352" y="149987"/>
                </a:lnTo>
                <a:lnTo>
                  <a:pt x="411886" y="149517"/>
                </a:lnTo>
                <a:lnTo>
                  <a:pt x="412813" y="149517"/>
                </a:lnTo>
                <a:lnTo>
                  <a:pt x="449732" y="130149"/>
                </a:lnTo>
                <a:lnTo>
                  <a:pt x="458190" y="116459"/>
                </a:lnTo>
                <a:lnTo>
                  <a:pt x="458597" y="115697"/>
                </a:lnTo>
                <a:lnTo>
                  <a:pt x="461797" y="107061"/>
                </a:lnTo>
                <a:lnTo>
                  <a:pt x="464134" y="97091"/>
                </a:lnTo>
                <a:lnTo>
                  <a:pt x="465505" y="86093"/>
                </a:lnTo>
                <a:lnTo>
                  <a:pt x="465899" y="75311"/>
                </a:lnTo>
                <a:lnTo>
                  <a:pt x="465924" y="73406"/>
                </a:lnTo>
                <a:close/>
              </a:path>
              <a:path w="3678554" h="150494">
                <a:moveTo>
                  <a:pt x="624459" y="2540"/>
                </a:moveTo>
                <a:lnTo>
                  <a:pt x="574421" y="2540"/>
                </a:lnTo>
                <a:lnTo>
                  <a:pt x="555244" y="90805"/>
                </a:lnTo>
                <a:lnTo>
                  <a:pt x="543458" y="36957"/>
                </a:lnTo>
                <a:lnTo>
                  <a:pt x="535940" y="2540"/>
                </a:lnTo>
                <a:lnTo>
                  <a:pt x="485775" y="2540"/>
                </a:lnTo>
                <a:lnTo>
                  <a:pt x="485775" y="147574"/>
                </a:lnTo>
                <a:lnTo>
                  <a:pt x="517017" y="147574"/>
                </a:lnTo>
                <a:lnTo>
                  <a:pt x="517017" y="36957"/>
                </a:lnTo>
                <a:lnTo>
                  <a:pt x="541020" y="147574"/>
                </a:lnTo>
                <a:lnTo>
                  <a:pt x="569214" y="147574"/>
                </a:lnTo>
                <a:lnTo>
                  <a:pt x="581596" y="90805"/>
                </a:lnTo>
                <a:lnTo>
                  <a:pt x="593344" y="36957"/>
                </a:lnTo>
                <a:lnTo>
                  <a:pt x="593344" y="147574"/>
                </a:lnTo>
                <a:lnTo>
                  <a:pt x="624459" y="147574"/>
                </a:lnTo>
                <a:lnTo>
                  <a:pt x="624459" y="36957"/>
                </a:lnTo>
                <a:lnTo>
                  <a:pt x="624459" y="2540"/>
                </a:lnTo>
                <a:close/>
              </a:path>
              <a:path w="3678554" h="150494">
                <a:moveTo>
                  <a:pt x="753110" y="114681"/>
                </a:moveTo>
                <a:lnTo>
                  <a:pt x="687324" y="114681"/>
                </a:lnTo>
                <a:lnTo>
                  <a:pt x="687324" y="86106"/>
                </a:lnTo>
                <a:lnTo>
                  <a:pt x="746633" y="86106"/>
                </a:lnTo>
                <a:lnTo>
                  <a:pt x="746633" y="56515"/>
                </a:lnTo>
                <a:lnTo>
                  <a:pt x="687324" y="56515"/>
                </a:lnTo>
                <a:lnTo>
                  <a:pt x="687324" y="33401"/>
                </a:lnTo>
                <a:lnTo>
                  <a:pt x="751332" y="33401"/>
                </a:lnTo>
                <a:lnTo>
                  <a:pt x="751332" y="2540"/>
                </a:lnTo>
                <a:lnTo>
                  <a:pt x="649224" y="2540"/>
                </a:lnTo>
                <a:lnTo>
                  <a:pt x="649224" y="147574"/>
                </a:lnTo>
                <a:lnTo>
                  <a:pt x="753110" y="147574"/>
                </a:lnTo>
                <a:lnTo>
                  <a:pt x="753110" y="114681"/>
                </a:lnTo>
                <a:close/>
              </a:path>
              <a:path w="3678554" h="150494">
                <a:moveTo>
                  <a:pt x="939800" y="2540"/>
                </a:moveTo>
                <a:lnTo>
                  <a:pt x="901700" y="2540"/>
                </a:lnTo>
                <a:lnTo>
                  <a:pt x="901700" y="99060"/>
                </a:lnTo>
                <a:lnTo>
                  <a:pt x="899985" y="105029"/>
                </a:lnTo>
                <a:lnTo>
                  <a:pt x="899922" y="105283"/>
                </a:lnTo>
                <a:lnTo>
                  <a:pt x="896112" y="109601"/>
                </a:lnTo>
                <a:lnTo>
                  <a:pt x="892429" y="114046"/>
                </a:lnTo>
                <a:lnTo>
                  <a:pt x="887222" y="116205"/>
                </a:lnTo>
                <a:lnTo>
                  <a:pt x="874141" y="116205"/>
                </a:lnTo>
                <a:lnTo>
                  <a:pt x="869213" y="114046"/>
                </a:lnTo>
                <a:lnTo>
                  <a:pt x="869035" y="114046"/>
                </a:lnTo>
                <a:lnTo>
                  <a:pt x="865225" y="109601"/>
                </a:lnTo>
                <a:lnTo>
                  <a:pt x="861441" y="105029"/>
                </a:lnTo>
                <a:lnTo>
                  <a:pt x="859574" y="99060"/>
                </a:lnTo>
                <a:lnTo>
                  <a:pt x="859536" y="2540"/>
                </a:lnTo>
                <a:lnTo>
                  <a:pt x="821563" y="2540"/>
                </a:lnTo>
                <a:lnTo>
                  <a:pt x="821563" y="96012"/>
                </a:lnTo>
                <a:lnTo>
                  <a:pt x="822706" y="104267"/>
                </a:lnTo>
                <a:lnTo>
                  <a:pt x="825119" y="113411"/>
                </a:lnTo>
                <a:lnTo>
                  <a:pt x="826516" y="119253"/>
                </a:lnTo>
                <a:lnTo>
                  <a:pt x="829310" y="124714"/>
                </a:lnTo>
                <a:lnTo>
                  <a:pt x="837184" y="135636"/>
                </a:lnTo>
                <a:lnTo>
                  <a:pt x="841502" y="139700"/>
                </a:lnTo>
                <a:lnTo>
                  <a:pt x="846328" y="142621"/>
                </a:lnTo>
                <a:lnTo>
                  <a:pt x="851027" y="145669"/>
                </a:lnTo>
                <a:lnTo>
                  <a:pt x="856996" y="147574"/>
                </a:lnTo>
                <a:lnTo>
                  <a:pt x="871855" y="149707"/>
                </a:lnTo>
                <a:lnTo>
                  <a:pt x="872769" y="149707"/>
                </a:lnTo>
                <a:lnTo>
                  <a:pt x="877697" y="149987"/>
                </a:lnTo>
                <a:lnTo>
                  <a:pt x="883793" y="149987"/>
                </a:lnTo>
                <a:lnTo>
                  <a:pt x="891235" y="149707"/>
                </a:lnTo>
                <a:lnTo>
                  <a:pt x="930529" y="127508"/>
                </a:lnTo>
                <a:lnTo>
                  <a:pt x="935456" y="116205"/>
                </a:lnTo>
                <a:lnTo>
                  <a:pt x="938657" y="105537"/>
                </a:lnTo>
                <a:lnTo>
                  <a:pt x="939800" y="97536"/>
                </a:lnTo>
                <a:lnTo>
                  <a:pt x="939800" y="2540"/>
                </a:lnTo>
                <a:close/>
              </a:path>
              <a:path w="3678554" h="150494">
                <a:moveTo>
                  <a:pt x="1084453" y="2540"/>
                </a:moveTo>
                <a:lnTo>
                  <a:pt x="1048512" y="2540"/>
                </a:lnTo>
                <a:lnTo>
                  <a:pt x="1048512" y="82804"/>
                </a:lnTo>
                <a:lnTo>
                  <a:pt x="1039926" y="67945"/>
                </a:lnTo>
                <a:lnTo>
                  <a:pt x="1002157" y="2540"/>
                </a:lnTo>
                <a:lnTo>
                  <a:pt x="966470" y="2540"/>
                </a:lnTo>
                <a:lnTo>
                  <a:pt x="966470" y="147574"/>
                </a:lnTo>
                <a:lnTo>
                  <a:pt x="1002411" y="147574"/>
                </a:lnTo>
                <a:lnTo>
                  <a:pt x="1002411" y="67945"/>
                </a:lnTo>
                <a:lnTo>
                  <a:pt x="1048512" y="147574"/>
                </a:lnTo>
                <a:lnTo>
                  <a:pt x="1084453" y="147574"/>
                </a:lnTo>
                <a:lnTo>
                  <a:pt x="1084453" y="82804"/>
                </a:lnTo>
                <a:lnTo>
                  <a:pt x="1084453" y="2540"/>
                </a:lnTo>
                <a:close/>
              </a:path>
              <a:path w="3678554" h="150494">
                <a:moveTo>
                  <a:pt x="1225042" y="74549"/>
                </a:moveTo>
                <a:lnTo>
                  <a:pt x="1219022" y="35306"/>
                </a:lnTo>
                <a:lnTo>
                  <a:pt x="1216787" y="29845"/>
                </a:lnTo>
                <a:lnTo>
                  <a:pt x="1212215" y="23114"/>
                </a:lnTo>
                <a:lnTo>
                  <a:pt x="1207770" y="16510"/>
                </a:lnTo>
                <a:lnTo>
                  <a:pt x="1202055" y="11430"/>
                </a:lnTo>
                <a:lnTo>
                  <a:pt x="1195184" y="7874"/>
                </a:lnTo>
                <a:lnTo>
                  <a:pt x="1189647" y="5549"/>
                </a:lnTo>
                <a:lnTo>
                  <a:pt x="1186815" y="4813"/>
                </a:lnTo>
                <a:lnTo>
                  <a:pt x="1186815" y="86995"/>
                </a:lnTo>
                <a:lnTo>
                  <a:pt x="1185811" y="95211"/>
                </a:lnTo>
                <a:lnTo>
                  <a:pt x="1167003" y="114554"/>
                </a:lnTo>
                <a:lnTo>
                  <a:pt x="1149604" y="114554"/>
                </a:lnTo>
                <a:lnTo>
                  <a:pt x="1149604" y="35306"/>
                </a:lnTo>
                <a:lnTo>
                  <a:pt x="1169022" y="35306"/>
                </a:lnTo>
                <a:lnTo>
                  <a:pt x="1186776" y="74549"/>
                </a:lnTo>
                <a:lnTo>
                  <a:pt x="1186815" y="86995"/>
                </a:lnTo>
                <a:lnTo>
                  <a:pt x="1186815" y="4813"/>
                </a:lnTo>
                <a:lnTo>
                  <a:pt x="1183284" y="3873"/>
                </a:lnTo>
                <a:lnTo>
                  <a:pt x="1176121" y="2882"/>
                </a:lnTo>
                <a:lnTo>
                  <a:pt x="1168146" y="2540"/>
                </a:lnTo>
                <a:lnTo>
                  <a:pt x="1111504" y="2540"/>
                </a:lnTo>
                <a:lnTo>
                  <a:pt x="1111504" y="147574"/>
                </a:lnTo>
                <a:lnTo>
                  <a:pt x="1175004" y="147574"/>
                </a:lnTo>
                <a:lnTo>
                  <a:pt x="1213358" y="126365"/>
                </a:lnTo>
                <a:lnTo>
                  <a:pt x="1219111" y="114554"/>
                </a:lnTo>
                <a:lnTo>
                  <a:pt x="1220470" y="110617"/>
                </a:lnTo>
                <a:lnTo>
                  <a:pt x="1222463" y="103581"/>
                </a:lnTo>
                <a:lnTo>
                  <a:pt x="1223860" y="95377"/>
                </a:lnTo>
                <a:lnTo>
                  <a:pt x="1223899" y="95211"/>
                </a:lnTo>
                <a:lnTo>
                  <a:pt x="1224749" y="85534"/>
                </a:lnTo>
                <a:lnTo>
                  <a:pt x="1225016" y="75438"/>
                </a:lnTo>
                <a:lnTo>
                  <a:pt x="1225042" y="74549"/>
                </a:lnTo>
                <a:close/>
              </a:path>
              <a:path w="3678554" h="150494">
                <a:moveTo>
                  <a:pt x="1347470" y="114681"/>
                </a:moveTo>
                <a:lnTo>
                  <a:pt x="1281684" y="114681"/>
                </a:lnTo>
                <a:lnTo>
                  <a:pt x="1281684" y="86106"/>
                </a:lnTo>
                <a:lnTo>
                  <a:pt x="1340993" y="86106"/>
                </a:lnTo>
                <a:lnTo>
                  <a:pt x="1340993" y="56515"/>
                </a:lnTo>
                <a:lnTo>
                  <a:pt x="1281684" y="56515"/>
                </a:lnTo>
                <a:lnTo>
                  <a:pt x="1281684" y="33401"/>
                </a:lnTo>
                <a:lnTo>
                  <a:pt x="1345692" y="33401"/>
                </a:lnTo>
                <a:lnTo>
                  <a:pt x="1345692" y="2540"/>
                </a:lnTo>
                <a:lnTo>
                  <a:pt x="1243584" y="2540"/>
                </a:lnTo>
                <a:lnTo>
                  <a:pt x="1243584" y="147574"/>
                </a:lnTo>
                <a:lnTo>
                  <a:pt x="1347470" y="147574"/>
                </a:lnTo>
                <a:lnTo>
                  <a:pt x="1347470" y="114681"/>
                </a:lnTo>
                <a:close/>
              </a:path>
              <a:path w="3678554" h="150494">
                <a:moveTo>
                  <a:pt x="1491996" y="147574"/>
                </a:moveTo>
                <a:lnTo>
                  <a:pt x="1473454" y="105537"/>
                </a:lnTo>
                <a:lnTo>
                  <a:pt x="1472565" y="103378"/>
                </a:lnTo>
                <a:lnTo>
                  <a:pt x="1470787" y="100457"/>
                </a:lnTo>
                <a:lnTo>
                  <a:pt x="1465453" y="92583"/>
                </a:lnTo>
                <a:lnTo>
                  <a:pt x="1463421" y="90043"/>
                </a:lnTo>
                <a:lnTo>
                  <a:pt x="1461731" y="88646"/>
                </a:lnTo>
                <a:lnTo>
                  <a:pt x="1459992" y="87122"/>
                </a:lnTo>
                <a:lnTo>
                  <a:pt x="1456690" y="85344"/>
                </a:lnTo>
                <a:lnTo>
                  <a:pt x="1452118" y="83566"/>
                </a:lnTo>
                <a:lnTo>
                  <a:pt x="1457833" y="82042"/>
                </a:lnTo>
                <a:lnTo>
                  <a:pt x="1462278" y="80137"/>
                </a:lnTo>
                <a:lnTo>
                  <a:pt x="1465453" y="77851"/>
                </a:lnTo>
                <a:lnTo>
                  <a:pt x="1470660" y="74168"/>
                </a:lnTo>
                <a:lnTo>
                  <a:pt x="1474597" y="69469"/>
                </a:lnTo>
                <a:lnTo>
                  <a:pt x="1478724" y="61214"/>
                </a:lnTo>
                <a:lnTo>
                  <a:pt x="1480439" y="57785"/>
                </a:lnTo>
                <a:lnTo>
                  <a:pt x="1481963" y="50800"/>
                </a:lnTo>
                <a:lnTo>
                  <a:pt x="1481836" y="33020"/>
                </a:lnTo>
                <a:lnTo>
                  <a:pt x="1481531" y="31750"/>
                </a:lnTo>
                <a:lnTo>
                  <a:pt x="1480058" y="25654"/>
                </a:lnTo>
                <a:lnTo>
                  <a:pt x="1476248" y="19304"/>
                </a:lnTo>
                <a:lnTo>
                  <a:pt x="1472438" y="12827"/>
                </a:lnTo>
                <a:lnTo>
                  <a:pt x="1443609" y="2882"/>
                </a:lnTo>
                <a:lnTo>
                  <a:pt x="1443609" y="41656"/>
                </a:lnTo>
                <a:lnTo>
                  <a:pt x="1443609" y="49530"/>
                </a:lnTo>
                <a:lnTo>
                  <a:pt x="1442847" y="52324"/>
                </a:lnTo>
                <a:lnTo>
                  <a:pt x="1441196" y="54737"/>
                </a:lnTo>
                <a:lnTo>
                  <a:pt x="1439672" y="57150"/>
                </a:lnTo>
                <a:lnTo>
                  <a:pt x="1437640" y="58674"/>
                </a:lnTo>
                <a:lnTo>
                  <a:pt x="1430020" y="60579"/>
                </a:lnTo>
                <a:lnTo>
                  <a:pt x="1426718" y="61214"/>
                </a:lnTo>
                <a:lnTo>
                  <a:pt x="1408938" y="61214"/>
                </a:lnTo>
                <a:lnTo>
                  <a:pt x="1408938" y="31750"/>
                </a:lnTo>
                <a:lnTo>
                  <a:pt x="1432560" y="31750"/>
                </a:lnTo>
                <a:lnTo>
                  <a:pt x="1437386" y="33020"/>
                </a:lnTo>
                <a:lnTo>
                  <a:pt x="1439799" y="35560"/>
                </a:lnTo>
                <a:lnTo>
                  <a:pt x="1442339" y="38100"/>
                </a:lnTo>
                <a:lnTo>
                  <a:pt x="1443609" y="41656"/>
                </a:lnTo>
                <a:lnTo>
                  <a:pt x="1443609" y="2882"/>
                </a:lnTo>
                <a:lnTo>
                  <a:pt x="1442415" y="2768"/>
                </a:lnTo>
                <a:lnTo>
                  <a:pt x="1434084" y="2540"/>
                </a:lnTo>
                <a:lnTo>
                  <a:pt x="1370584" y="2540"/>
                </a:lnTo>
                <a:lnTo>
                  <a:pt x="1370584" y="147574"/>
                </a:lnTo>
                <a:lnTo>
                  <a:pt x="1408938" y="147574"/>
                </a:lnTo>
                <a:lnTo>
                  <a:pt x="1408938" y="88646"/>
                </a:lnTo>
                <a:lnTo>
                  <a:pt x="1415796" y="88646"/>
                </a:lnTo>
                <a:lnTo>
                  <a:pt x="1418844" y="89789"/>
                </a:lnTo>
                <a:lnTo>
                  <a:pt x="1423670" y="93726"/>
                </a:lnTo>
                <a:lnTo>
                  <a:pt x="1425956" y="97536"/>
                </a:lnTo>
                <a:lnTo>
                  <a:pt x="1428546" y="103378"/>
                </a:lnTo>
                <a:lnTo>
                  <a:pt x="1448816" y="147574"/>
                </a:lnTo>
                <a:lnTo>
                  <a:pt x="1491996" y="147574"/>
                </a:lnTo>
                <a:close/>
              </a:path>
              <a:path w="3678554" h="150494">
                <a:moveTo>
                  <a:pt x="1658620" y="2540"/>
                </a:moveTo>
                <a:lnTo>
                  <a:pt x="1542796" y="2540"/>
                </a:lnTo>
                <a:lnTo>
                  <a:pt x="1542796" y="38354"/>
                </a:lnTo>
                <a:lnTo>
                  <a:pt x="1581658" y="38354"/>
                </a:lnTo>
                <a:lnTo>
                  <a:pt x="1581658" y="147574"/>
                </a:lnTo>
                <a:lnTo>
                  <a:pt x="1619758" y="147574"/>
                </a:lnTo>
                <a:lnTo>
                  <a:pt x="1619758" y="38354"/>
                </a:lnTo>
                <a:lnTo>
                  <a:pt x="1658620" y="38354"/>
                </a:lnTo>
                <a:lnTo>
                  <a:pt x="1658620" y="2540"/>
                </a:lnTo>
                <a:close/>
              </a:path>
              <a:path w="3678554" h="150494">
                <a:moveTo>
                  <a:pt x="1794637" y="53340"/>
                </a:moveTo>
                <a:lnTo>
                  <a:pt x="1714754" y="53340"/>
                </a:lnTo>
                <a:lnTo>
                  <a:pt x="1714754" y="2540"/>
                </a:lnTo>
                <a:lnTo>
                  <a:pt x="1676654" y="2540"/>
                </a:lnTo>
                <a:lnTo>
                  <a:pt x="1676654" y="53340"/>
                </a:lnTo>
                <a:lnTo>
                  <a:pt x="1676654" y="88900"/>
                </a:lnTo>
                <a:lnTo>
                  <a:pt x="1676654" y="147320"/>
                </a:lnTo>
                <a:lnTo>
                  <a:pt x="1714754" y="147320"/>
                </a:lnTo>
                <a:lnTo>
                  <a:pt x="1714754" y="88900"/>
                </a:lnTo>
                <a:lnTo>
                  <a:pt x="1756410" y="88900"/>
                </a:lnTo>
                <a:lnTo>
                  <a:pt x="1756410" y="147574"/>
                </a:lnTo>
                <a:lnTo>
                  <a:pt x="1794637" y="147574"/>
                </a:lnTo>
                <a:lnTo>
                  <a:pt x="1794637" y="88900"/>
                </a:lnTo>
                <a:lnTo>
                  <a:pt x="1794637" y="53340"/>
                </a:lnTo>
                <a:close/>
              </a:path>
              <a:path w="3678554" h="150494">
                <a:moveTo>
                  <a:pt x="1794637" y="2540"/>
                </a:moveTo>
                <a:lnTo>
                  <a:pt x="1756410" y="2540"/>
                </a:lnTo>
                <a:lnTo>
                  <a:pt x="1756410" y="53213"/>
                </a:lnTo>
                <a:lnTo>
                  <a:pt x="1794637" y="53213"/>
                </a:lnTo>
                <a:lnTo>
                  <a:pt x="1794637" y="2540"/>
                </a:lnTo>
                <a:close/>
              </a:path>
              <a:path w="3678554" h="150494">
                <a:moveTo>
                  <a:pt x="1923542" y="114300"/>
                </a:moveTo>
                <a:lnTo>
                  <a:pt x="1857756" y="114300"/>
                </a:lnTo>
                <a:lnTo>
                  <a:pt x="1857756" y="86360"/>
                </a:lnTo>
                <a:lnTo>
                  <a:pt x="1917065" y="86360"/>
                </a:lnTo>
                <a:lnTo>
                  <a:pt x="1917065" y="57150"/>
                </a:lnTo>
                <a:lnTo>
                  <a:pt x="1857756" y="57150"/>
                </a:lnTo>
                <a:lnTo>
                  <a:pt x="1857756" y="33020"/>
                </a:lnTo>
                <a:lnTo>
                  <a:pt x="1921764" y="33020"/>
                </a:lnTo>
                <a:lnTo>
                  <a:pt x="1921764" y="2540"/>
                </a:lnTo>
                <a:lnTo>
                  <a:pt x="1819656" y="2540"/>
                </a:lnTo>
                <a:lnTo>
                  <a:pt x="1819656" y="33020"/>
                </a:lnTo>
                <a:lnTo>
                  <a:pt x="1819656" y="57150"/>
                </a:lnTo>
                <a:lnTo>
                  <a:pt x="1819656" y="86360"/>
                </a:lnTo>
                <a:lnTo>
                  <a:pt x="1819656" y="114300"/>
                </a:lnTo>
                <a:lnTo>
                  <a:pt x="1819656" y="147320"/>
                </a:lnTo>
                <a:lnTo>
                  <a:pt x="1923542" y="147320"/>
                </a:lnTo>
                <a:lnTo>
                  <a:pt x="1923542" y="114300"/>
                </a:lnTo>
                <a:close/>
              </a:path>
              <a:path w="3678554" h="150494">
                <a:moveTo>
                  <a:pt x="2108581" y="2540"/>
                </a:moveTo>
                <a:lnTo>
                  <a:pt x="2070354" y="2540"/>
                </a:lnTo>
                <a:lnTo>
                  <a:pt x="2070354" y="53213"/>
                </a:lnTo>
                <a:lnTo>
                  <a:pt x="2028698" y="53213"/>
                </a:lnTo>
                <a:lnTo>
                  <a:pt x="2028698" y="2540"/>
                </a:lnTo>
                <a:lnTo>
                  <a:pt x="1990598" y="2540"/>
                </a:lnTo>
                <a:lnTo>
                  <a:pt x="1990598" y="147574"/>
                </a:lnTo>
                <a:lnTo>
                  <a:pt x="2028698" y="147574"/>
                </a:lnTo>
                <a:lnTo>
                  <a:pt x="2028698" y="88900"/>
                </a:lnTo>
                <a:lnTo>
                  <a:pt x="2070354" y="88900"/>
                </a:lnTo>
                <a:lnTo>
                  <a:pt x="2070354" y="147574"/>
                </a:lnTo>
                <a:lnTo>
                  <a:pt x="2108581" y="147574"/>
                </a:lnTo>
                <a:lnTo>
                  <a:pt x="2108581" y="88900"/>
                </a:lnTo>
                <a:lnTo>
                  <a:pt x="2108581" y="53213"/>
                </a:lnTo>
                <a:lnTo>
                  <a:pt x="2108581" y="2540"/>
                </a:lnTo>
                <a:close/>
              </a:path>
              <a:path w="3678554" h="150494">
                <a:moveTo>
                  <a:pt x="2237486" y="114681"/>
                </a:moveTo>
                <a:lnTo>
                  <a:pt x="2171700" y="114681"/>
                </a:lnTo>
                <a:lnTo>
                  <a:pt x="2171700" y="86106"/>
                </a:lnTo>
                <a:lnTo>
                  <a:pt x="2231009" y="86106"/>
                </a:lnTo>
                <a:lnTo>
                  <a:pt x="2231009" y="56515"/>
                </a:lnTo>
                <a:lnTo>
                  <a:pt x="2171700" y="56515"/>
                </a:lnTo>
                <a:lnTo>
                  <a:pt x="2171700" y="33401"/>
                </a:lnTo>
                <a:lnTo>
                  <a:pt x="2235708" y="33401"/>
                </a:lnTo>
                <a:lnTo>
                  <a:pt x="2235708" y="2540"/>
                </a:lnTo>
                <a:lnTo>
                  <a:pt x="2133600" y="2540"/>
                </a:lnTo>
                <a:lnTo>
                  <a:pt x="2133600" y="147574"/>
                </a:lnTo>
                <a:lnTo>
                  <a:pt x="2237486" y="147574"/>
                </a:lnTo>
                <a:lnTo>
                  <a:pt x="2237486" y="114681"/>
                </a:lnTo>
                <a:close/>
              </a:path>
              <a:path w="3678554" h="150494">
                <a:moveTo>
                  <a:pt x="2382012" y="147574"/>
                </a:moveTo>
                <a:lnTo>
                  <a:pt x="2374328" y="123571"/>
                </a:lnTo>
                <a:lnTo>
                  <a:pt x="2364308" y="92202"/>
                </a:lnTo>
                <a:lnTo>
                  <a:pt x="2347671" y="40132"/>
                </a:lnTo>
                <a:lnTo>
                  <a:pt x="2335657" y="2540"/>
                </a:lnTo>
                <a:lnTo>
                  <a:pt x="2328037" y="2540"/>
                </a:lnTo>
                <a:lnTo>
                  <a:pt x="2328037" y="92202"/>
                </a:lnTo>
                <a:lnTo>
                  <a:pt x="2300986" y="92202"/>
                </a:lnTo>
                <a:lnTo>
                  <a:pt x="2314448" y="40132"/>
                </a:lnTo>
                <a:lnTo>
                  <a:pt x="2328037" y="92202"/>
                </a:lnTo>
                <a:lnTo>
                  <a:pt x="2328037" y="2540"/>
                </a:lnTo>
                <a:lnTo>
                  <a:pt x="2294128" y="2540"/>
                </a:lnTo>
                <a:lnTo>
                  <a:pt x="2247773" y="147574"/>
                </a:lnTo>
                <a:lnTo>
                  <a:pt x="2286635" y="147574"/>
                </a:lnTo>
                <a:lnTo>
                  <a:pt x="2292731" y="123571"/>
                </a:lnTo>
                <a:lnTo>
                  <a:pt x="2335911" y="123571"/>
                </a:lnTo>
                <a:lnTo>
                  <a:pt x="2342134" y="147574"/>
                </a:lnTo>
                <a:lnTo>
                  <a:pt x="2382012" y="147574"/>
                </a:lnTo>
                <a:close/>
              </a:path>
              <a:path w="3678554" h="150494">
                <a:moveTo>
                  <a:pt x="2508250" y="74549"/>
                </a:moveTo>
                <a:lnTo>
                  <a:pt x="2502230" y="35306"/>
                </a:lnTo>
                <a:lnTo>
                  <a:pt x="2499995" y="29845"/>
                </a:lnTo>
                <a:lnTo>
                  <a:pt x="2495423" y="23114"/>
                </a:lnTo>
                <a:lnTo>
                  <a:pt x="2490978" y="16510"/>
                </a:lnTo>
                <a:lnTo>
                  <a:pt x="2485263" y="11430"/>
                </a:lnTo>
                <a:lnTo>
                  <a:pt x="2478405" y="7874"/>
                </a:lnTo>
                <a:lnTo>
                  <a:pt x="2472855" y="5549"/>
                </a:lnTo>
                <a:lnTo>
                  <a:pt x="2470023" y="4813"/>
                </a:lnTo>
                <a:lnTo>
                  <a:pt x="2470023" y="86995"/>
                </a:lnTo>
                <a:lnTo>
                  <a:pt x="2469019" y="95211"/>
                </a:lnTo>
                <a:lnTo>
                  <a:pt x="2450211" y="114554"/>
                </a:lnTo>
                <a:lnTo>
                  <a:pt x="2432812" y="114554"/>
                </a:lnTo>
                <a:lnTo>
                  <a:pt x="2432812" y="35306"/>
                </a:lnTo>
                <a:lnTo>
                  <a:pt x="2452243" y="35306"/>
                </a:lnTo>
                <a:lnTo>
                  <a:pt x="2469985" y="74549"/>
                </a:lnTo>
                <a:lnTo>
                  <a:pt x="2470023" y="86995"/>
                </a:lnTo>
                <a:lnTo>
                  <a:pt x="2470023" y="4813"/>
                </a:lnTo>
                <a:lnTo>
                  <a:pt x="2466492" y="3873"/>
                </a:lnTo>
                <a:lnTo>
                  <a:pt x="2459329" y="2882"/>
                </a:lnTo>
                <a:lnTo>
                  <a:pt x="2451354" y="2540"/>
                </a:lnTo>
                <a:lnTo>
                  <a:pt x="2394712" y="2540"/>
                </a:lnTo>
                <a:lnTo>
                  <a:pt x="2394712" y="147574"/>
                </a:lnTo>
                <a:lnTo>
                  <a:pt x="2458212" y="147574"/>
                </a:lnTo>
                <a:lnTo>
                  <a:pt x="2496566" y="126365"/>
                </a:lnTo>
                <a:lnTo>
                  <a:pt x="2502319" y="114554"/>
                </a:lnTo>
                <a:lnTo>
                  <a:pt x="2503678" y="110617"/>
                </a:lnTo>
                <a:lnTo>
                  <a:pt x="2505672" y="103581"/>
                </a:lnTo>
                <a:lnTo>
                  <a:pt x="2507069" y="95377"/>
                </a:lnTo>
                <a:lnTo>
                  <a:pt x="2507107" y="95211"/>
                </a:lnTo>
                <a:lnTo>
                  <a:pt x="2507958" y="85534"/>
                </a:lnTo>
                <a:lnTo>
                  <a:pt x="2508224" y="75438"/>
                </a:lnTo>
                <a:lnTo>
                  <a:pt x="2508250" y="74549"/>
                </a:lnTo>
                <a:close/>
              </a:path>
              <a:path w="3678554" h="150494">
                <a:moveTo>
                  <a:pt x="2599690" y="2540"/>
                </a:moveTo>
                <a:lnTo>
                  <a:pt x="2565527" y="2540"/>
                </a:lnTo>
                <a:lnTo>
                  <a:pt x="2565527" y="26416"/>
                </a:lnTo>
                <a:lnTo>
                  <a:pt x="2571115" y="55880"/>
                </a:lnTo>
                <a:lnTo>
                  <a:pt x="2594229" y="55880"/>
                </a:lnTo>
                <a:lnTo>
                  <a:pt x="2599690" y="26416"/>
                </a:lnTo>
                <a:lnTo>
                  <a:pt x="2599690" y="2540"/>
                </a:lnTo>
                <a:close/>
              </a:path>
              <a:path w="3678554" h="150494">
                <a:moveTo>
                  <a:pt x="2643505" y="2540"/>
                </a:moveTo>
                <a:lnTo>
                  <a:pt x="2609342" y="2540"/>
                </a:lnTo>
                <a:lnTo>
                  <a:pt x="2609342" y="26416"/>
                </a:lnTo>
                <a:lnTo>
                  <a:pt x="2614930" y="55880"/>
                </a:lnTo>
                <a:lnTo>
                  <a:pt x="2638044" y="55880"/>
                </a:lnTo>
                <a:lnTo>
                  <a:pt x="2643505" y="26416"/>
                </a:lnTo>
                <a:lnTo>
                  <a:pt x="2643505" y="2540"/>
                </a:lnTo>
                <a:close/>
              </a:path>
              <a:path w="3678554" h="150494">
                <a:moveTo>
                  <a:pt x="2764663" y="92456"/>
                </a:moveTo>
                <a:lnTo>
                  <a:pt x="2737713" y="59639"/>
                </a:lnTo>
                <a:lnTo>
                  <a:pt x="2701544" y="48387"/>
                </a:lnTo>
                <a:lnTo>
                  <a:pt x="2697226" y="46609"/>
                </a:lnTo>
                <a:lnTo>
                  <a:pt x="2695448" y="44704"/>
                </a:lnTo>
                <a:lnTo>
                  <a:pt x="2693543" y="42799"/>
                </a:lnTo>
                <a:lnTo>
                  <a:pt x="2692654" y="40767"/>
                </a:lnTo>
                <a:lnTo>
                  <a:pt x="2692654" y="35179"/>
                </a:lnTo>
                <a:lnTo>
                  <a:pt x="2693682" y="32766"/>
                </a:lnTo>
                <a:lnTo>
                  <a:pt x="2693797" y="32512"/>
                </a:lnTo>
                <a:lnTo>
                  <a:pt x="2696083" y="30353"/>
                </a:lnTo>
                <a:lnTo>
                  <a:pt x="2698242" y="28194"/>
                </a:lnTo>
                <a:lnTo>
                  <a:pt x="2701544" y="27051"/>
                </a:lnTo>
                <a:lnTo>
                  <a:pt x="2711450" y="27051"/>
                </a:lnTo>
                <a:lnTo>
                  <a:pt x="2715641" y="28575"/>
                </a:lnTo>
                <a:lnTo>
                  <a:pt x="2721737" y="34417"/>
                </a:lnTo>
                <a:lnTo>
                  <a:pt x="2723769" y="39243"/>
                </a:lnTo>
                <a:lnTo>
                  <a:pt x="2724658" y="45720"/>
                </a:lnTo>
                <a:lnTo>
                  <a:pt x="2760599" y="43307"/>
                </a:lnTo>
                <a:lnTo>
                  <a:pt x="2738958" y="5842"/>
                </a:lnTo>
                <a:lnTo>
                  <a:pt x="2709799" y="0"/>
                </a:lnTo>
                <a:lnTo>
                  <a:pt x="2700680" y="368"/>
                </a:lnTo>
                <a:lnTo>
                  <a:pt x="2659253" y="27940"/>
                </a:lnTo>
                <a:lnTo>
                  <a:pt x="2657513" y="34417"/>
                </a:lnTo>
                <a:lnTo>
                  <a:pt x="2657614" y="45720"/>
                </a:lnTo>
                <a:lnTo>
                  <a:pt x="2682430" y="80416"/>
                </a:lnTo>
                <a:lnTo>
                  <a:pt x="2714117" y="90678"/>
                </a:lnTo>
                <a:lnTo>
                  <a:pt x="2720594" y="93599"/>
                </a:lnTo>
                <a:lnTo>
                  <a:pt x="2726359" y="99568"/>
                </a:lnTo>
                <a:lnTo>
                  <a:pt x="2727706" y="102870"/>
                </a:lnTo>
                <a:lnTo>
                  <a:pt x="2727706" y="110617"/>
                </a:lnTo>
                <a:lnTo>
                  <a:pt x="2726283" y="113792"/>
                </a:lnTo>
                <a:lnTo>
                  <a:pt x="2726182" y="114046"/>
                </a:lnTo>
                <a:lnTo>
                  <a:pt x="2723261" y="117094"/>
                </a:lnTo>
                <a:lnTo>
                  <a:pt x="2720784" y="119570"/>
                </a:lnTo>
                <a:lnTo>
                  <a:pt x="2720149" y="120091"/>
                </a:lnTo>
                <a:lnTo>
                  <a:pt x="2716149" y="121539"/>
                </a:lnTo>
                <a:lnTo>
                  <a:pt x="2703322" y="121539"/>
                </a:lnTo>
                <a:lnTo>
                  <a:pt x="2689098" y="96901"/>
                </a:lnTo>
                <a:lnTo>
                  <a:pt x="2652776" y="99568"/>
                </a:lnTo>
                <a:lnTo>
                  <a:pt x="2666492" y="135763"/>
                </a:lnTo>
                <a:lnTo>
                  <a:pt x="2710053" y="149987"/>
                </a:lnTo>
                <a:lnTo>
                  <a:pt x="2718612" y="149631"/>
                </a:lnTo>
                <a:lnTo>
                  <a:pt x="2754477" y="131660"/>
                </a:lnTo>
                <a:lnTo>
                  <a:pt x="2760256" y="121539"/>
                </a:lnTo>
                <a:lnTo>
                  <a:pt x="2760954" y="120091"/>
                </a:lnTo>
                <a:lnTo>
                  <a:pt x="2762935" y="114046"/>
                </a:lnTo>
                <a:lnTo>
                  <a:pt x="2763024" y="113792"/>
                </a:lnTo>
                <a:lnTo>
                  <a:pt x="2764244" y="107226"/>
                </a:lnTo>
                <a:lnTo>
                  <a:pt x="2764663" y="100330"/>
                </a:lnTo>
                <a:lnTo>
                  <a:pt x="2764663" y="92456"/>
                </a:lnTo>
                <a:close/>
              </a:path>
              <a:path w="3678554" h="150494">
                <a:moveTo>
                  <a:pt x="2906268" y="147574"/>
                </a:moveTo>
                <a:lnTo>
                  <a:pt x="2898584" y="123571"/>
                </a:lnTo>
                <a:lnTo>
                  <a:pt x="2888564" y="92202"/>
                </a:lnTo>
                <a:lnTo>
                  <a:pt x="2871927" y="40132"/>
                </a:lnTo>
                <a:lnTo>
                  <a:pt x="2859913" y="2540"/>
                </a:lnTo>
                <a:lnTo>
                  <a:pt x="2852293" y="2540"/>
                </a:lnTo>
                <a:lnTo>
                  <a:pt x="2852293" y="92202"/>
                </a:lnTo>
                <a:lnTo>
                  <a:pt x="2825242" y="92202"/>
                </a:lnTo>
                <a:lnTo>
                  <a:pt x="2838704" y="40132"/>
                </a:lnTo>
                <a:lnTo>
                  <a:pt x="2852293" y="92202"/>
                </a:lnTo>
                <a:lnTo>
                  <a:pt x="2852293" y="2540"/>
                </a:lnTo>
                <a:lnTo>
                  <a:pt x="2818384" y="2540"/>
                </a:lnTo>
                <a:lnTo>
                  <a:pt x="2772029" y="147574"/>
                </a:lnTo>
                <a:lnTo>
                  <a:pt x="2810891" y="147574"/>
                </a:lnTo>
                <a:lnTo>
                  <a:pt x="2816987" y="123571"/>
                </a:lnTo>
                <a:lnTo>
                  <a:pt x="2860167" y="123571"/>
                </a:lnTo>
                <a:lnTo>
                  <a:pt x="2866390" y="147574"/>
                </a:lnTo>
                <a:lnTo>
                  <a:pt x="2906268" y="147574"/>
                </a:lnTo>
                <a:close/>
              </a:path>
              <a:path w="3678554" h="150494">
                <a:moveTo>
                  <a:pt x="3013075" y="111887"/>
                </a:moveTo>
                <a:lnTo>
                  <a:pt x="2953512" y="111887"/>
                </a:lnTo>
                <a:lnTo>
                  <a:pt x="2953512" y="2540"/>
                </a:lnTo>
                <a:lnTo>
                  <a:pt x="2915412" y="2540"/>
                </a:lnTo>
                <a:lnTo>
                  <a:pt x="2915412" y="147574"/>
                </a:lnTo>
                <a:lnTo>
                  <a:pt x="3013075" y="147574"/>
                </a:lnTo>
                <a:lnTo>
                  <a:pt x="3013075" y="111887"/>
                </a:lnTo>
                <a:close/>
              </a:path>
              <a:path w="3678554" h="150494">
                <a:moveTo>
                  <a:pt x="3153156" y="147574"/>
                </a:moveTo>
                <a:lnTo>
                  <a:pt x="3145472" y="123571"/>
                </a:lnTo>
                <a:lnTo>
                  <a:pt x="3135452" y="92202"/>
                </a:lnTo>
                <a:lnTo>
                  <a:pt x="3118815" y="40132"/>
                </a:lnTo>
                <a:lnTo>
                  <a:pt x="3106801" y="2540"/>
                </a:lnTo>
                <a:lnTo>
                  <a:pt x="3099181" y="2540"/>
                </a:lnTo>
                <a:lnTo>
                  <a:pt x="3099181" y="92202"/>
                </a:lnTo>
                <a:lnTo>
                  <a:pt x="3072130" y="92202"/>
                </a:lnTo>
                <a:lnTo>
                  <a:pt x="3085592" y="40132"/>
                </a:lnTo>
                <a:lnTo>
                  <a:pt x="3099181" y="92202"/>
                </a:lnTo>
                <a:lnTo>
                  <a:pt x="3099181" y="2540"/>
                </a:lnTo>
                <a:lnTo>
                  <a:pt x="3065272" y="2540"/>
                </a:lnTo>
                <a:lnTo>
                  <a:pt x="3018917" y="147574"/>
                </a:lnTo>
                <a:lnTo>
                  <a:pt x="3057779" y="147574"/>
                </a:lnTo>
                <a:lnTo>
                  <a:pt x="3063875" y="123571"/>
                </a:lnTo>
                <a:lnTo>
                  <a:pt x="3107055" y="123571"/>
                </a:lnTo>
                <a:lnTo>
                  <a:pt x="3113278" y="147574"/>
                </a:lnTo>
                <a:lnTo>
                  <a:pt x="3153156" y="147574"/>
                </a:lnTo>
                <a:close/>
              </a:path>
              <a:path w="3678554" h="150494">
                <a:moveTo>
                  <a:pt x="3285744" y="147574"/>
                </a:moveTo>
                <a:lnTo>
                  <a:pt x="3267202" y="105537"/>
                </a:lnTo>
                <a:lnTo>
                  <a:pt x="3266313" y="103378"/>
                </a:lnTo>
                <a:lnTo>
                  <a:pt x="3264535" y="100457"/>
                </a:lnTo>
                <a:lnTo>
                  <a:pt x="3259201" y="92583"/>
                </a:lnTo>
                <a:lnTo>
                  <a:pt x="3257169" y="90043"/>
                </a:lnTo>
                <a:lnTo>
                  <a:pt x="3255480" y="88646"/>
                </a:lnTo>
                <a:lnTo>
                  <a:pt x="3253740" y="87122"/>
                </a:lnTo>
                <a:lnTo>
                  <a:pt x="3250438" y="85344"/>
                </a:lnTo>
                <a:lnTo>
                  <a:pt x="3245866" y="83566"/>
                </a:lnTo>
                <a:lnTo>
                  <a:pt x="3251581" y="82042"/>
                </a:lnTo>
                <a:lnTo>
                  <a:pt x="3256026" y="80137"/>
                </a:lnTo>
                <a:lnTo>
                  <a:pt x="3259201" y="77851"/>
                </a:lnTo>
                <a:lnTo>
                  <a:pt x="3264408" y="74168"/>
                </a:lnTo>
                <a:lnTo>
                  <a:pt x="3268345" y="69469"/>
                </a:lnTo>
                <a:lnTo>
                  <a:pt x="3272472" y="61214"/>
                </a:lnTo>
                <a:lnTo>
                  <a:pt x="3274187" y="57785"/>
                </a:lnTo>
                <a:lnTo>
                  <a:pt x="3275711" y="50800"/>
                </a:lnTo>
                <a:lnTo>
                  <a:pt x="3275584" y="33020"/>
                </a:lnTo>
                <a:lnTo>
                  <a:pt x="3275279" y="31750"/>
                </a:lnTo>
                <a:lnTo>
                  <a:pt x="3273806" y="25654"/>
                </a:lnTo>
                <a:lnTo>
                  <a:pt x="3269996" y="19304"/>
                </a:lnTo>
                <a:lnTo>
                  <a:pt x="3266186" y="12827"/>
                </a:lnTo>
                <a:lnTo>
                  <a:pt x="3237357" y="2882"/>
                </a:lnTo>
                <a:lnTo>
                  <a:pt x="3237357" y="41656"/>
                </a:lnTo>
                <a:lnTo>
                  <a:pt x="3237357" y="49530"/>
                </a:lnTo>
                <a:lnTo>
                  <a:pt x="3236595" y="52324"/>
                </a:lnTo>
                <a:lnTo>
                  <a:pt x="3234944" y="54737"/>
                </a:lnTo>
                <a:lnTo>
                  <a:pt x="3233420" y="57150"/>
                </a:lnTo>
                <a:lnTo>
                  <a:pt x="3231388" y="58674"/>
                </a:lnTo>
                <a:lnTo>
                  <a:pt x="3223768" y="60579"/>
                </a:lnTo>
                <a:lnTo>
                  <a:pt x="3220466" y="61214"/>
                </a:lnTo>
                <a:lnTo>
                  <a:pt x="3202686" y="61214"/>
                </a:lnTo>
                <a:lnTo>
                  <a:pt x="3202686" y="31750"/>
                </a:lnTo>
                <a:lnTo>
                  <a:pt x="3226308" y="31750"/>
                </a:lnTo>
                <a:lnTo>
                  <a:pt x="3231134" y="33020"/>
                </a:lnTo>
                <a:lnTo>
                  <a:pt x="3233547" y="35560"/>
                </a:lnTo>
                <a:lnTo>
                  <a:pt x="3236087" y="38100"/>
                </a:lnTo>
                <a:lnTo>
                  <a:pt x="3237357" y="41656"/>
                </a:lnTo>
                <a:lnTo>
                  <a:pt x="3237357" y="2882"/>
                </a:lnTo>
                <a:lnTo>
                  <a:pt x="3236163" y="2768"/>
                </a:lnTo>
                <a:lnTo>
                  <a:pt x="3227832" y="2540"/>
                </a:lnTo>
                <a:lnTo>
                  <a:pt x="3164332" y="2540"/>
                </a:lnTo>
                <a:lnTo>
                  <a:pt x="3164332" y="147574"/>
                </a:lnTo>
                <a:lnTo>
                  <a:pt x="3202686" y="147574"/>
                </a:lnTo>
                <a:lnTo>
                  <a:pt x="3202686" y="88646"/>
                </a:lnTo>
                <a:lnTo>
                  <a:pt x="3209544" y="88646"/>
                </a:lnTo>
                <a:lnTo>
                  <a:pt x="3212592" y="89789"/>
                </a:lnTo>
                <a:lnTo>
                  <a:pt x="3217418" y="93726"/>
                </a:lnTo>
                <a:lnTo>
                  <a:pt x="3219704" y="97536"/>
                </a:lnTo>
                <a:lnTo>
                  <a:pt x="3222294" y="103378"/>
                </a:lnTo>
                <a:lnTo>
                  <a:pt x="3242564" y="147574"/>
                </a:lnTo>
                <a:lnTo>
                  <a:pt x="3285744" y="147574"/>
                </a:lnTo>
                <a:close/>
              </a:path>
              <a:path w="3678554" h="150494">
                <a:moveTo>
                  <a:pt x="3336163" y="2540"/>
                </a:moveTo>
                <a:lnTo>
                  <a:pt x="3297936" y="2540"/>
                </a:lnTo>
                <a:lnTo>
                  <a:pt x="3297936" y="147574"/>
                </a:lnTo>
                <a:lnTo>
                  <a:pt x="3336163" y="147574"/>
                </a:lnTo>
                <a:lnTo>
                  <a:pt x="3336163" y="2540"/>
                </a:lnTo>
                <a:close/>
              </a:path>
              <a:path w="3678554" h="150494">
                <a:moveTo>
                  <a:pt x="3465830" y="114681"/>
                </a:moveTo>
                <a:lnTo>
                  <a:pt x="3400044" y="114681"/>
                </a:lnTo>
                <a:lnTo>
                  <a:pt x="3400044" y="86106"/>
                </a:lnTo>
                <a:lnTo>
                  <a:pt x="3459353" y="86106"/>
                </a:lnTo>
                <a:lnTo>
                  <a:pt x="3459353" y="56515"/>
                </a:lnTo>
                <a:lnTo>
                  <a:pt x="3400044" y="56515"/>
                </a:lnTo>
                <a:lnTo>
                  <a:pt x="3400044" y="33401"/>
                </a:lnTo>
                <a:lnTo>
                  <a:pt x="3464052" y="33401"/>
                </a:lnTo>
                <a:lnTo>
                  <a:pt x="3464052" y="2540"/>
                </a:lnTo>
                <a:lnTo>
                  <a:pt x="3361944" y="2540"/>
                </a:lnTo>
                <a:lnTo>
                  <a:pt x="3361944" y="147574"/>
                </a:lnTo>
                <a:lnTo>
                  <a:pt x="3465830" y="147574"/>
                </a:lnTo>
                <a:lnTo>
                  <a:pt x="3465830" y="114681"/>
                </a:lnTo>
                <a:close/>
              </a:path>
              <a:path w="3678554" h="150494">
                <a:moveTo>
                  <a:pt x="3590671" y="92456"/>
                </a:moveTo>
                <a:lnTo>
                  <a:pt x="3563721" y="59639"/>
                </a:lnTo>
                <a:lnTo>
                  <a:pt x="3527552" y="48387"/>
                </a:lnTo>
                <a:lnTo>
                  <a:pt x="3523234" y="46609"/>
                </a:lnTo>
                <a:lnTo>
                  <a:pt x="3521456" y="44704"/>
                </a:lnTo>
                <a:lnTo>
                  <a:pt x="3519551" y="42799"/>
                </a:lnTo>
                <a:lnTo>
                  <a:pt x="3518662" y="40767"/>
                </a:lnTo>
                <a:lnTo>
                  <a:pt x="3518662" y="35179"/>
                </a:lnTo>
                <a:lnTo>
                  <a:pt x="3519690" y="32766"/>
                </a:lnTo>
                <a:lnTo>
                  <a:pt x="3519805" y="32512"/>
                </a:lnTo>
                <a:lnTo>
                  <a:pt x="3522091" y="30353"/>
                </a:lnTo>
                <a:lnTo>
                  <a:pt x="3524250" y="28194"/>
                </a:lnTo>
                <a:lnTo>
                  <a:pt x="3527552" y="27051"/>
                </a:lnTo>
                <a:lnTo>
                  <a:pt x="3537458" y="27051"/>
                </a:lnTo>
                <a:lnTo>
                  <a:pt x="3541649" y="28575"/>
                </a:lnTo>
                <a:lnTo>
                  <a:pt x="3547745" y="34417"/>
                </a:lnTo>
                <a:lnTo>
                  <a:pt x="3549777" y="39243"/>
                </a:lnTo>
                <a:lnTo>
                  <a:pt x="3550666" y="45720"/>
                </a:lnTo>
                <a:lnTo>
                  <a:pt x="3586607" y="43307"/>
                </a:lnTo>
                <a:lnTo>
                  <a:pt x="3564966" y="5842"/>
                </a:lnTo>
                <a:lnTo>
                  <a:pt x="3535807" y="0"/>
                </a:lnTo>
                <a:lnTo>
                  <a:pt x="3526688" y="368"/>
                </a:lnTo>
                <a:lnTo>
                  <a:pt x="3485261" y="27940"/>
                </a:lnTo>
                <a:lnTo>
                  <a:pt x="3483521" y="34417"/>
                </a:lnTo>
                <a:lnTo>
                  <a:pt x="3483622" y="45720"/>
                </a:lnTo>
                <a:lnTo>
                  <a:pt x="3508438" y="80416"/>
                </a:lnTo>
                <a:lnTo>
                  <a:pt x="3540125" y="90678"/>
                </a:lnTo>
                <a:lnTo>
                  <a:pt x="3546602" y="93599"/>
                </a:lnTo>
                <a:lnTo>
                  <a:pt x="3552367" y="99568"/>
                </a:lnTo>
                <a:lnTo>
                  <a:pt x="3553714" y="102870"/>
                </a:lnTo>
                <a:lnTo>
                  <a:pt x="3553714" y="110617"/>
                </a:lnTo>
                <a:lnTo>
                  <a:pt x="3552291" y="113792"/>
                </a:lnTo>
                <a:lnTo>
                  <a:pt x="3552190" y="114046"/>
                </a:lnTo>
                <a:lnTo>
                  <a:pt x="3549269" y="117094"/>
                </a:lnTo>
                <a:lnTo>
                  <a:pt x="3546779" y="119570"/>
                </a:lnTo>
                <a:lnTo>
                  <a:pt x="3546157" y="120091"/>
                </a:lnTo>
                <a:lnTo>
                  <a:pt x="3542157" y="121539"/>
                </a:lnTo>
                <a:lnTo>
                  <a:pt x="3529330" y="121539"/>
                </a:lnTo>
                <a:lnTo>
                  <a:pt x="3515106" y="96901"/>
                </a:lnTo>
                <a:lnTo>
                  <a:pt x="3478784" y="99568"/>
                </a:lnTo>
                <a:lnTo>
                  <a:pt x="3492500" y="135763"/>
                </a:lnTo>
                <a:lnTo>
                  <a:pt x="3536061" y="149987"/>
                </a:lnTo>
                <a:lnTo>
                  <a:pt x="3544633" y="149631"/>
                </a:lnTo>
                <a:lnTo>
                  <a:pt x="3580485" y="131660"/>
                </a:lnTo>
                <a:lnTo>
                  <a:pt x="3586264" y="121539"/>
                </a:lnTo>
                <a:lnTo>
                  <a:pt x="3586962" y="120091"/>
                </a:lnTo>
                <a:lnTo>
                  <a:pt x="3588943" y="114046"/>
                </a:lnTo>
                <a:lnTo>
                  <a:pt x="3589032" y="113792"/>
                </a:lnTo>
                <a:lnTo>
                  <a:pt x="3590252" y="107226"/>
                </a:lnTo>
                <a:lnTo>
                  <a:pt x="3590671" y="100330"/>
                </a:lnTo>
                <a:lnTo>
                  <a:pt x="3590671" y="92456"/>
                </a:lnTo>
                <a:close/>
              </a:path>
              <a:path w="3678554" h="150494">
                <a:moveTo>
                  <a:pt x="3634486" y="2540"/>
                </a:moveTo>
                <a:lnTo>
                  <a:pt x="3600323" y="2540"/>
                </a:lnTo>
                <a:lnTo>
                  <a:pt x="3600323" y="26416"/>
                </a:lnTo>
                <a:lnTo>
                  <a:pt x="3605911" y="55880"/>
                </a:lnTo>
                <a:lnTo>
                  <a:pt x="3629025" y="55880"/>
                </a:lnTo>
                <a:lnTo>
                  <a:pt x="3634486" y="26416"/>
                </a:lnTo>
                <a:lnTo>
                  <a:pt x="3634486" y="2540"/>
                </a:lnTo>
                <a:close/>
              </a:path>
              <a:path w="3678554" h="150494">
                <a:moveTo>
                  <a:pt x="3678301" y="2540"/>
                </a:moveTo>
                <a:lnTo>
                  <a:pt x="3644138" y="2540"/>
                </a:lnTo>
                <a:lnTo>
                  <a:pt x="3644138" y="26416"/>
                </a:lnTo>
                <a:lnTo>
                  <a:pt x="3649726" y="55880"/>
                </a:lnTo>
                <a:lnTo>
                  <a:pt x="3672840" y="55880"/>
                </a:lnTo>
                <a:lnTo>
                  <a:pt x="3678301" y="26416"/>
                </a:lnTo>
                <a:lnTo>
                  <a:pt x="3678301" y="25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13231" y="3322954"/>
            <a:ext cx="6347460" cy="287020"/>
          </a:xfrm>
          <a:prstGeom prst="rect">
            <a:avLst/>
          </a:prstGeom>
          <a:solidFill>
            <a:srgbClr val="00AEEE"/>
          </a:solidFill>
        </p:spPr>
        <p:txBody>
          <a:bodyPr vert="horz" wrap="square" lIns="0" tIns="20320" rIns="0" bIns="0" rtlCol="0">
            <a:spAutoFit/>
          </a:bodyPr>
          <a:lstStyle/>
          <a:p>
            <a:pPr marR="21590" algn="ctr">
              <a:lnSpc>
                <a:spcPct val="100000"/>
              </a:lnSpc>
              <a:spcBef>
                <a:spcPts val="160"/>
              </a:spcBef>
            </a:pPr>
            <a:r>
              <a:rPr sz="1600" spc="-175" dirty="0">
                <a:solidFill>
                  <a:srgbClr val="FFFFFF"/>
                </a:solidFill>
                <a:latin typeface="Arial Black"/>
                <a:cs typeface="Arial Black"/>
              </a:rPr>
              <a:t>BASIS</a:t>
            </a:r>
            <a:r>
              <a:rPr sz="1600" spc="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95" dirty="0">
                <a:solidFill>
                  <a:srgbClr val="FFFFFF"/>
                </a:solidFill>
                <a:latin typeface="Arial Black"/>
                <a:cs typeface="Arial Black"/>
              </a:rPr>
              <a:t>OF</a:t>
            </a:r>
            <a:r>
              <a:rPr sz="1600" spc="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10" dirty="0">
                <a:solidFill>
                  <a:srgbClr val="FFFFFF"/>
                </a:solidFill>
                <a:latin typeface="Arial Black"/>
                <a:cs typeface="Arial Black"/>
              </a:rPr>
              <a:t>CHARGE</a:t>
            </a:r>
            <a:r>
              <a:rPr sz="1600" spc="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Arial Black"/>
                <a:cs typeface="Arial Black"/>
              </a:rPr>
              <a:t>[SECTION</a:t>
            </a:r>
            <a:r>
              <a:rPr sz="1600" spc="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 Black"/>
                <a:cs typeface="Arial Black"/>
              </a:rPr>
              <a:t>15]</a:t>
            </a:r>
            <a:endParaRPr sz="1600">
              <a:latin typeface="Arial Black"/>
              <a:cs typeface="Arial Black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731519" y="3691762"/>
          <a:ext cx="6370320" cy="1293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81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4005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Salary</a:t>
                      </a:r>
                      <a:r>
                        <a:rPr sz="1000" spc="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is</a:t>
                      </a:r>
                      <a:r>
                        <a:rPr sz="1000" spc="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chargeable</a:t>
                      </a:r>
                      <a:r>
                        <a:rPr sz="1000" spc="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to</a:t>
                      </a:r>
                      <a:r>
                        <a:rPr sz="1000" spc="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tax</a:t>
                      </a:r>
                      <a:r>
                        <a:rPr sz="1000" spc="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either</a:t>
                      </a:r>
                      <a:r>
                        <a:rPr sz="1000" spc="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on</a:t>
                      </a:r>
                      <a:r>
                        <a:rPr sz="1000" spc="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‘due’</a:t>
                      </a:r>
                      <a:r>
                        <a:rPr sz="1000" spc="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basis</a:t>
                      </a:r>
                      <a:r>
                        <a:rPr sz="1000" spc="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or</a:t>
                      </a:r>
                      <a:r>
                        <a:rPr sz="1000" spc="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on</a:t>
                      </a:r>
                      <a:r>
                        <a:rPr sz="1000" spc="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‘receipt’</a:t>
                      </a:r>
                      <a:r>
                        <a:rPr sz="1000" spc="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basis,</a:t>
                      </a:r>
                      <a:r>
                        <a:rPr sz="1000" spc="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whichever</a:t>
                      </a:r>
                      <a:r>
                        <a:rPr sz="1000" spc="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is</a:t>
                      </a:r>
                      <a:r>
                        <a:rPr sz="1000" spc="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earlier.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9F88B8"/>
                      </a:solidFill>
                      <a:prstDash val="solid"/>
                    </a:lnL>
                    <a:lnR w="12700">
                      <a:solidFill>
                        <a:srgbClr val="9F88B8"/>
                      </a:solidFill>
                      <a:prstDash val="solid"/>
                    </a:lnR>
                    <a:lnT w="12700">
                      <a:solidFill>
                        <a:srgbClr val="9F88B8"/>
                      </a:solidFill>
                      <a:prstDash val="solid"/>
                    </a:lnT>
                    <a:lnB w="12700">
                      <a:solidFill>
                        <a:srgbClr val="9F88B8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 marL="74930" marR="229235">
                        <a:lnSpc>
                          <a:spcPct val="134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However,</a:t>
                      </a:r>
                      <a:r>
                        <a:rPr sz="1000" spc="9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where</a:t>
                      </a:r>
                      <a:r>
                        <a:rPr sz="1000" spc="1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any</a:t>
                      </a:r>
                      <a:r>
                        <a:rPr sz="1000" spc="1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salary,</a:t>
                      </a:r>
                      <a:r>
                        <a:rPr sz="1000" spc="1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paid</a:t>
                      </a:r>
                      <a:r>
                        <a:rPr sz="1000" spc="10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in</a:t>
                      </a:r>
                      <a:r>
                        <a:rPr sz="1000" spc="10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advance,</a:t>
                      </a:r>
                      <a:r>
                        <a:rPr sz="1000" spc="9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is</a:t>
                      </a:r>
                      <a:r>
                        <a:rPr sz="1000" spc="1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assessed</a:t>
                      </a:r>
                      <a:r>
                        <a:rPr sz="1000" spc="1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in</a:t>
                      </a:r>
                      <a:r>
                        <a:rPr sz="1000" spc="10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1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year</a:t>
                      </a:r>
                      <a:r>
                        <a:rPr sz="1000" spc="1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000" spc="10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payment,</a:t>
                      </a:r>
                      <a:r>
                        <a:rPr sz="1000" spc="9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it</a:t>
                      </a:r>
                      <a:r>
                        <a:rPr sz="1000" spc="1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cannot</a:t>
                      </a:r>
                      <a:r>
                        <a:rPr sz="1000" spc="1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be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subsequently</a:t>
                      </a:r>
                      <a:r>
                        <a:rPr sz="1000" spc="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brought</a:t>
                      </a:r>
                      <a:r>
                        <a:rPr sz="1000" spc="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to</a:t>
                      </a:r>
                      <a:r>
                        <a:rPr sz="1000" spc="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tax</a:t>
                      </a:r>
                      <a:r>
                        <a:rPr sz="1000" spc="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in</a:t>
                      </a:r>
                      <a:r>
                        <a:rPr sz="1000" spc="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year</a:t>
                      </a:r>
                      <a:r>
                        <a:rPr sz="1000" spc="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in</a:t>
                      </a:r>
                      <a:r>
                        <a:rPr sz="1000" spc="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which</a:t>
                      </a:r>
                      <a:r>
                        <a:rPr sz="1000" spc="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it</a:t>
                      </a:r>
                      <a:r>
                        <a:rPr sz="1000" spc="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becomes</a:t>
                      </a:r>
                      <a:r>
                        <a:rPr sz="1000" spc="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due.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9F88B8"/>
                      </a:solidFill>
                      <a:prstDash val="solid"/>
                    </a:lnL>
                    <a:lnR w="12700">
                      <a:solidFill>
                        <a:srgbClr val="9F88B8"/>
                      </a:solidFill>
                      <a:prstDash val="solid"/>
                    </a:lnR>
                    <a:lnT w="12700">
                      <a:solidFill>
                        <a:srgbClr val="9F88B8"/>
                      </a:solidFill>
                      <a:prstDash val="solid"/>
                    </a:lnT>
                    <a:lnB w="12700">
                      <a:solidFill>
                        <a:srgbClr val="9F88B8"/>
                      </a:solidFill>
                      <a:prstDash val="solid"/>
                    </a:lnB>
                    <a:solidFill>
                      <a:srgbClr val="FB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 marL="74930" marR="87630">
                        <a:lnSpc>
                          <a:spcPct val="134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If</a:t>
                      </a:r>
                      <a:r>
                        <a:rPr sz="1000" spc="1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salary</a:t>
                      </a:r>
                      <a:r>
                        <a:rPr sz="1000" spc="1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paid</a:t>
                      </a:r>
                      <a:r>
                        <a:rPr sz="1000" spc="10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in</a:t>
                      </a:r>
                      <a:r>
                        <a:rPr sz="1000" spc="1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arrears</a:t>
                      </a:r>
                      <a:r>
                        <a:rPr sz="1000" spc="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has</a:t>
                      </a:r>
                      <a:r>
                        <a:rPr sz="1000" spc="9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already</a:t>
                      </a:r>
                      <a:r>
                        <a:rPr sz="1000" spc="10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been</a:t>
                      </a:r>
                      <a:r>
                        <a:rPr sz="1000" spc="1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assessed</a:t>
                      </a:r>
                      <a:r>
                        <a:rPr sz="1000" spc="1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on</a:t>
                      </a:r>
                      <a:r>
                        <a:rPr sz="1000" spc="114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due</a:t>
                      </a:r>
                      <a:r>
                        <a:rPr sz="1000" spc="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basis,</a:t>
                      </a:r>
                      <a:r>
                        <a:rPr sz="1000" spc="8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9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same</a:t>
                      </a:r>
                      <a:r>
                        <a:rPr sz="1000" spc="8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cannot</a:t>
                      </a:r>
                      <a:r>
                        <a:rPr sz="1000" spc="9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be</a:t>
                      </a:r>
                      <a:r>
                        <a:rPr sz="1000" spc="1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taxed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again</a:t>
                      </a:r>
                      <a:r>
                        <a:rPr sz="1000" spc="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when</a:t>
                      </a:r>
                      <a:r>
                        <a:rPr sz="1000" spc="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it</a:t>
                      </a:r>
                      <a:r>
                        <a:rPr sz="1000" spc="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is</a:t>
                      </a:r>
                      <a:r>
                        <a:rPr sz="1000" spc="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paid.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9F88B8"/>
                      </a:solidFill>
                      <a:prstDash val="solid"/>
                    </a:lnL>
                    <a:lnR w="12700">
                      <a:solidFill>
                        <a:srgbClr val="9F88B8"/>
                      </a:solidFill>
                      <a:prstDash val="solid"/>
                    </a:lnR>
                    <a:lnT w="12700">
                      <a:solidFill>
                        <a:srgbClr val="9F88B8"/>
                      </a:solidFill>
                      <a:prstDash val="solid"/>
                    </a:lnT>
                    <a:lnB w="12700">
                      <a:solidFill>
                        <a:srgbClr val="9F88B8"/>
                      </a:solidFill>
                      <a:prstDash val="solid"/>
                    </a:lnB>
                    <a:solidFill>
                      <a:srgbClr val="DA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object 25"/>
          <p:cNvSpPr txBox="1"/>
          <p:nvPr/>
        </p:nvSpPr>
        <p:spPr>
          <a:xfrm>
            <a:off x="713231" y="5160848"/>
            <a:ext cx="6347460" cy="287020"/>
          </a:xfrm>
          <a:prstGeom prst="rect">
            <a:avLst/>
          </a:prstGeom>
          <a:solidFill>
            <a:srgbClr val="00AEEE"/>
          </a:solidFill>
        </p:spPr>
        <p:txBody>
          <a:bodyPr vert="horz" wrap="square" lIns="0" tIns="20955" rIns="0" bIns="0" rtlCol="0">
            <a:spAutoFit/>
          </a:bodyPr>
          <a:lstStyle/>
          <a:p>
            <a:pPr marR="7620" algn="ctr">
              <a:lnSpc>
                <a:spcPct val="100000"/>
              </a:lnSpc>
              <a:spcBef>
                <a:spcPts val="165"/>
              </a:spcBef>
            </a:pPr>
            <a:r>
              <a:rPr sz="1600" spc="-240" dirty="0">
                <a:solidFill>
                  <a:srgbClr val="FFFFFF"/>
                </a:solidFill>
                <a:latin typeface="Arial Black"/>
                <a:cs typeface="Arial Black"/>
              </a:rPr>
              <a:t>EXEMPTION</a:t>
            </a:r>
            <a:r>
              <a:rPr sz="1600" spc="1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70" dirty="0">
                <a:solidFill>
                  <a:srgbClr val="FFFFFF"/>
                </a:solidFill>
                <a:latin typeface="Arial Black"/>
                <a:cs typeface="Arial Black"/>
              </a:rPr>
              <a:t>UNDER</a:t>
            </a:r>
            <a:r>
              <a:rPr sz="1600" spc="1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29" dirty="0">
                <a:solidFill>
                  <a:srgbClr val="FFFFFF"/>
                </a:solidFill>
                <a:latin typeface="Arial Black"/>
                <a:cs typeface="Arial Black"/>
              </a:rPr>
              <a:t>SECTION</a:t>
            </a:r>
            <a:r>
              <a:rPr sz="1600" spc="1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 Black"/>
                <a:cs typeface="Arial Black"/>
              </a:rPr>
              <a:t>10</a:t>
            </a:r>
            <a:endParaRPr sz="1600">
              <a:latin typeface="Arial Black"/>
              <a:cs typeface="Arial Black"/>
            </a:endParaRPr>
          </a:p>
        </p:txBody>
      </p: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731519" y="5531484"/>
          <a:ext cx="6386830" cy="3105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5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7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8285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00" spc="-10" dirty="0">
                          <a:latin typeface="Arial Black"/>
                          <a:cs typeface="Arial Black"/>
                        </a:rPr>
                        <a:t>Section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BE9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00" spc="-10" dirty="0">
                          <a:latin typeface="Arial Black"/>
                          <a:cs typeface="Arial Black"/>
                        </a:rPr>
                        <a:t>Income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BE9FF"/>
                    </a:solidFill>
                  </a:tcPr>
                </a:tc>
                <a:tc>
                  <a:txBody>
                    <a:bodyPr/>
                    <a:lstStyle/>
                    <a:p>
                      <a:pPr marL="61658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00" spc="-20" dirty="0">
                          <a:latin typeface="Arial Black"/>
                          <a:cs typeface="Arial Black"/>
                        </a:rPr>
                        <a:t>Available</a:t>
                      </a:r>
                      <a:r>
                        <a:rPr sz="100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25" dirty="0">
                          <a:latin typeface="Arial Black"/>
                          <a:cs typeface="Arial Black"/>
                        </a:rPr>
                        <a:t>to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BE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1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000" spc="-10" dirty="0">
                          <a:latin typeface="Arial Black"/>
                          <a:cs typeface="Arial Black"/>
                        </a:rPr>
                        <a:t>10(7)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0DBDB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58419" algn="just">
                        <a:lnSpc>
                          <a:spcPct val="125000"/>
                        </a:lnSpc>
                        <a:spcBef>
                          <a:spcPts val="80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Any</a:t>
                      </a:r>
                      <a:r>
                        <a:rPr sz="1000" spc="49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allowance</a:t>
                      </a:r>
                      <a:r>
                        <a:rPr sz="1000" spc="10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or</a:t>
                      </a:r>
                      <a:r>
                        <a:rPr sz="1000" spc="9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perquisites</a:t>
                      </a:r>
                      <a:r>
                        <a:rPr sz="1000" spc="9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paid</a:t>
                      </a:r>
                      <a:r>
                        <a:rPr sz="1000" spc="10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or</a:t>
                      </a:r>
                      <a:r>
                        <a:rPr sz="1000" spc="10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allowed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outside</a:t>
                      </a:r>
                      <a:r>
                        <a:rPr sz="1000" spc="2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India</a:t>
                      </a:r>
                      <a:r>
                        <a:rPr sz="1000" spc="2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by</a:t>
                      </a:r>
                      <a:r>
                        <a:rPr sz="1000" spc="2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2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Government</a:t>
                      </a:r>
                      <a:r>
                        <a:rPr sz="1000" spc="2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to</a:t>
                      </a:r>
                      <a:r>
                        <a:rPr sz="1000" spc="2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sz="1000" spc="2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citizen</a:t>
                      </a:r>
                      <a:r>
                        <a:rPr sz="1000" spc="2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of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India</a:t>
                      </a:r>
                      <a:r>
                        <a:rPr sz="1000" spc="1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for</a:t>
                      </a:r>
                      <a:r>
                        <a:rPr sz="1000" spc="1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rendering</a:t>
                      </a:r>
                      <a:r>
                        <a:rPr sz="1000" spc="1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services</a:t>
                      </a:r>
                      <a:r>
                        <a:rPr sz="1000" spc="1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outside</a:t>
                      </a:r>
                      <a:r>
                        <a:rPr sz="1000" spc="114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India.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0DBDB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168275">
                        <a:lnSpc>
                          <a:spcPct val="125000"/>
                        </a:lnSpc>
                        <a:spcBef>
                          <a:spcPts val="80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Individual,</a:t>
                      </a:r>
                      <a:r>
                        <a:rPr sz="1000" spc="3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being</a:t>
                      </a:r>
                      <a:r>
                        <a:rPr sz="1000" spc="3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citizen</a:t>
                      </a:r>
                      <a:r>
                        <a:rPr sz="1000" spc="3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of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India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0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1390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00" spc="-10" dirty="0">
                          <a:latin typeface="Arial Black"/>
                          <a:cs typeface="Arial Black"/>
                        </a:rPr>
                        <a:t>10(6)(ii)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8D9F3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212090">
                        <a:lnSpc>
                          <a:spcPct val="125000"/>
                        </a:lnSpc>
                        <a:spcBef>
                          <a:spcPts val="80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Remuneration</a:t>
                      </a:r>
                      <a:r>
                        <a:rPr sz="1000" spc="3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received</a:t>
                      </a:r>
                      <a:r>
                        <a:rPr sz="1000" spc="3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by</a:t>
                      </a:r>
                      <a:r>
                        <a:rPr sz="1000" spc="3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Foreign</a:t>
                      </a:r>
                      <a:r>
                        <a:rPr sz="1000" spc="3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Diplomats/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Consulate</a:t>
                      </a:r>
                      <a:r>
                        <a:rPr sz="10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and</a:t>
                      </a:r>
                      <a:r>
                        <a:rPr sz="10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their</a:t>
                      </a:r>
                      <a:r>
                        <a:rPr sz="10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staff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spc="-10" dirty="0">
                          <a:latin typeface="Arial Black"/>
                          <a:cs typeface="Arial Black"/>
                        </a:rPr>
                        <a:t>Conditions:</a:t>
                      </a:r>
                      <a:endParaRPr sz="1000">
                        <a:latin typeface="Arial Black"/>
                        <a:cs typeface="Arial Black"/>
                      </a:endParaRPr>
                    </a:p>
                    <a:p>
                      <a:pPr marL="397510" marR="55244" indent="-287020" algn="just">
                        <a:lnSpc>
                          <a:spcPct val="125400"/>
                        </a:lnSpc>
                        <a:spcBef>
                          <a:spcPts val="200"/>
                        </a:spcBef>
                        <a:buFont typeface="Arial Black"/>
                        <a:buAutoNum type="arabicPeriod"/>
                        <a:tabLst>
                          <a:tab pos="398780" algn="l"/>
                        </a:tabLst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275" dirty="0">
                          <a:latin typeface="Lucida Sans Unicode"/>
                          <a:cs typeface="Lucida Sans Unicode"/>
                        </a:rPr>
                        <a:t> 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remuneration</a:t>
                      </a:r>
                      <a:r>
                        <a:rPr sz="1000" spc="285" dirty="0">
                          <a:latin typeface="Lucida Sans Unicode"/>
                          <a:cs typeface="Lucida Sans Unicode"/>
                        </a:rPr>
                        <a:t> 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received</a:t>
                      </a:r>
                      <a:r>
                        <a:rPr sz="1000" spc="280" dirty="0">
                          <a:latin typeface="Lucida Sans Unicode"/>
                          <a:cs typeface="Lucida Sans Unicode"/>
                        </a:rPr>
                        <a:t> 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by</a:t>
                      </a:r>
                      <a:r>
                        <a:rPr sz="1000" spc="275" dirty="0">
                          <a:latin typeface="Lucida Sans Unicode"/>
                          <a:cs typeface="Lucida Sans Unicode"/>
                        </a:rPr>
                        <a:t>  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our 	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corresponding</a:t>
                      </a:r>
                      <a:r>
                        <a:rPr sz="1000" spc="26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Govt.</a:t>
                      </a:r>
                      <a:r>
                        <a:rPr sz="1000" spc="27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officials/member</a:t>
                      </a:r>
                      <a:r>
                        <a:rPr sz="1000" spc="26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of 	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staff</a:t>
                      </a:r>
                      <a:r>
                        <a:rPr sz="1000" spc="19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resident</a:t>
                      </a:r>
                      <a:r>
                        <a:rPr sz="1000" spc="20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in</a:t>
                      </a:r>
                      <a:r>
                        <a:rPr sz="1000" spc="20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such</a:t>
                      </a:r>
                      <a:r>
                        <a:rPr sz="1000" spc="20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foreign</a:t>
                      </a:r>
                      <a:r>
                        <a:rPr sz="1000" spc="19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countries 	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should</a:t>
                      </a:r>
                      <a:r>
                        <a:rPr sz="10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be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exempt.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  <a:p>
                      <a:pPr marL="397510" marR="56515" indent="-287020" algn="just">
                        <a:lnSpc>
                          <a:spcPct val="125299"/>
                        </a:lnSpc>
                        <a:spcBef>
                          <a:spcPts val="165"/>
                        </a:spcBef>
                        <a:buFont typeface="Arial Black"/>
                        <a:buAutoNum type="arabicPeriod"/>
                        <a:tabLst>
                          <a:tab pos="398780" algn="l"/>
                        </a:tabLst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1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member</a:t>
                      </a:r>
                      <a:r>
                        <a:rPr sz="1000" spc="1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000" spc="1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staff</a:t>
                      </a:r>
                      <a:r>
                        <a:rPr sz="1000" spc="1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should</a:t>
                      </a:r>
                      <a:r>
                        <a:rPr sz="1000" spc="1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be</a:t>
                      </a:r>
                      <a:r>
                        <a:rPr sz="1000" spc="1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1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subjects 	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000" spc="2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2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respective</a:t>
                      </a:r>
                      <a:r>
                        <a:rPr sz="1000" spc="2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countries</a:t>
                      </a:r>
                      <a:r>
                        <a:rPr sz="1000" spc="29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and</a:t>
                      </a:r>
                      <a:r>
                        <a:rPr sz="1000" spc="28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should</a:t>
                      </a:r>
                      <a:r>
                        <a:rPr sz="1000" spc="2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not 	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be</a:t>
                      </a:r>
                      <a:r>
                        <a:rPr sz="1000" spc="22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engaged</a:t>
                      </a:r>
                      <a:r>
                        <a:rPr sz="1000" spc="22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in</a:t>
                      </a:r>
                      <a:r>
                        <a:rPr sz="1000" spc="23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any</a:t>
                      </a:r>
                      <a:r>
                        <a:rPr sz="1000" spc="22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other</a:t>
                      </a:r>
                      <a:r>
                        <a:rPr sz="1000" spc="22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business</a:t>
                      </a:r>
                      <a:r>
                        <a:rPr sz="1000" spc="22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or 	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profession</a:t>
                      </a:r>
                      <a:r>
                        <a:rPr sz="1000" spc="1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or</a:t>
                      </a:r>
                      <a:r>
                        <a:rPr sz="1000" spc="1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employment</a:t>
                      </a:r>
                      <a:r>
                        <a:rPr sz="1000" spc="1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in</a:t>
                      </a:r>
                      <a:r>
                        <a:rPr sz="1000" spc="1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India.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8D9F3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129539">
                        <a:lnSpc>
                          <a:spcPct val="125000"/>
                        </a:lnSpc>
                        <a:spcBef>
                          <a:spcPts val="80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Individual</a:t>
                      </a:r>
                      <a:r>
                        <a:rPr sz="10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(not</a:t>
                      </a:r>
                      <a:r>
                        <a:rPr sz="1000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being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citizen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of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India)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8D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7" name="object 27"/>
          <p:cNvGrpSpPr/>
          <p:nvPr/>
        </p:nvGrpSpPr>
        <p:grpSpPr>
          <a:xfrm>
            <a:off x="713105" y="852932"/>
            <a:ext cx="6346190" cy="429895"/>
            <a:chOff x="713105" y="852932"/>
            <a:chExt cx="6346190" cy="429895"/>
          </a:xfrm>
        </p:grpSpPr>
        <p:sp>
          <p:nvSpPr>
            <p:cNvPr id="28" name="object 28"/>
            <p:cNvSpPr/>
            <p:nvPr/>
          </p:nvSpPr>
          <p:spPr>
            <a:xfrm>
              <a:off x="713105" y="852932"/>
              <a:ext cx="6346190" cy="411480"/>
            </a:xfrm>
            <a:custGeom>
              <a:avLst/>
              <a:gdLst/>
              <a:ahLst/>
              <a:cxnLst/>
              <a:rect l="l" t="t" r="r" b="b"/>
              <a:pathLst>
                <a:path w="6346190" h="411480">
                  <a:moveTo>
                    <a:pt x="6345936" y="0"/>
                  </a:moveTo>
                  <a:lnTo>
                    <a:pt x="0" y="0"/>
                  </a:lnTo>
                  <a:lnTo>
                    <a:pt x="0" y="411479"/>
                  </a:lnTo>
                  <a:lnTo>
                    <a:pt x="6345936" y="411479"/>
                  </a:lnTo>
                  <a:lnTo>
                    <a:pt x="6345936" y="0"/>
                  </a:lnTo>
                  <a:close/>
                </a:path>
              </a:pathLst>
            </a:custGeom>
            <a:solidFill>
              <a:srgbClr val="ABE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13105" y="1264412"/>
              <a:ext cx="6346190" cy="18415"/>
            </a:xfrm>
            <a:custGeom>
              <a:avLst/>
              <a:gdLst/>
              <a:ahLst/>
              <a:cxnLst/>
              <a:rect l="l" t="t" r="r" b="b"/>
              <a:pathLst>
                <a:path w="6346190" h="18415">
                  <a:moveTo>
                    <a:pt x="6345936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6345936" y="18288"/>
                  </a:lnTo>
                  <a:lnTo>
                    <a:pt x="6345936" y="0"/>
                  </a:lnTo>
                  <a:close/>
                </a:path>
              </a:pathLst>
            </a:custGeom>
            <a:solidFill>
              <a:srgbClr val="342E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33165" y="967105"/>
              <a:ext cx="1306830" cy="197485"/>
            </a:xfrm>
            <a:custGeom>
              <a:avLst/>
              <a:gdLst/>
              <a:ahLst/>
              <a:cxnLst/>
              <a:rect l="l" t="t" r="r" b="b"/>
              <a:pathLst>
                <a:path w="1306829" h="197484">
                  <a:moveTo>
                    <a:pt x="50418" y="127508"/>
                  </a:moveTo>
                  <a:lnTo>
                    <a:pt x="0" y="131064"/>
                  </a:lnTo>
                  <a:lnTo>
                    <a:pt x="1976" y="144845"/>
                  </a:lnTo>
                  <a:lnTo>
                    <a:pt x="5693" y="157019"/>
                  </a:lnTo>
                  <a:lnTo>
                    <a:pt x="42687" y="192754"/>
                  </a:lnTo>
                  <a:lnTo>
                    <a:pt x="79756" y="197485"/>
                  </a:lnTo>
                  <a:lnTo>
                    <a:pt x="91707" y="196984"/>
                  </a:lnTo>
                  <a:lnTo>
                    <a:pt x="128897" y="185007"/>
                  </a:lnTo>
                  <a:lnTo>
                    <a:pt x="149706" y="159893"/>
                  </a:lnTo>
                  <a:lnTo>
                    <a:pt x="80518" y="159893"/>
                  </a:lnTo>
                  <a:lnTo>
                    <a:pt x="73348" y="159176"/>
                  </a:lnTo>
                  <a:lnTo>
                    <a:pt x="51561" y="136651"/>
                  </a:lnTo>
                  <a:lnTo>
                    <a:pt x="50418" y="127508"/>
                  </a:lnTo>
                  <a:close/>
                </a:path>
                <a:path w="1306829" h="197484">
                  <a:moveTo>
                    <a:pt x="79374" y="0"/>
                  </a:moveTo>
                  <a:lnTo>
                    <a:pt x="37210" y="7493"/>
                  </a:lnTo>
                  <a:lnTo>
                    <a:pt x="8338" y="41401"/>
                  </a:lnTo>
                  <a:lnTo>
                    <a:pt x="8270" y="41592"/>
                  </a:lnTo>
                  <a:lnTo>
                    <a:pt x="6828" y="48641"/>
                  </a:lnTo>
                  <a:lnTo>
                    <a:pt x="6501" y="53594"/>
                  </a:lnTo>
                  <a:lnTo>
                    <a:pt x="6439" y="56896"/>
                  </a:lnTo>
                  <a:lnTo>
                    <a:pt x="7226" y="65786"/>
                  </a:lnTo>
                  <a:lnTo>
                    <a:pt x="30081" y="99591"/>
                  </a:lnTo>
                  <a:lnTo>
                    <a:pt x="71246" y="115950"/>
                  </a:lnTo>
                  <a:lnTo>
                    <a:pt x="80940" y="118570"/>
                  </a:lnTo>
                  <a:lnTo>
                    <a:pt x="88693" y="121284"/>
                  </a:lnTo>
                  <a:lnTo>
                    <a:pt x="94517" y="124094"/>
                  </a:lnTo>
                  <a:lnTo>
                    <a:pt x="98424" y="127000"/>
                  </a:lnTo>
                  <a:lnTo>
                    <a:pt x="102293" y="131064"/>
                  </a:lnTo>
                  <a:lnTo>
                    <a:pt x="104267" y="135381"/>
                  </a:lnTo>
                  <a:lnTo>
                    <a:pt x="104267" y="145542"/>
                  </a:lnTo>
                  <a:lnTo>
                    <a:pt x="102234" y="150114"/>
                  </a:lnTo>
                  <a:lnTo>
                    <a:pt x="98043" y="154050"/>
                  </a:lnTo>
                  <a:lnTo>
                    <a:pt x="93980" y="157988"/>
                  </a:lnTo>
                  <a:lnTo>
                    <a:pt x="88137" y="159893"/>
                  </a:lnTo>
                  <a:lnTo>
                    <a:pt x="149706" y="159893"/>
                  </a:lnTo>
                  <a:lnTo>
                    <a:pt x="150670" y="157988"/>
                  </a:lnTo>
                  <a:lnTo>
                    <a:pt x="153543" y="149685"/>
                  </a:lnTo>
                  <a:lnTo>
                    <a:pt x="155257" y="141055"/>
                  </a:lnTo>
                  <a:lnTo>
                    <a:pt x="155829" y="132079"/>
                  </a:lnTo>
                  <a:lnTo>
                    <a:pt x="155400" y="124458"/>
                  </a:lnTo>
                  <a:lnTo>
                    <a:pt x="134022" y="87203"/>
                  </a:lnTo>
                  <a:lnTo>
                    <a:pt x="93335" y="69978"/>
                  </a:lnTo>
                  <a:lnTo>
                    <a:pt x="67818" y="63626"/>
                  </a:lnTo>
                  <a:lnTo>
                    <a:pt x="61848" y="61214"/>
                  </a:lnTo>
                  <a:lnTo>
                    <a:pt x="59308" y="58800"/>
                  </a:lnTo>
                  <a:lnTo>
                    <a:pt x="56768" y="56261"/>
                  </a:lnTo>
                  <a:lnTo>
                    <a:pt x="55498" y="53594"/>
                  </a:lnTo>
                  <a:lnTo>
                    <a:pt x="55498" y="46354"/>
                  </a:lnTo>
                  <a:lnTo>
                    <a:pt x="56912" y="43056"/>
                  </a:lnTo>
                  <a:lnTo>
                    <a:pt x="57022" y="42799"/>
                  </a:lnTo>
                  <a:lnTo>
                    <a:pt x="63245" y="37084"/>
                  </a:lnTo>
                  <a:lnTo>
                    <a:pt x="67944" y="35560"/>
                  </a:lnTo>
                  <a:lnTo>
                    <a:pt x="144949" y="35560"/>
                  </a:lnTo>
                  <a:lnTo>
                    <a:pt x="143383" y="31242"/>
                  </a:lnTo>
                  <a:lnTo>
                    <a:pt x="108426" y="3413"/>
                  </a:lnTo>
                  <a:lnTo>
                    <a:pt x="94876" y="855"/>
                  </a:lnTo>
                  <a:lnTo>
                    <a:pt x="79374" y="0"/>
                  </a:lnTo>
                  <a:close/>
                </a:path>
                <a:path w="1306829" h="197484">
                  <a:moveTo>
                    <a:pt x="144949" y="35560"/>
                  </a:moveTo>
                  <a:lnTo>
                    <a:pt x="81660" y="35560"/>
                  </a:lnTo>
                  <a:lnTo>
                    <a:pt x="87503" y="37465"/>
                  </a:lnTo>
                  <a:lnTo>
                    <a:pt x="91820" y="41401"/>
                  </a:lnTo>
                  <a:lnTo>
                    <a:pt x="96011" y="45339"/>
                  </a:lnTo>
                  <a:lnTo>
                    <a:pt x="98806" y="51562"/>
                  </a:lnTo>
                  <a:lnTo>
                    <a:pt x="100203" y="60198"/>
                  </a:lnTo>
                  <a:lnTo>
                    <a:pt x="150241" y="56896"/>
                  </a:lnTo>
                  <a:lnTo>
                    <a:pt x="147669" y="43056"/>
                  </a:lnTo>
                  <a:lnTo>
                    <a:pt x="144949" y="35560"/>
                  </a:lnTo>
                  <a:close/>
                </a:path>
                <a:path w="1306829" h="197484">
                  <a:moveTo>
                    <a:pt x="285114" y="3301"/>
                  </a:moveTo>
                  <a:lnTo>
                    <a:pt x="227203" y="3301"/>
                  </a:lnTo>
                  <a:lnTo>
                    <a:pt x="162686" y="194183"/>
                  </a:lnTo>
                  <a:lnTo>
                    <a:pt x="216916" y="194183"/>
                  </a:lnTo>
                  <a:lnTo>
                    <a:pt x="225297" y="162687"/>
                  </a:lnTo>
                  <a:lnTo>
                    <a:pt x="339091" y="162687"/>
                  </a:lnTo>
                  <a:lnTo>
                    <a:pt x="325113" y="121412"/>
                  </a:lnTo>
                  <a:lnTo>
                    <a:pt x="236728" y="121412"/>
                  </a:lnTo>
                  <a:lnTo>
                    <a:pt x="255523" y="52704"/>
                  </a:lnTo>
                  <a:lnTo>
                    <a:pt x="301845" y="52704"/>
                  </a:lnTo>
                  <a:lnTo>
                    <a:pt x="285114" y="3301"/>
                  </a:lnTo>
                  <a:close/>
                </a:path>
                <a:path w="1306829" h="197484">
                  <a:moveTo>
                    <a:pt x="339091" y="162687"/>
                  </a:moveTo>
                  <a:lnTo>
                    <a:pt x="285495" y="162687"/>
                  </a:lnTo>
                  <a:lnTo>
                    <a:pt x="294131" y="194183"/>
                  </a:lnTo>
                  <a:lnTo>
                    <a:pt x="349757" y="194183"/>
                  </a:lnTo>
                  <a:lnTo>
                    <a:pt x="339091" y="162687"/>
                  </a:lnTo>
                  <a:close/>
                </a:path>
                <a:path w="1306829" h="197484">
                  <a:moveTo>
                    <a:pt x="301845" y="52704"/>
                  </a:moveTo>
                  <a:lnTo>
                    <a:pt x="255523" y="52704"/>
                  </a:lnTo>
                  <a:lnTo>
                    <a:pt x="274446" y="121412"/>
                  </a:lnTo>
                  <a:lnTo>
                    <a:pt x="325113" y="121412"/>
                  </a:lnTo>
                  <a:lnTo>
                    <a:pt x="301845" y="52704"/>
                  </a:lnTo>
                  <a:close/>
                </a:path>
                <a:path w="1306829" h="197484">
                  <a:moveTo>
                    <a:pt x="417321" y="3301"/>
                  </a:moveTo>
                  <a:lnTo>
                    <a:pt x="364235" y="3301"/>
                  </a:lnTo>
                  <a:lnTo>
                    <a:pt x="364235" y="194183"/>
                  </a:lnTo>
                  <a:lnTo>
                    <a:pt x="500253" y="194183"/>
                  </a:lnTo>
                  <a:lnTo>
                    <a:pt x="500253" y="147193"/>
                  </a:lnTo>
                  <a:lnTo>
                    <a:pt x="417321" y="147193"/>
                  </a:lnTo>
                  <a:lnTo>
                    <a:pt x="417321" y="3301"/>
                  </a:lnTo>
                  <a:close/>
                </a:path>
                <a:path w="1306829" h="197484">
                  <a:moveTo>
                    <a:pt x="629538" y="3301"/>
                  </a:moveTo>
                  <a:lnTo>
                    <a:pt x="571626" y="3301"/>
                  </a:lnTo>
                  <a:lnTo>
                    <a:pt x="507110" y="194183"/>
                  </a:lnTo>
                  <a:lnTo>
                    <a:pt x="561339" y="194183"/>
                  </a:lnTo>
                  <a:lnTo>
                    <a:pt x="569721" y="162687"/>
                  </a:lnTo>
                  <a:lnTo>
                    <a:pt x="683515" y="162687"/>
                  </a:lnTo>
                  <a:lnTo>
                    <a:pt x="669537" y="121412"/>
                  </a:lnTo>
                  <a:lnTo>
                    <a:pt x="581151" y="121412"/>
                  </a:lnTo>
                  <a:lnTo>
                    <a:pt x="599947" y="52704"/>
                  </a:lnTo>
                  <a:lnTo>
                    <a:pt x="646269" y="52704"/>
                  </a:lnTo>
                  <a:lnTo>
                    <a:pt x="629538" y="3301"/>
                  </a:lnTo>
                  <a:close/>
                </a:path>
                <a:path w="1306829" h="197484">
                  <a:moveTo>
                    <a:pt x="683515" y="162687"/>
                  </a:moveTo>
                  <a:lnTo>
                    <a:pt x="629919" y="162687"/>
                  </a:lnTo>
                  <a:lnTo>
                    <a:pt x="638556" y="194183"/>
                  </a:lnTo>
                  <a:lnTo>
                    <a:pt x="694182" y="194183"/>
                  </a:lnTo>
                  <a:lnTo>
                    <a:pt x="683515" y="162687"/>
                  </a:lnTo>
                  <a:close/>
                </a:path>
                <a:path w="1306829" h="197484">
                  <a:moveTo>
                    <a:pt x="646269" y="52704"/>
                  </a:moveTo>
                  <a:lnTo>
                    <a:pt x="599947" y="52704"/>
                  </a:lnTo>
                  <a:lnTo>
                    <a:pt x="618870" y="121412"/>
                  </a:lnTo>
                  <a:lnTo>
                    <a:pt x="669537" y="121412"/>
                  </a:lnTo>
                  <a:lnTo>
                    <a:pt x="646269" y="52704"/>
                  </a:lnTo>
                  <a:close/>
                </a:path>
                <a:path w="1306829" h="197484">
                  <a:moveTo>
                    <a:pt x="799464" y="3301"/>
                  </a:moveTo>
                  <a:lnTo>
                    <a:pt x="710945" y="3301"/>
                  </a:lnTo>
                  <a:lnTo>
                    <a:pt x="710945" y="194183"/>
                  </a:lnTo>
                  <a:lnTo>
                    <a:pt x="764285" y="194183"/>
                  </a:lnTo>
                  <a:lnTo>
                    <a:pt x="764285" y="116713"/>
                  </a:lnTo>
                  <a:lnTo>
                    <a:pt x="838002" y="116713"/>
                  </a:lnTo>
                  <a:lnTo>
                    <a:pt x="835406" y="114680"/>
                  </a:lnTo>
                  <a:lnTo>
                    <a:pt x="830833" y="112268"/>
                  </a:lnTo>
                  <a:lnTo>
                    <a:pt x="824483" y="109981"/>
                  </a:lnTo>
                  <a:lnTo>
                    <a:pt x="832357" y="107950"/>
                  </a:lnTo>
                  <a:lnTo>
                    <a:pt x="861259" y="80645"/>
                  </a:lnTo>
                  <a:lnTo>
                    <a:pt x="764285" y="80645"/>
                  </a:lnTo>
                  <a:lnTo>
                    <a:pt x="764285" y="41783"/>
                  </a:lnTo>
                  <a:lnTo>
                    <a:pt x="864455" y="41783"/>
                  </a:lnTo>
                  <a:lnTo>
                    <a:pt x="864012" y="39401"/>
                  </a:lnTo>
                  <a:lnTo>
                    <a:pt x="837057" y="8000"/>
                  </a:lnTo>
                  <a:lnTo>
                    <a:pt x="811035" y="3589"/>
                  </a:lnTo>
                  <a:lnTo>
                    <a:pt x="799464" y="3301"/>
                  </a:lnTo>
                  <a:close/>
                </a:path>
                <a:path w="1306829" h="197484">
                  <a:moveTo>
                    <a:pt x="838002" y="116713"/>
                  </a:moveTo>
                  <a:lnTo>
                    <a:pt x="773810" y="116713"/>
                  </a:lnTo>
                  <a:lnTo>
                    <a:pt x="778129" y="118237"/>
                  </a:lnTo>
                  <a:lnTo>
                    <a:pt x="781938" y="121158"/>
                  </a:lnTo>
                  <a:lnTo>
                    <a:pt x="784732" y="123444"/>
                  </a:lnTo>
                  <a:lnTo>
                    <a:pt x="788034" y="128270"/>
                  </a:lnTo>
                  <a:lnTo>
                    <a:pt x="791591" y="135890"/>
                  </a:lnTo>
                  <a:lnTo>
                    <a:pt x="819911" y="194183"/>
                  </a:lnTo>
                  <a:lnTo>
                    <a:pt x="879982" y="194183"/>
                  </a:lnTo>
                  <a:lnTo>
                    <a:pt x="854201" y="138811"/>
                  </a:lnTo>
                  <a:lnTo>
                    <a:pt x="852932" y="136144"/>
                  </a:lnTo>
                  <a:lnTo>
                    <a:pt x="850519" y="132079"/>
                  </a:lnTo>
                  <a:lnTo>
                    <a:pt x="843153" y="121920"/>
                  </a:lnTo>
                  <a:lnTo>
                    <a:pt x="840232" y="118491"/>
                  </a:lnTo>
                  <a:lnTo>
                    <a:pt x="838002" y="116713"/>
                  </a:lnTo>
                  <a:close/>
                </a:path>
                <a:path w="1306829" h="197484">
                  <a:moveTo>
                    <a:pt x="864455" y="41783"/>
                  </a:moveTo>
                  <a:lnTo>
                    <a:pt x="797306" y="41783"/>
                  </a:lnTo>
                  <a:lnTo>
                    <a:pt x="803909" y="43434"/>
                  </a:lnTo>
                  <a:lnTo>
                    <a:pt x="807338" y="46736"/>
                  </a:lnTo>
                  <a:lnTo>
                    <a:pt x="810894" y="50038"/>
                  </a:lnTo>
                  <a:lnTo>
                    <a:pt x="812672" y="54737"/>
                  </a:lnTo>
                  <a:lnTo>
                    <a:pt x="812672" y="65150"/>
                  </a:lnTo>
                  <a:lnTo>
                    <a:pt x="800734" y="77977"/>
                  </a:lnTo>
                  <a:lnTo>
                    <a:pt x="793749" y="79755"/>
                  </a:lnTo>
                  <a:lnTo>
                    <a:pt x="789050" y="80645"/>
                  </a:lnTo>
                  <a:lnTo>
                    <a:pt x="861259" y="80645"/>
                  </a:lnTo>
                  <a:lnTo>
                    <a:pt x="862584" y="77638"/>
                  </a:lnTo>
                  <a:lnTo>
                    <a:pt x="864489" y="71072"/>
                  </a:lnTo>
                  <a:lnTo>
                    <a:pt x="865632" y="63958"/>
                  </a:lnTo>
                  <a:lnTo>
                    <a:pt x="866012" y="56261"/>
                  </a:lnTo>
                  <a:lnTo>
                    <a:pt x="865512" y="47474"/>
                  </a:lnTo>
                  <a:lnTo>
                    <a:pt x="864455" y="41783"/>
                  </a:lnTo>
                  <a:close/>
                </a:path>
                <a:path w="1306829" h="197484">
                  <a:moveTo>
                    <a:pt x="949959" y="3301"/>
                  </a:moveTo>
                  <a:lnTo>
                    <a:pt x="896746" y="3301"/>
                  </a:lnTo>
                  <a:lnTo>
                    <a:pt x="896746" y="194183"/>
                  </a:lnTo>
                  <a:lnTo>
                    <a:pt x="949959" y="194183"/>
                  </a:lnTo>
                  <a:lnTo>
                    <a:pt x="949959" y="3301"/>
                  </a:lnTo>
                  <a:close/>
                </a:path>
                <a:path w="1306829" h="197484">
                  <a:moveTo>
                    <a:pt x="1129792" y="3301"/>
                  </a:moveTo>
                  <a:lnTo>
                    <a:pt x="987551" y="3301"/>
                  </a:lnTo>
                  <a:lnTo>
                    <a:pt x="987551" y="194183"/>
                  </a:lnTo>
                  <a:lnTo>
                    <a:pt x="1132332" y="194183"/>
                  </a:lnTo>
                  <a:lnTo>
                    <a:pt x="1132332" y="151002"/>
                  </a:lnTo>
                  <a:lnTo>
                    <a:pt x="1040637" y="151002"/>
                  </a:lnTo>
                  <a:lnTo>
                    <a:pt x="1040637" y="113284"/>
                  </a:lnTo>
                  <a:lnTo>
                    <a:pt x="1123314" y="113284"/>
                  </a:lnTo>
                  <a:lnTo>
                    <a:pt x="1123314" y="74422"/>
                  </a:lnTo>
                  <a:lnTo>
                    <a:pt x="1040637" y="74422"/>
                  </a:lnTo>
                  <a:lnTo>
                    <a:pt x="1040637" y="44069"/>
                  </a:lnTo>
                  <a:lnTo>
                    <a:pt x="1129792" y="44069"/>
                  </a:lnTo>
                  <a:lnTo>
                    <a:pt x="1129792" y="3301"/>
                  </a:lnTo>
                  <a:close/>
                </a:path>
                <a:path w="1306829" h="197484">
                  <a:moveTo>
                    <a:pt x="1201038" y="127508"/>
                  </a:moveTo>
                  <a:lnTo>
                    <a:pt x="1150620" y="131064"/>
                  </a:lnTo>
                  <a:lnTo>
                    <a:pt x="1152596" y="144845"/>
                  </a:lnTo>
                  <a:lnTo>
                    <a:pt x="1156313" y="157019"/>
                  </a:lnTo>
                  <a:lnTo>
                    <a:pt x="1156430" y="157400"/>
                  </a:lnTo>
                  <a:lnTo>
                    <a:pt x="1193307" y="192754"/>
                  </a:lnTo>
                  <a:lnTo>
                    <a:pt x="1230375" y="197485"/>
                  </a:lnTo>
                  <a:lnTo>
                    <a:pt x="1242327" y="196984"/>
                  </a:lnTo>
                  <a:lnTo>
                    <a:pt x="1279517" y="185007"/>
                  </a:lnTo>
                  <a:lnTo>
                    <a:pt x="1300326" y="159893"/>
                  </a:lnTo>
                  <a:lnTo>
                    <a:pt x="1231137" y="159893"/>
                  </a:lnTo>
                  <a:lnTo>
                    <a:pt x="1223968" y="159176"/>
                  </a:lnTo>
                  <a:lnTo>
                    <a:pt x="1202182" y="136651"/>
                  </a:lnTo>
                  <a:lnTo>
                    <a:pt x="1201038" y="127508"/>
                  </a:lnTo>
                  <a:close/>
                </a:path>
                <a:path w="1306829" h="197484">
                  <a:moveTo>
                    <a:pt x="1229995" y="0"/>
                  </a:moveTo>
                  <a:lnTo>
                    <a:pt x="1187831" y="7493"/>
                  </a:lnTo>
                  <a:lnTo>
                    <a:pt x="1158958" y="41401"/>
                  </a:lnTo>
                  <a:lnTo>
                    <a:pt x="1158890" y="41592"/>
                  </a:lnTo>
                  <a:lnTo>
                    <a:pt x="1157448" y="48641"/>
                  </a:lnTo>
                  <a:lnTo>
                    <a:pt x="1157121" y="53594"/>
                  </a:lnTo>
                  <a:lnTo>
                    <a:pt x="1157059" y="56896"/>
                  </a:lnTo>
                  <a:lnTo>
                    <a:pt x="1157846" y="65786"/>
                  </a:lnTo>
                  <a:lnTo>
                    <a:pt x="1157918" y="66599"/>
                  </a:lnTo>
                  <a:lnTo>
                    <a:pt x="1180701" y="99591"/>
                  </a:lnTo>
                  <a:lnTo>
                    <a:pt x="1221867" y="115950"/>
                  </a:lnTo>
                  <a:lnTo>
                    <a:pt x="1231560" y="118570"/>
                  </a:lnTo>
                  <a:lnTo>
                    <a:pt x="1239313" y="121284"/>
                  </a:lnTo>
                  <a:lnTo>
                    <a:pt x="1245137" y="124094"/>
                  </a:lnTo>
                  <a:lnTo>
                    <a:pt x="1249045" y="127000"/>
                  </a:lnTo>
                  <a:lnTo>
                    <a:pt x="1252913" y="131064"/>
                  </a:lnTo>
                  <a:lnTo>
                    <a:pt x="1254886" y="135381"/>
                  </a:lnTo>
                  <a:lnTo>
                    <a:pt x="1254886" y="145542"/>
                  </a:lnTo>
                  <a:lnTo>
                    <a:pt x="1252855" y="150114"/>
                  </a:lnTo>
                  <a:lnTo>
                    <a:pt x="1248663" y="154050"/>
                  </a:lnTo>
                  <a:lnTo>
                    <a:pt x="1244599" y="157988"/>
                  </a:lnTo>
                  <a:lnTo>
                    <a:pt x="1238758" y="159893"/>
                  </a:lnTo>
                  <a:lnTo>
                    <a:pt x="1300326" y="159893"/>
                  </a:lnTo>
                  <a:lnTo>
                    <a:pt x="1301290" y="157988"/>
                  </a:lnTo>
                  <a:lnTo>
                    <a:pt x="1304162" y="149685"/>
                  </a:lnTo>
                  <a:lnTo>
                    <a:pt x="1305877" y="141055"/>
                  </a:lnTo>
                  <a:lnTo>
                    <a:pt x="1306448" y="132079"/>
                  </a:lnTo>
                  <a:lnTo>
                    <a:pt x="1306020" y="124458"/>
                  </a:lnTo>
                  <a:lnTo>
                    <a:pt x="1284642" y="87203"/>
                  </a:lnTo>
                  <a:lnTo>
                    <a:pt x="1243955" y="69978"/>
                  </a:lnTo>
                  <a:lnTo>
                    <a:pt x="1218437" y="63626"/>
                  </a:lnTo>
                  <a:lnTo>
                    <a:pt x="1212469" y="61214"/>
                  </a:lnTo>
                  <a:lnTo>
                    <a:pt x="1209929" y="58800"/>
                  </a:lnTo>
                  <a:lnTo>
                    <a:pt x="1207388" y="56261"/>
                  </a:lnTo>
                  <a:lnTo>
                    <a:pt x="1206119" y="53594"/>
                  </a:lnTo>
                  <a:lnTo>
                    <a:pt x="1206119" y="46354"/>
                  </a:lnTo>
                  <a:lnTo>
                    <a:pt x="1207532" y="43056"/>
                  </a:lnTo>
                  <a:lnTo>
                    <a:pt x="1207643" y="42799"/>
                  </a:lnTo>
                  <a:lnTo>
                    <a:pt x="1213866" y="37084"/>
                  </a:lnTo>
                  <a:lnTo>
                    <a:pt x="1218564" y="35560"/>
                  </a:lnTo>
                  <a:lnTo>
                    <a:pt x="1295569" y="35560"/>
                  </a:lnTo>
                  <a:lnTo>
                    <a:pt x="1294003" y="31242"/>
                  </a:lnTo>
                  <a:lnTo>
                    <a:pt x="1259046" y="3413"/>
                  </a:lnTo>
                  <a:lnTo>
                    <a:pt x="1245496" y="855"/>
                  </a:lnTo>
                  <a:lnTo>
                    <a:pt x="1229995" y="0"/>
                  </a:lnTo>
                  <a:close/>
                </a:path>
                <a:path w="1306829" h="197484">
                  <a:moveTo>
                    <a:pt x="1295569" y="35560"/>
                  </a:moveTo>
                  <a:lnTo>
                    <a:pt x="1232281" y="35560"/>
                  </a:lnTo>
                  <a:lnTo>
                    <a:pt x="1238122" y="37465"/>
                  </a:lnTo>
                  <a:lnTo>
                    <a:pt x="1242441" y="41401"/>
                  </a:lnTo>
                  <a:lnTo>
                    <a:pt x="1246632" y="45339"/>
                  </a:lnTo>
                  <a:lnTo>
                    <a:pt x="1249425" y="51562"/>
                  </a:lnTo>
                  <a:lnTo>
                    <a:pt x="1250822" y="60198"/>
                  </a:lnTo>
                  <a:lnTo>
                    <a:pt x="1300860" y="56896"/>
                  </a:lnTo>
                  <a:lnTo>
                    <a:pt x="1298289" y="43056"/>
                  </a:lnTo>
                  <a:lnTo>
                    <a:pt x="1295569" y="35560"/>
                  </a:lnTo>
                  <a:close/>
                </a:path>
              </a:pathLst>
            </a:custGeom>
            <a:solidFill>
              <a:srgbClr val="332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1012" y="470408"/>
            <a:ext cx="8070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4" dirty="0">
                <a:solidFill>
                  <a:srgbClr val="342E78"/>
                </a:solidFill>
                <a:latin typeface="Arial Black"/>
                <a:cs typeface="Arial Black"/>
              </a:rPr>
              <a:t>SALARIES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3105" y="5577840"/>
            <a:ext cx="6346190" cy="457200"/>
          </a:xfrm>
          <a:prstGeom prst="rect">
            <a:avLst/>
          </a:prstGeom>
          <a:solidFill>
            <a:srgbClr val="00AEEE"/>
          </a:solidFill>
        </p:spPr>
        <p:txBody>
          <a:bodyPr vert="horz" wrap="square" lIns="0" tIns="2349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85"/>
              </a:spcBef>
            </a:pPr>
            <a:r>
              <a:rPr sz="1200" spc="-170" dirty="0">
                <a:solidFill>
                  <a:srgbClr val="FFFFFF"/>
                </a:solidFill>
                <a:latin typeface="Arial Black"/>
                <a:cs typeface="Arial Black"/>
              </a:rPr>
              <a:t>HOUSE</a:t>
            </a:r>
            <a:r>
              <a:rPr sz="1200" spc="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150" dirty="0">
                <a:solidFill>
                  <a:srgbClr val="FFFFFF"/>
                </a:solidFill>
                <a:latin typeface="Arial Black"/>
                <a:cs typeface="Arial Black"/>
              </a:rPr>
              <a:t>RENT</a:t>
            </a:r>
            <a:r>
              <a:rPr sz="1200" spc="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175" dirty="0">
                <a:solidFill>
                  <a:srgbClr val="FFFFFF"/>
                </a:solidFill>
                <a:latin typeface="Arial Black"/>
                <a:cs typeface="Arial Black"/>
              </a:rPr>
              <a:t>ALLOWANCE</a:t>
            </a:r>
            <a:r>
              <a:rPr sz="1200" spc="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150" dirty="0">
                <a:solidFill>
                  <a:srgbClr val="FFFFFF"/>
                </a:solidFill>
                <a:latin typeface="Arial Black"/>
                <a:cs typeface="Arial Black"/>
              </a:rPr>
              <a:t>[SECTION</a:t>
            </a:r>
            <a:r>
              <a:rPr sz="1200" spc="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10(13A)]</a:t>
            </a:r>
            <a:endParaRPr sz="12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sz="1200" spc="-60" dirty="0">
                <a:solidFill>
                  <a:srgbClr val="FFFFFF"/>
                </a:solidFill>
                <a:latin typeface="Arial Black"/>
                <a:cs typeface="Arial Black"/>
              </a:rPr>
              <a:t>[Available</a:t>
            </a:r>
            <a:r>
              <a:rPr sz="12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Arial Black"/>
                <a:cs typeface="Arial Black"/>
              </a:rPr>
              <a:t>under</a:t>
            </a:r>
            <a:r>
              <a:rPr sz="1200" spc="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55" dirty="0">
                <a:solidFill>
                  <a:srgbClr val="FFFFFF"/>
                </a:solidFill>
                <a:latin typeface="Arial Black"/>
                <a:cs typeface="Arial Black"/>
              </a:rPr>
              <a:t>normal</a:t>
            </a: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Arial Black"/>
                <a:cs typeface="Arial Black"/>
              </a:rPr>
              <a:t>provisions</a:t>
            </a:r>
            <a:r>
              <a:rPr sz="1200" spc="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FFFFFF"/>
                </a:solidFill>
                <a:latin typeface="Arial Black"/>
                <a:cs typeface="Arial Black"/>
              </a:rPr>
              <a:t>of</a:t>
            </a:r>
            <a:r>
              <a:rPr sz="1200" spc="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the</a:t>
            </a:r>
            <a:r>
              <a:rPr sz="1200" spc="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Arial Black"/>
                <a:cs typeface="Arial Black"/>
              </a:rPr>
              <a:t>Act</a:t>
            </a:r>
            <a:r>
              <a:rPr sz="1200" spc="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only]</a:t>
            </a:r>
            <a:endParaRPr sz="12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31519" y="827532"/>
          <a:ext cx="6386830" cy="4152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5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7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8285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000" spc="-10" dirty="0">
                          <a:latin typeface="Arial Black"/>
                          <a:cs typeface="Arial Black"/>
                        </a:rPr>
                        <a:t>Section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BE9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000" spc="-10" dirty="0">
                          <a:latin typeface="Arial Black"/>
                          <a:cs typeface="Arial Black"/>
                        </a:rPr>
                        <a:t>Income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BE9FF"/>
                    </a:solidFill>
                  </a:tcPr>
                </a:tc>
                <a:tc>
                  <a:txBody>
                    <a:bodyPr/>
                    <a:lstStyle/>
                    <a:p>
                      <a:pPr marL="61658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000" spc="-20" dirty="0">
                          <a:latin typeface="Arial Black"/>
                          <a:cs typeface="Arial Black"/>
                        </a:rPr>
                        <a:t>Available</a:t>
                      </a:r>
                      <a:r>
                        <a:rPr sz="100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25" dirty="0">
                          <a:latin typeface="Arial Black"/>
                          <a:cs typeface="Arial Black"/>
                        </a:rPr>
                        <a:t>to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BE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000" spc="-10" dirty="0">
                          <a:latin typeface="Arial Black"/>
                          <a:cs typeface="Arial Black"/>
                        </a:rPr>
                        <a:t>10(6)(vi)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9D9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41910" algn="just">
                        <a:lnSpc>
                          <a:spcPct val="127499"/>
                        </a:lnSpc>
                        <a:spcBef>
                          <a:spcPts val="85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Remuneration</a:t>
                      </a:r>
                      <a:r>
                        <a:rPr sz="1000" spc="3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received</a:t>
                      </a:r>
                      <a:r>
                        <a:rPr sz="1000" spc="3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500" baseline="2777" dirty="0">
                          <a:latin typeface="Lucida Sans Unicode"/>
                          <a:cs typeface="Lucida Sans Unicode"/>
                        </a:rPr>
                        <a:t>by</a:t>
                      </a:r>
                      <a:r>
                        <a:rPr sz="1500" spc="525" baseline="2777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500" baseline="2777" dirty="0"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sz="1500" spc="540" baseline="2777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500" baseline="2777" dirty="0">
                          <a:latin typeface="Lucida Sans Unicode"/>
                          <a:cs typeface="Lucida Sans Unicode"/>
                        </a:rPr>
                        <a:t>foreign</a:t>
                      </a:r>
                      <a:r>
                        <a:rPr sz="1500" spc="547" baseline="2777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500" baseline="2777" dirty="0">
                          <a:latin typeface="Lucida Sans Unicode"/>
                          <a:cs typeface="Lucida Sans Unicode"/>
                        </a:rPr>
                        <a:t>national</a:t>
                      </a:r>
                      <a:r>
                        <a:rPr sz="1500" spc="532" baseline="2777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500" spc="-37" baseline="2777" dirty="0">
                          <a:latin typeface="Lucida Sans Unicode"/>
                          <a:cs typeface="Lucida Sans Unicode"/>
                        </a:rPr>
                        <a:t>as </a:t>
                      </a:r>
                      <a:r>
                        <a:rPr sz="1500" baseline="2777" dirty="0">
                          <a:latin typeface="Lucida Sans Unicode"/>
                          <a:cs typeface="Lucida Sans Unicode"/>
                        </a:rPr>
                        <a:t>an</a:t>
                      </a:r>
                      <a:r>
                        <a:rPr sz="1500" spc="375" baseline="2777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500" baseline="2777" dirty="0">
                          <a:latin typeface="Lucida Sans Unicode"/>
                          <a:cs typeface="Lucida Sans Unicode"/>
                        </a:rPr>
                        <a:t>employee</a:t>
                      </a:r>
                      <a:r>
                        <a:rPr sz="1500" spc="382" baseline="2777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500" baseline="2777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500" spc="375" baseline="2777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500" baseline="2777" dirty="0"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sz="1500" spc="375" baseline="2777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500" baseline="2777" dirty="0">
                          <a:latin typeface="Lucida Sans Unicode"/>
                          <a:cs typeface="Lucida Sans Unicode"/>
                        </a:rPr>
                        <a:t>foreign</a:t>
                      </a:r>
                      <a:r>
                        <a:rPr sz="1500" spc="405" baseline="2777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enterprise</a:t>
                      </a:r>
                      <a:r>
                        <a:rPr sz="1000" spc="2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for</a:t>
                      </a:r>
                      <a:r>
                        <a:rPr sz="1000" spc="2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services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rendered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by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him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during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his</a:t>
                      </a:r>
                      <a:r>
                        <a:rPr sz="10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stay</a:t>
                      </a:r>
                      <a:r>
                        <a:rPr sz="10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in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India,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 if: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  <a:p>
                      <a:pPr marL="341630" marR="43180" indent="-270510" algn="just">
                        <a:lnSpc>
                          <a:spcPct val="125000"/>
                        </a:lnSpc>
                        <a:spcBef>
                          <a:spcPts val="240"/>
                        </a:spcBef>
                        <a:buAutoNum type="alphaLcParenR"/>
                        <a:tabLst>
                          <a:tab pos="345440" algn="l"/>
                        </a:tabLst>
                      </a:pPr>
                      <a:r>
                        <a:rPr sz="1500" baseline="2777" dirty="0">
                          <a:latin typeface="Lucida Sans Unicode"/>
                          <a:cs typeface="Lucida Sans Unicode"/>
                        </a:rPr>
                        <a:t>foreign</a:t>
                      </a:r>
                      <a:r>
                        <a:rPr sz="1500" spc="187" baseline="2777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enterprise</a:t>
                      </a:r>
                      <a:r>
                        <a:rPr sz="1000" spc="12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500" baseline="2777" dirty="0">
                          <a:latin typeface="Lucida Sans Unicode"/>
                          <a:cs typeface="Lucida Sans Unicode"/>
                        </a:rPr>
                        <a:t>is</a:t>
                      </a:r>
                      <a:r>
                        <a:rPr sz="1500" spc="195" baseline="2777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500" baseline="2777" dirty="0">
                          <a:latin typeface="Lucida Sans Unicode"/>
                          <a:cs typeface="Lucida Sans Unicode"/>
                        </a:rPr>
                        <a:t>not</a:t>
                      </a:r>
                      <a:r>
                        <a:rPr sz="1500" spc="187" baseline="2777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500" baseline="2777" dirty="0">
                          <a:latin typeface="Lucida Sans Unicode"/>
                          <a:cs typeface="Lucida Sans Unicode"/>
                        </a:rPr>
                        <a:t>engaged</a:t>
                      </a:r>
                      <a:r>
                        <a:rPr sz="1500" spc="187" baseline="2777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500" baseline="2777" dirty="0">
                          <a:latin typeface="Lucida Sans Unicode"/>
                          <a:cs typeface="Lucida Sans Unicode"/>
                        </a:rPr>
                        <a:t>in</a:t>
                      </a:r>
                      <a:r>
                        <a:rPr sz="1500" spc="195" baseline="2777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500" spc="-37" baseline="2777" dirty="0">
                          <a:latin typeface="Lucida Sans Unicode"/>
                          <a:cs typeface="Lucida Sans Unicode"/>
                        </a:rPr>
                        <a:t>any 	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trade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or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business</a:t>
                      </a:r>
                      <a:r>
                        <a:rPr sz="10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in</a:t>
                      </a:r>
                      <a:r>
                        <a:rPr sz="10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India;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  <a:p>
                      <a:pPr marL="341630" marR="92710" indent="-270510" algn="just">
                        <a:lnSpc>
                          <a:spcPct val="126000"/>
                        </a:lnSpc>
                        <a:spcBef>
                          <a:spcPts val="180"/>
                        </a:spcBef>
                        <a:buAutoNum type="alphaLcParenR"/>
                        <a:tabLst>
                          <a:tab pos="345440" algn="l"/>
                        </a:tabLst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His</a:t>
                      </a:r>
                      <a:r>
                        <a:rPr sz="1000" spc="1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stay</a:t>
                      </a:r>
                      <a:r>
                        <a:rPr sz="1000" spc="1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in</a:t>
                      </a:r>
                      <a:r>
                        <a:rPr sz="1000" spc="1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India</a:t>
                      </a:r>
                      <a:r>
                        <a:rPr sz="1000" spc="1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does</a:t>
                      </a:r>
                      <a:r>
                        <a:rPr sz="1000" spc="1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not</a:t>
                      </a:r>
                      <a:r>
                        <a:rPr sz="1000" spc="1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exceed</a:t>
                      </a:r>
                      <a:r>
                        <a:rPr sz="1000" spc="1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90</a:t>
                      </a:r>
                      <a:r>
                        <a:rPr sz="1000" spc="1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days</a:t>
                      </a:r>
                      <a:r>
                        <a:rPr sz="1000" spc="1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in 	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aggregate</a:t>
                      </a:r>
                      <a:r>
                        <a:rPr sz="10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in</a:t>
                      </a:r>
                      <a:r>
                        <a:rPr sz="10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such</a:t>
                      </a:r>
                      <a:r>
                        <a:rPr sz="10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P.Y.;</a:t>
                      </a:r>
                      <a:r>
                        <a:rPr sz="1000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and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  <a:p>
                      <a:pPr marL="340995" marR="89535" indent="-269875" algn="just">
                        <a:lnSpc>
                          <a:spcPct val="125499"/>
                        </a:lnSpc>
                        <a:spcBef>
                          <a:spcPts val="175"/>
                        </a:spcBef>
                        <a:buAutoNum type="alphaLcParenR"/>
                        <a:tabLst>
                          <a:tab pos="345440" algn="l"/>
                        </a:tabLst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Such</a:t>
                      </a:r>
                      <a:r>
                        <a:rPr sz="1000" spc="22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remuneration</a:t>
                      </a:r>
                      <a:r>
                        <a:rPr sz="1000" spc="22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is</a:t>
                      </a:r>
                      <a:r>
                        <a:rPr sz="1000" spc="22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not</a:t>
                      </a:r>
                      <a:r>
                        <a:rPr sz="1000" spc="21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liable</a:t>
                      </a:r>
                      <a:r>
                        <a:rPr sz="1000" spc="22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to</a:t>
                      </a:r>
                      <a:r>
                        <a:rPr sz="1000" spc="22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be 	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deducted</a:t>
                      </a:r>
                      <a:r>
                        <a:rPr sz="1000" spc="20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from</a:t>
                      </a:r>
                      <a:r>
                        <a:rPr sz="1000" spc="204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20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income</a:t>
                      </a:r>
                      <a:r>
                        <a:rPr sz="1000" spc="20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000" spc="204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employer 	chargeable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under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IT</a:t>
                      </a:r>
                      <a:r>
                        <a:rPr sz="1000" spc="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Act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9D9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58419" algn="just">
                        <a:lnSpc>
                          <a:spcPct val="126699"/>
                        </a:lnSpc>
                        <a:spcBef>
                          <a:spcPts val="45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Individual</a:t>
                      </a:r>
                      <a:r>
                        <a:rPr sz="1000" spc="405" dirty="0">
                          <a:latin typeface="Lucida Sans Unicode"/>
                          <a:cs typeface="Lucida Sans Unicode"/>
                        </a:rPr>
                        <a:t>  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sz="1000" spc="405" dirty="0">
                          <a:latin typeface="Lucida Sans Unicode"/>
                          <a:cs typeface="Lucida Sans Unicode"/>
                        </a:rPr>
                        <a:t>   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Salaried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Employee</a:t>
                      </a:r>
                      <a:r>
                        <a:rPr sz="1000" spc="1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(not</a:t>
                      </a:r>
                      <a:r>
                        <a:rPr sz="1000" spc="1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being</a:t>
                      </a:r>
                      <a:r>
                        <a:rPr sz="1000" spc="1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sz="1000" spc="1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citizen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000" spc="45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India)</a:t>
                      </a:r>
                      <a:r>
                        <a:rPr sz="1000" spc="459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000" spc="45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sz="1000" spc="459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500" spc="-15" baseline="2777" dirty="0">
                          <a:latin typeface="Lucida Sans Unicode"/>
                          <a:cs typeface="Lucida Sans Unicode"/>
                        </a:rPr>
                        <a:t>foreign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enterprise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230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000" spc="-10" dirty="0">
                          <a:latin typeface="Arial Black"/>
                          <a:cs typeface="Arial Black"/>
                        </a:rPr>
                        <a:t>10(6)(viii)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CF3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43180" algn="just">
                        <a:lnSpc>
                          <a:spcPct val="126699"/>
                        </a:lnSpc>
                        <a:spcBef>
                          <a:spcPts val="45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Salary</a:t>
                      </a:r>
                      <a:r>
                        <a:rPr sz="1000" spc="114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received</a:t>
                      </a:r>
                      <a:r>
                        <a:rPr sz="1000" spc="114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by</a:t>
                      </a:r>
                      <a:r>
                        <a:rPr sz="1000" spc="114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or</a:t>
                      </a:r>
                      <a:r>
                        <a:rPr sz="1000" spc="1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due</a:t>
                      </a:r>
                      <a:r>
                        <a:rPr sz="1000" spc="114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for</a:t>
                      </a:r>
                      <a:r>
                        <a:rPr sz="1000" spc="1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services</a:t>
                      </a:r>
                      <a:r>
                        <a:rPr sz="1000" spc="1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rendered</a:t>
                      </a:r>
                      <a:r>
                        <a:rPr sz="1000" spc="1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in </a:t>
                      </a:r>
                      <a:r>
                        <a:rPr sz="1500" baseline="2777" dirty="0">
                          <a:latin typeface="Lucida Sans Unicode"/>
                          <a:cs typeface="Lucida Sans Unicode"/>
                        </a:rPr>
                        <a:t>connection</a:t>
                      </a:r>
                      <a:r>
                        <a:rPr sz="1500" spc="150" baseline="2777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500" baseline="2777" dirty="0">
                          <a:latin typeface="Lucida Sans Unicode"/>
                          <a:cs typeface="Lucida Sans Unicode"/>
                        </a:rPr>
                        <a:t>with</a:t>
                      </a:r>
                      <a:r>
                        <a:rPr sz="1500" spc="142" baseline="2777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his</a:t>
                      </a:r>
                      <a:r>
                        <a:rPr sz="1000" spc="9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employment</a:t>
                      </a:r>
                      <a:r>
                        <a:rPr sz="1000" spc="10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on</a:t>
                      </a:r>
                      <a:r>
                        <a:rPr sz="1000" spc="9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sz="1000" spc="10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foreign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ship</a:t>
                      </a:r>
                      <a:r>
                        <a:rPr sz="1000" spc="1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if</a:t>
                      </a:r>
                      <a:r>
                        <a:rPr sz="1000" spc="1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his</a:t>
                      </a:r>
                      <a:r>
                        <a:rPr sz="1000" spc="1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total</a:t>
                      </a:r>
                      <a:r>
                        <a:rPr sz="1000" spc="1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stay</a:t>
                      </a:r>
                      <a:r>
                        <a:rPr sz="1000" spc="1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in</a:t>
                      </a:r>
                      <a:r>
                        <a:rPr sz="1000" spc="1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India</a:t>
                      </a:r>
                      <a:r>
                        <a:rPr sz="1000" spc="1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does</a:t>
                      </a:r>
                      <a:r>
                        <a:rPr sz="1000" spc="1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not</a:t>
                      </a:r>
                      <a:r>
                        <a:rPr sz="1000" spc="1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exceed</a:t>
                      </a:r>
                      <a:r>
                        <a:rPr sz="1000" spc="1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90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days</a:t>
                      </a:r>
                      <a:r>
                        <a:rPr sz="10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in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P.Y.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CF3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59055" algn="just">
                        <a:lnSpc>
                          <a:spcPct val="125299"/>
                        </a:lnSpc>
                        <a:spcBef>
                          <a:spcPts val="65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Individual</a:t>
                      </a:r>
                      <a:r>
                        <a:rPr sz="1000" spc="405" dirty="0">
                          <a:latin typeface="Lucida Sans Unicode"/>
                          <a:cs typeface="Lucida Sans Unicode"/>
                        </a:rPr>
                        <a:t>  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sz="1000" spc="405" dirty="0">
                          <a:latin typeface="Lucida Sans Unicode"/>
                          <a:cs typeface="Lucida Sans Unicode"/>
                        </a:rPr>
                        <a:t>   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Salaried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Employee</a:t>
                      </a:r>
                      <a:r>
                        <a:rPr sz="1000" spc="3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(NR</a:t>
                      </a:r>
                      <a:r>
                        <a:rPr sz="1000" spc="3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who</a:t>
                      </a:r>
                      <a:r>
                        <a:rPr sz="1000" spc="3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is</a:t>
                      </a:r>
                      <a:r>
                        <a:rPr sz="1000" spc="38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not</a:t>
                      </a:r>
                      <a:r>
                        <a:rPr sz="1000" spc="3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50" dirty="0">
                          <a:latin typeface="Lucida Sans Unicode"/>
                          <a:cs typeface="Lucida Sans Unicode"/>
                        </a:rPr>
                        <a:t>a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citizen</a:t>
                      </a:r>
                      <a:r>
                        <a:rPr sz="1000" spc="2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000" spc="2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India)</a:t>
                      </a:r>
                      <a:r>
                        <a:rPr sz="1000" spc="2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000" spc="2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sz="1000" spc="2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foreign 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ship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235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000" spc="-10" dirty="0">
                          <a:latin typeface="Arial Black"/>
                          <a:cs typeface="Arial Black"/>
                        </a:rPr>
                        <a:t>10(6)(xi)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3DFEB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43815">
                        <a:lnSpc>
                          <a:spcPct val="129000"/>
                        </a:lnSpc>
                        <a:spcBef>
                          <a:spcPts val="65"/>
                        </a:spcBef>
                        <a:tabLst>
                          <a:tab pos="574040" algn="l"/>
                          <a:tab pos="1597025" algn="l"/>
                          <a:tab pos="2580640" algn="l"/>
                        </a:tabLst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Remuneration</a:t>
                      </a:r>
                      <a:r>
                        <a:rPr sz="1000" spc="9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received</a:t>
                      </a:r>
                      <a:r>
                        <a:rPr sz="1000" spc="9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500" baseline="2777" dirty="0">
                          <a:latin typeface="Lucida Sans Unicode"/>
                          <a:cs typeface="Lucida Sans Unicode"/>
                        </a:rPr>
                        <a:t>as</a:t>
                      </a:r>
                      <a:r>
                        <a:rPr sz="1500" spc="735" baseline="2777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500" baseline="2777" dirty="0">
                          <a:latin typeface="Lucida Sans Unicode"/>
                          <a:cs typeface="Lucida Sans Unicode"/>
                        </a:rPr>
                        <a:t>an</a:t>
                      </a:r>
                      <a:r>
                        <a:rPr sz="1500" spc="150" baseline="2777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500" baseline="2777" dirty="0">
                          <a:latin typeface="Lucida Sans Unicode"/>
                          <a:cs typeface="Lucida Sans Unicode"/>
                        </a:rPr>
                        <a:t>employee</a:t>
                      </a:r>
                      <a:r>
                        <a:rPr sz="1500" spc="142" baseline="2777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500" baseline="2777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500" spc="494" baseline="2777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500" spc="-37" baseline="2777" dirty="0">
                          <a:latin typeface="Lucida Sans Unicode"/>
                          <a:cs typeface="Lucida Sans Unicode"/>
                        </a:rPr>
                        <a:t>the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Govt.</a:t>
                      </a:r>
                      <a:r>
                        <a:rPr sz="1000" spc="1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000" spc="114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sz="1000" spc="114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foreign</a:t>
                      </a:r>
                      <a:r>
                        <a:rPr sz="1000" spc="114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State</a:t>
                      </a:r>
                      <a:r>
                        <a:rPr sz="1000" spc="114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during</a:t>
                      </a:r>
                      <a:r>
                        <a:rPr sz="1000" spc="1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his</a:t>
                      </a:r>
                      <a:r>
                        <a:rPr sz="1000" spc="1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stay</a:t>
                      </a:r>
                      <a:r>
                        <a:rPr sz="1000" spc="114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in</a:t>
                      </a:r>
                      <a:r>
                        <a:rPr sz="1000" spc="1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India</a:t>
                      </a:r>
                      <a:r>
                        <a:rPr sz="1000" spc="1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in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connection</a:t>
                      </a:r>
                      <a:r>
                        <a:rPr sz="1000" spc="2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with</a:t>
                      </a:r>
                      <a:r>
                        <a:rPr sz="1000" spc="2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his</a:t>
                      </a:r>
                      <a:r>
                        <a:rPr sz="1000" spc="2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training</a:t>
                      </a:r>
                      <a:r>
                        <a:rPr sz="1000" spc="2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in</a:t>
                      </a:r>
                      <a:r>
                        <a:rPr sz="1000" spc="2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any</a:t>
                      </a:r>
                      <a:r>
                        <a:rPr sz="1000" spc="229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Govt.</a:t>
                      </a:r>
                      <a:r>
                        <a:rPr sz="1000" spc="229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Office/ State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sz="1500" spc="-15" baseline="2777" dirty="0">
                          <a:latin typeface="Lucida Sans Unicode"/>
                          <a:cs typeface="Lucida Sans Unicode"/>
                        </a:rPr>
                        <a:t>Undertaking/</a:t>
                      </a:r>
                      <a:r>
                        <a:rPr sz="1500" baseline="2777" dirty="0"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sz="1500" spc="-15" baseline="2777" dirty="0">
                          <a:latin typeface="Lucida Sans Unicode"/>
                          <a:cs typeface="Lucida Sans Unicode"/>
                        </a:rPr>
                        <a:t>corporation/</a:t>
                      </a:r>
                      <a:r>
                        <a:rPr sz="1500" baseline="2777" dirty="0"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sz="1500" spc="-15" baseline="2777" dirty="0">
                          <a:latin typeface="Lucida Sans Unicode"/>
                          <a:cs typeface="Lucida Sans Unicode"/>
                        </a:rPr>
                        <a:t>registered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society</a:t>
                      </a:r>
                      <a:r>
                        <a:rPr sz="1000" spc="204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etc.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3DFEB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59055" algn="just">
                        <a:lnSpc>
                          <a:spcPct val="125699"/>
                        </a:lnSpc>
                        <a:spcBef>
                          <a:spcPts val="45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Individual</a:t>
                      </a:r>
                      <a:r>
                        <a:rPr sz="1000" spc="405" dirty="0">
                          <a:latin typeface="Lucida Sans Unicode"/>
                          <a:cs typeface="Lucida Sans Unicode"/>
                        </a:rPr>
                        <a:t>  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sz="1000" spc="405" dirty="0">
                          <a:latin typeface="Lucida Sans Unicode"/>
                          <a:cs typeface="Lucida Sans Unicode"/>
                        </a:rPr>
                        <a:t>   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Salaried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Employee</a:t>
                      </a:r>
                      <a:r>
                        <a:rPr sz="1000" spc="1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(not</a:t>
                      </a:r>
                      <a:r>
                        <a:rPr sz="1000" spc="1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being</a:t>
                      </a:r>
                      <a:r>
                        <a:rPr sz="1000" spc="1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sz="1000" spc="1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citizen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000" spc="3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India)</a:t>
                      </a:r>
                      <a:r>
                        <a:rPr sz="1000" spc="3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000" spc="3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Govt.</a:t>
                      </a:r>
                      <a:r>
                        <a:rPr sz="1000" spc="3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000" spc="3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foreign State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3D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13231" y="5150180"/>
            <a:ext cx="6347460" cy="288925"/>
          </a:xfrm>
          <a:prstGeom prst="rect">
            <a:avLst/>
          </a:prstGeom>
          <a:solidFill>
            <a:srgbClr val="00AEEE"/>
          </a:solidFill>
        </p:spPr>
        <p:txBody>
          <a:bodyPr vert="horz" wrap="square" lIns="0" tIns="22225" rIns="0" bIns="0" rtlCol="0">
            <a:spAutoFit/>
          </a:bodyPr>
          <a:lstStyle/>
          <a:p>
            <a:pPr marL="626110">
              <a:lnSpc>
                <a:spcPct val="100000"/>
              </a:lnSpc>
              <a:spcBef>
                <a:spcPts val="175"/>
              </a:spcBef>
            </a:pPr>
            <a:r>
              <a:rPr sz="1600" spc="-210" dirty="0">
                <a:solidFill>
                  <a:srgbClr val="FFFFFF"/>
                </a:solidFill>
                <a:latin typeface="Arial Black"/>
                <a:cs typeface="Arial Black"/>
              </a:rPr>
              <a:t>TAXABILITY/</a:t>
            </a:r>
            <a:r>
              <a:rPr sz="1600" spc="1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40" dirty="0">
                <a:solidFill>
                  <a:srgbClr val="FFFFFF"/>
                </a:solidFill>
                <a:latin typeface="Arial Black"/>
                <a:cs typeface="Arial Black"/>
              </a:rPr>
              <a:t>EXEMPTION</a:t>
            </a:r>
            <a:r>
              <a:rPr sz="1600" spc="1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54" dirty="0">
                <a:solidFill>
                  <a:srgbClr val="FFFFFF"/>
                </a:solidFill>
                <a:latin typeface="Arial Black"/>
                <a:cs typeface="Arial Black"/>
              </a:rPr>
              <a:t>OF</a:t>
            </a:r>
            <a:r>
              <a:rPr sz="1600" spc="1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29" dirty="0">
                <a:solidFill>
                  <a:srgbClr val="FFFFFF"/>
                </a:solidFill>
                <a:latin typeface="Arial Black"/>
                <a:cs typeface="Arial Black"/>
              </a:rPr>
              <a:t>CERTAIN</a:t>
            </a:r>
            <a:r>
              <a:rPr sz="1600" spc="1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80" dirty="0">
                <a:solidFill>
                  <a:srgbClr val="FFFFFF"/>
                </a:solidFill>
                <a:latin typeface="Arial Black"/>
                <a:cs typeface="Arial Black"/>
              </a:rPr>
              <a:t>ALLOWANCES</a:t>
            </a:r>
            <a:endParaRPr sz="1600">
              <a:latin typeface="Arial Black"/>
              <a:cs typeface="Arial Black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39140" y="6159372"/>
          <a:ext cx="6370320" cy="206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35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2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45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spc="-40" dirty="0">
                          <a:latin typeface="Arial Black"/>
                          <a:cs typeface="Arial Black"/>
                        </a:rPr>
                        <a:t>Least</a:t>
                      </a:r>
                      <a:r>
                        <a:rPr sz="1000" spc="2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dirty="0">
                          <a:latin typeface="Arial Black"/>
                          <a:cs typeface="Arial Black"/>
                        </a:rPr>
                        <a:t>of</a:t>
                      </a:r>
                      <a:r>
                        <a:rPr sz="1000" spc="2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20" dirty="0">
                          <a:latin typeface="Arial Black"/>
                          <a:cs typeface="Arial Black"/>
                        </a:rPr>
                        <a:t>the</a:t>
                      </a:r>
                      <a:r>
                        <a:rPr sz="1000" spc="1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50" dirty="0">
                          <a:latin typeface="Arial Black"/>
                          <a:cs typeface="Arial Black"/>
                        </a:rPr>
                        <a:t>following</a:t>
                      </a:r>
                      <a:r>
                        <a:rPr sz="1000" spc="3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dirty="0">
                          <a:latin typeface="Arial Black"/>
                          <a:cs typeface="Arial Black"/>
                        </a:rPr>
                        <a:t>is</a:t>
                      </a:r>
                      <a:r>
                        <a:rPr sz="1000" spc="3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10" dirty="0">
                          <a:latin typeface="Arial Black"/>
                          <a:cs typeface="Arial Black"/>
                        </a:rPr>
                        <a:t>exempt: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755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BB95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00" spc="-45" dirty="0">
                          <a:latin typeface="Arial Black"/>
                          <a:cs typeface="Arial Black"/>
                        </a:rPr>
                        <a:t>Metro</a:t>
                      </a:r>
                      <a:r>
                        <a:rPr sz="1000" spc="4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40" dirty="0">
                          <a:latin typeface="Arial Black"/>
                          <a:cs typeface="Arial Black"/>
                        </a:rPr>
                        <a:t>Cities</a:t>
                      </a:r>
                      <a:r>
                        <a:rPr sz="1000" spc="3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25" dirty="0">
                          <a:latin typeface="Arial Black"/>
                          <a:cs typeface="Arial Black"/>
                        </a:rPr>
                        <a:t>(i.e.,</a:t>
                      </a:r>
                      <a:r>
                        <a:rPr sz="1000" spc="5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35" dirty="0">
                          <a:latin typeface="Arial Black"/>
                          <a:cs typeface="Arial Black"/>
                        </a:rPr>
                        <a:t>Delhi,</a:t>
                      </a:r>
                      <a:r>
                        <a:rPr sz="1000" spc="6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50" dirty="0">
                          <a:latin typeface="Arial Black"/>
                          <a:cs typeface="Arial Black"/>
                        </a:rPr>
                        <a:t>Kolkata,</a:t>
                      </a:r>
                      <a:r>
                        <a:rPr sz="1000" spc="6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10" dirty="0">
                          <a:latin typeface="Arial Black"/>
                          <a:cs typeface="Arial Black"/>
                        </a:rPr>
                        <a:t>Mumbai,</a:t>
                      </a:r>
                      <a:endParaRPr sz="1000">
                        <a:latin typeface="Arial Black"/>
                        <a:cs typeface="Arial Black"/>
                      </a:endParaRPr>
                    </a:p>
                    <a:p>
                      <a:pPr marL="36449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Arial Black"/>
                          <a:cs typeface="Arial Black"/>
                        </a:rPr>
                        <a:t>Chennai)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723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BB95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00" dirty="0">
                          <a:latin typeface="Arial Black"/>
                          <a:cs typeface="Arial Black"/>
                        </a:rPr>
                        <a:t>Other</a:t>
                      </a:r>
                      <a:r>
                        <a:rPr sz="1000" spc="-8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10" dirty="0">
                          <a:latin typeface="Arial Black"/>
                          <a:cs typeface="Arial Black"/>
                        </a:rPr>
                        <a:t>Cities</a:t>
                      </a:r>
                      <a:endParaRPr sz="1000">
                        <a:latin typeface="Arial Black"/>
                        <a:cs typeface="Arial Black"/>
                      </a:endParaRPr>
                    </a:p>
                  </a:txBody>
                  <a:tcPr marL="0" marR="0" marT="723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BB9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285115" marR="238760" indent="-213360">
                        <a:lnSpc>
                          <a:spcPct val="125000"/>
                        </a:lnSpc>
                        <a:spcBef>
                          <a:spcPts val="260"/>
                        </a:spcBef>
                        <a:tabLst>
                          <a:tab pos="324485" algn="l"/>
                        </a:tabLst>
                      </a:pP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1)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		HRA</a:t>
                      </a:r>
                      <a:r>
                        <a:rPr sz="1000" spc="3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actually</a:t>
                      </a:r>
                      <a:r>
                        <a:rPr sz="1000" spc="3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received</a:t>
                      </a:r>
                      <a:r>
                        <a:rPr sz="1000" spc="3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for</a:t>
                      </a:r>
                      <a:r>
                        <a:rPr sz="1000" spc="3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3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relevant period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115" marR="154940" indent="-213995">
                        <a:lnSpc>
                          <a:spcPct val="125000"/>
                        </a:lnSpc>
                        <a:spcBef>
                          <a:spcPts val="260"/>
                        </a:spcBef>
                        <a:tabLst>
                          <a:tab pos="324485" algn="l"/>
                        </a:tabLst>
                      </a:pPr>
                      <a:r>
                        <a:rPr sz="1000" spc="-25" dirty="0">
                          <a:latin typeface="Lucida Sans Unicode"/>
                          <a:cs typeface="Lucida Sans Unicode"/>
                        </a:rPr>
                        <a:t>1)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		HRA</a:t>
                      </a:r>
                      <a:r>
                        <a:rPr sz="1000" spc="9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actually</a:t>
                      </a:r>
                      <a:r>
                        <a:rPr sz="1000" spc="10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received</a:t>
                      </a:r>
                      <a:r>
                        <a:rPr sz="1000" spc="10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for</a:t>
                      </a:r>
                      <a:r>
                        <a:rPr sz="1000" spc="10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10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relevant period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285115" marR="217804" indent="-215265">
                        <a:lnSpc>
                          <a:spcPct val="125000"/>
                        </a:lnSpc>
                        <a:spcBef>
                          <a:spcPts val="270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2)</a:t>
                      </a:r>
                      <a:r>
                        <a:rPr sz="1000" spc="3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Rent</a:t>
                      </a:r>
                      <a:r>
                        <a:rPr sz="1000" spc="1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paid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Arial Black"/>
                          <a:cs typeface="Arial Black"/>
                        </a:rPr>
                        <a:t>(-)</a:t>
                      </a:r>
                      <a:r>
                        <a:rPr sz="1000" spc="-2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10%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000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salary</a:t>
                      </a:r>
                      <a:r>
                        <a:rPr sz="1000" spc="-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for</a:t>
                      </a:r>
                      <a:r>
                        <a:rPr sz="10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 relevant period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342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115" marR="175260" indent="-213995">
                        <a:lnSpc>
                          <a:spcPct val="125000"/>
                        </a:lnSpc>
                        <a:spcBef>
                          <a:spcPts val="270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2)</a:t>
                      </a:r>
                      <a:r>
                        <a:rPr sz="1000" spc="3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Rent</a:t>
                      </a:r>
                      <a:r>
                        <a:rPr sz="1000" spc="1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paid</a:t>
                      </a:r>
                      <a:r>
                        <a:rPr sz="1000" spc="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Arial Black"/>
                          <a:cs typeface="Arial Black"/>
                        </a:rPr>
                        <a:t>(-)</a:t>
                      </a:r>
                      <a:r>
                        <a:rPr sz="1000" spc="-2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10%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000" spc="1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salary</a:t>
                      </a:r>
                      <a:r>
                        <a:rPr sz="1000" spc="1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for</a:t>
                      </a:r>
                      <a:r>
                        <a:rPr sz="1000" spc="-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1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relevant period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342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3)</a:t>
                      </a:r>
                      <a:r>
                        <a:rPr sz="1000" spc="100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50%</a:t>
                      </a:r>
                      <a:r>
                        <a:rPr sz="1000" spc="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000" spc="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salary</a:t>
                      </a:r>
                      <a:r>
                        <a:rPr sz="1000" spc="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for</a:t>
                      </a:r>
                      <a:r>
                        <a:rPr sz="1000" spc="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relevant</a:t>
                      </a:r>
                      <a:r>
                        <a:rPr sz="1000" spc="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period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23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00" dirty="0">
                          <a:latin typeface="Lucida Sans Unicode"/>
                          <a:cs typeface="Lucida Sans Unicode"/>
                        </a:rPr>
                        <a:t>3)</a:t>
                      </a:r>
                      <a:r>
                        <a:rPr sz="1000" spc="95" dirty="0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40%</a:t>
                      </a:r>
                      <a:r>
                        <a:rPr sz="1000" spc="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000" spc="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salary</a:t>
                      </a:r>
                      <a:r>
                        <a:rPr sz="1000" spc="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for</a:t>
                      </a:r>
                      <a:r>
                        <a:rPr sz="1000" spc="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000" spc="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dirty="0">
                          <a:latin typeface="Lucida Sans Unicode"/>
                          <a:cs typeface="Lucida Sans Unicode"/>
                        </a:rPr>
                        <a:t>relevant</a:t>
                      </a:r>
                      <a:r>
                        <a:rPr sz="1000" spc="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000" spc="-10" dirty="0">
                          <a:latin typeface="Lucida Sans Unicode"/>
                          <a:cs typeface="Lucida Sans Unicode"/>
                        </a:rPr>
                        <a:t>period</a:t>
                      </a:r>
                      <a:endParaRPr sz="10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23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42482" y="470408"/>
            <a:ext cx="8070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4" dirty="0">
                <a:solidFill>
                  <a:srgbClr val="342E78"/>
                </a:solidFill>
                <a:latin typeface="Arial Black"/>
                <a:cs typeface="Arial Black"/>
              </a:rPr>
              <a:t>SALARIES</a:t>
            </a:r>
            <a:endParaRPr sz="1400">
              <a:latin typeface="Arial Black"/>
              <a:cs typeface="Arial Black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4607" y="1326267"/>
            <a:ext cx="6191373" cy="177023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62000" y="3929864"/>
            <a:ext cx="6318885" cy="5038725"/>
            <a:chOff x="762000" y="3929864"/>
            <a:chExt cx="6318885" cy="50387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60120" y="3929864"/>
              <a:ext cx="1466031" cy="33043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420494" y="4204461"/>
              <a:ext cx="1572895" cy="198755"/>
            </a:xfrm>
            <a:custGeom>
              <a:avLst/>
              <a:gdLst/>
              <a:ahLst/>
              <a:cxnLst/>
              <a:rect l="l" t="t" r="r" b="b"/>
              <a:pathLst>
                <a:path w="1572895" h="198754">
                  <a:moveTo>
                    <a:pt x="1572514" y="0"/>
                  </a:moveTo>
                  <a:lnTo>
                    <a:pt x="1572514" y="99187"/>
                  </a:lnTo>
                  <a:lnTo>
                    <a:pt x="0" y="99187"/>
                  </a:lnTo>
                  <a:lnTo>
                    <a:pt x="0" y="19837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000" y="4326000"/>
              <a:ext cx="1330452" cy="55016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20494" y="4743957"/>
              <a:ext cx="0" cy="113030"/>
            </a:xfrm>
            <a:custGeom>
              <a:avLst/>
              <a:gdLst/>
              <a:ahLst/>
              <a:cxnLst/>
              <a:rect l="l" t="t" r="r" b="b"/>
              <a:pathLst>
                <a:path h="113029">
                  <a:moveTo>
                    <a:pt x="0" y="0"/>
                  </a:moveTo>
                  <a:lnTo>
                    <a:pt x="0" y="11302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9931" y="4827396"/>
              <a:ext cx="880871" cy="6080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993008" y="4204461"/>
              <a:ext cx="1108710" cy="196850"/>
            </a:xfrm>
            <a:custGeom>
              <a:avLst/>
              <a:gdLst/>
              <a:ahLst/>
              <a:cxnLst/>
              <a:rect l="l" t="t" r="r" b="b"/>
              <a:pathLst>
                <a:path w="1108710" h="196850">
                  <a:moveTo>
                    <a:pt x="0" y="0"/>
                  </a:moveTo>
                  <a:lnTo>
                    <a:pt x="0" y="98425"/>
                  </a:lnTo>
                  <a:lnTo>
                    <a:pt x="1108456" y="98425"/>
                  </a:lnTo>
                  <a:lnTo>
                    <a:pt x="1108456" y="19685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00" y="4324476"/>
              <a:ext cx="2106168" cy="55016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867786" y="4742306"/>
              <a:ext cx="1233805" cy="184785"/>
            </a:xfrm>
            <a:custGeom>
              <a:avLst/>
              <a:gdLst/>
              <a:ahLst/>
              <a:cxnLst/>
              <a:rect l="l" t="t" r="r" b="b"/>
              <a:pathLst>
                <a:path w="1233804" h="184785">
                  <a:moveTo>
                    <a:pt x="1233677" y="0"/>
                  </a:moveTo>
                  <a:lnTo>
                    <a:pt x="1233677" y="92075"/>
                  </a:lnTo>
                  <a:lnTo>
                    <a:pt x="0" y="92075"/>
                  </a:lnTo>
                  <a:lnTo>
                    <a:pt x="0" y="18427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92808" y="4895976"/>
              <a:ext cx="1958340" cy="192176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867786" y="6748144"/>
              <a:ext cx="635" cy="288925"/>
            </a:xfrm>
            <a:custGeom>
              <a:avLst/>
              <a:gdLst/>
              <a:ahLst/>
              <a:cxnLst/>
              <a:rect l="l" t="t" r="r" b="b"/>
              <a:pathLst>
                <a:path w="635" h="288925">
                  <a:moveTo>
                    <a:pt x="0" y="0"/>
                  </a:moveTo>
                  <a:lnTo>
                    <a:pt x="0" y="144398"/>
                  </a:lnTo>
                  <a:lnTo>
                    <a:pt x="635" y="144398"/>
                  </a:lnTo>
                  <a:lnTo>
                    <a:pt x="635" y="28867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89632" y="7006716"/>
              <a:ext cx="989075" cy="81076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101465" y="4742306"/>
              <a:ext cx="1403985" cy="175895"/>
            </a:xfrm>
            <a:custGeom>
              <a:avLst/>
              <a:gdLst/>
              <a:ahLst/>
              <a:cxnLst/>
              <a:rect l="l" t="t" r="r" b="b"/>
              <a:pathLst>
                <a:path w="1403985" h="175895">
                  <a:moveTo>
                    <a:pt x="0" y="0"/>
                  </a:moveTo>
                  <a:lnTo>
                    <a:pt x="0" y="87883"/>
                  </a:lnTo>
                  <a:lnTo>
                    <a:pt x="1403731" y="87883"/>
                  </a:lnTo>
                  <a:lnTo>
                    <a:pt x="1403731" y="175767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15255" y="4888356"/>
              <a:ext cx="1580388" cy="46939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700523" y="5288279"/>
              <a:ext cx="805180" cy="163830"/>
            </a:xfrm>
            <a:custGeom>
              <a:avLst/>
              <a:gdLst/>
              <a:ahLst/>
              <a:cxnLst/>
              <a:rect l="l" t="t" r="r" b="b"/>
              <a:pathLst>
                <a:path w="805179" h="163829">
                  <a:moveTo>
                    <a:pt x="804672" y="0"/>
                  </a:moveTo>
                  <a:lnTo>
                    <a:pt x="804672" y="81787"/>
                  </a:lnTo>
                  <a:lnTo>
                    <a:pt x="0" y="81787"/>
                  </a:lnTo>
                  <a:lnTo>
                    <a:pt x="0" y="16357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30395" y="5409564"/>
              <a:ext cx="1562100" cy="69494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700523" y="6007353"/>
              <a:ext cx="5080" cy="97155"/>
            </a:xfrm>
            <a:custGeom>
              <a:avLst/>
              <a:gdLst/>
              <a:ahLst/>
              <a:cxnLst/>
              <a:rect l="l" t="t" r="r" b="b"/>
              <a:pathLst>
                <a:path w="5079" h="97154">
                  <a:moveTo>
                    <a:pt x="0" y="0"/>
                  </a:moveTo>
                  <a:lnTo>
                    <a:pt x="0" y="48513"/>
                  </a:lnTo>
                  <a:lnTo>
                    <a:pt x="5079" y="48513"/>
                  </a:lnTo>
                  <a:lnTo>
                    <a:pt x="5079" y="9715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80104" y="6073990"/>
              <a:ext cx="1650492" cy="289407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505196" y="5288279"/>
              <a:ext cx="800100" cy="171450"/>
            </a:xfrm>
            <a:custGeom>
              <a:avLst/>
              <a:gdLst/>
              <a:ahLst/>
              <a:cxnLst/>
              <a:rect l="l" t="t" r="r" b="b"/>
              <a:pathLst>
                <a:path w="800100" h="171450">
                  <a:moveTo>
                    <a:pt x="0" y="0"/>
                  </a:moveTo>
                  <a:lnTo>
                    <a:pt x="0" y="85471"/>
                  </a:lnTo>
                  <a:lnTo>
                    <a:pt x="800100" y="85471"/>
                  </a:lnTo>
                  <a:lnTo>
                    <a:pt x="800100" y="170942"/>
                  </a:lnTo>
                </a:path>
              </a:pathLst>
            </a:custGeom>
            <a:ln w="253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29071" y="5404992"/>
              <a:ext cx="1551431" cy="69494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303898" y="5989700"/>
              <a:ext cx="1905" cy="80010"/>
            </a:xfrm>
            <a:custGeom>
              <a:avLst/>
              <a:gdLst/>
              <a:ahLst/>
              <a:cxnLst/>
              <a:rect l="l" t="t" r="r" b="b"/>
              <a:pathLst>
                <a:path w="1904" h="80010">
                  <a:moveTo>
                    <a:pt x="1397" y="0"/>
                  </a:moveTo>
                  <a:lnTo>
                    <a:pt x="1397" y="39750"/>
                  </a:lnTo>
                  <a:lnTo>
                    <a:pt x="0" y="39750"/>
                  </a:lnTo>
                  <a:lnTo>
                    <a:pt x="0" y="7950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79364" y="6038938"/>
              <a:ext cx="1449324" cy="2929128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999540" y="1467358"/>
            <a:ext cx="18561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Lucida Sans Unicode"/>
                <a:cs typeface="Lucida Sans Unicode"/>
              </a:rPr>
              <a:t>Children</a:t>
            </a:r>
            <a:r>
              <a:rPr sz="1000" spc="5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education</a:t>
            </a:r>
            <a:r>
              <a:rPr sz="1000" spc="5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allowance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43152" y="1808124"/>
            <a:ext cx="1966595" cy="713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4445" algn="ctr">
              <a:lnSpc>
                <a:spcPct val="112700"/>
              </a:lnSpc>
              <a:spcBef>
                <a:spcPts val="105"/>
              </a:spcBef>
            </a:pPr>
            <a:r>
              <a:rPr sz="1000" dirty="0">
                <a:latin typeface="Lucida Sans Unicode"/>
                <a:cs typeface="Lucida Sans Unicode"/>
              </a:rPr>
              <a:t>Transport</a:t>
            </a:r>
            <a:r>
              <a:rPr sz="1000" spc="19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allowance</a:t>
            </a:r>
            <a:r>
              <a:rPr sz="1000" spc="175" dirty="0">
                <a:latin typeface="Lucida Sans Unicode"/>
                <a:cs typeface="Lucida Sans Unicode"/>
              </a:rPr>
              <a:t> </a:t>
            </a:r>
            <a:r>
              <a:rPr sz="1000" spc="-25" dirty="0">
                <a:latin typeface="Lucida Sans Unicode"/>
                <a:cs typeface="Lucida Sans Unicode"/>
              </a:rPr>
              <a:t>for </a:t>
            </a:r>
            <a:r>
              <a:rPr sz="1000" dirty="0">
                <a:latin typeface="Lucida Sans Unicode"/>
                <a:cs typeface="Lucida Sans Unicode"/>
              </a:rPr>
              <a:t>commuting</a:t>
            </a:r>
            <a:r>
              <a:rPr sz="1000" spc="15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between</a:t>
            </a:r>
            <a:r>
              <a:rPr sz="1000" spc="12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the</a:t>
            </a:r>
            <a:r>
              <a:rPr sz="1000" spc="110" dirty="0">
                <a:latin typeface="Lucida Sans Unicode"/>
                <a:cs typeface="Lucida Sans Unicode"/>
              </a:rPr>
              <a:t> </a:t>
            </a:r>
            <a:r>
              <a:rPr sz="1000" spc="-20" dirty="0">
                <a:latin typeface="Lucida Sans Unicode"/>
                <a:cs typeface="Lucida Sans Unicode"/>
              </a:rPr>
              <a:t>place </a:t>
            </a:r>
            <a:r>
              <a:rPr sz="1000" dirty="0">
                <a:latin typeface="Lucida Sans Unicode"/>
                <a:cs typeface="Lucida Sans Unicode"/>
              </a:rPr>
              <a:t>of</a:t>
            </a:r>
            <a:r>
              <a:rPr sz="1000" spc="10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residence</a:t>
            </a:r>
            <a:r>
              <a:rPr sz="1000" spc="10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and</a:t>
            </a:r>
            <a:r>
              <a:rPr sz="1000" spc="10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the</a:t>
            </a:r>
            <a:r>
              <a:rPr sz="1000" spc="8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place</a:t>
            </a:r>
            <a:r>
              <a:rPr sz="1000" spc="105" dirty="0">
                <a:latin typeface="Lucida Sans Unicode"/>
                <a:cs typeface="Lucida Sans Unicode"/>
              </a:rPr>
              <a:t> </a:t>
            </a:r>
            <a:r>
              <a:rPr sz="1000" spc="-25" dirty="0">
                <a:latin typeface="Lucida Sans Unicode"/>
                <a:cs typeface="Lucida Sans Unicode"/>
              </a:rPr>
              <a:t>of </a:t>
            </a:r>
            <a:r>
              <a:rPr sz="1000" spc="-20" dirty="0">
                <a:latin typeface="Lucida Sans Unicode"/>
                <a:cs typeface="Lucida Sans Unicode"/>
              </a:rPr>
              <a:t>duty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55572" y="2597556"/>
            <a:ext cx="1343660" cy="37020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000" spc="-10" dirty="0">
                <a:latin typeface="Lucida Sans Unicode"/>
                <a:cs typeface="Lucida Sans Unicode"/>
              </a:rPr>
              <a:t>Hostel</a:t>
            </a:r>
            <a:r>
              <a:rPr sz="1000" spc="-5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expenditure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25" dirty="0">
                <a:latin typeface="Lucida Sans Unicode"/>
                <a:cs typeface="Lucida Sans Unicode"/>
              </a:rPr>
              <a:t>of</a:t>
            </a:r>
            <a:endParaRPr sz="1000">
              <a:latin typeface="Lucida Sans Unicode"/>
              <a:cs typeface="Lucida Sans Unicode"/>
            </a:endParaRPr>
          </a:p>
          <a:p>
            <a:pPr marL="53340">
              <a:lnSpc>
                <a:spcPct val="100000"/>
              </a:lnSpc>
              <a:spcBef>
                <a:spcPts val="155"/>
              </a:spcBef>
            </a:pPr>
            <a:r>
              <a:rPr sz="1000" spc="-10" dirty="0">
                <a:latin typeface="Lucida Sans Unicode"/>
                <a:cs typeface="Lucida Sans Unicode"/>
              </a:rPr>
              <a:t>employee’s</a:t>
            </a:r>
            <a:r>
              <a:rPr sz="1000" spc="1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children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70630" y="1361592"/>
            <a:ext cx="3420110" cy="370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85" marR="5080" indent="-58419">
              <a:lnSpc>
                <a:spcPct val="112999"/>
              </a:lnSpc>
              <a:spcBef>
                <a:spcPts val="100"/>
              </a:spcBef>
              <a:buChar char="•"/>
              <a:tabLst>
                <a:tab pos="70485" algn="l"/>
                <a:tab pos="106680" algn="l"/>
              </a:tabLst>
            </a:pPr>
            <a:r>
              <a:rPr sz="1000" dirty="0">
                <a:latin typeface="Georgia"/>
                <a:cs typeface="Georgia"/>
              </a:rPr>
              <a:t>	`</a:t>
            </a:r>
            <a:r>
              <a:rPr sz="1000" spc="229" dirty="0">
                <a:latin typeface="Georgia"/>
                <a:cs typeface="Georgia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100</a:t>
            </a:r>
            <a:r>
              <a:rPr sz="1000" spc="22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per</a:t>
            </a:r>
            <a:r>
              <a:rPr sz="1000" spc="22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month</a:t>
            </a:r>
            <a:r>
              <a:rPr sz="1000" spc="22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per</a:t>
            </a:r>
            <a:r>
              <a:rPr sz="1000" spc="21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child</a:t>
            </a:r>
            <a:r>
              <a:rPr sz="1000" spc="21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upto</a:t>
            </a:r>
            <a:r>
              <a:rPr sz="1000" spc="229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maximum</a:t>
            </a:r>
            <a:r>
              <a:rPr sz="1000" spc="22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of</a:t>
            </a:r>
            <a:r>
              <a:rPr sz="1000" spc="229" dirty="0">
                <a:latin typeface="Lucida Sans Unicode"/>
                <a:cs typeface="Lucida Sans Unicode"/>
              </a:rPr>
              <a:t> </a:t>
            </a:r>
            <a:r>
              <a:rPr sz="1000" spc="-25" dirty="0">
                <a:latin typeface="Lucida Sans Unicode"/>
                <a:cs typeface="Lucida Sans Unicode"/>
              </a:rPr>
              <a:t>two </a:t>
            </a:r>
            <a:r>
              <a:rPr sz="1000" spc="-10" dirty="0">
                <a:latin typeface="Lucida Sans Unicode"/>
                <a:cs typeface="Lucida Sans Unicode"/>
              </a:rPr>
              <a:t>children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70630" y="1896517"/>
            <a:ext cx="3411854" cy="539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0485" marR="5080" indent="-58419" algn="just">
              <a:lnSpc>
                <a:spcPct val="112500"/>
              </a:lnSpc>
              <a:spcBef>
                <a:spcPts val="95"/>
              </a:spcBef>
              <a:buChar char="•"/>
              <a:tabLst>
                <a:tab pos="70485" algn="l"/>
                <a:tab pos="106680" algn="l"/>
              </a:tabLst>
            </a:pPr>
            <a:r>
              <a:rPr sz="1000" dirty="0">
                <a:latin typeface="Georgia"/>
                <a:cs typeface="Georgia"/>
              </a:rPr>
              <a:t>	`</a:t>
            </a:r>
            <a:r>
              <a:rPr sz="1000" spc="105" dirty="0">
                <a:latin typeface="Georgia"/>
                <a:cs typeface="Georgia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3,200</a:t>
            </a:r>
            <a:r>
              <a:rPr sz="1000" spc="9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per</a:t>
            </a:r>
            <a:r>
              <a:rPr sz="1000" spc="9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month</a:t>
            </a:r>
            <a:r>
              <a:rPr sz="1000" spc="9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for</a:t>
            </a:r>
            <a:r>
              <a:rPr sz="1000" spc="9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an</a:t>
            </a:r>
            <a:r>
              <a:rPr sz="1000" spc="9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employee</a:t>
            </a:r>
            <a:r>
              <a:rPr sz="1000" spc="114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who</a:t>
            </a:r>
            <a:r>
              <a:rPr sz="1000" spc="8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is</a:t>
            </a:r>
            <a:r>
              <a:rPr sz="1000" spc="8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blind</a:t>
            </a:r>
            <a:r>
              <a:rPr sz="1000" spc="90" dirty="0">
                <a:latin typeface="Lucida Sans Unicode"/>
                <a:cs typeface="Lucida Sans Unicode"/>
              </a:rPr>
              <a:t> </a:t>
            </a:r>
            <a:r>
              <a:rPr sz="1000" spc="-25" dirty="0">
                <a:latin typeface="Lucida Sans Unicode"/>
                <a:cs typeface="Lucida Sans Unicode"/>
              </a:rPr>
              <a:t>or </a:t>
            </a:r>
            <a:r>
              <a:rPr sz="1000" dirty="0">
                <a:latin typeface="Lucida Sans Unicode"/>
                <a:cs typeface="Lucida Sans Unicode"/>
              </a:rPr>
              <a:t>deaf</a:t>
            </a:r>
            <a:r>
              <a:rPr sz="1000" spc="165" dirty="0">
                <a:latin typeface="Lucida Sans Unicode"/>
                <a:cs typeface="Lucida Sans Unicode"/>
              </a:rPr>
              <a:t>  </a:t>
            </a:r>
            <a:r>
              <a:rPr sz="1000" dirty="0">
                <a:latin typeface="Lucida Sans Unicode"/>
                <a:cs typeface="Lucida Sans Unicode"/>
              </a:rPr>
              <a:t>and</a:t>
            </a:r>
            <a:r>
              <a:rPr sz="1000" spc="160" dirty="0">
                <a:latin typeface="Lucida Sans Unicode"/>
                <a:cs typeface="Lucida Sans Unicode"/>
              </a:rPr>
              <a:t>  </a:t>
            </a:r>
            <a:r>
              <a:rPr sz="1000" dirty="0">
                <a:latin typeface="Lucida Sans Unicode"/>
                <a:cs typeface="Lucida Sans Unicode"/>
              </a:rPr>
              <a:t>dumb</a:t>
            </a:r>
            <a:r>
              <a:rPr sz="1000" spc="170" dirty="0">
                <a:latin typeface="Lucida Sans Unicode"/>
                <a:cs typeface="Lucida Sans Unicode"/>
              </a:rPr>
              <a:t>  </a:t>
            </a:r>
            <a:r>
              <a:rPr sz="1000" dirty="0">
                <a:latin typeface="Lucida Sans Unicode"/>
                <a:cs typeface="Lucida Sans Unicode"/>
              </a:rPr>
              <a:t>or</a:t>
            </a:r>
            <a:r>
              <a:rPr sz="1000" spc="175" dirty="0">
                <a:latin typeface="Lucida Sans Unicode"/>
                <a:cs typeface="Lucida Sans Unicode"/>
              </a:rPr>
              <a:t>  </a:t>
            </a:r>
            <a:r>
              <a:rPr sz="1000" dirty="0">
                <a:latin typeface="Lucida Sans Unicode"/>
                <a:cs typeface="Lucida Sans Unicode"/>
              </a:rPr>
              <a:t>orthopedically</a:t>
            </a:r>
            <a:r>
              <a:rPr sz="1000" spc="165" dirty="0">
                <a:latin typeface="Lucida Sans Unicode"/>
                <a:cs typeface="Lucida Sans Unicode"/>
              </a:rPr>
              <a:t>  </a:t>
            </a:r>
            <a:r>
              <a:rPr sz="1000" spc="-10" dirty="0">
                <a:latin typeface="Lucida Sans Unicode"/>
                <a:cs typeface="Lucida Sans Unicode"/>
              </a:rPr>
              <a:t>handicapped </a:t>
            </a:r>
            <a:r>
              <a:rPr sz="1000" dirty="0">
                <a:latin typeface="Lucida Sans Unicode"/>
                <a:cs typeface="Lucida Sans Unicode"/>
              </a:rPr>
              <a:t>[Available</a:t>
            </a:r>
            <a:r>
              <a:rPr sz="1000" spc="11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under</a:t>
            </a:r>
            <a:r>
              <a:rPr sz="1000" spc="10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both</a:t>
            </a:r>
            <a:r>
              <a:rPr sz="1000" spc="12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the</a:t>
            </a:r>
            <a:r>
              <a:rPr sz="1000" spc="10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tax</a:t>
            </a:r>
            <a:r>
              <a:rPr sz="1000" spc="114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regimes]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270630" y="2599080"/>
            <a:ext cx="3421379" cy="367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85" marR="5080" indent="-58419">
              <a:lnSpc>
                <a:spcPct val="112000"/>
              </a:lnSpc>
              <a:spcBef>
                <a:spcPts val="100"/>
              </a:spcBef>
              <a:buChar char="•"/>
              <a:tabLst>
                <a:tab pos="70485" algn="l"/>
                <a:tab pos="106680" algn="l"/>
              </a:tabLst>
            </a:pPr>
            <a:r>
              <a:rPr sz="1000" dirty="0">
                <a:latin typeface="Georgia"/>
                <a:cs typeface="Georgia"/>
              </a:rPr>
              <a:t>	`</a:t>
            </a:r>
            <a:r>
              <a:rPr sz="1000" spc="85" dirty="0">
                <a:latin typeface="Georgia"/>
                <a:cs typeface="Georgia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300</a:t>
            </a:r>
            <a:r>
              <a:rPr sz="1000" spc="7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per</a:t>
            </a:r>
            <a:r>
              <a:rPr sz="1000" spc="8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month</a:t>
            </a:r>
            <a:r>
              <a:rPr sz="1000" spc="7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per</a:t>
            </a:r>
            <a:r>
              <a:rPr sz="1000" spc="8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child</a:t>
            </a:r>
            <a:r>
              <a:rPr sz="1000" spc="7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up</a:t>
            </a:r>
            <a:r>
              <a:rPr sz="1000" spc="7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to</a:t>
            </a:r>
            <a:r>
              <a:rPr sz="1000" spc="7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a</a:t>
            </a:r>
            <a:r>
              <a:rPr sz="1000" spc="8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maximum</a:t>
            </a:r>
            <a:r>
              <a:rPr sz="1000" spc="7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of</a:t>
            </a:r>
            <a:r>
              <a:rPr sz="1000" spc="105" dirty="0">
                <a:latin typeface="Lucida Sans Unicode"/>
                <a:cs typeface="Lucida Sans Unicode"/>
              </a:rPr>
              <a:t> </a:t>
            </a:r>
            <a:r>
              <a:rPr sz="1000" spc="-25" dirty="0">
                <a:latin typeface="Lucida Sans Unicode"/>
                <a:cs typeface="Lucida Sans Unicode"/>
              </a:rPr>
              <a:t>two </a:t>
            </a:r>
            <a:r>
              <a:rPr sz="1000" spc="-10" dirty="0">
                <a:latin typeface="Lucida Sans Unicode"/>
                <a:cs typeface="Lucida Sans Unicode"/>
              </a:rPr>
              <a:t>children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13231" y="3275710"/>
            <a:ext cx="6347460" cy="287020"/>
          </a:xfrm>
          <a:prstGeom prst="rect">
            <a:avLst/>
          </a:prstGeom>
          <a:solidFill>
            <a:srgbClr val="00AEEE"/>
          </a:solidFill>
        </p:spPr>
        <p:txBody>
          <a:bodyPr vert="horz" wrap="square" lIns="0" tIns="20955" rIns="0" bIns="0" rtlCol="0">
            <a:spAutoFit/>
          </a:bodyPr>
          <a:lstStyle/>
          <a:p>
            <a:pPr marR="37465" algn="ctr">
              <a:lnSpc>
                <a:spcPct val="100000"/>
              </a:lnSpc>
              <a:spcBef>
                <a:spcPts val="165"/>
              </a:spcBef>
            </a:pPr>
            <a:r>
              <a:rPr sz="1600" spc="-250" dirty="0">
                <a:solidFill>
                  <a:srgbClr val="FFFFFF"/>
                </a:solidFill>
                <a:latin typeface="Arial Black"/>
                <a:cs typeface="Arial Black"/>
              </a:rPr>
              <a:t>EXEMPTION</a:t>
            </a:r>
            <a:r>
              <a:rPr sz="1600" spc="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15" dirty="0">
                <a:solidFill>
                  <a:srgbClr val="FFFFFF"/>
                </a:solidFill>
                <a:latin typeface="Arial Black"/>
                <a:cs typeface="Arial Black"/>
              </a:rPr>
              <a:t>IN</a:t>
            </a:r>
            <a:r>
              <a:rPr sz="1600" spc="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54" dirty="0">
                <a:solidFill>
                  <a:srgbClr val="FFFFFF"/>
                </a:solidFill>
                <a:latin typeface="Arial Black"/>
                <a:cs typeface="Arial Black"/>
              </a:rPr>
              <a:t>RESPECT</a:t>
            </a:r>
            <a:r>
              <a:rPr sz="1600" spc="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54" dirty="0">
                <a:solidFill>
                  <a:srgbClr val="FFFFFF"/>
                </a:solidFill>
                <a:latin typeface="Arial Black"/>
                <a:cs typeface="Arial Black"/>
              </a:rPr>
              <a:t>OF</a:t>
            </a:r>
            <a:r>
              <a:rPr sz="1600" spc="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50" dirty="0">
                <a:solidFill>
                  <a:srgbClr val="FFFFFF"/>
                </a:solidFill>
                <a:latin typeface="Arial Black"/>
                <a:cs typeface="Arial Black"/>
              </a:rPr>
              <a:t>TERMINAL</a:t>
            </a:r>
            <a:r>
              <a:rPr sz="1600" spc="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Arial Black"/>
                <a:cs typeface="Arial Black"/>
              </a:rPr>
              <a:t>BENEFIT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13231" y="3670427"/>
            <a:ext cx="6347460" cy="215265"/>
          </a:xfrm>
          <a:prstGeom prst="rect">
            <a:avLst/>
          </a:prstGeom>
          <a:solidFill>
            <a:srgbClr val="00AEEE"/>
          </a:solidFill>
        </p:spPr>
        <p:txBody>
          <a:bodyPr vert="horz" wrap="square" lIns="0" tIns="1524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20"/>
              </a:spcBef>
            </a:pPr>
            <a:r>
              <a:rPr sz="1200" spc="-170" dirty="0">
                <a:solidFill>
                  <a:srgbClr val="FFFFFF"/>
                </a:solidFill>
                <a:latin typeface="Arial Black"/>
                <a:cs typeface="Arial Black"/>
              </a:rPr>
              <a:t>GRATUITY</a:t>
            </a:r>
            <a:r>
              <a:rPr sz="1200" spc="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155" dirty="0">
                <a:solidFill>
                  <a:srgbClr val="FFFFFF"/>
                </a:solidFill>
                <a:latin typeface="Arial Black"/>
                <a:cs typeface="Arial Black"/>
              </a:rPr>
              <a:t>[SECTION</a:t>
            </a:r>
            <a:r>
              <a:rPr sz="1200" spc="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10(10)]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717419" y="3976242"/>
            <a:ext cx="55181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-10" dirty="0">
                <a:latin typeface="Arial Black"/>
                <a:cs typeface="Arial Black"/>
              </a:rPr>
              <a:t>Gratuity</a:t>
            </a:r>
            <a:endParaRPr sz="950">
              <a:latin typeface="Arial Black"/>
              <a:cs typeface="Arial Black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15720" y="4401438"/>
            <a:ext cx="100584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4640" marR="5080" indent="-281940">
              <a:lnSpc>
                <a:spcPct val="100000"/>
              </a:lnSpc>
              <a:spcBef>
                <a:spcPts val="95"/>
              </a:spcBef>
            </a:pPr>
            <a:r>
              <a:rPr sz="950" dirty="0">
                <a:latin typeface="Lucida Sans Unicode"/>
                <a:cs typeface="Lucida Sans Unicode"/>
              </a:rPr>
              <a:t>Received</a:t>
            </a:r>
            <a:r>
              <a:rPr sz="950" spc="180" dirty="0">
                <a:latin typeface="Lucida Sans Unicode"/>
                <a:cs typeface="Lucida Sans Unicode"/>
              </a:rPr>
              <a:t> </a:t>
            </a:r>
            <a:r>
              <a:rPr sz="950" spc="-10" dirty="0">
                <a:latin typeface="Lucida Sans Unicode"/>
                <a:cs typeface="Lucida Sans Unicode"/>
              </a:rPr>
              <a:t>during service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79372" y="4937886"/>
            <a:ext cx="47815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5885">
              <a:lnSpc>
                <a:spcPct val="100000"/>
              </a:lnSpc>
              <a:spcBef>
                <a:spcPts val="95"/>
              </a:spcBef>
            </a:pPr>
            <a:r>
              <a:rPr sz="950" spc="-10" dirty="0">
                <a:latin typeface="Lucida Sans Unicode"/>
                <a:cs typeface="Lucida Sans Unicode"/>
              </a:rPr>
              <a:t>Fully </a:t>
            </a:r>
            <a:r>
              <a:rPr sz="950" spc="-25" dirty="0">
                <a:latin typeface="Lucida Sans Unicode"/>
                <a:cs typeface="Lucida Sans Unicode"/>
              </a:rPr>
              <a:t>Taxable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66642" y="4399914"/>
            <a:ext cx="136906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9230" marR="5080" indent="-177165">
              <a:lnSpc>
                <a:spcPct val="100000"/>
              </a:lnSpc>
              <a:spcBef>
                <a:spcPts val="95"/>
              </a:spcBef>
            </a:pPr>
            <a:r>
              <a:rPr sz="950" dirty="0">
                <a:latin typeface="Lucida Sans Unicode"/>
                <a:cs typeface="Lucida Sans Unicode"/>
              </a:rPr>
              <a:t>Received</a:t>
            </a:r>
            <a:r>
              <a:rPr sz="950" spc="-1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at</a:t>
            </a:r>
            <a:r>
              <a:rPr sz="950" spc="-1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the</a:t>
            </a:r>
            <a:r>
              <a:rPr sz="950" spc="-1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time</a:t>
            </a:r>
            <a:r>
              <a:rPr sz="950" spc="-15" dirty="0">
                <a:latin typeface="Lucida Sans Unicode"/>
                <a:cs typeface="Lucida Sans Unicode"/>
              </a:rPr>
              <a:t> </a:t>
            </a:r>
            <a:r>
              <a:rPr sz="950" spc="-25" dirty="0">
                <a:latin typeface="Lucida Sans Unicode"/>
                <a:cs typeface="Lucida Sans Unicode"/>
              </a:rPr>
              <a:t>of </a:t>
            </a:r>
            <a:r>
              <a:rPr sz="950" spc="-10" dirty="0">
                <a:latin typeface="Lucida Sans Unicode"/>
                <a:cs typeface="Lucida Sans Unicode"/>
              </a:rPr>
              <a:t>retirement/Death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961001" y="5003419"/>
            <a:ext cx="101790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dirty="0">
                <a:latin typeface="Lucida Sans Unicode"/>
                <a:cs typeface="Lucida Sans Unicode"/>
              </a:rPr>
              <a:t>Other</a:t>
            </a:r>
            <a:r>
              <a:rPr sz="950" spc="70" dirty="0">
                <a:latin typeface="Lucida Sans Unicode"/>
                <a:cs typeface="Lucida Sans Unicode"/>
              </a:rPr>
              <a:t> </a:t>
            </a:r>
            <a:r>
              <a:rPr sz="950" spc="-10" dirty="0">
                <a:latin typeface="Lucida Sans Unicode"/>
                <a:cs typeface="Lucida Sans Unicode"/>
              </a:rPr>
              <a:t>Employees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076957" y="5136260"/>
            <a:ext cx="1577975" cy="134810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48895" marR="44450" indent="-34925" algn="ctr">
              <a:lnSpc>
                <a:spcPct val="104900"/>
              </a:lnSpc>
              <a:spcBef>
                <a:spcPts val="40"/>
              </a:spcBef>
            </a:pPr>
            <a:r>
              <a:rPr sz="950" dirty="0">
                <a:latin typeface="Lucida Sans Unicode"/>
                <a:cs typeface="Lucida Sans Unicode"/>
              </a:rPr>
              <a:t>Received</a:t>
            </a:r>
            <a:r>
              <a:rPr sz="950" spc="15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under</a:t>
            </a:r>
            <a:r>
              <a:rPr sz="950" spc="140" dirty="0">
                <a:latin typeface="Lucida Sans Unicode"/>
                <a:cs typeface="Lucida Sans Unicode"/>
              </a:rPr>
              <a:t> </a:t>
            </a:r>
            <a:r>
              <a:rPr sz="950" spc="-25" dirty="0">
                <a:latin typeface="Lucida Sans Unicode"/>
                <a:cs typeface="Lucida Sans Unicode"/>
              </a:rPr>
              <a:t>the </a:t>
            </a:r>
            <a:r>
              <a:rPr sz="950" dirty="0">
                <a:latin typeface="Lucida Sans Unicode"/>
                <a:cs typeface="Lucida Sans Unicode"/>
              </a:rPr>
              <a:t>Pension</a:t>
            </a:r>
            <a:r>
              <a:rPr sz="950" spc="11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Code</a:t>
            </a:r>
            <a:r>
              <a:rPr sz="950" spc="120" dirty="0">
                <a:latin typeface="Lucida Sans Unicode"/>
                <a:cs typeface="Lucida Sans Unicode"/>
              </a:rPr>
              <a:t> </a:t>
            </a:r>
            <a:r>
              <a:rPr sz="950" spc="-25" dirty="0">
                <a:latin typeface="Lucida Sans Unicode"/>
                <a:cs typeface="Lucida Sans Unicode"/>
              </a:rPr>
              <a:t>or </a:t>
            </a:r>
            <a:r>
              <a:rPr sz="950" dirty="0">
                <a:latin typeface="Lucida Sans Unicode"/>
                <a:cs typeface="Lucida Sans Unicode"/>
              </a:rPr>
              <a:t>Regulations</a:t>
            </a:r>
            <a:r>
              <a:rPr sz="950" spc="-5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applicable</a:t>
            </a:r>
            <a:r>
              <a:rPr sz="950" spc="-50" dirty="0">
                <a:latin typeface="Lucida Sans Unicode"/>
                <a:cs typeface="Lucida Sans Unicode"/>
              </a:rPr>
              <a:t> </a:t>
            </a:r>
            <a:r>
              <a:rPr sz="950" spc="-25" dirty="0">
                <a:latin typeface="Lucida Sans Unicode"/>
                <a:cs typeface="Lucida Sans Unicode"/>
              </a:rPr>
              <a:t>to </a:t>
            </a:r>
            <a:r>
              <a:rPr sz="950" dirty="0">
                <a:latin typeface="Lucida Sans Unicode"/>
                <a:cs typeface="Lucida Sans Unicode"/>
              </a:rPr>
              <a:t>members</a:t>
            </a:r>
            <a:r>
              <a:rPr sz="950" spc="-2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of</a:t>
            </a:r>
            <a:r>
              <a:rPr sz="950" spc="-2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the</a:t>
            </a:r>
            <a:r>
              <a:rPr sz="950" spc="-20" dirty="0">
                <a:latin typeface="Lucida Sans Unicode"/>
                <a:cs typeface="Lucida Sans Unicode"/>
              </a:rPr>
              <a:t> </a:t>
            </a:r>
            <a:r>
              <a:rPr sz="950" spc="-10" dirty="0">
                <a:latin typeface="Lucida Sans Unicode"/>
                <a:cs typeface="Lucida Sans Unicode"/>
              </a:rPr>
              <a:t>Defence</a:t>
            </a:r>
            <a:endParaRPr sz="950">
              <a:latin typeface="Lucida Sans Unicode"/>
              <a:cs typeface="Lucida Sans Unicode"/>
            </a:endParaRPr>
          </a:p>
          <a:p>
            <a:pPr marL="12065" marR="5080" indent="-635" algn="ctr">
              <a:lnSpc>
                <a:spcPct val="99700"/>
              </a:lnSpc>
              <a:spcBef>
                <a:spcPts val="5"/>
              </a:spcBef>
            </a:pPr>
            <a:r>
              <a:rPr sz="950" dirty="0">
                <a:latin typeface="Lucida Sans Unicode"/>
                <a:cs typeface="Lucida Sans Unicode"/>
              </a:rPr>
              <a:t>Service/</a:t>
            </a:r>
            <a:r>
              <a:rPr sz="950" spc="-4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Employees</a:t>
            </a:r>
            <a:r>
              <a:rPr sz="950" spc="-35" dirty="0">
                <a:latin typeface="Lucida Sans Unicode"/>
                <a:cs typeface="Lucida Sans Unicode"/>
              </a:rPr>
              <a:t> </a:t>
            </a:r>
            <a:r>
              <a:rPr sz="950" spc="-25" dirty="0">
                <a:latin typeface="Lucida Sans Unicode"/>
                <a:cs typeface="Lucida Sans Unicode"/>
              </a:rPr>
              <a:t>of </a:t>
            </a:r>
            <a:r>
              <a:rPr sz="950" dirty="0">
                <a:latin typeface="Lucida Sans Unicode"/>
                <a:cs typeface="Lucida Sans Unicode"/>
              </a:rPr>
              <a:t>Central</a:t>
            </a:r>
            <a:r>
              <a:rPr sz="950" spc="-25" dirty="0">
                <a:latin typeface="Lucida Sans Unicode"/>
                <a:cs typeface="Lucida Sans Unicode"/>
              </a:rPr>
              <a:t> </a:t>
            </a:r>
            <a:r>
              <a:rPr sz="950" spc="-10" dirty="0">
                <a:latin typeface="Lucida Sans Unicode"/>
                <a:cs typeface="Lucida Sans Unicode"/>
              </a:rPr>
              <a:t>Government/ </a:t>
            </a:r>
            <a:r>
              <a:rPr sz="950" dirty="0">
                <a:latin typeface="Lucida Sans Unicode"/>
                <a:cs typeface="Lucida Sans Unicode"/>
              </a:rPr>
              <a:t>Members</a:t>
            </a:r>
            <a:r>
              <a:rPr sz="950" spc="-2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of</a:t>
            </a:r>
            <a:r>
              <a:rPr sz="950" spc="-2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Civil</a:t>
            </a:r>
            <a:r>
              <a:rPr sz="950" spc="-20" dirty="0">
                <a:latin typeface="Lucida Sans Unicode"/>
                <a:cs typeface="Lucida Sans Unicode"/>
              </a:rPr>
              <a:t> </a:t>
            </a:r>
            <a:r>
              <a:rPr sz="950" spc="-10" dirty="0">
                <a:latin typeface="Lucida Sans Unicode"/>
                <a:cs typeface="Lucida Sans Unicode"/>
              </a:rPr>
              <a:t>Services/ </a:t>
            </a:r>
            <a:r>
              <a:rPr sz="950" dirty="0">
                <a:latin typeface="Lucida Sans Unicode"/>
                <a:cs typeface="Lucida Sans Unicode"/>
              </a:rPr>
              <a:t>local</a:t>
            </a:r>
            <a:r>
              <a:rPr sz="950" spc="-4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authority</a:t>
            </a:r>
            <a:r>
              <a:rPr sz="950" spc="-25" dirty="0">
                <a:latin typeface="Lucida Sans Unicode"/>
                <a:cs typeface="Lucida Sans Unicode"/>
              </a:rPr>
              <a:t> </a:t>
            </a:r>
            <a:r>
              <a:rPr sz="950" spc="-10" dirty="0">
                <a:latin typeface="Lucida Sans Unicode"/>
                <a:cs typeface="Lucida Sans Unicode"/>
              </a:rPr>
              <a:t>employees </a:t>
            </a:r>
            <a:r>
              <a:rPr sz="950" spc="-20" dirty="0">
                <a:latin typeface="Lucida Sans Unicode"/>
                <a:cs typeface="Lucida Sans Unicode"/>
              </a:rPr>
              <a:t>etc.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520823" y="7146417"/>
            <a:ext cx="692150" cy="460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715" algn="ctr">
              <a:lnSpc>
                <a:spcPct val="100000"/>
              </a:lnSpc>
              <a:spcBef>
                <a:spcPts val="95"/>
              </a:spcBef>
            </a:pPr>
            <a:r>
              <a:rPr sz="950" spc="-20" dirty="0">
                <a:latin typeface="Lucida Sans Unicode"/>
                <a:cs typeface="Lucida Sans Unicode"/>
              </a:rPr>
              <a:t>Fully </a:t>
            </a:r>
            <a:r>
              <a:rPr sz="950" spc="-10" dirty="0">
                <a:latin typeface="Lucida Sans Unicode"/>
                <a:cs typeface="Lucida Sans Unicode"/>
              </a:rPr>
              <a:t>Exempt</a:t>
            </a:r>
            <a:r>
              <a:rPr sz="950" spc="-65" dirty="0">
                <a:latin typeface="Lucida Sans Unicode"/>
                <a:cs typeface="Lucida Sans Unicode"/>
              </a:rPr>
              <a:t> </a:t>
            </a:r>
            <a:r>
              <a:rPr sz="950" spc="-25" dirty="0">
                <a:latin typeface="Lucida Sans Unicode"/>
                <a:cs typeface="Lucida Sans Unicode"/>
              </a:rPr>
              <a:t>u/s </a:t>
            </a:r>
            <a:r>
              <a:rPr sz="950" spc="-10" dirty="0">
                <a:latin typeface="Lucida Sans Unicode"/>
                <a:cs typeface="Lucida Sans Unicode"/>
              </a:rPr>
              <a:t>10(10)(i)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107560" y="5485257"/>
            <a:ext cx="1183640" cy="459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95"/>
              </a:spcBef>
            </a:pPr>
            <a:r>
              <a:rPr sz="950" dirty="0">
                <a:latin typeface="Lucida Sans Unicode"/>
                <a:cs typeface="Lucida Sans Unicode"/>
              </a:rPr>
              <a:t>Covered</a:t>
            </a:r>
            <a:r>
              <a:rPr sz="950" spc="-3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under</a:t>
            </a:r>
            <a:r>
              <a:rPr sz="950" spc="-35" dirty="0">
                <a:latin typeface="Lucida Sans Unicode"/>
                <a:cs typeface="Lucida Sans Unicode"/>
              </a:rPr>
              <a:t> </a:t>
            </a:r>
            <a:r>
              <a:rPr sz="950" spc="-25" dirty="0">
                <a:latin typeface="Lucida Sans Unicode"/>
                <a:cs typeface="Lucida Sans Unicode"/>
              </a:rPr>
              <a:t>the </a:t>
            </a:r>
            <a:r>
              <a:rPr sz="950" dirty="0">
                <a:latin typeface="Lucida Sans Unicode"/>
                <a:cs typeface="Lucida Sans Unicode"/>
              </a:rPr>
              <a:t>Payment</a:t>
            </a:r>
            <a:r>
              <a:rPr sz="950" spc="-1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of</a:t>
            </a:r>
            <a:r>
              <a:rPr sz="950" spc="-15" dirty="0">
                <a:latin typeface="Lucida Sans Unicode"/>
                <a:cs typeface="Lucida Sans Unicode"/>
              </a:rPr>
              <a:t> </a:t>
            </a:r>
            <a:r>
              <a:rPr sz="950" spc="-10" dirty="0">
                <a:latin typeface="Lucida Sans Unicode"/>
                <a:cs typeface="Lucida Sans Unicode"/>
              </a:rPr>
              <a:t>Gratuity </a:t>
            </a:r>
            <a:r>
              <a:rPr sz="950" dirty="0">
                <a:latin typeface="Lucida Sans Unicode"/>
                <a:cs typeface="Lucida Sans Unicode"/>
              </a:rPr>
              <a:t>Act,</a:t>
            </a:r>
            <a:r>
              <a:rPr sz="950" spc="-5" dirty="0">
                <a:latin typeface="Lucida Sans Unicode"/>
                <a:cs typeface="Lucida Sans Unicode"/>
              </a:rPr>
              <a:t> </a:t>
            </a:r>
            <a:r>
              <a:rPr sz="950" spc="-20" dirty="0">
                <a:latin typeface="Lucida Sans Unicode"/>
                <a:cs typeface="Lucida Sans Unicode"/>
              </a:rPr>
              <a:t>1972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058792" y="6581013"/>
            <a:ext cx="1293495" cy="1809114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algn="ctr">
              <a:lnSpc>
                <a:spcPct val="102600"/>
              </a:lnSpc>
              <a:spcBef>
                <a:spcPts val="65"/>
              </a:spcBef>
            </a:pPr>
            <a:r>
              <a:rPr sz="950" dirty="0">
                <a:latin typeface="Arial Black"/>
                <a:cs typeface="Arial Black"/>
              </a:rPr>
              <a:t>Least</a:t>
            </a:r>
            <a:r>
              <a:rPr sz="950" spc="-35" dirty="0">
                <a:latin typeface="Arial Black"/>
                <a:cs typeface="Arial Black"/>
              </a:rPr>
              <a:t> </a:t>
            </a:r>
            <a:r>
              <a:rPr sz="950" dirty="0">
                <a:latin typeface="Arial Black"/>
                <a:cs typeface="Arial Black"/>
              </a:rPr>
              <a:t>of</a:t>
            </a:r>
            <a:r>
              <a:rPr sz="950" spc="-25" dirty="0">
                <a:latin typeface="Arial Black"/>
                <a:cs typeface="Arial Black"/>
              </a:rPr>
              <a:t> the following</a:t>
            </a:r>
            <a:r>
              <a:rPr sz="950" spc="-55" dirty="0">
                <a:latin typeface="Arial Black"/>
                <a:cs typeface="Arial Black"/>
              </a:rPr>
              <a:t> </a:t>
            </a:r>
            <a:r>
              <a:rPr sz="950" spc="-20" dirty="0">
                <a:latin typeface="Arial Black"/>
                <a:cs typeface="Arial Black"/>
              </a:rPr>
              <a:t>would</a:t>
            </a:r>
            <a:r>
              <a:rPr sz="950" spc="-40" dirty="0">
                <a:latin typeface="Arial Black"/>
                <a:cs typeface="Arial Black"/>
              </a:rPr>
              <a:t> </a:t>
            </a:r>
            <a:r>
              <a:rPr sz="950" spc="-25" dirty="0">
                <a:latin typeface="Arial Black"/>
                <a:cs typeface="Arial Black"/>
              </a:rPr>
              <a:t>be </a:t>
            </a:r>
            <a:r>
              <a:rPr sz="950" spc="-35" dirty="0">
                <a:latin typeface="Arial Black"/>
                <a:cs typeface="Arial Black"/>
              </a:rPr>
              <a:t>exempt</a:t>
            </a:r>
            <a:r>
              <a:rPr sz="950" spc="-30" dirty="0">
                <a:latin typeface="Arial Black"/>
                <a:cs typeface="Arial Black"/>
              </a:rPr>
              <a:t> </a:t>
            </a:r>
            <a:r>
              <a:rPr sz="950" dirty="0">
                <a:latin typeface="Arial Black"/>
                <a:cs typeface="Arial Black"/>
              </a:rPr>
              <a:t>u/s</a:t>
            </a:r>
            <a:r>
              <a:rPr sz="950" spc="10" dirty="0">
                <a:latin typeface="Arial Black"/>
                <a:cs typeface="Arial Black"/>
              </a:rPr>
              <a:t> </a:t>
            </a:r>
            <a:r>
              <a:rPr sz="950" spc="-85" dirty="0">
                <a:latin typeface="Arial Black"/>
                <a:cs typeface="Arial Black"/>
              </a:rPr>
              <a:t>10(10)(ii):</a:t>
            </a:r>
            <a:endParaRPr sz="95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sz="950" dirty="0">
                <a:latin typeface="Lucida Sans Unicode"/>
                <a:cs typeface="Lucida Sans Unicode"/>
              </a:rPr>
              <a:t>-</a:t>
            </a:r>
            <a:r>
              <a:rPr sz="950" spc="15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Georgia"/>
                <a:cs typeface="Georgia"/>
              </a:rPr>
              <a:t>`</a:t>
            </a:r>
            <a:r>
              <a:rPr sz="950" spc="-10" dirty="0">
                <a:latin typeface="Georgia"/>
                <a:cs typeface="Georgia"/>
              </a:rPr>
              <a:t> </a:t>
            </a:r>
            <a:r>
              <a:rPr sz="950" spc="-10" dirty="0">
                <a:latin typeface="Lucida Sans Unicode"/>
                <a:cs typeface="Lucida Sans Unicode"/>
              </a:rPr>
              <a:t>20</a:t>
            </a:r>
            <a:r>
              <a:rPr sz="950" spc="-75" dirty="0">
                <a:latin typeface="Lucida Sans Unicode"/>
                <a:cs typeface="Lucida Sans Unicode"/>
              </a:rPr>
              <a:t> </a:t>
            </a:r>
            <a:r>
              <a:rPr sz="950" spc="-10" dirty="0">
                <a:latin typeface="Lucida Sans Unicode"/>
                <a:cs typeface="Lucida Sans Unicode"/>
              </a:rPr>
              <a:t>lakhs</a:t>
            </a:r>
            <a:endParaRPr sz="950">
              <a:latin typeface="Lucida Sans Unicode"/>
              <a:cs typeface="Lucida Sans Unicode"/>
            </a:endParaRPr>
          </a:p>
          <a:p>
            <a:pPr marL="161925" marR="155575" algn="ctr">
              <a:lnSpc>
                <a:spcPct val="100000"/>
              </a:lnSpc>
              <a:spcBef>
                <a:spcPts val="495"/>
              </a:spcBef>
            </a:pPr>
            <a:r>
              <a:rPr sz="950" dirty="0">
                <a:latin typeface="Lucida Sans Unicode"/>
                <a:cs typeface="Lucida Sans Unicode"/>
              </a:rPr>
              <a:t>-</a:t>
            </a:r>
            <a:r>
              <a:rPr sz="950" spc="-2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Actual</a:t>
            </a:r>
            <a:r>
              <a:rPr sz="950" spc="-20" dirty="0">
                <a:latin typeface="Lucida Sans Unicode"/>
                <a:cs typeface="Lucida Sans Unicode"/>
              </a:rPr>
              <a:t> </a:t>
            </a:r>
            <a:r>
              <a:rPr sz="950" spc="-10" dirty="0">
                <a:latin typeface="Lucida Sans Unicode"/>
                <a:cs typeface="Lucida Sans Unicode"/>
              </a:rPr>
              <a:t>gratuity received</a:t>
            </a:r>
            <a:endParaRPr sz="950">
              <a:latin typeface="Lucida Sans Unicode"/>
              <a:cs typeface="Lucida Sans Unicode"/>
            </a:endParaRPr>
          </a:p>
          <a:p>
            <a:pPr marL="48895" marR="41275" algn="ctr">
              <a:lnSpc>
                <a:spcPct val="100000"/>
              </a:lnSpc>
              <a:spcBef>
                <a:spcPts val="505"/>
              </a:spcBef>
            </a:pPr>
            <a:r>
              <a:rPr sz="950" spc="-110" dirty="0">
                <a:latin typeface="Lucida Sans Unicode"/>
                <a:cs typeface="Lucida Sans Unicode"/>
              </a:rPr>
              <a:t>-</a:t>
            </a:r>
            <a:r>
              <a:rPr sz="950" spc="-10" dirty="0">
                <a:latin typeface="Lucida Sans Unicode"/>
                <a:cs typeface="Lucida Sans Unicode"/>
              </a:rPr>
              <a:t> 15/26</a:t>
            </a:r>
            <a:r>
              <a:rPr sz="950" spc="-7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x</a:t>
            </a:r>
            <a:r>
              <a:rPr sz="950" spc="-7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last</a:t>
            </a:r>
            <a:r>
              <a:rPr sz="950" spc="-60" dirty="0">
                <a:latin typeface="Lucida Sans Unicode"/>
                <a:cs typeface="Lucida Sans Unicode"/>
              </a:rPr>
              <a:t> </a:t>
            </a:r>
            <a:r>
              <a:rPr sz="950" spc="-20" dirty="0">
                <a:latin typeface="Lucida Sans Unicode"/>
                <a:cs typeface="Lucida Sans Unicode"/>
              </a:rPr>
              <a:t>drawn </a:t>
            </a:r>
            <a:r>
              <a:rPr sz="950" dirty="0">
                <a:latin typeface="Lucida Sans Unicode"/>
                <a:cs typeface="Lucida Sans Unicode"/>
              </a:rPr>
              <a:t>salary</a:t>
            </a:r>
            <a:r>
              <a:rPr sz="950" spc="-3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x</a:t>
            </a:r>
            <a:r>
              <a:rPr sz="950" spc="-3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number</a:t>
            </a:r>
            <a:r>
              <a:rPr sz="950" spc="-30" dirty="0">
                <a:latin typeface="Lucida Sans Unicode"/>
                <a:cs typeface="Lucida Sans Unicode"/>
              </a:rPr>
              <a:t> </a:t>
            </a:r>
            <a:r>
              <a:rPr sz="950" spc="-25" dirty="0">
                <a:latin typeface="Lucida Sans Unicode"/>
                <a:cs typeface="Lucida Sans Unicode"/>
              </a:rPr>
              <a:t>of </a:t>
            </a:r>
            <a:r>
              <a:rPr sz="950" dirty="0">
                <a:latin typeface="Lucida Sans Unicode"/>
                <a:cs typeface="Lucida Sans Unicode"/>
              </a:rPr>
              <a:t>completed</a:t>
            </a:r>
            <a:r>
              <a:rPr sz="950" spc="-3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years</a:t>
            </a:r>
            <a:r>
              <a:rPr sz="950" spc="-40" dirty="0">
                <a:latin typeface="Lucida Sans Unicode"/>
                <a:cs typeface="Lucida Sans Unicode"/>
              </a:rPr>
              <a:t> </a:t>
            </a:r>
            <a:r>
              <a:rPr sz="950" spc="-25" dirty="0">
                <a:latin typeface="Lucida Sans Unicode"/>
                <a:cs typeface="Lucida Sans Unicode"/>
              </a:rPr>
              <a:t>of </a:t>
            </a:r>
            <a:r>
              <a:rPr sz="950" dirty="0">
                <a:latin typeface="Lucida Sans Unicode"/>
                <a:cs typeface="Lucida Sans Unicode"/>
              </a:rPr>
              <a:t>service</a:t>
            </a:r>
            <a:r>
              <a:rPr sz="950" spc="-2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or</a:t>
            </a:r>
            <a:r>
              <a:rPr sz="950" spc="-2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part</a:t>
            </a:r>
            <a:r>
              <a:rPr sz="950" spc="-10" dirty="0">
                <a:latin typeface="Lucida Sans Unicode"/>
                <a:cs typeface="Lucida Sans Unicode"/>
              </a:rPr>
              <a:t> </a:t>
            </a:r>
            <a:r>
              <a:rPr sz="950" spc="-25" dirty="0">
                <a:latin typeface="Lucida Sans Unicode"/>
                <a:cs typeface="Lucida Sans Unicode"/>
              </a:rPr>
              <a:t>in </a:t>
            </a:r>
            <a:r>
              <a:rPr sz="950" dirty="0">
                <a:latin typeface="Lucida Sans Unicode"/>
                <a:cs typeface="Lucida Sans Unicode"/>
              </a:rPr>
              <a:t>excess</a:t>
            </a:r>
            <a:r>
              <a:rPr sz="950" spc="-2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of</a:t>
            </a:r>
            <a:r>
              <a:rPr sz="950" spc="-2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6</a:t>
            </a:r>
            <a:r>
              <a:rPr sz="950" spc="-25" dirty="0">
                <a:latin typeface="Lucida Sans Unicode"/>
                <a:cs typeface="Lucida Sans Unicode"/>
              </a:rPr>
              <a:t> </a:t>
            </a:r>
            <a:r>
              <a:rPr sz="950" spc="-10" dirty="0">
                <a:latin typeface="Lucida Sans Unicode"/>
                <a:cs typeface="Lucida Sans Unicode"/>
              </a:rPr>
              <a:t>months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749290" y="5480684"/>
            <a:ext cx="1109980" cy="458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99500"/>
              </a:lnSpc>
              <a:spcBef>
                <a:spcPts val="100"/>
              </a:spcBef>
            </a:pPr>
            <a:r>
              <a:rPr sz="950" dirty="0">
                <a:latin typeface="Lucida Sans Unicode"/>
                <a:cs typeface="Lucida Sans Unicode"/>
              </a:rPr>
              <a:t>Not</a:t>
            </a:r>
            <a:r>
              <a:rPr sz="950" spc="-2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covered</a:t>
            </a:r>
            <a:r>
              <a:rPr sz="950" spc="-20" dirty="0">
                <a:latin typeface="Lucida Sans Unicode"/>
                <a:cs typeface="Lucida Sans Unicode"/>
              </a:rPr>
              <a:t> </a:t>
            </a:r>
            <a:r>
              <a:rPr sz="950" spc="-10" dirty="0">
                <a:latin typeface="Lucida Sans Unicode"/>
                <a:cs typeface="Lucida Sans Unicode"/>
              </a:rPr>
              <a:t>under </a:t>
            </a:r>
            <a:r>
              <a:rPr sz="950" dirty="0">
                <a:latin typeface="Lucida Sans Unicode"/>
                <a:cs typeface="Lucida Sans Unicode"/>
              </a:rPr>
              <a:t>the</a:t>
            </a:r>
            <a:r>
              <a:rPr sz="950" spc="18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Payment</a:t>
            </a:r>
            <a:r>
              <a:rPr sz="950" spc="-5" dirty="0">
                <a:latin typeface="Lucida Sans Unicode"/>
                <a:cs typeface="Lucida Sans Unicode"/>
              </a:rPr>
              <a:t> </a:t>
            </a:r>
            <a:r>
              <a:rPr sz="950" spc="-25" dirty="0">
                <a:latin typeface="Lucida Sans Unicode"/>
                <a:cs typeface="Lucida Sans Unicode"/>
              </a:rPr>
              <a:t>of </a:t>
            </a:r>
            <a:r>
              <a:rPr sz="950" dirty="0">
                <a:latin typeface="Lucida Sans Unicode"/>
                <a:cs typeface="Lucida Sans Unicode"/>
              </a:rPr>
              <a:t>Gratuity</a:t>
            </a:r>
            <a:r>
              <a:rPr sz="950" spc="-1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Act,</a:t>
            </a:r>
            <a:r>
              <a:rPr sz="950" spc="-15" dirty="0">
                <a:latin typeface="Lucida Sans Unicode"/>
                <a:cs typeface="Lucida Sans Unicode"/>
              </a:rPr>
              <a:t> </a:t>
            </a:r>
            <a:r>
              <a:rPr sz="950" spc="-20" dirty="0">
                <a:latin typeface="Lucida Sans Unicode"/>
                <a:cs typeface="Lucida Sans Unicode"/>
              </a:rPr>
              <a:t>1972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767578" y="6346316"/>
            <a:ext cx="1072515" cy="2241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275" marR="32384" indent="-5715" algn="ctr">
              <a:lnSpc>
                <a:spcPct val="100000"/>
              </a:lnSpc>
              <a:spcBef>
                <a:spcPts val="95"/>
              </a:spcBef>
            </a:pPr>
            <a:r>
              <a:rPr sz="950" dirty="0">
                <a:latin typeface="Arial Black"/>
                <a:cs typeface="Arial Black"/>
              </a:rPr>
              <a:t>Least</a:t>
            </a:r>
            <a:r>
              <a:rPr sz="950" spc="-35" dirty="0">
                <a:latin typeface="Arial Black"/>
                <a:cs typeface="Arial Black"/>
              </a:rPr>
              <a:t> </a:t>
            </a:r>
            <a:r>
              <a:rPr sz="950" dirty="0">
                <a:latin typeface="Arial Black"/>
                <a:cs typeface="Arial Black"/>
              </a:rPr>
              <a:t>of</a:t>
            </a:r>
            <a:r>
              <a:rPr sz="950" spc="-25" dirty="0">
                <a:latin typeface="Arial Black"/>
                <a:cs typeface="Arial Black"/>
              </a:rPr>
              <a:t> the </a:t>
            </a:r>
            <a:r>
              <a:rPr sz="950" spc="-30" dirty="0">
                <a:latin typeface="Arial Black"/>
                <a:cs typeface="Arial Black"/>
              </a:rPr>
              <a:t>following</a:t>
            </a:r>
            <a:r>
              <a:rPr sz="950" spc="-75" dirty="0">
                <a:latin typeface="Arial Black"/>
                <a:cs typeface="Arial Black"/>
              </a:rPr>
              <a:t> </a:t>
            </a:r>
            <a:r>
              <a:rPr sz="950" spc="-25" dirty="0">
                <a:latin typeface="Arial Black"/>
                <a:cs typeface="Arial Black"/>
              </a:rPr>
              <a:t>would </a:t>
            </a:r>
            <a:r>
              <a:rPr sz="950" dirty="0">
                <a:latin typeface="Arial Black"/>
                <a:cs typeface="Arial Black"/>
              </a:rPr>
              <a:t>be</a:t>
            </a:r>
            <a:r>
              <a:rPr sz="950" spc="-35" dirty="0">
                <a:latin typeface="Arial Black"/>
                <a:cs typeface="Arial Black"/>
              </a:rPr>
              <a:t> </a:t>
            </a:r>
            <a:r>
              <a:rPr sz="950" dirty="0">
                <a:latin typeface="Arial Black"/>
                <a:cs typeface="Arial Black"/>
              </a:rPr>
              <a:t>exempt</a:t>
            </a:r>
            <a:r>
              <a:rPr sz="950" spc="-30" dirty="0">
                <a:latin typeface="Arial Black"/>
                <a:cs typeface="Arial Black"/>
              </a:rPr>
              <a:t> </a:t>
            </a:r>
            <a:r>
              <a:rPr sz="950" spc="-25" dirty="0">
                <a:latin typeface="Arial Black"/>
                <a:cs typeface="Arial Black"/>
              </a:rPr>
              <a:t>u/s </a:t>
            </a:r>
            <a:r>
              <a:rPr sz="950" spc="-10" dirty="0">
                <a:latin typeface="Arial Black"/>
                <a:cs typeface="Arial Black"/>
              </a:rPr>
              <a:t>10(10)(iii):</a:t>
            </a:r>
            <a:endParaRPr sz="950">
              <a:latin typeface="Arial Black"/>
              <a:cs typeface="Arial Black"/>
            </a:endParaRPr>
          </a:p>
          <a:p>
            <a:pPr marL="635" algn="ctr">
              <a:lnSpc>
                <a:spcPct val="100000"/>
              </a:lnSpc>
              <a:spcBef>
                <a:spcPts val="505"/>
              </a:spcBef>
            </a:pPr>
            <a:r>
              <a:rPr sz="950" dirty="0">
                <a:latin typeface="Lucida Sans Unicode"/>
                <a:cs typeface="Lucida Sans Unicode"/>
              </a:rPr>
              <a:t>-</a:t>
            </a:r>
            <a:r>
              <a:rPr sz="950" spc="15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Georgia"/>
                <a:cs typeface="Georgia"/>
              </a:rPr>
              <a:t>`</a:t>
            </a:r>
            <a:r>
              <a:rPr sz="950" spc="-10" dirty="0">
                <a:latin typeface="Georgia"/>
                <a:cs typeface="Georgia"/>
              </a:rPr>
              <a:t> </a:t>
            </a:r>
            <a:r>
              <a:rPr sz="950" spc="-10" dirty="0">
                <a:latin typeface="Lucida Sans Unicode"/>
                <a:cs typeface="Lucida Sans Unicode"/>
              </a:rPr>
              <a:t>20</a:t>
            </a:r>
            <a:r>
              <a:rPr sz="950" spc="-75" dirty="0">
                <a:latin typeface="Lucida Sans Unicode"/>
                <a:cs typeface="Lucida Sans Unicode"/>
              </a:rPr>
              <a:t> </a:t>
            </a:r>
            <a:r>
              <a:rPr sz="950" spc="-10" dirty="0">
                <a:latin typeface="Lucida Sans Unicode"/>
                <a:cs typeface="Lucida Sans Unicode"/>
              </a:rPr>
              <a:t>lakhs</a:t>
            </a:r>
            <a:endParaRPr sz="950">
              <a:latin typeface="Lucida Sans Unicode"/>
              <a:cs typeface="Lucida Sans Unicode"/>
            </a:endParaRPr>
          </a:p>
          <a:p>
            <a:pPr marL="40005" marR="34290" indent="92710" algn="ctr">
              <a:lnSpc>
                <a:spcPct val="100000"/>
              </a:lnSpc>
              <a:spcBef>
                <a:spcPts val="490"/>
              </a:spcBef>
              <a:buChar char="-"/>
              <a:tabLst>
                <a:tab pos="132715" algn="l"/>
              </a:tabLst>
            </a:pPr>
            <a:r>
              <a:rPr sz="950" dirty="0">
                <a:latin typeface="Lucida Sans Unicode"/>
                <a:cs typeface="Lucida Sans Unicode"/>
              </a:rPr>
              <a:t>Actual</a:t>
            </a:r>
            <a:r>
              <a:rPr sz="950" spc="130" dirty="0">
                <a:latin typeface="Lucida Sans Unicode"/>
                <a:cs typeface="Lucida Sans Unicode"/>
              </a:rPr>
              <a:t> </a:t>
            </a:r>
            <a:r>
              <a:rPr sz="950" spc="-10" dirty="0">
                <a:latin typeface="Lucida Sans Unicode"/>
                <a:cs typeface="Lucida Sans Unicode"/>
              </a:rPr>
              <a:t>gratuity received</a:t>
            </a:r>
            <a:endParaRPr sz="950">
              <a:latin typeface="Lucida Sans Unicode"/>
              <a:cs typeface="Lucida Sans Unicode"/>
            </a:endParaRPr>
          </a:p>
          <a:p>
            <a:pPr marL="12700" marR="5080" indent="107314" algn="ctr">
              <a:lnSpc>
                <a:spcPct val="99800"/>
              </a:lnSpc>
              <a:spcBef>
                <a:spcPts val="509"/>
              </a:spcBef>
              <a:buChar char="-"/>
              <a:tabLst>
                <a:tab pos="120014" algn="l"/>
              </a:tabLst>
            </a:pPr>
            <a:r>
              <a:rPr sz="950" dirty="0">
                <a:latin typeface="Lucida Sans Unicode"/>
                <a:cs typeface="Lucida Sans Unicode"/>
              </a:rPr>
              <a:t>1/2</a:t>
            </a:r>
            <a:r>
              <a:rPr sz="950" spc="-2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x</a:t>
            </a:r>
            <a:r>
              <a:rPr sz="950" spc="-30" dirty="0">
                <a:latin typeface="Lucida Sans Unicode"/>
                <a:cs typeface="Lucida Sans Unicode"/>
              </a:rPr>
              <a:t> </a:t>
            </a:r>
            <a:r>
              <a:rPr sz="950" spc="-10" dirty="0">
                <a:latin typeface="Lucida Sans Unicode"/>
                <a:cs typeface="Lucida Sans Unicode"/>
              </a:rPr>
              <a:t>average </a:t>
            </a:r>
            <a:r>
              <a:rPr sz="950" dirty="0">
                <a:latin typeface="Lucida Sans Unicode"/>
                <a:cs typeface="Lucida Sans Unicode"/>
              </a:rPr>
              <a:t>salary</a:t>
            </a:r>
            <a:r>
              <a:rPr sz="950" spc="-2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of</a:t>
            </a:r>
            <a:r>
              <a:rPr sz="950" spc="-2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last</a:t>
            </a:r>
            <a:r>
              <a:rPr sz="950" spc="-20" dirty="0">
                <a:latin typeface="Lucida Sans Unicode"/>
                <a:cs typeface="Lucida Sans Unicode"/>
              </a:rPr>
              <a:t> </a:t>
            </a:r>
            <a:r>
              <a:rPr sz="950" spc="-25" dirty="0">
                <a:latin typeface="Lucida Sans Unicode"/>
                <a:cs typeface="Lucida Sans Unicode"/>
              </a:rPr>
              <a:t>10 </a:t>
            </a:r>
            <a:r>
              <a:rPr sz="950" dirty="0">
                <a:latin typeface="Lucida Sans Unicode"/>
                <a:cs typeface="Lucida Sans Unicode"/>
              </a:rPr>
              <a:t>months</a:t>
            </a:r>
            <a:r>
              <a:rPr sz="950" spc="-2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x</a:t>
            </a:r>
            <a:r>
              <a:rPr sz="950" spc="-30" dirty="0">
                <a:latin typeface="Lucida Sans Unicode"/>
                <a:cs typeface="Lucida Sans Unicode"/>
              </a:rPr>
              <a:t> </a:t>
            </a:r>
            <a:r>
              <a:rPr sz="950" spc="-10" dirty="0">
                <a:latin typeface="Lucida Sans Unicode"/>
                <a:cs typeface="Lucida Sans Unicode"/>
              </a:rPr>
              <a:t>number </a:t>
            </a:r>
            <a:r>
              <a:rPr sz="950" dirty="0">
                <a:latin typeface="Lucida Sans Unicode"/>
                <a:cs typeface="Lucida Sans Unicode"/>
              </a:rPr>
              <a:t>of</a:t>
            </a:r>
            <a:r>
              <a:rPr sz="950" spc="-15" dirty="0">
                <a:latin typeface="Lucida Sans Unicode"/>
                <a:cs typeface="Lucida Sans Unicode"/>
              </a:rPr>
              <a:t> </a:t>
            </a:r>
            <a:r>
              <a:rPr sz="950" spc="-10" dirty="0">
                <a:latin typeface="Lucida Sans Unicode"/>
                <a:cs typeface="Lucida Sans Unicode"/>
              </a:rPr>
              <a:t>completed </a:t>
            </a:r>
            <a:r>
              <a:rPr sz="950" dirty="0">
                <a:latin typeface="Lucida Sans Unicode"/>
                <a:cs typeface="Lucida Sans Unicode"/>
              </a:rPr>
              <a:t>years</a:t>
            </a:r>
            <a:r>
              <a:rPr sz="950" spc="-2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of</a:t>
            </a:r>
            <a:r>
              <a:rPr sz="950" spc="-20" dirty="0">
                <a:latin typeface="Lucida Sans Unicode"/>
                <a:cs typeface="Lucida Sans Unicode"/>
              </a:rPr>
              <a:t> </a:t>
            </a:r>
            <a:r>
              <a:rPr sz="950" spc="-10" dirty="0">
                <a:latin typeface="Lucida Sans Unicode"/>
                <a:cs typeface="Lucida Sans Unicode"/>
              </a:rPr>
              <a:t>service </a:t>
            </a:r>
            <a:r>
              <a:rPr sz="950" dirty="0">
                <a:latin typeface="Lucida Sans Unicode"/>
                <a:cs typeface="Lucida Sans Unicode"/>
              </a:rPr>
              <a:t>(fraction</a:t>
            </a:r>
            <a:r>
              <a:rPr sz="950" spc="-3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to</a:t>
            </a:r>
            <a:r>
              <a:rPr sz="950" spc="-20" dirty="0">
                <a:latin typeface="Lucida Sans Unicode"/>
                <a:cs typeface="Lucida Sans Unicode"/>
              </a:rPr>
              <a:t> </a:t>
            </a:r>
            <a:r>
              <a:rPr sz="950" spc="-35" dirty="0">
                <a:latin typeface="Lucida Sans Unicode"/>
                <a:cs typeface="Lucida Sans Unicode"/>
              </a:rPr>
              <a:t>be </a:t>
            </a:r>
            <a:r>
              <a:rPr sz="950" spc="-10" dirty="0">
                <a:latin typeface="Lucida Sans Unicode"/>
                <a:cs typeface="Lucida Sans Unicode"/>
              </a:rPr>
              <a:t>ignored)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13105" y="826897"/>
            <a:ext cx="6346190" cy="457200"/>
          </a:xfrm>
          <a:prstGeom prst="rect">
            <a:avLst/>
          </a:prstGeom>
          <a:solidFill>
            <a:srgbClr val="00AEEE"/>
          </a:solidFill>
        </p:spPr>
        <p:txBody>
          <a:bodyPr vert="horz" wrap="square" lIns="0" tIns="2349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85"/>
              </a:spcBef>
            </a:pPr>
            <a:r>
              <a:rPr sz="1200" spc="-145" dirty="0">
                <a:solidFill>
                  <a:srgbClr val="FFFFFF"/>
                </a:solidFill>
                <a:latin typeface="Arial Black"/>
                <a:cs typeface="Arial Black"/>
              </a:rPr>
              <a:t>OTHER</a:t>
            </a:r>
            <a:r>
              <a:rPr sz="1200" spc="1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175" dirty="0">
                <a:solidFill>
                  <a:srgbClr val="FFFFFF"/>
                </a:solidFill>
                <a:latin typeface="Arial Black"/>
                <a:cs typeface="Arial Black"/>
              </a:rPr>
              <a:t>ALLOWANCES</a:t>
            </a:r>
            <a:r>
              <a:rPr sz="1200" spc="1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140" dirty="0">
                <a:solidFill>
                  <a:srgbClr val="FFFFFF"/>
                </a:solidFill>
                <a:latin typeface="Arial Black"/>
                <a:cs typeface="Arial Black"/>
              </a:rPr>
              <a:t>[SECTION</a:t>
            </a:r>
            <a:r>
              <a:rPr sz="1200" spc="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10(14)]</a:t>
            </a:r>
            <a:endParaRPr sz="1200">
              <a:latin typeface="Arial Black"/>
              <a:cs typeface="Arial Black"/>
            </a:endParaRPr>
          </a:p>
          <a:p>
            <a:pPr marL="6985" algn="ctr">
              <a:lnSpc>
                <a:spcPct val="100000"/>
              </a:lnSpc>
              <a:spcBef>
                <a:spcPts val="360"/>
              </a:spcBef>
            </a:pPr>
            <a:r>
              <a:rPr sz="1200" spc="-45" dirty="0">
                <a:solidFill>
                  <a:srgbClr val="FFFFFF"/>
                </a:solidFill>
                <a:latin typeface="Arial Black"/>
                <a:cs typeface="Arial Black"/>
              </a:rPr>
              <a:t>[Available</a:t>
            </a:r>
            <a:r>
              <a:rPr sz="12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 Black"/>
                <a:cs typeface="Arial Black"/>
              </a:rPr>
              <a:t>under</a:t>
            </a:r>
            <a:r>
              <a:rPr sz="1200" spc="-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Arial Black"/>
                <a:cs typeface="Arial Black"/>
              </a:rPr>
              <a:t>normal</a:t>
            </a:r>
            <a:r>
              <a:rPr sz="1200" spc="-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Arial Black"/>
                <a:cs typeface="Arial Black"/>
              </a:rPr>
              <a:t>provisions</a:t>
            </a:r>
            <a:r>
              <a:rPr sz="1200" spc="-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FFFFFF"/>
                </a:solidFill>
                <a:latin typeface="Arial Black"/>
                <a:cs typeface="Arial Black"/>
              </a:rPr>
              <a:t>of</a:t>
            </a:r>
            <a:r>
              <a:rPr sz="12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the</a:t>
            </a:r>
            <a:r>
              <a:rPr sz="12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Arial Black"/>
                <a:cs typeface="Arial Black"/>
              </a:rPr>
              <a:t>Act</a:t>
            </a:r>
            <a:r>
              <a:rPr sz="1200" spc="-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Black"/>
                <a:cs typeface="Arial Black"/>
              </a:rPr>
              <a:t>only]</a:t>
            </a:r>
            <a:endParaRPr sz="1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1012" y="470408"/>
            <a:ext cx="8070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4" dirty="0">
                <a:solidFill>
                  <a:srgbClr val="342E78"/>
                </a:solidFill>
                <a:latin typeface="Arial Black"/>
                <a:cs typeface="Arial Black"/>
              </a:rPr>
              <a:t>SALARIES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63600" y="1170686"/>
            <a:ext cx="5993765" cy="3290570"/>
            <a:chOff x="863600" y="1170686"/>
            <a:chExt cx="5993765" cy="3290570"/>
          </a:xfrm>
        </p:grpSpPr>
        <p:sp>
          <p:nvSpPr>
            <p:cNvPr id="4" name="object 4"/>
            <p:cNvSpPr/>
            <p:nvPr/>
          </p:nvSpPr>
          <p:spPr>
            <a:xfrm>
              <a:off x="866775" y="2844926"/>
              <a:ext cx="849630" cy="424815"/>
            </a:xfrm>
            <a:custGeom>
              <a:avLst/>
              <a:gdLst/>
              <a:ahLst/>
              <a:cxnLst/>
              <a:rect l="l" t="t" r="r" b="b"/>
              <a:pathLst>
                <a:path w="849630" h="424814">
                  <a:moveTo>
                    <a:pt x="806957" y="0"/>
                  </a:moveTo>
                  <a:lnTo>
                    <a:pt x="42468" y="0"/>
                  </a:lnTo>
                  <a:lnTo>
                    <a:pt x="25933" y="3301"/>
                  </a:lnTo>
                  <a:lnTo>
                    <a:pt x="12433" y="12319"/>
                  </a:lnTo>
                  <a:lnTo>
                    <a:pt x="3340" y="25907"/>
                  </a:lnTo>
                  <a:lnTo>
                    <a:pt x="0" y="42418"/>
                  </a:lnTo>
                  <a:lnTo>
                    <a:pt x="0" y="382143"/>
                  </a:lnTo>
                  <a:lnTo>
                    <a:pt x="3340" y="398779"/>
                  </a:lnTo>
                  <a:lnTo>
                    <a:pt x="12433" y="412242"/>
                  </a:lnTo>
                  <a:lnTo>
                    <a:pt x="25933" y="421386"/>
                  </a:lnTo>
                  <a:lnTo>
                    <a:pt x="42468" y="424688"/>
                  </a:lnTo>
                  <a:lnTo>
                    <a:pt x="806957" y="424688"/>
                  </a:lnTo>
                  <a:lnTo>
                    <a:pt x="823468" y="421386"/>
                  </a:lnTo>
                  <a:lnTo>
                    <a:pt x="837057" y="412242"/>
                  </a:lnTo>
                  <a:lnTo>
                    <a:pt x="846074" y="398779"/>
                  </a:lnTo>
                  <a:lnTo>
                    <a:pt x="849502" y="382143"/>
                  </a:lnTo>
                  <a:lnTo>
                    <a:pt x="849502" y="42418"/>
                  </a:lnTo>
                  <a:lnTo>
                    <a:pt x="846074" y="25907"/>
                  </a:lnTo>
                  <a:lnTo>
                    <a:pt x="837057" y="12319"/>
                  </a:lnTo>
                  <a:lnTo>
                    <a:pt x="823468" y="3301"/>
                  </a:lnTo>
                  <a:lnTo>
                    <a:pt x="806957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6775" y="2844926"/>
              <a:ext cx="849630" cy="424815"/>
            </a:xfrm>
            <a:custGeom>
              <a:avLst/>
              <a:gdLst/>
              <a:ahLst/>
              <a:cxnLst/>
              <a:rect l="l" t="t" r="r" b="b"/>
              <a:pathLst>
                <a:path w="849630" h="424814">
                  <a:moveTo>
                    <a:pt x="0" y="42418"/>
                  </a:moveTo>
                  <a:lnTo>
                    <a:pt x="3340" y="25907"/>
                  </a:lnTo>
                  <a:lnTo>
                    <a:pt x="12433" y="12319"/>
                  </a:lnTo>
                  <a:lnTo>
                    <a:pt x="25933" y="3301"/>
                  </a:lnTo>
                  <a:lnTo>
                    <a:pt x="42468" y="0"/>
                  </a:lnTo>
                  <a:lnTo>
                    <a:pt x="806957" y="0"/>
                  </a:lnTo>
                  <a:lnTo>
                    <a:pt x="823468" y="3301"/>
                  </a:lnTo>
                  <a:lnTo>
                    <a:pt x="837057" y="12319"/>
                  </a:lnTo>
                  <a:lnTo>
                    <a:pt x="846074" y="25907"/>
                  </a:lnTo>
                  <a:lnTo>
                    <a:pt x="849502" y="42418"/>
                  </a:lnTo>
                  <a:lnTo>
                    <a:pt x="849502" y="382143"/>
                  </a:lnTo>
                  <a:lnTo>
                    <a:pt x="846074" y="398779"/>
                  </a:lnTo>
                  <a:lnTo>
                    <a:pt x="837057" y="412242"/>
                  </a:lnTo>
                  <a:lnTo>
                    <a:pt x="823468" y="421386"/>
                  </a:lnTo>
                  <a:lnTo>
                    <a:pt x="806957" y="424688"/>
                  </a:lnTo>
                  <a:lnTo>
                    <a:pt x="42468" y="424688"/>
                  </a:lnTo>
                  <a:lnTo>
                    <a:pt x="25933" y="421386"/>
                  </a:lnTo>
                  <a:lnTo>
                    <a:pt x="12433" y="412242"/>
                  </a:lnTo>
                  <a:lnTo>
                    <a:pt x="3340" y="398779"/>
                  </a:lnTo>
                  <a:lnTo>
                    <a:pt x="0" y="382143"/>
                  </a:lnTo>
                  <a:lnTo>
                    <a:pt x="0" y="42418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16277" y="2337434"/>
              <a:ext cx="339725" cy="720090"/>
            </a:xfrm>
            <a:custGeom>
              <a:avLst/>
              <a:gdLst/>
              <a:ahLst/>
              <a:cxnLst/>
              <a:rect l="l" t="t" r="r" b="b"/>
              <a:pathLst>
                <a:path w="339725" h="720089">
                  <a:moveTo>
                    <a:pt x="0" y="719836"/>
                  </a:moveTo>
                  <a:lnTo>
                    <a:pt x="339725" y="0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56002" y="2125091"/>
              <a:ext cx="849630" cy="424815"/>
            </a:xfrm>
            <a:custGeom>
              <a:avLst/>
              <a:gdLst/>
              <a:ahLst/>
              <a:cxnLst/>
              <a:rect l="l" t="t" r="r" b="b"/>
              <a:pathLst>
                <a:path w="849630" h="424814">
                  <a:moveTo>
                    <a:pt x="806958" y="0"/>
                  </a:moveTo>
                  <a:lnTo>
                    <a:pt x="42418" y="0"/>
                  </a:lnTo>
                  <a:lnTo>
                    <a:pt x="25908" y="3301"/>
                  </a:lnTo>
                  <a:lnTo>
                    <a:pt x="12446" y="12445"/>
                  </a:lnTo>
                  <a:lnTo>
                    <a:pt x="3302" y="25907"/>
                  </a:lnTo>
                  <a:lnTo>
                    <a:pt x="0" y="42417"/>
                  </a:lnTo>
                  <a:lnTo>
                    <a:pt x="0" y="382142"/>
                  </a:lnTo>
                  <a:lnTo>
                    <a:pt x="3302" y="398779"/>
                  </a:lnTo>
                  <a:lnTo>
                    <a:pt x="12446" y="412241"/>
                  </a:lnTo>
                  <a:lnTo>
                    <a:pt x="25908" y="421385"/>
                  </a:lnTo>
                  <a:lnTo>
                    <a:pt x="42418" y="424687"/>
                  </a:lnTo>
                  <a:lnTo>
                    <a:pt x="806958" y="424687"/>
                  </a:lnTo>
                  <a:lnTo>
                    <a:pt x="823468" y="421385"/>
                  </a:lnTo>
                  <a:lnTo>
                    <a:pt x="837057" y="412241"/>
                  </a:lnTo>
                  <a:lnTo>
                    <a:pt x="846074" y="398779"/>
                  </a:lnTo>
                  <a:lnTo>
                    <a:pt x="849503" y="382142"/>
                  </a:lnTo>
                  <a:lnTo>
                    <a:pt x="849503" y="42417"/>
                  </a:lnTo>
                  <a:lnTo>
                    <a:pt x="846074" y="25907"/>
                  </a:lnTo>
                  <a:lnTo>
                    <a:pt x="837057" y="12445"/>
                  </a:lnTo>
                  <a:lnTo>
                    <a:pt x="823468" y="3301"/>
                  </a:lnTo>
                  <a:lnTo>
                    <a:pt x="806958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56002" y="2125091"/>
              <a:ext cx="849630" cy="424815"/>
            </a:xfrm>
            <a:custGeom>
              <a:avLst/>
              <a:gdLst/>
              <a:ahLst/>
              <a:cxnLst/>
              <a:rect l="l" t="t" r="r" b="b"/>
              <a:pathLst>
                <a:path w="849630" h="424814">
                  <a:moveTo>
                    <a:pt x="0" y="42417"/>
                  </a:moveTo>
                  <a:lnTo>
                    <a:pt x="3302" y="25907"/>
                  </a:lnTo>
                  <a:lnTo>
                    <a:pt x="12446" y="12445"/>
                  </a:lnTo>
                  <a:lnTo>
                    <a:pt x="25908" y="3301"/>
                  </a:lnTo>
                  <a:lnTo>
                    <a:pt x="42418" y="0"/>
                  </a:lnTo>
                  <a:lnTo>
                    <a:pt x="806958" y="0"/>
                  </a:lnTo>
                  <a:lnTo>
                    <a:pt x="823468" y="3301"/>
                  </a:lnTo>
                  <a:lnTo>
                    <a:pt x="837057" y="12445"/>
                  </a:lnTo>
                  <a:lnTo>
                    <a:pt x="846074" y="25907"/>
                  </a:lnTo>
                  <a:lnTo>
                    <a:pt x="849503" y="42417"/>
                  </a:lnTo>
                  <a:lnTo>
                    <a:pt x="849503" y="382142"/>
                  </a:lnTo>
                  <a:lnTo>
                    <a:pt x="846074" y="398779"/>
                  </a:lnTo>
                  <a:lnTo>
                    <a:pt x="837057" y="412241"/>
                  </a:lnTo>
                  <a:lnTo>
                    <a:pt x="823468" y="421385"/>
                  </a:lnTo>
                  <a:lnTo>
                    <a:pt x="806958" y="424687"/>
                  </a:lnTo>
                  <a:lnTo>
                    <a:pt x="42418" y="424687"/>
                  </a:lnTo>
                  <a:lnTo>
                    <a:pt x="25908" y="421385"/>
                  </a:lnTo>
                  <a:lnTo>
                    <a:pt x="12446" y="412241"/>
                  </a:lnTo>
                  <a:lnTo>
                    <a:pt x="3302" y="398779"/>
                  </a:lnTo>
                  <a:lnTo>
                    <a:pt x="0" y="382142"/>
                  </a:lnTo>
                  <a:lnTo>
                    <a:pt x="0" y="42417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05505" y="1984120"/>
              <a:ext cx="339725" cy="353695"/>
            </a:xfrm>
            <a:custGeom>
              <a:avLst/>
              <a:gdLst/>
              <a:ahLst/>
              <a:cxnLst/>
              <a:rect l="l" t="t" r="r" b="b"/>
              <a:pathLst>
                <a:path w="339725" h="353694">
                  <a:moveTo>
                    <a:pt x="0" y="353313"/>
                  </a:moveTo>
                  <a:lnTo>
                    <a:pt x="339725" y="0"/>
                  </a:lnTo>
                </a:path>
              </a:pathLst>
            </a:custGeom>
            <a:ln w="25400">
              <a:solidFill>
                <a:srgbClr val="9BB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45230" y="1173860"/>
              <a:ext cx="1066800" cy="1621155"/>
            </a:xfrm>
            <a:custGeom>
              <a:avLst/>
              <a:gdLst/>
              <a:ahLst/>
              <a:cxnLst/>
              <a:rect l="l" t="t" r="r" b="b"/>
              <a:pathLst>
                <a:path w="1066800" h="1621155">
                  <a:moveTo>
                    <a:pt x="959739" y="0"/>
                  </a:moveTo>
                  <a:lnTo>
                    <a:pt x="106680" y="0"/>
                  </a:lnTo>
                  <a:lnTo>
                    <a:pt x="65151" y="8382"/>
                  </a:lnTo>
                  <a:lnTo>
                    <a:pt x="31242" y="31242"/>
                  </a:lnTo>
                  <a:lnTo>
                    <a:pt x="8381" y="65150"/>
                  </a:lnTo>
                  <a:lnTo>
                    <a:pt x="0" y="106553"/>
                  </a:lnTo>
                  <a:lnTo>
                    <a:pt x="0" y="1513967"/>
                  </a:lnTo>
                  <a:lnTo>
                    <a:pt x="8381" y="1555496"/>
                  </a:lnTo>
                  <a:lnTo>
                    <a:pt x="31242" y="1589405"/>
                  </a:lnTo>
                  <a:lnTo>
                    <a:pt x="65151" y="1612265"/>
                  </a:lnTo>
                  <a:lnTo>
                    <a:pt x="106680" y="1620647"/>
                  </a:lnTo>
                  <a:lnTo>
                    <a:pt x="959739" y="1620647"/>
                  </a:lnTo>
                  <a:lnTo>
                    <a:pt x="1001268" y="1612265"/>
                  </a:lnTo>
                  <a:lnTo>
                    <a:pt x="1035049" y="1589405"/>
                  </a:lnTo>
                  <a:lnTo>
                    <a:pt x="1057909" y="1555496"/>
                  </a:lnTo>
                  <a:lnTo>
                    <a:pt x="1066292" y="1513967"/>
                  </a:lnTo>
                  <a:lnTo>
                    <a:pt x="1066292" y="106553"/>
                  </a:lnTo>
                  <a:lnTo>
                    <a:pt x="1057909" y="65150"/>
                  </a:lnTo>
                  <a:lnTo>
                    <a:pt x="1035049" y="31242"/>
                  </a:lnTo>
                  <a:lnTo>
                    <a:pt x="1001268" y="8382"/>
                  </a:lnTo>
                  <a:lnTo>
                    <a:pt x="959739" y="0"/>
                  </a:lnTo>
                  <a:close/>
                </a:path>
              </a:pathLst>
            </a:custGeom>
            <a:solidFill>
              <a:srgbClr val="9BB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45230" y="1173860"/>
              <a:ext cx="1066800" cy="1621155"/>
            </a:xfrm>
            <a:custGeom>
              <a:avLst/>
              <a:gdLst/>
              <a:ahLst/>
              <a:cxnLst/>
              <a:rect l="l" t="t" r="r" b="b"/>
              <a:pathLst>
                <a:path w="1066800" h="1621155">
                  <a:moveTo>
                    <a:pt x="0" y="106553"/>
                  </a:moveTo>
                  <a:lnTo>
                    <a:pt x="8381" y="65150"/>
                  </a:lnTo>
                  <a:lnTo>
                    <a:pt x="31242" y="31242"/>
                  </a:lnTo>
                  <a:lnTo>
                    <a:pt x="65151" y="8382"/>
                  </a:lnTo>
                  <a:lnTo>
                    <a:pt x="106680" y="0"/>
                  </a:lnTo>
                  <a:lnTo>
                    <a:pt x="959739" y="0"/>
                  </a:lnTo>
                  <a:lnTo>
                    <a:pt x="1001268" y="8382"/>
                  </a:lnTo>
                  <a:lnTo>
                    <a:pt x="1035049" y="31242"/>
                  </a:lnTo>
                  <a:lnTo>
                    <a:pt x="1057909" y="65150"/>
                  </a:lnTo>
                  <a:lnTo>
                    <a:pt x="1066292" y="106553"/>
                  </a:lnTo>
                  <a:lnTo>
                    <a:pt x="1066292" y="1513967"/>
                  </a:lnTo>
                  <a:lnTo>
                    <a:pt x="1057909" y="1555496"/>
                  </a:lnTo>
                  <a:lnTo>
                    <a:pt x="1035049" y="1589405"/>
                  </a:lnTo>
                  <a:lnTo>
                    <a:pt x="1001268" y="1612265"/>
                  </a:lnTo>
                  <a:lnTo>
                    <a:pt x="959739" y="1620647"/>
                  </a:lnTo>
                  <a:lnTo>
                    <a:pt x="106680" y="1620647"/>
                  </a:lnTo>
                  <a:lnTo>
                    <a:pt x="65151" y="1612265"/>
                  </a:lnTo>
                  <a:lnTo>
                    <a:pt x="31242" y="1589405"/>
                  </a:lnTo>
                  <a:lnTo>
                    <a:pt x="8381" y="1555496"/>
                  </a:lnTo>
                  <a:lnTo>
                    <a:pt x="0" y="1513967"/>
                  </a:lnTo>
                  <a:lnTo>
                    <a:pt x="0" y="106553"/>
                  </a:lnTo>
                  <a:close/>
                </a:path>
              </a:pathLst>
            </a:custGeom>
            <a:ln w="63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11522" y="1984120"/>
              <a:ext cx="340360" cy="0"/>
            </a:xfrm>
            <a:custGeom>
              <a:avLst/>
              <a:gdLst/>
              <a:ahLst/>
              <a:cxnLst/>
              <a:rect l="l" t="t" r="r" b="b"/>
              <a:pathLst>
                <a:path w="340360">
                  <a:moveTo>
                    <a:pt x="0" y="0"/>
                  </a:moveTo>
                  <a:lnTo>
                    <a:pt x="339851" y="0"/>
                  </a:lnTo>
                </a:path>
              </a:pathLst>
            </a:custGeom>
            <a:ln w="25400">
              <a:solidFill>
                <a:srgbClr val="8062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51375" y="1771776"/>
              <a:ext cx="849630" cy="424815"/>
            </a:xfrm>
            <a:custGeom>
              <a:avLst/>
              <a:gdLst/>
              <a:ahLst/>
              <a:cxnLst/>
              <a:rect l="l" t="t" r="r" b="b"/>
              <a:pathLst>
                <a:path w="849629" h="424814">
                  <a:moveTo>
                    <a:pt x="806958" y="0"/>
                  </a:moveTo>
                  <a:lnTo>
                    <a:pt x="42417" y="0"/>
                  </a:lnTo>
                  <a:lnTo>
                    <a:pt x="25908" y="3428"/>
                  </a:lnTo>
                  <a:lnTo>
                    <a:pt x="12446" y="12446"/>
                  </a:lnTo>
                  <a:lnTo>
                    <a:pt x="3301" y="26034"/>
                  </a:lnTo>
                  <a:lnTo>
                    <a:pt x="0" y="42545"/>
                  </a:lnTo>
                  <a:lnTo>
                    <a:pt x="0" y="382270"/>
                  </a:lnTo>
                  <a:lnTo>
                    <a:pt x="3301" y="398779"/>
                  </a:lnTo>
                  <a:lnTo>
                    <a:pt x="12446" y="412369"/>
                  </a:lnTo>
                  <a:lnTo>
                    <a:pt x="25908" y="421386"/>
                  </a:lnTo>
                  <a:lnTo>
                    <a:pt x="42417" y="424815"/>
                  </a:lnTo>
                  <a:lnTo>
                    <a:pt x="806958" y="424815"/>
                  </a:lnTo>
                  <a:lnTo>
                    <a:pt x="823467" y="421386"/>
                  </a:lnTo>
                  <a:lnTo>
                    <a:pt x="836929" y="412369"/>
                  </a:lnTo>
                  <a:lnTo>
                    <a:pt x="846074" y="398779"/>
                  </a:lnTo>
                  <a:lnTo>
                    <a:pt x="849376" y="382270"/>
                  </a:lnTo>
                  <a:lnTo>
                    <a:pt x="849376" y="42545"/>
                  </a:lnTo>
                  <a:lnTo>
                    <a:pt x="846074" y="26034"/>
                  </a:lnTo>
                  <a:lnTo>
                    <a:pt x="836929" y="12446"/>
                  </a:lnTo>
                  <a:lnTo>
                    <a:pt x="823467" y="3428"/>
                  </a:lnTo>
                  <a:lnTo>
                    <a:pt x="806958" y="0"/>
                  </a:lnTo>
                  <a:close/>
                </a:path>
              </a:pathLst>
            </a:custGeom>
            <a:solidFill>
              <a:srgbClr val="806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51375" y="1771776"/>
              <a:ext cx="849630" cy="424815"/>
            </a:xfrm>
            <a:custGeom>
              <a:avLst/>
              <a:gdLst/>
              <a:ahLst/>
              <a:cxnLst/>
              <a:rect l="l" t="t" r="r" b="b"/>
              <a:pathLst>
                <a:path w="849629" h="424814">
                  <a:moveTo>
                    <a:pt x="0" y="42545"/>
                  </a:moveTo>
                  <a:lnTo>
                    <a:pt x="3301" y="26034"/>
                  </a:lnTo>
                  <a:lnTo>
                    <a:pt x="12446" y="12446"/>
                  </a:lnTo>
                  <a:lnTo>
                    <a:pt x="25908" y="3428"/>
                  </a:lnTo>
                  <a:lnTo>
                    <a:pt x="42417" y="0"/>
                  </a:lnTo>
                  <a:lnTo>
                    <a:pt x="806958" y="0"/>
                  </a:lnTo>
                  <a:lnTo>
                    <a:pt x="823467" y="3428"/>
                  </a:lnTo>
                  <a:lnTo>
                    <a:pt x="836929" y="12446"/>
                  </a:lnTo>
                  <a:lnTo>
                    <a:pt x="846074" y="26034"/>
                  </a:lnTo>
                  <a:lnTo>
                    <a:pt x="849376" y="42545"/>
                  </a:lnTo>
                  <a:lnTo>
                    <a:pt x="849376" y="382270"/>
                  </a:lnTo>
                  <a:lnTo>
                    <a:pt x="846074" y="398779"/>
                  </a:lnTo>
                  <a:lnTo>
                    <a:pt x="836929" y="412369"/>
                  </a:lnTo>
                  <a:lnTo>
                    <a:pt x="823467" y="421386"/>
                  </a:lnTo>
                  <a:lnTo>
                    <a:pt x="806958" y="424815"/>
                  </a:lnTo>
                  <a:lnTo>
                    <a:pt x="42417" y="424815"/>
                  </a:lnTo>
                  <a:lnTo>
                    <a:pt x="25908" y="421386"/>
                  </a:lnTo>
                  <a:lnTo>
                    <a:pt x="12446" y="412369"/>
                  </a:lnTo>
                  <a:lnTo>
                    <a:pt x="3301" y="398779"/>
                  </a:lnTo>
                  <a:lnTo>
                    <a:pt x="0" y="382270"/>
                  </a:lnTo>
                  <a:lnTo>
                    <a:pt x="0" y="42545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05505" y="2337434"/>
              <a:ext cx="339725" cy="951230"/>
            </a:xfrm>
            <a:custGeom>
              <a:avLst/>
              <a:gdLst/>
              <a:ahLst/>
              <a:cxnLst/>
              <a:rect l="l" t="t" r="r" b="b"/>
              <a:pathLst>
                <a:path w="339725" h="951229">
                  <a:moveTo>
                    <a:pt x="0" y="0"/>
                  </a:moveTo>
                  <a:lnTo>
                    <a:pt x="339725" y="951230"/>
                  </a:lnTo>
                </a:path>
              </a:pathLst>
            </a:custGeom>
            <a:ln w="25400">
              <a:solidFill>
                <a:srgbClr val="9BB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45230" y="3076194"/>
              <a:ext cx="849630" cy="424815"/>
            </a:xfrm>
            <a:custGeom>
              <a:avLst/>
              <a:gdLst/>
              <a:ahLst/>
              <a:cxnLst/>
              <a:rect l="l" t="t" r="r" b="b"/>
              <a:pathLst>
                <a:path w="849629" h="424814">
                  <a:moveTo>
                    <a:pt x="806957" y="0"/>
                  </a:moveTo>
                  <a:lnTo>
                    <a:pt x="42544" y="0"/>
                  </a:lnTo>
                  <a:lnTo>
                    <a:pt x="25907" y="3428"/>
                  </a:lnTo>
                  <a:lnTo>
                    <a:pt x="12445" y="12446"/>
                  </a:lnTo>
                  <a:lnTo>
                    <a:pt x="3301" y="26034"/>
                  </a:lnTo>
                  <a:lnTo>
                    <a:pt x="0" y="42545"/>
                  </a:lnTo>
                  <a:lnTo>
                    <a:pt x="0" y="382270"/>
                  </a:lnTo>
                  <a:lnTo>
                    <a:pt x="3301" y="398779"/>
                  </a:lnTo>
                  <a:lnTo>
                    <a:pt x="12445" y="412369"/>
                  </a:lnTo>
                  <a:lnTo>
                    <a:pt x="25907" y="421385"/>
                  </a:lnTo>
                  <a:lnTo>
                    <a:pt x="42544" y="424814"/>
                  </a:lnTo>
                  <a:lnTo>
                    <a:pt x="806957" y="424814"/>
                  </a:lnTo>
                  <a:lnTo>
                    <a:pt x="823468" y="421385"/>
                  </a:lnTo>
                  <a:lnTo>
                    <a:pt x="837057" y="412369"/>
                  </a:lnTo>
                  <a:lnTo>
                    <a:pt x="846073" y="398779"/>
                  </a:lnTo>
                  <a:lnTo>
                    <a:pt x="849503" y="382270"/>
                  </a:lnTo>
                  <a:lnTo>
                    <a:pt x="849503" y="42545"/>
                  </a:lnTo>
                  <a:lnTo>
                    <a:pt x="846073" y="26034"/>
                  </a:lnTo>
                  <a:lnTo>
                    <a:pt x="837057" y="12446"/>
                  </a:lnTo>
                  <a:lnTo>
                    <a:pt x="823468" y="3428"/>
                  </a:lnTo>
                  <a:lnTo>
                    <a:pt x="806957" y="0"/>
                  </a:lnTo>
                  <a:close/>
                </a:path>
              </a:pathLst>
            </a:custGeom>
            <a:solidFill>
              <a:srgbClr val="9BB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45230" y="3076194"/>
              <a:ext cx="849630" cy="424815"/>
            </a:xfrm>
            <a:custGeom>
              <a:avLst/>
              <a:gdLst/>
              <a:ahLst/>
              <a:cxnLst/>
              <a:rect l="l" t="t" r="r" b="b"/>
              <a:pathLst>
                <a:path w="849629" h="424814">
                  <a:moveTo>
                    <a:pt x="0" y="42545"/>
                  </a:moveTo>
                  <a:lnTo>
                    <a:pt x="3301" y="26034"/>
                  </a:lnTo>
                  <a:lnTo>
                    <a:pt x="12445" y="12446"/>
                  </a:lnTo>
                  <a:lnTo>
                    <a:pt x="25907" y="3428"/>
                  </a:lnTo>
                  <a:lnTo>
                    <a:pt x="42544" y="0"/>
                  </a:lnTo>
                  <a:lnTo>
                    <a:pt x="806957" y="0"/>
                  </a:lnTo>
                  <a:lnTo>
                    <a:pt x="823468" y="3428"/>
                  </a:lnTo>
                  <a:lnTo>
                    <a:pt x="837057" y="12446"/>
                  </a:lnTo>
                  <a:lnTo>
                    <a:pt x="846073" y="26034"/>
                  </a:lnTo>
                  <a:lnTo>
                    <a:pt x="849503" y="42545"/>
                  </a:lnTo>
                  <a:lnTo>
                    <a:pt x="849503" y="382270"/>
                  </a:lnTo>
                  <a:lnTo>
                    <a:pt x="846073" y="398779"/>
                  </a:lnTo>
                  <a:lnTo>
                    <a:pt x="837057" y="412369"/>
                  </a:lnTo>
                  <a:lnTo>
                    <a:pt x="823468" y="421385"/>
                  </a:lnTo>
                  <a:lnTo>
                    <a:pt x="806957" y="424814"/>
                  </a:lnTo>
                  <a:lnTo>
                    <a:pt x="42544" y="424814"/>
                  </a:lnTo>
                  <a:lnTo>
                    <a:pt x="25907" y="421385"/>
                  </a:lnTo>
                  <a:lnTo>
                    <a:pt x="12445" y="412369"/>
                  </a:lnTo>
                  <a:lnTo>
                    <a:pt x="3301" y="398779"/>
                  </a:lnTo>
                  <a:lnTo>
                    <a:pt x="0" y="382270"/>
                  </a:lnTo>
                  <a:lnTo>
                    <a:pt x="0" y="42545"/>
                  </a:lnTo>
                  <a:close/>
                </a:path>
              </a:pathLst>
            </a:custGeom>
            <a:ln w="63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94733" y="2560573"/>
              <a:ext cx="339725" cy="728345"/>
            </a:xfrm>
            <a:custGeom>
              <a:avLst/>
              <a:gdLst/>
              <a:ahLst/>
              <a:cxnLst/>
              <a:rect l="l" t="t" r="r" b="b"/>
              <a:pathLst>
                <a:path w="339725" h="728345">
                  <a:moveTo>
                    <a:pt x="0" y="728091"/>
                  </a:moveTo>
                  <a:lnTo>
                    <a:pt x="339725" y="0"/>
                  </a:lnTo>
                </a:path>
              </a:pathLst>
            </a:custGeom>
            <a:ln w="25400">
              <a:solidFill>
                <a:srgbClr val="8062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34459" y="2260219"/>
              <a:ext cx="992505" cy="600710"/>
            </a:xfrm>
            <a:custGeom>
              <a:avLst/>
              <a:gdLst/>
              <a:ahLst/>
              <a:cxnLst/>
              <a:rect l="l" t="t" r="r" b="b"/>
              <a:pathLst>
                <a:path w="992504" h="600710">
                  <a:moveTo>
                    <a:pt x="932306" y="0"/>
                  </a:moveTo>
                  <a:lnTo>
                    <a:pt x="60070" y="0"/>
                  </a:lnTo>
                  <a:lnTo>
                    <a:pt x="36702" y="4699"/>
                  </a:lnTo>
                  <a:lnTo>
                    <a:pt x="17652" y="17652"/>
                  </a:lnTo>
                  <a:lnTo>
                    <a:pt x="4699" y="36702"/>
                  </a:lnTo>
                  <a:lnTo>
                    <a:pt x="0" y="60071"/>
                  </a:lnTo>
                  <a:lnTo>
                    <a:pt x="0" y="540511"/>
                  </a:lnTo>
                  <a:lnTo>
                    <a:pt x="4699" y="563879"/>
                  </a:lnTo>
                  <a:lnTo>
                    <a:pt x="17652" y="583056"/>
                  </a:lnTo>
                  <a:lnTo>
                    <a:pt x="36702" y="595883"/>
                  </a:lnTo>
                  <a:lnTo>
                    <a:pt x="60070" y="600582"/>
                  </a:lnTo>
                  <a:lnTo>
                    <a:pt x="932306" y="600582"/>
                  </a:lnTo>
                  <a:lnTo>
                    <a:pt x="955675" y="595883"/>
                  </a:lnTo>
                  <a:lnTo>
                    <a:pt x="974725" y="583056"/>
                  </a:lnTo>
                  <a:lnTo>
                    <a:pt x="987551" y="563879"/>
                  </a:lnTo>
                  <a:lnTo>
                    <a:pt x="992377" y="540511"/>
                  </a:lnTo>
                  <a:lnTo>
                    <a:pt x="992377" y="60071"/>
                  </a:lnTo>
                  <a:lnTo>
                    <a:pt x="987551" y="36702"/>
                  </a:lnTo>
                  <a:lnTo>
                    <a:pt x="974725" y="17652"/>
                  </a:lnTo>
                  <a:lnTo>
                    <a:pt x="955675" y="4699"/>
                  </a:lnTo>
                  <a:lnTo>
                    <a:pt x="932306" y="0"/>
                  </a:lnTo>
                  <a:close/>
                </a:path>
              </a:pathLst>
            </a:custGeom>
            <a:solidFill>
              <a:srgbClr val="806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34459" y="2260219"/>
              <a:ext cx="992505" cy="600710"/>
            </a:xfrm>
            <a:custGeom>
              <a:avLst/>
              <a:gdLst/>
              <a:ahLst/>
              <a:cxnLst/>
              <a:rect l="l" t="t" r="r" b="b"/>
              <a:pathLst>
                <a:path w="992504" h="600710">
                  <a:moveTo>
                    <a:pt x="0" y="60071"/>
                  </a:moveTo>
                  <a:lnTo>
                    <a:pt x="4699" y="36702"/>
                  </a:lnTo>
                  <a:lnTo>
                    <a:pt x="17652" y="17652"/>
                  </a:lnTo>
                  <a:lnTo>
                    <a:pt x="36702" y="4699"/>
                  </a:lnTo>
                  <a:lnTo>
                    <a:pt x="60070" y="0"/>
                  </a:lnTo>
                  <a:lnTo>
                    <a:pt x="932306" y="0"/>
                  </a:lnTo>
                  <a:lnTo>
                    <a:pt x="955675" y="4699"/>
                  </a:lnTo>
                  <a:lnTo>
                    <a:pt x="974725" y="17652"/>
                  </a:lnTo>
                  <a:lnTo>
                    <a:pt x="987551" y="36702"/>
                  </a:lnTo>
                  <a:lnTo>
                    <a:pt x="992377" y="60071"/>
                  </a:lnTo>
                  <a:lnTo>
                    <a:pt x="992377" y="540511"/>
                  </a:lnTo>
                  <a:lnTo>
                    <a:pt x="987551" y="563879"/>
                  </a:lnTo>
                  <a:lnTo>
                    <a:pt x="974725" y="583056"/>
                  </a:lnTo>
                  <a:lnTo>
                    <a:pt x="955675" y="595883"/>
                  </a:lnTo>
                  <a:lnTo>
                    <a:pt x="932306" y="600582"/>
                  </a:lnTo>
                  <a:lnTo>
                    <a:pt x="60070" y="600582"/>
                  </a:lnTo>
                  <a:lnTo>
                    <a:pt x="36702" y="595883"/>
                  </a:lnTo>
                  <a:lnTo>
                    <a:pt x="17652" y="583056"/>
                  </a:lnTo>
                  <a:lnTo>
                    <a:pt x="4699" y="563879"/>
                  </a:lnTo>
                  <a:lnTo>
                    <a:pt x="0" y="540511"/>
                  </a:lnTo>
                  <a:lnTo>
                    <a:pt x="0" y="60071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836" y="2560573"/>
              <a:ext cx="339725" cy="0"/>
            </a:xfrm>
            <a:custGeom>
              <a:avLst/>
              <a:gdLst/>
              <a:ahLst/>
              <a:cxnLst/>
              <a:rect l="l" t="t" r="r" b="b"/>
              <a:pathLst>
                <a:path w="339725">
                  <a:moveTo>
                    <a:pt x="0" y="0"/>
                  </a:moveTo>
                  <a:lnTo>
                    <a:pt x="339725" y="0"/>
                  </a:lnTo>
                </a:path>
              </a:pathLst>
            </a:custGeom>
            <a:ln w="25400">
              <a:solidFill>
                <a:srgbClr val="8062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66561" y="1921890"/>
              <a:ext cx="1087755" cy="1277620"/>
            </a:xfrm>
            <a:custGeom>
              <a:avLst/>
              <a:gdLst/>
              <a:ahLst/>
              <a:cxnLst/>
              <a:rect l="l" t="t" r="r" b="b"/>
              <a:pathLst>
                <a:path w="1087754" h="1277620">
                  <a:moveTo>
                    <a:pt x="978788" y="0"/>
                  </a:moveTo>
                  <a:lnTo>
                    <a:pt x="108712" y="0"/>
                  </a:lnTo>
                  <a:lnTo>
                    <a:pt x="66421" y="8508"/>
                  </a:lnTo>
                  <a:lnTo>
                    <a:pt x="31876" y="31876"/>
                  </a:lnTo>
                  <a:lnTo>
                    <a:pt x="8509" y="66420"/>
                  </a:lnTo>
                  <a:lnTo>
                    <a:pt x="0" y="108711"/>
                  </a:lnTo>
                  <a:lnTo>
                    <a:pt x="0" y="1168527"/>
                  </a:lnTo>
                  <a:lnTo>
                    <a:pt x="8509" y="1210817"/>
                  </a:lnTo>
                  <a:lnTo>
                    <a:pt x="31876" y="1245488"/>
                  </a:lnTo>
                  <a:lnTo>
                    <a:pt x="66421" y="1268729"/>
                  </a:lnTo>
                  <a:lnTo>
                    <a:pt x="108712" y="1277238"/>
                  </a:lnTo>
                  <a:lnTo>
                    <a:pt x="978788" y="1277238"/>
                  </a:lnTo>
                  <a:lnTo>
                    <a:pt x="1021207" y="1268729"/>
                  </a:lnTo>
                  <a:lnTo>
                    <a:pt x="1055751" y="1245488"/>
                  </a:lnTo>
                  <a:lnTo>
                    <a:pt x="1078991" y="1210817"/>
                  </a:lnTo>
                  <a:lnTo>
                    <a:pt x="1087628" y="1168527"/>
                  </a:lnTo>
                  <a:lnTo>
                    <a:pt x="1087628" y="108711"/>
                  </a:lnTo>
                  <a:lnTo>
                    <a:pt x="1078991" y="66420"/>
                  </a:lnTo>
                  <a:lnTo>
                    <a:pt x="1055751" y="31876"/>
                  </a:lnTo>
                  <a:lnTo>
                    <a:pt x="1021207" y="8508"/>
                  </a:lnTo>
                  <a:lnTo>
                    <a:pt x="978788" y="0"/>
                  </a:lnTo>
                  <a:close/>
                </a:path>
              </a:pathLst>
            </a:custGeom>
            <a:solidFill>
              <a:srgbClr val="806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66561" y="1921890"/>
              <a:ext cx="1087755" cy="1277620"/>
            </a:xfrm>
            <a:custGeom>
              <a:avLst/>
              <a:gdLst/>
              <a:ahLst/>
              <a:cxnLst/>
              <a:rect l="l" t="t" r="r" b="b"/>
              <a:pathLst>
                <a:path w="1087754" h="1277620">
                  <a:moveTo>
                    <a:pt x="0" y="108711"/>
                  </a:moveTo>
                  <a:lnTo>
                    <a:pt x="8509" y="66420"/>
                  </a:lnTo>
                  <a:lnTo>
                    <a:pt x="31876" y="31876"/>
                  </a:lnTo>
                  <a:lnTo>
                    <a:pt x="66421" y="8508"/>
                  </a:lnTo>
                  <a:lnTo>
                    <a:pt x="108712" y="0"/>
                  </a:lnTo>
                  <a:lnTo>
                    <a:pt x="978788" y="0"/>
                  </a:lnTo>
                  <a:lnTo>
                    <a:pt x="1021207" y="8508"/>
                  </a:lnTo>
                  <a:lnTo>
                    <a:pt x="1055751" y="31876"/>
                  </a:lnTo>
                  <a:lnTo>
                    <a:pt x="1078991" y="66420"/>
                  </a:lnTo>
                  <a:lnTo>
                    <a:pt x="1087628" y="108711"/>
                  </a:lnTo>
                  <a:lnTo>
                    <a:pt x="1087628" y="1168527"/>
                  </a:lnTo>
                  <a:lnTo>
                    <a:pt x="1078991" y="1210817"/>
                  </a:lnTo>
                  <a:lnTo>
                    <a:pt x="1055751" y="1245488"/>
                  </a:lnTo>
                  <a:lnTo>
                    <a:pt x="1021207" y="1268729"/>
                  </a:lnTo>
                  <a:lnTo>
                    <a:pt x="978788" y="1277238"/>
                  </a:lnTo>
                  <a:lnTo>
                    <a:pt x="108712" y="1277238"/>
                  </a:lnTo>
                  <a:lnTo>
                    <a:pt x="66421" y="1268729"/>
                  </a:lnTo>
                  <a:lnTo>
                    <a:pt x="31876" y="1245488"/>
                  </a:lnTo>
                  <a:lnTo>
                    <a:pt x="8509" y="1210817"/>
                  </a:lnTo>
                  <a:lnTo>
                    <a:pt x="0" y="1168527"/>
                  </a:lnTo>
                  <a:lnTo>
                    <a:pt x="0" y="108711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4733" y="3288664"/>
              <a:ext cx="339725" cy="572135"/>
            </a:xfrm>
            <a:custGeom>
              <a:avLst/>
              <a:gdLst/>
              <a:ahLst/>
              <a:cxnLst/>
              <a:rect l="l" t="t" r="r" b="b"/>
              <a:pathLst>
                <a:path w="339725" h="572135">
                  <a:moveTo>
                    <a:pt x="0" y="0"/>
                  </a:moveTo>
                  <a:lnTo>
                    <a:pt x="339725" y="571753"/>
                  </a:lnTo>
                </a:path>
              </a:pathLst>
            </a:custGeom>
            <a:ln w="25398">
              <a:solidFill>
                <a:srgbClr val="8062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34459" y="3403726"/>
              <a:ext cx="849630" cy="913765"/>
            </a:xfrm>
            <a:custGeom>
              <a:avLst/>
              <a:gdLst/>
              <a:ahLst/>
              <a:cxnLst/>
              <a:rect l="l" t="t" r="r" b="b"/>
              <a:pathLst>
                <a:path w="849629" h="913764">
                  <a:moveTo>
                    <a:pt x="764539" y="0"/>
                  </a:moveTo>
                  <a:lnTo>
                    <a:pt x="84962" y="0"/>
                  </a:lnTo>
                  <a:lnTo>
                    <a:pt x="51942" y="6730"/>
                  </a:lnTo>
                  <a:lnTo>
                    <a:pt x="24891" y="24892"/>
                  </a:lnTo>
                  <a:lnTo>
                    <a:pt x="6730" y="51943"/>
                  </a:lnTo>
                  <a:lnTo>
                    <a:pt x="0" y="84963"/>
                  </a:lnTo>
                  <a:lnTo>
                    <a:pt x="0" y="828294"/>
                  </a:lnTo>
                  <a:lnTo>
                    <a:pt x="6730" y="861313"/>
                  </a:lnTo>
                  <a:lnTo>
                    <a:pt x="24891" y="888364"/>
                  </a:lnTo>
                  <a:lnTo>
                    <a:pt x="51942" y="906526"/>
                  </a:lnTo>
                  <a:lnTo>
                    <a:pt x="84962" y="913257"/>
                  </a:lnTo>
                  <a:lnTo>
                    <a:pt x="764539" y="913257"/>
                  </a:lnTo>
                  <a:lnTo>
                    <a:pt x="797560" y="906526"/>
                  </a:lnTo>
                  <a:lnTo>
                    <a:pt x="824611" y="888364"/>
                  </a:lnTo>
                  <a:lnTo>
                    <a:pt x="842771" y="861313"/>
                  </a:lnTo>
                  <a:lnTo>
                    <a:pt x="849502" y="828294"/>
                  </a:lnTo>
                  <a:lnTo>
                    <a:pt x="849502" y="84963"/>
                  </a:lnTo>
                  <a:lnTo>
                    <a:pt x="842771" y="51943"/>
                  </a:lnTo>
                  <a:lnTo>
                    <a:pt x="824611" y="24892"/>
                  </a:lnTo>
                  <a:lnTo>
                    <a:pt x="797560" y="6730"/>
                  </a:lnTo>
                  <a:lnTo>
                    <a:pt x="764539" y="0"/>
                  </a:lnTo>
                  <a:close/>
                </a:path>
              </a:pathLst>
            </a:custGeom>
            <a:solidFill>
              <a:srgbClr val="806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434459" y="3403726"/>
              <a:ext cx="849630" cy="913765"/>
            </a:xfrm>
            <a:custGeom>
              <a:avLst/>
              <a:gdLst/>
              <a:ahLst/>
              <a:cxnLst/>
              <a:rect l="l" t="t" r="r" b="b"/>
              <a:pathLst>
                <a:path w="849629" h="913764">
                  <a:moveTo>
                    <a:pt x="0" y="84963"/>
                  </a:moveTo>
                  <a:lnTo>
                    <a:pt x="6730" y="51943"/>
                  </a:lnTo>
                  <a:lnTo>
                    <a:pt x="24891" y="24892"/>
                  </a:lnTo>
                  <a:lnTo>
                    <a:pt x="51942" y="6730"/>
                  </a:lnTo>
                  <a:lnTo>
                    <a:pt x="84962" y="0"/>
                  </a:lnTo>
                  <a:lnTo>
                    <a:pt x="764539" y="0"/>
                  </a:lnTo>
                  <a:lnTo>
                    <a:pt x="797560" y="6730"/>
                  </a:lnTo>
                  <a:lnTo>
                    <a:pt x="824611" y="24892"/>
                  </a:lnTo>
                  <a:lnTo>
                    <a:pt x="842771" y="51943"/>
                  </a:lnTo>
                  <a:lnTo>
                    <a:pt x="849502" y="84963"/>
                  </a:lnTo>
                  <a:lnTo>
                    <a:pt x="849502" y="828294"/>
                  </a:lnTo>
                  <a:lnTo>
                    <a:pt x="842771" y="861313"/>
                  </a:lnTo>
                  <a:lnTo>
                    <a:pt x="824611" y="888364"/>
                  </a:lnTo>
                  <a:lnTo>
                    <a:pt x="797560" y="906526"/>
                  </a:lnTo>
                  <a:lnTo>
                    <a:pt x="764539" y="913257"/>
                  </a:lnTo>
                  <a:lnTo>
                    <a:pt x="84962" y="913257"/>
                  </a:lnTo>
                  <a:lnTo>
                    <a:pt x="51942" y="906526"/>
                  </a:lnTo>
                  <a:lnTo>
                    <a:pt x="24891" y="888364"/>
                  </a:lnTo>
                  <a:lnTo>
                    <a:pt x="6730" y="861313"/>
                  </a:lnTo>
                  <a:lnTo>
                    <a:pt x="0" y="828294"/>
                  </a:lnTo>
                  <a:lnTo>
                    <a:pt x="0" y="84963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283961" y="3860419"/>
              <a:ext cx="339725" cy="0"/>
            </a:xfrm>
            <a:custGeom>
              <a:avLst/>
              <a:gdLst/>
              <a:ahLst/>
              <a:cxnLst/>
              <a:rect l="l" t="t" r="r" b="b"/>
              <a:pathLst>
                <a:path w="339725">
                  <a:moveTo>
                    <a:pt x="0" y="0"/>
                  </a:moveTo>
                  <a:lnTo>
                    <a:pt x="339725" y="0"/>
                  </a:lnTo>
                </a:path>
              </a:pathLst>
            </a:custGeom>
            <a:ln w="25400">
              <a:solidFill>
                <a:srgbClr val="8062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623686" y="3262883"/>
              <a:ext cx="1087755" cy="1195070"/>
            </a:xfrm>
            <a:custGeom>
              <a:avLst/>
              <a:gdLst/>
              <a:ahLst/>
              <a:cxnLst/>
              <a:rect l="l" t="t" r="r" b="b"/>
              <a:pathLst>
                <a:path w="1087754" h="1195070">
                  <a:moveTo>
                    <a:pt x="978915" y="0"/>
                  </a:moveTo>
                  <a:lnTo>
                    <a:pt x="108838" y="0"/>
                  </a:lnTo>
                  <a:lnTo>
                    <a:pt x="66421" y="8509"/>
                  </a:lnTo>
                  <a:lnTo>
                    <a:pt x="31876" y="31876"/>
                  </a:lnTo>
                  <a:lnTo>
                    <a:pt x="8636" y="66421"/>
                  </a:lnTo>
                  <a:lnTo>
                    <a:pt x="0" y="108712"/>
                  </a:lnTo>
                  <a:lnTo>
                    <a:pt x="0" y="1086231"/>
                  </a:lnTo>
                  <a:lnTo>
                    <a:pt x="8636" y="1128522"/>
                  </a:lnTo>
                  <a:lnTo>
                    <a:pt x="31876" y="1163066"/>
                  </a:lnTo>
                  <a:lnTo>
                    <a:pt x="66421" y="1186434"/>
                  </a:lnTo>
                  <a:lnTo>
                    <a:pt x="108838" y="1194943"/>
                  </a:lnTo>
                  <a:lnTo>
                    <a:pt x="978915" y="1194943"/>
                  </a:lnTo>
                  <a:lnTo>
                    <a:pt x="1021207" y="1186434"/>
                  </a:lnTo>
                  <a:lnTo>
                    <a:pt x="1055751" y="1163066"/>
                  </a:lnTo>
                  <a:lnTo>
                    <a:pt x="1079118" y="1128522"/>
                  </a:lnTo>
                  <a:lnTo>
                    <a:pt x="1087628" y="1086231"/>
                  </a:lnTo>
                  <a:lnTo>
                    <a:pt x="1087628" y="108712"/>
                  </a:lnTo>
                  <a:lnTo>
                    <a:pt x="1079118" y="66421"/>
                  </a:lnTo>
                  <a:lnTo>
                    <a:pt x="1055751" y="31876"/>
                  </a:lnTo>
                  <a:lnTo>
                    <a:pt x="1021207" y="8509"/>
                  </a:lnTo>
                  <a:lnTo>
                    <a:pt x="978915" y="0"/>
                  </a:lnTo>
                  <a:close/>
                </a:path>
              </a:pathLst>
            </a:custGeom>
            <a:solidFill>
              <a:srgbClr val="806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623686" y="3262883"/>
              <a:ext cx="1087755" cy="1195070"/>
            </a:xfrm>
            <a:custGeom>
              <a:avLst/>
              <a:gdLst/>
              <a:ahLst/>
              <a:cxnLst/>
              <a:rect l="l" t="t" r="r" b="b"/>
              <a:pathLst>
                <a:path w="1087754" h="1195070">
                  <a:moveTo>
                    <a:pt x="0" y="108712"/>
                  </a:moveTo>
                  <a:lnTo>
                    <a:pt x="8636" y="66421"/>
                  </a:lnTo>
                  <a:lnTo>
                    <a:pt x="31876" y="31876"/>
                  </a:lnTo>
                  <a:lnTo>
                    <a:pt x="66421" y="8509"/>
                  </a:lnTo>
                  <a:lnTo>
                    <a:pt x="108838" y="0"/>
                  </a:lnTo>
                  <a:lnTo>
                    <a:pt x="978915" y="0"/>
                  </a:lnTo>
                  <a:lnTo>
                    <a:pt x="1021207" y="8509"/>
                  </a:lnTo>
                  <a:lnTo>
                    <a:pt x="1055751" y="31876"/>
                  </a:lnTo>
                  <a:lnTo>
                    <a:pt x="1079118" y="66421"/>
                  </a:lnTo>
                  <a:lnTo>
                    <a:pt x="1087628" y="108712"/>
                  </a:lnTo>
                  <a:lnTo>
                    <a:pt x="1087628" y="1086231"/>
                  </a:lnTo>
                  <a:lnTo>
                    <a:pt x="1079118" y="1128522"/>
                  </a:lnTo>
                  <a:lnTo>
                    <a:pt x="1055751" y="1163066"/>
                  </a:lnTo>
                  <a:lnTo>
                    <a:pt x="1021207" y="1186434"/>
                  </a:lnTo>
                  <a:lnTo>
                    <a:pt x="978915" y="1194943"/>
                  </a:lnTo>
                  <a:lnTo>
                    <a:pt x="108838" y="1194943"/>
                  </a:lnTo>
                  <a:lnTo>
                    <a:pt x="66421" y="1186434"/>
                  </a:lnTo>
                  <a:lnTo>
                    <a:pt x="31876" y="1163066"/>
                  </a:lnTo>
                  <a:lnTo>
                    <a:pt x="8636" y="1128522"/>
                  </a:lnTo>
                  <a:lnTo>
                    <a:pt x="0" y="1086231"/>
                  </a:lnTo>
                  <a:lnTo>
                    <a:pt x="0" y="108712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16277" y="3057270"/>
              <a:ext cx="339725" cy="720090"/>
            </a:xfrm>
            <a:custGeom>
              <a:avLst/>
              <a:gdLst/>
              <a:ahLst/>
              <a:cxnLst/>
              <a:rect l="l" t="t" r="r" b="b"/>
              <a:pathLst>
                <a:path w="339725" h="720089">
                  <a:moveTo>
                    <a:pt x="0" y="0"/>
                  </a:moveTo>
                  <a:lnTo>
                    <a:pt x="339725" y="719836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056002" y="3564635"/>
              <a:ext cx="849630" cy="424815"/>
            </a:xfrm>
            <a:custGeom>
              <a:avLst/>
              <a:gdLst/>
              <a:ahLst/>
              <a:cxnLst/>
              <a:rect l="l" t="t" r="r" b="b"/>
              <a:pathLst>
                <a:path w="849630" h="424814">
                  <a:moveTo>
                    <a:pt x="806958" y="0"/>
                  </a:moveTo>
                  <a:lnTo>
                    <a:pt x="42418" y="0"/>
                  </a:lnTo>
                  <a:lnTo>
                    <a:pt x="25908" y="3428"/>
                  </a:lnTo>
                  <a:lnTo>
                    <a:pt x="12446" y="12446"/>
                  </a:lnTo>
                  <a:lnTo>
                    <a:pt x="3302" y="26035"/>
                  </a:lnTo>
                  <a:lnTo>
                    <a:pt x="0" y="42544"/>
                  </a:lnTo>
                  <a:lnTo>
                    <a:pt x="0" y="382269"/>
                  </a:lnTo>
                  <a:lnTo>
                    <a:pt x="3302" y="398779"/>
                  </a:lnTo>
                  <a:lnTo>
                    <a:pt x="12446" y="412368"/>
                  </a:lnTo>
                  <a:lnTo>
                    <a:pt x="25908" y="421386"/>
                  </a:lnTo>
                  <a:lnTo>
                    <a:pt x="42418" y="424814"/>
                  </a:lnTo>
                  <a:lnTo>
                    <a:pt x="806958" y="424814"/>
                  </a:lnTo>
                  <a:lnTo>
                    <a:pt x="823468" y="421386"/>
                  </a:lnTo>
                  <a:lnTo>
                    <a:pt x="837057" y="412368"/>
                  </a:lnTo>
                  <a:lnTo>
                    <a:pt x="846074" y="398779"/>
                  </a:lnTo>
                  <a:lnTo>
                    <a:pt x="849503" y="382269"/>
                  </a:lnTo>
                  <a:lnTo>
                    <a:pt x="849503" y="42544"/>
                  </a:lnTo>
                  <a:lnTo>
                    <a:pt x="846074" y="26035"/>
                  </a:lnTo>
                  <a:lnTo>
                    <a:pt x="837057" y="12446"/>
                  </a:lnTo>
                  <a:lnTo>
                    <a:pt x="823468" y="3428"/>
                  </a:lnTo>
                  <a:lnTo>
                    <a:pt x="806958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056002" y="3564635"/>
              <a:ext cx="849630" cy="424815"/>
            </a:xfrm>
            <a:custGeom>
              <a:avLst/>
              <a:gdLst/>
              <a:ahLst/>
              <a:cxnLst/>
              <a:rect l="l" t="t" r="r" b="b"/>
              <a:pathLst>
                <a:path w="849630" h="424814">
                  <a:moveTo>
                    <a:pt x="0" y="42544"/>
                  </a:moveTo>
                  <a:lnTo>
                    <a:pt x="3302" y="26035"/>
                  </a:lnTo>
                  <a:lnTo>
                    <a:pt x="12446" y="12446"/>
                  </a:lnTo>
                  <a:lnTo>
                    <a:pt x="25908" y="3428"/>
                  </a:lnTo>
                  <a:lnTo>
                    <a:pt x="42418" y="0"/>
                  </a:lnTo>
                  <a:lnTo>
                    <a:pt x="806958" y="0"/>
                  </a:lnTo>
                  <a:lnTo>
                    <a:pt x="823468" y="3428"/>
                  </a:lnTo>
                  <a:lnTo>
                    <a:pt x="837057" y="12446"/>
                  </a:lnTo>
                  <a:lnTo>
                    <a:pt x="846074" y="26035"/>
                  </a:lnTo>
                  <a:lnTo>
                    <a:pt x="849503" y="42544"/>
                  </a:lnTo>
                  <a:lnTo>
                    <a:pt x="849503" y="382269"/>
                  </a:lnTo>
                  <a:lnTo>
                    <a:pt x="846074" y="398779"/>
                  </a:lnTo>
                  <a:lnTo>
                    <a:pt x="837057" y="412368"/>
                  </a:lnTo>
                  <a:lnTo>
                    <a:pt x="823468" y="421386"/>
                  </a:lnTo>
                  <a:lnTo>
                    <a:pt x="806958" y="424814"/>
                  </a:lnTo>
                  <a:lnTo>
                    <a:pt x="42418" y="424814"/>
                  </a:lnTo>
                  <a:lnTo>
                    <a:pt x="25908" y="421386"/>
                  </a:lnTo>
                  <a:lnTo>
                    <a:pt x="12446" y="412368"/>
                  </a:lnTo>
                  <a:lnTo>
                    <a:pt x="3302" y="398779"/>
                  </a:lnTo>
                  <a:lnTo>
                    <a:pt x="0" y="382269"/>
                  </a:lnTo>
                  <a:lnTo>
                    <a:pt x="0" y="42544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905505" y="3777107"/>
              <a:ext cx="339725" cy="0"/>
            </a:xfrm>
            <a:custGeom>
              <a:avLst/>
              <a:gdLst/>
              <a:ahLst/>
              <a:cxnLst/>
              <a:rect l="l" t="t" r="r" b="b"/>
              <a:pathLst>
                <a:path w="339725">
                  <a:moveTo>
                    <a:pt x="0" y="0"/>
                  </a:moveTo>
                  <a:lnTo>
                    <a:pt x="339725" y="0"/>
                  </a:lnTo>
                </a:path>
              </a:pathLst>
            </a:custGeom>
            <a:ln w="25400">
              <a:solidFill>
                <a:srgbClr val="9BB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45230" y="3564635"/>
              <a:ext cx="849630" cy="424815"/>
            </a:xfrm>
            <a:custGeom>
              <a:avLst/>
              <a:gdLst/>
              <a:ahLst/>
              <a:cxnLst/>
              <a:rect l="l" t="t" r="r" b="b"/>
              <a:pathLst>
                <a:path w="849629" h="424814">
                  <a:moveTo>
                    <a:pt x="806957" y="0"/>
                  </a:moveTo>
                  <a:lnTo>
                    <a:pt x="42544" y="0"/>
                  </a:lnTo>
                  <a:lnTo>
                    <a:pt x="25907" y="3428"/>
                  </a:lnTo>
                  <a:lnTo>
                    <a:pt x="12445" y="12446"/>
                  </a:lnTo>
                  <a:lnTo>
                    <a:pt x="3301" y="26035"/>
                  </a:lnTo>
                  <a:lnTo>
                    <a:pt x="0" y="42544"/>
                  </a:lnTo>
                  <a:lnTo>
                    <a:pt x="0" y="382269"/>
                  </a:lnTo>
                  <a:lnTo>
                    <a:pt x="3301" y="398779"/>
                  </a:lnTo>
                  <a:lnTo>
                    <a:pt x="12445" y="412368"/>
                  </a:lnTo>
                  <a:lnTo>
                    <a:pt x="25907" y="421386"/>
                  </a:lnTo>
                  <a:lnTo>
                    <a:pt x="42544" y="424814"/>
                  </a:lnTo>
                  <a:lnTo>
                    <a:pt x="806957" y="424814"/>
                  </a:lnTo>
                  <a:lnTo>
                    <a:pt x="823468" y="421386"/>
                  </a:lnTo>
                  <a:lnTo>
                    <a:pt x="837057" y="412368"/>
                  </a:lnTo>
                  <a:lnTo>
                    <a:pt x="846073" y="398779"/>
                  </a:lnTo>
                  <a:lnTo>
                    <a:pt x="849503" y="382269"/>
                  </a:lnTo>
                  <a:lnTo>
                    <a:pt x="849503" y="42544"/>
                  </a:lnTo>
                  <a:lnTo>
                    <a:pt x="846073" y="26035"/>
                  </a:lnTo>
                  <a:lnTo>
                    <a:pt x="837057" y="12446"/>
                  </a:lnTo>
                  <a:lnTo>
                    <a:pt x="823468" y="3428"/>
                  </a:lnTo>
                  <a:lnTo>
                    <a:pt x="806957" y="0"/>
                  </a:lnTo>
                  <a:close/>
                </a:path>
              </a:pathLst>
            </a:custGeom>
            <a:solidFill>
              <a:srgbClr val="9BB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45230" y="3564635"/>
              <a:ext cx="849630" cy="424815"/>
            </a:xfrm>
            <a:custGeom>
              <a:avLst/>
              <a:gdLst/>
              <a:ahLst/>
              <a:cxnLst/>
              <a:rect l="l" t="t" r="r" b="b"/>
              <a:pathLst>
                <a:path w="849629" h="424814">
                  <a:moveTo>
                    <a:pt x="0" y="42544"/>
                  </a:moveTo>
                  <a:lnTo>
                    <a:pt x="3301" y="26035"/>
                  </a:lnTo>
                  <a:lnTo>
                    <a:pt x="12445" y="12446"/>
                  </a:lnTo>
                  <a:lnTo>
                    <a:pt x="25907" y="3428"/>
                  </a:lnTo>
                  <a:lnTo>
                    <a:pt x="42544" y="0"/>
                  </a:lnTo>
                  <a:lnTo>
                    <a:pt x="806957" y="0"/>
                  </a:lnTo>
                  <a:lnTo>
                    <a:pt x="823468" y="3428"/>
                  </a:lnTo>
                  <a:lnTo>
                    <a:pt x="837057" y="12446"/>
                  </a:lnTo>
                  <a:lnTo>
                    <a:pt x="846073" y="26035"/>
                  </a:lnTo>
                  <a:lnTo>
                    <a:pt x="849503" y="42544"/>
                  </a:lnTo>
                  <a:lnTo>
                    <a:pt x="849503" y="382269"/>
                  </a:lnTo>
                  <a:lnTo>
                    <a:pt x="846073" y="398779"/>
                  </a:lnTo>
                  <a:lnTo>
                    <a:pt x="837057" y="412368"/>
                  </a:lnTo>
                  <a:lnTo>
                    <a:pt x="823468" y="421386"/>
                  </a:lnTo>
                  <a:lnTo>
                    <a:pt x="806957" y="424814"/>
                  </a:lnTo>
                  <a:lnTo>
                    <a:pt x="42544" y="424814"/>
                  </a:lnTo>
                  <a:lnTo>
                    <a:pt x="25907" y="421386"/>
                  </a:lnTo>
                  <a:lnTo>
                    <a:pt x="12445" y="412368"/>
                  </a:lnTo>
                  <a:lnTo>
                    <a:pt x="3301" y="398779"/>
                  </a:lnTo>
                  <a:lnTo>
                    <a:pt x="0" y="382269"/>
                  </a:lnTo>
                  <a:lnTo>
                    <a:pt x="0" y="42544"/>
                  </a:lnTo>
                  <a:close/>
                </a:path>
              </a:pathLst>
            </a:custGeom>
            <a:ln w="63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/>
          <p:nvPr/>
        </p:nvSpPr>
        <p:spPr>
          <a:xfrm>
            <a:off x="3038855" y="6528434"/>
            <a:ext cx="0" cy="107314"/>
          </a:xfrm>
          <a:custGeom>
            <a:avLst/>
            <a:gdLst/>
            <a:ahLst/>
            <a:cxnLst/>
            <a:rect l="l" t="t" r="r" b="b"/>
            <a:pathLst>
              <a:path h="107315">
                <a:moveTo>
                  <a:pt x="0" y="0"/>
                </a:moveTo>
                <a:lnTo>
                  <a:pt x="0" y="10731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08352" y="5170042"/>
            <a:ext cx="3682365" cy="182245"/>
          </a:xfrm>
          <a:custGeom>
            <a:avLst/>
            <a:gdLst/>
            <a:ahLst/>
            <a:cxnLst/>
            <a:rect l="l" t="t" r="r" b="b"/>
            <a:pathLst>
              <a:path w="3682365" h="182245">
                <a:moveTo>
                  <a:pt x="2044573" y="0"/>
                </a:moveTo>
                <a:lnTo>
                  <a:pt x="2044573" y="71501"/>
                </a:lnTo>
              </a:path>
              <a:path w="3682365" h="182245">
                <a:moveTo>
                  <a:pt x="0" y="74676"/>
                </a:moveTo>
                <a:lnTo>
                  <a:pt x="3673729" y="74676"/>
                </a:lnTo>
              </a:path>
              <a:path w="3682365" h="182245">
                <a:moveTo>
                  <a:pt x="0" y="74676"/>
                </a:moveTo>
                <a:lnTo>
                  <a:pt x="0" y="181864"/>
                </a:lnTo>
              </a:path>
              <a:path w="3682365" h="182245">
                <a:moveTo>
                  <a:pt x="3682111" y="74676"/>
                </a:moveTo>
                <a:lnTo>
                  <a:pt x="3682111" y="17589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08226" y="5737352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189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038855" y="5782055"/>
            <a:ext cx="2994025" cy="431165"/>
          </a:xfrm>
          <a:custGeom>
            <a:avLst/>
            <a:gdLst/>
            <a:ahLst/>
            <a:cxnLst/>
            <a:rect l="l" t="t" r="r" b="b"/>
            <a:pathLst>
              <a:path w="2994025" h="431164">
                <a:moveTo>
                  <a:pt x="2309622" y="0"/>
                </a:moveTo>
                <a:lnTo>
                  <a:pt x="2309622" y="214630"/>
                </a:lnTo>
              </a:path>
              <a:path w="2994025" h="431164">
                <a:moveTo>
                  <a:pt x="0" y="216535"/>
                </a:moveTo>
                <a:lnTo>
                  <a:pt x="2993517" y="216535"/>
                </a:lnTo>
              </a:path>
              <a:path w="2994025" h="431164">
                <a:moveTo>
                  <a:pt x="0" y="216535"/>
                </a:moveTo>
                <a:lnTo>
                  <a:pt x="0" y="431038"/>
                </a:lnTo>
              </a:path>
              <a:path w="2994025" h="431164">
                <a:moveTo>
                  <a:pt x="2991104" y="216535"/>
                </a:moveTo>
                <a:lnTo>
                  <a:pt x="2991104" y="43103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90464" y="6528434"/>
            <a:ext cx="0" cy="107314"/>
          </a:xfrm>
          <a:custGeom>
            <a:avLst/>
            <a:gdLst/>
            <a:ahLst/>
            <a:cxnLst/>
            <a:rect l="l" t="t" r="r" b="b"/>
            <a:pathLst>
              <a:path h="107315">
                <a:moveTo>
                  <a:pt x="0" y="0"/>
                </a:moveTo>
                <a:lnTo>
                  <a:pt x="0" y="10731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96746" y="7095363"/>
            <a:ext cx="4852670" cy="280670"/>
          </a:xfrm>
          <a:custGeom>
            <a:avLst/>
            <a:gdLst/>
            <a:ahLst/>
            <a:cxnLst/>
            <a:rect l="l" t="t" r="r" b="b"/>
            <a:pathLst>
              <a:path w="4852670" h="280670">
                <a:moveTo>
                  <a:pt x="4046728" y="0"/>
                </a:moveTo>
                <a:lnTo>
                  <a:pt x="4046728" y="137159"/>
                </a:lnTo>
              </a:path>
              <a:path w="4852670" h="280670">
                <a:moveTo>
                  <a:pt x="0" y="143128"/>
                </a:moveTo>
                <a:lnTo>
                  <a:pt x="4847717" y="143128"/>
                </a:lnTo>
              </a:path>
              <a:path w="4852670" h="280670">
                <a:moveTo>
                  <a:pt x="0" y="143128"/>
                </a:moveTo>
                <a:lnTo>
                  <a:pt x="0" y="280415"/>
                </a:lnTo>
              </a:path>
              <a:path w="4852670" h="280670">
                <a:moveTo>
                  <a:pt x="1348993" y="143128"/>
                </a:moveTo>
                <a:lnTo>
                  <a:pt x="1348993" y="280415"/>
                </a:lnTo>
              </a:path>
              <a:path w="4852670" h="280670">
                <a:moveTo>
                  <a:pt x="2969514" y="143128"/>
                </a:moveTo>
                <a:lnTo>
                  <a:pt x="2969514" y="280415"/>
                </a:lnTo>
              </a:path>
              <a:path w="4852670" h="280670">
                <a:moveTo>
                  <a:pt x="4852416" y="143128"/>
                </a:moveTo>
                <a:lnTo>
                  <a:pt x="4852416" y="28041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08572" y="8260715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13231" y="836625"/>
            <a:ext cx="6347460" cy="252095"/>
          </a:xfrm>
          <a:prstGeom prst="rect">
            <a:avLst/>
          </a:prstGeom>
          <a:solidFill>
            <a:srgbClr val="00AEEE"/>
          </a:solidFill>
        </p:spPr>
        <p:txBody>
          <a:bodyPr vert="horz" wrap="square" lIns="0" tIns="1905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50"/>
              </a:spcBef>
            </a:pPr>
            <a:r>
              <a:rPr sz="1400" spc="-185" dirty="0">
                <a:solidFill>
                  <a:srgbClr val="FFFFFF"/>
                </a:solidFill>
                <a:latin typeface="Arial Black"/>
                <a:cs typeface="Arial Black"/>
              </a:rPr>
              <a:t>PENSION</a:t>
            </a:r>
            <a:r>
              <a:rPr sz="1400" spc="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170" dirty="0">
                <a:solidFill>
                  <a:srgbClr val="FFFFFF"/>
                </a:solidFill>
                <a:latin typeface="Arial Black"/>
                <a:cs typeface="Arial Black"/>
              </a:rPr>
              <a:t>[SECTION</a:t>
            </a:r>
            <a:r>
              <a:rPr sz="1400" spc="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Arial Black"/>
                <a:cs typeface="Arial Black"/>
              </a:rPr>
              <a:t>10(10A)]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25448" y="2963926"/>
            <a:ext cx="51180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FFFFFF"/>
                </a:solidFill>
                <a:latin typeface="Arial Black"/>
                <a:cs typeface="Arial Black"/>
              </a:rPr>
              <a:t>Pension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137917" y="2243073"/>
            <a:ext cx="6565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Commuted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288919" y="1272285"/>
            <a:ext cx="977265" cy="139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998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Lucida Sans Unicode"/>
                <a:cs typeface="Lucida Sans Unicode"/>
              </a:rPr>
              <a:t>Employees</a:t>
            </a:r>
            <a:r>
              <a:rPr sz="9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F"/>
                </a:solidFill>
                <a:latin typeface="Lucida Sans Unicode"/>
                <a:cs typeface="Lucida Sans Unicode"/>
              </a:rPr>
              <a:t>of</a:t>
            </a:r>
            <a:r>
              <a:rPr sz="9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the </a:t>
            </a:r>
            <a:r>
              <a:rPr sz="9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Central Government/ local</a:t>
            </a:r>
            <a:r>
              <a:rPr sz="9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authorities/ Statutory Corporation/ </a:t>
            </a:r>
            <a:r>
              <a:rPr sz="900" dirty="0">
                <a:solidFill>
                  <a:srgbClr val="FFFFFF"/>
                </a:solidFill>
                <a:latin typeface="Lucida Sans Unicode"/>
                <a:cs typeface="Lucida Sans Unicode"/>
              </a:rPr>
              <a:t>members</a:t>
            </a:r>
            <a:r>
              <a:rPr sz="9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F"/>
                </a:solidFill>
                <a:latin typeface="Lucida Sans Unicode"/>
                <a:cs typeface="Lucida Sans Unicode"/>
              </a:rPr>
              <a:t>of</a:t>
            </a:r>
            <a:r>
              <a:rPr sz="9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Civil </a:t>
            </a:r>
            <a:r>
              <a:rPr sz="9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Services/</a:t>
            </a:r>
            <a:r>
              <a:rPr sz="900" spc="5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Defence</a:t>
            </a:r>
            <a:r>
              <a:rPr sz="9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Services </a:t>
            </a:r>
            <a:r>
              <a:rPr sz="9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etc.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346830" y="3124327"/>
            <a:ext cx="631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9225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Other Employees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704969" y="1820926"/>
            <a:ext cx="729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 marR="5080" indent="-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Fully</a:t>
            </a:r>
            <a:r>
              <a:rPr sz="9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exempt </a:t>
            </a:r>
            <a:r>
              <a:rPr sz="9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u/s</a:t>
            </a:r>
            <a:r>
              <a:rPr sz="9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10(10A)(i)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488560" y="2328418"/>
            <a:ext cx="883919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Lucida Sans Unicode"/>
                <a:cs typeface="Lucida Sans Unicode"/>
              </a:rPr>
              <a:t>If</a:t>
            </a:r>
            <a:r>
              <a:rPr sz="9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F"/>
                </a:solidFill>
                <a:latin typeface="Lucida Sans Unicode"/>
                <a:cs typeface="Lucida Sans Unicode"/>
              </a:rPr>
              <a:t>the</a:t>
            </a:r>
            <a:r>
              <a:rPr sz="9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 employee </a:t>
            </a:r>
            <a:r>
              <a:rPr sz="900" dirty="0">
                <a:solidFill>
                  <a:srgbClr val="FFFFFF"/>
                </a:solidFill>
                <a:latin typeface="Lucida Sans Unicode"/>
                <a:cs typeface="Lucida Sans Unicode"/>
              </a:rPr>
              <a:t>is</a:t>
            </a:r>
            <a:r>
              <a:rPr sz="9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F"/>
                </a:solidFill>
                <a:latin typeface="Lucida Sans Unicode"/>
                <a:cs typeface="Lucida Sans Unicode"/>
              </a:rPr>
              <a:t>in</a:t>
            </a:r>
            <a:r>
              <a:rPr sz="9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F"/>
                </a:solidFill>
                <a:latin typeface="Lucida Sans Unicode"/>
                <a:cs typeface="Lucida Sans Unicode"/>
              </a:rPr>
              <a:t>receipt</a:t>
            </a:r>
            <a:r>
              <a:rPr sz="9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of </a:t>
            </a:r>
            <a:r>
              <a:rPr sz="9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gratuity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704969" y="3426079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If</a:t>
            </a:r>
            <a:r>
              <a:rPr sz="9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the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817870" y="2122678"/>
            <a:ext cx="9931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795" algn="ctr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1/3</a:t>
            </a:r>
            <a:r>
              <a:rPr sz="9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F"/>
                </a:solidFill>
                <a:latin typeface="Lucida Sans Unicode"/>
                <a:cs typeface="Lucida Sans Unicode"/>
              </a:rPr>
              <a:t>x</a:t>
            </a:r>
            <a:r>
              <a:rPr sz="9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(commuted </a:t>
            </a:r>
            <a:r>
              <a:rPr sz="900" dirty="0">
                <a:solidFill>
                  <a:srgbClr val="FFFFFF"/>
                </a:solidFill>
                <a:latin typeface="Lucida Sans Unicode"/>
                <a:cs typeface="Lucida Sans Unicode"/>
              </a:rPr>
              <a:t>pension</a:t>
            </a:r>
            <a:r>
              <a:rPr sz="9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received</a:t>
            </a:r>
            <a:endParaRPr sz="900">
              <a:latin typeface="Lucida Sans Unicode"/>
              <a:cs typeface="Lucida Sans Unicode"/>
            </a:endParaRPr>
          </a:p>
          <a:p>
            <a:pPr algn="ctr">
              <a:lnSpc>
                <a:spcPts val="1055"/>
              </a:lnSpc>
              <a:spcBef>
                <a:spcPts val="45"/>
              </a:spcBef>
            </a:pPr>
            <a:r>
              <a:rPr sz="900" spc="-245" dirty="0">
                <a:solidFill>
                  <a:srgbClr val="FFFFFF"/>
                </a:solidFill>
                <a:latin typeface="Lucida Sans Unicode"/>
                <a:cs typeface="Lucida Sans Unicode"/>
              </a:rPr>
              <a:t>÷</a:t>
            </a:r>
            <a:r>
              <a:rPr sz="9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commutation</a:t>
            </a:r>
            <a:endParaRPr sz="900">
              <a:latin typeface="Lucida Sans Unicode"/>
              <a:cs typeface="Lucida Sans Unicode"/>
            </a:endParaRPr>
          </a:p>
          <a:p>
            <a:pPr marL="12700" marR="5080" algn="ctr">
              <a:lnSpc>
                <a:spcPts val="1080"/>
              </a:lnSpc>
              <a:spcBef>
                <a:spcPts val="15"/>
              </a:spcBef>
            </a:pPr>
            <a:r>
              <a:rPr sz="9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%)</a:t>
            </a:r>
            <a:r>
              <a:rPr sz="90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F"/>
                </a:solidFill>
                <a:latin typeface="Lucida Sans Unicode"/>
                <a:cs typeface="Lucida Sans Unicode"/>
              </a:rPr>
              <a:t>x</a:t>
            </a:r>
            <a:r>
              <a:rPr sz="9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100,</a:t>
            </a:r>
            <a:r>
              <a:rPr sz="90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would</a:t>
            </a:r>
            <a:r>
              <a:rPr sz="9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be </a:t>
            </a:r>
            <a:r>
              <a:rPr sz="9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exempt</a:t>
            </a:r>
            <a:r>
              <a:rPr sz="9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u/s </a:t>
            </a:r>
            <a:r>
              <a:rPr sz="9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10(10A)(ii)(a)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070861" y="3682110"/>
            <a:ext cx="7543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Uncommuted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302634" y="3682110"/>
            <a:ext cx="6991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Fully</a:t>
            </a:r>
            <a:r>
              <a:rPr sz="9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taxable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529709" y="3627246"/>
            <a:ext cx="661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employee </a:t>
            </a:r>
            <a:r>
              <a:rPr sz="900" dirty="0">
                <a:solidFill>
                  <a:srgbClr val="FFFFFF"/>
                </a:solidFill>
                <a:latin typeface="Lucida Sans Unicode"/>
                <a:cs typeface="Lucida Sans Unicode"/>
              </a:rPr>
              <a:t>does</a:t>
            </a:r>
            <a:r>
              <a:rPr sz="9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not </a:t>
            </a:r>
            <a:r>
              <a:rPr sz="900" dirty="0">
                <a:solidFill>
                  <a:srgbClr val="FFFFFF"/>
                </a:solidFill>
                <a:latin typeface="Lucida Sans Unicode"/>
                <a:cs typeface="Lucida Sans Unicode"/>
              </a:rPr>
              <a:t>receive</a:t>
            </a:r>
            <a:r>
              <a:rPr sz="90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any </a:t>
            </a:r>
            <a:r>
              <a:rPr sz="9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gratuity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660516" y="3401695"/>
            <a:ext cx="1017905" cy="868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085" marR="33020" indent="-9525">
              <a:lnSpc>
                <a:spcPct val="107800"/>
              </a:lnSpc>
              <a:spcBef>
                <a:spcPts val="100"/>
              </a:spcBef>
            </a:pPr>
            <a:r>
              <a:rPr sz="900" spc="-95" dirty="0">
                <a:solidFill>
                  <a:srgbClr val="FFFFFF"/>
                </a:solidFill>
                <a:latin typeface="Lucida Sans Unicode"/>
                <a:cs typeface="Lucida Sans Unicode"/>
              </a:rPr>
              <a:t>1/2</a:t>
            </a:r>
            <a:r>
              <a:rPr sz="900" spc="2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F"/>
                </a:solidFill>
                <a:latin typeface="Lucida Sans Unicode"/>
                <a:cs typeface="Lucida Sans Unicode"/>
              </a:rPr>
              <a:t>x</a:t>
            </a:r>
            <a:r>
              <a:rPr sz="900" spc="27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(commuted </a:t>
            </a:r>
            <a:r>
              <a:rPr sz="900" dirty="0">
                <a:solidFill>
                  <a:srgbClr val="FFFFFF"/>
                </a:solidFill>
                <a:latin typeface="Lucida Sans Unicode"/>
                <a:cs typeface="Lucida Sans Unicode"/>
              </a:rPr>
              <a:t>pension</a:t>
            </a:r>
            <a:r>
              <a:rPr sz="9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received</a:t>
            </a:r>
            <a:endParaRPr sz="900">
              <a:latin typeface="Lucida Sans Unicode"/>
              <a:cs typeface="Lucida Sans Unicode"/>
            </a:endParaRPr>
          </a:p>
          <a:p>
            <a:pPr algn="ctr">
              <a:lnSpc>
                <a:spcPts val="1060"/>
              </a:lnSpc>
              <a:spcBef>
                <a:spcPts val="20"/>
              </a:spcBef>
            </a:pPr>
            <a:r>
              <a:rPr sz="900" spc="-245" dirty="0">
                <a:solidFill>
                  <a:srgbClr val="FFFFFF"/>
                </a:solidFill>
                <a:latin typeface="Lucida Sans Unicode"/>
                <a:cs typeface="Lucida Sans Unicode"/>
              </a:rPr>
              <a:t>÷</a:t>
            </a:r>
            <a:r>
              <a:rPr sz="9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commutation</a:t>
            </a:r>
            <a:endParaRPr sz="900">
              <a:latin typeface="Lucida Sans Unicode"/>
              <a:cs typeface="Lucida Sans Unicode"/>
            </a:endParaRPr>
          </a:p>
          <a:p>
            <a:pPr marL="12065" marR="5080" algn="ctr">
              <a:lnSpc>
                <a:spcPts val="1080"/>
              </a:lnSpc>
              <a:spcBef>
                <a:spcPts val="20"/>
              </a:spcBef>
            </a:pPr>
            <a:r>
              <a:rPr sz="900" dirty="0">
                <a:solidFill>
                  <a:srgbClr val="FFFFFF"/>
                </a:solidFill>
                <a:latin typeface="Lucida Sans Unicode"/>
                <a:cs typeface="Lucida Sans Unicode"/>
              </a:rPr>
              <a:t>%)</a:t>
            </a:r>
            <a:r>
              <a:rPr sz="9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FFFFFF"/>
                </a:solidFill>
                <a:latin typeface="Lucida Sans Unicode"/>
                <a:cs typeface="Lucida Sans Unicode"/>
              </a:rPr>
              <a:t>x</a:t>
            </a:r>
            <a:r>
              <a:rPr sz="9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100,</a:t>
            </a:r>
            <a:r>
              <a:rPr sz="90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would</a:t>
            </a:r>
            <a:r>
              <a:rPr sz="9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be </a:t>
            </a:r>
            <a:r>
              <a:rPr sz="9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exempt</a:t>
            </a:r>
            <a:r>
              <a:rPr sz="9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u/s </a:t>
            </a:r>
            <a:r>
              <a:rPr sz="9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10(10A)(ii)(b)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13231" y="4507103"/>
            <a:ext cx="6347460" cy="251460"/>
          </a:xfrm>
          <a:prstGeom prst="rect">
            <a:avLst/>
          </a:prstGeom>
          <a:solidFill>
            <a:srgbClr val="00AEEE"/>
          </a:solidFill>
        </p:spPr>
        <p:txBody>
          <a:bodyPr vert="horz" wrap="square" lIns="0" tIns="17145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35"/>
              </a:spcBef>
            </a:pPr>
            <a:r>
              <a:rPr sz="1400" spc="-220" dirty="0">
                <a:solidFill>
                  <a:srgbClr val="FFFFFF"/>
                </a:solidFill>
                <a:latin typeface="Arial Black"/>
                <a:cs typeface="Arial Black"/>
              </a:rPr>
              <a:t>LEAVE</a:t>
            </a:r>
            <a:r>
              <a:rPr sz="1400" spc="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210" dirty="0">
                <a:solidFill>
                  <a:srgbClr val="FFFFFF"/>
                </a:solidFill>
                <a:latin typeface="Arial Black"/>
                <a:cs typeface="Arial Black"/>
              </a:rPr>
              <a:t>SALARY</a:t>
            </a:r>
            <a:r>
              <a:rPr sz="1400" spc="1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195" dirty="0">
                <a:solidFill>
                  <a:srgbClr val="FFFFFF"/>
                </a:solidFill>
                <a:latin typeface="Arial Black"/>
                <a:cs typeface="Arial Black"/>
              </a:rPr>
              <a:t>[SECTION</a:t>
            </a:r>
            <a:r>
              <a:rPr sz="1400" spc="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Arial Black"/>
                <a:cs typeface="Arial Black"/>
              </a:rPr>
              <a:t>10(10AA)]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944241" y="4923751"/>
            <a:ext cx="2082800" cy="250825"/>
          </a:xfrm>
          <a:prstGeom prst="rect">
            <a:avLst/>
          </a:prstGeom>
          <a:solidFill>
            <a:srgbClr val="F79446"/>
          </a:solidFill>
          <a:ln w="12700">
            <a:solidFill>
              <a:srgbClr val="000000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468630">
              <a:lnSpc>
                <a:spcPct val="100000"/>
              </a:lnSpc>
              <a:spcBef>
                <a:spcPts val="185"/>
              </a:spcBef>
            </a:pPr>
            <a:r>
              <a:rPr sz="950" spc="-80" dirty="0">
                <a:latin typeface="Arial Black"/>
                <a:cs typeface="Arial Black"/>
              </a:rPr>
              <a:t>Leave</a:t>
            </a:r>
            <a:r>
              <a:rPr sz="950" spc="-35" dirty="0">
                <a:latin typeface="Arial Black"/>
                <a:cs typeface="Arial Black"/>
              </a:rPr>
              <a:t> </a:t>
            </a:r>
            <a:r>
              <a:rPr sz="950" spc="-10" dirty="0">
                <a:latin typeface="Arial Black"/>
                <a:cs typeface="Arial Black"/>
              </a:rPr>
              <a:t>Encashment</a:t>
            </a:r>
            <a:endParaRPr sz="950">
              <a:latin typeface="Arial Black"/>
              <a:cs typeface="Arial Black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028064" y="5347595"/>
            <a:ext cx="2543810" cy="413384"/>
          </a:xfrm>
          <a:prstGeom prst="rect">
            <a:avLst/>
          </a:prstGeom>
          <a:solidFill>
            <a:srgbClr val="E6DFEB"/>
          </a:solidFill>
          <a:ln w="12700">
            <a:solidFill>
              <a:srgbClr val="000000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marL="139065">
              <a:lnSpc>
                <a:spcPct val="100000"/>
              </a:lnSpc>
              <a:spcBef>
                <a:spcPts val="580"/>
              </a:spcBef>
            </a:pPr>
            <a:r>
              <a:rPr sz="950" spc="-50" dirty="0">
                <a:latin typeface="Arial Black"/>
                <a:cs typeface="Arial Black"/>
              </a:rPr>
              <a:t>Received</a:t>
            </a:r>
            <a:r>
              <a:rPr sz="950" spc="-60" dirty="0">
                <a:latin typeface="Arial Black"/>
                <a:cs typeface="Arial Black"/>
              </a:rPr>
              <a:t> </a:t>
            </a:r>
            <a:r>
              <a:rPr sz="950" spc="-45" dirty="0">
                <a:latin typeface="Arial Black"/>
                <a:cs typeface="Arial Black"/>
              </a:rPr>
              <a:t>during</a:t>
            </a:r>
            <a:r>
              <a:rPr sz="950" spc="-60" dirty="0">
                <a:latin typeface="Arial Black"/>
                <a:cs typeface="Arial Black"/>
              </a:rPr>
              <a:t> </a:t>
            </a:r>
            <a:r>
              <a:rPr sz="950" spc="-45" dirty="0">
                <a:latin typeface="Arial Black"/>
                <a:cs typeface="Arial Black"/>
              </a:rPr>
              <a:t>the</a:t>
            </a:r>
            <a:r>
              <a:rPr sz="950" spc="-60" dirty="0">
                <a:latin typeface="Arial Black"/>
                <a:cs typeface="Arial Black"/>
              </a:rPr>
              <a:t> </a:t>
            </a:r>
            <a:r>
              <a:rPr sz="950" spc="-45" dirty="0">
                <a:latin typeface="Arial Black"/>
                <a:cs typeface="Arial Black"/>
              </a:rPr>
              <a:t>period</a:t>
            </a:r>
            <a:r>
              <a:rPr sz="950" spc="-60" dirty="0">
                <a:latin typeface="Arial Black"/>
                <a:cs typeface="Arial Black"/>
              </a:rPr>
              <a:t> </a:t>
            </a:r>
            <a:r>
              <a:rPr sz="950" spc="-50" dirty="0">
                <a:latin typeface="Arial Black"/>
                <a:cs typeface="Arial Black"/>
              </a:rPr>
              <a:t>of</a:t>
            </a:r>
            <a:r>
              <a:rPr sz="950" spc="-70" dirty="0">
                <a:latin typeface="Arial Black"/>
                <a:cs typeface="Arial Black"/>
              </a:rPr>
              <a:t> </a:t>
            </a:r>
            <a:r>
              <a:rPr sz="950" spc="-10" dirty="0">
                <a:latin typeface="Arial Black"/>
                <a:cs typeface="Arial Black"/>
              </a:rPr>
              <a:t>service</a:t>
            </a:r>
            <a:endParaRPr sz="950">
              <a:latin typeface="Arial Black"/>
              <a:cs typeface="Arial Black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240910" y="5347595"/>
            <a:ext cx="2746375" cy="413384"/>
          </a:xfrm>
          <a:prstGeom prst="rect">
            <a:avLst/>
          </a:prstGeom>
          <a:solidFill>
            <a:srgbClr val="E6DFEB"/>
          </a:solidFill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025"/>
              </a:lnSpc>
            </a:pPr>
            <a:r>
              <a:rPr sz="950" spc="-70" dirty="0">
                <a:latin typeface="Arial Black"/>
                <a:cs typeface="Arial Black"/>
              </a:rPr>
              <a:t>Received</a:t>
            </a:r>
            <a:r>
              <a:rPr sz="950" spc="35" dirty="0">
                <a:latin typeface="Arial Black"/>
                <a:cs typeface="Arial Black"/>
              </a:rPr>
              <a:t> </a:t>
            </a:r>
            <a:r>
              <a:rPr sz="950" spc="-30" dirty="0">
                <a:latin typeface="Arial Black"/>
                <a:cs typeface="Arial Black"/>
              </a:rPr>
              <a:t>on</a:t>
            </a:r>
            <a:r>
              <a:rPr sz="950" spc="15" dirty="0">
                <a:latin typeface="Arial Black"/>
                <a:cs typeface="Arial Black"/>
              </a:rPr>
              <a:t> </a:t>
            </a:r>
            <a:r>
              <a:rPr sz="950" spc="-60" dirty="0">
                <a:latin typeface="Arial Black"/>
                <a:cs typeface="Arial Black"/>
              </a:rPr>
              <a:t>retirement,</a:t>
            </a:r>
            <a:r>
              <a:rPr sz="950" spc="15" dirty="0">
                <a:latin typeface="Arial Black"/>
                <a:cs typeface="Arial Black"/>
              </a:rPr>
              <a:t> </a:t>
            </a:r>
            <a:r>
              <a:rPr sz="950" spc="-75" dirty="0">
                <a:latin typeface="Arial Black"/>
                <a:cs typeface="Arial Black"/>
              </a:rPr>
              <a:t>whether</a:t>
            </a:r>
            <a:r>
              <a:rPr sz="950" spc="15" dirty="0">
                <a:latin typeface="Arial Black"/>
                <a:cs typeface="Arial Black"/>
              </a:rPr>
              <a:t> </a:t>
            </a:r>
            <a:r>
              <a:rPr sz="950" spc="-25" dirty="0">
                <a:latin typeface="Arial Black"/>
                <a:cs typeface="Arial Black"/>
              </a:rPr>
              <a:t>on</a:t>
            </a:r>
            <a:endParaRPr sz="950">
              <a:latin typeface="Arial Black"/>
              <a:cs typeface="Arial Black"/>
            </a:endParaRPr>
          </a:p>
          <a:p>
            <a:pPr marL="10160" algn="ctr">
              <a:lnSpc>
                <a:spcPct val="100000"/>
              </a:lnSpc>
              <a:spcBef>
                <a:spcPts val="790"/>
              </a:spcBef>
            </a:pPr>
            <a:r>
              <a:rPr sz="950" spc="-30" dirty="0">
                <a:latin typeface="Arial Black"/>
                <a:cs typeface="Arial Black"/>
              </a:rPr>
              <a:t>superannuation</a:t>
            </a:r>
            <a:r>
              <a:rPr sz="950" spc="-70" dirty="0">
                <a:latin typeface="Arial Black"/>
                <a:cs typeface="Arial Black"/>
              </a:rPr>
              <a:t> </a:t>
            </a:r>
            <a:r>
              <a:rPr sz="950" spc="-20" dirty="0">
                <a:latin typeface="Arial Black"/>
                <a:cs typeface="Arial Black"/>
              </a:rPr>
              <a:t>or</a:t>
            </a:r>
            <a:r>
              <a:rPr sz="950" spc="-75" dirty="0">
                <a:latin typeface="Arial Black"/>
                <a:cs typeface="Arial Black"/>
              </a:rPr>
              <a:t> </a:t>
            </a:r>
            <a:r>
              <a:rPr sz="950" spc="-10" dirty="0">
                <a:latin typeface="Arial Black"/>
                <a:cs typeface="Arial Black"/>
              </a:rPr>
              <a:t>otherwise</a:t>
            </a:r>
            <a:endParaRPr sz="950">
              <a:latin typeface="Arial Black"/>
              <a:cs typeface="Arial Black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261135" y="5881687"/>
            <a:ext cx="1224915" cy="269240"/>
          </a:xfrm>
          <a:prstGeom prst="rect">
            <a:avLst/>
          </a:prstGeom>
          <a:solidFill>
            <a:srgbClr val="D5E2BB"/>
          </a:solidFill>
          <a:ln w="12700">
            <a:solidFill>
              <a:srgbClr val="000000"/>
            </a:solidFill>
          </a:ln>
        </p:spPr>
        <p:txBody>
          <a:bodyPr vert="horz" wrap="square" lIns="0" tIns="62230" rIns="0" bIns="0" rtlCol="0">
            <a:spAutoFit/>
          </a:bodyPr>
          <a:lstStyle/>
          <a:p>
            <a:pPr marL="229235">
              <a:lnSpc>
                <a:spcPct val="100000"/>
              </a:lnSpc>
              <a:spcBef>
                <a:spcPts val="490"/>
              </a:spcBef>
            </a:pPr>
            <a:r>
              <a:rPr sz="950" spc="-30" dirty="0">
                <a:latin typeface="Lucida Sans Unicode"/>
                <a:cs typeface="Lucida Sans Unicode"/>
              </a:rPr>
              <a:t>Fully</a:t>
            </a:r>
            <a:r>
              <a:rPr sz="950" spc="-40" dirty="0">
                <a:latin typeface="Lucida Sans Unicode"/>
                <a:cs typeface="Lucida Sans Unicode"/>
              </a:rPr>
              <a:t> </a:t>
            </a:r>
            <a:r>
              <a:rPr sz="950" spc="-10" dirty="0">
                <a:latin typeface="Lucida Sans Unicode"/>
                <a:cs typeface="Lucida Sans Unicode"/>
              </a:rPr>
              <a:t>Taxable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808310" y="6207569"/>
            <a:ext cx="2177415" cy="321945"/>
          </a:xfrm>
          <a:prstGeom prst="rect">
            <a:avLst/>
          </a:prstGeom>
          <a:solidFill>
            <a:srgbClr val="D5E2BB"/>
          </a:solidFill>
          <a:ln w="12698">
            <a:solidFill>
              <a:srgbClr val="000000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248920">
              <a:lnSpc>
                <a:spcPct val="100000"/>
              </a:lnSpc>
              <a:spcBef>
                <a:spcPts val="495"/>
              </a:spcBef>
            </a:pPr>
            <a:r>
              <a:rPr sz="950" dirty="0">
                <a:latin typeface="Lucida Sans Unicode"/>
                <a:cs typeface="Lucida Sans Unicode"/>
              </a:rPr>
              <a:t>By</a:t>
            </a:r>
            <a:r>
              <a:rPr sz="950" spc="55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a</a:t>
            </a:r>
            <a:r>
              <a:rPr sz="950" spc="7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Government</a:t>
            </a:r>
            <a:r>
              <a:rPr sz="950" spc="90" dirty="0">
                <a:latin typeface="Lucida Sans Unicode"/>
                <a:cs typeface="Lucida Sans Unicode"/>
              </a:rPr>
              <a:t> </a:t>
            </a:r>
            <a:r>
              <a:rPr sz="950" spc="-10" dirty="0">
                <a:latin typeface="Lucida Sans Unicode"/>
                <a:cs typeface="Lucida Sans Unicode"/>
              </a:rPr>
              <a:t>employee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384040" y="6207569"/>
            <a:ext cx="2195195" cy="321945"/>
          </a:xfrm>
          <a:prstGeom prst="rect">
            <a:avLst/>
          </a:prstGeom>
          <a:solidFill>
            <a:srgbClr val="D5E2BB"/>
          </a:solidFill>
          <a:ln w="12698">
            <a:solidFill>
              <a:srgbClr val="000000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414020">
              <a:lnSpc>
                <a:spcPct val="100000"/>
              </a:lnSpc>
              <a:spcBef>
                <a:spcPts val="495"/>
              </a:spcBef>
            </a:pPr>
            <a:r>
              <a:rPr sz="950" dirty="0">
                <a:latin typeface="Lucida Sans Unicode"/>
                <a:cs typeface="Lucida Sans Unicode"/>
              </a:rPr>
              <a:t>By any</a:t>
            </a:r>
            <a:r>
              <a:rPr sz="950" spc="1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other</a:t>
            </a:r>
            <a:r>
              <a:rPr sz="950" spc="15" dirty="0">
                <a:latin typeface="Lucida Sans Unicode"/>
                <a:cs typeface="Lucida Sans Unicode"/>
              </a:rPr>
              <a:t> </a:t>
            </a:r>
            <a:r>
              <a:rPr sz="950" spc="-10" dirty="0">
                <a:latin typeface="Lucida Sans Unicode"/>
                <a:cs typeface="Lucida Sans Unicode"/>
              </a:rPr>
              <a:t>employee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224785" y="6640385"/>
            <a:ext cx="1346835" cy="450215"/>
          </a:xfrm>
          <a:prstGeom prst="rect">
            <a:avLst/>
          </a:prstGeom>
          <a:solidFill>
            <a:srgbClr val="D99492"/>
          </a:solidFill>
          <a:ln w="12700">
            <a:solidFill>
              <a:srgbClr val="000000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196850">
              <a:lnSpc>
                <a:spcPct val="100000"/>
              </a:lnSpc>
              <a:spcBef>
                <a:spcPts val="195"/>
              </a:spcBef>
            </a:pPr>
            <a:r>
              <a:rPr sz="950" spc="-20" dirty="0">
                <a:latin typeface="Lucida Sans Unicode"/>
                <a:cs typeface="Lucida Sans Unicode"/>
              </a:rPr>
              <a:t>Fully</a:t>
            </a:r>
            <a:r>
              <a:rPr sz="950" spc="-60" dirty="0">
                <a:latin typeface="Lucida Sans Unicode"/>
                <a:cs typeface="Lucida Sans Unicode"/>
              </a:rPr>
              <a:t> </a:t>
            </a:r>
            <a:r>
              <a:rPr sz="950" spc="-20" dirty="0">
                <a:latin typeface="Lucida Sans Unicode"/>
                <a:cs typeface="Lucida Sans Unicode"/>
              </a:rPr>
              <a:t>exempt</a:t>
            </a:r>
            <a:r>
              <a:rPr sz="950" spc="-35" dirty="0">
                <a:latin typeface="Lucida Sans Unicode"/>
                <a:cs typeface="Lucida Sans Unicode"/>
              </a:rPr>
              <a:t> </a:t>
            </a:r>
            <a:r>
              <a:rPr sz="950" spc="-25" dirty="0">
                <a:latin typeface="Lucida Sans Unicode"/>
                <a:cs typeface="Lucida Sans Unicode"/>
              </a:rPr>
              <a:t>u/s</a:t>
            </a:r>
            <a:endParaRPr sz="950">
              <a:latin typeface="Lucida Sans Unicode"/>
              <a:cs typeface="Lucida Sans Unicode"/>
            </a:endParaRPr>
          </a:p>
          <a:p>
            <a:pPr marL="386080">
              <a:lnSpc>
                <a:spcPct val="100000"/>
              </a:lnSpc>
              <a:spcBef>
                <a:spcPts val="405"/>
              </a:spcBef>
            </a:pPr>
            <a:r>
              <a:rPr sz="950" spc="-10" dirty="0">
                <a:latin typeface="Lucida Sans Unicode"/>
                <a:cs typeface="Lucida Sans Unicode"/>
              </a:rPr>
              <a:t>10(10AA)(i)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534280" y="6640385"/>
            <a:ext cx="1905000" cy="450215"/>
          </a:xfrm>
          <a:prstGeom prst="rect">
            <a:avLst/>
          </a:prstGeom>
          <a:solidFill>
            <a:srgbClr val="D99492"/>
          </a:solidFill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36575" marR="30480" indent="-521334">
              <a:lnSpc>
                <a:spcPts val="1430"/>
              </a:lnSpc>
            </a:pPr>
            <a:r>
              <a:rPr sz="950" dirty="0">
                <a:latin typeface="Lucida Sans Unicode"/>
                <a:cs typeface="Lucida Sans Unicode"/>
              </a:rPr>
              <a:t>Least</a:t>
            </a:r>
            <a:r>
              <a:rPr sz="950" spc="-4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of</a:t>
            </a:r>
            <a:r>
              <a:rPr sz="950" spc="-5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the</a:t>
            </a:r>
            <a:r>
              <a:rPr sz="950" spc="-55" dirty="0">
                <a:latin typeface="Lucida Sans Unicode"/>
                <a:cs typeface="Lucida Sans Unicode"/>
              </a:rPr>
              <a:t> </a:t>
            </a:r>
            <a:r>
              <a:rPr sz="950" spc="-10" dirty="0">
                <a:latin typeface="Lucida Sans Unicode"/>
                <a:cs typeface="Lucida Sans Unicode"/>
              </a:rPr>
              <a:t>following</a:t>
            </a:r>
            <a:r>
              <a:rPr sz="950" spc="-50" dirty="0">
                <a:latin typeface="Lucida Sans Unicode"/>
                <a:cs typeface="Lucida Sans Unicode"/>
              </a:rPr>
              <a:t> </a:t>
            </a:r>
            <a:r>
              <a:rPr sz="950" dirty="0">
                <a:latin typeface="Lucida Sans Unicode"/>
                <a:cs typeface="Lucida Sans Unicode"/>
              </a:rPr>
              <a:t>is</a:t>
            </a:r>
            <a:r>
              <a:rPr sz="950" spc="-60" dirty="0">
                <a:latin typeface="Lucida Sans Unicode"/>
                <a:cs typeface="Lucida Sans Unicode"/>
              </a:rPr>
              <a:t> </a:t>
            </a:r>
            <a:r>
              <a:rPr sz="950" spc="-10" dirty="0">
                <a:latin typeface="Lucida Sans Unicode"/>
                <a:cs typeface="Lucida Sans Unicode"/>
              </a:rPr>
              <a:t>exempt u/s</a:t>
            </a:r>
            <a:r>
              <a:rPr sz="950" spc="-60" dirty="0">
                <a:latin typeface="Lucida Sans Unicode"/>
                <a:cs typeface="Lucida Sans Unicode"/>
              </a:rPr>
              <a:t> </a:t>
            </a:r>
            <a:r>
              <a:rPr sz="950" spc="-10" dirty="0">
                <a:latin typeface="Lucida Sans Unicode"/>
                <a:cs typeface="Lucida Sans Unicode"/>
              </a:rPr>
              <a:t>10(10AA)(ii)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90905" y="7360308"/>
            <a:ext cx="1033144" cy="424180"/>
          </a:xfrm>
          <a:prstGeom prst="rect">
            <a:avLst/>
          </a:prstGeom>
          <a:solidFill>
            <a:srgbClr val="B7DEE8"/>
          </a:solidFill>
          <a:ln w="12700">
            <a:solidFill>
              <a:srgbClr val="000000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"/>
              </a:spcBef>
            </a:pPr>
            <a:endParaRPr sz="1000">
              <a:latin typeface="Times New Roman"/>
              <a:cs typeface="Times New Roman"/>
            </a:endParaRPr>
          </a:p>
          <a:p>
            <a:pPr marL="177165">
              <a:lnSpc>
                <a:spcPct val="100000"/>
              </a:lnSpc>
            </a:pPr>
            <a:r>
              <a:rPr sz="1000" dirty="0">
                <a:latin typeface="Georgia"/>
                <a:cs typeface="Georgia"/>
              </a:rPr>
              <a:t>`</a:t>
            </a:r>
            <a:r>
              <a:rPr sz="1000" spc="25" dirty="0">
                <a:latin typeface="Georgia"/>
                <a:cs typeface="Georgia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25,00,000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071242" y="7360308"/>
            <a:ext cx="1144270" cy="786765"/>
          </a:xfrm>
          <a:prstGeom prst="rect">
            <a:avLst/>
          </a:prstGeom>
          <a:solidFill>
            <a:srgbClr val="B7DEE8"/>
          </a:solidFill>
          <a:ln w="12700">
            <a:solidFill>
              <a:srgbClr val="000000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marR="8890" algn="ctr">
              <a:lnSpc>
                <a:spcPct val="100000"/>
              </a:lnSpc>
              <a:spcBef>
                <a:spcPts val="910"/>
              </a:spcBef>
            </a:pPr>
            <a:r>
              <a:rPr sz="1000" dirty="0">
                <a:latin typeface="Lucida Sans Unicode"/>
                <a:cs typeface="Lucida Sans Unicode"/>
              </a:rPr>
              <a:t>Leave</a:t>
            </a:r>
            <a:r>
              <a:rPr sz="1000" spc="3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salary</a:t>
            </a:r>
            <a:endParaRPr sz="1000">
              <a:latin typeface="Lucida Sans Unicode"/>
              <a:cs typeface="Lucida Sans Unicode"/>
            </a:endParaRPr>
          </a:p>
          <a:p>
            <a:pPr marL="295275" marR="313055" indent="-41910" algn="ctr">
              <a:lnSpc>
                <a:spcPct val="105000"/>
              </a:lnSpc>
              <a:spcBef>
                <a:spcPts val="240"/>
              </a:spcBef>
            </a:pPr>
            <a:r>
              <a:rPr sz="1000" spc="-10" dirty="0">
                <a:latin typeface="Lucida Sans Unicode"/>
                <a:cs typeface="Lucida Sans Unicode"/>
              </a:rPr>
              <a:t>actually received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406521" y="7360308"/>
            <a:ext cx="1620520" cy="890269"/>
          </a:xfrm>
          <a:prstGeom prst="rect">
            <a:avLst/>
          </a:prstGeom>
          <a:solidFill>
            <a:srgbClr val="B7DEE8"/>
          </a:solidFill>
          <a:ln w="12700">
            <a:solidFill>
              <a:srgbClr val="000000"/>
            </a:solidFill>
          </a:ln>
        </p:spPr>
        <p:txBody>
          <a:bodyPr vert="horz" wrap="square" lIns="0" tIns="93980" rIns="0" bIns="0" rtlCol="0">
            <a:spAutoFit/>
          </a:bodyPr>
          <a:lstStyle/>
          <a:p>
            <a:pPr marL="42545" marR="38735" algn="ctr">
              <a:lnSpc>
                <a:spcPct val="116300"/>
              </a:lnSpc>
              <a:spcBef>
                <a:spcPts val="740"/>
              </a:spcBef>
            </a:pPr>
            <a:r>
              <a:rPr sz="1000" spc="-20" dirty="0">
                <a:latin typeface="Lucida Sans Unicode"/>
                <a:cs typeface="Lucida Sans Unicode"/>
              </a:rPr>
              <a:t>10</a:t>
            </a:r>
            <a:r>
              <a:rPr sz="1000" spc="-6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months'</a:t>
            </a:r>
            <a:r>
              <a:rPr sz="1000" spc="-6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salary</a:t>
            </a:r>
            <a:r>
              <a:rPr sz="1000" spc="-5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(on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25" dirty="0">
                <a:latin typeface="Lucida Sans Unicode"/>
                <a:cs typeface="Lucida Sans Unicode"/>
              </a:rPr>
              <a:t>the </a:t>
            </a:r>
            <a:r>
              <a:rPr sz="1000" dirty="0">
                <a:latin typeface="Lucida Sans Unicode"/>
                <a:cs typeface="Lucida Sans Unicode"/>
              </a:rPr>
              <a:t>basis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of</a:t>
            </a:r>
            <a:r>
              <a:rPr sz="1000" spc="-2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average</a:t>
            </a:r>
            <a:r>
              <a:rPr sz="1000" spc="-10" dirty="0">
                <a:latin typeface="Lucida Sans Unicode"/>
                <a:cs typeface="Lucida Sans Unicode"/>
              </a:rPr>
              <a:t> salary</a:t>
            </a:r>
            <a:r>
              <a:rPr sz="1000" spc="50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of</a:t>
            </a:r>
            <a:r>
              <a:rPr sz="1000" spc="-1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last</a:t>
            </a:r>
            <a:r>
              <a:rPr sz="1000" spc="-2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10</a:t>
            </a:r>
            <a:r>
              <a:rPr sz="1000" spc="-1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months preceding</a:t>
            </a:r>
            <a:r>
              <a:rPr sz="1000" spc="1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retirement)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150611" y="7360308"/>
            <a:ext cx="1750695" cy="890269"/>
          </a:xfrm>
          <a:prstGeom prst="rect">
            <a:avLst/>
          </a:prstGeom>
          <a:solidFill>
            <a:srgbClr val="B7DEE8"/>
          </a:solidFill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ts val="1175"/>
              </a:lnSpc>
            </a:pPr>
            <a:r>
              <a:rPr sz="1000" dirty="0">
                <a:latin typeface="Lucida Sans Unicode"/>
                <a:cs typeface="Lucida Sans Unicode"/>
              </a:rPr>
              <a:t>Cash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equivalent</a:t>
            </a:r>
            <a:r>
              <a:rPr sz="1000" spc="-50" dirty="0">
                <a:latin typeface="Lucida Sans Unicode"/>
                <a:cs typeface="Lucida Sans Unicode"/>
              </a:rPr>
              <a:t> </a:t>
            </a:r>
            <a:r>
              <a:rPr sz="1000" spc="-25" dirty="0">
                <a:latin typeface="Lucida Sans Unicode"/>
                <a:cs typeface="Lucida Sans Unicode"/>
              </a:rPr>
              <a:t>of</a:t>
            </a:r>
            <a:endParaRPr sz="1000">
              <a:latin typeface="Lucida Sans Unicode"/>
              <a:cs typeface="Lucida Sans Unicode"/>
            </a:endParaRPr>
          </a:p>
          <a:p>
            <a:pPr marL="86360" marR="76835" algn="ctr">
              <a:lnSpc>
                <a:spcPct val="116300"/>
              </a:lnSpc>
              <a:spcBef>
                <a:spcPts val="5"/>
              </a:spcBef>
            </a:pPr>
            <a:r>
              <a:rPr sz="1000" dirty="0">
                <a:latin typeface="Lucida Sans Unicode"/>
                <a:cs typeface="Lucida Sans Unicode"/>
              </a:rPr>
              <a:t>unavailed</a:t>
            </a:r>
            <a:r>
              <a:rPr sz="1000" spc="-5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leave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(Based</a:t>
            </a:r>
            <a:r>
              <a:rPr sz="1000" spc="-45" dirty="0">
                <a:latin typeface="Lucida Sans Unicode"/>
                <a:cs typeface="Lucida Sans Unicode"/>
              </a:rPr>
              <a:t> </a:t>
            </a:r>
            <a:r>
              <a:rPr sz="1000" spc="-25" dirty="0">
                <a:latin typeface="Lucida Sans Unicode"/>
                <a:cs typeface="Lucida Sans Unicode"/>
              </a:rPr>
              <a:t>on </a:t>
            </a:r>
            <a:r>
              <a:rPr sz="1000" dirty="0">
                <a:latin typeface="Lucida Sans Unicode"/>
                <a:cs typeface="Lucida Sans Unicode"/>
              </a:rPr>
              <a:t>last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10</a:t>
            </a:r>
            <a:r>
              <a:rPr sz="1000" spc="-2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months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average </a:t>
            </a:r>
            <a:r>
              <a:rPr sz="1000" dirty="0">
                <a:latin typeface="Lucida Sans Unicode"/>
                <a:cs typeface="Lucida Sans Unicode"/>
              </a:rPr>
              <a:t>salary)</a:t>
            </a:r>
            <a:r>
              <a:rPr sz="1000" spc="-2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to</a:t>
            </a:r>
            <a:r>
              <a:rPr sz="1000" spc="-2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his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credit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at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25" dirty="0">
                <a:latin typeface="Lucida Sans Unicode"/>
                <a:cs typeface="Lucida Sans Unicode"/>
              </a:rPr>
              <a:t>the </a:t>
            </a:r>
            <a:r>
              <a:rPr sz="1000" dirty="0">
                <a:latin typeface="Lucida Sans Unicode"/>
                <a:cs typeface="Lucida Sans Unicode"/>
              </a:rPr>
              <a:t>time</a:t>
            </a:r>
            <a:r>
              <a:rPr sz="1000" spc="-2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of</a:t>
            </a:r>
            <a:r>
              <a:rPr sz="1000" spc="-1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retirement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141092" y="8398040"/>
            <a:ext cx="4846320" cy="549275"/>
          </a:xfrm>
          <a:prstGeom prst="rect">
            <a:avLst/>
          </a:prstGeom>
          <a:solidFill>
            <a:srgbClr val="B8CDE3"/>
          </a:solidFill>
          <a:ln w="12700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257810" marR="286385" indent="-132715">
              <a:lnSpc>
                <a:spcPct val="133000"/>
              </a:lnSpc>
              <a:spcBef>
                <a:spcPts val="180"/>
              </a:spcBef>
            </a:pPr>
            <a:r>
              <a:rPr sz="1000" dirty="0">
                <a:latin typeface="Lucida Sans Unicode"/>
                <a:cs typeface="Lucida Sans Unicode"/>
              </a:rPr>
              <a:t>Earned</a:t>
            </a:r>
            <a:r>
              <a:rPr sz="1000" spc="-4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leave</a:t>
            </a:r>
            <a:r>
              <a:rPr sz="1000" spc="-2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entitlement</a:t>
            </a:r>
            <a:r>
              <a:rPr sz="1000" spc="-2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cannot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exceed</a:t>
            </a:r>
            <a:r>
              <a:rPr sz="1000" spc="-2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30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days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for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every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year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of</a:t>
            </a:r>
            <a:r>
              <a:rPr sz="1000" spc="-2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actual </a:t>
            </a:r>
            <a:r>
              <a:rPr sz="1000" dirty="0">
                <a:latin typeface="Lucida Sans Unicode"/>
                <a:cs typeface="Lucida Sans Unicode"/>
              </a:rPr>
              <a:t>service</a:t>
            </a:r>
            <a:r>
              <a:rPr sz="1000" spc="-2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rendered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for</a:t>
            </a:r>
            <a:r>
              <a:rPr sz="1000" spc="-1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the</a:t>
            </a:r>
            <a:r>
              <a:rPr sz="1000" spc="-2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employer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from</a:t>
            </a:r>
            <a:r>
              <a:rPr sz="1000" spc="-1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whose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service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he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has</a:t>
            </a:r>
            <a:r>
              <a:rPr sz="1000" spc="-3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retired</a:t>
            </a:r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42482" y="470408"/>
            <a:ext cx="8070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4" dirty="0">
                <a:solidFill>
                  <a:srgbClr val="342E78"/>
                </a:solidFill>
                <a:latin typeface="Arial Black"/>
                <a:cs typeface="Arial Black"/>
              </a:rPr>
              <a:t>SALARIES</a:t>
            </a:r>
            <a:endParaRPr sz="1400">
              <a:latin typeface="Arial Black"/>
              <a:cs typeface="Arial Black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7829" y="4339590"/>
            <a:ext cx="1912873" cy="133489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434464" y="5872479"/>
            <a:ext cx="1568450" cy="1490980"/>
          </a:xfrm>
          <a:custGeom>
            <a:avLst/>
            <a:gdLst/>
            <a:ahLst/>
            <a:cxnLst/>
            <a:rect l="l" t="t" r="r" b="b"/>
            <a:pathLst>
              <a:path w="1568450" h="1490979">
                <a:moveTo>
                  <a:pt x="784097" y="0"/>
                </a:moveTo>
                <a:lnTo>
                  <a:pt x="734567" y="1524"/>
                </a:lnTo>
                <a:lnTo>
                  <a:pt x="685799" y="5842"/>
                </a:lnTo>
                <a:lnTo>
                  <a:pt x="637921" y="12954"/>
                </a:lnTo>
                <a:lnTo>
                  <a:pt x="591058" y="22733"/>
                </a:lnTo>
                <a:lnTo>
                  <a:pt x="545337" y="35179"/>
                </a:lnTo>
                <a:lnTo>
                  <a:pt x="500760" y="50165"/>
                </a:lnTo>
                <a:lnTo>
                  <a:pt x="457453" y="67564"/>
                </a:lnTo>
                <a:lnTo>
                  <a:pt x="415543" y="87375"/>
                </a:lnTo>
                <a:lnTo>
                  <a:pt x="375030" y="109347"/>
                </a:lnTo>
                <a:lnTo>
                  <a:pt x="336168" y="133604"/>
                </a:lnTo>
                <a:lnTo>
                  <a:pt x="298830" y="159766"/>
                </a:lnTo>
                <a:lnTo>
                  <a:pt x="263397" y="188087"/>
                </a:lnTo>
                <a:lnTo>
                  <a:pt x="229615" y="218312"/>
                </a:lnTo>
                <a:lnTo>
                  <a:pt x="197865" y="250317"/>
                </a:lnTo>
                <a:lnTo>
                  <a:pt x="168147" y="284099"/>
                </a:lnTo>
                <a:lnTo>
                  <a:pt x="140462" y="319532"/>
                </a:lnTo>
                <a:lnTo>
                  <a:pt x="115062" y="356489"/>
                </a:lnTo>
                <a:lnTo>
                  <a:pt x="91821" y="394970"/>
                </a:lnTo>
                <a:lnTo>
                  <a:pt x="71119" y="434848"/>
                </a:lnTo>
                <a:lnTo>
                  <a:pt x="52831" y="475996"/>
                </a:lnTo>
                <a:lnTo>
                  <a:pt x="37084" y="518287"/>
                </a:lnTo>
                <a:lnTo>
                  <a:pt x="24003" y="561848"/>
                </a:lnTo>
                <a:lnTo>
                  <a:pt x="13588" y="606425"/>
                </a:lnTo>
                <a:lnTo>
                  <a:pt x="6096" y="651891"/>
                </a:lnTo>
                <a:lnTo>
                  <a:pt x="1523" y="698246"/>
                </a:lnTo>
                <a:lnTo>
                  <a:pt x="0" y="745363"/>
                </a:lnTo>
                <a:lnTo>
                  <a:pt x="1523" y="792480"/>
                </a:lnTo>
                <a:lnTo>
                  <a:pt x="6096" y="838835"/>
                </a:lnTo>
                <a:lnTo>
                  <a:pt x="13588" y="884428"/>
                </a:lnTo>
                <a:lnTo>
                  <a:pt x="24003" y="928878"/>
                </a:lnTo>
                <a:lnTo>
                  <a:pt x="37084" y="972439"/>
                </a:lnTo>
                <a:lnTo>
                  <a:pt x="52831" y="1014730"/>
                </a:lnTo>
                <a:lnTo>
                  <a:pt x="71119" y="1055878"/>
                </a:lnTo>
                <a:lnTo>
                  <a:pt x="91821" y="1095756"/>
                </a:lnTo>
                <a:lnTo>
                  <a:pt x="115062" y="1134237"/>
                </a:lnTo>
                <a:lnTo>
                  <a:pt x="140462" y="1171194"/>
                </a:lnTo>
                <a:lnTo>
                  <a:pt x="168147" y="1206627"/>
                </a:lnTo>
                <a:lnTo>
                  <a:pt x="197865" y="1240409"/>
                </a:lnTo>
                <a:lnTo>
                  <a:pt x="229615" y="1272413"/>
                </a:lnTo>
                <a:lnTo>
                  <a:pt x="263397" y="1302639"/>
                </a:lnTo>
                <a:lnTo>
                  <a:pt x="298830" y="1330960"/>
                </a:lnTo>
                <a:lnTo>
                  <a:pt x="336168" y="1357249"/>
                </a:lnTo>
                <a:lnTo>
                  <a:pt x="375030" y="1381379"/>
                </a:lnTo>
                <a:lnTo>
                  <a:pt x="415543" y="1403477"/>
                </a:lnTo>
                <a:lnTo>
                  <a:pt x="457453" y="1423162"/>
                </a:lnTo>
                <a:lnTo>
                  <a:pt x="500760" y="1440561"/>
                </a:lnTo>
                <a:lnTo>
                  <a:pt x="545337" y="1455547"/>
                </a:lnTo>
                <a:lnTo>
                  <a:pt x="591058" y="1467993"/>
                </a:lnTo>
                <a:lnTo>
                  <a:pt x="637921" y="1477772"/>
                </a:lnTo>
                <a:lnTo>
                  <a:pt x="685799" y="1484884"/>
                </a:lnTo>
                <a:lnTo>
                  <a:pt x="734567" y="1489329"/>
                </a:lnTo>
                <a:lnTo>
                  <a:pt x="784097" y="1490726"/>
                </a:lnTo>
                <a:lnTo>
                  <a:pt x="833754" y="1489329"/>
                </a:lnTo>
                <a:lnTo>
                  <a:pt x="882522" y="1484884"/>
                </a:lnTo>
                <a:lnTo>
                  <a:pt x="930402" y="1477772"/>
                </a:lnTo>
                <a:lnTo>
                  <a:pt x="977265" y="1467993"/>
                </a:lnTo>
                <a:lnTo>
                  <a:pt x="1022985" y="1455547"/>
                </a:lnTo>
                <a:lnTo>
                  <a:pt x="1067561" y="1440561"/>
                </a:lnTo>
                <a:lnTo>
                  <a:pt x="1110868" y="1423162"/>
                </a:lnTo>
                <a:lnTo>
                  <a:pt x="1152779" y="1403477"/>
                </a:lnTo>
                <a:lnTo>
                  <a:pt x="1193292" y="1381379"/>
                </a:lnTo>
                <a:lnTo>
                  <a:pt x="1232154" y="1357249"/>
                </a:lnTo>
                <a:lnTo>
                  <a:pt x="1269365" y="1330960"/>
                </a:lnTo>
                <a:lnTo>
                  <a:pt x="1304924" y="1302639"/>
                </a:lnTo>
                <a:lnTo>
                  <a:pt x="1338580" y="1272413"/>
                </a:lnTo>
                <a:lnTo>
                  <a:pt x="1370457" y="1240409"/>
                </a:lnTo>
                <a:lnTo>
                  <a:pt x="1400174" y="1206627"/>
                </a:lnTo>
                <a:lnTo>
                  <a:pt x="1427861" y="1171194"/>
                </a:lnTo>
                <a:lnTo>
                  <a:pt x="1453261" y="1134237"/>
                </a:lnTo>
                <a:lnTo>
                  <a:pt x="1476374" y="1095756"/>
                </a:lnTo>
                <a:lnTo>
                  <a:pt x="1497203" y="1055878"/>
                </a:lnTo>
                <a:lnTo>
                  <a:pt x="1515491" y="1014730"/>
                </a:lnTo>
                <a:lnTo>
                  <a:pt x="1531239" y="972439"/>
                </a:lnTo>
                <a:lnTo>
                  <a:pt x="1544320" y="928878"/>
                </a:lnTo>
                <a:lnTo>
                  <a:pt x="1554734" y="884428"/>
                </a:lnTo>
                <a:lnTo>
                  <a:pt x="1562227" y="838835"/>
                </a:lnTo>
                <a:lnTo>
                  <a:pt x="1566798" y="792480"/>
                </a:lnTo>
                <a:lnTo>
                  <a:pt x="1568323" y="745363"/>
                </a:lnTo>
                <a:lnTo>
                  <a:pt x="1566798" y="698246"/>
                </a:lnTo>
                <a:lnTo>
                  <a:pt x="1562227" y="651891"/>
                </a:lnTo>
                <a:lnTo>
                  <a:pt x="1554734" y="606425"/>
                </a:lnTo>
                <a:lnTo>
                  <a:pt x="1544320" y="561848"/>
                </a:lnTo>
                <a:lnTo>
                  <a:pt x="1531239" y="518287"/>
                </a:lnTo>
                <a:lnTo>
                  <a:pt x="1515491" y="475996"/>
                </a:lnTo>
                <a:lnTo>
                  <a:pt x="1497203" y="434848"/>
                </a:lnTo>
                <a:lnTo>
                  <a:pt x="1476374" y="394970"/>
                </a:lnTo>
                <a:lnTo>
                  <a:pt x="1453261" y="356489"/>
                </a:lnTo>
                <a:lnTo>
                  <a:pt x="1427861" y="319532"/>
                </a:lnTo>
                <a:lnTo>
                  <a:pt x="1400174" y="284099"/>
                </a:lnTo>
                <a:lnTo>
                  <a:pt x="1370457" y="250317"/>
                </a:lnTo>
                <a:lnTo>
                  <a:pt x="1338580" y="218312"/>
                </a:lnTo>
                <a:lnTo>
                  <a:pt x="1304924" y="188087"/>
                </a:lnTo>
                <a:lnTo>
                  <a:pt x="1269365" y="159766"/>
                </a:lnTo>
                <a:lnTo>
                  <a:pt x="1232154" y="133604"/>
                </a:lnTo>
                <a:lnTo>
                  <a:pt x="1193292" y="109347"/>
                </a:lnTo>
                <a:lnTo>
                  <a:pt x="1152779" y="87375"/>
                </a:lnTo>
                <a:lnTo>
                  <a:pt x="1110868" y="67564"/>
                </a:lnTo>
                <a:lnTo>
                  <a:pt x="1067561" y="50165"/>
                </a:lnTo>
                <a:lnTo>
                  <a:pt x="1022985" y="35179"/>
                </a:lnTo>
                <a:lnTo>
                  <a:pt x="977265" y="22733"/>
                </a:lnTo>
                <a:lnTo>
                  <a:pt x="930402" y="12954"/>
                </a:lnTo>
                <a:lnTo>
                  <a:pt x="882522" y="5842"/>
                </a:lnTo>
                <a:lnTo>
                  <a:pt x="833754" y="1524"/>
                </a:lnTo>
                <a:lnTo>
                  <a:pt x="784097" y="0"/>
                </a:lnTo>
                <a:close/>
              </a:path>
            </a:pathLst>
          </a:custGeom>
          <a:solidFill>
            <a:srgbClr val="A1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72742" y="6512432"/>
            <a:ext cx="73596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Georgia"/>
                <a:cs typeface="Georgia"/>
              </a:rPr>
              <a:t>`</a:t>
            </a:r>
            <a:r>
              <a:rPr sz="1100" spc="-5" dirty="0">
                <a:latin typeface="Georgia"/>
                <a:cs typeface="Georgia"/>
              </a:rPr>
              <a:t> </a:t>
            </a:r>
            <a:r>
              <a:rPr sz="1100" spc="-10" dirty="0">
                <a:latin typeface="Lucida Sans Unicode"/>
                <a:cs typeface="Lucida Sans Unicode"/>
              </a:rPr>
              <a:t>5,00,000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91179" y="6412229"/>
            <a:ext cx="187960" cy="412115"/>
          </a:xfrm>
          <a:custGeom>
            <a:avLst/>
            <a:gdLst/>
            <a:ahLst/>
            <a:cxnLst/>
            <a:rect l="l" t="t" r="r" b="b"/>
            <a:pathLst>
              <a:path w="187960" h="412115">
                <a:moveTo>
                  <a:pt x="93725" y="0"/>
                </a:moveTo>
                <a:lnTo>
                  <a:pt x="0" y="205994"/>
                </a:lnTo>
                <a:lnTo>
                  <a:pt x="93725" y="411988"/>
                </a:lnTo>
                <a:lnTo>
                  <a:pt x="93725" y="329565"/>
                </a:lnTo>
                <a:lnTo>
                  <a:pt x="187452" y="329565"/>
                </a:lnTo>
                <a:lnTo>
                  <a:pt x="187452" y="82423"/>
                </a:lnTo>
                <a:lnTo>
                  <a:pt x="93725" y="82423"/>
                </a:lnTo>
                <a:lnTo>
                  <a:pt x="93725" y="0"/>
                </a:lnTo>
                <a:close/>
              </a:path>
            </a:pathLst>
          </a:custGeom>
          <a:solidFill>
            <a:srgbClr val="8062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3356609" y="6059804"/>
            <a:ext cx="1116965" cy="1116965"/>
            <a:chOff x="3356609" y="6059804"/>
            <a:chExt cx="1116965" cy="1116965"/>
          </a:xfrm>
        </p:grpSpPr>
        <p:sp>
          <p:nvSpPr>
            <p:cNvPr id="8" name="object 8"/>
            <p:cNvSpPr/>
            <p:nvPr/>
          </p:nvSpPr>
          <p:spPr>
            <a:xfrm>
              <a:off x="3356609" y="6059804"/>
              <a:ext cx="1116965" cy="1116965"/>
            </a:xfrm>
            <a:custGeom>
              <a:avLst/>
              <a:gdLst/>
              <a:ahLst/>
              <a:cxnLst/>
              <a:rect l="l" t="t" r="r" b="b"/>
              <a:pathLst>
                <a:path w="1116964" h="1116965">
                  <a:moveTo>
                    <a:pt x="558291" y="0"/>
                  </a:moveTo>
                  <a:lnTo>
                    <a:pt x="510159" y="2032"/>
                  </a:lnTo>
                  <a:lnTo>
                    <a:pt x="463041" y="8128"/>
                  </a:lnTo>
                  <a:lnTo>
                    <a:pt x="417322" y="17907"/>
                  </a:lnTo>
                  <a:lnTo>
                    <a:pt x="373125" y="31496"/>
                  </a:lnTo>
                  <a:lnTo>
                    <a:pt x="330453" y="48387"/>
                  </a:lnTo>
                  <a:lnTo>
                    <a:pt x="289687" y="68707"/>
                  </a:lnTo>
                  <a:lnTo>
                    <a:pt x="250825" y="92202"/>
                  </a:lnTo>
                  <a:lnTo>
                    <a:pt x="214122" y="118618"/>
                  </a:lnTo>
                  <a:lnTo>
                    <a:pt x="179831" y="147828"/>
                  </a:lnTo>
                  <a:lnTo>
                    <a:pt x="147827" y="179832"/>
                  </a:lnTo>
                  <a:lnTo>
                    <a:pt x="118617" y="214122"/>
                  </a:lnTo>
                  <a:lnTo>
                    <a:pt x="92201" y="250825"/>
                  </a:lnTo>
                  <a:lnTo>
                    <a:pt x="68706" y="289687"/>
                  </a:lnTo>
                  <a:lnTo>
                    <a:pt x="48387" y="330454"/>
                  </a:lnTo>
                  <a:lnTo>
                    <a:pt x="31495" y="373125"/>
                  </a:lnTo>
                  <a:lnTo>
                    <a:pt x="17906" y="417322"/>
                  </a:lnTo>
                  <a:lnTo>
                    <a:pt x="8127" y="463042"/>
                  </a:lnTo>
                  <a:lnTo>
                    <a:pt x="2031" y="510159"/>
                  </a:lnTo>
                  <a:lnTo>
                    <a:pt x="0" y="558292"/>
                  </a:lnTo>
                  <a:lnTo>
                    <a:pt x="2031" y="606425"/>
                  </a:lnTo>
                  <a:lnTo>
                    <a:pt x="8127" y="653542"/>
                  </a:lnTo>
                  <a:lnTo>
                    <a:pt x="17906" y="699262"/>
                  </a:lnTo>
                  <a:lnTo>
                    <a:pt x="31495" y="743458"/>
                  </a:lnTo>
                  <a:lnTo>
                    <a:pt x="48387" y="786130"/>
                  </a:lnTo>
                  <a:lnTo>
                    <a:pt x="68706" y="826897"/>
                  </a:lnTo>
                  <a:lnTo>
                    <a:pt x="92201" y="865759"/>
                  </a:lnTo>
                  <a:lnTo>
                    <a:pt x="118617" y="902335"/>
                  </a:lnTo>
                  <a:lnTo>
                    <a:pt x="147827" y="936752"/>
                  </a:lnTo>
                  <a:lnTo>
                    <a:pt x="179831" y="968629"/>
                  </a:lnTo>
                  <a:lnTo>
                    <a:pt x="214122" y="997966"/>
                  </a:lnTo>
                  <a:lnTo>
                    <a:pt x="250825" y="1024382"/>
                  </a:lnTo>
                  <a:lnTo>
                    <a:pt x="289687" y="1047750"/>
                  </a:lnTo>
                  <a:lnTo>
                    <a:pt x="330453" y="1068070"/>
                  </a:lnTo>
                  <a:lnTo>
                    <a:pt x="373125" y="1085088"/>
                  </a:lnTo>
                  <a:lnTo>
                    <a:pt x="417322" y="1098677"/>
                  </a:lnTo>
                  <a:lnTo>
                    <a:pt x="463041" y="1108456"/>
                  </a:lnTo>
                  <a:lnTo>
                    <a:pt x="510159" y="1114552"/>
                  </a:lnTo>
                  <a:lnTo>
                    <a:pt x="558291" y="1116584"/>
                  </a:lnTo>
                  <a:lnTo>
                    <a:pt x="606425" y="1114552"/>
                  </a:lnTo>
                  <a:lnTo>
                    <a:pt x="653541" y="1108456"/>
                  </a:lnTo>
                  <a:lnTo>
                    <a:pt x="699262" y="1098677"/>
                  </a:lnTo>
                  <a:lnTo>
                    <a:pt x="743457" y="1085088"/>
                  </a:lnTo>
                  <a:lnTo>
                    <a:pt x="786129" y="1068070"/>
                  </a:lnTo>
                  <a:lnTo>
                    <a:pt x="826897" y="1047750"/>
                  </a:lnTo>
                  <a:lnTo>
                    <a:pt x="865759" y="1024382"/>
                  </a:lnTo>
                  <a:lnTo>
                    <a:pt x="902335" y="997966"/>
                  </a:lnTo>
                  <a:lnTo>
                    <a:pt x="936751" y="968629"/>
                  </a:lnTo>
                  <a:lnTo>
                    <a:pt x="968628" y="936752"/>
                  </a:lnTo>
                  <a:lnTo>
                    <a:pt x="997965" y="902335"/>
                  </a:lnTo>
                  <a:lnTo>
                    <a:pt x="1024381" y="865759"/>
                  </a:lnTo>
                  <a:lnTo>
                    <a:pt x="1047750" y="826897"/>
                  </a:lnTo>
                  <a:lnTo>
                    <a:pt x="1068069" y="786130"/>
                  </a:lnTo>
                  <a:lnTo>
                    <a:pt x="1085088" y="743458"/>
                  </a:lnTo>
                  <a:lnTo>
                    <a:pt x="1098550" y="699262"/>
                  </a:lnTo>
                  <a:lnTo>
                    <a:pt x="1108455" y="653542"/>
                  </a:lnTo>
                  <a:lnTo>
                    <a:pt x="1114552" y="606425"/>
                  </a:lnTo>
                  <a:lnTo>
                    <a:pt x="1116584" y="558292"/>
                  </a:lnTo>
                  <a:lnTo>
                    <a:pt x="1114552" y="510159"/>
                  </a:lnTo>
                  <a:lnTo>
                    <a:pt x="1108455" y="463042"/>
                  </a:lnTo>
                  <a:lnTo>
                    <a:pt x="1098550" y="417322"/>
                  </a:lnTo>
                  <a:lnTo>
                    <a:pt x="1085088" y="373125"/>
                  </a:lnTo>
                  <a:lnTo>
                    <a:pt x="1068069" y="330454"/>
                  </a:lnTo>
                  <a:lnTo>
                    <a:pt x="1047750" y="289687"/>
                  </a:lnTo>
                  <a:lnTo>
                    <a:pt x="1024381" y="250825"/>
                  </a:lnTo>
                  <a:lnTo>
                    <a:pt x="997965" y="214122"/>
                  </a:lnTo>
                  <a:lnTo>
                    <a:pt x="968628" y="179832"/>
                  </a:lnTo>
                  <a:lnTo>
                    <a:pt x="936751" y="147828"/>
                  </a:lnTo>
                  <a:lnTo>
                    <a:pt x="902335" y="118618"/>
                  </a:lnTo>
                  <a:lnTo>
                    <a:pt x="865759" y="92202"/>
                  </a:lnTo>
                  <a:lnTo>
                    <a:pt x="826897" y="68707"/>
                  </a:lnTo>
                  <a:lnTo>
                    <a:pt x="786129" y="48387"/>
                  </a:lnTo>
                  <a:lnTo>
                    <a:pt x="743457" y="31496"/>
                  </a:lnTo>
                  <a:lnTo>
                    <a:pt x="699262" y="17907"/>
                  </a:lnTo>
                  <a:lnTo>
                    <a:pt x="653541" y="8128"/>
                  </a:lnTo>
                  <a:lnTo>
                    <a:pt x="606425" y="2032"/>
                  </a:lnTo>
                  <a:lnTo>
                    <a:pt x="558291" y="0"/>
                  </a:lnTo>
                  <a:close/>
                </a:path>
              </a:pathLst>
            </a:custGeom>
            <a:solidFill>
              <a:srgbClr val="F8C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90162" y="6428612"/>
              <a:ext cx="473075" cy="130175"/>
            </a:xfrm>
            <a:custGeom>
              <a:avLst/>
              <a:gdLst/>
              <a:ahLst/>
              <a:cxnLst/>
              <a:rect l="l" t="t" r="r" b="b"/>
              <a:pathLst>
                <a:path w="473075" h="130175">
                  <a:moveTo>
                    <a:pt x="35433" y="0"/>
                  </a:moveTo>
                  <a:lnTo>
                    <a:pt x="0" y="0"/>
                  </a:lnTo>
                  <a:lnTo>
                    <a:pt x="0" y="127635"/>
                  </a:lnTo>
                  <a:lnTo>
                    <a:pt x="90804" y="127635"/>
                  </a:lnTo>
                  <a:lnTo>
                    <a:pt x="90804" y="96265"/>
                  </a:lnTo>
                  <a:lnTo>
                    <a:pt x="35433" y="96265"/>
                  </a:lnTo>
                  <a:lnTo>
                    <a:pt x="35433" y="0"/>
                  </a:lnTo>
                  <a:close/>
                </a:path>
                <a:path w="473075" h="130175">
                  <a:moveTo>
                    <a:pt x="147574" y="33020"/>
                  </a:moveTo>
                  <a:lnTo>
                    <a:pt x="107529" y="53691"/>
                  </a:lnTo>
                  <a:lnTo>
                    <a:pt x="100457" y="81534"/>
                  </a:lnTo>
                  <a:lnTo>
                    <a:pt x="100857" y="88913"/>
                  </a:lnTo>
                  <a:lnTo>
                    <a:pt x="122427" y="124587"/>
                  </a:lnTo>
                  <a:lnTo>
                    <a:pt x="148462" y="129666"/>
                  </a:lnTo>
                  <a:lnTo>
                    <a:pt x="156205" y="129355"/>
                  </a:lnTo>
                  <a:lnTo>
                    <a:pt x="157083" y="129355"/>
                  </a:lnTo>
                  <a:lnTo>
                    <a:pt x="191281" y="110160"/>
                  </a:lnTo>
                  <a:lnTo>
                    <a:pt x="191975" y="108965"/>
                  </a:lnTo>
                  <a:lnTo>
                    <a:pt x="144145" y="108965"/>
                  </a:lnTo>
                  <a:lnTo>
                    <a:pt x="140208" y="106934"/>
                  </a:lnTo>
                  <a:lnTo>
                    <a:pt x="137160" y="102870"/>
                  </a:lnTo>
                  <a:lnTo>
                    <a:pt x="134874" y="100075"/>
                  </a:lnTo>
                  <a:lnTo>
                    <a:pt x="133476" y="95885"/>
                  </a:lnTo>
                  <a:lnTo>
                    <a:pt x="132969" y="90170"/>
                  </a:lnTo>
                  <a:lnTo>
                    <a:pt x="196850" y="90170"/>
                  </a:lnTo>
                  <a:lnTo>
                    <a:pt x="196850" y="86233"/>
                  </a:lnTo>
                  <a:lnTo>
                    <a:pt x="196516" y="77517"/>
                  </a:lnTo>
                  <a:lnTo>
                    <a:pt x="195977" y="73278"/>
                  </a:lnTo>
                  <a:lnTo>
                    <a:pt x="132969" y="73278"/>
                  </a:lnTo>
                  <a:lnTo>
                    <a:pt x="133603" y="67690"/>
                  </a:lnTo>
                  <a:lnTo>
                    <a:pt x="134747" y="63500"/>
                  </a:lnTo>
                  <a:lnTo>
                    <a:pt x="139700" y="56261"/>
                  </a:lnTo>
                  <a:lnTo>
                    <a:pt x="143763" y="54101"/>
                  </a:lnTo>
                  <a:lnTo>
                    <a:pt x="190349" y="54101"/>
                  </a:lnTo>
                  <a:lnTo>
                    <a:pt x="187833" y="48895"/>
                  </a:lnTo>
                  <a:lnTo>
                    <a:pt x="155979" y="33400"/>
                  </a:lnTo>
                  <a:lnTo>
                    <a:pt x="147574" y="33020"/>
                  </a:lnTo>
                  <a:close/>
                </a:path>
                <a:path w="473075" h="130175">
                  <a:moveTo>
                    <a:pt x="163702" y="100457"/>
                  </a:moveTo>
                  <a:lnTo>
                    <a:pt x="152273" y="108965"/>
                  </a:lnTo>
                  <a:lnTo>
                    <a:pt x="191975" y="108965"/>
                  </a:lnTo>
                  <a:lnTo>
                    <a:pt x="195072" y="103632"/>
                  </a:lnTo>
                  <a:lnTo>
                    <a:pt x="163702" y="100457"/>
                  </a:lnTo>
                  <a:close/>
                </a:path>
                <a:path w="473075" h="130175">
                  <a:moveTo>
                    <a:pt x="190349" y="54101"/>
                  </a:moveTo>
                  <a:lnTo>
                    <a:pt x="153288" y="54101"/>
                  </a:lnTo>
                  <a:lnTo>
                    <a:pt x="156845" y="55499"/>
                  </a:lnTo>
                  <a:lnTo>
                    <a:pt x="159512" y="58547"/>
                  </a:lnTo>
                  <a:lnTo>
                    <a:pt x="162178" y="61467"/>
                  </a:lnTo>
                  <a:lnTo>
                    <a:pt x="163829" y="66421"/>
                  </a:lnTo>
                  <a:lnTo>
                    <a:pt x="164464" y="73278"/>
                  </a:lnTo>
                  <a:lnTo>
                    <a:pt x="195977" y="73278"/>
                  </a:lnTo>
                  <a:lnTo>
                    <a:pt x="195516" y="69659"/>
                  </a:lnTo>
                  <a:lnTo>
                    <a:pt x="193849" y="62658"/>
                  </a:lnTo>
                  <a:lnTo>
                    <a:pt x="191515" y="56514"/>
                  </a:lnTo>
                  <a:lnTo>
                    <a:pt x="190349" y="54101"/>
                  </a:lnTo>
                  <a:close/>
                </a:path>
                <a:path w="473075" h="130175">
                  <a:moveTo>
                    <a:pt x="297004" y="54101"/>
                  </a:moveTo>
                  <a:lnTo>
                    <a:pt x="260985" y="54101"/>
                  </a:lnTo>
                  <a:lnTo>
                    <a:pt x="264323" y="55117"/>
                  </a:lnTo>
                  <a:lnTo>
                    <a:pt x="264014" y="55117"/>
                  </a:lnTo>
                  <a:lnTo>
                    <a:pt x="265547" y="56896"/>
                  </a:lnTo>
                  <a:lnTo>
                    <a:pt x="267081" y="58547"/>
                  </a:lnTo>
                  <a:lnTo>
                    <a:pt x="267970" y="61595"/>
                  </a:lnTo>
                  <a:lnTo>
                    <a:pt x="267970" y="65912"/>
                  </a:lnTo>
                  <a:lnTo>
                    <a:pt x="263906" y="67690"/>
                  </a:lnTo>
                  <a:lnTo>
                    <a:pt x="260223" y="69087"/>
                  </a:lnTo>
                  <a:lnTo>
                    <a:pt x="256666" y="70103"/>
                  </a:lnTo>
                  <a:lnTo>
                    <a:pt x="253111" y="71247"/>
                  </a:lnTo>
                  <a:lnTo>
                    <a:pt x="209169" y="90424"/>
                  </a:lnTo>
                  <a:lnTo>
                    <a:pt x="207263" y="110616"/>
                  </a:lnTo>
                  <a:lnTo>
                    <a:pt x="209803" y="116966"/>
                  </a:lnTo>
                  <a:lnTo>
                    <a:pt x="215137" y="122174"/>
                  </a:lnTo>
                  <a:lnTo>
                    <a:pt x="220090" y="127126"/>
                  </a:lnTo>
                  <a:lnTo>
                    <a:pt x="227711" y="129666"/>
                  </a:lnTo>
                  <a:lnTo>
                    <a:pt x="245110" y="129666"/>
                  </a:lnTo>
                  <a:lnTo>
                    <a:pt x="269748" y="116332"/>
                  </a:lnTo>
                  <a:lnTo>
                    <a:pt x="299465" y="116332"/>
                  </a:lnTo>
                  <a:lnTo>
                    <a:pt x="299338" y="115697"/>
                  </a:lnTo>
                  <a:lnTo>
                    <a:pt x="299085" y="112267"/>
                  </a:lnTo>
                  <a:lnTo>
                    <a:pt x="299085" y="110109"/>
                  </a:lnTo>
                  <a:lnTo>
                    <a:pt x="246125" y="110109"/>
                  </a:lnTo>
                  <a:lnTo>
                    <a:pt x="243586" y="109220"/>
                  </a:lnTo>
                  <a:lnTo>
                    <a:pt x="241808" y="107441"/>
                  </a:lnTo>
                  <a:lnTo>
                    <a:pt x="240157" y="105663"/>
                  </a:lnTo>
                  <a:lnTo>
                    <a:pt x="239267" y="103377"/>
                  </a:lnTo>
                  <a:lnTo>
                    <a:pt x="239267" y="98171"/>
                  </a:lnTo>
                  <a:lnTo>
                    <a:pt x="240058" y="96138"/>
                  </a:lnTo>
                  <a:lnTo>
                    <a:pt x="240157" y="95885"/>
                  </a:lnTo>
                  <a:lnTo>
                    <a:pt x="243586" y="92201"/>
                  </a:lnTo>
                  <a:lnTo>
                    <a:pt x="247497" y="90424"/>
                  </a:lnTo>
                  <a:lnTo>
                    <a:pt x="247347" y="90424"/>
                  </a:lnTo>
                  <a:lnTo>
                    <a:pt x="258952" y="86995"/>
                  </a:lnTo>
                  <a:lnTo>
                    <a:pt x="263525" y="85471"/>
                  </a:lnTo>
                  <a:lnTo>
                    <a:pt x="267970" y="83692"/>
                  </a:lnTo>
                  <a:lnTo>
                    <a:pt x="299085" y="83692"/>
                  </a:lnTo>
                  <a:lnTo>
                    <a:pt x="299085" y="62737"/>
                  </a:lnTo>
                  <a:lnTo>
                    <a:pt x="298386" y="58547"/>
                  </a:lnTo>
                  <a:lnTo>
                    <a:pt x="298323" y="58165"/>
                  </a:lnTo>
                  <a:lnTo>
                    <a:pt x="297004" y="54101"/>
                  </a:lnTo>
                  <a:close/>
                </a:path>
                <a:path w="473075" h="130175">
                  <a:moveTo>
                    <a:pt x="299465" y="116332"/>
                  </a:moveTo>
                  <a:lnTo>
                    <a:pt x="269748" y="116332"/>
                  </a:lnTo>
                  <a:lnTo>
                    <a:pt x="270020" y="118237"/>
                  </a:lnTo>
                  <a:lnTo>
                    <a:pt x="273176" y="127635"/>
                  </a:lnTo>
                  <a:lnTo>
                    <a:pt x="303149" y="127635"/>
                  </a:lnTo>
                  <a:lnTo>
                    <a:pt x="301430" y="123951"/>
                  </a:lnTo>
                  <a:lnTo>
                    <a:pt x="301249" y="123444"/>
                  </a:lnTo>
                  <a:lnTo>
                    <a:pt x="300395" y="120776"/>
                  </a:lnTo>
                  <a:lnTo>
                    <a:pt x="299847" y="118237"/>
                  </a:lnTo>
                  <a:lnTo>
                    <a:pt x="299592" y="116966"/>
                  </a:lnTo>
                  <a:lnTo>
                    <a:pt x="299465" y="116332"/>
                  </a:lnTo>
                  <a:close/>
                </a:path>
                <a:path w="473075" h="130175">
                  <a:moveTo>
                    <a:pt x="299085" y="83692"/>
                  </a:moveTo>
                  <a:lnTo>
                    <a:pt x="267970" y="83692"/>
                  </a:lnTo>
                  <a:lnTo>
                    <a:pt x="267970" y="93852"/>
                  </a:lnTo>
                  <a:lnTo>
                    <a:pt x="267335" y="97409"/>
                  </a:lnTo>
                  <a:lnTo>
                    <a:pt x="265938" y="100202"/>
                  </a:lnTo>
                  <a:lnTo>
                    <a:pt x="264667" y="102870"/>
                  </a:lnTo>
                  <a:lnTo>
                    <a:pt x="262509" y="105283"/>
                  </a:lnTo>
                  <a:lnTo>
                    <a:pt x="256412" y="109092"/>
                  </a:lnTo>
                  <a:lnTo>
                    <a:pt x="253111" y="110109"/>
                  </a:lnTo>
                  <a:lnTo>
                    <a:pt x="299085" y="110109"/>
                  </a:lnTo>
                  <a:lnTo>
                    <a:pt x="299085" y="83692"/>
                  </a:lnTo>
                  <a:close/>
                </a:path>
                <a:path w="473075" h="130175">
                  <a:moveTo>
                    <a:pt x="262382" y="33020"/>
                  </a:moveTo>
                  <a:lnTo>
                    <a:pt x="246887" y="33020"/>
                  </a:lnTo>
                  <a:lnTo>
                    <a:pt x="239902" y="33654"/>
                  </a:lnTo>
                  <a:lnTo>
                    <a:pt x="240657" y="33654"/>
                  </a:lnTo>
                  <a:lnTo>
                    <a:pt x="231012" y="35560"/>
                  </a:lnTo>
                  <a:lnTo>
                    <a:pt x="214757" y="47625"/>
                  </a:lnTo>
                  <a:lnTo>
                    <a:pt x="212598" y="50926"/>
                  </a:lnTo>
                  <a:lnTo>
                    <a:pt x="210947" y="55625"/>
                  </a:lnTo>
                  <a:lnTo>
                    <a:pt x="209901" y="61087"/>
                  </a:lnTo>
                  <a:lnTo>
                    <a:pt x="209803" y="61595"/>
                  </a:lnTo>
                  <a:lnTo>
                    <a:pt x="240284" y="65150"/>
                  </a:lnTo>
                  <a:lnTo>
                    <a:pt x="241553" y="61087"/>
                  </a:lnTo>
                  <a:lnTo>
                    <a:pt x="243126" y="58547"/>
                  </a:lnTo>
                  <a:lnTo>
                    <a:pt x="243543" y="58165"/>
                  </a:lnTo>
                  <a:lnTo>
                    <a:pt x="245237" y="56896"/>
                  </a:lnTo>
                  <a:lnTo>
                    <a:pt x="247776" y="55117"/>
                  </a:lnTo>
                  <a:lnTo>
                    <a:pt x="251713" y="54101"/>
                  </a:lnTo>
                  <a:lnTo>
                    <a:pt x="297004" y="54101"/>
                  </a:lnTo>
                  <a:lnTo>
                    <a:pt x="295148" y="48640"/>
                  </a:lnTo>
                  <a:lnTo>
                    <a:pt x="292988" y="44958"/>
                  </a:lnTo>
                  <a:lnTo>
                    <a:pt x="286512" y="38481"/>
                  </a:lnTo>
                  <a:lnTo>
                    <a:pt x="281686" y="36067"/>
                  </a:lnTo>
                  <a:lnTo>
                    <a:pt x="275844" y="34925"/>
                  </a:lnTo>
                  <a:lnTo>
                    <a:pt x="270001" y="33654"/>
                  </a:lnTo>
                  <a:lnTo>
                    <a:pt x="262382" y="33020"/>
                  </a:lnTo>
                  <a:close/>
                </a:path>
                <a:path w="473075" h="130175">
                  <a:moveTo>
                    <a:pt x="343915" y="98678"/>
                  </a:moveTo>
                  <a:lnTo>
                    <a:pt x="312165" y="101981"/>
                  </a:lnTo>
                  <a:lnTo>
                    <a:pt x="313962" y="110362"/>
                  </a:lnTo>
                  <a:lnTo>
                    <a:pt x="314071" y="110871"/>
                  </a:lnTo>
                  <a:lnTo>
                    <a:pt x="357124" y="129666"/>
                  </a:lnTo>
                  <a:lnTo>
                    <a:pt x="364791" y="129401"/>
                  </a:lnTo>
                  <a:lnTo>
                    <a:pt x="396366" y="113157"/>
                  </a:lnTo>
                  <a:lnTo>
                    <a:pt x="398014" y="110362"/>
                  </a:lnTo>
                  <a:lnTo>
                    <a:pt x="354838" y="110362"/>
                  </a:lnTo>
                  <a:lnTo>
                    <a:pt x="351663" y="109347"/>
                  </a:lnTo>
                  <a:lnTo>
                    <a:pt x="349376" y="107569"/>
                  </a:lnTo>
                  <a:lnTo>
                    <a:pt x="346963" y="105790"/>
                  </a:lnTo>
                  <a:lnTo>
                    <a:pt x="345263" y="102997"/>
                  </a:lnTo>
                  <a:lnTo>
                    <a:pt x="344916" y="101981"/>
                  </a:lnTo>
                  <a:lnTo>
                    <a:pt x="344031" y="99060"/>
                  </a:lnTo>
                  <a:lnTo>
                    <a:pt x="343915" y="98678"/>
                  </a:lnTo>
                  <a:close/>
                </a:path>
                <a:path w="473075" h="130175">
                  <a:moveTo>
                    <a:pt x="366140" y="33020"/>
                  </a:moveTo>
                  <a:lnTo>
                    <a:pt x="346837" y="33020"/>
                  </a:lnTo>
                  <a:lnTo>
                    <a:pt x="339344" y="34162"/>
                  </a:lnTo>
                  <a:lnTo>
                    <a:pt x="328167" y="38481"/>
                  </a:lnTo>
                  <a:lnTo>
                    <a:pt x="323723" y="41783"/>
                  </a:lnTo>
                  <a:lnTo>
                    <a:pt x="317373" y="50673"/>
                  </a:lnTo>
                  <a:lnTo>
                    <a:pt x="315722" y="55879"/>
                  </a:lnTo>
                  <a:lnTo>
                    <a:pt x="315722" y="67563"/>
                  </a:lnTo>
                  <a:lnTo>
                    <a:pt x="361569" y="93472"/>
                  </a:lnTo>
                  <a:lnTo>
                    <a:pt x="366140" y="94741"/>
                  </a:lnTo>
                  <a:lnTo>
                    <a:pt x="367919" y="95758"/>
                  </a:lnTo>
                  <a:lnTo>
                    <a:pt x="370204" y="97154"/>
                  </a:lnTo>
                  <a:lnTo>
                    <a:pt x="371475" y="99060"/>
                  </a:lnTo>
                  <a:lnTo>
                    <a:pt x="371475" y="103886"/>
                  </a:lnTo>
                  <a:lnTo>
                    <a:pt x="370586" y="105790"/>
                  </a:lnTo>
                  <a:lnTo>
                    <a:pt x="368681" y="107314"/>
                  </a:lnTo>
                  <a:lnTo>
                    <a:pt x="366395" y="109347"/>
                  </a:lnTo>
                  <a:lnTo>
                    <a:pt x="363092" y="110362"/>
                  </a:lnTo>
                  <a:lnTo>
                    <a:pt x="398014" y="110362"/>
                  </a:lnTo>
                  <a:lnTo>
                    <a:pt x="399288" y="108203"/>
                  </a:lnTo>
                  <a:lnTo>
                    <a:pt x="400685" y="102997"/>
                  </a:lnTo>
                  <a:lnTo>
                    <a:pt x="400611" y="92075"/>
                  </a:lnTo>
                  <a:lnTo>
                    <a:pt x="354075" y="66421"/>
                  </a:lnTo>
                  <a:lnTo>
                    <a:pt x="349503" y="65404"/>
                  </a:lnTo>
                  <a:lnTo>
                    <a:pt x="347345" y="64262"/>
                  </a:lnTo>
                  <a:lnTo>
                    <a:pt x="345313" y="63119"/>
                  </a:lnTo>
                  <a:lnTo>
                    <a:pt x="344297" y="61340"/>
                  </a:lnTo>
                  <a:lnTo>
                    <a:pt x="344297" y="57023"/>
                  </a:lnTo>
                  <a:lnTo>
                    <a:pt x="345059" y="55372"/>
                  </a:lnTo>
                  <a:lnTo>
                    <a:pt x="346710" y="53975"/>
                  </a:lnTo>
                  <a:lnTo>
                    <a:pt x="348361" y="52450"/>
                  </a:lnTo>
                  <a:lnTo>
                    <a:pt x="351027" y="51815"/>
                  </a:lnTo>
                  <a:lnTo>
                    <a:pt x="395732" y="51815"/>
                  </a:lnTo>
                  <a:lnTo>
                    <a:pt x="393191" y="46989"/>
                  </a:lnTo>
                  <a:lnTo>
                    <a:pt x="386841" y="39877"/>
                  </a:lnTo>
                  <a:lnTo>
                    <a:pt x="382904" y="37337"/>
                  </a:lnTo>
                  <a:lnTo>
                    <a:pt x="378206" y="35560"/>
                  </a:lnTo>
                  <a:lnTo>
                    <a:pt x="373379" y="33909"/>
                  </a:lnTo>
                  <a:lnTo>
                    <a:pt x="366140" y="33020"/>
                  </a:lnTo>
                  <a:close/>
                </a:path>
                <a:path w="473075" h="130175">
                  <a:moveTo>
                    <a:pt x="395732" y="51815"/>
                  </a:moveTo>
                  <a:lnTo>
                    <a:pt x="358139" y="51815"/>
                  </a:lnTo>
                  <a:lnTo>
                    <a:pt x="361188" y="52704"/>
                  </a:lnTo>
                  <a:lnTo>
                    <a:pt x="363727" y="54610"/>
                  </a:lnTo>
                  <a:lnTo>
                    <a:pt x="365506" y="56007"/>
                  </a:lnTo>
                  <a:lnTo>
                    <a:pt x="366902" y="58165"/>
                  </a:lnTo>
                  <a:lnTo>
                    <a:pt x="367664" y="61087"/>
                  </a:lnTo>
                  <a:lnTo>
                    <a:pt x="397890" y="57785"/>
                  </a:lnTo>
                  <a:lnTo>
                    <a:pt x="395732" y="51815"/>
                  </a:lnTo>
                  <a:close/>
                </a:path>
                <a:path w="473075" h="130175">
                  <a:moveTo>
                    <a:pt x="453898" y="61087"/>
                  </a:moveTo>
                  <a:lnTo>
                    <a:pt x="421894" y="61087"/>
                  </a:lnTo>
                  <a:lnTo>
                    <a:pt x="421970" y="104648"/>
                  </a:lnTo>
                  <a:lnTo>
                    <a:pt x="436964" y="128777"/>
                  </a:lnTo>
                  <a:lnTo>
                    <a:pt x="437483" y="128777"/>
                  </a:lnTo>
                  <a:lnTo>
                    <a:pt x="442595" y="129666"/>
                  </a:lnTo>
                  <a:lnTo>
                    <a:pt x="457326" y="129666"/>
                  </a:lnTo>
                  <a:lnTo>
                    <a:pt x="464692" y="128777"/>
                  </a:lnTo>
                  <a:lnTo>
                    <a:pt x="472566" y="126873"/>
                  </a:lnTo>
                  <a:lnTo>
                    <a:pt x="470494" y="104648"/>
                  </a:lnTo>
                  <a:lnTo>
                    <a:pt x="457708" y="104648"/>
                  </a:lnTo>
                  <a:lnTo>
                    <a:pt x="455929" y="103632"/>
                  </a:lnTo>
                  <a:lnTo>
                    <a:pt x="454913" y="101726"/>
                  </a:lnTo>
                  <a:lnTo>
                    <a:pt x="454278" y="100457"/>
                  </a:lnTo>
                  <a:lnTo>
                    <a:pt x="453898" y="97789"/>
                  </a:lnTo>
                  <a:lnTo>
                    <a:pt x="453898" y="61087"/>
                  </a:lnTo>
                  <a:close/>
                </a:path>
                <a:path w="473075" h="130175">
                  <a:moveTo>
                    <a:pt x="470281" y="102362"/>
                  </a:moveTo>
                  <a:lnTo>
                    <a:pt x="465603" y="104012"/>
                  </a:lnTo>
                  <a:lnTo>
                    <a:pt x="465433" y="104012"/>
                  </a:lnTo>
                  <a:lnTo>
                    <a:pt x="462788" y="104648"/>
                  </a:lnTo>
                  <a:lnTo>
                    <a:pt x="470494" y="104648"/>
                  </a:lnTo>
                  <a:lnTo>
                    <a:pt x="470399" y="103632"/>
                  </a:lnTo>
                  <a:lnTo>
                    <a:pt x="470281" y="102362"/>
                  </a:lnTo>
                  <a:close/>
                </a:path>
                <a:path w="473075" h="130175">
                  <a:moveTo>
                    <a:pt x="471424" y="35178"/>
                  </a:moveTo>
                  <a:lnTo>
                    <a:pt x="410210" y="35178"/>
                  </a:lnTo>
                  <a:lnTo>
                    <a:pt x="410210" y="61087"/>
                  </a:lnTo>
                  <a:lnTo>
                    <a:pt x="471424" y="61087"/>
                  </a:lnTo>
                  <a:lnTo>
                    <a:pt x="471424" y="35178"/>
                  </a:lnTo>
                  <a:close/>
                </a:path>
                <a:path w="473075" h="130175">
                  <a:moveTo>
                    <a:pt x="453898" y="0"/>
                  </a:moveTo>
                  <a:lnTo>
                    <a:pt x="421894" y="18161"/>
                  </a:lnTo>
                  <a:lnTo>
                    <a:pt x="421894" y="35178"/>
                  </a:lnTo>
                  <a:lnTo>
                    <a:pt x="453898" y="35178"/>
                  </a:lnTo>
                  <a:lnTo>
                    <a:pt x="4538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0354" y="6428612"/>
              <a:ext cx="135000" cy="12966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547998" y="6606920"/>
            <a:ext cx="7327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35" dirty="0">
                <a:latin typeface="Arial Black"/>
                <a:cs typeface="Arial Black"/>
              </a:rPr>
              <a:t>exempt</a:t>
            </a:r>
            <a:endParaRPr sz="1400">
              <a:latin typeface="Arial Black"/>
              <a:cs typeface="Arial Black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57829" y="7607300"/>
            <a:ext cx="1912873" cy="129575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13231" y="836625"/>
            <a:ext cx="6347460" cy="252095"/>
          </a:xfrm>
          <a:prstGeom prst="rect">
            <a:avLst/>
          </a:prstGeom>
          <a:solidFill>
            <a:srgbClr val="00AEEE"/>
          </a:solidFill>
        </p:spPr>
        <p:txBody>
          <a:bodyPr vert="horz" wrap="square" lIns="0" tIns="19050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50"/>
              </a:spcBef>
            </a:pPr>
            <a:r>
              <a:rPr sz="1400" spc="-190" dirty="0">
                <a:solidFill>
                  <a:srgbClr val="FFFFFF"/>
                </a:solidFill>
                <a:latin typeface="Arial Black"/>
                <a:cs typeface="Arial Black"/>
              </a:rPr>
              <a:t>RETRENCHMENT</a:t>
            </a:r>
            <a:r>
              <a:rPr sz="1400" spc="1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180" dirty="0">
                <a:solidFill>
                  <a:srgbClr val="FFFFFF"/>
                </a:solidFill>
                <a:latin typeface="Arial Black"/>
                <a:cs typeface="Arial Black"/>
              </a:rPr>
              <a:t>COMPENSATION</a:t>
            </a:r>
            <a:r>
              <a:rPr sz="1400" spc="1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150" dirty="0">
                <a:solidFill>
                  <a:srgbClr val="FFFFFF"/>
                </a:solidFill>
                <a:latin typeface="Arial Black"/>
                <a:cs typeface="Arial Black"/>
              </a:rPr>
              <a:t>[SECTION</a:t>
            </a:r>
            <a:r>
              <a:rPr sz="1400" spc="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Arial Black"/>
                <a:cs typeface="Arial Black"/>
              </a:rPr>
              <a:t>10(10B)]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66413" y="1263141"/>
            <a:ext cx="2346325" cy="1470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000" spc="-60" dirty="0">
                <a:latin typeface="Arial Black"/>
                <a:cs typeface="Arial Black"/>
              </a:rPr>
              <a:t>Least</a:t>
            </a:r>
            <a:r>
              <a:rPr sz="1000" spc="-25" dirty="0">
                <a:latin typeface="Arial Black"/>
                <a:cs typeface="Arial Black"/>
              </a:rPr>
              <a:t> </a:t>
            </a:r>
            <a:r>
              <a:rPr sz="1000" dirty="0">
                <a:latin typeface="Arial Black"/>
                <a:cs typeface="Arial Black"/>
              </a:rPr>
              <a:t>of</a:t>
            </a:r>
            <a:r>
              <a:rPr sz="1000" spc="-30" dirty="0">
                <a:latin typeface="Arial Black"/>
                <a:cs typeface="Arial Black"/>
              </a:rPr>
              <a:t> </a:t>
            </a:r>
            <a:r>
              <a:rPr sz="1000" spc="-45" dirty="0">
                <a:latin typeface="Arial Black"/>
                <a:cs typeface="Arial Black"/>
              </a:rPr>
              <a:t>the</a:t>
            </a:r>
            <a:r>
              <a:rPr sz="1000" spc="-25" dirty="0">
                <a:latin typeface="Arial Black"/>
                <a:cs typeface="Arial Black"/>
              </a:rPr>
              <a:t> </a:t>
            </a:r>
            <a:r>
              <a:rPr sz="1000" spc="-65" dirty="0">
                <a:latin typeface="Arial Black"/>
                <a:cs typeface="Arial Black"/>
              </a:rPr>
              <a:t>following</a:t>
            </a:r>
            <a:r>
              <a:rPr sz="1000" spc="-20" dirty="0">
                <a:latin typeface="Arial Black"/>
                <a:cs typeface="Arial Black"/>
              </a:rPr>
              <a:t> </a:t>
            </a:r>
            <a:r>
              <a:rPr sz="1000" dirty="0">
                <a:latin typeface="Arial Black"/>
                <a:cs typeface="Arial Black"/>
              </a:rPr>
              <a:t>is</a:t>
            </a:r>
            <a:r>
              <a:rPr sz="1000" spc="-10" dirty="0">
                <a:latin typeface="Arial Black"/>
                <a:cs typeface="Arial Black"/>
              </a:rPr>
              <a:t> exempt</a:t>
            </a:r>
            <a:endParaRPr sz="1000">
              <a:latin typeface="Arial Black"/>
              <a:cs typeface="Arial Black"/>
            </a:endParaRPr>
          </a:p>
          <a:p>
            <a:pPr marL="78105" marR="617855" indent="96520" algn="just">
              <a:lnSpc>
                <a:spcPct val="112000"/>
              </a:lnSpc>
              <a:spcBef>
                <a:spcPts val="720"/>
              </a:spcBef>
              <a:buChar char="-"/>
              <a:tabLst>
                <a:tab pos="174625" algn="l"/>
              </a:tabLst>
            </a:pPr>
            <a:r>
              <a:rPr sz="1000" dirty="0">
                <a:latin typeface="Lucida Sans Unicode"/>
                <a:cs typeface="Lucida Sans Unicode"/>
              </a:rPr>
              <a:t>Compensation</a:t>
            </a:r>
            <a:r>
              <a:rPr sz="1000" spc="265" dirty="0">
                <a:latin typeface="Lucida Sans Unicode"/>
                <a:cs typeface="Lucida Sans Unicode"/>
              </a:rPr>
              <a:t>  </a:t>
            </a:r>
            <a:r>
              <a:rPr sz="1000" spc="-10" dirty="0">
                <a:latin typeface="Lucida Sans Unicode"/>
                <a:cs typeface="Lucida Sans Unicode"/>
              </a:rPr>
              <a:t>actually received</a:t>
            </a:r>
            <a:endParaRPr sz="1000">
              <a:latin typeface="Lucida Sans Unicode"/>
              <a:cs typeface="Lucida Sans Unicode"/>
            </a:endParaRPr>
          </a:p>
          <a:p>
            <a:pPr marL="30480" marR="5080" indent="98425" algn="just">
              <a:lnSpc>
                <a:spcPct val="112999"/>
              </a:lnSpc>
              <a:spcBef>
                <a:spcPts val="395"/>
              </a:spcBef>
              <a:buChar char="-"/>
              <a:tabLst>
                <a:tab pos="128905" algn="l"/>
              </a:tabLst>
            </a:pPr>
            <a:r>
              <a:rPr sz="1000" dirty="0">
                <a:latin typeface="Lucida Sans Unicode"/>
                <a:cs typeface="Lucida Sans Unicode"/>
              </a:rPr>
              <a:t>15</a:t>
            </a:r>
            <a:r>
              <a:rPr sz="1000" spc="19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days</a:t>
            </a:r>
            <a:r>
              <a:rPr sz="1000" spc="18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average</a:t>
            </a:r>
            <a:r>
              <a:rPr sz="1000" spc="20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pay</a:t>
            </a:r>
            <a:r>
              <a:rPr sz="1000" spc="18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x</a:t>
            </a:r>
            <a:r>
              <a:rPr sz="1000" spc="20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completed </a:t>
            </a:r>
            <a:r>
              <a:rPr sz="1000" dirty="0">
                <a:latin typeface="Lucida Sans Unicode"/>
                <a:cs typeface="Lucida Sans Unicode"/>
              </a:rPr>
              <a:t>years</a:t>
            </a:r>
            <a:r>
              <a:rPr sz="1000" spc="16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of</a:t>
            </a:r>
            <a:r>
              <a:rPr sz="1000" spc="16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service</a:t>
            </a:r>
            <a:r>
              <a:rPr sz="1000" spc="16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and</a:t>
            </a:r>
            <a:r>
              <a:rPr sz="1000" spc="16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part</a:t>
            </a:r>
            <a:r>
              <a:rPr sz="1000" spc="17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thereof</a:t>
            </a:r>
            <a:r>
              <a:rPr sz="1000" spc="170" dirty="0">
                <a:latin typeface="Lucida Sans Unicode"/>
                <a:cs typeface="Lucida Sans Unicode"/>
              </a:rPr>
              <a:t> </a:t>
            </a:r>
            <a:r>
              <a:rPr sz="1000" spc="-25" dirty="0">
                <a:latin typeface="Lucida Sans Unicode"/>
                <a:cs typeface="Lucida Sans Unicode"/>
              </a:rPr>
              <a:t>in </a:t>
            </a:r>
            <a:r>
              <a:rPr sz="1000" dirty="0">
                <a:latin typeface="Lucida Sans Unicode"/>
                <a:cs typeface="Lucida Sans Unicode"/>
              </a:rPr>
              <a:t>excess</a:t>
            </a:r>
            <a:r>
              <a:rPr sz="1000" spc="-35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of</a:t>
            </a:r>
            <a:r>
              <a:rPr sz="1000" spc="-2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Lucida Sans Unicode"/>
                <a:cs typeface="Lucida Sans Unicode"/>
              </a:rPr>
              <a:t>6</a:t>
            </a:r>
            <a:r>
              <a:rPr sz="1000" spc="-2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months</a:t>
            </a:r>
            <a:endParaRPr sz="1000">
              <a:latin typeface="Lucida Sans Unicode"/>
              <a:cs typeface="Lucida Sans Unicode"/>
            </a:endParaRPr>
          </a:p>
          <a:p>
            <a:pPr marL="108585" algn="just">
              <a:lnSpc>
                <a:spcPct val="100000"/>
              </a:lnSpc>
              <a:spcBef>
                <a:spcPts val="1105"/>
              </a:spcBef>
            </a:pPr>
            <a:r>
              <a:rPr sz="1000" dirty="0">
                <a:latin typeface="Lucida Sans Unicode"/>
                <a:cs typeface="Lucida Sans Unicode"/>
              </a:rPr>
              <a:t>-</a:t>
            </a:r>
            <a:r>
              <a:rPr sz="1000" spc="-90" dirty="0">
                <a:latin typeface="Lucida Sans Unicode"/>
                <a:cs typeface="Lucida Sans Unicode"/>
              </a:rPr>
              <a:t> </a:t>
            </a:r>
            <a:r>
              <a:rPr sz="1000" dirty="0">
                <a:latin typeface="Georgia"/>
                <a:cs typeface="Georgia"/>
              </a:rPr>
              <a:t>`</a:t>
            </a:r>
            <a:r>
              <a:rPr sz="1000" spc="-15" dirty="0">
                <a:latin typeface="Georgia"/>
                <a:cs typeface="Georgia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5,00,000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3231" y="3489071"/>
            <a:ext cx="6347460" cy="250190"/>
          </a:xfrm>
          <a:prstGeom prst="rect">
            <a:avLst/>
          </a:prstGeom>
          <a:solidFill>
            <a:srgbClr val="00AEEE"/>
          </a:solidFill>
        </p:spPr>
        <p:txBody>
          <a:bodyPr vert="horz" wrap="square" lIns="0" tIns="17145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35"/>
              </a:spcBef>
            </a:pPr>
            <a:r>
              <a:rPr sz="1400" spc="-200" dirty="0">
                <a:solidFill>
                  <a:srgbClr val="FFFFFF"/>
                </a:solidFill>
                <a:latin typeface="Arial Black"/>
                <a:cs typeface="Arial Black"/>
              </a:rPr>
              <a:t>VOLUNTARY</a:t>
            </a:r>
            <a:r>
              <a:rPr sz="1400" spc="1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190" dirty="0">
                <a:solidFill>
                  <a:srgbClr val="FFFFFF"/>
                </a:solidFill>
                <a:latin typeface="Arial Black"/>
                <a:cs typeface="Arial Black"/>
              </a:rPr>
              <a:t>RETIREMENT</a:t>
            </a:r>
            <a:r>
              <a:rPr sz="1400" spc="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190" dirty="0">
                <a:solidFill>
                  <a:srgbClr val="FFFFFF"/>
                </a:solidFill>
                <a:latin typeface="Arial Black"/>
                <a:cs typeface="Arial Black"/>
              </a:rPr>
              <a:t>COMPENSATION</a:t>
            </a:r>
            <a:r>
              <a:rPr sz="1400" spc="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165" dirty="0">
                <a:solidFill>
                  <a:srgbClr val="FFFFFF"/>
                </a:solidFill>
                <a:latin typeface="Arial Black"/>
                <a:cs typeface="Arial Black"/>
              </a:rPr>
              <a:t>[SECTION</a:t>
            </a:r>
            <a:r>
              <a:rPr sz="1400" spc="1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 Black"/>
                <a:cs typeface="Arial Black"/>
              </a:rPr>
              <a:t>10(10C)]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3716" y="3800982"/>
            <a:ext cx="6012815" cy="35877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76225" marR="5080" indent="-264160">
              <a:lnSpc>
                <a:spcPts val="1300"/>
              </a:lnSpc>
              <a:spcBef>
                <a:spcPts val="165"/>
              </a:spcBef>
            </a:pPr>
            <a:r>
              <a:rPr sz="1100" spc="-45" dirty="0">
                <a:latin typeface="Arial Black"/>
                <a:cs typeface="Arial Black"/>
              </a:rPr>
              <a:t>Exemption</a:t>
            </a:r>
            <a:r>
              <a:rPr sz="1100" spc="-175" dirty="0">
                <a:latin typeface="Arial Black"/>
                <a:cs typeface="Arial Black"/>
              </a:rPr>
              <a:t> </a:t>
            </a:r>
            <a:r>
              <a:rPr sz="1100" spc="-10" dirty="0">
                <a:latin typeface="Arial Black"/>
                <a:cs typeface="Arial Black"/>
              </a:rPr>
              <a:t>is</a:t>
            </a:r>
            <a:r>
              <a:rPr sz="1100" spc="-150" dirty="0">
                <a:latin typeface="Arial Black"/>
                <a:cs typeface="Arial Black"/>
              </a:rPr>
              <a:t> </a:t>
            </a:r>
            <a:r>
              <a:rPr sz="1100" spc="-45" dirty="0">
                <a:latin typeface="Arial Black"/>
                <a:cs typeface="Arial Black"/>
              </a:rPr>
              <a:t>available</a:t>
            </a:r>
            <a:r>
              <a:rPr sz="1100" spc="-155" dirty="0">
                <a:latin typeface="Arial Black"/>
                <a:cs typeface="Arial Black"/>
              </a:rPr>
              <a:t> </a:t>
            </a:r>
            <a:r>
              <a:rPr sz="1100" spc="-20" dirty="0">
                <a:latin typeface="Arial Black"/>
                <a:cs typeface="Arial Black"/>
              </a:rPr>
              <a:t>to</a:t>
            </a:r>
            <a:r>
              <a:rPr sz="1100" spc="-155" dirty="0">
                <a:latin typeface="Arial Black"/>
                <a:cs typeface="Arial Black"/>
              </a:rPr>
              <a:t> </a:t>
            </a:r>
            <a:r>
              <a:rPr sz="1100" spc="-45" dirty="0">
                <a:latin typeface="Arial Black"/>
                <a:cs typeface="Arial Black"/>
              </a:rPr>
              <a:t>employees</a:t>
            </a:r>
            <a:r>
              <a:rPr sz="1100" spc="-155" dirty="0">
                <a:latin typeface="Arial Black"/>
                <a:cs typeface="Arial Black"/>
              </a:rPr>
              <a:t> </a:t>
            </a:r>
            <a:r>
              <a:rPr sz="1100" spc="-15" dirty="0">
                <a:latin typeface="Arial Black"/>
                <a:cs typeface="Arial Black"/>
              </a:rPr>
              <a:t>of</a:t>
            </a:r>
            <a:r>
              <a:rPr sz="1100" spc="-145" dirty="0">
                <a:latin typeface="Arial Black"/>
                <a:cs typeface="Arial Black"/>
              </a:rPr>
              <a:t> </a:t>
            </a:r>
            <a:r>
              <a:rPr sz="1100" spc="-40" dirty="0">
                <a:latin typeface="Arial Black"/>
                <a:cs typeface="Arial Black"/>
              </a:rPr>
              <a:t>Central</a:t>
            </a:r>
            <a:r>
              <a:rPr sz="1100" spc="-130" dirty="0">
                <a:latin typeface="Arial Black"/>
                <a:cs typeface="Arial Black"/>
              </a:rPr>
              <a:t> </a:t>
            </a:r>
            <a:r>
              <a:rPr sz="1100" spc="-40" dirty="0">
                <a:latin typeface="Arial Black"/>
                <a:cs typeface="Arial Black"/>
              </a:rPr>
              <a:t>and</a:t>
            </a:r>
            <a:r>
              <a:rPr sz="1100" spc="-155" dirty="0">
                <a:latin typeface="Arial Black"/>
                <a:cs typeface="Arial Black"/>
              </a:rPr>
              <a:t> </a:t>
            </a:r>
            <a:r>
              <a:rPr sz="1100" spc="-40" dirty="0">
                <a:latin typeface="Arial Black"/>
                <a:cs typeface="Arial Black"/>
              </a:rPr>
              <a:t>State</a:t>
            </a:r>
            <a:r>
              <a:rPr sz="1100" spc="-160" dirty="0">
                <a:latin typeface="Arial Black"/>
                <a:cs typeface="Arial Black"/>
              </a:rPr>
              <a:t> </a:t>
            </a:r>
            <a:r>
              <a:rPr sz="1100" spc="-35" dirty="0">
                <a:latin typeface="Arial Black"/>
                <a:cs typeface="Arial Black"/>
              </a:rPr>
              <a:t>Government,</a:t>
            </a:r>
            <a:r>
              <a:rPr sz="1100" spc="-140" dirty="0">
                <a:latin typeface="Arial Black"/>
                <a:cs typeface="Arial Black"/>
              </a:rPr>
              <a:t> </a:t>
            </a:r>
            <a:r>
              <a:rPr sz="1100" spc="-40" dirty="0">
                <a:latin typeface="Arial Black"/>
                <a:cs typeface="Arial Black"/>
              </a:rPr>
              <a:t>Public</a:t>
            </a:r>
            <a:r>
              <a:rPr sz="1100" spc="-140" dirty="0">
                <a:latin typeface="Arial Black"/>
                <a:cs typeface="Arial Black"/>
              </a:rPr>
              <a:t> </a:t>
            </a:r>
            <a:r>
              <a:rPr sz="1100" spc="-10" dirty="0">
                <a:latin typeface="Arial Black"/>
                <a:cs typeface="Arial Black"/>
              </a:rPr>
              <a:t>sector </a:t>
            </a:r>
            <a:r>
              <a:rPr sz="1100" spc="-35" dirty="0">
                <a:latin typeface="Arial Black"/>
                <a:cs typeface="Arial Black"/>
              </a:rPr>
              <a:t>company,</a:t>
            </a:r>
            <a:r>
              <a:rPr sz="1100" spc="-70" dirty="0">
                <a:latin typeface="Arial Black"/>
                <a:cs typeface="Arial Black"/>
              </a:rPr>
              <a:t> </a:t>
            </a:r>
            <a:r>
              <a:rPr sz="1100" spc="-35" dirty="0">
                <a:latin typeface="Arial Black"/>
                <a:cs typeface="Arial Black"/>
              </a:rPr>
              <a:t>any</a:t>
            </a:r>
            <a:r>
              <a:rPr sz="1100" spc="-85" dirty="0">
                <a:latin typeface="Arial Black"/>
                <a:cs typeface="Arial Black"/>
              </a:rPr>
              <a:t> </a:t>
            </a:r>
            <a:r>
              <a:rPr sz="1100" spc="-30" dirty="0">
                <a:latin typeface="Arial Black"/>
                <a:cs typeface="Arial Black"/>
              </a:rPr>
              <a:t>other</a:t>
            </a:r>
            <a:r>
              <a:rPr sz="1100" spc="-85" dirty="0">
                <a:latin typeface="Arial Black"/>
                <a:cs typeface="Arial Black"/>
              </a:rPr>
              <a:t> </a:t>
            </a:r>
            <a:r>
              <a:rPr sz="1100" spc="-35" dirty="0">
                <a:latin typeface="Arial Black"/>
                <a:cs typeface="Arial Black"/>
              </a:rPr>
              <a:t>company,</a:t>
            </a:r>
            <a:r>
              <a:rPr sz="1100" spc="-65" dirty="0">
                <a:latin typeface="Arial Black"/>
                <a:cs typeface="Arial Black"/>
              </a:rPr>
              <a:t> </a:t>
            </a:r>
            <a:r>
              <a:rPr sz="1100" spc="-25" dirty="0">
                <a:latin typeface="Arial Black"/>
                <a:cs typeface="Arial Black"/>
              </a:rPr>
              <a:t>local</a:t>
            </a:r>
            <a:r>
              <a:rPr sz="1100" spc="-65" dirty="0">
                <a:latin typeface="Arial Black"/>
                <a:cs typeface="Arial Black"/>
              </a:rPr>
              <a:t> </a:t>
            </a:r>
            <a:r>
              <a:rPr sz="1100" spc="-30" dirty="0">
                <a:latin typeface="Arial Black"/>
                <a:cs typeface="Arial Black"/>
              </a:rPr>
              <a:t>authority,</a:t>
            </a:r>
            <a:r>
              <a:rPr sz="1100" spc="-95" dirty="0">
                <a:latin typeface="Arial Black"/>
                <a:cs typeface="Arial Black"/>
              </a:rPr>
              <a:t> </a:t>
            </a:r>
            <a:r>
              <a:rPr sz="1100" spc="-40" dirty="0">
                <a:latin typeface="Arial Black"/>
                <a:cs typeface="Arial Black"/>
              </a:rPr>
              <a:t>co-</a:t>
            </a:r>
            <a:r>
              <a:rPr sz="1100" spc="-30" dirty="0">
                <a:latin typeface="Arial Black"/>
                <a:cs typeface="Arial Black"/>
              </a:rPr>
              <a:t>operative</a:t>
            </a:r>
            <a:r>
              <a:rPr sz="1100" spc="-80" dirty="0">
                <a:latin typeface="Arial Black"/>
                <a:cs typeface="Arial Black"/>
              </a:rPr>
              <a:t> </a:t>
            </a:r>
            <a:r>
              <a:rPr sz="1100" spc="-35" dirty="0">
                <a:latin typeface="Arial Black"/>
                <a:cs typeface="Arial Black"/>
              </a:rPr>
              <a:t>society,</a:t>
            </a:r>
            <a:r>
              <a:rPr sz="1100" spc="-65" dirty="0">
                <a:latin typeface="Arial Black"/>
                <a:cs typeface="Arial Black"/>
              </a:rPr>
              <a:t> </a:t>
            </a:r>
            <a:r>
              <a:rPr sz="1100" spc="-25" dirty="0">
                <a:latin typeface="Arial Black"/>
                <a:cs typeface="Arial Black"/>
              </a:rPr>
              <a:t>IIT</a:t>
            </a:r>
            <a:r>
              <a:rPr sz="1100" spc="-95" dirty="0">
                <a:latin typeface="Arial Black"/>
                <a:cs typeface="Arial Black"/>
              </a:rPr>
              <a:t> </a:t>
            </a:r>
            <a:r>
              <a:rPr sz="1100" spc="-20" dirty="0">
                <a:latin typeface="Arial Black"/>
                <a:cs typeface="Arial Black"/>
              </a:rPr>
              <a:t>etc.</a:t>
            </a:r>
            <a:endParaRPr sz="1100">
              <a:latin typeface="Arial Black"/>
              <a:cs typeface="Arial Black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150745" y="1347342"/>
            <a:ext cx="1887855" cy="1938020"/>
            <a:chOff x="2150745" y="1347342"/>
            <a:chExt cx="1887855" cy="1938020"/>
          </a:xfrm>
        </p:grpSpPr>
        <p:sp>
          <p:nvSpPr>
            <p:cNvPr id="18" name="object 18"/>
            <p:cNvSpPr/>
            <p:nvPr/>
          </p:nvSpPr>
          <p:spPr>
            <a:xfrm>
              <a:off x="2150745" y="1699005"/>
              <a:ext cx="1585595" cy="1586230"/>
            </a:xfrm>
            <a:custGeom>
              <a:avLst/>
              <a:gdLst/>
              <a:ahLst/>
              <a:cxnLst/>
              <a:rect l="l" t="t" r="r" b="b"/>
              <a:pathLst>
                <a:path w="1585595" h="1586229">
                  <a:moveTo>
                    <a:pt x="792734" y="0"/>
                  </a:moveTo>
                  <a:lnTo>
                    <a:pt x="744347" y="1524"/>
                  </a:lnTo>
                  <a:lnTo>
                    <a:pt x="696849" y="5715"/>
                  </a:lnTo>
                  <a:lnTo>
                    <a:pt x="650240" y="12826"/>
                  </a:lnTo>
                  <a:lnTo>
                    <a:pt x="604393" y="22478"/>
                  </a:lnTo>
                  <a:lnTo>
                    <a:pt x="559688" y="34798"/>
                  </a:lnTo>
                  <a:lnTo>
                    <a:pt x="516128" y="49657"/>
                  </a:lnTo>
                  <a:lnTo>
                    <a:pt x="473582" y="66928"/>
                  </a:lnTo>
                  <a:lnTo>
                    <a:pt x="432435" y="86487"/>
                  </a:lnTo>
                  <a:lnTo>
                    <a:pt x="392556" y="108330"/>
                  </a:lnTo>
                  <a:lnTo>
                    <a:pt x="354203" y="132334"/>
                  </a:lnTo>
                  <a:lnTo>
                    <a:pt x="317246" y="158369"/>
                  </a:lnTo>
                  <a:lnTo>
                    <a:pt x="281940" y="186563"/>
                  </a:lnTo>
                  <a:lnTo>
                    <a:pt x="248285" y="216535"/>
                  </a:lnTo>
                  <a:lnTo>
                    <a:pt x="216407" y="248412"/>
                  </a:lnTo>
                  <a:lnTo>
                    <a:pt x="186436" y="282067"/>
                  </a:lnTo>
                  <a:lnTo>
                    <a:pt x="158369" y="317500"/>
                  </a:lnTo>
                  <a:lnTo>
                    <a:pt x="132206" y="354329"/>
                  </a:lnTo>
                  <a:lnTo>
                    <a:pt x="108204" y="392811"/>
                  </a:lnTo>
                  <a:lnTo>
                    <a:pt x="86360" y="432689"/>
                  </a:lnTo>
                  <a:lnTo>
                    <a:pt x="66802" y="473837"/>
                  </a:lnTo>
                  <a:lnTo>
                    <a:pt x="49530" y="516382"/>
                  </a:lnTo>
                  <a:lnTo>
                    <a:pt x="34798" y="559943"/>
                  </a:lnTo>
                  <a:lnTo>
                    <a:pt x="22479" y="604774"/>
                  </a:lnTo>
                  <a:lnTo>
                    <a:pt x="12827" y="650494"/>
                  </a:lnTo>
                  <a:lnTo>
                    <a:pt x="5715" y="697102"/>
                  </a:lnTo>
                  <a:lnTo>
                    <a:pt x="1397" y="744727"/>
                  </a:lnTo>
                  <a:lnTo>
                    <a:pt x="0" y="792988"/>
                  </a:lnTo>
                  <a:lnTo>
                    <a:pt x="1397" y="841248"/>
                  </a:lnTo>
                  <a:lnTo>
                    <a:pt x="5715" y="888873"/>
                  </a:lnTo>
                  <a:lnTo>
                    <a:pt x="12827" y="935482"/>
                  </a:lnTo>
                  <a:lnTo>
                    <a:pt x="22479" y="981328"/>
                  </a:lnTo>
                  <a:lnTo>
                    <a:pt x="34798" y="1026033"/>
                  </a:lnTo>
                  <a:lnTo>
                    <a:pt x="49530" y="1069721"/>
                  </a:lnTo>
                  <a:lnTo>
                    <a:pt x="66802" y="1112139"/>
                  </a:lnTo>
                  <a:lnTo>
                    <a:pt x="86360" y="1153414"/>
                  </a:lnTo>
                  <a:lnTo>
                    <a:pt x="108204" y="1193165"/>
                  </a:lnTo>
                  <a:lnTo>
                    <a:pt x="132206" y="1231646"/>
                  </a:lnTo>
                  <a:lnTo>
                    <a:pt x="158369" y="1268602"/>
                  </a:lnTo>
                  <a:lnTo>
                    <a:pt x="186436" y="1303909"/>
                  </a:lnTo>
                  <a:lnTo>
                    <a:pt x="216407" y="1337564"/>
                  </a:lnTo>
                  <a:lnTo>
                    <a:pt x="248285" y="1369441"/>
                  </a:lnTo>
                  <a:lnTo>
                    <a:pt x="281940" y="1399413"/>
                  </a:lnTo>
                  <a:lnTo>
                    <a:pt x="317246" y="1427607"/>
                  </a:lnTo>
                  <a:lnTo>
                    <a:pt x="354203" y="1453642"/>
                  </a:lnTo>
                  <a:lnTo>
                    <a:pt x="392556" y="1477645"/>
                  </a:lnTo>
                  <a:lnTo>
                    <a:pt x="432435" y="1499489"/>
                  </a:lnTo>
                  <a:lnTo>
                    <a:pt x="473582" y="1519174"/>
                  </a:lnTo>
                  <a:lnTo>
                    <a:pt x="516128" y="1536319"/>
                  </a:lnTo>
                  <a:lnTo>
                    <a:pt x="559688" y="1551177"/>
                  </a:lnTo>
                  <a:lnTo>
                    <a:pt x="604393" y="1563497"/>
                  </a:lnTo>
                  <a:lnTo>
                    <a:pt x="650240" y="1573149"/>
                  </a:lnTo>
                  <a:lnTo>
                    <a:pt x="696849" y="1580261"/>
                  </a:lnTo>
                  <a:lnTo>
                    <a:pt x="744347" y="1584452"/>
                  </a:lnTo>
                  <a:lnTo>
                    <a:pt x="792734" y="1585976"/>
                  </a:lnTo>
                  <a:lnTo>
                    <a:pt x="840994" y="1584452"/>
                  </a:lnTo>
                  <a:lnTo>
                    <a:pt x="888492" y="1580261"/>
                  </a:lnTo>
                  <a:lnTo>
                    <a:pt x="935228" y="1573149"/>
                  </a:lnTo>
                  <a:lnTo>
                    <a:pt x="980948" y="1563497"/>
                  </a:lnTo>
                  <a:lnTo>
                    <a:pt x="1025652" y="1551177"/>
                  </a:lnTo>
                  <a:lnTo>
                    <a:pt x="1069340" y="1536319"/>
                  </a:lnTo>
                  <a:lnTo>
                    <a:pt x="1111758" y="1519174"/>
                  </a:lnTo>
                  <a:lnTo>
                    <a:pt x="1152906" y="1499489"/>
                  </a:lnTo>
                  <a:lnTo>
                    <a:pt x="1192783" y="1477645"/>
                  </a:lnTo>
                  <a:lnTo>
                    <a:pt x="1231138" y="1453642"/>
                  </a:lnTo>
                  <a:lnTo>
                    <a:pt x="1268095" y="1427607"/>
                  </a:lnTo>
                  <a:lnTo>
                    <a:pt x="1303401" y="1399413"/>
                  </a:lnTo>
                  <a:lnTo>
                    <a:pt x="1337056" y="1369441"/>
                  </a:lnTo>
                  <a:lnTo>
                    <a:pt x="1368933" y="1337564"/>
                  </a:lnTo>
                  <a:lnTo>
                    <a:pt x="1398905" y="1303909"/>
                  </a:lnTo>
                  <a:lnTo>
                    <a:pt x="1427099" y="1268602"/>
                  </a:lnTo>
                  <a:lnTo>
                    <a:pt x="1453133" y="1231646"/>
                  </a:lnTo>
                  <a:lnTo>
                    <a:pt x="1477137" y="1193165"/>
                  </a:lnTo>
                  <a:lnTo>
                    <a:pt x="1498981" y="1153414"/>
                  </a:lnTo>
                  <a:lnTo>
                    <a:pt x="1518539" y="1112139"/>
                  </a:lnTo>
                  <a:lnTo>
                    <a:pt x="1535810" y="1069721"/>
                  </a:lnTo>
                  <a:lnTo>
                    <a:pt x="1550543" y="1026033"/>
                  </a:lnTo>
                  <a:lnTo>
                    <a:pt x="1562862" y="981328"/>
                  </a:lnTo>
                  <a:lnTo>
                    <a:pt x="1572641" y="935482"/>
                  </a:lnTo>
                  <a:lnTo>
                    <a:pt x="1579626" y="888873"/>
                  </a:lnTo>
                  <a:lnTo>
                    <a:pt x="1583944" y="841248"/>
                  </a:lnTo>
                  <a:lnTo>
                    <a:pt x="1585341" y="792988"/>
                  </a:lnTo>
                  <a:lnTo>
                    <a:pt x="1583944" y="744727"/>
                  </a:lnTo>
                  <a:lnTo>
                    <a:pt x="1579626" y="697102"/>
                  </a:lnTo>
                  <a:lnTo>
                    <a:pt x="1572641" y="650494"/>
                  </a:lnTo>
                  <a:lnTo>
                    <a:pt x="1562862" y="604774"/>
                  </a:lnTo>
                  <a:lnTo>
                    <a:pt x="1550543" y="559943"/>
                  </a:lnTo>
                  <a:lnTo>
                    <a:pt x="1535810" y="516382"/>
                  </a:lnTo>
                  <a:lnTo>
                    <a:pt x="1518539" y="473837"/>
                  </a:lnTo>
                  <a:lnTo>
                    <a:pt x="1498981" y="432689"/>
                  </a:lnTo>
                  <a:lnTo>
                    <a:pt x="1477137" y="392811"/>
                  </a:lnTo>
                  <a:lnTo>
                    <a:pt x="1453133" y="354329"/>
                  </a:lnTo>
                  <a:lnTo>
                    <a:pt x="1427099" y="317500"/>
                  </a:lnTo>
                  <a:lnTo>
                    <a:pt x="1398905" y="282067"/>
                  </a:lnTo>
                  <a:lnTo>
                    <a:pt x="1368933" y="248412"/>
                  </a:lnTo>
                  <a:lnTo>
                    <a:pt x="1337056" y="216535"/>
                  </a:lnTo>
                  <a:lnTo>
                    <a:pt x="1303401" y="186563"/>
                  </a:lnTo>
                  <a:lnTo>
                    <a:pt x="1268095" y="158369"/>
                  </a:lnTo>
                  <a:lnTo>
                    <a:pt x="1231138" y="132334"/>
                  </a:lnTo>
                  <a:lnTo>
                    <a:pt x="1192783" y="108330"/>
                  </a:lnTo>
                  <a:lnTo>
                    <a:pt x="1152906" y="86487"/>
                  </a:lnTo>
                  <a:lnTo>
                    <a:pt x="1111758" y="66928"/>
                  </a:lnTo>
                  <a:lnTo>
                    <a:pt x="1069340" y="49657"/>
                  </a:lnTo>
                  <a:lnTo>
                    <a:pt x="1025652" y="34798"/>
                  </a:lnTo>
                  <a:lnTo>
                    <a:pt x="980948" y="22478"/>
                  </a:lnTo>
                  <a:lnTo>
                    <a:pt x="935228" y="12826"/>
                  </a:lnTo>
                  <a:lnTo>
                    <a:pt x="888492" y="5715"/>
                  </a:lnTo>
                  <a:lnTo>
                    <a:pt x="840994" y="1524"/>
                  </a:lnTo>
                  <a:lnTo>
                    <a:pt x="792734" y="0"/>
                  </a:lnTo>
                  <a:close/>
                </a:path>
              </a:pathLst>
            </a:custGeom>
            <a:solidFill>
              <a:srgbClr val="49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67788" y="1925700"/>
              <a:ext cx="1132205" cy="1132840"/>
            </a:xfrm>
            <a:custGeom>
              <a:avLst/>
              <a:gdLst/>
              <a:ahLst/>
              <a:cxnLst/>
              <a:rect l="l" t="t" r="r" b="b"/>
              <a:pathLst>
                <a:path w="1132204" h="1132839">
                  <a:moveTo>
                    <a:pt x="566166" y="0"/>
                  </a:moveTo>
                  <a:lnTo>
                    <a:pt x="517270" y="2031"/>
                  </a:lnTo>
                  <a:lnTo>
                    <a:pt x="469645" y="8254"/>
                  </a:lnTo>
                  <a:lnTo>
                    <a:pt x="423291" y="18160"/>
                  </a:lnTo>
                  <a:lnTo>
                    <a:pt x="378332" y="31876"/>
                  </a:lnTo>
                  <a:lnTo>
                    <a:pt x="335153" y="49149"/>
                  </a:lnTo>
                  <a:lnTo>
                    <a:pt x="293750" y="69723"/>
                  </a:lnTo>
                  <a:lnTo>
                    <a:pt x="254381" y="93472"/>
                  </a:lnTo>
                  <a:lnTo>
                    <a:pt x="217169" y="120396"/>
                  </a:lnTo>
                  <a:lnTo>
                    <a:pt x="182372" y="149987"/>
                  </a:lnTo>
                  <a:lnTo>
                    <a:pt x="149987" y="182372"/>
                  </a:lnTo>
                  <a:lnTo>
                    <a:pt x="120268" y="217297"/>
                  </a:lnTo>
                  <a:lnTo>
                    <a:pt x="93472" y="254507"/>
                  </a:lnTo>
                  <a:lnTo>
                    <a:pt x="69723" y="293877"/>
                  </a:lnTo>
                  <a:lnTo>
                    <a:pt x="49149" y="335279"/>
                  </a:lnTo>
                  <a:lnTo>
                    <a:pt x="31876" y="378459"/>
                  </a:lnTo>
                  <a:lnTo>
                    <a:pt x="18161" y="423418"/>
                  </a:lnTo>
                  <a:lnTo>
                    <a:pt x="8255" y="469773"/>
                  </a:lnTo>
                  <a:lnTo>
                    <a:pt x="2159" y="517398"/>
                  </a:lnTo>
                  <a:lnTo>
                    <a:pt x="0" y="566293"/>
                  </a:lnTo>
                  <a:lnTo>
                    <a:pt x="2159" y="615188"/>
                  </a:lnTo>
                  <a:lnTo>
                    <a:pt x="8255" y="662940"/>
                  </a:lnTo>
                  <a:lnTo>
                    <a:pt x="18161" y="709295"/>
                  </a:lnTo>
                  <a:lnTo>
                    <a:pt x="31876" y="754126"/>
                  </a:lnTo>
                  <a:lnTo>
                    <a:pt x="49149" y="797432"/>
                  </a:lnTo>
                  <a:lnTo>
                    <a:pt x="69723" y="838834"/>
                  </a:lnTo>
                  <a:lnTo>
                    <a:pt x="93472" y="878204"/>
                  </a:lnTo>
                  <a:lnTo>
                    <a:pt x="120268" y="915416"/>
                  </a:lnTo>
                  <a:lnTo>
                    <a:pt x="149987" y="950214"/>
                  </a:lnTo>
                  <a:lnTo>
                    <a:pt x="182372" y="982599"/>
                  </a:lnTo>
                  <a:lnTo>
                    <a:pt x="217169" y="1012317"/>
                  </a:lnTo>
                  <a:lnTo>
                    <a:pt x="254381" y="1039114"/>
                  </a:lnTo>
                  <a:lnTo>
                    <a:pt x="293750" y="1062863"/>
                  </a:lnTo>
                  <a:lnTo>
                    <a:pt x="335153" y="1083437"/>
                  </a:lnTo>
                  <a:lnTo>
                    <a:pt x="378332" y="1100708"/>
                  </a:lnTo>
                  <a:lnTo>
                    <a:pt x="423291" y="1114425"/>
                  </a:lnTo>
                  <a:lnTo>
                    <a:pt x="469645" y="1124457"/>
                  </a:lnTo>
                  <a:lnTo>
                    <a:pt x="517270" y="1130553"/>
                  </a:lnTo>
                  <a:lnTo>
                    <a:pt x="566166" y="1132585"/>
                  </a:lnTo>
                  <a:lnTo>
                    <a:pt x="614934" y="1130553"/>
                  </a:lnTo>
                  <a:lnTo>
                    <a:pt x="662686" y="1124457"/>
                  </a:lnTo>
                  <a:lnTo>
                    <a:pt x="709041" y="1114425"/>
                  </a:lnTo>
                  <a:lnTo>
                    <a:pt x="753872" y="1100708"/>
                  </a:lnTo>
                  <a:lnTo>
                    <a:pt x="797179" y="1083437"/>
                  </a:lnTo>
                  <a:lnTo>
                    <a:pt x="838454" y="1062863"/>
                  </a:lnTo>
                  <a:lnTo>
                    <a:pt x="877824" y="1039114"/>
                  </a:lnTo>
                  <a:lnTo>
                    <a:pt x="915035" y="1012317"/>
                  </a:lnTo>
                  <a:lnTo>
                    <a:pt x="949960" y="982599"/>
                  </a:lnTo>
                  <a:lnTo>
                    <a:pt x="982345" y="950214"/>
                  </a:lnTo>
                  <a:lnTo>
                    <a:pt x="1011936" y="915416"/>
                  </a:lnTo>
                  <a:lnTo>
                    <a:pt x="1038733" y="878204"/>
                  </a:lnTo>
                  <a:lnTo>
                    <a:pt x="1062482" y="838834"/>
                  </a:lnTo>
                  <a:lnTo>
                    <a:pt x="1083183" y="797432"/>
                  </a:lnTo>
                  <a:lnTo>
                    <a:pt x="1100327" y="754126"/>
                  </a:lnTo>
                  <a:lnTo>
                    <a:pt x="1114044" y="709295"/>
                  </a:lnTo>
                  <a:lnTo>
                    <a:pt x="1124077" y="662940"/>
                  </a:lnTo>
                  <a:lnTo>
                    <a:pt x="1130173" y="615188"/>
                  </a:lnTo>
                  <a:lnTo>
                    <a:pt x="1132204" y="566293"/>
                  </a:lnTo>
                  <a:lnTo>
                    <a:pt x="1130173" y="517398"/>
                  </a:lnTo>
                  <a:lnTo>
                    <a:pt x="1124077" y="469773"/>
                  </a:lnTo>
                  <a:lnTo>
                    <a:pt x="1114044" y="423418"/>
                  </a:lnTo>
                  <a:lnTo>
                    <a:pt x="1100327" y="378459"/>
                  </a:lnTo>
                  <a:lnTo>
                    <a:pt x="1083183" y="335279"/>
                  </a:lnTo>
                  <a:lnTo>
                    <a:pt x="1062482" y="293877"/>
                  </a:lnTo>
                  <a:lnTo>
                    <a:pt x="1038733" y="254507"/>
                  </a:lnTo>
                  <a:lnTo>
                    <a:pt x="1011936" y="217297"/>
                  </a:lnTo>
                  <a:lnTo>
                    <a:pt x="982345" y="182372"/>
                  </a:lnTo>
                  <a:lnTo>
                    <a:pt x="949960" y="149987"/>
                  </a:lnTo>
                  <a:lnTo>
                    <a:pt x="915035" y="120396"/>
                  </a:lnTo>
                  <a:lnTo>
                    <a:pt x="877824" y="93472"/>
                  </a:lnTo>
                  <a:lnTo>
                    <a:pt x="838454" y="69723"/>
                  </a:lnTo>
                  <a:lnTo>
                    <a:pt x="797179" y="49149"/>
                  </a:lnTo>
                  <a:lnTo>
                    <a:pt x="753872" y="31876"/>
                  </a:lnTo>
                  <a:lnTo>
                    <a:pt x="709041" y="18160"/>
                  </a:lnTo>
                  <a:lnTo>
                    <a:pt x="662686" y="8254"/>
                  </a:lnTo>
                  <a:lnTo>
                    <a:pt x="614934" y="2031"/>
                  </a:lnTo>
                  <a:lnTo>
                    <a:pt x="566166" y="0"/>
                  </a:lnTo>
                  <a:close/>
                </a:path>
              </a:pathLst>
            </a:custGeom>
            <a:solidFill>
              <a:srgbClr val="527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67788" y="1925700"/>
              <a:ext cx="1132205" cy="1132840"/>
            </a:xfrm>
            <a:custGeom>
              <a:avLst/>
              <a:gdLst/>
              <a:ahLst/>
              <a:cxnLst/>
              <a:rect l="l" t="t" r="r" b="b"/>
              <a:pathLst>
                <a:path w="1132204" h="1132839">
                  <a:moveTo>
                    <a:pt x="0" y="566293"/>
                  </a:moveTo>
                  <a:lnTo>
                    <a:pt x="2159" y="517398"/>
                  </a:lnTo>
                  <a:lnTo>
                    <a:pt x="8255" y="469773"/>
                  </a:lnTo>
                  <a:lnTo>
                    <a:pt x="18161" y="423418"/>
                  </a:lnTo>
                  <a:lnTo>
                    <a:pt x="31876" y="378459"/>
                  </a:lnTo>
                  <a:lnTo>
                    <a:pt x="49149" y="335279"/>
                  </a:lnTo>
                  <a:lnTo>
                    <a:pt x="69723" y="293877"/>
                  </a:lnTo>
                  <a:lnTo>
                    <a:pt x="93472" y="254507"/>
                  </a:lnTo>
                  <a:lnTo>
                    <a:pt x="120268" y="217297"/>
                  </a:lnTo>
                  <a:lnTo>
                    <a:pt x="149987" y="182372"/>
                  </a:lnTo>
                  <a:lnTo>
                    <a:pt x="182372" y="149987"/>
                  </a:lnTo>
                  <a:lnTo>
                    <a:pt x="217169" y="120396"/>
                  </a:lnTo>
                  <a:lnTo>
                    <a:pt x="254381" y="93472"/>
                  </a:lnTo>
                  <a:lnTo>
                    <a:pt x="293750" y="69723"/>
                  </a:lnTo>
                  <a:lnTo>
                    <a:pt x="335153" y="49149"/>
                  </a:lnTo>
                  <a:lnTo>
                    <a:pt x="378332" y="31876"/>
                  </a:lnTo>
                  <a:lnTo>
                    <a:pt x="423291" y="18160"/>
                  </a:lnTo>
                  <a:lnTo>
                    <a:pt x="469645" y="8254"/>
                  </a:lnTo>
                  <a:lnTo>
                    <a:pt x="517270" y="2031"/>
                  </a:lnTo>
                  <a:lnTo>
                    <a:pt x="566166" y="0"/>
                  </a:lnTo>
                  <a:lnTo>
                    <a:pt x="614934" y="2031"/>
                  </a:lnTo>
                  <a:lnTo>
                    <a:pt x="662686" y="8254"/>
                  </a:lnTo>
                  <a:lnTo>
                    <a:pt x="709041" y="18160"/>
                  </a:lnTo>
                  <a:lnTo>
                    <a:pt x="753872" y="31876"/>
                  </a:lnTo>
                  <a:lnTo>
                    <a:pt x="797179" y="49149"/>
                  </a:lnTo>
                  <a:lnTo>
                    <a:pt x="838454" y="69723"/>
                  </a:lnTo>
                  <a:lnTo>
                    <a:pt x="877824" y="93472"/>
                  </a:lnTo>
                  <a:lnTo>
                    <a:pt x="915035" y="120396"/>
                  </a:lnTo>
                  <a:lnTo>
                    <a:pt x="949960" y="149987"/>
                  </a:lnTo>
                  <a:lnTo>
                    <a:pt x="982345" y="182372"/>
                  </a:lnTo>
                  <a:lnTo>
                    <a:pt x="1011936" y="217297"/>
                  </a:lnTo>
                  <a:lnTo>
                    <a:pt x="1038733" y="254507"/>
                  </a:lnTo>
                  <a:lnTo>
                    <a:pt x="1062482" y="293877"/>
                  </a:lnTo>
                  <a:lnTo>
                    <a:pt x="1083183" y="335279"/>
                  </a:lnTo>
                  <a:lnTo>
                    <a:pt x="1100327" y="378459"/>
                  </a:lnTo>
                  <a:lnTo>
                    <a:pt x="1114044" y="423418"/>
                  </a:lnTo>
                  <a:lnTo>
                    <a:pt x="1124077" y="469773"/>
                  </a:lnTo>
                  <a:lnTo>
                    <a:pt x="1130173" y="517398"/>
                  </a:lnTo>
                  <a:lnTo>
                    <a:pt x="1132204" y="566293"/>
                  </a:lnTo>
                  <a:lnTo>
                    <a:pt x="1130173" y="615188"/>
                  </a:lnTo>
                  <a:lnTo>
                    <a:pt x="1124077" y="662940"/>
                  </a:lnTo>
                  <a:lnTo>
                    <a:pt x="1114044" y="709295"/>
                  </a:lnTo>
                  <a:lnTo>
                    <a:pt x="1100327" y="754126"/>
                  </a:lnTo>
                  <a:lnTo>
                    <a:pt x="1083183" y="797432"/>
                  </a:lnTo>
                  <a:lnTo>
                    <a:pt x="1062482" y="838834"/>
                  </a:lnTo>
                  <a:lnTo>
                    <a:pt x="1038733" y="878204"/>
                  </a:lnTo>
                  <a:lnTo>
                    <a:pt x="1011936" y="915416"/>
                  </a:lnTo>
                  <a:lnTo>
                    <a:pt x="982345" y="950214"/>
                  </a:lnTo>
                  <a:lnTo>
                    <a:pt x="949960" y="982599"/>
                  </a:lnTo>
                  <a:lnTo>
                    <a:pt x="915035" y="1012317"/>
                  </a:lnTo>
                  <a:lnTo>
                    <a:pt x="877824" y="1039114"/>
                  </a:lnTo>
                  <a:lnTo>
                    <a:pt x="838454" y="1062863"/>
                  </a:lnTo>
                  <a:lnTo>
                    <a:pt x="797179" y="1083437"/>
                  </a:lnTo>
                  <a:lnTo>
                    <a:pt x="753872" y="1100708"/>
                  </a:lnTo>
                  <a:lnTo>
                    <a:pt x="709041" y="1114425"/>
                  </a:lnTo>
                  <a:lnTo>
                    <a:pt x="662686" y="1124457"/>
                  </a:lnTo>
                  <a:lnTo>
                    <a:pt x="614934" y="1130553"/>
                  </a:lnTo>
                  <a:lnTo>
                    <a:pt x="566166" y="1132585"/>
                  </a:lnTo>
                  <a:lnTo>
                    <a:pt x="517270" y="1130553"/>
                  </a:lnTo>
                  <a:lnTo>
                    <a:pt x="469645" y="1124457"/>
                  </a:lnTo>
                  <a:lnTo>
                    <a:pt x="423291" y="1114425"/>
                  </a:lnTo>
                  <a:lnTo>
                    <a:pt x="378332" y="1100708"/>
                  </a:lnTo>
                  <a:lnTo>
                    <a:pt x="335153" y="1083437"/>
                  </a:lnTo>
                  <a:lnTo>
                    <a:pt x="293750" y="1062863"/>
                  </a:lnTo>
                  <a:lnTo>
                    <a:pt x="254381" y="1039114"/>
                  </a:lnTo>
                  <a:lnTo>
                    <a:pt x="217169" y="1012317"/>
                  </a:lnTo>
                  <a:lnTo>
                    <a:pt x="182372" y="982599"/>
                  </a:lnTo>
                  <a:lnTo>
                    <a:pt x="149987" y="950214"/>
                  </a:lnTo>
                  <a:lnTo>
                    <a:pt x="120268" y="915416"/>
                  </a:lnTo>
                  <a:lnTo>
                    <a:pt x="93472" y="878204"/>
                  </a:lnTo>
                  <a:lnTo>
                    <a:pt x="69723" y="838834"/>
                  </a:lnTo>
                  <a:lnTo>
                    <a:pt x="49149" y="797432"/>
                  </a:lnTo>
                  <a:lnTo>
                    <a:pt x="31876" y="754126"/>
                  </a:lnTo>
                  <a:lnTo>
                    <a:pt x="18161" y="709295"/>
                  </a:lnTo>
                  <a:lnTo>
                    <a:pt x="8255" y="662940"/>
                  </a:lnTo>
                  <a:lnTo>
                    <a:pt x="2159" y="615188"/>
                  </a:lnTo>
                  <a:lnTo>
                    <a:pt x="0" y="56629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94229" y="2152268"/>
              <a:ext cx="679450" cy="680085"/>
            </a:xfrm>
            <a:custGeom>
              <a:avLst/>
              <a:gdLst/>
              <a:ahLst/>
              <a:cxnLst/>
              <a:rect l="l" t="t" r="r" b="b"/>
              <a:pathLst>
                <a:path w="679450" h="680085">
                  <a:moveTo>
                    <a:pt x="339725" y="0"/>
                  </a:moveTo>
                  <a:lnTo>
                    <a:pt x="293623" y="3048"/>
                  </a:lnTo>
                  <a:lnTo>
                    <a:pt x="249427" y="12064"/>
                  </a:lnTo>
                  <a:lnTo>
                    <a:pt x="207518" y="26670"/>
                  </a:lnTo>
                  <a:lnTo>
                    <a:pt x="168275" y="46354"/>
                  </a:lnTo>
                  <a:lnTo>
                    <a:pt x="132079" y="70738"/>
                  </a:lnTo>
                  <a:lnTo>
                    <a:pt x="99568" y="99440"/>
                  </a:lnTo>
                  <a:lnTo>
                    <a:pt x="70738" y="132079"/>
                  </a:lnTo>
                  <a:lnTo>
                    <a:pt x="46354" y="168275"/>
                  </a:lnTo>
                  <a:lnTo>
                    <a:pt x="26669" y="207517"/>
                  </a:lnTo>
                  <a:lnTo>
                    <a:pt x="12191" y="249427"/>
                  </a:lnTo>
                  <a:lnTo>
                    <a:pt x="3175" y="293624"/>
                  </a:lnTo>
                  <a:lnTo>
                    <a:pt x="0" y="339725"/>
                  </a:lnTo>
                  <a:lnTo>
                    <a:pt x="3175" y="385825"/>
                  </a:lnTo>
                  <a:lnTo>
                    <a:pt x="12191" y="430022"/>
                  </a:lnTo>
                  <a:lnTo>
                    <a:pt x="26669" y="472058"/>
                  </a:lnTo>
                  <a:lnTo>
                    <a:pt x="46354" y="511175"/>
                  </a:lnTo>
                  <a:lnTo>
                    <a:pt x="70738" y="547370"/>
                  </a:lnTo>
                  <a:lnTo>
                    <a:pt x="99568" y="580008"/>
                  </a:lnTo>
                  <a:lnTo>
                    <a:pt x="132079" y="608710"/>
                  </a:lnTo>
                  <a:lnTo>
                    <a:pt x="168275" y="633095"/>
                  </a:lnTo>
                  <a:lnTo>
                    <a:pt x="207518" y="652779"/>
                  </a:lnTo>
                  <a:lnTo>
                    <a:pt x="249427" y="667384"/>
                  </a:lnTo>
                  <a:lnTo>
                    <a:pt x="293623" y="676401"/>
                  </a:lnTo>
                  <a:lnTo>
                    <a:pt x="339725" y="679576"/>
                  </a:lnTo>
                  <a:lnTo>
                    <a:pt x="385825" y="676401"/>
                  </a:lnTo>
                  <a:lnTo>
                    <a:pt x="430021" y="667384"/>
                  </a:lnTo>
                  <a:lnTo>
                    <a:pt x="471931" y="652779"/>
                  </a:lnTo>
                  <a:lnTo>
                    <a:pt x="511175" y="633095"/>
                  </a:lnTo>
                  <a:lnTo>
                    <a:pt x="547243" y="608710"/>
                  </a:lnTo>
                  <a:lnTo>
                    <a:pt x="579882" y="580008"/>
                  </a:lnTo>
                  <a:lnTo>
                    <a:pt x="608583" y="547370"/>
                  </a:lnTo>
                  <a:lnTo>
                    <a:pt x="632968" y="511175"/>
                  </a:lnTo>
                  <a:lnTo>
                    <a:pt x="652652" y="472058"/>
                  </a:lnTo>
                  <a:lnTo>
                    <a:pt x="667257" y="430022"/>
                  </a:lnTo>
                  <a:lnTo>
                    <a:pt x="676274" y="385825"/>
                  </a:lnTo>
                  <a:lnTo>
                    <a:pt x="679322" y="339725"/>
                  </a:lnTo>
                  <a:lnTo>
                    <a:pt x="676274" y="293624"/>
                  </a:lnTo>
                  <a:lnTo>
                    <a:pt x="667257" y="249427"/>
                  </a:lnTo>
                  <a:lnTo>
                    <a:pt x="652652" y="207517"/>
                  </a:lnTo>
                  <a:lnTo>
                    <a:pt x="632968" y="168275"/>
                  </a:lnTo>
                  <a:lnTo>
                    <a:pt x="608583" y="132079"/>
                  </a:lnTo>
                  <a:lnTo>
                    <a:pt x="579882" y="99440"/>
                  </a:lnTo>
                  <a:lnTo>
                    <a:pt x="547243" y="70738"/>
                  </a:lnTo>
                  <a:lnTo>
                    <a:pt x="511175" y="46354"/>
                  </a:lnTo>
                  <a:lnTo>
                    <a:pt x="471931" y="26670"/>
                  </a:lnTo>
                  <a:lnTo>
                    <a:pt x="430021" y="12064"/>
                  </a:lnTo>
                  <a:lnTo>
                    <a:pt x="385825" y="3048"/>
                  </a:lnTo>
                  <a:lnTo>
                    <a:pt x="339725" y="0"/>
                  </a:lnTo>
                  <a:close/>
                </a:path>
              </a:pathLst>
            </a:custGeom>
            <a:solidFill>
              <a:srgbClr val="5F5B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94229" y="2152268"/>
              <a:ext cx="679450" cy="680085"/>
            </a:xfrm>
            <a:custGeom>
              <a:avLst/>
              <a:gdLst/>
              <a:ahLst/>
              <a:cxnLst/>
              <a:rect l="l" t="t" r="r" b="b"/>
              <a:pathLst>
                <a:path w="679450" h="680085">
                  <a:moveTo>
                    <a:pt x="0" y="339725"/>
                  </a:moveTo>
                  <a:lnTo>
                    <a:pt x="3175" y="293624"/>
                  </a:lnTo>
                  <a:lnTo>
                    <a:pt x="12191" y="249427"/>
                  </a:lnTo>
                  <a:lnTo>
                    <a:pt x="26669" y="207517"/>
                  </a:lnTo>
                  <a:lnTo>
                    <a:pt x="46354" y="168275"/>
                  </a:lnTo>
                  <a:lnTo>
                    <a:pt x="70738" y="132079"/>
                  </a:lnTo>
                  <a:lnTo>
                    <a:pt x="99568" y="99440"/>
                  </a:lnTo>
                  <a:lnTo>
                    <a:pt x="132079" y="70738"/>
                  </a:lnTo>
                  <a:lnTo>
                    <a:pt x="168275" y="46354"/>
                  </a:lnTo>
                  <a:lnTo>
                    <a:pt x="207518" y="26670"/>
                  </a:lnTo>
                  <a:lnTo>
                    <a:pt x="249427" y="12064"/>
                  </a:lnTo>
                  <a:lnTo>
                    <a:pt x="293623" y="3048"/>
                  </a:lnTo>
                  <a:lnTo>
                    <a:pt x="339725" y="0"/>
                  </a:lnTo>
                  <a:lnTo>
                    <a:pt x="385825" y="3048"/>
                  </a:lnTo>
                  <a:lnTo>
                    <a:pt x="430021" y="12064"/>
                  </a:lnTo>
                  <a:lnTo>
                    <a:pt x="471931" y="26670"/>
                  </a:lnTo>
                  <a:lnTo>
                    <a:pt x="511175" y="46354"/>
                  </a:lnTo>
                  <a:lnTo>
                    <a:pt x="547243" y="70738"/>
                  </a:lnTo>
                  <a:lnTo>
                    <a:pt x="579882" y="99440"/>
                  </a:lnTo>
                  <a:lnTo>
                    <a:pt x="608583" y="132079"/>
                  </a:lnTo>
                  <a:lnTo>
                    <a:pt x="632968" y="168275"/>
                  </a:lnTo>
                  <a:lnTo>
                    <a:pt x="652652" y="207517"/>
                  </a:lnTo>
                  <a:lnTo>
                    <a:pt x="667257" y="249427"/>
                  </a:lnTo>
                  <a:lnTo>
                    <a:pt x="676274" y="293624"/>
                  </a:lnTo>
                  <a:lnTo>
                    <a:pt x="679322" y="339725"/>
                  </a:lnTo>
                  <a:lnTo>
                    <a:pt x="676274" y="385825"/>
                  </a:lnTo>
                  <a:lnTo>
                    <a:pt x="667257" y="430022"/>
                  </a:lnTo>
                  <a:lnTo>
                    <a:pt x="652652" y="472058"/>
                  </a:lnTo>
                  <a:lnTo>
                    <a:pt x="632968" y="511175"/>
                  </a:lnTo>
                  <a:lnTo>
                    <a:pt x="608583" y="547370"/>
                  </a:lnTo>
                  <a:lnTo>
                    <a:pt x="579882" y="580008"/>
                  </a:lnTo>
                  <a:lnTo>
                    <a:pt x="547243" y="608710"/>
                  </a:lnTo>
                  <a:lnTo>
                    <a:pt x="511175" y="633095"/>
                  </a:lnTo>
                  <a:lnTo>
                    <a:pt x="471931" y="652779"/>
                  </a:lnTo>
                  <a:lnTo>
                    <a:pt x="430021" y="667384"/>
                  </a:lnTo>
                  <a:lnTo>
                    <a:pt x="385825" y="676401"/>
                  </a:lnTo>
                  <a:lnTo>
                    <a:pt x="339725" y="679576"/>
                  </a:lnTo>
                  <a:lnTo>
                    <a:pt x="293623" y="676401"/>
                  </a:lnTo>
                  <a:lnTo>
                    <a:pt x="249427" y="667384"/>
                  </a:lnTo>
                  <a:lnTo>
                    <a:pt x="207518" y="652779"/>
                  </a:lnTo>
                  <a:lnTo>
                    <a:pt x="168275" y="633095"/>
                  </a:lnTo>
                  <a:lnTo>
                    <a:pt x="132079" y="608710"/>
                  </a:lnTo>
                  <a:lnTo>
                    <a:pt x="99568" y="580008"/>
                  </a:lnTo>
                  <a:lnTo>
                    <a:pt x="70738" y="547370"/>
                  </a:lnTo>
                  <a:lnTo>
                    <a:pt x="46354" y="511175"/>
                  </a:lnTo>
                  <a:lnTo>
                    <a:pt x="26669" y="472058"/>
                  </a:lnTo>
                  <a:lnTo>
                    <a:pt x="12191" y="430022"/>
                  </a:lnTo>
                  <a:lnTo>
                    <a:pt x="3175" y="385825"/>
                  </a:lnTo>
                  <a:lnTo>
                    <a:pt x="0" y="33972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07970" y="2366060"/>
              <a:ext cx="251828" cy="25191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920746" y="1360042"/>
              <a:ext cx="1118235" cy="1661795"/>
            </a:xfrm>
            <a:custGeom>
              <a:avLst/>
              <a:gdLst/>
              <a:ahLst/>
              <a:cxnLst/>
              <a:rect l="l" t="t" r="r" b="b"/>
              <a:pathLst>
                <a:path w="1118235" h="1661795">
                  <a:moveTo>
                    <a:pt x="871982" y="0"/>
                  </a:moveTo>
                  <a:lnTo>
                    <a:pt x="1070102" y="0"/>
                  </a:lnTo>
                </a:path>
                <a:path w="1118235" h="1661795">
                  <a:moveTo>
                    <a:pt x="871982" y="634"/>
                  </a:moveTo>
                  <a:lnTo>
                    <a:pt x="0" y="1121409"/>
                  </a:lnTo>
                </a:path>
                <a:path w="1118235" h="1661795">
                  <a:moveTo>
                    <a:pt x="871982" y="379349"/>
                  </a:moveTo>
                  <a:lnTo>
                    <a:pt x="1070102" y="379349"/>
                  </a:lnTo>
                </a:path>
                <a:path w="1118235" h="1661795">
                  <a:moveTo>
                    <a:pt x="871219" y="379475"/>
                  </a:moveTo>
                  <a:lnTo>
                    <a:pt x="188214" y="1299845"/>
                  </a:lnTo>
                </a:path>
                <a:path w="1118235" h="1661795">
                  <a:moveTo>
                    <a:pt x="871982" y="758571"/>
                  </a:moveTo>
                  <a:lnTo>
                    <a:pt x="1070102" y="758571"/>
                  </a:lnTo>
                </a:path>
                <a:path w="1118235" h="1661795">
                  <a:moveTo>
                    <a:pt x="871982" y="758316"/>
                  </a:moveTo>
                  <a:lnTo>
                    <a:pt x="344805" y="1460373"/>
                  </a:lnTo>
                </a:path>
                <a:path w="1118235" h="1661795">
                  <a:moveTo>
                    <a:pt x="919480" y="1271270"/>
                  </a:moveTo>
                  <a:lnTo>
                    <a:pt x="1117727" y="1271270"/>
                  </a:lnTo>
                </a:path>
                <a:path w="1118235" h="1661795">
                  <a:moveTo>
                    <a:pt x="926465" y="1267713"/>
                  </a:moveTo>
                  <a:lnTo>
                    <a:pt x="447167" y="1661795"/>
                  </a:lnTo>
                </a:path>
              </a:pathLst>
            </a:custGeom>
            <a:ln w="25400">
              <a:solidFill>
                <a:srgbClr val="CDC5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3709034" y="5785484"/>
            <a:ext cx="412115" cy="204470"/>
          </a:xfrm>
          <a:custGeom>
            <a:avLst/>
            <a:gdLst/>
            <a:ahLst/>
            <a:cxnLst/>
            <a:rect l="l" t="t" r="r" b="b"/>
            <a:pathLst>
              <a:path w="412114" h="204470">
                <a:moveTo>
                  <a:pt x="205993" y="0"/>
                </a:moveTo>
                <a:lnTo>
                  <a:pt x="0" y="102107"/>
                </a:lnTo>
                <a:lnTo>
                  <a:pt x="82423" y="102107"/>
                </a:lnTo>
                <a:lnTo>
                  <a:pt x="82423" y="204215"/>
                </a:lnTo>
                <a:lnTo>
                  <a:pt x="329564" y="204215"/>
                </a:lnTo>
                <a:lnTo>
                  <a:pt x="329564" y="102107"/>
                </a:lnTo>
                <a:lnTo>
                  <a:pt x="411988" y="102107"/>
                </a:lnTo>
                <a:lnTo>
                  <a:pt x="205993" y="0"/>
                </a:lnTo>
                <a:close/>
              </a:path>
            </a:pathLst>
          </a:custGeom>
          <a:solidFill>
            <a:srgbClr val="9BB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70095" y="6426834"/>
            <a:ext cx="233045" cy="412115"/>
          </a:xfrm>
          <a:custGeom>
            <a:avLst/>
            <a:gdLst/>
            <a:ahLst/>
            <a:cxnLst/>
            <a:rect l="l" t="t" r="r" b="b"/>
            <a:pathLst>
              <a:path w="233045" h="412115">
                <a:moveTo>
                  <a:pt x="116331" y="0"/>
                </a:moveTo>
                <a:lnTo>
                  <a:pt x="116331" y="82423"/>
                </a:lnTo>
                <a:lnTo>
                  <a:pt x="0" y="82423"/>
                </a:lnTo>
                <a:lnTo>
                  <a:pt x="0" y="329564"/>
                </a:lnTo>
                <a:lnTo>
                  <a:pt x="116331" y="329564"/>
                </a:lnTo>
                <a:lnTo>
                  <a:pt x="116331" y="411988"/>
                </a:lnTo>
                <a:lnTo>
                  <a:pt x="232537" y="205993"/>
                </a:lnTo>
                <a:lnTo>
                  <a:pt x="116331" y="0"/>
                </a:lnTo>
                <a:close/>
              </a:path>
            </a:pathLst>
          </a:custGeom>
          <a:solidFill>
            <a:srgbClr val="5CB3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12995" y="5887084"/>
            <a:ext cx="1395730" cy="1490980"/>
          </a:xfrm>
          <a:custGeom>
            <a:avLst/>
            <a:gdLst/>
            <a:ahLst/>
            <a:cxnLst/>
            <a:rect l="l" t="t" r="r" b="b"/>
            <a:pathLst>
              <a:path w="1395729" h="1490979">
                <a:moveTo>
                  <a:pt x="697864" y="0"/>
                </a:moveTo>
                <a:lnTo>
                  <a:pt x="652017" y="1524"/>
                </a:lnTo>
                <a:lnTo>
                  <a:pt x="606805" y="6223"/>
                </a:lnTo>
                <a:lnTo>
                  <a:pt x="562609" y="13969"/>
                </a:lnTo>
                <a:lnTo>
                  <a:pt x="519429" y="24637"/>
                </a:lnTo>
                <a:lnTo>
                  <a:pt x="477265" y="37973"/>
                </a:lnTo>
                <a:lnTo>
                  <a:pt x="436244" y="54101"/>
                </a:lnTo>
                <a:lnTo>
                  <a:pt x="396493" y="72898"/>
                </a:lnTo>
                <a:lnTo>
                  <a:pt x="358139" y="94106"/>
                </a:lnTo>
                <a:lnTo>
                  <a:pt x="321182" y="117855"/>
                </a:lnTo>
                <a:lnTo>
                  <a:pt x="285750" y="143763"/>
                </a:lnTo>
                <a:lnTo>
                  <a:pt x="251840" y="172085"/>
                </a:lnTo>
                <a:lnTo>
                  <a:pt x="219837" y="202437"/>
                </a:lnTo>
                <a:lnTo>
                  <a:pt x="189483" y="234695"/>
                </a:lnTo>
                <a:lnTo>
                  <a:pt x="161035" y="268986"/>
                </a:lnTo>
                <a:lnTo>
                  <a:pt x="134619" y="305180"/>
                </a:lnTo>
                <a:lnTo>
                  <a:pt x="110362" y="343026"/>
                </a:lnTo>
                <a:lnTo>
                  <a:pt x="88137" y="382524"/>
                </a:lnTo>
                <a:lnTo>
                  <a:pt x="68199" y="423544"/>
                </a:lnTo>
                <a:lnTo>
                  <a:pt x="50672" y="465963"/>
                </a:lnTo>
                <a:lnTo>
                  <a:pt x="35559" y="509777"/>
                </a:lnTo>
                <a:lnTo>
                  <a:pt x="22987" y="554863"/>
                </a:lnTo>
                <a:lnTo>
                  <a:pt x="13080" y="600963"/>
                </a:lnTo>
                <a:lnTo>
                  <a:pt x="5841" y="648207"/>
                </a:lnTo>
                <a:lnTo>
                  <a:pt x="1524" y="696340"/>
                </a:lnTo>
                <a:lnTo>
                  <a:pt x="0" y="745363"/>
                </a:lnTo>
                <a:lnTo>
                  <a:pt x="1524" y="794385"/>
                </a:lnTo>
                <a:lnTo>
                  <a:pt x="5841" y="842517"/>
                </a:lnTo>
                <a:lnTo>
                  <a:pt x="13080" y="889762"/>
                </a:lnTo>
                <a:lnTo>
                  <a:pt x="22987" y="935989"/>
                </a:lnTo>
                <a:lnTo>
                  <a:pt x="35559" y="980947"/>
                </a:lnTo>
                <a:lnTo>
                  <a:pt x="50672" y="1024763"/>
                </a:lnTo>
                <a:lnTo>
                  <a:pt x="68199" y="1067181"/>
                </a:lnTo>
                <a:lnTo>
                  <a:pt x="88137" y="1108202"/>
                </a:lnTo>
                <a:lnTo>
                  <a:pt x="110362" y="1147698"/>
                </a:lnTo>
                <a:lnTo>
                  <a:pt x="134619" y="1185545"/>
                </a:lnTo>
                <a:lnTo>
                  <a:pt x="161035" y="1221739"/>
                </a:lnTo>
                <a:lnTo>
                  <a:pt x="189483" y="1256029"/>
                </a:lnTo>
                <a:lnTo>
                  <a:pt x="219837" y="1288414"/>
                </a:lnTo>
                <a:lnTo>
                  <a:pt x="251840" y="1318767"/>
                </a:lnTo>
                <a:lnTo>
                  <a:pt x="285750" y="1346962"/>
                </a:lnTo>
                <a:lnTo>
                  <a:pt x="321182" y="1372996"/>
                </a:lnTo>
                <a:lnTo>
                  <a:pt x="358139" y="1396619"/>
                </a:lnTo>
                <a:lnTo>
                  <a:pt x="396493" y="1417827"/>
                </a:lnTo>
                <a:lnTo>
                  <a:pt x="436244" y="1436623"/>
                </a:lnTo>
                <a:lnTo>
                  <a:pt x="477265" y="1452752"/>
                </a:lnTo>
                <a:lnTo>
                  <a:pt x="519429" y="1466214"/>
                </a:lnTo>
                <a:lnTo>
                  <a:pt x="562609" y="1476756"/>
                </a:lnTo>
                <a:lnTo>
                  <a:pt x="606805" y="1484502"/>
                </a:lnTo>
                <a:lnTo>
                  <a:pt x="652017" y="1489202"/>
                </a:lnTo>
                <a:lnTo>
                  <a:pt x="697864" y="1490726"/>
                </a:lnTo>
                <a:lnTo>
                  <a:pt x="743712" y="1489202"/>
                </a:lnTo>
                <a:lnTo>
                  <a:pt x="788796" y="1484502"/>
                </a:lnTo>
                <a:lnTo>
                  <a:pt x="832992" y="1476756"/>
                </a:lnTo>
                <a:lnTo>
                  <a:pt x="876300" y="1466214"/>
                </a:lnTo>
                <a:lnTo>
                  <a:pt x="918463" y="1452752"/>
                </a:lnTo>
                <a:lnTo>
                  <a:pt x="959357" y="1436623"/>
                </a:lnTo>
                <a:lnTo>
                  <a:pt x="999108" y="1417827"/>
                </a:lnTo>
                <a:lnTo>
                  <a:pt x="1037589" y="1396619"/>
                </a:lnTo>
                <a:lnTo>
                  <a:pt x="1074546" y="1372996"/>
                </a:lnTo>
                <a:lnTo>
                  <a:pt x="1109979" y="1346962"/>
                </a:lnTo>
                <a:lnTo>
                  <a:pt x="1143762" y="1318767"/>
                </a:lnTo>
                <a:lnTo>
                  <a:pt x="1175892" y="1288414"/>
                </a:lnTo>
                <a:lnTo>
                  <a:pt x="1206245" y="1256029"/>
                </a:lnTo>
                <a:lnTo>
                  <a:pt x="1234566" y="1221739"/>
                </a:lnTo>
                <a:lnTo>
                  <a:pt x="1260982" y="1185545"/>
                </a:lnTo>
                <a:lnTo>
                  <a:pt x="1285366" y="1147698"/>
                </a:lnTo>
                <a:lnTo>
                  <a:pt x="1307591" y="1108202"/>
                </a:lnTo>
                <a:lnTo>
                  <a:pt x="1327403" y="1067181"/>
                </a:lnTo>
                <a:lnTo>
                  <a:pt x="1345056" y="1024763"/>
                </a:lnTo>
                <a:lnTo>
                  <a:pt x="1360042" y="980947"/>
                </a:lnTo>
                <a:lnTo>
                  <a:pt x="1372615" y="935989"/>
                </a:lnTo>
                <a:lnTo>
                  <a:pt x="1382649" y="889762"/>
                </a:lnTo>
                <a:lnTo>
                  <a:pt x="1389760" y="842517"/>
                </a:lnTo>
                <a:lnTo>
                  <a:pt x="1394205" y="794385"/>
                </a:lnTo>
                <a:lnTo>
                  <a:pt x="1395729" y="745363"/>
                </a:lnTo>
                <a:lnTo>
                  <a:pt x="1394205" y="696340"/>
                </a:lnTo>
                <a:lnTo>
                  <a:pt x="1389760" y="648207"/>
                </a:lnTo>
                <a:lnTo>
                  <a:pt x="1382649" y="600963"/>
                </a:lnTo>
                <a:lnTo>
                  <a:pt x="1372615" y="554863"/>
                </a:lnTo>
                <a:lnTo>
                  <a:pt x="1360042" y="509777"/>
                </a:lnTo>
                <a:lnTo>
                  <a:pt x="1345056" y="465963"/>
                </a:lnTo>
                <a:lnTo>
                  <a:pt x="1327403" y="423544"/>
                </a:lnTo>
                <a:lnTo>
                  <a:pt x="1307591" y="382524"/>
                </a:lnTo>
                <a:lnTo>
                  <a:pt x="1285366" y="343026"/>
                </a:lnTo>
                <a:lnTo>
                  <a:pt x="1260982" y="305180"/>
                </a:lnTo>
                <a:lnTo>
                  <a:pt x="1234566" y="268986"/>
                </a:lnTo>
                <a:lnTo>
                  <a:pt x="1206245" y="234695"/>
                </a:lnTo>
                <a:lnTo>
                  <a:pt x="1175892" y="202437"/>
                </a:lnTo>
                <a:lnTo>
                  <a:pt x="1143762" y="172085"/>
                </a:lnTo>
                <a:lnTo>
                  <a:pt x="1109979" y="143763"/>
                </a:lnTo>
                <a:lnTo>
                  <a:pt x="1074546" y="117855"/>
                </a:lnTo>
                <a:lnTo>
                  <a:pt x="1037589" y="94106"/>
                </a:lnTo>
                <a:lnTo>
                  <a:pt x="999108" y="72898"/>
                </a:lnTo>
                <a:lnTo>
                  <a:pt x="959357" y="54101"/>
                </a:lnTo>
                <a:lnTo>
                  <a:pt x="918463" y="37973"/>
                </a:lnTo>
                <a:lnTo>
                  <a:pt x="876300" y="24637"/>
                </a:lnTo>
                <a:lnTo>
                  <a:pt x="832992" y="13969"/>
                </a:lnTo>
                <a:lnTo>
                  <a:pt x="788796" y="6223"/>
                </a:lnTo>
                <a:lnTo>
                  <a:pt x="743712" y="1524"/>
                </a:lnTo>
                <a:lnTo>
                  <a:pt x="697864" y="0"/>
                </a:lnTo>
                <a:close/>
              </a:path>
            </a:pathLst>
          </a:custGeom>
          <a:solidFill>
            <a:srgbClr val="C3D4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249036" y="6128994"/>
            <a:ext cx="728345" cy="970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175" algn="ctr">
              <a:lnSpc>
                <a:spcPct val="112700"/>
              </a:lnSpc>
              <a:spcBef>
                <a:spcPts val="100"/>
              </a:spcBef>
            </a:pPr>
            <a:r>
              <a:rPr sz="1100" dirty="0">
                <a:latin typeface="Lucida Sans Unicode"/>
                <a:cs typeface="Lucida Sans Unicode"/>
              </a:rPr>
              <a:t>3</a:t>
            </a:r>
            <a:r>
              <a:rPr sz="1100" spc="-15" dirty="0"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Lucida Sans Unicode"/>
                <a:cs typeface="Lucida Sans Unicode"/>
              </a:rPr>
              <a:t>months’ </a:t>
            </a:r>
            <a:r>
              <a:rPr sz="1100" dirty="0">
                <a:latin typeface="Lucida Sans Unicode"/>
                <a:cs typeface="Lucida Sans Unicode"/>
              </a:rPr>
              <a:t>salary</a:t>
            </a:r>
            <a:r>
              <a:rPr sz="1100" spc="-90" dirty="0">
                <a:latin typeface="Lucida Sans Unicode"/>
                <a:cs typeface="Lucida Sans Unicode"/>
              </a:rPr>
              <a:t> </a:t>
            </a:r>
            <a:r>
              <a:rPr sz="1100" spc="-50" dirty="0">
                <a:latin typeface="Lucida Sans Unicode"/>
                <a:cs typeface="Lucida Sans Unicode"/>
              </a:rPr>
              <a:t>x </a:t>
            </a:r>
            <a:r>
              <a:rPr sz="1100" spc="-20" dirty="0">
                <a:latin typeface="Lucida Sans Unicode"/>
                <a:cs typeface="Lucida Sans Unicode"/>
              </a:rPr>
              <a:t>completed </a:t>
            </a:r>
            <a:r>
              <a:rPr sz="1100" dirty="0">
                <a:latin typeface="Lucida Sans Unicode"/>
                <a:cs typeface="Lucida Sans Unicode"/>
              </a:rPr>
              <a:t>years</a:t>
            </a:r>
            <a:r>
              <a:rPr sz="1100" spc="-35" dirty="0">
                <a:latin typeface="Lucida Sans Unicode"/>
                <a:cs typeface="Lucida Sans Unicode"/>
              </a:rPr>
              <a:t> </a:t>
            </a:r>
            <a:r>
              <a:rPr sz="1100" spc="-25" dirty="0">
                <a:latin typeface="Lucida Sans Unicode"/>
                <a:cs typeface="Lucida Sans Unicode"/>
              </a:rPr>
              <a:t>of </a:t>
            </a:r>
            <a:r>
              <a:rPr sz="1100" spc="-10" dirty="0">
                <a:latin typeface="Lucida Sans Unicode"/>
                <a:cs typeface="Lucida Sans Unicode"/>
              </a:rPr>
              <a:t>service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709034" y="7285990"/>
            <a:ext cx="412115" cy="228600"/>
          </a:xfrm>
          <a:custGeom>
            <a:avLst/>
            <a:gdLst/>
            <a:ahLst/>
            <a:cxnLst/>
            <a:rect l="l" t="t" r="r" b="b"/>
            <a:pathLst>
              <a:path w="412114" h="228600">
                <a:moveTo>
                  <a:pt x="329564" y="0"/>
                </a:moveTo>
                <a:lnTo>
                  <a:pt x="82423" y="0"/>
                </a:lnTo>
                <a:lnTo>
                  <a:pt x="82423" y="114299"/>
                </a:lnTo>
                <a:lnTo>
                  <a:pt x="0" y="114299"/>
                </a:lnTo>
                <a:lnTo>
                  <a:pt x="205993" y="228599"/>
                </a:lnTo>
                <a:lnTo>
                  <a:pt x="411988" y="114299"/>
                </a:lnTo>
                <a:lnTo>
                  <a:pt x="329564" y="114299"/>
                </a:lnTo>
                <a:lnTo>
                  <a:pt x="329564" y="0"/>
                </a:lnTo>
                <a:close/>
              </a:path>
            </a:pathLst>
          </a:custGeom>
          <a:solidFill>
            <a:srgbClr val="5F8AA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5926</Words>
  <Application>Microsoft Office PowerPoint</Application>
  <PresentationFormat>Custom</PresentationFormat>
  <Paragraphs>708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Calibri</vt:lpstr>
      <vt:lpstr>Georgia</vt:lpstr>
      <vt:lpstr>Lucida Sans Unicode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PROFITS AND GAINS OF BUSINESS OR PROFESSION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</cp:revision>
  <dcterms:created xsi:type="dcterms:W3CDTF">2025-06-13T14:53:41Z</dcterms:created>
  <dcterms:modified xsi:type="dcterms:W3CDTF">2025-06-13T15:02:10Z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2025-06-13T00:00:00Z</vt:filetime>
  </property>
  <property fmtid="{D5CDD505-2E9C-101B-9397-08002B2CF9AE}" pid="3" name="LastSaved">
    <vt:filetime>2025-06-13T00:00:00Z</vt:filetime>
  </property>
  <property fmtid="{D5CDD505-2E9C-101B-9397-08002B2CF9AE}" pid="4" name="Producer">
    <vt:lpwstr>iLovePDF</vt:lpwstr>
  </property>
</Properties>
</file>