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99" r:id="rId4"/>
    <p:sldId id="300" r:id="rId5"/>
    <p:sldId id="302" r:id="rId6"/>
    <p:sldId id="293" r:id="rId7"/>
    <p:sldId id="259" r:id="rId8"/>
    <p:sldId id="260" r:id="rId9"/>
    <p:sldId id="297" r:id="rId10"/>
    <p:sldId id="296" r:id="rId11"/>
    <p:sldId id="294" r:id="rId12"/>
    <p:sldId id="262" r:id="rId13"/>
    <p:sldId id="295" r:id="rId14"/>
    <p:sldId id="261" r:id="rId15"/>
    <p:sldId id="29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2" autoAdjust="0"/>
    <p:restoredTop sz="94660"/>
  </p:normalViewPr>
  <p:slideViewPr>
    <p:cSldViewPr snapToGrid="0">
      <p:cViewPr varScale="1">
        <p:scale>
          <a:sx n="74" d="100"/>
          <a:sy n="74" d="100"/>
        </p:scale>
        <p:origin x="54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9/7/2025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t>9/7/2025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t>9/7/2025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9/7/2025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9/7/2025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9/7/2025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leartax.in/s/capital-gains-incom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cleartax.in/s/salary-incom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cleartax.in/s/hra-house-rent-allowance" TargetMode="External"/><Relationship Id="rId2" Type="http://schemas.openxmlformats.org/officeDocument/2006/relationships/hyperlink" Target="https://cleartax.in/paytax/HraCalculato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tax2win.in/ca-assisted"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cleartax.in/s/view-form-26as-tax-credit-statemen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9890" y="245110"/>
            <a:ext cx="11471910" cy="6295390"/>
          </a:xfrm>
        </p:spPr>
        <p:txBody>
          <a:bodyPr/>
          <a:lstStyle/>
          <a:p>
            <a:endParaRPr lang="en-US" sz="3600" dirty="0">
              <a:solidFill>
                <a:srgbClr val="FF0000"/>
              </a:solidFill>
            </a:endParaRPr>
          </a:p>
          <a:p>
            <a:r>
              <a:rPr lang="en-US" sz="3600" b="1" dirty="0" smtClean="0">
                <a:solidFill>
                  <a:srgbClr val="FF0000"/>
                </a:solidFill>
                <a:latin typeface="Gungsuh" panose="02030600000101010101" charset="-127"/>
                <a:ea typeface="Gungsuh" panose="02030600000101010101" charset="-127"/>
              </a:rPr>
              <a:t>DOS </a:t>
            </a:r>
            <a:endParaRPr lang="en-US" sz="3600" b="1" dirty="0" smtClean="0">
              <a:solidFill>
                <a:srgbClr val="FF0000"/>
              </a:solidFill>
              <a:latin typeface="Gungsuh" panose="02030600000101010101" charset="-127"/>
              <a:ea typeface="Gungsuh" panose="02030600000101010101" charset="-127"/>
            </a:endParaRPr>
          </a:p>
          <a:p>
            <a:endParaRPr lang="en-US" sz="3600" b="1" dirty="0" smtClean="0">
              <a:solidFill>
                <a:srgbClr val="FF0000"/>
              </a:solidFill>
              <a:latin typeface="Gungsuh" panose="02030600000101010101" charset="-127"/>
              <a:ea typeface="Gungsuh" panose="02030600000101010101" charset="-127"/>
            </a:endParaRPr>
          </a:p>
          <a:p>
            <a:r>
              <a:rPr lang="en-US" sz="3600" b="1" dirty="0" smtClean="0">
                <a:solidFill>
                  <a:srgbClr val="FF0000"/>
                </a:solidFill>
                <a:latin typeface="Gungsuh" panose="02030600000101010101" charset="-127"/>
                <a:ea typeface="Gungsuh" panose="02030600000101010101" charset="-127"/>
              </a:rPr>
              <a:t>AND</a:t>
            </a:r>
          </a:p>
          <a:p>
            <a:r>
              <a:rPr lang="en-US" sz="3600" b="1" dirty="0" smtClean="0">
                <a:solidFill>
                  <a:srgbClr val="FF0000"/>
                </a:solidFill>
                <a:latin typeface="Gungsuh" panose="02030600000101010101" charset="-127"/>
                <a:ea typeface="Gungsuh" panose="02030600000101010101" charset="-127"/>
              </a:rPr>
              <a:t> </a:t>
            </a:r>
            <a:endParaRPr lang="en-US" sz="3600" b="1" dirty="0" smtClean="0">
              <a:solidFill>
                <a:srgbClr val="FF0000"/>
              </a:solidFill>
              <a:latin typeface="Gungsuh" panose="02030600000101010101" charset="-127"/>
              <a:ea typeface="Gungsuh" panose="02030600000101010101" charset="-127"/>
            </a:endParaRPr>
          </a:p>
          <a:p>
            <a:r>
              <a:rPr lang="en-US" sz="3600" b="1" dirty="0" smtClean="0">
                <a:solidFill>
                  <a:srgbClr val="FF0000"/>
                </a:solidFill>
                <a:latin typeface="Gungsuh" panose="02030600000101010101" charset="-127"/>
                <a:ea typeface="Gungsuh" panose="02030600000101010101" charset="-127"/>
              </a:rPr>
              <a:t>DONOT  </a:t>
            </a:r>
          </a:p>
          <a:p>
            <a:r>
              <a:rPr lang="en-US" sz="3600" b="1" dirty="0" smtClean="0">
                <a:solidFill>
                  <a:srgbClr val="FF0000"/>
                </a:solidFill>
                <a:latin typeface="Gungsuh" panose="02030600000101010101" charset="-127"/>
                <a:ea typeface="Gungsuh" panose="02030600000101010101" charset="-127"/>
              </a:rPr>
              <a:t>OF</a:t>
            </a:r>
          </a:p>
          <a:p>
            <a:r>
              <a:rPr lang="en-US" sz="3600" b="1" dirty="0" smtClean="0">
                <a:solidFill>
                  <a:srgbClr val="FF0000"/>
                </a:solidFill>
                <a:latin typeface="Gungsuh" panose="02030600000101010101" charset="-127"/>
                <a:ea typeface="Gungsuh" panose="02030600000101010101" charset="-127"/>
              </a:rPr>
              <a:t> FILING OF INCOME TAX RETURN</a:t>
            </a:r>
          </a:p>
          <a:p>
            <a:endParaRPr lang="en-US" sz="3600" b="1" dirty="0">
              <a:solidFill>
                <a:srgbClr val="FF0000"/>
              </a:solidFill>
              <a:latin typeface="Gungsuh" panose="02030600000101010101" charset="-127"/>
              <a:ea typeface="Gungsuh" panose="02030600000101010101" charset="-127"/>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780" y="273685"/>
            <a:ext cx="11529695" cy="6320790"/>
          </a:xfrm>
        </p:spPr>
        <p:txBody>
          <a:bodyPr>
            <a:normAutofit/>
          </a:bodyPr>
          <a:lstStyle/>
          <a:p>
            <a:endParaRPr lang="en-US" dirty="0" smtClean="0">
              <a:solidFill>
                <a:srgbClr val="FF0000"/>
              </a:solidFill>
              <a:sym typeface="+mn-ea"/>
            </a:endParaRPr>
          </a:p>
          <a:p>
            <a:pPr marL="0" indent="0" algn="just">
              <a:buNone/>
            </a:pPr>
            <a:r>
              <a:rPr lang="en-US" b="1" dirty="0" smtClean="0">
                <a:solidFill>
                  <a:srgbClr val="FF0000"/>
                </a:solidFill>
              </a:rPr>
              <a:t>9.Reconcile </a:t>
            </a:r>
            <a:r>
              <a:rPr lang="en-US" b="1" dirty="0">
                <a:solidFill>
                  <a:srgbClr val="FF0000"/>
                </a:solidFill>
              </a:rPr>
              <a:t>Income and Investments With AIS and TIS</a:t>
            </a:r>
          </a:p>
          <a:p>
            <a:pPr algn="just"/>
            <a:r>
              <a:rPr lang="en-US" dirty="0"/>
              <a:t>AIS(Annual Information Statement) is an extension of Form 26AS consisting of more comprehensive details like GST turnover, purchase and sale of securities, foreign remittances, </a:t>
            </a:r>
            <a:r>
              <a:rPr lang="en-US" dirty="0" err="1" smtClean="0"/>
              <a:t>etc</a:t>
            </a:r>
            <a:endParaRPr lang="en-US" dirty="0" smtClean="0"/>
          </a:p>
          <a:p>
            <a:pPr algn="just"/>
            <a:endParaRPr lang="en-US" dirty="0" smtClean="0"/>
          </a:p>
          <a:p>
            <a:pPr algn="just"/>
            <a:r>
              <a:rPr lang="en-US" dirty="0" smtClean="0"/>
              <a:t> </a:t>
            </a:r>
            <a:r>
              <a:rPr lang="en-US" dirty="0"/>
              <a:t>TIS(Taxpayer Information Summary) consists of aggregated information and summary details of the taxpayer. The reported value, as shown in TIS is the value reported by various reporting entities like banks concerning the </a:t>
            </a:r>
            <a:r>
              <a:rPr lang="en-US" dirty="0" err="1"/>
              <a:t>assessee</a:t>
            </a:r>
            <a:r>
              <a:rPr lang="en-US" dirty="0"/>
              <a:t>. The derived value is the updated value after considering the </a:t>
            </a:r>
            <a:r>
              <a:rPr lang="en-US" dirty="0" err="1"/>
              <a:t>assessee’s</a:t>
            </a:r>
            <a:r>
              <a:rPr lang="en-US" dirty="0"/>
              <a:t> feedback. This value will be prefilled in the ITR. It is crucial to make sure that this derived value is the actual value of the Income and Investment of the taxpayer</a:t>
            </a:r>
            <a:r>
              <a:rPr lang="en-US" dirty="0" smtClean="0"/>
              <a:t>.</a:t>
            </a:r>
          </a:p>
          <a:p>
            <a:endParaRPr lang="en-US" dirty="0">
              <a:solidFill>
                <a:schemeClr val="tx1">
                  <a:lumMod val="95000"/>
                  <a:lumOff val="5000"/>
                </a:schemeClr>
              </a:solidFill>
              <a:sym typeface="+mn-ea"/>
            </a:endParaRPr>
          </a:p>
        </p:txBody>
      </p:sp>
    </p:spTree>
    <p:extLst>
      <p:ext uri="{BB962C8B-B14F-4D97-AF65-F5344CB8AC3E}">
        <p14:creationId xmlns:p14="http://schemas.microsoft.com/office/powerpoint/2010/main" val="3077118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1972"/>
            <a:ext cx="10515600" cy="5854991"/>
          </a:xfrm>
        </p:spPr>
        <p:txBody>
          <a:bodyPr>
            <a:normAutofit lnSpcReduction="10000"/>
          </a:bodyPr>
          <a:lstStyle/>
          <a:p>
            <a:endParaRPr lang="en-US" dirty="0" smtClean="0"/>
          </a:p>
          <a:p>
            <a:pPr marL="0" indent="0">
              <a:buNone/>
            </a:pPr>
            <a:r>
              <a:rPr lang="en-US" b="1" dirty="0" smtClean="0">
                <a:solidFill>
                  <a:srgbClr val="FF0000"/>
                </a:solidFill>
                <a:sym typeface="+mn-ea"/>
              </a:rPr>
              <a:t>10.Disclosing </a:t>
            </a:r>
            <a:r>
              <a:rPr lang="en-US" b="1" dirty="0">
                <a:solidFill>
                  <a:srgbClr val="FF0000"/>
                </a:solidFill>
                <a:sym typeface="+mn-ea"/>
              </a:rPr>
              <a:t>all sources of Income whether Primary or Secondary</a:t>
            </a:r>
          </a:p>
          <a:p>
            <a:endParaRPr lang="en-US" dirty="0" smtClean="0"/>
          </a:p>
          <a:p>
            <a:r>
              <a:rPr lang="en-US" dirty="0" smtClean="0"/>
              <a:t>If </a:t>
            </a:r>
            <a:r>
              <a:rPr lang="en-US" dirty="0"/>
              <a:t>there is any income from any source other than the primary source of income, it must be disclosed. Taxpayers have to disclose income from all sources including savings account interest, fixed deposit interest, rental income from house property, income from short-term capital gains and any other source. The income must be disclosed irrespective of being taxable or exempt. Many taxpayers, out of ignorance, tend to miss out on giving details of exempt income. </a:t>
            </a:r>
          </a:p>
          <a:p>
            <a:r>
              <a:rPr lang="en-US" dirty="0"/>
              <a:t>Example:</a:t>
            </a:r>
            <a:r>
              <a:rPr lang="en-US" i="1" dirty="0"/>
              <a:t> </a:t>
            </a:r>
            <a:r>
              <a:rPr lang="en-US" dirty="0"/>
              <a:t>Although long term </a:t>
            </a:r>
            <a:r>
              <a:rPr lang="en-US" dirty="0">
                <a:hlinkClick r:id="rId2"/>
              </a:rPr>
              <a:t>capital gains</a:t>
            </a:r>
            <a:r>
              <a:rPr lang="en-US" dirty="0"/>
              <a:t> are exempt from tax up to Rs.1.25 lakh in case of equity shares or equity-oriented mutual funds, the details of the gains have to be mentioned in the schedule applicable for capital gains mandatorily</a:t>
            </a:r>
            <a:r>
              <a:rPr lang="en-US" dirty="0" smtClean="0"/>
              <a:t>.</a:t>
            </a:r>
            <a:endParaRPr lang="en-US" dirty="0"/>
          </a:p>
        </p:txBody>
      </p:sp>
    </p:spTree>
    <p:extLst>
      <p:ext uri="{BB962C8B-B14F-4D97-AF65-F5344CB8AC3E}">
        <p14:creationId xmlns:p14="http://schemas.microsoft.com/office/powerpoint/2010/main" val="2841802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035" y="270510"/>
            <a:ext cx="11631930" cy="6344285"/>
          </a:xfrm>
        </p:spPr>
        <p:txBody>
          <a:bodyPr>
            <a:normAutofit fontScale="97500"/>
          </a:bodyPr>
          <a:lstStyle/>
          <a:p>
            <a:endParaRPr lang="en-US" dirty="0" smtClean="0"/>
          </a:p>
          <a:p>
            <a:pPr marL="0" indent="0">
              <a:buNone/>
            </a:pPr>
            <a:r>
              <a:rPr lang="en-US" b="1" dirty="0" smtClean="0">
                <a:solidFill>
                  <a:srgbClr val="FF0000"/>
                </a:solidFill>
              </a:rPr>
              <a:t>11.Entering </a:t>
            </a:r>
            <a:r>
              <a:rPr lang="en-US" b="1" dirty="0">
                <a:solidFill>
                  <a:srgbClr val="FF0000"/>
                </a:solidFill>
              </a:rPr>
              <a:t>the Correct Details </a:t>
            </a:r>
            <a:r>
              <a:rPr lang="en-US" b="1" dirty="0" smtClean="0">
                <a:solidFill>
                  <a:srgbClr val="FF0000"/>
                </a:solidFill>
              </a:rPr>
              <a:t>Manually</a:t>
            </a:r>
            <a:endParaRPr lang="en-US" dirty="0">
              <a:solidFill>
                <a:srgbClr val="FF0000"/>
              </a:solidFill>
            </a:endParaRPr>
          </a:p>
          <a:p>
            <a:r>
              <a:rPr lang="en-US" dirty="0" smtClean="0"/>
              <a:t>The </a:t>
            </a:r>
            <a:r>
              <a:rPr lang="en-US" dirty="0"/>
              <a:t>ITR forms carry several rows and columns that need to be filled out at the time of filing one’s income tax returns. The details have to be entered in a particular format, which if not done correctly can lead to errors in the returns. For example, dates must only be entered in the DD/MM/YYYY format. If the date is entered in any other format, the returns would be incorrect</a:t>
            </a:r>
            <a:r>
              <a:rPr lang="en-US" dirty="0" smtClean="0"/>
              <a:t>.</a:t>
            </a:r>
          </a:p>
          <a:p>
            <a:endParaRPr lang="en-US" dirty="0"/>
          </a:p>
          <a:p>
            <a:pPr marL="0" indent="0">
              <a:buNone/>
            </a:pPr>
            <a:r>
              <a:rPr lang="en-US" b="1" dirty="0" smtClean="0">
                <a:solidFill>
                  <a:srgbClr val="FF0000"/>
                </a:solidFill>
              </a:rPr>
              <a:t>12.Two </a:t>
            </a:r>
            <a:r>
              <a:rPr lang="en-US" b="1" dirty="0">
                <a:solidFill>
                  <a:srgbClr val="FF0000"/>
                </a:solidFill>
              </a:rPr>
              <a:t>or More Form 16 </a:t>
            </a:r>
            <a:r>
              <a:rPr lang="en-US" b="1" dirty="0" smtClean="0">
                <a:solidFill>
                  <a:srgbClr val="FF0000"/>
                </a:solidFill>
              </a:rPr>
              <a:t>applicable from different Employers</a:t>
            </a:r>
            <a:endParaRPr lang="en-US" b="1" dirty="0">
              <a:solidFill>
                <a:srgbClr val="FF0000"/>
              </a:solidFill>
            </a:endParaRPr>
          </a:p>
          <a:p>
            <a:r>
              <a:rPr lang="en-US" dirty="0"/>
              <a:t>Whenever a taxpayer changes jobs, they end up with different Form 16s from each employer when filing their tax returns. Filing returns with multiple Form 16s can be tricky, and taxpayers are often not sure how to do it. In such cases, taxpayers have to aggregate their incomes from both employers under their income from </a:t>
            </a:r>
            <a:r>
              <a:rPr lang="en-US" dirty="0">
                <a:hlinkClick r:id="rId2"/>
              </a:rPr>
              <a:t>salary</a:t>
            </a:r>
            <a:r>
              <a:rPr lang="en-US" dirty="0"/>
              <a:t>.</a:t>
            </a:r>
          </a:p>
          <a:p>
            <a:endParaRPr lang="en-US" dirty="0" smtClean="0"/>
          </a:p>
          <a:p>
            <a:pPr marL="0" indent="0">
              <a:buNone/>
            </a:pPr>
            <a:endParaRPr lang="en-US" dirty="0" smtClean="0"/>
          </a:p>
          <a:p>
            <a:endParaRPr lang="en-US" dirty="0">
              <a:solidFill>
                <a:schemeClr val="tx1">
                  <a:lumMod val="95000"/>
                  <a:lumOff val="5000"/>
                </a:schemeClr>
              </a:solidFill>
              <a:sym typeface="+mn-ea"/>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09092"/>
            <a:ext cx="10515600" cy="6091707"/>
          </a:xfrm>
        </p:spPr>
        <p:txBody>
          <a:bodyPr/>
          <a:lstStyle/>
          <a:p>
            <a:endParaRPr lang="en-US" dirty="0" smtClean="0"/>
          </a:p>
          <a:p>
            <a:endParaRPr lang="en-IN" dirty="0"/>
          </a:p>
        </p:txBody>
      </p:sp>
      <p:sp>
        <p:nvSpPr>
          <p:cNvPr id="2" name="Rectangle 1"/>
          <p:cNvSpPr/>
          <p:nvPr/>
        </p:nvSpPr>
        <p:spPr>
          <a:xfrm>
            <a:off x="399245" y="309091"/>
            <a:ext cx="11204620" cy="5909310"/>
          </a:xfrm>
          <a:prstGeom prst="rect">
            <a:avLst/>
          </a:prstGeom>
        </p:spPr>
        <p:txBody>
          <a:bodyPr wrap="square">
            <a:spAutoFit/>
          </a:bodyPr>
          <a:lstStyle/>
          <a:p>
            <a:r>
              <a:rPr lang="en-US" b="1" dirty="0" smtClean="0">
                <a:solidFill>
                  <a:srgbClr val="FF0000"/>
                </a:solidFill>
                <a:latin typeface="Arial" panose="020B0604020202020204" pitchFamily="34" charset="0"/>
              </a:rPr>
              <a:t>13.HRA </a:t>
            </a:r>
            <a:r>
              <a:rPr lang="en-US" b="1" dirty="0" smtClean="0">
                <a:solidFill>
                  <a:srgbClr val="FF0000"/>
                </a:solidFill>
                <a:latin typeface="Arial" panose="020B0604020202020204" pitchFamily="34" charset="0"/>
              </a:rPr>
              <a:t>and other statutory deduction not appearing in Form 16  </a:t>
            </a:r>
            <a:r>
              <a:rPr lang="en-US" b="1" dirty="0">
                <a:solidFill>
                  <a:srgbClr val="FF0000"/>
                </a:solidFill>
                <a:latin typeface="Arial" panose="020B0604020202020204" pitchFamily="34" charset="0"/>
              </a:rPr>
              <a:t>by </a:t>
            </a:r>
            <a:r>
              <a:rPr lang="en-US" b="1" dirty="0" smtClean="0">
                <a:solidFill>
                  <a:srgbClr val="FF0000"/>
                </a:solidFill>
                <a:latin typeface="Arial" panose="020B0604020202020204" pitchFamily="34" charset="0"/>
              </a:rPr>
              <a:t>Employer</a:t>
            </a:r>
          </a:p>
          <a:p>
            <a:endParaRPr lang="en-US" b="1" dirty="0">
              <a:solidFill>
                <a:srgbClr val="314259"/>
              </a:solidFill>
              <a:latin typeface="Arial" panose="020B0604020202020204" pitchFamily="34" charset="0"/>
            </a:endParaRPr>
          </a:p>
          <a:p>
            <a:r>
              <a:rPr lang="en-US" dirty="0">
                <a:solidFill>
                  <a:srgbClr val="314259"/>
                </a:solidFill>
                <a:latin typeface="Arial" panose="020B0604020202020204" pitchFamily="34" charset="0"/>
              </a:rPr>
              <a:t>If an individual doesn’t submit the rent receipts with the company HR, he or she won’t be able to get house rent allowance. Often, taxpayers are not aware that they need to have their landlord’s PAN to avail the </a:t>
            </a:r>
            <a:r>
              <a:rPr lang="en-US" dirty="0">
                <a:solidFill>
                  <a:srgbClr val="1678FB"/>
                </a:solidFill>
                <a:latin typeface="Arial" panose="020B0604020202020204" pitchFamily="34" charset="0"/>
                <a:hlinkClick r:id="rId2"/>
              </a:rPr>
              <a:t>HRA benefit</a:t>
            </a:r>
            <a:r>
              <a:rPr lang="en-US" dirty="0">
                <a:solidFill>
                  <a:srgbClr val="314259"/>
                </a:solidFill>
                <a:latin typeface="Arial" panose="020B0604020202020204" pitchFamily="34" charset="0"/>
              </a:rPr>
              <a:t>. Taxpayers can calculate and claim </a:t>
            </a:r>
            <a:r>
              <a:rPr lang="en-US" dirty="0">
                <a:solidFill>
                  <a:srgbClr val="1678FB"/>
                </a:solidFill>
                <a:latin typeface="Arial" panose="020B0604020202020204" pitchFamily="34" charset="0"/>
                <a:hlinkClick r:id="rId3"/>
              </a:rPr>
              <a:t>HRA</a:t>
            </a:r>
            <a:r>
              <a:rPr lang="en-US" dirty="0">
                <a:solidFill>
                  <a:srgbClr val="314259"/>
                </a:solidFill>
                <a:latin typeface="Arial" panose="020B0604020202020204" pitchFamily="34" charset="0"/>
              </a:rPr>
              <a:t> exemption at the time of filing their income tax returns</a:t>
            </a:r>
            <a:r>
              <a:rPr lang="en-US" dirty="0" smtClean="0">
                <a:solidFill>
                  <a:srgbClr val="314259"/>
                </a:solidFill>
                <a:latin typeface="Arial" panose="020B0604020202020204" pitchFamily="34" charset="0"/>
              </a:rPr>
              <a:t>.</a:t>
            </a:r>
          </a:p>
          <a:p>
            <a:endParaRPr lang="en-US" b="0" i="0" dirty="0">
              <a:solidFill>
                <a:srgbClr val="314259"/>
              </a:solidFill>
              <a:effectLst/>
              <a:latin typeface="Arial" panose="020B0604020202020204" pitchFamily="34" charset="0"/>
            </a:endParaRPr>
          </a:p>
          <a:p>
            <a:r>
              <a:rPr lang="en-US" dirty="0" smtClean="0">
                <a:solidFill>
                  <a:srgbClr val="314259"/>
                </a:solidFill>
                <a:latin typeface="Arial" panose="020B0604020202020204" pitchFamily="34" charset="0"/>
              </a:rPr>
              <a:t>Section 10(5) For Leave travel assistance</a:t>
            </a:r>
          </a:p>
          <a:p>
            <a:endParaRPr lang="en-US" b="0" i="0" dirty="0">
              <a:solidFill>
                <a:srgbClr val="314259"/>
              </a:solidFill>
              <a:effectLst/>
              <a:latin typeface="Arial" panose="020B0604020202020204" pitchFamily="34" charset="0"/>
            </a:endParaRPr>
          </a:p>
          <a:p>
            <a:r>
              <a:rPr lang="en-US" dirty="0" smtClean="0">
                <a:solidFill>
                  <a:srgbClr val="314259"/>
                </a:solidFill>
                <a:latin typeface="Arial" panose="020B0604020202020204" pitchFamily="34" charset="0"/>
              </a:rPr>
              <a:t>Other Statutory Exemptions such as interest on PF,PPF RPF etc.</a:t>
            </a:r>
          </a:p>
          <a:p>
            <a:endParaRPr lang="en-US" dirty="0">
              <a:solidFill>
                <a:srgbClr val="314259"/>
              </a:solidFill>
              <a:latin typeface="Arial" panose="020B0604020202020204" pitchFamily="34" charset="0"/>
            </a:endParaRPr>
          </a:p>
          <a:p>
            <a:r>
              <a:rPr lang="en-US" b="1" dirty="0" smtClean="0">
                <a:solidFill>
                  <a:srgbClr val="FF0000"/>
                </a:solidFill>
              </a:rPr>
              <a:t>14.E-Verify </a:t>
            </a:r>
            <a:r>
              <a:rPr lang="en-US" b="1" dirty="0">
                <a:solidFill>
                  <a:srgbClr val="FF0000"/>
                </a:solidFill>
              </a:rPr>
              <a:t>ITR On Time</a:t>
            </a:r>
          </a:p>
          <a:p>
            <a:r>
              <a:rPr lang="en-US" dirty="0"/>
              <a:t>After successfully e-filing your income tax return, e-verify your ITR via </a:t>
            </a:r>
            <a:r>
              <a:rPr lang="en-US" dirty="0" err="1"/>
              <a:t>Netbanking</a:t>
            </a:r>
            <a:r>
              <a:rPr lang="en-US" dirty="0"/>
              <a:t>, </a:t>
            </a:r>
            <a:r>
              <a:rPr lang="en-US" dirty="0" err="1"/>
              <a:t>Aadhaar</a:t>
            </a:r>
            <a:r>
              <a:rPr lang="en-US" dirty="0"/>
              <a:t> Card, or the EVC process on your mobile number and email within 30 days of the e-filing of a tax return. For some reason, if you cannot e-verify your return, you can sign and send the ITR-V to the CPC via ordinary or speed post only within 30 days of </a:t>
            </a:r>
            <a:r>
              <a:rPr lang="en-US" dirty="0" smtClean="0"/>
              <a:t>the e-filing of the Tax Return.</a:t>
            </a:r>
          </a:p>
          <a:p>
            <a:endParaRPr lang="en-US" dirty="0"/>
          </a:p>
          <a:p>
            <a:r>
              <a:rPr lang="en-US" b="1" dirty="0" smtClean="0">
                <a:solidFill>
                  <a:srgbClr val="FF0000"/>
                </a:solidFill>
              </a:rPr>
              <a:t>15. </a:t>
            </a:r>
            <a:r>
              <a:rPr lang="en-US" b="1" dirty="0">
                <a:solidFill>
                  <a:srgbClr val="FF0000"/>
                </a:solidFill>
              </a:rPr>
              <a:t>Disclosing Schedule AL</a:t>
            </a:r>
          </a:p>
          <a:p>
            <a:r>
              <a:rPr lang="en-US" dirty="0"/>
              <a:t>If the net income exceeds Rs.50 lakh, you must file Schedule AL. This Schedule is to be filled by individuals and HUFs giving details of properties held by the </a:t>
            </a:r>
            <a:r>
              <a:rPr lang="en-US" dirty="0" err="1"/>
              <a:t>assessee</a:t>
            </a:r>
            <a:r>
              <a:rPr lang="en-US" dirty="0"/>
              <a:t> and the corresponding liabilities.</a:t>
            </a:r>
          </a:p>
          <a:p>
            <a:endParaRPr lang="en-US" dirty="0" smtClean="0">
              <a:solidFill>
                <a:srgbClr val="314259"/>
              </a:solidFill>
              <a:latin typeface="Arial" panose="020B0604020202020204" pitchFamily="34" charset="0"/>
            </a:endParaRPr>
          </a:p>
          <a:p>
            <a:endParaRPr lang="en-US" b="0" i="0" dirty="0">
              <a:solidFill>
                <a:srgbClr val="314259"/>
              </a:solidFill>
              <a:effectLst/>
              <a:latin typeface="Arial" panose="020B0604020202020204" pitchFamily="34" charset="0"/>
            </a:endParaRPr>
          </a:p>
        </p:txBody>
      </p:sp>
    </p:spTree>
    <p:extLst>
      <p:ext uri="{BB962C8B-B14F-4D97-AF65-F5344CB8AC3E}">
        <p14:creationId xmlns:p14="http://schemas.microsoft.com/office/powerpoint/2010/main" val="23427199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8920" y="226060"/>
            <a:ext cx="11678920" cy="6389370"/>
          </a:xfrm>
        </p:spPr>
        <p:txBody>
          <a:bodyPr>
            <a:normAutofit fontScale="97500"/>
          </a:bodyPr>
          <a:lstStyle/>
          <a:p>
            <a:endParaRPr lang="en-US" dirty="0" smtClean="0">
              <a:sym typeface="+mn-ea"/>
            </a:endParaRPr>
          </a:p>
          <a:p>
            <a:pPr marL="0" indent="0">
              <a:buNone/>
            </a:pPr>
            <a:r>
              <a:rPr lang="en-US" b="1" dirty="0" smtClean="0">
                <a:solidFill>
                  <a:srgbClr val="FF0000"/>
                </a:solidFill>
                <a:sym typeface="+mn-ea"/>
              </a:rPr>
              <a:t>16.</a:t>
            </a:r>
            <a:r>
              <a:rPr lang="en-US" b="1" dirty="0" smtClean="0">
                <a:solidFill>
                  <a:srgbClr val="FF0000"/>
                </a:solidFill>
              </a:rPr>
              <a:t>Disclosing </a:t>
            </a:r>
            <a:r>
              <a:rPr lang="en-US" b="1" dirty="0">
                <a:solidFill>
                  <a:srgbClr val="FF0000"/>
                </a:solidFill>
              </a:rPr>
              <a:t>Foreign Assets &amp; Liability Details </a:t>
            </a:r>
          </a:p>
          <a:p>
            <a:r>
              <a:rPr lang="en-US" dirty="0"/>
              <a:t>As per the Income Tax Act of 1961, residents and ordinarily resident Indians should report their foreign income, assets, accounts, and shares in the schedule FA in ITR in a given format, irrespective of whether the income is taxable in India or not</a:t>
            </a:r>
            <a:r>
              <a:rPr lang="en-US" dirty="0" smtClean="0"/>
              <a:t>.</a:t>
            </a:r>
          </a:p>
          <a:p>
            <a:pPr marL="0" indent="0">
              <a:buNone/>
            </a:pPr>
            <a:endParaRPr lang="en-US" dirty="0"/>
          </a:p>
          <a:p>
            <a:r>
              <a:rPr lang="en-US" dirty="0"/>
              <a:t>Schedule Foreign Assets (FA) is a schedule in the </a:t>
            </a:r>
            <a:r>
              <a:rPr lang="en-US" dirty="0">
                <a:hlinkClick r:id="rId2"/>
              </a:rPr>
              <a:t>ITR</a:t>
            </a:r>
            <a:r>
              <a:rPr lang="en-US" dirty="0"/>
              <a:t> wherein you are required to furnish the details of foreign assets, such as foreign shares, foreign company mutual funds, and directly employee stock options (ESOPs) of foreign companies.</a:t>
            </a:r>
          </a:p>
          <a:p>
            <a:pPr marL="0" indent="0">
              <a:buNone/>
            </a:pPr>
            <a:endParaRPr lang="en-US"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533399"/>
          </a:xfrm>
        </p:spPr>
        <p:txBody>
          <a:bodyPr/>
          <a:lstStyle/>
          <a:p>
            <a:pPr algn="ctr"/>
            <a:r>
              <a:rPr lang="en-IN" b="1" dirty="0" smtClean="0"/>
              <a:t>Thanks for listening the whole slides</a:t>
            </a:r>
            <a:endParaRPr lang="en-IN" b="1" dirty="0"/>
          </a:p>
        </p:txBody>
      </p:sp>
    </p:spTree>
    <p:extLst>
      <p:ext uri="{BB962C8B-B14F-4D97-AF65-F5344CB8AC3E}">
        <p14:creationId xmlns:p14="http://schemas.microsoft.com/office/powerpoint/2010/main" val="3791519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0215" y="259080"/>
            <a:ext cx="11201400" cy="6350635"/>
          </a:xfrm>
        </p:spPr>
        <p:txBody>
          <a:bodyPr>
            <a:normAutofit/>
          </a:bodyPr>
          <a:lstStyle/>
          <a:p>
            <a:pPr algn="just"/>
            <a:r>
              <a:rPr lang="en-US" dirty="0"/>
              <a:t> </a:t>
            </a:r>
            <a:endParaRPr lang="en-US" dirty="0" smtClean="0"/>
          </a:p>
          <a:p>
            <a:pPr algn="just"/>
            <a:r>
              <a:rPr lang="en-US" dirty="0" smtClean="0">
                <a:solidFill>
                  <a:srgbClr val="FF0000"/>
                </a:solidFill>
              </a:rPr>
              <a:t>By </a:t>
            </a:r>
            <a:r>
              <a:rPr lang="en-US" dirty="0">
                <a:solidFill>
                  <a:srgbClr val="FF0000"/>
                </a:solidFill>
              </a:rPr>
              <a:t>virtue of the Constitutional right under Article 265 of the Constitution of India ‘No tax shall be levied or collected except by authority of law</a:t>
            </a:r>
            <a:r>
              <a:rPr lang="en-US" dirty="0" smtClean="0">
                <a:solidFill>
                  <a:srgbClr val="FF0000"/>
                </a:solidFill>
              </a:rPr>
              <a:t>’.</a:t>
            </a:r>
          </a:p>
          <a:p>
            <a:pPr marL="0" indent="0" algn="just">
              <a:buNone/>
            </a:pPr>
            <a:r>
              <a:rPr lang="en-US" dirty="0" smtClean="0"/>
              <a:t> </a:t>
            </a:r>
            <a:endParaRPr lang="en-US" dirty="0"/>
          </a:p>
          <a:p>
            <a:r>
              <a:rPr lang="en-US" b="1" dirty="0"/>
              <a:t>The due date for filing tax returns for FY 2024-25 (AY 2025-26) is 15th September 2025</a:t>
            </a:r>
            <a:r>
              <a:rPr lang="en-US" dirty="0"/>
              <a:t> for individual taxpayers. Filing an income tax return is mandatory if you have a refund claim in the return or </a:t>
            </a:r>
            <a:r>
              <a:rPr lang="en-US" dirty="0" smtClean="0"/>
              <a:t>having </a:t>
            </a:r>
            <a:r>
              <a:rPr lang="en-US" dirty="0"/>
              <a:t>a total income of more than </a:t>
            </a:r>
            <a:r>
              <a:rPr lang="en-US" dirty="0" smtClean="0"/>
              <a:t>Rs.2,50,000</a:t>
            </a:r>
            <a:r>
              <a:rPr lang="en-US" dirty="0"/>
              <a:t>. This limit is increased to </a:t>
            </a:r>
            <a:r>
              <a:rPr lang="en-US" dirty="0" smtClean="0"/>
              <a:t>Rs.3,00,000 </a:t>
            </a:r>
            <a:r>
              <a:rPr lang="en-US" dirty="0"/>
              <a:t>under the new tax regime</a:t>
            </a:r>
            <a:r>
              <a:rPr lang="en-US" dirty="0" smtClean="0"/>
              <a:t>.</a:t>
            </a:r>
          </a:p>
          <a:p>
            <a:endParaRPr lang="en-US" dirty="0" smtClean="0"/>
          </a:p>
          <a:p>
            <a:r>
              <a:rPr lang="en-US" dirty="0" smtClean="0"/>
              <a:t>Any how, delay of filing of ITR or filing of </a:t>
            </a:r>
            <a:r>
              <a:rPr lang="en-US" dirty="0"/>
              <a:t>ITR at </a:t>
            </a:r>
            <a:r>
              <a:rPr lang="en-US" dirty="0" smtClean="0"/>
              <a:t>the very </a:t>
            </a:r>
            <a:r>
              <a:rPr lang="en-US" dirty="0"/>
              <a:t>last moment in a hurry may lead to various mistakes </a:t>
            </a:r>
            <a:r>
              <a:rPr lang="en-US" dirty="0" smtClean="0"/>
              <a:t>that should </a:t>
            </a:r>
            <a:r>
              <a:rPr lang="en-US" dirty="0"/>
              <a:t>be avoided. </a:t>
            </a:r>
          </a:p>
          <a:p>
            <a:r>
              <a:rPr lang="en-US" dirty="0"/>
              <a:t/>
            </a:r>
            <a:br>
              <a:rPr lang="en-US" dirty="0"/>
            </a:br>
            <a:endParaRPr lang="en-US"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152400"/>
            <a:ext cx="7162800" cy="609600"/>
          </a:xfrm>
        </p:spPr>
        <p:txBody>
          <a:bodyPr>
            <a:noAutofit/>
          </a:bodyPr>
          <a:lstStyle/>
          <a:p>
            <a:r>
              <a:rPr lang="en-US" sz="3600" b="1" dirty="0">
                <a:solidFill>
                  <a:srgbClr val="FF0000"/>
                </a:solidFill>
              </a:rPr>
              <a:t>FORMS OF RETURN</a:t>
            </a:r>
            <a:endParaRPr lang="en-US" sz="3600" dirty="0"/>
          </a:p>
        </p:txBody>
      </p:sp>
      <p:sp>
        <p:nvSpPr>
          <p:cNvPr id="3" name="Content Placeholder 2"/>
          <p:cNvSpPr>
            <a:spLocks noGrp="1"/>
          </p:cNvSpPr>
          <p:nvPr>
            <p:ph sz="half" idx="1"/>
          </p:nvPr>
        </p:nvSpPr>
        <p:spPr>
          <a:xfrm>
            <a:off x="1981200" y="914401"/>
            <a:ext cx="1219200" cy="5628067"/>
          </a:xfrm>
        </p:spPr>
        <p:txBody>
          <a:bodyPr>
            <a:normAutofit fontScale="85000" lnSpcReduction="10000"/>
          </a:bodyPr>
          <a:lstStyle/>
          <a:p>
            <a:pPr>
              <a:buNone/>
            </a:pPr>
            <a:r>
              <a:rPr lang="en-US" sz="2400" b="1" dirty="0">
                <a:solidFill>
                  <a:srgbClr val="FF0000"/>
                </a:solidFill>
              </a:rPr>
              <a:t>ITR -1 :</a:t>
            </a:r>
          </a:p>
          <a:p>
            <a:pPr>
              <a:buNone/>
            </a:pPr>
            <a:endParaRPr lang="en-US" sz="2400" b="1" dirty="0">
              <a:solidFill>
                <a:srgbClr val="FF0000"/>
              </a:solidFill>
            </a:endParaRPr>
          </a:p>
          <a:p>
            <a:pPr>
              <a:buNone/>
            </a:pPr>
            <a:endParaRPr lang="en-US" sz="2400" b="1" dirty="0">
              <a:solidFill>
                <a:srgbClr val="FF0000"/>
              </a:solidFill>
            </a:endParaRPr>
          </a:p>
          <a:p>
            <a:pPr>
              <a:buNone/>
            </a:pPr>
            <a:endParaRPr lang="en-US" sz="2400" b="1" dirty="0">
              <a:solidFill>
                <a:srgbClr val="FF0000"/>
              </a:solidFill>
            </a:endParaRPr>
          </a:p>
          <a:p>
            <a:pPr>
              <a:buNone/>
            </a:pPr>
            <a:endParaRPr lang="en-US" sz="2400" b="1" dirty="0">
              <a:solidFill>
                <a:srgbClr val="FF0000"/>
              </a:solidFill>
            </a:endParaRPr>
          </a:p>
          <a:p>
            <a:pPr>
              <a:buNone/>
            </a:pPr>
            <a:endParaRPr lang="en-US" sz="2400" b="1" dirty="0">
              <a:solidFill>
                <a:srgbClr val="FF0000"/>
              </a:solidFill>
            </a:endParaRPr>
          </a:p>
          <a:p>
            <a:pPr>
              <a:buNone/>
            </a:pPr>
            <a:endParaRPr lang="en-US" sz="2400" b="1" dirty="0">
              <a:solidFill>
                <a:srgbClr val="FF0000"/>
              </a:solidFill>
            </a:endParaRPr>
          </a:p>
          <a:p>
            <a:pPr>
              <a:buNone/>
            </a:pPr>
            <a:endParaRPr lang="en-US" sz="2400" b="1" dirty="0">
              <a:solidFill>
                <a:srgbClr val="FF0000"/>
              </a:solidFill>
            </a:endParaRPr>
          </a:p>
          <a:p>
            <a:pPr>
              <a:buNone/>
            </a:pPr>
            <a:endParaRPr lang="en-US" sz="2400" b="1" dirty="0">
              <a:solidFill>
                <a:srgbClr val="FF0000"/>
              </a:solidFill>
            </a:endParaRPr>
          </a:p>
          <a:p>
            <a:pPr>
              <a:buNone/>
            </a:pPr>
            <a:endParaRPr lang="en-US" sz="2400" b="1" dirty="0">
              <a:solidFill>
                <a:srgbClr val="FF0000"/>
              </a:solidFill>
            </a:endParaRPr>
          </a:p>
          <a:p>
            <a:pPr>
              <a:buNone/>
            </a:pPr>
            <a:endParaRPr lang="en-US" sz="2400" b="1" dirty="0" smtClean="0">
              <a:solidFill>
                <a:srgbClr val="FF0000"/>
              </a:solidFill>
            </a:endParaRPr>
          </a:p>
          <a:p>
            <a:pPr>
              <a:buNone/>
            </a:pPr>
            <a:r>
              <a:rPr lang="en-US" sz="2400" b="1" dirty="0" smtClean="0">
                <a:solidFill>
                  <a:srgbClr val="FF0000"/>
                </a:solidFill>
              </a:rPr>
              <a:t>ITR </a:t>
            </a:r>
            <a:r>
              <a:rPr lang="en-US" sz="2400" b="1" dirty="0">
                <a:solidFill>
                  <a:srgbClr val="FF0000"/>
                </a:solidFill>
              </a:rPr>
              <a:t>– 2 :</a:t>
            </a:r>
          </a:p>
          <a:p>
            <a:pPr>
              <a:buNone/>
            </a:pPr>
            <a:endParaRPr lang="en-US" sz="2400" b="1" dirty="0">
              <a:solidFill>
                <a:srgbClr val="FF0000"/>
              </a:solidFill>
            </a:endParaRPr>
          </a:p>
          <a:p>
            <a:pPr>
              <a:buNone/>
            </a:pPr>
            <a:endParaRPr lang="en-US" sz="2400" b="1" dirty="0">
              <a:solidFill>
                <a:srgbClr val="FF0000"/>
              </a:solidFill>
            </a:endParaRPr>
          </a:p>
          <a:p>
            <a:pPr>
              <a:buNone/>
            </a:pPr>
            <a:r>
              <a:rPr lang="en-US" sz="2400" b="1" dirty="0">
                <a:solidFill>
                  <a:srgbClr val="FF0000"/>
                </a:solidFill>
              </a:rPr>
              <a:t>ITR – 3 </a:t>
            </a:r>
            <a:r>
              <a:rPr lang="en-US" sz="2400" b="1" dirty="0"/>
              <a:t>:</a:t>
            </a:r>
          </a:p>
          <a:p>
            <a:pPr>
              <a:buNone/>
            </a:pPr>
            <a:endParaRPr lang="en-US" sz="2400" dirty="0"/>
          </a:p>
        </p:txBody>
      </p:sp>
      <p:sp>
        <p:nvSpPr>
          <p:cNvPr id="4" name="Content Placeholder 3"/>
          <p:cNvSpPr>
            <a:spLocks noGrp="1"/>
          </p:cNvSpPr>
          <p:nvPr>
            <p:ph sz="half" idx="2"/>
          </p:nvPr>
        </p:nvSpPr>
        <p:spPr>
          <a:xfrm>
            <a:off x="3103808" y="605307"/>
            <a:ext cx="7959144" cy="6100293"/>
          </a:xfrm>
        </p:spPr>
        <p:txBody>
          <a:bodyPr>
            <a:normAutofit fontScale="85000" lnSpcReduction="10000"/>
          </a:bodyPr>
          <a:lstStyle/>
          <a:p>
            <a:r>
              <a:rPr lang="en-US" sz="2400" b="1" dirty="0"/>
              <a:t>Known as SAHAJ is applicable to an individual having salary or pension income or income from </a:t>
            </a:r>
            <a:r>
              <a:rPr lang="en-US" sz="2400" b="1" dirty="0">
                <a:solidFill>
                  <a:srgbClr val="FF0000"/>
                </a:solidFill>
              </a:rPr>
              <a:t>one house property </a:t>
            </a:r>
            <a:r>
              <a:rPr lang="en-US" sz="2400" b="1" dirty="0"/>
              <a:t>(not a case of brought forward loss) or income from other sources (not being lottery winnings and income from race horses, income taxable under U/s 115BBDA or income referred in U/s115BBDB or income referred in u/S 115BBE. </a:t>
            </a:r>
          </a:p>
          <a:p>
            <a:endParaRPr lang="en-US" sz="2400" b="1" dirty="0"/>
          </a:p>
          <a:p>
            <a:r>
              <a:rPr lang="en-US" sz="2400" b="1" dirty="0"/>
              <a:t>The Total income must be within 50 lac and </a:t>
            </a:r>
          </a:p>
          <a:p>
            <a:r>
              <a:rPr lang="en-US" sz="2400" b="1" dirty="0"/>
              <a:t>not  being a director of a company and </a:t>
            </a:r>
          </a:p>
          <a:p>
            <a:r>
              <a:rPr lang="en-US" sz="2400" b="1" dirty="0"/>
              <a:t>not holding unlisted  equity shares and </a:t>
            </a:r>
          </a:p>
          <a:p>
            <a:r>
              <a:rPr lang="en-US" sz="2400" b="1" dirty="0"/>
              <a:t>not </a:t>
            </a:r>
            <a:r>
              <a:rPr lang="en-US" sz="2400" b="1" dirty="0" err="1"/>
              <a:t>asssessable</a:t>
            </a:r>
            <a:r>
              <a:rPr lang="en-US" sz="2400" b="1" dirty="0"/>
              <a:t> of other person’s income where tax is not withheld and</a:t>
            </a:r>
          </a:p>
          <a:p>
            <a:r>
              <a:rPr lang="en-US" sz="2400" b="1" dirty="0"/>
              <a:t> not claiming any deduction under the head of Income from Other Sources except family pension.</a:t>
            </a:r>
          </a:p>
          <a:p>
            <a:endParaRPr lang="en-US" sz="2400" b="1" dirty="0"/>
          </a:p>
          <a:p>
            <a:r>
              <a:rPr lang="en-US" sz="2400" b="1" dirty="0"/>
              <a:t>It’s applicable to an individual or an Hindu Undivided Family not having income chargeable to income-tax under the head “Profits or gains of business or profession</a:t>
            </a:r>
            <a:r>
              <a:rPr lang="en-US" sz="2400" b="1" dirty="0" smtClean="0"/>
              <a:t>”</a:t>
            </a:r>
          </a:p>
          <a:p>
            <a:pPr marL="0" indent="0">
              <a:buNone/>
            </a:pPr>
            <a:endParaRPr lang="en-US" sz="2400" b="1" dirty="0"/>
          </a:p>
          <a:p>
            <a:r>
              <a:rPr lang="en-US" sz="2400" dirty="0"/>
              <a:t> </a:t>
            </a:r>
            <a:r>
              <a:rPr lang="en-US" sz="2400" b="1" dirty="0"/>
              <a:t>It is applicable to an individual or a Hindu Undivided Family who has any income chargeable to tax under the head business or profession</a:t>
            </a:r>
          </a:p>
          <a:p>
            <a:endParaRPr lang="en-US" sz="2400" dirty="0"/>
          </a:p>
        </p:txBody>
      </p:sp>
    </p:spTree>
    <p:extLst>
      <p:ext uri="{BB962C8B-B14F-4D97-AF65-F5344CB8AC3E}">
        <p14:creationId xmlns:p14="http://schemas.microsoft.com/office/powerpoint/2010/main" val="352262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2" y="273050"/>
            <a:ext cx="1219199" cy="641350"/>
          </a:xfrm>
        </p:spPr>
        <p:txBody>
          <a:bodyPr>
            <a:normAutofit/>
          </a:bodyPr>
          <a:lstStyle/>
          <a:p>
            <a:r>
              <a:rPr lang="en-US" sz="2400" dirty="0">
                <a:solidFill>
                  <a:srgbClr val="FF0000"/>
                </a:solidFill>
              </a:rPr>
              <a:t>ITR – 4 :</a:t>
            </a:r>
          </a:p>
        </p:txBody>
      </p:sp>
      <p:sp>
        <p:nvSpPr>
          <p:cNvPr id="3" name="Content Placeholder 2"/>
          <p:cNvSpPr>
            <a:spLocks noGrp="1"/>
          </p:cNvSpPr>
          <p:nvPr>
            <p:ph idx="1"/>
          </p:nvPr>
        </p:nvSpPr>
        <p:spPr>
          <a:xfrm>
            <a:off x="3200400" y="273050"/>
            <a:ext cx="7239000" cy="6051550"/>
          </a:xfrm>
        </p:spPr>
        <p:txBody>
          <a:bodyPr>
            <a:normAutofit fontScale="92500" lnSpcReduction="10000"/>
          </a:bodyPr>
          <a:lstStyle/>
          <a:p>
            <a:pPr algn="just"/>
            <a:r>
              <a:rPr lang="en-US" dirty="0"/>
              <a:t>Known as SUGAM is applicable to individuals or Hindu Undivided Family or partnership firm (Not a Limited Liability Partnership Firm) who have opted for the presumptive taxation scheme of U/s 44AD/44ADA/44AE</a:t>
            </a:r>
          </a:p>
          <a:p>
            <a:pPr algn="just"/>
            <a:endParaRPr lang="en-US" dirty="0"/>
          </a:p>
          <a:p>
            <a:pPr algn="just"/>
            <a:r>
              <a:rPr lang="en-US" dirty="0"/>
              <a:t>Firm, LLP, AOP, BOI, artificial juridical person referred to in U/S 2(31)(vii), cooperative society and local authority. However, a person who is required to file the return of income U/s 139(4A) or 139(4B) , 139(4C) or  139(4D) or U/s 139(4E) or 139(4F) shall not use this form (</a:t>
            </a:r>
            <a:r>
              <a:rPr lang="en-US" i="1" dirty="0"/>
              <a:t>i.e., </a:t>
            </a:r>
            <a:r>
              <a:rPr lang="en-US" dirty="0"/>
              <a:t>trusts, political parties, institutions, colleges, investment fund etc.)</a:t>
            </a:r>
          </a:p>
          <a:p>
            <a:pPr algn="just"/>
            <a:endParaRPr lang="en-US" dirty="0"/>
          </a:p>
        </p:txBody>
      </p:sp>
      <p:sp>
        <p:nvSpPr>
          <p:cNvPr id="4" name="Text Placeholder 3"/>
          <p:cNvSpPr>
            <a:spLocks noGrp="1"/>
          </p:cNvSpPr>
          <p:nvPr>
            <p:ph type="body" sz="half" idx="2"/>
          </p:nvPr>
        </p:nvSpPr>
        <p:spPr>
          <a:xfrm>
            <a:off x="1981202" y="914401"/>
            <a:ext cx="1219199" cy="5211763"/>
          </a:xfrm>
        </p:spPr>
        <p:txBody>
          <a:bodyPr/>
          <a:lstStyle/>
          <a:p>
            <a:endParaRPr lang="en-US" dirty="0"/>
          </a:p>
          <a:p>
            <a:endParaRPr lang="en-US" dirty="0"/>
          </a:p>
          <a:p>
            <a:endParaRPr lang="en-US" dirty="0"/>
          </a:p>
          <a:p>
            <a:endParaRPr lang="en-US" dirty="0"/>
          </a:p>
          <a:p>
            <a:endParaRPr lang="en-US" dirty="0"/>
          </a:p>
          <a:p>
            <a:endParaRPr lang="en-US" sz="2400" b="1" dirty="0">
              <a:solidFill>
                <a:srgbClr val="FF0000"/>
              </a:solidFill>
            </a:endParaRPr>
          </a:p>
          <a:p>
            <a:r>
              <a:rPr lang="en-US" sz="2400" b="1" dirty="0">
                <a:solidFill>
                  <a:srgbClr val="FF0000"/>
                </a:solidFill>
              </a:rPr>
              <a:t>ITR – 5 :</a:t>
            </a:r>
          </a:p>
        </p:txBody>
      </p:sp>
    </p:spTree>
    <p:extLst>
      <p:ext uri="{BB962C8B-B14F-4D97-AF65-F5344CB8AC3E}">
        <p14:creationId xmlns:p14="http://schemas.microsoft.com/office/powerpoint/2010/main" val="2417056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2" y="273050"/>
            <a:ext cx="1219199" cy="488950"/>
          </a:xfrm>
        </p:spPr>
        <p:txBody>
          <a:bodyPr>
            <a:normAutofit/>
          </a:bodyPr>
          <a:lstStyle/>
          <a:p>
            <a:r>
              <a:rPr lang="en-US" sz="2400" dirty="0">
                <a:solidFill>
                  <a:srgbClr val="FF0000"/>
                </a:solidFill>
              </a:rPr>
              <a:t>ITR – 6 :</a:t>
            </a:r>
          </a:p>
        </p:txBody>
      </p:sp>
      <p:sp>
        <p:nvSpPr>
          <p:cNvPr id="3" name="Content Placeholder 2"/>
          <p:cNvSpPr>
            <a:spLocks noGrp="1"/>
          </p:cNvSpPr>
          <p:nvPr>
            <p:ph idx="1"/>
          </p:nvPr>
        </p:nvSpPr>
        <p:spPr>
          <a:xfrm>
            <a:off x="3733800" y="228600"/>
            <a:ext cx="6477000" cy="6248400"/>
          </a:xfrm>
        </p:spPr>
        <p:txBody>
          <a:bodyPr>
            <a:normAutofit fontScale="92500" lnSpcReduction="10000"/>
          </a:bodyPr>
          <a:lstStyle/>
          <a:p>
            <a:pPr algn="just"/>
            <a:r>
              <a:rPr lang="en-US" dirty="0"/>
              <a:t>It is applicable to a company, other than a company claiming exemption U/s 11 (exemption U/s 11 can be claimed by charitable/religious trust).</a:t>
            </a:r>
          </a:p>
          <a:p>
            <a:pPr algn="just"/>
            <a:endParaRPr lang="en-US" dirty="0"/>
          </a:p>
          <a:p>
            <a:pPr algn="just"/>
            <a:r>
              <a:rPr lang="en-US" dirty="0"/>
              <a:t>It is applicable to a persons including companies who are required to furnish return U/s 139(4A) or U/s 139(4B) or U/s 139(4C) or U/s 139(4D) or U/s 139(4E) or U/s 139(4F) (</a:t>
            </a:r>
            <a:r>
              <a:rPr lang="en-US" i="1" dirty="0"/>
              <a:t>i.e.,</a:t>
            </a:r>
            <a:r>
              <a:rPr lang="en-US" dirty="0"/>
              <a:t> trusts, political parties, institutions, colleges, investment fund etc.).</a:t>
            </a:r>
          </a:p>
          <a:p>
            <a:pPr algn="just"/>
            <a:endParaRPr lang="en-US" dirty="0"/>
          </a:p>
          <a:p>
            <a:pPr algn="just"/>
            <a:r>
              <a:rPr lang="en-US" dirty="0"/>
              <a:t>It is the </a:t>
            </a:r>
            <a:r>
              <a:rPr lang="en-US" dirty="0" err="1"/>
              <a:t>acknow</a:t>
            </a:r>
            <a:r>
              <a:rPr lang="en-US" dirty="0"/>
              <a:t>​</a:t>
            </a:r>
            <a:r>
              <a:rPr lang="en-US" dirty="0" err="1" smtClean="0"/>
              <a:t>ledgement</a:t>
            </a:r>
            <a:r>
              <a:rPr lang="en-US" dirty="0" smtClean="0"/>
              <a:t> </a:t>
            </a:r>
            <a:r>
              <a:rPr lang="en-US" dirty="0"/>
              <a:t>of filing of the return of income.</a:t>
            </a:r>
          </a:p>
          <a:p>
            <a:pPr algn="just"/>
            <a:endParaRPr lang="en-US" dirty="0"/>
          </a:p>
          <a:p>
            <a:pPr algn="just"/>
            <a:endParaRPr lang="en-US" dirty="0"/>
          </a:p>
          <a:p>
            <a:pPr algn="just"/>
            <a:endParaRPr lang="en-US" dirty="0"/>
          </a:p>
        </p:txBody>
      </p:sp>
      <p:sp>
        <p:nvSpPr>
          <p:cNvPr id="4" name="Text Placeholder 3"/>
          <p:cNvSpPr>
            <a:spLocks noGrp="1"/>
          </p:cNvSpPr>
          <p:nvPr>
            <p:ph type="body" sz="half" idx="2"/>
          </p:nvPr>
        </p:nvSpPr>
        <p:spPr>
          <a:xfrm>
            <a:off x="1981202" y="762001"/>
            <a:ext cx="1219199" cy="5364163"/>
          </a:xfrm>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r>
              <a:rPr lang="en-US" sz="2400" b="1" dirty="0">
                <a:solidFill>
                  <a:srgbClr val="FF0000"/>
                </a:solidFill>
              </a:rPr>
              <a:t>ITR – 7 :</a:t>
            </a:r>
          </a:p>
          <a:p>
            <a:endParaRPr lang="en-US" sz="2400" b="1" dirty="0"/>
          </a:p>
          <a:p>
            <a:endParaRPr lang="en-US" sz="2400" b="1" dirty="0"/>
          </a:p>
          <a:p>
            <a:endParaRPr lang="en-US" sz="2400" b="1" dirty="0"/>
          </a:p>
          <a:p>
            <a:endParaRPr lang="en-US" sz="2400" b="1" dirty="0"/>
          </a:p>
          <a:p>
            <a:endParaRPr lang="en-US" sz="2400" b="1" dirty="0"/>
          </a:p>
          <a:p>
            <a:endParaRPr lang="en-US" sz="2400" b="1" dirty="0"/>
          </a:p>
          <a:p>
            <a:r>
              <a:rPr lang="en-US" sz="2400" b="1" dirty="0">
                <a:solidFill>
                  <a:srgbClr val="FF0000"/>
                </a:solidFill>
              </a:rPr>
              <a:t>ITR – V:</a:t>
            </a:r>
          </a:p>
        </p:txBody>
      </p:sp>
    </p:spTree>
    <p:extLst>
      <p:ext uri="{BB962C8B-B14F-4D97-AF65-F5344CB8AC3E}">
        <p14:creationId xmlns:p14="http://schemas.microsoft.com/office/powerpoint/2010/main" val="1372459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0456"/>
            <a:ext cx="10515600" cy="6259133"/>
          </a:xfrm>
        </p:spPr>
        <p:txBody>
          <a:bodyPr/>
          <a:lstStyle/>
          <a:p>
            <a:endParaRPr lang="en-US" dirty="0" smtClean="0"/>
          </a:p>
          <a:p>
            <a:r>
              <a:rPr lang="en-US" dirty="0" smtClean="0">
                <a:solidFill>
                  <a:srgbClr val="FF0000"/>
                </a:solidFill>
              </a:rPr>
              <a:t>1</a:t>
            </a:r>
            <a:r>
              <a:rPr lang="en-US" dirty="0" smtClean="0"/>
              <a:t>. </a:t>
            </a:r>
            <a:r>
              <a:rPr lang="en-US" b="1" dirty="0" smtClean="0">
                <a:solidFill>
                  <a:srgbClr val="FF0000"/>
                </a:solidFill>
              </a:rPr>
              <a:t>GATHERING ENTIRE DATA</a:t>
            </a:r>
            <a:r>
              <a:rPr lang="en-US" dirty="0" smtClean="0"/>
              <a:t> </a:t>
            </a:r>
          </a:p>
          <a:p>
            <a:pPr marL="0" indent="0">
              <a:buNone/>
            </a:pPr>
            <a:r>
              <a:rPr lang="en-US" dirty="0"/>
              <a:t> </a:t>
            </a:r>
            <a:r>
              <a:rPr lang="en-US" dirty="0" smtClean="0"/>
              <a:t>   which includes the ITR Form duly filled in the preceding F.Y.</a:t>
            </a:r>
          </a:p>
          <a:p>
            <a:pPr marL="0" indent="0">
              <a:buNone/>
            </a:pPr>
            <a:r>
              <a:rPr lang="en-US" dirty="0" smtClean="0"/>
              <a:t>   along with the selection of the TAX Regime whether Old or New</a:t>
            </a:r>
          </a:p>
          <a:p>
            <a:r>
              <a:rPr lang="en-US" dirty="0"/>
              <a:t> </a:t>
            </a:r>
            <a:r>
              <a:rPr lang="en-US" dirty="0" smtClean="0"/>
              <a:t>It’s applicable specially for the declaration of income under the head of “Profits and Gains from Business or Profession”</a:t>
            </a:r>
          </a:p>
          <a:p>
            <a:endParaRPr lang="en-US" dirty="0"/>
          </a:p>
          <a:p>
            <a:endParaRPr lang="en-US" dirty="0"/>
          </a:p>
          <a:p>
            <a:endParaRPr lang="en-IN" dirty="0"/>
          </a:p>
        </p:txBody>
      </p:sp>
    </p:spTree>
    <p:extLst>
      <p:ext uri="{BB962C8B-B14F-4D97-AF65-F5344CB8AC3E}">
        <p14:creationId xmlns:p14="http://schemas.microsoft.com/office/powerpoint/2010/main" val="2545810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230" y="184150"/>
            <a:ext cx="11664315" cy="6410325"/>
          </a:xfrm>
        </p:spPr>
        <p:txBody>
          <a:bodyPr>
            <a:normAutofit/>
          </a:bodyPr>
          <a:lstStyle/>
          <a:p>
            <a:endParaRPr lang="en-US" dirty="0" smtClean="0"/>
          </a:p>
          <a:p>
            <a:pPr marL="0" indent="0">
              <a:buNone/>
            </a:pPr>
            <a:r>
              <a:rPr lang="en-US" dirty="0" smtClean="0">
                <a:solidFill>
                  <a:srgbClr val="FF0000"/>
                </a:solidFill>
              </a:rPr>
              <a:t>2.</a:t>
            </a:r>
            <a:r>
              <a:rPr lang="en-US" b="1" dirty="0" smtClean="0">
                <a:solidFill>
                  <a:srgbClr val="FF0000"/>
                </a:solidFill>
              </a:rPr>
              <a:t> </a:t>
            </a:r>
            <a:r>
              <a:rPr lang="en-US" b="1" dirty="0" smtClean="0">
                <a:solidFill>
                  <a:srgbClr val="FF0000"/>
                </a:solidFill>
              </a:rPr>
              <a:t>Selection </a:t>
            </a:r>
            <a:r>
              <a:rPr lang="en-US" b="1" dirty="0" smtClean="0">
                <a:solidFill>
                  <a:srgbClr val="FF0000"/>
                </a:solidFill>
              </a:rPr>
              <a:t>of ITR Form may lead to the </a:t>
            </a:r>
          </a:p>
          <a:p>
            <a:pPr marL="0" indent="0">
              <a:buNone/>
            </a:pPr>
            <a:r>
              <a:rPr lang="en-US" dirty="0" smtClean="0"/>
              <a:t>   a) Return filled as invalid</a:t>
            </a:r>
          </a:p>
          <a:p>
            <a:pPr marL="0" indent="0">
              <a:buNone/>
            </a:pPr>
            <a:r>
              <a:rPr lang="en-US" dirty="0" smtClean="0"/>
              <a:t>   b) Under reporting of Income or </a:t>
            </a:r>
            <a:r>
              <a:rPr lang="en-US" dirty="0" err="1" smtClean="0"/>
              <a:t>Mis</a:t>
            </a:r>
            <a:r>
              <a:rPr lang="en-US" dirty="0" smtClean="0"/>
              <a:t>-reporting of Income</a:t>
            </a:r>
          </a:p>
          <a:p>
            <a:pPr marL="0" indent="0">
              <a:buNone/>
            </a:pPr>
            <a:r>
              <a:rPr lang="en-US" dirty="0" smtClean="0"/>
              <a:t>        which leads to the penalty U/s 270A as 50% or 100% of the income tax</a:t>
            </a:r>
          </a:p>
          <a:p>
            <a:pPr marL="0" indent="0">
              <a:buNone/>
            </a:pPr>
            <a:r>
              <a:rPr lang="en-US" dirty="0"/>
              <a:t> </a:t>
            </a:r>
            <a:r>
              <a:rPr lang="en-US" dirty="0" smtClean="0"/>
              <a:t>       shortly disclosed in the Return in addition to the appropriate interest for</a:t>
            </a:r>
          </a:p>
          <a:p>
            <a:pPr marL="0" indent="0">
              <a:buNone/>
            </a:pPr>
            <a:r>
              <a:rPr lang="en-US" dirty="0"/>
              <a:t> </a:t>
            </a:r>
            <a:r>
              <a:rPr lang="en-US" dirty="0" smtClean="0"/>
              <a:t>       non payment of the Proper tax thereon</a:t>
            </a:r>
          </a:p>
          <a:p>
            <a:pPr marL="0" indent="0">
              <a:buNone/>
            </a:pPr>
            <a:endParaRPr lang="en-US" dirty="0" smtClean="0"/>
          </a:p>
          <a:p>
            <a:pPr marL="0" indent="0">
              <a:buNone/>
            </a:pPr>
            <a:r>
              <a:rPr lang="en-US" dirty="0" smtClean="0"/>
              <a:t> </a:t>
            </a:r>
            <a:r>
              <a:rPr lang="en-US" dirty="0" smtClean="0">
                <a:solidFill>
                  <a:srgbClr val="FF0000"/>
                </a:solidFill>
              </a:rPr>
              <a:t>3.</a:t>
            </a:r>
            <a:r>
              <a:rPr lang="en-US" dirty="0" smtClean="0"/>
              <a:t> </a:t>
            </a:r>
            <a:r>
              <a:rPr lang="en-US" b="1" dirty="0" smtClean="0">
                <a:solidFill>
                  <a:srgbClr val="FF0000"/>
                </a:solidFill>
              </a:rPr>
              <a:t>Claim of all Exemptions and deductions</a:t>
            </a:r>
            <a:r>
              <a:rPr lang="en-US" dirty="0" smtClean="0">
                <a:solidFill>
                  <a:srgbClr val="FF0000"/>
                </a:solidFill>
              </a:rPr>
              <a:t> </a:t>
            </a:r>
          </a:p>
          <a:p>
            <a:pPr marL="0" indent="0">
              <a:buNone/>
            </a:pPr>
            <a:r>
              <a:rPr lang="en-US" dirty="0"/>
              <a:t> </a:t>
            </a:r>
            <a:r>
              <a:rPr lang="en-US" dirty="0" smtClean="0"/>
              <a:t>    Plus declaration of such exemptions properly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780" y="273685"/>
            <a:ext cx="11529695" cy="6320790"/>
          </a:xfrm>
        </p:spPr>
        <p:txBody>
          <a:bodyPr>
            <a:normAutofit/>
          </a:bodyPr>
          <a:lstStyle/>
          <a:p>
            <a:endParaRPr lang="en-US" dirty="0" smtClean="0">
              <a:solidFill>
                <a:srgbClr val="FF0000"/>
              </a:solidFill>
              <a:sym typeface="+mn-ea"/>
            </a:endParaRPr>
          </a:p>
          <a:p>
            <a:pPr marL="0" indent="0">
              <a:buNone/>
            </a:pPr>
            <a:r>
              <a:rPr lang="en-US" dirty="0" smtClean="0">
                <a:solidFill>
                  <a:srgbClr val="FF0000"/>
                </a:solidFill>
                <a:sym typeface="+mn-ea"/>
              </a:rPr>
              <a:t>4.Verify any mismatching </a:t>
            </a:r>
            <a:r>
              <a:rPr lang="en-US" dirty="0" smtClean="0">
                <a:solidFill>
                  <a:srgbClr val="FF0000"/>
                </a:solidFill>
                <a:sym typeface="+mn-ea"/>
              </a:rPr>
              <a:t>of Form 26AS along with the AIS and TIS data</a:t>
            </a:r>
          </a:p>
          <a:p>
            <a:pPr marL="0" indent="0">
              <a:buNone/>
            </a:pPr>
            <a:r>
              <a:rPr lang="en-US" dirty="0" smtClean="0">
                <a:solidFill>
                  <a:srgbClr val="FF0000"/>
                </a:solidFill>
                <a:sym typeface="+mn-ea"/>
              </a:rPr>
              <a:t>5</a:t>
            </a:r>
            <a:r>
              <a:rPr lang="en-US" dirty="0" smtClean="0">
                <a:solidFill>
                  <a:srgbClr val="FF0000"/>
                </a:solidFill>
                <a:sym typeface="+mn-ea"/>
              </a:rPr>
              <a:t>.Quoting </a:t>
            </a:r>
            <a:r>
              <a:rPr lang="en-US" dirty="0" smtClean="0">
                <a:solidFill>
                  <a:srgbClr val="FF0000"/>
                </a:solidFill>
                <a:sym typeface="+mn-ea"/>
              </a:rPr>
              <a:t>the wrong Assessment year in terms of the F.Y.</a:t>
            </a:r>
          </a:p>
          <a:p>
            <a:pPr marL="0" indent="0">
              <a:buNone/>
            </a:pPr>
            <a:r>
              <a:rPr lang="en-US" dirty="0" smtClean="0">
                <a:solidFill>
                  <a:srgbClr val="FF0000"/>
                </a:solidFill>
                <a:sym typeface="+mn-ea"/>
              </a:rPr>
              <a:t>6.Furnishing </a:t>
            </a:r>
            <a:r>
              <a:rPr lang="en-US" dirty="0" smtClean="0">
                <a:solidFill>
                  <a:srgbClr val="FF0000"/>
                </a:solidFill>
                <a:sym typeface="+mn-ea"/>
              </a:rPr>
              <a:t>the correct information such as all Personal data</a:t>
            </a:r>
          </a:p>
          <a:p>
            <a:pPr marL="0" indent="0">
              <a:buNone/>
            </a:pPr>
            <a:r>
              <a:rPr lang="en-US" dirty="0" smtClean="0"/>
              <a:t>   The </a:t>
            </a:r>
            <a:r>
              <a:rPr lang="en-US" dirty="0"/>
              <a:t>ITR forms carry several rows and columns that need to be filled out at </a:t>
            </a:r>
            <a:r>
              <a:rPr lang="en-US" dirty="0" smtClean="0"/>
              <a:t> </a:t>
            </a:r>
          </a:p>
          <a:p>
            <a:pPr marL="0" indent="0">
              <a:buNone/>
            </a:pPr>
            <a:r>
              <a:rPr lang="en-US" dirty="0"/>
              <a:t> </a:t>
            </a:r>
            <a:r>
              <a:rPr lang="en-US" dirty="0" smtClean="0"/>
              <a:t>  </a:t>
            </a:r>
            <a:r>
              <a:rPr lang="en-US" dirty="0" smtClean="0"/>
              <a:t>the </a:t>
            </a:r>
            <a:r>
              <a:rPr lang="en-US" dirty="0"/>
              <a:t>time of filing one’s income tax returns. The details have to be entered in </a:t>
            </a:r>
            <a:endParaRPr lang="en-US" dirty="0" smtClean="0"/>
          </a:p>
          <a:p>
            <a:pPr marL="0" indent="0">
              <a:buNone/>
            </a:pPr>
            <a:r>
              <a:rPr lang="en-US" dirty="0"/>
              <a:t> </a:t>
            </a:r>
            <a:r>
              <a:rPr lang="en-US" dirty="0" smtClean="0"/>
              <a:t>  </a:t>
            </a:r>
            <a:r>
              <a:rPr lang="en-US" dirty="0" smtClean="0"/>
              <a:t>a </a:t>
            </a:r>
            <a:r>
              <a:rPr lang="en-US" dirty="0"/>
              <a:t>particular format, which if not done correctly can lead to errors in the </a:t>
            </a:r>
            <a:endParaRPr lang="en-US" dirty="0" smtClean="0"/>
          </a:p>
          <a:p>
            <a:pPr marL="0" indent="0">
              <a:buNone/>
            </a:pPr>
            <a:r>
              <a:rPr lang="en-US" dirty="0"/>
              <a:t> </a:t>
            </a:r>
            <a:r>
              <a:rPr lang="en-US" dirty="0" smtClean="0"/>
              <a:t>  </a:t>
            </a:r>
            <a:r>
              <a:rPr lang="en-US" dirty="0" smtClean="0"/>
              <a:t>returns</a:t>
            </a:r>
            <a:r>
              <a:rPr lang="en-US" dirty="0"/>
              <a:t>. For example, dates must only be entered in the DD/MM/YYYY </a:t>
            </a:r>
            <a:endParaRPr lang="en-US" dirty="0" smtClean="0"/>
          </a:p>
          <a:p>
            <a:pPr marL="0" indent="0">
              <a:buNone/>
            </a:pPr>
            <a:r>
              <a:rPr lang="en-US" dirty="0"/>
              <a:t> </a:t>
            </a:r>
            <a:r>
              <a:rPr lang="en-US" dirty="0" smtClean="0"/>
              <a:t>  </a:t>
            </a:r>
            <a:r>
              <a:rPr lang="en-US" dirty="0" smtClean="0"/>
              <a:t>format. If </a:t>
            </a:r>
            <a:r>
              <a:rPr lang="en-US" dirty="0"/>
              <a:t>the date is entered in any other format, the returns would be </a:t>
            </a:r>
            <a:endParaRPr lang="en-US" dirty="0" smtClean="0"/>
          </a:p>
          <a:p>
            <a:pPr marL="0" indent="0">
              <a:buNone/>
            </a:pPr>
            <a:r>
              <a:rPr lang="en-US" dirty="0"/>
              <a:t> </a:t>
            </a:r>
            <a:r>
              <a:rPr lang="en-US" dirty="0" smtClean="0"/>
              <a:t>  </a:t>
            </a:r>
            <a:r>
              <a:rPr lang="en-US" dirty="0" smtClean="0"/>
              <a:t>incorrect</a:t>
            </a:r>
            <a:r>
              <a:rPr lang="en-US" dirty="0"/>
              <a:t>.</a:t>
            </a:r>
          </a:p>
          <a:p>
            <a:pPr marL="0" indent="0">
              <a:buNone/>
            </a:pPr>
            <a:endParaRPr lang="en-US" dirty="0" smtClean="0">
              <a:solidFill>
                <a:srgbClr val="FF0000"/>
              </a:solidFill>
              <a:sym typeface="+mn-ea"/>
            </a:endParaRPr>
          </a:p>
          <a:p>
            <a:pPr marL="0" indent="0">
              <a:buNone/>
            </a:pPr>
            <a:r>
              <a:rPr lang="en-US" dirty="0" smtClean="0">
                <a:solidFill>
                  <a:srgbClr val="FF0000"/>
                </a:solidFill>
                <a:sym typeface="+mn-ea"/>
              </a:rPr>
              <a:t>7.Entering </a:t>
            </a:r>
            <a:r>
              <a:rPr lang="en-US" dirty="0" smtClean="0">
                <a:solidFill>
                  <a:srgbClr val="FF0000"/>
                </a:solidFill>
                <a:sym typeface="+mn-ea"/>
              </a:rPr>
              <a:t>the entire tax correctly </a:t>
            </a:r>
          </a:p>
          <a:p>
            <a:endParaRPr lang="en-US" dirty="0">
              <a:solidFill>
                <a:srgbClr val="FF0000"/>
              </a:solidFill>
              <a:sym typeface="+mn-ea"/>
            </a:endParaRPr>
          </a:p>
          <a:p>
            <a:endParaRPr lang="en-US" dirty="0" smtClean="0">
              <a:solidFill>
                <a:srgbClr val="FF0000"/>
              </a:solidFill>
              <a:sym typeface="+mn-ea"/>
            </a:endParaRPr>
          </a:p>
          <a:p>
            <a:endParaRPr lang="en-US" dirty="0" smtClean="0">
              <a:solidFill>
                <a:srgbClr val="FF0000"/>
              </a:solidFill>
              <a:sym typeface="+mn-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99246"/>
            <a:ext cx="10515600" cy="5777718"/>
          </a:xfrm>
        </p:spPr>
        <p:txBody>
          <a:bodyPr>
            <a:normAutofit lnSpcReduction="10000"/>
          </a:bodyPr>
          <a:lstStyle/>
          <a:p>
            <a:endParaRPr lang="en-US" dirty="0" smtClean="0"/>
          </a:p>
          <a:p>
            <a:pPr marL="0" indent="0">
              <a:buNone/>
            </a:pPr>
            <a:r>
              <a:rPr lang="en-US" dirty="0" smtClean="0">
                <a:solidFill>
                  <a:srgbClr val="FF0000"/>
                </a:solidFill>
                <a:sym typeface="+mn-ea"/>
              </a:rPr>
              <a:t>8. Reconcile </a:t>
            </a:r>
            <a:r>
              <a:rPr lang="en-US" dirty="0">
                <a:solidFill>
                  <a:srgbClr val="FF0000"/>
                </a:solidFill>
                <a:sym typeface="+mn-ea"/>
              </a:rPr>
              <a:t>the income as appearing in the ITR with the Income as </a:t>
            </a:r>
            <a:endParaRPr lang="en-US" dirty="0" smtClean="0">
              <a:solidFill>
                <a:srgbClr val="FF0000"/>
              </a:solidFill>
              <a:sym typeface="+mn-ea"/>
            </a:endParaRPr>
          </a:p>
          <a:p>
            <a:pPr marL="0" indent="0">
              <a:buNone/>
            </a:pPr>
            <a:r>
              <a:rPr lang="en-US" dirty="0">
                <a:solidFill>
                  <a:srgbClr val="FF0000"/>
                </a:solidFill>
                <a:sym typeface="+mn-ea"/>
              </a:rPr>
              <a:t> </a:t>
            </a:r>
            <a:r>
              <a:rPr lang="en-US" dirty="0" smtClean="0">
                <a:solidFill>
                  <a:srgbClr val="FF0000"/>
                </a:solidFill>
                <a:sym typeface="+mn-ea"/>
              </a:rPr>
              <a:t>   disclosed  In </a:t>
            </a:r>
            <a:r>
              <a:rPr lang="en-US" dirty="0">
                <a:solidFill>
                  <a:srgbClr val="FF0000"/>
                </a:solidFill>
                <a:sym typeface="+mn-ea"/>
              </a:rPr>
              <a:t>AIS, TIS data along with 26AS Form</a:t>
            </a:r>
          </a:p>
          <a:p>
            <a:pPr algn="just"/>
            <a:r>
              <a:rPr lang="en-US" dirty="0" smtClean="0"/>
              <a:t>It </a:t>
            </a:r>
            <a:r>
              <a:rPr lang="en-US" dirty="0"/>
              <a:t>is important to check Form 26AS and AIS before filing the ITR. Form 26AS includes details of Tax Deducted at Source (TDS), Tax Collected at Source(TCS), High-value investments made, advance tax, self-assessment tax, etc. Your employer may have deducted taxes at source on your salary. A salaried person must cross-verify the details with Form 16 issued by the employer with Form 26AS. In cases where the TDS is not reflected in your </a:t>
            </a:r>
            <a:r>
              <a:rPr lang="en-US" dirty="0">
                <a:hlinkClick r:id="rId2"/>
              </a:rPr>
              <a:t>Form 26AS</a:t>
            </a:r>
            <a:r>
              <a:rPr lang="en-US" dirty="0"/>
              <a:t>, you will not get a credit for tax deductions not mentioned in Form 26AS. The taxpayer must ensure that the information in Form 26AS is up-to-date and correct. Mismatches as between your Form 26AS and Form 16 or TDS certificates may lead to less refund or more taxes payable.</a:t>
            </a:r>
            <a:endParaRPr lang="en-IN" dirty="0"/>
          </a:p>
        </p:txBody>
      </p:sp>
    </p:spTree>
    <p:extLst>
      <p:ext uri="{BB962C8B-B14F-4D97-AF65-F5344CB8AC3E}">
        <p14:creationId xmlns:p14="http://schemas.microsoft.com/office/powerpoint/2010/main" val="2883256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937</Words>
  <Application>Microsoft Office PowerPoint</Application>
  <PresentationFormat>Widescreen</PresentationFormat>
  <Paragraphs>143</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Gungsuh</vt:lpstr>
      <vt:lpstr>Office Theme</vt:lpstr>
      <vt:lpstr>PowerPoint Presentation</vt:lpstr>
      <vt:lpstr>PowerPoint Presentation</vt:lpstr>
      <vt:lpstr>FORMS OF RETURN</vt:lpstr>
      <vt:lpstr>ITR – 4 :</vt:lpstr>
      <vt:lpstr>ITR – 6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Thanks for listening the whole slides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TKM</dc:creator>
  <cp:lastModifiedBy>TKM</cp:lastModifiedBy>
  <cp:revision>95</cp:revision>
  <dcterms:created xsi:type="dcterms:W3CDTF">2020-07-10T01:06:06Z</dcterms:created>
  <dcterms:modified xsi:type="dcterms:W3CDTF">2025-09-07T11:04:58Z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1033-11.2.0.9453</vt:lpwstr>
  </property>
</Properties>
</file>