
<file path=[Content_Types].xml><?xml version="1.0" encoding="utf-8"?>
<Types xmlns="http://schemas.openxmlformats.org/package/2006/content-types">
  <Default Extension="bin" ContentType="application/vnd.ms-office.activeX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activeX/activeX1.xml" ContentType="application/vnd.ms-office.activeX+xml"/>
  <Override PartName="/ppt/activeX/activeX2.xml" ContentType="application/vnd.ms-office.activeX+xml"/>
  <Override PartName="/ppt/activeX/activeX3.xml" ContentType="application/vnd.ms-office.activeX+xml"/>
  <Override PartName="/ppt/activeX/activeX4.xml" ContentType="application/vnd.ms-office.activeX+xml"/>
  <Override PartName="/ppt/activeX/activeX5.xml" ContentType="application/vnd.ms-office.activeX+xml"/>
  <Override PartName="/ppt/activeX/activeX6.xml" ContentType="application/vnd.ms-office.activeX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70" r:id="rId3"/>
    <p:sldId id="272" r:id="rId4"/>
    <p:sldId id="273" r:id="rId5"/>
    <p:sldId id="274" r:id="rId6"/>
    <p:sldId id="276" r:id="rId7"/>
    <p:sldId id="275" r:id="rId8"/>
    <p:sldId id="257" r:id="rId9"/>
    <p:sldId id="258" r:id="rId10"/>
    <p:sldId id="260" r:id="rId11"/>
    <p:sldId id="277" r:id="rId12"/>
    <p:sldId id="262" r:id="rId13"/>
    <p:sldId id="263" r:id="rId14"/>
    <p:sldId id="264" r:id="rId15"/>
    <p:sldId id="266" r:id="rId16"/>
    <p:sldId id="267" r:id="rId17"/>
    <p:sldId id="268" r:id="rId18"/>
    <p:sldId id="269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434" autoAdjust="0"/>
  </p:normalViewPr>
  <p:slideViewPr>
    <p:cSldViewPr snapToGrid="0">
      <p:cViewPr varScale="1">
        <p:scale>
          <a:sx n="74" d="100"/>
          <a:sy n="74" d="100"/>
        </p:scale>
        <p:origin x="55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_rels/activeX3.xml.rels><?xml version="1.0" encoding="UTF-8" standalone="yes"?>
<Relationships xmlns="http://schemas.openxmlformats.org/package/2006/relationships"><Relationship Id="rId1" Type="http://schemas.microsoft.com/office/2006/relationships/activeXControlBinary" Target="activeX3.bin"/></Relationships>
</file>

<file path=ppt/activeX/_rels/activeX4.xml.rels><?xml version="1.0" encoding="UTF-8" standalone="yes"?>
<Relationships xmlns="http://schemas.openxmlformats.org/package/2006/relationships"><Relationship Id="rId1" Type="http://schemas.microsoft.com/office/2006/relationships/activeXControlBinary" Target="activeX4.bin"/></Relationships>
</file>

<file path=ppt/activeX/_rels/activeX5.xml.rels><?xml version="1.0" encoding="UTF-8" standalone="yes"?>
<Relationships xmlns="http://schemas.openxmlformats.org/package/2006/relationships"><Relationship Id="rId1" Type="http://schemas.microsoft.com/office/2006/relationships/activeXControlBinary" Target="activeX5.bin"/></Relationships>
</file>

<file path=ppt/activeX/_rels/activeX6.xml.rels><?xml version="1.0" encoding="UTF-8" standalone="yes"?>
<Relationships xmlns="http://schemas.openxmlformats.org/package/2006/relationships"><Relationship Id="rId1" Type="http://schemas.microsoft.com/office/2006/relationships/activeXControlBinary" Target="activeX6.bin"/></Relationships>
</file>

<file path=ppt/activeX/activeX1.xml><?xml version="1.0" encoding="utf-8"?>
<ax:ocx xmlns:ax="http://schemas.microsoft.com/office/2006/activeX" xmlns:r="http://schemas.openxmlformats.org/officeDocument/2006/relationships" ax:classid="{5512D118-5CC6-11CF-8D67-00AA00BDCE1D}" ax:persistence="persistStream" r:id="rId1"/>
</file>

<file path=ppt/activeX/activeX2.xml><?xml version="1.0" encoding="utf-8"?>
<ax:ocx xmlns:ax="http://schemas.microsoft.com/office/2006/activeX" xmlns:r="http://schemas.openxmlformats.org/officeDocument/2006/relationships" ax:classid="{5512D118-5CC6-11CF-8D67-00AA00BDCE1D}" ax:persistence="persistStream" r:id="rId1"/>
</file>

<file path=ppt/activeX/activeX3.xml><?xml version="1.0" encoding="utf-8"?>
<ax:ocx xmlns:ax="http://schemas.microsoft.com/office/2006/activeX" xmlns:r="http://schemas.openxmlformats.org/officeDocument/2006/relationships" ax:classid="{5512D118-5CC6-11CF-8D67-00AA00BDCE1D}" ax:persistence="persistStream" r:id="rId1"/>
</file>

<file path=ppt/activeX/activeX4.xml><?xml version="1.0" encoding="utf-8"?>
<ax:ocx xmlns:ax="http://schemas.microsoft.com/office/2006/activeX" xmlns:r="http://schemas.openxmlformats.org/officeDocument/2006/relationships" ax:classid="{5512D118-5CC6-11CF-8D67-00AA00BDCE1D}" ax:persistence="persistStream" r:id="rId1"/>
</file>

<file path=ppt/activeX/activeX5.xml><?xml version="1.0" encoding="utf-8"?>
<ax:ocx xmlns:ax="http://schemas.microsoft.com/office/2006/activeX" xmlns:r="http://schemas.openxmlformats.org/officeDocument/2006/relationships" ax:classid="{5512D118-5CC6-11CF-8D67-00AA00BDCE1D}" ax:persistence="persistStream" r:id="rId1"/>
</file>

<file path=ppt/activeX/activeX6.xml><?xml version="1.0" encoding="utf-8"?>
<ax:ocx xmlns:ax="http://schemas.microsoft.com/office/2006/activeX" xmlns:r="http://schemas.openxmlformats.org/officeDocument/2006/relationships" ax:classid="{5512D118-5CC6-11CF-8D67-00AA00BDCE1D}" ax:persistence="persistStream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28E743-7096-4069-956A-4C3566028529}" type="datetimeFigureOut">
              <a:rPr lang="en-US" smtClean="0"/>
              <a:t>3/1/2025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96D5B1-E3CF-4569-8264-F27FC6B779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7308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96D5B1-E3CF-4569-8264-F27FC6B779C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0839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96D5B1-E3CF-4569-8264-F27FC6B779C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2361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96D5B1-E3CF-4569-8264-F27FC6B779C4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785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F2563-1C3C-4ABC-A897-ACE3D84A5213}" type="datetimeFigureOut">
              <a:rPr lang="en-IN" smtClean="0"/>
              <a:t>01-03-2025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28585-F242-416C-8498-E7A33B06C52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45383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F2563-1C3C-4ABC-A897-ACE3D84A5213}" type="datetimeFigureOut">
              <a:rPr lang="en-IN" smtClean="0"/>
              <a:t>01-03-2025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28585-F242-416C-8498-E7A33B06C52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25351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F2563-1C3C-4ABC-A897-ACE3D84A5213}" type="datetimeFigureOut">
              <a:rPr lang="en-IN" smtClean="0"/>
              <a:t>01-03-2025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28585-F242-416C-8498-E7A33B06C52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80846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F2563-1C3C-4ABC-A897-ACE3D84A5213}" type="datetimeFigureOut">
              <a:rPr lang="en-IN" smtClean="0"/>
              <a:t>01-03-2025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28585-F242-416C-8498-E7A33B06C52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49750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F2563-1C3C-4ABC-A897-ACE3D84A5213}" type="datetimeFigureOut">
              <a:rPr lang="en-IN" smtClean="0"/>
              <a:t>01-03-2025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28585-F242-416C-8498-E7A33B06C52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05562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F2563-1C3C-4ABC-A897-ACE3D84A5213}" type="datetimeFigureOut">
              <a:rPr lang="en-IN" smtClean="0"/>
              <a:t>01-03-2025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28585-F242-416C-8498-E7A33B06C52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11144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F2563-1C3C-4ABC-A897-ACE3D84A5213}" type="datetimeFigureOut">
              <a:rPr lang="en-IN" smtClean="0"/>
              <a:t>01-03-2025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28585-F242-416C-8498-E7A33B06C52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60110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F2563-1C3C-4ABC-A897-ACE3D84A5213}" type="datetimeFigureOut">
              <a:rPr lang="en-IN" smtClean="0"/>
              <a:t>01-03-2025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28585-F242-416C-8498-E7A33B06C52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68298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F2563-1C3C-4ABC-A897-ACE3D84A5213}" type="datetimeFigureOut">
              <a:rPr lang="en-IN" smtClean="0"/>
              <a:t>01-03-2025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28585-F242-416C-8498-E7A33B06C52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48545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F2563-1C3C-4ABC-A897-ACE3D84A5213}" type="datetimeFigureOut">
              <a:rPr lang="en-IN" smtClean="0"/>
              <a:t>01-03-2025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28585-F242-416C-8498-E7A33B06C52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45235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F2563-1C3C-4ABC-A897-ACE3D84A5213}" type="datetimeFigureOut">
              <a:rPr lang="en-IN" smtClean="0"/>
              <a:t>01-03-2025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728585-F242-416C-8498-E7A33B06C52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56894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7F2563-1C3C-4ABC-A897-ACE3D84A5213}" type="datetimeFigureOut">
              <a:rPr lang="en-IN" smtClean="0"/>
              <a:t>01-03-2025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728585-F242-416C-8498-E7A33B06C52A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58458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3" Type="http://schemas.openxmlformats.org/officeDocument/2006/relationships/control" Target="../activeX/activeX2.xml"/><Relationship Id="rId7" Type="http://schemas.openxmlformats.org/officeDocument/2006/relationships/control" Target="../activeX/activeX6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6" Type="http://schemas.openxmlformats.org/officeDocument/2006/relationships/control" Target="../activeX/activeX5.xml"/><Relationship Id="rId5" Type="http://schemas.openxmlformats.org/officeDocument/2006/relationships/control" Target="../activeX/activeX4.xml"/><Relationship Id="rId10" Type="http://schemas.openxmlformats.org/officeDocument/2006/relationships/image" Target="../media/image1.wmf"/><Relationship Id="rId4" Type="http://schemas.openxmlformats.org/officeDocument/2006/relationships/control" Target="../activeX/activeX3.xml"/><Relationship Id="rId9" Type="http://schemas.openxmlformats.org/officeDocument/2006/relationships/image" Target="../media/image2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9116" y="941695"/>
            <a:ext cx="10208526" cy="4353635"/>
          </a:xfrm>
        </p:spPr>
        <p:txBody>
          <a:bodyPr>
            <a:normAutofit/>
          </a:bodyPr>
          <a:lstStyle/>
          <a:p>
            <a:endParaRPr lang="en-IN" dirty="0" smtClean="0"/>
          </a:p>
          <a:p>
            <a:r>
              <a:rPr lang="en-US" sz="7200" b="1" dirty="0" smtClean="0"/>
              <a:t>FILING THROUGH ITR-3</a:t>
            </a:r>
          </a:p>
          <a:p>
            <a:r>
              <a:rPr lang="en-US" sz="7200" b="1" dirty="0" smtClean="0"/>
              <a:t>FOR THE ASSESSMENT</a:t>
            </a:r>
          </a:p>
          <a:p>
            <a:r>
              <a:rPr lang="en-US" sz="7200" b="1" dirty="0" smtClean="0"/>
              <a:t>YEAR </a:t>
            </a:r>
            <a:r>
              <a:rPr lang="en-US" sz="7200" b="1" dirty="0" smtClean="0"/>
              <a:t>2024-25</a:t>
            </a:r>
            <a:endParaRPr lang="en-IN" sz="7200" b="1" dirty="0"/>
          </a:p>
        </p:txBody>
      </p:sp>
    </p:spTree>
    <p:extLst>
      <p:ext uri="{BB962C8B-B14F-4D97-AF65-F5344CB8AC3E}">
        <p14:creationId xmlns:p14="http://schemas.microsoft.com/office/powerpoint/2010/main" val="8761779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764276" y="962142"/>
            <a:ext cx="10727140" cy="4847481"/>
          </a:xfrm>
          <a:prstGeom prst="rect">
            <a:avLst/>
          </a:prstGeom>
          <a:solidFill>
            <a:srgbClr val="F6F7F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unset"/>
              </a:rPr>
              <a:t>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unset"/>
              </a:rPr>
              <a:t>  Proceed to schedule questions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Roboto"/>
              </a:rPr>
              <a:t>  You have selected 33 schedules</a:t>
            </a:r>
            <a:b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Roboto"/>
              </a:rPr>
            </a:b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Roboto"/>
              </a:rPr>
              <a:t>  Based on your selection, please answer few questions which will help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Roboto"/>
              </a:rPr>
              <a:t>   you to fill the schedules.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Roboto"/>
              </a:rPr>
              <a:t/>
            </a:r>
            <a:b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Roboto"/>
              </a:rPr>
            </a:b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Roboto"/>
              </a:rPr>
              <a:t>  Click on 'Continue' to proceed for questions.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400" dirty="0">
              <a:latin typeface="Roboto"/>
            </a:endParaRPr>
          </a:p>
          <a:p>
            <a:pPr marL="0" lvl="0" indent="0">
              <a:lnSpc>
                <a:spcPct val="100000"/>
              </a:lnSpc>
              <a:buNone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Roboto"/>
              </a:rPr>
              <a:t>  </a:t>
            </a:r>
            <a:r>
              <a:rPr lang="en-US" sz="2400" dirty="0" smtClean="0"/>
              <a:t>Have </a:t>
            </a:r>
            <a:r>
              <a:rPr lang="en-US" sz="2400" dirty="0"/>
              <a:t>you opted for new tax regime u/s </a:t>
            </a:r>
            <a:r>
              <a:rPr lang="en-US" sz="2400" b="1" dirty="0"/>
              <a:t>115BAC</a:t>
            </a:r>
            <a:r>
              <a:rPr lang="en-US" sz="2400" dirty="0"/>
              <a:t> and filed Form </a:t>
            </a:r>
            <a:r>
              <a:rPr lang="en-US" sz="2400" b="1" dirty="0"/>
              <a:t>10IE</a:t>
            </a:r>
            <a:r>
              <a:rPr lang="en-US" sz="2400" dirty="0"/>
              <a:t> in </a:t>
            </a:r>
            <a:endParaRPr lang="en-US" sz="2400" dirty="0" smtClean="0"/>
          </a:p>
          <a:p>
            <a:pPr marL="0" lvl="0" indent="0">
              <a:lnSpc>
                <a:spcPct val="100000"/>
              </a:lnSpc>
              <a:buNone/>
            </a:pPr>
            <a:r>
              <a:rPr lang="en-US" sz="2400" dirty="0"/>
              <a:t> </a:t>
            </a:r>
            <a:r>
              <a:rPr lang="en-US" sz="2400" dirty="0" smtClean="0"/>
              <a:t> AY 2022-23 ?</a:t>
            </a:r>
          </a:p>
          <a:p>
            <a:pPr marL="0" lvl="0" indent="0">
              <a:lnSpc>
                <a:spcPct val="100000"/>
              </a:lnSpc>
              <a:buNone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Roboto"/>
              </a:rPr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Roboto"/>
              </a:rPr>
              <a:t> Yes	No</a:t>
            </a:r>
          </a:p>
          <a:p>
            <a:pPr marL="0" lvl="0" indent="0">
              <a:lnSpc>
                <a:spcPct val="100000"/>
              </a:lnSpc>
              <a:buNone/>
            </a:pPr>
            <a:r>
              <a:rPr lang="en-US" sz="2400" dirty="0">
                <a:latin typeface="Roboto"/>
              </a:rPr>
              <a:t> </a:t>
            </a:r>
            <a:r>
              <a:rPr lang="en-US" sz="2400" dirty="0" smtClean="0">
                <a:latin typeface="Roboto"/>
              </a:rPr>
              <a:t> Opting in Now        Not Opting       Continue to Opt        </a:t>
            </a:r>
            <a:r>
              <a:rPr lang="en-US" sz="2400" dirty="0" err="1" smtClean="0">
                <a:latin typeface="Roboto"/>
              </a:rPr>
              <a:t>Opt</a:t>
            </a:r>
            <a:r>
              <a:rPr lang="en-US" sz="2400" dirty="0" smtClean="0">
                <a:latin typeface="Roboto"/>
              </a:rPr>
              <a:t> Out</a:t>
            </a:r>
          </a:p>
          <a:p>
            <a:pPr marL="0" lvl="0" indent="0">
              <a:lnSpc>
                <a:spcPct val="100000"/>
              </a:lnSpc>
              <a:buNone/>
            </a:pPr>
            <a:r>
              <a:rPr lang="en-US" sz="2400" dirty="0">
                <a:latin typeface="Roboto"/>
              </a:rPr>
              <a:t> </a:t>
            </a:r>
            <a:r>
              <a:rPr lang="en-US" sz="2400" dirty="0" smtClean="0">
                <a:latin typeface="Roboto"/>
              </a:rPr>
              <a:t> </a:t>
            </a:r>
            <a:r>
              <a:rPr lang="en-US" sz="2400" dirty="0"/>
              <a:t>Note</a:t>
            </a:r>
            <a:r>
              <a:rPr lang="en-US" sz="2400" dirty="0" smtClean="0"/>
              <a:t>: For </a:t>
            </a:r>
            <a:r>
              <a:rPr lang="en-US" sz="2400" dirty="0"/>
              <a:t>other than “not opting”, please ensure to file Form </a:t>
            </a:r>
            <a:r>
              <a:rPr lang="en-US" sz="2400" dirty="0" smtClean="0"/>
              <a:t>10IE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1033" name="DefaultOcx"/>
          <p:cNvPicPr preferRelativeResize="0">
            <a:picLocks noChangeArrowheads="1" noChangeShapeType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71600" cy="3048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ontrols>
      <mc:AlternateContent xmlns:mc="http://schemas.openxmlformats.org/markup-compatibility/2006">
        <mc:Choice xmlns:v="urn:schemas-microsoft-com:vml" Requires="v">
          <p:control spid="1239" name="HTMLOption1" r:id="rId2" imgW="257040" imgH="304920"/>
        </mc:Choice>
        <mc:Fallback>
          <p:control name="HTMLOption1" r:id="rId2" imgW="257040" imgH="304920">
            <p:pic>
              <p:nvPicPr>
                <p:cNvPr id="6" name="HTMLOption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"/>
                <a:srcRect/>
                <a:stretch>
                  <a:fillRect/>
                </a:stretch>
              </p:blipFill>
              <p:spPr bwMode="auto">
                <a:xfrm>
                  <a:off x="152400" y="152400"/>
                  <a:ext cx="1371600" cy="3048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240" name="HTMLOption2" r:id="rId3" imgW="257040" imgH="304920"/>
        </mc:Choice>
        <mc:Fallback>
          <p:control name="HTMLOption2" r:id="rId3" imgW="257040" imgH="304920">
            <p:pic>
              <p:nvPicPr>
                <p:cNvPr id="7" name="HTMLOption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"/>
                <a:srcRect/>
                <a:stretch>
                  <a:fillRect/>
                </a:stretch>
              </p:blipFill>
              <p:spPr bwMode="auto">
                <a:xfrm>
                  <a:off x="152400" y="152400"/>
                  <a:ext cx="1371600" cy="3048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241" name="HTMLOption3" r:id="rId4" imgW="257040" imgH="304920"/>
        </mc:Choice>
        <mc:Fallback>
          <p:control name="HTMLOption3" r:id="rId4" imgW="257040" imgH="304920">
            <p:pic>
              <p:nvPicPr>
                <p:cNvPr id="8" name="HTMLOption3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"/>
                <a:srcRect/>
                <a:stretch>
                  <a:fillRect/>
                </a:stretch>
              </p:blipFill>
              <p:spPr bwMode="auto">
                <a:xfrm>
                  <a:off x="152400" y="152400"/>
                  <a:ext cx="1371600" cy="3048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242" name="HTMLOption4" r:id="rId5" imgW="257040" imgH="304920"/>
        </mc:Choice>
        <mc:Fallback>
          <p:control name="HTMLOption4" r:id="rId5" imgW="257040" imgH="304920">
            <p:pic>
              <p:nvPicPr>
                <p:cNvPr id="9" name="HTMLOption4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"/>
                <a:srcRect/>
                <a:stretch>
                  <a:fillRect/>
                </a:stretch>
              </p:blipFill>
              <p:spPr bwMode="auto">
                <a:xfrm>
                  <a:off x="152400" y="152400"/>
                  <a:ext cx="1371600" cy="3048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243" name="HTMLOption5" r:id="rId6" imgW="257040" imgH="304920"/>
        </mc:Choice>
        <mc:Fallback>
          <p:control name="HTMLOption5" r:id="rId6" imgW="257040" imgH="304920">
            <p:pic>
              <p:nvPicPr>
                <p:cNvPr id="10" name="HTMLOption5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"/>
                <a:srcRect/>
                <a:stretch>
                  <a:fillRect/>
                </a:stretch>
              </p:blipFill>
              <p:spPr bwMode="auto">
                <a:xfrm>
                  <a:off x="152400" y="152400"/>
                  <a:ext cx="1371600" cy="3048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244" name="HTMLOption6" r:id="rId7" imgW="257040" imgH="304920"/>
        </mc:Choice>
        <mc:Fallback>
          <p:control name="HTMLOption6" r:id="rId7" imgW="257040" imgH="304920">
            <p:pic>
              <p:nvPicPr>
                <p:cNvPr id="11" name="HTMLOption6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10"/>
                <a:srcRect/>
                <a:stretch>
                  <a:fillRect/>
                </a:stretch>
              </p:blipFill>
              <p:spPr bwMode="auto">
                <a:xfrm>
                  <a:off x="152400" y="152400"/>
                  <a:ext cx="1371600" cy="3048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14886579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DUE DATE OF FILING RETURN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81200" y="990600"/>
            <a:ext cx="5943600" cy="5486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Individual HUF or Firm whose Accounts are not required to audited U/s 44AB of the Act or any  other law</a:t>
            </a:r>
          </a:p>
          <a:p>
            <a:endParaRPr lang="en-US" dirty="0" smtClean="0"/>
          </a:p>
          <a:p>
            <a:r>
              <a:rPr lang="en-US" dirty="0" smtClean="0"/>
              <a:t>Individual HUF or Firm whose Accounts are not required to audited U/s 44AB of the Act or any  other law</a:t>
            </a:r>
          </a:p>
          <a:p>
            <a:endParaRPr lang="en-US" dirty="0" smtClean="0"/>
          </a:p>
          <a:p>
            <a:r>
              <a:rPr lang="en-US" dirty="0" smtClean="0"/>
              <a:t>Company</a:t>
            </a:r>
          </a:p>
          <a:p>
            <a:endParaRPr lang="en-US" dirty="0" smtClean="0"/>
          </a:p>
          <a:p>
            <a:r>
              <a:rPr lang="en-US" dirty="0" smtClean="0"/>
              <a:t>Limited Liability Partnership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0" y="990600"/>
            <a:ext cx="2209800" cy="5486400"/>
          </a:xfrm>
        </p:spPr>
        <p:txBody>
          <a:bodyPr>
            <a:normAutofit lnSpcReduction="1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31</a:t>
            </a:r>
            <a:r>
              <a:rPr lang="en-US" b="1" baseline="30000" dirty="0" smtClean="0">
                <a:solidFill>
                  <a:srgbClr val="FF0000"/>
                </a:solidFill>
              </a:rPr>
              <a:t>st</a:t>
            </a:r>
            <a:r>
              <a:rPr lang="en-US" b="1" dirty="0" smtClean="0">
                <a:solidFill>
                  <a:srgbClr val="FF0000"/>
                </a:solidFill>
              </a:rPr>
              <a:t> July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b="1" dirty="0" smtClean="0">
                <a:solidFill>
                  <a:srgbClr val="FF0000"/>
                </a:solidFill>
              </a:rPr>
              <a:t>31 </a:t>
            </a:r>
            <a:r>
              <a:rPr lang="en-US" b="1" dirty="0" err="1" smtClean="0">
                <a:solidFill>
                  <a:srgbClr val="FF0000"/>
                </a:solidFill>
              </a:rPr>
              <a:t>st</a:t>
            </a:r>
            <a:r>
              <a:rPr lang="en-US" b="1" dirty="0" smtClean="0">
                <a:solidFill>
                  <a:srgbClr val="FF0000"/>
                </a:solidFill>
              </a:rPr>
              <a:t> October</a:t>
            </a:r>
            <a:endParaRPr lang="en-US" b="1" dirty="0" smtClean="0">
              <a:solidFill>
                <a:srgbClr val="FF0000"/>
              </a:solidFill>
            </a:endParaRPr>
          </a:p>
          <a:p>
            <a:endParaRPr lang="en-US" dirty="0" smtClean="0"/>
          </a:p>
          <a:p>
            <a:r>
              <a:rPr lang="en-US" b="1" dirty="0" smtClean="0">
                <a:solidFill>
                  <a:srgbClr val="FF0000"/>
                </a:solidFill>
              </a:rPr>
              <a:t>31 </a:t>
            </a:r>
            <a:r>
              <a:rPr lang="en-US" b="1" dirty="0" err="1" smtClean="0">
                <a:solidFill>
                  <a:srgbClr val="FF0000"/>
                </a:solidFill>
              </a:rPr>
              <a:t>st</a:t>
            </a:r>
            <a:r>
              <a:rPr lang="en-US" b="1" dirty="0" smtClean="0">
                <a:solidFill>
                  <a:srgbClr val="FF0000"/>
                </a:solidFill>
              </a:rPr>
              <a:t> October</a:t>
            </a:r>
            <a:endParaRPr lang="en-US" b="1" dirty="0" smtClean="0">
              <a:solidFill>
                <a:srgbClr val="FF0000"/>
              </a:solidFill>
            </a:endParaRPr>
          </a:p>
          <a:p>
            <a:endParaRPr lang="en-US" dirty="0" smtClean="0"/>
          </a:p>
          <a:p>
            <a:r>
              <a:rPr lang="en-US" b="1" dirty="0" smtClean="0">
                <a:solidFill>
                  <a:srgbClr val="FF0000"/>
                </a:solidFill>
              </a:rPr>
              <a:t>31 </a:t>
            </a:r>
            <a:r>
              <a:rPr lang="en-US" b="1" dirty="0" err="1" smtClean="0">
                <a:solidFill>
                  <a:srgbClr val="FF0000"/>
                </a:solidFill>
              </a:rPr>
              <a:t>st</a:t>
            </a:r>
            <a:r>
              <a:rPr lang="en-US" b="1" smtClean="0">
                <a:solidFill>
                  <a:srgbClr val="FF0000"/>
                </a:solidFill>
              </a:rPr>
              <a:t> October</a:t>
            </a:r>
            <a:endParaRPr lang="en-US" b="1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9738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5468" y="365126"/>
            <a:ext cx="10248331" cy="1054241"/>
          </a:xfrm>
        </p:spPr>
        <p:txBody>
          <a:bodyPr>
            <a:normAutofit fontScale="90000"/>
          </a:bodyPr>
          <a:lstStyle/>
          <a:p>
            <a:pPr algn="ctr"/>
            <a:r>
              <a:rPr lang="en-IN" sz="3600" b="1" dirty="0">
                <a:latin typeface="Arial Black" panose="020B0A04020102020204" pitchFamily="34" charset="0"/>
              </a:rPr>
              <a:t>Sections covered for filing of RETURN </a:t>
            </a:r>
            <a:r>
              <a:rPr lang="en-IN" sz="3600" b="1" dirty="0" smtClean="0">
                <a:latin typeface="Arial Black" panose="020B0A04020102020204" pitchFamily="34" charset="0"/>
              </a:rPr>
              <a:t>(Procedural Part only)</a:t>
            </a:r>
            <a:endParaRPr lang="en-IN" sz="3600" b="1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19366"/>
            <a:ext cx="10515600" cy="5199797"/>
          </a:xfrm>
        </p:spPr>
        <p:txBody>
          <a:bodyPr>
            <a:normAutofit/>
          </a:bodyPr>
          <a:lstStyle/>
          <a:p>
            <a:r>
              <a:rPr lang="en-IN" dirty="0" smtClean="0"/>
              <a:t>139(1</a:t>
            </a:r>
            <a:r>
              <a:rPr lang="en-IN" dirty="0"/>
              <a:t>)  Compulsory Filing of Return</a:t>
            </a:r>
          </a:p>
          <a:p>
            <a:r>
              <a:rPr lang="en-IN" dirty="0"/>
              <a:t>139(3)  Return of Loss</a:t>
            </a:r>
          </a:p>
          <a:p>
            <a:r>
              <a:rPr lang="en-IN" dirty="0"/>
              <a:t>139(4) </a:t>
            </a:r>
            <a:r>
              <a:rPr lang="en-IN" dirty="0" smtClean="0"/>
              <a:t> Belated </a:t>
            </a:r>
            <a:r>
              <a:rPr lang="en-IN" dirty="0"/>
              <a:t>return</a:t>
            </a:r>
          </a:p>
          <a:p>
            <a:r>
              <a:rPr lang="en-IN" dirty="0"/>
              <a:t>139(5) </a:t>
            </a:r>
            <a:r>
              <a:rPr lang="en-IN" dirty="0" smtClean="0"/>
              <a:t> Revised </a:t>
            </a:r>
            <a:r>
              <a:rPr lang="en-IN" dirty="0"/>
              <a:t>return</a:t>
            </a:r>
          </a:p>
          <a:p>
            <a:r>
              <a:rPr lang="en-IN" dirty="0" smtClean="0"/>
              <a:t>139(9)  Defective Return</a:t>
            </a:r>
          </a:p>
          <a:p>
            <a:r>
              <a:rPr lang="en-IN" dirty="0" smtClean="0"/>
              <a:t>139A    Permanent Account Number</a:t>
            </a:r>
          </a:p>
          <a:p>
            <a:r>
              <a:rPr lang="en-IN" dirty="0" smtClean="0"/>
              <a:t>139AA Quoting of Aadhaar Card</a:t>
            </a:r>
          </a:p>
          <a:p>
            <a:r>
              <a:rPr lang="en-IN" dirty="0" smtClean="0"/>
              <a:t>139B    Submission of Return through Tax Return Preparers</a:t>
            </a:r>
          </a:p>
          <a:p>
            <a:r>
              <a:rPr lang="en-IN" dirty="0" smtClean="0"/>
              <a:t>140      Verification of Return</a:t>
            </a:r>
          </a:p>
          <a:p>
            <a:r>
              <a:rPr lang="en-IN" dirty="0" smtClean="0"/>
              <a:t>140A    Self Assessment Tax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5017138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9433" y="272954"/>
            <a:ext cx="11327641" cy="6141493"/>
          </a:xfrm>
        </p:spPr>
        <p:txBody>
          <a:bodyPr/>
          <a:lstStyle/>
          <a:p>
            <a:r>
              <a:rPr lang="en-IN" dirty="0" smtClean="0"/>
              <a:t>234A  Interest for delay filing of Return related with Self assessment Tax</a:t>
            </a:r>
          </a:p>
          <a:p>
            <a:r>
              <a:rPr lang="en-IN" dirty="0" smtClean="0"/>
              <a:t>234F  Fees for default of Furnishing of Return beyond due date</a:t>
            </a:r>
          </a:p>
          <a:p>
            <a:r>
              <a:rPr lang="en-IN" dirty="0" smtClean="0"/>
              <a:t>234H </a:t>
            </a:r>
            <a:r>
              <a:rPr lang="en-IN" dirty="0"/>
              <a:t>Fees for default of Furnishing of </a:t>
            </a:r>
            <a:r>
              <a:rPr lang="en-IN" dirty="0" smtClean="0"/>
              <a:t>Aadhaar Card number</a:t>
            </a:r>
          </a:p>
          <a:p>
            <a:pPr marL="0" indent="0">
              <a:buNone/>
            </a:pPr>
            <a:endParaRPr lang="en-IN" dirty="0" smtClean="0"/>
          </a:p>
          <a:p>
            <a:r>
              <a:rPr lang="en-IN" b="1" u="sng" dirty="0" smtClean="0"/>
              <a:t>Sections covered subject matter of the Return</a:t>
            </a:r>
          </a:p>
          <a:p>
            <a:r>
              <a:rPr lang="en-IN" dirty="0" smtClean="0"/>
              <a:t>Primary Sections             28 to 44,</a:t>
            </a:r>
          </a:p>
          <a:p>
            <a:r>
              <a:rPr lang="en-IN" dirty="0" smtClean="0"/>
              <a:t>Secondary Sections        Wide ranges under the Income Tax Act inclusive of    				Exemptions U/s 10, Deductions U/s 80,Clubbing of  				Income U/s 60 and Set Off and Carry Forward of 					Income U/s 70 - 80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741866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2137" y="232012"/>
            <a:ext cx="11341289" cy="6387152"/>
          </a:xfrm>
        </p:spPr>
        <p:txBody>
          <a:bodyPr>
            <a:normAutofit/>
          </a:bodyPr>
          <a:lstStyle/>
          <a:p>
            <a:r>
              <a:rPr lang="en-US" b="1" dirty="0"/>
              <a:t>Proceed to schedule questions</a:t>
            </a:r>
          </a:p>
          <a:p>
            <a:r>
              <a:rPr lang="en-US" dirty="0"/>
              <a:t>  You have selected 33 schedules</a:t>
            </a:r>
            <a:br>
              <a:rPr lang="en-US" dirty="0"/>
            </a:br>
            <a:r>
              <a:rPr lang="en-US" dirty="0"/>
              <a:t>  Based on your selection, please answer few questions which will help</a:t>
            </a:r>
          </a:p>
          <a:p>
            <a:r>
              <a:rPr lang="en-US" dirty="0"/>
              <a:t>   you to fill the schedules.</a:t>
            </a:r>
          </a:p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  Click on 'Continue' to proceed for questions.</a:t>
            </a:r>
          </a:p>
          <a:p>
            <a:endParaRPr lang="en-US" dirty="0"/>
          </a:p>
          <a:p>
            <a:r>
              <a:rPr lang="en-US" dirty="0"/>
              <a:t>  Have you opted for new tax regime u/s 115BAC and filed Form 10IE in </a:t>
            </a:r>
          </a:p>
          <a:p>
            <a:r>
              <a:rPr lang="en-US" dirty="0"/>
              <a:t>  AY </a:t>
            </a:r>
            <a:r>
              <a:rPr lang="en-US" dirty="0" smtClean="0"/>
              <a:t>2022-23 </a:t>
            </a:r>
            <a:r>
              <a:rPr lang="en-US" dirty="0"/>
              <a:t>?</a:t>
            </a:r>
          </a:p>
          <a:p>
            <a:r>
              <a:rPr lang="en-US" dirty="0"/>
              <a:t>  Yes	No</a:t>
            </a:r>
          </a:p>
          <a:p>
            <a:r>
              <a:rPr lang="en-US" dirty="0"/>
              <a:t>  Opting in Now        Not Opting       Continue to Opt        </a:t>
            </a:r>
            <a:r>
              <a:rPr lang="en-US" dirty="0" err="1"/>
              <a:t>Opt</a:t>
            </a:r>
            <a:r>
              <a:rPr lang="en-US" dirty="0"/>
              <a:t> Out</a:t>
            </a:r>
          </a:p>
          <a:p>
            <a:r>
              <a:rPr lang="en-US" dirty="0"/>
              <a:t>  Note: For other than “not opting”, please ensure to file Form 10IE</a:t>
            </a:r>
          </a:p>
        </p:txBody>
      </p:sp>
    </p:spTree>
    <p:extLst>
      <p:ext uri="{BB962C8B-B14F-4D97-AF65-F5344CB8AC3E}">
        <p14:creationId xmlns:p14="http://schemas.microsoft.com/office/powerpoint/2010/main" val="21189794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3899" y="354842"/>
            <a:ext cx="11464119" cy="6209731"/>
          </a:xfrm>
        </p:spPr>
        <p:txBody>
          <a:bodyPr>
            <a:normAutofit lnSpcReduction="10000"/>
          </a:bodyPr>
          <a:lstStyle/>
          <a:p>
            <a:r>
              <a:rPr lang="en-IN" dirty="0" smtClean="0"/>
              <a:t>Page wise Analysis</a:t>
            </a:r>
          </a:p>
          <a:p>
            <a:r>
              <a:rPr lang="en-IN" dirty="0" smtClean="0"/>
              <a:t>Page 1 – 3	 	GENERAL INFORMATION</a:t>
            </a:r>
          </a:p>
          <a:p>
            <a:r>
              <a:rPr lang="en-IN" dirty="0" smtClean="0"/>
              <a:t>Page 4 – 5    	Balance Sheet</a:t>
            </a:r>
          </a:p>
          <a:p>
            <a:r>
              <a:rPr lang="en-IN" dirty="0" smtClean="0"/>
              <a:t>Page 6 -  7		Manufacturing and Trading &amp; Profit &amp; Loss A/c</a:t>
            </a:r>
          </a:p>
          <a:p>
            <a:r>
              <a:rPr lang="en-IN" dirty="0" smtClean="0"/>
              <a:t>Page 8 – 9		Profit &amp; Loss A/c</a:t>
            </a:r>
          </a:p>
          <a:p>
            <a:r>
              <a:rPr lang="en-IN" dirty="0" smtClean="0"/>
              <a:t>Page 10-11	Method of Accounting inclusive of ICDS</a:t>
            </a:r>
          </a:p>
          <a:p>
            <a:r>
              <a:rPr lang="en-IN" dirty="0" smtClean="0"/>
              <a:t>Page 12		Quantitative Details</a:t>
            </a:r>
          </a:p>
          <a:p>
            <a:r>
              <a:rPr lang="en-IN" dirty="0" smtClean="0"/>
              <a:t>Page 12		Schedule to the Return Form – SALARY</a:t>
            </a:r>
          </a:p>
          <a:p>
            <a:r>
              <a:rPr lang="en-IN" dirty="0" smtClean="0"/>
              <a:t>Page 13-14	Schedule - House Property</a:t>
            </a:r>
          </a:p>
          <a:p>
            <a:r>
              <a:rPr lang="en-IN" dirty="0" smtClean="0"/>
              <a:t>Page 15-17	Schedule – Profits and Loss</a:t>
            </a:r>
          </a:p>
          <a:p>
            <a:r>
              <a:rPr lang="en-IN" dirty="0" smtClean="0"/>
              <a:t>Page 18 - 19	Schedule – Depreciation</a:t>
            </a:r>
          </a:p>
          <a:p>
            <a:r>
              <a:rPr lang="en-IN" dirty="0" smtClean="0"/>
              <a:t>Page 20 		Schedule – Scientific Research</a:t>
            </a:r>
          </a:p>
          <a:p>
            <a:r>
              <a:rPr lang="en-IN" dirty="0" smtClean="0"/>
              <a:t>Page 21 – 28	Schedule Capital Gain		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6490113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68490"/>
            <a:ext cx="10515600" cy="5808473"/>
          </a:xfrm>
        </p:spPr>
        <p:txBody>
          <a:bodyPr/>
          <a:lstStyle/>
          <a:p>
            <a:r>
              <a:rPr lang="en-IN" dirty="0" smtClean="0"/>
              <a:t>Page 29 – 30	Schedule – Details of Listed shares with ISIN</a:t>
            </a:r>
          </a:p>
          <a:p>
            <a:r>
              <a:rPr lang="en-IN" dirty="0" smtClean="0"/>
              <a:t>Page 31 – 34	Schedule – Other Sources</a:t>
            </a:r>
          </a:p>
          <a:p>
            <a:r>
              <a:rPr lang="en-IN" dirty="0" smtClean="0"/>
              <a:t>Page 35		Schedule – Set Off of Current Years Loss</a:t>
            </a:r>
          </a:p>
          <a:p>
            <a:r>
              <a:rPr lang="en-IN" dirty="0" smtClean="0"/>
              <a:t>Page 36		Schedule – Brought Forwarded Loss</a:t>
            </a:r>
          </a:p>
          <a:p>
            <a:r>
              <a:rPr lang="en-IN" dirty="0" smtClean="0"/>
              <a:t>Page 37		Schedule – Details of Losses to be C/F</a:t>
            </a:r>
          </a:p>
          <a:p>
            <a:r>
              <a:rPr lang="en-IN" dirty="0" smtClean="0"/>
              <a:t>Page 38		Schedule – Unabsorbed Depreciation</a:t>
            </a:r>
          </a:p>
          <a:p>
            <a:r>
              <a:rPr lang="en-IN" dirty="0" smtClean="0"/>
              <a:t>Page 39		Schedule – ICDS</a:t>
            </a:r>
          </a:p>
          <a:p>
            <a:r>
              <a:rPr lang="en-IN" dirty="0" smtClean="0"/>
              <a:t>Page 40		Schedule – Deduction U/s 10AA  Units under SEZ</a:t>
            </a:r>
          </a:p>
          <a:p>
            <a:r>
              <a:rPr lang="en-IN" dirty="0" smtClean="0"/>
              <a:t>Page 41		Schedule – Donation U/s 80G</a:t>
            </a:r>
          </a:p>
          <a:p>
            <a:r>
              <a:rPr lang="en-IN" dirty="0" smtClean="0"/>
              <a:t>Page 42		Schedule – U/s 80GGA Scientific Research &amp;</a:t>
            </a:r>
          </a:p>
          <a:p>
            <a:r>
              <a:rPr lang="en-IN" dirty="0"/>
              <a:t> </a:t>
            </a:r>
            <a:r>
              <a:rPr lang="en-IN" dirty="0" smtClean="0"/>
              <a:t>                              Rural Development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644158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218364"/>
            <a:ext cx="10776045" cy="6250675"/>
          </a:xfrm>
        </p:spPr>
        <p:txBody>
          <a:bodyPr/>
          <a:lstStyle/>
          <a:p>
            <a:r>
              <a:rPr lang="en-US" dirty="0" smtClean="0"/>
              <a:t>Page 43		Schedule RA – Donation to Research Association</a:t>
            </a:r>
          </a:p>
          <a:p>
            <a:r>
              <a:rPr lang="en-US" dirty="0" smtClean="0"/>
              <a:t>Page 44		Schedule U/s 80IA – Deduction of Profit from an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              Industrial Undertaking</a:t>
            </a:r>
          </a:p>
          <a:p>
            <a:r>
              <a:rPr lang="en-US" dirty="0" smtClean="0"/>
              <a:t>Page 45		Schedule U/s 80IB,80IC or 80IE – Deduction of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              Profit from an Undertaking located in J &amp; K,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              </a:t>
            </a:r>
            <a:r>
              <a:rPr lang="en-US" dirty="0" err="1" smtClean="0"/>
              <a:t>HP,Sikkim,Uttarakhand</a:t>
            </a:r>
            <a:r>
              <a:rPr lang="en-US" dirty="0" smtClean="0"/>
              <a:t> and North East</a:t>
            </a:r>
          </a:p>
          <a:p>
            <a:r>
              <a:rPr lang="en-US" dirty="0" smtClean="0"/>
              <a:t>Page 46		Schedule – Deductions Under Chapter VIA</a:t>
            </a:r>
          </a:p>
          <a:p>
            <a:r>
              <a:rPr lang="en-US" dirty="0" smtClean="0"/>
              <a:t>Page 47		Schedule – Alternate Minimum Tax U/s 115JC</a:t>
            </a:r>
          </a:p>
          <a:p>
            <a:r>
              <a:rPr lang="en-US" dirty="0" smtClean="0"/>
              <a:t>Page 48		Schedule – Credit of AMT U/s 115JD</a:t>
            </a:r>
          </a:p>
          <a:p>
            <a:r>
              <a:rPr lang="en-US" dirty="0" smtClean="0"/>
              <a:t>Page 49		Schedule Accumulated balance of </a:t>
            </a:r>
            <a:r>
              <a:rPr lang="en-US" dirty="0" err="1" smtClean="0"/>
              <a:t>Recognised</a:t>
            </a:r>
            <a:r>
              <a:rPr lang="en-US" dirty="0" smtClean="0"/>
              <a:t>  PY</a:t>
            </a:r>
          </a:p>
          <a:p>
            <a:r>
              <a:rPr lang="en-US" dirty="0" smtClean="0"/>
              <a:t>Page 50		Schedule – SI –Deduction for specified Person</a:t>
            </a:r>
          </a:p>
          <a:p>
            <a:r>
              <a:rPr lang="en-US" dirty="0" smtClean="0"/>
              <a:t>Page 51		Schedule – Information of Firm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86801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341194"/>
            <a:ext cx="10980761" cy="6196084"/>
          </a:xfrm>
        </p:spPr>
        <p:txBody>
          <a:bodyPr/>
          <a:lstStyle/>
          <a:p>
            <a:r>
              <a:rPr lang="en-US" dirty="0" smtClean="0"/>
              <a:t>Page 52	Schedule of Exempt Income</a:t>
            </a:r>
          </a:p>
          <a:p>
            <a:r>
              <a:rPr lang="en-US" dirty="0" smtClean="0"/>
              <a:t>Page 53	Schedule Pass through Income</a:t>
            </a:r>
          </a:p>
          <a:p>
            <a:r>
              <a:rPr lang="en-US" dirty="0" smtClean="0"/>
              <a:t>Page 54 	Schedule Secondary Adjustment U/s 92CE</a:t>
            </a:r>
          </a:p>
          <a:p>
            <a:r>
              <a:rPr lang="en-US" dirty="0" smtClean="0"/>
              <a:t>Page 55	Schedule Income Outside India &amp; Tax Relief</a:t>
            </a:r>
          </a:p>
          <a:p>
            <a:r>
              <a:rPr lang="en-US" dirty="0" smtClean="0"/>
              <a:t>Page 56	Schedule Summery of Tax Relief Claimed and                        		paid outside India</a:t>
            </a:r>
          </a:p>
          <a:p>
            <a:r>
              <a:rPr lang="en-US" dirty="0" smtClean="0"/>
              <a:t>Page 57	Schedule Details of Foreign assets from outside source</a:t>
            </a:r>
          </a:p>
          <a:p>
            <a:r>
              <a:rPr lang="en-US" dirty="0" smtClean="0"/>
              <a:t>Page 58	Schedule Information on Appropriation of Income under 5A</a:t>
            </a:r>
          </a:p>
          <a:p>
            <a:r>
              <a:rPr lang="en-US" dirty="0" smtClean="0"/>
              <a:t>Page 59	Schedule AL Personal Assets and Liabilities </a:t>
            </a:r>
            <a:r>
              <a:rPr lang="en-US" smtClean="0"/>
              <a:t>of Income&gt;50 lac</a:t>
            </a:r>
            <a:endParaRPr lang="en-US" dirty="0" smtClean="0"/>
          </a:p>
          <a:p>
            <a:r>
              <a:rPr lang="en-US" dirty="0" smtClean="0"/>
              <a:t>Page 60 	Computation of Total Income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20533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81082" y="185832"/>
            <a:ext cx="6813177" cy="710639"/>
          </a:xfrm>
        </p:spPr>
        <p:txBody>
          <a:bodyPr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PERSON U/s 2(31)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896470"/>
            <a:ext cx="10529047" cy="5755341"/>
          </a:xfrm>
        </p:spPr>
        <p:txBody>
          <a:bodyPr/>
          <a:lstStyle/>
          <a:p>
            <a:r>
              <a:rPr lang="en-US" b="1" dirty="0"/>
              <a:t>i</a:t>
            </a:r>
            <a:r>
              <a:rPr lang="en-US" sz="3600" b="1" dirty="0"/>
              <a:t>) Individual</a:t>
            </a:r>
          </a:p>
          <a:p>
            <a:r>
              <a:rPr lang="en-US" sz="3600" b="1" dirty="0"/>
              <a:t>ii) HUF</a:t>
            </a:r>
          </a:p>
          <a:p>
            <a:r>
              <a:rPr lang="en-US" sz="3600" b="1" dirty="0"/>
              <a:t>iii) Company</a:t>
            </a:r>
          </a:p>
          <a:p>
            <a:r>
              <a:rPr lang="en-US" sz="3600" b="1" dirty="0"/>
              <a:t>iv) Firm </a:t>
            </a:r>
          </a:p>
          <a:p>
            <a:r>
              <a:rPr lang="en-US" sz="3600" b="1" dirty="0"/>
              <a:t>v) Association of Person, Body of Individual whether incorporated or not       </a:t>
            </a:r>
          </a:p>
          <a:p>
            <a:r>
              <a:rPr lang="en-US" sz="3600" b="1" dirty="0"/>
              <a:t>vi) Local Authority</a:t>
            </a:r>
          </a:p>
          <a:p>
            <a:r>
              <a:rPr lang="en-US" sz="3600" b="1" dirty="0"/>
              <a:t>vii) Artificial Juridical Person not covered within the preceding sub clauses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756735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19400" y="152400"/>
            <a:ext cx="7162800" cy="609600"/>
          </a:xfrm>
        </p:spPr>
        <p:txBody>
          <a:bodyPr>
            <a:noAutofit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FORMS OF RETURN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81200" y="914401"/>
            <a:ext cx="1219200" cy="521176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sz="2400" b="1" dirty="0">
                <a:solidFill>
                  <a:srgbClr val="FF0000"/>
                </a:solidFill>
              </a:rPr>
              <a:t>ITR -1 :</a:t>
            </a:r>
          </a:p>
          <a:p>
            <a:pPr>
              <a:buNone/>
            </a:pPr>
            <a:endParaRPr lang="en-US" sz="2400" b="1" dirty="0">
              <a:solidFill>
                <a:srgbClr val="FF0000"/>
              </a:solidFill>
            </a:endParaRPr>
          </a:p>
          <a:p>
            <a:pPr>
              <a:buNone/>
            </a:pPr>
            <a:endParaRPr lang="en-US" sz="2400" b="1" dirty="0">
              <a:solidFill>
                <a:srgbClr val="FF0000"/>
              </a:solidFill>
            </a:endParaRPr>
          </a:p>
          <a:p>
            <a:pPr>
              <a:buNone/>
            </a:pPr>
            <a:endParaRPr lang="en-US" sz="2400" b="1" dirty="0">
              <a:solidFill>
                <a:srgbClr val="FF0000"/>
              </a:solidFill>
            </a:endParaRPr>
          </a:p>
          <a:p>
            <a:pPr>
              <a:buNone/>
            </a:pPr>
            <a:endParaRPr lang="en-US" sz="2400" b="1" dirty="0">
              <a:solidFill>
                <a:srgbClr val="FF0000"/>
              </a:solidFill>
            </a:endParaRPr>
          </a:p>
          <a:p>
            <a:pPr>
              <a:buNone/>
            </a:pPr>
            <a:endParaRPr lang="en-US" sz="2400" b="1" dirty="0">
              <a:solidFill>
                <a:srgbClr val="FF0000"/>
              </a:solidFill>
            </a:endParaRPr>
          </a:p>
          <a:p>
            <a:pPr>
              <a:buNone/>
            </a:pPr>
            <a:endParaRPr lang="en-US" sz="2400" b="1" dirty="0">
              <a:solidFill>
                <a:srgbClr val="FF0000"/>
              </a:solidFill>
            </a:endParaRPr>
          </a:p>
          <a:p>
            <a:pPr>
              <a:buNone/>
            </a:pPr>
            <a:endParaRPr lang="en-US" sz="2400" b="1" dirty="0">
              <a:solidFill>
                <a:srgbClr val="FF0000"/>
              </a:solidFill>
            </a:endParaRPr>
          </a:p>
          <a:p>
            <a:pPr>
              <a:buNone/>
            </a:pPr>
            <a:endParaRPr lang="en-US" sz="2400" b="1" dirty="0">
              <a:solidFill>
                <a:srgbClr val="FF0000"/>
              </a:solidFill>
            </a:endParaRPr>
          </a:p>
          <a:p>
            <a:pPr>
              <a:buNone/>
            </a:pPr>
            <a:endParaRPr lang="en-US" sz="2400" b="1" dirty="0">
              <a:solidFill>
                <a:srgbClr val="FF0000"/>
              </a:solidFill>
            </a:endParaRPr>
          </a:p>
          <a:p>
            <a:pPr>
              <a:buNone/>
            </a:pPr>
            <a:endParaRPr lang="en-US" sz="2400" b="1" dirty="0">
              <a:solidFill>
                <a:srgbClr val="FF0000"/>
              </a:solidFill>
            </a:endParaRPr>
          </a:p>
          <a:p>
            <a:pPr>
              <a:buNone/>
            </a:pPr>
            <a:endParaRPr lang="en-US" sz="2400" b="1" dirty="0">
              <a:solidFill>
                <a:srgbClr val="FF0000"/>
              </a:solidFill>
            </a:endParaRPr>
          </a:p>
          <a:p>
            <a:pPr>
              <a:buNone/>
            </a:pPr>
            <a:endParaRPr lang="en-US" sz="2400" b="1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sz="2400" b="1" dirty="0">
                <a:solidFill>
                  <a:srgbClr val="FF0000"/>
                </a:solidFill>
              </a:rPr>
              <a:t>ITR – 2 :</a:t>
            </a:r>
          </a:p>
          <a:p>
            <a:pPr>
              <a:buNone/>
            </a:pPr>
            <a:endParaRPr lang="en-US" sz="2400" b="1" dirty="0">
              <a:solidFill>
                <a:srgbClr val="FF0000"/>
              </a:solidFill>
            </a:endParaRPr>
          </a:p>
          <a:p>
            <a:pPr>
              <a:buNone/>
            </a:pPr>
            <a:endParaRPr lang="en-US" sz="2400" b="1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sz="2400" b="1" dirty="0">
                <a:solidFill>
                  <a:srgbClr val="FF0000"/>
                </a:solidFill>
              </a:rPr>
              <a:t>ITR – 3 </a:t>
            </a:r>
            <a:r>
              <a:rPr lang="en-US" sz="2400" b="1" dirty="0"/>
              <a:t>:</a:t>
            </a:r>
          </a:p>
          <a:p>
            <a:pPr>
              <a:buNone/>
            </a:pPr>
            <a:endParaRPr lang="en-US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819400" y="838200"/>
            <a:ext cx="9067800" cy="5867400"/>
          </a:xfrm>
        </p:spPr>
        <p:txBody>
          <a:bodyPr>
            <a:normAutofit fontScale="70000" lnSpcReduction="20000"/>
          </a:bodyPr>
          <a:lstStyle/>
          <a:p>
            <a:endParaRPr lang="en-US" sz="3100" b="1" dirty="0" smtClean="0"/>
          </a:p>
          <a:p>
            <a:r>
              <a:rPr lang="en-US" sz="3100" b="1" dirty="0" smtClean="0"/>
              <a:t>Known </a:t>
            </a:r>
            <a:r>
              <a:rPr lang="en-US" sz="3100" b="1" dirty="0"/>
              <a:t>as SAHAJ is applicable to an individual having salary or pension income or income from </a:t>
            </a:r>
            <a:r>
              <a:rPr lang="en-US" sz="3100" b="1" dirty="0" smtClean="0">
                <a:solidFill>
                  <a:srgbClr val="FF0000"/>
                </a:solidFill>
              </a:rPr>
              <a:t>two </a:t>
            </a:r>
            <a:r>
              <a:rPr lang="en-US" sz="3100" b="1" dirty="0">
                <a:solidFill>
                  <a:srgbClr val="FF0000"/>
                </a:solidFill>
              </a:rPr>
              <a:t>house property </a:t>
            </a:r>
            <a:r>
              <a:rPr lang="en-US" sz="3100" b="1" dirty="0"/>
              <a:t>(not a case of brought forward loss) or income from other sources (not being lottery winnings and income from race horses, income taxable under U/s 115BBDA or income referred in U/s115BBDB or income referred in u/S 115BBE. </a:t>
            </a:r>
          </a:p>
          <a:p>
            <a:r>
              <a:rPr lang="en-US" sz="3100" b="1" dirty="0" smtClean="0"/>
              <a:t>The </a:t>
            </a:r>
            <a:r>
              <a:rPr lang="en-US" sz="3100" b="1" dirty="0"/>
              <a:t>Total income must be within 50 lac and </a:t>
            </a:r>
          </a:p>
          <a:p>
            <a:r>
              <a:rPr lang="en-US" sz="3100" b="1" dirty="0"/>
              <a:t>not  being a director of a company and </a:t>
            </a:r>
          </a:p>
          <a:p>
            <a:r>
              <a:rPr lang="en-US" sz="3100" b="1" dirty="0"/>
              <a:t>not holding unlisted  equity shares and </a:t>
            </a:r>
          </a:p>
          <a:p>
            <a:r>
              <a:rPr lang="en-US" sz="3100" b="1" dirty="0"/>
              <a:t>not </a:t>
            </a:r>
            <a:r>
              <a:rPr lang="en-US" sz="3100" b="1" dirty="0" err="1"/>
              <a:t>asssessable</a:t>
            </a:r>
            <a:r>
              <a:rPr lang="en-US" sz="3100" b="1" dirty="0"/>
              <a:t> of other person’s income where tax is not withheld and</a:t>
            </a:r>
          </a:p>
          <a:p>
            <a:r>
              <a:rPr lang="en-US" sz="3100" b="1" dirty="0"/>
              <a:t> not claiming any deduction under the head of Income from Other Sources except family pension.</a:t>
            </a:r>
          </a:p>
          <a:p>
            <a:endParaRPr lang="en-US" sz="3100" b="1" dirty="0"/>
          </a:p>
          <a:p>
            <a:r>
              <a:rPr lang="en-US" sz="3100" b="1" dirty="0"/>
              <a:t>It’s applicable to an individual or an Hindu Undivided Family not having income chargeable to income-tax under the head “Profits or gains of business or profession”</a:t>
            </a:r>
          </a:p>
          <a:p>
            <a:r>
              <a:rPr lang="en-US" sz="3100" dirty="0"/>
              <a:t> </a:t>
            </a:r>
            <a:r>
              <a:rPr lang="en-US" sz="3100" b="1" dirty="0"/>
              <a:t>It is applicable to an individual or a Hindu Undivided Family who has any income chargeable to tax under the head business or profession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88719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2" y="273050"/>
            <a:ext cx="1219199" cy="641350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ITR – 4 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7239000" cy="605155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/>
              <a:t>Known as SUGAM is applicable to individuals or Hindu Undivided Family or partnership firm (Not a Limited Liability Partnership Firm) who have opted for the presumptive taxation scheme of U/s 44AD/44ADA/44AE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Firm, LLP, AOP, BOI, artificial juridical person referred to in U/S 2(31)(vii), cooperative society and local authority. However, a person who is required to file the return of income U/s 139(4A) or 139(4B) , 139(4C) or  139(4D) or U/s 139(4E) or 139(4F) shall not use this form (</a:t>
            </a:r>
            <a:r>
              <a:rPr lang="en-US" i="1" dirty="0" smtClean="0"/>
              <a:t>i.e., </a:t>
            </a:r>
            <a:r>
              <a:rPr lang="en-US" dirty="0" smtClean="0"/>
              <a:t>trusts, political parties, institutions, colleges, investment fund etc.)</a:t>
            </a:r>
          </a:p>
          <a:p>
            <a:pPr algn="just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1202" y="914401"/>
            <a:ext cx="1219199" cy="5211763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sz="2400" b="1" dirty="0">
                <a:solidFill>
                  <a:srgbClr val="FF0000"/>
                </a:solidFill>
              </a:rPr>
              <a:t>ITR – 5 :</a:t>
            </a:r>
          </a:p>
        </p:txBody>
      </p:sp>
    </p:spTree>
    <p:extLst>
      <p:ext uri="{BB962C8B-B14F-4D97-AF65-F5344CB8AC3E}">
        <p14:creationId xmlns:p14="http://schemas.microsoft.com/office/powerpoint/2010/main" val="1591486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2" y="273050"/>
            <a:ext cx="1219199" cy="488950"/>
          </a:xfrm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ITR – 6 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3800" y="228600"/>
            <a:ext cx="6477000" cy="62484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/>
              <a:t>It is applicable to a company, other than a company claiming exemption U/s 11 (exemption U/s 11 can be claimed by charitable/religious trust).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It is applicable to a persons including companies who are required to furnish return U/s 139(4A) or U/s 139(4B) or U/s 139(4C) or U/s 139(4D) or U/s 139(4E) or U/s 139(4F) (</a:t>
            </a:r>
            <a:r>
              <a:rPr lang="en-US" i="1" dirty="0" smtClean="0"/>
              <a:t>i.e.,</a:t>
            </a:r>
            <a:r>
              <a:rPr lang="en-US" dirty="0" smtClean="0"/>
              <a:t> trusts, political parties, institutions, colleges, investment fund etc.).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It is the </a:t>
            </a:r>
            <a:r>
              <a:rPr lang="en-US" dirty="0" err="1" smtClean="0"/>
              <a:t>acknow</a:t>
            </a:r>
            <a:r>
              <a:rPr lang="en-US" dirty="0" smtClean="0"/>
              <a:t>​</a:t>
            </a:r>
            <a:r>
              <a:rPr lang="en-US" dirty="0" err="1" smtClean="0"/>
              <a:t>ledgement</a:t>
            </a:r>
            <a:r>
              <a:rPr lang="en-US" dirty="0" smtClean="0"/>
              <a:t> of filing of the return of income.</a:t>
            </a:r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1202" y="762001"/>
            <a:ext cx="1219199" cy="5364163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sz="2400" b="1" dirty="0">
                <a:solidFill>
                  <a:srgbClr val="FF0000"/>
                </a:solidFill>
              </a:rPr>
              <a:t>ITR – 7 :</a:t>
            </a:r>
          </a:p>
          <a:p>
            <a:endParaRPr lang="en-US" sz="2400" b="1" dirty="0"/>
          </a:p>
          <a:p>
            <a:endParaRPr lang="en-US" sz="2400" b="1" dirty="0"/>
          </a:p>
          <a:p>
            <a:endParaRPr lang="en-US" sz="2400" b="1" dirty="0"/>
          </a:p>
          <a:p>
            <a:endParaRPr lang="en-US" sz="2400" b="1" dirty="0"/>
          </a:p>
          <a:p>
            <a:endParaRPr lang="en-US" sz="2400" b="1" dirty="0"/>
          </a:p>
          <a:p>
            <a:endParaRPr lang="en-US" sz="2400" b="1" dirty="0"/>
          </a:p>
          <a:p>
            <a:r>
              <a:rPr lang="en-US" sz="2400" b="1" dirty="0">
                <a:solidFill>
                  <a:srgbClr val="FF0000"/>
                </a:solidFill>
              </a:rPr>
              <a:t>ITR – V:</a:t>
            </a:r>
          </a:p>
        </p:txBody>
      </p:sp>
    </p:spTree>
    <p:extLst>
      <p:ext uri="{BB962C8B-B14F-4D97-AF65-F5344CB8AC3E}">
        <p14:creationId xmlns:p14="http://schemas.microsoft.com/office/powerpoint/2010/main" val="1725508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PERSON COMPETENT TO VERIFY AND SIGN IN THE RETURN OF INCOME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6400" y="1535113"/>
            <a:ext cx="2514600" cy="639762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Category of Person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52600" y="2438400"/>
            <a:ext cx="1981200" cy="3687762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Individual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191001" y="1535113"/>
            <a:ext cx="5486400" cy="639762"/>
          </a:xfrm>
        </p:spPr>
        <p:txBody>
          <a:bodyPr/>
          <a:lstStyle/>
          <a:p>
            <a:r>
              <a:rPr lang="en-US" dirty="0" smtClean="0"/>
              <a:t>Who must sign in the Return 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33800" y="2286001"/>
            <a:ext cx="6705600" cy="4343400"/>
          </a:xfrm>
        </p:spPr>
        <p:txBody>
          <a:bodyPr>
            <a:noAutofit/>
          </a:bodyPr>
          <a:lstStyle/>
          <a:p>
            <a:r>
              <a:rPr lang="en-US" sz="2300" b="1" dirty="0"/>
              <a:t>Individual himself</a:t>
            </a:r>
            <a:r>
              <a:rPr lang="en-US" sz="2300" dirty="0"/>
              <a:t/>
            </a:r>
            <a:br>
              <a:rPr lang="en-US" sz="2300" dirty="0"/>
            </a:br>
            <a:r>
              <a:rPr lang="en-US" sz="2300" b="1" dirty="0"/>
              <a:t>Guardian</a:t>
            </a:r>
            <a:r>
              <a:rPr lang="en-US" sz="2300" dirty="0"/>
              <a:t> or any other person competent to </a:t>
            </a:r>
            <a:r>
              <a:rPr lang="en-US" sz="2300" b="1" dirty="0"/>
              <a:t>act on individual’s behalf</a:t>
            </a:r>
            <a:r>
              <a:rPr lang="en-US" sz="2300" dirty="0"/>
              <a:t> in case individual is mentally incapacitated from attending to his affairs</a:t>
            </a:r>
            <a:br>
              <a:rPr lang="en-US" sz="2300" dirty="0"/>
            </a:br>
            <a:r>
              <a:rPr lang="en-US" sz="2300" dirty="0"/>
              <a:t>Any </a:t>
            </a:r>
            <a:r>
              <a:rPr lang="en-US" sz="2300" b="1" dirty="0"/>
              <a:t>person authorised</a:t>
            </a:r>
            <a:r>
              <a:rPr lang="en-US" sz="2300" dirty="0"/>
              <a:t> by an Individual </a:t>
            </a:r>
            <a:r>
              <a:rPr lang="en-US" sz="2300" b="1" dirty="0"/>
              <a:t>to verify and sign the return</a:t>
            </a:r>
            <a:r>
              <a:rPr lang="en-US" sz="2300" dirty="0"/>
              <a:t> through valid power of attorney, if individual is absent from India/ if for any other reason it is not possible for an individual to </a:t>
            </a:r>
            <a:r>
              <a:rPr lang="en-US" sz="2300" dirty="0" err="1"/>
              <a:t>to</a:t>
            </a:r>
            <a:r>
              <a:rPr lang="en-US" sz="2300" dirty="0"/>
              <a:t> verify the return. </a:t>
            </a:r>
            <a:br>
              <a:rPr lang="en-US" sz="2300" dirty="0"/>
            </a:br>
            <a:r>
              <a:rPr lang="en-US" sz="2300" i="1" dirty="0"/>
              <a:t>(Power of attorney shall be kept with the person signing the return for the purpose of records for any future reference)</a:t>
            </a:r>
            <a:endParaRPr lang="en-US" sz="2300" dirty="0"/>
          </a:p>
        </p:txBody>
      </p:sp>
    </p:spTree>
    <p:extLst>
      <p:ext uri="{BB962C8B-B14F-4D97-AF65-F5344CB8AC3E}">
        <p14:creationId xmlns:p14="http://schemas.microsoft.com/office/powerpoint/2010/main" val="3297672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2" y="273050"/>
            <a:ext cx="1447799" cy="1250950"/>
          </a:xfrm>
        </p:spPr>
        <p:txBody>
          <a:bodyPr>
            <a:no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Hindu Undivided Family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5200" y="273051"/>
            <a:ext cx="6705600" cy="5853113"/>
          </a:xfrm>
        </p:spPr>
        <p:txBody>
          <a:bodyPr>
            <a:normAutofit/>
          </a:bodyPr>
          <a:lstStyle/>
          <a:p>
            <a:r>
              <a:rPr lang="en-US" sz="2400" b="1" dirty="0"/>
              <a:t>Karta of the HUF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b="1" dirty="0"/>
              <a:t>Any</a:t>
            </a:r>
            <a:r>
              <a:rPr lang="en-US" sz="2400" dirty="0"/>
              <a:t> </a:t>
            </a:r>
            <a:r>
              <a:rPr lang="en-US" sz="2400" b="1" dirty="0"/>
              <a:t>other adult member</a:t>
            </a:r>
            <a:r>
              <a:rPr lang="en-US" sz="2400" dirty="0"/>
              <a:t> of such HUF if Karta is absent from India or is mentally incapacitated from attending to his affairs</a:t>
            </a:r>
          </a:p>
          <a:p>
            <a:endParaRPr lang="en-US" sz="2400" dirty="0"/>
          </a:p>
          <a:p>
            <a:r>
              <a:rPr lang="en-US" sz="2400" b="1" dirty="0"/>
              <a:t>Managing Director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b="1" dirty="0"/>
              <a:t>Any director</a:t>
            </a:r>
            <a:r>
              <a:rPr lang="en-US" sz="2400" dirty="0"/>
              <a:t> if such managing director is not able to verify and sign the return for any unavoidable reason or if there is no managing director</a:t>
            </a:r>
          </a:p>
          <a:p>
            <a:endParaRPr lang="en-US" sz="2400" dirty="0"/>
          </a:p>
          <a:p>
            <a:r>
              <a:rPr lang="en-US" sz="2400" b="1" dirty="0"/>
              <a:t>Person holding valid power of attorney</a:t>
            </a:r>
            <a:r>
              <a:rPr lang="en-US" sz="2400" dirty="0"/>
              <a:t> from such company to verify and sign the return </a:t>
            </a:r>
            <a:r>
              <a:rPr lang="en-US" sz="2400" i="1" dirty="0"/>
              <a:t>(POA shall be maintained for the purpose of records for future reference)</a:t>
            </a:r>
            <a:endParaRPr lang="en-US" sz="24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1201" y="1143001"/>
            <a:ext cx="1447800" cy="4983163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sz="2400" b="1" dirty="0">
                <a:solidFill>
                  <a:srgbClr val="FF0000"/>
                </a:solidFill>
              </a:rPr>
              <a:t>Indian Company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sz="2400" b="1" dirty="0">
                <a:solidFill>
                  <a:srgbClr val="FF0000"/>
                </a:solidFill>
              </a:rPr>
              <a:t>Foreign company</a:t>
            </a:r>
          </a:p>
        </p:txBody>
      </p:sp>
    </p:spTree>
    <p:extLst>
      <p:ext uri="{BB962C8B-B14F-4D97-AF65-F5344CB8AC3E}">
        <p14:creationId xmlns:p14="http://schemas.microsoft.com/office/powerpoint/2010/main" val="2261339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5218" y="191068"/>
            <a:ext cx="10548582" cy="64417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ITR-1 </a:t>
            </a:r>
          </a:p>
          <a:p>
            <a:pPr marL="0" indent="0">
              <a:buNone/>
            </a:pPr>
            <a:r>
              <a:rPr lang="en-US" b="1" dirty="0" smtClean="0"/>
              <a:t>For </a:t>
            </a:r>
            <a:r>
              <a:rPr lang="en-US" b="1" dirty="0"/>
              <a:t>individuals being a resident (other than not ordinarily resident) </a:t>
            </a:r>
            <a:r>
              <a:rPr lang="en-US" b="1" dirty="0" smtClean="0"/>
              <a:t>  having </a:t>
            </a:r>
            <a:r>
              <a:rPr lang="en-US" b="1" dirty="0"/>
              <a:t>total income upto Rs.50 lakh, having Income from Salaries, one house property, other sources (Interest etc.), and agricultural income upto Rs.5 thousand</a:t>
            </a:r>
            <a:r>
              <a:rPr lang="en-US" b="1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smtClean="0"/>
              <a:t> ITR-2</a:t>
            </a:r>
          </a:p>
          <a:p>
            <a:pPr marL="0" indent="0">
              <a:buNone/>
            </a:pPr>
            <a:r>
              <a:rPr lang="en-US" b="1" dirty="0"/>
              <a:t>For Individuals and HUFs not having income from profits and gains of business or </a:t>
            </a:r>
            <a:r>
              <a:rPr lang="en-US" b="1" dirty="0" smtClean="0"/>
              <a:t>profession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ITR-3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For individuals and HUFs having income from profits and gains of business or profession</a:t>
            </a:r>
            <a:r>
              <a:rPr lang="en-US" dirty="0"/>
              <a:t>.</a:t>
            </a:r>
            <a:endParaRPr lang="en-IN" b="1" dirty="0"/>
          </a:p>
        </p:txBody>
      </p:sp>
    </p:spTree>
    <p:extLst>
      <p:ext uri="{BB962C8B-B14F-4D97-AF65-F5344CB8AC3E}">
        <p14:creationId xmlns:p14="http://schemas.microsoft.com/office/powerpoint/2010/main" val="24572505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54842"/>
            <a:ext cx="10515600" cy="582212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IN" b="1" dirty="0" smtClean="0"/>
              <a:t>ITR – 4</a:t>
            </a:r>
            <a:r>
              <a:rPr lang="en-IN" dirty="0" smtClean="0"/>
              <a:t> </a:t>
            </a:r>
          </a:p>
          <a:p>
            <a:pPr marL="0" indent="0">
              <a:buNone/>
            </a:pPr>
            <a:r>
              <a:rPr lang="en-US" b="1" dirty="0" smtClean="0"/>
              <a:t>For </a:t>
            </a:r>
            <a:r>
              <a:rPr lang="en-US" b="1" dirty="0"/>
              <a:t>Individuals, HUFs and Firms (other than LLP) being a resident having total income upto Rs.50 lakh and having income from business and profession which is computed under sections 44AD, 44ADA or 44AE and agricultural income upto Rs.5 thousand</a:t>
            </a:r>
            <a:r>
              <a:rPr lang="en-US" b="1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smtClean="0"/>
              <a:t>ITR – 5</a:t>
            </a:r>
          </a:p>
          <a:p>
            <a:pPr marL="0" indent="0">
              <a:buNone/>
            </a:pPr>
            <a:r>
              <a:rPr lang="en-US" b="1" dirty="0"/>
              <a:t>For persons other than- (i) individual, (ii) HUF, (iii) company and (iv) </a:t>
            </a:r>
            <a:r>
              <a:rPr lang="en-US" b="1" dirty="0" smtClean="0"/>
              <a:t>person </a:t>
            </a:r>
            <a:r>
              <a:rPr lang="en-US" b="1" dirty="0"/>
              <a:t>filing Form </a:t>
            </a:r>
            <a:r>
              <a:rPr lang="en-US" b="1" dirty="0" smtClean="0"/>
              <a:t>ITR-7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ITR- 6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b="1" dirty="0" smtClean="0"/>
              <a:t>For </a:t>
            </a:r>
            <a:r>
              <a:rPr lang="en-US" b="1" dirty="0"/>
              <a:t>Companies other than companies claiming exemption under section </a:t>
            </a:r>
            <a:r>
              <a:rPr lang="en-US" b="1" dirty="0" smtClean="0"/>
              <a:t>11</a:t>
            </a:r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ITR - 7</a:t>
            </a:r>
          </a:p>
          <a:p>
            <a:pPr marL="0" indent="0">
              <a:buNone/>
            </a:pPr>
            <a:r>
              <a:rPr lang="en-US" b="1" dirty="0" smtClean="0"/>
              <a:t>For </a:t>
            </a:r>
            <a:r>
              <a:rPr lang="en-US" b="1" dirty="0"/>
              <a:t>persons including companies required to furnish return under sections 139(4A) or 139(4B) or 139(4C) or 139(4D) only</a:t>
            </a:r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IN" b="1" dirty="0"/>
          </a:p>
        </p:txBody>
      </p:sp>
    </p:spTree>
    <p:extLst>
      <p:ext uri="{BB962C8B-B14F-4D97-AF65-F5344CB8AC3E}">
        <p14:creationId xmlns:p14="http://schemas.microsoft.com/office/powerpoint/2010/main" val="33349842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</TotalTime>
  <Words>574</Words>
  <Application>Microsoft Office PowerPoint</Application>
  <PresentationFormat>Widescreen</PresentationFormat>
  <Paragraphs>216</Paragraphs>
  <Slides>18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Arial Black</vt:lpstr>
      <vt:lpstr>Calibri</vt:lpstr>
      <vt:lpstr>Calibri Light</vt:lpstr>
      <vt:lpstr>Roboto</vt:lpstr>
      <vt:lpstr>unset</vt:lpstr>
      <vt:lpstr>Office Theme</vt:lpstr>
      <vt:lpstr>PowerPoint Presentation</vt:lpstr>
      <vt:lpstr>PERSON U/s 2(31)</vt:lpstr>
      <vt:lpstr>FORMS OF RETURN</vt:lpstr>
      <vt:lpstr>ITR – 4 :</vt:lpstr>
      <vt:lpstr>ITR – 6 :</vt:lpstr>
      <vt:lpstr>PERSON COMPETENT TO VERIFY AND SIGN IN THE RETURN OF INCOME</vt:lpstr>
      <vt:lpstr>Hindu Undivided Family</vt:lpstr>
      <vt:lpstr>PowerPoint Presentation</vt:lpstr>
      <vt:lpstr>PowerPoint Presentation</vt:lpstr>
      <vt:lpstr>PowerPoint Presentation</vt:lpstr>
      <vt:lpstr>DUE DATE OF FILING RETURN</vt:lpstr>
      <vt:lpstr>Sections covered for filing of RETURN (Procedural Part only)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TKM</cp:lastModifiedBy>
  <cp:revision>44</cp:revision>
  <dcterms:created xsi:type="dcterms:W3CDTF">2022-07-02T07:27:34Z</dcterms:created>
  <dcterms:modified xsi:type="dcterms:W3CDTF">2025-03-01T12:17:41Z</dcterms:modified>
</cp:coreProperties>
</file>