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7" r:id="rId1"/>
  </p:sldMasterIdLst>
  <p:sldIdLst>
    <p:sldId id="256" r:id="rId2"/>
    <p:sldId id="303" r:id="rId3"/>
    <p:sldId id="304" r:id="rId4"/>
    <p:sldId id="299" r:id="rId5"/>
    <p:sldId id="301" r:id="rId6"/>
    <p:sldId id="302" r:id="rId7"/>
    <p:sldId id="275" r:id="rId8"/>
    <p:sldId id="267" r:id="rId9"/>
    <p:sldId id="266" r:id="rId10"/>
    <p:sldId id="274" r:id="rId11"/>
    <p:sldId id="273" r:id="rId12"/>
    <p:sldId id="272" r:id="rId13"/>
    <p:sldId id="271" r:id="rId14"/>
    <p:sldId id="270" r:id="rId15"/>
    <p:sldId id="269" r:id="rId16"/>
    <p:sldId id="268" r:id="rId17"/>
    <p:sldId id="262" r:id="rId18"/>
    <p:sldId id="346" r:id="rId19"/>
    <p:sldId id="347" r:id="rId20"/>
    <p:sldId id="264" r:id="rId21"/>
    <p:sldId id="327" r:id="rId22"/>
    <p:sldId id="353" r:id="rId23"/>
    <p:sldId id="320" r:id="rId24"/>
    <p:sldId id="319" r:id="rId25"/>
    <p:sldId id="318" r:id="rId26"/>
    <p:sldId id="280" r:id="rId27"/>
    <p:sldId id="279" r:id="rId28"/>
    <p:sldId id="278" r:id="rId29"/>
    <p:sldId id="259" r:id="rId30"/>
    <p:sldId id="260" r:id="rId31"/>
    <p:sldId id="329" r:id="rId32"/>
    <p:sldId id="331" r:id="rId33"/>
    <p:sldId id="332" r:id="rId34"/>
    <p:sldId id="334" r:id="rId35"/>
    <p:sldId id="333" r:id="rId36"/>
    <p:sldId id="330" r:id="rId37"/>
    <p:sldId id="337" r:id="rId38"/>
    <p:sldId id="338" r:id="rId39"/>
    <p:sldId id="335" r:id="rId40"/>
    <p:sldId id="336" r:id="rId41"/>
    <p:sldId id="316" r:id="rId42"/>
    <p:sldId id="323" r:id="rId43"/>
    <p:sldId id="324" r:id="rId44"/>
    <p:sldId id="325" r:id="rId45"/>
    <p:sldId id="321" r:id="rId46"/>
    <p:sldId id="317" r:id="rId47"/>
    <p:sldId id="322" r:id="rId48"/>
    <p:sldId id="354" r:id="rId4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diagrams/colors1.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3">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9FB2821-DFA4-48EF-8F24-43A7A36AF101}" type="doc">
      <dgm:prSet loTypeId="urn:microsoft.com/office/officeart/2005/8/layout/vList2" loCatId="list" qsTypeId="urn:microsoft.com/office/officeart/2005/8/quickstyle/simple1" qsCatId="simple" csTypeId="urn:microsoft.com/office/officeart/2005/8/colors/colorful1#2" csCatId="colorful" phldr="1"/>
      <dgm:spPr/>
      <dgm:t>
        <a:bodyPr/>
        <a:lstStyle/>
        <a:p>
          <a:endParaRPr lang="en-US"/>
        </a:p>
      </dgm:t>
    </dgm:pt>
    <dgm:pt modelId="{B71508A3-07BD-48EE-B341-3F5508C96CE4}">
      <dgm:prSet phldrT="[Text]" custT="1"/>
      <dgm:spPr/>
      <dgm:t>
        <a:bodyPr/>
        <a:lstStyle/>
        <a:p>
          <a:r>
            <a:rPr lang="en-US" sz="2000" b="1" dirty="0">
              <a:latin typeface="Garamond" pitchFamily="18" charset="0"/>
            </a:rPr>
            <a:t>ITR 1 </a:t>
          </a:r>
        </a:p>
      </dgm:t>
    </dgm:pt>
    <dgm:pt modelId="{8D0D051B-156B-4D84-BF5F-B5776F405F57}" type="parTrans" cxnId="{FB2B2FDC-504C-4249-BF52-F171423ABEE6}">
      <dgm:prSet/>
      <dgm:spPr/>
      <dgm:t>
        <a:bodyPr/>
        <a:lstStyle/>
        <a:p>
          <a:endParaRPr lang="en-US" sz="1900" b="0">
            <a:latin typeface="Garamond" pitchFamily="18" charset="0"/>
          </a:endParaRPr>
        </a:p>
      </dgm:t>
    </dgm:pt>
    <dgm:pt modelId="{C45F2F43-928D-4DCB-A0FA-875E0DCFDC59}" type="sibTrans" cxnId="{FB2B2FDC-504C-4249-BF52-F171423ABEE6}">
      <dgm:prSet/>
      <dgm:spPr/>
      <dgm:t>
        <a:bodyPr/>
        <a:lstStyle/>
        <a:p>
          <a:endParaRPr lang="en-US" sz="1900" b="0">
            <a:latin typeface="Garamond" pitchFamily="18" charset="0"/>
          </a:endParaRPr>
        </a:p>
      </dgm:t>
    </dgm:pt>
    <dgm:pt modelId="{CE986DA6-A654-42C9-A7E0-0BEAB6B59C7E}">
      <dgm:prSet phldrT="[Text]" custT="1"/>
      <dgm:spPr/>
      <dgm:t>
        <a:bodyPr/>
        <a:lstStyle/>
        <a:p>
          <a:r>
            <a:rPr lang="en-US" sz="1900" b="0" dirty="0">
              <a:latin typeface="Garamond" pitchFamily="18" charset="0"/>
            </a:rPr>
            <a:t>For Individuals having Income from Salaries, one house property (does not have any brought forward loss), other sources [Interest (does not have any loss under the head) etc. but except winnings from lottery or income from race horses] and having total income </a:t>
          </a:r>
          <a:r>
            <a:rPr lang="en-US" sz="1900" b="0" dirty="0" err="1">
              <a:latin typeface="Garamond" pitchFamily="18" charset="0"/>
            </a:rPr>
            <a:t>upto</a:t>
          </a:r>
          <a:r>
            <a:rPr lang="en-US" sz="1900" b="0" dirty="0">
              <a:latin typeface="Garamond" pitchFamily="18" charset="0"/>
            </a:rPr>
            <a:t> ` 50 </a:t>
          </a:r>
          <a:r>
            <a:rPr lang="en-US" sz="1900" b="0" dirty="0" err="1">
              <a:latin typeface="Garamond" pitchFamily="18" charset="0"/>
            </a:rPr>
            <a:t>lakh</a:t>
          </a:r>
          <a:r>
            <a:rPr lang="en-US" sz="1900" b="0" dirty="0">
              <a:latin typeface="Garamond" pitchFamily="18" charset="0"/>
            </a:rPr>
            <a:t>. However, the form is not to be used for an individual who is either Director in a company or has invested in unlisted equity shares or has any brought forward / carry forward loss under the head ‘Income from House Property’ or has to furnish return under seventh proviso to section 139(1) of the Income Tax Act. 194N, 1cr deposit.</a:t>
          </a:r>
        </a:p>
      </dgm:t>
    </dgm:pt>
    <dgm:pt modelId="{193854B3-532B-4665-B8D1-B919C85F5B4F}" type="parTrans" cxnId="{1DC4A6F9-C329-457A-BC85-D73427ADD0B6}">
      <dgm:prSet/>
      <dgm:spPr/>
      <dgm:t>
        <a:bodyPr/>
        <a:lstStyle/>
        <a:p>
          <a:endParaRPr lang="en-US" sz="1900" b="0">
            <a:latin typeface="Garamond" pitchFamily="18" charset="0"/>
          </a:endParaRPr>
        </a:p>
      </dgm:t>
    </dgm:pt>
    <dgm:pt modelId="{E0644E06-7A16-4A59-A1E6-3BA25AF07EAF}" type="sibTrans" cxnId="{1DC4A6F9-C329-457A-BC85-D73427ADD0B6}">
      <dgm:prSet/>
      <dgm:spPr/>
      <dgm:t>
        <a:bodyPr/>
        <a:lstStyle/>
        <a:p>
          <a:endParaRPr lang="en-US" sz="1900" b="0">
            <a:latin typeface="Garamond" pitchFamily="18" charset="0"/>
          </a:endParaRPr>
        </a:p>
      </dgm:t>
    </dgm:pt>
    <dgm:pt modelId="{6A7E258E-E850-4BA1-A261-2AACB504D976}">
      <dgm:prSet phldrT="[Text]" custT="1"/>
      <dgm:spPr/>
      <dgm:t>
        <a:bodyPr/>
        <a:lstStyle/>
        <a:p>
          <a:r>
            <a:rPr lang="en-US" sz="2000" b="1" dirty="0">
              <a:latin typeface="Garamond" pitchFamily="18" charset="0"/>
            </a:rPr>
            <a:t>ITR 2</a:t>
          </a:r>
        </a:p>
      </dgm:t>
    </dgm:pt>
    <dgm:pt modelId="{A94C9257-B628-47AE-98F9-FAA05D79C48A}" type="parTrans" cxnId="{8538BE29-C8D1-4EA6-B307-126C7E36E249}">
      <dgm:prSet/>
      <dgm:spPr/>
      <dgm:t>
        <a:bodyPr/>
        <a:lstStyle/>
        <a:p>
          <a:endParaRPr lang="en-US" sz="1900" b="0">
            <a:latin typeface="Garamond" pitchFamily="18" charset="0"/>
          </a:endParaRPr>
        </a:p>
      </dgm:t>
    </dgm:pt>
    <dgm:pt modelId="{648F14F3-0653-4CC0-8C73-DDAE6528F14C}" type="sibTrans" cxnId="{8538BE29-C8D1-4EA6-B307-126C7E36E249}">
      <dgm:prSet/>
      <dgm:spPr/>
      <dgm:t>
        <a:bodyPr/>
        <a:lstStyle/>
        <a:p>
          <a:endParaRPr lang="en-US" sz="1900" b="0">
            <a:latin typeface="Garamond" pitchFamily="18" charset="0"/>
          </a:endParaRPr>
        </a:p>
      </dgm:t>
    </dgm:pt>
    <dgm:pt modelId="{D77B91D9-2372-4AD7-89FC-31B5F129507A}">
      <dgm:prSet phldrT="[Text]" custT="1"/>
      <dgm:spPr/>
      <dgm:t>
        <a:bodyPr/>
        <a:lstStyle/>
        <a:p>
          <a:r>
            <a:rPr lang="en-US" sz="2000" b="1" dirty="0">
              <a:latin typeface="Garamond" pitchFamily="18" charset="0"/>
            </a:rPr>
            <a:t>ITR 3</a:t>
          </a:r>
        </a:p>
      </dgm:t>
    </dgm:pt>
    <dgm:pt modelId="{B745B741-7993-4757-9456-30F48C7B66E8}" type="parTrans" cxnId="{F0058385-15DF-46E7-95D7-9777AD8C1F1C}">
      <dgm:prSet/>
      <dgm:spPr/>
      <dgm:t>
        <a:bodyPr/>
        <a:lstStyle/>
        <a:p>
          <a:endParaRPr lang="en-US" sz="1900" b="0">
            <a:latin typeface="Garamond" pitchFamily="18" charset="0"/>
          </a:endParaRPr>
        </a:p>
      </dgm:t>
    </dgm:pt>
    <dgm:pt modelId="{419D43CB-4C36-4653-A8FF-48B135CFB075}" type="sibTrans" cxnId="{F0058385-15DF-46E7-95D7-9777AD8C1F1C}">
      <dgm:prSet/>
      <dgm:spPr/>
      <dgm:t>
        <a:bodyPr/>
        <a:lstStyle/>
        <a:p>
          <a:endParaRPr lang="en-US" sz="1900" b="0">
            <a:latin typeface="Garamond" pitchFamily="18" charset="0"/>
          </a:endParaRPr>
        </a:p>
      </dgm:t>
    </dgm:pt>
    <dgm:pt modelId="{21614152-279B-4C9D-8519-04F3CEB72DA4}">
      <dgm:prSet phldrT="[Text]" custT="1"/>
      <dgm:spPr/>
      <dgm:t>
        <a:bodyPr/>
        <a:lstStyle/>
        <a:p>
          <a:r>
            <a:rPr lang="en-US" sz="1900" b="0">
              <a:latin typeface="Garamond" pitchFamily="18" charset="0"/>
            </a:rPr>
            <a:t>For Individuals and HUFs not carrying out business or profession under any proprietorship</a:t>
          </a:r>
          <a:endParaRPr lang="en-US" sz="1900" b="0" dirty="0">
            <a:latin typeface="Garamond" pitchFamily="18" charset="0"/>
          </a:endParaRPr>
        </a:p>
      </dgm:t>
    </dgm:pt>
    <dgm:pt modelId="{25564045-A72A-4E54-94CE-C0FCE6576735}" type="parTrans" cxnId="{9DC95CBC-328D-4E8D-A99E-717F1F339467}">
      <dgm:prSet/>
      <dgm:spPr/>
      <dgm:t>
        <a:bodyPr/>
        <a:lstStyle/>
        <a:p>
          <a:endParaRPr lang="en-US" sz="1900" b="0">
            <a:latin typeface="Garamond" pitchFamily="18" charset="0"/>
          </a:endParaRPr>
        </a:p>
      </dgm:t>
    </dgm:pt>
    <dgm:pt modelId="{6D3FD14C-2F62-4AD3-A803-4621DC5B8B90}" type="sibTrans" cxnId="{9DC95CBC-328D-4E8D-A99E-717F1F339467}">
      <dgm:prSet/>
      <dgm:spPr/>
      <dgm:t>
        <a:bodyPr/>
        <a:lstStyle/>
        <a:p>
          <a:endParaRPr lang="en-US" sz="1900" b="0">
            <a:latin typeface="Garamond" pitchFamily="18" charset="0"/>
          </a:endParaRPr>
        </a:p>
      </dgm:t>
    </dgm:pt>
    <dgm:pt modelId="{15747C4C-6F7E-4F82-BB9D-48BEE92991AC}">
      <dgm:prSet phldrT="[Text]" custT="1"/>
      <dgm:spPr/>
      <dgm:t>
        <a:bodyPr/>
        <a:lstStyle/>
        <a:p>
          <a:endParaRPr lang="en-US" sz="1900" b="0" dirty="0">
            <a:latin typeface="Garamond" pitchFamily="18" charset="0"/>
          </a:endParaRPr>
        </a:p>
      </dgm:t>
    </dgm:pt>
    <dgm:pt modelId="{7167F754-A135-4EB4-8625-56879C08582A}" type="parTrans" cxnId="{37A03EED-F6C3-4FF9-8D37-8CD90E20E65D}">
      <dgm:prSet/>
      <dgm:spPr/>
      <dgm:t>
        <a:bodyPr/>
        <a:lstStyle/>
        <a:p>
          <a:endParaRPr lang="en-US" sz="1900" b="0">
            <a:latin typeface="Garamond" pitchFamily="18" charset="0"/>
          </a:endParaRPr>
        </a:p>
      </dgm:t>
    </dgm:pt>
    <dgm:pt modelId="{4CDC671E-B0B9-47A1-87FC-CA95D5B1DE29}" type="sibTrans" cxnId="{37A03EED-F6C3-4FF9-8D37-8CD90E20E65D}">
      <dgm:prSet/>
      <dgm:spPr/>
      <dgm:t>
        <a:bodyPr/>
        <a:lstStyle/>
        <a:p>
          <a:endParaRPr lang="en-US" sz="1900" b="0">
            <a:latin typeface="Garamond" pitchFamily="18" charset="0"/>
          </a:endParaRPr>
        </a:p>
      </dgm:t>
    </dgm:pt>
    <dgm:pt modelId="{2F1FC169-34AA-4837-A12E-6F45AED34570}">
      <dgm:prSet phldrT="[Text]" custT="1"/>
      <dgm:spPr/>
      <dgm:t>
        <a:bodyPr/>
        <a:lstStyle/>
        <a:p>
          <a:r>
            <a:rPr lang="en-US" sz="2000" b="1" dirty="0">
              <a:latin typeface="Garamond" pitchFamily="18" charset="0"/>
            </a:rPr>
            <a:t>ITR 4 </a:t>
          </a:r>
        </a:p>
      </dgm:t>
    </dgm:pt>
    <dgm:pt modelId="{CF1F2FD0-9584-4ACC-BA74-65C122C98157}" type="parTrans" cxnId="{D372BACC-14A3-4938-9343-B35EBCC9381A}">
      <dgm:prSet/>
      <dgm:spPr/>
      <dgm:t>
        <a:bodyPr/>
        <a:lstStyle/>
        <a:p>
          <a:endParaRPr lang="en-US" sz="1900" b="0">
            <a:latin typeface="Garamond" pitchFamily="18" charset="0"/>
          </a:endParaRPr>
        </a:p>
      </dgm:t>
    </dgm:pt>
    <dgm:pt modelId="{8F9C66F9-D8DC-4B39-81E3-8E2F7A4B27C0}" type="sibTrans" cxnId="{D372BACC-14A3-4938-9343-B35EBCC9381A}">
      <dgm:prSet/>
      <dgm:spPr/>
      <dgm:t>
        <a:bodyPr/>
        <a:lstStyle/>
        <a:p>
          <a:endParaRPr lang="en-US" sz="1900" b="0">
            <a:latin typeface="Garamond" pitchFamily="18" charset="0"/>
          </a:endParaRPr>
        </a:p>
      </dgm:t>
    </dgm:pt>
    <dgm:pt modelId="{55816A76-559E-4296-871D-013F212F1DC7}">
      <dgm:prSet phldrT="[Text]" custT="1"/>
      <dgm:spPr/>
      <dgm:t>
        <a:bodyPr/>
        <a:lstStyle/>
        <a:p>
          <a:r>
            <a:rPr lang="en-US" sz="1900" b="0" dirty="0">
              <a:latin typeface="Garamond" pitchFamily="18" charset="0"/>
            </a:rPr>
            <a:t>For Individuals and HUFs having income from a proprietary business or profession</a:t>
          </a:r>
        </a:p>
      </dgm:t>
    </dgm:pt>
    <dgm:pt modelId="{DEB8D2B8-C918-43D5-AC6E-956D96E98A67}" type="parTrans" cxnId="{23FC4DDE-49D0-468C-8079-90EEA205727C}">
      <dgm:prSet/>
      <dgm:spPr/>
      <dgm:t>
        <a:bodyPr/>
        <a:lstStyle/>
        <a:p>
          <a:endParaRPr lang="en-US" sz="1900" b="0">
            <a:latin typeface="Garamond" pitchFamily="18" charset="0"/>
          </a:endParaRPr>
        </a:p>
      </dgm:t>
    </dgm:pt>
    <dgm:pt modelId="{47039EE3-FAAB-46D6-9A26-CE5F7EEA5745}" type="sibTrans" cxnId="{23FC4DDE-49D0-468C-8079-90EEA205727C}">
      <dgm:prSet/>
      <dgm:spPr/>
      <dgm:t>
        <a:bodyPr/>
        <a:lstStyle/>
        <a:p>
          <a:endParaRPr lang="en-US" sz="1900" b="0">
            <a:latin typeface="Garamond" pitchFamily="18" charset="0"/>
          </a:endParaRPr>
        </a:p>
      </dgm:t>
    </dgm:pt>
    <dgm:pt modelId="{DD7D997D-9CD5-49C5-8A33-FA772E9D0376}">
      <dgm:prSet phldrT="[Text]" custT="1"/>
      <dgm:spPr/>
      <dgm:t>
        <a:bodyPr/>
        <a:lstStyle/>
        <a:p>
          <a:r>
            <a:rPr lang="en-US" sz="1900" b="0" dirty="0">
              <a:latin typeface="Garamond" pitchFamily="18" charset="0"/>
            </a:rPr>
            <a:t>For presumptive income from Business &amp; Profession However, the form is not to be used for an individual who is either Director in a company or has invested in unlisted equity shares or has any brought forward / carry forward loss under the head ‘Income from House Property’</a:t>
          </a:r>
        </a:p>
      </dgm:t>
    </dgm:pt>
    <dgm:pt modelId="{33FE0AE3-D907-4DAB-BEAD-47FF77E3BD83}" type="parTrans" cxnId="{5F55B825-C95A-4657-8709-F41F04582E56}">
      <dgm:prSet/>
      <dgm:spPr/>
      <dgm:t>
        <a:bodyPr/>
        <a:lstStyle/>
        <a:p>
          <a:endParaRPr lang="en-US" sz="1900" b="0">
            <a:latin typeface="Garamond" pitchFamily="18" charset="0"/>
          </a:endParaRPr>
        </a:p>
      </dgm:t>
    </dgm:pt>
    <dgm:pt modelId="{77D7665C-BB49-456F-B198-BAB8C3B16B35}" type="sibTrans" cxnId="{5F55B825-C95A-4657-8709-F41F04582E56}">
      <dgm:prSet/>
      <dgm:spPr/>
      <dgm:t>
        <a:bodyPr/>
        <a:lstStyle/>
        <a:p>
          <a:endParaRPr lang="en-US" sz="1900" b="0">
            <a:latin typeface="Garamond" pitchFamily="18" charset="0"/>
          </a:endParaRPr>
        </a:p>
      </dgm:t>
    </dgm:pt>
    <dgm:pt modelId="{BE129237-852D-43C3-8C26-1522D9E0CD9D}" type="pres">
      <dgm:prSet presAssocID="{59FB2821-DFA4-48EF-8F24-43A7A36AF101}" presName="linear" presStyleCnt="0">
        <dgm:presLayoutVars>
          <dgm:animLvl val="lvl"/>
          <dgm:resizeHandles val="exact"/>
        </dgm:presLayoutVars>
      </dgm:prSet>
      <dgm:spPr/>
    </dgm:pt>
    <dgm:pt modelId="{96653F04-D073-4C31-99F5-540DB9062448}" type="pres">
      <dgm:prSet presAssocID="{B71508A3-07BD-48EE-B341-3F5508C96CE4}" presName="parentText" presStyleLbl="node1" presStyleIdx="0" presStyleCnt="4" custLinFactNeighborY="-584">
        <dgm:presLayoutVars>
          <dgm:chMax val="0"/>
          <dgm:bulletEnabled val="1"/>
        </dgm:presLayoutVars>
      </dgm:prSet>
      <dgm:spPr/>
    </dgm:pt>
    <dgm:pt modelId="{68277DD5-BCD7-435B-A47A-ACBDB212DD45}" type="pres">
      <dgm:prSet presAssocID="{B71508A3-07BD-48EE-B341-3F5508C96CE4}" presName="childText" presStyleLbl="revTx" presStyleIdx="0" presStyleCnt="4">
        <dgm:presLayoutVars>
          <dgm:bulletEnabled val="1"/>
        </dgm:presLayoutVars>
      </dgm:prSet>
      <dgm:spPr/>
    </dgm:pt>
    <dgm:pt modelId="{65507226-34B3-4FE5-BA46-8CDC37FFFBF9}" type="pres">
      <dgm:prSet presAssocID="{6A7E258E-E850-4BA1-A261-2AACB504D976}" presName="parentText" presStyleLbl="node1" presStyleIdx="1" presStyleCnt="4" custLinFactNeighborX="-1250" custLinFactNeighborY="5339">
        <dgm:presLayoutVars>
          <dgm:chMax val="0"/>
          <dgm:bulletEnabled val="1"/>
        </dgm:presLayoutVars>
      </dgm:prSet>
      <dgm:spPr/>
    </dgm:pt>
    <dgm:pt modelId="{28A3ED95-CE22-4C56-8D94-1137F3F2F8F9}" type="pres">
      <dgm:prSet presAssocID="{6A7E258E-E850-4BA1-A261-2AACB504D976}" presName="childText" presStyleLbl="revTx" presStyleIdx="1" presStyleCnt="4">
        <dgm:presLayoutVars>
          <dgm:bulletEnabled val="1"/>
        </dgm:presLayoutVars>
      </dgm:prSet>
      <dgm:spPr/>
    </dgm:pt>
    <dgm:pt modelId="{168DA218-AF72-4E10-A679-7E3A11DE7C85}" type="pres">
      <dgm:prSet presAssocID="{D77B91D9-2372-4AD7-89FC-31B5F129507A}" presName="parentText" presStyleLbl="node1" presStyleIdx="2" presStyleCnt="4" custLinFactNeighborY="-8557">
        <dgm:presLayoutVars>
          <dgm:chMax val="0"/>
          <dgm:bulletEnabled val="1"/>
        </dgm:presLayoutVars>
      </dgm:prSet>
      <dgm:spPr/>
    </dgm:pt>
    <dgm:pt modelId="{75AD115B-F85B-4D83-AE6A-E97A1DA7C53A}" type="pres">
      <dgm:prSet presAssocID="{D77B91D9-2372-4AD7-89FC-31B5F129507A}" presName="childText" presStyleLbl="revTx" presStyleIdx="2" presStyleCnt="4">
        <dgm:presLayoutVars>
          <dgm:bulletEnabled val="1"/>
        </dgm:presLayoutVars>
      </dgm:prSet>
      <dgm:spPr/>
    </dgm:pt>
    <dgm:pt modelId="{CEBAB59F-B3D0-4C13-9A76-160277BFAD35}" type="pres">
      <dgm:prSet presAssocID="{2F1FC169-34AA-4837-A12E-6F45AED34570}" presName="parentText" presStyleLbl="node1" presStyleIdx="3" presStyleCnt="4">
        <dgm:presLayoutVars>
          <dgm:chMax val="0"/>
          <dgm:bulletEnabled val="1"/>
        </dgm:presLayoutVars>
      </dgm:prSet>
      <dgm:spPr/>
    </dgm:pt>
    <dgm:pt modelId="{AAA1769E-89D8-4A89-9882-CE7D19B35754}" type="pres">
      <dgm:prSet presAssocID="{2F1FC169-34AA-4837-A12E-6F45AED34570}" presName="childText" presStyleLbl="revTx" presStyleIdx="3" presStyleCnt="4">
        <dgm:presLayoutVars>
          <dgm:bulletEnabled val="1"/>
        </dgm:presLayoutVars>
      </dgm:prSet>
      <dgm:spPr/>
    </dgm:pt>
  </dgm:ptLst>
  <dgm:cxnLst>
    <dgm:cxn modelId="{38612A05-503B-4D7B-909A-E653E4709F97}" type="presOf" srcId="{2F1FC169-34AA-4837-A12E-6F45AED34570}" destId="{CEBAB59F-B3D0-4C13-9A76-160277BFAD35}" srcOrd="0" destOrd="0" presId="urn:microsoft.com/office/officeart/2005/8/layout/vList2"/>
    <dgm:cxn modelId="{238FCA17-93BC-42C1-A80D-5D72D8ED9343}" type="presOf" srcId="{21614152-279B-4C9D-8519-04F3CEB72DA4}" destId="{28A3ED95-CE22-4C56-8D94-1137F3F2F8F9}" srcOrd="0" destOrd="0" presId="urn:microsoft.com/office/officeart/2005/8/layout/vList2"/>
    <dgm:cxn modelId="{2E1CAD18-D3DB-4CF9-9AA1-8AA283A2AABB}" type="presOf" srcId="{6A7E258E-E850-4BA1-A261-2AACB504D976}" destId="{65507226-34B3-4FE5-BA46-8CDC37FFFBF9}" srcOrd="0" destOrd="0" presId="urn:microsoft.com/office/officeart/2005/8/layout/vList2"/>
    <dgm:cxn modelId="{5F55B825-C95A-4657-8709-F41F04582E56}" srcId="{2F1FC169-34AA-4837-A12E-6F45AED34570}" destId="{DD7D997D-9CD5-49C5-8A33-FA772E9D0376}" srcOrd="0" destOrd="0" parTransId="{33FE0AE3-D907-4DAB-BEAD-47FF77E3BD83}" sibTransId="{77D7665C-BB49-456F-B198-BAB8C3B16B35}"/>
    <dgm:cxn modelId="{8538BE29-C8D1-4EA6-B307-126C7E36E249}" srcId="{59FB2821-DFA4-48EF-8F24-43A7A36AF101}" destId="{6A7E258E-E850-4BA1-A261-2AACB504D976}" srcOrd="1" destOrd="0" parTransId="{A94C9257-B628-47AE-98F9-FAA05D79C48A}" sibTransId="{648F14F3-0653-4CC0-8C73-DDAE6528F14C}"/>
    <dgm:cxn modelId="{9D5A2382-FB8A-457C-B753-2D9EFB22FA37}" type="presOf" srcId="{CE986DA6-A654-42C9-A7E0-0BEAB6B59C7E}" destId="{68277DD5-BCD7-435B-A47A-ACBDB212DD45}" srcOrd="0" destOrd="0" presId="urn:microsoft.com/office/officeart/2005/8/layout/vList2"/>
    <dgm:cxn modelId="{F0058385-15DF-46E7-95D7-9777AD8C1F1C}" srcId="{59FB2821-DFA4-48EF-8F24-43A7A36AF101}" destId="{D77B91D9-2372-4AD7-89FC-31B5F129507A}" srcOrd="2" destOrd="0" parTransId="{B745B741-7993-4757-9456-30F48C7B66E8}" sibTransId="{419D43CB-4C36-4653-A8FF-48B135CFB075}"/>
    <dgm:cxn modelId="{7A49D38A-9584-4CC3-BA85-AF85D3C1541C}" type="presOf" srcId="{DD7D997D-9CD5-49C5-8A33-FA772E9D0376}" destId="{AAA1769E-89D8-4A89-9882-CE7D19B35754}" srcOrd="0" destOrd="0" presId="urn:microsoft.com/office/officeart/2005/8/layout/vList2"/>
    <dgm:cxn modelId="{E7269DBB-08B1-4B7F-A760-7E28037423D5}" type="presOf" srcId="{55816A76-559E-4296-871D-013F212F1DC7}" destId="{75AD115B-F85B-4D83-AE6A-E97A1DA7C53A}" srcOrd="0" destOrd="0" presId="urn:microsoft.com/office/officeart/2005/8/layout/vList2"/>
    <dgm:cxn modelId="{9DC95CBC-328D-4E8D-A99E-717F1F339467}" srcId="{6A7E258E-E850-4BA1-A261-2AACB504D976}" destId="{21614152-279B-4C9D-8519-04F3CEB72DA4}" srcOrd="0" destOrd="0" parTransId="{25564045-A72A-4E54-94CE-C0FCE6576735}" sibTransId="{6D3FD14C-2F62-4AD3-A803-4621DC5B8B90}"/>
    <dgm:cxn modelId="{55364BC8-3A86-49EA-99DE-B3BC0BBE7A97}" type="presOf" srcId="{15747C4C-6F7E-4F82-BB9D-48BEE92991AC}" destId="{AAA1769E-89D8-4A89-9882-CE7D19B35754}" srcOrd="0" destOrd="1" presId="urn:microsoft.com/office/officeart/2005/8/layout/vList2"/>
    <dgm:cxn modelId="{D372BACC-14A3-4938-9343-B35EBCC9381A}" srcId="{59FB2821-DFA4-48EF-8F24-43A7A36AF101}" destId="{2F1FC169-34AA-4837-A12E-6F45AED34570}" srcOrd="3" destOrd="0" parTransId="{CF1F2FD0-9584-4ACC-BA74-65C122C98157}" sibTransId="{8F9C66F9-D8DC-4B39-81E3-8E2F7A4B27C0}"/>
    <dgm:cxn modelId="{0B5286D8-3067-4855-A9C0-0BC46E3B5984}" type="presOf" srcId="{D77B91D9-2372-4AD7-89FC-31B5F129507A}" destId="{168DA218-AF72-4E10-A679-7E3A11DE7C85}" srcOrd="0" destOrd="0" presId="urn:microsoft.com/office/officeart/2005/8/layout/vList2"/>
    <dgm:cxn modelId="{139DDDDB-A70F-4104-AC95-ED2CD0B497B8}" type="presOf" srcId="{B71508A3-07BD-48EE-B341-3F5508C96CE4}" destId="{96653F04-D073-4C31-99F5-540DB9062448}" srcOrd="0" destOrd="0" presId="urn:microsoft.com/office/officeart/2005/8/layout/vList2"/>
    <dgm:cxn modelId="{FB2B2FDC-504C-4249-BF52-F171423ABEE6}" srcId="{59FB2821-DFA4-48EF-8F24-43A7A36AF101}" destId="{B71508A3-07BD-48EE-B341-3F5508C96CE4}" srcOrd="0" destOrd="0" parTransId="{8D0D051B-156B-4D84-BF5F-B5776F405F57}" sibTransId="{C45F2F43-928D-4DCB-A0FA-875E0DCFDC59}"/>
    <dgm:cxn modelId="{23FC4DDE-49D0-468C-8079-90EEA205727C}" srcId="{D77B91D9-2372-4AD7-89FC-31B5F129507A}" destId="{55816A76-559E-4296-871D-013F212F1DC7}" srcOrd="0" destOrd="0" parTransId="{DEB8D2B8-C918-43D5-AC6E-956D96E98A67}" sibTransId="{47039EE3-FAAB-46D6-9A26-CE5F7EEA5745}"/>
    <dgm:cxn modelId="{37A03EED-F6C3-4FF9-8D37-8CD90E20E65D}" srcId="{2F1FC169-34AA-4837-A12E-6F45AED34570}" destId="{15747C4C-6F7E-4F82-BB9D-48BEE92991AC}" srcOrd="1" destOrd="0" parTransId="{7167F754-A135-4EB4-8625-56879C08582A}" sibTransId="{4CDC671E-B0B9-47A1-87FC-CA95D5B1DE29}"/>
    <dgm:cxn modelId="{1DC4A6F9-C329-457A-BC85-D73427ADD0B6}" srcId="{B71508A3-07BD-48EE-B341-3F5508C96CE4}" destId="{CE986DA6-A654-42C9-A7E0-0BEAB6B59C7E}" srcOrd="0" destOrd="0" parTransId="{193854B3-532B-4665-B8D1-B919C85F5B4F}" sibTransId="{E0644E06-7A16-4A59-A1E6-3BA25AF07EAF}"/>
    <dgm:cxn modelId="{1160EDF9-3BAE-4C67-8ADA-7EF3445FA482}" type="presOf" srcId="{59FB2821-DFA4-48EF-8F24-43A7A36AF101}" destId="{BE129237-852D-43C3-8C26-1522D9E0CD9D}" srcOrd="0" destOrd="0" presId="urn:microsoft.com/office/officeart/2005/8/layout/vList2"/>
    <dgm:cxn modelId="{FE36AC8F-1FFE-446F-9FD3-E6326E7AB105}" type="presParOf" srcId="{BE129237-852D-43C3-8C26-1522D9E0CD9D}" destId="{96653F04-D073-4C31-99F5-540DB9062448}" srcOrd="0" destOrd="0" presId="urn:microsoft.com/office/officeart/2005/8/layout/vList2"/>
    <dgm:cxn modelId="{0131E749-50A8-4234-B088-9EB6CD02E94D}" type="presParOf" srcId="{BE129237-852D-43C3-8C26-1522D9E0CD9D}" destId="{68277DD5-BCD7-435B-A47A-ACBDB212DD45}" srcOrd="1" destOrd="0" presId="urn:microsoft.com/office/officeart/2005/8/layout/vList2"/>
    <dgm:cxn modelId="{26B1008E-7FBE-47CE-AABD-BFDA07A0A7E7}" type="presParOf" srcId="{BE129237-852D-43C3-8C26-1522D9E0CD9D}" destId="{65507226-34B3-4FE5-BA46-8CDC37FFFBF9}" srcOrd="2" destOrd="0" presId="urn:microsoft.com/office/officeart/2005/8/layout/vList2"/>
    <dgm:cxn modelId="{053EADA3-B71E-4696-BBBA-53A3E3AD769B}" type="presParOf" srcId="{BE129237-852D-43C3-8C26-1522D9E0CD9D}" destId="{28A3ED95-CE22-4C56-8D94-1137F3F2F8F9}" srcOrd="3" destOrd="0" presId="urn:microsoft.com/office/officeart/2005/8/layout/vList2"/>
    <dgm:cxn modelId="{564A2302-C5EE-48C0-B989-1A2DBA634B12}" type="presParOf" srcId="{BE129237-852D-43C3-8C26-1522D9E0CD9D}" destId="{168DA218-AF72-4E10-A679-7E3A11DE7C85}" srcOrd="4" destOrd="0" presId="urn:microsoft.com/office/officeart/2005/8/layout/vList2"/>
    <dgm:cxn modelId="{243EE369-6580-4EC7-BDA9-D19503D25767}" type="presParOf" srcId="{BE129237-852D-43C3-8C26-1522D9E0CD9D}" destId="{75AD115B-F85B-4D83-AE6A-E97A1DA7C53A}" srcOrd="5" destOrd="0" presId="urn:microsoft.com/office/officeart/2005/8/layout/vList2"/>
    <dgm:cxn modelId="{B6A66693-4D1D-4E71-8873-25EB19643232}" type="presParOf" srcId="{BE129237-852D-43C3-8C26-1522D9E0CD9D}" destId="{CEBAB59F-B3D0-4C13-9A76-160277BFAD35}" srcOrd="6" destOrd="0" presId="urn:microsoft.com/office/officeart/2005/8/layout/vList2"/>
    <dgm:cxn modelId="{7A62A67E-AFCD-4208-A0B9-0487732E1EC3}" type="presParOf" srcId="{BE129237-852D-43C3-8C26-1522D9E0CD9D}" destId="{AAA1769E-89D8-4A89-9882-CE7D19B35754}" srcOrd="7"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4541038-28FC-40A8-9900-DBD1E2A8E96F}"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165ACD66-BAAA-4862-82D1-BF595DEF69BC}">
      <dgm:prSet phldrT="[Text]" custT="1"/>
      <dgm:spPr/>
      <dgm:t>
        <a:bodyPr/>
        <a:lstStyle/>
        <a:p>
          <a:r>
            <a:rPr lang="en-US" sz="2400" b="1" dirty="0">
              <a:latin typeface="Garamond" pitchFamily="18" charset="0"/>
            </a:rPr>
            <a:t>ITR 5	</a:t>
          </a:r>
        </a:p>
      </dgm:t>
    </dgm:pt>
    <dgm:pt modelId="{E3421D7D-9A89-43AE-9C24-2F177BEDB8B3}" type="parTrans" cxnId="{07699D70-A1F3-4111-A117-54EAF89C08F4}">
      <dgm:prSet/>
      <dgm:spPr/>
      <dgm:t>
        <a:bodyPr/>
        <a:lstStyle/>
        <a:p>
          <a:endParaRPr lang="en-US" sz="1900">
            <a:latin typeface="Garamond" pitchFamily="18" charset="0"/>
          </a:endParaRPr>
        </a:p>
      </dgm:t>
    </dgm:pt>
    <dgm:pt modelId="{B3D156FA-3A1C-405A-B2C6-87F62F95719D}" type="sibTrans" cxnId="{07699D70-A1F3-4111-A117-54EAF89C08F4}">
      <dgm:prSet/>
      <dgm:spPr/>
      <dgm:t>
        <a:bodyPr/>
        <a:lstStyle/>
        <a:p>
          <a:endParaRPr lang="en-US" sz="1900">
            <a:latin typeface="Garamond" pitchFamily="18" charset="0"/>
          </a:endParaRPr>
        </a:p>
      </dgm:t>
    </dgm:pt>
    <dgm:pt modelId="{D2B1B278-BC75-4654-B855-7EBE6EC38566}">
      <dgm:prSet phldrT="[Text]" custT="1"/>
      <dgm:spPr/>
      <dgm:t>
        <a:bodyPr/>
        <a:lstStyle/>
        <a:p>
          <a:r>
            <a:rPr lang="en-US" sz="1900" dirty="0">
              <a:latin typeface="Garamond" pitchFamily="18" charset="0"/>
            </a:rPr>
            <a:t>For person other than (</a:t>
          </a:r>
          <a:r>
            <a:rPr lang="en-US" sz="1900" dirty="0" err="1">
              <a:latin typeface="Garamond" pitchFamily="18" charset="0"/>
            </a:rPr>
            <a:t>i</a:t>
          </a:r>
          <a:r>
            <a:rPr lang="en-US" sz="1900" dirty="0">
              <a:latin typeface="Garamond" pitchFamily="18" charset="0"/>
            </a:rPr>
            <a:t>) Individual; (ii) HUF; (iii) Company; &amp; (iv) Person filing Form ITR-7</a:t>
          </a:r>
        </a:p>
      </dgm:t>
    </dgm:pt>
    <dgm:pt modelId="{A3E1CDAF-AB03-4040-9CAC-4F331E383489}" type="parTrans" cxnId="{56C1F4D5-7BA6-4B1D-9DA4-B4082D0E3163}">
      <dgm:prSet/>
      <dgm:spPr/>
      <dgm:t>
        <a:bodyPr/>
        <a:lstStyle/>
        <a:p>
          <a:endParaRPr lang="en-US" sz="1900">
            <a:latin typeface="Garamond" pitchFamily="18" charset="0"/>
          </a:endParaRPr>
        </a:p>
      </dgm:t>
    </dgm:pt>
    <dgm:pt modelId="{B874FC9B-B107-486D-8812-F6AD200B931C}" type="sibTrans" cxnId="{56C1F4D5-7BA6-4B1D-9DA4-B4082D0E3163}">
      <dgm:prSet/>
      <dgm:spPr/>
      <dgm:t>
        <a:bodyPr/>
        <a:lstStyle/>
        <a:p>
          <a:endParaRPr lang="en-US" sz="1900">
            <a:latin typeface="Garamond" pitchFamily="18" charset="0"/>
          </a:endParaRPr>
        </a:p>
      </dgm:t>
    </dgm:pt>
    <dgm:pt modelId="{EB4DC1C4-B9E2-464A-B8A0-CC54853E9D33}">
      <dgm:prSet phldrT="[Text]" custT="1"/>
      <dgm:spPr/>
      <dgm:t>
        <a:bodyPr/>
        <a:lstStyle/>
        <a:p>
          <a:r>
            <a:rPr lang="en-US" sz="2400" b="1" dirty="0">
              <a:latin typeface="Garamond" pitchFamily="18" charset="0"/>
            </a:rPr>
            <a:t>ITR 6</a:t>
          </a:r>
        </a:p>
      </dgm:t>
    </dgm:pt>
    <dgm:pt modelId="{6E8767A4-D0B7-452A-B295-1ECD80D4AE0B}" type="parTrans" cxnId="{9FB1A422-C058-42FB-87DC-0FEC1E3BAFF8}">
      <dgm:prSet/>
      <dgm:spPr/>
      <dgm:t>
        <a:bodyPr/>
        <a:lstStyle/>
        <a:p>
          <a:endParaRPr lang="en-US" sz="1900">
            <a:latin typeface="Garamond" pitchFamily="18" charset="0"/>
          </a:endParaRPr>
        </a:p>
      </dgm:t>
    </dgm:pt>
    <dgm:pt modelId="{9DA45A18-82BF-45C7-8BD9-AE9B3F013DD1}" type="sibTrans" cxnId="{9FB1A422-C058-42FB-87DC-0FEC1E3BAFF8}">
      <dgm:prSet/>
      <dgm:spPr/>
      <dgm:t>
        <a:bodyPr/>
        <a:lstStyle/>
        <a:p>
          <a:endParaRPr lang="en-US" sz="1900">
            <a:latin typeface="Garamond" pitchFamily="18" charset="0"/>
          </a:endParaRPr>
        </a:p>
      </dgm:t>
    </dgm:pt>
    <dgm:pt modelId="{FD60B872-100A-4DE0-9AB3-7E466C004DB3}">
      <dgm:prSet phldrT="[Text]" custT="1"/>
      <dgm:spPr/>
      <dgm:t>
        <a:bodyPr/>
        <a:lstStyle/>
        <a:p>
          <a:r>
            <a:rPr lang="en-US" sz="1900" dirty="0">
              <a:latin typeface="Garamond" pitchFamily="18" charset="0"/>
            </a:rPr>
            <a:t>For Companies other than companies claiming exemption u/s 11</a:t>
          </a:r>
        </a:p>
      </dgm:t>
    </dgm:pt>
    <dgm:pt modelId="{605B8579-985A-4F87-968B-8E3273D5AAB6}" type="parTrans" cxnId="{FEB3E03B-E7E9-4521-A2AC-178BB64C756B}">
      <dgm:prSet/>
      <dgm:spPr/>
      <dgm:t>
        <a:bodyPr/>
        <a:lstStyle/>
        <a:p>
          <a:endParaRPr lang="en-US" sz="1900">
            <a:latin typeface="Garamond" pitchFamily="18" charset="0"/>
          </a:endParaRPr>
        </a:p>
      </dgm:t>
    </dgm:pt>
    <dgm:pt modelId="{A77AEF6E-A9FF-403F-AF78-AE962FBBA332}" type="sibTrans" cxnId="{FEB3E03B-E7E9-4521-A2AC-178BB64C756B}">
      <dgm:prSet/>
      <dgm:spPr/>
      <dgm:t>
        <a:bodyPr/>
        <a:lstStyle/>
        <a:p>
          <a:endParaRPr lang="en-US" sz="1900">
            <a:latin typeface="Garamond" pitchFamily="18" charset="0"/>
          </a:endParaRPr>
        </a:p>
      </dgm:t>
    </dgm:pt>
    <dgm:pt modelId="{1591B99B-FCE3-4093-9921-998868595D53}">
      <dgm:prSet phldrT="[Text]" custT="1"/>
      <dgm:spPr/>
      <dgm:t>
        <a:bodyPr/>
        <a:lstStyle/>
        <a:p>
          <a:r>
            <a:rPr lang="en-US" sz="2400" b="1" dirty="0">
              <a:latin typeface="Garamond" pitchFamily="18" charset="0"/>
            </a:rPr>
            <a:t>ITR 7</a:t>
          </a:r>
        </a:p>
      </dgm:t>
    </dgm:pt>
    <dgm:pt modelId="{5FA1EB64-E88E-40AE-940B-587BEB05B578}" type="parTrans" cxnId="{4F06730D-7712-489B-B30C-B8EB8BA66086}">
      <dgm:prSet/>
      <dgm:spPr/>
      <dgm:t>
        <a:bodyPr/>
        <a:lstStyle/>
        <a:p>
          <a:endParaRPr lang="en-US" sz="1900">
            <a:latin typeface="Garamond" pitchFamily="18" charset="0"/>
          </a:endParaRPr>
        </a:p>
      </dgm:t>
    </dgm:pt>
    <dgm:pt modelId="{56F04A22-5892-4F1E-A8CB-BCBD980285BC}" type="sibTrans" cxnId="{4F06730D-7712-489B-B30C-B8EB8BA66086}">
      <dgm:prSet/>
      <dgm:spPr/>
      <dgm:t>
        <a:bodyPr/>
        <a:lstStyle/>
        <a:p>
          <a:endParaRPr lang="en-US" sz="1900">
            <a:latin typeface="Garamond" pitchFamily="18" charset="0"/>
          </a:endParaRPr>
        </a:p>
      </dgm:t>
    </dgm:pt>
    <dgm:pt modelId="{522D5D4D-8971-4082-A16F-47C5CCF277AA}">
      <dgm:prSet phldrT="[Text]" custT="1"/>
      <dgm:spPr/>
      <dgm:t>
        <a:bodyPr/>
        <a:lstStyle/>
        <a:p>
          <a:r>
            <a:rPr lang="en-US" sz="1900" dirty="0">
              <a:latin typeface="Garamond" pitchFamily="18" charset="0"/>
            </a:rPr>
            <a:t>For persons including companies required to furnish return u/s 139(4A) or 139(4B) or 139(4C) or139(4D) or 139(4F)</a:t>
          </a:r>
        </a:p>
      </dgm:t>
    </dgm:pt>
    <dgm:pt modelId="{2E2CDB7E-D8FC-4FE5-9069-F7CBA21E440A}" type="parTrans" cxnId="{F579B6FF-00F7-4E46-91F7-D198CE61C2B9}">
      <dgm:prSet/>
      <dgm:spPr/>
      <dgm:t>
        <a:bodyPr/>
        <a:lstStyle/>
        <a:p>
          <a:endParaRPr lang="en-US" sz="1900">
            <a:latin typeface="Garamond" pitchFamily="18" charset="0"/>
          </a:endParaRPr>
        </a:p>
      </dgm:t>
    </dgm:pt>
    <dgm:pt modelId="{CF6D848E-3619-452B-B756-BE6524443B85}" type="sibTrans" cxnId="{F579B6FF-00F7-4E46-91F7-D198CE61C2B9}">
      <dgm:prSet/>
      <dgm:spPr/>
      <dgm:t>
        <a:bodyPr/>
        <a:lstStyle/>
        <a:p>
          <a:endParaRPr lang="en-US" sz="1900">
            <a:latin typeface="Garamond" pitchFamily="18" charset="0"/>
          </a:endParaRPr>
        </a:p>
      </dgm:t>
    </dgm:pt>
    <dgm:pt modelId="{E4AC7485-3EB7-4B8B-BBAE-065DD88B8401}">
      <dgm:prSet phldrT="[Text]" custT="1"/>
      <dgm:spPr/>
      <dgm:t>
        <a:bodyPr/>
        <a:lstStyle/>
        <a:p>
          <a:r>
            <a:rPr lang="en-US" sz="2400" b="1" dirty="0">
              <a:latin typeface="Garamond" pitchFamily="18" charset="0"/>
            </a:rPr>
            <a:t>ITR- V</a:t>
          </a:r>
        </a:p>
      </dgm:t>
    </dgm:pt>
    <dgm:pt modelId="{52F48787-8B0E-44AC-BB5E-86C5D3F3E18D}" type="parTrans" cxnId="{297E61D3-508A-4428-96EE-C12EC79873AD}">
      <dgm:prSet/>
      <dgm:spPr/>
      <dgm:t>
        <a:bodyPr/>
        <a:lstStyle/>
        <a:p>
          <a:endParaRPr lang="en-US" sz="1900">
            <a:latin typeface="Garamond" pitchFamily="18" charset="0"/>
          </a:endParaRPr>
        </a:p>
      </dgm:t>
    </dgm:pt>
    <dgm:pt modelId="{83091D2E-B0F5-4113-9045-091731ACDAA3}" type="sibTrans" cxnId="{297E61D3-508A-4428-96EE-C12EC79873AD}">
      <dgm:prSet/>
      <dgm:spPr/>
      <dgm:t>
        <a:bodyPr/>
        <a:lstStyle/>
        <a:p>
          <a:endParaRPr lang="en-US" sz="1900">
            <a:latin typeface="Garamond" pitchFamily="18" charset="0"/>
          </a:endParaRPr>
        </a:p>
      </dgm:t>
    </dgm:pt>
    <dgm:pt modelId="{1E98049F-FC14-4F64-A065-1F2442989679}">
      <dgm:prSet phldrT="[Text]" custT="1"/>
      <dgm:spPr/>
      <dgm:t>
        <a:bodyPr/>
        <a:lstStyle/>
        <a:p>
          <a:r>
            <a:rPr lang="en-US" sz="1900" dirty="0">
              <a:latin typeface="Garamond" pitchFamily="18" charset="0"/>
            </a:rPr>
            <a:t>Income Tax Return Verification Form [Where the data of the aforesaid Return of Income has transmitted electronically without digital signature]</a:t>
          </a:r>
        </a:p>
      </dgm:t>
    </dgm:pt>
    <dgm:pt modelId="{65BE19A5-4C4F-4BE5-81F1-4201A57D38AB}" type="parTrans" cxnId="{AFA6C4E8-B850-4D6C-8618-93F4A189C06A}">
      <dgm:prSet/>
      <dgm:spPr/>
      <dgm:t>
        <a:bodyPr/>
        <a:lstStyle/>
        <a:p>
          <a:endParaRPr lang="en-US" sz="1900">
            <a:latin typeface="Garamond" pitchFamily="18" charset="0"/>
          </a:endParaRPr>
        </a:p>
      </dgm:t>
    </dgm:pt>
    <dgm:pt modelId="{33DDD9A6-1E2E-495A-A0D3-03EB7E977DBC}" type="sibTrans" cxnId="{AFA6C4E8-B850-4D6C-8618-93F4A189C06A}">
      <dgm:prSet/>
      <dgm:spPr/>
      <dgm:t>
        <a:bodyPr/>
        <a:lstStyle/>
        <a:p>
          <a:endParaRPr lang="en-US" sz="1900">
            <a:latin typeface="Garamond" pitchFamily="18" charset="0"/>
          </a:endParaRPr>
        </a:p>
      </dgm:t>
    </dgm:pt>
    <dgm:pt modelId="{CDD6467B-BA7F-40E6-8DEF-21BF3A73F944}" type="pres">
      <dgm:prSet presAssocID="{14541038-28FC-40A8-9900-DBD1E2A8E96F}" presName="linear" presStyleCnt="0">
        <dgm:presLayoutVars>
          <dgm:animLvl val="lvl"/>
          <dgm:resizeHandles val="exact"/>
        </dgm:presLayoutVars>
      </dgm:prSet>
      <dgm:spPr/>
    </dgm:pt>
    <dgm:pt modelId="{844A202B-B022-45EB-A6DC-124BDF76F2D4}" type="pres">
      <dgm:prSet presAssocID="{165ACD66-BAAA-4862-82D1-BF595DEF69BC}" presName="parentText" presStyleLbl="node1" presStyleIdx="0" presStyleCnt="4">
        <dgm:presLayoutVars>
          <dgm:chMax val="0"/>
          <dgm:bulletEnabled val="1"/>
        </dgm:presLayoutVars>
      </dgm:prSet>
      <dgm:spPr/>
    </dgm:pt>
    <dgm:pt modelId="{20400C6F-1511-4D21-933A-8E9C5FF7B044}" type="pres">
      <dgm:prSet presAssocID="{165ACD66-BAAA-4862-82D1-BF595DEF69BC}" presName="childText" presStyleLbl="revTx" presStyleIdx="0" presStyleCnt="4">
        <dgm:presLayoutVars>
          <dgm:bulletEnabled val="1"/>
        </dgm:presLayoutVars>
      </dgm:prSet>
      <dgm:spPr/>
    </dgm:pt>
    <dgm:pt modelId="{1DD5C54A-6BE3-40AD-AB4C-45F3704EA490}" type="pres">
      <dgm:prSet presAssocID="{EB4DC1C4-B9E2-464A-B8A0-CC54853E9D33}" presName="parentText" presStyleLbl="node1" presStyleIdx="1" presStyleCnt="4">
        <dgm:presLayoutVars>
          <dgm:chMax val="0"/>
          <dgm:bulletEnabled val="1"/>
        </dgm:presLayoutVars>
      </dgm:prSet>
      <dgm:spPr/>
    </dgm:pt>
    <dgm:pt modelId="{83A8B341-DA13-4734-BC7A-CE79F9209F40}" type="pres">
      <dgm:prSet presAssocID="{EB4DC1C4-B9E2-464A-B8A0-CC54853E9D33}" presName="childText" presStyleLbl="revTx" presStyleIdx="1" presStyleCnt="4">
        <dgm:presLayoutVars>
          <dgm:bulletEnabled val="1"/>
        </dgm:presLayoutVars>
      </dgm:prSet>
      <dgm:spPr/>
    </dgm:pt>
    <dgm:pt modelId="{CBC74289-91D5-4850-A800-4D20DBC7106D}" type="pres">
      <dgm:prSet presAssocID="{1591B99B-FCE3-4093-9921-998868595D53}" presName="parentText" presStyleLbl="node1" presStyleIdx="2" presStyleCnt="4">
        <dgm:presLayoutVars>
          <dgm:chMax val="0"/>
          <dgm:bulletEnabled val="1"/>
        </dgm:presLayoutVars>
      </dgm:prSet>
      <dgm:spPr/>
    </dgm:pt>
    <dgm:pt modelId="{B949296B-0CC7-4E81-A749-0F084EF84F0B}" type="pres">
      <dgm:prSet presAssocID="{1591B99B-FCE3-4093-9921-998868595D53}" presName="childText" presStyleLbl="revTx" presStyleIdx="2" presStyleCnt="4">
        <dgm:presLayoutVars>
          <dgm:bulletEnabled val="1"/>
        </dgm:presLayoutVars>
      </dgm:prSet>
      <dgm:spPr/>
    </dgm:pt>
    <dgm:pt modelId="{DA8E6743-FB11-4502-8CD5-7B618AA5DFA8}" type="pres">
      <dgm:prSet presAssocID="{E4AC7485-3EB7-4B8B-BBAE-065DD88B8401}" presName="parentText" presStyleLbl="node1" presStyleIdx="3" presStyleCnt="4">
        <dgm:presLayoutVars>
          <dgm:chMax val="0"/>
          <dgm:bulletEnabled val="1"/>
        </dgm:presLayoutVars>
      </dgm:prSet>
      <dgm:spPr/>
    </dgm:pt>
    <dgm:pt modelId="{113DAF9E-D74E-4E28-96EC-B573AD15BB02}" type="pres">
      <dgm:prSet presAssocID="{E4AC7485-3EB7-4B8B-BBAE-065DD88B8401}" presName="childText" presStyleLbl="revTx" presStyleIdx="3" presStyleCnt="4">
        <dgm:presLayoutVars>
          <dgm:bulletEnabled val="1"/>
        </dgm:presLayoutVars>
      </dgm:prSet>
      <dgm:spPr/>
    </dgm:pt>
  </dgm:ptLst>
  <dgm:cxnLst>
    <dgm:cxn modelId="{CDC8370A-839C-44C1-82FD-F6F154ACA4CC}" type="presOf" srcId="{165ACD66-BAAA-4862-82D1-BF595DEF69BC}" destId="{844A202B-B022-45EB-A6DC-124BDF76F2D4}" srcOrd="0" destOrd="0" presId="urn:microsoft.com/office/officeart/2005/8/layout/vList2"/>
    <dgm:cxn modelId="{C409EA0C-13F0-4E6F-BAF6-F7A1E8637E75}" type="presOf" srcId="{14541038-28FC-40A8-9900-DBD1E2A8E96F}" destId="{CDD6467B-BA7F-40E6-8DEF-21BF3A73F944}" srcOrd="0" destOrd="0" presId="urn:microsoft.com/office/officeart/2005/8/layout/vList2"/>
    <dgm:cxn modelId="{4F06730D-7712-489B-B30C-B8EB8BA66086}" srcId="{14541038-28FC-40A8-9900-DBD1E2A8E96F}" destId="{1591B99B-FCE3-4093-9921-998868595D53}" srcOrd="2" destOrd="0" parTransId="{5FA1EB64-E88E-40AE-940B-587BEB05B578}" sibTransId="{56F04A22-5892-4F1E-A8CB-BCBD980285BC}"/>
    <dgm:cxn modelId="{910CF413-EB2B-4950-B3E3-490125B9C381}" type="presOf" srcId="{D2B1B278-BC75-4654-B855-7EBE6EC38566}" destId="{20400C6F-1511-4D21-933A-8E9C5FF7B044}" srcOrd="0" destOrd="0" presId="urn:microsoft.com/office/officeart/2005/8/layout/vList2"/>
    <dgm:cxn modelId="{FA36F11C-747C-4A0F-901C-1A372ED10F79}" type="presOf" srcId="{E4AC7485-3EB7-4B8B-BBAE-065DD88B8401}" destId="{DA8E6743-FB11-4502-8CD5-7B618AA5DFA8}" srcOrd="0" destOrd="0" presId="urn:microsoft.com/office/officeart/2005/8/layout/vList2"/>
    <dgm:cxn modelId="{9FB1A422-C058-42FB-87DC-0FEC1E3BAFF8}" srcId="{14541038-28FC-40A8-9900-DBD1E2A8E96F}" destId="{EB4DC1C4-B9E2-464A-B8A0-CC54853E9D33}" srcOrd="1" destOrd="0" parTransId="{6E8767A4-D0B7-452A-B295-1ECD80D4AE0B}" sibTransId="{9DA45A18-82BF-45C7-8BD9-AE9B3F013DD1}"/>
    <dgm:cxn modelId="{53223E23-78AD-4DD5-9DA3-1790A943E59E}" type="presOf" srcId="{FD60B872-100A-4DE0-9AB3-7E466C004DB3}" destId="{83A8B341-DA13-4734-BC7A-CE79F9209F40}" srcOrd="0" destOrd="0" presId="urn:microsoft.com/office/officeart/2005/8/layout/vList2"/>
    <dgm:cxn modelId="{FEB3E03B-E7E9-4521-A2AC-178BB64C756B}" srcId="{EB4DC1C4-B9E2-464A-B8A0-CC54853E9D33}" destId="{FD60B872-100A-4DE0-9AB3-7E466C004DB3}" srcOrd="0" destOrd="0" parTransId="{605B8579-985A-4F87-968B-8E3273D5AAB6}" sibTransId="{A77AEF6E-A9FF-403F-AF78-AE962FBBA332}"/>
    <dgm:cxn modelId="{07008E5C-D777-4F6D-9789-C1F030EF9A08}" type="presOf" srcId="{EB4DC1C4-B9E2-464A-B8A0-CC54853E9D33}" destId="{1DD5C54A-6BE3-40AD-AB4C-45F3704EA490}" srcOrd="0" destOrd="0" presId="urn:microsoft.com/office/officeart/2005/8/layout/vList2"/>
    <dgm:cxn modelId="{07699D70-A1F3-4111-A117-54EAF89C08F4}" srcId="{14541038-28FC-40A8-9900-DBD1E2A8E96F}" destId="{165ACD66-BAAA-4862-82D1-BF595DEF69BC}" srcOrd="0" destOrd="0" parTransId="{E3421D7D-9A89-43AE-9C24-2F177BEDB8B3}" sibTransId="{B3D156FA-3A1C-405A-B2C6-87F62F95719D}"/>
    <dgm:cxn modelId="{56978D9E-E839-4C24-BDF8-6C52F6FF8B75}" type="presOf" srcId="{1591B99B-FCE3-4093-9921-998868595D53}" destId="{CBC74289-91D5-4850-A800-4D20DBC7106D}" srcOrd="0" destOrd="0" presId="urn:microsoft.com/office/officeart/2005/8/layout/vList2"/>
    <dgm:cxn modelId="{8742E1C3-A672-4D1F-B210-1B114CD1C6C2}" type="presOf" srcId="{1E98049F-FC14-4F64-A065-1F2442989679}" destId="{113DAF9E-D74E-4E28-96EC-B573AD15BB02}" srcOrd="0" destOrd="0" presId="urn:microsoft.com/office/officeart/2005/8/layout/vList2"/>
    <dgm:cxn modelId="{297E61D3-508A-4428-96EE-C12EC79873AD}" srcId="{14541038-28FC-40A8-9900-DBD1E2A8E96F}" destId="{E4AC7485-3EB7-4B8B-BBAE-065DD88B8401}" srcOrd="3" destOrd="0" parTransId="{52F48787-8B0E-44AC-BB5E-86C5D3F3E18D}" sibTransId="{83091D2E-B0F5-4113-9045-091731ACDAA3}"/>
    <dgm:cxn modelId="{56C1F4D5-7BA6-4B1D-9DA4-B4082D0E3163}" srcId="{165ACD66-BAAA-4862-82D1-BF595DEF69BC}" destId="{D2B1B278-BC75-4654-B855-7EBE6EC38566}" srcOrd="0" destOrd="0" parTransId="{A3E1CDAF-AB03-4040-9CAC-4F331E383489}" sibTransId="{B874FC9B-B107-486D-8812-F6AD200B931C}"/>
    <dgm:cxn modelId="{AFA6C4E8-B850-4D6C-8618-93F4A189C06A}" srcId="{E4AC7485-3EB7-4B8B-BBAE-065DD88B8401}" destId="{1E98049F-FC14-4F64-A065-1F2442989679}" srcOrd="0" destOrd="0" parTransId="{65BE19A5-4C4F-4BE5-81F1-4201A57D38AB}" sibTransId="{33DDD9A6-1E2E-495A-A0D3-03EB7E977DBC}"/>
    <dgm:cxn modelId="{A5A92BF4-06BA-4FEE-8B47-4C2459176132}" type="presOf" srcId="{522D5D4D-8971-4082-A16F-47C5CCF277AA}" destId="{B949296B-0CC7-4E81-A749-0F084EF84F0B}" srcOrd="0" destOrd="0" presId="urn:microsoft.com/office/officeart/2005/8/layout/vList2"/>
    <dgm:cxn modelId="{F579B6FF-00F7-4E46-91F7-D198CE61C2B9}" srcId="{1591B99B-FCE3-4093-9921-998868595D53}" destId="{522D5D4D-8971-4082-A16F-47C5CCF277AA}" srcOrd="0" destOrd="0" parTransId="{2E2CDB7E-D8FC-4FE5-9069-F7CBA21E440A}" sibTransId="{CF6D848E-3619-452B-B756-BE6524443B85}"/>
    <dgm:cxn modelId="{296D60B4-C6B8-480D-963F-F3259C8912D2}" type="presParOf" srcId="{CDD6467B-BA7F-40E6-8DEF-21BF3A73F944}" destId="{844A202B-B022-45EB-A6DC-124BDF76F2D4}" srcOrd="0" destOrd="0" presId="urn:microsoft.com/office/officeart/2005/8/layout/vList2"/>
    <dgm:cxn modelId="{B383D39D-6A56-434D-A75C-C99CE74A75DD}" type="presParOf" srcId="{CDD6467B-BA7F-40E6-8DEF-21BF3A73F944}" destId="{20400C6F-1511-4D21-933A-8E9C5FF7B044}" srcOrd="1" destOrd="0" presId="urn:microsoft.com/office/officeart/2005/8/layout/vList2"/>
    <dgm:cxn modelId="{D1F9B9A6-CEED-41B3-A8E2-B957A86A6927}" type="presParOf" srcId="{CDD6467B-BA7F-40E6-8DEF-21BF3A73F944}" destId="{1DD5C54A-6BE3-40AD-AB4C-45F3704EA490}" srcOrd="2" destOrd="0" presId="urn:microsoft.com/office/officeart/2005/8/layout/vList2"/>
    <dgm:cxn modelId="{4D9D8E1F-E6A2-4E2B-BDB6-5B105330169C}" type="presParOf" srcId="{CDD6467B-BA7F-40E6-8DEF-21BF3A73F944}" destId="{83A8B341-DA13-4734-BC7A-CE79F9209F40}" srcOrd="3" destOrd="0" presId="urn:microsoft.com/office/officeart/2005/8/layout/vList2"/>
    <dgm:cxn modelId="{2A9F1D7D-B053-4919-AEFC-AEEA3E67ED8B}" type="presParOf" srcId="{CDD6467B-BA7F-40E6-8DEF-21BF3A73F944}" destId="{CBC74289-91D5-4850-A800-4D20DBC7106D}" srcOrd="4" destOrd="0" presId="urn:microsoft.com/office/officeart/2005/8/layout/vList2"/>
    <dgm:cxn modelId="{C63F8797-3E35-4BAD-85A4-0E187E55416D}" type="presParOf" srcId="{CDD6467B-BA7F-40E6-8DEF-21BF3A73F944}" destId="{B949296B-0CC7-4E81-A749-0F084EF84F0B}" srcOrd="5" destOrd="0" presId="urn:microsoft.com/office/officeart/2005/8/layout/vList2"/>
    <dgm:cxn modelId="{EC65F02A-1768-4595-8464-30D788839FE8}" type="presParOf" srcId="{CDD6467B-BA7F-40E6-8DEF-21BF3A73F944}" destId="{DA8E6743-FB11-4502-8CD5-7B618AA5DFA8}" srcOrd="6" destOrd="0" presId="urn:microsoft.com/office/officeart/2005/8/layout/vList2"/>
    <dgm:cxn modelId="{5DC3B948-A7CB-408D-BE69-98943E27217A}" type="presParOf" srcId="{CDD6467B-BA7F-40E6-8DEF-21BF3A73F944}" destId="{113DAF9E-D74E-4E28-96EC-B573AD15BB02}" srcOrd="7"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17FA13A-A6A9-49B5-8DBF-A5FBF309A0C1}" type="doc">
      <dgm:prSet loTypeId="urn:microsoft.com/office/officeart/2005/8/layout/default#1" loCatId="list" qsTypeId="urn:microsoft.com/office/officeart/2005/8/quickstyle/simple1" qsCatId="simple" csTypeId="urn:microsoft.com/office/officeart/2005/8/colors/colorful1#3" csCatId="colorful" phldr="1"/>
      <dgm:spPr/>
      <dgm:t>
        <a:bodyPr/>
        <a:lstStyle/>
        <a:p>
          <a:endParaRPr lang="en-US"/>
        </a:p>
      </dgm:t>
    </dgm:pt>
    <dgm:pt modelId="{828E3CF7-AE4F-4351-89B9-B1BD8E96E92E}">
      <dgm:prSet/>
      <dgm:spPr/>
      <dgm:t>
        <a:bodyPr/>
        <a:lstStyle/>
        <a:p>
          <a:r>
            <a:rPr lang="en-US" dirty="0"/>
            <a:t>– Updated Return is a return of loss</a:t>
          </a:r>
        </a:p>
      </dgm:t>
    </dgm:pt>
    <dgm:pt modelId="{BD882F43-F55D-4775-AEBC-2895781DA849}" type="parTrans" cxnId="{5102E35B-B36C-4E30-AAD3-3DF3B920417A}">
      <dgm:prSet/>
      <dgm:spPr/>
      <dgm:t>
        <a:bodyPr/>
        <a:lstStyle/>
        <a:p>
          <a:endParaRPr lang="en-US"/>
        </a:p>
      </dgm:t>
    </dgm:pt>
    <dgm:pt modelId="{83011390-34C5-4BD7-A32E-8A0233F62115}" type="sibTrans" cxnId="{5102E35B-B36C-4E30-AAD3-3DF3B920417A}">
      <dgm:prSet/>
      <dgm:spPr/>
      <dgm:t>
        <a:bodyPr/>
        <a:lstStyle/>
        <a:p>
          <a:endParaRPr lang="en-US"/>
        </a:p>
      </dgm:t>
    </dgm:pt>
    <dgm:pt modelId="{735028CA-E9A8-4DB7-906F-046D2343910A}">
      <dgm:prSet/>
      <dgm:spPr/>
      <dgm:t>
        <a:bodyPr/>
        <a:lstStyle/>
        <a:p>
          <a:pPr rtl="0"/>
          <a:r>
            <a:rPr lang="en-US" dirty="0"/>
            <a:t>– Effects in decrease of tax liability if ITR</a:t>
          </a:r>
          <a:r>
            <a:rPr lang="en-US" dirty="0">
              <a:latin typeface="Calibri"/>
            </a:rPr>
            <a:t> </a:t>
          </a:r>
          <a:r>
            <a:rPr lang="en-US" dirty="0"/>
            <a:t> already filed</a:t>
          </a:r>
        </a:p>
      </dgm:t>
    </dgm:pt>
    <dgm:pt modelId="{AF2E8D14-C10A-456F-9B3F-6497CF75CEA2}" type="parTrans" cxnId="{17DDBC38-5BAF-4C3A-8528-A1D889C95209}">
      <dgm:prSet/>
      <dgm:spPr/>
      <dgm:t>
        <a:bodyPr/>
        <a:lstStyle/>
        <a:p>
          <a:endParaRPr lang="en-US"/>
        </a:p>
      </dgm:t>
    </dgm:pt>
    <dgm:pt modelId="{767FAB35-8D5D-4781-86FF-1E1957FB59F4}" type="sibTrans" cxnId="{17DDBC38-5BAF-4C3A-8528-A1D889C95209}">
      <dgm:prSet/>
      <dgm:spPr/>
      <dgm:t>
        <a:bodyPr/>
        <a:lstStyle/>
        <a:p>
          <a:endParaRPr lang="en-US"/>
        </a:p>
      </dgm:t>
    </dgm:pt>
    <dgm:pt modelId="{B5FC73D0-454A-4B10-A9C8-D7D33F61F735}">
      <dgm:prSet/>
      <dgm:spPr/>
      <dgm:t>
        <a:bodyPr/>
        <a:lstStyle/>
        <a:p>
          <a:r>
            <a:rPr lang="en-US" dirty="0"/>
            <a:t>– Results in refund / increase in refund</a:t>
          </a:r>
        </a:p>
      </dgm:t>
    </dgm:pt>
    <dgm:pt modelId="{49E3FDA9-E3FE-4527-A4EB-88D0809CBD73}" type="parTrans" cxnId="{2F190EAB-0CDE-418B-B528-3EEA7912547F}">
      <dgm:prSet/>
      <dgm:spPr/>
      <dgm:t>
        <a:bodyPr/>
        <a:lstStyle/>
        <a:p>
          <a:endParaRPr lang="en-US"/>
        </a:p>
      </dgm:t>
    </dgm:pt>
    <dgm:pt modelId="{50F26A30-344B-4076-9AAE-50058C0F95C4}" type="sibTrans" cxnId="{2F190EAB-0CDE-418B-B528-3EEA7912547F}">
      <dgm:prSet/>
      <dgm:spPr/>
      <dgm:t>
        <a:bodyPr/>
        <a:lstStyle/>
        <a:p>
          <a:endParaRPr lang="en-US"/>
        </a:p>
      </dgm:t>
    </dgm:pt>
    <dgm:pt modelId="{AA55F7E4-E5E7-4360-B9FE-EE9422A838A4}">
      <dgm:prSet/>
      <dgm:spPr/>
      <dgm:t>
        <a:bodyPr/>
        <a:lstStyle/>
        <a:p>
          <a:r>
            <a:rPr lang="en-US" dirty="0"/>
            <a:t>Search u/s 132 or requisition u/s 132A</a:t>
          </a:r>
        </a:p>
      </dgm:t>
    </dgm:pt>
    <dgm:pt modelId="{CD44D1B3-E0CF-4146-A4CD-BECFC746650D}" type="parTrans" cxnId="{44ED5A20-82F2-4E4C-BE23-60B41AD27F4E}">
      <dgm:prSet/>
      <dgm:spPr/>
      <dgm:t>
        <a:bodyPr/>
        <a:lstStyle/>
        <a:p>
          <a:endParaRPr lang="en-US"/>
        </a:p>
      </dgm:t>
    </dgm:pt>
    <dgm:pt modelId="{68CF8C76-CA22-46CD-9800-DB366969CED4}" type="sibTrans" cxnId="{44ED5A20-82F2-4E4C-BE23-60B41AD27F4E}">
      <dgm:prSet/>
      <dgm:spPr/>
      <dgm:t>
        <a:bodyPr/>
        <a:lstStyle/>
        <a:p>
          <a:endParaRPr lang="en-US"/>
        </a:p>
      </dgm:t>
    </dgm:pt>
    <dgm:pt modelId="{78FE8B24-FA28-4CC2-8E4C-55AAFBFD1088}">
      <dgm:prSet/>
      <dgm:spPr/>
      <dgm:t>
        <a:bodyPr/>
        <a:lstStyle/>
        <a:p>
          <a:r>
            <a:rPr lang="en-US" dirty="0"/>
            <a:t>Survey u/s 133A (except 133A(2A))</a:t>
          </a:r>
        </a:p>
      </dgm:t>
    </dgm:pt>
    <dgm:pt modelId="{38B24F20-50BC-4F0E-B61D-B0F1718D67E3}" type="parTrans" cxnId="{E47CBD36-0BAB-4D09-9172-FEEAC3F8B502}">
      <dgm:prSet/>
      <dgm:spPr/>
      <dgm:t>
        <a:bodyPr/>
        <a:lstStyle/>
        <a:p>
          <a:endParaRPr lang="en-US"/>
        </a:p>
      </dgm:t>
    </dgm:pt>
    <dgm:pt modelId="{48442FAE-3F0B-4E1B-84FF-4FE5C1B72D47}" type="sibTrans" cxnId="{E47CBD36-0BAB-4D09-9172-FEEAC3F8B502}">
      <dgm:prSet/>
      <dgm:spPr/>
      <dgm:t>
        <a:bodyPr/>
        <a:lstStyle/>
        <a:p>
          <a:endParaRPr lang="en-US"/>
        </a:p>
      </dgm:t>
    </dgm:pt>
    <dgm:pt modelId="{B6DBC461-15B0-41BD-AB38-59E53D81CC26}">
      <dgm:prSet/>
      <dgm:spPr/>
      <dgm:t>
        <a:bodyPr/>
        <a:lstStyle/>
        <a:p>
          <a:r>
            <a:rPr lang="en-US" dirty="0"/>
            <a:t>An updated return already filed</a:t>
          </a:r>
        </a:p>
      </dgm:t>
    </dgm:pt>
    <dgm:pt modelId="{C33737BB-EE16-46BF-83F3-2A6D2BE9FFA4}" type="parTrans" cxnId="{82120B55-816A-4BDA-B758-0B319ADFA560}">
      <dgm:prSet/>
      <dgm:spPr/>
      <dgm:t>
        <a:bodyPr/>
        <a:lstStyle/>
        <a:p>
          <a:endParaRPr lang="en-US"/>
        </a:p>
      </dgm:t>
    </dgm:pt>
    <dgm:pt modelId="{4D18F742-0C36-4746-B3D4-D2F8FBE918F2}" type="sibTrans" cxnId="{82120B55-816A-4BDA-B758-0B319ADFA560}">
      <dgm:prSet/>
      <dgm:spPr/>
      <dgm:t>
        <a:bodyPr/>
        <a:lstStyle/>
        <a:p>
          <a:endParaRPr lang="en-US"/>
        </a:p>
      </dgm:t>
    </dgm:pt>
    <dgm:pt modelId="{E0A4C3B0-8305-46AC-BB49-B42844CEC360}">
      <dgm:prSet/>
      <dgm:spPr/>
      <dgm:t>
        <a:bodyPr/>
        <a:lstStyle/>
        <a:p>
          <a:pPr rtl="0"/>
          <a:r>
            <a:rPr lang="en-US" dirty="0"/>
            <a:t>Any proceeding for assessment or reassessment</a:t>
          </a:r>
          <a:r>
            <a:rPr lang="en-US" dirty="0">
              <a:latin typeface="Calibri"/>
            </a:rPr>
            <a:t> </a:t>
          </a:r>
          <a:r>
            <a:rPr lang="en-US" dirty="0"/>
            <a:t> or </a:t>
          </a:r>
          <a:r>
            <a:rPr lang="en-US" dirty="0" err="1"/>
            <a:t>recomputation</a:t>
          </a:r>
          <a:r>
            <a:rPr lang="en-US" dirty="0"/>
            <a:t> or revision is pending or</a:t>
          </a:r>
          <a:r>
            <a:rPr lang="en-US" dirty="0">
              <a:latin typeface="Calibri"/>
            </a:rPr>
            <a:t> </a:t>
          </a:r>
          <a:r>
            <a:rPr lang="en-US" dirty="0"/>
            <a:t> completed</a:t>
          </a:r>
        </a:p>
      </dgm:t>
    </dgm:pt>
    <dgm:pt modelId="{83F7D800-DC83-404E-A306-52C3318A3A31}" type="parTrans" cxnId="{C1C46751-7722-4B7B-9BD4-C4D625777DCA}">
      <dgm:prSet/>
      <dgm:spPr/>
      <dgm:t>
        <a:bodyPr/>
        <a:lstStyle/>
        <a:p>
          <a:endParaRPr lang="en-US"/>
        </a:p>
      </dgm:t>
    </dgm:pt>
    <dgm:pt modelId="{A52E5B2C-D143-4480-A293-A10A9866AB07}" type="sibTrans" cxnId="{C1C46751-7722-4B7B-9BD4-C4D625777DCA}">
      <dgm:prSet/>
      <dgm:spPr/>
      <dgm:t>
        <a:bodyPr/>
        <a:lstStyle/>
        <a:p>
          <a:endParaRPr lang="en-US"/>
        </a:p>
      </dgm:t>
    </dgm:pt>
    <dgm:pt modelId="{3EE2018B-5BBF-464B-B2AE-1F867B1CC0F4}">
      <dgm:prSet/>
      <dgm:spPr/>
      <dgm:t>
        <a:bodyPr/>
        <a:lstStyle/>
        <a:p>
          <a:pPr rtl="0">
            <a:lnSpc>
              <a:spcPct val="100000"/>
            </a:lnSpc>
          </a:pPr>
          <a:r>
            <a:rPr lang="en-US" dirty="0"/>
            <a:t>Information for that AY is there u/s 90 / 90A and</a:t>
          </a:r>
          <a:r>
            <a:rPr lang="en-US" dirty="0">
              <a:latin typeface="Calibri"/>
            </a:rPr>
            <a:t> </a:t>
          </a:r>
          <a:r>
            <a:rPr lang="en-US" dirty="0"/>
            <a:t> communicated to him</a:t>
          </a:r>
          <a:r>
            <a:rPr lang="en-US" dirty="0">
              <a:latin typeface="Garamond"/>
            </a:rPr>
            <a:t> </a:t>
          </a:r>
          <a:endParaRPr lang="en-US" dirty="0"/>
        </a:p>
      </dgm:t>
    </dgm:pt>
    <dgm:pt modelId="{BC3B1E98-A34A-448E-951E-CA4E745CB4ED}" type="parTrans" cxnId="{8C749AE9-B2DC-41C4-A0BC-E4EC0C81DB99}">
      <dgm:prSet/>
      <dgm:spPr/>
      <dgm:t>
        <a:bodyPr/>
        <a:lstStyle/>
        <a:p>
          <a:endParaRPr lang="en-US"/>
        </a:p>
      </dgm:t>
    </dgm:pt>
    <dgm:pt modelId="{CE1B5572-19F4-4459-A3A3-D6B9C31BE895}" type="sibTrans" cxnId="{8C749AE9-B2DC-41C4-A0BC-E4EC0C81DB99}">
      <dgm:prSet/>
      <dgm:spPr/>
      <dgm:t>
        <a:bodyPr/>
        <a:lstStyle/>
        <a:p>
          <a:endParaRPr lang="en-US"/>
        </a:p>
      </dgm:t>
    </dgm:pt>
    <dgm:pt modelId="{C13C6E8F-FC2A-4976-8C7A-E31F638771E0}" type="pres">
      <dgm:prSet presAssocID="{D17FA13A-A6A9-49B5-8DBF-A5FBF309A0C1}" presName="diagram" presStyleCnt="0">
        <dgm:presLayoutVars>
          <dgm:dir/>
          <dgm:resizeHandles val="exact"/>
        </dgm:presLayoutVars>
      </dgm:prSet>
      <dgm:spPr/>
    </dgm:pt>
    <dgm:pt modelId="{F4098F7D-99A6-4A47-95BF-CF7669954C28}" type="pres">
      <dgm:prSet presAssocID="{828E3CF7-AE4F-4351-89B9-B1BD8E96E92E}" presName="node" presStyleLbl="node1" presStyleIdx="0" presStyleCnt="8">
        <dgm:presLayoutVars>
          <dgm:bulletEnabled val="1"/>
        </dgm:presLayoutVars>
      </dgm:prSet>
      <dgm:spPr/>
    </dgm:pt>
    <dgm:pt modelId="{0B126AD5-34F0-4380-89A6-482016807AF5}" type="pres">
      <dgm:prSet presAssocID="{83011390-34C5-4BD7-A32E-8A0233F62115}" presName="sibTrans" presStyleCnt="0"/>
      <dgm:spPr/>
    </dgm:pt>
    <dgm:pt modelId="{B1EED304-5EFD-4207-BBE2-6B624B25C5A4}" type="pres">
      <dgm:prSet presAssocID="{735028CA-E9A8-4DB7-906F-046D2343910A}" presName="node" presStyleLbl="node1" presStyleIdx="1" presStyleCnt="8">
        <dgm:presLayoutVars>
          <dgm:bulletEnabled val="1"/>
        </dgm:presLayoutVars>
      </dgm:prSet>
      <dgm:spPr/>
    </dgm:pt>
    <dgm:pt modelId="{5E00DAB2-1EA4-441B-B97C-F2C467B9CB31}" type="pres">
      <dgm:prSet presAssocID="{767FAB35-8D5D-4781-86FF-1E1957FB59F4}" presName="sibTrans" presStyleCnt="0"/>
      <dgm:spPr/>
    </dgm:pt>
    <dgm:pt modelId="{4053CFE5-2E54-44E9-8EF3-0F37A0093DF0}" type="pres">
      <dgm:prSet presAssocID="{B5FC73D0-454A-4B10-A9C8-D7D33F61F735}" presName="node" presStyleLbl="node1" presStyleIdx="2" presStyleCnt="8">
        <dgm:presLayoutVars>
          <dgm:bulletEnabled val="1"/>
        </dgm:presLayoutVars>
      </dgm:prSet>
      <dgm:spPr/>
    </dgm:pt>
    <dgm:pt modelId="{5EE19B9E-C40A-410F-8DD7-548B7B18075E}" type="pres">
      <dgm:prSet presAssocID="{50F26A30-344B-4076-9AAE-50058C0F95C4}" presName="sibTrans" presStyleCnt="0"/>
      <dgm:spPr/>
    </dgm:pt>
    <dgm:pt modelId="{0C2884CA-5359-45AB-A54C-955A77EE6E63}" type="pres">
      <dgm:prSet presAssocID="{AA55F7E4-E5E7-4360-B9FE-EE9422A838A4}" presName="node" presStyleLbl="node1" presStyleIdx="3" presStyleCnt="8">
        <dgm:presLayoutVars>
          <dgm:bulletEnabled val="1"/>
        </dgm:presLayoutVars>
      </dgm:prSet>
      <dgm:spPr/>
    </dgm:pt>
    <dgm:pt modelId="{01894C4C-974A-4838-91DB-C2BFF862F7AA}" type="pres">
      <dgm:prSet presAssocID="{68CF8C76-CA22-46CD-9800-DB366969CED4}" presName="sibTrans" presStyleCnt="0"/>
      <dgm:spPr/>
    </dgm:pt>
    <dgm:pt modelId="{205AF773-C7CF-4B1B-8669-2100AB69EA53}" type="pres">
      <dgm:prSet presAssocID="{78FE8B24-FA28-4CC2-8E4C-55AAFBFD1088}" presName="node" presStyleLbl="node1" presStyleIdx="4" presStyleCnt="8">
        <dgm:presLayoutVars>
          <dgm:bulletEnabled val="1"/>
        </dgm:presLayoutVars>
      </dgm:prSet>
      <dgm:spPr/>
    </dgm:pt>
    <dgm:pt modelId="{A772F3BC-9576-4B5B-BDB9-0544023EE632}" type="pres">
      <dgm:prSet presAssocID="{48442FAE-3F0B-4E1B-84FF-4FE5C1B72D47}" presName="sibTrans" presStyleCnt="0"/>
      <dgm:spPr/>
    </dgm:pt>
    <dgm:pt modelId="{578292FB-25DA-410F-858A-2411CF17BDAC}" type="pres">
      <dgm:prSet presAssocID="{B6DBC461-15B0-41BD-AB38-59E53D81CC26}" presName="node" presStyleLbl="node1" presStyleIdx="5" presStyleCnt="8">
        <dgm:presLayoutVars>
          <dgm:bulletEnabled val="1"/>
        </dgm:presLayoutVars>
      </dgm:prSet>
      <dgm:spPr/>
    </dgm:pt>
    <dgm:pt modelId="{F72A0D39-C1B9-4336-AE54-716B9E1F0B9C}" type="pres">
      <dgm:prSet presAssocID="{4D18F742-0C36-4746-B3D4-D2F8FBE918F2}" presName="sibTrans" presStyleCnt="0"/>
      <dgm:spPr/>
    </dgm:pt>
    <dgm:pt modelId="{27AEAE28-1FF1-4B0E-82CA-74C7BFFB619D}" type="pres">
      <dgm:prSet presAssocID="{E0A4C3B0-8305-46AC-BB49-B42844CEC360}" presName="node" presStyleLbl="node1" presStyleIdx="6" presStyleCnt="8">
        <dgm:presLayoutVars>
          <dgm:bulletEnabled val="1"/>
        </dgm:presLayoutVars>
      </dgm:prSet>
      <dgm:spPr/>
    </dgm:pt>
    <dgm:pt modelId="{BE157458-334F-496E-883A-005657C25FF7}" type="pres">
      <dgm:prSet presAssocID="{A52E5B2C-D143-4480-A293-A10A9866AB07}" presName="sibTrans" presStyleCnt="0"/>
      <dgm:spPr/>
    </dgm:pt>
    <dgm:pt modelId="{207D89A3-BEE5-4EDA-A22E-B086A6D60A2D}" type="pres">
      <dgm:prSet presAssocID="{3EE2018B-5BBF-464B-B2AE-1F867B1CC0F4}" presName="node" presStyleLbl="node1" presStyleIdx="7" presStyleCnt="8">
        <dgm:presLayoutVars>
          <dgm:bulletEnabled val="1"/>
        </dgm:presLayoutVars>
      </dgm:prSet>
      <dgm:spPr/>
    </dgm:pt>
  </dgm:ptLst>
  <dgm:cxnLst>
    <dgm:cxn modelId="{44ED5A20-82F2-4E4C-BE23-60B41AD27F4E}" srcId="{D17FA13A-A6A9-49B5-8DBF-A5FBF309A0C1}" destId="{AA55F7E4-E5E7-4360-B9FE-EE9422A838A4}" srcOrd="3" destOrd="0" parTransId="{CD44D1B3-E0CF-4146-A4CD-BECFC746650D}" sibTransId="{68CF8C76-CA22-46CD-9800-DB366969CED4}"/>
    <dgm:cxn modelId="{E47CBD36-0BAB-4D09-9172-FEEAC3F8B502}" srcId="{D17FA13A-A6A9-49B5-8DBF-A5FBF309A0C1}" destId="{78FE8B24-FA28-4CC2-8E4C-55AAFBFD1088}" srcOrd="4" destOrd="0" parTransId="{38B24F20-50BC-4F0E-B61D-B0F1718D67E3}" sibTransId="{48442FAE-3F0B-4E1B-84FF-4FE5C1B72D47}"/>
    <dgm:cxn modelId="{17DDBC38-5BAF-4C3A-8528-A1D889C95209}" srcId="{D17FA13A-A6A9-49B5-8DBF-A5FBF309A0C1}" destId="{735028CA-E9A8-4DB7-906F-046D2343910A}" srcOrd="1" destOrd="0" parTransId="{AF2E8D14-C10A-456F-9B3F-6497CF75CEA2}" sibTransId="{767FAB35-8D5D-4781-86FF-1E1957FB59F4}"/>
    <dgm:cxn modelId="{AB58F63A-9223-42BB-B7C2-F2BAED37E843}" type="presOf" srcId="{735028CA-E9A8-4DB7-906F-046D2343910A}" destId="{B1EED304-5EFD-4207-BBE2-6B624B25C5A4}" srcOrd="0" destOrd="0" presId="urn:microsoft.com/office/officeart/2005/8/layout/default#1"/>
    <dgm:cxn modelId="{5102E35B-B36C-4E30-AAD3-3DF3B920417A}" srcId="{D17FA13A-A6A9-49B5-8DBF-A5FBF309A0C1}" destId="{828E3CF7-AE4F-4351-89B9-B1BD8E96E92E}" srcOrd="0" destOrd="0" parTransId="{BD882F43-F55D-4775-AEBC-2895781DA849}" sibTransId="{83011390-34C5-4BD7-A32E-8A0233F62115}"/>
    <dgm:cxn modelId="{C1C46751-7722-4B7B-9BD4-C4D625777DCA}" srcId="{D17FA13A-A6A9-49B5-8DBF-A5FBF309A0C1}" destId="{E0A4C3B0-8305-46AC-BB49-B42844CEC360}" srcOrd="6" destOrd="0" parTransId="{83F7D800-DC83-404E-A306-52C3318A3A31}" sibTransId="{A52E5B2C-D143-4480-A293-A10A9866AB07}"/>
    <dgm:cxn modelId="{82120B55-816A-4BDA-B758-0B319ADFA560}" srcId="{D17FA13A-A6A9-49B5-8DBF-A5FBF309A0C1}" destId="{B6DBC461-15B0-41BD-AB38-59E53D81CC26}" srcOrd="5" destOrd="0" parTransId="{C33737BB-EE16-46BF-83F3-2A6D2BE9FFA4}" sibTransId="{4D18F742-0C36-4746-B3D4-D2F8FBE918F2}"/>
    <dgm:cxn modelId="{904B1756-8324-47C5-8057-1FC567635D3F}" type="presOf" srcId="{E0A4C3B0-8305-46AC-BB49-B42844CEC360}" destId="{27AEAE28-1FF1-4B0E-82CA-74C7BFFB619D}" srcOrd="0" destOrd="0" presId="urn:microsoft.com/office/officeart/2005/8/layout/default#1"/>
    <dgm:cxn modelId="{C879C379-F75C-4451-95B1-613068AD51DC}" type="presOf" srcId="{AA55F7E4-E5E7-4360-B9FE-EE9422A838A4}" destId="{0C2884CA-5359-45AB-A54C-955A77EE6E63}" srcOrd="0" destOrd="0" presId="urn:microsoft.com/office/officeart/2005/8/layout/default#1"/>
    <dgm:cxn modelId="{A487C78E-097B-49E1-9E5F-69F87FDC9F70}" type="presOf" srcId="{828E3CF7-AE4F-4351-89B9-B1BD8E96E92E}" destId="{F4098F7D-99A6-4A47-95BF-CF7669954C28}" srcOrd="0" destOrd="0" presId="urn:microsoft.com/office/officeart/2005/8/layout/default#1"/>
    <dgm:cxn modelId="{2F190EAB-0CDE-418B-B528-3EEA7912547F}" srcId="{D17FA13A-A6A9-49B5-8DBF-A5FBF309A0C1}" destId="{B5FC73D0-454A-4B10-A9C8-D7D33F61F735}" srcOrd="2" destOrd="0" parTransId="{49E3FDA9-E3FE-4527-A4EB-88D0809CBD73}" sibTransId="{50F26A30-344B-4076-9AAE-50058C0F95C4}"/>
    <dgm:cxn modelId="{D02C15AB-EA77-47EA-8CC2-ED8F63E3AFB9}" type="presOf" srcId="{D17FA13A-A6A9-49B5-8DBF-A5FBF309A0C1}" destId="{C13C6E8F-FC2A-4976-8C7A-E31F638771E0}" srcOrd="0" destOrd="0" presId="urn:microsoft.com/office/officeart/2005/8/layout/default#1"/>
    <dgm:cxn modelId="{B791ECB4-306C-46EB-9D54-4E5CD83145DC}" type="presOf" srcId="{B5FC73D0-454A-4B10-A9C8-D7D33F61F735}" destId="{4053CFE5-2E54-44E9-8EF3-0F37A0093DF0}" srcOrd="0" destOrd="0" presId="urn:microsoft.com/office/officeart/2005/8/layout/default#1"/>
    <dgm:cxn modelId="{558050C1-BE17-4C85-96DF-C2999237B295}" type="presOf" srcId="{78FE8B24-FA28-4CC2-8E4C-55AAFBFD1088}" destId="{205AF773-C7CF-4B1B-8669-2100AB69EA53}" srcOrd="0" destOrd="0" presId="urn:microsoft.com/office/officeart/2005/8/layout/default#1"/>
    <dgm:cxn modelId="{9E460AE8-7DC0-4313-BD46-A10BE8D0A64D}" type="presOf" srcId="{B6DBC461-15B0-41BD-AB38-59E53D81CC26}" destId="{578292FB-25DA-410F-858A-2411CF17BDAC}" srcOrd="0" destOrd="0" presId="urn:microsoft.com/office/officeart/2005/8/layout/default#1"/>
    <dgm:cxn modelId="{8C749AE9-B2DC-41C4-A0BC-E4EC0C81DB99}" srcId="{D17FA13A-A6A9-49B5-8DBF-A5FBF309A0C1}" destId="{3EE2018B-5BBF-464B-B2AE-1F867B1CC0F4}" srcOrd="7" destOrd="0" parTransId="{BC3B1E98-A34A-448E-951E-CA4E745CB4ED}" sibTransId="{CE1B5572-19F4-4459-A3A3-D6B9C31BE895}"/>
    <dgm:cxn modelId="{E02E71EA-E24D-4EB2-8F7C-6E7B463DFFFE}" type="presOf" srcId="{3EE2018B-5BBF-464B-B2AE-1F867B1CC0F4}" destId="{207D89A3-BEE5-4EDA-A22E-B086A6D60A2D}" srcOrd="0" destOrd="0" presId="urn:microsoft.com/office/officeart/2005/8/layout/default#1"/>
    <dgm:cxn modelId="{43555ABA-5543-4B51-B204-18AD51AB99DE}" type="presParOf" srcId="{C13C6E8F-FC2A-4976-8C7A-E31F638771E0}" destId="{F4098F7D-99A6-4A47-95BF-CF7669954C28}" srcOrd="0" destOrd="0" presId="urn:microsoft.com/office/officeart/2005/8/layout/default#1"/>
    <dgm:cxn modelId="{7846D5EF-80F1-4ADC-81FB-A1CE56757FCC}" type="presParOf" srcId="{C13C6E8F-FC2A-4976-8C7A-E31F638771E0}" destId="{0B126AD5-34F0-4380-89A6-482016807AF5}" srcOrd="1" destOrd="0" presId="urn:microsoft.com/office/officeart/2005/8/layout/default#1"/>
    <dgm:cxn modelId="{DD1A89AF-CA29-4527-B1C1-4006119C34A1}" type="presParOf" srcId="{C13C6E8F-FC2A-4976-8C7A-E31F638771E0}" destId="{B1EED304-5EFD-4207-BBE2-6B624B25C5A4}" srcOrd="2" destOrd="0" presId="urn:microsoft.com/office/officeart/2005/8/layout/default#1"/>
    <dgm:cxn modelId="{557D9D7C-7C4F-4415-9EAD-2848DC7359F2}" type="presParOf" srcId="{C13C6E8F-FC2A-4976-8C7A-E31F638771E0}" destId="{5E00DAB2-1EA4-441B-B97C-F2C467B9CB31}" srcOrd="3" destOrd="0" presId="urn:microsoft.com/office/officeart/2005/8/layout/default#1"/>
    <dgm:cxn modelId="{BB652E00-2178-4F4E-A7DD-3EAF373643AF}" type="presParOf" srcId="{C13C6E8F-FC2A-4976-8C7A-E31F638771E0}" destId="{4053CFE5-2E54-44E9-8EF3-0F37A0093DF0}" srcOrd="4" destOrd="0" presId="urn:microsoft.com/office/officeart/2005/8/layout/default#1"/>
    <dgm:cxn modelId="{4FD96F5E-BEC1-4209-A6BC-229CC0232FDC}" type="presParOf" srcId="{C13C6E8F-FC2A-4976-8C7A-E31F638771E0}" destId="{5EE19B9E-C40A-410F-8DD7-548B7B18075E}" srcOrd="5" destOrd="0" presId="urn:microsoft.com/office/officeart/2005/8/layout/default#1"/>
    <dgm:cxn modelId="{762BB2A9-BC66-4284-9B5D-31022465D916}" type="presParOf" srcId="{C13C6E8F-FC2A-4976-8C7A-E31F638771E0}" destId="{0C2884CA-5359-45AB-A54C-955A77EE6E63}" srcOrd="6" destOrd="0" presId="urn:microsoft.com/office/officeart/2005/8/layout/default#1"/>
    <dgm:cxn modelId="{BE680E0F-D24E-4891-AFF4-5FC79726901E}" type="presParOf" srcId="{C13C6E8F-FC2A-4976-8C7A-E31F638771E0}" destId="{01894C4C-974A-4838-91DB-C2BFF862F7AA}" srcOrd="7" destOrd="0" presId="urn:microsoft.com/office/officeart/2005/8/layout/default#1"/>
    <dgm:cxn modelId="{A09FAD0E-99BA-4DDE-884E-1E8F7C439841}" type="presParOf" srcId="{C13C6E8F-FC2A-4976-8C7A-E31F638771E0}" destId="{205AF773-C7CF-4B1B-8669-2100AB69EA53}" srcOrd="8" destOrd="0" presId="urn:microsoft.com/office/officeart/2005/8/layout/default#1"/>
    <dgm:cxn modelId="{1F075C44-9AFC-4D6B-9267-9C1B1C18DAA7}" type="presParOf" srcId="{C13C6E8F-FC2A-4976-8C7A-E31F638771E0}" destId="{A772F3BC-9576-4B5B-BDB9-0544023EE632}" srcOrd="9" destOrd="0" presId="urn:microsoft.com/office/officeart/2005/8/layout/default#1"/>
    <dgm:cxn modelId="{60BACBF3-6763-42F2-8DC7-8A14A23BC686}" type="presParOf" srcId="{C13C6E8F-FC2A-4976-8C7A-E31F638771E0}" destId="{578292FB-25DA-410F-858A-2411CF17BDAC}" srcOrd="10" destOrd="0" presId="urn:microsoft.com/office/officeart/2005/8/layout/default#1"/>
    <dgm:cxn modelId="{A94BFEAF-EB73-4640-9315-061ABBDEC1CE}" type="presParOf" srcId="{C13C6E8F-FC2A-4976-8C7A-E31F638771E0}" destId="{F72A0D39-C1B9-4336-AE54-716B9E1F0B9C}" srcOrd="11" destOrd="0" presId="urn:microsoft.com/office/officeart/2005/8/layout/default#1"/>
    <dgm:cxn modelId="{BC71E10D-4B26-4D11-A052-3AA3664EB8F4}" type="presParOf" srcId="{C13C6E8F-FC2A-4976-8C7A-E31F638771E0}" destId="{27AEAE28-1FF1-4B0E-82CA-74C7BFFB619D}" srcOrd="12" destOrd="0" presId="urn:microsoft.com/office/officeart/2005/8/layout/default#1"/>
    <dgm:cxn modelId="{BC085AB9-2737-4DA8-A305-5775BA8DEA79}" type="presParOf" srcId="{C13C6E8F-FC2A-4976-8C7A-E31F638771E0}" destId="{BE157458-334F-496E-883A-005657C25FF7}" srcOrd="13" destOrd="0" presId="urn:microsoft.com/office/officeart/2005/8/layout/default#1"/>
    <dgm:cxn modelId="{38054E8B-6033-44A2-A459-86AA6915234B}" type="presParOf" srcId="{C13C6E8F-FC2A-4976-8C7A-E31F638771E0}" destId="{207D89A3-BEE5-4EDA-A22E-B086A6D60A2D}" srcOrd="14" destOrd="0" presId="urn:microsoft.com/office/officeart/2005/8/layout/defaul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0B04CD5-F97A-4AE4-B1ED-939675F60C80}" type="doc">
      <dgm:prSet loTypeId="urn:microsoft.com/office/officeart/2005/8/layout/arrow2" loCatId="process" qsTypeId="urn:microsoft.com/office/officeart/2005/8/quickstyle/simple5" qsCatId="simple" csTypeId="urn:microsoft.com/office/officeart/2005/8/colors/accent2_2" csCatId="accent2" phldr="1"/>
      <dgm:spPr/>
    </dgm:pt>
    <dgm:pt modelId="{C01983AF-9DED-4739-9C4C-113910EC084A}">
      <dgm:prSet phldrT="[Text]"/>
      <dgm:spPr/>
      <dgm:t>
        <a:bodyPr/>
        <a:lstStyle/>
        <a:p>
          <a:pPr rtl="0"/>
          <a:r>
            <a:rPr lang="en-US" dirty="0">
              <a:latin typeface="Century Schoolbook"/>
            </a:rPr>
            <a:t>If no ITR filed earlier, fee for delay also to be paid</a:t>
          </a:r>
        </a:p>
      </dgm:t>
    </dgm:pt>
    <dgm:pt modelId="{6C474754-427D-4B62-A765-BEB64672EB33}" type="parTrans" cxnId="{720CFB42-337A-465E-B281-47157FE2486D}">
      <dgm:prSet/>
      <dgm:spPr/>
      <dgm:t>
        <a:bodyPr/>
        <a:lstStyle/>
        <a:p>
          <a:endParaRPr lang="en-US"/>
        </a:p>
      </dgm:t>
    </dgm:pt>
    <dgm:pt modelId="{C3652ED1-D09A-4086-A7FD-E01A386DA23E}" type="sibTrans" cxnId="{720CFB42-337A-465E-B281-47157FE2486D}">
      <dgm:prSet/>
      <dgm:spPr/>
      <dgm:t>
        <a:bodyPr/>
        <a:lstStyle/>
        <a:p>
          <a:endParaRPr lang="en-US"/>
        </a:p>
      </dgm:t>
    </dgm:pt>
    <dgm:pt modelId="{E5F35B78-5779-48E9-B433-B17C8D5EAADE}">
      <dgm:prSet phldrT="[Text]"/>
      <dgm:spPr/>
      <dgm:t>
        <a:bodyPr/>
        <a:lstStyle/>
        <a:p>
          <a:pPr rtl="0"/>
          <a:r>
            <a:rPr lang="en-US" b="1" u="sng" dirty="0">
              <a:latin typeface="Century Schoolbook"/>
              <a:cs typeface="Calibri"/>
            </a:rPr>
            <a:t>Additional Income Tax</a:t>
          </a:r>
        </a:p>
      </dgm:t>
    </dgm:pt>
    <dgm:pt modelId="{1EE791ED-DCCB-4476-B712-ED4781E30057}" type="parTrans" cxnId="{DB3013A1-8ABA-401E-8B55-75AC936434B9}">
      <dgm:prSet/>
      <dgm:spPr/>
      <dgm:t>
        <a:bodyPr/>
        <a:lstStyle/>
        <a:p>
          <a:endParaRPr lang="en-US"/>
        </a:p>
      </dgm:t>
    </dgm:pt>
    <dgm:pt modelId="{57E4CD92-161F-44C7-8C34-805337452179}" type="sibTrans" cxnId="{DB3013A1-8ABA-401E-8B55-75AC936434B9}">
      <dgm:prSet/>
      <dgm:spPr/>
      <dgm:t>
        <a:bodyPr/>
        <a:lstStyle/>
        <a:p>
          <a:endParaRPr lang="en-US"/>
        </a:p>
      </dgm:t>
    </dgm:pt>
    <dgm:pt modelId="{B61341B6-B684-4AC6-8C7E-73E1633624C7}">
      <dgm:prSet phldr="0"/>
      <dgm:spPr/>
      <dgm:t>
        <a:bodyPr/>
        <a:lstStyle/>
        <a:p>
          <a:pPr rtl="0"/>
          <a:r>
            <a:rPr lang="en-US" b="0" u="none" dirty="0">
              <a:latin typeface="Century Schoolbook"/>
            </a:rPr>
            <a:t>Tax to be paid before filing return otherwise would be  defective u/s 139(9). To be paid as per section 140B.</a:t>
          </a:r>
        </a:p>
      </dgm:t>
    </dgm:pt>
    <dgm:pt modelId="{F02A96C6-FC72-4B73-93BC-18BBFF9713D7}" type="parTrans" cxnId="{331F95BA-7519-4414-8AA1-9F02905D362D}">
      <dgm:prSet/>
      <dgm:spPr/>
      <dgm:t>
        <a:bodyPr/>
        <a:lstStyle/>
        <a:p>
          <a:endParaRPr lang="en-US"/>
        </a:p>
      </dgm:t>
    </dgm:pt>
    <dgm:pt modelId="{EBE8FE71-49D8-41E3-8B33-B28E83A137FE}" type="sibTrans" cxnId="{331F95BA-7519-4414-8AA1-9F02905D362D}">
      <dgm:prSet/>
      <dgm:spPr/>
      <dgm:t>
        <a:bodyPr/>
        <a:lstStyle/>
        <a:p>
          <a:endParaRPr lang="en-US"/>
        </a:p>
      </dgm:t>
    </dgm:pt>
    <dgm:pt modelId="{32718C05-DF3A-4D23-A4AC-A0551A01A245}">
      <dgm:prSet phldr="0"/>
      <dgm:spPr/>
      <dgm:t>
        <a:bodyPr/>
        <a:lstStyle/>
        <a:p>
          <a:endParaRPr lang="en-US" b="1" u="sng" dirty="0">
            <a:latin typeface="Century Schoolbook"/>
          </a:endParaRPr>
        </a:p>
      </dgm:t>
    </dgm:pt>
    <dgm:pt modelId="{1B78712D-2D16-4B37-B153-5CE342F4951A}" type="parTrans" cxnId="{7B4CE242-B399-4B0B-8D44-AA91FD356AC9}">
      <dgm:prSet/>
      <dgm:spPr/>
      <dgm:t>
        <a:bodyPr/>
        <a:lstStyle/>
        <a:p>
          <a:endParaRPr lang="en-US"/>
        </a:p>
      </dgm:t>
    </dgm:pt>
    <dgm:pt modelId="{2A83D338-0E1E-438D-97DD-5E1272DBDE12}" type="sibTrans" cxnId="{7B4CE242-B399-4B0B-8D44-AA91FD356AC9}">
      <dgm:prSet/>
      <dgm:spPr/>
      <dgm:t>
        <a:bodyPr/>
        <a:lstStyle/>
        <a:p>
          <a:endParaRPr lang="en-US"/>
        </a:p>
      </dgm:t>
    </dgm:pt>
    <dgm:pt modelId="{F55A8489-F773-46F4-A305-C56E9501DA62}">
      <dgm:prSet phldr="0"/>
      <dgm:spPr/>
      <dgm:t>
        <a:bodyPr/>
        <a:lstStyle/>
        <a:p>
          <a:pPr rtl="0"/>
          <a:r>
            <a:rPr lang="en-US" b="0" u="none" dirty="0">
              <a:latin typeface="Century Schoolbook"/>
            </a:rPr>
            <a:t>25% of tax &amp; interest if ITR within 12 months</a:t>
          </a:r>
        </a:p>
      </dgm:t>
    </dgm:pt>
    <dgm:pt modelId="{AC348FD7-47AB-4FE0-96A3-C578ED76E459}" type="parTrans" cxnId="{16BFB172-349D-4DF9-87E5-42DAF757AC33}">
      <dgm:prSet/>
      <dgm:spPr/>
      <dgm:t>
        <a:bodyPr/>
        <a:lstStyle/>
        <a:p>
          <a:endParaRPr lang="en-US"/>
        </a:p>
      </dgm:t>
    </dgm:pt>
    <dgm:pt modelId="{B671B7D3-5554-426F-9097-FD30E76653D1}" type="sibTrans" cxnId="{16BFB172-349D-4DF9-87E5-42DAF757AC33}">
      <dgm:prSet/>
      <dgm:spPr/>
      <dgm:t>
        <a:bodyPr/>
        <a:lstStyle/>
        <a:p>
          <a:endParaRPr lang="en-US"/>
        </a:p>
      </dgm:t>
    </dgm:pt>
    <dgm:pt modelId="{940A1089-B0DE-4F12-9577-559B442C8012}">
      <dgm:prSet phldr="0"/>
      <dgm:spPr/>
      <dgm:t>
        <a:bodyPr/>
        <a:lstStyle/>
        <a:p>
          <a:r>
            <a:rPr lang="en-US" b="0" u="none" dirty="0">
              <a:latin typeface="Century Schoolbook"/>
            </a:rPr>
            <a:t>50% of tax &amp; interest if ITR from 12 to 24 months</a:t>
          </a:r>
        </a:p>
      </dgm:t>
    </dgm:pt>
    <dgm:pt modelId="{5E1297FC-4C64-4D44-B6F6-91CB35B97B3D}" type="parTrans" cxnId="{92F65EE7-40ED-41DD-99D6-19C8E4DEA564}">
      <dgm:prSet/>
      <dgm:spPr/>
      <dgm:t>
        <a:bodyPr/>
        <a:lstStyle/>
        <a:p>
          <a:endParaRPr lang="en-US"/>
        </a:p>
      </dgm:t>
    </dgm:pt>
    <dgm:pt modelId="{47D5F475-F5C9-4A86-B754-E952D7B142B0}" type="sibTrans" cxnId="{92F65EE7-40ED-41DD-99D6-19C8E4DEA564}">
      <dgm:prSet/>
      <dgm:spPr/>
      <dgm:t>
        <a:bodyPr/>
        <a:lstStyle/>
        <a:p>
          <a:endParaRPr lang="en-US"/>
        </a:p>
      </dgm:t>
    </dgm:pt>
    <dgm:pt modelId="{EC4B7EF4-4F4B-442A-95C9-C4C1C725643A}" type="pres">
      <dgm:prSet presAssocID="{F0B04CD5-F97A-4AE4-B1ED-939675F60C80}" presName="arrowDiagram" presStyleCnt="0">
        <dgm:presLayoutVars>
          <dgm:chMax val="5"/>
          <dgm:dir/>
          <dgm:resizeHandles val="exact"/>
        </dgm:presLayoutVars>
      </dgm:prSet>
      <dgm:spPr/>
    </dgm:pt>
    <dgm:pt modelId="{CDD74D22-9E8D-472C-A42B-FEAC9CD4FD68}" type="pres">
      <dgm:prSet presAssocID="{F0B04CD5-F97A-4AE4-B1ED-939675F60C80}" presName="arrow" presStyleLbl="bgShp" presStyleIdx="0" presStyleCnt="1"/>
      <dgm:spPr/>
    </dgm:pt>
    <dgm:pt modelId="{CDD6CC94-FE91-487C-A15F-0B839834FE56}" type="pres">
      <dgm:prSet presAssocID="{F0B04CD5-F97A-4AE4-B1ED-939675F60C80}" presName="arrowDiagram3" presStyleCnt="0"/>
      <dgm:spPr/>
    </dgm:pt>
    <dgm:pt modelId="{1F9B408D-D585-4AC8-8D65-7B39E89A8337}" type="pres">
      <dgm:prSet presAssocID="{C01983AF-9DED-4739-9C4C-113910EC084A}" presName="bullet3a" presStyleLbl="node1" presStyleIdx="0" presStyleCnt="3"/>
      <dgm:spPr/>
    </dgm:pt>
    <dgm:pt modelId="{CB6EC99C-DA21-448F-84ED-EF8DBC331758}" type="pres">
      <dgm:prSet presAssocID="{C01983AF-9DED-4739-9C4C-113910EC084A}" presName="textBox3a" presStyleLbl="revTx" presStyleIdx="0" presStyleCnt="3">
        <dgm:presLayoutVars>
          <dgm:bulletEnabled val="1"/>
        </dgm:presLayoutVars>
      </dgm:prSet>
      <dgm:spPr/>
    </dgm:pt>
    <dgm:pt modelId="{2B3D5B1D-F2FA-47D0-9209-D350914847C7}" type="pres">
      <dgm:prSet presAssocID="{E5F35B78-5779-48E9-B433-B17C8D5EAADE}" presName="bullet3b" presStyleLbl="node1" presStyleIdx="1" presStyleCnt="3"/>
      <dgm:spPr/>
    </dgm:pt>
    <dgm:pt modelId="{9F35CCB7-6B46-4F59-BDA1-EF5A5EDDF9C1}" type="pres">
      <dgm:prSet presAssocID="{E5F35B78-5779-48E9-B433-B17C8D5EAADE}" presName="textBox3b" presStyleLbl="revTx" presStyleIdx="1" presStyleCnt="3">
        <dgm:presLayoutVars>
          <dgm:bulletEnabled val="1"/>
        </dgm:presLayoutVars>
      </dgm:prSet>
      <dgm:spPr/>
    </dgm:pt>
    <dgm:pt modelId="{47354FB8-9C44-4E09-B9B4-B22CFFEF2829}" type="pres">
      <dgm:prSet presAssocID="{B61341B6-B684-4AC6-8C7E-73E1633624C7}" presName="bullet3c" presStyleLbl="node1" presStyleIdx="2" presStyleCnt="3"/>
      <dgm:spPr/>
    </dgm:pt>
    <dgm:pt modelId="{EB088988-0873-453E-849F-FB5DAB38CB09}" type="pres">
      <dgm:prSet presAssocID="{B61341B6-B684-4AC6-8C7E-73E1633624C7}" presName="textBox3c" presStyleLbl="revTx" presStyleIdx="2" presStyleCnt="3">
        <dgm:presLayoutVars>
          <dgm:bulletEnabled val="1"/>
        </dgm:presLayoutVars>
      </dgm:prSet>
      <dgm:spPr/>
    </dgm:pt>
  </dgm:ptLst>
  <dgm:cxnLst>
    <dgm:cxn modelId="{876D940A-D8A5-4B7B-9E3E-3EFD69EFE5DC}" type="presOf" srcId="{32718C05-DF3A-4D23-A4AC-A0551A01A245}" destId="{9F35CCB7-6B46-4F59-BDA1-EF5A5EDDF9C1}" srcOrd="0" destOrd="3" presId="urn:microsoft.com/office/officeart/2005/8/layout/arrow2"/>
    <dgm:cxn modelId="{08D2DA2E-3538-459F-AA73-4615FDE8C392}" type="presOf" srcId="{F0B04CD5-F97A-4AE4-B1ED-939675F60C80}" destId="{EC4B7EF4-4F4B-442A-95C9-C4C1C725643A}" srcOrd="0" destOrd="0" presId="urn:microsoft.com/office/officeart/2005/8/layout/arrow2"/>
    <dgm:cxn modelId="{7B4CE242-B399-4B0B-8D44-AA91FD356AC9}" srcId="{E5F35B78-5779-48E9-B433-B17C8D5EAADE}" destId="{32718C05-DF3A-4D23-A4AC-A0551A01A245}" srcOrd="2" destOrd="0" parTransId="{1B78712D-2D16-4B37-B153-5CE342F4951A}" sibTransId="{2A83D338-0E1E-438D-97DD-5E1272DBDE12}"/>
    <dgm:cxn modelId="{720CFB42-337A-465E-B281-47157FE2486D}" srcId="{F0B04CD5-F97A-4AE4-B1ED-939675F60C80}" destId="{C01983AF-9DED-4739-9C4C-113910EC084A}" srcOrd="0" destOrd="0" parTransId="{6C474754-427D-4B62-A765-BEB64672EB33}" sibTransId="{C3652ED1-D09A-4086-A7FD-E01A386DA23E}"/>
    <dgm:cxn modelId="{16BFB172-349D-4DF9-87E5-42DAF757AC33}" srcId="{E5F35B78-5779-48E9-B433-B17C8D5EAADE}" destId="{F55A8489-F773-46F4-A305-C56E9501DA62}" srcOrd="0" destOrd="0" parTransId="{AC348FD7-47AB-4FE0-96A3-C578ED76E459}" sibTransId="{B671B7D3-5554-426F-9097-FD30E76653D1}"/>
    <dgm:cxn modelId="{80913780-00BF-468D-85AD-8B9198852B4E}" type="presOf" srcId="{F55A8489-F773-46F4-A305-C56E9501DA62}" destId="{9F35CCB7-6B46-4F59-BDA1-EF5A5EDDF9C1}" srcOrd="0" destOrd="1" presId="urn:microsoft.com/office/officeart/2005/8/layout/arrow2"/>
    <dgm:cxn modelId="{D16C488C-1938-4D4F-A95D-349E9E608E3E}" type="presOf" srcId="{C01983AF-9DED-4739-9C4C-113910EC084A}" destId="{CB6EC99C-DA21-448F-84ED-EF8DBC331758}" srcOrd="0" destOrd="0" presId="urn:microsoft.com/office/officeart/2005/8/layout/arrow2"/>
    <dgm:cxn modelId="{439BB19A-F3C9-43D1-B1D2-85D7FE29FE9E}" type="presOf" srcId="{940A1089-B0DE-4F12-9577-559B442C8012}" destId="{9F35CCB7-6B46-4F59-BDA1-EF5A5EDDF9C1}" srcOrd="0" destOrd="2" presId="urn:microsoft.com/office/officeart/2005/8/layout/arrow2"/>
    <dgm:cxn modelId="{45BF2D9C-C1FD-420F-A241-6065AACC56FE}" type="presOf" srcId="{B61341B6-B684-4AC6-8C7E-73E1633624C7}" destId="{EB088988-0873-453E-849F-FB5DAB38CB09}" srcOrd="0" destOrd="0" presId="urn:microsoft.com/office/officeart/2005/8/layout/arrow2"/>
    <dgm:cxn modelId="{DB3013A1-8ABA-401E-8B55-75AC936434B9}" srcId="{F0B04CD5-F97A-4AE4-B1ED-939675F60C80}" destId="{E5F35B78-5779-48E9-B433-B17C8D5EAADE}" srcOrd="1" destOrd="0" parTransId="{1EE791ED-DCCB-4476-B712-ED4781E30057}" sibTransId="{57E4CD92-161F-44C7-8C34-805337452179}"/>
    <dgm:cxn modelId="{331F95BA-7519-4414-8AA1-9F02905D362D}" srcId="{F0B04CD5-F97A-4AE4-B1ED-939675F60C80}" destId="{B61341B6-B684-4AC6-8C7E-73E1633624C7}" srcOrd="2" destOrd="0" parTransId="{F02A96C6-FC72-4B73-93BC-18BBFF9713D7}" sibTransId="{EBE8FE71-49D8-41E3-8B33-B28E83A137FE}"/>
    <dgm:cxn modelId="{6A0A43DD-C3EE-40B6-9234-2227BD058189}" type="presOf" srcId="{E5F35B78-5779-48E9-B433-B17C8D5EAADE}" destId="{9F35CCB7-6B46-4F59-BDA1-EF5A5EDDF9C1}" srcOrd="0" destOrd="0" presId="urn:microsoft.com/office/officeart/2005/8/layout/arrow2"/>
    <dgm:cxn modelId="{92F65EE7-40ED-41DD-99D6-19C8E4DEA564}" srcId="{E5F35B78-5779-48E9-B433-B17C8D5EAADE}" destId="{940A1089-B0DE-4F12-9577-559B442C8012}" srcOrd="1" destOrd="0" parTransId="{5E1297FC-4C64-4D44-B6F6-91CB35B97B3D}" sibTransId="{47D5F475-F5C9-4A86-B754-E952D7B142B0}"/>
    <dgm:cxn modelId="{4B1A9222-28F7-4A23-9A9A-CD8A8B4C3587}" type="presParOf" srcId="{EC4B7EF4-4F4B-442A-95C9-C4C1C725643A}" destId="{CDD74D22-9E8D-472C-A42B-FEAC9CD4FD68}" srcOrd="0" destOrd="0" presId="urn:microsoft.com/office/officeart/2005/8/layout/arrow2"/>
    <dgm:cxn modelId="{D296C02D-D1CF-4346-A77A-2A62D83493D2}" type="presParOf" srcId="{EC4B7EF4-4F4B-442A-95C9-C4C1C725643A}" destId="{CDD6CC94-FE91-487C-A15F-0B839834FE56}" srcOrd="1" destOrd="0" presId="urn:microsoft.com/office/officeart/2005/8/layout/arrow2"/>
    <dgm:cxn modelId="{ECB75B88-1961-4E95-BA46-7C428609A5D6}" type="presParOf" srcId="{CDD6CC94-FE91-487C-A15F-0B839834FE56}" destId="{1F9B408D-D585-4AC8-8D65-7B39E89A8337}" srcOrd="0" destOrd="0" presId="urn:microsoft.com/office/officeart/2005/8/layout/arrow2"/>
    <dgm:cxn modelId="{88DF6491-92AF-4E9A-8214-8DAF73DE39B4}" type="presParOf" srcId="{CDD6CC94-FE91-487C-A15F-0B839834FE56}" destId="{CB6EC99C-DA21-448F-84ED-EF8DBC331758}" srcOrd="1" destOrd="0" presId="urn:microsoft.com/office/officeart/2005/8/layout/arrow2"/>
    <dgm:cxn modelId="{CD37A55A-FD42-4D43-AC86-8A617962B5A2}" type="presParOf" srcId="{CDD6CC94-FE91-487C-A15F-0B839834FE56}" destId="{2B3D5B1D-F2FA-47D0-9209-D350914847C7}" srcOrd="2" destOrd="0" presId="urn:microsoft.com/office/officeart/2005/8/layout/arrow2"/>
    <dgm:cxn modelId="{7DF77DB4-480C-4E49-851B-DD79FAC2A332}" type="presParOf" srcId="{CDD6CC94-FE91-487C-A15F-0B839834FE56}" destId="{9F35CCB7-6B46-4F59-BDA1-EF5A5EDDF9C1}" srcOrd="3" destOrd="0" presId="urn:microsoft.com/office/officeart/2005/8/layout/arrow2"/>
    <dgm:cxn modelId="{A71F3F99-855D-482C-A32E-7531D22534CF}" type="presParOf" srcId="{CDD6CC94-FE91-487C-A15F-0B839834FE56}" destId="{47354FB8-9C44-4E09-B9B4-B22CFFEF2829}" srcOrd="4" destOrd="0" presId="urn:microsoft.com/office/officeart/2005/8/layout/arrow2"/>
    <dgm:cxn modelId="{B928E794-0B68-42EC-A2FA-A03EC511FDD9}" type="presParOf" srcId="{CDD6CC94-FE91-487C-A15F-0B839834FE56}" destId="{EB088988-0873-453E-849F-FB5DAB38CB09}" srcOrd="5" destOrd="0" presId="urn:microsoft.com/office/officeart/2005/8/layout/arrow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653F04-D073-4C31-99F5-540DB9062448}">
      <dsp:nvSpPr>
        <dsp:cNvPr id="0" name=""/>
        <dsp:cNvSpPr/>
      </dsp:nvSpPr>
      <dsp:spPr>
        <a:xfrm>
          <a:off x="0" y="2123"/>
          <a:ext cx="10191750" cy="505440"/>
        </a:xfrm>
        <a:prstGeom prst="roundRect">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b="1" kern="1200" dirty="0">
              <a:latin typeface="Garamond" pitchFamily="18" charset="0"/>
            </a:rPr>
            <a:t>ITR 1 </a:t>
          </a:r>
        </a:p>
      </dsp:txBody>
      <dsp:txXfrm>
        <a:off x="24674" y="26797"/>
        <a:ext cx="10142402" cy="456092"/>
      </dsp:txXfrm>
    </dsp:sp>
    <dsp:sp modelId="{68277DD5-BCD7-435B-A47A-ACBDB212DD45}">
      <dsp:nvSpPr>
        <dsp:cNvPr id="0" name=""/>
        <dsp:cNvSpPr/>
      </dsp:nvSpPr>
      <dsp:spPr>
        <a:xfrm>
          <a:off x="0" y="517845"/>
          <a:ext cx="10191750" cy="17605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3588" tIns="24130" rIns="135128" bIns="24130" numCol="1" spcCol="1270" anchor="t" anchorCtr="0">
          <a:noAutofit/>
        </a:bodyPr>
        <a:lstStyle/>
        <a:p>
          <a:pPr marL="171450" lvl="1" indent="-171450" algn="l" defTabSz="844550">
            <a:lnSpc>
              <a:spcPct val="90000"/>
            </a:lnSpc>
            <a:spcBef>
              <a:spcPct val="0"/>
            </a:spcBef>
            <a:spcAft>
              <a:spcPct val="20000"/>
            </a:spcAft>
            <a:buChar char="•"/>
          </a:pPr>
          <a:r>
            <a:rPr lang="en-US" sz="1900" b="0" kern="1200" dirty="0">
              <a:latin typeface="Garamond" pitchFamily="18" charset="0"/>
            </a:rPr>
            <a:t>For Individuals having Income from Salaries, one house property (does not have any brought forward loss), other sources [Interest (does not have any loss under the head) etc. but except winnings from lottery or income from race horses] and having total income </a:t>
          </a:r>
          <a:r>
            <a:rPr lang="en-US" sz="1900" b="0" kern="1200" dirty="0" err="1">
              <a:latin typeface="Garamond" pitchFamily="18" charset="0"/>
            </a:rPr>
            <a:t>upto</a:t>
          </a:r>
          <a:r>
            <a:rPr lang="en-US" sz="1900" b="0" kern="1200" dirty="0">
              <a:latin typeface="Garamond" pitchFamily="18" charset="0"/>
            </a:rPr>
            <a:t> ` 50 </a:t>
          </a:r>
          <a:r>
            <a:rPr lang="en-US" sz="1900" b="0" kern="1200" dirty="0" err="1">
              <a:latin typeface="Garamond" pitchFamily="18" charset="0"/>
            </a:rPr>
            <a:t>lakh</a:t>
          </a:r>
          <a:r>
            <a:rPr lang="en-US" sz="1900" b="0" kern="1200" dirty="0">
              <a:latin typeface="Garamond" pitchFamily="18" charset="0"/>
            </a:rPr>
            <a:t>. However, the form is not to be used for an individual who is either Director in a company or has invested in unlisted equity shares or has any brought forward / carry forward loss under the head ‘Income from House Property’ or has to furnish return under seventh proviso to section 139(1) of the Income Tax Act. 194N, 1cr deposit.</a:t>
          </a:r>
        </a:p>
      </dsp:txBody>
      <dsp:txXfrm>
        <a:off x="0" y="517845"/>
        <a:ext cx="10191750" cy="1760535"/>
      </dsp:txXfrm>
    </dsp:sp>
    <dsp:sp modelId="{65507226-34B3-4FE5-BA46-8CDC37FFFBF9}">
      <dsp:nvSpPr>
        <dsp:cNvPr id="0" name=""/>
        <dsp:cNvSpPr/>
      </dsp:nvSpPr>
      <dsp:spPr>
        <a:xfrm>
          <a:off x="0" y="2302251"/>
          <a:ext cx="10191750" cy="505440"/>
        </a:xfrm>
        <a:prstGeom prst="roundRect">
          <a:avLst/>
        </a:prstGeom>
        <a:solidFill>
          <a:schemeClr val="accent3">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b="1" kern="1200" dirty="0">
              <a:latin typeface="Garamond" pitchFamily="18" charset="0"/>
            </a:rPr>
            <a:t>ITR 2</a:t>
          </a:r>
        </a:p>
      </dsp:txBody>
      <dsp:txXfrm>
        <a:off x="24674" y="2326925"/>
        <a:ext cx="10142402" cy="456092"/>
      </dsp:txXfrm>
    </dsp:sp>
    <dsp:sp modelId="{28A3ED95-CE22-4C56-8D94-1137F3F2F8F9}">
      <dsp:nvSpPr>
        <dsp:cNvPr id="0" name=""/>
        <dsp:cNvSpPr/>
      </dsp:nvSpPr>
      <dsp:spPr>
        <a:xfrm>
          <a:off x="0" y="2783820"/>
          <a:ext cx="10191750" cy="4471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3588" tIns="24130" rIns="135128" bIns="24130" numCol="1" spcCol="1270" anchor="t" anchorCtr="0">
          <a:noAutofit/>
        </a:bodyPr>
        <a:lstStyle/>
        <a:p>
          <a:pPr marL="171450" lvl="1" indent="-171450" algn="l" defTabSz="844550">
            <a:lnSpc>
              <a:spcPct val="90000"/>
            </a:lnSpc>
            <a:spcBef>
              <a:spcPct val="0"/>
            </a:spcBef>
            <a:spcAft>
              <a:spcPct val="20000"/>
            </a:spcAft>
            <a:buChar char="•"/>
          </a:pPr>
          <a:r>
            <a:rPr lang="en-US" sz="1900" b="0" kern="1200">
              <a:latin typeface="Garamond" pitchFamily="18" charset="0"/>
            </a:rPr>
            <a:t>For Individuals and HUFs not carrying out business or profession under any proprietorship</a:t>
          </a:r>
          <a:endParaRPr lang="en-US" sz="1900" b="0" kern="1200" dirty="0">
            <a:latin typeface="Garamond" pitchFamily="18" charset="0"/>
          </a:endParaRPr>
        </a:p>
      </dsp:txBody>
      <dsp:txXfrm>
        <a:off x="0" y="2783820"/>
        <a:ext cx="10191750" cy="447120"/>
      </dsp:txXfrm>
    </dsp:sp>
    <dsp:sp modelId="{168DA218-AF72-4E10-A679-7E3A11DE7C85}">
      <dsp:nvSpPr>
        <dsp:cNvPr id="0" name=""/>
        <dsp:cNvSpPr/>
      </dsp:nvSpPr>
      <dsp:spPr>
        <a:xfrm>
          <a:off x="0" y="3192679"/>
          <a:ext cx="10191750" cy="505440"/>
        </a:xfrm>
        <a:prstGeom prst="roundRect">
          <a:avLst/>
        </a:prstGeom>
        <a:solidFill>
          <a:schemeClr val="accent4">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b="1" kern="1200" dirty="0">
              <a:latin typeface="Garamond" pitchFamily="18" charset="0"/>
            </a:rPr>
            <a:t>ITR 3</a:t>
          </a:r>
        </a:p>
      </dsp:txBody>
      <dsp:txXfrm>
        <a:off x="24674" y="3217353"/>
        <a:ext cx="10142402" cy="456092"/>
      </dsp:txXfrm>
    </dsp:sp>
    <dsp:sp modelId="{75AD115B-F85B-4D83-AE6A-E97A1DA7C53A}">
      <dsp:nvSpPr>
        <dsp:cNvPr id="0" name=""/>
        <dsp:cNvSpPr/>
      </dsp:nvSpPr>
      <dsp:spPr>
        <a:xfrm>
          <a:off x="0" y="3736380"/>
          <a:ext cx="10191750" cy="4471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3588" tIns="24130" rIns="135128" bIns="24130" numCol="1" spcCol="1270" anchor="t" anchorCtr="0">
          <a:noAutofit/>
        </a:bodyPr>
        <a:lstStyle/>
        <a:p>
          <a:pPr marL="171450" lvl="1" indent="-171450" algn="l" defTabSz="844550">
            <a:lnSpc>
              <a:spcPct val="90000"/>
            </a:lnSpc>
            <a:spcBef>
              <a:spcPct val="0"/>
            </a:spcBef>
            <a:spcAft>
              <a:spcPct val="20000"/>
            </a:spcAft>
            <a:buChar char="•"/>
          </a:pPr>
          <a:r>
            <a:rPr lang="en-US" sz="1900" b="0" kern="1200" dirty="0">
              <a:latin typeface="Garamond" pitchFamily="18" charset="0"/>
            </a:rPr>
            <a:t>For Individuals and HUFs having income from a proprietary business or profession</a:t>
          </a:r>
        </a:p>
      </dsp:txBody>
      <dsp:txXfrm>
        <a:off x="0" y="3736380"/>
        <a:ext cx="10191750" cy="447120"/>
      </dsp:txXfrm>
    </dsp:sp>
    <dsp:sp modelId="{CEBAB59F-B3D0-4C13-9A76-160277BFAD35}">
      <dsp:nvSpPr>
        <dsp:cNvPr id="0" name=""/>
        <dsp:cNvSpPr/>
      </dsp:nvSpPr>
      <dsp:spPr>
        <a:xfrm>
          <a:off x="0" y="4183500"/>
          <a:ext cx="10191750" cy="505440"/>
        </a:xfrm>
        <a:prstGeom prst="roundRect">
          <a:avLst/>
        </a:prstGeom>
        <a:solidFill>
          <a:schemeClr val="accent5">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b="1" kern="1200" dirty="0">
              <a:latin typeface="Garamond" pitchFamily="18" charset="0"/>
            </a:rPr>
            <a:t>ITR 4 </a:t>
          </a:r>
        </a:p>
      </dsp:txBody>
      <dsp:txXfrm>
        <a:off x="24674" y="4208174"/>
        <a:ext cx="10142402" cy="456092"/>
      </dsp:txXfrm>
    </dsp:sp>
    <dsp:sp modelId="{AAA1769E-89D8-4A89-9882-CE7D19B35754}">
      <dsp:nvSpPr>
        <dsp:cNvPr id="0" name=""/>
        <dsp:cNvSpPr/>
      </dsp:nvSpPr>
      <dsp:spPr>
        <a:xfrm>
          <a:off x="0" y="4688940"/>
          <a:ext cx="10191750" cy="10898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3588" tIns="24130" rIns="135128" bIns="24130" numCol="1" spcCol="1270" anchor="t" anchorCtr="0">
          <a:noAutofit/>
        </a:bodyPr>
        <a:lstStyle/>
        <a:p>
          <a:pPr marL="171450" lvl="1" indent="-171450" algn="l" defTabSz="844550">
            <a:lnSpc>
              <a:spcPct val="90000"/>
            </a:lnSpc>
            <a:spcBef>
              <a:spcPct val="0"/>
            </a:spcBef>
            <a:spcAft>
              <a:spcPct val="20000"/>
            </a:spcAft>
            <a:buChar char="•"/>
          </a:pPr>
          <a:r>
            <a:rPr lang="en-US" sz="1900" b="0" kern="1200" dirty="0">
              <a:latin typeface="Garamond" pitchFamily="18" charset="0"/>
            </a:rPr>
            <a:t>For presumptive income from Business &amp; Profession However, the form is not to be used for an individual who is either Director in a company or has invested in unlisted equity shares or has any brought forward / carry forward loss under the head ‘Income from House Property’</a:t>
          </a:r>
        </a:p>
        <a:p>
          <a:pPr marL="171450" lvl="1" indent="-171450" algn="l" defTabSz="844550">
            <a:lnSpc>
              <a:spcPct val="90000"/>
            </a:lnSpc>
            <a:spcBef>
              <a:spcPct val="0"/>
            </a:spcBef>
            <a:spcAft>
              <a:spcPct val="20000"/>
            </a:spcAft>
            <a:buChar char="•"/>
          </a:pPr>
          <a:endParaRPr lang="en-US" sz="1900" b="0" kern="1200" dirty="0">
            <a:latin typeface="Garamond" pitchFamily="18" charset="0"/>
          </a:endParaRPr>
        </a:p>
      </dsp:txBody>
      <dsp:txXfrm>
        <a:off x="0" y="4688940"/>
        <a:ext cx="10191750" cy="108985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4A202B-B022-45EB-A6DC-124BDF76F2D4}">
      <dsp:nvSpPr>
        <dsp:cNvPr id="0" name=""/>
        <dsp:cNvSpPr/>
      </dsp:nvSpPr>
      <dsp:spPr>
        <a:xfrm>
          <a:off x="0" y="10034"/>
          <a:ext cx="9505950" cy="823680"/>
        </a:xfrm>
        <a:prstGeom prst="roundRect">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1" kern="1200" dirty="0">
              <a:latin typeface="Garamond" pitchFamily="18" charset="0"/>
            </a:rPr>
            <a:t>ITR 5	</a:t>
          </a:r>
        </a:p>
      </dsp:txBody>
      <dsp:txXfrm>
        <a:off x="40209" y="50243"/>
        <a:ext cx="9425532" cy="743262"/>
      </dsp:txXfrm>
    </dsp:sp>
    <dsp:sp modelId="{20400C6F-1511-4D21-933A-8E9C5FF7B044}">
      <dsp:nvSpPr>
        <dsp:cNvPr id="0" name=""/>
        <dsp:cNvSpPr/>
      </dsp:nvSpPr>
      <dsp:spPr>
        <a:xfrm>
          <a:off x="0" y="833714"/>
          <a:ext cx="9505950" cy="7286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1814" tIns="24130" rIns="135128" bIns="24130" numCol="1" spcCol="1270" anchor="t" anchorCtr="0">
          <a:noAutofit/>
        </a:bodyPr>
        <a:lstStyle/>
        <a:p>
          <a:pPr marL="171450" lvl="1" indent="-171450" algn="l" defTabSz="844550">
            <a:lnSpc>
              <a:spcPct val="90000"/>
            </a:lnSpc>
            <a:spcBef>
              <a:spcPct val="0"/>
            </a:spcBef>
            <a:spcAft>
              <a:spcPct val="20000"/>
            </a:spcAft>
            <a:buChar char="•"/>
          </a:pPr>
          <a:r>
            <a:rPr lang="en-US" sz="1900" kern="1200" dirty="0">
              <a:latin typeface="Garamond" pitchFamily="18" charset="0"/>
            </a:rPr>
            <a:t>For person other than (</a:t>
          </a:r>
          <a:r>
            <a:rPr lang="en-US" sz="1900" kern="1200" dirty="0" err="1">
              <a:latin typeface="Garamond" pitchFamily="18" charset="0"/>
            </a:rPr>
            <a:t>i</a:t>
          </a:r>
          <a:r>
            <a:rPr lang="en-US" sz="1900" kern="1200" dirty="0">
              <a:latin typeface="Garamond" pitchFamily="18" charset="0"/>
            </a:rPr>
            <a:t>) Individual; (ii) HUF; (iii) Company; &amp; (iv) Person filing Form ITR-7</a:t>
          </a:r>
        </a:p>
      </dsp:txBody>
      <dsp:txXfrm>
        <a:off x="0" y="833714"/>
        <a:ext cx="9505950" cy="728640"/>
      </dsp:txXfrm>
    </dsp:sp>
    <dsp:sp modelId="{1DD5C54A-6BE3-40AD-AB4C-45F3704EA490}">
      <dsp:nvSpPr>
        <dsp:cNvPr id="0" name=""/>
        <dsp:cNvSpPr/>
      </dsp:nvSpPr>
      <dsp:spPr>
        <a:xfrm>
          <a:off x="0" y="1562354"/>
          <a:ext cx="9505950" cy="823680"/>
        </a:xfrm>
        <a:prstGeom prst="roundRect">
          <a:avLst/>
        </a:prstGeom>
        <a:solidFill>
          <a:schemeClr val="accent2">
            <a:hueOff val="496577"/>
            <a:satOff val="-15941"/>
            <a:lumOff val="2875"/>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1" kern="1200" dirty="0">
              <a:latin typeface="Garamond" pitchFamily="18" charset="0"/>
            </a:rPr>
            <a:t>ITR 6</a:t>
          </a:r>
        </a:p>
      </dsp:txBody>
      <dsp:txXfrm>
        <a:off x="40209" y="1602563"/>
        <a:ext cx="9425532" cy="743262"/>
      </dsp:txXfrm>
    </dsp:sp>
    <dsp:sp modelId="{83A8B341-DA13-4734-BC7A-CE79F9209F40}">
      <dsp:nvSpPr>
        <dsp:cNvPr id="0" name=""/>
        <dsp:cNvSpPr/>
      </dsp:nvSpPr>
      <dsp:spPr>
        <a:xfrm>
          <a:off x="0" y="2386034"/>
          <a:ext cx="9505950" cy="7286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1814" tIns="24130" rIns="135128" bIns="24130" numCol="1" spcCol="1270" anchor="t" anchorCtr="0">
          <a:noAutofit/>
        </a:bodyPr>
        <a:lstStyle/>
        <a:p>
          <a:pPr marL="171450" lvl="1" indent="-171450" algn="l" defTabSz="844550">
            <a:lnSpc>
              <a:spcPct val="90000"/>
            </a:lnSpc>
            <a:spcBef>
              <a:spcPct val="0"/>
            </a:spcBef>
            <a:spcAft>
              <a:spcPct val="20000"/>
            </a:spcAft>
            <a:buChar char="•"/>
          </a:pPr>
          <a:r>
            <a:rPr lang="en-US" sz="1900" kern="1200" dirty="0">
              <a:latin typeface="Garamond" pitchFamily="18" charset="0"/>
            </a:rPr>
            <a:t>For Companies other than companies claiming exemption u/s 11</a:t>
          </a:r>
        </a:p>
      </dsp:txBody>
      <dsp:txXfrm>
        <a:off x="0" y="2386034"/>
        <a:ext cx="9505950" cy="728640"/>
      </dsp:txXfrm>
    </dsp:sp>
    <dsp:sp modelId="{CBC74289-91D5-4850-A800-4D20DBC7106D}">
      <dsp:nvSpPr>
        <dsp:cNvPr id="0" name=""/>
        <dsp:cNvSpPr/>
      </dsp:nvSpPr>
      <dsp:spPr>
        <a:xfrm>
          <a:off x="0" y="3114675"/>
          <a:ext cx="9505950" cy="823680"/>
        </a:xfrm>
        <a:prstGeom prst="roundRect">
          <a:avLst/>
        </a:prstGeom>
        <a:solidFill>
          <a:schemeClr val="accent2">
            <a:hueOff val="993154"/>
            <a:satOff val="-31882"/>
            <a:lumOff val="5751"/>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1" kern="1200" dirty="0">
              <a:latin typeface="Garamond" pitchFamily="18" charset="0"/>
            </a:rPr>
            <a:t>ITR 7</a:t>
          </a:r>
        </a:p>
      </dsp:txBody>
      <dsp:txXfrm>
        <a:off x="40209" y="3154884"/>
        <a:ext cx="9425532" cy="743262"/>
      </dsp:txXfrm>
    </dsp:sp>
    <dsp:sp modelId="{B949296B-0CC7-4E81-A749-0F084EF84F0B}">
      <dsp:nvSpPr>
        <dsp:cNvPr id="0" name=""/>
        <dsp:cNvSpPr/>
      </dsp:nvSpPr>
      <dsp:spPr>
        <a:xfrm>
          <a:off x="0" y="3938355"/>
          <a:ext cx="9505950" cy="7286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1814" tIns="24130" rIns="135128" bIns="24130" numCol="1" spcCol="1270" anchor="t" anchorCtr="0">
          <a:noAutofit/>
        </a:bodyPr>
        <a:lstStyle/>
        <a:p>
          <a:pPr marL="171450" lvl="1" indent="-171450" algn="l" defTabSz="844550">
            <a:lnSpc>
              <a:spcPct val="90000"/>
            </a:lnSpc>
            <a:spcBef>
              <a:spcPct val="0"/>
            </a:spcBef>
            <a:spcAft>
              <a:spcPct val="20000"/>
            </a:spcAft>
            <a:buChar char="•"/>
          </a:pPr>
          <a:r>
            <a:rPr lang="en-US" sz="1900" kern="1200" dirty="0">
              <a:latin typeface="Garamond" pitchFamily="18" charset="0"/>
            </a:rPr>
            <a:t>For persons including companies required to furnish return u/s 139(4A) or 139(4B) or 139(4C) or139(4D) or 139(4F)</a:t>
          </a:r>
        </a:p>
      </dsp:txBody>
      <dsp:txXfrm>
        <a:off x="0" y="3938355"/>
        <a:ext cx="9505950" cy="728640"/>
      </dsp:txXfrm>
    </dsp:sp>
    <dsp:sp modelId="{DA8E6743-FB11-4502-8CD5-7B618AA5DFA8}">
      <dsp:nvSpPr>
        <dsp:cNvPr id="0" name=""/>
        <dsp:cNvSpPr/>
      </dsp:nvSpPr>
      <dsp:spPr>
        <a:xfrm>
          <a:off x="0" y="4666995"/>
          <a:ext cx="9505950" cy="823680"/>
        </a:xfrm>
        <a:prstGeom prst="roundRect">
          <a:avLst/>
        </a:prstGeom>
        <a:solidFill>
          <a:schemeClr val="accent2">
            <a:hueOff val="1489731"/>
            <a:satOff val="-47823"/>
            <a:lumOff val="8626"/>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1" kern="1200" dirty="0">
              <a:latin typeface="Garamond" pitchFamily="18" charset="0"/>
            </a:rPr>
            <a:t>ITR- V</a:t>
          </a:r>
        </a:p>
      </dsp:txBody>
      <dsp:txXfrm>
        <a:off x="40209" y="4707204"/>
        <a:ext cx="9425532" cy="743262"/>
      </dsp:txXfrm>
    </dsp:sp>
    <dsp:sp modelId="{113DAF9E-D74E-4E28-96EC-B573AD15BB02}">
      <dsp:nvSpPr>
        <dsp:cNvPr id="0" name=""/>
        <dsp:cNvSpPr/>
      </dsp:nvSpPr>
      <dsp:spPr>
        <a:xfrm>
          <a:off x="0" y="5490675"/>
          <a:ext cx="9505950" cy="7286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1814" tIns="24130" rIns="135128" bIns="24130" numCol="1" spcCol="1270" anchor="t" anchorCtr="0">
          <a:noAutofit/>
        </a:bodyPr>
        <a:lstStyle/>
        <a:p>
          <a:pPr marL="171450" lvl="1" indent="-171450" algn="l" defTabSz="844550">
            <a:lnSpc>
              <a:spcPct val="90000"/>
            </a:lnSpc>
            <a:spcBef>
              <a:spcPct val="0"/>
            </a:spcBef>
            <a:spcAft>
              <a:spcPct val="20000"/>
            </a:spcAft>
            <a:buChar char="•"/>
          </a:pPr>
          <a:r>
            <a:rPr lang="en-US" sz="1900" kern="1200" dirty="0">
              <a:latin typeface="Garamond" pitchFamily="18" charset="0"/>
            </a:rPr>
            <a:t>Income Tax Return Verification Form [Where the data of the aforesaid Return of Income has transmitted electronically without digital signature]</a:t>
          </a:r>
        </a:p>
      </dsp:txBody>
      <dsp:txXfrm>
        <a:off x="0" y="5490675"/>
        <a:ext cx="9505950" cy="72864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098F7D-99A6-4A47-95BF-CF7669954C28}">
      <dsp:nvSpPr>
        <dsp:cNvPr id="0" name=""/>
        <dsp:cNvSpPr/>
      </dsp:nvSpPr>
      <dsp:spPr>
        <a:xfrm>
          <a:off x="101986" y="1862"/>
          <a:ext cx="2850144" cy="1710086"/>
        </a:xfrm>
        <a:prstGeom prst="rect">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 Updated Return is a return of loss</a:t>
          </a:r>
        </a:p>
      </dsp:txBody>
      <dsp:txXfrm>
        <a:off x="101986" y="1862"/>
        <a:ext cx="2850144" cy="1710086"/>
      </dsp:txXfrm>
    </dsp:sp>
    <dsp:sp modelId="{B1EED304-5EFD-4207-BBE2-6B624B25C5A4}">
      <dsp:nvSpPr>
        <dsp:cNvPr id="0" name=""/>
        <dsp:cNvSpPr/>
      </dsp:nvSpPr>
      <dsp:spPr>
        <a:xfrm>
          <a:off x="3237145" y="1862"/>
          <a:ext cx="2850144" cy="1710086"/>
        </a:xfrm>
        <a:prstGeom prst="rect">
          <a:avLst/>
        </a:prstGeom>
        <a:solidFill>
          <a:schemeClr val="accent3">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rtl="0">
            <a:lnSpc>
              <a:spcPct val="90000"/>
            </a:lnSpc>
            <a:spcBef>
              <a:spcPct val="0"/>
            </a:spcBef>
            <a:spcAft>
              <a:spcPct val="35000"/>
            </a:spcAft>
            <a:buNone/>
          </a:pPr>
          <a:r>
            <a:rPr lang="en-US" sz="1900" kern="1200" dirty="0"/>
            <a:t>– Effects in decrease of tax liability if ITR</a:t>
          </a:r>
          <a:r>
            <a:rPr lang="en-US" sz="1900" kern="1200" dirty="0">
              <a:latin typeface="Calibri"/>
            </a:rPr>
            <a:t> </a:t>
          </a:r>
          <a:r>
            <a:rPr lang="en-US" sz="1900" kern="1200" dirty="0"/>
            <a:t> already filed</a:t>
          </a:r>
        </a:p>
      </dsp:txBody>
      <dsp:txXfrm>
        <a:off x="3237145" y="1862"/>
        <a:ext cx="2850144" cy="1710086"/>
      </dsp:txXfrm>
    </dsp:sp>
    <dsp:sp modelId="{4053CFE5-2E54-44E9-8EF3-0F37A0093DF0}">
      <dsp:nvSpPr>
        <dsp:cNvPr id="0" name=""/>
        <dsp:cNvSpPr/>
      </dsp:nvSpPr>
      <dsp:spPr>
        <a:xfrm>
          <a:off x="6372304" y="1862"/>
          <a:ext cx="2850144" cy="1710086"/>
        </a:xfrm>
        <a:prstGeom prst="rect">
          <a:avLst/>
        </a:prstGeom>
        <a:solidFill>
          <a:schemeClr val="accent4">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 Results in refund / increase in refund</a:t>
          </a:r>
        </a:p>
      </dsp:txBody>
      <dsp:txXfrm>
        <a:off x="6372304" y="1862"/>
        <a:ext cx="2850144" cy="1710086"/>
      </dsp:txXfrm>
    </dsp:sp>
    <dsp:sp modelId="{0C2884CA-5359-45AB-A54C-955A77EE6E63}">
      <dsp:nvSpPr>
        <dsp:cNvPr id="0" name=""/>
        <dsp:cNvSpPr/>
      </dsp:nvSpPr>
      <dsp:spPr>
        <a:xfrm>
          <a:off x="101986" y="1996964"/>
          <a:ext cx="2850144" cy="1710086"/>
        </a:xfrm>
        <a:prstGeom prst="rect">
          <a:avLst/>
        </a:prstGeom>
        <a:solidFill>
          <a:schemeClr val="accent5">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Search u/s 132 or requisition u/s 132A</a:t>
          </a:r>
        </a:p>
      </dsp:txBody>
      <dsp:txXfrm>
        <a:off x="101986" y="1996964"/>
        <a:ext cx="2850144" cy="1710086"/>
      </dsp:txXfrm>
    </dsp:sp>
    <dsp:sp modelId="{205AF773-C7CF-4B1B-8669-2100AB69EA53}">
      <dsp:nvSpPr>
        <dsp:cNvPr id="0" name=""/>
        <dsp:cNvSpPr/>
      </dsp:nvSpPr>
      <dsp:spPr>
        <a:xfrm>
          <a:off x="3237145" y="1996964"/>
          <a:ext cx="2850144" cy="1710086"/>
        </a:xfrm>
        <a:prstGeom prst="rect">
          <a:avLst/>
        </a:prstGeom>
        <a:solidFill>
          <a:schemeClr val="accent6">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Survey u/s 133A (except 133A(2A))</a:t>
          </a:r>
        </a:p>
      </dsp:txBody>
      <dsp:txXfrm>
        <a:off x="3237145" y="1996964"/>
        <a:ext cx="2850144" cy="1710086"/>
      </dsp:txXfrm>
    </dsp:sp>
    <dsp:sp modelId="{578292FB-25DA-410F-858A-2411CF17BDAC}">
      <dsp:nvSpPr>
        <dsp:cNvPr id="0" name=""/>
        <dsp:cNvSpPr/>
      </dsp:nvSpPr>
      <dsp:spPr>
        <a:xfrm>
          <a:off x="6372304" y="1996964"/>
          <a:ext cx="2850144" cy="1710086"/>
        </a:xfrm>
        <a:prstGeom prst="rect">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An updated return already filed</a:t>
          </a:r>
        </a:p>
      </dsp:txBody>
      <dsp:txXfrm>
        <a:off x="6372304" y="1996964"/>
        <a:ext cx="2850144" cy="1710086"/>
      </dsp:txXfrm>
    </dsp:sp>
    <dsp:sp modelId="{27AEAE28-1FF1-4B0E-82CA-74C7BFFB619D}">
      <dsp:nvSpPr>
        <dsp:cNvPr id="0" name=""/>
        <dsp:cNvSpPr/>
      </dsp:nvSpPr>
      <dsp:spPr>
        <a:xfrm>
          <a:off x="1669565" y="3992065"/>
          <a:ext cx="2850144" cy="1710086"/>
        </a:xfrm>
        <a:prstGeom prst="rect">
          <a:avLst/>
        </a:prstGeom>
        <a:solidFill>
          <a:schemeClr val="accent3">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rtl="0">
            <a:lnSpc>
              <a:spcPct val="90000"/>
            </a:lnSpc>
            <a:spcBef>
              <a:spcPct val="0"/>
            </a:spcBef>
            <a:spcAft>
              <a:spcPct val="35000"/>
            </a:spcAft>
            <a:buNone/>
          </a:pPr>
          <a:r>
            <a:rPr lang="en-US" sz="1900" kern="1200" dirty="0"/>
            <a:t>Any proceeding for assessment or reassessment</a:t>
          </a:r>
          <a:r>
            <a:rPr lang="en-US" sz="1900" kern="1200" dirty="0">
              <a:latin typeface="Calibri"/>
            </a:rPr>
            <a:t> </a:t>
          </a:r>
          <a:r>
            <a:rPr lang="en-US" sz="1900" kern="1200" dirty="0"/>
            <a:t> or </a:t>
          </a:r>
          <a:r>
            <a:rPr lang="en-US" sz="1900" kern="1200" dirty="0" err="1"/>
            <a:t>recomputation</a:t>
          </a:r>
          <a:r>
            <a:rPr lang="en-US" sz="1900" kern="1200" dirty="0"/>
            <a:t> or revision is pending or</a:t>
          </a:r>
          <a:r>
            <a:rPr lang="en-US" sz="1900" kern="1200" dirty="0">
              <a:latin typeface="Calibri"/>
            </a:rPr>
            <a:t> </a:t>
          </a:r>
          <a:r>
            <a:rPr lang="en-US" sz="1900" kern="1200" dirty="0"/>
            <a:t> completed</a:t>
          </a:r>
        </a:p>
      </dsp:txBody>
      <dsp:txXfrm>
        <a:off x="1669565" y="3992065"/>
        <a:ext cx="2850144" cy="1710086"/>
      </dsp:txXfrm>
    </dsp:sp>
    <dsp:sp modelId="{207D89A3-BEE5-4EDA-A22E-B086A6D60A2D}">
      <dsp:nvSpPr>
        <dsp:cNvPr id="0" name=""/>
        <dsp:cNvSpPr/>
      </dsp:nvSpPr>
      <dsp:spPr>
        <a:xfrm>
          <a:off x="4804725" y="3992065"/>
          <a:ext cx="2850144" cy="1710086"/>
        </a:xfrm>
        <a:prstGeom prst="rect">
          <a:avLst/>
        </a:prstGeom>
        <a:solidFill>
          <a:schemeClr val="accent4">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rtl="0">
            <a:lnSpc>
              <a:spcPct val="100000"/>
            </a:lnSpc>
            <a:spcBef>
              <a:spcPct val="0"/>
            </a:spcBef>
            <a:spcAft>
              <a:spcPct val="35000"/>
            </a:spcAft>
            <a:buNone/>
          </a:pPr>
          <a:r>
            <a:rPr lang="en-US" sz="1900" kern="1200" dirty="0"/>
            <a:t>Information for that AY is there u/s 90 / 90A and</a:t>
          </a:r>
          <a:r>
            <a:rPr lang="en-US" sz="1900" kern="1200" dirty="0">
              <a:latin typeface="Calibri"/>
            </a:rPr>
            <a:t> </a:t>
          </a:r>
          <a:r>
            <a:rPr lang="en-US" sz="1900" kern="1200" dirty="0"/>
            <a:t> communicated to him</a:t>
          </a:r>
          <a:r>
            <a:rPr lang="en-US" sz="1900" kern="1200" dirty="0">
              <a:latin typeface="Garamond"/>
            </a:rPr>
            <a:t> </a:t>
          </a:r>
          <a:endParaRPr lang="en-US" sz="1900" kern="1200" dirty="0"/>
        </a:p>
      </dsp:txBody>
      <dsp:txXfrm>
        <a:off x="4804725" y="3992065"/>
        <a:ext cx="2850144" cy="171008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D74D22-9E8D-472C-A42B-FEAC9CD4FD68}">
      <dsp:nvSpPr>
        <dsp:cNvPr id="0" name=""/>
        <dsp:cNvSpPr/>
      </dsp:nvSpPr>
      <dsp:spPr>
        <a:xfrm>
          <a:off x="322610" y="0"/>
          <a:ext cx="8640633" cy="5400396"/>
        </a:xfrm>
        <a:prstGeom prst="swooshArrow">
          <a:avLst>
            <a:gd name="adj1" fmla="val 25000"/>
            <a:gd name="adj2" fmla="val 25000"/>
          </a:avLst>
        </a:prstGeom>
        <a:solidFill>
          <a:schemeClr val="accent2">
            <a:tint val="40000"/>
            <a:hueOff val="0"/>
            <a:satOff val="0"/>
            <a:lumOff val="0"/>
            <a:alphaOff val="0"/>
          </a:schemeClr>
        </a:solidFill>
        <a:ln>
          <a:noFill/>
        </a:ln>
        <a:effectLst>
          <a:reflection blurRad="12700" stA="26000" endPos="32000" dist="12700" dir="5400000" sy="-100000" rotWithShape="0"/>
        </a:effectLst>
      </dsp:spPr>
      <dsp:style>
        <a:lnRef idx="0">
          <a:scrgbClr r="0" g="0" b="0"/>
        </a:lnRef>
        <a:fillRef idx="1">
          <a:scrgbClr r="0" g="0" b="0"/>
        </a:fillRef>
        <a:effectRef idx="2">
          <a:scrgbClr r="0" g="0" b="0"/>
        </a:effectRef>
        <a:fontRef idx="minor"/>
      </dsp:style>
    </dsp:sp>
    <dsp:sp modelId="{1F9B408D-D585-4AC8-8D65-7B39E89A8337}">
      <dsp:nvSpPr>
        <dsp:cNvPr id="0" name=""/>
        <dsp:cNvSpPr/>
      </dsp:nvSpPr>
      <dsp:spPr>
        <a:xfrm>
          <a:off x="1419971" y="3727353"/>
          <a:ext cx="224656" cy="224656"/>
        </a:xfrm>
        <a:prstGeom prst="ellipse">
          <a:avLst/>
        </a:prstGeom>
        <a:gradFill rotWithShape="0">
          <a:gsLst>
            <a:gs pos="0">
              <a:schemeClr val="accent2">
                <a:hueOff val="0"/>
                <a:satOff val="0"/>
                <a:lumOff val="0"/>
                <a:alphaOff val="0"/>
                <a:tint val="96000"/>
                <a:lumMod val="102000"/>
              </a:schemeClr>
            </a:gs>
            <a:gs pos="100000">
              <a:schemeClr val="accent2">
                <a:hueOff val="0"/>
                <a:satOff val="0"/>
                <a:lumOff val="0"/>
                <a:alphaOff val="0"/>
                <a:shade val="88000"/>
                <a:lumMod val="94000"/>
              </a:schemeClr>
            </a:gs>
          </a:gsLst>
          <a:path path="circle">
            <a:fillToRect l="50000" t="100000" r="100000" b="50000"/>
          </a:path>
        </a:gradFill>
        <a:ln>
          <a:noFill/>
        </a:ln>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dsp:spPr>
      <dsp:style>
        <a:lnRef idx="0">
          <a:scrgbClr r="0" g="0" b="0"/>
        </a:lnRef>
        <a:fillRef idx="3">
          <a:scrgbClr r="0" g="0" b="0"/>
        </a:fillRef>
        <a:effectRef idx="3">
          <a:scrgbClr r="0" g="0" b="0"/>
        </a:effectRef>
        <a:fontRef idx="minor">
          <a:schemeClr val="lt1"/>
        </a:fontRef>
      </dsp:style>
    </dsp:sp>
    <dsp:sp modelId="{CB6EC99C-DA21-448F-84ED-EF8DBC331758}">
      <dsp:nvSpPr>
        <dsp:cNvPr id="0" name=""/>
        <dsp:cNvSpPr/>
      </dsp:nvSpPr>
      <dsp:spPr>
        <a:xfrm>
          <a:off x="1532299" y="3839681"/>
          <a:ext cx="2013267" cy="15607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9041" tIns="0" rIns="0" bIns="0" numCol="1" spcCol="1270" anchor="t" anchorCtr="0">
          <a:noAutofit/>
        </a:bodyPr>
        <a:lstStyle/>
        <a:p>
          <a:pPr marL="0" lvl="0" indent="0" algn="l" defTabSz="977900" rtl="0">
            <a:lnSpc>
              <a:spcPct val="90000"/>
            </a:lnSpc>
            <a:spcBef>
              <a:spcPct val="0"/>
            </a:spcBef>
            <a:spcAft>
              <a:spcPct val="35000"/>
            </a:spcAft>
            <a:buNone/>
          </a:pPr>
          <a:r>
            <a:rPr lang="en-US" sz="2200" kern="1200" dirty="0">
              <a:latin typeface="Century Schoolbook"/>
            </a:rPr>
            <a:t>If no ITR filed earlier, fee for delay also to be paid</a:t>
          </a:r>
        </a:p>
      </dsp:txBody>
      <dsp:txXfrm>
        <a:off x="1532299" y="3839681"/>
        <a:ext cx="2013267" cy="1560714"/>
      </dsp:txXfrm>
    </dsp:sp>
    <dsp:sp modelId="{2B3D5B1D-F2FA-47D0-9209-D350914847C7}">
      <dsp:nvSpPr>
        <dsp:cNvPr id="0" name=""/>
        <dsp:cNvSpPr/>
      </dsp:nvSpPr>
      <dsp:spPr>
        <a:xfrm>
          <a:off x="3402996" y="2259525"/>
          <a:ext cx="406109" cy="406109"/>
        </a:xfrm>
        <a:prstGeom prst="ellipse">
          <a:avLst/>
        </a:prstGeom>
        <a:gradFill rotWithShape="0">
          <a:gsLst>
            <a:gs pos="0">
              <a:schemeClr val="accent2">
                <a:hueOff val="0"/>
                <a:satOff val="0"/>
                <a:lumOff val="0"/>
                <a:alphaOff val="0"/>
                <a:tint val="96000"/>
                <a:lumMod val="102000"/>
              </a:schemeClr>
            </a:gs>
            <a:gs pos="100000">
              <a:schemeClr val="accent2">
                <a:hueOff val="0"/>
                <a:satOff val="0"/>
                <a:lumOff val="0"/>
                <a:alphaOff val="0"/>
                <a:shade val="88000"/>
                <a:lumMod val="94000"/>
              </a:schemeClr>
            </a:gs>
          </a:gsLst>
          <a:path path="circle">
            <a:fillToRect l="50000" t="100000" r="100000" b="50000"/>
          </a:path>
        </a:gradFill>
        <a:ln>
          <a:noFill/>
        </a:ln>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dsp:spPr>
      <dsp:style>
        <a:lnRef idx="0">
          <a:scrgbClr r="0" g="0" b="0"/>
        </a:lnRef>
        <a:fillRef idx="3">
          <a:scrgbClr r="0" g="0" b="0"/>
        </a:fillRef>
        <a:effectRef idx="3">
          <a:scrgbClr r="0" g="0" b="0"/>
        </a:effectRef>
        <a:fontRef idx="minor">
          <a:schemeClr val="lt1"/>
        </a:fontRef>
      </dsp:style>
    </dsp:sp>
    <dsp:sp modelId="{9F35CCB7-6B46-4F59-BDA1-EF5A5EDDF9C1}">
      <dsp:nvSpPr>
        <dsp:cNvPr id="0" name=""/>
        <dsp:cNvSpPr/>
      </dsp:nvSpPr>
      <dsp:spPr>
        <a:xfrm>
          <a:off x="3606051" y="2462580"/>
          <a:ext cx="2073752" cy="29378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5189" tIns="0" rIns="0" bIns="0" numCol="1" spcCol="1270" anchor="t" anchorCtr="0">
          <a:noAutofit/>
        </a:bodyPr>
        <a:lstStyle/>
        <a:p>
          <a:pPr marL="0" lvl="0" indent="0" algn="l" defTabSz="977900" rtl="0">
            <a:lnSpc>
              <a:spcPct val="90000"/>
            </a:lnSpc>
            <a:spcBef>
              <a:spcPct val="0"/>
            </a:spcBef>
            <a:spcAft>
              <a:spcPct val="35000"/>
            </a:spcAft>
            <a:buNone/>
          </a:pPr>
          <a:r>
            <a:rPr lang="en-US" sz="2200" b="1" u="sng" kern="1200" dirty="0">
              <a:latin typeface="Century Schoolbook"/>
              <a:cs typeface="Calibri"/>
            </a:rPr>
            <a:t>Additional Income Tax</a:t>
          </a:r>
        </a:p>
        <a:p>
          <a:pPr marL="171450" lvl="1" indent="-171450" algn="l" defTabSz="755650" rtl="0">
            <a:lnSpc>
              <a:spcPct val="90000"/>
            </a:lnSpc>
            <a:spcBef>
              <a:spcPct val="0"/>
            </a:spcBef>
            <a:spcAft>
              <a:spcPct val="15000"/>
            </a:spcAft>
            <a:buChar char="•"/>
          </a:pPr>
          <a:r>
            <a:rPr lang="en-US" sz="1700" b="0" u="none" kern="1200" dirty="0">
              <a:latin typeface="Century Schoolbook"/>
            </a:rPr>
            <a:t>25% of tax &amp; interest if ITR within 12 months</a:t>
          </a:r>
        </a:p>
        <a:p>
          <a:pPr marL="171450" lvl="1" indent="-171450" algn="l" defTabSz="755650">
            <a:lnSpc>
              <a:spcPct val="90000"/>
            </a:lnSpc>
            <a:spcBef>
              <a:spcPct val="0"/>
            </a:spcBef>
            <a:spcAft>
              <a:spcPct val="15000"/>
            </a:spcAft>
            <a:buChar char="•"/>
          </a:pPr>
          <a:r>
            <a:rPr lang="en-US" sz="1700" b="0" u="none" kern="1200" dirty="0">
              <a:latin typeface="Century Schoolbook"/>
            </a:rPr>
            <a:t>50% of tax &amp; interest if ITR from 12 to 24 months</a:t>
          </a:r>
        </a:p>
        <a:p>
          <a:pPr marL="171450" lvl="1" indent="-171450" algn="l" defTabSz="755650">
            <a:lnSpc>
              <a:spcPct val="90000"/>
            </a:lnSpc>
            <a:spcBef>
              <a:spcPct val="0"/>
            </a:spcBef>
            <a:spcAft>
              <a:spcPct val="15000"/>
            </a:spcAft>
            <a:buChar char="•"/>
          </a:pPr>
          <a:endParaRPr lang="en-US" sz="1700" b="1" u="sng" kern="1200" dirty="0">
            <a:latin typeface="Century Schoolbook"/>
          </a:endParaRPr>
        </a:p>
      </dsp:txBody>
      <dsp:txXfrm>
        <a:off x="3606051" y="2462580"/>
        <a:ext cx="2073752" cy="2937815"/>
      </dsp:txXfrm>
    </dsp:sp>
    <dsp:sp modelId="{47354FB8-9C44-4E09-B9B4-B22CFFEF2829}">
      <dsp:nvSpPr>
        <dsp:cNvPr id="0" name=""/>
        <dsp:cNvSpPr/>
      </dsp:nvSpPr>
      <dsp:spPr>
        <a:xfrm>
          <a:off x="5787811" y="1366300"/>
          <a:ext cx="561641" cy="561641"/>
        </a:xfrm>
        <a:prstGeom prst="ellipse">
          <a:avLst/>
        </a:prstGeom>
        <a:gradFill rotWithShape="0">
          <a:gsLst>
            <a:gs pos="0">
              <a:schemeClr val="accent2">
                <a:hueOff val="0"/>
                <a:satOff val="0"/>
                <a:lumOff val="0"/>
                <a:alphaOff val="0"/>
                <a:tint val="96000"/>
                <a:lumMod val="102000"/>
              </a:schemeClr>
            </a:gs>
            <a:gs pos="100000">
              <a:schemeClr val="accent2">
                <a:hueOff val="0"/>
                <a:satOff val="0"/>
                <a:lumOff val="0"/>
                <a:alphaOff val="0"/>
                <a:shade val="88000"/>
                <a:lumMod val="94000"/>
              </a:schemeClr>
            </a:gs>
          </a:gsLst>
          <a:path path="circle">
            <a:fillToRect l="50000" t="100000" r="100000" b="50000"/>
          </a:path>
        </a:gradFill>
        <a:ln>
          <a:noFill/>
        </a:ln>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dsp:spPr>
      <dsp:style>
        <a:lnRef idx="0">
          <a:scrgbClr r="0" g="0" b="0"/>
        </a:lnRef>
        <a:fillRef idx="3">
          <a:scrgbClr r="0" g="0" b="0"/>
        </a:fillRef>
        <a:effectRef idx="3">
          <a:scrgbClr r="0" g="0" b="0"/>
        </a:effectRef>
        <a:fontRef idx="minor">
          <a:schemeClr val="lt1"/>
        </a:fontRef>
      </dsp:style>
    </dsp:sp>
    <dsp:sp modelId="{EB088988-0873-453E-849F-FB5DAB38CB09}">
      <dsp:nvSpPr>
        <dsp:cNvPr id="0" name=""/>
        <dsp:cNvSpPr/>
      </dsp:nvSpPr>
      <dsp:spPr>
        <a:xfrm>
          <a:off x="6068632" y="1647120"/>
          <a:ext cx="2073752" cy="37532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97602" tIns="0" rIns="0" bIns="0" numCol="1" spcCol="1270" anchor="t" anchorCtr="0">
          <a:noAutofit/>
        </a:bodyPr>
        <a:lstStyle/>
        <a:p>
          <a:pPr marL="0" lvl="0" indent="0" algn="l" defTabSz="977900" rtl="0">
            <a:lnSpc>
              <a:spcPct val="90000"/>
            </a:lnSpc>
            <a:spcBef>
              <a:spcPct val="0"/>
            </a:spcBef>
            <a:spcAft>
              <a:spcPct val="35000"/>
            </a:spcAft>
            <a:buNone/>
          </a:pPr>
          <a:r>
            <a:rPr lang="en-US" sz="2200" b="0" u="none" kern="1200" dirty="0">
              <a:latin typeface="Century Schoolbook"/>
            </a:rPr>
            <a:t>Tax to be paid before filing return otherwise would be  defective u/s 139(9). To be paid as per section 140B.</a:t>
          </a:r>
        </a:p>
      </dsp:txBody>
      <dsp:txXfrm>
        <a:off x="6068632" y="1647120"/>
        <a:ext cx="2073752" cy="3753275"/>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default#1">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81E5E79-4954-4004-AD4F-75DEE5DC8DA3}" type="datetimeFigureOut">
              <a:rPr lang="en-IN" smtClean="0"/>
              <a:t>01-04-2024</a:t>
            </a:fld>
            <a:endParaRPr lang="en-IN"/>
          </a:p>
        </p:txBody>
      </p:sp>
      <p:sp>
        <p:nvSpPr>
          <p:cNvPr id="5" name="Footer Placeholder 4"/>
          <p:cNvSpPr>
            <a:spLocks noGrp="1"/>
          </p:cNvSpPr>
          <p:nvPr>
            <p:ph type="ftr" sz="quarter" idx="11"/>
          </p:nvPr>
        </p:nvSpPr>
        <p:spPr>
          <a:xfrm>
            <a:off x="5332412" y="5883275"/>
            <a:ext cx="4324044" cy="365125"/>
          </a:xfrm>
        </p:spPr>
        <p:txBody>
          <a:bodyPr/>
          <a:lstStyle/>
          <a:p>
            <a:endParaRPr lang="en-IN"/>
          </a:p>
        </p:txBody>
      </p:sp>
      <p:sp>
        <p:nvSpPr>
          <p:cNvPr id="6" name="Slide Number Placeholder 5"/>
          <p:cNvSpPr>
            <a:spLocks noGrp="1"/>
          </p:cNvSpPr>
          <p:nvPr>
            <p:ph type="sldNum" sz="quarter" idx="12"/>
          </p:nvPr>
        </p:nvSpPr>
        <p:spPr/>
        <p:txBody>
          <a:bodyPr/>
          <a:lstStyle/>
          <a:p>
            <a:fld id="{D4F1D9C3-2411-431E-8364-4608AD2F767B}" type="slidenum">
              <a:rPr lang="en-IN" smtClean="0"/>
              <a:t>‹#›</a:t>
            </a:fld>
            <a:endParaRPr lang="en-IN"/>
          </a:p>
        </p:txBody>
      </p:sp>
    </p:spTree>
    <p:extLst>
      <p:ext uri="{BB962C8B-B14F-4D97-AF65-F5344CB8AC3E}">
        <p14:creationId xmlns:p14="http://schemas.microsoft.com/office/powerpoint/2010/main" val="3208706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81E5E79-4954-4004-AD4F-75DEE5DC8DA3}" type="datetimeFigureOut">
              <a:rPr lang="en-IN" smtClean="0"/>
              <a:t>01-04-2024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4F1D9C3-2411-431E-8364-4608AD2F767B}" type="slidenum">
              <a:rPr lang="en-IN" smtClean="0"/>
              <a:t>‹#›</a:t>
            </a:fld>
            <a:endParaRPr lang="en-IN"/>
          </a:p>
        </p:txBody>
      </p:sp>
    </p:spTree>
    <p:extLst>
      <p:ext uri="{BB962C8B-B14F-4D97-AF65-F5344CB8AC3E}">
        <p14:creationId xmlns:p14="http://schemas.microsoft.com/office/powerpoint/2010/main" val="9243853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81E5E79-4954-4004-AD4F-75DEE5DC8DA3}" type="datetimeFigureOut">
              <a:rPr lang="en-IN" smtClean="0"/>
              <a:t>01-04-2024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4F1D9C3-2411-431E-8364-4608AD2F767B}" type="slidenum">
              <a:rPr lang="en-IN" smtClean="0"/>
              <a:t>‹#›</a:t>
            </a:fld>
            <a:endParaRPr lang="en-IN"/>
          </a:p>
        </p:txBody>
      </p:sp>
    </p:spTree>
    <p:extLst>
      <p:ext uri="{BB962C8B-B14F-4D97-AF65-F5344CB8AC3E}">
        <p14:creationId xmlns:p14="http://schemas.microsoft.com/office/powerpoint/2010/main" val="31169800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81E5E79-4954-4004-AD4F-75DEE5DC8DA3}" type="datetimeFigureOut">
              <a:rPr lang="en-IN" smtClean="0"/>
              <a:t>01-04-2024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4F1D9C3-2411-431E-8364-4608AD2F767B}" type="slidenum">
              <a:rPr lang="en-IN" smtClean="0"/>
              <a:t>‹#›</a:t>
            </a:fld>
            <a:endParaRPr lang="en-IN"/>
          </a:p>
        </p:txBody>
      </p:sp>
    </p:spTree>
    <p:extLst>
      <p:ext uri="{BB962C8B-B14F-4D97-AF65-F5344CB8AC3E}">
        <p14:creationId xmlns:p14="http://schemas.microsoft.com/office/powerpoint/2010/main" val="2661645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81E5E79-4954-4004-AD4F-75DEE5DC8DA3}" type="datetimeFigureOut">
              <a:rPr lang="en-IN" smtClean="0"/>
              <a:t>01-04-2024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4F1D9C3-2411-431E-8364-4608AD2F767B}" type="slidenum">
              <a:rPr lang="en-IN" smtClean="0"/>
              <a:t>‹#›</a:t>
            </a:fld>
            <a:endParaRPr lang="en-IN"/>
          </a:p>
        </p:txBody>
      </p:sp>
    </p:spTree>
    <p:extLst>
      <p:ext uri="{BB962C8B-B14F-4D97-AF65-F5344CB8AC3E}">
        <p14:creationId xmlns:p14="http://schemas.microsoft.com/office/powerpoint/2010/main" val="7946112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81E5E79-4954-4004-AD4F-75DEE5DC8DA3}" type="datetimeFigureOut">
              <a:rPr lang="en-IN" smtClean="0"/>
              <a:t>01-04-2024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4F1D9C3-2411-431E-8364-4608AD2F767B}" type="slidenum">
              <a:rPr lang="en-IN" smtClean="0"/>
              <a:t>‹#›</a:t>
            </a:fld>
            <a:endParaRPr lang="en-IN"/>
          </a:p>
        </p:txBody>
      </p:sp>
    </p:spTree>
    <p:extLst>
      <p:ext uri="{BB962C8B-B14F-4D97-AF65-F5344CB8AC3E}">
        <p14:creationId xmlns:p14="http://schemas.microsoft.com/office/powerpoint/2010/main" val="21669376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81E5E79-4954-4004-AD4F-75DEE5DC8DA3}" type="datetimeFigureOut">
              <a:rPr lang="en-IN" smtClean="0"/>
              <a:t>01-04-2024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4F1D9C3-2411-431E-8364-4608AD2F767B}" type="slidenum">
              <a:rPr lang="en-IN" smtClean="0"/>
              <a:t>‹#›</a:t>
            </a:fld>
            <a:endParaRPr lang="en-IN"/>
          </a:p>
        </p:txBody>
      </p:sp>
    </p:spTree>
    <p:extLst>
      <p:ext uri="{BB962C8B-B14F-4D97-AF65-F5344CB8AC3E}">
        <p14:creationId xmlns:p14="http://schemas.microsoft.com/office/powerpoint/2010/main" val="4858536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81E5E79-4954-4004-AD4F-75DEE5DC8DA3}" type="datetimeFigureOut">
              <a:rPr lang="en-IN" smtClean="0"/>
              <a:t>01-04-2024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4F1D9C3-2411-431E-8364-4608AD2F767B}" type="slidenum">
              <a:rPr lang="en-IN" smtClean="0"/>
              <a:t>‹#›</a:t>
            </a:fld>
            <a:endParaRPr lang="en-IN"/>
          </a:p>
        </p:txBody>
      </p:sp>
    </p:spTree>
    <p:extLst>
      <p:ext uri="{BB962C8B-B14F-4D97-AF65-F5344CB8AC3E}">
        <p14:creationId xmlns:p14="http://schemas.microsoft.com/office/powerpoint/2010/main" val="8287263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81E5E79-4954-4004-AD4F-75DEE5DC8DA3}" type="datetimeFigureOut">
              <a:rPr lang="en-IN" smtClean="0"/>
              <a:t>01-04-2024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4F1D9C3-2411-431E-8364-4608AD2F767B}" type="slidenum">
              <a:rPr lang="en-IN" smtClean="0"/>
              <a:t>‹#›</a:t>
            </a:fld>
            <a:endParaRPr lang="en-IN"/>
          </a:p>
        </p:txBody>
      </p:sp>
    </p:spTree>
    <p:extLst>
      <p:ext uri="{BB962C8B-B14F-4D97-AF65-F5344CB8AC3E}">
        <p14:creationId xmlns:p14="http://schemas.microsoft.com/office/powerpoint/2010/main" val="41002069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lvl1pPr>
              <a:buClr>
                <a:schemeClr val="accent1">
                  <a:lumMod val="75000"/>
                </a:schemeClr>
              </a:buClr>
              <a:defRPr/>
            </a:lvl1pPr>
            <a:lvl2pPr>
              <a:buClr>
                <a:schemeClr val="accent1">
                  <a:lumMod val="75000"/>
                </a:schemeClr>
              </a:buClr>
              <a:defRPr/>
            </a:lvl2pPr>
            <a:lvl3pPr>
              <a:buClr>
                <a:schemeClr val="accent1">
                  <a:lumMod val="75000"/>
                </a:schemeClr>
              </a:buClr>
              <a:defRPr/>
            </a:lvl3pPr>
            <a:lvl4pPr>
              <a:buClr>
                <a:schemeClr val="accent1">
                  <a:lumMod val="75000"/>
                </a:schemeClr>
              </a:buClr>
              <a:defRPr/>
            </a:lvl4pPr>
            <a:lvl5pPr>
              <a:buClr>
                <a:schemeClr val="accent1">
                  <a:lumMod val="75000"/>
                </a:schemeClr>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81E5E79-4954-4004-AD4F-75DEE5DC8DA3}" type="datetimeFigureOut">
              <a:rPr lang="en-IN" smtClean="0"/>
              <a:t>01-04-2024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a:xfrm>
            <a:off x="10951856" y="5867131"/>
            <a:ext cx="551167" cy="365125"/>
          </a:xfrm>
        </p:spPr>
        <p:txBody>
          <a:bodyPr/>
          <a:lstStyle/>
          <a:p>
            <a:fld id="{D4F1D9C3-2411-431E-8364-4608AD2F767B}" type="slidenum">
              <a:rPr lang="en-IN" smtClean="0"/>
              <a:t>‹#›</a:t>
            </a:fld>
            <a:endParaRPr lang="en-IN"/>
          </a:p>
        </p:txBody>
      </p:sp>
    </p:spTree>
    <p:extLst>
      <p:ext uri="{BB962C8B-B14F-4D97-AF65-F5344CB8AC3E}">
        <p14:creationId xmlns:p14="http://schemas.microsoft.com/office/powerpoint/2010/main" val="32495834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81E5E79-4954-4004-AD4F-75DEE5DC8DA3}" type="datetimeFigureOut">
              <a:rPr lang="en-IN" smtClean="0"/>
              <a:t>01-04-2024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4F1D9C3-2411-431E-8364-4608AD2F767B}" type="slidenum">
              <a:rPr lang="en-IN" smtClean="0"/>
              <a:t>‹#›</a:t>
            </a:fld>
            <a:endParaRPr lang="en-IN"/>
          </a:p>
        </p:txBody>
      </p:sp>
    </p:spTree>
    <p:extLst>
      <p:ext uri="{BB962C8B-B14F-4D97-AF65-F5344CB8AC3E}">
        <p14:creationId xmlns:p14="http://schemas.microsoft.com/office/powerpoint/2010/main" val="31437804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81E5E79-4954-4004-AD4F-75DEE5DC8DA3}" type="datetimeFigureOut">
              <a:rPr lang="en-IN" smtClean="0"/>
              <a:t>01-04-2024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4F1D9C3-2411-431E-8364-4608AD2F767B}" type="slidenum">
              <a:rPr lang="en-IN" smtClean="0"/>
              <a:t>‹#›</a:t>
            </a:fld>
            <a:endParaRPr lang="en-IN"/>
          </a:p>
        </p:txBody>
      </p:sp>
    </p:spTree>
    <p:extLst>
      <p:ext uri="{BB962C8B-B14F-4D97-AF65-F5344CB8AC3E}">
        <p14:creationId xmlns:p14="http://schemas.microsoft.com/office/powerpoint/2010/main" val="15272027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81E5E79-4954-4004-AD4F-75DEE5DC8DA3}" type="datetimeFigureOut">
              <a:rPr lang="en-IN" smtClean="0"/>
              <a:t>01-04-2024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D4F1D9C3-2411-431E-8364-4608AD2F767B}" type="slidenum">
              <a:rPr lang="en-IN" smtClean="0"/>
              <a:t>‹#›</a:t>
            </a:fld>
            <a:endParaRPr lang="en-IN"/>
          </a:p>
        </p:txBody>
      </p:sp>
    </p:spTree>
    <p:extLst>
      <p:ext uri="{BB962C8B-B14F-4D97-AF65-F5344CB8AC3E}">
        <p14:creationId xmlns:p14="http://schemas.microsoft.com/office/powerpoint/2010/main" val="19107683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81E5E79-4954-4004-AD4F-75DEE5DC8DA3}" type="datetimeFigureOut">
              <a:rPr lang="en-IN" smtClean="0"/>
              <a:t>01-04-2024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D4F1D9C3-2411-431E-8364-4608AD2F767B}" type="slidenum">
              <a:rPr lang="en-IN" smtClean="0"/>
              <a:t>‹#›</a:t>
            </a:fld>
            <a:endParaRPr lang="en-IN"/>
          </a:p>
        </p:txBody>
      </p:sp>
    </p:spTree>
    <p:extLst>
      <p:ext uri="{BB962C8B-B14F-4D97-AF65-F5344CB8AC3E}">
        <p14:creationId xmlns:p14="http://schemas.microsoft.com/office/powerpoint/2010/main" val="20867327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1E5E79-4954-4004-AD4F-75DEE5DC8DA3}" type="datetimeFigureOut">
              <a:rPr lang="en-IN" smtClean="0"/>
              <a:t>01-04-2024</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D4F1D9C3-2411-431E-8364-4608AD2F767B}" type="slidenum">
              <a:rPr lang="en-IN" smtClean="0"/>
              <a:t>‹#›</a:t>
            </a:fld>
            <a:endParaRPr lang="en-IN"/>
          </a:p>
        </p:txBody>
      </p:sp>
    </p:spTree>
    <p:extLst>
      <p:ext uri="{BB962C8B-B14F-4D97-AF65-F5344CB8AC3E}">
        <p14:creationId xmlns:p14="http://schemas.microsoft.com/office/powerpoint/2010/main" val="33239145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81E5E79-4954-4004-AD4F-75DEE5DC8DA3}" type="datetimeFigureOut">
              <a:rPr lang="en-IN" smtClean="0"/>
              <a:t>01-04-2024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4F1D9C3-2411-431E-8364-4608AD2F767B}" type="slidenum">
              <a:rPr lang="en-IN" smtClean="0"/>
              <a:t>‹#›</a:t>
            </a:fld>
            <a:endParaRPr lang="en-IN"/>
          </a:p>
        </p:txBody>
      </p:sp>
    </p:spTree>
    <p:extLst>
      <p:ext uri="{BB962C8B-B14F-4D97-AF65-F5344CB8AC3E}">
        <p14:creationId xmlns:p14="http://schemas.microsoft.com/office/powerpoint/2010/main" val="2503434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81E5E79-4954-4004-AD4F-75DEE5DC8DA3}" type="datetimeFigureOut">
              <a:rPr lang="en-IN" smtClean="0"/>
              <a:t>01-04-2024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4F1D9C3-2411-431E-8364-4608AD2F767B}" type="slidenum">
              <a:rPr lang="en-IN" smtClean="0"/>
              <a:t>‹#›</a:t>
            </a:fld>
            <a:endParaRPr lang="en-IN"/>
          </a:p>
        </p:txBody>
      </p:sp>
    </p:spTree>
    <p:extLst>
      <p:ext uri="{BB962C8B-B14F-4D97-AF65-F5344CB8AC3E}">
        <p14:creationId xmlns:p14="http://schemas.microsoft.com/office/powerpoint/2010/main" val="3990625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381E5E79-4954-4004-AD4F-75DEE5DC8DA3}" type="datetimeFigureOut">
              <a:rPr lang="en-IN" smtClean="0"/>
              <a:t>01-04-2024</a:t>
            </a:fld>
            <a:endParaRPr lang="en-IN"/>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IN"/>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4F1D9C3-2411-431E-8364-4608AD2F767B}" type="slidenum">
              <a:rPr lang="en-IN" smtClean="0"/>
              <a:t>‹#›</a:t>
            </a:fld>
            <a:endParaRPr lang="en-IN"/>
          </a:p>
        </p:txBody>
      </p:sp>
    </p:spTree>
    <p:extLst>
      <p:ext uri="{BB962C8B-B14F-4D97-AF65-F5344CB8AC3E}">
        <p14:creationId xmlns:p14="http://schemas.microsoft.com/office/powerpoint/2010/main" val="1516004214"/>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 id="2147483749" r:id="rId12"/>
    <p:sldLayoutId id="2147483750" r:id="rId13"/>
    <p:sldLayoutId id="2147483751" r:id="rId14"/>
    <p:sldLayoutId id="2147483752" r:id="rId15"/>
    <p:sldLayoutId id="2147483753" r:id="rId16"/>
    <p:sldLayoutId id="2147483754"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indiafilings.com/learn/income-from-house-property/"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hyperlink" Target="https://www.indiafilings.com/learn/belated-and-revised-return/" TargetMode="Externa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7.xml"/><Relationship Id="rId6" Type="http://schemas.openxmlformats.org/officeDocument/2006/relationships/image" Target="../media/image8.jpg"/><Relationship Id="rId5" Type="http://schemas.openxmlformats.org/officeDocument/2006/relationships/image" Target="../media/image7.jpg"/><Relationship Id="rId4" Type="http://schemas.openxmlformats.org/officeDocument/2006/relationships/image" Target="../media/image6.jp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2" Type="http://schemas.openxmlformats.org/officeDocument/2006/relationships/hyperlink" Target="https://www.indiafilings.com/learn/income-tax-exemptions-2016-17/" TargetMode="Externa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755705-2DB5-B482-532D-FA4AF01F72FD}"/>
              </a:ext>
            </a:extLst>
          </p:cNvPr>
          <p:cNvSpPr>
            <a:spLocks noGrp="1"/>
          </p:cNvSpPr>
          <p:nvPr>
            <p:ph type="ctrTitle"/>
          </p:nvPr>
        </p:nvSpPr>
        <p:spPr>
          <a:xfrm>
            <a:off x="1524000" y="629203"/>
            <a:ext cx="9144000" cy="2387600"/>
          </a:xfrm>
        </p:spPr>
        <p:txBody>
          <a:bodyPr/>
          <a:lstStyle/>
          <a:p>
            <a:r>
              <a:rPr lang="en-GB" dirty="0">
                <a:latin typeface="Algerian" panose="04020705040A02060702" pitchFamily="82" charset="0"/>
              </a:rPr>
              <a:t>INCOME TAX RETURNS - INTRODUCTION</a:t>
            </a:r>
            <a:endParaRPr lang="en-IN" dirty="0">
              <a:latin typeface="Algerian" panose="04020705040A02060702" pitchFamily="82" charset="0"/>
            </a:endParaRPr>
          </a:p>
        </p:txBody>
      </p:sp>
    </p:spTree>
    <p:extLst>
      <p:ext uri="{BB962C8B-B14F-4D97-AF65-F5344CB8AC3E}">
        <p14:creationId xmlns:p14="http://schemas.microsoft.com/office/powerpoint/2010/main" val="40891407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50587" y="187297"/>
            <a:ext cx="5990348" cy="553357"/>
          </a:xfrm>
          <a:prstGeom prst="rect">
            <a:avLst/>
          </a:prstGeom>
        </p:spPr>
        <p:style>
          <a:lnRef idx="1">
            <a:schemeClr val="dk1"/>
          </a:lnRef>
          <a:fillRef idx="3">
            <a:schemeClr val="dk1"/>
          </a:fillRef>
          <a:effectRef idx="2">
            <a:schemeClr val="dk1"/>
          </a:effectRef>
          <a:fontRef idx="minor">
            <a:schemeClr val="lt1"/>
          </a:fontRef>
        </p:style>
        <p:txBody>
          <a:bodyPr wrap="square">
            <a:spAutoFit/>
          </a:bodyPr>
          <a:lstStyle/>
          <a:p>
            <a:pPr algn="ctr">
              <a:lnSpc>
                <a:spcPct val="107000"/>
              </a:lnSpc>
              <a:spcAft>
                <a:spcPts val="800"/>
              </a:spcAft>
            </a:pPr>
            <a:r>
              <a:rPr lang="en-IN" sz="2800" b="1" spc="50" dirty="0">
                <a:ln w="9525" cmpd="sng">
                  <a:solidFill>
                    <a:schemeClr val="accent1"/>
                  </a:solidFill>
                  <a:prstDash val="solid"/>
                </a:ln>
                <a:solidFill>
                  <a:srgbClr val="70AD47">
                    <a:tint val="1000"/>
                  </a:srgbClr>
                </a:solidFill>
                <a:effectLst>
                  <a:glow rad="38100">
                    <a:schemeClr val="accent1">
                      <a:alpha val="40000"/>
                    </a:schemeClr>
                  </a:glow>
                </a:effectLst>
                <a:latin typeface="Georgia" panose="02040502050405020303" pitchFamily="18" charset="0"/>
                <a:ea typeface="Calibri" panose="020F0502020204030204" pitchFamily="34" charset="0"/>
                <a:cs typeface="Times New Roman" panose="02020603050405020304" pitchFamily="18" charset="0"/>
              </a:rPr>
              <a:t>ITR Filing- Sec 139</a:t>
            </a:r>
            <a:endParaRPr lang="en-IN" sz="2000" b="1" spc="50" dirty="0">
              <a:ln w="9525" cmpd="sng">
                <a:solidFill>
                  <a:schemeClr val="accent1"/>
                </a:solidFill>
                <a:prstDash val="solid"/>
              </a:ln>
              <a:solidFill>
                <a:srgbClr val="70AD47">
                  <a:tint val="1000"/>
                </a:srgbClr>
              </a:solidFill>
              <a:effectLst>
                <a:glow rad="38100">
                  <a:schemeClr val="accent1">
                    <a:alpha val="40000"/>
                  </a:schemeClr>
                </a:glow>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p:cNvSpPr/>
          <p:nvPr/>
        </p:nvSpPr>
        <p:spPr>
          <a:xfrm>
            <a:off x="662941" y="852438"/>
            <a:ext cx="10763248" cy="5387222"/>
          </a:xfrm>
          <a:prstGeom prst="rect">
            <a:avLst/>
          </a:prstGeom>
          <a:solidFill>
            <a:schemeClr val="accent3">
              <a:lumMod val="40000"/>
              <a:lumOff val="60000"/>
            </a:schemeClr>
          </a:solidFill>
          <a:scene3d>
            <a:camera prst="orthographicFront"/>
            <a:lightRig rig="threePt" dir="t"/>
          </a:scene3d>
          <a:sp3d>
            <a:bevelT/>
          </a:sp3d>
        </p:spPr>
        <p:txBody>
          <a:bodyPr wrap="square">
            <a:spAutoFit/>
          </a:bodyPr>
          <a:lstStyle/>
          <a:p>
            <a:r>
              <a:rPr lang="en-US" sz="2800" b="1" dirty="0"/>
              <a:t>Section 139(3) – Filing Income Tax Return in Case of Loss</a:t>
            </a:r>
          </a:p>
          <a:p>
            <a:r>
              <a:rPr lang="en-US" sz="2800" dirty="0"/>
              <a:t>Section 139(3) deal with tax returns in case of loss incurred in a company or firm.</a:t>
            </a:r>
          </a:p>
          <a:p>
            <a:r>
              <a:rPr lang="en-US" sz="2800" dirty="0"/>
              <a:t>If losses are incurred in any income under the head “Profits and Gains of Business and Profession” or the head “Capital Gains”, then income tax return must be filed before the due date mentioned under section 139(1).</a:t>
            </a:r>
          </a:p>
          <a:p>
            <a:r>
              <a:rPr lang="en-US" sz="2800" dirty="0"/>
              <a:t>The following heads mentioned below will not be affected by the delayed filing of income tax return:</a:t>
            </a:r>
          </a:p>
          <a:p>
            <a:r>
              <a:rPr lang="en-US" sz="2800" dirty="0"/>
              <a:t>Any loss occurred under the heads of “</a:t>
            </a:r>
            <a:r>
              <a:rPr lang="en-US" sz="2800" b="1" dirty="0">
                <a:hlinkClick r:id="rId2"/>
              </a:rPr>
              <a:t>House and residential property”.</a:t>
            </a:r>
            <a:endParaRPr lang="en-US" sz="2800" dirty="0"/>
          </a:p>
          <a:p>
            <a:r>
              <a:rPr lang="en-US" sz="2800" dirty="0"/>
              <a:t>Any loss occurred by the unabsorbed property as mentioned under section 139(3).</a:t>
            </a:r>
          </a:p>
          <a:p>
            <a:pPr>
              <a:lnSpc>
                <a:spcPct val="107000"/>
              </a:lnSpc>
              <a:spcAft>
                <a:spcPts val="800"/>
              </a:spcAft>
            </a:pPr>
            <a:endParaRPr lang="en-IN" sz="2500" dirty="0">
              <a:solidFill>
                <a:srgbClr val="333333"/>
              </a:solidFill>
              <a:effectLst/>
              <a:latin typeface="Cambria" panose="020405030504060302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539630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50587" y="187297"/>
            <a:ext cx="5990348" cy="553357"/>
          </a:xfrm>
          <a:prstGeom prst="rect">
            <a:avLst/>
          </a:prstGeom>
        </p:spPr>
        <p:style>
          <a:lnRef idx="1">
            <a:schemeClr val="dk1"/>
          </a:lnRef>
          <a:fillRef idx="3">
            <a:schemeClr val="dk1"/>
          </a:fillRef>
          <a:effectRef idx="2">
            <a:schemeClr val="dk1"/>
          </a:effectRef>
          <a:fontRef idx="minor">
            <a:schemeClr val="lt1"/>
          </a:fontRef>
        </p:style>
        <p:txBody>
          <a:bodyPr wrap="square">
            <a:spAutoFit/>
          </a:bodyPr>
          <a:lstStyle/>
          <a:p>
            <a:pPr algn="ctr">
              <a:lnSpc>
                <a:spcPct val="107000"/>
              </a:lnSpc>
              <a:spcAft>
                <a:spcPts val="800"/>
              </a:spcAft>
            </a:pPr>
            <a:r>
              <a:rPr lang="en-IN" sz="2800" b="1" spc="50" dirty="0">
                <a:ln w="9525" cmpd="sng">
                  <a:solidFill>
                    <a:schemeClr val="accent1"/>
                  </a:solidFill>
                  <a:prstDash val="solid"/>
                </a:ln>
                <a:solidFill>
                  <a:srgbClr val="70AD47">
                    <a:tint val="1000"/>
                  </a:srgbClr>
                </a:solidFill>
                <a:effectLst>
                  <a:glow rad="38100">
                    <a:schemeClr val="accent1">
                      <a:alpha val="40000"/>
                    </a:schemeClr>
                  </a:glow>
                </a:effectLst>
                <a:latin typeface="Georgia" panose="02040502050405020303" pitchFamily="18" charset="0"/>
                <a:ea typeface="Calibri" panose="020F0502020204030204" pitchFamily="34" charset="0"/>
                <a:cs typeface="Times New Roman" panose="02020603050405020304" pitchFamily="18" charset="0"/>
              </a:rPr>
              <a:t>ITR Filing- Sec 139</a:t>
            </a:r>
            <a:endParaRPr lang="en-IN" sz="2000" b="1" spc="50" dirty="0">
              <a:ln w="9525" cmpd="sng">
                <a:solidFill>
                  <a:schemeClr val="accent1"/>
                </a:solidFill>
                <a:prstDash val="solid"/>
              </a:ln>
              <a:solidFill>
                <a:srgbClr val="70AD47">
                  <a:tint val="1000"/>
                </a:srgbClr>
              </a:solidFill>
              <a:effectLst>
                <a:glow rad="38100">
                  <a:schemeClr val="accent1">
                    <a:alpha val="40000"/>
                  </a:schemeClr>
                </a:glow>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p:cNvSpPr/>
          <p:nvPr/>
        </p:nvSpPr>
        <p:spPr>
          <a:xfrm>
            <a:off x="1099215" y="852437"/>
            <a:ext cx="10326976" cy="5674630"/>
          </a:xfrm>
          <a:prstGeom prst="rect">
            <a:avLst/>
          </a:prstGeom>
          <a:solidFill>
            <a:schemeClr val="accent3">
              <a:lumMod val="40000"/>
              <a:lumOff val="60000"/>
            </a:schemeClr>
          </a:solidFill>
          <a:scene3d>
            <a:camera prst="orthographicFront"/>
            <a:lightRig rig="threePt" dir="t"/>
          </a:scene3d>
          <a:sp3d>
            <a:bevelT/>
          </a:sp3d>
        </p:spPr>
        <p:txBody>
          <a:bodyPr wrap="square" lIns="91440" tIns="45720" rIns="91440" bIns="45720" anchor="t">
            <a:spAutoFit/>
          </a:bodyPr>
          <a:lstStyle/>
          <a:p>
            <a:r>
              <a:rPr lang="en-US" sz="2800" b="1" dirty="0"/>
              <a:t>Section 139(4) – Late Filing Income Tax Return(Belated Return)</a:t>
            </a:r>
          </a:p>
          <a:p>
            <a:r>
              <a:rPr lang="en-US" sz="2800" dirty="0"/>
              <a:t>Section 139(4) deals with late filing of income tax return. Its provisions have been described below:</a:t>
            </a:r>
          </a:p>
          <a:p>
            <a:pPr algn="just"/>
            <a:r>
              <a:rPr lang="en-US" sz="2800" dirty="0"/>
              <a:t>The taxpayer can file late income tax returns before end of the relevant assessment year;  or completion of Assessment u/s144. </a:t>
            </a:r>
          </a:p>
          <a:p>
            <a:r>
              <a:rPr lang="en-US" sz="2800" dirty="0"/>
              <a:t>The tax payer with late filing of income tax returns may incur a fee of </a:t>
            </a:r>
            <a:r>
              <a:rPr lang="en-US" sz="2800" b="1" i="1" dirty="0"/>
              <a:t>5,000, if the return is furnished on or before the 31st December of the assessment year under section 234F </a:t>
            </a:r>
            <a:r>
              <a:rPr lang="en-US" sz="2800" dirty="0"/>
              <a:t>and </a:t>
            </a:r>
            <a:r>
              <a:rPr lang="en-US" sz="2800" b="1" i="1" dirty="0"/>
              <a:t>Rs10000 in all other case</a:t>
            </a:r>
          </a:p>
          <a:p>
            <a:r>
              <a:rPr lang="en-US" sz="2800" dirty="0"/>
              <a:t>( maximum Rs.1000 for total Income below Rs.5.00 lakh).</a:t>
            </a:r>
          </a:p>
          <a:p>
            <a:r>
              <a:rPr lang="en-US" sz="2800" dirty="0"/>
              <a:t> </a:t>
            </a:r>
          </a:p>
          <a:p>
            <a:r>
              <a:rPr lang="en-US" sz="2800" dirty="0"/>
              <a:t>However, </a:t>
            </a:r>
            <a:r>
              <a:rPr lang="en-US" sz="2800" b="1" i="1" dirty="0"/>
              <a:t>no LATE FEE </a:t>
            </a:r>
            <a:r>
              <a:rPr lang="en-US" sz="2800" dirty="0"/>
              <a:t>shall be levied on returns that were not required to be mandatorily filed as per Section 139(1).</a:t>
            </a:r>
          </a:p>
          <a:p>
            <a:pPr>
              <a:lnSpc>
                <a:spcPct val="107000"/>
              </a:lnSpc>
              <a:spcAft>
                <a:spcPts val="800"/>
              </a:spcAft>
            </a:pPr>
            <a:endParaRPr lang="en-IN" sz="2500" dirty="0">
              <a:solidFill>
                <a:srgbClr val="333333"/>
              </a:solidFill>
              <a:effectLst/>
              <a:latin typeface="Cambria" panose="020405030504060302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932523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50587" y="187297"/>
            <a:ext cx="5990348" cy="553357"/>
          </a:xfrm>
          <a:prstGeom prst="rect">
            <a:avLst/>
          </a:prstGeom>
        </p:spPr>
        <p:style>
          <a:lnRef idx="1">
            <a:schemeClr val="dk1"/>
          </a:lnRef>
          <a:fillRef idx="3">
            <a:schemeClr val="dk1"/>
          </a:fillRef>
          <a:effectRef idx="2">
            <a:schemeClr val="dk1"/>
          </a:effectRef>
          <a:fontRef idx="minor">
            <a:schemeClr val="lt1"/>
          </a:fontRef>
        </p:style>
        <p:txBody>
          <a:bodyPr wrap="square">
            <a:spAutoFit/>
          </a:bodyPr>
          <a:lstStyle/>
          <a:p>
            <a:pPr algn="ctr">
              <a:lnSpc>
                <a:spcPct val="107000"/>
              </a:lnSpc>
              <a:spcAft>
                <a:spcPts val="800"/>
              </a:spcAft>
            </a:pPr>
            <a:r>
              <a:rPr lang="en-IN" sz="2800" b="1" spc="50" dirty="0">
                <a:ln w="9525" cmpd="sng">
                  <a:solidFill>
                    <a:schemeClr val="accent1"/>
                  </a:solidFill>
                  <a:prstDash val="solid"/>
                </a:ln>
                <a:solidFill>
                  <a:srgbClr val="70AD47">
                    <a:tint val="1000"/>
                  </a:srgbClr>
                </a:solidFill>
                <a:effectLst>
                  <a:glow rad="38100">
                    <a:schemeClr val="accent1">
                      <a:alpha val="40000"/>
                    </a:schemeClr>
                  </a:glow>
                </a:effectLst>
                <a:latin typeface="Georgia" panose="02040502050405020303" pitchFamily="18" charset="0"/>
                <a:ea typeface="Calibri" panose="020F0502020204030204" pitchFamily="34" charset="0"/>
                <a:cs typeface="Times New Roman" panose="02020603050405020304" pitchFamily="18" charset="0"/>
              </a:rPr>
              <a:t>ITR Filing- Sec 139</a:t>
            </a:r>
            <a:endParaRPr lang="en-IN" sz="2000" b="1" spc="50" dirty="0">
              <a:ln w="9525" cmpd="sng">
                <a:solidFill>
                  <a:schemeClr val="accent1"/>
                </a:solidFill>
                <a:prstDash val="solid"/>
              </a:ln>
              <a:solidFill>
                <a:srgbClr val="70AD47">
                  <a:tint val="1000"/>
                </a:srgbClr>
              </a:solidFill>
              <a:effectLst>
                <a:glow rad="38100">
                  <a:schemeClr val="accent1">
                    <a:alpha val="40000"/>
                  </a:schemeClr>
                </a:glow>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p:cNvSpPr/>
          <p:nvPr/>
        </p:nvSpPr>
        <p:spPr>
          <a:xfrm>
            <a:off x="1099215" y="852441"/>
            <a:ext cx="10326976" cy="5243743"/>
          </a:xfrm>
          <a:prstGeom prst="rect">
            <a:avLst/>
          </a:prstGeom>
          <a:solidFill>
            <a:schemeClr val="accent3">
              <a:lumMod val="40000"/>
              <a:lumOff val="60000"/>
            </a:schemeClr>
          </a:solidFill>
          <a:scene3d>
            <a:camera prst="orthographicFront"/>
            <a:lightRig rig="threePt" dir="t"/>
          </a:scene3d>
          <a:sp3d>
            <a:bevelT/>
          </a:sp3d>
        </p:spPr>
        <p:txBody>
          <a:bodyPr wrap="square" lIns="91440" tIns="45720" rIns="91440" bIns="45720" anchor="t">
            <a:spAutoFit/>
          </a:bodyPr>
          <a:lstStyle/>
          <a:p>
            <a:r>
              <a:rPr lang="en-US" sz="2800" b="1" dirty="0"/>
              <a:t>Section 139(5) – Revised Return</a:t>
            </a:r>
          </a:p>
          <a:p>
            <a:r>
              <a:rPr lang="en-US" sz="2800" dirty="0"/>
              <a:t>Section 139(5) deals with </a:t>
            </a:r>
            <a:r>
              <a:rPr lang="en-US" sz="2800" b="1" dirty="0">
                <a:hlinkClick r:id="rId2"/>
              </a:rPr>
              <a:t>revised income tax return</a:t>
            </a:r>
            <a:r>
              <a:rPr lang="en-US" sz="2800" dirty="0"/>
              <a:t> in case of any mistakes while filing the original income tax returns. The following are its provisions:</a:t>
            </a:r>
          </a:p>
          <a:p>
            <a:r>
              <a:rPr lang="en-US" sz="2800" dirty="0"/>
              <a:t>If the original or initial income tax return was filed by the </a:t>
            </a:r>
            <a:r>
              <a:rPr lang="en-US" sz="2800" dirty="0" err="1"/>
              <a:t>assessee</a:t>
            </a:r>
            <a:r>
              <a:rPr lang="en-US" sz="2800" dirty="0"/>
              <a:t> or entity as per Section 139(1) , he/she can file a revised income tax return before </a:t>
            </a:r>
            <a:r>
              <a:rPr lang="en-US" sz="2800" b="1" i="1" dirty="0"/>
              <a:t>end of the relevant assessment year or completion of assessment, whichever is earlier.</a:t>
            </a:r>
          </a:p>
          <a:p>
            <a:r>
              <a:rPr lang="en-US" sz="2800" dirty="0"/>
              <a:t>A late income tax return cannot be revised. However, any loss return that was filed within the prescribed due date as mentioned in Section 139(1) can be revised.</a:t>
            </a:r>
          </a:p>
          <a:p>
            <a:pPr>
              <a:lnSpc>
                <a:spcPct val="107000"/>
              </a:lnSpc>
              <a:spcAft>
                <a:spcPts val="800"/>
              </a:spcAft>
            </a:pPr>
            <a:endParaRPr lang="en-IN" sz="2500" dirty="0">
              <a:solidFill>
                <a:srgbClr val="333333"/>
              </a:solidFill>
              <a:effectLst/>
              <a:latin typeface="Cambria" panose="020405030504060302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986332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50587" y="187297"/>
            <a:ext cx="5990348" cy="553357"/>
          </a:xfrm>
          <a:prstGeom prst="rect">
            <a:avLst/>
          </a:prstGeom>
        </p:spPr>
        <p:style>
          <a:lnRef idx="1">
            <a:schemeClr val="dk1"/>
          </a:lnRef>
          <a:fillRef idx="3">
            <a:schemeClr val="dk1"/>
          </a:fillRef>
          <a:effectRef idx="2">
            <a:schemeClr val="dk1"/>
          </a:effectRef>
          <a:fontRef idx="minor">
            <a:schemeClr val="lt1"/>
          </a:fontRef>
        </p:style>
        <p:txBody>
          <a:bodyPr wrap="square">
            <a:spAutoFit/>
          </a:bodyPr>
          <a:lstStyle/>
          <a:p>
            <a:pPr algn="ctr">
              <a:lnSpc>
                <a:spcPct val="107000"/>
              </a:lnSpc>
              <a:spcAft>
                <a:spcPts val="800"/>
              </a:spcAft>
            </a:pPr>
            <a:r>
              <a:rPr lang="en-IN" sz="2800" b="1" spc="50" dirty="0">
                <a:ln w="9525" cmpd="sng">
                  <a:solidFill>
                    <a:schemeClr val="accent1"/>
                  </a:solidFill>
                  <a:prstDash val="solid"/>
                </a:ln>
                <a:solidFill>
                  <a:srgbClr val="70AD47">
                    <a:tint val="1000"/>
                  </a:srgbClr>
                </a:solidFill>
                <a:effectLst>
                  <a:glow rad="38100">
                    <a:schemeClr val="accent1">
                      <a:alpha val="40000"/>
                    </a:schemeClr>
                  </a:glow>
                </a:effectLst>
                <a:latin typeface="Georgia" panose="02040502050405020303" pitchFamily="18" charset="0"/>
                <a:ea typeface="Calibri" panose="020F0502020204030204" pitchFamily="34" charset="0"/>
                <a:cs typeface="Times New Roman" panose="02020603050405020304" pitchFamily="18" charset="0"/>
              </a:rPr>
              <a:t>ITR Filing- Sec 139</a:t>
            </a:r>
            <a:endParaRPr lang="en-IN" sz="2000" b="1" spc="50" dirty="0">
              <a:ln w="9525" cmpd="sng">
                <a:solidFill>
                  <a:schemeClr val="accent1"/>
                </a:solidFill>
                <a:prstDash val="solid"/>
              </a:ln>
              <a:solidFill>
                <a:srgbClr val="70AD47">
                  <a:tint val="1000"/>
                </a:srgbClr>
              </a:solidFill>
              <a:effectLst>
                <a:glow rad="38100">
                  <a:schemeClr val="accent1">
                    <a:alpha val="40000"/>
                  </a:schemeClr>
                </a:glow>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p:cNvSpPr/>
          <p:nvPr/>
        </p:nvSpPr>
        <p:spPr>
          <a:xfrm>
            <a:off x="1099215" y="852437"/>
            <a:ext cx="10326976" cy="3951082"/>
          </a:xfrm>
          <a:prstGeom prst="rect">
            <a:avLst/>
          </a:prstGeom>
          <a:solidFill>
            <a:schemeClr val="accent3">
              <a:lumMod val="40000"/>
              <a:lumOff val="60000"/>
            </a:schemeClr>
          </a:solidFill>
          <a:scene3d>
            <a:camera prst="orthographicFront"/>
            <a:lightRig rig="threePt" dir="t"/>
          </a:scene3d>
          <a:sp3d>
            <a:bevelT/>
          </a:sp3d>
        </p:spPr>
        <p:txBody>
          <a:bodyPr wrap="square">
            <a:spAutoFit/>
          </a:bodyPr>
          <a:lstStyle/>
          <a:p>
            <a:r>
              <a:rPr lang="en-US" sz="2800" b="1" dirty="0"/>
              <a:t>Section 139(4A) – Income Tax Return of Charitable and Religious Trust</a:t>
            </a:r>
          </a:p>
          <a:p>
            <a:r>
              <a:rPr lang="en-US" sz="2800" dirty="0"/>
              <a:t>Any individual whose income received from the property occupied by a public charity or religious trust  and claims tax exemptions under Section 11 and Section 12 of the Income Tax Act are compulsorily required to file their tax returns, provided that the sum of the income collected prior to the provisions under section 11 and Section 12 is beyond the basic limit allowed for exemption.</a:t>
            </a:r>
          </a:p>
          <a:p>
            <a:pPr>
              <a:lnSpc>
                <a:spcPct val="107000"/>
              </a:lnSpc>
              <a:spcAft>
                <a:spcPts val="800"/>
              </a:spcAft>
            </a:pPr>
            <a:endParaRPr lang="en-IN" sz="2500" dirty="0">
              <a:solidFill>
                <a:srgbClr val="333333"/>
              </a:solidFill>
              <a:effectLst/>
              <a:latin typeface="Cambria" panose="020405030504060302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130951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50587" y="187297"/>
            <a:ext cx="5990348" cy="553357"/>
          </a:xfrm>
          <a:prstGeom prst="rect">
            <a:avLst/>
          </a:prstGeom>
        </p:spPr>
        <p:style>
          <a:lnRef idx="1">
            <a:schemeClr val="dk1"/>
          </a:lnRef>
          <a:fillRef idx="3">
            <a:schemeClr val="dk1"/>
          </a:fillRef>
          <a:effectRef idx="2">
            <a:schemeClr val="dk1"/>
          </a:effectRef>
          <a:fontRef idx="minor">
            <a:schemeClr val="lt1"/>
          </a:fontRef>
        </p:style>
        <p:txBody>
          <a:bodyPr wrap="square">
            <a:spAutoFit/>
          </a:bodyPr>
          <a:lstStyle/>
          <a:p>
            <a:pPr algn="ctr">
              <a:lnSpc>
                <a:spcPct val="107000"/>
              </a:lnSpc>
              <a:spcAft>
                <a:spcPts val="800"/>
              </a:spcAft>
            </a:pPr>
            <a:r>
              <a:rPr lang="en-IN" sz="2800" b="1" spc="50" dirty="0">
                <a:ln w="9525" cmpd="sng">
                  <a:solidFill>
                    <a:schemeClr val="accent1"/>
                  </a:solidFill>
                  <a:prstDash val="solid"/>
                </a:ln>
                <a:solidFill>
                  <a:srgbClr val="70AD47">
                    <a:tint val="1000"/>
                  </a:srgbClr>
                </a:solidFill>
                <a:effectLst>
                  <a:glow rad="38100">
                    <a:schemeClr val="accent1">
                      <a:alpha val="40000"/>
                    </a:schemeClr>
                  </a:glow>
                </a:effectLst>
                <a:latin typeface="Georgia" panose="02040502050405020303" pitchFamily="18" charset="0"/>
                <a:ea typeface="Calibri" panose="020F0502020204030204" pitchFamily="34" charset="0"/>
                <a:cs typeface="Times New Roman" panose="02020603050405020304" pitchFamily="18" charset="0"/>
              </a:rPr>
              <a:t>ITR Filing- Sec 139</a:t>
            </a:r>
            <a:endParaRPr lang="en-IN" sz="2000" b="1" spc="50" dirty="0">
              <a:ln w="9525" cmpd="sng">
                <a:solidFill>
                  <a:schemeClr val="accent1"/>
                </a:solidFill>
                <a:prstDash val="solid"/>
              </a:ln>
              <a:solidFill>
                <a:srgbClr val="70AD47">
                  <a:tint val="1000"/>
                </a:srgbClr>
              </a:solidFill>
              <a:effectLst>
                <a:glow rad="38100">
                  <a:schemeClr val="accent1">
                    <a:alpha val="40000"/>
                  </a:schemeClr>
                </a:glow>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p:cNvSpPr/>
          <p:nvPr/>
        </p:nvSpPr>
        <p:spPr>
          <a:xfrm>
            <a:off x="1099215" y="852465"/>
            <a:ext cx="10326976" cy="2725859"/>
          </a:xfrm>
          <a:prstGeom prst="rect">
            <a:avLst/>
          </a:prstGeom>
          <a:solidFill>
            <a:schemeClr val="accent3">
              <a:lumMod val="40000"/>
              <a:lumOff val="60000"/>
            </a:schemeClr>
          </a:solidFill>
          <a:scene3d>
            <a:camera prst="orthographicFront"/>
            <a:lightRig rig="threePt" dir="t"/>
          </a:scene3d>
          <a:sp3d>
            <a:bevelT/>
          </a:sp3d>
        </p:spPr>
        <p:txBody>
          <a:bodyPr wrap="square">
            <a:spAutoFit/>
          </a:bodyPr>
          <a:lstStyle/>
          <a:p>
            <a:r>
              <a:rPr lang="en-US" sz="2800" b="1" dirty="0"/>
              <a:t>Section 139(4B) – Return of Income of a Political Party</a:t>
            </a:r>
          </a:p>
          <a:p>
            <a:r>
              <a:rPr lang="en-US" sz="2800" dirty="0"/>
              <a:t>Any political party will be required to mandatory file its tax returns provided that the sum of the income collected by the party is beyond the basic limit allowed for exemption without taking into consideration any benefits mentioned under section 13A.</a:t>
            </a:r>
          </a:p>
          <a:p>
            <a:pPr>
              <a:lnSpc>
                <a:spcPct val="107000"/>
              </a:lnSpc>
              <a:spcAft>
                <a:spcPts val="800"/>
              </a:spcAft>
            </a:pPr>
            <a:endParaRPr lang="en-IN" sz="2500" dirty="0">
              <a:solidFill>
                <a:srgbClr val="333333"/>
              </a:solidFill>
              <a:effectLst/>
              <a:latin typeface="Cambria" panose="020405030504060302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200350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50587" y="187297"/>
            <a:ext cx="5990348" cy="553357"/>
          </a:xfrm>
          <a:prstGeom prst="rect">
            <a:avLst/>
          </a:prstGeom>
        </p:spPr>
        <p:style>
          <a:lnRef idx="1">
            <a:schemeClr val="dk1"/>
          </a:lnRef>
          <a:fillRef idx="3">
            <a:schemeClr val="dk1"/>
          </a:fillRef>
          <a:effectRef idx="2">
            <a:schemeClr val="dk1"/>
          </a:effectRef>
          <a:fontRef idx="minor">
            <a:schemeClr val="lt1"/>
          </a:fontRef>
        </p:style>
        <p:txBody>
          <a:bodyPr wrap="square">
            <a:spAutoFit/>
          </a:bodyPr>
          <a:lstStyle/>
          <a:p>
            <a:pPr algn="ctr">
              <a:lnSpc>
                <a:spcPct val="107000"/>
              </a:lnSpc>
              <a:spcAft>
                <a:spcPts val="800"/>
              </a:spcAft>
            </a:pPr>
            <a:r>
              <a:rPr lang="en-IN" sz="2800" b="1" spc="50" dirty="0">
                <a:ln w="9525" cmpd="sng">
                  <a:solidFill>
                    <a:schemeClr val="accent1"/>
                  </a:solidFill>
                  <a:prstDash val="solid"/>
                </a:ln>
                <a:solidFill>
                  <a:srgbClr val="70AD47">
                    <a:tint val="1000"/>
                  </a:srgbClr>
                </a:solidFill>
                <a:effectLst>
                  <a:glow rad="38100">
                    <a:schemeClr val="accent1">
                      <a:alpha val="40000"/>
                    </a:schemeClr>
                  </a:glow>
                </a:effectLst>
                <a:latin typeface="Georgia" panose="02040502050405020303" pitchFamily="18" charset="0"/>
                <a:ea typeface="Calibri" panose="020F0502020204030204" pitchFamily="34" charset="0"/>
                <a:cs typeface="Times New Roman" panose="02020603050405020304" pitchFamily="18" charset="0"/>
              </a:rPr>
              <a:t>ITR Filing- Sec 139</a:t>
            </a:r>
            <a:endParaRPr lang="en-IN" sz="2000" b="1" spc="50" dirty="0">
              <a:ln w="9525" cmpd="sng">
                <a:solidFill>
                  <a:schemeClr val="accent1"/>
                </a:solidFill>
                <a:prstDash val="solid"/>
              </a:ln>
              <a:solidFill>
                <a:srgbClr val="70AD47">
                  <a:tint val="1000"/>
                </a:srgbClr>
              </a:solidFill>
              <a:effectLst>
                <a:glow rad="38100">
                  <a:schemeClr val="accent1">
                    <a:alpha val="40000"/>
                  </a:schemeClr>
                </a:glow>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p:cNvSpPr/>
          <p:nvPr/>
        </p:nvSpPr>
        <p:spPr>
          <a:xfrm>
            <a:off x="1099215" y="852443"/>
            <a:ext cx="10326976" cy="4381969"/>
          </a:xfrm>
          <a:prstGeom prst="rect">
            <a:avLst/>
          </a:prstGeom>
          <a:solidFill>
            <a:schemeClr val="accent3">
              <a:lumMod val="40000"/>
              <a:lumOff val="60000"/>
            </a:schemeClr>
          </a:solidFill>
          <a:scene3d>
            <a:camera prst="orthographicFront"/>
            <a:lightRig rig="threePt" dir="t"/>
          </a:scene3d>
          <a:sp3d>
            <a:bevelT/>
          </a:sp3d>
        </p:spPr>
        <p:txBody>
          <a:bodyPr wrap="square">
            <a:spAutoFit/>
          </a:bodyPr>
          <a:lstStyle/>
          <a:p>
            <a:r>
              <a:rPr lang="en-US" sz="2800" b="1" dirty="0"/>
              <a:t>Section 139(4C) and (4D)- Claiming Exemption under Section 10</a:t>
            </a:r>
          </a:p>
          <a:p>
            <a:endParaRPr lang="en-US" sz="2800" dirty="0"/>
          </a:p>
          <a:p>
            <a:r>
              <a:rPr lang="en-US" sz="2800" dirty="0"/>
              <a:t>Section 139(4C) and Section 139(4D) deals with specific institutions who claim privileges as per the provision of Section 10 of the Income Tax Act 1961. </a:t>
            </a:r>
          </a:p>
          <a:p>
            <a:r>
              <a:rPr lang="en-US" sz="2800" dirty="0"/>
              <a:t>These sections state that an institution is mandatorily required to file its income tax returns provided that the sum of the income collected by the institution in question is beyond the basic limit allowed for exemption, without taking into consideration any other exemption benefits.</a:t>
            </a:r>
          </a:p>
          <a:p>
            <a:pPr>
              <a:lnSpc>
                <a:spcPct val="107000"/>
              </a:lnSpc>
              <a:spcAft>
                <a:spcPts val="800"/>
              </a:spcAft>
            </a:pPr>
            <a:endParaRPr lang="en-IN" sz="2500" dirty="0">
              <a:solidFill>
                <a:srgbClr val="333333"/>
              </a:solidFill>
              <a:effectLst/>
              <a:latin typeface="Cambria" panose="020405030504060302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904922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50587" y="187297"/>
            <a:ext cx="5990348" cy="553357"/>
          </a:xfrm>
          <a:prstGeom prst="rect">
            <a:avLst/>
          </a:prstGeom>
        </p:spPr>
        <p:style>
          <a:lnRef idx="1">
            <a:schemeClr val="dk1"/>
          </a:lnRef>
          <a:fillRef idx="3">
            <a:schemeClr val="dk1"/>
          </a:fillRef>
          <a:effectRef idx="2">
            <a:schemeClr val="dk1"/>
          </a:effectRef>
          <a:fontRef idx="minor">
            <a:schemeClr val="lt1"/>
          </a:fontRef>
        </p:style>
        <p:txBody>
          <a:bodyPr wrap="square">
            <a:spAutoFit/>
          </a:bodyPr>
          <a:lstStyle/>
          <a:p>
            <a:pPr algn="ctr">
              <a:lnSpc>
                <a:spcPct val="107000"/>
              </a:lnSpc>
              <a:spcAft>
                <a:spcPts val="800"/>
              </a:spcAft>
            </a:pPr>
            <a:r>
              <a:rPr lang="en-IN" sz="2800" b="1" spc="50" dirty="0">
                <a:ln w="9525" cmpd="sng">
                  <a:solidFill>
                    <a:schemeClr val="accent1"/>
                  </a:solidFill>
                  <a:prstDash val="solid"/>
                </a:ln>
                <a:solidFill>
                  <a:srgbClr val="70AD47">
                    <a:tint val="1000"/>
                  </a:srgbClr>
                </a:solidFill>
                <a:effectLst>
                  <a:glow rad="38100">
                    <a:schemeClr val="accent1">
                      <a:alpha val="40000"/>
                    </a:schemeClr>
                  </a:glow>
                </a:effectLst>
                <a:latin typeface="Georgia" panose="02040502050405020303" pitchFamily="18" charset="0"/>
                <a:ea typeface="Calibri" panose="020F0502020204030204" pitchFamily="34" charset="0"/>
                <a:cs typeface="Times New Roman" panose="02020603050405020304" pitchFamily="18" charset="0"/>
              </a:rPr>
              <a:t>ITR Filing- Sec 139</a:t>
            </a:r>
            <a:endParaRPr lang="en-IN" sz="2000" b="1" spc="50" dirty="0">
              <a:ln w="9525" cmpd="sng">
                <a:solidFill>
                  <a:schemeClr val="accent1"/>
                </a:solidFill>
                <a:prstDash val="solid"/>
              </a:ln>
              <a:solidFill>
                <a:srgbClr val="70AD47">
                  <a:tint val="1000"/>
                </a:srgbClr>
              </a:solidFill>
              <a:effectLst>
                <a:glow rad="38100">
                  <a:schemeClr val="accent1">
                    <a:alpha val="40000"/>
                  </a:schemeClr>
                </a:glow>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p:cNvSpPr/>
          <p:nvPr/>
        </p:nvSpPr>
        <p:spPr>
          <a:xfrm>
            <a:off x="1099215" y="852443"/>
            <a:ext cx="10326976" cy="5243743"/>
          </a:xfrm>
          <a:prstGeom prst="rect">
            <a:avLst/>
          </a:prstGeom>
          <a:solidFill>
            <a:schemeClr val="accent3">
              <a:lumMod val="40000"/>
              <a:lumOff val="60000"/>
            </a:schemeClr>
          </a:solidFill>
          <a:scene3d>
            <a:camera prst="orthographicFront"/>
            <a:lightRig rig="threePt" dir="t"/>
          </a:scene3d>
          <a:sp3d>
            <a:bevelT/>
          </a:sp3d>
        </p:spPr>
        <p:txBody>
          <a:bodyPr wrap="square">
            <a:spAutoFit/>
          </a:bodyPr>
          <a:lstStyle/>
          <a:p>
            <a:r>
              <a:rPr lang="en-US" sz="2800" b="1" dirty="0"/>
              <a:t>Section 139(9) – Defective Returns</a:t>
            </a:r>
          </a:p>
          <a:p>
            <a:endParaRPr lang="en-US" sz="2800" dirty="0"/>
          </a:p>
          <a:p>
            <a:r>
              <a:rPr lang="en-US" sz="2800" dirty="0"/>
              <a:t>As per the provisions under section 139(9), income tax return is defective when specific documents are not attached with the income tax return. In case the return is considered defective by the tax officer, then the concerned tax payer will be informed by him and be allowed to rectify the defect within 15 days starting from the day of intimation.</a:t>
            </a:r>
          </a:p>
          <a:p>
            <a:endParaRPr lang="en-US" sz="2800" dirty="0"/>
          </a:p>
          <a:p>
            <a:r>
              <a:rPr lang="en-US" sz="2800" dirty="0"/>
              <a:t>In the request from tax payer through an application, the allowable period could be extended. The assessing officer intimates the tax payer about the defect through a simple letter.</a:t>
            </a:r>
          </a:p>
          <a:p>
            <a:pPr>
              <a:lnSpc>
                <a:spcPct val="107000"/>
              </a:lnSpc>
              <a:spcAft>
                <a:spcPts val="800"/>
              </a:spcAft>
            </a:pPr>
            <a:endParaRPr lang="en-IN" sz="2500" dirty="0">
              <a:solidFill>
                <a:srgbClr val="333333"/>
              </a:solidFill>
              <a:effectLst/>
              <a:latin typeface="Cambria" panose="020405030504060302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816580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702819-C54F-4A2B-0F0D-28CBB6A83A7B}"/>
              </a:ext>
            </a:extLst>
          </p:cNvPr>
          <p:cNvSpPr>
            <a:spLocks noGrp="1"/>
          </p:cNvSpPr>
          <p:nvPr>
            <p:ph type="title"/>
          </p:nvPr>
        </p:nvSpPr>
        <p:spPr>
          <a:xfrm>
            <a:off x="6757737" y="1431042"/>
            <a:ext cx="3041924" cy="3995916"/>
          </a:xfrm>
        </p:spPr>
        <p:txBody>
          <a:bodyPr anchor="ctr">
            <a:normAutofit/>
          </a:bodyPr>
          <a:lstStyle/>
          <a:p>
            <a:r>
              <a:rPr lang="en-GB" dirty="0">
                <a:solidFill>
                  <a:schemeClr val="tx1">
                    <a:lumMod val="95000"/>
                    <a:lumOff val="5000"/>
                  </a:schemeClr>
                </a:solidFill>
                <a:cs typeface="Calibri"/>
              </a:rPr>
              <a:t>UPDATED RETURN</a:t>
            </a:r>
          </a:p>
        </p:txBody>
      </p:sp>
      <p:sp>
        <p:nvSpPr>
          <p:cNvPr id="3" name="Content Placeholder 2">
            <a:extLst>
              <a:ext uri="{FF2B5EF4-FFF2-40B4-BE49-F238E27FC236}">
                <a16:creationId xmlns:a16="http://schemas.microsoft.com/office/drawing/2014/main" id="{F190FD93-D7D0-BA41-917B-1AE8691763E2}"/>
              </a:ext>
            </a:extLst>
          </p:cNvPr>
          <p:cNvSpPr>
            <a:spLocks noGrp="1"/>
          </p:cNvSpPr>
          <p:nvPr>
            <p:ph idx="1"/>
          </p:nvPr>
        </p:nvSpPr>
        <p:spPr>
          <a:xfrm>
            <a:off x="1758639" y="755307"/>
            <a:ext cx="4211076" cy="5448029"/>
          </a:xfrm>
        </p:spPr>
        <p:txBody>
          <a:bodyPr vert="horz" lIns="91440" tIns="45720" rIns="91440" bIns="45720" rtlCol="0" anchor="ctr">
            <a:noAutofit/>
          </a:bodyPr>
          <a:lstStyle/>
          <a:p>
            <a:pPr marL="0" indent="0" algn="just">
              <a:spcBef>
                <a:spcPts val="0"/>
              </a:spcBef>
              <a:buNone/>
            </a:pPr>
            <a:r>
              <a:rPr lang="en-US" sz="2600" b="1" dirty="0">
                <a:solidFill>
                  <a:schemeClr val="tx1">
                    <a:lumMod val="85000"/>
                    <a:lumOff val="15000"/>
                  </a:schemeClr>
                </a:solidFill>
                <a:latin typeface="Garamond"/>
                <a:ea typeface="+mn-lt"/>
                <a:cs typeface="+mn-lt"/>
              </a:rPr>
              <a:t>To </a:t>
            </a:r>
            <a:r>
              <a:rPr lang="en-US" sz="2600" dirty="0">
                <a:solidFill>
                  <a:schemeClr val="tx1">
                    <a:lumMod val="85000"/>
                    <a:lumOff val="15000"/>
                  </a:schemeClr>
                </a:solidFill>
                <a:latin typeface="Garamond"/>
                <a:ea typeface="+mn-lt"/>
                <a:cs typeface="+mn-lt"/>
              </a:rPr>
              <a:t>provide an opportunity to </a:t>
            </a:r>
            <a:r>
              <a:rPr lang="en-US" sz="2600" dirty="0" err="1">
                <a:solidFill>
                  <a:schemeClr val="tx1">
                    <a:lumMod val="85000"/>
                    <a:lumOff val="15000"/>
                  </a:schemeClr>
                </a:solidFill>
                <a:latin typeface="Garamond"/>
                <a:ea typeface="+mn-lt"/>
                <a:cs typeface="+mn-lt"/>
              </a:rPr>
              <a:t>taxpayers,who</a:t>
            </a:r>
            <a:r>
              <a:rPr lang="en-US" sz="2600" dirty="0">
                <a:solidFill>
                  <a:schemeClr val="tx1">
                    <a:lumMod val="85000"/>
                    <a:lumOff val="15000"/>
                  </a:schemeClr>
                </a:solidFill>
                <a:latin typeface="Garamond"/>
                <a:ea typeface="+mn-lt"/>
                <a:cs typeface="+mn-lt"/>
              </a:rPr>
              <a:t> have not filed the returns or who have committed omissions or mistakes in correctly estimating their income for tax payment, sub-section (8A) in section 139 is proposed to be inserted to permit them to file an Updated Return on payment of additional tax</a:t>
            </a:r>
            <a:r>
              <a:rPr lang="en-US" sz="2600" dirty="0">
                <a:solidFill>
                  <a:schemeClr val="tx1">
                    <a:lumMod val="85000"/>
                    <a:lumOff val="15000"/>
                  </a:schemeClr>
                </a:solidFill>
                <a:ea typeface="+mn-lt"/>
                <a:cs typeface="+mn-lt"/>
              </a:rPr>
              <a:t>.</a:t>
            </a:r>
            <a:endParaRPr lang="en-US" dirty="0">
              <a:solidFill>
                <a:schemeClr val="tx1">
                  <a:lumMod val="85000"/>
                  <a:lumOff val="15000"/>
                </a:schemeClr>
              </a:solidFill>
              <a:cs typeface="Calibri"/>
            </a:endParaRPr>
          </a:p>
          <a:p>
            <a:endParaRPr lang="en-GB" sz="1600" dirty="0">
              <a:solidFill>
                <a:schemeClr val="tx1">
                  <a:lumMod val="85000"/>
                  <a:lumOff val="15000"/>
                </a:schemeClr>
              </a:solidFill>
              <a:cs typeface="Calibri"/>
            </a:endParaRPr>
          </a:p>
        </p:txBody>
      </p:sp>
    </p:spTree>
    <p:extLst>
      <p:ext uri="{BB962C8B-B14F-4D97-AF65-F5344CB8AC3E}">
        <p14:creationId xmlns:p14="http://schemas.microsoft.com/office/powerpoint/2010/main" val="24433610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2006602" y="1782981"/>
            <a:ext cx="3150061" cy="4465868"/>
          </a:xfrm>
          <a:prstGeom prst="rect">
            <a:avLst/>
          </a:prstGeom>
        </p:spPr>
        <p:txBody>
          <a:bodyPr vert="horz" lIns="91440" tIns="45720" rIns="91440" bIns="45720" rtlCol="0" anchor="t">
            <a:normAutofit/>
          </a:bodyPr>
          <a:lstStyle/>
          <a:p>
            <a:pPr marL="421640" marR="698500" indent="-228600">
              <a:lnSpc>
                <a:spcPct val="90000"/>
              </a:lnSpc>
              <a:spcBef>
                <a:spcPts val="955"/>
              </a:spcBef>
              <a:buFont typeface="Arial" panose="020B0604020202020204" pitchFamily="34" charset="0"/>
              <a:buChar char="•"/>
              <a:tabLst>
                <a:tab pos="422275" algn="l"/>
              </a:tabLst>
            </a:pPr>
            <a:r>
              <a:rPr lang="en-US" sz="2200" spc="-250" dirty="0">
                <a:latin typeface="Garamond"/>
              </a:rPr>
              <a:t>New </a:t>
            </a:r>
            <a:r>
              <a:rPr lang="en-US" sz="2200" spc="-110" dirty="0">
                <a:latin typeface="Garamond"/>
              </a:rPr>
              <a:t>sub-section </a:t>
            </a:r>
            <a:r>
              <a:rPr lang="en-US" sz="2200" spc="-60" dirty="0">
                <a:latin typeface="Garamond"/>
              </a:rPr>
              <a:t>139(8A) </a:t>
            </a:r>
            <a:r>
              <a:rPr lang="en-US" sz="2200" spc="-145" dirty="0" err="1">
                <a:latin typeface="Garamond"/>
              </a:rPr>
              <a:t>w.e.f</a:t>
            </a:r>
            <a:r>
              <a:rPr lang="en-US" sz="2200" spc="-145" dirty="0">
                <a:latin typeface="Garamond"/>
              </a:rPr>
              <a:t> </a:t>
            </a:r>
            <a:r>
              <a:rPr lang="en-US" sz="2200" spc="50" dirty="0">
                <a:latin typeface="Garamond"/>
              </a:rPr>
              <a:t>1</a:t>
            </a:r>
            <a:r>
              <a:rPr lang="en-US" sz="2200" spc="75" baseline="24904" dirty="0">
                <a:latin typeface="Garamond"/>
              </a:rPr>
              <a:t>st </a:t>
            </a:r>
            <a:r>
              <a:rPr lang="en-US" sz="2200" spc="-125" dirty="0">
                <a:latin typeface="Garamond"/>
              </a:rPr>
              <a:t>April  </a:t>
            </a:r>
            <a:r>
              <a:rPr lang="en-US" sz="2200" spc="140" dirty="0">
                <a:latin typeface="Garamond"/>
              </a:rPr>
              <a:t>2022</a:t>
            </a:r>
            <a:endParaRPr lang="en-US" sz="2200" dirty="0">
              <a:latin typeface="Garamond"/>
              <a:cs typeface="Calibri"/>
            </a:endParaRPr>
          </a:p>
          <a:p>
            <a:pPr marL="421640" marR="698500" indent="-228600">
              <a:lnSpc>
                <a:spcPct val="90000"/>
              </a:lnSpc>
              <a:spcBef>
                <a:spcPts val="955"/>
              </a:spcBef>
              <a:buFont typeface="Arial" panose="020B0604020202020204" pitchFamily="34" charset="0"/>
              <a:buChar char="•"/>
              <a:tabLst>
                <a:tab pos="422275" algn="l"/>
              </a:tabLst>
            </a:pPr>
            <a:endParaRPr lang="en-US" sz="2200" spc="140" dirty="0">
              <a:latin typeface="Garamond"/>
              <a:cs typeface="Calibri"/>
            </a:endParaRPr>
          </a:p>
          <a:p>
            <a:pPr marL="421640" marR="698500" indent="-228600">
              <a:lnSpc>
                <a:spcPct val="90000"/>
              </a:lnSpc>
              <a:spcBef>
                <a:spcPts val="955"/>
              </a:spcBef>
              <a:buFont typeface="Arial" panose="020B0604020202020204" pitchFamily="34" charset="0"/>
              <a:buChar char="•"/>
              <a:tabLst>
                <a:tab pos="422275" algn="l"/>
              </a:tabLst>
            </a:pPr>
            <a:endParaRPr lang="en-US" sz="2200" spc="140" dirty="0">
              <a:latin typeface="Garamond"/>
              <a:cs typeface="Calibri"/>
            </a:endParaRPr>
          </a:p>
          <a:p>
            <a:pPr marL="421640" indent="-228600">
              <a:lnSpc>
                <a:spcPct val="90000"/>
              </a:lnSpc>
              <a:spcBef>
                <a:spcPts val="340"/>
              </a:spcBef>
              <a:buFont typeface="Arial" panose="020B0604020202020204" pitchFamily="34" charset="0"/>
              <a:buChar char="•"/>
              <a:tabLst>
                <a:tab pos="422275" algn="l"/>
              </a:tabLst>
            </a:pPr>
            <a:r>
              <a:rPr lang="en-US" sz="2200" spc="-80" dirty="0">
                <a:latin typeface="Garamond"/>
              </a:rPr>
              <a:t>Within </a:t>
            </a:r>
            <a:r>
              <a:rPr lang="en-US" sz="2200" spc="40" dirty="0">
                <a:latin typeface="Garamond"/>
              </a:rPr>
              <a:t>24 </a:t>
            </a:r>
            <a:r>
              <a:rPr lang="en-US" sz="2200" spc="-65" dirty="0">
                <a:latin typeface="Garamond"/>
              </a:rPr>
              <a:t>months </a:t>
            </a:r>
            <a:r>
              <a:rPr lang="en-US" sz="2200" spc="-60" dirty="0">
                <a:latin typeface="Garamond"/>
              </a:rPr>
              <a:t>from </a:t>
            </a:r>
            <a:r>
              <a:rPr lang="en-US" sz="2200" spc="-95" dirty="0">
                <a:latin typeface="Garamond"/>
              </a:rPr>
              <a:t>end </a:t>
            </a:r>
            <a:r>
              <a:rPr lang="en-US" sz="2200" spc="-30" dirty="0">
                <a:latin typeface="Garamond"/>
              </a:rPr>
              <a:t>of </a:t>
            </a:r>
            <a:r>
              <a:rPr lang="en-US" sz="2200" spc="-85" dirty="0">
                <a:latin typeface="Garamond"/>
              </a:rPr>
              <a:t>relevant AY</a:t>
            </a:r>
            <a:endParaRPr lang="en-US" sz="2200" spc="-760" dirty="0">
              <a:latin typeface="Garamond"/>
            </a:endParaRPr>
          </a:p>
        </p:txBody>
      </p:sp>
      <p:graphicFrame>
        <p:nvGraphicFramePr>
          <p:cNvPr id="7" name="Table 6"/>
          <p:cNvGraphicFramePr>
            <a:graphicFrameLocks noGrp="1"/>
          </p:cNvGraphicFramePr>
          <p:nvPr/>
        </p:nvGraphicFramePr>
        <p:xfrm>
          <a:off x="5495490" y="2371528"/>
          <a:ext cx="4689910" cy="3184800"/>
        </p:xfrm>
        <a:graphic>
          <a:graphicData uri="http://schemas.openxmlformats.org/drawingml/2006/table">
            <a:tbl>
              <a:tblPr firstRow="1" bandRow="1">
                <a:tableStyleId>{8799B23B-EC83-4686-B30A-512413B5E67A}</a:tableStyleId>
              </a:tblPr>
              <a:tblGrid>
                <a:gridCol w="1723848">
                  <a:extLst>
                    <a:ext uri="{9D8B030D-6E8A-4147-A177-3AD203B41FA5}">
                      <a16:colId xmlns:a16="http://schemas.microsoft.com/office/drawing/2014/main" val="20000"/>
                    </a:ext>
                  </a:extLst>
                </a:gridCol>
                <a:gridCol w="1483031">
                  <a:extLst>
                    <a:ext uri="{9D8B030D-6E8A-4147-A177-3AD203B41FA5}">
                      <a16:colId xmlns:a16="http://schemas.microsoft.com/office/drawing/2014/main" val="20001"/>
                    </a:ext>
                  </a:extLst>
                </a:gridCol>
                <a:gridCol w="1483031">
                  <a:extLst>
                    <a:ext uri="{9D8B030D-6E8A-4147-A177-3AD203B41FA5}">
                      <a16:colId xmlns:a16="http://schemas.microsoft.com/office/drawing/2014/main" val="20002"/>
                    </a:ext>
                  </a:extLst>
                </a:gridCol>
              </a:tblGrid>
              <a:tr h="796200">
                <a:tc>
                  <a:txBody>
                    <a:bodyPr/>
                    <a:lstStyle/>
                    <a:p>
                      <a:pPr algn="ctr"/>
                      <a:r>
                        <a:rPr lang="en-US" sz="2100" dirty="0"/>
                        <a:t>FINANCIAL YEAR</a:t>
                      </a:r>
                    </a:p>
                  </a:txBody>
                  <a:tcPr marL="81430" marR="81430" marT="54288" marB="54288"/>
                </a:tc>
                <a:tc>
                  <a:txBody>
                    <a:bodyPr/>
                    <a:lstStyle/>
                    <a:p>
                      <a:pPr algn="ctr"/>
                      <a:r>
                        <a:rPr lang="en-US" sz="2100"/>
                        <a:t>12 MONTHS</a:t>
                      </a:r>
                    </a:p>
                  </a:txBody>
                  <a:tcPr marL="81430" marR="81430" marT="54288" marB="54288"/>
                </a:tc>
                <a:tc>
                  <a:txBody>
                    <a:bodyPr/>
                    <a:lstStyle/>
                    <a:p>
                      <a:pPr algn="ctr"/>
                      <a:r>
                        <a:rPr lang="en-US" sz="2100"/>
                        <a:t>24 MONTHS</a:t>
                      </a:r>
                    </a:p>
                  </a:txBody>
                  <a:tcPr marL="81430" marR="81430" marT="54288" marB="54288"/>
                </a:tc>
                <a:extLst>
                  <a:ext uri="{0D108BD9-81ED-4DB2-BD59-A6C34878D82A}">
                    <a16:rowId xmlns:a16="http://schemas.microsoft.com/office/drawing/2014/main" val="10000"/>
                  </a:ext>
                </a:extLst>
              </a:tr>
              <a:tr h="796200">
                <a:tc>
                  <a:txBody>
                    <a:bodyPr/>
                    <a:lstStyle/>
                    <a:p>
                      <a:pPr algn="ctr"/>
                      <a:r>
                        <a:rPr lang="en-US" sz="2100"/>
                        <a:t>2021-22</a:t>
                      </a:r>
                      <a:endParaRPr lang="en-US" sz="1800"/>
                    </a:p>
                  </a:txBody>
                  <a:tcPr marL="81430" marR="81430" marT="54288" marB="54288"/>
                </a:tc>
                <a:tc>
                  <a:txBody>
                    <a:bodyPr/>
                    <a:lstStyle/>
                    <a:p>
                      <a:pPr algn="ctr"/>
                      <a:r>
                        <a:rPr lang="en-US" sz="2100" dirty="0"/>
                        <a:t>N.A.</a:t>
                      </a:r>
                    </a:p>
                  </a:txBody>
                  <a:tcPr marL="81430" marR="81430" marT="54288" marB="54288"/>
                </a:tc>
                <a:tc>
                  <a:txBody>
                    <a:bodyPr/>
                    <a:lstStyle/>
                    <a:p>
                      <a:pPr algn="ctr"/>
                      <a:r>
                        <a:rPr lang="en-US" sz="2100"/>
                        <a:t>N.A.</a:t>
                      </a:r>
                    </a:p>
                    <a:p>
                      <a:pPr lvl="0" algn="ctr">
                        <a:buNone/>
                      </a:pPr>
                      <a:endParaRPr lang="en-US" sz="2100"/>
                    </a:p>
                  </a:txBody>
                  <a:tcPr marL="81430" marR="81430" marT="54288" marB="54288"/>
                </a:tc>
                <a:extLst>
                  <a:ext uri="{0D108BD9-81ED-4DB2-BD59-A6C34878D82A}">
                    <a16:rowId xmlns:a16="http://schemas.microsoft.com/office/drawing/2014/main" val="10001"/>
                  </a:ext>
                </a:extLst>
              </a:tr>
              <a:tr h="796200">
                <a:tc>
                  <a:txBody>
                    <a:bodyPr/>
                    <a:lstStyle/>
                    <a:p>
                      <a:pPr algn="ctr"/>
                      <a:r>
                        <a:rPr lang="en-US" sz="2100"/>
                        <a:t>2022-23</a:t>
                      </a:r>
                    </a:p>
                  </a:txBody>
                  <a:tcPr marL="81430" marR="81430" marT="54288" marB="54288"/>
                </a:tc>
                <a:tc>
                  <a:txBody>
                    <a:bodyPr/>
                    <a:lstStyle/>
                    <a:p>
                      <a:pPr algn="ctr"/>
                      <a:r>
                        <a:rPr lang="en-US" sz="2100"/>
                        <a:t>PY</a:t>
                      </a:r>
                      <a:r>
                        <a:rPr lang="en-US" sz="2100" baseline="0"/>
                        <a:t> </a:t>
                      </a:r>
                      <a:r>
                        <a:rPr lang="en-US" sz="2100"/>
                        <a:t>2020-21</a:t>
                      </a:r>
                    </a:p>
                  </a:txBody>
                  <a:tcPr marL="81430" marR="81430" marT="54288" marB="54288"/>
                </a:tc>
                <a:tc>
                  <a:txBody>
                    <a:bodyPr/>
                    <a:lstStyle/>
                    <a:p>
                      <a:pPr algn="ctr"/>
                      <a:r>
                        <a:rPr lang="en-US" sz="2100"/>
                        <a:t>PY 2019-20</a:t>
                      </a:r>
                    </a:p>
                  </a:txBody>
                  <a:tcPr marL="81430" marR="81430" marT="54288" marB="54288"/>
                </a:tc>
                <a:extLst>
                  <a:ext uri="{0D108BD9-81ED-4DB2-BD59-A6C34878D82A}">
                    <a16:rowId xmlns:a16="http://schemas.microsoft.com/office/drawing/2014/main" val="10002"/>
                  </a:ext>
                </a:extLst>
              </a:tr>
              <a:tr h="796200">
                <a:tc>
                  <a:txBody>
                    <a:bodyPr/>
                    <a:lstStyle/>
                    <a:p>
                      <a:pPr algn="ctr"/>
                      <a:r>
                        <a:rPr lang="en-US" sz="2100"/>
                        <a:t>2023-24</a:t>
                      </a:r>
                    </a:p>
                  </a:txBody>
                  <a:tcPr marL="81430" marR="81430" marT="54288" marB="54288"/>
                </a:tc>
                <a:tc>
                  <a:txBody>
                    <a:bodyPr/>
                    <a:lstStyle/>
                    <a:p>
                      <a:pPr algn="ctr"/>
                      <a:r>
                        <a:rPr lang="en-US" sz="2100"/>
                        <a:t>PY 2021-22</a:t>
                      </a:r>
                    </a:p>
                  </a:txBody>
                  <a:tcPr marL="81430" marR="81430" marT="54288" marB="54288"/>
                </a:tc>
                <a:tc>
                  <a:txBody>
                    <a:bodyPr/>
                    <a:lstStyle/>
                    <a:p>
                      <a:pPr algn="ctr"/>
                      <a:r>
                        <a:rPr lang="en-US" sz="2100"/>
                        <a:t>PY 2020-21</a:t>
                      </a:r>
                    </a:p>
                  </a:txBody>
                  <a:tcPr marL="81430" marR="81430" marT="54288" marB="54288"/>
                </a:tc>
                <a:extLst>
                  <a:ext uri="{0D108BD9-81ED-4DB2-BD59-A6C34878D82A}">
                    <a16:rowId xmlns:a16="http://schemas.microsoft.com/office/drawing/2014/main" val="10003"/>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diamond(in)">
                                      <p:cBhvr>
                                        <p:cTn id="12"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2">
            <a:extLst>
              <a:ext uri="{FF2B5EF4-FFF2-40B4-BE49-F238E27FC236}">
                <a16:creationId xmlns:a16="http://schemas.microsoft.com/office/drawing/2014/main" id="{407C7A3E-94C5-E59E-F3C1-0097A3022D87}"/>
              </a:ext>
            </a:extLst>
          </p:cNvPr>
          <p:cNvGraphicFramePr/>
          <p:nvPr/>
        </p:nvGraphicFramePr>
        <p:xfrm>
          <a:off x="1433782" y="1023670"/>
          <a:ext cx="9324436" cy="57040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25" name="Title 124">
            <a:extLst>
              <a:ext uri="{FF2B5EF4-FFF2-40B4-BE49-F238E27FC236}">
                <a16:creationId xmlns:a16="http://schemas.microsoft.com/office/drawing/2014/main" id="{B86526DB-1652-6078-0336-F4245012B87D}"/>
              </a:ext>
            </a:extLst>
          </p:cNvPr>
          <p:cNvSpPr>
            <a:spLocks noGrp="1"/>
          </p:cNvSpPr>
          <p:nvPr>
            <p:ph type="title"/>
          </p:nvPr>
        </p:nvSpPr>
        <p:spPr>
          <a:xfrm>
            <a:off x="1981201" y="274638"/>
            <a:ext cx="8215223" cy="524774"/>
          </a:xfrm>
        </p:spPr>
        <p:txBody>
          <a:bodyPr>
            <a:normAutofit fontScale="90000"/>
          </a:bodyPr>
          <a:lstStyle/>
          <a:p>
            <a:r>
              <a:rPr lang="en-GB" sz="3600" dirty="0">
                <a:solidFill>
                  <a:srgbClr val="FF0000"/>
                </a:solidFill>
                <a:cs typeface="Calibri"/>
              </a:rPr>
              <a:t>NOT ALLOWED IF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5"/>
                                        </p:tgtEl>
                                        <p:attrNameLst>
                                          <p:attrName>style.visibility</p:attrName>
                                        </p:attrNameLst>
                                      </p:cBhvr>
                                      <p:to>
                                        <p:strVal val="visible"/>
                                      </p:to>
                                    </p:set>
                                    <p:anim calcmode="lin" valueType="num">
                                      <p:cBhvr additive="base">
                                        <p:cTn id="7" dur="500" fill="hold"/>
                                        <p:tgtEl>
                                          <p:spTgt spid="125"/>
                                        </p:tgtEl>
                                        <p:attrNameLst>
                                          <p:attrName>ppt_x</p:attrName>
                                        </p:attrNameLst>
                                      </p:cBhvr>
                                      <p:tavLst>
                                        <p:tav tm="0">
                                          <p:val>
                                            <p:strVal val="#ppt_x"/>
                                          </p:val>
                                        </p:tav>
                                        <p:tav tm="100000">
                                          <p:val>
                                            <p:strVal val="#ppt_x"/>
                                          </p:val>
                                        </p:tav>
                                      </p:tavLst>
                                    </p:anim>
                                    <p:anim calcmode="lin" valueType="num">
                                      <p:cBhvr additive="base">
                                        <p:cTn id="8" dur="500" fill="hold"/>
                                        <p:tgtEl>
                                          <p:spTgt spid="12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blinds(horizontal)">
                                      <p:cBhvr>
                                        <p:cTn id="13"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P spid="12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405A59-41A5-72AB-946D-079FE83249DC}"/>
              </a:ext>
            </a:extLst>
          </p:cNvPr>
          <p:cNvSpPr>
            <a:spLocks noGrp="1"/>
          </p:cNvSpPr>
          <p:nvPr>
            <p:ph type="title"/>
          </p:nvPr>
        </p:nvSpPr>
        <p:spPr/>
        <p:txBody>
          <a:bodyPr/>
          <a:lstStyle/>
          <a:p>
            <a:r>
              <a:rPr lang="en-GB" dirty="0"/>
              <a:t>PERSONS REQUIREDTO FILE INCOME TAX RETURNS</a:t>
            </a:r>
            <a:endParaRPr lang="en-IN" dirty="0"/>
          </a:p>
        </p:txBody>
      </p:sp>
      <p:sp>
        <p:nvSpPr>
          <p:cNvPr id="3" name="Content Placeholder 2">
            <a:extLst>
              <a:ext uri="{FF2B5EF4-FFF2-40B4-BE49-F238E27FC236}">
                <a16:creationId xmlns:a16="http://schemas.microsoft.com/office/drawing/2014/main" id="{F27DAAD7-C4F0-05F3-A399-AF688B917B32}"/>
              </a:ext>
            </a:extLst>
          </p:cNvPr>
          <p:cNvSpPr>
            <a:spLocks noGrp="1"/>
          </p:cNvSpPr>
          <p:nvPr>
            <p:ph idx="1"/>
          </p:nvPr>
        </p:nvSpPr>
        <p:spPr/>
        <p:txBody>
          <a:bodyPr/>
          <a:lstStyle/>
          <a:p>
            <a:r>
              <a:rPr lang="en-GB" dirty="0"/>
              <a:t>COMPANY</a:t>
            </a:r>
          </a:p>
          <a:p>
            <a:r>
              <a:rPr lang="en-GB" dirty="0"/>
              <a:t>FIRM</a:t>
            </a:r>
          </a:p>
          <a:p>
            <a:r>
              <a:rPr lang="en-GB" dirty="0"/>
              <a:t>ANY OTHER PERSON HAVING INCOME MORE THAN BASIC LIMIT BEFORE DEDUCTIONS.</a:t>
            </a:r>
            <a:endParaRPr lang="en-IN" dirty="0"/>
          </a:p>
        </p:txBody>
      </p:sp>
    </p:spTree>
    <p:extLst>
      <p:ext uri="{BB962C8B-B14F-4D97-AF65-F5344CB8AC3E}">
        <p14:creationId xmlns:p14="http://schemas.microsoft.com/office/powerpoint/2010/main" val="37257272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nvGraphicFramePr>
        <p:xfrm>
          <a:off x="1244601" y="647170"/>
          <a:ext cx="9285855" cy="54003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10597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41359-4AEF-CA6E-CB3C-092269C8A438}"/>
              </a:ext>
            </a:extLst>
          </p:cNvPr>
          <p:cNvSpPr>
            <a:spLocks noGrp="1"/>
          </p:cNvSpPr>
          <p:nvPr>
            <p:ph type="title"/>
          </p:nvPr>
        </p:nvSpPr>
        <p:spPr/>
        <p:txBody>
          <a:bodyPr/>
          <a:lstStyle/>
          <a:p>
            <a:r>
              <a:rPr lang="en-GB" dirty="0"/>
              <a:t>PROPOSED NEW ITR “COMMON FORM”</a:t>
            </a:r>
            <a:endParaRPr lang="en-IN" dirty="0"/>
          </a:p>
        </p:txBody>
      </p:sp>
      <p:sp>
        <p:nvSpPr>
          <p:cNvPr id="3" name="Content Placeholder 2">
            <a:extLst>
              <a:ext uri="{FF2B5EF4-FFF2-40B4-BE49-F238E27FC236}">
                <a16:creationId xmlns:a16="http://schemas.microsoft.com/office/drawing/2014/main" id="{C7CE66A1-3C56-3A06-2F09-7153EB373F43}"/>
              </a:ext>
            </a:extLst>
          </p:cNvPr>
          <p:cNvSpPr>
            <a:spLocks noGrp="1"/>
          </p:cNvSpPr>
          <p:nvPr>
            <p:ph idx="1"/>
          </p:nvPr>
        </p:nvSpPr>
        <p:spPr/>
        <p:txBody>
          <a:bodyPr/>
          <a:lstStyle/>
          <a:p>
            <a:r>
              <a:rPr lang="en-GB" dirty="0"/>
              <a:t>GENERAL INFORMATION</a:t>
            </a:r>
          </a:p>
          <a:p>
            <a:r>
              <a:rPr lang="en-GB" dirty="0"/>
              <a:t>COMPUTATION OF TOTAL INCOME</a:t>
            </a:r>
          </a:p>
          <a:p>
            <a:r>
              <a:rPr lang="en-GB" dirty="0"/>
              <a:t>COMPUTATION OF TAX</a:t>
            </a:r>
          </a:p>
          <a:p>
            <a:r>
              <a:rPr lang="en-GB" dirty="0"/>
              <a:t>BANK ACCOUNT DETAILS</a:t>
            </a:r>
          </a:p>
          <a:p>
            <a:r>
              <a:rPr lang="en-GB" dirty="0"/>
              <a:t>VERIFICATION</a:t>
            </a:r>
          </a:p>
          <a:p>
            <a:r>
              <a:rPr lang="en-GB" dirty="0"/>
              <a:t>SCHEDULES</a:t>
            </a:r>
            <a:endParaRPr lang="en-IN" dirty="0"/>
          </a:p>
        </p:txBody>
      </p:sp>
    </p:spTree>
    <p:extLst>
      <p:ext uri="{BB962C8B-B14F-4D97-AF65-F5344CB8AC3E}">
        <p14:creationId xmlns:p14="http://schemas.microsoft.com/office/powerpoint/2010/main" val="1580288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48FB9-1B06-C6D1-E3CC-94B383E8F3D9}"/>
              </a:ext>
            </a:extLst>
          </p:cNvPr>
          <p:cNvSpPr>
            <a:spLocks noGrp="1"/>
          </p:cNvSpPr>
          <p:nvPr>
            <p:ph type="title"/>
          </p:nvPr>
        </p:nvSpPr>
        <p:spPr/>
        <p:txBody>
          <a:bodyPr/>
          <a:lstStyle/>
          <a:p>
            <a:r>
              <a:rPr lang="en-GB" dirty="0"/>
              <a:t>CHECKLIST</a:t>
            </a:r>
            <a:endParaRPr lang="en-IN" dirty="0"/>
          </a:p>
        </p:txBody>
      </p:sp>
      <p:sp>
        <p:nvSpPr>
          <p:cNvPr id="3" name="Content Placeholder 2">
            <a:extLst>
              <a:ext uri="{FF2B5EF4-FFF2-40B4-BE49-F238E27FC236}">
                <a16:creationId xmlns:a16="http://schemas.microsoft.com/office/drawing/2014/main" id="{6120EFB8-5BF3-18F3-2E05-024837DA79B0}"/>
              </a:ext>
            </a:extLst>
          </p:cNvPr>
          <p:cNvSpPr>
            <a:spLocks noGrp="1"/>
          </p:cNvSpPr>
          <p:nvPr>
            <p:ph idx="1"/>
          </p:nvPr>
        </p:nvSpPr>
        <p:spPr/>
        <p:txBody>
          <a:bodyPr/>
          <a:lstStyle/>
          <a:p>
            <a:r>
              <a:rPr lang="en-GB" dirty="0"/>
              <a:t>AIS</a:t>
            </a:r>
          </a:p>
          <a:p>
            <a:r>
              <a:rPr lang="en-GB" dirty="0"/>
              <a:t>26AS</a:t>
            </a:r>
          </a:p>
          <a:p>
            <a:r>
              <a:rPr lang="en-GB" dirty="0"/>
              <a:t>TAX PAID DETAILS</a:t>
            </a:r>
          </a:p>
          <a:p>
            <a:r>
              <a:rPr lang="en-GB" dirty="0"/>
              <a:t>FORM 16, 16 A ETC</a:t>
            </a:r>
          </a:p>
          <a:p>
            <a:r>
              <a:rPr lang="en-GB" dirty="0"/>
              <a:t>DEDUCTION DETAILS AND SUPPORTING DOCUMENTS.</a:t>
            </a:r>
            <a:endParaRPr lang="en-IN" dirty="0"/>
          </a:p>
        </p:txBody>
      </p:sp>
    </p:spTree>
    <p:extLst>
      <p:ext uri="{BB962C8B-B14F-4D97-AF65-F5344CB8AC3E}">
        <p14:creationId xmlns:p14="http://schemas.microsoft.com/office/powerpoint/2010/main" val="1086908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844212-78C1-E5EB-F19E-6B3B0495EB00}"/>
              </a:ext>
            </a:extLst>
          </p:cNvPr>
          <p:cNvSpPr>
            <a:spLocks noGrp="1"/>
          </p:cNvSpPr>
          <p:nvPr>
            <p:ph type="title"/>
          </p:nvPr>
        </p:nvSpPr>
        <p:spPr>
          <a:xfrm>
            <a:off x="1484311" y="0"/>
            <a:ext cx="10012471" cy="1263721"/>
          </a:xfrm>
        </p:spPr>
        <p:txBody>
          <a:bodyPr/>
          <a:lstStyle/>
          <a:p>
            <a:r>
              <a:rPr lang="en-GB" dirty="0"/>
              <a:t>FORM 10IE</a:t>
            </a:r>
            <a:endParaRPr lang="en-IN" dirty="0"/>
          </a:p>
        </p:txBody>
      </p:sp>
      <p:sp>
        <p:nvSpPr>
          <p:cNvPr id="3" name="Content Placeholder 2">
            <a:extLst>
              <a:ext uri="{FF2B5EF4-FFF2-40B4-BE49-F238E27FC236}">
                <a16:creationId xmlns:a16="http://schemas.microsoft.com/office/drawing/2014/main" id="{D5D475FD-B526-D28D-511F-7469DB5CCCAE}"/>
              </a:ext>
            </a:extLst>
          </p:cNvPr>
          <p:cNvSpPr>
            <a:spLocks noGrp="1"/>
          </p:cNvSpPr>
          <p:nvPr>
            <p:ph idx="1"/>
          </p:nvPr>
        </p:nvSpPr>
        <p:spPr>
          <a:xfrm>
            <a:off x="1484311" y="1263720"/>
            <a:ext cx="10474808" cy="5260369"/>
          </a:xfrm>
        </p:spPr>
        <p:txBody>
          <a:bodyPr/>
          <a:lstStyle/>
          <a:p>
            <a:pPr algn="just">
              <a:spcAft>
                <a:spcPts val="400"/>
              </a:spcAft>
            </a:pPr>
            <a:r>
              <a:rPr lang="en-GB" b="0" i="0" dirty="0">
                <a:solidFill>
                  <a:srgbClr val="444444"/>
                </a:solidFill>
                <a:effectLst/>
                <a:latin typeface="Times New Roman" panose="02020603050405020304" pitchFamily="18" charset="0"/>
              </a:rPr>
              <a:t>115 BAC (5) Nothing contained in this section shall apply unless option is exercised in the prescribed manner</a:t>
            </a:r>
            <a:r>
              <a:rPr lang="en-GB" b="0" i="0" u="none" strike="noStrike" baseline="30000" dirty="0">
                <a:solidFill>
                  <a:srgbClr val="0072C6"/>
                </a:solidFill>
                <a:effectLst/>
                <a:latin typeface="Times New Roman" panose="02020603050405020304" pitchFamily="18" charset="0"/>
              </a:rPr>
              <a:t>75</a:t>
            </a:r>
            <a:r>
              <a:rPr lang="en-GB" b="0" i="0" dirty="0">
                <a:solidFill>
                  <a:srgbClr val="444444"/>
                </a:solidFill>
                <a:effectLst/>
                <a:latin typeface="Times New Roman" panose="02020603050405020304" pitchFamily="18" charset="0"/>
              </a:rPr>
              <a:t> by the person,—</a:t>
            </a:r>
          </a:p>
          <a:p>
            <a:pPr algn="just">
              <a:spcAft>
                <a:spcPts val="400"/>
              </a:spcAft>
            </a:pPr>
            <a:r>
              <a:rPr lang="en-GB" b="0" i="0" dirty="0">
                <a:solidFill>
                  <a:srgbClr val="444444"/>
                </a:solidFill>
                <a:effectLst/>
                <a:latin typeface="Times New Roman" panose="02020603050405020304" pitchFamily="18" charset="0"/>
              </a:rPr>
              <a:t> (</a:t>
            </a:r>
            <a:r>
              <a:rPr lang="en-GB" b="0" i="1" dirty="0" err="1">
                <a:solidFill>
                  <a:srgbClr val="444444"/>
                </a:solidFill>
                <a:effectLst/>
                <a:latin typeface="Times New Roman" panose="02020603050405020304" pitchFamily="18" charset="0"/>
              </a:rPr>
              <a:t>i</a:t>
            </a:r>
            <a:r>
              <a:rPr lang="en-GB" b="0" i="0" dirty="0">
                <a:solidFill>
                  <a:srgbClr val="444444"/>
                </a:solidFill>
                <a:effectLst/>
                <a:latin typeface="Times New Roman" panose="02020603050405020304" pitchFamily="18" charset="0"/>
              </a:rPr>
              <a:t>) having income from business or profession, on or before the due date specified under sub-section (1) of </a:t>
            </a:r>
            <a:r>
              <a:rPr lang="en-GB" b="0" i="0" u="none" strike="noStrike" dirty="0">
                <a:solidFill>
                  <a:srgbClr val="0072C6"/>
                </a:solidFill>
                <a:effectLst/>
                <a:latin typeface="Times New Roman" panose="02020603050405020304" pitchFamily="18" charset="0"/>
              </a:rPr>
              <a:t>section 139</a:t>
            </a:r>
            <a:r>
              <a:rPr lang="en-GB" b="0" i="0" dirty="0">
                <a:solidFill>
                  <a:srgbClr val="444444"/>
                </a:solidFill>
                <a:effectLst/>
                <a:latin typeface="Times New Roman" panose="02020603050405020304" pitchFamily="18" charset="0"/>
              </a:rPr>
              <a:t> for furnishing the returns of income for any previous year relevant to the assessment year commencing on or after the 1st day of April, 2021, and such option once exercised shall apply to subsequent assessment years;</a:t>
            </a:r>
          </a:p>
          <a:p>
            <a:pPr algn="just">
              <a:spcAft>
                <a:spcPts val="400"/>
              </a:spcAft>
            </a:pPr>
            <a:r>
              <a:rPr lang="en-GB" b="0" i="0" dirty="0">
                <a:solidFill>
                  <a:srgbClr val="444444"/>
                </a:solidFill>
                <a:effectLst/>
                <a:latin typeface="Times New Roman" panose="02020603050405020304" pitchFamily="18" charset="0"/>
              </a:rPr>
              <a:t>(</a:t>
            </a:r>
            <a:r>
              <a:rPr lang="en-GB" b="0" i="1" dirty="0">
                <a:solidFill>
                  <a:srgbClr val="444444"/>
                </a:solidFill>
                <a:effectLst/>
                <a:latin typeface="Times New Roman" panose="02020603050405020304" pitchFamily="18" charset="0"/>
              </a:rPr>
              <a:t>ii</a:t>
            </a:r>
            <a:r>
              <a:rPr lang="en-GB" b="0" i="0" dirty="0">
                <a:solidFill>
                  <a:srgbClr val="444444"/>
                </a:solidFill>
                <a:effectLst/>
                <a:latin typeface="Times New Roman" panose="02020603050405020304" pitchFamily="18" charset="0"/>
              </a:rPr>
              <a:t>) having income other than the income referred to in clause (</a:t>
            </a:r>
            <a:r>
              <a:rPr lang="en-GB" b="0" i="1" dirty="0" err="1">
                <a:solidFill>
                  <a:srgbClr val="444444"/>
                </a:solidFill>
                <a:effectLst/>
                <a:latin typeface="Times New Roman" panose="02020603050405020304" pitchFamily="18" charset="0"/>
              </a:rPr>
              <a:t>i</a:t>
            </a:r>
            <a:r>
              <a:rPr lang="en-GB" b="0" i="0" dirty="0">
                <a:solidFill>
                  <a:srgbClr val="444444"/>
                </a:solidFill>
                <a:effectLst/>
                <a:latin typeface="Times New Roman" panose="02020603050405020304" pitchFamily="18" charset="0"/>
              </a:rPr>
              <a:t>), </a:t>
            </a:r>
            <a:r>
              <a:rPr lang="en-GB" b="0" i="0" dirty="0" err="1">
                <a:solidFill>
                  <a:srgbClr val="444444"/>
                </a:solidFill>
                <a:effectLst/>
                <a:latin typeface="Times New Roman" panose="02020603050405020304" pitchFamily="18" charset="0"/>
              </a:rPr>
              <a:t>alongwith</a:t>
            </a:r>
            <a:r>
              <a:rPr lang="en-GB" b="0" i="0" dirty="0">
                <a:solidFill>
                  <a:srgbClr val="444444"/>
                </a:solidFill>
                <a:effectLst/>
                <a:latin typeface="Times New Roman" panose="02020603050405020304" pitchFamily="18" charset="0"/>
              </a:rPr>
              <a:t> the return of income to be furnished under sub-section (1) of </a:t>
            </a:r>
            <a:r>
              <a:rPr lang="en-GB" b="0" i="0" u="none" strike="noStrike" dirty="0">
                <a:solidFill>
                  <a:srgbClr val="0072C6"/>
                </a:solidFill>
                <a:effectLst/>
                <a:latin typeface="Times New Roman" panose="02020603050405020304" pitchFamily="18" charset="0"/>
              </a:rPr>
              <a:t>section 139</a:t>
            </a:r>
            <a:r>
              <a:rPr lang="en-GB" b="0" i="0" dirty="0">
                <a:solidFill>
                  <a:srgbClr val="444444"/>
                </a:solidFill>
                <a:effectLst/>
                <a:latin typeface="Times New Roman" panose="02020603050405020304" pitchFamily="18" charset="0"/>
              </a:rPr>
              <a:t> for a previous year relevant to the assessment year:</a:t>
            </a:r>
          </a:p>
          <a:p>
            <a:endParaRPr lang="en-IN" dirty="0"/>
          </a:p>
        </p:txBody>
      </p:sp>
    </p:spTree>
    <p:extLst>
      <p:ext uri="{BB962C8B-B14F-4D97-AF65-F5344CB8AC3E}">
        <p14:creationId xmlns:p14="http://schemas.microsoft.com/office/powerpoint/2010/main" val="28105880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21B842-8ECD-6C4B-8442-3BAD2C468E1A}"/>
              </a:ext>
            </a:extLst>
          </p:cNvPr>
          <p:cNvSpPr>
            <a:spLocks noGrp="1"/>
          </p:cNvSpPr>
          <p:nvPr>
            <p:ph type="title"/>
          </p:nvPr>
        </p:nvSpPr>
        <p:spPr>
          <a:xfrm>
            <a:off x="1515133" y="2552700"/>
            <a:ext cx="10018713" cy="1752599"/>
          </a:xfrm>
        </p:spPr>
        <p:txBody>
          <a:bodyPr/>
          <a:lstStyle/>
          <a:p>
            <a:r>
              <a:rPr lang="en-GB" dirty="0"/>
              <a:t>FORM 10 IEA NOTIFIED ON 21.06.2023</a:t>
            </a:r>
            <a:endParaRPr lang="en-IN" dirty="0"/>
          </a:p>
        </p:txBody>
      </p:sp>
    </p:spTree>
    <p:extLst>
      <p:ext uri="{BB962C8B-B14F-4D97-AF65-F5344CB8AC3E}">
        <p14:creationId xmlns:p14="http://schemas.microsoft.com/office/powerpoint/2010/main" val="10822743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EFD5F-1BA1-6AAA-C247-9FA40F6E9261}"/>
              </a:ext>
            </a:extLst>
          </p:cNvPr>
          <p:cNvSpPr>
            <a:spLocks noGrp="1"/>
          </p:cNvSpPr>
          <p:nvPr>
            <p:ph type="title"/>
          </p:nvPr>
        </p:nvSpPr>
        <p:spPr/>
        <p:txBody>
          <a:bodyPr>
            <a:normAutofit fontScale="90000"/>
          </a:bodyPr>
          <a:lstStyle/>
          <a:p>
            <a:r>
              <a:rPr lang="en-GB" sz="4000" b="1" i="0" dirty="0">
                <a:solidFill>
                  <a:srgbClr val="444444"/>
                </a:solidFill>
                <a:effectLst/>
                <a:latin typeface="Times New Roman" panose="02020603050405020304" pitchFamily="18" charset="0"/>
              </a:rPr>
              <a:t>Following sub-section (6) shall be inserted after sub-section (5) of section 115BAC by the Finance Act, 2023, w.e.f. 1-4-2024:</a:t>
            </a:r>
            <a:br>
              <a:rPr lang="en-GB" sz="4000" b="0" i="0" dirty="0">
                <a:solidFill>
                  <a:srgbClr val="444444"/>
                </a:solidFill>
                <a:effectLst/>
                <a:latin typeface="Times New Roman" panose="02020603050405020304" pitchFamily="18" charset="0"/>
              </a:rPr>
            </a:br>
            <a:endParaRPr lang="en-IN" dirty="0"/>
          </a:p>
        </p:txBody>
      </p:sp>
      <p:sp>
        <p:nvSpPr>
          <p:cNvPr id="3" name="Content Placeholder 2">
            <a:extLst>
              <a:ext uri="{FF2B5EF4-FFF2-40B4-BE49-F238E27FC236}">
                <a16:creationId xmlns:a16="http://schemas.microsoft.com/office/drawing/2014/main" id="{443F7892-A9A4-E465-52F8-F894F8AD445D}"/>
              </a:ext>
            </a:extLst>
          </p:cNvPr>
          <p:cNvSpPr>
            <a:spLocks noGrp="1"/>
          </p:cNvSpPr>
          <p:nvPr>
            <p:ph idx="1"/>
          </p:nvPr>
        </p:nvSpPr>
        <p:spPr/>
        <p:txBody>
          <a:bodyPr>
            <a:normAutofit fontScale="92500" lnSpcReduction="10000"/>
          </a:bodyPr>
          <a:lstStyle/>
          <a:p>
            <a:pPr algn="just">
              <a:spcAft>
                <a:spcPts val="400"/>
              </a:spcAft>
            </a:pPr>
            <a:r>
              <a:rPr lang="en-GB" sz="1800" b="0" i="1" dirty="0">
                <a:solidFill>
                  <a:srgbClr val="444444"/>
                </a:solidFill>
                <a:effectLst/>
                <a:latin typeface="Times New Roman" panose="02020603050405020304" pitchFamily="18" charset="0"/>
              </a:rPr>
              <a:t>(6) Nothing contained in sub-section (1A) shall apply to a person where an option is exercised by such person, in the manner as may be prescribed, for any assessment year, and such option is exercised,</a:t>
            </a:r>
            <a:endParaRPr lang="en-GB" sz="1800" b="0" i="0" dirty="0">
              <a:solidFill>
                <a:srgbClr val="444444"/>
              </a:solidFill>
              <a:effectLst/>
              <a:latin typeface="Times New Roman" panose="02020603050405020304" pitchFamily="18" charset="0"/>
            </a:endParaRPr>
          </a:p>
          <a:p>
            <a:pPr algn="just">
              <a:spcAft>
                <a:spcPts val="400"/>
              </a:spcAft>
            </a:pPr>
            <a:r>
              <a:rPr lang="en-GB" sz="1800" b="0" i="0" dirty="0">
                <a:solidFill>
                  <a:srgbClr val="444444"/>
                </a:solidFill>
                <a:effectLst/>
                <a:latin typeface="Times New Roman" panose="02020603050405020304" pitchFamily="18" charset="0"/>
              </a:rPr>
              <a:t> (</a:t>
            </a:r>
            <a:r>
              <a:rPr lang="en-GB" sz="1800" b="0" i="0" dirty="0" err="1">
                <a:solidFill>
                  <a:srgbClr val="444444"/>
                </a:solidFill>
                <a:effectLst/>
                <a:latin typeface="Times New Roman" panose="02020603050405020304" pitchFamily="18" charset="0"/>
              </a:rPr>
              <a:t>i</a:t>
            </a:r>
            <a:r>
              <a:rPr lang="en-GB" sz="1800" b="0" i="0" dirty="0">
                <a:solidFill>
                  <a:srgbClr val="444444"/>
                </a:solidFill>
                <a:effectLst/>
                <a:latin typeface="Times New Roman" panose="02020603050405020304" pitchFamily="18" charset="0"/>
              </a:rPr>
              <a:t>)</a:t>
            </a:r>
            <a:r>
              <a:rPr lang="en-GB" sz="1800" b="0" i="1" dirty="0">
                <a:solidFill>
                  <a:srgbClr val="444444"/>
                </a:solidFill>
                <a:effectLst/>
                <a:latin typeface="Times New Roman" panose="02020603050405020304" pitchFamily="18" charset="0"/>
              </a:rPr>
              <a:t> on or before the due date specified under sub-section (1) of </a:t>
            </a:r>
            <a:r>
              <a:rPr lang="en-GB" sz="1800" b="0" i="1" u="none" strike="noStrike" dirty="0">
                <a:solidFill>
                  <a:srgbClr val="0072C6"/>
                </a:solidFill>
                <a:effectLst/>
                <a:latin typeface="Times New Roman" panose="02020603050405020304" pitchFamily="18" charset="0"/>
              </a:rPr>
              <a:t>section 139</a:t>
            </a:r>
            <a:r>
              <a:rPr lang="en-GB" sz="1800" b="0" i="1" dirty="0">
                <a:solidFill>
                  <a:srgbClr val="444444"/>
                </a:solidFill>
                <a:effectLst/>
                <a:latin typeface="Times New Roman" panose="02020603050405020304" pitchFamily="18" charset="0"/>
              </a:rPr>
              <a:t> for furnishing the return of income for such assessment year, in case of a person having income from business or profession, and such option once exercised shall apply to subsequent assessment years; or</a:t>
            </a:r>
            <a:endParaRPr lang="en-GB" sz="1800" b="0" i="0" dirty="0">
              <a:solidFill>
                <a:srgbClr val="444444"/>
              </a:solidFill>
              <a:effectLst/>
              <a:latin typeface="Times New Roman" panose="02020603050405020304" pitchFamily="18" charset="0"/>
            </a:endParaRPr>
          </a:p>
          <a:p>
            <a:pPr algn="just">
              <a:spcAft>
                <a:spcPts val="400"/>
              </a:spcAft>
            </a:pPr>
            <a:r>
              <a:rPr lang="en-GB" sz="1800" b="0" i="0" dirty="0">
                <a:solidFill>
                  <a:srgbClr val="444444"/>
                </a:solidFill>
                <a:effectLst/>
                <a:latin typeface="Times New Roman" panose="02020603050405020304" pitchFamily="18" charset="0"/>
              </a:rPr>
              <a:t>(ii)</a:t>
            </a:r>
            <a:r>
              <a:rPr lang="en-GB" sz="1800" b="0" i="1" dirty="0">
                <a:solidFill>
                  <a:srgbClr val="444444"/>
                </a:solidFill>
                <a:effectLst/>
                <a:latin typeface="Times New Roman" panose="02020603050405020304" pitchFamily="18" charset="0"/>
              </a:rPr>
              <a:t> along with the return of income to be furnished under sub-section (1) of </a:t>
            </a:r>
            <a:r>
              <a:rPr lang="en-GB" sz="1800" b="0" i="1" u="none" strike="noStrike" dirty="0">
                <a:solidFill>
                  <a:srgbClr val="0072C6"/>
                </a:solidFill>
                <a:effectLst/>
                <a:latin typeface="Times New Roman" panose="02020603050405020304" pitchFamily="18" charset="0"/>
              </a:rPr>
              <a:t>section 139</a:t>
            </a:r>
            <a:r>
              <a:rPr lang="en-GB" sz="1800" b="0" i="1" dirty="0">
                <a:solidFill>
                  <a:srgbClr val="444444"/>
                </a:solidFill>
                <a:effectLst/>
                <a:latin typeface="Times New Roman" panose="02020603050405020304" pitchFamily="18" charset="0"/>
              </a:rPr>
              <a:t> for such assessment year, in case of a person not having income referred to in clause</a:t>
            </a:r>
            <a:r>
              <a:rPr lang="en-GB" sz="1800" b="0" i="0" dirty="0">
                <a:solidFill>
                  <a:srgbClr val="444444"/>
                </a:solidFill>
                <a:effectLst/>
                <a:latin typeface="Times New Roman" panose="02020603050405020304" pitchFamily="18" charset="0"/>
              </a:rPr>
              <a:t> (</a:t>
            </a:r>
            <a:r>
              <a:rPr lang="en-GB" sz="1800" b="0" i="0" dirty="0" err="1">
                <a:solidFill>
                  <a:srgbClr val="444444"/>
                </a:solidFill>
                <a:effectLst/>
                <a:latin typeface="Times New Roman" panose="02020603050405020304" pitchFamily="18" charset="0"/>
              </a:rPr>
              <a:t>i</a:t>
            </a:r>
            <a:r>
              <a:rPr lang="en-GB" sz="1800" b="0" i="0" dirty="0">
                <a:solidFill>
                  <a:srgbClr val="444444"/>
                </a:solidFill>
                <a:effectLst/>
                <a:latin typeface="Times New Roman" panose="02020603050405020304" pitchFamily="18" charset="0"/>
              </a:rPr>
              <a:t>):</a:t>
            </a:r>
          </a:p>
          <a:p>
            <a:pPr algn="just">
              <a:spcAft>
                <a:spcPts val="400"/>
              </a:spcAft>
            </a:pPr>
            <a:r>
              <a:rPr lang="en-GB" sz="1800" b="1" i="0" dirty="0">
                <a:solidFill>
                  <a:srgbClr val="444444"/>
                </a:solidFill>
                <a:effectLst/>
                <a:latin typeface="Times New Roman" panose="02020603050405020304" pitchFamily="18" charset="0"/>
              </a:rPr>
              <a:t>Provided </a:t>
            </a:r>
            <a:r>
              <a:rPr lang="en-GB" sz="1800" b="0" i="1" dirty="0">
                <a:solidFill>
                  <a:srgbClr val="444444"/>
                </a:solidFill>
                <a:effectLst/>
                <a:latin typeface="Times New Roman" panose="02020603050405020304" pitchFamily="18" charset="0"/>
              </a:rPr>
              <a:t>that the option under clause</a:t>
            </a:r>
            <a:r>
              <a:rPr lang="en-GB" sz="1800" b="0" i="0" dirty="0">
                <a:solidFill>
                  <a:srgbClr val="444444"/>
                </a:solidFill>
                <a:effectLst/>
                <a:latin typeface="Times New Roman" panose="02020603050405020304" pitchFamily="18" charset="0"/>
              </a:rPr>
              <a:t> (</a:t>
            </a:r>
            <a:r>
              <a:rPr lang="en-GB" sz="1800" b="0" i="0" dirty="0" err="1">
                <a:solidFill>
                  <a:srgbClr val="444444"/>
                </a:solidFill>
                <a:effectLst/>
                <a:latin typeface="Times New Roman" panose="02020603050405020304" pitchFamily="18" charset="0"/>
              </a:rPr>
              <a:t>i</a:t>
            </a:r>
            <a:r>
              <a:rPr lang="en-GB" sz="1800" b="0" i="0" dirty="0">
                <a:solidFill>
                  <a:srgbClr val="444444"/>
                </a:solidFill>
                <a:effectLst/>
                <a:latin typeface="Times New Roman" panose="02020603050405020304" pitchFamily="18" charset="0"/>
              </a:rPr>
              <a:t>)</a:t>
            </a:r>
            <a:r>
              <a:rPr lang="en-GB" sz="1800" b="0" i="1" dirty="0">
                <a:solidFill>
                  <a:srgbClr val="444444"/>
                </a:solidFill>
                <a:effectLst/>
                <a:latin typeface="Times New Roman" panose="02020603050405020304" pitchFamily="18" charset="0"/>
              </a:rPr>
              <a:t>, once exercised for any previous year can be withdrawn only once for a previous year other than the year in which it was exercised and thereafter, the person shall never be eligible to exercise the option under this sub-section, except where such person ceases to have any income from business or profession in which case, option under clause</a:t>
            </a:r>
            <a:r>
              <a:rPr lang="en-GB" sz="1800" b="0" i="0" dirty="0">
                <a:solidFill>
                  <a:srgbClr val="444444"/>
                </a:solidFill>
                <a:effectLst/>
                <a:latin typeface="Times New Roman" panose="02020603050405020304" pitchFamily="18" charset="0"/>
              </a:rPr>
              <a:t> (ii)</a:t>
            </a:r>
            <a:r>
              <a:rPr lang="en-GB" sz="1800" b="0" i="1" dirty="0">
                <a:solidFill>
                  <a:srgbClr val="444444"/>
                </a:solidFill>
                <a:effectLst/>
                <a:latin typeface="Times New Roman" panose="02020603050405020304" pitchFamily="18" charset="0"/>
              </a:rPr>
              <a:t> shall be available.</a:t>
            </a:r>
            <a:endParaRPr lang="en-GB" sz="1800" b="0" i="0" dirty="0">
              <a:solidFill>
                <a:srgbClr val="444444"/>
              </a:solidFill>
              <a:effectLst/>
              <a:latin typeface="Times New Roman" panose="02020603050405020304" pitchFamily="18" charset="0"/>
            </a:endParaRPr>
          </a:p>
          <a:p>
            <a:endParaRPr lang="en-IN" dirty="0"/>
          </a:p>
        </p:txBody>
      </p:sp>
    </p:spTree>
    <p:extLst>
      <p:ext uri="{BB962C8B-B14F-4D97-AF65-F5344CB8AC3E}">
        <p14:creationId xmlns:p14="http://schemas.microsoft.com/office/powerpoint/2010/main" val="12848122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0E45433-9F0A-572A-3DD1-C8E2D5C26D6C}"/>
              </a:ext>
            </a:extLst>
          </p:cNvPr>
          <p:cNvSpPr txBox="1"/>
          <p:nvPr/>
        </p:nvSpPr>
        <p:spPr>
          <a:xfrm>
            <a:off x="2650733" y="2486346"/>
            <a:ext cx="8496728" cy="3108543"/>
          </a:xfrm>
          <a:prstGeom prst="rect">
            <a:avLst/>
          </a:prstGeom>
          <a:noFill/>
        </p:spPr>
        <p:txBody>
          <a:bodyPr wrap="square" rtlCol="0">
            <a:spAutoFit/>
          </a:bodyPr>
          <a:lstStyle/>
          <a:p>
            <a:r>
              <a:rPr lang="en-GB" sz="2800" b="1" dirty="0">
                <a:latin typeface="Garamond" panose="02020404030301010803" pitchFamily="18" charset="0"/>
              </a:rPr>
              <a:t>DUE DATES FOR FILING ITR</a:t>
            </a:r>
          </a:p>
          <a:p>
            <a:endParaRPr lang="en-GB" sz="2800" dirty="0">
              <a:latin typeface="Garamond" panose="02020404030301010803" pitchFamily="18" charset="0"/>
            </a:endParaRPr>
          </a:p>
          <a:p>
            <a:r>
              <a:rPr lang="en-GB" sz="2800" dirty="0">
                <a:latin typeface="Garamond" panose="02020404030301010803" pitchFamily="18" charset="0"/>
              </a:rPr>
              <a:t>31</a:t>
            </a:r>
            <a:r>
              <a:rPr lang="en-GB" sz="2800" baseline="30000" dirty="0">
                <a:latin typeface="Garamond" panose="02020404030301010803" pitchFamily="18" charset="0"/>
              </a:rPr>
              <a:t>ST</a:t>
            </a:r>
            <a:r>
              <a:rPr lang="en-GB" sz="2800" dirty="0">
                <a:latin typeface="Garamond" panose="02020404030301010803" pitchFamily="18" charset="0"/>
              </a:rPr>
              <a:t> JULY</a:t>
            </a:r>
          </a:p>
          <a:p>
            <a:r>
              <a:rPr lang="en-GB" sz="2800" dirty="0">
                <a:latin typeface="Garamond" panose="02020404030301010803" pitchFamily="18" charset="0"/>
              </a:rPr>
              <a:t>31</a:t>
            </a:r>
            <a:r>
              <a:rPr lang="en-GB" sz="2800" baseline="30000" dirty="0">
                <a:latin typeface="Garamond" panose="02020404030301010803" pitchFamily="18" charset="0"/>
              </a:rPr>
              <a:t>ST</a:t>
            </a:r>
            <a:r>
              <a:rPr lang="en-GB" sz="2800" dirty="0">
                <a:latin typeface="Garamond" panose="02020404030301010803" pitchFamily="18" charset="0"/>
              </a:rPr>
              <a:t> OCTOBER</a:t>
            </a:r>
          </a:p>
          <a:p>
            <a:r>
              <a:rPr lang="en-GB" sz="2800" dirty="0">
                <a:latin typeface="Garamond" panose="02020404030301010803" pitchFamily="18" charset="0"/>
              </a:rPr>
              <a:t>30</a:t>
            </a:r>
            <a:r>
              <a:rPr lang="en-GB" sz="2800" baseline="30000" dirty="0">
                <a:latin typeface="Garamond" panose="02020404030301010803" pitchFamily="18" charset="0"/>
              </a:rPr>
              <a:t>TH</a:t>
            </a:r>
            <a:r>
              <a:rPr lang="en-GB" sz="2800" dirty="0">
                <a:latin typeface="Garamond" panose="02020404030301010803" pitchFamily="18" charset="0"/>
              </a:rPr>
              <a:t> NOVEMBER</a:t>
            </a:r>
          </a:p>
          <a:p>
            <a:endParaRPr lang="en-GB" sz="2800" dirty="0">
              <a:latin typeface="Garamond" panose="02020404030301010803" pitchFamily="18" charset="0"/>
            </a:endParaRPr>
          </a:p>
          <a:p>
            <a:r>
              <a:rPr lang="en-GB" sz="2800" dirty="0">
                <a:latin typeface="Garamond" panose="02020404030301010803" pitchFamily="18" charset="0"/>
              </a:rPr>
              <a:t>TAX AUDIT APPLICABILITY – 44AB</a:t>
            </a:r>
            <a:endParaRPr lang="en-IN" sz="2800" dirty="0">
              <a:latin typeface="Garamond" panose="02020404030301010803" pitchFamily="18" charset="0"/>
            </a:endParaRPr>
          </a:p>
        </p:txBody>
      </p:sp>
    </p:spTree>
    <p:extLst>
      <p:ext uri="{BB962C8B-B14F-4D97-AF65-F5344CB8AC3E}">
        <p14:creationId xmlns:p14="http://schemas.microsoft.com/office/powerpoint/2010/main" val="20639938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10410" y="712071"/>
            <a:ext cx="9829799" cy="461665"/>
          </a:xfrm>
          <a:prstGeom prst="rect">
            <a:avLst/>
          </a:prstGeom>
          <a:noFill/>
        </p:spPr>
        <p:txBody>
          <a:bodyPr wrap="square" rtlCol="0">
            <a:spAutoFit/>
          </a:bodyPr>
          <a:lstStyle/>
          <a:p>
            <a:pPr algn="ctr"/>
            <a:r>
              <a:rPr lang="en-US" sz="2400" b="1" dirty="0">
                <a:latin typeface="Bookman Old Style" pitchFamily="18" charset="0"/>
              </a:rPr>
              <a:t>APPLICABILITY OF SECTION 44AD(44ADA)/44AB</a:t>
            </a:r>
          </a:p>
        </p:txBody>
      </p:sp>
      <p:sp>
        <p:nvSpPr>
          <p:cNvPr id="3" name="TextBox 2"/>
          <p:cNvSpPr txBox="1"/>
          <p:nvPr/>
        </p:nvSpPr>
        <p:spPr>
          <a:xfrm>
            <a:off x="1349999" y="203438"/>
            <a:ext cx="2326367" cy="369332"/>
          </a:xfrm>
          <a:prstGeom prst="rect">
            <a:avLst/>
          </a:prstGeom>
          <a:noFill/>
        </p:spPr>
        <p:txBody>
          <a:bodyPr wrap="square" rtlCol="0">
            <a:spAutoFit/>
          </a:bodyPr>
          <a:lstStyle/>
          <a:p>
            <a:pPr algn="ctr"/>
            <a:r>
              <a:rPr lang="en-US" b="1" dirty="0">
                <a:solidFill>
                  <a:srgbClr val="FF0000"/>
                </a:solidFill>
                <a:latin typeface="Bookman Old Style" pitchFamily="18" charset="0"/>
              </a:rPr>
              <a:t>ILLUSTRATIONS</a:t>
            </a:r>
          </a:p>
        </p:txBody>
      </p:sp>
      <p:sp>
        <p:nvSpPr>
          <p:cNvPr id="5" name="Rectangle 4"/>
          <p:cNvSpPr/>
          <p:nvPr/>
        </p:nvSpPr>
        <p:spPr>
          <a:xfrm>
            <a:off x="1350079" y="1600216"/>
            <a:ext cx="6270171" cy="707886"/>
          </a:xfrm>
          <a:prstGeom prst="rect">
            <a:avLst/>
          </a:prstGeom>
          <a:solidFill>
            <a:schemeClr val="tx2">
              <a:lumMod val="20000"/>
              <a:lumOff val="80000"/>
            </a:schemeClr>
          </a:solidFill>
        </p:spPr>
        <p:style>
          <a:lnRef idx="2">
            <a:schemeClr val="accent6"/>
          </a:lnRef>
          <a:fillRef idx="1">
            <a:schemeClr val="lt1"/>
          </a:fillRef>
          <a:effectRef idx="0">
            <a:schemeClr val="accent6"/>
          </a:effectRef>
          <a:fontRef idx="minor">
            <a:schemeClr val="dk1"/>
          </a:fontRef>
        </p:style>
        <p:txBody>
          <a:bodyPr wrap="square">
            <a:spAutoFit/>
          </a:bodyPr>
          <a:lstStyle/>
          <a:p>
            <a:r>
              <a:rPr lang="en-US" sz="2000" dirty="0">
                <a:latin typeface="Bookman Old Style" pitchFamily="18" charset="0"/>
              </a:rPr>
              <a:t>Mr. A started </a:t>
            </a:r>
            <a:r>
              <a:rPr lang="en-US" sz="2000" dirty="0" err="1">
                <a:latin typeface="Bookman Old Style" pitchFamily="18" charset="0"/>
              </a:rPr>
              <a:t>Mfg</a:t>
            </a:r>
            <a:r>
              <a:rPr lang="en-US" sz="2000" dirty="0">
                <a:latin typeface="Bookman Old Style" pitchFamily="18" charset="0"/>
              </a:rPr>
              <a:t> – 1st Year- Turnover (all cash)</a:t>
            </a:r>
          </a:p>
          <a:p>
            <a:r>
              <a:rPr lang="en-US" sz="2000" dirty="0">
                <a:latin typeface="Bookman Old Style" pitchFamily="18" charset="0"/>
              </a:rPr>
              <a:t>– 150Lacs ; NP – 8 </a:t>
            </a:r>
            <a:r>
              <a:rPr lang="en-US" sz="2000" dirty="0" err="1">
                <a:latin typeface="Bookman Old Style" pitchFamily="18" charset="0"/>
              </a:rPr>
              <a:t>Lacs</a:t>
            </a:r>
            <a:r>
              <a:rPr lang="en-US" sz="2000" dirty="0">
                <a:latin typeface="Bookman Old Style" pitchFamily="18" charset="0"/>
              </a:rPr>
              <a:t>; TI - 8.50 </a:t>
            </a:r>
            <a:r>
              <a:rPr lang="en-US" sz="2000" dirty="0" err="1">
                <a:latin typeface="Bookman Old Style" pitchFamily="18" charset="0"/>
              </a:rPr>
              <a:t>Lacs</a:t>
            </a:r>
            <a:endParaRPr lang="en-US" sz="2000" dirty="0">
              <a:latin typeface="Bookman Old Style" pitchFamily="18" charset="0"/>
            </a:endParaRPr>
          </a:p>
        </p:txBody>
      </p:sp>
      <p:sp>
        <p:nvSpPr>
          <p:cNvPr id="6" name="TextBox 5"/>
          <p:cNvSpPr txBox="1"/>
          <p:nvPr/>
        </p:nvSpPr>
        <p:spPr>
          <a:xfrm>
            <a:off x="10013333" y="1600233"/>
            <a:ext cx="1676401" cy="646331"/>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en-US" b="1" dirty="0">
                <a:solidFill>
                  <a:srgbClr val="FF0000"/>
                </a:solidFill>
                <a:latin typeface="Bookman Old Style" pitchFamily="18" charset="0"/>
              </a:rPr>
              <a:t>44AD-NO</a:t>
            </a:r>
          </a:p>
          <a:p>
            <a:pPr algn="ctr"/>
            <a:r>
              <a:rPr lang="en-US" b="1" dirty="0">
                <a:solidFill>
                  <a:srgbClr val="FF0000"/>
                </a:solidFill>
                <a:latin typeface="Bookman Old Style" pitchFamily="18" charset="0"/>
              </a:rPr>
              <a:t>44AB-YES</a:t>
            </a:r>
          </a:p>
        </p:txBody>
      </p:sp>
      <p:sp>
        <p:nvSpPr>
          <p:cNvPr id="7" name="Right Arrow 6"/>
          <p:cNvSpPr/>
          <p:nvPr/>
        </p:nvSpPr>
        <p:spPr>
          <a:xfrm>
            <a:off x="7792583" y="1828650"/>
            <a:ext cx="2057400" cy="148976"/>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350079" y="2914440"/>
            <a:ext cx="6270171" cy="646331"/>
          </a:xfrm>
          <a:prstGeom prst="rect">
            <a:avLst/>
          </a:prstGeom>
          <a:solidFill>
            <a:schemeClr val="tx2">
              <a:lumMod val="20000"/>
              <a:lumOff val="80000"/>
            </a:schemeClr>
          </a:solidFill>
        </p:spPr>
        <p:style>
          <a:lnRef idx="2">
            <a:schemeClr val="accent6"/>
          </a:lnRef>
          <a:fillRef idx="1">
            <a:schemeClr val="lt1"/>
          </a:fillRef>
          <a:effectRef idx="0">
            <a:schemeClr val="accent6"/>
          </a:effectRef>
          <a:fontRef idx="minor">
            <a:schemeClr val="dk1"/>
          </a:fontRef>
        </p:style>
        <p:txBody>
          <a:bodyPr wrap="square" lIns="91440" tIns="45720" rIns="91440" bIns="45720" anchor="t">
            <a:spAutoFit/>
          </a:bodyPr>
          <a:lstStyle/>
          <a:p>
            <a:pPr algn="just"/>
            <a:r>
              <a:rPr lang="en-US" dirty="0">
                <a:latin typeface="Bookman Old Style"/>
              </a:rPr>
              <a:t>Ms. B – Trading - Turnover (all cash) – 90L; NP -  10L; Doctor– Fee – 45 L; NP- 25 L; TI -32L</a:t>
            </a:r>
          </a:p>
        </p:txBody>
      </p:sp>
      <p:sp>
        <p:nvSpPr>
          <p:cNvPr id="10" name="Right Arrow 9"/>
          <p:cNvSpPr/>
          <p:nvPr/>
        </p:nvSpPr>
        <p:spPr>
          <a:xfrm>
            <a:off x="7792583" y="3088154"/>
            <a:ext cx="2057400" cy="148976"/>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10013333" y="2839476"/>
            <a:ext cx="1676401" cy="923330"/>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en-US" b="1" dirty="0">
                <a:solidFill>
                  <a:srgbClr val="FF0000"/>
                </a:solidFill>
                <a:latin typeface="Bookman Old Style" pitchFamily="18" charset="0"/>
              </a:rPr>
              <a:t>44AD-NO</a:t>
            </a:r>
          </a:p>
          <a:p>
            <a:pPr algn="ctr"/>
            <a:r>
              <a:rPr lang="en-US" b="1" dirty="0">
                <a:solidFill>
                  <a:srgbClr val="FF0000"/>
                </a:solidFill>
                <a:latin typeface="Bookman Old Style" pitchFamily="18" charset="0"/>
              </a:rPr>
              <a:t>44ADA-YES</a:t>
            </a:r>
          </a:p>
          <a:p>
            <a:pPr algn="ctr"/>
            <a:r>
              <a:rPr lang="en-US" b="1" dirty="0">
                <a:solidFill>
                  <a:srgbClr val="FF0000"/>
                </a:solidFill>
                <a:latin typeface="Bookman Old Style" pitchFamily="18" charset="0"/>
              </a:rPr>
              <a:t>44AB-NO</a:t>
            </a:r>
          </a:p>
        </p:txBody>
      </p:sp>
      <p:sp>
        <p:nvSpPr>
          <p:cNvPr id="13" name="Rectangle 12"/>
          <p:cNvSpPr/>
          <p:nvPr/>
        </p:nvSpPr>
        <p:spPr>
          <a:xfrm>
            <a:off x="1379311" y="4191491"/>
            <a:ext cx="6240690" cy="646331"/>
          </a:xfrm>
          <a:prstGeom prst="rect">
            <a:avLst/>
          </a:prstGeom>
          <a:solidFill>
            <a:schemeClr val="tx2">
              <a:lumMod val="20000"/>
              <a:lumOff val="80000"/>
            </a:schemeClr>
          </a:solidFill>
        </p:spPr>
        <p:style>
          <a:lnRef idx="2">
            <a:schemeClr val="accent6"/>
          </a:lnRef>
          <a:fillRef idx="1">
            <a:schemeClr val="lt1"/>
          </a:fillRef>
          <a:effectRef idx="0">
            <a:schemeClr val="accent6"/>
          </a:effectRef>
          <a:fontRef idx="minor">
            <a:schemeClr val="dk1"/>
          </a:fontRef>
        </p:style>
        <p:txBody>
          <a:bodyPr wrap="square" lIns="91440" tIns="45720" rIns="91440" bIns="45720" anchor="t">
            <a:spAutoFit/>
          </a:bodyPr>
          <a:lstStyle/>
          <a:p>
            <a:pPr algn="just"/>
            <a:r>
              <a:rPr lang="en-US" dirty="0">
                <a:latin typeface="Bookman Old Style"/>
              </a:rPr>
              <a:t>Ms. C	– First Year - Trading Turnover (all cash)– 80L  NP – 4 L; TI- 3 L</a:t>
            </a:r>
          </a:p>
        </p:txBody>
      </p:sp>
      <p:sp>
        <p:nvSpPr>
          <p:cNvPr id="14" name="Right Arrow 13"/>
          <p:cNvSpPr/>
          <p:nvPr/>
        </p:nvSpPr>
        <p:spPr>
          <a:xfrm>
            <a:off x="7812765" y="4439677"/>
            <a:ext cx="2057400" cy="148976"/>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10033514" y="4052975"/>
            <a:ext cx="1676401" cy="646331"/>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en-US" b="1" dirty="0">
                <a:solidFill>
                  <a:srgbClr val="FF0000"/>
                </a:solidFill>
                <a:latin typeface="Bookman Old Style" pitchFamily="18" charset="0"/>
              </a:rPr>
              <a:t>44AD-NO</a:t>
            </a:r>
          </a:p>
          <a:p>
            <a:pPr algn="ctr"/>
            <a:r>
              <a:rPr lang="en-US" b="1" dirty="0">
                <a:solidFill>
                  <a:srgbClr val="FF0000"/>
                </a:solidFill>
                <a:latin typeface="Bookman Old Style" pitchFamily="18" charset="0"/>
              </a:rPr>
              <a:t>44AB-NO</a:t>
            </a:r>
          </a:p>
        </p:txBody>
      </p:sp>
      <p:sp>
        <p:nvSpPr>
          <p:cNvPr id="18" name="Rectangle 17"/>
          <p:cNvSpPr/>
          <p:nvPr/>
        </p:nvSpPr>
        <p:spPr>
          <a:xfrm>
            <a:off x="1349831" y="5410675"/>
            <a:ext cx="6240690" cy="646331"/>
          </a:xfrm>
          <a:prstGeom prst="rect">
            <a:avLst/>
          </a:prstGeom>
          <a:solidFill>
            <a:schemeClr val="tx2">
              <a:lumMod val="20000"/>
              <a:lumOff val="80000"/>
            </a:schemeClr>
          </a:solidFill>
        </p:spPr>
        <p:style>
          <a:lnRef idx="2">
            <a:schemeClr val="accent6"/>
          </a:lnRef>
          <a:fillRef idx="1">
            <a:schemeClr val="lt1"/>
          </a:fillRef>
          <a:effectRef idx="0">
            <a:schemeClr val="accent6"/>
          </a:effectRef>
          <a:fontRef idx="minor">
            <a:schemeClr val="dk1"/>
          </a:fontRef>
        </p:style>
        <p:txBody>
          <a:bodyPr wrap="square">
            <a:spAutoFit/>
          </a:bodyPr>
          <a:lstStyle/>
          <a:p>
            <a:pPr algn="just"/>
            <a:r>
              <a:rPr lang="en-US" dirty="0">
                <a:latin typeface="Bookman Old Style" pitchFamily="18" charset="0"/>
              </a:rPr>
              <a:t>Mr. D - Trading; Turnover (all cash) - 95L;  Commission – 6 L; NP- 15L; TI	- 14L</a:t>
            </a:r>
          </a:p>
        </p:txBody>
      </p:sp>
      <p:sp>
        <p:nvSpPr>
          <p:cNvPr id="19" name="Right Arrow 18"/>
          <p:cNvSpPr/>
          <p:nvPr/>
        </p:nvSpPr>
        <p:spPr>
          <a:xfrm>
            <a:off x="7792583" y="5644977"/>
            <a:ext cx="2057400" cy="148976"/>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10033514" y="5387616"/>
            <a:ext cx="1676401" cy="646331"/>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en-US" b="1" dirty="0">
                <a:solidFill>
                  <a:srgbClr val="FF0000"/>
                </a:solidFill>
                <a:latin typeface="Bookman Old Style" pitchFamily="18" charset="0"/>
              </a:rPr>
              <a:t>44AD-NO</a:t>
            </a:r>
          </a:p>
          <a:p>
            <a:pPr algn="ctr"/>
            <a:r>
              <a:rPr lang="en-US" b="1" dirty="0">
                <a:solidFill>
                  <a:srgbClr val="FF0000"/>
                </a:solidFill>
                <a:latin typeface="Bookman Old Style" pitchFamily="18" charset="0"/>
              </a:rPr>
              <a:t>44AB-YES</a:t>
            </a:r>
          </a:p>
        </p:txBody>
      </p:sp>
    </p:spTree>
    <p:extLst>
      <p:ext uri="{BB962C8B-B14F-4D97-AF65-F5344CB8AC3E}">
        <p14:creationId xmlns:p14="http://schemas.microsoft.com/office/powerpoint/2010/main" val="2365622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down)">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circle(in)">
                                      <p:cBhvr>
                                        <p:cTn id="22" dur="20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wipe(down)">
                                      <p:cBhvr>
                                        <p:cTn id="27" dur="5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 calcmode="lin" valueType="num">
                                      <p:cBhvr additive="base">
                                        <p:cTn id="32" dur="500" fill="hold"/>
                                        <p:tgtEl>
                                          <p:spTgt spid="11"/>
                                        </p:tgtEl>
                                        <p:attrNameLst>
                                          <p:attrName>ppt_x</p:attrName>
                                        </p:attrNameLst>
                                      </p:cBhvr>
                                      <p:tavLst>
                                        <p:tav tm="0">
                                          <p:val>
                                            <p:strVal val="#ppt_x"/>
                                          </p:val>
                                        </p:tav>
                                        <p:tav tm="100000">
                                          <p:val>
                                            <p:strVal val="#ppt_x"/>
                                          </p:val>
                                        </p:tav>
                                      </p:tavLst>
                                    </p:anim>
                                    <p:anim calcmode="lin" valueType="num">
                                      <p:cBhvr additive="base">
                                        <p:cTn id="33"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grpId="0" nodeType="clickEffect">
                                  <p:stCondLst>
                                    <p:cond delay="0"/>
                                  </p:stCondLst>
                                  <p:childTnLst>
                                    <p:set>
                                      <p:cBhvr>
                                        <p:cTn id="37" dur="1" fill="hold">
                                          <p:stCondLst>
                                            <p:cond delay="0"/>
                                          </p:stCondLst>
                                        </p:cTn>
                                        <p:tgtEl>
                                          <p:spTgt spid="13"/>
                                        </p:tgtEl>
                                        <p:attrNameLst>
                                          <p:attrName>style.visibility</p:attrName>
                                        </p:attrNameLst>
                                      </p:cBhvr>
                                      <p:to>
                                        <p:strVal val="visible"/>
                                      </p:to>
                                    </p:set>
                                    <p:animEffect transition="in" filter="fade">
                                      <p:cBhvr>
                                        <p:cTn id="38" dur="1000"/>
                                        <p:tgtEl>
                                          <p:spTgt spid="13"/>
                                        </p:tgtEl>
                                      </p:cBhvr>
                                    </p:animEffect>
                                    <p:anim calcmode="lin" valueType="num">
                                      <p:cBhvr>
                                        <p:cTn id="39" dur="1000" fill="hold"/>
                                        <p:tgtEl>
                                          <p:spTgt spid="13"/>
                                        </p:tgtEl>
                                        <p:attrNameLst>
                                          <p:attrName>ppt_x</p:attrName>
                                        </p:attrNameLst>
                                      </p:cBhvr>
                                      <p:tavLst>
                                        <p:tav tm="0">
                                          <p:val>
                                            <p:strVal val="#ppt_x"/>
                                          </p:val>
                                        </p:tav>
                                        <p:tav tm="100000">
                                          <p:val>
                                            <p:strVal val="#ppt_x"/>
                                          </p:val>
                                        </p:tav>
                                      </p:tavLst>
                                    </p:anim>
                                    <p:anim calcmode="lin" valueType="num">
                                      <p:cBhvr>
                                        <p:cTn id="40"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grpId="0" nodeType="clickEffect">
                                  <p:stCondLst>
                                    <p:cond delay="0"/>
                                  </p:stCondLst>
                                  <p:childTnLst>
                                    <p:set>
                                      <p:cBhvr>
                                        <p:cTn id="44" dur="1" fill="hold">
                                          <p:stCondLst>
                                            <p:cond delay="0"/>
                                          </p:stCondLst>
                                        </p:cTn>
                                        <p:tgtEl>
                                          <p:spTgt spid="14"/>
                                        </p:tgtEl>
                                        <p:attrNameLst>
                                          <p:attrName>style.visibility</p:attrName>
                                        </p:attrNameLst>
                                      </p:cBhvr>
                                      <p:to>
                                        <p:strVal val="visible"/>
                                      </p:to>
                                    </p:set>
                                    <p:animEffect transition="in" filter="wipe(down)">
                                      <p:cBhvr>
                                        <p:cTn id="45" dur="500"/>
                                        <p:tgtEl>
                                          <p:spTgt spid="14"/>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4" fill="hold" grpId="0" nodeType="clickEffect">
                                  <p:stCondLst>
                                    <p:cond delay="0"/>
                                  </p:stCondLst>
                                  <p:childTnLst>
                                    <p:set>
                                      <p:cBhvr>
                                        <p:cTn id="49" dur="1" fill="hold">
                                          <p:stCondLst>
                                            <p:cond delay="0"/>
                                          </p:stCondLst>
                                        </p:cTn>
                                        <p:tgtEl>
                                          <p:spTgt spid="15"/>
                                        </p:tgtEl>
                                        <p:attrNameLst>
                                          <p:attrName>style.visibility</p:attrName>
                                        </p:attrNameLst>
                                      </p:cBhvr>
                                      <p:to>
                                        <p:strVal val="visible"/>
                                      </p:to>
                                    </p:set>
                                    <p:animEffect transition="in" filter="wipe(down)">
                                      <p:cBhvr>
                                        <p:cTn id="50" dur="500"/>
                                        <p:tgtEl>
                                          <p:spTgt spid="15"/>
                                        </p:tgtEl>
                                      </p:cBhvr>
                                    </p:animEffect>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8"/>
                                        </p:tgtEl>
                                        <p:attrNameLst>
                                          <p:attrName>style.visibility</p:attrName>
                                        </p:attrNameLst>
                                      </p:cBhvr>
                                      <p:to>
                                        <p:strVal val="visible"/>
                                      </p:to>
                                    </p:set>
                                    <p:anim calcmode="lin" valueType="num">
                                      <p:cBhvr additive="base">
                                        <p:cTn id="55" dur="500" fill="hold"/>
                                        <p:tgtEl>
                                          <p:spTgt spid="18"/>
                                        </p:tgtEl>
                                        <p:attrNameLst>
                                          <p:attrName>ppt_x</p:attrName>
                                        </p:attrNameLst>
                                      </p:cBhvr>
                                      <p:tavLst>
                                        <p:tav tm="0">
                                          <p:val>
                                            <p:strVal val="#ppt_x"/>
                                          </p:val>
                                        </p:tav>
                                        <p:tav tm="100000">
                                          <p:val>
                                            <p:strVal val="#ppt_x"/>
                                          </p:val>
                                        </p:tav>
                                      </p:tavLst>
                                    </p:anim>
                                    <p:anim calcmode="lin" valueType="num">
                                      <p:cBhvr additive="base">
                                        <p:cTn id="56"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9"/>
                                        </p:tgtEl>
                                        <p:attrNameLst>
                                          <p:attrName>style.visibility</p:attrName>
                                        </p:attrNameLst>
                                      </p:cBhvr>
                                      <p:to>
                                        <p:strVal val="visible"/>
                                      </p:to>
                                    </p:set>
                                    <p:anim calcmode="lin" valueType="num">
                                      <p:cBhvr additive="base">
                                        <p:cTn id="61" dur="500" fill="hold"/>
                                        <p:tgtEl>
                                          <p:spTgt spid="19"/>
                                        </p:tgtEl>
                                        <p:attrNameLst>
                                          <p:attrName>ppt_x</p:attrName>
                                        </p:attrNameLst>
                                      </p:cBhvr>
                                      <p:tavLst>
                                        <p:tav tm="0">
                                          <p:val>
                                            <p:strVal val="#ppt_x"/>
                                          </p:val>
                                        </p:tav>
                                        <p:tav tm="100000">
                                          <p:val>
                                            <p:strVal val="#ppt_x"/>
                                          </p:val>
                                        </p:tav>
                                      </p:tavLst>
                                    </p:anim>
                                    <p:anim calcmode="lin" valueType="num">
                                      <p:cBhvr additive="base">
                                        <p:cTn id="62"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2" presetClass="entr" presetSubtype="4" fill="hold" grpId="0" nodeType="clickEffect">
                                  <p:stCondLst>
                                    <p:cond delay="0"/>
                                  </p:stCondLst>
                                  <p:childTnLst>
                                    <p:set>
                                      <p:cBhvr>
                                        <p:cTn id="66" dur="1" fill="hold">
                                          <p:stCondLst>
                                            <p:cond delay="0"/>
                                          </p:stCondLst>
                                        </p:cTn>
                                        <p:tgtEl>
                                          <p:spTgt spid="20"/>
                                        </p:tgtEl>
                                        <p:attrNameLst>
                                          <p:attrName>style.visibility</p:attrName>
                                        </p:attrNameLst>
                                      </p:cBhvr>
                                      <p:to>
                                        <p:strVal val="visible"/>
                                      </p:to>
                                    </p:set>
                                    <p:animEffect transition="in" filter="wipe(down)">
                                      <p:cBhvr>
                                        <p:cTn id="67"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9" grpId="0" animBg="1"/>
      <p:bldP spid="10" grpId="0" animBg="1"/>
      <p:bldP spid="11" grpId="0" animBg="1"/>
      <p:bldP spid="13" grpId="0" animBg="1"/>
      <p:bldP spid="14" grpId="0" animBg="1"/>
      <p:bldP spid="15" grpId="0" animBg="1"/>
      <p:bldP spid="18" grpId="0" animBg="1"/>
      <p:bldP spid="19" grpId="0" animBg="1"/>
      <p:bldP spid="20"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2143929" y="931882"/>
            <a:ext cx="8183132" cy="5061472"/>
          </a:xfrm>
          <a:prstGeom prst="rect">
            <a:avLst/>
          </a:prstGeom>
        </p:spPr>
      </p:pic>
      <p:sp>
        <p:nvSpPr>
          <p:cNvPr id="3" name="object 3"/>
          <p:cNvSpPr txBox="1"/>
          <p:nvPr/>
        </p:nvSpPr>
        <p:spPr>
          <a:xfrm>
            <a:off x="5131412" y="2839473"/>
            <a:ext cx="2207684" cy="1269578"/>
          </a:xfrm>
          <a:prstGeom prst="rect">
            <a:avLst/>
          </a:prstGeom>
        </p:spPr>
        <p:txBody>
          <a:bodyPr vert="horz" wrap="square" lIns="0" tIns="12700" rIns="0" bIns="0" rtlCol="0">
            <a:spAutoFit/>
          </a:bodyPr>
          <a:lstStyle/>
          <a:p>
            <a:pPr marL="140335">
              <a:lnSpc>
                <a:spcPts val="6210"/>
              </a:lnSpc>
              <a:spcBef>
                <a:spcPts val="100"/>
              </a:spcBef>
            </a:pPr>
            <a:r>
              <a:rPr sz="5400" b="1" spc="-330" dirty="0">
                <a:solidFill>
                  <a:srgbClr val="FFFFFF"/>
                </a:solidFill>
                <a:latin typeface="Arial"/>
                <a:cs typeface="Arial"/>
              </a:rPr>
              <a:t>Audit</a:t>
            </a:r>
            <a:endParaRPr sz="5400">
              <a:latin typeface="Arial"/>
              <a:cs typeface="Arial"/>
            </a:endParaRPr>
          </a:p>
          <a:p>
            <a:pPr marL="12700">
              <a:lnSpc>
                <a:spcPts val="3570"/>
              </a:lnSpc>
            </a:pPr>
            <a:r>
              <a:rPr sz="3200" b="1" spc="-110" dirty="0">
                <a:solidFill>
                  <a:srgbClr val="FFFFFF"/>
                </a:solidFill>
                <a:latin typeface="Arial"/>
                <a:cs typeface="Arial"/>
              </a:rPr>
              <a:t>(</a:t>
            </a:r>
            <a:r>
              <a:rPr sz="3200" b="1" spc="-360" dirty="0">
                <a:solidFill>
                  <a:srgbClr val="FFFFFF"/>
                </a:solidFill>
                <a:latin typeface="Arial"/>
                <a:cs typeface="Arial"/>
              </a:rPr>
              <a:t>B</a:t>
            </a:r>
            <a:r>
              <a:rPr sz="3200" b="1" spc="-229" dirty="0">
                <a:solidFill>
                  <a:srgbClr val="FFFFFF"/>
                </a:solidFill>
                <a:latin typeface="Arial"/>
                <a:cs typeface="Arial"/>
              </a:rPr>
              <a:t>u</a:t>
            </a:r>
            <a:r>
              <a:rPr sz="3200" b="1" spc="-310" dirty="0">
                <a:solidFill>
                  <a:srgbClr val="FFFFFF"/>
                </a:solidFill>
                <a:latin typeface="Arial"/>
                <a:cs typeface="Arial"/>
              </a:rPr>
              <a:t>s</a:t>
            </a:r>
            <a:r>
              <a:rPr sz="3200" b="1" spc="-125" dirty="0">
                <a:solidFill>
                  <a:srgbClr val="FFFFFF"/>
                </a:solidFill>
                <a:latin typeface="Arial"/>
                <a:cs typeface="Arial"/>
              </a:rPr>
              <a:t>i</a:t>
            </a:r>
            <a:r>
              <a:rPr sz="3200" b="1" spc="-225" dirty="0">
                <a:solidFill>
                  <a:srgbClr val="FFFFFF"/>
                </a:solidFill>
                <a:latin typeface="Arial"/>
                <a:cs typeface="Arial"/>
              </a:rPr>
              <a:t>n</a:t>
            </a:r>
            <a:r>
              <a:rPr sz="3200" b="1" spc="-85" dirty="0">
                <a:solidFill>
                  <a:srgbClr val="FFFFFF"/>
                </a:solidFill>
                <a:latin typeface="Arial"/>
                <a:cs typeface="Arial"/>
              </a:rPr>
              <a:t>e</a:t>
            </a:r>
            <a:r>
              <a:rPr sz="3200" b="1" spc="-340" dirty="0">
                <a:solidFill>
                  <a:srgbClr val="FFFFFF"/>
                </a:solidFill>
                <a:latin typeface="Arial"/>
                <a:cs typeface="Arial"/>
              </a:rPr>
              <a:t>ss</a:t>
            </a:r>
            <a:r>
              <a:rPr sz="3200" b="1" spc="-130" dirty="0">
                <a:solidFill>
                  <a:srgbClr val="FFFFFF"/>
                </a:solidFill>
                <a:latin typeface="Arial"/>
                <a:cs typeface="Arial"/>
              </a:rPr>
              <a:t>)</a:t>
            </a:r>
            <a:endParaRPr sz="3200">
              <a:latin typeface="Arial"/>
              <a:cs typeface="Arial"/>
            </a:endParaRPr>
          </a:p>
        </p:txBody>
      </p:sp>
      <p:pic>
        <p:nvPicPr>
          <p:cNvPr id="4" name="object 4"/>
          <p:cNvPicPr/>
          <p:nvPr/>
        </p:nvPicPr>
        <p:blipFill>
          <a:blip r:embed="rId3" cstate="print"/>
          <a:stretch>
            <a:fillRect/>
          </a:stretch>
        </p:blipFill>
        <p:spPr>
          <a:xfrm>
            <a:off x="4908513" y="598393"/>
            <a:ext cx="2653838" cy="1639196"/>
          </a:xfrm>
          <a:prstGeom prst="rect">
            <a:avLst/>
          </a:prstGeom>
        </p:spPr>
      </p:pic>
      <p:sp>
        <p:nvSpPr>
          <p:cNvPr id="5" name="object 5"/>
          <p:cNvSpPr txBox="1"/>
          <p:nvPr/>
        </p:nvSpPr>
        <p:spPr>
          <a:xfrm>
            <a:off x="5456415" y="760137"/>
            <a:ext cx="6061324" cy="777136"/>
          </a:xfrm>
          <a:prstGeom prst="rect">
            <a:avLst/>
          </a:prstGeom>
        </p:spPr>
        <p:txBody>
          <a:bodyPr vert="horz" wrap="square" lIns="0" tIns="12700" rIns="0" bIns="0" rtlCol="0">
            <a:spAutoFit/>
          </a:bodyPr>
          <a:lstStyle/>
          <a:p>
            <a:pPr>
              <a:spcBef>
                <a:spcPts val="20"/>
              </a:spcBef>
            </a:pPr>
            <a:endParaRPr sz="2550" dirty="0">
              <a:latin typeface="Arial"/>
              <a:cs typeface="Arial"/>
            </a:endParaRPr>
          </a:p>
          <a:p>
            <a:pPr marL="460375" marR="3760470" indent="-448309">
              <a:lnSpc>
                <a:spcPts val="2860"/>
              </a:lnSpc>
            </a:pPr>
            <a:r>
              <a:rPr sz="2800" b="1" spc="-320" dirty="0">
                <a:solidFill>
                  <a:srgbClr val="FFFFFF"/>
                </a:solidFill>
                <a:latin typeface="Arial"/>
                <a:cs typeface="Arial"/>
              </a:rPr>
              <a:t>B</a:t>
            </a:r>
            <a:r>
              <a:rPr sz="2800" b="1" spc="-80" dirty="0">
                <a:solidFill>
                  <a:srgbClr val="FFFFFF"/>
                </a:solidFill>
                <a:latin typeface="Arial"/>
                <a:cs typeface="Arial"/>
              </a:rPr>
              <a:t>el</a:t>
            </a:r>
            <a:r>
              <a:rPr sz="2800" b="1" spc="-260" dirty="0">
                <a:solidFill>
                  <a:srgbClr val="FFFFFF"/>
                </a:solidFill>
                <a:latin typeface="Arial"/>
                <a:cs typeface="Arial"/>
              </a:rPr>
              <a:t>o</a:t>
            </a:r>
            <a:r>
              <a:rPr sz="2800" b="1" spc="-229" dirty="0">
                <a:solidFill>
                  <a:srgbClr val="FFFFFF"/>
                </a:solidFill>
                <a:latin typeface="Arial"/>
                <a:cs typeface="Arial"/>
              </a:rPr>
              <a:t>w</a:t>
            </a:r>
            <a:r>
              <a:rPr sz="2800" b="1" spc="-100" dirty="0">
                <a:solidFill>
                  <a:srgbClr val="FFFFFF"/>
                </a:solidFill>
                <a:latin typeface="Arial"/>
                <a:cs typeface="Arial"/>
              </a:rPr>
              <a:t> </a:t>
            </a:r>
            <a:r>
              <a:rPr sz="2800" b="1" spc="50" dirty="0">
                <a:solidFill>
                  <a:srgbClr val="FFFFFF"/>
                </a:solidFill>
                <a:latin typeface="Arial"/>
                <a:cs typeface="Arial"/>
              </a:rPr>
              <a:t>1  </a:t>
            </a:r>
            <a:r>
              <a:rPr sz="2800" b="1" spc="-285" dirty="0">
                <a:solidFill>
                  <a:srgbClr val="FFFFFF"/>
                </a:solidFill>
                <a:latin typeface="Arial"/>
                <a:cs typeface="Arial"/>
              </a:rPr>
              <a:t>Cr</a:t>
            </a:r>
            <a:endParaRPr sz="2800" dirty="0">
              <a:latin typeface="Arial"/>
              <a:cs typeface="Arial"/>
            </a:endParaRPr>
          </a:p>
        </p:txBody>
      </p:sp>
      <p:pic>
        <p:nvPicPr>
          <p:cNvPr id="6" name="object 6"/>
          <p:cNvPicPr/>
          <p:nvPr/>
        </p:nvPicPr>
        <p:blipFill>
          <a:blip r:embed="rId4" cstate="print"/>
          <a:stretch>
            <a:fillRect/>
          </a:stretch>
        </p:blipFill>
        <p:spPr>
          <a:xfrm>
            <a:off x="7719333" y="2645037"/>
            <a:ext cx="2653838" cy="1639196"/>
          </a:xfrm>
          <a:prstGeom prst="rect">
            <a:avLst/>
          </a:prstGeom>
        </p:spPr>
      </p:pic>
      <p:sp>
        <p:nvSpPr>
          <p:cNvPr id="7" name="object 7"/>
          <p:cNvSpPr txBox="1"/>
          <p:nvPr/>
        </p:nvSpPr>
        <p:spPr>
          <a:xfrm>
            <a:off x="8224883" y="3069530"/>
            <a:ext cx="1869422" cy="821379"/>
          </a:xfrm>
          <a:prstGeom prst="rect">
            <a:avLst/>
          </a:prstGeom>
        </p:spPr>
        <p:txBody>
          <a:bodyPr vert="horz" wrap="square" lIns="0" tIns="76835" rIns="0" bIns="0" rtlCol="0">
            <a:spAutoFit/>
          </a:bodyPr>
          <a:lstStyle/>
          <a:p>
            <a:pPr marL="24765" marR="5080" indent="-12700">
              <a:lnSpc>
                <a:spcPts val="2860"/>
              </a:lnSpc>
              <a:spcBef>
                <a:spcPts val="605"/>
              </a:spcBef>
            </a:pPr>
            <a:r>
              <a:rPr sz="2800" b="1" spc="-320" dirty="0">
                <a:solidFill>
                  <a:srgbClr val="FFFFFF"/>
                </a:solidFill>
                <a:latin typeface="Arial"/>
                <a:cs typeface="Arial"/>
              </a:rPr>
              <a:t>B</a:t>
            </a:r>
            <a:r>
              <a:rPr sz="2800" b="1" spc="-80" dirty="0">
                <a:solidFill>
                  <a:srgbClr val="FFFFFF"/>
                </a:solidFill>
                <a:latin typeface="Arial"/>
                <a:cs typeface="Arial"/>
              </a:rPr>
              <a:t>e</a:t>
            </a:r>
            <a:r>
              <a:rPr sz="2800" b="1" spc="-45" dirty="0">
                <a:solidFill>
                  <a:srgbClr val="FFFFFF"/>
                </a:solidFill>
                <a:latin typeface="Arial"/>
                <a:cs typeface="Arial"/>
              </a:rPr>
              <a:t>t</a:t>
            </a:r>
            <a:r>
              <a:rPr sz="2800" b="1" spc="-225" dirty="0">
                <a:solidFill>
                  <a:srgbClr val="FFFFFF"/>
                </a:solidFill>
                <a:latin typeface="Arial"/>
                <a:cs typeface="Arial"/>
              </a:rPr>
              <a:t>w</a:t>
            </a:r>
            <a:r>
              <a:rPr sz="2800" b="1" spc="-110" dirty="0">
                <a:solidFill>
                  <a:srgbClr val="FFFFFF"/>
                </a:solidFill>
                <a:latin typeface="Arial"/>
                <a:cs typeface="Arial"/>
              </a:rPr>
              <a:t>e</a:t>
            </a:r>
            <a:r>
              <a:rPr sz="2800" b="1" spc="-80" dirty="0">
                <a:solidFill>
                  <a:srgbClr val="FFFFFF"/>
                </a:solidFill>
                <a:latin typeface="Arial"/>
                <a:cs typeface="Arial"/>
              </a:rPr>
              <a:t>e</a:t>
            </a:r>
            <a:r>
              <a:rPr sz="2800" b="1" spc="-125" dirty="0">
                <a:solidFill>
                  <a:srgbClr val="FFFFFF"/>
                </a:solidFill>
                <a:latin typeface="Arial"/>
                <a:cs typeface="Arial"/>
              </a:rPr>
              <a:t>n  </a:t>
            </a:r>
            <a:r>
              <a:rPr sz="2800" b="1" spc="80" dirty="0">
                <a:solidFill>
                  <a:srgbClr val="FFFFFF"/>
                </a:solidFill>
                <a:latin typeface="Arial"/>
                <a:cs typeface="Arial"/>
              </a:rPr>
              <a:t>1</a:t>
            </a:r>
            <a:r>
              <a:rPr sz="2800" b="1" spc="-70" dirty="0">
                <a:solidFill>
                  <a:srgbClr val="FFFFFF"/>
                </a:solidFill>
                <a:latin typeface="Arial"/>
                <a:cs typeface="Arial"/>
              </a:rPr>
              <a:t> t</a:t>
            </a:r>
            <a:r>
              <a:rPr sz="2800" b="1" spc="-235" dirty="0">
                <a:solidFill>
                  <a:srgbClr val="FFFFFF"/>
                </a:solidFill>
                <a:latin typeface="Arial"/>
                <a:cs typeface="Arial"/>
              </a:rPr>
              <a:t>o</a:t>
            </a:r>
            <a:r>
              <a:rPr sz="2800" b="1" spc="-105" dirty="0">
                <a:solidFill>
                  <a:srgbClr val="FFFFFF"/>
                </a:solidFill>
                <a:latin typeface="Arial"/>
                <a:cs typeface="Arial"/>
              </a:rPr>
              <a:t> </a:t>
            </a:r>
            <a:r>
              <a:rPr lang="en-GB" sz="2800" b="1" spc="80" dirty="0">
                <a:solidFill>
                  <a:srgbClr val="FFFFFF"/>
                </a:solidFill>
                <a:latin typeface="Arial"/>
                <a:cs typeface="Arial"/>
              </a:rPr>
              <a:t>2/3 Cr</a:t>
            </a:r>
            <a:endParaRPr sz="2800" dirty="0">
              <a:latin typeface="Arial"/>
              <a:cs typeface="Arial"/>
            </a:endParaRPr>
          </a:p>
        </p:txBody>
      </p:sp>
      <p:pic>
        <p:nvPicPr>
          <p:cNvPr id="8" name="object 8"/>
          <p:cNvPicPr/>
          <p:nvPr/>
        </p:nvPicPr>
        <p:blipFill>
          <a:blip r:embed="rId5" cstate="print"/>
          <a:stretch>
            <a:fillRect/>
          </a:stretch>
        </p:blipFill>
        <p:spPr>
          <a:xfrm>
            <a:off x="4908513" y="4688136"/>
            <a:ext cx="2653838" cy="1643231"/>
          </a:xfrm>
          <a:prstGeom prst="rect">
            <a:avLst/>
          </a:prstGeom>
        </p:spPr>
      </p:pic>
      <p:sp>
        <p:nvSpPr>
          <p:cNvPr id="9" name="object 9"/>
          <p:cNvSpPr txBox="1"/>
          <p:nvPr/>
        </p:nvSpPr>
        <p:spPr>
          <a:xfrm>
            <a:off x="5414039" y="4956135"/>
            <a:ext cx="1645183" cy="1174424"/>
          </a:xfrm>
          <a:prstGeom prst="rect">
            <a:avLst/>
          </a:prstGeom>
        </p:spPr>
        <p:txBody>
          <a:bodyPr vert="horz" wrap="square" lIns="0" tIns="74930" rIns="0" bIns="0" rtlCol="0">
            <a:spAutoFit/>
          </a:bodyPr>
          <a:lstStyle/>
          <a:p>
            <a:pPr marL="12700" marR="5080" algn="ctr">
              <a:lnSpc>
                <a:spcPct val="85200"/>
              </a:lnSpc>
              <a:spcBef>
                <a:spcPts val="590"/>
              </a:spcBef>
            </a:pPr>
            <a:r>
              <a:rPr sz="2800" b="1" spc="-320" dirty="0">
                <a:solidFill>
                  <a:srgbClr val="FFFFFF"/>
                </a:solidFill>
                <a:latin typeface="Arial"/>
                <a:cs typeface="Arial"/>
              </a:rPr>
              <a:t>B</a:t>
            </a:r>
            <a:r>
              <a:rPr sz="2800" b="1" spc="-80" dirty="0">
                <a:solidFill>
                  <a:srgbClr val="FFFFFF"/>
                </a:solidFill>
                <a:latin typeface="Arial"/>
                <a:cs typeface="Arial"/>
              </a:rPr>
              <a:t>e</a:t>
            </a:r>
            <a:r>
              <a:rPr sz="2800" b="1" spc="-45" dirty="0">
                <a:solidFill>
                  <a:srgbClr val="FFFFFF"/>
                </a:solidFill>
                <a:latin typeface="Arial"/>
                <a:cs typeface="Arial"/>
              </a:rPr>
              <a:t>t</a:t>
            </a:r>
            <a:r>
              <a:rPr sz="2800" b="1" spc="-225" dirty="0">
                <a:solidFill>
                  <a:srgbClr val="FFFFFF"/>
                </a:solidFill>
                <a:latin typeface="Arial"/>
                <a:cs typeface="Arial"/>
              </a:rPr>
              <a:t>w</a:t>
            </a:r>
            <a:r>
              <a:rPr sz="2800" b="1" spc="-110" dirty="0">
                <a:solidFill>
                  <a:srgbClr val="FFFFFF"/>
                </a:solidFill>
                <a:latin typeface="Arial"/>
                <a:cs typeface="Arial"/>
              </a:rPr>
              <a:t>e</a:t>
            </a:r>
            <a:r>
              <a:rPr sz="2800" b="1" spc="-80" dirty="0">
                <a:solidFill>
                  <a:srgbClr val="FFFFFF"/>
                </a:solidFill>
                <a:latin typeface="Arial"/>
                <a:cs typeface="Arial"/>
              </a:rPr>
              <a:t>e</a:t>
            </a:r>
            <a:r>
              <a:rPr sz="2800" b="1" spc="-125" dirty="0">
                <a:solidFill>
                  <a:srgbClr val="FFFFFF"/>
                </a:solidFill>
                <a:latin typeface="Arial"/>
                <a:cs typeface="Arial"/>
              </a:rPr>
              <a:t>n  </a:t>
            </a:r>
            <a:r>
              <a:rPr sz="2800" b="1" spc="80" dirty="0">
                <a:solidFill>
                  <a:srgbClr val="FFFFFF"/>
                </a:solidFill>
                <a:latin typeface="Arial"/>
                <a:cs typeface="Arial"/>
              </a:rPr>
              <a:t>1</a:t>
            </a:r>
            <a:r>
              <a:rPr sz="2800" b="1" spc="-70" dirty="0">
                <a:solidFill>
                  <a:srgbClr val="FFFFFF"/>
                </a:solidFill>
                <a:latin typeface="Arial"/>
                <a:cs typeface="Arial"/>
              </a:rPr>
              <a:t> t</a:t>
            </a:r>
            <a:r>
              <a:rPr sz="2800" b="1" spc="-235" dirty="0">
                <a:solidFill>
                  <a:srgbClr val="FFFFFF"/>
                </a:solidFill>
                <a:latin typeface="Arial"/>
                <a:cs typeface="Arial"/>
              </a:rPr>
              <a:t>o</a:t>
            </a:r>
            <a:r>
              <a:rPr sz="2800" b="1" spc="-105" dirty="0">
                <a:solidFill>
                  <a:srgbClr val="FFFFFF"/>
                </a:solidFill>
                <a:latin typeface="Arial"/>
                <a:cs typeface="Arial"/>
              </a:rPr>
              <a:t> </a:t>
            </a:r>
            <a:r>
              <a:rPr sz="2800" b="1" spc="90" dirty="0">
                <a:solidFill>
                  <a:srgbClr val="FFFFFF"/>
                </a:solidFill>
                <a:latin typeface="Arial"/>
                <a:cs typeface="Arial"/>
              </a:rPr>
              <a:t>1</a:t>
            </a:r>
            <a:r>
              <a:rPr sz="2800" b="1" spc="50" dirty="0">
                <a:solidFill>
                  <a:srgbClr val="FFFFFF"/>
                </a:solidFill>
                <a:latin typeface="Arial"/>
                <a:cs typeface="Arial"/>
              </a:rPr>
              <a:t>0  </a:t>
            </a:r>
            <a:r>
              <a:rPr sz="2800" b="1" spc="-285" dirty="0">
                <a:solidFill>
                  <a:srgbClr val="FFFFFF"/>
                </a:solidFill>
                <a:latin typeface="Arial"/>
                <a:cs typeface="Arial"/>
              </a:rPr>
              <a:t>Cr</a:t>
            </a:r>
            <a:endParaRPr sz="2800" dirty="0">
              <a:latin typeface="Arial"/>
              <a:cs typeface="Arial"/>
            </a:endParaRPr>
          </a:p>
        </p:txBody>
      </p:sp>
      <p:pic>
        <p:nvPicPr>
          <p:cNvPr id="10" name="object 10"/>
          <p:cNvPicPr/>
          <p:nvPr/>
        </p:nvPicPr>
        <p:blipFill>
          <a:blip r:embed="rId6" cstate="print"/>
          <a:stretch>
            <a:fillRect/>
          </a:stretch>
        </p:blipFill>
        <p:spPr>
          <a:xfrm>
            <a:off x="2097696" y="2645037"/>
            <a:ext cx="2653838" cy="1639196"/>
          </a:xfrm>
          <a:prstGeom prst="rect">
            <a:avLst/>
          </a:prstGeom>
        </p:spPr>
      </p:pic>
      <p:sp>
        <p:nvSpPr>
          <p:cNvPr id="11" name="object 11"/>
          <p:cNvSpPr txBox="1"/>
          <p:nvPr/>
        </p:nvSpPr>
        <p:spPr>
          <a:xfrm>
            <a:off x="2540354" y="3069499"/>
            <a:ext cx="1772150" cy="821379"/>
          </a:xfrm>
          <a:prstGeom prst="rect">
            <a:avLst/>
          </a:prstGeom>
        </p:spPr>
        <p:txBody>
          <a:bodyPr vert="horz" wrap="square" lIns="0" tIns="76835" rIns="0" bIns="0" rtlCol="0">
            <a:spAutoFit/>
          </a:bodyPr>
          <a:lstStyle/>
          <a:p>
            <a:pPr marL="568325" marR="5080" indent="-556260">
              <a:lnSpc>
                <a:spcPts val="2860"/>
              </a:lnSpc>
              <a:spcBef>
                <a:spcPts val="605"/>
              </a:spcBef>
            </a:pPr>
            <a:r>
              <a:rPr sz="2800" b="1" spc="-325" dirty="0">
                <a:solidFill>
                  <a:srgbClr val="FFFFFF"/>
                </a:solidFill>
                <a:latin typeface="Arial"/>
                <a:cs typeface="Arial"/>
              </a:rPr>
              <a:t>A</a:t>
            </a:r>
            <a:r>
              <a:rPr sz="2800" b="1" spc="-204" dirty="0">
                <a:solidFill>
                  <a:srgbClr val="FFFFFF"/>
                </a:solidFill>
                <a:latin typeface="Arial"/>
                <a:cs typeface="Arial"/>
              </a:rPr>
              <a:t>b</a:t>
            </a:r>
            <a:r>
              <a:rPr sz="2800" b="1" spc="-260" dirty="0">
                <a:solidFill>
                  <a:srgbClr val="FFFFFF"/>
                </a:solidFill>
                <a:latin typeface="Arial"/>
                <a:cs typeface="Arial"/>
              </a:rPr>
              <a:t>o</a:t>
            </a:r>
            <a:r>
              <a:rPr sz="2800" b="1" spc="-330" dirty="0">
                <a:solidFill>
                  <a:srgbClr val="FFFFFF"/>
                </a:solidFill>
                <a:latin typeface="Arial"/>
                <a:cs typeface="Arial"/>
              </a:rPr>
              <a:t>v</a:t>
            </a:r>
            <a:r>
              <a:rPr sz="2800" b="1" spc="-95" dirty="0">
                <a:solidFill>
                  <a:srgbClr val="FFFFFF"/>
                </a:solidFill>
                <a:latin typeface="Arial"/>
                <a:cs typeface="Arial"/>
              </a:rPr>
              <a:t>e </a:t>
            </a:r>
            <a:r>
              <a:rPr sz="2800" b="1" spc="60" dirty="0">
                <a:solidFill>
                  <a:srgbClr val="FFFFFF"/>
                </a:solidFill>
                <a:latin typeface="Arial"/>
                <a:cs typeface="Arial"/>
              </a:rPr>
              <a:t>1</a:t>
            </a:r>
            <a:r>
              <a:rPr sz="2800" b="1" spc="50" dirty="0">
                <a:solidFill>
                  <a:srgbClr val="FFFFFF"/>
                </a:solidFill>
                <a:latin typeface="Arial"/>
                <a:cs typeface="Arial"/>
              </a:rPr>
              <a:t>0  </a:t>
            </a:r>
            <a:r>
              <a:rPr sz="2800" b="1" spc="-285" dirty="0">
                <a:solidFill>
                  <a:srgbClr val="FFFFFF"/>
                </a:solidFill>
                <a:latin typeface="Arial"/>
                <a:cs typeface="Arial"/>
              </a:rPr>
              <a:t>Cr</a:t>
            </a:r>
            <a:endParaRPr sz="2800">
              <a:latin typeface="Arial"/>
              <a:cs typeface="Arial"/>
            </a:endParaRPr>
          </a:p>
        </p:txBody>
      </p:sp>
      <p:sp>
        <p:nvSpPr>
          <p:cNvPr id="12" name="TextBox 11"/>
          <p:cNvSpPr txBox="1"/>
          <p:nvPr/>
        </p:nvSpPr>
        <p:spPr>
          <a:xfrm>
            <a:off x="4312504" y="105385"/>
            <a:ext cx="4267200" cy="461665"/>
          </a:xfrm>
          <a:prstGeom prst="rect">
            <a:avLst/>
          </a:prstGeom>
          <a:noFill/>
        </p:spPr>
        <p:txBody>
          <a:bodyPr wrap="square" rtlCol="0">
            <a:spAutoFit/>
          </a:bodyPr>
          <a:lstStyle/>
          <a:p>
            <a:pPr algn="ctr"/>
            <a:r>
              <a:rPr lang="en-US" sz="2400" b="1" dirty="0">
                <a:solidFill>
                  <a:srgbClr val="FF0000"/>
                </a:solidFill>
                <a:latin typeface="Bookman Old Style" pitchFamily="18" charset="0"/>
              </a:rPr>
              <a:t>THRESHOLD LIMIT</a:t>
            </a:r>
          </a:p>
        </p:txBody>
      </p:sp>
    </p:spTree>
    <p:extLst>
      <p:ext uri="{BB962C8B-B14F-4D97-AF65-F5344CB8AC3E}">
        <p14:creationId xmlns:p14="http://schemas.microsoft.com/office/powerpoint/2010/main" val="27153012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46FDDD-D976-00CB-E5D3-23089FABFB97}"/>
              </a:ext>
            </a:extLst>
          </p:cNvPr>
          <p:cNvSpPr>
            <a:spLocks noGrp="1"/>
          </p:cNvSpPr>
          <p:nvPr>
            <p:ph type="title"/>
          </p:nvPr>
        </p:nvSpPr>
        <p:spPr>
          <a:xfrm>
            <a:off x="1484311" y="346754"/>
            <a:ext cx="9889181" cy="506002"/>
          </a:xfrm>
        </p:spPr>
        <p:txBody>
          <a:bodyPr>
            <a:normAutofit fontScale="90000"/>
          </a:bodyPr>
          <a:lstStyle/>
          <a:p>
            <a:r>
              <a:rPr lang="en-GB" dirty="0"/>
              <a:t>CARRY FORWADING TDS CREDIT.</a:t>
            </a:r>
            <a:endParaRPr lang="en-IN" dirty="0"/>
          </a:p>
        </p:txBody>
      </p:sp>
      <p:sp>
        <p:nvSpPr>
          <p:cNvPr id="3" name="Content Placeholder 2">
            <a:extLst>
              <a:ext uri="{FF2B5EF4-FFF2-40B4-BE49-F238E27FC236}">
                <a16:creationId xmlns:a16="http://schemas.microsoft.com/office/drawing/2014/main" id="{935886E4-B0FE-AC27-7AFA-0EE2CC5C1007}"/>
              </a:ext>
            </a:extLst>
          </p:cNvPr>
          <p:cNvSpPr>
            <a:spLocks noGrp="1"/>
          </p:cNvSpPr>
          <p:nvPr>
            <p:ph idx="1"/>
          </p:nvPr>
        </p:nvSpPr>
        <p:spPr>
          <a:xfrm>
            <a:off x="1484311" y="377577"/>
            <a:ext cx="10443986" cy="6606281"/>
          </a:xfrm>
        </p:spPr>
        <p:txBody>
          <a:bodyPr>
            <a:normAutofit/>
          </a:bodyPr>
          <a:lstStyle/>
          <a:p>
            <a:pPr algn="just"/>
            <a:r>
              <a:rPr lang="en-GB" sz="2500" dirty="0"/>
              <a:t>Post-rule 37BA(3) credit for tax deducted at source and paid to the Central Government shall be given only for the assessment year for which such income is assessable and, accordingly, </a:t>
            </a:r>
            <a:r>
              <a:rPr lang="en-GB" sz="2500" dirty="0" err="1"/>
              <a:t>deductee</a:t>
            </a:r>
            <a:r>
              <a:rPr lang="en-GB" sz="2500" dirty="0"/>
              <a:t> would have to defer his claim of TDS credit till the revenue recognition in subsequent year/years. </a:t>
            </a:r>
          </a:p>
          <a:p>
            <a:pPr algn="just"/>
            <a:r>
              <a:rPr lang="en-GB" sz="2500" dirty="0"/>
              <a:t>To handle the situations and to make sub-rules (3) and (4) of rule 37BA workable, corresponding procedural changes have been made by CBDT in ITRs’ w.e.f. A.Y. 2014-15 to allow carry forward of TDS to next Assessment Year and credit of unclaimed TDS brought forward. CPC give credit for the brought forward TDS, provided the processing of the year in which TDS was deducted was done by CPC. </a:t>
            </a:r>
          </a:p>
          <a:p>
            <a:pPr algn="just"/>
            <a:r>
              <a:rPr lang="en-GB" sz="2500" dirty="0"/>
              <a:t>This facility is required to be extended by rectification for other cases. Column relating to ‘Credit of TDS brought forward’, if added in form 26AS, would serve the purpose</a:t>
            </a:r>
            <a:endParaRPr lang="en-IN" sz="2500" dirty="0"/>
          </a:p>
        </p:txBody>
      </p:sp>
    </p:spTree>
    <p:extLst>
      <p:ext uri="{BB962C8B-B14F-4D97-AF65-F5344CB8AC3E}">
        <p14:creationId xmlns:p14="http://schemas.microsoft.com/office/powerpoint/2010/main" val="1263934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0495BDFB-355E-CAAF-A4BC-D6D3E2FD06F6}"/>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938409" y="112972"/>
            <a:ext cx="7356297" cy="6727718"/>
          </a:xfrm>
        </p:spPr>
      </p:pic>
    </p:spTree>
    <p:extLst>
      <p:ext uri="{BB962C8B-B14F-4D97-AF65-F5344CB8AC3E}">
        <p14:creationId xmlns:p14="http://schemas.microsoft.com/office/powerpoint/2010/main" val="5908211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12E6B3-7A0D-5DFD-7159-62BE2FC1D436}"/>
              </a:ext>
            </a:extLst>
          </p:cNvPr>
          <p:cNvSpPr>
            <a:spLocks noGrp="1"/>
          </p:cNvSpPr>
          <p:nvPr>
            <p:ph type="title"/>
          </p:nvPr>
        </p:nvSpPr>
        <p:spPr>
          <a:xfrm>
            <a:off x="1484311" y="685800"/>
            <a:ext cx="10341244" cy="701211"/>
          </a:xfrm>
        </p:spPr>
        <p:txBody>
          <a:bodyPr/>
          <a:lstStyle/>
          <a:p>
            <a:r>
              <a:rPr lang="en-GB" dirty="0"/>
              <a:t>234F AND 271F</a:t>
            </a:r>
            <a:endParaRPr lang="en-IN" dirty="0"/>
          </a:p>
        </p:txBody>
      </p:sp>
      <p:sp>
        <p:nvSpPr>
          <p:cNvPr id="3" name="Content Placeholder 2">
            <a:extLst>
              <a:ext uri="{FF2B5EF4-FFF2-40B4-BE49-F238E27FC236}">
                <a16:creationId xmlns:a16="http://schemas.microsoft.com/office/drawing/2014/main" id="{82F15C41-1677-BE79-D336-D744B32A2BEB}"/>
              </a:ext>
            </a:extLst>
          </p:cNvPr>
          <p:cNvSpPr>
            <a:spLocks noGrp="1"/>
          </p:cNvSpPr>
          <p:nvPr>
            <p:ph idx="1"/>
          </p:nvPr>
        </p:nvSpPr>
        <p:spPr>
          <a:xfrm>
            <a:off x="1484310" y="1387011"/>
            <a:ext cx="10341243" cy="5167901"/>
          </a:xfrm>
        </p:spPr>
        <p:txBody>
          <a:bodyPr>
            <a:normAutofit/>
          </a:bodyPr>
          <a:lstStyle/>
          <a:p>
            <a:r>
              <a:rPr lang="en-GB" dirty="0"/>
              <a:t>Late Fee u/s 234F: In view of the non-intrusive information-driven approach for improving tax compliance and effective utilization of information in tax administration, it is important that the returns are filed within the due dates specified in section 139(1) of the Income-tax Act. </a:t>
            </a:r>
          </a:p>
          <a:p>
            <a:r>
              <a:rPr lang="en-GB" dirty="0"/>
              <a:t>Further, the reduced time limits provided for making of assessment are also based on pre-requisite that returns are filed on time. In order to ensure that return is filed within due date, a new section 234F has been inserted in the Income-tax Act to provide for fee for delay in filing returns. </a:t>
            </a:r>
          </a:p>
          <a:p>
            <a:r>
              <a:rPr lang="en-GB" dirty="0"/>
              <a:t>Consequentially, it is also provided that the provisions of section 271F of the Income-tax Act in respect of penalty for failure to furnish return of income shall not apply in respect of assessment year 2018-19 and onwards.</a:t>
            </a:r>
            <a:endParaRPr lang="en-IN" dirty="0"/>
          </a:p>
        </p:txBody>
      </p:sp>
    </p:spTree>
    <p:extLst>
      <p:ext uri="{BB962C8B-B14F-4D97-AF65-F5344CB8AC3E}">
        <p14:creationId xmlns:p14="http://schemas.microsoft.com/office/powerpoint/2010/main" val="24332616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FE41D4-E33D-A6DE-DF2A-53727AA0FC91}"/>
              </a:ext>
            </a:extLst>
          </p:cNvPr>
          <p:cNvSpPr>
            <a:spLocks noGrp="1"/>
          </p:cNvSpPr>
          <p:nvPr>
            <p:ph type="title"/>
          </p:nvPr>
        </p:nvSpPr>
        <p:spPr/>
        <p:txBody>
          <a:bodyPr/>
          <a:lstStyle/>
          <a:p>
            <a:r>
              <a:rPr lang="en-GB" dirty="0"/>
              <a:t>BOOKS OF ACCOUNTS MAINTAINED</a:t>
            </a:r>
            <a:endParaRPr lang="en-IN" dirty="0"/>
          </a:p>
        </p:txBody>
      </p:sp>
      <p:sp>
        <p:nvSpPr>
          <p:cNvPr id="3" name="Content Placeholder 2">
            <a:extLst>
              <a:ext uri="{FF2B5EF4-FFF2-40B4-BE49-F238E27FC236}">
                <a16:creationId xmlns:a16="http://schemas.microsoft.com/office/drawing/2014/main" id="{76436F8E-2F38-3CD5-7F4A-51E334F058E1}"/>
              </a:ext>
            </a:extLst>
          </p:cNvPr>
          <p:cNvSpPr>
            <a:spLocks noGrp="1"/>
          </p:cNvSpPr>
          <p:nvPr>
            <p:ph idx="1"/>
          </p:nvPr>
        </p:nvSpPr>
        <p:spPr/>
        <p:txBody>
          <a:bodyPr/>
          <a:lstStyle/>
          <a:p>
            <a:r>
              <a:rPr lang="en-GB" dirty="0"/>
              <a:t>NON 44AD.</a:t>
            </a:r>
            <a:endParaRPr lang="en-IN" dirty="0"/>
          </a:p>
        </p:txBody>
      </p:sp>
    </p:spTree>
    <p:extLst>
      <p:ext uri="{BB962C8B-B14F-4D97-AF65-F5344CB8AC3E}">
        <p14:creationId xmlns:p14="http://schemas.microsoft.com/office/powerpoint/2010/main" val="28971836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C3993A-8FEB-AA31-AE5D-11642C84F40F}"/>
              </a:ext>
            </a:extLst>
          </p:cNvPr>
          <p:cNvSpPr>
            <a:spLocks noGrp="1"/>
          </p:cNvSpPr>
          <p:nvPr>
            <p:ph type="title"/>
          </p:nvPr>
        </p:nvSpPr>
        <p:spPr/>
        <p:txBody>
          <a:bodyPr/>
          <a:lstStyle/>
          <a:p>
            <a:r>
              <a:rPr lang="en-GB" dirty="0"/>
              <a:t>PROPER BUSINESS HEAD TO BE CHOSEN</a:t>
            </a:r>
            <a:endParaRPr lang="en-IN" dirty="0"/>
          </a:p>
        </p:txBody>
      </p:sp>
      <p:sp>
        <p:nvSpPr>
          <p:cNvPr id="3" name="Content Placeholder 2">
            <a:extLst>
              <a:ext uri="{FF2B5EF4-FFF2-40B4-BE49-F238E27FC236}">
                <a16:creationId xmlns:a16="http://schemas.microsoft.com/office/drawing/2014/main" id="{4C023E0E-FDA4-E19C-B224-C114C99B223C}"/>
              </a:ext>
            </a:extLst>
          </p:cNvPr>
          <p:cNvSpPr>
            <a:spLocks noGrp="1"/>
          </p:cNvSpPr>
          <p:nvPr>
            <p:ph idx="1"/>
          </p:nvPr>
        </p:nvSpPr>
        <p:spPr/>
        <p:txBody>
          <a:bodyPr/>
          <a:lstStyle/>
          <a:p>
            <a:endParaRPr lang="en-IN"/>
          </a:p>
        </p:txBody>
      </p:sp>
    </p:spTree>
    <p:extLst>
      <p:ext uri="{BB962C8B-B14F-4D97-AF65-F5344CB8AC3E}">
        <p14:creationId xmlns:p14="http://schemas.microsoft.com/office/powerpoint/2010/main" val="175258521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599CC8-09DA-B54F-D3F8-174E6E2F5458}"/>
              </a:ext>
            </a:extLst>
          </p:cNvPr>
          <p:cNvSpPr>
            <a:spLocks noGrp="1"/>
          </p:cNvSpPr>
          <p:nvPr>
            <p:ph type="title"/>
          </p:nvPr>
        </p:nvSpPr>
        <p:spPr/>
        <p:txBody>
          <a:bodyPr/>
          <a:lstStyle/>
          <a:p>
            <a:r>
              <a:rPr lang="en-GB" dirty="0"/>
              <a:t>NON GST REGISTRANTS</a:t>
            </a:r>
            <a:endParaRPr lang="en-IN" dirty="0"/>
          </a:p>
        </p:txBody>
      </p:sp>
      <p:sp>
        <p:nvSpPr>
          <p:cNvPr id="3" name="Content Placeholder 2">
            <a:extLst>
              <a:ext uri="{FF2B5EF4-FFF2-40B4-BE49-F238E27FC236}">
                <a16:creationId xmlns:a16="http://schemas.microsoft.com/office/drawing/2014/main" id="{D306F412-642F-8ED0-15FD-DB74B4755F1B}"/>
              </a:ext>
            </a:extLst>
          </p:cNvPr>
          <p:cNvSpPr>
            <a:spLocks noGrp="1"/>
          </p:cNvSpPr>
          <p:nvPr>
            <p:ph idx="1"/>
          </p:nvPr>
        </p:nvSpPr>
        <p:spPr/>
        <p:txBody>
          <a:bodyPr/>
          <a:lstStyle/>
          <a:p>
            <a:r>
              <a:rPr lang="en-GB" dirty="0"/>
              <a:t>IMPACT OF AGRICULTURAL INCOME </a:t>
            </a:r>
          </a:p>
          <a:p>
            <a:endParaRPr lang="en-IN" dirty="0"/>
          </a:p>
        </p:txBody>
      </p:sp>
    </p:spTree>
    <p:extLst>
      <p:ext uri="{BB962C8B-B14F-4D97-AF65-F5344CB8AC3E}">
        <p14:creationId xmlns:p14="http://schemas.microsoft.com/office/powerpoint/2010/main" val="100744931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A5841D-8529-F7D3-391C-228D869C2C98}"/>
              </a:ext>
            </a:extLst>
          </p:cNvPr>
          <p:cNvSpPr>
            <a:spLocks noGrp="1"/>
          </p:cNvSpPr>
          <p:nvPr>
            <p:ph type="title"/>
          </p:nvPr>
        </p:nvSpPr>
        <p:spPr/>
        <p:txBody>
          <a:bodyPr/>
          <a:lstStyle/>
          <a:p>
            <a:r>
              <a:rPr lang="en-GB" dirty="0"/>
              <a:t>EXEMPTED INCOME VS NON INCOME ITEMS</a:t>
            </a:r>
            <a:endParaRPr lang="en-IN" dirty="0"/>
          </a:p>
        </p:txBody>
      </p:sp>
      <p:sp>
        <p:nvSpPr>
          <p:cNvPr id="3" name="Content Placeholder 2">
            <a:extLst>
              <a:ext uri="{FF2B5EF4-FFF2-40B4-BE49-F238E27FC236}">
                <a16:creationId xmlns:a16="http://schemas.microsoft.com/office/drawing/2014/main" id="{14E9A772-5F20-0AE8-8C1A-E5E5FB5A6FBD}"/>
              </a:ext>
            </a:extLst>
          </p:cNvPr>
          <p:cNvSpPr>
            <a:spLocks noGrp="1"/>
          </p:cNvSpPr>
          <p:nvPr>
            <p:ph idx="1"/>
          </p:nvPr>
        </p:nvSpPr>
        <p:spPr/>
        <p:txBody>
          <a:bodyPr/>
          <a:lstStyle/>
          <a:p>
            <a:r>
              <a:rPr lang="en-GB" dirty="0"/>
              <a:t>TRANSFER OF RURAL AGRICULTURAL LAND</a:t>
            </a:r>
          </a:p>
          <a:p>
            <a:r>
              <a:rPr lang="en-GB" dirty="0"/>
              <a:t>COMPENSATIONS ETC.</a:t>
            </a:r>
            <a:endParaRPr lang="en-IN" dirty="0"/>
          </a:p>
        </p:txBody>
      </p:sp>
    </p:spTree>
    <p:extLst>
      <p:ext uri="{BB962C8B-B14F-4D97-AF65-F5344CB8AC3E}">
        <p14:creationId xmlns:p14="http://schemas.microsoft.com/office/powerpoint/2010/main" val="13607725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EE3B09-2B57-4349-3BAF-67F4BD6021CA}"/>
              </a:ext>
            </a:extLst>
          </p:cNvPr>
          <p:cNvSpPr>
            <a:spLocks noGrp="1"/>
          </p:cNvSpPr>
          <p:nvPr>
            <p:ph type="title"/>
          </p:nvPr>
        </p:nvSpPr>
        <p:spPr/>
        <p:txBody>
          <a:bodyPr/>
          <a:lstStyle/>
          <a:p>
            <a:r>
              <a:rPr lang="en-GB" dirty="0"/>
              <a:t>SEC 44 AD</a:t>
            </a:r>
            <a:endParaRPr lang="en-IN" dirty="0"/>
          </a:p>
        </p:txBody>
      </p:sp>
      <p:sp>
        <p:nvSpPr>
          <p:cNvPr id="3" name="Content Placeholder 2">
            <a:extLst>
              <a:ext uri="{FF2B5EF4-FFF2-40B4-BE49-F238E27FC236}">
                <a16:creationId xmlns:a16="http://schemas.microsoft.com/office/drawing/2014/main" id="{96BCAA25-0AFE-2175-5561-4D1AD15EF8E9}"/>
              </a:ext>
            </a:extLst>
          </p:cNvPr>
          <p:cNvSpPr>
            <a:spLocks noGrp="1"/>
          </p:cNvSpPr>
          <p:nvPr>
            <p:ph idx="1"/>
          </p:nvPr>
        </p:nvSpPr>
        <p:spPr/>
        <p:txBody>
          <a:bodyPr/>
          <a:lstStyle/>
          <a:p>
            <a:r>
              <a:rPr lang="en-GB" dirty="0"/>
              <a:t>SPECIFIED PROFESSION</a:t>
            </a:r>
          </a:p>
          <a:p>
            <a:r>
              <a:rPr lang="en-GB" dirty="0"/>
              <a:t>COMMISSION INCOME</a:t>
            </a:r>
          </a:p>
          <a:p>
            <a:r>
              <a:rPr lang="en-GB" dirty="0"/>
              <a:t>FIVE YEAR CONDITION</a:t>
            </a:r>
            <a:endParaRPr lang="en-IN" dirty="0"/>
          </a:p>
        </p:txBody>
      </p:sp>
    </p:spTree>
    <p:extLst>
      <p:ext uri="{BB962C8B-B14F-4D97-AF65-F5344CB8AC3E}">
        <p14:creationId xmlns:p14="http://schemas.microsoft.com/office/powerpoint/2010/main" val="286190827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A605FE-D3EA-1BBF-9CC0-AFD856B43F6A}"/>
              </a:ext>
            </a:extLst>
          </p:cNvPr>
          <p:cNvSpPr>
            <a:spLocks noGrp="1"/>
          </p:cNvSpPr>
          <p:nvPr>
            <p:ph type="title"/>
          </p:nvPr>
        </p:nvSpPr>
        <p:spPr/>
        <p:txBody>
          <a:bodyPr/>
          <a:lstStyle/>
          <a:p>
            <a:r>
              <a:rPr lang="en-GB" dirty="0"/>
              <a:t>UPDATED RETURN</a:t>
            </a:r>
            <a:endParaRPr lang="en-IN" dirty="0"/>
          </a:p>
        </p:txBody>
      </p:sp>
      <p:sp>
        <p:nvSpPr>
          <p:cNvPr id="3" name="Content Placeholder 2">
            <a:extLst>
              <a:ext uri="{FF2B5EF4-FFF2-40B4-BE49-F238E27FC236}">
                <a16:creationId xmlns:a16="http://schemas.microsoft.com/office/drawing/2014/main" id="{FB22BB32-B99B-23B3-8F6E-123298E1EEA1}"/>
              </a:ext>
            </a:extLst>
          </p:cNvPr>
          <p:cNvSpPr>
            <a:spLocks noGrp="1"/>
          </p:cNvSpPr>
          <p:nvPr>
            <p:ph idx="1"/>
          </p:nvPr>
        </p:nvSpPr>
        <p:spPr/>
        <p:txBody>
          <a:bodyPr/>
          <a:lstStyle/>
          <a:p>
            <a:r>
              <a:rPr lang="en-GB" dirty="0"/>
              <a:t>NOT ALLOWED IF 140B TAX IS NIL.</a:t>
            </a:r>
            <a:endParaRPr lang="en-IN" dirty="0"/>
          </a:p>
        </p:txBody>
      </p:sp>
    </p:spTree>
    <p:extLst>
      <p:ext uri="{BB962C8B-B14F-4D97-AF65-F5344CB8AC3E}">
        <p14:creationId xmlns:p14="http://schemas.microsoft.com/office/powerpoint/2010/main" val="281740139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3501D9-AEFA-FEFC-7573-1296EFB0CDB8}"/>
              </a:ext>
            </a:extLst>
          </p:cNvPr>
          <p:cNvSpPr>
            <a:spLocks noGrp="1"/>
          </p:cNvSpPr>
          <p:nvPr>
            <p:ph type="title"/>
          </p:nvPr>
        </p:nvSpPr>
        <p:spPr/>
        <p:txBody>
          <a:bodyPr/>
          <a:lstStyle/>
          <a:p>
            <a:r>
              <a:rPr lang="en-GB" dirty="0"/>
              <a:t>PREVALIDATION OF BANK ACCOUNT</a:t>
            </a:r>
            <a:endParaRPr lang="en-IN" dirty="0"/>
          </a:p>
        </p:txBody>
      </p:sp>
      <p:sp>
        <p:nvSpPr>
          <p:cNvPr id="3" name="Content Placeholder 2">
            <a:extLst>
              <a:ext uri="{FF2B5EF4-FFF2-40B4-BE49-F238E27FC236}">
                <a16:creationId xmlns:a16="http://schemas.microsoft.com/office/drawing/2014/main" id="{CF318691-4336-56E8-381B-C89FBB456A50}"/>
              </a:ext>
            </a:extLst>
          </p:cNvPr>
          <p:cNvSpPr>
            <a:spLocks noGrp="1"/>
          </p:cNvSpPr>
          <p:nvPr>
            <p:ph idx="1"/>
          </p:nvPr>
        </p:nvSpPr>
        <p:spPr/>
        <p:txBody>
          <a:bodyPr/>
          <a:lstStyle/>
          <a:p>
            <a:r>
              <a:rPr lang="en-GB" dirty="0"/>
              <a:t>LINKING PAN AND BANK ACCOUNT</a:t>
            </a:r>
          </a:p>
          <a:p>
            <a:r>
              <a:rPr lang="en-GB" dirty="0"/>
              <a:t>REFUND REISSUE.</a:t>
            </a:r>
            <a:endParaRPr lang="en-IN" dirty="0"/>
          </a:p>
        </p:txBody>
      </p:sp>
    </p:spTree>
    <p:extLst>
      <p:ext uri="{BB962C8B-B14F-4D97-AF65-F5344CB8AC3E}">
        <p14:creationId xmlns:p14="http://schemas.microsoft.com/office/powerpoint/2010/main" val="115893293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DB3EFF-EB53-D6FB-0BD0-50475D47F309}"/>
              </a:ext>
            </a:extLst>
          </p:cNvPr>
          <p:cNvSpPr>
            <a:spLocks noGrp="1"/>
          </p:cNvSpPr>
          <p:nvPr>
            <p:ph type="title"/>
          </p:nvPr>
        </p:nvSpPr>
        <p:spPr/>
        <p:txBody>
          <a:bodyPr/>
          <a:lstStyle/>
          <a:p>
            <a:r>
              <a:rPr lang="en-GB" dirty="0"/>
              <a:t>CHRONOLOGY OF FORMS</a:t>
            </a:r>
            <a:endParaRPr lang="en-IN" dirty="0"/>
          </a:p>
        </p:txBody>
      </p:sp>
      <p:sp>
        <p:nvSpPr>
          <p:cNvPr id="3" name="Content Placeholder 2">
            <a:extLst>
              <a:ext uri="{FF2B5EF4-FFF2-40B4-BE49-F238E27FC236}">
                <a16:creationId xmlns:a16="http://schemas.microsoft.com/office/drawing/2014/main" id="{7681A5B9-D397-7DB0-E2DF-B9847676DE4A}"/>
              </a:ext>
            </a:extLst>
          </p:cNvPr>
          <p:cNvSpPr>
            <a:spLocks noGrp="1"/>
          </p:cNvSpPr>
          <p:nvPr>
            <p:ph idx="1"/>
          </p:nvPr>
        </p:nvSpPr>
        <p:spPr/>
        <p:txBody>
          <a:bodyPr/>
          <a:lstStyle/>
          <a:p>
            <a:r>
              <a:rPr lang="en-GB" dirty="0"/>
              <a:t>3CA/3CB - 3CD </a:t>
            </a:r>
          </a:p>
          <a:p>
            <a:r>
              <a:rPr lang="en-GB" dirty="0"/>
              <a:t>FORM 10B/10BB</a:t>
            </a:r>
          </a:p>
          <a:p>
            <a:r>
              <a:rPr lang="en-GB" dirty="0"/>
              <a:t>FORM 10E</a:t>
            </a:r>
          </a:p>
          <a:p>
            <a:pPr marL="0" indent="0">
              <a:buNone/>
            </a:pPr>
            <a:r>
              <a:rPr lang="en-IN" dirty="0"/>
              <a:t>ETC.</a:t>
            </a:r>
            <a:endParaRPr lang="en-GB" dirty="0"/>
          </a:p>
        </p:txBody>
      </p:sp>
    </p:spTree>
    <p:extLst>
      <p:ext uri="{BB962C8B-B14F-4D97-AF65-F5344CB8AC3E}">
        <p14:creationId xmlns:p14="http://schemas.microsoft.com/office/powerpoint/2010/main" val="10220836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BBCD68-284B-1971-99F1-D36CFDA47DD3}"/>
              </a:ext>
            </a:extLst>
          </p:cNvPr>
          <p:cNvSpPr>
            <a:spLocks noGrp="1"/>
          </p:cNvSpPr>
          <p:nvPr>
            <p:ph type="title"/>
          </p:nvPr>
        </p:nvSpPr>
        <p:spPr/>
        <p:txBody>
          <a:bodyPr/>
          <a:lstStyle/>
          <a:p>
            <a:r>
              <a:rPr lang="en-GB" dirty="0"/>
              <a:t>CONSEQUENCES OF NON FILING</a:t>
            </a:r>
            <a:endParaRPr lang="en-IN" dirty="0"/>
          </a:p>
        </p:txBody>
      </p:sp>
      <p:sp>
        <p:nvSpPr>
          <p:cNvPr id="3" name="Content Placeholder 2">
            <a:extLst>
              <a:ext uri="{FF2B5EF4-FFF2-40B4-BE49-F238E27FC236}">
                <a16:creationId xmlns:a16="http://schemas.microsoft.com/office/drawing/2014/main" id="{178FD483-5C96-704B-0442-B883F33DC097}"/>
              </a:ext>
            </a:extLst>
          </p:cNvPr>
          <p:cNvSpPr>
            <a:spLocks noGrp="1"/>
          </p:cNvSpPr>
          <p:nvPr>
            <p:ph idx="1"/>
          </p:nvPr>
        </p:nvSpPr>
        <p:spPr/>
        <p:txBody>
          <a:bodyPr/>
          <a:lstStyle/>
          <a:p>
            <a:r>
              <a:rPr lang="en-GB" dirty="0"/>
              <a:t>234 F</a:t>
            </a:r>
          </a:p>
          <a:p>
            <a:r>
              <a:rPr lang="en-GB" dirty="0"/>
              <a:t>234 A,B,C</a:t>
            </a:r>
          </a:p>
          <a:p>
            <a:r>
              <a:rPr lang="en-GB" dirty="0"/>
              <a:t>206 AB, 206 CCA.</a:t>
            </a:r>
            <a:endParaRPr lang="en-IN" dirty="0"/>
          </a:p>
        </p:txBody>
      </p:sp>
    </p:spTree>
    <p:extLst>
      <p:ext uri="{BB962C8B-B14F-4D97-AF65-F5344CB8AC3E}">
        <p14:creationId xmlns:p14="http://schemas.microsoft.com/office/powerpoint/2010/main" val="34183701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56111865ec38a9e4a7caf81142a2d4db.jpg"/>
          <p:cNvPicPr>
            <a:picLocks noChangeAspect="1"/>
          </p:cNvPicPr>
          <p:nvPr/>
        </p:nvPicPr>
        <p:blipFill>
          <a:blip r:embed="rId2"/>
          <a:srcRect l="40153" t="8518" r="4625" b="7531"/>
          <a:stretch>
            <a:fillRect/>
          </a:stretch>
        </p:blipFill>
        <p:spPr>
          <a:xfrm>
            <a:off x="2637890" y="838200"/>
            <a:ext cx="8534400" cy="6019800"/>
          </a:xfrm>
          <a:prstGeom prst="rect">
            <a:avLst/>
          </a:prstGeom>
          <a:noFill/>
          <a:ln>
            <a:noFill/>
          </a:ln>
        </p:spPr>
      </p:pic>
      <p:sp>
        <p:nvSpPr>
          <p:cNvPr id="3" name="Rectangle 2"/>
          <p:cNvSpPr/>
          <p:nvPr/>
        </p:nvSpPr>
        <p:spPr>
          <a:xfrm>
            <a:off x="2714090" y="68759"/>
            <a:ext cx="8458200" cy="769441"/>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lIns="91440" tIns="45720" rIns="91440" bIns="45720">
            <a:spAutoFit/>
          </a:bodyPr>
          <a:lstStyle/>
          <a:p>
            <a:pPr algn="ctr"/>
            <a:r>
              <a:rPr lang="en-US" sz="4400" b="1" dirty="0">
                <a:ln w="18415" cmpd="sng">
                  <a:solidFill>
                    <a:srgbClr val="FFFFFF"/>
                  </a:solidFill>
                  <a:prstDash val="solid"/>
                </a:ln>
                <a:solidFill>
                  <a:srgbClr val="FFFFFF"/>
                </a:solidFill>
                <a:effectLst>
                  <a:outerShdw blurRad="63500" dir="3600000" algn="tl" rotWithShape="0">
                    <a:srgbClr val="000000">
                      <a:alpha val="70000"/>
                    </a:srgbClr>
                  </a:outerShdw>
                </a:effectLst>
              </a:rPr>
              <a:t>TYPES OF ITR FORMS</a:t>
            </a:r>
          </a:p>
        </p:txBody>
      </p:sp>
    </p:spTree>
    <p:extLst>
      <p:ext uri="{BB962C8B-B14F-4D97-AF65-F5344CB8AC3E}">
        <p14:creationId xmlns:p14="http://schemas.microsoft.com/office/powerpoint/2010/main" val="13463208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3D08E7-94D0-92C6-A055-D5ECFAC3693D}"/>
              </a:ext>
            </a:extLst>
          </p:cNvPr>
          <p:cNvSpPr>
            <a:spLocks noGrp="1"/>
          </p:cNvSpPr>
          <p:nvPr>
            <p:ph type="title"/>
          </p:nvPr>
        </p:nvSpPr>
        <p:spPr/>
        <p:txBody>
          <a:bodyPr/>
          <a:lstStyle/>
          <a:p>
            <a:r>
              <a:rPr lang="en-GB" dirty="0"/>
              <a:t>NON LINKING OF AADHAR</a:t>
            </a:r>
            <a:endParaRPr lang="en-IN" dirty="0"/>
          </a:p>
        </p:txBody>
      </p:sp>
      <p:sp>
        <p:nvSpPr>
          <p:cNvPr id="3" name="Content Placeholder 2">
            <a:extLst>
              <a:ext uri="{FF2B5EF4-FFF2-40B4-BE49-F238E27FC236}">
                <a16:creationId xmlns:a16="http://schemas.microsoft.com/office/drawing/2014/main" id="{60E2BEED-97A6-BB30-B1EA-146508D92E06}"/>
              </a:ext>
            </a:extLst>
          </p:cNvPr>
          <p:cNvSpPr>
            <a:spLocks noGrp="1"/>
          </p:cNvSpPr>
          <p:nvPr>
            <p:ph idx="1"/>
          </p:nvPr>
        </p:nvSpPr>
        <p:spPr/>
        <p:txBody>
          <a:bodyPr/>
          <a:lstStyle/>
          <a:p>
            <a:r>
              <a:rPr lang="en-GB" dirty="0"/>
              <a:t>206AA APPLICABILITY</a:t>
            </a:r>
            <a:endParaRPr lang="en-IN" dirty="0"/>
          </a:p>
        </p:txBody>
      </p:sp>
    </p:spTree>
    <p:extLst>
      <p:ext uri="{BB962C8B-B14F-4D97-AF65-F5344CB8AC3E}">
        <p14:creationId xmlns:p14="http://schemas.microsoft.com/office/powerpoint/2010/main" val="117218501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8A137F-816B-A801-CC0F-0C7301247A16}"/>
              </a:ext>
            </a:extLst>
          </p:cNvPr>
          <p:cNvSpPr>
            <a:spLocks noGrp="1"/>
          </p:cNvSpPr>
          <p:nvPr>
            <p:ph type="title"/>
          </p:nvPr>
        </p:nvSpPr>
        <p:spPr>
          <a:xfrm>
            <a:off x="1381569" y="2552700"/>
            <a:ext cx="10018713" cy="1752599"/>
          </a:xfrm>
        </p:spPr>
        <p:txBody>
          <a:bodyPr/>
          <a:lstStyle/>
          <a:p>
            <a:r>
              <a:rPr lang="en-GB" dirty="0"/>
              <a:t>OTHER FORMS</a:t>
            </a:r>
            <a:endParaRPr lang="en-IN" dirty="0"/>
          </a:p>
        </p:txBody>
      </p:sp>
    </p:spTree>
    <p:extLst>
      <p:ext uri="{BB962C8B-B14F-4D97-AF65-F5344CB8AC3E}">
        <p14:creationId xmlns:p14="http://schemas.microsoft.com/office/powerpoint/2010/main" val="219047531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70A656-85B1-2C30-DAFE-F070B8880308}"/>
              </a:ext>
            </a:extLst>
          </p:cNvPr>
          <p:cNvSpPr>
            <a:spLocks noGrp="1"/>
          </p:cNvSpPr>
          <p:nvPr>
            <p:ph type="title"/>
          </p:nvPr>
        </p:nvSpPr>
        <p:spPr/>
        <p:txBody>
          <a:bodyPr/>
          <a:lstStyle/>
          <a:p>
            <a:r>
              <a:rPr lang="en-GB" sz="4000" b="1" i="0" dirty="0">
                <a:solidFill>
                  <a:srgbClr val="222222"/>
                </a:solidFill>
                <a:effectLst/>
                <a:latin typeface="Times New Roman" panose="02020603050405020304" pitchFamily="18" charset="0"/>
              </a:rPr>
              <a:t>Form</a:t>
            </a:r>
            <a:r>
              <a:rPr lang="en-GB" sz="4000" b="1" i="0" spc="25" dirty="0">
                <a:solidFill>
                  <a:srgbClr val="222222"/>
                </a:solidFill>
                <a:effectLst/>
                <a:latin typeface="Times New Roman" panose="02020603050405020304" pitchFamily="18" charset="0"/>
              </a:rPr>
              <a:t> </a:t>
            </a:r>
            <a:r>
              <a:rPr lang="en-GB" sz="4000" b="1" i="0" dirty="0">
                <a:solidFill>
                  <a:srgbClr val="222222"/>
                </a:solidFill>
                <a:effectLst/>
                <a:latin typeface="Times New Roman" panose="02020603050405020304" pitchFamily="18" charset="0"/>
              </a:rPr>
              <a:t>10E</a:t>
            </a:r>
            <a:br>
              <a:rPr lang="en-GB" sz="4000" b="1" i="0" dirty="0">
                <a:solidFill>
                  <a:srgbClr val="222222"/>
                </a:solidFill>
                <a:effectLst/>
                <a:latin typeface="Times New Roman" panose="02020603050405020304" pitchFamily="18" charset="0"/>
              </a:rPr>
            </a:br>
            <a:endParaRPr lang="en-IN" dirty="0"/>
          </a:p>
        </p:txBody>
      </p:sp>
      <p:sp>
        <p:nvSpPr>
          <p:cNvPr id="3" name="Content Placeholder 2">
            <a:extLst>
              <a:ext uri="{FF2B5EF4-FFF2-40B4-BE49-F238E27FC236}">
                <a16:creationId xmlns:a16="http://schemas.microsoft.com/office/drawing/2014/main" id="{D3EF4A0F-71CA-2F25-2CB3-6B938D4A3F2B}"/>
              </a:ext>
            </a:extLst>
          </p:cNvPr>
          <p:cNvSpPr>
            <a:spLocks noGrp="1"/>
          </p:cNvSpPr>
          <p:nvPr>
            <p:ph idx="1"/>
          </p:nvPr>
        </p:nvSpPr>
        <p:spPr/>
        <p:txBody>
          <a:bodyPr/>
          <a:lstStyle/>
          <a:p>
            <a:pPr marL="330200" marR="473075" algn="just">
              <a:spcBef>
                <a:spcPts val="1140"/>
              </a:spcBef>
              <a:spcAft>
                <a:spcPts val="0"/>
              </a:spcAft>
            </a:pPr>
            <a:r>
              <a:rPr lang="en-GB" sz="1800" b="0" i="0" dirty="0">
                <a:solidFill>
                  <a:srgbClr val="222222"/>
                </a:solidFill>
                <a:effectLst/>
                <a:latin typeface="Times New Roman" panose="02020603050405020304" pitchFamily="18" charset="0"/>
              </a:rPr>
              <a:t>Income</a:t>
            </a:r>
            <a:r>
              <a:rPr lang="en-GB" sz="1800" b="0" i="0" spc="-2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Tax</a:t>
            </a:r>
            <a:r>
              <a:rPr lang="en-GB" sz="1800" b="0" i="0" spc="-2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Form</a:t>
            </a:r>
            <a:r>
              <a:rPr lang="en-GB" sz="1800" b="0" i="0" spc="-2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10E</a:t>
            </a:r>
            <a:r>
              <a:rPr lang="en-GB" sz="1800" b="0" i="0" spc="-3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is</a:t>
            </a:r>
            <a:r>
              <a:rPr lang="en-GB" sz="1800" b="0" i="0" spc="-2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a</a:t>
            </a:r>
            <a:r>
              <a:rPr lang="en-GB" sz="1800" b="0" i="0" spc="-3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form</a:t>
            </a:r>
            <a:r>
              <a:rPr lang="en-GB" sz="1800" b="0" i="0" spc="-4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that</a:t>
            </a:r>
            <a:r>
              <a:rPr lang="en-GB" sz="1800" b="0" i="0" spc="-2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is</a:t>
            </a:r>
            <a:r>
              <a:rPr lang="en-GB" sz="1800" b="0" i="0" spc="-1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essential</a:t>
            </a:r>
            <a:r>
              <a:rPr lang="en-GB" sz="1800" b="0" i="0" spc="-3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to</a:t>
            </a:r>
            <a:r>
              <a:rPr lang="en-GB" sz="1800" b="0" i="0" spc="-3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save</a:t>
            </a:r>
            <a:r>
              <a:rPr lang="en-GB" sz="1800" b="0" i="0" spc="-4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taxes</a:t>
            </a:r>
            <a:r>
              <a:rPr lang="en-GB" sz="1800" b="0" i="0" spc="-3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on</a:t>
            </a:r>
            <a:r>
              <a:rPr lang="en-GB" sz="1800" b="0" i="0" spc="-3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the</a:t>
            </a:r>
            <a:r>
              <a:rPr lang="en-GB" sz="1800" b="0" i="0" spc="-4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income</a:t>
            </a:r>
            <a:r>
              <a:rPr lang="en-GB" sz="1800" b="0" i="0" spc="-2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generated</a:t>
            </a:r>
            <a:r>
              <a:rPr lang="en-GB" sz="1800" b="0" i="0" spc="-4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as</a:t>
            </a:r>
            <a:r>
              <a:rPr lang="en-GB" sz="1800" b="0" i="0" spc="3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arrears</a:t>
            </a:r>
            <a:r>
              <a:rPr lang="en-GB" sz="1800" b="0" i="0" spc="-3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by</a:t>
            </a:r>
            <a:r>
              <a:rPr lang="en-GB" sz="1800" b="0" i="0" spc="-27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utilizing the provisions given by Section 89(1) of the Income Tax Act of 1961. The Income Tax</a:t>
            </a:r>
            <a:r>
              <a:rPr lang="en-GB" sz="1800" b="0" i="0" spc="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Department has declared it mandatory for an individual claiming the relief under Section 89 to file an</a:t>
            </a:r>
            <a:r>
              <a:rPr lang="en-GB" sz="1800" b="0" i="0" spc="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online</a:t>
            </a:r>
            <a:r>
              <a:rPr lang="en-GB" sz="1800" b="0" i="0" spc="-3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Income</a:t>
            </a:r>
            <a:r>
              <a:rPr lang="en-GB" sz="1800" b="0" i="0" spc="-3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Tax</a:t>
            </a:r>
            <a:r>
              <a:rPr lang="en-GB" sz="1800" b="0" i="0" spc="-1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Form10E</a:t>
            </a:r>
            <a:r>
              <a:rPr lang="en-GB" sz="1800" b="0" i="0" spc="-1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in</a:t>
            </a:r>
            <a:r>
              <a:rPr lang="en-GB" sz="1800" b="0" i="0" spc="-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the</a:t>
            </a:r>
            <a:r>
              <a:rPr lang="en-GB" sz="1800" b="0" i="0" spc="-3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official</a:t>
            </a:r>
            <a:r>
              <a:rPr lang="en-GB" sz="1800" b="0" i="0" spc="-2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e-filing</a:t>
            </a:r>
            <a:r>
              <a:rPr lang="en-GB" sz="1800" b="0" i="0" spc="-3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portal</a:t>
            </a:r>
            <a:r>
              <a:rPr lang="en-GB" sz="1800" b="0" i="0" spc="-2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of</a:t>
            </a:r>
            <a:r>
              <a:rPr lang="en-GB" sz="1800" b="0" i="0" spc="-4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the</a:t>
            </a:r>
            <a:r>
              <a:rPr lang="en-GB" sz="1800" b="0" i="0" spc="-3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Department.</a:t>
            </a:r>
          </a:p>
          <a:p>
            <a:endParaRPr lang="en-IN" dirty="0"/>
          </a:p>
        </p:txBody>
      </p:sp>
    </p:spTree>
    <p:extLst>
      <p:ext uri="{BB962C8B-B14F-4D97-AF65-F5344CB8AC3E}">
        <p14:creationId xmlns:p14="http://schemas.microsoft.com/office/powerpoint/2010/main" val="382573805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087C84-93AA-7B6F-3F0A-7A8DD7C52D5F}"/>
              </a:ext>
            </a:extLst>
          </p:cNvPr>
          <p:cNvSpPr>
            <a:spLocks noGrp="1"/>
          </p:cNvSpPr>
          <p:nvPr>
            <p:ph type="title"/>
          </p:nvPr>
        </p:nvSpPr>
        <p:spPr/>
        <p:txBody>
          <a:bodyPr/>
          <a:lstStyle/>
          <a:p>
            <a:r>
              <a:rPr lang="en-GB" sz="4000" b="1" i="0" dirty="0">
                <a:solidFill>
                  <a:srgbClr val="222222"/>
                </a:solidFill>
                <a:effectLst/>
                <a:latin typeface="Times New Roman" panose="02020603050405020304" pitchFamily="18" charset="0"/>
              </a:rPr>
              <a:t>Form</a:t>
            </a:r>
            <a:r>
              <a:rPr lang="en-GB" sz="4000" b="1" i="0" spc="-60" dirty="0">
                <a:solidFill>
                  <a:srgbClr val="222222"/>
                </a:solidFill>
                <a:effectLst/>
                <a:latin typeface="Times New Roman" panose="02020603050405020304" pitchFamily="18" charset="0"/>
              </a:rPr>
              <a:t> </a:t>
            </a:r>
            <a:r>
              <a:rPr lang="en-GB" sz="4000" b="1" i="0" dirty="0">
                <a:solidFill>
                  <a:srgbClr val="222222"/>
                </a:solidFill>
                <a:effectLst/>
                <a:latin typeface="Times New Roman" panose="02020603050405020304" pitchFamily="18" charset="0"/>
              </a:rPr>
              <a:t>10H</a:t>
            </a:r>
            <a:endParaRPr lang="en-IN" dirty="0"/>
          </a:p>
        </p:txBody>
      </p:sp>
      <p:sp>
        <p:nvSpPr>
          <p:cNvPr id="3" name="Content Placeholder 2">
            <a:extLst>
              <a:ext uri="{FF2B5EF4-FFF2-40B4-BE49-F238E27FC236}">
                <a16:creationId xmlns:a16="http://schemas.microsoft.com/office/drawing/2014/main" id="{09DEF9DE-D893-F49A-88A7-7E23D284B672}"/>
              </a:ext>
            </a:extLst>
          </p:cNvPr>
          <p:cNvSpPr>
            <a:spLocks noGrp="1"/>
          </p:cNvSpPr>
          <p:nvPr>
            <p:ph idx="1"/>
          </p:nvPr>
        </p:nvSpPr>
        <p:spPr/>
        <p:txBody>
          <a:bodyPr/>
          <a:lstStyle/>
          <a:p>
            <a:pPr marL="330200" marR="480060" algn="just">
              <a:spcBef>
                <a:spcPts val="1145"/>
              </a:spcBef>
              <a:spcAft>
                <a:spcPts val="0"/>
              </a:spcAft>
            </a:pPr>
            <a:r>
              <a:rPr lang="en-GB" sz="1800" b="0" i="0" dirty="0">
                <a:solidFill>
                  <a:srgbClr val="222222"/>
                </a:solidFill>
                <a:effectLst/>
                <a:latin typeface="Times New Roman" panose="02020603050405020304" pitchFamily="18" charset="0"/>
              </a:rPr>
              <a:t>Where any income, earned from outside India, is deductible under Section 80QQB or Section</a:t>
            </a:r>
            <a:r>
              <a:rPr lang="en-GB" sz="1800" b="0" i="0" spc="-28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80RRB</a:t>
            </a:r>
            <a:r>
              <a:rPr lang="en-GB" sz="1800" b="0" i="0" spc="-1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of</a:t>
            </a:r>
            <a:r>
              <a:rPr lang="en-GB" sz="1800" b="0" i="0" spc="-2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Chapter</a:t>
            </a:r>
            <a:r>
              <a:rPr lang="en-GB" sz="1800" b="0" i="0" spc="-2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VI-A,</a:t>
            </a:r>
            <a:r>
              <a:rPr lang="en-GB" sz="1800" b="0" i="0" spc="-3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the</a:t>
            </a:r>
            <a:r>
              <a:rPr lang="en-GB" sz="1800" b="0" i="0" spc="-2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deduction</a:t>
            </a:r>
            <a:r>
              <a:rPr lang="en-GB" sz="1800" b="0" i="0" spc="-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is</a:t>
            </a:r>
            <a:r>
              <a:rPr lang="en-GB" sz="1800" b="0" i="0" spc="-2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allowed</a:t>
            </a:r>
            <a:r>
              <a:rPr lang="en-GB" sz="1800" b="0" i="0" spc="-2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on</a:t>
            </a:r>
            <a:r>
              <a:rPr lang="en-GB" sz="1800" b="0" i="0" spc="-2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so</a:t>
            </a:r>
            <a:r>
              <a:rPr lang="en-GB" sz="1800" b="0" i="0" spc="-2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much</a:t>
            </a:r>
            <a:r>
              <a:rPr lang="en-GB" sz="1800" b="0" i="0" spc="-2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of</a:t>
            </a:r>
            <a:r>
              <a:rPr lang="en-GB" sz="1800" b="0" i="0" spc="-3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the</a:t>
            </a:r>
            <a:r>
              <a:rPr lang="en-GB" sz="1800" b="0" i="0" spc="-3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income</a:t>
            </a:r>
            <a:r>
              <a:rPr lang="en-GB" sz="1800" b="0" i="0" spc="-2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earned</a:t>
            </a:r>
            <a:r>
              <a:rPr lang="en-GB" sz="1800" b="0" i="0" spc="-1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in</a:t>
            </a:r>
            <a:r>
              <a:rPr lang="en-GB" sz="1800" b="0" i="0" spc="-2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foreign</a:t>
            </a:r>
            <a:r>
              <a:rPr lang="en-GB" sz="1800" b="0" i="0" spc="-28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exchange, which is brought in India within 6 months from the end of previous year (or within</a:t>
            </a:r>
            <a:r>
              <a:rPr lang="en-GB" sz="1800" b="0" i="0" spc="-28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extended period as permitted by RBI). The deduction will be allowed only when the taxpayer</a:t>
            </a:r>
            <a:r>
              <a:rPr lang="en-GB" sz="1800" b="0" i="0" spc="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furnishes</a:t>
            </a:r>
            <a:r>
              <a:rPr lang="en-GB" sz="1800" b="0" i="0" spc="-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electronically</a:t>
            </a:r>
            <a:r>
              <a:rPr lang="en-GB" sz="1800" b="0" i="0" spc="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a</a:t>
            </a:r>
            <a:r>
              <a:rPr lang="en-GB" sz="1800" b="0" i="0" spc="-1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certificate</a:t>
            </a:r>
            <a:r>
              <a:rPr lang="en-GB" sz="1800" b="0" i="0" spc="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in</a:t>
            </a:r>
            <a:r>
              <a:rPr lang="en-GB" sz="1800" b="0" i="0" spc="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Form10H.</a:t>
            </a:r>
          </a:p>
          <a:p>
            <a:endParaRPr lang="en-IN" dirty="0"/>
          </a:p>
        </p:txBody>
      </p:sp>
    </p:spTree>
    <p:extLst>
      <p:ext uri="{BB962C8B-B14F-4D97-AF65-F5344CB8AC3E}">
        <p14:creationId xmlns:p14="http://schemas.microsoft.com/office/powerpoint/2010/main" val="257311510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F18D46-A150-6187-E09F-CB9C7F035B80}"/>
              </a:ext>
            </a:extLst>
          </p:cNvPr>
          <p:cNvSpPr>
            <a:spLocks noGrp="1"/>
          </p:cNvSpPr>
          <p:nvPr>
            <p:ph type="title"/>
          </p:nvPr>
        </p:nvSpPr>
        <p:spPr/>
        <p:txBody>
          <a:bodyPr/>
          <a:lstStyle/>
          <a:p>
            <a:r>
              <a:rPr lang="en-GB" sz="4000" b="1" i="0" dirty="0">
                <a:solidFill>
                  <a:srgbClr val="222222"/>
                </a:solidFill>
                <a:effectLst/>
                <a:latin typeface="Times New Roman" panose="02020603050405020304" pitchFamily="18" charset="0"/>
              </a:rPr>
              <a:t>Form</a:t>
            </a:r>
            <a:r>
              <a:rPr lang="en-GB" sz="4000" b="1" i="0" spc="125" dirty="0">
                <a:solidFill>
                  <a:srgbClr val="222222"/>
                </a:solidFill>
                <a:effectLst/>
                <a:latin typeface="Times New Roman" panose="02020603050405020304" pitchFamily="18" charset="0"/>
              </a:rPr>
              <a:t> </a:t>
            </a:r>
            <a:r>
              <a:rPr lang="en-GB" sz="4000" b="1" i="0" dirty="0">
                <a:solidFill>
                  <a:srgbClr val="222222"/>
                </a:solidFill>
                <a:effectLst/>
                <a:latin typeface="Times New Roman" panose="02020603050405020304" pitchFamily="18" charset="0"/>
              </a:rPr>
              <a:t>10BA</a:t>
            </a:r>
            <a:endParaRPr lang="en-IN" dirty="0"/>
          </a:p>
        </p:txBody>
      </p:sp>
      <p:sp>
        <p:nvSpPr>
          <p:cNvPr id="3" name="Content Placeholder 2">
            <a:extLst>
              <a:ext uri="{FF2B5EF4-FFF2-40B4-BE49-F238E27FC236}">
                <a16:creationId xmlns:a16="http://schemas.microsoft.com/office/drawing/2014/main" id="{8C093A32-011A-D2C9-B9D8-D7C85A5BA60D}"/>
              </a:ext>
            </a:extLst>
          </p:cNvPr>
          <p:cNvSpPr>
            <a:spLocks noGrp="1"/>
          </p:cNvSpPr>
          <p:nvPr>
            <p:ph idx="1"/>
          </p:nvPr>
        </p:nvSpPr>
        <p:spPr/>
        <p:txBody>
          <a:bodyPr/>
          <a:lstStyle/>
          <a:p>
            <a:pPr marL="330200" marR="476885" algn="just">
              <a:spcBef>
                <a:spcPts val="1115"/>
              </a:spcBef>
              <a:spcAft>
                <a:spcPts val="0"/>
              </a:spcAft>
            </a:pPr>
            <a:r>
              <a:rPr lang="en-GB" sz="1800" b="0" i="0" dirty="0">
                <a:solidFill>
                  <a:srgbClr val="222222"/>
                </a:solidFill>
                <a:effectLst/>
                <a:latin typeface="Times New Roman" panose="02020603050405020304" pitchFamily="18" charset="0"/>
              </a:rPr>
              <a:t>A declaration in Form No. 10BA has to be filed by the </a:t>
            </a:r>
            <a:r>
              <a:rPr lang="en-GB" sz="1800" b="0" i="0" dirty="0" err="1">
                <a:solidFill>
                  <a:srgbClr val="222222"/>
                </a:solidFill>
                <a:effectLst/>
                <a:latin typeface="Times New Roman" panose="02020603050405020304" pitchFamily="18" charset="0"/>
              </a:rPr>
              <a:t>assessee</a:t>
            </a:r>
            <a:r>
              <a:rPr lang="en-GB" sz="1800" b="0" i="0" dirty="0">
                <a:solidFill>
                  <a:srgbClr val="222222"/>
                </a:solidFill>
                <a:effectLst/>
                <a:latin typeface="Times New Roman" panose="02020603050405020304" pitchFamily="18" charset="0"/>
              </a:rPr>
              <a:t> as required under rule 11B of the</a:t>
            </a:r>
            <a:r>
              <a:rPr lang="en-GB" sz="1800" b="0" i="0" spc="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Income</a:t>
            </a:r>
            <a:r>
              <a:rPr lang="en-GB" sz="1800" b="0" i="0" spc="-5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Tax</a:t>
            </a:r>
            <a:r>
              <a:rPr lang="en-GB" sz="1800" b="0" i="0" spc="-3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Rules,</a:t>
            </a:r>
            <a:r>
              <a:rPr lang="en-GB" sz="1800" b="0" i="0" spc="-3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1962</a:t>
            </a:r>
            <a:r>
              <a:rPr lang="en-GB" sz="1800" b="0" i="0" spc="-4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to</a:t>
            </a:r>
            <a:r>
              <a:rPr lang="en-GB" sz="1800" b="0" i="0" spc="-2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claim</a:t>
            </a:r>
            <a:r>
              <a:rPr lang="en-GB" sz="1800" b="0" i="0" spc="-2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deduction</a:t>
            </a:r>
            <a:r>
              <a:rPr lang="en-GB" sz="1800" b="0" i="0" spc="-4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under</a:t>
            </a:r>
            <a:r>
              <a:rPr lang="en-GB" sz="1800" b="0" i="0" spc="-4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Section</a:t>
            </a:r>
            <a:r>
              <a:rPr lang="en-GB" sz="1800" b="0" i="0" spc="-4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80GG.</a:t>
            </a:r>
            <a:r>
              <a:rPr lang="en-GB" sz="1800" b="0" i="0" spc="-3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Section</a:t>
            </a:r>
            <a:r>
              <a:rPr lang="en-GB" sz="1800" b="0" i="0" spc="-2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80GG</a:t>
            </a:r>
            <a:r>
              <a:rPr lang="en-GB" sz="1800" b="0" i="0" spc="-4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of</a:t>
            </a:r>
            <a:r>
              <a:rPr lang="en-GB" sz="1800" b="0" i="0" spc="-5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the</a:t>
            </a:r>
            <a:r>
              <a:rPr lang="en-GB" sz="1800" b="0" i="0" spc="-5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Income</a:t>
            </a:r>
            <a:r>
              <a:rPr lang="en-GB" sz="1800" b="0" i="0" spc="-28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Tax</a:t>
            </a:r>
            <a:r>
              <a:rPr lang="en-GB" sz="1800" b="0" i="0" spc="-1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Act</a:t>
            </a:r>
            <a:r>
              <a:rPr lang="en-GB" sz="1800" b="0" i="0" spc="-3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provides</a:t>
            </a:r>
            <a:r>
              <a:rPr lang="en-GB" sz="1800" b="0" i="0" spc="-2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deductions</a:t>
            </a:r>
            <a:r>
              <a:rPr lang="en-GB" sz="1800" b="0" i="0" spc="-2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related</a:t>
            </a:r>
            <a:r>
              <a:rPr lang="en-GB" sz="1800" b="0" i="0" spc="-3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to</a:t>
            </a:r>
            <a:r>
              <a:rPr lang="en-GB" sz="1800" b="0" i="0" spc="-3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house</a:t>
            </a:r>
            <a:r>
              <a:rPr lang="en-GB" sz="1800" b="0" i="0" spc="-1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rent</a:t>
            </a:r>
            <a:r>
              <a:rPr lang="en-GB" sz="1800" b="0" i="0" spc="-3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based</a:t>
            </a:r>
            <a:r>
              <a:rPr lang="en-GB" sz="1800" b="0" i="0" spc="-1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on</a:t>
            </a:r>
            <a:r>
              <a:rPr lang="en-GB" sz="1800" b="0" i="0" spc="-3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certain</a:t>
            </a:r>
            <a:r>
              <a:rPr lang="en-GB" sz="1800" b="0" i="0" spc="-1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conditions.</a:t>
            </a:r>
          </a:p>
          <a:p>
            <a:endParaRPr lang="en-IN" dirty="0"/>
          </a:p>
        </p:txBody>
      </p:sp>
    </p:spTree>
    <p:extLst>
      <p:ext uri="{BB962C8B-B14F-4D97-AF65-F5344CB8AC3E}">
        <p14:creationId xmlns:p14="http://schemas.microsoft.com/office/powerpoint/2010/main" val="3005418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044F2-E6D3-3676-7F16-BF259A327B26}"/>
              </a:ext>
            </a:extLst>
          </p:cNvPr>
          <p:cNvSpPr>
            <a:spLocks noGrp="1"/>
          </p:cNvSpPr>
          <p:nvPr>
            <p:ph type="title"/>
          </p:nvPr>
        </p:nvSpPr>
        <p:spPr/>
        <p:txBody>
          <a:bodyPr/>
          <a:lstStyle/>
          <a:p>
            <a:r>
              <a:rPr lang="en-GB" dirty="0"/>
              <a:t>VERIFICATION</a:t>
            </a:r>
            <a:endParaRPr lang="en-IN" dirty="0"/>
          </a:p>
        </p:txBody>
      </p:sp>
      <p:sp>
        <p:nvSpPr>
          <p:cNvPr id="3" name="Content Placeholder 2">
            <a:extLst>
              <a:ext uri="{FF2B5EF4-FFF2-40B4-BE49-F238E27FC236}">
                <a16:creationId xmlns:a16="http://schemas.microsoft.com/office/drawing/2014/main" id="{784837EE-2197-AA44-0BF3-846D2A39B239}"/>
              </a:ext>
            </a:extLst>
          </p:cNvPr>
          <p:cNvSpPr>
            <a:spLocks noGrp="1"/>
          </p:cNvSpPr>
          <p:nvPr>
            <p:ph idx="1"/>
          </p:nvPr>
        </p:nvSpPr>
        <p:spPr/>
        <p:txBody>
          <a:bodyPr/>
          <a:lstStyle/>
          <a:p>
            <a:r>
              <a:rPr lang="en-GB" dirty="0"/>
              <a:t>AADHAR OTP</a:t>
            </a:r>
          </a:p>
          <a:p>
            <a:r>
              <a:rPr lang="en-GB" dirty="0"/>
              <a:t>EVC (BANK, E-BANKING, DEMAT)</a:t>
            </a:r>
          </a:p>
          <a:p>
            <a:r>
              <a:rPr lang="en-GB" dirty="0"/>
              <a:t>DIGITAL SIGNATURE.</a:t>
            </a:r>
          </a:p>
          <a:p>
            <a:r>
              <a:rPr lang="en-GB" dirty="0"/>
              <a:t>30 DAYS – SPEED POST.</a:t>
            </a:r>
            <a:endParaRPr lang="en-IN" dirty="0"/>
          </a:p>
        </p:txBody>
      </p:sp>
    </p:spTree>
    <p:extLst>
      <p:ext uri="{BB962C8B-B14F-4D97-AF65-F5344CB8AC3E}">
        <p14:creationId xmlns:p14="http://schemas.microsoft.com/office/powerpoint/2010/main" val="25589201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A972E4-C0D4-6767-38FD-22F3F9F22FEF}"/>
              </a:ext>
            </a:extLst>
          </p:cNvPr>
          <p:cNvSpPr>
            <a:spLocks noGrp="1"/>
          </p:cNvSpPr>
          <p:nvPr>
            <p:ph type="title"/>
          </p:nvPr>
        </p:nvSpPr>
        <p:spPr/>
        <p:txBody>
          <a:bodyPr/>
          <a:lstStyle/>
          <a:p>
            <a:r>
              <a:rPr lang="en-GB" dirty="0"/>
              <a:t>SEC 139(9) – DEFECTIVE RETURNS</a:t>
            </a:r>
            <a:endParaRPr lang="en-IN" dirty="0"/>
          </a:p>
        </p:txBody>
      </p:sp>
      <p:sp>
        <p:nvSpPr>
          <p:cNvPr id="3" name="Content Placeholder 2">
            <a:extLst>
              <a:ext uri="{FF2B5EF4-FFF2-40B4-BE49-F238E27FC236}">
                <a16:creationId xmlns:a16="http://schemas.microsoft.com/office/drawing/2014/main" id="{0FF77D03-5924-2729-09D0-2D3CE5129E80}"/>
              </a:ext>
            </a:extLst>
          </p:cNvPr>
          <p:cNvSpPr>
            <a:spLocks noGrp="1"/>
          </p:cNvSpPr>
          <p:nvPr>
            <p:ph idx="1"/>
          </p:nvPr>
        </p:nvSpPr>
        <p:spPr/>
        <p:txBody>
          <a:bodyPr/>
          <a:lstStyle/>
          <a:p>
            <a:endParaRPr lang="en-IN"/>
          </a:p>
        </p:txBody>
      </p:sp>
    </p:spTree>
    <p:extLst>
      <p:ext uri="{BB962C8B-B14F-4D97-AF65-F5344CB8AC3E}">
        <p14:creationId xmlns:p14="http://schemas.microsoft.com/office/powerpoint/2010/main" val="175909145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6920A4-573C-1448-A10D-8E620A545D66}"/>
              </a:ext>
            </a:extLst>
          </p:cNvPr>
          <p:cNvSpPr>
            <a:spLocks noGrp="1"/>
          </p:cNvSpPr>
          <p:nvPr>
            <p:ph type="title"/>
          </p:nvPr>
        </p:nvSpPr>
        <p:spPr/>
        <p:txBody>
          <a:bodyPr/>
          <a:lstStyle/>
          <a:p>
            <a:r>
              <a:rPr lang="en-GB" dirty="0"/>
              <a:t>SEC 143(1) – DEMAND.</a:t>
            </a:r>
            <a:endParaRPr lang="en-IN" dirty="0"/>
          </a:p>
        </p:txBody>
      </p:sp>
      <p:sp>
        <p:nvSpPr>
          <p:cNvPr id="3" name="Content Placeholder 2">
            <a:extLst>
              <a:ext uri="{FF2B5EF4-FFF2-40B4-BE49-F238E27FC236}">
                <a16:creationId xmlns:a16="http://schemas.microsoft.com/office/drawing/2014/main" id="{FFAE91F2-9C70-E3E2-BF8A-431FDB0FEAC1}"/>
              </a:ext>
            </a:extLst>
          </p:cNvPr>
          <p:cNvSpPr>
            <a:spLocks noGrp="1"/>
          </p:cNvSpPr>
          <p:nvPr>
            <p:ph idx="1"/>
          </p:nvPr>
        </p:nvSpPr>
        <p:spPr>
          <a:xfrm>
            <a:off x="1484310" y="2034283"/>
            <a:ext cx="10187133" cy="3756917"/>
          </a:xfrm>
        </p:spPr>
        <p:txBody>
          <a:bodyPr/>
          <a:lstStyle/>
          <a:p>
            <a:endParaRPr lang="en-GB" dirty="0"/>
          </a:p>
          <a:p>
            <a:r>
              <a:rPr lang="en-GB" dirty="0"/>
              <a:t>154</a:t>
            </a:r>
          </a:p>
          <a:p>
            <a:r>
              <a:rPr lang="en-GB" dirty="0"/>
              <a:t>264</a:t>
            </a:r>
          </a:p>
          <a:p>
            <a:r>
              <a:rPr lang="en-GB" dirty="0"/>
              <a:t>246</a:t>
            </a:r>
          </a:p>
          <a:p>
            <a:r>
              <a:rPr lang="en-GB" dirty="0"/>
              <a:t>119(2)b</a:t>
            </a:r>
            <a:endParaRPr lang="en-IN" dirty="0"/>
          </a:p>
        </p:txBody>
      </p:sp>
    </p:spTree>
    <p:extLst>
      <p:ext uri="{BB962C8B-B14F-4D97-AF65-F5344CB8AC3E}">
        <p14:creationId xmlns:p14="http://schemas.microsoft.com/office/powerpoint/2010/main" val="5317797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CA7E6B-620D-4057-8AEC-99B2751F8D3E}"/>
              </a:ext>
            </a:extLst>
          </p:cNvPr>
          <p:cNvSpPr>
            <a:spLocks noGrp="1"/>
          </p:cNvSpPr>
          <p:nvPr>
            <p:ph type="title"/>
          </p:nvPr>
        </p:nvSpPr>
        <p:spPr/>
        <p:txBody>
          <a:bodyPr/>
          <a:lstStyle/>
          <a:p>
            <a:r>
              <a:rPr lang="en-GB" dirty="0"/>
              <a:t>INCOME TAX WEB PORTAL.</a:t>
            </a:r>
            <a:endParaRPr lang="en-IN" dirty="0"/>
          </a:p>
        </p:txBody>
      </p:sp>
    </p:spTree>
    <p:extLst>
      <p:ext uri="{BB962C8B-B14F-4D97-AF65-F5344CB8AC3E}">
        <p14:creationId xmlns:p14="http://schemas.microsoft.com/office/powerpoint/2010/main" val="16464934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709117" y="152400"/>
            <a:ext cx="10191600" cy="914400"/>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3200" dirty="0">
                <a:ln w="18415" cmpd="sng">
                  <a:solidFill>
                    <a:srgbClr val="FFFFFF"/>
                  </a:solidFill>
                  <a:prstDash val="solid"/>
                </a:ln>
                <a:solidFill>
                  <a:srgbClr val="FFFFFF"/>
                </a:solidFill>
                <a:effectLst>
                  <a:outerShdw blurRad="63500" dir="3600000" algn="tl" rotWithShape="0">
                    <a:srgbClr val="000000">
                      <a:alpha val="70000"/>
                    </a:srgbClr>
                  </a:outerShdw>
                </a:effectLst>
              </a:rPr>
              <a:t>INCOME TAX RETURNS</a:t>
            </a:r>
          </a:p>
        </p:txBody>
      </p:sp>
      <p:graphicFrame>
        <p:nvGraphicFramePr>
          <p:cNvPr id="4" name="Diagram 3"/>
          <p:cNvGraphicFramePr/>
          <p:nvPr>
            <p:extLst>
              <p:ext uri="{D42A27DB-BD31-4B8C-83A1-F6EECF244321}">
                <p14:modId xmlns:p14="http://schemas.microsoft.com/office/powerpoint/2010/main" val="1715247790"/>
              </p:ext>
            </p:extLst>
          </p:nvPr>
        </p:nvGraphicFramePr>
        <p:xfrm>
          <a:off x="1000125" y="1066800"/>
          <a:ext cx="10191750" cy="5791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193852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nvGraphicFramePr>
        <p:xfrm>
          <a:off x="1343025" y="266700"/>
          <a:ext cx="9505950" cy="62293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211421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50587" y="187297"/>
            <a:ext cx="5990348" cy="553357"/>
          </a:xfrm>
          <a:prstGeom prst="rect">
            <a:avLst/>
          </a:prstGeom>
        </p:spPr>
        <p:style>
          <a:lnRef idx="1">
            <a:schemeClr val="dk1"/>
          </a:lnRef>
          <a:fillRef idx="3">
            <a:schemeClr val="dk1"/>
          </a:fillRef>
          <a:effectRef idx="2">
            <a:schemeClr val="dk1"/>
          </a:effectRef>
          <a:fontRef idx="minor">
            <a:schemeClr val="lt1"/>
          </a:fontRef>
        </p:style>
        <p:txBody>
          <a:bodyPr wrap="square">
            <a:spAutoFit/>
          </a:bodyPr>
          <a:lstStyle/>
          <a:p>
            <a:pPr algn="ctr">
              <a:lnSpc>
                <a:spcPct val="107000"/>
              </a:lnSpc>
              <a:spcAft>
                <a:spcPts val="800"/>
              </a:spcAft>
            </a:pPr>
            <a:r>
              <a:rPr lang="en-IN" sz="2800" b="1" spc="50" dirty="0">
                <a:ln w="9525" cmpd="sng">
                  <a:solidFill>
                    <a:schemeClr val="accent1"/>
                  </a:solidFill>
                  <a:prstDash val="solid"/>
                </a:ln>
                <a:solidFill>
                  <a:srgbClr val="70AD47">
                    <a:tint val="1000"/>
                  </a:srgbClr>
                </a:solidFill>
                <a:effectLst>
                  <a:glow rad="38100">
                    <a:schemeClr val="accent1">
                      <a:alpha val="40000"/>
                    </a:schemeClr>
                  </a:glow>
                </a:effectLst>
                <a:latin typeface="Georgia" panose="02040502050405020303" pitchFamily="18" charset="0"/>
                <a:ea typeface="Calibri" panose="020F0502020204030204" pitchFamily="34" charset="0"/>
                <a:cs typeface="Times New Roman" panose="02020603050405020304" pitchFamily="18" charset="0"/>
              </a:rPr>
              <a:t>ITR Filing- Sec 139</a:t>
            </a:r>
            <a:endParaRPr lang="en-IN" sz="2000" b="1" spc="50" dirty="0">
              <a:ln w="9525" cmpd="sng">
                <a:solidFill>
                  <a:schemeClr val="accent1"/>
                </a:solidFill>
                <a:prstDash val="solid"/>
              </a:ln>
              <a:solidFill>
                <a:srgbClr val="70AD47">
                  <a:tint val="1000"/>
                </a:srgbClr>
              </a:solidFill>
              <a:effectLst>
                <a:glow rad="38100">
                  <a:schemeClr val="accent1">
                    <a:alpha val="40000"/>
                  </a:schemeClr>
                </a:glow>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p:cNvSpPr/>
          <p:nvPr/>
        </p:nvSpPr>
        <p:spPr>
          <a:xfrm>
            <a:off x="1099215" y="852437"/>
            <a:ext cx="10326976" cy="3951082"/>
          </a:xfrm>
          <a:prstGeom prst="rect">
            <a:avLst/>
          </a:prstGeom>
          <a:solidFill>
            <a:schemeClr val="accent3">
              <a:lumMod val="40000"/>
              <a:lumOff val="60000"/>
            </a:schemeClr>
          </a:solidFill>
          <a:scene3d>
            <a:camera prst="orthographicFront"/>
            <a:lightRig rig="threePt" dir="t"/>
          </a:scene3d>
          <a:sp3d>
            <a:bevelT/>
          </a:sp3d>
        </p:spPr>
        <p:txBody>
          <a:bodyPr wrap="square">
            <a:spAutoFit/>
          </a:bodyPr>
          <a:lstStyle/>
          <a:p>
            <a:r>
              <a:rPr lang="en-US" sz="2800" b="1" dirty="0"/>
              <a:t>Voluntary Return</a:t>
            </a:r>
            <a:endParaRPr lang="en-US" sz="2800" dirty="0"/>
          </a:p>
          <a:p>
            <a:r>
              <a:rPr lang="en-US" sz="2800" dirty="0"/>
              <a:t>If the filing of income tax return is not mandatory for an individual, then the income tax filed by that individual will be termed as a voluntary return. Voluntary returns are also considered as valid returns of income tax.</a:t>
            </a:r>
          </a:p>
          <a:p>
            <a:r>
              <a:rPr lang="en-US" sz="2800" dirty="0"/>
              <a:t>Note: Under Section 139(1c), certain people are exempt from filing income tax. If these classes of people fulfil the prescribed conditions, the central government is empowered to grant them</a:t>
            </a:r>
            <a:r>
              <a:rPr lang="en-US" sz="2800" b="1" dirty="0">
                <a:hlinkClick r:id="rId2"/>
              </a:rPr>
              <a:t> tax exemption.</a:t>
            </a:r>
            <a:endParaRPr lang="en-US" sz="2800" dirty="0"/>
          </a:p>
          <a:p>
            <a:pPr>
              <a:lnSpc>
                <a:spcPct val="107000"/>
              </a:lnSpc>
              <a:spcAft>
                <a:spcPts val="800"/>
              </a:spcAft>
            </a:pPr>
            <a:endParaRPr lang="en-IN" sz="2500" dirty="0">
              <a:solidFill>
                <a:srgbClr val="333333"/>
              </a:solidFill>
              <a:effectLst/>
              <a:latin typeface="Cambria" panose="020405030504060302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623423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42758" y="28272"/>
            <a:ext cx="5990348" cy="553357"/>
          </a:xfrm>
          <a:prstGeom prst="rect">
            <a:avLst/>
          </a:prstGeom>
        </p:spPr>
        <p:style>
          <a:lnRef idx="1">
            <a:schemeClr val="dk1"/>
          </a:lnRef>
          <a:fillRef idx="3">
            <a:schemeClr val="dk1"/>
          </a:fillRef>
          <a:effectRef idx="2">
            <a:schemeClr val="dk1"/>
          </a:effectRef>
          <a:fontRef idx="minor">
            <a:schemeClr val="lt1"/>
          </a:fontRef>
        </p:style>
        <p:txBody>
          <a:bodyPr wrap="square">
            <a:spAutoFit/>
          </a:bodyPr>
          <a:lstStyle/>
          <a:p>
            <a:pPr algn="ctr">
              <a:lnSpc>
                <a:spcPct val="107000"/>
              </a:lnSpc>
              <a:spcAft>
                <a:spcPts val="800"/>
              </a:spcAft>
            </a:pPr>
            <a:r>
              <a:rPr lang="en-IN" sz="2800" b="1" spc="50" dirty="0">
                <a:ln w="9525" cmpd="sng">
                  <a:solidFill>
                    <a:schemeClr val="accent1"/>
                  </a:solidFill>
                  <a:prstDash val="solid"/>
                </a:ln>
                <a:solidFill>
                  <a:srgbClr val="70AD47">
                    <a:tint val="1000"/>
                  </a:srgbClr>
                </a:solidFill>
                <a:effectLst>
                  <a:glow rad="38100">
                    <a:schemeClr val="accent1">
                      <a:alpha val="40000"/>
                    </a:schemeClr>
                  </a:glow>
                </a:effectLst>
                <a:latin typeface="Georgia" panose="02040502050405020303" pitchFamily="18" charset="0"/>
                <a:ea typeface="Calibri" panose="020F0502020204030204" pitchFamily="34" charset="0"/>
                <a:cs typeface="Times New Roman" panose="02020603050405020304" pitchFamily="18" charset="0"/>
              </a:rPr>
              <a:t>ITR Filing- Sec 139</a:t>
            </a:r>
            <a:endParaRPr lang="en-IN" sz="2000" b="1" spc="50" dirty="0">
              <a:ln w="9525" cmpd="sng">
                <a:solidFill>
                  <a:schemeClr val="accent1"/>
                </a:solidFill>
                <a:prstDash val="solid"/>
              </a:ln>
              <a:solidFill>
                <a:srgbClr val="70AD47">
                  <a:tint val="1000"/>
                </a:srgbClr>
              </a:solidFill>
              <a:effectLst>
                <a:glow rad="38100">
                  <a:schemeClr val="accent1">
                    <a:alpha val="40000"/>
                  </a:schemeClr>
                </a:glow>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p:cNvSpPr/>
          <p:nvPr/>
        </p:nvSpPr>
        <p:spPr>
          <a:xfrm>
            <a:off x="437323" y="558645"/>
            <a:ext cx="11539328" cy="6124754"/>
          </a:xfrm>
          <a:prstGeom prst="rect">
            <a:avLst/>
          </a:prstGeom>
          <a:solidFill>
            <a:schemeClr val="accent3">
              <a:lumMod val="40000"/>
              <a:lumOff val="60000"/>
            </a:schemeClr>
          </a:solidFill>
          <a:scene3d>
            <a:camera prst="orthographicFront"/>
            <a:lightRig rig="threePt" dir="t"/>
          </a:scene3d>
          <a:sp3d>
            <a:bevelT/>
          </a:sp3d>
        </p:spPr>
        <p:txBody>
          <a:bodyPr wrap="square">
            <a:spAutoFit/>
          </a:bodyPr>
          <a:lstStyle/>
          <a:p>
            <a:r>
              <a:rPr lang="en-US" sz="2800" b="1" dirty="0"/>
              <a:t>Due Dates for Filing Return</a:t>
            </a:r>
          </a:p>
          <a:p>
            <a:r>
              <a:rPr lang="en-US" sz="2800" dirty="0"/>
              <a:t>Section 139 contains various sub-sections that deal with different kinds of returns filed by different individuals related to late payments and mistakes. Hence, the due dates for filing their income tax returns are prescribed below:</a:t>
            </a:r>
          </a:p>
          <a:p>
            <a:r>
              <a:rPr lang="en-US" sz="2800" b="1" dirty="0"/>
              <a:t>July 31st    </a:t>
            </a:r>
            <a:endParaRPr lang="en-US" sz="2800" dirty="0"/>
          </a:p>
          <a:p>
            <a:r>
              <a:rPr lang="en-US" sz="2800" dirty="0"/>
              <a:t>Any individuals who do not need an audit to be conducted for their books of account are required to file income tax returns by July 31, of every assessment year. This includes the following individuals (</a:t>
            </a:r>
            <a:r>
              <a:rPr lang="en-US" sz="2800" b="1" i="1" dirty="0"/>
              <a:t>other than </a:t>
            </a:r>
            <a:r>
              <a:rPr lang="en-US" sz="2800" b="1" i="1" dirty="0" err="1"/>
              <a:t>assessees</a:t>
            </a:r>
            <a:r>
              <a:rPr lang="en-US" sz="2800" b="1" i="1" dirty="0"/>
              <a:t> who are required to furnish report under section 92E, for whom the due date is 30th November of the assessment year)</a:t>
            </a:r>
          </a:p>
          <a:p>
            <a:r>
              <a:rPr lang="en-US" sz="2800" dirty="0"/>
              <a:t>are specified below:</a:t>
            </a:r>
          </a:p>
          <a:p>
            <a:pPr marL="457200" indent="-457200">
              <a:buFont typeface="Wingdings" pitchFamily="2" charset="2"/>
              <a:buChar char="ü"/>
            </a:pPr>
            <a:r>
              <a:rPr lang="en-US" sz="2800" dirty="0"/>
              <a:t>A person or employee who is paid with a wage.</a:t>
            </a:r>
          </a:p>
          <a:p>
            <a:pPr marL="457200" indent="-457200">
              <a:buFont typeface="Wingdings" pitchFamily="2" charset="2"/>
              <a:buChar char="ü"/>
            </a:pPr>
            <a:r>
              <a:rPr lang="en-US" sz="2800" dirty="0"/>
              <a:t>Any self-employed individual.</a:t>
            </a:r>
          </a:p>
          <a:p>
            <a:pPr marL="457200" indent="-457200">
              <a:buFont typeface="Wingdings" pitchFamily="2" charset="2"/>
              <a:buChar char="ü"/>
            </a:pPr>
            <a:r>
              <a:rPr lang="en-US" sz="2800" dirty="0"/>
              <a:t>Any consultant or freelancer.</a:t>
            </a:r>
          </a:p>
        </p:txBody>
      </p:sp>
    </p:spTree>
    <p:extLst>
      <p:ext uri="{BB962C8B-B14F-4D97-AF65-F5344CB8AC3E}">
        <p14:creationId xmlns:p14="http://schemas.microsoft.com/office/powerpoint/2010/main" val="33462722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50587" y="187297"/>
            <a:ext cx="5990348" cy="553357"/>
          </a:xfrm>
          <a:prstGeom prst="rect">
            <a:avLst/>
          </a:prstGeom>
        </p:spPr>
        <p:style>
          <a:lnRef idx="1">
            <a:schemeClr val="dk1"/>
          </a:lnRef>
          <a:fillRef idx="3">
            <a:schemeClr val="dk1"/>
          </a:fillRef>
          <a:effectRef idx="2">
            <a:schemeClr val="dk1"/>
          </a:effectRef>
          <a:fontRef idx="minor">
            <a:schemeClr val="lt1"/>
          </a:fontRef>
        </p:style>
        <p:txBody>
          <a:bodyPr wrap="square">
            <a:spAutoFit/>
          </a:bodyPr>
          <a:lstStyle/>
          <a:p>
            <a:pPr algn="ctr">
              <a:lnSpc>
                <a:spcPct val="107000"/>
              </a:lnSpc>
              <a:spcAft>
                <a:spcPts val="800"/>
              </a:spcAft>
            </a:pPr>
            <a:r>
              <a:rPr lang="en-IN" sz="2800" b="1" spc="50" dirty="0">
                <a:ln w="9525" cmpd="sng">
                  <a:solidFill>
                    <a:schemeClr val="accent1"/>
                  </a:solidFill>
                  <a:prstDash val="solid"/>
                </a:ln>
                <a:solidFill>
                  <a:srgbClr val="70AD47">
                    <a:tint val="1000"/>
                  </a:srgbClr>
                </a:solidFill>
                <a:effectLst>
                  <a:glow rad="38100">
                    <a:schemeClr val="accent1">
                      <a:alpha val="40000"/>
                    </a:schemeClr>
                  </a:glow>
                </a:effectLst>
                <a:latin typeface="Georgia" panose="02040502050405020303" pitchFamily="18" charset="0"/>
                <a:ea typeface="Calibri" panose="020F0502020204030204" pitchFamily="34" charset="0"/>
                <a:cs typeface="Times New Roman" panose="02020603050405020304" pitchFamily="18" charset="0"/>
              </a:rPr>
              <a:t>ITR Filing- Sec 139</a:t>
            </a:r>
            <a:endParaRPr lang="en-IN" sz="2000" b="1" spc="50" dirty="0">
              <a:ln w="9525" cmpd="sng">
                <a:solidFill>
                  <a:schemeClr val="accent1"/>
                </a:solidFill>
                <a:prstDash val="solid"/>
              </a:ln>
              <a:solidFill>
                <a:srgbClr val="70AD47">
                  <a:tint val="1000"/>
                </a:srgbClr>
              </a:solidFill>
              <a:effectLst>
                <a:glow rad="38100">
                  <a:schemeClr val="accent1">
                    <a:alpha val="40000"/>
                  </a:schemeClr>
                </a:glow>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p:cNvSpPr/>
          <p:nvPr/>
        </p:nvSpPr>
        <p:spPr>
          <a:xfrm>
            <a:off x="1099215" y="852437"/>
            <a:ext cx="10326976" cy="3539430"/>
          </a:xfrm>
          <a:prstGeom prst="rect">
            <a:avLst/>
          </a:prstGeom>
          <a:solidFill>
            <a:schemeClr val="accent3">
              <a:lumMod val="40000"/>
              <a:lumOff val="60000"/>
            </a:schemeClr>
          </a:solidFill>
          <a:scene3d>
            <a:camera prst="orthographicFront"/>
            <a:lightRig rig="threePt" dir="t"/>
          </a:scene3d>
          <a:sp3d>
            <a:bevelT/>
          </a:sp3d>
        </p:spPr>
        <p:txBody>
          <a:bodyPr wrap="square" lIns="91440" tIns="45720" rIns="91440" bIns="45720" anchor="t">
            <a:spAutoFit/>
          </a:bodyPr>
          <a:lstStyle/>
          <a:p>
            <a:r>
              <a:rPr lang="en-US" sz="2800" b="1" dirty="0"/>
              <a:t>OCTOBER 31ST </a:t>
            </a:r>
            <a:endParaRPr lang="en-US" sz="2800" dirty="0"/>
          </a:p>
          <a:p>
            <a:r>
              <a:rPr lang="en-US" sz="2800" dirty="0"/>
              <a:t>All individuals who require an audit for their books of account must file their tax returns on OCTOBER 31ST of each assessment year.</a:t>
            </a:r>
            <a:br>
              <a:rPr lang="en-US" sz="2800" dirty="0"/>
            </a:br>
            <a:r>
              <a:rPr lang="en-US" sz="2800" dirty="0"/>
              <a:t>The following individuals might come under this category:</a:t>
            </a:r>
          </a:p>
          <a:p>
            <a:r>
              <a:rPr lang="en-US" sz="2800" dirty="0"/>
              <a:t>(i)	a company;</a:t>
            </a:r>
          </a:p>
          <a:p>
            <a:r>
              <a:rPr lang="en-US" sz="2800" dirty="0"/>
              <a:t>(ii)	a person (other than company) whose accounts are required to be audited; or</a:t>
            </a:r>
          </a:p>
          <a:p>
            <a:r>
              <a:rPr lang="en-US" sz="2800" dirty="0"/>
              <a:t>(iii)	a partner of a firm whose accounts are required to be audited. </a:t>
            </a:r>
            <a:endParaRPr lang="en-IN" sz="2500" dirty="0">
              <a:solidFill>
                <a:srgbClr val="333333"/>
              </a:solidFill>
              <a:effectLst/>
              <a:latin typeface="Cambria" panose="020405030504060302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93612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EB8F22"/>
      </a:accent1>
      <a:accent2>
        <a:srgbClr val="CD4223"/>
      </a:accent2>
      <a:accent3>
        <a:srgbClr val="A89374"/>
      </a:accent3>
      <a:accent4>
        <a:srgbClr val="83AA67"/>
      </a:accent4>
      <a:accent5>
        <a:srgbClr val="4FA9C1"/>
      </a:accent5>
      <a:accent6>
        <a:srgbClr val="9390AF"/>
      </a:accent6>
      <a:hlink>
        <a:srgbClr val="EC7220"/>
      </a:hlink>
      <a:folHlink>
        <a:srgbClr val="F09355"/>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EBEC8F79-A447-43FC-8E81-85E8468AF3F9}"/>
    </a:ext>
  </a:extLst>
</a:theme>
</file>

<file path=docProps/app.xml><?xml version="1.0" encoding="utf-8"?>
<Properties xmlns="http://schemas.openxmlformats.org/officeDocument/2006/extended-properties" xmlns:vt="http://schemas.openxmlformats.org/officeDocument/2006/docPropsVTypes">
  <Template>Parallax</Template>
  <TotalTime>1556</TotalTime>
  <Words>2868</Words>
  <Application>Microsoft Office PowerPoint</Application>
  <PresentationFormat>Widescreen</PresentationFormat>
  <Paragraphs>221</Paragraphs>
  <Slides>48</Slides>
  <Notes>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48</vt:i4>
      </vt:variant>
    </vt:vector>
  </HeadingPairs>
  <TitlesOfParts>
    <vt:vector size="60" baseType="lpstr">
      <vt:lpstr>Algerian</vt:lpstr>
      <vt:lpstr>Arial</vt:lpstr>
      <vt:lpstr>Bookman Old Style</vt:lpstr>
      <vt:lpstr>Calibri</vt:lpstr>
      <vt:lpstr>Cambria</vt:lpstr>
      <vt:lpstr>Century Schoolbook</vt:lpstr>
      <vt:lpstr>Corbel</vt:lpstr>
      <vt:lpstr>Garamond</vt:lpstr>
      <vt:lpstr>Georgia</vt:lpstr>
      <vt:lpstr>Times New Roman</vt:lpstr>
      <vt:lpstr>Wingdings</vt:lpstr>
      <vt:lpstr>Parallax</vt:lpstr>
      <vt:lpstr>INCOME TAX RETURNS - INTRODUCTION</vt:lpstr>
      <vt:lpstr>PERSONS REQUIREDTO FILE INCOME TAX RETURNS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UPDATED RETURN</vt:lpstr>
      <vt:lpstr>PowerPoint Presentation</vt:lpstr>
      <vt:lpstr>NOT ALLOWED IF :</vt:lpstr>
      <vt:lpstr>PowerPoint Presentation</vt:lpstr>
      <vt:lpstr>PROPOSED NEW ITR “COMMON FORM”</vt:lpstr>
      <vt:lpstr>CHECKLIST</vt:lpstr>
      <vt:lpstr>FORM 10IE</vt:lpstr>
      <vt:lpstr>FORM 10 IEA NOTIFIED ON 21.06.2023</vt:lpstr>
      <vt:lpstr>Following sub-section (6) shall be inserted after sub-section (5) of section 115BAC by the Finance Act, 2023, w.e.f. 1-4-2024: </vt:lpstr>
      <vt:lpstr>PowerPoint Presentation</vt:lpstr>
      <vt:lpstr>PowerPoint Presentation</vt:lpstr>
      <vt:lpstr>PowerPoint Presentation</vt:lpstr>
      <vt:lpstr>CARRY FORWADING TDS CREDIT.</vt:lpstr>
      <vt:lpstr>234F AND 271F</vt:lpstr>
      <vt:lpstr>BOOKS OF ACCOUNTS MAINTAINED</vt:lpstr>
      <vt:lpstr>PROPER BUSINESS HEAD TO BE CHOSEN</vt:lpstr>
      <vt:lpstr>NON GST REGISTRANTS</vt:lpstr>
      <vt:lpstr>EXEMPTED INCOME VS NON INCOME ITEMS</vt:lpstr>
      <vt:lpstr>SEC 44 AD</vt:lpstr>
      <vt:lpstr>UPDATED RETURN</vt:lpstr>
      <vt:lpstr>PREVALIDATION OF BANK ACCOUNT</vt:lpstr>
      <vt:lpstr>CHRONOLOGY OF FORMS</vt:lpstr>
      <vt:lpstr>CONSEQUENCES OF NON FILING</vt:lpstr>
      <vt:lpstr>NON LINKING OF AADHAR</vt:lpstr>
      <vt:lpstr>OTHER FORMS</vt:lpstr>
      <vt:lpstr>Form 10E </vt:lpstr>
      <vt:lpstr>Form 10H</vt:lpstr>
      <vt:lpstr>Form 10BA</vt:lpstr>
      <vt:lpstr>VERIFICATION</vt:lpstr>
      <vt:lpstr>SEC 139(9) – DEFECTIVE RETURNS</vt:lpstr>
      <vt:lpstr>SEC 143(1) – DEMAND.</vt:lpstr>
      <vt:lpstr>INCOME TAX WEB PORTAL.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INCOME TAX RETURNS</dc:title>
  <dc:creator>919633533228</dc:creator>
  <cp:lastModifiedBy>919633533228</cp:lastModifiedBy>
  <cp:revision>7</cp:revision>
  <dcterms:created xsi:type="dcterms:W3CDTF">2023-06-25T12:08:37Z</dcterms:created>
  <dcterms:modified xsi:type="dcterms:W3CDTF">2024-04-01T15:54:21Z</dcterms:modified>
</cp:coreProperties>
</file>