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2" r:id="rId3"/>
    <p:sldId id="263" r:id="rId4"/>
    <p:sldId id="266" r:id="rId5"/>
    <p:sldId id="260" r:id="rId6"/>
    <p:sldId id="295" r:id="rId7"/>
    <p:sldId id="294" r:id="rId8"/>
    <p:sldId id="293" r:id="rId9"/>
    <p:sldId id="292" r:id="rId10"/>
    <p:sldId id="291" r:id="rId11"/>
    <p:sldId id="290" r:id="rId12"/>
    <p:sldId id="296" r:id="rId13"/>
    <p:sldId id="297" r:id="rId14"/>
    <p:sldId id="298" r:id="rId15"/>
    <p:sldId id="299" r:id="rId16"/>
    <p:sldId id="267" r:id="rId17"/>
    <p:sldId id="268" r:id="rId18"/>
    <p:sldId id="277" r:id="rId19"/>
    <p:sldId id="278" r:id="rId20"/>
    <p:sldId id="279" r:id="rId21"/>
    <p:sldId id="280" r:id="rId22"/>
    <p:sldId id="300" r:id="rId23"/>
    <p:sldId id="271" r:id="rId24"/>
    <p:sldId id="272" r:id="rId25"/>
    <p:sldId id="273" r:id="rId26"/>
    <p:sldId id="275" r:id="rId27"/>
    <p:sldId id="276" r:id="rId28"/>
    <p:sldId id="281" r:id="rId29"/>
    <p:sldId id="282" r:id="rId30"/>
    <p:sldId id="283" r:id="rId31"/>
    <p:sldId id="284" r:id="rId32"/>
    <p:sldId id="285" r:id="rId33"/>
    <p:sldId id="286" r:id="rId34"/>
    <p:sldId id="287" r:id="rId35"/>
    <p:sldId id="288" r:id="rId36"/>
    <p:sldId id="289"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9" autoAdjust="0"/>
    <p:restoredTop sz="94624" autoAdjust="0"/>
  </p:normalViewPr>
  <p:slideViewPr>
    <p:cSldViewPr showGuides="1">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D21F6895-D147-46CE-B43E-C8B0D5C79789}" type="datetimeFigureOut">
              <a:rPr lang="en-US" smtClean="0"/>
              <a:t>8/9/2024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E58C1A74-DFC6-4370-A251-C05066C4F3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8/9/2024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8/9/2024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8/9/2024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1F6895-D147-46CE-B43E-C8B0D5C79789}" type="datetimeFigureOut">
              <a:rPr lang="en-US" smtClean="0"/>
              <a:t>8/9/2024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1F6895-D147-46CE-B43E-C8B0D5C79789}" type="datetimeFigureOut">
              <a:rPr lang="en-US" smtClean="0"/>
              <a:t>8/9/2024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1F6895-D147-46CE-B43E-C8B0D5C79789}" type="datetimeFigureOut">
              <a:rPr lang="en-US" smtClean="0"/>
              <a:t>8/9/2024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C1A74-DFC6-4370-A251-C05066C4F3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21F6895-D147-46CE-B43E-C8B0D5C79789}" type="datetimeFigureOut">
              <a:rPr lang="en-US" smtClean="0"/>
              <a:t>8/9/2024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C1A74-DFC6-4370-A251-C05066C4F3BF}" type="slidenum">
              <a:rPr lang="en-US" smtClean="0"/>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1F6895-D147-46CE-B43E-C8B0D5C79789}" type="datetimeFigureOut">
              <a:rPr lang="en-US" smtClean="0"/>
              <a:t>8/9/2024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21F6895-D147-46CE-B43E-C8B0D5C79789}" type="datetimeFigureOut">
              <a:rPr lang="en-US" smtClean="0"/>
              <a:t>8/9/2024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D21F6895-D147-46CE-B43E-C8B0D5C79789}" type="datetimeFigureOut">
              <a:rPr lang="en-US" smtClean="0"/>
              <a:t>8/9/2024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58C1A74-DFC6-4370-A251-C05066C4F3B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D21F6895-D147-46CE-B43E-C8B0D5C79789}" type="datetimeFigureOut">
              <a:rPr lang="en-US" smtClean="0"/>
              <a:t>8/9/2024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E58C1A74-DFC6-4370-A251-C05066C4F3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19200"/>
            <a:ext cx="8305800" cy="3200400"/>
          </a:xfrm>
        </p:spPr>
        <p:txBody>
          <a:bodyPr>
            <a:normAutofit/>
          </a:bodyPr>
          <a:lstStyle/>
          <a:p>
            <a:pPr algn="ctr"/>
            <a:r>
              <a:rPr lang="en-US" sz="360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Search assessment u/s 153A &amp; 153C </a:t>
            </a:r>
            <a:r>
              <a:rPr lang="en-US" sz="36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incluvise of Submissions along with reply</a:t>
            </a:r>
            <a:endParaRPr lang="en-US" sz="36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458200" cy="5778691"/>
          </a:xfrm>
        </p:spPr>
        <p:txBody>
          <a:bodyPr>
            <a:normAutofit/>
          </a:bodyPr>
          <a:lstStyle/>
          <a:p>
            <a:r>
              <a:rPr lang="en-IN" sz="1800" dirty="0"/>
              <a:t>c. To have his children permitted to go to school, after examination of bags;</a:t>
            </a:r>
          </a:p>
          <a:p>
            <a:r>
              <a:rPr lang="en-IN" sz="1800" dirty="0"/>
              <a:t>d. To have meals etc. at the normal times;</a:t>
            </a:r>
          </a:p>
          <a:p>
            <a:r>
              <a:rPr lang="en-IN" sz="1800" dirty="0"/>
              <a:t>e. To demand the presence of an Authorised Representative at the time of the search. However, the absence of the Authorised Representative would not prevent the search party from proceeding with the search;</a:t>
            </a:r>
          </a:p>
          <a:p>
            <a:r>
              <a:rPr lang="en-IN" sz="1800" dirty="0"/>
              <a:t>f. To demand the presence of technical persons like a valuer, </a:t>
            </a:r>
          </a:p>
          <a:p>
            <a:r>
              <a:rPr lang="en-IN" sz="1800" dirty="0"/>
              <a:t>Right to be absent</a:t>
            </a:r>
          </a:p>
          <a:p>
            <a:pPr lvl="0"/>
            <a:r>
              <a:rPr lang="en-IN" sz="1800" dirty="0"/>
              <a:t>The person searched is entitled to attend to his normal business, profession etc. but this is circumscribed by the fact that the assesse has to be present during the course of search for furnishing information or replying to questions regarding the acquisition of the articles or the evidences of the books of account found during the course of the search. But the refusal to permit the assesse to leave the premises has been the subject of a major criticism in the following decisions.</a:t>
            </a:r>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458200" cy="5778691"/>
          </a:xfrm>
        </p:spPr>
        <p:txBody>
          <a:bodyPr>
            <a:normAutofit/>
          </a:bodyPr>
          <a:lstStyle/>
          <a:p>
            <a:r>
              <a:rPr lang="en-IN" sz="1800" dirty="0"/>
              <a:t> </a:t>
            </a:r>
            <a:r>
              <a:rPr lang="en-IN" sz="1800" b="1" dirty="0"/>
              <a:t>LR. Gupta v. UOI [1992] 194 ITR 32/[1991] 59 Taxman 305 (Del.)</a:t>
            </a:r>
            <a:endParaRPr lang="en-IN" sz="1800" dirty="0"/>
          </a:p>
          <a:p>
            <a:r>
              <a:rPr lang="en-IN" sz="1800" b="1" dirty="0"/>
              <a:t>  H.L. </a:t>
            </a:r>
            <a:r>
              <a:rPr lang="en-IN" sz="1800" b="1" dirty="0" err="1"/>
              <a:t>Sibal</a:t>
            </a:r>
            <a:r>
              <a:rPr lang="en-IN" sz="1800" b="1" dirty="0"/>
              <a:t> v. CIT [1975] 101 ITR 112 (P&amp;H</a:t>
            </a:r>
            <a:r>
              <a:rPr lang="en-IN" sz="1800" b="1" dirty="0" smtClean="0"/>
              <a:t>)</a:t>
            </a:r>
          </a:p>
          <a:p>
            <a:endParaRPr lang="en-IN" sz="1800" dirty="0"/>
          </a:p>
          <a:p>
            <a:r>
              <a:rPr lang="en-IN" sz="1800" dirty="0"/>
              <a:t>ii. "Since the Income Tax Department does not have the power to arrest and the ground rules authorised on the floor of the Parliament in 1987 specifically lay down the Income Tax authority shall have no power to arrest, the general practice of the search party, preventing an assesse whose premises are searched from leaving the building to attend to his work must be discontinued. After the person has made the statement required he should be allowed to leave" - The </a:t>
            </a:r>
            <a:r>
              <a:rPr lang="en-IN" sz="1800" dirty="0" err="1"/>
              <a:t>Chelliah</a:t>
            </a:r>
            <a:r>
              <a:rPr lang="en-IN" sz="1800" dirty="0"/>
              <a:t> Commit- tee, Final Report, Para 10-79(C) 197 ITR (St.) </a:t>
            </a:r>
            <a:r>
              <a:rPr lang="en-IN" sz="1800" dirty="0" smtClean="0"/>
              <a:t>134</a:t>
            </a:r>
          </a:p>
          <a:p>
            <a:endParaRPr lang="en-IN" sz="1800" dirty="0"/>
          </a:p>
          <a:p>
            <a:r>
              <a:rPr lang="en-IN" sz="1800" dirty="0"/>
              <a:t>iii. The proposal in the Finance Bill, 1992 providing for the assesse not </a:t>
            </a:r>
            <a:r>
              <a:rPr lang="en-IN" sz="1800" dirty="0" smtClean="0"/>
              <a:t>leaving </a:t>
            </a:r>
            <a:r>
              <a:rPr lang="en-IN" sz="1800" dirty="0"/>
              <a:t>the premises till the search is over, has been dropped</a:t>
            </a:r>
            <a:r>
              <a:rPr lang="en-IN" sz="1800" dirty="0" smtClean="0"/>
              <a:t>;</a:t>
            </a: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t>h. To call medical practitioner, if required; </a:t>
            </a:r>
            <a:r>
              <a:rPr lang="en-IN" sz="1800" dirty="0" smtClean="0"/>
              <a:t>and</a:t>
            </a:r>
          </a:p>
          <a:p>
            <a:endParaRPr lang="en-IN" sz="1800" dirty="0"/>
          </a:p>
          <a:p>
            <a:r>
              <a:rPr lang="en-IN" sz="1800" dirty="0"/>
              <a:t>i. To demand that a woman should be searched by another woman with strict regard to decency.</a:t>
            </a:r>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382000" cy="5702491"/>
          </a:xfrm>
        </p:spPr>
        <p:txBody>
          <a:bodyPr>
            <a:normAutofit lnSpcReduction="10000"/>
          </a:bodyPr>
          <a:lstStyle/>
          <a:p>
            <a:r>
              <a:rPr lang="en-IN" sz="1800" b="1" dirty="0">
                <a:latin typeface="Verdana" panose="020B0604030504040204" pitchFamily="34" charset="0"/>
                <a:ea typeface="Verdana" panose="020B0604030504040204" pitchFamily="34" charset="0"/>
                <a:cs typeface="Verdana" panose="020B0604030504040204" pitchFamily="34" charset="0"/>
              </a:rPr>
              <a:t>During the course of the statement on Oath</a:t>
            </a:r>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a. To insist that he will subject himself to the examination (by way of statement on oath) by the search party only after taking proper rest in a case where the search has continued for long hours, say till the early hours of the next day</a:t>
            </a:r>
            <a:r>
              <a:rPr lang="en-IN" sz="1800" dirty="0" smtClean="0">
                <a:latin typeface="Verdana" panose="020B0604030504040204" pitchFamily="34" charset="0"/>
                <a:ea typeface="Verdana" panose="020B0604030504040204" pitchFamily="34" charset="0"/>
                <a:cs typeface="Verdana" panose="020B0604030504040204" pitchFamily="34" charset="0"/>
              </a:rPr>
              <a:t>;</a:t>
            </a: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b. To note the proceedings, questions and answers at the time of the recording of a statement</a:t>
            </a:r>
            <a:r>
              <a:rPr lang="en-IN" sz="1800" dirty="0" smtClean="0">
                <a:latin typeface="Verdana" panose="020B0604030504040204" pitchFamily="34" charset="0"/>
                <a:ea typeface="Verdana" panose="020B0604030504040204" pitchFamily="34" charset="0"/>
                <a:cs typeface="Verdana" panose="020B0604030504040204" pitchFamily="34" charset="0"/>
              </a:rPr>
              <a:t>;</a:t>
            </a: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c. Every person who is examined under section 132(4) has a right to ensure that the facts so stated by him have been recorded correctly; </a:t>
            </a:r>
            <a:r>
              <a:rPr lang="en-IN" sz="1800" dirty="0" smtClean="0">
                <a:latin typeface="Verdana" panose="020B0604030504040204" pitchFamily="34" charset="0"/>
                <a:ea typeface="Verdana" panose="020B0604030504040204" pitchFamily="34" charset="0"/>
                <a:cs typeface="Verdana" panose="020B0604030504040204" pitchFamily="34" charset="0"/>
              </a:rPr>
              <a:t>and</a:t>
            </a: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d To object to the irregularity in the conduct of the search, if any, and to record such objections in writing</a:t>
            </a:r>
            <a:r>
              <a:rPr lang="en-IN" sz="1800" dirty="0" smtClean="0">
                <a:latin typeface="Verdana" panose="020B0604030504040204" pitchFamily="34" charset="0"/>
                <a:ea typeface="Verdana" panose="020B0604030504040204" pitchFamily="34" charset="0"/>
                <a:cs typeface="Verdana" panose="020B0604030504040204" pitchFamily="34" charset="0"/>
              </a:rPr>
              <a:t>.</a:t>
            </a: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b="1" dirty="0">
                <a:latin typeface="Verdana" panose="020B0604030504040204" pitchFamily="34" charset="0"/>
                <a:ea typeface="Verdana" panose="020B0604030504040204" pitchFamily="34" charset="0"/>
                <a:cs typeface="Verdana" panose="020B0604030504040204" pitchFamily="34" charset="0"/>
              </a:rPr>
              <a:t>Drawing of </a:t>
            </a:r>
            <a:r>
              <a:rPr lang="en-IN" sz="1800" b="1" dirty="0" err="1">
                <a:latin typeface="Verdana" panose="020B0604030504040204" pitchFamily="34" charset="0"/>
                <a:ea typeface="Verdana" panose="020B0604030504040204" pitchFamily="34" charset="0"/>
                <a:cs typeface="Verdana" panose="020B0604030504040204" pitchFamily="34" charset="0"/>
              </a:rPr>
              <a:t>Panchnama</a:t>
            </a:r>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a. To ensure that the list of articles seized mentions the respective places from where they were found;</a:t>
            </a:r>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153400" cy="5897563"/>
          </a:xfrm>
        </p:spPr>
        <p:txBody>
          <a:bodyPr>
            <a:normAutofit fontScale="92500" lnSpcReduction="20000"/>
          </a:bodyPr>
          <a:lstStyle/>
          <a:p>
            <a:endParaRPr lang="en-IN" sz="1800" dirty="0" smtClean="0">
              <a:latin typeface="Verdana" panose="020B0604030504040204" pitchFamily="34" charset="0"/>
              <a:ea typeface="Verdana" panose="020B0604030504040204" pitchFamily="34" charset="0"/>
              <a:cs typeface="Verdana" panose="020B0604030504040204" pitchFamily="34" charset="0"/>
            </a:endParaRPr>
          </a:p>
          <a:p>
            <a:r>
              <a:rPr lang="en-IN" sz="1900" dirty="0" smtClean="0">
                <a:latin typeface="Verdana" panose="020B0604030504040204" pitchFamily="34" charset="0"/>
                <a:ea typeface="Verdana" panose="020B0604030504040204" pitchFamily="34" charset="0"/>
                <a:cs typeface="Verdana" panose="020B0604030504040204" pitchFamily="34" charset="0"/>
              </a:rPr>
              <a:t>b</a:t>
            </a:r>
            <a:r>
              <a:rPr lang="en-IN" sz="1900" dirty="0">
                <a:latin typeface="Verdana" panose="020B0604030504040204" pitchFamily="34" charset="0"/>
                <a:ea typeface="Verdana" panose="020B0604030504040204" pitchFamily="34" charset="0"/>
                <a:cs typeface="Verdana" panose="020B0604030504040204" pitchFamily="34" charset="0"/>
              </a:rPr>
              <a:t>. To inspect the seals placed on various packages when sealed in course of search and subsequently each time when reopened and sealed</a:t>
            </a:r>
            <a:r>
              <a:rPr lang="en-IN" sz="1900" dirty="0" smtClean="0">
                <a:latin typeface="Verdana" panose="020B0604030504040204" pitchFamily="34" charset="0"/>
                <a:ea typeface="Verdana" panose="020B0604030504040204" pitchFamily="34" charset="0"/>
                <a:cs typeface="Verdana" panose="020B0604030504040204" pitchFamily="34" charset="0"/>
              </a:rPr>
              <a:t>;</a:t>
            </a:r>
          </a:p>
          <a:p>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dirty="0">
                <a:latin typeface="Verdana" panose="020B0604030504040204" pitchFamily="34" charset="0"/>
                <a:ea typeface="Verdana" panose="020B0604030504040204" pitchFamily="34" charset="0"/>
                <a:cs typeface="Verdana" panose="020B0604030504040204" pitchFamily="34" charset="0"/>
              </a:rPr>
              <a:t>c. To place his own seals on the packages containing seized assets </a:t>
            </a:r>
            <a:endParaRPr lang="en-IN" sz="1900" dirty="0" smtClean="0">
              <a:latin typeface="Verdana" panose="020B0604030504040204" pitchFamily="34" charset="0"/>
              <a:ea typeface="Verdana" panose="020B0604030504040204" pitchFamily="34" charset="0"/>
              <a:cs typeface="Verdana" panose="020B0604030504040204" pitchFamily="34" charset="0"/>
            </a:endParaRPr>
          </a:p>
          <a:p>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dirty="0">
                <a:latin typeface="Verdana" panose="020B0604030504040204" pitchFamily="34" charset="0"/>
                <a:ea typeface="Verdana" panose="020B0604030504040204" pitchFamily="34" charset="0"/>
                <a:cs typeface="Verdana" panose="020B0604030504040204" pitchFamily="34" charset="0"/>
              </a:rPr>
              <a:t>d. To remain present along with 2 witnesses each time when the seals are proposed to be broken</a:t>
            </a:r>
            <a:r>
              <a:rPr lang="en-IN" sz="1900" dirty="0" smtClean="0">
                <a:latin typeface="Verdana" panose="020B0604030504040204" pitchFamily="34" charset="0"/>
                <a:ea typeface="Verdana" panose="020B0604030504040204" pitchFamily="34" charset="0"/>
                <a:cs typeface="Verdana" panose="020B0604030504040204" pitchFamily="34" charset="0"/>
              </a:rPr>
              <a:t>;</a:t>
            </a:r>
          </a:p>
          <a:p>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dirty="0">
                <a:latin typeface="Verdana" panose="020B0604030504040204" pitchFamily="34" charset="0"/>
                <a:ea typeface="Verdana" panose="020B0604030504040204" pitchFamily="34" charset="0"/>
                <a:cs typeface="Verdana" panose="020B0604030504040204" pitchFamily="34" charset="0"/>
              </a:rPr>
              <a:t>e. To object in a case where books of account, </a:t>
            </a:r>
            <a:r>
              <a:rPr lang="en-IN" sz="1900" dirty="0" err="1" smtClean="0">
                <a:latin typeface="Verdana" panose="020B0604030504040204" pitchFamily="34" charset="0"/>
                <a:ea typeface="Verdana" panose="020B0604030504040204" pitchFamily="34" charset="0"/>
                <a:cs typeface="Verdana" panose="020B0604030504040204" pitchFamily="34" charset="0"/>
              </a:rPr>
              <a:t>documents,assets</a:t>
            </a:r>
            <a:r>
              <a:rPr lang="en-IN" sz="1900" dirty="0" smtClean="0">
                <a:latin typeface="Verdana" panose="020B0604030504040204" pitchFamily="34" charset="0"/>
                <a:ea typeface="Verdana" panose="020B0604030504040204" pitchFamily="34" charset="0"/>
                <a:cs typeface="Verdana" panose="020B0604030504040204" pitchFamily="34" charset="0"/>
              </a:rPr>
              <a:t>,  </a:t>
            </a:r>
            <a:r>
              <a:rPr lang="en-IN" sz="1900" dirty="0">
                <a:latin typeface="Verdana" panose="020B0604030504040204" pitchFamily="34" charset="0"/>
                <a:ea typeface="Verdana" panose="020B0604030504040204" pitchFamily="34" charset="0"/>
                <a:cs typeface="Verdana" panose="020B0604030504040204" pitchFamily="34" charset="0"/>
              </a:rPr>
              <a:t>etc. are brought from other places to the place being searched with a view to enable seizure thereof and to record such fact in his statement. This is important because only the documents, valuables etc. found from the seized premises, enjoy the various presumption contained in section 132(4A) of the Act</a:t>
            </a:r>
            <a:r>
              <a:rPr lang="en-IN" sz="1900" dirty="0" smtClean="0">
                <a:latin typeface="Verdana" panose="020B0604030504040204" pitchFamily="34" charset="0"/>
                <a:ea typeface="Verdana" panose="020B0604030504040204" pitchFamily="34" charset="0"/>
                <a:cs typeface="Verdana" panose="020B0604030504040204" pitchFamily="34" charset="0"/>
              </a:rPr>
              <a:t>.;</a:t>
            </a:r>
          </a:p>
          <a:p>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dirty="0">
                <a:latin typeface="Verdana" panose="020B0604030504040204" pitchFamily="34" charset="0"/>
                <a:ea typeface="Verdana" panose="020B0604030504040204" pitchFamily="34" charset="0"/>
                <a:cs typeface="Verdana" panose="020B0604030504040204" pitchFamily="34" charset="0"/>
              </a:rPr>
              <a:t>f. To have a copy of the </a:t>
            </a:r>
            <a:r>
              <a:rPr lang="en-IN" sz="1900" dirty="0" err="1">
                <a:latin typeface="Verdana" panose="020B0604030504040204" pitchFamily="34" charset="0"/>
                <a:ea typeface="Verdana" panose="020B0604030504040204" pitchFamily="34" charset="0"/>
                <a:cs typeface="Verdana" panose="020B0604030504040204" pitchFamily="34" charset="0"/>
              </a:rPr>
              <a:t>Panchnama</a:t>
            </a:r>
            <a:r>
              <a:rPr lang="en-IN" sz="1900" dirty="0">
                <a:latin typeface="Verdana" panose="020B0604030504040204" pitchFamily="34" charset="0"/>
                <a:ea typeface="Verdana" panose="020B0604030504040204" pitchFamily="34" charset="0"/>
                <a:cs typeface="Verdana" panose="020B0604030504040204" pitchFamily="34" charset="0"/>
              </a:rPr>
              <a:t> together with all the Annexures including a list of all items seized/not seized; </a:t>
            </a:r>
            <a:r>
              <a:rPr lang="en-IN" sz="1900" dirty="0" smtClean="0">
                <a:latin typeface="Verdana" panose="020B0604030504040204" pitchFamily="34" charset="0"/>
                <a:ea typeface="Verdana" panose="020B0604030504040204" pitchFamily="34" charset="0"/>
                <a:cs typeface="Verdana" panose="020B0604030504040204" pitchFamily="34" charset="0"/>
              </a:rPr>
              <a:t>and</a:t>
            </a:r>
          </a:p>
          <a:p>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dirty="0">
                <a:latin typeface="Verdana" panose="020B0604030504040204" pitchFamily="34" charset="0"/>
                <a:ea typeface="Verdana" panose="020B0604030504040204" pitchFamily="34" charset="0"/>
                <a:cs typeface="Verdana" panose="020B0604030504040204" pitchFamily="34" charset="0"/>
              </a:rPr>
              <a:t>g. Reference may be made to Case Studies.</a:t>
            </a:r>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001000" cy="5778691"/>
          </a:xfrm>
        </p:spPr>
        <p:txBody>
          <a:bodyPr>
            <a:normAutofit/>
          </a:bodyPr>
          <a:lstStyle/>
          <a:p>
            <a:r>
              <a:rPr lang="en-IN" sz="1800" b="1" dirty="0"/>
              <a:t>Post Search Occurrence</a:t>
            </a:r>
            <a:endParaRPr lang="en-IN" sz="1800" dirty="0"/>
          </a:p>
          <a:p>
            <a:r>
              <a:rPr lang="en-IN" sz="1800" dirty="0"/>
              <a:t>a. To have inspection of the seized books of account etc. or to take extracts therefrom or copy thereof;</a:t>
            </a:r>
          </a:p>
          <a:p>
            <a:r>
              <a:rPr lang="en-IN" sz="1800" dirty="0"/>
              <a:t>b. To have a copy of any statement that is used against him by the department;</a:t>
            </a:r>
          </a:p>
          <a:p>
            <a:r>
              <a:rPr lang="en-IN" sz="1800" dirty="0"/>
              <a:t>c. To make an application objecting to the approval given under section 132(8) of the Act by the Commissioner of Income Tax for retention of books and documents</a:t>
            </a:r>
          </a:p>
          <a:p>
            <a:r>
              <a:rPr lang="en-IN" sz="1800" dirty="0"/>
              <a:t>d. To have recalled the prohibitory order or restraint order under section 132(3) when wrongly issued.</a:t>
            </a:r>
          </a:p>
          <a:p>
            <a:r>
              <a:rPr lang="en-IN" sz="1800" dirty="0"/>
              <a:t>e. To get back the disclosed assets which could not have been seized;</a:t>
            </a:r>
          </a:p>
          <a:p>
            <a:r>
              <a:rPr lang="en-IN" sz="1800" dirty="0"/>
              <a:t>f. To file writ petitions challenging the validity of the search on the ground of misuse of powers or malice or collateral purpose;</a:t>
            </a:r>
          </a:p>
          <a:p>
            <a:r>
              <a:rPr lang="en-IN" sz="1800" dirty="0"/>
              <a:t>g. To have refund with interest on the amount by which aggregate of money retained under section 132 and the proceeds, if any, of the assets sold towards discharge of any existing liability, exceeds the actual tax liability; and</a:t>
            </a:r>
          </a:p>
          <a:p>
            <a:r>
              <a:rPr lang="en-IN" sz="1800" dirty="0"/>
              <a:t>h. Reference may be made to Case Studies.</a:t>
            </a:r>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077200" cy="5702491"/>
          </a:xfrm>
        </p:spPr>
        <p:txBody>
          <a:bodyPr>
            <a:normAutofit/>
          </a:bodyPr>
          <a:lstStyle/>
          <a:p>
            <a:r>
              <a:rPr lang="en-IN" sz="1800" b="1" dirty="0"/>
              <a:t>Obligations of the person searched</a:t>
            </a:r>
            <a:endParaRPr lang="en-IN" sz="1800" dirty="0"/>
          </a:p>
          <a:p>
            <a:r>
              <a:rPr lang="en-IN" sz="1800" dirty="0"/>
              <a:t>Rights of the search party culminates into obligation of the person searched. They are narrated herein below.</a:t>
            </a:r>
          </a:p>
          <a:p>
            <a:r>
              <a:rPr lang="en-IN" sz="1800" dirty="0"/>
              <a:t> </a:t>
            </a:r>
          </a:p>
          <a:p>
            <a:r>
              <a:rPr lang="en-IN" sz="1800" b="1" dirty="0"/>
              <a:t>Sign the warrant</a:t>
            </a:r>
            <a:endParaRPr lang="en-IN" sz="1800" dirty="0"/>
          </a:p>
          <a:p>
            <a:r>
              <a:rPr lang="en-IN" sz="1800" dirty="0"/>
              <a:t>To see the warrant of authorisation and put signature on the same.</a:t>
            </a:r>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99085"/>
            <a:ext cx="8441055" cy="5708650"/>
          </a:xfrm>
        </p:spPr>
        <p:txBody>
          <a:bodyPr/>
          <a:lstStyle/>
          <a:p>
            <a:r>
              <a:rPr lang="en-IN" altLang="en-US" b="1" u="sng" dirty="0"/>
              <a:t>TIME LIMIT FOR THE COMPLETION OF ASSESSMENT:</a:t>
            </a:r>
          </a:p>
          <a:p>
            <a:endParaRPr lang="en-IN" altLang="en-US" b="1" u="sng" dirty="0"/>
          </a:p>
          <a:p>
            <a:r>
              <a:rPr lang="en-IN" altLang="en-US" b="1" u="sng" dirty="0" smtClean="0"/>
              <a:t>U/S 153A,153C </a:t>
            </a:r>
            <a:r>
              <a:rPr lang="en-IN" altLang="en-US" b="1" u="sng" dirty="0"/>
              <a:t>ETC</a:t>
            </a:r>
          </a:p>
          <a:p>
            <a:r>
              <a:rPr lang="en-IN" altLang="en-US" b="1" u="sng" dirty="0"/>
              <a:t>AS PER NORMAL PROVISIONS OF THE RESPECTIVE </a:t>
            </a:r>
            <a:r>
              <a:rPr lang="en-IN" altLang="en-US" b="1" u="sng" dirty="0" smtClean="0"/>
              <a:t>ACT WITHIN TWENTY ONE MONTHS FROM THE END OF THE F.Y. WHEN SEARCH OCCURED</a:t>
            </a:r>
            <a:endParaRPr lang="en-IN" altLang="en-US" b="1" u="sng" dirty="0"/>
          </a:p>
          <a:p>
            <a:endParaRPr lang="en-IN" altLang="en-US" b="1" u="sng" dirty="0"/>
          </a:p>
          <a:p>
            <a:r>
              <a:rPr lang="en-IN" altLang="en-US" b="1" u="sng" dirty="0"/>
              <a:t>CONCLUSIVE PROVISIONS</a:t>
            </a:r>
            <a:endParaRPr lang="en-IN" altLang="en-US" b="1" dirty="0"/>
          </a:p>
          <a:p>
            <a:endParaRPr lang="en-IN" alt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13055"/>
            <a:ext cx="8378825" cy="5694680"/>
          </a:xfrm>
        </p:spPr>
        <p:txBody>
          <a:bodyPr>
            <a:normAutofit fontScale="85000" lnSpcReduction="10000"/>
          </a:bodyPr>
          <a:lstStyle/>
          <a:p>
            <a:endParaRPr lang="en-IN" altLang="en-US" b="1" dirty="0"/>
          </a:p>
          <a:p>
            <a:r>
              <a:rPr lang="en-IN" altLang="en-US" dirty="0"/>
              <a:t>SHOWCAUSE NOTICE IS COMPULSORY BEFORE COMPLETION OF </a:t>
            </a:r>
            <a:r>
              <a:rPr lang="en-IN" altLang="en-US" dirty="0" smtClean="0"/>
              <a:t>THE ASSESSMENT </a:t>
            </a:r>
            <a:r>
              <a:rPr lang="en-IN" altLang="en-US" dirty="0"/>
              <a:t>WITH ADDITIONS</a:t>
            </a:r>
          </a:p>
          <a:p>
            <a:endParaRPr lang="en-IN" altLang="en-US" dirty="0"/>
          </a:p>
          <a:p>
            <a:r>
              <a:rPr lang="en-IN" altLang="en-US" dirty="0"/>
              <a:t>DRAFT ASSESSMENT ORDER MAY BE ISSUED TO THE </a:t>
            </a:r>
            <a:r>
              <a:rPr lang="en-IN" altLang="en-US" dirty="0" smtClean="0"/>
              <a:t>ASSESSEE</a:t>
            </a:r>
          </a:p>
          <a:p>
            <a:endParaRPr lang="en-IN" altLang="en-US" dirty="0" smtClean="0"/>
          </a:p>
          <a:p>
            <a:r>
              <a:rPr lang="en-IN" altLang="en-US" dirty="0" smtClean="0"/>
              <a:t>APPROVAL OF THE ADDITIONAL COMMISSIONER OR JOINT COMMISSIONER IS REQUIRED</a:t>
            </a:r>
          </a:p>
          <a:p>
            <a:endParaRPr lang="en-IN" altLang="en-US" dirty="0" smtClean="0"/>
          </a:p>
          <a:p>
            <a:r>
              <a:rPr lang="en-IN" altLang="en-US" dirty="0" smtClean="0"/>
              <a:t>ATTORNEY </a:t>
            </a:r>
            <a:r>
              <a:rPr lang="en-IN" altLang="en-US" dirty="0"/>
              <a:t>SHOULD BE ENROLLED AND REGISTERED FOR THE ACT OF COMPETENCY AND DULY REGISTERED IN THE </a:t>
            </a:r>
            <a:r>
              <a:rPr lang="en-IN" altLang="en-US" dirty="0" smtClean="0"/>
              <a:t>PORTAL</a:t>
            </a:r>
          </a:p>
          <a:p>
            <a:endParaRPr lang="en-IN" altLang="en-US" dirty="0" smtClean="0"/>
          </a:p>
          <a:p>
            <a:r>
              <a:rPr lang="en-IN" altLang="en-US" dirty="0" smtClean="0"/>
              <a:t>RIGHT </a:t>
            </a:r>
            <a:r>
              <a:rPr lang="en-IN" altLang="en-US" dirty="0"/>
              <a:t>TO  ACCESS THE VIDEO CONFERENCE PRIOR TO THE COMPLETION OF ASSESSMENT</a:t>
            </a:r>
          </a:p>
          <a:p>
            <a:endParaRPr lang="en-IN" altLang="en-US" dirty="0"/>
          </a:p>
          <a:p>
            <a:endParaRPr lang="en-IN" altLang="en-US" dirty="0"/>
          </a:p>
          <a:p>
            <a:endParaRPr lang="en-I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85000" lnSpcReduction="20000"/>
          </a:bodyPr>
          <a:lstStyle/>
          <a:p>
            <a:r>
              <a:rPr lang="en-US" dirty="0"/>
              <a:t>An argument is “a claim or proposition put forward along with reasons or evidence supporting it.”  It is “an attempt to support a conclusion by giving reasons for it</a:t>
            </a:r>
            <a:r>
              <a:rPr lang="en-US" dirty="0" smtClean="0"/>
              <a:t>.”</a:t>
            </a:r>
          </a:p>
          <a:p>
            <a:endParaRPr lang="en-US" dirty="0"/>
          </a:p>
          <a:p>
            <a:r>
              <a:rPr lang="en-US" dirty="0"/>
              <a:t>The word “argument” is often used to refer to a heated dispute, a quarrel, or a shouting-match. But the term argument essentially refers to “a set of propositions, or statements, which are designed to convince a reader or listener of a claim, or conclusion, and which include at least one reason (premise) for accepting the conclusion</a:t>
            </a:r>
          </a:p>
          <a:p>
            <a:pPr marL="0" indent="0">
              <a:buNone/>
            </a:pPr>
            <a:endParaRPr lang="en-US" dirty="0"/>
          </a:p>
          <a:p>
            <a:r>
              <a:rPr lang="en-US" dirty="0"/>
              <a:t>In short, an argument is a collection of statements. It should have a conclusion the argument attempts to establish. The others in the collection are called the premises, which are supposed to lead to convince that the conclusion is true.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70000" lnSpcReduction="20000"/>
          </a:bodyPr>
          <a:lstStyle/>
          <a:p>
            <a:r>
              <a:rPr lang="en-US" sz="3200" b="1" dirty="0"/>
              <a:t>Self Guidelines for handling issues on preparation of </a:t>
            </a:r>
          </a:p>
          <a:p>
            <a:r>
              <a:rPr lang="en-US" sz="3200" b="1" dirty="0"/>
              <a:t>written arguments and also its applications thereof</a:t>
            </a:r>
            <a:r>
              <a:rPr lang="en-US" sz="3200" dirty="0"/>
              <a:t> </a:t>
            </a:r>
          </a:p>
          <a:p>
            <a:endParaRPr lang="en-US" dirty="0"/>
          </a:p>
          <a:p>
            <a:pPr algn="just"/>
            <a:r>
              <a:rPr lang="en-US" dirty="0"/>
              <a:t>Writing of an arguments is one of the most important parts of the exclusion challenge process. Getting a clear, concise and persuasive set of arguments written down will make it easier to put a case forward in the hearing and allow the authority time to review and understand your position before they make their decision</a:t>
            </a:r>
            <a:r>
              <a:rPr lang="en-US" dirty="0" smtClean="0"/>
              <a:t>.</a:t>
            </a:r>
          </a:p>
          <a:p>
            <a:pPr algn="just"/>
            <a:endParaRPr lang="en-US" dirty="0"/>
          </a:p>
          <a:p>
            <a:pPr algn="just"/>
            <a:r>
              <a:rPr lang="en-US" dirty="0"/>
              <a:t>Putting together your best case starts with identifying the legal issues. </a:t>
            </a:r>
            <a:endParaRPr lang="en-US" dirty="0" smtClean="0"/>
          </a:p>
          <a:p>
            <a:pPr algn="just"/>
            <a:endParaRPr lang="en-US" dirty="0"/>
          </a:p>
          <a:p>
            <a:pPr algn="just"/>
            <a:r>
              <a:rPr lang="en-US" dirty="0"/>
              <a:t>Going through the set of the subject matter will help the person </a:t>
            </a:r>
            <a:r>
              <a:rPr lang="en-US" dirty="0" smtClean="0"/>
              <a:t>arguing </a:t>
            </a:r>
            <a:r>
              <a:rPr lang="en-US" dirty="0"/>
              <a:t>the matter to do that by asking you a series of questions about the exclusion, and will provide you with Suggested Wording documents, which provide a proposed wording for arguments covering a range of circumstances to fit your case.</a:t>
            </a:r>
          </a:p>
          <a:p>
            <a:pPr algn="just"/>
            <a:r>
              <a:rPr lang="en-US" dirty="0"/>
              <a:t>Alternatively, if you don’t want to use this resource to identify the issues, and already know which Suggested Wording documents you wish to use,</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6215" y="198120"/>
            <a:ext cx="8696960" cy="6282690"/>
          </a:xfrm>
        </p:spPr>
        <p:txBody>
          <a:bodyPr>
            <a:normAutofit fontScale="92500"/>
          </a:bodyPr>
          <a:lstStyle/>
          <a:p>
            <a:r>
              <a:rPr lang="en-IN" altLang="en-US" dirty="0"/>
              <a:t>SECONDARY PARAMETER AFTER RESPONSE FROM ASSESSEE THROUGH ROI</a:t>
            </a:r>
          </a:p>
          <a:p>
            <a:endParaRPr lang="en-IN" altLang="en-US" dirty="0"/>
          </a:p>
          <a:p>
            <a:r>
              <a:rPr lang="en-IN" altLang="en-US" dirty="0">
                <a:sym typeface="+mn-ea"/>
              </a:rPr>
              <a:t>SECONDARY PARAMETER AFTER ISSUANCE OF NOTICE U/S </a:t>
            </a:r>
            <a:r>
              <a:rPr lang="en-IN" altLang="en-US" dirty="0" smtClean="0">
                <a:sym typeface="+mn-ea"/>
              </a:rPr>
              <a:t>153A or 153C READ WITH 142(1</a:t>
            </a:r>
            <a:r>
              <a:rPr lang="en-IN" altLang="en-US" dirty="0">
                <a:sym typeface="+mn-ea"/>
              </a:rPr>
              <a:t>) ONLY </a:t>
            </a:r>
          </a:p>
          <a:p>
            <a:endParaRPr lang="en-IN" altLang="en-US" dirty="0">
              <a:sym typeface="+mn-ea"/>
            </a:endParaRPr>
          </a:p>
          <a:p>
            <a:r>
              <a:rPr lang="en-IN" altLang="en-US" dirty="0">
                <a:sym typeface="+mn-ea"/>
              </a:rPr>
              <a:t>SECONDARY PARAMETER AFTER </a:t>
            </a:r>
            <a:r>
              <a:rPr lang="en-IN" altLang="en-US" dirty="0" smtClean="0">
                <a:sym typeface="+mn-ea"/>
              </a:rPr>
              <a:t>SEARCH HAS BEEN INITIATED IN THE ASSESSEE’S PREMISES OR IN OTHER PREMISES WHERE ANY DOCUMENTS BELONGS TO THE ASSESSEE WERE IMPOUNDED THERFROM</a:t>
            </a:r>
            <a:endParaRPr lang="en-IN" altLang="en-US" dirty="0">
              <a:sym typeface="+mn-ea"/>
            </a:endParaRPr>
          </a:p>
          <a:p>
            <a:endParaRPr lang="en-IN" altLang="en-US" dirty="0">
              <a:sym typeface="+mn-ea"/>
            </a:endParaRPr>
          </a:p>
          <a:p>
            <a:r>
              <a:rPr lang="en-IN" altLang="en-US" dirty="0">
                <a:sym typeface="+mn-ea"/>
              </a:rPr>
              <a:t>REPETITION AFTER ISSUANCE OF NOTICE U/S 148 AND U/S 142(1) FOR </a:t>
            </a:r>
            <a:r>
              <a:rPr lang="en-IN" altLang="en-US" dirty="0" smtClean="0">
                <a:sym typeface="+mn-ea"/>
              </a:rPr>
              <a:t>FRESH ASSESSMENT </a:t>
            </a:r>
            <a:r>
              <a:rPr lang="en-IN" altLang="en-US" dirty="0">
                <a:sym typeface="+mn-ea"/>
              </a:rPr>
              <a:t>PROCEEDINGS</a:t>
            </a:r>
          </a:p>
          <a:p>
            <a:endParaRPr lang="en-IN" altLang="en-US" dirty="0">
              <a:sym typeface="+mn-ea"/>
            </a:endParaRPr>
          </a:p>
          <a:p>
            <a:endParaRPr lang="en-IN" altLang="en-US" dirty="0">
              <a:sym typeface="+mn-ea"/>
            </a:endParaRPr>
          </a:p>
          <a:p>
            <a:endParaRPr lang="en-IN" altLang="en-US" dirty="0">
              <a:sym typeface="+mn-ea"/>
            </a:endParaRPr>
          </a:p>
          <a:p>
            <a:endParaRPr lang="en-IN" altLang="en-US" dirty="0"/>
          </a:p>
          <a:p>
            <a:endParaRPr lang="en-I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92500" lnSpcReduction="10000"/>
          </a:bodyPr>
          <a:lstStyle/>
          <a:p>
            <a:r>
              <a:rPr lang="en-US" dirty="0"/>
              <a:t>Clearly explains the events as the art of arguments of the person describes them</a:t>
            </a:r>
            <a:r>
              <a:rPr lang="en-US" dirty="0" smtClean="0"/>
              <a:t>;</a:t>
            </a:r>
          </a:p>
          <a:p>
            <a:endParaRPr lang="en-US" dirty="0"/>
          </a:p>
          <a:p>
            <a:r>
              <a:rPr lang="en-US" dirty="0"/>
              <a:t>Highlights where the point of disagreements arises in the events</a:t>
            </a:r>
            <a:r>
              <a:rPr lang="en-US" dirty="0" smtClean="0"/>
              <a:t>;</a:t>
            </a:r>
          </a:p>
          <a:p>
            <a:endParaRPr lang="en-US" dirty="0"/>
          </a:p>
          <a:p>
            <a:r>
              <a:rPr lang="en-US" dirty="0"/>
              <a:t>Refers all the evidences that supports the family's version of events</a:t>
            </a:r>
            <a:r>
              <a:rPr lang="en-US" dirty="0" smtClean="0"/>
              <a:t>;</a:t>
            </a:r>
          </a:p>
          <a:p>
            <a:endParaRPr lang="en-US" dirty="0"/>
          </a:p>
          <a:p>
            <a:r>
              <a:rPr lang="en-US" dirty="0"/>
              <a:t>Does not discuss legal questions such as whether the tests in the guidance are met. This will confuse matters. Your submissions will be most effective if you set out the background first, and then go on to discuss your legal </a:t>
            </a:r>
            <a:r>
              <a:rPr lang="en-US" dirty="0" smtClean="0"/>
              <a:t>arguments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1"/>
            <a:ext cx="8229600" cy="5410200"/>
          </a:xfrm>
        </p:spPr>
        <p:txBody>
          <a:bodyPr>
            <a:normAutofit fontScale="92500" lnSpcReduction="20000"/>
          </a:bodyPr>
          <a:lstStyle/>
          <a:p>
            <a:endParaRPr lang="en-US" dirty="0" smtClean="0"/>
          </a:p>
          <a:p>
            <a:r>
              <a:rPr lang="en-US" dirty="0" smtClean="0"/>
              <a:t>Narration </a:t>
            </a:r>
            <a:r>
              <a:rPr lang="en-US" dirty="0"/>
              <a:t>should be very concise and specific</a:t>
            </a:r>
          </a:p>
          <a:p>
            <a:r>
              <a:rPr lang="en-US" dirty="0" smtClean="0"/>
              <a:t>Presentation </a:t>
            </a:r>
            <a:r>
              <a:rPr lang="en-US" dirty="0"/>
              <a:t>should be well defined</a:t>
            </a:r>
          </a:p>
          <a:p>
            <a:r>
              <a:rPr lang="en-US" dirty="0" smtClean="0"/>
              <a:t>Analysis</a:t>
            </a:r>
            <a:endParaRPr lang="en-US" dirty="0"/>
          </a:p>
          <a:p>
            <a:r>
              <a:rPr lang="en-US" u="sng" dirty="0" smtClean="0">
                <a:solidFill>
                  <a:srgbClr val="FF0000"/>
                </a:solidFill>
              </a:rPr>
              <a:t>Explanation </a:t>
            </a:r>
            <a:endParaRPr lang="en-US" u="sng" dirty="0">
              <a:solidFill>
                <a:srgbClr val="FF0000"/>
              </a:solidFill>
            </a:endParaRPr>
          </a:p>
          <a:p>
            <a:r>
              <a:rPr lang="en-IN" dirty="0" smtClean="0"/>
              <a:t>Impounded documents to be linked with the accounts</a:t>
            </a:r>
          </a:p>
          <a:p>
            <a:r>
              <a:rPr lang="en-IN" dirty="0"/>
              <a:t>Reconciliation of stock and inventory as per books in comparison to the quantity found</a:t>
            </a:r>
          </a:p>
          <a:p>
            <a:endParaRPr lang="en-IN" dirty="0" smtClean="0"/>
          </a:p>
          <a:p>
            <a:r>
              <a:rPr lang="en-IN" dirty="0" smtClean="0"/>
              <a:t>Reconciliation of Gold and Jewelleries and precious stones</a:t>
            </a:r>
          </a:p>
          <a:p>
            <a:r>
              <a:rPr lang="en-IN" dirty="0" smtClean="0"/>
              <a:t>Reconciliation of Cash physically found in comparison to the books</a:t>
            </a:r>
          </a:p>
          <a:p>
            <a:r>
              <a:rPr lang="en-IN" dirty="0" smtClean="0"/>
              <a:t>Reconciliation of Bank accounts</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458200" cy="5778691"/>
          </a:xfrm>
        </p:spPr>
        <p:txBody>
          <a:bodyPr/>
          <a:lstStyle/>
          <a:p>
            <a:r>
              <a:rPr lang="en-IN" u="sng" dirty="0" smtClean="0"/>
              <a:t>Impounded Documents: </a:t>
            </a:r>
          </a:p>
          <a:p>
            <a:r>
              <a:rPr lang="en-IN" u="sng" dirty="0" smtClean="0"/>
              <a:t>Page wise explanations are required</a:t>
            </a:r>
          </a:p>
          <a:p>
            <a:r>
              <a:rPr lang="en-IN" sz="1800" dirty="0" smtClean="0">
                <a:latin typeface="Verdana" panose="020B0604030504040204" pitchFamily="34" charset="0"/>
                <a:ea typeface="Verdana" panose="020B0604030504040204" pitchFamily="34" charset="0"/>
                <a:cs typeface="Verdana" panose="020B0604030504040204" pitchFamily="34" charset="0"/>
              </a:rPr>
              <a:t>Identification    Description	 Pages     Related entries    whether</a:t>
            </a:r>
          </a:p>
          <a:p>
            <a:r>
              <a:rPr lang="en-IN" sz="1800" dirty="0" smtClean="0">
                <a:latin typeface="Verdana" panose="020B0604030504040204" pitchFamily="34" charset="0"/>
                <a:ea typeface="Verdana" panose="020B0604030504040204" pitchFamily="34" charset="0"/>
                <a:cs typeface="Verdana" panose="020B0604030504040204" pitchFamily="34" charset="0"/>
              </a:rPr>
              <a:t>No.                                                  in the books of    Disclosed </a:t>
            </a:r>
          </a:p>
          <a:p>
            <a:r>
              <a:rPr lang="en-IN" sz="1800" dirty="0">
                <a:latin typeface="Verdana" panose="020B0604030504040204" pitchFamily="34" charset="0"/>
                <a:ea typeface="Verdana" panose="020B0604030504040204" pitchFamily="34" charset="0"/>
                <a:cs typeface="Verdana" panose="020B0604030504040204" pitchFamily="34" charset="0"/>
              </a:rPr>
              <a:t> </a:t>
            </a:r>
            <a:r>
              <a:rPr lang="en-IN" sz="1800" dirty="0" smtClean="0">
                <a:latin typeface="Verdana" panose="020B0604030504040204" pitchFamily="34" charset="0"/>
                <a:ea typeface="Verdana" panose="020B0604030504040204" pitchFamily="34" charset="0"/>
                <a:cs typeface="Verdana" panose="020B0604030504040204" pitchFamily="34" charset="0"/>
              </a:rPr>
              <a:t>                                                      Accounts             or Not</a:t>
            </a:r>
          </a:p>
          <a:p>
            <a:r>
              <a:rPr lang="en-IN" sz="1800" dirty="0">
                <a:latin typeface="Verdana" panose="020B0604030504040204" pitchFamily="34" charset="0"/>
                <a:ea typeface="Verdana" panose="020B0604030504040204" pitchFamily="34" charset="0"/>
                <a:cs typeface="Verdana" panose="020B0604030504040204" pitchFamily="34" charset="0"/>
              </a:rPr>
              <a:t> </a:t>
            </a:r>
            <a:r>
              <a:rPr lang="en-IN" sz="1800" dirty="0" smtClean="0">
                <a:latin typeface="Verdana" panose="020B0604030504040204" pitchFamily="34" charset="0"/>
                <a:ea typeface="Verdana" panose="020B0604030504040204" pitchFamily="34" charset="0"/>
                <a:cs typeface="Verdana" panose="020B0604030504040204" pitchFamily="34" charset="0"/>
              </a:rPr>
              <a:t>                                                      </a:t>
            </a:r>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943600"/>
          </a:xfrm>
        </p:spPr>
        <p:txBody>
          <a:bodyPr>
            <a:normAutofit fontScale="77500" lnSpcReduction="20000"/>
          </a:bodyPr>
          <a:lstStyle/>
          <a:p>
            <a:r>
              <a:rPr lang="en-IN" dirty="0"/>
              <a:t>Identify the </a:t>
            </a:r>
            <a:r>
              <a:rPr lang="en-IN" dirty="0" smtClean="0"/>
              <a:t>issue</a:t>
            </a:r>
          </a:p>
          <a:p>
            <a:endParaRPr lang="en-IN" dirty="0"/>
          </a:p>
          <a:p>
            <a:r>
              <a:rPr lang="en-IN" dirty="0"/>
              <a:t>Narrate the statement of </a:t>
            </a:r>
            <a:r>
              <a:rPr lang="en-IN" dirty="0" smtClean="0"/>
              <a:t>Facts</a:t>
            </a:r>
          </a:p>
          <a:p>
            <a:endParaRPr lang="en-IN" dirty="0"/>
          </a:p>
          <a:p>
            <a:r>
              <a:rPr lang="en-IN" dirty="0" smtClean="0"/>
              <a:t>Weightage </a:t>
            </a:r>
            <a:r>
              <a:rPr lang="en-IN" dirty="0"/>
              <a:t>of </a:t>
            </a:r>
            <a:r>
              <a:rPr lang="en-IN" dirty="0" smtClean="0"/>
              <a:t>Grounds</a:t>
            </a:r>
          </a:p>
          <a:p>
            <a:endParaRPr lang="en-IN" dirty="0"/>
          </a:p>
          <a:p>
            <a:r>
              <a:rPr lang="en-IN" dirty="0"/>
              <a:t>Question of </a:t>
            </a:r>
            <a:r>
              <a:rPr lang="en-IN" dirty="0" smtClean="0"/>
              <a:t>Facts</a:t>
            </a:r>
          </a:p>
          <a:p>
            <a:endParaRPr lang="en-IN" dirty="0"/>
          </a:p>
          <a:p>
            <a:r>
              <a:rPr lang="en-IN" dirty="0"/>
              <a:t>Question of </a:t>
            </a:r>
            <a:r>
              <a:rPr lang="en-IN" dirty="0" smtClean="0"/>
              <a:t>Law</a:t>
            </a:r>
          </a:p>
          <a:p>
            <a:endParaRPr lang="en-IN" dirty="0"/>
          </a:p>
          <a:p>
            <a:r>
              <a:rPr lang="en-IN" dirty="0"/>
              <a:t>Any existence of General </a:t>
            </a:r>
            <a:r>
              <a:rPr lang="en-IN" dirty="0" smtClean="0"/>
              <a:t>Law</a:t>
            </a:r>
          </a:p>
          <a:p>
            <a:endParaRPr lang="en-IN" dirty="0"/>
          </a:p>
          <a:p>
            <a:r>
              <a:rPr lang="en-IN" dirty="0"/>
              <a:t>Evidences in a </a:t>
            </a:r>
            <a:r>
              <a:rPr lang="en-IN" dirty="0" smtClean="0"/>
              <a:t>nutshell</a:t>
            </a:r>
          </a:p>
          <a:p>
            <a:endParaRPr lang="en-IN" dirty="0"/>
          </a:p>
          <a:p>
            <a:r>
              <a:rPr lang="en-IN" dirty="0" smtClean="0"/>
              <a:t>Similar </a:t>
            </a:r>
            <a:r>
              <a:rPr lang="en-IN" dirty="0"/>
              <a:t>issue in any other </a:t>
            </a:r>
            <a:r>
              <a:rPr lang="en-IN" dirty="0" smtClean="0"/>
              <a:t>case</a:t>
            </a:r>
          </a:p>
          <a:p>
            <a:endParaRPr lang="en-IN" dirty="0"/>
          </a:p>
          <a:p>
            <a:r>
              <a:rPr lang="en-IN" dirty="0"/>
              <a:t>Existence of any difference of opinion and at which situation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a:bodyPr>
          <a:lstStyle/>
          <a:p>
            <a:r>
              <a:rPr lang="en-IN" sz="3600" dirty="0"/>
              <a:t>Digestive case laws on similar </a:t>
            </a:r>
            <a:r>
              <a:rPr lang="en-IN" sz="3600" dirty="0" smtClean="0"/>
              <a:t>occasion</a:t>
            </a:r>
          </a:p>
          <a:p>
            <a:endParaRPr lang="en-IN" sz="3600" dirty="0"/>
          </a:p>
          <a:p>
            <a:r>
              <a:rPr lang="en-IN" sz="3600" dirty="0"/>
              <a:t>Digestive laws in relation with the Rules </a:t>
            </a:r>
            <a:r>
              <a:rPr lang="en-IN" sz="3600" dirty="0" smtClean="0"/>
              <a:t>and </a:t>
            </a:r>
            <a:r>
              <a:rPr lang="en-IN" sz="3600" dirty="0"/>
              <a:t>specially with the intension of </a:t>
            </a:r>
            <a:r>
              <a:rPr lang="en-IN" sz="3600" dirty="0" smtClean="0"/>
              <a:t>the Parliament</a:t>
            </a:r>
            <a:endParaRPr lang="en-IN" sz="3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lnSpcReduction="10000"/>
          </a:bodyPr>
          <a:lstStyle/>
          <a:p>
            <a:r>
              <a:rPr lang="en-IN" dirty="0"/>
              <a:t>Situational </a:t>
            </a:r>
            <a:r>
              <a:rPr lang="en-IN" dirty="0" smtClean="0"/>
              <a:t>Parameter</a:t>
            </a:r>
          </a:p>
          <a:p>
            <a:endParaRPr lang="en-IN" dirty="0"/>
          </a:p>
          <a:p>
            <a:r>
              <a:rPr lang="en-IN" dirty="0"/>
              <a:t>How and when reference can be drawn </a:t>
            </a:r>
            <a:r>
              <a:rPr lang="en-IN" dirty="0" smtClean="0"/>
              <a:t>up</a:t>
            </a:r>
          </a:p>
          <a:p>
            <a:endParaRPr lang="en-IN" dirty="0"/>
          </a:p>
          <a:p>
            <a:r>
              <a:rPr lang="en-IN" dirty="0"/>
              <a:t>Stressing on the </a:t>
            </a:r>
            <a:r>
              <a:rPr lang="en-IN" dirty="0" smtClean="0"/>
              <a:t>grounds</a:t>
            </a:r>
          </a:p>
          <a:p>
            <a:endParaRPr lang="en-IN" dirty="0"/>
          </a:p>
          <a:p>
            <a:r>
              <a:rPr lang="en-IN" dirty="0"/>
              <a:t>ABC analysis of the </a:t>
            </a:r>
            <a:r>
              <a:rPr lang="en-IN" dirty="0" smtClean="0"/>
              <a:t>Subject matter of the Assessment</a:t>
            </a:r>
          </a:p>
          <a:p>
            <a:endParaRPr lang="en-IN" dirty="0"/>
          </a:p>
          <a:p>
            <a:r>
              <a:rPr lang="en-IN" dirty="0"/>
              <a:t>Arrest the weak point of the Respondent prior</a:t>
            </a:r>
          </a:p>
          <a:p>
            <a:pPr marL="0" indent="0">
              <a:buNone/>
            </a:pPr>
            <a:r>
              <a:rPr lang="en-IN" dirty="0"/>
              <a:t>  to the stages of the </a:t>
            </a:r>
            <a:r>
              <a:rPr lang="en-IN" dirty="0" smtClean="0"/>
              <a:t>arguments</a:t>
            </a:r>
          </a:p>
          <a:p>
            <a:pPr marL="0" indent="0">
              <a:buNone/>
            </a:pPr>
            <a:endParaRPr lang="en-IN" dirty="0"/>
          </a:p>
          <a:p>
            <a:r>
              <a:rPr lang="en-IN" dirty="0" smtClean="0"/>
              <a:t>Conclusion</a:t>
            </a:r>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867400"/>
          </a:xfrm>
        </p:spPr>
        <p:txBody>
          <a:bodyPr>
            <a:normAutofit fontScale="47500" lnSpcReduction="20000"/>
          </a:bodyPr>
          <a:lstStyle/>
          <a:p>
            <a:r>
              <a:rPr lang="en-IN" dirty="0"/>
              <a:t>The Deputy/Assistant Commissioner of Income Tax			        Date: 20/12/2020 </a:t>
            </a:r>
          </a:p>
          <a:p>
            <a:r>
              <a:rPr lang="en-IN" dirty="0"/>
              <a:t>National e-Assessment Centre</a:t>
            </a:r>
          </a:p>
          <a:p>
            <a:r>
              <a:rPr lang="en-IN" dirty="0"/>
              <a:t>ReAC -1 Delhi</a:t>
            </a:r>
          </a:p>
          <a:p>
            <a:r>
              <a:rPr lang="en-IN" dirty="0"/>
              <a:t>  </a:t>
            </a:r>
          </a:p>
          <a:p>
            <a:r>
              <a:rPr lang="en-IN" u="sng" dirty="0"/>
              <a:t>Sub: Submission in respect of </a:t>
            </a:r>
            <a:r>
              <a:rPr lang="en-IN" b="1" u="sng" dirty="0" smtClean="0"/>
              <a:t>……………..</a:t>
            </a:r>
            <a:r>
              <a:rPr lang="en-IN" u="sng" dirty="0" smtClean="0"/>
              <a:t>bearing </a:t>
            </a:r>
            <a:r>
              <a:rPr lang="en-IN" u="sng" dirty="0"/>
              <a:t>PAN: </a:t>
            </a:r>
            <a:r>
              <a:rPr lang="en-IN" u="sng" dirty="0" smtClean="0"/>
              <a:t>……………. </a:t>
            </a:r>
            <a:r>
              <a:rPr lang="en-IN" u="sng" dirty="0"/>
              <a:t>against your notice        vide no. ITBA/AST/F/142(1)/</a:t>
            </a:r>
            <a:r>
              <a:rPr lang="en-IN" u="sng" dirty="0" smtClean="0"/>
              <a:t>2020-21/10286284081(1</a:t>
            </a:r>
            <a:r>
              <a:rPr lang="en-IN" u="sng" dirty="0"/>
              <a:t>) relating to the Assessment Year </a:t>
            </a:r>
            <a:r>
              <a:rPr lang="en-IN" u="sng" dirty="0" smtClean="0"/>
              <a:t>2018-19</a:t>
            </a:r>
            <a:endParaRPr lang="en-IN" dirty="0"/>
          </a:p>
          <a:p>
            <a:r>
              <a:rPr lang="en-IN" dirty="0"/>
              <a:t> </a:t>
            </a:r>
          </a:p>
          <a:p>
            <a:r>
              <a:rPr lang="en-IN" dirty="0"/>
              <a:t>  </a:t>
            </a:r>
            <a:r>
              <a:rPr lang="en-IN" dirty="0" smtClean="0"/>
              <a:t>Sir</a:t>
            </a:r>
            <a:r>
              <a:rPr lang="en-IN" dirty="0"/>
              <a:t>,</a:t>
            </a:r>
          </a:p>
          <a:p>
            <a:r>
              <a:rPr lang="en-IN" dirty="0"/>
              <a:t> </a:t>
            </a:r>
          </a:p>
          <a:p>
            <a:r>
              <a:rPr lang="en-IN" dirty="0"/>
              <a:t>With reference to your query I am sending the same as per your Annexure.</a:t>
            </a:r>
          </a:p>
          <a:p>
            <a:r>
              <a:rPr lang="en-IN" dirty="0"/>
              <a:t> </a:t>
            </a:r>
          </a:p>
          <a:p>
            <a:pPr lvl="0"/>
            <a:r>
              <a:rPr lang="en-IN" b="1" u="sng" dirty="0"/>
              <a:t>Details of Registered Office and Principal place of business along with details of branch office(s)/Godown(s) with complete address, telephone no., FAX No., e-mail or web site address, etc</a:t>
            </a:r>
            <a:r>
              <a:rPr lang="en-IN" b="1" dirty="0"/>
              <a:t>.</a:t>
            </a:r>
            <a:endParaRPr lang="en-IN" dirty="0"/>
          </a:p>
          <a:p>
            <a:r>
              <a:rPr lang="en-IN" dirty="0"/>
              <a:t> </a:t>
            </a:r>
          </a:p>
          <a:p>
            <a:r>
              <a:rPr lang="en-IN" dirty="0"/>
              <a:t>      Name of the registered Office: Janata Fish Centre and Janata Enterprise</a:t>
            </a:r>
          </a:p>
          <a:p>
            <a:r>
              <a:rPr lang="en-IN" dirty="0"/>
              <a:t>      Address			      Haroa,24-Paraganas(N),PIN- 743425</a:t>
            </a:r>
          </a:p>
          <a:p>
            <a:r>
              <a:rPr lang="en-IN" dirty="0"/>
              <a:t> </a:t>
            </a:r>
          </a:p>
          <a:p>
            <a:r>
              <a:rPr lang="en-IN" dirty="0"/>
              <a:t>      Godown:			     Janata Fish Centre and Janata Enterprise</a:t>
            </a:r>
          </a:p>
          <a:p>
            <a:r>
              <a:rPr lang="en-IN" dirty="0"/>
              <a:t>				     Haroa,24-Paraganas(N),PIN- 743425</a:t>
            </a:r>
          </a:p>
          <a:p>
            <a:r>
              <a:rPr lang="en-IN" dirty="0"/>
              <a:t>      Telephone No.		     7407821343		  </a:t>
            </a:r>
          </a:p>
          <a:p>
            <a:r>
              <a:rPr lang="en-IN" dirty="0"/>
              <a:t>      FAX No.				NIL</a:t>
            </a:r>
          </a:p>
          <a:p>
            <a:r>
              <a:rPr lang="en-IN" dirty="0"/>
              <a:t>      Email id:                                          taxationindia2010@gmail.com</a:t>
            </a:r>
          </a:p>
          <a:p>
            <a:r>
              <a:rPr lang="en-IN" dirty="0"/>
              <a:t>     </a:t>
            </a:r>
          </a:p>
          <a:p>
            <a:r>
              <a:rPr lang="en-IN" dirty="0"/>
              <a:t>      At present no website has been executed by your assessee.</a:t>
            </a:r>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62500" lnSpcReduction="20000"/>
          </a:bodyPr>
          <a:lstStyle/>
          <a:p>
            <a:pPr lvl="0"/>
            <a:endParaRPr lang="en-IN" b="1" u="sng" dirty="0" smtClean="0"/>
          </a:p>
          <a:p>
            <a:pPr lvl="0"/>
            <a:r>
              <a:rPr lang="en-IN" b="1" u="sng" dirty="0" smtClean="0"/>
              <a:t>Details </a:t>
            </a:r>
            <a:r>
              <a:rPr lang="en-IN" b="1" u="sng" dirty="0"/>
              <a:t>of  Bank Accounts</a:t>
            </a:r>
            <a:endParaRPr lang="en-IN" b="1" dirty="0"/>
          </a:p>
          <a:p>
            <a:r>
              <a:rPr lang="en-IN" b="1" dirty="0"/>
              <a:t> </a:t>
            </a:r>
          </a:p>
          <a:p>
            <a:r>
              <a:rPr lang="en-IN" b="1" dirty="0"/>
              <a:t>Name of the Bank 	</a:t>
            </a:r>
            <a:r>
              <a:rPr lang="en-IN" b="1" dirty="0" smtClean="0"/>
              <a:t>Branch</a:t>
            </a:r>
            <a:r>
              <a:rPr lang="en-IN" b="1" dirty="0"/>
              <a:t>	</a:t>
            </a:r>
            <a:r>
              <a:rPr lang="en-IN" b="1" dirty="0" smtClean="0"/>
              <a:t>Type </a:t>
            </a:r>
            <a:r>
              <a:rPr lang="en-IN" b="1" dirty="0"/>
              <a:t>of	</a:t>
            </a:r>
            <a:r>
              <a:rPr lang="en-IN" b="1" dirty="0" smtClean="0"/>
              <a:t>  A/c </a:t>
            </a:r>
            <a:r>
              <a:rPr lang="en-IN" b="1" dirty="0"/>
              <a:t>No.	</a:t>
            </a:r>
            <a:r>
              <a:rPr lang="en-IN" b="1" dirty="0" smtClean="0"/>
              <a:t>    </a:t>
            </a:r>
            <a:r>
              <a:rPr lang="en-IN" b="1" dirty="0"/>
              <a:t>Operated  				</a:t>
            </a:r>
            <a:r>
              <a:rPr lang="en-IN" b="1" dirty="0" smtClean="0"/>
              <a:t>              Account                    </a:t>
            </a:r>
            <a:r>
              <a:rPr lang="en-IN" b="1" dirty="0"/>
              <a:t>by</a:t>
            </a:r>
          </a:p>
          <a:p>
            <a:r>
              <a:rPr lang="en-IN" b="1" dirty="0"/>
              <a:t> </a:t>
            </a:r>
          </a:p>
          <a:p>
            <a:r>
              <a:rPr lang="en-IN" b="1" dirty="0"/>
              <a:t>Canara Bank   </a:t>
            </a:r>
            <a:r>
              <a:rPr lang="en-IN" b="1" dirty="0" smtClean="0"/>
              <a:t>Overseas </a:t>
            </a:r>
            <a:r>
              <a:rPr lang="en-IN" b="1" dirty="0"/>
              <a:t>branch	</a:t>
            </a:r>
            <a:r>
              <a:rPr lang="en-IN" b="1" dirty="0" smtClean="0"/>
              <a:t> Current</a:t>
            </a:r>
            <a:r>
              <a:rPr lang="en-IN" b="1" dirty="0"/>
              <a:t>	</a:t>
            </a:r>
            <a:r>
              <a:rPr lang="en-IN" b="1" dirty="0" smtClean="0"/>
              <a:t>1856201555602     </a:t>
            </a:r>
            <a:r>
              <a:rPr lang="en-IN" b="1" dirty="0"/>
              <a:t>Proprietor</a:t>
            </a:r>
          </a:p>
          <a:p>
            <a:r>
              <a:rPr lang="en-IN" b="1" dirty="0"/>
              <a:t>Bank of </a:t>
            </a:r>
            <a:r>
              <a:rPr lang="en-IN" b="1" dirty="0" smtClean="0"/>
              <a:t>Baroda     </a:t>
            </a:r>
            <a:r>
              <a:rPr lang="en-IN" b="1" dirty="0"/>
              <a:t>Bangur	</a:t>
            </a:r>
            <a:r>
              <a:rPr lang="en-IN" b="1" dirty="0" smtClean="0"/>
              <a:t> Current</a:t>
            </a:r>
            <a:r>
              <a:rPr lang="en-IN" b="1" dirty="0"/>
              <a:t>	40140200000187      </a:t>
            </a:r>
            <a:r>
              <a:rPr lang="en-IN" b="1" dirty="0" smtClean="0"/>
              <a:t>  -</a:t>
            </a:r>
            <a:r>
              <a:rPr lang="en-IN" b="1" dirty="0"/>
              <a:t>DO-</a:t>
            </a:r>
          </a:p>
          <a:p>
            <a:r>
              <a:rPr lang="en-IN" b="1" dirty="0"/>
              <a:t>Bank of </a:t>
            </a:r>
            <a:r>
              <a:rPr lang="en-IN" b="1" dirty="0" smtClean="0"/>
              <a:t>Baroda     </a:t>
            </a:r>
            <a:r>
              <a:rPr lang="en-IN" b="1" dirty="0"/>
              <a:t>Bangur	</a:t>
            </a:r>
            <a:r>
              <a:rPr lang="en-IN" b="1" dirty="0" smtClean="0"/>
              <a:t> Overdraft 40140400000060     </a:t>
            </a:r>
            <a:r>
              <a:rPr lang="en-IN" b="1" dirty="0"/>
              <a:t>-DO-</a:t>
            </a:r>
          </a:p>
          <a:p>
            <a:r>
              <a:rPr lang="en-IN" b="1" dirty="0"/>
              <a:t>United Bank of </a:t>
            </a:r>
            <a:r>
              <a:rPr lang="en-IN" b="1" dirty="0" smtClean="0"/>
              <a:t>India </a:t>
            </a:r>
            <a:r>
              <a:rPr lang="en-IN" b="1" dirty="0"/>
              <a:t>Haroa </a:t>
            </a:r>
            <a:r>
              <a:rPr lang="en-IN" b="1" dirty="0" smtClean="0"/>
              <a:t>       </a:t>
            </a:r>
            <a:r>
              <a:rPr lang="en-IN" b="1" dirty="0"/>
              <a:t>Overdraft </a:t>
            </a:r>
            <a:r>
              <a:rPr lang="en-IN" b="1" dirty="0" smtClean="0"/>
              <a:t>0179210030110        </a:t>
            </a:r>
            <a:r>
              <a:rPr lang="en-IN" b="1" dirty="0"/>
              <a:t>-DO-</a:t>
            </a:r>
          </a:p>
          <a:p>
            <a:r>
              <a:rPr lang="en-IN" b="1" dirty="0"/>
              <a:t>Axis Bank	     </a:t>
            </a:r>
            <a:r>
              <a:rPr lang="en-IN" b="1" dirty="0" smtClean="0"/>
              <a:t>     </a:t>
            </a:r>
            <a:r>
              <a:rPr lang="en-IN" b="1" dirty="0" err="1"/>
              <a:t>Naihati</a:t>
            </a:r>
            <a:r>
              <a:rPr lang="en-IN" b="1" dirty="0"/>
              <a:t> </a:t>
            </a:r>
            <a:r>
              <a:rPr lang="en-IN" b="1" dirty="0" smtClean="0"/>
              <a:t>      </a:t>
            </a:r>
            <a:r>
              <a:rPr lang="en-IN" b="1" dirty="0"/>
              <a:t>Savings	</a:t>
            </a:r>
            <a:r>
              <a:rPr lang="en-IN" b="1" dirty="0" smtClean="0"/>
              <a:t>   021010100606400    </a:t>
            </a:r>
            <a:r>
              <a:rPr lang="en-IN" b="1" dirty="0"/>
              <a:t>-DO-</a:t>
            </a:r>
          </a:p>
          <a:p>
            <a:r>
              <a:rPr lang="en-IN" b="1" dirty="0"/>
              <a:t> </a:t>
            </a:r>
          </a:p>
          <a:p>
            <a:pPr lvl="0"/>
            <a:r>
              <a:rPr lang="en-IN" b="1" dirty="0"/>
              <a:t>Major debit and credit entries attached in Annexure – A, Since the balance as appearing in bank Book and as appearing in bank statement are exactly same where the entire transaction made during the year duly reflected in the bank statement the Reconciliation statement does not at all required.</a:t>
            </a:r>
          </a:p>
          <a:p>
            <a:r>
              <a:rPr lang="en-IN" b="1" dirty="0"/>
              <a:t> </a:t>
            </a:r>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70000" lnSpcReduction="20000"/>
          </a:bodyPr>
          <a:lstStyle/>
          <a:p>
            <a:pPr lvl="0"/>
            <a:r>
              <a:rPr lang="en-IN" b="1" u="sng" dirty="0"/>
              <a:t>Detailed note on business activities carried on during the previous year clearly indicating the modus operandi of the business , details of other regulatory/tax compliance required in running the business </a:t>
            </a:r>
            <a:endParaRPr lang="en-IN" dirty="0"/>
          </a:p>
          <a:p>
            <a:r>
              <a:rPr lang="en-IN" dirty="0"/>
              <a:t> </a:t>
            </a:r>
          </a:p>
          <a:p>
            <a:r>
              <a:rPr lang="en-IN" dirty="0"/>
              <a:t>Mr. Akmal Ahmed being the proprietor of M/s Janata Fish Centre and M/s Janata Enterprise having its registered office situated at Haroa, 24-Paraganas (N) – 743425 is engaged in the business of trading of raw prawn. Both the concerns under the name and style M/s Janata Fish Centre as well as M/s Janata Enterprise are duly enrolled in the registrar of the Haroa Gram panchayat as a supplier of raw prawn both in the nature of live and dead prawn in the wholesale trade. No other licensing authority is enacted to control the operation of your assessee’s business. No indirect tax is levied either at the stage of production or at the stage of sales thereon. The business was established in the calendar year of 2001 and since date It is continuing its operation till the calendar year 2020.The concern is procuring raw live prawn and on different occasion after development to the extent of certain stage of growth it is being sold in the wholesale trade otherwise due to the demand in response to the market the concern is selling directly the same to the buyer</a:t>
            </a:r>
            <a:r>
              <a:rPr lang="en-IN" b="1" dirty="0"/>
              <a:t>.  </a:t>
            </a:r>
            <a:endParaRPr lang="en-IN" dirty="0"/>
          </a:p>
          <a:p>
            <a:r>
              <a:rPr lang="en-IN" dirty="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55000" lnSpcReduction="20000"/>
          </a:bodyPr>
          <a:lstStyle/>
          <a:p>
            <a:pPr lvl="0"/>
            <a:r>
              <a:rPr lang="en-IN" b="1" u="sng" dirty="0"/>
              <a:t>In respect of new loans obtained/squared up/and/or repaid during the previous year</a:t>
            </a:r>
            <a:endParaRPr lang="en-IN" dirty="0"/>
          </a:p>
          <a:p>
            <a:r>
              <a:rPr lang="en-IN" dirty="0"/>
              <a:t>To be send within this week. </a:t>
            </a:r>
          </a:p>
          <a:p>
            <a:r>
              <a:rPr lang="en-IN" dirty="0"/>
              <a:t> </a:t>
            </a:r>
          </a:p>
          <a:p>
            <a:r>
              <a:rPr lang="en-IN" dirty="0"/>
              <a:t> </a:t>
            </a:r>
          </a:p>
          <a:p>
            <a:pPr lvl="0"/>
            <a:r>
              <a:rPr lang="en-IN" b="1" u="sng" dirty="0"/>
              <a:t>Details of Sundry Creditors (and/or advance received) as under  </a:t>
            </a:r>
            <a:endParaRPr lang="en-IN" dirty="0"/>
          </a:p>
          <a:p>
            <a:r>
              <a:rPr lang="en-IN" dirty="0"/>
              <a:t>             Name of the Party with address		Opening	Debit         Credit	Closing	  Nature</a:t>
            </a:r>
          </a:p>
          <a:p>
            <a:r>
              <a:rPr lang="en-IN" dirty="0"/>
              <a:t>                                                                                       Balance                                                          </a:t>
            </a:r>
            <a:r>
              <a:rPr lang="en-IN" dirty="0" err="1"/>
              <a:t>balance</a:t>
            </a:r>
            <a:r>
              <a:rPr lang="en-IN" dirty="0"/>
              <a:t>   of liability </a:t>
            </a:r>
          </a:p>
          <a:p>
            <a:r>
              <a:rPr lang="en-IN" dirty="0"/>
              <a:t>               Annexure – B attached</a:t>
            </a:r>
          </a:p>
          <a:p>
            <a:r>
              <a:rPr lang="en-IN" dirty="0"/>
              <a:t> </a:t>
            </a:r>
          </a:p>
          <a:p>
            <a:r>
              <a:rPr lang="en-IN" dirty="0"/>
              <a:t>                No credit balance exists more than three years</a:t>
            </a:r>
          </a:p>
          <a:p>
            <a:r>
              <a:rPr lang="en-IN" dirty="0"/>
              <a:t> </a:t>
            </a:r>
          </a:p>
          <a:p>
            <a:r>
              <a:rPr lang="en-IN" dirty="0"/>
              <a:t> </a:t>
            </a:r>
          </a:p>
          <a:p>
            <a:pPr lvl="0"/>
            <a:r>
              <a:rPr lang="en-IN" b="1" u="sng" dirty="0"/>
              <a:t>Statement showing addition/deletion of Block of Assets</a:t>
            </a:r>
            <a:endParaRPr lang="en-IN" dirty="0"/>
          </a:p>
          <a:p>
            <a:r>
              <a:rPr lang="en-IN" dirty="0"/>
              <a:t> Date of      	 Nature of Assets	Amount	Depreciation</a:t>
            </a:r>
          </a:p>
          <a:p>
            <a:r>
              <a:rPr lang="en-IN" dirty="0"/>
              <a:t>Purchases                                                        Rs.                            Rs.</a:t>
            </a:r>
          </a:p>
          <a:p>
            <a:r>
              <a:rPr lang="en-IN" dirty="0"/>
              <a:t> </a:t>
            </a:r>
          </a:p>
          <a:p>
            <a:r>
              <a:rPr lang="en-IN" dirty="0"/>
              <a:t>No addition and deletion during the year.</a:t>
            </a:r>
          </a:p>
          <a:p>
            <a:r>
              <a:rPr lang="en-IN" dirty="0"/>
              <a:t> </a:t>
            </a:r>
          </a:p>
          <a:p>
            <a:r>
              <a:rPr lang="en-IN" dirty="0"/>
              <a:t>During the year no question of fresh Excise Duty and Sales tax included within the cost of assets. However no interest or exchange fluctuation balance is included therein.</a:t>
            </a:r>
          </a:p>
          <a:p>
            <a:r>
              <a:rPr lang="en-IN" dirty="0"/>
              <a:t> </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2570" y="274320"/>
            <a:ext cx="8579485" cy="6268085"/>
          </a:xfrm>
        </p:spPr>
        <p:txBody>
          <a:bodyPr>
            <a:normAutofit fontScale="90000"/>
          </a:bodyPr>
          <a:lstStyle/>
          <a:p>
            <a:r>
              <a:rPr lang="en-IN" altLang="en-US" b="1" u="sng" dirty="0"/>
              <a:t>KEY FEATUERS:</a:t>
            </a:r>
            <a:endParaRPr lang="en-IN" altLang="en-US" dirty="0"/>
          </a:p>
          <a:p>
            <a:r>
              <a:rPr lang="en-IN" altLang="en-US" dirty="0"/>
              <a:t>CHILD SECTION BEFORE INITIATION</a:t>
            </a:r>
          </a:p>
          <a:p>
            <a:endParaRPr lang="en-IN" altLang="en-US" dirty="0"/>
          </a:p>
          <a:p>
            <a:r>
              <a:rPr lang="en-IN" altLang="en-US" dirty="0"/>
              <a:t>BECOME DOMINANT SECTION AFTER INITIATION</a:t>
            </a:r>
          </a:p>
          <a:p>
            <a:r>
              <a:rPr lang="en-IN" altLang="en-US" dirty="0"/>
              <a:t>ABSOLUTELY PROCEDURAL SECTION</a:t>
            </a:r>
          </a:p>
          <a:p>
            <a:endParaRPr lang="en-IN" altLang="en-US" dirty="0"/>
          </a:p>
          <a:p>
            <a:r>
              <a:rPr lang="en-IN" altLang="en-US" dirty="0"/>
              <a:t>WIDE SCOPE OF ACTIVITIES IN THE ASSESSMENT PROCEEDINGS</a:t>
            </a:r>
          </a:p>
          <a:p>
            <a:r>
              <a:rPr lang="en-IN" altLang="en-US" dirty="0"/>
              <a:t>CAN BE ACTIVE SEVERAL TIMES FOR THE ASSESSMENT</a:t>
            </a:r>
          </a:p>
          <a:p>
            <a:endParaRPr lang="en-IN" altLang="en-US" dirty="0"/>
          </a:p>
          <a:p>
            <a:r>
              <a:rPr lang="en-IN" altLang="en-US" dirty="0"/>
              <a:t>LOT OF LITIGATIONS FACED BY THE DEPARTMENT</a:t>
            </a:r>
          </a:p>
          <a:p>
            <a:endParaRPr lang="en-IN" altLang="en-US" dirty="0"/>
          </a:p>
          <a:p>
            <a:r>
              <a:rPr lang="en-IN" altLang="en-US" dirty="0"/>
              <a:t>NO RECTIFICATION </a:t>
            </a:r>
            <a:r>
              <a:rPr lang="en-IN" altLang="en-US" dirty="0" smtClean="0"/>
              <a:t>IS ALLOWED BOTH </a:t>
            </a:r>
            <a:r>
              <a:rPr lang="en-IN" altLang="en-US" dirty="0"/>
              <a:t>IN THE HANDS OF THE ASSESSEE </a:t>
            </a:r>
            <a:r>
              <a:rPr lang="en-IN" altLang="en-US" dirty="0" smtClean="0"/>
              <a:t>AS </a:t>
            </a:r>
            <a:r>
              <a:rPr lang="en-IN" altLang="en-US" dirty="0"/>
              <a:t>WELL AS DEPARTMENT</a:t>
            </a:r>
          </a:p>
          <a:p>
            <a:r>
              <a:rPr lang="en-IN" altLang="en-US" dirty="0"/>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92500" lnSpcReduction="20000"/>
          </a:bodyPr>
          <a:lstStyle/>
          <a:p>
            <a:pPr lvl="0"/>
            <a:r>
              <a:rPr lang="en-IN" b="1" u="sng" dirty="0" smtClean="0"/>
              <a:t>Details </a:t>
            </a:r>
            <a:r>
              <a:rPr lang="en-IN" b="1" u="sng" dirty="0"/>
              <a:t>of Investment made during the year and sources thereon</a:t>
            </a:r>
            <a:endParaRPr lang="en-IN" dirty="0"/>
          </a:p>
          <a:p>
            <a:r>
              <a:rPr lang="en-IN" dirty="0"/>
              <a:t> </a:t>
            </a:r>
          </a:p>
          <a:p>
            <a:r>
              <a:rPr lang="en-IN" dirty="0"/>
              <a:t>To be send with confirmation by this week. </a:t>
            </a:r>
          </a:p>
          <a:p>
            <a:r>
              <a:rPr lang="en-IN" b="1" dirty="0"/>
              <a:t> </a:t>
            </a:r>
            <a:endParaRPr lang="en-IN" dirty="0"/>
          </a:p>
          <a:p>
            <a:pPr lvl="0"/>
            <a:r>
              <a:rPr lang="en-IN" b="1" u="sng" dirty="0"/>
              <a:t>Name and address of parties along with PAN to whom loan or Advance has been given and indicate against each amount the rate of interest charged credited to P/L A/c or capitalised in the Balance Sheet and also Types of business nexus with that parties herein.  </a:t>
            </a:r>
            <a:endParaRPr lang="en-IN" dirty="0"/>
          </a:p>
          <a:p>
            <a:r>
              <a:rPr lang="en-IN" sz="1400" b="1" dirty="0"/>
              <a:t>Name of the Party with address		PAN	Opening	Advance          </a:t>
            </a:r>
            <a:r>
              <a:rPr lang="en-IN" sz="1400" b="1" dirty="0" err="1"/>
              <a:t>Advance</a:t>
            </a:r>
            <a:r>
              <a:rPr lang="en-IN" sz="1400" b="1" dirty="0"/>
              <a:t>	  </a:t>
            </a:r>
            <a:r>
              <a:rPr lang="en-IN" sz="1400" b="1" dirty="0" smtClean="0"/>
              <a:t>Closing</a:t>
            </a:r>
            <a:r>
              <a:rPr lang="en-IN" dirty="0" smtClean="0"/>
              <a:t>                                                                         </a:t>
            </a:r>
            <a:r>
              <a:rPr lang="en-IN" dirty="0"/>
              <a:t>balance               made               repaid        balance</a:t>
            </a:r>
          </a:p>
          <a:p>
            <a:r>
              <a:rPr lang="en-IN" dirty="0"/>
              <a:t>   </a:t>
            </a:r>
            <a:r>
              <a:rPr lang="en-IN" dirty="0" smtClean="0"/>
              <a:t>To </a:t>
            </a:r>
            <a:r>
              <a:rPr lang="en-IN" dirty="0"/>
              <a:t>be send within the week</a:t>
            </a:r>
          </a:p>
          <a:p>
            <a:r>
              <a:rPr lang="en-IN" dirty="0"/>
              <a:t>   </a:t>
            </a:r>
            <a:r>
              <a:rPr lang="en-IN" dirty="0" smtClean="0"/>
              <a:t>Rate </a:t>
            </a:r>
            <a:r>
              <a:rPr lang="en-IN" dirty="0"/>
              <a:t>of interest charges in the Profit &amp; Loss A/c</a:t>
            </a:r>
          </a:p>
          <a:p>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47500" lnSpcReduction="20000"/>
          </a:bodyPr>
          <a:lstStyle/>
          <a:p>
            <a:pPr lvl="0"/>
            <a:r>
              <a:rPr lang="en-IN" b="1" u="sng" dirty="0"/>
              <a:t>Quantitative and value-wise details of opening stock/Inventory and closing stock/Inventory,</a:t>
            </a:r>
            <a:endParaRPr lang="en-IN" dirty="0"/>
          </a:p>
          <a:p>
            <a:r>
              <a:rPr lang="en-IN" dirty="0"/>
              <a:t>To be send within the week</a:t>
            </a:r>
          </a:p>
          <a:p>
            <a:r>
              <a:rPr lang="en-IN" b="1" dirty="0"/>
              <a:t> </a:t>
            </a:r>
            <a:endParaRPr lang="en-IN" dirty="0"/>
          </a:p>
          <a:p>
            <a:r>
              <a:rPr lang="en-IN" b="1" u="sng" dirty="0"/>
              <a:t>Method of valuation and documentary support of such valuation</a:t>
            </a:r>
            <a:r>
              <a:rPr lang="en-IN" dirty="0"/>
              <a:t>  </a:t>
            </a:r>
          </a:p>
          <a:p>
            <a:r>
              <a:rPr lang="en-IN" dirty="0"/>
              <a:t> </a:t>
            </a:r>
          </a:p>
          <a:p>
            <a:r>
              <a:rPr lang="en-IN" dirty="0"/>
              <a:t> </a:t>
            </a:r>
          </a:p>
          <a:p>
            <a:pPr lvl="0"/>
            <a:r>
              <a:rPr lang="en-IN" b="1" u="sng" dirty="0"/>
              <a:t>Details of Sundry Debtors (such as name and address amount outstanding.</a:t>
            </a:r>
            <a:endParaRPr lang="en-IN" dirty="0"/>
          </a:p>
          <a:p>
            <a:r>
              <a:rPr lang="en-IN" dirty="0"/>
              <a:t>Name of the Party with </a:t>
            </a:r>
            <a:r>
              <a:rPr lang="en-IN" dirty="0" smtClean="0"/>
              <a:t>address   Opening</a:t>
            </a:r>
            <a:r>
              <a:rPr lang="en-IN" dirty="0"/>
              <a:t>	Debit      	   Credit		Closing          		                       </a:t>
            </a:r>
            <a:r>
              <a:rPr lang="en-IN" dirty="0" smtClean="0"/>
              <a:t>balance </a:t>
            </a:r>
            <a:r>
              <a:rPr lang="en-IN" dirty="0"/>
              <a:t>				</a:t>
            </a:r>
            <a:r>
              <a:rPr lang="en-IN" dirty="0" smtClean="0"/>
              <a:t>balance</a:t>
            </a:r>
            <a:endParaRPr lang="en-IN" dirty="0"/>
          </a:p>
          <a:p>
            <a:r>
              <a:rPr lang="en-IN" dirty="0"/>
              <a:t>			</a:t>
            </a:r>
            <a:r>
              <a:rPr lang="en-IN" dirty="0" smtClean="0"/>
              <a:t>       </a:t>
            </a:r>
            <a:r>
              <a:rPr lang="en-IN" dirty="0"/>
              <a:t>Rs.		Rs.	</a:t>
            </a:r>
            <a:r>
              <a:rPr lang="en-IN" dirty="0" smtClean="0"/>
              <a:t>    Rs.                        </a:t>
            </a:r>
            <a:r>
              <a:rPr lang="en-IN" dirty="0"/>
              <a:t>	   Rs.</a:t>
            </a:r>
          </a:p>
          <a:p>
            <a:r>
              <a:rPr lang="en-IN" dirty="0"/>
              <a:t>Magnum Export</a:t>
            </a:r>
          </a:p>
          <a:p>
            <a:r>
              <a:rPr lang="en-IN" dirty="0"/>
              <a:t>16, Mangoe Lane Kolkata</a:t>
            </a:r>
          </a:p>
          <a:p>
            <a:r>
              <a:rPr lang="en-IN" dirty="0"/>
              <a:t>700001     			        28,17,22,383   102,16,57,915     116,00,91,336      14,32,88,962</a:t>
            </a:r>
          </a:p>
          <a:p>
            <a:r>
              <a:rPr lang="en-IN" dirty="0"/>
              <a:t> </a:t>
            </a:r>
          </a:p>
          <a:p>
            <a:r>
              <a:rPr lang="en-IN" dirty="0"/>
              <a:t>Meega Moda (P) Ltd.</a:t>
            </a:r>
          </a:p>
          <a:p>
            <a:r>
              <a:rPr lang="en-IN" dirty="0"/>
              <a:t>33A J.N Road, Kolkata – 700071                 -------          16,17,18,612         16,00,89,000            16,29,612</a:t>
            </a:r>
          </a:p>
          <a:p>
            <a:r>
              <a:rPr lang="en-IN" dirty="0"/>
              <a:t> </a:t>
            </a:r>
          </a:p>
          <a:p>
            <a:r>
              <a:rPr lang="en-IN" dirty="0"/>
              <a:t>Das Enterprise</a:t>
            </a:r>
          </a:p>
          <a:p>
            <a:r>
              <a:rPr lang="en-IN" dirty="0"/>
              <a:t>Howrah Amta Road, Howrah -711403	  ------                  2,11,007              11,43,120          (-) 9,32,113</a:t>
            </a:r>
          </a:p>
          <a:p>
            <a:r>
              <a:rPr lang="en-IN" dirty="0"/>
              <a:t> </a:t>
            </a:r>
          </a:p>
          <a:p>
            <a:r>
              <a:rPr lang="en-IN" dirty="0"/>
              <a:t>No balance exists more than three years.</a:t>
            </a:r>
          </a:p>
          <a:p>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fontScale="92500" lnSpcReduction="20000"/>
          </a:bodyPr>
          <a:lstStyle/>
          <a:p>
            <a:pPr lvl="0"/>
            <a:r>
              <a:rPr lang="en-IN" b="1" u="sng" dirty="0"/>
              <a:t>Details of Other operating Revenue or Other Income credited to Profit &amp; Loss A/c</a:t>
            </a:r>
            <a:endParaRPr lang="en-IN" dirty="0"/>
          </a:p>
          <a:p>
            <a:r>
              <a:rPr lang="en-IN" dirty="0"/>
              <a:t> </a:t>
            </a:r>
          </a:p>
          <a:p>
            <a:r>
              <a:rPr lang="en-IN" dirty="0"/>
              <a:t>Rent 					Rs.1,70,860/-</a:t>
            </a:r>
          </a:p>
          <a:p>
            <a:r>
              <a:rPr lang="en-IN" dirty="0"/>
              <a:t>Savings bank interest		</a:t>
            </a:r>
            <a:r>
              <a:rPr lang="en-IN" dirty="0" smtClean="0"/>
              <a:t>         Rs.649</a:t>
            </a:r>
            <a:r>
              <a:rPr lang="en-IN" dirty="0"/>
              <a:t>/-</a:t>
            </a:r>
          </a:p>
          <a:p>
            <a:r>
              <a:rPr lang="en-IN" dirty="0"/>
              <a:t>Interest on other Deposit 	</a:t>
            </a:r>
            <a:r>
              <a:rPr lang="en-IN" dirty="0" smtClean="0"/>
              <a:t>         Rs.9,018</a:t>
            </a:r>
            <a:r>
              <a:rPr lang="en-IN" dirty="0"/>
              <a:t>/- </a:t>
            </a:r>
          </a:p>
          <a:p>
            <a:r>
              <a:rPr lang="en-IN" dirty="0"/>
              <a:t>Other miscellaneous Income	</a:t>
            </a:r>
            <a:r>
              <a:rPr lang="en-IN" dirty="0" smtClean="0"/>
              <a:t>Rs.72,425</a:t>
            </a:r>
            <a:r>
              <a:rPr lang="en-IN" dirty="0"/>
              <a:t>/-</a:t>
            </a:r>
          </a:p>
          <a:p>
            <a:r>
              <a:rPr lang="en-IN" dirty="0"/>
              <a:t>    </a:t>
            </a:r>
            <a:r>
              <a:rPr lang="en-IN" dirty="0" smtClean="0"/>
              <a:t>Total                                       Rs.2,52,952</a:t>
            </a:r>
            <a:r>
              <a:rPr lang="en-IN" dirty="0"/>
              <a:t>/-</a:t>
            </a:r>
          </a:p>
          <a:p>
            <a:r>
              <a:rPr lang="en-IN" dirty="0"/>
              <a:t> </a:t>
            </a:r>
          </a:p>
          <a:p>
            <a:pPr lvl="0"/>
            <a:r>
              <a:rPr lang="en-IN" b="1" u="sng" dirty="0"/>
              <a:t>Month wise and Party wise (with address thereof) details of all major expenses exceeding Rs. 1,00,000/- debited under each head of the Profit &amp; Loss A/c along with comparative analysis of previous year’s figure </a:t>
            </a:r>
            <a:endParaRPr lang="en-IN" dirty="0"/>
          </a:p>
          <a:p>
            <a:r>
              <a:rPr lang="en-IN" b="1" dirty="0"/>
              <a:t> </a:t>
            </a:r>
            <a:endParaRPr lang="en-IN" dirty="0"/>
          </a:p>
          <a:p>
            <a:r>
              <a:rPr lang="en-IN" dirty="0"/>
              <a:t>To be send within the week</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70000" lnSpcReduction="20000"/>
          </a:bodyPr>
          <a:lstStyle/>
          <a:p>
            <a:pPr lvl="0"/>
            <a:r>
              <a:rPr lang="en-IN" b="1" u="sng" dirty="0"/>
              <a:t>Furnish details of Annual return of TDS along with copy of challan for payment made to the Govt. Accounts. Also indicate whether any interest U/s 201(1A) is included in the said payment on delayed deposit of TDS. If any payments are made without deduction of tax at source or TDS made but not deposited within the prescribed time limit and explanation why the same will not be disallowed within the meaning of section 40(a)(ia) of the Act.</a:t>
            </a:r>
            <a:endParaRPr lang="en-IN" dirty="0"/>
          </a:p>
          <a:p>
            <a:r>
              <a:rPr lang="en-IN" dirty="0"/>
              <a:t> </a:t>
            </a:r>
          </a:p>
          <a:p>
            <a:r>
              <a:rPr lang="en-IN" dirty="0"/>
              <a:t>No TDS is applicable during the F.Y. 2017-18 Hence TDS Return is not been filled.</a:t>
            </a:r>
          </a:p>
          <a:p>
            <a:pPr lvl="0"/>
            <a:r>
              <a:rPr lang="en-IN" b="1" u="sng" dirty="0"/>
              <a:t>Working of inadmissible expenses U/s 14A read with Rule 8D with an explanation why such expenses will not be disallowed</a:t>
            </a:r>
            <a:endParaRPr lang="en-IN" dirty="0"/>
          </a:p>
          <a:p>
            <a:r>
              <a:rPr lang="en-IN" dirty="0"/>
              <a:t> </a:t>
            </a:r>
          </a:p>
          <a:p>
            <a:r>
              <a:rPr lang="en-IN" dirty="0"/>
              <a:t>No question arises on account of inadmissibility U/s 14A</a:t>
            </a:r>
          </a:p>
          <a:p>
            <a:pPr lvl="0"/>
            <a:r>
              <a:rPr lang="en-IN" b="1" u="sng" dirty="0"/>
              <a:t>Detailed note on payments made to sister concern/related parties/partners and justification for the same with reference to section 40A(2)(b) of the I.T. Act,1961</a:t>
            </a:r>
            <a:endParaRPr lang="en-IN" dirty="0"/>
          </a:p>
          <a:p>
            <a:r>
              <a:rPr lang="en-IN" b="1" dirty="0"/>
              <a:t> </a:t>
            </a:r>
            <a:endParaRPr lang="en-IN" dirty="0"/>
          </a:p>
          <a:p>
            <a:r>
              <a:rPr lang="en-IN" dirty="0"/>
              <a:t>To be send within a week</a:t>
            </a:r>
          </a:p>
          <a:p>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92500" lnSpcReduction="20000"/>
          </a:bodyPr>
          <a:lstStyle/>
          <a:p>
            <a:pPr lvl="0"/>
            <a:r>
              <a:rPr lang="en-IN" b="1" u="sng" dirty="0"/>
              <a:t>Details of any issue agitated in appeal</a:t>
            </a:r>
            <a:endParaRPr lang="en-IN" dirty="0"/>
          </a:p>
          <a:p>
            <a:r>
              <a:rPr lang="en-IN" b="1" dirty="0"/>
              <a:t> </a:t>
            </a:r>
            <a:endParaRPr lang="en-IN" dirty="0"/>
          </a:p>
          <a:p>
            <a:r>
              <a:rPr lang="en-IN" dirty="0"/>
              <a:t>Appeal is pending for the A.Y. 2017-18 in respect of one alleged addition derived by the L’d A.O. based on difference in opening balance of under debtors amounting Rs. 4,90,00,000/-</a:t>
            </a:r>
          </a:p>
          <a:p>
            <a:pPr lvl="0"/>
            <a:r>
              <a:rPr lang="en-IN" b="1" u="sng" dirty="0"/>
              <a:t>Details of Survey/Search action by the Income Tax department, if any taken on your group cases</a:t>
            </a:r>
            <a:endParaRPr lang="en-IN" dirty="0"/>
          </a:p>
          <a:p>
            <a:r>
              <a:rPr lang="en-IN" b="1" dirty="0"/>
              <a:t> </a:t>
            </a:r>
            <a:endParaRPr lang="en-IN" dirty="0"/>
          </a:p>
          <a:p>
            <a:r>
              <a:rPr lang="en-IN" dirty="0"/>
              <a:t>No such Search U/s 132 or </a:t>
            </a:r>
            <a:r>
              <a:rPr lang="en-IN" dirty="0" err="1"/>
              <a:t>or</a:t>
            </a:r>
            <a:r>
              <a:rPr lang="en-IN" dirty="0"/>
              <a:t> survey U/s 133A of the Act made to your assessee’s premises till date.</a:t>
            </a:r>
          </a:p>
          <a:p>
            <a:pPr lvl="0"/>
            <a:r>
              <a:rPr lang="en-IN" b="1" u="sng" dirty="0"/>
              <a:t>Details of sales and purchases made during the year with name and address of the parties along with copy of ledger and copy of sample bills.</a:t>
            </a:r>
            <a:endParaRPr lang="en-IN" dirty="0"/>
          </a:p>
          <a:p>
            <a:r>
              <a:rPr lang="en-IN" b="1" dirty="0"/>
              <a:t> </a:t>
            </a:r>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62500" lnSpcReduction="20000"/>
          </a:bodyPr>
          <a:lstStyle/>
          <a:p>
            <a:pPr lvl="0"/>
            <a:r>
              <a:rPr lang="en-IN" b="1" u="sng" dirty="0"/>
              <a:t>Details of Income Tax Assessment of previous three years with copy of assessment orders if any additions are made and status of appeals</a:t>
            </a:r>
            <a:endParaRPr lang="en-IN" dirty="0"/>
          </a:p>
          <a:p>
            <a:r>
              <a:rPr lang="en-IN" b="1" dirty="0"/>
              <a:t> </a:t>
            </a:r>
            <a:endParaRPr lang="en-IN" dirty="0"/>
          </a:p>
          <a:p>
            <a:r>
              <a:rPr lang="en-IN" dirty="0"/>
              <a:t>In respect of assessment for the last three preceding years the Assessment Year 2015-16 and 2016-17 have not been done U/s 143(3) read with U/s 147 or 153A or any other law.</a:t>
            </a:r>
          </a:p>
          <a:p>
            <a:r>
              <a:rPr lang="en-IN" dirty="0"/>
              <a:t>However the addition made in the assessment U/s 143(3) of the Act for the A.Y. 2017-18 are in three folds.</a:t>
            </a:r>
          </a:p>
          <a:p>
            <a:pPr lvl="0"/>
            <a:r>
              <a:rPr lang="en-IN" dirty="0"/>
              <a:t>Making some alleged addition on account of profit of                                  Rs.5,79,990/- based on additional deposit in Bank Account of Rs.7,94,50,585/-</a:t>
            </a:r>
          </a:p>
          <a:p>
            <a:r>
              <a:rPr lang="en-IN" dirty="0"/>
              <a:t> </a:t>
            </a:r>
          </a:p>
          <a:p>
            <a:pPr lvl="0"/>
            <a:r>
              <a:rPr lang="en-IN" dirty="0"/>
              <a:t>Proportionate interest on overdraft disallowed 				Rs.3,01,855/-</a:t>
            </a:r>
          </a:p>
          <a:p>
            <a:r>
              <a:rPr lang="en-IN" dirty="0"/>
              <a:t> </a:t>
            </a:r>
          </a:p>
          <a:p>
            <a:pPr lvl="0"/>
            <a:r>
              <a:rPr lang="en-IN" dirty="0"/>
              <a:t>Difference in opening balance in respect of Sundry Debtors	        Rs.4,90,00,000/- </a:t>
            </a:r>
          </a:p>
          <a:p>
            <a:r>
              <a:rPr lang="en-IN" dirty="0"/>
              <a:t> </a:t>
            </a:r>
          </a:p>
          <a:p>
            <a:r>
              <a:rPr lang="en-IN" dirty="0"/>
              <a:t>Total Addition								       Rs.4,98,81,845/-</a:t>
            </a:r>
          </a:p>
          <a:p>
            <a:r>
              <a:rPr lang="en-IN" dirty="0"/>
              <a:t> </a:t>
            </a:r>
          </a:p>
          <a:p>
            <a:r>
              <a:rPr lang="en-IN" u="sng" dirty="0"/>
              <a:t>Order Separately attached in Annexure </a:t>
            </a:r>
            <a:endParaRPr lang="en-IN" dirty="0"/>
          </a:p>
          <a:p>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fontScale="77500" lnSpcReduction="20000"/>
          </a:bodyPr>
          <a:lstStyle/>
          <a:p>
            <a:r>
              <a:rPr lang="en-IN" dirty="0"/>
              <a:t> </a:t>
            </a:r>
          </a:p>
          <a:p>
            <a:pPr lvl="0"/>
            <a:r>
              <a:rPr lang="en-IN" b="1" u="sng" dirty="0"/>
              <a:t>Details of all deductions claimed with all documentary evidences</a:t>
            </a:r>
            <a:endParaRPr lang="en-IN" dirty="0"/>
          </a:p>
          <a:p>
            <a:r>
              <a:rPr lang="en-IN" dirty="0"/>
              <a:t>U/s 80C on a/c of payment of LIC Premium	</a:t>
            </a:r>
            <a:r>
              <a:rPr lang="en-IN"/>
              <a:t>	</a:t>
            </a:r>
            <a:r>
              <a:rPr lang="en-IN" smtClean="0"/>
              <a:t>Rs.1,50,000</a:t>
            </a:r>
            <a:r>
              <a:rPr lang="en-IN" dirty="0" smtClean="0"/>
              <a:t>/-</a:t>
            </a:r>
          </a:p>
          <a:p>
            <a:endParaRPr lang="en-IN" dirty="0"/>
          </a:p>
          <a:p>
            <a:r>
              <a:rPr lang="en-IN" dirty="0"/>
              <a:t>U/s 80D on a/c of payment of Mediclaim		                 Rs.25,000/-</a:t>
            </a:r>
          </a:p>
          <a:p>
            <a:endParaRPr lang="en-IN" dirty="0" smtClean="0"/>
          </a:p>
          <a:p>
            <a:r>
              <a:rPr lang="en-IN" dirty="0" smtClean="0"/>
              <a:t>Total </a:t>
            </a:r>
            <a:r>
              <a:rPr lang="en-IN" dirty="0"/>
              <a:t>deduction claimed                                                                       Rs.1,75,000/-</a:t>
            </a:r>
          </a:p>
          <a:p>
            <a:r>
              <a:rPr lang="en-IN" b="1" dirty="0"/>
              <a:t> </a:t>
            </a:r>
            <a:endParaRPr lang="en-IN" dirty="0"/>
          </a:p>
          <a:p>
            <a:pPr lvl="0"/>
            <a:r>
              <a:rPr lang="en-IN" b="1" u="sng" dirty="0"/>
              <a:t>Separate Trading Account, P/L Account and Balance Sheet for each separate business activities</a:t>
            </a:r>
            <a:endParaRPr lang="en-IN" dirty="0"/>
          </a:p>
          <a:p>
            <a:r>
              <a:rPr lang="en-IN" dirty="0"/>
              <a:t>The trading and profit and loss A/c is prepared in consideration of the whole Income and expenses thereon and the same is duly prepared in combined nature. Since the only product raw prawn is dealing with the assessee the separation of accounts does not arise save and except Cash and Bank book for the respective units. </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2255" y="132715"/>
            <a:ext cx="8530590" cy="5875020"/>
          </a:xfrm>
        </p:spPr>
        <p:txBody>
          <a:bodyPr>
            <a:normAutofit fontScale="92500" lnSpcReduction="20000"/>
          </a:bodyPr>
          <a:lstStyle/>
          <a:p>
            <a:r>
              <a:rPr lang="en-IN" altLang="en-US" b="1" u="sng" dirty="0">
                <a:solidFill>
                  <a:srgbClr val="FF0000"/>
                </a:solidFill>
              </a:rPr>
              <a:t>TIME LIMIT FOR ISSUANCE OF NOTICE</a:t>
            </a:r>
            <a:r>
              <a:rPr lang="en-IN" altLang="en-US" b="1" u="sng" dirty="0"/>
              <a:t>:</a:t>
            </a:r>
          </a:p>
          <a:p>
            <a:endParaRPr lang="en-IN" altLang="en-US" b="1" u="sng" dirty="0"/>
          </a:p>
          <a:p>
            <a:r>
              <a:rPr lang="en-IN" altLang="en-US" dirty="0"/>
              <a:t>WITHIN </a:t>
            </a:r>
            <a:r>
              <a:rPr lang="en-IN" altLang="en-US" dirty="0" smtClean="0"/>
              <a:t>TWENTY ONE </a:t>
            </a:r>
            <a:r>
              <a:rPr lang="en-IN" altLang="en-US" dirty="0"/>
              <a:t>MONTHS FROM THE END OF THE F.Y. IN WHICH THE RETURN HAS BEEN </a:t>
            </a:r>
            <a:r>
              <a:rPr lang="en-IN" altLang="en-US" dirty="0" smtClean="0"/>
              <a:t>FILLED,</a:t>
            </a:r>
          </a:p>
          <a:p>
            <a:endParaRPr lang="en-IN" altLang="en-US" dirty="0"/>
          </a:p>
          <a:p>
            <a:r>
              <a:rPr lang="en-IN" altLang="en-US" dirty="0" smtClean="0">
                <a:solidFill>
                  <a:srgbClr val="FF0000"/>
                </a:solidFill>
              </a:rPr>
              <a:t>PERIOD:SIX COMPLETE YEARS PRIOR TO THE RELEVANT YEAR OF THE SEARCH</a:t>
            </a:r>
            <a:endParaRPr lang="en-IN" altLang="en-US" dirty="0">
              <a:solidFill>
                <a:srgbClr val="FF0000"/>
              </a:solidFill>
            </a:endParaRPr>
          </a:p>
          <a:p>
            <a:endParaRPr lang="en-IN" altLang="en-US" dirty="0"/>
          </a:p>
          <a:p>
            <a:r>
              <a:rPr lang="en-IN" altLang="en-US" dirty="0"/>
              <a:t>ISSUANCE OF REPETITIVE NOTICE CAN BE ALLOWED BUT WITHIN THE TIME LIMIT</a:t>
            </a:r>
          </a:p>
          <a:p>
            <a:endParaRPr lang="en-IN" altLang="en-US" dirty="0"/>
          </a:p>
          <a:p>
            <a:r>
              <a:rPr lang="en-IN" altLang="en-US" dirty="0"/>
              <a:t>TIME LIMIT CAN NOT BE EXTENDED BY THE A.O. EVEN BY THE CHIEF CIT SAVE AND EXCEPT BY THE COMPETENT AUTHORITY UNDER CBDT</a:t>
            </a:r>
          </a:p>
          <a:p>
            <a:r>
              <a:rPr lang="en-IN" altLang="en-US" dirty="0"/>
              <a:t>NOTICE CAN BE ISSUED WITHIN THE ASSESSMENT</a:t>
            </a:r>
            <a:r>
              <a:rPr lang="en-US" altLang="en-IN" dirty="0"/>
              <a:t> PERIOD</a:t>
            </a:r>
            <a:endParaRPr lang="en-IN" altLang="en-US" dirty="0"/>
          </a:p>
          <a:p>
            <a:endParaRPr lang="en-IN" altLang="en-US" dirty="0"/>
          </a:p>
          <a:p>
            <a:endParaRPr lang="en-IN" altLang="en-US" dirty="0"/>
          </a:p>
          <a:p>
            <a:endParaRPr lang="en-IN" altLang="en-US" dirty="0"/>
          </a:p>
          <a:p>
            <a:endParaRPr lang="en-IN" altLang="en-US" dirty="0"/>
          </a:p>
          <a:p>
            <a:endParaRPr lang="en-I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3708400"/>
        </p:xfrm>
        <a:graphic>
          <a:graphicData uri="http://schemas.openxmlformats.org/drawingml/2006/table">
            <a:tbl>
              <a:tblPr firstRow="1" bandRow="1">
                <a:tableStyleId>{21E4AEA4-8DFA-4A89-87EB-49C32662AFE0}</a:tableStyleId>
              </a:tblPr>
              <a:tblGrid>
                <a:gridCol w="8229600"/>
              </a:tblGrid>
              <a:tr h="370840">
                <a:tc>
                  <a:txBody>
                    <a:bodyPr/>
                    <a:lstStyle/>
                    <a:p>
                      <a:r>
                        <a:rPr lang="en-US" dirty="0" smtClean="0"/>
                        <a:t>Section 140A       Self Assessment</a:t>
                      </a:r>
                      <a:endParaRPr lang="en-US" dirty="0"/>
                    </a:p>
                  </a:txBody>
                  <a:tcPr/>
                </a:tc>
              </a:tr>
              <a:tr h="370840">
                <a:tc>
                  <a:txBody>
                    <a:bodyPr/>
                    <a:lstStyle/>
                    <a:p>
                      <a:r>
                        <a:rPr lang="en-US" dirty="0" smtClean="0"/>
                        <a:t>Section  142(1)    Enquiry before Assessment</a:t>
                      </a:r>
                      <a:endParaRPr lang="en-US" dirty="0"/>
                    </a:p>
                  </a:txBody>
                  <a:tcPr/>
                </a:tc>
              </a:tr>
              <a:tr h="370840">
                <a:tc>
                  <a:txBody>
                    <a:bodyPr/>
                    <a:lstStyle/>
                    <a:p>
                      <a:r>
                        <a:rPr lang="en-US" dirty="0" smtClean="0"/>
                        <a:t>Section 143(1)(a)</a:t>
                      </a:r>
                      <a:r>
                        <a:rPr lang="en-US" baseline="0" dirty="0" smtClean="0"/>
                        <a:t> Summery Assessment before communicating Assessee</a:t>
                      </a:r>
                      <a:endParaRPr lang="en-US" dirty="0"/>
                    </a:p>
                  </a:txBody>
                  <a:tcPr/>
                </a:tc>
              </a:tr>
              <a:tr h="370840">
                <a:tc>
                  <a:txBody>
                    <a:bodyPr/>
                    <a:lstStyle/>
                    <a:p>
                      <a:r>
                        <a:rPr lang="en-US" b="1" dirty="0" smtClean="0"/>
                        <a:t>Section  143(3)    Scrutiny Assessment</a:t>
                      </a:r>
                      <a:endParaRPr lang="en-US" b="1" dirty="0"/>
                    </a:p>
                  </a:txBody>
                  <a:tcPr/>
                </a:tc>
              </a:tr>
              <a:tr h="370840">
                <a:tc>
                  <a:txBody>
                    <a:bodyPr/>
                    <a:lstStyle/>
                    <a:p>
                      <a:r>
                        <a:rPr lang="en-US" dirty="0" smtClean="0"/>
                        <a:t>Section  144        Best Judgment Assessment </a:t>
                      </a:r>
                      <a:endParaRPr lang="en-US" dirty="0"/>
                    </a:p>
                  </a:txBody>
                  <a:tcPr/>
                </a:tc>
              </a:tr>
              <a:tr h="370840">
                <a:tc>
                  <a:txBody>
                    <a:bodyPr/>
                    <a:lstStyle/>
                    <a:p>
                      <a:r>
                        <a:rPr lang="en-US" dirty="0" smtClean="0"/>
                        <a:t>Section  147        Reassessment after opening</a:t>
                      </a:r>
                      <a:endParaRPr lang="en-US" dirty="0"/>
                    </a:p>
                  </a:txBody>
                  <a:tcPr/>
                </a:tc>
              </a:tr>
              <a:tr h="370840">
                <a:tc>
                  <a:txBody>
                    <a:bodyPr/>
                    <a:lstStyle/>
                    <a:p>
                      <a:r>
                        <a:rPr lang="en-US" dirty="0" smtClean="0"/>
                        <a:t>Section  153A      Search Assessment</a:t>
                      </a:r>
                      <a:endParaRPr lang="en-US" dirty="0"/>
                    </a:p>
                  </a:txBody>
                  <a:tcPr/>
                </a:tc>
              </a:tr>
              <a:tr h="370840">
                <a:tc>
                  <a:txBody>
                    <a:bodyPr/>
                    <a:lstStyle/>
                    <a:p>
                      <a:r>
                        <a:rPr lang="en-US" dirty="0" smtClean="0"/>
                        <a:t>Section  153C      Assessment </a:t>
                      </a:r>
                      <a:r>
                        <a:rPr lang="en-US" smtClean="0"/>
                        <a:t>on Survey </a:t>
                      </a:r>
                      <a:r>
                        <a:rPr lang="en-US" dirty="0" smtClean="0"/>
                        <a:t>related to Search operation</a:t>
                      </a:r>
                      <a:endParaRPr lang="en-US" dirty="0"/>
                    </a:p>
                  </a:txBody>
                  <a:tcPr/>
                </a:tc>
              </a:tr>
              <a:tr h="370840">
                <a:tc>
                  <a:txBody>
                    <a:bodyPr/>
                    <a:lstStyle/>
                    <a:p>
                      <a:r>
                        <a:rPr lang="en-US" dirty="0" smtClean="0"/>
                        <a:t>Section  154        Rectification on Assessment</a:t>
                      </a:r>
                      <a:endParaRPr lang="en-US" dirty="0"/>
                    </a:p>
                  </a:txBody>
                  <a:tcPr/>
                </a:tc>
              </a:tr>
              <a:tr h="370840">
                <a:tc>
                  <a:txBody>
                    <a:bodyPr/>
                    <a:lstStyle/>
                    <a:p>
                      <a:r>
                        <a:rPr lang="en-US" dirty="0" smtClean="0"/>
                        <a:t>Section  155        Amendment</a:t>
                      </a:r>
                      <a:endParaRPr lang="en-US" dirty="0"/>
                    </a:p>
                  </a:txBody>
                  <a:tcPr/>
                </a:tc>
              </a:tr>
            </a:tbl>
          </a:graphicData>
        </a:graphic>
      </p:graphicFrame>
      <p:sp>
        <p:nvSpPr>
          <p:cNvPr id="3" name="Title 2"/>
          <p:cNvSpPr>
            <a:spLocks noGrp="1"/>
          </p:cNvSpPr>
          <p:nvPr>
            <p:ph type="title"/>
          </p:nvPr>
        </p:nvSpPr>
        <p:spPr/>
        <p:txBody>
          <a:bodyPr/>
          <a:lstStyle/>
          <a:p>
            <a:r>
              <a:rPr lang="en-IN" altLang="en-US" dirty="0"/>
              <a:t>SECTIONS OF ASSESSMENTS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458200" cy="5702491"/>
          </a:xfrm>
        </p:spPr>
        <p:txBody>
          <a:bodyPr>
            <a:normAutofit fontScale="92500" lnSpcReduction="20000"/>
          </a:bodyPr>
          <a:lstStyle/>
          <a:p>
            <a:r>
              <a:rPr lang="en-IN" sz="1900" b="1" i="1" dirty="0">
                <a:latin typeface="Verdana" panose="020B0604030504040204" pitchFamily="34" charset="0"/>
                <a:ea typeface="Verdana" panose="020B0604030504040204" pitchFamily="34" charset="0"/>
                <a:cs typeface="Verdana" panose="020B0604030504040204" pitchFamily="34" charset="0"/>
              </a:rPr>
              <a:t>132.</a:t>
            </a:r>
            <a:r>
              <a:rPr lang="en-IN" sz="1900" i="1" dirty="0">
                <a:latin typeface="Verdana" panose="020B0604030504040204" pitchFamily="34" charset="0"/>
                <a:ea typeface="Verdana" panose="020B0604030504040204" pitchFamily="34" charset="0"/>
                <a:cs typeface="Verdana" panose="020B0604030504040204" pitchFamily="34" charset="0"/>
              </a:rPr>
              <a:t> (1) Where the Director of Inspection or the Commissioner, in consequence of information in his possession, has reason to believe that—</a:t>
            </a:r>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i="1" dirty="0">
                <a:latin typeface="Verdana" panose="020B0604030504040204" pitchFamily="34" charset="0"/>
                <a:ea typeface="Verdana" panose="020B0604030504040204" pitchFamily="34" charset="0"/>
                <a:cs typeface="Verdana" panose="020B0604030504040204" pitchFamily="34" charset="0"/>
              </a:rPr>
              <a:t>(a) any person to whom a summons under sub-section (1) of section 37 of the Indian Income-tax Act, 1922 (11 of 1922) or under sub-section (1) of section 131 of this Act, or a notice under sub-section (4) of section 22 of the Indian Income-tax Act, 1922 or under sub-section (1) of section 142 of this Act was issued to produce, or cause to be produced, any books of account or other documents has omitted or failed to produce, or cause to be produced, such books of account, or other documents as required by such summons or notice, or</a:t>
            </a:r>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i="1" dirty="0">
                <a:latin typeface="Verdana" panose="020B0604030504040204" pitchFamily="34" charset="0"/>
                <a:ea typeface="Verdana" panose="020B0604030504040204" pitchFamily="34" charset="0"/>
                <a:cs typeface="Verdana" panose="020B0604030504040204" pitchFamily="34" charset="0"/>
              </a:rPr>
              <a:t>(b) any person to whom a summons or notice as aforesaid has been or might be issued will not, or would not, produce or cause to be produced, any books of account or other documents which will be useful for, or relevant to, any proceeding under the Indian Income-tax Act, 1922 (11 of 1922) or under this Act, or</a:t>
            </a:r>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i="1" dirty="0">
                <a:latin typeface="Verdana" panose="020B0604030504040204" pitchFamily="34" charset="0"/>
                <a:ea typeface="Verdana" panose="020B0604030504040204" pitchFamily="34" charset="0"/>
                <a:cs typeface="Verdana" panose="020B0604030504040204" pitchFamily="34" charset="0"/>
              </a:rPr>
              <a:t>(c) any person is in possession of any money, bullion, jewellery or other valuable article or thing and such money, bullion, jewellery or other valuable article or thing represents either wholly or partly income or property which has not been disclosed for the purposes of the Indian Income-tax Act, 1922 (11 of 1922) or this Act (hereinafter in this section referred to as the undisclosed income or property),</a:t>
            </a:r>
            <a:endParaRPr lang="en-IN" sz="1900" dirty="0">
              <a:latin typeface="Verdana" panose="020B0604030504040204" pitchFamily="34" charset="0"/>
              <a:ea typeface="Verdana" panose="020B0604030504040204" pitchFamily="34" charset="0"/>
              <a:cs typeface="Verdana" panose="020B0604030504040204" pitchFamily="34" charset="0"/>
            </a:endParaRPr>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458200" cy="6400800"/>
          </a:xfrm>
        </p:spPr>
        <p:txBody>
          <a:bodyPr>
            <a:normAutofit/>
          </a:bodyPr>
          <a:lstStyle/>
          <a:p>
            <a:endParaRPr lang="en-IN" sz="1800" dirty="0" smtClean="0">
              <a:latin typeface="Verdana" panose="020B0604030504040204" pitchFamily="34" charset="0"/>
              <a:ea typeface="Verdana" panose="020B0604030504040204" pitchFamily="34" charset="0"/>
              <a:cs typeface="Verdana" panose="020B0604030504040204" pitchFamily="34" charset="0"/>
            </a:endParaRPr>
          </a:p>
          <a:p>
            <a:r>
              <a:rPr lang="en-IN" sz="1800" dirty="0" smtClean="0">
                <a:latin typeface="Verdana" panose="020B0604030504040204" pitchFamily="34" charset="0"/>
                <a:ea typeface="Verdana" panose="020B0604030504040204" pitchFamily="34" charset="0"/>
                <a:cs typeface="Verdana" panose="020B0604030504040204" pitchFamily="34" charset="0"/>
              </a:rPr>
              <a:t>Rules </a:t>
            </a:r>
            <a:r>
              <a:rPr lang="en-IN" sz="1800" dirty="0">
                <a:latin typeface="Verdana" panose="020B0604030504040204" pitchFamily="34" charset="0"/>
                <a:ea typeface="Verdana" panose="020B0604030504040204" pitchFamily="34" charset="0"/>
                <a:cs typeface="Verdana" panose="020B0604030504040204" pitchFamily="34" charset="0"/>
              </a:rPr>
              <a:t>112, 1124, 112B, 112C and 112D of the Income Tax Rules, 1962 lay down the detailed procedure to be followed while These Rules, conducting a search, making seizures and dealing with the seized assets Besides, we have wisdom of the judg</a:t>
            </a:r>
            <a:r>
              <a:rPr lang="en-US" altLang="en-IN" sz="1800" dirty="0">
                <a:latin typeface="Verdana" panose="020B0604030504040204" pitchFamily="34" charset="0"/>
                <a:ea typeface="Verdana" panose="020B0604030504040204" pitchFamily="34" charset="0"/>
                <a:cs typeface="Verdana" panose="020B0604030504040204" pitchFamily="34" charset="0"/>
              </a:rPr>
              <a:t>ment</a:t>
            </a:r>
            <a:r>
              <a:rPr lang="en-IN" sz="1800" dirty="0" smtClean="0">
                <a:latin typeface="Verdana" panose="020B0604030504040204" pitchFamily="34" charset="0"/>
                <a:ea typeface="Verdana" panose="020B0604030504040204" pitchFamily="34" charset="0"/>
                <a:cs typeface="Verdana" panose="020B0604030504040204" pitchFamily="34" charset="0"/>
              </a:rPr>
              <a:t>.</a:t>
            </a: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To meet the ends of justice and fair play, the person searched has certain rights including those listed in the Ground Rules and Citizens' Charter. They are listed hereinafter with reference to different stages of search</a:t>
            </a:r>
            <a:r>
              <a:rPr lang="en-IN" sz="1800" dirty="0" smtClean="0">
                <a:latin typeface="Verdana" panose="020B0604030504040204" pitchFamily="34" charset="0"/>
                <a:ea typeface="Verdana" panose="020B0604030504040204" pitchFamily="34" charset="0"/>
                <a:cs typeface="Verdana" panose="020B0604030504040204" pitchFamily="34" charset="0"/>
              </a:rPr>
              <a:t>.</a:t>
            </a: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At the time of commencement of search</a:t>
            </a:r>
          </a:p>
          <a:p>
            <a:r>
              <a:rPr lang="en-IN" sz="1800" dirty="0">
                <a:latin typeface="Verdana" panose="020B0604030504040204" pitchFamily="34" charset="0"/>
                <a:ea typeface="Verdana" panose="020B0604030504040204" pitchFamily="34" charset="0"/>
                <a:cs typeface="Verdana" panose="020B0604030504040204" pitchFamily="34" charset="0"/>
              </a:rPr>
              <a:t>a. Before the commencement of the search, to see the Warrant of Authorisation and to ensure that it is duly signed and sealed. However, there is no right to have a copy of it</a:t>
            </a:r>
            <a:r>
              <a:rPr lang="en-IN" sz="1800" dirty="0" smtClean="0">
                <a:latin typeface="Verdana" panose="020B0604030504040204" pitchFamily="34" charset="0"/>
                <a:ea typeface="Verdana" panose="020B0604030504040204" pitchFamily="34" charset="0"/>
                <a:cs typeface="Verdana" panose="020B0604030504040204" pitchFamily="34" charset="0"/>
              </a:rPr>
              <a:t>;</a:t>
            </a: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b. Identity and search of search party</a:t>
            </a:r>
          </a:p>
          <a:p>
            <a:r>
              <a:rPr lang="en-IN" sz="1800" dirty="0">
                <a:latin typeface="Verdana" panose="020B0604030504040204" pitchFamily="34" charset="0"/>
                <a:ea typeface="Verdana" panose="020B0604030504040204" pitchFamily="34" charset="0"/>
                <a:cs typeface="Verdana" panose="020B0604030504040204" pitchFamily="34" charset="0"/>
              </a:rPr>
              <a:t>i. To verify identity of each member of the search party. All the members of a search party are supposed to carry their identity cards. In case of doubt, it is advisable to note down the serial number of their identity cards.</a:t>
            </a:r>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382000" cy="5702491"/>
          </a:xfrm>
        </p:spPr>
        <p:txBody>
          <a:bodyPr>
            <a:normAutofit fontScale="77500" lnSpcReduction="20000"/>
          </a:bodyPr>
          <a:lstStyle/>
          <a:p>
            <a:r>
              <a:rPr lang="en-IN" sz="2400" dirty="0">
                <a:latin typeface="Verdana" panose="020B0604030504040204" pitchFamily="34" charset="0"/>
                <a:ea typeface="Verdana" panose="020B0604030504040204" pitchFamily="34" charset="0"/>
                <a:cs typeface="Verdana" panose="020B0604030504040204" pitchFamily="34" charset="0"/>
              </a:rPr>
              <a:t>iii. The authorised officer would normally not accede to the request and wait indefinitely as search can be kept in abeyance only for a reasonable time. Thereafter. he may proceed with the search in the presence of the witnesses.</a:t>
            </a:r>
          </a:p>
          <a:p>
            <a:r>
              <a:rPr lang="en-IN" sz="2400" dirty="0">
                <a:latin typeface="Verdana" panose="020B0604030504040204" pitchFamily="34" charset="0"/>
                <a:ea typeface="Verdana" panose="020B0604030504040204" pitchFamily="34" charset="0"/>
                <a:cs typeface="Verdana" panose="020B0604030504040204" pitchFamily="34" charset="0"/>
              </a:rPr>
              <a:t>iv. It would, however, be in the interest of fair play, natural justice and even the revenue, if full opportunity is allowed to the person searched to attend the search.</a:t>
            </a:r>
          </a:p>
          <a:p>
            <a:endParaRPr lang="en-IN" sz="2400" dirty="0">
              <a:latin typeface="Verdana" panose="020B0604030504040204" pitchFamily="34" charset="0"/>
              <a:ea typeface="Verdana" panose="020B0604030504040204" pitchFamily="34" charset="0"/>
              <a:cs typeface="Verdana" panose="020B0604030504040204" pitchFamily="34" charset="0"/>
            </a:endParaRPr>
          </a:p>
          <a:p>
            <a:endParaRPr lang="en-IN" sz="2100" dirty="0" smtClean="0">
              <a:latin typeface="Verdana" panose="020B0604030504040204" pitchFamily="34" charset="0"/>
              <a:ea typeface="Verdana" panose="020B0604030504040204" pitchFamily="34" charset="0"/>
              <a:cs typeface="Verdana" panose="020B0604030504040204" pitchFamily="34" charset="0"/>
            </a:endParaRPr>
          </a:p>
          <a:p>
            <a:r>
              <a:rPr lang="en-IN" sz="2100" dirty="0" smtClean="0">
                <a:latin typeface="Verdana" panose="020B0604030504040204" pitchFamily="34" charset="0"/>
                <a:ea typeface="Verdana" panose="020B0604030504040204" pitchFamily="34" charset="0"/>
                <a:cs typeface="Verdana" panose="020B0604030504040204" pitchFamily="34" charset="0"/>
              </a:rPr>
              <a:t>ii</a:t>
            </a:r>
            <a:r>
              <a:rPr lang="en-IN" sz="2100" dirty="0">
                <a:latin typeface="Verdana" panose="020B0604030504040204" pitchFamily="34" charset="0"/>
                <a:ea typeface="Verdana" panose="020B0604030504040204" pitchFamily="34" charset="0"/>
                <a:cs typeface="Verdana" panose="020B0604030504040204" pitchFamily="34" charset="0"/>
              </a:rPr>
              <a:t>. Besides, his right to satisfy the correctness of the search warrant, he can also require the authorised officer to show his identity with reference to the identity card which is normally issued to every officer or Income Tax Inspector of the department</a:t>
            </a:r>
            <a:r>
              <a:rPr lang="en-IN" sz="2100" dirty="0" smtClean="0">
                <a:latin typeface="Verdana" panose="020B0604030504040204" pitchFamily="34" charset="0"/>
                <a:ea typeface="Verdana" panose="020B0604030504040204" pitchFamily="34" charset="0"/>
                <a:cs typeface="Verdana" panose="020B0604030504040204" pitchFamily="34" charset="0"/>
              </a:rPr>
              <a:t>.</a:t>
            </a:r>
          </a:p>
          <a:p>
            <a:endParaRPr lang="en-IN" sz="2100" dirty="0">
              <a:latin typeface="Verdana" panose="020B0604030504040204" pitchFamily="34" charset="0"/>
              <a:ea typeface="Verdana" panose="020B0604030504040204" pitchFamily="34" charset="0"/>
              <a:cs typeface="Verdana" panose="020B0604030504040204" pitchFamily="34" charset="0"/>
            </a:endParaRPr>
          </a:p>
          <a:p>
            <a:r>
              <a:rPr lang="en-IN" sz="2100" dirty="0">
                <a:latin typeface="Verdana" panose="020B0604030504040204" pitchFamily="34" charset="0"/>
                <a:ea typeface="Verdana" panose="020B0604030504040204" pitchFamily="34" charset="0"/>
                <a:cs typeface="Verdana" panose="020B0604030504040204" pitchFamily="34" charset="0"/>
              </a:rPr>
              <a:t>iii. Such a safeguard is necessary, unless the occupant is already familiar with the officials. There have been daring instances of daylight robbery on pretence of tax raid. The exemplary illustration of such victimisation is the case of big jewellers merchants, renowned jewellers of Mumbai, despite the fact that they were habituated to face frequent searches from Customs authorities, Gold Control authorities etc.</a:t>
            </a:r>
          </a:p>
          <a:p>
            <a:endParaRPr lang="en-IN" sz="2100" dirty="0" smtClean="0">
              <a:latin typeface="Verdana" panose="020B0604030504040204" pitchFamily="34" charset="0"/>
              <a:ea typeface="Verdana" panose="020B0604030504040204" pitchFamily="34" charset="0"/>
              <a:cs typeface="Verdana" panose="020B0604030504040204" pitchFamily="34" charset="0"/>
            </a:endParaRPr>
          </a:p>
          <a:p>
            <a:r>
              <a:rPr lang="en-IN" sz="2100" dirty="0" smtClean="0">
                <a:latin typeface="Verdana" panose="020B0604030504040204" pitchFamily="34" charset="0"/>
                <a:ea typeface="Verdana" panose="020B0604030504040204" pitchFamily="34" charset="0"/>
                <a:cs typeface="Verdana" panose="020B0604030504040204" pitchFamily="34" charset="0"/>
              </a:rPr>
              <a:t>iv</a:t>
            </a:r>
            <a:r>
              <a:rPr lang="en-IN" sz="2100" dirty="0">
                <a:latin typeface="Verdana" panose="020B0604030504040204" pitchFamily="34" charset="0"/>
                <a:ea typeface="Verdana" panose="020B0604030504040204" pitchFamily="34" charset="0"/>
                <a:cs typeface="Verdana" panose="020B0604030504040204" pitchFamily="34" charset="0"/>
              </a:rPr>
              <a:t>. To have personal search of all the members of the search party officers before they start the search. In fact, the search officers are expected to offer themselves for the search lest they are accused of planting some documents or evidence in the premises;</a:t>
            </a:r>
          </a:p>
          <a:p>
            <a:endParaRPr lang="en-IN" sz="2100" dirty="0" smtClean="0">
              <a:latin typeface="Verdana" panose="020B0604030504040204" pitchFamily="34" charset="0"/>
              <a:ea typeface="Verdana" panose="020B0604030504040204" pitchFamily="34" charset="0"/>
              <a:cs typeface="Verdana" panose="020B0604030504040204" pitchFamily="34" charset="0"/>
            </a:endParaRPr>
          </a:p>
          <a:p>
            <a:endParaRPr lang="en-IN" sz="2100" dirty="0" smtClean="0">
              <a:latin typeface="Verdana" panose="020B0604030504040204" pitchFamily="34" charset="0"/>
              <a:ea typeface="Verdana" panose="020B0604030504040204" pitchFamily="34" charset="0"/>
              <a:cs typeface="Verdana" panose="020B0604030504040204" pitchFamily="34" charset="0"/>
            </a:endParaRPr>
          </a:p>
          <a:p>
            <a:endParaRPr lang="en-IN" sz="1800" dirty="0"/>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305800" cy="5702491"/>
          </a:xfrm>
        </p:spPr>
        <p:txBody>
          <a:bodyPr>
            <a:noAutofit/>
          </a:bodyPr>
          <a:lstStyle/>
          <a:p>
            <a:r>
              <a:rPr lang="en-IN" sz="1800" dirty="0">
                <a:latin typeface="Verdana" panose="020B0604030504040204" pitchFamily="34" charset="0"/>
                <a:ea typeface="Verdana" panose="020B0604030504040204" pitchFamily="34" charset="0"/>
                <a:cs typeface="Verdana" panose="020B0604030504040204" pitchFamily="34" charset="0"/>
              </a:rPr>
              <a:t>c. To demand presence of two or more respectable and independent residents of the locality as witnesses (also called, "</a:t>
            </a:r>
            <a:r>
              <a:rPr lang="en-IN" sz="1800" dirty="0" err="1">
                <a:latin typeface="Verdana" panose="020B0604030504040204" pitchFamily="34" charset="0"/>
                <a:ea typeface="Verdana" panose="020B0604030504040204" pitchFamily="34" charset="0"/>
                <a:cs typeface="Verdana" panose="020B0604030504040204" pitchFamily="34" charset="0"/>
              </a:rPr>
              <a:t>Panchas</a:t>
            </a:r>
            <a:r>
              <a:rPr lang="en-IN" sz="1800" dirty="0">
                <a:latin typeface="Verdana" panose="020B0604030504040204" pitchFamily="34" charset="0"/>
                <a:ea typeface="Verdana" panose="020B0604030504040204" pitchFamily="34" charset="0"/>
                <a:cs typeface="Verdana" panose="020B0604030504040204" pitchFamily="34" charset="0"/>
              </a:rPr>
              <a:t>");</a:t>
            </a:r>
          </a:p>
          <a:p>
            <a:endParaRPr lang="en-IN" sz="1800" dirty="0" smtClean="0">
              <a:latin typeface="Verdana" panose="020B0604030504040204" pitchFamily="34" charset="0"/>
              <a:ea typeface="Verdana" panose="020B0604030504040204" pitchFamily="34" charset="0"/>
              <a:cs typeface="Verdana" panose="020B0604030504040204" pitchFamily="34" charset="0"/>
            </a:endParaRPr>
          </a:p>
          <a:p>
            <a:r>
              <a:rPr lang="en-IN" sz="1800" dirty="0" smtClean="0">
                <a:latin typeface="Verdana" panose="020B0604030504040204" pitchFamily="34" charset="0"/>
                <a:ea typeface="Verdana" panose="020B0604030504040204" pitchFamily="34" charset="0"/>
                <a:cs typeface="Verdana" panose="020B0604030504040204" pitchFamily="34" charset="0"/>
              </a:rPr>
              <a:t>d</a:t>
            </a:r>
            <a:r>
              <a:rPr lang="en-IN" sz="1800" dirty="0">
                <a:latin typeface="Verdana" panose="020B0604030504040204" pitchFamily="34" charset="0"/>
                <a:ea typeface="Verdana" panose="020B0604030504040204" pitchFamily="34" charset="0"/>
                <a:cs typeface="Verdana" panose="020B0604030504040204" pitchFamily="34" charset="0"/>
              </a:rPr>
              <a:t>. To withdraw, in a case where the building, etc. is in the occupation of a woman, who according to custom, does not appear in public i.e. a </a:t>
            </a:r>
            <a:r>
              <a:rPr lang="en-IN" sz="1800" dirty="0" err="1">
                <a:latin typeface="Verdana" panose="020B0604030504040204" pitchFamily="34" charset="0"/>
                <a:ea typeface="Verdana" panose="020B0604030504040204" pitchFamily="34" charset="0"/>
                <a:cs typeface="Verdana" panose="020B0604030504040204" pitchFamily="34" charset="0"/>
              </a:rPr>
              <a:t>pardanashin</a:t>
            </a:r>
            <a:r>
              <a:rPr lang="en-IN" sz="1800" dirty="0">
                <a:latin typeface="Verdana" panose="020B0604030504040204" pitchFamily="34" charset="0"/>
                <a:ea typeface="Verdana" panose="020B0604030504040204" pitchFamily="34" charset="0"/>
                <a:cs typeface="Verdana" panose="020B0604030504040204" pitchFamily="34" charset="0"/>
              </a:rPr>
              <a:t> lady, and</a:t>
            </a: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e. Right to worship He is entitled to observance of his worship at the time at which he is normally expected to do.</a:t>
            </a:r>
          </a:p>
          <a:p>
            <a:endParaRPr lang="en-IN" sz="1800" b="1" dirty="0" smtClean="0">
              <a:latin typeface="Verdana" panose="020B0604030504040204" pitchFamily="34" charset="0"/>
              <a:ea typeface="Verdana" panose="020B0604030504040204" pitchFamily="34" charset="0"/>
              <a:cs typeface="Verdana" panose="020B0604030504040204" pitchFamily="34" charset="0"/>
            </a:endParaRPr>
          </a:p>
          <a:p>
            <a:r>
              <a:rPr lang="en-IN" sz="1800" b="1" dirty="0" smtClean="0">
                <a:latin typeface="Verdana" panose="020B0604030504040204" pitchFamily="34" charset="0"/>
                <a:ea typeface="Verdana" panose="020B0604030504040204" pitchFamily="34" charset="0"/>
                <a:cs typeface="Verdana" panose="020B0604030504040204" pitchFamily="34" charset="0"/>
              </a:rPr>
              <a:t>During </a:t>
            </a:r>
            <a:r>
              <a:rPr lang="en-IN" sz="1800" b="1" dirty="0">
                <a:latin typeface="Verdana" panose="020B0604030504040204" pitchFamily="34" charset="0"/>
                <a:ea typeface="Verdana" panose="020B0604030504040204" pitchFamily="34" charset="0"/>
                <a:cs typeface="Verdana" panose="020B0604030504040204" pitchFamily="34" charset="0"/>
              </a:rPr>
              <a:t>the Search proceedings</a:t>
            </a:r>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a. To remain present during search - Rule 112(8)</a:t>
            </a:r>
          </a:p>
          <a:p>
            <a:endParaRPr lang="en-IN" sz="1800" dirty="0" smtClean="0">
              <a:latin typeface="Verdana" panose="020B0604030504040204" pitchFamily="34" charset="0"/>
              <a:ea typeface="Verdana" panose="020B0604030504040204" pitchFamily="34" charset="0"/>
              <a:cs typeface="Verdana" panose="020B0604030504040204" pitchFamily="34" charset="0"/>
            </a:endParaRPr>
          </a:p>
          <a:p>
            <a:r>
              <a:rPr lang="en-IN" sz="1800" dirty="0" smtClean="0">
                <a:latin typeface="Verdana" panose="020B0604030504040204" pitchFamily="34" charset="0"/>
                <a:ea typeface="Verdana" panose="020B0604030504040204" pitchFamily="34" charset="0"/>
                <a:cs typeface="Verdana" panose="020B0604030504040204" pitchFamily="34" charset="0"/>
              </a:rPr>
              <a:t>b</a:t>
            </a:r>
            <a:r>
              <a:rPr lang="en-IN" sz="1800" dirty="0">
                <a:latin typeface="Verdana" panose="020B0604030504040204" pitchFamily="34" charset="0"/>
                <a:ea typeface="Verdana" panose="020B0604030504040204" pitchFamily="34" charset="0"/>
                <a:cs typeface="Verdana" panose="020B0604030504040204" pitchFamily="34" charset="0"/>
              </a:rPr>
              <a:t>. While real occupant away from the premises</a:t>
            </a:r>
          </a:p>
          <a:p>
            <a:r>
              <a:rPr lang="en-IN" sz="1800" dirty="0">
                <a:latin typeface="Verdana" panose="020B0604030504040204" pitchFamily="34" charset="0"/>
                <a:ea typeface="Verdana" panose="020B0604030504040204" pitchFamily="34" charset="0"/>
                <a:cs typeface="Verdana" panose="020B0604030504040204" pitchFamily="34" charset="0"/>
              </a:rPr>
              <a:t>i. This assumes importance because the search is carried out without any prior notice.</a:t>
            </a:r>
          </a:p>
          <a:p>
            <a:r>
              <a:rPr lang="en-IN" sz="1800" dirty="0">
                <a:latin typeface="Verdana" panose="020B0604030504040204" pitchFamily="34" charset="0"/>
                <a:ea typeface="Verdana" panose="020B0604030504040204" pitchFamily="34" charset="0"/>
                <a:cs typeface="Verdana" panose="020B0604030504040204" pitchFamily="34" charset="0"/>
              </a:rPr>
              <a:t>ii. The person present in the building may, if he is not the real owner, request the authorised officer to wait for some time for enabling him to inform the real owner about the search. If the real owner is in a position to be present, the authorised officer may be informed accordingly</a:t>
            </a:r>
            <a:r>
              <a:rPr lang="en-IN" sz="1800" dirty="0" smtClean="0">
                <a:latin typeface="Verdana" panose="020B0604030504040204" pitchFamily="34" charset="0"/>
                <a:ea typeface="Verdana" panose="020B0604030504040204" pitchFamily="34" charset="0"/>
                <a:cs typeface="Verdana" panose="020B0604030504040204" pitchFamily="34" charset="0"/>
              </a:rPr>
              <a:t>.</a:t>
            </a:r>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2389</Words>
  <Application>Microsoft Office PowerPoint</Application>
  <PresentationFormat>On-screen Show (4:3)</PresentationFormat>
  <Paragraphs>363</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Lucida Sans Unicode</vt:lpstr>
      <vt:lpstr>Verdana</vt:lpstr>
      <vt:lpstr>Wingdings 2</vt:lpstr>
      <vt:lpstr>Wingdings 3</vt:lpstr>
      <vt:lpstr>Concourse</vt:lpstr>
      <vt:lpstr>Search assessment u/s 153A &amp; 153C incluvise of Submissions along with reply</vt:lpstr>
      <vt:lpstr>PowerPoint Presentation</vt:lpstr>
      <vt:lpstr>PowerPoint Presentation</vt:lpstr>
      <vt:lpstr>PowerPoint Presentation</vt:lpstr>
      <vt:lpstr>SECTIONS OF ASSESSMENTS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Proceedings under the Income Tax Act,1961</dc:title>
  <dc:creator>User</dc:creator>
  <cp:lastModifiedBy>Windows User</cp:lastModifiedBy>
  <cp:revision>56</cp:revision>
  <dcterms:created xsi:type="dcterms:W3CDTF">2019-03-03T09:28:00Z</dcterms:created>
  <dcterms:modified xsi:type="dcterms:W3CDTF">2024-08-09T09:14:29Z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5B6A1E9009824765B9D24F6EF6D84C87</vt:lpwstr>
  </property>
  <property fmtid="{D5CDD505-2E9C-101B-9397-08002B2CF9AE}" pid="3" name="KSOProductBuildVer">
    <vt:lpwstr>1033-12.2.0.13489</vt:lpwstr>
  </property>
</Properties>
</file>