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97" r:id="rId5"/>
    <p:sldId id="296" r:id="rId6"/>
    <p:sldId id="260" r:id="rId7"/>
    <p:sldId id="262" r:id="rId8"/>
    <p:sldId id="261" r:id="rId9"/>
    <p:sldId id="301" r:id="rId10"/>
    <p:sldId id="302" r:id="rId11"/>
    <p:sldId id="303" r:id="rId12"/>
    <p:sldId id="308" r:id="rId13"/>
    <p:sldId id="316" r:id="rId14"/>
    <p:sldId id="304" r:id="rId15"/>
    <p:sldId id="305" r:id="rId16"/>
    <p:sldId id="306" r:id="rId17"/>
    <p:sldId id="307" r:id="rId18"/>
    <p:sldId id="309" r:id="rId19"/>
    <p:sldId id="310" r:id="rId20"/>
    <p:sldId id="264" r:id="rId21"/>
    <p:sldId id="265" r:id="rId22"/>
    <p:sldId id="298" r:id="rId23"/>
    <p:sldId id="266" r:id="rId24"/>
    <p:sldId id="293" r:id="rId25"/>
    <p:sldId id="300" r:id="rId26"/>
    <p:sldId id="299" r:id="rId27"/>
    <p:sldId id="294" r:id="rId28"/>
    <p:sldId id="331" r:id="rId29"/>
    <p:sldId id="332" r:id="rId30"/>
    <p:sldId id="295"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29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74" d="100"/>
          <a:sy n="74" d="100"/>
        </p:scale>
        <p:origin x="5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6/25/2025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taxguru.in/income-tax/unsecured-loan-accommodation-entry-provider-hc-remanded-matter-ao.html" TargetMode="External"/><Relationship Id="rId2" Type="http://schemas.openxmlformats.org/officeDocument/2006/relationships/hyperlink" Target="https://www.taxmann.com/research/search?searchData=%5B2022%5D%20145%20taxmann.com%20131" TargetMode="External"/><Relationship Id="rId1" Type="http://schemas.openxmlformats.org/officeDocument/2006/relationships/slideLayout" Target="../slideLayouts/slideLayout2.xml"/><Relationship Id="rId4" Type="http://schemas.openxmlformats.org/officeDocument/2006/relationships/hyperlink" Target="https://taxguru.in/income-tax/hc-directs-proceeding-officers-passing-erroneous-order.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axguru.in/income-tax/section-148ac-casts-duty-ao-consider-reply-assessee.html" TargetMode="External"/><Relationship Id="rId2" Type="http://schemas.openxmlformats.org/officeDocument/2006/relationships/hyperlink" Target="https://taxguru.in/income-tax/reassessment-quashed-hc-non-consideration-objection.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9890" y="245110"/>
            <a:ext cx="11471910" cy="6295390"/>
          </a:xfrm>
        </p:spPr>
        <p:txBody>
          <a:bodyPr/>
          <a:lstStyle/>
          <a:p>
            <a:endParaRPr lang="en-US" sz="3600" dirty="0">
              <a:solidFill>
                <a:srgbClr val="FF0000"/>
              </a:solidFill>
            </a:endParaRPr>
          </a:p>
          <a:p>
            <a:endParaRPr lang="en-US" sz="3600" dirty="0">
              <a:solidFill>
                <a:srgbClr val="FF0000"/>
              </a:solidFill>
            </a:endParaRPr>
          </a:p>
          <a:p>
            <a:r>
              <a:rPr lang="en-US" sz="3600" b="1" dirty="0" smtClean="0">
                <a:latin typeface="Gungsuh" panose="02030600000101010101" charset="-127"/>
                <a:ea typeface="Gungsuh" panose="02030600000101010101" charset="-127"/>
              </a:rPr>
              <a:t>REASSESSMENT U/S 147 </a:t>
            </a:r>
          </a:p>
          <a:p>
            <a:endParaRPr lang="en-US" sz="3600" b="1" dirty="0" smtClean="0">
              <a:latin typeface="Gungsuh" panose="02030600000101010101" charset="-127"/>
              <a:ea typeface="Gungsuh" panose="02030600000101010101" charset="-127"/>
            </a:endParaRPr>
          </a:p>
          <a:p>
            <a:r>
              <a:rPr lang="en-US" sz="3600" b="1" dirty="0" smtClean="0">
                <a:latin typeface="Gungsuh" panose="02030600000101010101" charset="-127"/>
                <a:ea typeface="Gungsuh" panose="02030600000101010101" charset="-127"/>
              </a:rPr>
              <a:t>INRELATION TO NOTICE U/S 148</a:t>
            </a:r>
          </a:p>
          <a:p>
            <a:endParaRPr lang="en-US" sz="3600" b="1" dirty="0">
              <a:latin typeface="Gungsuh" panose="02030600000101010101" charset="-127"/>
              <a:ea typeface="Gungsuh" panose="02030600000101010101" charset="-127"/>
            </a:endParaRPr>
          </a:p>
          <a:p>
            <a:r>
              <a:rPr lang="en-US" sz="3600" b="1" dirty="0">
                <a:latin typeface="Gungsuh" panose="02030600000101010101" charset="-127"/>
                <a:ea typeface="Gungsuh" panose="02030600000101010101" charset="-127"/>
              </a:rPr>
              <a:t>UNDER THE INCOME TAX </a:t>
            </a:r>
            <a:r>
              <a:rPr lang="en-US" sz="3600" b="1" dirty="0" smtClean="0">
                <a:latin typeface="Gungsuh" panose="02030600000101010101" charset="-127"/>
                <a:ea typeface="Gungsuh" panose="02030600000101010101" charset="-127"/>
              </a:rPr>
              <a:t>ACT,1961</a:t>
            </a:r>
          </a:p>
          <a:p>
            <a:r>
              <a:rPr lang="en-US" sz="3600" b="1" dirty="0" smtClean="0">
                <a:latin typeface="Gungsuh" panose="02030600000101010101" charset="-127"/>
                <a:ea typeface="Gungsuh" panose="02030600000101010101" charset="-127"/>
              </a:rPr>
              <a:t>AND </a:t>
            </a:r>
          </a:p>
          <a:p>
            <a:r>
              <a:rPr lang="en-US" sz="3600" b="1" dirty="0" smtClean="0">
                <a:latin typeface="Gungsuh" panose="02030600000101010101" charset="-127"/>
                <a:ea typeface="Gungsuh" panose="02030600000101010101" charset="-127"/>
              </a:rPr>
              <a:t>REPLY THEREOF</a:t>
            </a:r>
            <a:endParaRPr lang="en-US" sz="3600" b="1" dirty="0">
              <a:latin typeface="Gungsuh" panose="02030600000101010101" charset="-127"/>
              <a:ea typeface="Gungsuh" panose="02030600000101010101"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77500" lnSpcReduction="20000"/>
          </a:bodyPr>
          <a:lstStyle/>
          <a:p>
            <a:pPr marL="457200" lvl="0" indent="0" algn="just">
              <a:lnSpc>
                <a:spcPct val="100000"/>
              </a:lnSpc>
              <a:spcBef>
                <a:spcPts val="0"/>
              </a:spcBef>
              <a:buNone/>
            </a:pPr>
            <a:r>
              <a:rPr lang="en-US" dirty="0" smtClean="0"/>
              <a:t>Iv </a:t>
            </a:r>
            <a:r>
              <a:rPr lang="en-US" dirty="0">
                <a:latin typeface="Cambria" panose="02040503050406030204" pitchFamily="18" charset="0"/>
                <a:ea typeface="Cambria" panose="02040503050406030204" pitchFamily="18" charset="0"/>
              </a:rPr>
              <a:t>	Cases involving addition in any assessment year on a recurring issue of law or fact:</a:t>
            </a:r>
          </a:p>
          <a:p>
            <a:pPr marL="1371600" lvl="0" indent="-457200" algn="just">
              <a:lnSpc>
                <a:spcPct val="100000"/>
              </a:lnSpc>
              <a:spcBef>
                <a:spcPts val="0"/>
              </a:spcBef>
              <a:buFont typeface="+mj-lt"/>
              <a:buAutoNum type="alphaLcParenR"/>
            </a:pPr>
            <a:r>
              <a:rPr lang="en-US" dirty="0">
                <a:latin typeface="Cambria" panose="02040503050406030204" pitchFamily="18" charset="0"/>
                <a:ea typeface="Cambria" panose="02040503050406030204" pitchFamily="18" charset="0"/>
              </a:rPr>
              <a:t>exceeding </a:t>
            </a:r>
            <a:r>
              <a:rPr lang="en-US" dirty="0" err="1">
                <a:latin typeface="Cambria" panose="02040503050406030204" pitchFamily="18" charset="0"/>
                <a:ea typeface="Cambria" panose="02040503050406030204" pitchFamily="18" charset="0"/>
              </a:rPr>
              <a:t>Rs</a:t>
            </a:r>
            <a:r>
              <a:rPr lang="en-US" dirty="0">
                <a:latin typeface="Cambria" panose="02040503050406030204" pitchFamily="18" charset="0"/>
                <a:ea typeface="Cambria" panose="02040503050406030204" pitchFamily="18" charset="0"/>
              </a:rPr>
              <a:t>. 25 lakhs in eight metro charges at Ahmedabad, Bengaluru, Chennai, Delhi, Hyderabad, Kolkata, Mumbai and Pune while at other charges, quantum of addition should exceed </a:t>
            </a:r>
            <a:r>
              <a:rPr lang="en-US" dirty="0" err="1">
                <a:latin typeface="Cambria" panose="02040503050406030204" pitchFamily="18" charset="0"/>
                <a:ea typeface="Cambria" panose="02040503050406030204" pitchFamily="18" charset="0"/>
              </a:rPr>
              <a:t>Rs</a:t>
            </a:r>
            <a:r>
              <a:rPr lang="en-US" dirty="0">
                <a:latin typeface="Cambria" panose="02040503050406030204" pitchFamily="18" charset="0"/>
                <a:ea typeface="Cambria" panose="02040503050406030204" pitchFamily="18" charset="0"/>
              </a:rPr>
              <a:t>. 10 lakhs;</a:t>
            </a:r>
          </a:p>
          <a:p>
            <a:pPr marL="1371600" lvl="0" indent="-457200" algn="just">
              <a:lnSpc>
                <a:spcPct val="100000"/>
              </a:lnSpc>
              <a:spcBef>
                <a:spcPts val="0"/>
              </a:spcBef>
              <a:buFont typeface="+mj-lt"/>
              <a:buAutoNum type="alphaLcParenR"/>
            </a:pPr>
            <a:r>
              <a:rPr lang="en-US" dirty="0">
                <a:latin typeface="Cambria" panose="02040503050406030204" pitchFamily="18" charset="0"/>
                <a:ea typeface="Cambria" panose="02040503050406030204" pitchFamily="18" charset="0"/>
              </a:rPr>
              <a:t>exceeding </a:t>
            </a:r>
            <a:r>
              <a:rPr lang="en-US" dirty="0" err="1">
                <a:latin typeface="Cambria" panose="02040503050406030204" pitchFamily="18" charset="0"/>
                <a:ea typeface="Cambria" panose="02040503050406030204" pitchFamily="18" charset="0"/>
              </a:rPr>
              <a:t>Rs</a:t>
            </a:r>
            <a:r>
              <a:rPr lang="en-US" dirty="0">
                <a:latin typeface="Cambria" panose="02040503050406030204" pitchFamily="18" charset="0"/>
                <a:ea typeface="Cambria" panose="02040503050406030204" pitchFamily="18" charset="0"/>
              </a:rPr>
              <a:t>. 10 </a:t>
            </a:r>
            <a:r>
              <a:rPr lang="en-US" dirty="0" err="1">
                <a:latin typeface="Cambria" panose="02040503050406030204" pitchFamily="18" charset="0"/>
                <a:ea typeface="Cambria" panose="02040503050406030204" pitchFamily="18" charset="0"/>
              </a:rPr>
              <a:t>crore</a:t>
            </a:r>
            <a:r>
              <a:rPr lang="en-US" dirty="0">
                <a:latin typeface="Cambria" panose="02040503050406030204" pitchFamily="18" charset="0"/>
                <a:ea typeface="Cambria" panose="02040503050406030204" pitchFamily="18" charset="0"/>
              </a:rPr>
              <a:t> in transfer pricing cases.</a:t>
            </a:r>
          </a:p>
          <a:p>
            <a:pPr marL="457200" lvl="0" indent="0" algn="just">
              <a:lnSpc>
                <a:spcPct val="100000"/>
              </a:lnSpc>
              <a:spcBef>
                <a:spcPts val="0"/>
              </a:spcBef>
              <a:buNone/>
            </a:pPr>
            <a:r>
              <a:rPr lang="en-US" dirty="0">
                <a:latin typeface="Cambria" panose="02040503050406030204" pitchFamily="18" charset="0"/>
                <a:ea typeface="Cambria" panose="02040503050406030204" pitchFamily="18" charset="0"/>
              </a:rPr>
              <a:t>and where such an addition:</a:t>
            </a:r>
          </a:p>
          <a:p>
            <a:pPr marL="1371600" lvl="0" indent="-457200" algn="just">
              <a:lnSpc>
                <a:spcPct val="100000"/>
              </a:lnSpc>
              <a:spcBef>
                <a:spcPts val="0"/>
              </a:spcBef>
              <a:buFont typeface="+mj-lt"/>
              <a:buAutoNum type="arabicPeriod"/>
            </a:pPr>
            <a:r>
              <a:rPr lang="en-US" dirty="0">
                <a:latin typeface="Cambria" panose="02040503050406030204" pitchFamily="18" charset="0"/>
                <a:ea typeface="Cambria" panose="02040503050406030204" pitchFamily="18" charset="0"/>
              </a:rPr>
              <a:t> has become final as no further appeal has been filed against the assessment order; or</a:t>
            </a:r>
          </a:p>
          <a:p>
            <a:pPr marL="1371600" lvl="0" indent="-457200" algn="just">
              <a:lnSpc>
                <a:spcPct val="100000"/>
              </a:lnSpc>
              <a:spcBef>
                <a:spcPts val="0"/>
              </a:spcBef>
              <a:buFont typeface="+mj-lt"/>
              <a:buAutoNum type="arabicPeriod"/>
            </a:pPr>
            <a:r>
              <a:rPr lang="en-US" dirty="0">
                <a:latin typeface="Cambria" panose="02040503050406030204" pitchFamily="18" charset="0"/>
                <a:ea typeface="Cambria" panose="02040503050406030204" pitchFamily="18" charset="0"/>
              </a:rPr>
              <a:t>has been confirmed at any stage of appellate process in favor of revenue and </a:t>
            </a:r>
            <a:r>
              <a:rPr lang="en-US" dirty="0" err="1">
                <a:latin typeface="Cambria" panose="02040503050406030204" pitchFamily="18" charset="0"/>
                <a:ea typeface="Cambria" panose="02040503050406030204" pitchFamily="18" charset="0"/>
              </a:rPr>
              <a:t>assessee</a:t>
            </a:r>
            <a:r>
              <a:rPr lang="en-US" dirty="0">
                <a:latin typeface="Cambria" panose="02040503050406030204" pitchFamily="18" charset="0"/>
                <a:ea typeface="Cambria" panose="02040503050406030204" pitchFamily="18" charset="0"/>
              </a:rPr>
              <a:t> has not filed further appeal; or</a:t>
            </a:r>
          </a:p>
          <a:p>
            <a:pPr marL="1371600" lvl="0" indent="-457200" algn="just">
              <a:lnSpc>
                <a:spcPct val="100000"/>
              </a:lnSpc>
              <a:spcBef>
                <a:spcPts val="0"/>
              </a:spcBef>
              <a:buFont typeface="+mj-lt"/>
              <a:buAutoNum type="arabicPeriod"/>
            </a:pPr>
            <a:r>
              <a:rPr lang="en-US" dirty="0">
                <a:latin typeface="Cambria" panose="02040503050406030204" pitchFamily="18" charset="0"/>
                <a:ea typeface="Cambria" panose="02040503050406030204" pitchFamily="18" charset="0"/>
              </a:rPr>
              <a:t>has been confirmed at the 1st stage of appeal in favor of revenue or subsequently; even if further appeal of </a:t>
            </a:r>
            <a:r>
              <a:rPr lang="en-US" dirty="0" err="1">
                <a:latin typeface="Cambria" panose="02040503050406030204" pitchFamily="18" charset="0"/>
                <a:ea typeface="Cambria" panose="02040503050406030204" pitchFamily="18" charset="0"/>
              </a:rPr>
              <a:t>assessee</a:t>
            </a:r>
            <a:r>
              <a:rPr lang="en-US" dirty="0">
                <a:latin typeface="Cambria" panose="02040503050406030204" pitchFamily="18" charset="0"/>
                <a:ea typeface="Cambria" panose="02040503050406030204" pitchFamily="18" charset="0"/>
              </a:rPr>
              <a:t> is pending, against such order.</a:t>
            </a:r>
          </a:p>
          <a:p>
            <a:pPr marL="914400" lvl="0" indent="0" algn="just">
              <a:lnSpc>
                <a:spcPct val="100000"/>
              </a:lnSpc>
              <a:spcBef>
                <a:spcPts val="0"/>
              </a:spcBef>
              <a:buNone/>
            </a:pPr>
            <a:endParaRPr lang="en-US" dirty="0">
              <a:latin typeface="Cambria" panose="02040503050406030204" pitchFamily="18" charset="0"/>
              <a:ea typeface="Cambria" panose="02040503050406030204" pitchFamily="18" charset="0"/>
            </a:endParaRPr>
          </a:p>
          <a:p>
            <a:pPr marL="457200" indent="-457200" algn="just">
              <a:lnSpc>
                <a:spcPct val="100000"/>
              </a:lnSpc>
              <a:spcBef>
                <a:spcPts val="0"/>
              </a:spcBef>
              <a:buFont typeface="Wingdings" panose="05000000000000000000" pitchFamily="2" charset="2"/>
              <a:buChar char="v"/>
            </a:pPr>
            <a:r>
              <a:rPr lang="en-US" dirty="0">
                <a:latin typeface="Cambria" panose="02040503050406030204" pitchFamily="18" charset="0"/>
                <a:ea typeface="Cambria" panose="02040503050406030204" pitchFamily="18" charset="0"/>
              </a:rPr>
              <a:t>No further CBDT Circular has been issued explaining the criteria for implementation of Risk Management Strategy for reopening other AYs. </a:t>
            </a:r>
          </a:p>
          <a:p>
            <a:pPr marL="457200" indent="-457200" algn="just">
              <a:lnSpc>
                <a:spcPct val="100000"/>
              </a:lnSpc>
              <a:spcBef>
                <a:spcPts val="0"/>
              </a:spcBef>
              <a:buFont typeface="Wingdings" panose="05000000000000000000" pitchFamily="2" charset="2"/>
              <a:buChar char="v"/>
            </a:pPr>
            <a:endParaRPr lang="en-US" b="1" dirty="0">
              <a:latin typeface="Cambria" panose="02040503050406030204" pitchFamily="18" charset="0"/>
              <a:ea typeface="Cambria" panose="02040503050406030204" pitchFamily="18" charset="0"/>
            </a:endParaRPr>
          </a:p>
          <a:p>
            <a:pPr marL="457200" indent="-457200" algn="just">
              <a:lnSpc>
                <a:spcPct val="100000"/>
              </a:lnSpc>
              <a:spcBef>
                <a:spcPts val="0"/>
              </a:spcBef>
              <a:buFont typeface="Wingdings" panose="05000000000000000000" pitchFamily="2" charset="2"/>
              <a:buChar char="v"/>
            </a:pPr>
            <a:r>
              <a:rPr lang="en-US" b="1" dirty="0">
                <a:latin typeface="Cambria" panose="02040503050406030204" pitchFamily="18" charset="0"/>
                <a:ea typeface="Cambria" panose="02040503050406030204" pitchFamily="18" charset="0"/>
              </a:rPr>
              <a:t>Whether same criteria of Risk Management Strategy shall be applied for other AYs in absence of any clarification?</a:t>
            </a:r>
          </a:p>
          <a:p>
            <a:endParaRPr lang="en-IN" dirty="0"/>
          </a:p>
        </p:txBody>
      </p:sp>
    </p:spTree>
    <p:extLst>
      <p:ext uri="{BB962C8B-B14F-4D97-AF65-F5344CB8AC3E}">
        <p14:creationId xmlns:p14="http://schemas.microsoft.com/office/powerpoint/2010/main" val="8260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lstStyle/>
          <a:p>
            <a:endParaRPr lang="en-US" dirty="0" smtClean="0"/>
          </a:p>
          <a:p>
            <a:pPr marL="465138" indent="-465138" algn="just">
              <a:lnSpc>
                <a:spcPct val="100000"/>
              </a:lnSpc>
              <a:buNone/>
            </a:pPr>
            <a:r>
              <a:rPr lang="en-US" b="1" dirty="0" smtClean="0">
                <a:latin typeface="Cambria" panose="02040503050406030204" pitchFamily="18" charset="0"/>
              </a:rPr>
              <a:t>       Deemed </a:t>
            </a:r>
            <a:r>
              <a:rPr lang="en-US" b="1" dirty="0">
                <a:latin typeface="Cambria" panose="02040503050406030204" pitchFamily="18" charset="0"/>
              </a:rPr>
              <a:t>Information – Explanation 2 to Section 148- </a:t>
            </a:r>
            <a:r>
              <a:rPr lang="en-US" dirty="0">
                <a:latin typeface="Cambria" panose="02040503050406030204" pitchFamily="18" charset="0"/>
              </a:rPr>
              <a:t>In the cases of search u/s 132 or  requisition u/s 132A or Survey u/s 133A </a:t>
            </a:r>
            <a:r>
              <a:rPr lang="en-US" dirty="0">
                <a:latin typeface="Cambria" panose="02040503050406030204" pitchFamily="18" charset="0"/>
                <a:ea typeface="Cambria" panose="02040503050406030204" pitchFamily="18" charset="0"/>
              </a:rPr>
              <a:t>(except TDS survey u/s 133A(2A) and Other than searched person cases (153C)- </a:t>
            </a:r>
            <a:r>
              <a:rPr lang="en-US" dirty="0">
                <a:latin typeface="Cambria" panose="02040503050406030204" pitchFamily="18" charset="0"/>
              </a:rPr>
              <a:t>-</a:t>
            </a:r>
            <a:r>
              <a:rPr lang="en-US" b="1" i="1" dirty="0">
                <a:latin typeface="Cambria" panose="02040503050406030204" pitchFamily="18" charset="0"/>
              </a:rPr>
              <a:t>AO shall be deemed to have information which suggests that the income chargeable to tax has escaped assessment   </a:t>
            </a:r>
          </a:p>
          <a:p>
            <a:pPr marL="0" indent="0" algn="just">
              <a:lnSpc>
                <a:spcPct val="100000"/>
              </a:lnSpc>
              <a:buNone/>
            </a:pPr>
            <a:endParaRPr lang="en-US" b="1" i="1" dirty="0">
              <a:latin typeface="Cambria" panose="02040503050406030204" pitchFamily="18" charset="0"/>
            </a:endParaRPr>
          </a:p>
          <a:p>
            <a:endParaRPr lang="en-IN" dirty="0"/>
          </a:p>
        </p:txBody>
      </p:sp>
    </p:spTree>
    <p:extLst>
      <p:ext uri="{BB962C8B-B14F-4D97-AF65-F5344CB8AC3E}">
        <p14:creationId xmlns:p14="http://schemas.microsoft.com/office/powerpoint/2010/main" val="143766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70000" lnSpcReduction="20000"/>
          </a:bodyPr>
          <a:lstStyle/>
          <a:p>
            <a:r>
              <a:rPr lang="en-US" b="1" dirty="0">
                <a:solidFill>
                  <a:schemeClr val="accent2">
                    <a:lumMod val="50000"/>
                  </a:schemeClr>
                </a:solidFill>
                <a:latin typeface="Cambria" panose="02040503050406030204" pitchFamily="18" charset="0"/>
              </a:rPr>
              <a:t>Procedure u/s 148A to be followed before issuance of notice u/s </a:t>
            </a:r>
            <a:r>
              <a:rPr lang="en-US" b="1" dirty="0" smtClean="0">
                <a:solidFill>
                  <a:schemeClr val="accent2">
                    <a:lumMod val="50000"/>
                  </a:schemeClr>
                </a:solidFill>
                <a:latin typeface="Cambria" panose="02040503050406030204" pitchFamily="18" charset="0"/>
              </a:rPr>
              <a:t>148</a:t>
            </a:r>
          </a:p>
          <a:p>
            <a:pPr marL="457200" indent="-457200" algn="just">
              <a:lnSpc>
                <a:spcPct val="110000"/>
              </a:lnSpc>
              <a:spcBef>
                <a:spcPts val="0"/>
              </a:spcBef>
              <a:buAutoNum type="arabicParenR" startAt="6"/>
            </a:pPr>
            <a:r>
              <a:rPr lang="en-US" dirty="0">
                <a:latin typeface="Cambria" panose="02040503050406030204" pitchFamily="18" charset="0"/>
              </a:rPr>
              <a:t>Prior to issuance of notice under section 148, AO is required to follow the procedure prescribed under clauses (a) to (d) of the Section 148A and pass an order under section 148A(d). </a:t>
            </a:r>
          </a:p>
          <a:p>
            <a:pPr marL="914400" indent="-457200" algn="just">
              <a:lnSpc>
                <a:spcPct val="110000"/>
              </a:lnSpc>
              <a:spcBef>
                <a:spcPts val="0"/>
              </a:spcBef>
              <a:buFont typeface="Wingdings" panose="05000000000000000000" pitchFamily="2" charset="2"/>
              <a:buChar char="v"/>
            </a:pPr>
            <a:r>
              <a:rPr lang="en-US" dirty="0">
                <a:latin typeface="Cambria" panose="02040503050406030204" pitchFamily="18" charset="0"/>
              </a:rPr>
              <a:t>The AO, under section 148A, is obliged to:</a:t>
            </a:r>
          </a:p>
          <a:p>
            <a:pPr marL="914400" indent="-457200" algn="just">
              <a:lnSpc>
                <a:spcPct val="110000"/>
              </a:lnSpc>
              <a:spcBef>
                <a:spcPts val="0"/>
              </a:spcBef>
              <a:buFont typeface="+mj-lt"/>
              <a:buAutoNum type="alphaLcParenR"/>
            </a:pPr>
            <a:r>
              <a:rPr lang="en-US" b="1" dirty="0">
                <a:latin typeface="Cambria" panose="02040503050406030204" pitchFamily="18" charset="0"/>
              </a:rPr>
              <a:t>Conduct enquiry</a:t>
            </a:r>
            <a:r>
              <a:rPr lang="en-US" dirty="0">
                <a:latin typeface="Cambria" panose="02040503050406030204" pitchFamily="18" charset="0"/>
              </a:rPr>
              <a:t>, with the prior approval of the specified authority, with respect to information which suggests that income of the </a:t>
            </a:r>
            <a:r>
              <a:rPr lang="en-US" dirty="0" err="1">
                <a:latin typeface="Cambria" panose="02040503050406030204" pitchFamily="18" charset="0"/>
              </a:rPr>
              <a:t>assessee</a:t>
            </a:r>
            <a:r>
              <a:rPr lang="en-US" dirty="0">
                <a:latin typeface="Cambria" panose="02040503050406030204" pitchFamily="18" charset="0"/>
              </a:rPr>
              <a:t> has escaped assessment </a:t>
            </a:r>
            <a:r>
              <a:rPr lang="en-US" b="1" dirty="0">
                <a:latin typeface="Cambria" panose="02040503050406030204" pitchFamily="18" charset="0"/>
              </a:rPr>
              <a:t>[section 148A(a)];</a:t>
            </a:r>
          </a:p>
          <a:p>
            <a:pPr marL="914400" indent="-457200" algn="just">
              <a:lnSpc>
                <a:spcPct val="110000"/>
              </a:lnSpc>
              <a:spcBef>
                <a:spcPts val="0"/>
              </a:spcBef>
              <a:buFont typeface="+mj-lt"/>
              <a:buAutoNum type="alphaLcParenR"/>
            </a:pPr>
            <a:r>
              <a:rPr lang="en-US" b="1" dirty="0">
                <a:latin typeface="Cambria" panose="02040503050406030204" pitchFamily="18" charset="0"/>
              </a:rPr>
              <a:t>Issue a notice upon the </a:t>
            </a:r>
            <a:r>
              <a:rPr lang="en-US" b="1" dirty="0" err="1">
                <a:latin typeface="Cambria" panose="02040503050406030204" pitchFamily="18" charset="0"/>
              </a:rPr>
              <a:t>assessee</a:t>
            </a:r>
            <a:r>
              <a:rPr lang="en-US" b="1" dirty="0">
                <a:latin typeface="Cambria" panose="02040503050406030204" pitchFamily="18" charset="0"/>
              </a:rPr>
              <a:t> to show-cause </a:t>
            </a:r>
            <a:r>
              <a:rPr lang="en-US" dirty="0">
                <a:latin typeface="Cambria" panose="02040503050406030204" pitchFamily="18" charset="0"/>
              </a:rPr>
              <a:t>why notice under section 148 should not be issued and provide an opportunity of being heard to the </a:t>
            </a:r>
            <a:r>
              <a:rPr lang="en-US" dirty="0" err="1">
                <a:latin typeface="Cambria" panose="02040503050406030204" pitchFamily="18" charset="0"/>
              </a:rPr>
              <a:t>assessee</a:t>
            </a:r>
            <a:r>
              <a:rPr lang="en-US" dirty="0">
                <a:latin typeface="Cambria" panose="02040503050406030204" pitchFamily="18" charset="0"/>
              </a:rPr>
              <a:t> </a:t>
            </a:r>
            <a:r>
              <a:rPr lang="en-US" b="1" dirty="0">
                <a:latin typeface="Cambria" panose="02040503050406030204" pitchFamily="18" charset="0"/>
              </a:rPr>
              <a:t>[section 148A(b)]. </a:t>
            </a:r>
            <a:r>
              <a:rPr lang="en-US" dirty="0">
                <a:latin typeface="Cambria" panose="02040503050406030204" pitchFamily="18" charset="0"/>
              </a:rPr>
              <a:t>Time period of at least 7 days but not exceeding 30 days to be provided to respond to show cause notice. Extended time may be allowed on application in this behalf.</a:t>
            </a:r>
          </a:p>
          <a:p>
            <a:pPr marL="914400" indent="-457200" algn="just">
              <a:lnSpc>
                <a:spcPct val="110000"/>
              </a:lnSpc>
              <a:spcBef>
                <a:spcPts val="0"/>
              </a:spcBef>
              <a:buFont typeface="+mj-lt"/>
              <a:buAutoNum type="alphaLcParenR"/>
            </a:pPr>
            <a:r>
              <a:rPr lang="en-US" b="1" dirty="0">
                <a:latin typeface="Cambria" panose="02040503050406030204" pitchFamily="18" charset="0"/>
              </a:rPr>
              <a:t>Consider the reply </a:t>
            </a:r>
            <a:r>
              <a:rPr lang="en-US" dirty="0">
                <a:latin typeface="Cambria" panose="02040503050406030204" pitchFamily="18" charset="0"/>
              </a:rPr>
              <a:t>of the </a:t>
            </a:r>
            <a:r>
              <a:rPr lang="en-US" dirty="0" err="1">
                <a:latin typeface="Cambria" panose="02040503050406030204" pitchFamily="18" charset="0"/>
              </a:rPr>
              <a:t>assessee</a:t>
            </a:r>
            <a:r>
              <a:rPr lang="en-US" dirty="0">
                <a:latin typeface="Cambria" panose="02040503050406030204" pitchFamily="18" charset="0"/>
              </a:rPr>
              <a:t> </a:t>
            </a:r>
            <a:r>
              <a:rPr lang="en-US" b="1" dirty="0">
                <a:latin typeface="Cambria" panose="02040503050406030204" pitchFamily="18" charset="0"/>
              </a:rPr>
              <a:t>[section 148A(c)];</a:t>
            </a:r>
          </a:p>
          <a:p>
            <a:pPr marL="914400" indent="-457200" algn="just">
              <a:lnSpc>
                <a:spcPct val="110000"/>
              </a:lnSpc>
              <a:spcBef>
                <a:spcPts val="0"/>
              </a:spcBef>
              <a:buFont typeface="+mj-lt"/>
              <a:buAutoNum type="alphaLcParenR"/>
            </a:pPr>
            <a:r>
              <a:rPr lang="en-US" b="1" dirty="0">
                <a:latin typeface="Cambria" panose="02040503050406030204" pitchFamily="18" charset="0"/>
              </a:rPr>
              <a:t>“Decide” on the basis of material available on record </a:t>
            </a:r>
            <a:r>
              <a:rPr lang="en-US" dirty="0">
                <a:latin typeface="Cambria" panose="02040503050406030204" pitchFamily="18" charset="0"/>
              </a:rPr>
              <a:t>and the reply furnished by the </a:t>
            </a:r>
            <a:r>
              <a:rPr lang="en-US" dirty="0" err="1">
                <a:latin typeface="Cambria" panose="02040503050406030204" pitchFamily="18" charset="0"/>
              </a:rPr>
              <a:t>assessee</a:t>
            </a:r>
            <a:r>
              <a:rPr lang="en-US" dirty="0">
                <a:latin typeface="Cambria" panose="02040503050406030204" pitchFamily="18" charset="0"/>
              </a:rPr>
              <a:t>, </a:t>
            </a:r>
            <a:r>
              <a:rPr lang="en-US" b="1" dirty="0">
                <a:latin typeface="Cambria" panose="02040503050406030204" pitchFamily="18" charset="0"/>
              </a:rPr>
              <a:t>by passing “an order” </a:t>
            </a:r>
            <a:r>
              <a:rPr lang="en-US" dirty="0">
                <a:latin typeface="Cambria" panose="02040503050406030204" pitchFamily="18" charset="0"/>
              </a:rPr>
              <a:t>within one month of receipt of </a:t>
            </a:r>
            <a:r>
              <a:rPr lang="en-US" dirty="0" err="1">
                <a:latin typeface="Cambria" panose="02040503050406030204" pitchFamily="18" charset="0"/>
              </a:rPr>
              <a:t>assessee's</a:t>
            </a:r>
            <a:r>
              <a:rPr lang="en-US" dirty="0">
                <a:latin typeface="Cambria" panose="02040503050406030204" pitchFamily="18" charset="0"/>
              </a:rPr>
              <a:t> reply whether or not it is a fit case for issuance of notice under section 148, with prior approval of specified authority </a:t>
            </a:r>
            <a:r>
              <a:rPr lang="en-US" b="1" dirty="0">
                <a:latin typeface="Cambria" panose="02040503050406030204" pitchFamily="18" charset="0"/>
              </a:rPr>
              <a:t>[section 148A(d)].</a:t>
            </a:r>
          </a:p>
          <a:p>
            <a:pPr marL="457200" indent="0" algn="just">
              <a:lnSpc>
                <a:spcPct val="110000"/>
              </a:lnSpc>
              <a:spcBef>
                <a:spcPts val="0"/>
              </a:spcBef>
              <a:buNone/>
            </a:pPr>
            <a:endParaRPr lang="en-US" b="1" dirty="0">
              <a:latin typeface="Cambria" panose="02040503050406030204" pitchFamily="18" charset="0"/>
            </a:endParaRPr>
          </a:p>
          <a:p>
            <a:pPr marL="914400" indent="-457200" algn="just">
              <a:lnSpc>
                <a:spcPct val="110000"/>
              </a:lnSpc>
              <a:spcBef>
                <a:spcPts val="0"/>
              </a:spcBef>
              <a:buFont typeface="Wingdings" panose="05000000000000000000" pitchFamily="2" charset="2"/>
              <a:buChar char="v"/>
            </a:pPr>
            <a:r>
              <a:rPr lang="en-US" dirty="0">
                <a:latin typeface="Cambria" panose="02040503050406030204" pitchFamily="18" charset="0"/>
              </a:rPr>
              <a:t>Procedure provided in section 148A is </a:t>
            </a:r>
            <a:r>
              <a:rPr lang="en-US" b="1" dirty="0">
                <a:latin typeface="Cambria" panose="02040503050406030204" pitchFamily="18" charset="0"/>
              </a:rPr>
              <a:t>not applicable </a:t>
            </a:r>
            <a:r>
              <a:rPr lang="en-US" dirty="0">
                <a:latin typeface="Cambria" panose="02040503050406030204" pitchFamily="18" charset="0"/>
              </a:rPr>
              <a:t>in cases of search, survey or requisition initiated or made on or after 01.04.2021 </a:t>
            </a:r>
            <a:r>
              <a:rPr lang="en-US" b="1" dirty="0">
                <a:latin typeface="Cambria" panose="02040503050406030204" pitchFamily="18" charset="0"/>
              </a:rPr>
              <a:t>[First Proviso to Section 148A]</a:t>
            </a:r>
          </a:p>
          <a:p>
            <a:pPr marL="0" indent="0">
              <a:buNone/>
            </a:pPr>
            <a:endParaRPr lang="en-US" dirty="0"/>
          </a:p>
          <a:p>
            <a:endParaRPr lang="en-IN" dirty="0"/>
          </a:p>
        </p:txBody>
      </p:sp>
    </p:spTree>
    <p:extLst>
      <p:ext uri="{BB962C8B-B14F-4D97-AF65-F5344CB8AC3E}">
        <p14:creationId xmlns:p14="http://schemas.microsoft.com/office/powerpoint/2010/main" val="393234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3"/>
            <a:ext cx="10515600" cy="5867870"/>
          </a:xfrm>
        </p:spPr>
        <p:txBody>
          <a:bodyPr>
            <a:normAutofit fontScale="85000" lnSpcReduction="20000"/>
          </a:bodyPr>
          <a:lstStyle/>
          <a:p>
            <a:pPr marL="457200" indent="-457200" algn="just">
              <a:buNone/>
            </a:pPr>
            <a:r>
              <a:rPr lang="en-US" b="1" dirty="0" smtClean="0">
                <a:latin typeface="Cambria" panose="02040503050406030204" pitchFamily="18" charset="0"/>
                <a:ea typeface="Cambria" panose="02040503050406030204" pitchFamily="18" charset="0"/>
              </a:rPr>
              <a:t>       Legal </a:t>
            </a:r>
            <a:r>
              <a:rPr lang="en-US" b="1" dirty="0">
                <a:latin typeface="Cambria" panose="02040503050406030204" pitchFamily="18" charset="0"/>
                <a:ea typeface="Cambria" panose="02040503050406030204" pitchFamily="18" charset="0"/>
              </a:rPr>
              <a:t>parameters/tests which were used to determine the valid reasons to believe under old law will still be applicable under new reassessment scheme:</a:t>
            </a:r>
          </a:p>
          <a:p>
            <a:pPr marL="914400" indent="-457200" algn="just">
              <a:buFont typeface="+mj-lt"/>
              <a:buAutoNum type="alphaLcParenR"/>
            </a:pPr>
            <a:r>
              <a:rPr lang="en-US" dirty="0">
                <a:latin typeface="Cambria" panose="02040503050406030204" pitchFamily="18" charset="0"/>
                <a:ea typeface="Cambria" panose="02040503050406030204" pitchFamily="18" charset="0"/>
              </a:rPr>
              <a:t>Tangible Material and Information showing live link with the allegation of escapement of income;</a:t>
            </a:r>
          </a:p>
          <a:p>
            <a:pPr marL="914400" indent="-457200" algn="just">
              <a:buFont typeface="+mj-lt"/>
              <a:buAutoNum type="alphaLcParenR"/>
            </a:pPr>
            <a:r>
              <a:rPr lang="en-US" dirty="0">
                <a:latin typeface="Cambria" panose="02040503050406030204" pitchFamily="18" charset="0"/>
                <a:ea typeface="Cambria" panose="02040503050406030204" pitchFamily="18" charset="0"/>
              </a:rPr>
              <a:t>Whether external source or reconsideration of material on record;</a:t>
            </a:r>
          </a:p>
          <a:p>
            <a:pPr marL="914400" indent="-457200" algn="just">
              <a:buFont typeface="+mj-lt"/>
              <a:buAutoNum type="alphaLcParenR"/>
            </a:pPr>
            <a:r>
              <a:rPr lang="en-US" dirty="0">
                <a:latin typeface="Cambria" panose="02040503050406030204" pitchFamily="18" charset="0"/>
                <a:ea typeface="Cambria" panose="02040503050406030204" pitchFamily="18" charset="0"/>
              </a:rPr>
              <a:t>Whether the judicial concept of ‘change of opinion’ developed under the erstwhile re-assessment law is still applicable to the new re-assessment scheme?</a:t>
            </a:r>
          </a:p>
          <a:p>
            <a:pPr marL="914400" indent="-457200" algn="just">
              <a:buFont typeface="+mj-lt"/>
              <a:buAutoNum type="alphaLcParenR"/>
            </a:pPr>
            <a:r>
              <a:rPr lang="en-US" dirty="0">
                <a:latin typeface="Cambria" panose="02040503050406030204" pitchFamily="18" charset="0"/>
                <a:ea typeface="Cambria" panose="02040503050406030204" pitchFamily="18" charset="0"/>
              </a:rPr>
              <a:t>Non-Existing Transactions or Defective and Incorrect Information and facts showing lack of application of mind;</a:t>
            </a:r>
          </a:p>
          <a:p>
            <a:pPr marL="914400" indent="-457200" algn="just">
              <a:buFont typeface="+mj-lt"/>
              <a:buAutoNum type="alphaLcParenR"/>
            </a:pPr>
            <a:r>
              <a:rPr lang="en-US" dirty="0">
                <a:latin typeface="Cambria" panose="02040503050406030204" pitchFamily="18" charset="0"/>
                <a:ea typeface="Cambria" panose="02040503050406030204" pitchFamily="18" charset="0"/>
              </a:rPr>
              <a:t>Whether allegation mentioned in the show cause notice u/s 148A(b) be subsequently modified/changed in the order passed u/s 148A(d)</a:t>
            </a:r>
          </a:p>
          <a:p>
            <a:pPr marL="914400" indent="-457200" algn="just">
              <a:buFont typeface="+mj-lt"/>
              <a:buAutoNum type="alphaLcParenR"/>
            </a:pPr>
            <a:r>
              <a:rPr lang="en-US" dirty="0">
                <a:latin typeface="Cambria" panose="02040503050406030204" pitchFamily="18" charset="0"/>
                <a:ea typeface="Cambria" panose="02040503050406030204" pitchFamily="18" charset="0"/>
              </a:rPr>
              <a:t> Show cause Notice u/s 148A(b) in the form of questionnaire seeking details/Roving and Fishing Enquiry</a:t>
            </a:r>
          </a:p>
          <a:p>
            <a:pPr marL="914400" indent="-457200" algn="just">
              <a:buFont typeface="+mj-lt"/>
              <a:buAutoNum type="alphaLcParenR"/>
            </a:pPr>
            <a:r>
              <a:rPr lang="en-US" dirty="0">
                <a:latin typeface="Cambria" panose="02040503050406030204" pitchFamily="18" charset="0"/>
                <a:ea typeface="Cambria" panose="02040503050406030204" pitchFamily="18" charset="0"/>
              </a:rPr>
              <a:t>Whether Information and material can be furnished after passing of order u/s 148A(d)</a:t>
            </a:r>
          </a:p>
          <a:p>
            <a:endParaRPr lang="en-IN" dirty="0"/>
          </a:p>
        </p:txBody>
      </p:sp>
    </p:spTree>
    <p:extLst>
      <p:ext uri="{BB962C8B-B14F-4D97-AF65-F5344CB8AC3E}">
        <p14:creationId xmlns:p14="http://schemas.microsoft.com/office/powerpoint/2010/main" val="373139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62500" lnSpcReduction="20000"/>
          </a:bodyPr>
          <a:lstStyle/>
          <a:p>
            <a:r>
              <a:rPr lang="en-US" b="1" dirty="0">
                <a:solidFill>
                  <a:schemeClr val="accent2">
                    <a:lumMod val="50000"/>
                  </a:schemeClr>
                </a:solidFill>
                <a:latin typeface="Cambria "/>
              </a:rPr>
              <a:t>Section 149-Time Limits for issuance of notice u/s 148 </a:t>
            </a:r>
            <a:endParaRPr lang="en-US" b="1" dirty="0" smtClean="0">
              <a:solidFill>
                <a:schemeClr val="accent2">
                  <a:lumMod val="50000"/>
                </a:schemeClr>
              </a:solidFill>
              <a:latin typeface="Cambria "/>
            </a:endParaRPr>
          </a:p>
          <a:p>
            <a:endParaRPr lang="en-US" b="1" dirty="0" smtClean="0">
              <a:solidFill>
                <a:schemeClr val="accent2">
                  <a:lumMod val="50000"/>
                </a:schemeClr>
              </a:solidFill>
              <a:latin typeface="Cambria "/>
            </a:endParaRPr>
          </a:p>
          <a:p>
            <a:pPr marL="457200" indent="-457200" algn="just">
              <a:lnSpc>
                <a:spcPct val="110000"/>
              </a:lnSpc>
              <a:spcBef>
                <a:spcPts val="0"/>
              </a:spcBef>
              <a:buNone/>
            </a:pPr>
            <a:r>
              <a:rPr lang="en-US" b="1" dirty="0">
                <a:solidFill>
                  <a:schemeClr val="accent2">
                    <a:lumMod val="50000"/>
                  </a:schemeClr>
                </a:solidFill>
                <a:latin typeface="Cambria "/>
              </a:rPr>
              <a:t> </a:t>
            </a:r>
            <a:r>
              <a:rPr lang="en-US" b="1" dirty="0" smtClean="0">
                <a:solidFill>
                  <a:schemeClr val="accent2">
                    <a:lumMod val="50000"/>
                  </a:schemeClr>
                </a:solidFill>
                <a:latin typeface="Cambria "/>
              </a:rPr>
              <a:t>       </a:t>
            </a:r>
            <a:r>
              <a:rPr lang="en-US" dirty="0" smtClean="0">
                <a:latin typeface="Cambria" panose="02040503050406030204" pitchFamily="18" charset="0"/>
              </a:rPr>
              <a:t>In </a:t>
            </a:r>
            <a:r>
              <a:rPr lang="en-US" dirty="0">
                <a:latin typeface="Cambria" panose="02040503050406030204" pitchFamily="18" charset="0"/>
              </a:rPr>
              <a:t>terms of the amended section 149(1), notice under section 148 can be issued:</a:t>
            </a:r>
          </a:p>
          <a:p>
            <a:pPr marL="1371600" indent="-457200" algn="just">
              <a:lnSpc>
                <a:spcPct val="110000"/>
              </a:lnSpc>
              <a:spcBef>
                <a:spcPts val="0"/>
              </a:spcBef>
              <a:buFont typeface="+mj-lt"/>
              <a:buAutoNum type="alphaLcParenR"/>
            </a:pPr>
            <a:r>
              <a:rPr lang="en-US" dirty="0">
                <a:latin typeface="Cambria" panose="02040503050406030204" pitchFamily="18" charset="0"/>
              </a:rPr>
              <a:t>within 3 years from the end of the relevant assessment year, unless the case falls under clause b</a:t>
            </a:r>
            <a:r>
              <a:rPr lang="en-US" dirty="0" smtClean="0">
                <a:latin typeface="Cambria" panose="02040503050406030204" pitchFamily="18" charset="0"/>
              </a:rPr>
              <a:t>);</a:t>
            </a:r>
          </a:p>
          <a:p>
            <a:pPr marL="1371600" indent="-457200" algn="just">
              <a:lnSpc>
                <a:spcPct val="110000"/>
              </a:lnSpc>
              <a:spcBef>
                <a:spcPts val="0"/>
              </a:spcBef>
              <a:buFont typeface="+mj-lt"/>
              <a:buAutoNum type="alphaLcParenR"/>
            </a:pPr>
            <a:endParaRPr lang="en-US" dirty="0">
              <a:latin typeface="Cambria" panose="02040503050406030204" pitchFamily="18" charset="0"/>
            </a:endParaRPr>
          </a:p>
          <a:p>
            <a:pPr marL="1371600" indent="-457200" algn="just">
              <a:lnSpc>
                <a:spcPct val="110000"/>
              </a:lnSpc>
              <a:spcBef>
                <a:spcPts val="0"/>
              </a:spcBef>
              <a:buFont typeface="+mj-lt"/>
              <a:buAutoNum type="alphaLcParenR"/>
            </a:pPr>
            <a:r>
              <a:rPr lang="en-US" dirty="0">
                <a:solidFill>
                  <a:srgbClr val="FF0000"/>
                </a:solidFill>
                <a:latin typeface="Cambria" panose="02040503050406030204" pitchFamily="18" charset="0"/>
              </a:rPr>
              <a:t>within 10 years from the end of the relevant assessment year, where, the </a:t>
            </a:r>
            <a:r>
              <a:rPr lang="en-US" b="1" dirty="0">
                <a:solidFill>
                  <a:srgbClr val="FF0000"/>
                </a:solidFill>
                <a:latin typeface="Cambria" panose="02040503050406030204" pitchFamily="18" charset="0"/>
              </a:rPr>
              <a:t>AO has in his possession ‘books of accounts’ or ‘other documents’ or ‘evidence’ </a:t>
            </a:r>
            <a:r>
              <a:rPr lang="en-US" dirty="0">
                <a:solidFill>
                  <a:srgbClr val="FF0000"/>
                </a:solidFill>
                <a:latin typeface="Cambria" panose="02040503050406030204" pitchFamily="18" charset="0"/>
              </a:rPr>
              <a:t>which reveal that income chargeable to tax, which has escaped assessment amounts to or is likely to amount to Rs.50 lakhs or more for the said year, and is represented in the form of:</a:t>
            </a:r>
          </a:p>
          <a:p>
            <a:pPr marL="1828800" indent="-457200" algn="just">
              <a:lnSpc>
                <a:spcPct val="110000"/>
              </a:lnSpc>
              <a:spcBef>
                <a:spcPts val="0"/>
              </a:spcBef>
              <a:buFont typeface="+mj-lt"/>
              <a:buAutoNum type="romanLcPeriod"/>
            </a:pPr>
            <a:r>
              <a:rPr lang="en-US" dirty="0">
                <a:solidFill>
                  <a:srgbClr val="FF0000"/>
                </a:solidFill>
                <a:latin typeface="Cambria" panose="02040503050406030204" pitchFamily="18" charset="0"/>
              </a:rPr>
              <a:t> an asset; </a:t>
            </a:r>
          </a:p>
          <a:p>
            <a:pPr marL="1828800" indent="-457200" algn="just">
              <a:lnSpc>
                <a:spcPct val="110000"/>
              </a:lnSpc>
              <a:spcBef>
                <a:spcPts val="0"/>
              </a:spcBef>
              <a:buFont typeface="+mj-lt"/>
              <a:buAutoNum type="romanLcPeriod"/>
            </a:pPr>
            <a:r>
              <a:rPr lang="en-US" dirty="0">
                <a:solidFill>
                  <a:srgbClr val="FF0000"/>
                </a:solidFill>
                <a:latin typeface="Cambria" panose="02040503050406030204" pitchFamily="18" charset="0"/>
              </a:rPr>
              <a:t>expenditure in respect of a transaction or in relation to an event or occasion; or</a:t>
            </a:r>
          </a:p>
          <a:p>
            <a:pPr marL="1828800" indent="-457200" algn="just">
              <a:lnSpc>
                <a:spcPct val="110000"/>
              </a:lnSpc>
              <a:spcBef>
                <a:spcPts val="0"/>
              </a:spcBef>
              <a:buFont typeface="+mj-lt"/>
              <a:buAutoNum type="romanLcPeriod"/>
            </a:pPr>
            <a:r>
              <a:rPr lang="en-US" dirty="0">
                <a:solidFill>
                  <a:srgbClr val="FF0000"/>
                </a:solidFill>
                <a:latin typeface="Cambria" panose="02040503050406030204" pitchFamily="18" charset="0"/>
              </a:rPr>
              <a:t> an entry or entries in the books of account</a:t>
            </a:r>
            <a:r>
              <a:rPr lang="en-US" dirty="0" smtClean="0">
                <a:latin typeface="Cambria" panose="02040503050406030204" pitchFamily="18" charset="0"/>
              </a:rPr>
              <a:t>. </a:t>
            </a:r>
            <a:r>
              <a:rPr lang="en-US" dirty="0" err="1" smtClean="0">
                <a:latin typeface="Cambria" panose="02040503050406030204" pitchFamily="18" charset="0"/>
              </a:rPr>
              <a:t>W.e.f</a:t>
            </a:r>
            <a:r>
              <a:rPr lang="en-US" dirty="0" smtClean="0">
                <a:latin typeface="Cambria" panose="02040503050406030204" pitchFamily="18" charset="0"/>
              </a:rPr>
              <a:t> 01.04.2025 10 years are replaced by </a:t>
            </a:r>
            <a:r>
              <a:rPr lang="en-US" dirty="0" smtClean="0">
                <a:latin typeface="Cambria" panose="02040503050406030204" pitchFamily="18" charset="0"/>
              </a:rPr>
              <a:t>five </a:t>
            </a:r>
            <a:r>
              <a:rPr lang="en-US" dirty="0" smtClean="0">
                <a:latin typeface="Cambria" panose="02040503050406030204" pitchFamily="18" charset="0"/>
              </a:rPr>
              <a:t>years</a:t>
            </a:r>
            <a:endParaRPr lang="en-US" dirty="0">
              <a:latin typeface="Cambria" panose="02040503050406030204" pitchFamily="18" charset="0"/>
            </a:endParaRPr>
          </a:p>
          <a:p>
            <a:pPr marL="457200" indent="0" algn="just">
              <a:lnSpc>
                <a:spcPct val="110000"/>
              </a:lnSpc>
              <a:spcBef>
                <a:spcPts val="0"/>
              </a:spcBef>
              <a:buNone/>
            </a:pPr>
            <a:r>
              <a:rPr lang="en-US" b="1" dirty="0">
                <a:latin typeface="Cambria" panose="02040503050406030204" pitchFamily="18" charset="0"/>
              </a:rPr>
              <a:t>For the purpose of clause (b</a:t>
            </a:r>
            <a:r>
              <a:rPr lang="en-US" dirty="0">
                <a:latin typeface="Cambria" panose="02040503050406030204" pitchFamily="18" charset="0"/>
              </a:rPr>
              <a:t>), </a:t>
            </a:r>
            <a:r>
              <a:rPr lang="en-US" b="1" dirty="0">
                <a:latin typeface="Cambria" panose="02040503050406030204" pitchFamily="18" charset="0"/>
              </a:rPr>
              <a:t>“Asset" </a:t>
            </a:r>
            <a:r>
              <a:rPr lang="en-US" dirty="0">
                <a:latin typeface="Cambria" panose="02040503050406030204" pitchFamily="18" charset="0"/>
              </a:rPr>
              <a:t>shall include immovable property, being land or building or both, shares and securities, loans and advances, deposits in bank </a:t>
            </a:r>
            <a:r>
              <a:rPr lang="en-US" dirty="0" smtClean="0">
                <a:latin typeface="Cambria" panose="02040503050406030204" pitchFamily="18" charset="0"/>
              </a:rPr>
              <a:t>account</a:t>
            </a:r>
            <a:r>
              <a:rPr lang="en-US" dirty="0">
                <a:latin typeface="Cambria" panose="02040503050406030204" pitchFamily="18" charset="0"/>
              </a:rPr>
              <a:t>.</a:t>
            </a:r>
          </a:p>
          <a:p>
            <a:pPr marL="457200" indent="0" algn="just">
              <a:lnSpc>
                <a:spcPct val="110000"/>
              </a:lnSpc>
              <a:spcBef>
                <a:spcPts val="0"/>
              </a:spcBef>
              <a:buNone/>
            </a:pPr>
            <a:endParaRPr lang="en-US" b="1" dirty="0">
              <a:latin typeface="Cambria" panose="02040503050406030204" pitchFamily="18" charset="0"/>
            </a:endParaRPr>
          </a:p>
          <a:p>
            <a:pPr marL="457200" indent="-457200" algn="just">
              <a:lnSpc>
                <a:spcPct val="110000"/>
              </a:lnSpc>
              <a:spcBef>
                <a:spcPts val="0"/>
              </a:spcBef>
              <a:buNone/>
            </a:pPr>
            <a:r>
              <a:rPr lang="en-US" b="1" dirty="0">
                <a:solidFill>
                  <a:schemeClr val="accent1"/>
                </a:solidFill>
                <a:latin typeface="Cambria" panose="02040503050406030204" pitchFamily="18" charset="0"/>
              </a:rPr>
              <a:t>8) </a:t>
            </a:r>
            <a:r>
              <a:rPr lang="en-US" b="1" dirty="0">
                <a:latin typeface="Cambria" panose="02040503050406030204" pitchFamily="18" charset="0"/>
              </a:rPr>
              <a:t>	</a:t>
            </a:r>
            <a:r>
              <a:rPr lang="en-US" b="1" dirty="0">
                <a:solidFill>
                  <a:srgbClr val="FF0000"/>
                </a:solidFill>
                <a:latin typeface="Cambria" panose="02040503050406030204" pitchFamily="18" charset="0"/>
              </a:rPr>
              <a:t>Section 149 (1A) </a:t>
            </a:r>
            <a:r>
              <a:rPr lang="en-US" dirty="0">
                <a:solidFill>
                  <a:srgbClr val="FF0000"/>
                </a:solidFill>
                <a:latin typeface="Cambria" panose="02040503050406030204" pitchFamily="18" charset="0"/>
              </a:rPr>
              <a:t>provides that, if income escaping assessment in the form of an asset or expenditure in relation to an event or occasion of Rs.50 lakhs or more is in relation to more than one assessment year within the extended period of 10 years, then, notice under section 148 can be issued for every such assessment year-</a:t>
            </a:r>
            <a:r>
              <a:rPr lang="en-US" b="1" dirty="0">
                <a:solidFill>
                  <a:srgbClr val="FF0000"/>
                </a:solidFill>
                <a:latin typeface="Cambria" panose="02040503050406030204" pitchFamily="18" charset="0"/>
              </a:rPr>
              <a:t>If asset or expenditure is more than </a:t>
            </a:r>
            <a:r>
              <a:rPr lang="en-US" b="1" dirty="0" err="1">
                <a:solidFill>
                  <a:srgbClr val="FF0000"/>
                </a:solidFill>
                <a:latin typeface="Cambria" panose="02040503050406030204" pitchFamily="18" charset="0"/>
              </a:rPr>
              <a:t>Rs</a:t>
            </a:r>
            <a:r>
              <a:rPr lang="en-US" b="1" dirty="0">
                <a:solidFill>
                  <a:srgbClr val="FF0000"/>
                </a:solidFill>
                <a:latin typeface="Cambria" panose="02040503050406030204" pitchFamily="18" charset="0"/>
              </a:rPr>
              <a:t>. 50 lakh but spread over 2 or more years – can reopen all the years</a:t>
            </a:r>
          </a:p>
          <a:p>
            <a:endParaRPr lang="en-IN" dirty="0"/>
          </a:p>
        </p:txBody>
      </p:sp>
    </p:spTree>
    <p:extLst>
      <p:ext uri="{BB962C8B-B14F-4D97-AF65-F5344CB8AC3E}">
        <p14:creationId xmlns:p14="http://schemas.microsoft.com/office/powerpoint/2010/main" val="406150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77500" lnSpcReduction="20000"/>
          </a:bodyPr>
          <a:lstStyle/>
          <a:p>
            <a:r>
              <a:rPr lang="en-US" dirty="0"/>
              <a:t>Amended time limit after FA </a:t>
            </a:r>
            <a:r>
              <a:rPr lang="en-US" dirty="0" smtClean="0"/>
              <a:t>2024</a:t>
            </a:r>
          </a:p>
          <a:p>
            <a:r>
              <a:rPr lang="en-US" i="1" dirty="0"/>
              <a:t>For section 149 of the Income-tax Act, the following section shall be substituted with effect from the 1st day of September, 2024, namely 149.</a:t>
            </a:r>
            <a:endParaRPr lang="en-US" dirty="0"/>
          </a:p>
          <a:p>
            <a:r>
              <a:rPr lang="en-US" i="1" dirty="0"/>
              <a:t> (1) No notice under section 148 shall be issued for the relevant assessment year,-</a:t>
            </a:r>
            <a:endParaRPr lang="en-US" dirty="0"/>
          </a:p>
          <a:p>
            <a:r>
              <a:rPr lang="en-US" i="1" dirty="0"/>
              <a:t> (a</a:t>
            </a:r>
            <a:r>
              <a:rPr lang="en-US" b="1" i="1" dirty="0"/>
              <a:t>) if three years and three months</a:t>
            </a:r>
            <a:r>
              <a:rPr lang="en-US" i="1" dirty="0"/>
              <a:t> have elapsed from the end of the relevant assessment year, unless the case falls under clause (b);</a:t>
            </a:r>
            <a:endParaRPr lang="en-US" dirty="0"/>
          </a:p>
          <a:p>
            <a:r>
              <a:rPr lang="en-US" i="1" dirty="0"/>
              <a:t> (b) if three years and three months</a:t>
            </a:r>
            <a:r>
              <a:rPr lang="en-US" b="1" i="1" dirty="0"/>
              <a:t>, but not more than five years and three months</a:t>
            </a:r>
            <a:r>
              <a:rPr lang="en-US" i="1" dirty="0"/>
              <a:t>, have elapsed from the end of the relevant assessment year unless the Assessing Officer has in his possession books of accounts or other documents or evidence related to any asset or expenditure or transaction or entries which show that the income chargeable to tax, which has escaped assessment, amounts to </a:t>
            </a:r>
            <a:r>
              <a:rPr lang="en-US" b="1" i="1" dirty="0"/>
              <a:t>or is likely to amount to fifty lakh rupees or more</a:t>
            </a:r>
            <a:r>
              <a:rPr lang="en-US" i="1" dirty="0"/>
              <a:t>.</a:t>
            </a:r>
            <a:endParaRPr lang="en-US" dirty="0"/>
          </a:p>
          <a:p>
            <a:r>
              <a:rPr lang="en-US" i="1" dirty="0"/>
              <a:t> (2) No notice to show cause under section 148A shall be issued for the relevant assessment year,—</a:t>
            </a:r>
            <a:endParaRPr lang="en-US" dirty="0"/>
          </a:p>
          <a:p>
            <a:r>
              <a:rPr lang="en-US" i="1" dirty="0"/>
              <a:t> (a) if </a:t>
            </a:r>
            <a:r>
              <a:rPr lang="en-US" b="1" i="1" dirty="0"/>
              <a:t>three years</a:t>
            </a:r>
            <a:r>
              <a:rPr lang="en-US" i="1" dirty="0"/>
              <a:t> have elapsed from the end of the relevant assessment year, unless the case falls under clause (b);</a:t>
            </a:r>
            <a:endParaRPr lang="en-US" dirty="0"/>
          </a:p>
          <a:p>
            <a:r>
              <a:rPr lang="en-US" i="1" dirty="0"/>
              <a:t> (b) if three years, </a:t>
            </a:r>
            <a:r>
              <a:rPr lang="en-US" b="1" i="1" dirty="0"/>
              <a:t>but not more than five years</a:t>
            </a:r>
            <a:r>
              <a:rPr lang="en-US" i="1" dirty="0"/>
              <a:t>, have elapsed from the end of the relevant assessment year unless the income chargeable to tax which has escaped assessment, as per the information with the Assessing </a:t>
            </a:r>
            <a:r>
              <a:rPr lang="en-US" b="1" i="1" dirty="0"/>
              <a:t>Officer, amounts to or is likely to amount to fifty lakh rupees or more.</a:t>
            </a:r>
            <a:endParaRPr lang="en-US" dirty="0"/>
          </a:p>
          <a:p>
            <a:endParaRPr lang="en-IN" dirty="0"/>
          </a:p>
        </p:txBody>
      </p:sp>
    </p:spTree>
    <p:extLst>
      <p:ext uri="{BB962C8B-B14F-4D97-AF65-F5344CB8AC3E}">
        <p14:creationId xmlns:p14="http://schemas.microsoft.com/office/powerpoint/2010/main" val="385827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85000" lnSpcReduction="20000"/>
          </a:bodyPr>
          <a:lstStyle/>
          <a:p>
            <a:pPr marL="457200" indent="0" algn="just">
              <a:lnSpc>
                <a:spcPct val="110000"/>
              </a:lnSpc>
              <a:spcBef>
                <a:spcPts val="0"/>
              </a:spcBef>
              <a:buNone/>
            </a:pPr>
            <a:r>
              <a:rPr lang="en-US" b="1" dirty="0">
                <a:latin typeface="Cambria" panose="02040503050406030204" pitchFamily="18" charset="0"/>
              </a:rPr>
              <a:t>Note: </a:t>
            </a:r>
            <a:r>
              <a:rPr lang="en-US" dirty="0">
                <a:latin typeface="Cambria" panose="02040503050406030204" pitchFamily="18" charset="0"/>
              </a:rPr>
              <a:t>The table is not factoring possibility of notices which could have been issued u/s. 153A or 153C as per law prior to Finance Act, 2021. It may be noted that as per the provisions of section 153A or 153C which stood prior to Finance Act, 2021, 10 years could have been reopened subject to the condition that there is some evidence which reveal that income represented in the form of asset has escaped assessment.</a:t>
            </a:r>
          </a:p>
          <a:p>
            <a:pPr marL="457200" indent="0" algn="just">
              <a:lnSpc>
                <a:spcPct val="110000"/>
              </a:lnSpc>
              <a:spcBef>
                <a:spcPts val="0"/>
              </a:spcBef>
              <a:buNone/>
            </a:pPr>
            <a:endParaRPr lang="en-US" dirty="0">
              <a:latin typeface="Cambria" panose="02040503050406030204" pitchFamily="18" charset="0"/>
            </a:endParaRPr>
          </a:p>
          <a:p>
            <a:pPr marL="457200" indent="-457200" algn="just">
              <a:lnSpc>
                <a:spcPct val="110000"/>
              </a:lnSpc>
              <a:spcBef>
                <a:spcPts val="0"/>
              </a:spcBef>
              <a:buFont typeface="Wingdings" panose="05000000000000000000" pitchFamily="2" charset="2"/>
              <a:buChar char="v"/>
            </a:pPr>
            <a:r>
              <a:rPr lang="en-US" b="1" dirty="0">
                <a:latin typeface="Cambria" panose="02040503050406030204" pitchFamily="18" charset="0"/>
              </a:rPr>
              <a:t>Another View on the interpretation of the First Proviso to Section 149(1): </a:t>
            </a:r>
            <a:r>
              <a:rPr lang="en-US" dirty="0">
                <a:latin typeface="Cambria" panose="02040503050406030204" pitchFamily="18" charset="0"/>
              </a:rPr>
              <a:t>Assessment for assessment year 2021-22 and years prior thereto can, even under the new regime, be reopened only up to 6 years (and not 10 years). If time-limit for issuance of notice under section 148 has expired on 31.03.2021, in terms of the pre-amended provisions, then notice cannot be issued under the new reassessment scheme.</a:t>
            </a:r>
          </a:p>
          <a:p>
            <a:pPr marL="457200" indent="-457200" algn="just">
              <a:lnSpc>
                <a:spcPct val="110000"/>
              </a:lnSpc>
              <a:spcBef>
                <a:spcPts val="0"/>
              </a:spcBef>
              <a:buNone/>
            </a:pPr>
            <a:r>
              <a:rPr lang="en-US" dirty="0">
                <a:latin typeface="Cambria" panose="02040503050406030204" pitchFamily="18" charset="0"/>
              </a:rPr>
              <a:t>	As per this Interpretation, Only AYs 2013-14 and 2014-15 could not be reopened after 31.03.2021 since limitation was expiring on 310.3.2021 only for these 2 AYs under clause (b) of un-amended section 149(1) </a:t>
            </a:r>
            <a:endParaRPr lang="en-US" b="1" dirty="0">
              <a:latin typeface="Cambria" panose="02040503050406030204" pitchFamily="18" charset="0"/>
            </a:endParaRPr>
          </a:p>
          <a:p>
            <a:pPr marL="0" indent="0" algn="just">
              <a:buNone/>
            </a:pPr>
            <a:endParaRPr lang="en-US" sz="2400" dirty="0">
              <a:latin typeface="Cambria" panose="02040503050406030204" pitchFamily="18" charset="0"/>
            </a:endParaRPr>
          </a:p>
          <a:p>
            <a:endParaRPr lang="en-IN" dirty="0"/>
          </a:p>
        </p:txBody>
      </p:sp>
    </p:spTree>
    <p:extLst>
      <p:ext uri="{BB962C8B-B14F-4D97-AF65-F5344CB8AC3E}">
        <p14:creationId xmlns:p14="http://schemas.microsoft.com/office/powerpoint/2010/main" val="166938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92500" lnSpcReduction="20000"/>
          </a:bodyPr>
          <a:lstStyle/>
          <a:p>
            <a:pPr marL="457200" indent="-457200" algn="just">
              <a:buNone/>
            </a:pPr>
            <a:r>
              <a:rPr lang="en-US" b="1" dirty="0">
                <a:latin typeface="Cambria" panose="02040503050406030204" pitchFamily="18" charset="0"/>
              </a:rPr>
              <a:t>Case cannot be reopened under new reassessment scheme if search u/s 132 or requisition u/s 132A  is prior to 1.4.2021-</a:t>
            </a:r>
            <a:r>
              <a:rPr lang="en-US" dirty="0">
                <a:latin typeface="Cambria" panose="02040503050406030204" pitchFamily="18" charset="0"/>
              </a:rPr>
              <a:t>Assessment</a:t>
            </a:r>
            <a:r>
              <a:rPr lang="en-US" b="1" dirty="0">
                <a:latin typeface="Cambria" panose="02040503050406030204" pitchFamily="18" charset="0"/>
              </a:rPr>
              <a:t> </a:t>
            </a:r>
            <a:r>
              <a:rPr lang="en-US" dirty="0">
                <a:latin typeface="Cambria" panose="02040503050406030204" pitchFamily="18" charset="0"/>
              </a:rPr>
              <a:t>shall be made u/s 153A or 153C in cases of search or requisition prior to 01.04.2021-</a:t>
            </a:r>
            <a:r>
              <a:rPr lang="en-US" b="1" dirty="0">
                <a:latin typeface="Cambria" panose="02040503050406030204" pitchFamily="18" charset="0"/>
              </a:rPr>
              <a:t>2</a:t>
            </a:r>
            <a:r>
              <a:rPr lang="en-US" b="1" baseline="30000" dirty="0">
                <a:latin typeface="Cambria" panose="02040503050406030204" pitchFamily="18" charset="0"/>
              </a:rPr>
              <a:t>nd</a:t>
            </a:r>
            <a:r>
              <a:rPr lang="en-US" b="1" dirty="0">
                <a:latin typeface="Cambria" panose="02040503050406030204" pitchFamily="18" charset="0"/>
              </a:rPr>
              <a:t> Proviso to Section 149</a:t>
            </a:r>
          </a:p>
          <a:p>
            <a:pPr marL="457200" indent="-457200" algn="just">
              <a:buNone/>
            </a:pPr>
            <a:endParaRPr lang="en-US" b="1" dirty="0">
              <a:latin typeface="Cambria" panose="02040503050406030204" pitchFamily="18" charset="0"/>
            </a:endParaRPr>
          </a:p>
          <a:p>
            <a:pPr marL="0" indent="0">
              <a:buNone/>
            </a:pPr>
            <a:r>
              <a:rPr lang="en-US" b="1" dirty="0">
                <a:solidFill>
                  <a:schemeClr val="accent1"/>
                </a:solidFill>
                <a:latin typeface="Cambria" panose="02040503050406030204" pitchFamily="18" charset="0"/>
              </a:rPr>
              <a:t>11) </a:t>
            </a:r>
            <a:r>
              <a:rPr lang="en-US" b="1" dirty="0">
                <a:latin typeface="Cambria" panose="02040503050406030204" pitchFamily="18" charset="0"/>
              </a:rPr>
              <a:t>Time limit prescribed under section 149 of the Act shall exclude:</a:t>
            </a:r>
          </a:p>
          <a:p>
            <a:pPr marL="914400" indent="-457200">
              <a:buFont typeface="+mj-lt"/>
              <a:buAutoNum type="alphaLcParenR"/>
            </a:pPr>
            <a:r>
              <a:rPr lang="en-US" dirty="0">
                <a:latin typeface="Cambria" panose="02040503050406030204" pitchFamily="18" charset="0"/>
              </a:rPr>
              <a:t>the time or extended time allowed to the </a:t>
            </a:r>
            <a:r>
              <a:rPr lang="en-US" dirty="0" err="1">
                <a:latin typeface="Cambria" panose="02040503050406030204" pitchFamily="18" charset="0"/>
              </a:rPr>
              <a:t>assessee</a:t>
            </a:r>
            <a:r>
              <a:rPr lang="en-US" dirty="0">
                <a:latin typeface="Cambria" panose="02040503050406030204" pitchFamily="18" charset="0"/>
              </a:rPr>
              <a:t> to respond to show cause notice under section 148A(b); or</a:t>
            </a:r>
          </a:p>
          <a:p>
            <a:pPr marL="914400" indent="-457200">
              <a:buFont typeface="+mj-lt"/>
              <a:buAutoNum type="alphaLcParenR"/>
            </a:pPr>
            <a:r>
              <a:rPr lang="en-US" dirty="0">
                <a:latin typeface="Cambria" panose="02040503050406030204" pitchFamily="18" charset="0"/>
              </a:rPr>
              <a:t>any period during which the proceedings under section 148A are stayed by an order of any Court.</a:t>
            </a:r>
          </a:p>
          <a:p>
            <a:pPr marL="0" indent="0">
              <a:buNone/>
            </a:pPr>
            <a:r>
              <a:rPr lang="en-US" dirty="0">
                <a:latin typeface="Cambria" panose="02040503050406030204" pitchFamily="18" charset="0"/>
              </a:rPr>
              <a:t>If after excluding the aforesaid period, time available for passing order under section 148A(d) does not exceed 7 days, the remaining time shall be deemed to be extended to 7 days and the period of limitation under section 149(1) shall be deemed to extended accordingly.  </a:t>
            </a:r>
            <a:r>
              <a:rPr lang="en-US" b="1" dirty="0">
                <a:latin typeface="Cambria" panose="02040503050406030204" pitchFamily="18" charset="0"/>
              </a:rPr>
              <a:t>[5</a:t>
            </a:r>
            <a:r>
              <a:rPr lang="en-US" b="1" baseline="30000" dirty="0">
                <a:latin typeface="Cambria" panose="02040503050406030204" pitchFamily="18" charset="0"/>
              </a:rPr>
              <a:t>th</a:t>
            </a:r>
            <a:r>
              <a:rPr lang="en-US" b="1" dirty="0">
                <a:latin typeface="Cambria" panose="02040503050406030204" pitchFamily="18" charset="0"/>
              </a:rPr>
              <a:t> and 6</a:t>
            </a:r>
            <a:r>
              <a:rPr lang="en-US" b="1" baseline="30000" dirty="0">
                <a:latin typeface="Cambria" panose="02040503050406030204" pitchFamily="18" charset="0"/>
              </a:rPr>
              <a:t>th</a:t>
            </a:r>
            <a:r>
              <a:rPr lang="en-US" b="1" dirty="0">
                <a:latin typeface="Cambria" panose="02040503050406030204" pitchFamily="18" charset="0"/>
              </a:rPr>
              <a:t> Proviso to Section 149(1)-These were 3</a:t>
            </a:r>
            <a:r>
              <a:rPr lang="en-US" b="1" baseline="30000" dirty="0">
                <a:latin typeface="Cambria" panose="02040503050406030204" pitchFamily="18" charset="0"/>
              </a:rPr>
              <a:t>rd</a:t>
            </a:r>
            <a:r>
              <a:rPr lang="en-US" b="1" dirty="0">
                <a:latin typeface="Cambria" panose="02040503050406030204" pitchFamily="18" charset="0"/>
              </a:rPr>
              <a:t> and 4</a:t>
            </a:r>
            <a:r>
              <a:rPr lang="en-US" b="1" baseline="30000" dirty="0">
                <a:latin typeface="Cambria" panose="02040503050406030204" pitchFamily="18" charset="0"/>
              </a:rPr>
              <a:t>th</a:t>
            </a:r>
            <a:r>
              <a:rPr lang="en-US" b="1" dirty="0">
                <a:latin typeface="Cambria" panose="02040503050406030204" pitchFamily="18" charset="0"/>
              </a:rPr>
              <a:t> Proviso before the F.A 2023 ]</a:t>
            </a:r>
          </a:p>
          <a:p>
            <a:pPr marL="0" indent="0">
              <a:buNone/>
            </a:pPr>
            <a:endParaRPr lang="en-US" dirty="0">
              <a:latin typeface="Cambria" panose="02040503050406030204" pitchFamily="18" charset="0"/>
            </a:endParaRPr>
          </a:p>
          <a:p>
            <a:endParaRPr lang="en-IN" dirty="0"/>
          </a:p>
        </p:txBody>
      </p:sp>
    </p:spTree>
    <p:extLst>
      <p:ext uri="{BB962C8B-B14F-4D97-AF65-F5344CB8AC3E}">
        <p14:creationId xmlns:p14="http://schemas.microsoft.com/office/powerpoint/2010/main" val="425550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92500" lnSpcReduction="10000"/>
          </a:bodyPr>
          <a:lstStyle/>
          <a:p>
            <a:r>
              <a:rPr lang="en-US" b="1" dirty="0">
                <a:solidFill>
                  <a:schemeClr val="accent2">
                    <a:lumMod val="50000"/>
                  </a:schemeClr>
                </a:solidFill>
                <a:latin typeface="Cambria "/>
              </a:rPr>
              <a:t>Approvals for reopening  –specified authority u/s 151, u/s 148B and in other </a:t>
            </a:r>
            <a:r>
              <a:rPr lang="en-US" b="1" dirty="0" smtClean="0">
                <a:solidFill>
                  <a:schemeClr val="accent2">
                    <a:lumMod val="50000"/>
                  </a:schemeClr>
                </a:solidFill>
                <a:latin typeface="Cambria "/>
              </a:rPr>
              <a:t>cases</a:t>
            </a:r>
          </a:p>
          <a:p>
            <a:pPr marL="457200" indent="-457200" algn="just">
              <a:lnSpc>
                <a:spcPct val="100000"/>
              </a:lnSpc>
              <a:spcBef>
                <a:spcPts val="0"/>
              </a:spcBef>
              <a:buNone/>
            </a:pPr>
            <a:r>
              <a:rPr lang="en-US" b="1" dirty="0">
                <a:latin typeface="Cambria" panose="02040503050406030204" pitchFamily="18" charset="0"/>
              </a:rPr>
              <a:t>Approval of Specified Authority [section 151]: For the purposes of section 148 and 148A</a:t>
            </a:r>
            <a:r>
              <a:rPr lang="en-US" dirty="0">
                <a:latin typeface="Cambria" panose="02040503050406030204" pitchFamily="18" charset="0"/>
              </a:rPr>
              <a:t>, “</a:t>
            </a:r>
            <a:r>
              <a:rPr lang="en-US" b="1" dirty="0">
                <a:latin typeface="Cambria" panose="02040503050406030204" pitchFamily="18" charset="0"/>
              </a:rPr>
              <a:t>specified authority</a:t>
            </a:r>
            <a:r>
              <a:rPr lang="en-US" dirty="0">
                <a:latin typeface="Cambria" panose="02040503050406030204" pitchFamily="18" charset="0"/>
              </a:rPr>
              <a:t>” shall be:</a:t>
            </a:r>
          </a:p>
          <a:p>
            <a:pPr marL="914400" indent="-457200" algn="just">
              <a:lnSpc>
                <a:spcPct val="100000"/>
              </a:lnSpc>
              <a:spcBef>
                <a:spcPts val="0"/>
              </a:spcBef>
              <a:buFont typeface="+mj-lt"/>
              <a:buAutoNum type="alphaLcParenR"/>
            </a:pPr>
            <a:r>
              <a:rPr lang="en-US" dirty="0">
                <a:latin typeface="Cambria" panose="02040503050406030204" pitchFamily="18" charset="0"/>
              </a:rPr>
              <a:t>Where 3 years or less have elapsed from the end of the relevant </a:t>
            </a:r>
            <a:r>
              <a:rPr lang="fr-FR" dirty="0" err="1">
                <a:latin typeface="Cambria" panose="02040503050406030204" pitchFamily="18" charset="0"/>
              </a:rPr>
              <a:t>assessment</a:t>
            </a:r>
            <a:r>
              <a:rPr lang="fr-FR" dirty="0">
                <a:latin typeface="Cambria" panose="02040503050406030204" pitchFamily="18" charset="0"/>
              </a:rPr>
              <a:t> </a:t>
            </a:r>
            <a:r>
              <a:rPr lang="fr-FR" dirty="0" err="1">
                <a:latin typeface="Cambria" panose="02040503050406030204" pitchFamily="18" charset="0"/>
              </a:rPr>
              <a:t>year</a:t>
            </a:r>
            <a:r>
              <a:rPr lang="fr-FR" dirty="0">
                <a:latin typeface="Cambria" panose="02040503050406030204" pitchFamily="18" charset="0"/>
              </a:rPr>
              <a:t>, Pr. CIT, Pr. DIT, CIT or DIT;</a:t>
            </a:r>
          </a:p>
          <a:p>
            <a:pPr marL="914400" indent="-457200" algn="just">
              <a:lnSpc>
                <a:spcPct val="100000"/>
              </a:lnSpc>
              <a:spcBef>
                <a:spcPts val="0"/>
              </a:spcBef>
              <a:buFont typeface="+mj-lt"/>
              <a:buAutoNum type="alphaLcParenR"/>
            </a:pPr>
            <a:r>
              <a:rPr lang="en-US" dirty="0">
                <a:latin typeface="Cambria" panose="02040503050406030204" pitchFamily="18" charset="0"/>
              </a:rPr>
              <a:t>Where more than 3 years have elapsed from the end of the relevant assessment year, Pr. CCIT, Pr. DGIT, CCIT or DGIT, as applicable.</a:t>
            </a:r>
          </a:p>
          <a:p>
            <a:pPr marL="0" indent="0">
              <a:lnSpc>
                <a:spcPct val="100000"/>
              </a:lnSpc>
              <a:spcBef>
                <a:spcPts val="0"/>
              </a:spcBef>
              <a:buNone/>
            </a:pPr>
            <a:endParaRPr lang="en-US" dirty="0"/>
          </a:p>
          <a:p>
            <a:pPr marL="457200" indent="-457200" algn="just">
              <a:lnSpc>
                <a:spcPct val="100000"/>
              </a:lnSpc>
              <a:spcBef>
                <a:spcPts val="0"/>
              </a:spcBef>
              <a:buNone/>
            </a:pPr>
            <a:r>
              <a:rPr lang="en-US" b="1" dirty="0">
                <a:solidFill>
                  <a:schemeClr val="accent1"/>
                </a:solidFill>
                <a:latin typeface="Cambria" panose="02040503050406030204" pitchFamily="18" charset="0"/>
              </a:rPr>
              <a:t>13) </a:t>
            </a:r>
            <a:r>
              <a:rPr lang="en-US" dirty="0">
                <a:latin typeface="Cambria" panose="02040503050406030204" pitchFamily="18" charset="0"/>
              </a:rPr>
              <a:t>In cases where re-assessment is initiated on the basis of ‘</a:t>
            </a:r>
            <a:r>
              <a:rPr lang="en-US" b="1" dirty="0">
                <a:latin typeface="Cambria" panose="02040503050406030204" pitchFamily="18" charset="0"/>
              </a:rPr>
              <a:t>deemed information</a:t>
            </a:r>
            <a:r>
              <a:rPr lang="en-US" dirty="0">
                <a:latin typeface="Cambria" panose="02040503050406030204" pitchFamily="18" charset="0"/>
              </a:rPr>
              <a:t>’ (i.e., search, requisition and survey cases), no reassessment order shall be passed by an AO below the rank of Jt. CIT except with prior approval of the Addl. CIT/ Addl. DIT or Jt. CIT/ DIT. </a:t>
            </a:r>
            <a:r>
              <a:rPr lang="en-US" b="1" dirty="0">
                <a:latin typeface="Cambria" panose="02040503050406030204" pitchFamily="18" charset="0"/>
              </a:rPr>
              <a:t>[Section 148B</a:t>
            </a:r>
            <a:r>
              <a:rPr lang="en-US" b="1" dirty="0" smtClean="0">
                <a:latin typeface="Cambria" panose="02040503050406030204" pitchFamily="18" charset="0"/>
              </a:rPr>
              <a:t>]</a:t>
            </a:r>
            <a:endParaRPr lang="en-US" b="1" dirty="0">
              <a:latin typeface="Cambria" panose="02040503050406030204" pitchFamily="18" charset="0"/>
            </a:endParaRPr>
          </a:p>
        </p:txBody>
      </p:sp>
    </p:spTree>
    <p:extLst>
      <p:ext uri="{BB962C8B-B14F-4D97-AF65-F5344CB8AC3E}">
        <p14:creationId xmlns:p14="http://schemas.microsoft.com/office/powerpoint/2010/main" val="189870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lstStyle/>
          <a:p>
            <a:pPr marL="457200" indent="-457200" algn="just">
              <a:lnSpc>
                <a:spcPct val="100000"/>
              </a:lnSpc>
              <a:spcBef>
                <a:spcPts val="0"/>
              </a:spcBef>
              <a:buNone/>
            </a:pPr>
            <a:endParaRPr lang="en-US" b="1" dirty="0">
              <a:latin typeface="Cambria" panose="02040503050406030204" pitchFamily="18" charset="0"/>
            </a:endParaRPr>
          </a:p>
          <a:p>
            <a:pPr marL="400050" indent="-400050" algn="just">
              <a:lnSpc>
                <a:spcPct val="100000"/>
              </a:lnSpc>
              <a:spcBef>
                <a:spcPts val="0"/>
              </a:spcBef>
              <a:buNone/>
            </a:pPr>
            <a:r>
              <a:rPr lang="en-US" b="1" dirty="0">
                <a:solidFill>
                  <a:schemeClr val="accent1"/>
                </a:solidFill>
                <a:latin typeface="Cambria" panose="02040503050406030204" pitchFamily="18" charset="0"/>
              </a:rPr>
              <a:t>14) </a:t>
            </a:r>
            <a:r>
              <a:rPr lang="en-US" b="1" dirty="0">
                <a:latin typeface="Cambria" panose="02040503050406030204" pitchFamily="18" charset="0"/>
                <a:ea typeface="Cambria" panose="02040503050406030204" pitchFamily="18" charset="0"/>
              </a:rPr>
              <a:t>Reassessment based on search in case of other person(153C-for understanding)-</a:t>
            </a:r>
          </a:p>
          <a:p>
            <a:pPr marL="914400" indent="-457200" algn="just">
              <a:lnSpc>
                <a:spcPct val="100000"/>
              </a:lnSpc>
              <a:spcBef>
                <a:spcPts val="0"/>
              </a:spcBef>
              <a:buFont typeface="Wingdings" panose="05000000000000000000" pitchFamily="2" charset="2"/>
              <a:buChar char="v"/>
            </a:pPr>
            <a:r>
              <a:rPr lang="en-US" dirty="0">
                <a:latin typeface="Cambria" panose="02040503050406030204" pitchFamily="18" charset="0"/>
                <a:ea typeface="Cambria" panose="02040503050406030204" pitchFamily="18" charset="0"/>
              </a:rPr>
              <a:t>AO of the other person shall have to record satisfaction with prior approval of Principal Commissioner or Commissioner;</a:t>
            </a:r>
          </a:p>
          <a:p>
            <a:pPr marL="914400" indent="-457200" algn="just">
              <a:lnSpc>
                <a:spcPct val="100000"/>
              </a:lnSpc>
              <a:spcBef>
                <a:spcPts val="0"/>
              </a:spcBef>
              <a:buFont typeface="Wingdings" panose="05000000000000000000" pitchFamily="2" charset="2"/>
              <a:buChar char="v"/>
            </a:pPr>
            <a:r>
              <a:rPr lang="en-US" dirty="0">
                <a:latin typeface="Cambria" panose="02040503050406030204" pitchFamily="18" charset="0"/>
                <a:ea typeface="Cambria" panose="02040503050406030204" pitchFamily="18" charset="0"/>
              </a:rPr>
              <a:t>Then approval has to be obtained from specified authority u/s 151 to issue notice u/s 148 as per the first proviso. Thus, 2 approvals are to be taken in 153C cases.</a:t>
            </a:r>
          </a:p>
          <a:p>
            <a:pPr marL="914400" indent="-457200" algn="just">
              <a:lnSpc>
                <a:spcPct val="100000"/>
              </a:lnSpc>
              <a:spcBef>
                <a:spcPts val="0"/>
              </a:spcBef>
              <a:buFont typeface="Wingdings" panose="05000000000000000000" pitchFamily="2" charset="2"/>
              <a:buChar char="v"/>
            </a:pPr>
            <a:r>
              <a:rPr lang="en-US" dirty="0">
                <a:latin typeface="Cambria" panose="02040503050406030204" pitchFamily="18" charset="0"/>
                <a:ea typeface="Cambria" panose="02040503050406030204" pitchFamily="18" charset="0"/>
              </a:rPr>
              <a:t>No need of procedure u/s 148A.</a:t>
            </a:r>
          </a:p>
          <a:p>
            <a:endParaRPr lang="en-IN" dirty="0"/>
          </a:p>
          <a:p>
            <a:endParaRPr lang="en-IN" dirty="0"/>
          </a:p>
        </p:txBody>
      </p:sp>
    </p:spTree>
    <p:extLst>
      <p:ext uri="{BB962C8B-B14F-4D97-AF65-F5344CB8AC3E}">
        <p14:creationId xmlns:p14="http://schemas.microsoft.com/office/powerpoint/2010/main" val="66371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088" y="154546"/>
            <a:ext cx="11201400" cy="6454073"/>
          </a:xfrm>
        </p:spPr>
        <p:txBody>
          <a:bodyPr>
            <a:normAutofit/>
          </a:bodyPr>
          <a:lstStyle/>
          <a:p>
            <a:pPr algn="just"/>
            <a:r>
              <a:rPr lang="en-US" dirty="0"/>
              <a:t> </a:t>
            </a:r>
            <a:r>
              <a:rPr lang="en-US" dirty="0">
                <a:solidFill>
                  <a:srgbClr val="FF0000"/>
                </a:solidFill>
              </a:rPr>
              <a:t>By virtue of the Constitutional right under </a:t>
            </a:r>
            <a:r>
              <a:rPr lang="en-US" b="1" dirty="0">
                <a:solidFill>
                  <a:srgbClr val="FF0000"/>
                </a:solidFill>
              </a:rPr>
              <a:t>Article 265 </a:t>
            </a:r>
            <a:r>
              <a:rPr lang="en-US" dirty="0">
                <a:solidFill>
                  <a:srgbClr val="FF0000"/>
                </a:solidFill>
              </a:rPr>
              <a:t>of the Constitution of India ‘No tax shall be levied or collected except by authority of law’.</a:t>
            </a:r>
            <a:r>
              <a:rPr lang="en-US" dirty="0"/>
              <a:t> </a:t>
            </a:r>
            <a:endParaRPr lang="en-US" dirty="0" smtClean="0"/>
          </a:p>
          <a:p>
            <a:pPr marL="0" indent="0" algn="just">
              <a:buNone/>
            </a:pPr>
            <a:endParaRPr lang="en-US" dirty="0"/>
          </a:p>
          <a:p>
            <a:pPr algn="just"/>
            <a:r>
              <a:rPr lang="en-US" dirty="0"/>
              <a:t>An assessee of any </a:t>
            </a:r>
            <a:r>
              <a:rPr lang="en-US" dirty="0" smtClean="0"/>
              <a:t>civilized country </a:t>
            </a:r>
            <a:r>
              <a:rPr lang="en-US" dirty="0"/>
              <a:t>is bound to pay the tax to the government for which he is liable under the law. The Government on the other hand is obliged to collect only that amount of tax which is lawfully payable by an assessee. </a:t>
            </a:r>
            <a:endParaRPr lang="en-US" dirty="0" smtClean="0"/>
          </a:p>
          <a:p>
            <a:pPr algn="just"/>
            <a:endParaRPr lang="en-US" dirty="0"/>
          </a:p>
          <a:p>
            <a:pPr algn="just"/>
            <a:r>
              <a:rPr lang="en-US" dirty="0">
                <a:solidFill>
                  <a:srgbClr val="FF0000"/>
                </a:solidFill>
              </a:rPr>
              <a:t>The entire object of administration of tax is to secure the revenue for the development of the Country and not charge assessee more tax than that which is due and payable by the assessee.</a:t>
            </a:r>
          </a:p>
          <a:p>
            <a:pPr algn="just"/>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115" y="255270"/>
            <a:ext cx="11815445" cy="6374130"/>
          </a:xfrm>
        </p:spPr>
        <p:txBody>
          <a:bodyPr>
            <a:normAutofit/>
          </a:bodyPr>
          <a:lstStyle/>
          <a:p>
            <a:endParaRPr lang="en-US" dirty="0" smtClean="0"/>
          </a:p>
          <a:p>
            <a:r>
              <a:rPr lang="en-US" dirty="0" smtClean="0"/>
              <a:t>Section 148A(b) </a:t>
            </a:r>
            <a:r>
              <a:rPr lang="en-US" b="1" dirty="0"/>
              <a:t>Show Cause Notice to </a:t>
            </a:r>
            <a:r>
              <a:rPr lang="en-US" b="1" dirty="0" smtClean="0"/>
              <a:t>Assessee</a:t>
            </a:r>
          </a:p>
          <a:p>
            <a:r>
              <a:rPr lang="en-US" dirty="0"/>
              <a:t>The Assessing Officer has to provide an opportunity to the assesse, with the prior approval of specified </a:t>
            </a:r>
            <a:r>
              <a:rPr lang="en-US" dirty="0" smtClean="0"/>
              <a:t>authority</a:t>
            </a:r>
          </a:p>
          <a:p>
            <a:r>
              <a:rPr lang="en-US" dirty="0"/>
              <a:t>The time to be specified in the notice shall not be less than 7 days but not exceeding 30 days from the date on which such notice is </a:t>
            </a:r>
            <a:r>
              <a:rPr lang="en-US" dirty="0" smtClean="0"/>
              <a:t>issued.</a:t>
            </a:r>
          </a:p>
          <a:p>
            <a:r>
              <a:rPr lang="en-US" dirty="0"/>
              <a:t>SCN requiring assesse to explain, as to why a notice u/s 148 should not be issued on the basis of information, which suggest that income chargeable to tax has escaped assessment in the case for the relevant assessment year and as results of enquiry conducted if any, as per Clause (a) of Section </a:t>
            </a:r>
            <a:r>
              <a:rPr lang="en-US" dirty="0" smtClean="0"/>
              <a:t>148A.</a:t>
            </a:r>
          </a:p>
          <a:p>
            <a:r>
              <a:rPr lang="en-US" dirty="0" smtClean="0"/>
              <a:t>Reply </a:t>
            </a:r>
            <a:r>
              <a:rPr lang="en-US" dirty="0"/>
              <a:t>furnished by the assesse in response to notice referred in Clause (b) of section 148A, i.e., Show Cause </a:t>
            </a:r>
            <a:r>
              <a:rPr lang="en-US" dirty="0" smtClean="0"/>
              <a:t>Notice.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595" y="210185"/>
            <a:ext cx="11784330" cy="6435090"/>
          </a:xfrm>
        </p:spPr>
        <p:txBody>
          <a:bodyPr>
            <a:normAutofit/>
          </a:bodyPr>
          <a:lstStyle/>
          <a:p>
            <a:endParaRPr lang="en-US" dirty="0" smtClean="0"/>
          </a:p>
          <a:p>
            <a:r>
              <a:rPr lang="en-US" dirty="0" smtClean="0"/>
              <a:t>In case the assessee </a:t>
            </a:r>
            <a:r>
              <a:rPr lang="en-US" dirty="0"/>
              <a:t>has made a request for personal hearing or cross examination of third party or statement or third party, then the Assessing Officer is bound to provide the same with the approval of specified </a:t>
            </a:r>
            <a:r>
              <a:rPr lang="en-US" dirty="0" smtClean="0"/>
              <a:t>or Specified authority.</a:t>
            </a:r>
          </a:p>
          <a:p>
            <a:endParaRPr lang="en-US" dirty="0" smtClean="0"/>
          </a:p>
          <a:p>
            <a:r>
              <a:rPr lang="en-US" dirty="0"/>
              <a:t>AO to decide whether or not it is a fit case to issue a notice u/s 148, by passing a speaking order U/s 148A(d), with the prior approval of specified </a:t>
            </a:r>
            <a:r>
              <a:rPr lang="en-US" dirty="0" smtClean="0"/>
              <a:t>authority.</a:t>
            </a:r>
          </a:p>
          <a:p>
            <a:pPr lvl="0"/>
            <a:endParaRPr lang="en-US" dirty="0" smtClean="0"/>
          </a:p>
          <a:p>
            <a:pPr lvl="0"/>
            <a:r>
              <a:rPr lang="en-US" dirty="0" smtClean="0"/>
              <a:t>The decision of the Assessing Officer U/s 148A(d</a:t>
            </a:r>
            <a:r>
              <a:rPr lang="en-US" dirty="0"/>
              <a:t>), either, the purposed re-opening of assessment shall be dropped </a:t>
            </a:r>
            <a:r>
              <a:rPr lang="en-US" dirty="0" smtClean="0"/>
              <a: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5880749"/>
          </a:xfrm>
        </p:spPr>
        <p:txBody>
          <a:bodyPr/>
          <a:lstStyle/>
          <a:p>
            <a:pPr lvl="0"/>
            <a:endParaRPr lang="en-US" dirty="0" smtClean="0"/>
          </a:p>
          <a:p>
            <a:pPr lvl="0"/>
            <a:r>
              <a:rPr lang="en-US" dirty="0" smtClean="0"/>
              <a:t>re-opening </a:t>
            </a:r>
            <a:r>
              <a:rPr lang="en-US" dirty="0"/>
              <a:t>of assessment u/s 147 shall be made by way of issuing a notice u/s 148 of the Income Tax Act.</a:t>
            </a:r>
          </a:p>
          <a:p>
            <a:endParaRPr lang="en-US" dirty="0" smtClean="0"/>
          </a:p>
          <a:p>
            <a:r>
              <a:rPr lang="en-US" dirty="0" smtClean="0"/>
              <a:t>Time </a:t>
            </a:r>
            <a:r>
              <a:rPr lang="en-US" dirty="0"/>
              <a:t>Limit : one month from the end of month in which the reply referred in Clause(c) is received by the Assessing Officer or</a:t>
            </a:r>
            <a:endParaRPr lang="en-IN" dirty="0"/>
          </a:p>
          <a:p>
            <a:pPr lvl="0"/>
            <a:endParaRPr lang="en-US" dirty="0" smtClean="0"/>
          </a:p>
          <a:p>
            <a:pPr lvl="0"/>
            <a:r>
              <a:rPr lang="en-US" dirty="0" smtClean="0"/>
              <a:t>where </a:t>
            </a:r>
            <a:r>
              <a:rPr lang="en-US" dirty="0"/>
              <a:t>no such reply is furnished, within one month from the end of month in which time or extended time was allowed to furnish a reply as per Clause (b) expires</a:t>
            </a:r>
            <a:endParaRPr lang="en-IN" dirty="0"/>
          </a:p>
          <a:p>
            <a:endParaRPr lang="en-US" dirty="0"/>
          </a:p>
          <a:p>
            <a:endParaRPr lang="en-IN" dirty="0"/>
          </a:p>
        </p:txBody>
      </p:sp>
    </p:spTree>
    <p:extLst>
      <p:ext uri="{BB962C8B-B14F-4D97-AF65-F5344CB8AC3E}">
        <p14:creationId xmlns:p14="http://schemas.microsoft.com/office/powerpoint/2010/main" val="354601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50" y="224790"/>
            <a:ext cx="11723370" cy="6405880"/>
          </a:xfrm>
        </p:spPr>
        <p:txBody>
          <a:bodyPr>
            <a:normAutofit/>
          </a:bodyPr>
          <a:lstStyle/>
          <a:p>
            <a:endParaRPr lang="en-US" dirty="0" smtClean="0"/>
          </a:p>
          <a:p>
            <a:r>
              <a:rPr lang="en-US" dirty="0"/>
              <a:t>If the Assessing Officer is dis-satisfied with the submissions filed by the assesse, then he shall pass an order under clause (d) of section 148A and thereafter issue a notice u/s 148 for the relevant assessment year, directing assesse to file return of income for the relevant assessment </a:t>
            </a:r>
            <a:r>
              <a:rPr lang="en-US" dirty="0" smtClean="0"/>
              <a:t>year.</a:t>
            </a:r>
          </a:p>
          <a:p>
            <a:endParaRPr lang="en-US" dirty="0" smtClean="0"/>
          </a:p>
          <a:p>
            <a:r>
              <a:rPr lang="en-US" dirty="0"/>
              <a:t>After receiving the aforesaid order and notice u/s 148 the </a:t>
            </a:r>
            <a:r>
              <a:rPr lang="en-US" dirty="0" err="1" smtClean="0"/>
              <a:t>assessee</a:t>
            </a:r>
            <a:r>
              <a:rPr lang="en-US" dirty="0" smtClean="0"/>
              <a:t> </a:t>
            </a:r>
            <a:r>
              <a:rPr lang="en-US" dirty="0"/>
              <a:t>needs to file the return of income for the relevant assessment year within time prescribed in the notice </a:t>
            </a:r>
            <a:r>
              <a:rPr lang="en-US" dirty="0" smtClean="0"/>
              <a:t>u/s 148 </a:t>
            </a:r>
            <a:r>
              <a:rPr lang="en-US" dirty="0"/>
              <a:t>and proceedings for reassessments shall start</a:t>
            </a:r>
            <a:r>
              <a:rPr lang="en-US" dirty="0" smtClean="0"/>
              <a:t>.</a:t>
            </a:r>
          </a:p>
          <a:p>
            <a:endParaRPr lang="en-US" dirty="0" smtClean="0"/>
          </a:p>
          <a:p>
            <a:r>
              <a:rPr lang="en-US" dirty="0" smtClean="0"/>
              <a:t>And as per amended provisions the power of the A.O. have been widened </a:t>
            </a:r>
            <a:r>
              <a:rPr lang="en-US" dirty="0"/>
              <a:t>and he can make </a:t>
            </a:r>
            <a:r>
              <a:rPr lang="en-US" dirty="0" smtClean="0"/>
              <a:t>full scrutiny </a:t>
            </a:r>
            <a:r>
              <a:rPr lang="en-US" dirty="0"/>
              <a:t>of the case under reference while making assessment u/s </a:t>
            </a:r>
            <a:r>
              <a:rPr lang="en-US" dirty="0" smtClean="0"/>
              <a:t>148.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3" y="318796"/>
            <a:ext cx="11191741" cy="6069125"/>
          </a:xfrm>
        </p:spPr>
        <p:txBody>
          <a:bodyPr>
            <a:normAutofit lnSpcReduction="10000"/>
          </a:bodyPr>
          <a:lstStyle/>
          <a:p>
            <a:pPr lvl="0"/>
            <a:endParaRPr lang="en-US" dirty="0" smtClean="0"/>
          </a:p>
          <a:p>
            <a:pPr lvl="0"/>
            <a:r>
              <a:rPr lang="en-US" dirty="0" smtClean="0"/>
              <a:t>In </a:t>
            </a:r>
            <a:r>
              <a:rPr lang="en-US" dirty="0"/>
              <a:t>case the AO has not provided the information relied upon, i.e., adverse material available against the assesse, the assesse must ask for providing adverse material to him.</a:t>
            </a:r>
            <a:endParaRPr lang="en-IN" dirty="0"/>
          </a:p>
          <a:p>
            <a:r>
              <a:rPr lang="en-US" dirty="0"/>
              <a:t> </a:t>
            </a:r>
            <a:endParaRPr lang="en-IN" dirty="0"/>
          </a:p>
          <a:p>
            <a:pPr lvl="0"/>
            <a:r>
              <a:rPr lang="en-US" dirty="0"/>
              <a:t>The assesse should co-relate the entire charges mentioned by the Assessing Officer in the notice/SCN issued u/s 148A and should file a detailed reply rebutting the charges / accusation made by the AO and submit entire material and evidences available with the assesse to counter the allegation / charges levied against him for escapement of income in the said notice issued u/s 148A.</a:t>
            </a:r>
            <a:endParaRPr lang="en-IN" dirty="0"/>
          </a:p>
          <a:p>
            <a:endParaRPr lang="en-US" dirty="0" smtClean="0"/>
          </a:p>
          <a:p>
            <a:r>
              <a:rPr lang="en-US" dirty="0"/>
              <a:t> </a:t>
            </a:r>
            <a:r>
              <a:rPr lang="en-US" dirty="0" smtClean="0"/>
              <a:t>The </a:t>
            </a:r>
            <a:r>
              <a:rPr lang="en-US" dirty="0"/>
              <a:t>assesse should ask for providing statement of third party relied upon by the Assessing Officer along with enquiry made if any as well as prior approval of specified authority in this respect.</a:t>
            </a:r>
            <a:endParaRPr lang="en-IN" dirty="0"/>
          </a:p>
          <a:p>
            <a:endParaRPr lang="en-IN" dirty="0"/>
          </a:p>
        </p:txBody>
      </p:sp>
    </p:spTree>
    <p:extLst>
      <p:ext uri="{BB962C8B-B14F-4D97-AF65-F5344CB8AC3E}">
        <p14:creationId xmlns:p14="http://schemas.microsoft.com/office/powerpoint/2010/main" val="229252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4248"/>
            <a:ext cx="10515600" cy="5352715"/>
          </a:xfrm>
        </p:spPr>
        <p:txBody>
          <a:bodyPr/>
          <a:lstStyle/>
          <a:p>
            <a:r>
              <a:rPr lang="en-US" dirty="0"/>
              <a:t> the assesse should ask for providing cross examination of the third party based on whose statements, the notice u/s 148A has been issued.</a:t>
            </a:r>
            <a:endParaRPr lang="en-IN" dirty="0"/>
          </a:p>
          <a:p>
            <a:r>
              <a:rPr lang="en-US" dirty="0"/>
              <a:t> the assesse should deny all the allegations made against him for which he has counter replies and material available with him.</a:t>
            </a:r>
            <a:endParaRPr lang="en-IN" dirty="0"/>
          </a:p>
          <a:p>
            <a:r>
              <a:rPr lang="en-US" dirty="0"/>
              <a:t> the assesse should ask for his personal hearing to the Assessing Officer.</a:t>
            </a:r>
            <a:endParaRPr lang="en-IN" dirty="0"/>
          </a:p>
          <a:p>
            <a:endParaRPr lang="en-IN" dirty="0"/>
          </a:p>
          <a:p>
            <a:endParaRPr lang="en-IN" dirty="0"/>
          </a:p>
        </p:txBody>
      </p:sp>
    </p:spTree>
    <p:extLst>
      <p:ext uri="{BB962C8B-B14F-4D97-AF65-F5344CB8AC3E}">
        <p14:creationId xmlns:p14="http://schemas.microsoft.com/office/powerpoint/2010/main" val="102534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5545898"/>
          </a:xfrm>
        </p:spPr>
        <p:txBody>
          <a:bodyPr>
            <a:normAutofit lnSpcReduction="10000"/>
          </a:bodyPr>
          <a:lstStyle/>
          <a:p>
            <a:pPr lvl="0"/>
            <a:r>
              <a:rPr lang="en-US" dirty="0"/>
              <a:t>the assesse must find out if minimum seven days’ time has been provided to him to make the compliance of notice u/s 148A served upon him.</a:t>
            </a:r>
            <a:endParaRPr lang="en-IN" dirty="0"/>
          </a:p>
          <a:p>
            <a:endParaRPr lang="en-IN" dirty="0"/>
          </a:p>
          <a:p>
            <a:pPr lvl="0"/>
            <a:r>
              <a:rPr lang="en-US" dirty="0"/>
              <a:t>In case the assesse has sought an adjournment on e-portal or by email or by sending adjournment application through Speed Post, well in advance then whether that adjournment has been granted to him or not.</a:t>
            </a:r>
            <a:endParaRPr lang="en-IN" dirty="0"/>
          </a:p>
          <a:p>
            <a:r>
              <a:rPr lang="en-US" dirty="0"/>
              <a:t> </a:t>
            </a:r>
            <a:endParaRPr lang="en-IN" dirty="0"/>
          </a:p>
          <a:p>
            <a:pPr lvl="0"/>
            <a:r>
              <a:rPr lang="en-US" dirty="0"/>
              <a:t>In case the application for adjournment has not been considered by the Assessing Officer and he has passed the order u/s 148A(d) before the time sought by the assesse through adjournment application then the such order is bad in Law, ought to be quashed.</a:t>
            </a:r>
            <a:endParaRPr lang="en-IN" dirty="0"/>
          </a:p>
          <a:p>
            <a:endParaRPr lang="en-IN" dirty="0"/>
          </a:p>
        </p:txBody>
      </p:sp>
    </p:spTree>
    <p:extLst>
      <p:ext uri="{BB962C8B-B14F-4D97-AF65-F5344CB8AC3E}">
        <p14:creationId xmlns:p14="http://schemas.microsoft.com/office/powerpoint/2010/main" val="2457120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128789"/>
            <a:ext cx="11050073" cy="6490952"/>
          </a:xfrm>
        </p:spPr>
        <p:txBody>
          <a:bodyPr>
            <a:normAutofit/>
          </a:bodyPr>
          <a:lstStyle/>
          <a:p>
            <a:r>
              <a:rPr lang="en-US" dirty="0"/>
              <a:t> </a:t>
            </a:r>
            <a:endParaRPr lang="en-IN" dirty="0"/>
          </a:p>
          <a:p>
            <a:r>
              <a:rPr lang="en-US" dirty="0"/>
              <a:t>In case after examination and making thorough analysis of order passed u/s 148A(d) and finds that the proper procedure as envisaged u/s 148A has not been followed or the order is out of jurisdiction and time bared, then the assesse can file a Writ Petition against such order passed u/s 148A(d), since this is not only violative of principles of natural justice but it also violates the procedure as envisaged u/s 148A</a:t>
            </a:r>
            <a:endParaRPr lang="en-IN" dirty="0"/>
          </a:p>
        </p:txBody>
      </p:sp>
    </p:spTree>
    <p:extLst>
      <p:ext uri="{BB962C8B-B14F-4D97-AF65-F5344CB8AC3E}">
        <p14:creationId xmlns:p14="http://schemas.microsoft.com/office/powerpoint/2010/main" val="370125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158" y="1571613"/>
            <a:ext cx="8501122" cy="4247317"/>
          </a:xfrm>
          <a:prstGeom prst="rect">
            <a:avLst/>
          </a:prstGeom>
          <a:noFill/>
        </p:spPr>
        <p:txBody>
          <a:bodyPr wrap="square" rtlCol="0">
            <a:spAutoFit/>
          </a:bodyPr>
          <a:lstStyle/>
          <a:p>
            <a:pPr>
              <a:lnSpc>
                <a:spcPct val="150000"/>
              </a:lnSpc>
            </a:pPr>
            <a:r>
              <a:rPr lang="en-US" dirty="0"/>
              <a:t>If the assessing officer is satisfied with the reply, he shall drop the proceedings. </a:t>
            </a:r>
          </a:p>
          <a:p>
            <a:pPr>
              <a:lnSpc>
                <a:spcPct val="150000"/>
              </a:lnSpc>
            </a:pPr>
            <a:r>
              <a:rPr lang="en-US" dirty="0"/>
              <a:t>Otherwise he shall issue the speaking </a:t>
            </a:r>
            <a:r>
              <a:rPr lang="en-US" b="1" dirty="0"/>
              <a:t>Assessment Order </a:t>
            </a:r>
            <a:r>
              <a:rPr lang="en-US" dirty="0"/>
              <a:t>u/s 147 stating :</a:t>
            </a:r>
          </a:p>
          <a:p>
            <a:pPr marL="342900" indent="20638">
              <a:lnSpc>
                <a:spcPct val="150000"/>
              </a:lnSpc>
              <a:buFont typeface="+mj-lt"/>
              <a:buAutoNum type="arabicPeriod"/>
            </a:pPr>
            <a:r>
              <a:rPr lang="en-US" dirty="0"/>
              <a:t> the brief facts of the case</a:t>
            </a:r>
            <a:r>
              <a:rPr lang="en-US" dirty="0">
                <a:solidFill>
                  <a:srgbClr val="FF0000"/>
                </a:solidFill>
              </a:rPr>
              <a:t>, </a:t>
            </a:r>
          </a:p>
          <a:p>
            <a:pPr marL="342900" indent="20638">
              <a:lnSpc>
                <a:spcPct val="150000"/>
              </a:lnSpc>
              <a:buFont typeface="+mj-lt"/>
              <a:buAutoNum type="arabicPeriod"/>
            </a:pPr>
            <a:r>
              <a:rPr lang="en-US" dirty="0"/>
              <a:t> the details of opportunities given,</a:t>
            </a:r>
          </a:p>
          <a:p>
            <a:pPr marL="342900" indent="20638">
              <a:lnSpc>
                <a:spcPct val="150000"/>
              </a:lnSpc>
              <a:buFont typeface="+mj-lt"/>
              <a:buAutoNum type="arabicPeriod"/>
            </a:pPr>
            <a:r>
              <a:rPr lang="en-US" dirty="0"/>
              <a:t> Grounds for disallowing the matters specified in the replies,</a:t>
            </a:r>
          </a:p>
          <a:p>
            <a:pPr marL="342900" indent="20638">
              <a:lnSpc>
                <a:spcPct val="150000"/>
              </a:lnSpc>
              <a:buFont typeface="+mj-lt"/>
              <a:buAutoNum type="arabicPeriod"/>
            </a:pPr>
            <a:r>
              <a:rPr lang="en-US" dirty="0"/>
              <a:t> Final computation of taxable income,…</a:t>
            </a:r>
          </a:p>
          <a:p>
            <a:pPr marL="342900" indent="-342900">
              <a:lnSpc>
                <a:spcPct val="150000"/>
              </a:lnSpc>
              <a:buFont typeface="+mj-lt"/>
              <a:buAutoNum type="arabicPeriod"/>
            </a:pPr>
            <a:endParaRPr lang="en-US" dirty="0">
              <a:solidFill>
                <a:srgbClr val="FF0000"/>
              </a:solidFill>
            </a:endParaRPr>
          </a:p>
          <a:p>
            <a:pPr>
              <a:lnSpc>
                <a:spcPct val="150000"/>
              </a:lnSpc>
            </a:pPr>
            <a:r>
              <a:rPr lang="en-US" dirty="0"/>
              <a:t>The closure order shall also contain a demand notice, stating the amount payable by the assessee and a computation sheet.</a:t>
            </a:r>
          </a:p>
          <a:p>
            <a:pPr>
              <a:lnSpc>
                <a:spcPct val="150000"/>
              </a:lnSpc>
            </a:pPr>
            <a:endParaRPr lang="en-US" dirty="0">
              <a:solidFill>
                <a:srgbClr val="FF0000"/>
              </a:solidFill>
            </a:endParaRPr>
          </a:p>
        </p:txBody>
      </p:sp>
    </p:spTree>
    <p:extLst>
      <p:ext uri="{BB962C8B-B14F-4D97-AF65-F5344CB8AC3E}">
        <p14:creationId xmlns:p14="http://schemas.microsoft.com/office/powerpoint/2010/main" val="29003271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827" y="198782"/>
            <a:ext cx="11489634" cy="6321287"/>
          </a:xfrm>
        </p:spPr>
        <p:txBody>
          <a:bodyPr>
            <a:normAutofit fontScale="77500" lnSpcReduction="20000"/>
          </a:bodyPr>
          <a:lstStyle/>
          <a:p>
            <a:endParaRPr lang="en-IN" dirty="0" smtClean="0"/>
          </a:p>
          <a:p>
            <a:r>
              <a:rPr lang="en-IN" b="1" u="sng" dirty="0" err="1" smtClean="0"/>
              <a:t>Mo</a:t>
            </a:r>
            <a:r>
              <a:rPr lang="en-IN" b="1" u="sng" dirty="0" err="1" smtClean="0">
                <a:hlinkClick r:id="rId2"/>
              </a:rPr>
              <a:t>bis</a:t>
            </a:r>
            <a:r>
              <a:rPr lang="en-IN" b="1" u="sng" dirty="0" smtClean="0">
                <a:hlinkClick r:id="rId2"/>
              </a:rPr>
              <a:t> </a:t>
            </a:r>
            <a:r>
              <a:rPr lang="en-IN" b="1" u="sng" dirty="0">
                <a:hlinkClick r:id="rId2"/>
              </a:rPr>
              <a:t>India Ltd. v. Dy. CIT</a:t>
            </a:r>
            <a:r>
              <a:rPr lang="en-IN" b="1" dirty="0"/>
              <a:t> [2022] 145 taxmann.com 131/[2023] 450 ITR 60 (Mad.)</a:t>
            </a:r>
            <a:endParaRPr lang="en-IN" dirty="0"/>
          </a:p>
          <a:p>
            <a:r>
              <a:rPr lang="en-IN" dirty="0"/>
              <a:t>Where Assessing Officer had no subjective satisfaction while issuing notice of reopening and reopening was essentially on audit party opinion and not on basis of his own conviction, reopening of assessment was not justified [Assessment year 2017-18] [In favour of </a:t>
            </a:r>
            <a:r>
              <a:rPr lang="en-IN" dirty="0" err="1"/>
              <a:t>assessee</a:t>
            </a:r>
            <a:r>
              <a:rPr lang="en-IN" dirty="0" smtClean="0"/>
              <a:t>]</a:t>
            </a:r>
          </a:p>
          <a:p>
            <a:endParaRPr lang="en-IN" dirty="0" smtClean="0"/>
          </a:p>
          <a:p>
            <a:pPr fontAlgn="base"/>
            <a:r>
              <a:rPr lang="en-IN" dirty="0" err="1"/>
              <a:t>Hon’ble</a:t>
            </a:r>
            <a:r>
              <a:rPr lang="en-IN" dirty="0"/>
              <a:t> Delhi High Court set asides order u/s 148A(d) and Notice u/s 148 of Income Tax Act, 1961 dated 31-03-2022. (Writ Petition (C) 8238-2022)</a:t>
            </a:r>
          </a:p>
          <a:p>
            <a:pPr fontAlgn="base"/>
            <a:r>
              <a:rPr lang="en-IN" dirty="0"/>
              <a:t>Annexure enclosed with the order u/s 148A(d) clearly recoded that </a:t>
            </a:r>
            <a:r>
              <a:rPr lang="en-IN" dirty="0" err="1"/>
              <a:t>assessee’s</a:t>
            </a:r>
            <a:r>
              <a:rPr lang="en-IN" dirty="0"/>
              <a:t> case was not fit for issuance of notice u/s 148 of the Act. AO personally appeared before the court and said that Annexure was wrongly attached.</a:t>
            </a:r>
          </a:p>
          <a:p>
            <a:r>
              <a:rPr lang="en-IN" dirty="0"/>
              <a:t>Assessment of the party from whom accommodation entry was alleged was accepted by the department in scrutiny assessment.</a:t>
            </a:r>
            <a:endParaRPr lang="en-IN" dirty="0" smtClean="0"/>
          </a:p>
          <a:p>
            <a:r>
              <a:rPr lang="en-US" b="1" i="1" u="sng" dirty="0" smtClean="0">
                <a:hlinkClick r:id="rId3"/>
              </a:rPr>
              <a:t>S. </a:t>
            </a:r>
            <a:r>
              <a:rPr lang="en-US" b="1" i="1" u="sng" dirty="0" err="1" smtClean="0">
                <a:hlinkClick r:id="rId3"/>
              </a:rPr>
              <a:t>R.Ashok</a:t>
            </a:r>
            <a:r>
              <a:rPr lang="en-US" b="1" i="1" u="sng" dirty="0" smtClean="0">
                <a:hlinkClick r:id="rId3"/>
              </a:rPr>
              <a:t> Associates Private Limited versus ACIT, Circle 22(2), Delhi (Delhi High Court) ( W.P.(C)</a:t>
            </a:r>
            <a:r>
              <a:rPr lang="en-US" b="1" i="1" u="sng" dirty="0" smtClean="0"/>
              <a:t> </a:t>
            </a:r>
            <a:r>
              <a:rPr lang="en-US" b="1" i="1" u="sng" dirty="0" smtClean="0">
                <a:hlinkClick r:id="rId3"/>
              </a:rPr>
              <a:t>8238/2022)</a:t>
            </a:r>
            <a:endParaRPr lang="en-US" b="1" i="1" u="sng" dirty="0" smtClean="0"/>
          </a:p>
          <a:p>
            <a:pPr marL="0" indent="0">
              <a:buNone/>
            </a:pPr>
            <a:endParaRPr lang="en-US" b="1" i="1" u="sng" dirty="0" smtClean="0"/>
          </a:p>
          <a:p>
            <a:r>
              <a:rPr lang="en-US" b="1" dirty="0" smtClean="0"/>
              <a:t>Similar views were expressed in Allahabad High court and Calcutta High court in the case of</a:t>
            </a:r>
          </a:p>
          <a:p>
            <a:r>
              <a:rPr lang="en-US" dirty="0" err="1" smtClean="0">
                <a:hlinkClick r:id="rId4"/>
              </a:rPr>
              <a:t>Dharmendra</a:t>
            </a:r>
            <a:r>
              <a:rPr lang="en-US" dirty="0" smtClean="0">
                <a:hlinkClick r:id="rId4"/>
              </a:rPr>
              <a:t> Kumar Singh, Union of India and 2 Others, Allahabad High Court (WRIT TAX No. – 641</a:t>
            </a:r>
            <a:r>
              <a:rPr lang="en-US" dirty="0" smtClean="0"/>
              <a:t> of 2022</a:t>
            </a:r>
          </a:p>
        </p:txBody>
      </p:sp>
    </p:spTree>
    <p:extLst>
      <p:ext uri="{BB962C8B-B14F-4D97-AF65-F5344CB8AC3E}">
        <p14:creationId xmlns:p14="http://schemas.microsoft.com/office/powerpoint/2010/main" val="102423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230" y="184150"/>
            <a:ext cx="11664315" cy="6410325"/>
          </a:xfrm>
        </p:spPr>
        <p:txBody>
          <a:bodyPr>
            <a:normAutofit/>
          </a:bodyPr>
          <a:lstStyle/>
          <a:p>
            <a:pPr marL="63500" marR="431165" algn="just">
              <a:lnSpc>
                <a:spcPct val="102000"/>
              </a:lnSpc>
              <a:spcBef>
                <a:spcPts val="320"/>
              </a:spcBef>
              <a:spcAft>
                <a:spcPts val="0"/>
              </a:spcAft>
            </a:pP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Under the new regime, it is obligatory for the AO to Issue Notice U/s 148A(b) to the assesse, containing the</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information</a:t>
            </a:r>
            <a:r>
              <a:rPr lang="en-US" spc="29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along with</a:t>
            </a:r>
            <a:r>
              <a:rPr lang="en-US" spc="29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adverse</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material</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purporting</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escapement</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income,</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which</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can</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countered</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by</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assesse by way material and evidences available with him. This is a major change qua the old provisions in</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which</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this</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information</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(reasons</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re-opening</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satisfaction</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recorded)</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was</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made</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available</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assesse</a:t>
            </a:r>
            <a:r>
              <a:rPr lang="en-US" spc="-2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after issuance of notice U/s 148 of the erstwhile regime and filing of return of the Income by the assesse.</a:t>
            </a:r>
            <a:endParaRPr lang="en-IN" dirty="0">
              <a:latin typeface="Times New Roman" panose="02020603050405020304" pitchFamily="18" charset="0"/>
              <a:ea typeface="Times New Roman" panose="02020603050405020304" pitchFamily="18" charset="0"/>
            </a:endParaRPr>
          </a:p>
          <a:p>
            <a:endParaRPr lang="en-US" dirty="0"/>
          </a:p>
          <a:p>
            <a:r>
              <a:rPr lang="en-US" dirty="0" smtClean="0">
                <a:solidFill>
                  <a:srgbClr val="FF0000"/>
                </a:solidFill>
              </a:rPr>
              <a:t>Section: 148A,148A(a),148A(b),148A(c ) and lastly 148A(d) </a:t>
            </a:r>
            <a:r>
              <a:rPr lang="en-US" dirty="0">
                <a:solidFill>
                  <a:srgbClr val="FF0000"/>
                </a:solidFill>
              </a:rPr>
              <a:t>	</a:t>
            </a:r>
            <a:r>
              <a:rPr lang="en-US" dirty="0" smtClean="0">
                <a:solidFill>
                  <a:srgbClr val="FF0000"/>
                </a:solidFill>
              </a:rPr>
              <a:t>GKN Drive Shafts India </a:t>
            </a:r>
            <a:r>
              <a:rPr lang="en-US" dirty="0" err="1" smtClean="0">
                <a:solidFill>
                  <a:srgbClr val="FF0000"/>
                </a:solidFill>
              </a:rPr>
              <a:t>Ltd.Vs</a:t>
            </a:r>
            <a:r>
              <a:rPr lang="en-US" dirty="0" smtClean="0">
                <a:solidFill>
                  <a:srgbClr val="FF0000"/>
                </a:solidFill>
              </a:rPr>
              <a:t>. ITO [2003] 259,ITR 19</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827" y="198782"/>
            <a:ext cx="11489634" cy="6321287"/>
          </a:xfrm>
        </p:spPr>
        <p:txBody>
          <a:bodyPr/>
          <a:lstStyle/>
          <a:p>
            <a:endParaRPr lang="en-US" i="1" dirty="0"/>
          </a:p>
          <a:p>
            <a:r>
              <a:rPr lang="en-US" i="1" dirty="0"/>
              <a:t>M/s RN Fashion </a:t>
            </a:r>
            <a:r>
              <a:rPr lang="en-US" i="1" dirty="0" err="1"/>
              <a:t>Vs</a:t>
            </a:r>
            <a:r>
              <a:rPr lang="en-US" i="1" dirty="0"/>
              <a:t> Union of India and ORS, (Calcutta High Court) (APOT/85/2022</a:t>
            </a:r>
          </a:p>
          <a:p>
            <a:r>
              <a:rPr lang="en-US" dirty="0">
                <a:hlinkClick r:id="rId2"/>
              </a:rPr>
              <a:t>Where the A.O. has not passed order even without consideration of the submission of the assesse U/s148A(d) and all evidences were even attached but not perused thereon</a:t>
            </a:r>
          </a:p>
          <a:p>
            <a:r>
              <a:rPr lang="en-US" smtClean="0">
                <a:hlinkClick r:id="rId2"/>
              </a:rPr>
              <a:t>Or </a:t>
            </a:r>
            <a:r>
              <a:rPr lang="en-US" dirty="0">
                <a:hlinkClick r:id="rId2"/>
              </a:rPr>
              <a:t>Jasmine Bonny </a:t>
            </a:r>
            <a:r>
              <a:rPr lang="en-US" dirty="0" err="1">
                <a:hlinkClick r:id="rId2"/>
              </a:rPr>
              <a:t>Agitok</a:t>
            </a:r>
            <a:r>
              <a:rPr lang="en-US" dirty="0">
                <a:hlinkClick r:id="rId2"/>
              </a:rPr>
              <a:t> </a:t>
            </a:r>
            <a:r>
              <a:rPr lang="en-US" dirty="0" err="1">
                <a:hlinkClick r:id="rId2"/>
              </a:rPr>
              <a:t>Sangma</a:t>
            </a:r>
            <a:r>
              <a:rPr lang="en-US" dirty="0">
                <a:hlinkClick r:id="rId2"/>
              </a:rPr>
              <a:t> v. Union of India &amp; </a:t>
            </a:r>
            <a:r>
              <a:rPr lang="en-US" dirty="0" err="1">
                <a:hlinkClick r:id="rId2"/>
              </a:rPr>
              <a:t>Ors</a:t>
            </a:r>
            <a:r>
              <a:rPr lang="en-US" dirty="0">
                <a:hlinkClick r:id="rId2"/>
              </a:rPr>
              <a:t>. Meghalaya High Court WP (C) No. 179/2022</a:t>
            </a:r>
            <a:endParaRPr lang="en-US" dirty="0"/>
          </a:p>
          <a:p>
            <a:r>
              <a:rPr lang="en-US" dirty="0" err="1">
                <a:hlinkClick r:id="rId3"/>
              </a:rPr>
              <a:t>Aten</a:t>
            </a:r>
            <a:r>
              <a:rPr lang="en-US" dirty="0">
                <a:hlinkClick r:id="rId3"/>
              </a:rPr>
              <a:t> Capital Private Limited </a:t>
            </a:r>
            <a:r>
              <a:rPr lang="en-US" dirty="0" err="1">
                <a:hlinkClick r:id="rId3"/>
              </a:rPr>
              <a:t>Vs</a:t>
            </a:r>
            <a:r>
              <a:rPr lang="en-US" dirty="0">
                <a:hlinkClick r:id="rId3"/>
              </a:rPr>
              <a:t> ACIT, Circle 1(1) Delhi, (Delhi High Court) (W.P.(C) 7415/2022)</a:t>
            </a:r>
            <a:endParaRPr lang="en-IN" dirty="0"/>
          </a:p>
        </p:txBody>
      </p:sp>
    </p:spTree>
    <p:extLst>
      <p:ext uri="{BB962C8B-B14F-4D97-AF65-F5344CB8AC3E}">
        <p14:creationId xmlns:p14="http://schemas.microsoft.com/office/powerpoint/2010/main" val="1878197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2992" y="6072206"/>
            <a:ext cx="2143140" cy="369332"/>
          </a:xfrm>
          <a:prstGeom prst="rect">
            <a:avLst/>
          </a:prstGeom>
          <a:noFill/>
        </p:spPr>
        <p:txBody>
          <a:bodyPr wrap="square" rtlCol="0">
            <a:spAutoFit/>
          </a:bodyPr>
          <a:lstStyle/>
          <a:p>
            <a:r>
              <a:rPr lang="en-US" dirty="0"/>
              <a:t>Notice u/s 148A(b)</a:t>
            </a:r>
          </a:p>
        </p:txBody>
      </p:sp>
      <p:grpSp>
        <p:nvGrpSpPr>
          <p:cNvPr id="8" name="Group 7"/>
          <p:cNvGrpSpPr/>
          <p:nvPr/>
        </p:nvGrpSpPr>
        <p:grpSpPr>
          <a:xfrm>
            <a:off x="2595538" y="214290"/>
            <a:ext cx="6786610" cy="5786502"/>
            <a:chOff x="1071538" y="0"/>
            <a:chExt cx="6863850" cy="6000792"/>
          </a:xfrm>
        </p:grpSpPr>
        <p:pic>
          <p:nvPicPr>
            <p:cNvPr id="6146" name="Picture 2"/>
            <p:cNvPicPr>
              <a:picLocks noChangeAspect="1" noChangeArrowheads="1"/>
            </p:cNvPicPr>
            <p:nvPr/>
          </p:nvPicPr>
          <p:blipFill>
            <a:blip r:embed="rId2"/>
            <a:srcRect/>
            <a:stretch>
              <a:fillRect/>
            </a:stretch>
          </p:blipFill>
          <p:spPr bwMode="auto">
            <a:xfrm>
              <a:off x="1071538" y="0"/>
              <a:ext cx="6863850" cy="6000792"/>
            </a:xfrm>
            <a:prstGeom prst="rect">
              <a:avLst/>
            </a:prstGeom>
            <a:noFill/>
            <a:ln w="9525">
              <a:solidFill>
                <a:schemeClr val="tx1"/>
              </a:solidFill>
              <a:miter lim="800000"/>
              <a:headEnd/>
              <a:tailEnd/>
            </a:ln>
            <a:effectLst/>
          </p:spPr>
        </p:pic>
        <p:sp>
          <p:nvSpPr>
            <p:cNvPr id="3" name="Rectangle 2"/>
            <p:cNvSpPr/>
            <p:nvPr/>
          </p:nvSpPr>
          <p:spPr>
            <a:xfrm>
              <a:off x="1857356" y="2000240"/>
              <a:ext cx="1214446"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57356" y="2143116"/>
              <a:ext cx="1571636" cy="1171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V="1">
              <a:off x="1785918" y="3143248"/>
              <a:ext cx="714380" cy="1171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57356" y="2285992"/>
              <a:ext cx="1428760"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33607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b="-61"/>
          <a:stretch>
            <a:fillRect/>
          </a:stretch>
        </p:blipFill>
        <p:spPr bwMode="auto">
          <a:xfrm>
            <a:off x="2666976" y="785794"/>
            <a:ext cx="6715172" cy="5000660"/>
          </a:xfrm>
          <a:prstGeom prst="rect">
            <a:avLst/>
          </a:prstGeom>
          <a:noFill/>
          <a:ln w="9525">
            <a:solidFill>
              <a:schemeClr val="tx1"/>
            </a:solidFill>
            <a:miter lim="800000"/>
            <a:headEnd/>
            <a:tailEnd/>
          </a:ln>
          <a:effectLst/>
        </p:spPr>
      </p:pic>
      <p:sp>
        <p:nvSpPr>
          <p:cNvPr id="3" name="Rectangle 2"/>
          <p:cNvSpPr/>
          <p:nvPr/>
        </p:nvSpPr>
        <p:spPr>
          <a:xfrm>
            <a:off x="3452794" y="2357431"/>
            <a:ext cx="128588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52794" y="2500307"/>
            <a:ext cx="24288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52794" y="3143248"/>
            <a:ext cx="714380"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4430" y="6000768"/>
            <a:ext cx="3429024" cy="369332"/>
          </a:xfrm>
          <a:prstGeom prst="rect">
            <a:avLst/>
          </a:prstGeom>
          <a:noFill/>
        </p:spPr>
        <p:txBody>
          <a:bodyPr wrap="square" rtlCol="0">
            <a:spAutoFit/>
          </a:bodyPr>
          <a:lstStyle/>
          <a:p>
            <a:r>
              <a:rPr lang="en-US" dirty="0"/>
              <a:t>Order u/s 148A(d)</a:t>
            </a:r>
          </a:p>
        </p:txBody>
      </p:sp>
      <p:sp>
        <p:nvSpPr>
          <p:cNvPr id="9" name="Rectangle 8"/>
          <p:cNvSpPr/>
          <p:nvPr/>
        </p:nvSpPr>
        <p:spPr>
          <a:xfrm>
            <a:off x="6167438" y="3500438"/>
            <a:ext cx="1285884"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67438" y="3857628"/>
            <a:ext cx="2428892"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812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96" y="571481"/>
            <a:ext cx="8143932" cy="1704569"/>
          </a:xfrm>
          <a:prstGeom prst="rect">
            <a:avLst/>
          </a:prstGeom>
          <a:noFill/>
        </p:spPr>
        <p:txBody>
          <a:bodyPr wrap="square" rtlCol="0">
            <a:spAutoFit/>
          </a:bodyPr>
          <a:lstStyle/>
          <a:p>
            <a:pPr algn="just">
              <a:lnSpc>
                <a:spcPct val="150000"/>
              </a:lnSpc>
              <a:buFont typeface="Wingdings" pitchFamily="2" charset="2"/>
              <a:buChar char="Ø"/>
            </a:pPr>
            <a:r>
              <a:rPr lang="en-US" dirty="0">
                <a:latin typeface="Times New Roman" pitchFamily="18" charset="0"/>
                <a:cs typeface="Times New Roman" pitchFamily="18" charset="0"/>
              </a:rPr>
              <a:t> Notice u/s 148 can be issued whether or not the assessee have furnished return.</a:t>
            </a:r>
          </a:p>
          <a:p>
            <a:pPr algn="just">
              <a:lnSpc>
                <a:spcPct val="150000"/>
              </a:lnSpc>
            </a:pPr>
            <a:endParaRPr lang="en-US" dirty="0">
              <a:latin typeface="Times New Roman" pitchFamily="18" charset="0"/>
              <a:cs typeface="Times New Roman" pitchFamily="18" charset="0"/>
            </a:endParaRPr>
          </a:p>
          <a:p>
            <a:pPr algn="just">
              <a:lnSpc>
                <a:spcPct val="150000"/>
              </a:lnSpc>
              <a:buFont typeface="Wingdings" pitchFamily="2" charset="2"/>
              <a:buChar char="Ø"/>
            </a:pPr>
            <a:r>
              <a:rPr lang="en-US" dirty="0"/>
              <a:t>The assessee can seek adjournment of the time limit for furnishing return as specified in Section 148 through the option available in the portal :</a:t>
            </a:r>
          </a:p>
        </p:txBody>
      </p:sp>
      <p:grpSp>
        <p:nvGrpSpPr>
          <p:cNvPr id="5" name="Group 4"/>
          <p:cNvGrpSpPr/>
          <p:nvPr/>
        </p:nvGrpSpPr>
        <p:grpSpPr>
          <a:xfrm>
            <a:off x="1881159" y="2714620"/>
            <a:ext cx="8448261" cy="1928826"/>
            <a:chOff x="-4062677" y="3429000"/>
            <a:chExt cx="8448261" cy="1928826"/>
          </a:xfrm>
        </p:grpSpPr>
        <p:pic>
          <p:nvPicPr>
            <p:cNvPr id="3" name="Picture 2" descr="Adjournment of 148.JPG"/>
            <p:cNvPicPr>
              <a:picLocks noChangeAspect="1"/>
            </p:cNvPicPr>
            <p:nvPr/>
          </p:nvPicPr>
          <p:blipFill>
            <a:blip r:embed="rId2"/>
            <a:stretch>
              <a:fillRect/>
            </a:stretch>
          </p:blipFill>
          <p:spPr>
            <a:xfrm>
              <a:off x="-4062677" y="3429000"/>
              <a:ext cx="8448261" cy="1928826"/>
            </a:xfrm>
            <a:prstGeom prst="rect">
              <a:avLst/>
            </a:prstGeom>
            <a:ln>
              <a:solidFill>
                <a:schemeClr val="tx1"/>
              </a:solidFill>
            </a:ln>
          </p:spPr>
        </p:pic>
        <p:sp>
          <p:nvSpPr>
            <p:cNvPr id="4" name="Oval 3"/>
            <p:cNvSpPr/>
            <p:nvPr/>
          </p:nvSpPr>
          <p:spPr>
            <a:xfrm>
              <a:off x="2581057" y="4572008"/>
              <a:ext cx="1714512"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381488" y="4786323"/>
            <a:ext cx="2714644" cy="584775"/>
          </a:xfrm>
          <a:prstGeom prst="rect">
            <a:avLst/>
          </a:prstGeom>
          <a:noFill/>
        </p:spPr>
        <p:txBody>
          <a:bodyPr wrap="square" rtlCol="0">
            <a:spAutoFit/>
          </a:bodyPr>
          <a:lstStyle/>
          <a:p>
            <a:r>
              <a:rPr lang="en-US" sz="1600" b="1" dirty="0"/>
              <a:t>Option to seek adjournment</a:t>
            </a:r>
          </a:p>
        </p:txBody>
      </p:sp>
    </p:spTree>
    <p:extLst>
      <p:ext uri="{BB962C8B-B14F-4D97-AF65-F5344CB8AC3E}">
        <p14:creationId xmlns:p14="http://schemas.microsoft.com/office/powerpoint/2010/main" val="40937762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8282" y="285728"/>
            <a:ext cx="8715404" cy="2000548"/>
          </a:xfrm>
          <a:prstGeom prst="rect">
            <a:avLst/>
          </a:prstGeom>
          <a:noFill/>
        </p:spPr>
        <p:txBody>
          <a:bodyPr wrap="square" rtlCol="0">
            <a:spAutoFit/>
          </a:bodyPr>
          <a:lstStyle/>
          <a:p>
            <a:pPr algn="just">
              <a:lnSpc>
                <a:spcPct val="150000"/>
              </a:lnSpc>
            </a:pPr>
            <a:r>
              <a:rPr lang="en-US" dirty="0">
                <a:latin typeface="Times New Roman" pitchFamily="18" charset="0"/>
                <a:cs typeface="Times New Roman" pitchFamily="18" charset="0"/>
              </a:rPr>
              <a:t>The proceeding notices/orders can be seen in the e-proceedings facility in the e-filing portal. It can be accessed by the following steps :</a:t>
            </a:r>
          </a:p>
          <a:p>
            <a:pPr marL="363538" algn="just">
              <a:lnSpc>
                <a:spcPct val="150000"/>
              </a:lnSpc>
            </a:pPr>
            <a:r>
              <a:rPr lang="en-US" dirty="0">
                <a:latin typeface="Times New Roman" pitchFamily="18" charset="0"/>
                <a:cs typeface="Times New Roman" pitchFamily="18" charset="0"/>
              </a:rPr>
              <a:t>1.Login to Income Tax Website</a:t>
            </a:r>
          </a:p>
          <a:p>
            <a:pPr marL="363538" algn="just">
              <a:lnSpc>
                <a:spcPct val="150000"/>
              </a:lnSpc>
            </a:pPr>
            <a:r>
              <a:rPr lang="en-US" dirty="0">
                <a:latin typeface="Times New Roman" pitchFamily="18" charset="0"/>
                <a:cs typeface="Times New Roman" pitchFamily="18" charset="0"/>
              </a:rPr>
              <a:t>2.Pending actions              e proceedings.</a:t>
            </a:r>
          </a:p>
          <a:p>
            <a:endParaRPr lang="en-US" sz="1600" dirty="0"/>
          </a:p>
        </p:txBody>
      </p:sp>
      <p:cxnSp>
        <p:nvCxnSpPr>
          <p:cNvPr id="10" name="Straight Arrow Connector 9"/>
          <p:cNvCxnSpPr/>
          <p:nvPr/>
        </p:nvCxnSpPr>
        <p:spPr>
          <a:xfrm>
            <a:off x="3952860" y="1785926"/>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24034" y="2357430"/>
            <a:ext cx="8143932" cy="3214710"/>
            <a:chOff x="857224" y="3786190"/>
            <a:chExt cx="7159675" cy="2928958"/>
          </a:xfrm>
        </p:grpSpPr>
        <p:pic>
          <p:nvPicPr>
            <p:cNvPr id="1026" name="Picture 2"/>
            <p:cNvPicPr>
              <a:picLocks noChangeAspect="1" noChangeArrowheads="1"/>
            </p:cNvPicPr>
            <p:nvPr/>
          </p:nvPicPr>
          <p:blipFill>
            <a:blip r:embed="rId2"/>
            <a:srcRect l="5435" r="22826" b="12588"/>
            <a:stretch>
              <a:fillRect/>
            </a:stretch>
          </p:blipFill>
          <p:spPr bwMode="auto">
            <a:xfrm>
              <a:off x="857224" y="3786190"/>
              <a:ext cx="7159675" cy="2928958"/>
            </a:xfrm>
            <a:prstGeom prst="rect">
              <a:avLst/>
            </a:prstGeom>
            <a:noFill/>
            <a:ln w="9525">
              <a:noFill/>
              <a:miter lim="800000"/>
              <a:headEnd/>
              <a:tailEnd/>
            </a:ln>
            <a:effectLst/>
          </p:spPr>
        </p:pic>
        <p:sp>
          <p:nvSpPr>
            <p:cNvPr id="6" name="Rectangle 5"/>
            <p:cNvSpPr/>
            <p:nvPr/>
          </p:nvSpPr>
          <p:spPr>
            <a:xfrm>
              <a:off x="1953751" y="5478477"/>
              <a:ext cx="903022" cy="78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6144" y="6410854"/>
              <a:ext cx="78581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7024694" y="4143380"/>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6006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81554" y="6143644"/>
            <a:ext cx="3071834" cy="369332"/>
          </a:xfrm>
          <a:prstGeom prst="rect">
            <a:avLst/>
          </a:prstGeom>
          <a:noFill/>
        </p:spPr>
        <p:txBody>
          <a:bodyPr wrap="square" rtlCol="0">
            <a:spAutoFit/>
          </a:bodyPr>
          <a:lstStyle/>
          <a:p>
            <a:r>
              <a:rPr lang="en-US" dirty="0">
                <a:latin typeface="Times New Roman" pitchFamily="18" charset="0"/>
                <a:cs typeface="Times New Roman" pitchFamily="18" charset="0"/>
              </a:rPr>
              <a:t>Notice u/s 148</a:t>
            </a:r>
          </a:p>
        </p:txBody>
      </p:sp>
      <p:grpSp>
        <p:nvGrpSpPr>
          <p:cNvPr id="10" name="Group 9"/>
          <p:cNvGrpSpPr/>
          <p:nvPr/>
        </p:nvGrpSpPr>
        <p:grpSpPr>
          <a:xfrm>
            <a:off x="2738415" y="714356"/>
            <a:ext cx="6524625" cy="5372100"/>
            <a:chOff x="1214414" y="714356"/>
            <a:chExt cx="6524625" cy="5372100"/>
          </a:xfrm>
        </p:grpSpPr>
        <p:pic>
          <p:nvPicPr>
            <p:cNvPr id="5123" name="Picture 3"/>
            <p:cNvPicPr>
              <a:picLocks noChangeAspect="1" noChangeArrowheads="1"/>
            </p:cNvPicPr>
            <p:nvPr/>
          </p:nvPicPr>
          <p:blipFill>
            <a:blip r:embed="rId2"/>
            <a:srcRect/>
            <a:stretch>
              <a:fillRect/>
            </a:stretch>
          </p:blipFill>
          <p:spPr bwMode="auto">
            <a:xfrm>
              <a:off x="1214414" y="714356"/>
              <a:ext cx="6524625" cy="5372100"/>
            </a:xfrm>
            <a:prstGeom prst="rect">
              <a:avLst/>
            </a:prstGeom>
            <a:noFill/>
            <a:ln w="9525">
              <a:solidFill>
                <a:schemeClr val="tx1"/>
              </a:solidFill>
              <a:miter lim="800000"/>
              <a:headEnd/>
              <a:tailEnd/>
            </a:ln>
            <a:effectLst/>
          </p:spPr>
        </p:pic>
        <p:sp>
          <p:nvSpPr>
            <p:cNvPr id="5" name="Rectangle 4"/>
            <p:cNvSpPr/>
            <p:nvPr/>
          </p:nvSpPr>
          <p:spPr>
            <a:xfrm>
              <a:off x="1928794" y="3286124"/>
              <a:ext cx="642942" cy="71438"/>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28794" y="2214554"/>
              <a:ext cx="1214446" cy="1171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28794" y="2357430"/>
              <a:ext cx="1428760" cy="35719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79447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38414" y="214314"/>
            <a:ext cx="6500858" cy="6072206"/>
            <a:chOff x="1357290" y="0"/>
            <a:chExt cx="6786610" cy="6335506"/>
          </a:xfrm>
        </p:grpSpPr>
        <p:pic>
          <p:nvPicPr>
            <p:cNvPr id="4098" name="Picture 2"/>
            <p:cNvPicPr>
              <a:picLocks noChangeAspect="1" noChangeArrowheads="1"/>
            </p:cNvPicPr>
            <p:nvPr/>
          </p:nvPicPr>
          <p:blipFill>
            <a:blip r:embed="rId2"/>
            <a:srcRect/>
            <a:stretch>
              <a:fillRect/>
            </a:stretch>
          </p:blipFill>
          <p:spPr bwMode="auto">
            <a:xfrm>
              <a:off x="1357290" y="0"/>
              <a:ext cx="6786610" cy="6335506"/>
            </a:xfrm>
            <a:prstGeom prst="rect">
              <a:avLst/>
            </a:prstGeom>
            <a:noFill/>
            <a:ln w="9525">
              <a:solidFill>
                <a:schemeClr val="tx1"/>
              </a:solidFill>
              <a:miter lim="800000"/>
              <a:headEnd/>
              <a:tailEnd/>
            </a:ln>
            <a:effectLst/>
          </p:spPr>
        </p:pic>
        <p:sp>
          <p:nvSpPr>
            <p:cNvPr id="3" name="Rectangle 2"/>
            <p:cNvSpPr/>
            <p:nvPr/>
          </p:nvSpPr>
          <p:spPr>
            <a:xfrm>
              <a:off x="2143108" y="1214422"/>
              <a:ext cx="1571636"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43108" y="1357298"/>
              <a:ext cx="2214578"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43108" y="2285992"/>
              <a:ext cx="785818"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524232" y="6417255"/>
            <a:ext cx="5357818" cy="646331"/>
          </a:xfrm>
          <a:prstGeom prst="rect">
            <a:avLst/>
          </a:prstGeom>
          <a:noFill/>
        </p:spPr>
        <p:txBody>
          <a:bodyPr wrap="square" rtlCol="0">
            <a:spAutoFit/>
          </a:bodyPr>
          <a:lstStyle/>
          <a:p>
            <a:r>
              <a:rPr lang="en-US" dirty="0"/>
              <a:t>Intimation under section 144B (Faceless Assessment)</a:t>
            </a:r>
          </a:p>
        </p:txBody>
      </p:sp>
    </p:spTree>
    <p:extLst>
      <p:ext uri="{BB962C8B-B14F-4D97-AF65-F5344CB8AC3E}">
        <p14:creationId xmlns:p14="http://schemas.microsoft.com/office/powerpoint/2010/main" val="9199360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8514" y="6215083"/>
            <a:ext cx="5286444" cy="646331"/>
          </a:xfrm>
          <a:prstGeom prst="rect">
            <a:avLst/>
          </a:prstGeom>
          <a:noFill/>
        </p:spPr>
        <p:txBody>
          <a:bodyPr wrap="square" rtlCol="0">
            <a:spAutoFit/>
          </a:bodyPr>
          <a:lstStyle/>
          <a:p>
            <a:r>
              <a:rPr lang="en-US" dirty="0"/>
              <a:t>Notice u/s 142(1) requiring production of documents</a:t>
            </a:r>
          </a:p>
        </p:txBody>
      </p:sp>
      <p:grpSp>
        <p:nvGrpSpPr>
          <p:cNvPr id="12" name="Group 11"/>
          <p:cNvGrpSpPr/>
          <p:nvPr/>
        </p:nvGrpSpPr>
        <p:grpSpPr>
          <a:xfrm>
            <a:off x="2595538" y="285728"/>
            <a:ext cx="7048876" cy="6000792"/>
            <a:chOff x="1071538" y="214290"/>
            <a:chExt cx="7048876" cy="6000792"/>
          </a:xfrm>
        </p:grpSpPr>
        <p:grpSp>
          <p:nvGrpSpPr>
            <p:cNvPr id="11" name="Group 10"/>
            <p:cNvGrpSpPr/>
            <p:nvPr/>
          </p:nvGrpSpPr>
          <p:grpSpPr>
            <a:xfrm>
              <a:off x="1071538" y="214290"/>
              <a:ext cx="7048876" cy="6000792"/>
              <a:chOff x="1071538" y="214290"/>
              <a:chExt cx="7048876" cy="6000792"/>
            </a:xfrm>
          </p:grpSpPr>
          <p:pic>
            <p:nvPicPr>
              <p:cNvPr id="2050" name="Picture 2"/>
              <p:cNvPicPr>
                <a:picLocks noChangeAspect="1" noChangeArrowheads="1"/>
              </p:cNvPicPr>
              <p:nvPr/>
            </p:nvPicPr>
            <p:blipFill>
              <a:blip r:embed="rId2"/>
              <a:srcRect/>
              <a:stretch>
                <a:fillRect/>
              </a:stretch>
            </p:blipFill>
            <p:spPr bwMode="auto">
              <a:xfrm>
                <a:off x="1071538" y="214290"/>
                <a:ext cx="7048876" cy="6000792"/>
              </a:xfrm>
              <a:prstGeom prst="rect">
                <a:avLst/>
              </a:prstGeom>
              <a:noFill/>
              <a:ln w="9525">
                <a:solidFill>
                  <a:schemeClr val="tx1"/>
                </a:solidFill>
                <a:miter lim="800000"/>
                <a:headEnd/>
                <a:tailEnd/>
              </a:ln>
              <a:effectLst/>
            </p:spPr>
          </p:pic>
          <p:sp>
            <p:nvSpPr>
              <p:cNvPr id="5" name="Oval 4"/>
              <p:cNvSpPr/>
              <p:nvPr/>
            </p:nvSpPr>
            <p:spPr>
              <a:xfrm>
                <a:off x="1500166" y="4786322"/>
                <a:ext cx="635798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857356" y="1571612"/>
              <a:ext cx="1643074"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28794" y="1785926"/>
              <a:ext cx="2857520"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57356" y="2857496"/>
              <a:ext cx="78581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116952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1500174"/>
            <a:ext cx="8358246" cy="1754326"/>
          </a:xfrm>
          <a:prstGeom prst="rect">
            <a:avLst/>
          </a:prstGeom>
          <a:noFill/>
        </p:spPr>
        <p:txBody>
          <a:bodyPr wrap="square" rtlCol="0">
            <a:spAutoFit/>
          </a:bodyPr>
          <a:lstStyle/>
          <a:p>
            <a:pPr>
              <a:lnSpc>
                <a:spcPct val="150000"/>
              </a:lnSpc>
            </a:pPr>
            <a:r>
              <a:rPr lang="en-US" dirty="0"/>
              <a:t>The assessee shall reply to such notice within the time limit mentioned in the notice, in the manner specified in section 144B.</a:t>
            </a:r>
          </a:p>
          <a:p>
            <a:pPr algn="just">
              <a:lnSpc>
                <a:spcPct val="150000"/>
              </a:lnSpc>
            </a:pPr>
            <a:r>
              <a:rPr lang="en-US" dirty="0"/>
              <a:t>The response shall be made by clicking the following option available under the                       e-proceedings facility.</a:t>
            </a:r>
          </a:p>
        </p:txBody>
      </p:sp>
      <p:grpSp>
        <p:nvGrpSpPr>
          <p:cNvPr id="7" name="Group 6"/>
          <p:cNvGrpSpPr/>
          <p:nvPr/>
        </p:nvGrpSpPr>
        <p:grpSpPr>
          <a:xfrm>
            <a:off x="2024034" y="3786190"/>
            <a:ext cx="8286808" cy="1928824"/>
            <a:chOff x="71406" y="2714621"/>
            <a:chExt cx="8995838" cy="2043118"/>
          </a:xfrm>
        </p:grpSpPr>
        <p:grpSp>
          <p:nvGrpSpPr>
            <p:cNvPr id="5" name="Group 4"/>
            <p:cNvGrpSpPr/>
            <p:nvPr/>
          </p:nvGrpSpPr>
          <p:grpSpPr>
            <a:xfrm>
              <a:off x="71406" y="2714621"/>
              <a:ext cx="8984796" cy="2043118"/>
              <a:chOff x="71406" y="2285993"/>
              <a:chExt cx="8984796" cy="2043118"/>
            </a:xfrm>
          </p:grpSpPr>
          <p:pic>
            <p:nvPicPr>
              <p:cNvPr id="5122" name="Picture 2"/>
              <p:cNvPicPr>
                <a:picLocks noChangeAspect="1" noChangeArrowheads="1"/>
              </p:cNvPicPr>
              <p:nvPr/>
            </p:nvPicPr>
            <p:blipFill>
              <a:blip r:embed="rId2"/>
              <a:srcRect/>
              <a:stretch>
                <a:fillRect/>
              </a:stretch>
            </p:blipFill>
            <p:spPr bwMode="auto">
              <a:xfrm>
                <a:off x="71406" y="2285993"/>
                <a:ext cx="8984796" cy="2043118"/>
              </a:xfrm>
              <a:prstGeom prst="rect">
                <a:avLst/>
              </a:prstGeom>
              <a:noFill/>
              <a:ln w="9525">
                <a:solidFill>
                  <a:schemeClr val="tx1"/>
                </a:solidFill>
                <a:miter lim="800000"/>
                <a:headEnd/>
                <a:tailEnd/>
              </a:ln>
              <a:effectLst/>
            </p:spPr>
          </p:pic>
          <p:pic>
            <p:nvPicPr>
              <p:cNvPr id="5123" name="Picture 3" descr="C:\Users\Client\Desktop\Naveen\Others\Assessment\Riyas (reference)\submit response.JPG"/>
              <p:cNvPicPr>
                <a:picLocks noChangeAspect="1" noChangeArrowheads="1"/>
              </p:cNvPicPr>
              <p:nvPr/>
            </p:nvPicPr>
            <p:blipFill>
              <a:blip r:embed="rId3"/>
              <a:srcRect l="24325"/>
              <a:stretch>
                <a:fillRect/>
              </a:stretch>
            </p:blipFill>
            <p:spPr bwMode="auto">
              <a:xfrm>
                <a:off x="6996247" y="2801386"/>
                <a:ext cx="2000232" cy="1527724"/>
              </a:xfrm>
              <a:prstGeom prst="rect">
                <a:avLst/>
              </a:prstGeom>
              <a:noFill/>
              <a:ln>
                <a:noFill/>
              </a:ln>
            </p:spPr>
          </p:pic>
        </p:grpSp>
        <p:sp>
          <p:nvSpPr>
            <p:cNvPr id="6" name="Oval 5"/>
            <p:cNvSpPr/>
            <p:nvPr/>
          </p:nvSpPr>
          <p:spPr>
            <a:xfrm>
              <a:off x="7138418" y="3079463"/>
              <a:ext cx="1928826"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47023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66910" y="500042"/>
            <a:ext cx="7715304" cy="5572164"/>
            <a:chOff x="500034" y="214290"/>
            <a:chExt cx="8058150" cy="5800725"/>
          </a:xfrm>
        </p:grpSpPr>
        <p:pic>
          <p:nvPicPr>
            <p:cNvPr id="6146" name="Picture 2"/>
            <p:cNvPicPr>
              <a:picLocks noChangeAspect="1" noChangeArrowheads="1"/>
            </p:cNvPicPr>
            <p:nvPr/>
          </p:nvPicPr>
          <p:blipFill>
            <a:blip r:embed="rId2"/>
            <a:srcRect/>
            <a:stretch>
              <a:fillRect/>
            </a:stretch>
          </p:blipFill>
          <p:spPr bwMode="auto">
            <a:xfrm>
              <a:off x="500034" y="214290"/>
              <a:ext cx="8058150" cy="5800725"/>
            </a:xfrm>
            <a:prstGeom prst="rect">
              <a:avLst/>
            </a:prstGeom>
            <a:noFill/>
            <a:ln w="9525">
              <a:solidFill>
                <a:schemeClr val="tx1"/>
              </a:solidFill>
              <a:miter lim="800000"/>
              <a:headEnd/>
              <a:tailEnd/>
            </a:ln>
            <a:effectLst/>
          </p:spPr>
        </p:pic>
        <p:sp>
          <p:nvSpPr>
            <p:cNvPr id="4" name="Rectangle 3"/>
            <p:cNvSpPr/>
            <p:nvPr/>
          </p:nvSpPr>
          <p:spPr>
            <a:xfrm>
              <a:off x="4572000" y="571480"/>
              <a:ext cx="150019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43174" y="571480"/>
              <a:ext cx="78581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238612" y="6215082"/>
            <a:ext cx="4000528" cy="369332"/>
          </a:xfrm>
          <a:prstGeom prst="rect">
            <a:avLst/>
          </a:prstGeom>
          <a:noFill/>
        </p:spPr>
        <p:txBody>
          <a:bodyPr wrap="square" rtlCol="0">
            <a:spAutoFit/>
          </a:bodyPr>
          <a:lstStyle/>
          <a:p>
            <a:r>
              <a:rPr lang="en-US" dirty="0"/>
              <a:t>Snap of submitted response</a:t>
            </a:r>
          </a:p>
        </p:txBody>
      </p:sp>
    </p:spTree>
    <p:extLst>
      <p:ext uri="{BB962C8B-B14F-4D97-AF65-F5344CB8AC3E}">
        <p14:creationId xmlns:p14="http://schemas.microsoft.com/office/powerpoint/2010/main" val="16873692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5854991"/>
          </a:xfrm>
        </p:spPr>
        <p:txBody>
          <a:bodyPr/>
          <a:lstStyle/>
          <a:p>
            <a:pPr algn="just"/>
            <a:r>
              <a:rPr lang="en-US" dirty="0"/>
              <a:t>To curb the black money the Income-tax Act, 1961 has provided rigorous powers to the revenue department to recover the tax demand including the power to arrest and detain is provided under the Act. Hence it's highly important to understand the provisions for due maintenance of the Accounts and assessment thereof under the Income Tax Act. </a:t>
            </a:r>
            <a:endParaRPr lang="en-US" dirty="0" smtClean="0"/>
          </a:p>
          <a:p>
            <a:pPr algn="just"/>
            <a:endParaRPr lang="en-US" dirty="0"/>
          </a:p>
          <a:p>
            <a:pPr algn="just"/>
            <a:r>
              <a:rPr lang="en-US" dirty="0">
                <a:latin typeface="Times New Roman" panose="02020603050405020304" pitchFamily="18" charset="0"/>
                <a:ea typeface="Times New Roman" panose="02020603050405020304" pitchFamily="18" charset="0"/>
              </a:rPr>
              <a:t>The legislatures amended the provisions of section 148 </a:t>
            </a:r>
            <a:r>
              <a:rPr lang="en-US" dirty="0" err="1">
                <a:latin typeface="Times New Roman" panose="02020603050405020304" pitchFamily="18" charset="0"/>
                <a:ea typeface="Times New Roman" panose="02020603050405020304" pitchFamily="18" charset="0"/>
              </a:rPr>
              <a:t>w.e.f</a:t>
            </a:r>
            <a:r>
              <a:rPr lang="en-US" dirty="0">
                <a:latin typeface="Times New Roman" panose="02020603050405020304" pitchFamily="18" charset="0"/>
                <a:ea typeface="Times New Roman" panose="02020603050405020304" pitchFamily="18" charset="0"/>
              </a:rPr>
              <a:t>. 1 April 2021 making it mandatory to follow the</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procedures as stipulated U/s 148A, prior to issue of notice U/s 148. Under the new regime, an opportunity is</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provided by the revenue to the assesse by issuing a notice u/s 148A, which requires the assesse to explain his</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case and to get the proceedings dropped with the satisfaction of the AO.</a:t>
            </a:r>
            <a:endParaRPr lang="en-IN" dirty="0">
              <a:latin typeface="Times New Roman" panose="02020603050405020304" pitchFamily="18" charset="0"/>
              <a:ea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903826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43050"/>
            <a:ext cx="8501122" cy="784830"/>
          </a:xfrm>
          <a:prstGeom prst="rect">
            <a:avLst/>
          </a:prstGeom>
          <a:noFill/>
        </p:spPr>
        <p:txBody>
          <a:bodyPr wrap="square" rtlCol="0">
            <a:spAutoFit/>
          </a:bodyPr>
          <a:lstStyle/>
          <a:p>
            <a:pPr marL="342900" indent="-342900">
              <a:lnSpc>
                <a:spcPct val="150000"/>
              </a:lnSpc>
            </a:pPr>
            <a:r>
              <a:rPr lang="en-US" b="1" u="sng" dirty="0"/>
              <a:t> </a:t>
            </a:r>
          </a:p>
          <a:p>
            <a:endParaRPr lang="en-US" dirty="0"/>
          </a:p>
        </p:txBody>
      </p:sp>
      <p:grpSp>
        <p:nvGrpSpPr>
          <p:cNvPr id="7" name="Group 6"/>
          <p:cNvGrpSpPr/>
          <p:nvPr/>
        </p:nvGrpSpPr>
        <p:grpSpPr>
          <a:xfrm>
            <a:off x="2309786" y="142852"/>
            <a:ext cx="7643866" cy="6072230"/>
            <a:chOff x="785786" y="142852"/>
            <a:chExt cx="7643866" cy="6072230"/>
          </a:xfrm>
        </p:grpSpPr>
        <p:pic>
          <p:nvPicPr>
            <p:cNvPr id="3074" name="Picture 2"/>
            <p:cNvPicPr>
              <a:picLocks noChangeAspect="1" noChangeArrowheads="1"/>
            </p:cNvPicPr>
            <p:nvPr/>
          </p:nvPicPr>
          <p:blipFill>
            <a:blip r:embed="rId2"/>
            <a:srcRect l="2682" t="2272" r="1664" b="1136"/>
            <a:stretch>
              <a:fillRect/>
            </a:stretch>
          </p:blipFill>
          <p:spPr bwMode="auto">
            <a:xfrm>
              <a:off x="785786" y="142852"/>
              <a:ext cx="7643866" cy="6072230"/>
            </a:xfrm>
            <a:prstGeom prst="rect">
              <a:avLst/>
            </a:prstGeom>
            <a:noFill/>
            <a:ln w="9525">
              <a:solidFill>
                <a:schemeClr val="tx1"/>
              </a:solidFill>
              <a:miter lim="800000"/>
              <a:headEnd/>
              <a:tailEnd/>
            </a:ln>
            <a:effectLst/>
          </p:spPr>
        </p:pic>
        <p:sp>
          <p:nvSpPr>
            <p:cNvPr id="4" name="Rectangle 3"/>
            <p:cNvSpPr/>
            <p:nvPr/>
          </p:nvSpPr>
          <p:spPr>
            <a:xfrm>
              <a:off x="1643042" y="1500174"/>
              <a:ext cx="85725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14480" y="1857364"/>
              <a:ext cx="192882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57356" y="2285992"/>
              <a:ext cx="221457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024298" y="6286520"/>
            <a:ext cx="3500462" cy="369332"/>
          </a:xfrm>
          <a:prstGeom prst="rect">
            <a:avLst/>
          </a:prstGeom>
          <a:noFill/>
        </p:spPr>
        <p:txBody>
          <a:bodyPr wrap="square" rtlCol="0">
            <a:spAutoFit/>
          </a:bodyPr>
          <a:lstStyle/>
          <a:p>
            <a:r>
              <a:rPr lang="en-US" dirty="0"/>
              <a:t>Notice u/s 143(2) (For scrutiny)</a:t>
            </a:r>
          </a:p>
        </p:txBody>
      </p:sp>
      <p:sp>
        <p:nvSpPr>
          <p:cNvPr id="9" name="Oval 8"/>
          <p:cNvSpPr/>
          <p:nvPr/>
        </p:nvSpPr>
        <p:spPr>
          <a:xfrm>
            <a:off x="7667636" y="5715016"/>
            <a:ext cx="214314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29098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8678" y="6286521"/>
            <a:ext cx="2643206" cy="646331"/>
          </a:xfrm>
          <a:prstGeom prst="rect">
            <a:avLst/>
          </a:prstGeom>
          <a:noFill/>
        </p:spPr>
        <p:txBody>
          <a:bodyPr wrap="square" rtlCol="0">
            <a:spAutoFit/>
          </a:bodyPr>
          <a:lstStyle/>
          <a:p>
            <a:r>
              <a:rPr lang="en-US" dirty="0"/>
              <a:t>Show cause notice u/s 147</a:t>
            </a:r>
          </a:p>
        </p:txBody>
      </p:sp>
      <p:grpSp>
        <p:nvGrpSpPr>
          <p:cNvPr id="8" name="Group 7"/>
          <p:cNvGrpSpPr/>
          <p:nvPr/>
        </p:nvGrpSpPr>
        <p:grpSpPr>
          <a:xfrm>
            <a:off x="2738414" y="142852"/>
            <a:ext cx="6715172" cy="6143668"/>
            <a:chOff x="1214414" y="142852"/>
            <a:chExt cx="6715172" cy="6143668"/>
          </a:xfrm>
        </p:grpSpPr>
        <p:pic>
          <p:nvPicPr>
            <p:cNvPr id="7170" name="Picture 2" descr="C:\Users\Client\Desktop\Naveen\Others\Assessment\Riyas (reference)\Show Cause u.s 147.JPG"/>
            <p:cNvPicPr>
              <a:picLocks noChangeAspect="1" noChangeArrowheads="1"/>
            </p:cNvPicPr>
            <p:nvPr/>
          </p:nvPicPr>
          <p:blipFill>
            <a:blip r:embed="rId2"/>
            <a:srcRect l="2048" t="2272" r="1687"/>
            <a:stretch>
              <a:fillRect/>
            </a:stretch>
          </p:blipFill>
          <p:spPr bwMode="auto">
            <a:xfrm>
              <a:off x="1214414" y="142852"/>
              <a:ext cx="6715172" cy="6143668"/>
            </a:xfrm>
            <a:prstGeom prst="rect">
              <a:avLst/>
            </a:prstGeom>
            <a:noFill/>
            <a:ln>
              <a:solidFill>
                <a:schemeClr val="tx1"/>
              </a:solidFill>
            </a:ln>
          </p:spPr>
        </p:pic>
        <p:grpSp>
          <p:nvGrpSpPr>
            <p:cNvPr id="7" name="Group 6"/>
            <p:cNvGrpSpPr/>
            <p:nvPr/>
          </p:nvGrpSpPr>
          <p:grpSpPr>
            <a:xfrm>
              <a:off x="2071670" y="1571612"/>
              <a:ext cx="2143140" cy="1071570"/>
              <a:chOff x="2071670" y="1571612"/>
              <a:chExt cx="2143140" cy="1071570"/>
            </a:xfrm>
          </p:grpSpPr>
          <p:sp>
            <p:nvSpPr>
              <p:cNvPr id="4" name="Rectangle 3"/>
              <p:cNvSpPr/>
              <p:nvPr/>
            </p:nvSpPr>
            <p:spPr>
              <a:xfrm>
                <a:off x="2143108" y="2571744"/>
                <a:ext cx="78581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71670" y="1571612"/>
                <a:ext cx="214314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71670" y="1857364"/>
                <a:ext cx="857256"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126389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642918"/>
            <a:ext cx="8215370" cy="2118978"/>
          </a:xfrm>
          <a:prstGeom prst="rect">
            <a:avLst/>
          </a:prstGeom>
          <a:noFill/>
        </p:spPr>
        <p:txBody>
          <a:bodyPr wrap="square" rtlCol="0">
            <a:spAutoFit/>
          </a:bodyPr>
          <a:lstStyle/>
          <a:p>
            <a:pPr marL="261938" indent="-261938">
              <a:lnSpc>
                <a:spcPct val="150000"/>
              </a:lnSpc>
              <a:buFont typeface="Wingdings" pitchFamily="2" charset="2"/>
              <a:buChar char="Ø"/>
            </a:pPr>
            <a:r>
              <a:rPr lang="en-US" dirty="0"/>
              <a:t>The assessee can seek </a:t>
            </a:r>
            <a:r>
              <a:rPr lang="en-US" b="1" dirty="0"/>
              <a:t>time extension </a:t>
            </a:r>
            <a:r>
              <a:rPr lang="en-US" dirty="0"/>
              <a:t>for furnishing reply to the show cause notice.</a:t>
            </a:r>
          </a:p>
          <a:p>
            <a:pPr marL="261938" indent="-261938">
              <a:lnSpc>
                <a:spcPct val="150000"/>
              </a:lnSpc>
            </a:pPr>
            <a:endParaRPr lang="en-US" dirty="0"/>
          </a:p>
          <a:p>
            <a:pPr marL="261938" indent="-261938">
              <a:lnSpc>
                <a:spcPct val="150000"/>
              </a:lnSpc>
              <a:buFont typeface="Wingdings" pitchFamily="2" charset="2"/>
              <a:buChar char="Ø"/>
            </a:pPr>
            <a:r>
              <a:rPr lang="en-US" dirty="0"/>
              <a:t>He may also seek </a:t>
            </a:r>
            <a:r>
              <a:rPr lang="en-US" b="1" dirty="0"/>
              <a:t>video conferencing </a:t>
            </a:r>
            <a:r>
              <a:rPr lang="en-US" dirty="0"/>
              <a:t>through the option available in the portal.</a:t>
            </a:r>
          </a:p>
        </p:txBody>
      </p:sp>
      <p:grpSp>
        <p:nvGrpSpPr>
          <p:cNvPr id="7" name="Group 6"/>
          <p:cNvGrpSpPr/>
          <p:nvPr/>
        </p:nvGrpSpPr>
        <p:grpSpPr>
          <a:xfrm>
            <a:off x="2309787" y="2500306"/>
            <a:ext cx="7557247" cy="3143272"/>
            <a:chOff x="928662" y="2357430"/>
            <a:chExt cx="7557247" cy="3143272"/>
          </a:xfrm>
        </p:grpSpPr>
        <p:pic>
          <p:nvPicPr>
            <p:cNvPr id="5" name="Picture 2" descr="C:\Users\Client\Desktop\Naveen\Others\Assessment\Riyas (reference)\Video conferencing.JPG"/>
            <p:cNvPicPr>
              <a:picLocks noChangeAspect="1" noChangeArrowheads="1"/>
            </p:cNvPicPr>
            <p:nvPr/>
          </p:nvPicPr>
          <p:blipFill>
            <a:blip r:embed="rId2"/>
            <a:srcRect l="4725" r="5512"/>
            <a:stretch>
              <a:fillRect/>
            </a:stretch>
          </p:blipFill>
          <p:spPr bwMode="auto">
            <a:xfrm>
              <a:off x="928662" y="2357430"/>
              <a:ext cx="7557247" cy="3143272"/>
            </a:xfrm>
            <a:prstGeom prst="rect">
              <a:avLst/>
            </a:prstGeom>
            <a:noFill/>
            <a:ln>
              <a:solidFill>
                <a:schemeClr val="tx1"/>
              </a:solidFill>
            </a:ln>
          </p:spPr>
        </p:pic>
        <p:sp>
          <p:nvSpPr>
            <p:cNvPr id="6" name="Oval 5"/>
            <p:cNvSpPr/>
            <p:nvPr/>
          </p:nvSpPr>
          <p:spPr>
            <a:xfrm>
              <a:off x="6357950" y="4286256"/>
              <a:ext cx="2071702"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644971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20" y="428604"/>
            <a:ext cx="4500594" cy="369332"/>
          </a:xfrm>
          <a:prstGeom prst="rect">
            <a:avLst/>
          </a:prstGeom>
          <a:noFill/>
        </p:spPr>
        <p:txBody>
          <a:bodyPr wrap="square" rtlCol="0">
            <a:spAutoFit/>
          </a:bodyPr>
          <a:lstStyle/>
          <a:p>
            <a:r>
              <a:rPr lang="en-US" b="1" dirty="0"/>
              <a:t>Request for Video conferencing</a:t>
            </a:r>
          </a:p>
        </p:txBody>
      </p:sp>
      <p:grpSp>
        <p:nvGrpSpPr>
          <p:cNvPr id="6" name="Group 5"/>
          <p:cNvGrpSpPr/>
          <p:nvPr/>
        </p:nvGrpSpPr>
        <p:grpSpPr>
          <a:xfrm>
            <a:off x="1809720" y="1071546"/>
            <a:ext cx="8429684" cy="4357718"/>
            <a:chOff x="200056" y="1000108"/>
            <a:chExt cx="8801100" cy="4524375"/>
          </a:xfrm>
        </p:grpSpPr>
        <p:pic>
          <p:nvPicPr>
            <p:cNvPr id="9218" name="Picture 2"/>
            <p:cNvPicPr>
              <a:picLocks noChangeAspect="1" noChangeArrowheads="1"/>
            </p:cNvPicPr>
            <p:nvPr/>
          </p:nvPicPr>
          <p:blipFill>
            <a:blip r:embed="rId2"/>
            <a:srcRect/>
            <a:stretch>
              <a:fillRect/>
            </a:stretch>
          </p:blipFill>
          <p:spPr bwMode="auto">
            <a:xfrm>
              <a:off x="200056" y="1000108"/>
              <a:ext cx="8801100" cy="4524375"/>
            </a:xfrm>
            <a:prstGeom prst="rect">
              <a:avLst/>
            </a:prstGeom>
            <a:noFill/>
            <a:ln w="9525">
              <a:solidFill>
                <a:schemeClr val="tx1"/>
              </a:solidFill>
              <a:miter lim="800000"/>
              <a:headEnd/>
              <a:tailEnd/>
            </a:ln>
            <a:effectLst/>
          </p:spPr>
        </p:pic>
        <p:sp>
          <p:nvSpPr>
            <p:cNvPr id="4" name="Rectangle 3"/>
            <p:cNvSpPr/>
            <p:nvPr/>
          </p:nvSpPr>
          <p:spPr>
            <a:xfrm>
              <a:off x="500034" y="2786058"/>
              <a:ext cx="714380"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14480" y="2786058"/>
              <a:ext cx="1357322"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28038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571481"/>
            <a:ext cx="8286808" cy="646331"/>
          </a:xfrm>
          <a:prstGeom prst="rect">
            <a:avLst/>
          </a:prstGeom>
          <a:noFill/>
        </p:spPr>
        <p:txBody>
          <a:bodyPr wrap="square" rtlCol="0">
            <a:spAutoFit/>
          </a:bodyPr>
          <a:lstStyle/>
          <a:p>
            <a:r>
              <a:rPr lang="en-US" dirty="0"/>
              <a:t>The assessing officer shall as requested by the assessee, provide an opportunity for video conferencing.</a:t>
            </a:r>
          </a:p>
        </p:txBody>
      </p:sp>
      <p:grpSp>
        <p:nvGrpSpPr>
          <p:cNvPr id="9" name="Group 8"/>
          <p:cNvGrpSpPr/>
          <p:nvPr/>
        </p:nvGrpSpPr>
        <p:grpSpPr>
          <a:xfrm>
            <a:off x="2881290" y="1357298"/>
            <a:ext cx="6534150" cy="5010150"/>
            <a:chOff x="1357290" y="1357298"/>
            <a:chExt cx="6534150" cy="5010150"/>
          </a:xfrm>
        </p:grpSpPr>
        <p:pic>
          <p:nvPicPr>
            <p:cNvPr id="10242" name="Picture 2"/>
            <p:cNvPicPr>
              <a:picLocks noChangeAspect="1" noChangeArrowheads="1"/>
            </p:cNvPicPr>
            <p:nvPr/>
          </p:nvPicPr>
          <p:blipFill>
            <a:blip r:embed="rId2"/>
            <a:srcRect/>
            <a:stretch>
              <a:fillRect/>
            </a:stretch>
          </p:blipFill>
          <p:spPr bwMode="auto">
            <a:xfrm>
              <a:off x="1357290" y="1357298"/>
              <a:ext cx="6534150" cy="5010150"/>
            </a:xfrm>
            <a:prstGeom prst="rect">
              <a:avLst/>
            </a:prstGeom>
            <a:noFill/>
            <a:ln w="9525">
              <a:solidFill>
                <a:schemeClr val="tx1"/>
              </a:solidFill>
              <a:miter lim="800000"/>
              <a:headEnd/>
              <a:tailEnd/>
            </a:ln>
            <a:effectLst/>
          </p:spPr>
        </p:pic>
        <p:sp>
          <p:nvSpPr>
            <p:cNvPr id="7" name="Rectangle 6"/>
            <p:cNvSpPr/>
            <p:nvPr/>
          </p:nvSpPr>
          <p:spPr>
            <a:xfrm>
              <a:off x="2143108" y="3000372"/>
              <a:ext cx="2000264"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43108" y="3286124"/>
              <a:ext cx="1285884"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620472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33399"/>
          </a:xfrm>
        </p:spPr>
        <p:txBody>
          <a:bodyPr/>
          <a:lstStyle/>
          <a:p>
            <a:pPr algn="ctr"/>
            <a:r>
              <a:rPr lang="en-IN" b="1" dirty="0" smtClean="0"/>
              <a:t>Thanks for listening the whole slides</a:t>
            </a:r>
            <a:endParaRPr lang="en-IN" b="1" dirty="0"/>
          </a:p>
        </p:txBody>
      </p:sp>
    </p:spTree>
    <p:extLst>
      <p:ext uri="{BB962C8B-B14F-4D97-AF65-F5344CB8AC3E}">
        <p14:creationId xmlns:p14="http://schemas.microsoft.com/office/powerpoint/2010/main" val="379151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5893628"/>
          </a:xfrm>
        </p:spPr>
        <p:txBody>
          <a:bodyPr/>
          <a:lstStyle/>
          <a:p>
            <a:endParaRPr lang="en-US" dirty="0" smtClean="0"/>
          </a:p>
          <a:p>
            <a:r>
              <a:rPr lang="en-US" b="1" dirty="0" smtClean="0"/>
              <a:t>Relevant Provisions</a:t>
            </a:r>
          </a:p>
          <a:p>
            <a:r>
              <a:rPr lang="en-US" dirty="0" smtClean="0"/>
              <a:t>Article 265   Constitution of India as mother law</a:t>
            </a:r>
          </a:p>
          <a:p>
            <a:r>
              <a:rPr lang="en-US" dirty="0" smtClean="0"/>
              <a:t>Section 135 Director of </a:t>
            </a:r>
            <a:r>
              <a:rPr lang="en-US" dirty="0" err="1" smtClean="0"/>
              <a:t>Inspection,Commissioner</a:t>
            </a:r>
            <a:endParaRPr lang="en-US" dirty="0" smtClean="0"/>
          </a:p>
          <a:p>
            <a:r>
              <a:rPr lang="en-US" dirty="0" smtClean="0"/>
              <a:t>Section 148A Notice and Order prior to Section 148</a:t>
            </a:r>
          </a:p>
          <a:p>
            <a:r>
              <a:rPr lang="en-US" dirty="0" smtClean="0"/>
              <a:t>Section 148     – Assessment/Reassessment</a:t>
            </a:r>
          </a:p>
          <a:p>
            <a:r>
              <a:rPr lang="en-US" dirty="0" smtClean="0"/>
              <a:t>Section 149 -  Time Limit</a:t>
            </a:r>
          </a:p>
          <a:p>
            <a:r>
              <a:rPr lang="en-US" dirty="0" smtClean="0"/>
              <a:t>Section 151 – Approval of the Appropriate authority </a:t>
            </a:r>
          </a:p>
          <a:p>
            <a:endParaRPr lang="en-US" dirty="0"/>
          </a:p>
          <a:p>
            <a:r>
              <a:rPr lang="en-US" dirty="0" smtClean="0"/>
              <a:t>Issue: </a:t>
            </a:r>
            <a:r>
              <a:rPr lang="en-US" b="1" dirty="0" smtClean="0"/>
              <a:t>Reason to believe and not any Reason to Suspect</a:t>
            </a:r>
            <a:endParaRPr lang="en-IN" b="1" dirty="0"/>
          </a:p>
        </p:txBody>
      </p:sp>
    </p:spTree>
    <p:extLst>
      <p:ext uri="{BB962C8B-B14F-4D97-AF65-F5344CB8AC3E}">
        <p14:creationId xmlns:p14="http://schemas.microsoft.com/office/powerpoint/2010/main" val="338386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781" y="553791"/>
            <a:ext cx="11344964" cy="6040683"/>
          </a:xfrm>
        </p:spPr>
        <p:txBody>
          <a:bodyPr>
            <a:normAutofit/>
          </a:bodyPr>
          <a:lstStyle/>
          <a:p>
            <a:endParaRPr lang="en-US" dirty="0" smtClean="0"/>
          </a:p>
          <a:p>
            <a:endParaRPr lang="en-US" dirty="0"/>
          </a:p>
        </p:txBody>
      </p:sp>
      <p:sp>
        <p:nvSpPr>
          <p:cNvPr id="13" name="Rectangle 12"/>
          <p:cNvSpPr/>
          <p:nvPr/>
        </p:nvSpPr>
        <p:spPr>
          <a:xfrm>
            <a:off x="669701" y="255629"/>
            <a:ext cx="9903854" cy="6297108"/>
          </a:xfrm>
          <a:prstGeom prst="rect">
            <a:avLst/>
          </a:prstGeom>
        </p:spPr>
        <p:txBody>
          <a:bodyPr wrap="square">
            <a:spAutoFit/>
          </a:bodyPr>
          <a:lstStyle/>
          <a:p>
            <a:pPr marL="63500">
              <a:spcAft>
                <a:spcPts val="0"/>
              </a:spcAft>
            </a:pPr>
            <a:r>
              <a:rPr lang="en-US" sz="2000" b="1" dirty="0">
                <a:latin typeface="Times New Roman" panose="02020603050405020304" pitchFamily="18" charset="0"/>
                <a:ea typeface="Times New Roman" panose="02020603050405020304" pitchFamily="18" charset="0"/>
              </a:rPr>
              <a:t>148A.</a:t>
            </a:r>
            <a:r>
              <a:rPr lang="en-US" sz="2000" b="1"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The Assessing Officer shall, before issuing any notice under section 148, —</a:t>
            </a:r>
            <a:endParaRPr lang="en-IN" sz="2000" dirty="0">
              <a:latin typeface="Times New Roman" panose="02020603050405020304" pitchFamily="18" charset="0"/>
              <a:ea typeface="Times New Roman" panose="02020603050405020304" pitchFamily="18" charset="0"/>
            </a:endParaRPr>
          </a:p>
          <a:p>
            <a:pPr>
              <a:spcBef>
                <a:spcPts val="40"/>
              </a:spcBef>
              <a:spcAft>
                <a:spcPts val="0"/>
              </a:spcAft>
            </a:pPr>
            <a:r>
              <a:rPr lang="en-US" sz="2000" dirty="0">
                <a:latin typeface="Times New Roman" panose="02020603050405020304" pitchFamily="18" charset="0"/>
                <a:ea typeface="Times New Roman" panose="02020603050405020304" pitchFamily="18" charset="0"/>
              </a:rPr>
              <a:t> </a:t>
            </a:r>
            <a:endParaRPr lang="en-IN" sz="2000" dirty="0">
              <a:latin typeface="Times New Roman" panose="02020603050405020304" pitchFamily="18" charset="0"/>
              <a:ea typeface="Times New Roman" panose="02020603050405020304" pitchFamily="18" charset="0"/>
            </a:endParaRPr>
          </a:p>
          <a:p>
            <a:pPr marL="342900" marR="431165" lvl="0" indent="-342900" algn="just">
              <a:lnSpc>
                <a:spcPct val="102000"/>
              </a:lnSpc>
              <a:spcAft>
                <a:spcPts val="0"/>
              </a:spcAft>
              <a:buSzPts val="1200"/>
              <a:buFont typeface="Times New Roman" panose="02020603050405020304" pitchFamily="18" charset="0"/>
              <a:buAutoNum type="alphaLcParenBoth"/>
              <a:tabLst>
                <a:tab pos="673735" algn="l"/>
              </a:tabLst>
            </a:pPr>
            <a:r>
              <a:rPr lang="en-US" sz="2000" dirty="0">
                <a:latin typeface="Times New Roman" panose="02020603050405020304" pitchFamily="18" charset="0"/>
                <a:ea typeface="Times New Roman" panose="02020603050405020304" pitchFamily="18" charset="0"/>
              </a:rPr>
              <a:t>conduct any enquiry, if required, with the prior approval of specified authority, with respect to the</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information which suggests that the income chargeable to tax has escaped assessment;</a:t>
            </a:r>
            <a:endParaRPr lang="en-IN" sz="2000" dirty="0">
              <a:latin typeface="Times New Roman" panose="02020603050405020304" pitchFamily="18" charset="0"/>
              <a:ea typeface="Times New Roman" panose="02020603050405020304" pitchFamily="18" charset="0"/>
            </a:endParaRPr>
          </a:p>
          <a:p>
            <a:pPr>
              <a:spcAft>
                <a:spcPts val="0"/>
              </a:spcAft>
            </a:pPr>
            <a:r>
              <a:rPr lang="en-US" sz="2000" dirty="0">
                <a:latin typeface="Times New Roman" panose="02020603050405020304" pitchFamily="18" charset="0"/>
                <a:ea typeface="Times New Roman" panose="02020603050405020304" pitchFamily="18" charset="0"/>
              </a:rPr>
              <a:t> </a:t>
            </a:r>
            <a:endParaRPr lang="en-IN" sz="2000" dirty="0">
              <a:latin typeface="Times New Roman" panose="02020603050405020304" pitchFamily="18" charset="0"/>
              <a:ea typeface="Times New Roman" panose="02020603050405020304" pitchFamily="18" charset="0"/>
            </a:endParaRPr>
          </a:p>
          <a:p>
            <a:pPr marR="431165" lvl="0" algn="just">
              <a:lnSpc>
                <a:spcPct val="102000"/>
              </a:lnSpc>
              <a:spcAft>
                <a:spcPts val="0"/>
              </a:spcAft>
              <a:buSzPts val="1200"/>
              <a:tabLst>
                <a:tab pos="678815" algn="l"/>
              </a:tabLst>
            </a:pPr>
            <a:r>
              <a:rPr lang="en-US" sz="2000" dirty="0">
                <a:latin typeface="Times New Roman" panose="02020603050405020304" pitchFamily="18" charset="0"/>
                <a:ea typeface="Times New Roman" panose="02020603050405020304" pitchFamily="18" charset="0"/>
              </a:rPr>
              <a:t>provide an opportunity of being heard to the assesse, by serving upon him a notice to show cause</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within such time, as may be specified in the notice, being not less than seven days and but not exceeding</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thirty days from the date on which such notice is issued, or such time, as may be extended by him on the</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basis</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of</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an</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application</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in</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this</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behalf,</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as</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to</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why</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notice</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under</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section</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148</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should</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not</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be</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issued</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on</a:t>
            </a:r>
            <a:r>
              <a:rPr lang="en-US" sz="2000" spc="12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the</a:t>
            </a:r>
            <a:r>
              <a:rPr lang="en-US" sz="2000" spc="-28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basis of information which suggests that income chargeable to tax has escaped assessment in his case for</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the relevant assessment year and results of enquiry conducted, if any, as per clause (a);</a:t>
            </a:r>
            <a:endParaRPr lang="en-IN" sz="2000" dirty="0">
              <a:latin typeface="Times New Roman" panose="02020603050405020304" pitchFamily="18" charset="0"/>
              <a:ea typeface="Times New Roman" panose="02020603050405020304" pitchFamily="18" charset="0"/>
            </a:endParaRPr>
          </a:p>
          <a:p>
            <a:pPr>
              <a:spcBef>
                <a:spcPts val="20"/>
              </a:spcBef>
              <a:spcAft>
                <a:spcPts val="0"/>
              </a:spcAft>
            </a:pPr>
            <a:r>
              <a:rPr lang="en-US" sz="2000" dirty="0">
                <a:latin typeface="Times New Roman" panose="02020603050405020304" pitchFamily="18" charset="0"/>
                <a:ea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endParaRPr>
          </a:p>
          <a:p>
            <a:pPr>
              <a:spcBef>
                <a:spcPts val="20"/>
              </a:spcBef>
              <a:spcAft>
                <a:spcPts val="0"/>
              </a:spcAft>
            </a:pPr>
            <a:r>
              <a:rPr lang="en-US" sz="2000" dirty="0" smtClean="0">
                <a:latin typeface="Times New Roman" panose="02020603050405020304" pitchFamily="18" charset="0"/>
                <a:ea typeface="Times New Roman" panose="02020603050405020304" pitchFamily="18" charset="0"/>
              </a:rPr>
              <a:t>(b) Issuance of Show cause notice</a:t>
            </a:r>
            <a:endParaRPr lang="en-IN" sz="2000" dirty="0">
              <a:latin typeface="Times New Roman" panose="02020603050405020304" pitchFamily="18" charset="0"/>
              <a:ea typeface="Times New Roman" panose="02020603050405020304" pitchFamily="18" charset="0"/>
            </a:endParaRPr>
          </a:p>
          <a:p>
            <a:pPr marR="431165" lvl="0" algn="just">
              <a:lnSpc>
                <a:spcPct val="102000"/>
              </a:lnSpc>
              <a:spcAft>
                <a:spcPts val="0"/>
              </a:spcAft>
              <a:buSzPts val="1200"/>
              <a:tabLst>
                <a:tab pos="671830" algn="l"/>
              </a:tabLst>
            </a:pPr>
            <a:r>
              <a:rPr lang="en-US" sz="2000" dirty="0">
                <a:latin typeface="Times New Roman" panose="02020603050405020304" pitchFamily="18" charset="0"/>
                <a:ea typeface="Times New Roman" panose="02020603050405020304" pitchFamily="18" charset="0"/>
              </a:rPr>
              <a:t>consider the reply of assesse furnished, if any, in response to the show-cause notice referred to in</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clause (b</a:t>
            </a:r>
            <a:r>
              <a:rPr lang="en-US" sz="2000" dirty="0" smtClean="0">
                <a:latin typeface="Times New Roman" panose="02020603050405020304" pitchFamily="18" charset="0"/>
                <a:ea typeface="Times New Roman" panose="02020603050405020304" pitchFamily="18" charset="0"/>
              </a:rPr>
              <a:t>);</a:t>
            </a:r>
          </a:p>
          <a:p>
            <a:pPr marR="431165" lvl="0" algn="just">
              <a:lnSpc>
                <a:spcPct val="102000"/>
              </a:lnSpc>
              <a:spcAft>
                <a:spcPts val="0"/>
              </a:spcAft>
              <a:buSzPts val="1200"/>
              <a:tabLst>
                <a:tab pos="671830" algn="l"/>
              </a:tabLst>
            </a:pPr>
            <a:endParaRPr lang="en-IN" sz="2000" dirty="0">
              <a:latin typeface="Times New Roman" panose="02020603050405020304" pitchFamily="18" charset="0"/>
              <a:ea typeface="Times New Roman" panose="02020603050405020304" pitchFamily="18" charset="0"/>
            </a:endParaRPr>
          </a:p>
          <a:p>
            <a:pPr>
              <a:spcAft>
                <a:spcPts val="0"/>
              </a:spcAft>
            </a:pPr>
            <a:endParaRPr lang="en-IN" sz="2000" dirty="0">
              <a:latin typeface="Times New Roman" panose="02020603050405020304" pitchFamily="18" charset="0"/>
              <a:ea typeface="Times New Roman" panose="02020603050405020304" pitchFamily="18" charset="0"/>
            </a:endParaRPr>
          </a:p>
          <a:p>
            <a:pPr>
              <a:spcBef>
                <a:spcPts val="10"/>
              </a:spcBef>
              <a:spcAft>
                <a:spcPts val="0"/>
              </a:spcAft>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035" y="270510"/>
            <a:ext cx="11631930" cy="6344285"/>
          </a:xfrm>
        </p:spPr>
        <p:txBody>
          <a:bodyPr>
            <a:normAutofit fontScale="75000" lnSpcReduction="20000"/>
          </a:bodyPr>
          <a:lstStyle/>
          <a:p>
            <a:pPr marL="0" marR="431165" lvl="0" indent="0" algn="just">
              <a:lnSpc>
                <a:spcPct val="102000"/>
              </a:lnSpc>
              <a:spcAft>
                <a:spcPts val="0"/>
              </a:spcAft>
              <a:buSzPts val="1200"/>
              <a:buNone/>
              <a:tabLst>
                <a:tab pos="664845" algn="l"/>
              </a:tabLst>
            </a:pPr>
            <a:endParaRPr lang="en-US" dirty="0">
              <a:solidFill>
                <a:schemeClr val="tx1">
                  <a:lumMod val="95000"/>
                  <a:lumOff val="5000"/>
                </a:schemeClr>
              </a:solidFill>
              <a:sym typeface="+mn-ea"/>
            </a:endParaRPr>
          </a:p>
          <a:p>
            <a:pPr marL="0" marR="431165" lvl="0" indent="0" algn="just">
              <a:lnSpc>
                <a:spcPct val="102000"/>
              </a:lnSpc>
              <a:spcAft>
                <a:spcPts val="0"/>
              </a:spcAft>
              <a:buSzPts val="1200"/>
              <a:buNone/>
              <a:tabLst>
                <a:tab pos="664845" algn="l"/>
              </a:tabLst>
            </a:pPr>
            <a:r>
              <a:rPr lang="en-US" sz="2700" dirty="0" smtClean="0">
                <a:solidFill>
                  <a:schemeClr val="tx1">
                    <a:lumMod val="95000"/>
                    <a:lumOff val="5000"/>
                  </a:schemeClr>
                </a:solidFill>
                <a:latin typeface="Times New Roman" panose="02020603050405020304" pitchFamily="18" charset="0"/>
                <a:ea typeface="Times New Roman" panose="02020603050405020304" pitchFamily="18" charset="0"/>
                <a:sym typeface="+mn-ea"/>
              </a:rPr>
              <a:t>(c ) </a:t>
            </a:r>
            <a:r>
              <a:rPr lang="en-US" sz="2700" dirty="0" smtClean="0">
                <a:latin typeface="Times New Roman" panose="02020603050405020304" pitchFamily="18" charset="0"/>
                <a:ea typeface="Times New Roman" panose="02020603050405020304" pitchFamily="18" charset="0"/>
              </a:rPr>
              <a:t>decide</a:t>
            </a:r>
            <a:r>
              <a:rPr lang="en-US" sz="2700" dirty="0">
                <a:latin typeface="Times New Roman" panose="02020603050405020304" pitchFamily="18" charset="0"/>
                <a:ea typeface="Times New Roman" panose="02020603050405020304" pitchFamily="18" charset="0"/>
              </a:rPr>
              <a:t>,</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on</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the</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basis</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of</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material</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available</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on</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record</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including</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reply</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of</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the</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assesse,</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whether</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or</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not</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it</a:t>
            </a:r>
            <a:r>
              <a:rPr lang="en-US" sz="2700" spc="3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is</a:t>
            </a:r>
            <a:r>
              <a:rPr lang="en-US" sz="2700" spc="-29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a fit case to issue a notice under section 148, by passing an order, with the prior approval of specified</a:t>
            </a:r>
            <a:r>
              <a:rPr lang="en-US" sz="2700" spc="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authority, within one month from the end of the month in which the reply referred to in clause (c) is</a:t>
            </a:r>
            <a:r>
              <a:rPr lang="en-US" sz="2700" spc="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received</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by</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him,</a:t>
            </a:r>
            <a:r>
              <a:rPr lang="en-US" sz="2700" spc="15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or</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where</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no</a:t>
            </a:r>
            <a:r>
              <a:rPr lang="en-US" sz="2700" spc="15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such</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reply</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is</a:t>
            </a:r>
            <a:r>
              <a:rPr lang="en-US" sz="2700" spc="15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furnished,</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within</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one</a:t>
            </a:r>
            <a:r>
              <a:rPr lang="en-US" sz="2700" spc="15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month</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from</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the</a:t>
            </a:r>
            <a:r>
              <a:rPr lang="en-US" sz="2700" spc="15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end</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of</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the</a:t>
            </a:r>
            <a:r>
              <a:rPr lang="en-US" sz="2700" spc="15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month</a:t>
            </a:r>
            <a:r>
              <a:rPr lang="en-US" sz="2700" spc="150"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in</a:t>
            </a:r>
            <a:r>
              <a:rPr lang="en-US" sz="2700" spc="-285" dirty="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which time or extended time allowed to furnish a reply as per clause (b) expires:</a:t>
            </a:r>
            <a:endParaRPr lang="en-IN" sz="2700" dirty="0">
              <a:latin typeface="Times New Roman" panose="02020603050405020304" pitchFamily="18" charset="0"/>
              <a:ea typeface="Times New Roman" panose="02020603050405020304" pitchFamily="18" charset="0"/>
            </a:endParaRPr>
          </a:p>
          <a:p>
            <a:pPr>
              <a:spcBef>
                <a:spcPts val="15"/>
              </a:spcBef>
              <a:spcAft>
                <a:spcPts val="0"/>
              </a:spcAft>
            </a:pPr>
            <a:r>
              <a:rPr lang="en-US" sz="2700" dirty="0">
                <a:latin typeface="Times New Roman" panose="02020603050405020304" pitchFamily="18" charset="0"/>
                <a:ea typeface="Times New Roman" panose="02020603050405020304" pitchFamily="18" charset="0"/>
              </a:rPr>
              <a:t> </a:t>
            </a:r>
            <a:endParaRPr lang="en-IN" sz="2700" dirty="0">
              <a:latin typeface="Times New Roman" panose="02020603050405020304" pitchFamily="18" charset="0"/>
              <a:ea typeface="Times New Roman" panose="02020603050405020304" pitchFamily="18" charset="0"/>
            </a:endParaRPr>
          </a:p>
          <a:p>
            <a:pPr marL="630555" indent="-180340">
              <a:spcAft>
                <a:spcPts val="0"/>
              </a:spcAft>
            </a:pPr>
            <a:r>
              <a:rPr lang="en-US" sz="2700" b="1" dirty="0">
                <a:latin typeface="Times New Roman" panose="02020603050405020304" pitchFamily="18" charset="0"/>
                <a:ea typeface="Times New Roman" panose="02020603050405020304" pitchFamily="18" charset="0"/>
              </a:rPr>
              <a:t>Provided </a:t>
            </a:r>
            <a:r>
              <a:rPr lang="en-US" sz="2700" dirty="0">
                <a:latin typeface="Times New Roman" panose="02020603050405020304" pitchFamily="18" charset="0"/>
                <a:ea typeface="Times New Roman" panose="02020603050405020304" pitchFamily="18" charset="0"/>
              </a:rPr>
              <a:t>that the provisions of this section shall not apply in a case where, </a:t>
            </a:r>
            <a:r>
              <a:rPr lang="en-US" sz="2700" dirty="0" smtClean="0">
                <a:latin typeface="Times New Roman" panose="02020603050405020304" pitchFamily="18" charset="0"/>
                <a:ea typeface="Times New Roman" panose="02020603050405020304" pitchFamily="18" charset="0"/>
              </a:rPr>
              <a:t>—</a:t>
            </a:r>
          </a:p>
          <a:p>
            <a:pPr marL="630555" indent="-180340">
              <a:spcAft>
                <a:spcPts val="0"/>
              </a:spcAft>
            </a:pPr>
            <a:endParaRPr lang="en-IN" sz="2400" dirty="0">
              <a:latin typeface="Times New Roman" panose="02020603050405020304" pitchFamily="18" charset="0"/>
              <a:ea typeface="Times New Roman" panose="02020603050405020304" pitchFamily="18" charset="0"/>
            </a:endParaRPr>
          </a:p>
          <a:p>
            <a:pPr marL="342900" marR="431165" lvl="0" indent="-342900" algn="just">
              <a:lnSpc>
                <a:spcPct val="102000"/>
              </a:lnSpc>
              <a:spcBef>
                <a:spcPts val="0"/>
              </a:spcBef>
              <a:buSzPts val="1200"/>
              <a:buFont typeface="Times New Roman" panose="02020603050405020304" pitchFamily="18" charset="0"/>
              <a:buAutoNum type="alphaLcParenBoth"/>
              <a:tabLst>
                <a:tab pos="715645" algn="l"/>
              </a:tabLst>
            </a:pPr>
            <a:r>
              <a:rPr lang="en-US" sz="2500" dirty="0" smtClean="0">
                <a:solidFill>
                  <a:prstClr val="black"/>
                </a:solidFill>
                <a:latin typeface="Times New Roman" panose="02020603050405020304" pitchFamily="18" charset="0"/>
                <a:ea typeface="Times New Roman" panose="02020603050405020304" pitchFamily="18" charset="0"/>
              </a:rPr>
              <a:t>the</a:t>
            </a:r>
            <a:r>
              <a:rPr lang="en-US" sz="2500" spc="5" dirty="0" smtClean="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Assessing</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Officer</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is</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satisfied,</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with</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the</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prior</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approval</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of</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the</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Principal</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Commissioner</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or</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Commissioner</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that</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any</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money,</a:t>
            </a:r>
            <a:r>
              <a:rPr lang="en-US" sz="2500" spc="18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bullion,</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smtClean="0">
                <a:solidFill>
                  <a:prstClr val="black"/>
                </a:solidFill>
                <a:latin typeface="Times New Roman" panose="02020603050405020304" pitchFamily="18" charset="0"/>
                <a:ea typeface="Times New Roman" panose="02020603050405020304" pitchFamily="18" charset="0"/>
              </a:rPr>
              <a:t>Jewellery</a:t>
            </a:r>
            <a:r>
              <a:rPr lang="en-US" sz="2500" spc="180" dirty="0" smtClean="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or</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other</a:t>
            </a:r>
            <a:r>
              <a:rPr lang="en-US" sz="2500" spc="18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valuable</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article</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or</a:t>
            </a:r>
            <a:r>
              <a:rPr lang="en-US" sz="2500" spc="18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thing,</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seized</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in</a:t>
            </a:r>
            <a:r>
              <a:rPr lang="en-US" sz="2500" spc="18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a</a:t>
            </a:r>
            <a:r>
              <a:rPr lang="en-US" sz="2500" spc="18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search</a:t>
            </a:r>
            <a:r>
              <a:rPr lang="en-US" sz="2500" spc="-290"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under section 132 or requisitioned under section 132A, in the case of any other person on or after the 1st</a:t>
            </a:r>
            <a:r>
              <a:rPr lang="en-US" sz="2500" spc="5" dirty="0">
                <a:solidFill>
                  <a:prstClr val="black"/>
                </a:solidFill>
                <a:latin typeface="Times New Roman" panose="02020603050405020304" pitchFamily="18" charset="0"/>
                <a:ea typeface="Times New Roman" panose="02020603050405020304" pitchFamily="18" charset="0"/>
              </a:rPr>
              <a:t> </a:t>
            </a:r>
            <a:r>
              <a:rPr lang="en-US" sz="2500" dirty="0">
                <a:solidFill>
                  <a:prstClr val="black"/>
                </a:solidFill>
                <a:latin typeface="Times New Roman" panose="02020603050405020304" pitchFamily="18" charset="0"/>
                <a:ea typeface="Times New Roman" panose="02020603050405020304" pitchFamily="18" charset="0"/>
              </a:rPr>
              <a:t>day of April, 2021, belongs to the assesse; or</a:t>
            </a:r>
            <a:endParaRPr lang="en-IN" sz="2500" dirty="0">
              <a:solidFill>
                <a:prstClr val="black"/>
              </a:solidFill>
              <a:latin typeface="Times New Roman" panose="02020603050405020304" pitchFamily="18" charset="0"/>
              <a:ea typeface="Times New Roman" panose="02020603050405020304" pitchFamily="18" charset="0"/>
            </a:endParaRPr>
          </a:p>
          <a:p>
            <a:pPr marL="342900" marR="431165" lvl="0" indent="-342900" algn="just">
              <a:lnSpc>
                <a:spcPct val="102000"/>
              </a:lnSpc>
              <a:spcAft>
                <a:spcPts val="0"/>
              </a:spcAft>
              <a:buSzPts val="1200"/>
              <a:buFont typeface="Times New Roman" panose="02020603050405020304" pitchFamily="18" charset="0"/>
              <a:buAutoNum type="alphaLcParenBoth"/>
              <a:tabLst>
                <a:tab pos="707390" algn="l"/>
              </a:tabLst>
            </a:pPr>
            <a:r>
              <a:rPr lang="en-US" dirty="0" smtClean="0">
                <a:latin typeface="Times New Roman" panose="02020603050405020304" pitchFamily="18" charset="0"/>
                <a:ea typeface="Times New Roman" panose="02020603050405020304" pitchFamily="18" charset="0"/>
              </a:rPr>
              <a:t>the</a:t>
            </a:r>
            <a:r>
              <a:rPr lang="en-US" spc="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Assessing</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Officer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satisfied,</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prior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approval</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Principal</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Commissioner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Commissioner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that</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any</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books</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account</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documents,</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seized</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search</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under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section</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132</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requisitioned under section 132A, in case of any other person on or after the 1st day of April, 2021,</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pertains or pertain to, or any information contained therein, relate to, the assesse; </a:t>
            </a:r>
            <a:r>
              <a:rPr lang="en-US" dirty="0" smtClean="0">
                <a:latin typeface="Times New Roman" panose="02020603050405020304" pitchFamily="18" charset="0"/>
                <a:ea typeface="Times New Roman" panose="02020603050405020304" pitchFamily="18" charset="0"/>
              </a:rPr>
              <a:t>or</a:t>
            </a:r>
          </a:p>
          <a:p>
            <a:pPr marL="342900" marR="431165" lvl="0" indent="-342900" algn="just">
              <a:lnSpc>
                <a:spcPct val="102000"/>
              </a:lnSpc>
              <a:spcAft>
                <a:spcPts val="0"/>
              </a:spcAft>
              <a:buSzPts val="1200"/>
              <a:buFont typeface="Times New Roman" panose="02020603050405020304" pitchFamily="18" charset="0"/>
              <a:buAutoNum type="alphaLcParenBoth"/>
              <a:tabLst>
                <a:tab pos="707390" algn="l"/>
              </a:tabLst>
            </a:pPr>
            <a:endParaRPr lang="en-US" sz="2400" dirty="0">
              <a:latin typeface="Times New Roman" panose="02020603050405020304" pitchFamily="18" charset="0"/>
              <a:ea typeface="Times New Roman" panose="02020603050405020304" pitchFamily="18" charset="0"/>
            </a:endParaRPr>
          </a:p>
          <a:p>
            <a:pPr marL="342900" marR="431165" lvl="0" indent="-342900" algn="just">
              <a:lnSpc>
                <a:spcPct val="102000"/>
              </a:lnSpc>
              <a:spcAft>
                <a:spcPts val="0"/>
              </a:spcAft>
              <a:buSzPts val="1200"/>
              <a:buFont typeface="Times New Roman" panose="02020603050405020304" pitchFamily="18" charset="0"/>
              <a:buAutoNum type="alphaLcParenBoth"/>
              <a:tabLst>
                <a:tab pos="707390" algn="l"/>
              </a:tabLst>
            </a:pPr>
            <a:r>
              <a:rPr lang="en-US" sz="2400" dirty="0" smtClean="0">
                <a:latin typeface="Times New Roman" panose="02020603050405020304" pitchFamily="18" charset="0"/>
                <a:ea typeface="Times New Roman" panose="02020603050405020304" pitchFamily="18" charset="0"/>
              </a:rPr>
              <a:t>the A</a:t>
            </a:r>
            <a:r>
              <a:rPr lang="en-US" dirty="0" smtClean="0">
                <a:latin typeface="Times New Roman" panose="02020603050405020304" pitchFamily="18" charset="0"/>
                <a:ea typeface="Times New Roman" panose="02020603050405020304" pitchFamily="18" charset="0"/>
              </a:rPr>
              <a:t>ssessing Officer has received any information under the scheme notified under section 135A</a:t>
            </a:r>
            <a:r>
              <a:rPr lang="en-US" spc="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pertaining</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to</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income</a:t>
            </a:r>
            <a:r>
              <a:rPr lang="en-US" spc="16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chargeable</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to</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tax</a:t>
            </a:r>
            <a:r>
              <a:rPr lang="en-US" spc="16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escaping</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assessment</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for</a:t>
            </a:r>
            <a:r>
              <a:rPr lang="en-US" spc="16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any</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assessment</a:t>
            </a:r>
            <a:r>
              <a:rPr lang="en-US" spc="16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year</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in</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the</a:t>
            </a:r>
            <a:r>
              <a:rPr lang="en-US" spc="16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case</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of</a:t>
            </a:r>
            <a:r>
              <a:rPr lang="en-US" spc="16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the assesse.</a:t>
            </a:r>
            <a:endParaRPr lang="en-IN" dirty="0" smtClean="0">
              <a:latin typeface="Times New Roman" panose="02020603050405020304" pitchFamily="18" charset="0"/>
              <a:ea typeface="Times New Roman" panose="02020603050405020304" pitchFamily="18" charset="0"/>
            </a:endParaRPr>
          </a:p>
          <a:p>
            <a:endParaRPr lang="en-US" dirty="0">
              <a:solidFill>
                <a:schemeClr val="tx1">
                  <a:lumMod val="95000"/>
                  <a:lumOff val="5000"/>
                </a:schemeClr>
              </a:solidFill>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20" y="226060"/>
            <a:ext cx="11678920" cy="6389370"/>
          </a:xfrm>
        </p:spPr>
        <p:txBody>
          <a:bodyPr>
            <a:normAutofit fontScale="75000" lnSpcReduction="20000"/>
          </a:bodyPr>
          <a:lstStyle/>
          <a:p>
            <a:endParaRPr lang="en-US" dirty="0" smtClean="0">
              <a:sym typeface="+mn-ea"/>
            </a:endParaRPr>
          </a:p>
          <a:p>
            <a:r>
              <a:rPr lang="en-US" dirty="0" smtClean="0">
                <a:sym typeface="+mn-ea"/>
              </a:rPr>
              <a:t>The Assessing Officer before issuing notice conduct an enquiry </a:t>
            </a:r>
            <a:r>
              <a:rPr lang="en-US" dirty="0"/>
              <a:t>, if required, with the prior approval of the specified authority, with respect to the information in his possession, which suggests that the income chargeable to tax has escaped </a:t>
            </a:r>
            <a:r>
              <a:rPr lang="en-US" dirty="0" smtClean="0"/>
              <a:t>assessment.</a:t>
            </a:r>
          </a:p>
          <a:p>
            <a:r>
              <a:rPr lang="en-US" dirty="0"/>
              <a:t>Explanation – 1 to section 148 clarifies the nature of information as follows:</a:t>
            </a:r>
            <a:endParaRPr lang="en-IN" dirty="0"/>
          </a:p>
          <a:p>
            <a:endParaRPr lang="en-US" dirty="0" smtClean="0"/>
          </a:p>
          <a:p>
            <a:r>
              <a:rPr lang="en-US" dirty="0" smtClean="0"/>
              <a:t>any </a:t>
            </a:r>
            <a:r>
              <a:rPr lang="en-US" dirty="0"/>
              <a:t>information in the case of the assesse for the relevant </a:t>
            </a:r>
            <a:r>
              <a:rPr lang="en-US" dirty="0" smtClean="0"/>
              <a:t>assessment year </a:t>
            </a:r>
            <a:r>
              <a:rPr lang="en-US" dirty="0"/>
              <a:t>in accordance with the risk management strategy formulated by the Board from time to time;</a:t>
            </a:r>
            <a:endParaRPr lang="en-IN" dirty="0"/>
          </a:p>
          <a:p>
            <a:endParaRPr lang="en-US" i="1" dirty="0" smtClean="0"/>
          </a:p>
          <a:p>
            <a:r>
              <a:rPr lang="en-US" i="1" dirty="0" smtClean="0"/>
              <a:t>any </a:t>
            </a:r>
            <a:r>
              <a:rPr lang="en-US" i="1" dirty="0"/>
              <a:t>audit objection to the effect that the assessment in the case of </a:t>
            </a:r>
            <a:r>
              <a:rPr lang="en-US" i="1" dirty="0" smtClean="0"/>
              <a:t>the assesse </a:t>
            </a:r>
            <a:r>
              <a:rPr lang="en-US" i="1" dirty="0"/>
              <a:t>for the relevant assessment year has not been made in accordance with the provisions of this Act; or</a:t>
            </a:r>
            <a:endParaRPr lang="en-IN" dirty="0"/>
          </a:p>
          <a:p>
            <a:pPr lvl="0"/>
            <a:endParaRPr lang="en-US" i="1" dirty="0" smtClean="0"/>
          </a:p>
          <a:p>
            <a:pPr lvl="0"/>
            <a:r>
              <a:rPr lang="en-US" i="1" dirty="0" smtClean="0"/>
              <a:t>any </a:t>
            </a:r>
            <a:r>
              <a:rPr lang="en-US" i="1" dirty="0"/>
              <a:t>information received under an agreement referred to </a:t>
            </a:r>
            <a:r>
              <a:rPr lang="en-US" i="1" dirty="0" smtClean="0"/>
              <a:t>DTAA in </a:t>
            </a:r>
            <a:r>
              <a:rPr lang="en-US" i="1" dirty="0"/>
              <a:t>section 90 or section 90A of the Act; </a:t>
            </a:r>
            <a:r>
              <a:rPr lang="en-US" i="1" dirty="0" smtClean="0"/>
              <a:t>or</a:t>
            </a:r>
          </a:p>
          <a:p>
            <a:pPr lvl="0"/>
            <a:endParaRPr lang="en-IN" dirty="0"/>
          </a:p>
          <a:p>
            <a:pPr lvl="0"/>
            <a:r>
              <a:rPr lang="en-US" i="1" dirty="0"/>
              <a:t>any information made available to the Assessing Officer under the scheme notified under section 135A; or</a:t>
            </a:r>
            <a:endParaRPr lang="en-IN" dirty="0"/>
          </a:p>
          <a:p>
            <a:pPr lvl="0"/>
            <a:r>
              <a:rPr lang="en-US" i="1" dirty="0"/>
              <a:t>any information which requires action in consequence of the order of a Tribunal or a Court.</a:t>
            </a:r>
            <a:r>
              <a:rPr lang="en-US" b="1" dirty="0"/>
              <a:t>]</a:t>
            </a:r>
            <a:endParaRPr lang="en-IN" dirty="0"/>
          </a:p>
          <a:p>
            <a:r>
              <a:rPr lang="en-US" dirty="0"/>
              <a:t/>
            </a:r>
            <a:br>
              <a:rPr lang="en-US" dirty="0"/>
            </a:br>
            <a:endParaRPr lang="en-US" dirty="0" smtClean="0">
              <a:sym typeface="+mn-ea"/>
            </a:endParaRPr>
          </a:p>
          <a:p>
            <a:endParaRPr lang="en-US" dirty="0" smtClean="0">
              <a:sym typeface="+mn-ea"/>
            </a:endParaRPr>
          </a:p>
          <a:p>
            <a:endParaRPr lang="en-US" dirty="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fontScale="62500" lnSpcReduction="20000"/>
          </a:bodyPr>
          <a:lstStyle/>
          <a:p>
            <a:r>
              <a:rPr lang="en-US" b="1" dirty="0">
                <a:solidFill>
                  <a:schemeClr val="accent2">
                    <a:lumMod val="50000"/>
                  </a:schemeClr>
                </a:solidFill>
                <a:latin typeface="Cambria" panose="02040503050406030204" pitchFamily="18" charset="0"/>
              </a:rPr>
              <a:t>Risk Management Strategy </a:t>
            </a:r>
            <a:endParaRPr lang="en-US" b="1" dirty="0" smtClean="0">
              <a:solidFill>
                <a:schemeClr val="accent2">
                  <a:lumMod val="50000"/>
                </a:schemeClr>
              </a:solidFill>
              <a:latin typeface="Cambria" panose="02040503050406030204" pitchFamily="18" charset="0"/>
            </a:endParaRPr>
          </a:p>
          <a:p>
            <a:pPr marL="457200" lvl="0" indent="-457200" algn="just">
              <a:lnSpc>
                <a:spcPct val="120000"/>
              </a:lnSpc>
              <a:spcBef>
                <a:spcPts val="0"/>
              </a:spcBef>
              <a:buFont typeface="Wingdings" panose="05000000000000000000" pitchFamily="2" charset="2"/>
              <a:buChar char="v"/>
            </a:pPr>
            <a:r>
              <a:rPr lang="en-US" b="1" dirty="0">
                <a:latin typeface="Cambria" panose="02040503050406030204" pitchFamily="18" charset="0"/>
                <a:ea typeface="Cambria" panose="02040503050406030204" pitchFamily="18" charset="0"/>
              </a:rPr>
              <a:t>Risk Management Strategy is neither defined in the section 148  nor  notified by the CBDT  Except CBDT  INSTRUCTION F. NO. 225/135/2021/ITA-II, DATED 10-12-2021</a:t>
            </a:r>
          </a:p>
          <a:p>
            <a:pPr marL="457200" lvl="0" indent="-457200" algn="just">
              <a:lnSpc>
                <a:spcPct val="120000"/>
              </a:lnSpc>
              <a:spcBef>
                <a:spcPts val="0"/>
              </a:spcBef>
              <a:buFont typeface="Wingdings" panose="05000000000000000000" pitchFamily="2" charset="2"/>
              <a:buChar char="v"/>
            </a:pPr>
            <a:endParaRPr lang="en-US" b="1" dirty="0">
              <a:latin typeface="Cambria" panose="02040503050406030204" pitchFamily="18" charset="0"/>
              <a:ea typeface="Cambria" panose="02040503050406030204" pitchFamily="18" charset="0"/>
            </a:endParaRPr>
          </a:p>
          <a:p>
            <a:pPr marL="457200" lvl="0" indent="-457200" algn="just">
              <a:lnSpc>
                <a:spcPct val="120000"/>
              </a:lnSpc>
              <a:spcBef>
                <a:spcPts val="0"/>
              </a:spcBef>
              <a:buFont typeface="Wingdings" panose="05000000000000000000" pitchFamily="2" charset="2"/>
              <a:buChar char="v"/>
            </a:pPr>
            <a:r>
              <a:rPr lang="en-US" b="1" dirty="0">
                <a:latin typeface="Cambria" panose="02040503050406030204" pitchFamily="18" charset="0"/>
                <a:ea typeface="Cambria" panose="02040503050406030204" pitchFamily="18" charset="0"/>
              </a:rPr>
              <a:t>In the above CBDT Instruction,</a:t>
            </a:r>
            <a:r>
              <a:rPr lang="en-US" dirty="0">
                <a:latin typeface="Cambria" panose="02040503050406030204" pitchFamily="18" charset="0"/>
                <a:ea typeface="Cambria" panose="02040503050406030204" pitchFamily="18" charset="0"/>
              </a:rPr>
              <a:t> the criteria for implementation of Risk Management Strategy has been defined for AYs 2015-16 and 2018-19 and  the Assessing Officers were directed to identify  the following categories of information pertaining to Assessment Year 2015-16 and Assessment Year 2018-19, which may require action under section 148 of the Act, for uploading on the Verification Report Upload (VRU) functionality on Insight portal:</a:t>
            </a:r>
          </a:p>
          <a:p>
            <a:pPr marL="0" indent="0" algn="just">
              <a:lnSpc>
                <a:spcPct val="120000"/>
              </a:lnSpc>
              <a:spcBef>
                <a:spcPts val="0"/>
              </a:spcBef>
              <a:buNone/>
            </a:pPr>
            <a:endParaRPr lang="en-US" dirty="0">
              <a:latin typeface="Cambria" panose="02040503050406030204" pitchFamily="18" charset="0"/>
              <a:ea typeface="Cambria" panose="02040503050406030204" pitchFamily="18" charset="0"/>
            </a:endParaRP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 Information from any other Government Agency/Law Enforcement </a:t>
            </a:r>
            <a:r>
              <a:rPr lang="en-US" dirty="0" err="1">
                <a:latin typeface="Cambria" panose="02040503050406030204" pitchFamily="18" charset="0"/>
                <a:ea typeface="Cambria" panose="02040503050406030204" pitchFamily="18" charset="0"/>
              </a:rPr>
              <a:t>AgencyInformation</a:t>
            </a:r>
            <a:r>
              <a:rPr lang="en-US" dirty="0">
                <a:latin typeface="Cambria" panose="02040503050406030204" pitchFamily="18" charset="0"/>
                <a:ea typeface="Cambria" panose="02040503050406030204" pitchFamily="18" charset="0"/>
              </a:rPr>
              <a:t> arising out of Internal Audit objection, which requires action u/s 148 of the Act</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received from any Income-tax Authority including the assessing officer himself or herself</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arising out of search or survey action</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arising out of FT&amp;TR references</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arising out of any order of court, appellate order, order of NCLT and/or order u/s 263/264 of the Act, having impact on income in the </a:t>
            </a:r>
            <a:r>
              <a:rPr lang="en-US" dirty="0" err="1">
                <a:latin typeface="Cambria" panose="02040503050406030204" pitchFamily="18" charset="0"/>
                <a:ea typeface="Cambria" panose="02040503050406030204" pitchFamily="18" charset="0"/>
              </a:rPr>
              <a:t>assessee's</a:t>
            </a:r>
            <a:r>
              <a:rPr lang="en-US" dirty="0">
                <a:latin typeface="Cambria" panose="02040503050406030204" pitchFamily="18" charset="0"/>
                <a:ea typeface="Cambria" panose="02040503050406030204" pitchFamily="18" charset="0"/>
              </a:rPr>
              <a:t> case or in the case of any other </a:t>
            </a:r>
            <a:r>
              <a:rPr lang="en-US" dirty="0" err="1">
                <a:latin typeface="Cambria" panose="02040503050406030204" pitchFamily="18" charset="0"/>
                <a:ea typeface="Cambria" panose="02040503050406030204" pitchFamily="18" charset="0"/>
              </a:rPr>
              <a:t>assessee</a:t>
            </a:r>
            <a:endParaRPr lang="en-US" dirty="0">
              <a:latin typeface="Cambria" panose="02040503050406030204" pitchFamily="18" charset="0"/>
              <a:ea typeface="Cambria" panose="02040503050406030204" pitchFamily="18" charset="0"/>
            </a:endParaRPr>
          </a:p>
          <a:p>
            <a:pPr marL="0" indent="0" algn="just">
              <a:buNone/>
            </a:pPr>
            <a:endParaRPr lang="en-US" dirty="0"/>
          </a:p>
          <a:p>
            <a:endParaRPr lang="en-IN" dirty="0"/>
          </a:p>
        </p:txBody>
      </p:sp>
    </p:spTree>
    <p:extLst>
      <p:ext uri="{BB962C8B-B14F-4D97-AF65-F5344CB8AC3E}">
        <p14:creationId xmlns:p14="http://schemas.microsoft.com/office/powerpoint/2010/main" val="2805778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2826</Words>
  <Application>Microsoft Office PowerPoint</Application>
  <PresentationFormat>Widescreen</PresentationFormat>
  <Paragraphs>232</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Cambria</vt:lpstr>
      <vt:lpstr>Cambria </vt:lpstr>
      <vt:lpstr>Gungsuh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 the whole slides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TKM</cp:lastModifiedBy>
  <cp:revision>101</cp:revision>
  <dcterms:created xsi:type="dcterms:W3CDTF">2020-07-10T01:06:06Z</dcterms:created>
  <dcterms:modified xsi:type="dcterms:W3CDTF">2025-06-25T03:24:42Z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