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61" r:id="rId3"/>
    <p:sldId id="362" r:id="rId4"/>
    <p:sldId id="394" r:id="rId5"/>
    <p:sldId id="400" r:id="rId6"/>
    <p:sldId id="363" r:id="rId7"/>
    <p:sldId id="367" r:id="rId8"/>
    <p:sldId id="381" r:id="rId9"/>
    <p:sldId id="364" r:id="rId10"/>
    <p:sldId id="365" r:id="rId11"/>
    <p:sldId id="368" r:id="rId12"/>
    <p:sldId id="370" r:id="rId13"/>
    <p:sldId id="378" r:id="rId14"/>
    <p:sldId id="366" r:id="rId15"/>
    <p:sldId id="382" r:id="rId16"/>
    <p:sldId id="379" r:id="rId17"/>
    <p:sldId id="371" r:id="rId18"/>
    <p:sldId id="374" r:id="rId19"/>
    <p:sldId id="372" r:id="rId20"/>
    <p:sldId id="375" r:id="rId21"/>
    <p:sldId id="377" r:id="rId22"/>
    <p:sldId id="376" r:id="rId23"/>
    <p:sldId id="373" r:id="rId24"/>
    <p:sldId id="384" r:id="rId25"/>
    <p:sldId id="380" r:id="rId26"/>
    <p:sldId id="393" r:id="rId27"/>
    <p:sldId id="392" r:id="rId28"/>
    <p:sldId id="391" r:id="rId29"/>
    <p:sldId id="387" r:id="rId30"/>
    <p:sldId id="396" r:id="rId31"/>
    <p:sldId id="397" r:id="rId32"/>
    <p:sldId id="398" r:id="rId33"/>
    <p:sldId id="389" r:id="rId34"/>
    <p:sldId id="395" r:id="rId35"/>
    <p:sldId id="390" r:id="rId36"/>
    <p:sldId id="399" r:id="rId37"/>
    <p:sldId id="386"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FE2D127-3CEC-4A19-8FC2-DD4853E44C3A}" v="1" dt="2024-07-10T13:28:27.4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79" autoAdjust="0"/>
    <p:restoredTop sz="94660"/>
  </p:normalViewPr>
  <p:slideViewPr>
    <p:cSldViewPr snapToGrid="0">
      <p:cViewPr varScale="1">
        <p:scale>
          <a:sx n="69" d="100"/>
          <a:sy n="69" d="100"/>
        </p:scale>
        <p:origin x="78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5E9188-D722-718D-D06A-6DBABC81D87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ECA51907-1FD2-C1DC-7CAD-4BD9DA08839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C45DE44F-B9A8-C418-BE8A-C9CB2E4E0BBE}"/>
              </a:ext>
            </a:extLst>
          </p:cNvPr>
          <p:cNvSpPr>
            <a:spLocks noGrp="1"/>
          </p:cNvSpPr>
          <p:nvPr>
            <p:ph type="dt" sz="half" idx="10"/>
          </p:nvPr>
        </p:nvSpPr>
        <p:spPr/>
        <p:txBody>
          <a:bodyPr/>
          <a:lstStyle/>
          <a:p>
            <a:fld id="{9CF4174F-65AC-4A86-AF11-A26FCCF0CC1B}" type="datetimeFigureOut">
              <a:rPr lang="en-IN" smtClean="0"/>
              <a:t>19-07-2025</a:t>
            </a:fld>
            <a:endParaRPr lang="en-IN"/>
          </a:p>
        </p:txBody>
      </p:sp>
      <p:sp>
        <p:nvSpPr>
          <p:cNvPr id="5" name="Footer Placeholder 4">
            <a:extLst>
              <a:ext uri="{FF2B5EF4-FFF2-40B4-BE49-F238E27FC236}">
                <a16:creationId xmlns:a16="http://schemas.microsoft.com/office/drawing/2014/main" id="{068B6087-5882-338F-BD42-20B36D027E4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7F720B0-C4CA-BB3C-130D-CAFF0F8364C2}"/>
              </a:ext>
            </a:extLst>
          </p:cNvPr>
          <p:cNvSpPr>
            <a:spLocks noGrp="1"/>
          </p:cNvSpPr>
          <p:nvPr>
            <p:ph type="sldNum" sz="quarter" idx="12"/>
          </p:nvPr>
        </p:nvSpPr>
        <p:spPr/>
        <p:txBody>
          <a:bodyPr/>
          <a:lstStyle/>
          <a:p>
            <a:fld id="{BB0AEF08-C3C7-4EFD-86D8-D32C9D5DDD1E}" type="slidenum">
              <a:rPr lang="en-IN" smtClean="0"/>
              <a:t>‹#›</a:t>
            </a:fld>
            <a:endParaRPr lang="en-IN"/>
          </a:p>
        </p:txBody>
      </p:sp>
    </p:spTree>
    <p:extLst>
      <p:ext uri="{BB962C8B-B14F-4D97-AF65-F5344CB8AC3E}">
        <p14:creationId xmlns:p14="http://schemas.microsoft.com/office/powerpoint/2010/main" val="24623116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85C4C-A7E3-446A-D3B2-56755E3235BE}"/>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C50D979B-0525-A239-45BB-41EB4FAFF71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749FEFC-A7E1-4419-43C8-ED3C07E3544E}"/>
              </a:ext>
            </a:extLst>
          </p:cNvPr>
          <p:cNvSpPr>
            <a:spLocks noGrp="1"/>
          </p:cNvSpPr>
          <p:nvPr>
            <p:ph type="dt" sz="half" idx="10"/>
          </p:nvPr>
        </p:nvSpPr>
        <p:spPr/>
        <p:txBody>
          <a:bodyPr/>
          <a:lstStyle/>
          <a:p>
            <a:fld id="{9CF4174F-65AC-4A86-AF11-A26FCCF0CC1B}" type="datetimeFigureOut">
              <a:rPr lang="en-IN" smtClean="0"/>
              <a:t>19-07-2025</a:t>
            </a:fld>
            <a:endParaRPr lang="en-IN"/>
          </a:p>
        </p:txBody>
      </p:sp>
      <p:sp>
        <p:nvSpPr>
          <p:cNvPr id="5" name="Footer Placeholder 4">
            <a:extLst>
              <a:ext uri="{FF2B5EF4-FFF2-40B4-BE49-F238E27FC236}">
                <a16:creationId xmlns:a16="http://schemas.microsoft.com/office/drawing/2014/main" id="{492217F1-BA6B-F6C8-CD92-1E71E5F3ADC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10C7AC5-936E-0F4B-5284-F4921500040B}"/>
              </a:ext>
            </a:extLst>
          </p:cNvPr>
          <p:cNvSpPr>
            <a:spLocks noGrp="1"/>
          </p:cNvSpPr>
          <p:nvPr>
            <p:ph type="sldNum" sz="quarter" idx="12"/>
          </p:nvPr>
        </p:nvSpPr>
        <p:spPr/>
        <p:txBody>
          <a:bodyPr/>
          <a:lstStyle/>
          <a:p>
            <a:fld id="{BB0AEF08-C3C7-4EFD-86D8-D32C9D5DDD1E}" type="slidenum">
              <a:rPr lang="en-IN" smtClean="0"/>
              <a:t>‹#›</a:t>
            </a:fld>
            <a:endParaRPr lang="en-IN"/>
          </a:p>
        </p:txBody>
      </p:sp>
    </p:spTree>
    <p:extLst>
      <p:ext uri="{BB962C8B-B14F-4D97-AF65-F5344CB8AC3E}">
        <p14:creationId xmlns:p14="http://schemas.microsoft.com/office/powerpoint/2010/main" val="1216908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BB78171-E243-1CCE-061F-86110686D3B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208CD498-8F60-FEB2-B320-88A50E128FE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EDE4128-DA14-E074-E49C-8F4407294228}"/>
              </a:ext>
            </a:extLst>
          </p:cNvPr>
          <p:cNvSpPr>
            <a:spLocks noGrp="1"/>
          </p:cNvSpPr>
          <p:nvPr>
            <p:ph type="dt" sz="half" idx="10"/>
          </p:nvPr>
        </p:nvSpPr>
        <p:spPr/>
        <p:txBody>
          <a:bodyPr/>
          <a:lstStyle/>
          <a:p>
            <a:fld id="{9CF4174F-65AC-4A86-AF11-A26FCCF0CC1B}" type="datetimeFigureOut">
              <a:rPr lang="en-IN" smtClean="0"/>
              <a:t>19-07-2025</a:t>
            </a:fld>
            <a:endParaRPr lang="en-IN"/>
          </a:p>
        </p:txBody>
      </p:sp>
      <p:sp>
        <p:nvSpPr>
          <p:cNvPr id="5" name="Footer Placeholder 4">
            <a:extLst>
              <a:ext uri="{FF2B5EF4-FFF2-40B4-BE49-F238E27FC236}">
                <a16:creationId xmlns:a16="http://schemas.microsoft.com/office/drawing/2014/main" id="{B8291589-5CF2-7899-C3FF-E383B3046F4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28B3A53-2306-F3FE-5163-4FE2BFC0350B}"/>
              </a:ext>
            </a:extLst>
          </p:cNvPr>
          <p:cNvSpPr>
            <a:spLocks noGrp="1"/>
          </p:cNvSpPr>
          <p:nvPr>
            <p:ph type="sldNum" sz="quarter" idx="12"/>
          </p:nvPr>
        </p:nvSpPr>
        <p:spPr/>
        <p:txBody>
          <a:bodyPr/>
          <a:lstStyle/>
          <a:p>
            <a:fld id="{BB0AEF08-C3C7-4EFD-86D8-D32C9D5DDD1E}" type="slidenum">
              <a:rPr lang="en-IN" smtClean="0"/>
              <a:t>‹#›</a:t>
            </a:fld>
            <a:endParaRPr lang="en-IN"/>
          </a:p>
        </p:txBody>
      </p:sp>
    </p:spTree>
    <p:extLst>
      <p:ext uri="{BB962C8B-B14F-4D97-AF65-F5344CB8AC3E}">
        <p14:creationId xmlns:p14="http://schemas.microsoft.com/office/powerpoint/2010/main" val="2117632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062FC-3292-C070-C649-5F663F4468DA}"/>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BCE81D95-8AD8-6825-A128-55742E4A1DB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F93971B-822B-43D9-B70B-9BB02B0B0348}"/>
              </a:ext>
            </a:extLst>
          </p:cNvPr>
          <p:cNvSpPr>
            <a:spLocks noGrp="1"/>
          </p:cNvSpPr>
          <p:nvPr>
            <p:ph type="dt" sz="half" idx="10"/>
          </p:nvPr>
        </p:nvSpPr>
        <p:spPr/>
        <p:txBody>
          <a:bodyPr/>
          <a:lstStyle/>
          <a:p>
            <a:fld id="{9CF4174F-65AC-4A86-AF11-A26FCCF0CC1B}" type="datetimeFigureOut">
              <a:rPr lang="en-IN" smtClean="0"/>
              <a:t>19-07-2025</a:t>
            </a:fld>
            <a:endParaRPr lang="en-IN"/>
          </a:p>
        </p:txBody>
      </p:sp>
      <p:sp>
        <p:nvSpPr>
          <p:cNvPr id="5" name="Footer Placeholder 4">
            <a:extLst>
              <a:ext uri="{FF2B5EF4-FFF2-40B4-BE49-F238E27FC236}">
                <a16:creationId xmlns:a16="http://schemas.microsoft.com/office/drawing/2014/main" id="{94993AAC-607D-BBA9-4D76-5908AC8BC98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FBEFD33-C88A-A945-2139-E6CFD36C4F89}"/>
              </a:ext>
            </a:extLst>
          </p:cNvPr>
          <p:cNvSpPr>
            <a:spLocks noGrp="1"/>
          </p:cNvSpPr>
          <p:nvPr>
            <p:ph type="sldNum" sz="quarter" idx="12"/>
          </p:nvPr>
        </p:nvSpPr>
        <p:spPr/>
        <p:txBody>
          <a:bodyPr/>
          <a:lstStyle/>
          <a:p>
            <a:fld id="{BB0AEF08-C3C7-4EFD-86D8-D32C9D5DDD1E}" type="slidenum">
              <a:rPr lang="en-IN" smtClean="0"/>
              <a:t>‹#›</a:t>
            </a:fld>
            <a:endParaRPr lang="en-IN"/>
          </a:p>
        </p:txBody>
      </p:sp>
    </p:spTree>
    <p:extLst>
      <p:ext uri="{BB962C8B-B14F-4D97-AF65-F5344CB8AC3E}">
        <p14:creationId xmlns:p14="http://schemas.microsoft.com/office/powerpoint/2010/main" val="3527511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D37A6-BB1F-0E3F-941F-96B120A63A9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260B44F8-11D2-04C5-2124-57695E437A5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9E4E59A-4C71-FBBD-EA41-15BC91097925}"/>
              </a:ext>
            </a:extLst>
          </p:cNvPr>
          <p:cNvSpPr>
            <a:spLocks noGrp="1"/>
          </p:cNvSpPr>
          <p:nvPr>
            <p:ph type="dt" sz="half" idx="10"/>
          </p:nvPr>
        </p:nvSpPr>
        <p:spPr/>
        <p:txBody>
          <a:bodyPr/>
          <a:lstStyle/>
          <a:p>
            <a:fld id="{9CF4174F-65AC-4A86-AF11-A26FCCF0CC1B}" type="datetimeFigureOut">
              <a:rPr lang="en-IN" smtClean="0"/>
              <a:t>19-07-2025</a:t>
            </a:fld>
            <a:endParaRPr lang="en-IN"/>
          </a:p>
        </p:txBody>
      </p:sp>
      <p:sp>
        <p:nvSpPr>
          <p:cNvPr id="5" name="Footer Placeholder 4">
            <a:extLst>
              <a:ext uri="{FF2B5EF4-FFF2-40B4-BE49-F238E27FC236}">
                <a16:creationId xmlns:a16="http://schemas.microsoft.com/office/drawing/2014/main" id="{CFAD62FF-AFAC-FC49-1847-A90745E6AC4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943E7A2-8E65-2B5A-B5A9-31926AA430A3}"/>
              </a:ext>
            </a:extLst>
          </p:cNvPr>
          <p:cNvSpPr>
            <a:spLocks noGrp="1"/>
          </p:cNvSpPr>
          <p:nvPr>
            <p:ph type="sldNum" sz="quarter" idx="12"/>
          </p:nvPr>
        </p:nvSpPr>
        <p:spPr/>
        <p:txBody>
          <a:bodyPr/>
          <a:lstStyle/>
          <a:p>
            <a:fld id="{BB0AEF08-C3C7-4EFD-86D8-D32C9D5DDD1E}" type="slidenum">
              <a:rPr lang="en-IN" smtClean="0"/>
              <a:t>‹#›</a:t>
            </a:fld>
            <a:endParaRPr lang="en-IN"/>
          </a:p>
        </p:txBody>
      </p:sp>
    </p:spTree>
    <p:extLst>
      <p:ext uri="{BB962C8B-B14F-4D97-AF65-F5344CB8AC3E}">
        <p14:creationId xmlns:p14="http://schemas.microsoft.com/office/powerpoint/2010/main" val="2431567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3FBA8-DAA0-4BD7-872D-8E431D05EB3E}"/>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EDE1E83-C93D-1A63-47F9-2392114C6BB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8201DD84-77F7-00E4-C018-D6399BFFE15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BF2CF674-C570-1A43-6FCF-86C6DFEA8CB9}"/>
              </a:ext>
            </a:extLst>
          </p:cNvPr>
          <p:cNvSpPr>
            <a:spLocks noGrp="1"/>
          </p:cNvSpPr>
          <p:nvPr>
            <p:ph type="dt" sz="half" idx="10"/>
          </p:nvPr>
        </p:nvSpPr>
        <p:spPr/>
        <p:txBody>
          <a:bodyPr/>
          <a:lstStyle/>
          <a:p>
            <a:fld id="{9CF4174F-65AC-4A86-AF11-A26FCCF0CC1B}" type="datetimeFigureOut">
              <a:rPr lang="en-IN" smtClean="0"/>
              <a:t>19-07-2025</a:t>
            </a:fld>
            <a:endParaRPr lang="en-IN"/>
          </a:p>
        </p:txBody>
      </p:sp>
      <p:sp>
        <p:nvSpPr>
          <p:cNvPr id="6" name="Footer Placeholder 5">
            <a:extLst>
              <a:ext uri="{FF2B5EF4-FFF2-40B4-BE49-F238E27FC236}">
                <a16:creationId xmlns:a16="http://schemas.microsoft.com/office/drawing/2014/main" id="{AA210860-0B94-5D3C-BFCF-0FECC195998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05A3D67E-6AB1-5D02-F7AA-0BD63C8E0431}"/>
              </a:ext>
            </a:extLst>
          </p:cNvPr>
          <p:cNvSpPr>
            <a:spLocks noGrp="1"/>
          </p:cNvSpPr>
          <p:nvPr>
            <p:ph type="sldNum" sz="quarter" idx="12"/>
          </p:nvPr>
        </p:nvSpPr>
        <p:spPr/>
        <p:txBody>
          <a:bodyPr/>
          <a:lstStyle/>
          <a:p>
            <a:fld id="{BB0AEF08-C3C7-4EFD-86D8-D32C9D5DDD1E}" type="slidenum">
              <a:rPr lang="en-IN" smtClean="0"/>
              <a:t>‹#›</a:t>
            </a:fld>
            <a:endParaRPr lang="en-IN"/>
          </a:p>
        </p:txBody>
      </p:sp>
    </p:spTree>
    <p:extLst>
      <p:ext uri="{BB962C8B-B14F-4D97-AF65-F5344CB8AC3E}">
        <p14:creationId xmlns:p14="http://schemas.microsoft.com/office/powerpoint/2010/main" val="3161373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AAACB-9458-2AF1-6714-F112FF0CC5B2}"/>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34FB0AE6-0A5E-92C1-247F-1402508888C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453FC67-8EB7-8421-DC9C-4FBD36005F4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C7F1B75C-B745-2211-67D3-4643A35F03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090E1F5-4C4A-0E77-54CD-AF713FFCAAC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5573BFB1-6190-423E-D6FF-723F2DC06877}"/>
              </a:ext>
            </a:extLst>
          </p:cNvPr>
          <p:cNvSpPr>
            <a:spLocks noGrp="1"/>
          </p:cNvSpPr>
          <p:nvPr>
            <p:ph type="dt" sz="half" idx="10"/>
          </p:nvPr>
        </p:nvSpPr>
        <p:spPr/>
        <p:txBody>
          <a:bodyPr/>
          <a:lstStyle/>
          <a:p>
            <a:fld id="{9CF4174F-65AC-4A86-AF11-A26FCCF0CC1B}" type="datetimeFigureOut">
              <a:rPr lang="en-IN" smtClean="0"/>
              <a:t>19-07-2025</a:t>
            </a:fld>
            <a:endParaRPr lang="en-IN"/>
          </a:p>
        </p:txBody>
      </p:sp>
      <p:sp>
        <p:nvSpPr>
          <p:cNvPr id="8" name="Footer Placeholder 7">
            <a:extLst>
              <a:ext uri="{FF2B5EF4-FFF2-40B4-BE49-F238E27FC236}">
                <a16:creationId xmlns:a16="http://schemas.microsoft.com/office/drawing/2014/main" id="{9FDEF131-C8CF-B1FD-D860-9B453A49F615}"/>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E1527D8C-37B1-A338-748C-2E8529DCAF77}"/>
              </a:ext>
            </a:extLst>
          </p:cNvPr>
          <p:cNvSpPr>
            <a:spLocks noGrp="1"/>
          </p:cNvSpPr>
          <p:nvPr>
            <p:ph type="sldNum" sz="quarter" idx="12"/>
          </p:nvPr>
        </p:nvSpPr>
        <p:spPr/>
        <p:txBody>
          <a:bodyPr/>
          <a:lstStyle/>
          <a:p>
            <a:fld id="{BB0AEF08-C3C7-4EFD-86D8-D32C9D5DDD1E}" type="slidenum">
              <a:rPr lang="en-IN" smtClean="0"/>
              <a:t>‹#›</a:t>
            </a:fld>
            <a:endParaRPr lang="en-IN"/>
          </a:p>
        </p:txBody>
      </p:sp>
    </p:spTree>
    <p:extLst>
      <p:ext uri="{BB962C8B-B14F-4D97-AF65-F5344CB8AC3E}">
        <p14:creationId xmlns:p14="http://schemas.microsoft.com/office/powerpoint/2010/main" val="2836948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9075B-E00F-28F2-2758-351A1F820ABD}"/>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7E641AF8-9C6D-3F82-60B1-96F105CA5AF6}"/>
              </a:ext>
            </a:extLst>
          </p:cNvPr>
          <p:cNvSpPr>
            <a:spLocks noGrp="1"/>
          </p:cNvSpPr>
          <p:nvPr>
            <p:ph type="dt" sz="half" idx="10"/>
          </p:nvPr>
        </p:nvSpPr>
        <p:spPr/>
        <p:txBody>
          <a:bodyPr/>
          <a:lstStyle/>
          <a:p>
            <a:fld id="{9CF4174F-65AC-4A86-AF11-A26FCCF0CC1B}" type="datetimeFigureOut">
              <a:rPr lang="en-IN" smtClean="0"/>
              <a:t>19-07-2025</a:t>
            </a:fld>
            <a:endParaRPr lang="en-IN"/>
          </a:p>
        </p:txBody>
      </p:sp>
      <p:sp>
        <p:nvSpPr>
          <p:cNvPr id="4" name="Footer Placeholder 3">
            <a:extLst>
              <a:ext uri="{FF2B5EF4-FFF2-40B4-BE49-F238E27FC236}">
                <a16:creationId xmlns:a16="http://schemas.microsoft.com/office/drawing/2014/main" id="{57E96ACE-4F2E-FC60-4AE0-87A7A041F326}"/>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0E42171B-03D3-09A0-EC56-D663B4E7B1DA}"/>
              </a:ext>
            </a:extLst>
          </p:cNvPr>
          <p:cNvSpPr>
            <a:spLocks noGrp="1"/>
          </p:cNvSpPr>
          <p:nvPr>
            <p:ph type="sldNum" sz="quarter" idx="12"/>
          </p:nvPr>
        </p:nvSpPr>
        <p:spPr/>
        <p:txBody>
          <a:bodyPr/>
          <a:lstStyle/>
          <a:p>
            <a:fld id="{BB0AEF08-C3C7-4EFD-86D8-D32C9D5DDD1E}" type="slidenum">
              <a:rPr lang="en-IN" smtClean="0"/>
              <a:t>‹#›</a:t>
            </a:fld>
            <a:endParaRPr lang="en-IN"/>
          </a:p>
        </p:txBody>
      </p:sp>
    </p:spTree>
    <p:extLst>
      <p:ext uri="{BB962C8B-B14F-4D97-AF65-F5344CB8AC3E}">
        <p14:creationId xmlns:p14="http://schemas.microsoft.com/office/powerpoint/2010/main" val="2838233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A91428-CB97-1E35-039B-F4C35ADDAE5B}"/>
              </a:ext>
            </a:extLst>
          </p:cNvPr>
          <p:cNvSpPr>
            <a:spLocks noGrp="1"/>
          </p:cNvSpPr>
          <p:nvPr>
            <p:ph type="dt" sz="half" idx="10"/>
          </p:nvPr>
        </p:nvSpPr>
        <p:spPr/>
        <p:txBody>
          <a:bodyPr/>
          <a:lstStyle/>
          <a:p>
            <a:fld id="{9CF4174F-65AC-4A86-AF11-A26FCCF0CC1B}" type="datetimeFigureOut">
              <a:rPr lang="en-IN" smtClean="0"/>
              <a:t>19-07-2025</a:t>
            </a:fld>
            <a:endParaRPr lang="en-IN"/>
          </a:p>
        </p:txBody>
      </p:sp>
      <p:sp>
        <p:nvSpPr>
          <p:cNvPr id="3" name="Footer Placeholder 2">
            <a:extLst>
              <a:ext uri="{FF2B5EF4-FFF2-40B4-BE49-F238E27FC236}">
                <a16:creationId xmlns:a16="http://schemas.microsoft.com/office/drawing/2014/main" id="{3F24B7D7-4FC3-B7C5-7F59-6C94A7E05880}"/>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17AA64B3-EB32-A927-087B-518CA92ED250}"/>
              </a:ext>
            </a:extLst>
          </p:cNvPr>
          <p:cNvSpPr>
            <a:spLocks noGrp="1"/>
          </p:cNvSpPr>
          <p:nvPr>
            <p:ph type="sldNum" sz="quarter" idx="12"/>
          </p:nvPr>
        </p:nvSpPr>
        <p:spPr/>
        <p:txBody>
          <a:bodyPr/>
          <a:lstStyle/>
          <a:p>
            <a:fld id="{BB0AEF08-C3C7-4EFD-86D8-D32C9D5DDD1E}" type="slidenum">
              <a:rPr lang="en-IN" smtClean="0"/>
              <a:t>‹#›</a:t>
            </a:fld>
            <a:endParaRPr lang="en-IN"/>
          </a:p>
        </p:txBody>
      </p:sp>
    </p:spTree>
    <p:extLst>
      <p:ext uri="{BB962C8B-B14F-4D97-AF65-F5344CB8AC3E}">
        <p14:creationId xmlns:p14="http://schemas.microsoft.com/office/powerpoint/2010/main" val="1763010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343C2-C711-9F19-5297-F0F81F6999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86D45D1B-4BA2-0271-234B-2608ED16882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614D4216-6408-6274-017B-A8F63203C8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F0D589F-ED00-2672-E73D-5E377AE9E32E}"/>
              </a:ext>
            </a:extLst>
          </p:cNvPr>
          <p:cNvSpPr>
            <a:spLocks noGrp="1"/>
          </p:cNvSpPr>
          <p:nvPr>
            <p:ph type="dt" sz="half" idx="10"/>
          </p:nvPr>
        </p:nvSpPr>
        <p:spPr/>
        <p:txBody>
          <a:bodyPr/>
          <a:lstStyle/>
          <a:p>
            <a:fld id="{9CF4174F-65AC-4A86-AF11-A26FCCF0CC1B}" type="datetimeFigureOut">
              <a:rPr lang="en-IN" smtClean="0"/>
              <a:t>19-07-2025</a:t>
            </a:fld>
            <a:endParaRPr lang="en-IN"/>
          </a:p>
        </p:txBody>
      </p:sp>
      <p:sp>
        <p:nvSpPr>
          <p:cNvPr id="6" name="Footer Placeholder 5">
            <a:extLst>
              <a:ext uri="{FF2B5EF4-FFF2-40B4-BE49-F238E27FC236}">
                <a16:creationId xmlns:a16="http://schemas.microsoft.com/office/drawing/2014/main" id="{38739816-90A8-E11B-3BA3-A2990D08A40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50FB03A-C685-3D50-F702-F38126091FBC}"/>
              </a:ext>
            </a:extLst>
          </p:cNvPr>
          <p:cNvSpPr>
            <a:spLocks noGrp="1"/>
          </p:cNvSpPr>
          <p:nvPr>
            <p:ph type="sldNum" sz="quarter" idx="12"/>
          </p:nvPr>
        </p:nvSpPr>
        <p:spPr/>
        <p:txBody>
          <a:bodyPr/>
          <a:lstStyle/>
          <a:p>
            <a:fld id="{BB0AEF08-C3C7-4EFD-86D8-D32C9D5DDD1E}" type="slidenum">
              <a:rPr lang="en-IN" smtClean="0"/>
              <a:t>‹#›</a:t>
            </a:fld>
            <a:endParaRPr lang="en-IN"/>
          </a:p>
        </p:txBody>
      </p:sp>
    </p:spTree>
    <p:extLst>
      <p:ext uri="{BB962C8B-B14F-4D97-AF65-F5344CB8AC3E}">
        <p14:creationId xmlns:p14="http://schemas.microsoft.com/office/powerpoint/2010/main" val="1218186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20F34-F3C5-8523-0FDA-A7337DC6D5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916B51A6-BE77-7D03-0D19-BF8ED6F860E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9B39B062-12E5-6030-7886-1DD93A078E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D50FF4-0CDA-736E-FBA6-6F8A8927BA34}"/>
              </a:ext>
            </a:extLst>
          </p:cNvPr>
          <p:cNvSpPr>
            <a:spLocks noGrp="1"/>
          </p:cNvSpPr>
          <p:nvPr>
            <p:ph type="dt" sz="half" idx="10"/>
          </p:nvPr>
        </p:nvSpPr>
        <p:spPr/>
        <p:txBody>
          <a:bodyPr/>
          <a:lstStyle/>
          <a:p>
            <a:fld id="{9CF4174F-65AC-4A86-AF11-A26FCCF0CC1B}" type="datetimeFigureOut">
              <a:rPr lang="en-IN" smtClean="0"/>
              <a:t>19-07-2025</a:t>
            </a:fld>
            <a:endParaRPr lang="en-IN"/>
          </a:p>
        </p:txBody>
      </p:sp>
      <p:sp>
        <p:nvSpPr>
          <p:cNvPr id="6" name="Footer Placeholder 5">
            <a:extLst>
              <a:ext uri="{FF2B5EF4-FFF2-40B4-BE49-F238E27FC236}">
                <a16:creationId xmlns:a16="http://schemas.microsoft.com/office/drawing/2014/main" id="{A8DC40BE-AD11-037D-1796-FF77C427FC4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7C3E416-89ED-0A28-5C82-B960A51449FB}"/>
              </a:ext>
            </a:extLst>
          </p:cNvPr>
          <p:cNvSpPr>
            <a:spLocks noGrp="1"/>
          </p:cNvSpPr>
          <p:nvPr>
            <p:ph type="sldNum" sz="quarter" idx="12"/>
          </p:nvPr>
        </p:nvSpPr>
        <p:spPr/>
        <p:txBody>
          <a:bodyPr/>
          <a:lstStyle/>
          <a:p>
            <a:fld id="{BB0AEF08-C3C7-4EFD-86D8-D32C9D5DDD1E}" type="slidenum">
              <a:rPr lang="en-IN" smtClean="0"/>
              <a:t>‹#›</a:t>
            </a:fld>
            <a:endParaRPr lang="en-IN"/>
          </a:p>
        </p:txBody>
      </p:sp>
    </p:spTree>
    <p:extLst>
      <p:ext uri="{BB962C8B-B14F-4D97-AF65-F5344CB8AC3E}">
        <p14:creationId xmlns:p14="http://schemas.microsoft.com/office/powerpoint/2010/main" val="2109628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E1C581-EC48-3FA3-A4A4-FA4AD49884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A012A8E9-946A-4AA3-E221-FBCD862ED8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03A575B-27FB-445E-3EED-5E554CCC74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F4174F-65AC-4A86-AF11-A26FCCF0CC1B}" type="datetimeFigureOut">
              <a:rPr lang="en-IN" smtClean="0"/>
              <a:t>19-07-2025</a:t>
            </a:fld>
            <a:endParaRPr lang="en-IN"/>
          </a:p>
        </p:txBody>
      </p:sp>
      <p:sp>
        <p:nvSpPr>
          <p:cNvPr id="5" name="Footer Placeholder 4">
            <a:extLst>
              <a:ext uri="{FF2B5EF4-FFF2-40B4-BE49-F238E27FC236}">
                <a16:creationId xmlns:a16="http://schemas.microsoft.com/office/drawing/2014/main" id="{22F96A17-C20C-5CE9-082A-A9EB6A54F9D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48470905-E001-2DAF-594D-E7DDA94840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0AEF08-C3C7-4EFD-86D8-D32C9D5DDD1E}" type="slidenum">
              <a:rPr lang="en-IN" smtClean="0"/>
              <a:t>‹#›</a:t>
            </a:fld>
            <a:endParaRPr lang="en-IN"/>
          </a:p>
        </p:txBody>
      </p:sp>
    </p:spTree>
    <p:extLst>
      <p:ext uri="{BB962C8B-B14F-4D97-AF65-F5344CB8AC3E}">
        <p14:creationId xmlns:p14="http://schemas.microsoft.com/office/powerpoint/2010/main" val="6485935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8865B-C783-D17F-D078-0F6C8EFC89C2}"/>
              </a:ext>
            </a:extLst>
          </p:cNvPr>
          <p:cNvSpPr>
            <a:spLocks noGrp="1"/>
          </p:cNvSpPr>
          <p:nvPr>
            <p:ph type="ctrTitle"/>
          </p:nvPr>
        </p:nvSpPr>
        <p:spPr/>
        <p:txBody>
          <a:bodyPr>
            <a:normAutofit fontScale="90000"/>
          </a:bodyPr>
          <a:lstStyle/>
          <a:p>
            <a:r>
              <a:rPr lang="en-US" b="1" dirty="0">
                <a:latin typeface="Algerian" panose="04020705040A02060702" pitchFamily="82" charset="0"/>
              </a:rPr>
              <a:t>Revision under section 263 and 264 of </a:t>
            </a:r>
            <a:br>
              <a:rPr lang="en-US" b="1" dirty="0">
                <a:latin typeface="Algerian" panose="04020705040A02060702" pitchFamily="82" charset="0"/>
              </a:rPr>
            </a:br>
            <a:r>
              <a:rPr lang="en-US" b="1" dirty="0">
                <a:latin typeface="Algerian" panose="04020705040A02060702" pitchFamily="82" charset="0"/>
              </a:rPr>
              <a:t>Income-tax Act, 1961</a:t>
            </a:r>
            <a:endParaRPr lang="en-IN" b="1" dirty="0">
              <a:latin typeface="Algerian" panose="04020705040A02060702" pitchFamily="82" charset="0"/>
            </a:endParaRPr>
          </a:p>
        </p:txBody>
      </p:sp>
      <p:sp>
        <p:nvSpPr>
          <p:cNvPr id="3" name="Subtitle 2">
            <a:extLst>
              <a:ext uri="{FF2B5EF4-FFF2-40B4-BE49-F238E27FC236}">
                <a16:creationId xmlns:a16="http://schemas.microsoft.com/office/drawing/2014/main" id="{12A7B7B5-96AD-830D-1111-485959F33B7B}"/>
              </a:ext>
            </a:extLst>
          </p:cNvPr>
          <p:cNvSpPr>
            <a:spLocks noGrp="1"/>
          </p:cNvSpPr>
          <p:nvPr>
            <p:ph type="subTitle" idx="1"/>
          </p:nvPr>
        </p:nvSpPr>
        <p:spPr/>
        <p:txBody>
          <a:bodyPr/>
          <a:lstStyle/>
          <a:p>
            <a:endParaRPr lang="en-US" dirty="0"/>
          </a:p>
          <a:p>
            <a:r>
              <a:rPr lang="en-IN" b="1" i="1" dirty="0"/>
              <a:t>a n.b. </a:t>
            </a:r>
            <a:r>
              <a:rPr lang="en-IN" b="1" i="1" dirty="0" err="1"/>
              <a:t>som</a:t>
            </a:r>
            <a:r>
              <a:rPr lang="en-IN" b="1" i="1" dirty="0"/>
              <a:t> presentation </a:t>
            </a:r>
          </a:p>
        </p:txBody>
      </p:sp>
    </p:spTree>
    <p:extLst>
      <p:ext uri="{BB962C8B-B14F-4D97-AF65-F5344CB8AC3E}">
        <p14:creationId xmlns:p14="http://schemas.microsoft.com/office/powerpoint/2010/main" val="10424319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EA37C-61B0-2099-518D-D9BFFC905097}"/>
              </a:ext>
            </a:extLst>
          </p:cNvPr>
          <p:cNvSpPr>
            <a:spLocks noGrp="1"/>
          </p:cNvSpPr>
          <p:nvPr>
            <p:ph type="title"/>
          </p:nvPr>
        </p:nvSpPr>
        <p:spPr/>
        <p:txBody>
          <a:bodyPr/>
          <a:lstStyle/>
          <a:p>
            <a:r>
              <a:rPr lang="en-US" b="1" dirty="0"/>
              <a:t>If TPO order </a:t>
            </a:r>
            <a:r>
              <a:rPr lang="en-US" b="1" i="1" dirty="0"/>
              <a:t>EIPTIR</a:t>
            </a:r>
            <a:br>
              <a:rPr lang="en-US" b="1" dirty="0"/>
            </a:br>
            <a:endParaRPr lang="en-IN" dirty="0"/>
          </a:p>
        </p:txBody>
      </p:sp>
      <p:sp>
        <p:nvSpPr>
          <p:cNvPr id="3" name="Content Placeholder 2">
            <a:extLst>
              <a:ext uri="{FF2B5EF4-FFF2-40B4-BE49-F238E27FC236}">
                <a16:creationId xmlns:a16="http://schemas.microsoft.com/office/drawing/2014/main" id="{F6CCC699-78C4-2481-4B15-BC85203E5468}"/>
              </a:ext>
            </a:extLst>
          </p:cNvPr>
          <p:cNvSpPr>
            <a:spLocks noGrp="1"/>
          </p:cNvSpPr>
          <p:nvPr>
            <p:ph idx="1"/>
          </p:nvPr>
        </p:nvSpPr>
        <p:spPr/>
        <p:txBody>
          <a:bodyPr>
            <a:normAutofit fontScale="85000" lnSpcReduction="20000"/>
          </a:bodyPr>
          <a:lstStyle/>
          <a:p>
            <a:r>
              <a:rPr lang="en-US" dirty="0"/>
              <a:t>263 passing authority to pass order,</a:t>
            </a:r>
          </a:p>
          <a:p>
            <a:pPr marL="0" indent="0">
              <a:buNone/>
            </a:pPr>
            <a:endParaRPr lang="en-US" dirty="0"/>
          </a:p>
          <a:p>
            <a:r>
              <a:rPr lang="en-US" dirty="0"/>
              <a:t>263(1)(ii)</a:t>
            </a:r>
          </a:p>
          <a:p>
            <a:r>
              <a:rPr lang="en-US" b="1" dirty="0"/>
              <a:t>Modifying </a:t>
            </a:r>
            <a:r>
              <a:rPr lang="en-US" dirty="0"/>
              <a:t>order u/s 92CA or</a:t>
            </a:r>
          </a:p>
          <a:p>
            <a:endParaRPr lang="en-US" dirty="0"/>
          </a:p>
          <a:p>
            <a:r>
              <a:rPr lang="en-US" dirty="0"/>
              <a:t>263(1)(iii)</a:t>
            </a:r>
          </a:p>
          <a:p>
            <a:r>
              <a:rPr lang="en-US" b="1" dirty="0"/>
              <a:t>Cancelling</a:t>
            </a:r>
            <a:r>
              <a:rPr lang="en-US" dirty="0"/>
              <a:t> order u/s 92CA and </a:t>
            </a:r>
            <a:r>
              <a:rPr lang="en-US" b="1" dirty="0"/>
              <a:t>directing </a:t>
            </a:r>
            <a:r>
              <a:rPr lang="en-US" dirty="0"/>
              <a:t>a fresh order</a:t>
            </a:r>
          </a:p>
          <a:p>
            <a:pPr marL="0" indent="0">
              <a:buNone/>
            </a:pPr>
            <a:endParaRPr lang="en-US" dirty="0"/>
          </a:p>
          <a:p>
            <a:endParaRPr lang="en-US" dirty="0"/>
          </a:p>
          <a:p>
            <a:pPr marL="0" indent="0">
              <a:buNone/>
            </a:pPr>
            <a:r>
              <a:rPr lang="en-US" dirty="0"/>
              <a:t>  </a:t>
            </a:r>
            <a:r>
              <a:rPr lang="en-US" i="1" dirty="0"/>
              <a:t>Effect of amendment F.A 2022 </a:t>
            </a:r>
            <a:r>
              <a:rPr lang="en-US" i="1" dirty="0" err="1"/>
              <a:t>w.e.f</a:t>
            </a:r>
            <a:r>
              <a:rPr lang="en-US" i="1" dirty="0"/>
              <a:t> 1.4.2022 </a:t>
            </a:r>
          </a:p>
          <a:p>
            <a:pPr marL="0" indent="0">
              <a:buNone/>
            </a:pPr>
            <a:r>
              <a:rPr lang="en-US" i="1" dirty="0"/>
              <a:t>   (Clause 72 of Finance Act 2022)</a:t>
            </a:r>
          </a:p>
          <a:p>
            <a:endParaRPr lang="en-US" i="1" dirty="0"/>
          </a:p>
          <a:p>
            <a:endParaRPr lang="en-US" dirty="0"/>
          </a:p>
          <a:p>
            <a:endParaRPr lang="en-IN" dirty="0"/>
          </a:p>
        </p:txBody>
      </p:sp>
    </p:spTree>
    <p:extLst>
      <p:ext uri="{BB962C8B-B14F-4D97-AF65-F5344CB8AC3E}">
        <p14:creationId xmlns:p14="http://schemas.microsoft.com/office/powerpoint/2010/main" val="39474226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73E8FD-09E5-1AB2-56A1-116789184EB6}"/>
              </a:ext>
            </a:extLst>
          </p:cNvPr>
          <p:cNvSpPr>
            <a:spLocks noGrp="1"/>
          </p:cNvSpPr>
          <p:nvPr>
            <p:ph type="title"/>
          </p:nvPr>
        </p:nvSpPr>
        <p:spPr/>
        <p:txBody>
          <a:bodyPr/>
          <a:lstStyle/>
          <a:p>
            <a:r>
              <a:rPr lang="en-US" b="1" dirty="0"/>
              <a:t>Explanation 1 </a:t>
            </a:r>
            <a:endParaRPr lang="en-IN" b="1" dirty="0"/>
          </a:p>
        </p:txBody>
      </p:sp>
      <p:sp>
        <p:nvSpPr>
          <p:cNvPr id="3" name="Content Placeholder 2">
            <a:extLst>
              <a:ext uri="{FF2B5EF4-FFF2-40B4-BE49-F238E27FC236}">
                <a16:creationId xmlns:a16="http://schemas.microsoft.com/office/drawing/2014/main" id="{9492CF53-3F22-5417-DE4A-EA28D983AD8F}"/>
              </a:ext>
            </a:extLst>
          </p:cNvPr>
          <p:cNvSpPr>
            <a:spLocks noGrp="1"/>
          </p:cNvSpPr>
          <p:nvPr>
            <p:ph idx="1"/>
          </p:nvPr>
        </p:nvSpPr>
        <p:spPr/>
        <p:txBody>
          <a:bodyPr/>
          <a:lstStyle/>
          <a:p>
            <a:endParaRPr lang="en-US" dirty="0"/>
          </a:p>
          <a:p>
            <a:r>
              <a:rPr lang="en-US" dirty="0"/>
              <a:t>Order to include              Explanation 1 (a)</a:t>
            </a:r>
          </a:p>
          <a:p>
            <a:endParaRPr lang="en-US" dirty="0"/>
          </a:p>
          <a:p>
            <a:r>
              <a:rPr lang="en-US" dirty="0"/>
              <a:t>Record to include            Explanation 1 (b)</a:t>
            </a:r>
          </a:p>
          <a:p>
            <a:endParaRPr lang="en-US" dirty="0"/>
          </a:p>
          <a:p>
            <a:pPr marL="0" indent="0">
              <a:buNone/>
            </a:pPr>
            <a:endParaRPr lang="en-US" dirty="0"/>
          </a:p>
          <a:p>
            <a:r>
              <a:rPr lang="en-US" dirty="0"/>
              <a:t>Which orders excluded   Explanation 1 (c)</a:t>
            </a:r>
            <a:endParaRPr lang="en-IN" dirty="0"/>
          </a:p>
        </p:txBody>
      </p:sp>
    </p:spTree>
    <p:extLst>
      <p:ext uri="{BB962C8B-B14F-4D97-AF65-F5344CB8AC3E}">
        <p14:creationId xmlns:p14="http://schemas.microsoft.com/office/powerpoint/2010/main" val="7086318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4ABB4-52D8-0511-F69E-607D5A6C442E}"/>
              </a:ext>
            </a:extLst>
          </p:cNvPr>
          <p:cNvSpPr>
            <a:spLocks noGrp="1"/>
          </p:cNvSpPr>
          <p:nvPr>
            <p:ph type="title"/>
          </p:nvPr>
        </p:nvSpPr>
        <p:spPr/>
        <p:txBody>
          <a:bodyPr/>
          <a:lstStyle/>
          <a:p>
            <a:r>
              <a:rPr lang="en-US" b="1" dirty="0"/>
              <a:t>Time limit of Passing 263</a:t>
            </a:r>
            <a:endParaRPr lang="en-IN" b="1" dirty="0"/>
          </a:p>
        </p:txBody>
      </p:sp>
      <p:sp>
        <p:nvSpPr>
          <p:cNvPr id="3" name="Content Placeholder 2">
            <a:extLst>
              <a:ext uri="{FF2B5EF4-FFF2-40B4-BE49-F238E27FC236}">
                <a16:creationId xmlns:a16="http://schemas.microsoft.com/office/drawing/2014/main" id="{8397EF05-6FBF-EB50-2815-500F00DE83EE}"/>
              </a:ext>
            </a:extLst>
          </p:cNvPr>
          <p:cNvSpPr>
            <a:spLocks noGrp="1"/>
          </p:cNvSpPr>
          <p:nvPr>
            <p:ph idx="1"/>
          </p:nvPr>
        </p:nvSpPr>
        <p:spPr/>
        <p:txBody>
          <a:bodyPr/>
          <a:lstStyle/>
          <a:p>
            <a:r>
              <a:rPr lang="en-US" dirty="0"/>
              <a:t>Two years from the end of the F-Y in which order sought to be revised was passed</a:t>
            </a:r>
          </a:p>
          <a:p>
            <a:endParaRPr lang="en-US" dirty="0"/>
          </a:p>
          <a:p>
            <a:r>
              <a:rPr lang="en-US" dirty="0"/>
              <a:t>Sec 263(2)</a:t>
            </a:r>
          </a:p>
          <a:p>
            <a:endParaRPr lang="en-US" dirty="0"/>
          </a:p>
          <a:p>
            <a:pPr marL="0" indent="0">
              <a:buNone/>
            </a:pPr>
            <a:endParaRPr lang="en-US" dirty="0"/>
          </a:p>
          <a:p>
            <a:endParaRPr lang="en-US" dirty="0"/>
          </a:p>
          <a:p>
            <a:r>
              <a:rPr lang="en-US" dirty="0"/>
              <a:t>Exception- Section 263(3)</a:t>
            </a:r>
            <a:endParaRPr lang="en-IN" dirty="0"/>
          </a:p>
        </p:txBody>
      </p:sp>
    </p:spTree>
    <p:extLst>
      <p:ext uri="{BB962C8B-B14F-4D97-AF65-F5344CB8AC3E}">
        <p14:creationId xmlns:p14="http://schemas.microsoft.com/office/powerpoint/2010/main" val="4152024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B4B03F-5980-679E-7ABB-3A0A78CDFE08}"/>
              </a:ext>
            </a:extLst>
          </p:cNvPr>
          <p:cNvSpPr>
            <a:spLocks noGrp="1"/>
          </p:cNvSpPr>
          <p:nvPr>
            <p:ph type="title"/>
          </p:nvPr>
        </p:nvSpPr>
        <p:spPr>
          <a:xfrm>
            <a:off x="838200" y="318826"/>
            <a:ext cx="10515600" cy="1325563"/>
          </a:xfrm>
        </p:spPr>
        <p:txBody>
          <a:bodyPr/>
          <a:lstStyle/>
          <a:p>
            <a:r>
              <a:rPr lang="en-US" b="1" dirty="0"/>
              <a:t>Remedy for adverse order</a:t>
            </a:r>
            <a:endParaRPr lang="en-IN" b="1" dirty="0"/>
          </a:p>
        </p:txBody>
      </p:sp>
      <p:sp>
        <p:nvSpPr>
          <p:cNvPr id="3" name="Content Placeholder 2">
            <a:extLst>
              <a:ext uri="{FF2B5EF4-FFF2-40B4-BE49-F238E27FC236}">
                <a16:creationId xmlns:a16="http://schemas.microsoft.com/office/drawing/2014/main" id="{56F26CBE-D6BC-BF15-E5F5-3A1014071DCF}"/>
              </a:ext>
            </a:extLst>
          </p:cNvPr>
          <p:cNvSpPr>
            <a:spLocks noGrp="1"/>
          </p:cNvSpPr>
          <p:nvPr>
            <p:ph idx="1"/>
          </p:nvPr>
        </p:nvSpPr>
        <p:spPr/>
        <p:txBody>
          <a:bodyPr/>
          <a:lstStyle/>
          <a:p>
            <a:r>
              <a:rPr lang="en-US" dirty="0"/>
              <a:t>Remedy to assessee </a:t>
            </a:r>
          </a:p>
          <a:p>
            <a:endParaRPr lang="en-US" dirty="0"/>
          </a:p>
          <a:p>
            <a:endParaRPr lang="en-US" dirty="0"/>
          </a:p>
          <a:p>
            <a:r>
              <a:rPr lang="en-US" dirty="0"/>
              <a:t>Remedy to department ?</a:t>
            </a:r>
          </a:p>
          <a:p>
            <a:endParaRPr lang="en-US" dirty="0"/>
          </a:p>
          <a:p>
            <a:endParaRPr lang="en-US" dirty="0"/>
          </a:p>
          <a:p>
            <a:r>
              <a:rPr lang="en-US" dirty="0"/>
              <a:t>What happens to consequential order,  if ITAT order against 263</a:t>
            </a:r>
          </a:p>
          <a:p>
            <a:pPr marL="0" indent="0">
              <a:buNone/>
            </a:pPr>
            <a:r>
              <a:rPr lang="en-US" dirty="0"/>
              <a:t> is adverse ?</a:t>
            </a:r>
            <a:endParaRPr lang="en-IN" dirty="0"/>
          </a:p>
        </p:txBody>
      </p:sp>
    </p:spTree>
    <p:extLst>
      <p:ext uri="{BB962C8B-B14F-4D97-AF65-F5344CB8AC3E}">
        <p14:creationId xmlns:p14="http://schemas.microsoft.com/office/powerpoint/2010/main" val="29123739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945CFA-2BD8-725F-939F-8B9164D60DE5}"/>
              </a:ext>
            </a:extLst>
          </p:cNvPr>
          <p:cNvSpPr>
            <a:spLocks noGrp="1"/>
          </p:cNvSpPr>
          <p:nvPr>
            <p:ph type="title"/>
          </p:nvPr>
        </p:nvSpPr>
        <p:spPr>
          <a:xfrm>
            <a:off x="838200" y="318826"/>
            <a:ext cx="10515600" cy="1325563"/>
          </a:xfrm>
        </p:spPr>
        <p:txBody>
          <a:bodyPr/>
          <a:lstStyle/>
          <a:p>
            <a:r>
              <a:rPr lang="en-US" b="1" dirty="0"/>
              <a:t>Sec 263 :Law and practice</a:t>
            </a:r>
            <a:endParaRPr lang="en-IN" b="1" dirty="0"/>
          </a:p>
        </p:txBody>
      </p:sp>
      <p:sp>
        <p:nvSpPr>
          <p:cNvPr id="3" name="Content Placeholder 2">
            <a:extLst>
              <a:ext uri="{FF2B5EF4-FFF2-40B4-BE49-F238E27FC236}">
                <a16:creationId xmlns:a16="http://schemas.microsoft.com/office/drawing/2014/main" id="{BBE22ABA-F39D-1DE4-92DD-CDEAA96901E6}"/>
              </a:ext>
            </a:extLst>
          </p:cNvPr>
          <p:cNvSpPr>
            <a:spLocks noGrp="1"/>
          </p:cNvSpPr>
          <p:nvPr>
            <p:ph idx="1"/>
          </p:nvPr>
        </p:nvSpPr>
        <p:spPr/>
        <p:txBody>
          <a:bodyPr>
            <a:normAutofit/>
          </a:bodyPr>
          <a:lstStyle/>
          <a:p>
            <a:r>
              <a:rPr lang="en-US" dirty="0"/>
              <a:t>Who passes the order ?</a:t>
            </a:r>
          </a:p>
          <a:p>
            <a:endParaRPr lang="en-US" dirty="0"/>
          </a:p>
          <a:p>
            <a:r>
              <a:rPr lang="en-US" dirty="0"/>
              <a:t>When record called for and examined ?</a:t>
            </a:r>
          </a:p>
          <a:p>
            <a:endParaRPr lang="en-US" dirty="0"/>
          </a:p>
          <a:p>
            <a:pPr marL="0" indent="0">
              <a:buNone/>
            </a:pPr>
            <a:endParaRPr lang="en-US" dirty="0"/>
          </a:p>
          <a:p>
            <a:endParaRPr lang="en-US" dirty="0"/>
          </a:p>
          <a:p>
            <a:endParaRPr lang="en-US" dirty="0"/>
          </a:p>
          <a:p>
            <a:pPr marL="0" indent="0">
              <a:buNone/>
            </a:pPr>
            <a:endParaRPr lang="en-IN" dirty="0"/>
          </a:p>
        </p:txBody>
      </p:sp>
    </p:spTree>
    <p:extLst>
      <p:ext uri="{BB962C8B-B14F-4D97-AF65-F5344CB8AC3E}">
        <p14:creationId xmlns:p14="http://schemas.microsoft.com/office/powerpoint/2010/main" val="33486479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87475-A023-E9B8-308C-35BAE3D29750}"/>
              </a:ext>
            </a:extLst>
          </p:cNvPr>
          <p:cNvSpPr>
            <a:spLocks noGrp="1"/>
          </p:cNvSpPr>
          <p:nvPr>
            <p:ph type="title"/>
          </p:nvPr>
        </p:nvSpPr>
        <p:spPr/>
        <p:txBody>
          <a:bodyPr/>
          <a:lstStyle/>
          <a:p>
            <a:r>
              <a:rPr lang="en-IN" b="1" dirty="0"/>
              <a:t>147  versus 263 </a:t>
            </a:r>
          </a:p>
        </p:txBody>
      </p:sp>
      <p:sp>
        <p:nvSpPr>
          <p:cNvPr id="3" name="Content Placeholder 2">
            <a:extLst>
              <a:ext uri="{FF2B5EF4-FFF2-40B4-BE49-F238E27FC236}">
                <a16:creationId xmlns:a16="http://schemas.microsoft.com/office/drawing/2014/main" id="{CCC1B713-C462-7AF1-7ADD-FA29CAAB6F48}"/>
              </a:ext>
            </a:extLst>
          </p:cNvPr>
          <p:cNvSpPr>
            <a:spLocks noGrp="1"/>
          </p:cNvSpPr>
          <p:nvPr>
            <p:ph idx="1"/>
          </p:nvPr>
        </p:nvSpPr>
        <p:spPr/>
        <p:txBody>
          <a:bodyPr>
            <a:normAutofit/>
          </a:bodyPr>
          <a:lstStyle/>
          <a:p>
            <a:pPr marL="0" indent="0">
              <a:buNone/>
            </a:pPr>
            <a:endParaRPr lang="en-IN" dirty="0"/>
          </a:p>
          <a:p>
            <a:pPr marL="0" indent="0">
              <a:buNone/>
            </a:pPr>
            <a:endParaRPr lang="en-IN" dirty="0"/>
          </a:p>
          <a:p>
            <a:pPr marL="571500" indent="-571500">
              <a:buAutoNum type="romanLcParenR"/>
            </a:pPr>
            <a:r>
              <a:rPr lang="en-IN" dirty="0"/>
              <a:t>Return processed u/s 143(1) (?)</a:t>
            </a:r>
          </a:p>
          <a:p>
            <a:pPr marL="0" indent="0">
              <a:buNone/>
            </a:pPr>
            <a:endParaRPr lang="en-IN" dirty="0"/>
          </a:p>
          <a:p>
            <a:pPr marL="571500" indent="-571500">
              <a:buFont typeface="Arial" panose="020B0604020202020204" pitchFamily="34" charset="0"/>
              <a:buAutoNum type="romanLcParenR"/>
            </a:pPr>
            <a:r>
              <a:rPr lang="en-IN" dirty="0"/>
              <a:t>Query raised and Issue discussed in assessment order </a:t>
            </a:r>
          </a:p>
          <a:p>
            <a:pPr marL="571500" indent="-571500">
              <a:buFont typeface="Arial" panose="020B0604020202020204" pitchFamily="34" charset="0"/>
              <a:buAutoNum type="romanLcParenR"/>
            </a:pPr>
            <a:endParaRPr lang="en-IN" dirty="0"/>
          </a:p>
          <a:p>
            <a:pPr marL="0" indent="0">
              <a:buNone/>
            </a:pPr>
            <a:r>
              <a:rPr lang="en-IN" dirty="0"/>
              <a:t>iii) Query raised and replied , no discussion in assessment order</a:t>
            </a:r>
          </a:p>
          <a:p>
            <a:pPr marL="571500" indent="-571500">
              <a:buAutoNum type="romanLcParenR"/>
            </a:pPr>
            <a:endParaRPr lang="en-IN" dirty="0"/>
          </a:p>
          <a:p>
            <a:pPr marL="0" indent="0">
              <a:buNone/>
            </a:pPr>
            <a:endParaRPr lang="en-IN" dirty="0"/>
          </a:p>
          <a:p>
            <a:pPr marL="571500" indent="-571500">
              <a:buAutoNum type="romanLcParenR"/>
            </a:pPr>
            <a:endParaRPr lang="en-IN" dirty="0"/>
          </a:p>
          <a:p>
            <a:pPr marL="0" indent="0">
              <a:buNone/>
            </a:pPr>
            <a:endParaRPr lang="en-IN" dirty="0"/>
          </a:p>
        </p:txBody>
      </p:sp>
    </p:spTree>
    <p:extLst>
      <p:ext uri="{BB962C8B-B14F-4D97-AF65-F5344CB8AC3E}">
        <p14:creationId xmlns:p14="http://schemas.microsoft.com/office/powerpoint/2010/main" val="37171135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F6269-CCA6-CEC8-1EAD-7DA7BA9C7DB1}"/>
              </a:ext>
            </a:extLst>
          </p:cNvPr>
          <p:cNvSpPr>
            <a:spLocks noGrp="1"/>
          </p:cNvSpPr>
          <p:nvPr>
            <p:ph type="title"/>
          </p:nvPr>
        </p:nvSpPr>
        <p:spPr/>
        <p:txBody>
          <a:bodyPr/>
          <a:lstStyle/>
          <a:p>
            <a:r>
              <a:rPr lang="en-US" b="1" dirty="0"/>
              <a:t>Landmark Case Laws </a:t>
            </a:r>
            <a:endParaRPr lang="en-IN" b="1" dirty="0"/>
          </a:p>
        </p:txBody>
      </p:sp>
      <p:sp>
        <p:nvSpPr>
          <p:cNvPr id="3" name="Content Placeholder 2">
            <a:extLst>
              <a:ext uri="{FF2B5EF4-FFF2-40B4-BE49-F238E27FC236}">
                <a16:creationId xmlns:a16="http://schemas.microsoft.com/office/drawing/2014/main" id="{9D261B85-2E2D-95B6-E961-F23FB163752B}"/>
              </a:ext>
            </a:extLst>
          </p:cNvPr>
          <p:cNvSpPr>
            <a:spLocks noGrp="1"/>
          </p:cNvSpPr>
          <p:nvPr>
            <p:ph idx="1"/>
          </p:nvPr>
        </p:nvSpPr>
        <p:spPr/>
        <p:txBody>
          <a:bodyPr/>
          <a:lstStyle/>
          <a:p>
            <a:r>
              <a:rPr lang="en-US" dirty="0"/>
              <a:t>Malabar Industrial Co Ltd  vs CIT [2000]109Taxman66(SC)</a:t>
            </a:r>
          </a:p>
          <a:p>
            <a:endParaRPr lang="en-US" dirty="0"/>
          </a:p>
          <a:p>
            <a:endParaRPr lang="en-US" dirty="0"/>
          </a:p>
          <a:p>
            <a:endParaRPr lang="en-US" dirty="0"/>
          </a:p>
          <a:p>
            <a:r>
              <a:rPr lang="en-US" dirty="0"/>
              <a:t>Pavielle Projects (P) Ltd vs CIT[2024]298Taxman746(SC)</a:t>
            </a:r>
            <a:endParaRPr lang="en-IN" dirty="0"/>
          </a:p>
        </p:txBody>
      </p:sp>
    </p:spTree>
    <p:extLst>
      <p:ext uri="{BB962C8B-B14F-4D97-AF65-F5344CB8AC3E}">
        <p14:creationId xmlns:p14="http://schemas.microsoft.com/office/powerpoint/2010/main" val="8228119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C41F8-A92B-0EFB-E07D-8AE42C8F23EA}"/>
              </a:ext>
            </a:extLst>
          </p:cNvPr>
          <p:cNvSpPr>
            <a:spLocks noGrp="1"/>
          </p:cNvSpPr>
          <p:nvPr>
            <p:ph type="title"/>
          </p:nvPr>
        </p:nvSpPr>
        <p:spPr/>
        <p:txBody>
          <a:bodyPr/>
          <a:lstStyle/>
          <a:p>
            <a:r>
              <a:rPr lang="en-US" b="1" dirty="0"/>
              <a:t>Revision of other orders -264</a:t>
            </a:r>
            <a:endParaRPr lang="en-IN" b="1" dirty="0"/>
          </a:p>
        </p:txBody>
      </p:sp>
      <p:sp>
        <p:nvSpPr>
          <p:cNvPr id="3" name="Content Placeholder 2">
            <a:extLst>
              <a:ext uri="{FF2B5EF4-FFF2-40B4-BE49-F238E27FC236}">
                <a16:creationId xmlns:a16="http://schemas.microsoft.com/office/drawing/2014/main" id="{5DD51AA8-F883-7169-154C-6A35EC3ED5DF}"/>
              </a:ext>
            </a:extLst>
          </p:cNvPr>
          <p:cNvSpPr>
            <a:spLocks noGrp="1"/>
          </p:cNvSpPr>
          <p:nvPr>
            <p:ph idx="1"/>
          </p:nvPr>
        </p:nvSpPr>
        <p:spPr/>
        <p:txBody>
          <a:bodyPr>
            <a:normAutofit/>
          </a:bodyPr>
          <a:lstStyle/>
          <a:p>
            <a:r>
              <a:rPr lang="en-US" dirty="0"/>
              <a:t>Who to pass</a:t>
            </a:r>
          </a:p>
          <a:p>
            <a:endParaRPr lang="en-US" dirty="0"/>
          </a:p>
          <a:p>
            <a:r>
              <a:rPr lang="en-US" dirty="0"/>
              <a:t>Initial Step –Calling for record –when</a:t>
            </a:r>
          </a:p>
          <a:p>
            <a:endParaRPr lang="en-US" dirty="0"/>
          </a:p>
          <a:p>
            <a:endParaRPr lang="en-US" dirty="0"/>
          </a:p>
          <a:p>
            <a:r>
              <a:rPr lang="en-US" dirty="0"/>
              <a:t>Which orders may be interfered –</a:t>
            </a:r>
          </a:p>
          <a:p>
            <a:r>
              <a:rPr lang="en-US" dirty="0"/>
              <a:t> Exclusions</a:t>
            </a:r>
          </a:p>
          <a:p>
            <a:pPr marL="0" indent="0">
              <a:buNone/>
            </a:pPr>
            <a:r>
              <a:rPr lang="en-US" dirty="0"/>
              <a:t>  264 (1) and 264(4) </a:t>
            </a:r>
            <a:endParaRPr lang="en-IN" dirty="0"/>
          </a:p>
        </p:txBody>
      </p:sp>
    </p:spTree>
    <p:extLst>
      <p:ext uri="{BB962C8B-B14F-4D97-AF65-F5344CB8AC3E}">
        <p14:creationId xmlns:p14="http://schemas.microsoft.com/office/powerpoint/2010/main" val="40204483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C41F8-A92B-0EFB-E07D-8AE42C8F23EA}"/>
              </a:ext>
            </a:extLst>
          </p:cNvPr>
          <p:cNvSpPr>
            <a:spLocks noGrp="1"/>
          </p:cNvSpPr>
          <p:nvPr>
            <p:ph type="title"/>
          </p:nvPr>
        </p:nvSpPr>
        <p:spPr/>
        <p:txBody>
          <a:bodyPr/>
          <a:lstStyle/>
          <a:p>
            <a:r>
              <a:rPr lang="en-US" b="1" dirty="0"/>
              <a:t>Revision of other orders -264</a:t>
            </a:r>
            <a:endParaRPr lang="en-IN" b="1" dirty="0"/>
          </a:p>
        </p:txBody>
      </p:sp>
      <p:sp>
        <p:nvSpPr>
          <p:cNvPr id="3" name="Content Placeholder 2">
            <a:extLst>
              <a:ext uri="{FF2B5EF4-FFF2-40B4-BE49-F238E27FC236}">
                <a16:creationId xmlns:a16="http://schemas.microsoft.com/office/drawing/2014/main" id="{5DD51AA8-F883-7169-154C-6A35EC3ED5DF}"/>
              </a:ext>
            </a:extLst>
          </p:cNvPr>
          <p:cNvSpPr>
            <a:spLocks noGrp="1"/>
          </p:cNvSpPr>
          <p:nvPr>
            <p:ph idx="1"/>
          </p:nvPr>
        </p:nvSpPr>
        <p:spPr/>
        <p:txBody>
          <a:bodyPr>
            <a:normAutofit/>
          </a:bodyPr>
          <a:lstStyle/>
          <a:p>
            <a:r>
              <a:rPr lang="en-US" dirty="0"/>
              <a:t>Order to be passed </a:t>
            </a:r>
          </a:p>
          <a:p>
            <a:r>
              <a:rPr lang="en-US" dirty="0"/>
              <a:t>‘Not prejudicial to the interest of assessee’</a:t>
            </a:r>
          </a:p>
          <a:p>
            <a:pPr marL="0" indent="0">
              <a:buNone/>
            </a:pPr>
            <a:endParaRPr lang="en-US" dirty="0"/>
          </a:p>
          <a:p>
            <a:r>
              <a:rPr lang="en-US" dirty="0"/>
              <a:t>Meaning – Explanation 1 below 264</a:t>
            </a:r>
          </a:p>
          <a:p>
            <a:endParaRPr lang="en-US" dirty="0"/>
          </a:p>
          <a:p>
            <a:r>
              <a:rPr lang="en-US" dirty="0"/>
              <a:t>Utanka Roy vs Director Of Income Tax </a:t>
            </a:r>
            <a:r>
              <a:rPr lang="en-IN" dirty="0"/>
              <a:t>390 ITR 109 (Calcutta)</a:t>
            </a:r>
            <a:endParaRPr lang="en-US" dirty="0"/>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12156287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B481B-DFAD-920F-57FF-81907064968E}"/>
              </a:ext>
            </a:extLst>
          </p:cNvPr>
          <p:cNvSpPr>
            <a:spLocks noGrp="1"/>
          </p:cNvSpPr>
          <p:nvPr>
            <p:ph type="title"/>
          </p:nvPr>
        </p:nvSpPr>
        <p:spPr>
          <a:xfrm>
            <a:off x="838200" y="318826"/>
            <a:ext cx="10515600" cy="1325563"/>
          </a:xfrm>
        </p:spPr>
        <p:txBody>
          <a:bodyPr/>
          <a:lstStyle/>
          <a:p>
            <a:r>
              <a:rPr lang="en-US" b="1" dirty="0"/>
              <a:t>More on Sec 264</a:t>
            </a:r>
            <a:endParaRPr lang="en-IN" b="1" dirty="0"/>
          </a:p>
        </p:txBody>
      </p:sp>
      <p:sp>
        <p:nvSpPr>
          <p:cNvPr id="3" name="Content Placeholder 2">
            <a:extLst>
              <a:ext uri="{FF2B5EF4-FFF2-40B4-BE49-F238E27FC236}">
                <a16:creationId xmlns:a16="http://schemas.microsoft.com/office/drawing/2014/main" id="{C091CCD1-6BC5-406B-C908-7F95D93029CB}"/>
              </a:ext>
            </a:extLst>
          </p:cNvPr>
          <p:cNvSpPr>
            <a:spLocks noGrp="1"/>
          </p:cNvSpPr>
          <p:nvPr>
            <p:ph idx="1"/>
          </p:nvPr>
        </p:nvSpPr>
        <p:spPr/>
        <p:txBody>
          <a:bodyPr/>
          <a:lstStyle/>
          <a:p>
            <a:r>
              <a:rPr lang="en-US" dirty="0"/>
              <a:t>Order to be passed</a:t>
            </a:r>
          </a:p>
          <a:p>
            <a:endParaRPr lang="en-US" dirty="0"/>
          </a:p>
          <a:p>
            <a:r>
              <a:rPr lang="en-US" dirty="0"/>
              <a:t>May make inquiry or cause such inquiry to be made</a:t>
            </a:r>
          </a:p>
          <a:p>
            <a:endParaRPr lang="en-US" dirty="0"/>
          </a:p>
          <a:p>
            <a:r>
              <a:rPr lang="en-US" dirty="0"/>
              <a:t>Difference between language : 263 and 264</a:t>
            </a:r>
          </a:p>
          <a:p>
            <a:endParaRPr lang="en-US" dirty="0"/>
          </a:p>
          <a:p>
            <a:pPr marL="0" indent="0">
              <a:buNone/>
            </a:pPr>
            <a:endParaRPr lang="en-US" dirty="0"/>
          </a:p>
          <a:p>
            <a:endParaRPr lang="en-IN" dirty="0"/>
          </a:p>
        </p:txBody>
      </p:sp>
    </p:spTree>
    <p:extLst>
      <p:ext uri="{BB962C8B-B14F-4D97-AF65-F5344CB8AC3E}">
        <p14:creationId xmlns:p14="http://schemas.microsoft.com/office/powerpoint/2010/main" val="77201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E402D-7628-54C4-5782-F4CCDC85C6D4}"/>
              </a:ext>
            </a:extLst>
          </p:cNvPr>
          <p:cNvSpPr>
            <a:spLocks noGrp="1"/>
          </p:cNvSpPr>
          <p:nvPr>
            <p:ph type="title"/>
          </p:nvPr>
        </p:nvSpPr>
        <p:spPr/>
        <p:txBody>
          <a:bodyPr>
            <a:normAutofit/>
          </a:bodyPr>
          <a:lstStyle/>
          <a:p>
            <a:r>
              <a:rPr lang="en-US" sz="4800" b="1" dirty="0"/>
              <a:t>Section 263 and 264: Basics </a:t>
            </a:r>
            <a:endParaRPr lang="en-IN" sz="4800" b="1" dirty="0"/>
          </a:p>
        </p:txBody>
      </p:sp>
      <p:sp>
        <p:nvSpPr>
          <p:cNvPr id="3" name="Content Placeholder 2">
            <a:extLst>
              <a:ext uri="{FF2B5EF4-FFF2-40B4-BE49-F238E27FC236}">
                <a16:creationId xmlns:a16="http://schemas.microsoft.com/office/drawing/2014/main" id="{D39424E3-E482-6BAE-E77F-2607EC8C40EC}"/>
              </a:ext>
            </a:extLst>
          </p:cNvPr>
          <p:cNvSpPr>
            <a:spLocks noGrp="1"/>
          </p:cNvSpPr>
          <p:nvPr>
            <p:ph idx="1"/>
          </p:nvPr>
        </p:nvSpPr>
        <p:spPr/>
        <p:txBody>
          <a:bodyPr>
            <a:normAutofit fontScale="85000" lnSpcReduction="20000"/>
          </a:bodyPr>
          <a:lstStyle/>
          <a:p>
            <a:r>
              <a:rPr lang="en-US" dirty="0"/>
              <a:t>Section 263 : Revision of orders prejudicial to revenue</a:t>
            </a:r>
          </a:p>
          <a:p>
            <a:pPr marL="0" indent="0">
              <a:buNone/>
            </a:pPr>
            <a:endParaRPr lang="en-US" dirty="0"/>
          </a:p>
          <a:p>
            <a:r>
              <a:rPr lang="en-US" dirty="0"/>
              <a:t>Authority Passing 263 </a:t>
            </a:r>
          </a:p>
          <a:p>
            <a:endParaRPr lang="en-US" dirty="0"/>
          </a:p>
          <a:p>
            <a:r>
              <a:rPr lang="en-US" dirty="0"/>
              <a:t>Aims to ?</a:t>
            </a:r>
          </a:p>
          <a:p>
            <a:pPr marL="0" indent="0">
              <a:buNone/>
            </a:pPr>
            <a:endParaRPr lang="en-US" dirty="0"/>
          </a:p>
          <a:p>
            <a:r>
              <a:rPr lang="en-US" dirty="0"/>
              <a:t>Section 264 : Revision of  other orders </a:t>
            </a:r>
          </a:p>
          <a:p>
            <a:endParaRPr lang="en-US" dirty="0"/>
          </a:p>
          <a:p>
            <a:r>
              <a:rPr lang="en-US" dirty="0"/>
              <a:t>Authority Passing 264 </a:t>
            </a:r>
          </a:p>
          <a:p>
            <a:pPr marL="0" indent="0">
              <a:buNone/>
            </a:pPr>
            <a:endParaRPr lang="en-US" dirty="0"/>
          </a:p>
          <a:p>
            <a:r>
              <a:rPr lang="en-US" dirty="0"/>
              <a:t>Aims to ? </a:t>
            </a:r>
          </a:p>
          <a:p>
            <a:endParaRPr lang="en-US" dirty="0"/>
          </a:p>
          <a:p>
            <a:endParaRPr lang="en-IN" dirty="0"/>
          </a:p>
        </p:txBody>
      </p:sp>
    </p:spTree>
    <p:extLst>
      <p:ext uri="{BB962C8B-B14F-4D97-AF65-F5344CB8AC3E}">
        <p14:creationId xmlns:p14="http://schemas.microsoft.com/office/powerpoint/2010/main" val="34546573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AEE13-AFDD-4764-4083-AA269F7EC61E}"/>
              </a:ext>
            </a:extLst>
          </p:cNvPr>
          <p:cNvSpPr>
            <a:spLocks noGrp="1"/>
          </p:cNvSpPr>
          <p:nvPr>
            <p:ph type="title"/>
          </p:nvPr>
        </p:nvSpPr>
        <p:spPr/>
        <p:txBody>
          <a:bodyPr/>
          <a:lstStyle/>
          <a:p>
            <a:r>
              <a:rPr lang="en-US" b="1" dirty="0"/>
              <a:t>Time limit and Procedure </a:t>
            </a:r>
            <a:endParaRPr lang="en-IN" b="1" dirty="0"/>
          </a:p>
        </p:txBody>
      </p:sp>
      <p:sp>
        <p:nvSpPr>
          <p:cNvPr id="3" name="Content Placeholder 2">
            <a:extLst>
              <a:ext uri="{FF2B5EF4-FFF2-40B4-BE49-F238E27FC236}">
                <a16:creationId xmlns:a16="http://schemas.microsoft.com/office/drawing/2014/main" id="{0714E278-6532-6451-4DE4-98B2700EFC37}"/>
              </a:ext>
            </a:extLst>
          </p:cNvPr>
          <p:cNvSpPr>
            <a:spLocks noGrp="1"/>
          </p:cNvSpPr>
          <p:nvPr>
            <p:ph idx="1"/>
          </p:nvPr>
        </p:nvSpPr>
        <p:spPr/>
        <p:txBody>
          <a:bodyPr/>
          <a:lstStyle/>
          <a:p>
            <a:r>
              <a:rPr lang="en-US" dirty="0"/>
              <a:t>Time limit on own motion – 264(2)</a:t>
            </a:r>
          </a:p>
          <a:p>
            <a:endParaRPr lang="en-US" dirty="0"/>
          </a:p>
          <a:p>
            <a:endParaRPr lang="en-US" dirty="0"/>
          </a:p>
          <a:p>
            <a:r>
              <a:rPr lang="en-US" dirty="0"/>
              <a:t>Time limit on application -264(3)</a:t>
            </a:r>
          </a:p>
          <a:p>
            <a:endParaRPr lang="en-US" dirty="0"/>
          </a:p>
          <a:p>
            <a:r>
              <a:rPr lang="en-US" dirty="0"/>
              <a:t>Fees – Section 264(5)</a:t>
            </a:r>
          </a:p>
          <a:p>
            <a:endParaRPr lang="en-US" dirty="0"/>
          </a:p>
          <a:p>
            <a:pPr marL="0" indent="0">
              <a:buNone/>
            </a:pPr>
            <a:endParaRPr lang="en-IN" dirty="0"/>
          </a:p>
        </p:txBody>
      </p:sp>
    </p:spTree>
    <p:extLst>
      <p:ext uri="{BB962C8B-B14F-4D97-AF65-F5344CB8AC3E}">
        <p14:creationId xmlns:p14="http://schemas.microsoft.com/office/powerpoint/2010/main" val="16194142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AEE13-AFDD-4764-4083-AA269F7EC61E}"/>
              </a:ext>
            </a:extLst>
          </p:cNvPr>
          <p:cNvSpPr>
            <a:spLocks noGrp="1"/>
          </p:cNvSpPr>
          <p:nvPr>
            <p:ph type="title"/>
          </p:nvPr>
        </p:nvSpPr>
        <p:spPr/>
        <p:txBody>
          <a:bodyPr/>
          <a:lstStyle/>
          <a:p>
            <a:r>
              <a:rPr lang="en-US" b="1" dirty="0"/>
              <a:t>Time limit and Procedure </a:t>
            </a:r>
            <a:endParaRPr lang="en-IN" b="1" dirty="0"/>
          </a:p>
        </p:txBody>
      </p:sp>
      <p:sp>
        <p:nvSpPr>
          <p:cNvPr id="3" name="Content Placeholder 2">
            <a:extLst>
              <a:ext uri="{FF2B5EF4-FFF2-40B4-BE49-F238E27FC236}">
                <a16:creationId xmlns:a16="http://schemas.microsoft.com/office/drawing/2014/main" id="{0714E278-6532-6451-4DE4-98B2700EFC37}"/>
              </a:ext>
            </a:extLst>
          </p:cNvPr>
          <p:cNvSpPr>
            <a:spLocks noGrp="1"/>
          </p:cNvSpPr>
          <p:nvPr>
            <p:ph idx="1"/>
          </p:nvPr>
        </p:nvSpPr>
        <p:spPr/>
        <p:txBody>
          <a:bodyPr/>
          <a:lstStyle/>
          <a:p>
            <a:pPr marL="0" indent="0">
              <a:buNone/>
            </a:pPr>
            <a:endParaRPr lang="en-US" dirty="0"/>
          </a:p>
          <a:p>
            <a:endParaRPr lang="en-US" dirty="0"/>
          </a:p>
          <a:p>
            <a:r>
              <a:rPr lang="en-US" dirty="0"/>
              <a:t>Time limit for passing order 264(6) </a:t>
            </a:r>
          </a:p>
          <a:p>
            <a:endParaRPr lang="en-US" dirty="0"/>
          </a:p>
          <a:p>
            <a:endParaRPr lang="en-US" dirty="0"/>
          </a:p>
          <a:p>
            <a:r>
              <a:rPr lang="en-US" dirty="0"/>
              <a:t>Exclusion to above – 264(7)</a:t>
            </a:r>
            <a:endParaRPr lang="en-IN" dirty="0"/>
          </a:p>
        </p:txBody>
      </p:sp>
    </p:spTree>
    <p:extLst>
      <p:ext uri="{BB962C8B-B14F-4D97-AF65-F5344CB8AC3E}">
        <p14:creationId xmlns:p14="http://schemas.microsoft.com/office/powerpoint/2010/main" val="7872799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86F79-4900-0529-DEE0-CF4D1FEDF360}"/>
              </a:ext>
            </a:extLst>
          </p:cNvPr>
          <p:cNvSpPr>
            <a:spLocks noGrp="1"/>
          </p:cNvSpPr>
          <p:nvPr>
            <p:ph type="title"/>
          </p:nvPr>
        </p:nvSpPr>
        <p:spPr/>
        <p:txBody>
          <a:bodyPr/>
          <a:lstStyle/>
          <a:p>
            <a:r>
              <a:rPr lang="en-US" b="1" dirty="0"/>
              <a:t>264 Exclusions </a:t>
            </a:r>
            <a:endParaRPr lang="en-IN" b="1" dirty="0"/>
          </a:p>
        </p:txBody>
      </p:sp>
      <p:sp>
        <p:nvSpPr>
          <p:cNvPr id="3" name="Content Placeholder 2">
            <a:extLst>
              <a:ext uri="{FF2B5EF4-FFF2-40B4-BE49-F238E27FC236}">
                <a16:creationId xmlns:a16="http://schemas.microsoft.com/office/drawing/2014/main" id="{1D7373F9-5BCA-BF6E-E1EE-EA2D4E348BCD}"/>
              </a:ext>
            </a:extLst>
          </p:cNvPr>
          <p:cNvSpPr>
            <a:spLocks noGrp="1"/>
          </p:cNvSpPr>
          <p:nvPr>
            <p:ph idx="1"/>
          </p:nvPr>
        </p:nvSpPr>
        <p:spPr/>
        <p:txBody>
          <a:bodyPr/>
          <a:lstStyle/>
          <a:p>
            <a:r>
              <a:rPr lang="en-US" dirty="0"/>
              <a:t>Time for appeal not expired </a:t>
            </a:r>
          </a:p>
          <a:p>
            <a:endParaRPr lang="en-US" dirty="0"/>
          </a:p>
          <a:p>
            <a:r>
              <a:rPr lang="en-US" dirty="0"/>
              <a:t>Right of appeal not withdrawn </a:t>
            </a:r>
          </a:p>
          <a:p>
            <a:endParaRPr lang="en-US" dirty="0"/>
          </a:p>
          <a:p>
            <a:r>
              <a:rPr lang="en-US" dirty="0"/>
              <a:t>Appeal pending before appellate authorities </a:t>
            </a:r>
            <a:endParaRPr lang="en-IN" dirty="0"/>
          </a:p>
        </p:txBody>
      </p:sp>
    </p:spTree>
    <p:extLst>
      <p:ext uri="{BB962C8B-B14F-4D97-AF65-F5344CB8AC3E}">
        <p14:creationId xmlns:p14="http://schemas.microsoft.com/office/powerpoint/2010/main" val="283600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8D702-636A-AAFD-6C34-E633A76E798B}"/>
              </a:ext>
            </a:extLst>
          </p:cNvPr>
          <p:cNvSpPr>
            <a:spLocks noGrp="1"/>
          </p:cNvSpPr>
          <p:nvPr>
            <p:ph type="title"/>
          </p:nvPr>
        </p:nvSpPr>
        <p:spPr/>
        <p:txBody>
          <a:bodyPr/>
          <a:lstStyle/>
          <a:p>
            <a:r>
              <a:rPr lang="en-US" b="1" dirty="0"/>
              <a:t>Remedy for  adverse order</a:t>
            </a:r>
            <a:endParaRPr lang="en-IN" b="1" dirty="0"/>
          </a:p>
        </p:txBody>
      </p:sp>
      <p:sp>
        <p:nvSpPr>
          <p:cNvPr id="3" name="Content Placeholder 2">
            <a:extLst>
              <a:ext uri="{FF2B5EF4-FFF2-40B4-BE49-F238E27FC236}">
                <a16:creationId xmlns:a16="http://schemas.microsoft.com/office/drawing/2014/main" id="{6C814909-78D1-B163-5761-1EE46FB0C97F}"/>
              </a:ext>
            </a:extLst>
          </p:cNvPr>
          <p:cNvSpPr>
            <a:spLocks noGrp="1"/>
          </p:cNvSpPr>
          <p:nvPr>
            <p:ph idx="1"/>
          </p:nvPr>
        </p:nvSpPr>
        <p:spPr/>
        <p:txBody>
          <a:bodyPr/>
          <a:lstStyle/>
          <a:p>
            <a:r>
              <a:rPr lang="en-US" dirty="0"/>
              <a:t>To assessee </a:t>
            </a:r>
          </a:p>
          <a:p>
            <a:endParaRPr lang="en-US" dirty="0"/>
          </a:p>
          <a:p>
            <a:endParaRPr lang="en-US" dirty="0"/>
          </a:p>
          <a:p>
            <a:endParaRPr lang="en-US" dirty="0"/>
          </a:p>
          <a:p>
            <a:r>
              <a:rPr lang="en-US" dirty="0"/>
              <a:t>To department ?</a:t>
            </a:r>
            <a:endParaRPr lang="en-IN" dirty="0"/>
          </a:p>
        </p:txBody>
      </p:sp>
    </p:spTree>
    <p:extLst>
      <p:ext uri="{BB962C8B-B14F-4D97-AF65-F5344CB8AC3E}">
        <p14:creationId xmlns:p14="http://schemas.microsoft.com/office/powerpoint/2010/main" val="30818824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DF8D4-FB91-5434-9990-1A9391189CC4}"/>
              </a:ext>
            </a:extLst>
          </p:cNvPr>
          <p:cNvSpPr>
            <a:spLocks noGrp="1"/>
          </p:cNvSpPr>
          <p:nvPr>
            <p:ph type="title"/>
          </p:nvPr>
        </p:nvSpPr>
        <p:spPr/>
        <p:txBody>
          <a:bodyPr/>
          <a:lstStyle/>
          <a:p>
            <a:r>
              <a:rPr lang="en-IN" b="1" dirty="0"/>
              <a:t> 264 :Law and Practice </a:t>
            </a:r>
          </a:p>
        </p:txBody>
      </p:sp>
      <p:sp>
        <p:nvSpPr>
          <p:cNvPr id="3" name="Content Placeholder 2">
            <a:extLst>
              <a:ext uri="{FF2B5EF4-FFF2-40B4-BE49-F238E27FC236}">
                <a16:creationId xmlns:a16="http://schemas.microsoft.com/office/drawing/2014/main" id="{AEFA8DD2-D11B-8712-9E13-47682F42E170}"/>
              </a:ext>
            </a:extLst>
          </p:cNvPr>
          <p:cNvSpPr>
            <a:spLocks noGrp="1"/>
          </p:cNvSpPr>
          <p:nvPr>
            <p:ph idx="1"/>
          </p:nvPr>
        </p:nvSpPr>
        <p:spPr/>
        <p:txBody>
          <a:bodyPr/>
          <a:lstStyle/>
          <a:p>
            <a:r>
              <a:rPr lang="en-IN" dirty="0"/>
              <a:t>Record when called for</a:t>
            </a:r>
          </a:p>
          <a:p>
            <a:pPr marL="0" indent="0">
              <a:buNone/>
            </a:pPr>
            <a:endParaRPr lang="en-IN" dirty="0"/>
          </a:p>
          <a:p>
            <a:endParaRPr lang="en-IN" dirty="0"/>
          </a:p>
          <a:p>
            <a:r>
              <a:rPr lang="en-IN" dirty="0"/>
              <a:t>What follows</a:t>
            </a:r>
          </a:p>
          <a:p>
            <a:endParaRPr lang="en-IN" dirty="0"/>
          </a:p>
          <a:p>
            <a:endParaRPr lang="en-IN" dirty="0"/>
          </a:p>
          <a:p>
            <a:pPr marL="0" indent="0">
              <a:buNone/>
            </a:pPr>
            <a:endParaRPr lang="en-IN" dirty="0"/>
          </a:p>
        </p:txBody>
      </p:sp>
    </p:spTree>
    <p:extLst>
      <p:ext uri="{BB962C8B-B14F-4D97-AF65-F5344CB8AC3E}">
        <p14:creationId xmlns:p14="http://schemas.microsoft.com/office/powerpoint/2010/main" val="20314721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4DC1B-9553-1FEC-363D-87206368AC1D}"/>
              </a:ext>
            </a:extLst>
          </p:cNvPr>
          <p:cNvSpPr>
            <a:spLocks noGrp="1"/>
          </p:cNvSpPr>
          <p:nvPr>
            <p:ph type="title"/>
          </p:nvPr>
        </p:nvSpPr>
        <p:spPr/>
        <p:txBody>
          <a:bodyPr/>
          <a:lstStyle/>
          <a:p>
            <a:r>
              <a:rPr lang="en-US" b="1" dirty="0"/>
              <a:t>Issues</a:t>
            </a:r>
            <a:endParaRPr lang="en-IN" b="1" dirty="0"/>
          </a:p>
        </p:txBody>
      </p:sp>
      <p:sp>
        <p:nvSpPr>
          <p:cNvPr id="3" name="Content Placeholder 2">
            <a:extLst>
              <a:ext uri="{FF2B5EF4-FFF2-40B4-BE49-F238E27FC236}">
                <a16:creationId xmlns:a16="http://schemas.microsoft.com/office/drawing/2014/main" id="{2F7CA839-0945-6DA4-F016-25C28A629229}"/>
              </a:ext>
            </a:extLst>
          </p:cNvPr>
          <p:cNvSpPr>
            <a:spLocks noGrp="1"/>
          </p:cNvSpPr>
          <p:nvPr>
            <p:ph idx="1"/>
          </p:nvPr>
        </p:nvSpPr>
        <p:spPr/>
        <p:txBody>
          <a:bodyPr/>
          <a:lstStyle/>
          <a:p>
            <a:r>
              <a:rPr lang="en-US" dirty="0"/>
              <a:t>Processing under section 143(1) ?</a:t>
            </a:r>
          </a:p>
          <a:p>
            <a:endParaRPr lang="en-US" dirty="0"/>
          </a:p>
          <a:p>
            <a:endParaRPr lang="en-US" dirty="0"/>
          </a:p>
          <a:p>
            <a:r>
              <a:rPr lang="en-US" dirty="0"/>
              <a:t>264 against order of TPO</a:t>
            </a:r>
          </a:p>
          <a:p>
            <a:endParaRPr lang="en-US" dirty="0"/>
          </a:p>
          <a:p>
            <a:endParaRPr lang="en-US" dirty="0"/>
          </a:p>
          <a:p>
            <a:r>
              <a:rPr lang="en-US" dirty="0"/>
              <a:t>Order passed pursuant to direction of DRP – 263 and  264</a:t>
            </a:r>
            <a:endParaRPr lang="en-IN" dirty="0"/>
          </a:p>
        </p:txBody>
      </p:sp>
    </p:spTree>
    <p:extLst>
      <p:ext uri="{BB962C8B-B14F-4D97-AF65-F5344CB8AC3E}">
        <p14:creationId xmlns:p14="http://schemas.microsoft.com/office/powerpoint/2010/main" val="33158048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99C79-A8E9-9283-4980-D13D471CFBC7}"/>
              </a:ext>
            </a:extLst>
          </p:cNvPr>
          <p:cNvSpPr>
            <a:spLocks noGrp="1"/>
          </p:cNvSpPr>
          <p:nvPr>
            <p:ph type="title"/>
          </p:nvPr>
        </p:nvSpPr>
        <p:spPr/>
        <p:txBody>
          <a:bodyPr>
            <a:normAutofit fontScale="90000"/>
          </a:bodyPr>
          <a:lstStyle/>
          <a:p>
            <a:r>
              <a:rPr lang="en-US" dirty="0"/>
              <a:t>M/S. The Malabar Industrial Co. Ltd vs Commissioner Of Income-Tax, Kerala </a:t>
            </a:r>
            <a:r>
              <a:rPr lang="en-IN" dirty="0"/>
              <a:t>243 ITR 83 (SC)</a:t>
            </a:r>
          </a:p>
        </p:txBody>
      </p:sp>
      <p:sp>
        <p:nvSpPr>
          <p:cNvPr id="3" name="Content Placeholder 2">
            <a:extLst>
              <a:ext uri="{FF2B5EF4-FFF2-40B4-BE49-F238E27FC236}">
                <a16:creationId xmlns:a16="http://schemas.microsoft.com/office/drawing/2014/main" id="{D1AF86D4-58F9-D466-11DB-5FE3841EBECD}"/>
              </a:ext>
            </a:extLst>
          </p:cNvPr>
          <p:cNvSpPr>
            <a:spLocks noGrp="1"/>
          </p:cNvSpPr>
          <p:nvPr>
            <p:ph idx="1"/>
          </p:nvPr>
        </p:nvSpPr>
        <p:spPr/>
        <p:txBody>
          <a:bodyPr>
            <a:normAutofit/>
          </a:bodyPr>
          <a:lstStyle/>
          <a:p>
            <a:r>
              <a:rPr lang="en-US" dirty="0"/>
              <a:t> The phrase prejudicial to the interests of the revenue has to be read in conjunction with an erroneous order</a:t>
            </a:r>
          </a:p>
          <a:p>
            <a:r>
              <a:rPr lang="en-US" dirty="0"/>
              <a:t>If AO   adopted one of the courses permissible in law which has resulted in loss of revenue; or where two views are possible and AO I has taken one view with which the Commissioner does not agree, it cannot be treated as an erroneous order prejudicial to the interests of the revenue unless the view taken by the AO is </a:t>
            </a:r>
            <a:r>
              <a:rPr lang="en-US" b="1" i="1" dirty="0"/>
              <a:t>unsustainable in law</a:t>
            </a:r>
            <a:r>
              <a:rPr lang="en-US" dirty="0"/>
              <a:t>.</a:t>
            </a:r>
            <a:endParaRPr lang="en-IN" dirty="0"/>
          </a:p>
        </p:txBody>
      </p:sp>
    </p:spTree>
    <p:extLst>
      <p:ext uri="{BB962C8B-B14F-4D97-AF65-F5344CB8AC3E}">
        <p14:creationId xmlns:p14="http://schemas.microsoft.com/office/powerpoint/2010/main" val="41914822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19CBD-3064-5BE0-E345-E2DC63568610}"/>
              </a:ext>
            </a:extLst>
          </p:cNvPr>
          <p:cNvSpPr>
            <a:spLocks noGrp="1"/>
          </p:cNvSpPr>
          <p:nvPr>
            <p:ph type="title"/>
          </p:nvPr>
        </p:nvSpPr>
        <p:spPr/>
        <p:txBody>
          <a:bodyPr/>
          <a:lstStyle/>
          <a:p>
            <a:r>
              <a:rPr lang="en-IN" dirty="0"/>
              <a:t>CIT v. Usha International Ltd., 348 ITR 485 (Del.) [FB]</a:t>
            </a:r>
          </a:p>
        </p:txBody>
      </p:sp>
      <p:sp>
        <p:nvSpPr>
          <p:cNvPr id="3" name="Content Placeholder 2">
            <a:extLst>
              <a:ext uri="{FF2B5EF4-FFF2-40B4-BE49-F238E27FC236}">
                <a16:creationId xmlns:a16="http://schemas.microsoft.com/office/drawing/2014/main" id="{9227A28E-246F-67AC-23C7-6F583ED87B60}"/>
              </a:ext>
            </a:extLst>
          </p:cNvPr>
          <p:cNvSpPr>
            <a:spLocks noGrp="1"/>
          </p:cNvSpPr>
          <p:nvPr>
            <p:ph idx="1"/>
          </p:nvPr>
        </p:nvSpPr>
        <p:spPr/>
        <p:txBody>
          <a:bodyPr/>
          <a:lstStyle/>
          <a:p>
            <a:endParaRPr lang="en-US" i="1" dirty="0"/>
          </a:p>
          <a:p>
            <a:pPr marL="0" indent="0">
              <a:buNone/>
            </a:pPr>
            <a:r>
              <a:rPr lang="en-US" i="1" dirty="0"/>
              <a:t>15. … where an Assessing Officer incorrectly or erroneously applies law or comes to a wrong conclusion and income chargeable to tax has escaped assessment, resort to Section 263 of the Act is available and should be resorted to. But initiation of reassessment proceedings will be invalid on the ground of change of opinion</a:t>
            </a:r>
            <a:endParaRPr lang="en-IN" i="1" dirty="0"/>
          </a:p>
        </p:txBody>
      </p:sp>
    </p:spTree>
    <p:extLst>
      <p:ext uri="{BB962C8B-B14F-4D97-AF65-F5344CB8AC3E}">
        <p14:creationId xmlns:p14="http://schemas.microsoft.com/office/powerpoint/2010/main" val="40077186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07A0D-5827-544F-2107-C95FE5423497}"/>
              </a:ext>
            </a:extLst>
          </p:cNvPr>
          <p:cNvSpPr>
            <a:spLocks noGrp="1"/>
          </p:cNvSpPr>
          <p:nvPr>
            <p:ph type="title"/>
          </p:nvPr>
        </p:nvSpPr>
        <p:spPr/>
        <p:txBody>
          <a:bodyPr>
            <a:normAutofit fontScale="90000"/>
          </a:bodyPr>
          <a:lstStyle/>
          <a:p>
            <a:r>
              <a:rPr lang="en-US" dirty="0"/>
              <a:t>Kutch District Co. Op. Milk Producers Union Ltd [</a:t>
            </a:r>
            <a:r>
              <a:rPr lang="en-US" b="1" dirty="0"/>
              <a:t>2025] 174 taxmann.com 868 (Gujarat)[18-03-2025</a:t>
            </a:r>
            <a:endParaRPr lang="en-IN" dirty="0"/>
          </a:p>
        </p:txBody>
      </p:sp>
      <p:sp>
        <p:nvSpPr>
          <p:cNvPr id="3" name="Content Placeholder 2">
            <a:extLst>
              <a:ext uri="{FF2B5EF4-FFF2-40B4-BE49-F238E27FC236}">
                <a16:creationId xmlns:a16="http://schemas.microsoft.com/office/drawing/2014/main" id="{A37842AB-2D1F-E37A-F1F9-D8B861BB6550}"/>
              </a:ext>
            </a:extLst>
          </p:cNvPr>
          <p:cNvSpPr>
            <a:spLocks noGrp="1"/>
          </p:cNvSpPr>
          <p:nvPr>
            <p:ph idx="1"/>
          </p:nvPr>
        </p:nvSpPr>
        <p:spPr/>
        <p:txBody>
          <a:bodyPr/>
          <a:lstStyle/>
          <a:p>
            <a:endParaRPr lang="en-US" b="1" dirty="0"/>
          </a:p>
          <a:p>
            <a:pPr algn="just"/>
            <a:r>
              <a:rPr lang="en-US" b="1" dirty="0"/>
              <a:t> </a:t>
            </a:r>
            <a:r>
              <a:rPr lang="en-US" dirty="0"/>
              <a:t>Where AO had examined issue with respect to interest income received by assessee society from cooperative banks on which deduction under section 80P was claimed, during course of assessment proceedings, and allowed deduction, since AO had taken a view, which was a legally possible view, Principal Commissioner could not have resorted to section 263 proceedings only to supplant his own view with view taken by AO</a:t>
            </a:r>
          </a:p>
          <a:p>
            <a:endParaRPr lang="en-IN" dirty="0"/>
          </a:p>
        </p:txBody>
      </p:sp>
    </p:spTree>
    <p:extLst>
      <p:ext uri="{BB962C8B-B14F-4D97-AF65-F5344CB8AC3E}">
        <p14:creationId xmlns:p14="http://schemas.microsoft.com/office/powerpoint/2010/main" val="4572452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62D74-C339-123A-D3D0-3E062022F76E}"/>
              </a:ext>
            </a:extLst>
          </p:cNvPr>
          <p:cNvSpPr>
            <a:spLocks noGrp="1"/>
          </p:cNvSpPr>
          <p:nvPr>
            <p:ph type="title"/>
          </p:nvPr>
        </p:nvSpPr>
        <p:spPr/>
        <p:txBody>
          <a:bodyPr/>
          <a:lstStyle/>
          <a:p>
            <a:r>
              <a:rPr lang="en-US" b="1" dirty="0"/>
              <a:t>Audit Objection and 263</a:t>
            </a:r>
            <a:endParaRPr lang="en-IN" b="1" dirty="0"/>
          </a:p>
        </p:txBody>
      </p:sp>
      <p:sp>
        <p:nvSpPr>
          <p:cNvPr id="3" name="Content Placeholder 2">
            <a:extLst>
              <a:ext uri="{FF2B5EF4-FFF2-40B4-BE49-F238E27FC236}">
                <a16:creationId xmlns:a16="http://schemas.microsoft.com/office/drawing/2014/main" id="{632CA09E-C13D-79E1-F774-B95F0FB0E34F}"/>
              </a:ext>
            </a:extLst>
          </p:cNvPr>
          <p:cNvSpPr>
            <a:spLocks noGrp="1"/>
          </p:cNvSpPr>
          <p:nvPr>
            <p:ph idx="1"/>
          </p:nvPr>
        </p:nvSpPr>
        <p:spPr/>
        <p:txBody>
          <a:bodyPr>
            <a:normAutofit/>
          </a:bodyPr>
          <a:lstStyle/>
          <a:p>
            <a:pPr marL="0" indent="0">
              <a:buNone/>
            </a:pPr>
            <a:endParaRPr lang="en-US" dirty="0"/>
          </a:p>
          <a:p>
            <a:pPr marL="0" indent="0">
              <a:buNone/>
            </a:pPr>
            <a:endParaRPr lang="en-US" dirty="0"/>
          </a:p>
          <a:p>
            <a:r>
              <a:rPr lang="en-US" dirty="0"/>
              <a:t>Revenue </a:t>
            </a:r>
            <a:r>
              <a:rPr lang="en-US" dirty="0" err="1"/>
              <a:t>favourable</a:t>
            </a:r>
            <a:r>
              <a:rPr lang="en-US" dirty="0"/>
              <a:t>     : PCIT vs Kirti Anand [ PHCC 1513  DB]</a:t>
            </a:r>
          </a:p>
          <a:p>
            <a:pPr marL="0" indent="0">
              <a:buNone/>
            </a:pPr>
            <a:endParaRPr lang="en-US" dirty="0"/>
          </a:p>
          <a:p>
            <a:endParaRPr lang="en-US" dirty="0"/>
          </a:p>
          <a:p>
            <a:r>
              <a:rPr lang="en-US" dirty="0" err="1"/>
              <a:t>Favourable</a:t>
            </a:r>
            <a:r>
              <a:rPr lang="en-US" dirty="0"/>
              <a:t> to assessee : B&amp; A Plantation Industries </a:t>
            </a:r>
            <a:r>
              <a:rPr lang="en-US" dirty="0" err="1"/>
              <a:t>Ld</a:t>
            </a:r>
            <a:r>
              <a:rPr lang="en-US" dirty="0"/>
              <a:t> CIT &amp; Ors</a:t>
            </a:r>
          </a:p>
          <a:p>
            <a:pPr marL="0" indent="0">
              <a:buNone/>
            </a:pPr>
            <a:r>
              <a:rPr lang="en-US" dirty="0"/>
              <a:t>                                               290 ITR 395</a:t>
            </a:r>
          </a:p>
          <a:p>
            <a:endParaRPr lang="en-US" dirty="0"/>
          </a:p>
          <a:p>
            <a:endParaRPr lang="en-US" dirty="0"/>
          </a:p>
          <a:p>
            <a:endParaRPr lang="en-US" dirty="0"/>
          </a:p>
          <a:p>
            <a:endParaRPr lang="en-US" dirty="0"/>
          </a:p>
          <a:p>
            <a:endParaRPr lang="en-US" dirty="0"/>
          </a:p>
          <a:p>
            <a:endParaRPr lang="en-IN" dirty="0"/>
          </a:p>
        </p:txBody>
      </p:sp>
    </p:spTree>
    <p:extLst>
      <p:ext uri="{BB962C8B-B14F-4D97-AF65-F5344CB8AC3E}">
        <p14:creationId xmlns:p14="http://schemas.microsoft.com/office/powerpoint/2010/main" val="1277864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B5082-F585-A9BC-8598-AF747B99E541}"/>
              </a:ext>
            </a:extLst>
          </p:cNvPr>
          <p:cNvSpPr>
            <a:spLocks noGrp="1"/>
          </p:cNvSpPr>
          <p:nvPr>
            <p:ph type="title"/>
          </p:nvPr>
        </p:nvSpPr>
        <p:spPr/>
        <p:txBody>
          <a:bodyPr/>
          <a:lstStyle/>
          <a:p>
            <a:r>
              <a:rPr lang="en-US" b="1" dirty="0"/>
              <a:t>More on Section 263….</a:t>
            </a:r>
            <a:endParaRPr lang="en-IN" b="1" dirty="0"/>
          </a:p>
        </p:txBody>
      </p:sp>
      <p:sp>
        <p:nvSpPr>
          <p:cNvPr id="3" name="Content Placeholder 2">
            <a:extLst>
              <a:ext uri="{FF2B5EF4-FFF2-40B4-BE49-F238E27FC236}">
                <a16:creationId xmlns:a16="http://schemas.microsoft.com/office/drawing/2014/main" id="{20751D83-AB37-FDFD-1256-3BF9E4957AAD}"/>
              </a:ext>
            </a:extLst>
          </p:cNvPr>
          <p:cNvSpPr>
            <a:spLocks noGrp="1"/>
          </p:cNvSpPr>
          <p:nvPr>
            <p:ph idx="1"/>
          </p:nvPr>
        </p:nvSpPr>
        <p:spPr/>
        <p:txBody>
          <a:bodyPr/>
          <a:lstStyle/>
          <a:p>
            <a:r>
              <a:rPr lang="en-US" dirty="0"/>
              <a:t>Authority to  pass 263 order – details (263 passing Authorities)</a:t>
            </a:r>
          </a:p>
          <a:p>
            <a:endParaRPr lang="en-US" dirty="0"/>
          </a:p>
          <a:p>
            <a:r>
              <a:rPr lang="en-US" dirty="0"/>
              <a:t>To call for and examine  </a:t>
            </a:r>
            <a:r>
              <a:rPr lang="en-US" i="1" dirty="0"/>
              <a:t>record of any proceeding </a:t>
            </a:r>
          </a:p>
          <a:p>
            <a:endParaRPr lang="en-US" dirty="0"/>
          </a:p>
          <a:p>
            <a:r>
              <a:rPr lang="en-US" dirty="0"/>
              <a:t> To consider  whether</a:t>
            </a:r>
          </a:p>
          <a:p>
            <a:pPr marL="0" indent="0">
              <a:buNone/>
            </a:pPr>
            <a:r>
              <a:rPr lang="en-US" dirty="0"/>
              <a:t>   - an assessment order or </a:t>
            </a:r>
          </a:p>
          <a:p>
            <a:pPr marL="0" indent="0">
              <a:buNone/>
            </a:pPr>
            <a:r>
              <a:rPr lang="en-US" dirty="0"/>
              <a:t>  - </a:t>
            </a:r>
            <a:r>
              <a:rPr lang="en-US" i="1" dirty="0"/>
              <a:t>order of Transfer Pricing Order</a:t>
            </a:r>
          </a:p>
          <a:p>
            <a:pPr marL="0" indent="0">
              <a:buNone/>
            </a:pPr>
            <a:r>
              <a:rPr lang="en-US" dirty="0"/>
              <a:t>  - is </a:t>
            </a:r>
            <a:r>
              <a:rPr lang="en-US" i="1" dirty="0"/>
              <a:t>erroneous in so far as it is prejudicial to the interest of revenue </a:t>
            </a:r>
            <a:endParaRPr lang="en-IN" i="1" dirty="0"/>
          </a:p>
        </p:txBody>
      </p:sp>
    </p:spTree>
    <p:extLst>
      <p:ext uri="{BB962C8B-B14F-4D97-AF65-F5344CB8AC3E}">
        <p14:creationId xmlns:p14="http://schemas.microsoft.com/office/powerpoint/2010/main" val="26010975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96BD0-2CDB-ED4D-76B6-8B0652641528}"/>
              </a:ext>
            </a:extLst>
          </p:cNvPr>
          <p:cNvSpPr>
            <a:spLocks noGrp="1"/>
          </p:cNvSpPr>
          <p:nvPr>
            <p:ph type="title"/>
          </p:nvPr>
        </p:nvSpPr>
        <p:spPr/>
        <p:txBody>
          <a:bodyPr/>
          <a:lstStyle/>
          <a:p>
            <a:r>
              <a:rPr lang="en-IN" b="1" dirty="0"/>
              <a:t>Appeal and 263</a:t>
            </a:r>
            <a:r>
              <a:rPr lang="en-IN" dirty="0"/>
              <a:t>.</a:t>
            </a:r>
          </a:p>
        </p:txBody>
      </p:sp>
      <p:sp>
        <p:nvSpPr>
          <p:cNvPr id="3" name="Content Placeholder 2">
            <a:extLst>
              <a:ext uri="{FF2B5EF4-FFF2-40B4-BE49-F238E27FC236}">
                <a16:creationId xmlns:a16="http://schemas.microsoft.com/office/drawing/2014/main" id="{0B5C22A7-C29A-B914-59C0-5E79A2F50562}"/>
              </a:ext>
            </a:extLst>
          </p:cNvPr>
          <p:cNvSpPr>
            <a:spLocks noGrp="1"/>
          </p:cNvSpPr>
          <p:nvPr>
            <p:ph idx="1"/>
          </p:nvPr>
        </p:nvSpPr>
        <p:spPr/>
        <p:txBody>
          <a:bodyPr>
            <a:normAutofit lnSpcReduction="10000"/>
          </a:bodyPr>
          <a:lstStyle/>
          <a:p>
            <a:r>
              <a:rPr lang="en-IN" dirty="0"/>
              <a:t>EIMCO Ltd vs CIT  244ITR659 (SC)</a:t>
            </a:r>
          </a:p>
          <a:p>
            <a:endParaRPr lang="en-IN" dirty="0"/>
          </a:p>
          <a:p>
            <a:r>
              <a:rPr lang="en-IN" dirty="0"/>
              <a:t>Share allotment expenses to foreign collaborator treated as capital and ¼ allowed.</a:t>
            </a:r>
          </a:p>
          <a:p>
            <a:r>
              <a:rPr lang="en-IN" dirty="0"/>
              <a:t>PCIT passed order under section 263</a:t>
            </a:r>
          </a:p>
          <a:p>
            <a:endParaRPr lang="en-IN" dirty="0"/>
          </a:p>
          <a:p>
            <a:r>
              <a:rPr lang="en-IN" dirty="0"/>
              <a:t>‘A’ challenges, being subject matter of appeal </a:t>
            </a:r>
          </a:p>
          <a:p>
            <a:endParaRPr lang="en-IN" dirty="0"/>
          </a:p>
          <a:p>
            <a:r>
              <a:rPr lang="en-IN" dirty="0"/>
              <a:t>Held : </a:t>
            </a:r>
            <a:r>
              <a:rPr lang="en-IN" b="1" dirty="0"/>
              <a:t>No expenditure - 263 upheld</a:t>
            </a:r>
          </a:p>
          <a:p>
            <a:endParaRPr lang="en-IN" dirty="0"/>
          </a:p>
          <a:p>
            <a:endParaRPr lang="en-IN" dirty="0"/>
          </a:p>
          <a:p>
            <a:endParaRPr lang="en-IN" dirty="0"/>
          </a:p>
        </p:txBody>
      </p:sp>
    </p:spTree>
    <p:extLst>
      <p:ext uri="{BB962C8B-B14F-4D97-AF65-F5344CB8AC3E}">
        <p14:creationId xmlns:p14="http://schemas.microsoft.com/office/powerpoint/2010/main" val="5993953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E7BB02-E2FE-A801-D8F1-C0709293C33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19FC10-D313-037C-B85E-6E0FA83BA7DD}"/>
              </a:ext>
            </a:extLst>
          </p:cNvPr>
          <p:cNvSpPr>
            <a:spLocks noGrp="1"/>
          </p:cNvSpPr>
          <p:nvPr>
            <p:ph type="title"/>
          </p:nvPr>
        </p:nvSpPr>
        <p:spPr/>
        <p:txBody>
          <a:bodyPr/>
          <a:lstStyle/>
          <a:p>
            <a:r>
              <a:rPr lang="en-IN" b="1" dirty="0"/>
              <a:t>Appeal and 263.</a:t>
            </a:r>
          </a:p>
        </p:txBody>
      </p:sp>
      <p:sp>
        <p:nvSpPr>
          <p:cNvPr id="3" name="Content Placeholder 2">
            <a:extLst>
              <a:ext uri="{FF2B5EF4-FFF2-40B4-BE49-F238E27FC236}">
                <a16:creationId xmlns:a16="http://schemas.microsoft.com/office/drawing/2014/main" id="{5B24C74C-A694-D04D-E327-03368F7E4198}"/>
              </a:ext>
            </a:extLst>
          </p:cNvPr>
          <p:cNvSpPr>
            <a:spLocks noGrp="1"/>
          </p:cNvSpPr>
          <p:nvPr>
            <p:ph idx="1"/>
          </p:nvPr>
        </p:nvSpPr>
        <p:spPr/>
        <p:txBody>
          <a:bodyPr>
            <a:normAutofit lnSpcReduction="10000"/>
          </a:bodyPr>
          <a:lstStyle/>
          <a:p>
            <a:pPr marL="0" indent="0">
              <a:buNone/>
            </a:pPr>
            <a:endParaRPr lang="en-IN" dirty="0"/>
          </a:p>
          <a:p>
            <a:pPr marL="0" indent="0">
              <a:buNone/>
            </a:pPr>
            <a:r>
              <a:rPr lang="en-IN" dirty="0" err="1"/>
              <a:t>Vibhuji</a:t>
            </a:r>
            <a:r>
              <a:rPr lang="en-IN" dirty="0"/>
              <a:t> </a:t>
            </a:r>
            <a:r>
              <a:rPr lang="en-IN" dirty="0" err="1"/>
              <a:t>Jitubha</a:t>
            </a:r>
            <a:r>
              <a:rPr lang="en-IN" dirty="0"/>
              <a:t> </a:t>
            </a:r>
            <a:r>
              <a:rPr lang="en-IN" dirty="0" err="1"/>
              <a:t>Jadega</a:t>
            </a:r>
            <a:r>
              <a:rPr lang="en-IN" dirty="0"/>
              <a:t> [2023]154taxmann.com615 </a:t>
            </a:r>
            <a:r>
              <a:rPr lang="da-DK" b="1" dirty="0"/>
              <a:t>(</a:t>
            </a:r>
            <a:r>
              <a:rPr lang="da-DK" dirty="0"/>
              <a:t>Rkt-Trib)</a:t>
            </a:r>
            <a:endParaRPr lang="en-IN" dirty="0"/>
          </a:p>
          <a:p>
            <a:endParaRPr lang="en-IN" dirty="0"/>
          </a:p>
          <a:p>
            <a:endParaRPr lang="en-IN" dirty="0"/>
          </a:p>
          <a:p>
            <a:r>
              <a:rPr lang="en-IN" dirty="0"/>
              <a:t>263 upheld on rate of tax u/s 115BBE on addition u/s 68</a:t>
            </a:r>
          </a:p>
          <a:p>
            <a:endParaRPr lang="en-IN" dirty="0"/>
          </a:p>
          <a:p>
            <a:endParaRPr lang="en-IN" dirty="0"/>
          </a:p>
          <a:p>
            <a:r>
              <a:rPr lang="en-IN" dirty="0"/>
              <a:t>263 cancelled on proposed application of section 69C and taxation u/s 115BBE  on  bogus salary etc </a:t>
            </a:r>
          </a:p>
          <a:p>
            <a:endParaRPr lang="en-IN" dirty="0"/>
          </a:p>
          <a:p>
            <a:pPr marL="0" indent="0">
              <a:buNone/>
            </a:pPr>
            <a:endParaRPr lang="en-IN" dirty="0"/>
          </a:p>
          <a:p>
            <a:endParaRPr lang="en-IN" dirty="0"/>
          </a:p>
          <a:p>
            <a:pPr marL="0" indent="0">
              <a:buNone/>
            </a:pPr>
            <a:endParaRPr lang="en-IN" b="1" dirty="0"/>
          </a:p>
          <a:p>
            <a:endParaRPr lang="en-IN" dirty="0"/>
          </a:p>
          <a:p>
            <a:endParaRPr lang="en-IN" dirty="0"/>
          </a:p>
          <a:p>
            <a:endParaRPr lang="en-IN" dirty="0"/>
          </a:p>
        </p:txBody>
      </p:sp>
    </p:spTree>
    <p:extLst>
      <p:ext uri="{BB962C8B-B14F-4D97-AF65-F5344CB8AC3E}">
        <p14:creationId xmlns:p14="http://schemas.microsoft.com/office/powerpoint/2010/main" val="18320349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49980-D980-F8A2-20EB-FEC121D46292}"/>
              </a:ext>
            </a:extLst>
          </p:cNvPr>
          <p:cNvSpPr>
            <a:spLocks noGrp="1"/>
          </p:cNvSpPr>
          <p:nvPr>
            <p:ph type="title"/>
          </p:nvPr>
        </p:nvSpPr>
        <p:spPr/>
        <p:txBody>
          <a:bodyPr/>
          <a:lstStyle/>
          <a:p>
            <a:r>
              <a:rPr lang="en-US" b="1" dirty="0"/>
              <a:t>263 in case of search assessment</a:t>
            </a:r>
            <a:br>
              <a:rPr lang="en-US" b="1" dirty="0"/>
            </a:br>
            <a:r>
              <a:rPr lang="en-US" b="1" dirty="0"/>
              <a:t> (old 153A/153C)</a:t>
            </a:r>
            <a:endParaRPr lang="en-IN" b="1" dirty="0"/>
          </a:p>
        </p:txBody>
      </p:sp>
      <p:sp>
        <p:nvSpPr>
          <p:cNvPr id="3" name="Content Placeholder 2">
            <a:extLst>
              <a:ext uri="{FF2B5EF4-FFF2-40B4-BE49-F238E27FC236}">
                <a16:creationId xmlns:a16="http://schemas.microsoft.com/office/drawing/2014/main" id="{EB1596A6-EBA6-791C-D01D-E276C159F842}"/>
              </a:ext>
            </a:extLst>
          </p:cNvPr>
          <p:cNvSpPr>
            <a:spLocks noGrp="1"/>
          </p:cNvSpPr>
          <p:nvPr>
            <p:ph idx="1"/>
          </p:nvPr>
        </p:nvSpPr>
        <p:spPr/>
        <p:txBody>
          <a:bodyPr>
            <a:normAutofit/>
          </a:bodyPr>
          <a:lstStyle/>
          <a:p>
            <a:pPr marL="0" indent="0">
              <a:buNone/>
            </a:pPr>
            <a:endParaRPr lang="en-IN" dirty="0"/>
          </a:p>
          <a:p>
            <a:r>
              <a:rPr lang="en-IN" dirty="0"/>
              <a:t>Two opposing views </a:t>
            </a:r>
          </a:p>
          <a:p>
            <a:r>
              <a:rPr lang="en-US" dirty="0"/>
              <a:t>Without giving a finding that the prior approval under section 153D was vitiated and was also erroneous so far as prejudicial to the interest of the revenue, the assessment order independently cannot be held to be erroneous so far as prejudicial to the interest of the revenue. </a:t>
            </a:r>
          </a:p>
          <a:p>
            <a:r>
              <a:rPr lang="en-IN" dirty="0"/>
              <a:t>Devender Kumar Gupta vs</a:t>
            </a:r>
            <a:r>
              <a:rPr lang="en-IN" i="1" dirty="0"/>
              <a:t> </a:t>
            </a:r>
            <a:r>
              <a:rPr lang="en-IN" dirty="0"/>
              <a:t>PCIT [2024] 166 taxmann.com 95 </a:t>
            </a:r>
          </a:p>
          <a:p>
            <a:pPr marL="0" indent="0">
              <a:buNone/>
            </a:pPr>
            <a:r>
              <a:rPr lang="en-IN" dirty="0"/>
              <a:t>  (Delhi – Trib)</a:t>
            </a:r>
          </a:p>
          <a:p>
            <a:endParaRPr lang="en-US" dirty="0"/>
          </a:p>
          <a:p>
            <a:endParaRPr lang="en-IN" dirty="0"/>
          </a:p>
        </p:txBody>
      </p:sp>
    </p:spTree>
    <p:extLst>
      <p:ext uri="{BB962C8B-B14F-4D97-AF65-F5344CB8AC3E}">
        <p14:creationId xmlns:p14="http://schemas.microsoft.com/office/powerpoint/2010/main" val="13163373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E7C4D4-B23B-5BAB-F3A4-C636D9544434}"/>
              </a:ext>
            </a:extLst>
          </p:cNvPr>
          <p:cNvSpPr>
            <a:spLocks noGrp="1"/>
          </p:cNvSpPr>
          <p:nvPr>
            <p:ph type="title"/>
          </p:nvPr>
        </p:nvSpPr>
        <p:spPr/>
        <p:txBody>
          <a:bodyPr>
            <a:normAutofit fontScale="90000"/>
          </a:bodyPr>
          <a:lstStyle/>
          <a:p>
            <a:br>
              <a:rPr lang="en-US" b="1" i="1" dirty="0"/>
            </a:br>
            <a:r>
              <a:rPr lang="en-US" b="1" dirty="0"/>
              <a:t>Penalty initiated on wrong section :</a:t>
            </a:r>
            <a:br>
              <a:rPr lang="en-US" b="1" dirty="0"/>
            </a:br>
            <a:r>
              <a:rPr lang="en-US" b="1" dirty="0"/>
              <a:t>PCIT vs Harish Jain (ITAT Jodhpur )</a:t>
            </a:r>
            <a:r>
              <a:rPr lang="en-US" b="1" u="sng" dirty="0"/>
              <a:t> </a:t>
            </a:r>
            <a:br>
              <a:rPr lang="en-US" b="1" dirty="0"/>
            </a:br>
            <a:endParaRPr lang="en-IN" dirty="0"/>
          </a:p>
        </p:txBody>
      </p:sp>
      <p:sp>
        <p:nvSpPr>
          <p:cNvPr id="3" name="Content Placeholder 2">
            <a:extLst>
              <a:ext uri="{FF2B5EF4-FFF2-40B4-BE49-F238E27FC236}">
                <a16:creationId xmlns:a16="http://schemas.microsoft.com/office/drawing/2014/main" id="{45F6BBE1-4198-761B-1A4F-C7ABACF63B6C}"/>
              </a:ext>
            </a:extLst>
          </p:cNvPr>
          <p:cNvSpPr>
            <a:spLocks noGrp="1"/>
          </p:cNvSpPr>
          <p:nvPr>
            <p:ph idx="1"/>
          </p:nvPr>
        </p:nvSpPr>
        <p:spPr/>
        <p:txBody>
          <a:bodyPr>
            <a:normAutofit lnSpcReduction="10000"/>
          </a:bodyPr>
          <a:lstStyle/>
          <a:p>
            <a:pPr algn="just"/>
            <a:r>
              <a:rPr lang="en-US" dirty="0"/>
              <a:t>  AO initiated penalty proceedings under section 271AAB instead of 271(1)(c)</a:t>
            </a:r>
          </a:p>
          <a:p>
            <a:pPr algn="just"/>
            <a:r>
              <a:rPr lang="en-US" dirty="0"/>
              <a:t> Revisional Authority directed AO to initiate and levy penalty under section 271(1)(c)</a:t>
            </a:r>
          </a:p>
          <a:p>
            <a:pPr algn="just"/>
            <a:r>
              <a:rPr lang="en-US" dirty="0"/>
              <a:t>Held : Case of non-recording of satisfaction under section 271(1)(c) and not a case of wrong mentioning of section as AO initiated proceedings under both sections but recorded satisfaction for one section.</a:t>
            </a:r>
          </a:p>
          <a:p>
            <a:r>
              <a:rPr lang="en-US" dirty="0"/>
              <a:t>Revisional order directing AO to initiate penalty proceedings under section 271(1)(c) by recording independent satisfaction  not justified</a:t>
            </a:r>
          </a:p>
          <a:p>
            <a:pPr marL="0" indent="0">
              <a:buNone/>
            </a:pPr>
            <a:endParaRPr lang="en-US" dirty="0"/>
          </a:p>
          <a:p>
            <a:endParaRPr lang="en-IN" dirty="0"/>
          </a:p>
        </p:txBody>
      </p:sp>
    </p:spTree>
    <p:extLst>
      <p:ext uri="{BB962C8B-B14F-4D97-AF65-F5344CB8AC3E}">
        <p14:creationId xmlns:p14="http://schemas.microsoft.com/office/powerpoint/2010/main" val="3438595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1D2B0E-6ECE-5BEC-9557-FBCCFC08F6D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DF7D14-6B29-3679-028F-9AB2EAB4E76B}"/>
              </a:ext>
            </a:extLst>
          </p:cNvPr>
          <p:cNvSpPr>
            <a:spLocks noGrp="1"/>
          </p:cNvSpPr>
          <p:nvPr>
            <p:ph type="title"/>
          </p:nvPr>
        </p:nvSpPr>
        <p:spPr/>
        <p:txBody>
          <a:bodyPr>
            <a:normAutofit fontScale="90000"/>
          </a:bodyPr>
          <a:lstStyle/>
          <a:p>
            <a:br>
              <a:rPr lang="en-US" b="1" i="1" dirty="0"/>
            </a:br>
            <a:r>
              <a:rPr lang="en-US" b="1" dirty="0"/>
              <a:t>Non –initiation of Penalty proceedings</a:t>
            </a:r>
            <a:br>
              <a:rPr lang="en-US" b="1" dirty="0"/>
            </a:br>
            <a:endParaRPr lang="en-IN" b="1" dirty="0"/>
          </a:p>
        </p:txBody>
      </p:sp>
      <p:sp>
        <p:nvSpPr>
          <p:cNvPr id="3" name="Content Placeholder 2">
            <a:extLst>
              <a:ext uri="{FF2B5EF4-FFF2-40B4-BE49-F238E27FC236}">
                <a16:creationId xmlns:a16="http://schemas.microsoft.com/office/drawing/2014/main" id="{1C66C7C2-F332-3C62-172B-71003062E2F7}"/>
              </a:ext>
            </a:extLst>
          </p:cNvPr>
          <p:cNvSpPr>
            <a:spLocks noGrp="1"/>
          </p:cNvSpPr>
          <p:nvPr>
            <p:ph idx="1"/>
          </p:nvPr>
        </p:nvSpPr>
        <p:spPr/>
        <p:txBody>
          <a:bodyPr>
            <a:normAutofit lnSpcReduction="10000"/>
          </a:bodyPr>
          <a:lstStyle/>
          <a:p>
            <a:pPr algn="just"/>
            <a:r>
              <a:rPr lang="en-US" dirty="0"/>
              <a:t>Addl. CIT v. </a:t>
            </a:r>
            <a:r>
              <a:rPr lang="en-US" dirty="0" err="1"/>
              <a:t>Sudershan</a:t>
            </a:r>
            <a:r>
              <a:rPr lang="en-US" dirty="0"/>
              <a:t> Talkies [1993] 200 ITR 153(Delhi)</a:t>
            </a:r>
            <a:endParaRPr lang="en-US" dirty="0">
              <a:solidFill>
                <a:srgbClr val="FF0000"/>
              </a:solidFill>
            </a:endParaRPr>
          </a:p>
          <a:p>
            <a:pPr algn="just"/>
            <a:endParaRPr lang="en-US" dirty="0">
              <a:solidFill>
                <a:srgbClr val="FF0000"/>
              </a:solidFill>
            </a:endParaRPr>
          </a:p>
          <a:p>
            <a:pPr algn="just"/>
            <a:endParaRPr lang="en-US" dirty="0">
              <a:solidFill>
                <a:srgbClr val="FF0000"/>
              </a:solidFill>
            </a:endParaRPr>
          </a:p>
          <a:p>
            <a:pPr algn="just"/>
            <a:r>
              <a:rPr lang="en-US" dirty="0"/>
              <a:t>CIT vs C.R.K. Swamy  [2002]254ITR158(Mad)</a:t>
            </a:r>
          </a:p>
          <a:p>
            <a:pPr algn="just"/>
            <a:endParaRPr lang="en-US" dirty="0">
              <a:solidFill>
                <a:srgbClr val="FF0000"/>
              </a:solidFill>
            </a:endParaRPr>
          </a:p>
          <a:p>
            <a:pPr marL="0" indent="0" algn="just">
              <a:buNone/>
            </a:pPr>
            <a:endParaRPr lang="en-US" dirty="0">
              <a:solidFill>
                <a:srgbClr val="FF0000"/>
              </a:solidFill>
            </a:endParaRPr>
          </a:p>
          <a:p>
            <a:pPr algn="just"/>
            <a:r>
              <a:rPr lang="en-US" dirty="0"/>
              <a:t>PCIT versus Chennai Metro (Mad) </a:t>
            </a:r>
            <a:r>
              <a:rPr lang="pt-BR" dirty="0"/>
              <a:t>[2018] 92 taxmann.com 329 (Mad)</a:t>
            </a:r>
            <a:endParaRPr lang="en-US" dirty="0">
              <a:solidFill>
                <a:srgbClr val="FF0000"/>
              </a:solidFill>
            </a:endParaRPr>
          </a:p>
          <a:p>
            <a:pPr marL="0" indent="0" algn="just">
              <a:buNone/>
            </a:pPr>
            <a:endParaRPr lang="en-US" dirty="0">
              <a:solidFill>
                <a:srgbClr val="FF0000"/>
              </a:solidFill>
            </a:endParaRPr>
          </a:p>
          <a:p>
            <a:pPr marL="0" indent="0" algn="just">
              <a:buNone/>
            </a:pPr>
            <a:r>
              <a:rPr lang="en-US" dirty="0">
                <a:solidFill>
                  <a:srgbClr val="FF0000"/>
                </a:solidFill>
              </a:rPr>
              <a:t>                                                                                                                         </a:t>
            </a:r>
          </a:p>
          <a:p>
            <a:pPr marL="0" indent="0">
              <a:buNone/>
            </a:pPr>
            <a:endParaRPr lang="en-US" dirty="0"/>
          </a:p>
          <a:p>
            <a:endParaRPr lang="en-IN" dirty="0"/>
          </a:p>
        </p:txBody>
      </p:sp>
    </p:spTree>
    <p:extLst>
      <p:ext uri="{BB962C8B-B14F-4D97-AF65-F5344CB8AC3E}">
        <p14:creationId xmlns:p14="http://schemas.microsoft.com/office/powerpoint/2010/main" val="38445475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60D1E-ECAA-012E-1137-98F810586C2B}"/>
              </a:ext>
            </a:extLst>
          </p:cNvPr>
          <p:cNvSpPr>
            <a:spLocks noGrp="1"/>
          </p:cNvSpPr>
          <p:nvPr>
            <p:ph type="title"/>
          </p:nvPr>
        </p:nvSpPr>
        <p:spPr/>
        <p:txBody>
          <a:bodyPr/>
          <a:lstStyle/>
          <a:p>
            <a:r>
              <a:rPr lang="en-US" b="1" dirty="0"/>
              <a:t>263 </a:t>
            </a:r>
            <a:r>
              <a:rPr lang="en-US" b="1"/>
              <a:t>:R</a:t>
            </a:r>
            <a:r>
              <a:rPr lang="en-IN" b="1"/>
              <a:t>eckoning</a:t>
            </a:r>
            <a:r>
              <a:rPr lang="en-IN" b="1" dirty="0"/>
              <a:t> of time limit </a:t>
            </a:r>
          </a:p>
        </p:txBody>
      </p:sp>
      <p:sp>
        <p:nvSpPr>
          <p:cNvPr id="3" name="Content Placeholder 2">
            <a:extLst>
              <a:ext uri="{FF2B5EF4-FFF2-40B4-BE49-F238E27FC236}">
                <a16:creationId xmlns:a16="http://schemas.microsoft.com/office/drawing/2014/main" id="{0712E980-C077-B86F-4FE1-5AD9DB078078}"/>
              </a:ext>
            </a:extLst>
          </p:cNvPr>
          <p:cNvSpPr>
            <a:spLocks noGrp="1"/>
          </p:cNvSpPr>
          <p:nvPr>
            <p:ph idx="1"/>
          </p:nvPr>
        </p:nvSpPr>
        <p:spPr/>
        <p:txBody>
          <a:bodyPr>
            <a:normAutofit/>
          </a:bodyPr>
          <a:lstStyle/>
          <a:p>
            <a:endParaRPr lang="en-US" b="1" dirty="0"/>
          </a:p>
          <a:p>
            <a:r>
              <a:rPr lang="en-US" dirty="0"/>
              <a:t>Chambal Fertilisers and Chemicals Ltd  </a:t>
            </a:r>
          </a:p>
          <a:p>
            <a:pPr marL="0" indent="0">
              <a:buNone/>
            </a:pPr>
            <a:r>
              <a:rPr lang="en-US" dirty="0"/>
              <a:t>  [</a:t>
            </a:r>
            <a:r>
              <a:rPr lang="en-IN" dirty="0"/>
              <a:t>2025] 170 taxmann.com 544 (SC)</a:t>
            </a:r>
            <a:endParaRPr lang="en-US" dirty="0"/>
          </a:p>
          <a:p>
            <a:endParaRPr lang="en-US" b="1" dirty="0"/>
          </a:p>
          <a:p>
            <a:r>
              <a:rPr lang="en-US" b="1" dirty="0"/>
              <a:t> </a:t>
            </a:r>
            <a:r>
              <a:rPr lang="en-US" dirty="0"/>
              <a:t>For  exercising powers u/s 263, period of limitation  has to be reckoned from date of original asst order and not from date of </a:t>
            </a:r>
            <a:r>
              <a:rPr lang="en-US" dirty="0" err="1"/>
              <a:t>reasst</a:t>
            </a:r>
            <a:r>
              <a:rPr lang="en-US" dirty="0"/>
              <a:t> order </a:t>
            </a:r>
          </a:p>
          <a:p>
            <a:endParaRPr lang="en-IN" dirty="0"/>
          </a:p>
        </p:txBody>
      </p:sp>
    </p:spTree>
    <p:extLst>
      <p:ext uri="{BB962C8B-B14F-4D97-AF65-F5344CB8AC3E}">
        <p14:creationId xmlns:p14="http://schemas.microsoft.com/office/powerpoint/2010/main" val="12119443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C6109-E32A-D0EE-351B-941D748843B3}"/>
              </a:ext>
            </a:extLst>
          </p:cNvPr>
          <p:cNvSpPr>
            <a:spLocks noGrp="1"/>
          </p:cNvSpPr>
          <p:nvPr>
            <p:ph type="title"/>
          </p:nvPr>
        </p:nvSpPr>
        <p:spPr/>
        <p:txBody>
          <a:bodyPr/>
          <a:lstStyle/>
          <a:p>
            <a:r>
              <a:rPr lang="en-US" b="1" dirty="0"/>
              <a:t>263 and 264 : Mode of Conduct of proceeding </a:t>
            </a:r>
            <a:endParaRPr lang="en-IN" b="1" dirty="0"/>
          </a:p>
        </p:txBody>
      </p:sp>
      <p:sp>
        <p:nvSpPr>
          <p:cNvPr id="3" name="Content Placeholder 2">
            <a:extLst>
              <a:ext uri="{FF2B5EF4-FFF2-40B4-BE49-F238E27FC236}">
                <a16:creationId xmlns:a16="http://schemas.microsoft.com/office/drawing/2014/main" id="{3DC66B73-32CB-40BE-9277-B98A0EEB02C7}"/>
              </a:ext>
            </a:extLst>
          </p:cNvPr>
          <p:cNvSpPr>
            <a:spLocks noGrp="1"/>
          </p:cNvSpPr>
          <p:nvPr>
            <p:ph idx="1"/>
          </p:nvPr>
        </p:nvSpPr>
        <p:spPr/>
        <p:txBody>
          <a:bodyPr/>
          <a:lstStyle/>
          <a:p>
            <a:r>
              <a:rPr lang="en-US" dirty="0"/>
              <a:t>Till now interfacial  with jurisdictional </a:t>
            </a:r>
            <a:r>
              <a:rPr lang="en-US" dirty="0" err="1"/>
              <a:t>Pr</a:t>
            </a:r>
            <a:r>
              <a:rPr lang="en-US" dirty="0"/>
              <a:t> Commissioner/ Commissioner </a:t>
            </a:r>
          </a:p>
          <a:p>
            <a:endParaRPr lang="en-US" dirty="0"/>
          </a:p>
          <a:p>
            <a:r>
              <a:rPr lang="en-US" dirty="0"/>
              <a:t>Section 263 A and 264 A provisions </a:t>
            </a:r>
            <a:endParaRPr lang="en-IN" dirty="0"/>
          </a:p>
        </p:txBody>
      </p:sp>
    </p:spTree>
    <p:extLst>
      <p:ext uri="{BB962C8B-B14F-4D97-AF65-F5344CB8AC3E}">
        <p14:creationId xmlns:p14="http://schemas.microsoft.com/office/powerpoint/2010/main" val="4858175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1BE1C91-8609-7827-F3FD-6063F1EBB7E7}"/>
              </a:ext>
            </a:extLst>
          </p:cNvPr>
          <p:cNvSpPr>
            <a:spLocks noGrp="1"/>
          </p:cNvSpPr>
          <p:nvPr>
            <p:ph idx="1"/>
          </p:nvPr>
        </p:nvSpPr>
        <p:spPr/>
        <p:txBody>
          <a:bodyPr/>
          <a:lstStyle/>
          <a:p>
            <a:pPr marL="0" indent="0" algn="ctr">
              <a:buNone/>
            </a:pPr>
            <a:endParaRPr lang="en-IN" dirty="0"/>
          </a:p>
          <a:p>
            <a:pPr marL="0" indent="0" algn="ctr">
              <a:buNone/>
            </a:pPr>
            <a:endParaRPr lang="en-IN" dirty="0"/>
          </a:p>
          <a:p>
            <a:pPr marL="0" indent="0" algn="ctr">
              <a:buNone/>
            </a:pPr>
            <a:endParaRPr lang="en-IN" dirty="0"/>
          </a:p>
          <a:p>
            <a:pPr marL="0" indent="0" algn="ctr">
              <a:buNone/>
            </a:pPr>
            <a:r>
              <a:rPr lang="en-IN" sz="3600" b="1" dirty="0"/>
              <a:t>THE THANK YOU SLIDE!</a:t>
            </a:r>
          </a:p>
        </p:txBody>
      </p:sp>
    </p:spTree>
    <p:extLst>
      <p:ext uri="{BB962C8B-B14F-4D97-AF65-F5344CB8AC3E}">
        <p14:creationId xmlns:p14="http://schemas.microsoft.com/office/powerpoint/2010/main" val="26164303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9F80BC-A959-089F-70A8-99639E4A9EE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76EA18D-7349-2748-4A59-B1AF282BBB8E}"/>
              </a:ext>
            </a:extLst>
          </p:cNvPr>
          <p:cNvSpPr>
            <a:spLocks noGrp="1"/>
          </p:cNvSpPr>
          <p:nvPr>
            <p:ph type="title"/>
          </p:nvPr>
        </p:nvSpPr>
        <p:spPr/>
        <p:txBody>
          <a:bodyPr/>
          <a:lstStyle/>
          <a:p>
            <a:r>
              <a:rPr lang="en-US" b="1" dirty="0"/>
              <a:t>More on Section 263….</a:t>
            </a:r>
            <a:endParaRPr lang="en-IN" b="1" dirty="0"/>
          </a:p>
        </p:txBody>
      </p:sp>
      <p:sp>
        <p:nvSpPr>
          <p:cNvPr id="3" name="Content Placeholder 2">
            <a:extLst>
              <a:ext uri="{FF2B5EF4-FFF2-40B4-BE49-F238E27FC236}">
                <a16:creationId xmlns:a16="http://schemas.microsoft.com/office/drawing/2014/main" id="{BE1BA598-6824-C144-F441-9FF149D4FFE6}"/>
              </a:ext>
            </a:extLst>
          </p:cNvPr>
          <p:cNvSpPr>
            <a:spLocks noGrp="1"/>
          </p:cNvSpPr>
          <p:nvPr>
            <p:ph idx="1"/>
          </p:nvPr>
        </p:nvSpPr>
        <p:spPr/>
        <p:txBody>
          <a:bodyPr>
            <a:normAutofit lnSpcReduction="10000"/>
          </a:bodyPr>
          <a:lstStyle/>
          <a:p>
            <a:r>
              <a:rPr lang="en-US" dirty="0"/>
              <a:t>Authority to  pass 263 order </a:t>
            </a:r>
          </a:p>
          <a:p>
            <a:pPr marL="0" indent="0">
              <a:buNone/>
            </a:pPr>
            <a:r>
              <a:rPr lang="en-US" b="1" dirty="0"/>
              <a:t>to pass such order as the circumstances of the case may justify including …</a:t>
            </a:r>
          </a:p>
          <a:p>
            <a:r>
              <a:rPr lang="en-US" b="1" i="1" dirty="0"/>
              <a:t>(</a:t>
            </a:r>
            <a:r>
              <a:rPr lang="en-US" b="1" i="1" dirty="0" err="1"/>
              <a:t>i</a:t>
            </a:r>
            <a:r>
              <a:rPr lang="en-US" b="1" i="1" dirty="0"/>
              <a:t>)…</a:t>
            </a:r>
          </a:p>
          <a:p>
            <a:r>
              <a:rPr lang="en-US" b="1" i="1" dirty="0"/>
              <a:t>(ii)…</a:t>
            </a:r>
          </a:p>
          <a:p>
            <a:r>
              <a:rPr lang="en-US" b="1" i="1" dirty="0"/>
              <a:t>(iii)…</a:t>
            </a:r>
          </a:p>
          <a:p>
            <a:pPr marL="0" indent="0">
              <a:buNone/>
            </a:pPr>
            <a:r>
              <a:rPr lang="en-US" dirty="0"/>
              <a:t>- after </a:t>
            </a:r>
            <a:r>
              <a:rPr lang="en-US" b="1" dirty="0"/>
              <a:t>giving opportunity of being heard </a:t>
            </a:r>
            <a:r>
              <a:rPr lang="en-US" dirty="0"/>
              <a:t>and </a:t>
            </a:r>
          </a:p>
          <a:p>
            <a:pPr marL="0" indent="0">
              <a:buNone/>
            </a:pPr>
            <a:endParaRPr lang="en-US" dirty="0"/>
          </a:p>
          <a:p>
            <a:pPr marL="0" indent="0">
              <a:buNone/>
            </a:pPr>
            <a:r>
              <a:rPr lang="en-US" dirty="0"/>
              <a:t>-after </a:t>
            </a:r>
            <a:r>
              <a:rPr lang="en-US" b="1" dirty="0"/>
              <a:t>making or causing inquiry </a:t>
            </a:r>
            <a:r>
              <a:rPr lang="en-US" dirty="0"/>
              <a:t>as deemed necessary</a:t>
            </a:r>
          </a:p>
          <a:p>
            <a:endParaRPr lang="en-US" b="1" i="1" dirty="0"/>
          </a:p>
        </p:txBody>
      </p:sp>
    </p:spTree>
    <p:extLst>
      <p:ext uri="{BB962C8B-B14F-4D97-AF65-F5344CB8AC3E}">
        <p14:creationId xmlns:p14="http://schemas.microsoft.com/office/powerpoint/2010/main" val="12191949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45AF65-13B1-0537-44DE-9F7ACA72CC4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C59EA99-CE03-1F88-EBD8-67C0513EE0CA}"/>
              </a:ext>
            </a:extLst>
          </p:cNvPr>
          <p:cNvSpPr>
            <a:spLocks noGrp="1"/>
          </p:cNvSpPr>
          <p:nvPr>
            <p:ph type="title"/>
          </p:nvPr>
        </p:nvSpPr>
        <p:spPr/>
        <p:txBody>
          <a:bodyPr/>
          <a:lstStyle/>
          <a:p>
            <a:r>
              <a:rPr lang="en-US" b="1" dirty="0"/>
              <a:t>More on Section 263….</a:t>
            </a:r>
            <a:endParaRPr lang="en-IN" b="1" dirty="0"/>
          </a:p>
        </p:txBody>
      </p:sp>
      <p:sp>
        <p:nvSpPr>
          <p:cNvPr id="3" name="Content Placeholder 2">
            <a:extLst>
              <a:ext uri="{FF2B5EF4-FFF2-40B4-BE49-F238E27FC236}">
                <a16:creationId xmlns:a16="http://schemas.microsoft.com/office/drawing/2014/main" id="{A30F7C93-C29D-7759-3880-4850890EA327}"/>
              </a:ext>
            </a:extLst>
          </p:cNvPr>
          <p:cNvSpPr>
            <a:spLocks noGrp="1"/>
          </p:cNvSpPr>
          <p:nvPr>
            <p:ph idx="1"/>
          </p:nvPr>
        </p:nvSpPr>
        <p:spPr/>
        <p:txBody>
          <a:bodyPr>
            <a:normAutofit lnSpcReduction="10000"/>
          </a:bodyPr>
          <a:lstStyle/>
          <a:p>
            <a:r>
              <a:rPr lang="en-US" dirty="0"/>
              <a:t>Authority to  pass 263 order </a:t>
            </a:r>
          </a:p>
          <a:p>
            <a:pPr marL="0" indent="0">
              <a:buNone/>
            </a:pPr>
            <a:endParaRPr lang="en-US" b="1" i="1" dirty="0"/>
          </a:p>
          <a:p>
            <a:pPr>
              <a:buFontTx/>
              <a:buChar char="-"/>
            </a:pPr>
            <a:r>
              <a:rPr lang="en-US" dirty="0"/>
              <a:t>after </a:t>
            </a:r>
            <a:r>
              <a:rPr lang="en-US" b="1" dirty="0"/>
              <a:t>giving opportunity of being heard </a:t>
            </a:r>
          </a:p>
          <a:p>
            <a:pPr>
              <a:buFontTx/>
              <a:buChar char="-"/>
            </a:pPr>
            <a:endParaRPr lang="en-US" b="1" dirty="0"/>
          </a:p>
          <a:p>
            <a:r>
              <a:rPr lang="en-US" dirty="0"/>
              <a:t>Formal show cause not essential :</a:t>
            </a:r>
          </a:p>
          <a:p>
            <a:pPr marL="0" indent="0">
              <a:buNone/>
            </a:pPr>
            <a:r>
              <a:rPr lang="en-US"/>
              <a:t>   CIT</a:t>
            </a:r>
            <a:r>
              <a:rPr lang="en-US" dirty="0"/>
              <a:t>) vs. Amitabh Bachchan 384ITR200 (SC)</a:t>
            </a:r>
          </a:p>
          <a:p>
            <a:endParaRPr lang="en-US" dirty="0"/>
          </a:p>
          <a:p>
            <a:r>
              <a:rPr lang="en-US" dirty="0"/>
              <a:t>CIT included grounds not mentioned in the show cause- Invalid </a:t>
            </a:r>
          </a:p>
          <a:p>
            <a:pPr marL="0" indent="0">
              <a:buNone/>
            </a:pPr>
            <a:r>
              <a:rPr lang="en-US" dirty="0"/>
              <a:t>  ABACUS 3809(2023)(09) [SC]</a:t>
            </a:r>
          </a:p>
          <a:p>
            <a:endParaRPr lang="en-US" b="1" i="1" dirty="0"/>
          </a:p>
        </p:txBody>
      </p:sp>
    </p:spTree>
    <p:extLst>
      <p:ext uri="{BB962C8B-B14F-4D97-AF65-F5344CB8AC3E}">
        <p14:creationId xmlns:p14="http://schemas.microsoft.com/office/powerpoint/2010/main" val="23614020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449DE-2D75-314D-F835-693C2A1A8E15}"/>
              </a:ext>
            </a:extLst>
          </p:cNvPr>
          <p:cNvSpPr>
            <a:spLocks noGrp="1"/>
          </p:cNvSpPr>
          <p:nvPr>
            <p:ph type="title"/>
          </p:nvPr>
        </p:nvSpPr>
        <p:spPr/>
        <p:txBody>
          <a:bodyPr/>
          <a:lstStyle/>
          <a:p>
            <a:r>
              <a:rPr lang="en-US" b="1" dirty="0"/>
              <a:t>More on Section 263</a:t>
            </a:r>
            <a:endParaRPr lang="en-IN" b="1" dirty="0"/>
          </a:p>
        </p:txBody>
      </p:sp>
      <p:sp>
        <p:nvSpPr>
          <p:cNvPr id="3" name="Content Placeholder 2">
            <a:extLst>
              <a:ext uri="{FF2B5EF4-FFF2-40B4-BE49-F238E27FC236}">
                <a16:creationId xmlns:a16="http://schemas.microsoft.com/office/drawing/2014/main" id="{270111E1-D8AD-F08A-E3D5-FEE126EE8283}"/>
              </a:ext>
            </a:extLst>
          </p:cNvPr>
          <p:cNvSpPr>
            <a:spLocks noGrp="1"/>
          </p:cNvSpPr>
          <p:nvPr>
            <p:ph idx="1"/>
          </p:nvPr>
        </p:nvSpPr>
        <p:spPr/>
        <p:txBody>
          <a:bodyPr/>
          <a:lstStyle/>
          <a:p>
            <a:r>
              <a:rPr lang="en-US" dirty="0"/>
              <a:t>Meaning of Erroneous in so far as Prejudicial to the Interest of Revenue </a:t>
            </a:r>
            <a:r>
              <a:rPr lang="en-US" i="1" dirty="0"/>
              <a:t>(EIPIR)</a:t>
            </a:r>
          </a:p>
          <a:p>
            <a:endParaRPr lang="en-US" dirty="0"/>
          </a:p>
          <a:p>
            <a:r>
              <a:rPr lang="en-US" dirty="0"/>
              <a:t>Explanation 2 below 263</a:t>
            </a:r>
          </a:p>
          <a:p>
            <a:endParaRPr lang="en-US" dirty="0"/>
          </a:p>
          <a:p>
            <a:endParaRPr lang="en-US" dirty="0"/>
          </a:p>
          <a:p>
            <a:pPr marL="0" indent="0">
              <a:buNone/>
            </a:pPr>
            <a:endParaRPr lang="en-IN" dirty="0"/>
          </a:p>
        </p:txBody>
      </p:sp>
    </p:spTree>
    <p:extLst>
      <p:ext uri="{BB962C8B-B14F-4D97-AF65-F5344CB8AC3E}">
        <p14:creationId xmlns:p14="http://schemas.microsoft.com/office/powerpoint/2010/main" val="7445712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9EDC5-FE76-2C04-C182-90D13D2BF10D}"/>
              </a:ext>
            </a:extLst>
          </p:cNvPr>
          <p:cNvSpPr>
            <a:spLocks noGrp="1"/>
          </p:cNvSpPr>
          <p:nvPr>
            <p:ph type="title"/>
          </p:nvPr>
        </p:nvSpPr>
        <p:spPr/>
        <p:txBody>
          <a:bodyPr/>
          <a:lstStyle/>
          <a:p>
            <a:r>
              <a:rPr lang="en-US" b="1" dirty="0"/>
              <a:t>Explanation 2 ..</a:t>
            </a:r>
            <a:endParaRPr lang="en-IN" b="1" dirty="0"/>
          </a:p>
        </p:txBody>
      </p:sp>
      <p:sp>
        <p:nvSpPr>
          <p:cNvPr id="3" name="Content Placeholder 2">
            <a:extLst>
              <a:ext uri="{FF2B5EF4-FFF2-40B4-BE49-F238E27FC236}">
                <a16:creationId xmlns:a16="http://schemas.microsoft.com/office/drawing/2014/main" id="{95B14266-197B-24A0-CD87-B6707BAD329B}"/>
              </a:ext>
            </a:extLst>
          </p:cNvPr>
          <p:cNvSpPr>
            <a:spLocks noGrp="1"/>
          </p:cNvSpPr>
          <p:nvPr>
            <p:ph idx="1"/>
          </p:nvPr>
        </p:nvSpPr>
        <p:spPr/>
        <p:txBody>
          <a:bodyPr>
            <a:normAutofit/>
          </a:bodyPr>
          <a:lstStyle/>
          <a:p>
            <a:pPr marL="0" indent="0">
              <a:buNone/>
            </a:pPr>
            <a:r>
              <a:rPr lang="en-US" dirty="0"/>
              <a:t>In the </a:t>
            </a:r>
            <a:r>
              <a:rPr lang="en-US" b="1" i="1" dirty="0"/>
              <a:t>opinion</a:t>
            </a:r>
            <a:r>
              <a:rPr lang="en-US" dirty="0"/>
              <a:t> of the 263 passing authorities </a:t>
            </a:r>
          </a:p>
          <a:p>
            <a:endParaRPr lang="en-US" dirty="0"/>
          </a:p>
          <a:p>
            <a:r>
              <a:rPr lang="en-US" dirty="0"/>
              <a:t>Order passed without making inquiries or verification </a:t>
            </a:r>
          </a:p>
          <a:p>
            <a:endParaRPr lang="en-US" dirty="0"/>
          </a:p>
          <a:p>
            <a:r>
              <a:rPr lang="en-US" dirty="0"/>
              <a:t>Order passed allowing relief without inquiry</a:t>
            </a:r>
          </a:p>
          <a:p>
            <a:endParaRPr lang="en-US" dirty="0"/>
          </a:p>
        </p:txBody>
      </p:sp>
    </p:spTree>
    <p:extLst>
      <p:ext uri="{BB962C8B-B14F-4D97-AF65-F5344CB8AC3E}">
        <p14:creationId xmlns:p14="http://schemas.microsoft.com/office/powerpoint/2010/main" val="29073820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9EDC5-FE76-2C04-C182-90D13D2BF10D}"/>
              </a:ext>
            </a:extLst>
          </p:cNvPr>
          <p:cNvSpPr>
            <a:spLocks noGrp="1"/>
          </p:cNvSpPr>
          <p:nvPr>
            <p:ph type="title"/>
          </p:nvPr>
        </p:nvSpPr>
        <p:spPr/>
        <p:txBody>
          <a:bodyPr/>
          <a:lstStyle/>
          <a:p>
            <a:r>
              <a:rPr lang="en-US" b="1" dirty="0"/>
              <a:t>Explanation 2 contd..</a:t>
            </a:r>
            <a:endParaRPr lang="en-IN" b="1" dirty="0"/>
          </a:p>
        </p:txBody>
      </p:sp>
      <p:sp>
        <p:nvSpPr>
          <p:cNvPr id="3" name="Content Placeholder 2">
            <a:extLst>
              <a:ext uri="{FF2B5EF4-FFF2-40B4-BE49-F238E27FC236}">
                <a16:creationId xmlns:a16="http://schemas.microsoft.com/office/drawing/2014/main" id="{95B14266-197B-24A0-CD87-B6707BAD329B}"/>
              </a:ext>
            </a:extLst>
          </p:cNvPr>
          <p:cNvSpPr>
            <a:spLocks noGrp="1"/>
          </p:cNvSpPr>
          <p:nvPr>
            <p:ph idx="1"/>
          </p:nvPr>
        </p:nvSpPr>
        <p:spPr/>
        <p:txBody>
          <a:bodyPr>
            <a:normAutofit/>
          </a:bodyPr>
          <a:lstStyle/>
          <a:p>
            <a:pPr marL="0" indent="0">
              <a:buNone/>
            </a:pPr>
            <a:r>
              <a:rPr lang="en-US" dirty="0"/>
              <a:t>In the </a:t>
            </a:r>
            <a:r>
              <a:rPr lang="en-US" b="1" i="1" dirty="0"/>
              <a:t>opinion </a:t>
            </a:r>
            <a:r>
              <a:rPr lang="en-US" dirty="0"/>
              <a:t>of the 263 passing authorities </a:t>
            </a:r>
          </a:p>
          <a:p>
            <a:pPr marL="0" indent="0">
              <a:buNone/>
            </a:pPr>
            <a:endParaRPr lang="en-US" dirty="0"/>
          </a:p>
          <a:p>
            <a:endParaRPr lang="en-US" dirty="0"/>
          </a:p>
          <a:p>
            <a:r>
              <a:rPr lang="en-US" dirty="0"/>
              <a:t>Order </a:t>
            </a:r>
            <a:r>
              <a:rPr lang="en-US" i="1" dirty="0"/>
              <a:t>not</a:t>
            </a:r>
            <a:r>
              <a:rPr lang="en-US" dirty="0"/>
              <a:t> passed in accordance with order, direction or instruction of CBDT</a:t>
            </a:r>
          </a:p>
          <a:p>
            <a:endParaRPr lang="en-US" dirty="0"/>
          </a:p>
          <a:p>
            <a:r>
              <a:rPr lang="en-US" dirty="0"/>
              <a:t>Order in violation of </a:t>
            </a:r>
            <a:r>
              <a:rPr lang="en-US" i="1" dirty="0"/>
              <a:t>pro-revenue</a:t>
            </a:r>
            <a:r>
              <a:rPr lang="en-US" dirty="0"/>
              <a:t> order of Jurisdictional HC/ SC</a:t>
            </a:r>
            <a:endParaRPr lang="en-IN" dirty="0"/>
          </a:p>
          <a:p>
            <a:pPr marL="0" indent="0">
              <a:buNone/>
            </a:pPr>
            <a:endParaRPr lang="en-US" dirty="0"/>
          </a:p>
        </p:txBody>
      </p:sp>
    </p:spTree>
    <p:extLst>
      <p:ext uri="{BB962C8B-B14F-4D97-AF65-F5344CB8AC3E}">
        <p14:creationId xmlns:p14="http://schemas.microsoft.com/office/powerpoint/2010/main" val="33923335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020C4-B80E-D373-F5A5-8D45F0FB1DC4}"/>
              </a:ext>
            </a:extLst>
          </p:cNvPr>
          <p:cNvSpPr>
            <a:spLocks noGrp="1"/>
          </p:cNvSpPr>
          <p:nvPr>
            <p:ph type="title"/>
          </p:nvPr>
        </p:nvSpPr>
        <p:spPr/>
        <p:txBody>
          <a:bodyPr>
            <a:normAutofit fontScale="90000"/>
          </a:bodyPr>
          <a:lstStyle/>
          <a:p>
            <a:br>
              <a:rPr lang="en-US" dirty="0"/>
            </a:br>
            <a:br>
              <a:rPr lang="en-US" dirty="0"/>
            </a:br>
            <a:r>
              <a:rPr lang="en-US" b="1" dirty="0"/>
              <a:t>If assessment order </a:t>
            </a:r>
            <a:r>
              <a:rPr lang="en-US" b="1" i="1" dirty="0"/>
              <a:t>EIPTIR</a:t>
            </a:r>
            <a:br>
              <a:rPr lang="en-US" dirty="0"/>
            </a:br>
            <a:br>
              <a:rPr lang="en-US" dirty="0"/>
            </a:br>
            <a:endParaRPr lang="en-IN" dirty="0"/>
          </a:p>
        </p:txBody>
      </p:sp>
      <p:sp>
        <p:nvSpPr>
          <p:cNvPr id="3" name="Content Placeholder 2">
            <a:extLst>
              <a:ext uri="{FF2B5EF4-FFF2-40B4-BE49-F238E27FC236}">
                <a16:creationId xmlns:a16="http://schemas.microsoft.com/office/drawing/2014/main" id="{EA67A30E-6D37-0726-9055-7F7B3BB952B8}"/>
              </a:ext>
            </a:extLst>
          </p:cNvPr>
          <p:cNvSpPr>
            <a:spLocks noGrp="1"/>
          </p:cNvSpPr>
          <p:nvPr>
            <p:ph idx="1"/>
          </p:nvPr>
        </p:nvSpPr>
        <p:spPr/>
        <p:txBody>
          <a:bodyPr/>
          <a:lstStyle/>
          <a:p>
            <a:pPr marL="0" indent="0">
              <a:buNone/>
            </a:pPr>
            <a:endParaRPr lang="en-US" dirty="0"/>
          </a:p>
          <a:p>
            <a:pPr marL="0" indent="0">
              <a:buNone/>
            </a:pPr>
            <a:r>
              <a:rPr lang="en-US" dirty="0"/>
              <a:t>263 passing Authorities </a:t>
            </a:r>
          </a:p>
          <a:p>
            <a:r>
              <a:rPr lang="en-US" dirty="0"/>
              <a:t>To pass order under section 263 </a:t>
            </a:r>
            <a:r>
              <a:rPr lang="en-US" b="1" dirty="0"/>
              <a:t>including </a:t>
            </a:r>
          </a:p>
          <a:p>
            <a:r>
              <a:rPr lang="en-US" dirty="0"/>
              <a:t>263(1)(</a:t>
            </a:r>
            <a:r>
              <a:rPr lang="en-US" dirty="0" err="1"/>
              <a:t>i</a:t>
            </a:r>
            <a:r>
              <a:rPr lang="en-US" dirty="0"/>
              <a:t>)</a:t>
            </a:r>
          </a:p>
          <a:p>
            <a:pPr marL="0" indent="0">
              <a:buNone/>
            </a:pPr>
            <a:r>
              <a:rPr lang="en-US" dirty="0"/>
              <a:t>  -</a:t>
            </a:r>
            <a:r>
              <a:rPr lang="en-US" b="1" dirty="0"/>
              <a:t>enhancing</a:t>
            </a:r>
            <a:r>
              <a:rPr lang="en-US" dirty="0"/>
              <a:t> the assessment or</a:t>
            </a:r>
          </a:p>
          <a:p>
            <a:pPr marL="0" indent="0">
              <a:buNone/>
            </a:pPr>
            <a:r>
              <a:rPr lang="en-US" dirty="0"/>
              <a:t>  -</a:t>
            </a:r>
            <a:r>
              <a:rPr lang="en-US" b="1" dirty="0"/>
              <a:t>modifying</a:t>
            </a:r>
            <a:r>
              <a:rPr lang="en-US" dirty="0"/>
              <a:t> the assessment or</a:t>
            </a:r>
          </a:p>
          <a:p>
            <a:pPr marL="0" indent="0">
              <a:buNone/>
            </a:pPr>
            <a:r>
              <a:rPr lang="en-US" dirty="0"/>
              <a:t> -</a:t>
            </a:r>
            <a:r>
              <a:rPr lang="en-US" b="1" dirty="0"/>
              <a:t>cancelling</a:t>
            </a:r>
            <a:r>
              <a:rPr lang="en-US" dirty="0"/>
              <a:t> the assessment </a:t>
            </a:r>
            <a:r>
              <a:rPr lang="en-US" b="1" dirty="0"/>
              <a:t>and</a:t>
            </a:r>
            <a:r>
              <a:rPr lang="en-US" dirty="0"/>
              <a:t> directing a fresh assessment </a:t>
            </a:r>
          </a:p>
          <a:p>
            <a:pPr marL="0" indent="0">
              <a:buNone/>
            </a:pPr>
            <a:endParaRPr lang="en-US" dirty="0"/>
          </a:p>
          <a:p>
            <a:pPr marL="0" indent="0">
              <a:buNone/>
            </a:pPr>
            <a:endParaRPr lang="en-IN" dirty="0"/>
          </a:p>
        </p:txBody>
      </p:sp>
    </p:spTree>
    <p:extLst>
      <p:ext uri="{BB962C8B-B14F-4D97-AF65-F5344CB8AC3E}">
        <p14:creationId xmlns:p14="http://schemas.microsoft.com/office/powerpoint/2010/main" val="16882280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701</TotalTime>
  <Words>1490</Words>
  <Application>Microsoft Office PowerPoint</Application>
  <PresentationFormat>Widescreen</PresentationFormat>
  <Paragraphs>274</Paragraphs>
  <Slides>37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37</vt:i4>
      </vt:variant>
    </vt:vector>
  </HeadingPairs>
  <TitlesOfParts>
    <vt:vector size="42" baseType="lpstr">
      <vt:lpstr>Algerian</vt:lpstr>
      <vt:lpstr>Arial</vt:lpstr>
      <vt:lpstr>Calibri</vt:lpstr>
      <vt:lpstr>Calibri Light</vt:lpstr>
      <vt:lpstr>Office Theme</vt:lpstr>
      <vt:lpstr>Revision under section 263 and 264 of  Income-tax Act, 1961</vt:lpstr>
      <vt:lpstr>Section 263 and 264: Basics </vt:lpstr>
      <vt:lpstr>More on Section 263….</vt:lpstr>
      <vt:lpstr>More on Section 263….</vt:lpstr>
      <vt:lpstr>More on Section 263….</vt:lpstr>
      <vt:lpstr>More on Section 263</vt:lpstr>
      <vt:lpstr>Explanation 2 ..</vt:lpstr>
      <vt:lpstr>Explanation 2 contd..</vt:lpstr>
      <vt:lpstr>  If assessment order EIPTIR  </vt:lpstr>
      <vt:lpstr>If TPO order EIPTIR </vt:lpstr>
      <vt:lpstr>Explanation 1 </vt:lpstr>
      <vt:lpstr>Time limit of Passing 263</vt:lpstr>
      <vt:lpstr>Remedy for adverse order</vt:lpstr>
      <vt:lpstr>Sec 263 :Law and practice</vt:lpstr>
      <vt:lpstr>147  versus 263 </vt:lpstr>
      <vt:lpstr>Landmark Case Laws </vt:lpstr>
      <vt:lpstr>Revision of other orders -264</vt:lpstr>
      <vt:lpstr>Revision of other orders -264</vt:lpstr>
      <vt:lpstr>More on Sec 264</vt:lpstr>
      <vt:lpstr>Time limit and Procedure </vt:lpstr>
      <vt:lpstr>Time limit and Procedure </vt:lpstr>
      <vt:lpstr>264 Exclusions </vt:lpstr>
      <vt:lpstr>Remedy for  adverse order</vt:lpstr>
      <vt:lpstr> 264 :Law and Practice </vt:lpstr>
      <vt:lpstr>Issues</vt:lpstr>
      <vt:lpstr>M/S. The Malabar Industrial Co. Ltd vs Commissioner Of Income-Tax, Kerala 243 ITR 83 (SC)</vt:lpstr>
      <vt:lpstr>CIT v. Usha International Ltd., 348 ITR 485 (Del.) [FB]</vt:lpstr>
      <vt:lpstr>Kutch District Co. Op. Milk Producers Union Ltd [2025] 174 taxmann.com 868 (Gujarat)[18-03-2025</vt:lpstr>
      <vt:lpstr>Audit Objection and 263</vt:lpstr>
      <vt:lpstr>Appeal and 263.</vt:lpstr>
      <vt:lpstr>Appeal and 263.</vt:lpstr>
      <vt:lpstr>263 in case of search assessment  (old 153A/153C)</vt:lpstr>
      <vt:lpstr> Penalty initiated on wrong section : PCIT vs Harish Jain (ITAT Jodhpur )  </vt:lpstr>
      <vt:lpstr> Non –initiation of Penalty proceedings </vt:lpstr>
      <vt:lpstr>263 :Reckoning of time limit </vt:lpstr>
      <vt:lpstr>263 and 264 : Mode of Conduct of proceeding </vt:lpstr>
      <vt:lpstr>PowerPoint Presentation</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CIT AU 11</dc:creator>
  <cp:lastModifiedBy>NILAY BARAN SOM</cp:lastModifiedBy>
  <cp:revision>21</cp:revision>
  <dcterms:created xsi:type="dcterms:W3CDTF">2024-07-07T17:44:50Z</dcterms:created>
  <dcterms:modified xsi:type="dcterms:W3CDTF">2025-07-19T04:58:09Z</dcterms:modified>
</cp:coreProperties>
</file>