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83" r:id="rId8"/>
    <p:sldId id="274" r:id="rId9"/>
    <p:sldId id="262" r:id="rId10"/>
    <p:sldId id="263" r:id="rId11"/>
    <p:sldId id="264" r:id="rId12"/>
    <p:sldId id="265" r:id="rId13"/>
    <p:sldId id="266" r:id="rId14"/>
    <p:sldId id="267" r:id="rId15"/>
    <p:sldId id="268" r:id="rId16"/>
    <p:sldId id="269" r:id="rId17"/>
    <p:sldId id="270" r:id="rId18"/>
    <p:sldId id="284" r:id="rId19"/>
    <p:sldId id="285" r:id="rId20"/>
    <p:sldId id="271" r:id="rId21"/>
    <p:sldId id="272" r:id="rId22"/>
    <p:sldId id="273" r:id="rId23"/>
    <p:sldId id="275" r:id="rId24"/>
    <p:sldId id="276" r:id="rId25"/>
    <p:sldId id="277" r:id="rId26"/>
    <p:sldId id="278" r:id="rId27"/>
    <p:sldId id="279" r:id="rId28"/>
    <p:sldId id="280" r:id="rId29"/>
    <p:sldId id="281" r:id="rId30"/>
    <p:sldId id="28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47CC275-E503-4EB8-99AD-455F220E9F3E}" type="datetimeFigureOut">
              <a:rPr lang="en-IN" smtClean="0"/>
              <a:t>14-06-2025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0EA4126-F6AC-469C-92AB-E48FAC3C9904}" type="slidenum">
              <a:rPr lang="en-IN" smtClean="0"/>
              <a:t>‹#›</a:t>
            </a:fld>
            <a:endParaRPr lang="en-IN"/>
          </a:p>
        </p:txBody>
      </p:sp>
    </p:spTree>
    <p:extLst>
      <p:ext uri="{BB962C8B-B14F-4D97-AF65-F5344CB8AC3E}">
        <p14:creationId xmlns:p14="http://schemas.microsoft.com/office/powerpoint/2010/main" val="1738148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7CC275-E503-4EB8-99AD-455F220E9F3E}" type="datetimeFigureOut">
              <a:rPr lang="en-IN" smtClean="0"/>
              <a:t>14-06-2025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0EA4126-F6AC-469C-92AB-E48FAC3C9904}" type="slidenum">
              <a:rPr lang="en-IN" smtClean="0"/>
              <a:t>‹#›</a:t>
            </a:fld>
            <a:endParaRPr lang="en-IN"/>
          </a:p>
        </p:txBody>
      </p:sp>
    </p:spTree>
    <p:extLst>
      <p:ext uri="{BB962C8B-B14F-4D97-AF65-F5344CB8AC3E}">
        <p14:creationId xmlns:p14="http://schemas.microsoft.com/office/powerpoint/2010/main" val="2327203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7CC275-E503-4EB8-99AD-455F220E9F3E}" type="datetimeFigureOut">
              <a:rPr lang="en-IN" smtClean="0"/>
              <a:t>14-06-2025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0EA4126-F6AC-469C-92AB-E48FAC3C9904}" type="slidenum">
              <a:rPr lang="en-IN" smtClean="0"/>
              <a:t>‹#›</a:t>
            </a:fld>
            <a:endParaRPr lang="en-IN"/>
          </a:p>
        </p:txBody>
      </p:sp>
    </p:spTree>
    <p:extLst>
      <p:ext uri="{BB962C8B-B14F-4D97-AF65-F5344CB8AC3E}">
        <p14:creationId xmlns:p14="http://schemas.microsoft.com/office/powerpoint/2010/main" val="513647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7CC275-E503-4EB8-99AD-455F220E9F3E}" type="datetimeFigureOut">
              <a:rPr lang="en-IN" smtClean="0"/>
              <a:t>14-06-2025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0EA4126-F6AC-469C-92AB-E48FAC3C9904}" type="slidenum">
              <a:rPr lang="en-IN" smtClean="0"/>
              <a:t>‹#›</a:t>
            </a:fld>
            <a:endParaRPr lang="en-IN"/>
          </a:p>
        </p:txBody>
      </p:sp>
    </p:spTree>
    <p:extLst>
      <p:ext uri="{BB962C8B-B14F-4D97-AF65-F5344CB8AC3E}">
        <p14:creationId xmlns:p14="http://schemas.microsoft.com/office/powerpoint/2010/main" val="1853822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7CC275-E503-4EB8-99AD-455F220E9F3E}" type="datetimeFigureOut">
              <a:rPr lang="en-IN" smtClean="0"/>
              <a:t>14-06-2025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0EA4126-F6AC-469C-92AB-E48FAC3C9904}" type="slidenum">
              <a:rPr lang="en-IN" smtClean="0"/>
              <a:t>‹#›</a:t>
            </a:fld>
            <a:endParaRPr lang="en-IN"/>
          </a:p>
        </p:txBody>
      </p:sp>
    </p:spTree>
    <p:extLst>
      <p:ext uri="{BB962C8B-B14F-4D97-AF65-F5344CB8AC3E}">
        <p14:creationId xmlns:p14="http://schemas.microsoft.com/office/powerpoint/2010/main" val="3943348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47CC275-E503-4EB8-99AD-455F220E9F3E}" type="datetimeFigureOut">
              <a:rPr lang="en-IN" smtClean="0"/>
              <a:t>14-06-2025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0EA4126-F6AC-469C-92AB-E48FAC3C9904}" type="slidenum">
              <a:rPr lang="en-IN" smtClean="0"/>
              <a:t>‹#›</a:t>
            </a:fld>
            <a:endParaRPr lang="en-IN"/>
          </a:p>
        </p:txBody>
      </p:sp>
    </p:spTree>
    <p:extLst>
      <p:ext uri="{BB962C8B-B14F-4D97-AF65-F5344CB8AC3E}">
        <p14:creationId xmlns:p14="http://schemas.microsoft.com/office/powerpoint/2010/main" val="1302248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47CC275-E503-4EB8-99AD-455F220E9F3E}" type="datetimeFigureOut">
              <a:rPr lang="en-IN" smtClean="0"/>
              <a:t>14-06-2025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0EA4126-F6AC-469C-92AB-E48FAC3C9904}" type="slidenum">
              <a:rPr lang="en-IN" smtClean="0"/>
              <a:t>‹#›</a:t>
            </a:fld>
            <a:endParaRPr lang="en-IN"/>
          </a:p>
        </p:txBody>
      </p:sp>
    </p:spTree>
    <p:extLst>
      <p:ext uri="{BB962C8B-B14F-4D97-AF65-F5344CB8AC3E}">
        <p14:creationId xmlns:p14="http://schemas.microsoft.com/office/powerpoint/2010/main" val="3428170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47CC275-E503-4EB8-99AD-455F220E9F3E}" type="datetimeFigureOut">
              <a:rPr lang="en-IN" smtClean="0"/>
              <a:t>14-06-2025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0EA4126-F6AC-469C-92AB-E48FAC3C9904}" type="slidenum">
              <a:rPr lang="en-IN" smtClean="0"/>
              <a:t>‹#›</a:t>
            </a:fld>
            <a:endParaRPr lang="en-IN"/>
          </a:p>
        </p:txBody>
      </p:sp>
    </p:spTree>
    <p:extLst>
      <p:ext uri="{BB962C8B-B14F-4D97-AF65-F5344CB8AC3E}">
        <p14:creationId xmlns:p14="http://schemas.microsoft.com/office/powerpoint/2010/main" val="3998207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7CC275-E503-4EB8-99AD-455F220E9F3E}" type="datetimeFigureOut">
              <a:rPr lang="en-IN" smtClean="0"/>
              <a:t>14-06-2025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0EA4126-F6AC-469C-92AB-E48FAC3C9904}" type="slidenum">
              <a:rPr lang="en-IN" smtClean="0"/>
              <a:t>‹#›</a:t>
            </a:fld>
            <a:endParaRPr lang="en-IN"/>
          </a:p>
        </p:txBody>
      </p:sp>
    </p:spTree>
    <p:extLst>
      <p:ext uri="{BB962C8B-B14F-4D97-AF65-F5344CB8AC3E}">
        <p14:creationId xmlns:p14="http://schemas.microsoft.com/office/powerpoint/2010/main" val="1140216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7CC275-E503-4EB8-99AD-455F220E9F3E}" type="datetimeFigureOut">
              <a:rPr lang="en-IN" smtClean="0"/>
              <a:t>14-06-2025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0EA4126-F6AC-469C-92AB-E48FAC3C9904}" type="slidenum">
              <a:rPr lang="en-IN" smtClean="0"/>
              <a:t>‹#›</a:t>
            </a:fld>
            <a:endParaRPr lang="en-IN"/>
          </a:p>
        </p:txBody>
      </p:sp>
    </p:spTree>
    <p:extLst>
      <p:ext uri="{BB962C8B-B14F-4D97-AF65-F5344CB8AC3E}">
        <p14:creationId xmlns:p14="http://schemas.microsoft.com/office/powerpoint/2010/main" val="889973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7CC275-E503-4EB8-99AD-455F220E9F3E}" type="datetimeFigureOut">
              <a:rPr lang="en-IN" smtClean="0"/>
              <a:t>14-06-2025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0EA4126-F6AC-469C-92AB-E48FAC3C9904}" type="slidenum">
              <a:rPr lang="en-IN" smtClean="0"/>
              <a:t>‹#›</a:t>
            </a:fld>
            <a:endParaRPr lang="en-IN"/>
          </a:p>
        </p:txBody>
      </p:sp>
    </p:spTree>
    <p:extLst>
      <p:ext uri="{BB962C8B-B14F-4D97-AF65-F5344CB8AC3E}">
        <p14:creationId xmlns:p14="http://schemas.microsoft.com/office/powerpoint/2010/main" val="1815501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7CC275-E503-4EB8-99AD-455F220E9F3E}" type="datetimeFigureOut">
              <a:rPr lang="en-IN" smtClean="0"/>
              <a:t>14-06-2025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A4126-F6AC-469C-92AB-E48FAC3C9904}" type="slidenum">
              <a:rPr lang="en-IN" smtClean="0"/>
              <a:t>‹#›</a:t>
            </a:fld>
            <a:endParaRPr lang="en-IN"/>
          </a:p>
        </p:txBody>
      </p:sp>
    </p:spTree>
    <p:extLst>
      <p:ext uri="{BB962C8B-B14F-4D97-AF65-F5344CB8AC3E}">
        <p14:creationId xmlns:p14="http://schemas.microsoft.com/office/powerpoint/2010/main" val="118968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8490" y="399245"/>
            <a:ext cx="9869510" cy="6053070"/>
          </a:xfrm>
        </p:spPr>
        <p:txBody>
          <a:bodyPr>
            <a:normAutofit/>
          </a:bodyPr>
          <a:lstStyle/>
          <a:p>
            <a:r>
              <a:rPr lang="en-US" sz="7200" b="1" dirty="0" smtClean="0"/>
              <a:t>Best judgment assessment U/s 144 and it’s reference to the dispute resolution panel constituted U/s 144C</a:t>
            </a:r>
            <a:endParaRPr lang="en-IN" sz="7200" b="1" dirty="0"/>
          </a:p>
        </p:txBody>
      </p:sp>
    </p:spTree>
    <p:extLst>
      <p:ext uri="{BB962C8B-B14F-4D97-AF65-F5344CB8AC3E}">
        <p14:creationId xmlns:p14="http://schemas.microsoft.com/office/powerpoint/2010/main" val="3386130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4699"/>
            <a:ext cx="10515600" cy="5932264"/>
          </a:xfrm>
        </p:spPr>
        <p:txBody>
          <a:bodyPr/>
          <a:lstStyle/>
          <a:p>
            <a:endParaRPr lang="en-US" b="1" dirty="0" smtClean="0"/>
          </a:p>
          <a:p>
            <a:r>
              <a:rPr lang="en-US" b="1" dirty="0" smtClean="0"/>
              <a:t>Narration of the objects</a:t>
            </a:r>
            <a:r>
              <a:rPr lang="en-US" dirty="0" smtClean="0"/>
              <a:t>: if an </a:t>
            </a:r>
            <a:r>
              <a:rPr lang="en-US" dirty="0" err="1" smtClean="0"/>
              <a:t>assessee</a:t>
            </a:r>
            <a:r>
              <a:rPr lang="en-US" dirty="0" smtClean="0"/>
              <a:t> fails to file return in time, but he produces entire books of account against the notice issued by the Assessing Officer, still assessment can be completed based on the book results and such assessment is certainly not a best judgment assessment under section 144. A best judgment assessment arises only when the Assessing Officer determines income based on materials gathered by him and not when assessment is made based on books of account submitted by the </a:t>
            </a:r>
            <a:r>
              <a:rPr lang="en-US" dirty="0" err="1" smtClean="0"/>
              <a:t>assessee</a:t>
            </a:r>
            <a:r>
              <a:rPr lang="en-US" dirty="0" smtClean="0"/>
              <a:t>.</a:t>
            </a:r>
          </a:p>
          <a:p>
            <a:endParaRPr lang="en-US" dirty="0" smtClean="0"/>
          </a:p>
          <a:p>
            <a:r>
              <a:rPr lang="en-US" dirty="0" smtClean="0"/>
              <a:t>A best judgment assessment can arise even in case of income escaping assessment under section 147 because section 148 makes it clear that a return filed against notice issued under section 148 should be proceeded with as if it is a return under section 139.</a:t>
            </a:r>
          </a:p>
          <a:p>
            <a:endParaRPr lang="en-IN" dirty="0"/>
          </a:p>
        </p:txBody>
      </p:sp>
    </p:spTree>
    <p:extLst>
      <p:ext uri="{BB962C8B-B14F-4D97-AF65-F5344CB8AC3E}">
        <p14:creationId xmlns:p14="http://schemas.microsoft.com/office/powerpoint/2010/main" val="559413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1972"/>
            <a:ext cx="10515600" cy="5854991"/>
          </a:xfrm>
        </p:spPr>
        <p:txBody>
          <a:bodyPr/>
          <a:lstStyle/>
          <a:p>
            <a:endParaRPr lang="en-US" dirty="0" smtClean="0"/>
          </a:p>
          <a:p>
            <a:r>
              <a:rPr lang="en-US" dirty="0" smtClean="0"/>
              <a:t>This </a:t>
            </a:r>
            <a:r>
              <a:rPr lang="en-US" dirty="0"/>
              <a:t>means that in a proceeding initiated under section 147, the Assessing Officer can make a best judgment assessment if the books of account produced by the </a:t>
            </a:r>
            <a:r>
              <a:rPr lang="en-US" dirty="0" err="1"/>
              <a:t>assessee</a:t>
            </a:r>
            <a:r>
              <a:rPr lang="en-US" dirty="0"/>
              <a:t> are unacceptable. </a:t>
            </a:r>
            <a:r>
              <a:rPr lang="en-US" b="1" u="sng" dirty="0"/>
              <a:t>Even though word ‘or’ is used in clauses (a) to (c) of section 144, yet a best judgment assessment is called for only when there is cumulative failure of all conditions including failure to furnish his details of income and to prove same through his accounts and documents.</a:t>
            </a:r>
            <a:endParaRPr lang="en-US" dirty="0"/>
          </a:p>
          <a:p>
            <a:endParaRPr lang="en-IN" dirty="0"/>
          </a:p>
        </p:txBody>
      </p:sp>
    </p:spTree>
    <p:extLst>
      <p:ext uri="{BB962C8B-B14F-4D97-AF65-F5344CB8AC3E}">
        <p14:creationId xmlns:p14="http://schemas.microsoft.com/office/powerpoint/2010/main" val="3465180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656858"/>
          </a:xfrm>
        </p:spPr>
        <p:txBody>
          <a:bodyPr/>
          <a:lstStyle/>
          <a:p>
            <a:r>
              <a:rPr lang="en-US" b="1" dirty="0" smtClean="0"/>
              <a:t>CIT Central and United Provinces v. </a:t>
            </a:r>
            <a:r>
              <a:rPr lang="en-US" b="1" dirty="0" err="1" smtClean="0"/>
              <a:t>Laxminarain</a:t>
            </a:r>
            <a:r>
              <a:rPr lang="en-US" b="1" dirty="0" smtClean="0"/>
              <a:t> </a:t>
            </a:r>
            <a:r>
              <a:rPr lang="en-US" b="1" dirty="0" err="1" smtClean="0"/>
              <a:t>Badridas</a:t>
            </a:r>
            <a:r>
              <a:rPr lang="en-US" b="1" dirty="0" smtClean="0"/>
              <a:t> [1973] 5 ITR 170 (PC)</a:t>
            </a:r>
            <a:endParaRPr lang="en-IN" b="1" dirty="0"/>
          </a:p>
        </p:txBody>
      </p:sp>
      <p:sp>
        <p:nvSpPr>
          <p:cNvPr id="3" name="Content Placeholder 2"/>
          <p:cNvSpPr>
            <a:spLocks noGrp="1"/>
          </p:cNvSpPr>
          <p:nvPr>
            <p:ph idx="1"/>
          </p:nvPr>
        </p:nvSpPr>
        <p:spPr>
          <a:xfrm>
            <a:off x="838200" y="2228045"/>
            <a:ext cx="10515600" cy="3948918"/>
          </a:xfrm>
        </p:spPr>
        <p:txBody>
          <a:bodyPr/>
          <a:lstStyle/>
          <a:p>
            <a:r>
              <a:rPr lang="en-US" dirty="0"/>
              <a:t>The Court held that Under section 23(4) of the Income-tax Act, the Officer is to make an assessment to the best of his judgment against a person who is in default. He must not act dishonestly or vindictively or capriciously because he must exercise judgment in the matter. He must make what he honestly believes to be fair estimate of the proper figure of assessment, and for this purpose he must be able to take in to consideration, local knowledge and repute.</a:t>
            </a:r>
          </a:p>
          <a:p>
            <a:endParaRPr lang="en-IN" dirty="0"/>
          </a:p>
        </p:txBody>
      </p:sp>
    </p:spTree>
    <p:extLst>
      <p:ext uri="{BB962C8B-B14F-4D97-AF65-F5344CB8AC3E}">
        <p14:creationId xmlns:p14="http://schemas.microsoft.com/office/powerpoint/2010/main" val="183303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3"/>
            <a:ext cx="10515600" cy="5867870"/>
          </a:xfrm>
        </p:spPr>
        <p:txBody>
          <a:bodyPr/>
          <a:lstStyle/>
          <a:p>
            <a:endParaRPr lang="en-US" dirty="0" smtClean="0"/>
          </a:p>
          <a:p>
            <a:r>
              <a:rPr lang="en-US" dirty="0" smtClean="0"/>
              <a:t>In </a:t>
            </a:r>
            <a:r>
              <a:rPr lang="en-US" dirty="0"/>
              <a:t>regard, to the </a:t>
            </a:r>
            <a:r>
              <a:rPr lang="en-US" dirty="0" err="1"/>
              <a:t>assessee’s</a:t>
            </a:r>
            <a:r>
              <a:rPr lang="en-US" dirty="0"/>
              <a:t> circumstances and his own knowledge of previous returns and assessments of </a:t>
            </a:r>
            <a:r>
              <a:rPr lang="en-US" dirty="0" err="1"/>
              <a:t>assessee</a:t>
            </a:r>
            <a:r>
              <a:rPr lang="en-US" dirty="0"/>
              <a:t> and all other matters which he thinks will assist him in arriving at a fair and proper estimate, and though there must necessarily be guesswork. In the matter, it must be honest guesswork. In that sense too, the assessment must be some extent arbitrary.</a:t>
            </a:r>
          </a:p>
          <a:p>
            <a:endParaRPr lang="en-IN" dirty="0"/>
          </a:p>
        </p:txBody>
      </p:sp>
    </p:spTree>
    <p:extLst>
      <p:ext uri="{BB962C8B-B14F-4D97-AF65-F5344CB8AC3E}">
        <p14:creationId xmlns:p14="http://schemas.microsoft.com/office/powerpoint/2010/main" val="1544502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ESTIMATION OF INCOME MUST BE HONEST AND FAIR</a:t>
            </a:r>
            <a:endParaRPr lang="en-IN" dirty="0"/>
          </a:p>
        </p:txBody>
      </p:sp>
      <p:sp>
        <p:nvSpPr>
          <p:cNvPr id="3" name="Content Placeholder 2"/>
          <p:cNvSpPr>
            <a:spLocks noGrp="1"/>
          </p:cNvSpPr>
          <p:nvPr>
            <p:ph idx="1"/>
          </p:nvPr>
        </p:nvSpPr>
        <p:spPr/>
        <p:txBody>
          <a:bodyPr/>
          <a:lstStyle/>
          <a:p>
            <a:pPr algn="just"/>
            <a:endParaRPr lang="en-US" b="1" i="1" dirty="0" smtClean="0"/>
          </a:p>
          <a:p>
            <a:pPr algn="just"/>
            <a:r>
              <a:rPr lang="en-US" sz="3600" b="1" i="1" dirty="0" err="1" smtClean="0"/>
              <a:t>Brij</a:t>
            </a:r>
            <a:r>
              <a:rPr lang="en-US" sz="3600" b="1" i="1" dirty="0" smtClean="0"/>
              <a:t> </a:t>
            </a:r>
            <a:r>
              <a:rPr lang="en-US" sz="3600" b="1" i="1" dirty="0" err="1"/>
              <a:t>Bhushan</a:t>
            </a:r>
            <a:r>
              <a:rPr lang="en-US" sz="3600" b="1" i="1" dirty="0"/>
              <a:t> </a:t>
            </a:r>
            <a:r>
              <a:rPr lang="en-US" sz="3600" b="1" i="1" dirty="0" err="1"/>
              <a:t>Lal</a:t>
            </a:r>
            <a:r>
              <a:rPr lang="en-US" sz="3600" b="1" i="1" dirty="0"/>
              <a:t> </a:t>
            </a:r>
            <a:r>
              <a:rPr lang="en-US" sz="3600" b="1" i="1" dirty="0" err="1"/>
              <a:t>Parduman</a:t>
            </a:r>
            <a:r>
              <a:rPr lang="en-US" sz="3600" b="1" i="1" dirty="0"/>
              <a:t> Kumar v. CIT [1978] 115 ITR 524 (SC).</a:t>
            </a:r>
            <a:endParaRPr lang="en-US" sz="3600" dirty="0"/>
          </a:p>
          <a:p>
            <a:pPr algn="just"/>
            <a:r>
              <a:rPr lang="en-US" sz="3600" b="1" i="1" dirty="0" err="1"/>
              <a:t>Kachwala</a:t>
            </a:r>
            <a:r>
              <a:rPr lang="en-US" sz="3600" b="1" i="1" dirty="0"/>
              <a:t> Gems v. Jt. CIT [2007] 158 Taxman 71 (SC).</a:t>
            </a:r>
            <a:endParaRPr lang="en-US" sz="3600" dirty="0"/>
          </a:p>
          <a:p>
            <a:pPr algn="just"/>
            <a:r>
              <a:rPr lang="en-US" dirty="0"/>
              <a:t>The authority making a best judgment assessment must make an honest and fair estimate of the income of the </a:t>
            </a:r>
            <a:r>
              <a:rPr lang="en-US" dirty="0" err="1"/>
              <a:t>assessee</a:t>
            </a:r>
            <a:r>
              <a:rPr lang="en-US" dirty="0"/>
              <a:t> and though arbitrariness cannot be avoided in such an estimate, the same must not be capricious but should have a reasonable nexus to the available material and the circumstances of the case.</a:t>
            </a:r>
          </a:p>
          <a:p>
            <a:endParaRPr lang="en-US" dirty="0" smtClean="0"/>
          </a:p>
          <a:p>
            <a:endParaRPr lang="en-IN" dirty="0"/>
          </a:p>
        </p:txBody>
      </p:sp>
    </p:spTree>
    <p:extLst>
      <p:ext uri="{BB962C8B-B14F-4D97-AF65-F5344CB8AC3E}">
        <p14:creationId xmlns:p14="http://schemas.microsoft.com/office/powerpoint/2010/main" val="3839447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184892"/>
          </a:xfrm>
        </p:spPr>
        <p:txBody>
          <a:bodyPr>
            <a:normAutofit fontScale="90000"/>
          </a:bodyPr>
          <a:lstStyle/>
          <a:p>
            <a:r>
              <a:rPr lang="en-US" b="1" dirty="0" smtClean="0"/>
              <a:t>REDUCTION IN GROSS PROFIT RATIO CAN NOT BE THE ONLY GROUND FOR REJECTION OF BOOKS OF ACCOUNTS FOR THE PURPOSE OF BEST JUDGMENT ASSESSMENT</a:t>
            </a:r>
            <a:endParaRPr lang="en-IN" dirty="0"/>
          </a:p>
        </p:txBody>
      </p:sp>
      <p:sp>
        <p:nvSpPr>
          <p:cNvPr id="3" name="Content Placeholder 2"/>
          <p:cNvSpPr>
            <a:spLocks noGrp="1"/>
          </p:cNvSpPr>
          <p:nvPr>
            <p:ph idx="1"/>
          </p:nvPr>
        </p:nvSpPr>
        <p:spPr>
          <a:xfrm>
            <a:off x="838200" y="2678805"/>
            <a:ext cx="10515600" cy="3498157"/>
          </a:xfrm>
        </p:spPr>
        <p:txBody>
          <a:bodyPr>
            <a:normAutofit fontScale="92500"/>
          </a:bodyPr>
          <a:lstStyle/>
          <a:p>
            <a:pPr algn="just"/>
            <a:r>
              <a:rPr lang="en-US" b="1" i="1" dirty="0"/>
              <a:t>Pr. CIT v. IBILT Technologies Ltd. (2018) 98 Taxmann.com 255 (DHC)</a:t>
            </a:r>
            <a:endParaRPr lang="en-US" dirty="0"/>
          </a:p>
          <a:p>
            <a:pPr algn="just"/>
            <a:r>
              <a:rPr lang="en-US" dirty="0"/>
              <a:t>If there is fall in the gross profit ratio, reasons and grounds given by the respondent/</a:t>
            </a:r>
            <a:r>
              <a:rPr lang="en-US" dirty="0" err="1"/>
              <a:t>assessee</a:t>
            </a:r>
            <a:r>
              <a:rPr lang="en-US" dirty="0"/>
              <a:t> have to be examined objectively, fairly and in a non-partisan manner. Past results could be a good reason to conduct detailed verification, albeit would not be the only ground and reason to make addition by rejecting the books of account. Good and cogent reason why the financial results should be rejected has to be given. Books of account cannot be rejected as the respondent- </a:t>
            </a:r>
            <a:r>
              <a:rPr lang="en-US" dirty="0" err="1"/>
              <a:t>assessee</a:t>
            </a:r>
            <a:r>
              <a:rPr lang="en-US" dirty="0"/>
              <a:t> has suffered losses, where as in the immediate earlier year, profit was made.</a:t>
            </a:r>
          </a:p>
          <a:p>
            <a:endParaRPr lang="en-US" dirty="0" smtClean="0"/>
          </a:p>
          <a:p>
            <a:endParaRPr lang="en-IN" dirty="0"/>
          </a:p>
        </p:txBody>
      </p:sp>
    </p:spTree>
    <p:extLst>
      <p:ext uri="{BB962C8B-B14F-4D97-AF65-F5344CB8AC3E}">
        <p14:creationId xmlns:p14="http://schemas.microsoft.com/office/powerpoint/2010/main" val="967787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3"/>
            <a:ext cx="10515600" cy="5867870"/>
          </a:xfrm>
        </p:spPr>
        <p:txBody>
          <a:bodyPr/>
          <a:lstStyle/>
          <a:p>
            <a:r>
              <a:rPr lang="en-US" dirty="0" smtClean="0"/>
              <a:t>Reduction of gross </a:t>
            </a:r>
            <a:r>
              <a:rPr lang="en-US" dirty="0"/>
              <a:t>profit ratio could be due to various reasons, and cannot be the sole and only ground to reject the book results in entirety and frame best judgment </a:t>
            </a:r>
            <a:r>
              <a:rPr lang="en-US" dirty="0" smtClean="0"/>
              <a:t>assessment</a:t>
            </a:r>
          </a:p>
          <a:p>
            <a:r>
              <a:rPr lang="en-US" dirty="0" smtClean="0"/>
              <a:t> </a:t>
            </a:r>
            <a:r>
              <a:rPr lang="en-US" b="1" i="1" dirty="0" smtClean="0"/>
              <a:t>CIT </a:t>
            </a:r>
            <a:r>
              <a:rPr lang="en-US" b="1" i="1" dirty="0"/>
              <a:t>v. </a:t>
            </a:r>
            <a:r>
              <a:rPr lang="en-US" b="1" i="1" dirty="0" err="1"/>
              <a:t>Poonam</a:t>
            </a:r>
            <a:r>
              <a:rPr lang="en-US" b="1" i="1" dirty="0"/>
              <a:t> Rani [2010] 326 ITR 223/192 Taxman 167 (Delhi), Action Electricals v. Dy. CIT [2003] 132 Taxman 640/[2002] 258 ITR 188 (</a:t>
            </a:r>
            <a:r>
              <a:rPr lang="en-US" b="1" i="1" dirty="0" smtClean="0"/>
              <a:t>Delhi</a:t>
            </a:r>
            <a:r>
              <a:rPr lang="en-US" dirty="0" smtClean="0"/>
              <a:t>. </a:t>
            </a:r>
          </a:p>
          <a:p>
            <a:r>
              <a:rPr lang="en-US" dirty="0" smtClean="0"/>
              <a:t>The </a:t>
            </a:r>
            <a:r>
              <a:rPr lang="en-US" dirty="0"/>
              <a:t>reasoning given in the assessment order to compute income on hypothetical basis by applying gross profit ratio of 4% is completely fallacious, wrong and is contrary to well-settled </a:t>
            </a:r>
            <a:r>
              <a:rPr lang="en-US" dirty="0" smtClean="0"/>
              <a:t>law,</a:t>
            </a:r>
          </a:p>
          <a:p>
            <a:r>
              <a:rPr lang="en-US" b="1" i="1" dirty="0" smtClean="0"/>
              <a:t>CIT </a:t>
            </a:r>
            <a:r>
              <a:rPr lang="en-US" b="1" i="1" dirty="0"/>
              <a:t>v. Calcutta Discount Co. Ltd. [1973] 91 ITR 8 (SC), </a:t>
            </a:r>
            <a:r>
              <a:rPr lang="en-US" b="1" i="1" dirty="0" err="1"/>
              <a:t>Dhakeshwari</a:t>
            </a:r>
            <a:r>
              <a:rPr lang="en-US" b="1" i="1" dirty="0"/>
              <a:t> Cotton Mills Ltd. v. CIT [1954] 26 ITR 775 (SC)</a:t>
            </a:r>
            <a:r>
              <a:rPr lang="en-US" i="1" dirty="0"/>
              <a:t> and </a:t>
            </a:r>
            <a:endParaRPr lang="en-US" i="1" dirty="0" smtClean="0"/>
          </a:p>
          <a:p>
            <a:r>
              <a:rPr lang="en-US" b="1" i="1" dirty="0" err="1" smtClean="0"/>
              <a:t>Raghubar</a:t>
            </a:r>
            <a:r>
              <a:rPr lang="en-US" b="1" i="1" dirty="0" smtClean="0"/>
              <a:t> </a:t>
            </a:r>
            <a:r>
              <a:rPr lang="en-US" b="1" i="1" dirty="0" err="1"/>
              <a:t>Mandal</a:t>
            </a:r>
            <a:r>
              <a:rPr lang="en-US" b="1" i="1" dirty="0"/>
              <a:t> </a:t>
            </a:r>
            <a:r>
              <a:rPr lang="en-US" b="1" i="1" dirty="0" err="1"/>
              <a:t>Harihar</a:t>
            </a:r>
            <a:r>
              <a:rPr lang="en-US" b="1" i="1" dirty="0"/>
              <a:t> </a:t>
            </a:r>
            <a:r>
              <a:rPr lang="en-US" b="1" i="1" dirty="0" err="1"/>
              <a:t>Mandal</a:t>
            </a:r>
            <a:r>
              <a:rPr lang="en-US" b="1" i="1" dirty="0"/>
              <a:t> v. State of Bihar AIR 1957 SC 810.</a:t>
            </a:r>
            <a:endParaRPr lang="en-US" b="1" dirty="0"/>
          </a:p>
          <a:p>
            <a:endParaRPr lang="en-IN" dirty="0"/>
          </a:p>
        </p:txBody>
      </p:sp>
    </p:spTree>
    <p:extLst>
      <p:ext uri="{BB962C8B-B14F-4D97-AF65-F5344CB8AC3E}">
        <p14:creationId xmlns:p14="http://schemas.microsoft.com/office/powerpoint/2010/main" val="1221881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2197771"/>
          </a:xfrm>
        </p:spPr>
        <p:txBody>
          <a:bodyPr>
            <a:normAutofit/>
          </a:bodyPr>
          <a:lstStyle/>
          <a:p>
            <a:r>
              <a:rPr lang="en-US" b="1" dirty="0" smtClean="0"/>
              <a:t>REFUSAL BY CHARTERED ACCOUNTANT UNDER SECTION 142(2A) CANNOT LEAD TO BEST JUDGMENT ASSESSMENT</a:t>
            </a:r>
            <a:endParaRPr lang="en-IN" dirty="0"/>
          </a:p>
        </p:txBody>
      </p:sp>
      <p:sp>
        <p:nvSpPr>
          <p:cNvPr id="3" name="Content Placeholder 2"/>
          <p:cNvSpPr>
            <a:spLocks noGrp="1"/>
          </p:cNvSpPr>
          <p:nvPr>
            <p:ph idx="1"/>
          </p:nvPr>
        </p:nvSpPr>
        <p:spPr>
          <a:xfrm>
            <a:off x="838200" y="2704563"/>
            <a:ext cx="10515600" cy="3472400"/>
          </a:xfrm>
        </p:spPr>
        <p:txBody>
          <a:bodyPr/>
          <a:lstStyle/>
          <a:p>
            <a:pPr algn="just"/>
            <a:r>
              <a:rPr lang="en-US" b="1" i="1" dirty="0" err="1"/>
              <a:t>Swadeshi</a:t>
            </a:r>
            <a:r>
              <a:rPr lang="en-US" b="1" i="1" dirty="0"/>
              <a:t> </a:t>
            </a:r>
            <a:r>
              <a:rPr lang="en-US" b="1" i="1" dirty="0" err="1"/>
              <a:t>Polytex</a:t>
            </a:r>
            <a:r>
              <a:rPr lang="en-US" b="1" i="1" dirty="0"/>
              <a:t> Ltd. v. ITO [1983] 144 ITR 171 (SC</a:t>
            </a:r>
            <a:r>
              <a:rPr lang="en-US" b="1" i="1" dirty="0" smtClean="0"/>
              <a:t>).</a:t>
            </a:r>
          </a:p>
          <a:p>
            <a:pPr algn="just"/>
            <a:r>
              <a:rPr lang="en-US" dirty="0" smtClean="0"/>
              <a:t>If</a:t>
            </a:r>
            <a:r>
              <a:rPr lang="en-US" dirty="0"/>
              <a:t>, for a frivolous reason, the chartered accountant declines to undertake the audit of a company’s accounts under a direction issued under section 142(2A), obviously the company could not be held responsible. There is neither default nor failure to comply with the direction issued under section 142(2A) on the part of the company so as to attract a best judgment assessment by invoking section </a:t>
            </a:r>
            <a:r>
              <a:rPr lang="en-US" dirty="0" smtClean="0"/>
              <a:t>144(B)</a:t>
            </a:r>
            <a:endParaRPr lang="en-US" dirty="0"/>
          </a:p>
          <a:p>
            <a:endParaRPr lang="en-IN" dirty="0"/>
          </a:p>
        </p:txBody>
      </p:sp>
    </p:spTree>
    <p:extLst>
      <p:ext uri="{BB962C8B-B14F-4D97-AF65-F5344CB8AC3E}">
        <p14:creationId xmlns:p14="http://schemas.microsoft.com/office/powerpoint/2010/main" val="2621939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3"/>
            <a:ext cx="10515600" cy="5867870"/>
          </a:xfrm>
        </p:spPr>
        <p:txBody>
          <a:bodyPr>
            <a:normAutofit fontScale="92500" lnSpcReduction="10000"/>
          </a:bodyPr>
          <a:lstStyle/>
          <a:p>
            <a:pPr lvl="0"/>
            <a:r>
              <a:rPr lang="en-US" dirty="0"/>
              <a:t>Notice under </a:t>
            </a:r>
            <a:r>
              <a:rPr lang="en-US" dirty="0"/>
              <a:t> </a:t>
            </a:r>
            <a:r>
              <a:rPr lang="en-US" dirty="0" smtClean="0"/>
              <a:t>Section 142 is </a:t>
            </a:r>
            <a:r>
              <a:rPr lang="en-US" dirty="0"/>
              <a:t>issued, to gather information from the taxpayer such as </a:t>
            </a:r>
            <a:endParaRPr lang="en-IN" sz="2000" dirty="0"/>
          </a:p>
          <a:p>
            <a:pPr lvl="1"/>
            <a:r>
              <a:rPr lang="en-US" dirty="0"/>
              <a:t>Books of accounts or documents</a:t>
            </a:r>
            <a:endParaRPr lang="en-IN" sz="1800" dirty="0"/>
          </a:p>
          <a:p>
            <a:pPr lvl="1"/>
            <a:r>
              <a:rPr lang="en-US" dirty="0"/>
              <a:t>Other information in written form as required by the assessing officer. </a:t>
            </a:r>
            <a:endParaRPr lang="en-IN" sz="1800" dirty="0"/>
          </a:p>
          <a:p>
            <a:pPr lvl="1"/>
            <a:r>
              <a:rPr lang="en-US" dirty="0"/>
              <a:t>This information might include statements of assets and liabilities, which are already part of accounts.</a:t>
            </a:r>
            <a:endParaRPr lang="en-IN" sz="1800" dirty="0"/>
          </a:p>
          <a:p>
            <a:pPr lvl="0"/>
            <a:r>
              <a:rPr lang="en-US" dirty="0"/>
              <a:t>If the </a:t>
            </a:r>
            <a:r>
              <a:rPr lang="en-US" dirty="0" err="1"/>
              <a:t>asseessee</a:t>
            </a:r>
            <a:r>
              <a:rPr lang="en-US" dirty="0"/>
              <a:t> has not filed Income Tax Returns, this notice can be issued, requiring the </a:t>
            </a:r>
            <a:r>
              <a:rPr lang="en-US" dirty="0" err="1"/>
              <a:t>assessee</a:t>
            </a:r>
            <a:r>
              <a:rPr lang="en-US" dirty="0"/>
              <a:t> to file the returns within the specified time limit.</a:t>
            </a:r>
            <a:endParaRPr lang="en-IN" sz="2000" dirty="0"/>
          </a:p>
          <a:p>
            <a:pPr lvl="0"/>
            <a:r>
              <a:rPr lang="en-US" dirty="0"/>
              <a:t>Therefore it can be issued irrespective of whether the </a:t>
            </a:r>
            <a:r>
              <a:rPr lang="en-US" dirty="0" err="1"/>
              <a:t>assessee</a:t>
            </a:r>
            <a:r>
              <a:rPr lang="en-US" dirty="0"/>
              <a:t> has filed the income tax returns or not.</a:t>
            </a:r>
            <a:endParaRPr lang="en-IN" sz="2000" dirty="0"/>
          </a:p>
          <a:p>
            <a:pPr lvl="0"/>
            <a:r>
              <a:rPr lang="en-US" dirty="0"/>
              <a:t>If the Assessing Officer is satisfied that the information submitted by the </a:t>
            </a:r>
            <a:r>
              <a:rPr lang="en-US" dirty="0" err="1"/>
              <a:t>assessee</a:t>
            </a:r>
            <a:r>
              <a:rPr lang="en-US" dirty="0"/>
              <a:t> is valid and complete, he may choose to discontinue the assessment proceedings at that stage.</a:t>
            </a:r>
            <a:endParaRPr lang="en-IN" sz="2000" dirty="0"/>
          </a:p>
          <a:p>
            <a:r>
              <a:rPr lang="en-US" dirty="0"/>
              <a:t>The </a:t>
            </a:r>
            <a:r>
              <a:rPr lang="en-US" dirty="0" err="1"/>
              <a:t>assessee</a:t>
            </a:r>
            <a:r>
              <a:rPr lang="en-US" dirty="0"/>
              <a:t> should provide the information as requested by the assessing officer even if he opines that the information is irrelevant for the assessment procedures.</a:t>
            </a:r>
            <a:endParaRPr lang="en-IN" dirty="0"/>
          </a:p>
        </p:txBody>
      </p:sp>
    </p:spTree>
    <p:extLst>
      <p:ext uri="{BB962C8B-B14F-4D97-AF65-F5344CB8AC3E}">
        <p14:creationId xmlns:p14="http://schemas.microsoft.com/office/powerpoint/2010/main" val="4117892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0304"/>
            <a:ext cx="10515600" cy="5996659"/>
          </a:xfrm>
        </p:spPr>
        <p:txBody>
          <a:bodyPr/>
          <a:lstStyle/>
          <a:p>
            <a:r>
              <a:rPr lang="en-US" dirty="0" smtClean="0"/>
              <a:t>Section converted from</a:t>
            </a:r>
          </a:p>
          <a:p>
            <a:r>
              <a:rPr lang="en-US" dirty="0" smtClean="0"/>
              <a:t>143(3)</a:t>
            </a:r>
          </a:p>
          <a:p>
            <a:r>
              <a:rPr lang="en-US" dirty="0" smtClean="0"/>
              <a:t>148</a:t>
            </a:r>
          </a:p>
          <a:p>
            <a:r>
              <a:rPr lang="en-US" dirty="0" smtClean="0"/>
              <a:t>153A</a:t>
            </a:r>
          </a:p>
          <a:p>
            <a:r>
              <a:rPr lang="en-US" smtClean="0"/>
              <a:t>153C</a:t>
            </a:r>
            <a:endParaRPr lang="en-IN" dirty="0"/>
          </a:p>
        </p:txBody>
      </p:sp>
    </p:spTree>
    <p:extLst>
      <p:ext uri="{BB962C8B-B14F-4D97-AF65-F5344CB8AC3E}">
        <p14:creationId xmlns:p14="http://schemas.microsoft.com/office/powerpoint/2010/main" val="2139915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7730"/>
            <a:ext cx="10515600" cy="6168980"/>
          </a:xfrm>
        </p:spPr>
        <p:txBody>
          <a:bodyPr>
            <a:normAutofit lnSpcReduction="10000"/>
          </a:bodyPr>
          <a:lstStyle/>
          <a:p>
            <a:endParaRPr lang="en-US" dirty="0" smtClean="0"/>
          </a:p>
          <a:p>
            <a:r>
              <a:rPr lang="en-US" dirty="0"/>
              <a:t> </a:t>
            </a:r>
            <a:r>
              <a:rPr lang="en-US" dirty="0" smtClean="0"/>
              <a:t>The integral </a:t>
            </a:r>
            <a:r>
              <a:rPr lang="en-US" dirty="0"/>
              <a:t>part of the Indian taxation system, ensuring that taxpayers contribute their share of tax and fulfil necessary obligations</a:t>
            </a:r>
            <a:r>
              <a:rPr lang="en-US" dirty="0" smtClean="0"/>
              <a:t>.</a:t>
            </a:r>
          </a:p>
          <a:p>
            <a:endParaRPr lang="en-US" dirty="0" smtClean="0"/>
          </a:p>
          <a:p>
            <a:r>
              <a:rPr lang="en-US" dirty="0"/>
              <a:t>Section 144 of the Income Tax Act 1961 deals with the assessment of a taxpayer that is carried out by the Assessing Officer (AO) as per his best </a:t>
            </a:r>
            <a:r>
              <a:rPr lang="en-US" dirty="0" smtClean="0"/>
              <a:t>judgment </a:t>
            </a:r>
            <a:r>
              <a:rPr lang="en-US" dirty="0"/>
              <a:t>and based on all relevant information gathered. Such assessments are generally done in cases where any taxpayer fails to comply with the requirements of other sections of the act, and will be discussed in detail. </a:t>
            </a:r>
            <a:endParaRPr lang="en-US" dirty="0" smtClean="0"/>
          </a:p>
          <a:p>
            <a:endParaRPr lang="en-US" dirty="0" smtClean="0"/>
          </a:p>
          <a:p>
            <a:r>
              <a:rPr lang="en-US" dirty="0" smtClean="0"/>
              <a:t> </a:t>
            </a:r>
            <a:r>
              <a:rPr lang="en-US" dirty="0"/>
              <a:t>In cases where a taxpayer fails to file his/her income tax return, Section 144 of the Income Tax Act allows Assessing Officers to assess tax liability by following the Best judgment assessment process.</a:t>
            </a:r>
            <a:endParaRPr lang="en-IN" dirty="0"/>
          </a:p>
        </p:txBody>
      </p:sp>
    </p:spTree>
    <p:extLst>
      <p:ext uri="{BB962C8B-B14F-4D97-AF65-F5344CB8AC3E}">
        <p14:creationId xmlns:p14="http://schemas.microsoft.com/office/powerpoint/2010/main" val="680258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LIMIT FOR THE INITIATION OF THE ASSESSMENT</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Assessment </a:t>
            </a:r>
            <a:r>
              <a:rPr lang="en-US" dirty="0"/>
              <a:t>years 2017-18 or before: Within 21 months from the end of the assessment year in which the income is first assessed.</a:t>
            </a:r>
          </a:p>
          <a:p>
            <a:r>
              <a:rPr lang="en-US" dirty="0"/>
              <a:t>For the assessment year 2018-19: 18 months from the end of fiscal year when the income is assessable for the first time.</a:t>
            </a:r>
          </a:p>
          <a:p>
            <a:r>
              <a:rPr lang="en-US" dirty="0"/>
              <a:t>For the assessment year 2019-20: Within 12 months of first assessing the income, by the end of assessment year.</a:t>
            </a:r>
          </a:p>
          <a:p>
            <a:r>
              <a:rPr lang="en-US" dirty="0"/>
              <a:t>For assessment year 2020-21: Within 18 months of the end of the financial year, where income was originally assessed.</a:t>
            </a:r>
          </a:p>
          <a:p>
            <a:r>
              <a:rPr lang="en-US" dirty="0"/>
              <a:t>For assessment year 2021-22: Within 9 months from the end of assessment year when income is assessable for the first time.</a:t>
            </a:r>
          </a:p>
          <a:p>
            <a:r>
              <a:rPr lang="en-US" dirty="0"/>
              <a:t>For assessment year 2022-23 onwards: 12 months from the end of fiscal year where income was originally assessed.</a:t>
            </a:r>
          </a:p>
          <a:p>
            <a:endParaRPr lang="en-IN" dirty="0"/>
          </a:p>
        </p:txBody>
      </p:sp>
    </p:spTree>
    <p:extLst>
      <p:ext uri="{BB962C8B-B14F-4D97-AF65-F5344CB8AC3E}">
        <p14:creationId xmlns:p14="http://schemas.microsoft.com/office/powerpoint/2010/main" val="672180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DISPUTE RESOLUTION PANEL U/S 144C</a:t>
            </a:r>
            <a:endParaRPr lang="en-IN" b="1" dirty="0"/>
          </a:p>
        </p:txBody>
      </p:sp>
      <p:sp>
        <p:nvSpPr>
          <p:cNvPr id="3" name="Content Placeholder 2"/>
          <p:cNvSpPr>
            <a:spLocks noGrp="1"/>
          </p:cNvSpPr>
          <p:nvPr>
            <p:ph idx="1"/>
          </p:nvPr>
        </p:nvSpPr>
        <p:spPr/>
        <p:txBody>
          <a:bodyPr/>
          <a:lstStyle/>
          <a:p>
            <a:pPr algn="just"/>
            <a:r>
              <a:rPr lang="en-US" dirty="0" smtClean="0"/>
              <a:t>An alternate dispute resolution mechanism to facilitate expeditious resolution of disputes in tax related matters for foreign companies and for transfer pricing matters by virtue of Section 144C(15)(C ). </a:t>
            </a:r>
          </a:p>
          <a:p>
            <a:pPr algn="just"/>
            <a:r>
              <a:rPr lang="en-US" dirty="0" smtClean="0"/>
              <a:t>Rule 3(3) of DRP Rules 2009 Further, the Central Board of Direct Taxes (CBDT) has also notified the Rules, viz., Income-tax (Dispute Resolution Panel) Rules, 2009 for establishing the Dispute Resolution Panels (DRP) and the framework for the proceeding </a:t>
            </a:r>
          </a:p>
          <a:p>
            <a:pPr algn="just"/>
            <a:r>
              <a:rPr lang="en-US" dirty="0" smtClean="0"/>
              <a:t>[vide Notification S.O. No. 2958(E)/2009/ F.No.142/22/2009-TPL].</a:t>
            </a:r>
            <a:br>
              <a:rPr lang="en-US" dirty="0" smtClean="0"/>
            </a:br>
            <a:endParaRPr lang="en-US" dirty="0" smtClean="0"/>
          </a:p>
          <a:p>
            <a:endParaRPr lang="en-IN" dirty="0"/>
          </a:p>
        </p:txBody>
      </p:sp>
    </p:spTree>
    <p:extLst>
      <p:ext uri="{BB962C8B-B14F-4D97-AF65-F5344CB8AC3E}">
        <p14:creationId xmlns:p14="http://schemas.microsoft.com/office/powerpoint/2010/main" val="13432764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4699"/>
            <a:ext cx="10515600" cy="5932264"/>
          </a:xfrm>
        </p:spPr>
        <p:txBody>
          <a:bodyPr>
            <a:normAutofit lnSpcReduction="10000"/>
          </a:bodyPr>
          <a:lstStyle/>
          <a:p>
            <a:pPr algn="just"/>
            <a:r>
              <a:rPr lang="en-US" dirty="0" smtClean="0"/>
              <a:t>Also, the same was integrated in Faceless Scheme by CBDT vide notification no 6 &amp; 7 of 2021 dated 17th February 2021 which provides an option for eligible </a:t>
            </a:r>
            <a:r>
              <a:rPr lang="en-US" dirty="0" err="1" smtClean="0"/>
              <a:t>assessee</a:t>
            </a:r>
            <a:r>
              <a:rPr lang="en-US" dirty="0" smtClean="0"/>
              <a:t> to approach the DRP after passing of draft assessment order under Faceless Scheme. </a:t>
            </a:r>
          </a:p>
          <a:p>
            <a:pPr algn="just"/>
            <a:endParaRPr lang="en-US" dirty="0" smtClean="0"/>
          </a:p>
          <a:p>
            <a:pPr algn="just"/>
            <a:r>
              <a:rPr lang="en-US" dirty="0" smtClean="0"/>
              <a:t>The eligible </a:t>
            </a:r>
            <a:r>
              <a:rPr lang="en-US" dirty="0" err="1" smtClean="0"/>
              <a:t>assessee</a:t>
            </a:r>
            <a:r>
              <a:rPr lang="en-US" dirty="0" smtClean="0"/>
              <a:t> may file objections before Dispute Resolution Panel against draft assessment order passed by the Assessing Officer within 30 days of receipt of draft assessment order.</a:t>
            </a:r>
            <a:br>
              <a:rPr lang="en-US" dirty="0" smtClean="0"/>
            </a:br>
            <a:endParaRPr lang="en-US" dirty="0" smtClean="0"/>
          </a:p>
          <a:p>
            <a:r>
              <a:rPr lang="en-US" b="1" dirty="0" smtClean="0"/>
              <a:t>Procedures</a:t>
            </a:r>
          </a:p>
          <a:p>
            <a:r>
              <a:rPr lang="en-US" dirty="0" smtClean="0"/>
              <a:t>Rule-4 (Income-tax (Dispute Resolution Panel) Rules, 2009), the objections may be filed in person or through his agent within the specified period in Form No. 35A. The sample of form 35A is given in Rule-Forms.</a:t>
            </a:r>
            <a:br>
              <a:rPr lang="en-US" dirty="0" smtClean="0"/>
            </a:br>
            <a:endParaRPr lang="en-US" dirty="0" smtClean="0"/>
          </a:p>
          <a:p>
            <a:endParaRPr lang="en-US" b="1" dirty="0"/>
          </a:p>
        </p:txBody>
      </p:sp>
    </p:spTree>
    <p:extLst>
      <p:ext uri="{BB962C8B-B14F-4D97-AF65-F5344CB8AC3E}">
        <p14:creationId xmlns:p14="http://schemas.microsoft.com/office/powerpoint/2010/main" val="31886783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9245"/>
            <a:ext cx="10515600" cy="5777718"/>
          </a:xfrm>
        </p:spPr>
        <p:txBody>
          <a:bodyPr>
            <a:normAutofit fontScale="92500" lnSpcReduction="20000"/>
          </a:bodyPr>
          <a:lstStyle/>
          <a:p>
            <a:pPr algn="just"/>
            <a:r>
              <a:rPr lang="en-US" dirty="0" smtClean="0"/>
              <a:t>Further, the objections shall be filed in paper book form in quadruplicate duly accompanied by— four copies of the draft order duly authenticated by the eligible </a:t>
            </a:r>
            <a:r>
              <a:rPr lang="en-US" dirty="0" err="1" smtClean="0"/>
              <a:t>assessee</a:t>
            </a:r>
            <a:r>
              <a:rPr lang="en-US" dirty="0" smtClean="0"/>
              <a:t> or his </a:t>
            </a:r>
            <a:r>
              <a:rPr lang="en-US" dirty="0" err="1" smtClean="0"/>
              <a:t>authorised</a:t>
            </a:r>
            <a:r>
              <a:rPr lang="en-US" dirty="0" smtClean="0"/>
              <a:t> representative: </a:t>
            </a:r>
          </a:p>
          <a:p>
            <a:pPr algn="just"/>
            <a:endParaRPr lang="en-US" dirty="0" smtClean="0"/>
          </a:p>
          <a:p>
            <a:pPr algn="just"/>
            <a:r>
              <a:rPr lang="en-US" dirty="0" smtClean="0"/>
              <a:t>Provided that in the case of draft assessment under sub-section (3) of section 143 read with section 144A, the objections shall also be accompanied by four copies of the directions issued by the Joint Commissioner or Additional Commissioner under section 144A and in the case of draft assessment under sub-section (3) of section 143 read with section 147, the objections shall also be accompanied by four copies of the original assessment order, if any : </a:t>
            </a:r>
          </a:p>
          <a:p>
            <a:pPr algn="just"/>
            <a:endParaRPr lang="en-US" dirty="0" smtClean="0"/>
          </a:p>
          <a:p>
            <a:pPr algn="just"/>
            <a:r>
              <a:rPr lang="en-US" dirty="0" smtClean="0"/>
              <a:t>Provided further that the Panel may, in its discretion, either accept the objections which are not accompanied by all or any of the documents referred to above or reject it.</a:t>
            </a:r>
            <a:br>
              <a:rPr lang="en-US" dirty="0" smtClean="0"/>
            </a:br>
            <a:r>
              <a:rPr lang="en-US" dirty="0" smtClean="0"/>
              <a:t/>
            </a:r>
            <a:br>
              <a:rPr lang="en-US" dirty="0" smtClean="0"/>
            </a:br>
            <a:endParaRPr lang="en-US" dirty="0" smtClean="0"/>
          </a:p>
          <a:p>
            <a:endParaRPr lang="en-IN" b="1" dirty="0"/>
          </a:p>
        </p:txBody>
      </p:sp>
    </p:spTree>
    <p:extLst>
      <p:ext uri="{BB962C8B-B14F-4D97-AF65-F5344CB8AC3E}">
        <p14:creationId xmlns:p14="http://schemas.microsoft.com/office/powerpoint/2010/main" val="9985628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1972"/>
            <a:ext cx="10515600" cy="5854991"/>
          </a:xfrm>
        </p:spPr>
        <p:txBody>
          <a:bodyPr/>
          <a:lstStyle/>
          <a:p>
            <a:pPr algn="just"/>
            <a:endParaRPr lang="en-US" dirty="0" smtClean="0"/>
          </a:p>
          <a:p>
            <a:pPr algn="just"/>
            <a:r>
              <a:rPr lang="en-US" dirty="0" smtClean="0"/>
              <a:t>the </a:t>
            </a:r>
            <a:r>
              <a:rPr lang="en-US" dirty="0"/>
              <a:t>evidence, if any, the eligible </a:t>
            </a:r>
            <a:r>
              <a:rPr lang="en-US" dirty="0" err="1"/>
              <a:t>assessee</a:t>
            </a:r>
            <a:r>
              <a:rPr lang="en-US" dirty="0"/>
              <a:t> intends to rely upon including any document or statement or paper submitted to the Assessing Officer : </a:t>
            </a:r>
            <a:endParaRPr lang="en-US" dirty="0" smtClean="0"/>
          </a:p>
          <a:p>
            <a:pPr algn="just"/>
            <a:endParaRPr lang="en-US" dirty="0"/>
          </a:p>
          <a:p>
            <a:pPr algn="just"/>
            <a:r>
              <a:rPr lang="en-US" dirty="0"/>
              <a:t>Provided that where the eligible </a:t>
            </a:r>
            <a:r>
              <a:rPr lang="en-US" dirty="0" err="1"/>
              <a:t>assessee</a:t>
            </a:r>
            <a:r>
              <a:rPr lang="en-US" dirty="0"/>
              <a:t> intends to rely upon any additional evidence other than those submitted to the Assessing Officer, such additional evidence shall not form part of the paper book but may be filed along with a separate application stating the reasons for filing such additional evidence.</a:t>
            </a:r>
            <a:r>
              <a:rPr lang="en-US" dirty="0" smtClean="0"/>
              <a:t/>
            </a:r>
            <a:br>
              <a:rPr lang="en-US" dirty="0" smtClean="0"/>
            </a:br>
            <a:endParaRPr lang="en-US" dirty="0" smtClean="0"/>
          </a:p>
          <a:p>
            <a:endParaRPr lang="en-IN" dirty="0"/>
          </a:p>
        </p:txBody>
      </p:sp>
    </p:spTree>
    <p:extLst>
      <p:ext uri="{BB962C8B-B14F-4D97-AF65-F5344CB8AC3E}">
        <p14:creationId xmlns:p14="http://schemas.microsoft.com/office/powerpoint/2010/main" val="3593223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3487"/>
            <a:ext cx="10515600" cy="5803476"/>
          </a:xfrm>
        </p:spPr>
        <p:txBody>
          <a:bodyPr>
            <a:normAutofit lnSpcReduction="10000"/>
          </a:bodyPr>
          <a:lstStyle/>
          <a:p>
            <a:r>
              <a:rPr lang="en-US" dirty="0" smtClean="0"/>
              <a:t>section 144C(15)(b) of the Income Tax Act, 1961, “eligible </a:t>
            </a:r>
            <a:r>
              <a:rPr lang="en-US" dirty="0" err="1" smtClean="0"/>
              <a:t>assessee</a:t>
            </a:r>
            <a:r>
              <a:rPr lang="en-US" dirty="0" smtClean="0"/>
              <a:t>” means: </a:t>
            </a:r>
          </a:p>
          <a:p>
            <a:endParaRPr lang="en-US" dirty="0" smtClean="0"/>
          </a:p>
          <a:p>
            <a:r>
              <a:rPr lang="en-US" dirty="0" smtClean="0"/>
              <a:t>1. any person in whose case the variation referred to in sub-section (1) arises as a consequence of the order of the Transfer Pricing Officer passed under sub-section (3) of section 92CA; and </a:t>
            </a:r>
          </a:p>
          <a:p>
            <a:endParaRPr lang="en-US" dirty="0" smtClean="0"/>
          </a:p>
          <a:p>
            <a:r>
              <a:rPr lang="en-US" dirty="0" smtClean="0"/>
              <a:t>2. any non-resident not being a company, or any foreign company.</a:t>
            </a:r>
            <a:br>
              <a:rPr lang="en-US" dirty="0" smtClean="0"/>
            </a:br>
            <a:endParaRPr lang="en-US" dirty="0" smtClean="0"/>
          </a:p>
          <a:p>
            <a:pPr algn="just"/>
            <a:r>
              <a:rPr lang="en-US" dirty="0" smtClean="0"/>
              <a:t>The form needs to be duly signed by the </a:t>
            </a:r>
            <a:r>
              <a:rPr lang="en-US" dirty="0" err="1" smtClean="0"/>
              <a:t>assessee</a:t>
            </a:r>
            <a:r>
              <a:rPr lang="en-US" dirty="0" smtClean="0"/>
              <a:t> or authorized representative. </a:t>
            </a:r>
          </a:p>
          <a:p>
            <a:pPr algn="just"/>
            <a:endParaRPr lang="en-US" dirty="0" smtClean="0"/>
          </a:p>
          <a:p>
            <a:r>
              <a:rPr lang="en-US" dirty="0" smtClean="0"/>
              <a:t/>
            </a:r>
            <a:br>
              <a:rPr lang="en-US" dirty="0" smtClean="0"/>
            </a:br>
            <a:endParaRPr lang="en-US" dirty="0" smtClean="0"/>
          </a:p>
          <a:p>
            <a:endParaRPr lang="en-IN" dirty="0"/>
          </a:p>
        </p:txBody>
      </p:sp>
    </p:spTree>
    <p:extLst>
      <p:ext uri="{BB962C8B-B14F-4D97-AF65-F5344CB8AC3E}">
        <p14:creationId xmlns:p14="http://schemas.microsoft.com/office/powerpoint/2010/main" val="9971771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8941"/>
            <a:ext cx="10515600" cy="5958022"/>
          </a:xfrm>
        </p:spPr>
        <p:txBody>
          <a:bodyPr>
            <a:normAutofit fontScale="85000" lnSpcReduction="20000"/>
          </a:bodyPr>
          <a:lstStyle/>
          <a:p>
            <a:endParaRPr lang="en-US" dirty="0" smtClean="0"/>
          </a:p>
          <a:p>
            <a:r>
              <a:rPr lang="en-US" dirty="0" smtClean="0"/>
              <a:t>Hearing of objections: The panel may hold it sittings at headquarter or such other place it may deem proper. Authorization letter before the commencement of the hearing need to be filed if authorized representative appears on behalf of eligible </a:t>
            </a:r>
            <a:r>
              <a:rPr lang="en-US" dirty="0" err="1" smtClean="0"/>
              <a:t>assessee</a:t>
            </a:r>
            <a:r>
              <a:rPr lang="en-US" dirty="0" smtClean="0"/>
              <a:t>. The panel may consider the application for filing additional affidavit and may either allow such application or reject it. And, the eligible </a:t>
            </a:r>
            <a:r>
              <a:rPr lang="en-US" dirty="0" err="1" smtClean="0"/>
              <a:t>assessee</a:t>
            </a:r>
            <a:r>
              <a:rPr lang="en-US" dirty="0" smtClean="0"/>
              <a:t> may, with the permission of the panel, urge any additional ground which has not been set forth in the objections.</a:t>
            </a:r>
          </a:p>
          <a:p>
            <a:endParaRPr lang="en-US" dirty="0" smtClean="0"/>
          </a:p>
          <a:p>
            <a:r>
              <a:rPr lang="en-US" dirty="0" smtClean="0"/>
              <a:t>Time limit for completion of assessment: </a:t>
            </a:r>
          </a:p>
          <a:p>
            <a:endParaRPr lang="en-US" dirty="0" smtClean="0"/>
          </a:p>
          <a:p>
            <a:r>
              <a:rPr lang="en-US" dirty="0" smtClean="0"/>
              <a:t>No direction shall be issued by the DRP after nine months from the end of the month in which the draft order is forwarded to the eligible </a:t>
            </a:r>
            <a:r>
              <a:rPr lang="en-US" dirty="0" err="1" smtClean="0"/>
              <a:t>assessee</a:t>
            </a:r>
            <a:r>
              <a:rPr lang="en-US" dirty="0" smtClean="0"/>
              <a:t>. After the receipt of the directions of the DRP, AO shall pass final assessment order within one month from the end of the month in which such direction is received.</a:t>
            </a:r>
            <a:br>
              <a:rPr lang="en-US" dirty="0" smtClean="0"/>
            </a:br>
            <a:r>
              <a:rPr lang="en-US" dirty="0" smtClean="0"/>
              <a:t/>
            </a:r>
            <a:br>
              <a:rPr lang="en-US" dirty="0" smtClean="0"/>
            </a:br>
            <a:endParaRPr lang="en-US" dirty="0" smtClean="0"/>
          </a:p>
          <a:p>
            <a:r>
              <a:rPr lang="en-US" dirty="0" smtClean="0"/>
              <a:t/>
            </a:r>
            <a:br>
              <a:rPr lang="en-US" dirty="0" smtClean="0"/>
            </a:br>
            <a:endParaRPr lang="en-US" dirty="0" smtClean="0"/>
          </a:p>
          <a:p>
            <a:endParaRPr lang="en-IN" dirty="0"/>
          </a:p>
        </p:txBody>
      </p:sp>
    </p:spTree>
    <p:extLst>
      <p:ext uri="{BB962C8B-B14F-4D97-AF65-F5344CB8AC3E}">
        <p14:creationId xmlns:p14="http://schemas.microsoft.com/office/powerpoint/2010/main" val="1848218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E-Assessment scheme:</a:t>
            </a:r>
            <a:endParaRPr lang="en-IN" b="1" dirty="0"/>
          </a:p>
        </p:txBody>
      </p:sp>
      <p:sp>
        <p:nvSpPr>
          <p:cNvPr id="3" name="Content Placeholder 2"/>
          <p:cNvSpPr>
            <a:spLocks noGrp="1"/>
          </p:cNvSpPr>
          <p:nvPr>
            <p:ph idx="1"/>
          </p:nvPr>
        </p:nvSpPr>
        <p:spPr/>
        <p:txBody>
          <a:bodyPr>
            <a:normAutofit fontScale="85000" lnSpcReduction="10000"/>
          </a:bodyPr>
          <a:lstStyle/>
          <a:p>
            <a:pPr algn="just"/>
            <a:r>
              <a:rPr lang="en-US" dirty="0" smtClean="0"/>
              <a:t>Under the existing Faceless Scheme, there was ambiguity as to whether cases where the option to approach DRP is available are covered within the scope of Faceless Scheme in the absence of any mechanism under the Faceless Scheme to approach the DRP. The CBDT vide notification no 6 &amp; 7 of 2021 dated 17th February 2021 amended the Faceless Assessment Scheme, 2019 and integrated faceless assessment proceedings under Faceless Scheme with DRP proceedings. </a:t>
            </a:r>
          </a:p>
          <a:p>
            <a:pPr algn="just"/>
            <a:r>
              <a:rPr lang="en-US" dirty="0" smtClean="0"/>
              <a:t>The revised procedure in Faceless Scheme provides an option for eligible taxpayers to approach the DRP after passing of draft assessment order under Faceless Scheme. In such cases, a step-wise procedure is provided for granting an opportunity to eligible taxpayers to file objections before the DRP and to pass final assessment order in a faceless manner through National Faceless Assessment Centre post completion of the proceedings before the DRP in conformity with the directions of the DRP.</a:t>
            </a:r>
            <a:br>
              <a:rPr lang="en-US" dirty="0" smtClean="0"/>
            </a:br>
            <a:endParaRPr lang="en-US" dirty="0" smtClean="0"/>
          </a:p>
          <a:p>
            <a:endParaRPr lang="en-IN" dirty="0"/>
          </a:p>
        </p:txBody>
      </p:sp>
    </p:spTree>
    <p:extLst>
      <p:ext uri="{BB962C8B-B14F-4D97-AF65-F5344CB8AC3E}">
        <p14:creationId xmlns:p14="http://schemas.microsoft.com/office/powerpoint/2010/main" val="18769016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Information or Documents required to be submitted with Form 35A</a:t>
            </a:r>
            <a:endParaRPr lang="en-IN" b="1" dirty="0"/>
          </a:p>
        </p:txBody>
      </p:sp>
      <p:sp>
        <p:nvSpPr>
          <p:cNvPr id="3" name="Content Placeholder 2"/>
          <p:cNvSpPr>
            <a:spLocks noGrp="1"/>
          </p:cNvSpPr>
          <p:nvPr>
            <p:ph idx="1"/>
          </p:nvPr>
        </p:nvSpPr>
        <p:spPr/>
        <p:txBody>
          <a:bodyPr>
            <a:normAutofit lnSpcReduction="10000"/>
          </a:bodyPr>
          <a:lstStyle/>
          <a:p>
            <a:pPr algn="just"/>
            <a:r>
              <a:rPr lang="en-US" dirty="0" smtClean="0"/>
              <a:t>As per Rule-Forms (Income-tax (Dispute Resolution Panel) Rules, 2009), Following documents shall be furnished along with Form 35A in the prescribed order: </a:t>
            </a:r>
          </a:p>
          <a:p>
            <a:pPr algn="just"/>
            <a:r>
              <a:rPr lang="en-US" dirty="0" smtClean="0"/>
              <a:t>1. Ground of objection </a:t>
            </a:r>
          </a:p>
          <a:p>
            <a:pPr algn="just"/>
            <a:r>
              <a:rPr lang="en-US" dirty="0" smtClean="0"/>
              <a:t>2. Facts as submitted to Assessing Officer </a:t>
            </a:r>
          </a:p>
          <a:p>
            <a:pPr algn="just"/>
            <a:r>
              <a:rPr lang="en-US" dirty="0" smtClean="0"/>
              <a:t>3. Facts, if any, modified by the Assessing Officer </a:t>
            </a:r>
          </a:p>
          <a:p>
            <a:pPr algn="just"/>
            <a:r>
              <a:rPr lang="en-US" dirty="0" smtClean="0"/>
              <a:t>4. Do you wholly agree with the modifications in the facts by the Assessing Officer. If not, give reasons pointing the specific fact or facts with which you do not agree along with the reasons and documentary evidence, if any </a:t>
            </a:r>
          </a:p>
          <a:p>
            <a:endParaRPr lang="en-IN" dirty="0"/>
          </a:p>
        </p:txBody>
      </p:sp>
    </p:spTree>
    <p:extLst>
      <p:ext uri="{BB962C8B-B14F-4D97-AF65-F5344CB8AC3E}">
        <p14:creationId xmlns:p14="http://schemas.microsoft.com/office/powerpoint/2010/main" val="27939682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5155"/>
            <a:ext cx="10515600" cy="5661808"/>
          </a:xfrm>
        </p:spPr>
        <p:txBody>
          <a:bodyPr/>
          <a:lstStyle/>
          <a:p>
            <a:r>
              <a:rPr lang="en-US" dirty="0" smtClean="0"/>
              <a:t>5. Legal arguments submitted to Assessing Officer </a:t>
            </a:r>
          </a:p>
          <a:p>
            <a:r>
              <a:rPr lang="en-US" dirty="0" smtClean="0"/>
              <a:t>6. Case laws relied upon by the </a:t>
            </a:r>
            <a:r>
              <a:rPr lang="en-US" dirty="0" err="1" smtClean="0"/>
              <a:t>assessee</a:t>
            </a:r>
            <a:r>
              <a:rPr lang="en-US" dirty="0" smtClean="0"/>
              <a:t> </a:t>
            </a:r>
          </a:p>
          <a:p>
            <a:r>
              <a:rPr lang="en-US" dirty="0" smtClean="0"/>
              <a:t>7. Legal argument relied upon by the Assessing Officer </a:t>
            </a:r>
          </a:p>
          <a:p>
            <a:r>
              <a:rPr lang="en-US" dirty="0" smtClean="0"/>
              <a:t>8. Case laws relied upon by Assessing Officer </a:t>
            </a:r>
          </a:p>
          <a:p>
            <a:r>
              <a:rPr lang="en-US" dirty="0" smtClean="0"/>
              <a:t>9. Any additional new case laws which the </a:t>
            </a:r>
            <a:r>
              <a:rPr lang="en-US" dirty="0" err="1" smtClean="0"/>
              <a:t>assessee</a:t>
            </a:r>
            <a:r>
              <a:rPr lang="en-US" dirty="0" smtClean="0"/>
              <a:t> may like to rely upon </a:t>
            </a:r>
          </a:p>
          <a:p>
            <a:r>
              <a:rPr lang="en-US" dirty="0" smtClean="0"/>
              <a:t>10. Factual and legal arguments against the addition proposed by the Assessing Officer</a:t>
            </a:r>
          </a:p>
          <a:p>
            <a:endParaRPr lang="en-IN" dirty="0"/>
          </a:p>
        </p:txBody>
      </p:sp>
    </p:spTree>
    <p:extLst>
      <p:ext uri="{BB962C8B-B14F-4D97-AF65-F5344CB8AC3E}">
        <p14:creationId xmlns:p14="http://schemas.microsoft.com/office/powerpoint/2010/main" val="3739720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3183"/>
            <a:ext cx="10515600" cy="5983780"/>
          </a:xfrm>
        </p:spPr>
        <p:txBody>
          <a:bodyPr>
            <a:normAutofit fontScale="92500" lnSpcReduction="20000"/>
          </a:bodyPr>
          <a:lstStyle/>
          <a:p>
            <a:endParaRPr lang="en-US" dirty="0" smtClean="0"/>
          </a:p>
          <a:p>
            <a:r>
              <a:rPr lang="en-US" dirty="0" smtClean="0"/>
              <a:t>Objects- Sec 144 – best judgment assessment</a:t>
            </a:r>
          </a:p>
          <a:p>
            <a:r>
              <a:rPr lang="en-US" dirty="0" smtClean="0"/>
              <a:t>If an assesse or any representative </a:t>
            </a:r>
            <a:r>
              <a:rPr lang="en-US" dirty="0" err="1" smtClean="0"/>
              <a:t>assessee</a:t>
            </a:r>
            <a:endParaRPr lang="en-US" dirty="0" smtClean="0"/>
          </a:p>
          <a:p>
            <a:r>
              <a:rPr lang="en-US" dirty="0" smtClean="0"/>
              <a:t>(a) fails to make the return required [2][under sub-section (1) of section 139] and has not made a return or a revised return under sub-section (4) or sub-section (5) [3][or an updated return under sub-section (8A)] of that section, or</a:t>
            </a:r>
          </a:p>
          <a:p>
            <a:r>
              <a:rPr lang="en-US" dirty="0" smtClean="0"/>
              <a:t>(b) fails to comply with all the terms of a notice issued under sub-section (1) of section 142 [4][or fails to comply with a direction issued under sub-section (2A) of that section], or</a:t>
            </a:r>
          </a:p>
          <a:p>
            <a:r>
              <a:rPr lang="en-US" dirty="0" smtClean="0"/>
              <a:t>(c) having made a return, fails to comply with all the terms of a notice issued under sub-section (2) of section 143,</a:t>
            </a:r>
          </a:p>
          <a:p>
            <a:r>
              <a:rPr lang="en-US" dirty="0" smtClean="0"/>
              <a:t>the Assessing] Officer, after taking into account all relevant material which the Assessing] Officer has gathered, shall, after giving the </a:t>
            </a:r>
            <a:r>
              <a:rPr lang="en-US" dirty="0" err="1" smtClean="0"/>
              <a:t>assessee</a:t>
            </a:r>
            <a:r>
              <a:rPr lang="en-US" dirty="0" smtClean="0"/>
              <a:t> an opportunity of being heard, make the assessment] of the total income or loss to the best of his judgment and determine the sum payable by the </a:t>
            </a:r>
            <a:r>
              <a:rPr lang="en-US" dirty="0" err="1" smtClean="0"/>
              <a:t>assessee</a:t>
            </a:r>
            <a:r>
              <a:rPr lang="en-US" dirty="0" smtClean="0"/>
              <a:t> [8][* * * *] on the basis of such assessment :</a:t>
            </a:r>
          </a:p>
        </p:txBody>
      </p:sp>
    </p:spTree>
    <p:extLst>
      <p:ext uri="{BB962C8B-B14F-4D97-AF65-F5344CB8AC3E}">
        <p14:creationId xmlns:p14="http://schemas.microsoft.com/office/powerpoint/2010/main" val="24556637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9397"/>
            <a:ext cx="10515600" cy="5687566"/>
          </a:xfrm>
        </p:spPr>
        <p:txBody>
          <a:bodyPr>
            <a:normAutofit/>
          </a:bodyPr>
          <a:lstStyle/>
          <a:p>
            <a:pPr marL="0" indent="0" algn="ctr">
              <a:buNone/>
            </a:pPr>
            <a:endParaRPr lang="en-US" sz="4800" dirty="0" smtClean="0"/>
          </a:p>
          <a:p>
            <a:pPr marL="0" indent="0" algn="ctr">
              <a:buNone/>
            </a:pPr>
            <a:endParaRPr lang="en-US" sz="4800" dirty="0"/>
          </a:p>
          <a:p>
            <a:pPr marL="0" indent="0" algn="ctr">
              <a:buNone/>
            </a:pPr>
            <a:r>
              <a:rPr lang="en-US" sz="4800" dirty="0" smtClean="0"/>
              <a:t>Thank you</a:t>
            </a:r>
            <a:endParaRPr lang="en-IN" sz="4800" dirty="0"/>
          </a:p>
        </p:txBody>
      </p:sp>
    </p:spTree>
    <p:extLst>
      <p:ext uri="{BB962C8B-B14F-4D97-AF65-F5344CB8AC3E}">
        <p14:creationId xmlns:p14="http://schemas.microsoft.com/office/powerpoint/2010/main" val="15979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6062"/>
            <a:ext cx="10515600" cy="5970901"/>
          </a:xfrm>
        </p:spPr>
        <p:txBody>
          <a:bodyPr>
            <a:normAutofit fontScale="92500" lnSpcReduction="20000"/>
          </a:bodyPr>
          <a:lstStyle/>
          <a:p>
            <a:endParaRPr lang="en-US" dirty="0" smtClean="0"/>
          </a:p>
          <a:p>
            <a:r>
              <a:rPr lang="en-US" dirty="0" smtClean="0"/>
              <a:t>[9][Provided that such opportunity shall be given by the Assessing Officer by serving a notice calling upon the </a:t>
            </a:r>
            <a:r>
              <a:rPr lang="en-US" dirty="0" err="1" smtClean="0"/>
              <a:t>assessee</a:t>
            </a:r>
            <a:r>
              <a:rPr lang="en-US" dirty="0" smtClean="0"/>
              <a:t> to show cause, on a date and time to be specified in the notice, why the assessment should not be completed to the best of his judgment :</a:t>
            </a:r>
          </a:p>
          <a:p>
            <a:endParaRPr lang="en-US" dirty="0"/>
          </a:p>
          <a:p>
            <a:r>
              <a:rPr lang="en-US" dirty="0" smtClean="0"/>
              <a:t>Provided further that it shall not be necessary to give such opportunity in a case where a notice under sub-section (1) of section 142 has been issued prior to the making of an assessment under this section.</a:t>
            </a:r>
          </a:p>
          <a:p>
            <a:endParaRPr lang="en-US" dirty="0" smtClean="0"/>
          </a:p>
          <a:p>
            <a:r>
              <a:rPr lang="en-US" dirty="0" smtClean="0"/>
              <a:t>The provisions of this section as they stood immediately before their amendment by the Direct Tax Laws (Amendment) Act, 1987 (4 of 1988), shall apply to and in relation to any assessment for the assessment year commencing on the 1st day of April, 1988, or any earlier assessment year and references in this section to the other provisions of this Act shall be construed as references to those provisions as for the time being in force and applicable to the relevant assessment year.</a:t>
            </a:r>
          </a:p>
          <a:p>
            <a:endParaRPr lang="en-US" dirty="0" smtClean="0"/>
          </a:p>
          <a:p>
            <a:endParaRPr lang="en-US" dirty="0" smtClean="0"/>
          </a:p>
          <a:p>
            <a:endParaRPr lang="en-IN" dirty="0" smtClean="0"/>
          </a:p>
          <a:p>
            <a:endParaRPr lang="en-IN" dirty="0"/>
          </a:p>
        </p:txBody>
      </p:sp>
    </p:spTree>
    <p:extLst>
      <p:ext uri="{BB962C8B-B14F-4D97-AF65-F5344CB8AC3E}">
        <p14:creationId xmlns:p14="http://schemas.microsoft.com/office/powerpoint/2010/main" val="194107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7425"/>
            <a:ext cx="10515600" cy="2343955"/>
          </a:xfrm>
        </p:spPr>
        <p:txBody>
          <a:bodyPr>
            <a:normAutofit fontScale="90000"/>
          </a:bodyPr>
          <a:lstStyle/>
          <a:p>
            <a:r>
              <a:rPr lang="en-US" dirty="0" smtClean="0"/>
              <a:t/>
            </a:r>
            <a:br>
              <a:rPr lang="en-US" dirty="0" smtClean="0"/>
            </a:br>
            <a:r>
              <a:rPr lang="en-US" b="1" dirty="0" smtClean="0"/>
              <a:t>Opportunity must be given to the </a:t>
            </a:r>
            <a:r>
              <a:rPr lang="en-US" b="1" dirty="0" err="1" smtClean="0"/>
              <a:t>assessee</a:t>
            </a:r>
            <a:r>
              <a:rPr lang="en-US" b="1" dirty="0" smtClean="0"/>
              <a:t> before making Best Judgment Assessment </a:t>
            </a:r>
            <a:r>
              <a:rPr lang="en-US" dirty="0" smtClean="0"/>
              <a:t>:</a:t>
            </a:r>
            <a:br>
              <a:rPr lang="en-US" dirty="0" smtClean="0"/>
            </a:br>
            <a:endParaRPr lang="en-IN" dirty="0"/>
          </a:p>
        </p:txBody>
      </p:sp>
      <p:sp>
        <p:nvSpPr>
          <p:cNvPr id="3" name="Content Placeholder 2"/>
          <p:cNvSpPr>
            <a:spLocks noGrp="1"/>
          </p:cNvSpPr>
          <p:nvPr>
            <p:ph idx="1"/>
          </p:nvPr>
        </p:nvSpPr>
        <p:spPr>
          <a:xfrm>
            <a:off x="838200" y="2691685"/>
            <a:ext cx="10515600" cy="3485278"/>
          </a:xfrm>
        </p:spPr>
        <p:txBody>
          <a:bodyPr/>
          <a:lstStyle/>
          <a:p>
            <a:endParaRPr lang="en-US" dirty="0" smtClean="0"/>
          </a:p>
          <a:p>
            <a:r>
              <a:rPr lang="en-US" dirty="0" smtClean="0"/>
              <a:t>The </a:t>
            </a:r>
            <a:r>
              <a:rPr lang="en-US" dirty="0"/>
              <a:t>best judgment assessment can only be made after giving the </a:t>
            </a:r>
            <a:r>
              <a:rPr lang="en-US" dirty="0" err="1"/>
              <a:t>assessee</a:t>
            </a:r>
            <a:r>
              <a:rPr lang="en-US" dirty="0"/>
              <a:t> an opportunity of being heard by giving notice to the </a:t>
            </a:r>
            <a:r>
              <a:rPr lang="en-US" dirty="0" err="1"/>
              <a:t>assessee</a:t>
            </a:r>
            <a:r>
              <a:rPr lang="en-US" dirty="0"/>
              <a:t> to show cause why the assessment should not be completed under section 144. However, it will not be necessary to give such notice where a notice under section 142(1) has already been issued prior to making assessment under this section.</a:t>
            </a:r>
          </a:p>
          <a:p>
            <a:endParaRPr lang="en-IN" dirty="0"/>
          </a:p>
        </p:txBody>
      </p:sp>
    </p:spTree>
    <p:extLst>
      <p:ext uri="{BB962C8B-B14F-4D97-AF65-F5344CB8AC3E}">
        <p14:creationId xmlns:p14="http://schemas.microsoft.com/office/powerpoint/2010/main" val="2660019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Best Judgment Assessment on Rejection of Accounts</a:t>
            </a:r>
            <a:br>
              <a:rPr lang="en-US" b="1" dirty="0" smtClean="0"/>
            </a:br>
            <a:endParaRPr lang="en-IN" b="1" dirty="0"/>
          </a:p>
        </p:txBody>
      </p:sp>
      <p:sp>
        <p:nvSpPr>
          <p:cNvPr id="3" name="Content Placeholder 2"/>
          <p:cNvSpPr>
            <a:spLocks noGrp="1"/>
          </p:cNvSpPr>
          <p:nvPr>
            <p:ph idx="1"/>
          </p:nvPr>
        </p:nvSpPr>
        <p:spPr>
          <a:xfrm>
            <a:off x="838200" y="1825624"/>
            <a:ext cx="10515600" cy="4639569"/>
          </a:xfrm>
        </p:spPr>
        <p:txBody>
          <a:bodyPr>
            <a:normAutofit lnSpcReduction="10000"/>
          </a:bodyPr>
          <a:lstStyle/>
          <a:p>
            <a:endParaRPr lang="en-US" dirty="0" smtClean="0"/>
          </a:p>
          <a:p>
            <a:r>
              <a:rPr lang="en-US" dirty="0" smtClean="0"/>
              <a:t>Section 145(3) empowers the Assessing Officer to reject the account books which are unreliable, false or incorrect or incomplete. The Assessing Officer can reject the books of account on the following grounds and may make the assessment in the manner provided in section 144:</a:t>
            </a:r>
          </a:p>
          <a:p>
            <a:r>
              <a:rPr lang="en-US" dirty="0" smtClean="0"/>
              <a:t>He is not satisfied about the correctness or completeness of the accounts of the </a:t>
            </a:r>
            <a:r>
              <a:rPr lang="en-US" dirty="0" err="1" smtClean="0"/>
              <a:t>assessee</a:t>
            </a:r>
            <a:r>
              <a:rPr lang="en-US" dirty="0" smtClean="0"/>
              <a:t>,</a:t>
            </a:r>
          </a:p>
          <a:p>
            <a:r>
              <a:rPr lang="en-US" dirty="0" smtClean="0"/>
              <a:t>Although the accounts of the </a:t>
            </a:r>
            <a:r>
              <a:rPr lang="en-US" dirty="0" err="1" smtClean="0"/>
              <a:t>assessee</a:t>
            </a:r>
            <a:r>
              <a:rPr lang="en-US" dirty="0" smtClean="0"/>
              <a:t> are correct and complete to the satisfaction of the Assessing Officer but the method of accounting employed is such that, in the opinion of the Assessing Officer, profits cannot be correctly arrived therefrom,</a:t>
            </a:r>
          </a:p>
          <a:p>
            <a:endParaRPr lang="en-US" dirty="0" smtClean="0"/>
          </a:p>
          <a:p>
            <a:endParaRPr lang="en-IN" dirty="0"/>
          </a:p>
        </p:txBody>
      </p:sp>
    </p:spTree>
    <p:extLst>
      <p:ext uri="{BB962C8B-B14F-4D97-AF65-F5344CB8AC3E}">
        <p14:creationId xmlns:p14="http://schemas.microsoft.com/office/powerpoint/2010/main" val="309643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6532" y="370311"/>
            <a:ext cx="10515600" cy="6082003"/>
          </a:xfrm>
        </p:spPr>
        <p:txBody>
          <a:bodyPr>
            <a:normAutofit/>
          </a:bodyPr>
          <a:lstStyle/>
          <a:p>
            <a:endParaRPr lang="en-US" smtClean="0"/>
          </a:p>
          <a:p>
            <a:r>
              <a:rPr lang="en-US" smtClean="0"/>
              <a:t>Where </a:t>
            </a:r>
            <a:r>
              <a:rPr lang="en-US" dirty="0"/>
              <a:t>the method of accounting adopted by the </a:t>
            </a:r>
            <a:r>
              <a:rPr lang="en-US" dirty="0" err="1"/>
              <a:t>assessee</a:t>
            </a:r>
            <a:r>
              <a:rPr lang="en-US" dirty="0"/>
              <a:t> has not been regularly followed by him, or</a:t>
            </a:r>
          </a:p>
          <a:p>
            <a:r>
              <a:rPr lang="en-US" dirty="0"/>
              <a:t>Where income has not been computed in accordance with the standards notified under section 145(2)"</a:t>
            </a:r>
          </a:p>
          <a:p>
            <a:endParaRPr lang="en-US" dirty="0"/>
          </a:p>
          <a:p>
            <a:r>
              <a:rPr lang="en-US" dirty="0" smtClean="0"/>
              <a:t>This </a:t>
            </a:r>
            <a:r>
              <a:rPr lang="en-US" dirty="0"/>
              <a:t>process begins when any taxpayer fails to provide accurate and complete information. In the case of assessing tax, if a taxpayer fails to file an IT return or provide required documents, tax authorities might initiate the best </a:t>
            </a:r>
            <a:r>
              <a:rPr lang="en-US" dirty="0" smtClean="0"/>
              <a:t>judgment </a:t>
            </a:r>
            <a:r>
              <a:rPr lang="en-US" dirty="0"/>
              <a:t>assessment based on the information available.</a:t>
            </a:r>
            <a:endParaRPr lang="en-IN" dirty="0"/>
          </a:p>
        </p:txBody>
      </p:sp>
    </p:spTree>
    <p:extLst>
      <p:ext uri="{BB962C8B-B14F-4D97-AF65-F5344CB8AC3E}">
        <p14:creationId xmlns:p14="http://schemas.microsoft.com/office/powerpoint/2010/main" val="2357986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POWER OF THE ASSESSING OFFICER</a:t>
            </a:r>
            <a:endParaRPr lang="en-IN" b="1" dirty="0"/>
          </a:p>
        </p:txBody>
      </p:sp>
      <p:sp>
        <p:nvSpPr>
          <p:cNvPr id="3" name="Content Placeholder 2"/>
          <p:cNvSpPr>
            <a:spLocks noGrp="1"/>
          </p:cNvSpPr>
          <p:nvPr>
            <p:ph idx="1"/>
          </p:nvPr>
        </p:nvSpPr>
        <p:spPr>
          <a:xfrm>
            <a:off x="838200" y="1690688"/>
            <a:ext cx="10515600" cy="4486275"/>
          </a:xfrm>
        </p:spPr>
        <p:txBody>
          <a:bodyPr>
            <a:normAutofit fontScale="92500" lnSpcReduction="10000"/>
          </a:bodyPr>
          <a:lstStyle/>
          <a:p>
            <a:r>
              <a:rPr lang="en-US" dirty="0" smtClean="0"/>
              <a:t>1. VERIFICATION OF RETURN</a:t>
            </a:r>
          </a:p>
          <a:p>
            <a:r>
              <a:rPr lang="en-US" dirty="0" smtClean="0"/>
              <a:t>2. CALL FOR THE ASSESSEE FOR PRODUCTION OF DOCUMENTS WITH EVIDENCES THEREOF U/S 142(1)/143(2)</a:t>
            </a:r>
          </a:p>
          <a:p>
            <a:r>
              <a:rPr lang="en-US" dirty="0" smtClean="0"/>
              <a:t>3. ENQUIRY BEFORE THE ASSESSMENT U/S 133</a:t>
            </a:r>
          </a:p>
          <a:p>
            <a:r>
              <a:rPr lang="en-US" dirty="0" smtClean="0"/>
              <a:t>4. INVESTIGATION BEFORE THE ASSESSMENT  U/S 133</a:t>
            </a:r>
          </a:p>
          <a:p>
            <a:r>
              <a:rPr lang="en-US" dirty="0" smtClean="0"/>
              <a:t>5.ISSUANCE OF NOTICES U/S 142(1)</a:t>
            </a:r>
          </a:p>
          <a:p>
            <a:r>
              <a:rPr lang="en-US" dirty="0" smtClean="0"/>
              <a:t>6. ISSUANCE OF SUMMONS U/S 132 </a:t>
            </a:r>
          </a:p>
          <a:p>
            <a:r>
              <a:rPr lang="en-US" dirty="0" smtClean="0"/>
              <a:t>7. INITIATION FOR PROSECUTION PRIOR TO APPROVAL</a:t>
            </a:r>
          </a:p>
          <a:p>
            <a:r>
              <a:rPr lang="en-US" dirty="0" smtClean="0"/>
              <a:t>8. PROVISIONAL ATTACHMENT OF PROPERTY U/S 281B</a:t>
            </a:r>
          </a:p>
          <a:p>
            <a:r>
              <a:rPr lang="en-US" dirty="0" smtClean="0"/>
              <a:t>9. PASS APPROPRIATE ORDER AS DEEM FIT U/S 143(3)/144/147/153A/153C</a:t>
            </a:r>
            <a:endParaRPr lang="en-IN" dirty="0"/>
          </a:p>
        </p:txBody>
      </p:sp>
    </p:spTree>
    <p:extLst>
      <p:ext uri="{BB962C8B-B14F-4D97-AF65-F5344CB8AC3E}">
        <p14:creationId xmlns:p14="http://schemas.microsoft.com/office/powerpoint/2010/main" val="1896920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300802"/>
          </a:xfrm>
        </p:spPr>
        <p:txBody>
          <a:bodyPr>
            <a:normAutofit fontScale="90000"/>
          </a:bodyPr>
          <a:lstStyle/>
          <a:p>
            <a:r>
              <a:rPr lang="en-US" b="1" dirty="0" smtClean="0"/>
              <a:t>SCOPE OF BEST JUDGEMENT ASSESSMENT- WHETHER AUTOMATICALLY SHALL APPLY WHERE ANY OF THE ABOVE THREE CONDITION EXISTS</a:t>
            </a:r>
            <a:endParaRPr lang="en-IN" dirty="0"/>
          </a:p>
        </p:txBody>
      </p:sp>
      <p:sp>
        <p:nvSpPr>
          <p:cNvPr id="3" name="Content Placeholder 2"/>
          <p:cNvSpPr>
            <a:spLocks noGrp="1"/>
          </p:cNvSpPr>
          <p:nvPr>
            <p:ph idx="1"/>
          </p:nvPr>
        </p:nvSpPr>
        <p:spPr>
          <a:xfrm>
            <a:off x="838200" y="2871989"/>
            <a:ext cx="10515600" cy="3304974"/>
          </a:xfrm>
        </p:spPr>
        <p:txBody>
          <a:bodyPr/>
          <a:lstStyle/>
          <a:p>
            <a:pPr algn="just"/>
            <a:r>
              <a:rPr lang="en-US" b="1" i="1" dirty="0" smtClean="0"/>
              <a:t>Aspect dealt in case of Mubarak Trading Co. v. CIT [2008] 174 Taxman 339 (Ker).</a:t>
            </a:r>
            <a:endParaRPr lang="en-US" dirty="0" smtClean="0"/>
          </a:p>
          <a:p>
            <a:pPr algn="just"/>
            <a:r>
              <a:rPr lang="en-US" dirty="0" smtClean="0"/>
              <a:t>Failure of any of the conditions mentioned in clauses (a) to (c) of section 144(1) need not always lead to best judgment assessment under section 144.</a:t>
            </a:r>
          </a:p>
          <a:p>
            <a:endParaRPr lang="en-IN" dirty="0"/>
          </a:p>
        </p:txBody>
      </p:sp>
    </p:spTree>
    <p:extLst>
      <p:ext uri="{BB962C8B-B14F-4D97-AF65-F5344CB8AC3E}">
        <p14:creationId xmlns:p14="http://schemas.microsoft.com/office/powerpoint/2010/main" val="700763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TotalTime>
  <Words>2286</Words>
  <Application>Microsoft Office PowerPoint</Application>
  <PresentationFormat>Widescreen</PresentationFormat>
  <Paragraphs>145</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Best judgment assessment U/s 144 and it’s reference to the dispute resolution panel constituted U/s 144C</vt:lpstr>
      <vt:lpstr>PowerPoint Presentation</vt:lpstr>
      <vt:lpstr>PowerPoint Presentation</vt:lpstr>
      <vt:lpstr>PowerPoint Presentation</vt:lpstr>
      <vt:lpstr> Opportunity must be given to the assessee before making Best Judgment Assessment : </vt:lpstr>
      <vt:lpstr> Best Judgment Assessment on Rejection of Accounts </vt:lpstr>
      <vt:lpstr>PowerPoint Presentation</vt:lpstr>
      <vt:lpstr>POWER OF THE ASSESSING OFFICER</vt:lpstr>
      <vt:lpstr>SCOPE OF BEST JUDGEMENT ASSESSMENT- WHETHER AUTOMATICALLY SHALL APPLY WHERE ANY OF THE ABOVE THREE CONDITION EXISTS</vt:lpstr>
      <vt:lpstr>PowerPoint Presentation</vt:lpstr>
      <vt:lpstr>PowerPoint Presentation</vt:lpstr>
      <vt:lpstr>CIT Central and United Provinces v. Laxminarain Badridas [1973] 5 ITR 170 (PC)</vt:lpstr>
      <vt:lpstr>PowerPoint Presentation</vt:lpstr>
      <vt:lpstr>ESTIMATION OF INCOME MUST BE HONEST AND FAIR</vt:lpstr>
      <vt:lpstr>REDUCTION IN GROSS PROFIT RATIO CAN NOT BE THE ONLY GROUND FOR REJECTION OF BOOKS OF ACCOUNTS FOR THE PURPOSE OF BEST JUDGMENT ASSESSMENT</vt:lpstr>
      <vt:lpstr>PowerPoint Presentation</vt:lpstr>
      <vt:lpstr>REFUSAL BY CHARTERED ACCOUNTANT UNDER SECTION 142(2A) CANNOT LEAD TO BEST JUDGMENT ASSESSMENT</vt:lpstr>
      <vt:lpstr>PowerPoint Presentation</vt:lpstr>
      <vt:lpstr>PowerPoint Presentation</vt:lpstr>
      <vt:lpstr>TIME LIMIT FOR THE INITIATION OF THE ASSESSMENT</vt:lpstr>
      <vt:lpstr>DISPUTE RESOLUTION PANEL U/S 144C</vt:lpstr>
      <vt:lpstr>PowerPoint Presentation</vt:lpstr>
      <vt:lpstr>PowerPoint Presentation</vt:lpstr>
      <vt:lpstr>PowerPoint Presentation</vt:lpstr>
      <vt:lpstr>PowerPoint Presentation</vt:lpstr>
      <vt:lpstr>PowerPoint Presentation</vt:lpstr>
      <vt:lpstr>E-Assessment scheme:</vt:lpstr>
      <vt:lpstr>Information or Documents required to be submitted with Form 35A</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judgment assessment and it’s reference to the dispute resolution panel</dc:title>
  <dc:creator>TKM</dc:creator>
  <cp:lastModifiedBy>TKM</cp:lastModifiedBy>
  <cp:revision>33</cp:revision>
  <dcterms:created xsi:type="dcterms:W3CDTF">2025-06-14T07:42:38Z</dcterms:created>
  <dcterms:modified xsi:type="dcterms:W3CDTF">2025-06-14T12:04:13Z</dcterms:modified>
</cp:coreProperties>
</file>