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322" r:id="rId6"/>
    <p:sldId id="304" r:id="rId7"/>
    <p:sldId id="306" r:id="rId8"/>
    <p:sldId id="260" r:id="rId9"/>
    <p:sldId id="261" r:id="rId10"/>
    <p:sldId id="31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262" r:id="rId20"/>
    <p:sldId id="263" r:id="rId21"/>
    <p:sldId id="272" r:id="rId22"/>
    <p:sldId id="266" r:id="rId23"/>
    <p:sldId id="267" r:id="rId24"/>
    <p:sldId id="268" r:id="rId25"/>
    <p:sldId id="269" r:id="rId26"/>
    <p:sldId id="270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9350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3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7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6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6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3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sz="5200" dirty="0"/>
              <a:t>Assessment in Response to Notice u/s 143(2) </a:t>
            </a:r>
            <a:br>
              <a:rPr lang="en-US" sz="5200" dirty="0"/>
            </a:br>
            <a:br>
              <a:rPr lang="en-IN" sz="5200" dirty="0"/>
            </a:br>
            <a:r>
              <a:rPr sz="5200" dirty="0"/>
              <a:t>– Section 143(3) including E-Assessment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2" y="1431468"/>
            <a:ext cx="8243455" cy="5200651"/>
          </a:xfrm>
        </p:spPr>
      </p:pic>
      <p:sp>
        <p:nvSpPr>
          <p:cNvPr id="5" name="TextBox 4"/>
          <p:cNvSpPr txBox="1"/>
          <p:nvPr/>
        </p:nvSpPr>
        <p:spPr>
          <a:xfrm>
            <a:off x="7481487" y="1431436"/>
            <a:ext cx="1385455" cy="359858"/>
          </a:xfrm>
          <a:prstGeom prst="rect">
            <a:avLst/>
          </a:prstGeom>
          <a:solidFill>
            <a:schemeClr val="bg1"/>
          </a:solidFill>
        </p:spPr>
        <p:txBody>
          <a:bodyPr wrap="square" lIns="81753" tIns="40875" rIns="81753" bIns="40875" rtlCol="0">
            <a:spAutoFit/>
          </a:bodyPr>
          <a:lstStyle/>
          <a:p>
            <a:endParaRPr lang="en-IN" dirty="0"/>
          </a:p>
        </p:txBody>
      </p:sp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1066381" y="681247"/>
            <a:ext cx="7009245" cy="560294"/>
          </a:xfrm>
          <a:prstGeom prst="rect">
            <a:avLst/>
          </a:prstGeom>
        </p:spPr>
        <p:txBody>
          <a:bodyPr vert="horz" wrap="square" lIns="0" tIns="10789" rIns="0" bIns="0" rtlCol="0">
            <a:spAutoFit/>
          </a:bodyPr>
          <a:lstStyle/>
          <a:p>
            <a:pPr marL="11355">
              <a:lnSpc>
                <a:spcPct val="100000"/>
              </a:lnSpc>
              <a:spcBef>
                <a:spcPts val="85"/>
              </a:spcBef>
            </a:pPr>
            <a:r>
              <a:rPr lang="en-IN" sz="3600" b="1" dirty="0">
                <a:latin typeface="Garamond" panose="02020404030301010803" pitchFamily="18" charset="0"/>
              </a:rPr>
              <a:t>Regional E-Assessment Centres</a:t>
            </a:r>
          </a:p>
        </p:txBody>
      </p:sp>
    </p:spTree>
    <p:extLst>
      <p:ext uri="{BB962C8B-B14F-4D97-AF65-F5344CB8AC3E}">
        <p14:creationId xmlns:p14="http://schemas.microsoft.com/office/powerpoint/2010/main" val="33032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465" y="798880"/>
            <a:ext cx="6505071" cy="1048945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500" b="1" dirty="0">
                <a:latin typeface="Garamond"/>
              </a:rPr>
              <a:t>INITIAL PROCESS IN FACELESS ENVIRONMENT</a:t>
            </a:r>
          </a:p>
        </p:txBody>
      </p:sp>
      <p:sp>
        <p:nvSpPr>
          <p:cNvPr id="13" name="object 5"/>
          <p:cNvSpPr/>
          <p:nvPr/>
        </p:nvSpPr>
        <p:spPr>
          <a:xfrm>
            <a:off x="605796" y="2203697"/>
            <a:ext cx="2114849" cy="1511261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5492" y1="15242" x2="75492" y2="15242"/>
                          <a14:foregroundMark x1="11270" y1="9238" x2="88551" y2="20785"/>
                          <a14:foregroundMark x1="23614" y1="6005" x2="87835" y2="6005"/>
                          <a14:foregroundMark x1="5188" y1="85219" x2="89982" y2="90762"/>
                          <a14:foregroundMark x1="9660" y1="3464" x2="23256" y2="23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7997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6"/>
          <p:cNvSpPr/>
          <p:nvPr/>
        </p:nvSpPr>
        <p:spPr>
          <a:xfrm>
            <a:off x="2867641" y="2635983"/>
            <a:ext cx="477054" cy="646953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7997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/>
        </p:nvSpPr>
        <p:spPr>
          <a:xfrm>
            <a:off x="3513883" y="2203697"/>
            <a:ext cx="2116236" cy="1511261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367" y1="5081" x2="91771" y2="6928"/>
                          <a14:foregroundMark x1="6619" y1="12471" x2="92844" y2="15704"/>
                          <a14:foregroundMark x1="8050" y1="89376" x2="89267" y2="944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7997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8"/>
          <p:cNvSpPr/>
          <p:nvPr/>
        </p:nvSpPr>
        <p:spPr>
          <a:xfrm>
            <a:off x="5775809" y="2635983"/>
            <a:ext cx="478441" cy="646953"/>
          </a:xfrm>
          <a:prstGeom prst="rect">
            <a:avLst/>
          </a:prstGeom>
          <a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7997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9"/>
          <p:cNvSpPr/>
          <p:nvPr/>
        </p:nvSpPr>
        <p:spPr>
          <a:xfrm>
            <a:off x="6421974" y="2203697"/>
            <a:ext cx="2116236" cy="1511261"/>
          </a:xfrm>
          <a:prstGeom prst="rect">
            <a:avLst/>
          </a:prstGeom>
          <a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22540" y1="12933" x2="66190" y2="10162"/>
                          <a14:foregroundMark x1="13953" y1="8314" x2="92308" y2="13857"/>
                          <a14:foregroundMark x1="14669" y1="86605" x2="85331" y2="91686"/>
                          <a14:backgroundMark x1="1610" y1="1386" x2="1610" y2="1386"/>
                          <a14:backgroundMark x1="2683" y1="97229" x2="2683" y2="972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7997"/>
            <a:endParaRPr>
              <a:solidFill>
                <a:prstClr val="black"/>
              </a:solidFill>
            </a:endParaRPr>
          </a:p>
        </p:txBody>
      </p:sp>
      <p:sp>
        <p:nvSpPr>
          <p:cNvPr id="6" name="object 10"/>
          <p:cNvSpPr/>
          <p:nvPr/>
        </p:nvSpPr>
        <p:spPr>
          <a:xfrm>
            <a:off x="7141717" y="3846649"/>
            <a:ext cx="696167" cy="439825"/>
          </a:xfrm>
          <a:prstGeom prst="rect">
            <a:avLst/>
          </a:prstGeom>
          <a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7997"/>
            <a:endParaRPr>
              <a:solidFill>
                <a:prstClr val="black"/>
              </a:solidFill>
            </a:endParaRPr>
          </a:p>
        </p:txBody>
      </p:sp>
      <p:sp>
        <p:nvSpPr>
          <p:cNvPr id="7" name="object 11"/>
          <p:cNvSpPr/>
          <p:nvPr/>
        </p:nvSpPr>
        <p:spPr>
          <a:xfrm>
            <a:off x="6421974" y="4446428"/>
            <a:ext cx="2116236" cy="1507425"/>
          </a:xfrm>
          <a:prstGeom prst="rect">
            <a:avLst/>
          </a:prstGeom>
          <a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7692" y1="8102" x2="91055" y2="6944"/>
                          <a14:foregroundMark x1="5367" y1="10880" x2="8945" y2="22454"/>
                          <a14:foregroundMark x1="33631" y1="19907" x2="61896" y2="18750"/>
                          <a14:foregroundMark x1="11986" y1="88657" x2="91413" y2="90741"/>
                          <a14:foregroundMark x1="37388" y1="96065" x2="64937" y2="956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7997"/>
            <a:endParaRPr>
              <a:solidFill>
                <a:prstClr val="black"/>
              </a:solidFill>
            </a:endParaRPr>
          </a:p>
        </p:txBody>
      </p:sp>
      <p:sp>
        <p:nvSpPr>
          <p:cNvPr id="8" name="object 12"/>
          <p:cNvSpPr/>
          <p:nvPr/>
        </p:nvSpPr>
        <p:spPr>
          <a:xfrm>
            <a:off x="5810402" y="4888679"/>
            <a:ext cx="477055" cy="643117"/>
          </a:xfrm>
          <a:prstGeom prst="rect">
            <a:avLst/>
          </a:prstGeom>
          <a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7997"/>
            <a:endParaRPr>
              <a:solidFill>
                <a:prstClr val="black"/>
              </a:solidFill>
            </a:endParaRPr>
          </a:p>
        </p:txBody>
      </p:sp>
      <p:sp>
        <p:nvSpPr>
          <p:cNvPr id="9" name="object 13"/>
          <p:cNvSpPr/>
          <p:nvPr/>
        </p:nvSpPr>
        <p:spPr>
          <a:xfrm>
            <a:off x="3513883" y="4446428"/>
            <a:ext cx="2116236" cy="1507425"/>
          </a:xfrm>
          <a:prstGeom prst="rect">
            <a:avLst/>
          </a:prstGeom>
          <a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9769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7997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4"/>
          <p:cNvSpPr/>
          <p:nvPr/>
        </p:nvSpPr>
        <p:spPr>
          <a:xfrm>
            <a:off x="2900923" y="4888679"/>
            <a:ext cx="478440" cy="643117"/>
          </a:xfrm>
          <a:prstGeom prst="rect">
            <a:avLst/>
          </a:prstGeom>
          <a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799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5"/>
          <p:cNvSpPr/>
          <p:nvPr/>
        </p:nvSpPr>
        <p:spPr>
          <a:xfrm>
            <a:off x="605796" y="4446428"/>
            <a:ext cx="2114849" cy="1507425"/>
          </a:xfrm>
          <a:prstGeom prst="rect">
            <a:avLst/>
          </a:prstGeom>
          <a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foregroundMark x1="10376" y1="8565" x2="91950" y2="18519"/>
                          <a14:foregroundMark x1="6798" y1="92361" x2="94454" y2="94907"/>
                          <a14:backgroundMark x1="98211" y1="3935" x2="98211" y2="393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7997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Garamond" panose="02020404030301010803" pitchFamily="18" charset="0"/>
              </a:rPr>
              <a:t>Notice and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048" y="2176273"/>
            <a:ext cx="7025403" cy="4041649"/>
          </a:xfrm>
        </p:spPr>
        <p:txBody>
          <a:bodyPr anchor="t">
            <a:noAutofit/>
          </a:bodyPr>
          <a:lstStyle/>
          <a:p>
            <a:pPr marL="311721" indent="-311721"/>
            <a:r>
              <a:rPr lang="en-US" sz="2500" dirty="0">
                <a:latin typeface="Garamond" panose="02020404030301010803" pitchFamily="18" charset="0"/>
              </a:rPr>
              <a:t>National e Assessment Centre shall serve a notice on the </a:t>
            </a:r>
            <a:r>
              <a:rPr lang="en-US" sz="2500" dirty="0" err="1">
                <a:latin typeface="Garamond" panose="02020404030301010803" pitchFamily="18" charset="0"/>
              </a:rPr>
              <a:t>assessee</a:t>
            </a:r>
            <a:r>
              <a:rPr lang="en-US" sz="2500" dirty="0">
                <a:latin typeface="Garamond" panose="02020404030301010803" pitchFamily="18" charset="0"/>
              </a:rPr>
              <a:t> under section 143(2).</a:t>
            </a:r>
          </a:p>
          <a:p>
            <a:pPr marL="311721" indent="-311721">
              <a:buNone/>
            </a:pPr>
            <a:endParaRPr lang="en-US" sz="2500" dirty="0">
              <a:latin typeface="Garamond" panose="02020404030301010803" pitchFamily="18" charset="0"/>
            </a:endParaRPr>
          </a:p>
          <a:p>
            <a:pPr marL="311721" indent="-311721"/>
            <a:r>
              <a:rPr lang="en-US" sz="2500" dirty="0">
                <a:latin typeface="Garamond" panose="02020404030301010803" pitchFamily="18" charset="0"/>
              </a:rPr>
              <a:t>Such Notice shall specify the issues selected for assessment.</a:t>
            </a:r>
          </a:p>
          <a:p>
            <a:pPr marL="311721" indent="-311721">
              <a:buNone/>
            </a:pPr>
            <a:endParaRPr lang="en-US" sz="2500" dirty="0">
              <a:latin typeface="Garamond" panose="02020404030301010803" pitchFamily="18" charset="0"/>
            </a:endParaRPr>
          </a:p>
          <a:p>
            <a:pPr marL="311721" indent="-311721"/>
            <a:r>
              <a:rPr lang="en-US" sz="2500" dirty="0">
                <a:latin typeface="Garamond" panose="02020404030301010803" pitchFamily="18" charset="0"/>
              </a:rPr>
              <a:t>ACIT (e Verification), having headquarter at Delhi, to act as prescribed Income tax Authority for the purpose of section 143(2).</a:t>
            </a:r>
          </a:p>
          <a:p>
            <a:pPr marL="311721" indent="-311721"/>
            <a:r>
              <a:rPr lang="en-US" sz="2500" dirty="0" err="1">
                <a:latin typeface="Garamond" panose="02020404030301010803" pitchFamily="18" charset="0"/>
              </a:rPr>
              <a:t>Assessee</a:t>
            </a:r>
            <a:r>
              <a:rPr lang="en-US" sz="2500" dirty="0">
                <a:latin typeface="Garamond" panose="02020404030301010803" pitchFamily="18" charset="0"/>
              </a:rPr>
              <a:t> may, within fifteen days from the date of receipt of notice, file his response to the </a:t>
            </a:r>
            <a:r>
              <a:rPr lang="en-US" sz="2500" dirty="0" err="1">
                <a:latin typeface="Garamond" panose="02020404030301010803" pitchFamily="18" charset="0"/>
              </a:rPr>
              <a:t>NeAC</a:t>
            </a:r>
            <a:r>
              <a:rPr lang="en-US" sz="2500" dirty="0">
                <a:latin typeface="Garamond" panose="02020404030301010803" pitchFamily="18" charset="0"/>
              </a:rPr>
              <a:t>.</a:t>
            </a:r>
            <a:endParaRPr lang="en-IN" sz="25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2" y="1690689"/>
            <a:ext cx="7833826" cy="208429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241"/>
            <a:ext cx="7886700" cy="1325563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Garamond" panose="02020404030301010803" pitchFamily="18" charset="0"/>
              </a:rPr>
              <a:t>Enquiry or Verification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699" y="4034181"/>
            <a:ext cx="7827818" cy="1620658"/>
          </a:xfrm>
          <a:prstGeom prst="rect">
            <a:avLst/>
          </a:prstGeom>
        </p:spPr>
        <p:txBody>
          <a:bodyPr wrap="square" lIns="80997" tIns="40492" rIns="80997" bIns="40492">
            <a:spAutoFit/>
          </a:bodyPr>
          <a:lstStyle/>
          <a:p>
            <a:pPr marL="253000" indent="-253000" defTabSz="809606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  <a:latin typeface="Garamond" panose="02020404030301010803" pitchFamily="18" charset="0"/>
              </a:rPr>
              <a:t>Request for conducting of certain enquiry or verification by the verification unit can be made by the assessment unit. </a:t>
            </a:r>
          </a:p>
          <a:p>
            <a:pPr marL="253000" indent="-253000" defTabSz="809606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  <a:latin typeface="Garamond" panose="02020404030301010803" pitchFamily="18" charset="0"/>
              </a:rPr>
              <a:t>Such requests shall be assigned by the </a:t>
            </a:r>
            <a:r>
              <a:rPr lang="en-US" sz="2500" dirty="0" err="1">
                <a:solidFill>
                  <a:prstClr val="black"/>
                </a:solidFill>
                <a:latin typeface="Garamond" panose="02020404030301010803" pitchFamily="18" charset="0"/>
              </a:rPr>
              <a:t>NeAC</a:t>
            </a:r>
            <a:r>
              <a:rPr lang="en-US" sz="2500" dirty="0">
                <a:solidFill>
                  <a:prstClr val="black"/>
                </a:solidFill>
                <a:latin typeface="Garamond" panose="02020404030301010803" pitchFamily="18" charset="0"/>
              </a:rPr>
              <a:t> to a verification unit through an automated allocation system.</a:t>
            </a:r>
          </a:p>
        </p:txBody>
      </p:sp>
    </p:spTree>
    <p:extLst>
      <p:ext uri="{BB962C8B-B14F-4D97-AF65-F5344CB8AC3E}">
        <p14:creationId xmlns:p14="http://schemas.microsoft.com/office/powerpoint/2010/main" val="20411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latin typeface="Garamond" panose="02020404030301010803" pitchFamily="18" charset="0"/>
              </a:rPr>
              <a:t>Technical assistance to Assessment Units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2" y="1690689"/>
            <a:ext cx="7783701" cy="2007252"/>
          </a:xfrm>
        </p:spPr>
      </p:pic>
      <p:sp>
        <p:nvSpPr>
          <p:cNvPr id="5" name="Rectangle 4"/>
          <p:cNvSpPr/>
          <p:nvPr/>
        </p:nvSpPr>
        <p:spPr>
          <a:xfrm>
            <a:off x="628754" y="4168692"/>
            <a:ext cx="8128515" cy="2006463"/>
          </a:xfrm>
          <a:prstGeom prst="rect">
            <a:avLst/>
          </a:prstGeom>
        </p:spPr>
        <p:txBody>
          <a:bodyPr wrap="square" lIns="81109" tIns="40548" rIns="81109" bIns="40548">
            <a:spAutoFit/>
          </a:bodyPr>
          <a:lstStyle/>
          <a:p>
            <a:pPr marL="405372" indent="-405372" defTabSz="810744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  <a:latin typeface="Garamond" panose="02020404030301010803" pitchFamily="18" charset="0"/>
              </a:rPr>
              <a:t>Assessment units may place a request for technical assistance from the technical unit to </a:t>
            </a:r>
            <a:r>
              <a:rPr lang="en-US" sz="2500" dirty="0" err="1">
                <a:solidFill>
                  <a:prstClr val="black"/>
                </a:solidFill>
                <a:latin typeface="Garamond" panose="02020404030301010803" pitchFamily="18" charset="0"/>
              </a:rPr>
              <a:t>NeAC</a:t>
            </a:r>
            <a:r>
              <a:rPr lang="en-US" sz="2500" dirty="0">
                <a:solidFill>
                  <a:prstClr val="black"/>
                </a:solidFill>
                <a:latin typeface="Garamond" panose="02020404030301010803" pitchFamily="18" charset="0"/>
              </a:rPr>
              <a:t>. </a:t>
            </a:r>
          </a:p>
          <a:p>
            <a:pPr marL="405372" indent="-405372" defTabSz="810744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  <a:latin typeface="Garamond" panose="02020404030301010803" pitchFamily="18" charset="0"/>
              </a:rPr>
              <a:t>Such request shall be assigned by the </a:t>
            </a:r>
            <a:r>
              <a:rPr lang="en-US" sz="2500" dirty="0" err="1">
                <a:solidFill>
                  <a:prstClr val="black"/>
                </a:solidFill>
                <a:latin typeface="Garamond" panose="02020404030301010803" pitchFamily="18" charset="0"/>
              </a:rPr>
              <a:t>NeAC</a:t>
            </a:r>
            <a:r>
              <a:rPr lang="en-US" sz="2500" dirty="0">
                <a:solidFill>
                  <a:prstClr val="black"/>
                </a:solidFill>
                <a:latin typeface="Garamond" panose="02020404030301010803" pitchFamily="18" charset="0"/>
              </a:rPr>
              <a:t> to a technical unit in any one </a:t>
            </a:r>
            <a:r>
              <a:rPr lang="en-US" sz="2500" dirty="0" err="1">
                <a:solidFill>
                  <a:prstClr val="black"/>
                </a:solidFill>
                <a:latin typeface="Garamond" panose="02020404030301010803" pitchFamily="18" charset="0"/>
              </a:rPr>
              <a:t>ReAC</a:t>
            </a:r>
            <a:r>
              <a:rPr lang="en-US" sz="2500" dirty="0">
                <a:solidFill>
                  <a:prstClr val="black"/>
                </a:solidFill>
                <a:latin typeface="Garamond" panose="02020404030301010803" pitchFamily="18" charset="0"/>
              </a:rPr>
              <a:t> through an automated allocation system.</a:t>
            </a:r>
          </a:p>
        </p:txBody>
      </p:sp>
    </p:spTree>
    <p:extLst>
      <p:ext uri="{BB962C8B-B14F-4D97-AF65-F5344CB8AC3E}">
        <p14:creationId xmlns:p14="http://schemas.microsoft.com/office/powerpoint/2010/main" val="30732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8" y="1210235"/>
            <a:ext cx="7197264" cy="200061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217"/>
            <a:ext cx="7886700" cy="1325563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Garamond" panose="02020404030301010803" pitchFamily="18" charset="0"/>
              </a:rPr>
              <a:t>Assessment Orders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610" y="3330098"/>
            <a:ext cx="8870459" cy="3268347"/>
          </a:xfrm>
          <a:prstGeom prst="rect">
            <a:avLst/>
          </a:prstGeom>
        </p:spPr>
        <p:txBody>
          <a:bodyPr wrap="square" lIns="81219" tIns="40605" rIns="81219" bIns="40605">
            <a:spAutoFit/>
          </a:bodyPr>
          <a:lstStyle/>
          <a:p>
            <a:pPr marL="405941" indent="-405941" defTabSz="811882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  <a:latin typeface="Garamond" panose="02020404030301010803" pitchFamily="18" charset="0"/>
              </a:rPr>
              <a:t>Assessment unit shall,  after taking into account all the relevant material available on the record,  make in writing, a draft assessment order either accepting the returned income of the assessee or modifying the returned income of the assesse, as the case may be,  and send a copy of such order to the </a:t>
            </a:r>
            <a:r>
              <a:rPr lang="en-US" sz="2500" dirty="0" err="1">
                <a:solidFill>
                  <a:prstClr val="black"/>
                </a:solidFill>
                <a:latin typeface="Garamond" panose="02020404030301010803" pitchFamily="18" charset="0"/>
              </a:rPr>
              <a:t>NeAC</a:t>
            </a:r>
            <a:r>
              <a:rPr lang="en-US" sz="2500" dirty="0">
                <a:solidFill>
                  <a:prstClr val="black"/>
                </a:solidFill>
                <a:latin typeface="Garamond" panose="02020404030301010803" pitchFamily="18" charset="0"/>
              </a:rPr>
              <a:t>. </a:t>
            </a:r>
          </a:p>
          <a:p>
            <a:pPr defTabSz="811882"/>
            <a:endParaRPr lang="en-US" sz="7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405941" indent="-405941" defTabSz="811882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  <a:latin typeface="Garamond" panose="02020404030301010803" pitchFamily="18" charset="0"/>
              </a:rPr>
              <a:t>The assessment unit shall, while making draft assessment order, provide details of the penalty proceedings to be initiated therein, if any;</a:t>
            </a:r>
          </a:p>
        </p:txBody>
      </p:sp>
    </p:spTree>
    <p:extLst>
      <p:ext uri="{BB962C8B-B14F-4D97-AF65-F5344CB8AC3E}">
        <p14:creationId xmlns:p14="http://schemas.microsoft.com/office/powerpoint/2010/main" val="3004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1" y="1479178"/>
            <a:ext cx="8097498" cy="476389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204"/>
            <a:ext cx="7886700" cy="1325563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Garamond" panose="02020404030301010803" pitchFamily="18" charset="0"/>
              </a:rPr>
              <a:t>Assessment Orders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89273" y="1210235"/>
            <a:ext cx="931476" cy="672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38" tIns="40666" rIns="81338" bIns="40666" rtlCol="0" anchor="ctr"/>
          <a:lstStyle/>
          <a:p>
            <a:pPr algn="ctr" defTabSz="813117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72196" y="1112926"/>
            <a:ext cx="4512541" cy="567956"/>
            <a:chOff x="0" y="0"/>
            <a:chExt cx="5142016" cy="861401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5142016" cy="477078"/>
            </a:xfrm>
            <a:prstGeom prst="round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14452">
                <a:lnSpc>
                  <a:spcPct val="107000"/>
                </a:lnSpc>
                <a:spcAft>
                  <a:spcPts val="718"/>
                </a:spcAft>
              </a:pPr>
              <a:r>
                <a:rPr lang="en-IN" sz="1300" b="1">
                  <a:solidFill>
                    <a:srgbClr val="000000"/>
                  </a:solidFill>
                  <a:latin typeface="Garamond" panose="02020404030301010803" pitchFamily="18" charset="0"/>
                  <a:ea typeface="Calibri" panose="020F0502020204030204" pitchFamily="34" charset="0"/>
                  <a:cs typeface="Kartika" panose="02020503030404060203" pitchFamily="18" charset="0"/>
                </a:rPr>
                <a:t>National E-assessment Centre (NeAC)</a:t>
              </a:r>
              <a:endParaRPr lang="en-IN" sz="1000">
                <a:solidFill>
                  <a:prstClr val="white"/>
                </a:solidFill>
                <a:ea typeface="Calibri" panose="020F0502020204030204" pitchFamily="34" charset="0"/>
                <a:cs typeface="Kartika" panose="02020503030404060203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2510991" y="477078"/>
              <a:ext cx="0" cy="38432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98"/>
          <p:cNvSpPr txBox="1"/>
          <p:nvPr/>
        </p:nvSpPr>
        <p:spPr>
          <a:xfrm>
            <a:off x="4481505" y="1427547"/>
            <a:ext cx="2030131" cy="196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1468" tIns="40731" rIns="81468" bIns="407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4452">
              <a:lnSpc>
                <a:spcPct val="107000"/>
              </a:lnSpc>
              <a:spcAft>
                <a:spcPts val="718"/>
              </a:spcAft>
            </a:pPr>
            <a:r>
              <a:rPr lang="en-IN" sz="13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Issue of Notice u/s 143(2)</a:t>
            </a:r>
            <a:endParaRPr lang="en-IN" sz="1100" dirty="0">
              <a:solidFill>
                <a:prstClr val="black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00706" y="1742042"/>
            <a:ext cx="4561609" cy="248771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468" tIns="40731" rIns="81468" bIns="40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452">
              <a:lnSpc>
                <a:spcPct val="107000"/>
              </a:lnSpc>
              <a:spcAft>
                <a:spcPts val="718"/>
              </a:spcAft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Assessee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75733" y="1990813"/>
            <a:ext cx="0" cy="22187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9"/>
          <p:cNvSpPr txBox="1"/>
          <p:nvPr/>
        </p:nvSpPr>
        <p:spPr>
          <a:xfrm>
            <a:off x="4475733" y="2005843"/>
            <a:ext cx="2503198" cy="1983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1468" tIns="40731" rIns="81468" bIns="407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4452">
              <a:lnSpc>
                <a:spcPct val="107000"/>
              </a:lnSpc>
              <a:spcAft>
                <a:spcPts val="718"/>
              </a:spcAft>
            </a:pPr>
            <a:r>
              <a:rPr lang="en-IN" sz="13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Submit e-Response within 15 days to</a:t>
            </a:r>
            <a:endParaRPr lang="en-IN" sz="1100" dirty="0">
              <a:solidFill>
                <a:prstClr val="black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72132" y="2305371"/>
            <a:ext cx="4549486" cy="282949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468" tIns="40731" rIns="81468" bIns="40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452">
              <a:lnSpc>
                <a:spcPct val="107000"/>
              </a:lnSpc>
              <a:spcAft>
                <a:spcPts val="718"/>
              </a:spcAft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National E-assessment Centre (NeAC)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75733" y="2588316"/>
            <a:ext cx="0" cy="25411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0"/>
          <p:cNvSpPr txBox="1"/>
          <p:nvPr/>
        </p:nvSpPr>
        <p:spPr>
          <a:xfrm>
            <a:off x="4487278" y="2592238"/>
            <a:ext cx="2400300" cy="2229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1468" tIns="40731" rIns="81468" bIns="407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4452">
              <a:lnSpc>
                <a:spcPct val="107000"/>
              </a:lnSpc>
              <a:spcAft>
                <a:spcPts val="718"/>
              </a:spcAft>
            </a:pPr>
            <a:r>
              <a:rPr lang="en-IN" sz="13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Assigns the case randomly to</a:t>
            </a:r>
            <a:endParaRPr lang="en-IN" sz="1100" dirty="0">
              <a:solidFill>
                <a:prstClr val="black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47675" y="2911157"/>
            <a:ext cx="4626841" cy="293607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468" tIns="40731" rIns="81468" bIns="40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452">
              <a:lnSpc>
                <a:spcPct val="107000"/>
              </a:lnSpc>
              <a:spcAft>
                <a:spcPts val="718"/>
              </a:spcAft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Assessment Unit at Regional E-assessment Centre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93536" y="3204735"/>
            <a:ext cx="0" cy="31764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7"/>
          <p:cNvSpPr txBox="1"/>
          <p:nvPr/>
        </p:nvSpPr>
        <p:spPr>
          <a:xfrm>
            <a:off x="1762759" y="3312262"/>
            <a:ext cx="5518741" cy="3029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1468" tIns="40731" rIns="81468" bIns="407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4452">
              <a:lnSpc>
                <a:spcPct val="107000"/>
              </a:lnSpc>
              <a:spcAft>
                <a:spcPts val="718"/>
              </a:spcAft>
            </a:pPr>
            <a:r>
              <a:rPr lang="en-IN" sz="13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Asks NEC to Connect with Assessee or       Verification Unit or Technical Unit</a:t>
            </a:r>
            <a:endParaRPr lang="en-IN" sz="1100" dirty="0">
              <a:solidFill>
                <a:prstClr val="black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0" y="3678467"/>
            <a:ext cx="4472132" cy="489128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81468" tIns="40731" rIns="81468" bIns="40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452">
              <a:lnSpc>
                <a:spcPct val="107000"/>
              </a:lnSpc>
              <a:defRPr/>
            </a:pPr>
            <a:r>
              <a:rPr lang="en-IN" sz="1300" b="1" kern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National E-assessment Centre (NeAC)</a:t>
            </a:r>
            <a:endParaRPr lang="en-IN" sz="1000" kern="0">
              <a:solidFill>
                <a:sysClr val="window" lastClr="FFFFFF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  <a:p>
            <a:pPr marL="2325186" algn="ctr" defTabSz="814452">
              <a:lnSpc>
                <a:spcPct val="107000"/>
              </a:lnSpc>
              <a:defRPr/>
            </a:pPr>
            <a:r>
              <a:rPr lang="en-IN" sz="1300" kern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Connects with</a:t>
            </a:r>
            <a:endParaRPr lang="en-IN" sz="1000" kern="0">
              <a:solidFill>
                <a:sysClr val="window" lastClr="FFFFFF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00604" y="4167680"/>
            <a:ext cx="0" cy="280963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>
            <a:off x="3122767" y="4173657"/>
            <a:ext cx="0" cy="281451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>
            <a:off x="6652292" y="4167680"/>
            <a:ext cx="0" cy="382109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Rounded Rectangle 23"/>
          <p:cNvSpPr/>
          <p:nvPr/>
        </p:nvSpPr>
        <p:spPr>
          <a:xfrm>
            <a:off x="1519282" y="4561760"/>
            <a:ext cx="2037915" cy="48149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468" tIns="40731" rIns="81468" bIns="40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452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Assessee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  <a:p>
            <a:pPr algn="ctr" defTabSz="814452">
              <a:lnSpc>
                <a:spcPct val="107000"/>
              </a:lnSpc>
            </a:pPr>
            <a:r>
              <a:rPr lang="en-IN" sz="130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(For obtaining information)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93932" y="5055425"/>
            <a:ext cx="1163235" cy="38199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715297" y="4549728"/>
            <a:ext cx="2030801" cy="49364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468" tIns="40731" rIns="81468" bIns="40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452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Verification Unit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  <a:p>
            <a:pPr algn="ctr" defTabSz="814452">
              <a:lnSpc>
                <a:spcPct val="107000"/>
              </a:lnSpc>
            </a:pPr>
            <a:r>
              <a:rPr lang="en-IN" sz="130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(For verifying information)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09380" y="4621937"/>
            <a:ext cx="1754078" cy="498671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468" tIns="40731" rIns="81468" bIns="40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452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Technical Unit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  <a:p>
            <a:pPr algn="ctr" defTabSz="814452">
              <a:lnSpc>
                <a:spcPct val="107000"/>
              </a:lnSpc>
            </a:pPr>
            <a:r>
              <a:rPr lang="en-IN" sz="130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(For technical inputs)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364182" y="5043383"/>
            <a:ext cx="0" cy="44470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41818" y="5120705"/>
            <a:ext cx="1437114" cy="3673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169684" y="5579411"/>
            <a:ext cx="4704773" cy="406128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468" tIns="40731" rIns="81468" bIns="40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452">
              <a:lnSpc>
                <a:spcPct val="107000"/>
              </a:lnSpc>
              <a:spcAft>
                <a:spcPts val="718"/>
              </a:spcAft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National E-assessment Centre (NeAC)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10904" y="373119"/>
            <a:ext cx="6165273" cy="420812"/>
          </a:xfrm>
          <a:prstGeom prst="rect">
            <a:avLst/>
          </a:prstGeom>
          <a:noFill/>
        </p:spPr>
        <p:txBody>
          <a:bodyPr wrap="square" lIns="81468" tIns="40731" rIns="81468" bIns="40731" rtlCol="0">
            <a:spAutoFit/>
          </a:bodyPr>
          <a:lstStyle/>
          <a:p>
            <a:pPr defTabSz="814452"/>
            <a:r>
              <a:rPr lang="en-IN" sz="2200" b="1" dirty="0">
                <a:solidFill>
                  <a:prstClr val="black"/>
                </a:solidFill>
                <a:latin typeface="Garamond" panose="02020404030301010803" pitchFamily="18" charset="0"/>
              </a:rPr>
              <a:t>PROCEDURE IN FACELESS ENVIRONMENT</a:t>
            </a:r>
          </a:p>
        </p:txBody>
      </p:sp>
    </p:spTree>
    <p:extLst>
      <p:ext uri="{BB962C8B-B14F-4D97-AF65-F5344CB8AC3E}">
        <p14:creationId xmlns:p14="http://schemas.microsoft.com/office/powerpoint/2010/main" val="11224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5" grpId="0" animBg="1"/>
      <p:bldP spid="17" grpId="0"/>
      <p:bldP spid="19" grpId="0" animBg="1"/>
      <p:bldP spid="24" grpId="0" animBg="1"/>
      <p:bldP spid="26" grpId="0" animBg="1"/>
      <p:bldP spid="27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47454" y="269374"/>
            <a:ext cx="4704773" cy="41695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  <a:spcAft>
                <a:spcPts val="718"/>
              </a:spcAft>
            </a:pPr>
            <a:r>
              <a:rPr lang="en-IN" sz="13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National E-assessment Centre (NeAC)</a:t>
            </a:r>
            <a:endParaRPr lang="en-IN" sz="1000" dirty="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06235" y="687390"/>
            <a:ext cx="0" cy="2858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088118" y="1048709"/>
            <a:ext cx="2204605" cy="33659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Assessment Unit at ReAC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29625" y="1385588"/>
            <a:ext cx="0" cy="53718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398815" y="1075766"/>
            <a:ext cx="2499591" cy="28292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New Assessment Unit at ReAC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88526" y="1358523"/>
            <a:ext cx="0" cy="5717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01"/>
          <p:cNvSpPr txBox="1"/>
          <p:nvPr/>
        </p:nvSpPr>
        <p:spPr>
          <a:xfrm>
            <a:off x="1998598" y="1454407"/>
            <a:ext cx="4671045" cy="29333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1607" tIns="40801" rIns="81607" bIns="408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5886">
              <a:lnSpc>
                <a:spcPct val="107000"/>
              </a:lnSpc>
              <a:spcAft>
                <a:spcPts val="718"/>
              </a:spcAft>
            </a:pPr>
            <a:r>
              <a:rPr lang="en-IN" sz="13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On the   basis of inputs prepare  draft  assessment order  &amp;    send to</a:t>
            </a:r>
            <a:endParaRPr lang="en-IN" sz="1100" dirty="0">
              <a:solidFill>
                <a:prstClr val="black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44543" y="2030233"/>
            <a:ext cx="4422486" cy="304813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  <a:spcAft>
                <a:spcPts val="718"/>
              </a:spcAft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National E-assessment Centre (NeAC)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80211" y="2333322"/>
            <a:ext cx="0" cy="31764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673225" y="1416639"/>
            <a:ext cx="271318" cy="692570"/>
            <a:chOff x="0" y="0"/>
            <a:chExt cx="457835" cy="43654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0" y="429371"/>
              <a:ext cx="45783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951" y="0"/>
              <a:ext cx="0" cy="43654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flipH="1">
            <a:off x="5878945" y="2335594"/>
            <a:ext cx="0" cy="70316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147503" y="2689461"/>
            <a:ext cx="1525155" cy="318807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Review Unit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791756" y="3008219"/>
            <a:ext cx="0" cy="2857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657415" y="3365448"/>
            <a:ext cx="2268682" cy="327772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</a:pPr>
            <a:r>
              <a:rPr lang="en-IN" sz="13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Suggest any Modifications?</a:t>
            </a:r>
            <a:endParaRPr lang="en-IN" sz="1000" dirty="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926098" y="2419675"/>
            <a:ext cx="390814" cy="1132945"/>
            <a:chOff x="0" y="0"/>
            <a:chExt cx="318053" cy="1381870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0" y="1374243"/>
              <a:ext cx="318053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06562" y="0"/>
              <a:ext cx="0" cy="138187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93"/>
          <p:cNvSpPr txBox="1"/>
          <p:nvPr/>
        </p:nvSpPr>
        <p:spPr>
          <a:xfrm>
            <a:off x="1246581" y="3242689"/>
            <a:ext cx="445077" cy="2229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1607" tIns="40801" rIns="81607" bIns="408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5886">
              <a:lnSpc>
                <a:spcPct val="107000"/>
              </a:lnSpc>
              <a:spcAft>
                <a:spcPts val="718"/>
              </a:spcAft>
            </a:pPr>
            <a:r>
              <a:rPr lang="en-IN" sz="11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Yes</a:t>
            </a:r>
            <a:endParaRPr lang="en-IN" sz="1000" dirty="0">
              <a:solidFill>
                <a:prstClr val="black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31" name="Text Box 92"/>
          <p:cNvSpPr txBox="1"/>
          <p:nvPr/>
        </p:nvSpPr>
        <p:spPr>
          <a:xfrm>
            <a:off x="3933296" y="3253949"/>
            <a:ext cx="445077" cy="2229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1607" tIns="40801" rIns="81607" bIns="408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5886">
              <a:lnSpc>
                <a:spcPct val="107000"/>
              </a:lnSpc>
              <a:spcAft>
                <a:spcPts val="718"/>
              </a:spcAft>
            </a:pPr>
            <a:r>
              <a:rPr lang="en-IN" sz="110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No</a:t>
            </a:r>
            <a:endParaRPr lang="en-IN" sz="1000">
              <a:solidFill>
                <a:prstClr val="black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02215" y="3095389"/>
            <a:ext cx="2261755" cy="337297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If Prejudicial to Assessee? 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32862" y="3432687"/>
            <a:ext cx="0" cy="35634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669644" y="3433806"/>
            <a:ext cx="0" cy="115364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95"/>
          <p:cNvSpPr txBox="1"/>
          <p:nvPr/>
        </p:nvSpPr>
        <p:spPr>
          <a:xfrm>
            <a:off x="5284816" y="3431562"/>
            <a:ext cx="445077" cy="2229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1607" tIns="40801" rIns="81607" bIns="408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5886">
              <a:lnSpc>
                <a:spcPct val="107000"/>
              </a:lnSpc>
              <a:spcAft>
                <a:spcPts val="718"/>
              </a:spcAft>
            </a:pPr>
            <a:r>
              <a:rPr lang="en-IN" sz="110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Yes</a:t>
            </a:r>
            <a:endParaRPr lang="en-IN" sz="1000">
              <a:solidFill>
                <a:prstClr val="black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838618" y="3880358"/>
            <a:ext cx="4634345" cy="46379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On Request of assessee may provide Opportunity of 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  <a:p>
            <a:pPr algn="ctr" defTabSz="815886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Personal Hearing </a:t>
            </a:r>
            <a:r>
              <a:rPr lang="en-IN" sz="1300" b="1" i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via</a:t>
            </a: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 Video Telephony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763081" y="4344152"/>
            <a:ext cx="2028" cy="30941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650134" y="4747613"/>
            <a:ext cx="2174586" cy="318807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Response by Assessee?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44" name="Text Box 94"/>
          <p:cNvSpPr txBox="1"/>
          <p:nvPr/>
        </p:nvSpPr>
        <p:spPr>
          <a:xfrm>
            <a:off x="1234091" y="4621804"/>
            <a:ext cx="445077" cy="2229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1607" tIns="40801" rIns="81607" bIns="408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5886">
              <a:lnSpc>
                <a:spcPct val="107000"/>
              </a:lnSpc>
              <a:spcAft>
                <a:spcPts val="718"/>
              </a:spcAft>
            </a:pPr>
            <a:r>
              <a:rPr lang="en-IN" sz="110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Yes</a:t>
            </a:r>
            <a:endParaRPr lang="en-IN" sz="1000">
              <a:solidFill>
                <a:prstClr val="black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45" name="Text Box 91"/>
          <p:cNvSpPr txBox="1"/>
          <p:nvPr/>
        </p:nvSpPr>
        <p:spPr>
          <a:xfrm>
            <a:off x="3842951" y="4633062"/>
            <a:ext cx="445077" cy="2229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1607" tIns="40801" rIns="81607" bIns="408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5886">
              <a:lnSpc>
                <a:spcPct val="107000"/>
              </a:lnSpc>
              <a:spcAft>
                <a:spcPts val="718"/>
              </a:spcAft>
            </a:pPr>
            <a:r>
              <a:rPr lang="en-IN" sz="11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No</a:t>
            </a:r>
            <a:endParaRPr lang="en-IN" sz="1000" dirty="0">
              <a:solidFill>
                <a:prstClr val="black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820513" y="4889623"/>
            <a:ext cx="8890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802169" y="4711672"/>
            <a:ext cx="2541732" cy="496981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Finalise the Assessment Order 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  <a:p>
            <a:pPr algn="ctr" defTabSz="815886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&amp; Sends to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989308" y="5210737"/>
            <a:ext cx="2459585" cy="548934"/>
            <a:chOff x="0" y="-1392372"/>
            <a:chExt cx="2705543" cy="1638998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2705543" y="-1392372"/>
              <a:ext cx="0" cy="161232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 rot="10800000">
              <a:off x="0" y="-923073"/>
              <a:ext cx="2705543" cy="1169699"/>
              <a:chOff x="0" y="249439"/>
              <a:chExt cx="318053" cy="1169699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0" y="1374243"/>
                <a:ext cx="318053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316160" y="249439"/>
                <a:ext cx="0" cy="1169699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ounded Rectangle 53"/>
          <p:cNvSpPr/>
          <p:nvPr/>
        </p:nvSpPr>
        <p:spPr>
          <a:xfrm>
            <a:off x="1882414" y="5872861"/>
            <a:ext cx="2501323" cy="318807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Jurisdictional Assessing Officer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03812" y="5870620"/>
            <a:ext cx="2174586" cy="318807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07" tIns="40801" rIns="81607" bIns="408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886">
              <a:lnSpc>
                <a:spcPct val="107000"/>
              </a:lnSpc>
            </a:pPr>
            <a:r>
              <a:rPr lang="en-IN" sz="1300" b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Assessee</a:t>
            </a:r>
            <a:endParaRPr lang="en-IN" sz="1000">
              <a:solidFill>
                <a:prstClr val="white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sp>
        <p:nvSpPr>
          <p:cNvPr id="56" name="Text Box 90"/>
          <p:cNvSpPr txBox="1"/>
          <p:nvPr/>
        </p:nvSpPr>
        <p:spPr>
          <a:xfrm>
            <a:off x="6691483" y="3498237"/>
            <a:ext cx="445077" cy="2229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1607" tIns="40801" rIns="81607" bIns="408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815886">
              <a:lnSpc>
                <a:spcPct val="107000"/>
              </a:lnSpc>
              <a:spcAft>
                <a:spcPts val="718"/>
              </a:spcAft>
            </a:pPr>
            <a:r>
              <a:rPr lang="en-IN" sz="110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Kartika" panose="02020503030404060203" pitchFamily="18" charset="0"/>
              </a:rPr>
              <a:t>No</a:t>
            </a:r>
            <a:endParaRPr lang="en-IN" sz="1000">
              <a:solidFill>
                <a:prstClr val="black"/>
              </a:solidFill>
              <a:ea typeface="Calibri" panose="020F0502020204030204" pitchFamily="34" charset="0"/>
              <a:cs typeface="Kartika" panose="02020503030404060203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091755" y="2248601"/>
            <a:ext cx="790609" cy="1261569"/>
            <a:chOff x="1200931" y="2548413"/>
            <a:chExt cx="869670" cy="1429778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218077" y="2548413"/>
              <a:ext cx="2401" cy="14162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209885" y="2558240"/>
              <a:ext cx="860716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200931" y="3978191"/>
              <a:ext cx="630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093347" y="3500530"/>
            <a:ext cx="556364" cy="1406441"/>
            <a:chOff x="1202682" y="3967263"/>
            <a:chExt cx="612000" cy="1593966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202682" y="5561229"/>
              <a:ext cx="6120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218076" y="3967263"/>
              <a:ext cx="0" cy="15840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7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 animBg="1"/>
      <p:bldP spid="22" grpId="0" animBg="1"/>
      <p:bldP spid="25" grpId="0" animBg="1"/>
      <p:bldP spid="28" grpId="0"/>
      <p:bldP spid="31" grpId="0"/>
      <p:bldP spid="32" grpId="0" animBg="1"/>
      <p:bldP spid="35" grpId="0"/>
      <p:bldP spid="37" grpId="0" animBg="1"/>
      <p:bldP spid="39" grpId="0" animBg="1"/>
      <p:bldP spid="44" grpId="0"/>
      <p:bldP spid="45" grpId="0"/>
      <p:bldP spid="47" grpId="0" animBg="1"/>
      <p:bldP spid="54" grpId="0" animBg="1"/>
      <p:bldP spid="55" grpId="0" animBg="1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Practical Aspects: Preparation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Read notice and annexures</a:t>
            </a:r>
          </a:p>
          <a:p>
            <a:r>
              <a:t>- Identify queries</a:t>
            </a:r>
          </a:p>
          <a:p>
            <a:r>
              <a:t>- Gather evidence: invoices, statements</a:t>
            </a:r>
          </a:p>
          <a:p>
            <a:r>
              <a:t>- Match data with ITR, 26AS, AIS/TIS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Session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246" y="2030002"/>
            <a:ext cx="7704667" cy="3332816"/>
          </a:xfrm>
        </p:spPr>
        <p:txBody>
          <a:bodyPr/>
          <a:lstStyle/>
          <a:p>
            <a:r>
              <a:rPr dirty="0"/>
              <a:t>- Introduction to Scrutiny Assessment</a:t>
            </a:r>
          </a:p>
          <a:p>
            <a:r>
              <a:rPr dirty="0"/>
              <a:t>- Legal Framework: Sec 143(2) and 143(3)</a:t>
            </a:r>
          </a:p>
          <a:p>
            <a:r>
              <a:rPr dirty="0"/>
              <a:t>- E-Assessment under Faceless Regime</a:t>
            </a:r>
          </a:p>
          <a:p>
            <a:r>
              <a:rPr dirty="0"/>
              <a:t>- Practical Tips: Preparing Point-wise Replies</a:t>
            </a:r>
          </a:p>
          <a:p>
            <a:r>
              <a:rPr dirty="0"/>
              <a:t>- Sample AO Reply Format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Point-wise Reply: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- Serial numbers per queries</a:t>
            </a:r>
          </a:p>
          <a:p>
            <a:r>
              <a:rPr dirty="0"/>
              <a:t>- Clear headings, bullets</a:t>
            </a:r>
          </a:p>
          <a:p>
            <a:r>
              <a:rPr dirty="0"/>
              <a:t>- Refer annexures</a:t>
            </a:r>
          </a:p>
          <a:p>
            <a:r>
              <a:rPr dirty="0"/>
              <a:t>- Be precis</a:t>
            </a:r>
            <a:r>
              <a:rPr lang="en-US" dirty="0"/>
              <a:t>e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57B3-DB48-42E7-A5C7-B4F1D961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067" y="2758612"/>
            <a:ext cx="7704667" cy="1981200"/>
          </a:xfrm>
        </p:spPr>
        <p:txBody>
          <a:bodyPr/>
          <a:lstStyle/>
          <a:p>
            <a:r>
              <a:rPr lang="en-US" dirty="0"/>
              <a:t>Sample Assessments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2390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Uploading Reply on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Log in to e-filing portal</a:t>
            </a:r>
          </a:p>
          <a:p>
            <a:r>
              <a:t>- Go to e-Proceedings</a:t>
            </a:r>
          </a:p>
          <a:p>
            <a:r>
              <a:t>- Click "Submit Response"</a:t>
            </a:r>
          </a:p>
          <a:p>
            <a:r>
              <a:t>- Attach PDFs (max 5MB)</a:t>
            </a:r>
          </a:p>
          <a:p>
            <a:r>
              <a:t>- Use DSC/e-verify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Tips for Effective Submissions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Submit on time</a:t>
            </a:r>
          </a:p>
          <a:p>
            <a:r>
              <a:t>- Name files clearly</a:t>
            </a:r>
          </a:p>
          <a:p>
            <a:r>
              <a:t>- Check acknowledgement log</a:t>
            </a:r>
          </a:p>
          <a:p>
            <a:r>
              <a:t>- Keep backup copies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Common Pitfalls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Incomplete replies</a:t>
            </a:r>
          </a:p>
          <a:p>
            <a:r>
              <a:t>- Unreadable scans</a:t>
            </a:r>
          </a:p>
          <a:p>
            <a:r>
              <a:t>- AIS/TIS mismatches</a:t>
            </a:r>
          </a:p>
          <a:p>
            <a:r>
              <a:t>- Missing annexures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Final Outcome &amp;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Respond to draft order</a:t>
            </a:r>
          </a:p>
          <a:p>
            <a:r>
              <a:t>- Final 143(3) order</a:t>
            </a:r>
          </a:p>
          <a:p>
            <a:r>
              <a:t>- Appeal if needed</a:t>
            </a:r>
          </a:p>
          <a:p>
            <a:r>
              <a:t>- Comply with demand/refund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Q&amp;A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Open floor for participant questions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74" y="2768886"/>
            <a:ext cx="7704667" cy="1981200"/>
          </a:xfrm>
        </p:spPr>
        <p:txBody>
          <a:bodyPr/>
          <a:lstStyle/>
          <a:p>
            <a:r>
              <a:rPr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143(2) – Notice for Scrutiny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39074"/>
            <a:ext cx="7704667" cy="4160742"/>
          </a:xfrm>
        </p:spPr>
        <p:txBody>
          <a:bodyPr/>
          <a:lstStyle/>
          <a:p>
            <a:r>
              <a:rPr dirty="0"/>
              <a:t>- Purpose: Ensure no understatement of income or excessive deductions</a:t>
            </a:r>
          </a:p>
          <a:p>
            <a:r>
              <a:rPr dirty="0"/>
              <a:t>- Timeline: Issued within 3 months from end of FY of ITR filing</a:t>
            </a:r>
          </a:p>
          <a:p>
            <a:r>
              <a:rPr dirty="0"/>
              <a:t>- Trigger points: High-value transactions, TDS mismatches, random selection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143(3) – Scrutiny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Full-fledged examination of return</a:t>
            </a:r>
          </a:p>
          <a:p>
            <a:r>
              <a:t>- AO can call for evidence, books of account</a:t>
            </a:r>
          </a:p>
          <a:p>
            <a:r>
              <a:t>- Outcome: Additions/disallowances, revised tax liability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CD22-38F3-4EEC-0B4C-634743B1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84906F-D9EC-336B-3E79-E56008992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7358"/>
            <a:ext cx="8717429" cy="6654442"/>
          </a:xfrm>
        </p:spPr>
      </p:pic>
    </p:spTree>
    <p:extLst>
      <p:ext uri="{BB962C8B-B14F-4D97-AF65-F5344CB8AC3E}">
        <p14:creationId xmlns:p14="http://schemas.microsoft.com/office/powerpoint/2010/main" val="312534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28600"/>
            <a:ext cx="3886200" cy="1077218"/>
          </a:xfrm>
          <a:prstGeom prst="rect">
            <a:avLst/>
          </a:prstGeom>
          <a:noFill/>
        </p:spPr>
        <p:txBody>
          <a:bodyPr wrap="square" lIns="89815" tIns="44914" rIns="89815" bIns="44914" rtlCol="0">
            <a:spAutoFit/>
          </a:bodyPr>
          <a:lstStyle/>
          <a:p>
            <a:pPr algn="ctr"/>
            <a:r>
              <a:rPr lang="en-US" sz="3200" b="1" dirty="0"/>
              <a:t>FACELESS ASSESSMENT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5454" y="2133600"/>
            <a:ext cx="5715000" cy="3549690"/>
          </a:xfrm>
          <a:prstGeom prst="rect">
            <a:avLst/>
          </a:prstGeom>
        </p:spPr>
        <p:txBody>
          <a:bodyPr wrap="square" lIns="89815" tIns="44914" rIns="89815" bIns="44914">
            <a:spAutoFit/>
          </a:bodyPr>
          <a:lstStyle/>
          <a:p>
            <a:pPr marL="449063" indent="-449063" defTabSz="740915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Garamond" panose="02020404030301010803" pitchFamily="18" charset="0"/>
                <a:cs typeface="Calibri"/>
              </a:rPr>
              <a:t>Faceless Assessment is a part of e-governance initiative of the Government of India. </a:t>
            </a:r>
            <a:endParaRPr lang="en-US" sz="2000" b="1" dirty="0">
              <a:solidFill>
                <a:prstClr val="black"/>
              </a:solidFill>
              <a:latin typeface="Garamond" panose="02020404030301010803" pitchFamily="18" charset="0"/>
              <a:cs typeface="Calibri"/>
            </a:endParaRPr>
          </a:p>
          <a:p>
            <a:pPr marL="449063" indent="-449063" defTabSz="740915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Garamond" panose="02020404030301010803" pitchFamily="18" charset="0"/>
                <a:cs typeface="Calibri"/>
              </a:rPr>
              <a:t>To do scrutiny proceeding under section 143(3) / 147.</a:t>
            </a:r>
            <a:endParaRPr lang="en-US" sz="2000" b="1" dirty="0">
              <a:solidFill>
                <a:prstClr val="black"/>
              </a:solidFill>
              <a:latin typeface="Garamond" panose="02020404030301010803" pitchFamily="18" charset="0"/>
              <a:cs typeface="Calibri"/>
            </a:endParaRPr>
          </a:p>
          <a:p>
            <a:pPr marL="449063" indent="-449063" defTabSz="740915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Garamond" panose="02020404030301010803" pitchFamily="18" charset="0"/>
                <a:cs typeface="Calibri"/>
              </a:rPr>
              <a:t>To be conducted in a faceless and jurisdiction-less manner.</a:t>
            </a:r>
            <a:endParaRPr lang="en-US" sz="2000" b="1" dirty="0">
              <a:solidFill>
                <a:prstClr val="black"/>
              </a:solidFill>
              <a:latin typeface="Garamond" panose="02020404030301010803" pitchFamily="18" charset="0"/>
              <a:cs typeface="Calibri"/>
            </a:endParaRPr>
          </a:p>
          <a:p>
            <a:pPr marL="449063" indent="-449063" defTabSz="740915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Garamond" panose="02020404030301010803" pitchFamily="18" charset="0"/>
                <a:cs typeface="Calibri"/>
              </a:rPr>
              <a:t>Through the electronic means of communication via e-proceedings functionality. </a:t>
            </a:r>
            <a:endParaRPr lang="en-US" sz="2000" b="1" dirty="0">
              <a:solidFill>
                <a:prstClr val="black"/>
              </a:solidFill>
              <a:latin typeface="Garamond" panose="02020404030301010803" pitchFamily="18" charset="0"/>
              <a:cs typeface="Calibri"/>
            </a:endParaRPr>
          </a:p>
          <a:p>
            <a:pPr marL="449063" indent="-449063" defTabSz="740915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Garamond" panose="02020404030301010803" pitchFamily="18" charset="0"/>
                <a:cs typeface="Calibri"/>
              </a:rPr>
              <a:t>No physical/personal interface between the </a:t>
            </a:r>
            <a:r>
              <a:rPr lang="en-GB" sz="2000" b="1" dirty="0" err="1">
                <a:solidFill>
                  <a:prstClr val="black"/>
                </a:solidFill>
                <a:latin typeface="Garamond" panose="02020404030301010803" pitchFamily="18" charset="0"/>
                <a:cs typeface="Calibri"/>
              </a:rPr>
              <a:t>assesee</a:t>
            </a:r>
            <a:r>
              <a:rPr lang="en-GB" sz="2000" b="1" dirty="0">
                <a:solidFill>
                  <a:prstClr val="black"/>
                </a:solidFill>
                <a:latin typeface="Garamond" panose="02020404030301010803" pitchFamily="18" charset="0"/>
                <a:cs typeface="Calibri"/>
              </a:rPr>
              <a:t> and the assessing authority. </a:t>
            </a:r>
            <a:endParaRPr lang="en-US" sz="2000" b="1" dirty="0">
              <a:solidFill>
                <a:prstClr val="black"/>
              </a:solidFill>
              <a:latin typeface="Garamond" panose="02020404030301010803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61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B07A-049D-4159-8302-15966365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57" y="1396686"/>
            <a:ext cx="2430379" cy="4064629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Garamond" panose="02020404030301010803" pitchFamily="18" charset="0"/>
                <a:cs typeface="Calibri Light"/>
              </a:rPr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859B-05FE-46F8-8DA5-0D0444F82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621" y="672504"/>
            <a:ext cx="4152297" cy="3935281"/>
          </a:xfrm>
        </p:spPr>
        <p:txBody>
          <a:bodyPr vert="horz" lIns="80666" tIns="40325" rIns="80666" bIns="40325" rtlCol="0" anchor="t">
            <a:noAutofit/>
          </a:bodyPr>
          <a:lstStyle/>
          <a:p>
            <a:r>
              <a:rPr lang="en-GB" sz="2300" dirty="0">
                <a:latin typeface="Garamond" panose="02020404030301010803" pitchFamily="18" charset="0"/>
                <a:ea typeface="+mn-lt"/>
                <a:cs typeface="+mn-lt"/>
              </a:rPr>
              <a:t>The case selection will be through the system using data analytics &amp; Artificial Intelligence</a:t>
            </a:r>
            <a:endParaRPr lang="en-GB" sz="2300" dirty="0">
              <a:latin typeface="Garamond" panose="02020404030301010803" pitchFamily="18" charset="0"/>
              <a:cs typeface="Calibri" panose="020F0502020204030204"/>
            </a:endParaRPr>
          </a:p>
          <a:p>
            <a:r>
              <a:rPr lang="en-GB" sz="2300" dirty="0">
                <a:latin typeface="Garamond" panose="02020404030301010803" pitchFamily="18" charset="0"/>
                <a:ea typeface="+mn-lt"/>
                <a:cs typeface="+mn-lt"/>
              </a:rPr>
              <a:t>Automated random allocation of cases</a:t>
            </a:r>
            <a:endParaRPr lang="en-GB" sz="2300" dirty="0">
              <a:latin typeface="Garamond" panose="02020404030301010803" pitchFamily="18" charset="0"/>
              <a:cs typeface="Calibri"/>
            </a:endParaRPr>
          </a:p>
          <a:p>
            <a:r>
              <a:rPr lang="en-GB" sz="2300" dirty="0">
                <a:latin typeface="Garamond" panose="02020404030301010803" pitchFamily="18" charset="0"/>
                <a:ea typeface="+mn-lt"/>
                <a:cs typeface="+mn-lt"/>
              </a:rPr>
              <a:t>Abolition of Territorial jurisdiction</a:t>
            </a:r>
            <a:endParaRPr lang="en-GB" sz="2300" dirty="0">
              <a:latin typeface="Garamond" panose="02020404030301010803" pitchFamily="18" charset="0"/>
              <a:cs typeface="Calibri"/>
            </a:endParaRPr>
          </a:p>
          <a:p>
            <a:r>
              <a:rPr lang="en-GB" sz="2300" dirty="0">
                <a:latin typeface="Garamond" panose="02020404030301010803" pitchFamily="18" charset="0"/>
                <a:ea typeface="+mn-lt"/>
                <a:cs typeface="+mn-lt"/>
              </a:rPr>
              <a:t>Central issuance of notices with Document Identification Number (DIN)</a:t>
            </a:r>
            <a:endParaRPr lang="en-GB" sz="2300" dirty="0">
              <a:latin typeface="Garamond" panose="02020404030301010803" pitchFamily="18" charset="0"/>
              <a:cs typeface="Calibri"/>
            </a:endParaRPr>
          </a:p>
          <a:p>
            <a:r>
              <a:rPr lang="en-GB" sz="2300" dirty="0">
                <a:latin typeface="Garamond" panose="02020404030301010803" pitchFamily="18" charset="0"/>
                <a:ea typeface="+mn-lt"/>
                <a:cs typeface="+mn-lt"/>
              </a:rPr>
              <a:t>Team-based assessment &amp; reviews</a:t>
            </a:r>
            <a:endParaRPr lang="en-GB" sz="2300" dirty="0">
              <a:latin typeface="Garamond" panose="02020404030301010803" pitchFamily="18" charset="0"/>
              <a:cs typeface="Calibri"/>
            </a:endParaRPr>
          </a:p>
          <a:p>
            <a:r>
              <a:rPr lang="en-GB" sz="2300" dirty="0">
                <a:latin typeface="Garamond" panose="02020404030301010803" pitchFamily="18" charset="0"/>
                <a:ea typeface="+mn-lt"/>
                <a:cs typeface="+mn-lt"/>
              </a:rPr>
              <a:t>No physical interface, meaning no need to visit Income Tax office</a:t>
            </a:r>
            <a:endParaRPr lang="en-GB" sz="2300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8069" y="0"/>
            <a:ext cx="31259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9489" y="3144006"/>
            <a:ext cx="2844512" cy="525767"/>
          </a:xfrm>
          <a:prstGeom prst="rect">
            <a:avLst/>
          </a:prstGeom>
        </p:spPr>
        <p:txBody>
          <a:bodyPr vert="horz" lIns="80666" tIns="40325" rIns="80666" bIns="40325" rtlCol="0" anchor="ctr">
            <a:normAutofit fontScale="92500" lnSpcReduction="10000"/>
          </a:bodyPr>
          <a:lstStyle>
            <a:lvl1pPr defTabSz="75438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FFFFFF"/>
                </a:solidFill>
                <a:latin typeface="Garamond" panose="02020404030301010803" pitchFamily="18" charset="0"/>
                <a:ea typeface="+mj-ea"/>
                <a:cs typeface="Calibri Light"/>
              </a:defRPr>
            </a:lvl1pPr>
          </a:lstStyle>
          <a:p>
            <a:r>
              <a:rPr lang="en-US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39320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E-Assessment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Introduced under Sec 144B</a:t>
            </a:r>
          </a:p>
          <a:p>
            <a:r>
              <a:t>- Faceless assessment procedure</a:t>
            </a:r>
          </a:p>
          <a:p>
            <a:r>
              <a:t>- Entities: Assessment, Verification, Review, Technical Units</a:t>
            </a:r>
          </a:p>
          <a:p>
            <a:r>
              <a:t>- All communication through Income Tax Portal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E-Assessment: Process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Notice u/s 143(2) issued</a:t>
            </a:r>
          </a:p>
          <a:p>
            <a:r>
              <a:t>2. Questionnaire issued</a:t>
            </a:r>
          </a:p>
          <a:p>
            <a:r>
              <a:t>3. Submit replies with documents</a:t>
            </a:r>
          </a:p>
          <a:p>
            <a:r>
              <a:t>4. Draft order issued</a:t>
            </a:r>
          </a:p>
          <a:p>
            <a:r>
              <a:t>5. Final order with demand/refund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54</TotalTime>
  <Words>887</Words>
  <Application>Microsoft Office PowerPoint</Application>
  <PresentationFormat>On-screen Show (4:3)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Garamond</vt:lpstr>
      <vt:lpstr>Kartika</vt:lpstr>
      <vt:lpstr>Parallax</vt:lpstr>
      <vt:lpstr>Assessment in Response to Notice u/s 143(2)   – Section 143(3) including E-Assessment</vt:lpstr>
      <vt:lpstr>Session Overview</vt:lpstr>
      <vt:lpstr>Section 143(2) – Notice for Scrutiny</vt:lpstr>
      <vt:lpstr>Section 143(3) – Scrutiny Assessment</vt:lpstr>
      <vt:lpstr>PowerPoint Presentation</vt:lpstr>
      <vt:lpstr>PowerPoint Presentation</vt:lpstr>
      <vt:lpstr>FEATURES</vt:lpstr>
      <vt:lpstr>E-Assessment Framework</vt:lpstr>
      <vt:lpstr>E-Assessment: Process Flow</vt:lpstr>
      <vt:lpstr>Regional E-Assessment Centres</vt:lpstr>
      <vt:lpstr>INITIAL PROCESS IN FACELESS ENVIRONMENT</vt:lpstr>
      <vt:lpstr>Notice and Response</vt:lpstr>
      <vt:lpstr>Enquiry or Verification</vt:lpstr>
      <vt:lpstr>Technical assistance to Assessment Units</vt:lpstr>
      <vt:lpstr>Assessment Orders</vt:lpstr>
      <vt:lpstr>Assessment Orders</vt:lpstr>
      <vt:lpstr>PowerPoint Presentation</vt:lpstr>
      <vt:lpstr>PowerPoint Presentation</vt:lpstr>
      <vt:lpstr>Practical Aspects: Preparation Strategy</vt:lpstr>
      <vt:lpstr>Point-wise Reply: Best Practices</vt:lpstr>
      <vt:lpstr>Sample Assessments</vt:lpstr>
      <vt:lpstr>Uploading Reply on Portal</vt:lpstr>
      <vt:lpstr>Tips for Effective Submissions</vt:lpstr>
      <vt:lpstr>Common Pitfalls to Avoid</vt:lpstr>
      <vt:lpstr>Final Outcome &amp; Follow-up</vt:lpstr>
      <vt:lpstr>Q&amp;A Session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in Response to Notice u/s 143(2)   – Section 143(3) including E-Assessment</dc:title>
  <dc:subject/>
  <dc:creator>DELL</dc:creator>
  <cp:keywords/>
  <dc:description>generated using python-pptx</dc:description>
  <cp:lastModifiedBy>DELL</cp:lastModifiedBy>
  <cp:revision>4</cp:revision>
  <dcterms:created xsi:type="dcterms:W3CDTF">2013-01-27T09:14:16Z</dcterms:created>
  <dcterms:modified xsi:type="dcterms:W3CDTF">2025-06-06T15:14:40Z</dcterms:modified>
  <cp:category/>
</cp:coreProperties>
</file>