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91021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55637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1188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791175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93944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196428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066733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914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F8C36C-9AAD-4BF5-9C91-097208B60B55}"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996231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8C36C-9AAD-4BF5-9C91-097208B60B55}"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101431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F8C36C-9AAD-4BF5-9C91-097208B60B55}"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46840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F8C36C-9AAD-4BF5-9C91-097208B60B55}" type="datetimeFigureOut">
              <a:rPr lang="en-IN" smtClean="0"/>
              <a:t>12-07-2025</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245272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F8C36C-9AAD-4BF5-9C91-097208B60B55}" type="datetimeFigureOut">
              <a:rPr lang="en-IN" smtClean="0"/>
              <a:t>12-07-2025</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4165884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F8C36C-9AAD-4BF5-9C91-097208B60B55}" type="datetimeFigureOut">
              <a:rPr lang="en-IN" smtClean="0"/>
              <a:t>12-07-2025</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3290233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66792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8C36C-9AAD-4BF5-9C91-097208B60B55}"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0187E4-F94E-437F-A959-6CCD9EFF0668}" type="slidenum">
              <a:rPr lang="en-IN" smtClean="0"/>
              <a:t>‹#›</a:t>
            </a:fld>
            <a:endParaRPr lang="en-IN"/>
          </a:p>
        </p:txBody>
      </p:sp>
    </p:spTree>
    <p:extLst>
      <p:ext uri="{BB962C8B-B14F-4D97-AF65-F5344CB8AC3E}">
        <p14:creationId xmlns:p14="http://schemas.microsoft.com/office/powerpoint/2010/main" val="2435331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5F8C36C-9AAD-4BF5-9C91-097208B60B55}" type="datetimeFigureOut">
              <a:rPr lang="en-IN" smtClean="0"/>
              <a:t>12-07-2025</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0187E4-F94E-437F-A959-6CCD9EFF0668}" type="slidenum">
              <a:rPr lang="en-IN" smtClean="0"/>
              <a:t>‹#›</a:t>
            </a:fld>
            <a:endParaRPr lang="en-IN"/>
          </a:p>
        </p:txBody>
      </p:sp>
    </p:spTree>
    <p:extLst>
      <p:ext uri="{BB962C8B-B14F-4D97-AF65-F5344CB8AC3E}">
        <p14:creationId xmlns:p14="http://schemas.microsoft.com/office/powerpoint/2010/main" val="1750597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contents.tdscpc.gov.in/en/filing-correction-etutorial.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A44B7-4034-9391-1BCC-924AC6AF76AA}"/>
              </a:ext>
            </a:extLst>
          </p:cNvPr>
          <p:cNvSpPr>
            <a:spLocks noGrp="1"/>
          </p:cNvSpPr>
          <p:nvPr>
            <p:ph type="ctrTitle"/>
          </p:nvPr>
        </p:nvSpPr>
        <p:spPr>
          <a:xfrm>
            <a:off x="1524000" y="1523054"/>
            <a:ext cx="10507038" cy="2905107"/>
          </a:xfrm>
        </p:spPr>
        <p:txBody>
          <a:bodyPr>
            <a:noAutofit/>
          </a:bodyPr>
          <a:lstStyle/>
          <a:p>
            <a:pPr algn="ctr"/>
            <a:r>
              <a:rPr lang="en-GB" sz="3800" i="0" dirty="0">
                <a:solidFill>
                  <a:srgbClr val="222222"/>
                </a:solidFill>
                <a:effectLst/>
                <a:highlight>
                  <a:srgbClr val="FFFFFF"/>
                </a:highlight>
                <a:latin typeface="verdana" panose="020B0604030504040204" pitchFamily="34" charset="0"/>
              </a:rPr>
              <a:t>Notice of Demand, Rectification of Mistake,- E process to be followed for response to Notice u/s 154. Drafting of Rectification Application and discussion</a:t>
            </a:r>
            <a:endParaRPr lang="en-IN" sz="3800" dirty="0"/>
          </a:p>
        </p:txBody>
      </p:sp>
    </p:spTree>
    <p:extLst>
      <p:ext uri="{BB962C8B-B14F-4D97-AF65-F5344CB8AC3E}">
        <p14:creationId xmlns:p14="http://schemas.microsoft.com/office/powerpoint/2010/main" val="3197003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9CDC7C-F53D-A2EF-9464-939478B5F4F9}"/>
              </a:ext>
            </a:extLst>
          </p:cNvPr>
          <p:cNvSpPr>
            <a:spLocks noGrp="1"/>
          </p:cNvSpPr>
          <p:nvPr>
            <p:ph idx="1"/>
          </p:nvPr>
        </p:nvSpPr>
        <p:spPr>
          <a:xfrm>
            <a:off x="2589212" y="893852"/>
            <a:ext cx="8825377" cy="5017370"/>
          </a:xfrm>
        </p:spPr>
        <p:txBody>
          <a:bodyPr>
            <a:normAutofit fontScale="92500" lnSpcReduction="10000"/>
          </a:bodyPr>
          <a:lstStyle/>
          <a:p>
            <a:r>
              <a:rPr lang="en-GB" b="0" i="0" dirty="0">
                <a:solidFill>
                  <a:srgbClr val="333333"/>
                </a:solidFill>
                <a:effectLst/>
                <a:highlight>
                  <a:srgbClr val="FFFFFF"/>
                </a:highlight>
                <a:latin typeface="Poppins" panose="00000500000000000000" pitchFamily="2" charset="0"/>
              </a:rPr>
              <a:t>If he observes any mistake in the order then only he should proceed for making an application for rectification under section 154. </a:t>
            </a:r>
          </a:p>
          <a:p>
            <a:r>
              <a:rPr lang="en-GB" b="0" i="0" dirty="0">
                <a:solidFill>
                  <a:srgbClr val="333333"/>
                </a:solidFill>
                <a:effectLst/>
                <a:highlight>
                  <a:srgbClr val="FFFFFF"/>
                </a:highlight>
                <a:latin typeface="Poppins" panose="00000500000000000000" pitchFamily="2" charset="0"/>
              </a:rPr>
              <a:t>Further, he should confirm that the mistake is one which is apparent from the records and it is not a mistake which requires debate, elaboration, investigation, etc. The taxpayer can file an online application for rectification of mistake. Before making an online application for rectification the taxpayer should refer to the rectification procedure prescribed at https://incometaxindiaefiling.gov.in/ </a:t>
            </a:r>
          </a:p>
          <a:p>
            <a:r>
              <a:rPr lang="en-GB" b="0" i="0" dirty="0">
                <a:solidFill>
                  <a:srgbClr val="333333"/>
                </a:solidFill>
                <a:effectLst/>
                <a:highlight>
                  <a:srgbClr val="FFFFFF"/>
                </a:highlight>
                <a:latin typeface="Poppins" panose="00000500000000000000" pitchFamily="2" charset="0"/>
              </a:rPr>
              <a:t>For rectification of intimation under Section 200A(1)/206CB online correction statement is to be filed; the procedure thereof is given at </a:t>
            </a:r>
            <a:r>
              <a:rPr lang="en-GB" b="0" i="0" dirty="0">
                <a:solidFill>
                  <a:srgbClr val="333333"/>
                </a:solidFill>
                <a:effectLst/>
                <a:highlight>
                  <a:srgbClr val="FFFFFF"/>
                </a:highlight>
                <a:latin typeface="Poppins" panose="00000500000000000000" pitchFamily="2" charset="0"/>
                <a:hlinkClick r:id="rId2"/>
              </a:rPr>
              <a:t>http://contents.tdscpc.gov.in/en/filing-correction-etutorial.html</a:t>
            </a:r>
            <a:endParaRPr lang="en-GB" b="0" i="0" dirty="0">
              <a:solidFill>
                <a:srgbClr val="333333"/>
              </a:solidFill>
              <a:effectLst/>
              <a:highlight>
                <a:srgbClr val="FFFFFF"/>
              </a:highlight>
              <a:latin typeface="Poppins" panose="00000500000000000000" pitchFamily="2" charset="0"/>
            </a:endParaRPr>
          </a:p>
          <a:p>
            <a:r>
              <a:rPr lang="en-GB" b="0" i="0" dirty="0">
                <a:solidFill>
                  <a:srgbClr val="333333"/>
                </a:solidFill>
                <a:effectLst/>
                <a:highlight>
                  <a:srgbClr val="FFFFFF"/>
                </a:highlight>
                <a:latin typeface="Poppins" panose="00000500000000000000" pitchFamily="2" charset="0"/>
              </a:rPr>
              <a:t>An amendment or rectification which has the effect of enhancing the assessment or reducing a refund or otherwise increasing the liability of the taxpayer (or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shall not be made unless the authority concerned has given notice to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of its intention to do so and allowed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a reasonable opportunity of being heard</a:t>
            </a:r>
            <a:br>
              <a:rPr lang="en-GB" dirty="0"/>
            </a:br>
            <a:br>
              <a:rPr lang="en-GB" dirty="0"/>
            </a:br>
            <a:br>
              <a:rPr lang="en-GB" dirty="0"/>
            </a:br>
            <a:endParaRPr lang="en-IN" dirty="0"/>
          </a:p>
        </p:txBody>
      </p:sp>
    </p:spTree>
    <p:extLst>
      <p:ext uri="{BB962C8B-B14F-4D97-AF65-F5344CB8AC3E}">
        <p14:creationId xmlns:p14="http://schemas.microsoft.com/office/powerpoint/2010/main" val="2979528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FE721-5BE6-2658-C878-959D2458A34B}"/>
              </a:ext>
            </a:extLst>
          </p:cNvPr>
          <p:cNvSpPr>
            <a:spLocks noGrp="1"/>
          </p:cNvSpPr>
          <p:nvPr>
            <p:ph type="title"/>
          </p:nvPr>
        </p:nvSpPr>
        <p:spPr/>
        <p:txBody>
          <a:bodyPr>
            <a:normAutofit/>
          </a:bodyPr>
          <a:lstStyle/>
          <a:p>
            <a:r>
              <a:rPr lang="en-GB" b="0" i="0" dirty="0">
                <a:solidFill>
                  <a:srgbClr val="333333"/>
                </a:solidFill>
                <a:effectLst/>
                <a:highlight>
                  <a:srgbClr val="FFFFFF"/>
                </a:highlight>
                <a:latin typeface="Poppins" panose="00000500000000000000" pitchFamily="2" charset="0"/>
              </a:rPr>
              <a:t>Important Points on rectification Of Mistake Under Section 154</a:t>
            </a:r>
            <a:endParaRPr lang="en-IN" dirty="0"/>
          </a:p>
        </p:txBody>
      </p:sp>
      <p:sp>
        <p:nvSpPr>
          <p:cNvPr id="3" name="Content Placeholder 2">
            <a:extLst>
              <a:ext uri="{FF2B5EF4-FFF2-40B4-BE49-F238E27FC236}">
                <a16:creationId xmlns:a16="http://schemas.microsoft.com/office/drawing/2014/main" id="{F9CC5F1C-85C2-296C-1197-384C8F8A9C36}"/>
              </a:ext>
            </a:extLst>
          </p:cNvPr>
          <p:cNvSpPr>
            <a:spLocks noGrp="1"/>
          </p:cNvSpPr>
          <p:nvPr>
            <p:ph idx="1"/>
          </p:nvPr>
        </p:nvSpPr>
        <p:spPr/>
        <p:txBody>
          <a:bodyPr>
            <a:normAutofit fontScale="92500" lnSpcReduction="10000"/>
          </a:bodyPr>
          <a:lstStyle/>
          <a:p>
            <a:r>
              <a:rPr lang="en-GB" b="0" i="0" dirty="0">
                <a:solidFill>
                  <a:srgbClr val="333333"/>
                </a:solidFill>
                <a:effectLst/>
                <a:highlight>
                  <a:srgbClr val="FFFFFF"/>
                </a:highlight>
                <a:latin typeface="Poppins" panose="00000500000000000000" pitchFamily="2" charset="0"/>
              </a:rPr>
              <a:t>1. Any mistake which is apparent from the record in an order passed by the Assessing Officer can be rectified under section 154. </a:t>
            </a:r>
          </a:p>
          <a:p>
            <a:r>
              <a:rPr lang="en-GB" b="0" i="0" dirty="0">
                <a:solidFill>
                  <a:srgbClr val="333333"/>
                </a:solidFill>
                <a:effectLst/>
                <a:highlight>
                  <a:srgbClr val="FFFFFF"/>
                </a:highlight>
                <a:latin typeface="Poppins" panose="00000500000000000000" pitchFamily="2" charset="0"/>
              </a:rPr>
              <a:t>2. As per section 154, any mistake apparent from the record can be rectified by the Income Tax Authorities in following cases:. </a:t>
            </a:r>
          </a:p>
          <a:p>
            <a:r>
              <a:rPr lang="en-GB" b="0" i="0" dirty="0">
                <a:solidFill>
                  <a:srgbClr val="333333"/>
                </a:solidFill>
                <a:effectLst/>
                <a:highlight>
                  <a:srgbClr val="FFFFFF"/>
                </a:highlight>
                <a:latin typeface="Poppins" panose="00000500000000000000" pitchFamily="2" charset="0"/>
              </a:rPr>
              <a:t>3. If an order is the subject-matter of any appeal or revision, then any matter which is decided in such an appeal or revision cannot be rectified. In other words, if an order is subject matter of any appeal, then the Assessing Officer can rectify the matter which is not decided in by the appellate authority.</a:t>
            </a:r>
          </a:p>
          <a:p>
            <a:r>
              <a:rPr lang="en-GB" b="0" i="0" dirty="0">
                <a:solidFill>
                  <a:srgbClr val="333333"/>
                </a:solidFill>
                <a:effectLst/>
                <a:highlight>
                  <a:srgbClr val="FFFFFF"/>
                </a:highlight>
                <a:latin typeface="Poppins" panose="00000500000000000000" pitchFamily="2" charset="0"/>
              </a:rPr>
              <a:t>4. The income-tax authority can rectify the mistake on his own. The taxpayer can also intimate the mistake to the income-tax authority by making an application to rectify the mistake. If the order is passed by the Commissioner (Appeals) or the Joint Commissioner (Appeals), then such the Commissioner (Appeals) or the Joint Commissioner (Appeals) can rectify mistake which has been brought to notice by the Assessing Officer or by the taxpayer. </a:t>
            </a:r>
          </a:p>
        </p:txBody>
      </p:sp>
    </p:spTree>
    <p:extLst>
      <p:ext uri="{BB962C8B-B14F-4D97-AF65-F5344CB8AC3E}">
        <p14:creationId xmlns:p14="http://schemas.microsoft.com/office/powerpoint/2010/main" val="3388356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6C60D-9266-83A4-88EA-C400CBE4C8E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DC0D17F-7DD4-F131-6332-6A9F5F7E0767}"/>
              </a:ext>
            </a:extLst>
          </p:cNvPr>
          <p:cNvSpPr>
            <a:spLocks noGrp="1"/>
          </p:cNvSpPr>
          <p:nvPr>
            <p:ph idx="1"/>
          </p:nvPr>
        </p:nvSpPr>
        <p:spPr/>
        <p:txBody>
          <a:bodyPr>
            <a:normAutofit fontScale="85000" lnSpcReduction="10000"/>
          </a:bodyPr>
          <a:lstStyle/>
          <a:p>
            <a:r>
              <a:rPr lang="en-GB" b="0" i="0" dirty="0">
                <a:solidFill>
                  <a:srgbClr val="333333"/>
                </a:solidFill>
                <a:effectLst/>
                <a:highlight>
                  <a:srgbClr val="FFFFFF"/>
                </a:highlight>
                <a:latin typeface="Poppins" panose="00000500000000000000" pitchFamily="2" charset="0"/>
              </a:rPr>
              <a:t>5. No order of rectification can be passed after the expiry of 4 years from the end of the financial year in which order sought to be rectified was passed. The period of 4 years is from the date of order sought to be rectified and not 4 years from the date of original order. Hence, if an order is revised, set aside, etc., then the period of 4 years will be counted from the date of such fresh order and not from the original order.</a:t>
            </a:r>
          </a:p>
          <a:p>
            <a:r>
              <a:rPr lang="en-GB" b="0" i="0" dirty="0">
                <a:solidFill>
                  <a:srgbClr val="333333"/>
                </a:solidFill>
                <a:effectLst/>
                <a:highlight>
                  <a:srgbClr val="FFFFFF"/>
                </a:highlight>
                <a:latin typeface="Poppins" panose="00000500000000000000" pitchFamily="2" charset="0"/>
              </a:rPr>
              <a:t>6. In case of an application made by the taxpayer, the authority shall amend the order/refuse to do so within 6 months from the end of the month in which the application is received by the authority. </a:t>
            </a:r>
          </a:p>
          <a:p>
            <a:r>
              <a:rPr lang="en-GB" b="0" i="0" dirty="0">
                <a:solidFill>
                  <a:srgbClr val="333333"/>
                </a:solidFill>
                <a:effectLst/>
                <a:highlight>
                  <a:srgbClr val="FFFFFF"/>
                </a:highlight>
                <a:latin typeface="Poppins" panose="00000500000000000000" pitchFamily="2" charset="0"/>
              </a:rPr>
              <a:t>7. The taxpayer can file an online application for rectification of mistake. Before making an online application for rectification the taxpayer should refer to the rectification procedure prescribed at https://incometaxindiaefiling.gov.in. </a:t>
            </a:r>
          </a:p>
          <a:p>
            <a:r>
              <a:rPr lang="en-GB" b="0" i="0" dirty="0">
                <a:solidFill>
                  <a:srgbClr val="333333"/>
                </a:solidFill>
                <a:effectLst/>
                <a:highlight>
                  <a:srgbClr val="FFFFFF"/>
                </a:highlight>
                <a:latin typeface="Poppins" panose="00000500000000000000" pitchFamily="2" charset="0"/>
              </a:rPr>
              <a:t> 8. An amendment or rectification which has the effect of enhancing the assessment or reducing a refund or otherwise increasing the liability of the taxpayer (or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shall not be made unless the authority concerned has given notice to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of its intention to do so and allowed the taxpayer (or the </a:t>
            </a:r>
            <a:r>
              <a:rPr lang="en-GB" b="0" i="0" dirty="0" err="1">
                <a:solidFill>
                  <a:srgbClr val="333333"/>
                </a:solidFill>
                <a:effectLst/>
                <a:highlight>
                  <a:srgbClr val="FFFFFF"/>
                </a:highlight>
                <a:latin typeface="Poppins" panose="00000500000000000000" pitchFamily="2" charset="0"/>
              </a:rPr>
              <a:t>deductor</a:t>
            </a:r>
            <a:r>
              <a:rPr lang="en-GB" b="0" i="0" dirty="0">
                <a:solidFill>
                  <a:srgbClr val="333333"/>
                </a:solidFill>
                <a:effectLst/>
                <a:highlight>
                  <a:srgbClr val="FFFFFF"/>
                </a:highlight>
                <a:latin typeface="Poppins" panose="00000500000000000000" pitchFamily="2" charset="0"/>
              </a:rPr>
              <a:t>) a reasonable opportunity of being heard.</a:t>
            </a:r>
            <a:endParaRPr lang="en-IN" dirty="0"/>
          </a:p>
          <a:p>
            <a:endParaRPr lang="en-IN" dirty="0"/>
          </a:p>
        </p:txBody>
      </p:sp>
    </p:spTree>
    <p:extLst>
      <p:ext uri="{BB962C8B-B14F-4D97-AF65-F5344CB8AC3E}">
        <p14:creationId xmlns:p14="http://schemas.microsoft.com/office/powerpoint/2010/main" val="1642620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53940-A757-4CFB-B2D7-716553DB9643}"/>
              </a:ext>
            </a:extLst>
          </p:cNvPr>
          <p:cNvSpPr>
            <a:spLocks noGrp="1"/>
          </p:cNvSpPr>
          <p:nvPr>
            <p:ph type="title"/>
          </p:nvPr>
        </p:nvSpPr>
        <p:spPr/>
        <p:txBody>
          <a:bodyPr/>
          <a:lstStyle/>
          <a:p>
            <a:r>
              <a:rPr lang="en-US" dirty="0"/>
              <a:t>Other measures</a:t>
            </a:r>
            <a:endParaRPr lang="en-IN" dirty="0"/>
          </a:p>
        </p:txBody>
      </p:sp>
      <p:sp>
        <p:nvSpPr>
          <p:cNvPr id="3" name="Content Placeholder 2">
            <a:extLst>
              <a:ext uri="{FF2B5EF4-FFF2-40B4-BE49-F238E27FC236}">
                <a16:creationId xmlns:a16="http://schemas.microsoft.com/office/drawing/2014/main" id="{6399060D-675A-4ED6-B795-78EE532C4166}"/>
              </a:ext>
            </a:extLst>
          </p:cNvPr>
          <p:cNvSpPr>
            <a:spLocks noGrp="1"/>
          </p:cNvSpPr>
          <p:nvPr>
            <p:ph idx="1"/>
          </p:nvPr>
        </p:nvSpPr>
        <p:spPr/>
        <p:txBody>
          <a:bodyPr/>
          <a:lstStyle/>
          <a:p>
            <a:r>
              <a:rPr lang="en-US" dirty="0"/>
              <a:t>Revision </a:t>
            </a:r>
          </a:p>
          <a:p>
            <a:r>
              <a:rPr lang="en-US" dirty="0"/>
              <a:t>Appeal</a:t>
            </a:r>
          </a:p>
          <a:p>
            <a:r>
              <a:rPr lang="en-US" dirty="0"/>
              <a:t>Condonation u/s 119(2)b</a:t>
            </a:r>
            <a:endParaRPr lang="en-IN" dirty="0"/>
          </a:p>
        </p:txBody>
      </p:sp>
    </p:spTree>
    <p:extLst>
      <p:ext uri="{BB962C8B-B14F-4D97-AF65-F5344CB8AC3E}">
        <p14:creationId xmlns:p14="http://schemas.microsoft.com/office/powerpoint/2010/main" val="2587282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FCE99-CF6F-4B56-9C9D-D40F883333F1}"/>
              </a:ext>
            </a:extLst>
          </p:cNvPr>
          <p:cNvSpPr>
            <a:spLocks noGrp="1"/>
          </p:cNvSpPr>
          <p:nvPr>
            <p:ph type="title"/>
          </p:nvPr>
        </p:nvSpPr>
        <p:spPr/>
        <p:txBody>
          <a:bodyPr/>
          <a:lstStyle/>
          <a:p>
            <a:r>
              <a:rPr lang="en-US" dirty="0"/>
              <a:t>Reasons for the Notice of Demand</a:t>
            </a:r>
            <a:endParaRPr lang="en-IN" dirty="0"/>
          </a:p>
        </p:txBody>
      </p:sp>
      <p:sp>
        <p:nvSpPr>
          <p:cNvPr id="3" name="Content Placeholder 2">
            <a:extLst>
              <a:ext uri="{FF2B5EF4-FFF2-40B4-BE49-F238E27FC236}">
                <a16:creationId xmlns:a16="http://schemas.microsoft.com/office/drawing/2014/main" id="{55655360-AC0E-41FC-91CF-61FBA1799950}"/>
              </a:ext>
            </a:extLst>
          </p:cNvPr>
          <p:cNvSpPr>
            <a:spLocks noGrp="1"/>
          </p:cNvSpPr>
          <p:nvPr>
            <p:ph idx="1"/>
          </p:nvPr>
        </p:nvSpPr>
        <p:spPr/>
        <p:txBody>
          <a:bodyPr/>
          <a:lstStyle/>
          <a:p>
            <a:r>
              <a:rPr lang="en-US" dirty="0"/>
              <a:t>Wrong claim of TDS/TCS.</a:t>
            </a:r>
          </a:p>
          <a:p>
            <a:r>
              <a:rPr lang="en-US" dirty="0"/>
              <a:t>High value transactions in AIS not reported.</a:t>
            </a:r>
          </a:p>
          <a:p>
            <a:r>
              <a:rPr lang="en-US" dirty="0"/>
              <a:t>Wrong claim of deductions.</a:t>
            </a:r>
          </a:p>
          <a:p>
            <a:r>
              <a:rPr lang="en-US" dirty="0"/>
              <a:t>Belated returns to claim income based deductions.</a:t>
            </a:r>
          </a:p>
          <a:p>
            <a:r>
              <a:rPr lang="en-US" dirty="0"/>
              <a:t>No / Wrong forms filed (Form 10 E, 10 IEA …).</a:t>
            </a:r>
          </a:p>
          <a:p>
            <a:r>
              <a:rPr lang="en-US" dirty="0"/>
              <a:t>Assessment cases.</a:t>
            </a:r>
          </a:p>
          <a:p>
            <a:r>
              <a:rPr lang="en-US" dirty="0"/>
              <a:t>Mistakes with department.</a:t>
            </a:r>
            <a:endParaRPr lang="en-IN" dirty="0"/>
          </a:p>
        </p:txBody>
      </p:sp>
    </p:spTree>
    <p:extLst>
      <p:ext uri="{BB962C8B-B14F-4D97-AF65-F5344CB8AC3E}">
        <p14:creationId xmlns:p14="http://schemas.microsoft.com/office/powerpoint/2010/main" val="4046082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B12D8-3DEF-024F-6B58-8D8C72038713}"/>
              </a:ext>
            </a:extLst>
          </p:cNvPr>
          <p:cNvSpPr>
            <a:spLocks noGrp="1"/>
          </p:cNvSpPr>
          <p:nvPr>
            <p:ph type="title"/>
          </p:nvPr>
        </p:nvSpPr>
        <p:spPr/>
        <p:txBody>
          <a:bodyPr/>
          <a:lstStyle/>
          <a:p>
            <a:r>
              <a:rPr lang="en-IN" b="0" i="0" dirty="0">
                <a:solidFill>
                  <a:srgbClr val="000000"/>
                </a:solidFill>
                <a:effectLst/>
                <a:highlight>
                  <a:srgbClr val="FFFFFF"/>
                </a:highlight>
                <a:latin typeface="Calibri" panose="020F0502020204030204" pitchFamily="34" charset="0"/>
              </a:rPr>
              <a:t> Rectification of mistake.</a:t>
            </a:r>
            <a:endParaRPr lang="en-IN" dirty="0"/>
          </a:p>
        </p:txBody>
      </p:sp>
      <p:sp>
        <p:nvSpPr>
          <p:cNvPr id="3" name="Content Placeholder 2">
            <a:extLst>
              <a:ext uri="{FF2B5EF4-FFF2-40B4-BE49-F238E27FC236}">
                <a16:creationId xmlns:a16="http://schemas.microsoft.com/office/drawing/2014/main" id="{DA4EA78A-6844-2A83-1CD0-687D530BA559}"/>
              </a:ext>
            </a:extLst>
          </p:cNvPr>
          <p:cNvSpPr>
            <a:spLocks noGrp="1"/>
          </p:cNvSpPr>
          <p:nvPr>
            <p:ph idx="1"/>
          </p:nvPr>
        </p:nvSpPr>
        <p:spPr/>
        <p:txBody>
          <a:bodyPr/>
          <a:lstStyle/>
          <a:p>
            <a:pPr algn="just"/>
            <a:r>
              <a:rPr lang="en-GB" b="0" i="0" dirty="0">
                <a:solidFill>
                  <a:srgbClr val="000000"/>
                </a:solidFill>
                <a:effectLst/>
                <a:highlight>
                  <a:srgbClr val="FFFFFF"/>
                </a:highlight>
                <a:latin typeface="Calibri" panose="020F0502020204030204" pitchFamily="34" charset="0"/>
              </a:rPr>
              <a:t>(1) With a view to rectifying any mistake apparent from the record an income-tax authority referred to in section 116 may, --</a:t>
            </a:r>
          </a:p>
          <a:p>
            <a:pPr marL="182880" algn="just"/>
            <a:r>
              <a:rPr lang="en-GB" b="0" i="0" dirty="0">
                <a:solidFill>
                  <a:srgbClr val="000000"/>
                </a:solidFill>
                <a:effectLst/>
                <a:highlight>
                  <a:srgbClr val="FFFFFF"/>
                </a:highlight>
                <a:latin typeface="Calibri" panose="020F0502020204030204" pitchFamily="34" charset="0"/>
              </a:rPr>
              <a:t>(a) amend any order passed by it under the provisions of this Act;</a:t>
            </a:r>
          </a:p>
          <a:p>
            <a:pPr marL="182880" algn="just"/>
            <a:r>
              <a:rPr lang="en-GB" b="0" i="0" dirty="0">
                <a:solidFill>
                  <a:srgbClr val="000000"/>
                </a:solidFill>
                <a:effectLst/>
                <a:highlight>
                  <a:srgbClr val="FFFFFF"/>
                </a:highlight>
                <a:latin typeface="Calibri" panose="020F0502020204030204" pitchFamily="34" charset="0"/>
              </a:rPr>
              <a:t>[3][(b) amend any intimation or deemed intimation under sub-section (1) of section 143;]]</a:t>
            </a:r>
          </a:p>
          <a:p>
            <a:pPr marL="182880" algn="just"/>
            <a:r>
              <a:rPr lang="en-GB" b="0" i="0" dirty="0">
                <a:solidFill>
                  <a:srgbClr val="000000"/>
                </a:solidFill>
                <a:effectLst/>
                <a:highlight>
                  <a:srgbClr val="FFFFFF"/>
                </a:highlight>
                <a:latin typeface="Calibri" panose="020F0502020204030204" pitchFamily="34" charset="0"/>
              </a:rPr>
              <a:t>[4][(c) amend any intimation under sub-section (1) of section 200A.]</a:t>
            </a:r>
          </a:p>
          <a:p>
            <a:pPr marL="182880" algn="just"/>
            <a:r>
              <a:rPr lang="en-GB" b="0" i="0" dirty="0">
                <a:solidFill>
                  <a:srgbClr val="000000"/>
                </a:solidFill>
                <a:effectLst/>
                <a:highlight>
                  <a:srgbClr val="FFFFFF"/>
                </a:highlight>
                <a:latin typeface="Calibri" panose="020F0502020204030204" pitchFamily="34" charset="0"/>
              </a:rPr>
              <a:t>[5][(d) amend any intimation under sub-section (1) of section 206CB.]</a:t>
            </a:r>
          </a:p>
          <a:p>
            <a:endParaRPr lang="en-IN" dirty="0"/>
          </a:p>
        </p:txBody>
      </p:sp>
    </p:spTree>
    <p:extLst>
      <p:ext uri="{BB962C8B-B14F-4D97-AF65-F5344CB8AC3E}">
        <p14:creationId xmlns:p14="http://schemas.microsoft.com/office/powerpoint/2010/main" val="223095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823FD-0EEA-AD3A-EE05-A8C128BE49A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0028AF3-C30E-23A8-D3AC-9C96674C1919}"/>
              </a:ext>
            </a:extLst>
          </p:cNvPr>
          <p:cNvSpPr>
            <a:spLocks noGrp="1"/>
          </p:cNvSpPr>
          <p:nvPr>
            <p:ph idx="1"/>
          </p:nvPr>
        </p:nvSpPr>
        <p:spPr/>
        <p:txBody>
          <a:bodyPr/>
          <a:lstStyle/>
          <a:p>
            <a:r>
              <a:rPr lang="en-GB" b="0" i="0" dirty="0">
                <a:solidFill>
                  <a:srgbClr val="000000"/>
                </a:solidFill>
                <a:effectLst/>
                <a:highlight>
                  <a:srgbClr val="FFFFFF"/>
                </a:highlight>
                <a:latin typeface="Calibri" panose="020F0502020204030204" pitchFamily="34" charset="0"/>
              </a:rPr>
              <a:t>(1A) Where any matter has been considered and decided in any proceeding by way of appeal or revision relating to an order referred to in sub-section (1), the authority passing such order may, notwithstanding anything contained in any law for the time being in force, amend the order under that sub-section in relation to any matter other than the matter which has been so considered and decided.]</a:t>
            </a:r>
          </a:p>
          <a:p>
            <a:pPr algn="just"/>
            <a:r>
              <a:rPr lang="en-GB" b="0" i="0" dirty="0">
                <a:solidFill>
                  <a:srgbClr val="000000"/>
                </a:solidFill>
                <a:effectLst/>
                <a:highlight>
                  <a:srgbClr val="FFFFFF"/>
                </a:highlight>
                <a:latin typeface="Calibri" panose="020F0502020204030204" pitchFamily="34" charset="0"/>
              </a:rPr>
              <a:t>2) Subject to the other provisions of this section, the authority concerned --</a:t>
            </a:r>
          </a:p>
          <a:p>
            <a:pPr marL="182880" algn="just"/>
            <a:r>
              <a:rPr lang="en-GB" b="0" i="0" dirty="0">
                <a:solidFill>
                  <a:srgbClr val="000000"/>
                </a:solidFill>
                <a:effectLst/>
                <a:highlight>
                  <a:srgbClr val="FFFFFF"/>
                </a:highlight>
                <a:latin typeface="Calibri" panose="020F0502020204030204" pitchFamily="34" charset="0"/>
              </a:rPr>
              <a:t>(a) may make an amendment under sub-section (1) of its own motion, and</a:t>
            </a:r>
          </a:p>
          <a:p>
            <a:pPr marL="182880" algn="just"/>
            <a:r>
              <a:rPr lang="en-GB" b="0" i="0" dirty="0">
                <a:solidFill>
                  <a:srgbClr val="000000"/>
                </a:solidFill>
                <a:effectLst/>
                <a:highlight>
                  <a:srgbClr val="FFFFFF"/>
                </a:highlight>
                <a:latin typeface="Calibri" panose="020F0502020204030204" pitchFamily="34" charset="0"/>
              </a:rPr>
              <a:t>(b) shall make such amendment for rectifying any such mistake which has been brought to its notice [7][by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by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[8][or by the collector]] and where the authority concerned is the [8A][the Joint Commissioner (Appeals) or the Commissioner (Appeals)], by the [11][Assessing] Officer also.</a:t>
            </a:r>
          </a:p>
          <a:p>
            <a:endParaRPr lang="en-IN" dirty="0"/>
          </a:p>
        </p:txBody>
      </p:sp>
    </p:spTree>
    <p:extLst>
      <p:ext uri="{BB962C8B-B14F-4D97-AF65-F5344CB8AC3E}">
        <p14:creationId xmlns:p14="http://schemas.microsoft.com/office/powerpoint/2010/main" val="2178938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1134F0-2ED0-B97B-73AA-592162849089}"/>
              </a:ext>
            </a:extLst>
          </p:cNvPr>
          <p:cNvSpPr>
            <a:spLocks noGrp="1"/>
          </p:cNvSpPr>
          <p:nvPr>
            <p:ph idx="1"/>
          </p:nvPr>
        </p:nvSpPr>
        <p:spPr>
          <a:xfrm>
            <a:off x="2291137" y="791110"/>
            <a:ext cx="9213475" cy="5120112"/>
          </a:xfrm>
        </p:spPr>
        <p:txBody>
          <a:bodyPr>
            <a:normAutofit lnSpcReduction="10000"/>
          </a:bodyPr>
          <a:lstStyle/>
          <a:p>
            <a:pPr algn="just"/>
            <a:r>
              <a:rPr lang="en-GB" b="0" i="0" dirty="0">
                <a:solidFill>
                  <a:srgbClr val="000000"/>
                </a:solidFill>
                <a:effectLst/>
                <a:highlight>
                  <a:srgbClr val="FFFFFF"/>
                </a:highlight>
                <a:latin typeface="Calibri" panose="020F0502020204030204" pitchFamily="34" charset="0"/>
              </a:rPr>
              <a:t>(3) An amendment, which has the effect of enhancing an assessment or reducing a refund or otherwise increasing the liability of [13][the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[14][or the collector], shall not be made under this section unless the authority concerned has given notice to [15][the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[16][or the collector] of its intention so to do and has allowed [17][the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[18][or the collector] a reasonable opportunity of being heard.</a:t>
            </a:r>
          </a:p>
          <a:p>
            <a:pPr algn="just"/>
            <a:r>
              <a:rPr lang="en-GB" b="0" i="0" dirty="0">
                <a:solidFill>
                  <a:srgbClr val="000000"/>
                </a:solidFill>
                <a:effectLst/>
                <a:highlight>
                  <a:srgbClr val="FFFFFF"/>
                </a:highlight>
                <a:latin typeface="Calibri" panose="020F0502020204030204" pitchFamily="34" charset="0"/>
              </a:rPr>
              <a:t>(4) Where an amendment is made under this section, an order shall be passed in writing by the income-tax authority concerned.</a:t>
            </a:r>
          </a:p>
          <a:p>
            <a:pPr algn="just"/>
            <a:r>
              <a:rPr lang="en-GB" b="0" i="0" dirty="0">
                <a:solidFill>
                  <a:srgbClr val="000000"/>
                </a:solidFill>
                <a:effectLst/>
                <a:highlight>
                  <a:srgbClr val="FFFFFF"/>
                </a:highlight>
                <a:latin typeface="Calibri" panose="020F0502020204030204" pitchFamily="34" charset="0"/>
              </a:rPr>
              <a:t>[19][(5) Where any such amendment has the effect of reducing the assessment or otherwise reducing the liability of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[20][or the collector], the Assessing Officer shall make any refund which may be due to such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[21][or the collector].]</a:t>
            </a:r>
          </a:p>
          <a:p>
            <a:pPr algn="just"/>
            <a:r>
              <a:rPr lang="en-GB" b="0" i="0" dirty="0">
                <a:solidFill>
                  <a:srgbClr val="000000"/>
                </a:solidFill>
                <a:effectLst/>
                <a:highlight>
                  <a:srgbClr val="FFFFFF"/>
                </a:highlight>
                <a:latin typeface="Calibri" panose="020F0502020204030204" pitchFamily="34" charset="0"/>
              </a:rPr>
              <a:t>(6) Where any such amendment has the effect of enhancing the assessment or reducing a refund [22][already made or otherwise increasing the liability of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[23][or the collector], the Assessing Officer shall serve on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[24][or the collector], as the case may be] a notice of demand in the prescribed form specifying the sum payable, and such notice of demand shall be deemed to be issued under section 156 and the provisions of this Act shall apply accordingly.</a:t>
            </a:r>
          </a:p>
          <a:p>
            <a:endParaRPr lang="en-IN" dirty="0"/>
          </a:p>
        </p:txBody>
      </p:sp>
    </p:spTree>
    <p:extLst>
      <p:ext uri="{BB962C8B-B14F-4D97-AF65-F5344CB8AC3E}">
        <p14:creationId xmlns:p14="http://schemas.microsoft.com/office/powerpoint/2010/main" val="2893660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45CE25-48A1-ABE0-12FC-B0522EDA130A}"/>
              </a:ext>
            </a:extLst>
          </p:cNvPr>
          <p:cNvSpPr>
            <a:spLocks noGrp="1"/>
          </p:cNvSpPr>
          <p:nvPr>
            <p:ph idx="1"/>
          </p:nvPr>
        </p:nvSpPr>
        <p:spPr>
          <a:xfrm>
            <a:off x="2465798" y="421240"/>
            <a:ext cx="9038814" cy="5489982"/>
          </a:xfrm>
        </p:spPr>
        <p:txBody>
          <a:bodyPr/>
          <a:lstStyle/>
          <a:p>
            <a:pPr algn="just"/>
            <a:r>
              <a:rPr lang="en-GB" b="0" i="0" dirty="0">
                <a:solidFill>
                  <a:srgbClr val="000000"/>
                </a:solidFill>
                <a:effectLst/>
                <a:highlight>
                  <a:srgbClr val="FFFFFF"/>
                </a:highlight>
                <a:latin typeface="Calibri" panose="020F0502020204030204" pitchFamily="34" charset="0"/>
              </a:rPr>
              <a:t>(7) Save as otherwise provided in section 155 or sub-section (4) of section 186 no amendment under this section shall be made after the expiry of four years [25][from the end of the financial year in which the order sought to be amended was passed].</a:t>
            </a:r>
          </a:p>
          <a:p>
            <a:pPr algn="just"/>
            <a:r>
              <a:rPr lang="en-GB" b="0" i="0" dirty="0">
                <a:solidFill>
                  <a:srgbClr val="000000"/>
                </a:solidFill>
                <a:effectLst/>
                <a:highlight>
                  <a:srgbClr val="FFFFFF"/>
                </a:highlight>
                <a:latin typeface="Calibri" panose="020F0502020204030204" pitchFamily="34" charset="0"/>
              </a:rPr>
              <a:t>[26][(8) Without prejudice to the provisions of sub-section (7), where an application for amendment under this section is made [27][by the </a:t>
            </a:r>
            <a:r>
              <a:rPr lang="en-GB" b="0" i="0" dirty="0" err="1">
                <a:solidFill>
                  <a:srgbClr val="000000"/>
                </a:solidFill>
                <a:effectLst/>
                <a:highlight>
                  <a:srgbClr val="FFFFFF"/>
                </a:highlight>
                <a:latin typeface="Calibri" panose="020F0502020204030204" pitchFamily="34" charset="0"/>
              </a:rPr>
              <a:t>assessee</a:t>
            </a:r>
            <a:r>
              <a:rPr lang="en-GB" b="0" i="0" dirty="0">
                <a:solidFill>
                  <a:srgbClr val="000000"/>
                </a:solidFill>
                <a:effectLst/>
                <a:highlight>
                  <a:srgbClr val="FFFFFF"/>
                </a:highlight>
                <a:latin typeface="Calibri" panose="020F0502020204030204" pitchFamily="34" charset="0"/>
              </a:rPr>
              <a:t> or by the </a:t>
            </a:r>
            <a:r>
              <a:rPr lang="en-GB" b="0" i="0" dirty="0" err="1">
                <a:solidFill>
                  <a:srgbClr val="000000"/>
                </a:solidFill>
                <a:effectLst/>
                <a:highlight>
                  <a:srgbClr val="FFFFFF"/>
                </a:highlight>
                <a:latin typeface="Calibri" panose="020F0502020204030204" pitchFamily="34" charset="0"/>
              </a:rPr>
              <a:t>deductor</a:t>
            </a:r>
            <a:r>
              <a:rPr lang="en-GB" b="0" i="0" dirty="0">
                <a:solidFill>
                  <a:srgbClr val="000000"/>
                </a:solidFill>
                <a:effectLst/>
                <a:highlight>
                  <a:srgbClr val="FFFFFF"/>
                </a:highlight>
                <a:latin typeface="Calibri" panose="020F0502020204030204" pitchFamily="34" charset="0"/>
              </a:rPr>
              <a:t>] [28][or by the collector] on or after the 1st day of June, 2001 to an income-tax authority referred to in sub-section (1), the authority shall pass an order, within a period of six months from the end of the month in which the application is received by it,--</a:t>
            </a:r>
          </a:p>
          <a:p>
            <a:pPr marL="182880" algn="just"/>
            <a:r>
              <a:rPr lang="en-GB" b="0" i="0" dirty="0">
                <a:solidFill>
                  <a:srgbClr val="000000"/>
                </a:solidFill>
                <a:effectLst/>
                <a:highlight>
                  <a:srgbClr val="FFFFFF"/>
                </a:highlight>
                <a:latin typeface="Calibri" panose="020F0502020204030204" pitchFamily="34" charset="0"/>
              </a:rPr>
              <a:t>(a) making the amendment; or</a:t>
            </a:r>
          </a:p>
          <a:p>
            <a:pPr marL="182880" algn="just"/>
            <a:r>
              <a:rPr lang="en-GB" b="0" i="0" dirty="0">
                <a:solidFill>
                  <a:srgbClr val="000000"/>
                </a:solidFill>
                <a:effectLst/>
                <a:highlight>
                  <a:srgbClr val="FFFFFF"/>
                </a:highlight>
                <a:latin typeface="Calibri" panose="020F0502020204030204" pitchFamily="34" charset="0"/>
              </a:rPr>
              <a:t>(b) refusing to allow the claim.</a:t>
            </a:r>
          </a:p>
          <a:p>
            <a:endParaRPr lang="en-IN" dirty="0"/>
          </a:p>
        </p:txBody>
      </p:sp>
    </p:spTree>
    <p:extLst>
      <p:ext uri="{BB962C8B-B14F-4D97-AF65-F5344CB8AC3E}">
        <p14:creationId xmlns:p14="http://schemas.microsoft.com/office/powerpoint/2010/main" val="387172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10202-4832-119F-AD3C-A7755ACBB2C9}"/>
              </a:ext>
            </a:extLst>
          </p:cNvPr>
          <p:cNvSpPr>
            <a:spLocks noGrp="1"/>
          </p:cNvSpPr>
          <p:nvPr>
            <p:ph type="title"/>
          </p:nvPr>
        </p:nvSpPr>
        <p:spPr/>
        <p:txBody>
          <a:bodyPr/>
          <a:lstStyle/>
          <a:p>
            <a:r>
              <a:rPr lang="en-GB" b="0" i="0" dirty="0">
                <a:solidFill>
                  <a:srgbClr val="333333"/>
                </a:solidFill>
                <a:effectLst/>
                <a:highlight>
                  <a:srgbClr val="FFFFFF"/>
                </a:highlight>
                <a:latin typeface="Poppins" panose="00000500000000000000" pitchFamily="2" charset="0"/>
              </a:rPr>
              <a:t>Initiation of rectification by whom</a:t>
            </a:r>
            <a:endParaRPr lang="en-IN" dirty="0"/>
          </a:p>
        </p:txBody>
      </p:sp>
      <p:sp>
        <p:nvSpPr>
          <p:cNvPr id="3" name="Content Placeholder 2">
            <a:extLst>
              <a:ext uri="{FF2B5EF4-FFF2-40B4-BE49-F238E27FC236}">
                <a16:creationId xmlns:a16="http://schemas.microsoft.com/office/drawing/2014/main" id="{25EF2F8C-D806-EA3B-B7E9-99FEC5E0537F}"/>
              </a:ext>
            </a:extLst>
          </p:cNvPr>
          <p:cNvSpPr>
            <a:spLocks noGrp="1"/>
          </p:cNvSpPr>
          <p:nvPr>
            <p:ph idx="1"/>
          </p:nvPr>
        </p:nvSpPr>
        <p:spPr/>
        <p:txBody>
          <a:bodyPr/>
          <a:lstStyle/>
          <a:p>
            <a:r>
              <a:rPr lang="en-GB" b="0" i="0" dirty="0">
                <a:solidFill>
                  <a:srgbClr val="333333"/>
                </a:solidFill>
                <a:effectLst/>
                <a:highlight>
                  <a:srgbClr val="FFFFFF"/>
                </a:highlight>
                <a:latin typeface="Poppins" panose="00000500000000000000" pitchFamily="2" charset="0"/>
              </a:rPr>
              <a:t>The income-tax authority can rectify the mistake on its own motion. The taxpayer can intimate the mistake to the income-tax authority by making an application to rectify the mistake. If the order is passed by the Commissioner (Appeals) or the Joint Commissioner (Appeals), then such the Commissioner (Appeals) or the Joint Commissioner (Appeals) can rectify mistake which has been brought to notice by the Assessing Officer or by the taxpayer.</a:t>
            </a:r>
            <a:br>
              <a:rPr lang="en-GB" dirty="0"/>
            </a:br>
            <a:br>
              <a:rPr lang="en-GB" dirty="0"/>
            </a:br>
            <a:endParaRPr lang="en-IN" dirty="0"/>
          </a:p>
        </p:txBody>
      </p:sp>
    </p:spTree>
    <p:extLst>
      <p:ext uri="{BB962C8B-B14F-4D97-AF65-F5344CB8AC3E}">
        <p14:creationId xmlns:p14="http://schemas.microsoft.com/office/powerpoint/2010/main" val="2516168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568E8-BF7F-D6D6-8851-DCFA66B6F157}"/>
              </a:ext>
            </a:extLst>
          </p:cNvPr>
          <p:cNvSpPr>
            <a:spLocks noGrp="1"/>
          </p:cNvSpPr>
          <p:nvPr>
            <p:ph type="title"/>
          </p:nvPr>
        </p:nvSpPr>
        <p:spPr/>
        <p:txBody>
          <a:bodyPr/>
          <a:lstStyle/>
          <a:p>
            <a:r>
              <a:rPr lang="en-GB" b="0" i="0" dirty="0">
                <a:solidFill>
                  <a:srgbClr val="333333"/>
                </a:solidFill>
                <a:effectLst/>
                <a:highlight>
                  <a:srgbClr val="FFFFFF"/>
                </a:highlight>
                <a:latin typeface="Poppins" panose="00000500000000000000" pitchFamily="2" charset="0"/>
              </a:rPr>
              <a:t>Time-limit for rectification</a:t>
            </a:r>
            <a:endParaRPr lang="en-IN" dirty="0"/>
          </a:p>
        </p:txBody>
      </p:sp>
      <p:sp>
        <p:nvSpPr>
          <p:cNvPr id="3" name="Content Placeholder 2">
            <a:extLst>
              <a:ext uri="{FF2B5EF4-FFF2-40B4-BE49-F238E27FC236}">
                <a16:creationId xmlns:a16="http://schemas.microsoft.com/office/drawing/2014/main" id="{C6634EEE-8DC5-8BBA-A966-D3C50ECC3CC2}"/>
              </a:ext>
            </a:extLst>
          </p:cNvPr>
          <p:cNvSpPr>
            <a:spLocks noGrp="1"/>
          </p:cNvSpPr>
          <p:nvPr>
            <p:ph idx="1"/>
          </p:nvPr>
        </p:nvSpPr>
        <p:spPr/>
        <p:txBody>
          <a:bodyPr>
            <a:normAutofit/>
          </a:bodyPr>
          <a:lstStyle/>
          <a:p>
            <a:r>
              <a:rPr lang="en-GB" b="0" i="0" dirty="0">
                <a:solidFill>
                  <a:srgbClr val="333333"/>
                </a:solidFill>
                <a:effectLst/>
                <a:highlight>
                  <a:srgbClr val="FFFFFF"/>
                </a:highlight>
                <a:latin typeface="Poppins" panose="00000500000000000000" pitchFamily="2" charset="0"/>
              </a:rPr>
              <a:t>No order of rectification can be passed after the expiry of 4 years from the end of the financial year in which order sought to be rectified was passed. The period of 4 years is from the date of order sought to be rectified and not 4 years from original order. Hence, if an order is revised, set aside, etc., then the period of 4 years will be counted from the date of such fresh order and not from the date of original order. In case an application for rectification is made by the taxpayer, the authority shall amend the order or refuse to allow the claim within 6 months from the end of the month in which the application is received by the authority.</a:t>
            </a:r>
            <a:br>
              <a:rPr lang="en-GB" dirty="0"/>
            </a:br>
            <a:endParaRPr lang="en-IN" dirty="0"/>
          </a:p>
        </p:txBody>
      </p:sp>
    </p:spTree>
    <p:extLst>
      <p:ext uri="{BB962C8B-B14F-4D97-AF65-F5344CB8AC3E}">
        <p14:creationId xmlns:p14="http://schemas.microsoft.com/office/powerpoint/2010/main" val="6321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436AE-0850-22C5-473D-FB6CE0535D58}"/>
              </a:ext>
            </a:extLst>
          </p:cNvPr>
          <p:cNvSpPr>
            <a:spLocks noGrp="1"/>
          </p:cNvSpPr>
          <p:nvPr>
            <p:ph type="title"/>
          </p:nvPr>
        </p:nvSpPr>
        <p:spPr/>
        <p:txBody>
          <a:bodyPr>
            <a:normAutofit/>
          </a:bodyPr>
          <a:lstStyle/>
          <a:p>
            <a:r>
              <a:rPr lang="en-GB" b="0" i="0" dirty="0">
                <a:solidFill>
                  <a:srgbClr val="333333"/>
                </a:solidFill>
                <a:effectLst/>
                <a:highlight>
                  <a:srgbClr val="FFFFFF"/>
                </a:highlight>
                <a:latin typeface="Poppins" panose="00000500000000000000" pitchFamily="2" charset="0"/>
              </a:rPr>
              <a:t>The procedure to be followed for making an application of rectification</a:t>
            </a:r>
            <a:endParaRPr lang="en-IN" dirty="0"/>
          </a:p>
        </p:txBody>
      </p:sp>
      <p:sp>
        <p:nvSpPr>
          <p:cNvPr id="3" name="Content Placeholder 2">
            <a:extLst>
              <a:ext uri="{FF2B5EF4-FFF2-40B4-BE49-F238E27FC236}">
                <a16:creationId xmlns:a16="http://schemas.microsoft.com/office/drawing/2014/main" id="{6B05A459-5B6B-CBCF-4BEB-FB9BEDA659F9}"/>
              </a:ext>
            </a:extLst>
          </p:cNvPr>
          <p:cNvSpPr>
            <a:spLocks noGrp="1"/>
          </p:cNvSpPr>
          <p:nvPr>
            <p:ph idx="1"/>
          </p:nvPr>
        </p:nvSpPr>
        <p:spPr/>
        <p:txBody>
          <a:bodyPr>
            <a:normAutofit/>
          </a:bodyPr>
          <a:lstStyle/>
          <a:p>
            <a:r>
              <a:rPr lang="en-GB" b="0" i="0" dirty="0">
                <a:solidFill>
                  <a:srgbClr val="333333"/>
                </a:solidFill>
                <a:effectLst/>
                <a:highlight>
                  <a:srgbClr val="FFFFFF"/>
                </a:highlight>
                <a:latin typeface="Poppins" panose="00000500000000000000" pitchFamily="2" charset="0"/>
              </a:rPr>
              <a:t>Before making any rectification application the taxpayer should keep following points in mind. The taxpayer should carefully study the order against which he wants to file the application for rectification. </a:t>
            </a:r>
          </a:p>
          <a:p>
            <a:r>
              <a:rPr lang="en-GB" b="0" i="0" dirty="0">
                <a:solidFill>
                  <a:srgbClr val="333333"/>
                </a:solidFill>
                <a:effectLst/>
                <a:highlight>
                  <a:srgbClr val="FFFFFF"/>
                </a:highlight>
                <a:latin typeface="Poppins" panose="00000500000000000000" pitchFamily="2" charset="0"/>
              </a:rPr>
              <a:t>Many times the taxpayer may feel that there is any mistake in the order passed by the Income-tax Department but actually the taxpayer’s calculations could be incorrect and the CPC might have corrected these mistakes, e.g., the taxpayer may have computed incorrect interest in return of income and in the intimation the interest might have been computed correctly. </a:t>
            </a:r>
          </a:p>
          <a:p>
            <a:r>
              <a:rPr lang="en-GB" b="0" i="0" dirty="0">
                <a:solidFill>
                  <a:srgbClr val="333333"/>
                </a:solidFill>
                <a:effectLst/>
                <a:highlight>
                  <a:srgbClr val="FFFFFF"/>
                </a:highlight>
                <a:latin typeface="Poppins" panose="00000500000000000000" pitchFamily="2" charset="0"/>
              </a:rPr>
              <a:t>Hence, to avoid application of rectification in above discussed cases the taxpayer should study the order and should confirm the existence of mistake in the intimation, if any.</a:t>
            </a:r>
            <a:br>
              <a:rPr lang="en-GB" dirty="0"/>
            </a:br>
            <a:br>
              <a:rPr lang="en-GB" dirty="0"/>
            </a:br>
            <a:endParaRPr lang="en-IN" dirty="0"/>
          </a:p>
        </p:txBody>
      </p:sp>
    </p:spTree>
    <p:extLst>
      <p:ext uri="{BB962C8B-B14F-4D97-AF65-F5344CB8AC3E}">
        <p14:creationId xmlns:p14="http://schemas.microsoft.com/office/powerpoint/2010/main" val="3885783874"/>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897</TotalTime>
  <Words>1856</Words>
  <Application>Microsoft Office PowerPoint</Application>
  <PresentationFormat>Widescreen</PresentationFormat>
  <Paragraphs>52</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Poppins</vt:lpstr>
      <vt:lpstr>verdana</vt:lpstr>
      <vt:lpstr>Wingdings 3</vt:lpstr>
      <vt:lpstr>Wisp</vt:lpstr>
      <vt:lpstr>Notice of Demand, Rectification of Mistake,- E process to be followed for response to Notice u/s 154. Drafting of Rectification Application and discussion</vt:lpstr>
      <vt:lpstr>Reasons for the Notice of Demand</vt:lpstr>
      <vt:lpstr> Rectification of mistake.</vt:lpstr>
      <vt:lpstr>PowerPoint Presentation</vt:lpstr>
      <vt:lpstr>PowerPoint Presentation</vt:lpstr>
      <vt:lpstr>PowerPoint Presentation</vt:lpstr>
      <vt:lpstr>Initiation of rectification by whom</vt:lpstr>
      <vt:lpstr>Time-limit for rectification</vt:lpstr>
      <vt:lpstr>The procedure to be followed for making an application of rectification</vt:lpstr>
      <vt:lpstr>PowerPoint Presentation</vt:lpstr>
      <vt:lpstr>Important Points on rectification Of Mistake Under Section 154</vt:lpstr>
      <vt:lpstr>PowerPoint Presentation</vt:lpstr>
      <vt:lpstr>Other measures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Notice of Demand, Rectification of Mistake,- E process to be followed for response to Notice u/s 154. Drafting of Rectification Application and discussion</dc:title>
  <dc:creator>919633533228</dc:creator>
  <cp:lastModifiedBy>DELL</cp:lastModifiedBy>
  <cp:revision>4</cp:revision>
  <dcterms:created xsi:type="dcterms:W3CDTF">2024-08-17T05:19:06Z</dcterms:created>
  <dcterms:modified xsi:type="dcterms:W3CDTF">2025-07-12T12:31:36Z</dcterms:modified>
</cp:coreProperties>
</file>