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07" r:id="rId3"/>
    <p:sldId id="262" r:id="rId4"/>
    <p:sldId id="268" r:id="rId5"/>
    <p:sldId id="269" r:id="rId6"/>
    <p:sldId id="270" r:id="rId7"/>
    <p:sldId id="271" r:id="rId8"/>
    <p:sldId id="263" r:id="rId9"/>
    <p:sldId id="267" r:id="rId10"/>
    <p:sldId id="277" r:id="rId11"/>
    <p:sldId id="280" r:id="rId12"/>
    <p:sldId id="299" r:id="rId13"/>
    <p:sldId id="301" r:id="rId14"/>
    <p:sldId id="300" r:id="rId15"/>
    <p:sldId id="302" r:id="rId16"/>
    <p:sldId id="303" r:id="rId17"/>
    <p:sldId id="298" r:id="rId18"/>
    <p:sldId id="281" r:id="rId19"/>
    <p:sldId id="288" r:id="rId20"/>
    <p:sldId id="297" r:id="rId21"/>
    <p:sldId id="289" r:id="rId22"/>
    <p:sldId id="290" r:id="rId23"/>
    <p:sldId id="291" r:id="rId24"/>
    <p:sldId id="292" r:id="rId25"/>
    <p:sldId id="296" r:id="rId26"/>
    <p:sldId id="304" r:id="rId27"/>
    <p:sldId id="305" r:id="rId28"/>
    <p:sldId id="306" r:id="rId29"/>
    <p:sldId id="25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8/24/2025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8/24/2025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8/24/2025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8/24/2025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8/24/2025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8/24/2025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8/24/2025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8/24/2025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8/24/2025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8001000" cy="5029200"/>
          </a:xfrm>
        </p:spPr>
        <p:txBody>
          <a:bodyPr>
            <a:normAutofit/>
          </a:bodyPr>
          <a:lstStyle/>
          <a:p>
            <a:pPr algn="ctr"/>
            <a:r>
              <a:rPr lang="en-IN" sz="3600" dirty="0">
                <a:effectLst/>
              </a:rPr>
              <a:t>Procedure for filing appeal, </a:t>
            </a:r>
            <a:r>
              <a:rPr lang="en-IN" sz="3600" dirty="0" smtClean="0">
                <a:effectLst/>
              </a:rPr>
              <a:t/>
            </a:r>
            <a:br>
              <a:rPr lang="en-IN" sz="3600" dirty="0" smtClean="0">
                <a:effectLst/>
              </a:rPr>
            </a:br>
            <a:r>
              <a:rPr lang="en-IN" sz="3600" dirty="0" smtClean="0">
                <a:effectLst/>
              </a:rPr>
              <a:t>FORM </a:t>
            </a:r>
            <a:r>
              <a:rPr lang="en-IN" sz="3600" dirty="0">
                <a:effectLst/>
              </a:rPr>
              <a:t>35, </a:t>
            </a:r>
            <a:r>
              <a:rPr lang="en-IN" sz="3600" dirty="0" smtClean="0">
                <a:effectLst/>
              </a:rPr>
              <a:t/>
            </a:r>
            <a:br>
              <a:rPr lang="en-IN" sz="3600" dirty="0" smtClean="0">
                <a:effectLst/>
              </a:rPr>
            </a:br>
            <a:r>
              <a:rPr lang="en-IN" sz="3600" dirty="0" smtClean="0">
                <a:effectLst/>
              </a:rPr>
              <a:t>Prefilling </a:t>
            </a:r>
            <a:r>
              <a:rPr lang="en-IN" sz="3600" dirty="0">
                <a:effectLst/>
              </a:rPr>
              <a:t>analysis, </a:t>
            </a:r>
            <a:r>
              <a:rPr lang="en-IN" sz="3600" dirty="0" smtClean="0">
                <a:effectLst/>
              </a:rPr>
              <a:t/>
            </a:r>
            <a:br>
              <a:rPr lang="en-IN" sz="3600" dirty="0" smtClean="0">
                <a:effectLst/>
              </a:rPr>
            </a:br>
            <a:r>
              <a:rPr lang="en-IN" sz="3600" dirty="0" smtClean="0">
                <a:effectLst/>
              </a:rPr>
              <a:t>Manner </a:t>
            </a:r>
            <a:r>
              <a:rPr lang="en-IN" sz="3600" dirty="0">
                <a:effectLst/>
              </a:rPr>
              <a:t>of filing, accompanying documents, e-filing, </a:t>
            </a:r>
            <a:r>
              <a:rPr lang="en-IN" sz="3600" dirty="0" smtClean="0">
                <a:effectLst/>
              </a:rPr>
              <a:t/>
            </a:r>
            <a:br>
              <a:rPr lang="en-IN" sz="3600" dirty="0" smtClean="0">
                <a:effectLst/>
              </a:rPr>
            </a:br>
            <a:r>
              <a:rPr lang="en-IN" sz="3600" dirty="0" smtClean="0">
                <a:effectLst/>
              </a:rPr>
              <a:t>verification </a:t>
            </a:r>
            <a:r>
              <a:rPr lang="en-IN" sz="3600" dirty="0">
                <a:effectLst/>
              </a:rPr>
              <a:t>of appeal, EVC, DSC, administrative procedure</a:t>
            </a:r>
            <a:br>
              <a:rPr lang="en-IN" sz="3600" dirty="0">
                <a:effectLst/>
              </a:rPr>
            </a:br>
            <a:r>
              <a:rPr lang="en-IN" sz="3600" dirty="0" smtClean="0">
                <a:effectLst/>
              </a:rPr>
              <a:t>under the Income Tax Act,</a:t>
            </a:r>
            <a:r>
              <a:rPr lang="en-IN" altLang="en-US" sz="36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1961</a:t>
            </a:r>
            <a:endParaRPr lang="en-US" sz="36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IN" b="1" u="sng" dirty="0" smtClean="0"/>
          </a:p>
          <a:p>
            <a:r>
              <a:rPr lang="en-IN" b="1" u="sng" dirty="0" smtClean="0"/>
              <a:t>Relevant Provisions</a:t>
            </a:r>
          </a:p>
          <a:p>
            <a:endParaRPr lang="en-IN" dirty="0" smtClean="0"/>
          </a:p>
          <a:p>
            <a:r>
              <a:rPr lang="en-IN" dirty="0" smtClean="0"/>
              <a:t>Section 250(5)- Grounds of Appeal</a:t>
            </a:r>
          </a:p>
          <a:p>
            <a:endParaRPr lang="en-IN" dirty="0" smtClean="0"/>
          </a:p>
          <a:p>
            <a:r>
              <a:rPr lang="en-IN" dirty="0" smtClean="0"/>
              <a:t>Section 251    - Powers of CIT Appeal</a:t>
            </a:r>
          </a:p>
          <a:p>
            <a:endParaRPr lang="en-IN" dirty="0"/>
          </a:p>
          <a:p>
            <a:r>
              <a:rPr lang="en-IN" dirty="0" smtClean="0"/>
              <a:t>Rules 46A      - Additional Evidence which is</a:t>
            </a:r>
          </a:p>
          <a:p>
            <a:pPr marL="109855" indent="0">
              <a:buNone/>
            </a:pPr>
            <a:r>
              <a:rPr lang="en-IN" dirty="0"/>
              <a:t> </a:t>
            </a:r>
            <a:r>
              <a:rPr lang="en-IN" dirty="0" smtClean="0"/>
              <a:t>                         not produced before the </a:t>
            </a:r>
          </a:p>
          <a:p>
            <a:pPr marL="109855" indent="0">
              <a:buNone/>
            </a:pPr>
            <a:r>
              <a:rPr lang="en-IN" dirty="0"/>
              <a:t> </a:t>
            </a:r>
            <a:r>
              <a:rPr lang="en-IN" dirty="0" smtClean="0"/>
              <a:t>                         Assessing Authority</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382000" cy="6096000"/>
          </a:xfrm>
        </p:spPr>
        <p:txBody>
          <a:bodyPr>
            <a:normAutofit fontScale="92500"/>
          </a:bodyPr>
          <a:lstStyle/>
          <a:p>
            <a:endParaRPr lang="en-IN" dirty="0" smtClean="0"/>
          </a:p>
          <a:p>
            <a:r>
              <a:rPr lang="en-IN" b="1" u="sng" dirty="0" smtClean="0"/>
              <a:t>Statement of </a:t>
            </a:r>
            <a:r>
              <a:rPr lang="en-IN" b="1" u="sng" dirty="0" smtClean="0"/>
              <a:t>Facts</a:t>
            </a:r>
          </a:p>
          <a:p>
            <a:pPr marL="109855" indent="0">
              <a:buNone/>
            </a:pPr>
            <a:endParaRPr lang="en-US" dirty="0" smtClean="0"/>
          </a:p>
          <a:p>
            <a:pPr marL="109855" indent="0">
              <a:buNone/>
            </a:pPr>
            <a:r>
              <a:rPr lang="en-US" dirty="0" smtClean="0"/>
              <a:t>Here the appellant will state the entire fact of the proceedings initiated since filing of the Income Tax Return for the relevant Assessment Year till the disposal of the order or the assessment order along with the effect of the ultimate proceedings inclusive of the true effect of the assesse which is </a:t>
            </a:r>
          </a:p>
          <a:p>
            <a:pPr marL="109855" indent="0">
              <a:buNone/>
            </a:pPr>
            <a:endParaRPr lang="en-US" dirty="0"/>
          </a:p>
          <a:p>
            <a:pPr marL="109855" indent="0">
              <a:buNone/>
            </a:pPr>
            <a:r>
              <a:rPr lang="en-US" dirty="0" smtClean="0"/>
              <a:t>prejudicial to the interest of the </a:t>
            </a:r>
            <a:r>
              <a:rPr lang="en-US" dirty="0" err="1" smtClean="0"/>
              <a:t>assessee</a:t>
            </a:r>
            <a:r>
              <a:rPr lang="en-US" dirty="0" smtClean="0"/>
              <a:t> and also </a:t>
            </a:r>
          </a:p>
          <a:p>
            <a:pPr marL="109855" indent="0">
              <a:buNone/>
            </a:pPr>
            <a:r>
              <a:rPr lang="en-US" dirty="0" smtClean="0"/>
              <a:t>prejudicial to the interest of the Revenue.</a:t>
            </a:r>
          </a:p>
          <a:p>
            <a:pPr marL="109855" indent="0">
              <a:buNone/>
            </a:pPr>
            <a:r>
              <a:rPr lang="en-US" dirty="0" smtClean="0"/>
              <a:t>However it is advisable to state the entire fact of the </a:t>
            </a:r>
            <a:r>
              <a:rPr lang="en-US" dirty="0" err="1" smtClean="0"/>
              <a:t>assessee</a:t>
            </a:r>
            <a:r>
              <a:rPr lang="en-US" dirty="0" smtClean="0"/>
              <a:t> </a:t>
            </a:r>
          </a:p>
          <a:p>
            <a:pPr marL="109855" indent="0">
              <a:buNone/>
            </a:pPr>
            <a:endParaRPr lang="en-US" dirty="0" smtClean="0"/>
          </a:p>
          <a:p>
            <a:pPr marL="109855" indent="0">
              <a:buNone/>
            </a:pPr>
            <a:endParaRPr lang="en-IN" dirty="0" smtClean="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endParaRPr lang="en-US" dirty="0" smtClean="0"/>
          </a:p>
          <a:p>
            <a:r>
              <a:rPr lang="en-US" dirty="0" smtClean="0"/>
              <a:t>Such as</a:t>
            </a:r>
          </a:p>
          <a:p>
            <a:r>
              <a:rPr lang="en-US" dirty="0" smtClean="0"/>
              <a:t>Nature and objects of the assesse</a:t>
            </a:r>
          </a:p>
          <a:p>
            <a:endParaRPr lang="en-US" dirty="0" smtClean="0"/>
          </a:p>
          <a:p>
            <a:r>
              <a:rPr lang="en-US" dirty="0" smtClean="0"/>
              <a:t>Stressing on the point of the objects which is inevitable or unavoidable in regards to the addition or disallowance as made by the L’d A.O.</a:t>
            </a:r>
          </a:p>
          <a:p>
            <a:endParaRPr lang="en-US" dirty="0" smtClean="0"/>
          </a:p>
          <a:p>
            <a:r>
              <a:rPr lang="en-US" dirty="0" smtClean="0"/>
              <a:t>The duty of the </a:t>
            </a:r>
            <a:r>
              <a:rPr lang="en-US" dirty="0" err="1" smtClean="0"/>
              <a:t>Assessee</a:t>
            </a:r>
            <a:r>
              <a:rPr lang="en-US" dirty="0" smtClean="0"/>
              <a:t> or its AR to state the nature, objects and also to point out the link with addition or disallowance in terms of the nature and objects or the operation of the </a:t>
            </a:r>
            <a:r>
              <a:rPr lang="en-US" dirty="0" err="1" smtClean="0"/>
              <a:t>assessee</a:t>
            </a:r>
            <a:r>
              <a:rPr lang="en-US" dirty="0" smtClean="0"/>
              <a:t> </a:t>
            </a:r>
            <a:endParaRPr lang="en-IN" dirty="0" smtClean="0"/>
          </a:p>
          <a:p>
            <a:endParaRPr lang="en-IN" dirty="0" smtClean="0"/>
          </a:p>
        </p:txBody>
      </p:sp>
    </p:spTree>
    <p:extLst>
      <p:ext uri="{BB962C8B-B14F-4D97-AF65-F5344CB8AC3E}">
        <p14:creationId xmlns:p14="http://schemas.microsoft.com/office/powerpoint/2010/main" val="639126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49963"/>
          </a:xfrm>
        </p:spPr>
        <p:txBody>
          <a:bodyPr/>
          <a:lstStyle/>
          <a:p>
            <a:endParaRPr lang="en-US" dirty="0" smtClean="0"/>
          </a:p>
          <a:p>
            <a:r>
              <a:rPr lang="en-US" dirty="0" smtClean="0"/>
              <a:t>State the Point wise additions along with the reason as understood by the assesse irrespective of the fact where the same was added or disallowed as per law or without appreciating the whole fact of the assesse </a:t>
            </a:r>
          </a:p>
          <a:p>
            <a:endParaRPr lang="en-US" dirty="0"/>
          </a:p>
          <a:p>
            <a:r>
              <a:rPr lang="en-US" dirty="0" smtClean="0"/>
              <a:t>Here only to mention the reason of additions or disallowances as stated in the impugned assessment order.</a:t>
            </a:r>
          </a:p>
          <a:p>
            <a:endParaRPr lang="en-US" dirty="0"/>
          </a:p>
          <a:p>
            <a:r>
              <a:rPr lang="en-US" dirty="0" smtClean="0"/>
              <a:t>Also mention whether the same was logical or realistic or lawful or not  </a:t>
            </a:r>
            <a:endParaRPr lang="en-IN" dirty="0"/>
          </a:p>
        </p:txBody>
      </p:sp>
    </p:spTree>
    <p:extLst>
      <p:ext uri="{BB962C8B-B14F-4D97-AF65-F5344CB8AC3E}">
        <p14:creationId xmlns:p14="http://schemas.microsoft.com/office/powerpoint/2010/main" val="4074341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92500" lnSpcReduction="20000"/>
          </a:bodyPr>
          <a:lstStyle/>
          <a:p>
            <a:endParaRPr lang="en-US" dirty="0" smtClean="0"/>
          </a:p>
          <a:p>
            <a:endParaRPr lang="en-US" dirty="0" smtClean="0"/>
          </a:p>
          <a:p>
            <a:r>
              <a:rPr lang="en-US" dirty="0" smtClean="0"/>
              <a:t>And finally mention the quantum of gross addition or disallowances along with the </a:t>
            </a:r>
          </a:p>
          <a:p>
            <a:endParaRPr lang="en-US" dirty="0" smtClean="0"/>
          </a:p>
          <a:p>
            <a:r>
              <a:rPr lang="en-US" dirty="0" smtClean="0"/>
              <a:t>quantum of tax as assesses</a:t>
            </a:r>
          </a:p>
          <a:p>
            <a:endParaRPr lang="en-US" dirty="0" smtClean="0"/>
          </a:p>
          <a:p>
            <a:r>
              <a:rPr lang="en-US" dirty="0" smtClean="0"/>
              <a:t>quantum of interest if determined</a:t>
            </a:r>
          </a:p>
          <a:p>
            <a:endParaRPr lang="en-US" dirty="0" smtClean="0"/>
          </a:p>
          <a:p>
            <a:r>
              <a:rPr lang="en-US" dirty="0" smtClean="0"/>
              <a:t>whether penalty proceeding was initiated or not</a:t>
            </a:r>
          </a:p>
          <a:p>
            <a:endParaRPr lang="en-US" dirty="0" smtClean="0"/>
          </a:p>
          <a:p>
            <a:r>
              <a:rPr lang="en-US" dirty="0" smtClean="0"/>
              <a:t>And lastly mention the reason for the filing of Appeal petition but the reference of the reasons as already stated but not become in repetitive nature </a:t>
            </a:r>
          </a:p>
        </p:txBody>
      </p:sp>
    </p:spTree>
    <p:extLst>
      <p:ext uri="{BB962C8B-B14F-4D97-AF65-F5344CB8AC3E}">
        <p14:creationId xmlns:p14="http://schemas.microsoft.com/office/powerpoint/2010/main" val="1299411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Here you mention point wise each and every addition stating the </a:t>
            </a:r>
          </a:p>
          <a:p>
            <a:r>
              <a:rPr lang="en-US" dirty="0" smtClean="0"/>
              <a:t>particular issue, Section, description, amount</a:t>
            </a:r>
          </a:p>
          <a:p>
            <a:r>
              <a:rPr lang="en-US" dirty="0" smtClean="0"/>
              <a:t>and finally the relevant Ground for filing contesting that particular element in the appeal.  </a:t>
            </a:r>
          </a:p>
          <a:p>
            <a:r>
              <a:rPr lang="en-US" dirty="0" smtClean="0"/>
              <a:t>Lastly the </a:t>
            </a:r>
            <a:r>
              <a:rPr lang="en-US" dirty="0" err="1" smtClean="0"/>
              <a:t>assessee</a:t>
            </a:r>
            <a:r>
              <a:rPr lang="en-US" dirty="0" smtClean="0"/>
              <a:t> should reserve the right to add, alter, withdraw, modify, delete and revise any of the ground(s) before or at the time of the hearing of the appeal petition.  </a:t>
            </a:r>
            <a:endParaRPr lang="en-IN" dirty="0" smtClean="0"/>
          </a:p>
          <a:p>
            <a:endParaRPr lang="en-IN" dirty="0"/>
          </a:p>
          <a:p>
            <a:endParaRPr lang="en-IN" dirty="0"/>
          </a:p>
        </p:txBody>
      </p:sp>
      <p:sp>
        <p:nvSpPr>
          <p:cNvPr id="3" name="Title 2"/>
          <p:cNvSpPr>
            <a:spLocks noGrp="1"/>
          </p:cNvSpPr>
          <p:nvPr>
            <p:ph type="title"/>
          </p:nvPr>
        </p:nvSpPr>
        <p:spPr>
          <a:xfrm>
            <a:off x="706582" y="592184"/>
            <a:ext cx="8001000" cy="868362"/>
          </a:xfrm>
        </p:spPr>
        <p:txBody>
          <a:bodyPr>
            <a:normAutofit fontScale="90000"/>
          </a:bodyPr>
          <a:lstStyle/>
          <a:p>
            <a:r>
              <a:rPr lang="en-IN" dirty="0" smtClean="0"/>
              <a:t/>
            </a:r>
            <a:br>
              <a:rPr lang="en-IN" dirty="0" smtClean="0"/>
            </a:br>
            <a:r>
              <a:rPr lang="en-IN" dirty="0"/>
              <a:t> </a:t>
            </a:r>
            <a:r>
              <a:rPr lang="en-IN" dirty="0" smtClean="0"/>
              <a:t>       Grounds </a:t>
            </a:r>
            <a:r>
              <a:rPr lang="en-IN" dirty="0"/>
              <a:t>of Appeal</a:t>
            </a:r>
            <a:br>
              <a:rPr lang="en-IN" dirty="0"/>
            </a:br>
            <a:endParaRPr lang="en-IN" dirty="0"/>
          </a:p>
        </p:txBody>
      </p:sp>
    </p:spTree>
    <p:extLst>
      <p:ext uri="{BB962C8B-B14F-4D97-AF65-F5344CB8AC3E}">
        <p14:creationId xmlns:p14="http://schemas.microsoft.com/office/powerpoint/2010/main" val="2758561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r>
              <a:rPr lang="en-IN" dirty="0" smtClean="0"/>
              <a:t>Revision/Amendment </a:t>
            </a:r>
            <a:r>
              <a:rPr lang="en-IN" dirty="0"/>
              <a:t>of the </a:t>
            </a:r>
            <a:r>
              <a:rPr lang="en-IN" dirty="0" smtClean="0"/>
              <a:t>grounds</a:t>
            </a:r>
          </a:p>
          <a:p>
            <a:r>
              <a:rPr lang="en-US" dirty="0" smtClean="0"/>
              <a:t>Effect on the subsequent occasion</a:t>
            </a:r>
          </a:p>
          <a:p>
            <a:endParaRPr lang="en-US" dirty="0"/>
          </a:p>
          <a:p>
            <a:r>
              <a:rPr lang="en-US" dirty="0"/>
              <a:t>When the new evidence can be considered ?</a:t>
            </a:r>
          </a:p>
          <a:p>
            <a:r>
              <a:rPr lang="en-IN" dirty="0"/>
              <a:t>Error</a:t>
            </a:r>
          </a:p>
          <a:p>
            <a:r>
              <a:rPr lang="en-IN" dirty="0"/>
              <a:t>New points</a:t>
            </a:r>
          </a:p>
          <a:p>
            <a:r>
              <a:rPr lang="en-US" dirty="0" err="1"/>
              <a:t>Summarise</a:t>
            </a:r>
            <a:r>
              <a:rPr lang="en-US" dirty="0"/>
              <a:t>, if earlier was detailed and vice versa</a:t>
            </a:r>
          </a:p>
          <a:p>
            <a:r>
              <a:rPr lang="en-US" dirty="0"/>
              <a:t>New </a:t>
            </a:r>
            <a:r>
              <a:rPr lang="en-US" dirty="0" err="1"/>
              <a:t>Authoised</a:t>
            </a:r>
            <a:r>
              <a:rPr lang="en-US" dirty="0"/>
              <a:t> Representative wants additional grounds</a:t>
            </a:r>
            <a:endParaRPr lang="en-IN" dirty="0"/>
          </a:p>
          <a:p>
            <a:endParaRPr lang="en-IN" dirty="0"/>
          </a:p>
          <a:p>
            <a:endParaRPr lang="en-IN" dirty="0"/>
          </a:p>
        </p:txBody>
      </p:sp>
    </p:spTree>
    <p:extLst>
      <p:ext uri="{BB962C8B-B14F-4D97-AF65-F5344CB8AC3E}">
        <p14:creationId xmlns:p14="http://schemas.microsoft.com/office/powerpoint/2010/main" val="1429771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IN" dirty="0" smtClean="0"/>
          </a:p>
          <a:p>
            <a:r>
              <a:rPr lang="en-IN" b="1" dirty="0" smtClean="0"/>
              <a:t>New </a:t>
            </a:r>
            <a:r>
              <a:rPr lang="en-IN" b="1" dirty="0"/>
              <a:t>Evidences or Additional Evidences</a:t>
            </a:r>
          </a:p>
          <a:p>
            <a:endParaRPr lang="en-US" dirty="0" smtClean="0"/>
          </a:p>
          <a:p>
            <a:pPr algn="just"/>
            <a:r>
              <a:rPr lang="en-US" dirty="0" smtClean="0"/>
              <a:t>CIT </a:t>
            </a:r>
            <a:r>
              <a:rPr lang="en-US" dirty="0"/>
              <a:t>(A) may, at the time of hearing of an</a:t>
            </a:r>
          </a:p>
          <a:p>
            <a:pPr algn="just"/>
            <a:r>
              <a:rPr lang="en-US" dirty="0"/>
              <a:t>appeal, allow the appellant to go into any</a:t>
            </a:r>
          </a:p>
          <a:p>
            <a:pPr algn="just"/>
            <a:r>
              <a:rPr lang="en-US" dirty="0"/>
              <a:t>ground of appeal not specified in grounds</a:t>
            </a:r>
          </a:p>
          <a:p>
            <a:pPr algn="just"/>
            <a:r>
              <a:rPr lang="en-US" dirty="0"/>
              <a:t>of appeal, if he is satisfied that omission of</a:t>
            </a:r>
          </a:p>
          <a:p>
            <a:pPr algn="just"/>
            <a:r>
              <a:rPr lang="en-US" dirty="0"/>
              <a:t>that ground from Form of appeal was not:</a:t>
            </a:r>
          </a:p>
          <a:p>
            <a:pPr algn="just"/>
            <a:r>
              <a:rPr lang="en-IN" dirty="0"/>
              <a:t> wilful or  unreasonable.</a:t>
            </a:r>
          </a:p>
          <a:p>
            <a:endParaRPr lang="en-IN" dirty="0"/>
          </a:p>
        </p:txBody>
      </p:sp>
    </p:spTree>
    <p:extLst>
      <p:ext uri="{BB962C8B-B14F-4D97-AF65-F5344CB8AC3E}">
        <p14:creationId xmlns:p14="http://schemas.microsoft.com/office/powerpoint/2010/main" val="353059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endParaRPr lang="en-US" dirty="0" smtClean="0"/>
          </a:p>
          <a:p>
            <a:r>
              <a:rPr lang="en-US" dirty="0" smtClean="0"/>
              <a:t>CIT(A)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p>
          <a:p>
            <a:endParaRPr lang="en-US" dirty="0" smtClean="0"/>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p>
          <a:p>
            <a:endParaRPr lang="en-US" b="1" dirty="0" smtClean="0"/>
          </a:p>
          <a:p>
            <a:r>
              <a:rPr lang="en-US" b="1" dirty="0" smtClean="0"/>
              <a:t>When 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a:t>
            </a:r>
            <a:r>
              <a:rPr lang="en-US" b="1" dirty="0" smtClean="0"/>
              <a:t>46A</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10000"/>
          </a:bodyPr>
          <a:lstStyle/>
          <a:p>
            <a:endParaRPr lang="en-US" dirty="0" smtClean="0"/>
          </a:p>
          <a:p>
            <a:r>
              <a:rPr lang="en-US" b="1" dirty="0" smtClean="0"/>
              <a:t>Terms or Connotations which are frequently used:</a:t>
            </a:r>
          </a:p>
          <a:p>
            <a:endParaRPr lang="en-US" b="1" dirty="0"/>
          </a:p>
          <a:p>
            <a:r>
              <a:rPr lang="en-US" b="1" dirty="0" smtClean="0"/>
              <a:t>Appellant</a:t>
            </a:r>
          </a:p>
          <a:p>
            <a:r>
              <a:rPr lang="en-US" b="1" dirty="0" smtClean="0"/>
              <a:t>Respondent</a:t>
            </a:r>
          </a:p>
          <a:p>
            <a:r>
              <a:rPr lang="en-US" b="1" dirty="0" smtClean="0"/>
              <a:t>Impugned assessment order/</a:t>
            </a:r>
          </a:p>
          <a:p>
            <a:r>
              <a:rPr lang="en-US" b="1" dirty="0" smtClean="0"/>
              <a:t>Impugned order</a:t>
            </a:r>
          </a:p>
          <a:p>
            <a:r>
              <a:rPr lang="en-US" b="1" dirty="0" smtClean="0"/>
              <a:t>Pleadings</a:t>
            </a:r>
          </a:p>
          <a:p>
            <a:r>
              <a:rPr lang="en-US" b="1" dirty="0" smtClean="0"/>
              <a:t>Unrealistic</a:t>
            </a:r>
          </a:p>
          <a:p>
            <a:r>
              <a:rPr lang="en-US" b="1" dirty="0" smtClean="0"/>
              <a:t>Unreasonable</a:t>
            </a:r>
          </a:p>
          <a:p>
            <a:r>
              <a:rPr lang="en-US" b="1" dirty="0" smtClean="0"/>
              <a:t>Unlawful</a:t>
            </a:r>
          </a:p>
          <a:p>
            <a:r>
              <a:rPr lang="en-US" b="1" dirty="0" smtClean="0"/>
              <a:t>Illogical</a:t>
            </a:r>
          </a:p>
          <a:p>
            <a:r>
              <a:rPr lang="en-US" b="1" dirty="0" smtClean="0"/>
              <a:t>Without application </a:t>
            </a:r>
            <a:r>
              <a:rPr lang="en-US" b="1" smtClean="0"/>
              <a:t>of mind</a:t>
            </a:r>
            <a:endParaRPr lang="en-US" b="1" dirty="0" smtClean="0"/>
          </a:p>
          <a:p>
            <a:endParaRPr lang="en-IN" b="1" dirty="0"/>
          </a:p>
        </p:txBody>
      </p:sp>
    </p:spTree>
    <p:extLst>
      <p:ext uri="{BB962C8B-B14F-4D97-AF65-F5344CB8AC3E}">
        <p14:creationId xmlns:p14="http://schemas.microsoft.com/office/powerpoint/2010/main" val="285968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r>
              <a:rPr lang="en-US" dirty="0" smtClean="0"/>
              <a:t>To </a:t>
            </a:r>
            <a:r>
              <a:rPr lang="en-US" dirty="0"/>
              <a:t>render justice, CIT (A) can admit new evidence</a:t>
            </a:r>
          </a:p>
          <a:p>
            <a:endParaRPr lang="en-US" dirty="0" smtClean="0"/>
          </a:p>
          <a:p>
            <a:r>
              <a:rPr lang="en-US" dirty="0" smtClean="0"/>
              <a:t>Additional </a:t>
            </a:r>
            <a:r>
              <a:rPr lang="en-US" dirty="0"/>
              <a:t>evidence must be allowed for reasonable </a:t>
            </a:r>
            <a:r>
              <a:rPr lang="en-IN" dirty="0" smtClean="0"/>
              <a:t>cause</a:t>
            </a:r>
          </a:p>
          <a:p>
            <a:endParaRPr lang="en-US" dirty="0"/>
          </a:p>
          <a:p>
            <a:r>
              <a:rPr lang="en-US" dirty="0"/>
              <a:t>It is mandatory that AO should receive the</a:t>
            </a:r>
          </a:p>
          <a:p>
            <a:r>
              <a:rPr lang="en-US" dirty="0"/>
              <a:t>additional evidences while disposing off the</a:t>
            </a:r>
          </a:p>
          <a:p>
            <a:r>
              <a:rPr lang="en-IN" dirty="0"/>
              <a:t>remand report.</a:t>
            </a:r>
          </a:p>
          <a:p>
            <a:endParaRPr lang="en-IN" dirty="0"/>
          </a:p>
          <a:p>
            <a:endParaRPr lang="en-IN" dirty="0"/>
          </a:p>
        </p:txBody>
      </p:sp>
    </p:spTree>
    <p:extLst>
      <p:ext uri="{BB962C8B-B14F-4D97-AF65-F5344CB8AC3E}">
        <p14:creationId xmlns:p14="http://schemas.microsoft.com/office/powerpoint/2010/main" val="68646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US" dirty="0" smtClean="0"/>
          </a:p>
          <a:p>
            <a:r>
              <a:rPr lang="en-US" dirty="0" smtClean="0"/>
              <a:t>The </a:t>
            </a:r>
            <a:r>
              <a:rPr lang="en-US" dirty="0"/>
              <a:t>AO may refuse to admit the additional</a:t>
            </a:r>
          </a:p>
          <a:p>
            <a:r>
              <a:rPr lang="en-US" dirty="0"/>
              <a:t>evidences in his remand report</a:t>
            </a:r>
          </a:p>
          <a:p>
            <a:endParaRPr lang="en-US" dirty="0" smtClean="0"/>
          </a:p>
          <a:p>
            <a:r>
              <a:rPr lang="en-US" dirty="0" smtClean="0"/>
              <a:t>In </a:t>
            </a:r>
            <a:r>
              <a:rPr lang="en-US" dirty="0"/>
              <a:t>such cases, the CIT (A) can admit the</a:t>
            </a:r>
          </a:p>
          <a:p>
            <a:r>
              <a:rPr lang="en-US" dirty="0"/>
              <a:t>additional evidences by his own to render the</a:t>
            </a:r>
          </a:p>
          <a:p>
            <a:r>
              <a:rPr lang="en-IN" dirty="0"/>
              <a:t>justice.</a:t>
            </a:r>
          </a:p>
          <a:p>
            <a:endParaRPr lang="en-US" dirty="0" smtClean="0"/>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endParaRPr lang="en-IN" dirty="0" smtClean="0"/>
          </a:p>
          <a:p>
            <a:r>
              <a:rPr lang="en-IN" dirty="0" smtClean="0"/>
              <a:t>Elements for the application for additional evidence(s):-</a:t>
            </a:r>
          </a:p>
          <a:p>
            <a:r>
              <a:rPr lang="en-IN" dirty="0" smtClean="0"/>
              <a:t>In duplicate</a:t>
            </a:r>
          </a:p>
          <a:p>
            <a:endParaRPr lang="en-IN" dirty="0" smtClean="0"/>
          </a:p>
          <a:p>
            <a:r>
              <a:rPr lang="en-IN" dirty="0" smtClean="0"/>
              <a:t>Reasons for filing additional evidence i.e. justification thereof</a:t>
            </a:r>
          </a:p>
          <a:p>
            <a:endParaRPr lang="en-IN" dirty="0" smtClean="0"/>
          </a:p>
          <a:p>
            <a:r>
              <a:rPr lang="en-IN" dirty="0" smtClean="0"/>
              <a:t>Prayer for the acceptance mentioning such portion covered under this sub Rule.</a:t>
            </a:r>
          </a:p>
          <a:p>
            <a:endParaRPr lang="en-IN" dirty="0" smtClean="0"/>
          </a:p>
          <a:p>
            <a:r>
              <a:rPr lang="en-US" dirty="0"/>
              <a:t>CIT (A) shall not take into account any</a:t>
            </a:r>
          </a:p>
          <a:p>
            <a:pPr marL="109855" indent="0">
              <a:buNone/>
            </a:pPr>
            <a:r>
              <a:rPr lang="en-US" dirty="0"/>
              <a:t>additional evidence unless the AO </a:t>
            </a:r>
            <a:r>
              <a:rPr lang="en-US" dirty="0" smtClean="0"/>
              <a:t>has been </a:t>
            </a:r>
            <a:r>
              <a:rPr lang="en-US" dirty="0"/>
              <a:t>allowed a reasonable opportunity:</a:t>
            </a:r>
          </a:p>
          <a:p>
            <a:endParaRPr lang="en-IN"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85000" lnSpcReduction="20000"/>
          </a:bodyPr>
          <a:lstStyle/>
          <a:p>
            <a:endParaRPr lang="en-US" dirty="0" smtClean="0"/>
          </a:p>
          <a:p>
            <a:r>
              <a:rPr lang="en-US" dirty="0" smtClean="0"/>
              <a:t>to </a:t>
            </a:r>
            <a:r>
              <a:rPr lang="en-US" dirty="0"/>
              <a:t>examine the evidence or document or</a:t>
            </a:r>
          </a:p>
          <a:p>
            <a:r>
              <a:rPr lang="en-US" dirty="0"/>
              <a:t>to cross-examine witness produced by</a:t>
            </a:r>
          </a:p>
          <a:p>
            <a:r>
              <a:rPr lang="en-IN" dirty="0" smtClean="0"/>
              <a:t>Appellant</a:t>
            </a:r>
          </a:p>
          <a:p>
            <a:endParaRPr lang="en-IN" dirty="0"/>
          </a:p>
          <a:p>
            <a:r>
              <a:rPr lang="en-US" dirty="0" smtClean="0"/>
              <a:t>to </a:t>
            </a:r>
            <a:r>
              <a:rPr lang="en-US" dirty="0"/>
              <a:t>produce any evidence or document </a:t>
            </a:r>
            <a:r>
              <a:rPr lang="en-US" dirty="0" smtClean="0"/>
              <a:t>or any </a:t>
            </a:r>
            <a:r>
              <a:rPr lang="en-US" dirty="0"/>
              <a:t>witness in rebuttal of the </a:t>
            </a:r>
            <a:r>
              <a:rPr lang="en-US" dirty="0" smtClean="0"/>
              <a:t>additional evidence </a:t>
            </a:r>
            <a:r>
              <a:rPr lang="en-US" dirty="0"/>
              <a:t>produced by the </a:t>
            </a:r>
            <a:r>
              <a:rPr lang="en-US" dirty="0" smtClean="0"/>
              <a:t>appellant R</a:t>
            </a:r>
            <a:r>
              <a:rPr lang="en-US" dirty="0"/>
              <a:t>. 46A(4) </a:t>
            </a:r>
            <a:r>
              <a:rPr lang="en-US" dirty="0" smtClean="0"/>
              <a:t>– </a:t>
            </a:r>
          </a:p>
          <a:p>
            <a:endParaRPr lang="en-US" dirty="0" smtClean="0"/>
          </a:p>
          <a:p>
            <a:pPr marL="109855" indent="0">
              <a:buNone/>
            </a:pPr>
            <a:r>
              <a:rPr lang="en-US" dirty="0" smtClean="0"/>
              <a:t>Nothing </a:t>
            </a:r>
            <a:r>
              <a:rPr lang="en-US" dirty="0"/>
              <a:t>contained in </a:t>
            </a:r>
            <a:r>
              <a:rPr lang="en-US" dirty="0" smtClean="0"/>
              <a:t>this rule </a:t>
            </a:r>
            <a:r>
              <a:rPr lang="en-US" dirty="0"/>
              <a:t>shall affect the power of CIT (A) </a:t>
            </a:r>
            <a:r>
              <a:rPr lang="en-US" dirty="0" smtClean="0"/>
              <a:t>to direct </a:t>
            </a:r>
            <a:r>
              <a:rPr lang="en-US" dirty="0"/>
              <a:t>the production of any </a:t>
            </a:r>
            <a:r>
              <a:rPr lang="en-US" dirty="0" smtClean="0"/>
              <a:t>document, or </a:t>
            </a:r>
            <a:r>
              <a:rPr lang="en-US" dirty="0"/>
              <a:t>examination of any witness, </a:t>
            </a:r>
            <a:r>
              <a:rPr lang="en-US" dirty="0" smtClean="0"/>
              <a:t>to enable </a:t>
            </a:r>
            <a:r>
              <a:rPr lang="en-US" dirty="0"/>
              <a:t>him to dispose of the </a:t>
            </a:r>
            <a:r>
              <a:rPr lang="en-US" dirty="0" smtClean="0"/>
              <a:t>appeal, or </a:t>
            </a:r>
            <a:r>
              <a:rPr lang="en-US" dirty="0"/>
              <a:t>for any other substantial </a:t>
            </a:r>
            <a:r>
              <a:rPr lang="en-US" dirty="0" smtClean="0"/>
              <a:t>cause including </a:t>
            </a:r>
            <a:r>
              <a:rPr lang="en-US" dirty="0"/>
              <a:t>the enhancement of </a:t>
            </a:r>
            <a:r>
              <a:rPr lang="en-US" dirty="0" smtClean="0"/>
              <a:t>the assessment </a:t>
            </a:r>
            <a:r>
              <a:rPr lang="en-US" dirty="0"/>
              <a:t>or penalty whether on </a:t>
            </a:r>
            <a:r>
              <a:rPr lang="en-US" dirty="0" smtClean="0"/>
              <a:t>his own </a:t>
            </a:r>
            <a:r>
              <a:rPr lang="en-US" dirty="0"/>
              <a:t>motion or on the request of </a:t>
            </a:r>
            <a:r>
              <a:rPr lang="en-US" dirty="0" smtClean="0"/>
              <a:t>the AO </a:t>
            </a:r>
            <a:r>
              <a:rPr lang="en-US" dirty="0"/>
              <a:t>u/s 251(1)(a) or the imposition </a:t>
            </a:r>
            <a:r>
              <a:rPr lang="en-US" dirty="0" smtClean="0"/>
              <a:t>of </a:t>
            </a:r>
            <a:r>
              <a:rPr lang="en-IN" dirty="0" smtClean="0"/>
              <a:t>penalty </a:t>
            </a:r>
            <a:r>
              <a:rPr lang="en-IN" dirty="0"/>
              <a:t>u/s 271.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r>
              <a:rPr lang="en-US" dirty="0"/>
              <a:t>Where AO refused to admit the said</a:t>
            </a:r>
          </a:p>
          <a:p>
            <a:pPr marL="109855" indent="0">
              <a:buNone/>
            </a:pPr>
            <a:r>
              <a:rPr lang="en-US" dirty="0"/>
              <a:t>evidence which ought to have been admitted</a:t>
            </a:r>
          </a:p>
          <a:p>
            <a:pPr marL="109855" indent="0">
              <a:buNone/>
            </a:pPr>
            <a:endParaRPr lang="en-US" dirty="0" smtClean="0"/>
          </a:p>
          <a:p>
            <a:pPr marL="109855" indent="0">
              <a:buNone/>
            </a:pPr>
            <a:r>
              <a:rPr lang="en-US" dirty="0" smtClean="0"/>
              <a:t>b</a:t>
            </a:r>
            <a:r>
              <a:rPr lang="en-US" dirty="0"/>
              <a:t>. Where appellant was prevented by </a:t>
            </a:r>
            <a:r>
              <a:rPr lang="en-US" dirty="0" smtClean="0"/>
              <a:t>sufficient cause </a:t>
            </a:r>
            <a:r>
              <a:rPr lang="en-US" dirty="0"/>
              <a:t>from producing evidence called </a:t>
            </a:r>
            <a:r>
              <a:rPr lang="en-US" dirty="0" smtClean="0"/>
              <a:t>upon by </a:t>
            </a:r>
            <a:r>
              <a:rPr lang="en-US" dirty="0"/>
              <a:t>AO or relevant to any ground in </a:t>
            </a:r>
            <a:r>
              <a:rPr lang="en-US" dirty="0" smtClean="0"/>
              <a:t>appeal </a:t>
            </a:r>
          </a:p>
          <a:p>
            <a:pPr marL="109855" indent="0">
              <a:buNone/>
            </a:pPr>
            <a:endParaRPr lang="en-US" dirty="0" smtClean="0"/>
          </a:p>
          <a:p>
            <a:pPr marL="109855" indent="0">
              <a:buNone/>
            </a:pPr>
            <a:r>
              <a:rPr lang="en-US" dirty="0" smtClean="0"/>
              <a:t>c</a:t>
            </a:r>
            <a:r>
              <a:rPr lang="en-US" dirty="0"/>
              <a:t>. Where appellant was prevented by </a:t>
            </a:r>
            <a:r>
              <a:rPr lang="en-US" dirty="0" smtClean="0"/>
              <a:t>sufficient cause </a:t>
            </a:r>
            <a:r>
              <a:rPr lang="en-US" dirty="0"/>
              <a:t>from producing the AO any </a:t>
            </a:r>
            <a:r>
              <a:rPr lang="en-US" dirty="0" smtClean="0"/>
              <a:t>evidence which </a:t>
            </a:r>
            <a:r>
              <a:rPr lang="en-US" dirty="0"/>
              <a:t>is relevant to any ground of </a:t>
            </a:r>
            <a:r>
              <a:rPr lang="en-US" dirty="0" smtClean="0"/>
              <a:t>appeal</a:t>
            </a:r>
          </a:p>
          <a:p>
            <a:endParaRPr lang="en-US" dirty="0"/>
          </a:p>
          <a:p>
            <a:pPr marL="109855" indent="0">
              <a:buNone/>
            </a:pPr>
            <a:r>
              <a:rPr lang="en-US" dirty="0"/>
              <a:t>d. Where AO made the impugned order </a:t>
            </a:r>
            <a:r>
              <a:rPr lang="en-US" dirty="0" smtClean="0"/>
              <a:t>without giving </a:t>
            </a:r>
            <a:r>
              <a:rPr lang="en-US" dirty="0"/>
              <a:t>sufficient opportunity to appellant</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85000" lnSpcReduction="20000"/>
          </a:bodyPr>
          <a:lstStyle/>
          <a:p>
            <a:endParaRPr lang="en-IN" dirty="0" smtClean="0"/>
          </a:p>
          <a:p>
            <a:r>
              <a:rPr lang="en-IN" dirty="0" smtClean="0"/>
              <a:t>Summarised:</a:t>
            </a:r>
          </a:p>
          <a:p>
            <a:r>
              <a:rPr lang="en-IN" dirty="0" smtClean="0"/>
              <a:t>New Evidence</a:t>
            </a:r>
          </a:p>
          <a:p>
            <a:endParaRPr lang="en-IN" dirty="0" smtClean="0"/>
          </a:p>
          <a:p>
            <a:r>
              <a:rPr lang="en-IN" dirty="0" smtClean="0"/>
              <a:t>CIT(A) send for the remand report of the A.O.</a:t>
            </a:r>
          </a:p>
          <a:p>
            <a:endParaRPr lang="en-IN" dirty="0" smtClean="0"/>
          </a:p>
          <a:p>
            <a:r>
              <a:rPr lang="en-IN" dirty="0" smtClean="0"/>
              <a:t>Copy of the said Remand report is required to be provided to the Appellant</a:t>
            </a:r>
          </a:p>
          <a:p>
            <a:endParaRPr lang="en-IN" dirty="0" smtClean="0"/>
          </a:p>
          <a:p>
            <a:r>
              <a:rPr lang="en-IN" dirty="0" smtClean="0"/>
              <a:t>The appellant will file Rebuttal against such remand report</a:t>
            </a:r>
          </a:p>
          <a:p>
            <a:endParaRPr lang="en-IN" dirty="0" smtClean="0"/>
          </a:p>
          <a:p>
            <a:r>
              <a:rPr lang="en-IN" dirty="0" smtClean="0"/>
              <a:t>Thereafter Rejoinder may be submitted by the appellant</a:t>
            </a:r>
          </a:p>
          <a:p>
            <a:endParaRPr lang="en-IN" dirty="0" smtClean="0"/>
          </a:p>
          <a:p>
            <a:r>
              <a:rPr lang="en-IN" dirty="0" smtClean="0"/>
              <a:t>Hearing of the appeal petition </a:t>
            </a:r>
          </a:p>
          <a:p>
            <a:endParaRPr lang="en-IN" dirty="0" smtClean="0"/>
          </a:p>
          <a:p>
            <a:r>
              <a:rPr lang="en-IN" dirty="0" smtClean="0"/>
              <a:t>Order reserved by the CIT(A)</a:t>
            </a:r>
          </a:p>
          <a:p>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endParaRPr lang="en-US" dirty="0" smtClean="0"/>
          </a:p>
          <a:p>
            <a:r>
              <a:rPr lang="en-US" dirty="0" smtClean="0"/>
              <a:t>Payment of Admitted tax</a:t>
            </a:r>
          </a:p>
          <a:p>
            <a:r>
              <a:rPr lang="en-US" dirty="0" smtClean="0"/>
              <a:t>Payment of Appeal fees</a:t>
            </a:r>
          </a:p>
          <a:p>
            <a:endParaRPr lang="en-US" dirty="0"/>
          </a:p>
          <a:p>
            <a:r>
              <a:rPr lang="en-US" dirty="0" smtClean="0"/>
              <a:t>Attachment is compulsorily required</a:t>
            </a:r>
          </a:p>
          <a:p>
            <a:r>
              <a:rPr lang="en-US" dirty="0" smtClean="0"/>
              <a:t>in respect of the statement of each Fact as mentioned and also relied upon which is prejudicial to the interest of the Revenue.</a:t>
            </a:r>
          </a:p>
          <a:p>
            <a:endParaRPr lang="en-US" dirty="0" smtClean="0"/>
          </a:p>
          <a:p>
            <a:r>
              <a:rPr lang="en-US" dirty="0" smtClean="0"/>
              <a:t>All attachments are </a:t>
            </a:r>
            <a:r>
              <a:rPr lang="en-US" dirty="0"/>
              <a:t>compulsorily required</a:t>
            </a:r>
          </a:p>
          <a:p>
            <a:r>
              <a:rPr lang="en-US" dirty="0"/>
              <a:t>in respect of the </a:t>
            </a:r>
            <a:r>
              <a:rPr lang="en-US" dirty="0" smtClean="0"/>
              <a:t>each Ground as </a:t>
            </a:r>
            <a:r>
              <a:rPr lang="en-US" dirty="0"/>
              <a:t>mentioned and also relied upon which is </a:t>
            </a:r>
            <a:r>
              <a:rPr lang="en-US" dirty="0" smtClean="0"/>
              <a:t>absolutely or partly prejudicial </a:t>
            </a:r>
            <a:r>
              <a:rPr lang="en-US" dirty="0"/>
              <a:t>to the interest of the Revenue.</a:t>
            </a:r>
          </a:p>
          <a:p>
            <a:endParaRPr lang="en-US" dirty="0"/>
          </a:p>
          <a:p>
            <a:endParaRPr lang="en-US" dirty="0" smtClean="0"/>
          </a:p>
          <a:p>
            <a:endParaRPr lang="en-US" dirty="0" smtClean="0"/>
          </a:p>
          <a:p>
            <a:endParaRPr lang="en-IN" dirty="0"/>
          </a:p>
        </p:txBody>
      </p:sp>
    </p:spTree>
    <p:extLst>
      <p:ext uri="{BB962C8B-B14F-4D97-AF65-F5344CB8AC3E}">
        <p14:creationId xmlns:p14="http://schemas.microsoft.com/office/powerpoint/2010/main" val="356460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r>
              <a:rPr lang="en-US" b="1" dirty="0" smtClean="0"/>
              <a:t>Verification of Appeal:</a:t>
            </a:r>
          </a:p>
          <a:p>
            <a:r>
              <a:rPr lang="en-US" dirty="0" smtClean="0"/>
              <a:t>DSC: in respect of the Appellant being a company or Firm or other Appellant having covered U/s 44AB.</a:t>
            </a:r>
          </a:p>
          <a:p>
            <a:endParaRPr lang="en-US" dirty="0" smtClean="0"/>
          </a:p>
          <a:p>
            <a:r>
              <a:rPr lang="en-US" dirty="0" smtClean="0"/>
              <a:t>EVC: </a:t>
            </a:r>
            <a:r>
              <a:rPr lang="en-US" dirty="0"/>
              <a:t>in respect of the Appellant being </a:t>
            </a:r>
            <a:r>
              <a:rPr lang="en-US" dirty="0" smtClean="0"/>
              <a:t>other than a </a:t>
            </a:r>
            <a:r>
              <a:rPr lang="en-US" dirty="0"/>
              <a:t>company or Firm or other </a:t>
            </a:r>
            <a:r>
              <a:rPr lang="en-US" dirty="0" smtClean="0"/>
              <a:t>than such Appellant </a:t>
            </a:r>
            <a:r>
              <a:rPr lang="en-US" dirty="0"/>
              <a:t>having covered U/s 44AB</a:t>
            </a:r>
            <a:r>
              <a:rPr lang="en-US" dirty="0" smtClean="0"/>
              <a:t>.</a:t>
            </a:r>
          </a:p>
          <a:p>
            <a:r>
              <a:rPr lang="en-US" dirty="0" smtClean="0"/>
              <a:t>Summarily the Appellant being Individual or HUF not covered under Section 44AB. </a:t>
            </a:r>
            <a:endParaRPr lang="en-IN" dirty="0"/>
          </a:p>
        </p:txBody>
      </p:sp>
    </p:spTree>
    <p:extLst>
      <p:ext uri="{BB962C8B-B14F-4D97-AF65-F5344CB8AC3E}">
        <p14:creationId xmlns:p14="http://schemas.microsoft.com/office/powerpoint/2010/main" val="994058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r>
              <a:rPr lang="en-US" b="1" dirty="0" smtClean="0"/>
              <a:t>Procedures and Administrations:</a:t>
            </a:r>
          </a:p>
        </p:txBody>
      </p:sp>
    </p:spTree>
    <p:extLst>
      <p:ext uri="{BB962C8B-B14F-4D97-AF65-F5344CB8AC3E}">
        <p14:creationId xmlns:p14="http://schemas.microsoft.com/office/powerpoint/2010/main" val="3161053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OR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APPEAL AGAINST THE ASSESSMENT,TDS &amp; TCS </a:t>
            </a: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APPEAL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p>
          <a:p>
            <a:pPr marL="109855" indent="0">
              <a:buNone/>
            </a:pPr>
            <a:r>
              <a:rPr lang="en-US" dirty="0" smtClean="0"/>
              <a:t>ASSESSEE MADE OBJECTION AGAINST ADJUSTMENTS IN RETURN OF INCOME OR STATEMENT OF TDS OR TCS </a:t>
            </a:r>
          </a:p>
          <a:p>
            <a:pPr marL="109855" indent="0">
              <a:buNone/>
            </a:pPr>
            <a:endParaRPr lang="en-US" dirty="0"/>
          </a:p>
          <a:p>
            <a:pPr marL="109855" indent="0">
              <a:buNone/>
            </a:pPr>
            <a:r>
              <a:rPr lang="en-US" dirty="0" smtClean="0"/>
              <a:t>143(3) SCRUTINY ASSESSMENT</a:t>
            </a:r>
          </a:p>
          <a:p>
            <a:pPr marL="109855" indent="0">
              <a:buNone/>
            </a:pPr>
            <a:endParaRPr lang="en-US" dirty="0"/>
          </a:p>
          <a:p>
            <a:pPr marL="109855" indent="0">
              <a:buNone/>
            </a:pPr>
            <a:r>
              <a:rPr lang="en-US" dirty="0" smtClean="0"/>
              <a:t>144 BEST JUDGMENT ASSESSMENT</a:t>
            </a:r>
          </a:p>
          <a:p>
            <a:pPr marL="109855" indent="0">
              <a:buNone/>
            </a:pPr>
            <a:endParaRPr lang="en-US" dirty="0"/>
          </a:p>
          <a:p>
            <a:pPr marL="109855" indent="0">
              <a:buNone/>
            </a:pPr>
            <a:r>
              <a:rPr lang="en-US" dirty="0" smtClean="0"/>
              <a:t>147 INCOME ESCAPED ASSESSMENT</a:t>
            </a:r>
          </a:p>
          <a:p>
            <a:pPr marL="109855" indent="0">
              <a:buNone/>
            </a:pPr>
            <a:endParaRPr lang="en-US" dirty="0"/>
          </a:p>
          <a:p>
            <a:pPr marL="109855"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p>
          <a:p>
            <a:endParaRPr lang="en-US" dirty="0"/>
          </a:p>
          <a:p>
            <a:r>
              <a:rPr lang="en-US" dirty="0" smtClean="0"/>
              <a:t>U/S 92CD(3) ORDER PASSED ON MODIFIED RETURN FILLED IN ACCORDANCE WITH AND LIMITED TO THE ADVANCE PRICING AGREEMENT</a:t>
            </a:r>
          </a:p>
          <a:p>
            <a:endParaRPr lang="en-US" dirty="0"/>
          </a:p>
          <a:p>
            <a:r>
              <a:rPr lang="en-US" dirty="0" smtClean="0"/>
              <a:t>U/S 154/155 RECTIFICATION</a:t>
            </a:r>
          </a:p>
          <a:p>
            <a:endParaRPr lang="en-US" dirty="0"/>
          </a:p>
          <a:p>
            <a:r>
              <a:rPr lang="en-US" dirty="0" smtClean="0"/>
              <a:t>U/S 237 RELATING TO REFUNDS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p>
          <a:p>
            <a:endParaRPr lang="en-US" dirty="0"/>
          </a:p>
          <a:p>
            <a:r>
              <a:rPr lang="en-US" dirty="0" smtClean="0"/>
              <a:t>U/S 201 ASSESSEE DEEMED TO BE THE ASSESSEE IN DEFAULT FOR FAILURE TO DEDUCT THE TAX ANY PAYMENT THEREOF</a:t>
            </a:r>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p>
          <a:p>
            <a:endParaRPr lang="en-US" dirty="0"/>
          </a:p>
          <a:p>
            <a:r>
              <a:rPr lang="en-US" dirty="0" smtClean="0"/>
              <a:t>U/S 170(2)/(3) RELATING TO THE ASSESSMENT ON SUCCESSOR</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fontScale="92500" lnSpcReduction="10000"/>
          </a:bodyPr>
          <a:lstStyle/>
          <a:p>
            <a:r>
              <a:rPr lang="en-US" dirty="0" smtClean="0"/>
              <a:t>ORDER PASSED U/S 197(1) (NO DEDUCTION OF TDS OR AT LOWER RATE)</a:t>
            </a:r>
          </a:p>
          <a:p>
            <a:endParaRPr lang="en-US" dirty="0" smtClean="0"/>
          </a:p>
          <a:p>
            <a:r>
              <a:rPr lang="en-US" dirty="0" smtClean="0"/>
              <a:t>INTEREST CHARGED U/S 220(2)</a:t>
            </a:r>
          </a:p>
          <a:p>
            <a:r>
              <a:rPr lang="en-US" dirty="0" smtClean="0"/>
              <a:t>ORDER FOR REFUSAL OF STAY OF DEMAND</a:t>
            </a:r>
          </a:p>
          <a:p>
            <a:endParaRPr lang="en-US" dirty="0" smtClean="0"/>
          </a:p>
          <a:p>
            <a:r>
              <a:rPr lang="en-US" dirty="0" smtClean="0"/>
              <a:t>NO OBJECTION IS MADE BY THE ASSESSE E AGAINST RECTIFICATION</a:t>
            </a:r>
          </a:p>
          <a:p>
            <a:endParaRPr lang="en-US" dirty="0" smtClean="0"/>
          </a:p>
          <a:p>
            <a:r>
              <a:rPr lang="en-US" dirty="0" smtClean="0"/>
              <a:t>RECTIFICATION MADE AGAINST THE ASSESSEE’S CONSENT</a:t>
            </a:r>
          </a:p>
          <a:p>
            <a:endParaRPr lang="en-US" dirty="0" smtClean="0"/>
          </a:p>
          <a:p>
            <a:r>
              <a:rPr lang="en-US" dirty="0" smtClean="0"/>
              <a:t>ASSESSMENT MADE ON AGREED CONSENT </a:t>
            </a:r>
            <a:endParaRPr lang="en-US" dirty="0"/>
          </a:p>
        </p:txBody>
      </p:sp>
      <p:sp>
        <p:nvSpPr>
          <p:cNvPr id="3" name="Title 2"/>
          <p:cNvSpPr>
            <a:spLocks noGrp="1"/>
          </p:cNvSpPr>
          <p:nvPr>
            <p:ph type="title"/>
          </p:nvPr>
        </p:nvSpPr>
        <p:spPr>
          <a:xfrm>
            <a:off x="685800" y="274638"/>
            <a:ext cx="7467600" cy="715962"/>
          </a:xfrm>
        </p:spPr>
        <p:txBody>
          <a:bodyPr>
            <a:normAutofit fontScale="90000"/>
          </a:bodyPr>
          <a:lstStyle/>
          <a:p>
            <a:r>
              <a:rPr lang="en-US" dirty="0" smtClean="0"/>
              <a:t> APPEAL IS NOT MAINTAINABLE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p>
          <a:p>
            <a:endParaRPr lang="en-IN" altLang="en-US" b="1" u="sng" dirty="0" smtClean="0"/>
          </a:p>
          <a:p>
            <a:r>
              <a:rPr lang="en-IN" altLang="en-US" b="1" u="sng" dirty="0" smtClean="0"/>
              <a:t>RS.250 IF ASSESSED INCOME UPTO RS.1 LAC OR AGAINS ANY OTHER ORDER EXCEPT ASSESSMENT</a:t>
            </a:r>
          </a:p>
          <a:p>
            <a:endParaRPr lang="en-IN" altLang="en-US" b="1" u="sng" dirty="0"/>
          </a:p>
          <a:p>
            <a:r>
              <a:rPr lang="en-IN" altLang="en-US" b="1" u="sng" dirty="0" smtClean="0"/>
              <a:t>RS.500 </a:t>
            </a:r>
            <a:r>
              <a:rPr lang="en-IN" altLang="en-US" b="1" u="sng" dirty="0"/>
              <a:t>IF ASSESSED INCOME UPTO </a:t>
            </a:r>
            <a:r>
              <a:rPr lang="en-IN" altLang="en-US" b="1" u="sng" dirty="0" smtClean="0"/>
              <a:t>RS.2 LAC</a:t>
            </a:r>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1507</Words>
  <Application>Microsoft Office PowerPoint</Application>
  <PresentationFormat>On-screen Show (4:3)</PresentationFormat>
  <Paragraphs>236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Lucida Sans Unicode</vt:lpstr>
      <vt:lpstr>Verdana</vt:lpstr>
      <vt:lpstr>Wingdings 2</vt:lpstr>
      <vt:lpstr>Wingdings 3</vt:lpstr>
      <vt:lpstr>Concourse</vt:lpstr>
      <vt:lpstr>Procedure for filing appeal,  FORM 35,  Prefilling analysis,  Manner of filing, accompanying documents, e-filing,  verification of appeal, EVC, DSC, administrative procedure under the Income Tax Act,1961</vt:lpstr>
      <vt:lpstr>PowerPoint Presentation</vt:lpstr>
      <vt:lpstr>PowerPoint Presentation</vt:lpstr>
      <vt:lpstr>PowerPoint Presentation</vt:lpstr>
      <vt:lpstr>PowerPoint Presentation</vt:lpstr>
      <vt:lpstr>PowerPoint Presentation</vt:lpstr>
      <vt:lpstr> APPEAL IS NOT MAINTAINABLE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Grounds of Appeal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TKM</cp:lastModifiedBy>
  <cp:revision>60</cp:revision>
  <dcterms:created xsi:type="dcterms:W3CDTF">2019-03-03T09:28:00Z</dcterms:created>
  <dcterms:modified xsi:type="dcterms:W3CDTF">2025-08-24T07:07:45Z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1033-12.2.0.18165</vt:lpwstr>
  </property>
</Properties>
</file>