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68" r:id="rId4"/>
    <p:sldId id="269" r:id="rId5"/>
    <p:sldId id="270" r:id="rId6"/>
    <p:sldId id="271" r:id="rId7"/>
    <p:sldId id="301" r:id="rId8"/>
    <p:sldId id="302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43" r:id="rId23"/>
    <p:sldId id="346" r:id="rId24"/>
    <p:sldId id="344" r:id="rId25"/>
    <p:sldId id="345" r:id="rId26"/>
    <p:sldId id="347" r:id="rId27"/>
    <p:sldId id="348" r:id="rId28"/>
    <p:sldId id="349" r:id="rId29"/>
    <p:sldId id="350" r:id="rId30"/>
    <p:sldId id="351" r:id="rId31"/>
    <p:sldId id="352" r:id="rId32"/>
    <p:sldId id="353" r:id="rId33"/>
    <p:sldId id="354" r:id="rId34"/>
    <p:sldId id="355" r:id="rId35"/>
    <p:sldId id="356" r:id="rId36"/>
    <p:sldId id="272" r:id="rId37"/>
    <p:sldId id="292" r:id="rId38"/>
    <p:sldId id="291" r:id="rId39"/>
    <p:sldId id="290" r:id="rId40"/>
    <p:sldId id="289" r:id="rId41"/>
    <p:sldId id="288" r:id="rId42"/>
    <p:sldId id="25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9" autoAdjust="0"/>
    <p:restoredTop sz="92998" autoAdjust="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21F6895-D147-46CE-B43E-C8B0D5C79789}" type="datetimeFigureOut">
              <a:rPr lang="en-US" smtClean="0"/>
              <a:t>8/4/2025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58C1A74-DFC6-4370-A251-C05066C4F3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625" y="533400"/>
            <a:ext cx="7775575" cy="4489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SAMPLE DRAFT AND DISCUSSIONS ON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HOW TO PREPARE DRAFT ON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STATEMENTS OF FACTS, 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GROUNDS OF APPEAL,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HOW TO MAKE ARGUMENTS,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WHAT TO DO AND</a:t>
            </a:r>
            <a:b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WHAT NOT TO DO ETC.</a:t>
            </a:r>
            <a:endParaRPr lang="en-US" sz="24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65760"/>
            <a:ext cx="8229600" cy="626364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Points to be kept in mind while drafting the Grounds of </a:t>
            </a:r>
            <a:r>
              <a:rPr lang="en-US" b="1" dirty="0" smtClean="0"/>
              <a:t>Appeal</a:t>
            </a:r>
          </a:p>
          <a:p>
            <a:endParaRPr lang="en-US" b="1" dirty="0"/>
          </a:p>
          <a:p>
            <a:r>
              <a:rPr lang="en-US" b="1" dirty="0"/>
              <a:t>(</a:t>
            </a:r>
            <a:r>
              <a:rPr lang="en-US" b="1" dirty="0" err="1"/>
              <a:t>i</a:t>
            </a:r>
            <a:r>
              <a:rPr lang="en-US" b="1" dirty="0"/>
              <a:t>) ALL THE CAUSES FOR GRIEVANCE NEED TO BE INCLUDED IN THE </a:t>
            </a:r>
            <a:r>
              <a:rPr lang="en-US" b="1" dirty="0" smtClean="0"/>
              <a:t>GROUNDS</a:t>
            </a:r>
          </a:p>
          <a:p>
            <a:endParaRPr lang="en-US" b="1" dirty="0"/>
          </a:p>
          <a:p>
            <a:r>
              <a:rPr lang="en-US" dirty="0"/>
              <a:t>All the causes for grievance need to be included in the grounds. E.g. even if an </a:t>
            </a:r>
            <a:r>
              <a:rPr lang="en-US" dirty="0" err="1"/>
              <a:t>assessee</a:t>
            </a:r>
            <a:r>
              <a:rPr lang="en-US" dirty="0"/>
              <a:t> is aggrieved by </a:t>
            </a:r>
            <a:r>
              <a:rPr lang="en-US" dirty="0" smtClean="0"/>
              <a:t>the addition </a:t>
            </a:r>
            <a:r>
              <a:rPr lang="en-US" dirty="0"/>
              <a:t>and the chances of success are limited on account of factual weaknesses or legal interpretation, </a:t>
            </a:r>
            <a:r>
              <a:rPr lang="en-US" dirty="0" smtClean="0"/>
              <a:t>the </a:t>
            </a:r>
            <a:r>
              <a:rPr lang="en-US" dirty="0" err="1" smtClean="0"/>
              <a:t>assessee</a:t>
            </a:r>
            <a:r>
              <a:rPr lang="en-US" dirty="0" smtClean="0"/>
              <a:t> </a:t>
            </a:r>
            <a:r>
              <a:rPr lang="en-US" dirty="0"/>
              <a:t>should take that ground. A common example is reopening of assessment. The powers of </a:t>
            </a:r>
            <a:r>
              <a:rPr lang="en-US" dirty="0" smtClean="0"/>
              <a:t>assessing authority </a:t>
            </a:r>
            <a:r>
              <a:rPr lang="en-US" dirty="0"/>
              <a:t>to reopen the assessment are now substantially wide.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However</a:t>
            </a:r>
            <a:r>
              <a:rPr lang="en-US" dirty="0"/>
              <a:t>, the law on the subject is continuously</a:t>
            </a:r>
          </a:p>
          <a:p>
            <a:r>
              <a:rPr lang="en-US" dirty="0"/>
              <a:t>evolving and it may so happen that at the time that the appeal is fixed, an interpretation of law in </a:t>
            </a:r>
            <a:r>
              <a:rPr lang="en-US" dirty="0" err="1"/>
              <a:t>favour</a:t>
            </a:r>
            <a:r>
              <a:rPr lang="en-US" dirty="0"/>
              <a:t> of the</a:t>
            </a:r>
          </a:p>
          <a:p>
            <a:r>
              <a:rPr lang="en-US" dirty="0" err="1"/>
              <a:t>assessee</a:t>
            </a:r>
            <a:r>
              <a:rPr lang="en-US" dirty="0"/>
              <a:t> may be available. It is, therefore, advisable to include and highlight all controversies involved and all</a:t>
            </a:r>
          </a:p>
          <a:p>
            <a:r>
              <a:rPr lang="en-US" dirty="0"/>
              <a:t>the grounds on which the </a:t>
            </a:r>
            <a:r>
              <a:rPr lang="en-US" dirty="0" err="1"/>
              <a:t>assessee</a:t>
            </a:r>
            <a:r>
              <a:rPr lang="en-US" dirty="0"/>
              <a:t> is aggrieved. They should not be vague or general in nature.</a:t>
            </a:r>
          </a:p>
        </p:txBody>
      </p:sp>
    </p:spTree>
    <p:extLst>
      <p:ext uri="{BB962C8B-B14F-4D97-AF65-F5344CB8AC3E}">
        <p14:creationId xmlns:p14="http://schemas.microsoft.com/office/powerpoint/2010/main" val="4172593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65760"/>
            <a:ext cx="8229600" cy="6263640"/>
          </a:xfrm>
        </p:spPr>
        <p:txBody>
          <a:bodyPr>
            <a:normAutofit/>
          </a:bodyPr>
          <a:lstStyle/>
          <a:p>
            <a:r>
              <a:rPr lang="en-US" b="1" dirty="0" smtClean="0"/>
              <a:t>(</a:t>
            </a:r>
            <a:r>
              <a:rPr lang="en-US" b="1" dirty="0"/>
              <a:t>ii) GROUNDS SHOULD BE SIMPLE, CONCISE ANY SPECIFIC</a:t>
            </a:r>
          </a:p>
          <a:p>
            <a:r>
              <a:rPr lang="en-US" dirty="0"/>
              <a:t>Ground of appeal should be simple, clear, precise, concise, specific and without any ambiguity. Grounds should</a:t>
            </a:r>
          </a:p>
          <a:p>
            <a:r>
              <a:rPr lang="en-US" dirty="0"/>
              <a:t>avoid repetition. In the grounds of appeal, the </a:t>
            </a:r>
            <a:r>
              <a:rPr lang="en-US" dirty="0" err="1"/>
              <a:t>assessee</a:t>
            </a:r>
            <a:r>
              <a:rPr lang="en-US" dirty="0"/>
              <a:t> must only state the cause of grievance and avoid using</a:t>
            </a:r>
          </a:p>
          <a:p>
            <a:r>
              <a:rPr lang="en-US" dirty="0"/>
              <a:t>long sentences. One has to strike the right balance between grounds being adequately clear without any</a:t>
            </a:r>
          </a:p>
          <a:p>
            <a:r>
              <a:rPr lang="en-US" dirty="0"/>
              <a:t>significant matter being omitted and yet concise. But the grievance to be raised must not be left out.</a:t>
            </a:r>
          </a:p>
        </p:txBody>
      </p:sp>
    </p:spTree>
    <p:extLst>
      <p:ext uri="{BB962C8B-B14F-4D97-AF65-F5344CB8AC3E}">
        <p14:creationId xmlns:p14="http://schemas.microsoft.com/office/powerpoint/2010/main" val="3124061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(iii) GROUNDS MUST BE BRIEF AND AVOID </a:t>
            </a:r>
            <a:r>
              <a:rPr lang="en-US" b="1" dirty="0" smtClean="0"/>
              <a:t>ARGUMENTS</a:t>
            </a:r>
          </a:p>
          <a:p>
            <a:endParaRPr lang="en-US" b="1" dirty="0"/>
          </a:p>
          <a:p>
            <a:r>
              <a:rPr lang="en-US" dirty="0"/>
              <a:t>Nature of dispute and relief expected should be clearly mentioned and highlighted. The grounds must be brief</a:t>
            </a:r>
          </a:p>
          <a:p>
            <a:r>
              <a:rPr lang="en-US" dirty="0"/>
              <a:t>and should not be argumentative. A ground of appeal is in fact nature of a claim thus it is distinguished from</a:t>
            </a:r>
          </a:p>
          <a:p>
            <a:r>
              <a:rPr lang="en-US" dirty="0"/>
              <a:t>arguments because arguments are made in support of claim. There may be several arguments in support of a</a:t>
            </a:r>
          </a:p>
          <a:p>
            <a:r>
              <a:rPr lang="en-US" dirty="0"/>
              <a:t>claim and all the arguments cannot form ground of appeal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24979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r>
              <a:rPr lang="en-US" b="1" dirty="0"/>
              <a:t>(iv) GROUNDS SHOULD NOT CONTAIN INTEMPERATE </a:t>
            </a:r>
            <a:r>
              <a:rPr lang="en-US" b="1" dirty="0" smtClean="0"/>
              <a:t>LANGUAGE</a:t>
            </a:r>
          </a:p>
          <a:p>
            <a:endParaRPr lang="en-US" b="1" dirty="0"/>
          </a:p>
          <a:p>
            <a:r>
              <a:rPr lang="en-US" b="1" dirty="0"/>
              <a:t>(v) ISSUES SUCH AS LACK OF PROPER OPPORTUNITY OF BEING HEARD OR VIOLATION </a:t>
            </a:r>
            <a:r>
              <a:rPr lang="en-US" b="1" dirty="0" smtClean="0"/>
              <a:t>OF ANY </a:t>
            </a:r>
            <a:r>
              <a:rPr lang="en-US" b="1" dirty="0"/>
              <a:t>OTHER PRINCIPLE OF NATURAL JUSTICE MUST BE SPECIFICALLY TAKEN IN </a:t>
            </a:r>
            <a:r>
              <a:rPr lang="en-US" b="1" dirty="0" smtClean="0"/>
              <a:t>THE GROUNDS </a:t>
            </a:r>
            <a:r>
              <a:rPr lang="en-US" b="1" dirty="0"/>
              <a:t>OF APPEAL – VERY FIRST SPECIFIC GROUND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1356730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Issues </a:t>
            </a:r>
            <a:r>
              <a:rPr lang="en-US" dirty="0"/>
              <a:t>such as lack of proper opportunity of being heard or violation of any other principle of natural justice</a:t>
            </a:r>
          </a:p>
          <a:p>
            <a:r>
              <a:rPr lang="en-US" dirty="0"/>
              <a:t>(such as denial of opportunity of cross examination, relying on material behind </a:t>
            </a:r>
            <a:r>
              <a:rPr lang="en-US" dirty="0" err="1"/>
              <a:t>assessee’s</a:t>
            </a:r>
            <a:r>
              <a:rPr lang="en-US" dirty="0"/>
              <a:t> back etc.) must be</a:t>
            </a:r>
          </a:p>
          <a:p>
            <a:r>
              <a:rPr lang="en-US" dirty="0"/>
              <a:t>specifically brought out. In case the time limit for the compliance is very short or if further opportunity as should</a:t>
            </a:r>
          </a:p>
          <a:p>
            <a:r>
              <a:rPr lang="en-US" dirty="0"/>
              <a:t>be given was not provided or in case copies of statements recorded, even asked for, were not provided or when</a:t>
            </a:r>
          </a:p>
          <a:p>
            <a:r>
              <a:rPr lang="en-US" dirty="0"/>
              <a:t>the books were in the custody of the department without being available either at the time of return or hearing or</a:t>
            </a:r>
          </a:p>
          <a:p>
            <a:r>
              <a:rPr lang="en-US" dirty="0"/>
              <a:t>there is any other non-observance of principles of natural justice, all these or any of them can be stressed as </a:t>
            </a:r>
            <a:r>
              <a:rPr lang="en-US" dirty="0" smtClean="0"/>
              <a:t>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22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preliminary ground. In case opportunity of being heard is not granted to the </a:t>
            </a:r>
            <a:r>
              <a:rPr lang="en-US" dirty="0" err="1"/>
              <a:t>assessee</a:t>
            </a:r>
            <a:r>
              <a:rPr lang="en-US" dirty="0"/>
              <a:t>, the same should be clearly</a:t>
            </a:r>
          </a:p>
          <a:p>
            <a:r>
              <a:rPr lang="en-US" dirty="0"/>
              <a:t>mentioned in grounds. Not providing an opportunity to the appellant, should specifically be mentioned in the</a:t>
            </a:r>
          </a:p>
          <a:p>
            <a:r>
              <a:rPr lang="en-US" dirty="0"/>
              <a:t>statement of facts as well as in the grounds of appeal. It can be </a:t>
            </a:r>
            <a:r>
              <a:rPr lang="en-US" dirty="0" err="1"/>
              <a:t>be</a:t>
            </a:r>
            <a:r>
              <a:rPr lang="en-US" dirty="0"/>
              <a:t> taken as an independent ground in the grounds</a:t>
            </a:r>
          </a:p>
          <a:p>
            <a:r>
              <a:rPr lang="en-US" dirty="0"/>
              <a:t>of appeal. This will also help the </a:t>
            </a:r>
            <a:r>
              <a:rPr lang="en-US" dirty="0" err="1"/>
              <a:t>assessee’s</a:t>
            </a:r>
            <a:r>
              <a:rPr lang="en-US" dirty="0"/>
              <a:t> case for admission of additional evidence under Rule 46A of the</a:t>
            </a:r>
          </a:p>
          <a:p>
            <a:r>
              <a:rPr lang="en-US" dirty="0"/>
              <a:t>Income-tax Rules, 1962, if required.</a:t>
            </a:r>
          </a:p>
          <a:p>
            <a:r>
              <a:rPr lang="en-US" dirty="0"/>
              <a:t>As lack of opportunity is a ground relating to jurisdiction, therefore, if possible it should be taken as the very</a:t>
            </a:r>
          </a:p>
          <a:p>
            <a:r>
              <a:rPr lang="en-IN" dirty="0"/>
              <a:t>first specific ground.</a:t>
            </a:r>
          </a:p>
        </p:txBody>
      </p:sp>
    </p:spTree>
    <p:extLst>
      <p:ext uri="{BB962C8B-B14F-4D97-AF65-F5344CB8AC3E}">
        <p14:creationId xmlns:p14="http://schemas.microsoft.com/office/powerpoint/2010/main" val="3764937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/>
          <a:lstStyle/>
          <a:p>
            <a:endParaRPr lang="en-IN" b="1" dirty="0" smtClean="0"/>
          </a:p>
          <a:p>
            <a:r>
              <a:rPr lang="en-IN" b="1" dirty="0" smtClean="0"/>
              <a:t>(</a:t>
            </a:r>
            <a:r>
              <a:rPr lang="en-IN" b="1" dirty="0"/>
              <a:t>vi) GROUNDS </a:t>
            </a:r>
            <a:r>
              <a:rPr lang="en-IN" b="1" dirty="0" smtClean="0"/>
              <a:t>MUST BE </a:t>
            </a:r>
            <a:r>
              <a:rPr lang="en-IN" b="1" dirty="0"/>
              <a:t>SERIALLY </a:t>
            </a:r>
            <a:r>
              <a:rPr lang="en-IN" b="1" dirty="0" smtClean="0"/>
              <a:t>NUMBERED</a:t>
            </a:r>
          </a:p>
          <a:p>
            <a:endParaRPr lang="en-IN" dirty="0"/>
          </a:p>
          <a:p>
            <a:r>
              <a:rPr lang="en-US" dirty="0"/>
              <a:t>Grounds must be serially numbered and if an </a:t>
            </a:r>
            <a:r>
              <a:rPr lang="en-US" dirty="0" err="1"/>
              <a:t>assessee</a:t>
            </a:r>
            <a:r>
              <a:rPr lang="en-US" dirty="0"/>
              <a:t> is aggrieved by the addition for 2 or 3 reasons, the ground</a:t>
            </a:r>
          </a:p>
          <a:p>
            <a:r>
              <a:rPr lang="en-US" dirty="0"/>
              <a:t>should be divided into sub-clauses. For example – a particular disallowance may be erroneous for 2 or 3</a:t>
            </a:r>
          </a:p>
          <a:p>
            <a:r>
              <a:rPr lang="en-US" dirty="0"/>
              <a:t>different reasons, and those 2 or 3 different reasons may be stated by way of </a:t>
            </a:r>
            <a:r>
              <a:rPr lang="en-US" dirty="0" smtClean="0"/>
              <a:t>sub-clauses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8661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/>
              <a:t>vii) SEPARATE GROUND FOR EACH ADDITION/ ISSUE MUST BE TAKEN</a:t>
            </a:r>
          </a:p>
          <a:p>
            <a:r>
              <a:rPr lang="en-US" dirty="0"/>
              <a:t>In case of more than one issue involved in appeal, draft one separate ground for one issue and preference of</a:t>
            </a:r>
          </a:p>
          <a:p>
            <a:r>
              <a:rPr lang="en-IN" dirty="0"/>
              <a:t>grounds should be decided</a:t>
            </a:r>
            <a:r>
              <a:rPr lang="en-IN" dirty="0" smtClean="0"/>
              <a:t>.</a:t>
            </a:r>
          </a:p>
          <a:p>
            <a:endParaRPr lang="en-US" dirty="0"/>
          </a:p>
          <a:p>
            <a:r>
              <a:rPr lang="en-US" b="1" dirty="0"/>
              <a:t>(viii) AVOID REFERRING CASE LAW WHILE DRAFTING GROUNDS, IF ANY</a:t>
            </a:r>
          </a:p>
          <a:p>
            <a:r>
              <a:rPr lang="en-US" dirty="0"/>
              <a:t>Grounds should not refer case law unless binding decisions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02475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85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/>
              <a:t>ix) ALL GROUNDS ARE REQUESTED TO BE DEALT </a:t>
            </a:r>
            <a:r>
              <a:rPr lang="en-US" b="1" dirty="0" smtClean="0"/>
              <a:t>WITH</a:t>
            </a:r>
          </a:p>
          <a:p>
            <a:endParaRPr lang="en-US" b="1" dirty="0"/>
          </a:p>
          <a:p>
            <a:r>
              <a:rPr lang="en-US" dirty="0"/>
              <a:t>The Appellate Authority is bound to deal with all the grounds taken by the </a:t>
            </a:r>
            <a:r>
              <a:rPr lang="en-US" dirty="0" err="1"/>
              <a:t>assessee</a:t>
            </a:r>
            <a:r>
              <a:rPr lang="en-US" dirty="0"/>
              <a:t>. Where objection is </a:t>
            </a:r>
            <a:r>
              <a:rPr lang="en-US" dirty="0" smtClean="0"/>
              <a:t>taken against </a:t>
            </a:r>
            <a:r>
              <a:rPr lang="en-US" dirty="0"/>
              <a:t>the jurisdiction of the Assessing Officer, it has to be dealt with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It should be decided as a preliminary</a:t>
            </a:r>
          </a:p>
          <a:p>
            <a:r>
              <a:rPr lang="en-US" dirty="0"/>
              <a:t>issue before embarking on the merits of the controversy. It is desirable that both jurisdiction and merits </a:t>
            </a:r>
            <a:r>
              <a:rPr lang="en-US" dirty="0" smtClean="0"/>
              <a:t>are decided</a:t>
            </a:r>
            <a:r>
              <a:rPr lang="en-US" dirty="0"/>
              <a:t>, where both are contested, though it would ordinarily not be necessary to deal with merits, if </a:t>
            </a:r>
            <a:r>
              <a:rPr lang="en-US" dirty="0" smtClean="0"/>
              <a:t>jurisdiction is </a:t>
            </a:r>
            <a:r>
              <a:rPr lang="en-US" dirty="0"/>
              <a:t>lacking. All the same, a second round is avoided, in case the objections against the jurisdiction are found to be</a:t>
            </a:r>
          </a:p>
          <a:p>
            <a:r>
              <a:rPr lang="en-IN" dirty="0"/>
              <a:t>not maintainable.</a:t>
            </a:r>
          </a:p>
        </p:txBody>
      </p:sp>
    </p:spTree>
    <p:extLst>
      <p:ext uri="{BB962C8B-B14F-4D97-AF65-F5344CB8AC3E}">
        <p14:creationId xmlns:p14="http://schemas.microsoft.com/office/powerpoint/2010/main" val="4030271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/>
              <a:t>x) ALTERNATIVE PLEA, WITHOUT PREJUDICE GROUNDS</a:t>
            </a:r>
          </a:p>
          <a:p>
            <a:r>
              <a:rPr lang="en-US" dirty="0"/>
              <a:t>Alternative plea, without prejudice grounds must be taken, where the circumstances so require;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305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6215" y="198120"/>
            <a:ext cx="8696960" cy="6282690"/>
          </a:xfrm>
        </p:spPr>
        <p:txBody>
          <a:bodyPr>
            <a:normAutofit/>
          </a:bodyPr>
          <a:lstStyle/>
          <a:p>
            <a:endParaRPr lang="en-IN" altLang="en-US" dirty="0" smtClean="0"/>
          </a:p>
          <a:p>
            <a:r>
              <a:rPr lang="en-IN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SECONDARY </a:t>
            </a:r>
            <a:r>
              <a:rPr lang="en-IN" alt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PARAMETER AFTER RESPONSE FROM </a:t>
            </a:r>
            <a:r>
              <a:rPr lang="en-IN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ASSESSMENT OR ANY OTHER ORDER ON POST ASSESSMENT EFFECT</a:t>
            </a:r>
            <a:endParaRPr lang="en-IN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N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N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+mn-ea"/>
              </a:rPr>
              <a:t>MAJOR SOURCE DOCUMENTS: APPEAL AGAINST THE ASSESSMENT,TDS &amp; TCS </a:t>
            </a:r>
          </a:p>
          <a:p>
            <a:endParaRPr lang="en-IN" alt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+mn-ea"/>
            </a:endParaRPr>
          </a:p>
          <a:p>
            <a:r>
              <a:rPr lang="en-IN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+mn-ea"/>
              </a:rPr>
              <a:t>SPECIAL SOURCE DOCUMENTS: EFFECT AFTER ASSESSMENT</a:t>
            </a:r>
          </a:p>
          <a:p>
            <a:endParaRPr lang="en-IN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+mn-ea"/>
            </a:endParaRPr>
          </a:p>
          <a:p>
            <a:r>
              <a:rPr lang="en-IN" alt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+mn-ea"/>
              </a:rPr>
              <a:t>OUTCOMES: APPEAL THEREOF  </a:t>
            </a:r>
            <a:endParaRPr lang="en-IN" alt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+mn-ea"/>
            </a:endParaRPr>
          </a:p>
          <a:p>
            <a:endParaRPr lang="en-IN" altLang="en-US" dirty="0">
              <a:sym typeface="+mn-ea"/>
            </a:endParaRPr>
          </a:p>
          <a:p>
            <a:endParaRPr lang="en-IN" altLang="en-US" dirty="0"/>
          </a:p>
          <a:p>
            <a:endParaRPr lang="en-I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r>
              <a:rPr lang="en-US" b="1" dirty="0" smtClean="0"/>
              <a:t>Grounds </a:t>
            </a:r>
            <a:r>
              <a:rPr lang="en-US" b="1" dirty="0"/>
              <a:t>of Appeal could be:</a:t>
            </a:r>
          </a:p>
          <a:p>
            <a:r>
              <a:rPr lang="en-IN" dirty="0"/>
              <a:t>FACTUAL GROUNDS:</a:t>
            </a:r>
          </a:p>
          <a:p>
            <a:r>
              <a:rPr lang="en-US" dirty="0"/>
              <a:t>For example: Method of accounting, available records etc.</a:t>
            </a:r>
          </a:p>
          <a:p>
            <a:endParaRPr lang="en-IN" b="1" dirty="0" smtClean="0"/>
          </a:p>
          <a:p>
            <a:r>
              <a:rPr lang="en-IN" b="1" dirty="0" smtClean="0"/>
              <a:t>LEGAL </a:t>
            </a:r>
            <a:r>
              <a:rPr lang="en-IN" b="1" dirty="0"/>
              <a:t>GROUNDS:</a:t>
            </a:r>
          </a:p>
          <a:p>
            <a:r>
              <a:rPr lang="en-US" dirty="0"/>
              <a:t>For example: Misinterpretation of law, jurisdictional grounds etc.</a:t>
            </a:r>
          </a:p>
          <a:p>
            <a:endParaRPr lang="en-US" b="1" dirty="0" smtClean="0"/>
          </a:p>
          <a:p>
            <a:r>
              <a:rPr lang="en-US" b="1" dirty="0" smtClean="0"/>
              <a:t>GROUNDS </a:t>
            </a:r>
            <a:r>
              <a:rPr lang="en-US" b="1" dirty="0"/>
              <a:t>OF PROCEDURAL VIOLATIONS (TECHNICAL GROUNDS):</a:t>
            </a:r>
          </a:p>
          <a:p>
            <a:r>
              <a:rPr lang="en-US" dirty="0"/>
              <a:t>For example: Notice served beyond limitation, notice not served , Invalid notice , Violation of Principles</a:t>
            </a:r>
          </a:p>
          <a:p>
            <a:r>
              <a:rPr lang="en-US" dirty="0"/>
              <a:t>of natural justice, Inadequate hearing etc.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038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/>
          <a:lstStyle/>
          <a:p>
            <a:endParaRPr lang="en-US" dirty="0" smtClean="0"/>
          </a:p>
          <a:p>
            <a:r>
              <a:rPr lang="en-US" b="1" dirty="0"/>
              <a:t>Specimen draft of Grounds of Appeal</a:t>
            </a:r>
          </a:p>
          <a:p>
            <a:r>
              <a:rPr lang="en-US" dirty="0"/>
              <a:t>Grounds of appeals should be drafted in logical sequences and be numbered properly. The first ground should </a:t>
            </a:r>
            <a:r>
              <a:rPr lang="en-US" dirty="0" smtClean="0"/>
              <a:t>be </a:t>
            </a:r>
            <a:endParaRPr lang="en-US" dirty="0"/>
          </a:p>
          <a:p>
            <a:r>
              <a:rPr lang="en-US" dirty="0"/>
              <a:t>a general ground – Income assessed and Income declared. In the last ground, crave, leave for addition,</a:t>
            </a:r>
          </a:p>
          <a:p>
            <a:r>
              <a:rPr lang="en-US" dirty="0"/>
              <a:t>modification, substitution or withdrawal of grounds of appeal. A specimen draft of grounds of appeal is </a:t>
            </a:r>
            <a:r>
              <a:rPr lang="en-US" dirty="0" smtClean="0"/>
              <a:t>as </a:t>
            </a:r>
            <a:r>
              <a:rPr lang="en-IN" dirty="0" smtClean="0"/>
              <a:t>under</a:t>
            </a:r>
            <a:r>
              <a:rPr lang="en-IN" dirty="0"/>
              <a:t>:—</a:t>
            </a:r>
          </a:p>
        </p:txBody>
      </p:sp>
    </p:spTree>
    <p:extLst>
      <p:ext uri="{BB962C8B-B14F-4D97-AF65-F5344CB8AC3E}">
        <p14:creationId xmlns:p14="http://schemas.microsoft.com/office/powerpoint/2010/main" val="3831453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/>
              <a:t>(1) FIRST GROUND TO BE GENERAL, CHALLENGE </a:t>
            </a:r>
            <a:r>
              <a:rPr lang="en-US" b="1" dirty="0" smtClean="0"/>
              <a:t>THE ENTIRE PROCEDURE OR PARTIAL PROCEDURE</a:t>
            </a:r>
          </a:p>
          <a:p>
            <a:endParaRPr lang="en-US" b="1" dirty="0"/>
          </a:p>
          <a:p>
            <a:r>
              <a:rPr lang="en-US" b="1" dirty="0" smtClean="0"/>
              <a:t>Since initiation of notice U/s 143(2),142(1) others,</a:t>
            </a:r>
          </a:p>
          <a:p>
            <a:r>
              <a:rPr lang="en-US" b="1" dirty="0" smtClean="0"/>
              <a:t>Reassessment Proceedings </a:t>
            </a:r>
          </a:p>
          <a:p>
            <a:r>
              <a:rPr lang="en-US" b="1" dirty="0" smtClean="0"/>
              <a:t>Reasons for U/s 263/264 </a:t>
            </a:r>
          </a:p>
          <a:p>
            <a:r>
              <a:rPr lang="en-US" b="1" dirty="0" smtClean="0"/>
              <a:t>Search assessment U/s 125,153A,153C</a:t>
            </a:r>
          </a:p>
          <a:p>
            <a:r>
              <a:rPr lang="en-US" b="1" dirty="0" smtClean="0"/>
              <a:t>Entertainment U/s 144</a:t>
            </a:r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2601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“</a:t>
            </a:r>
            <a:r>
              <a:rPr lang="en-US" dirty="0"/>
              <a:t>That on the facts and in the circumstances of the case and in law, the Assessing Officer has erred in framing the</a:t>
            </a:r>
          </a:p>
          <a:p>
            <a:r>
              <a:rPr lang="en-US" dirty="0"/>
              <a:t>assessment under section 147 of the Act, without following the mandatory procedure prescribed under sections</a:t>
            </a:r>
          </a:p>
          <a:p>
            <a:r>
              <a:rPr lang="en-US" dirty="0"/>
              <a:t>147 to 151 of the Act. As such, the assessment may please be held as bad in law and additions made thereon may</a:t>
            </a:r>
          </a:p>
          <a:p>
            <a:r>
              <a:rPr lang="en-IN" dirty="0"/>
              <a:t>kindly be deleted.”</a:t>
            </a:r>
          </a:p>
          <a:p>
            <a:r>
              <a:rPr lang="en-US" dirty="0"/>
              <a:t>That the Ld. Assessing Officer has erred on facts and in law in reopening of the assessment by invoking the</a:t>
            </a:r>
          </a:p>
          <a:p>
            <a:r>
              <a:rPr lang="en-US" dirty="0"/>
              <a:t>provisions of section 147 of the Income Tax Act when no fresh facts or material were available to the assessing</a:t>
            </a:r>
          </a:p>
          <a:p>
            <a:r>
              <a:rPr lang="en-US" dirty="0"/>
              <a:t>authority after the completion of the assessment under section 143(3) of the Act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546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553200"/>
          </a:xfrm>
        </p:spPr>
        <p:txBody>
          <a:bodyPr>
            <a:normAutofit fontScale="850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/>
              <a:t>2</a:t>
            </a:r>
            <a:r>
              <a:rPr lang="en-US" b="1" dirty="0" smtClean="0"/>
              <a:t>) SECOND GROUND AGGREGATE </a:t>
            </a:r>
            <a:r>
              <a:rPr lang="en-US" b="1" dirty="0"/>
              <a:t>ADDITIONS:</a:t>
            </a:r>
          </a:p>
          <a:p>
            <a:r>
              <a:rPr lang="en-US" dirty="0"/>
              <a:t>“That the appellant denies his liability to be assessed at total income of ………….. against returned income of</a:t>
            </a:r>
          </a:p>
          <a:p>
            <a:r>
              <a:rPr lang="en-US" dirty="0"/>
              <a:t>…………….. and accordingly denies his liability to pay tax and interest demanded thereon”.</a:t>
            </a:r>
          </a:p>
          <a:p>
            <a:r>
              <a:rPr lang="en-IN" dirty="0"/>
              <a:t>OR</a:t>
            </a:r>
          </a:p>
          <a:p>
            <a:r>
              <a:rPr lang="en-US" dirty="0"/>
              <a:t>“That on the facts and in the circumstances of the case and in Law, the Ld. Assessing Officer has erred in</a:t>
            </a:r>
          </a:p>
          <a:p>
            <a:r>
              <a:rPr lang="en-US" dirty="0"/>
              <a:t>assessing the income of the appellant at ………….., instead of ………….. returned. As such Aggregate</a:t>
            </a:r>
          </a:p>
          <a:p>
            <a:r>
              <a:rPr lang="en-US" dirty="0"/>
              <a:t>additions of ………….. may please be deleted”.</a:t>
            </a:r>
          </a:p>
          <a:p>
            <a:r>
              <a:rPr lang="en-US" dirty="0"/>
              <a:t>“That having regard to the facts and circumstances of the case, Ld. Assessing Officer has erred in law and on</a:t>
            </a:r>
          </a:p>
          <a:p>
            <a:r>
              <a:rPr lang="en-US" dirty="0"/>
              <a:t>facts in making above the additions and disallowance without giving an adequate opportunity of being heard </a:t>
            </a:r>
            <a:r>
              <a:rPr lang="en-US" dirty="0" smtClean="0"/>
              <a:t>and by </a:t>
            </a:r>
            <a:r>
              <a:rPr lang="en-US" dirty="0"/>
              <a:t>not observing the principles of natural justice”; or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65229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r>
              <a:rPr lang="en-US" dirty="0"/>
              <a:t>That the conclusion and inferences of the Assessing Officer are based on suspicious, conjectures, surmises and</a:t>
            </a:r>
          </a:p>
          <a:p>
            <a:r>
              <a:rPr lang="en-IN" dirty="0"/>
              <a:t>extraneous and irrelevant </a:t>
            </a:r>
            <a:r>
              <a:rPr lang="en-IN" dirty="0" smtClean="0"/>
              <a:t>consideration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6873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en-US" b="1" dirty="0"/>
              <a:t>(3) PRINCIPLES OF NATURAL </a:t>
            </a:r>
            <a:r>
              <a:rPr lang="en-US" b="1" dirty="0" smtClean="0"/>
              <a:t>JUSTICE</a:t>
            </a:r>
          </a:p>
          <a:p>
            <a:endParaRPr lang="en-IN" dirty="0"/>
          </a:p>
          <a:p>
            <a:r>
              <a:rPr lang="en-US" dirty="0"/>
              <a:t>That having regard to the facts and circumstances of the case, the Ld. Assessing Officer has erred both on facts</a:t>
            </a:r>
          </a:p>
          <a:p>
            <a:r>
              <a:rPr lang="en-US" dirty="0"/>
              <a:t>and in law in deciding the appeal </a:t>
            </a:r>
            <a:r>
              <a:rPr lang="en-US" i="1" dirty="0"/>
              <a:t>ex parte </a:t>
            </a:r>
            <a:r>
              <a:rPr lang="en-US" dirty="0"/>
              <a:t>in violation of the principles of natural justice and without granting to</a:t>
            </a:r>
          </a:p>
          <a:p>
            <a:r>
              <a:rPr lang="en-US" dirty="0"/>
              <a:t>the </a:t>
            </a:r>
            <a:r>
              <a:rPr lang="en-US" dirty="0" err="1"/>
              <a:t>assessee</a:t>
            </a:r>
            <a:r>
              <a:rPr lang="en-US" dirty="0"/>
              <a:t> a fair, proper and meaningful opportunity and the findings of the Ld. Assessing Officer that the</a:t>
            </a:r>
          </a:p>
          <a:p>
            <a:r>
              <a:rPr lang="en-US" dirty="0" err="1"/>
              <a:t>assessee</a:t>
            </a:r>
            <a:r>
              <a:rPr lang="en-US" dirty="0"/>
              <a:t> is not serious and sincere to pursue the case is wholly incorrect and in disregard of the fact that there</a:t>
            </a:r>
          </a:p>
          <a:p>
            <a:r>
              <a:rPr lang="en-US" dirty="0"/>
              <a:t>was reasonable cause for alleged non-compliance on the dates fixed for hearing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OR</a:t>
            </a:r>
          </a:p>
          <a:p>
            <a:r>
              <a:rPr lang="en-US" dirty="0"/>
              <a:t>“That having regard to the facts and circumstances of the case, Ld. Assessing Officer has erred in law and on</a:t>
            </a:r>
          </a:p>
          <a:p>
            <a:r>
              <a:rPr lang="en-US" dirty="0"/>
              <a:t>facts in making above the additions and disallowance without giving an adequate opportunity of being heard </a:t>
            </a:r>
            <a:r>
              <a:rPr lang="en-US" dirty="0" smtClean="0"/>
              <a:t>and by </a:t>
            </a:r>
            <a:r>
              <a:rPr lang="en-US" dirty="0"/>
              <a:t>not observing the principles of natural justice”</a:t>
            </a:r>
            <a:endParaRPr lang="en-IN" dirty="0" smtClean="0"/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071720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77500" lnSpcReduction="20000"/>
          </a:bodyPr>
          <a:lstStyle/>
          <a:p>
            <a:endParaRPr lang="en-IN" b="1" dirty="0" smtClean="0"/>
          </a:p>
          <a:p>
            <a:r>
              <a:rPr lang="en-IN" b="1" dirty="0" smtClean="0"/>
              <a:t>(</a:t>
            </a:r>
            <a:r>
              <a:rPr lang="en-IN" b="1" dirty="0"/>
              <a:t>4) SPECIFIC </a:t>
            </a:r>
            <a:r>
              <a:rPr lang="en-IN" b="1" dirty="0" smtClean="0"/>
              <a:t>GROUNDS</a:t>
            </a:r>
          </a:p>
          <a:p>
            <a:endParaRPr lang="en-IN" b="1" dirty="0"/>
          </a:p>
          <a:p>
            <a:r>
              <a:rPr lang="en-IN" dirty="0"/>
              <a:t>SECTION 41(1)</a:t>
            </a:r>
          </a:p>
          <a:p>
            <a:r>
              <a:rPr lang="en-US" dirty="0"/>
              <a:t>“That having regard to the facts and circumstances of the case, the Ld. Assessing Officer has erred on facts and</a:t>
            </a:r>
          </a:p>
          <a:p>
            <a:r>
              <a:rPr lang="en-US" dirty="0"/>
              <a:t>in law in making addition of …… under section 41(1) of the Act in contravention of the provisions of the section</a:t>
            </a:r>
          </a:p>
          <a:p>
            <a:r>
              <a:rPr lang="en-US" dirty="0"/>
              <a:t>without appreciating the fact that ledger account statement submitted by the </a:t>
            </a:r>
            <a:r>
              <a:rPr lang="en-US" dirty="0" err="1"/>
              <a:t>assessee</a:t>
            </a:r>
            <a:r>
              <a:rPr lang="en-US" dirty="0"/>
              <a:t> of the creditor</a:t>
            </a:r>
          </a:p>
          <a:p>
            <a:r>
              <a:rPr lang="en-US" dirty="0"/>
              <a:t>M/s………………………………………. for the F.Y……….. relevant to assessment year ………… has not</a:t>
            </a:r>
          </a:p>
          <a:p>
            <a:r>
              <a:rPr lang="en-US" dirty="0"/>
              <a:t>been contradicted by either the creditor and the Assessing Officer merely because such liabilities are outstanding</a:t>
            </a:r>
          </a:p>
          <a:p>
            <a:r>
              <a:rPr lang="en-US" dirty="0"/>
              <a:t>for the last many years, it cannot be presumed that the said liabilities have ceased to exit”.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806474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r>
              <a:rPr lang="en-US" b="1" dirty="0" smtClean="0"/>
              <a:t>(5) REVENUE EXPENSES </a:t>
            </a:r>
            <a:r>
              <a:rPr lang="en-US" b="1" dirty="0"/>
              <a:t>TO BE CAPITAL IN NATURE</a:t>
            </a:r>
          </a:p>
          <a:p>
            <a:r>
              <a:rPr lang="en-US" dirty="0"/>
              <a:t>“That having regard to the facts and circumstances of the case, the Ld. Assessing Officer has erred on facts and</a:t>
            </a:r>
          </a:p>
          <a:p>
            <a:r>
              <a:rPr lang="en-US" dirty="0"/>
              <a:t>in law in making disallowance of a sum of ………….on account of repair and maintenance expenses holding</a:t>
            </a:r>
          </a:p>
          <a:p>
            <a:r>
              <a:rPr lang="en-US" dirty="0"/>
              <a:t>them to be capital in nature, that too without any basis and merely on the basis of surmise and conjectures and by</a:t>
            </a:r>
          </a:p>
          <a:p>
            <a:r>
              <a:rPr lang="en-US" dirty="0"/>
              <a:t>making incorrect observations and giving incorrect findings”.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035256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(</a:t>
            </a:r>
            <a:r>
              <a:rPr lang="en-US" b="1" dirty="0"/>
              <a:t>6) REJECTION OF BOOKS OF </a:t>
            </a:r>
            <a:r>
              <a:rPr lang="en-US" b="1" dirty="0" smtClean="0"/>
              <a:t>ACCOUNT</a:t>
            </a:r>
          </a:p>
          <a:p>
            <a:endParaRPr lang="en-US" b="1" dirty="0"/>
          </a:p>
          <a:p>
            <a:r>
              <a:rPr lang="en-US" dirty="0"/>
              <a:t>“That having regard to the facts and circumstances of the case, the Ld. Assessing Officer has erred on facts and</a:t>
            </a:r>
          </a:p>
          <a:p>
            <a:r>
              <a:rPr lang="en-US" dirty="0"/>
              <a:t>in law in rejecting books of account which have been duly audited and the audit of which has not been disputed</a:t>
            </a:r>
          </a:p>
          <a:p>
            <a:r>
              <a:rPr lang="en-US" dirty="0"/>
              <a:t>by the Assessing Officer at any stage of the assessment proceedings to be invalid and legally untenable mere</a:t>
            </a:r>
          </a:p>
          <a:p>
            <a:r>
              <a:rPr lang="en-US" dirty="0"/>
              <a:t>non-filing of the details of…… cannot lead to the inference that books of account are not proper and are liable to</a:t>
            </a:r>
          </a:p>
          <a:p>
            <a:r>
              <a:rPr lang="en-IN" dirty="0"/>
              <a:t>be rejected”.</a:t>
            </a:r>
          </a:p>
        </p:txBody>
      </p:sp>
    </p:spTree>
    <p:extLst>
      <p:ext uri="{BB962C8B-B14F-4D97-AF65-F5344CB8AC3E}">
        <p14:creationId xmlns:p14="http://schemas.microsoft.com/office/powerpoint/2010/main" val="378008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8600"/>
            <a:ext cx="8305800" cy="6096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u="sng" dirty="0" smtClean="0"/>
              <a:t>Appeal can be filled against the order passed </a:t>
            </a:r>
          </a:p>
          <a:p>
            <a:endParaRPr lang="en-US" dirty="0" smtClean="0"/>
          </a:p>
          <a:p>
            <a:r>
              <a:rPr lang="en-US" dirty="0" smtClean="0"/>
              <a:t>U/S </a:t>
            </a:r>
            <a:r>
              <a:rPr lang="en-US" dirty="0" smtClean="0"/>
              <a:t>143(1)/(1B) AN INTIMATION EVEN THE</a:t>
            </a:r>
          </a:p>
          <a:p>
            <a:pPr marL="109855" indent="0">
              <a:buNone/>
            </a:pPr>
            <a:r>
              <a:rPr lang="en-US" dirty="0" smtClean="0"/>
              <a:t>ASSESSEE MADE OBJECTION AGAINST ADJUSTMENTS IN RETURN OF INCOME OR STATEMENT OF TDS OR TCS </a:t>
            </a:r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r>
              <a:rPr lang="en-US" dirty="0" smtClean="0"/>
              <a:t>143(3) SCRUTINY ASSESSMENT</a:t>
            </a:r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r>
              <a:rPr lang="en-US" dirty="0" smtClean="0"/>
              <a:t>144 BEST JUDGMENT ASSESSMENT</a:t>
            </a:r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r>
              <a:rPr lang="en-US" dirty="0" smtClean="0"/>
              <a:t>147 INCOME ESCAPED ASSESSMENT</a:t>
            </a:r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>
            <a:normAutofit/>
          </a:bodyPr>
          <a:lstStyle/>
          <a:p>
            <a:r>
              <a:rPr lang="en-US" b="1" dirty="0" smtClean="0"/>
              <a:t>(7) </a:t>
            </a:r>
            <a:r>
              <a:rPr lang="en-US" b="1" dirty="0"/>
              <a:t>INVOKING PROVISIONS OF SECTION 145</a:t>
            </a:r>
          </a:p>
          <a:p>
            <a:r>
              <a:rPr lang="en-US" dirty="0"/>
              <a:t>“That having regard to the facts and circumstances of the case, the Ld. Assessing Officer has erred on facts and</a:t>
            </a:r>
          </a:p>
          <a:p>
            <a:r>
              <a:rPr lang="en-US" dirty="0"/>
              <a:t>in law in invoking the provisions of section 145 and rejected the audited accounts without pointing out any</a:t>
            </a:r>
          </a:p>
          <a:p>
            <a:r>
              <a:rPr lang="en-US" dirty="0"/>
              <a:t>specific defects or shortcomings in the audited accounts without pointing out any defect in the accounts which</a:t>
            </a:r>
          </a:p>
          <a:p>
            <a:r>
              <a:rPr lang="en-US" dirty="0"/>
              <a:t>could lead to the belief that proper profit cannot be deducted from the books of account”.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58719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19800"/>
          </a:xfrm>
        </p:spPr>
        <p:txBody>
          <a:bodyPr>
            <a:normAutofit fontScale="77500" lnSpcReduction="20000"/>
          </a:bodyPr>
          <a:lstStyle/>
          <a:p>
            <a:endParaRPr lang="en-IN" b="1" dirty="0" smtClean="0"/>
          </a:p>
          <a:p>
            <a:r>
              <a:rPr lang="en-IN" b="1" dirty="0" smtClean="0"/>
              <a:t>(8) </a:t>
            </a:r>
            <a:r>
              <a:rPr lang="en-IN" b="1" dirty="0"/>
              <a:t>DIFFERENCE AS PER TDS CERTIFICATE ETC.</a:t>
            </a:r>
          </a:p>
          <a:p>
            <a:r>
              <a:rPr lang="en-US" dirty="0"/>
              <a:t>“That having regard to the facts and circumstances of the case, Learned Assessing Officer has erred on facts and</a:t>
            </a:r>
          </a:p>
          <a:p>
            <a:r>
              <a:rPr lang="en-US" dirty="0"/>
              <a:t>in law in making on addition of …………allegedly being difference between commission as per TDS certificate</a:t>
            </a:r>
          </a:p>
          <a:p>
            <a:r>
              <a:rPr lang="en-US" dirty="0"/>
              <a:t>and commission as shown in the Profit &amp; Loss account”.</a:t>
            </a:r>
          </a:p>
          <a:p>
            <a:endParaRPr lang="en-US" b="1" dirty="0" smtClean="0"/>
          </a:p>
          <a:p>
            <a:r>
              <a:rPr lang="en-US" b="1" dirty="0" smtClean="0"/>
              <a:t>(9) </a:t>
            </a:r>
            <a:r>
              <a:rPr lang="en-US" b="1" dirty="0"/>
              <a:t>RECORDING INCORRECT FACTS &amp; IRRELEVANT OBSERVATIONS</a:t>
            </a:r>
          </a:p>
          <a:p>
            <a:r>
              <a:rPr lang="en-US" dirty="0"/>
              <a:t>“That having regard to the facts and circumstances of the case, Ld. Assessing Officer has erred on facts and in</a:t>
            </a:r>
          </a:p>
          <a:p>
            <a:r>
              <a:rPr lang="en-US" dirty="0"/>
              <a:t>law in assessing it as AOP and taxing it at maximum marginal rate and that too by recording incorrect facts and</a:t>
            </a:r>
          </a:p>
          <a:p>
            <a:r>
              <a:rPr lang="en-IN" dirty="0"/>
              <a:t>irrelevant observations”.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95440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(10) </a:t>
            </a:r>
            <a:r>
              <a:rPr lang="en-US" b="1" dirty="0"/>
              <a:t>RECORDING INCORRECT FACTS &amp; IRRELEVANT OBSERVATIONS</a:t>
            </a:r>
          </a:p>
          <a:p>
            <a:r>
              <a:rPr lang="en-US" dirty="0"/>
              <a:t>“That having regard to the facts and circumstances of the case, Ld. Assessing Officer has erred on facts and in</a:t>
            </a:r>
          </a:p>
          <a:p>
            <a:r>
              <a:rPr lang="en-US" dirty="0"/>
              <a:t>law in assessing it as AOP and taxing it at maximum marginal rate and that too by recording incorrect facts and</a:t>
            </a:r>
          </a:p>
          <a:p>
            <a:r>
              <a:rPr lang="en-IN" dirty="0"/>
              <a:t>irrelevant observations”.</a:t>
            </a:r>
          </a:p>
        </p:txBody>
      </p:sp>
    </p:spTree>
    <p:extLst>
      <p:ext uri="{BB962C8B-B14F-4D97-AF65-F5344CB8AC3E}">
        <p14:creationId xmlns:p14="http://schemas.microsoft.com/office/powerpoint/2010/main" val="26794417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(11) </a:t>
            </a:r>
            <a:r>
              <a:rPr lang="en-IN" b="1" dirty="0"/>
              <a:t>RESIDUARY GROUND</a:t>
            </a:r>
          </a:p>
          <a:p>
            <a:r>
              <a:rPr lang="en-US" dirty="0"/>
              <a:t>“That the appellant craves, leave to add, alter, amend or vary and/or withdraw any or all of the aforesaid </a:t>
            </a:r>
            <a:r>
              <a:rPr lang="en-US" dirty="0" smtClean="0"/>
              <a:t>grounds of </a:t>
            </a:r>
            <a:r>
              <a:rPr lang="en-US" dirty="0"/>
              <a:t>Appeal or at time of hearing of the above appeal”.</a:t>
            </a:r>
          </a:p>
          <a:p>
            <a:r>
              <a:rPr lang="en-IN" dirty="0"/>
              <a:t>OR</a:t>
            </a:r>
          </a:p>
          <a:p>
            <a:r>
              <a:rPr lang="en-US" dirty="0"/>
              <a:t>“The Appellant craves to add, alter, delete, modify or withdraw any of the above grounds of appeal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27207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IN" b="1" dirty="0"/>
              <a:t>(</a:t>
            </a:r>
            <a:r>
              <a:rPr lang="en-IN" b="1" dirty="0" smtClean="0"/>
              <a:t>11) </a:t>
            </a:r>
            <a:r>
              <a:rPr lang="en-IN" b="1" dirty="0"/>
              <a:t>OTHER MISCELLENEOUS </a:t>
            </a:r>
            <a:r>
              <a:rPr lang="en-IN" b="1" dirty="0" smtClean="0"/>
              <a:t>GROUNDS</a:t>
            </a:r>
          </a:p>
          <a:p>
            <a:endParaRPr lang="en-IN" b="1" dirty="0"/>
          </a:p>
          <a:p>
            <a:r>
              <a:rPr lang="en-US" dirty="0"/>
              <a:t>“That the Ld. Assessing Officer has misdirected himself in law in levying penalty under </a:t>
            </a:r>
            <a:r>
              <a:rPr lang="en-US" b="1" dirty="0"/>
              <a:t>section 271(1)(c) </a:t>
            </a:r>
            <a:r>
              <a:rPr lang="en-US" dirty="0"/>
              <a:t>of</a:t>
            </a:r>
          </a:p>
          <a:p>
            <a:r>
              <a:rPr lang="en-US" dirty="0"/>
              <a:t>……………. and his order is thus </a:t>
            </a:r>
            <a:r>
              <a:rPr lang="en-US" i="1" dirty="0"/>
              <a:t>prima facie </a:t>
            </a:r>
            <a:r>
              <a:rPr lang="en-US" dirty="0"/>
              <a:t>devoid of merits and contrary to law and needs to be quashed and</a:t>
            </a:r>
          </a:p>
          <a:p>
            <a:r>
              <a:rPr lang="en-IN" dirty="0"/>
              <a:t>prayed for accordingly”.</a:t>
            </a:r>
          </a:p>
          <a:p>
            <a:r>
              <a:rPr lang="en-US" dirty="0"/>
              <a:t>“That the aforesaid grounds of appeal are without prejudice to each other.</a:t>
            </a:r>
          </a:p>
          <a:p>
            <a:r>
              <a:rPr lang="en-US" dirty="0"/>
              <a:t>“That the Appellant prays that the addition/disallowance of ………………. made in respect of/out of</a:t>
            </a:r>
          </a:p>
          <a:p>
            <a:r>
              <a:rPr lang="en-IN" dirty="0"/>
              <a:t>……………. be deleted</a:t>
            </a:r>
            <a:r>
              <a:rPr lang="en-IN" dirty="0" smtClean="0"/>
              <a:t>.”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813171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/>
              <a:t>(</a:t>
            </a:r>
            <a:r>
              <a:rPr lang="en-IN" b="1" dirty="0" smtClean="0"/>
              <a:t>12) </a:t>
            </a:r>
            <a:r>
              <a:rPr lang="en-IN" b="1" dirty="0"/>
              <a:t>LAST </a:t>
            </a:r>
            <a:r>
              <a:rPr lang="en-IN" b="1" dirty="0" smtClean="0"/>
              <a:t>GROUND CONSTITUTIONAL RIGHT</a:t>
            </a:r>
            <a:endParaRPr lang="en-IN" b="1" dirty="0"/>
          </a:p>
          <a:p>
            <a:r>
              <a:rPr lang="en-US" dirty="0"/>
              <a:t>In the last ground, a prayer to crave, leave for addition, modification, substitution or withdrawal of grounds of</a:t>
            </a:r>
          </a:p>
          <a:p>
            <a:r>
              <a:rPr lang="en-US" dirty="0"/>
              <a:t>appeal must be made in the end.</a:t>
            </a:r>
          </a:p>
          <a:p>
            <a:r>
              <a:rPr lang="en-US" dirty="0"/>
              <a:t>That the relief prayed for may kindly be allowed and the order of the Assessing Officer may kindly be quashed,</a:t>
            </a:r>
          </a:p>
          <a:p>
            <a:r>
              <a:rPr lang="en-US" dirty="0"/>
              <a:t>set aside, annulled or modified.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159540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/>
          <a:lstStyle/>
          <a:p>
            <a:r>
              <a:rPr lang="en-IN" b="1" u="sng" dirty="0" smtClean="0"/>
              <a:t>Relevant Provisions</a:t>
            </a:r>
          </a:p>
          <a:p>
            <a:r>
              <a:rPr lang="en-IN" dirty="0" smtClean="0"/>
              <a:t>Section 250(5)- Grounds of Appeal</a:t>
            </a:r>
          </a:p>
          <a:p>
            <a:endParaRPr lang="en-IN" dirty="0" smtClean="0"/>
          </a:p>
          <a:p>
            <a:r>
              <a:rPr lang="en-IN" dirty="0" smtClean="0"/>
              <a:t>Section 251    - Powers of CIT Appeal</a:t>
            </a:r>
          </a:p>
          <a:p>
            <a:endParaRPr lang="en-IN" dirty="0"/>
          </a:p>
          <a:p>
            <a:r>
              <a:rPr lang="en-IN" dirty="0" smtClean="0"/>
              <a:t>Rules 46A      - Additional Evidence which is</a:t>
            </a:r>
          </a:p>
          <a:p>
            <a:pPr marL="109855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not produced before the </a:t>
            </a:r>
          </a:p>
          <a:p>
            <a:pPr marL="109855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 Assessing Authority</a:t>
            </a:r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92500" lnSpcReduction="20000"/>
          </a:bodyPr>
          <a:lstStyle/>
          <a:p>
            <a:endParaRPr lang="en-US" b="1" u="sng" dirty="0" smtClean="0"/>
          </a:p>
          <a:p>
            <a:r>
              <a:rPr lang="en-US" b="1" u="sng" dirty="0" smtClean="0"/>
              <a:t>Additional Grounds or Additional evidence</a:t>
            </a:r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/>
              <a:t>AO refused to admit the said</a:t>
            </a:r>
          </a:p>
          <a:p>
            <a:pPr marL="109855" indent="0">
              <a:buNone/>
            </a:pPr>
            <a:r>
              <a:rPr lang="en-US" dirty="0"/>
              <a:t>evidence which ought to have been admitted</a:t>
            </a:r>
          </a:p>
          <a:p>
            <a:pPr marL="109855" indent="0">
              <a:buNone/>
            </a:pPr>
            <a:endParaRPr lang="en-US" dirty="0" smtClean="0"/>
          </a:p>
          <a:p>
            <a:pPr marL="109855" indent="0">
              <a:buNone/>
            </a:pPr>
            <a:r>
              <a:rPr lang="en-US" dirty="0" smtClean="0"/>
              <a:t>b</a:t>
            </a:r>
            <a:r>
              <a:rPr lang="en-US" dirty="0"/>
              <a:t>. Where appellant was prevented by </a:t>
            </a:r>
            <a:r>
              <a:rPr lang="en-US" dirty="0" smtClean="0"/>
              <a:t>sufficient cause </a:t>
            </a:r>
            <a:r>
              <a:rPr lang="en-US" dirty="0"/>
              <a:t>from producing evidence called </a:t>
            </a:r>
            <a:r>
              <a:rPr lang="en-US" dirty="0" smtClean="0"/>
              <a:t>upon by </a:t>
            </a:r>
            <a:r>
              <a:rPr lang="en-US" dirty="0"/>
              <a:t>AO or relevant to any ground in </a:t>
            </a:r>
            <a:r>
              <a:rPr lang="en-US" dirty="0" smtClean="0"/>
              <a:t>appeal </a:t>
            </a:r>
          </a:p>
          <a:p>
            <a:pPr marL="109855" indent="0">
              <a:buNone/>
            </a:pPr>
            <a:endParaRPr lang="en-US" dirty="0" smtClean="0"/>
          </a:p>
          <a:p>
            <a:pPr marL="109855" indent="0">
              <a:buNone/>
            </a:pPr>
            <a:r>
              <a:rPr lang="en-US" dirty="0" smtClean="0"/>
              <a:t>c</a:t>
            </a:r>
            <a:r>
              <a:rPr lang="en-US" dirty="0"/>
              <a:t>. Where appellant was prevented by </a:t>
            </a:r>
            <a:r>
              <a:rPr lang="en-US" dirty="0" smtClean="0"/>
              <a:t>sufficient cause </a:t>
            </a:r>
            <a:r>
              <a:rPr lang="en-US" dirty="0"/>
              <a:t>from producing the AO any </a:t>
            </a:r>
            <a:r>
              <a:rPr lang="en-US" dirty="0" smtClean="0"/>
              <a:t>evidence which </a:t>
            </a:r>
            <a:r>
              <a:rPr lang="en-US" dirty="0"/>
              <a:t>is relevant to any ground of </a:t>
            </a:r>
            <a:r>
              <a:rPr lang="en-US" dirty="0" smtClean="0"/>
              <a:t>appeal</a:t>
            </a:r>
          </a:p>
          <a:p>
            <a:endParaRPr lang="en-US" dirty="0"/>
          </a:p>
          <a:p>
            <a:pPr marL="109855" indent="0">
              <a:buNone/>
            </a:pPr>
            <a:r>
              <a:rPr lang="en-US" dirty="0"/>
              <a:t>d. Where AO made the impugned order </a:t>
            </a:r>
            <a:r>
              <a:rPr lang="en-US" dirty="0" smtClean="0"/>
              <a:t>without giving </a:t>
            </a:r>
            <a:r>
              <a:rPr lang="en-US" dirty="0"/>
              <a:t>sufficient opportunity to appellant</a:t>
            </a:r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/>
          <a:lstStyle/>
          <a:p>
            <a:r>
              <a:rPr lang="en-US" dirty="0"/>
              <a:t>Bombay High Court </a:t>
            </a:r>
            <a:r>
              <a:rPr lang="en-US" b="1" dirty="0">
                <a:solidFill>
                  <a:srgbClr val="FF0000"/>
                </a:solidFill>
              </a:rPr>
              <a:t>in Smt. </a:t>
            </a:r>
            <a:r>
              <a:rPr lang="en-US" b="1" dirty="0" err="1">
                <a:solidFill>
                  <a:srgbClr val="FF0000"/>
                </a:solidFill>
              </a:rPr>
              <a:t>Prabhavati</a:t>
            </a:r>
            <a:r>
              <a:rPr lang="en-US" b="1" dirty="0">
                <a:solidFill>
                  <a:srgbClr val="FF0000"/>
                </a:solidFill>
              </a:rPr>
              <a:t> S. Shah</a:t>
            </a:r>
          </a:p>
          <a:p>
            <a:pPr marL="109855" indent="0">
              <a:buNone/>
            </a:pPr>
            <a:r>
              <a:rPr lang="en-US" b="1" dirty="0">
                <a:solidFill>
                  <a:srgbClr val="FF0000"/>
                </a:solidFill>
              </a:rPr>
              <a:t>vs. CIT [1998] 231 ITR 1</a:t>
            </a:r>
            <a:r>
              <a:rPr lang="en-US" dirty="0"/>
              <a:t> - AAC should have</a:t>
            </a:r>
          </a:p>
          <a:p>
            <a:pPr marL="109855" indent="0">
              <a:buNone/>
            </a:pPr>
            <a:r>
              <a:rPr lang="en-US" dirty="0"/>
              <a:t>admitted additional evidence in exercise of</a:t>
            </a:r>
          </a:p>
          <a:p>
            <a:pPr marL="109855" indent="0">
              <a:buNone/>
            </a:pPr>
            <a:r>
              <a:rPr lang="en-US" dirty="0"/>
              <a:t>power u/s 250(5) as well as under Rule</a:t>
            </a:r>
          </a:p>
          <a:p>
            <a:pPr marL="109855" indent="0">
              <a:buNone/>
            </a:pPr>
            <a:r>
              <a:rPr lang="en-US" dirty="0"/>
              <a:t>46A(1)(c) considering the fact that AO had</a:t>
            </a:r>
          </a:p>
          <a:p>
            <a:pPr marL="109855" indent="0">
              <a:buNone/>
            </a:pPr>
            <a:r>
              <a:rPr lang="en-US" dirty="0"/>
              <a:t>considered loan as income only on ground</a:t>
            </a:r>
          </a:p>
          <a:p>
            <a:pPr marL="109855" indent="0">
              <a:buNone/>
            </a:pPr>
            <a:r>
              <a:rPr lang="en-US" dirty="0"/>
              <a:t>that summons issued to lenders </a:t>
            </a:r>
            <a:r>
              <a:rPr lang="en-US" dirty="0" smtClean="0"/>
              <a:t>were </a:t>
            </a:r>
            <a:endParaRPr lang="en-US" dirty="0"/>
          </a:p>
          <a:p>
            <a:pPr marL="109855" indent="0">
              <a:buNone/>
            </a:pPr>
            <a:r>
              <a:rPr lang="en-US" dirty="0"/>
              <a:t>returned unserved and didn’t provide</a:t>
            </a:r>
          </a:p>
          <a:p>
            <a:pPr marL="109855" indent="0">
              <a:buNone/>
            </a:pPr>
            <a:r>
              <a:rPr lang="en-US" dirty="0"/>
              <a:t>opportunity to assessee during assessment</a:t>
            </a:r>
          </a:p>
          <a:p>
            <a:pPr marL="109855" indent="0">
              <a:buNone/>
            </a:pPr>
            <a:r>
              <a:rPr lang="en-IN" dirty="0"/>
              <a:t>proceedings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 fontScale="92500" lnSpcReduction="20000"/>
          </a:bodyPr>
          <a:lstStyle/>
          <a:p>
            <a:endParaRPr lang="en-IN" dirty="0" smtClean="0"/>
          </a:p>
          <a:p>
            <a:r>
              <a:rPr lang="en-IN" dirty="0" smtClean="0"/>
              <a:t>Delhi </a:t>
            </a:r>
            <a:r>
              <a:rPr lang="en-IN" dirty="0"/>
              <a:t>High Court </a:t>
            </a:r>
            <a:r>
              <a:rPr lang="en-IN" dirty="0" smtClean="0"/>
              <a:t>in </a:t>
            </a:r>
            <a:r>
              <a:rPr lang="en-IN" b="1" dirty="0" err="1" smtClean="0">
                <a:solidFill>
                  <a:srgbClr val="FF0000"/>
                </a:solidFill>
              </a:rPr>
              <a:t>Chandrakant</a:t>
            </a:r>
            <a:r>
              <a:rPr lang="en-IN" b="1" dirty="0" smtClean="0">
                <a:solidFill>
                  <a:srgbClr val="FF0000"/>
                </a:solidFill>
              </a:rPr>
              <a:t> </a:t>
            </a:r>
            <a:r>
              <a:rPr lang="en-IN" b="1" dirty="0" err="1">
                <a:solidFill>
                  <a:srgbClr val="FF0000"/>
                </a:solidFill>
              </a:rPr>
              <a:t>Chanu</a:t>
            </a:r>
            <a:r>
              <a:rPr lang="en-IN" b="1" dirty="0">
                <a:solidFill>
                  <a:srgbClr val="FF0000"/>
                </a:solidFill>
              </a:rPr>
              <a:t> </a:t>
            </a:r>
            <a:r>
              <a:rPr lang="en-IN" b="1" dirty="0" smtClean="0">
                <a:solidFill>
                  <a:srgbClr val="FF0000"/>
                </a:solidFill>
              </a:rPr>
              <a:t>Bhai </a:t>
            </a:r>
            <a:r>
              <a:rPr lang="en-US" b="1" dirty="0" smtClean="0">
                <a:solidFill>
                  <a:srgbClr val="FF0000"/>
                </a:solidFill>
              </a:rPr>
              <a:t>Patel </a:t>
            </a:r>
            <a:r>
              <a:rPr lang="en-US" b="1" dirty="0">
                <a:solidFill>
                  <a:srgbClr val="FF0000"/>
                </a:solidFill>
              </a:rPr>
              <a:t>202 Taxman 262 </a:t>
            </a:r>
            <a:r>
              <a:rPr lang="en-US" dirty="0"/>
              <a:t>- if additional </a:t>
            </a:r>
            <a:r>
              <a:rPr lang="en-US" dirty="0" smtClean="0"/>
              <a:t>evidence is </a:t>
            </a:r>
            <a:r>
              <a:rPr lang="en-US" dirty="0"/>
              <a:t>without any blemish and in order to </a:t>
            </a:r>
            <a:r>
              <a:rPr lang="en-US" dirty="0" smtClean="0"/>
              <a:t>advance the </a:t>
            </a:r>
            <a:r>
              <a:rPr lang="en-US" dirty="0"/>
              <a:t>cause of justice, the same ought to </a:t>
            </a:r>
            <a:r>
              <a:rPr lang="en-US" dirty="0" smtClean="0"/>
              <a:t>be </a:t>
            </a:r>
            <a:r>
              <a:rPr lang="en-IN" dirty="0" smtClean="0"/>
              <a:t>admitted.</a:t>
            </a:r>
          </a:p>
          <a:p>
            <a:endParaRPr lang="en-IN" dirty="0" smtClean="0"/>
          </a:p>
          <a:p>
            <a:r>
              <a:rPr lang="en-US" b="1" dirty="0">
                <a:solidFill>
                  <a:srgbClr val="FF0000"/>
                </a:solidFill>
              </a:rPr>
              <a:t>CIT vs. Manish Build </a:t>
            </a:r>
            <a:r>
              <a:rPr lang="en-US" b="1" dirty="0" smtClean="0">
                <a:solidFill>
                  <a:srgbClr val="FF0000"/>
                </a:solidFill>
              </a:rPr>
              <a:t>Well </a:t>
            </a:r>
            <a:r>
              <a:rPr lang="en-IN" b="1" dirty="0">
                <a:solidFill>
                  <a:srgbClr val="FF0000"/>
                </a:solidFill>
              </a:rPr>
              <a:t>(P) Ltd</a:t>
            </a:r>
            <a:r>
              <a:rPr lang="en-IN" b="1" dirty="0" smtClean="0">
                <a:solidFill>
                  <a:srgbClr val="FF0000"/>
                </a:solidFill>
              </a:rPr>
              <a:t>. </a:t>
            </a:r>
            <a:r>
              <a:rPr lang="en-IN" dirty="0" smtClean="0"/>
              <a:t>in ITA No. 928/ 2011 dt. 15.11.2011 </a:t>
            </a:r>
            <a:r>
              <a:rPr lang="en-US" dirty="0" smtClean="0"/>
              <a:t>(</a:t>
            </a:r>
            <a:r>
              <a:rPr lang="en-US" dirty="0"/>
              <a:t>2011) 63 DTR 369 - after admission </a:t>
            </a:r>
            <a:r>
              <a:rPr lang="en-US" dirty="0" smtClean="0"/>
              <a:t>of additional </a:t>
            </a:r>
            <a:r>
              <a:rPr lang="en-US" dirty="0"/>
              <a:t>evidence, it is mandatory to </a:t>
            </a:r>
            <a:r>
              <a:rPr lang="en-US" dirty="0" smtClean="0"/>
              <a:t>follow Rule </a:t>
            </a:r>
            <a:r>
              <a:rPr lang="en-US" dirty="0"/>
              <a:t>46A(3) of the Rule. It was found that the </a:t>
            </a:r>
            <a:r>
              <a:rPr lang="en-US" dirty="0" smtClean="0"/>
              <a:t>AO only </a:t>
            </a:r>
            <a:r>
              <a:rPr lang="en-US" dirty="0"/>
              <a:t>objected the admissibility of </a:t>
            </a:r>
            <a:r>
              <a:rPr lang="en-US" dirty="0" smtClean="0"/>
              <a:t>additional evidence </a:t>
            </a:r>
            <a:r>
              <a:rPr lang="en-US" dirty="0"/>
              <a:t>and restricted himself to comment </a:t>
            </a:r>
            <a:r>
              <a:rPr lang="en-US" dirty="0" smtClean="0"/>
              <a:t>on the </a:t>
            </a:r>
            <a:r>
              <a:rPr lang="en-US" dirty="0"/>
              <a:t>merits of the evidence. Therefore, the </a:t>
            </a:r>
            <a:r>
              <a:rPr lang="en-US" dirty="0" smtClean="0"/>
              <a:t>Hon’ble court </a:t>
            </a:r>
            <a:r>
              <a:rPr lang="en-US" dirty="0"/>
              <a:t>observes that the ld. CIT (A) did not </a:t>
            </a:r>
            <a:r>
              <a:rPr lang="en-US" dirty="0" smtClean="0"/>
              <a:t>follow the </a:t>
            </a:r>
            <a:r>
              <a:rPr lang="en-US" dirty="0"/>
              <a:t>mandatory procedure for consideration </a:t>
            </a:r>
            <a:r>
              <a:rPr lang="en-US" dirty="0" smtClean="0"/>
              <a:t>of additional </a:t>
            </a:r>
            <a:r>
              <a:rPr lang="en-US" dirty="0"/>
              <a:t>evidence at the first appellate stage.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473891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U/S 153A,153C ASSESSMENT/ REASSESSMENT IN SEARCH CASES ONLY</a:t>
            </a:r>
          </a:p>
          <a:p>
            <a:endParaRPr lang="en-US" dirty="0"/>
          </a:p>
          <a:p>
            <a:r>
              <a:rPr lang="en-US" dirty="0" smtClean="0"/>
              <a:t>U/S 92CD(3) ORDER PASSED ON MODIFIED RETURN FILLED IN ACCORDANCE WITH AND LIMITED TO THE ADVANCE PRICING AGREEMENT</a:t>
            </a:r>
          </a:p>
          <a:p>
            <a:endParaRPr lang="en-US" dirty="0"/>
          </a:p>
          <a:p>
            <a:r>
              <a:rPr lang="en-US" dirty="0" smtClean="0"/>
              <a:t>U/S 154/155 RECTIFICATION</a:t>
            </a:r>
          </a:p>
          <a:p>
            <a:endParaRPr lang="en-US" dirty="0"/>
          </a:p>
          <a:p>
            <a:r>
              <a:rPr lang="en-US" dirty="0" smtClean="0"/>
              <a:t>U/S 237 RELATING TO REFUNDS 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778691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pPr marL="109855" indent="0">
              <a:buNone/>
            </a:pPr>
            <a:r>
              <a:rPr lang="en-US" dirty="0" smtClean="0"/>
              <a:t>Reasons </a:t>
            </a:r>
            <a:r>
              <a:rPr lang="en-US" dirty="0"/>
              <a:t>must be given for </a:t>
            </a:r>
            <a:r>
              <a:rPr lang="en-US" dirty="0" smtClean="0"/>
              <a:t>non-acceptance of additional </a:t>
            </a:r>
            <a:r>
              <a:rPr lang="en-US" dirty="0"/>
              <a:t>evidence under rule </a:t>
            </a:r>
            <a:r>
              <a:rPr lang="en-US" dirty="0" smtClean="0"/>
              <a:t>46A:-</a:t>
            </a:r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r>
              <a:rPr lang="en-IN" b="1" dirty="0" err="1" smtClean="0">
                <a:solidFill>
                  <a:srgbClr val="FF0000"/>
                </a:solidFill>
              </a:rPr>
              <a:t>Abhay</a:t>
            </a:r>
            <a:r>
              <a:rPr lang="en-IN" b="1" dirty="0" smtClean="0">
                <a:solidFill>
                  <a:srgbClr val="FF0000"/>
                </a:solidFill>
              </a:rPr>
              <a:t> </a:t>
            </a:r>
            <a:r>
              <a:rPr lang="en-IN" b="1" dirty="0">
                <a:solidFill>
                  <a:srgbClr val="FF0000"/>
                </a:solidFill>
              </a:rPr>
              <a:t>Kumar Shroff V/s. </a:t>
            </a:r>
            <a:r>
              <a:rPr lang="en-IN" b="1" dirty="0" smtClean="0">
                <a:solidFill>
                  <a:srgbClr val="FF0000"/>
                </a:solidFill>
              </a:rPr>
              <a:t>ITO 63 </a:t>
            </a:r>
            <a:r>
              <a:rPr lang="en-IN" b="1" dirty="0">
                <a:solidFill>
                  <a:srgbClr val="FF0000"/>
                </a:solidFill>
              </a:rPr>
              <a:t>ITD 144(Pat</a:t>
            </a:r>
            <a:r>
              <a:rPr lang="en-IN" b="1" dirty="0" smtClean="0">
                <a:solidFill>
                  <a:srgbClr val="FF0000"/>
                </a:solidFill>
              </a:rPr>
              <a:t>)</a:t>
            </a:r>
          </a:p>
          <a:p>
            <a:pPr marL="109855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Smt</a:t>
            </a:r>
            <a:r>
              <a:rPr lang="en-IN" b="1" dirty="0">
                <a:solidFill>
                  <a:srgbClr val="FF0000"/>
                </a:solidFill>
              </a:rPr>
              <a:t>. </a:t>
            </a:r>
            <a:r>
              <a:rPr lang="en-IN" b="1" dirty="0" err="1">
                <a:solidFill>
                  <a:srgbClr val="FF0000"/>
                </a:solidFill>
              </a:rPr>
              <a:t>Prabhavati</a:t>
            </a:r>
            <a:r>
              <a:rPr lang="en-IN" b="1" dirty="0">
                <a:solidFill>
                  <a:srgbClr val="FF0000"/>
                </a:solidFill>
              </a:rPr>
              <a:t> S. Shah V/s. </a:t>
            </a:r>
            <a:r>
              <a:rPr lang="en-IN" b="1" dirty="0" smtClean="0">
                <a:solidFill>
                  <a:srgbClr val="FF0000"/>
                </a:solidFill>
              </a:rPr>
              <a:t>CIT,231 </a:t>
            </a:r>
            <a:r>
              <a:rPr lang="en-IN" b="1" dirty="0">
                <a:solidFill>
                  <a:srgbClr val="FF0000"/>
                </a:solidFill>
              </a:rPr>
              <a:t>ITR </a:t>
            </a:r>
            <a:r>
              <a:rPr lang="en-IN" b="1" dirty="0" smtClean="0">
                <a:solidFill>
                  <a:srgbClr val="FF0000"/>
                </a:solidFill>
              </a:rPr>
              <a:t>278 Collector </a:t>
            </a:r>
            <a:r>
              <a:rPr lang="en-IN" b="1" dirty="0">
                <a:solidFill>
                  <a:srgbClr val="FF0000"/>
                </a:solidFill>
              </a:rPr>
              <a:t>Land </a:t>
            </a:r>
            <a:r>
              <a:rPr lang="en-IN" b="1" dirty="0" err="1" smtClean="0">
                <a:solidFill>
                  <a:srgbClr val="FF0000"/>
                </a:solidFill>
              </a:rPr>
              <a:t>Katji</a:t>
            </a:r>
            <a:r>
              <a:rPr lang="en-IN" b="1" dirty="0" smtClean="0">
                <a:solidFill>
                  <a:srgbClr val="FF0000"/>
                </a:solidFill>
              </a:rPr>
              <a:t> 167 </a:t>
            </a:r>
            <a:r>
              <a:rPr lang="en-IN" b="1" dirty="0">
                <a:solidFill>
                  <a:srgbClr val="FF0000"/>
                </a:solidFill>
              </a:rPr>
              <a:t>ITR 471 (SC</a:t>
            </a:r>
            <a:r>
              <a:rPr lang="en-IN" b="1" dirty="0" smtClean="0">
                <a:solidFill>
                  <a:srgbClr val="FF0000"/>
                </a:solidFill>
              </a:rPr>
              <a:t>)</a:t>
            </a:r>
          </a:p>
          <a:p>
            <a:pPr marL="109855" indent="0">
              <a:buNone/>
            </a:pPr>
            <a:endParaRPr lang="en-IN" b="1" dirty="0">
              <a:solidFill>
                <a:srgbClr val="FF0000"/>
              </a:solidFill>
            </a:endParaRPr>
          </a:p>
          <a:p>
            <a:pPr marL="109855" indent="0">
              <a:buNone/>
            </a:pPr>
            <a:r>
              <a:rPr lang="en-US" dirty="0"/>
              <a:t>Where CIT (A) has called for production of </a:t>
            </a:r>
            <a:r>
              <a:rPr lang="en-US" dirty="0" smtClean="0"/>
              <a:t>any document </a:t>
            </a:r>
            <a:r>
              <a:rPr lang="en-US" dirty="0"/>
              <a:t>on his own during the course </a:t>
            </a:r>
            <a:r>
              <a:rPr lang="en-US" dirty="0" smtClean="0"/>
              <a:t>of appellate </a:t>
            </a:r>
            <a:r>
              <a:rPr lang="en-US" dirty="0"/>
              <a:t>proceedings, then he is not obliged </a:t>
            </a:r>
            <a:r>
              <a:rPr lang="en-US" dirty="0" smtClean="0"/>
              <a:t>to call </a:t>
            </a:r>
            <a:r>
              <a:rPr lang="en-US" dirty="0"/>
              <a:t>for a remand report from AO on the </a:t>
            </a:r>
            <a:r>
              <a:rPr lang="en-US" dirty="0" smtClean="0"/>
              <a:t>said evidences</a:t>
            </a:r>
            <a:r>
              <a:rPr lang="en-US" dirty="0"/>
              <a:t>. In such circumstances the </a:t>
            </a:r>
            <a:r>
              <a:rPr lang="en-US" dirty="0" smtClean="0"/>
              <a:t>revenue cannot </a:t>
            </a:r>
            <a:r>
              <a:rPr lang="en-US" dirty="0"/>
              <a:t>raise the issue of violation of Rule </a:t>
            </a:r>
            <a:r>
              <a:rPr lang="en-US" dirty="0" smtClean="0"/>
              <a:t>46A</a:t>
            </a:r>
          </a:p>
          <a:p>
            <a:pPr marL="109855" indent="0">
              <a:buNone/>
            </a:pPr>
            <a:endParaRPr lang="en-US" dirty="0"/>
          </a:p>
          <a:p>
            <a:pPr marL="109855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CIT </a:t>
            </a:r>
            <a:r>
              <a:rPr lang="en-US" b="1" dirty="0">
                <a:solidFill>
                  <a:srgbClr val="FF0000"/>
                </a:solidFill>
              </a:rPr>
              <a:t>v </a:t>
            </a:r>
            <a:r>
              <a:rPr lang="en-US" b="1" dirty="0" err="1">
                <a:solidFill>
                  <a:srgbClr val="FF0000"/>
                </a:solidFill>
              </a:rPr>
              <a:t>Surtech</a:t>
            </a:r>
            <a:r>
              <a:rPr lang="en-US" b="1" dirty="0">
                <a:solidFill>
                  <a:srgbClr val="FF0000"/>
                </a:solidFill>
              </a:rPr>
              <a:t> Hospital &amp; Research Centre Ltd 293 </a:t>
            </a:r>
            <a:r>
              <a:rPr lang="en-US" b="1" dirty="0" smtClean="0">
                <a:solidFill>
                  <a:srgbClr val="FF0000"/>
                </a:solidFill>
              </a:rPr>
              <a:t>ITR </a:t>
            </a:r>
            <a:r>
              <a:rPr lang="en-IN" b="1" dirty="0" smtClean="0">
                <a:solidFill>
                  <a:srgbClr val="FF0000"/>
                </a:solidFill>
              </a:rPr>
              <a:t>53 </a:t>
            </a:r>
            <a:r>
              <a:rPr lang="en-IN" b="1" dirty="0">
                <a:solidFill>
                  <a:srgbClr val="FF0000"/>
                </a:solidFill>
              </a:rPr>
              <a:t>(Bom</a:t>
            </a:r>
            <a:r>
              <a:rPr lang="en-IN" b="1" dirty="0" smtClean="0">
                <a:solidFill>
                  <a:srgbClr val="FF0000"/>
                </a:solidFill>
              </a:rPr>
              <a:t>),</a:t>
            </a:r>
          </a:p>
          <a:p>
            <a:pPr marL="109855" indent="0">
              <a:buNone/>
            </a:pPr>
            <a:endParaRPr lang="en-IN" b="1" dirty="0" smtClean="0">
              <a:solidFill>
                <a:srgbClr val="FF0000"/>
              </a:solidFill>
            </a:endParaRPr>
          </a:p>
          <a:p>
            <a:pPr marL="109855" indent="0">
              <a:buNone/>
            </a:pPr>
            <a:r>
              <a:rPr lang="en-IN" b="1" dirty="0" smtClean="0">
                <a:solidFill>
                  <a:srgbClr val="FF0000"/>
                </a:solidFill>
              </a:rPr>
              <a:t>One contrary view expressed by the Kerala High court in the case of </a:t>
            </a:r>
            <a:r>
              <a:rPr lang="en-US" b="1" dirty="0" smtClean="0">
                <a:solidFill>
                  <a:srgbClr val="FF0000"/>
                </a:solidFill>
              </a:rPr>
              <a:t>CIT </a:t>
            </a:r>
            <a:r>
              <a:rPr lang="en-US" b="1" dirty="0">
                <a:solidFill>
                  <a:srgbClr val="FF0000"/>
                </a:solidFill>
              </a:rPr>
              <a:t>v E. D</a:t>
            </a:r>
            <a:r>
              <a:rPr lang="en-US" b="1" dirty="0" smtClean="0">
                <a:solidFill>
                  <a:srgbClr val="FF0000"/>
                </a:solidFill>
              </a:rPr>
              <a:t>. </a:t>
            </a:r>
            <a:r>
              <a:rPr lang="pl-PL" b="1" dirty="0" smtClean="0">
                <a:solidFill>
                  <a:srgbClr val="FF0000"/>
                </a:solidFill>
              </a:rPr>
              <a:t>Benny </a:t>
            </a:r>
            <a:r>
              <a:rPr lang="pl-PL" b="1" dirty="0">
                <a:solidFill>
                  <a:srgbClr val="FF0000"/>
                </a:solidFill>
              </a:rPr>
              <a:t>283 CTR (Ker) 212</a:t>
            </a:r>
            <a:endParaRPr lang="en-IN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5854891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Summarised:</a:t>
            </a:r>
          </a:p>
          <a:p>
            <a:r>
              <a:rPr lang="en-IN" dirty="0" smtClean="0"/>
              <a:t>New Evidence</a:t>
            </a:r>
          </a:p>
          <a:p>
            <a:r>
              <a:rPr lang="en-IN" dirty="0" smtClean="0"/>
              <a:t>CIT(A) send for the remand report of the A.O.</a:t>
            </a:r>
          </a:p>
          <a:p>
            <a:r>
              <a:rPr lang="en-IN" dirty="0" smtClean="0"/>
              <a:t>Copy of the said Remand report is required to be provided to the Appellant</a:t>
            </a:r>
          </a:p>
          <a:p>
            <a:r>
              <a:rPr lang="en-IN" dirty="0" smtClean="0"/>
              <a:t>The appellant will file Rebuttal against such remand report</a:t>
            </a:r>
          </a:p>
          <a:p>
            <a:r>
              <a:rPr lang="en-IN" dirty="0" smtClean="0"/>
              <a:t>Thereafter Rejoinder may be submitted by the appellant</a:t>
            </a:r>
          </a:p>
          <a:p>
            <a:r>
              <a:rPr lang="en-IN" dirty="0" smtClean="0"/>
              <a:t>Hearing of the appeal petition </a:t>
            </a:r>
          </a:p>
          <a:p>
            <a:r>
              <a:rPr lang="en-IN" dirty="0" smtClean="0"/>
              <a:t>Order reserved by the CIT(A)</a:t>
            </a:r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14401"/>
            <a:ext cx="8001000" cy="3429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28600"/>
            <a:ext cx="8382000" cy="5778691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U/S 270 TO 275 PENALTY ORDER UNDER CHAPTER XXI</a:t>
            </a:r>
          </a:p>
          <a:p>
            <a:endParaRPr lang="en-US" dirty="0"/>
          </a:p>
          <a:p>
            <a:r>
              <a:rPr lang="en-US" dirty="0" smtClean="0"/>
              <a:t>U/S 201 ASSESSEE DEEMED TO BE THE ASSESSEE IN DEFAULT FOR FAILURE TO DEDUCT THE TAX ANY PAYMENT THEREOF</a:t>
            </a:r>
          </a:p>
          <a:p>
            <a:endParaRPr lang="en-US" dirty="0"/>
          </a:p>
          <a:p>
            <a:r>
              <a:rPr lang="en-US" dirty="0" smtClean="0"/>
              <a:t>U/S 206C(6A) </a:t>
            </a:r>
            <a:r>
              <a:rPr lang="en-US" dirty="0"/>
              <a:t>ASSESSEE DEEMED TO BE THE ASSESSEE IN DEFAULT FOR FAILURE TO </a:t>
            </a:r>
            <a:r>
              <a:rPr lang="en-US" dirty="0" smtClean="0"/>
              <a:t>COLLECT </a:t>
            </a:r>
            <a:r>
              <a:rPr lang="en-US" dirty="0"/>
              <a:t>THE TAX ANY PAYMENT </a:t>
            </a:r>
            <a:r>
              <a:rPr lang="en-US" dirty="0" smtClean="0"/>
              <a:t>THEREOF</a:t>
            </a:r>
          </a:p>
          <a:p>
            <a:endParaRPr lang="en-US" dirty="0"/>
          </a:p>
          <a:p>
            <a:r>
              <a:rPr lang="en-US" dirty="0" smtClean="0"/>
              <a:t>U/S 170(2)/(3) RELATING TO THE ASSESSMENT ON SUCCESSOR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ORDER PASSED U/S 197(1) (NO DEDUCTION OF TDS OR AT LOWER RATE)</a:t>
            </a:r>
          </a:p>
          <a:p>
            <a:endParaRPr lang="en-US" dirty="0" smtClean="0"/>
          </a:p>
          <a:p>
            <a:r>
              <a:rPr lang="en-US" dirty="0" smtClean="0"/>
              <a:t>INTEREST CHARGED U/S 220(2)</a:t>
            </a:r>
          </a:p>
          <a:p>
            <a:r>
              <a:rPr lang="en-US" dirty="0" smtClean="0"/>
              <a:t>ORDER FOR REFUSAL OF STAY OF DEMAND</a:t>
            </a:r>
          </a:p>
          <a:p>
            <a:endParaRPr lang="en-US" dirty="0" smtClean="0"/>
          </a:p>
          <a:p>
            <a:r>
              <a:rPr lang="en-US" dirty="0" smtClean="0"/>
              <a:t>NO OBJECTION IS MADE BY THE ASSESSE AGAINST RECTIFICATION</a:t>
            </a:r>
          </a:p>
          <a:p>
            <a:endParaRPr lang="en-US" dirty="0" smtClean="0"/>
          </a:p>
          <a:p>
            <a:r>
              <a:rPr lang="en-US" dirty="0" smtClean="0"/>
              <a:t>RECTIFICATION MADE AGAINST THE ASSESSEE’S CONSENT</a:t>
            </a:r>
          </a:p>
          <a:p>
            <a:endParaRPr lang="en-US" dirty="0" smtClean="0"/>
          </a:p>
          <a:p>
            <a:r>
              <a:rPr lang="en-US" dirty="0" smtClean="0"/>
              <a:t>ASSESSMENT MADE ON AGREED CONSENT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APPEAL IS NOT MAINTAINABLE</a:t>
            </a:r>
            <a:endParaRPr lang="en-US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99720"/>
            <a:ext cx="8229600" cy="5847715"/>
          </a:xfrm>
        </p:spPr>
        <p:txBody>
          <a:bodyPr>
            <a:normAutofit fontScale="82500" lnSpcReduction="20000"/>
          </a:bodyPr>
          <a:lstStyle/>
          <a:p>
            <a:r>
              <a:rPr lang="en-US" b="1" u="sng" dirty="0"/>
              <a:t>ELEMENTS OF STATEMENT OF FACTS</a:t>
            </a:r>
          </a:p>
          <a:p>
            <a:endParaRPr lang="en-US" dirty="0"/>
          </a:p>
          <a:p>
            <a:r>
              <a:rPr lang="en-US" dirty="0"/>
              <a:t>1. NATURE OF ACTIVITIES AND THE </a:t>
            </a:r>
          </a:p>
          <a:p>
            <a:r>
              <a:rPr lang="en-US" dirty="0"/>
              <a:t>    DESCRIPTION OF THE OPERATION</a:t>
            </a:r>
          </a:p>
          <a:p>
            <a:endParaRPr lang="en-US" dirty="0"/>
          </a:p>
          <a:p>
            <a:r>
              <a:rPr lang="en-US" dirty="0"/>
              <a:t>2. GENERAL DESCRIPTION SINCE THE VERY </a:t>
            </a:r>
          </a:p>
          <a:p>
            <a:r>
              <a:rPr lang="en-US" dirty="0"/>
              <a:t>    CORE POINT OF THE INITIATION </a:t>
            </a:r>
          </a:p>
          <a:p>
            <a:r>
              <a:rPr lang="en-US" dirty="0"/>
              <a:t>   </a:t>
            </a:r>
            <a:r>
              <a:rPr lang="en-US" dirty="0" smtClean="0"/>
              <a:t> </a:t>
            </a:r>
            <a:r>
              <a:rPr lang="en-US" dirty="0"/>
              <a:t>I.E. SINCE THE FILING OF ROI</a:t>
            </a:r>
          </a:p>
          <a:p>
            <a:endParaRPr lang="en-US" dirty="0"/>
          </a:p>
          <a:p>
            <a:r>
              <a:rPr lang="en-US" dirty="0"/>
              <a:t>3. FACTS LEADING TO THE ENHANCEMENT OF </a:t>
            </a:r>
          </a:p>
          <a:p>
            <a:r>
              <a:rPr lang="en-US" dirty="0"/>
              <a:t>    INCOME</a:t>
            </a:r>
          </a:p>
          <a:p>
            <a:endParaRPr lang="en-US" dirty="0"/>
          </a:p>
          <a:p>
            <a:r>
              <a:rPr lang="en-US" dirty="0"/>
              <a:t>4.  FACTS LEADING TO THE DISALLOWANCES OF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EACH </a:t>
            </a:r>
            <a:r>
              <a:rPr lang="en-US" dirty="0"/>
              <a:t>EXPENSES OR </a:t>
            </a:r>
            <a:r>
              <a:rPr lang="en-US" dirty="0" smtClean="0"/>
              <a:t>LOSSES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5.  ISSUES RAISED BY THE ASSESSING OFFICER ON </a:t>
            </a:r>
            <a:r>
              <a:rPr lang="en-US" dirty="0" smtClean="0"/>
              <a:t>EACH</a:t>
            </a:r>
          </a:p>
          <a:p>
            <a:r>
              <a:rPr lang="en-US" dirty="0"/>
              <a:t> </a:t>
            </a:r>
            <a:r>
              <a:rPr lang="en-US" dirty="0" smtClean="0"/>
              <a:t>    ITEM </a:t>
            </a:r>
            <a:r>
              <a:rPr lang="en-US" dirty="0"/>
              <a:t>OF ADDITION </a:t>
            </a:r>
            <a:r>
              <a:rPr lang="en-US" dirty="0" smtClean="0"/>
              <a:t>OR </a:t>
            </a:r>
            <a:r>
              <a:rPr lang="en-US" dirty="0"/>
              <a:t>ENHANCEMENT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2260"/>
            <a:ext cx="8229600" cy="5705475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ym typeface="+mn-ea"/>
              </a:rPr>
              <a:t>5. Reference of submission made before </a:t>
            </a:r>
            <a:endParaRPr lang="en-US" dirty="0"/>
          </a:p>
          <a:p>
            <a:r>
              <a:rPr lang="en-US" dirty="0">
                <a:sym typeface="+mn-ea"/>
              </a:rPr>
              <a:t>    Assessing Officer; </a:t>
            </a:r>
            <a:endParaRPr lang="en-US" dirty="0" smtClean="0">
              <a:sym typeface="+mn-ea"/>
            </a:endParaRPr>
          </a:p>
          <a:p>
            <a:endParaRPr lang="en-US" dirty="0"/>
          </a:p>
          <a:p>
            <a:r>
              <a:rPr lang="en-US" dirty="0">
                <a:sym typeface="+mn-ea"/>
              </a:rPr>
              <a:t>6. Reference of documents filed in support of </a:t>
            </a:r>
            <a:endParaRPr lang="en-US" dirty="0"/>
          </a:p>
          <a:p>
            <a:r>
              <a:rPr lang="en-US" dirty="0">
                <a:sym typeface="+mn-ea"/>
              </a:rPr>
              <a:t>    submission; </a:t>
            </a:r>
            <a:endParaRPr lang="en-US" dirty="0" smtClean="0">
              <a:sym typeface="+mn-ea"/>
            </a:endParaRPr>
          </a:p>
          <a:p>
            <a:endParaRPr lang="en-US" dirty="0"/>
          </a:p>
          <a:p>
            <a:r>
              <a:rPr lang="en-US" dirty="0">
                <a:sym typeface="+mn-ea"/>
              </a:rPr>
              <a:t>7. Summary of finding of Assessing Officer; </a:t>
            </a:r>
            <a:endParaRPr lang="en-US" dirty="0" smtClean="0">
              <a:sym typeface="+mn-ea"/>
            </a:endParaRPr>
          </a:p>
          <a:p>
            <a:endParaRPr lang="en-US" dirty="0"/>
          </a:p>
          <a:p>
            <a:r>
              <a:rPr lang="en-US" dirty="0">
                <a:sym typeface="+mn-ea"/>
              </a:rPr>
              <a:t>8. Despite of observations of Assessing </a:t>
            </a:r>
          </a:p>
          <a:p>
            <a:r>
              <a:rPr lang="en-US" dirty="0">
                <a:sym typeface="+mn-ea"/>
              </a:rPr>
              <a:t>    Officer with </a:t>
            </a:r>
            <a:r>
              <a:rPr lang="en-US" dirty="0" smtClean="0">
                <a:sym typeface="+mn-ea"/>
              </a:rPr>
              <a:t>reasons for Rebuttal.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65760"/>
            <a:ext cx="8229600" cy="5641975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ELEMENTS OF STATEMENT OF GROUNDS</a:t>
            </a:r>
            <a:endParaRPr lang="en-US" dirty="0"/>
          </a:p>
          <a:p>
            <a:endParaRPr lang="en-US" dirty="0"/>
          </a:p>
          <a:p>
            <a:r>
              <a:rPr lang="en-US" dirty="0"/>
              <a:t>1. ISSUEWISE </a:t>
            </a:r>
            <a:r>
              <a:rPr lang="en-US" dirty="0" smtClean="0"/>
              <a:t>REASONS</a:t>
            </a:r>
          </a:p>
          <a:p>
            <a:endParaRPr lang="en-US" dirty="0"/>
          </a:p>
          <a:p>
            <a:r>
              <a:rPr lang="en-US" dirty="0"/>
              <a:t>2. GROUNDS SHOULD BE SIMPLE, CONCISE</a:t>
            </a:r>
          </a:p>
          <a:p>
            <a:r>
              <a:rPr lang="en-US" dirty="0"/>
              <a:t>    ANY </a:t>
            </a:r>
            <a:r>
              <a:rPr lang="en-US" dirty="0" smtClean="0"/>
              <a:t>SPECIFIC</a:t>
            </a:r>
          </a:p>
          <a:p>
            <a:endParaRPr lang="en-US" dirty="0"/>
          </a:p>
          <a:p>
            <a:r>
              <a:rPr lang="en-US" dirty="0"/>
              <a:t>3. GROUNDS SHOULD BE BRIEF AND WITHOUT</a:t>
            </a:r>
          </a:p>
          <a:p>
            <a:r>
              <a:rPr lang="en-US" dirty="0"/>
              <a:t>    ANY KIND OF </a:t>
            </a:r>
            <a:r>
              <a:rPr lang="en-US" dirty="0" smtClean="0"/>
              <a:t>ARGUMENT</a:t>
            </a:r>
          </a:p>
          <a:p>
            <a:endParaRPr lang="en-US" dirty="0"/>
          </a:p>
          <a:p>
            <a:r>
              <a:rPr lang="en-US" dirty="0"/>
              <a:t>4. PRINCIPLE OF NATURAL JUSTICE MUST BE </a:t>
            </a:r>
          </a:p>
          <a:p>
            <a:r>
              <a:rPr lang="en-US" dirty="0"/>
              <a:t>    SPECIFICALLY TAKEN IN THE GROUNDS OF </a:t>
            </a:r>
          </a:p>
          <a:p>
            <a:r>
              <a:rPr lang="en-US" dirty="0"/>
              <a:t>    APPEAL – VERY FIRST SPECIFIC GROUND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3201</Words>
  <Application>Microsoft Office PowerPoint</Application>
  <PresentationFormat>On-screen Show (4:3)</PresentationFormat>
  <Paragraphs>322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Lucida Sans Unicode</vt:lpstr>
      <vt:lpstr>Verdana</vt:lpstr>
      <vt:lpstr>Wingdings 2</vt:lpstr>
      <vt:lpstr>Wingdings 3</vt:lpstr>
      <vt:lpstr>Concourse</vt:lpstr>
      <vt:lpstr> SAMPLE DRAFT AND DISCUSSIONS ON  HOW TO PREPARE DRAFT ON  STATEMENTS OF FACTS,   GROUNDS OF APPEAL,  HOW TO MAKE ARGUMENTS,  WHAT TO DO AND  WHAT NOT TO DO ETC.</vt:lpstr>
      <vt:lpstr>PowerPoint Presentation</vt:lpstr>
      <vt:lpstr>PowerPoint Presentation</vt:lpstr>
      <vt:lpstr>PowerPoint Presentation</vt:lpstr>
      <vt:lpstr>PowerPoint Presentation</vt:lpstr>
      <vt:lpstr>APPEAL IS NOT MAINTAINABLE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Proceedings under the Income Tax Act,1961</dc:title>
  <dc:creator>User</dc:creator>
  <cp:lastModifiedBy>TKM</cp:lastModifiedBy>
  <cp:revision>87</cp:revision>
  <dcterms:created xsi:type="dcterms:W3CDTF">2019-03-03T09:28:00Z</dcterms:created>
  <dcterms:modified xsi:type="dcterms:W3CDTF">2025-08-04T03:05:54Z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5B6A1E9009824765B9D24F6EF6D84C87</vt:lpwstr>
  </property>
  <property fmtid="{D5CDD505-2E9C-101B-9397-08002B2CF9AE}" pid="3" name="KSOProductBuildVer">
    <vt:lpwstr>1033-12.2.0.18165</vt:lpwstr>
  </property>
</Properties>
</file>