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62" r:id="rId3"/>
    <p:sldId id="268" r:id="rId4"/>
    <p:sldId id="269" r:id="rId5"/>
    <p:sldId id="270" r:id="rId6"/>
    <p:sldId id="271" r:id="rId7"/>
    <p:sldId id="263" r:id="rId8"/>
    <p:sldId id="266" r:id="rId9"/>
    <p:sldId id="260" r:id="rId10"/>
    <p:sldId id="267" r:id="rId11"/>
    <p:sldId id="277" r:id="rId12"/>
    <p:sldId id="278" r:id="rId13"/>
    <p:sldId id="279" r:id="rId14"/>
    <p:sldId id="280" r:id="rId15"/>
    <p:sldId id="281" r:id="rId16"/>
    <p:sldId id="282" r:id="rId17"/>
    <p:sldId id="283" r:id="rId18"/>
    <p:sldId id="284" r:id="rId19"/>
    <p:sldId id="285" r:id="rId20"/>
    <p:sldId id="286" r:id="rId21"/>
    <p:sldId id="287" r:id="rId22"/>
    <p:sldId id="288" r:id="rId23"/>
    <p:sldId id="297" r:id="rId24"/>
    <p:sldId id="289" r:id="rId25"/>
    <p:sldId id="290" r:id="rId26"/>
    <p:sldId id="291" r:id="rId27"/>
    <p:sldId id="292" r:id="rId28"/>
    <p:sldId id="293" r:id="rId29"/>
    <p:sldId id="294" r:id="rId30"/>
    <p:sldId id="295" r:id="rId31"/>
    <p:sldId id="296" r:id="rId32"/>
    <p:sldId id="259"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79" autoAdjust="0"/>
    <p:restoredTop sz="92998" autoAdjust="0"/>
  </p:normalViewPr>
  <p:slideViewPr>
    <p:cSldViewPr showGuides="1">
      <p:cViewPr varScale="1">
        <p:scale>
          <a:sx n="69" d="100"/>
          <a:sy n="69" d="100"/>
        </p:scale>
        <p:origin x="141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135"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D21F6895-D147-46CE-B43E-C8B0D5C79789}" type="datetimeFigureOut">
              <a:rPr lang="en-US" smtClean="0"/>
              <a:t>7/27/2025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E58C1A74-DFC6-4370-A251-C05066C4F3B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1F6895-D147-46CE-B43E-C8B0D5C79789}" type="datetimeFigureOut">
              <a:rPr lang="en-US" smtClean="0"/>
              <a:t>7/27/2025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1F6895-D147-46CE-B43E-C8B0D5C79789}" type="datetimeFigureOut">
              <a:rPr lang="en-US" smtClean="0"/>
              <a:t>7/27/2025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1F6895-D147-46CE-B43E-C8B0D5C79789}" type="datetimeFigureOut">
              <a:rPr lang="en-US" smtClean="0"/>
              <a:t>7/27/2025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t>‹#›</a:t>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21F6895-D147-46CE-B43E-C8B0D5C79789}" type="datetimeFigureOut">
              <a:rPr lang="en-US" smtClean="0"/>
              <a:t>7/27/2025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21F6895-D147-46CE-B43E-C8B0D5C79789}" type="datetimeFigureOut">
              <a:rPr lang="en-US" smtClean="0"/>
              <a:t>7/27/2025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C1A74-DFC6-4370-A251-C05066C4F3BF}" type="slidenum">
              <a:rPr lang="en-US" smtClean="0"/>
              <a:t>‹#›</a:t>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21F6895-D147-46CE-B43E-C8B0D5C79789}" type="datetimeFigureOut">
              <a:rPr lang="en-US" smtClean="0"/>
              <a:t>7/27/2025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8C1A74-DFC6-4370-A251-C05066C4F3B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21F6895-D147-46CE-B43E-C8B0D5C79789}" type="datetimeFigureOut">
              <a:rPr lang="en-US" smtClean="0"/>
              <a:t>7/27/2025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8C1A74-DFC6-4370-A251-C05066C4F3BF}" type="slidenum">
              <a:rPr lang="en-US" smtClean="0"/>
              <a:t>‹#›</a:t>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1F6895-D147-46CE-B43E-C8B0D5C79789}" type="datetimeFigureOut">
              <a:rPr lang="en-US" smtClean="0"/>
              <a:t>7/27/2025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8C1A74-DFC6-4370-A251-C05066C4F3B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D21F6895-D147-46CE-B43E-C8B0D5C79789}" type="datetimeFigureOut">
              <a:rPr lang="en-US" smtClean="0"/>
              <a:t>7/27/2025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C1A74-DFC6-4370-A251-C05066C4F3B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415" indent="0" algn="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D21F6895-D147-46CE-B43E-C8B0D5C79789}" type="datetimeFigureOut">
              <a:rPr lang="en-US" smtClean="0"/>
              <a:t>7/27/2025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58C1A74-DFC6-4370-A251-C05066C4F3BF}"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en-US" smtClean="0"/>
              <a:t>Click to edit Master title style</a:t>
            </a:r>
            <a:endParaRPr kumimoji="0" lang="en-US"/>
          </a:p>
        </p:txBody>
      </p:sp>
      <p:sp>
        <p:nvSpPr>
          <p:cNvPr id="8" name="Freeform 7"/>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D21F6895-D147-46CE-B43E-C8B0D5C79789}" type="datetimeFigureOut">
              <a:rPr lang="en-US" smtClean="0"/>
              <a:t>7/27/2025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E58C1A74-DFC6-4370-A251-C05066C4F3B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5905" algn="l" rtl="0" eaLnBrk="1" latinLnBrk="0" hangingPunct="1">
        <a:spcBef>
          <a:spcPts val="400"/>
        </a:spcBef>
        <a:spcAft>
          <a:spcPts val="0"/>
        </a:spcAft>
        <a:buClr>
          <a:schemeClr val="accent1"/>
        </a:buClr>
        <a:buSzPct val="68000"/>
        <a:buFont typeface="Wingdings 3" panose="05040102010807070707"/>
        <a:buChar char=""/>
        <a:defRPr kumimoji="0" sz="2700" kern="1200">
          <a:solidFill>
            <a:schemeClr val="tx1"/>
          </a:solidFill>
          <a:latin typeface="+mn-lt"/>
          <a:ea typeface="+mn-ea"/>
          <a:cs typeface="+mn-cs"/>
        </a:defRPr>
      </a:lvl1pPr>
      <a:lvl2pPr marL="621665" indent="-228600" algn="l" rtl="0" eaLnBrk="1" latinLnBrk="0" hangingPunct="1">
        <a:spcBef>
          <a:spcPts val="325"/>
        </a:spcBef>
        <a:buClr>
          <a:schemeClr val="accent1"/>
        </a:buClr>
        <a:buFont typeface="Verdana" panose="020B0604030504040204"/>
        <a:buChar char="◦"/>
        <a:defRPr kumimoji="0" sz="2300" kern="1200">
          <a:solidFill>
            <a:schemeClr val="tx1"/>
          </a:solidFill>
          <a:latin typeface="+mn-lt"/>
          <a:ea typeface="+mn-ea"/>
          <a:cs typeface="+mn-cs"/>
        </a:defRPr>
      </a:lvl2pPr>
      <a:lvl3pPr marL="859790" indent="-228600" algn="l" rtl="0" eaLnBrk="1" latinLnBrk="0" hangingPunct="1">
        <a:spcBef>
          <a:spcPts val="350"/>
        </a:spcBef>
        <a:buClr>
          <a:schemeClr val="accent2"/>
        </a:buClr>
        <a:buSzPct val="100000"/>
        <a:buFont typeface="Wingdings 2" panose="05020102010507070707"/>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panose="05020102010507070707"/>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panose="05020102010507070707"/>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panose="05020102010507070707"/>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panose="05020102010507070707"/>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914400"/>
            <a:ext cx="8001000" cy="3886200"/>
          </a:xfrm>
        </p:spPr>
        <p:txBody>
          <a:bodyPr>
            <a:normAutofit/>
          </a:bodyPr>
          <a:lstStyle/>
          <a:p>
            <a:pPr algn="ctr"/>
            <a:r>
              <a:rPr lang="en-IN" altLang="en-US" sz="36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PROVISIONS FOR APPEAL </a:t>
            </a:r>
            <a:br>
              <a:rPr lang="en-IN" altLang="en-US" sz="36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br>
            <a:r>
              <a:rPr lang="en-IN" altLang="en-US" sz="36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DOCUMENTS TO BE FILLED AND</a:t>
            </a:r>
            <a:br>
              <a:rPr lang="en-IN" altLang="en-US" sz="36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br>
            <a:r>
              <a:rPr lang="en-IN" altLang="en-US" sz="36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PROCESS </a:t>
            </a:r>
            <a:r>
              <a:rPr lang="en-IN" altLang="en-US" sz="3600" smtClean="0">
                <a:solidFill>
                  <a:srgbClr val="FF0000"/>
                </a:solidFill>
                <a:latin typeface="Verdana" panose="020B0604030504040204" pitchFamily="34" charset="0"/>
                <a:ea typeface="Verdana" panose="020B0604030504040204" pitchFamily="34" charset="0"/>
                <a:cs typeface="Verdana" panose="020B0604030504040204" pitchFamily="34" charset="0"/>
              </a:rPr>
              <a:t>OF APPEAL UNDER </a:t>
            </a:r>
            <a:r>
              <a:rPr lang="en-IN" altLang="en-US" sz="36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THE INCOME TAX ACT,1961</a:t>
            </a:r>
            <a:endParaRPr lang="en-US" sz="3600" dirty="0">
              <a:solidFill>
                <a:srgbClr val="FF0000"/>
              </a:solidFill>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transition>
    <p:randomBa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99085"/>
            <a:ext cx="8441055" cy="5708650"/>
          </a:xfrm>
        </p:spPr>
        <p:txBody>
          <a:bodyPr/>
          <a:lstStyle/>
          <a:p>
            <a:endParaRPr lang="en-IN" altLang="en-US" b="1" u="sng" dirty="0" smtClean="0"/>
          </a:p>
          <a:p>
            <a:r>
              <a:rPr lang="en-IN" altLang="en-US" b="1" u="sng" dirty="0" smtClean="0"/>
              <a:t>FIRST APPEAL FEES</a:t>
            </a:r>
          </a:p>
          <a:p>
            <a:endParaRPr lang="en-IN" altLang="en-US" b="1" u="sng" dirty="0" smtClean="0"/>
          </a:p>
          <a:p>
            <a:r>
              <a:rPr lang="en-IN" altLang="en-US" b="1" u="sng" dirty="0" smtClean="0"/>
              <a:t>RS.250 IF ASSESSED INCOME UPTO RS.1 LAC OR AGAINS ANY OTHER ORDER EXCEPT ASSESSMENT</a:t>
            </a:r>
          </a:p>
          <a:p>
            <a:endParaRPr lang="en-IN" altLang="en-US" b="1" u="sng" dirty="0"/>
          </a:p>
          <a:p>
            <a:r>
              <a:rPr lang="en-IN" altLang="en-US" b="1" u="sng" dirty="0" smtClean="0"/>
              <a:t>RS.500 </a:t>
            </a:r>
            <a:r>
              <a:rPr lang="en-IN" altLang="en-US" b="1" u="sng" dirty="0"/>
              <a:t>IF ASSESSED INCOME UPTO </a:t>
            </a:r>
            <a:r>
              <a:rPr lang="en-IN" altLang="en-US" b="1" u="sng" dirty="0" smtClean="0"/>
              <a:t>RS.2 LAC</a:t>
            </a:r>
          </a:p>
          <a:p>
            <a:endParaRPr lang="en-IN" altLang="en-US" b="1" u="sng" dirty="0" smtClean="0"/>
          </a:p>
          <a:p>
            <a:r>
              <a:rPr lang="en-IN" altLang="en-US" b="1" u="sng" dirty="0" smtClean="0"/>
              <a:t>RS.1,000 IF </a:t>
            </a:r>
            <a:r>
              <a:rPr lang="en-IN" altLang="en-US" b="1" u="sng" dirty="0"/>
              <a:t>ASSESSED INCOME </a:t>
            </a:r>
            <a:r>
              <a:rPr lang="en-IN" altLang="en-US" b="1" u="sng" dirty="0" smtClean="0"/>
              <a:t>IS ABOVE RS.2 LAC</a:t>
            </a:r>
            <a:endParaRPr lang="en-IN" altLang="en-US" b="1" u="sng" dirty="0"/>
          </a:p>
          <a:p>
            <a:endParaRPr lang="en-IN" altLang="en-US" b="1" u="sng" dirty="0"/>
          </a:p>
          <a:p>
            <a:endParaRPr lang="en-IN" altLang="en-US"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lstStyle/>
          <a:p>
            <a:endParaRPr lang="en-IN" b="1" u="sng" dirty="0" smtClean="0"/>
          </a:p>
          <a:p>
            <a:r>
              <a:rPr lang="en-IN" b="1" u="sng" dirty="0" smtClean="0"/>
              <a:t>Relevant </a:t>
            </a:r>
            <a:r>
              <a:rPr lang="en-IN" b="1" u="sng" dirty="0" smtClean="0"/>
              <a:t>Provisions</a:t>
            </a:r>
          </a:p>
          <a:p>
            <a:endParaRPr lang="en-IN" dirty="0" smtClean="0"/>
          </a:p>
          <a:p>
            <a:r>
              <a:rPr lang="en-IN" dirty="0" smtClean="0"/>
              <a:t>Section </a:t>
            </a:r>
            <a:r>
              <a:rPr lang="en-IN" dirty="0" smtClean="0"/>
              <a:t>250(5)- Grounds of </a:t>
            </a:r>
            <a:r>
              <a:rPr lang="en-IN" dirty="0" smtClean="0"/>
              <a:t>Appeal</a:t>
            </a:r>
          </a:p>
          <a:p>
            <a:endParaRPr lang="en-IN" dirty="0" smtClean="0"/>
          </a:p>
          <a:p>
            <a:r>
              <a:rPr lang="en-IN" dirty="0" smtClean="0"/>
              <a:t>Section 251    - Powers of CIT Appeal</a:t>
            </a:r>
          </a:p>
          <a:p>
            <a:endParaRPr lang="en-IN" dirty="0"/>
          </a:p>
          <a:p>
            <a:r>
              <a:rPr lang="en-IN" dirty="0" smtClean="0"/>
              <a:t>Rules 46A      - Additional Evidence which is</a:t>
            </a:r>
          </a:p>
          <a:p>
            <a:pPr marL="109855" indent="0">
              <a:buNone/>
            </a:pPr>
            <a:r>
              <a:rPr lang="en-IN" dirty="0"/>
              <a:t> </a:t>
            </a:r>
            <a:r>
              <a:rPr lang="en-IN" dirty="0" smtClean="0"/>
              <a:t>                         not produced before the </a:t>
            </a:r>
          </a:p>
          <a:p>
            <a:pPr marL="109855" indent="0">
              <a:buNone/>
            </a:pPr>
            <a:r>
              <a:rPr lang="en-IN" dirty="0"/>
              <a:t> </a:t>
            </a:r>
            <a:r>
              <a:rPr lang="en-IN" dirty="0" smtClean="0"/>
              <a:t>                         Assessing Authority</a:t>
            </a:r>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
            <a:ext cx="8229600" cy="5854891"/>
          </a:xfrm>
        </p:spPr>
        <p:txBody>
          <a:bodyPr>
            <a:normAutofit fontScale="70000" lnSpcReduction="20000"/>
          </a:bodyPr>
          <a:lstStyle/>
          <a:p>
            <a:endParaRPr lang="en-US" dirty="0" smtClean="0"/>
          </a:p>
          <a:p>
            <a:r>
              <a:rPr lang="en-US" dirty="0" smtClean="0"/>
              <a:t>46A </a:t>
            </a:r>
            <a:r>
              <a:rPr lang="en-US" dirty="0"/>
              <a:t>(1) The appellant  shall not be entitled to produce before </a:t>
            </a:r>
            <a:r>
              <a:rPr lang="en-US" dirty="0" smtClean="0"/>
              <a:t>the </a:t>
            </a:r>
            <a:r>
              <a:rPr lang="en-US" dirty="0"/>
              <a:t>Commissioner (Appeal</a:t>
            </a:r>
            <a:r>
              <a:rPr lang="en-US" dirty="0" smtClean="0"/>
              <a:t>)],</a:t>
            </a:r>
          </a:p>
          <a:p>
            <a:r>
              <a:rPr lang="en-US" dirty="0" smtClean="0"/>
              <a:t>any </a:t>
            </a:r>
            <a:r>
              <a:rPr lang="en-US" dirty="0"/>
              <a:t>evidence, whether oral or documentary, other than evidence produced by him during the course of proceedings  be the  [Assessing  Officer], except  in the  following circumstances, namely</a:t>
            </a:r>
            <a:r>
              <a:rPr lang="en-US" dirty="0" smtClean="0"/>
              <a:t>:-</a:t>
            </a:r>
          </a:p>
          <a:p>
            <a:endParaRPr lang="en-IN" dirty="0"/>
          </a:p>
          <a:p>
            <a:pPr lvl="0"/>
            <a:r>
              <a:rPr lang="en-US" dirty="0"/>
              <a:t>Where the  </a:t>
            </a:r>
            <a:r>
              <a:rPr lang="en-US" dirty="0" smtClean="0"/>
              <a:t>Assessing Officer </a:t>
            </a:r>
            <a:r>
              <a:rPr lang="en-US" dirty="0"/>
              <a:t>has refused to admit evidence which ought to have been admitted; </a:t>
            </a:r>
            <a:r>
              <a:rPr lang="en-US" dirty="0" smtClean="0"/>
              <a:t>or</a:t>
            </a:r>
          </a:p>
          <a:p>
            <a:pPr lvl="0"/>
            <a:endParaRPr lang="en-IN" dirty="0"/>
          </a:p>
          <a:p>
            <a:pPr lvl="0"/>
            <a:r>
              <a:rPr lang="en-US" dirty="0"/>
              <a:t>Where the appellant was prevented by sufficient cause from producing the evidence which he was called upon to produce by the </a:t>
            </a:r>
            <a:r>
              <a:rPr lang="en-US" dirty="0" smtClean="0"/>
              <a:t>Assessing Officer; or</a:t>
            </a:r>
          </a:p>
          <a:p>
            <a:pPr lvl="0"/>
            <a:endParaRPr lang="en-IN" dirty="0"/>
          </a:p>
          <a:p>
            <a:pPr lvl="0"/>
            <a:r>
              <a:rPr lang="en-US" dirty="0"/>
              <a:t>Where the appellant was prevented by sufficient cause from producing before the </a:t>
            </a:r>
            <a:r>
              <a:rPr lang="en-US" dirty="0" smtClean="0"/>
              <a:t>Assessing Officer </a:t>
            </a:r>
            <a:r>
              <a:rPr lang="en-US" dirty="0"/>
              <a:t>any evidence which is relevant to any ground of appeal; </a:t>
            </a:r>
            <a:r>
              <a:rPr lang="en-US" dirty="0" smtClean="0"/>
              <a:t>or</a:t>
            </a:r>
          </a:p>
          <a:p>
            <a:pPr lvl="0"/>
            <a:endParaRPr lang="en-IN" dirty="0"/>
          </a:p>
          <a:p>
            <a:pPr lvl="0"/>
            <a:r>
              <a:rPr lang="en-US" dirty="0"/>
              <a:t>Where the </a:t>
            </a:r>
            <a:r>
              <a:rPr lang="en-US" dirty="0" smtClean="0"/>
              <a:t>Assessing Officer </a:t>
            </a:r>
            <a:r>
              <a:rPr lang="en-US" dirty="0"/>
              <a:t>has made the order appealed against without giving sufficient opportunity to the appellant to adduce evidence relevant to any ground of appeal.</a:t>
            </a:r>
            <a:endParaRPr lang="en-IN" dirty="0"/>
          </a:p>
          <a:p>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
            <a:ext cx="8458200" cy="5854891"/>
          </a:xfrm>
        </p:spPr>
        <p:txBody>
          <a:bodyPr>
            <a:normAutofit fontScale="92500"/>
          </a:bodyPr>
          <a:lstStyle/>
          <a:p>
            <a:endParaRPr lang="en-US" dirty="0" smtClean="0"/>
          </a:p>
          <a:p>
            <a:r>
              <a:rPr lang="en-US" dirty="0" smtClean="0"/>
              <a:t>(</a:t>
            </a:r>
            <a:r>
              <a:rPr lang="en-US" dirty="0"/>
              <a:t>2) No evidence shall be admitted under sub-rule (1) unless the [Deputy Commissioner] (Appeal) shall not take into account any evidence produced under sum-rule (1) unless the [ Assessing Officer] has been allowed a reasonable </a:t>
            </a:r>
            <a:r>
              <a:rPr lang="en-US" dirty="0" smtClean="0"/>
              <a:t>opportunity-</a:t>
            </a:r>
            <a:r>
              <a:rPr lang="en-US" dirty="0"/>
              <a:t>--</a:t>
            </a:r>
            <a:endParaRPr lang="en-IN" dirty="0"/>
          </a:p>
          <a:p>
            <a:r>
              <a:rPr lang="en-US" dirty="0"/>
              <a:t> </a:t>
            </a:r>
            <a:endParaRPr lang="en-IN" dirty="0"/>
          </a:p>
          <a:p>
            <a:pPr lvl="0"/>
            <a:r>
              <a:rPr lang="en-US" dirty="0"/>
              <a:t>to examine the evidence or document or to cross- examine the witness produced by the appellant , </a:t>
            </a:r>
            <a:r>
              <a:rPr lang="en-US" dirty="0" smtClean="0"/>
              <a:t>or</a:t>
            </a:r>
          </a:p>
          <a:p>
            <a:pPr lvl="0"/>
            <a:endParaRPr lang="en-IN" dirty="0"/>
          </a:p>
          <a:p>
            <a:pPr lvl="0"/>
            <a:r>
              <a:rPr lang="en-US" dirty="0"/>
              <a:t>to produce  any evidence or document or any witness in rebuttal of additional evidence produced by the appellant.</a:t>
            </a:r>
            <a:endParaRPr lang="en-IN" dirty="0"/>
          </a:p>
          <a:p>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a:bodyPr>
          <a:lstStyle/>
          <a:p>
            <a:endParaRPr lang="en-IN" dirty="0" smtClean="0"/>
          </a:p>
          <a:p>
            <a:r>
              <a:rPr lang="en-IN" dirty="0" smtClean="0"/>
              <a:t>Statement of Facts</a:t>
            </a:r>
          </a:p>
          <a:p>
            <a:r>
              <a:rPr lang="en-IN" dirty="0" smtClean="0"/>
              <a:t>Grounds of Appeal</a:t>
            </a:r>
          </a:p>
          <a:p>
            <a:r>
              <a:rPr lang="en-IN" dirty="0" smtClean="0"/>
              <a:t>Revision/Amendment of the grounds</a:t>
            </a:r>
          </a:p>
          <a:p>
            <a:r>
              <a:rPr lang="en-IN" dirty="0" smtClean="0"/>
              <a:t>New Evidences or Additional Evidences</a:t>
            </a:r>
          </a:p>
          <a:p>
            <a:endParaRPr lang="en-IN" dirty="0" smtClean="0"/>
          </a:p>
          <a:p>
            <a:r>
              <a:rPr lang="en-US" dirty="0"/>
              <a:t>CIT (A) may, </a:t>
            </a:r>
            <a:r>
              <a:rPr lang="en-US" dirty="0" smtClean="0"/>
              <a:t>at the time of </a:t>
            </a:r>
            <a:r>
              <a:rPr lang="en-US" dirty="0"/>
              <a:t>hearing of an</a:t>
            </a:r>
          </a:p>
          <a:p>
            <a:r>
              <a:rPr lang="en-US" dirty="0"/>
              <a:t>appeal, allow </a:t>
            </a:r>
            <a:r>
              <a:rPr lang="en-US" dirty="0" smtClean="0"/>
              <a:t>the appellant </a:t>
            </a:r>
            <a:r>
              <a:rPr lang="en-US" dirty="0"/>
              <a:t>to go into any</a:t>
            </a:r>
          </a:p>
          <a:p>
            <a:r>
              <a:rPr lang="en-US" dirty="0"/>
              <a:t>ground of appeal not specified in grounds</a:t>
            </a:r>
          </a:p>
          <a:p>
            <a:r>
              <a:rPr lang="en-US" dirty="0"/>
              <a:t>of appeal, if he is satisfied that omission of</a:t>
            </a:r>
          </a:p>
          <a:p>
            <a:r>
              <a:rPr lang="en-US" dirty="0"/>
              <a:t>that ground from Form of appeal was not:</a:t>
            </a:r>
          </a:p>
          <a:p>
            <a:r>
              <a:rPr lang="en-IN" dirty="0"/>
              <a:t> </a:t>
            </a:r>
            <a:r>
              <a:rPr lang="en-IN" dirty="0" smtClean="0"/>
              <a:t>wilful or  unreasonable</a:t>
            </a:r>
            <a:r>
              <a:rPr lang="en-IN" dirty="0"/>
              <a:t>.</a:t>
            </a:r>
          </a:p>
          <a:p>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lstStyle/>
          <a:p>
            <a:endParaRPr lang="en-US" dirty="0" smtClean="0"/>
          </a:p>
          <a:p>
            <a:r>
              <a:rPr lang="en-US" b="1" dirty="0" smtClean="0"/>
              <a:t>Explanation </a:t>
            </a:r>
            <a:r>
              <a:rPr lang="en-US" b="1" dirty="0"/>
              <a:t>to </a:t>
            </a:r>
            <a:r>
              <a:rPr lang="en-US" b="1" dirty="0" smtClean="0"/>
              <a:t>Section </a:t>
            </a:r>
            <a:r>
              <a:rPr lang="en-US" b="1" dirty="0"/>
              <a:t>251 </a:t>
            </a:r>
            <a:r>
              <a:rPr lang="en-US" dirty="0"/>
              <a:t>- In disposing</a:t>
            </a:r>
          </a:p>
          <a:p>
            <a:pPr marL="109855" indent="0">
              <a:buNone/>
            </a:pPr>
            <a:r>
              <a:rPr lang="en-US" dirty="0"/>
              <a:t>of an appeal, the CIT (A) </a:t>
            </a:r>
            <a:r>
              <a:rPr lang="en-US" dirty="0" smtClean="0"/>
              <a:t>may consider </a:t>
            </a:r>
            <a:r>
              <a:rPr lang="en-US" dirty="0"/>
              <a:t>and decide any </a:t>
            </a:r>
            <a:r>
              <a:rPr lang="en-US" dirty="0" smtClean="0"/>
              <a:t>matter arising </a:t>
            </a:r>
            <a:r>
              <a:rPr lang="en-US" dirty="0"/>
              <a:t>out of the proceedings </a:t>
            </a:r>
            <a:r>
              <a:rPr lang="en-US" dirty="0" smtClean="0"/>
              <a:t>in which </a:t>
            </a:r>
            <a:r>
              <a:rPr lang="en-US" dirty="0"/>
              <a:t>the order appealed </a:t>
            </a:r>
            <a:r>
              <a:rPr lang="en-US" dirty="0" smtClean="0"/>
              <a:t>against </a:t>
            </a:r>
            <a:r>
              <a:rPr lang="en-IN" dirty="0" smtClean="0"/>
              <a:t>was </a:t>
            </a:r>
            <a:r>
              <a:rPr lang="en-IN" dirty="0"/>
              <a:t>passed, </a:t>
            </a:r>
            <a:r>
              <a:rPr lang="en-IN" dirty="0" smtClean="0"/>
              <a:t>without consideration that </a:t>
            </a:r>
            <a:r>
              <a:rPr lang="en-US" dirty="0" smtClean="0"/>
              <a:t>such </a:t>
            </a:r>
            <a:r>
              <a:rPr lang="en-US" dirty="0"/>
              <a:t>matter was not raised </a:t>
            </a:r>
            <a:r>
              <a:rPr lang="en-US" dirty="0" smtClean="0"/>
              <a:t>before the CIT (A</a:t>
            </a:r>
            <a:r>
              <a:rPr lang="en-US" dirty="0"/>
              <a:t>) by the </a:t>
            </a:r>
            <a:r>
              <a:rPr lang="en-US" dirty="0" smtClean="0"/>
              <a:t>appellant</a:t>
            </a:r>
          </a:p>
          <a:p>
            <a:pPr marL="109855" indent="0">
              <a:buNone/>
            </a:pPr>
            <a:endParaRPr lang="en-US" dirty="0" smtClean="0"/>
          </a:p>
          <a:p>
            <a:pPr marL="109855" indent="0">
              <a:buNone/>
            </a:pPr>
            <a:r>
              <a:rPr lang="en-US" dirty="0" smtClean="0"/>
              <a:t>Rule 46A – is not an ultra </a:t>
            </a:r>
            <a:r>
              <a:rPr lang="en-US" b="1" dirty="0" smtClean="0">
                <a:solidFill>
                  <a:srgbClr val="FF0000"/>
                </a:solidFill>
              </a:rPr>
              <a:t>vires-Smt. </a:t>
            </a:r>
            <a:r>
              <a:rPr lang="en-US" b="1" dirty="0" err="1" smtClean="0">
                <a:solidFill>
                  <a:srgbClr val="FF0000"/>
                </a:solidFill>
              </a:rPr>
              <a:t>Mohinder</a:t>
            </a:r>
            <a:r>
              <a:rPr lang="en-US" b="1" dirty="0" smtClean="0">
                <a:solidFill>
                  <a:srgbClr val="FF0000"/>
                </a:solidFill>
              </a:rPr>
              <a:t> Kaur Vs. UOI 1976 104 ITR 120(All)</a:t>
            </a:r>
            <a:endParaRPr lang="en-IN" b="1" dirty="0">
              <a:solidFill>
                <a:srgbClr val="FF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fontScale="77500" lnSpcReduction="20000"/>
          </a:bodyPr>
          <a:lstStyle/>
          <a:p>
            <a:endParaRPr lang="en-IN" b="1" dirty="0" smtClean="0">
              <a:solidFill>
                <a:srgbClr val="FF0000"/>
              </a:solidFill>
            </a:endParaRPr>
          </a:p>
          <a:p>
            <a:r>
              <a:rPr lang="en-IN" b="1" dirty="0" smtClean="0">
                <a:solidFill>
                  <a:srgbClr val="FF0000"/>
                </a:solidFill>
              </a:rPr>
              <a:t>CIT Vs. K </a:t>
            </a:r>
            <a:r>
              <a:rPr lang="en-IN" b="1" dirty="0" err="1" smtClean="0">
                <a:solidFill>
                  <a:srgbClr val="FF0000"/>
                </a:solidFill>
              </a:rPr>
              <a:t>Ravindranathan</a:t>
            </a:r>
            <a:r>
              <a:rPr lang="en-IN" b="1" dirty="0" smtClean="0">
                <a:solidFill>
                  <a:srgbClr val="FF0000"/>
                </a:solidFill>
              </a:rPr>
              <a:t> Nair[2003} 133 Taxman 743 (Ker)</a:t>
            </a:r>
          </a:p>
          <a:p>
            <a:endParaRPr lang="en-IN" dirty="0"/>
          </a:p>
          <a:p>
            <a:r>
              <a:rPr lang="en-IN" dirty="0" smtClean="0"/>
              <a:t>No opportunity to produce documents is not tenable in the eye of law - </a:t>
            </a:r>
            <a:r>
              <a:rPr lang="en-IN" b="1" dirty="0" smtClean="0">
                <a:solidFill>
                  <a:srgbClr val="FF0000"/>
                </a:solidFill>
              </a:rPr>
              <a:t>CIT Vs. </a:t>
            </a:r>
            <a:r>
              <a:rPr lang="en-IN" b="1" dirty="0" err="1" smtClean="0">
                <a:solidFill>
                  <a:srgbClr val="FF0000"/>
                </a:solidFill>
              </a:rPr>
              <a:t>Babula</a:t>
            </a:r>
            <a:r>
              <a:rPr lang="en-IN" b="1" dirty="0" smtClean="0">
                <a:solidFill>
                  <a:srgbClr val="FF0000"/>
                </a:solidFill>
              </a:rPr>
              <a:t> Jain [1989]176 ITR 411 (MP)</a:t>
            </a:r>
          </a:p>
          <a:p>
            <a:endParaRPr lang="en-IN" dirty="0"/>
          </a:p>
          <a:p>
            <a:r>
              <a:rPr lang="en-IN" dirty="0" smtClean="0"/>
              <a:t>If the related evidence are the supporting evidence of the primary evidence then the same can not be treated as fresh evidence at all if its required to prove the genuineness of the transaction. –</a:t>
            </a:r>
            <a:r>
              <a:rPr lang="en-IN" b="1" dirty="0" smtClean="0">
                <a:solidFill>
                  <a:srgbClr val="FF0000"/>
                </a:solidFill>
              </a:rPr>
              <a:t>Ram Prasad Sharma vs. CIT (1979)119 ITR 867 (All)</a:t>
            </a:r>
          </a:p>
          <a:p>
            <a:endParaRPr lang="en-IN" dirty="0" smtClean="0"/>
          </a:p>
          <a:p>
            <a:r>
              <a:rPr lang="en-IN" dirty="0" smtClean="0"/>
              <a:t>Assessee has failed to adduce evidence in the assessment stage which was not wilful and not unreasonable will be entertained –</a:t>
            </a:r>
            <a:r>
              <a:rPr lang="en-IN" b="1" dirty="0" smtClean="0">
                <a:solidFill>
                  <a:srgbClr val="FF0000"/>
                </a:solidFill>
              </a:rPr>
              <a:t>Rai Kumar </a:t>
            </a:r>
            <a:r>
              <a:rPr lang="en-IN" b="1" dirty="0" err="1" smtClean="0">
                <a:solidFill>
                  <a:srgbClr val="FF0000"/>
                </a:solidFill>
              </a:rPr>
              <a:t>Srimal</a:t>
            </a:r>
            <a:r>
              <a:rPr lang="en-IN" b="1" dirty="0" smtClean="0">
                <a:solidFill>
                  <a:srgbClr val="FF0000"/>
                </a:solidFill>
              </a:rPr>
              <a:t> Vs. CIT [1976]102 ITR 525(Cal) </a:t>
            </a:r>
          </a:p>
          <a:p>
            <a:r>
              <a:rPr lang="en-IN" dirty="0" smtClean="0"/>
              <a:t> </a:t>
            </a:r>
            <a:r>
              <a:rPr lang="en-US" b="1" dirty="0">
                <a:solidFill>
                  <a:srgbClr val="FF0000"/>
                </a:solidFill>
              </a:rPr>
              <a:t>Madras High Court in M/s </a:t>
            </a:r>
            <a:r>
              <a:rPr lang="en-US" b="1" dirty="0" err="1">
                <a:solidFill>
                  <a:srgbClr val="FF0000"/>
                </a:solidFill>
              </a:rPr>
              <a:t>Ramco</a:t>
            </a:r>
            <a:r>
              <a:rPr lang="en-US" b="1" dirty="0">
                <a:solidFill>
                  <a:srgbClr val="FF0000"/>
                </a:solidFill>
              </a:rPr>
              <a:t> Cements Ltd. vs.</a:t>
            </a:r>
          </a:p>
          <a:p>
            <a:r>
              <a:rPr lang="en-US" b="1" dirty="0">
                <a:solidFill>
                  <a:srgbClr val="FF0000"/>
                </a:solidFill>
              </a:rPr>
              <a:t>DCIT Tax case Appeal No. 916/2014</a:t>
            </a:r>
            <a:endParaRPr lang="en-IN" b="1" dirty="0">
              <a:solidFill>
                <a:srgbClr val="FF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normAutofit fontScale="92500"/>
          </a:bodyPr>
          <a:lstStyle/>
          <a:p>
            <a:endParaRPr lang="en-US" dirty="0" smtClean="0"/>
          </a:p>
          <a:p>
            <a:r>
              <a:rPr lang="en-US" dirty="0" smtClean="0"/>
              <a:t>- </a:t>
            </a:r>
            <a:r>
              <a:rPr lang="en-US" dirty="0"/>
              <a:t>It is to be</a:t>
            </a:r>
          </a:p>
          <a:p>
            <a:pPr marL="109855" indent="0">
              <a:buNone/>
            </a:pPr>
            <a:r>
              <a:rPr lang="en-US" dirty="0"/>
              <a:t>noted herein that the Act does not contain any</a:t>
            </a:r>
          </a:p>
          <a:p>
            <a:pPr marL="109855" indent="0">
              <a:buNone/>
            </a:pPr>
            <a:r>
              <a:rPr lang="en-US" dirty="0"/>
              <a:t>express provision preventing the assessee from</a:t>
            </a:r>
          </a:p>
          <a:p>
            <a:pPr marL="109855" indent="0">
              <a:buNone/>
            </a:pPr>
            <a:r>
              <a:rPr lang="en-US" dirty="0"/>
              <a:t>raising new grounds in appeal and there is no</a:t>
            </a:r>
          </a:p>
          <a:p>
            <a:pPr marL="109855" indent="0">
              <a:buNone/>
            </a:pPr>
            <a:r>
              <a:rPr lang="en-US" dirty="0"/>
              <a:t>provision in the act restricting the Appellate</a:t>
            </a:r>
          </a:p>
          <a:p>
            <a:pPr marL="109855" indent="0">
              <a:buNone/>
            </a:pPr>
            <a:r>
              <a:rPr lang="en-US" dirty="0" smtClean="0"/>
              <a:t>Authority </a:t>
            </a:r>
            <a:r>
              <a:rPr lang="en-US" dirty="0"/>
              <a:t>to entertain such new ground in the</a:t>
            </a:r>
          </a:p>
          <a:p>
            <a:pPr marL="109855" indent="0">
              <a:buNone/>
            </a:pPr>
            <a:r>
              <a:rPr lang="en-US" dirty="0" smtClean="0"/>
              <a:t>appeal</a:t>
            </a:r>
            <a:r>
              <a:rPr lang="en-US" dirty="0"/>
              <a:t>. </a:t>
            </a:r>
            <a:endParaRPr lang="en-US" dirty="0" smtClean="0"/>
          </a:p>
          <a:p>
            <a:r>
              <a:rPr lang="en-US" dirty="0" smtClean="0"/>
              <a:t>In </a:t>
            </a:r>
            <a:r>
              <a:rPr lang="en-US" dirty="0"/>
              <a:t>the absence of statutory bar, </a:t>
            </a:r>
            <a:r>
              <a:rPr lang="en-US" dirty="0" smtClean="0"/>
              <a:t>the appellate</a:t>
            </a:r>
            <a:endParaRPr lang="en-US" dirty="0"/>
          </a:p>
          <a:p>
            <a:pPr marL="109855" indent="0">
              <a:buNone/>
            </a:pPr>
            <a:r>
              <a:rPr lang="en-US" dirty="0" smtClean="0"/>
              <a:t>authority </a:t>
            </a:r>
            <a:r>
              <a:rPr lang="en-US" dirty="0"/>
              <a:t>is vested with the power, </a:t>
            </a:r>
            <a:r>
              <a:rPr lang="en-US" dirty="0" smtClean="0"/>
              <a:t>which is </a:t>
            </a:r>
            <a:r>
              <a:rPr lang="en-US" dirty="0"/>
              <a:t>co-terminus with that of original authority, </a:t>
            </a:r>
            <a:r>
              <a:rPr lang="en-US" dirty="0" smtClean="0"/>
              <a:t>to allow </a:t>
            </a:r>
            <a:r>
              <a:rPr lang="en-US" dirty="0"/>
              <a:t>the assessee to raise new ground, if same is</a:t>
            </a:r>
          </a:p>
          <a:p>
            <a:pPr marL="109855" indent="0">
              <a:buNone/>
            </a:pPr>
            <a:r>
              <a:rPr lang="en-US" dirty="0"/>
              <a:t>bonafide and not willful or unreasonable</a:t>
            </a:r>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fontScale="85000" lnSpcReduction="10000"/>
          </a:bodyPr>
          <a:lstStyle/>
          <a:p>
            <a:endParaRPr lang="en-US" dirty="0" smtClean="0"/>
          </a:p>
          <a:p>
            <a:r>
              <a:rPr lang="en-US" dirty="0" smtClean="0"/>
              <a:t>S</a:t>
            </a:r>
            <a:r>
              <a:rPr lang="en-US" dirty="0"/>
              <a:t>. 250(5) empowers CIT(A) to allow appellant to</a:t>
            </a:r>
          </a:p>
          <a:p>
            <a:r>
              <a:rPr lang="en-US" dirty="0"/>
              <a:t>raise additional grounds of appeal if satisfied that,</a:t>
            </a:r>
          </a:p>
          <a:p>
            <a:r>
              <a:rPr lang="en-US" dirty="0"/>
              <a:t>omission thereof was not willful or unreasonable. It</a:t>
            </a:r>
          </a:p>
          <a:p>
            <a:r>
              <a:rPr lang="en-US" dirty="0"/>
              <a:t>is a discretionary power which is exercised based</a:t>
            </a:r>
          </a:p>
          <a:p>
            <a:r>
              <a:rPr lang="en-US" dirty="0"/>
              <a:t>on the facts and circumstances of each case </a:t>
            </a:r>
            <a:r>
              <a:rPr lang="en-US" b="1" dirty="0">
                <a:solidFill>
                  <a:srgbClr val="FF0000"/>
                </a:solidFill>
              </a:rPr>
              <a:t>- Jute</a:t>
            </a:r>
          </a:p>
          <a:p>
            <a:r>
              <a:rPr lang="en-US" b="1" dirty="0">
                <a:solidFill>
                  <a:srgbClr val="FF0000"/>
                </a:solidFill>
              </a:rPr>
              <a:t>Corporation of India Ltd. vs. CIT: 187 ITR 688 (SC)</a:t>
            </a:r>
          </a:p>
          <a:p>
            <a:r>
              <a:rPr lang="en-US" dirty="0" smtClean="0"/>
              <a:t>Where </a:t>
            </a:r>
            <a:r>
              <a:rPr lang="en-US" dirty="0"/>
              <a:t>a claim is not made in ROI, including revised</a:t>
            </a:r>
          </a:p>
          <a:p>
            <a:r>
              <a:rPr lang="en-US" dirty="0"/>
              <a:t>ROI, although the AO is not empowered to allow</a:t>
            </a:r>
          </a:p>
          <a:p>
            <a:r>
              <a:rPr lang="en-US" dirty="0"/>
              <a:t>such claim, the same can be raised before </a:t>
            </a:r>
            <a:r>
              <a:rPr lang="en-US" b="1" dirty="0">
                <a:solidFill>
                  <a:srgbClr val="FF0000"/>
                </a:solidFill>
              </a:rPr>
              <a:t>CIT(A)</a:t>
            </a:r>
          </a:p>
          <a:p>
            <a:r>
              <a:rPr lang="en-US" b="1" dirty="0">
                <a:solidFill>
                  <a:srgbClr val="FF0000"/>
                </a:solidFill>
              </a:rPr>
              <a:t>as additional grounds of appeal </a:t>
            </a:r>
            <a:r>
              <a:rPr lang="en-US" b="1" dirty="0" smtClean="0">
                <a:solidFill>
                  <a:srgbClr val="FF0000"/>
                </a:solidFill>
              </a:rPr>
              <a:t>–</a:t>
            </a:r>
          </a:p>
          <a:p>
            <a:endParaRPr lang="en-US" dirty="0"/>
          </a:p>
          <a:p>
            <a:r>
              <a:rPr lang="it-IT" dirty="0"/>
              <a:t>- </a:t>
            </a:r>
            <a:r>
              <a:rPr lang="it-IT" b="1" dirty="0">
                <a:solidFill>
                  <a:srgbClr val="FF0000"/>
                </a:solidFill>
              </a:rPr>
              <a:t>Goetze India Ltd. v. CIT 284 ITR 323 (SC)</a:t>
            </a:r>
          </a:p>
          <a:p>
            <a:r>
              <a:rPr lang="en-US" dirty="0"/>
              <a:t>- </a:t>
            </a:r>
            <a:r>
              <a:rPr lang="en-US" b="1" dirty="0">
                <a:solidFill>
                  <a:srgbClr val="FF0000"/>
                </a:solidFill>
              </a:rPr>
              <a:t>CIT v. Jai Parabolic Springs Ltd. 306 ITR 42 (Del.)</a:t>
            </a:r>
            <a:endParaRPr lang="en-IN" b="1" dirty="0">
              <a:solidFill>
                <a:srgbClr val="FF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fontScale="85000" lnSpcReduction="10000"/>
          </a:bodyPr>
          <a:lstStyle/>
          <a:p>
            <a:endParaRPr lang="en-US" dirty="0" smtClean="0"/>
          </a:p>
          <a:p>
            <a:r>
              <a:rPr lang="en-US" dirty="0" smtClean="0"/>
              <a:t>If </a:t>
            </a:r>
            <a:r>
              <a:rPr lang="en-US" dirty="0"/>
              <a:t>facts not on record, additional Grounds of appeal</a:t>
            </a:r>
          </a:p>
          <a:p>
            <a:r>
              <a:rPr lang="en-US" dirty="0"/>
              <a:t>can be admitted, and matter may be set aside for</a:t>
            </a:r>
          </a:p>
          <a:p>
            <a:r>
              <a:rPr lang="en-IN" dirty="0"/>
              <a:t>verification by AO </a:t>
            </a:r>
            <a:r>
              <a:rPr lang="en-IN" dirty="0" smtClean="0"/>
              <a:t>–</a:t>
            </a:r>
          </a:p>
          <a:p>
            <a:endParaRPr lang="en-IN" dirty="0"/>
          </a:p>
          <a:p>
            <a:r>
              <a:rPr lang="it-IT" b="1" dirty="0" smtClean="0">
                <a:solidFill>
                  <a:srgbClr val="FF0000"/>
                </a:solidFill>
              </a:rPr>
              <a:t>DCM </a:t>
            </a:r>
            <a:r>
              <a:rPr lang="it-IT" b="1" dirty="0">
                <a:solidFill>
                  <a:srgbClr val="FF0000"/>
                </a:solidFill>
              </a:rPr>
              <a:t>Benetton India Ltd. v. CIT: 173 Taxman 283 (Del. HC);</a:t>
            </a:r>
          </a:p>
          <a:p>
            <a:r>
              <a:rPr lang="en-IN" b="1" dirty="0" smtClean="0">
                <a:solidFill>
                  <a:srgbClr val="FF0000"/>
                </a:solidFill>
              </a:rPr>
              <a:t>ONGC </a:t>
            </a:r>
            <a:r>
              <a:rPr lang="en-IN" b="1" dirty="0">
                <a:solidFill>
                  <a:srgbClr val="FF0000"/>
                </a:solidFill>
              </a:rPr>
              <a:t>v. Addl. CIT: ITA No. 357 &amp; 358/Del./2005 (Del. ITAT)</a:t>
            </a:r>
          </a:p>
          <a:p>
            <a:r>
              <a:rPr lang="en-US" dirty="0" smtClean="0"/>
              <a:t>By </a:t>
            </a:r>
            <a:r>
              <a:rPr lang="en-US" dirty="0"/>
              <a:t>when can we file the additional grounds?</a:t>
            </a:r>
          </a:p>
          <a:p>
            <a:r>
              <a:rPr lang="en-US" dirty="0" smtClean="0"/>
              <a:t>There </a:t>
            </a:r>
            <a:r>
              <a:rPr lang="en-US" dirty="0"/>
              <a:t>is no time limit to file additional grounds of</a:t>
            </a:r>
          </a:p>
          <a:p>
            <a:r>
              <a:rPr lang="en-IN" dirty="0"/>
              <a:t>appeal </a:t>
            </a:r>
            <a:r>
              <a:rPr lang="en-IN" dirty="0" smtClean="0"/>
              <a:t>–</a:t>
            </a:r>
          </a:p>
          <a:p>
            <a:pPr marL="109855" indent="0">
              <a:buNone/>
            </a:pPr>
            <a:endParaRPr lang="en-IN" dirty="0"/>
          </a:p>
          <a:p>
            <a:r>
              <a:rPr lang="it-IT" b="1" dirty="0" smtClean="0">
                <a:solidFill>
                  <a:srgbClr val="FF0000"/>
                </a:solidFill>
              </a:rPr>
              <a:t>K.C</a:t>
            </a:r>
            <a:r>
              <a:rPr lang="it-IT" b="1" dirty="0">
                <a:solidFill>
                  <a:srgbClr val="FF0000"/>
                </a:solidFill>
              </a:rPr>
              <a:t>. Khajanchi </a:t>
            </a:r>
            <a:r>
              <a:rPr lang="it-IT" b="1" dirty="0" smtClean="0">
                <a:solidFill>
                  <a:srgbClr val="FF0000"/>
                </a:solidFill>
              </a:rPr>
              <a:t>vs. UOI ITAT </a:t>
            </a:r>
            <a:r>
              <a:rPr lang="it-IT" b="1" dirty="0">
                <a:solidFill>
                  <a:srgbClr val="FF0000"/>
                </a:solidFill>
              </a:rPr>
              <a:t>in C.W. No. 2164/99;</a:t>
            </a:r>
          </a:p>
          <a:p>
            <a:r>
              <a:rPr lang="en-US" b="1" dirty="0" smtClean="0">
                <a:solidFill>
                  <a:srgbClr val="FF0000"/>
                </a:solidFill>
              </a:rPr>
              <a:t>Zakir </a:t>
            </a:r>
            <a:r>
              <a:rPr lang="en-US" b="1" dirty="0">
                <a:solidFill>
                  <a:srgbClr val="FF0000"/>
                </a:solidFill>
              </a:rPr>
              <a:t>Hussain </a:t>
            </a:r>
            <a:r>
              <a:rPr lang="en-US" b="1" dirty="0" smtClean="0">
                <a:solidFill>
                  <a:srgbClr val="FF0000"/>
                </a:solidFill>
              </a:rPr>
              <a:t>vs. </a:t>
            </a:r>
            <a:r>
              <a:rPr lang="en-US" b="1" dirty="0">
                <a:solidFill>
                  <a:srgbClr val="FF0000"/>
                </a:solidFill>
              </a:rPr>
              <a:t>CIT (2006) 202 CTR (Raj.) 40</a:t>
            </a:r>
            <a:r>
              <a:rPr lang="en-US" b="1" dirty="0" smtClean="0">
                <a:solidFill>
                  <a:srgbClr val="FF0000"/>
                </a:solidFill>
              </a:rPr>
              <a:t>;</a:t>
            </a:r>
            <a:endParaRPr lang="en-US" b="1"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6215" y="198120"/>
            <a:ext cx="8696960" cy="6282690"/>
          </a:xfrm>
        </p:spPr>
        <p:txBody>
          <a:bodyPr>
            <a:normAutofit/>
          </a:bodyPr>
          <a:lstStyle/>
          <a:p>
            <a:endParaRPr lang="en-IN" altLang="en-US" dirty="0" smtClean="0"/>
          </a:p>
          <a:p>
            <a:r>
              <a:rPr lang="en-IN" altLang="en-US" dirty="0" smtClean="0">
                <a:latin typeface="Verdana" panose="020B0604030504040204" pitchFamily="34" charset="0"/>
                <a:ea typeface="Verdana" panose="020B0604030504040204" pitchFamily="34" charset="0"/>
                <a:cs typeface="Verdana" panose="020B0604030504040204" pitchFamily="34" charset="0"/>
              </a:rPr>
              <a:t>SECONDARY </a:t>
            </a:r>
            <a:r>
              <a:rPr lang="en-IN" altLang="en-US" dirty="0">
                <a:latin typeface="Verdana" panose="020B0604030504040204" pitchFamily="34" charset="0"/>
                <a:ea typeface="Verdana" panose="020B0604030504040204" pitchFamily="34" charset="0"/>
                <a:cs typeface="Verdana" panose="020B0604030504040204" pitchFamily="34" charset="0"/>
              </a:rPr>
              <a:t>PARAMETER AFTER RESPONSE FROM </a:t>
            </a:r>
            <a:r>
              <a:rPr lang="en-IN" altLang="en-US" dirty="0" smtClean="0">
                <a:latin typeface="Verdana" panose="020B0604030504040204" pitchFamily="34" charset="0"/>
                <a:ea typeface="Verdana" panose="020B0604030504040204" pitchFamily="34" charset="0"/>
                <a:cs typeface="Verdana" panose="020B0604030504040204" pitchFamily="34" charset="0"/>
              </a:rPr>
              <a:t>THE ASSESSMENT OR ANY OTHER ORDER ON POST ASSESSMENT EFFECT</a:t>
            </a:r>
            <a:endParaRPr lang="en-IN" altLang="en-US" dirty="0">
              <a:latin typeface="Verdana" panose="020B0604030504040204" pitchFamily="34" charset="0"/>
              <a:ea typeface="Verdana" panose="020B0604030504040204" pitchFamily="34" charset="0"/>
              <a:cs typeface="Verdana" panose="020B0604030504040204" pitchFamily="34" charset="0"/>
            </a:endParaRPr>
          </a:p>
          <a:p>
            <a:endParaRPr lang="en-IN" altLang="en-US" dirty="0">
              <a:latin typeface="Verdana" panose="020B0604030504040204" pitchFamily="34" charset="0"/>
              <a:ea typeface="Verdana" panose="020B0604030504040204" pitchFamily="34" charset="0"/>
              <a:cs typeface="Verdana" panose="020B0604030504040204" pitchFamily="34" charset="0"/>
            </a:endParaRPr>
          </a:p>
          <a:p>
            <a:r>
              <a:rPr lang="en-IN" altLang="en-US" dirty="0" smtClean="0">
                <a:latin typeface="Verdana" panose="020B0604030504040204" pitchFamily="34" charset="0"/>
                <a:ea typeface="Verdana" panose="020B0604030504040204" pitchFamily="34" charset="0"/>
                <a:cs typeface="Verdana" panose="020B0604030504040204" pitchFamily="34" charset="0"/>
                <a:sym typeface="+mn-ea"/>
              </a:rPr>
              <a:t>MAJOR SOURCE DOCUMENTS: APPEAL AGAINST THE ASSESSMENT,TDS &amp; TCS </a:t>
            </a:r>
          </a:p>
          <a:p>
            <a:endParaRPr lang="en-IN" altLang="en-US" dirty="0" smtClean="0">
              <a:latin typeface="Verdana" panose="020B0604030504040204" pitchFamily="34" charset="0"/>
              <a:ea typeface="Verdana" panose="020B0604030504040204" pitchFamily="34" charset="0"/>
              <a:cs typeface="Verdana" panose="020B0604030504040204" pitchFamily="34" charset="0"/>
              <a:sym typeface="+mn-ea"/>
            </a:endParaRPr>
          </a:p>
          <a:p>
            <a:r>
              <a:rPr lang="en-IN" altLang="en-US" dirty="0" smtClean="0">
                <a:latin typeface="Verdana" panose="020B0604030504040204" pitchFamily="34" charset="0"/>
                <a:ea typeface="Verdana" panose="020B0604030504040204" pitchFamily="34" charset="0"/>
                <a:cs typeface="Verdana" panose="020B0604030504040204" pitchFamily="34" charset="0"/>
                <a:sym typeface="+mn-ea"/>
              </a:rPr>
              <a:t>SPECIAL SOURCE DOCUMENTS: EFFECT AFTER ASSESSMENT</a:t>
            </a:r>
          </a:p>
          <a:p>
            <a:endParaRPr lang="en-IN" altLang="en-US" dirty="0">
              <a:latin typeface="Verdana" panose="020B0604030504040204" pitchFamily="34" charset="0"/>
              <a:ea typeface="Verdana" panose="020B0604030504040204" pitchFamily="34" charset="0"/>
              <a:cs typeface="Verdana" panose="020B0604030504040204" pitchFamily="34" charset="0"/>
              <a:sym typeface="+mn-ea"/>
            </a:endParaRPr>
          </a:p>
          <a:p>
            <a:r>
              <a:rPr lang="en-IN" altLang="en-US" dirty="0" smtClean="0">
                <a:latin typeface="Verdana" panose="020B0604030504040204" pitchFamily="34" charset="0"/>
                <a:ea typeface="Verdana" panose="020B0604030504040204" pitchFamily="34" charset="0"/>
                <a:cs typeface="Verdana" panose="020B0604030504040204" pitchFamily="34" charset="0"/>
                <a:sym typeface="+mn-ea"/>
              </a:rPr>
              <a:t>OUTCOMES: APPEAL THEREOF  </a:t>
            </a:r>
            <a:endParaRPr lang="en-IN" altLang="en-US" dirty="0">
              <a:latin typeface="Verdana" panose="020B0604030504040204" pitchFamily="34" charset="0"/>
              <a:ea typeface="Verdana" panose="020B0604030504040204" pitchFamily="34" charset="0"/>
              <a:cs typeface="Verdana" panose="020B0604030504040204" pitchFamily="34" charset="0"/>
              <a:sym typeface="+mn-ea"/>
            </a:endParaRPr>
          </a:p>
          <a:p>
            <a:endParaRPr lang="en-IN" altLang="en-US" dirty="0">
              <a:sym typeface="+mn-ea"/>
            </a:endParaRPr>
          </a:p>
          <a:p>
            <a:endParaRPr lang="en-IN" altLang="en-US" dirty="0"/>
          </a:p>
          <a:p>
            <a:endParaRPr lang="en-IN"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6019800"/>
          </a:xfrm>
        </p:spPr>
        <p:txBody>
          <a:bodyPr>
            <a:normAutofit lnSpcReduction="10000"/>
          </a:bodyPr>
          <a:lstStyle/>
          <a:p>
            <a:endParaRPr lang="en-IN" dirty="0" smtClean="0"/>
          </a:p>
          <a:p>
            <a:pPr marL="109855" indent="0">
              <a:buNone/>
            </a:pPr>
            <a:r>
              <a:rPr lang="en-IN" b="1" dirty="0">
                <a:solidFill>
                  <a:srgbClr val="FF0000"/>
                </a:solidFill>
              </a:rPr>
              <a:t>CIT vs. Jindal Saw Pipes Ltd. (2010) 78 CCH</a:t>
            </a:r>
          </a:p>
          <a:p>
            <a:pPr marL="109855" indent="0">
              <a:buNone/>
            </a:pPr>
            <a:r>
              <a:rPr lang="en-US" b="1" dirty="0">
                <a:solidFill>
                  <a:srgbClr val="FF0000"/>
                </a:solidFill>
              </a:rPr>
              <a:t>0717 Del HC </a:t>
            </a:r>
            <a:r>
              <a:rPr lang="en-US" dirty="0" smtClean="0"/>
              <a:t>– </a:t>
            </a:r>
          </a:p>
          <a:p>
            <a:pPr marL="109855" indent="0">
              <a:buNone/>
            </a:pPr>
            <a:r>
              <a:rPr lang="en-US" dirty="0" smtClean="0"/>
              <a:t>Authority </a:t>
            </a:r>
            <a:r>
              <a:rPr lang="en-US" dirty="0"/>
              <a:t>of the CIT is </a:t>
            </a:r>
            <a:r>
              <a:rPr lang="en-US" dirty="0" smtClean="0"/>
              <a:t>coextensive with </a:t>
            </a:r>
            <a:r>
              <a:rPr lang="en-US" dirty="0"/>
              <a:t>that of the AO. Moreover, </a:t>
            </a:r>
            <a:r>
              <a:rPr lang="en-US" dirty="0" smtClean="0"/>
              <a:t>section 250(5) allows </a:t>
            </a:r>
            <a:r>
              <a:rPr lang="en-US" dirty="0"/>
              <a:t>the assessee to raise an issue </a:t>
            </a:r>
            <a:r>
              <a:rPr lang="en-US" dirty="0" smtClean="0"/>
              <a:t>not even </a:t>
            </a:r>
            <a:r>
              <a:rPr lang="en-US" dirty="0"/>
              <a:t>forming part of the grounds of appeal. </a:t>
            </a:r>
            <a:r>
              <a:rPr lang="en-US" dirty="0" smtClean="0"/>
              <a:t>CIT(A</a:t>
            </a:r>
            <a:r>
              <a:rPr lang="en-US" dirty="0"/>
              <a:t>) was therefore justified in allowing </a:t>
            </a:r>
            <a:r>
              <a:rPr lang="en-US" dirty="0" smtClean="0"/>
              <a:t>revised claim </a:t>
            </a:r>
            <a:r>
              <a:rPr lang="en-US" dirty="0"/>
              <a:t>of the assessee company for deduction</a:t>
            </a:r>
            <a:r>
              <a:rPr lang="en-US" dirty="0" smtClean="0"/>
              <a:t>.</a:t>
            </a:r>
          </a:p>
          <a:p>
            <a:pPr marL="109855" indent="0">
              <a:buNone/>
            </a:pPr>
            <a:endParaRPr lang="en-US" dirty="0"/>
          </a:p>
          <a:p>
            <a:pPr marL="109855" indent="0">
              <a:buNone/>
            </a:pPr>
            <a:r>
              <a:rPr lang="en-IN" b="1" dirty="0" err="1" smtClean="0">
                <a:solidFill>
                  <a:srgbClr val="FF0000"/>
                </a:solidFill>
              </a:rPr>
              <a:t>Ramgopal</a:t>
            </a:r>
            <a:r>
              <a:rPr lang="en-IN" b="1" dirty="0" smtClean="0">
                <a:solidFill>
                  <a:srgbClr val="FF0000"/>
                </a:solidFill>
              </a:rPr>
              <a:t> </a:t>
            </a:r>
            <a:r>
              <a:rPr lang="en-IN" b="1" dirty="0" err="1">
                <a:solidFill>
                  <a:srgbClr val="FF0000"/>
                </a:solidFill>
              </a:rPr>
              <a:t>Ganpatrai</a:t>
            </a:r>
            <a:r>
              <a:rPr lang="en-IN" b="1" dirty="0">
                <a:solidFill>
                  <a:srgbClr val="FF0000"/>
                </a:solidFill>
              </a:rPr>
              <a:t> &amp; Sons Ltd. vs. CIT (1953)</a:t>
            </a:r>
          </a:p>
          <a:p>
            <a:pPr marL="109855" indent="0">
              <a:buNone/>
            </a:pPr>
            <a:r>
              <a:rPr lang="en-US" b="1" dirty="0">
                <a:solidFill>
                  <a:srgbClr val="FF0000"/>
                </a:solidFill>
              </a:rPr>
              <a:t>21 CCH 031 Mum HC</a:t>
            </a:r>
            <a:r>
              <a:rPr lang="en-US" dirty="0"/>
              <a:t> - Assessee is entitled to</a:t>
            </a:r>
          </a:p>
          <a:p>
            <a:pPr marL="109855" indent="0">
              <a:buNone/>
            </a:pPr>
            <a:r>
              <a:rPr lang="en-US" dirty="0"/>
              <a:t>raise new ground which was not raised before</a:t>
            </a:r>
          </a:p>
          <a:p>
            <a:pPr marL="109855" indent="0">
              <a:buNone/>
            </a:pPr>
            <a:r>
              <a:rPr lang="en-US" dirty="0"/>
              <a:t>AO, nor stated in grounds of appeal.</a:t>
            </a:r>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
            <a:ext cx="8229600" cy="6248400"/>
          </a:xfrm>
        </p:spPr>
        <p:txBody>
          <a:bodyPr/>
          <a:lstStyle/>
          <a:p>
            <a:endParaRPr lang="en-US" dirty="0" smtClean="0"/>
          </a:p>
          <a:p>
            <a:r>
              <a:rPr lang="en-US" b="1" dirty="0" smtClean="0"/>
              <a:t>Grounds</a:t>
            </a:r>
            <a:r>
              <a:rPr lang="en-US" dirty="0" smtClean="0"/>
              <a:t>: “</a:t>
            </a:r>
            <a:r>
              <a:rPr lang="en-US" dirty="0"/>
              <a:t>That the appellant </a:t>
            </a:r>
            <a:r>
              <a:rPr lang="en-US" dirty="0" smtClean="0"/>
              <a:t>carves leave </a:t>
            </a:r>
            <a:r>
              <a:rPr lang="en-US" dirty="0"/>
              <a:t>to </a:t>
            </a:r>
            <a:r>
              <a:rPr lang="en-US" dirty="0" smtClean="0"/>
              <a:t>put forth any ground and also reserves the right to add</a:t>
            </a:r>
            <a:r>
              <a:rPr lang="en-US" dirty="0"/>
              <a:t>, </a:t>
            </a:r>
            <a:r>
              <a:rPr lang="en-US" dirty="0" smtClean="0"/>
              <a:t>to alter, to delete, to modify, to amend or delete any </a:t>
            </a:r>
            <a:r>
              <a:rPr lang="en-US" dirty="0"/>
              <a:t>of the ground </a:t>
            </a:r>
            <a:r>
              <a:rPr lang="en-US" dirty="0" smtClean="0"/>
              <a:t>of appeal.”</a:t>
            </a:r>
          </a:p>
          <a:p>
            <a:endParaRPr lang="en-US" dirty="0"/>
          </a:p>
          <a:p>
            <a:r>
              <a:rPr lang="en-US" dirty="0"/>
              <a:t>When </a:t>
            </a:r>
            <a:r>
              <a:rPr lang="en-US" dirty="0" smtClean="0"/>
              <a:t>the new evidence </a:t>
            </a:r>
            <a:r>
              <a:rPr lang="en-US" dirty="0"/>
              <a:t>can </a:t>
            </a:r>
            <a:r>
              <a:rPr lang="en-US" dirty="0" smtClean="0"/>
              <a:t>be considered ?</a:t>
            </a:r>
            <a:endParaRPr lang="en-US" dirty="0"/>
          </a:p>
          <a:p>
            <a:r>
              <a:rPr lang="en-IN" dirty="0" smtClean="0"/>
              <a:t>Error</a:t>
            </a:r>
            <a:endParaRPr lang="en-IN" dirty="0"/>
          </a:p>
          <a:p>
            <a:r>
              <a:rPr lang="en-IN" dirty="0" smtClean="0"/>
              <a:t>New </a:t>
            </a:r>
            <a:r>
              <a:rPr lang="en-IN" dirty="0"/>
              <a:t>points</a:t>
            </a:r>
          </a:p>
          <a:p>
            <a:r>
              <a:rPr lang="en-US" dirty="0" err="1" smtClean="0"/>
              <a:t>Summarise</a:t>
            </a:r>
            <a:r>
              <a:rPr lang="en-US" dirty="0"/>
              <a:t>, if earlier was </a:t>
            </a:r>
            <a:r>
              <a:rPr lang="en-US" dirty="0" smtClean="0"/>
              <a:t>detailed and vice versa</a:t>
            </a:r>
            <a:endParaRPr lang="en-US" dirty="0"/>
          </a:p>
          <a:p>
            <a:r>
              <a:rPr lang="en-US" dirty="0" smtClean="0"/>
              <a:t>New </a:t>
            </a:r>
            <a:r>
              <a:rPr lang="en-US" dirty="0" err="1" smtClean="0"/>
              <a:t>Authoised</a:t>
            </a:r>
            <a:r>
              <a:rPr lang="en-US" dirty="0" smtClean="0"/>
              <a:t> Representative </a:t>
            </a:r>
            <a:r>
              <a:rPr lang="en-US" dirty="0"/>
              <a:t>wants additional grounds</a:t>
            </a:r>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normAutofit lnSpcReduction="10000"/>
          </a:bodyPr>
          <a:lstStyle/>
          <a:p>
            <a:endParaRPr lang="en-US" dirty="0" smtClean="0"/>
          </a:p>
          <a:p>
            <a:r>
              <a:rPr lang="en-US" dirty="0" smtClean="0"/>
              <a:t>CIT(A) can </a:t>
            </a:r>
            <a:r>
              <a:rPr lang="en-US" dirty="0"/>
              <a:t>admit additional evidence or documents </a:t>
            </a:r>
            <a:r>
              <a:rPr lang="en-US" dirty="0" smtClean="0"/>
              <a:t>only </a:t>
            </a:r>
            <a:r>
              <a:rPr lang="en-IN" dirty="0" smtClean="0"/>
              <a:t>after </a:t>
            </a:r>
            <a:r>
              <a:rPr lang="en-IN" dirty="0"/>
              <a:t>applying </a:t>
            </a:r>
            <a:r>
              <a:rPr lang="en-IN" dirty="0" smtClean="0"/>
              <a:t>Rule </a:t>
            </a:r>
            <a:r>
              <a:rPr lang="en-IN" dirty="0"/>
              <a:t>46A</a:t>
            </a:r>
          </a:p>
          <a:p>
            <a:endParaRPr lang="en-US" dirty="0" smtClean="0"/>
          </a:p>
          <a:p>
            <a:r>
              <a:rPr lang="en-US" dirty="0" smtClean="0"/>
              <a:t>Additional </a:t>
            </a:r>
            <a:r>
              <a:rPr lang="en-US" dirty="0"/>
              <a:t>evidences cannot be accepted without </a:t>
            </a:r>
            <a:r>
              <a:rPr lang="en-US" dirty="0" smtClean="0"/>
              <a:t>giving a </a:t>
            </a:r>
            <a:r>
              <a:rPr lang="en-US" dirty="0"/>
              <a:t>reasonable opportunity to AO to examine and </a:t>
            </a:r>
            <a:r>
              <a:rPr lang="en-US" dirty="0" smtClean="0"/>
              <a:t>rebut </a:t>
            </a:r>
            <a:r>
              <a:rPr lang="en-IN" dirty="0" smtClean="0"/>
              <a:t>the </a:t>
            </a:r>
            <a:r>
              <a:rPr lang="en-IN" dirty="0"/>
              <a:t>said evidences</a:t>
            </a:r>
          </a:p>
          <a:p>
            <a:endParaRPr lang="en-US" b="1" dirty="0" smtClean="0"/>
          </a:p>
          <a:p>
            <a:r>
              <a:rPr lang="en-US" b="1" dirty="0" smtClean="0"/>
              <a:t>When </a:t>
            </a:r>
            <a:r>
              <a:rPr lang="en-US" b="1" dirty="0" smtClean="0"/>
              <a:t>the AO </a:t>
            </a:r>
            <a:r>
              <a:rPr lang="en-US" b="1" dirty="0"/>
              <a:t>objects to admission of additional evidence, </a:t>
            </a:r>
            <a:r>
              <a:rPr lang="en-US" b="1" dirty="0" smtClean="0"/>
              <a:t>then the CIT (A) should give categorical finding in terms of rule </a:t>
            </a:r>
            <a:r>
              <a:rPr lang="en-IN" b="1" dirty="0" smtClean="0"/>
              <a:t>46A </a:t>
            </a:r>
            <a:r>
              <a:rPr lang="en-IN" b="1" dirty="0"/>
              <a:t>for admission </a:t>
            </a:r>
            <a:r>
              <a:rPr lang="en-IN" b="1" dirty="0" smtClean="0"/>
              <a:t>thereof </a:t>
            </a:r>
            <a:r>
              <a:rPr lang="en-US" b="1" dirty="0" smtClean="0"/>
              <a:t>Proper </a:t>
            </a:r>
            <a:r>
              <a:rPr lang="en-US" b="1" dirty="0"/>
              <a:t>reasons must be given for </a:t>
            </a:r>
            <a:r>
              <a:rPr lang="en-US" b="1" dirty="0" smtClean="0"/>
              <a:t>non-acceptance of additional </a:t>
            </a:r>
            <a:r>
              <a:rPr lang="en-US" b="1" dirty="0"/>
              <a:t>evidence under rule </a:t>
            </a:r>
            <a:r>
              <a:rPr lang="en-US" b="1" dirty="0" smtClean="0"/>
              <a:t>46A</a:t>
            </a:r>
            <a:endParaRPr lang="en-US"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626291"/>
          </a:xfrm>
        </p:spPr>
        <p:txBody>
          <a:bodyPr/>
          <a:lstStyle/>
          <a:p>
            <a:endParaRPr lang="en-US" dirty="0" smtClean="0"/>
          </a:p>
          <a:p>
            <a:r>
              <a:rPr lang="en-US" dirty="0" smtClean="0"/>
              <a:t>To </a:t>
            </a:r>
            <a:r>
              <a:rPr lang="en-US" dirty="0"/>
              <a:t>render justice, CIT (A) can admit new evidence</a:t>
            </a:r>
          </a:p>
          <a:p>
            <a:endParaRPr lang="en-US" dirty="0" smtClean="0"/>
          </a:p>
          <a:p>
            <a:r>
              <a:rPr lang="en-US" dirty="0" smtClean="0"/>
              <a:t>Additional </a:t>
            </a:r>
            <a:r>
              <a:rPr lang="en-US" dirty="0"/>
              <a:t>evidence must be allowed for reasonable </a:t>
            </a:r>
            <a:r>
              <a:rPr lang="en-IN" dirty="0" smtClean="0"/>
              <a:t>cause</a:t>
            </a:r>
          </a:p>
          <a:p>
            <a:endParaRPr lang="en-US" dirty="0"/>
          </a:p>
          <a:p>
            <a:r>
              <a:rPr lang="en-US" dirty="0"/>
              <a:t>It is mandatory that AO should receive the</a:t>
            </a:r>
          </a:p>
          <a:p>
            <a:r>
              <a:rPr lang="en-US" dirty="0"/>
              <a:t>additional evidences while disposing off the</a:t>
            </a:r>
          </a:p>
          <a:p>
            <a:r>
              <a:rPr lang="en-IN" dirty="0"/>
              <a:t>remand report.</a:t>
            </a:r>
          </a:p>
          <a:p>
            <a:endParaRPr lang="en-IN" dirty="0"/>
          </a:p>
          <a:p>
            <a:endParaRPr lang="en-IN" dirty="0"/>
          </a:p>
        </p:txBody>
      </p:sp>
    </p:spTree>
    <p:extLst>
      <p:ext uri="{BB962C8B-B14F-4D97-AF65-F5344CB8AC3E}">
        <p14:creationId xmlns:p14="http://schemas.microsoft.com/office/powerpoint/2010/main" val="6864677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lstStyle/>
          <a:p>
            <a:endParaRPr lang="en-US" dirty="0" smtClean="0"/>
          </a:p>
          <a:p>
            <a:r>
              <a:rPr lang="en-US" dirty="0" smtClean="0"/>
              <a:t>The </a:t>
            </a:r>
            <a:r>
              <a:rPr lang="en-US" dirty="0"/>
              <a:t>AO may refuse to admit the additional</a:t>
            </a:r>
          </a:p>
          <a:p>
            <a:r>
              <a:rPr lang="en-US" dirty="0"/>
              <a:t>evidences in his remand report</a:t>
            </a:r>
          </a:p>
          <a:p>
            <a:endParaRPr lang="en-US" dirty="0" smtClean="0"/>
          </a:p>
          <a:p>
            <a:r>
              <a:rPr lang="en-US" dirty="0" smtClean="0"/>
              <a:t>In </a:t>
            </a:r>
            <a:r>
              <a:rPr lang="en-US" dirty="0"/>
              <a:t>such cases, the CIT (A) can admit the</a:t>
            </a:r>
          </a:p>
          <a:p>
            <a:r>
              <a:rPr lang="en-US" dirty="0"/>
              <a:t>additional evidences by his own to render the</a:t>
            </a:r>
          </a:p>
          <a:p>
            <a:r>
              <a:rPr lang="en-IN" dirty="0"/>
              <a:t>justice.</a:t>
            </a:r>
          </a:p>
          <a:p>
            <a:endParaRPr lang="en-US" dirty="0" smtClean="0"/>
          </a:p>
          <a:p>
            <a:r>
              <a:rPr lang="en-US" dirty="0" smtClean="0"/>
              <a:t>In </a:t>
            </a:r>
            <a:r>
              <a:rPr lang="en-US" dirty="0"/>
              <a:t>case, AO refused or decline, It’s the power </a:t>
            </a:r>
            <a:r>
              <a:rPr lang="en-US" dirty="0" smtClean="0"/>
              <a:t>of the </a:t>
            </a:r>
            <a:r>
              <a:rPr lang="en-US" dirty="0"/>
              <a:t>CIT ( A) to receive and consider the </a:t>
            </a:r>
            <a:r>
              <a:rPr lang="en-US" dirty="0" smtClean="0"/>
              <a:t>same.</a:t>
            </a:r>
            <a:endParaRPr lang="en-I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lnSpcReduction="10000"/>
          </a:bodyPr>
          <a:lstStyle/>
          <a:p>
            <a:endParaRPr lang="en-IN" dirty="0" smtClean="0"/>
          </a:p>
          <a:p>
            <a:r>
              <a:rPr lang="en-IN" dirty="0" smtClean="0"/>
              <a:t>Elements for the application for additional evidence(s):-</a:t>
            </a:r>
          </a:p>
          <a:p>
            <a:r>
              <a:rPr lang="en-IN" dirty="0" smtClean="0"/>
              <a:t>In duplicate</a:t>
            </a:r>
          </a:p>
          <a:p>
            <a:endParaRPr lang="en-IN" dirty="0" smtClean="0"/>
          </a:p>
          <a:p>
            <a:r>
              <a:rPr lang="en-IN" dirty="0" smtClean="0"/>
              <a:t>Reasons </a:t>
            </a:r>
            <a:r>
              <a:rPr lang="en-IN" dirty="0" smtClean="0"/>
              <a:t>for filing additional evidence i.e. justification thereof</a:t>
            </a:r>
          </a:p>
          <a:p>
            <a:endParaRPr lang="en-IN" dirty="0" smtClean="0"/>
          </a:p>
          <a:p>
            <a:r>
              <a:rPr lang="en-IN" dirty="0" smtClean="0"/>
              <a:t>Prayer </a:t>
            </a:r>
            <a:r>
              <a:rPr lang="en-IN" dirty="0" smtClean="0"/>
              <a:t>for the acceptance mentioning such portion covered under this sub Rule.</a:t>
            </a:r>
          </a:p>
          <a:p>
            <a:endParaRPr lang="en-IN" dirty="0" smtClean="0"/>
          </a:p>
          <a:p>
            <a:r>
              <a:rPr lang="en-US" dirty="0"/>
              <a:t>CIT (A) shall not take into account any</a:t>
            </a:r>
          </a:p>
          <a:p>
            <a:pPr marL="109855" indent="0">
              <a:buNone/>
            </a:pPr>
            <a:r>
              <a:rPr lang="en-US" dirty="0"/>
              <a:t>additional evidence unless the AO </a:t>
            </a:r>
            <a:r>
              <a:rPr lang="en-US" dirty="0" smtClean="0"/>
              <a:t>has been </a:t>
            </a:r>
            <a:r>
              <a:rPr lang="en-US" dirty="0"/>
              <a:t>allowed a reasonable opportunity:</a:t>
            </a:r>
          </a:p>
          <a:p>
            <a:endParaRPr lang="en-IN" dirty="0" smtClean="0"/>
          </a:p>
          <a:p>
            <a:endParaRPr lang="en-IN"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626291"/>
          </a:xfrm>
        </p:spPr>
        <p:txBody>
          <a:bodyPr>
            <a:normAutofit fontScale="85000" lnSpcReduction="20000"/>
          </a:bodyPr>
          <a:lstStyle/>
          <a:p>
            <a:endParaRPr lang="en-US" dirty="0" smtClean="0"/>
          </a:p>
          <a:p>
            <a:r>
              <a:rPr lang="en-US" dirty="0" smtClean="0"/>
              <a:t>to </a:t>
            </a:r>
            <a:r>
              <a:rPr lang="en-US" dirty="0"/>
              <a:t>examine the evidence or document or</a:t>
            </a:r>
          </a:p>
          <a:p>
            <a:r>
              <a:rPr lang="en-US" dirty="0"/>
              <a:t>to cross-examine witness produced by</a:t>
            </a:r>
          </a:p>
          <a:p>
            <a:r>
              <a:rPr lang="en-IN" dirty="0" smtClean="0"/>
              <a:t>Appellant</a:t>
            </a:r>
          </a:p>
          <a:p>
            <a:endParaRPr lang="en-IN" dirty="0"/>
          </a:p>
          <a:p>
            <a:r>
              <a:rPr lang="en-US" dirty="0" smtClean="0"/>
              <a:t>to </a:t>
            </a:r>
            <a:r>
              <a:rPr lang="en-US" dirty="0"/>
              <a:t>produce any evidence or document </a:t>
            </a:r>
            <a:r>
              <a:rPr lang="en-US" dirty="0" smtClean="0"/>
              <a:t>or any </a:t>
            </a:r>
            <a:r>
              <a:rPr lang="en-US" dirty="0"/>
              <a:t>witness in rebuttal of the </a:t>
            </a:r>
            <a:r>
              <a:rPr lang="en-US" dirty="0" smtClean="0"/>
              <a:t>additional evidence </a:t>
            </a:r>
            <a:r>
              <a:rPr lang="en-US" dirty="0"/>
              <a:t>produced by the </a:t>
            </a:r>
            <a:r>
              <a:rPr lang="en-US" dirty="0" smtClean="0"/>
              <a:t>appellant R</a:t>
            </a:r>
            <a:r>
              <a:rPr lang="en-US" dirty="0"/>
              <a:t>. 46A(4) </a:t>
            </a:r>
            <a:r>
              <a:rPr lang="en-US" dirty="0" smtClean="0"/>
              <a:t>– </a:t>
            </a:r>
          </a:p>
          <a:p>
            <a:endParaRPr lang="en-US" dirty="0" smtClean="0"/>
          </a:p>
          <a:p>
            <a:pPr marL="109855" indent="0">
              <a:buNone/>
            </a:pPr>
            <a:r>
              <a:rPr lang="en-US" dirty="0" smtClean="0"/>
              <a:t>Nothing </a:t>
            </a:r>
            <a:r>
              <a:rPr lang="en-US" dirty="0"/>
              <a:t>contained in </a:t>
            </a:r>
            <a:r>
              <a:rPr lang="en-US" dirty="0" smtClean="0"/>
              <a:t>this rule </a:t>
            </a:r>
            <a:r>
              <a:rPr lang="en-US" dirty="0"/>
              <a:t>shall affect the power of CIT (A) </a:t>
            </a:r>
            <a:r>
              <a:rPr lang="en-US" dirty="0" smtClean="0"/>
              <a:t>to direct </a:t>
            </a:r>
            <a:r>
              <a:rPr lang="en-US" dirty="0"/>
              <a:t>the production of any </a:t>
            </a:r>
            <a:r>
              <a:rPr lang="en-US" dirty="0" smtClean="0"/>
              <a:t>document, or </a:t>
            </a:r>
            <a:r>
              <a:rPr lang="en-US" dirty="0"/>
              <a:t>examination of any witness, </a:t>
            </a:r>
            <a:r>
              <a:rPr lang="en-US" dirty="0" smtClean="0"/>
              <a:t>to enable </a:t>
            </a:r>
            <a:r>
              <a:rPr lang="en-US" dirty="0"/>
              <a:t>him to dispose of the </a:t>
            </a:r>
            <a:r>
              <a:rPr lang="en-US" dirty="0" smtClean="0"/>
              <a:t>appeal, or </a:t>
            </a:r>
            <a:r>
              <a:rPr lang="en-US" dirty="0"/>
              <a:t>for any other substantial </a:t>
            </a:r>
            <a:r>
              <a:rPr lang="en-US" dirty="0" smtClean="0"/>
              <a:t>cause including </a:t>
            </a:r>
            <a:r>
              <a:rPr lang="en-US" dirty="0"/>
              <a:t>the enhancement of </a:t>
            </a:r>
            <a:r>
              <a:rPr lang="en-US" dirty="0" smtClean="0"/>
              <a:t>the assessment </a:t>
            </a:r>
            <a:r>
              <a:rPr lang="en-US" dirty="0"/>
              <a:t>or penalty whether on </a:t>
            </a:r>
            <a:r>
              <a:rPr lang="en-US" dirty="0" smtClean="0"/>
              <a:t>his own </a:t>
            </a:r>
            <a:r>
              <a:rPr lang="en-US" dirty="0"/>
              <a:t>motion or on the request of </a:t>
            </a:r>
            <a:r>
              <a:rPr lang="en-US" dirty="0" smtClean="0"/>
              <a:t>the AO </a:t>
            </a:r>
            <a:r>
              <a:rPr lang="en-US" dirty="0"/>
              <a:t>u/s 251(1)(a) or the imposition </a:t>
            </a:r>
            <a:r>
              <a:rPr lang="en-US" dirty="0" smtClean="0"/>
              <a:t>of </a:t>
            </a:r>
            <a:r>
              <a:rPr lang="en-IN" dirty="0" smtClean="0"/>
              <a:t>penalty </a:t>
            </a:r>
            <a:r>
              <a:rPr lang="en-IN" dirty="0"/>
              <a:t>u/s 271.</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lnSpcReduction="10000"/>
          </a:bodyPr>
          <a:lstStyle/>
          <a:p>
            <a:r>
              <a:rPr lang="en-US" dirty="0"/>
              <a:t>Where AO refused to admit the said</a:t>
            </a:r>
          </a:p>
          <a:p>
            <a:pPr marL="109855" indent="0">
              <a:buNone/>
            </a:pPr>
            <a:r>
              <a:rPr lang="en-US" dirty="0"/>
              <a:t>evidence which ought to have been admitted</a:t>
            </a:r>
          </a:p>
          <a:p>
            <a:pPr marL="109855" indent="0">
              <a:buNone/>
            </a:pPr>
            <a:endParaRPr lang="en-US" dirty="0" smtClean="0"/>
          </a:p>
          <a:p>
            <a:pPr marL="109855" indent="0">
              <a:buNone/>
            </a:pPr>
            <a:r>
              <a:rPr lang="en-US" dirty="0" smtClean="0"/>
              <a:t>b</a:t>
            </a:r>
            <a:r>
              <a:rPr lang="en-US" dirty="0"/>
              <a:t>. Where appellant was prevented by </a:t>
            </a:r>
            <a:r>
              <a:rPr lang="en-US" dirty="0" smtClean="0"/>
              <a:t>sufficient cause </a:t>
            </a:r>
            <a:r>
              <a:rPr lang="en-US" dirty="0"/>
              <a:t>from producing evidence called </a:t>
            </a:r>
            <a:r>
              <a:rPr lang="en-US" dirty="0" smtClean="0"/>
              <a:t>upon by </a:t>
            </a:r>
            <a:r>
              <a:rPr lang="en-US" dirty="0"/>
              <a:t>AO or relevant to any ground in </a:t>
            </a:r>
            <a:r>
              <a:rPr lang="en-US" dirty="0" smtClean="0"/>
              <a:t>appeal </a:t>
            </a:r>
          </a:p>
          <a:p>
            <a:pPr marL="109855" indent="0">
              <a:buNone/>
            </a:pPr>
            <a:endParaRPr lang="en-US" dirty="0" smtClean="0"/>
          </a:p>
          <a:p>
            <a:pPr marL="109855" indent="0">
              <a:buNone/>
            </a:pPr>
            <a:r>
              <a:rPr lang="en-US" dirty="0" smtClean="0"/>
              <a:t>c</a:t>
            </a:r>
            <a:r>
              <a:rPr lang="en-US" dirty="0"/>
              <a:t>. Where appellant was prevented by </a:t>
            </a:r>
            <a:r>
              <a:rPr lang="en-US" dirty="0" smtClean="0"/>
              <a:t>sufficient cause </a:t>
            </a:r>
            <a:r>
              <a:rPr lang="en-US" dirty="0"/>
              <a:t>from producing the AO any </a:t>
            </a:r>
            <a:r>
              <a:rPr lang="en-US" dirty="0" smtClean="0"/>
              <a:t>evidence which </a:t>
            </a:r>
            <a:r>
              <a:rPr lang="en-US" dirty="0"/>
              <a:t>is relevant to any ground of </a:t>
            </a:r>
            <a:r>
              <a:rPr lang="en-US" dirty="0" smtClean="0"/>
              <a:t>appeal</a:t>
            </a:r>
          </a:p>
          <a:p>
            <a:endParaRPr lang="en-US" dirty="0"/>
          </a:p>
          <a:p>
            <a:pPr marL="109855" indent="0">
              <a:buNone/>
            </a:pPr>
            <a:r>
              <a:rPr lang="en-US" dirty="0"/>
              <a:t>d. Where AO made the impugned order </a:t>
            </a:r>
            <a:r>
              <a:rPr lang="en-US" dirty="0" smtClean="0"/>
              <a:t>without giving </a:t>
            </a:r>
            <a:r>
              <a:rPr lang="en-US" dirty="0"/>
              <a:t>sufficient opportunity to appellant</a:t>
            </a:r>
            <a:endParaRPr lang="en-IN"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lstStyle/>
          <a:p>
            <a:endParaRPr lang="en-US" dirty="0" smtClean="0"/>
          </a:p>
          <a:p>
            <a:r>
              <a:rPr lang="en-US" dirty="0" smtClean="0"/>
              <a:t>Bombay </a:t>
            </a:r>
            <a:r>
              <a:rPr lang="en-US" dirty="0"/>
              <a:t>High Court </a:t>
            </a:r>
            <a:r>
              <a:rPr lang="en-US" b="1" dirty="0">
                <a:solidFill>
                  <a:srgbClr val="FF0000"/>
                </a:solidFill>
              </a:rPr>
              <a:t>in Smt. </a:t>
            </a:r>
            <a:r>
              <a:rPr lang="en-US" b="1" dirty="0" err="1">
                <a:solidFill>
                  <a:srgbClr val="FF0000"/>
                </a:solidFill>
              </a:rPr>
              <a:t>Prabhavati</a:t>
            </a:r>
            <a:r>
              <a:rPr lang="en-US" b="1" dirty="0">
                <a:solidFill>
                  <a:srgbClr val="FF0000"/>
                </a:solidFill>
              </a:rPr>
              <a:t> S. Shah</a:t>
            </a:r>
          </a:p>
          <a:p>
            <a:pPr marL="109855" indent="0">
              <a:buNone/>
            </a:pPr>
            <a:r>
              <a:rPr lang="en-US" b="1" dirty="0">
                <a:solidFill>
                  <a:srgbClr val="FF0000"/>
                </a:solidFill>
              </a:rPr>
              <a:t>vs. CIT [1998] 231 ITR 1</a:t>
            </a:r>
            <a:r>
              <a:rPr lang="en-US" dirty="0"/>
              <a:t> - AAC should have</a:t>
            </a:r>
          </a:p>
          <a:p>
            <a:pPr marL="109855" indent="0">
              <a:buNone/>
            </a:pPr>
            <a:r>
              <a:rPr lang="en-US" dirty="0"/>
              <a:t>admitted additional evidence in exercise of</a:t>
            </a:r>
          </a:p>
          <a:p>
            <a:pPr marL="109855" indent="0">
              <a:buNone/>
            </a:pPr>
            <a:r>
              <a:rPr lang="en-US" dirty="0"/>
              <a:t>power u/s 250(5) as well as under Rule</a:t>
            </a:r>
          </a:p>
          <a:p>
            <a:pPr marL="109855" indent="0">
              <a:buNone/>
            </a:pPr>
            <a:r>
              <a:rPr lang="en-US" dirty="0"/>
              <a:t>46A(1)(c) considering the fact that AO had</a:t>
            </a:r>
          </a:p>
          <a:p>
            <a:pPr marL="109855" indent="0">
              <a:buNone/>
            </a:pPr>
            <a:r>
              <a:rPr lang="en-US" dirty="0"/>
              <a:t>considered loan as income only on ground</a:t>
            </a:r>
          </a:p>
          <a:p>
            <a:pPr marL="109855" indent="0">
              <a:buNone/>
            </a:pPr>
            <a:r>
              <a:rPr lang="en-US" dirty="0"/>
              <a:t>that summons issued to lenders </a:t>
            </a:r>
            <a:r>
              <a:rPr lang="en-US" dirty="0" smtClean="0"/>
              <a:t>were </a:t>
            </a:r>
            <a:endParaRPr lang="en-US" dirty="0"/>
          </a:p>
          <a:p>
            <a:pPr marL="109855" indent="0">
              <a:buNone/>
            </a:pPr>
            <a:r>
              <a:rPr lang="en-US" dirty="0"/>
              <a:t>returned unserved and didn’t provide</a:t>
            </a:r>
          </a:p>
          <a:p>
            <a:pPr marL="109855" indent="0">
              <a:buNone/>
            </a:pPr>
            <a:r>
              <a:rPr lang="en-US" dirty="0"/>
              <a:t>opportunity to assessee during assessment</a:t>
            </a:r>
          </a:p>
          <a:p>
            <a:pPr marL="109855" indent="0">
              <a:buNone/>
            </a:pPr>
            <a:r>
              <a:rPr lang="en-IN" dirty="0"/>
              <a:t>proceedings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
            <a:ext cx="8229600" cy="5854891"/>
          </a:xfrm>
        </p:spPr>
        <p:txBody>
          <a:bodyPr>
            <a:normAutofit fontScale="92500" lnSpcReduction="20000"/>
          </a:bodyPr>
          <a:lstStyle/>
          <a:p>
            <a:endParaRPr lang="en-IN" dirty="0" smtClean="0"/>
          </a:p>
          <a:p>
            <a:r>
              <a:rPr lang="en-IN" dirty="0" smtClean="0"/>
              <a:t>Delhi </a:t>
            </a:r>
            <a:r>
              <a:rPr lang="en-IN" dirty="0"/>
              <a:t>High Court </a:t>
            </a:r>
            <a:r>
              <a:rPr lang="en-IN" dirty="0" smtClean="0"/>
              <a:t>in </a:t>
            </a:r>
            <a:r>
              <a:rPr lang="en-IN" b="1" dirty="0" err="1" smtClean="0">
                <a:solidFill>
                  <a:srgbClr val="FF0000"/>
                </a:solidFill>
              </a:rPr>
              <a:t>Chandrakant</a:t>
            </a:r>
            <a:r>
              <a:rPr lang="en-IN" b="1" dirty="0" smtClean="0">
                <a:solidFill>
                  <a:srgbClr val="FF0000"/>
                </a:solidFill>
              </a:rPr>
              <a:t> </a:t>
            </a:r>
            <a:r>
              <a:rPr lang="en-IN" b="1" dirty="0" err="1">
                <a:solidFill>
                  <a:srgbClr val="FF0000"/>
                </a:solidFill>
              </a:rPr>
              <a:t>Chanu</a:t>
            </a:r>
            <a:r>
              <a:rPr lang="en-IN" b="1" dirty="0">
                <a:solidFill>
                  <a:srgbClr val="FF0000"/>
                </a:solidFill>
              </a:rPr>
              <a:t> </a:t>
            </a:r>
            <a:r>
              <a:rPr lang="en-IN" b="1" dirty="0" smtClean="0">
                <a:solidFill>
                  <a:srgbClr val="FF0000"/>
                </a:solidFill>
              </a:rPr>
              <a:t>Bhai </a:t>
            </a:r>
            <a:r>
              <a:rPr lang="en-US" b="1" dirty="0" smtClean="0">
                <a:solidFill>
                  <a:srgbClr val="FF0000"/>
                </a:solidFill>
              </a:rPr>
              <a:t>Patel </a:t>
            </a:r>
            <a:r>
              <a:rPr lang="en-US" b="1" dirty="0">
                <a:solidFill>
                  <a:srgbClr val="FF0000"/>
                </a:solidFill>
              </a:rPr>
              <a:t>202 Taxman 262 </a:t>
            </a:r>
            <a:r>
              <a:rPr lang="en-US" dirty="0"/>
              <a:t>- if additional </a:t>
            </a:r>
            <a:r>
              <a:rPr lang="en-US" dirty="0" smtClean="0"/>
              <a:t>evidence is </a:t>
            </a:r>
            <a:r>
              <a:rPr lang="en-US" dirty="0"/>
              <a:t>without any blemish and in order to </a:t>
            </a:r>
            <a:r>
              <a:rPr lang="en-US" dirty="0" smtClean="0"/>
              <a:t>advance the </a:t>
            </a:r>
            <a:r>
              <a:rPr lang="en-US" dirty="0"/>
              <a:t>cause of justice, the same ought to </a:t>
            </a:r>
            <a:r>
              <a:rPr lang="en-US" dirty="0" smtClean="0"/>
              <a:t>be </a:t>
            </a:r>
            <a:r>
              <a:rPr lang="en-IN" dirty="0" smtClean="0"/>
              <a:t>admitted.</a:t>
            </a:r>
          </a:p>
          <a:p>
            <a:endParaRPr lang="en-IN" dirty="0" smtClean="0"/>
          </a:p>
          <a:p>
            <a:r>
              <a:rPr lang="en-US" b="1" dirty="0">
                <a:solidFill>
                  <a:srgbClr val="FF0000"/>
                </a:solidFill>
              </a:rPr>
              <a:t>CIT vs. Manish Build </a:t>
            </a:r>
            <a:r>
              <a:rPr lang="en-US" b="1" dirty="0" smtClean="0">
                <a:solidFill>
                  <a:srgbClr val="FF0000"/>
                </a:solidFill>
              </a:rPr>
              <a:t>Well </a:t>
            </a:r>
            <a:r>
              <a:rPr lang="en-IN" b="1" dirty="0">
                <a:solidFill>
                  <a:srgbClr val="FF0000"/>
                </a:solidFill>
              </a:rPr>
              <a:t>(P) Ltd</a:t>
            </a:r>
            <a:r>
              <a:rPr lang="en-IN" b="1" dirty="0" smtClean="0">
                <a:solidFill>
                  <a:srgbClr val="FF0000"/>
                </a:solidFill>
              </a:rPr>
              <a:t>. </a:t>
            </a:r>
            <a:r>
              <a:rPr lang="en-IN" dirty="0" smtClean="0"/>
              <a:t>in ITA No. 928/ 2011 dt. 15.11.2011 </a:t>
            </a:r>
            <a:r>
              <a:rPr lang="en-US" dirty="0" smtClean="0"/>
              <a:t>(</a:t>
            </a:r>
            <a:r>
              <a:rPr lang="en-US" dirty="0"/>
              <a:t>2011) 63 DTR 369 - after admission </a:t>
            </a:r>
            <a:r>
              <a:rPr lang="en-US" dirty="0" smtClean="0"/>
              <a:t>of additional </a:t>
            </a:r>
            <a:r>
              <a:rPr lang="en-US" dirty="0"/>
              <a:t>evidence, it is mandatory to </a:t>
            </a:r>
            <a:r>
              <a:rPr lang="en-US" dirty="0" smtClean="0"/>
              <a:t>follow Rule </a:t>
            </a:r>
            <a:r>
              <a:rPr lang="en-US" dirty="0"/>
              <a:t>46A(3) of the Rule. It was found that the </a:t>
            </a:r>
            <a:r>
              <a:rPr lang="en-US" dirty="0" smtClean="0"/>
              <a:t>AO only </a:t>
            </a:r>
            <a:r>
              <a:rPr lang="en-US" dirty="0"/>
              <a:t>objected the admissibility of </a:t>
            </a:r>
            <a:r>
              <a:rPr lang="en-US" dirty="0" smtClean="0"/>
              <a:t>additional evidence </a:t>
            </a:r>
            <a:r>
              <a:rPr lang="en-US" dirty="0"/>
              <a:t>and restricted himself to comment </a:t>
            </a:r>
            <a:r>
              <a:rPr lang="en-US" dirty="0" smtClean="0"/>
              <a:t>on the </a:t>
            </a:r>
            <a:r>
              <a:rPr lang="en-US" dirty="0"/>
              <a:t>merits of the evidence. Therefore, the </a:t>
            </a:r>
            <a:r>
              <a:rPr lang="en-US" dirty="0" smtClean="0"/>
              <a:t>Hon’ble court </a:t>
            </a:r>
            <a:r>
              <a:rPr lang="en-US" dirty="0"/>
              <a:t>observes that the ld. CIT (A) did not </a:t>
            </a:r>
            <a:r>
              <a:rPr lang="en-US" dirty="0" smtClean="0"/>
              <a:t>follow the </a:t>
            </a:r>
            <a:r>
              <a:rPr lang="en-US" dirty="0"/>
              <a:t>mandatory procedure for consideration </a:t>
            </a:r>
            <a:r>
              <a:rPr lang="en-US" dirty="0" smtClean="0"/>
              <a:t>of additional </a:t>
            </a:r>
            <a:r>
              <a:rPr lang="en-US" dirty="0"/>
              <a:t>evidence at the first appellate stage.</a:t>
            </a: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28600"/>
            <a:ext cx="8305800" cy="5778691"/>
          </a:xfrm>
        </p:spPr>
        <p:txBody>
          <a:bodyPr/>
          <a:lstStyle/>
          <a:p>
            <a:endParaRPr lang="en-US" dirty="0" smtClean="0"/>
          </a:p>
          <a:p>
            <a:r>
              <a:rPr lang="en-US" dirty="0" smtClean="0"/>
              <a:t>U/S 143(1)/(1B) AN INTIMATION EVEN THE</a:t>
            </a:r>
          </a:p>
          <a:p>
            <a:pPr marL="109855" indent="0">
              <a:buNone/>
            </a:pPr>
            <a:r>
              <a:rPr lang="en-US" dirty="0" smtClean="0"/>
              <a:t>ASSESSEE MADE OBJECTION AGAINST ADJUSTMENTS IN RETURN OF INCOME OR STATEMENT OF TDS OR TCS </a:t>
            </a:r>
          </a:p>
          <a:p>
            <a:pPr marL="109855" indent="0">
              <a:buNone/>
            </a:pPr>
            <a:endParaRPr lang="en-US" dirty="0"/>
          </a:p>
          <a:p>
            <a:pPr marL="109855" indent="0">
              <a:buNone/>
            </a:pPr>
            <a:r>
              <a:rPr lang="en-US" dirty="0" smtClean="0"/>
              <a:t>143(3) SCRUTINY ASSESSMENT</a:t>
            </a:r>
          </a:p>
          <a:p>
            <a:pPr marL="109855" indent="0">
              <a:buNone/>
            </a:pPr>
            <a:endParaRPr lang="en-US" dirty="0"/>
          </a:p>
          <a:p>
            <a:pPr marL="109855" indent="0">
              <a:buNone/>
            </a:pPr>
            <a:r>
              <a:rPr lang="en-US" dirty="0" smtClean="0"/>
              <a:t>144 BEST JUDGMENT ASSESSMENT</a:t>
            </a:r>
          </a:p>
          <a:p>
            <a:pPr marL="109855" indent="0">
              <a:buNone/>
            </a:pPr>
            <a:endParaRPr lang="en-US" dirty="0"/>
          </a:p>
          <a:p>
            <a:pPr marL="109855" indent="0">
              <a:buNone/>
            </a:pPr>
            <a:r>
              <a:rPr lang="en-US" dirty="0" smtClean="0"/>
              <a:t>147 INCOME ESCAPED ASSESSMENT</a:t>
            </a:r>
          </a:p>
          <a:p>
            <a:pPr marL="109855" indent="0">
              <a:buNone/>
            </a:pPr>
            <a:endParaRPr lang="en-US" dirty="0"/>
          </a:p>
          <a:p>
            <a:pPr marL="109855" indent="0">
              <a:buNone/>
            </a:pP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fontScale="77500" lnSpcReduction="20000"/>
          </a:bodyPr>
          <a:lstStyle/>
          <a:p>
            <a:endParaRPr lang="en-US" dirty="0" smtClean="0"/>
          </a:p>
          <a:p>
            <a:pPr marL="109855" indent="0">
              <a:buNone/>
            </a:pPr>
            <a:r>
              <a:rPr lang="en-US" dirty="0" smtClean="0"/>
              <a:t>Reasons </a:t>
            </a:r>
            <a:r>
              <a:rPr lang="en-US" dirty="0"/>
              <a:t>must be given for </a:t>
            </a:r>
            <a:r>
              <a:rPr lang="en-US" dirty="0" smtClean="0"/>
              <a:t>non-acceptance of additional </a:t>
            </a:r>
            <a:r>
              <a:rPr lang="en-US" dirty="0"/>
              <a:t>evidence under rule </a:t>
            </a:r>
            <a:r>
              <a:rPr lang="en-US" dirty="0" smtClean="0"/>
              <a:t>46A:-</a:t>
            </a:r>
          </a:p>
          <a:p>
            <a:pPr marL="109855" indent="0">
              <a:buNone/>
            </a:pPr>
            <a:endParaRPr lang="en-US" dirty="0"/>
          </a:p>
          <a:p>
            <a:pPr marL="109855" indent="0">
              <a:buNone/>
            </a:pPr>
            <a:r>
              <a:rPr lang="en-IN" b="1" dirty="0" err="1" smtClean="0">
                <a:solidFill>
                  <a:srgbClr val="FF0000"/>
                </a:solidFill>
              </a:rPr>
              <a:t>Abhay</a:t>
            </a:r>
            <a:r>
              <a:rPr lang="en-IN" b="1" dirty="0" smtClean="0">
                <a:solidFill>
                  <a:srgbClr val="FF0000"/>
                </a:solidFill>
              </a:rPr>
              <a:t> </a:t>
            </a:r>
            <a:r>
              <a:rPr lang="en-IN" b="1" dirty="0">
                <a:solidFill>
                  <a:srgbClr val="FF0000"/>
                </a:solidFill>
              </a:rPr>
              <a:t>Kumar Shroff V/s. </a:t>
            </a:r>
            <a:r>
              <a:rPr lang="en-IN" b="1" dirty="0" smtClean="0">
                <a:solidFill>
                  <a:srgbClr val="FF0000"/>
                </a:solidFill>
              </a:rPr>
              <a:t>ITO 63 </a:t>
            </a:r>
            <a:r>
              <a:rPr lang="en-IN" b="1" dirty="0">
                <a:solidFill>
                  <a:srgbClr val="FF0000"/>
                </a:solidFill>
              </a:rPr>
              <a:t>ITD 144(Pat</a:t>
            </a:r>
            <a:r>
              <a:rPr lang="en-IN" b="1" dirty="0" smtClean="0">
                <a:solidFill>
                  <a:srgbClr val="FF0000"/>
                </a:solidFill>
              </a:rPr>
              <a:t>)</a:t>
            </a:r>
          </a:p>
          <a:p>
            <a:pPr marL="109855" indent="0">
              <a:buNone/>
            </a:pPr>
            <a:r>
              <a:rPr lang="en-IN" b="1" dirty="0" smtClean="0">
                <a:solidFill>
                  <a:srgbClr val="FF0000"/>
                </a:solidFill>
              </a:rPr>
              <a:t>Smt</a:t>
            </a:r>
            <a:r>
              <a:rPr lang="en-IN" b="1" dirty="0">
                <a:solidFill>
                  <a:srgbClr val="FF0000"/>
                </a:solidFill>
              </a:rPr>
              <a:t>. </a:t>
            </a:r>
            <a:r>
              <a:rPr lang="en-IN" b="1" dirty="0" err="1">
                <a:solidFill>
                  <a:srgbClr val="FF0000"/>
                </a:solidFill>
              </a:rPr>
              <a:t>Prabhavati</a:t>
            </a:r>
            <a:r>
              <a:rPr lang="en-IN" b="1" dirty="0">
                <a:solidFill>
                  <a:srgbClr val="FF0000"/>
                </a:solidFill>
              </a:rPr>
              <a:t> S. Shah V/s. </a:t>
            </a:r>
            <a:r>
              <a:rPr lang="en-IN" b="1" dirty="0" smtClean="0">
                <a:solidFill>
                  <a:srgbClr val="FF0000"/>
                </a:solidFill>
              </a:rPr>
              <a:t>CIT,231 </a:t>
            </a:r>
            <a:r>
              <a:rPr lang="en-IN" b="1" dirty="0">
                <a:solidFill>
                  <a:srgbClr val="FF0000"/>
                </a:solidFill>
              </a:rPr>
              <a:t>ITR </a:t>
            </a:r>
            <a:r>
              <a:rPr lang="en-IN" b="1" dirty="0" smtClean="0">
                <a:solidFill>
                  <a:srgbClr val="FF0000"/>
                </a:solidFill>
              </a:rPr>
              <a:t>278 Collector </a:t>
            </a:r>
            <a:r>
              <a:rPr lang="en-IN" b="1" dirty="0">
                <a:solidFill>
                  <a:srgbClr val="FF0000"/>
                </a:solidFill>
              </a:rPr>
              <a:t>Land </a:t>
            </a:r>
            <a:r>
              <a:rPr lang="en-IN" b="1" dirty="0" err="1" smtClean="0">
                <a:solidFill>
                  <a:srgbClr val="FF0000"/>
                </a:solidFill>
              </a:rPr>
              <a:t>Katji</a:t>
            </a:r>
            <a:r>
              <a:rPr lang="en-IN" b="1" dirty="0" smtClean="0">
                <a:solidFill>
                  <a:srgbClr val="FF0000"/>
                </a:solidFill>
              </a:rPr>
              <a:t> 167 </a:t>
            </a:r>
            <a:r>
              <a:rPr lang="en-IN" b="1" dirty="0">
                <a:solidFill>
                  <a:srgbClr val="FF0000"/>
                </a:solidFill>
              </a:rPr>
              <a:t>ITR 471 (SC</a:t>
            </a:r>
            <a:r>
              <a:rPr lang="en-IN" b="1" dirty="0" smtClean="0">
                <a:solidFill>
                  <a:srgbClr val="FF0000"/>
                </a:solidFill>
              </a:rPr>
              <a:t>)</a:t>
            </a:r>
          </a:p>
          <a:p>
            <a:pPr marL="109855" indent="0">
              <a:buNone/>
            </a:pPr>
            <a:endParaRPr lang="en-IN" b="1" dirty="0">
              <a:solidFill>
                <a:srgbClr val="FF0000"/>
              </a:solidFill>
            </a:endParaRPr>
          </a:p>
          <a:p>
            <a:pPr marL="109855" indent="0">
              <a:buNone/>
            </a:pPr>
            <a:r>
              <a:rPr lang="en-US" dirty="0"/>
              <a:t>Where CIT (A) has called for production of </a:t>
            </a:r>
            <a:r>
              <a:rPr lang="en-US" dirty="0" smtClean="0"/>
              <a:t>any document </a:t>
            </a:r>
            <a:r>
              <a:rPr lang="en-US" dirty="0"/>
              <a:t>on his own during the course </a:t>
            </a:r>
            <a:r>
              <a:rPr lang="en-US" dirty="0" smtClean="0"/>
              <a:t>of appellate </a:t>
            </a:r>
            <a:r>
              <a:rPr lang="en-US" dirty="0"/>
              <a:t>proceedings, then he is not obliged </a:t>
            </a:r>
            <a:r>
              <a:rPr lang="en-US" dirty="0" smtClean="0"/>
              <a:t>to call </a:t>
            </a:r>
            <a:r>
              <a:rPr lang="en-US" dirty="0"/>
              <a:t>for a remand report from AO on the </a:t>
            </a:r>
            <a:r>
              <a:rPr lang="en-US" dirty="0" smtClean="0"/>
              <a:t>said evidences</a:t>
            </a:r>
            <a:r>
              <a:rPr lang="en-US" dirty="0"/>
              <a:t>. In such circumstances the </a:t>
            </a:r>
            <a:r>
              <a:rPr lang="en-US" dirty="0" smtClean="0"/>
              <a:t>revenue cannot </a:t>
            </a:r>
            <a:r>
              <a:rPr lang="en-US" dirty="0"/>
              <a:t>raise the issue of violation of Rule </a:t>
            </a:r>
            <a:r>
              <a:rPr lang="en-US" dirty="0" smtClean="0"/>
              <a:t>46A</a:t>
            </a:r>
          </a:p>
          <a:p>
            <a:pPr marL="109855" indent="0">
              <a:buNone/>
            </a:pPr>
            <a:endParaRPr lang="en-US" dirty="0"/>
          </a:p>
          <a:p>
            <a:pPr marL="109855" indent="0">
              <a:buNone/>
            </a:pPr>
            <a:r>
              <a:rPr lang="en-US" b="1" dirty="0" smtClean="0">
                <a:solidFill>
                  <a:srgbClr val="FF0000"/>
                </a:solidFill>
              </a:rPr>
              <a:t>CIT </a:t>
            </a:r>
            <a:r>
              <a:rPr lang="en-US" b="1" dirty="0">
                <a:solidFill>
                  <a:srgbClr val="FF0000"/>
                </a:solidFill>
              </a:rPr>
              <a:t>v </a:t>
            </a:r>
            <a:r>
              <a:rPr lang="en-US" b="1" dirty="0" err="1">
                <a:solidFill>
                  <a:srgbClr val="FF0000"/>
                </a:solidFill>
              </a:rPr>
              <a:t>Surtech</a:t>
            </a:r>
            <a:r>
              <a:rPr lang="en-US" b="1" dirty="0">
                <a:solidFill>
                  <a:srgbClr val="FF0000"/>
                </a:solidFill>
              </a:rPr>
              <a:t> Hospital &amp; Research Centre Ltd 293 </a:t>
            </a:r>
            <a:r>
              <a:rPr lang="en-US" b="1" dirty="0" smtClean="0">
                <a:solidFill>
                  <a:srgbClr val="FF0000"/>
                </a:solidFill>
              </a:rPr>
              <a:t>ITR </a:t>
            </a:r>
            <a:r>
              <a:rPr lang="en-IN" b="1" dirty="0" smtClean="0">
                <a:solidFill>
                  <a:srgbClr val="FF0000"/>
                </a:solidFill>
              </a:rPr>
              <a:t>53 </a:t>
            </a:r>
            <a:r>
              <a:rPr lang="en-IN" b="1" dirty="0">
                <a:solidFill>
                  <a:srgbClr val="FF0000"/>
                </a:solidFill>
              </a:rPr>
              <a:t>(Bom</a:t>
            </a:r>
            <a:r>
              <a:rPr lang="en-IN" b="1" dirty="0" smtClean="0">
                <a:solidFill>
                  <a:srgbClr val="FF0000"/>
                </a:solidFill>
              </a:rPr>
              <a:t>),</a:t>
            </a:r>
          </a:p>
          <a:p>
            <a:pPr marL="109855" indent="0">
              <a:buNone/>
            </a:pPr>
            <a:endParaRPr lang="en-IN" b="1" dirty="0" smtClean="0">
              <a:solidFill>
                <a:srgbClr val="FF0000"/>
              </a:solidFill>
            </a:endParaRPr>
          </a:p>
          <a:p>
            <a:pPr marL="109855" indent="0">
              <a:buNone/>
            </a:pPr>
            <a:r>
              <a:rPr lang="en-IN" b="1" dirty="0" smtClean="0">
                <a:solidFill>
                  <a:srgbClr val="FF0000"/>
                </a:solidFill>
              </a:rPr>
              <a:t>One contrary view expressed by the Kerala High court in the case of </a:t>
            </a:r>
            <a:r>
              <a:rPr lang="en-US" b="1" dirty="0" smtClean="0">
                <a:solidFill>
                  <a:srgbClr val="FF0000"/>
                </a:solidFill>
              </a:rPr>
              <a:t>CIT </a:t>
            </a:r>
            <a:r>
              <a:rPr lang="en-US" b="1" dirty="0">
                <a:solidFill>
                  <a:srgbClr val="FF0000"/>
                </a:solidFill>
              </a:rPr>
              <a:t>v E. D</a:t>
            </a:r>
            <a:r>
              <a:rPr lang="en-US" b="1" dirty="0" smtClean="0">
                <a:solidFill>
                  <a:srgbClr val="FF0000"/>
                </a:solidFill>
              </a:rPr>
              <a:t>. </a:t>
            </a:r>
            <a:r>
              <a:rPr lang="pl-PL" b="1" dirty="0" smtClean="0">
                <a:solidFill>
                  <a:srgbClr val="FF0000"/>
                </a:solidFill>
              </a:rPr>
              <a:t>Benny </a:t>
            </a:r>
            <a:r>
              <a:rPr lang="pl-PL" b="1" dirty="0">
                <a:solidFill>
                  <a:srgbClr val="FF0000"/>
                </a:solidFill>
              </a:rPr>
              <a:t>283 CTR (Ker) 212</a:t>
            </a:r>
            <a:endParaRPr lang="en-IN" b="1" dirty="0">
              <a:solidFill>
                <a:srgbClr val="FF0000"/>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
            <a:ext cx="8229600" cy="5854891"/>
          </a:xfrm>
        </p:spPr>
        <p:txBody>
          <a:bodyPr>
            <a:normAutofit fontScale="85000" lnSpcReduction="20000"/>
          </a:bodyPr>
          <a:lstStyle/>
          <a:p>
            <a:endParaRPr lang="en-IN" dirty="0" smtClean="0"/>
          </a:p>
          <a:p>
            <a:r>
              <a:rPr lang="en-IN" dirty="0" smtClean="0"/>
              <a:t>Summarised:</a:t>
            </a:r>
          </a:p>
          <a:p>
            <a:r>
              <a:rPr lang="en-IN" dirty="0" smtClean="0"/>
              <a:t>New </a:t>
            </a:r>
            <a:r>
              <a:rPr lang="en-IN" dirty="0" smtClean="0"/>
              <a:t>Evidence</a:t>
            </a:r>
          </a:p>
          <a:p>
            <a:endParaRPr lang="en-IN" dirty="0" smtClean="0"/>
          </a:p>
          <a:p>
            <a:r>
              <a:rPr lang="en-IN" dirty="0" smtClean="0"/>
              <a:t>CIT(A) send for the remand report of the A.O.</a:t>
            </a:r>
          </a:p>
          <a:p>
            <a:endParaRPr lang="en-IN" dirty="0" smtClean="0"/>
          </a:p>
          <a:p>
            <a:r>
              <a:rPr lang="en-IN" dirty="0" smtClean="0"/>
              <a:t>Copy </a:t>
            </a:r>
            <a:r>
              <a:rPr lang="en-IN" dirty="0" smtClean="0"/>
              <a:t>of the said Remand report is required to be provided to the </a:t>
            </a:r>
            <a:r>
              <a:rPr lang="en-IN" dirty="0" smtClean="0"/>
              <a:t>Appellant</a:t>
            </a:r>
          </a:p>
          <a:p>
            <a:endParaRPr lang="en-IN" dirty="0" smtClean="0"/>
          </a:p>
          <a:p>
            <a:r>
              <a:rPr lang="en-IN" dirty="0" smtClean="0"/>
              <a:t>The appellant will file Rebuttal against such remand report</a:t>
            </a:r>
          </a:p>
          <a:p>
            <a:endParaRPr lang="en-IN" dirty="0" smtClean="0"/>
          </a:p>
          <a:p>
            <a:r>
              <a:rPr lang="en-IN" dirty="0" smtClean="0"/>
              <a:t>Thereafter </a:t>
            </a:r>
            <a:r>
              <a:rPr lang="en-IN" dirty="0" smtClean="0"/>
              <a:t>Rejoinder may be submitted by the appellant</a:t>
            </a:r>
          </a:p>
          <a:p>
            <a:endParaRPr lang="en-IN" dirty="0" smtClean="0"/>
          </a:p>
          <a:p>
            <a:r>
              <a:rPr lang="en-IN" dirty="0" smtClean="0"/>
              <a:t>Hearing </a:t>
            </a:r>
            <a:r>
              <a:rPr lang="en-IN" dirty="0" smtClean="0"/>
              <a:t>of the appeal petition </a:t>
            </a:r>
          </a:p>
          <a:p>
            <a:endParaRPr lang="en-IN" dirty="0" smtClean="0"/>
          </a:p>
          <a:p>
            <a:r>
              <a:rPr lang="en-IN" dirty="0" smtClean="0"/>
              <a:t>Order </a:t>
            </a:r>
            <a:r>
              <a:rPr lang="en-IN" dirty="0" smtClean="0"/>
              <a:t>reserved by the CIT(A)</a:t>
            </a:r>
          </a:p>
          <a:p>
            <a:endParaRPr lang="en-IN" dirty="0" smtClean="0"/>
          </a:p>
          <a:p>
            <a:endParaRPr lang="en-IN"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8001000" cy="3429000"/>
          </a:xfrm>
        </p:spPr>
        <p:txBody>
          <a:bodyPr/>
          <a:lstStyle/>
          <a:p>
            <a:r>
              <a:rPr lang="en-US" dirty="0" smtClean="0"/>
              <a:t>THANK YOU</a:t>
            </a:r>
            <a:endParaRPr lang="en-US" dirty="0"/>
          </a:p>
        </p:txBody>
      </p:sp>
    </p:spTree>
  </p:cSld>
  <p:clrMapOvr>
    <a:masterClrMapping/>
  </p:clrMapOvr>
  <p:transition>
    <p:strips/>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473891"/>
          </a:xfrm>
        </p:spPr>
        <p:txBody>
          <a:bodyPr/>
          <a:lstStyle/>
          <a:p>
            <a:endParaRPr lang="en-US" dirty="0" smtClean="0"/>
          </a:p>
          <a:p>
            <a:r>
              <a:rPr lang="en-US" dirty="0" smtClean="0"/>
              <a:t>U/S 153A,153C ASSESSMENT/ REASSESSMENT IN SEARCH CASES ONLY</a:t>
            </a:r>
          </a:p>
          <a:p>
            <a:endParaRPr lang="en-US" dirty="0"/>
          </a:p>
          <a:p>
            <a:r>
              <a:rPr lang="en-US" dirty="0" smtClean="0"/>
              <a:t>U/S 92CD(3) ORDER PASSED ON MODIFIED RETURN FILLED IN ACCORDANCE WITH AND LIMITED TO THE ADVANCE PRICING AGREEMENT</a:t>
            </a:r>
          </a:p>
          <a:p>
            <a:endParaRPr lang="en-US" dirty="0"/>
          </a:p>
          <a:p>
            <a:r>
              <a:rPr lang="en-US" dirty="0" smtClean="0"/>
              <a:t>U/S 154/155 RECTIFICATION</a:t>
            </a:r>
          </a:p>
          <a:p>
            <a:endParaRPr lang="en-US" dirty="0"/>
          </a:p>
          <a:p>
            <a:r>
              <a:rPr lang="en-US" dirty="0" smtClean="0"/>
              <a:t>U/S 237 RELATING TO REFUNDS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28600"/>
            <a:ext cx="8382000" cy="5778691"/>
          </a:xfrm>
        </p:spPr>
        <p:txBody>
          <a:bodyPr>
            <a:normAutofit lnSpcReduction="10000"/>
          </a:bodyPr>
          <a:lstStyle/>
          <a:p>
            <a:endParaRPr lang="en-US" dirty="0" smtClean="0"/>
          </a:p>
          <a:p>
            <a:r>
              <a:rPr lang="en-US" dirty="0" smtClean="0"/>
              <a:t>U/S 270 TO 275 PENALTY ORDER UNDER CHAPTER XXI</a:t>
            </a:r>
          </a:p>
          <a:p>
            <a:endParaRPr lang="en-US" dirty="0"/>
          </a:p>
          <a:p>
            <a:r>
              <a:rPr lang="en-US" dirty="0" smtClean="0"/>
              <a:t>U/S 201 ASSESSEE DEEMED TO BE THE ASSESSEE IN DEFAULT FOR FAILURE TO DEDUCT THE TAX ANY PAYMENT THEREOF</a:t>
            </a:r>
          </a:p>
          <a:p>
            <a:endParaRPr lang="en-US" dirty="0"/>
          </a:p>
          <a:p>
            <a:r>
              <a:rPr lang="en-US" dirty="0" smtClean="0"/>
              <a:t>U/S 206C(6A) </a:t>
            </a:r>
            <a:r>
              <a:rPr lang="en-US" dirty="0"/>
              <a:t>ASSESSEE DEEMED TO BE THE ASSESSEE IN DEFAULT FOR FAILURE TO </a:t>
            </a:r>
            <a:r>
              <a:rPr lang="en-US" dirty="0" smtClean="0"/>
              <a:t>COLLECT </a:t>
            </a:r>
            <a:r>
              <a:rPr lang="en-US" dirty="0"/>
              <a:t>THE TAX ANY PAYMENT </a:t>
            </a:r>
            <a:r>
              <a:rPr lang="en-US" dirty="0" smtClean="0"/>
              <a:t>THEREOF</a:t>
            </a:r>
          </a:p>
          <a:p>
            <a:endParaRPr lang="en-US" dirty="0"/>
          </a:p>
          <a:p>
            <a:r>
              <a:rPr lang="en-US" dirty="0" smtClean="0"/>
              <a:t>U/S 170(2)/(3) RELATING TO THE ASSESSMENT ON SUCCESSOR</a:t>
            </a:r>
            <a:endParaRPr lang="en-US" dirty="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5334000"/>
          </a:xfrm>
        </p:spPr>
        <p:txBody>
          <a:bodyPr>
            <a:normAutofit fontScale="92500" lnSpcReduction="10000"/>
          </a:bodyPr>
          <a:lstStyle/>
          <a:p>
            <a:r>
              <a:rPr lang="en-US" dirty="0" smtClean="0"/>
              <a:t>ORDER PASSED U/S 197(1) (NO DEDUCTION OF TDS OR AT LOWER RATE)</a:t>
            </a:r>
          </a:p>
          <a:p>
            <a:endParaRPr lang="en-US" dirty="0" smtClean="0"/>
          </a:p>
          <a:p>
            <a:r>
              <a:rPr lang="en-US" dirty="0" smtClean="0"/>
              <a:t>INTEREST </a:t>
            </a:r>
            <a:r>
              <a:rPr lang="en-US" dirty="0" smtClean="0"/>
              <a:t>CHARGED U/S 220(2)</a:t>
            </a:r>
          </a:p>
          <a:p>
            <a:r>
              <a:rPr lang="en-US" dirty="0" smtClean="0"/>
              <a:t>ORDER FOR REFUSAL OF STAY OF DEMAND</a:t>
            </a:r>
          </a:p>
          <a:p>
            <a:endParaRPr lang="en-US" dirty="0" smtClean="0"/>
          </a:p>
          <a:p>
            <a:r>
              <a:rPr lang="en-US" dirty="0" smtClean="0"/>
              <a:t>NO </a:t>
            </a:r>
            <a:r>
              <a:rPr lang="en-US" dirty="0" smtClean="0"/>
              <a:t>OBJECTION IS MADE BY THE ASSESSE </a:t>
            </a:r>
            <a:r>
              <a:rPr lang="en-US" dirty="0" smtClean="0"/>
              <a:t>E AGAINST </a:t>
            </a:r>
            <a:r>
              <a:rPr lang="en-US" dirty="0" smtClean="0"/>
              <a:t>RECTIFICATION</a:t>
            </a:r>
          </a:p>
          <a:p>
            <a:endParaRPr lang="en-US" dirty="0" smtClean="0"/>
          </a:p>
          <a:p>
            <a:r>
              <a:rPr lang="en-US" dirty="0" smtClean="0"/>
              <a:t>RECTIFICATION </a:t>
            </a:r>
            <a:r>
              <a:rPr lang="en-US" dirty="0" smtClean="0"/>
              <a:t>MADE AGAINST THE ASSESSEE’S CONSENT</a:t>
            </a:r>
          </a:p>
          <a:p>
            <a:endParaRPr lang="en-US" dirty="0" smtClean="0"/>
          </a:p>
          <a:p>
            <a:r>
              <a:rPr lang="en-US" dirty="0" smtClean="0"/>
              <a:t>ASSESSMENT </a:t>
            </a:r>
            <a:r>
              <a:rPr lang="en-US" dirty="0" smtClean="0"/>
              <a:t>MADE ON AGREED CONSENT </a:t>
            </a:r>
            <a:endParaRPr lang="en-US" dirty="0"/>
          </a:p>
        </p:txBody>
      </p:sp>
      <p:sp>
        <p:nvSpPr>
          <p:cNvPr id="3" name="Title 2"/>
          <p:cNvSpPr>
            <a:spLocks noGrp="1"/>
          </p:cNvSpPr>
          <p:nvPr>
            <p:ph type="title"/>
          </p:nvPr>
        </p:nvSpPr>
        <p:spPr>
          <a:xfrm>
            <a:off x="685800" y="274638"/>
            <a:ext cx="7467600" cy="715962"/>
          </a:xfrm>
        </p:spPr>
        <p:txBody>
          <a:bodyPr>
            <a:normAutofit fontScale="90000"/>
          </a:bodyPr>
          <a:lstStyle/>
          <a:p>
            <a:r>
              <a:rPr lang="en-US" dirty="0" smtClean="0"/>
              <a:t> APPEAL </a:t>
            </a:r>
            <a:r>
              <a:rPr lang="en-US" dirty="0" smtClean="0"/>
              <a:t>IS NOT MAINTAINABLE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42570" y="274320"/>
            <a:ext cx="8579485" cy="6268085"/>
          </a:xfrm>
        </p:spPr>
        <p:txBody>
          <a:bodyPr>
            <a:normAutofit fontScale="52500" lnSpcReduction="20000"/>
          </a:bodyPr>
          <a:lstStyle/>
          <a:p>
            <a:endParaRPr lang="en-IN" altLang="en-US" b="1" u="sng" dirty="0" smtClean="0"/>
          </a:p>
          <a:p>
            <a:r>
              <a:rPr lang="en-IN" altLang="en-US" sz="4400" b="1" u="sng" dirty="0" smtClean="0">
                <a:latin typeface="Verdana" panose="020B0604030504040204" pitchFamily="34" charset="0"/>
                <a:ea typeface="Verdana" panose="020B0604030504040204" pitchFamily="34" charset="0"/>
                <a:cs typeface="Verdana" panose="020B0604030504040204" pitchFamily="34" charset="0"/>
              </a:rPr>
              <a:t>KEY </a:t>
            </a:r>
            <a:r>
              <a:rPr lang="en-IN" altLang="en-US" sz="4400" b="1" u="sng" dirty="0">
                <a:latin typeface="Verdana" panose="020B0604030504040204" pitchFamily="34" charset="0"/>
                <a:ea typeface="Verdana" panose="020B0604030504040204" pitchFamily="34" charset="0"/>
                <a:cs typeface="Verdana" panose="020B0604030504040204" pitchFamily="34" charset="0"/>
              </a:rPr>
              <a:t>FEATUERS:</a:t>
            </a:r>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r>
              <a:rPr lang="en-IN" altLang="en-US" sz="4400" dirty="0" smtClean="0">
                <a:latin typeface="Verdana" panose="020B0604030504040204" pitchFamily="34" charset="0"/>
                <a:ea typeface="Verdana" panose="020B0604030504040204" pitchFamily="34" charset="0"/>
                <a:cs typeface="Verdana" panose="020B0604030504040204" pitchFamily="34" charset="0"/>
              </a:rPr>
              <a:t>BEING AGGRIEVED AGAINST THE ASSESSMENT ORDER OR ANY ORDER EXCEPT CERTAIN ORDERS</a:t>
            </a:r>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r>
              <a:rPr lang="en-IN" altLang="en-US" sz="4400" b="1" u="sng" dirty="0" smtClean="0">
                <a:latin typeface="Verdana" panose="020B0604030504040204" pitchFamily="34" charset="0"/>
                <a:ea typeface="Verdana" panose="020B0604030504040204" pitchFamily="34" charset="0"/>
                <a:cs typeface="Verdana" panose="020B0604030504040204" pitchFamily="34" charset="0"/>
              </a:rPr>
              <a:t>FIRST APPEAL BEFORE THE CIT(A)</a:t>
            </a:r>
          </a:p>
          <a:p>
            <a:r>
              <a:rPr lang="en-IN" altLang="en-US" sz="4400" b="1" u="sng" dirty="0" smtClean="0">
                <a:latin typeface="Verdana" panose="020B0604030504040204" pitchFamily="34" charset="0"/>
                <a:ea typeface="Verdana" panose="020B0604030504040204" pitchFamily="34" charset="0"/>
                <a:cs typeface="Verdana" panose="020B0604030504040204" pitchFamily="34" charset="0"/>
              </a:rPr>
              <a:t>TIME LIMIT</a:t>
            </a:r>
          </a:p>
          <a:p>
            <a:endParaRPr lang="en-IN" altLang="en-US" sz="4400" b="1" u="sng" dirty="0" smtClean="0">
              <a:latin typeface="Verdana" panose="020B0604030504040204" pitchFamily="34" charset="0"/>
              <a:ea typeface="Verdana" panose="020B0604030504040204" pitchFamily="34" charset="0"/>
              <a:cs typeface="Verdana" panose="020B0604030504040204" pitchFamily="34" charset="0"/>
            </a:endParaRPr>
          </a:p>
          <a:p>
            <a:r>
              <a:rPr lang="en-IN" altLang="en-US" sz="4400" dirty="0" smtClean="0">
                <a:latin typeface="Verdana" panose="020B0604030504040204" pitchFamily="34" charset="0"/>
                <a:ea typeface="Verdana" panose="020B0604030504040204" pitchFamily="34" charset="0"/>
                <a:cs typeface="Verdana" panose="020B0604030504040204" pitchFamily="34" charset="0"/>
              </a:rPr>
              <a:t>30 DAYS FROM THE DATE OF RECEIPT OF THE ORDER OR DEMAND NOTICE ;</a:t>
            </a:r>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r>
              <a:rPr lang="en-IN" altLang="en-US" sz="4400" dirty="0" smtClean="0">
                <a:latin typeface="Verdana" panose="020B0604030504040204" pitchFamily="34" charset="0"/>
                <a:ea typeface="Verdana" panose="020B0604030504040204" pitchFamily="34" charset="0"/>
                <a:cs typeface="Verdana" panose="020B0604030504040204" pitchFamily="34" charset="0"/>
              </a:rPr>
              <a:t>30 DAYS FROM THE DATE OF SERVICE OF THE INTIMATION OR THE ORDER SOUGHT TO BE APPEALED AGAINST PAYMENT OF TAX WHERE APPEAL U/S 248;</a:t>
            </a:r>
          </a:p>
          <a:p>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r>
              <a:rPr lang="en-IN" altLang="en-US" sz="4400" dirty="0">
                <a:latin typeface="Verdana" panose="020B0604030504040204" pitchFamily="34" charset="0"/>
                <a:ea typeface="Verdana" panose="020B0604030504040204" pitchFamily="34" charset="0"/>
                <a:cs typeface="Verdana" panose="020B0604030504040204" pitchFamily="34" charset="0"/>
              </a:rPr>
              <a:t>30 DAYS FROM THE DATE OF </a:t>
            </a:r>
            <a:r>
              <a:rPr lang="en-IN" altLang="en-US" sz="4400" dirty="0" smtClean="0">
                <a:latin typeface="Verdana" panose="020B0604030504040204" pitchFamily="34" charset="0"/>
                <a:ea typeface="Verdana" panose="020B0604030504040204" pitchFamily="34" charset="0"/>
                <a:cs typeface="Verdana" panose="020B0604030504040204" pitchFamily="34" charset="0"/>
              </a:rPr>
              <a:t>PAYMENT OF TAX WHERE THE APPEAL IS U/S 248</a:t>
            </a:r>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r>
              <a:rPr lang="en-IN" altLang="en-US" dirty="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62255" y="132715"/>
            <a:ext cx="8530590" cy="5875020"/>
          </a:xfrm>
        </p:spPr>
        <p:txBody>
          <a:bodyPr>
            <a:normAutofit lnSpcReduction="10000"/>
          </a:bodyPr>
          <a:lstStyle/>
          <a:p>
            <a:endParaRPr lang="en-IN" altLang="en-US" b="1" u="sng" dirty="0" smtClean="0"/>
          </a:p>
          <a:p>
            <a:r>
              <a:rPr lang="en-IN" altLang="en-US" b="1" u="sng" dirty="0" smtClean="0"/>
              <a:t>SECOND  APPEAL BEFORE THE ITAT</a:t>
            </a:r>
          </a:p>
          <a:p>
            <a:endParaRPr lang="en-IN" altLang="en-US" b="1" u="sng" dirty="0" smtClean="0"/>
          </a:p>
          <a:p>
            <a:r>
              <a:rPr lang="en-IN" altLang="en-US" b="1" dirty="0" smtClean="0"/>
              <a:t>TIME </a:t>
            </a:r>
            <a:r>
              <a:rPr lang="en-IN" altLang="en-US" b="1" dirty="0"/>
              <a:t>LIMIT FOR </a:t>
            </a:r>
            <a:r>
              <a:rPr lang="en-IN" altLang="en-US" b="1" dirty="0" smtClean="0"/>
              <a:t>SECOND APPEAL</a:t>
            </a:r>
          </a:p>
          <a:p>
            <a:r>
              <a:rPr lang="en-IN" altLang="en-US" b="1" dirty="0" smtClean="0"/>
              <a:t> 60 DAYS INSTEAD OF 30 DAYS</a:t>
            </a:r>
            <a:endParaRPr lang="en-IN" altLang="en-US" b="1" dirty="0"/>
          </a:p>
          <a:p>
            <a:endParaRPr lang="en-IN" altLang="en-US" b="1" u="sng" dirty="0"/>
          </a:p>
          <a:p>
            <a:r>
              <a:rPr lang="en-IN" altLang="en-US" b="1" u="sng" dirty="0" smtClean="0"/>
              <a:t>THIRD APPEAL BEFORE THE HIGH COURT</a:t>
            </a:r>
          </a:p>
          <a:p>
            <a:r>
              <a:rPr lang="en-IN" altLang="en-US" b="1" dirty="0"/>
              <a:t>TIME LIMIT FOR </a:t>
            </a:r>
            <a:r>
              <a:rPr lang="en-IN" altLang="en-US" b="1" dirty="0" smtClean="0"/>
              <a:t>THIRD APPEAL</a:t>
            </a:r>
            <a:endParaRPr lang="en-IN" altLang="en-US" b="1" dirty="0"/>
          </a:p>
          <a:p>
            <a:r>
              <a:rPr lang="en-IN" altLang="en-US" b="1" dirty="0"/>
              <a:t> </a:t>
            </a:r>
            <a:r>
              <a:rPr lang="en-IN" altLang="en-US" b="1" dirty="0" smtClean="0"/>
              <a:t>120 </a:t>
            </a:r>
            <a:r>
              <a:rPr lang="en-IN" altLang="en-US" b="1" dirty="0"/>
              <a:t>DAYS INSTEAD OF </a:t>
            </a:r>
            <a:r>
              <a:rPr lang="en-IN" altLang="en-US" b="1" dirty="0" smtClean="0"/>
              <a:t>60 DAYS</a:t>
            </a:r>
          </a:p>
          <a:p>
            <a:endParaRPr lang="en-IN" altLang="en-US" b="1" dirty="0"/>
          </a:p>
          <a:p>
            <a:r>
              <a:rPr lang="en-IN" altLang="en-US" b="1" dirty="0" smtClean="0"/>
              <a:t>FOURTH APPEAL BEFORE THE SUPREME COURT</a:t>
            </a:r>
          </a:p>
          <a:p>
            <a:r>
              <a:rPr lang="en-IN" altLang="en-US" b="1" dirty="0"/>
              <a:t>TIME LIMIT FOR </a:t>
            </a:r>
            <a:r>
              <a:rPr lang="en-US" altLang="en-IN" b="1" dirty="0"/>
              <a:t>FOURTH</a:t>
            </a:r>
            <a:r>
              <a:rPr lang="en-IN" altLang="en-US" b="1" dirty="0"/>
              <a:t> APPEAL</a:t>
            </a:r>
          </a:p>
          <a:p>
            <a:r>
              <a:rPr lang="en-IN" altLang="en-US" b="1" dirty="0" smtClean="0"/>
              <a:t>60 </a:t>
            </a:r>
            <a:r>
              <a:rPr lang="en-IN" altLang="en-US" b="1" dirty="0"/>
              <a:t>DAYS INSTEAD OF </a:t>
            </a:r>
            <a:r>
              <a:rPr lang="en-IN" altLang="en-US" b="1" dirty="0" smtClean="0"/>
              <a:t>120 </a:t>
            </a:r>
            <a:r>
              <a:rPr lang="en-IN" altLang="en-US" b="1" dirty="0"/>
              <a:t>DAYS</a:t>
            </a:r>
          </a:p>
          <a:p>
            <a:endParaRPr lang="en-IN" altLang="en-US" b="1" dirty="0"/>
          </a:p>
          <a:p>
            <a:endParaRPr lang="en-IN" altLang="en-US" dirty="0"/>
          </a:p>
          <a:p>
            <a:endParaRPr lang="en-IN" altLang="en-US" dirty="0"/>
          </a:p>
          <a:p>
            <a:endParaRPr lang="en-IN" altLang="en-US" dirty="0"/>
          </a:p>
          <a:p>
            <a:endParaRPr lang="en-IN" altLang="en-US" dirty="0"/>
          </a:p>
          <a:p>
            <a:endParaRPr lang="en-I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838200" y="1496378"/>
          <a:ext cx="7848600" cy="6059399"/>
        </p:xfrm>
        <a:graphic>
          <a:graphicData uri="http://schemas.openxmlformats.org/drawingml/2006/table">
            <a:tbl>
              <a:tblPr firstRow="1" bandRow="1">
                <a:tableStyleId>{21E4AEA4-8DFA-4A89-87EB-49C32662AFE0}</a:tableStyleId>
              </a:tblPr>
              <a:tblGrid>
                <a:gridCol w="7848600"/>
              </a:tblGrid>
              <a:tr h="298145">
                <a:tc>
                  <a:txBody>
                    <a:bodyPr/>
                    <a:lstStyle/>
                    <a:p>
                      <a:r>
                        <a:rPr lang="en-US" dirty="0" smtClean="0"/>
                        <a:t>Section 263,264, 264A &amp; 264B</a:t>
                      </a:r>
                      <a:endParaRPr lang="en-US" dirty="0"/>
                    </a:p>
                  </a:txBody>
                  <a:tcPr/>
                </a:tc>
              </a:tr>
              <a:tr h="670827">
                <a:tc>
                  <a:txBody>
                    <a:bodyPr/>
                    <a:lstStyle/>
                    <a:p>
                      <a:r>
                        <a:rPr lang="en-US" sz="2000" b="1" dirty="0" smtClean="0">
                          <a:latin typeface="Verdana" panose="020B0604030504040204" pitchFamily="34" charset="0"/>
                          <a:ea typeface="Verdana" panose="020B0604030504040204" pitchFamily="34" charset="0"/>
                          <a:cs typeface="Verdana" panose="020B0604030504040204" pitchFamily="34" charset="0"/>
                        </a:rPr>
                        <a:t>Section  246A  FIRST APPEAL BEFORE THE CIT(A)</a:t>
                      </a:r>
                      <a:endParaRPr lang="en-US" sz="2000" b="1" dirty="0">
                        <a:latin typeface="Verdana" panose="020B0604030504040204" pitchFamily="34" charset="0"/>
                        <a:ea typeface="Verdana" panose="020B0604030504040204" pitchFamily="34" charset="0"/>
                        <a:cs typeface="Verdana" panose="020B0604030504040204" pitchFamily="34" charset="0"/>
                      </a:endParaRPr>
                    </a:p>
                  </a:txBody>
                  <a:tcPr/>
                </a:tc>
              </a:tr>
              <a:tr h="372681">
                <a:tc>
                  <a:txBody>
                    <a:bodyPr/>
                    <a:lstStyle/>
                    <a:p>
                      <a:pPr marL="0" marR="0" indent="0" algn="l" defTabSz="914400" rtl="0" eaLnBrk="1" fontAlgn="auto" latinLnBrk="0" hangingPunct="1">
                        <a:lnSpc>
                          <a:spcPct val="100000"/>
                        </a:lnSpc>
                        <a:spcBef>
                          <a:spcPts val="0"/>
                        </a:spcBef>
                        <a:spcAft>
                          <a:spcPts val="0"/>
                        </a:spcAft>
                        <a:buClrTx/>
                        <a:buSzTx/>
                        <a:buFontTx/>
                        <a:buNone/>
                        <a:defRPr/>
                      </a:pPr>
                      <a:endParaRPr lang="en-US" sz="2000" b="1" dirty="0">
                        <a:latin typeface="Verdana" panose="020B0604030504040204" pitchFamily="34" charset="0"/>
                        <a:ea typeface="Verdana" panose="020B0604030504040204" pitchFamily="34" charset="0"/>
                        <a:cs typeface="Verdana" panose="020B0604030504040204" pitchFamily="34" charset="0"/>
                      </a:endParaRPr>
                    </a:p>
                  </a:txBody>
                  <a:tcPr/>
                </a:tc>
              </a:tr>
              <a:tr h="968972">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2000" b="1" dirty="0" smtClean="0">
                          <a:latin typeface="Verdana" panose="020B0604030504040204" pitchFamily="34" charset="0"/>
                          <a:ea typeface="Verdana" panose="020B0604030504040204" pitchFamily="34" charset="0"/>
                          <a:cs typeface="Verdana" panose="020B0604030504040204" pitchFamily="34" charset="0"/>
                        </a:rPr>
                        <a:t>Section  253   SECOND APPEAL BEFORE THE ITAT</a:t>
                      </a:r>
                      <a:r>
                        <a:rPr lang="en-US" sz="2000" b="1" baseline="0" dirty="0" smtClean="0">
                          <a:latin typeface="Verdana" panose="020B0604030504040204" pitchFamily="34" charset="0"/>
                          <a:ea typeface="Verdana" panose="020B0604030504040204" pitchFamily="34" charset="0"/>
                          <a:cs typeface="Verdana" panose="020B0604030504040204" pitchFamily="34" charset="0"/>
                        </a:rPr>
                        <a:t> </a:t>
                      </a:r>
                      <a:endParaRPr lang="en-US" sz="2000" b="1" dirty="0" smtClean="0">
                        <a:latin typeface="Verdana" panose="020B0604030504040204" pitchFamily="34" charset="0"/>
                        <a:ea typeface="Verdana" panose="020B0604030504040204" pitchFamily="34" charset="0"/>
                        <a:cs typeface="Verdana" panose="020B0604030504040204" pitchFamily="34" charset="0"/>
                      </a:endParaRPr>
                    </a:p>
                    <a:p>
                      <a:endParaRPr lang="en-US" sz="2400" b="1" dirty="0">
                        <a:latin typeface="Verdana" panose="020B0604030504040204" pitchFamily="34" charset="0"/>
                        <a:ea typeface="Verdana" panose="020B0604030504040204" pitchFamily="34" charset="0"/>
                        <a:cs typeface="Verdana" panose="020B0604030504040204" pitchFamily="34" charset="0"/>
                      </a:endParaRPr>
                    </a:p>
                  </a:txBody>
                  <a:tcPr/>
                </a:tc>
              </a:tr>
              <a:tr h="372681">
                <a:tc>
                  <a:txBody>
                    <a:bodyPr/>
                    <a:lstStyle/>
                    <a:p>
                      <a:endParaRPr lang="en-US" sz="2000" b="1" dirty="0">
                        <a:latin typeface="Verdana" panose="020B0604030504040204" pitchFamily="34" charset="0"/>
                        <a:ea typeface="Verdana" panose="020B0604030504040204" pitchFamily="34" charset="0"/>
                        <a:cs typeface="Verdana" panose="020B0604030504040204" pitchFamily="34" charset="0"/>
                      </a:endParaRPr>
                    </a:p>
                  </a:txBody>
                  <a:tcPr/>
                </a:tc>
              </a:tr>
              <a:tr h="968972">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2000" b="1" dirty="0" smtClean="0">
                          <a:latin typeface="Verdana" panose="020B0604030504040204" pitchFamily="34" charset="0"/>
                          <a:ea typeface="Verdana" panose="020B0604030504040204" pitchFamily="34" charset="0"/>
                          <a:cs typeface="Verdana" panose="020B0604030504040204" pitchFamily="34" charset="0"/>
                        </a:rPr>
                        <a:t>Section  260A  THIRD APPEAL BEFORE THE HIGH COURT</a:t>
                      </a:r>
                    </a:p>
                    <a:p>
                      <a:endParaRPr lang="en-US" sz="2000" dirty="0">
                        <a:latin typeface="Verdana" panose="020B0604030504040204" pitchFamily="34" charset="0"/>
                        <a:ea typeface="Verdana" panose="020B0604030504040204" pitchFamily="34" charset="0"/>
                        <a:cs typeface="Verdana" panose="020B0604030504040204" pitchFamily="34" charset="0"/>
                      </a:endParaRPr>
                    </a:p>
                  </a:txBody>
                  <a:tcPr/>
                </a:tc>
              </a:tr>
              <a:tr h="372681">
                <a:tc>
                  <a:txBody>
                    <a:bodyPr/>
                    <a:lstStyle/>
                    <a:p>
                      <a:endParaRPr lang="en-US" sz="2400" dirty="0">
                        <a:latin typeface="Verdana" panose="020B0604030504040204" pitchFamily="34" charset="0"/>
                        <a:ea typeface="Verdana" panose="020B0604030504040204" pitchFamily="34" charset="0"/>
                        <a:cs typeface="Verdana" panose="020B0604030504040204" pitchFamily="34" charset="0"/>
                      </a:endParaRPr>
                    </a:p>
                  </a:txBody>
                  <a:tcPr/>
                </a:tc>
              </a:tr>
              <a:tr h="968972">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2000" b="1" dirty="0" smtClean="0">
                          <a:latin typeface="Verdana" panose="020B0604030504040204" pitchFamily="34" charset="0"/>
                          <a:ea typeface="Verdana" panose="020B0604030504040204" pitchFamily="34" charset="0"/>
                          <a:cs typeface="Verdana" panose="020B0604030504040204" pitchFamily="34" charset="0"/>
                        </a:rPr>
                        <a:t>Section  261   FOURTH APPEAL BEFORE THE SUPREME COURT</a:t>
                      </a:r>
                    </a:p>
                    <a:p>
                      <a:endParaRPr lang="en-US" sz="2400" dirty="0">
                        <a:latin typeface="Verdana" panose="020B0604030504040204" pitchFamily="34" charset="0"/>
                        <a:ea typeface="Verdana" panose="020B0604030504040204" pitchFamily="34" charset="0"/>
                        <a:cs typeface="Verdana" panose="020B0604030504040204" pitchFamily="34" charset="0"/>
                      </a:endParaRPr>
                    </a:p>
                  </a:txBody>
                  <a:tcPr/>
                </a:tc>
              </a:tr>
              <a:tr h="298145">
                <a:tc>
                  <a:txBody>
                    <a:bodyPr/>
                    <a:lstStyle/>
                    <a:p>
                      <a:endParaRPr lang="en-US" dirty="0"/>
                    </a:p>
                  </a:txBody>
                  <a:tcPr/>
                </a:tc>
              </a:tr>
              <a:tr h="298145">
                <a:tc>
                  <a:txBody>
                    <a:bodyPr/>
                    <a:lstStyle/>
                    <a:p>
                      <a:endParaRPr lang="en-US" dirty="0"/>
                    </a:p>
                  </a:txBody>
                  <a:tcPr/>
                </a:tc>
              </a:tr>
            </a:tbl>
          </a:graphicData>
        </a:graphic>
      </p:graphicFrame>
      <p:sp>
        <p:nvSpPr>
          <p:cNvPr id="3" name="Title 2"/>
          <p:cNvSpPr>
            <a:spLocks noGrp="1"/>
          </p:cNvSpPr>
          <p:nvPr>
            <p:ph type="title"/>
          </p:nvPr>
        </p:nvSpPr>
        <p:spPr/>
        <p:txBody>
          <a:bodyPr>
            <a:normAutofit/>
          </a:bodyPr>
          <a:lstStyle/>
          <a:p>
            <a:r>
              <a:rPr lang="en-IN" altLang="en-US" dirty="0"/>
              <a:t>SECTIONS OF </a:t>
            </a:r>
            <a:r>
              <a:rPr lang="en-IN" altLang="en-US" dirty="0" smtClean="0"/>
              <a:t>APPEAL</a:t>
            </a:r>
            <a:endParaRPr lang="en-IN" alt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2248</Words>
  <Application>Microsoft Office PowerPoint</Application>
  <PresentationFormat>On-screen Show (4:3)</PresentationFormat>
  <Paragraphs>290</Paragraphs>
  <Slides>32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Lucida Sans Unicode</vt:lpstr>
      <vt:lpstr>Verdana</vt:lpstr>
      <vt:lpstr>Wingdings 2</vt:lpstr>
      <vt:lpstr>Wingdings 3</vt:lpstr>
      <vt:lpstr>Concourse</vt:lpstr>
      <vt:lpstr>PROVISIONS FOR APPEAL  DOCUMENTS TO BE FILLED AND PROCESS OF APPEAL UNDER THE INCOME TAX ACT,1961</vt:lpstr>
      <vt:lpstr>PowerPoint Presentation</vt:lpstr>
      <vt:lpstr>PowerPoint Presentation</vt:lpstr>
      <vt:lpstr>PowerPoint Presentation</vt:lpstr>
      <vt:lpstr>PowerPoint Presentation</vt:lpstr>
      <vt:lpstr> APPEAL IS NOT MAINTAINABLE</vt:lpstr>
      <vt:lpstr>PowerPoint Presentation</vt:lpstr>
      <vt:lpstr>PowerPoint Presentation</vt:lpstr>
      <vt:lpstr>SECTIONS OF APPEAL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Proceedings under the Income Tax Act,1961</dc:title>
  <dc:creator>User</dc:creator>
  <cp:lastModifiedBy>TKM</cp:lastModifiedBy>
  <cp:revision>44</cp:revision>
  <dcterms:created xsi:type="dcterms:W3CDTF">2019-03-03T09:28:00Z</dcterms:created>
  <dcterms:modified xsi:type="dcterms:W3CDTF">2025-07-27T04:37:44Z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5B6A1E9009824765B9D24F6EF6D84C87</vt:lpwstr>
  </property>
  <property fmtid="{D5CDD505-2E9C-101B-9397-08002B2CF9AE}" pid="3" name="KSOProductBuildVer">
    <vt:lpwstr>1033-12.2.0.18165</vt:lpwstr>
  </property>
</Properties>
</file>