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50" r:id="rId2"/>
  </p:sldMasterIdLst>
  <p:notesMasterIdLst>
    <p:notesMasterId r:id="rId52"/>
  </p:notesMasterIdLst>
  <p:sldIdLst>
    <p:sldId id="256" r:id="rId3"/>
    <p:sldId id="258" r:id="rId4"/>
    <p:sldId id="257" r:id="rId5"/>
    <p:sldId id="265" r:id="rId6"/>
    <p:sldId id="281" r:id="rId7"/>
    <p:sldId id="282" r:id="rId8"/>
    <p:sldId id="283" r:id="rId9"/>
    <p:sldId id="295" r:id="rId10"/>
    <p:sldId id="275" r:id="rId11"/>
    <p:sldId id="284" r:id="rId12"/>
    <p:sldId id="320" r:id="rId13"/>
    <p:sldId id="321" r:id="rId14"/>
    <p:sldId id="339" r:id="rId15"/>
    <p:sldId id="287" r:id="rId16"/>
    <p:sldId id="288" r:id="rId17"/>
    <p:sldId id="289" r:id="rId18"/>
    <p:sldId id="322" r:id="rId19"/>
    <p:sldId id="292" r:id="rId20"/>
    <p:sldId id="307" r:id="rId21"/>
    <p:sldId id="325" r:id="rId22"/>
    <p:sldId id="326" r:id="rId23"/>
    <p:sldId id="327" r:id="rId24"/>
    <p:sldId id="264" r:id="rId25"/>
    <p:sldId id="260" r:id="rId26"/>
    <p:sldId id="273" r:id="rId27"/>
    <p:sldId id="328" r:id="rId28"/>
    <p:sldId id="329" r:id="rId29"/>
    <p:sldId id="330" r:id="rId30"/>
    <p:sldId id="331" r:id="rId31"/>
    <p:sldId id="272" r:id="rId32"/>
    <p:sldId id="332" r:id="rId33"/>
    <p:sldId id="266" r:id="rId34"/>
    <p:sldId id="268" r:id="rId35"/>
    <p:sldId id="267" r:id="rId36"/>
    <p:sldId id="274" r:id="rId37"/>
    <p:sldId id="333" r:id="rId38"/>
    <p:sldId id="269" r:id="rId39"/>
    <p:sldId id="270" r:id="rId40"/>
    <p:sldId id="271" r:id="rId41"/>
    <p:sldId id="334" r:id="rId42"/>
    <p:sldId id="277" r:id="rId43"/>
    <p:sldId id="278" r:id="rId44"/>
    <p:sldId id="279" r:id="rId45"/>
    <p:sldId id="280" r:id="rId46"/>
    <p:sldId id="335" r:id="rId47"/>
    <p:sldId id="336" r:id="rId48"/>
    <p:sldId id="337" r:id="rId49"/>
    <p:sldId id="286" r:id="rId50"/>
    <p:sldId id="338" r:id="rId51"/>
  </p:sldIdLst>
  <p:sldSz cx="12192000" cy="6858000"/>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9" autoAdjust="0"/>
    <p:restoredTop sz="94075" autoAdjust="0"/>
  </p:normalViewPr>
  <p:slideViewPr>
    <p:cSldViewPr snapToGrid="0">
      <p:cViewPr varScale="1">
        <p:scale>
          <a:sx n="61" d="100"/>
          <a:sy n="61" d="100"/>
        </p:scale>
        <p:origin x="870"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0D230B06-8F62-47DA-B8C8-0B8B97CEFC79}" type="datetimeFigureOut">
              <a:rPr lang="en-US" smtClean="0"/>
              <a:t>1/20/2025</a:t>
            </a:fld>
            <a:endParaRPr lang="en-US"/>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E2E8F959-C5DA-4C5B-A32B-AA9064D5CFC8}" type="slidenum">
              <a:rPr lang="en-US" smtClean="0"/>
              <a:t>‹#›</a:t>
            </a:fld>
            <a:endParaRPr lang="en-US"/>
          </a:p>
        </p:txBody>
      </p:sp>
    </p:spTree>
    <p:extLst>
      <p:ext uri="{BB962C8B-B14F-4D97-AF65-F5344CB8AC3E}">
        <p14:creationId xmlns:p14="http://schemas.microsoft.com/office/powerpoint/2010/main" val="648854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E8F959-C5DA-4C5B-A32B-AA9064D5CFC8}" type="slidenum">
              <a:rPr lang="en-US" smtClean="0"/>
              <a:t>1</a:t>
            </a:fld>
            <a:endParaRPr lang="en-US"/>
          </a:p>
        </p:txBody>
      </p:sp>
    </p:spTree>
    <p:extLst>
      <p:ext uri="{BB962C8B-B14F-4D97-AF65-F5344CB8AC3E}">
        <p14:creationId xmlns:p14="http://schemas.microsoft.com/office/powerpoint/2010/main" val="192131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261A40-D692-4DAC-980F-C01635DF82E6}"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6667FF-75AB-4A61-9011-3AFF4B5B96D0}"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411301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3095457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263345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47299217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362622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922772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6B09-F17A-4656-A10A-3D71654ADC4D}"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56887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02120-4303-4D80-852B-FEE2D226A455}"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26176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6667FF-75AB-4A61-9011-3AFF4B5B96D0}"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824911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F1EF-B0D1-4CC4-9C2A-8CE42188A133}"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608332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34376-6DFC-4ECA-BF64-4AE52EF773D0}"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53067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F1EF-B0D1-4CC4-9C2A-8CE42188A133}"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57474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8099-D919-440C-AB6D-85617159D9E6}"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136305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912B9-96A2-415D-9D23-315C86A19416}" type="datetime1">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359060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8F1A6C-7C00-428A-89E8-4ACFD0081961}" type="datetime1">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32306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2FDE1-395C-4C10-B7BB-39AC27AE740C}" type="datetime1">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872044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A850CD-D44E-44AD-A198-24FD6B23068A}"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634549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7758F-B2AC-4436-9BDC-9145163A4F4D}"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97587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81772074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C4C25-C3D9-49EF-94C2-56C48AE360FE}"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CB02029-972E-4112-9521-3842F2D923E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0108943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A0C4C25-C3D9-49EF-94C2-56C48AE360FE}"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95676845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A0C4C25-C3D9-49EF-94C2-56C48AE360FE}"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02029-972E-4112-9521-3842F2D923E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31113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34376-6DFC-4ECA-BF64-4AE52EF773D0}"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507189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A0C4C25-C3D9-49EF-94C2-56C48AE360FE}"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50947456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76B09-F17A-4656-A10A-3D71654ADC4D}"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752879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02120-4303-4D80-852B-FEE2D226A455}" type="datetime1">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86115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8099-D919-440C-AB6D-85617159D9E6}"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93280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D912B9-96A2-415D-9D23-315C86A19416}" type="datetime1">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38541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8F1A6C-7C00-428A-89E8-4ACFD0081961}" type="datetime1">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94822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2FDE1-395C-4C10-B7BB-39AC27AE740C}" type="datetime1">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84081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A850CD-D44E-44AD-A198-24FD6B23068A}"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1442970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57758F-B2AC-4436-9BDC-9145163A4F4D}" type="datetime1">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B02029-972E-4112-9521-3842F2D923EA}" type="slidenum">
              <a:rPr lang="en-US" smtClean="0"/>
              <a:t>‹#›</a:t>
            </a:fld>
            <a:endParaRPr lang="en-US"/>
          </a:p>
        </p:txBody>
      </p:sp>
    </p:spTree>
    <p:extLst>
      <p:ext uri="{BB962C8B-B14F-4D97-AF65-F5344CB8AC3E}">
        <p14:creationId xmlns:p14="http://schemas.microsoft.com/office/powerpoint/2010/main" val="272538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0C4C25-C3D9-49EF-94C2-56C48AE360FE}" type="datetime1">
              <a:rPr lang="en-US" smtClean="0"/>
              <a:t>1/20/2025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02029-972E-4112-9521-3842F2D923EA}" type="slidenum">
              <a:rPr lang="en-US" smtClean="0"/>
              <a:t>‹#›</a:t>
            </a:fld>
            <a:endParaRPr lang="en-US"/>
          </a:p>
        </p:txBody>
      </p:sp>
    </p:spTree>
    <p:extLst>
      <p:ext uri="{BB962C8B-B14F-4D97-AF65-F5344CB8AC3E}">
        <p14:creationId xmlns:p14="http://schemas.microsoft.com/office/powerpoint/2010/main" val="2926865351"/>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A0C4C25-C3D9-49EF-94C2-56C48AE360FE}" type="datetime1">
              <a:rPr lang="en-US" smtClean="0"/>
              <a:t>1/20/2025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CB02029-972E-4112-9521-3842F2D923EA}" type="slidenum">
              <a:rPr lang="en-US" smtClean="0"/>
              <a:t>‹#›</a:t>
            </a:fld>
            <a:endParaRPr lang="en-US"/>
          </a:p>
        </p:txBody>
      </p:sp>
    </p:spTree>
    <p:extLst>
      <p:ext uri="{BB962C8B-B14F-4D97-AF65-F5344CB8AC3E}">
        <p14:creationId xmlns:p14="http://schemas.microsoft.com/office/powerpoint/2010/main" val="122208817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5164"/>
            <a:ext cx="10515600" cy="1935163"/>
          </a:xfrm>
        </p:spPr>
        <p:txBody>
          <a:bodyPr>
            <a:noAutofit/>
          </a:bodyPr>
          <a:lstStyle/>
          <a:p>
            <a:pPr algn="ctr"/>
            <a:r>
              <a:rPr lang="en-US" sz="4200" b="1" dirty="0">
                <a:solidFill>
                  <a:schemeClr val="accent2">
                    <a:lumMod val="50000"/>
                  </a:schemeClr>
                </a:solidFill>
                <a:latin typeface="Cambria" panose="02040503050406030204" pitchFamily="18" charset="0"/>
                <a:ea typeface="Cambria" panose="02040503050406030204" pitchFamily="18" charset="0"/>
              </a:rPr>
              <a:t>INCOME ESCAPEMENT ASSESMENT </a:t>
            </a:r>
            <a:br>
              <a:rPr lang="en-US" sz="4200" b="1" dirty="0">
                <a:solidFill>
                  <a:schemeClr val="accent2">
                    <a:lumMod val="50000"/>
                  </a:schemeClr>
                </a:solidFill>
                <a:latin typeface="Cambria" panose="02040503050406030204" pitchFamily="18" charset="0"/>
                <a:ea typeface="Cambria" panose="02040503050406030204" pitchFamily="18" charset="0"/>
              </a:rPr>
            </a:br>
            <a:r>
              <a:rPr lang="en-US" sz="4200" b="1" dirty="0">
                <a:solidFill>
                  <a:schemeClr val="accent2">
                    <a:lumMod val="50000"/>
                  </a:schemeClr>
                </a:solidFill>
                <a:latin typeface="Cambria" panose="02040503050406030204" pitchFamily="18" charset="0"/>
                <a:ea typeface="Cambria" panose="02040503050406030204" pitchFamily="18" charset="0"/>
              </a:rPr>
              <a:t>U/S 147</a:t>
            </a: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423298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4338"/>
            <a:ext cx="10515600" cy="6115050"/>
          </a:xfrm>
        </p:spPr>
        <p:txBody>
          <a:bodyPr>
            <a:normAutofit/>
          </a:bodyPr>
          <a:lstStyle/>
          <a:p>
            <a:pPr marL="457200" indent="0" algn="just">
              <a:lnSpc>
                <a:spcPct val="100000"/>
              </a:lnSpc>
              <a:spcBef>
                <a:spcPts val="0"/>
              </a:spcBef>
              <a:buNone/>
            </a:pPr>
            <a:endParaRPr lang="en-US" sz="1900" b="1" dirty="0">
              <a:latin typeface="Cambria" panose="02040503050406030204" pitchFamily="18" charset="0"/>
            </a:endParaRPr>
          </a:p>
          <a:p>
            <a:pPr marL="465138" indent="-465138" algn="just">
              <a:lnSpc>
                <a:spcPct val="100000"/>
              </a:lnSpc>
              <a:buNone/>
            </a:pPr>
            <a:r>
              <a:rPr lang="en-US" b="1" dirty="0">
                <a:solidFill>
                  <a:schemeClr val="accent1"/>
                </a:solidFill>
                <a:latin typeface="Cambria" panose="02040503050406030204" pitchFamily="18" charset="0"/>
              </a:rPr>
              <a:t>5)</a:t>
            </a:r>
            <a:r>
              <a:rPr lang="en-US" sz="1900" b="1" dirty="0">
                <a:latin typeface="Cambria" panose="02040503050406030204" pitchFamily="18" charset="0"/>
              </a:rPr>
              <a:t>	</a:t>
            </a:r>
            <a:r>
              <a:rPr lang="en-US" sz="1900" b="1" dirty="0">
                <a:solidFill>
                  <a:schemeClr val="tx1"/>
                </a:solidFill>
                <a:latin typeface="Cambria" panose="02040503050406030204" pitchFamily="18" charset="0"/>
              </a:rPr>
              <a:t>Deemed Information – Explanation 2 to Section 148- </a:t>
            </a:r>
            <a:r>
              <a:rPr lang="en-US" sz="1900" dirty="0">
                <a:solidFill>
                  <a:schemeClr val="tx1"/>
                </a:solidFill>
                <a:latin typeface="Cambria" panose="02040503050406030204" pitchFamily="18" charset="0"/>
              </a:rPr>
              <a:t>In the cases of search u/s 132 or  requisition u/s 132A or Survey u/s 133A </a:t>
            </a:r>
            <a:r>
              <a:rPr lang="en-US" sz="1900" dirty="0">
                <a:solidFill>
                  <a:schemeClr val="tx1"/>
                </a:solidFill>
                <a:latin typeface="Cambria" panose="02040503050406030204" pitchFamily="18" charset="0"/>
                <a:ea typeface="Cambria" panose="02040503050406030204" pitchFamily="18" charset="0"/>
              </a:rPr>
              <a:t>(except TDS survey u/s 133A(2A) and Other than searched person cases (153C)- </a:t>
            </a:r>
            <a:r>
              <a:rPr lang="en-US" sz="1900" dirty="0">
                <a:solidFill>
                  <a:schemeClr val="tx1"/>
                </a:solidFill>
                <a:latin typeface="Cambria" panose="02040503050406030204" pitchFamily="18" charset="0"/>
              </a:rPr>
              <a:t>-</a:t>
            </a:r>
            <a:r>
              <a:rPr lang="en-US" sz="1900" b="1" i="1" dirty="0">
                <a:solidFill>
                  <a:schemeClr val="tx1"/>
                </a:solidFill>
                <a:latin typeface="Cambria" panose="02040503050406030204" pitchFamily="18" charset="0"/>
              </a:rPr>
              <a:t>AO shall be deemed to have information which suggests that the income chargeable to tax has escaped assessment   </a:t>
            </a:r>
          </a:p>
          <a:p>
            <a:pPr marL="0" indent="0" algn="just">
              <a:lnSpc>
                <a:spcPct val="100000"/>
              </a:lnSpc>
              <a:buNone/>
            </a:pPr>
            <a:endParaRPr lang="en-US" sz="1900" b="1" i="1" dirty="0">
              <a:solidFill>
                <a:schemeClr val="tx1"/>
              </a:solidFill>
              <a:latin typeface="Cambria" panose="02040503050406030204" pitchFamily="18" charset="0"/>
            </a:endParaRPr>
          </a:p>
          <a:p>
            <a:pPr marL="0" indent="0">
              <a:buNone/>
            </a:pPr>
            <a:endParaRPr lang="en-US" sz="1900" b="1" dirty="0">
              <a:latin typeface="Cambria" panose="02040503050406030204" pitchFamily="18" charset="0"/>
            </a:endParaRPr>
          </a:p>
          <a:p>
            <a:pPr marL="457200" lvl="1" indent="0" algn="just">
              <a:buNone/>
            </a:pPr>
            <a:endParaRPr lang="en-US" sz="1900" b="1" dirty="0">
              <a:latin typeface="Cambria" panose="02040503050406030204" pitchFamily="18" charset="0"/>
            </a:endParaRPr>
          </a:p>
        </p:txBody>
      </p:sp>
      <p:sp>
        <p:nvSpPr>
          <p:cNvPr id="4" name="Slide Number Placeholder 3"/>
          <p:cNvSpPr>
            <a:spLocks noGrp="1"/>
          </p:cNvSpPr>
          <p:nvPr>
            <p:ph type="sldNum" sz="quarter" idx="12"/>
          </p:nvPr>
        </p:nvSpPr>
        <p:spPr>
          <a:xfrm>
            <a:off x="8416491" y="6041362"/>
            <a:ext cx="872652" cy="365125"/>
          </a:xfrm>
        </p:spPr>
        <p:txBody>
          <a:bodyPr/>
          <a:lstStyle/>
          <a:p>
            <a:fld id="{8CB02029-972E-4112-9521-3842F2D923EA}" type="slidenum">
              <a:rPr lang="en-US" sz="1800" smtClean="0">
                <a:solidFill>
                  <a:schemeClr val="accent2">
                    <a:lumMod val="50000"/>
                  </a:schemeClr>
                </a:solidFill>
                <a:latin typeface="Cambria "/>
              </a:rPr>
              <a:t>10</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343920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961" y="449943"/>
            <a:ext cx="10745409" cy="1059543"/>
          </a:xfrm>
        </p:spPr>
        <p:txBody>
          <a:bodyPr>
            <a:noAutofit/>
          </a:bodyPr>
          <a:lstStyle/>
          <a:p>
            <a:pPr algn="ctr"/>
            <a:r>
              <a:rPr lang="en-US" sz="3500" b="1" dirty="0">
                <a:solidFill>
                  <a:schemeClr val="accent2">
                    <a:lumMod val="50000"/>
                  </a:schemeClr>
                </a:solidFill>
                <a:latin typeface="Cambria" panose="02040503050406030204" pitchFamily="18" charset="0"/>
              </a:rPr>
              <a:t>Procedure u/s 148A to be followed before issuance of notice u/s 148</a:t>
            </a:r>
            <a:endParaRPr lang="en-US" sz="3500" dirty="0">
              <a:solidFill>
                <a:schemeClr val="accent2">
                  <a:lumMod val="50000"/>
                </a:schemeClr>
              </a:solidFill>
            </a:endParaRPr>
          </a:p>
        </p:txBody>
      </p:sp>
      <p:sp>
        <p:nvSpPr>
          <p:cNvPr id="3" name="Content Placeholder 2"/>
          <p:cNvSpPr>
            <a:spLocks noGrp="1"/>
          </p:cNvSpPr>
          <p:nvPr>
            <p:ph idx="1"/>
          </p:nvPr>
        </p:nvSpPr>
        <p:spPr>
          <a:xfrm>
            <a:off x="677333" y="1698171"/>
            <a:ext cx="10876037" cy="4708316"/>
          </a:xfrm>
        </p:spPr>
        <p:txBody>
          <a:bodyPr>
            <a:normAutofit lnSpcReduction="10000"/>
          </a:bodyPr>
          <a:lstStyle/>
          <a:p>
            <a:pPr marL="457200" indent="-457200" algn="just">
              <a:lnSpc>
                <a:spcPct val="110000"/>
              </a:lnSpc>
              <a:spcBef>
                <a:spcPts val="0"/>
              </a:spcBef>
              <a:buAutoNum type="arabicParenR" startAt="6"/>
            </a:pPr>
            <a:r>
              <a:rPr lang="en-US" dirty="0">
                <a:latin typeface="Cambria" panose="02040503050406030204" pitchFamily="18" charset="0"/>
              </a:rPr>
              <a:t>Prior to issuance of notice under section 148, AO is required to follow the procedure prescribed under clauses (a) to (d) of the Section 148A and pass an order under section 148A(d). </a:t>
            </a:r>
          </a:p>
          <a:p>
            <a:pPr marL="914400" indent="-457200" algn="just">
              <a:lnSpc>
                <a:spcPct val="110000"/>
              </a:lnSpc>
              <a:spcBef>
                <a:spcPts val="0"/>
              </a:spcBef>
              <a:buFont typeface="Wingdings" panose="05000000000000000000" pitchFamily="2" charset="2"/>
              <a:buChar char="v"/>
            </a:pPr>
            <a:r>
              <a:rPr lang="en-US" dirty="0">
                <a:latin typeface="Cambria" panose="02040503050406030204" pitchFamily="18" charset="0"/>
              </a:rPr>
              <a:t>The AO, under section 148A, is obliged to:</a:t>
            </a:r>
          </a:p>
          <a:p>
            <a:pPr marL="914400" indent="-457200" algn="just">
              <a:lnSpc>
                <a:spcPct val="110000"/>
              </a:lnSpc>
              <a:spcBef>
                <a:spcPts val="0"/>
              </a:spcBef>
              <a:buFont typeface="+mj-lt"/>
              <a:buAutoNum type="alphaLcParenR"/>
            </a:pPr>
            <a:r>
              <a:rPr lang="en-US" b="1" dirty="0">
                <a:latin typeface="Cambria" panose="02040503050406030204" pitchFamily="18" charset="0"/>
              </a:rPr>
              <a:t>Conduct enquiry</a:t>
            </a:r>
            <a:r>
              <a:rPr lang="en-US" dirty="0">
                <a:latin typeface="Cambria" panose="02040503050406030204" pitchFamily="18" charset="0"/>
              </a:rPr>
              <a:t>, with the prior approval of the specified authority, with respect to information which suggests that income of the </a:t>
            </a:r>
            <a:r>
              <a:rPr lang="en-US" dirty="0" err="1">
                <a:latin typeface="Cambria" panose="02040503050406030204" pitchFamily="18" charset="0"/>
              </a:rPr>
              <a:t>assessee</a:t>
            </a:r>
            <a:r>
              <a:rPr lang="en-US" dirty="0">
                <a:latin typeface="Cambria" panose="02040503050406030204" pitchFamily="18" charset="0"/>
              </a:rPr>
              <a:t> has escaped assessment </a:t>
            </a:r>
            <a:r>
              <a:rPr lang="en-US" b="1" dirty="0">
                <a:latin typeface="Cambria" panose="02040503050406030204" pitchFamily="18" charset="0"/>
              </a:rPr>
              <a:t>[section 148A(a)];</a:t>
            </a:r>
          </a:p>
          <a:p>
            <a:pPr marL="914400" indent="-457200" algn="just">
              <a:lnSpc>
                <a:spcPct val="110000"/>
              </a:lnSpc>
              <a:spcBef>
                <a:spcPts val="0"/>
              </a:spcBef>
              <a:buFont typeface="+mj-lt"/>
              <a:buAutoNum type="alphaLcParenR"/>
            </a:pPr>
            <a:r>
              <a:rPr lang="en-US" b="1" dirty="0">
                <a:latin typeface="Cambria" panose="02040503050406030204" pitchFamily="18" charset="0"/>
              </a:rPr>
              <a:t>Issue a notice upon the </a:t>
            </a:r>
            <a:r>
              <a:rPr lang="en-US" b="1" dirty="0" err="1">
                <a:latin typeface="Cambria" panose="02040503050406030204" pitchFamily="18" charset="0"/>
              </a:rPr>
              <a:t>assessee</a:t>
            </a:r>
            <a:r>
              <a:rPr lang="en-US" b="1" dirty="0">
                <a:latin typeface="Cambria" panose="02040503050406030204" pitchFamily="18" charset="0"/>
              </a:rPr>
              <a:t> to show-cause </a:t>
            </a:r>
            <a:r>
              <a:rPr lang="en-US" dirty="0">
                <a:latin typeface="Cambria" panose="02040503050406030204" pitchFamily="18" charset="0"/>
              </a:rPr>
              <a:t>why notice under section 148 should not be issued and provide an opportunity of being heard to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[section 148A(b)]. </a:t>
            </a:r>
            <a:r>
              <a:rPr lang="en-US" dirty="0">
                <a:latin typeface="Cambria" panose="02040503050406030204" pitchFamily="18" charset="0"/>
              </a:rPr>
              <a:t>Time period of at least 7 days but not exceeding 30 days to be provided to respond to show cause notice. Extended time may be allowed on application in this behalf.</a:t>
            </a:r>
          </a:p>
          <a:p>
            <a:pPr marL="914400" indent="-457200" algn="just">
              <a:lnSpc>
                <a:spcPct val="110000"/>
              </a:lnSpc>
              <a:spcBef>
                <a:spcPts val="0"/>
              </a:spcBef>
              <a:buFont typeface="+mj-lt"/>
              <a:buAutoNum type="alphaLcParenR"/>
            </a:pPr>
            <a:r>
              <a:rPr lang="en-US" b="1" dirty="0">
                <a:latin typeface="Cambria" panose="02040503050406030204" pitchFamily="18" charset="0"/>
              </a:rPr>
              <a:t>Consider the reply </a:t>
            </a:r>
            <a:r>
              <a:rPr lang="en-US" dirty="0">
                <a:latin typeface="Cambria" panose="02040503050406030204" pitchFamily="18" charset="0"/>
              </a:rPr>
              <a:t>of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[section 148A(c)];</a:t>
            </a:r>
          </a:p>
          <a:p>
            <a:pPr marL="914400" indent="-457200" algn="just">
              <a:lnSpc>
                <a:spcPct val="110000"/>
              </a:lnSpc>
              <a:spcBef>
                <a:spcPts val="0"/>
              </a:spcBef>
              <a:buFont typeface="+mj-lt"/>
              <a:buAutoNum type="alphaLcParenR"/>
            </a:pPr>
            <a:r>
              <a:rPr lang="en-US" b="1" dirty="0">
                <a:latin typeface="Cambria" panose="02040503050406030204" pitchFamily="18" charset="0"/>
              </a:rPr>
              <a:t>“Decide” on the basis of material available on record </a:t>
            </a:r>
            <a:r>
              <a:rPr lang="en-US" dirty="0">
                <a:latin typeface="Cambria" panose="02040503050406030204" pitchFamily="18" charset="0"/>
              </a:rPr>
              <a:t>and the reply furnished by the </a:t>
            </a:r>
            <a:r>
              <a:rPr lang="en-US" dirty="0" err="1">
                <a:latin typeface="Cambria" panose="02040503050406030204" pitchFamily="18" charset="0"/>
              </a:rPr>
              <a:t>assessee</a:t>
            </a:r>
            <a:r>
              <a:rPr lang="en-US" dirty="0">
                <a:latin typeface="Cambria" panose="02040503050406030204" pitchFamily="18" charset="0"/>
              </a:rPr>
              <a:t>, </a:t>
            </a:r>
            <a:r>
              <a:rPr lang="en-US" b="1" dirty="0">
                <a:latin typeface="Cambria" panose="02040503050406030204" pitchFamily="18" charset="0"/>
              </a:rPr>
              <a:t>by passing “an order” </a:t>
            </a:r>
            <a:r>
              <a:rPr lang="en-US" dirty="0">
                <a:latin typeface="Cambria" panose="02040503050406030204" pitchFamily="18" charset="0"/>
              </a:rPr>
              <a:t>within one month of receipt of </a:t>
            </a:r>
            <a:r>
              <a:rPr lang="en-US" dirty="0" err="1">
                <a:latin typeface="Cambria" panose="02040503050406030204" pitchFamily="18" charset="0"/>
              </a:rPr>
              <a:t>assessee's</a:t>
            </a:r>
            <a:r>
              <a:rPr lang="en-US" dirty="0">
                <a:latin typeface="Cambria" panose="02040503050406030204" pitchFamily="18" charset="0"/>
              </a:rPr>
              <a:t> reply whether or not it is a fit case for issuance of notice under section 148, with prior approval of specified authority </a:t>
            </a:r>
            <a:r>
              <a:rPr lang="en-US" b="1" dirty="0">
                <a:latin typeface="Cambria" panose="02040503050406030204" pitchFamily="18" charset="0"/>
              </a:rPr>
              <a:t>[section 148A(d)].</a:t>
            </a:r>
          </a:p>
          <a:p>
            <a:pPr marL="457200" indent="0" algn="just">
              <a:lnSpc>
                <a:spcPct val="110000"/>
              </a:lnSpc>
              <a:spcBef>
                <a:spcPts val="0"/>
              </a:spcBef>
              <a:buNone/>
            </a:pPr>
            <a:endParaRPr lang="en-US" b="1" dirty="0">
              <a:latin typeface="Cambria" panose="02040503050406030204" pitchFamily="18" charset="0"/>
            </a:endParaRPr>
          </a:p>
          <a:p>
            <a:pPr marL="914400" indent="-457200" algn="just">
              <a:lnSpc>
                <a:spcPct val="110000"/>
              </a:lnSpc>
              <a:spcBef>
                <a:spcPts val="0"/>
              </a:spcBef>
              <a:buFont typeface="Wingdings" panose="05000000000000000000" pitchFamily="2" charset="2"/>
              <a:buChar char="v"/>
            </a:pPr>
            <a:r>
              <a:rPr lang="en-US" dirty="0">
                <a:latin typeface="Cambria" panose="02040503050406030204" pitchFamily="18" charset="0"/>
              </a:rPr>
              <a:t>Procedure provided in section 148A is </a:t>
            </a:r>
            <a:r>
              <a:rPr lang="en-US" b="1" dirty="0">
                <a:latin typeface="Cambria" panose="02040503050406030204" pitchFamily="18" charset="0"/>
              </a:rPr>
              <a:t>not applicable </a:t>
            </a:r>
            <a:r>
              <a:rPr lang="en-US" dirty="0">
                <a:latin typeface="Cambria" panose="02040503050406030204" pitchFamily="18" charset="0"/>
              </a:rPr>
              <a:t>in cases of search, survey or requisition initiated or made on or after 01.04.2021 </a:t>
            </a:r>
            <a:r>
              <a:rPr lang="en-US" b="1" dirty="0">
                <a:latin typeface="Cambria" panose="02040503050406030204" pitchFamily="18" charset="0"/>
              </a:rPr>
              <a:t>[First Proviso to Section 148A]</a:t>
            </a:r>
          </a:p>
          <a:p>
            <a:pPr marL="0" indent="0">
              <a:buNone/>
            </a:pPr>
            <a:endParaRPr lang="en-US" dirty="0"/>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rPr>
              <a:t>11</a:t>
            </a:fld>
            <a:endParaRPr lang="en-US" sz="1800" dirty="0">
              <a:solidFill>
                <a:schemeClr val="accent2">
                  <a:lumMod val="50000"/>
                </a:schemeClr>
              </a:solidFill>
            </a:endParaRPr>
          </a:p>
        </p:txBody>
      </p:sp>
    </p:spTree>
    <p:extLst>
      <p:ext uri="{BB962C8B-B14F-4D97-AF65-F5344CB8AC3E}">
        <p14:creationId xmlns:p14="http://schemas.microsoft.com/office/powerpoint/2010/main" val="2700024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716381" cy="856343"/>
          </a:xfrm>
        </p:spPr>
        <p:txBody>
          <a:bodyPr>
            <a:normAutofit fontScale="90000"/>
          </a:bodyPr>
          <a:lstStyle/>
          <a:p>
            <a:pPr algn="ctr"/>
            <a:r>
              <a:rPr lang="en-US" sz="3500" b="1" dirty="0">
                <a:solidFill>
                  <a:schemeClr val="accent2">
                    <a:lumMod val="50000"/>
                  </a:schemeClr>
                </a:solidFill>
                <a:latin typeface="Cambria "/>
              </a:rPr>
              <a:t>Section 149-Time Limits for issuance of notice u/s 148 </a:t>
            </a:r>
          </a:p>
        </p:txBody>
      </p:sp>
      <p:sp>
        <p:nvSpPr>
          <p:cNvPr id="3" name="Content Placeholder 2"/>
          <p:cNvSpPr>
            <a:spLocks noGrp="1"/>
          </p:cNvSpPr>
          <p:nvPr>
            <p:ph idx="1"/>
          </p:nvPr>
        </p:nvSpPr>
        <p:spPr>
          <a:xfrm>
            <a:off x="677332" y="1640113"/>
            <a:ext cx="10716381" cy="4766373"/>
          </a:xfrm>
        </p:spPr>
        <p:txBody>
          <a:bodyPr>
            <a:normAutofit fontScale="92500" lnSpcReduction="10000"/>
          </a:bodyPr>
          <a:lstStyle/>
          <a:p>
            <a:pPr marL="457200" indent="-457200" algn="just">
              <a:lnSpc>
                <a:spcPct val="110000"/>
              </a:lnSpc>
              <a:spcBef>
                <a:spcPts val="0"/>
              </a:spcBef>
              <a:buNone/>
            </a:pPr>
            <a:r>
              <a:rPr lang="en-US" b="1" dirty="0">
                <a:solidFill>
                  <a:schemeClr val="accent1"/>
                </a:solidFill>
                <a:latin typeface="Cambria" panose="02040503050406030204" pitchFamily="18" charset="0"/>
              </a:rPr>
              <a:t>7) </a:t>
            </a:r>
            <a:r>
              <a:rPr lang="en-US" b="1" dirty="0">
                <a:latin typeface="Cambria" panose="02040503050406030204" pitchFamily="18" charset="0"/>
              </a:rPr>
              <a:t>	</a:t>
            </a:r>
            <a:r>
              <a:rPr lang="en-US" dirty="0">
                <a:latin typeface="Cambria" panose="02040503050406030204" pitchFamily="18" charset="0"/>
              </a:rPr>
              <a:t>In terms of the amended section 149(1), notice under section 148 can be issued:</a:t>
            </a:r>
          </a:p>
          <a:p>
            <a:pPr marL="1371600" indent="-457200" algn="just">
              <a:lnSpc>
                <a:spcPct val="110000"/>
              </a:lnSpc>
              <a:spcBef>
                <a:spcPts val="0"/>
              </a:spcBef>
              <a:buFont typeface="+mj-lt"/>
              <a:buAutoNum type="alphaLcParenR"/>
            </a:pPr>
            <a:r>
              <a:rPr lang="en-US" dirty="0">
                <a:latin typeface="Cambria" panose="02040503050406030204" pitchFamily="18" charset="0"/>
              </a:rPr>
              <a:t>within 3 years from the end of the relevant assessment year, unless the case falls under clause b);</a:t>
            </a:r>
          </a:p>
          <a:p>
            <a:pPr marL="1371600" indent="-457200" algn="just">
              <a:lnSpc>
                <a:spcPct val="110000"/>
              </a:lnSpc>
              <a:spcBef>
                <a:spcPts val="0"/>
              </a:spcBef>
              <a:buFont typeface="+mj-lt"/>
              <a:buAutoNum type="alphaLcParenR"/>
            </a:pPr>
            <a:r>
              <a:rPr lang="en-US" dirty="0">
                <a:latin typeface="Cambria" panose="02040503050406030204" pitchFamily="18" charset="0"/>
              </a:rPr>
              <a:t>within 10 years from the end of the relevant assessment year, where, the </a:t>
            </a:r>
            <a:r>
              <a:rPr lang="en-US" b="1" dirty="0">
                <a:latin typeface="Cambria" panose="02040503050406030204" pitchFamily="18" charset="0"/>
              </a:rPr>
              <a:t>AO has in his possession ‘books of accounts’ or ‘other documents’ or ‘evidence’ </a:t>
            </a:r>
            <a:r>
              <a:rPr lang="en-US" dirty="0">
                <a:latin typeface="Cambria" panose="02040503050406030204" pitchFamily="18" charset="0"/>
              </a:rPr>
              <a:t>which reveal that income chargeable to tax, which has escaped assessment amounts to or is likely to amount to Rs.50 lakhs or more for the said year, and is represented in the form of:</a:t>
            </a:r>
          </a:p>
          <a:p>
            <a:pPr marL="1828800" indent="-457200" algn="just">
              <a:lnSpc>
                <a:spcPct val="110000"/>
              </a:lnSpc>
              <a:spcBef>
                <a:spcPts val="0"/>
              </a:spcBef>
              <a:buFont typeface="+mj-lt"/>
              <a:buAutoNum type="romanLcPeriod"/>
            </a:pPr>
            <a:r>
              <a:rPr lang="en-US" dirty="0">
                <a:latin typeface="Cambria" panose="02040503050406030204" pitchFamily="18" charset="0"/>
              </a:rPr>
              <a:t> an asset; </a:t>
            </a:r>
          </a:p>
          <a:p>
            <a:pPr marL="1828800" indent="-457200" algn="just">
              <a:lnSpc>
                <a:spcPct val="110000"/>
              </a:lnSpc>
              <a:spcBef>
                <a:spcPts val="0"/>
              </a:spcBef>
              <a:buFont typeface="+mj-lt"/>
              <a:buAutoNum type="romanLcPeriod"/>
            </a:pPr>
            <a:r>
              <a:rPr lang="en-US" dirty="0">
                <a:latin typeface="Cambria" panose="02040503050406030204" pitchFamily="18" charset="0"/>
              </a:rPr>
              <a:t>expenditure in respect of a transaction or in relation to an event or occasion; or</a:t>
            </a:r>
          </a:p>
          <a:p>
            <a:pPr marL="1828800" indent="-457200" algn="just">
              <a:lnSpc>
                <a:spcPct val="110000"/>
              </a:lnSpc>
              <a:spcBef>
                <a:spcPts val="0"/>
              </a:spcBef>
              <a:buFont typeface="+mj-lt"/>
              <a:buAutoNum type="romanLcPeriod"/>
            </a:pPr>
            <a:r>
              <a:rPr lang="en-US" dirty="0">
                <a:latin typeface="Cambria" panose="02040503050406030204" pitchFamily="18" charset="0"/>
              </a:rPr>
              <a:t> an entry or entries in the books of account.</a:t>
            </a:r>
          </a:p>
          <a:p>
            <a:pPr marL="457200" indent="0" algn="just">
              <a:lnSpc>
                <a:spcPct val="110000"/>
              </a:lnSpc>
              <a:spcBef>
                <a:spcPts val="0"/>
              </a:spcBef>
              <a:buNone/>
            </a:pPr>
            <a:r>
              <a:rPr lang="en-US" b="1" dirty="0">
                <a:latin typeface="Cambria" panose="02040503050406030204" pitchFamily="18" charset="0"/>
              </a:rPr>
              <a:t>For the purpose of clause (b</a:t>
            </a:r>
            <a:r>
              <a:rPr lang="en-US" dirty="0">
                <a:latin typeface="Cambria" panose="02040503050406030204" pitchFamily="18" charset="0"/>
              </a:rPr>
              <a:t>), </a:t>
            </a:r>
            <a:r>
              <a:rPr lang="en-US" b="1" dirty="0">
                <a:latin typeface="Cambria" panose="02040503050406030204" pitchFamily="18" charset="0"/>
              </a:rPr>
              <a:t>“Asset" </a:t>
            </a:r>
            <a:r>
              <a:rPr lang="en-US" dirty="0">
                <a:latin typeface="Cambria" panose="02040503050406030204" pitchFamily="18" charset="0"/>
              </a:rPr>
              <a:t>shall include immovable property, being land or building or both, shares and securities, loans and advances, deposits in bank 	account.</a:t>
            </a:r>
          </a:p>
          <a:p>
            <a:pPr marL="457200" indent="0" algn="just">
              <a:lnSpc>
                <a:spcPct val="110000"/>
              </a:lnSpc>
              <a:spcBef>
                <a:spcPts val="0"/>
              </a:spcBef>
              <a:buNone/>
            </a:pPr>
            <a:endParaRPr lang="en-US" b="1" dirty="0">
              <a:latin typeface="Cambria" panose="02040503050406030204" pitchFamily="18" charset="0"/>
            </a:endParaRPr>
          </a:p>
          <a:p>
            <a:pPr marL="457200" indent="-457200" algn="just">
              <a:lnSpc>
                <a:spcPct val="110000"/>
              </a:lnSpc>
              <a:spcBef>
                <a:spcPts val="0"/>
              </a:spcBef>
              <a:buNone/>
            </a:pPr>
            <a:r>
              <a:rPr lang="en-US" b="1" dirty="0">
                <a:solidFill>
                  <a:schemeClr val="accent1"/>
                </a:solidFill>
                <a:latin typeface="Cambria" panose="02040503050406030204" pitchFamily="18" charset="0"/>
              </a:rPr>
              <a:t>8) </a:t>
            </a:r>
            <a:r>
              <a:rPr lang="en-US" b="1" dirty="0">
                <a:latin typeface="Cambria" panose="02040503050406030204" pitchFamily="18" charset="0"/>
              </a:rPr>
              <a:t>	Section 149 (1A) </a:t>
            </a:r>
            <a:r>
              <a:rPr lang="en-US" dirty="0">
                <a:latin typeface="Cambria" panose="02040503050406030204" pitchFamily="18" charset="0"/>
              </a:rPr>
              <a:t>provides that, if income escaping assessment in the form of an asset or expenditure in relation to an event or occasion of Rs.50 lakhs or more is in relation to more than one assessment year within the extended period of 10 years, then, notice under section 148 can be issued for every such assessment year-</a:t>
            </a:r>
            <a:r>
              <a:rPr lang="en-US" b="1" dirty="0">
                <a:latin typeface="Cambria" panose="02040503050406030204" pitchFamily="18" charset="0"/>
              </a:rPr>
              <a:t>If asset or expenditure is more than </a:t>
            </a:r>
            <a:r>
              <a:rPr lang="en-US" b="1" dirty="0" err="1">
                <a:latin typeface="Cambria" panose="02040503050406030204" pitchFamily="18" charset="0"/>
              </a:rPr>
              <a:t>Rs</a:t>
            </a:r>
            <a:r>
              <a:rPr lang="en-US" b="1" dirty="0">
                <a:latin typeface="Cambria" panose="02040503050406030204" pitchFamily="18" charset="0"/>
              </a:rPr>
              <a:t>. 50 lakh but spread over 2 or more years – can reopen all the years</a:t>
            </a:r>
          </a:p>
          <a:p>
            <a:pPr marL="0" indent="0">
              <a:buNone/>
            </a:pPr>
            <a:endParaRPr lang="en-US" dirty="0"/>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12</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15601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18" y="257908"/>
            <a:ext cx="8596668" cy="1320800"/>
          </a:xfrm>
        </p:spPr>
        <p:txBody>
          <a:bodyPr/>
          <a:lstStyle/>
          <a:p>
            <a:r>
              <a:rPr lang="en-US" dirty="0" smtClean="0"/>
              <a:t>Amended time limit after FA 2024</a:t>
            </a:r>
            <a:endParaRPr lang="en-US" dirty="0"/>
          </a:p>
        </p:txBody>
      </p:sp>
      <p:sp>
        <p:nvSpPr>
          <p:cNvPr id="3" name="Content Placeholder 2"/>
          <p:cNvSpPr>
            <a:spLocks noGrp="1"/>
          </p:cNvSpPr>
          <p:nvPr>
            <p:ph idx="1"/>
          </p:nvPr>
        </p:nvSpPr>
        <p:spPr>
          <a:xfrm>
            <a:off x="226646" y="1227015"/>
            <a:ext cx="9558216" cy="5572370"/>
          </a:xfrm>
        </p:spPr>
        <p:txBody>
          <a:bodyPr>
            <a:normAutofit lnSpcReduction="10000"/>
          </a:bodyPr>
          <a:lstStyle/>
          <a:p>
            <a:r>
              <a:rPr lang="en-US" i="1" dirty="0"/>
              <a:t>For section 149 of the Income-tax Act, the following section shall be substituted with effect from the 1st day of September, 2024, namely 149.</a:t>
            </a:r>
            <a:endParaRPr lang="en-US" dirty="0"/>
          </a:p>
          <a:p>
            <a:r>
              <a:rPr lang="en-US" i="1" dirty="0"/>
              <a:t> (1) No notice under section 148 shall be issued for the relevant assessment year,-</a:t>
            </a:r>
            <a:endParaRPr lang="en-US" dirty="0"/>
          </a:p>
          <a:p>
            <a:r>
              <a:rPr lang="en-US" i="1" dirty="0"/>
              <a:t> (a</a:t>
            </a:r>
            <a:r>
              <a:rPr lang="en-US" b="1" i="1" dirty="0"/>
              <a:t>) if three years and three months</a:t>
            </a:r>
            <a:r>
              <a:rPr lang="en-US" i="1" dirty="0"/>
              <a:t> have elapsed from the end of the relevant assessment year, unless the case falls under clause (b);</a:t>
            </a:r>
            <a:endParaRPr lang="en-US" dirty="0"/>
          </a:p>
          <a:p>
            <a:r>
              <a:rPr lang="en-US" i="1" dirty="0"/>
              <a:t> (b) if three years and three months</a:t>
            </a:r>
            <a:r>
              <a:rPr lang="en-US" b="1" i="1" dirty="0"/>
              <a:t>, but not more than five years and three months</a:t>
            </a:r>
            <a:r>
              <a:rPr lang="en-US" i="1" dirty="0"/>
              <a:t>, have elapsed from the end of the relevant assessment year unless the Assessing Officer has in his possession books of accounts or other documents or evidence related to any asset or expenditure or transaction or entries which show that the income chargeable to tax, which has escaped assessment, amounts to </a:t>
            </a:r>
            <a:r>
              <a:rPr lang="en-US" b="1" i="1" dirty="0"/>
              <a:t>or is likely to amount to fifty lakh rupees or more</a:t>
            </a:r>
            <a:r>
              <a:rPr lang="en-US" i="1" dirty="0"/>
              <a:t>.</a:t>
            </a:r>
            <a:endParaRPr lang="en-US" dirty="0"/>
          </a:p>
          <a:p>
            <a:r>
              <a:rPr lang="en-US" i="1" dirty="0"/>
              <a:t> (2) No notice to show cause under section 148A shall be issued for the relevant assessment year,—</a:t>
            </a:r>
            <a:endParaRPr lang="en-US" dirty="0"/>
          </a:p>
          <a:p>
            <a:r>
              <a:rPr lang="en-US" i="1" dirty="0"/>
              <a:t> (a) if </a:t>
            </a:r>
            <a:r>
              <a:rPr lang="en-US" b="1" i="1" dirty="0"/>
              <a:t>three years</a:t>
            </a:r>
            <a:r>
              <a:rPr lang="en-US" i="1" dirty="0"/>
              <a:t> have elapsed from the end of the relevant assessment year, unless the case falls under clause (b);</a:t>
            </a:r>
            <a:endParaRPr lang="en-US" dirty="0"/>
          </a:p>
          <a:p>
            <a:r>
              <a:rPr lang="en-US" i="1" dirty="0"/>
              <a:t> (b) if three years, </a:t>
            </a:r>
            <a:r>
              <a:rPr lang="en-US" b="1" i="1" dirty="0"/>
              <a:t>but not more than five years</a:t>
            </a:r>
            <a:r>
              <a:rPr lang="en-US" i="1" dirty="0"/>
              <a:t>, have elapsed from the end of the relevant assessment year unless the income chargeable to tax which has escaped assessment, as per the information with the Assessing </a:t>
            </a:r>
            <a:r>
              <a:rPr lang="en-US" b="1" i="1" dirty="0"/>
              <a:t>Officer, amounts to or is likely to amount to fifty lakh rupees or more.</a:t>
            </a:r>
            <a:endParaRPr lang="en-US" dirty="0"/>
          </a:p>
          <a:p>
            <a:endParaRPr lang="en-US" dirty="0"/>
          </a:p>
        </p:txBody>
      </p:sp>
      <p:sp>
        <p:nvSpPr>
          <p:cNvPr id="4" name="Slide Number Placeholder 3"/>
          <p:cNvSpPr>
            <a:spLocks noGrp="1"/>
          </p:cNvSpPr>
          <p:nvPr>
            <p:ph type="sldNum" sz="quarter" idx="12"/>
          </p:nvPr>
        </p:nvSpPr>
        <p:spPr/>
        <p:txBody>
          <a:bodyPr/>
          <a:lstStyle/>
          <a:p>
            <a:fld id="{8CB02029-972E-4112-9521-3842F2D923EA}" type="slidenum">
              <a:rPr lang="en-US" smtClean="0"/>
              <a:t>13</a:t>
            </a:fld>
            <a:endParaRPr lang="en-US"/>
          </a:p>
        </p:txBody>
      </p:sp>
    </p:spTree>
    <p:extLst>
      <p:ext uri="{BB962C8B-B14F-4D97-AF65-F5344CB8AC3E}">
        <p14:creationId xmlns:p14="http://schemas.microsoft.com/office/powerpoint/2010/main" val="264536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199"/>
            <a:ext cx="10834688" cy="6029325"/>
          </a:xfrm>
        </p:spPr>
        <p:txBody>
          <a:bodyPr>
            <a:normAutofit/>
          </a:bodyPr>
          <a:lstStyle/>
          <a:p>
            <a:pPr marL="457200" indent="-457200" algn="just">
              <a:buAutoNum type="arabicParenR" startAt="9"/>
            </a:pPr>
            <a:r>
              <a:rPr lang="en-US" sz="1900" b="1" dirty="0">
                <a:latin typeface="Cambria" panose="02040503050406030204" pitchFamily="18" charset="0"/>
              </a:rPr>
              <a:t>First Proviso to Section 149(1) containing grandfathering clause: </a:t>
            </a:r>
            <a:r>
              <a:rPr lang="en-US" sz="1900" dirty="0">
                <a:latin typeface="Cambria" panose="02040503050406030204" pitchFamily="18" charset="0"/>
              </a:rPr>
              <a:t>As per the first proviso to section 149(1) of the Act, applicable </a:t>
            </a:r>
            <a:r>
              <a:rPr lang="en-US" sz="1900" dirty="0" err="1">
                <a:latin typeface="Cambria" panose="02040503050406030204" pitchFamily="18" charset="0"/>
              </a:rPr>
              <a:t>w.e.f</a:t>
            </a:r>
            <a:r>
              <a:rPr lang="en-US" sz="1900" dirty="0">
                <a:latin typeface="Cambria" panose="02040503050406030204" pitchFamily="18" charset="0"/>
              </a:rPr>
              <a:t>. 1.4.2021, no notice under section 148 of the Act can be issued at any time in a case </a:t>
            </a:r>
            <a:r>
              <a:rPr lang="en-US" sz="1900" b="1" u="sng" dirty="0">
                <a:latin typeface="Cambria" panose="02040503050406030204" pitchFamily="18" charset="0"/>
              </a:rPr>
              <a:t>for the relevant assessment year beginning on or before 01.04.2021</a:t>
            </a:r>
            <a:r>
              <a:rPr lang="en-US" sz="1900" dirty="0">
                <a:latin typeface="Cambria" panose="02040503050406030204" pitchFamily="18" charset="0"/>
              </a:rPr>
              <a:t>, if the time limit for issuing notice u/s 148 or section 153A, or section 153C as specified under clause (b) of the un-amended section 149(1) or section 153A or 153C Act, as the case may be, had expired at that time. </a:t>
            </a:r>
            <a:r>
              <a:rPr lang="en-US" sz="1900" b="1" dirty="0">
                <a:latin typeface="Cambria" panose="02040503050406030204" pitchFamily="18" charset="0"/>
              </a:rPr>
              <a:t>[Refer the table attached below for more understanding] </a:t>
            </a:r>
          </a:p>
          <a:p>
            <a:pPr marL="0" indent="0" algn="just">
              <a:buNone/>
            </a:pPr>
            <a:endParaRPr lang="en-US" sz="20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14</a:t>
            </a:fld>
            <a:endParaRPr lang="en-US" sz="1800" dirty="0">
              <a:solidFill>
                <a:schemeClr val="accent2">
                  <a:lumMod val="50000"/>
                </a:schemeClr>
              </a:solidFill>
              <a:latin typeface="Cambria "/>
            </a:endParaRPr>
          </a:p>
        </p:txBody>
      </p:sp>
      <p:graphicFrame>
        <p:nvGraphicFramePr>
          <p:cNvPr id="5" name="Table 4"/>
          <p:cNvGraphicFramePr>
            <a:graphicFrameLocks noGrp="1"/>
          </p:cNvGraphicFramePr>
          <p:nvPr>
            <p:extLst>
              <p:ext uri="{D42A27DB-BD31-4B8C-83A1-F6EECF244321}">
                <p14:modId xmlns:p14="http://schemas.microsoft.com/office/powerpoint/2010/main" val="1353039173"/>
              </p:ext>
            </p:extLst>
          </p:nvPr>
        </p:nvGraphicFramePr>
        <p:xfrm>
          <a:off x="1300159" y="2457453"/>
          <a:ext cx="10053639" cy="3457568"/>
        </p:xfrm>
        <a:graphic>
          <a:graphicData uri="http://schemas.openxmlformats.org/drawingml/2006/table">
            <a:tbl>
              <a:tblPr firstRow="1" firstCol="1" bandRow="1">
                <a:tableStyleId>{5C22544A-7EE6-4342-B048-85BDC9FD1C3A}</a:tableStyleId>
              </a:tblPr>
              <a:tblGrid>
                <a:gridCol w="1542993">
                  <a:extLst>
                    <a:ext uri="{9D8B030D-6E8A-4147-A177-3AD203B41FA5}">
                      <a16:colId xmlns:a16="http://schemas.microsoft.com/office/drawing/2014/main" val="20000"/>
                    </a:ext>
                  </a:extLst>
                </a:gridCol>
                <a:gridCol w="778485">
                  <a:extLst>
                    <a:ext uri="{9D8B030D-6E8A-4147-A177-3AD203B41FA5}">
                      <a16:colId xmlns:a16="http://schemas.microsoft.com/office/drawing/2014/main" val="20001"/>
                    </a:ext>
                  </a:extLst>
                </a:gridCol>
                <a:gridCol w="859129">
                  <a:extLst>
                    <a:ext uri="{9D8B030D-6E8A-4147-A177-3AD203B41FA5}">
                      <a16:colId xmlns:a16="http://schemas.microsoft.com/office/drawing/2014/main" val="20002"/>
                    </a:ext>
                  </a:extLst>
                </a:gridCol>
                <a:gridCol w="859129">
                  <a:extLst>
                    <a:ext uri="{9D8B030D-6E8A-4147-A177-3AD203B41FA5}">
                      <a16:colId xmlns:a16="http://schemas.microsoft.com/office/drawing/2014/main" val="20003"/>
                    </a:ext>
                  </a:extLst>
                </a:gridCol>
                <a:gridCol w="859129">
                  <a:extLst>
                    <a:ext uri="{9D8B030D-6E8A-4147-A177-3AD203B41FA5}">
                      <a16:colId xmlns:a16="http://schemas.microsoft.com/office/drawing/2014/main" val="20004"/>
                    </a:ext>
                  </a:extLst>
                </a:gridCol>
                <a:gridCol w="859129">
                  <a:extLst>
                    <a:ext uri="{9D8B030D-6E8A-4147-A177-3AD203B41FA5}">
                      <a16:colId xmlns:a16="http://schemas.microsoft.com/office/drawing/2014/main" val="20005"/>
                    </a:ext>
                  </a:extLst>
                </a:gridCol>
                <a:gridCol w="859129">
                  <a:extLst>
                    <a:ext uri="{9D8B030D-6E8A-4147-A177-3AD203B41FA5}">
                      <a16:colId xmlns:a16="http://schemas.microsoft.com/office/drawing/2014/main" val="20006"/>
                    </a:ext>
                  </a:extLst>
                </a:gridCol>
                <a:gridCol w="859129">
                  <a:extLst>
                    <a:ext uri="{9D8B030D-6E8A-4147-A177-3AD203B41FA5}">
                      <a16:colId xmlns:a16="http://schemas.microsoft.com/office/drawing/2014/main" val="20007"/>
                    </a:ext>
                  </a:extLst>
                </a:gridCol>
                <a:gridCol w="859129">
                  <a:extLst>
                    <a:ext uri="{9D8B030D-6E8A-4147-A177-3AD203B41FA5}">
                      <a16:colId xmlns:a16="http://schemas.microsoft.com/office/drawing/2014/main" val="20008"/>
                    </a:ext>
                  </a:extLst>
                </a:gridCol>
                <a:gridCol w="859129">
                  <a:extLst>
                    <a:ext uri="{9D8B030D-6E8A-4147-A177-3AD203B41FA5}">
                      <a16:colId xmlns:a16="http://schemas.microsoft.com/office/drawing/2014/main" val="20009"/>
                    </a:ext>
                  </a:extLst>
                </a:gridCol>
                <a:gridCol w="859129">
                  <a:extLst>
                    <a:ext uri="{9D8B030D-6E8A-4147-A177-3AD203B41FA5}">
                      <a16:colId xmlns:a16="http://schemas.microsoft.com/office/drawing/2014/main" val="20010"/>
                    </a:ext>
                  </a:extLst>
                </a:gridCol>
              </a:tblGrid>
              <a:tr h="628650">
                <a:tc>
                  <a:txBody>
                    <a:bodyPr/>
                    <a:lstStyle/>
                    <a:p>
                      <a:pPr marL="0" marR="0" algn="just">
                        <a:lnSpc>
                          <a:spcPct val="115000"/>
                        </a:lnSpc>
                        <a:spcBef>
                          <a:spcPts val="0"/>
                        </a:spcBef>
                        <a:spcAft>
                          <a:spcPts val="0"/>
                        </a:spcAft>
                      </a:pPr>
                      <a:r>
                        <a:rPr lang="en-US" sz="1200" dirty="0">
                          <a:effectLst/>
                        </a:rPr>
                        <a:t>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2021-22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2019-20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2018-19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2017-18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2016-17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2015-16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2014-15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2013-14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2012-13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28650">
                <a:tc>
                  <a:txBody>
                    <a:bodyPr/>
                    <a:lstStyle/>
                    <a:p>
                      <a:pPr marL="0" marR="0" algn="just">
                        <a:lnSpc>
                          <a:spcPct val="115000"/>
                        </a:lnSpc>
                        <a:spcBef>
                          <a:spcPts val="0"/>
                        </a:spcBef>
                        <a:spcAft>
                          <a:spcPts val="0"/>
                        </a:spcAft>
                      </a:pPr>
                      <a:r>
                        <a:rPr lang="en-US" sz="1200">
                          <a:effectLst/>
                        </a:rPr>
                        <a:t>Issue of Notice by: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4324">
                <a:tc>
                  <a:txBody>
                    <a:bodyPr/>
                    <a:lstStyle/>
                    <a:p>
                      <a:pPr marL="0" marR="0" algn="just">
                        <a:lnSpc>
                          <a:spcPct val="115000"/>
                        </a:lnSpc>
                        <a:spcBef>
                          <a:spcPts val="0"/>
                        </a:spcBef>
                        <a:spcAft>
                          <a:spcPts val="0"/>
                        </a:spcAft>
                      </a:pPr>
                      <a:r>
                        <a:rPr lang="en-US" sz="1200">
                          <a:effectLst/>
                        </a:rPr>
                        <a:t>31.03.2022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4324">
                <a:tc>
                  <a:txBody>
                    <a:bodyPr/>
                    <a:lstStyle/>
                    <a:p>
                      <a:pPr marL="0" marR="0" algn="just">
                        <a:lnSpc>
                          <a:spcPct val="115000"/>
                        </a:lnSpc>
                        <a:spcBef>
                          <a:spcPts val="0"/>
                        </a:spcBef>
                        <a:spcAft>
                          <a:spcPts val="0"/>
                        </a:spcAft>
                      </a:pPr>
                      <a:r>
                        <a:rPr lang="en-US" sz="1200">
                          <a:effectLst/>
                        </a:rPr>
                        <a:t>31.03.2023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4324">
                <a:tc>
                  <a:txBody>
                    <a:bodyPr/>
                    <a:lstStyle/>
                    <a:p>
                      <a:pPr marL="0" marR="0" algn="just">
                        <a:lnSpc>
                          <a:spcPct val="115000"/>
                        </a:lnSpc>
                        <a:spcBef>
                          <a:spcPts val="0"/>
                        </a:spcBef>
                        <a:spcAft>
                          <a:spcPts val="0"/>
                        </a:spcAft>
                      </a:pPr>
                      <a:r>
                        <a:rPr lang="en-US" sz="1200">
                          <a:effectLst/>
                        </a:rPr>
                        <a:t>31.03.2024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4324">
                <a:tc>
                  <a:txBody>
                    <a:bodyPr/>
                    <a:lstStyle/>
                    <a:p>
                      <a:pPr marL="0" marR="0" algn="just">
                        <a:lnSpc>
                          <a:spcPct val="115000"/>
                        </a:lnSpc>
                        <a:spcBef>
                          <a:spcPts val="0"/>
                        </a:spcBef>
                        <a:spcAft>
                          <a:spcPts val="0"/>
                        </a:spcAft>
                      </a:pPr>
                      <a:r>
                        <a:rPr lang="en-US" sz="1200">
                          <a:effectLst/>
                        </a:rPr>
                        <a:t>31.03.2025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4324">
                <a:tc>
                  <a:txBody>
                    <a:bodyPr/>
                    <a:lstStyle/>
                    <a:p>
                      <a:pPr marL="0" marR="0" algn="just">
                        <a:lnSpc>
                          <a:spcPct val="115000"/>
                        </a:lnSpc>
                        <a:spcBef>
                          <a:spcPts val="0"/>
                        </a:spcBef>
                        <a:spcAft>
                          <a:spcPts val="0"/>
                        </a:spcAft>
                      </a:pPr>
                      <a:r>
                        <a:rPr lang="en-US" sz="1200">
                          <a:effectLst/>
                        </a:rPr>
                        <a:t>31.03.2026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4324">
                <a:tc>
                  <a:txBody>
                    <a:bodyPr/>
                    <a:lstStyle/>
                    <a:p>
                      <a:pPr marL="0" marR="0" algn="just">
                        <a:lnSpc>
                          <a:spcPct val="115000"/>
                        </a:lnSpc>
                        <a:spcBef>
                          <a:spcPts val="0"/>
                        </a:spcBef>
                        <a:spcAft>
                          <a:spcPts val="0"/>
                        </a:spcAft>
                      </a:pPr>
                      <a:r>
                        <a:rPr lang="en-US" sz="1200">
                          <a:effectLst/>
                        </a:rPr>
                        <a:t>31.03.2027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4324">
                <a:tc>
                  <a:txBody>
                    <a:bodyPr/>
                    <a:lstStyle/>
                    <a:p>
                      <a:pPr marL="0" marR="0" algn="just">
                        <a:lnSpc>
                          <a:spcPct val="115000"/>
                        </a:lnSpc>
                        <a:spcBef>
                          <a:spcPts val="0"/>
                        </a:spcBef>
                        <a:spcAft>
                          <a:spcPts val="0"/>
                        </a:spcAft>
                      </a:pPr>
                      <a:r>
                        <a:rPr lang="en-US" sz="1200">
                          <a:effectLst/>
                        </a:rPr>
                        <a:t>31.03.208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0161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5" y="398463"/>
            <a:ext cx="10515600" cy="6116637"/>
          </a:xfrm>
        </p:spPr>
        <p:txBody>
          <a:bodyPr>
            <a:normAutofit/>
          </a:bodyPr>
          <a:lstStyle/>
          <a:p>
            <a:pPr algn="just">
              <a:buFont typeface="Wingdings" panose="05000000000000000000" pitchFamily="2" charset="2"/>
              <a:buChar char="v"/>
            </a:pPr>
            <a:endParaRPr lang="en-US" sz="1800" dirty="0">
              <a:latin typeface="Cambria" panose="02040503050406030204" pitchFamily="18" charset="0"/>
            </a:endParaRPr>
          </a:p>
          <a:p>
            <a:pPr marL="457200" indent="0" algn="just">
              <a:lnSpc>
                <a:spcPct val="110000"/>
              </a:lnSpc>
              <a:spcBef>
                <a:spcPts val="0"/>
              </a:spcBef>
              <a:buNone/>
            </a:pPr>
            <a:r>
              <a:rPr lang="en-US" sz="2000" b="1" dirty="0">
                <a:latin typeface="Cambria" panose="02040503050406030204" pitchFamily="18" charset="0"/>
              </a:rPr>
              <a:t>Note: </a:t>
            </a:r>
            <a:r>
              <a:rPr lang="en-US" sz="2000" dirty="0">
                <a:latin typeface="Cambria" panose="02040503050406030204" pitchFamily="18" charset="0"/>
              </a:rPr>
              <a:t>The table is not factoring possibility of notices which could have been issued u/s. 153A or 153C as per law prior to Finance Act, 2021. It may be noted that as per the provisions of section 153A or 153C which stood prior to Finance Act, 2021, 10 years could have been reopened subject to the condition that there is some evidence which reveal that income represented in the form of asset has escaped assessment.</a:t>
            </a:r>
          </a:p>
          <a:p>
            <a:pPr marL="457200" indent="0" algn="just">
              <a:lnSpc>
                <a:spcPct val="110000"/>
              </a:lnSpc>
              <a:spcBef>
                <a:spcPts val="0"/>
              </a:spcBef>
              <a:buNone/>
            </a:pPr>
            <a:endParaRPr lang="en-US" sz="2000" dirty="0">
              <a:latin typeface="Cambria" panose="02040503050406030204" pitchFamily="18" charset="0"/>
            </a:endParaRPr>
          </a:p>
          <a:p>
            <a:pPr marL="457200" indent="-457200" algn="just">
              <a:lnSpc>
                <a:spcPct val="110000"/>
              </a:lnSpc>
              <a:spcBef>
                <a:spcPts val="0"/>
              </a:spcBef>
              <a:buFont typeface="Wingdings" panose="05000000000000000000" pitchFamily="2" charset="2"/>
              <a:buChar char="v"/>
            </a:pPr>
            <a:r>
              <a:rPr lang="en-US" sz="2000" b="1" dirty="0">
                <a:latin typeface="Cambria" panose="02040503050406030204" pitchFamily="18" charset="0"/>
              </a:rPr>
              <a:t>Another View on the interpretation of the First Proviso to Section 149(1): </a:t>
            </a:r>
            <a:r>
              <a:rPr lang="en-US" sz="2000" dirty="0">
                <a:latin typeface="Cambria" panose="02040503050406030204" pitchFamily="18" charset="0"/>
              </a:rPr>
              <a:t>Assessment for assessment year 2021-22 and years prior thereto can, even under the new regime, be reopened only up to 6 years (and not 10 years). If time-limit for issuance of notice under section 148 has expired on 31.03.2021, in terms of the pre-amended provisions, then notice cannot be issued under the new reassessment scheme.</a:t>
            </a:r>
          </a:p>
          <a:p>
            <a:pPr marL="457200" indent="-457200" algn="just">
              <a:lnSpc>
                <a:spcPct val="110000"/>
              </a:lnSpc>
              <a:spcBef>
                <a:spcPts val="0"/>
              </a:spcBef>
              <a:buNone/>
            </a:pPr>
            <a:r>
              <a:rPr lang="en-US" sz="2000" dirty="0">
                <a:latin typeface="Cambria" panose="02040503050406030204" pitchFamily="18" charset="0"/>
              </a:rPr>
              <a:t>	As per this Interpretation, Only AYs 2013-14 and 2014-15 could not be reopened after 31.03.2021 since limitation was expiring on 310.3.2021 only for these 2 AYs under clause (b) of un-amended section 149(1) </a:t>
            </a:r>
            <a:endParaRPr lang="en-US" sz="2000" b="1" dirty="0">
              <a:latin typeface="Cambria" panose="02040503050406030204" pitchFamily="18" charset="0"/>
            </a:endParaRPr>
          </a:p>
          <a:p>
            <a:pPr marL="0" indent="0" algn="just">
              <a:buNone/>
            </a:pPr>
            <a:endParaRPr lang="en-US" sz="1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15</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212101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0063"/>
            <a:ext cx="10515600" cy="5676900"/>
          </a:xfrm>
        </p:spPr>
        <p:txBody>
          <a:bodyPr/>
          <a:lstStyle/>
          <a:p>
            <a:pPr marL="457200" indent="-457200" algn="just">
              <a:buNone/>
            </a:pPr>
            <a:r>
              <a:rPr lang="en-US" sz="2000" b="1" dirty="0">
                <a:solidFill>
                  <a:schemeClr val="accent1"/>
                </a:solidFill>
                <a:latin typeface="Cambria" panose="02040503050406030204" pitchFamily="18" charset="0"/>
              </a:rPr>
              <a:t>10) </a:t>
            </a:r>
            <a:r>
              <a:rPr lang="en-US" sz="2000" b="1" dirty="0">
                <a:latin typeface="Cambria" panose="02040503050406030204" pitchFamily="18" charset="0"/>
              </a:rPr>
              <a:t>Case cannot be reopened under new reassessment scheme if search u/s 132 or requisition u/s 132A  is prior to 1.4.2021-</a:t>
            </a:r>
            <a:r>
              <a:rPr lang="en-US" sz="2000" dirty="0">
                <a:latin typeface="Cambria" panose="02040503050406030204" pitchFamily="18" charset="0"/>
              </a:rPr>
              <a:t>Assessment</a:t>
            </a:r>
            <a:r>
              <a:rPr lang="en-US" sz="2000" b="1" dirty="0">
                <a:latin typeface="Cambria" panose="02040503050406030204" pitchFamily="18" charset="0"/>
              </a:rPr>
              <a:t> </a:t>
            </a:r>
            <a:r>
              <a:rPr lang="en-US" sz="2000" dirty="0">
                <a:latin typeface="Cambria" panose="02040503050406030204" pitchFamily="18" charset="0"/>
              </a:rPr>
              <a:t>shall be made u/s 153A or 153C in cases of search or requisition prior to 01.04.2021-</a:t>
            </a:r>
            <a:r>
              <a:rPr lang="en-US" sz="2000" b="1" dirty="0">
                <a:latin typeface="Cambria" panose="02040503050406030204" pitchFamily="18" charset="0"/>
              </a:rPr>
              <a:t>2</a:t>
            </a:r>
            <a:r>
              <a:rPr lang="en-US" sz="2000" b="1" baseline="30000" dirty="0">
                <a:latin typeface="Cambria" panose="02040503050406030204" pitchFamily="18" charset="0"/>
              </a:rPr>
              <a:t>nd</a:t>
            </a:r>
            <a:r>
              <a:rPr lang="en-US" sz="2000" b="1" dirty="0">
                <a:latin typeface="Cambria" panose="02040503050406030204" pitchFamily="18" charset="0"/>
              </a:rPr>
              <a:t> Proviso to Section 149</a:t>
            </a:r>
          </a:p>
          <a:p>
            <a:pPr marL="457200" indent="-457200" algn="just">
              <a:buNone/>
            </a:pPr>
            <a:endParaRPr lang="en-US" sz="2000" b="1" dirty="0">
              <a:latin typeface="Cambria" panose="02040503050406030204" pitchFamily="18" charset="0"/>
            </a:endParaRPr>
          </a:p>
          <a:p>
            <a:pPr marL="0" indent="0">
              <a:buNone/>
            </a:pPr>
            <a:r>
              <a:rPr lang="en-US" sz="2000" b="1" dirty="0">
                <a:solidFill>
                  <a:schemeClr val="accent1"/>
                </a:solidFill>
                <a:latin typeface="Cambria" panose="02040503050406030204" pitchFamily="18" charset="0"/>
              </a:rPr>
              <a:t>11) </a:t>
            </a:r>
            <a:r>
              <a:rPr lang="en-US" sz="2000" b="1" dirty="0">
                <a:latin typeface="Cambria" panose="02040503050406030204" pitchFamily="18" charset="0"/>
              </a:rPr>
              <a:t>Time limit prescribed under section 149 of the Act shall exclude:</a:t>
            </a:r>
          </a:p>
          <a:p>
            <a:pPr marL="914400" indent="-457200">
              <a:buFont typeface="+mj-lt"/>
              <a:buAutoNum type="alphaLcParenR"/>
            </a:pPr>
            <a:r>
              <a:rPr lang="en-US" sz="2000" dirty="0">
                <a:latin typeface="Cambria" panose="02040503050406030204" pitchFamily="18" charset="0"/>
              </a:rPr>
              <a:t>the time or extended time allowed to the </a:t>
            </a:r>
            <a:r>
              <a:rPr lang="en-US" sz="2000" dirty="0" err="1">
                <a:latin typeface="Cambria" panose="02040503050406030204" pitchFamily="18" charset="0"/>
              </a:rPr>
              <a:t>assessee</a:t>
            </a:r>
            <a:r>
              <a:rPr lang="en-US" sz="2000" dirty="0">
                <a:latin typeface="Cambria" panose="02040503050406030204" pitchFamily="18" charset="0"/>
              </a:rPr>
              <a:t> to respond to show cause notice under section 148A(b); or</a:t>
            </a:r>
          </a:p>
          <a:p>
            <a:pPr marL="914400" indent="-457200">
              <a:buFont typeface="+mj-lt"/>
              <a:buAutoNum type="alphaLcParenR"/>
            </a:pPr>
            <a:r>
              <a:rPr lang="en-US" sz="2000" dirty="0">
                <a:latin typeface="Cambria" panose="02040503050406030204" pitchFamily="18" charset="0"/>
              </a:rPr>
              <a:t>any period during which the proceedings under section 148A are stayed by an order of any Court.</a:t>
            </a:r>
          </a:p>
          <a:p>
            <a:pPr marL="0" indent="0">
              <a:buNone/>
            </a:pPr>
            <a:r>
              <a:rPr lang="en-US" sz="2000" dirty="0">
                <a:latin typeface="Cambria" panose="02040503050406030204" pitchFamily="18" charset="0"/>
              </a:rPr>
              <a:t>If after excluding the aforesaid period, time available for passing order under section 148A(d) does not exceed 7 days, the remaining time shall be deemed to be extended to 7 days and the period of limitation under section 149(1) shall be deemed to extended accordingly.  </a:t>
            </a:r>
            <a:r>
              <a:rPr lang="en-US" sz="2000" b="1" dirty="0">
                <a:latin typeface="Cambria" panose="02040503050406030204" pitchFamily="18" charset="0"/>
              </a:rPr>
              <a:t>[5</a:t>
            </a:r>
            <a:r>
              <a:rPr lang="en-US" sz="2000" b="1" baseline="30000" dirty="0">
                <a:latin typeface="Cambria" panose="02040503050406030204" pitchFamily="18" charset="0"/>
              </a:rPr>
              <a:t>th</a:t>
            </a:r>
            <a:r>
              <a:rPr lang="en-US" sz="2000" b="1" dirty="0">
                <a:latin typeface="Cambria" panose="02040503050406030204" pitchFamily="18" charset="0"/>
              </a:rPr>
              <a:t> and 6</a:t>
            </a:r>
            <a:r>
              <a:rPr lang="en-US" sz="2000" b="1" baseline="30000" dirty="0">
                <a:latin typeface="Cambria" panose="02040503050406030204" pitchFamily="18" charset="0"/>
              </a:rPr>
              <a:t>th</a:t>
            </a:r>
            <a:r>
              <a:rPr lang="en-US" sz="2000" b="1" dirty="0">
                <a:latin typeface="Cambria" panose="02040503050406030204" pitchFamily="18" charset="0"/>
              </a:rPr>
              <a:t> Proviso to Section 149(1)-These were 3</a:t>
            </a:r>
            <a:r>
              <a:rPr lang="en-US" sz="2000" b="1" baseline="30000" dirty="0">
                <a:latin typeface="Cambria" panose="02040503050406030204" pitchFamily="18" charset="0"/>
              </a:rPr>
              <a:t>rd</a:t>
            </a:r>
            <a:r>
              <a:rPr lang="en-US" sz="2000" b="1" dirty="0">
                <a:latin typeface="Cambria" panose="02040503050406030204" pitchFamily="18" charset="0"/>
              </a:rPr>
              <a:t> and 4</a:t>
            </a:r>
            <a:r>
              <a:rPr lang="en-US" sz="2000" b="1" baseline="30000" dirty="0">
                <a:latin typeface="Cambria" panose="02040503050406030204" pitchFamily="18" charset="0"/>
              </a:rPr>
              <a:t>th</a:t>
            </a:r>
            <a:r>
              <a:rPr lang="en-US" sz="2000" b="1" dirty="0">
                <a:latin typeface="Cambria" panose="02040503050406030204" pitchFamily="18" charset="0"/>
              </a:rPr>
              <a:t> Proviso before the F.A 2023 ]</a:t>
            </a:r>
          </a:p>
          <a:p>
            <a:pPr marL="0" indent="0">
              <a:buNone/>
            </a:pPr>
            <a:endParaRPr lang="en-US" sz="20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8CB02029-972E-4112-9521-3842F2D923EA}" type="slidenum">
              <a:rPr lang="en-US" sz="2000" smtClean="0">
                <a:solidFill>
                  <a:schemeClr val="accent2">
                    <a:lumMod val="50000"/>
                  </a:schemeClr>
                </a:solidFill>
                <a:latin typeface="Cambria "/>
              </a:rPr>
              <a:t>16</a:t>
            </a:fld>
            <a:endParaRPr lang="en-US" sz="2000" dirty="0">
              <a:solidFill>
                <a:schemeClr val="accent2">
                  <a:lumMod val="50000"/>
                </a:schemeClr>
              </a:solidFill>
              <a:latin typeface="Cambria "/>
            </a:endParaRPr>
          </a:p>
        </p:txBody>
      </p:sp>
    </p:spTree>
    <p:extLst>
      <p:ext uri="{BB962C8B-B14F-4D97-AF65-F5344CB8AC3E}">
        <p14:creationId xmlns:p14="http://schemas.microsoft.com/office/powerpoint/2010/main" val="326005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10730895" cy="1117600"/>
          </a:xfrm>
        </p:spPr>
        <p:txBody>
          <a:bodyPr>
            <a:normAutofit/>
          </a:bodyPr>
          <a:lstStyle/>
          <a:p>
            <a:pPr algn="ctr"/>
            <a:r>
              <a:rPr lang="en-US" sz="3000" b="1" dirty="0">
                <a:solidFill>
                  <a:schemeClr val="accent2">
                    <a:lumMod val="50000"/>
                  </a:schemeClr>
                </a:solidFill>
                <a:latin typeface="Cambria "/>
              </a:rPr>
              <a:t>Approvals for reopening  –specified authority u/s 151, u/s 148B and in other cases</a:t>
            </a:r>
          </a:p>
        </p:txBody>
      </p:sp>
      <p:sp>
        <p:nvSpPr>
          <p:cNvPr id="3" name="Content Placeholder 2"/>
          <p:cNvSpPr>
            <a:spLocks noGrp="1"/>
          </p:cNvSpPr>
          <p:nvPr>
            <p:ph idx="1"/>
          </p:nvPr>
        </p:nvSpPr>
        <p:spPr>
          <a:xfrm>
            <a:off x="677334" y="1959429"/>
            <a:ext cx="10730894" cy="4252685"/>
          </a:xfrm>
        </p:spPr>
        <p:txBody>
          <a:bodyPr>
            <a:normAutofit fontScale="92500" lnSpcReduction="10000"/>
          </a:bodyPr>
          <a:lstStyle/>
          <a:p>
            <a:pPr marL="457200" indent="-457200" algn="just">
              <a:lnSpc>
                <a:spcPct val="100000"/>
              </a:lnSpc>
              <a:spcBef>
                <a:spcPts val="0"/>
              </a:spcBef>
              <a:buNone/>
            </a:pPr>
            <a:r>
              <a:rPr lang="en-US" b="1" dirty="0">
                <a:solidFill>
                  <a:schemeClr val="accent1"/>
                </a:solidFill>
                <a:latin typeface="Cambria" panose="02040503050406030204" pitchFamily="18" charset="0"/>
              </a:rPr>
              <a:t>12) </a:t>
            </a:r>
            <a:r>
              <a:rPr lang="en-US" b="1" dirty="0">
                <a:latin typeface="Cambria" panose="02040503050406030204" pitchFamily="18" charset="0"/>
              </a:rPr>
              <a:t>Approval of Specified Authority [section 151]: For the purposes of section 148 and 148A</a:t>
            </a:r>
            <a:r>
              <a:rPr lang="en-US" dirty="0">
                <a:latin typeface="Cambria" panose="02040503050406030204" pitchFamily="18" charset="0"/>
              </a:rPr>
              <a:t>, “</a:t>
            </a:r>
            <a:r>
              <a:rPr lang="en-US" b="1" dirty="0">
                <a:latin typeface="Cambria" panose="02040503050406030204" pitchFamily="18" charset="0"/>
              </a:rPr>
              <a:t>specified authority</a:t>
            </a:r>
            <a:r>
              <a:rPr lang="en-US" dirty="0">
                <a:latin typeface="Cambria" panose="02040503050406030204" pitchFamily="18" charset="0"/>
              </a:rPr>
              <a:t>” shall be:</a:t>
            </a:r>
          </a:p>
          <a:p>
            <a:pPr marL="914400" indent="-457200" algn="just">
              <a:lnSpc>
                <a:spcPct val="100000"/>
              </a:lnSpc>
              <a:spcBef>
                <a:spcPts val="0"/>
              </a:spcBef>
              <a:buFont typeface="+mj-lt"/>
              <a:buAutoNum type="alphaLcParenR"/>
            </a:pPr>
            <a:r>
              <a:rPr lang="en-US" dirty="0">
                <a:latin typeface="Cambria" panose="02040503050406030204" pitchFamily="18" charset="0"/>
              </a:rPr>
              <a:t>Where 3 years or less have elapsed from the end of the relevant </a:t>
            </a:r>
            <a:r>
              <a:rPr lang="fr-FR" dirty="0" err="1">
                <a:latin typeface="Cambria" panose="02040503050406030204" pitchFamily="18" charset="0"/>
              </a:rPr>
              <a:t>assessment</a:t>
            </a:r>
            <a:r>
              <a:rPr lang="fr-FR" dirty="0">
                <a:latin typeface="Cambria" panose="02040503050406030204" pitchFamily="18" charset="0"/>
              </a:rPr>
              <a:t> </a:t>
            </a:r>
            <a:r>
              <a:rPr lang="fr-FR" dirty="0" err="1">
                <a:latin typeface="Cambria" panose="02040503050406030204" pitchFamily="18" charset="0"/>
              </a:rPr>
              <a:t>year</a:t>
            </a:r>
            <a:r>
              <a:rPr lang="fr-FR" dirty="0">
                <a:latin typeface="Cambria" panose="02040503050406030204" pitchFamily="18" charset="0"/>
              </a:rPr>
              <a:t>, Pr. CIT, Pr. DIT, CIT or DIT;</a:t>
            </a:r>
          </a:p>
          <a:p>
            <a:pPr marL="914400" indent="-457200" algn="just">
              <a:lnSpc>
                <a:spcPct val="100000"/>
              </a:lnSpc>
              <a:spcBef>
                <a:spcPts val="0"/>
              </a:spcBef>
              <a:buFont typeface="+mj-lt"/>
              <a:buAutoNum type="alphaLcParenR"/>
            </a:pPr>
            <a:r>
              <a:rPr lang="en-US" dirty="0">
                <a:latin typeface="Cambria" panose="02040503050406030204" pitchFamily="18" charset="0"/>
              </a:rPr>
              <a:t>Where more than 3 years have elapsed from the end of the relevant assessment year, Pr. CCIT, Pr. DGIT, CCIT or DGIT, as applicable.</a:t>
            </a:r>
          </a:p>
          <a:p>
            <a:pPr marL="0" indent="0">
              <a:lnSpc>
                <a:spcPct val="100000"/>
              </a:lnSpc>
              <a:spcBef>
                <a:spcPts val="0"/>
              </a:spcBef>
              <a:buNone/>
            </a:pPr>
            <a:endParaRPr lang="en-US" dirty="0"/>
          </a:p>
          <a:p>
            <a:pPr marL="457200" indent="-457200" algn="just">
              <a:lnSpc>
                <a:spcPct val="100000"/>
              </a:lnSpc>
              <a:spcBef>
                <a:spcPts val="0"/>
              </a:spcBef>
              <a:buNone/>
            </a:pPr>
            <a:r>
              <a:rPr lang="en-US" b="1" dirty="0">
                <a:solidFill>
                  <a:schemeClr val="accent1"/>
                </a:solidFill>
                <a:latin typeface="Cambria" panose="02040503050406030204" pitchFamily="18" charset="0"/>
              </a:rPr>
              <a:t>13) </a:t>
            </a:r>
            <a:r>
              <a:rPr lang="en-US" dirty="0">
                <a:latin typeface="Cambria" panose="02040503050406030204" pitchFamily="18" charset="0"/>
              </a:rPr>
              <a:t>In cases where re-assessment is initiated on the basis of ‘</a:t>
            </a:r>
            <a:r>
              <a:rPr lang="en-US" b="1" dirty="0">
                <a:latin typeface="Cambria" panose="02040503050406030204" pitchFamily="18" charset="0"/>
              </a:rPr>
              <a:t>deemed information</a:t>
            </a:r>
            <a:r>
              <a:rPr lang="en-US" dirty="0">
                <a:latin typeface="Cambria" panose="02040503050406030204" pitchFamily="18" charset="0"/>
              </a:rPr>
              <a:t>’ (i.e., search, requisition and survey cases), no reassessment order shall be passed by an AO below the rank of Jt. CIT except with prior approval of the Addl. CIT/ Addl. DIT or Jt. CIT/ DIT. </a:t>
            </a:r>
            <a:r>
              <a:rPr lang="en-US" b="1" dirty="0">
                <a:latin typeface="Cambria" panose="02040503050406030204" pitchFamily="18" charset="0"/>
              </a:rPr>
              <a:t>[Section 148B]</a:t>
            </a:r>
          </a:p>
          <a:p>
            <a:pPr marL="457200" indent="-457200" algn="just">
              <a:lnSpc>
                <a:spcPct val="100000"/>
              </a:lnSpc>
              <a:spcBef>
                <a:spcPts val="0"/>
              </a:spcBef>
              <a:buNone/>
            </a:pPr>
            <a:endParaRPr lang="en-US" b="1" dirty="0">
              <a:latin typeface="Cambria" panose="02040503050406030204" pitchFamily="18" charset="0"/>
            </a:endParaRPr>
          </a:p>
          <a:p>
            <a:pPr marL="400050" indent="-400050" algn="just">
              <a:lnSpc>
                <a:spcPct val="100000"/>
              </a:lnSpc>
              <a:spcBef>
                <a:spcPts val="0"/>
              </a:spcBef>
              <a:buNone/>
            </a:pPr>
            <a:r>
              <a:rPr lang="en-US" b="1" dirty="0">
                <a:solidFill>
                  <a:schemeClr val="accent1"/>
                </a:solidFill>
                <a:latin typeface="Cambria" panose="02040503050406030204" pitchFamily="18" charset="0"/>
              </a:rPr>
              <a:t>14) </a:t>
            </a:r>
            <a:r>
              <a:rPr lang="en-US" b="1" dirty="0">
                <a:latin typeface="Cambria" panose="02040503050406030204" pitchFamily="18" charset="0"/>
                <a:ea typeface="Cambria" panose="02040503050406030204" pitchFamily="18" charset="0"/>
              </a:rPr>
              <a:t>Reassessment based on search in case of other person(153C-for understanding)-</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AO of the other person shall have to record satisfaction with prior approval of Principal Commissioner or Commissioner;</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Then approval has to be obtained from specified authority u/s 151 to issue notice u/s 148 as per the first proviso. Thus, 2 approvals are to be taken in 153C cases.</a:t>
            </a:r>
          </a:p>
          <a:p>
            <a:pPr marL="914400" indent="-457200" algn="just">
              <a:lnSpc>
                <a:spcPct val="100000"/>
              </a:lnSpc>
              <a:spcBef>
                <a:spcPts val="0"/>
              </a:spcBef>
              <a:buFont typeface="Wingdings" panose="05000000000000000000" pitchFamily="2" charset="2"/>
              <a:buChar char="v"/>
            </a:pPr>
            <a:r>
              <a:rPr lang="en-US" dirty="0">
                <a:latin typeface="Cambria" panose="02040503050406030204" pitchFamily="18" charset="0"/>
                <a:ea typeface="Cambria" panose="02040503050406030204" pitchFamily="18" charset="0"/>
              </a:rPr>
              <a:t>No need of procedure u/s 148A.</a:t>
            </a:r>
          </a:p>
          <a:p>
            <a:pPr marL="0" indent="0">
              <a:buNone/>
            </a:pPr>
            <a:endParaRPr lang="en-US" dirty="0"/>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17</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3472061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594304"/>
          </a:xfrm>
        </p:spPr>
        <p:txBody>
          <a:bodyPr>
            <a:normAutofit/>
          </a:bodyPr>
          <a:lstStyle/>
          <a:p>
            <a:pPr algn="ctr"/>
            <a:r>
              <a:rPr lang="en-US" sz="3000" b="1" i="1" dirty="0">
                <a:solidFill>
                  <a:schemeClr val="accent2">
                    <a:lumMod val="50000"/>
                  </a:schemeClr>
                </a:solidFill>
                <a:latin typeface="Cambria" panose="02040503050406030204" pitchFamily="18" charset="0"/>
              </a:rPr>
              <a:t>  “Information which suggests that income chargeable to tax has escaped assessment”-</a:t>
            </a:r>
            <a:r>
              <a:rPr lang="en-US" sz="3000" b="1" dirty="0">
                <a:solidFill>
                  <a:schemeClr val="accent2">
                    <a:lumMod val="50000"/>
                  </a:schemeClr>
                </a:solidFill>
                <a:latin typeface="Cambria" panose="02040503050406030204" pitchFamily="18" charset="0"/>
              </a:rPr>
              <a:t>Applicability of Jurisprudence established under old reassessment scheme </a:t>
            </a:r>
            <a:endParaRPr lang="en-US" sz="3000" b="1" dirty="0">
              <a:solidFill>
                <a:schemeClr val="accent2">
                  <a:lumMod val="50000"/>
                </a:schemeClr>
              </a:solidFill>
            </a:endParaRPr>
          </a:p>
        </p:txBody>
      </p:sp>
      <p:sp>
        <p:nvSpPr>
          <p:cNvPr id="3" name="Content Placeholder 2"/>
          <p:cNvSpPr>
            <a:spLocks noGrp="1"/>
          </p:cNvSpPr>
          <p:nvPr>
            <p:ph idx="1"/>
          </p:nvPr>
        </p:nvSpPr>
        <p:spPr>
          <a:xfrm>
            <a:off x="838200" y="1959429"/>
            <a:ext cx="10845800" cy="4396922"/>
          </a:xfrm>
        </p:spPr>
        <p:txBody>
          <a:bodyPr>
            <a:normAutofit/>
          </a:bodyPr>
          <a:lstStyle/>
          <a:p>
            <a:pPr marL="0" indent="0" algn="just">
              <a:buNone/>
            </a:pPr>
            <a:endParaRPr lang="en-US" sz="1800" dirty="0">
              <a:latin typeface="Cambria" panose="02040503050406030204" pitchFamily="18" charset="0"/>
              <a:ea typeface="Cambria" panose="02040503050406030204" pitchFamily="18" charset="0"/>
            </a:endParaRPr>
          </a:p>
          <a:p>
            <a:pPr marL="465138" indent="-465138" algn="just">
              <a:buAutoNum type="arabicParenR"/>
            </a:pPr>
            <a:r>
              <a:rPr lang="en-US" sz="2000" dirty="0">
                <a:solidFill>
                  <a:schemeClr val="tx1"/>
                </a:solidFill>
                <a:latin typeface="Cambria" panose="02040503050406030204" pitchFamily="18" charset="0"/>
                <a:ea typeface="Cambria" panose="02040503050406030204" pitchFamily="18" charset="0"/>
              </a:rPr>
              <a:t>Amended section 148 provides that no notice can be issued unless there is information which suggests that income chargeable to tax  has escaped assessment. In the erstwhile section 148, AO was only required to record the reasons for reopening before issuance of notice. </a:t>
            </a:r>
          </a:p>
          <a:p>
            <a:pPr marL="465138" indent="-465138" algn="just">
              <a:buAutoNum type="arabicParenR"/>
            </a:pPr>
            <a:endParaRPr lang="en-US" sz="2000" dirty="0">
              <a:solidFill>
                <a:schemeClr val="tx1"/>
              </a:solidFill>
              <a:latin typeface="Cambria" panose="02040503050406030204" pitchFamily="18" charset="0"/>
              <a:ea typeface="Cambria" panose="02040503050406030204" pitchFamily="18" charset="0"/>
            </a:endParaRPr>
          </a:p>
          <a:p>
            <a:pPr marL="465138" indent="-465138" algn="just">
              <a:buAutoNum type="arabicParenR"/>
            </a:pPr>
            <a:r>
              <a:rPr lang="en-US" sz="2000" dirty="0">
                <a:solidFill>
                  <a:schemeClr val="tx1"/>
                </a:solidFill>
                <a:latin typeface="Cambria" panose="02040503050406030204" pitchFamily="18" charset="0"/>
                <a:ea typeface="Cambria" panose="02040503050406030204" pitchFamily="18" charset="0"/>
              </a:rPr>
              <a:t>Courts have interpreted the phrase ‘reason to believe’, to lay down several judicial principles to prevent abuse of powers by the AO. </a:t>
            </a:r>
            <a:r>
              <a:rPr lang="en-US" sz="2000" b="1" dirty="0">
                <a:solidFill>
                  <a:schemeClr val="tx1"/>
                </a:solidFill>
                <a:latin typeface="Cambria" panose="02040503050406030204" pitchFamily="18" charset="0"/>
                <a:ea typeface="Cambria" panose="02040503050406030204" pitchFamily="18" charset="0"/>
              </a:rPr>
              <a:t>[Ref: Kelvinator India (Supra)]</a:t>
            </a:r>
          </a:p>
          <a:p>
            <a:pPr marL="465138" indent="-465138" algn="just">
              <a:buAutoNum type="arabicParenR"/>
            </a:pPr>
            <a:endParaRPr lang="en-US" sz="2000" b="1" dirty="0">
              <a:solidFill>
                <a:schemeClr val="tx1"/>
              </a:solidFill>
              <a:latin typeface="Cambria" panose="02040503050406030204" pitchFamily="18" charset="0"/>
              <a:ea typeface="Cambria" panose="02040503050406030204" pitchFamily="18" charset="0"/>
            </a:endParaRPr>
          </a:p>
          <a:p>
            <a:pPr marL="465138" indent="-465138" algn="just">
              <a:buAutoNum type="arabicParenR"/>
            </a:pPr>
            <a:r>
              <a:rPr lang="en-US" sz="2000" dirty="0">
                <a:solidFill>
                  <a:schemeClr val="tx1"/>
                </a:solidFill>
                <a:latin typeface="Cambria" panose="02040503050406030204" pitchFamily="18" charset="0"/>
                <a:ea typeface="Cambria" panose="02040503050406030204" pitchFamily="18" charset="0"/>
              </a:rPr>
              <a:t> In absence of the phrase ‘reason to believe’ under the new scheme, whether the jurisprudence developed under the old  regime will still be applicable?</a:t>
            </a:r>
          </a:p>
          <a:p>
            <a:pPr marL="0" indent="0" algn="just">
              <a:buNone/>
            </a:pPr>
            <a:endParaRPr lang="en-US" sz="2000" i="1" dirty="0">
              <a:latin typeface="Cambria" panose="02040503050406030204" pitchFamily="18" charset="0"/>
              <a:ea typeface="Cambria" panose="02040503050406030204" pitchFamily="18" charset="0"/>
            </a:endParaRPr>
          </a:p>
          <a:p>
            <a:pPr marL="514350" indent="-514350" algn="just">
              <a:buFont typeface="+mj-lt"/>
              <a:buAutoNum type="alphaLcParenR"/>
            </a:pPr>
            <a:endParaRPr lang="en-US" sz="2200" dirty="0">
              <a:latin typeface="Cambria" panose="02040503050406030204" pitchFamily="18" charset="0"/>
              <a:ea typeface="Cambria" panose="02040503050406030204" pitchFamily="18" charset="0"/>
            </a:endParaRPr>
          </a:p>
          <a:p>
            <a:pPr marL="514350" indent="-514350" algn="just">
              <a:buFont typeface="+mj-lt"/>
              <a:buAutoNum type="alphaLcParenR"/>
            </a:pPr>
            <a:endParaRPr lang="en-US" b="1" dirty="0">
              <a:latin typeface="Cambria" panose="02040503050406030204" pitchFamily="18" charset="0"/>
              <a:ea typeface="Cambria" panose="02040503050406030204" pitchFamily="18" charset="0"/>
            </a:endParaRPr>
          </a:p>
          <a:p>
            <a:pPr marL="0" indent="0" algn="just">
              <a:buNone/>
            </a:pPr>
            <a:endParaRPr lang="en-US" b="1"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18</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111514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3" y="500063"/>
            <a:ext cx="11129962" cy="5676900"/>
          </a:xfrm>
        </p:spPr>
        <p:txBody>
          <a:bodyPr/>
          <a:lstStyle/>
          <a:p>
            <a:pPr marL="457200" indent="-457200" algn="just">
              <a:buNone/>
            </a:pPr>
            <a:r>
              <a:rPr lang="en-US" b="1" dirty="0">
                <a:solidFill>
                  <a:schemeClr val="accent1"/>
                </a:solidFill>
                <a:latin typeface="Cambria" panose="02040503050406030204" pitchFamily="18" charset="0"/>
                <a:ea typeface="Cambria" panose="02040503050406030204" pitchFamily="18" charset="0"/>
              </a:rPr>
              <a:t>5) </a:t>
            </a:r>
            <a:r>
              <a:rPr lang="en-US" sz="2000" b="1" dirty="0">
                <a:latin typeface="Cambria" panose="02040503050406030204" pitchFamily="18" charset="0"/>
                <a:ea typeface="Cambria" panose="02040503050406030204" pitchFamily="18" charset="0"/>
              </a:rPr>
              <a:t>Whether the following legal parameters/tests which were used to determine the valid reasons to believe under old law will still be applicable under new reassessment scheme:</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Tangible Material and Information showing live link with the allegation of escapement of income;</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Whether external source or reconsideration of material on record;</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Whether the judicial concept of ‘change of opinion’ developed under the erstwhile re-assessment law is still applicable to the new re-assessment scheme?</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Non-Existing Transactions or Defective and Incorrect Information and facts showing lack of application of mind;</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Whether allegation mentioned in the show cause notice u/s 148A(b) be subsequently modified/changed in the order passed u/s 148A(d)</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 Show cause Notice u/s 148A(b) in the form of questionnaire seeking details/Roving and Fishing Enquiry</a:t>
            </a:r>
          </a:p>
          <a:p>
            <a:pPr marL="914400" indent="-457200" algn="just">
              <a:buFont typeface="+mj-lt"/>
              <a:buAutoNum type="alphaLcParenR"/>
            </a:pPr>
            <a:r>
              <a:rPr lang="en-US" sz="2000" dirty="0">
                <a:latin typeface="Cambria" panose="02040503050406030204" pitchFamily="18" charset="0"/>
                <a:ea typeface="Cambria" panose="02040503050406030204" pitchFamily="18" charset="0"/>
              </a:rPr>
              <a:t>Whether Information and material can be furnished after passing of order u/s 148A(d)</a:t>
            </a:r>
            <a:endParaRPr lang="en-US" dirty="0">
              <a:latin typeface="Cambria" panose="02040503050406030204" pitchFamily="18" charset="0"/>
              <a:ea typeface="Cambria" panose="020405030504060302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19</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2345944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571" y="428624"/>
            <a:ext cx="11059885" cy="5870575"/>
          </a:xfrm>
        </p:spPr>
        <p:txBody>
          <a:bodyPr/>
          <a:lstStyle/>
          <a:p>
            <a:pPr marL="0" indent="0" algn="ctr">
              <a:buNone/>
            </a:pPr>
            <a:endParaRPr lang="en-US" b="1" dirty="0">
              <a:latin typeface="Cambria" panose="02040503050406030204" pitchFamily="18" charset="0"/>
              <a:ea typeface="Cambria" panose="02040503050406030204" pitchFamily="18" charset="0"/>
            </a:endParaRPr>
          </a:p>
          <a:p>
            <a:pPr marL="0" indent="0" algn="ctr">
              <a:buNone/>
            </a:pPr>
            <a:endParaRPr lang="en-US" b="1" dirty="0">
              <a:latin typeface="Cambria" panose="02040503050406030204" pitchFamily="18" charset="0"/>
              <a:ea typeface="Cambria" panose="02040503050406030204" pitchFamily="18" charset="0"/>
            </a:endParaRPr>
          </a:p>
          <a:p>
            <a:pPr marL="0" indent="0" algn="ctr">
              <a:buNone/>
            </a:pPr>
            <a:endParaRPr lang="en-US" b="1" dirty="0">
              <a:latin typeface="Cambria" panose="02040503050406030204" pitchFamily="18" charset="0"/>
              <a:ea typeface="Cambria" panose="02040503050406030204" pitchFamily="18" charset="0"/>
            </a:endParaRPr>
          </a:p>
          <a:p>
            <a:pPr marL="0" indent="0" algn="ctr">
              <a:buNone/>
            </a:pPr>
            <a:r>
              <a:rPr lang="en-US" sz="4200" b="1" dirty="0">
                <a:solidFill>
                  <a:schemeClr val="accent2">
                    <a:lumMod val="50000"/>
                  </a:schemeClr>
                </a:solidFill>
                <a:latin typeface="Cambria" panose="02040503050406030204" pitchFamily="18" charset="0"/>
                <a:ea typeface="Cambria" panose="02040503050406030204" pitchFamily="18" charset="0"/>
              </a:rPr>
              <a:t>New Reassessment Scheme introduced by the Finance Act, 2021 </a:t>
            </a:r>
            <a:r>
              <a:rPr lang="en-US" sz="4200" b="1" dirty="0" err="1">
                <a:solidFill>
                  <a:schemeClr val="accent2">
                    <a:lumMod val="50000"/>
                  </a:schemeClr>
                </a:solidFill>
                <a:latin typeface="Cambria" panose="02040503050406030204" pitchFamily="18" charset="0"/>
                <a:ea typeface="Cambria" panose="02040503050406030204" pitchFamily="18" charset="0"/>
              </a:rPr>
              <a:t>w.e.f</a:t>
            </a:r>
            <a:r>
              <a:rPr lang="en-US" sz="4200" b="1" dirty="0">
                <a:solidFill>
                  <a:schemeClr val="accent2">
                    <a:lumMod val="50000"/>
                  </a:schemeClr>
                </a:solidFill>
                <a:latin typeface="Cambria" panose="02040503050406030204" pitchFamily="18" charset="0"/>
                <a:ea typeface="Cambria" panose="02040503050406030204" pitchFamily="18" charset="0"/>
              </a:rPr>
              <a:t> 01.04.2021 and amended by the Finance Act 2022 and 2023</a:t>
            </a:r>
            <a:endParaRPr lang="en-US" sz="4200"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2</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334436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52992" y="6072206"/>
            <a:ext cx="2143140" cy="369332"/>
          </a:xfrm>
          <a:prstGeom prst="rect">
            <a:avLst/>
          </a:prstGeom>
          <a:noFill/>
        </p:spPr>
        <p:txBody>
          <a:bodyPr wrap="square" rtlCol="0">
            <a:spAutoFit/>
          </a:bodyPr>
          <a:lstStyle/>
          <a:p>
            <a:r>
              <a:rPr lang="en-US" dirty="0"/>
              <a:t>Notice u/s 148A(b)</a:t>
            </a:r>
          </a:p>
        </p:txBody>
      </p:sp>
      <p:grpSp>
        <p:nvGrpSpPr>
          <p:cNvPr id="8" name="Group 7"/>
          <p:cNvGrpSpPr/>
          <p:nvPr/>
        </p:nvGrpSpPr>
        <p:grpSpPr>
          <a:xfrm>
            <a:off x="2595538" y="214290"/>
            <a:ext cx="6786610" cy="5786502"/>
            <a:chOff x="1071538" y="0"/>
            <a:chExt cx="6863850" cy="6000792"/>
          </a:xfrm>
        </p:grpSpPr>
        <p:pic>
          <p:nvPicPr>
            <p:cNvPr id="6146" name="Picture 2"/>
            <p:cNvPicPr>
              <a:picLocks noChangeAspect="1" noChangeArrowheads="1"/>
            </p:cNvPicPr>
            <p:nvPr/>
          </p:nvPicPr>
          <p:blipFill>
            <a:blip r:embed="rId2"/>
            <a:srcRect/>
            <a:stretch>
              <a:fillRect/>
            </a:stretch>
          </p:blipFill>
          <p:spPr bwMode="auto">
            <a:xfrm>
              <a:off x="1071538" y="0"/>
              <a:ext cx="6863850" cy="6000792"/>
            </a:xfrm>
            <a:prstGeom prst="rect">
              <a:avLst/>
            </a:prstGeom>
            <a:noFill/>
            <a:ln w="9525">
              <a:solidFill>
                <a:schemeClr val="tx1"/>
              </a:solidFill>
              <a:miter lim="800000"/>
              <a:headEnd/>
              <a:tailEnd/>
            </a:ln>
            <a:effectLst/>
          </p:spPr>
        </p:pic>
        <p:sp>
          <p:nvSpPr>
            <p:cNvPr id="3" name="Rectangle 2"/>
            <p:cNvSpPr/>
            <p:nvPr/>
          </p:nvSpPr>
          <p:spPr>
            <a:xfrm>
              <a:off x="1857356" y="2000240"/>
              <a:ext cx="1214446"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57356" y="2143116"/>
              <a:ext cx="1571636" cy="1171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V="1">
              <a:off x="1785918" y="3143248"/>
              <a:ext cx="714380" cy="11715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57356" y="2285992"/>
              <a:ext cx="1428760"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b="-61"/>
          <a:stretch>
            <a:fillRect/>
          </a:stretch>
        </p:blipFill>
        <p:spPr bwMode="auto">
          <a:xfrm>
            <a:off x="2666976" y="785794"/>
            <a:ext cx="6715172" cy="5000660"/>
          </a:xfrm>
          <a:prstGeom prst="rect">
            <a:avLst/>
          </a:prstGeom>
          <a:noFill/>
          <a:ln w="9525">
            <a:solidFill>
              <a:schemeClr val="tx1"/>
            </a:solidFill>
            <a:miter lim="800000"/>
            <a:headEnd/>
            <a:tailEnd/>
          </a:ln>
          <a:effectLst/>
        </p:spPr>
      </p:pic>
      <p:sp>
        <p:nvSpPr>
          <p:cNvPr id="3" name="Rectangle 2"/>
          <p:cNvSpPr/>
          <p:nvPr/>
        </p:nvSpPr>
        <p:spPr>
          <a:xfrm>
            <a:off x="3452794" y="2357431"/>
            <a:ext cx="128588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52794" y="2500307"/>
            <a:ext cx="24288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52794" y="3143248"/>
            <a:ext cx="714380"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4430" y="6000768"/>
            <a:ext cx="3429024" cy="369332"/>
          </a:xfrm>
          <a:prstGeom prst="rect">
            <a:avLst/>
          </a:prstGeom>
          <a:noFill/>
        </p:spPr>
        <p:txBody>
          <a:bodyPr wrap="square" rtlCol="0">
            <a:spAutoFit/>
          </a:bodyPr>
          <a:lstStyle/>
          <a:p>
            <a:r>
              <a:rPr lang="en-US" dirty="0"/>
              <a:t>Order u/s 148A(d)</a:t>
            </a:r>
          </a:p>
        </p:txBody>
      </p:sp>
      <p:sp>
        <p:nvSpPr>
          <p:cNvPr id="9" name="Rectangle 8"/>
          <p:cNvSpPr/>
          <p:nvPr/>
        </p:nvSpPr>
        <p:spPr>
          <a:xfrm>
            <a:off x="6167438" y="3500438"/>
            <a:ext cx="1285884"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67438" y="3857628"/>
            <a:ext cx="2428892"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571481"/>
            <a:ext cx="8143932" cy="1704569"/>
          </a:xfrm>
          <a:prstGeom prst="rect">
            <a:avLst/>
          </a:prstGeom>
          <a:noFill/>
        </p:spPr>
        <p:txBody>
          <a:bodyPr wrap="square" rtlCol="0">
            <a:spAutoFit/>
          </a:bodyPr>
          <a:lstStyle/>
          <a:p>
            <a:pPr algn="just">
              <a:lnSpc>
                <a:spcPct val="150000"/>
              </a:lnSpc>
              <a:buFont typeface="Wingdings" pitchFamily="2" charset="2"/>
              <a:buChar char="Ø"/>
            </a:pPr>
            <a:r>
              <a:rPr lang="en-US" dirty="0">
                <a:latin typeface="Times New Roman" pitchFamily="18" charset="0"/>
                <a:cs typeface="Times New Roman" pitchFamily="18" charset="0"/>
              </a:rPr>
              <a:t> Notice u/s 148 can be issued whether or not the assessee have furnished return.</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Ø"/>
            </a:pPr>
            <a:r>
              <a:rPr lang="en-US" dirty="0"/>
              <a:t>The assessee can seek adjournment of the time limit for furnishing return as specified in Section 148 through the option available in the portal :</a:t>
            </a:r>
          </a:p>
        </p:txBody>
      </p:sp>
      <p:grpSp>
        <p:nvGrpSpPr>
          <p:cNvPr id="5" name="Group 4"/>
          <p:cNvGrpSpPr/>
          <p:nvPr/>
        </p:nvGrpSpPr>
        <p:grpSpPr>
          <a:xfrm>
            <a:off x="1881159" y="2714620"/>
            <a:ext cx="8448261" cy="1928826"/>
            <a:chOff x="-4062677" y="3429000"/>
            <a:chExt cx="8448261" cy="1928826"/>
          </a:xfrm>
        </p:grpSpPr>
        <p:pic>
          <p:nvPicPr>
            <p:cNvPr id="3" name="Picture 2" descr="Adjournment of 148.JPG"/>
            <p:cNvPicPr>
              <a:picLocks noChangeAspect="1"/>
            </p:cNvPicPr>
            <p:nvPr/>
          </p:nvPicPr>
          <p:blipFill>
            <a:blip r:embed="rId2"/>
            <a:stretch>
              <a:fillRect/>
            </a:stretch>
          </p:blipFill>
          <p:spPr>
            <a:xfrm>
              <a:off x="-4062677" y="3429000"/>
              <a:ext cx="8448261" cy="1928826"/>
            </a:xfrm>
            <a:prstGeom prst="rect">
              <a:avLst/>
            </a:prstGeom>
            <a:ln>
              <a:solidFill>
                <a:schemeClr val="tx1"/>
              </a:solidFill>
            </a:ln>
          </p:spPr>
        </p:pic>
        <p:sp>
          <p:nvSpPr>
            <p:cNvPr id="4" name="Oval 3"/>
            <p:cNvSpPr/>
            <p:nvPr/>
          </p:nvSpPr>
          <p:spPr>
            <a:xfrm>
              <a:off x="2581057" y="4572008"/>
              <a:ext cx="1714512" cy="785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381488" y="4786323"/>
            <a:ext cx="2714644" cy="584775"/>
          </a:xfrm>
          <a:prstGeom prst="rect">
            <a:avLst/>
          </a:prstGeom>
          <a:noFill/>
        </p:spPr>
        <p:txBody>
          <a:bodyPr wrap="square" rtlCol="0">
            <a:spAutoFit/>
          </a:bodyPr>
          <a:lstStyle/>
          <a:p>
            <a:r>
              <a:rPr lang="en-US" sz="1600" b="1" dirty="0"/>
              <a:t>Option to seek adjournment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282" y="285728"/>
            <a:ext cx="8715404" cy="2000548"/>
          </a:xfrm>
          <a:prstGeom prst="rect">
            <a:avLst/>
          </a:prstGeom>
          <a:noFill/>
        </p:spPr>
        <p:txBody>
          <a:bodyPr wrap="square" rtlCol="0">
            <a:spAutoFit/>
          </a:bodyPr>
          <a:lstStyle/>
          <a:p>
            <a:pPr algn="just">
              <a:lnSpc>
                <a:spcPct val="150000"/>
              </a:lnSpc>
            </a:pPr>
            <a:r>
              <a:rPr lang="en-US" dirty="0">
                <a:latin typeface="Times New Roman" pitchFamily="18" charset="0"/>
                <a:cs typeface="Times New Roman" pitchFamily="18" charset="0"/>
              </a:rPr>
              <a:t>The proceeding notices/orders can be seen in the e-proceedings facility in the e-filing portal. It can be accessed by the following steps :</a:t>
            </a:r>
          </a:p>
          <a:p>
            <a:pPr marL="363538" algn="just">
              <a:lnSpc>
                <a:spcPct val="150000"/>
              </a:lnSpc>
            </a:pPr>
            <a:r>
              <a:rPr lang="en-US" dirty="0">
                <a:latin typeface="Times New Roman" pitchFamily="18" charset="0"/>
                <a:cs typeface="Times New Roman" pitchFamily="18" charset="0"/>
              </a:rPr>
              <a:t>1.Login to Income Tax Website</a:t>
            </a:r>
          </a:p>
          <a:p>
            <a:pPr marL="363538" algn="just">
              <a:lnSpc>
                <a:spcPct val="150000"/>
              </a:lnSpc>
            </a:pPr>
            <a:r>
              <a:rPr lang="en-US" dirty="0">
                <a:latin typeface="Times New Roman" pitchFamily="18" charset="0"/>
                <a:cs typeface="Times New Roman" pitchFamily="18" charset="0"/>
              </a:rPr>
              <a:t>2.Pending actions              e proceedings.</a:t>
            </a:r>
          </a:p>
          <a:p>
            <a:endParaRPr lang="en-US" sz="1600" dirty="0"/>
          </a:p>
        </p:txBody>
      </p:sp>
      <p:cxnSp>
        <p:nvCxnSpPr>
          <p:cNvPr id="10" name="Straight Arrow Connector 9"/>
          <p:cNvCxnSpPr/>
          <p:nvPr/>
        </p:nvCxnSpPr>
        <p:spPr>
          <a:xfrm>
            <a:off x="3952860" y="1785926"/>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24034" y="2357430"/>
            <a:ext cx="8143932" cy="3214710"/>
            <a:chOff x="857224" y="3786190"/>
            <a:chExt cx="7159675" cy="2928958"/>
          </a:xfrm>
        </p:grpSpPr>
        <p:pic>
          <p:nvPicPr>
            <p:cNvPr id="1026" name="Picture 2"/>
            <p:cNvPicPr>
              <a:picLocks noChangeAspect="1" noChangeArrowheads="1"/>
            </p:cNvPicPr>
            <p:nvPr/>
          </p:nvPicPr>
          <p:blipFill>
            <a:blip r:embed="rId2"/>
            <a:srcRect l="5435" r="22826" b="12588"/>
            <a:stretch>
              <a:fillRect/>
            </a:stretch>
          </p:blipFill>
          <p:spPr bwMode="auto">
            <a:xfrm>
              <a:off x="857224" y="3786190"/>
              <a:ext cx="7159675" cy="2928958"/>
            </a:xfrm>
            <a:prstGeom prst="rect">
              <a:avLst/>
            </a:prstGeom>
            <a:noFill/>
            <a:ln w="9525">
              <a:noFill/>
              <a:miter lim="800000"/>
              <a:headEnd/>
              <a:tailEnd/>
            </a:ln>
            <a:effectLst/>
          </p:spPr>
        </p:pic>
        <p:sp>
          <p:nvSpPr>
            <p:cNvPr id="6" name="Rectangle 5"/>
            <p:cNvSpPr/>
            <p:nvPr/>
          </p:nvSpPr>
          <p:spPr>
            <a:xfrm>
              <a:off x="1953751" y="5478477"/>
              <a:ext cx="903022" cy="78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6144" y="6410854"/>
              <a:ext cx="78581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7024694" y="4143380"/>
            <a:ext cx="100013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81554" y="6143644"/>
            <a:ext cx="3071834" cy="369332"/>
          </a:xfrm>
          <a:prstGeom prst="rect">
            <a:avLst/>
          </a:prstGeom>
          <a:noFill/>
        </p:spPr>
        <p:txBody>
          <a:bodyPr wrap="square" rtlCol="0">
            <a:spAutoFit/>
          </a:bodyPr>
          <a:lstStyle/>
          <a:p>
            <a:r>
              <a:rPr lang="en-US" dirty="0">
                <a:latin typeface="Times New Roman" pitchFamily="18" charset="0"/>
                <a:cs typeface="Times New Roman" pitchFamily="18" charset="0"/>
              </a:rPr>
              <a:t>Notice u/s 148</a:t>
            </a:r>
          </a:p>
        </p:txBody>
      </p:sp>
      <p:grpSp>
        <p:nvGrpSpPr>
          <p:cNvPr id="10" name="Group 9"/>
          <p:cNvGrpSpPr/>
          <p:nvPr/>
        </p:nvGrpSpPr>
        <p:grpSpPr>
          <a:xfrm>
            <a:off x="2738415" y="714356"/>
            <a:ext cx="6524625" cy="5372100"/>
            <a:chOff x="1214414" y="714356"/>
            <a:chExt cx="6524625" cy="5372100"/>
          </a:xfrm>
        </p:grpSpPr>
        <p:pic>
          <p:nvPicPr>
            <p:cNvPr id="5123" name="Picture 3"/>
            <p:cNvPicPr>
              <a:picLocks noChangeAspect="1" noChangeArrowheads="1"/>
            </p:cNvPicPr>
            <p:nvPr/>
          </p:nvPicPr>
          <p:blipFill>
            <a:blip r:embed="rId2"/>
            <a:srcRect/>
            <a:stretch>
              <a:fillRect/>
            </a:stretch>
          </p:blipFill>
          <p:spPr bwMode="auto">
            <a:xfrm>
              <a:off x="1214414" y="714356"/>
              <a:ext cx="6524625" cy="5372100"/>
            </a:xfrm>
            <a:prstGeom prst="rect">
              <a:avLst/>
            </a:prstGeom>
            <a:noFill/>
            <a:ln w="9525">
              <a:solidFill>
                <a:schemeClr val="tx1"/>
              </a:solidFill>
              <a:miter lim="800000"/>
              <a:headEnd/>
              <a:tailEnd/>
            </a:ln>
            <a:effectLst/>
          </p:spPr>
        </p:pic>
        <p:sp>
          <p:nvSpPr>
            <p:cNvPr id="5" name="Rectangle 4"/>
            <p:cNvSpPr/>
            <p:nvPr/>
          </p:nvSpPr>
          <p:spPr>
            <a:xfrm>
              <a:off x="1928794" y="3286124"/>
              <a:ext cx="642942" cy="71438"/>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28794" y="2214554"/>
              <a:ext cx="1214446" cy="11715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28794" y="2357430"/>
              <a:ext cx="1428760" cy="35719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738414" y="214314"/>
            <a:ext cx="6500858" cy="6072206"/>
            <a:chOff x="1357290" y="0"/>
            <a:chExt cx="6786610" cy="6335506"/>
          </a:xfrm>
        </p:grpSpPr>
        <p:pic>
          <p:nvPicPr>
            <p:cNvPr id="4098" name="Picture 2"/>
            <p:cNvPicPr>
              <a:picLocks noChangeAspect="1" noChangeArrowheads="1"/>
            </p:cNvPicPr>
            <p:nvPr/>
          </p:nvPicPr>
          <p:blipFill>
            <a:blip r:embed="rId2"/>
            <a:srcRect/>
            <a:stretch>
              <a:fillRect/>
            </a:stretch>
          </p:blipFill>
          <p:spPr bwMode="auto">
            <a:xfrm>
              <a:off x="1357290" y="0"/>
              <a:ext cx="6786610" cy="6335506"/>
            </a:xfrm>
            <a:prstGeom prst="rect">
              <a:avLst/>
            </a:prstGeom>
            <a:noFill/>
            <a:ln w="9525">
              <a:solidFill>
                <a:schemeClr val="tx1"/>
              </a:solidFill>
              <a:miter lim="800000"/>
              <a:headEnd/>
              <a:tailEnd/>
            </a:ln>
            <a:effectLst/>
          </p:spPr>
        </p:pic>
        <p:sp>
          <p:nvSpPr>
            <p:cNvPr id="3" name="Rectangle 2"/>
            <p:cNvSpPr/>
            <p:nvPr/>
          </p:nvSpPr>
          <p:spPr>
            <a:xfrm>
              <a:off x="2143108" y="1214422"/>
              <a:ext cx="1571636"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43108" y="1357298"/>
              <a:ext cx="2214578"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08" y="2285992"/>
              <a:ext cx="785818"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524232" y="6417255"/>
            <a:ext cx="5357818" cy="646331"/>
          </a:xfrm>
          <a:prstGeom prst="rect">
            <a:avLst/>
          </a:prstGeom>
          <a:noFill/>
        </p:spPr>
        <p:txBody>
          <a:bodyPr wrap="square" rtlCol="0">
            <a:spAutoFit/>
          </a:bodyPr>
          <a:lstStyle/>
          <a:p>
            <a:r>
              <a:rPr lang="en-US" dirty="0"/>
              <a:t>Intimation under section 144B (Faceless Assessment)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2596" y="1643051"/>
            <a:ext cx="8143932" cy="1704569"/>
          </a:xfrm>
          <a:prstGeom prst="rect">
            <a:avLst/>
          </a:prstGeom>
          <a:noFill/>
        </p:spPr>
        <p:txBody>
          <a:bodyPr wrap="square" rtlCol="0">
            <a:spAutoFit/>
          </a:bodyPr>
          <a:lstStyle/>
          <a:p>
            <a:pPr algn="just">
              <a:lnSpc>
                <a:spcPct val="150000"/>
              </a:lnSpc>
            </a:pPr>
            <a:r>
              <a:rPr lang="en-US" dirty="0">
                <a:latin typeface="Times New Roman" pitchFamily="18" charset="0"/>
                <a:cs typeface="Times New Roman" pitchFamily="18" charset="0"/>
              </a:rPr>
              <a:t>The assessing officer, </a:t>
            </a:r>
            <a:r>
              <a:rPr lang="en-US" b="1" dirty="0">
                <a:latin typeface="Times New Roman" pitchFamily="18" charset="0"/>
                <a:cs typeface="Times New Roman" pitchFamily="18" charset="0"/>
              </a:rPr>
              <a:t>before issuance of notice u/s 148</a:t>
            </a:r>
            <a:r>
              <a:rPr lang="en-US" dirty="0">
                <a:latin typeface="Times New Roman" pitchFamily="18" charset="0"/>
                <a:cs typeface="Times New Roman" pitchFamily="18" charset="0"/>
              </a:rPr>
              <a:t>,  provide an opportunity of being heard to the assessee, by serving upon him a notice to show cause within such time, as may be specified in the notice, </a:t>
            </a:r>
            <a:r>
              <a:rPr lang="en-US" dirty="0"/>
              <a:t>as to why a notice under section 148 should not be issued. </a:t>
            </a:r>
            <a:r>
              <a:rPr lang="en-US" b="1" dirty="0"/>
              <a:t>[Sec 148A(b)]</a:t>
            </a:r>
          </a:p>
        </p:txBody>
      </p:sp>
      <p:sp>
        <p:nvSpPr>
          <p:cNvPr id="5" name="TextBox 4"/>
          <p:cNvSpPr txBox="1"/>
          <p:nvPr/>
        </p:nvSpPr>
        <p:spPr>
          <a:xfrm>
            <a:off x="2024034" y="385412"/>
            <a:ext cx="8143932" cy="959173"/>
          </a:xfrm>
          <a:prstGeom prst="rect">
            <a:avLst/>
          </a:prstGeom>
          <a:noFill/>
        </p:spPr>
        <p:txBody>
          <a:bodyPr wrap="square" rtlCol="0" anchor="ctr">
            <a:spAutoFit/>
          </a:bodyPr>
          <a:lstStyle/>
          <a:p>
            <a:pPr algn="ctr">
              <a:lnSpc>
                <a:spcPct val="150000"/>
              </a:lnSpc>
            </a:pPr>
            <a:r>
              <a:rPr lang="en-US" sz="2000" b="1" u="sng" dirty="0"/>
              <a:t>Conducting inquiry, providing opportunity before issuance of notice     u/s 148 (Sec.148A)</a:t>
            </a:r>
          </a:p>
        </p:txBody>
      </p:sp>
      <p:sp>
        <p:nvSpPr>
          <p:cNvPr id="4" name="TextBox 3"/>
          <p:cNvSpPr txBox="1"/>
          <p:nvPr/>
        </p:nvSpPr>
        <p:spPr>
          <a:xfrm>
            <a:off x="1881158" y="3643314"/>
            <a:ext cx="7858180" cy="457882"/>
          </a:xfrm>
          <a:prstGeom prst="rect">
            <a:avLst/>
          </a:prstGeom>
          <a:solidFill>
            <a:schemeClr val="accent1">
              <a:lumMod val="40000"/>
              <a:lumOff val="60000"/>
            </a:schemeClr>
          </a:solidFill>
        </p:spPr>
        <p:txBody>
          <a:bodyPr wrap="square" rtlCol="0">
            <a:spAutoFit/>
          </a:bodyPr>
          <a:lstStyle/>
          <a:p>
            <a:pPr algn="just">
              <a:lnSpc>
                <a:spcPct val="150000"/>
              </a:lnSpc>
            </a:pPr>
            <a:r>
              <a:rPr lang="en-US" b="1" dirty="0"/>
              <a:t>Time limit for reply : </a:t>
            </a:r>
            <a:r>
              <a:rPr lang="en-US" dirty="0"/>
              <a:t>7 days – 30 days (as specified in notice)</a:t>
            </a:r>
            <a:endParaRPr lang="en-US" dirty="0">
              <a:latin typeface="Times New Roman" pitchFamily="18" charset="0"/>
              <a:cs typeface="Times New Roman"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8" y="1142984"/>
            <a:ext cx="8501122" cy="2120068"/>
          </a:xfrm>
          <a:prstGeom prst="rect">
            <a:avLst/>
          </a:prstGeom>
          <a:noFill/>
        </p:spPr>
        <p:txBody>
          <a:bodyPr wrap="square" rtlCol="0">
            <a:spAutoFit/>
          </a:bodyPr>
          <a:lstStyle/>
          <a:p>
            <a:pPr algn="just">
              <a:lnSpc>
                <a:spcPct val="150000"/>
              </a:lnSpc>
            </a:pPr>
            <a:r>
              <a:rPr lang="en-US" dirty="0"/>
              <a:t>After considering the reply of the assessee furnished, if any, in response to the show-cause notice referred to in clause (</a:t>
            </a:r>
            <a:r>
              <a:rPr lang="en-US" i="1" dirty="0"/>
              <a:t>b</a:t>
            </a:r>
            <a:r>
              <a:rPr lang="en-US" dirty="0"/>
              <a:t>), the assessing officer will decide on the basis of material available on record including reply of the assessee, whether or not it is a fit case to issue a notice under section 148, by passing an order, with the prior approval of specified authority. </a:t>
            </a:r>
            <a:r>
              <a:rPr lang="en-US" b="1" dirty="0"/>
              <a:t>[148A(d)]</a:t>
            </a:r>
            <a:endParaRPr lang="en-US" dirty="0"/>
          </a:p>
        </p:txBody>
      </p:sp>
      <p:sp>
        <p:nvSpPr>
          <p:cNvPr id="4" name="TextBox 3"/>
          <p:cNvSpPr txBox="1"/>
          <p:nvPr/>
        </p:nvSpPr>
        <p:spPr>
          <a:xfrm>
            <a:off x="1952596" y="3714752"/>
            <a:ext cx="8429684" cy="2534476"/>
          </a:xfrm>
          <a:prstGeom prst="rect">
            <a:avLst/>
          </a:prstGeom>
          <a:solidFill>
            <a:schemeClr val="accent1">
              <a:lumMod val="40000"/>
              <a:lumOff val="60000"/>
            </a:schemeClr>
          </a:solidFill>
        </p:spPr>
        <p:txBody>
          <a:bodyPr wrap="square" rtlCol="0">
            <a:spAutoFit/>
          </a:bodyPr>
          <a:lstStyle/>
          <a:p>
            <a:pPr algn="just">
              <a:lnSpc>
                <a:spcPct val="150000"/>
              </a:lnSpc>
            </a:pPr>
            <a:r>
              <a:rPr lang="en-US" b="1" dirty="0"/>
              <a:t>Time limit for order :  </a:t>
            </a:r>
          </a:p>
          <a:p>
            <a:pPr marL="400050" indent="-400050" algn="just">
              <a:lnSpc>
                <a:spcPct val="150000"/>
              </a:lnSpc>
              <a:buFont typeface="+mj-lt"/>
              <a:buAutoNum type="romanLcPeriod"/>
            </a:pPr>
            <a:r>
              <a:rPr lang="en-US" dirty="0"/>
              <a:t>If assessee furnished reply to show cause notice u/s 148A(b) – within 30 days of reply</a:t>
            </a:r>
          </a:p>
          <a:p>
            <a:pPr marL="400050" indent="-400050" algn="just">
              <a:lnSpc>
                <a:spcPct val="150000"/>
              </a:lnSpc>
              <a:buFont typeface="+mj-lt"/>
              <a:buAutoNum type="romanLcPeriod"/>
            </a:pPr>
            <a:r>
              <a:rPr lang="en-US" dirty="0"/>
              <a:t>If no reply to the show cause notice - within one month from the end of the month in which time or extended time allowed to furnish a reply as per clause (</a:t>
            </a:r>
            <a:r>
              <a:rPr lang="en-US" i="1" dirty="0"/>
              <a:t>b</a:t>
            </a:r>
            <a:r>
              <a:rPr lang="en-US" dirty="0"/>
              <a:t>) expires.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8348" y="674116"/>
            <a:ext cx="7358114" cy="4755148"/>
          </a:xfrm>
          <a:prstGeom prst="rect">
            <a:avLst/>
          </a:prstGeom>
          <a:noFill/>
        </p:spPr>
        <p:txBody>
          <a:bodyPr wrap="square" rtlCol="0">
            <a:spAutoFit/>
          </a:bodyPr>
          <a:lstStyle/>
          <a:p>
            <a:pPr>
              <a:lnSpc>
                <a:spcPct val="150000"/>
              </a:lnSpc>
            </a:pPr>
            <a:r>
              <a:rPr lang="en-US" sz="2000" b="1" dirty="0"/>
              <a:t>Option u/s 148A (inquiry/opportunity for being heard) shall not be available in the following situations:</a:t>
            </a:r>
          </a:p>
          <a:p>
            <a:pPr>
              <a:lnSpc>
                <a:spcPct val="150000"/>
              </a:lnSpc>
            </a:pPr>
            <a:endParaRPr lang="en-US" dirty="0"/>
          </a:p>
          <a:p>
            <a:pPr marL="174625" indent="-174625" algn="just">
              <a:lnSpc>
                <a:spcPct val="150000"/>
              </a:lnSpc>
              <a:buFont typeface="Wingdings" pitchFamily="2" charset="2"/>
              <a:buChar char="v"/>
            </a:pPr>
            <a:r>
              <a:rPr lang="en-US" dirty="0"/>
              <a:t> a </a:t>
            </a:r>
            <a:r>
              <a:rPr lang="en-US" b="1" dirty="0"/>
              <a:t>search is initiate</a:t>
            </a:r>
            <a:r>
              <a:rPr lang="en-US" dirty="0"/>
              <a:t>d u/s 132 or books of account, other documents or any assets are requisitioned u/s 132A in the case of the assessee on or after 01-04-2021; or</a:t>
            </a:r>
          </a:p>
          <a:p>
            <a:pPr marL="174625" indent="-174625" algn="just">
              <a:lnSpc>
                <a:spcPct val="150000"/>
              </a:lnSpc>
              <a:buFont typeface="Wingdings" pitchFamily="2" charset="2"/>
              <a:buChar char="v"/>
            </a:pPr>
            <a:r>
              <a:rPr lang="en-US" dirty="0"/>
              <a:t>The Assessing Officer is satisfied, with the prior approval of the Principal Commissioner or Commissioner that any money, bullion, jewellery or other valuable article or thing, </a:t>
            </a:r>
            <a:r>
              <a:rPr lang="en-US" b="1" dirty="0"/>
              <a:t>seized</a:t>
            </a:r>
            <a:r>
              <a:rPr lang="en-US" dirty="0"/>
              <a:t> in a search u/s 132 or requisitioned u/s 132A, in the case of any other person on or after 01-04-2021, belongs to the assessee; or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786" y="928670"/>
            <a:ext cx="7643866" cy="4385816"/>
          </a:xfrm>
          <a:prstGeom prst="rect">
            <a:avLst/>
          </a:prstGeom>
          <a:noFill/>
        </p:spPr>
        <p:txBody>
          <a:bodyPr wrap="square" rtlCol="0">
            <a:spAutoFit/>
          </a:bodyPr>
          <a:lstStyle/>
          <a:p>
            <a:pPr marL="174625" indent="-174625" algn="just">
              <a:lnSpc>
                <a:spcPct val="150000"/>
              </a:lnSpc>
              <a:buFont typeface="Wingdings" pitchFamily="2" charset="2"/>
              <a:buChar char="v"/>
            </a:pPr>
            <a:r>
              <a:rPr lang="en-US" dirty="0"/>
              <a:t> The Assessing Officer is satisfied, with the prior approval of the Principal Commissioner or Commissioner that any books of account or documents, seized in a search u/s 132 or requisitioned u/s 132A, in case of any other person on or after 01-04-2021, pertains or pertain to, or any information contained therein, relate to, the assessee; or</a:t>
            </a:r>
          </a:p>
          <a:p>
            <a:pPr marL="174625" indent="-174625" algn="just">
              <a:lnSpc>
                <a:spcPct val="150000"/>
              </a:lnSpc>
            </a:pPr>
            <a:endParaRPr lang="en-US" sz="1200" dirty="0"/>
          </a:p>
          <a:p>
            <a:pPr marL="174625" indent="-174625" algn="just">
              <a:lnSpc>
                <a:spcPct val="150000"/>
              </a:lnSpc>
              <a:buFont typeface="Wingdings" pitchFamily="2" charset="2"/>
              <a:buChar char="v"/>
            </a:pPr>
            <a:r>
              <a:rPr lang="en-US" dirty="0"/>
              <a:t> The Assessing Officer has </a:t>
            </a:r>
            <a:r>
              <a:rPr lang="en-US" b="1" dirty="0"/>
              <a:t>received any information</a:t>
            </a:r>
            <a:r>
              <a:rPr lang="en-US" dirty="0"/>
              <a:t> under the scheme notified u/s 135A pertaining to income chargeable to tax escaping assessment for any assessment year in the case of the assessee.</a:t>
            </a:r>
          </a:p>
          <a:p>
            <a:pPr>
              <a:buFont typeface="Arial" pitchFamily="34" charset="0"/>
              <a:buChar char="•"/>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3014"/>
          </a:xfrm>
        </p:spPr>
        <p:txBody>
          <a:bodyPr>
            <a:noAutofit/>
          </a:bodyPr>
          <a:lstStyle/>
          <a:p>
            <a:pPr algn="ctr"/>
            <a:r>
              <a:rPr lang="en-US" sz="3000" b="1" dirty="0">
                <a:solidFill>
                  <a:schemeClr val="accent2">
                    <a:lumMod val="50000"/>
                  </a:schemeClr>
                </a:solidFill>
                <a:latin typeface="Cambria" panose="02040503050406030204" pitchFamily="18" charset="0"/>
                <a:ea typeface="Cambria" panose="02040503050406030204" pitchFamily="18" charset="0"/>
              </a:rPr>
              <a:t>Intention and purpose of substituting the erstwhile reassessment provisions with the new provisions</a:t>
            </a:r>
          </a:p>
        </p:txBody>
      </p:sp>
      <p:sp>
        <p:nvSpPr>
          <p:cNvPr id="3" name="Content Placeholder 2"/>
          <p:cNvSpPr>
            <a:spLocks noGrp="1"/>
          </p:cNvSpPr>
          <p:nvPr>
            <p:ph idx="1"/>
          </p:nvPr>
        </p:nvSpPr>
        <p:spPr>
          <a:xfrm>
            <a:off x="838199" y="1743075"/>
            <a:ext cx="10700657" cy="4843463"/>
          </a:xfrm>
        </p:spPr>
        <p:txBody>
          <a:bodyPr>
            <a:normAutofit/>
          </a:bodyPr>
          <a:lstStyle/>
          <a:p>
            <a:pPr algn="just">
              <a:lnSpc>
                <a:spcPct val="100000"/>
              </a:lnSpc>
              <a:spcBef>
                <a:spcPts val="0"/>
              </a:spcBef>
              <a:buFont typeface="Wingdings" panose="05000000000000000000" pitchFamily="2" charset="2"/>
              <a:buChar char="v"/>
            </a:pPr>
            <a:r>
              <a:rPr lang="en-US" sz="2300" b="1" dirty="0">
                <a:latin typeface="Cambria" panose="02040503050406030204" pitchFamily="18" charset="0"/>
                <a:ea typeface="Cambria" panose="02040503050406030204" pitchFamily="18" charset="0"/>
              </a:rPr>
              <a:t>Intention and purpose of the Enactment  </a:t>
            </a:r>
            <a:r>
              <a:rPr lang="en-US" sz="2300" dirty="0">
                <a:latin typeface="Cambria" panose="02040503050406030204" pitchFamily="18" charset="0"/>
                <a:ea typeface="Cambria" panose="02040503050406030204" pitchFamily="18" charset="0"/>
              </a:rPr>
              <a:t>is clear from the </a:t>
            </a:r>
            <a:r>
              <a:rPr lang="en-US" sz="2300" b="1" dirty="0">
                <a:latin typeface="Cambria" panose="02040503050406030204" pitchFamily="18" charset="0"/>
                <a:ea typeface="Cambria" panose="02040503050406030204" pitchFamily="18" charset="0"/>
              </a:rPr>
              <a:t>paras 153 and 154 of the Budget Speech </a:t>
            </a:r>
            <a:r>
              <a:rPr lang="en-US" sz="2300" dirty="0">
                <a:latin typeface="Cambria" panose="02040503050406030204" pitchFamily="18" charset="0"/>
                <a:ea typeface="Cambria" panose="02040503050406030204" pitchFamily="18" charset="0"/>
              </a:rPr>
              <a:t>of the </a:t>
            </a:r>
            <a:r>
              <a:rPr lang="en-US" sz="2300" dirty="0" err="1">
                <a:latin typeface="Cambria" panose="02040503050406030204" pitchFamily="18" charset="0"/>
                <a:ea typeface="Cambria" panose="02040503050406030204" pitchFamily="18" charset="0"/>
              </a:rPr>
              <a:t>Hon’ble</a:t>
            </a:r>
            <a:r>
              <a:rPr lang="en-US" sz="2300" dirty="0">
                <a:latin typeface="Cambria" panose="02040503050406030204" pitchFamily="18" charset="0"/>
                <a:ea typeface="Cambria" panose="02040503050406030204" pitchFamily="18" charset="0"/>
              </a:rPr>
              <a:t> Finance Minister for the year 2021-22. </a:t>
            </a:r>
          </a:p>
          <a:p>
            <a:pPr marL="0" indent="0" algn="ctr">
              <a:lnSpc>
                <a:spcPct val="100000"/>
              </a:lnSpc>
              <a:spcBef>
                <a:spcPts val="0"/>
              </a:spcBef>
              <a:buNone/>
            </a:pPr>
            <a:r>
              <a:rPr lang="en-US" sz="1800" b="1" i="1" dirty="0">
                <a:effectLst/>
                <a:latin typeface="Cambria" panose="02040503050406030204" pitchFamily="18" charset="0"/>
                <a:ea typeface="Cambria" panose="02040503050406030204" pitchFamily="18" charset="0"/>
              </a:rPr>
              <a:t>“Reduction in Time for Income Tax Proceedings</a:t>
            </a:r>
          </a:p>
          <a:p>
            <a:pPr marL="0" indent="0" algn="just">
              <a:lnSpc>
                <a:spcPct val="100000"/>
              </a:lnSpc>
              <a:spcBef>
                <a:spcPts val="0"/>
              </a:spcBef>
              <a:buNone/>
            </a:pPr>
            <a:r>
              <a:rPr lang="en-US" sz="1800" b="1" i="1" dirty="0">
                <a:effectLst/>
                <a:latin typeface="Cambria" panose="02040503050406030204" pitchFamily="18" charset="0"/>
                <a:ea typeface="Cambria" panose="02040503050406030204" pitchFamily="18" charset="0"/>
              </a:rPr>
              <a:t>153. </a:t>
            </a:r>
            <a:r>
              <a:rPr lang="en-US" sz="1800" b="0" i="1" dirty="0" err="1">
                <a:effectLst/>
                <a:latin typeface="Cambria" panose="02040503050406030204" pitchFamily="18" charset="0"/>
                <a:ea typeface="Cambria" panose="02040503050406030204" pitchFamily="18" charset="0"/>
              </a:rPr>
              <a:t>Honourable</a:t>
            </a:r>
            <a:r>
              <a:rPr lang="en-US" sz="1800" b="0" i="1" dirty="0">
                <a:effectLst/>
                <a:latin typeface="Cambria" panose="02040503050406030204" pitchFamily="18" charset="0"/>
                <a:ea typeface="Cambria" panose="02040503050406030204" pitchFamily="18" charset="0"/>
              </a:rPr>
              <a:t> Speaker, presently, an assessment can be re-opened up to 6 years and in serious tax fraud cases for up to 10 years. </a:t>
            </a:r>
            <a:r>
              <a:rPr lang="en-US" sz="1800" b="1" i="1" u="sng" dirty="0">
                <a:effectLst/>
                <a:latin typeface="Cambria" panose="02040503050406030204" pitchFamily="18" charset="0"/>
                <a:ea typeface="Cambria" panose="02040503050406030204" pitchFamily="18" charset="0"/>
              </a:rPr>
              <a:t>As a result, taxpayers have to remain under uncertainty for a long time. </a:t>
            </a:r>
          </a:p>
          <a:p>
            <a:pPr marL="0" indent="0" algn="just">
              <a:lnSpc>
                <a:spcPct val="100000"/>
              </a:lnSpc>
              <a:spcBef>
                <a:spcPts val="0"/>
              </a:spcBef>
              <a:buNone/>
            </a:pPr>
            <a:r>
              <a:rPr lang="en-US" sz="1800" b="1" i="1" dirty="0">
                <a:effectLst/>
                <a:latin typeface="Cambria" panose="02040503050406030204" pitchFamily="18" charset="0"/>
                <a:ea typeface="Cambria" panose="02040503050406030204" pitchFamily="18" charset="0"/>
              </a:rPr>
              <a:t>154. </a:t>
            </a:r>
            <a:r>
              <a:rPr lang="en-US" sz="1800" b="0" i="1" dirty="0">
                <a:effectLst/>
                <a:latin typeface="Cambria" panose="02040503050406030204" pitchFamily="18" charset="0"/>
                <a:ea typeface="Cambria" panose="02040503050406030204" pitchFamily="18" charset="0"/>
              </a:rPr>
              <a:t>I therefore propose to </a:t>
            </a:r>
            <a:r>
              <a:rPr lang="en-US" sz="1800" b="1" i="1" u="sng" dirty="0">
                <a:effectLst/>
                <a:latin typeface="Cambria" panose="02040503050406030204" pitchFamily="18" charset="0"/>
                <a:ea typeface="Cambria" panose="02040503050406030204" pitchFamily="18" charset="0"/>
              </a:rPr>
              <a:t>reduce this time-limit for re-opening of assessment to 3 years from the present 6 years. In serious tax evasion cases too, only where there is evidence of concealment of income of `50 lakh or more in a year, can the assessment be re-opened up to 10 years. </a:t>
            </a:r>
            <a:r>
              <a:rPr lang="en-US" sz="1800" b="0" i="1" dirty="0">
                <a:effectLst/>
                <a:latin typeface="Cambria" panose="02040503050406030204" pitchFamily="18" charset="0"/>
                <a:ea typeface="Cambria" panose="02040503050406030204" pitchFamily="18" charset="0"/>
              </a:rPr>
              <a:t>Even this reopening can be done only after the approval of the Principal Chief Commissioner, the highest level of the Income Tax Department.”</a:t>
            </a:r>
          </a:p>
          <a:p>
            <a:pPr marL="0" indent="0" algn="just">
              <a:lnSpc>
                <a:spcPct val="100000"/>
              </a:lnSpc>
              <a:spcBef>
                <a:spcPts val="0"/>
              </a:spcBef>
              <a:buNone/>
            </a:pPr>
            <a:endParaRPr lang="en-US" sz="1600" i="1" dirty="0">
              <a:latin typeface="Cambria" panose="02040503050406030204" pitchFamily="18" charset="0"/>
              <a:ea typeface="Cambria" panose="02040503050406030204" pitchFamily="18" charset="0"/>
            </a:endParaRPr>
          </a:p>
          <a:p>
            <a:pPr algn="just">
              <a:lnSpc>
                <a:spcPct val="100000"/>
              </a:lnSpc>
              <a:spcBef>
                <a:spcPts val="0"/>
              </a:spcBef>
              <a:buFont typeface="Wingdings" panose="05000000000000000000" pitchFamily="2" charset="2"/>
              <a:buChar char="v"/>
            </a:pPr>
            <a:r>
              <a:rPr lang="en-US" sz="2300" dirty="0">
                <a:latin typeface="Cambria" panose="02040503050406030204" pitchFamily="18" charset="0"/>
                <a:ea typeface="Cambria" panose="02040503050406030204" pitchFamily="18" charset="0"/>
                <a:cs typeface="Times New Roman" panose="02020603050405020304" pitchFamily="18" charset="0"/>
              </a:rPr>
              <a:t>Also M</a:t>
            </a:r>
            <a:r>
              <a:rPr lang="en-US" sz="2300" dirty="0">
                <a:effectLst/>
                <a:latin typeface="Cambria" panose="02040503050406030204" pitchFamily="18" charset="0"/>
                <a:ea typeface="Cambria" panose="02040503050406030204" pitchFamily="18" charset="0"/>
                <a:cs typeface="Times New Roman" panose="02020603050405020304" pitchFamily="18" charset="0"/>
              </a:rPr>
              <a:t>emorandum explaining the provisions of Finance Bill 2021 proposes that the new system would result in less litigation and  would  provide  ease  of  doing  business  to  the taxpayers as </a:t>
            </a:r>
            <a:r>
              <a:rPr lang="en-US" sz="2300" b="0" i="0" dirty="0">
                <a:effectLst/>
                <a:latin typeface="Cambria" panose="02040503050406030204" pitchFamily="18" charset="0"/>
                <a:ea typeface="Cambria" panose="02040503050406030204" pitchFamily="18" charset="0"/>
              </a:rPr>
              <a:t>there is a reduction in time limit by which a notice for assessment or reassessment or re-computation can be issued.</a:t>
            </a:r>
            <a:endParaRPr lang="en-US" sz="2300" i="1" dirty="0">
              <a:latin typeface="Cambria" panose="02040503050406030204" pitchFamily="18" charset="0"/>
              <a:ea typeface="Cambria" panose="02040503050406030204" pitchFamily="18" charset="0"/>
            </a:endParaRPr>
          </a:p>
        </p:txBody>
      </p:sp>
      <p:sp>
        <p:nvSpPr>
          <p:cNvPr id="6" name="Slide Number Placeholder 5"/>
          <p:cNvSpPr>
            <a:spLocks noGrp="1"/>
          </p:cNvSpPr>
          <p:nvPr>
            <p:ph type="sldNum" sz="quarter" idx="12"/>
          </p:nvPr>
        </p:nvSpPr>
        <p:spPr>
          <a:xfrm flipH="1">
            <a:off x="9535886" y="6041362"/>
            <a:ext cx="914400" cy="365125"/>
          </a:xfrm>
        </p:spPr>
        <p:txBody>
          <a:bodyPr/>
          <a:lstStyle/>
          <a:p>
            <a:fld id="{8CB02029-972E-4112-9521-3842F2D923EA}" type="slidenum">
              <a:rPr lang="en-US" sz="1800" smtClean="0">
                <a:solidFill>
                  <a:schemeClr val="accent2">
                    <a:lumMod val="50000"/>
                  </a:schemeClr>
                </a:solidFill>
                <a:latin typeface="Cambria "/>
              </a:rPr>
              <a:t>3</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390978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1214423"/>
            <a:ext cx="8215370" cy="5489131"/>
          </a:xfrm>
          <a:prstGeom prst="rect">
            <a:avLst/>
          </a:prstGeom>
          <a:noFill/>
        </p:spPr>
        <p:txBody>
          <a:bodyPr wrap="square" rtlCol="0">
            <a:spAutoFit/>
          </a:bodyPr>
          <a:lstStyle/>
          <a:p>
            <a:pPr>
              <a:lnSpc>
                <a:spcPct val="150000"/>
              </a:lnSpc>
            </a:pPr>
            <a:r>
              <a:rPr lang="en-US" dirty="0"/>
              <a:t>After furnishing the return, the Assessing Officer shall intimate the assessee that the case has been selected for the purpose of faceless assessment/re-assessment  </a:t>
            </a:r>
            <a:endParaRPr lang="en-US" sz="1400" b="1" dirty="0"/>
          </a:p>
          <a:p>
            <a:pPr>
              <a:lnSpc>
                <a:spcPct val="150000"/>
              </a:lnSpc>
            </a:pPr>
            <a:endParaRPr lang="en-US" sz="1400" b="1" dirty="0"/>
          </a:p>
          <a:p>
            <a:pPr>
              <a:lnSpc>
                <a:spcPct val="150000"/>
              </a:lnSpc>
            </a:pPr>
            <a:r>
              <a:rPr lang="en-US" sz="2400" b="1" u="sng" dirty="0"/>
              <a:t>Faceless Assessment [Sec 144B]</a:t>
            </a:r>
          </a:p>
          <a:p>
            <a:pPr algn="just">
              <a:lnSpc>
                <a:spcPct val="150000"/>
              </a:lnSpc>
            </a:pPr>
            <a:r>
              <a:rPr lang="en-US" dirty="0"/>
              <a:t>Notwithstanding anything to the contrary contained in any other provision of this Act, the assessment, reassessment or recomputation under sub-section </a:t>
            </a:r>
            <a:r>
              <a:rPr lang="en-US" b="1" dirty="0"/>
              <a:t>(3) </a:t>
            </a:r>
            <a:r>
              <a:rPr lang="en-US" dirty="0"/>
              <a:t>of section </a:t>
            </a:r>
            <a:r>
              <a:rPr lang="en-US" b="1" dirty="0"/>
              <a:t>143</a:t>
            </a:r>
            <a:r>
              <a:rPr lang="en-US" dirty="0"/>
              <a:t> or under section </a:t>
            </a:r>
            <a:r>
              <a:rPr lang="en-US" b="1" dirty="0"/>
              <a:t>144</a:t>
            </a:r>
            <a:r>
              <a:rPr lang="en-US" dirty="0"/>
              <a:t> or under section </a:t>
            </a:r>
            <a:r>
              <a:rPr lang="en-US" b="1" dirty="0"/>
              <a:t>147</a:t>
            </a:r>
            <a:r>
              <a:rPr lang="en-US" dirty="0"/>
              <a:t>, as the case may be, with respect to the cases referred to in sub-section (2), </a:t>
            </a:r>
            <a:r>
              <a:rPr lang="en-US" b="1" dirty="0"/>
              <a:t>shall be made in a faceless manner</a:t>
            </a:r>
            <a:r>
              <a:rPr lang="en-US" dirty="0"/>
              <a:t>.</a:t>
            </a:r>
          </a:p>
          <a:p>
            <a:pPr algn="just">
              <a:lnSpc>
                <a:spcPct val="150000"/>
              </a:lnSpc>
            </a:pPr>
            <a:endParaRPr lang="en-US" b="1" dirty="0"/>
          </a:p>
          <a:p>
            <a:pPr algn="just">
              <a:lnSpc>
                <a:spcPct val="150000"/>
              </a:lnSpc>
            </a:pPr>
            <a:r>
              <a:rPr lang="en-US" dirty="0"/>
              <a:t>The proceedings will be conducted electronically in 'e-Proceedings' facility through the assessee’s e-filing website.</a:t>
            </a:r>
            <a:endParaRPr lang="en-US" sz="2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8" y="285729"/>
            <a:ext cx="5072098" cy="830997"/>
          </a:xfrm>
          <a:prstGeom prst="rect">
            <a:avLst/>
          </a:prstGeom>
          <a:noFill/>
        </p:spPr>
        <p:txBody>
          <a:bodyPr wrap="square" rtlCol="0">
            <a:spAutoFit/>
          </a:bodyPr>
          <a:lstStyle/>
          <a:p>
            <a:r>
              <a:rPr lang="en-US" sz="2400" b="1" dirty="0"/>
              <a:t>Inquiry before assessment  [Sec. 142]</a:t>
            </a:r>
            <a:endParaRPr lang="en-US" dirty="0"/>
          </a:p>
        </p:txBody>
      </p:sp>
      <p:sp>
        <p:nvSpPr>
          <p:cNvPr id="3" name="TextBox 2"/>
          <p:cNvSpPr txBox="1"/>
          <p:nvPr/>
        </p:nvSpPr>
        <p:spPr>
          <a:xfrm>
            <a:off x="1881158" y="928670"/>
            <a:ext cx="8286808" cy="7017306"/>
          </a:xfrm>
          <a:prstGeom prst="rect">
            <a:avLst/>
          </a:prstGeom>
          <a:noFill/>
        </p:spPr>
        <p:txBody>
          <a:bodyPr wrap="square" rtlCol="0">
            <a:spAutoFit/>
          </a:bodyPr>
          <a:lstStyle/>
          <a:p>
            <a:pPr marL="179388" indent="-179388" algn="just">
              <a:lnSpc>
                <a:spcPct val="150000"/>
              </a:lnSpc>
              <a:buAutoNum type="arabicPeriod"/>
            </a:pPr>
            <a:r>
              <a:rPr lang="en-US" sz="2000" b="1" dirty="0"/>
              <a:t>Issue of notice to the assessee [Sec. 142(1)] – </a:t>
            </a:r>
          </a:p>
          <a:p>
            <a:pPr marL="179388" indent="-179388" algn="just">
              <a:lnSpc>
                <a:spcPct val="150000"/>
              </a:lnSpc>
            </a:pPr>
            <a:endParaRPr lang="en-US" sz="100" b="1" dirty="0"/>
          </a:p>
          <a:p>
            <a:pPr marL="342900" indent="-342900" algn="just">
              <a:lnSpc>
                <a:spcPct val="150000"/>
              </a:lnSpc>
              <a:buFont typeface="Wingdings" pitchFamily="2" charset="2"/>
              <a:buChar char="v"/>
            </a:pPr>
            <a:r>
              <a:rPr lang="en-US" dirty="0"/>
              <a:t>to submit a return </a:t>
            </a:r>
            <a:r>
              <a:rPr lang="en-US" b="1" dirty="0"/>
              <a:t>[Sec. 142(1)(</a:t>
            </a:r>
            <a:r>
              <a:rPr lang="en-US" b="1" dirty="0" err="1"/>
              <a:t>i</a:t>
            </a:r>
            <a:r>
              <a:rPr lang="en-US" b="1" dirty="0"/>
              <a:t>)] </a:t>
            </a:r>
          </a:p>
          <a:p>
            <a:pPr marL="342900" indent="-342900" algn="just">
              <a:lnSpc>
                <a:spcPct val="150000"/>
              </a:lnSpc>
            </a:pPr>
            <a:r>
              <a:rPr lang="en-US" sz="1700" dirty="0"/>
              <a:t>      Assessing Officer may require him to submit a return in the prescribed form on or    before the date specified in the notice.</a:t>
            </a:r>
          </a:p>
          <a:p>
            <a:pPr marL="342900" indent="-342900" algn="just">
              <a:lnSpc>
                <a:spcPct val="150000"/>
              </a:lnSpc>
            </a:pPr>
            <a:endParaRPr lang="en-US" sz="400" dirty="0"/>
          </a:p>
          <a:p>
            <a:pPr marL="539750" indent="-179388" algn="just">
              <a:lnSpc>
                <a:spcPct val="150000"/>
              </a:lnSpc>
              <a:buFont typeface="Wingdings" pitchFamily="2" charset="2"/>
              <a:buChar char="Ø"/>
            </a:pPr>
            <a:r>
              <a:rPr lang="en-US" sz="1700" dirty="0"/>
              <a:t>In case assessee has not furnished the return of income, it is not mandatory for the Assessing Officer to issue notice u/s 142(1)(</a:t>
            </a:r>
            <a:r>
              <a:rPr lang="en-US" sz="1700" dirty="0" err="1"/>
              <a:t>i</a:t>
            </a:r>
            <a:r>
              <a:rPr lang="en-US" sz="1700" dirty="0"/>
              <a:t>) if he wishes to make best judgment assessment.</a:t>
            </a:r>
          </a:p>
          <a:p>
            <a:pPr marL="342900" indent="-342900" algn="just">
              <a:lnSpc>
                <a:spcPct val="150000"/>
              </a:lnSpc>
            </a:pPr>
            <a:endParaRPr lang="en-US" sz="900" dirty="0"/>
          </a:p>
          <a:p>
            <a:pPr marL="342900" indent="-342900" algn="just">
              <a:lnSpc>
                <a:spcPct val="150000"/>
              </a:lnSpc>
              <a:buFont typeface="Wingdings" pitchFamily="2" charset="2"/>
              <a:buChar char="v"/>
            </a:pPr>
            <a:r>
              <a:rPr lang="en-US" dirty="0"/>
              <a:t>to produce accounts, documents etc. </a:t>
            </a:r>
            <a:r>
              <a:rPr lang="en-US" b="1" dirty="0"/>
              <a:t>[Sec. 142(1)(ii) &amp; (iii)] </a:t>
            </a:r>
          </a:p>
          <a:p>
            <a:pPr marL="449263" indent="-449263" algn="just">
              <a:lnSpc>
                <a:spcPct val="150000"/>
              </a:lnSpc>
            </a:pPr>
            <a:r>
              <a:rPr lang="en-US" b="1" dirty="0"/>
              <a:t>       </a:t>
            </a:r>
            <a:r>
              <a:rPr lang="en-US" sz="1700" dirty="0"/>
              <a:t>The</a:t>
            </a:r>
            <a:r>
              <a:rPr lang="en-US" sz="1600" dirty="0"/>
              <a:t> Assessing Officer may ask the assessee to produce such documents or accounts  as he may require. </a:t>
            </a:r>
          </a:p>
          <a:p>
            <a:pPr marL="449263" indent="-449263" algn="just">
              <a:lnSpc>
                <a:spcPct val="150000"/>
              </a:lnSpc>
            </a:pPr>
            <a:endParaRPr lang="en-US" sz="100" dirty="0"/>
          </a:p>
          <a:p>
            <a:pPr marL="449263" indent="-88900" algn="just">
              <a:lnSpc>
                <a:spcPct val="150000"/>
              </a:lnSpc>
              <a:buFont typeface="Wingdings" pitchFamily="2" charset="2"/>
              <a:buChar char="Ø"/>
            </a:pPr>
            <a:r>
              <a:rPr lang="en-US" sz="1600" b="1" dirty="0"/>
              <a:t> </a:t>
            </a:r>
            <a:r>
              <a:rPr lang="en-US" sz="1600" dirty="0"/>
              <a:t>The prior approval of the Joint Commissioner shall be obtained for this.</a:t>
            </a:r>
          </a:p>
          <a:p>
            <a:pPr marL="449263" indent="-88900" algn="just">
              <a:lnSpc>
                <a:spcPct val="150000"/>
              </a:lnSpc>
              <a:buFont typeface="Wingdings" pitchFamily="2" charset="2"/>
              <a:buChar char="Ø"/>
            </a:pPr>
            <a:r>
              <a:rPr lang="en-US" sz="1600" dirty="0"/>
              <a:t>The Assessing Officer shall not require the production of any accounts relating to a period more than three years prior to the previous year.</a:t>
            </a:r>
          </a:p>
          <a:p>
            <a:pPr marL="449263" indent="-88900"/>
            <a:endParaRPr lang="en-US" dirty="0"/>
          </a:p>
          <a:p>
            <a:pPr marL="342900" indent="-342900"/>
            <a:endParaRPr lang="en-US" b="1" dirty="0"/>
          </a:p>
          <a:p>
            <a:pPr marL="342900" indent="-342900"/>
            <a:endParaRPr lang="en-US" dirty="0"/>
          </a:p>
          <a:p>
            <a:pPr marL="342900" indent="-342900"/>
            <a:endParaRPr lang="en-US" dirty="0"/>
          </a:p>
          <a:p>
            <a:pPr marL="342900" indent="-342900">
              <a:buFont typeface="Wingdings" pitchFamily="2" charset="2"/>
              <a:buChar char="Ø"/>
            </a:pPr>
            <a:endParaRPr 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1158" y="571480"/>
            <a:ext cx="8286808" cy="5827686"/>
          </a:xfrm>
          <a:prstGeom prst="rect">
            <a:avLst/>
          </a:prstGeom>
          <a:noFill/>
        </p:spPr>
        <p:txBody>
          <a:bodyPr wrap="square" rtlCol="0">
            <a:spAutoFit/>
          </a:bodyPr>
          <a:lstStyle/>
          <a:p>
            <a:pPr marL="179388" indent="-179388"/>
            <a:r>
              <a:rPr lang="en-US" sz="2000" b="1" dirty="0"/>
              <a:t>2. Inquiry</a:t>
            </a:r>
          </a:p>
          <a:p>
            <a:pPr marL="179388" indent="-179388"/>
            <a:endParaRPr lang="en-US" sz="1600" b="1" dirty="0"/>
          </a:p>
          <a:p>
            <a:pPr marL="261938" indent="-261938" algn="just">
              <a:lnSpc>
                <a:spcPct val="150000"/>
              </a:lnSpc>
            </a:pPr>
            <a:r>
              <a:rPr lang="en-US" sz="2000" b="1" dirty="0"/>
              <a:t>   </a:t>
            </a:r>
            <a:r>
              <a:rPr lang="en-US" sz="2000" dirty="0"/>
              <a:t> </a:t>
            </a:r>
            <a:r>
              <a:rPr lang="en-US" dirty="0"/>
              <a:t>For the purpose of obtaining full information in respect of the income (or loss) of any    person, the Assessing Officer may make such inquiry, as he considers necessary</a:t>
            </a:r>
            <a:r>
              <a:rPr lang="en-US" sz="1600" dirty="0"/>
              <a:t>.</a:t>
            </a:r>
            <a:endParaRPr lang="en-US" sz="2000" b="1" dirty="0"/>
          </a:p>
          <a:p>
            <a:endParaRPr lang="en-US" sz="2000" b="1" dirty="0"/>
          </a:p>
          <a:p>
            <a:r>
              <a:rPr lang="en-US" sz="2000" b="1" dirty="0"/>
              <a:t>3</a:t>
            </a:r>
            <a:r>
              <a:rPr lang="en-US" sz="2000" dirty="0"/>
              <a:t>. Giving direction to get books of account </a:t>
            </a:r>
            <a:r>
              <a:rPr lang="en-US" sz="2000" b="1" dirty="0"/>
              <a:t>audited</a:t>
            </a:r>
            <a:r>
              <a:rPr lang="en-US" sz="2000" dirty="0"/>
              <a:t> </a:t>
            </a:r>
            <a:r>
              <a:rPr lang="en-US" sz="2000" b="1" dirty="0"/>
              <a:t>[Sec. 142(2A) to (2D)]</a:t>
            </a:r>
          </a:p>
          <a:p>
            <a:endParaRPr lang="en-US" sz="1600" b="1" dirty="0"/>
          </a:p>
          <a:p>
            <a:pPr marL="269875" algn="just">
              <a:lnSpc>
                <a:spcPct val="150000"/>
              </a:lnSpc>
            </a:pPr>
            <a:r>
              <a:rPr lang="en-US" dirty="0"/>
              <a:t>The Assessing Officer (after giving reasonable opportunity to the assessee) may direct the assessee to get his accounts audited if he is of the opinion that it is necessary to do.</a:t>
            </a:r>
          </a:p>
          <a:p>
            <a:pPr marL="269875" algn="just"/>
            <a:endParaRPr lang="en-US" b="1" dirty="0"/>
          </a:p>
          <a:p>
            <a:pPr marL="449263" indent="-179388" algn="just">
              <a:lnSpc>
                <a:spcPct val="150000"/>
              </a:lnSpc>
              <a:buFont typeface="Wingdings" pitchFamily="2" charset="2"/>
              <a:buChar char="v"/>
            </a:pPr>
            <a:r>
              <a:rPr lang="en-US" dirty="0"/>
              <a:t>Such direction can be issued even if the accounts of the assessee have already been audited u/s 44AB or any other law for the time being in force </a:t>
            </a:r>
            <a:endParaRPr lang="en-US" b="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640914"/>
            <a:ext cx="8215370" cy="4693593"/>
          </a:xfrm>
          <a:prstGeom prst="rect">
            <a:avLst/>
          </a:prstGeom>
          <a:noFill/>
        </p:spPr>
        <p:txBody>
          <a:bodyPr wrap="square" rtlCol="0">
            <a:spAutoFit/>
          </a:bodyPr>
          <a:lstStyle/>
          <a:p>
            <a:pPr algn="just"/>
            <a:r>
              <a:rPr lang="en-US" sz="2000" b="1" dirty="0"/>
              <a:t>4</a:t>
            </a:r>
            <a:r>
              <a:rPr lang="en-US" sz="2000" dirty="0"/>
              <a:t>. Opportunity of being heard </a:t>
            </a:r>
            <a:r>
              <a:rPr lang="en-US" sz="2000" b="1" dirty="0"/>
              <a:t>[Sec. 142(3)]</a:t>
            </a:r>
          </a:p>
          <a:p>
            <a:pPr marL="269875" algn="just">
              <a:lnSpc>
                <a:spcPct val="150000"/>
              </a:lnSpc>
            </a:pPr>
            <a:r>
              <a:rPr lang="en-US" dirty="0"/>
              <a:t>The assessee must be given an opportunity of being heard in respect of any material gathered on the basis of any inquiry u/s 142(2) or any audit u/s 142(2A) and is proposed to be utilised for the purpose of the assessment. </a:t>
            </a:r>
          </a:p>
          <a:p>
            <a:pPr marL="269875" algn="just"/>
            <a:endParaRPr lang="en-US" b="1" dirty="0"/>
          </a:p>
          <a:p>
            <a:pPr marL="269875" algn="just"/>
            <a:endParaRPr lang="en-US" b="1" dirty="0"/>
          </a:p>
          <a:p>
            <a:pPr marL="261938" indent="-261938" algn="just">
              <a:lnSpc>
                <a:spcPct val="150000"/>
              </a:lnSpc>
              <a:buFont typeface="Wingdings" pitchFamily="2" charset="2"/>
              <a:buChar char="q"/>
            </a:pPr>
            <a:r>
              <a:rPr lang="en-US" dirty="0"/>
              <a:t>The assessing Officer may issue notice u/s 142(1) multiple times as and when he required to collect details for the completion of asssessment within the time specified in the notice.</a:t>
            </a:r>
          </a:p>
          <a:p>
            <a:pPr marL="261938" indent="-261938" algn="just">
              <a:lnSpc>
                <a:spcPct val="150000"/>
              </a:lnSpc>
              <a:buFont typeface="Wingdings" pitchFamily="2" charset="2"/>
              <a:buChar char="q"/>
            </a:pPr>
            <a:r>
              <a:rPr lang="en-US" b="1" dirty="0"/>
              <a:t> Time limit </a:t>
            </a:r>
            <a:r>
              <a:rPr lang="en-US" dirty="0"/>
              <a:t>for reply for notice u/s 142(1) -  as specified in the notice</a:t>
            </a:r>
          </a:p>
          <a:p>
            <a:pPr marL="261938" indent="-261938" algn="just">
              <a:lnSpc>
                <a:spcPct val="150000"/>
              </a:lnSpc>
              <a:buFont typeface="Wingdings" pitchFamily="2" charset="2"/>
              <a:buChar char="q"/>
            </a:pPr>
            <a:r>
              <a:rPr lang="en-US" dirty="0"/>
              <a:t> An option for </a:t>
            </a:r>
            <a:r>
              <a:rPr lang="en-US" b="1" dirty="0"/>
              <a:t>personal hearing</a:t>
            </a:r>
            <a:r>
              <a:rPr lang="en-US" dirty="0"/>
              <a:t> may be provided by the assessing officer to the assessee  at his request.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38514" y="6215083"/>
            <a:ext cx="5286444" cy="646331"/>
          </a:xfrm>
          <a:prstGeom prst="rect">
            <a:avLst/>
          </a:prstGeom>
          <a:noFill/>
        </p:spPr>
        <p:txBody>
          <a:bodyPr wrap="square" rtlCol="0">
            <a:spAutoFit/>
          </a:bodyPr>
          <a:lstStyle/>
          <a:p>
            <a:r>
              <a:rPr lang="en-US" dirty="0"/>
              <a:t>Notice u/s 142(1) requiring production of documents</a:t>
            </a:r>
          </a:p>
        </p:txBody>
      </p:sp>
      <p:grpSp>
        <p:nvGrpSpPr>
          <p:cNvPr id="12" name="Group 11"/>
          <p:cNvGrpSpPr/>
          <p:nvPr/>
        </p:nvGrpSpPr>
        <p:grpSpPr>
          <a:xfrm>
            <a:off x="2595538" y="285728"/>
            <a:ext cx="7048876" cy="6000792"/>
            <a:chOff x="1071538" y="214290"/>
            <a:chExt cx="7048876" cy="6000792"/>
          </a:xfrm>
        </p:grpSpPr>
        <p:grpSp>
          <p:nvGrpSpPr>
            <p:cNvPr id="11" name="Group 10"/>
            <p:cNvGrpSpPr/>
            <p:nvPr/>
          </p:nvGrpSpPr>
          <p:grpSpPr>
            <a:xfrm>
              <a:off x="1071538" y="214290"/>
              <a:ext cx="7048876" cy="6000792"/>
              <a:chOff x="1071538" y="214290"/>
              <a:chExt cx="7048876" cy="6000792"/>
            </a:xfrm>
          </p:grpSpPr>
          <p:pic>
            <p:nvPicPr>
              <p:cNvPr id="2050" name="Picture 2"/>
              <p:cNvPicPr>
                <a:picLocks noChangeAspect="1" noChangeArrowheads="1"/>
              </p:cNvPicPr>
              <p:nvPr/>
            </p:nvPicPr>
            <p:blipFill>
              <a:blip r:embed="rId2"/>
              <a:srcRect/>
              <a:stretch>
                <a:fillRect/>
              </a:stretch>
            </p:blipFill>
            <p:spPr bwMode="auto">
              <a:xfrm>
                <a:off x="1071538" y="214290"/>
                <a:ext cx="7048876" cy="6000792"/>
              </a:xfrm>
              <a:prstGeom prst="rect">
                <a:avLst/>
              </a:prstGeom>
              <a:noFill/>
              <a:ln w="9525">
                <a:solidFill>
                  <a:schemeClr val="tx1"/>
                </a:solidFill>
                <a:miter lim="800000"/>
                <a:headEnd/>
                <a:tailEnd/>
              </a:ln>
              <a:effectLst/>
            </p:spPr>
          </p:pic>
          <p:sp>
            <p:nvSpPr>
              <p:cNvPr id="5" name="Oval 4"/>
              <p:cNvSpPr/>
              <p:nvPr/>
            </p:nvSpPr>
            <p:spPr>
              <a:xfrm>
                <a:off x="1500166" y="4786322"/>
                <a:ext cx="6357982"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857356" y="1571612"/>
              <a:ext cx="1643074"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28794" y="1785926"/>
              <a:ext cx="2857520"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57356" y="2857496"/>
              <a:ext cx="78581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1500174"/>
            <a:ext cx="8358246" cy="1754326"/>
          </a:xfrm>
          <a:prstGeom prst="rect">
            <a:avLst/>
          </a:prstGeom>
          <a:noFill/>
        </p:spPr>
        <p:txBody>
          <a:bodyPr wrap="square" rtlCol="0">
            <a:spAutoFit/>
          </a:bodyPr>
          <a:lstStyle/>
          <a:p>
            <a:pPr>
              <a:lnSpc>
                <a:spcPct val="150000"/>
              </a:lnSpc>
            </a:pPr>
            <a:r>
              <a:rPr lang="en-US" dirty="0"/>
              <a:t>The assessee shall reply to such notice within the time limit mentioned in the notice, in the manner specified in section 144B.</a:t>
            </a:r>
          </a:p>
          <a:p>
            <a:pPr algn="just">
              <a:lnSpc>
                <a:spcPct val="150000"/>
              </a:lnSpc>
            </a:pPr>
            <a:r>
              <a:rPr lang="en-US" dirty="0"/>
              <a:t>The response shall be made by clicking the following option available under the                       e-proceedings facility.</a:t>
            </a:r>
          </a:p>
        </p:txBody>
      </p:sp>
      <p:grpSp>
        <p:nvGrpSpPr>
          <p:cNvPr id="7" name="Group 6"/>
          <p:cNvGrpSpPr/>
          <p:nvPr/>
        </p:nvGrpSpPr>
        <p:grpSpPr>
          <a:xfrm>
            <a:off x="2024034" y="3786190"/>
            <a:ext cx="8286808" cy="1928824"/>
            <a:chOff x="71406" y="2714621"/>
            <a:chExt cx="8995838" cy="2043118"/>
          </a:xfrm>
        </p:grpSpPr>
        <p:grpSp>
          <p:nvGrpSpPr>
            <p:cNvPr id="5" name="Group 4"/>
            <p:cNvGrpSpPr/>
            <p:nvPr/>
          </p:nvGrpSpPr>
          <p:grpSpPr>
            <a:xfrm>
              <a:off x="71406" y="2714621"/>
              <a:ext cx="8984796" cy="2043118"/>
              <a:chOff x="71406" y="2285993"/>
              <a:chExt cx="8984796" cy="2043118"/>
            </a:xfrm>
          </p:grpSpPr>
          <p:pic>
            <p:nvPicPr>
              <p:cNvPr id="5122" name="Picture 2"/>
              <p:cNvPicPr>
                <a:picLocks noChangeAspect="1" noChangeArrowheads="1"/>
              </p:cNvPicPr>
              <p:nvPr/>
            </p:nvPicPr>
            <p:blipFill>
              <a:blip r:embed="rId2"/>
              <a:srcRect/>
              <a:stretch>
                <a:fillRect/>
              </a:stretch>
            </p:blipFill>
            <p:spPr bwMode="auto">
              <a:xfrm>
                <a:off x="71406" y="2285993"/>
                <a:ext cx="8984796" cy="2043118"/>
              </a:xfrm>
              <a:prstGeom prst="rect">
                <a:avLst/>
              </a:prstGeom>
              <a:noFill/>
              <a:ln w="9525">
                <a:solidFill>
                  <a:schemeClr val="tx1"/>
                </a:solidFill>
                <a:miter lim="800000"/>
                <a:headEnd/>
                <a:tailEnd/>
              </a:ln>
              <a:effectLst/>
            </p:spPr>
          </p:pic>
          <p:pic>
            <p:nvPicPr>
              <p:cNvPr id="5123" name="Picture 3" descr="C:\Users\Client\Desktop\Naveen\Others\Assessment\Riyas (reference)\submit response.JPG"/>
              <p:cNvPicPr>
                <a:picLocks noChangeAspect="1" noChangeArrowheads="1"/>
              </p:cNvPicPr>
              <p:nvPr/>
            </p:nvPicPr>
            <p:blipFill>
              <a:blip r:embed="rId3"/>
              <a:srcRect l="24325"/>
              <a:stretch>
                <a:fillRect/>
              </a:stretch>
            </p:blipFill>
            <p:spPr bwMode="auto">
              <a:xfrm>
                <a:off x="6996247" y="2801386"/>
                <a:ext cx="2000232" cy="1527724"/>
              </a:xfrm>
              <a:prstGeom prst="rect">
                <a:avLst/>
              </a:prstGeom>
              <a:noFill/>
              <a:ln>
                <a:noFill/>
              </a:ln>
            </p:spPr>
          </p:pic>
        </p:grpSp>
        <p:sp>
          <p:nvSpPr>
            <p:cNvPr id="6" name="Oval 5"/>
            <p:cNvSpPr/>
            <p:nvPr/>
          </p:nvSpPr>
          <p:spPr>
            <a:xfrm>
              <a:off x="7138418" y="3079463"/>
              <a:ext cx="1928826"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66910" y="500042"/>
            <a:ext cx="7715304" cy="5572164"/>
            <a:chOff x="500034" y="214290"/>
            <a:chExt cx="8058150" cy="5800725"/>
          </a:xfrm>
        </p:grpSpPr>
        <p:pic>
          <p:nvPicPr>
            <p:cNvPr id="6146" name="Picture 2"/>
            <p:cNvPicPr>
              <a:picLocks noChangeAspect="1" noChangeArrowheads="1"/>
            </p:cNvPicPr>
            <p:nvPr/>
          </p:nvPicPr>
          <p:blipFill>
            <a:blip r:embed="rId2"/>
            <a:srcRect/>
            <a:stretch>
              <a:fillRect/>
            </a:stretch>
          </p:blipFill>
          <p:spPr bwMode="auto">
            <a:xfrm>
              <a:off x="500034" y="214290"/>
              <a:ext cx="8058150" cy="5800725"/>
            </a:xfrm>
            <a:prstGeom prst="rect">
              <a:avLst/>
            </a:prstGeom>
            <a:noFill/>
            <a:ln w="9525">
              <a:solidFill>
                <a:schemeClr val="tx1"/>
              </a:solidFill>
              <a:miter lim="800000"/>
              <a:headEnd/>
              <a:tailEnd/>
            </a:ln>
            <a:effectLst/>
          </p:spPr>
        </p:pic>
        <p:sp>
          <p:nvSpPr>
            <p:cNvPr id="4" name="Rectangle 3"/>
            <p:cNvSpPr/>
            <p:nvPr/>
          </p:nvSpPr>
          <p:spPr>
            <a:xfrm>
              <a:off x="4572000" y="571480"/>
              <a:ext cx="150019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43174" y="571480"/>
              <a:ext cx="78581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238612" y="6215082"/>
            <a:ext cx="4000528" cy="369332"/>
          </a:xfrm>
          <a:prstGeom prst="rect">
            <a:avLst/>
          </a:prstGeom>
          <a:noFill/>
        </p:spPr>
        <p:txBody>
          <a:bodyPr wrap="square" rtlCol="0">
            <a:spAutoFit/>
          </a:bodyPr>
          <a:lstStyle/>
          <a:p>
            <a:r>
              <a:rPr lang="en-US" dirty="0"/>
              <a:t>Snap of submitted response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472" y="1285861"/>
            <a:ext cx="8072494" cy="3365473"/>
          </a:xfrm>
          <a:prstGeom prst="rect">
            <a:avLst/>
          </a:prstGeom>
          <a:noFill/>
        </p:spPr>
        <p:txBody>
          <a:bodyPr wrap="square" rtlCol="0">
            <a:spAutoFit/>
          </a:bodyPr>
          <a:lstStyle/>
          <a:p>
            <a:pPr algn="just">
              <a:lnSpc>
                <a:spcPct val="150000"/>
              </a:lnSpc>
            </a:pPr>
            <a:r>
              <a:rPr lang="en-US" dirty="0"/>
              <a:t>Where a return has been furnished under section 139, or in response to a notice under sub-section (1) of section 142, the Assessing Officer or the prescribed income-tax authority, as the case may be, if, considers it necessary or expedient to ensure that the assessee has not understated the income or has not computed excessive loss or has not under-paid the tax in any manner, shall serve on the assessee a notice requiring him to produce, or cause to be produced before the Assessing Officer any evidence on which the assessee may rely in support of the return:</a:t>
            </a:r>
          </a:p>
        </p:txBody>
      </p:sp>
      <p:sp>
        <p:nvSpPr>
          <p:cNvPr id="6" name="TextBox 5"/>
          <p:cNvSpPr txBox="1"/>
          <p:nvPr/>
        </p:nvSpPr>
        <p:spPr>
          <a:xfrm>
            <a:off x="2095472" y="571481"/>
            <a:ext cx="8143932" cy="461665"/>
          </a:xfrm>
          <a:prstGeom prst="rect">
            <a:avLst/>
          </a:prstGeom>
          <a:noFill/>
        </p:spPr>
        <p:txBody>
          <a:bodyPr wrap="square" rtlCol="0">
            <a:spAutoFit/>
          </a:bodyPr>
          <a:lstStyle/>
          <a:p>
            <a:r>
              <a:rPr lang="en-US" sz="2400" b="1" dirty="0"/>
              <a:t>Notice for scrutiny [Sec. 143(2)]</a:t>
            </a:r>
          </a:p>
        </p:txBody>
      </p:sp>
      <p:sp>
        <p:nvSpPr>
          <p:cNvPr id="7" name="TextBox 6"/>
          <p:cNvSpPr txBox="1"/>
          <p:nvPr/>
        </p:nvSpPr>
        <p:spPr>
          <a:xfrm>
            <a:off x="2095472" y="4500570"/>
            <a:ext cx="7929618" cy="369332"/>
          </a:xfrm>
          <a:prstGeom prst="rect">
            <a:avLst/>
          </a:prstGeom>
          <a:solidFill>
            <a:schemeClr val="accent1">
              <a:lumMod val="40000"/>
              <a:lumOff val="60000"/>
            </a:schemeClr>
          </a:solidFill>
        </p:spPr>
        <p:txBody>
          <a:bodyPr wrap="square" rtlCol="0">
            <a:spAutoFit/>
          </a:bodyPr>
          <a:lstStyle/>
          <a:p>
            <a:r>
              <a:rPr lang="en-US" b="1" dirty="0"/>
              <a:t>Time limit for reply </a:t>
            </a:r>
            <a:r>
              <a:rPr lang="en-US" dirty="0"/>
              <a:t>– as specified in the notice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643050"/>
            <a:ext cx="8501122" cy="784830"/>
          </a:xfrm>
          <a:prstGeom prst="rect">
            <a:avLst/>
          </a:prstGeom>
          <a:noFill/>
        </p:spPr>
        <p:txBody>
          <a:bodyPr wrap="square" rtlCol="0">
            <a:spAutoFit/>
          </a:bodyPr>
          <a:lstStyle/>
          <a:p>
            <a:pPr marL="342900" indent="-342900">
              <a:lnSpc>
                <a:spcPct val="150000"/>
              </a:lnSpc>
            </a:pPr>
            <a:r>
              <a:rPr lang="en-US" b="1" u="sng" dirty="0"/>
              <a:t> </a:t>
            </a:r>
          </a:p>
          <a:p>
            <a:endParaRPr lang="en-US" dirty="0"/>
          </a:p>
        </p:txBody>
      </p:sp>
      <p:grpSp>
        <p:nvGrpSpPr>
          <p:cNvPr id="7" name="Group 6"/>
          <p:cNvGrpSpPr/>
          <p:nvPr/>
        </p:nvGrpSpPr>
        <p:grpSpPr>
          <a:xfrm>
            <a:off x="2309786" y="142852"/>
            <a:ext cx="7643866" cy="6072230"/>
            <a:chOff x="785786" y="142852"/>
            <a:chExt cx="7643866" cy="6072230"/>
          </a:xfrm>
        </p:grpSpPr>
        <p:pic>
          <p:nvPicPr>
            <p:cNvPr id="3074" name="Picture 2"/>
            <p:cNvPicPr>
              <a:picLocks noChangeAspect="1" noChangeArrowheads="1"/>
            </p:cNvPicPr>
            <p:nvPr/>
          </p:nvPicPr>
          <p:blipFill>
            <a:blip r:embed="rId2"/>
            <a:srcRect l="2682" t="2272" r="1664" b="1136"/>
            <a:stretch>
              <a:fillRect/>
            </a:stretch>
          </p:blipFill>
          <p:spPr bwMode="auto">
            <a:xfrm>
              <a:off x="785786" y="142852"/>
              <a:ext cx="7643866" cy="6072230"/>
            </a:xfrm>
            <a:prstGeom prst="rect">
              <a:avLst/>
            </a:prstGeom>
            <a:noFill/>
            <a:ln w="9525">
              <a:solidFill>
                <a:schemeClr val="tx1"/>
              </a:solidFill>
              <a:miter lim="800000"/>
              <a:headEnd/>
              <a:tailEnd/>
            </a:ln>
            <a:effectLst/>
          </p:spPr>
        </p:pic>
        <p:sp>
          <p:nvSpPr>
            <p:cNvPr id="4" name="Rectangle 3"/>
            <p:cNvSpPr/>
            <p:nvPr/>
          </p:nvSpPr>
          <p:spPr>
            <a:xfrm>
              <a:off x="1643042" y="1500174"/>
              <a:ext cx="85725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480" y="1857364"/>
              <a:ext cx="192882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57356" y="2285992"/>
              <a:ext cx="221457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4024298" y="6286520"/>
            <a:ext cx="3500462" cy="369332"/>
          </a:xfrm>
          <a:prstGeom prst="rect">
            <a:avLst/>
          </a:prstGeom>
          <a:noFill/>
        </p:spPr>
        <p:txBody>
          <a:bodyPr wrap="square" rtlCol="0">
            <a:spAutoFit/>
          </a:bodyPr>
          <a:lstStyle/>
          <a:p>
            <a:r>
              <a:rPr lang="en-US" dirty="0"/>
              <a:t>Notice u/s 143(2) (For scrutiny)</a:t>
            </a:r>
          </a:p>
        </p:txBody>
      </p:sp>
      <p:sp>
        <p:nvSpPr>
          <p:cNvPr id="9" name="Oval 8"/>
          <p:cNvSpPr/>
          <p:nvPr/>
        </p:nvSpPr>
        <p:spPr>
          <a:xfrm>
            <a:off x="7667636" y="5715016"/>
            <a:ext cx="2143140"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642919"/>
            <a:ext cx="8215370" cy="3000821"/>
          </a:xfrm>
          <a:prstGeom prst="rect">
            <a:avLst/>
          </a:prstGeom>
          <a:noFill/>
        </p:spPr>
        <p:txBody>
          <a:bodyPr wrap="square" rtlCol="0">
            <a:spAutoFit/>
          </a:bodyPr>
          <a:lstStyle/>
          <a:p>
            <a:pPr algn="just">
              <a:lnSpc>
                <a:spcPct val="150000"/>
              </a:lnSpc>
            </a:pPr>
            <a:r>
              <a:rPr lang="en-US" dirty="0"/>
              <a:t>During the proceeding, the assessing officer may seek for additional information by issuing a notice u/s </a:t>
            </a:r>
            <a:r>
              <a:rPr lang="en-US" b="1" dirty="0"/>
              <a:t>142(1) .</a:t>
            </a:r>
          </a:p>
          <a:p>
            <a:pPr algn="just">
              <a:lnSpc>
                <a:spcPct val="150000"/>
              </a:lnSpc>
            </a:pPr>
            <a:endParaRPr lang="en-US" dirty="0"/>
          </a:p>
          <a:p>
            <a:pPr algn="just">
              <a:lnSpc>
                <a:spcPct val="150000"/>
              </a:lnSpc>
            </a:pPr>
            <a:r>
              <a:rPr lang="en-US" dirty="0"/>
              <a:t>After considering the reply(</a:t>
            </a:r>
            <a:r>
              <a:rPr lang="en-US" dirty="0" err="1"/>
              <a:t>ies</a:t>
            </a:r>
            <a:r>
              <a:rPr lang="en-US" dirty="0"/>
              <a:t>) furnished by the assessee, the assessing officer may drop the proceedings if he is satisfied.</a:t>
            </a:r>
          </a:p>
          <a:p>
            <a:pPr algn="just">
              <a:lnSpc>
                <a:spcPct val="150000"/>
              </a:lnSpc>
            </a:pPr>
            <a:r>
              <a:rPr lang="en-US" dirty="0"/>
              <a:t>If he is not satisfied  he shall proceed to issue a show cause notice u/s 147 before concluding the proceedings.</a:t>
            </a:r>
          </a:p>
        </p:txBody>
      </p:sp>
      <p:sp>
        <p:nvSpPr>
          <p:cNvPr id="3" name="TextBox 2"/>
          <p:cNvSpPr txBox="1"/>
          <p:nvPr/>
        </p:nvSpPr>
        <p:spPr>
          <a:xfrm>
            <a:off x="2095472" y="3857629"/>
            <a:ext cx="8072494" cy="456985"/>
          </a:xfrm>
          <a:prstGeom prst="rect">
            <a:avLst/>
          </a:prstGeom>
          <a:solidFill>
            <a:schemeClr val="accent1">
              <a:lumMod val="40000"/>
              <a:lumOff val="60000"/>
            </a:schemeClr>
          </a:solidFill>
        </p:spPr>
        <p:txBody>
          <a:bodyPr wrap="square" rtlCol="0">
            <a:spAutoFit/>
          </a:bodyPr>
          <a:lstStyle/>
          <a:p>
            <a:pPr algn="just">
              <a:lnSpc>
                <a:spcPct val="150000"/>
              </a:lnSpc>
            </a:pPr>
            <a:r>
              <a:rPr lang="en-US" b="1" dirty="0"/>
              <a:t>Time limit </a:t>
            </a:r>
            <a:r>
              <a:rPr lang="en-US" dirty="0"/>
              <a:t>for reply to show cause notice – as specified in the notice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3104"/>
          </a:xfrm>
        </p:spPr>
        <p:txBody>
          <a:bodyPr>
            <a:noAutofit/>
          </a:bodyPr>
          <a:lstStyle/>
          <a:p>
            <a:pPr algn="ctr"/>
            <a:r>
              <a:rPr lang="en-US" sz="3000" b="1" dirty="0">
                <a:solidFill>
                  <a:schemeClr val="accent2">
                    <a:lumMod val="50000"/>
                  </a:schemeClr>
                </a:solidFill>
                <a:latin typeface="Cambria" panose="02040503050406030204" pitchFamily="18" charset="0"/>
              </a:rPr>
              <a:t>Introduction of new Re-assessment scheme </a:t>
            </a:r>
          </a:p>
        </p:txBody>
      </p:sp>
      <p:sp>
        <p:nvSpPr>
          <p:cNvPr id="3" name="Content Placeholder 2"/>
          <p:cNvSpPr>
            <a:spLocks noGrp="1"/>
          </p:cNvSpPr>
          <p:nvPr>
            <p:ph idx="1"/>
          </p:nvPr>
        </p:nvSpPr>
        <p:spPr>
          <a:xfrm>
            <a:off x="667657" y="1385888"/>
            <a:ext cx="10686143" cy="5233276"/>
          </a:xfrm>
        </p:spPr>
        <p:txBody>
          <a:bodyPr>
            <a:noAutofit/>
          </a:bodyPr>
          <a:lstStyle/>
          <a:p>
            <a:pPr algn="just">
              <a:lnSpc>
                <a:spcPct val="100000"/>
              </a:lnSpc>
              <a:spcBef>
                <a:spcPts val="0"/>
              </a:spcBef>
              <a:buFont typeface="Wingdings" panose="05000000000000000000" pitchFamily="2" charset="2"/>
              <a:buChar char="v"/>
            </a:pPr>
            <a:r>
              <a:rPr lang="en-US" sz="2000" dirty="0">
                <a:solidFill>
                  <a:schemeClr val="tx1"/>
                </a:solidFill>
                <a:latin typeface="Cambria" panose="02040503050406030204" pitchFamily="18" charset="0"/>
              </a:rPr>
              <a:t>New re-assessment scheme came into effect from 01.04.2021.</a:t>
            </a:r>
          </a:p>
          <a:p>
            <a:pPr marL="0" indent="0" algn="just">
              <a:lnSpc>
                <a:spcPct val="100000"/>
              </a:lnSpc>
              <a:spcBef>
                <a:spcPts val="0"/>
              </a:spcBef>
              <a:buNone/>
            </a:pPr>
            <a:endParaRPr lang="en-US" sz="2000" dirty="0">
              <a:solidFill>
                <a:schemeClr val="tx1"/>
              </a:solidFill>
              <a:latin typeface="Cambria" panose="02040503050406030204" pitchFamily="18" charset="0"/>
            </a:endParaRPr>
          </a:p>
          <a:p>
            <a:pPr algn="just">
              <a:lnSpc>
                <a:spcPct val="100000"/>
              </a:lnSpc>
              <a:spcBef>
                <a:spcPts val="0"/>
              </a:spcBef>
              <a:buFont typeface="Wingdings" panose="05000000000000000000" pitchFamily="2" charset="2"/>
              <a:buChar char="v"/>
            </a:pPr>
            <a:r>
              <a:rPr lang="en-US" sz="2000" dirty="0">
                <a:solidFill>
                  <a:schemeClr val="tx1"/>
                </a:solidFill>
                <a:latin typeface="Cambria" panose="02040503050406030204" pitchFamily="18" charset="0"/>
              </a:rPr>
              <a:t>The legislature vide the Finance Act, 2021 completely revamped the scheme of reassessment by substituting the provisions of sections 147, 148,149 &amp; 151 and brought in safeguards in new scheme in accordance with the judgment of the </a:t>
            </a:r>
            <a:r>
              <a:rPr lang="en-US" sz="2000" b="1" dirty="0" err="1">
                <a:solidFill>
                  <a:schemeClr val="tx1"/>
                </a:solidFill>
                <a:latin typeface="Cambria" panose="02040503050406030204" pitchFamily="18" charset="0"/>
              </a:rPr>
              <a:t>Hon’ble</a:t>
            </a:r>
            <a:r>
              <a:rPr lang="en-US" sz="2000" b="1" dirty="0">
                <a:solidFill>
                  <a:schemeClr val="tx1"/>
                </a:solidFill>
                <a:latin typeface="Cambria" panose="02040503050406030204" pitchFamily="18" charset="0"/>
              </a:rPr>
              <a:t> Supreme Court in GKN </a:t>
            </a:r>
            <a:r>
              <a:rPr lang="en-US" sz="2000" b="1" dirty="0" err="1">
                <a:solidFill>
                  <a:schemeClr val="tx1"/>
                </a:solidFill>
                <a:latin typeface="Cambria" panose="02040503050406030204" pitchFamily="18" charset="0"/>
              </a:rPr>
              <a:t>Driveshafts</a:t>
            </a:r>
            <a:r>
              <a:rPr lang="en-US" sz="2000" b="1" dirty="0">
                <a:solidFill>
                  <a:schemeClr val="tx1"/>
                </a:solidFill>
                <a:latin typeface="Cambria" panose="02040503050406030204" pitchFamily="18" charset="0"/>
              </a:rPr>
              <a:t> (India) Ltd. [2003] 259 ITR 19</a:t>
            </a:r>
            <a:r>
              <a:rPr lang="en-US" sz="2000" dirty="0">
                <a:solidFill>
                  <a:schemeClr val="tx1"/>
                </a:solidFill>
                <a:latin typeface="Cambria" panose="02040503050406030204" pitchFamily="18" charset="0"/>
              </a:rPr>
              <a:t> by inserting section 148A.</a:t>
            </a:r>
          </a:p>
          <a:p>
            <a:pPr marL="0" indent="0" algn="just">
              <a:lnSpc>
                <a:spcPct val="100000"/>
              </a:lnSpc>
              <a:spcBef>
                <a:spcPts val="0"/>
              </a:spcBef>
              <a:buNone/>
            </a:pPr>
            <a:endParaRPr lang="en-US" sz="2000" dirty="0">
              <a:solidFill>
                <a:schemeClr val="tx1"/>
              </a:solidFill>
              <a:latin typeface="Cambria" panose="02040503050406030204" pitchFamily="18" charset="0"/>
            </a:endParaRPr>
          </a:p>
          <a:p>
            <a:pPr algn="just">
              <a:lnSpc>
                <a:spcPct val="100000"/>
              </a:lnSpc>
              <a:spcBef>
                <a:spcPts val="0"/>
              </a:spcBef>
              <a:buFont typeface="Wingdings" panose="05000000000000000000" pitchFamily="2" charset="2"/>
              <a:buChar char="v"/>
            </a:pPr>
            <a:r>
              <a:rPr lang="en-US" sz="2000" dirty="0">
                <a:solidFill>
                  <a:schemeClr val="tx1"/>
                </a:solidFill>
                <a:latin typeface="Cambria" panose="02040503050406030204" pitchFamily="18" charset="0"/>
              </a:rPr>
              <a:t>The term or phrase </a:t>
            </a:r>
            <a:r>
              <a:rPr lang="en-US" sz="2000" i="1" dirty="0">
                <a:solidFill>
                  <a:schemeClr val="tx1"/>
                </a:solidFill>
                <a:latin typeface="Cambria" panose="02040503050406030204" pitchFamily="18" charset="0"/>
              </a:rPr>
              <a:t>“reasons to believe</a:t>
            </a:r>
            <a:r>
              <a:rPr lang="en-US" sz="2000" dirty="0">
                <a:solidFill>
                  <a:schemeClr val="tx1"/>
                </a:solidFill>
                <a:latin typeface="Cambria" panose="02040503050406030204" pitchFamily="18" charset="0"/>
              </a:rPr>
              <a:t>” has been substituted with the term </a:t>
            </a:r>
            <a:r>
              <a:rPr lang="en-US" sz="2000" i="1" dirty="0">
                <a:solidFill>
                  <a:schemeClr val="tx1"/>
                </a:solidFill>
                <a:latin typeface="Cambria" panose="02040503050406030204" pitchFamily="18" charset="0"/>
              </a:rPr>
              <a:t>“information which suggests that income chargeable to tax has escaped assessment </a:t>
            </a:r>
            <a:r>
              <a:rPr lang="en-US" sz="2000" dirty="0">
                <a:solidFill>
                  <a:schemeClr val="tx1"/>
                </a:solidFill>
                <a:latin typeface="Cambria" panose="02040503050406030204" pitchFamily="18" charset="0"/>
              </a:rPr>
              <a:t>”.</a:t>
            </a:r>
          </a:p>
          <a:p>
            <a:pPr algn="just">
              <a:lnSpc>
                <a:spcPct val="100000"/>
              </a:lnSpc>
              <a:spcBef>
                <a:spcPts val="0"/>
              </a:spcBef>
              <a:buFont typeface="Wingdings" panose="05000000000000000000" pitchFamily="2" charset="2"/>
              <a:buChar char="v"/>
            </a:pPr>
            <a:endParaRPr lang="en-US" sz="2000" dirty="0">
              <a:solidFill>
                <a:schemeClr val="tx1"/>
              </a:solidFill>
              <a:latin typeface="Cambria" panose="02040503050406030204" pitchFamily="18" charset="0"/>
            </a:endParaRPr>
          </a:p>
          <a:p>
            <a:pPr algn="just">
              <a:lnSpc>
                <a:spcPct val="100000"/>
              </a:lnSpc>
              <a:spcBef>
                <a:spcPts val="0"/>
              </a:spcBef>
              <a:buFont typeface="Wingdings" panose="05000000000000000000" pitchFamily="2" charset="2"/>
              <a:buChar char="v"/>
            </a:pPr>
            <a:r>
              <a:rPr lang="en-US" sz="2000" dirty="0">
                <a:solidFill>
                  <a:schemeClr val="tx1"/>
                </a:solidFill>
                <a:latin typeface="Cambria" panose="02040503050406030204" pitchFamily="18" charset="0"/>
              </a:rPr>
              <a:t>Change in time limits and specified authority.</a:t>
            </a:r>
          </a:p>
          <a:p>
            <a:pPr algn="just">
              <a:lnSpc>
                <a:spcPct val="100000"/>
              </a:lnSpc>
              <a:spcBef>
                <a:spcPts val="0"/>
              </a:spcBef>
              <a:buFont typeface="Wingdings" panose="05000000000000000000" pitchFamily="2" charset="2"/>
              <a:buChar char="v"/>
            </a:pPr>
            <a:endParaRPr lang="en-US" sz="2000" dirty="0">
              <a:solidFill>
                <a:schemeClr val="tx1"/>
              </a:solidFill>
              <a:latin typeface="Cambria" panose="02040503050406030204" pitchFamily="18" charset="0"/>
            </a:endParaRPr>
          </a:p>
          <a:p>
            <a:pPr algn="just">
              <a:lnSpc>
                <a:spcPct val="100000"/>
              </a:lnSpc>
              <a:spcBef>
                <a:spcPts val="0"/>
              </a:spcBef>
              <a:buFont typeface="Wingdings" panose="05000000000000000000" pitchFamily="2" charset="2"/>
              <a:buChar char="v"/>
            </a:pPr>
            <a:r>
              <a:rPr lang="en-US" sz="2000" dirty="0">
                <a:solidFill>
                  <a:schemeClr val="tx1"/>
                </a:solidFill>
                <a:latin typeface="Cambria" panose="02040503050406030204" pitchFamily="18" charset="0"/>
              </a:rPr>
              <a:t>No separate provision or time limit for reassessment in case of undisclosed foreign asset(including financial interest in any entity) and foreign income. </a:t>
            </a:r>
          </a:p>
        </p:txBody>
      </p:sp>
      <p:sp>
        <p:nvSpPr>
          <p:cNvPr id="4" name="Slide Number Placeholder 3"/>
          <p:cNvSpPr>
            <a:spLocks noGrp="1"/>
          </p:cNvSpPr>
          <p:nvPr>
            <p:ph type="sldNum" sz="quarter" idx="12"/>
          </p:nvPr>
        </p:nvSpPr>
        <p:spPr>
          <a:xfrm>
            <a:off x="8590663" y="6041362"/>
            <a:ext cx="930708" cy="365125"/>
          </a:xfrm>
        </p:spPr>
        <p:txBody>
          <a:bodyPr/>
          <a:lstStyle/>
          <a:p>
            <a:fld id="{8CB02029-972E-4112-9521-3842F2D923EA}" type="slidenum">
              <a:rPr lang="en-US" sz="1800" smtClean="0">
                <a:solidFill>
                  <a:schemeClr val="accent2">
                    <a:lumMod val="50000"/>
                  </a:schemeClr>
                </a:solidFill>
                <a:latin typeface="Cambria "/>
              </a:rPr>
              <a:t>4</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2801143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8678" y="6286521"/>
            <a:ext cx="2643206" cy="646331"/>
          </a:xfrm>
          <a:prstGeom prst="rect">
            <a:avLst/>
          </a:prstGeom>
          <a:noFill/>
        </p:spPr>
        <p:txBody>
          <a:bodyPr wrap="square" rtlCol="0">
            <a:spAutoFit/>
          </a:bodyPr>
          <a:lstStyle/>
          <a:p>
            <a:r>
              <a:rPr lang="en-US" dirty="0"/>
              <a:t>Show cause notice u/s 147</a:t>
            </a:r>
          </a:p>
        </p:txBody>
      </p:sp>
      <p:grpSp>
        <p:nvGrpSpPr>
          <p:cNvPr id="8" name="Group 7"/>
          <p:cNvGrpSpPr/>
          <p:nvPr/>
        </p:nvGrpSpPr>
        <p:grpSpPr>
          <a:xfrm>
            <a:off x="2738414" y="142852"/>
            <a:ext cx="6715172" cy="6143668"/>
            <a:chOff x="1214414" y="142852"/>
            <a:chExt cx="6715172" cy="6143668"/>
          </a:xfrm>
        </p:grpSpPr>
        <p:pic>
          <p:nvPicPr>
            <p:cNvPr id="7170" name="Picture 2" descr="C:\Users\Client\Desktop\Naveen\Others\Assessment\Riyas (reference)\Show Cause u.s 147.JPG"/>
            <p:cNvPicPr>
              <a:picLocks noChangeAspect="1" noChangeArrowheads="1"/>
            </p:cNvPicPr>
            <p:nvPr/>
          </p:nvPicPr>
          <p:blipFill>
            <a:blip r:embed="rId2"/>
            <a:srcRect l="2048" t="2272" r="1687"/>
            <a:stretch>
              <a:fillRect/>
            </a:stretch>
          </p:blipFill>
          <p:spPr bwMode="auto">
            <a:xfrm>
              <a:off x="1214414" y="142852"/>
              <a:ext cx="6715172" cy="6143668"/>
            </a:xfrm>
            <a:prstGeom prst="rect">
              <a:avLst/>
            </a:prstGeom>
            <a:noFill/>
            <a:ln>
              <a:solidFill>
                <a:schemeClr val="tx1"/>
              </a:solidFill>
            </a:ln>
          </p:spPr>
        </p:pic>
        <p:grpSp>
          <p:nvGrpSpPr>
            <p:cNvPr id="7" name="Group 6"/>
            <p:cNvGrpSpPr/>
            <p:nvPr/>
          </p:nvGrpSpPr>
          <p:grpSpPr>
            <a:xfrm>
              <a:off x="2071670" y="1571612"/>
              <a:ext cx="2143140" cy="1071570"/>
              <a:chOff x="2071670" y="1571612"/>
              <a:chExt cx="2143140" cy="1071570"/>
            </a:xfrm>
          </p:grpSpPr>
          <p:sp>
            <p:nvSpPr>
              <p:cNvPr id="4" name="Rectangle 3"/>
              <p:cNvSpPr/>
              <p:nvPr/>
            </p:nvSpPr>
            <p:spPr>
              <a:xfrm>
                <a:off x="2143108" y="2571744"/>
                <a:ext cx="78581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71670" y="1571612"/>
                <a:ext cx="2143140"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71670" y="1857364"/>
                <a:ext cx="857256"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642918"/>
            <a:ext cx="8215370" cy="2118978"/>
          </a:xfrm>
          <a:prstGeom prst="rect">
            <a:avLst/>
          </a:prstGeom>
          <a:noFill/>
        </p:spPr>
        <p:txBody>
          <a:bodyPr wrap="square" rtlCol="0">
            <a:spAutoFit/>
          </a:bodyPr>
          <a:lstStyle/>
          <a:p>
            <a:pPr marL="261938" indent="-261938">
              <a:lnSpc>
                <a:spcPct val="150000"/>
              </a:lnSpc>
              <a:buFont typeface="Wingdings" pitchFamily="2" charset="2"/>
              <a:buChar char="Ø"/>
            </a:pPr>
            <a:r>
              <a:rPr lang="en-US" dirty="0"/>
              <a:t>The assessee can seek </a:t>
            </a:r>
            <a:r>
              <a:rPr lang="en-US" b="1" dirty="0"/>
              <a:t>time extension </a:t>
            </a:r>
            <a:r>
              <a:rPr lang="en-US" dirty="0"/>
              <a:t>for furnishing reply to the show cause notice.</a:t>
            </a:r>
          </a:p>
          <a:p>
            <a:pPr marL="261938" indent="-261938">
              <a:lnSpc>
                <a:spcPct val="150000"/>
              </a:lnSpc>
            </a:pPr>
            <a:endParaRPr lang="en-US" dirty="0"/>
          </a:p>
          <a:p>
            <a:pPr marL="261938" indent="-261938">
              <a:lnSpc>
                <a:spcPct val="150000"/>
              </a:lnSpc>
              <a:buFont typeface="Wingdings" pitchFamily="2" charset="2"/>
              <a:buChar char="Ø"/>
            </a:pPr>
            <a:r>
              <a:rPr lang="en-US" dirty="0"/>
              <a:t>He may also seek </a:t>
            </a:r>
            <a:r>
              <a:rPr lang="en-US" b="1" dirty="0"/>
              <a:t>video conferencing </a:t>
            </a:r>
            <a:r>
              <a:rPr lang="en-US" dirty="0"/>
              <a:t>through the option available in the portal.</a:t>
            </a:r>
          </a:p>
        </p:txBody>
      </p:sp>
      <p:grpSp>
        <p:nvGrpSpPr>
          <p:cNvPr id="7" name="Group 6"/>
          <p:cNvGrpSpPr/>
          <p:nvPr/>
        </p:nvGrpSpPr>
        <p:grpSpPr>
          <a:xfrm>
            <a:off x="2309787" y="2500306"/>
            <a:ext cx="7557247" cy="3143272"/>
            <a:chOff x="928662" y="2357430"/>
            <a:chExt cx="7557247" cy="3143272"/>
          </a:xfrm>
        </p:grpSpPr>
        <p:pic>
          <p:nvPicPr>
            <p:cNvPr id="5" name="Picture 2" descr="C:\Users\Client\Desktop\Naveen\Others\Assessment\Riyas (reference)\Video conferencing.JPG"/>
            <p:cNvPicPr>
              <a:picLocks noChangeAspect="1" noChangeArrowheads="1"/>
            </p:cNvPicPr>
            <p:nvPr/>
          </p:nvPicPr>
          <p:blipFill>
            <a:blip r:embed="rId2"/>
            <a:srcRect l="4725" r="5512"/>
            <a:stretch>
              <a:fillRect/>
            </a:stretch>
          </p:blipFill>
          <p:spPr bwMode="auto">
            <a:xfrm>
              <a:off x="928662" y="2357430"/>
              <a:ext cx="7557247" cy="3143272"/>
            </a:xfrm>
            <a:prstGeom prst="rect">
              <a:avLst/>
            </a:prstGeom>
            <a:noFill/>
            <a:ln>
              <a:solidFill>
                <a:schemeClr val="tx1"/>
              </a:solidFill>
            </a:ln>
          </p:spPr>
        </p:pic>
        <p:sp>
          <p:nvSpPr>
            <p:cNvPr id="6" name="Oval 5"/>
            <p:cNvSpPr/>
            <p:nvPr/>
          </p:nvSpPr>
          <p:spPr>
            <a:xfrm>
              <a:off x="6357950" y="4286256"/>
              <a:ext cx="2071702"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20" y="428604"/>
            <a:ext cx="4500594" cy="369332"/>
          </a:xfrm>
          <a:prstGeom prst="rect">
            <a:avLst/>
          </a:prstGeom>
          <a:noFill/>
        </p:spPr>
        <p:txBody>
          <a:bodyPr wrap="square" rtlCol="0">
            <a:spAutoFit/>
          </a:bodyPr>
          <a:lstStyle/>
          <a:p>
            <a:r>
              <a:rPr lang="en-US" b="1" dirty="0"/>
              <a:t>Request for Video conferencing</a:t>
            </a:r>
          </a:p>
        </p:txBody>
      </p:sp>
      <p:grpSp>
        <p:nvGrpSpPr>
          <p:cNvPr id="6" name="Group 5"/>
          <p:cNvGrpSpPr/>
          <p:nvPr/>
        </p:nvGrpSpPr>
        <p:grpSpPr>
          <a:xfrm>
            <a:off x="1809720" y="1071546"/>
            <a:ext cx="8429684" cy="4357718"/>
            <a:chOff x="200056" y="1000108"/>
            <a:chExt cx="8801100" cy="4524375"/>
          </a:xfrm>
        </p:grpSpPr>
        <p:pic>
          <p:nvPicPr>
            <p:cNvPr id="9218" name="Picture 2"/>
            <p:cNvPicPr>
              <a:picLocks noChangeAspect="1" noChangeArrowheads="1"/>
            </p:cNvPicPr>
            <p:nvPr/>
          </p:nvPicPr>
          <p:blipFill>
            <a:blip r:embed="rId2"/>
            <a:srcRect/>
            <a:stretch>
              <a:fillRect/>
            </a:stretch>
          </p:blipFill>
          <p:spPr bwMode="auto">
            <a:xfrm>
              <a:off x="200056" y="1000108"/>
              <a:ext cx="8801100" cy="4524375"/>
            </a:xfrm>
            <a:prstGeom prst="rect">
              <a:avLst/>
            </a:prstGeom>
            <a:noFill/>
            <a:ln w="9525">
              <a:solidFill>
                <a:schemeClr val="tx1"/>
              </a:solidFill>
              <a:miter lim="800000"/>
              <a:headEnd/>
              <a:tailEnd/>
            </a:ln>
            <a:effectLst/>
          </p:spPr>
        </p:pic>
        <p:sp>
          <p:nvSpPr>
            <p:cNvPr id="4" name="Rectangle 3"/>
            <p:cNvSpPr/>
            <p:nvPr/>
          </p:nvSpPr>
          <p:spPr>
            <a:xfrm>
              <a:off x="500034" y="2786058"/>
              <a:ext cx="714380"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14480" y="2786058"/>
              <a:ext cx="1357322"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71481"/>
            <a:ext cx="8286808" cy="646331"/>
          </a:xfrm>
          <a:prstGeom prst="rect">
            <a:avLst/>
          </a:prstGeom>
          <a:noFill/>
        </p:spPr>
        <p:txBody>
          <a:bodyPr wrap="square" rtlCol="0">
            <a:spAutoFit/>
          </a:bodyPr>
          <a:lstStyle/>
          <a:p>
            <a:r>
              <a:rPr lang="en-US" dirty="0"/>
              <a:t>The assessing officer shall as requested by the assessee, provide an opportunity for video conferencing.</a:t>
            </a:r>
          </a:p>
        </p:txBody>
      </p:sp>
      <p:grpSp>
        <p:nvGrpSpPr>
          <p:cNvPr id="9" name="Group 8"/>
          <p:cNvGrpSpPr/>
          <p:nvPr/>
        </p:nvGrpSpPr>
        <p:grpSpPr>
          <a:xfrm>
            <a:off x="2881290" y="1357298"/>
            <a:ext cx="6534150" cy="5010150"/>
            <a:chOff x="1357290" y="1357298"/>
            <a:chExt cx="6534150" cy="5010150"/>
          </a:xfrm>
        </p:grpSpPr>
        <p:pic>
          <p:nvPicPr>
            <p:cNvPr id="10242" name="Picture 2"/>
            <p:cNvPicPr>
              <a:picLocks noChangeAspect="1" noChangeArrowheads="1"/>
            </p:cNvPicPr>
            <p:nvPr/>
          </p:nvPicPr>
          <p:blipFill>
            <a:blip r:embed="rId2"/>
            <a:srcRect/>
            <a:stretch>
              <a:fillRect/>
            </a:stretch>
          </p:blipFill>
          <p:spPr bwMode="auto">
            <a:xfrm>
              <a:off x="1357290" y="1357298"/>
              <a:ext cx="6534150" cy="5010150"/>
            </a:xfrm>
            <a:prstGeom prst="rect">
              <a:avLst/>
            </a:prstGeom>
            <a:noFill/>
            <a:ln w="9525">
              <a:solidFill>
                <a:schemeClr val="tx1"/>
              </a:solidFill>
              <a:miter lim="800000"/>
              <a:headEnd/>
              <a:tailEnd/>
            </a:ln>
            <a:effectLst/>
          </p:spPr>
        </p:pic>
        <p:sp>
          <p:nvSpPr>
            <p:cNvPr id="7" name="Rectangle 6"/>
            <p:cNvSpPr/>
            <p:nvPr/>
          </p:nvSpPr>
          <p:spPr>
            <a:xfrm>
              <a:off x="2143108" y="3000372"/>
              <a:ext cx="2000264"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43108" y="3286124"/>
              <a:ext cx="1285884"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8" y="1571613"/>
            <a:ext cx="8501122" cy="4247317"/>
          </a:xfrm>
          <a:prstGeom prst="rect">
            <a:avLst/>
          </a:prstGeom>
          <a:noFill/>
        </p:spPr>
        <p:txBody>
          <a:bodyPr wrap="square" rtlCol="0">
            <a:spAutoFit/>
          </a:bodyPr>
          <a:lstStyle/>
          <a:p>
            <a:pPr>
              <a:lnSpc>
                <a:spcPct val="150000"/>
              </a:lnSpc>
            </a:pPr>
            <a:r>
              <a:rPr lang="en-US" dirty="0"/>
              <a:t>If the assessing officer is satisfied with the reply, he shall drop the proceedings. </a:t>
            </a:r>
          </a:p>
          <a:p>
            <a:pPr>
              <a:lnSpc>
                <a:spcPct val="150000"/>
              </a:lnSpc>
            </a:pPr>
            <a:r>
              <a:rPr lang="en-US" dirty="0"/>
              <a:t>Otherwise he shall issue the speaking </a:t>
            </a:r>
            <a:r>
              <a:rPr lang="en-US" b="1" dirty="0"/>
              <a:t>Assessment Order </a:t>
            </a:r>
            <a:r>
              <a:rPr lang="en-US" dirty="0"/>
              <a:t>u/s 147 stating :</a:t>
            </a:r>
          </a:p>
          <a:p>
            <a:pPr marL="342900" indent="20638">
              <a:lnSpc>
                <a:spcPct val="150000"/>
              </a:lnSpc>
              <a:buFont typeface="+mj-lt"/>
              <a:buAutoNum type="arabicPeriod"/>
            </a:pPr>
            <a:r>
              <a:rPr lang="en-US" dirty="0"/>
              <a:t> the brief facts of the case</a:t>
            </a:r>
            <a:r>
              <a:rPr lang="en-US" dirty="0">
                <a:solidFill>
                  <a:srgbClr val="FF0000"/>
                </a:solidFill>
              </a:rPr>
              <a:t>, </a:t>
            </a:r>
          </a:p>
          <a:p>
            <a:pPr marL="342900" indent="20638">
              <a:lnSpc>
                <a:spcPct val="150000"/>
              </a:lnSpc>
              <a:buFont typeface="+mj-lt"/>
              <a:buAutoNum type="arabicPeriod"/>
            </a:pPr>
            <a:r>
              <a:rPr lang="en-US" dirty="0"/>
              <a:t> the details of opportunities given,</a:t>
            </a:r>
          </a:p>
          <a:p>
            <a:pPr marL="342900" indent="20638">
              <a:lnSpc>
                <a:spcPct val="150000"/>
              </a:lnSpc>
              <a:buFont typeface="+mj-lt"/>
              <a:buAutoNum type="arabicPeriod"/>
            </a:pPr>
            <a:r>
              <a:rPr lang="en-US" dirty="0"/>
              <a:t> Grounds for disallowing the matters specified in the replies,</a:t>
            </a:r>
          </a:p>
          <a:p>
            <a:pPr marL="342900" indent="20638">
              <a:lnSpc>
                <a:spcPct val="150000"/>
              </a:lnSpc>
              <a:buFont typeface="+mj-lt"/>
              <a:buAutoNum type="arabicPeriod"/>
            </a:pPr>
            <a:r>
              <a:rPr lang="en-US" dirty="0"/>
              <a:t> Final computation of taxable income,…</a:t>
            </a:r>
          </a:p>
          <a:p>
            <a:pPr marL="342900" indent="-342900">
              <a:lnSpc>
                <a:spcPct val="150000"/>
              </a:lnSpc>
              <a:buFont typeface="+mj-lt"/>
              <a:buAutoNum type="arabicPeriod"/>
            </a:pPr>
            <a:endParaRPr lang="en-US" dirty="0">
              <a:solidFill>
                <a:srgbClr val="FF0000"/>
              </a:solidFill>
            </a:endParaRPr>
          </a:p>
          <a:p>
            <a:pPr>
              <a:lnSpc>
                <a:spcPct val="150000"/>
              </a:lnSpc>
            </a:pPr>
            <a:r>
              <a:rPr lang="en-US" dirty="0"/>
              <a:t>The closure order shall also contain a demand notice, stating the amount payable by the assessee and a computation sheet.</a:t>
            </a:r>
          </a:p>
          <a:p>
            <a:pPr>
              <a:lnSpc>
                <a:spcPct val="150000"/>
              </a:lnSpc>
            </a:pPr>
            <a:endParaRPr lang="en-US" dirty="0">
              <a:solidFill>
                <a:srgbClr val="FF0000"/>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24100" y="214291"/>
            <a:ext cx="7429552" cy="3429437"/>
            <a:chOff x="1000100" y="285728"/>
            <a:chExt cx="7429552" cy="3429437"/>
          </a:xfrm>
        </p:grpSpPr>
        <p:pic>
          <p:nvPicPr>
            <p:cNvPr id="11266" name="Picture 2"/>
            <p:cNvPicPr>
              <a:picLocks noChangeAspect="1" noChangeArrowheads="1"/>
            </p:cNvPicPr>
            <p:nvPr/>
          </p:nvPicPr>
          <p:blipFill>
            <a:blip r:embed="rId2"/>
            <a:srcRect t="40738"/>
            <a:stretch>
              <a:fillRect/>
            </a:stretch>
          </p:blipFill>
          <p:spPr bwMode="auto">
            <a:xfrm>
              <a:off x="1000100" y="285728"/>
              <a:ext cx="7429552" cy="3429437"/>
            </a:xfrm>
            <a:prstGeom prst="rect">
              <a:avLst/>
            </a:prstGeom>
            <a:noFill/>
            <a:ln w="9525">
              <a:solidFill>
                <a:schemeClr val="tx1"/>
              </a:solidFill>
              <a:miter lim="800000"/>
              <a:headEnd/>
              <a:tailEnd/>
            </a:ln>
            <a:effectLst/>
          </p:spPr>
        </p:pic>
        <p:sp>
          <p:nvSpPr>
            <p:cNvPr id="3" name="Rectangle 2"/>
            <p:cNvSpPr/>
            <p:nvPr/>
          </p:nvSpPr>
          <p:spPr>
            <a:xfrm>
              <a:off x="5072066" y="571480"/>
              <a:ext cx="1714512"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43504" y="714356"/>
              <a:ext cx="2286016" cy="28575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72066" y="428604"/>
              <a:ext cx="857256" cy="4571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167306" y="6143644"/>
            <a:ext cx="2143140" cy="369332"/>
          </a:xfrm>
          <a:prstGeom prst="rect">
            <a:avLst/>
          </a:prstGeom>
          <a:noFill/>
        </p:spPr>
        <p:txBody>
          <a:bodyPr wrap="square" rtlCol="0">
            <a:spAutoFit/>
          </a:bodyPr>
          <a:lstStyle/>
          <a:p>
            <a:r>
              <a:rPr lang="en-US" dirty="0"/>
              <a:t>Assessment order</a:t>
            </a:r>
          </a:p>
        </p:txBody>
      </p:sp>
      <p:pic>
        <p:nvPicPr>
          <p:cNvPr id="2050" name="Picture 2"/>
          <p:cNvPicPr>
            <a:picLocks noChangeAspect="1" noChangeArrowheads="1"/>
          </p:cNvPicPr>
          <p:nvPr/>
        </p:nvPicPr>
        <p:blipFill>
          <a:blip r:embed="rId3"/>
          <a:srcRect/>
          <a:stretch>
            <a:fillRect/>
          </a:stretch>
        </p:blipFill>
        <p:spPr bwMode="auto">
          <a:xfrm>
            <a:off x="2524100" y="3286124"/>
            <a:ext cx="7429552" cy="2873742"/>
          </a:xfrm>
          <a:prstGeom prst="rect">
            <a:avLst/>
          </a:prstGeom>
          <a:noFill/>
          <a:ln w="9525">
            <a:solidFill>
              <a:schemeClr val="tx1"/>
            </a:solidFill>
            <a:miter lim="800000"/>
            <a:headEnd/>
            <a:tailEnd/>
          </a:ln>
          <a:effec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95539" y="1285860"/>
            <a:ext cx="7255805" cy="3857652"/>
            <a:chOff x="1071538" y="785794"/>
            <a:chExt cx="7255805" cy="3857652"/>
          </a:xfrm>
        </p:grpSpPr>
        <p:pic>
          <p:nvPicPr>
            <p:cNvPr id="12290" name="Picture 2"/>
            <p:cNvPicPr>
              <a:picLocks noChangeAspect="1" noChangeArrowheads="1"/>
            </p:cNvPicPr>
            <p:nvPr/>
          </p:nvPicPr>
          <p:blipFill>
            <a:blip r:embed="rId2"/>
            <a:srcRect/>
            <a:stretch>
              <a:fillRect/>
            </a:stretch>
          </p:blipFill>
          <p:spPr bwMode="auto">
            <a:xfrm>
              <a:off x="1071538" y="785794"/>
              <a:ext cx="7255805" cy="3857652"/>
            </a:xfrm>
            <a:prstGeom prst="rect">
              <a:avLst/>
            </a:prstGeom>
            <a:noFill/>
            <a:ln w="9525">
              <a:solidFill>
                <a:schemeClr val="tx1"/>
              </a:solidFill>
              <a:miter lim="800000"/>
              <a:headEnd/>
              <a:tailEnd/>
            </a:ln>
            <a:effectLst/>
          </p:spPr>
        </p:pic>
        <p:sp>
          <p:nvSpPr>
            <p:cNvPr id="3" name="Rectangle 2"/>
            <p:cNvSpPr/>
            <p:nvPr/>
          </p:nvSpPr>
          <p:spPr>
            <a:xfrm>
              <a:off x="2071670" y="2214554"/>
              <a:ext cx="1928826" cy="21431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71670" y="2500306"/>
              <a:ext cx="114300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71670" y="3357562"/>
              <a:ext cx="785818" cy="14287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024430" y="5429264"/>
            <a:ext cx="1857388" cy="369332"/>
          </a:xfrm>
          <a:prstGeom prst="rect">
            <a:avLst/>
          </a:prstGeom>
          <a:noFill/>
        </p:spPr>
        <p:txBody>
          <a:bodyPr wrap="square" rtlCol="0">
            <a:spAutoFit/>
          </a:bodyPr>
          <a:lstStyle/>
          <a:p>
            <a:r>
              <a:rPr lang="en-US" b="1" dirty="0"/>
              <a:t>Demand Notice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996" r="4850" b="778"/>
          <a:stretch>
            <a:fillRect/>
          </a:stretch>
        </p:blipFill>
        <p:spPr bwMode="auto">
          <a:xfrm>
            <a:off x="3667108" y="142852"/>
            <a:ext cx="4500594" cy="4857760"/>
          </a:xfrm>
          <a:prstGeom prst="rect">
            <a:avLst/>
          </a:prstGeom>
          <a:noFill/>
          <a:ln w="9525">
            <a:solidFill>
              <a:schemeClr val="tx1"/>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605228" y="5000636"/>
            <a:ext cx="4562475" cy="1619250"/>
          </a:xfrm>
          <a:prstGeom prst="rect">
            <a:avLst/>
          </a:prstGeom>
          <a:noFill/>
          <a:ln w="9525">
            <a:solidFill>
              <a:schemeClr val="tx1"/>
            </a:solidFill>
            <a:miter lim="800000"/>
            <a:headEnd/>
            <a:tailEnd/>
          </a:ln>
          <a:effec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1158" y="214290"/>
            <a:ext cx="8286808" cy="873572"/>
          </a:xfrm>
          <a:prstGeom prst="rect">
            <a:avLst/>
          </a:prstGeom>
          <a:noFill/>
        </p:spPr>
        <p:txBody>
          <a:bodyPr wrap="square" rtlCol="0">
            <a:spAutoFit/>
          </a:bodyPr>
          <a:lstStyle/>
          <a:p>
            <a:pPr>
              <a:lnSpc>
                <a:spcPct val="150000"/>
              </a:lnSpc>
            </a:pPr>
            <a:r>
              <a:rPr lang="en-US" dirty="0"/>
              <a:t>Simultaneously, he </a:t>
            </a:r>
            <a:r>
              <a:rPr lang="en-US" b="1" dirty="0"/>
              <a:t>may also initiate penalty proceedings, if any  by issuing</a:t>
            </a:r>
            <a:r>
              <a:rPr lang="en-US" dirty="0"/>
              <a:t> Show cause notices, depending upon the case</a:t>
            </a:r>
          </a:p>
        </p:txBody>
      </p:sp>
      <p:pic>
        <p:nvPicPr>
          <p:cNvPr id="4098" name="Picture 2"/>
          <p:cNvPicPr>
            <a:picLocks noChangeAspect="1" noChangeArrowheads="1"/>
          </p:cNvPicPr>
          <p:nvPr/>
        </p:nvPicPr>
        <p:blipFill>
          <a:blip r:embed="rId2"/>
          <a:srcRect t="11194" b="24440"/>
          <a:stretch>
            <a:fillRect/>
          </a:stretch>
        </p:blipFill>
        <p:spPr bwMode="auto">
          <a:xfrm>
            <a:off x="2166912" y="1214422"/>
            <a:ext cx="7500989" cy="1500198"/>
          </a:xfrm>
          <a:prstGeom prst="rect">
            <a:avLst/>
          </a:prstGeom>
          <a:noFill/>
          <a:ln w="9525">
            <a:solidFill>
              <a:schemeClr val="tx1"/>
            </a:solidFill>
            <a:miter lim="800000"/>
            <a:headEnd/>
            <a:tailEnd/>
          </a:ln>
          <a:effectLst/>
        </p:spPr>
      </p:pic>
      <p:sp>
        <p:nvSpPr>
          <p:cNvPr id="4" name="TextBox 3"/>
          <p:cNvSpPr txBox="1"/>
          <p:nvPr/>
        </p:nvSpPr>
        <p:spPr>
          <a:xfrm>
            <a:off x="1524000" y="1285861"/>
            <a:ext cx="500034" cy="5078313"/>
          </a:xfrm>
          <a:prstGeom prst="rect">
            <a:avLst/>
          </a:prstGeom>
          <a:noFill/>
        </p:spPr>
        <p:txBody>
          <a:bodyPr wrap="square" rtlCol="0">
            <a:spAutoFit/>
          </a:bodyPr>
          <a:lstStyle/>
          <a:p>
            <a:pPr>
              <a:buFont typeface="Wingdings" pitchFamily="2" charset="2"/>
              <a:buChar char="Ø"/>
            </a:pPr>
            <a:r>
              <a:rPr lang="en-US" dirty="0"/>
              <a:t>.</a:t>
            </a:r>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r>
              <a:rPr lang="en-US" dirty="0"/>
              <a:t>.</a:t>
            </a:r>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endParaRPr lang="en-US" dirty="0"/>
          </a:p>
          <a:p>
            <a:pPr>
              <a:buFont typeface="Wingdings" pitchFamily="2" charset="2"/>
              <a:buChar char="Ø"/>
            </a:pPr>
            <a:r>
              <a:rPr lang="en-US" dirty="0"/>
              <a:t>.</a:t>
            </a:r>
          </a:p>
          <a:p>
            <a:pPr>
              <a:buFont typeface="Wingdings" pitchFamily="2" charset="2"/>
              <a:buChar char="Ø"/>
            </a:pPr>
            <a:endParaRPr lang="en-US" dirty="0"/>
          </a:p>
          <a:p>
            <a:pPr>
              <a:buFont typeface="Wingdings" pitchFamily="2" charset="2"/>
              <a:buChar char="Ø"/>
            </a:pPr>
            <a:endParaRPr lang="en-US" dirty="0"/>
          </a:p>
          <a:p>
            <a:endParaRPr lang="en-US" dirty="0"/>
          </a:p>
        </p:txBody>
      </p:sp>
      <p:pic>
        <p:nvPicPr>
          <p:cNvPr id="4099" name="Picture 3"/>
          <p:cNvPicPr>
            <a:picLocks noChangeAspect="1" noChangeArrowheads="1"/>
          </p:cNvPicPr>
          <p:nvPr/>
        </p:nvPicPr>
        <p:blipFill>
          <a:blip r:embed="rId3"/>
          <a:srcRect/>
          <a:stretch>
            <a:fillRect/>
          </a:stretch>
        </p:blipFill>
        <p:spPr bwMode="auto">
          <a:xfrm>
            <a:off x="2166910" y="2857496"/>
            <a:ext cx="7500990" cy="1753804"/>
          </a:xfrm>
          <a:prstGeom prst="rect">
            <a:avLst/>
          </a:prstGeom>
          <a:noFill/>
          <a:ln w="9525">
            <a:solidFill>
              <a:schemeClr val="tx1"/>
            </a:solid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166910" y="4786323"/>
            <a:ext cx="7429552" cy="1500198"/>
          </a:xfrm>
          <a:prstGeom prst="rect">
            <a:avLst/>
          </a:prstGeom>
          <a:noFill/>
          <a:ln w="9525">
            <a:solidFill>
              <a:schemeClr val="tx1"/>
            </a:solidFill>
            <a:miter lim="800000"/>
            <a:headEnd/>
            <a:tailEnd/>
          </a:ln>
          <a:effectLst/>
        </p:spPr>
      </p:pic>
      <p:sp>
        <p:nvSpPr>
          <p:cNvPr id="7" name="TextBox 6"/>
          <p:cNvSpPr txBox="1"/>
          <p:nvPr/>
        </p:nvSpPr>
        <p:spPr>
          <a:xfrm>
            <a:off x="2166910" y="6429397"/>
            <a:ext cx="4500594" cy="646331"/>
          </a:xfrm>
          <a:prstGeom prst="rect">
            <a:avLst/>
          </a:prstGeom>
          <a:solidFill>
            <a:schemeClr val="accent1">
              <a:lumMod val="40000"/>
              <a:lumOff val="60000"/>
            </a:schemeClr>
          </a:solidFill>
          <a:ln>
            <a:solidFill>
              <a:schemeClr val="tx1"/>
            </a:solidFill>
          </a:ln>
        </p:spPr>
        <p:txBody>
          <a:bodyPr wrap="square" rtlCol="0">
            <a:spAutoFit/>
          </a:bodyPr>
          <a:lstStyle/>
          <a:p>
            <a:pPr>
              <a:buFont typeface="Wingdings" pitchFamily="2" charset="2"/>
              <a:buChar char="Ø"/>
            </a:pPr>
            <a:r>
              <a:rPr lang="en-US" b="1" dirty="0"/>
              <a:t>Time Limit to reply - </a:t>
            </a:r>
            <a:r>
              <a:rPr lang="en-US" dirty="0"/>
              <a:t>as specified in notice</a:t>
            </a:r>
          </a:p>
        </p:txBody>
      </p:sp>
      <p:cxnSp>
        <p:nvCxnSpPr>
          <p:cNvPr id="9" name="Straight Connector 8"/>
          <p:cNvCxnSpPr/>
          <p:nvPr/>
        </p:nvCxnSpPr>
        <p:spPr>
          <a:xfrm>
            <a:off x="2666976" y="2214554"/>
            <a:ext cx="164307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52926" y="3857628"/>
            <a:ext cx="507209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81290" y="5715016"/>
            <a:ext cx="307183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500043"/>
            <a:ext cx="8143932" cy="2954655"/>
          </a:xfrm>
          <a:prstGeom prst="rect">
            <a:avLst/>
          </a:prstGeom>
          <a:noFill/>
        </p:spPr>
        <p:txBody>
          <a:bodyPr wrap="square" rtlCol="0">
            <a:spAutoFit/>
          </a:bodyPr>
          <a:lstStyle/>
          <a:p>
            <a:pPr algn="just">
              <a:lnSpc>
                <a:spcPct val="150000"/>
              </a:lnSpc>
            </a:pPr>
            <a:r>
              <a:rPr lang="en-US" dirty="0"/>
              <a:t>If the assessee is aggrieved by the order of the  Assessing Officer (AO), he can </a:t>
            </a:r>
            <a:r>
              <a:rPr lang="en-US" sz="1900" b="1" dirty="0"/>
              <a:t>file an appeal</a:t>
            </a:r>
            <a:r>
              <a:rPr lang="en-US" dirty="0"/>
              <a:t> against the same before the Commissioner of Income Tax (Appeals) by submitting duly filled  Form 35 online on the e-Filing portal.</a:t>
            </a:r>
          </a:p>
          <a:p>
            <a:pPr algn="just">
              <a:lnSpc>
                <a:spcPct val="150000"/>
              </a:lnSpc>
            </a:pPr>
            <a:endParaRPr lang="en-US" sz="100" dirty="0"/>
          </a:p>
          <a:p>
            <a:pPr algn="just">
              <a:lnSpc>
                <a:spcPct val="150000"/>
              </a:lnSpc>
            </a:pPr>
            <a:endParaRPr lang="en-US" sz="1000" dirty="0"/>
          </a:p>
          <a:p>
            <a:pPr marL="363538" algn="just">
              <a:lnSpc>
                <a:spcPct val="150000"/>
              </a:lnSpc>
            </a:pPr>
            <a:endParaRPr lang="en-US" sz="700" dirty="0"/>
          </a:p>
          <a:p>
            <a:pPr marL="363538" algn="just">
              <a:lnSpc>
                <a:spcPct val="150000"/>
              </a:lnSpc>
            </a:pPr>
            <a:endParaRPr lang="en-US" sz="700" dirty="0"/>
          </a:p>
          <a:p>
            <a:pPr marL="363538" algn="just">
              <a:lnSpc>
                <a:spcPct val="150000"/>
              </a:lnSpc>
            </a:pPr>
            <a:endParaRPr lang="en-US" sz="700" dirty="0"/>
          </a:p>
          <a:p>
            <a:pPr algn="just">
              <a:lnSpc>
                <a:spcPct val="150000"/>
              </a:lnSpc>
            </a:pPr>
            <a:r>
              <a:rPr lang="en-US" dirty="0"/>
              <a:t>Every appeal is accompanied by an </a:t>
            </a:r>
            <a:r>
              <a:rPr lang="en-US" b="1" dirty="0"/>
              <a:t>appeal fee</a:t>
            </a:r>
            <a:r>
              <a:rPr lang="en-US" dirty="0"/>
              <a:t>, quantum of which depends on the total income as computed/assessed by the assessing officer.</a:t>
            </a:r>
          </a:p>
        </p:txBody>
      </p:sp>
      <p:grpSp>
        <p:nvGrpSpPr>
          <p:cNvPr id="6" name="Group 5"/>
          <p:cNvGrpSpPr/>
          <p:nvPr/>
        </p:nvGrpSpPr>
        <p:grpSpPr>
          <a:xfrm>
            <a:off x="1952598" y="3581422"/>
            <a:ext cx="8286807" cy="2847974"/>
            <a:chOff x="285720" y="3581422"/>
            <a:chExt cx="8715403" cy="3276578"/>
          </a:xfrm>
        </p:grpSpPr>
        <p:pic>
          <p:nvPicPr>
            <p:cNvPr id="3074" name="Picture 2"/>
            <p:cNvPicPr>
              <a:picLocks noChangeAspect="1" noChangeArrowheads="1"/>
            </p:cNvPicPr>
            <p:nvPr/>
          </p:nvPicPr>
          <p:blipFill>
            <a:blip r:embed="rId2"/>
            <a:srcRect/>
            <a:stretch>
              <a:fillRect/>
            </a:stretch>
          </p:blipFill>
          <p:spPr bwMode="auto">
            <a:xfrm>
              <a:off x="285720" y="3581422"/>
              <a:ext cx="8715403" cy="3276578"/>
            </a:xfrm>
            <a:prstGeom prst="rect">
              <a:avLst/>
            </a:prstGeom>
            <a:noFill/>
            <a:ln w="9525">
              <a:solidFill>
                <a:schemeClr val="tx1"/>
              </a:solidFill>
              <a:miter lim="800000"/>
              <a:headEnd/>
              <a:tailEnd/>
            </a:ln>
            <a:effectLst/>
          </p:spPr>
        </p:pic>
        <p:sp>
          <p:nvSpPr>
            <p:cNvPr id="5" name="Rectangle 4"/>
            <p:cNvSpPr/>
            <p:nvPr/>
          </p:nvSpPr>
          <p:spPr>
            <a:xfrm>
              <a:off x="642910" y="5143512"/>
              <a:ext cx="714380" cy="7143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2166910" y="1928803"/>
            <a:ext cx="4857784" cy="872483"/>
          </a:xfrm>
          <a:prstGeom prst="rect">
            <a:avLst/>
          </a:prstGeom>
          <a:solidFill>
            <a:schemeClr val="accent1">
              <a:lumMod val="40000"/>
              <a:lumOff val="60000"/>
            </a:schemeClr>
          </a:solidFill>
        </p:spPr>
        <p:txBody>
          <a:bodyPr wrap="square" rtlCol="0">
            <a:spAutoFit/>
          </a:bodyPr>
          <a:lstStyle/>
          <a:p>
            <a:pPr indent="363538" algn="just">
              <a:lnSpc>
                <a:spcPct val="150000"/>
              </a:lnSpc>
              <a:buFont typeface="Wingdings" pitchFamily="2" charset="2"/>
              <a:buChar char="Ø"/>
            </a:pPr>
            <a:r>
              <a:rPr lang="en-US" b="1" dirty="0"/>
              <a:t>Time limit </a:t>
            </a:r>
            <a:r>
              <a:rPr lang="en-US" dirty="0"/>
              <a:t>– within </a:t>
            </a:r>
            <a:r>
              <a:rPr lang="en-US" b="1" dirty="0"/>
              <a:t>30 days </a:t>
            </a:r>
            <a:r>
              <a:rPr lang="en-US" dirty="0"/>
              <a:t>of order u/s 147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657" y="457200"/>
            <a:ext cx="10686143" cy="5949287"/>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200" b="1" dirty="0">
                <a:solidFill>
                  <a:schemeClr val="accent2">
                    <a:lumMod val="50000"/>
                  </a:schemeClr>
                </a:solidFill>
                <a:latin typeface="Cambria" panose="02040503050406030204" pitchFamily="18" charset="0"/>
              </a:rPr>
              <a:t>Key aspects , salient features and recent controversies in the amended Sections 148, 148A, 149 and 151 </a:t>
            </a: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5</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223647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0738"/>
          </a:xfrm>
        </p:spPr>
        <p:txBody>
          <a:bodyPr>
            <a:noAutofit/>
          </a:bodyPr>
          <a:lstStyle/>
          <a:p>
            <a:pPr algn="ctr"/>
            <a:r>
              <a:rPr lang="en-US" sz="2800" b="1" dirty="0">
                <a:solidFill>
                  <a:schemeClr val="accent2">
                    <a:lumMod val="50000"/>
                  </a:schemeClr>
                </a:solidFill>
                <a:latin typeface="Cambria" panose="02040503050406030204" pitchFamily="18" charset="0"/>
              </a:rPr>
              <a:t>Key aspects and salient features –Reassessment scheme </a:t>
            </a:r>
            <a:r>
              <a:rPr lang="en-US" sz="2800" b="1" dirty="0" err="1">
                <a:solidFill>
                  <a:schemeClr val="accent2">
                    <a:lumMod val="50000"/>
                  </a:schemeClr>
                </a:solidFill>
                <a:latin typeface="Cambria" panose="02040503050406030204" pitchFamily="18" charset="0"/>
              </a:rPr>
              <a:t>w.ef</a:t>
            </a:r>
            <a:r>
              <a:rPr lang="en-US" sz="2800" b="1" dirty="0">
                <a:solidFill>
                  <a:schemeClr val="accent2">
                    <a:lumMod val="50000"/>
                  </a:schemeClr>
                </a:solidFill>
                <a:latin typeface="Cambria" panose="02040503050406030204" pitchFamily="18" charset="0"/>
              </a:rPr>
              <a:t>. 01.04.2021</a:t>
            </a:r>
          </a:p>
        </p:txBody>
      </p:sp>
      <p:sp>
        <p:nvSpPr>
          <p:cNvPr id="3" name="Content Placeholder 2"/>
          <p:cNvSpPr>
            <a:spLocks noGrp="1"/>
          </p:cNvSpPr>
          <p:nvPr>
            <p:ph idx="1"/>
          </p:nvPr>
        </p:nvSpPr>
        <p:spPr>
          <a:xfrm>
            <a:off x="571499" y="1357313"/>
            <a:ext cx="11170558" cy="5364162"/>
          </a:xfrm>
        </p:spPr>
        <p:txBody>
          <a:bodyPr>
            <a:normAutofit fontScale="92500" lnSpcReduction="20000"/>
          </a:bodyPr>
          <a:lstStyle/>
          <a:p>
            <a:pPr marL="465138" indent="-465138" algn="just">
              <a:lnSpc>
                <a:spcPct val="120000"/>
              </a:lnSpc>
              <a:spcBef>
                <a:spcPts val="0"/>
              </a:spcBef>
              <a:buAutoNum type="arabicParenR"/>
            </a:pPr>
            <a:r>
              <a:rPr lang="en-US" sz="2000" dirty="0">
                <a:solidFill>
                  <a:schemeClr val="tx1"/>
                </a:solidFill>
                <a:latin typeface="Cambria" panose="02040503050406030204" pitchFamily="18" charset="0"/>
              </a:rPr>
              <a:t>Prior to 01.04.2021, the requirement to reopen the case u/s 147 was “reasons to believe” which has now been substituted with the requirement of </a:t>
            </a:r>
            <a:r>
              <a:rPr lang="en-US" sz="2000" i="1" dirty="0">
                <a:solidFill>
                  <a:schemeClr val="tx1"/>
                </a:solidFill>
                <a:latin typeface="Cambria" panose="02040503050406030204" pitchFamily="18" charset="0"/>
              </a:rPr>
              <a:t>“information which suggests that income chargeable to tax has escaped assessment </a:t>
            </a:r>
            <a:r>
              <a:rPr lang="en-US" sz="2000" dirty="0">
                <a:solidFill>
                  <a:schemeClr val="tx1"/>
                </a:solidFill>
                <a:latin typeface="Cambria" panose="02040503050406030204" pitchFamily="18" charset="0"/>
              </a:rPr>
              <a:t>” under amended section 148 of the Act.</a:t>
            </a:r>
            <a:endParaRPr lang="en-US" sz="2000" b="1" dirty="0">
              <a:solidFill>
                <a:schemeClr val="tx1"/>
              </a:solidFill>
              <a:latin typeface="Cambria" panose="02040503050406030204" pitchFamily="18" charset="0"/>
            </a:endParaRPr>
          </a:p>
          <a:p>
            <a:pPr marL="465138" indent="-465138" algn="just">
              <a:lnSpc>
                <a:spcPct val="120000"/>
              </a:lnSpc>
              <a:spcBef>
                <a:spcPts val="0"/>
              </a:spcBef>
              <a:buAutoNum type="arabicParenR"/>
            </a:pPr>
            <a:endParaRPr lang="en-US" sz="2000" b="1" dirty="0">
              <a:solidFill>
                <a:schemeClr val="tx1"/>
              </a:solidFill>
              <a:latin typeface="Cambria" panose="02040503050406030204" pitchFamily="18" charset="0"/>
            </a:endParaRPr>
          </a:p>
          <a:p>
            <a:pPr marL="465138" indent="-465138" algn="just">
              <a:lnSpc>
                <a:spcPct val="120000"/>
              </a:lnSpc>
              <a:spcBef>
                <a:spcPts val="0"/>
              </a:spcBef>
              <a:buAutoNum type="arabicParenR"/>
            </a:pPr>
            <a:r>
              <a:rPr lang="en-US" sz="2000" b="1" dirty="0">
                <a:solidFill>
                  <a:schemeClr val="tx1"/>
                </a:solidFill>
                <a:latin typeface="Cambria" panose="02040503050406030204" pitchFamily="18" charset="0"/>
              </a:rPr>
              <a:t>Section 148 </a:t>
            </a:r>
            <a:r>
              <a:rPr lang="en-US" sz="2000" dirty="0">
                <a:solidFill>
                  <a:schemeClr val="tx1"/>
                </a:solidFill>
                <a:latin typeface="Cambria" panose="02040503050406030204" pitchFamily="18" charset="0"/>
              </a:rPr>
              <a:t>has been completely substituted  and it provides that the notice u/s 148 shall be served on the </a:t>
            </a:r>
            <a:r>
              <a:rPr lang="en-US" sz="2000" dirty="0" err="1">
                <a:solidFill>
                  <a:schemeClr val="tx1"/>
                </a:solidFill>
                <a:latin typeface="Cambria" panose="02040503050406030204" pitchFamily="18" charset="0"/>
              </a:rPr>
              <a:t>assessee</a:t>
            </a:r>
            <a:r>
              <a:rPr lang="en-US" sz="2000" dirty="0">
                <a:solidFill>
                  <a:schemeClr val="tx1"/>
                </a:solidFill>
                <a:latin typeface="Cambria" panose="02040503050406030204" pitchFamily="18" charset="0"/>
              </a:rPr>
              <a:t> along the order passed u/s 148A(d), if required. </a:t>
            </a:r>
            <a:r>
              <a:rPr lang="en-US" sz="2000" b="1" dirty="0">
                <a:solidFill>
                  <a:schemeClr val="tx1"/>
                </a:solidFill>
                <a:latin typeface="Cambria" panose="02040503050406030204" pitchFamily="18" charset="0"/>
              </a:rPr>
              <a:t>However, i</a:t>
            </a:r>
            <a:r>
              <a:rPr lang="en-US" sz="2000" b="1" dirty="0">
                <a:solidFill>
                  <a:schemeClr val="tx1"/>
                </a:solidFill>
                <a:latin typeface="Cambria" panose="02040503050406030204" pitchFamily="18" charset="0"/>
                <a:ea typeface="Cambria" panose="02040503050406030204" pitchFamily="18" charset="0"/>
              </a:rPr>
              <a:t>n many cases, AOs are passing the orders u/s 148A(d) before the date of issuance of notice u/s 148-Is this action valid? Can 148A(d) order be passed and served to the </a:t>
            </a:r>
            <a:r>
              <a:rPr lang="en-US" sz="2000" b="1" dirty="0" err="1">
                <a:solidFill>
                  <a:schemeClr val="tx1"/>
                </a:solidFill>
                <a:latin typeface="Cambria" panose="02040503050406030204" pitchFamily="18" charset="0"/>
                <a:ea typeface="Cambria" panose="02040503050406030204" pitchFamily="18" charset="0"/>
              </a:rPr>
              <a:t>assessee</a:t>
            </a:r>
            <a:r>
              <a:rPr lang="en-US" sz="2000" b="1" dirty="0">
                <a:solidFill>
                  <a:schemeClr val="tx1"/>
                </a:solidFill>
                <a:latin typeface="Cambria" panose="02040503050406030204" pitchFamily="18" charset="0"/>
                <a:ea typeface="Cambria" panose="02040503050406030204" pitchFamily="18" charset="0"/>
              </a:rPr>
              <a:t> before issuance of notice u/s 148?</a:t>
            </a:r>
          </a:p>
          <a:p>
            <a:pPr marL="465138" indent="-465138" algn="just">
              <a:lnSpc>
                <a:spcPct val="120000"/>
              </a:lnSpc>
              <a:spcBef>
                <a:spcPts val="0"/>
              </a:spcBef>
              <a:buAutoNum type="arabicParenR"/>
            </a:pPr>
            <a:endParaRPr lang="en-US" sz="2000" b="1" dirty="0">
              <a:solidFill>
                <a:schemeClr val="tx1"/>
              </a:solidFill>
              <a:latin typeface="Cambria" panose="02040503050406030204" pitchFamily="18" charset="0"/>
            </a:endParaRPr>
          </a:p>
          <a:p>
            <a:pPr marL="465138" indent="-465138" algn="just">
              <a:lnSpc>
                <a:spcPct val="120000"/>
              </a:lnSpc>
              <a:spcBef>
                <a:spcPts val="0"/>
              </a:spcBef>
              <a:buAutoNum type="arabicParenR"/>
            </a:pPr>
            <a:r>
              <a:rPr lang="en-US" sz="2000" b="1" dirty="0">
                <a:solidFill>
                  <a:schemeClr val="tx1"/>
                </a:solidFill>
                <a:latin typeface="Cambria" panose="02040503050406030204" pitchFamily="18" charset="0"/>
              </a:rPr>
              <a:t>First Proviso to section 148 </a:t>
            </a:r>
            <a:r>
              <a:rPr lang="en-US" sz="2000" dirty="0">
                <a:solidFill>
                  <a:schemeClr val="tx1"/>
                </a:solidFill>
                <a:latin typeface="Cambria" panose="02040503050406030204" pitchFamily="18" charset="0"/>
              </a:rPr>
              <a:t>provides that no notice u/s 148 shall be issued </a:t>
            </a:r>
            <a:r>
              <a:rPr lang="en-US" sz="2000" b="1" dirty="0">
                <a:solidFill>
                  <a:schemeClr val="tx1"/>
                </a:solidFill>
                <a:latin typeface="Cambria" panose="02040503050406030204" pitchFamily="18" charset="0"/>
              </a:rPr>
              <a:t>unless</a:t>
            </a:r>
            <a:r>
              <a:rPr lang="en-US" sz="2000" dirty="0">
                <a:solidFill>
                  <a:schemeClr val="tx1"/>
                </a:solidFill>
                <a:latin typeface="Cambria" panose="02040503050406030204" pitchFamily="18" charset="0"/>
              </a:rPr>
              <a:t>:</a:t>
            </a:r>
          </a:p>
          <a:p>
            <a:pPr marL="0" indent="0" algn="just">
              <a:lnSpc>
                <a:spcPct val="120000"/>
              </a:lnSpc>
              <a:spcBef>
                <a:spcPts val="0"/>
              </a:spcBef>
              <a:buNone/>
            </a:pPr>
            <a:endParaRPr lang="en-US" sz="2000" dirty="0">
              <a:solidFill>
                <a:schemeClr val="tx1"/>
              </a:solidFill>
              <a:latin typeface="Cambria" panose="02040503050406030204" pitchFamily="18" charset="0"/>
            </a:endParaRPr>
          </a:p>
          <a:p>
            <a:pPr marL="914400" indent="-457200" algn="just">
              <a:lnSpc>
                <a:spcPct val="120000"/>
              </a:lnSpc>
              <a:spcBef>
                <a:spcPts val="0"/>
              </a:spcBef>
              <a:buAutoNum type="alphaLcParenR"/>
            </a:pPr>
            <a:r>
              <a:rPr lang="en-US" sz="2000" dirty="0">
                <a:solidFill>
                  <a:schemeClr val="tx1"/>
                </a:solidFill>
                <a:latin typeface="Cambria" panose="02040503050406030204" pitchFamily="18" charset="0"/>
              </a:rPr>
              <a:t>there is</a:t>
            </a:r>
            <a:r>
              <a:rPr lang="en-US" sz="2000" b="1" dirty="0">
                <a:solidFill>
                  <a:schemeClr val="tx1"/>
                </a:solidFill>
                <a:latin typeface="Cambria" panose="02040503050406030204" pitchFamily="18" charset="0"/>
              </a:rPr>
              <a:t> </a:t>
            </a:r>
            <a:r>
              <a:rPr lang="en-US" sz="2000" dirty="0">
                <a:solidFill>
                  <a:schemeClr val="tx1"/>
                </a:solidFill>
                <a:latin typeface="Cambria" panose="02040503050406030204" pitchFamily="18" charset="0"/>
              </a:rPr>
              <a:t>“</a:t>
            </a:r>
            <a:r>
              <a:rPr lang="en-US" sz="2000" i="1" dirty="0">
                <a:solidFill>
                  <a:schemeClr val="tx1"/>
                </a:solidFill>
                <a:latin typeface="Cambria" panose="02040503050406030204" pitchFamily="18" charset="0"/>
              </a:rPr>
              <a:t>information which suggests that income chargeable to tax has escaped assessment”</a:t>
            </a:r>
            <a:r>
              <a:rPr lang="en-US" sz="2000" dirty="0">
                <a:solidFill>
                  <a:schemeClr val="tx1"/>
                </a:solidFill>
                <a:latin typeface="Cambria" panose="02040503050406030204" pitchFamily="18" charset="0"/>
              </a:rPr>
              <a:t>; </a:t>
            </a:r>
            <a:r>
              <a:rPr lang="en-US" sz="2000" b="1" dirty="0">
                <a:solidFill>
                  <a:schemeClr val="tx1"/>
                </a:solidFill>
                <a:latin typeface="Cambria" panose="02040503050406030204" pitchFamily="18" charset="0"/>
              </a:rPr>
              <a:t>and</a:t>
            </a:r>
          </a:p>
          <a:p>
            <a:pPr marL="914400" indent="-457200" algn="just">
              <a:lnSpc>
                <a:spcPct val="120000"/>
              </a:lnSpc>
              <a:spcBef>
                <a:spcPts val="0"/>
              </a:spcBef>
              <a:buAutoNum type="alphaLcParenR"/>
            </a:pPr>
            <a:r>
              <a:rPr lang="en-US" sz="2000" dirty="0">
                <a:solidFill>
                  <a:schemeClr val="tx1"/>
                </a:solidFill>
                <a:latin typeface="Cambria" panose="02040503050406030204" pitchFamily="18" charset="0"/>
              </a:rPr>
              <a:t>Prior approval of the specified authority under section 151</a:t>
            </a:r>
          </a:p>
          <a:p>
            <a:pPr marL="457200" indent="0" algn="just">
              <a:lnSpc>
                <a:spcPct val="120000"/>
              </a:lnSpc>
              <a:spcBef>
                <a:spcPts val="0"/>
              </a:spcBef>
              <a:buNone/>
            </a:pPr>
            <a:endParaRPr lang="en-US" sz="2000" dirty="0">
              <a:solidFill>
                <a:schemeClr val="tx1"/>
              </a:solidFill>
              <a:latin typeface="Cambria" panose="02040503050406030204" pitchFamily="18" charset="0"/>
            </a:endParaRPr>
          </a:p>
          <a:p>
            <a:pPr marL="457200" indent="0" algn="just">
              <a:lnSpc>
                <a:spcPct val="120000"/>
              </a:lnSpc>
              <a:spcBef>
                <a:spcPts val="0"/>
              </a:spcBef>
              <a:buNone/>
            </a:pPr>
            <a:r>
              <a:rPr lang="en-US" sz="2000" dirty="0">
                <a:solidFill>
                  <a:schemeClr val="tx1"/>
                </a:solidFill>
                <a:latin typeface="Cambria" panose="02040503050406030204" pitchFamily="18" charset="0"/>
              </a:rPr>
              <a:t>No approval to issue notice u/s 148 is required when the order u/s 148A(d) is passed with the prior approval of the specified authority </a:t>
            </a:r>
            <a:r>
              <a:rPr lang="en-US" sz="2000" b="1" dirty="0">
                <a:solidFill>
                  <a:schemeClr val="tx1"/>
                </a:solidFill>
                <a:latin typeface="Cambria" panose="02040503050406030204" pitchFamily="18" charset="0"/>
              </a:rPr>
              <a:t>(Second Proviso to Section 148)</a:t>
            </a:r>
          </a:p>
          <a:p>
            <a:pPr marL="0" indent="0" algn="just">
              <a:lnSpc>
                <a:spcPct val="100000"/>
              </a:lnSpc>
              <a:spcBef>
                <a:spcPts val="0"/>
              </a:spcBef>
              <a:buNone/>
            </a:pPr>
            <a:endParaRPr lang="en-US" sz="2000" b="1" dirty="0">
              <a:latin typeface="Cambria" panose="02040503050406030204" pitchFamily="18" charset="0"/>
              <a:ea typeface="Cambria" panose="02040503050406030204" pitchFamily="18" charset="0"/>
            </a:endParaRPr>
          </a:p>
          <a:p>
            <a:pPr marL="0" indent="0" algn="just">
              <a:lnSpc>
                <a:spcPct val="100000"/>
              </a:lnSpc>
              <a:spcBef>
                <a:spcPts val="0"/>
              </a:spcBef>
              <a:buNone/>
            </a:pPr>
            <a:endParaRPr lang="en-US" sz="1800" b="1" u="sng" dirty="0">
              <a:latin typeface="Cambria" panose="02040503050406030204" pitchFamily="18" charset="0"/>
            </a:endParaRPr>
          </a:p>
          <a:p>
            <a:pPr marL="0" indent="0" algn="just">
              <a:lnSpc>
                <a:spcPct val="100000"/>
              </a:lnSpc>
              <a:spcBef>
                <a:spcPts val="0"/>
              </a:spcBef>
              <a:buNone/>
            </a:pPr>
            <a:endParaRPr lang="en-US" sz="1800" b="1" dirty="0">
              <a:latin typeface="Cambria" panose="02040503050406030204" pitchFamily="18" charset="0"/>
            </a:endParaRPr>
          </a:p>
        </p:txBody>
      </p:sp>
      <p:sp>
        <p:nvSpPr>
          <p:cNvPr id="4" name="Slide Number Placeholder 3"/>
          <p:cNvSpPr>
            <a:spLocks noGrp="1"/>
          </p:cNvSpPr>
          <p:nvPr>
            <p:ph type="sldNum" sz="quarter" idx="12"/>
          </p:nvPr>
        </p:nvSpPr>
        <p:spPr>
          <a:xfrm>
            <a:off x="8752114" y="6183086"/>
            <a:ext cx="798286" cy="435428"/>
          </a:xfrm>
        </p:spPr>
        <p:txBody>
          <a:bodyPr/>
          <a:lstStyle/>
          <a:p>
            <a:fld id="{8CB02029-972E-4112-9521-3842F2D923EA}" type="slidenum">
              <a:rPr lang="en-US" sz="1800" smtClean="0">
                <a:solidFill>
                  <a:schemeClr val="accent2">
                    <a:lumMod val="50000"/>
                  </a:schemeClr>
                </a:solidFill>
                <a:latin typeface="Cambria "/>
              </a:rPr>
              <a:t>6</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71611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3" y="285750"/>
            <a:ext cx="11372850" cy="6286500"/>
          </a:xfrm>
        </p:spPr>
        <p:txBody>
          <a:bodyPr>
            <a:normAutofit/>
          </a:bodyPr>
          <a:lstStyle/>
          <a:p>
            <a:pPr marL="457200" indent="0" algn="just">
              <a:lnSpc>
                <a:spcPct val="100000"/>
              </a:lnSpc>
              <a:spcBef>
                <a:spcPts val="0"/>
              </a:spcBef>
              <a:buNone/>
            </a:pPr>
            <a:endParaRPr lang="en-US" sz="2000" b="1" dirty="0">
              <a:latin typeface="Cambria" panose="02040503050406030204" pitchFamily="18" charset="0"/>
            </a:endParaRPr>
          </a:p>
          <a:p>
            <a:pPr marL="457200" indent="-457200" algn="just">
              <a:lnSpc>
                <a:spcPct val="100000"/>
              </a:lnSpc>
              <a:buNone/>
            </a:pPr>
            <a:r>
              <a:rPr lang="en-US" b="1" dirty="0">
                <a:solidFill>
                  <a:schemeClr val="accent1"/>
                </a:solidFill>
                <a:latin typeface="Cambria" panose="02040503050406030204" pitchFamily="18" charset="0"/>
              </a:rPr>
              <a:t>4) </a:t>
            </a:r>
            <a:r>
              <a:rPr lang="en-US" sz="2000" dirty="0">
                <a:latin typeface="Cambria" panose="02040503050406030204" pitchFamily="18" charset="0"/>
              </a:rPr>
              <a:t>“</a:t>
            </a:r>
            <a:r>
              <a:rPr lang="en-US" sz="2000" b="1" i="1" dirty="0">
                <a:latin typeface="Cambria" panose="02040503050406030204" pitchFamily="18" charset="0"/>
              </a:rPr>
              <a:t>Information which suggests that income chargeable to tax has escaped assessment</a:t>
            </a:r>
            <a:r>
              <a:rPr lang="en-US" sz="2000" i="1" dirty="0">
                <a:latin typeface="Cambria" panose="02040503050406030204" pitchFamily="18" charset="0"/>
              </a:rPr>
              <a:t>” </a:t>
            </a:r>
            <a:r>
              <a:rPr lang="en-US" sz="2000" dirty="0">
                <a:latin typeface="Cambria" panose="02040503050406030204" pitchFamily="18" charset="0"/>
              </a:rPr>
              <a:t>for the purpose of section 148 and 148A has been specifically defined </a:t>
            </a:r>
            <a:r>
              <a:rPr lang="en-US" sz="2000" b="1" dirty="0">
                <a:latin typeface="Cambria" panose="02040503050406030204" pitchFamily="18" charset="0"/>
              </a:rPr>
              <a:t>in the Explanation 1 of Section 148:</a:t>
            </a:r>
          </a:p>
          <a:p>
            <a:pPr marL="0" indent="0">
              <a:lnSpc>
                <a:spcPct val="100000"/>
              </a:lnSpc>
              <a:buNone/>
            </a:pPr>
            <a:endParaRPr lang="en-US" sz="1900" b="1" dirty="0">
              <a:latin typeface="Cambria" panose="02040503050406030204" pitchFamily="18" charset="0"/>
            </a:endParaRPr>
          </a:p>
          <a:p>
            <a:pPr marL="914400" indent="-457200" algn="just">
              <a:lnSpc>
                <a:spcPct val="100000"/>
              </a:lnSpc>
              <a:spcBef>
                <a:spcPts val="0"/>
              </a:spcBef>
              <a:buAutoNum type="romanLcParenBoth"/>
            </a:pPr>
            <a:r>
              <a:rPr lang="en-US" sz="1900" dirty="0">
                <a:latin typeface="Cambria" panose="02040503050406030204" pitchFamily="18" charset="0"/>
              </a:rPr>
              <a:t>any information in accordance with </a:t>
            </a:r>
            <a:r>
              <a:rPr lang="en-US" sz="1900" b="1" dirty="0">
                <a:latin typeface="Cambria" panose="02040503050406030204" pitchFamily="18" charset="0"/>
              </a:rPr>
              <a:t>risk management strategy formulated by the Board</a:t>
            </a:r>
          </a:p>
          <a:p>
            <a:pPr marL="914400" indent="0" algn="just">
              <a:lnSpc>
                <a:spcPct val="100000"/>
              </a:lnSpc>
              <a:spcBef>
                <a:spcPts val="0"/>
              </a:spcBef>
              <a:buNone/>
            </a:pPr>
            <a:endParaRPr lang="en-US" sz="1900" dirty="0">
              <a:latin typeface="Cambria" panose="02040503050406030204" pitchFamily="18" charset="0"/>
            </a:endParaRPr>
          </a:p>
          <a:p>
            <a:pPr marL="971550" indent="-514350" algn="just">
              <a:lnSpc>
                <a:spcPct val="100000"/>
              </a:lnSpc>
              <a:spcBef>
                <a:spcPts val="0"/>
              </a:spcBef>
              <a:buAutoNum type="romanLcParenBoth" startAt="2"/>
            </a:pPr>
            <a:r>
              <a:rPr lang="en-US" sz="1900" dirty="0">
                <a:latin typeface="Cambria" panose="02040503050406030204" pitchFamily="18" charset="0"/>
              </a:rPr>
              <a:t>any audit objection that assessment has not been made in accordance with the provisions of the Act;</a:t>
            </a:r>
          </a:p>
          <a:p>
            <a:pPr marL="457200" indent="0" algn="just">
              <a:lnSpc>
                <a:spcPct val="100000"/>
              </a:lnSpc>
              <a:spcBef>
                <a:spcPts val="0"/>
              </a:spcBef>
              <a:buNone/>
            </a:pPr>
            <a:endParaRPr lang="en-US" sz="1900" b="1" dirty="0">
              <a:latin typeface="Cambria" panose="02040503050406030204" pitchFamily="18" charset="0"/>
              <a:ea typeface="Cambria" panose="02040503050406030204" pitchFamily="18" charset="0"/>
            </a:endParaRPr>
          </a:p>
          <a:p>
            <a:pPr marL="914400" indent="-457200" algn="just">
              <a:lnSpc>
                <a:spcPct val="100000"/>
              </a:lnSpc>
              <a:spcBef>
                <a:spcPts val="0"/>
              </a:spcBef>
              <a:buAutoNum type="romanLcParenBoth" startAt="3"/>
            </a:pPr>
            <a:r>
              <a:rPr lang="en-US" sz="1900" dirty="0">
                <a:latin typeface="Cambria" panose="02040503050406030204" pitchFamily="18" charset="0"/>
              </a:rPr>
              <a:t>any information received under DTAA ( Section 90 or 90A);</a:t>
            </a:r>
          </a:p>
          <a:p>
            <a:pPr marL="457200" indent="0" algn="just">
              <a:lnSpc>
                <a:spcPct val="100000"/>
              </a:lnSpc>
              <a:spcBef>
                <a:spcPts val="0"/>
              </a:spcBef>
              <a:buNone/>
            </a:pPr>
            <a:endParaRPr lang="en-US" sz="1900" dirty="0">
              <a:latin typeface="Cambria" panose="02040503050406030204" pitchFamily="18" charset="0"/>
            </a:endParaRPr>
          </a:p>
          <a:p>
            <a:pPr marL="971550" indent="-514350" algn="just">
              <a:lnSpc>
                <a:spcPct val="100000"/>
              </a:lnSpc>
              <a:spcBef>
                <a:spcPts val="0"/>
              </a:spcBef>
              <a:buAutoNum type="romanLcParenBoth" startAt="4"/>
            </a:pPr>
            <a:r>
              <a:rPr lang="en-US" sz="1900" dirty="0">
                <a:latin typeface="Cambria" panose="02040503050406030204" pitchFamily="18" charset="0"/>
              </a:rPr>
              <a:t>any information made available to the Assessing Officer under the scheme notified under section 135A;-</a:t>
            </a:r>
            <a:endParaRPr lang="en-US" sz="1900" b="1" dirty="0">
              <a:latin typeface="Cambria" panose="02040503050406030204" pitchFamily="18" charset="0"/>
            </a:endParaRPr>
          </a:p>
          <a:p>
            <a:pPr marL="971550" indent="-514350" algn="just">
              <a:lnSpc>
                <a:spcPct val="100000"/>
              </a:lnSpc>
              <a:spcBef>
                <a:spcPts val="0"/>
              </a:spcBef>
              <a:buAutoNum type="romanLcParenBoth" startAt="4"/>
            </a:pPr>
            <a:r>
              <a:rPr lang="en-US" sz="1900" dirty="0">
                <a:latin typeface="Cambria" panose="02040503050406030204" pitchFamily="18" charset="0"/>
              </a:rPr>
              <a:t>any information which requires action in consequence of the order of a Tribunal or a Court-</a:t>
            </a:r>
            <a:endParaRPr lang="en-US" sz="1900" b="1" dirty="0">
              <a:latin typeface="Cambria" panose="02040503050406030204" pitchFamily="18" charset="0"/>
            </a:endParaRPr>
          </a:p>
          <a:p>
            <a:pPr marL="457200" indent="-457200" algn="just">
              <a:lnSpc>
                <a:spcPct val="100000"/>
              </a:lnSpc>
              <a:buNone/>
            </a:pPr>
            <a:r>
              <a:rPr lang="en-US" sz="1900" b="1" dirty="0">
                <a:latin typeface="Cambria" panose="02040503050406030204" pitchFamily="18" charset="0"/>
              </a:rPr>
              <a:t> 	</a:t>
            </a:r>
          </a:p>
          <a:p>
            <a:pPr marL="971550" indent="-514350" algn="just">
              <a:lnSpc>
                <a:spcPct val="100000"/>
              </a:lnSpc>
              <a:spcBef>
                <a:spcPts val="0"/>
              </a:spcBef>
              <a:buAutoNum type="romanLcParenBoth" startAt="4"/>
            </a:pPr>
            <a:endParaRPr lang="en-US" sz="1900" b="1" dirty="0">
              <a:latin typeface="Cambria" panose="02040503050406030204" pitchFamily="18" charset="0"/>
            </a:endParaRPr>
          </a:p>
          <a:p>
            <a:pPr marL="457200" indent="0" algn="just">
              <a:lnSpc>
                <a:spcPct val="110000"/>
              </a:lnSpc>
              <a:spcBef>
                <a:spcPts val="0"/>
              </a:spcBef>
              <a:buNone/>
            </a:pPr>
            <a:endParaRPr lang="en-US" sz="1900" dirty="0">
              <a:latin typeface="Cambria" panose="02040503050406030204" pitchFamily="18" charset="0"/>
            </a:endParaRPr>
          </a:p>
          <a:p>
            <a:pPr marL="971550" indent="-514350" algn="just">
              <a:lnSpc>
                <a:spcPct val="110000"/>
              </a:lnSpc>
              <a:spcBef>
                <a:spcPts val="0"/>
              </a:spcBef>
              <a:buAutoNum type="romanLcParenBoth"/>
            </a:pPr>
            <a:endParaRPr lang="en-US" sz="2000" dirty="0">
              <a:latin typeface="Cambria" panose="02040503050406030204" pitchFamily="18" charset="0"/>
            </a:endParaRPr>
          </a:p>
          <a:p>
            <a:pPr marL="0" indent="0">
              <a:buNone/>
            </a:pPr>
            <a:endParaRPr lang="en-US" sz="2000" b="1"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7</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147051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313"/>
          </a:xfrm>
        </p:spPr>
        <p:txBody>
          <a:bodyPr>
            <a:normAutofit/>
          </a:bodyPr>
          <a:lstStyle/>
          <a:p>
            <a:pPr algn="ctr"/>
            <a:r>
              <a:rPr lang="en-US" sz="3500" b="1" dirty="0">
                <a:solidFill>
                  <a:schemeClr val="accent2">
                    <a:lumMod val="50000"/>
                  </a:schemeClr>
                </a:solidFill>
                <a:latin typeface="Cambria" panose="02040503050406030204" pitchFamily="18" charset="0"/>
              </a:rPr>
              <a:t>Risk Management Strategy </a:t>
            </a:r>
          </a:p>
        </p:txBody>
      </p:sp>
      <p:sp>
        <p:nvSpPr>
          <p:cNvPr id="3" name="Content Placeholder 2"/>
          <p:cNvSpPr>
            <a:spLocks noGrp="1"/>
          </p:cNvSpPr>
          <p:nvPr>
            <p:ph idx="1"/>
          </p:nvPr>
        </p:nvSpPr>
        <p:spPr>
          <a:xfrm>
            <a:off x="838200" y="1100138"/>
            <a:ext cx="10515600" cy="5472112"/>
          </a:xfrm>
        </p:spPr>
        <p:txBody>
          <a:bodyPr>
            <a:normAutofit fontScale="92500"/>
          </a:bodyPr>
          <a:lstStyle/>
          <a:p>
            <a:pPr lvl="0" algn="just">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457200" lvl="0" indent="-457200" algn="just">
              <a:lnSpc>
                <a:spcPct val="120000"/>
              </a:lnSpc>
              <a:spcBef>
                <a:spcPts val="0"/>
              </a:spcBef>
              <a:buFont typeface="Wingdings" panose="05000000000000000000" pitchFamily="2" charset="2"/>
              <a:buChar char="v"/>
            </a:pPr>
            <a:r>
              <a:rPr lang="en-US" b="1" dirty="0">
                <a:latin typeface="Cambria" panose="02040503050406030204" pitchFamily="18" charset="0"/>
                <a:ea typeface="Cambria" panose="02040503050406030204" pitchFamily="18" charset="0"/>
              </a:rPr>
              <a:t>Risk Management Strategy is neither defined in the section 148  nor  notified by the CBDT  Except CBDT  INSTRUCTION F. NO. 225/135/2021/ITA-II, DATED 10-12-2021</a:t>
            </a:r>
          </a:p>
          <a:p>
            <a:pPr marL="457200" lvl="0" indent="-457200" algn="just">
              <a:lnSpc>
                <a:spcPct val="120000"/>
              </a:lnSpc>
              <a:spcBef>
                <a:spcPts val="0"/>
              </a:spcBef>
              <a:buFont typeface="Wingdings" panose="05000000000000000000" pitchFamily="2" charset="2"/>
              <a:buChar char="v"/>
            </a:pPr>
            <a:endParaRPr lang="en-US" b="1" dirty="0">
              <a:latin typeface="Cambria" panose="02040503050406030204" pitchFamily="18" charset="0"/>
              <a:ea typeface="Cambria" panose="02040503050406030204" pitchFamily="18" charset="0"/>
            </a:endParaRPr>
          </a:p>
          <a:p>
            <a:pPr marL="457200" lvl="0" indent="-457200" algn="just">
              <a:lnSpc>
                <a:spcPct val="120000"/>
              </a:lnSpc>
              <a:spcBef>
                <a:spcPts val="0"/>
              </a:spcBef>
              <a:buFont typeface="Wingdings" panose="05000000000000000000" pitchFamily="2" charset="2"/>
              <a:buChar char="v"/>
            </a:pPr>
            <a:r>
              <a:rPr lang="en-US" b="1" dirty="0">
                <a:latin typeface="Cambria" panose="02040503050406030204" pitchFamily="18" charset="0"/>
                <a:ea typeface="Cambria" panose="02040503050406030204" pitchFamily="18" charset="0"/>
              </a:rPr>
              <a:t>In the above CBDT Instruction,</a:t>
            </a:r>
            <a:r>
              <a:rPr lang="en-US" dirty="0">
                <a:latin typeface="Cambria" panose="02040503050406030204" pitchFamily="18" charset="0"/>
                <a:ea typeface="Cambria" panose="02040503050406030204" pitchFamily="18" charset="0"/>
              </a:rPr>
              <a:t> the criteria for implementation of Risk Management Strategy has been defined for AYs 2015-16 and 2018-19 and  the Assessing Officers were directed to identify  the following categories of information pertaining to Assessment Year 2015-16 and Assessment Year 2018-19, which may require action under section 148 of the Act, for uploading on the Verification Report Upload (VRU) functionality on Insight portal:</a:t>
            </a:r>
          </a:p>
          <a:p>
            <a:pPr marL="0" indent="0" algn="just">
              <a:lnSpc>
                <a:spcPct val="120000"/>
              </a:lnSpc>
              <a:spcBef>
                <a:spcPts val="0"/>
              </a:spcBef>
              <a:buNone/>
            </a:pPr>
            <a:endParaRPr lang="en-US" dirty="0">
              <a:latin typeface="Cambria" panose="02040503050406030204" pitchFamily="18" charset="0"/>
              <a:ea typeface="Cambria" panose="02040503050406030204" pitchFamily="18" charset="0"/>
            </a:endParaRP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 Information from any other Government Agency/Law Enforcement </a:t>
            </a:r>
            <a:r>
              <a:rPr lang="en-US" dirty="0" err="1">
                <a:latin typeface="Cambria" panose="02040503050406030204" pitchFamily="18" charset="0"/>
                <a:ea typeface="Cambria" panose="02040503050406030204" pitchFamily="18" charset="0"/>
              </a:rPr>
              <a:t>AgencyInformation</a:t>
            </a:r>
            <a:r>
              <a:rPr lang="en-US" dirty="0">
                <a:latin typeface="Cambria" panose="02040503050406030204" pitchFamily="18" charset="0"/>
                <a:ea typeface="Cambria" panose="02040503050406030204" pitchFamily="18" charset="0"/>
              </a:rPr>
              <a:t> arising out of Internal Audit objection, which requires action u/s 148 of the Act</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received from any Income-tax Authority including the assessing officer himself or herself</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search or survey action</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FT&amp;TR references</a:t>
            </a:r>
          </a:p>
          <a:p>
            <a:pPr marL="914400" lvl="0" indent="-457200" algn="just">
              <a:lnSpc>
                <a:spcPct val="120000"/>
              </a:lnSpc>
              <a:spcBef>
                <a:spcPts val="0"/>
              </a:spcBef>
              <a:buFont typeface="+mj-lt"/>
              <a:buAutoNum type="romanLcPeriod"/>
            </a:pPr>
            <a:r>
              <a:rPr lang="en-US" dirty="0">
                <a:latin typeface="Cambria" panose="02040503050406030204" pitchFamily="18" charset="0"/>
                <a:ea typeface="Cambria" panose="02040503050406030204" pitchFamily="18" charset="0"/>
              </a:rPr>
              <a:t>Information arising out of any order of court, appellate order, order of NCLT and/or order u/s 263/264 of the Act, having impact on income in the </a:t>
            </a:r>
            <a:r>
              <a:rPr lang="en-US" dirty="0" err="1">
                <a:latin typeface="Cambria" panose="02040503050406030204" pitchFamily="18" charset="0"/>
                <a:ea typeface="Cambria" panose="02040503050406030204" pitchFamily="18" charset="0"/>
              </a:rPr>
              <a:t>assessee's</a:t>
            </a:r>
            <a:r>
              <a:rPr lang="en-US" dirty="0">
                <a:latin typeface="Cambria" panose="02040503050406030204" pitchFamily="18" charset="0"/>
                <a:ea typeface="Cambria" panose="02040503050406030204" pitchFamily="18" charset="0"/>
              </a:rPr>
              <a:t> case or in the case of any other </a:t>
            </a:r>
            <a:r>
              <a:rPr lang="en-US" dirty="0" err="1">
                <a:latin typeface="Cambria" panose="02040503050406030204" pitchFamily="18" charset="0"/>
                <a:ea typeface="Cambria" panose="02040503050406030204" pitchFamily="18" charset="0"/>
              </a:rPr>
              <a:t>assessee</a:t>
            </a:r>
            <a:endParaRPr lang="en-US" dirty="0">
              <a:latin typeface="Cambria" panose="02040503050406030204" pitchFamily="18" charset="0"/>
              <a:ea typeface="Cambria" panose="02040503050406030204" pitchFamily="18" charset="0"/>
            </a:endParaRPr>
          </a:p>
          <a:p>
            <a:pPr marL="0" indent="0" algn="just">
              <a:buNone/>
            </a:pPr>
            <a:endParaRPr lang="en-US" dirty="0"/>
          </a:p>
        </p:txBody>
      </p:sp>
      <p:sp>
        <p:nvSpPr>
          <p:cNvPr id="4" name="Slide Number Placeholder 3"/>
          <p:cNvSpPr>
            <a:spLocks noGrp="1"/>
          </p:cNvSpPr>
          <p:nvPr>
            <p:ph type="sldNum" sz="quarter" idx="12"/>
          </p:nvPr>
        </p:nvSpPr>
        <p:spPr>
          <a:xfrm>
            <a:off x="8590663" y="6342742"/>
            <a:ext cx="683339" cy="229507"/>
          </a:xfrm>
        </p:spPr>
        <p:txBody>
          <a:bodyPr/>
          <a:lstStyle/>
          <a:p>
            <a:fld id="{8CB02029-972E-4112-9521-3842F2D923EA}" type="slidenum">
              <a:rPr lang="en-US" sz="1800" smtClean="0">
                <a:solidFill>
                  <a:schemeClr val="accent2">
                    <a:lumMod val="50000"/>
                  </a:schemeClr>
                </a:solidFill>
                <a:latin typeface="Cambria "/>
              </a:rPr>
              <a:t>8</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13734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13" y="214313"/>
            <a:ext cx="11025187" cy="6272213"/>
          </a:xfrm>
        </p:spPr>
        <p:txBody>
          <a:bodyPr>
            <a:normAutofit/>
          </a:bodyPr>
          <a:lstStyle/>
          <a:p>
            <a:pPr marL="457200" lvl="0" indent="0" algn="just">
              <a:lnSpc>
                <a:spcPct val="100000"/>
              </a:lnSpc>
              <a:spcBef>
                <a:spcPts val="0"/>
              </a:spcBef>
              <a:buNone/>
            </a:pPr>
            <a:r>
              <a:rPr lang="en-US" sz="1800" dirty="0">
                <a:solidFill>
                  <a:schemeClr val="accent1"/>
                </a:solidFill>
                <a:latin typeface="Cambria" panose="02040503050406030204" pitchFamily="18" charset="0"/>
                <a:ea typeface="Cambria" panose="02040503050406030204" pitchFamily="18" charset="0"/>
              </a:rPr>
              <a:t>vi.</a:t>
            </a:r>
            <a:r>
              <a:rPr lang="en-US" sz="1800" dirty="0">
                <a:latin typeface="Cambria" panose="02040503050406030204" pitchFamily="18" charset="0"/>
                <a:ea typeface="Cambria" panose="02040503050406030204" pitchFamily="18" charset="0"/>
              </a:rPr>
              <a:t>	Cases involving addition in any assessment year on a recurring issue of law or fact:</a:t>
            </a:r>
          </a:p>
          <a:p>
            <a:pPr marL="1371600" lvl="0" indent="-457200" algn="just">
              <a:lnSpc>
                <a:spcPct val="100000"/>
              </a:lnSpc>
              <a:spcBef>
                <a:spcPts val="0"/>
              </a:spcBef>
              <a:buFont typeface="+mj-lt"/>
              <a:buAutoNum type="alphaLcParenR"/>
            </a:pPr>
            <a:r>
              <a:rPr lang="en-US" sz="1800" dirty="0">
                <a:latin typeface="Cambria" panose="02040503050406030204" pitchFamily="18" charset="0"/>
                <a:ea typeface="Cambria" panose="02040503050406030204" pitchFamily="18" charset="0"/>
              </a:rPr>
              <a:t>exceeding </a:t>
            </a:r>
            <a:r>
              <a:rPr lang="en-US" sz="1800" dirty="0" err="1">
                <a:latin typeface="Cambria" panose="02040503050406030204" pitchFamily="18" charset="0"/>
                <a:ea typeface="Cambria" panose="02040503050406030204" pitchFamily="18" charset="0"/>
              </a:rPr>
              <a:t>Rs</a:t>
            </a:r>
            <a:r>
              <a:rPr lang="en-US" sz="1800" dirty="0">
                <a:latin typeface="Cambria" panose="02040503050406030204" pitchFamily="18" charset="0"/>
                <a:ea typeface="Cambria" panose="02040503050406030204" pitchFamily="18" charset="0"/>
              </a:rPr>
              <a:t>. 25 lakhs in eight metro charges at Ahmedabad, Bengaluru, Chennai, Delhi, Hyderabad, Kolkata, Mumbai and Pune while at other charges, quantum of addition should exceed </a:t>
            </a:r>
            <a:r>
              <a:rPr lang="en-US" sz="1800" dirty="0" err="1">
                <a:latin typeface="Cambria" panose="02040503050406030204" pitchFamily="18" charset="0"/>
                <a:ea typeface="Cambria" panose="02040503050406030204" pitchFamily="18" charset="0"/>
              </a:rPr>
              <a:t>Rs</a:t>
            </a:r>
            <a:r>
              <a:rPr lang="en-US" sz="1800" dirty="0">
                <a:latin typeface="Cambria" panose="02040503050406030204" pitchFamily="18" charset="0"/>
                <a:ea typeface="Cambria" panose="02040503050406030204" pitchFamily="18" charset="0"/>
              </a:rPr>
              <a:t>. 10 lakhs;</a:t>
            </a:r>
          </a:p>
          <a:p>
            <a:pPr marL="1371600" lvl="0" indent="-457200" algn="just">
              <a:lnSpc>
                <a:spcPct val="100000"/>
              </a:lnSpc>
              <a:spcBef>
                <a:spcPts val="0"/>
              </a:spcBef>
              <a:buFont typeface="+mj-lt"/>
              <a:buAutoNum type="alphaLcParenR"/>
            </a:pPr>
            <a:r>
              <a:rPr lang="en-US" sz="1800" dirty="0">
                <a:latin typeface="Cambria" panose="02040503050406030204" pitchFamily="18" charset="0"/>
                <a:ea typeface="Cambria" panose="02040503050406030204" pitchFamily="18" charset="0"/>
              </a:rPr>
              <a:t>exceeding </a:t>
            </a:r>
            <a:r>
              <a:rPr lang="en-US" sz="1800" dirty="0" err="1">
                <a:latin typeface="Cambria" panose="02040503050406030204" pitchFamily="18" charset="0"/>
                <a:ea typeface="Cambria" panose="02040503050406030204" pitchFamily="18" charset="0"/>
              </a:rPr>
              <a:t>Rs</a:t>
            </a:r>
            <a:r>
              <a:rPr lang="en-US" sz="1800" dirty="0">
                <a:latin typeface="Cambria" panose="02040503050406030204" pitchFamily="18" charset="0"/>
                <a:ea typeface="Cambria" panose="02040503050406030204" pitchFamily="18" charset="0"/>
              </a:rPr>
              <a:t>. 10 </a:t>
            </a:r>
            <a:r>
              <a:rPr lang="en-US" sz="1800" dirty="0" err="1">
                <a:latin typeface="Cambria" panose="02040503050406030204" pitchFamily="18" charset="0"/>
                <a:ea typeface="Cambria" panose="02040503050406030204" pitchFamily="18" charset="0"/>
              </a:rPr>
              <a:t>crore</a:t>
            </a:r>
            <a:r>
              <a:rPr lang="en-US" sz="1800" dirty="0">
                <a:latin typeface="Cambria" panose="02040503050406030204" pitchFamily="18" charset="0"/>
                <a:ea typeface="Cambria" panose="02040503050406030204" pitchFamily="18" charset="0"/>
              </a:rPr>
              <a:t> in transfer pricing cases.</a:t>
            </a:r>
          </a:p>
          <a:p>
            <a:pPr marL="457200" lvl="0" indent="0" algn="just">
              <a:lnSpc>
                <a:spcPct val="100000"/>
              </a:lnSpc>
              <a:spcBef>
                <a:spcPts val="0"/>
              </a:spcBef>
              <a:buNone/>
            </a:pPr>
            <a:r>
              <a:rPr lang="en-US" sz="1800" dirty="0">
                <a:latin typeface="Cambria" panose="02040503050406030204" pitchFamily="18" charset="0"/>
                <a:ea typeface="Cambria" panose="02040503050406030204" pitchFamily="18" charset="0"/>
              </a:rPr>
              <a:t>and where such an addition:</a:t>
            </a:r>
          </a:p>
          <a:p>
            <a:pPr marL="1371600" lvl="0" indent="-457200" algn="just">
              <a:lnSpc>
                <a:spcPct val="100000"/>
              </a:lnSpc>
              <a:spcBef>
                <a:spcPts val="0"/>
              </a:spcBef>
              <a:buFont typeface="+mj-lt"/>
              <a:buAutoNum type="arabicPeriod"/>
            </a:pPr>
            <a:r>
              <a:rPr lang="en-US" sz="1800" dirty="0">
                <a:latin typeface="Cambria" panose="02040503050406030204" pitchFamily="18" charset="0"/>
                <a:ea typeface="Cambria" panose="02040503050406030204" pitchFamily="18" charset="0"/>
              </a:rPr>
              <a:t> has become final as no further appeal has been filed against the assessment order; or</a:t>
            </a:r>
          </a:p>
          <a:p>
            <a:pPr marL="1371600" lvl="0" indent="-457200" algn="just">
              <a:lnSpc>
                <a:spcPct val="100000"/>
              </a:lnSpc>
              <a:spcBef>
                <a:spcPts val="0"/>
              </a:spcBef>
              <a:buFont typeface="+mj-lt"/>
              <a:buAutoNum type="arabicPeriod"/>
            </a:pPr>
            <a:r>
              <a:rPr lang="en-US" sz="1800" dirty="0">
                <a:latin typeface="Cambria" panose="02040503050406030204" pitchFamily="18" charset="0"/>
                <a:ea typeface="Cambria" panose="02040503050406030204" pitchFamily="18" charset="0"/>
              </a:rPr>
              <a:t>has been confirmed at any stage of appellate process in favor of revenue and </a:t>
            </a:r>
            <a:r>
              <a:rPr lang="en-US" sz="1800" dirty="0" err="1">
                <a:latin typeface="Cambria" panose="02040503050406030204" pitchFamily="18" charset="0"/>
                <a:ea typeface="Cambria" panose="02040503050406030204" pitchFamily="18" charset="0"/>
              </a:rPr>
              <a:t>assessee</a:t>
            </a:r>
            <a:r>
              <a:rPr lang="en-US" sz="1800" dirty="0">
                <a:latin typeface="Cambria" panose="02040503050406030204" pitchFamily="18" charset="0"/>
                <a:ea typeface="Cambria" panose="02040503050406030204" pitchFamily="18" charset="0"/>
              </a:rPr>
              <a:t> has not filed further appeal; or</a:t>
            </a:r>
          </a:p>
          <a:p>
            <a:pPr marL="1371600" lvl="0" indent="-457200" algn="just">
              <a:lnSpc>
                <a:spcPct val="100000"/>
              </a:lnSpc>
              <a:spcBef>
                <a:spcPts val="0"/>
              </a:spcBef>
              <a:buFont typeface="+mj-lt"/>
              <a:buAutoNum type="arabicPeriod"/>
            </a:pPr>
            <a:r>
              <a:rPr lang="en-US" sz="1800" dirty="0">
                <a:latin typeface="Cambria" panose="02040503050406030204" pitchFamily="18" charset="0"/>
                <a:ea typeface="Cambria" panose="02040503050406030204" pitchFamily="18" charset="0"/>
              </a:rPr>
              <a:t>has been confirmed at the 1st stage of appeal in favor of revenue or subsequently; even if further appeal of </a:t>
            </a:r>
            <a:r>
              <a:rPr lang="en-US" sz="1800" dirty="0" err="1">
                <a:latin typeface="Cambria" panose="02040503050406030204" pitchFamily="18" charset="0"/>
                <a:ea typeface="Cambria" panose="02040503050406030204" pitchFamily="18" charset="0"/>
              </a:rPr>
              <a:t>assessee</a:t>
            </a:r>
            <a:r>
              <a:rPr lang="en-US" sz="1800" dirty="0">
                <a:latin typeface="Cambria" panose="02040503050406030204" pitchFamily="18" charset="0"/>
                <a:ea typeface="Cambria" panose="02040503050406030204" pitchFamily="18" charset="0"/>
              </a:rPr>
              <a:t> is pending, against such order.</a:t>
            </a:r>
          </a:p>
          <a:p>
            <a:pPr marL="914400" lvl="0" indent="0" algn="just">
              <a:lnSpc>
                <a:spcPct val="100000"/>
              </a:lnSpc>
              <a:spcBef>
                <a:spcPts val="0"/>
              </a:spcBef>
              <a:buNone/>
            </a:pPr>
            <a:endParaRPr lang="en-US" sz="1800" dirty="0">
              <a:latin typeface="Cambria" panose="02040503050406030204" pitchFamily="18" charset="0"/>
              <a:ea typeface="Cambria" panose="02040503050406030204" pitchFamily="18" charset="0"/>
            </a:endParaRPr>
          </a:p>
          <a:p>
            <a:pPr marL="457200" indent="-457200" algn="just">
              <a:lnSpc>
                <a:spcPct val="100000"/>
              </a:lnSpc>
              <a:spcBef>
                <a:spcPts val="0"/>
              </a:spcBef>
              <a:buFont typeface="Wingdings" panose="05000000000000000000" pitchFamily="2" charset="2"/>
              <a:buChar char="v"/>
            </a:pPr>
            <a:r>
              <a:rPr lang="en-US" sz="1800" dirty="0">
                <a:latin typeface="Cambria" panose="02040503050406030204" pitchFamily="18" charset="0"/>
                <a:ea typeface="Cambria" panose="02040503050406030204" pitchFamily="18" charset="0"/>
              </a:rPr>
              <a:t>No further CBDT Circular has been issued explaining the criteria for implementation of Risk Management Strategy for reopening other AYs. </a:t>
            </a:r>
          </a:p>
          <a:p>
            <a:pPr marL="457200" indent="-457200" algn="just">
              <a:lnSpc>
                <a:spcPct val="100000"/>
              </a:lnSpc>
              <a:spcBef>
                <a:spcPts val="0"/>
              </a:spcBef>
              <a:buFont typeface="Wingdings" panose="05000000000000000000" pitchFamily="2" charset="2"/>
              <a:buChar char="v"/>
            </a:pPr>
            <a:endParaRPr lang="en-US" sz="1800" b="1" dirty="0">
              <a:latin typeface="Cambria" panose="02040503050406030204" pitchFamily="18" charset="0"/>
              <a:ea typeface="Cambria" panose="02040503050406030204" pitchFamily="18" charset="0"/>
            </a:endParaRPr>
          </a:p>
          <a:p>
            <a:pPr marL="457200" indent="-457200" algn="just">
              <a:lnSpc>
                <a:spcPct val="100000"/>
              </a:lnSpc>
              <a:spcBef>
                <a:spcPts val="0"/>
              </a:spcBef>
              <a:buFont typeface="Wingdings" panose="05000000000000000000" pitchFamily="2" charset="2"/>
              <a:buChar char="v"/>
            </a:pPr>
            <a:r>
              <a:rPr lang="en-US" sz="1800" b="1" dirty="0">
                <a:latin typeface="Cambria" panose="02040503050406030204" pitchFamily="18" charset="0"/>
                <a:ea typeface="Cambria" panose="02040503050406030204" pitchFamily="18" charset="0"/>
              </a:rPr>
              <a:t>Whether same criteria of Risk Management Strategy shall be applied for other AYs in absence of any clarification?</a:t>
            </a:r>
          </a:p>
        </p:txBody>
      </p:sp>
      <p:sp>
        <p:nvSpPr>
          <p:cNvPr id="4" name="Slide Number Placeholder 3"/>
          <p:cNvSpPr>
            <a:spLocks noGrp="1"/>
          </p:cNvSpPr>
          <p:nvPr>
            <p:ph type="sldNum" sz="quarter" idx="12"/>
          </p:nvPr>
        </p:nvSpPr>
        <p:spPr/>
        <p:txBody>
          <a:bodyPr/>
          <a:lstStyle/>
          <a:p>
            <a:fld id="{8CB02029-972E-4112-9521-3842F2D923EA}" type="slidenum">
              <a:rPr lang="en-US" sz="1800" smtClean="0">
                <a:solidFill>
                  <a:schemeClr val="accent2">
                    <a:lumMod val="50000"/>
                  </a:schemeClr>
                </a:solidFill>
                <a:latin typeface="Cambria "/>
              </a:rPr>
              <a:t>9</a:t>
            </a:fld>
            <a:endParaRPr lang="en-US" sz="1800" dirty="0">
              <a:solidFill>
                <a:schemeClr val="accent2">
                  <a:lumMod val="50000"/>
                </a:schemeClr>
              </a:solidFill>
              <a:latin typeface="Cambria "/>
            </a:endParaRPr>
          </a:p>
        </p:txBody>
      </p:sp>
    </p:spTree>
    <p:extLst>
      <p:ext uri="{BB962C8B-B14F-4D97-AF65-F5344CB8AC3E}">
        <p14:creationId xmlns:p14="http://schemas.microsoft.com/office/powerpoint/2010/main" val="34256518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1953</TotalTime>
  <Words>3437</Words>
  <Application>Microsoft Office PowerPoint</Application>
  <PresentationFormat>Widescreen</PresentationFormat>
  <Paragraphs>384</Paragraphs>
  <Slides>49</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Arial</vt:lpstr>
      <vt:lpstr>Calibri</vt:lpstr>
      <vt:lpstr>Cambria</vt:lpstr>
      <vt:lpstr>Cambria </vt:lpstr>
      <vt:lpstr>Century Gothic</vt:lpstr>
      <vt:lpstr>Times New Roman</vt:lpstr>
      <vt:lpstr>Trebuchet MS</vt:lpstr>
      <vt:lpstr>Wingdings</vt:lpstr>
      <vt:lpstr>Wingdings 3</vt:lpstr>
      <vt:lpstr>Facet</vt:lpstr>
      <vt:lpstr>Wisp</vt:lpstr>
      <vt:lpstr>INCOME ESCAPEMENT ASSESMENT  U/S 147</vt:lpstr>
      <vt:lpstr>PowerPoint Presentation</vt:lpstr>
      <vt:lpstr>Intention and purpose of substituting the erstwhile reassessment provisions with the new provisions</vt:lpstr>
      <vt:lpstr>Introduction of new Re-assessment scheme </vt:lpstr>
      <vt:lpstr>PowerPoint Presentation</vt:lpstr>
      <vt:lpstr>Key aspects and salient features –Reassessment scheme w.ef. 01.04.2021</vt:lpstr>
      <vt:lpstr>PowerPoint Presentation</vt:lpstr>
      <vt:lpstr>Risk Management Strategy </vt:lpstr>
      <vt:lpstr>PowerPoint Presentation</vt:lpstr>
      <vt:lpstr>PowerPoint Presentation</vt:lpstr>
      <vt:lpstr>Procedure u/s 148A to be followed before issuance of notice u/s 148</vt:lpstr>
      <vt:lpstr>Section 149-Time Limits for issuance of notice u/s 148 </vt:lpstr>
      <vt:lpstr>Amended time limit after FA 2024</vt:lpstr>
      <vt:lpstr>PowerPoint Presentation</vt:lpstr>
      <vt:lpstr>PowerPoint Presentation</vt:lpstr>
      <vt:lpstr>PowerPoint Presentation</vt:lpstr>
      <vt:lpstr>Approvals for reopening  –specified authority u/s 151, u/s 148B and in other cases</vt:lpstr>
      <vt:lpstr>  “Information which suggests that income chargeable to tax has escaped assessment”-Applicability of Jurisprudence established under old reassessment scheme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Reopening /reassessment proceedings under section 148/148A/149-Myriad legal issues and the way forward</dc:title>
  <dc:creator>Microsoft account</dc:creator>
  <cp:lastModifiedBy>User</cp:lastModifiedBy>
  <cp:revision>294</cp:revision>
  <cp:lastPrinted>2023-05-25T07:14:04Z</cp:lastPrinted>
  <dcterms:created xsi:type="dcterms:W3CDTF">2023-05-22T17:17:24Z</dcterms:created>
  <dcterms:modified xsi:type="dcterms:W3CDTF">2025-01-20T07:19:15Z</dcterms:modified>
</cp:coreProperties>
</file>