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3" r:id="rId7"/>
    <p:sldId id="274"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65" d="100"/>
          <a:sy n="65" d="100"/>
        </p:scale>
        <p:origin x="726"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D69AC0B-4C22-401F-BEFB-5B524F6DE0DE}"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A380D-D965-428E-A03D-90D30A3EF81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58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69AC0B-4C22-401F-BEFB-5B524F6DE0DE}"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A380D-D965-428E-A03D-90D30A3EF81F}" type="slidenum">
              <a:rPr lang="en-US" smtClean="0"/>
              <a:t>‹#›</a:t>
            </a:fld>
            <a:endParaRPr lang="en-US"/>
          </a:p>
        </p:txBody>
      </p:sp>
    </p:spTree>
    <p:extLst>
      <p:ext uri="{BB962C8B-B14F-4D97-AF65-F5344CB8AC3E}">
        <p14:creationId xmlns:p14="http://schemas.microsoft.com/office/powerpoint/2010/main" val="238329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69AC0B-4C22-401F-BEFB-5B524F6DE0DE}"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A380D-D965-428E-A03D-90D30A3EF81F}"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35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69AC0B-4C22-401F-BEFB-5B524F6DE0DE}"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A380D-D965-428E-A03D-90D30A3EF81F}" type="slidenum">
              <a:rPr lang="en-US" smtClean="0"/>
              <a:t>‹#›</a:t>
            </a:fld>
            <a:endParaRPr lang="en-US"/>
          </a:p>
        </p:txBody>
      </p:sp>
    </p:spTree>
    <p:extLst>
      <p:ext uri="{BB962C8B-B14F-4D97-AF65-F5344CB8AC3E}">
        <p14:creationId xmlns:p14="http://schemas.microsoft.com/office/powerpoint/2010/main" val="341550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69AC0B-4C22-401F-BEFB-5B524F6DE0DE}"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A380D-D965-428E-A03D-90D30A3EF81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3377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D69AC0B-4C22-401F-BEFB-5B524F6DE0DE}"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A380D-D965-428E-A03D-90D30A3EF81F}" type="slidenum">
              <a:rPr lang="en-US" smtClean="0"/>
              <a:t>‹#›</a:t>
            </a:fld>
            <a:endParaRPr lang="en-US"/>
          </a:p>
        </p:txBody>
      </p:sp>
    </p:spTree>
    <p:extLst>
      <p:ext uri="{BB962C8B-B14F-4D97-AF65-F5344CB8AC3E}">
        <p14:creationId xmlns:p14="http://schemas.microsoft.com/office/powerpoint/2010/main" val="1885310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69AC0B-4C22-401F-BEFB-5B524F6DE0DE}"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BA380D-D965-428E-A03D-90D30A3EF81F}" type="slidenum">
              <a:rPr lang="en-US" smtClean="0"/>
              <a:t>‹#›</a:t>
            </a:fld>
            <a:endParaRPr lang="en-US"/>
          </a:p>
        </p:txBody>
      </p:sp>
    </p:spTree>
    <p:extLst>
      <p:ext uri="{BB962C8B-B14F-4D97-AF65-F5344CB8AC3E}">
        <p14:creationId xmlns:p14="http://schemas.microsoft.com/office/powerpoint/2010/main" val="1044923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D69AC0B-4C22-401F-BEFB-5B524F6DE0DE}"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BA380D-D965-428E-A03D-90D30A3EF81F}" type="slidenum">
              <a:rPr lang="en-US" smtClean="0"/>
              <a:t>‹#›</a:t>
            </a:fld>
            <a:endParaRPr lang="en-US"/>
          </a:p>
        </p:txBody>
      </p:sp>
    </p:spTree>
    <p:extLst>
      <p:ext uri="{BB962C8B-B14F-4D97-AF65-F5344CB8AC3E}">
        <p14:creationId xmlns:p14="http://schemas.microsoft.com/office/powerpoint/2010/main" val="16748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69AC0B-4C22-401F-BEFB-5B524F6DE0DE}" type="datetimeFigureOut">
              <a:rPr lang="en-US" smtClean="0"/>
              <a:t>1/10/2025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BA380D-D965-428E-A03D-90D30A3EF81F}" type="slidenum">
              <a:rPr lang="en-US" smtClean="0"/>
              <a:t>‹#›</a:t>
            </a:fld>
            <a:endParaRPr lang="en-US"/>
          </a:p>
        </p:txBody>
      </p:sp>
    </p:spTree>
    <p:extLst>
      <p:ext uri="{BB962C8B-B14F-4D97-AF65-F5344CB8AC3E}">
        <p14:creationId xmlns:p14="http://schemas.microsoft.com/office/powerpoint/2010/main" val="2928563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D69AC0B-4C22-401F-BEFB-5B524F6DE0DE}"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A380D-D965-428E-A03D-90D30A3EF81F}" type="slidenum">
              <a:rPr lang="en-US" smtClean="0"/>
              <a:t>‹#›</a:t>
            </a:fld>
            <a:endParaRPr lang="en-US"/>
          </a:p>
        </p:txBody>
      </p:sp>
    </p:spTree>
    <p:extLst>
      <p:ext uri="{BB962C8B-B14F-4D97-AF65-F5344CB8AC3E}">
        <p14:creationId xmlns:p14="http://schemas.microsoft.com/office/powerpoint/2010/main" val="6994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69AC0B-4C22-401F-BEFB-5B524F6DE0DE}"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A380D-D965-428E-A03D-90D30A3EF81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231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D69AC0B-4C22-401F-BEFB-5B524F6DE0DE}" type="datetimeFigureOut">
              <a:rPr lang="en-US" smtClean="0"/>
              <a:t>1/10/2025</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CBA380D-D965-428E-A03D-90D30A3EF81F}"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747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199" y="4960137"/>
            <a:ext cx="10788445" cy="1573398"/>
          </a:xfrm>
        </p:spPr>
        <p:txBody>
          <a:bodyPr>
            <a:normAutofit/>
          </a:bodyPr>
          <a:lstStyle/>
          <a:p>
            <a:r>
              <a:rPr lang="en-US" dirty="0" smtClean="0"/>
              <a:t>Best judgement assessment and reference to dispute resolution panel</a:t>
            </a:r>
            <a:endParaRPr lang="en-US" dirty="0"/>
          </a:p>
        </p:txBody>
      </p:sp>
    </p:spTree>
    <p:extLst>
      <p:ext uri="{BB962C8B-B14F-4D97-AF65-F5344CB8AC3E}">
        <p14:creationId xmlns:p14="http://schemas.microsoft.com/office/powerpoint/2010/main" val="2762745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PCIT v. Rahul J. Jain (</a:t>
            </a:r>
            <a:r>
              <a:rPr lang="en-US" dirty="0" err="1"/>
              <a:t>Bom</a:t>
            </a:r>
            <a:r>
              <a:rPr lang="en-US" dirty="0"/>
              <a:t>.)(HC) (ITA No. 857 of 2016 </a:t>
            </a:r>
            <a:r>
              <a:rPr lang="en-US" dirty="0" err="1"/>
              <a:t>dt.</a:t>
            </a:r>
            <a:r>
              <a:rPr lang="en-US" dirty="0"/>
              <a:t> 11-12-2018)</a:t>
            </a:r>
          </a:p>
        </p:txBody>
      </p:sp>
      <p:sp>
        <p:nvSpPr>
          <p:cNvPr id="3" name="Content Placeholder 2"/>
          <p:cNvSpPr>
            <a:spLocks noGrp="1"/>
          </p:cNvSpPr>
          <p:nvPr>
            <p:ph idx="1"/>
          </p:nvPr>
        </p:nvSpPr>
        <p:spPr/>
        <p:txBody>
          <a:bodyPr/>
          <a:lstStyle/>
          <a:p>
            <a:r>
              <a:rPr lang="en-US" dirty="0" smtClean="0"/>
              <a:t>Dismissing </a:t>
            </a:r>
            <a:r>
              <a:rPr lang="en-US" dirty="0"/>
              <a:t>the appeal of the revenue the Court held that, best judgment assessment can be resorted by the AO in the absence of any record, but it cannot be arbitrary, when the </a:t>
            </a:r>
            <a:r>
              <a:rPr lang="en-US" dirty="0" err="1"/>
              <a:t>assessee</a:t>
            </a:r>
            <a:r>
              <a:rPr lang="en-US" dirty="0"/>
              <a:t> has filed supporting documents justifying the loss suffered.</a:t>
            </a:r>
            <a:endParaRPr lang="en-US" dirty="0"/>
          </a:p>
        </p:txBody>
      </p:sp>
    </p:spTree>
    <p:extLst>
      <p:ext uri="{BB962C8B-B14F-4D97-AF65-F5344CB8AC3E}">
        <p14:creationId xmlns:p14="http://schemas.microsoft.com/office/powerpoint/2010/main" val="3265320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REFUSAL BY CHARTERED ACCOUNTANT UNDER SECTION 142(2A) CANNOT LEAD TO BEST JUDGMENT ASSESSMENT</a:t>
            </a:r>
            <a:endParaRPr lang="en-US" dirty="0"/>
          </a:p>
        </p:txBody>
      </p:sp>
      <p:sp>
        <p:nvSpPr>
          <p:cNvPr id="3" name="Content Placeholder 2"/>
          <p:cNvSpPr>
            <a:spLocks noGrp="1"/>
          </p:cNvSpPr>
          <p:nvPr>
            <p:ph idx="1"/>
          </p:nvPr>
        </p:nvSpPr>
        <p:spPr/>
        <p:txBody>
          <a:bodyPr/>
          <a:lstStyle/>
          <a:p>
            <a:pPr algn="just"/>
            <a:r>
              <a:rPr lang="en-US" sz="2800" b="1" i="1" dirty="0"/>
              <a:t>Swadeshi </a:t>
            </a:r>
            <a:r>
              <a:rPr lang="en-US" sz="2800" b="1" i="1" dirty="0" err="1"/>
              <a:t>Polytex</a:t>
            </a:r>
            <a:r>
              <a:rPr lang="en-US" sz="2800" b="1" i="1" dirty="0"/>
              <a:t> Ltd. v. ITO [1983] 144 ITR 171 (SC).</a:t>
            </a:r>
            <a:endParaRPr lang="en-US" sz="2800" dirty="0"/>
          </a:p>
          <a:p>
            <a:pPr algn="just"/>
            <a:r>
              <a:rPr lang="en-US" sz="2800" dirty="0"/>
              <a:t>If, for a frivolous reason, the chartered accountant declines to undertake the audit of a company’s accounts under a direction issued under section 142(2A), obviously the company could not be held responsible. There is neither default nor failure to comply with the direction issued under section 142(2A) on the part of the company so as to attract a best judgment assessment </a:t>
            </a:r>
            <a:r>
              <a:rPr lang="en-US" sz="2800" u="sng" dirty="0"/>
              <a:t>by invoking section 144(b)</a:t>
            </a:r>
            <a:endParaRPr lang="en-US" sz="2800" dirty="0"/>
          </a:p>
          <a:p>
            <a:endParaRPr lang="en-US" dirty="0"/>
          </a:p>
        </p:txBody>
      </p:sp>
    </p:spTree>
    <p:extLst>
      <p:ext uri="{BB962C8B-B14F-4D97-AF65-F5344CB8AC3E}">
        <p14:creationId xmlns:p14="http://schemas.microsoft.com/office/powerpoint/2010/main" val="1881670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FALL IN GROSS PROFIT RATIO CAN NOT BE SOLE GROUND FOR REJECTION OF BOOKS OF ACCOUNTS AND MAKING BEST JUDGEMENT ASSESSMENT</a:t>
            </a:r>
            <a:endParaRPr lang="en-US" dirty="0"/>
          </a:p>
        </p:txBody>
      </p:sp>
      <p:sp>
        <p:nvSpPr>
          <p:cNvPr id="3" name="Content Placeholder 2"/>
          <p:cNvSpPr>
            <a:spLocks noGrp="1"/>
          </p:cNvSpPr>
          <p:nvPr>
            <p:ph idx="1"/>
          </p:nvPr>
        </p:nvSpPr>
        <p:spPr>
          <a:xfrm>
            <a:off x="1024127" y="2558845"/>
            <a:ext cx="9720073" cy="4023360"/>
          </a:xfrm>
        </p:spPr>
        <p:txBody>
          <a:bodyPr>
            <a:normAutofit lnSpcReduction="10000"/>
          </a:bodyPr>
          <a:lstStyle/>
          <a:p>
            <a:pPr algn="just"/>
            <a:r>
              <a:rPr lang="en-US" sz="2800" b="1" i="1" dirty="0"/>
              <a:t>Pr. CIT v. IBILT Technologies Ltd. (2018) 98 Taxmann.com 255 (DHC)</a:t>
            </a:r>
            <a:endParaRPr lang="en-US" sz="2800" dirty="0"/>
          </a:p>
          <a:p>
            <a:pPr algn="just"/>
            <a:r>
              <a:rPr lang="en-US" sz="2800" dirty="0"/>
              <a:t>If there is fall in the gross profit ratio, reasons and grounds given by the respondent/</a:t>
            </a:r>
            <a:r>
              <a:rPr lang="en-US" sz="2800" dirty="0" err="1"/>
              <a:t>assessee</a:t>
            </a:r>
            <a:r>
              <a:rPr lang="en-US" sz="2800" dirty="0"/>
              <a:t> have to be examined objectively, fairly and in a non-partisan manner. Past results could be a good reason to conduct detailed verification, albeit would not be the only ground and reason to make addition by rejecting the books of account. Good and cogent reason why the financial results should be rejected has to be given. Books of account cannot be rejected as the respondent- </a:t>
            </a:r>
            <a:r>
              <a:rPr lang="en-US" sz="2800" dirty="0" err="1"/>
              <a:t>assessee</a:t>
            </a:r>
            <a:r>
              <a:rPr lang="en-US" sz="2800" dirty="0"/>
              <a:t> has suffered losses, where as in the immediate earlier year, profit was made.</a:t>
            </a:r>
          </a:p>
          <a:p>
            <a:endParaRPr lang="en-US" dirty="0"/>
          </a:p>
        </p:txBody>
      </p:sp>
    </p:spTree>
    <p:extLst>
      <p:ext uri="{BB962C8B-B14F-4D97-AF65-F5344CB8AC3E}">
        <p14:creationId xmlns:p14="http://schemas.microsoft.com/office/powerpoint/2010/main" val="3023023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7367" y="1091381"/>
            <a:ext cx="9720073" cy="4023360"/>
          </a:xfrm>
        </p:spPr>
        <p:txBody>
          <a:bodyPr>
            <a:noAutofit/>
          </a:bodyPr>
          <a:lstStyle/>
          <a:p>
            <a:pPr algn="just"/>
            <a:r>
              <a:rPr lang="en-US" sz="2800" dirty="0"/>
              <a:t>Fall in gross profit ratio could be due to various reasons, and cannot be the sole and only ground to reject the book results in entirety and frame best judgment assessment [see </a:t>
            </a:r>
            <a:r>
              <a:rPr lang="en-US" sz="2800" i="1" dirty="0"/>
              <a:t>CIT v. Poonam Rani </a:t>
            </a:r>
            <a:r>
              <a:rPr lang="en-US" sz="2800" i="1" u="sng" dirty="0"/>
              <a:t>[2010] 326 ITR 223/192 Taxman 167 (Delhi)</a:t>
            </a:r>
            <a:r>
              <a:rPr lang="en-US" sz="2800" i="1" dirty="0"/>
              <a:t>, Action Electricals v. Dy. CIT </a:t>
            </a:r>
            <a:r>
              <a:rPr lang="en-US" sz="2800" i="1" u="sng" dirty="0"/>
              <a:t>[2003] 132 Taxman 640/[2002] 258 ITR 188 (Delhi)</a:t>
            </a:r>
            <a:r>
              <a:rPr lang="en-US" sz="2800" dirty="0"/>
              <a:t>]. The reasoning given in the assessment order to compute income on hypothetical basis by applying gross profit ratio of 4% is completely fallacious, wrong and is contrary to well-settled law, as expounded vide judgments reported as </a:t>
            </a:r>
            <a:r>
              <a:rPr lang="en-US" sz="2800" i="1" dirty="0"/>
              <a:t>CIT v. Calcutta Discount Co. Ltd. </a:t>
            </a:r>
            <a:r>
              <a:rPr lang="en-US" sz="2800" i="1" u="sng" dirty="0"/>
              <a:t>[1973] 91 ITR 8 (SC)</a:t>
            </a:r>
            <a:r>
              <a:rPr lang="en-US" sz="2800" i="1" dirty="0"/>
              <a:t>, </a:t>
            </a:r>
            <a:r>
              <a:rPr lang="en-US" sz="2800" i="1" dirty="0" err="1"/>
              <a:t>Dhakeshwari</a:t>
            </a:r>
            <a:r>
              <a:rPr lang="en-US" sz="2800" i="1" dirty="0"/>
              <a:t> Cotton Mills Ltd. v. CIT </a:t>
            </a:r>
            <a:r>
              <a:rPr lang="en-US" sz="2800" i="1" u="sng" dirty="0"/>
              <a:t>[1954] 26 ITR 775 (SC)</a:t>
            </a:r>
            <a:r>
              <a:rPr lang="en-US" sz="2800" i="1" dirty="0"/>
              <a:t> and </a:t>
            </a:r>
            <a:r>
              <a:rPr lang="en-US" sz="2800" i="1" dirty="0" err="1"/>
              <a:t>Raghubar</a:t>
            </a:r>
            <a:r>
              <a:rPr lang="en-US" sz="2800" i="1" dirty="0"/>
              <a:t> Mandal </a:t>
            </a:r>
            <a:r>
              <a:rPr lang="en-US" sz="2800" i="1" dirty="0" err="1"/>
              <a:t>Harihar</a:t>
            </a:r>
            <a:r>
              <a:rPr lang="en-US" sz="2800" i="1" dirty="0"/>
              <a:t> Mandal v. State of Bihar AIR 1957 SC 810.</a:t>
            </a:r>
            <a:endParaRPr lang="en-US" sz="2800" dirty="0"/>
          </a:p>
        </p:txBody>
      </p:sp>
    </p:spTree>
    <p:extLst>
      <p:ext uri="{BB962C8B-B14F-4D97-AF65-F5344CB8AC3E}">
        <p14:creationId xmlns:p14="http://schemas.microsoft.com/office/powerpoint/2010/main" val="3717610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ESTIMATION OF INCOME MUST BE HONEST AND FAIR</a:t>
            </a:r>
            <a:endParaRPr lang="en-US" dirty="0"/>
          </a:p>
        </p:txBody>
      </p:sp>
      <p:sp>
        <p:nvSpPr>
          <p:cNvPr id="3" name="Content Placeholder 2"/>
          <p:cNvSpPr>
            <a:spLocks noGrp="1"/>
          </p:cNvSpPr>
          <p:nvPr>
            <p:ph idx="1"/>
          </p:nvPr>
        </p:nvSpPr>
        <p:spPr/>
        <p:txBody>
          <a:bodyPr/>
          <a:lstStyle/>
          <a:p>
            <a:pPr algn="just"/>
            <a:r>
              <a:rPr lang="en-US" sz="2800" b="1" i="1" dirty="0" err="1"/>
              <a:t>Brij</a:t>
            </a:r>
            <a:r>
              <a:rPr lang="en-US" sz="2800" b="1" i="1" dirty="0"/>
              <a:t> </a:t>
            </a:r>
            <a:r>
              <a:rPr lang="en-US" sz="2800" b="1" i="1" dirty="0" err="1"/>
              <a:t>Bhushan</a:t>
            </a:r>
            <a:r>
              <a:rPr lang="en-US" sz="2800" b="1" i="1" dirty="0"/>
              <a:t> Lal </a:t>
            </a:r>
            <a:r>
              <a:rPr lang="en-US" sz="2800" b="1" i="1" dirty="0" err="1"/>
              <a:t>Parduman</a:t>
            </a:r>
            <a:r>
              <a:rPr lang="en-US" sz="2800" b="1" i="1" dirty="0"/>
              <a:t> Kumar v. CIT [1978] 115 ITR 524 (SC).</a:t>
            </a:r>
            <a:endParaRPr lang="en-US" sz="2800" dirty="0"/>
          </a:p>
          <a:p>
            <a:pPr algn="just"/>
            <a:r>
              <a:rPr lang="en-US" sz="2800" b="1" i="1" dirty="0" err="1"/>
              <a:t>Kachwala</a:t>
            </a:r>
            <a:r>
              <a:rPr lang="en-US" sz="2800" b="1" i="1" dirty="0"/>
              <a:t> Gems v. Jt. CIT [2007] 158 Taxman 71 (SC).</a:t>
            </a:r>
            <a:endParaRPr lang="en-US" sz="2800" dirty="0"/>
          </a:p>
          <a:p>
            <a:pPr algn="just"/>
            <a:r>
              <a:rPr lang="en-US" sz="2800" dirty="0"/>
              <a:t>The authority making a best judgment assessment must make an honest and fair estimate of the income of the </a:t>
            </a:r>
            <a:r>
              <a:rPr lang="en-US" sz="2800" dirty="0" err="1"/>
              <a:t>assessee</a:t>
            </a:r>
            <a:r>
              <a:rPr lang="en-US" sz="2800" dirty="0"/>
              <a:t> and though arbitrariness cannot be avoided in such an estimate, the same must not be capricious but should have a reasonable nexus to the available material and the circumstances of the case.</a:t>
            </a:r>
          </a:p>
          <a:p>
            <a:endParaRPr lang="en-US" dirty="0"/>
          </a:p>
        </p:txBody>
      </p:sp>
    </p:spTree>
    <p:extLst>
      <p:ext uri="{BB962C8B-B14F-4D97-AF65-F5344CB8AC3E}">
        <p14:creationId xmlns:p14="http://schemas.microsoft.com/office/powerpoint/2010/main" val="2977533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b="1" i="1" dirty="0"/>
              <a:t>State of Kerala v. C. </a:t>
            </a:r>
            <a:r>
              <a:rPr lang="en-US" sz="2800" b="1" i="1" dirty="0" err="1"/>
              <a:t>Velukutty</a:t>
            </a:r>
            <a:r>
              <a:rPr lang="en-US" sz="2800" b="1" i="1" dirty="0"/>
              <a:t> [1966] 60 ITR 239 (SC).</a:t>
            </a:r>
            <a:endParaRPr lang="en-US" sz="2800" dirty="0"/>
          </a:p>
          <a:p>
            <a:pPr algn="just"/>
            <a:r>
              <a:rPr lang="en-US" sz="2800" dirty="0"/>
              <a:t>Though there is an element of guesswork in a ‘best judgment assessment’, it should not be a wild one, but should have a reasonable nexus to the available material and the circumstances of each case. Though the section provides for a summary method because of the default of the </a:t>
            </a:r>
            <a:r>
              <a:rPr lang="en-US" sz="2800" dirty="0" err="1"/>
              <a:t>assessee</a:t>
            </a:r>
            <a:r>
              <a:rPr lang="en-US" sz="2800" dirty="0"/>
              <a:t>, it does not enable the assessing authority to function capriciously without regard to the available material.</a:t>
            </a:r>
          </a:p>
          <a:p>
            <a:pPr algn="just"/>
            <a:endParaRPr lang="en-US" sz="2800" dirty="0"/>
          </a:p>
        </p:txBody>
      </p:sp>
    </p:spTree>
    <p:extLst>
      <p:ext uri="{BB962C8B-B14F-4D97-AF65-F5344CB8AC3E}">
        <p14:creationId xmlns:p14="http://schemas.microsoft.com/office/powerpoint/2010/main" val="4000393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PROPER OPPORTUNITY MUST BE GIVEN TO ASSESSEE –</a:t>
            </a:r>
            <a:endParaRPr lang="en-US" dirty="0"/>
          </a:p>
        </p:txBody>
      </p:sp>
      <p:sp>
        <p:nvSpPr>
          <p:cNvPr id="3" name="Content Placeholder 2"/>
          <p:cNvSpPr>
            <a:spLocks noGrp="1"/>
          </p:cNvSpPr>
          <p:nvPr>
            <p:ph idx="1"/>
          </p:nvPr>
        </p:nvSpPr>
        <p:spPr/>
        <p:txBody>
          <a:bodyPr/>
          <a:lstStyle/>
          <a:p>
            <a:r>
              <a:rPr lang="en-US" dirty="0"/>
              <a:t>The </a:t>
            </a:r>
            <a:r>
              <a:rPr lang="en-US" dirty="0" err="1"/>
              <a:t>assessee</a:t>
            </a:r>
            <a:r>
              <a:rPr lang="en-US" dirty="0"/>
              <a:t> will have to be given an opportunity of being heard and a right to question the correctness or the relevancy of the materials on the basis of which the ITO proposes to make the best judgment assessment-</a:t>
            </a:r>
            <a:r>
              <a:rPr lang="en-US" b="1" i="1" dirty="0" err="1"/>
              <a:t>Dhanalakshmi</a:t>
            </a:r>
            <a:r>
              <a:rPr lang="en-US" b="1" i="1" dirty="0"/>
              <a:t> Pictures v. CIT [1983] 144 ITR 452 (Mad.); T.C.N. Menon v. ITO [1974] 96 ITR 148 (Ker.).</a:t>
            </a:r>
            <a:endParaRPr lang="en-US" dirty="0"/>
          </a:p>
          <a:p>
            <a:r>
              <a:rPr lang="en-US" dirty="0"/>
              <a:t>While making a best judgment assessment on the basis of comparable cases, the </a:t>
            </a:r>
            <a:r>
              <a:rPr lang="en-US" dirty="0" err="1"/>
              <a:t>assessee</a:t>
            </a:r>
            <a:r>
              <a:rPr lang="en-US" dirty="0"/>
              <a:t> must be apprised of those cases and given an opportunity to have his say in the matter – </a:t>
            </a:r>
            <a:r>
              <a:rPr lang="en-US" b="1" i="1" dirty="0"/>
              <a:t>K. </a:t>
            </a:r>
            <a:r>
              <a:rPr lang="en-US" b="1" i="1" dirty="0" err="1"/>
              <a:t>Baliah</a:t>
            </a:r>
            <a:r>
              <a:rPr lang="en-US" b="1" i="1" dirty="0"/>
              <a:t> v. CIT [1965] 56 ITR 182 (</a:t>
            </a:r>
            <a:r>
              <a:rPr lang="en-US" b="1" i="1" dirty="0" err="1"/>
              <a:t>Mys</a:t>
            </a:r>
            <a:r>
              <a:rPr lang="en-US" b="1" i="1" dirty="0"/>
              <a:t>.).</a:t>
            </a:r>
            <a:endParaRPr lang="en-US" dirty="0"/>
          </a:p>
          <a:p>
            <a:r>
              <a:rPr lang="en-US" dirty="0"/>
              <a:t>It is not open to Assessing Officer to make best judgment assessment under section 144, otherwise than, </a:t>
            </a:r>
            <a:r>
              <a:rPr lang="en-US" u="sng" dirty="0"/>
              <a:t>on basis of all relevant materials</a:t>
            </a:r>
            <a:r>
              <a:rPr lang="en-US" dirty="0"/>
              <a:t> which he had gathered after giving an opportunity of hearing to </a:t>
            </a:r>
            <a:r>
              <a:rPr lang="en-US" dirty="0" err="1"/>
              <a:t>assessee</a:t>
            </a:r>
            <a:r>
              <a:rPr lang="en-US" dirty="0"/>
              <a:t> –</a:t>
            </a:r>
            <a:r>
              <a:rPr lang="en-US" b="1" i="1" dirty="0" err="1"/>
              <a:t>Triyogi</a:t>
            </a:r>
            <a:r>
              <a:rPr lang="en-US" b="1" i="1" dirty="0"/>
              <a:t> Narayan Singh v. CIT, Kolkata (2015) 60 Taxmann.com 351(Calcutta)</a:t>
            </a:r>
            <a:endParaRPr lang="en-US" dirty="0"/>
          </a:p>
          <a:p>
            <a:endParaRPr lang="en-US" dirty="0"/>
          </a:p>
        </p:txBody>
      </p:sp>
    </p:spTree>
    <p:extLst>
      <p:ext uri="{BB962C8B-B14F-4D97-AF65-F5344CB8AC3E}">
        <p14:creationId xmlns:p14="http://schemas.microsoft.com/office/powerpoint/2010/main" val="363455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SPECIFIC FINDING REGARDING NON COMPLIANCE OF NOTICES IS NECESSARY</a:t>
            </a:r>
            <a:endParaRPr lang="en-US" dirty="0"/>
          </a:p>
        </p:txBody>
      </p:sp>
      <p:sp>
        <p:nvSpPr>
          <p:cNvPr id="3" name="Content Placeholder 2"/>
          <p:cNvSpPr>
            <a:spLocks noGrp="1"/>
          </p:cNvSpPr>
          <p:nvPr>
            <p:ph idx="1"/>
          </p:nvPr>
        </p:nvSpPr>
        <p:spPr/>
        <p:txBody>
          <a:bodyPr>
            <a:normAutofit/>
          </a:bodyPr>
          <a:lstStyle/>
          <a:p>
            <a:pPr algn="just"/>
            <a:r>
              <a:rPr lang="en-US" sz="2800" dirty="0"/>
              <a:t>Where there was no finding by the ITO that there had been any non-compliance with any of the notices mentioned in sub-clauses (a), (b) and (c) of section 144, the order of best judgment assessment should be struck down, even if there was valid service of notice under section 131 and there had been non-compliance with the terms of such notice – </a:t>
            </a:r>
            <a:r>
              <a:rPr lang="en-US" sz="2800" b="1" i="1" dirty="0" err="1"/>
              <a:t>Mohini</a:t>
            </a:r>
            <a:r>
              <a:rPr lang="en-US" sz="2800" b="1" i="1" dirty="0"/>
              <a:t> Debi </a:t>
            </a:r>
            <a:r>
              <a:rPr lang="en-US" sz="2800" b="1" i="1" dirty="0" err="1"/>
              <a:t>Malpani</a:t>
            </a:r>
            <a:r>
              <a:rPr lang="en-US" sz="2800" b="1" i="1" dirty="0"/>
              <a:t> v. ITO [1970] 77 ITR 674 (Cal.).</a:t>
            </a:r>
            <a:endParaRPr lang="en-US" sz="2800" dirty="0"/>
          </a:p>
        </p:txBody>
      </p:sp>
    </p:spTree>
    <p:extLst>
      <p:ext uri="{BB962C8B-B14F-4D97-AF65-F5344CB8AC3E}">
        <p14:creationId xmlns:p14="http://schemas.microsoft.com/office/powerpoint/2010/main" val="19923100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ASSESSING OFFICER SHOULD BE GUIDED BY RULES OF JUSTICE, EQUITY, FAIR AND GOOD CONSCIENCE</a:t>
            </a:r>
            <a:endParaRPr lang="en-US" dirty="0"/>
          </a:p>
        </p:txBody>
      </p:sp>
      <p:sp>
        <p:nvSpPr>
          <p:cNvPr id="3" name="Content Placeholder 2"/>
          <p:cNvSpPr>
            <a:spLocks noGrp="1"/>
          </p:cNvSpPr>
          <p:nvPr>
            <p:ph idx="1"/>
          </p:nvPr>
        </p:nvSpPr>
        <p:spPr/>
        <p:txBody>
          <a:bodyPr/>
          <a:lstStyle/>
          <a:p>
            <a:pPr algn="just"/>
            <a:r>
              <a:rPr lang="en-US" sz="2800" b="1" i="1" dirty="0"/>
              <a:t>CIT v. </a:t>
            </a:r>
            <a:r>
              <a:rPr lang="en-US" sz="2800" b="1" i="1" dirty="0" err="1"/>
              <a:t>Ranicherra</a:t>
            </a:r>
            <a:r>
              <a:rPr lang="en-US" sz="2800" b="1" i="1" dirty="0"/>
              <a:t> Tea Co. Ltd. [1994] 207 ITR 979 (Cal.)</a:t>
            </a:r>
            <a:endParaRPr lang="en-US" sz="2800" dirty="0"/>
          </a:p>
          <a:p>
            <a:pPr algn="just"/>
            <a:r>
              <a:rPr lang="en-US" sz="2800" dirty="0"/>
              <a:t>In making a best judgment assessment, the Assessing Officer does not possess absolute arbitrary authority to assess any figure he likes. Although he is not bound by strict judicial principles, he should be guided by rules of justice, equity and good conscience.</a:t>
            </a:r>
          </a:p>
          <a:p>
            <a:endParaRPr lang="en-US" dirty="0"/>
          </a:p>
        </p:txBody>
      </p:sp>
    </p:spTree>
    <p:extLst>
      <p:ext uri="{BB962C8B-B14F-4D97-AF65-F5344CB8AC3E}">
        <p14:creationId xmlns:p14="http://schemas.microsoft.com/office/powerpoint/2010/main" val="4881998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WHETHER POWER TO MAKE BEST JUDGEMENT ASSESSMENT IS ARBITRARY</a:t>
            </a:r>
            <a:endParaRPr lang="en-US" dirty="0"/>
          </a:p>
        </p:txBody>
      </p:sp>
      <p:sp>
        <p:nvSpPr>
          <p:cNvPr id="3" name="Content Placeholder 2"/>
          <p:cNvSpPr>
            <a:spLocks noGrp="1"/>
          </p:cNvSpPr>
          <p:nvPr>
            <p:ph idx="1"/>
          </p:nvPr>
        </p:nvSpPr>
        <p:spPr/>
        <p:txBody>
          <a:bodyPr>
            <a:normAutofit fontScale="92500"/>
          </a:bodyPr>
          <a:lstStyle/>
          <a:p>
            <a:r>
              <a:rPr lang="en-US" b="1" i="1" dirty="0"/>
              <a:t>Matter dealt in case of State of Orissa v. Maharaja Shri B.P. Singh </a:t>
            </a:r>
            <a:r>
              <a:rPr lang="en-US" b="1" i="1" dirty="0" err="1"/>
              <a:t>Deo</a:t>
            </a:r>
            <a:r>
              <a:rPr lang="en-US" b="1" i="1" dirty="0"/>
              <a:t> [1970] 76 ITR 690 (SC).</a:t>
            </a:r>
            <a:endParaRPr lang="en-US" dirty="0"/>
          </a:p>
          <a:p>
            <a:r>
              <a:rPr lang="en-US" dirty="0"/>
              <a:t>The mere fact that the material placed by the </a:t>
            </a:r>
            <a:r>
              <a:rPr lang="en-US" dirty="0" err="1"/>
              <a:t>assessee</a:t>
            </a:r>
            <a:r>
              <a:rPr lang="en-US" dirty="0"/>
              <a:t> before the assessing officer is unreliable does not empower the officer to make an arbitrary order. The power to make a best judgment assessment is not an arbitrary power.</a:t>
            </a:r>
          </a:p>
          <a:p>
            <a:r>
              <a:rPr lang="en-US" b="1" i="1" dirty="0" err="1"/>
              <a:t>Kachwala</a:t>
            </a:r>
            <a:r>
              <a:rPr lang="en-US" b="1" i="1" dirty="0"/>
              <a:t> Gems v. Joint Commissioner of income Tax, </a:t>
            </a:r>
            <a:r>
              <a:rPr lang="en-US" b="1" i="1" dirty="0" err="1"/>
              <a:t>jaipur</a:t>
            </a:r>
            <a:r>
              <a:rPr lang="en-US" b="1" i="1" dirty="0"/>
              <a:t> (2007) 158 taxmann.com 71 (SC)</a:t>
            </a:r>
            <a:endParaRPr lang="en-US" dirty="0"/>
          </a:p>
          <a:p>
            <a:r>
              <a:rPr lang="en-US" dirty="0"/>
              <a:t>It is well-settled that in a best judgment assessment, there is always a certain degree of guess work. No doubt, the authorities concerned should try to make an honest and fair estimate of the income even in a best judgment assessment, and should not act totally arbitrarily, but there is necessarily some amount of guess work involved in a best judgment assessment, and it is the </a:t>
            </a:r>
            <a:r>
              <a:rPr lang="en-US" dirty="0" err="1"/>
              <a:t>assessee</a:t>
            </a:r>
            <a:r>
              <a:rPr lang="en-US" dirty="0"/>
              <a:t> himself who is to blame as he did not submit proper accounts.</a:t>
            </a:r>
          </a:p>
          <a:p>
            <a:endParaRPr lang="en-US" dirty="0"/>
          </a:p>
        </p:txBody>
      </p:sp>
    </p:spTree>
    <p:extLst>
      <p:ext uri="{BB962C8B-B14F-4D97-AF65-F5344CB8AC3E}">
        <p14:creationId xmlns:p14="http://schemas.microsoft.com/office/powerpoint/2010/main" val="505394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144 – best judgement assessment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If any person fails to :</a:t>
            </a:r>
          </a:p>
          <a:p>
            <a:r>
              <a:rPr lang="en-US" dirty="0" smtClean="0"/>
              <a:t>(</a:t>
            </a:r>
            <a:r>
              <a:rPr lang="en-US" dirty="0"/>
              <a:t>a) fails to make the return required [2][under sub-section (1) of section 139] and has not made a return or a revised return under sub-section (4) or sub-section (5) [3][or an updated return under sub-section (8A)] of that section, or</a:t>
            </a:r>
          </a:p>
          <a:p>
            <a:r>
              <a:rPr lang="en-US" dirty="0"/>
              <a:t>(b) fails to comply with all the terms of a notice issued under sub-section (1) of section 142 [4][or fails to comply with a direction issued under sub-section (2A) of that section], or</a:t>
            </a:r>
          </a:p>
          <a:p>
            <a:r>
              <a:rPr lang="en-US" dirty="0"/>
              <a:t>(c) having made a return, fails to comply with all the terms of a notice issued under sub-section (2) of section 143,</a:t>
            </a:r>
          </a:p>
          <a:p>
            <a:r>
              <a:rPr lang="en-US" dirty="0"/>
              <a:t>the </a:t>
            </a:r>
            <a:r>
              <a:rPr lang="en-US" dirty="0" smtClean="0"/>
              <a:t>Assessing</a:t>
            </a:r>
            <a:r>
              <a:rPr lang="en-US" dirty="0"/>
              <a:t>] Officer, after taking into account all relevant material which the </a:t>
            </a:r>
            <a:r>
              <a:rPr lang="en-US" dirty="0" smtClean="0"/>
              <a:t>Assessing</a:t>
            </a:r>
            <a:r>
              <a:rPr lang="en-US" dirty="0"/>
              <a:t>] Officer has gathered, </a:t>
            </a:r>
            <a:r>
              <a:rPr lang="en-US" dirty="0" smtClean="0"/>
              <a:t>shall</a:t>
            </a:r>
            <a:r>
              <a:rPr lang="en-US" dirty="0"/>
              <a:t>, after giving the </a:t>
            </a:r>
            <a:r>
              <a:rPr lang="en-US" dirty="0" err="1"/>
              <a:t>assessee</a:t>
            </a:r>
            <a:r>
              <a:rPr lang="en-US" dirty="0"/>
              <a:t> an opportunity of being heard, make the assessment] of the total income or loss to the best of his judgment and determine the sum payable by the </a:t>
            </a:r>
            <a:r>
              <a:rPr lang="en-US" dirty="0" err="1"/>
              <a:t>assessee</a:t>
            </a:r>
            <a:r>
              <a:rPr lang="en-US" dirty="0"/>
              <a:t> [8][* * * *] on the basis of such assessment :</a:t>
            </a:r>
          </a:p>
          <a:p>
            <a:r>
              <a:rPr lang="en-US" dirty="0"/>
              <a:t>[9][Provided that such opportunity shall be given by the Assessing Officer by serving a notice calling upon the </a:t>
            </a:r>
            <a:r>
              <a:rPr lang="en-US" dirty="0" err="1"/>
              <a:t>assessee</a:t>
            </a:r>
            <a:r>
              <a:rPr lang="en-US" dirty="0"/>
              <a:t> to show cause, on a date and time to be specified in the notice, why the assessment should not be completed to the best of his judgment :</a:t>
            </a:r>
          </a:p>
          <a:p>
            <a:endParaRPr lang="en-US" dirty="0"/>
          </a:p>
        </p:txBody>
      </p:sp>
    </p:spTree>
    <p:extLst>
      <p:ext uri="{BB962C8B-B14F-4D97-AF65-F5344CB8AC3E}">
        <p14:creationId xmlns:p14="http://schemas.microsoft.com/office/powerpoint/2010/main" val="3020821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144 c – dispute resolution panel</a:t>
            </a:r>
            <a:endParaRPr lang="en-US" dirty="0"/>
          </a:p>
        </p:txBody>
      </p:sp>
      <p:sp>
        <p:nvSpPr>
          <p:cNvPr id="3" name="Content Placeholder 2"/>
          <p:cNvSpPr>
            <a:spLocks noGrp="1"/>
          </p:cNvSpPr>
          <p:nvPr>
            <p:ph idx="1"/>
          </p:nvPr>
        </p:nvSpPr>
        <p:spPr/>
        <p:txBody>
          <a:bodyPr>
            <a:normAutofit/>
          </a:bodyPr>
          <a:lstStyle/>
          <a:p>
            <a:pPr algn="just"/>
            <a:r>
              <a:rPr lang="en-US" sz="2600" dirty="0"/>
              <a:t>The Finance Act, 2009 introduced with effect from 01.10.2009 an alternate dispute resolution mechanism to facilitate expeditious resolution of disputes in tax related matters for foreign companies and for transfer pricing matters. </a:t>
            </a:r>
            <a:endParaRPr lang="en-US" sz="2600" dirty="0" smtClean="0"/>
          </a:p>
          <a:p>
            <a:pPr algn="just"/>
            <a:r>
              <a:rPr lang="en-US" sz="2600" dirty="0" smtClean="0"/>
              <a:t>Further</a:t>
            </a:r>
            <a:r>
              <a:rPr lang="en-US" sz="2600" dirty="0"/>
              <a:t>, the Central Board of Direct Taxes (CBDT) has also notified the Rules, viz., Income-tax (Dispute Resolution Panel) Rules, 2009 for establishing the Dispute Resolution Panels (DRP) and the framework for the proceeding </a:t>
            </a:r>
            <a:endParaRPr lang="en-US" sz="2600" dirty="0" smtClean="0"/>
          </a:p>
          <a:p>
            <a:pPr algn="just"/>
            <a:r>
              <a:rPr lang="en-US" sz="2600" dirty="0" smtClean="0"/>
              <a:t>[</a:t>
            </a:r>
            <a:r>
              <a:rPr lang="en-US" sz="2600" dirty="0"/>
              <a:t>vide Notification S.O. No. 2958(E)/2009/ F.No.142/22/2009-TPL].</a:t>
            </a:r>
            <a:r>
              <a:rPr lang="en-US" sz="2600" dirty="0"/>
              <a:t/>
            </a:r>
            <a:br>
              <a:rPr lang="en-US" sz="2600" dirty="0"/>
            </a:br>
            <a:endParaRPr lang="en-US" sz="2600" dirty="0"/>
          </a:p>
        </p:txBody>
      </p:sp>
    </p:spTree>
    <p:extLst>
      <p:ext uri="{BB962C8B-B14F-4D97-AF65-F5344CB8AC3E}">
        <p14:creationId xmlns:p14="http://schemas.microsoft.com/office/powerpoint/2010/main" val="1295591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600" dirty="0"/>
              <a:t>Also, the same was integrated in Faceless Scheme by CBDT vide notification no 6 &amp; 7 of 2021 dated 17th February 2021 which provides an option for eligible </a:t>
            </a:r>
            <a:r>
              <a:rPr lang="en-US" sz="2600" dirty="0" err="1"/>
              <a:t>assessee</a:t>
            </a:r>
            <a:r>
              <a:rPr lang="en-US" sz="2600" dirty="0"/>
              <a:t> to approach the DRP after passing of draft assessment order under Faceless Scheme. </a:t>
            </a:r>
            <a:endParaRPr lang="en-US" sz="2600" dirty="0" smtClean="0"/>
          </a:p>
          <a:p>
            <a:pPr algn="just"/>
            <a:endParaRPr lang="en-US" sz="2600" dirty="0"/>
          </a:p>
          <a:p>
            <a:pPr algn="just"/>
            <a:r>
              <a:rPr lang="en-US" sz="2600" dirty="0" smtClean="0"/>
              <a:t>The </a:t>
            </a:r>
            <a:r>
              <a:rPr lang="en-US" sz="2600" dirty="0"/>
              <a:t>eligible </a:t>
            </a:r>
            <a:r>
              <a:rPr lang="en-US" sz="2600" dirty="0" err="1"/>
              <a:t>assessee</a:t>
            </a:r>
            <a:r>
              <a:rPr lang="en-US" sz="2600" dirty="0"/>
              <a:t> may file objections before Dispute Resolution Panel against draft assessment order passed by the Assessing Officer within 30 days of receipt of draft assessment order.</a:t>
            </a:r>
            <a:r>
              <a:rPr lang="en-US" sz="2600" dirty="0"/>
              <a:t/>
            </a:r>
            <a:br>
              <a:rPr lang="en-US" sz="2600" dirty="0"/>
            </a:br>
            <a:endParaRPr lang="en-US" sz="2600" dirty="0"/>
          </a:p>
        </p:txBody>
      </p:sp>
    </p:spTree>
    <p:extLst>
      <p:ext uri="{BB962C8B-B14F-4D97-AF65-F5344CB8AC3E}">
        <p14:creationId xmlns:p14="http://schemas.microsoft.com/office/powerpoint/2010/main" val="31170428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a:t>
            </a:r>
            <a:endParaRPr lang="en-US" dirty="0"/>
          </a:p>
        </p:txBody>
      </p:sp>
      <p:sp>
        <p:nvSpPr>
          <p:cNvPr id="3" name="Content Placeholder 2"/>
          <p:cNvSpPr>
            <a:spLocks noGrp="1"/>
          </p:cNvSpPr>
          <p:nvPr>
            <p:ph idx="1"/>
          </p:nvPr>
        </p:nvSpPr>
        <p:spPr/>
        <p:txBody>
          <a:bodyPr/>
          <a:lstStyle/>
          <a:p>
            <a:r>
              <a:rPr lang="en-US" dirty="0"/>
              <a:t>As per Rule-4 (Income-tax (Dispute Resolution Panel) Rules, 2009), the objections may be filed in person or through his agent within the specified period in Form No. 35A. The sample of form 35A is given in Rule-Forms.</a:t>
            </a:r>
            <a:r>
              <a:rPr lang="en-US" dirty="0"/>
              <a:t/>
            </a:r>
            <a:br>
              <a:rPr lang="en-US" dirty="0"/>
            </a:br>
            <a:endParaRPr lang="en-US" dirty="0"/>
          </a:p>
        </p:txBody>
      </p:sp>
    </p:spTree>
    <p:extLst>
      <p:ext uri="{BB962C8B-B14F-4D97-AF65-F5344CB8AC3E}">
        <p14:creationId xmlns:p14="http://schemas.microsoft.com/office/powerpoint/2010/main" val="1821790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a:t>
            </a:r>
            <a:endParaRPr lang="en-US" dirty="0"/>
          </a:p>
        </p:txBody>
      </p:sp>
      <p:sp>
        <p:nvSpPr>
          <p:cNvPr id="3" name="Content Placeholder 2"/>
          <p:cNvSpPr>
            <a:spLocks noGrp="1"/>
          </p:cNvSpPr>
          <p:nvPr>
            <p:ph idx="1"/>
          </p:nvPr>
        </p:nvSpPr>
        <p:spPr/>
        <p:txBody>
          <a:bodyPr>
            <a:normAutofit fontScale="92500"/>
          </a:bodyPr>
          <a:lstStyle/>
          <a:p>
            <a:pPr algn="just"/>
            <a:r>
              <a:rPr lang="en-US" dirty="0"/>
              <a:t>Further, the objections shall be filed in paper book form in quadruplicate duly accompanied by— four copies of the draft order duly authenticated by the eligible </a:t>
            </a:r>
            <a:r>
              <a:rPr lang="en-US" dirty="0" err="1"/>
              <a:t>assessee</a:t>
            </a:r>
            <a:r>
              <a:rPr lang="en-US" dirty="0"/>
              <a:t> or his </a:t>
            </a:r>
            <a:r>
              <a:rPr lang="en-US" dirty="0" err="1"/>
              <a:t>authorised</a:t>
            </a:r>
            <a:r>
              <a:rPr lang="en-US" dirty="0"/>
              <a:t> representative: </a:t>
            </a:r>
            <a:endParaRPr lang="en-US" dirty="0" smtClean="0"/>
          </a:p>
          <a:p>
            <a:pPr algn="just"/>
            <a:r>
              <a:rPr lang="en-US" dirty="0" smtClean="0"/>
              <a:t>Provided </a:t>
            </a:r>
            <a:r>
              <a:rPr lang="en-US" dirty="0"/>
              <a:t>that in the case of draft assessment under sub-section (3) of section 143 read with section 144A, the objections shall also be accompanied by four copies of the directions issued by the Joint Commissioner or Additional Commissioner under section 144A and in the case of draft assessment under sub-section (3) of section 143 read with section 147, the objections shall also be accompanied by four copies of the original assessment order, if any : </a:t>
            </a:r>
            <a:endParaRPr lang="en-US" dirty="0" smtClean="0"/>
          </a:p>
          <a:p>
            <a:pPr algn="just"/>
            <a:r>
              <a:rPr lang="en-US" dirty="0" smtClean="0"/>
              <a:t>Provided </a:t>
            </a:r>
            <a:r>
              <a:rPr lang="en-US" dirty="0"/>
              <a:t>further that the Panel may, in its discretion, either accept the objections which are not accompanied by all or any of the documents referred to above or reject it.</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8430484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sz="2800" dirty="0"/>
              <a:t>the evidence, if any, the eligible </a:t>
            </a:r>
            <a:r>
              <a:rPr lang="en-US" sz="2800" dirty="0" err="1"/>
              <a:t>assessee</a:t>
            </a:r>
            <a:r>
              <a:rPr lang="en-US" sz="2800" dirty="0"/>
              <a:t> intends to rely upon including any document or statement or paper submitted to the Assessing Officer : </a:t>
            </a:r>
            <a:endParaRPr lang="en-US" sz="2800" dirty="0" smtClean="0"/>
          </a:p>
          <a:p>
            <a:pPr algn="just"/>
            <a:r>
              <a:rPr lang="en-US" sz="2800" dirty="0" smtClean="0"/>
              <a:t>Provided </a:t>
            </a:r>
            <a:r>
              <a:rPr lang="en-US" sz="2800" dirty="0"/>
              <a:t>that where the eligible </a:t>
            </a:r>
            <a:r>
              <a:rPr lang="en-US" sz="2800" dirty="0" err="1"/>
              <a:t>assessee</a:t>
            </a:r>
            <a:r>
              <a:rPr lang="en-US" sz="2800" dirty="0"/>
              <a:t> intends to rely upon any additional evidence other than those submitted to the Assessing Officer, such additional evidence shall not form part of the paper book but may be filed along with a separate application stating the reasons for filing such additional evidence.</a:t>
            </a:r>
            <a:r>
              <a:rPr lang="en-US" dirty="0"/>
              <a:t/>
            </a:r>
            <a:br>
              <a:rPr lang="en-US" dirty="0"/>
            </a:br>
            <a:endParaRPr lang="en-US" dirty="0"/>
          </a:p>
        </p:txBody>
      </p:sp>
    </p:spTree>
    <p:extLst>
      <p:ext uri="{BB962C8B-B14F-4D97-AF65-F5344CB8AC3E}">
        <p14:creationId xmlns:p14="http://schemas.microsoft.com/office/powerpoint/2010/main" val="35294159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As per section 144C(15)(b) of the Income Tax Act, 1961, “eligible </a:t>
            </a:r>
            <a:r>
              <a:rPr lang="en-US" dirty="0" err="1"/>
              <a:t>assessee</a:t>
            </a:r>
            <a:r>
              <a:rPr lang="en-US" dirty="0"/>
              <a:t>” means: </a:t>
            </a:r>
            <a:endParaRPr lang="en-US" dirty="0" smtClean="0"/>
          </a:p>
          <a:p>
            <a:endParaRPr lang="en-US" dirty="0" smtClean="0"/>
          </a:p>
          <a:p>
            <a:r>
              <a:rPr lang="en-US" dirty="0" smtClean="0"/>
              <a:t>1</a:t>
            </a:r>
            <a:r>
              <a:rPr lang="en-US" dirty="0"/>
              <a:t>. any person in whose case the variation referred to in sub-section (1) arises as a consequence of the order of the Transfer Pricing Officer passed under sub-section (3) of section 92CA; and </a:t>
            </a:r>
            <a:endParaRPr lang="en-US" dirty="0" smtClean="0"/>
          </a:p>
          <a:p>
            <a:endParaRPr lang="en-US" dirty="0" smtClean="0"/>
          </a:p>
          <a:p>
            <a:r>
              <a:rPr lang="en-US" dirty="0" smtClean="0"/>
              <a:t>2</a:t>
            </a:r>
            <a:r>
              <a:rPr lang="en-US" dirty="0"/>
              <a:t>. any non-resident not being a company, or any foreign company.</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7290309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Signing: The form needs to be duly signed by the </a:t>
            </a:r>
            <a:r>
              <a:rPr lang="en-US" dirty="0" err="1"/>
              <a:t>assessee</a:t>
            </a:r>
            <a:r>
              <a:rPr lang="en-US" dirty="0"/>
              <a:t> or authorized representative. </a:t>
            </a:r>
            <a:endParaRPr lang="en-US" dirty="0" smtClean="0"/>
          </a:p>
          <a:p>
            <a:pPr algn="just"/>
            <a:endParaRPr lang="en-US" dirty="0"/>
          </a:p>
          <a:p>
            <a:pPr algn="just"/>
            <a:r>
              <a:rPr lang="en-US" dirty="0" smtClean="0"/>
              <a:t>Hearing </a:t>
            </a:r>
            <a:r>
              <a:rPr lang="en-US" dirty="0"/>
              <a:t>of objections: The panel may hold it sittings at headquarter or such other place it may deem proper. Authorization letter before the commencement of the hearing need to be filed if authorized representative appears on behalf of eligible </a:t>
            </a:r>
            <a:r>
              <a:rPr lang="en-US" dirty="0" err="1"/>
              <a:t>assessee</a:t>
            </a:r>
            <a:r>
              <a:rPr lang="en-US" dirty="0"/>
              <a:t>. The panel may consider the application for filing additional affidavit and may either allow such application or reject it. And, the eligible </a:t>
            </a:r>
            <a:r>
              <a:rPr lang="en-US" dirty="0" err="1"/>
              <a:t>assessee</a:t>
            </a:r>
            <a:r>
              <a:rPr lang="en-US" dirty="0"/>
              <a:t> may, with the permission of the panel, urge any additional ground which has not been set forth in the objections.</a:t>
            </a:r>
            <a:r>
              <a:rPr lang="en-US" dirty="0"/>
              <a:t/>
            </a:r>
            <a:br>
              <a:rPr lang="en-US" dirty="0"/>
            </a:br>
            <a:endParaRPr lang="en-US" dirty="0"/>
          </a:p>
        </p:txBody>
      </p:sp>
    </p:spTree>
    <p:extLst>
      <p:ext uri="{BB962C8B-B14F-4D97-AF65-F5344CB8AC3E}">
        <p14:creationId xmlns:p14="http://schemas.microsoft.com/office/powerpoint/2010/main" val="1350146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Time limit for completion of assessment: </a:t>
            </a:r>
            <a:endParaRPr lang="en-US" dirty="0" smtClean="0"/>
          </a:p>
          <a:p>
            <a:endParaRPr lang="en-US" dirty="0"/>
          </a:p>
          <a:p>
            <a:r>
              <a:rPr lang="en-US" dirty="0" smtClean="0"/>
              <a:t>No </a:t>
            </a:r>
            <a:r>
              <a:rPr lang="en-US" dirty="0"/>
              <a:t>direction shall be issued by the DRP after nine months from the end of the month in which the draft order is forwarded to the eligible </a:t>
            </a:r>
            <a:r>
              <a:rPr lang="en-US" dirty="0" err="1"/>
              <a:t>assessee</a:t>
            </a:r>
            <a:r>
              <a:rPr lang="en-US" dirty="0"/>
              <a:t>. After the receipt of the directions of the DRP, AO shall pass final assessment order within one month from the end of the month in which such direction is received.</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232971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E-Assessment scheme:</a:t>
            </a:r>
          </a:p>
        </p:txBody>
      </p:sp>
      <p:sp>
        <p:nvSpPr>
          <p:cNvPr id="3" name="Content Placeholder 2"/>
          <p:cNvSpPr>
            <a:spLocks noGrp="1"/>
          </p:cNvSpPr>
          <p:nvPr>
            <p:ph idx="1"/>
          </p:nvPr>
        </p:nvSpPr>
        <p:spPr/>
        <p:txBody>
          <a:bodyPr>
            <a:normAutofit fontScale="92500"/>
          </a:bodyPr>
          <a:lstStyle/>
          <a:p>
            <a:pPr algn="just"/>
            <a:r>
              <a:rPr lang="en-US" dirty="0" smtClean="0"/>
              <a:t>Under </a:t>
            </a:r>
            <a:r>
              <a:rPr lang="en-US" dirty="0"/>
              <a:t>the existing Faceless Scheme, there was ambiguity as to whether cases where the option to approach DRP is available are covered within the scope of Faceless Scheme in the absence of any mechanism under the Faceless Scheme to approach the DRP. The CBDT vide notification no 6 &amp; 7 of 2021 dated 17th February 2021 amended the Faceless Assessment Scheme, 2019 and integrated faceless assessment proceedings under Faceless Scheme with DRP proceedings. </a:t>
            </a:r>
            <a:endParaRPr lang="en-US" dirty="0" smtClean="0"/>
          </a:p>
          <a:p>
            <a:pPr algn="just"/>
            <a:r>
              <a:rPr lang="en-US" dirty="0" smtClean="0"/>
              <a:t>The </a:t>
            </a:r>
            <a:r>
              <a:rPr lang="en-US" dirty="0"/>
              <a:t>revised procedure in Faceless Scheme provides an option for eligible taxpayers to approach the DRP after passing of draft assessment order under Faceless Scheme. In such cases, a step-wise procedure is provided for granting an opportunity to eligible taxpayers to file objections before the DRP and to pass final assessment order in a faceless manner through National Faceless Assessment Centre post completion of the proceedings before the DRP in conformity with the directions of the DRP.</a:t>
            </a:r>
            <a:r>
              <a:rPr lang="en-US" dirty="0"/>
              <a:t/>
            </a:r>
            <a:br>
              <a:rPr lang="en-US" dirty="0"/>
            </a:br>
            <a:endParaRPr lang="en-US" dirty="0"/>
          </a:p>
        </p:txBody>
      </p:sp>
    </p:spTree>
    <p:extLst>
      <p:ext uri="{BB962C8B-B14F-4D97-AF65-F5344CB8AC3E}">
        <p14:creationId xmlns:p14="http://schemas.microsoft.com/office/powerpoint/2010/main" val="9819928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Documents/information to be submitted along with Form 35A:</a:t>
            </a:r>
          </a:p>
        </p:txBody>
      </p:sp>
      <p:sp>
        <p:nvSpPr>
          <p:cNvPr id="3" name="Content Placeholder 2"/>
          <p:cNvSpPr>
            <a:spLocks noGrp="1"/>
          </p:cNvSpPr>
          <p:nvPr>
            <p:ph idx="1"/>
          </p:nvPr>
        </p:nvSpPr>
        <p:spPr/>
        <p:txBody>
          <a:bodyPr>
            <a:noAutofit/>
          </a:bodyPr>
          <a:lstStyle/>
          <a:p>
            <a:pPr algn="just"/>
            <a:r>
              <a:rPr lang="en-US" sz="2400" dirty="0" smtClean="0"/>
              <a:t>As </a:t>
            </a:r>
            <a:r>
              <a:rPr lang="en-US" sz="2400" dirty="0"/>
              <a:t>per Rule-Forms (Income-tax (Dispute Resolution Panel) Rules, 2009), Following documents shall be furnished along with Form 35A in the prescribed order: </a:t>
            </a:r>
            <a:endParaRPr lang="en-US" sz="2400" dirty="0" smtClean="0"/>
          </a:p>
          <a:p>
            <a:pPr algn="just"/>
            <a:r>
              <a:rPr lang="en-US" sz="2400" dirty="0"/>
              <a:t>1</a:t>
            </a:r>
            <a:r>
              <a:rPr lang="en-US" sz="2400" dirty="0" smtClean="0"/>
              <a:t>. </a:t>
            </a:r>
            <a:r>
              <a:rPr lang="en-US" sz="2400" dirty="0"/>
              <a:t>Ground of objection </a:t>
            </a:r>
            <a:endParaRPr lang="en-US" sz="2400" dirty="0" smtClean="0"/>
          </a:p>
          <a:p>
            <a:pPr algn="just"/>
            <a:r>
              <a:rPr lang="en-US" sz="2400" dirty="0" smtClean="0"/>
              <a:t>2</a:t>
            </a:r>
            <a:r>
              <a:rPr lang="en-US" sz="2400" dirty="0"/>
              <a:t>. Facts as submitted to Assessing Officer </a:t>
            </a:r>
            <a:endParaRPr lang="en-US" sz="2400" dirty="0" smtClean="0"/>
          </a:p>
          <a:p>
            <a:pPr algn="just"/>
            <a:r>
              <a:rPr lang="en-US" sz="2400" dirty="0" smtClean="0"/>
              <a:t>3</a:t>
            </a:r>
            <a:r>
              <a:rPr lang="en-US" sz="2400" dirty="0"/>
              <a:t>. Facts, if any, modified by the Assessing Officer </a:t>
            </a:r>
            <a:endParaRPr lang="en-US" sz="2400" dirty="0" smtClean="0"/>
          </a:p>
          <a:p>
            <a:pPr algn="just"/>
            <a:r>
              <a:rPr lang="en-US" sz="2400" dirty="0" smtClean="0"/>
              <a:t>4</a:t>
            </a:r>
            <a:r>
              <a:rPr lang="en-US" sz="2400" dirty="0"/>
              <a:t>. Do you wholly agree with the modifications in the facts by the Assessing Officer. If not, give reasons pointing the specific fact or facts with which you do not agree along with the reasons and documentary evidence, if any </a:t>
            </a:r>
            <a:endParaRPr lang="en-US" sz="2400" dirty="0" smtClean="0"/>
          </a:p>
          <a:p>
            <a:pPr algn="just"/>
            <a:r>
              <a:rPr lang="en-US" sz="2400" dirty="0" smtClean="0"/>
              <a:t>5</a:t>
            </a:r>
            <a:r>
              <a:rPr lang="en-US" sz="2400" dirty="0"/>
              <a:t>. Legal arguments submitted to Assessing Officer </a:t>
            </a:r>
            <a:endParaRPr lang="en-US" sz="2400" dirty="0" smtClean="0"/>
          </a:p>
          <a:p>
            <a:pPr algn="just"/>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3315376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Provided further that it shall not be necessary to give such opportunity in a case where a notice under sub-section (1) of section 142 has been issued prior to the making of an assessment under this section</a:t>
            </a:r>
            <a:r>
              <a:rPr lang="en-US" dirty="0" smtClean="0"/>
              <a:t>.</a:t>
            </a:r>
            <a:endParaRPr lang="en-US" dirty="0"/>
          </a:p>
          <a:p>
            <a:r>
              <a:rPr lang="en-US" dirty="0" smtClean="0"/>
              <a:t>The </a:t>
            </a:r>
            <a:r>
              <a:rPr lang="en-US" dirty="0"/>
              <a:t>provisions of this section as they stood immediately before their amendment by the Direct Tax Laws (Amendment) Act, 1987 (4 of 1988), shall apply to and in relation to any assessment for the assessment year commencing on the 1st day of April, 1988, or any earlier assessment year and references in this section to the other provisions of this Act shall be construed as references to those provisions as for the time being in force and applicable to the relevant assessment year.</a:t>
            </a:r>
          </a:p>
          <a:p>
            <a:endParaRPr lang="en-US" dirty="0"/>
          </a:p>
        </p:txBody>
      </p:sp>
    </p:spTree>
    <p:extLst>
      <p:ext uri="{BB962C8B-B14F-4D97-AF65-F5344CB8AC3E}">
        <p14:creationId xmlns:p14="http://schemas.microsoft.com/office/powerpoint/2010/main" val="21924794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1519084"/>
            <a:ext cx="9764317" cy="4790276"/>
          </a:xfrm>
        </p:spPr>
        <p:txBody>
          <a:bodyPr/>
          <a:lstStyle/>
          <a:p>
            <a:r>
              <a:rPr lang="en-US" dirty="0"/>
              <a:t>6. Case laws relied upon by the </a:t>
            </a:r>
            <a:r>
              <a:rPr lang="en-US" dirty="0" err="1"/>
              <a:t>assessee</a:t>
            </a:r>
            <a:r>
              <a:rPr lang="en-US" dirty="0"/>
              <a:t> </a:t>
            </a:r>
          </a:p>
          <a:p>
            <a:r>
              <a:rPr lang="en-US" dirty="0"/>
              <a:t>7. Legal argument relied upon by the Assessing Officer </a:t>
            </a:r>
          </a:p>
          <a:p>
            <a:r>
              <a:rPr lang="en-US" dirty="0"/>
              <a:t>8. Case laws relied upon by Assessing Officer </a:t>
            </a:r>
          </a:p>
          <a:p>
            <a:r>
              <a:rPr lang="en-US" dirty="0"/>
              <a:t>9. Any additional new case laws which the </a:t>
            </a:r>
            <a:r>
              <a:rPr lang="en-US" dirty="0" err="1"/>
              <a:t>assessee</a:t>
            </a:r>
            <a:r>
              <a:rPr lang="en-US" dirty="0"/>
              <a:t> may like to rely upon </a:t>
            </a:r>
          </a:p>
          <a:p>
            <a:r>
              <a:rPr lang="en-US" dirty="0"/>
              <a:t>10. Factual and legal arguments against the addition proposed by the Assessing Officer</a:t>
            </a:r>
          </a:p>
        </p:txBody>
      </p:sp>
    </p:spTree>
    <p:extLst>
      <p:ext uri="{BB962C8B-B14F-4D97-AF65-F5344CB8AC3E}">
        <p14:creationId xmlns:p14="http://schemas.microsoft.com/office/powerpoint/2010/main" val="2863113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Opportunity must be given to the </a:t>
            </a:r>
            <a:r>
              <a:rPr lang="en-US" dirty="0" err="1"/>
              <a:t>assessee</a:t>
            </a:r>
            <a:r>
              <a:rPr lang="en-US" dirty="0"/>
              <a:t> before making Best Judgement Assessment :</a:t>
            </a:r>
            <a:br>
              <a:rPr lang="en-US" dirty="0"/>
            </a:br>
            <a:endParaRPr lang="en-US" dirty="0"/>
          </a:p>
        </p:txBody>
      </p:sp>
      <p:sp>
        <p:nvSpPr>
          <p:cNvPr id="3" name="Content Placeholder 2"/>
          <p:cNvSpPr>
            <a:spLocks noGrp="1"/>
          </p:cNvSpPr>
          <p:nvPr>
            <p:ph idx="1"/>
          </p:nvPr>
        </p:nvSpPr>
        <p:spPr/>
        <p:txBody>
          <a:bodyPr>
            <a:normAutofit/>
          </a:bodyPr>
          <a:lstStyle/>
          <a:p>
            <a:pPr algn="just"/>
            <a:r>
              <a:rPr lang="en-US" sz="2800" dirty="0" smtClean="0"/>
              <a:t>The </a:t>
            </a:r>
            <a:r>
              <a:rPr lang="en-US" sz="2800" dirty="0"/>
              <a:t>best judgment assessment can only be made after giving the </a:t>
            </a:r>
            <a:r>
              <a:rPr lang="en-US" sz="2800" dirty="0" err="1"/>
              <a:t>assessee</a:t>
            </a:r>
            <a:r>
              <a:rPr lang="en-US" sz="2800" dirty="0"/>
              <a:t> an opportunity of being heard by giving notice to the </a:t>
            </a:r>
            <a:r>
              <a:rPr lang="en-US" sz="2800" dirty="0" err="1"/>
              <a:t>assessee</a:t>
            </a:r>
            <a:r>
              <a:rPr lang="en-US" sz="2800" dirty="0"/>
              <a:t> to show cause why the assessment should not be completed under section 144. However, it will not be necessary to give such notice where a notice under section 142(1) has already been issued prior to making assessment under this section.</a:t>
            </a:r>
          </a:p>
          <a:p>
            <a:pPr algn="just"/>
            <a:endParaRPr lang="en-US" sz="2800" dirty="0"/>
          </a:p>
        </p:txBody>
      </p:sp>
    </p:spTree>
    <p:extLst>
      <p:ext uri="{BB962C8B-B14F-4D97-AF65-F5344CB8AC3E}">
        <p14:creationId xmlns:p14="http://schemas.microsoft.com/office/powerpoint/2010/main" val="59862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Best </a:t>
            </a:r>
            <a:r>
              <a:rPr lang="en-US" dirty="0" smtClean="0"/>
              <a:t>Judgement </a:t>
            </a:r>
            <a:r>
              <a:rPr lang="en-US" dirty="0"/>
              <a:t>Assessment on Rejection of Accounts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Section 145(3) empowers the Assessing Officer to reject the account books which are unreliable, false or incorrect or incomplete. The Assessing Officer can reject the books of account on the following grounds and may make the assessment in the manner provided in section 144:</a:t>
            </a:r>
          </a:p>
          <a:p>
            <a:r>
              <a:rPr lang="en-US" dirty="0"/>
              <a:t>He is not satisfied about the correctness or completeness of the accounts of the </a:t>
            </a:r>
            <a:r>
              <a:rPr lang="en-US" dirty="0" err="1"/>
              <a:t>assessee</a:t>
            </a:r>
            <a:r>
              <a:rPr lang="en-US" dirty="0"/>
              <a:t>,</a:t>
            </a:r>
          </a:p>
          <a:p>
            <a:r>
              <a:rPr lang="en-US" dirty="0"/>
              <a:t>Although the accounts of the </a:t>
            </a:r>
            <a:r>
              <a:rPr lang="en-US" dirty="0" err="1"/>
              <a:t>assessee</a:t>
            </a:r>
            <a:r>
              <a:rPr lang="en-US" dirty="0"/>
              <a:t> are correct and complete to the satisfaction of the Assessing Officer but the method of accounting employed is such that, in the opinion of the Assessing Officer, profits cannot be correctly arrived therefrom,</a:t>
            </a:r>
          </a:p>
          <a:p>
            <a:r>
              <a:rPr lang="en-US" dirty="0"/>
              <a:t>Where the method of accounting adopted by the </a:t>
            </a:r>
            <a:r>
              <a:rPr lang="en-US" dirty="0" err="1"/>
              <a:t>assessee</a:t>
            </a:r>
            <a:r>
              <a:rPr lang="en-US" dirty="0"/>
              <a:t> has not been regularly followed by him, or</a:t>
            </a:r>
          </a:p>
          <a:p>
            <a:r>
              <a:rPr lang="en-US" dirty="0"/>
              <a:t>Where income has not been computed in accordance with the standards notified under section 145(2)"</a:t>
            </a:r>
          </a:p>
          <a:p>
            <a:endParaRPr lang="en-US" dirty="0"/>
          </a:p>
        </p:txBody>
      </p:sp>
    </p:spTree>
    <p:extLst>
      <p:ext uri="{BB962C8B-B14F-4D97-AF65-F5344CB8AC3E}">
        <p14:creationId xmlns:p14="http://schemas.microsoft.com/office/powerpoint/2010/main" val="1713325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3200" b="1" dirty="0"/>
              <a:t>SCOPE OF BEST JUDGEMENT ASSESSMENT- WHETHER AUTOMATICALLY SHALL APPLY WHERE ANY OF THE ABOVE THREE CONDITION EXISTS</a:t>
            </a:r>
            <a:endParaRPr lang="en-US" sz="3200" dirty="0"/>
          </a:p>
        </p:txBody>
      </p:sp>
      <p:sp>
        <p:nvSpPr>
          <p:cNvPr id="3" name="Content Placeholder 2"/>
          <p:cNvSpPr>
            <a:spLocks noGrp="1"/>
          </p:cNvSpPr>
          <p:nvPr>
            <p:ph idx="1"/>
          </p:nvPr>
        </p:nvSpPr>
        <p:spPr/>
        <p:txBody>
          <a:bodyPr>
            <a:normAutofit fontScale="92500" lnSpcReduction="10000"/>
          </a:bodyPr>
          <a:lstStyle/>
          <a:p>
            <a:pPr algn="just"/>
            <a:r>
              <a:rPr lang="en-US" sz="2600" b="1" i="1" dirty="0"/>
              <a:t>Aspect dealt in case of Mubarak Trading Co. v. CIT [2008] 174 Taxman 339 (Ker).</a:t>
            </a:r>
            <a:endParaRPr lang="en-US" sz="2600" dirty="0"/>
          </a:p>
          <a:p>
            <a:pPr algn="just"/>
            <a:r>
              <a:rPr lang="en-US" sz="2600" dirty="0"/>
              <a:t>Failure of any of the conditions mentioned in clauses (a) to (c) of section 144(1) need not always lead to best judgment assessment under section 144.</a:t>
            </a:r>
          </a:p>
          <a:p>
            <a:pPr algn="just"/>
            <a:r>
              <a:rPr lang="en-US" sz="2600" dirty="0"/>
              <a:t>For example, if an </a:t>
            </a:r>
            <a:r>
              <a:rPr lang="en-US" sz="2600" dirty="0" err="1"/>
              <a:t>assessee</a:t>
            </a:r>
            <a:r>
              <a:rPr lang="en-US" sz="2600" dirty="0"/>
              <a:t> fails to file return in time, but he produces entire books of account against the notice issued by the Assessing Officer, still assessment can be completed based on the book results and such assessment is certainly not a best judgment assessment under section 144. A best judgment assessment arises only when the Assessing Officer determines income based on materials gathered by him and not when assessment is made based on books of account submitted by the </a:t>
            </a:r>
            <a:r>
              <a:rPr lang="en-US" sz="2600" dirty="0" err="1"/>
              <a:t>assessee</a:t>
            </a:r>
            <a:r>
              <a:rPr lang="en-US" sz="2600" dirty="0"/>
              <a:t>.</a:t>
            </a:r>
          </a:p>
          <a:p>
            <a:endParaRPr lang="en-US" dirty="0"/>
          </a:p>
        </p:txBody>
      </p:sp>
    </p:spTree>
    <p:extLst>
      <p:ext uri="{BB962C8B-B14F-4D97-AF65-F5344CB8AC3E}">
        <p14:creationId xmlns:p14="http://schemas.microsoft.com/office/powerpoint/2010/main" val="4186057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884903"/>
            <a:ext cx="10346878" cy="5424457"/>
          </a:xfrm>
        </p:spPr>
        <p:txBody>
          <a:bodyPr>
            <a:normAutofit/>
          </a:bodyPr>
          <a:lstStyle/>
          <a:p>
            <a:pPr algn="just"/>
            <a:r>
              <a:rPr lang="en-US" sz="2800" dirty="0"/>
              <a:t>A best judgment assessment can arise even in case of income escaping assessment under section 147 because section 148 makes it clear that a return filed against notice issued under section 148 should be proceeded with as if it is a return under section 139. This means that in a proceeding initiated under section 147, the Assessing Officer can make a best judgment assessment if the books of account produced by the </a:t>
            </a:r>
            <a:r>
              <a:rPr lang="en-US" sz="2800" dirty="0" err="1"/>
              <a:t>assessee</a:t>
            </a:r>
            <a:r>
              <a:rPr lang="en-US" sz="2800" dirty="0"/>
              <a:t> are unacceptable. </a:t>
            </a:r>
            <a:r>
              <a:rPr lang="en-US" sz="2800" b="1" u="sng" dirty="0"/>
              <a:t>Even though word ‘or’ is used in clauses (a) to (c) of section 144, yet a best judgment assessment is called for only when there is cumulative failure of all conditions including failure to furnish his details of income and to prove same through his accounts and documents.</a:t>
            </a:r>
            <a:endParaRPr lang="en-US" sz="2800" dirty="0"/>
          </a:p>
        </p:txBody>
      </p:sp>
    </p:spTree>
    <p:extLst>
      <p:ext uri="{BB962C8B-B14F-4D97-AF65-F5344CB8AC3E}">
        <p14:creationId xmlns:p14="http://schemas.microsoft.com/office/powerpoint/2010/main" val="774182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 Central and United Provinces v. </a:t>
            </a:r>
            <a:r>
              <a:rPr lang="en-US" dirty="0" err="1"/>
              <a:t>Laxminarain</a:t>
            </a:r>
            <a:r>
              <a:rPr lang="en-US" dirty="0"/>
              <a:t> </a:t>
            </a:r>
            <a:r>
              <a:rPr lang="en-US" dirty="0" err="1"/>
              <a:t>Badridas</a:t>
            </a:r>
            <a:r>
              <a:rPr lang="en-US" dirty="0"/>
              <a:t> [1973] 5 ITR 170 (PC)</a:t>
            </a:r>
          </a:p>
        </p:txBody>
      </p:sp>
      <p:sp>
        <p:nvSpPr>
          <p:cNvPr id="3" name="Content Placeholder 2"/>
          <p:cNvSpPr>
            <a:spLocks noGrp="1"/>
          </p:cNvSpPr>
          <p:nvPr>
            <p:ph idx="1"/>
          </p:nvPr>
        </p:nvSpPr>
        <p:spPr/>
        <p:txBody>
          <a:bodyPr>
            <a:normAutofit/>
          </a:bodyPr>
          <a:lstStyle/>
          <a:p>
            <a:pPr algn="just"/>
            <a:r>
              <a:rPr lang="en-US" sz="2800" dirty="0" smtClean="0"/>
              <a:t>The </a:t>
            </a:r>
            <a:r>
              <a:rPr lang="en-US" sz="2800" dirty="0"/>
              <a:t>Court held that Under section 23(4) of the Income-tax Act, the Officer is to make an assessment to the best of his judgment against a person who is in default. He must not act dishonestly or vindictively or capriciously because he must exercise judgment in the matter. He must make what he honestly believes to be fair estimate of the proper figure of assessment, and for this purpose he must be able to take in to consideration, local knowledge and repute.</a:t>
            </a:r>
            <a:endParaRPr lang="en-US" sz="2800" dirty="0"/>
          </a:p>
        </p:txBody>
      </p:sp>
    </p:spTree>
    <p:extLst>
      <p:ext uri="{BB962C8B-B14F-4D97-AF65-F5344CB8AC3E}">
        <p14:creationId xmlns:p14="http://schemas.microsoft.com/office/powerpoint/2010/main" val="175964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1555955"/>
            <a:ext cx="9823311" cy="4753405"/>
          </a:xfrm>
        </p:spPr>
        <p:txBody>
          <a:bodyPr>
            <a:normAutofit/>
          </a:bodyPr>
          <a:lstStyle/>
          <a:p>
            <a:pPr algn="just"/>
            <a:r>
              <a:rPr lang="en-US" sz="2800" dirty="0"/>
              <a:t>In regard, to the </a:t>
            </a:r>
            <a:r>
              <a:rPr lang="en-US" sz="2800" dirty="0" err="1"/>
              <a:t>assessee’s</a:t>
            </a:r>
            <a:r>
              <a:rPr lang="en-US" sz="2800" dirty="0"/>
              <a:t> circumstances and his own knowledge of previous returns and assessments of </a:t>
            </a:r>
            <a:r>
              <a:rPr lang="en-US" sz="2800" dirty="0" err="1"/>
              <a:t>assessee</a:t>
            </a:r>
            <a:r>
              <a:rPr lang="en-US" sz="2800" dirty="0"/>
              <a:t> and all other matters which he thinks will assist him in arriving at a fair and proper estimate, and though there must necessarily be guesswork. In the matter, it must be honest guesswork. In that sense too, the assessment must be some extent arbitrary.</a:t>
            </a:r>
            <a:endParaRPr lang="en-US" sz="2800" dirty="0"/>
          </a:p>
        </p:txBody>
      </p:sp>
    </p:spTree>
    <p:extLst>
      <p:ext uri="{BB962C8B-B14F-4D97-AF65-F5344CB8AC3E}">
        <p14:creationId xmlns:p14="http://schemas.microsoft.com/office/powerpoint/2010/main" val="26481995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733</TotalTime>
  <Words>2667</Words>
  <Application>Microsoft Office PowerPoint</Application>
  <PresentationFormat>Widescreen</PresentationFormat>
  <Paragraphs>97</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Tw Cen MT</vt:lpstr>
      <vt:lpstr>Tw Cen MT Condensed</vt:lpstr>
      <vt:lpstr>Wingdings 3</vt:lpstr>
      <vt:lpstr>Integral</vt:lpstr>
      <vt:lpstr>Best judgement assessment and reference to dispute resolution panel</vt:lpstr>
      <vt:lpstr>Sec 144 – best judgement assessment</vt:lpstr>
      <vt:lpstr>PowerPoint Presentation</vt:lpstr>
      <vt:lpstr>Opportunity must be given to the assessee before making Best Judgement Assessment : </vt:lpstr>
      <vt:lpstr>Best Judgement Assessment on Rejection of Accounts </vt:lpstr>
      <vt:lpstr>SCOPE OF BEST JUDGEMENT ASSESSMENT- WHETHER AUTOMATICALLY SHALL APPLY WHERE ANY OF THE ABOVE THREE CONDITION EXISTS</vt:lpstr>
      <vt:lpstr>PowerPoint Presentation</vt:lpstr>
      <vt:lpstr>CIT Central and United Provinces v. Laxminarain Badridas [1973] 5 ITR 170 (PC)</vt:lpstr>
      <vt:lpstr>PowerPoint Presentation</vt:lpstr>
      <vt:lpstr>In PCIT v. Rahul J. Jain (Bom.)(HC) (ITA No. 857 of 2016 dt. 11-12-2018)</vt:lpstr>
      <vt:lpstr>REFUSAL BY CHARTERED ACCOUNTANT UNDER SECTION 142(2A) CANNOT LEAD TO BEST JUDGMENT ASSESSMENT</vt:lpstr>
      <vt:lpstr>FALL IN GROSS PROFIT RATIO CAN NOT BE SOLE GROUND FOR REJECTION OF BOOKS OF ACCOUNTS AND MAKING BEST JUDGEMENT ASSESSMENT</vt:lpstr>
      <vt:lpstr>PowerPoint Presentation</vt:lpstr>
      <vt:lpstr>ESTIMATION OF INCOME MUST BE HONEST AND FAIR</vt:lpstr>
      <vt:lpstr>PowerPoint Presentation</vt:lpstr>
      <vt:lpstr>PROPER OPPORTUNITY MUST BE GIVEN TO ASSESSEE –</vt:lpstr>
      <vt:lpstr>SPECIFIC FINDING REGARDING NON COMPLIANCE OF NOTICES IS NECESSARY</vt:lpstr>
      <vt:lpstr>ASSESSING OFFICER SHOULD BE GUIDED BY RULES OF JUSTICE, EQUITY, FAIR AND GOOD CONSCIENCE</vt:lpstr>
      <vt:lpstr>WHETHER POWER TO MAKE BEST JUDGEMENT ASSESSMENT IS ARBITRARY</vt:lpstr>
      <vt:lpstr>144 c – dispute resolution panel</vt:lpstr>
      <vt:lpstr>PowerPoint Presentation</vt:lpstr>
      <vt:lpstr>Procedure …..</vt:lpstr>
      <vt:lpstr>Procedure …..</vt:lpstr>
      <vt:lpstr>PowerPoint Presentation</vt:lpstr>
      <vt:lpstr>PowerPoint Presentation</vt:lpstr>
      <vt:lpstr>PowerPoint Presentation</vt:lpstr>
      <vt:lpstr>PowerPoint Presentation</vt:lpstr>
      <vt:lpstr>E-Assessment scheme:</vt:lpstr>
      <vt:lpstr>Documents/information to be submitted along with Form 35A: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2025-01-10T16:21:02Z</dcterms:created>
  <dcterms:modified xsi:type="dcterms:W3CDTF">2025-01-11T04:34:12Z</dcterms:modified>
</cp:coreProperties>
</file>