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309" r:id="rId4"/>
    <p:sldId id="258" r:id="rId5"/>
    <p:sldId id="304" r:id="rId6"/>
    <p:sldId id="270" r:id="rId7"/>
    <p:sldId id="261" r:id="rId8"/>
    <p:sldId id="299" r:id="rId9"/>
    <p:sldId id="262" r:id="rId10"/>
    <p:sldId id="300" r:id="rId11"/>
    <p:sldId id="301" r:id="rId12"/>
    <p:sldId id="305" r:id="rId13"/>
    <p:sldId id="302" r:id="rId14"/>
    <p:sldId id="303" r:id="rId15"/>
    <p:sldId id="306" r:id="rId16"/>
    <p:sldId id="308" r:id="rId17"/>
    <p:sldId id="263" r:id="rId18"/>
    <p:sldId id="30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539F56D-ABFF-469A-83F6-35922AFFFD80}">
          <p14:sldIdLst>
            <p14:sldId id="256"/>
            <p14:sldId id="257"/>
            <p14:sldId id="309"/>
            <p14:sldId id="258"/>
            <p14:sldId id="304"/>
            <p14:sldId id="270"/>
            <p14:sldId id="261"/>
            <p14:sldId id="299"/>
            <p14:sldId id="262"/>
            <p14:sldId id="300"/>
            <p14:sldId id="301"/>
            <p14:sldId id="305"/>
            <p14:sldId id="302"/>
            <p14:sldId id="303"/>
            <p14:sldId id="306"/>
            <p14:sldId id="308"/>
            <p14:sldId id="263"/>
            <p14:sldId id="307"/>
          </p14:sldIdLst>
        </p14:section>
        <p14:section name="Untitled Section" id="{2078CA02-D6B7-4E99-878C-B7304F767F2C}">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3" autoAdjust="0"/>
    <p:restoredTop sz="94624" autoAdjust="0"/>
  </p:normalViewPr>
  <p:slideViewPr>
    <p:cSldViewPr showGuides="1">
      <p:cViewPr varScale="1">
        <p:scale>
          <a:sx n="70" d="100"/>
          <a:sy n="70" d="100"/>
        </p:scale>
        <p:origin x="138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6883D00-9FF5-47B5-B5CC-A266C7CB3217}" type="datetimeFigureOut">
              <a:rPr lang="en-US" smtClean="0"/>
              <a:t>12/31/2024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D0300A-6081-4A24-AA7E-DD1D6EDE8C88}"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883D00-9FF5-47B5-B5CC-A266C7CB3217}" type="datetimeFigureOut">
              <a:rPr lang="en-US" smtClean="0"/>
              <a:t>12/31/2024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D0300A-6081-4A24-AA7E-DD1D6EDE8C88}"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883D00-9FF5-47B5-B5CC-A266C7CB3217}" type="datetimeFigureOut">
              <a:rPr lang="en-US" smtClean="0"/>
              <a:t>12/31/2024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D0300A-6081-4A24-AA7E-DD1D6EDE8C88}"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883D00-9FF5-47B5-B5CC-A266C7CB3217}" type="datetimeFigureOut">
              <a:rPr lang="en-US" smtClean="0"/>
              <a:t>12/31/2024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D0300A-6081-4A24-AA7E-DD1D6EDE8C88}"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883D00-9FF5-47B5-B5CC-A266C7CB3217}" type="datetimeFigureOut">
              <a:rPr lang="en-US" smtClean="0"/>
              <a:t>12/31/2024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D0300A-6081-4A24-AA7E-DD1D6EDE8C88}"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6883D00-9FF5-47B5-B5CC-A266C7CB3217}" type="datetimeFigureOut">
              <a:rPr lang="en-US" smtClean="0"/>
              <a:t>12/31/2024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D0300A-6081-4A24-AA7E-DD1D6EDE8C88}"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883D00-9FF5-47B5-B5CC-A266C7CB3217}" type="datetimeFigureOut">
              <a:rPr lang="en-US" smtClean="0"/>
              <a:t>12/31/2024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2D0300A-6081-4A24-AA7E-DD1D6EDE8C88}"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6883D00-9FF5-47B5-B5CC-A266C7CB3217}" type="datetimeFigureOut">
              <a:rPr lang="en-US" smtClean="0"/>
              <a:t>12/31/2024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2D0300A-6081-4A24-AA7E-DD1D6EDE8C88}"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883D00-9FF5-47B5-B5CC-A266C7CB3217}" type="datetimeFigureOut">
              <a:rPr lang="en-US" smtClean="0"/>
              <a:t>12/31/2024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2D0300A-6081-4A24-AA7E-DD1D6EDE8C8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883D00-9FF5-47B5-B5CC-A266C7CB3217}" type="datetimeFigureOut">
              <a:rPr lang="en-US" smtClean="0"/>
              <a:t>12/31/2024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D0300A-6081-4A24-AA7E-DD1D6EDE8C88}"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883D00-9FF5-47B5-B5CC-A266C7CB3217}" type="datetimeFigureOut">
              <a:rPr lang="en-US" smtClean="0"/>
              <a:t>12/31/2024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D0300A-6081-4A24-AA7E-DD1D6EDE8C88}"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883D00-9FF5-47B5-B5CC-A266C7CB3217}" type="datetimeFigureOut">
              <a:rPr lang="en-US" smtClean="0"/>
              <a:t>12/31/2024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D0300A-6081-4A24-AA7E-DD1D6EDE8C8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maxlifeinsurance.com/investment-plans/tax-saving-investments" TargetMode="Externa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hyperlink" Target="https://www.maxlifeinsurance.com/blog/tax-savings/Form-16" TargetMode="Externa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hyperlink" Target="https://www.maxlifeinsurance.com/blog/tax-savings/Form-16" TargetMode="Externa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hyperlink" Target="https://www.maxlifeinsurance.com/blog/tax-savings/revised-income-tax-return" TargetMode="Externa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hyperlink" Target="https://www.incometax.gov.in/iec/foportal/" TargetMode="Externa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s://blog.saginfotech.com/income-tax-intimation-under-section-143-1" TargetMode="Externa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hyperlink" Target="https://www.maxlifeinsurance.com/blog/tax-savings/income-tax-documents" TargetMode="Externa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0800000" flipV="1">
            <a:off x="533400" y="1066800"/>
            <a:ext cx="7696200" cy="2209800"/>
          </a:xfrm>
        </p:spPr>
        <p:txBody>
          <a:bodyPr>
            <a:normAutofit/>
          </a:bodyPr>
          <a:lstStyle/>
          <a:p>
            <a:r>
              <a:rPr lang="en-US" sz="3600" b="1" dirty="0" smtClean="0">
                <a:solidFill>
                  <a:srgbClr val="FF0000"/>
                </a:solidFill>
              </a:rPr>
              <a:t>e-notices and its compliances under the Income Tax Act,1961</a:t>
            </a:r>
            <a:endParaRPr lang="en-US" sz="3600" b="1" dirty="0">
              <a:solidFill>
                <a:srgbClr val="FF0000"/>
              </a:solidFill>
            </a:endParaRPr>
          </a:p>
        </p:txBody>
      </p:sp>
      <p:sp>
        <p:nvSpPr>
          <p:cNvPr id="4" name="Rectangle 3"/>
          <p:cNvSpPr/>
          <p:nvPr/>
        </p:nvSpPr>
        <p:spPr>
          <a:xfrm>
            <a:off x="-622595" y="2967335"/>
            <a:ext cx="184730" cy="923330"/>
          </a:xfrm>
          <a:prstGeom prst="rect">
            <a:avLst/>
          </a:prstGeom>
          <a:noFill/>
        </p:spPr>
        <p:txBody>
          <a:bodyPr wrap="none" lIns="91440" tIns="45720" rIns="91440" bIns="45720">
            <a:spAutoFit/>
          </a:bodyPr>
          <a:lstStyle/>
          <a:p>
            <a:pPr algn="ctr"/>
            <a:endParaRPr 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1142999" cy="3994150"/>
          </a:xfrm>
        </p:spPr>
        <p:txBody>
          <a:bodyPr>
            <a:normAutofit fontScale="90000"/>
          </a:bodyPr>
          <a:lstStyle/>
          <a:p>
            <a:r>
              <a:rPr lang="en-US" dirty="0" smtClean="0"/>
              <a:t>Notice for Reassess-</a:t>
            </a:r>
            <a:r>
              <a:rPr lang="en-US" dirty="0" err="1" smtClean="0"/>
              <a:t>ment</a:t>
            </a:r>
            <a:r>
              <a:rPr lang="en-US" dirty="0" smtClean="0"/>
              <a:t> </a:t>
            </a:r>
            <a:br>
              <a:rPr lang="en-US" dirty="0" smtClean="0"/>
            </a:br>
            <a:r>
              <a:rPr lang="en-US" dirty="0" smtClean="0"/>
              <a:t>U/s 148</a:t>
            </a:r>
            <a:br>
              <a:rPr lang="en-US" dirty="0" smtClean="0"/>
            </a:br>
            <a:r>
              <a:rPr lang="en-US" dirty="0"/>
              <a:t/>
            </a:r>
            <a:br>
              <a:rPr lang="en-US" dirty="0"/>
            </a:br>
            <a:r>
              <a:rPr lang="en-US" dirty="0" smtClean="0"/>
              <a:t>U/s 144</a:t>
            </a:r>
            <a:br>
              <a:rPr lang="en-US" dirty="0" smtClean="0"/>
            </a:br>
            <a:r>
              <a:rPr lang="en-US" dirty="0"/>
              <a:t/>
            </a:r>
            <a:br>
              <a:rPr lang="en-US" dirty="0"/>
            </a:br>
            <a:r>
              <a:rPr lang="en-US" dirty="0" smtClean="0"/>
              <a:t>U/s 153A</a:t>
            </a:r>
            <a:br>
              <a:rPr lang="en-US" dirty="0" smtClean="0"/>
            </a:br>
            <a:r>
              <a:rPr lang="en-US" dirty="0"/>
              <a:t/>
            </a:r>
            <a:br>
              <a:rPr lang="en-US" dirty="0"/>
            </a:br>
            <a:r>
              <a:rPr lang="en-US" smtClean="0"/>
              <a:t>U/s 153C</a:t>
            </a:r>
            <a:br>
              <a:rPr lang="en-US" smtClean="0"/>
            </a:br>
            <a:endParaRPr lang="en-US" dirty="0"/>
          </a:p>
        </p:txBody>
      </p:sp>
      <p:sp>
        <p:nvSpPr>
          <p:cNvPr id="3" name="Content Placeholder 2"/>
          <p:cNvSpPr>
            <a:spLocks noGrp="1"/>
          </p:cNvSpPr>
          <p:nvPr>
            <p:ph idx="1"/>
          </p:nvPr>
        </p:nvSpPr>
        <p:spPr>
          <a:xfrm>
            <a:off x="1828800" y="273050"/>
            <a:ext cx="6858000" cy="5853113"/>
          </a:xfrm>
        </p:spPr>
        <p:txBody>
          <a:bodyPr>
            <a:normAutofit fontScale="92500" lnSpcReduction="20000"/>
          </a:bodyPr>
          <a:lstStyle/>
          <a:p>
            <a:r>
              <a:rPr lang="en-US" dirty="0"/>
              <a:t>An income tax notice u/s 148 is issued with respect to ITR that have been filed at an earlier date. The Income Tax Department can send this type of notice if the assessing officer believes some income has escaped assessment in a previously filed tax return. In such a situation you may be asked to furnish income details again for a specific financial year along with any other supporting documents such as proof of </a:t>
            </a:r>
            <a:r>
              <a:rPr lang="en-US" dirty="0">
                <a:solidFill>
                  <a:schemeClr val="tx1">
                    <a:lumMod val="50000"/>
                    <a:lumOff val="50000"/>
                  </a:schemeClr>
                </a:solidFill>
                <a:hlinkClick r:id="rId2"/>
              </a:rPr>
              <a:t>tax saving investments</a:t>
            </a:r>
            <a:r>
              <a:rPr lang="en-US" dirty="0">
                <a:solidFill>
                  <a:schemeClr val="tx1">
                    <a:lumMod val="50000"/>
                    <a:lumOff val="50000"/>
                  </a:schemeClr>
                </a:solidFill>
              </a:rPr>
              <a:t> made during th</a:t>
            </a:r>
            <a:r>
              <a:rPr lang="en-US" dirty="0"/>
              <a:t>e specified period.</a:t>
            </a:r>
          </a:p>
          <a:p>
            <a:r>
              <a:rPr lang="en-US" dirty="0"/>
              <a:t/>
            </a:r>
            <a:br>
              <a:rPr lang="en-US" dirty="0"/>
            </a:br>
            <a:endParaRPr lang="en-US" dirty="0"/>
          </a:p>
        </p:txBody>
      </p:sp>
    </p:spTree>
    <p:extLst>
      <p:ext uri="{BB962C8B-B14F-4D97-AF65-F5344CB8AC3E}">
        <p14:creationId xmlns:p14="http://schemas.microsoft.com/office/powerpoint/2010/main" val="20314625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1166883" cy="1784350"/>
          </a:xfrm>
        </p:spPr>
        <p:txBody>
          <a:bodyPr/>
          <a:lstStyle/>
          <a:p>
            <a:r>
              <a:rPr lang="en-US" dirty="0" err="1" smtClean="0"/>
              <a:t>SummonU</a:t>
            </a:r>
            <a:r>
              <a:rPr lang="en-US" dirty="0" smtClean="0"/>
              <a:t>/s 131</a:t>
            </a:r>
            <a:endParaRPr lang="en-US" dirty="0"/>
          </a:p>
        </p:txBody>
      </p:sp>
      <p:sp>
        <p:nvSpPr>
          <p:cNvPr id="3" name="Content Placeholder 2"/>
          <p:cNvSpPr>
            <a:spLocks noGrp="1"/>
          </p:cNvSpPr>
          <p:nvPr>
            <p:ph idx="1"/>
          </p:nvPr>
        </p:nvSpPr>
        <p:spPr>
          <a:xfrm>
            <a:off x="1828800" y="273050"/>
            <a:ext cx="6858000" cy="5853113"/>
          </a:xfrm>
        </p:spPr>
        <p:txBody>
          <a:bodyPr>
            <a:normAutofit fontScale="70000" lnSpcReduction="20000"/>
          </a:bodyPr>
          <a:lstStyle/>
          <a:p>
            <a:endParaRPr lang="en-US" dirty="0" smtClean="0"/>
          </a:p>
          <a:p>
            <a:r>
              <a:rPr lang="en-US" dirty="0" smtClean="0"/>
              <a:t>If </a:t>
            </a:r>
            <a:r>
              <a:rPr lang="en-US" dirty="0"/>
              <a:t>you receive an income tax notice under Section 131 or its sub-sections such as 131 (1A), it means that you have been summoned in-person by tax authorities. Common reasons for issuing such a summons include:</a:t>
            </a:r>
          </a:p>
          <a:p>
            <a:r>
              <a:rPr lang="en-US" dirty="0"/>
              <a:t>For conducting inquiry by the IT Department for discovery, inspection and/or verification of different documents or people</a:t>
            </a:r>
          </a:p>
          <a:p>
            <a:r>
              <a:rPr lang="en-US" dirty="0"/>
              <a:t>In order to ensure attendance of a person for examination under oath</a:t>
            </a:r>
          </a:p>
          <a:p>
            <a:r>
              <a:rPr lang="en-US" dirty="0"/>
              <a:t>To demand the production of key documents such as book of accounts, </a:t>
            </a:r>
            <a:r>
              <a:rPr lang="en-US" dirty="0">
                <a:hlinkClick r:id="rId2"/>
              </a:rPr>
              <a:t>Form 16</a:t>
            </a:r>
            <a:r>
              <a:rPr lang="en-US" dirty="0"/>
              <a:t>, home loan </a:t>
            </a:r>
            <a:r>
              <a:rPr lang="en-US" dirty="0" err="1"/>
              <a:t>amortisation</a:t>
            </a:r>
            <a:r>
              <a:rPr lang="en-US" dirty="0"/>
              <a:t> schedule, etc. from the assessee</a:t>
            </a:r>
          </a:p>
          <a:p>
            <a:r>
              <a:rPr lang="en-US" dirty="0"/>
              <a:t>It is mandatory to respond to such as summons request as non-compliance might lead to legal action from the tax authorities along with potentially hefty fines.</a:t>
            </a:r>
          </a:p>
          <a:p>
            <a:r>
              <a:rPr lang="en-US" dirty="0"/>
              <a:t/>
            </a:r>
            <a:br>
              <a:rPr lang="en-US" dirty="0"/>
            </a:br>
            <a:endParaRPr lang="en-US" dirty="0"/>
          </a:p>
        </p:txBody>
      </p:sp>
    </p:spTree>
    <p:extLst>
      <p:ext uri="{BB962C8B-B14F-4D97-AF65-F5344CB8AC3E}">
        <p14:creationId xmlns:p14="http://schemas.microsoft.com/office/powerpoint/2010/main" val="305725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1166883" cy="1784350"/>
          </a:xfrm>
        </p:spPr>
        <p:txBody>
          <a:bodyPr/>
          <a:lstStyle/>
          <a:p>
            <a:r>
              <a:rPr lang="en-US" dirty="0" smtClean="0"/>
              <a:t>Query</a:t>
            </a:r>
            <a:br>
              <a:rPr lang="en-US" dirty="0" smtClean="0"/>
            </a:br>
            <a:r>
              <a:rPr lang="en-US" dirty="0" smtClean="0"/>
              <a:t>U/s 133(6)</a:t>
            </a:r>
            <a:endParaRPr lang="en-US" dirty="0"/>
          </a:p>
        </p:txBody>
      </p:sp>
      <p:sp>
        <p:nvSpPr>
          <p:cNvPr id="3" name="Content Placeholder 2"/>
          <p:cNvSpPr>
            <a:spLocks noGrp="1"/>
          </p:cNvSpPr>
          <p:nvPr>
            <p:ph idx="1"/>
          </p:nvPr>
        </p:nvSpPr>
        <p:spPr>
          <a:xfrm>
            <a:off x="1828800" y="273050"/>
            <a:ext cx="6858000" cy="5853113"/>
          </a:xfrm>
        </p:spPr>
        <p:txBody>
          <a:bodyPr>
            <a:normAutofit fontScale="70000" lnSpcReduction="20000"/>
          </a:bodyPr>
          <a:lstStyle/>
          <a:p>
            <a:endParaRPr lang="en-US" dirty="0" smtClean="0"/>
          </a:p>
          <a:p>
            <a:pPr algn="just"/>
            <a:r>
              <a:rPr lang="en-US" sz="3400" dirty="0" smtClean="0"/>
              <a:t>Section </a:t>
            </a:r>
            <a:r>
              <a:rPr lang="en-US" sz="3400" dirty="0"/>
              <a:t>133 (6) empowers certain persons in the income tax department to order any taxpayer to furnish information and evidence for tax-related enquiries and proceedings. The act grants investigative powers to assessing officers and other department officials to demand information through </a:t>
            </a:r>
            <a:r>
              <a:rPr lang="en-US" sz="3400" dirty="0" smtClean="0"/>
              <a:t>notices To </a:t>
            </a:r>
            <a:r>
              <a:rPr lang="en-US" sz="3400" dirty="0"/>
              <a:t>demand the production of key documents such as book of accounts, </a:t>
            </a:r>
            <a:r>
              <a:rPr lang="en-US" sz="3400" dirty="0">
                <a:hlinkClick r:id="rId2"/>
              </a:rPr>
              <a:t>Form 16</a:t>
            </a:r>
            <a:r>
              <a:rPr lang="en-US" sz="3400" dirty="0"/>
              <a:t>, home loan </a:t>
            </a:r>
            <a:r>
              <a:rPr lang="en-US" sz="3400" dirty="0" err="1"/>
              <a:t>amortisation</a:t>
            </a:r>
            <a:r>
              <a:rPr lang="en-US" sz="3400" dirty="0"/>
              <a:t> schedule, etc. from the </a:t>
            </a:r>
            <a:r>
              <a:rPr lang="en-US" sz="3400" dirty="0" smtClean="0"/>
              <a:t>assessee.</a:t>
            </a:r>
            <a:r>
              <a:rPr lang="en-US" sz="3400" dirty="0"/>
              <a:t> The department can send notices under </a:t>
            </a:r>
            <a:r>
              <a:rPr lang="en-US" sz="3400" b="1" dirty="0"/>
              <a:t>Section 133 (6) of the Income Tax Act</a:t>
            </a:r>
            <a:r>
              <a:rPr lang="en-US" sz="3400" dirty="0"/>
              <a:t> to not only a taxpayer but also to anyone with information on the concerned person’s transactions. Anyone receiving such notices must reply with the required information. People are expected to cooperate with the income tax department regarding such investigations. </a:t>
            </a:r>
          </a:p>
        </p:txBody>
      </p:sp>
    </p:spTree>
    <p:extLst>
      <p:ext uri="{BB962C8B-B14F-4D97-AF65-F5344CB8AC3E}">
        <p14:creationId xmlns:p14="http://schemas.microsoft.com/office/powerpoint/2010/main" val="9857495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1166883" cy="1784350"/>
          </a:xfrm>
        </p:spPr>
        <p:txBody>
          <a:bodyPr>
            <a:normAutofit/>
          </a:bodyPr>
          <a:lstStyle/>
          <a:p>
            <a:r>
              <a:rPr lang="en-US" dirty="0" smtClean="0"/>
              <a:t>Notice for Adjustment U/s 245</a:t>
            </a:r>
            <a:endParaRPr lang="en-US" dirty="0"/>
          </a:p>
        </p:txBody>
      </p:sp>
      <p:sp>
        <p:nvSpPr>
          <p:cNvPr id="3" name="Content Placeholder 2"/>
          <p:cNvSpPr>
            <a:spLocks noGrp="1"/>
          </p:cNvSpPr>
          <p:nvPr>
            <p:ph idx="1"/>
          </p:nvPr>
        </p:nvSpPr>
        <p:spPr>
          <a:xfrm>
            <a:off x="1828800" y="273050"/>
            <a:ext cx="6858000" cy="5853113"/>
          </a:xfrm>
        </p:spPr>
        <p:txBody>
          <a:bodyPr>
            <a:normAutofit fontScale="70000" lnSpcReduction="20000"/>
          </a:bodyPr>
          <a:lstStyle/>
          <a:p>
            <a:endParaRPr lang="en-US" dirty="0" smtClean="0"/>
          </a:p>
          <a:p>
            <a:r>
              <a:rPr lang="en-US" dirty="0"/>
              <a:t>This intimation notice is issued by the IT department in order to seek confirmation from the assessee that pending tax dues for any previous FY can be offset using the income tax refund issued in the current assessment year. On receiving an income tax notice u/s 245, you can respond with agreement or disagreement with corrective action such as filing a </a:t>
            </a:r>
            <a:r>
              <a:rPr lang="en-US" dirty="0">
                <a:hlinkClick r:id="rId2"/>
              </a:rPr>
              <a:t>revised return</a:t>
            </a:r>
            <a:r>
              <a:rPr lang="en-US" dirty="0"/>
              <a:t> within a period of 30 days. If you do not provide a response within the stipulated time, the tax authorities will complete the adjustment automatically and issue the balance refund amount</a:t>
            </a:r>
            <a:r>
              <a:rPr lang="en-US" dirty="0" smtClean="0"/>
              <a:t>.</a:t>
            </a:r>
          </a:p>
          <a:p>
            <a:endParaRPr lang="en-US" dirty="0"/>
          </a:p>
          <a:p>
            <a:r>
              <a:rPr lang="en-US" dirty="0"/>
              <a:t>While there is no rule against responding to an income tax notice on your own, it might be advisable to seek expert help from a tax expert or chartered accountant. This can help ensure that your response is appropriate and you are aware of the correct course of action to resolve the issue at hand.</a:t>
            </a:r>
          </a:p>
        </p:txBody>
      </p:sp>
    </p:spTree>
    <p:extLst>
      <p:ext uri="{BB962C8B-B14F-4D97-AF65-F5344CB8AC3E}">
        <p14:creationId xmlns:p14="http://schemas.microsoft.com/office/powerpoint/2010/main" val="28400523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295399" cy="1600200"/>
          </a:xfrm>
        </p:spPr>
        <p:txBody>
          <a:bodyPr>
            <a:normAutofit/>
          </a:bodyPr>
          <a:lstStyle/>
          <a:p>
            <a:r>
              <a:rPr lang="en-US" dirty="0" smtClean="0"/>
              <a:t>Demand Notice U/s 156</a:t>
            </a:r>
            <a:endParaRPr lang="en-US" dirty="0"/>
          </a:p>
        </p:txBody>
      </p:sp>
      <p:sp>
        <p:nvSpPr>
          <p:cNvPr id="3" name="Content Placeholder 2"/>
          <p:cNvSpPr>
            <a:spLocks noGrp="1"/>
          </p:cNvSpPr>
          <p:nvPr>
            <p:ph idx="1"/>
          </p:nvPr>
        </p:nvSpPr>
        <p:spPr>
          <a:xfrm>
            <a:off x="1828800" y="273050"/>
            <a:ext cx="6858000" cy="5853113"/>
          </a:xfrm>
        </p:spPr>
        <p:txBody>
          <a:bodyPr>
            <a:normAutofit fontScale="92500" lnSpcReduction="20000"/>
          </a:bodyPr>
          <a:lstStyle/>
          <a:p>
            <a:endParaRPr lang="en-US" dirty="0" smtClean="0"/>
          </a:p>
          <a:p>
            <a:r>
              <a:rPr lang="en-US" dirty="0"/>
              <a:t>Notices issued u/s 156 or any of its subsections are typically a demand notice for payment of due tax. If you have unpaid taxes, the Income Tax Department will send you a notice under this section, specifying the amount of tax you owe and the date by which you need to make the payment. Usually such tax payment demands also feature a commensurate fine and penal interest charges that are clearly mentioned in the notice. </a:t>
            </a:r>
            <a:r>
              <a:rPr lang="en-US" dirty="0" smtClean="0"/>
              <a:t>If you have </a:t>
            </a:r>
            <a:r>
              <a:rPr lang="en-US" dirty="0"/>
              <a:t>received such a notice, </a:t>
            </a:r>
            <a:r>
              <a:rPr lang="en-US" dirty="0" smtClean="0"/>
              <a:t>either you have to pay or filing refund seeking stay of Demand</a:t>
            </a:r>
            <a:endParaRPr lang="en-US" dirty="0"/>
          </a:p>
        </p:txBody>
      </p:sp>
    </p:spTree>
    <p:extLst>
      <p:ext uri="{BB962C8B-B14F-4D97-AF65-F5344CB8AC3E}">
        <p14:creationId xmlns:p14="http://schemas.microsoft.com/office/powerpoint/2010/main" val="1879677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73050"/>
            <a:ext cx="8077200" cy="5853113"/>
          </a:xfrm>
        </p:spPr>
        <p:txBody>
          <a:bodyPr>
            <a:normAutofit fontScale="62500" lnSpcReduction="20000"/>
          </a:bodyPr>
          <a:lstStyle/>
          <a:p>
            <a:r>
              <a:rPr lang="en-IN" b="1" dirty="0"/>
              <a:t>Service </a:t>
            </a:r>
            <a:r>
              <a:rPr lang="en-IN" b="1"/>
              <a:t>of </a:t>
            </a:r>
            <a:r>
              <a:rPr lang="en-IN" b="1" smtClean="0"/>
              <a:t>notice.</a:t>
            </a:r>
            <a:endParaRPr lang="en-US" dirty="0"/>
          </a:p>
          <a:p>
            <a:r>
              <a:rPr lang="en-IN" b="1" dirty="0"/>
              <a:t>282.</a:t>
            </a:r>
            <a:r>
              <a:rPr lang="en-IN" dirty="0"/>
              <a:t> (1) The service of a notice or summon or requisition or order or any other communication under this Act (hereafter in this section referred to as "communication") may be made by delivering or transmitting a copy thereof, to the person therein named,—</a:t>
            </a:r>
            <a:endParaRPr lang="en-US" dirty="0"/>
          </a:p>
          <a:p>
            <a:r>
              <a:rPr lang="en-IN" dirty="0"/>
              <a:t>(</a:t>
            </a:r>
            <a:r>
              <a:rPr lang="en-IN" i="1" dirty="0"/>
              <a:t>a</a:t>
            </a:r>
            <a:r>
              <a:rPr lang="en-IN" dirty="0"/>
              <a:t>) by post or by such courier services as may be approved by the Board; or</a:t>
            </a:r>
            <a:endParaRPr lang="en-US" dirty="0"/>
          </a:p>
          <a:p>
            <a:r>
              <a:rPr lang="en-IN" dirty="0"/>
              <a:t>(</a:t>
            </a:r>
            <a:r>
              <a:rPr lang="en-IN" i="1" dirty="0"/>
              <a:t>b</a:t>
            </a:r>
            <a:r>
              <a:rPr lang="en-IN" dirty="0"/>
              <a:t>) in such manner as provided under the Code of Civil Procedure, 1908 (5 of 1908) for the purposes of service of summons; or</a:t>
            </a:r>
            <a:endParaRPr lang="en-US" dirty="0"/>
          </a:p>
          <a:p>
            <a:r>
              <a:rPr lang="en-IN" dirty="0"/>
              <a:t>(</a:t>
            </a:r>
            <a:r>
              <a:rPr lang="en-IN" i="1" dirty="0"/>
              <a:t>c</a:t>
            </a:r>
            <a:r>
              <a:rPr lang="en-IN" dirty="0"/>
              <a:t>) in the form of any electronic record as provided in Chapter IV of the Information Technology Act, 2000 (21 of 2000); or</a:t>
            </a:r>
            <a:endParaRPr lang="en-US" dirty="0"/>
          </a:p>
          <a:p>
            <a:r>
              <a:rPr lang="en-IN" dirty="0"/>
              <a:t>(</a:t>
            </a:r>
            <a:r>
              <a:rPr lang="en-IN" i="1" dirty="0"/>
              <a:t>d</a:t>
            </a:r>
            <a:r>
              <a:rPr lang="en-IN" dirty="0"/>
              <a:t>) by any other means of transmission of documents as provided by rules made by the Board in this behalf.</a:t>
            </a:r>
            <a:endParaRPr lang="en-US" dirty="0"/>
          </a:p>
          <a:p>
            <a:r>
              <a:rPr lang="en-IN" dirty="0"/>
              <a:t>(2) The Board may make rules providing for the addresses (including the address for electronic mail or electronic mail message) to which the communication referred to in sub-section (1) may be delivered or transmitted to the person therein named.</a:t>
            </a:r>
            <a:endParaRPr lang="en-US" dirty="0"/>
          </a:p>
          <a:p>
            <a:r>
              <a:rPr lang="en-IN" dirty="0"/>
              <a:t>Explanation.—For the purposes of this section, the expressions "electronic mail" and "electronic mail message" shall have the meanings as assigned to them in Explanation to section 66A of the Information Technology Act, 2000 (21 of 2000)</a:t>
            </a:r>
            <a:endParaRPr lang="en-US" dirty="0"/>
          </a:p>
        </p:txBody>
      </p:sp>
    </p:spTree>
    <p:extLst>
      <p:ext uri="{BB962C8B-B14F-4D97-AF65-F5344CB8AC3E}">
        <p14:creationId xmlns:p14="http://schemas.microsoft.com/office/powerpoint/2010/main" val="2525396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73050"/>
            <a:ext cx="8077200" cy="6280150"/>
          </a:xfrm>
        </p:spPr>
        <p:txBody>
          <a:bodyPr>
            <a:normAutofit fontScale="92500" lnSpcReduction="10000"/>
          </a:bodyPr>
          <a:lstStyle/>
          <a:p>
            <a:endParaRPr lang="en-IN" b="1" dirty="0" smtClean="0"/>
          </a:p>
          <a:p>
            <a:r>
              <a:rPr lang="en-IN" b="1" dirty="0" smtClean="0"/>
              <a:t>Forest </a:t>
            </a:r>
            <a:r>
              <a:rPr lang="en-IN" b="1" dirty="0"/>
              <a:t>Works vs. CIT, 107 ITR 409 (J&amp;K), </a:t>
            </a:r>
            <a:r>
              <a:rPr lang="en-IN" dirty="0"/>
              <a:t>it was held that the notice must be served in</a:t>
            </a:r>
            <a:endParaRPr lang="en-US" dirty="0"/>
          </a:p>
          <a:p>
            <a:r>
              <a:rPr lang="en-IN" dirty="0"/>
              <a:t>one of modes provided in the Act before an assessee could be considered to be</a:t>
            </a:r>
            <a:endParaRPr lang="en-US" dirty="0"/>
          </a:p>
          <a:p>
            <a:r>
              <a:rPr lang="en-IN" dirty="0"/>
              <a:t>default. </a:t>
            </a:r>
            <a:endParaRPr lang="en-IN" dirty="0" smtClean="0"/>
          </a:p>
          <a:p>
            <a:endParaRPr lang="en-IN" dirty="0" smtClean="0"/>
          </a:p>
          <a:p>
            <a:r>
              <a:rPr lang="en-IN" b="1" dirty="0" smtClean="0"/>
              <a:t>CIT </a:t>
            </a:r>
            <a:r>
              <a:rPr lang="en-IN" b="1" dirty="0"/>
              <a:t>vs. Dey Brothers, 3 ITR 213 (Rang.)</a:t>
            </a:r>
            <a:r>
              <a:rPr lang="en-IN" dirty="0"/>
              <a:t>, where the Court held that the </a:t>
            </a:r>
            <a:r>
              <a:rPr lang="en-IN" dirty="0" smtClean="0"/>
              <a:t>mere fact </a:t>
            </a:r>
            <a:r>
              <a:rPr lang="en-IN" dirty="0"/>
              <a:t>that the notice had in some way or other reached the person upon whom it was </a:t>
            </a:r>
            <a:r>
              <a:rPr lang="en-IN" dirty="0" smtClean="0"/>
              <a:t>to be </a:t>
            </a:r>
            <a:r>
              <a:rPr lang="en-IN" dirty="0"/>
              <a:t>served was not sufficient to comply with a requirements of a proper service </a:t>
            </a:r>
            <a:r>
              <a:rPr lang="en-IN" dirty="0" smtClean="0"/>
              <a:t>of notice</a:t>
            </a:r>
            <a:endParaRPr lang="en-US" dirty="0"/>
          </a:p>
        </p:txBody>
      </p:sp>
    </p:spTree>
    <p:extLst>
      <p:ext uri="{BB962C8B-B14F-4D97-AF65-F5344CB8AC3E}">
        <p14:creationId xmlns:p14="http://schemas.microsoft.com/office/powerpoint/2010/main" val="2146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024" y="274637"/>
            <a:ext cx="8222776" cy="1158377"/>
          </a:xfrm>
        </p:spPr>
        <p:txBody>
          <a:bodyPr>
            <a:noAutofit/>
          </a:bodyPr>
          <a:lstStyle/>
          <a:p>
            <a:r>
              <a:rPr lang="en-US" sz="3600" b="1" dirty="0" smtClean="0">
                <a:solidFill>
                  <a:srgbClr val="FF0000"/>
                </a:solidFill>
              </a:rPr>
              <a:t>Responses</a:t>
            </a:r>
            <a:endParaRPr lang="en-US" sz="3600" b="1" dirty="0">
              <a:solidFill>
                <a:srgbClr val="FF0000"/>
              </a:solidFill>
            </a:endParaRPr>
          </a:p>
        </p:txBody>
      </p:sp>
      <p:sp>
        <p:nvSpPr>
          <p:cNvPr id="6" name="Content Placeholder 5"/>
          <p:cNvSpPr>
            <a:spLocks noGrp="1"/>
          </p:cNvSpPr>
          <p:nvPr>
            <p:ph sz="quarter" idx="4"/>
          </p:nvPr>
        </p:nvSpPr>
        <p:spPr>
          <a:xfrm>
            <a:off x="228600" y="1600200"/>
            <a:ext cx="8686800" cy="5029201"/>
          </a:xfrm>
        </p:spPr>
        <p:txBody>
          <a:bodyPr>
            <a:noAutofit/>
          </a:bodyPr>
          <a:lstStyle/>
          <a:p>
            <a:pPr marL="0" indent="0">
              <a:buNone/>
            </a:pPr>
            <a:r>
              <a:rPr lang="en-US" sz="2300" dirty="0" smtClean="0"/>
              <a:t>Response may be through e-mode or through physical mode</a:t>
            </a:r>
          </a:p>
          <a:p>
            <a:pPr marL="0" indent="0">
              <a:buNone/>
            </a:pPr>
            <a:r>
              <a:rPr lang="en-US" sz="2300" dirty="0" smtClean="0"/>
              <a:t>First of all the assessee has to check the authenticity of the notice.</a:t>
            </a:r>
          </a:p>
          <a:p>
            <a:pPr marL="0" indent="0">
              <a:buNone/>
            </a:pPr>
            <a:r>
              <a:rPr lang="en-US" sz="2300" dirty="0" smtClean="0"/>
              <a:t>And the same will only be possible going through the portal specifying the following.</a:t>
            </a:r>
          </a:p>
          <a:p>
            <a:r>
              <a:rPr lang="en-US" sz="2000" dirty="0"/>
              <a:t>Before you respond to any communication received in the name of the income tax department, it is important to verify whether the notice/order issued is genuine and issued by the income tax authority.</a:t>
            </a:r>
          </a:p>
          <a:p>
            <a:r>
              <a:rPr lang="en-US" sz="2000" dirty="0"/>
              <a:t>You can authenticate the notice/order/letter issued by the income tax authority on the e-filing portal. Let us understand to verify the same</a:t>
            </a:r>
            <a:r>
              <a:rPr lang="en-US" sz="2000" dirty="0" smtClean="0"/>
              <a:t>.</a:t>
            </a:r>
          </a:p>
          <a:p>
            <a:pPr marL="0" indent="0">
              <a:buNone/>
            </a:pPr>
            <a:endParaRPr lang="en-US" sz="2000" dirty="0"/>
          </a:p>
          <a:p>
            <a:r>
              <a:rPr lang="en-US" sz="2000" b="1" dirty="0"/>
              <a:t>Step 1:</a:t>
            </a:r>
            <a:r>
              <a:rPr lang="en-US" sz="2000" dirty="0"/>
              <a:t> Go to income tax </a:t>
            </a:r>
            <a:r>
              <a:rPr lang="en-US" sz="2000" dirty="0">
                <a:hlinkClick r:id="rId2"/>
              </a:rPr>
              <a:t>e-filing portal</a:t>
            </a:r>
            <a:r>
              <a:rPr lang="en-US" sz="2000" dirty="0"/>
              <a:t>. On the home page, go to ‘Authenticate notice/order issued by ITD’ under ‘Quick </a:t>
            </a:r>
            <a:r>
              <a:rPr lang="en-US" sz="2000" dirty="0" smtClean="0"/>
              <a:t>Links.</a:t>
            </a:r>
          </a:p>
          <a:p>
            <a:r>
              <a:rPr lang="en-US" sz="2000" dirty="0" smtClean="0"/>
              <a:t>And it is authenticated then response should be made within the time frame</a:t>
            </a:r>
            <a:endParaRPr lang="en-US"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024" y="274637"/>
            <a:ext cx="8222776" cy="639763"/>
          </a:xfrm>
        </p:spPr>
        <p:txBody>
          <a:bodyPr>
            <a:noAutofit/>
          </a:bodyPr>
          <a:lstStyle/>
          <a:p>
            <a:r>
              <a:rPr lang="en-US" sz="3600" b="1" dirty="0" smtClean="0">
                <a:solidFill>
                  <a:srgbClr val="FF0000"/>
                </a:solidFill>
              </a:rPr>
              <a:t>Procedures</a:t>
            </a:r>
            <a:endParaRPr lang="en-US" sz="3600" b="1" dirty="0">
              <a:solidFill>
                <a:srgbClr val="FF0000"/>
              </a:solidFill>
            </a:endParaRPr>
          </a:p>
        </p:txBody>
      </p:sp>
      <p:sp>
        <p:nvSpPr>
          <p:cNvPr id="6" name="Content Placeholder 5"/>
          <p:cNvSpPr>
            <a:spLocks noGrp="1"/>
          </p:cNvSpPr>
          <p:nvPr>
            <p:ph sz="quarter" idx="4"/>
          </p:nvPr>
        </p:nvSpPr>
        <p:spPr>
          <a:xfrm>
            <a:off x="228600" y="914400"/>
            <a:ext cx="8686800" cy="5715001"/>
          </a:xfrm>
        </p:spPr>
        <p:txBody>
          <a:bodyPr>
            <a:noAutofit/>
          </a:bodyPr>
          <a:lstStyle/>
          <a:p>
            <a:pPr marL="0" indent="0">
              <a:buNone/>
            </a:pPr>
            <a:r>
              <a:rPr lang="en-US" sz="2000" dirty="0" smtClean="0"/>
              <a:t>Compliance :Implies the response against such notice which includes its Adjournment also. Through e-proceedings Adjournment cannot be applied by more than 15 days.</a:t>
            </a:r>
          </a:p>
          <a:p>
            <a:pPr marL="0" indent="0" algn="just">
              <a:buNone/>
            </a:pPr>
            <a:r>
              <a:rPr lang="en-US" sz="2000" dirty="0" smtClean="0"/>
              <a:t>Answer should be made to the point and requires proper evidence as far as practicable and also requires explainable as faceless interaction is only entertained. While submitting the answer it should be considered that without proper explanation the same will be treated as dumb explanation where the opposite party will understand only through the explanation as it’s the procedure of complete faceless interaction. </a:t>
            </a:r>
          </a:p>
          <a:p>
            <a:pPr marL="0" indent="0">
              <a:buNone/>
            </a:pPr>
            <a:r>
              <a:rPr lang="en-US" sz="2000" dirty="0" smtClean="0"/>
              <a:t>In respect of the assessment proceedings if the department will ultimately adopt the adverse effect against the assessee a show cause notice must has to be issued and there is an opportunity to the assessee to offer another explanation reserving the right of video conference and seek thereon through portal.</a:t>
            </a:r>
          </a:p>
          <a:p>
            <a:pPr marL="0" indent="0">
              <a:buNone/>
            </a:pPr>
            <a:r>
              <a:rPr lang="en-US" sz="2000" dirty="0" smtClean="0"/>
              <a:t>Video conference may be applied in respect of assessment proceedings after submission against the Show cause notice.  </a:t>
            </a:r>
            <a:endParaRPr lang="en-US" sz="2000" dirty="0" smtClean="0"/>
          </a:p>
          <a:p>
            <a:pPr marL="0" indent="0">
              <a:buNone/>
            </a:pPr>
            <a:r>
              <a:rPr lang="en-US" sz="2300" dirty="0" smtClean="0"/>
              <a:t>Generally the compliance need not require verification save and except under very special occasion.</a:t>
            </a:r>
          </a:p>
          <a:p>
            <a:pPr marL="0" indent="0">
              <a:buNone/>
            </a:pPr>
            <a:endParaRPr lang="en-US" sz="2300" dirty="0" smtClean="0"/>
          </a:p>
          <a:p>
            <a:pPr marL="0" indent="0">
              <a:buNone/>
            </a:pPr>
            <a:endParaRPr lang="en-US" sz="2300" dirty="0"/>
          </a:p>
        </p:txBody>
      </p:sp>
    </p:spTree>
    <p:extLst>
      <p:ext uri="{BB962C8B-B14F-4D97-AF65-F5344CB8AC3E}">
        <p14:creationId xmlns:p14="http://schemas.microsoft.com/office/powerpoint/2010/main" val="26264603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686800" cy="6477000"/>
          </a:xfrm>
        </p:spPr>
        <p:txBody>
          <a:bodyPr>
            <a:noAutofit/>
          </a:bodyPr>
          <a:lstStyle/>
          <a:p>
            <a:pPr algn="l"/>
            <a:r>
              <a:rPr lang="en-US" sz="2400" b="1" dirty="0" smtClean="0">
                <a:solidFill>
                  <a:srgbClr val="FF0000"/>
                </a:solidFill>
              </a:rPr>
              <a:t>e-notice</a:t>
            </a:r>
            <a:r>
              <a:rPr lang="en-US" sz="2400" b="1" dirty="0" smtClean="0"/>
              <a:t>:</a:t>
            </a:r>
            <a:r>
              <a:rPr lang="en-US" sz="2400" dirty="0"/>
              <a:t> </a:t>
            </a:r>
            <a:r>
              <a:rPr lang="en-US" sz="2400" dirty="0" smtClean="0"/>
              <a:t>An </a:t>
            </a:r>
            <a:r>
              <a:rPr lang="en-US" sz="2400" dirty="0"/>
              <a:t>income tax notice is an official communication sent by the Income Tax Department to a taxpayer. It serves as a formal mode of communication for various reasons such as </a:t>
            </a:r>
            <a:r>
              <a:rPr lang="en-US" sz="2400" dirty="0" smtClean="0"/>
              <a:t/>
            </a:r>
            <a:br>
              <a:rPr lang="en-US" sz="2400" dirty="0" smtClean="0"/>
            </a:br>
            <a:r>
              <a:rPr lang="en-US" sz="2000" dirty="0" smtClean="0"/>
              <a:t/>
            </a:r>
            <a:br>
              <a:rPr lang="en-US" sz="2000" dirty="0" smtClean="0"/>
            </a:br>
            <a:r>
              <a:rPr lang="en-US" sz="2000" dirty="0" smtClean="0"/>
              <a:t>a) Filing </a:t>
            </a:r>
            <a:r>
              <a:rPr lang="en-US" sz="2000" dirty="0"/>
              <a:t>or not filing income tax return, </a:t>
            </a:r>
            <a:r>
              <a:rPr lang="en-US" sz="2000" dirty="0" smtClean="0"/>
              <a:t/>
            </a:r>
            <a:br>
              <a:rPr lang="en-US" sz="2000" dirty="0" smtClean="0"/>
            </a:br>
            <a:r>
              <a:rPr lang="en-US" sz="2000" dirty="0" smtClean="0"/>
              <a:t>b)</a:t>
            </a:r>
            <a:r>
              <a:rPr lang="en-US" sz="2000" dirty="0"/>
              <a:t> </a:t>
            </a:r>
            <a:r>
              <a:rPr lang="en-US" sz="2000" dirty="0" smtClean="0"/>
              <a:t>A </a:t>
            </a:r>
            <a:r>
              <a:rPr lang="en-US" sz="2000" dirty="0"/>
              <a:t>mismatch </a:t>
            </a:r>
            <a:r>
              <a:rPr lang="en-US" sz="2000" dirty="0" smtClean="0"/>
              <a:t>of the </a:t>
            </a:r>
            <a:r>
              <a:rPr lang="en-US" sz="2000" dirty="0"/>
              <a:t>tax declared/tax paid, late tax payment, or </a:t>
            </a:r>
            <a:r>
              <a:rPr lang="en-US" sz="2000" dirty="0" smtClean="0"/>
              <a:t>other discrepancy</a:t>
            </a:r>
            <a:br>
              <a:rPr lang="en-US" sz="2000" dirty="0" smtClean="0"/>
            </a:br>
            <a:r>
              <a:rPr lang="en-US" sz="2000" dirty="0"/>
              <a:t> </a:t>
            </a:r>
            <a:r>
              <a:rPr lang="en-US" sz="2000" dirty="0" smtClean="0"/>
              <a:t>    such </a:t>
            </a:r>
            <a:r>
              <a:rPr lang="en-US" sz="2000" dirty="0"/>
              <a:t>as missed income declaration under a </a:t>
            </a:r>
            <a:r>
              <a:rPr lang="en-US" sz="2000" dirty="0" smtClean="0"/>
              <a:t>any head of Income</a:t>
            </a:r>
            <a:br>
              <a:rPr lang="en-US" sz="2000" dirty="0" smtClean="0"/>
            </a:br>
            <a:r>
              <a:rPr lang="en-US" sz="2000" dirty="0" smtClean="0"/>
              <a:t>c)  Clarification of Income Tax Return</a:t>
            </a:r>
            <a:br>
              <a:rPr lang="en-US" sz="2000" dirty="0" smtClean="0"/>
            </a:br>
            <a:r>
              <a:rPr lang="en-US" sz="2000" dirty="0" smtClean="0"/>
              <a:t>d)  Transfer of the Income Tax File from one jurisdiction to another jurisdiction</a:t>
            </a:r>
            <a:br>
              <a:rPr lang="en-US" sz="2000" dirty="0" smtClean="0"/>
            </a:br>
            <a:r>
              <a:rPr lang="en-US" sz="2000" dirty="0" smtClean="0"/>
              <a:t>e)  Rectification of return</a:t>
            </a:r>
            <a:br>
              <a:rPr lang="en-US" sz="2000" dirty="0" smtClean="0"/>
            </a:br>
            <a:r>
              <a:rPr lang="en-US" sz="2000" dirty="0" smtClean="0"/>
              <a:t>f)   Assessment or Reassessment proceedings</a:t>
            </a:r>
            <a:br>
              <a:rPr lang="en-US" sz="2000" dirty="0" smtClean="0"/>
            </a:br>
            <a:r>
              <a:rPr lang="en-US" sz="2000" dirty="0" smtClean="0"/>
              <a:t>g)  Appellate Proceedings</a:t>
            </a:r>
            <a:br>
              <a:rPr lang="en-US" sz="2000" dirty="0" smtClean="0"/>
            </a:br>
            <a:r>
              <a:rPr lang="en-US" sz="2000" dirty="0" smtClean="0"/>
              <a:t>h)  Any other proceedings as the department deem fit</a:t>
            </a:r>
            <a:br>
              <a:rPr lang="en-US" sz="2000" dirty="0" smtClean="0"/>
            </a:br>
            <a:r>
              <a:rPr lang="en-US" sz="2000" dirty="0" smtClean="0"/>
              <a:t/>
            </a:r>
            <a:br>
              <a:rPr lang="en-US" sz="2000" dirty="0" smtClean="0"/>
            </a:br>
            <a:r>
              <a:rPr lang="en-US" sz="2000" dirty="0" smtClean="0"/>
              <a:t>Typically</a:t>
            </a:r>
            <a:r>
              <a:rPr lang="en-US" sz="2000" dirty="0"/>
              <a:t>, </a:t>
            </a:r>
            <a:r>
              <a:rPr lang="en-US" sz="2000" dirty="0" smtClean="0"/>
              <a:t>such </a:t>
            </a:r>
            <a:r>
              <a:rPr lang="en-US" sz="2000" dirty="0"/>
              <a:t>a notice outlines the issue at hand and may request further documentation, clarification, or payment of additional tax</a:t>
            </a:r>
            <a:r>
              <a:rPr lang="en-US" sz="2000" dirty="0" smtClean="0"/>
              <a:t>. Presently, </a:t>
            </a:r>
            <a:r>
              <a:rPr lang="en-US" sz="2000" dirty="0"/>
              <a:t>you can receive an income tax notice as an email attachment sent to the email id you have registered on the e-filing website. You can also log into your account on the official e-filing portal and check under the menu “Pending Actions” to view/download any notices that might require your immediate attention.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CAUSES OF NOTICE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1.Inconsistency </a:t>
            </a:r>
            <a:r>
              <a:rPr lang="en-US" dirty="0"/>
              <a:t>in the amount of TDS reported</a:t>
            </a:r>
            <a:br>
              <a:rPr lang="en-US" dirty="0"/>
            </a:br>
            <a:r>
              <a:rPr lang="en-US" dirty="0"/>
              <a:t>2. An inaccuracy on your tax return</a:t>
            </a:r>
            <a:br>
              <a:rPr lang="en-US" dirty="0"/>
            </a:br>
            <a:r>
              <a:rPr lang="en-US" dirty="0"/>
              <a:t>3. Failure to submit all required papers</a:t>
            </a:r>
            <a:br>
              <a:rPr lang="en-US" dirty="0"/>
            </a:br>
            <a:r>
              <a:rPr lang="en-US" dirty="0"/>
              <a:t>4. Failure to file your tax returns</a:t>
            </a:r>
            <a:br>
              <a:rPr lang="en-US" dirty="0"/>
            </a:br>
            <a:r>
              <a:rPr lang="en-US" dirty="0"/>
              <a:t>5. When you make investments in your spouse's name but fail to report them on your income tax returns.</a:t>
            </a:r>
            <a:br>
              <a:rPr lang="en-US" dirty="0"/>
            </a:br>
            <a:r>
              <a:rPr lang="en-US" dirty="0"/>
              <a:t>6. If high-value transactions occurred during the fiscal year but were not correctly disclosed on the income tax return</a:t>
            </a:r>
            <a:br>
              <a:rPr lang="en-US" dirty="0"/>
            </a:br>
            <a:r>
              <a:rPr lang="en-US" dirty="0"/>
              <a:t>7. If the assessing officer randomly examines your income tax return</a:t>
            </a:r>
            <a:br>
              <a:rPr lang="en-US" dirty="0"/>
            </a:br>
            <a:r>
              <a:rPr lang="en-US" dirty="0"/>
              <a:t>8. When long-term capital gains from stock investments are not properly disclosed</a:t>
            </a:r>
            <a:br>
              <a:rPr lang="en-US" dirty="0"/>
            </a:br>
            <a:r>
              <a:rPr lang="en-US" dirty="0"/>
              <a:t>9. If the taxpayer fails to declare any income</a:t>
            </a:r>
            <a:br>
              <a:rPr lang="en-US" dirty="0"/>
            </a:br>
            <a:r>
              <a:rPr lang="en-US" dirty="0"/>
              <a:t>10. If the incorrect income tax return form is used to file the income tax return</a:t>
            </a:r>
          </a:p>
        </p:txBody>
      </p:sp>
    </p:spTree>
    <p:extLst>
      <p:ext uri="{BB962C8B-B14F-4D97-AF65-F5344CB8AC3E}">
        <p14:creationId xmlns:p14="http://schemas.microsoft.com/office/powerpoint/2010/main" val="2920149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4800600" cy="487362"/>
          </a:xfrm>
        </p:spPr>
        <p:txBody>
          <a:bodyPr>
            <a:noAutofit/>
          </a:bodyPr>
          <a:lstStyle/>
          <a:p>
            <a:r>
              <a:rPr lang="en-US" sz="3600" b="1" dirty="0">
                <a:solidFill>
                  <a:srgbClr val="FF0000"/>
                </a:solidFill>
              </a:rPr>
              <a:t>PERSON U/s 2(31)</a:t>
            </a:r>
          </a:p>
        </p:txBody>
      </p:sp>
      <p:sp>
        <p:nvSpPr>
          <p:cNvPr id="3" name="Content Placeholder 2"/>
          <p:cNvSpPr>
            <a:spLocks noGrp="1"/>
          </p:cNvSpPr>
          <p:nvPr>
            <p:ph idx="1"/>
          </p:nvPr>
        </p:nvSpPr>
        <p:spPr>
          <a:xfrm>
            <a:off x="457200" y="914400"/>
            <a:ext cx="8229600" cy="5211763"/>
          </a:xfrm>
        </p:spPr>
        <p:txBody>
          <a:bodyPr/>
          <a:lstStyle/>
          <a:p>
            <a:r>
              <a:rPr lang="en-US" b="1" dirty="0" err="1"/>
              <a:t>i</a:t>
            </a:r>
            <a:r>
              <a:rPr lang="en-US" b="1" dirty="0"/>
              <a:t>) Individual</a:t>
            </a:r>
          </a:p>
          <a:p>
            <a:r>
              <a:rPr lang="en-US" b="1" dirty="0"/>
              <a:t>ii) HUF</a:t>
            </a:r>
          </a:p>
          <a:p>
            <a:r>
              <a:rPr lang="en-US" b="1" dirty="0"/>
              <a:t>iii) Company</a:t>
            </a:r>
          </a:p>
          <a:p>
            <a:r>
              <a:rPr lang="en-US" b="1" dirty="0"/>
              <a:t>iv) Firm </a:t>
            </a:r>
          </a:p>
          <a:p>
            <a:r>
              <a:rPr lang="en-US" b="1" dirty="0"/>
              <a:t>v) Association of Person, Body of Individual whether incorporated or not       </a:t>
            </a:r>
          </a:p>
          <a:p>
            <a:r>
              <a:rPr lang="en-US" b="1" dirty="0"/>
              <a:t>vi) Local Authority</a:t>
            </a:r>
          </a:p>
          <a:p>
            <a:r>
              <a:rPr lang="en-US" b="1" dirty="0"/>
              <a:t>vii) Artificial Juridical Person not covered within the preceding sub clauses</a:t>
            </a:r>
          </a:p>
          <a:p>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610600" cy="5791200"/>
          </a:xfrm>
        </p:spPr>
        <p:txBody>
          <a:bodyPr>
            <a:normAutofit fontScale="85000" lnSpcReduction="20000"/>
          </a:bodyPr>
          <a:lstStyle/>
          <a:p>
            <a:r>
              <a:rPr lang="en-US" b="1" u="sng" dirty="0" smtClean="0"/>
              <a:t>Types of Notice</a:t>
            </a:r>
          </a:p>
          <a:p>
            <a:r>
              <a:rPr lang="en-US" dirty="0" smtClean="0"/>
              <a:t>U/s 127 :        Changes of Jurisdiction</a:t>
            </a:r>
          </a:p>
          <a:p>
            <a:r>
              <a:rPr lang="en-US" dirty="0" smtClean="0"/>
              <a:t>U/s 143(1)(</a:t>
            </a:r>
            <a:r>
              <a:rPr lang="en-US" dirty="0" err="1" smtClean="0"/>
              <a:t>i</a:t>
            </a:r>
            <a:r>
              <a:rPr lang="en-US" dirty="0" smtClean="0"/>
              <a:t>): Intimation/Summery assessment</a:t>
            </a:r>
          </a:p>
          <a:p>
            <a:r>
              <a:rPr lang="en-US" dirty="0" smtClean="0"/>
              <a:t>U/s142 (1) :   Seeking certain information or</a:t>
            </a:r>
          </a:p>
          <a:p>
            <a:r>
              <a:rPr lang="en-US" dirty="0" smtClean="0"/>
              <a:t>                        Filing of Return</a:t>
            </a:r>
          </a:p>
          <a:p>
            <a:r>
              <a:rPr lang="en-US" dirty="0" smtClean="0"/>
              <a:t>U/s 143(2):    Scrutiny Assessment</a:t>
            </a:r>
          </a:p>
          <a:p>
            <a:r>
              <a:rPr lang="en-US" dirty="0" smtClean="0"/>
              <a:t>U/s 131:         Summon</a:t>
            </a:r>
          </a:p>
          <a:p>
            <a:r>
              <a:rPr lang="en-US" dirty="0" smtClean="0"/>
              <a:t>U/s 133(6):    Calling certain information</a:t>
            </a:r>
          </a:p>
          <a:p>
            <a:r>
              <a:rPr lang="en-US" dirty="0" smtClean="0"/>
              <a:t>U/s 139(9):    Notice for Defective return</a:t>
            </a:r>
          </a:p>
          <a:p>
            <a:r>
              <a:rPr lang="en-US" dirty="0" smtClean="0"/>
              <a:t>U/s 148:         Notice for Re-assessment</a:t>
            </a:r>
          </a:p>
          <a:p>
            <a:r>
              <a:rPr lang="en-US" dirty="0" smtClean="0"/>
              <a:t>U/s 154:         Notice for rectification</a:t>
            </a:r>
          </a:p>
          <a:p>
            <a:r>
              <a:rPr lang="en-US" dirty="0" smtClean="0"/>
              <a:t>U/s 156:         Notice of demand</a:t>
            </a:r>
          </a:p>
          <a:p>
            <a:r>
              <a:rPr lang="en-US" dirty="0" smtClean="0"/>
              <a:t>U/s 245:         Notice for the Adjustment of taxes</a:t>
            </a:r>
          </a:p>
          <a:p>
            <a:r>
              <a:rPr lang="en-US" dirty="0" smtClean="0"/>
              <a:t>Any </a:t>
            </a:r>
            <a:r>
              <a:rPr lang="en-US" dirty="0" err="1" smtClean="0"/>
              <a:t>Prov</a:t>
            </a:r>
            <a:r>
              <a:rPr lang="en-US" dirty="0" smtClean="0"/>
              <a:t>:       Notice as deem fit by the department                 </a:t>
            </a:r>
            <a:endParaRPr lang="en-US" dirty="0"/>
          </a:p>
        </p:txBody>
      </p:sp>
    </p:spTree>
    <p:extLst>
      <p:ext uri="{BB962C8B-B14F-4D97-AF65-F5344CB8AC3E}">
        <p14:creationId xmlns:p14="http://schemas.microsoft.com/office/powerpoint/2010/main" val="1118356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52400"/>
            <a:ext cx="7162800" cy="609600"/>
          </a:xfrm>
        </p:spPr>
        <p:txBody>
          <a:bodyPr>
            <a:noAutofit/>
          </a:bodyPr>
          <a:lstStyle/>
          <a:p>
            <a:r>
              <a:rPr lang="en-US" sz="3600" b="1" dirty="0" smtClean="0">
                <a:solidFill>
                  <a:srgbClr val="FF0000"/>
                </a:solidFill>
              </a:rPr>
              <a:t>Types of e-notices</a:t>
            </a:r>
            <a:endParaRPr lang="en-US" sz="3600" dirty="0"/>
          </a:p>
        </p:txBody>
      </p:sp>
      <p:sp>
        <p:nvSpPr>
          <p:cNvPr id="3" name="Content Placeholder 2"/>
          <p:cNvSpPr>
            <a:spLocks noGrp="1"/>
          </p:cNvSpPr>
          <p:nvPr>
            <p:ph sz="half" idx="1"/>
          </p:nvPr>
        </p:nvSpPr>
        <p:spPr>
          <a:xfrm>
            <a:off x="457200" y="914400"/>
            <a:ext cx="1219200" cy="5211763"/>
          </a:xfrm>
        </p:spPr>
        <p:txBody>
          <a:bodyPr>
            <a:normAutofit fontScale="62500" lnSpcReduction="20000"/>
          </a:bodyPr>
          <a:lstStyle/>
          <a:p>
            <a:pPr>
              <a:buNone/>
            </a:pPr>
            <a:r>
              <a:rPr lang="en-US" sz="2400" b="1" dirty="0" smtClean="0">
                <a:solidFill>
                  <a:srgbClr val="FF0000"/>
                </a:solidFill>
              </a:rPr>
              <a:t>Notice U/s 127 </a:t>
            </a:r>
            <a:r>
              <a:rPr lang="en-US" sz="2400" b="1" dirty="0">
                <a:solidFill>
                  <a:srgbClr val="FF0000"/>
                </a:solidFill>
              </a:rPr>
              <a:t>:</a:t>
            </a: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endParaRPr lang="en-US" sz="2400" b="1" dirty="0" smtClean="0">
              <a:solidFill>
                <a:srgbClr val="FF0000"/>
              </a:solidFill>
            </a:endParaRPr>
          </a:p>
          <a:p>
            <a:pPr>
              <a:buNone/>
            </a:pPr>
            <a:endParaRPr lang="en-US" sz="2400" b="1" dirty="0">
              <a:solidFill>
                <a:srgbClr val="FF0000"/>
              </a:solidFill>
            </a:endParaRPr>
          </a:p>
          <a:p>
            <a:pPr>
              <a:buNone/>
            </a:pPr>
            <a:endParaRPr lang="en-US" sz="2400" b="1" dirty="0">
              <a:solidFill>
                <a:srgbClr val="FF0000"/>
              </a:solidFill>
            </a:endParaRPr>
          </a:p>
          <a:p>
            <a:pPr>
              <a:buNone/>
            </a:pPr>
            <a:r>
              <a:rPr lang="en-US" sz="2400" b="1" dirty="0" smtClean="0">
                <a:solidFill>
                  <a:srgbClr val="FF0000"/>
                </a:solidFill>
              </a:rPr>
              <a:t>Notice U/s</a:t>
            </a:r>
          </a:p>
          <a:p>
            <a:pPr>
              <a:buNone/>
            </a:pPr>
            <a:r>
              <a:rPr lang="en-US" sz="2400" b="1" dirty="0">
                <a:solidFill>
                  <a:srgbClr val="FF0000"/>
                </a:solidFill>
              </a:rPr>
              <a:t> </a:t>
            </a:r>
            <a:r>
              <a:rPr lang="en-US" sz="2400" b="1" dirty="0" smtClean="0">
                <a:solidFill>
                  <a:srgbClr val="FF0000"/>
                </a:solidFill>
              </a:rPr>
              <a:t>139(9):</a:t>
            </a:r>
            <a:endParaRPr lang="en-US" sz="2400" b="1" dirty="0">
              <a:solidFill>
                <a:srgbClr val="FF0000"/>
              </a:solidFill>
            </a:endParaRPr>
          </a:p>
          <a:p>
            <a:pPr>
              <a:buNone/>
            </a:pPr>
            <a:endParaRPr lang="en-US" sz="2400" b="1" dirty="0">
              <a:solidFill>
                <a:srgbClr val="FF0000"/>
              </a:solidFill>
            </a:endParaRPr>
          </a:p>
          <a:p>
            <a:pPr>
              <a:buNone/>
            </a:pPr>
            <a:endParaRPr lang="en-US" sz="2400" dirty="0"/>
          </a:p>
        </p:txBody>
      </p:sp>
      <p:sp>
        <p:nvSpPr>
          <p:cNvPr id="4" name="Content Placeholder 3"/>
          <p:cNvSpPr>
            <a:spLocks noGrp="1"/>
          </p:cNvSpPr>
          <p:nvPr>
            <p:ph sz="half" idx="2"/>
          </p:nvPr>
        </p:nvSpPr>
        <p:spPr>
          <a:xfrm>
            <a:off x="1828800" y="838200"/>
            <a:ext cx="6858000" cy="5867400"/>
          </a:xfrm>
        </p:spPr>
        <p:txBody>
          <a:bodyPr>
            <a:normAutofit fontScale="62500" lnSpcReduction="20000"/>
          </a:bodyPr>
          <a:lstStyle/>
          <a:p>
            <a:endParaRPr lang="en-US" sz="2400" b="1" dirty="0" smtClean="0"/>
          </a:p>
          <a:p>
            <a:r>
              <a:rPr lang="en-US" sz="3400" b="1" dirty="0" smtClean="0"/>
              <a:t>It is applicable to an assessee for the transfer of Income tax records from one jurisdiction of the Assessing Authority to  the another particular jurisdiction of the Assessing Authority for different reasons </a:t>
            </a:r>
            <a:r>
              <a:rPr lang="en-US" sz="3400" b="1" dirty="0" err="1" smtClean="0"/>
              <a:t>suo</a:t>
            </a:r>
            <a:r>
              <a:rPr lang="en-US" sz="3400" b="1" dirty="0" smtClean="0"/>
              <a:t> </a:t>
            </a:r>
            <a:r>
              <a:rPr lang="en-US" sz="3400" b="1" dirty="0" err="1" smtClean="0"/>
              <a:t>moto</a:t>
            </a:r>
            <a:r>
              <a:rPr lang="en-US" sz="3400" b="1" dirty="0" smtClean="0"/>
              <a:t> from the information gathered by the department such as </a:t>
            </a:r>
          </a:p>
          <a:p>
            <a:endParaRPr lang="en-US" sz="3400" b="1" dirty="0" smtClean="0"/>
          </a:p>
          <a:p>
            <a:r>
              <a:rPr lang="en-US" sz="3400" b="1" dirty="0" smtClean="0"/>
              <a:t>Changes of the address of the Assessee</a:t>
            </a:r>
          </a:p>
          <a:p>
            <a:r>
              <a:rPr lang="en-US" sz="3400" b="1" dirty="0" smtClean="0"/>
              <a:t>Changes required due to the survey made U/s 133A or Search was made U/s 132 of the Act</a:t>
            </a:r>
          </a:p>
          <a:p>
            <a:r>
              <a:rPr lang="en-US" sz="3400" b="1" dirty="0" smtClean="0"/>
              <a:t>Changes of Residential status of the Assessee</a:t>
            </a:r>
          </a:p>
          <a:p>
            <a:r>
              <a:rPr lang="en-US" sz="3400" b="1" dirty="0" smtClean="0"/>
              <a:t>Any other special provisions if applicable</a:t>
            </a:r>
            <a:endParaRPr lang="en-US" sz="3400" b="1" dirty="0"/>
          </a:p>
          <a:p>
            <a:endParaRPr lang="en-US" sz="3400" b="1" dirty="0"/>
          </a:p>
          <a:p>
            <a:r>
              <a:rPr lang="en-US" sz="3400" b="1" dirty="0"/>
              <a:t>It’s applicable to an </a:t>
            </a:r>
            <a:r>
              <a:rPr lang="en-US" sz="3400" b="1" dirty="0" smtClean="0"/>
              <a:t>assessee for the rectification of any defects derived from the filing of Income Tax Return</a:t>
            </a:r>
            <a:r>
              <a:rPr lang="en-US" sz="3800" b="1" dirty="0" smtClean="0"/>
              <a:t> </a:t>
            </a:r>
            <a:r>
              <a:rPr lang="en-US" sz="3800" b="1" dirty="0"/>
              <a:t>It is a chance for the taxpayer to correct the glitches, given the missing details, and complete the return in all the concerns under 15 days from the intimation date or prolonged time.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1371599" cy="3003550"/>
          </a:xfrm>
        </p:spPr>
        <p:txBody>
          <a:bodyPr>
            <a:normAutofit/>
          </a:bodyPr>
          <a:lstStyle/>
          <a:p>
            <a:r>
              <a:rPr lang="en-US" sz="2400" dirty="0" smtClean="0">
                <a:solidFill>
                  <a:srgbClr val="FF0000"/>
                </a:solidFill>
              </a:rPr>
              <a:t>142(1)(</a:t>
            </a:r>
            <a:r>
              <a:rPr lang="en-US" sz="2400" dirty="0" err="1" smtClean="0">
                <a:solidFill>
                  <a:srgbClr val="FF0000"/>
                </a:solidFill>
              </a:rPr>
              <a:t>i</a:t>
            </a:r>
            <a:r>
              <a:rPr lang="en-US" sz="2400" dirty="0" smtClean="0">
                <a:solidFill>
                  <a:srgbClr val="FF0000"/>
                </a:solidFill>
              </a:rPr>
              <a:t>)</a:t>
            </a:r>
            <a:endParaRPr lang="en-US" sz="2400" dirty="0">
              <a:solidFill>
                <a:srgbClr val="FF0000"/>
              </a:solidFill>
            </a:endParaRPr>
          </a:p>
        </p:txBody>
      </p:sp>
      <p:sp>
        <p:nvSpPr>
          <p:cNvPr id="3" name="Content Placeholder 2"/>
          <p:cNvSpPr>
            <a:spLocks noGrp="1"/>
          </p:cNvSpPr>
          <p:nvPr>
            <p:ph idx="1"/>
          </p:nvPr>
        </p:nvSpPr>
        <p:spPr>
          <a:xfrm>
            <a:off x="1676400" y="273050"/>
            <a:ext cx="7239000" cy="6051550"/>
          </a:xfrm>
        </p:spPr>
        <p:txBody>
          <a:bodyPr>
            <a:normAutofit fontScale="77500" lnSpcReduction="20000"/>
          </a:bodyPr>
          <a:lstStyle/>
          <a:p>
            <a:pPr algn="just"/>
            <a:endParaRPr lang="en-US" dirty="0" smtClean="0"/>
          </a:p>
          <a:p>
            <a:pPr algn="just"/>
            <a:r>
              <a:rPr lang="en-US" dirty="0" smtClean="0"/>
              <a:t>The </a:t>
            </a:r>
            <a:r>
              <a:rPr lang="en-US" dirty="0"/>
              <a:t>assessing officer might provide the notice beneath section 142(1) (</a:t>
            </a:r>
            <a:r>
              <a:rPr lang="en-US" dirty="0" err="1"/>
              <a:t>i</a:t>
            </a:r>
            <a:r>
              <a:rPr lang="en-US" dirty="0"/>
              <a:t>) to the individual who does not furnish the income </a:t>
            </a:r>
            <a:r>
              <a:rPr lang="en-US" dirty="0" smtClean="0"/>
              <a:t>tax return </a:t>
            </a:r>
            <a:r>
              <a:rPr lang="en-US" dirty="0"/>
              <a:t>prior to the finish of the concerned assessment year, needing him to file the income return. The same notice is to be provided after the expiry of the mentioned last dates</a:t>
            </a:r>
            <a:r>
              <a:rPr lang="en-US" dirty="0" smtClean="0"/>
              <a:t>.</a:t>
            </a:r>
            <a:r>
              <a:rPr lang="en-US" dirty="0"/>
              <a:t> the notice cum </a:t>
            </a:r>
            <a:r>
              <a:rPr lang="en-US" dirty="0">
                <a:hlinkClick r:id="rId2" tooltip="intimation beneath section 143(1)"/>
              </a:rPr>
              <a:t>intimation beneath income tax section 143(1)</a:t>
            </a:r>
            <a:r>
              <a:rPr lang="en-US" dirty="0"/>
              <a:t> mentioning that the furnished return is acknowledged as a final assessment of that specified return or refund of excess taxes post to managing the tax dues or another tax demand, towards the concern of short payment or omission of the income via tax limit. But the tax department would still send the notice beneath different sections asking for another detail. The same intimation would be expected within 9 months of the financial year where the return is </a:t>
            </a:r>
            <a:r>
              <a:rPr lang="en-US" dirty="0" smtClean="0"/>
              <a:t>filed</a:t>
            </a:r>
            <a:endParaRPr lang="en-US" dirty="0"/>
          </a:p>
        </p:txBody>
      </p:sp>
      <p:sp>
        <p:nvSpPr>
          <p:cNvPr id="4" name="Text Placeholder 3"/>
          <p:cNvSpPr>
            <a:spLocks noGrp="1"/>
          </p:cNvSpPr>
          <p:nvPr>
            <p:ph type="body" sz="half" idx="2"/>
          </p:nvPr>
        </p:nvSpPr>
        <p:spPr>
          <a:xfrm>
            <a:off x="457201" y="914400"/>
            <a:ext cx="1219199" cy="5211763"/>
          </a:xfrm>
        </p:spPr>
        <p:txBody>
          <a:bodyPr/>
          <a:lstStyle/>
          <a:p>
            <a:endParaRPr lang="en-US" dirty="0"/>
          </a:p>
          <a:p>
            <a:endParaRPr lang="en-US" dirty="0"/>
          </a:p>
          <a:p>
            <a:endParaRPr lang="en-US" dirty="0"/>
          </a:p>
          <a:p>
            <a:endParaRPr lang="en-US" dirty="0"/>
          </a:p>
          <a:p>
            <a:endParaRPr lang="en-US" dirty="0"/>
          </a:p>
          <a:p>
            <a:endParaRPr lang="en-US" sz="2400" b="1" dirty="0">
              <a:solidFill>
                <a:srgbClr val="FF0000"/>
              </a:solidFill>
            </a:endParaRPr>
          </a:p>
          <a:p>
            <a:endParaRPr lang="en-US" sz="2400" b="1"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73050"/>
            <a:ext cx="8153400" cy="5853113"/>
          </a:xfrm>
        </p:spPr>
        <p:txBody>
          <a:bodyPr>
            <a:normAutofit fontScale="92500" lnSpcReduction="10000"/>
          </a:bodyPr>
          <a:lstStyle/>
          <a:p>
            <a:r>
              <a:rPr lang="en-US" dirty="0" smtClean="0"/>
              <a:t>After filing of the Return this notice </a:t>
            </a:r>
            <a:r>
              <a:rPr lang="en-US" dirty="0"/>
              <a:t>may be issued </a:t>
            </a:r>
            <a:r>
              <a:rPr lang="en-US" dirty="0" smtClean="0"/>
              <a:t>when </a:t>
            </a:r>
            <a:r>
              <a:rPr lang="en-US" dirty="0"/>
              <a:t>the Assessing Officer (AO) seeks clarification or additional documentation related to your filed ITR. Examples of such </a:t>
            </a:r>
            <a:endParaRPr lang="en-US" dirty="0" smtClean="0"/>
          </a:p>
          <a:p>
            <a:r>
              <a:rPr lang="en-US" dirty="0" smtClean="0"/>
              <a:t>1. Additional</a:t>
            </a:r>
            <a:r>
              <a:rPr lang="en-US" dirty="0"/>
              <a:t> </a:t>
            </a:r>
            <a:r>
              <a:rPr lang="en-US" dirty="0">
                <a:hlinkClick r:id="rId2"/>
              </a:rPr>
              <a:t>income tax documents</a:t>
            </a:r>
            <a:r>
              <a:rPr lang="en-US" dirty="0"/>
              <a:t> may include a statement of assets and liabilities, produce accounts/documents to support income or tax saving investment claims, etc. Additionally, a tax notice under Section 142(1) may also be issued if one has filed belated returns i.e. ITR was filed after the due date.</a:t>
            </a:r>
          </a:p>
          <a:p>
            <a:pPr marL="0" indent="0">
              <a:buNone/>
            </a:pPr>
            <a:r>
              <a:rPr lang="en-US" dirty="0"/>
              <a:t/>
            </a:r>
            <a:br>
              <a:rPr lang="en-US" dirty="0"/>
            </a:br>
            <a:endParaRPr lang="en-US" dirty="0"/>
          </a:p>
        </p:txBody>
      </p:sp>
    </p:spTree>
    <p:extLst>
      <p:ext uri="{BB962C8B-B14F-4D97-AF65-F5344CB8AC3E}">
        <p14:creationId xmlns:p14="http://schemas.microsoft.com/office/powerpoint/2010/main" val="739300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9800" y="228600"/>
            <a:ext cx="6477000" cy="6248400"/>
          </a:xfrm>
        </p:spPr>
        <p:txBody>
          <a:bodyPr>
            <a:normAutofit fontScale="85000" lnSpcReduction="10000"/>
          </a:bodyPr>
          <a:lstStyle/>
          <a:p>
            <a:pPr algn="just"/>
            <a:r>
              <a:rPr lang="en-US" dirty="0"/>
              <a:t>These two types of notice are closely related. An income tax notice u/s 143(2) is issued by tax authorities as part of the scrutiny assessment process u/s 143 (3). </a:t>
            </a:r>
            <a:endParaRPr lang="en-US" dirty="0" smtClean="0"/>
          </a:p>
          <a:p>
            <a:pPr algn="just"/>
            <a:endParaRPr lang="en-US" dirty="0"/>
          </a:p>
          <a:p>
            <a:pPr algn="just"/>
            <a:r>
              <a:rPr lang="en-US" dirty="0" smtClean="0"/>
              <a:t>This </a:t>
            </a:r>
            <a:r>
              <a:rPr lang="en-US" dirty="0"/>
              <a:t>type of scrutiny assessment may be undertaken by assessing officer in order to ensure that the tax payer has not understated income, paid lower tax or shown excessive loss to reduce tax liability. While you do not need to take action on receiving such a notice, if closer scrutiny reveals discrepancies you might receive another income tax notice u/s 156 subsequent to the scrutiny </a:t>
            </a:r>
            <a:r>
              <a:rPr lang="en-US" dirty="0" smtClean="0"/>
              <a:t>assessment.</a:t>
            </a:r>
            <a:endParaRPr lang="en-US" dirty="0"/>
          </a:p>
        </p:txBody>
      </p:sp>
      <p:sp>
        <p:nvSpPr>
          <p:cNvPr id="4" name="Text Placeholder 3"/>
          <p:cNvSpPr>
            <a:spLocks noGrp="1"/>
          </p:cNvSpPr>
          <p:nvPr>
            <p:ph type="body" sz="half" idx="2"/>
          </p:nvPr>
        </p:nvSpPr>
        <p:spPr>
          <a:xfrm>
            <a:off x="457201" y="762000"/>
            <a:ext cx="1219199" cy="5364163"/>
          </a:xfrm>
        </p:spPr>
        <p:txBody>
          <a:bodyPr/>
          <a:lstStyle/>
          <a:p>
            <a:endParaRPr lang="en-US" dirty="0"/>
          </a:p>
          <a:p>
            <a:endParaRPr lang="en-US" dirty="0"/>
          </a:p>
          <a:p>
            <a:endParaRPr lang="en-US" dirty="0"/>
          </a:p>
          <a:p>
            <a:r>
              <a:rPr lang="en-US" sz="2400" b="1" dirty="0" smtClean="0"/>
              <a:t>U/s 143(2) and</a:t>
            </a:r>
          </a:p>
          <a:p>
            <a:r>
              <a:rPr lang="en-US" sz="2400" b="1" dirty="0" smtClean="0"/>
              <a:t>143(3)</a:t>
            </a:r>
            <a:endParaRPr lang="en-US" sz="2400" b="1" dirty="0"/>
          </a:p>
          <a:p>
            <a:endParaRPr lang="en-US" dirty="0"/>
          </a:p>
          <a:p>
            <a:endParaRPr lang="en-US" dirty="0"/>
          </a:p>
          <a:p>
            <a:endParaRPr lang="en-US" sz="2400" b="1"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Metro</Template>
  <TotalTime>4545</TotalTime>
  <Words>1313</Words>
  <Application>Microsoft Office PowerPoint</Application>
  <PresentationFormat>On-screen Show (4:3)</PresentationFormat>
  <Paragraphs>124</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e-notices and its compliances under the Income Tax Act,1961</vt:lpstr>
      <vt:lpstr>e-notice: An income tax notice is an official communication sent by the Income Tax Department to a taxpayer. It serves as a formal mode of communication for various reasons such as   a) Filing or not filing income tax return,  b) A mismatch of the tax declared/tax paid, late tax payment, or other discrepancy      such as missed income declaration under a any head of Income c)  Clarification of Income Tax Return d)  Transfer of the Income Tax File from one jurisdiction to another jurisdiction e)  Rectification of return f)   Assessment or Reassessment proceedings g)  Appellate Proceedings h)  Any other proceedings as the department deem fit  Typically, such a notice outlines the issue at hand and may request further documentation, clarification, or payment of additional tax. Presently, you can receive an income tax notice as an email attachment sent to the email id you have registered on the e-filing website. You can also log into your account on the official e-filing portal and check under the menu “Pending Actions” to view/download any notices that might require your immediate attention.</vt:lpstr>
      <vt:lpstr>COMMON CAUSES OF NOTICE</vt:lpstr>
      <vt:lpstr>PERSON U/s 2(31)</vt:lpstr>
      <vt:lpstr>PowerPoint Presentation</vt:lpstr>
      <vt:lpstr>Types of e-notices</vt:lpstr>
      <vt:lpstr>142(1)(i)</vt:lpstr>
      <vt:lpstr>PowerPoint Presentation</vt:lpstr>
      <vt:lpstr>PowerPoint Presentation</vt:lpstr>
      <vt:lpstr>Notice for Reassess-ment  U/s 148  U/s 144  U/s 153A  U/s 153C </vt:lpstr>
      <vt:lpstr>SummonU/s 131</vt:lpstr>
      <vt:lpstr>Query U/s 133(6)</vt:lpstr>
      <vt:lpstr>Notice for Adjustment U/s 245</vt:lpstr>
      <vt:lpstr>Demand Notice U/s 156</vt:lpstr>
      <vt:lpstr>PowerPoint Presentation</vt:lpstr>
      <vt:lpstr>PowerPoint Presentation</vt:lpstr>
      <vt:lpstr>Responses</vt:lpstr>
      <vt:lpstr>Procedures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FILING OF INCOME TAX RETURN</dc:title>
  <dc:creator>User</dc:creator>
  <cp:lastModifiedBy>Tkm</cp:lastModifiedBy>
  <cp:revision>132</cp:revision>
  <dcterms:created xsi:type="dcterms:W3CDTF">2019-04-07T12:43:00Z</dcterms:created>
  <dcterms:modified xsi:type="dcterms:W3CDTF">2025-01-03T03:18:27Z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CCCD27B94D69498C80C007224AD4B40C_12</vt:lpwstr>
  </property>
  <property fmtid="{D5CDD505-2E9C-101B-9397-08002B2CF9AE}" pid="3" name="KSOProductBuildVer">
    <vt:lpwstr>1033-12.2.0.18165</vt:lpwstr>
  </property>
</Properties>
</file>