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63" r:id="rId4"/>
    <p:sldId id="284" r:id="rId5"/>
    <p:sldId id="285" r:id="rId6"/>
    <p:sldId id="266" r:id="rId7"/>
    <p:sldId id="260" r:id="rId8"/>
    <p:sldId id="267" r:id="rId9"/>
    <p:sldId id="270" r:id="rId10"/>
    <p:sldId id="271" r:id="rId11"/>
    <p:sldId id="272" r:id="rId12"/>
    <p:sldId id="273" r:id="rId13"/>
    <p:sldId id="274" r:id="rId14"/>
    <p:sldId id="275" r:id="rId15"/>
    <p:sldId id="276" r:id="rId16"/>
    <p:sldId id="277" r:id="rId17"/>
    <p:sldId id="278" r:id="rId18"/>
    <p:sldId id="281" r:id="rId19"/>
    <p:sldId id="279" r:id="rId20"/>
    <p:sldId id="280" r:id="rId21"/>
    <p:sldId id="282" r:id="rId22"/>
    <p:sldId id="283" r:id="rId23"/>
    <p:sldId id="25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2998" autoAdjust="0"/>
  </p:normalViewPr>
  <p:slideViewPr>
    <p:cSldViewPr showGuides="1">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t>2/13/2025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1F6895-D147-46CE-B43E-C8B0D5C79789}" type="datetimeFigureOut">
              <a:rPr lang="en-US" smtClean="0"/>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t>2/13/2025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t>2/13/2025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t>2/13/2025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t>2/13/2025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t>2/13/2025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2388" y="685800"/>
            <a:ext cx="7836137" cy="3962400"/>
          </a:xfrm>
        </p:spPr>
        <p:txBody>
          <a:bodyPr>
            <a:normAutofit/>
          </a:bodyPr>
          <a:lstStyle/>
          <a:p>
            <a:pPr algn="ctr"/>
            <a:r>
              <a:rPr lang="en-IN" altLang="en-US" sz="60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Section 263 &amp; 264 of the Income Tax Act,1961</a:t>
            </a:r>
            <a:endParaRPr lang="en-US" sz="60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860"/>
            <a:ext cx="8229600" cy="6163945"/>
          </a:xfrm>
        </p:spPr>
        <p:txBody>
          <a:bodyPr>
            <a:normAutofit fontScale="87500" lnSpcReduction="20000"/>
          </a:bodyPr>
          <a:lstStyle/>
          <a:p>
            <a:r>
              <a:rPr lang="en-US" b="1"/>
              <a:t>CIT v. Bharat Lub Industries (P) Ltd. (2017) 393 ITR 417 (Cal.)(HC)</a:t>
            </a:r>
            <a:r>
              <a:rPr lang="en-US"/>
              <a:t> </a:t>
            </a:r>
          </a:p>
          <a:p>
            <a:r>
              <a:rPr lang="en-US"/>
              <a:t>S. 263: Commissioner-Revision of orders prejudicial to revenue - Assessing Officer allowing all related expenditure without applying provisions of section 40A(3)-Revision order setting aside assessment order restored. [S.40A(3), 132, 158BC]. </a:t>
            </a:r>
          </a:p>
          <a:p>
            <a:r>
              <a:rPr lang="en-US"/>
              <a:t>Allowing the appeal of the revenue. the Court held that; as regards the applicability of section 40A(3) of the Income-tax Act, 1961 there were never two views possible. It was not open to the Assessing Officer to ignore the provisions of section 40A(3) nor did he appear to have done so consciously. The revision order passed by the Commissioner was justified and was to be restored.(BP. 1-4-1996 to 25-9-2002) </a:t>
            </a:r>
          </a:p>
          <a:p>
            <a:endParaRPr lang="en-US" b="1"/>
          </a:p>
          <a:p>
            <a:r>
              <a:rPr lang="en-US" b="1"/>
              <a:t>CIT v. Mohanlal Agarwal (2017) 393 ITR 402 (Cal)(HC)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2260"/>
            <a:ext cx="8229600" cy="5705475"/>
          </a:xfrm>
        </p:spPr>
        <p:txBody>
          <a:bodyPr>
            <a:normAutofit fontScale="77500" lnSpcReduction="10000"/>
          </a:bodyPr>
          <a:lstStyle/>
          <a:p>
            <a:r>
              <a:rPr lang="en-US"/>
              <a:t>S. 263: Commissioner-Revision of orders prejudicial to revenue -Order of Commissioner enhancing disallowance was held to be unsustainable.[S. 14A] </a:t>
            </a:r>
          </a:p>
          <a:p>
            <a:endParaRPr lang="en-US"/>
          </a:p>
          <a:p>
            <a:r>
              <a:rPr lang="en-US"/>
              <a:t>Dismissing the appeal of the revenue, the Court held that; the amount of disallowance under section 14A of the Income-tax Act, 1961 was restricted to the amount of exempt income only and 146 Consolidated Digest of Case Laws (January 2017 to May 2017) http://www.itatonline.orgnot at a higher amount. For the assessment year 2008-09 the issue was answered in favour of the assessee. The exercise of jurisdiction under section 263 was not proper. The order of the Appellate Tribunal quashing the order under section 263 was justified. No question of law arose. (AY. 2009-2010 ) </a:t>
            </a:r>
          </a:p>
          <a:p>
            <a:endParaRPr lang="en-US"/>
          </a:p>
          <a:p>
            <a:r>
              <a:rPr lang="en-US" b="1"/>
              <a:t>PCIT v. State Bank of Patiala (2017) 393 ITR 476 (P&amp;H)(HC)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78460"/>
            <a:ext cx="8229600" cy="5888355"/>
          </a:xfrm>
        </p:spPr>
        <p:txBody>
          <a:bodyPr>
            <a:normAutofit fontScale="77500" lnSpcReduction="10000"/>
          </a:bodyPr>
          <a:lstStyle/>
          <a:p>
            <a:r>
              <a:rPr lang="en-US"/>
              <a:t>S.263: Commissioner-Revision of orders prejudicial to revenue - partial was held to be valid -Revision in was Failure to make necessary enquiries, order of revision was held to be valid.[S. 11,13, 80G] </a:t>
            </a:r>
          </a:p>
          <a:p>
            <a:pPr algn="just"/>
            <a:r>
              <a:rPr lang="en-US"/>
              <a:t>The Court held that, The Commissioner had also noted that the assessee trust had claimed various expenses as debited in its income and expenditure which needed to be examined/verified to ascertain genuineness before it could have been accepted that its claim was applied towards its objects. Merely because it had been granted exemption under section 12AA of the Act, it could not be said that therefore, nothing was required to be done during the assessment proceeding except to accept the return of the charitable institution. Hence it was not a fit case for setting aside the order of revision. The Court also observed that The Assessing Officer while making assessment was to keep in mind the fact that both the order refusing renewal of approval under section 80G and the show-cause notice for cancellation of registration had been quashed by the court and accordingly decide the matter in accordance with law.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6695"/>
            <a:ext cx="8229600" cy="6010910"/>
          </a:xfrm>
        </p:spPr>
        <p:txBody>
          <a:bodyPr>
            <a:normAutofit fontScale="90000" lnSpcReduction="10000"/>
          </a:bodyPr>
          <a:lstStyle/>
          <a:p>
            <a:r>
              <a:rPr lang="en-US" b="1"/>
              <a:t>Imarat Shariah Educational and Welfare Trust v. CIT (2017) 392 ITR 301/ 245 Taxman 101 (Patna)(HC)</a:t>
            </a:r>
            <a:r>
              <a:rPr lang="en-US"/>
              <a:t> </a:t>
            </a:r>
          </a:p>
          <a:p>
            <a:endParaRPr lang="en-US"/>
          </a:p>
          <a:p>
            <a:r>
              <a:rPr lang="en-US" b="1"/>
              <a:t>Shri Mahavir Sthan Nyas Samiti v. UOI(2017) 392 ITR 301 /245 Taxman 101 (Patna) (HC) </a:t>
            </a:r>
          </a:p>
          <a:p>
            <a:endParaRPr lang="en-US" b="1"/>
          </a:p>
          <a:p>
            <a:r>
              <a:rPr lang="en-US"/>
              <a:t>S. 263 : Commissioner-Revision of orders prejudicial to revenue –Commission payment to </a:t>
            </a:r>
          </a:p>
          <a:p>
            <a:r>
              <a:rPr lang="en-US"/>
              <a:t>sister concern- Revision was held to be not justified. </a:t>
            </a:r>
          </a:p>
          <a:p>
            <a:r>
              <a:rPr lang="en-US"/>
              <a:t>Dismissing the appeal of the revenue, the Court held that ; because no income had escaped </a:t>
            </a:r>
          </a:p>
          <a:p>
            <a:r>
              <a:rPr lang="en-US"/>
              <a:t>taxation and no prejudice or loss was caused to the Revenue. The Tribunal was right in deleting </a:t>
            </a:r>
          </a:p>
          <a:p>
            <a:r>
              <a:rPr lang="en-US"/>
              <a:t>the disallowance made by the Commissioner. (AY.1998-1999)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6230"/>
            <a:ext cx="8229600" cy="5691505"/>
          </a:xfrm>
        </p:spPr>
        <p:txBody>
          <a:bodyPr>
            <a:normAutofit fontScale="90000" lnSpcReduction="10000"/>
          </a:bodyPr>
          <a:lstStyle/>
          <a:p>
            <a:r>
              <a:rPr lang="en-US" b="1"/>
              <a:t>CIT v. Micromatic Grinding Technologies Ltd. (2017) 392 ITR 268 (All)(HC) </a:t>
            </a:r>
          </a:p>
          <a:p>
            <a:pPr algn="just"/>
            <a:r>
              <a:rPr lang="en-US"/>
              <a:t>S.263: Commissioner-Revision of orders prejudicial to revenue -Changing method of accounting in accordance with Accounting Standard 7-Not erroneous and prejudicial to Revenue. [S.145] </a:t>
            </a:r>
          </a:p>
          <a:p>
            <a:endParaRPr lang="en-US"/>
          </a:p>
          <a:p>
            <a:pPr algn="just"/>
            <a:r>
              <a:rPr lang="en-US"/>
              <a:t>Dismissing the appeal of the revenue, the Court held that ; when the assesse followed the accounting standard and the scrutiny assessment was completed, the revision was held to be not justified. (AY .2007-2008) </a:t>
            </a:r>
          </a:p>
          <a:p>
            <a:endParaRPr lang="en-US"/>
          </a:p>
          <a:p>
            <a:r>
              <a:rPr lang="en-US" b="1"/>
              <a:t>CIT v. A2Z Maintenance and Engineering Services Ltd. (2017) 392 ITR 273/246 Taxman 193 (Delhi)(HC)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105"/>
            <a:ext cx="8229600" cy="5934075"/>
          </a:xfrm>
        </p:spPr>
        <p:txBody>
          <a:bodyPr>
            <a:noAutofit/>
          </a:bodyPr>
          <a:lstStyle/>
          <a:p>
            <a:pPr algn="just"/>
            <a:r>
              <a:rPr lang="en-US" sz="2000"/>
              <a:t>S.263 : Commissioner-Revision of orders prejudicial to revenue – Where the AO failed to consider the absence of any business activity for the purpose of treating an expenditure allowable for deduction, the order of AO was erroneous and prejudicial to Revenue and therefore, revision u/s. 263 by the CIT was sustainable. </a:t>
            </a:r>
          </a:p>
          <a:p>
            <a:endParaRPr lang="en-US" sz="2000"/>
          </a:p>
          <a:p>
            <a:r>
              <a:rPr lang="en-US" sz="2000"/>
              <a:t>Dismissing the appeal of the assessee, the Court held that; where the AO failed to consider the absence of any business activity for the purpose of treating an expenditure allowable for deduction, the order of AO was erroneous and prejudicial to Revenue and therefore, revision u/s 263 by the CIT was sustainable. </a:t>
            </a:r>
          </a:p>
          <a:p>
            <a:r>
              <a:rPr lang="en-US" sz="2000" b="1"/>
              <a:t>Zuari Management Services Ltd. (2017) 146 DTR 177/ 292 CTR 327 (Bom.)(HC)</a:t>
            </a:r>
            <a:r>
              <a:rPr lang="en-US" sz="2000"/>
              <a:t> </a:t>
            </a:r>
          </a:p>
          <a:p>
            <a:r>
              <a:rPr lang="en-US" sz="2000"/>
              <a:t>S.263: Commissioner–Revision of orders prejudicial to revenue–CIT can revise an assessment order where an issue has not been examined by the AO. 147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105"/>
            <a:ext cx="8229600" cy="5675630"/>
          </a:xfrm>
        </p:spPr>
        <p:txBody>
          <a:bodyPr>
            <a:normAutofit fontScale="90000" lnSpcReduction="20000"/>
          </a:bodyPr>
          <a:lstStyle/>
          <a:p>
            <a:pPr algn="just"/>
            <a:r>
              <a:rPr lang="en-US"/>
              <a:t>Consolidated Digest of Case Laws (January 2017 to May 2017) http://www.itatonline.orgDismissing the appeal of the assessee the Court held that; the assessee did not furnish the valuation of unquoted shares even after AO had raised a specific query. Thereafter, the AO did not enquire into the same. Thus, this is case of non-enquiry as opposed to inadequate enquiry and accordingly, CIT was right in revising the assessment order. (AY. 1997-98) </a:t>
            </a:r>
          </a:p>
          <a:p>
            <a:endParaRPr lang="en-US" b="1"/>
          </a:p>
          <a:p>
            <a:r>
              <a:rPr lang="en-US" b="1"/>
              <a:t>Jeevan Investment &amp; Finance (P.) Ltd. v. CIT (2017) 291 CTR 241 / 145 DTR 252 (Bom.) (HC)</a:t>
            </a:r>
            <a:r>
              <a:rPr lang="en-US"/>
              <a:t> </a:t>
            </a:r>
          </a:p>
          <a:p>
            <a:pPr algn="just"/>
            <a:r>
              <a:rPr lang="en-US"/>
              <a:t>S. 263: Commissioner-Revision of orders prejudicial to revenue – The fact that the AO is silent in the assessment order does not mean that he has not applied his mind so as to justify exercise of revisional powers by the CIT.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9875"/>
            <a:ext cx="8229600" cy="5737860"/>
          </a:xfrm>
        </p:spPr>
        <p:txBody>
          <a:bodyPr>
            <a:normAutofit fontScale="77500" lnSpcReduction="10000"/>
          </a:bodyPr>
          <a:lstStyle/>
          <a:p>
            <a:r>
              <a:rPr lang="en-US" b="1"/>
              <a:t>Small Wonder industries v. CIT (Mum.)(Trib.);www.itatonline.org </a:t>
            </a:r>
            <a:endParaRPr lang="en-US"/>
          </a:p>
          <a:p>
            <a:r>
              <a:rPr lang="en-US"/>
              <a:t>S. 263: Commissioner - Revision of orders prejudicial to revenue - Non submission of report of prescribed authority, revision was held to be not justified. [S.35(2AB)] </a:t>
            </a:r>
          </a:p>
          <a:p>
            <a:pPr algn="just"/>
            <a:r>
              <a:rPr lang="en-US"/>
              <a:t>Allowing the appeal of the assessee, the Tribunal held that ; where the assessee had already obtained approval of its in house Research &amp; Development facility in Form 3CM, revision merely on ground of non-submission of report of prescribed authority in form 3CL was held to be not justified . (AY. 2009 – 2010) </a:t>
            </a:r>
          </a:p>
          <a:p>
            <a:endParaRPr lang="en-US" b="1"/>
          </a:p>
          <a:p>
            <a:pPr algn="just"/>
            <a:r>
              <a:rPr lang="en-US" b="1"/>
              <a:t>Sun Pharmaceutical Industries Ltd. v. PCIT (2017) 162 ITD 484 (Ahd.)(Trib.) S. 263 </a:t>
            </a:r>
            <a:r>
              <a:rPr lang="en-US"/>
              <a:t>: Commissioner - Revision of orders prejudicial to revenue -Capital gains - </a:t>
            </a:r>
          </a:p>
          <a:p>
            <a:pPr algn="just"/>
            <a:r>
              <a:rPr lang="en-US"/>
              <a:t>Investment in bonds - Transfer of shares to be considered on the date of execution transfer form neither the date of agreement nor the date of receipts. [S. 2(47), .45, 54EC, 54F, 263] </a:t>
            </a:r>
          </a:p>
          <a:p>
            <a:pPr algn="just"/>
            <a:r>
              <a:rPr lang="en-US"/>
              <a:t>Assessment was completed u/s 143(3), allowing the claim u/s54EC and S. 54 F of the Act. </a:t>
            </a:r>
          </a:p>
          <a:p>
            <a:pPr algn="just"/>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0990"/>
            <a:ext cx="8229600" cy="5706745"/>
          </a:xfrm>
        </p:spPr>
        <p:txBody>
          <a:bodyPr>
            <a:normAutofit lnSpcReduction="10000"/>
          </a:bodyPr>
          <a:lstStyle/>
          <a:p>
            <a:r>
              <a:rPr lang="en-US">
                <a:sym typeface="+mn-ea"/>
              </a:rPr>
              <a:t>Commissioner in revision proceedings held that, period of six months to be computed from the date of receipt of money. Giving a share certificate along with share transfer form at a subsequent date would not change the nature of transaction. Accordingly the assessee was held to be not eligible for exemption u/s 54EC and 54F of the Act. On appeal allowing the appeal, the Tribunal held that transfer of shares to be considered on the date of execution transfer form neither the date of agreement nor the date of receipts. Order of AO was up held.(AY.2010-11) </a:t>
            </a:r>
            <a:endParaRPr lang="en-US"/>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77190"/>
            <a:ext cx="8229600" cy="5630545"/>
          </a:xfrm>
        </p:spPr>
        <p:txBody>
          <a:bodyPr>
            <a:normAutofit/>
          </a:bodyPr>
          <a:lstStyle/>
          <a:p>
            <a:r>
              <a:rPr lang="en-US" b="1"/>
              <a:t>Y.V. Ramana v. ADIT (2017) 162 ITD 662 / 183 TTJ 337 (Visakha) (Trib.) S.263: </a:t>
            </a:r>
          </a:p>
          <a:p>
            <a:r>
              <a:rPr lang="en-US"/>
              <a:t>Commissioner-Revision of orders prejudicial to revenue - Not earned any dividend during the relevant years–Revision was not justified for disallowance of expenses u/s 14A. </a:t>
            </a:r>
          </a:p>
          <a:p>
            <a:r>
              <a:rPr lang="en-US"/>
              <a:t>[S.14A] Allowing the appeal of the revenue, the Tribunal held that ;Revision was not justified for disallowance of expenses u/s 14A, when the assessee has not earned any dividend during the relevant years. ( AY. 2008-09 to 2012- 2013)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endParaRPr lang="en-IN" altLang="en-US" dirty="0" smtClean="0"/>
          </a:p>
          <a:p>
            <a:r>
              <a:rPr lang="en-IN" altLang="en-US" dirty="0" smtClean="0">
                <a:latin typeface="Verdana" panose="020B0604030504040204" pitchFamily="34" charset="0"/>
                <a:ea typeface="Verdana" panose="020B0604030504040204" pitchFamily="34" charset="0"/>
                <a:cs typeface="Verdana" panose="020B0604030504040204" pitchFamily="34" charset="0"/>
              </a:rPr>
              <a:t>SECONDARY </a:t>
            </a:r>
            <a:r>
              <a:rPr lang="en-IN" altLang="en-US" dirty="0">
                <a:latin typeface="Verdana" panose="020B0604030504040204" pitchFamily="34" charset="0"/>
                <a:ea typeface="Verdana" panose="020B0604030504040204" pitchFamily="34" charset="0"/>
                <a:cs typeface="Verdana" panose="020B0604030504040204" pitchFamily="34" charset="0"/>
              </a:rPr>
              <a:t>PARAMETER AFTER RESPONSE FROM </a:t>
            </a:r>
            <a:r>
              <a:rPr lang="en-IN" altLang="en-US" dirty="0" smtClean="0">
                <a:latin typeface="Verdana" panose="020B0604030504040204" pitchFamily="34" charset="0"/>
                <a:ea typeface="Verdana" panose="020B0604030504040204" pitchFamily="34" charset="0"/>
                <a:cs typeface="Verdana" panose="020B0604030504040204" pitchFamily="34" charset="0"/>
              </a:rPr>
              <a:t>THE ASSESSMENT AND ANY OTHER ORDER ON POST ASSESSMENT EFFECT</a:t>
            </a:r>
            <a:endParaRPr lang="en-IN" altLang="en-US" dirty="0">
              <a:latin typeface="Verdana" panose="020B0604030504040204" pitchFamily="34" charset="0"/>
              <a:ea typeface="Verdana" panose="020B0604030504040204" pitchFamily="34" charset="0"/>
              <a:cs typeface="Verdana" panose="020B0604030504040204" pitchFamily="34" charset="0"/>
            </a:endParaRPr>
          </a:p>
          <a:p>
            <a:endParaRPr lang="en-IN" altLang="en-US" dirty="0">
              <a:latin typeface="Verdana" panose="020B0604030504040204" pitchFamily="34" charset="0"/>
              <a:ea typeface="Verdana" panose="020B0604030504040204" pitchFamily="34" charset="0"/>
              <a:cs typeface="Verdana" panose="020B0604030504040204" pitchFamily="34" charset="0"/>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MAJOR SOURCE DOCUMENTS: REVISION OF ASSESSMENT </a:t>
            </a:r>
          </a:p>
          <a:p>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SPECIAL SOURCE DOCUMENTS: EFFECT AFTER ASSESSMENT</a:t>
            </a:r>
          </a:p>
          <a:p>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OUTCOMES: REVISION THEREOF  </a:t>
            </a:r>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0990"/>
            <a:ext cx="8229600" cy="5706745"/>
          </a:xfrm>
        </p:spPr>
        <p:txBody>
          <a:bodyPr>
            <a:normAutofit fontScale="90000" lnSpcReduction="10000"/>
          </a:bodyPr>
          <a:lstStyle/>
          <a:p>
            <a:r>
              <a:rPr lang="en-US" b="1"/>
              <a:t>Dabwali Transport Co. Ltd. v. DCIT (2017) 163 ITD 579 (Asr.) (Trib.) </a:t>
            </a:r>
          </a:p>
          <a:p>
            <a:r>
              <a:rPr lang="en-US"/>
              <a:t>S. 263:Commissioner-Revision of orders prejudicial to revenue – Claim was allowed by the Assessing Officer without applicability of the notification, hence revision was held to be justified.[S. 54F] </a:t>
            </a:r>
          </a:p>
          <a:p>
            <a:endParaRPr lang="en-US"/>
          </a:p>
          <a:p>
            <a:pPr algn="just"/>
            <a:r>
              <a:rPr lang="en-US"/>
              <a:t>Dismissing the appeal of the assesse, the Tribunal held that the Assessing Officer failed to examine applicability of notification dealing with sale of share of Indian company to non-resident 148 Consolidated Digest of Case Laws (January 2017 to May 2017) http://www.itatonline.orgby assesse and allowed claim of assessee u/s 54F, hence the revision was held to be justified. (AY. 2011-12)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50"/>
            <a:ext cx="8229600" cy="5721985"/>
          </a:xfrm>
        </p:spPr>
        <p:txBody>
          <a:bodyPr>
            <a:noAutofit/>
          </a:bodyPr>
          <a:lstStyle/>
          <a:p>
            <a:pPr algn="just"/>
            <a:r>
              <a:rPr lang="en-US" sz="2000" b="1"/>
              <a:t>Ravi Kannan vs. C.I.T. (2017) 163 ITD 640 (Chennai) (Trib) </a:t>
            </a:r>
          </a:p>
          <a:p>
            <a:pPr algn="just"/>
            <a:endParaRPr lang="en-US" sz="2000"/>
          </a:p>
          <a:p>
            <a:pPr algn="just"/>
            <a:r>
              <a:rPr lang="en-US" sz="2000"/>
              <a:t>S. 263 : Commissioner-Revision of orders prejudicial to revenue–Depreciable asset– insurance claim–AO was directed to re do the assessment in accordance with law without influencing the observations of the Commissioner. [S.45 (IA)] </a:t>
            </a:r>
          </a:p>
          <a:p>
            <a:pPr algn="just"/>
            <a:r>
              <a:rPr lang="en-US" sz="2000"/>
              <a:t>Fire accident took place on assessee's cold storage and it received claim from insurance company. Assessee claimed long term capital loss under section 45(1A) by adopting indexation cost of acquisition. Assessing Officer simply accepted return filed by assessee and allowed capital loss claimed by assessee without asking any query in respect of capital loss claimed by assessee - In revision, Commissioner observed that once asset was put to use, it would amount to a depreciable asset and consequently, it would attain character of a short term capital asset, which is not entitled for indexation of its cost. On appeal the Tribunal held that;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8940"/>
            <a:ext cx="8229600" cy="5598795"/>
          </a:xfrm>
        </p:spPr>
        <p:txBody>
          <a:bodyPr/>
          <a:lstStyle/>
          <a:p>
            <a:pPr algn="just"/>
            <a:r>
              <a:rPr lang="en-US">
                <a:sym typeface="+mn-ea"/>
              </a:rPr>
              <a:t>since Commissioner had not considered provision of Act, his findings were baseless and deserved to be set aside. AO was directed to re do the assessment in accordance with law without influencing the observations of the Commissioner .( AY. 2009-10) </a:t>
            </a:r>
            <a:endParaRPr lang="en-US"/>
          </a:p>
          <a:p>
            <a:pPr algn="just"/>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3429000"/>
          </a:xfrm>
        </p:spPr>
        <p:txBody>
          <a:bodyPr/>
          <a:lstStyle/>
          <a:p>
            <a:r>
              <a:rPr lang="en-US" dirty="0" smtClean="0"/>
              <a:t>THANK YOU</a:t>
            </a:r>
            <a:endParaRPr lang="en-US" dirty="0"/>
          </a:p>
        </p:txBody>
      </p:sp>
    </p:spTree>
  </p:cSld>
  <p:clrMapOvr>
    <a:masterClrMapping/>
  </p:clrMapOvr>
  <p:transition>
    <p:strip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45000" lnSpcReduction="20000"/>
          </a:bodyPr>
          <a:lstStyle/>
          <a:p>
            <a:endParaRPr lang="en-IN" altLang="en-US" b="1" u="sng" dirty="0" smtClean="0"/>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KEY </a:t>
            </a:r>
            <a:r>
              <a:rPr lang="en-IN" altLang="en-US" sz="4400" b="1" u="sng" dirty="0">
                <a:latin typeface="Verdana" panose="020B0604030504040204" pitchFamily="34" charset="0"/>
                <a:ea typeface="Verdana" panose="020B0604030504040204" pitchFamily="34" charset="0"/>
                <a:cs typeface="Verdana" panose="020B0604030504040204" pitchFamily="34" charset="0"/>
              </a:rPr>
              <a:t>FEATUERS: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ASSESSMENT IS MADE ERRONEOUSLY AND PREJUDICIAL TO THE INTEREST OF REVENUE</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CONDITIONS</a:t>
            </a:r>
          </a:p>
          <a:p>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THE ORDER IS PASSED WITHOUT MAKING INQUIRIES OR VERIFICATION WHICH SHOULD HAVE BEEN MADE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THE ORDER IS PASSED ALLOWING ANY RELIEF WITHOUT INQUIRIES INTO THE CLAIM ;</a:t>
            </a: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THE ORDER HAS NOT BEEN MADE IN ACCORDANCE WITH ANY ORDER,DIRECTION,OR INSTRUCTION ISSUED BY THE BOARD U/S 119 ; OR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THE ORDER HAS NOT BEEN PASSED IN ACCORDANCE WITH ANY DECISION WHICH IS PREJUDICIAL TO THE </a:t>
            </a:r>
            <a:r>
              <a:rPr lang="en-US" altLang="en-IN" sz="4400" dirty="0" smtClean="0">
                <a:latin typeface="Verdana" panose="020B0604030504040204" pitchFamily="34" charset="0"/>
                <a:ea typeface="Verdana" panose="020B0604030504040204" pitchFamily="34" charset="0"/>
                <a:cs typeface="Verdana" panose="020B0604030504040204" pitchFamily="34" charset="0"/>
              </a:rPr>
              <a:t>INTEREST OF THE </a:t>
            </a:r>
            <a:r>
              <a:rPr lang="en-IN" altLang="en-US" sz="4400" dirty="0" smtClean="0">
                <a:latin typeface="Verdana" panose="020B0604030504040204" pitchFamily="34" charset="0"/>
                <a:ea typeface="Verdana" panose="020B0604030504040204" pitchFamily="34" charset="0"/>
                <a:cs typeface="Verdana" panose="020B0604030504040204" pitchFamily="34" charset="0"/>
              </a:rPr>
              <a:t>ASSESSEE,RENDERED BY THE JURISDICTIONAL HIGH COURT OR THE APEX COURT IN THE CASE OF THE ASSESSEE OR ANY OTHER PERSON</a:t>
            </a:r>
            <a:r>
              <a:rPr lang="en-US" altLang="en-IN" sz="4400" dirty="0" smtClean="0">
                <a:latin typeface="Verdana" panose="020B0604030504040204" pitchFamily="34" charset="0"/>
                <a:ea typeface="Verdana" panose="020B0604030504040204" pitchFamily="34" charset="0"/>
                <a:cs typeface="Verdana" panose="020B0604030504040204" pitchFamily="34" charset="0"/>
              </a:rPr>
              <a:t> EXACTLY IN THE SAME NATURE</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0665"/>
            <a:ext cx="8229600" cy="5767070"/>
          </a:xfrm>
        </p:spPr>
        <p:txBody>
          <a:bodyPr>
            <a:noAutofit/>
          </a:bodyPr>
          <a:lstStyle/>
          <a:p>
            <a:r>
              <a:rPr lang="en-US" sz="1900" dirty="0" smtClean="0"/>
              <a:t>260A Filing </a:t>
            </a:r>
            <a:r>
              <a:rPr lang="en-US" sz="1900" dirty="0"/>
              <a:t>appeal to High Court against order of </a:t>
            </a:r>
            <a:r>
              <a:rPr lang="en-US" sz="1900" dirty="0" smtClean="0"/>
              <a:t>Tribunal Within </a:t>
            </a:r>
            <a:r>
              <a:rPr lang="en-US" sz="1900" dirty="0"/>
              <a:t>120 days of date of communication of </a:t>
            </a:r>
            <a:r>
              <a:rPr lang="en-US" sz="1900" dirty="0" smtClean="0"/>
              <a:t>order</a:t>
            </a:r>
          </a:p>
          <a:p>
            <a:endParaRPr lang="en-US" sz="1900" dirty="0"/>
          </a:p>
          <a:p>
            <a:r>
              <a:rPr lang="en-US" sz="1900" b="1" dirty="0">
                <a:solidFill>
                  <a:srgbClr val="FF0000"/>
                </a:solidFill>
              </a:rPr>
              <a:t>263(2) Revising orders prejudicial to revenue by Principal Commissioner/Commissioner </a:t>
            </a:r>
            <a:r>
              <a:rPr lang="en-US" sz="1900" dirty="0"/>
              <a:t>Within 2 years from end of financial year in which order sought to be revised was passed</a:t>
            </a:r>
          </a:p>
          <a:p>
            <a:r>
              <a:rPr lang="en-US" sz="1900" dirty="0"/>
              <a:t>263(3) Revision by Principal Commissioner/Commissioner of orders passed pursuant to any finding or direction by Tribunal, National Tax Tribunal, High Court or Supreme Court	No time </a:t>
            </a:r>
            <a:r>
              <a:rPr lang="en-US" sz="1900" dirty="0" smtClean="0"/>
              <a:t>limit.</a:t>
            </a:r>
          </a:p>
          <a:p>
            <a:endParaRPr lang="en-US" sz="1900" dirty="0"/>
          </a:p>
          <a:p>
            <a:r>
              <a:rPr lang="en-US" sz="2400" b="1" dirty="0" smtClean="0"/>
              <a:t>Section 264: Prejudicial to the interest of the Assessee</a:t>
            </a:r>
            <a:endParaRPr lang="en-US" sz="2400" b="1" dirty="0"/>
          </a:p>
          <a:p>
            <a:r>
              <a:rPr lang="en-US" sz="1900" dirty="0"/>
              <a:t>264(2) Revision of orders by Principal Commissioner/Commissioner on his own motion (not prejudicial to assessee)	Within 1 year of order sought to be </a:t>
            </a:r>
            <a:r>
              <a:rPr lang="en-US" sz="1900" dirty="0" smtClean="0"/>
              <a:t>revised.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0664"/>
            <a:ext cx="8229600" cy="6083935"/>
          </a:xfrm>
        </p:spPr>
        <p:txBody>
          <a:bodyPr>
            <a:noAutofit/>
          </a:bodyPr>
          <a:lstStyle/>
          <a:p>
            <a:endParaRPr lang="en-US" sz="1900" dirty="0" smtClean="0"/>
          </a:p>
          <a:p>
            <a:r>
              <a:rPr lang="en-US" sz="1900" dirty="0" smtClean="0"/>
              <a:t>264(3</a:t>
            </a:r>
            <a:r>
              <a:rPr lang="en-US" sz="1900" dirty="0"/>
              <a:t>) Filing revision petition to Principal Commissioner/Commissioner (order not to be prejudicial to assessee)	Within 1 year from date of communication of order sought to be revised or date of his knowledge in respect thereof or within extended </a:t>
            </a:r>
            <a:r>
              <a:rPr lang="en-US" sz="1900" dirty="0" smtClean="0"/>
              <a:t>time</a:t>
            </a:r>
          </a:p>
          <a:p>
            <a:endParaRPr lang="en-US" sz="1900" dirty="0"/>
          </a:p>
          <a:p>
            <a:r>
              <a:rPr lang="en-US" sz="1900" dirty="0"/>
              <a:t>264(6) Passing order on revision application made by assessee on or after </a:t>
            </a:r>
            <a:r>
              <a:rPr lang="en-US" sz="1900" dirty="0" smtClean="0"/>
              <a:t>1-10-1998 Within </a:t>
            </a:r>
            <a:r>
              <a:rPr lang="en-US" sz="1900" dirty="0"/>
              <a:t>1 year from the end of the financial year in which application is </a:t>
            </a:r>
            <a:r>
              <a:rPr lang="en-US" sz="1900" dirty="0" smtClean="0"/>
              <a:t>made</a:t>
            </a:r>
          </a:p>
          <a:p>
            <a:endParaRPr lang="en-US" sz="1900" dirty="0"/>
          </a:p>
          <a:p>
            <a:r>
              <a:rPr lang="en-US" sz="1900" b="1" dirty="0" smtClean="0"/>
              <a:t>Important time line for the completion of the order both U/s 263 and 264:</a:t>
            </a:r>
          </a:p>
          <a:p>
            <a:r>
              <a:rPr lang="en-US" sz="1900" dirty="0" smtClean="0"/>
              <a:t>Issuance of the Notice: U/s 263 is two years </a:t>
            </a:r>
            <a:r>
              <a:rPr lang="en-US" sz="1900" dirty="0"/>
              <a:t>from the end of the F.Y. in which the assessment order was </a:t>
            </a:r>
            <a:r>
              <a:rPr lang="en-US" sz="1900" dirty="0" smtClean="0"/>
              <a:t>passed however U/s 264 is one year from the date of the assessment order.</a:t>
            </a:r>
            <a:endParaRPr lang="en-US" sz="1900" dirty="0" smtClean="0"/>
          </a:p>
          <a:p>
            <a:r>
              <a:rPr lang="en-US" sz="1900" dirty="0" smtClean="0"/>
              <a:t>Completion of the order both U/s 263 and U/s 264: Two years from the end of the F.Y. in which the assessment order was passed.</a:t>
            </a:r>
            <a:endParaRPr lang="en-US" sz="1900" dirty="0"/>
          </a:p>
        </p:txBody>
      </p:sp>
    </p:spTree>
    <p:extLst>
      <p:ext uri="{BB962C8B-B14F-4D97-AF65-F5344CB8AC3E}">
        <p14:creationId xmlns:p14="http://schemas.microsoft.com/office/powerpoint/2010/main" val="259900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lnSpcReduction="10000"/>
          </a:bodyPr>
          <a:lstStyle/>
          <a:p>
            <a:r>
              <a:rPr lang="en-IN" altLang="en-US" b="1" u="sng" dirty="0"/>
              <a:t>TIME LIMIT FOR </a:t>
            </a:r>
            <a:r>
              <a:rPr lang="en-IN" altLang="en-US" b="1" u="sng" dirty="0" smtClean="0"/>
              <a:t>COMPLETION OF ORDER:</a:t>
            </a:r>
            <a:endParaRPr lang="en-IN" altLang="en-US" b="1" u="sng" dirty="0"/>
          </a:p>
          <a:p>
            <a:endParaRPr lang="en-IN" altLang="en-US" b="1" u="sng" dirty="0"/>
          </a:p>
          <a:p>
            <a:r>
              <a:rPr lang="en-IN" altLang="en-US" dirty="0"/>
              <a:t>WITHIN </a:t>
            </a:r>
            <a:r>
              <a:rPr lang="en-IN" altLang="en-US" dirty="0" smtClean="0"/>
              <a:t>TWO YEARS FROM THE END OF THE FINANCIAL YEAR IN WHICH THE ORDER SOUGHT TO BE REVISED WAS PASSED</a:t>
            </a:r>
            <a:endParaRPr lang="en-IN" altLang="en-US" dirty="0"/>
          </a:p>
          <a:p>
            <a:endParaRPr lang="en-IN" altLang="en-US" dirty="0"/>
          </a:p>
          <a:p>
            <a:r>
              <a:rPr lang="en-IN" altLang="en-US" dirty="0"/>
              <a:t>ISSUANCE OF REPETITIVE NOTICE CAN BE ALLOWED BUT WITHIN THE TIME LIMIT</a:t>
            </a:r>
          </a:p>
          <a:p>
            <a:endParaRPr lang="en-IN" altLang="en-US" dirty="0"/>
          </a:p>
          <a:p>
            <a:r>
              <a:rPr lang="en-IN" altLang="en-US" dirty="0"/>
              <a:t>TIME LIMIT CAN NOT BE EXTENDED BY THE A.O. EVEN BY THE CHIEF CIT SAVE AND EXCEPT BY THE COMPETENT AUTHORITY UNDER CBDT</a:t>
            </a:r>
          </a:p>
          <a:p>
            <a:r>
              <a:rPr lang="en-IN" altLang="en-US" dirty="0"/>
              <a:t>NOTICE CAN BE ISSUED WITHIN THE ASSESSMENT</a:t>
            </a:r>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838200" y="1496378"/>
          <a:ext cx="7848600" cy="6858000"/>
        </p:xfrm>
        <a:graphic>
          <a:graphicData uri="http://schemas.openxmlformats.org/drawingml/2006/table">
            <a:tbl>
              <a:tblPr firstRow="1" bandRow="1">
                <a:tableStyleId>{21E4AEA4-8DFA-4A89-87EB-49C32662AFE0}</a:tableStyleId>
              </a:tblPr>
              <a:tblGrid>
                <a:gridCol w="7848600"/>
              </a:tblGrid>
              <a:tr h="299263">
                <a:tc>
                  <a:txBody>
                    <a:bodyPr/>
                    <a:lstStyle/>
                    <a:p>
                      <a:r>
                        <a:rPr lang="en-US" dirty="0" smtClean="0"/>
                        <a:t>Section 263,264, 264A &amp; 264B</a:t>
                      </a:r>
                      <a:endParaRPr lang="en-US" dirty="0"/>
                    </a:p>
                  </a:txBody>
                  <a:tcPr/>
                </a:tc>
              </a:tr>
              <a:tr h="673341">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Section  263    PREJUDICIAL TO THE INTEREST</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OF REVENUE</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4079">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972604">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400" b="1" dirty="0" smtClean="0">
                          <a:latin typeface="Verdana" panose="020B0604030504040204" pitchFamily="34" charset="0"/>
                          <a:ea typeface="Verdana" panose="020B0604030504040204" pitchFamily="34" charset="0"/>
                          <a:cs typeface="Verdana" panose="020B0604030504040204" pitchFamily="34" charset="0"/>
                        </a:rPr>
                        <a:t>Section  264    PREJUDICIAL TO THE INTEREST</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OF THE ASSESSEE </a:t>
                      </a:r>
                      <a:endParaRPr lang="en-US" sz="24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4079">
                <a:tc>
                  <a:txBody>
                    <a:bodyPr/>
                    <a:lstStyle/>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972604">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400" b="1" dirty="0" smtClean="0">
                          <a:latin typeface="Verdana" panose="020B0604030504040204" pitchFamily="34" charset="0"/>
                          <a:ea typeface="Verdana" panose="020B0604030504040204" pitchFamily="34" charset="0"/>
                          <a:cs typeface="Verdana" panose="020B0604030504040204" pitchFamily="34" charset="0"/>
                        </a:rPr>
                        <a:t>Section  264A  FACELESS REVISION OF ORDERS</a:t>
                      </a: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374079">
                <a:tc>
                  <a:txBody>
                    <a:bodyPr/>
                    <a:lstStyle/>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972604">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2400" b="1" dirty="0" smtClean="0">
                          <a:latin typeface="Verdana" panose="020B0604030504040204" pitchFamily="34" charset="0"/>
                          <a:ea typeface="Verdana" panose="020B0604030504040204" pitchFamily="34" charset="0"/>
                          <a:cs typeface="Verdana" panose="020B0604030504040204" pitchFamily="34" charset="0"/>
                        </a:rPr>
                        <a:t>Section  264B  FACELESS EFFECTS OF ORDERS</a:t>
                      </a: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299263">
                <a:tc>
                  <a:txBody>
                    <a:bodyPr/>
                    <a:lstStyle/>
                    <a:p>
                      <a:endParaRPr lang="en-US" dirty="0"/>
                    </a:p>
                  </a:txBody>
                  <a:tcPr/>
                </a:tc>
              </a:tr>
              <a:tr h="299263">
                <a:tc>
                  <a:txBody>
                    <a:bodyPr/>
                    <a:lstStyle/>
                    <a:p>
                      <a:endParaRPr lang="en-US" dirty="0"/>
                    </a:p>
                  </a:txBody>
                  <a:tcPr/>
                </a:tc>
              </a:tr>
            </a:tbl>
          </a:graphicData>
        </a:graphic>
      </p:graphicFrame>
      <p:sp>
        <p:nvSpPr>
          <p:cNvPr id="3" name="Title 2"/>
          <p:cNvSpPr>
            <a:spLocks noGrp="1"/>
          </p:cNvSpPr>
          <p:nvPr>
            <p:ph type="title"/>
          </p:nvPr>
        </p:nvSpPr>
        <p:spPr/>
        <p:txBody>
          <a:bodyPr>
            <a:normAutofit/>
          </a:bodyPr>
          <a:lstStyle/>
          <a:p>
            <a:r>
              <a:rPr lang="en-IN" altLang="en-US" dirty="0"/>
              <a:t>SECTIONS OF </a:t>
            </a:r>
            <a:r>
              <a:rPr lang="en-IN" altLang="en-US" dirty="0" smtClean="0"/>
              <a:t>REVISION</a:t>
            </a:r>
            <a:endParaRPr lang="en-I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normAutofit fontScale="77500" lnSpcReduction="10000"/>
          </a:bodyPr>
          <a:lstStyle/>
          <a:p>
            <a:r>
              <a:rPr lang="en-IN" altLang="en-US" b="1" u="sng" dirty="0" smtClean="0"/>
              <a:t>RELEVANT </a:t>
            </a:r>
            <a:r>
              <a:rPr lang="en-IN" altLang="en-US" b="1" u="sng" smtClean="0"/>
              <a:t>CASE LAWS</a:t>
            </a:r>
          </a:p>
          <a:p>
            <a:r>
              <a:rPr lang="en-IN" altLang="en-US" b="1" dirty="0"/>
              <a:t>S.263: Commissioner-Revision of orders prejudicial to revenue-Additional depreciation Estimated downward revision of sales--Revision on these two points set aside by High Court- -Subsequent events obviating need to go into justification for revision. [S.32(1)(iia)] </a:t>
            </a:r>
          </a:p>
          <a:p>
            <a:r>
              <a:rPr lang="en-IN" altLang="en-US" b="1" dirty="0"/>
              <a:t>Dismissing the appeal of the revenue, the Court held that ; This court is of the opinion that the </a:t>
            </a:r>
          </a:p>
          <a:p>
            <a:r>
              <a:rPr lang="en-IN" altLang="en-US" b="1" dirty="0"/>
              <a:t>question of law framed in this appeal has to be answered in favour of the assessee. The Commissioner acted erroneously in exercising revisional power under section 263. The orders of the Commissioner and the Income-tax Appellate Tribunal are hereby set aside. The order of the Assessing Officer dated November 27, 2006 is restored. However, the merits of that order, on aspects other than what has been discussed here and pending in appeal, are not being touched upon. The appeal is allowed in the above terms. (AY. 2005-2006)</a:t>
            </a:r>
            <a:r>
              <a:rPr lang="en-IN" altLang="en-US" b="1" u="sng" dirty="0"/>
              <a:t> </a:t>
            </a:r>
          </a:p>
          <a:p>
            <a:endParaRPr lang="en-IN" altLang="en-US" b="1" u="sng" dirty="0"/>
          </a:p>
          <a:p>
            <a:endParaRPr lang="en-IN" alt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8135"/>
            <a:ext cx="8229600" cy="5689600"/>
          </a:xfrm>
        </p:spPr>
        <p:txBody>
          <a:bodyPr>
            <a:normAutofit fontScale="90000" lnSpcReduction="10000"/>
          </a:bodyPr>
          <a:lstStyle/>
          <a:p>
            <a:r>
              <a:rPr lang="en-US" b="1"/>
              <a:t>CIT v. NTPC Ltd. (2017) 392 ITR 426 (SC) S. 263</a:t>
            </a:r>
            <a:r>
              <a:rPr lang="en-US"/>
              <a:t>: </a:t>
            </a:r>
          </a:p>
          <a:p>
            <a:r>
              <a:rPr lang="en-US"/>
              <a:t>Commissioner-Revision of orders prejudicial to revenue - Failure by Assessing Officer to examine actual price of land purchased by assessee-Revision by Commissioner was held to be justified.[S. 40A(3), 132] </a:t>
            </a:r>
          </a:p>
          <a:p>
            <a:endParaRPr lang="en-US"/>
          </a:p>
          <a:p>
            <a:pPr algn="just"/>
            <a:r>
              <a:rPr lang="en-US"/>
              <a:t>Allowing the appeal of the revenue, the Court held that; failure by Assessing Officer to examine actual price of land purchased by assessee, revision by Commissioner was held to be justified .It would, however be open to the assessee to adduce appropriate evidence to prove that it was not connected with the land purchased, evidenced by the title deeds found during the course of the search in the premises of the assessee.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2428</Words>
  <Application>Microsoft Office PowerPoint</Application>
  <PresentationFormat>On-screen Show (4:3)</PresentationFormat>
  <Paragraphs>121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Lucida Sans Unicode</vt:lpstr>
      <vt:lpstr>Verdana</vt:lpstr>
      <vt:lpstr>Wingdings 2</vt:lpstr>
      <vt:lpstr>Wingdings 3</vt:lpstr>
      <vt:lpstr>Concourse</vt:lpstr>
      <vt:lpstr>Section 263 &amp; 264 of the Income Tax Act,1961</vt:lpstr>
      <vt:lpstr>PowerPoint Presentation</vt:lpstr>
      <vt:lpstr>PowerPoint Presentation</vt:lpstr>
      <vt:lpstr>PowerPoint Presentation</vt:lpstr>
      <vt:lpstr>PowerPoint Presentation</vt:lpstr>
      <vt:lpstr>PowerPoint Presentation</vt:lpstr>
      <vt:lpstr>SECTIONS OF REVISION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Tkm</cp:lastModifiedBy>
  <cp:revision>34</cp:revision>
  <dcterms:created xsi:type="dcterms:W3CDTF">2019-03-03T09:28:00Z</dcterms:created>
  <dcterms:modified xsi:type="dcterms:W3CDTF">2025-02-13T04:35:52Z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1033-12.2.0.13306</vt:lpwstr>
  </property>
</Properties>
</file>