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05" r:id="rId3"/>
    <p:sldId id="256" r:id="rId4"/>
    <p:sldId id="292" r:id="rId5"/>
    <p:sldId id="257" r:id="rId6"/>
    <p:sldId id="258" r:id="rId7"/>
    <p:sldId id="283" r:id="rId8"/>
    <p:sldId id="260" r:id="rId9"/>
    <p:sldId id="259" r:id="rId10"/>
    <p:sldId id="261" r:id="rId11"/>
    <p:sldId id="262" r:id="rId12"/>
    <p:sldId id="284" r:id="rId13"/>
    <p:sldId id="285" r:id="rId14"/>
    <p:sldId id="286" r:id="rId15"/>
    <p:sldId id="287" r:id="rId16"/>
    <p:sldId id="263" r:id="rId17"/>
    <p:sldId id="264" r:id="rId18"/>
    <p:sldId id="265" r:id="rId19"/>
    <p:sldId id="266" r:id="rId20"/>
    <p:sldId id="270" r:id="rId21"/>
    <p:sldId id="271" r:id="rId22"/>
    <p:sldId id="272" r:id="rId23"/>
    <p:sldId id="279" r:id="rId24"/>
    <p:sldId id="273" r:id="rId25"/>
    <p:sldId id="274" r:id="rId26"/>
    <p:sldId id="275" r:id="rId27"/>
    <p:sldId id="276" r:id="rId28"/>
    <p:sldId id="277" r:id="rId29"/>
    <p:sldId id="278" r:id="rId30"/>
    <p:sldId id="268" r:id="rId31"/>
    <p:sldId id="269" r:id="rId32"/>
    <p:sldId id="280" r:id="rId33"/>
    <p:sldId id="281" r:id="rId34"/>
    <p:sldId id="282" r:id="rId35"/>
    <p:sldId id="288" r:id="rId36"/>
    <p:sldId id="289" r:id="rId37"/>
    <p:sldId id="290" r:id="rId38"/>
    <p:sldId id="291"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3150F-D41B-4A61-8EE9-E32C48CF2D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F28E456-ABC7-B9E5-D0D1-D73F117EC4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7D711DD-F581-5C89-8352-894201AEE68B}"/>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5" name="Footer Placeholder 4">
            <a:extLst>
              <a:ext uri="{FF2B5EF4-FFF2-40B4-BE49-F238E27FC236}">
                <a16:creationId xmlns:a16="http://schemas.microsoft.com/office/drawing/2014/main" id="{CD7D4476-BE3C-D21F-BCFA-06EE247D70D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20A7DED-23AC-1758-F999-C592A6CA23D6}"/>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3209144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34354-9E11-7CC3-4090-A2129B35DD2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ACF1608-C54A-6220-A0FD-9BFBC6B761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C6A6BD2-52C9-9C29-8CF7-A2D6E0928429}"/>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5" name="Footer Placeholder 4">
            <a:extLst>
              <a:ext uri="{FF2B5EF4-FFF2-40B4-BE49-F238E27FC236}">
                <a16:creationId xmlns:a16="http://schemas.microsoft.com/office/drawing/2014/main" id="{753949E7-36B4-69AD-F046-F0FDD62D386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1EDEEF9-8203-F4B0-17A3-83A98E16FC7A}"/>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3252296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092224-36A5-18DF-3E78-D42D78F92C0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040126B-C513-A61B-AB12-AB066FD02D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0172050-1AA2-3806-706A-1A636969756A}"/>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5" name="Footer Placeholder 4">
            <a:extLst>
              <a:ext uri="{FF2B5EF4-FFF2-40B4-BE49-F238E27FC236}">
                <a16:creationId xmlns:a16="http://schemas.microsoft.com/office/drawing/2014/main" id="{77EC9541-4699-3C76-2BE0-50F02C79059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E5569AA-1518-948D-A2E8-00E229E71C2F}"/>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344663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A7B7D9-D097-4C9B-A709-6E68D32329B5}" type="datetimeFigureOut">
              <a:rPr lang="en-US" smtClean="0">
                <a:solidFill>
                  <a:prstClr val="black">
                    <a:tint val="75000"/>
                  </a:prstClr>
                </a:solidFill>
              </a:rPr>
              <a:pPr/>
              <a:t>11/2/2025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60D4515B-C447-49AA-815C-EE78F2F838C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65314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C2AE3-845E-63CC-91C6-8702A0A0350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F93C1E8-5619-422F-E6C4-43FE5CDF84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E409AE1-E08E-6CB4-7A2D-4DEE08E6BD36}"/>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5" name="Footer Placeholder 4">
            <a:extLst>
              <a:ext uri="{FF2B5EF4-FFF2-40B4-BE49-F238E27FC236}">
                <a16:creationId xmlns:a16="http://schemas.microsoft.com/office/drawing/2014/main" id="{8965529D-0448-D44E-D786-877BDF21FC0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4F3CC1D-1CB5-A145-19EE-FD0B16FF1DAD}"/>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1944423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EF134-8338-6AB0-01B4-EFB1BA8174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25CCA4E-0124-ED65-BD61-F9827740DB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FCD717-F5C4-B7D3-4611-A7274BE11273}"/>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5" name="Footer Placeholder 4">
            <a:extLst>
              <a:ext uri="{FF2B5EF4-FFF2-40B4-BE49-F238E27FC236}">
                <a16:creationId xmlns:a16="http://schemas.microsoft.com/office/drawing/2014/main" id="{FDFC3CFA-1354-0AEE-1906-CA2DFB9562A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8D27644-B2E3-66C8-D3AD-969AF91F8345}"/>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2383500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E58E5-203D-C4E9-42AB-AEC5922050E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6BF5011-EFFB-05B4-9B25-3E034AD55C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BC64563-9F52-9691-6C37-61E4F28D2D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5A00CD2-021A-E93A-952D-524E72D730D3}"/>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6" name="Footer Placeholder 5">
            <a:extLst>
              <a:ext uri="{FF2B5EF4-FFF2-40B4-BE49-F238E27FC236}">
                <a16:creationId xmlns:a16="http://schemas.microsoft.com/office/drawing/2014/main" id="{E2CE7702-EB07-0C15-02D4-966F8E6F54A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3F71DC6-BB99-1F1F-8F5C-D84708C3D66F}"/>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304498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F178-37A7-0E5E-1517-4620D23C205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13775FB-1E9E-16F4-CCAD-4E6C345796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392645-B3D0-B40D-FE1B-488E0853D7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4B1D562-3EC7-7371-9C42-BB5DEB2699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A58BC6-3EAC-D7D0-B803-B35F537162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E3E5A138-02E6-93CA-EC6A-39F928C7113E}"/>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8" name="Footer Placeholder 7">
            <a:extLst>
              <a:ext uri="{FF2B5EF4-FFF2-40B4-BE49-F238E27FC236}">
                <a16:creationId xmlns:a16="http://schemas.microsoft.com/office/drawing/2014/main" id="{52242B55-129E-A69E-157A-44107EDB5E9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49CD191-1E1D-8CAC-22AF-E5BF42F7792B}"/>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1580046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A78EE-81CB-6B99-1320-76B999CB647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5FCCBEC-6690-323C-615F-FD0B2BD3A397}"/>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4" name="Footer Placeholder 3">
            <a:extLst>
              <a:ext uri="{FF2B5EF4-FFF2-40B4-BE49-F238E27FC236}">
                <a16:creationId xmlns:a16="http://schemas.microsoft.com/office/drawing/2014/main" id="{F8B007BE-C2C9-2912-C735-18BD532EF74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41409F6-B591-027A-ABB4-4C5A8E184BEC}"/>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73312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97312E-72B4-B00D-C3F0-698743061AF0}"/>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3" name="Footer Placeholder 2">
            <a:extLst>
              <a:ext uri="{FF2B5EF4-FFF2-40B4-BE49-F238E27FC236}">
                <a16:creationId xmlns:a16="http://schemas.microsoft.com/office/drawing/2014/main" id="{03CA3101-6157-CECE-9626-3A5637DF5FB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113380B-1BDC-8B81-5269-8EC75C0A1DA6}"/>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2047659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FEE6-4905-981B-E3CE-CD0F8431A3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6800C95-20CA-C583-F6B8-98A3440BB9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EB9FFD0-E671-C6CC-4177-530026F7FB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0A34EA-210D-6AB8-DDD0-738D76BCC714}"/>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6" name="Footer Placeholder 5">
            <a:extLst>
              <a:ext uri="{FF2B5EF4-FFF2-40B4-BE49-F238E27FC236}">
                <a16:creationId xmlns:a16="http://schemas.microsoft.com/office/drawing/2014/main" id="{42F19DFC-68D7-AA7D-1877-66E0B3B1BB1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EC891BC-0485-377B-20EE-24F9E2E58B03}"/>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1300252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1DD48-4D91-6B02-DF49-1262974B00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7ED2A4C-24F1-026E-8393-9911CA4138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6D47ABC-4BFD-68A0-E045-6C0F777DBC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A4F1B4-CC21-AA55-D3F1-645418E20CC7}"/>
              </a:ext>
            </a:extLst>
          </p:cNvPr>
          <p:cNvSpPr>
            <a:spLocks noGrp="1"/>
          </p:cNvSpPr>
          <p:nvPr>
            <p:ph type="dt" sz="half" idx="10"/>
          </p:nvPr>
        </p:nvSpPr>
        <p:spPr/>
        <p:txBody>
          <a:bodyPr/>
          <a:lstStyle/>
          <a:p>
            <a:fld id="{BE984EC9-98C8-4F25-A22F-7A16A829F478}" type="datetimeFigureOut">
              <a:rPr lang="en-IN" smtClean="0"/>
              <a:t>02-11-2025</a:t>
            </a:fld>
            <a:endParaRPr lang="en-IN"/>
          </a:p>
        </p:txBody>
      </p:sp>
      <p:sp>
        <p:nvSpPr>
          <p:cNvPr id="6" name="Footer Placeholder 5">
            <a:extLst>
              <a:ext uri="{FF2B5EF4-FFF2-40B4-BE49-F238E27FC236}">
                <a16:creationId xmlns:a16="http://schemas.microsoft.com/office/drawing/2014/main" id="{5707B5F6-7E73-19E7-A33B-A2D26794BA4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1C633C0-587D-BAA9-3088-B0F2B42C23B5}"/>
              </a:ext>
            </a:extLst>
          </p:cNvPr>
          <p:cNvSpPr>
            <a:spLocks noGrp="1"/>
          </p:cNvSpPr>
          <p:nvPr>
            <p:ph type="sldNum" sz="quarter" idx="12"/>
          </p:nvPr>
        </p:nvSpPr>
        <p:spPr/>
        <p:txBody>
          <a:bodyPr/>
          <a:lstStyle/>
          <a:p>
            <a:fld id="{6D2AD340-2227-4CA0-9390-5A9989FD8DCE}" type="slidenum">
              <a:rPr lang="en-IN" smtClean="0"/>
              <a:t>‹#›</a:t>
            </a:fld>
            <a:endParaRPr lang="en-IN"/>
          </a:p>
        </p:txBody>
      </p:sp>
    </p:spTree>
    <p:extLst>
      <p:ext uri="{BB962C8B-B14F-4D97-AF65-F5344CB8AC3E}">
        <p14:creationId xmlns:p14="http://schemas.microsoft.com/office/powerpoint/2010/main" val="1397938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81ED70-C073-1949-1D39-C83E7C2AE3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EFD5D85-BADF-282F-3E2F-CE5265346E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14BE796-2233-8525-8001-075BF73757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984EC9-98C8-4F25-A22F-7A16A829F478}" type="datetimeFigureOut">
              <a:rPr lang="en-IN" smtClean="0"/>
              <a:t>02-11-2025</a:t>
            </a:fld>
            <a:endParaRPr lang="en-IN"/>
          </a:p>
        </p:txBody>
      </p:sp>
      <p:sp>
        <p:nvSpPr>
          <p:cNvPr id="5" name="Footer Placeholder 4">
            <a:extLst>
              <a:ext uri="{FF2B5EF4-FFF2-40B4-BE49-F238E27FC236}">
                <a16:creationId xmlns:a16="http://schemas.microsoft.com/office/drawing/2014/main" id="{B016D0A1-EE1B-945B-8843-9C3525C26B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9C36C70-788A-C6F0-303E-A778D8BFA2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AD340-2227-4CA0-9390-5A9989FD8DCE}" type="slidenum">
              <a:rPr lang="en-IN" smtClean="0"/>
              <a:t>‹#›</a:t>
            </a:fld>
            <a:endParaRPr lang="en-IN"/>
          </a:p>
        </p:txBody>
      </p:sp>
    </p:spTree>
    <p:extLst>
      <p:ext uri="{BB962C8B-B14F-4D97-AF65-F5344CB8AC3E}">
        <p14:creationId xmlns:p14="http://schemas.microsoft.com/office/powerpoint/2010/main" val="926138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A7B7D9-D097-4C9B-A709-6E68D32329B5}" type="datetimeFigureOut">
              <a:rPr lang="en-US" smtClean="0"/>
              <a:t>11/2/2025</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D4515B-C447-49AA-815C-EE78F2F838C0}" type="slidenum">
              <a:rPr lang="en-US" smtClean="0"/>
              <a:t>‹#›</a:t>
            </a:fld>
            <a:endParaRPr lang="en-US" dirty="0"/>
          </a:p>
        </p:txBody>
      </p:sp>
    </p:spTree>
    <p:extLst>
      <p:ext uri="{BB962C8B-B14F-4D97-AF65-F5344CB8AC3E}">
        <p14:creationId xmlns:p14="http://schemas.microsoft.com/office/powerpoint/2010/main" val="1303757213"/>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04AFA-B18A-6BE9-1157-0217D2EBDED4}"/>
              </a:ext>
            </a:extLst>
          </p:cNvPr>
          <p:cNvSpPr>
            <a:spLocks noGrp="1"/>
          </p:cNvSpPr>
          <p:nvPr>
            <p:ph type="ctrTitle"/>
          </p:nvPr>
        </p:nvSpPr>
        <p:spPr>
          <a:xfrm>
            <a:off x="1524000" y="1122363"/>
            <a:ext cx="9144000" cy="1245933"/>
          </a:xfrm>
        </p:spPr>
        <p:txBody>
          <a:bodyPr/>
          <a:lstStyle/>
          <a:p>
            <a:r>
              <a:rPr lang="en-IN" dirty="0"/>
              <a:t>GST – Time of Supply</a:t>
            </a:r>
          </a:p>
        </p:txBody>
      </p:sp>
      <p:sp>
        <p:nvSpPr>
          <p:cNvPr id="3" name="Subtitle 2">
            <a:extLst>
              <a:ext uri="{FF2B5EF4-FFF2-40B4-BE49-F238E27FC236}">
                <a16:creationId xmlns:a16="http://schemas.microsoft.com/office/drawing/2014/main" id="{0C648D24-11D6-CACB-CDA9-68D54BB93972}"/>
              </a:ext>
            </a:extLst>
          </p:cNvPr>
          <p:cNvSpPr>
            <a:spLocks noGrp="1"/>
          </p:cNvSpPr>
          <p:nvPr>
            <p:ph type="subTitle" idx="1"/>
          </p:nvPr>
        </p:nvSpPr>
        <p:spPr>
          <a:xfrm>
            <a:off x="1524000" y="2990088"/>
            <a:ext cx="9144000" cy="2267712"/>
          </a:xfrm>
        </p:spPr>
        <p:txBody>
          <a:bodyPr/>
          <a:lstStyle/>
          <a:p>
            <a:pPr algn="r"/>
            <a:r>
              <a:rPr lang="en-IN" sz="2800" dirty="0"/>
              <a:t>CMA Ajay Deep Wadhwa</a:t>
            </a:r>
          </a:p>
          <a:p>
            <a:pPr algn="r"/>
            <a:r>
              <a:rPr lang="en-IN" dirty="0"/>
              <a:t>Practicing Cost Accountant, Ranchi</a:t>
            </a:r>
          </a:p>
          <a:p>
            <a:pPr algn="r"/>
            <a:r>
              <a:rPr lang="en-IN" dirty="0"/>
              <a:t>Phone - 9431107515</a:t>
            </a:r>
          </a:p>
        </p:txBody>
      </p:sp>
    </p:spTree>
    <p:extLst>
      <p:ext uri="{BB962C8B-B14F-4D97-AF65-F5344CB8AC3E}">
        <p14:creationId xmlns:p14="http://schemas.microsoft.com/office/powerpoint/2010/main" val="489485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AC7598-ECCC-BA11-BF45-D5C49E4266FE}"/>
              </a:ext>
            </a:extLst>
          </p:cNvPr>
          <p:cNvSpPr txBox="1"/>
          <p:nvPr/>
        </p:nvSpPr>
        <p:spPr>
          <a:xfrm>
            <a:off x="594852" y="692204"/>
            <a:ext cx="11002296" cy="6186309"/>
          </a:xfrm>
          <a:prstGeom prst="rect">
            <a:avLst/>
          </a:prstGeom>
          <a:noFill/>
        </p:spPr>
        <p:txBody>
          <a:bodyPr wrap="square" rtlCol="0">
            <a:spAutoFit/>
          </a:bodyPr>
          <a:lstStyle/>
          <a:p>
            <a:pPr>
              <a:lnSpc>
                <a:spcPct val="150000"/>
              </a:lnSpc>
            </a:pPr>
            <a:r>
              <a:rPr lang="en-US" dirty="0">
                <a:latin typeface="Times New Roman" panose="02020603050405020304" pitchFamily="18" charset="0"/>
                <a:cs typeface="Times New Roman" panose="02020603050405020304" pitchFamily="18" charset="0"/>
              </a:rPr>
              <a:t>(3) </a:t>
            </a:r>
            <a:r>
              <a:rPr lang="en-US" sz="2400" dirty="0">
                <a:latin typeface="Times New Roman" panose="02020603050405020304" pitchFamily="18" charset="0"/>
                <a:cs typeface="Times New Roman" panose="02020603050405020304" pitchFamily="18" charset="0"/>
              </a:rPr>
              <a:t>In case of supplies in respect of which tax is paid or liable to be paid on </a:t>
            </a:r>
            <a:r>
              <a:rPr lang="en-US" sz="2400" dirty="0">
                <a:solidFill>
                  <a:srgbClr val="002060"/>
                </a:solidFill>
                <a:highlight>
                  <a:srgbClr val="FFFF00"/>
                </a:highlight>
                <a:latin typeface="Times New Roman" panose="02020603050405020304" pitchFamily="18" charset="0"/>
                <a:cs typeface="Times New Roman" panose="02020603050405020304" pitchFamily="18" charset="0"/>
              </a:rPr>
              <a:t>reverse charge basis</a:t>
            </a:r>
            <a:r>
              <a:rPr lang="en-US" sz="2400" dirty="0">
                <a:solidFill>
                  <a:srgbClr val="002060"/>
                </a:solidFill>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the time of supply shall be the earliest of the following dates, namely:-</a:t>
            </a:r>
          </a:p>
          <a:p>
            <a:pPr>
              <a:lnSpc>
                <a:spcPct val="150000"/>
              </a:lnSpc>
            </a:pPr>
            <a:r>
              <a:rPr lang="en-US" sz="2400" dirty="0">
                <a:latin typeface="Times New Roman" panose="02020603050405020304" pitchFamily="18" charset="0"/>
                <a:cs typeface="Times New Roman" panose="02020603050405020304" pitchFamily="18" charset="0"/>
              </a:rPr>
              <a:t>(a) the date of the receipt of goods; or</a:t>
            </a:r>
          </a:p>
          <a:p>
            <a:pPr>
              <a:lnSpc>
                <a:spcPct val="150000"/>
              </a:lnSpc>
            </a:pPr>
            <a:r>
              <a:rPr lang="en-US" sz="2400" dirty="0">
                <a:latin typeface="Times New Roman" panose="02020603050405020304" pitchFamily="18" charset="0"/>
                <a:cs typeface="Times New Roman" panose="02020603050405020304" pitchFamily="18" charset="0"/>
              </a:rPr>
              <a:t>(b) the date of payment as entered in the books of account of the recipient or the date on which the payment is debited in his bank account, whichever is earlier; or</a:t>
            </a:r>
          </a:p>
          <a:p>
            <a:pPr>
              <a:lnSpc>
                <a:spcPct val="150000"/>
              </a:lnSpc>
            </a:pPr>
            <a:r>
              <a:rPr lang="en-US" sz="2400" dirty="0">
                <a:latin typeface="Times New Roman" panose="02020603050405020304" pitchFamily="18" charset="0"/>
                <a:cs typeface="Times New Roman" panose="02020603050405020304" pitchFamily="18" charset="0"/>
              </a:rPr>
              <a:t>(c) the date immediately following thirty days from the date of issue of invoice or any other document, by whatever name called, in lieu thereof by the supplier:</a:t>
            </a:r>
          </a:p>
          <a:p>
            <a:pPr>
              <a:lnSpc>
                <a:spcPct val="150000"/>
              </a:lnSpc>
            </a:pPr>
            <a:r>
              <a:rPr lang="en-US" sz="2400" dirty="0">
                <a:latin typeface="Times New Roman" panose="02020603050405020304" pitchFamily="18" charset="0"/>
                <a:cs typeface="Times New Roman" panose="02020603050405020304" pitchFamily="18" charset="0"/>
              </a:rPr>
              <a:t>Provided that where it is not possible to determine the time of supply under clause (a) or clause (b) or clause (c), the time of supply shall be the date of entry in the books of account of the recipient of supply.</a:t>
            </a:r>
          </a:p>
          <a:p>
            <a:endParaRPr lang="en-US" dirty="0"/>
          </a:p>
          <a:p>
            <a:endParaRPr lang="en-IN" dirty="0"/>
          </a:p>
        </p:txBody>
      </p:sp>
      <p:sp>
        <p:nvSpPr>
          <p:cNvPr id="3" name="TextBox 2">
            <a:extLst>
              <a:ext uri="{FF2B5EF4-FFF2-40B4-BE49-F238E27FC236}">
                <a16:creationId xmlns:a16="http://schemas.microsoft.com/office/drawing/2014/main" id="{39A6D9B6-138C-8B71-6352-61DF2385D429}"/>
              </a:ext>
            </a:extLst>
          </p:cNvPr>
          <p:cNvSpPr txBox="1"/>
          <p:nvPr/>
        </p:nvSpPr>
        <p:spPr>
          <a:xfrm>
            <a:off x="3097161" y="117987"/>
            <a:ext cx="5624052" cy="523220"/>
          </a:xfrm>
          <a:prstGeom prst="rect">
            <a:avLst/>
          </a:prstGeom>
          <a:noFill/>
        </p:spPr>
        <p:txBody>
          <a:bodyPr wrap="square" rtlCol="0">
            <a:spAutoFit/>
          </a:bodyPr>
          <a:lstStyle/>
          <a:p>
            <a:pPr algn="ctr"/>
            <a:r>
              <a:rPr lang="en-IN" sz="2800" dirty="0">
                <a:latin typeface="Times New Roman" panose="02020603050405020304" pitchFamily="18" charset="0"/>
                <a:cs typeface="Times New Roman" panose="02020603050405020304" pitchFamily="18" charset="0"/>
              </a:rPr>
              <a:t>Section 12 (3)</a:t>
            </a:r>
          </a:p>
        </p:txBody>
      </p:sp>
    </p:spTree>
    <p:extLst>
      <p:ext uri="{BB962C8B-B14F-4D97-AF65-F5344CB8AC3E}">
        <p14:creationId xmlns:p14="http://schemas.microsoft.com/office/powerpoint/2010/main" val="1207710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B225B-336A-16E1-37E3-C28AC0AA1921}"/>
              </a:ext>
            </a:extLst>
          </p:cNvPr>
          <p:cNvSpPr>
            <a:spLocks noGrp="1"/>
          </p:cNvSpPr>
          <p:nvPr>
            <p:ph type="title"/>
          </p:nvPr>
        </p:nvSpPr>
        <p:spPr>
          <a:xfrm>
            <a:off x="838200" y="365125"/>
            <a:ext cx="10515600" cy="704723"/>
          </a:xfrm>
        </p:spPr>
        <p:txBody>
          <a:bodyPr>
            <a:normAutofit fontScale="90000"/>
          </a:bodyPr>
          <a:lstStyle/>
          <a:p>
            <a:r>
              <a:rPr lang="en-US" sz="2800" dirty="0"/>
              <a:t>What is Reverse Charge Mechanism?</a:t>
            </a:r>
            <a:br>
              <a:rPr lang="en-US" sz="2800" dirty="0"/>
            </a:br>
            <a:endParaRPr lang="en-IN" sz="2800" dirty="0"/>
          </a:p>
        </p:txBody>
      </p:sp>
      <p:sp>
        <p:nvSpPr>
          <p:cNvPr id="3" name="Content Placeholder 2">
            <a:extLst>
              <a:ext uri="{FF2B5EF4-FFF2-40B4-BE49-F238E27FC236}">
                <a16:creationId xmlns:a16="http://schemas.microsoft.com/office/drawing/2014/main" id="{53ADDB94-1492-CBEC-5C15-901C79312A5B}"/>
              </a:ext>
            </a:extLst>
          </p:cNvPr>
          <p:cNvSpPr>
            <a:spLocks noGrp="1"/>
          </p:cNvSpPr>
          <p:nvPr>
            <p:ph idx="1"/>
          </p:nvPr>
        </p:nvSpPr>
        <p:spPr>
          <a:xfrm>
            <a:off x="838200" y="932688"/>
            <a:ext cx="10515600" cy="5244275"/>
          </a:xfrm>
        </p:spPr>
        <p:txBody>
          <a:bodyPr>
            <a:normAutofit lnSpcReduction="10000"/>
          </a:bodyPr>
          <a:lstStyle/>
          <a:p>
            <a:pPr algn="just">
              <a:lnSpc>
                <a:spcPct val="150000"/>
              </a:lnSpc>
            </a:pPr>
            <a:r>
              <a:rPr lang="en-US" sz="3200" dirty="0"/>
              <a:t>Reverse Charge Mechanism (RCM) is a provision under GST where the liability to pay tax is on the buyer of goods or services instead of the seller. </a:t>
            </a:r>
          </a:p>
          <a:p>
            <a:pPr algn="just">
              <a:lnSpc>
                <a:spcPct val="150000"/>
              </a:lnSpc>
            </a:pPr>
            <a:r>
              <a:rPr lang="en-US" sz="3200" dirty="0"/>
              <a:t>This method helps the government cover transactions prone to tax evasion or difficult to monitor. </a:t>
            </a:r>
          </a:p>
          <a:p>
            <a:pPr algn="just">
              <a:lnSpc>
                <a:spcPct val="150000"/>
              </a:lnSpc>
            </a:pPr>
            <a:r>
              <a:rPr lang="en-US" sz="3200" dirty="0"/>
              <a:t>The recipient must self‑invoice (if needed) and pay GST directly to the government</a:t>
            </a:r>
            <a:r>
              <a:rPr lang="en-US" dirty="0"/>
              <a:t>.</a:t>
            </a:r>
            <a:endParaRPr lang="en-IN" dirty="0"/>
          </a:p>
        </p:txBody>
      </p:sp>
    </p:spTree>
    <p:extLst>
      <p:ext uri="{BB962C8B-B14F-4D97-AF65-F5344CB8AC3E}">
        <p14:creationId xmlns:p14="http://schemas.microsoft.com/office/powerpoint/2010/main" val="3409182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1EB52-7048-1292-FFDC-F091051E2844}"/>
              </a:ext>
            </a:extLst>
          </p:cNvPr>
          <p:cNvSpPr>
            <a:spLocks noGrp="1"/>
          </p:cNvSpPr>
          <p:nvPr>
            <p:ph type="title"/>
          </p:nvPr>
        </p:nvSpPr>
        <p:spPr>
          <a:xfrm>
            <a:off x="838200" y="365125"/>
            <a:ext cx="10515600" cy="476123"/>
          </a:xfrm>
        </p:spPr>
        <p:txBody>
          <a:bodyPr>
            <a:normAutofit/>
          </a:bodyPr>
          <a:lstStyle/>
          <a:p>
            <a:r>
              <a:rPr lang="en-IN" sz="1800" dirty="0"/>
              <a:t>RCM -</a:t>
            </a:r>
          </a:p>
        </p:txBody>
      </p:sp>
      <p:sp>
        <p:nvSpPr>
          <p:cNvPr id="3" name="Content Placeholder 2">
            <a:extLst>
              <a:ext uri="{FF2B5EF4-FFF2-40B4-BE49-F238E27FC236}">
                <a16:creationId xmlns:a16="http://schemas.microsoft.com/office/drawing/2014/main" id="{EC67363D-66DA-A1D7-3B67-FD61867507F7}"/>
              </a:ext>
            </a:extLst>
          </p:cNvPr>
          <p:cNvSpPr>
            <a:spLocks noGrp="1"/>
          </p:cNvSpPr>
          <p:nvPr>
            <p:ph idx="1"/>
          </p:nvPr>
        </p:nvSpPr>
        <p:spPr>
          <a:xfrm>
            <a:off x="838200" y="841248"/>
            <a:ext cx="10515600" cy="5335715"/>
          </a:xfrm>
        </p:spPr>
        <p:txBody>
          <a:bodyPr>
            <a:normAutofit lnSpcReduction="10000"/>
          </a:bodyPr>
          <a:lstStyle/>
          <a:p>
            <a:pPr algn="just">
              <a:lnSpc>
                <a:spcPct val="150000"/>
              </a:lnSpc>
            </a:pPr>
            <a:r>
              <a:rPr lang="en-US" dirty="0"/>
              <a:t>Section 9(3) of CGST Act &amp; Section 5(3) of IGST Act – Notified Goods and Services</a:t>
            </a:r>
          </a:p>
          <a:p>
            <a:pPr marL="0" indent="0" algn="just">
              <a:lnSpc>
                <a:spcPct val="150000"/>
              </a:lnSpc>
              <a:buNone/>
            </a:pPr>
            <a:r>
              <a:rPr lang="en-US" dirty="0"/>
              <a:t>- Certain notified goods and services require the recipient to pay GST instead of the supplier. This typically applies where suppliers are unorganized or numerous, making it hard to track tax payments.</a:t>
            </a:r>
          </a:p>
          <a:p>
            <a:pPr algn="just">
              <a:lnSpc>
                <a:spcPct val="150000"/>
              </a:lnSpc>
              <a:buFontTx/>
              <a:buChar char="-"/>
            </a:pPr>
            <a:r>
              <a:rPr lang="en-US" dirty="0"/>
              <a:t>For example:</a:t>
            </a:r>
          </a:p>
          <a:p>
            <a:pPr marL="0" indent="0" algn="just">
              <a:lnSpc>
                <a:spcPct val="150000"/>
              </a:lnSpc>
              <a:buNone/>
            </a:pPr>
            <a:r>
              <a:rPr lang="en-US" dirty="0"/>
              <a:t>A company hiring a Goods Transport Agency (GTA) for freight services must pay GST under the reverse charge mechanism.</a:t>
            </a:r>
          </a:p>
          <a:p>
            <a:pPr>
              <a:lnSpc>
                <a:spcPct val="150000"/>
              </a:lnSpc>
            </a:pPr>
            <a:endParaRPr lang="en-US" dirty="0"/>
          </a:p>
          <a:p>
            <a:endParaRPr lang="en-IN" dirty="0"/>
          </a:p>
        </p:txBody>
      </p:sp>
    </p:spTree>
    <p:extLst>
      <p:ext uri="{BB962C8B-B14F-4D97-AF65-F5344CB8AC3E}">
        <p14:creationId xmlns:p14="http://schemas.microsoft.com/office/powerpoint/2010/main" val="65529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B9886-182F-D689-E493-ADBB8FAE3B41}"/>
              </a:ext>
            </a:extLst>
          </p:cNvPr>
          <p:cNvSpPr>
            <a:spLocks noGrp="1"/>
          </p:cNvSpPr>
          <p:nvPr>
            <p:ph type="title"/>
          </p:nvPr>
        </p:nvSpPr>
        <p:spPr>
          <a:xfrm>
            <a:off x="838200" y="365125"/>
            <a:ext cx="10515600" cy="384683"/>
          </a:xfrm>
        </p:spPr>
        <p:txBody>
          <a:bodyPr>
            <a:normAutofit fontScale="90000"/>
          </a:bodyPr>
          <a:lstStyle/>
          <a:p>
            <a:r>
              <a:rPr lang="en-IN" sz="2800" dirty="0"/>
              <a:t>RCM-</a:t>
            </a:r>
          </a:p>
        </p:txBody>
      </p:sp>
      <p:sp>
        <p:nvSpPr>
          <p:cNvPr id="3" name="Content Placeholder 2">
            <a:extLst>
              <a:ext uri="{FF2B5EF4-FFF2-40B4-BE49-F238E27FC236}">
                <a16:creationId xmlns:a16="http://schemas.microsoft.com/office/drawing/2014/main" id="{0DC5CA3B-8B27-FC96-7CDB-6C6756F5D64D}"/>
              </a:ext>
            </a:extLst>
          </p:cNvPr>
          <p:cNvSpPr>
            <a:spLocks noGrp="1"/>
          </p:cNvSpPr>
          <p:nvPr>
            <p:ph idx="1"/>
          </p:nvPr>
        </p:nvSpPr>
        <p:spPr>
          <a:xfrm>
            <a:off x="838200" y="749808"/>
            <a:ext cx="10515600" cy="5427155"/>
          </a:xfrm>
        </p:spPr>
        <p:txBody>
          <a:bodyPr>
            <a:normAutofit fontScale="92500"/>
          </a:bodyPr>
          <a:lstStyle/>
          <a:p>
            <a:pPr algn="just">
              <a:lnSpc>
                <a:spcPct val="150000"/>
              </a:lnSpc>
            </a:pPr>
            <a:r>
              <a:rPr lang="en-US" dirty="0"/>
              <a:t>Section 9(4) of CGST Act &amp; Section 5(4) of IGST Act – Purchases from Unregistered Suppliers</a:t>
            </a:r>
          </a:p>
          <a:p>
            <a:pPr marL="0" indent="0" algn="just">
              <a:lnSpc>
                <a:spcPct val="150000"/>
              </a:lnSpc>
              <a:buNone/>
            </a:pPr>
            <a:r>
              <a:rPr lang="en-US" dirty="0"/>
              <a:t>- This applies when a registered buyer purchases goods or services from an unregistered supplier but only for notified goods or services.</a:t>
            </a:r>
          </a:p>
          <a:p>
            <a:pPr algn="just">
              <a:lnSpc>
                <a:spcPct val="150000"/>
              </a:lnSpc>
              <a:buFontTx/>
              <a:buChar char="-"/>
            </a:pPr>
            <a:r>
              <a:rPr lang="en-US" dirty="0"/>
              <a:t>For example:  </a:t>
            </a:r>
          </a:p>
          <a:p>
            <a:pPr marL="0" indent="0" algn="just">
              <a:lnSpc>
                <a:spcPct val="150000"/>
              </a:lnSpc>
              <a:buNone/>
            </a:pPr>
            <a:br>
              <a:rPr lang="en-US" dirty="0"/>
            </a:br>
            <a:r>
              <a:rPr lang="en-US" dirty="0"/>
              <a:t>A registered real estate developer purchasing cement from an unregistered supplier must pay GST under reverse charge at the applicable rate</a:t>
            </a:r>
          </a:p>
          <a:p>
            <a:pPr algn="just">
              <a:lnSpc>
                <a:spcPct val="150000"/>
              </a:lnSpc>
            </a:pPr>
            <a:endParaRPr lang="en-US" dirty="0"/>
          </a:p>
          <a:p>
            <a:endParaRPr lang="en-IN" dirty="0"/>
          </a:p>
        </p:txBody>
      </p:sp>
    </p:spTree>
    <p:extLst>
      <p:ext uri="{BB962C8B-B14F-4D97-AF65-F5344CB8AC3E}">
        <p14:creationId xmlns:p14="http://schemas.microsoft.com/office/powerpoint/2010/main" val="2882018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D20C0-6405-5426-AEC8-A702A752916D}"/>
              </a:ext>
            </a:extLst>
          </p:cNvPr>
          <p:cNvSpPr>
            <a:spLocks noGrp="1"/>
          </p:cNvSpPr>
          <p:nvPr>
            <p:ph type="title"/>
          </p:nvPr>
        </p:nvSpPr>
        <p:spPr>
          <a:xfrm>
            <a:off x="838200" y="365125"/>
            <a:ext cx="10515600" cy="128651"/>
          </a:xfrm>
        </p:spPr>
        <p:txBody>
          <a:bodyPr>
            <a:normAutofit fontScale="90000"/>
          </a:bodyPr>
          <a:lstStyle/>
          <a:p>
            <a:r>
              <a:rPr lang="en-IN" sz="2800" dirty="0"/>
              <a:t>RCM</a:t>
            </a:r>
          </a:p>
        </p:txBody>
      </p:sp>
      <p:sp>
        <p:nvSpPr>
          <p:cNvPr id="3" name="Content Placeholder 2">
            <a:extLst>
              <a:ext uri="{FF2B5EF4-FFF2-40B4-BE49-F238E27FC236}">
                <a16:creationId xmlns:a16="http://schemas.microsoft.com/office/drawing/2014/main" id="{DB2DD94A-1842-012A-3E65-3859DEC1800E}"/>
              </a:ext>
            </a:extLst>
          </p:cNvPr>
          <p:cNvSpPr>
            <a:spLocks noGrp="1"/>
          </p:cNvSpPr>
          <p:nvPr>
            <p:ph idx="1"/>
          </p:nvPr>
        </p:nvSpPr>
        <p:spPr>
          <a:xfrm>
            <a:off x="838200" y="923544"/>
            <a:ext cx="10515600" cy="5253419"/>
          </a:xfrm>
        </p:spPr>
        <p:txBody>
          <a:bodyPr/>
          <a:lstStyle/>
          <a:p>
            <a:r>
              <a:rPr lang="en-US" dirty="0"/>
              <a:t>Section 9(5) of CGST Act &amp; Section 5(5) of IGST Act – E‑commerce Transactions</a:t>
            </a:r>
          </a:p>
          <a:p>
            <a:pPr algn="just">
              <a:lnSpc>
                <a:spcPct val="150000"/>
              </a:lnSpc>
            </a:pPr>
            <a:r>
              <a:rPr lang="en-US" dirty="0"/>
              <a:t>For specified services supplied through e-commerce platforms, the platform operator (not the individual supplier) is liable to pay tax. This simplifies tax collection in fragmented markets.</a:t>
            </a:r>
          </a:p>
          <a:p>
            <a:pPr>
              <a:lnSpc>
                <a:spcPct val="150000"/>
              </a:lnSpc>
            </a:pPr>
            <a:r>
              <a:rPr lang="en-US" dirty="0"/>
              <a:t>For example:</a:t>
            </a:r>
            <a:br>
              <a:rPr lang="en-US" dirty="0"/>
            </a:br>
            <a:r>
              <a:rPr lang="en-US" dirty="0"/>
              <a:t>Cab rides booked via apps like Ola or Uber have GST paid by the platform operator under reverse charge, not the individual driver.</a:t>
            </a:r>
          </a:p>
          <a:p>
            <a:endParaRPr lang="en-IN" dirty="0"/>
          </a:p>
        </p:txBody>
      </p:sp>
    </p:spTree>
    <p:extLst>
      <p:ext uri="{BB962C8B-B14F-4D97-AF65-F5344CB8AC3E}">
        <p14:creationId xmlns:p14="http://schemas.microsoft.com/office/powerpoint/2010/main" val="892454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9910B5-98D7-A51D-1371-774AC44ACF63}"/>
              </a:ext>
            </a:extLst>
          </p:cNvPr>
          <p:cNvSpPr txBox="1"/>
          <p:nvPr/>
        </p:nvSpPr>
        <p:spPr>
          <a:xfrm>
            <a:off x="983226" y="383458"/>
            <a:ext cx="10117393" cy="461665"/>
          </a:xfrm>
          <a:prstGeom prst="rect">
            <a:avLst/>
          </a:prstGeom>
          <a:noFill/>
        </p:spPr>
        <p:txBody>
          <a:bodyPr wrap="square" rtlCol="0">
            <a:spAutoFit/>
          </a:bodyPr>
          <a:lstStyle/>
          <a:p>
            <a:pPr algn="ctr"/>
            <a:r>
              <a:rPr lang="en-IN" sz="2400" dirty="0">
                <a:latin typeface="Times New Roman" panose="02020603050405020304" pitchFamily="18" charset="0"/>
                <a:cs typeface="Times New Roman" panose="02020603050405020304" pitchFamily="18" charset="0"/>
              </a:rPr>
              <a:t>Explanation to Section 12 (3) [Chart Diagram for better understanding]</a:t>
            </a:r>
            <a:endParaRPr lang="en-IN"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377C70DE-EE3E-DAAE-841E-00D6A405E9D1}"/>
              </a:ext>
            </a:extLst>
          </p:cNvPr>
          <p:cNvSpPr txBox="1"/>
          <p:nvPr/>
        </p:nvSpPr>
        <p:spPr>
          <a:xfrm>
            <a:off x="4847304" y="1032388"/>
            <a:ext cx="1828800" cy="707886"/>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sz="2000" dirty="0">
                <a:latin typeface="Times New Roman" panose="02020603050405020304" pitchFamily="18" charset="0"/>
                <a:cs typeface="Times New Roman" panose="02020603050405020304" pitchFamily="18" charset="0"/>
              </a:rPr>
              <a:t>Reverse charge </a:t>
            </a:r>
          </a:p>
          <a:p>
            <a:pPr algn="ctr"/>
            <a:r>
              <a:rPr lang="en-IN" sz="2000" dirty="0">
                <a:latin typeface="Times New Roman" panose="02020603050405020304" pitchFamily="18" charset="0"/>
                <a:cs typeface="Times New Roman" panose="02020603050405020304" pitchFamily="18" charset="0"/>
              </a:rPr>
              <a:t>Section 12(3)</a:t>
            </a:r>
          </a:p>
        </p:txBody>
      </p:sp>
      <p:sp>
        <p:nvSpPr>
          <p:cNvPr id="4" name="Arrow: Down 3">
            <a:extLst>
              <a:ext uri="{FF2B5EF4-FFF2-40B4-BE49-F238E27FC236}">
                <a16:creationId xmlns:a16="http://schemas.microsoft.com/office/drawing/2014/main" id="{72946D1B-BD5E-B1E0-A6F7-FE813D441CC8}"/>
              </a:ext>
            </a:extLst>
          </p:cNvPr>
          <p:cNvSpPr/>
          <p:nvPr/>
        </p:nvSpPr>
        <p:spPr>
          <a:xfrm>
            <a:off x="5437239" y="1750071"/>
            <a:ext cx="570271" cy="530942"/>
          </a:xfrm>
          <a:prstGeom prst="downArrow">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6" name="Straight Connector 5">
            <a:extLst>
              <a:ext uri="{FF2B5EF4-FFF2-40B4-BE49-F238E27FC236}">
                <a16:creationId xmlns:a16="http://schemas.microsoft.com/office/drawing/2014/main" id="{CC5C4136-5996-00C5-1E39-EB7B7C865DE2}"/>
              </a:ext>
            </a:extLst>
          </p:cNvPr>
          <p:cNvCxnSpPr>
            <a:cxnSpLocks/>
          </p:cNvCxnSpPr>
          <p:nvPr/>
        </p:nvCxnSpPr>
        <p:spPr>
          <a:xfrm>
            <a:off x="1818966" y="2281013"/>
            <a:ext cx="8672053" cy="0"/>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B8920AD0-E25F-4A28-878B-43B8B42F51FE}"/>
              </a:ext>
            </a:extLst>
          </p:cNvPr>
          <p:cNvSpPr txBox="1"/>
          <p:nvPr/>
        </p:nvSpPr>
        <p:spPr>
          <a:xfrm>
            <a:off x="580102" y="3059668"/>
            <a:ext cx="2477729" cy="369332"/>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a:latin typeface="Times New Roman" panose="02020603050405020304" pitchFamily="18" charset="0"/>
                <a:cs typeface="Times New Roman" panose="02020603050405020304" pitchFamily="18" charset="0"/>
              </a:rPr>
              <a:t>Date of receipt of goods </a:t>
            </a:r>
          </a:p>
        </p:txBody>
      </p:sp>
      <p:cxnSp>
        <p:nvCxnSpPr>
          <p:cNvPr id="9" name="Straight Arrow Connector 8">
            <a:extLst>
              <a:ext uri="{FF2B5EF4-FFF2-40B4-BE49-F238E27FC236}">
                <a16:creationId xmlns:a16="http://schemas.microsoft.com/office/drawing/2014/main" id="{FD76E717-FFDC-B8C1-111F-E2EF548505D3}"/>
              </a:ext>
            </a:extLst>
          </p:cNvPr>
          <p:cNvCxnSpPr>
            <a:endCxn id="7" idx="0"/>
          </p:cNvCxnSpPr>
          <p:nvPr/>
        </p:nvCxnSpPr>
        <p:spPr>
          <a:xfrm>
            <a:off x="1818967" y="2281013"/>
            <a:ext cx="0" cy="778655"/>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90D57996-7347-64CB-B896-F80AFA1A130A}"/>
              </a:ext>
            </a:extLst>
          </p:cNvPr>
          <p:cNvSpPr txBox="1"/>
          <p:nvPr/>
        </p:nvSpPr>
        <p:spPr>
          <a:xfrm>
            <a:off x="3333135" y="3059668"/>
            <a:ext cx="5063613" cy="1200329"/>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a:latin typeface="Times New Roman" panose="02020603050405020304" pitchFamily="18" charset="0"/>
                <a:cs typeface="Times New Roman" panose="02020603050405020304" pitchFamily="18" charset="0"/>
              </a:rPr>
              <a:t>Date of payment as entered in the books of recipient.</a:t>
            </a:r>
          </a:p>
          <a:p>
            <a:pPr algn="ctr"/>
            <a:r>
              <a:rPr lang="en-IN" dirty="0">
                <a:latin typeface="Times New Roman" panose="02020603050405020304" pitchFamily="18" charset="0"/>
                <a:cs typeface="Times New Roman" panose="02020603050405020304" pitchFamily="18" charset="0"/>
              </a:rPr>
              <a:t>Or</a:t>
            </a:r>
          </a:p>
          <a:p>
            <a:r>
              <a:rPr lang="en-IN" dirty="0">
                <a:latin typeface="Times New Roman" panose="02020603050405020304" pitchFamily="18" charset="0"/>
                <a:cs typeface="Times New Roman" panose="02020603050405020304" pitchFamily="18" charset="0"/>
              </a:rPr>
              <a:t>Date on which payment is debited in recipient's bank a/c.</a:t>
            </a:r>
          </a:p>
        </p:txBody>
      </p:sp>
      <p:cxnSp>
        <p:nvCxnSpPr>
          <p:cNvPr id="12" name="Straight Arrow Connector 11">
            <a:extLst>
              <a:ext uri="{FF2B5EF4-FFF2-40B4-BE49-F238E27FC236}">
                <a16:creationId xmlns:a16="http://schemas.microsoft.com/office/drawing/2014/main" id="{C33057EF-089C-9E44-1EEB-049675045009}"/>
              </a:ext>
            </a:extLst>
          </p:cNvPr>
          <p:cNvCxnSpPr>
            <a:stCxn id="4" idx="2"/>
          </p:cNvCxnSpPr>
          <p:nvPr/>
        </p:nvCxnSpPr>
        <p:spPr>
          <a:xfrm>
            <a:off x="5722375" y="2281013"/>
            <a:ext cx="9831" cy="778655"/>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ED321927-7803-A71C-759F-6856D12BCC91}"/>
              </a:ext>
            </a:extLst>
          </p:cNvPr>
          <p:cNvCxnSpPr/>
          <p:nvPr/>
        </p:nvCxnSpPr>
        <p:spPr>
          <a:xfrm>
            <a:off x="10491019" y="2281013"/>
            <a:ext cx="0" cy="778655"/>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3BC8DFFB-FAA6-24E9-D1A4-AE6F8EDA0CE3}"/>
              </a:ext>
            </a:extLst>
          </p:cNvPr>
          <p:cNvSpPr txBox="1"/>
          <p:nvPr/>
        </p:nvSpPr>
        <p:spPr>
          <a:xfrm>
            <a:off x="8937526" y="3059668"/>
            <a:ext cx="2674372" cy="369332"/>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a:latin typeface="Times New Roman" panose="02020603050405020304" pitchFamily="18" charset="0"/>
                <a:cs typeface="Times New Roman" panose="02020603050405020304" pitchFamily="18" charset="0"/>
              </a:rPr>
              <a:t>31</a:t>
            </a:r>
            <a:r>
              <a:rPr lang="en-IN" baseline="30000" dirty="0">
                <a:latin typeface="Times New Roman" panose="02020603050405020304" pitchFamily="18" charset="0"/>
                <a:cs typeface="Times New Roman" panose="02020603050405020304" pitchFamily="18" charset="0"/>
              </a:rPr>
              <a:t>st</a:t>
            </a:r>
            <a:r>
              <a:rPr lang="en-IN" dirty="0">
                <a:latin typeface="Times New Roman" panose="02020603050405020304" pitchFamily="18" charset="0"/>
                <a:cs typeface="Times New Roman" panose="02020603050405020304" pitchFamily="18" charset="0"/>
              </a:rPr>
              <a:t> day from invoice date</a:t>
            </a:r>
          </a:p>
        </p:txBody>
      </p:sp>
      <p:sp>
        <p:nvSpPr>
          <p:cNvPr id="18" name="TextBox 17">
            <a:extLst>
              <a:ext uri="{FF2B5EF4-FFF2-40B4-BE49-F238E27FC236}">
                <a16:creationId xmlns:a16="http://schemas.microsoft.com/office/drawing/2014/main" id="{C5F722D6-B031-1A14-083B-A66A4AA7414C}"/>
              </a:ext>
            </a:extLst>
          </p:cNvPr>
          <p:cNvSpPr txBox="1"/>
          <p:nvPr/>
        </p:nvSpPr>
        <p:spPr>
          <a:xfrm>
            <a:off x="4080386" y="4602796"/>
            <a:ext cx="3303639" cy="369332"/>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TOS= Earliest of three dates</a:t>
            </a:r>
          </a:p>
        </p:txBody>
      </p:sp>
      <p:cxnSp>
        <p:nvCxnSpPr>
          <p:cNvPr id="20" name="Straight Arrow Connector 19">
            <a:extLst>
              <a:ext uri="{FF2B5EF4-FFF2-40B4-BE49-F238E27FC236}">
                <a16:creationId xmlns:a16="http://schemas.microsoft.com/office/drawing/2014/main" id="{0B9B427F-B7E3-9E91-31D2-4E6DC1B6108F}"/>
              </a:ext>
            </a:extLst>
          </p:cNvPr>
          <p:cNvCxnSpPr>
            <a:endCxn id="18" idx="0"/>
          </p:cNvCxnSpPr>
          <p:nvPr/>
        </p:nvCxnSpPr>
        <p:spPr>
          <a:xfrm>
            <a:off x="5722375" y="4259997"/>
            <a:ext cx="9831" cy="342799"/>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60BCD0F-B166-C9C5-3397-411393D6C69E}"/>
              </a:ext>
            </a:extLst>
          </p:cNvPr>
          <p:cNvCxnSpPr>
            <a:cxnSpLocks/>
            <a:stCxn id="7" idx="2"/>
          </p:cNvCxnSpPr>
          <p:nvPr/>
        </p:nvCxnSpPr>
        <p:spPr>
          <a:xfrm>
            <a:off x="1818967" y="3429000"/>
            <a:ext cx="0" cy="1358462"/>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558DB01-F3C3-60CE-9155-E09CAF2EDF3A}"/>
              </a:ext>
            </a:extLst>
          </p:cNvPr>
          <p:cNvCxnSpPr>
            <a:cxnSpLocks/>
          </p:cNvCxnSpPr>
          <p:nvPr/>
        </p:nvCxnSpPr>
        <p:spPr>
          <a:xfrm flipH="1">
            <a:off x="10491018" y="3429000"/>
            <a:ext cx="1" cy="1358462"/>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9F754C33-AFC0-ACDA-2691-C36F185546F3}"/>
              </a:ext>
            </a:extLst>
          </p:cNvPr>
          <p:cNvCxnSpPr>
            <a:cxnSpLocks/>
            <a:endCxn id="18" idx="1"/>
          </p:cNvCxnSpPr>
          <p:nvPr/>
        </p:nvCxnSpPr>
        <p:spPr>
          <a:xfrm>
            <a:off x="1818966" y="4787462"/>
            <a:ext cx="2261420" cy="0"/>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D9597552-4E65-6062-BA53-DAA3F2C5D1BC}"/>
              </a:ext>
            </a:extLst>
          </p:cNvPr>
          <p:cNvCxnSpPr>
            <a:cxnSpLocks/>
            <a:endCxn id="18" idx="3"/>
          </p:cNvCxnSpPr>
          <p:nvPr/>
        </p:nvCxnSpPr>
        <p:spPr>
          <a:xfrm flipH="1">
            <a:off x="7384025" y="4787462"/>
            <a:ext cx="3106993" cy="0"/>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3C10B5E0-C09B-6110-09DF-A512A5B9FAA8}"/>
              </a:ext>
            </a:extLst>
          </p:cNvPr>
          <p:cNvSpPr txBox="1"/>
          <p:nvPr/>
        </p:nvSpPr>
        <p:spPr>
          <a:xfrm>
            <a:off x="3628102" y="5460326"/>
            <a:ext cx="4188544" cy="923330"/>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If the above events are unascertainable</a:t>
            </a:r>
          </a:p>
          <a:p>
            <a:pPr algn="ctr"/>
            <a:r>
              <a:rPr lang="en-IN" dirty="0">
                <a:latin typeface="Times New Roman" panose="02020603050405020304" pitchFamily="18" charset="0"/>
                <a:cs typeface="Times New Roman" panose="02020603050405020304" pitchFamily="18" charset="0"/>
              </a:rPr>
              <a:t>TOS= Date of Entry of goods in the books of accounts of recipient of goods .</a:t>
            </a:r>
          </a:p>
        </p:txBody>
      </p:sp>
      <p:cxnSp>
        <p:nvCxnSpPr>
          <p:cNvPr id="38" name="Straight Arrow Connector 37">
            <a:extLst>
              <a:ext uri="{FF2B5EF4-FFF2-40B4-BE49-F238E27FC236}">
                <a16:creationId xmlns:a16="http://schemas.microsoft.com/office/drawing/2014/main" id="{1F7D813C-B5B5-8283-FCE8-F94369C20F8D}"/>
              </a:ext>
            </a:extLst>
          </p:cNvPr>
          <p:cNvCxnSpPr>
            <a:cxnSpLocks/>
          </p:cNvCxnSpPr>
          <p:nvPr/>
        </p:nvCxnSpPr>
        <p:spPr>
          <a:xfrm flipH="1">
            <a:off x="5746954" y="4972128"/>
            <a:ext cx="9832" cy="488198"/>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1100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7A272B-910D-F0A1-DAB9-05F1D7CE2841}"/>
              </a:ext>
            </a:extLst>
          </p:cNvPr>
          <p:cNvSpPr txBox="1"/>
          <p:nvPr/>
        </p:nvSpPr>
        <p:spPr>
          <a:xfrm>
            <a:off x="806247" y="1060704"/>
            <a:ext cx="10245212" cy="2535566"/>
          </a:xfrm>
          <a:prstGeom prst="rect">
            <a:avLst/>
          </a:prstGeom>
          <a:noFill/>
        </p:spPr>
        <p:txBody>
          <a:bodyPr wrap="square" rtlCol="0">
            <a:spAutoFit/>
          </a:bodyPr>
          <a:lstStyle/>
          <a:p>
            <a:pPr>
              <a:lnSpc>
                <a:spcPct val="150000"/>
              </a:lnSpc>
            </a:pPr>
            <a:r>
              <a:rPr lang="en-US" dirty="0">
                <a:latin typeface="Times New Roman" panose="02020603050405020304" pitchFamily="18" charset="0"/>
                <a:cs typeface="Times New Roman" panose="02020603050405020304" pitchFamily="18" charset="0"/>
              </a:rPr>
              <a:t>(5) Where it is not possible to determine the time of supply under the provisions of sub-section (2) or sub-section (3) or sub-section (4), the time of supply shall-</a:t>
            </a:r>
          </a:p>
          <a:p>
            <a:pPr>
              <a:lnSpc>
                <a:spcPct val="150000"/>
              </a:lnSpc>
            </a:pPr>
            <a:endParaRPr lang="en-US"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(a) in a case where a periodical return has to be filed, be the date on which such return is to be filed; or</a:t>
            </a:r>
          </a:p>
          <a:p>
            <a:pPr>
              <a:lnSpc>
                <a:spcPct val="150000"/>
              </a:lnSpc>
            </a:pPr>
            <a:endParaRPr lang="en-US"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(b) in any other case, be the date on which the tax is paid.</a:t>
            </a:r>
            <a:endParaRPr lang="en-IN"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0092B2E-B908-C08B-859F-DB9A6C29C934}"/>
              </a:ext>
            </a:extLst>
          </p:cNvPr>
          <p:cNvSpPr txBox="1"/>
          <p:nvPr/>
        </p:nvSpPr>
        <p:spPr>
          <a:xfrm>
            <a:off x="2271252" y="383458"/>
            <a:ext cx="6656438" cy="523220"/>
          </a:xfrm>
          <a:prstGeom prst="rect">
            <a:avLst/>
          </a:prstGeom>
          <a:noFill/>
        </p:spPr>
        <p:txBody>
          <a:bodyPr wrap="square" rtlCol="0">
            <a:spAutoFit/>
          </a:bodyPr>
          <a:lstStyle/>
          <a:p>
            <a:pPr algn="ctr"/>
            <a:r>
              <a:rPr lang="en-IN" sz="2800" dirty="0">
                <a:latin typeface="Times New Roman" panose="02020603050405020304" pitchFamily="18" charset="0"/>
                <a:cs typeface="Times New Roman" panose="02020603050405020304" pitchFamily="18" charset="0"/>
              </a:rPr>
              <a:t>SECTION 12 (5)</a:t>
            </a:r>
            <a:endParaRPr lang="en-IN"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7C40F882-EF56-D746-6D07-A962FF96693B}"/>
              </a:ext>
            </a:extLst>
          </p:cNvPr>
          <p:cNvSpPr txBox="1"/>
          <p:nvPr/>
        </p:nvSpPr>
        <p:spPr>
          <a:xfrm>
            <a:off x="894734" y="4719484"/>
            <a:ext cx="10245213" cy="1289071"/>
          </a:xfrm>
          <a:prstGeom prst="rect">
            <a:avLst/>
          </a:prstGeom>
          <a:noFill/>
        </p:spPr>
        <p:txBody>
          <a:bodyPr wrap="square" rtlCol="0">
            <a:spAutoFit/>
          </a:bodyPr>
          <a:lstStyle/>
          <a:p>
            <a:pPr>
              <a:lnSpc>
                <a:spcPct val="150000"/>
              </a:lnSpc>
            </a:pPr>
            <a:r>
              <a:rPr lang="en-IN" dirty="0">
                <a:latin typeface="Times New Roman" panose="02020603050405020304" pitchFamily="18" charset="0"/>
                <a:cs typeface="Times New Roman" panose="02020603050405020304" pitchFamily="18" charset="0"/>
              </a:rPr>
              <a:t>Section 12 (4) </a:t>
            </a:r>
            <a:r>
              <a:rPr lang="en-US" dirty="0">
                <a:highlight>
                  <a:srgbClr val="FFFF00"/>
                </a:highlight>
                <a:latin typeface="Times New Roman" panose="02020603050405020304" pitchFamily="18" charset="0"/>
                <a:cs typeface="Times New Roman" panose="02020603050405020304" pitchFamily="18" charset="0"/>
              </a:rPr>
              <a:t>Omitted </a:t>
            </a:r>
            <a:r>
              <a:rPr lang="en-US" dirty="0">
                <a:latin typeface="Times New Roman" panose="02020603050405020304" pitchFamily="18" charset="0"/>
                <a:cs typeface="Times New Roman" panose="02020603050405020304" pitchFamily="18" charset="0"/>
              </a:rPr>
              <a:t>(w.e.f. 01.10.2025) "In case of supply of vouchers by a supplier, the time of supply shall be- (a) the date of issue of voucher, if the supply is identifiable at that point; or (b) the date of redemption of voucher, in all other cases." by s. 122 of the Finance (No. 7 of  2025) Act, 2025.</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2974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609CB3-7E29-ACD7-BA7A-BA03D63DA007}"/>
              </a:ext>
            </a:extLst>
          </p:cNvPr>
          <p:cNvSpPr txBox="1"/>
          <p:nvPr/>
        </p:nvSpPr>
        <p:spPr>
          <a:xfrm>
            <a:off x="1435509" y="186813"/>
            <a:ext cx="9320981" cy="461665"/>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Explanation  to Section 12 (5) [ Chart Diagram for better understanding]</a:t>
            </a:r>
            <a:endParaRPr lang="en-IN"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547D3BFA-32E7-813C-82DC-DC539A7F6075}"/>
              </a:ext>
            </a:extLst>
          </p:cNvPr>
          <p:cNvSpPr txBox="1"/>
          <p:nvPr/>
        </p:nvSpPr>
        <p:spPr>
          <a:xfrm>
            <a:off x="5149972" y="1003873"/>
            <a:ext cx="1892054" cy="707886"/>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2000" dirty="0">
                <a:latin typeface="Times New Roman" panose="02020603050405020304" pitchFamily="18" charset="0"/>
                <a:cs typeface="Times New Roman" panose="02020603050405020304" pitchFamily="18" charset="0"/>
              </a:rPr>
              <a:t>Residual cases</a:t>
            </a:r>
          </a:p>
          <a:p>
            <a:r>
              <a:rPr lang="en-IN" sz="2000" dirty="0">
                <a:latin typeface="Times New Roman" panose="02020603050405020304" pitchFamily="18" charset="0"/>
                <a:cs typeface="Times New Roman" panose="02020603050405020304" pitchFamily="18" charset="0"/>
              </a:rPr>
              <a:t> section 12 (5)</a:t>
            </a:r>
          </a:p>
        </p:txBody>
      </p:sp>
      <p:cxnSp>
        <p:nvCxnSpPr>
          <p:cNvPr id="6" name="Straight Arrow Connector 5">
            <a:extLst>
              <a:ext uri="{FF2B5EF4-FFF2-40B4-BE49-F238E27FC236}">
                <a16:creationId xmlns:a16="http://schemas.microsoft.com/office/drawing/2014/main" id="{D3F68D11-46D9-204C-A13D-607997CAB9D7}"/>
              </a:ext>
            </a:extLst>
          </p:cNvPr>
          <p:cNvCxnSpPr>
            <a:stCxn id="4" idx="2"/>
          </p:cNvCxnSpPr>
          <p:nvPr/>
        </p:nvCxnSpPr>
        <p:spPr>
          <a:xfrm>
            <a:off x="6095999" y="1711759"/>
            <a:ext cx="0" cy="574241"/>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52BF2DA0-F200-8CD7-1F6D-17A4E7479E0A}"/>
              </a:ext>
            </a:extLst>
          </p:cNvPr>
          <p:cNvCxnSpPr/>
          <p:nvPr/>
        </p:nvCxnSpPr>
        <p:spPr>
          <a:xfrm>
            <a:off x="3393439" y="2286000"/>
            <a:ext cx="5212080" cy="0"/>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A64267D-11A8-D70E-8C8B-72148D000B9D}"/>
              </a:ext>
            </a:extLst>
          </p:cNvPr>
          <p:cNvCxnSpPr>
            <a:cxnSpLocks/>
          </p:cNvCxnSpPr>
          <p:nvPr/>
        </p:nvCxnSpPr>
        <p:spPr>
          <a:xfrm>
            <a:off x="3383278" y="2286000"/>
            <a:ext cx="0" cy="802640"/>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C0F1E97B-F801-DD1B-145F-BBE966405EB3}"/>
              </a:ext>
            </a:extLst>
          </p:cNvPr>
          <p:cNvCxnSpPr>
            <a:cxnSpLocks/>
          </p:cNvCxnSpPr>
          <p:nvPr/>
        </p:nvCxnSpPr>
        <p:spPr>
          <a:xfrm>
            <a:off x="8605519" y="2286000"/>
            <a:ext cx="0" cy="80264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D13785B9-6393-2D22-4BD9-66ABAC9D4293}"/>
              </a:ext>
            </a:extLst>
          </p:cNvPr>
          <p:cNvSpPr/>
          <p:nvPr/>
        </p:nvSpPr>
        <p:spPr>
          <a:xfrm>
            <a:off x="1869441" y="3088641"/>
            <a:ext cx="3058149" cy="680720"/>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Where periodical return is to filed</a:t>
            </a:r>
          </a:p>
        </p:txBody>
      </p:sp>
      <p:sp>
        <p:nvSpPr>
          <p:cNvPr id="16" name="TextBox 15">
            <a:extLst>
              <a:ext uri="{FF2B5EF4-FFF2-40B4-BE49-F238E27FC236}">
                <a16:creationId xmlns:a16="http://schemas.microsoft.com/office/drawing/2014/main" id="{49A5FB99-40AA-E57F-284E-2A1AF4869EB8}"/>
              </a:ext>
            </a:extLst>
          </p:cNvPr>
          <p:cNvSpPr txBox="1"/>
          <p:nvPr/>
        </p:nvSpPr>
        <p:spPr>
          <a:xfrm>
            <a:off x="7112000" y="3088640"/>
            <a:ext cx="3027678" cy="677108"/>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sz="2000" dirty="0">
                <a:latin typeface="Times New Roman" panose="02020603050405020304" pitchFamily="18" charset="0"/>
                <a:cs typeface="Times New Roman" panose="02020603050405020304" pitchFamily="18" charset="0"/>
              </a:rPr>
              <a:t>Other cases</a:t>
            </a:r>
          </a:p>
          <a:p>
            <a:endParaRPr lang="en-IN" dirty="0"/>
          </a:p>
        </p:txBody>
      </p:sp>
      <p:cxnSp>
        <p:nvCxnSpPr>
          <p:cNvPr id="19" name="Straight Arrow Connector 18">
            <a:extLst>
              <a:ext uri="{FF2B5EF4-FFF2-40B4-BE49-F238E27FC236}">
                <a16:creationId xmlns:a16="http://schemas.microsoft.com/office/drawing/2014/main" id="{E9DC9059-09EF-C423-478A-AD01781FD531}"/>
              </a:ext>
            </a:extLst>
          </p:cNvPr>
          <p:cNvCxnSpPr>
            <a:stCxn id="15" idx="2"/>
          </p:cNvCxnSpPr>
          <p:nvPr/>
        </p:nvCxnSpPr>
        <p:spPr>
          <a:xfrm flipH="1">
            <a:off x="3383278" y="3769361"/>
            <a:ext cx="15238" cy="61975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9EE9062E-15D2-7827-1A9C-5B70F61A9607}"/>
              </a:ext>
            </a:extLst>
          </p:cNvPr>
          <p:cNvCxnSpPr/>
          <p:nvPr/>
        </p:nvCxnSpPr>
        <p:spPr>
          <a:xfrm flipH="1">
            <a:off x="8656311" y="3769361"/>
            <a:ext cx="15238" cy="61975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C5A47C72-8085-F1C2-8DF7-9931D50E86EA}"/>
              </a:ext>
            </a:extLst>
          </p:cNvPr>
          <p:cNvSpPr txBox="1"/>
          <p:nvPr/>
        </p:nvSpPr>
        <p:spPr>
          <a:xfrm>
            <a:off x="2095494" y="4378960"/>
            <a:ext cx="2621280" cy="646331"/>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TOS=Due Date of such return</a:t>
            </a:r>
          </a:p>
        </p:txBody>
      </p:sp>
      <p:sp>
        <p:nvSpPr>
          <p:cNvPr id="22" name="TextBox 21">
            <a:extLst>
              <a:ext uri="{FF2B5EF4-FFF2-40B4-BE49-F238E27FC236}">
                <a16:creationId xmlns:a16="http://schemas.microsoft.com/office/drawing/2014/main" id="{4002492C-1149-B7D8-040B-1989B59F248F}"/>
              </a:ext>
            </a:extLst>
          </p:cNvPr>
          <p:cNvSpPr txBox="1"/>
          <p:nvPr/>
        </p:nvSpPr>
        <p:spPr>
          <a:xfrm>
            <a:off x="7490432" y="4389120"/>
            <a:ext cx="2362234" cy="646331"/>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TOS= Date of payment of GST</a:t>
            </a:r>
          </a:p>
        </p:txBody>
      </p:sp>
    </p:spTree>
    <p:extLst>
      <p:ext uri="{BB962C8B-B14F-4D97-AF65-F5344CB8AC3E}">
        <p14:creationId xmlns:p14="http://schemas.microsoft.com/office/powerpoint/2010/main" val="1622403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9C0C48-A7CD-69D1-0341-DED85B449B07}"/>
              </a:ext>
            </a:extLst>
          </p:cNvPr>
          <p:cNvSpPr txBox="1"/>
          <p:nvPr/>
        </p:nvSpPr>
        <p:spPr>
          <a:xfrm>
            <a:off x="2702560" y="264160"/>
            <a:ext cx="6299200" cy="523220"/>
          </a:xfrm>
          <a:prstGeom prst="rect">
            <a:avLst/>
          </a:prstGeom>
          <a:noFill/>
        </p:spPr>
        <p:txBody>
          <a:bodyPr wrap="square" rtlCol="0">
            <a:spAutoFit/>
          </a:bodyPr>
          <a:lstStyle/>
          <a:p>
            <a:pPr algn="ctr"/>
            <a:r>
              <a:rPr lang="en-IN" sz="2800" dirty="0">
                <a:latin typeface="Times New Roman" panose="02020603050405020304" pitchFamily="18" charset="0"/>
                <a:cs typeface="Times New Roman" panose="02020603050405020304" pitchFamily="18" charset="0"/>
              </a:rPr>
              <a:t>Section 12 (6)</a:t>
            </a:r>
            <a:endParaRPr lang="en-IN"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F672564-581F-361B-6DE9-E114DB58F17E}"/>
              </a:ext>
            </a:extLst>
          </p:cNvPr>
          <p:cNvSpPr txBox="1"/>
          <p:nvPr/>
        </p:nvSpPr>
        <p:spPr>
          <a:xfrm>
            <a:off x="690880" y="1148080"/>
            <a:ext cx="10749280" cy="1289071"/>
          </a:xfrm>
          <a:prstGeom prst="rect">
            <a:avLst/>
          </a:prstGeom>
          <a:noFill/>
        </p:spPr>
        <p:txBody>
          <a:bodyPr wrap="square" rtlCol="0">
            <a:spAutoFit/>
          </a:bodyPr>
          <a:lstStyle/>
          <a:p>
            <a:pPr algn="just">
              <a:lnSpc>
                <a:spcPct val="150000"/>
              </a:lnSpc>
            </a:pPr>
            <a:r>
              <a:rPr lang="en-US" dirty="0">
                <a:latin typeface="Times New Roman" panose="02020603050405020304" pitchFamily="18" charset="0"/>
                <a:cs typeface="Times New Roman" panose="02020603050405020304" pitchFamily="18" charset="0"/>
              </a:rPr>
              <a:t>(6) The time of supply to the extent it relates to an addition in the value of supply by way of interest, late fee or penalty for delayed payment of any consideration shall be the date on which the supplier receives such addition in value.</a:t>
            </a:r>
            <a:endParaRPr lang="en-IN"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44A680CD-D4CB-6C97-E1CD-9C3A55CA3422}"/>
              </a:ext>
            </a:extLst>
          </p:cNvPr>
          <p:cNvSpPr txBox="1"/>
          <p:nvPr/>
        </p:nvSpPr>
        <p:spPr>
          <a:xfrm>
            <a:off x="1367831" y="2661592"/>
            <a:ext cx="8968658" cy="461665"/>
          </a:xfrm>
          <a:prstGeom prst="rect">
            <a:avLst/>
          </a:prstGeom>
          <a:noFill/>
        </p:spPr>
        <p:txBody>
          <a:bodyPr wrap="square" rtlCol="0">
            <a:spAutoFit/>
          </a:bodyPr>
          <a:lstStyle/>
          <a:p>
            <a:pPr algn="ctr"/>
            <a:r>
              <a:rPr lang="en-IN" sz="2400" dirty="0">
                <a:latin typeface="Times New Roman" panose="02020603050405020304" pitchFamily="18" charset="0"/>
                <a:cs typeface="Times New Roman" panose="02020603050405020304" pitchFamily="18" charset="0"/>
              </a:rPr>
              <a:t>Explanation to section 12 (6)[Chart diagram for better understanding]</a:t>
            </a:r>
            <a:endParaRPr lang="en-IN" sz="16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E213A42E-FF34-6E3C-DB25-AB5BE9EA4D35}"/>
              </a:ext>
            </a:extLst>
          </p:cNvPr>
          <p:cNvSpPr txBox="1"/>
          <p:nvPr/>
        </p:nvSpPr>
        <p:spPr>
          <a:xfrm>
            <a:off x="1071716" y="3429000"/>
            <a:ext cx="4404852" cy="923330"/>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Enhancement in the value of an account of interest or late fee for delayed payment of consideration</a:t>
            </a:r>
            <a:endParaRPr lang="en-IN" dirty="0">
              <a:latin typeface="Times New Roman" panose="02020603050405020304" pitchFamily="18" charset="0"/>
              <a:cs typeface="Times New Roman" panose="02020603050405020304" pitchFamily="18" charset="0"/>
            </a:endParaRPr>
          </a:p>
        </p:txBody>
      </p:sp>
      <p:sp>
        <p:nvSpPr>
          <p:cNvPr id="6" name="Arrow: Right 5">
            <a:extLst>
              <a:ext uri="{FF2B5EF4-FFF2-40B4-BE49-F238E27FC236}">
                <a16:creationId xmlns:a16="http://schemas.microsoft.com/office/drawing/2014/main" id="{F99C60D1-D980-8D5D-359B-C1C2B83CE5DB}"/>
              </a:ext>
            </a:extLst>
          </p:cNvPr>
          <p:cNvSpPr/>
          <p:nvPr/>
        </p:nvSpPr>
        <p:spPr>
          <a:xfrm>
            <a:off x="5476568" y="3765755"/>
            <a:ext cx="1091380" cy="275303"/>
          </a:xfrm>
          <a:prstGeom prst="rightArrow">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id="{F4E709F4-B106-7EDB-2657-322D82738386}"/>
              </a:ext>
            </a:extLst>
          </p:cNvPr>
          <p:cNvSpPr txBox="1"/>
          <p:nvPr/>
        </p:nvSpPr>
        <p:spPr>
          <a:xfrm>
            <a:off x="6567948" y="3580240"/>
            <a:ext cx="3581728" cy="646331"/>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TOS= Date as which the supplier receives such addition in value.</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5103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9229" y="152400"/>
            <a:ext cx="11647714" cy="8644931"/>
          </a:xfrm>
          <a:prstGeom prst="rect">
            <a:avLst/>
          </a:prstGeom>
          <a:noFill/>
          <a:ln w="6350">
            <a:noFill/>
          </a:ln>
        </p:spPr>
        <p:txBody>
          <a:bodyPr wrap="square" rtlCol="0">
            <a:spAutoFit/>
          </a:bodyPr>
          <a:lstStyle/>
          <a:p>
            <a:pPr algn="ctr"/>
            <a:r>
              <a:rPr lang="en-US" sz="2800" dirty="0">
                <a:solidFill>
                  <a:prstClr val="black"/>
                </a:solidFill>
                <a:latin typeface="Times New Roman" pitchFamily="18" charset="0"/>
                <a:cs typeface="Times New Roman" pitchFamily="18" charset="0"/>
              </a:rPr>
              <a:t>Time of Supply of Services, Section 13 of CGST Act 2017</a:t>
            </a:r>
          </a:p>
          <a:p>
            <a:pPr algn="ctr">
              <a:lnSpc>
                <a:spcPct val="150000"/>
              </a:lnSpc>
            </a:pPr>
            <a:r>
              <a:rPr lang="en-US" sz="2800" dirty="0">
                <a:solidFill>
                  <a:prstClr val="black"/>
                </a:solidFill>
                <a:latin typeface="Times New Roman" pitchFamily="18" charset="0"/>
                <a:cs typeface="Times New Roman" pitchFamily="18" charset="0"/>
              </a:rPr>
              <a:t>Section 13(1)</a:t>
            </a:r>
          </a:p>
          <a:p>
            <a:pPr algn="ctr">
              <a:lnSpc>
                <a:spcPct val="150000"/>
              </a:lnSpc>
            </a:pPr>
            <a:endParaRPr lang="en-US" sz="2800" dirty="0">
              <a:solidFill>
                <a:prstClr val="black"/>
              </a:solidFill>
              <a:latin typeface="Times New Roman" pitchFamily="18" charset="0"/>
              <a:cs typeface="Times New Roman" pitchFamily="18" charset="0"/>
            </a:endParaRPr>
          </a:p>
          <a:p>
            <a:pPr algn="just">
              <a:lnSpc>
                <a:spcPct val="150000"/>
              </a:lnSpc>
            </a:pPr>
            <a:r>
              <a:rPr lang="en-US" sz="2800" dirty="0">
                <a:solidFill>
                  <a:prstClr val="black"/>
                </a:solidFill>
                <a:latin typeface="Times New Roman" pitchFamily="18" charset="0"/>
                <a:cs typeface="Times New Roman" pitchFamily="18" charset="0"/>
              </a:rPr>
              <a:t>The liability to pay tax on services shall arise at the time of supply, as determined in accordance with the provision of this section.</a:t>
            </a:r>
          </a:p>
          <a:p>
            <a:pPr algn="just">
              <a:lnSpc>
                <a:spcPct val="150000"/>
              </a:lnSpc>
            </a:pPr>
            <a:endParaRPr lang="en-US" sz="2800" dirty="0">
              <a:solidFill>
                <a:prstClr val="black"/>
              </a:solidFill>
              <a:latin typeface="Times New Roman" pitchFamily="18" charset="0"/>
              <a:cs typeface="Times New Roman" pitchFamily="18" charset="0"/>
            </a:endParaRPr>
          </a:p>
          <a:p>
            <a:pPr algn="just">
              <a:lnSpc>
                <a:spcPct val="150000"/>
              </a:lnSpc>
            </a:pPr>
            <a:r>
              <a:rPr lang="en-US" sz="2800" dirty="0">
                <a:solidFill>
                  <a:prstClr val="black"/>
                </a:solidFill>
                <a:latin typeface="Times New Roman" pitchFamily="18" charset="0"/>
                <a:cs typeface="Times New Roman" pitchFamily="18" charset="0"/>
              </a:rPr>
              <a:t>Explanation to this sub section :-</a:t>
            </a:r>
          </a:p>
          <a:p>
            <a:pPr algn="just">
              <a:lnSpc>
                <a:spcPct val="150000"/>
              </a:lnSpc>
            </a:pPr>
            <a:r>
              <a:rPr lang="en-US" sz="2800" dirty="0">
                <a:solidFill>
                  <a:prstClr val="black"/>
                </a:solidFill>
                <a:latin typeface="Times New Roman" pitchFamily="18" charset="0"/>
                <a:cs typeface="Times New Roman" pitchFamily="18" charset="0"/>
              </a:rPr>
              <a:t>GST on services becomes payable  when the service is considered supplied under this section.</a:t>
            </a:r>
          </a:p>
          <a:p>
            <a:pPr algn="just">
              <a:lnSpc>
                <a:spcPct val="150000"/>
              </a:lnSpc>
            </a:pPr>
            <a:endParaRPr lang="en-US" sz="2800" dirty="0">
              <a:solidFill>
                <a:prstClr val="black"/>
              </a:solidFill>
              <a:latin typeface="Times New Roman" pitchFamily="18" charset="0"/>
              <a:cs typeface="Times New Roman" pitchFamily="18" charset="0"/>
            </a:endParaRPr>
          </a:p>
          <a:p>
            <a:pPr>
              <a:lnSpc>
                <a:spcPct val="150000"/>
              </a:lnSpc>
            </a:pPr>
            <a:endParaRPr lang="en-US" sz="2800" dirty="0">
              <a:solidFill>
                <a:prstClr val="black"/>
              </a:solidFill>
              <a:latin typeface="Times New Roman" pitchFamily="18" charset="0"/>
              <a:cs typeface="Times New Roman" pitchFamily="18" charset="0"/>
            </a:endParaRPr>
          </a:p>
          <a:p>
            <a:pPr algn="ctr">
              <a:lnSpc>
                <a:spcPct val="150000"/>
              </a:lnSpc>
            </a:pPr>
            <a:endParaRPr lang="en-US" sz="2800"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algn="ctr">
              <a:lnSpc>
                <a:spcPct val="150000"/>
              </a:lnSpc>
            </a:pPr>
            <a:endParaRPr lang="en-US" sz="2800"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a:p>
            <a:pPr>
              <a:lnSpc>
                <a:spcPct val="150000"/>
              </a:lnSpc>
            </a:pPr>
            <a:endParaRPr lang="en-US"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54435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59A95-08F3-F8A1-40B3-3C6712940DB2}"/>
              </a:ext>
            </a:extLst>
          </p:cNvPr>
          <p:cNvSpPr>
            <a:spLocks noGrp="1"/>
          </p:cNvSpPr>
          <p:nvPr>
            <p:ph type="ctrTitle"/>
          </p:nvPr>
        </p:nvSpPr>
        <p:spPr/>
        <p:txBody>
          <a:bodyPr>
            <a:normAutofit/>
          </a:bodyPr>
          <a:lstStyle/>
          <a:p>
            <a:pPr>
              <a:lnSpc>
                <a:spcPct val="200000"/>
              </a:lnSpc>
            </a:pPr>
            <a:r>
              <a:rPr lang="en-IN"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TIME OF SUPPLY under Central goods and service Tax (CGST) ACT 2017</a:t>
            </a:r>
          </a:p>
        </p:txBody>
      </p:sp>
      <p:sp>
        <p:nvSpPr>
          <p:cNvPr id="3" name="Subtitle 2">
            <a:extLst>
              <a:ext uri="{FF2B5EF4-FFF2-40B4-BE49-F238E27FC236}">
                <a16:creationId xmlns:a16="http://schemas.microsoft.com/office/drawing/2014/main" id="{ED43B1E8-372E-5E62-B675-D49EF6264416}"/>
              </a:ext>
            </a:extLst>
          </p:cNvPr>
          <p:cNvSpPr>
            <a:spLocks noGrp="1"/>
          </p:cNvSpPr>
          <p:nvPr>
            <p:ph type="subTitle" idx="1"/>
          </p:nvPr>
        </p:nvSpPr>
        <p:spPr/>
        <p:txBody>
          <a:bodyPr>
            <a:normAutofit/>
          </a:bodyPr>
          <a:lstStyle/>
          <a:p>
            <a:pPr>
              <a:lnSpc>
                <a:spcPct val="300000"/>
              </a:lnSpc>
            </a:pPr>
            <a:r>
              <a:rPr lang="en-IN" sz="2800" dirty="0">
                <a:latin typeface="Times New Roman" panose="02020603050405020304" pitchFamily="18" charset="0"/>
                <a:cs typeface="Times New Roman" panose="02020603050405020304" pitchFamily="18" charset="0"/>
              </a:rPr>
              <a:t>(Covered: section 12 ,13 &amp;14)</a:t>
            </a:r>
          </a:p>
        </p:txBody>
      </p:sp>
      <p:pic>
        <p:nvPicPr>
          <p:cNvPr id="5" name="Picture 4">
            <a:extLst>
              <a:ext uri="{FF2B5EF4-FFF2-40B4-BE49-F238E27FC236}">
                <a16:creationId xmlns:a16="http://schemas.microsoft.com/office/drawing/2014/main" id="{74A43044-1641-D438-9357-40FA74ED8AF1}"/>
              </a:ext>
            </a:extLst>
          </p:cNvPr>
          <p:cNvPicPr>
            <a:picLocks noChangeAspect="1"/>
          </p:cNvPicPr>
          <p:nvPr/>
        </p:nvPicPr>
        <p:blipFill>
          <a:blip r:embed="rId2"/>
          <a:stretch>
            <a:fillRect/>
          </a:stretch>
        </p:blipFill>
        <p:spPr>
          <a:xfrm>
            <a:off x="0" y="435604"/>
            <a:ext cx="11053006" cy="5986791"/>
          </a:xfrm>
          <a:prstGeom prst="rect">
            <a:avLst/>
          </a:prstGeom>
        </p:spPr>
      </p:pic>
    </p:spTree>
    <p:extLst>
      <p:ext uri="{BB962C8B-B14F-4D97-AF65-F5344CB8AC3E}">
        <p14:creationId xmlns:p14="http://schemas.microsoft.com/office/powerpoint/2010/main" val="3650392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6313" y="176058"/>
            <a:ext cx="11484429" cy="7059881"/>
          </a:xfrm>
          <a:prstGeom prst="rect">
            <a:avLst/>
          </a:prstGeom>
          <a:noFill/>
          <a:ln w="6350">
            <a:noFill/>
          </a:ln>
        </p:spPr>
        <p:txBody>
          <a:bodyPr wrap="square" rtlCol="0">
            <a:spAutoFit/>
          </a:bodyPr>
          <a:lstStyle/>
          <a:p>
            <a:pPr algn="ctr">
              <a:lnSpc>
                <a:spcPct val="150000"/>
              </a:lnSpc>
            </a:pPr>
            <a:r>
              <a:rPr lang="en-US" sz="2800" dirty="0">
                <a:solidFill>
                  <a:prstClr val="black"/>
                </a:solidFill>
                <a:latin typeface="Times New Roman" pitchFamily="18" charset="0"/>
                <a:cs typeface="Times New Roman" pitchFamily="18" charset="0"/>
              </a:rPr>
              <a:t>Section 13(2)</a:t>
            </a:r>
          </a:p>
          <a:p>
            <a:pPr algn="just">
              <a:lnSpc>
                <a:spcPct val="150000"/>
              </a:lnSpc>
            </a:pPr>
            <a:r>
              <a:rPr lang="en-US" sz="2400" dirty="0">
                <a:solidFill>
                  <a:prstClr val="black"/>
                </a:solidFill>
                <a:latin typeface="Times New Roman" pitchFamily="18" charset="0"/>
                <a:cs typeface="Times New Roman" pitchFamily="18" charset="0"/>
              </a:rPr>
              <a:t>The time of supply of services shall be the earliest of the following dates, namely:-</a:t>
            </a:r>
          </a:p>
          <a:p>
            <a:pPr marL="342900" indent="-342900" algn="just">
              <a:lnSpc>
                <a:spcPct val="150000"/>
              </a:lnSpc>
              <a:buFont typeface="+mj-lt"/>
              <a:buAutoNum type="alphaLcParenR"/>
            </a:pPr>
            <a:r>
              <a:rPr lang="en-US" sz="2400" dirty="0">
                <a:solidFill>
                  <a:prstClr val="black"/>
                </a:solidFill>
                <a:latin typeface="Times New Roman" pitchFamily="18" charset="0"/>
                <a:cs typeface="Times New Roman" pitchFamily="18" charset="0"/>
              </a:rPr>
              <a:t>The date of issue of invoice by the supplier, if the invoice is issued within the period prescribed under section 31 or the date of receipt of payment, whichever is earlier, or</a:t>
            </a:r>
          </a:p>
          <a:p>
            <a:pPr marL="342900" indent="-342900" algn="just">
              <a:lnSpc>
                <a:spcPct val="150000"/>
              </a:lnSpc>
              <a:buFont typeface="+mj-lt"/>
              <a:buAutoNum type="alphaLcParenR" startAt="2"/>
            </a:pPr>
            <a:r>
              <a:rPr lang="en-US" sz="2400" dirty="0">
                <a:solidFill>
                  <a:prstClr val="black"/>
                </a:solidFill>
                <a:latin typeface="Times New Roman" pitchFamily="18" charset="0"/>
                <a:cs typeface="Times New Roman" pitchFamily="18" charset="0"/>
              </a:rPr>
              <a:t>The date of provision of service , if the invoice is not issued within the period prescribed under section 31 or the date of receipt of payment, whichever is earlier, or</a:t>
            </a:r>
          </a:p>
          <a:p>
            <a:pPr marL="342900" indent="-342900" algn="just">
              <a:lnSpc>
                <a:spcPct val="150000"/>
              </a:lnSpc>
              <a:buFont typeface="+mj-lt"/>
              <a:buAutoNum type="alphaLcParenR" startAt="3"/>
            </a:pPr>
            <a:r>
              <a:rPr lang="en-US" sz="2400" dirty="0">
                <a:solidFill>
                  <a:prstClr val="black"/>
                </a:solidFill>
                <a:latin typeface="Times New Roman" pitchFamily="18" charset="0"/>
                <a:cs typeface="Times New Roman" pitchFamily="18" charset="0"/>
              </a:rPr>
              <a:t>The date on which the recipient shows the receipt of services in his books of accounts, in case where the provisions of clause (a) or clause (b) do not apply</a:t>
            </a:r>
            <a:r>
              <a:rPr lang="en-US" dirty="0">
                <a:solidFill>
                  <a:prstClr val="black"/>
                </a:solidFill>
                <a:latin typeface="Times New Roman" pitchFamily="18" charset="0"/>
                <a:cs typeface="Times New Roman" pitchFamily="18" charset="0"/>
              </a:rPr>
              <a:t>.</a:t>
            </a:r>
          </a:p>
          <a:p>
            <a:pPr algn="just">
              <a:lnSpc>
                <a:spcPct val="150000"/>
              </a:lnSpc>
            </a:pPr>
            <a:endParaRPr lang="en-US" dirty="0">
              <a:solidFill>
                <a:prstClr val="black"/>
              </a:solidFill>
              <a:latin typeface="Times New Roman" pitchFamily="18" charset="0"/>
              <a:cs typeface="Times New Roman" pitchFamily="18" charset="0"/>
            </a:endParaRPr>
          </a:p>
          <a:p>
            <a:pPr algn="just">
              <a:lnSpc>
                <a:spcPct val="150000"/>
              </a:lnSpc>
            </a:pPr>
            <a:r>
              <a:rPr lang="en-US" b="1" dirty="0">
                <a:solidFill>
                  <a:prstClr val="black"/>
                </a:solidFill>
                <a:latin typeface="Times New Roman" pitchFamily="18" charset="0"/>
                <a:cs typeface="Times New Roman" pitchFamily="18" charset="0"/>
              </a:rPr>
              <a:t>Provided </a:t>
            </a:r>
            <a:r>
              <a:rPr lang="en-US" dirty="0">
                <a:solidFill>
                  <a:prstClr val="black"/>
                </a:solidFill>
                <a:latin typeface="Times New Roman" pitchFamily="18" charset="0"/>
                <a:cs typeface="Times New Roman" pitchFamily="18" charset="0"/>
              </a:rPr>
              <a:t>that where the supplier of taxable service receives an amount up to one thousand rupees in excess of the amount indicated in the tax invoice, the time of supply to the extent of such excess amount shall, at the option of the said supplier, be the date of issue of invoice relating to such excess amount.</a:t>
            </a:r>
            <a:endParaRPr lang="en-US" b="1" dirty="0">
              <a:solidFill>
                <a:prstClr val="black"/>
              </a:solidFill>
              <a:latin typeface="Times New Roman" pitchFamily="18" charset="0"/>
              <a:cs typeface="Times New Roman" pitchFamily="18" charset="0"/>
            </a:endParaRPr>
          </a:p>
          <a:p>
            <a:pPr>
              <a:lnSpc>
                <a:spcPct val="150000"/>
              </a:lnSpc>
            </a:pPr>
            <a:endParaRPr lang="en-US" dirty="0">
              <a:solidFill>
                <a:prstClr val="black"/>
              </a:solidFill>
              <a:latin typeface="Times New Roman" pitchFamily="18" charset="0"/>
              <a:cs typeface="Times New Roman" pitchFamily="18" charset="0"/>
            </a:endParaRPr>
          </a:p>
          <a:p>
            <a:pPr>
              <a:lnSpc>
                <a:spcPct val="150000"/>
              </a:lnSpc>
            </a:pPr>
            <a:endParaRPr lang="en-US"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4121195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3657" y="304801"/>
            <a:ext cx="11364685" cy="8010142"/>
          </a:xfrm>
          <a:prstGeom prst="rect">
            <a:avLst/>
          </a:prstGeom>
          <a:noFill/>
          <a:ln w="6350">
            <a:noFill/>
          </a:ln>
        </p:spPr>
        <p:txBody>
          <a:bodyPr wrap="square" rtlCol="0">
            <a:spAutoFit/>
          </a:bodyPr>
          <a:lstStyle/>
          <a:p>
            <a:pPr>
              <a:lnSpc>
                <a:spcPct val="200000"/>
              </a:lnSpc>
            </a:pPr>
            <a:r>
              <a:rPr lang="en-US" sz="2800" b="1" dirty="0">
                <a:solidFill>
                  <a:prstClr val="black"/>
                </a:solidFill>
                <a:latin typeface="Times New Roman" pitchFamily="18" charset="0"/>
                <a:cs typeface="Times New Roman" pitchFamily="18" charset="0"/>
              </a:rPr>
              <a:t>Explanation:- </a:t>
            </a:r>
            <a:r>
              <a:rPr lang="en-US" sz="2800" dirty="0">
                <a:solidFill>
                  <a:prstClr val="black"/>
                </a:solidFill>
                <a:latin typeface="Times New Roman" pitchFamily="18" charset="0"/>
                <a:cs typeface="Times New Roman" pitchFamily="18" charset="0"/>
              </a:rPr>
              <a:t>For the purpose of clause (a) and (b)-</a:t>
            </a:r>
          </a:p>
          <a:p>
            <a:pPr marL="400050" indent="-400050">
              <a:lnSpc>
                <a:spcPct val="200000"/>
              </a:lnSpc>
              <a:buFont typeface="+mj-lt"/>
              <a:buAutoNum type="romanLcPeriod"/>
            </a:pPr>
            <a:r>
              <a:rPr lang="en-US" sz="2800" dirty="0">
                <a:solidFill>
                  <a:prstClr val="black"/>
                </a:solidFill>
                <a:latin typeface="Times New Roman" pitchFamily="18" charset="0"/>
                <a:cs typeface="Times New Roman" pitchFamily="18" charset="0"/>
              </a:rPr>
              <a:t>The supply shall be deemed to have been made to the extent it is covered by the invoice or, as the case may be , the payment;</a:t>
            </a:r>
          </a:p>
          <a:p>
            <a:pPr marL="400050" indent="-400050">
              <a:lnSpc>
                <a:spcPct val="200000"/>
              </a:lnSpc>
              <a:buFont typeface="+mj-lt"/>
              <a:buAutoNum type="romanLcPeriod"/>
            </a:pPr>
            <a:r>
              <a:rPr lang="en-US" sz="2800" dirty="0">
                <a:solidFill>
                  <a:prstClr val="black"/>
                </a:solidFill>
                <a:latin typeface="Times New Roman" pitchFamily="18" charset="0"/>
                <a:cs typeface="Times New Roman" pitchFamily="18" charset="0"/>
              </a:rPr>
              <a:t>the date of receipt of payment shall be the date on which the payment is entered in the books of accounts of the supplier or the date on which the payment is credited to his bank account, whichever is earlier.</a:t>
            </a:r>
          </a:p>
          <a:p>
            <a:pPr marL="400050" indent="-400050">
              <a:lnSpc>
                <a:spcPct val="200000"/>
              </a:lnSpc>
              <a:buFont typeface="+mj-lt"/>
              <a:buAutoNum type="romanLcPeriod"/>
            </a:pPr>
            <a:endParaRPr lang="en-US" sz="2800" dirty="0">
              <a:solidFill>
                <a:prstClr val="black"/>
              </a:solidFill>
              <a:latin typeface="Times New Roman" pitchFamily="18" charset="0"/>
              <a:cs typeface="Times New Roman" pitchFamily="18" charset="0"/>
            </a:endParaRPr>
          </a:p>
          <a:p>
            <a:pPr marL="400050" indent="-400050">
              <a:lnSpc>
                <a:spcPct val="200000"/>
              </a:lnSpc>
              <a:buFont typeface="+mj-lt"/>
              <a:buAutoNum type="romanLcPeriod"/>
            </a:pPr>
            <a:endParaRPr lang="en-US" sz="2800" dirty="0">
              <a:solidFill>
                <a:prstClr val="black"/>
              </a:solidFill>
              <a:latin typeface="Times New Roman" pitchFamily="18" charset="0"/>
              <a:cs typeface="Times New Roman" pitchFamily="18" charset="0"/>
            </a:endParaRPr>
          </a:p>
          <a:p>
            <a:pPr>
              <a:lnSpc>
                <a:spcPct val="200000"/>
              </a:lnSpc>
            </a:pPr>
            <a:endParaRPr lang="en-US" dirty="0">
              <a:solidFill>
                <a:prstClr val="black"/>
              </a:solidFill>
              <a:latin typeface="Times New Roman" pitchFamily="18" charset="0"/>
              <a:cs typeface="Times New Roman" pitchFamily="18" charset="0"/>
            </a:endParaRPr>
          </a:p>
          <a:p>
            <a:pPr>
              <a:lnSpc>
                <a:spcPct val="200000"/>
              </a:lnSpc>
            </a:pPr>
            <a:endParaRPr lang="en-US"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113898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7004947-A00D-3657-849A-0B961743398C}"/>
              </a:ext>
            </a:extLst>
          </p:cNvPr>
          <p:cNvSpPr/>
          <p:nvPr/>
        </p:nvSpPr>
        <p:spPr>
          <a:xfrm>
            <a:off x="157844" y="-34026"/>
            <a:ext cx="11636828" cy="468445"/>
          </a:xfrm>
          <a:prstGeom prst="rect">
            <a:avLst/>
          </a:prstGeom>
          <a:ln>
            <a:noFill/>
          </a:ln>
        </p:spPr>
        <p:style>
          <a:lnRef idx="2">
            <a:schemeClr val="accent1"/>
          </a:lnRef>
          <a:fillRef idx="1001">
            <a:schemeClr val="lt1"/>
          </a:fillRef>
          <a:effectRef idx="0">
            <a:schemeClr val="accent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Explanation to Section 13 (2) [Chart Diagram for better understanding]</a:t>
            </a:r>
            <a:endParaRPr lang="en-IN" sz="16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6942E9A-D0D2-305D-F2BA-45C6D43C411D}"/>
              </a:ext>
            </a:extLst>
          </p:cNvPr>
          <p:cNvSpPr txBox="1"/>
          <p:nvPr/>
        </p:nvSpPr>
        <p:spPr>
          <a:xfrm>
            <a:off x="4049481" y="526752"/>
            <a:ext cx="3080657" cy="369332"/>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a:latin typeface="Times New Roman" panose="02020603050405020304" pitchFamily="18" charset="0"/>
                <a:cs typeface="Times New Roman" panose="02020603050405020304" pitchFamily="18" charset="0"/>
              </a:rPr>
              <a:t>Forward charge Section 13 (2)</a:t>
            </a:r>
          </a:p>
        </p:txBody>
      </p:sp>
      <p:cxnSp>
        <p:nvCxnSpPr>
          <p:cNvPr id="5" name="Straight Arrow Connector 4">
            <a:extLst>
              <a:ext uri="{FF2B5EF4-FFF2-40B4-BE49-F238E27FC236}">
                <a16:creationId xmlns:a16="http://schemas.microsoft.com/office/drawing/2014/main" id="{97DFA71B-F618-68A1-976C-C291E7ACD8CD}"/>
              </a:ext>
            </a:extLst>
          </p:cNvPr>
          <p:cNvCxnSpPr>
            <a:cxnSpLocks/>
            <a:stCxn id="3" idx="2"/>
          </p:cNvCxnSpPr>
          <p:nvPr/>
        </p:nvCxnSpPr>
        <p:spPr>
          <a:xfrm flipH="1">
            <a:off x="5589809" y="896084"/>
            <a:ext cx="1" cy="468868"/>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7" name="TextBox 6">
            <a:extLst>
              <a:ext uri="{FF2B5EF4-FFF2-40B4-BE49-F238E27FC236}">
                <a16:creationId xmlns:a16="http://schemas.microsoft.com/office/drawing/2014/main" id="{4603326E-CD19-5A47-ED92-7BC70ECD8735}"/>
              </a:ext>
            </a:extLst>
          </p:cNvPr>
          <p:cNvSpPr txBox="1"/>
          <p:nvPr/>
        </p:nvSpPr>
        <p:spPr>
          <a:xfrm>
            <a:off x="4049483" y="1336206"/>
            <a:ext cx="3080654" cy="923330"/>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Invoice issued at the time limit of </a:t>
            </a:r>
            <a:r>
              <a:rPr lang="en-IN" dirty="0">
                <a:highlight>
                  <a:srgbClr val="FFFF00"/>
                </a:highlight>
                <a:latin typeface="Times New Roman" panose="02020603050405020304" pitchFamily="18" charset="0"/>
                <a:cs typeface="Times New Roman" panose="02020603050405020304" pitchFamily="18" charset="0"/>
              </a:rPr>
              <a:t>30 days </a:t>
            </a:r>
            <a:r>
              <a:rPr lang="en-IN" dirty="0">
                <a:latin typeface="Times New Roman" panose="02020603050405020304" pitchFamily="18" charset="0"/>
                <a:cs typeface="Times New Roman" panose="02020603050405020304" pitchFamily="18" charset="0"/>
              </a:rPr>
              <a:t>from supply of service.</a:t>
            </a:r>
          </a:p>
        </p:txBody>
      </p:sp>
      <p:cxnSp>
        <p:nvCxnSpPr>
          <p:cNvPr id="10" name="Straight Connector 9">
            <a:extLst>
              <a:ext uri="{FF2B5EF4-FFF2-40B4-BE49-F238E27FC236}">
                <a16:creationId xmlns:a16="http://schemas.microsoft.com/office/drawing/2014/main" id="{52F03AB7-4951-7A51-B3D2-F3996AE74838}"/>
              </a:ext>
            </a:extLst>
          </p:cNvPr>
          <p:cNvCxnSpPr>
            <a:cxnSpLocks/>
            <a:stCxn id="7" idx="1"/>
          </p:cNvCxnSpPr>
          <p:nvPr/>
        </p:nvCxnSpPr>
        <p:spPr>
          <a:xfrm flipH="1">
            <a:off x="1785252" y="1797871"/>
            <a:ext cx="2264231" cy="0"/>
          </a:xfrm>
          <a:prstGeom prst="line">
            <a:avLst/>
          </a:prstGeom>
          <a:ln w="28575">
            <a:solidFill>
              <a:schemeClr val="tx1">
                <a:lumMod val="95000"/>
                <a:lumOff val="5000"/>
              </a:schemeClr>
            </a:solidFill>
          </a:ln>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B4D054DB-68A2-8105-E186-E669DF0EDF10}"/>
              </a:ext>
            </a:extLst>
          </p:cNvPr>
          <p:cNvCxnSpPr>
            <a:cxnSpLocks/>
          </p:cNvCxnSpPr>
          <p:nvPr/>
        </p:nvCxnSpPr>
        <p:spPr>
          <a:xfrm flipH="1">
            <a:off x="7130136" y="1791451"/>
            <a:ext cx="2264231" cy="0"/>
          </a:xfrm>
          <a:prstGeom prst="line">
            <a:avLst/>
          </a:prstGeom>
          <a:ln w="28575">
            <a:solidFill>
              <a:schemeClr val="tx1">
                <a:lumMod val="95000"/>
                <a:lumOff val="5000"/>
              </a:schemeClr>
            </a:solidFill>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9DDC0A3B-E3C2-91F2-E92A-F2E22892686E}"/>
              </a:ext>
            </a:extLst>
          </p:cNvPr>
          <p:cNvCxnSpPr/>
          <p:nvPr/>
        </p:nvCxnSpPr>
        <p:spPr>
          <a:xfrm>
            <a:off x="1785252" y="1797871"/>
            <a:ext cx="0" cy="69668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3AC65438-E05C-9024-6AE8-CCFB740F9B25}"/>
              </a:ext>
            </a:extLst>
          </p:cNvPr>
          <p:cNvCxnSpPr/>
          <p:nvPr/>
        </p:nvCxnSpPr>
        <p:spPr>
          <a:xfrm>
            <a:off x="9394367" y="1791451"/>
            <a:ext cx="0" cy="69668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A7A1711B-E63E-EE21-ECF9-4BBD09FCC2C6}"/>
              </a:ext>
            </a:extLst>
          </p:cNvPr>
          <p:cNvSpPr txBox="1"/>
          <p:nvPr/>
        </p:nvSpPr>
        <p:spPr>
          <a:xfrm>
            <a:off x="413657" y="2510022"/>
            <a:ext cx="3450770" cy="1477328"/>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TOS = </a:t>
            </a:r>
          </a:p>
          <a:p>
            <a:pPr algn="just"/>
            <a:r>
              <a:rPr lang="en-IN" dirty="0">
                <a:latin typeface="Times New Roman" panose="02020603050405020304" pitchFamily="18" charset="0"/>
                <a:cs typeface="Times New Roman" panose="02020603050405020304" pitchFamily="18" charset="0"/>
              </a:rPr>
              <a:t>Date of issue of invoice. </a:t>
            </a:r>
          </a:p>
          <a:p>
            <a:pPr algn="ctr"/>
            <a:r>
              <a:rPr lang="en-IN" dirty="0">
                <a:latin typeface="Times New Roman" panose="02020603050405020304" pitchFamily="18" charset="0"/>
                <a:cs typeface="Times New Roman" panose="02020603050405020304" pitchFamily="18" charset="0"/>
              </a:rPr>
              <a:t>OR</a:t>
            </a:r>
          </a:p>
          <a:p>
            <a:pPr algn="just"/>
            <a:r>
              <a:rPr lang="en-IN" dirty="0">
                <a:latin typeface="Times New Roman" panose="02020603050405020304" pitchFamily="18" charset="0"/>
                <a:cs typeface="Times New Roman" panose="02020603050405020304" pitchFamily="18" charset="0"/>
              </a:rPr>
              <a:t>Date on which Supplier receives the payment.</a:t>
            </a:r>
          </a:p>
        </p:txBody>
      </p:sp>
      <p:sp>
        <p:nvSpPr>
          <p:cNvPr id="27" name="TextBox 26">
            <a:extLst>
              <a:ext uri="{FF2B5EF4-FFF2-40B4-BE49-F238E27FC236}">
                <a16:creationId xmlns:a16="http://schemas.microsoft.com/office/drawing/2014/main" id="{EBEDB822-8403-359B-5076-1339E8A00D82}"/>
              </a:ext>
            </a:extLst>
          </p:cNvPr>
          <p:cNvSpPr txBox="1"/>
          <p:nvPr/>
        </p:nvSpPr>
        <p:spPr>
          <a:xfrm>
            <a:off x="7641770" y="2509581"/>
            <a:ext cx="3331024" cy="1477328"/>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TOS =</a:t>
            </a:r>
          </a:p>
          <a:p>
            <a:pPr algn="just"/>
            <a:r>
              <a:rPr lang="en-IN" dirty="0">
                <a:latin typeface="Times New Roman" panose="02020603050405020304" pitchFamily="18" charset="0"/>
                <a:cs typeface="Times New Roman" panose="02020603050405020304" pitchFamily="18" charset="0"/>
              </a:rPr>
              <a:t>Date of provision of service.</a:t>
            </a:r>
          </a:p>
          <a:p>
            <a:pPr algn="ctr"/>
            <a:r>
              <a:rPr lang="en-IN" dirty="0">
                <a:latin typeface="Times New Roman" panose="02020603050405020304" pitchFamily="18" charset="0"/>
                <a:cs typeface="Times New Roman" panose="02020603050405020304" pitchFamily="18" charset="0"/>
              </a:rPr>
              <a:t>Or</a:t>
            </a:r>
          </a:p>
          <a:p>
            <a:pPr algn="just"/>
            <a:r>
              <a:rPr lang="en-IN" dirty="0">
                <a:latin typeface="Times New Roman" panose="02020603050405020304" pitchFamily="18" charset="0"/>
                <a:cs typeface="Times New Roman" panose="02020603050405020304" pitchFamily="18" charset="0"/>
              </a:rPr>
              <a:t>Date on which supplier receives the payment.</a:t>
            </a:r>
          </a:p>
        </p:txBody>
      </p:sp>
      <p:sp>
        <p:nvSpPr>
          <p:cNvPr id="28" name="TextBox 27">
            <a:extLst>
              <a:ext uri="{FF2B5EF4-FFF2-40B4-BE49-F238E27FC236}">
                <a16:creationId xmlns:a16="http://schemas.microsoft.com/office/drawing/2014/main" id="{617D9006-D3ED-1325-DC61-FB1AC21A62EF}"/>
              </a:ext>
            </a:extLst>
          </p:cNvPr>
          <p:cNvSpPr txBox="1"/>
          <p:nvPr/>
        </p:nvSpPr>
        <p:spPr>
          <a:xfrm>
            <a:off x="3200394" y="1526200"/>
            <a:ext cx="903514" cy="369332"/>
          </a:xfrm>
          <a:prstGeom prst="rect">
            <a:avLst/>
          </a:prstGeom>
          <a:noFill/>
        </p:spPr>
        <p:txBody>
          <a:bodyPr wrap="square" rtlCol="0">
            <a:spAutoFit/>
          </a:bodyPr>
          <a:lstStyle/>
          <a:p>
            <a:r>
              <a:rPr lang="en-IN" dirty="0">
                <a:solidFill>
                  <a:srgbClr val="C00000"/>
                </a:solidFill>
                <a:latin typeface="Times New Roman" panose="02020603050405020304" pitchFamily="18" charset="0"/>
                <a:cs typeface="Times New Roman" panose="02020603050405020304" pitchFamily="18" charset="0"/>
              </a:rPr>
              <a:t>YES</a:t>
            </a:r>
          </a:p>
        </p:txBody>
      </p:sp>
      <p:sp>
        <p:nvSpPr>
          <p:cNvPr id="29" name="TextBox 28">
            <a:extLst>
              <a:ext uri="{FF2B5EF4-FFF2-40B4-BE49-F238E27FC236}">
                <a16:creationId xmlns:a16="http://schemas.microsoft.com/office/drawing/2014/main" id="{8FCAF170-F296-4769-4293-8EF0CF1B7198}"/>
              </a:ext>
            </a:extLst>
          </p:cNvPr>
          <p:cNvSpPr txBox="1"/>
          <p:nvPr/>
        </p:nvSpPr>
        <p:spPr>
          <a:xfrm>
            <a:off x="7304314" y="1501611"/>
            <a:ext cx="674912" cy="369332"/>
          </a:xfrm>
          <a:prstGeom prst="rect">
            <a:avLst/>
          </a:prstGeom>
          <a:noFill/>
        </p:spPr>
        <p:txBody>
          <a:bodyPr wrap="square" rtlCol="0">
            <a:spAutoFit/>
          </a:bodyPr>
          <a:lstStyle/>
          <a:p>
            <a:r>
              <a:rPr lang="en-IN" dirty="0">
                <a:solidFill>
                  <a:srgbClr val="C00000"/>
                </a:solidFill>
                <a:latin typeface="Times New Roman" panose="02020603050405020304" pitchFamily="18" charset="0"/>
                <a:cs typeface="Times New Roman" panose="02020603050405020304" pitchFamily="18" charset="0"/>
              </a:rPr>
              <a:t>NO</a:t>
            </a:r>
          </a:p>
        </p:txBody>
      </p:sp>
      <p:sp>
        <p:nvSpPr>
          <p:cNvPr id="30" name="TextBox 29">
            <a:extLst>
              <a:ext uri="{FF2B5EF4-FFF2-40B4-BE49-F238E27FC236}">
                <a16:creationId xmlns:a16="http://schemas.microsoft.com/office/drawing/2014/main" id="{E9FA1360-D142-017F-B46C-5D92F1A5A92F}"/>
              </a:ext>
            </a:extLst>
          </p:cNvPr>
          <p:cNvSpPr txBox="1"/>
          <p:nvPr/>
        </p:nvSpPr>
        <p:spPr>
          <a:xfrm>
            <a:off x="4659085" y="4295082"/>
            <a:ext cx="2275114" cy="369332"/>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Whichever is earlier</a:t>
            </a:r>
          </a:p>
        </p:txBody>
      </p:sp>
      <p:cxnSp>
        <p:nvCxnSpPr>
          <p:cNvPr id="32" name="Straight Arrow Connector 31">
            <a:extLst>
              <a:ext uri="{FF2B5EF4-FFF2-40B4-BE49-F238E27FC236}">
                <a16:creationId xmlns:a16="http://schemas.microsoft.com/office/drawing/2014/main" id="{7E52DAE8-23C8-C88E-1B52-28DA68CE8E20}"/>
              </a:ext>
            </a:extLst>
          </p:cNvPr>
          <p:cNvCxnSpPr>
            <a:cxnSpLocks/>
          </p:cNvCxnSpPr>
          <p:nvPr/>
        </p:nvCxnSpPr>
        <p:spPr>
          <a:xfrm flipH="1">
            <a:off x="6934199" y="4503411"/>
            <a:ext cx="2460168"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D5B5343B-398C-2B49-D986-4AA6CC4C9757}"/>
              </a:ext>
            </a:extLst>
          </p:cNvPr>
          <p:cNvCxnSpPr>
            <a:cxnSpLocks/>
          </p:cNvCxnSpPr>
          <p:nvPr/>
        </p:nvCxnSpPr>
        <p:spPr>
          <a:xfrm>
            <a:off x="1894117" y="4477320"/>
            <a:ext cx="2775858" cy="10495"/>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9845467B-5A41-EA71-052E-A11E6A7059A9}"/>
              </a:ext>
            </a:extLst>
          </p:cNvPr>
          <p:cNvCxnSpPr/>
          <p:nvPr/>
        </p:nvCxnSpPr>
        <p:spPr>
          <a:xfrm>
            <a:off x="9394367" y="4002505"/>
            <a:ext cx="0" cy="500906"/>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B8AC0B2-0EC6-77DB-1BE1-047F02E81DC5}"/>
              </a:ext>
            </a:extLst>
          </p:cNvPr>
          <p:cNvCxnSpPr/>
          <p:nvPr/>
        </p:nvCxnSpPr>
        <p:spPr>
          <a:xfrm>
            <a:off x="1883229" y="3986909"/>
            <a:ext cx="0" cy="500906"/>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A882545-40BF-FAE0-9296-0B90DF9D5585}"/>
              </a:ext>
            </a:extLst>
          </p:cNvPr>
          <p:cNvCxnSpPr/>
          <p:nvPr/>
        </p:nvCxnSpPr>
        <p:spPr>
          <a:xfrm>
            <a:off x="1284514" y="4002505"/>
            <a:ext cx="0" cy="1250520"/>
          </a:xfrm>
          <a:prstGeom prst="line">
            <a:avLst/>
          </a:prstGeom>
          <a:ln w="28575"/>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2C5DC296-132F-3B60-AE5A-B893ED258734}"/>
              </a:ext>
            </a:extLst>
          </p:cNvPr>
          <p:cNvCxnSpPr/>
          <p:nvPr/>
        </p:nvCxnSpPr>
        <p:spPr>
          <a:xfrm>
            <a:off x="10003971" y="3986909"/>
            <a:ext cx="0" cy="1250520"/>
          </a:xfrm>
          <a:prstGeom prst="line">
            <a:avLst/>
          </a:prstGeom>
          <a:ln w="28575"/>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id="{B4141F7D-03A2-F20A-129C-BF0ACC0298C9}"/>
              </a:ext>
            </a:extLst>
          </p:cNvPr>
          <p:cNvCxnSpPr/>
          <p:nvPr/>
        </p:nvCxnSpPr>
        <p:spPr>
          <a:xfrm>
            <a:off x="1284514" y="5274796"/>
            <a:ext cx="2579913"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43627305-9EFB-FCB8-D479-0E99251C58B7}"/>
              </a:ext>
            </a:extLst>
          </p:cNvPr>
          <p:cNvCxnSpPr/>
          <p:nvPr/>
        </p:nvCxnSpPr>
        <p:spPr>
          <a:xfrm>
            <a:off x="7424058" y="5237429"/>
            <a:ext cx="2579913" cy="0"/>
          </a:xfrm>
          <a:prstGeom prst="line">
            <a:avLst/>
          </a:prstGeom>
          <a:ln w="28575"/>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id="{23BEFF8C-2365-50C4-CBBB-184C079A412B}"/>
              </a:ext>
            </a:extLst>
          </p:cNvPr>
          <p:cNvSpPr txBox="1"/>
          <p:nvPr/>
        </p:nvSpPr>
        <p:spPr>
          <a:xfrm>
            <a:off x="3864427" y="4872743"/>
            <a:ext cx="3559628" cy="1200329"/>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If these events are unascertainable TOS=</a:t>
            </a:r>
          </a:p>
          <a:p>
            <a:pPr algn="just"/>
            <a:r>
              <a:rPr lang="en-IN" dirty="0">
                <a:latin typeface="Times New Roman" panose="02020603050405020304" pitchFamily="18" charset="0"/>
                <a:cs typeface="Times New Roman" panose="02020603050405020304" pitchFamily="18" charset="0"/>
              </a:rPr>
              <a:t>Date of entry of service in Books of accounts of receipt.</a:t>
            </a:r>
          </a:p>
        </p:txBody>
      </p:sp>
      <p:sp>
        <p:nvSpPr>
          <p:cNvPr id="48" name="TextBox 47">
            <a:extLst>
              <a:ext uri="{FF2B5EF4-FFF2-40B4-BE49-F238E27FC236}">
                <a16:creationId xmlns:a16="http://schemas.microsoft.com/office/drawing/2014/main" id="{9D19475A-C584-C7A6-B3D6-7C46D9209431}"/>
              </a:ext>
            </a:extLst>
          </p:cNvPr>
          <p:cNvSpPr txBox="1"/>
          <p:nvPr/>
        </p:nvSpPr>
        <p:spPr>
          <a:xfrm>
            <a:off x="239487" y="6222421"/>
            <a:ext cx="11636824" cy="584775"/>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1600" dirty="0">
                <a:latin typeface="Times New Roman" panose="02020603050405020304" pitchFamily="18" charset="0"/>
                <a:cs typeface="Times New Roman" panose="02020603050405020304" pitchFamily="18" charset="0"/>
              </a:rPr>
              <a:t>Excess amount received up to Rs. 1000 in excess to the amount indicated in tax invoice (this provision is applicable for goods as well as for service)</a:t>
            </a:r>
          </a:p>
        </p:txBody>
      </p:sp>
      <p:sp>
        <p:nvSpPr>
          <p:cNvPr id="49" name="Speech Bubble: Rectangle with Corners Rounded 48">
            <a:extLst>
              <a:ext uri="{FF2B5EF4-FFF2-40B4-BE49-F238E27FC236}">
                <a16:creationId xmlns:a16="http://schemas.microsoft.com/office/drawing/2014/main" id="{E639E10A-AFA8-EC45-C48F-0D57BF2305B3}"/>
              </a:ext>
            </a:extLst>
          </p:cNvPr>
          <p:cNvSpPr/>
          <p:nvPr/>
        </p:nvSpPr>
        <p:spPr>
          <a:xfrm>
            <a:off x="9035145" y="403593"/>
            <a:ext cx="2090052" cy="1120996"/>
          </a:xfrm>
          <a:prstGeom prst="wedgeRoundRectCallout">
            <a:avLst>
              <a:gd name="adj1" fmla="val -141667"/>
              <a:gd name="adj2" fmla="val 33368"/>
              <a:gd name="adj3" fmla="val 16667"/>
            </a:avLst>
          </a:prstGeom>
          <a:solidFill>
            <a:schemeClr val="accent4">
              <a:lumMod val="20000"/>
              <a:lumOff val="80000"/>
            </a:schemeClr>
          </a:solidFill>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IN" sz="1600" dirty="0">
                <a:latin typeface="Times New Roman" panose="02020603050405020304" pitchFamily="18" charset="0"/>
                <a:cs typeface="Times New Roman" panose="02020603050405020304" pitchFamily="18" charset="0"/>
              </a:rPr>
              <a:t>In case of Banking/insurance/</a:t>
            </a:r>
          </a:p>
          <a:p>
            <a:pPr algn="ctr"/>
            <a:r>
              <a:rPr lang="en-IN" sz="1600" dirty="0">
                <a:latin typeface="Times New Roman" panose="02020603050405020304" pitchFamily="18" charset="0"/>
                <a:cs typeface="Times New Roman" panose="02020603050405020304" pitchFamily="18" charset="0"/>
              </a:rPr>
              <a:t>NBFCs, time limit is 45 days</a:t>
            </a:r>
          </a:p>
        </p:txBody>
      </p:sp>
    </p:spTree>
    <p:extLst>
      <p:ext uri="{BB962C8B-B14F-4D97-AF65-F5344CB8AC3E}">
        <p14:creationId xmlns:p14="http://schemas.microsoft.com/office/powerpoint/2010/main" val="4204827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6828" y="0"/>
            <a:ext cx="11527972" cy="7136826"/>
          </a:xfrm>
          <a:prstGeom prst="rect">
            <a:avLst/>
          </a:prstGeom>
          <a:noFill/>
          <a:ln w="6350">
            <a:noFill/>
          </a:ln>
        </p:spPr>
        <p:txBody>
          <a:bodyPr wrap="square" rtlCol="0">
            <a:spAutoFit/>
          </a:bodyPr>
          <a:lstStyle/>
          <a:p>
            <a:pPr algn="ctr"/>
            <a:r>
              <a:rPr lang="en-US" sz="2800" dirty="0">
                <a:solidFill>
                  <a:prstClr val="black"/>
                </a:solidFill>
                <a:latin typeface="Times New Roman" pitchFamily="18" charset="0"/>
                <a:cs typeface="Times New Roman" pitchFamily="18" charset="0"/>
              </a:rPr>
              <a:t>Section 13 (3)</a:t>
            </a:r>
          </a:p>
          <a:p>
            <a:pPr algn="ctr"/>
            <a:endParaRPr lang="en-US" sz="2800" dirty="0">
              <a:solidFill>
                <a:prstClr val="black"/>
              </a:solidFill>
              <a:latin typeface="Times New Roman" pitchFamily="18" charset="0"/>
              <a:cs typeface="Times New Roman" pitchFamily="18" charset="0"/>
            </a:endParaRPr>
          </a:p>
          <a:p>
            <a:pPr algn="just"/>
            <a:r>
              <a:rPr lang="en-US" dirty="0">
                <a:solidFill>
                  <a:prstClr val="black"/>
                </a:solidFill>
                <a:latin typeface="Times New Roman" pitchFamily="18" charset="0"/>
                <a:cs typeface="Times New Roman" pitchFamily="18" charset="0"/>
              </a:rPr>
              <a:t>In case of supplies in respect of which tax is paid or liable to be paid on reverse charge basis, the time of supply shall be the earlier of the following dates, namely:-</a:t>
            </a:r>
          </a:p>
          <a:p>
            <a:pPr algn="just"/>
            <a:endParaRPr lang="en-US" dirty="0">
              <a:solidFill>
                <a:prstClr val="black"/>
              </a:solidFill>
              <a:latin typeface="Times New Roman" pitchFamily="18" charset="0"/>
              <a:cs typeface="Times New Roman" pitchFamily="18" charset="0"/>
            </a:endParaRPr>
          </a:p>
          <a:p>
            <a:pPr marL="800100" lvl="1" indent="-342900" algn="just">
              <a:buFont typeface="+mj-lt"/>
              <a:buAutoNum type="alphaLcParenR"/>
            </a:pPr>
            <a:r>
              <a:rPr lang="en-US" dirty="0">
                <a:solidFill>
                  <a:prstClr val="black"/>
                </a:solidFill>
                <a:latin typeface="Times New Roman" pitchFamily="18" charset="0"/>
                <a:cs typeface="Times New Roman" pitchFamily="18" charset="0"/>
              </a:rPr>
              <a:t>the date of payment as entered in the books of account of the recipient or the date on which the payment is debited in his bank account, whichever is earlier, or </a:t>
            </a:r>
          </a:p>
          <a:p>
            <a:pPr marL="800100" lvl="1" indent="-342900" algn="just">
              <a:buFont typeface="+mj-lt"/>
              <a:buAutoNum type="alphaLcParenR" startAt="2"/>
            </a:pPr>
            <a:r>
              <a:rPr lang="en-US" dirty="0">
                <a:solidFill>
                  <a:prstClr val="black"/>
                </a:solidFill>
                <a:latin typeface="Times New Roman" pitchFamily="18" charset="0"/>
                <a:cs typeface="Times New Roman" pitchFamily="18" charset="0"/>
              </a:rPr>
              <a:t>the date of immediately following sixty days from the date of issue of invoice or any other document, by whatever name called, in lieu thereof by the supplier, in cases where invoice is required to be issued by the supplier, or</a:t>
            </a:r>
          </a:p>
          <a:p>
            <a:pPr marL="800100" lvl="1" indent="-342900" algn="just">
              <a:buFont typeface="+mj-lt"/>
              <a:buAutoNum type="alphaLcParenR" startAt="3"/>
            </a:pPr>
            <a:r>
              <a:rPr lang="en-US" dirty="0">
                <a:solidFill>
                  <a:prstClr val="black"/>
                </a:solidFill>
                <a:latin typeface="Times New Roman" pitchFamily="18" charset="0"/>
                <a:cs typeface="Times New Roman" pitchFamily="18" charset="0"/>
              </a:rPr>
              <a:t>the date of issue of invoice by the recipient, in cases where invoice is to be issued by the recipient.</a:t>
            </a:r>
          </a:p>
          <a:p>
            <a:pPr lvl="1" algn="just"/>
            <a:endParaRPr lang="en-US" dirty="0">
              <a:solidFill>
                <a:prstClr val="black"/>
              </a:solidFill>
              <a:latin typeface="Times New Roman" pitchFamily="18" charset="0"/>
              <a:cs typeface="Times New Roman" pitchFamily="18" charset="0"/>
            </a:endParaRPr>
          </a:p>
          <a:p>
            <a:pPr>
              <a:lnSpc>
                <a:spcPct val="150000"/>
              </a:lnSpc>
            </a:pPr>
            <a:r>
              <a:rPr lang="en-US" dirty="0">
                <a:solidFill>
                  <a:prstClr val="black"/>
                </a:solidFill>
                <a:latin typeface="Times New Roman" pitchFamily="18" charset="0"/>
                <a:cs typeface="Times New Roman" pitchFamily="18" charset="0"/>
              </a:rPr>
              <a:t>Provided that where it is not possible to determine the time of supply under clause (a) or clause (b) or clause (c), the time of supply shall be the date of entry in the books of account of the recipient of supply.</a:t>
            </a:r>
          </a:p>
          <a:p>
            <a:pPr>
              <a:lnSpc>
                <a:spcPct val="150000"/>
              </a:lnSpc>
            </a:pPr>
            <a:r>
              <a:rPr lang="en-US" dirty="0">
                <a:solidFill>
                  <a:prstClr val="black"/>
                </a:solidFill>
                <a:latin typeface="Times New Roman" pitchFamily="18" charset="0"/>
                <a:cs typeface="Times New Roman" pitchFamily="18" charset="0"/>
              </a:rPr>
              <a:t>Provided further that in case of supply by associated enterprises, where the supplier of services is located outside India, the time of supply shall be the date of entry in the books of account of the recipient of supply or the date of payment, whichever is earlier.</a:t>
            </a:r>
          </a:p>
          <a:p>
            <a:pPr>
              <a:lnSpc>
                <a:spcPct val="150000"/>
              </a:lnSpc>
            </a:pPr>
            <a:endParaRPr lang="en-US" dirty="0">
              <a:solidFill>
                <a:prstClr val="black"/>
              </a:solidFill>
              <a:latin typeface="Times New Roman" pitchFamily="18" charset="0"/>
              <a:cs typeface="Times New Roman" pitchFamily="18" charset="0"/>
            </a:endParaRPr>
          </a:p>
          <a:p>
            <a:pPr>
              <a:lnSpc>
                <a:spcPct val="150000"/>
              </a:lnSpc>
            </a:pPr>
            <a:endParaRPr lang="en-US" dirty="0">
              <a:solidFill>
                <a:prstClr val="black"/>
              </a:solidFill>
              <a:latin typeface="Times New Roman" pitchFamily="18" charset="0"/>
              <a:cs typeface="Times New Roman" pitchFamily="18" charset="0"/>
            </a:endParaRPr>
          </a:p>
          <a:p>
            <a:pPr>
              <a:lnSpc>
                <a:spcPct val="150000"/>
              </a:lnSpc>
            </a:pPr>
            <a:endParaRPr lang="en-US" dirty="0">
              <a:solidFill>
                <a:prstClr val="black"/>
              </a:solidFill>
              <a:latin typeface="Times New Roman" pitchFamily="18" charset="0"/>
              <a:cs typeface="Times New Roman" pitchFamily="18" charset="0"/>
            </a:endParaRPr>
          </a:p>
          <a:p>
            <a:pPr>
              <a:lnSpc>
                <a:spcPct val="150000"/>
              </a:lnSpc>
            </a:pPr>
            <a:endParaRPr lang="en-US"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956611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F023F4-8BA4-79EF-AAC0-D2F252FF8A9B}"/>
              </a:ext>
            </a:extLst>
          </p:cNvPr>
          <p:cNvSpPr txBox="1"/>
          <p:nvPr/>
        </p:nvSpPr>
        <p:spPr>
          <a:xfrm>
            <a:off x="653143" y="119743"/>
            <a:ext cx="10907486" cy="369332"/>
          </a:xfrm>
          <a:prstGeom prst="rect">
            <a:avLst/>
          </a:prstGeom>
          <a:noFill/>
        </p:spPr>
        <p:txBody>
          <a:bodyPr wrap="square" rtlCol="0">
            <a:spAutoFit/>
          </a:bodyPr>
          <a:lstStyle/>
          <a:p>
            <a:pPr algn="ctr"/>
            <a:r>
              <a:rPr lang="en-US" dirty="0">
                <a:latin typeface="Times New Roman" panose="02020603050405020304" pitchFamily="18" charset="0"/>
                <a:cs typeface="Times New Roman" panose="02020603050405020304" pitchFamily="18" charset="0"/>
              </a:rPr>
              <a:t>Explanation to Section 13 (3) [Chart Diagram for better understanding]</a:t>
            </a:r>
          </a:p>
        </p:txBody>
      </p:sp>
      <p:sp>
        <p:nvSpPr>
          <p:cNvPr id="4" name="TextBox 3">
            <a:extLst>
              <a:ext uri="{FF2B5EF4-FFF2-40B4-BE49-F238E27FC236}">
                <a16:creationId xmlns:a16="http://schemas.microsoft.com/office/drawing/2014/main" id="{46E2BCAD-74D2-61AF-6C11-FC1F08EA3306}"/>
              </a:ext>
            </a:extLst>
          </p:cNvPr>
          <p:cNvSpPr txBox="1"/>
          <p:nvPr/>
        </p:nvSpPr>
        <p:spPr>
          <a:xfrm>
            <a:off x="4550228" y="651187"/>
            <a:ext cx="3091543" cy="369332"/>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t>Reverse charge Section 13(3)</a:t>
            </a:r>
          </a:p>
        </p:txBody>
      </p:sp>
      <p:sp>
        <p:nvSpPr>
          <p:cNvPr id="5" name="TextBox 4">
            <a:extLst>
              <a:ext uri="{FF2B5EF4-FFF2-40B4-BE49-F238E27FC236}">
                <a16:creationId xmlns:a16="http://schemas.microsoft.com/office/drawing/2014/main" id="{884A7AC7-BEC5-2A23-4474-AE104DDE43C8}"/>
              </a:ext>
            </a:extLst>
          </p:cNvPr>
          <p:cNvSpPr txBox="1"/>
          <p:nvPr/>
        </p:nvSpPr>
        <p:spPr>
          <a:xfrm>
            <a:off x="1121229" y="1687286"/>
            <a:ext cx="2732314" cy="1200329"/>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Import of services from associated enterprises(supplier outside India)</a:t>
            </a:r>
          </a:p>
        </p:txBody>
      </p:sp>
      <p:sp>
        <p:nvSpPr>
          <p:cNvPr id="6" name="TextBox 5">
            <a:extLst>
              <a:ext uri="{FF2B5EF4-FFF2-40B4-BE49-F238E27FC236}">
                <a16:creationId xmlns:a16="http://schemas.microsoft.com/office/drawing/2014/main" id="{CCA3D8E1-DBAE-C7B2-1204-01A1EE8CE6FA}"/>
              </a:ext>
            </a:extLst>
          </p:cNvPr>
          <p:cNvSpPr txBox="1"/>
          <p:nvPr/>
        </p:nvSpPr>
        <p:spPr>
          <a:xfrm>
            <a:off x="8338459" y="1687286"/>
            <a:ext cx="1796142" cy="646331"/>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In all </a:t>
            </a:r>
          </a:p>
          <a:p>
            <a:pPr algn="ctr"/>
            <a:r>
              <a:rPr lang="en-IN" dirty="0">
                <a:latin typeface="Times New Roman" panose="02020603050405020304" pitchFamily="18" charset="0"/>
                <a:cs typeface="Times New Roman" panose="02020603050405020304" pitchFamily="18" charset="0"/>
              </a:rPr>
              <a:t>other cases</a:t>
            </a:r>
          </a:p>
        </p:txBody>
      </p:sp>
      <p:cxnSp>
        <p:nvCxnSpPr>
          <p:cNvPr id="8" name="Straight Connector 7">
            <a:extLst>
              <a:ext uri="{FF2B5EF4-FFF2-40B4-BE49-F238E27FC236}">
                <a16:creationId xmlns:a16="http://schemas.microsoft.com/office/drawing/2014/main" id="{9DB784FE-0DB7-E0D0-DDCB-343ED84CAF28}"/>
              </a:ext>
            </a:extLst>
          </p:cNvPr>
          <p:cNvCxnSpPr/>
          <p:nvPr/>
        </p:nvCxnSpPr>
        <p:spPr>
          <a:xfrm>
            <a:off x="5954486" y="1020519"/>
            <a:ext cx="0" cy="307538"/>
          </a:xfrm>
          <a:prstGeom prst="line">
            <a:avLst/>
          </a:prstGeom>
          <a:ln w="28575"/>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AD91F1EA-4CD7-0534-2234-47833A99002B}"/>
              </a:ext>
            </a:extLst>
          </p:cNvPr>
          <p:cNvCxnSpPr/>
          <p:nvPr/>
        </p:nvCxnSpPr>
        <p:spPr>
          <a:xfrm>
            <a:off x="2797629" y="1328057"/>
            <a:ext cx="6291942"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2" name="Straight Arrow Connector 11">
            <a:extLst>
              <a:ext uri="{FF2B5EF4-FFF2-40B4-BE49-F238E27FC236}">
                <a16:creationId xmlns:a16="http://schemas.microsoft.com/office/drawing/2014/main" id="{1C46C430-A403-39AD-8CBC-09FECBBA8787}"/>
              </a:ext>
            </a:extLst>
          </p:cNvPr>
          <p:cNvCxnSpPr/>
          <p:nvPr/>
        </p:nvCxnSpPr>
        <p:spPr>
          <a:xfrm>
            <a:off x="2797629" y="1328057"/>
            <a:ext cx="0" cy="359229"/>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347284C5-2AA8-DE77-2314-2B1363FAA6CC}"/>
              </a:ext>
            </a:extLst>
          </p:cNvPr>
          <p:cNvCxnSpPr/>
          <p:nvPr/>
        </p:nvCxnSpPr>
        <p:spPr>
          <a:xfrm>
            <a:off x="9089571" y="1322614"/>
            <a:ext cx="0" cy="359229"/>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6FBB85AD-B46C-31BF-AA5F-85F32A0D8B2A}"/>
              </a:ext>
            </a:extLst>
          </p:cNvPr>
          <p:cNvCxnSpPr/>
          <p:nvPr/>
        </p:nvCxnSpPr>
        <p:spPr>
          <a:xfrm>
            <a:off x="2797629" y="2887615"/>
            <a:ext cx="0" cy="359229"/>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17" name="TextBox 16">
            <a:extLst>
              <a:ext uri="{FF2B5EF4-FFF2-40B4-BE49-F238E27FC236}">
                <a16:creationId xmlns:a16="http://schemas.microsoft.com/office/drawing/2014/main" id="{5F0E68AF-82B4-F2A1-211B-17BE1AAFED23}"/>
              </a:ext>
            </a:extLst>
          </p:cNvPr>
          <p:cNvSpPr txBox="1"/>
          <p:nvPr/>
        </p:nvSpPr>
        <p:spPr>
          <a:xfrm>
            <a:off x="1121229" y="3246843"/>
            <a:ext cx="2732311" cy="1477328"/>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TOS =</a:t>
            </a:r>
          </a:p>
          <a:p>
            <a:r>
              <a:rPr lang="en-IN" dirty="0">
                <a:latin typeface="Times New Roman" panose="02020603050405020304" pitchFamily="18" charset="0"/>
                <a:cs typeface="Times New Roman" panose="02020603050405020304" pitchFamily="18" charset="0"/>
              </a:rPr>
              <a:t>Date of entry in the books of accounts of the recipient.</a:t>
            </a:r>
          </a:p>
          <a:p>
            <a:pPr algn="ctr"/>
            <a:r>
              <a:rPr lang="en-IN" dirty="0">
                <a:latin typeface="Times New Roman" panose="02020603050405020304" pitchFamily="18" charset="0"/>
                <a:cs typeface="Times New Roman" panose="02020603050405020304" pitchFamily="18" charset="0"/>
              </a:rPr>
              <a:t>OR</a:t>
            </a:r>
          </a:p>
          <a:p>
            <a:r>
              <a:rPr lang="en-IN" dirty="0">
                <a:latin typeface="Times New Roman" panose="02020603050405020304" pitchFamily="18" charset="0"/>
                <a:cs typeface="Times New Roman" panose="02020603050405020304" pitchFamily="18" charset="0"/>
              </a:rPr>
              <a:t>Date of payment of service.</a:t>
            </a:r>
          </a:p>
        </p:txBody>
      </p:sp>
      <p:sp>
        <p:nvSpPr>
          <p:cNvPr id="18" name="TextBox 17">
            <a:extLst>
              <a:ext uri="{FF2B5EF4-FFF2-40B4-BE49-F238E27FC236}">
                <a16:creationId xmlns:a16="http://schemas.microsoft.com/office/drawing/2014/main" id="{485D85A3-F3AA-B9F5-48BE-98A42760887D}"/>
              </a:ext>
            </a:extLst>
          </p:cNvPr>
          <p:cNvSpPr txBox="1"/>
          <p:nvPr/>
        </p:nvSpPr>
        <p:spPr>
          <a:xfrm>
            <a:off x="1121218" y="5083399"/>
            <a:ext cx="2732314" cy="369332"/>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Whichever is earlier</a:t>
            </a:r>
          </a:p>
        </p:txBody>
      </p:sp>
      <p:cxnSp>
        <p:nvCxnSpPr>
          <p:cNvPr id="19" name="Straight Arrow Connector 18">
            <a:extLst>
              <a:ext uri="{FF2B5EF4-FFF2-40B4-BE49-F238E27FC236}">
                <a16:creationId xmlns:a16="http://schemas.microsoft.com/office/drawing/2014/main" id="{DBD1739D-9745-749F-E68E-1BD74526222A}"/>
              </a:ext>
            </a:extLst>
          </p:cNvPr>
          <p:cNvCxnSpPr/>
          <p:nvPr/>
        </p:nvCxnSpPr>
        <p:spPr>
          <a:xfrm>
            <a:off x="2710543" y="4724171"/>
            <a:ext cx="0" cy="359229"/>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20" name="TextBox 19">
            <a:extLst>
              <a:ext uri="{FF2B5EF4-FFF2-40B4-BE49-F238E27FC236}">
                <a16:creationId xmlns:a16="http://schemas.microsoft.com/office/drawing/2014/main" id="{8388C410-821F-7319-912F-DB23FEAA2762}"/>
              </a:ext>
            </a:extLst>
          </p:cNvPr>
          <p:cNvSpPr txBox="1"/>
          <p:nvPr/>
        </p:nvSpPr>
        <p:spPr>
          <a:xfrm>
            <a:off x="7870374" y="2692845"/>
            <a:ext cx="3853538" cy="2308324"/>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TOS =</a:t>
            </a:r>
          </a:p>
          <a:p>
            <a:r>
              <a:rPr lang="en-IN" dirty="0">
                <a:latin typeface="Times New Roman" panose="02020603050405020304" pitchFamily="18" charset="0"/>
                <a:cs typeface="Times New Roman" panose="02020603050405020304" pitchFamily="18" charset="0"/>
              </a:rPr>
              <a:t>Date of payment as entered in the books of the recipient.</a:t>
            </a:r>
          </a:p>
          <a:p>
            <a:pPr algn="ctr"/>
            <a:r>
              <a:rPr lang="en-IN" dirty="0">
                <a:latin typeface="Times New Roman" panose="02020603050405020304" pitchFamily="18" charset="0"/>
                <a:cs typeface="Times New Roman" panose="02020603050405020304" pitchFamily="18" charset="0"/>
              </a:rPr>
              <a:t> OR</a:t>
            </a:r>
          </a:p>
          <a:p>
            <a:r>
              <a:rPr lang="en-IN" dirty="0">
                <a:latin typeface="Times New Roman" panose="02020603050405020304" pitchFamily="18" charset="0"/>
                <a:cs typeface="Times New Roman" panose="02020603050405020304" pitchFamily="18" charset="0"/>
              </a:rPr>
              <a:t>Date on which payment is debited in the recipient bank a/c.</a:t>
            </a:r>
          </a:p>
          <a:p>
            <a:pPr algn="ctr"/>
            <a:r>
              <a:rPr lang="en-IN" dirty="0">
                <a:latin typeface="Times New Roman" panose="02020603050405020304" pitchFamily="18" charset="0"/>
                <a:cs typeface="Times New Roman" panose="02020603050405020304" pitchFamily="18" charset="0"/>
              </a:rPr>
              <a:t>Earlier of Two</a:t>
            </a:r>
          </a:p>
          <a:p>
            <a:r>
              <a:rPr lang="en-IN" dirty="0">
                <a:latin typeface="Times New Roman" panose="02020603050405020304" pitchFamily="18" charset="0"/>
                <a:cs typeface="Times New Roman" panose="02020603050405020304" pitchFamily="18" charset="0"/>
              </a:rPr>
              <a:t>61</a:t>
            </a:r>
            <a:r>
              <a:rPr lang="en-IN" baseline="30000" dirty="0">
                <a:latin typeface="Times New Roman" panose="02020603050405020304" pitchFamily="18" charset="0"/>
                <a:cs typeface="Times New Roman" panose="02020603050405020304" pitchFamily="18" charset="0"/>
              </a:rPr>
              <a:t>st</a:t>
            </a:r>
            <a:r>
              <a:rPr lang="en-IN" dirty="0">
                <a:latin typeface="Times New Roman" panose="02020603050405020304" pitchFamily="18" charset="0"/>
                <a:cs typeface="Times New Roman" panose="02020603050405020304" pitchFamily="18" charset="0"/>
              </a:rPr>
              <a:t> day from the invoice date.</a:t>
            </a:r>
          </a:p>
        </p:txBody>
      </p:sp>
      <p:cxnSp>
        <p:nvCxnSpPr>
          <p:cNvPr id="21" name="Straight Arrow Connector 20">
            <a:extLst>
              <a:ext uri="{FF2B5EF4-FFF2-40B4-BE49-F238E27FC236}">
                <a16:creationId xmlns:a16="http://schemas.microsoft.com/office/drawing/2014/main" id="{8725FF29-6E52-3E05-D9B2-03429AB7D9E9}"/>
              </a:ext>
            </a:extLst>
          </p:cNvPr>
          <p:cNvCxnSpPr/>
          <p:nvPr/>
        </p:nvCxnSpPr>
        <p:spPr>
          <a:xfrm>
            <a:off x="9133114" y="2333617"/>
            <a:ext cx="0" cy="359229"/>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B3422370-406F-AA4C-C122-D8119D43D814}"/>
              </a:ext>
            </a:extLst>
          </p:cNvPr>
          <p:cNvSpPr txBox="1"/>
          <p:nvPr/>
        </p:nvSpPr>
        <p:spPr>
          <a:xfrm>
            <a:off x="7870374" y="5360397"/>
            <a:ext cx="2732314" cy="369332"/>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Whichever is earlier</a:t>
            </a:r>
          </a:p>
        </p:txBody>
      </p:sp>
      <p:cxnSp>
        <p:nvCxnSpPr>
          <p:cNvPr id="23" name="Straight Arrow Connector 22">
            <a:extLst>
              <a:ext uri="{FF2B5EF4-FFF2-40B4-BE49-F238E27FC236}">
                <a16:creationId xmlns:a16="http://schemas.microsoft.com/office/drawing/2014/main" id="{334F33B4-C933-DB0D-79C2-C32584D09400}"/>
              </a:ext>
            </a:extLst>
          </p:cNvPr>
          <p:cNvCxnSpPr/>
          <p:nvPr/>
        </p:nvCxnSpPr>
        <p:spPr>
          <a:xfrm>
            <a:off x="9133114" y="5001169"/>
            <a:ext cx="0" cy="359229"/>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id="{B810C142-D804-B8EC-79F2-F385250A576A}"/>
              </a:ext>
            </a:extLst>
          </p:cNvPr>
          <p:cNvSpPr txBox="1"/>
          <p:nvPr/>
        </p:nvSpPr>
        <p:spPr>
          <a:xfrm>
            <a:off x="4588328" y="5360397"/>
            <a:ext cx="2732315" cy="1323439"/>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sz="1600" dirty="0">
                <a:latin typeface="Times New Roman" panose="02020603050405020304" pitchFamily="18" charset="0"/>
                <a:cs typeface="Times New Roman" panose="02020603050405020304" pitchFamily="18" charset="0"/>
              </a:rPr>
              <a:t>If these events are unascertainable</a:t>
            </a:r>
          </a:p>
          <a:p>
            <a:pPr algn="ctr"/>
            <a:r>
              <a:rPr lang="en-IN" sz="1600" dirty="0">
                <a:latin typeface="Times New Roman" panose="02020603050405020304" pitchFamily="18" charset="0"/>
                <a:cs typeface="Times New Roman" panose="02020603050405020304" pitchFamily="18" charset="0"/>
              </a:rPr>
              <a:t> TOS =</a:t>
            </a:r>
          </a:p>
          <a:p>
            <a:pPr algn="just"/>
            <a:r>
              <a:rPr lang="en-IN" sz="1600" dirty="0">
                <a:latin typeface="Times New Roman" panose="02020603050405020304" pitchFamily="18" charset="0"/>
                <a:cs typeface="Times New Roman" panose="02020603050405020304" pitchFamily="18" charset="0"/>
              </a:rPr>
              <a:t>Date of entry of service in Books of accounts of receipt.</a:t>
            </a:r>
          </a:p>
        </p:txBody>
      </p:sp>
      <p:cxnSp>
        <p:nvCxnSpPr>
          <p:cNvPr id="29" name="Straight Connector 28">
            <a:extLst>
              <a:ext uri="{FF2B5EF4-FFF2-40B4-BE49-F238E27FC236}">
                <a16:creationId xmlns:a16="http://schemas.microsoft.com/office/drawing/2014/main" id="{A5CA3510-92C8-D0DA-D966-724C192BDF4C}"/>
              </a:ext>
            </a:extLst>
          </p:cNvPr>
          <p:cNvCxnSpPr>
            <a:stCxn id="24" idx="1"/>
          </p:cNvCxnSpPr>
          <p:nvPr/>
        </p:nvCxnSpPr>
        <p:spPr>
          <a:xfrm flipH="1" flipV="1">
            <a:off x="653143" y="6022116"/>
            <a:ext cx="3935185" cy="1"/>
          </a:xfrm>
          <a:prstGeom prst="line">
            <a:avLst/>
          </a:prstGeom>
          <a:ln w="28575"/>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025D8E18-CDB5-79CF-67E6-9DA19C7CAF75}"/>
              </a:ext>
            </a:extLst>
          </p:cNvPr>
          <p:cNvCxnSpPr>
            <a:cxnSpLocks/>
          </p:cNvCxnSpPr>
          <p:nvPr/>
        </p:nvCxnSpPr>
        <p:spPr>
          <a:xfrm>
            <a:off x="653132" y="2333617"/>
            <a:ext cx="0" cy="3688499"/>
          </a:xfrm>
          <a:prstGeom prst="line">
            <a:avLst/>
          </a:prstGeom>
          <a:ln w="28575"/>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7C5EE095-C38B-3FE8-1A30-DDE41975FED3}"/>
              </a:ext>
            </a:extLst>
          </p:cNvPr>
          <p:cNvCxnSpPr/>
          <p:nvPr/>
        </p:nvCxnSpPr>
        <p:spPr>
          <a:xfrm>
            <a:off x="653132" y="2333617"/>
            <a:ext cx="468086"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E7699679-DB32-3D80-80AD-6E69E2FE7754}"/>
              </a:ext>
            </a:extLst>
          </p:cNvPr>
          <p:cNvCxnSpPr>
            <a:cxnSpLocks/>
          </p:cNvCxnSpPr>
          <p:nvPr/>
        </p:nvCxnSpPr>
        <p:spPr>
          <a:xfrm>
            <a:off x="10134601" y="2010451"/>
            <a:ext cx="1730828"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2378E53E-C518-F351-8367-31D196969ABD}"/>
              </a:ext>
            </a:extLst>
          </p:cNvPr>
          <p:cNvCxnSpPr>
            <a:cxnSpLocks/>
          </p:cNvCxnSpPr>
          <p:nvPr/>
        </p:nvCxnSpPr>
        <p:spPr>
          <a:xfrm>
            <a:off x="11887190" y="2010451"/>
            <a:ext cx="0" cy="4011664"/>
          </a:xfrm>
          <a:prstGeom prst="line">
            <a:avLst/>
          </a:prstGeom>
          <a:ln w="28575"/>
        </p:spPr>
        <p:style>
          <a:lnRef idx="1">
            <a:schemeClr val="dk1"/>
          </a:lnRef>
          <a:fillRef idx="0">
            <a:schemeClr val="dk1"/>
          </a:fillRef>
          <a:effectRef idx="0">
            <a:schemeClr val="dk1"/>
          </a:effectRef>
          <a:fontRef idx="minor">
            <a:schemeClr val="tx1"/>
          </a:fontRef>
        </p:style>
      </p:cxnSp>
      <p:cxnSp>
        <p:nvCxnSpPr>
          <p:cNvPr id="40" name="Straight Connector 39">
            <a:extLst>
              <a:ext uri="{FF2B5EF4-FFF2-40B4-BE49-F238E27FC236}">
                <a16:creationId xmlns:a16="http://schemas.microsoft.com/office/drawing/2014/main" id="{2F4D669A-ABFC-6847-D498-5BBD2C9943EC}"/>
              </a:ext>
            </a:extLst>
          </p:cNvPr>
          <p:cNvCxnSpPr>
            <a:cxnSpLocks/>
          </p:cNvCxnSpPr>
          <p:nvPr/>
        </p:nvCxnSpPr>
        <p:spPr>
          <a:xfrm flipH="1">
            <a:off x="7320643" y="6022115"/>
            <a:ext cx="4566547"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80348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1514" y="457200"/>
            <a:ext cx="11811000" cy="3085717"/>
          </a:xfrm>
          <a:prstGeom prst="rect">
            <a:avLst/>
          </a:prstGeom>
          <a:noFill/>
          <a:ln w="6350">
            <a:noFill/>
          </a:ln>
        </p:spPr>
        <p:txBody>
          <a:bodyPr wrap="square" rtlCol="0">
            <a:spAutoFit/>
          </a:bodyPr>
          <a:lstStyle/>
          <a:p>
            <a:pPr algn="ctr">
              <a:lnSpc>
                <a:spcPct val="200000"/>
              </a:lnSpc>
            </a:pPr>
            <a:r>
              <a:rPr lang="en-US" sz="2800" dirty="0">
                <a:solidFill>
                  <a:prstClr val="black"/>
                </a:solidFill>
                <a:latin typeface="Times New Roman" pitchFamily="18" charset="0"/>
                <a:cs typeface="Times New Roman" pitchFamily="18" charset="0"/>
              </a:rPr>
              <a:t>Section 13(4)</a:t>
            </a:r>
          </a:p>
          <a:p>
            <a:pPr>
              <a:lnSpc>
                <a:spcPct val="200000"/>
              </a:lnSpc>
            </a:pPr>
            <a:r>
              <a:rPr lang="en-US" dirty="0">
                <a:solidFill>
                  <a:prstClr val="black"/>
                </a:solidFill>
                <a:highlight>
                  <a:srgbClr val="FFFF00"/>
                </a:highlight>
                <a:latin typeface="Times New Roman" pitchFamily="18" charset="0"/>
                <a:cs typeface="Times New Roman" pitchFamily="18" charset="0"/>
              </a:rPr>
              <a:t>Omitted </a:t>
            </a:r>
            <a:r>
              <a:rPr lang="en-US" dirty="0">
                <a:solidFill>
                  <a:prstClr val="black"/>
                </a:solidFill>
                <a:latin typeface="Times New Roman" pitchFamily="18" charset="0"/>
                <a:cs typeface="Times New Roman" pitchFamily="18" charset="0"/>
              </a:rPr>
              <a:t>(w.e.f. 01.10.2025) In case of supply of vouchers by a supplier , the time of supply shall be (a) the date of issue of voucher, if the supply is identifiable at that point; or (b) the date of redemption of voucher, in all other cases by s. 123 of the finance (No. 7 of 2025),Act 2025.</a:t>
            </a:r>
          </a:p>
          <a:p>
            <a:pPr>
              <a:lnSpc>
                <a:spcPct val="200000"/>
              </a:lnSpc>
            </a:pPr>
            <a:endParaRPr lang="en-US"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322055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0629" y="87085"/>
            <a:ext cx="11625943" cy="3085717"/>
          </a:xfrm>
          <a:prstGeom prst="rect">
            <a:avLst/>
          </a:prstGeom>
          <a:noFill/>
          <a:ln w="6350">
            <a:noFill/>
          </a:ln>
        </p:spPr>
        <p:txBody>
          <a:bodyPr wrap="square" rtlCol="0">
            <a:spAutoFit/>
          </a:bodyPr>
          <a:lstStyle/>
          <a:p>
            <a:pPr algn="ctr">
              <a:lnSpc>
                <a:spcPct val="200000"/>
              </a:lnSpc>
            </a:pPr>
            <a:r>
              <a:rPr lang="en-US" sz="2800" dirty="0">
                <a:solidFill>
                  <a:prstClr val="black"/>
                </a:solidFill>
                <a:latin typeface="Times New Roman" pitchFamily="18" charset="0"/>
                <a:cs typeface="Times New Roman" pitchFamily="18" charset="0"/>
              </a:rPr>
              <a:t>Section 13(5)</a:t>
            </a:r>
          </a:p>
          <a:p>
            <a:pPr>
              <a:lnSpc>
                <a:spcPct val="200000"/>
              </a:lnSpc>
            </a:pPr>
            <a:r>
              <a:rPr lang="en-US" dirty="0">
                <a:solidFill>
                  <a:prstClr val="black"/>
                </a:solidFill>
                <a:latin typeface="Times New Roman" pitchFamily="18" charset="0"/>
                <a:cs typeface="Times New Roman" pitchFamily="18" charset="0"/>
              </a:rPr>
              <a:t>Where it is not possible to determine the time of supply under the provisions of sub-section (2) or sub-section (3) or sub-section (4), the time of supply shall-</a:t>
            </a:r>
          </a:p>
          <a:p>
            <a:pPr marL="342900" indent="-342900">
              <a:lnSpc>
                <a:spcPct val="200000"/>
              </a:lnSpc>
              <a:buFont typeface="+mj-lt"/>
              <a:buAutoNum type="alphaLcParenR"/>
            </a:pPr>
            <a:r>
              <a:rPr lang="en-US" dirty="0">
                <a:solidFill>
                  <a:prstClr val="black"/>
                </a:solidFill>
                <a:latin typeface="Times New Roman" pitchFamily="18" charset="0"/>
                <a:cs typeface="Times New Roman" pitchFamily="18" charset="0"/>
              </a:rPr>
              <a:t>in a case where a periodical return has to be filed, be the date on which such return is to be filed; or</a:t>
            </a:r>
          </a:p>
          <a:p>
            <a:pPr marL="342900" indent="-342900">
              <a:lnSpc>
                <a:spcPct val="200000"/>
              </a:lnSpc>
              <a:buFont typeface="+mj-lt"/>
              <a:buAutoNum type="alphaLcParenR"/>
            </a:pPr>
            <a:r>
              <a:rPr lang="en-US" dirty="0">
                <a:solidFill>
                  <a:prstClr val="black"/>
                </a:solidFill>
                <a:latin typeface="Times New Roman" pitchFamily="18" charset="0"/>
                <a:cs typeface="Times New Roman" pitchFamily="18" charset="0"/>
              </a:rPr>
              <a:t>in any other case, be the date on which the tax is paid.</a:t>
            </a:r>
          </a:p>
        </p:txBody>
      </p:sp>
      <p:sp>
        <p:nvSpPr>
          <p:cNvPr id="3" name="TextBox 2">
            <a:extLst>
              <a:ext uri="{FF2B5EF4-FFF2-40B4-BE49-F238E27FC236}">
                <a16:creationId xmlns:a16="http://schemas.microsoft.com/office/drawing/2014/main" id="{DDF2BE1C-5A69-1F31-00A4-1B2773461E00}"/>
              </a:ext>
            </a:extLst>
          </p:cNvPr>
          <p:cNvSpPr txBox="1"/>
          <p:nvPr/>
        </p:nvSpPr>
        <p:spPr>
          <a:xfrm>
            <a:off x="489857" y="3967304"/>
            <a:ext cx="10907486" cy="400110"/>
          </a:xfrm>
          <a:prstGeom prst="rect">
            <a:avLst/>
          </a:prstGeom>
          <a:noFill/>
        </p:spPr>
        <p:txBody>
          <a:bodyPr wrap="square" rtlCol="0">
            <a:spAutoFit/>
          </a:bodyPr>
          <a:lstStyle/>
          <a:p>
            <a:pPr algn="ctr"/>
            <a:r>
              <a:rPr lang="en-US" sz="2000" dirty="0">
                <a:latin typeface="Times New Roman" panose="02020603050405020304" pitchFamily="18" charset="0"/>
                <a:cs typeface="Times New Roman" panose="02020603050405020304" pitchFamily="18" charset="0"/>
              </a:rPr>
              <a:t>Explanation to Section 13 (5) [Chart Diagram for better understanding]</a:t>
            </a:r>
            <a:endParaRPr lang="en-US"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E33128D4-A4BD-BC33-E7C2-2C567D9F95BE}"/>
              </a:ext>
            </a:extLst>
          </p:cNvPr>
          <p:cNvSpPr txBox="1"/>
          <p:nvPr/>
        </p:nvSpPr>
        <p:spPr>
          <a:xfrm>
            <a:off x="2739584" y="5005419"/>
            <a:ext cx="1917291" cy="646331"/>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Residual cases</a:t>
            </a:r>
          </a:p>
          <a:p>
            <a:pPr algn="ctr"/>
            <a:r>
              <a:rPr lang="en-US" dirty="0">
                <a:latin typeface="Times New Roman" panose="02020603050405020304" pitchFamily="18" charset="0"/>
                <a:cs typeface="Times New Roman" panose="02020603050405020304" pitchFamily="18" charset="0"/>
              </a:rPr>
              <a:t>Section 13 (5)</a:t>
            </a:r>
            <a:endParaRPr lang="en-IN" dirty="0">
              <a:latin typeface="Times New Roman" panose="02020603050405020304" pitchFamily="18" charset="0"/>
              <a:cs typeface="Times New Roman" panose="02020603050405020304" pitchFamily="18" charset="0"/>
            </a:endParaRPr>
          </a:p>
        </p:txBody>
      </p:sp>
      <p:sp>
        <p:nvSpPr>
          <p:cNvPr id="5" name="Arrow: Right 4">
            <a:extLst>
              <a:ext uri="{FF2B5EF4-FFF2-40B4-BE49-F238E27FC236}">
                <a16:creationId xmlns:a16="http://schemas.microsoft.com/office/drawing/2014/main" id="{2C5FAF8F-1FB8-F13A-2FBA-C5B39A8D57AD}"/>
              </a:ext>
            </a:extLst>
          </p:cNvPr>
          <p:cNvSpPr/>
          <p:nvPr/>
        </p:nvSpPr>
        <p:spPr>
          <a:xfrm>
            <a:off x="4656875" y="5161916"/>
            <a:ext cx="2271274" cy="265869"/>
          </a:xfrm>
          <a:prstGeom prst="rightArrow">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TextBox 5">
            <a:extLst>
              <a:ext uri="{FF2B5EF4-FFF2-40B4-BE49-F238E27FC236}">
                <a16:creationId xmlns:a16="http://schemas.microsoft.com/office/drawing/2014/main" id="{01F537AA-C9E5-6DEC-D8F1-2F475F17552C}"/>
              </a:ext>
            </a:extLst>
          </p:cNvPr>
          <p:cNvSpPr txBox="1"/>
          <p:nvPr/>
        </p:nvSpPr>
        <p:spPr>
          <a:xfrm>
            <a:off x="6928149" y="5005419"/>
            <a:ext cx="2344996" cy="646331"/>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TOS = Similar to that of TOS OF GOODS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19505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3286" y="76200"/>
            <a:ext cx="11604171" cy="1977721"/>
          </a:xfrm>
          <a:prstGeom prst="rect">
            <a:avLst/>
          </a:prstGeom>
          <a:noFill/>
          <a:ln w="6350">
            <a:noFill/>
          </a:ln>
        </p:spPr>
        <p:txBody>
          <a:bodyPr wrap="square" rtlCol="0">
            <a:spAutoFit/>
          </a:bodyPr>
          <a:lstStyle/>
          <a:p>
            <a:pPr algn="ctr">
              <a:lnSpc>
                <a:spcPct val="200000"/>
              </a:lnSpc>
            </a:pPr>
            <a:r>
              <a:rPr lang="en-US" sz="2800" dirty="0">
                <a:solidFill>
                  <a:prstClr val="black"/>
                </a:solidFill>
                <a:latin typeface="Times New Roman" pitchFamily="18" charset="0"/>
                <a:cs typeface="Times New Roman" pitchFamily="18" charset="0"/>
              </a:rPr>
              <a:t>Section 13(6)</a:t>
            </a:r>
          </a:p>
          <a:p>
            <a:pPr>
              <a:lnSpc>
                <a:spcPct val="200000"/>
              </a:lnSpc>
            </a:pPr>
            <a:r>
              <a:rPr lang="en-US" dirty="0">
                <a:solidFill>
                  <a:prstClr val="black"/>
                </a:solidFill>
                <a:latin typeface="Times New Roman" pitchFamily="18" charset="0"/>
                <a:cs typeface="Times New Roman" pitchFamily="18" charset="0"/>
              </a:rPr>
              <a:t>The time of supply to the extent it relates to an addition in the value of supply by way of interest, late fee or penalty for delayed payment of any consideration shall be the date on which the supplier receives such addition in value.</a:t>
            </a:r>
          </a:p>
        </p:txBody>
      </p:sp>
      <p:sp>
        <p:nvSpPr>
          <p:cNvPr id="3" name="TextBox 2">
            <a:extLst>
              <a:ext uri="{FF2B5EF4-FFF2-40B4-BE49-F238E27FC236}">
                <a16:creationId xmlns:a16="http://schemas.microsoft.com/office/drawing/2014/main" id="{DA633112-0B45-FA25-F95D-758E2F24269B}"/>
              </a:ext>
            </a:extLst>
          </p:cNvPr>
          <p:cNvSpPr txBox="1"/>
          <p:nvPr/>
        </p:nvSpPr>
        <p:spPr>
          <a:xfrm>
            <a:off x="391534" y="2767768"/>
            <a:ext cx="10907486" cy="400110"/>
          </a:xfrm>
          <a:prstGeom prst="rect">
            <a:avLst/>
          </a:prstGeom>
          <a:noFill/>
        </p:spPr>
        <p:txBody>
          <a:bodyPr wrap="square" rtlCol="0">
            <a:spAutoFit/>
          </a:bodyPr>
          <a:lstStyle/>
          <a:p>
            <a:pPr algn="ctr"/>
            <a:r>
              <a:rPr lang="en-US" sz="2000" dirty="0">
                <a:latin typeface="Times New Roman" panose="02020603050405020304" pitchFamily="18" charset="0"/>
                <a:cs typeface="Times New Roman" panose="02020603050405020304" pitchFamily="18" charset="0"/>
              </a:rPr>
              <a:t>Explanation to Section 13 (6) [Chart Diagram for better understanding]</a:t>
            </a:r>
            <a:endParaRPr lang="en-US"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E2D2367C-DCA1-33B5-2DFB-203C8AC96160}"/>
              </a:ext>
            </a:extLst>
          </p:cNvPr>
          <p:cNvSpPr txBox="1"/>
          <p:nvPr/>
        </p:nvSpPr>
        <p:spPr>
          <a:xfrm>
            <a:off x="2207341" y="3690123"/>
            <a:ext cx="2477729" cy="92333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latin typeface="Times New Roman" panose="02020603050405020304" pitchFamily="18" charset="0"/>
                <a:cs typeface="Times New Roman" panose="02020603050405020304" pitchFamily="18" charset="0"/>
              </a:rPr>
              <a:t>Enhancement of value for delayed payment of consideration</a:t>
            </a:r>
            <a:r>
              <a:rPr lang="en-US" dirty="0"/>
              <a:t> </a:t>
            </a:r>
            <a:endParaRPr lang="en-IN" dirty="0"/>
          </a:p>
        </p:txBody>
      </p:sp>
      <p:sp>
        <p:nvSpPr>
          <p:cNvPr id="5" name="Arrow: Right 4">
            <a:extLst>
              <a:ext uri="{FF2B5EF4-FFF2-40B4-BE49-F238E27FC236}">
                <a16:creationId xmlns:a16="http://schemas.microsoft.com/office/drawing/2014/main" id="{9D38926F-0945-A1A5-7C0F-F64B7A65D592}"/>
              </a:ext>
            </a:extLst>
          </p:cNvPr>
          <p:cNvSpPr/>
          <p:nvPr/>
        </p:nvSpPr>
        <p:spPr>
          <a:xfrm>
            <a:off x="4685070" y="4035465"/>
            <a:ext cx="2113936" cy="246258"/>
          </a:xfrm>
          <a:prstGeom prst="rightArrow">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135F92E8-3DD4-D425-972F-1C2BD7AF071E}"/>
              </a:ext>
            </a:extLst>
          </p:cNvPr>
          <p:cNvSpPr txBox="1"/>
          <p:nvPr/>
        </p:nvSpPr>
        <p:spPr>
          <a:xfrm>
            <a:off x="6799006" y="3696929"/>
            <a:ext cx="2344996" cy="923330"/>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TOS = Similar to that of TOS OF GOODS</a:t>
            </a:r>
          </a:p>
          <a:p>
            <a:pPr algn="ct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4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700" y="-67733"/>
            <a:ext cx="11658600" cy="7752379"/>
          </a:xfrm>
          <a:prstGeom prst="rect">
            <a:avLst/>
          </a:prstGeom>
          <a:noFill/>
          <a:ln w="6350">
            <a:noFill/>
          </a:ln>
        </p:spPr>
        <p:txBody>
          <a:bodyPr wrap="square" rtlCol="0">
            <a:spAutoFit/>
          </a:bodyPr>
          <a:lstStyle/>
          <a:p>
            <a:pPr algn="ctr">
              <a:lnSpc>
                <a:spcPct val="150000"/>
              </a:lnSpc>
            </a:pPr>
            <a:r>
              <a:rPr lang="en-US" sz="2800" dirty="0">
                <a:solidFill>
                  <a:prstClr val="black"/>
                </a:solidFill>
                <a:latin typeface="Times New Roman" pitchFamily="18" charset="0"/>
                <a:cs typeface="Times New Roman" pitchFamily="18" charset="0"/>
              </a:rPr>
              <a:t>Time of supply of Services, Section 14 of CGST Act, 2017</a:t>
            </a:r>
          </a:p>
          <a:p>
            <a:pPr algn="ctr">
              <a:lnSpc>
                <a:spcPct val="150000"/>
              </a:lnSpc>
            </a:pPr>
            <a:r>
              <a:rPr lang="en-US" b="1" dirty="0">
                <a:solidFill>
                  <a:prstClr val="black"/>
                </a:solidFill>
                <a:latin typeface="Times New Roman" pitchFamily="18" charset="0"/>
                <a:cs typeface="Times New Roman" pitchFamily="18" charset="0"/>
              </a:rPr>
              <a:t>Section 14:- Change in rate of tax in respect of supply of goods or services</a:t>
            </a:r>
          </a:p>
          <a:p>
            <a:pPr algn="ctr">
              <a:lnSpc>
                <a:spcPct val="150000"/>
              </a:lnSpc>
            </a:pPr>
            <a:endParaRPr lang="en-US" b="1" dirty="0">
              <a:solidFill>
                <a:prstClr val="black"/>
              </a:solidFill>
              <a:latin typeface="Times New Roman" pitchFamily="18" charset="0"/>
              <a:cs typeface="Times New Roman" pitchFamily="18" charset="0"/>
            </a:endParaRPr>
          </a:p>
          <a:p>
            <a:pPr>
              <a:lnSpc>
                <a:spcPct val="150000"/>
              </a:lnSpc>
            </a:pPr>
            <a:r>
              <a:rPr lang="en-US" dirty="0">
                <a:solidFill>
                  <a:prstClr val="black"/>
                </a:solidFill>
                <a:latin typeface="Times New Roman" pitchFamily="18" charset="0"/>
                <a:cs typeface="Times New Roman" pitchFamily="18" charset="0"/>
              </a:rPr>
              <a:t>Notwithstanding anything contained in section 12 or section 13, the time of supply, where there is a change in the rate of tax in respect of goods or services or both, shall be determined in the following manner, namely:-</a:t>
            </a:r>
          </a:p>
          <a:p>
            <a:pPr marL="342900" indent="-342900">
              <a:lnSpc>
                <a:spcPct val="150000"/>
              </a:lnSpc>
              <a:buFont typeface="+mj-lt"/>
              <a:buAutoNum type="alphaLcParenR"/>
            </a:pPr>
            <a:r>
              <a:rPr lang="en-US" dirty="0">
                <a:solidFill>
                  <a:prstClr val="black"/>
                </a:solidFill>
                <a:latin typeface="Times New Roman" pitchFamily="18" charset="0"/>
                <a:cs typeface="Times New Roman" pitchFamily="18" charset="0"/>
              </a:rPr>
              <a:t>in case the goods or services or both have been supplied before the change in rate of tax,-</a:t>
            </a:r>
          </a:p>
          <a:p>
            <a:pPr marL="342900" indent="-342900">
              <a:lnSpc>
                <a:spcPct val="150000"/>
              </a:lnSpc>
              <a:buFont typeface="+mj-lt"/>
              <a:buAutoNum type="alphaLcParenR"/>
            </a:pPr>
            <a:endParaRPr lang="en-US" dirty="0">
              <a:solidFill>
                <a:prstClr val="black"/>
              </a:solidFill>
              <a:latin typeface="Times New Roman" pitchFamily="18" charset="0"/>
              <a:cs typeface="Times New Roman" pitchFamily="18" charset="0"/>
            </a:endParaRPr>
          </a:p>
          <a:p>
            <a:pPr marL="857250" lvl="1" indent="-400050">
              <a:lnSpc>
                <a:spcPct val="150000"/>
              </a:lnSpc>
              <a:buFontTx/>
              <a:buAutoNum type="romanLcParenBoth"/>
            </a:pPr>
            <a:r>
              <a:rPr lang="en-US" dirty="0">
                <a:solidFill>
                  <a:prstClr val="black"/>
                </a:solidFill>
                <a:latin typeface="Times New Roman" pitchFamily="18" charset="0"/>
                <a:cs typeface="Times New Roman" pitchFamily="18" charset="0"/>
              </a:rPr>
              <a:t>where the invoice for the same has been issued and the payment is also received after the change in rate of tax, the time of supply shall be the date of receipt of payment or the date of issue of invoice, whichever is earlier; or</a:t>
            </a:r>
          </a:p>
          <a:p>
            <a:pPr marL="857250" lvl="1" indent="-400050">
              <a:lnSpc>
                <a:spcPct val="150000"/>
              </a:lnSpc>
              <a:buFontTx/>
              <a:buAutoNum type="romanLcParenBoth"/>
            </a:pPr>
            <a:endParaRPr lang="en-US" dirty="0">
              <a:solidFill>
                <a:prstClr val="black"/>
              </a:solidFill>
              <a:latin typeface="Times New Roman" pitchFamily="18" charset="0"/>
              <a:cs typeface="Times New Roman" pitchFamily="18" charset="0"/>
            </a:endParaRPr>
          </a:p>
          <a:p>
            <a:pPr marL="857250" lvl="1" indent="-400050">
              <a:lnSpc>
                <a:spcPct val="150000"/>
              </a:lnSpc>
              <a:buFontTx/>
              <a:buAutoNum type="romanLcParenBoth"/>
            </a:pPr>
            <a:r>
              <a:rPr lang="en-US" dirty="0">
                <a:solidFill>
                  <a:prstClr val="black"/>
                </a:solidFill>
                <a:latin typeface="Times New Roman" pitchFamily="18" charset="0"/>
                <a:cs typeface="Times New Roman" pitchFamily="18" charset="0"/>
              </a:rPr>
              <a:t>where the invoice has been issued prior to the change in rate of tax but payment is received after the change in rate of tax, the time of supply shall be the date of issue of invoice; or</a:t>
            </a:r>
          </a:p>
          <a:p>
            <a:pPr marL="857250" lvl="1" indent="-400050">
              <a:lnSpc>
                <a:spcPct val="150000"/>
              </a:lnSpc>
              <a:buFontTx/>
              <a:buAutoNum type="romanLcParenBoth"/>
            </a:pPr>
            <a:endParaRPr lang="en-US" dirty="0">
              <a:solidFill>
                <a:prstClr val="black"/>
              </a:solidFill>
              <a:latin typeface="Times New Roman" pitchFamily="18" charset="0"/>
              <a:cs typeface="Times New Roman" pitchFamily="18" charset="0"/>
            </a:endParaRPr>
          </a:p>
          <a:p>
            <a:pPr marL="857250" lvl="1" indent="-400050">
              <a:lnSpc>
                <a:spcPct val="150000"/>
              </a:lnSpc>
              <a:buFontTx/>
              <a:buAutoNum type="romanLcParenBoth"/>
            </a:pPr>
            <a:r>
              <a:rPr lang="en-US" dirty="0">
                <a:solidFill>
                  <a:prstClr val="black"/>
                </a:solidFill>
                <a:latin typeface="Times New Roman" pitchFamily="18" charset="0"/>
                <a:cs typeface="Times New Roman" pitchFamily="18" charset="0"/>
              </a:rPr>
              <a:t>where the payment has been received before the change in rate of tax, but the invoice for the same is issued after the change in rate of tax, the time of supply shall be the date of receipt of payment;</a:t>
            </a:r>
          </a:p>
          <a:p>
            <a:pPr marL="400050" indent="-400050">
              <a:lnSpc>
                <a:spcPct val="150000"/>
              </a:lnSpc>
              <a:buFontTx/>
              <a:buAutoNum type="alphaLcParenR"/>
            </a:pPr>
            <a:endParaRPr lang="en-US" dirty="0">
              <a:solidFill>
                <a:prstClr val="black"/>
              </a:solidFill>
              <a:latin typeface="Times New Roman" pitchFamily="18" charset="0"/>
              <a:cs typeface="Times New Roman" pitchFamily="18" charset="0"/>
            </a:endParaRPr>
          </a:p>
          <a:p>
            <a:pPr>
              <a:lnSpc>
                <a:spcPct val="150000"/>
              </a:lnSpc>
            </a:pPr>
            <a:endParaRPr lang="en-US" dirty="0">
              <a:solidFill>
                <a:prstClr val="black"/>
              </a:solidFill>
              <a:latin typeface="Times New Roman" pitchFamily="18" charset="0"/>
              <a:cs typeface="Times New Roman" pitchFamily="18" charset="0"/>
            </a:endParaRPr>
          </a:p>
          <a:p>
            <a:pPr>
              <a:lnSpc>
                <a:spcPct val="150000"/>
              </a:lnSpc>
            </a:pPr>
            <a:endParaRPr lang="en-US"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4243355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11429999" cy="4653646"/>
          </a:xfrm>
          <a:prstGeom prst="rect">
            <a:avLst/>
          </a:prstGeom>
          <a:noFill/>
          <a:ln w="6350">
            <a:noFill/>
          </a:ln>
        </p:spPr>
        <p:txBody>
          <a:bodyPr wrap="square" rtlCol="0">
            <a:spAutoFit/>
          </a:bodyPr>
          <a:lstStyle/>
          <a:p>
            <a:pPr algn="just">
              <a:lnSpc>
                <a:spcPct val="150000"/>
              </a:lnSpc>
            </a:pPr>
            <a:r>
              <a:rPr lang="en-US" sz="2000" dirty="0">
                <a:solidFill>
                  <a:prstClr val="black"/>
                </a:solidFill>
                <a:latin typeface="Times New Roman" panose="02020603050405020304" pitchFamily="18" charset="0"/>
                <a:cs typeface="Times New Roman" panose="02020603050405020304" pitchFamily="18" charset="0"/>
              </a:rPr>
              <a:t>(b) in case the goods or services or both have been supplied after the change in rate of tax-</a:t>
            </a:r>
          </a:p>
          <a:p>
            <a:pPr algn="just">
              <a:lnSpc>
                <a:spcPct val="150000"/>
              </a:lnSpc>
            </a:pPr>
            <a:endParaRPr lang="en-US" sz="2000" dirty="0">
              <a:solidFill>
                <a:prstClr val="black"/>
              </a:solidFill>
              <a:latin typeface="Times New Roman" panose="02020603050405020304" pitchFamily="18" charset="0"/>
              <a:cs typeface="Times New Roman" panose="02020603050405020304" pitchFamily="18" charset="0"/>
            </a:endParaRPr>
          </a:p>
          <a:p>
            <a:pPr lvl="1" algn="just">
              <a:lnSpc>
                <a:spcPct val="150000"/>
              </a:lnSpc>
            </a:pPr>
            <a:r>
              <a:rPr lang="en-US" sz="2000" dirty="0">
                <a:solidFill>
                  <a:prstClr val="black"/>
                </a:solidFill>
                <a:latin typeface="Times New Roman" panose="02020603050405020304" pitchFamily="18" charset="0"/>
                <a:cs typeface="Times New Roman" panose="02020603050405020304" pitchFamily="18" charset="0"/>
              </a:rPr>
              <a:t>(i) where the payment is received after the change in rate of tax but the invoice has been issued prior to the change in rate of tax, the time of supply shall be the date of receipt of payment; or</a:t>
            </a:r>
          </a:p>
          <a:p>
            <a:pPr lvl="1" algn="just">
              <a:lnSpc>
                <a:spcPct val="150000"/>
              </a:lnSpc>
            </a:pPr>
            <a:endParaRPr lang="en-US" sz="2000" dirty="0">
              <a:solidFill>
                <a:prstClr val="black"/>
              </a:solidFill>
              <a:latin typeface="Times New Roman" panose="02020603050405020304" pitchFamily="18" charset="0"/>
              <a:cs typeface="Times New Roman" panose="02020603050405020304" pitchFamily="18" charset="0"/>
            </a:endParaRPr>
          </a:p>
          <a:p>
            <a:pPr lvl="1" algn="just">
              <a:lnSpc>
                <a:spcPct val="150000"/>
              </a:lnSpc>
            </a:pPr>
            <a:r>
              <a:rPr lang="en-US" sz="2000" dirty="0">
                <a:solidFill>
                  <a:prstClr val="black"/>
                </a:solidFill>
                <a:latin typeface="Times New Roman" panose="02020603050405020304" pitchFamily="18" charset="0"/>
                <a:cs typeface="Times New Roman" panose="02020603050405020304" pitchFamily="18" charset="0"/>
              </a:rPr>
              <a:t>(ii) where the invoice has been issued and payment is received before the change in rate of tax, the time of supply shall be the date of receipt of payment or date of issue of invoice, whichever is earlier; or</a:t>
            </a:r>
          </a:p>
          <a:p>
            <a:pPr lvl="1" algn="just">
              <a:lnSpc>
                <a:spcPct val="150000"/>
              </a:lnSpc>
            </a:pPr>
            <a:endParaRPr lang="en-US" sz="2000" dirty="0">
              <a:solidFill>
                <a:prstClr val="black"/>
              </a:solidFill>
              <a:latin typeface="Times New Roman" panose="02020603050405020304" pitchFamily="18" charset="0"/>
              <a:cs typeface="Times New Roman" panose="02020603050405020304" pitchFamily="18" charset="0"/>
            </a:endParaRPr>
          </a:p>
          <a:p>
            <a:pPr lvl="1" algn="just">
              <a:lnSpc>
                <a:spcPct val="150000"/>
              </a:lnSpc>
            </a:pPr>
            <a:r>
              <a:rPr lang="en-US" sz="2000" dirty="0">
                <a:solidFill>
                  <a:prstClr val="black"/>
                </a:solidFill>
                <a:latin typeface="Times New Roman" panose="02020603050405020304" pitchFamily="18" charset="0"/>
                <a:cs typeface="Times New Roman" panose="02020603050405020304" pitchFamily="18" charset="0"/>
              </a:rPr>
              <a:t>(iii) where the invoice has been issued after the change in rate of tax but the payment is received before the change in rate of tax, the time of supply shall be the date of issue of invoice:</a:t>
            </a:r>
          </a:p>
        </p:txBody>
      </p:sp>
    </p:spTree>
    <p:extLst>
      <p:ext uri="{BB962C8B-B14F-4D97-AF65-F5344CB8AC3E}">
        <p14:creationId xmlns:p14="http://schemas.microsoft.com/office/powerpoint/2010/main" val="4014737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EF5DF-FCA4-41A2-6799-8161418AA387}"/>
              </a:ext>
            </a:extLst>
          </p:cNvPr>
          <p:cNvSpPr>
            <a:spLocks noGrp="1"/>
          </p:cNvSpPr>
          <p:nvPr>
            <p:ph type="title"/>
          </p:nvPr>
        </p:nvSpPr>
        <p:spPr>
          <a:xfrm>
            <a:off x="838200" y="365125"/>
            <a:ext cx="10515600" cy="156083"/>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C2ABAF72-9386-B73A-3464-67C2C4479385}"/>
              </a:ext>
            </a:extLst>
          </p:cNvPr>
          <p:cNvSpPr>
            <a:spLocks noGrp="1"/>
          </p:cNvSpPr>
          <p:nvPr>
            <p:ph idx="1"/>
          </p:nvPr>
        </p:nvSpPr>
        <p:spPr>
          <a:xfrm>
            <a:off x="838200" y="630936"/>
            <a:ext cx="10515600" cy="5998464"/>
          </a:xfrm>
        </p:spPr>
        <p:txBody>
          <a:bodyPr>
            <a:normAutofit fontScale="92500" lnSpcReduction="20000"/>
          </a:bodyPr>
          <a:lstStyle/>
          <a:p>
            <a:pPr algn="just">
              <a:lnSpc>
                <a:spcPct val="150000"/>
              </a:lnSpc>
            </a:pPr>
            <a:r>
              <a:rPr lang="en-US" dirty="0"/>
              <a:t>Point of taxation means the point in time when goods have been deemed to be supplied or services have been deemed to be provided.</a:t>
            </a:r>
          </a:p>
          <a:p>
            <a:pPr algn="just">
              <a:lnSpc>
                <a:spcPct val="150000"/>
              </a:lnSpc>
            </a:pPr>
            <a:r>
              <a:rPr lang="en-US" dirty="0"/>
              <a:t>The point of taxation enables us to determine the rate of tax, value, and due dates for payment of taxes. </a:t>
            </a:r>
          </a:p>
          <a:p>
            <a:pPr algn="just">
              <a:lnSpc>
                <a:spcPct val="150000"/>
              </a:lnSpc>
            </a:pPr>
            <a:r>
              <a:rPr lang="en-US" dirty="0"/>
              <a:t>The liability to pay CGST / SGST will arise at the time of supply as determined for goods and services. </a:t>
            </a:r>
          </a:p>
          <a:p>
            <a:pPr algn="just">
              <a:lnSpc>
                <a:spcPct val="150000"/>
              </a:lnSpc>
            </a:pPr>
            <a:r>
              <a:rPr lang="en-US" dirty="0"/>
              <a:t>There are separate provisions for time of supply for goods and time of supply for services.</a:t>
            </a:r>
          </a:p>
          <a:p>
            <a:pPr algn="just">
              <a:lnSpc>
                <a:spcPct val="150000"/>
              </a:lnSpc>
            </a:pPr>
            <a:r>
              <a:rPr lang="en-US" dirty="0"/>
              <a:t>The liability to pay CGST / SGST on the services shall arise at the time of supply as determined by GST provisions.</a:t>
            </a:r>
            <a:endParaRPr lang="en-IN" dirty="0"/>
          </a:p>
        </p:txBody>
      </p:sp>
    </p:spTree>
    <p:extLst>
      <p:ext uri="{BB962C8B-B14F-4D97-AF65-F5344CB8AC3E}">
        <p14:creationId xmlns:p14="http://schemas.microsoft.com/office/powerpoint/2010/main" val="10646864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10800000" flipH="1" flipV="1">
            <a:off x="329185" y="-164435"/>
            <a:ext cx="11365992" cy="5840189"/>
          </a:xfrm>
          <a:prstGeom prst="rect">
            <a:avLst/>
          </a:prstGeom>
          <a:noFill/>
          <a:ln w="6350">
            <a:noFill/>
          </a:ln>
        </p:spPr>
        <p:txBody>
          <a:bodyPr wrap="square" rtlCol="0">
            <a:spAutoFit/>
          </a:bodyPr>
          <a:lstStyle/>
          <a:p>
            <a:pPr algn="just">
              <a:lnSpc>
                <a:spcPct val="150000"/>
              </a:lnSpc>
            </a:pPr>
            <a:r>
              <a:rPr lang="en-US" sz="2800" dirty="0">
                <a:solidFill>
                  <a:prstClr val="black"/>
                </a:solidFill>
                <a:latin typeface="Times New Roman" panose="02020603050405020304" pitchFamily="18" charset="0"/>
                <a:cs typeface="Times New Roman" panose="02020603050405020304" pitchFamily="18" charset="0"/>
              </a:rPr>
              <a:t>Provided that the date of receipt of payment shall be the date of credit in the bank account if such credit in the bank account is after four working days from the date of change in the rate of tax.</a:t>
            </a:r>
          </a:p>
          <a:p>
            <a:pPr algn="just">
              <a:lnSpc>
                <a:spcPct val="150000"/>
              </a:lnSpc>
            </a:pPr>
            <a:endParaRPr lang="en-US" sz="2800" b="1" dirty="0">
              <a:solidFill>
                <a:prstClr val="black"/>
              </a:solidFill>
              <a:latin typeface="Times New Roman" panose="02020603050405020304" pitchFamily="18" charset="0"/>
              <a:cs typeface="Times New Roman" panose="02020603050405020304" pitchFamily="18" charset="0"/>
            </a:endParaRPr>
          </a:p>
          <a:p>
            <a:pPr algn="just">
              <a:lnSpc>
                <a:spcPct val="150000"/>
              </a:lnSpc>
            </a:pPr>
            <a:r>
              <a:rPr lang="en-US" sz="2800" dirty="0">
                <a:solidFill>
                  <a:prstClr val="black"/>
                </a:solidFill>
                <a:latin typeface="Times New Roman" panose="02020603050405020304" pitchFamily="18" charset="0"/>
                <a:cs typeface="Times New Roman" panose="02020603050405020304" pitchFamily="18" charset="0"/>
              </a:rPr>
              <a:t>Explanation:-For the purposes of this section, "the date of receipt of payment" shall be the date on which the payment is entered in the books of account of the supplier or the date on which the payment is credited to his bank account, whichever is earlier.</a:t>
            </a:r>
          </a:p>
          <a:p>
            <a:pPr algn="just">
              <a:lnSpc>
                <a:spcPct val="150000"/>
              </a:lnSpc>
            </a:pPr>
            <a:r>
              <a:rPr lang="en-US" sz="2800" dirty="0">
                <a:solidFill>
                  <a:prstClr val="black"/>
                </a:solidFill>
                <a:latin typeface="Times New Roman" panose="02020603050405020304" pitchFamily="18" charset="0"/>
                <a:cs typeface="Times New Roman" panose="02020603050405020304" pitchFamily="18" charset="0"/>
              </a:rPr>
              <a:t>Enforced w.e.f. 1st July, 2017.</a:t>
            </a:r>
            <a:endParaRPr lang="en-US" sz="2800" dirty="0">
              <a:solidFill>
                <a:prstClr val="black"/>
              </a:solidFill>
              <a:latin typeface="Calibri"/>
            </a:endParaRPr>
          </a:p>
        </p:txBody>
      </p:sp>
    </p:spTree>
    <p:extLst>
      <p:ext uri="{BB962C8B-B14F-4D97-AF65-F5344CB8AC3E}">
        <p14:creationId xmlns:p14="http://schemas.microsoft.com/office/powerpoint/2010/main" val="20309083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3911BE-5053-00B1-FCD6-1AB2E1A768DA}"/>
              </a:ext>
            </a:extLst>
          </p:cNvPr>
          <p:cNvSpPr txBox="1"/>
          <p:nvPr/>
        </p:nvSpPr>
        <p:spPr>
          <a:xfrm>
            <a:off x="506424" y="521884"/>
            <a:ext cx="10907486" cy="461665"/>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Explanation to Section 14 [Chart Diagram for better understanding]</a:t>
            </a:r>
            <a:endParaRPr lang="en-US"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E0C9BE0A-7B31-8A09-F84D-6D6E0544E775}"/>
              </a:ext>
            </a:extLst>
          </p:cNvPr>
          <p:cNvSpPr txBox="1"/>
          <p:nvPr/>
        </p:nvSpPr>
        <p:spPr>
          <a:xfrm>
            <a:off x="2749057" y="1386521"/>
            <a:ext cx="6422221" cy="498663"/>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lnSpc>
                <a:spcPct val="150000"/>
              </a:lnSpc>
            </a:pPr>
            <a:r>
              <a:rPr lang="en-US" sz="2000" dirty="0">
                <a:latin typeface="Times New Roman" panose="02020603050405020304" pitchFamily="18" charset="0"/>
                <a:cs typeface="Times New Roman" panose="02020603050405020304" pitchFamily="18" charset="0"/>
              </a:rPr>
              <a:t>Time of supply in case of change in rate of tax (Section 14)</a:t>
            </a:r>
          </a:p>
        </p:txBody>
      </p:sp>
      <p:cxnSp>
        <p:nvCxnSpPr>
          <p:cNvPr id="5" name="Straight Arrow Connector 4">
            <a:extLst>
              <a:ext uri="{FF2B5EF4-FFF2-40B4-BE49-F238E27FC236}">
                <a16:creationId xmlns:a16="http://schemas.microsoft.com/office/drawing/2014/main" id="{0664DA74-A37C-C4DD-527E-F8B7C18E6BCA}"/>
              </a:ext>
            </a:extLst>
          </p:cNvPr>
          <p:cNvCxnSpPr>
            <a:cxnSpLocks/>
          </p:cNvCxnSpPr>
          <p:nvPr/>
        </p:nvCxnSpPr>
        <p:spPr>
          <a:xfrm>
            <a:off x="5960168" y="1861085"/>
            <a:ext cx="4846" cy="74505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941E9483-75DA-8408-E6E3-91BC292D7BCD}"/>
              </a:ext>
            </a:extLst>
          </p:cNvPr>
          <p:cNvCxnSpPr/>
          <p:nvPr/>
        </p:nvCxnSpPr>
        <p:spPr>
          <a:xfrm>
            <a:off x="1071717" y="3790491"/>
            <a:ext cx="9753600"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8" name="Straight Arrow Connector 7">
            <a:extLst>
              <a:ext uri="{FF2B5EF4-FFF2-40B4-BE49-F238E27FC236}">
                <a16:creationId xmlns:a16="http://schemas.microsoft.com/office/drawing/2014/main" id="{E20E6618-5B32-8D06-9C57-8221740D6F53}"/>
              </a:ext>
            </a:extLst>
          </p:cNvPr>
          <p:cNvCxnSpPr>
            <a:cxnSpLocks/>
          </p:cNvCxnSpPr>
          <p:nvPr/>
        </p:nvCxnSpPr>
        <p:spPr>
          <a:xfrm>
            <a:off x="1071717" y="3790491"/>
            <a:ext cx="0" cy="58583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5B2E5B79-CADE-0699-6B7F-4C53A3A91180}"/>
              </a:ext>
            </a:extLst>
          </p:cNvPr>
          <p:cNvCxnSpPr>
            <a:cxnSpLocks/>
          </p:cNvCxnSpPr>
          <p:nvPr/>
        </p:nvCxnSpPr>
        <p:spPr>
          <a:xfrm>
            <a:off x="10796954" y="3747933"/>
            <a:ext cx="0" cy="602933"/>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0" name="Rectangle 9">
            <a:extLst>
              <a:ext uri="{FF2B5EF4-FFF2-40B4-BE49-F238E27FC236}">
                <a16:creationId xmlns:a16="http://schemas.microsoft.com/office/drawing/2014/main" id="{54FB76DA-6DA6-A894-C48E-A5FB0D34C872}"/>
              </a:ext>
            </a:extLst>
          </p:cNvPr>
          <p:cNvSpPr/>
          <p:nvPr/>
        </p:nvSpPr>
        <p:spPr>
          <a:xfrm>
            <a:off x="3516493" y="2660021"/>
            <a:ext cx="4887351" cy="452619"/>
          </a:xfrm>
          <a:prstGeom prst="rect">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dirty="0">
                <a:latin typeface="Times New Roman" panose="02020603050405020304" pitchFamily="18" charset="0"/>
                <a:cs typeface="Times New Roman" panose="02020603050405020304" pitchFamily="18" charset="0"/>
              </a:rPr>
              <a:t>Goods or Services both have been supplied</a:t>
            </a:r>
          </a:p>
        </p:txBody>
      </p:sp>
      <p:cxnSp>
        <p:nvCxnSpPr>
          <p:cNvPr id="11" name="Straight Arrow Connector 10">
            <a:extLst>
              <a:ext uri="{FF2B5EF4-FFF2-40B4-BE49-F238E27FC236}">
                <a16:creationId xmlns:a16="http://schemas.microsoft.com/office/drawing/2014/main" id="{EEC05BCB-1F45-1329-EEE4-66E1AA953922}"/>
              </a:ext>
            </a:extLst>
          </p:cNvPr>
          <p:cNvCxnSpPr>
            <a:cxnSpLocks/>
            <a:stCxn id="10" idx="2"/>
          </p:cNvCxnSpPr>
          <p:nvPr/>
        </p:nvCxnSpPr>
        <p:spPr>
          <a:xfrm>
            <a:off x="5960169" y="3112640"/>
            <a:ext cx="0" cy="67785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id="{B226FAB8-2E02-D940-13ED-3278D726D494}"/>
              </a:ext>
            </a:extLst>
          </p:cNvPr>
          <p:cNvSpPr txBox="1"/>
          <p:nvPr/>
        </p:nvSpPr>
        <p:spPr>
          <a:xfrm>
            <a:off x="494774" y="4350866"/>
            <a:ext cx="2731475" cy="707886"/>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Before change in the tax rate</a:t>
            </a:r>
            <a:endParaRPr lang="en-IN" sz="20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838E9EDA-8E60-70E3-3A14-989AB80AA818}"/>
              </a:ext>
            </a:extLst>
          </p:cNvPr>
          <p:cNvSpPr txBox="1"/>
          <p:nvPr/>
        </p:nvSpPr>
        <p:spPr>
          <a:xfrm>
            <a:off x="8874371" y="4350866"/>
            <a:ext cx="2731475" cy="707886"/>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After change in the tax rate</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81470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3D6089-C79F-19CF-FE3B-57DDDAC3CFE4}"/>
              </a:ext>
            </a:extLst>
          </p:cNvPr>
          <p:cNvSpPr txBox="1"/>
          <p:nvPr/>
        </p:nvSpPr>
        <p:spPr>
          <a:xfrm>
            <a:off x="3892061" y="468924"/>
            <a:ext cx="4407877" cy="52322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800" dirty="0">
                <a:latin typeface="Times New Roman" panose="02020603050405020304" pitchFamily="18" charset="0"/>
                <a:cs typeface="Times New Roman" panose="02020603050405020304" pitchFamily="18" charset="0"/>
              </a:rPr>
              <a:t>Before change in the tax rate</a:t>
            </a:r>
            <a:endParaRPr lang="en-IN" dirty="0">
              <a:latin typeface="Times New Roman" panose="02020603050405020304" pitchFamily="18" charset="0"/>
              <a:cs typeface="Times New Roman" panose="02020603050405020304" pitchFamily="18" charset="0"/>
            </a:endParaRPr>
          </a:p>
        </p:txBody>
      </p:sp>
      <p:cxnSp>
        <p:nvCxnSpPr>
          <p:cNvPr id="3" name="Straight Connector 2">
            <a:extLst>
              <a:ext uri="{FF2B5EF4-FFF2-40B4-BE49-F238E27FC236}">
                <a16:creationId xmlns:a16="http://schemas.microsoft.com/office/drawing/2014/main" id="{82C4EE0D-128D-3DDD-EC9D-DAE53B2BCD8B}"/>
              </a:ext>
            </a:extLst>
          </p:cNvPr>
          <p:cNvCxnSpPr/>
          <p:nvPr/>
        </p:nvCxnSpPr>
        <p:spPr>
          <a:xfrm>
            <a:off x="1195755" y="1585363"/>
            <a:ext cx="9753600"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4" name="Straight Arrow Connector 3">
            <a:extLst>
              <a:ext uri="{FF2B5EF4-FFF2-40B4-BE49-F238E27FC236}">
                <a16:creationId xmlns:a16="http://schemas.microsoft.com/office/drawing/2014/main" id="{A77DACBF-6DE1-3124-59F8-2F8F7E195D1E}"/>
              </a:ext>
            </a:extLst>
          </p:cNvPr>
          <p:cNvCxnSpPr>
            <a:cxnSpLocks/>
          </p:cNvCxnSpPr>
          <p:nvPr/>
        </p:nvCxnSpPr>
        <p:spPr>
          <a:xfrm>
            <a:off x="1195755" y="1577974"/>
            <a:ext cx="0" cy="90731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 name="Straight Arrow Connector 4">
            <a:extLst>
              <a:ext uri="{FF2B5EF4-FFF2-40B4-BE49-F238E27FC236}">
                <a16:creationId xmlns:a16="http://schemas.microsoft.com/office/drawing/2014/main" id="{22E29D94-7BD1-1B81-D03E-9F987438B068}"/>
              </a:ext>
            </a:extLst>
          </p:cNvPr>
          <p:cNvCxnSpPr>
            <a:cxnSpLocks/>
          </p:cNvCxnSpPr>
          <p:nvPr/>
        </p:nvCxnSpPr>
        <p:spPr>
          <a:xfrm>
            <a:off x="10949355" y="1577974"/>
            <a:ext cx="0" cy="90731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a:extLst>
              <a:ext uri="{FF2B5EF4-FFF2-40B4-BE49-F238E27FC236}">
                <a16:creationId xmlns:a16="http://schemas.microsoft.com/office/drawing/2014/main" id="{F0BA046B-6755-CB6C-9A47-3F883A82099D}"/>
              </a:ext>
            </a:extLst>
          </p:cNvPr>
          <p:cNvCxnSpPr>
            <a:cxnSpLocks/>
          </p:cNvCxnSpPr>
          <p:nvPr/>
        </p:nvCxnSpPr>
        <p:spPr>
          <a:xfrm>
            <a:off x="6119447" y="992144"/>
            <a:ext cx="0" cy="58583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8D5390F8-ACB4-1FDA-14AE-E138C289502A}"/>
              </a:ext>
            </a:extLst>
          </p:cNvPr>
          <p:cNvCxnSpPr>
            <a:cxnSpLocks/>
          </p:cNvCxnSpPr>
          <p:nvPr/>
        </p:nvCxnSpPr>
        <p:spPr>
          <a:xfrm>
            <a:off x="6119447" y="1585363"/>
            <a:ext cx="0" cy="89992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1" name="Rectangle 10">
            <a:extLst>
              <a:ext uri="{FF2B5EF4-FFF2-40B4-BE49-F238E27FC236}">
                <a16:creationId xmlns:a16="http://schemas.microsoft.com/office/drawing/2014/main" id="{D11C1D18-FA7A-B26B-738B-3C5439460A48}"/>
              </a:ext>
            </a:extLst>
          </p:cNvPr>
          <p:cNvSpPr/>
          <p:nvPr/>
        </p:nvSpPr>
        <p:spPr>
          <a:xfrm>
            <a:off x="457200" y="2492680"/>
            <a:ext cx="2696308" cy="1645557"/>
          </a:xfrm>
          <a:prstGeom prst="rect">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dirty="0">
                <a:latin typeface="Times New Roman" panose="02020603050405020304" pitchFamily="18" charset="0"/>
                <a:cs typeface="Times New Roman" panose="02020603050405020304" pitchFamily="18" charset="0"/>
              </a:rPr>
              <a:t>Invoice issued and payment received after the change</a:t>
            </a:r>
            <a:endParaRPr lang="en-IN" sz="2000" dirty="0">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484BEDD7-406D-9CE1-E76E-9B120CCD52BF}"/>
              </a:ext>
            </a:extLst>
          </p:cNvPr>
          <p:cNvSpPr/>
          <p:nvPr/>
        </p:nvSpPr>
        <p:spPr>
          <a:xfrm>
            <a:off x="4876800" y="2492680"/>
            <a:ext cx="2696308" cy="1645561"/>
          </a:xfrm>
          <a:prstGeom prst="rect">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dirty="0">
                <a:latin typeface="Times New Roman" panose="02020603050405020304" pitchFamily="18" charset="0"/>
                <a:cs typeface="Times New Roman" panose="02020603050405020304" pitchFamily="18" charset="0"/>
              </a:rPr>
              <a:t>Invoice issued before the change and payment received after the change</a:t>
            </a:r>
            <a:endParaRPr lang="en-IN" sz="2000" dirty="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EC3EEC06-7A1B-3EFA-65F8-B6C54C1DB1D5}"/>
              </a:ext>
            </a:extLst>
          </p:cNvPr>
          <p:cNvSpPr/>
          <p:nvPr/>
        </p:nvSpPr>
        <p:spPr>
          <a:xfrm>
            <a:off x="9190892" y="2492680"/>
            <a:ext cx="2696308" cy="1645561"/>
          </a:xfrm>
          <a:prstGeom prst="rect">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dirty="0">
                <a:latin typeface="Times New Roman" panose="02020603050405020304" pitchFamily="18" charset="0"/>
                <a:cs typeface="Times New Roman" panose="02020603050405020304" pitchFamily="18" charset="0"/>
              </a:rPr>
              <a:t>Payment received before the change but invoice issued after the change</a:t>
            </a:r>
            <a:endParaRPr lang="en-IN" sz="20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364AC449-B95D-AC6F-5115-AD706A84BC6D}"/>
              </a:ext>
            </a:extLst>
          </p:cNvPr>
          <p:cNvSpPr txBox="1"/>
          <p:nvPr/>
        </p:nvSpPr>
        <p:spPr>
          <a:xfrm>
            <a:off x="457200" y="4595446"/>
            <a:ext cx="2696308" cy="1754326"/>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TOS = </a:t>
            </a:r>
          </a:p>
          <a:p>
            <a:pPr algn="ctr"/>
            <a:r>
              <a:rPr lang="en-US" dirty="0">
                <a:latin typeface="Times New Roman" panose="02020603050405020304" pitchFamily="18" charset="0"/>
                <a:cs typeface="Times New Roman" panose="02020603050405020304" pitchFamily="18" charset="0"/>
              </a:rPr>
              <a:t>Date of receipt of payment </a:t>
            </a:r>
          </a:p>
          <a:p>
            <a:pPr algn="ctr"/>
            <a:r>
              <a:rPr lang="en-US" dirty="0">
                <a:latin typeface="Times New Roman" panose="02020603050405020304" pitchFamily="18" charset="0"/>
                <a:cs typeface="Times New Roman" panose="02020603050405020304" pitchFamily="18" charset="0"/>
              </a:rPr>
              <a:t>OR </a:t>
            </a:r>
          </a:p>
          <a:p>
            <a:pPr algn="ctr"/>
            <a:r>
              <a:rPr lang="en-US" dirty="0">
                <a:latin typeface="Times New Roman" panose="02020603050405020304" pitchFamily="18" charset="0"/>
                <a:cs typeface="Times New Roman" panose="02020603050405020304" pitchFamily="18" charset="0"/>
              </a:rPr>
              <a:t>Date of issue of invoice.</a:t>
            </a:r>
          </a:p>
          <a:p>
            <a:pPr algn="ctr"/>
            <a:endParaRPr lang="en-US"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(Whichever is earlier)</a:t>
            </a:r>
            <a:endParaRPr lang="en-IN" dirty="0">
              <a:latin typeface="Times New Roman" panose="02020603050405020304" pitchFamily="18" charset="0"/>
              <a:cs typeface="Times New Roman" panose="02020603050405020304" pitchFamily="18" charset="0"/>
            </a:endParaRPr>
          </a:p>
        </p:txBody>
      </p:sp>
      <p:cxnSp>
        <p:nvCxnSpPr>
          <p:cNvPr id="15" name="Straight Arrow Connector 14">
            <a:extLst>
              <a:ext uri="{FF2B5EF4-FFF2-40B4-BE49-F238E27FC236}">
                <a16:creationId xmlns:a16="http://schemas.microsoft.com/office/drawing/2014/main" id="{F9544989-9E4C-065A-9A4E-3ACC51699FF3}"/>
              </a:ext>
            </a:extLst>
          </p:cNvPr>
          <p:cNvCxnSpPr>
            <a:cxnSpLocks/>
          </p:cNvCxnSpPr>
          <p:nvPr/>
        </p:nvCxnSpPr>
        <p:spPr>
          <a:xfrm>
            <a:off x="1195756" y="4150131"/>
            <a:ext cx="0" cy="44531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89443F1A-BAE3-CBD1-8B91-FC19EC9E284C}"/>
              </a:ext>
            </a:extLst>
          </p:cNvPr>
          <p:cNvCxnSpPr>
            <a:cxnSpLocks/>
          </p:cNvCxnSpPr>
          <p:nvPr/>
        </p:nvCxnSpPr>
        <p:spPr>
          <a:xfrm>
            <a:off x="6142895" y="4138237"/>
            <a:ext cx="0" cy="44531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9DC850EF-51BD-E08A-E2C5-A49D191C7405}"/>
              </a:ext>
            </a:extLst>
          </p:cNvPr>
          <p:cNvSpPr txBox="1"/>
          <p:nvPr/>
        </p:nvSpPr>
        <p:spPr>
          <a:xfrm>
            <a:off x="4876800" y="4595446"/>
            <a:ext cx="2696308" cy="92333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TOS = </a:t>
            </a:r>
          </a:p>
          <a:p>
            <a:pPr algn="ctr"/>
            <a:r>
              <a:rPr lang="en-US" dirty="0">
                <a:latin typeface="Times New Roman" panose="02020603050405020304" pitchFamily="18" charset="0"/>
                <a:cs typeface="Times New Roman" panose="02020603050405020304" pitchFamily="18" charset="0"/>
              </a:rPr>
              <a:t>Date of issue of invoice.</a:t>
            </a:r>
          </a:p>
          <a:p>
            <a:pPr algn="ctr"/>
            <a:endParaRPr lang="en-IN"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DB299BF2-BAF9-5485-72BD-4DAC696F88BA}"/>
              </a:ext>
            </a:extLst>
          </p:cNvPr>
          <p:cNvSpPr txBox="1"/>
          <p:nvPr/>
        </p:nvSpPr>
        <p:spPr>
          <a:xfrm>
            <a:off x="9272954" y="4583552"/>
            <a:ext cx="2614244" cy="1200329"/>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TOS =</a:t>
            </a:r>
          </a:p>
          <a:p>
            <a:pPr algn="ctr"/>
            <a:r>
              <a:rPr lang="en-US" dirty="0">
                <a:latin typeface="Times New Roman" panose="02020603050405020304" pitchFamily="18" charset="0"/>
                <a:cs typeface="Times New Roman" panose="02020603050405020304" pitchFamily="18" charset="0"/>
              </a:rPr>
              <a:t>Date of receipt of payment.</a:t>
            </a:r>
          </a:p>
          <a:p>
            <a:pPr algn="ctr"/>
            <a:endParaRPr lang="en-IN" dirty="0">
              <a:latin typeface="Times New Roman" panose="02020603050405020304" pitchFamily="18" charset="0"/>
              <a:cs typeface="Times New Roman" panose="02020603050405020304" pitchFamily="18" charset="0"/>
            </a:endParaRPr>
          </a:p>
        </p:txBody>
      </p:sp>
      <p:cxnSp>
        <p:nvCxnSpPr>
          <p:cNvPr id="20" name="Straight Arrow Connector 19">
            <a:extLst>
              <a:ext uri="{FF2B5EF4-FFF2-40B4-BE49-F238E27FC236}">
                <a16:creationId xmlns:a16="http://schemas.microsoft.com/office/drawing/2014/main" id="{CD14DDA3-2575-AC0C-15F9-771F635C5F67}"/>
              </a:ext>
            </a:extLst>
          </p:cNvPr>
          <p:cNvCxnSpPr>
            <a:cxnSpLocks/>
          </p:cNvCxnSpPr>
          <p:nvPr/>
        </p:nvCxnSpPr>
        <p:spPr>
          <a:xfrm>
            <a:off x="10949355" y="4138237"/>
            <a:ext cx="0" cy="44531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688475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99FB74-EE58-F76A-0D88-B99180B46AA0}"/>
              </a:ext>
            </a:extLst>
          </p:cNvPr>
          <p:cNvSpPr txBox="1"/>
          <p:nvPr/>
        </p:nvSpPr>
        <p:spPr>
          <a:xfrm>
            <a:off x="3892061" y="468924"/>
            <a:ext cx="4407877" cy="52322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800" dirty="0">
                <a:latin typeface="Times New Roman" panose="02020603050405020304" pitchFamily="18" charset="0"/>
                <a:cs typeface="Times New Roman" panose="02020603050405020304" pitchFamily="18" charset="0"/>
              </a:rPr>
              <a:t>After change in the tax rate</a:t>
            </a:r>
            <a:endParaRPr lang="en-IN" dirty="0">
              <a:latin typeface="Times New Roman" panose="02020603050405020304" pitchFamily="18" charset="0"/>
              <a:cs typeface="Times New Roman" panose="02020603050405020304" pitchFamily="18" charset="0"/>
            </a:endParaRPr>
          </a:p>
        </p:txBody>
      </p:sp>
      <p:cxnSp>
        <p:nvCxnSpPr>
          <p:cNvPr id="3" name="Straight Arrow Connector 2">
            <a:extLst>
              <a:ext uri="{FF2B5EF4-FFF2-40B4-BE49-F238E27FC236}">
                <a16:creationId xmlns:a16="http://schemas.microsoft.com/office/drawing/2014/main" id="{C6198806-3FF3-682B-A2E9-5B78296268F2}"/>
              </a:ext>
            </a:extLst>
          </p:cNvPr>
          <p:cNvCxnSpPr>
            <a:cxnSpLocks/>
          </p:cNvCxnSpPr>
          <p:nvPr/>
        </p:nvCxnSpPr>
        <p:spPr>
          <a:xfrm>
            <a:off x="6119447" y="992144"/>
            <a:ext cx="0" cy="58583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 name="Straight Connector 3">
            <a:extLst>
              <a:ext uri="{FF2B5EF4-FFF2-40B4-BE49-F238E27FC236}">
                <a16:creationId xmlns:a16="http://schemas.microsoft.com/office/drawing/2014/main" id="{DD944A55-C453-E739-C1B8-7D0F4292D78F}"/>
              </a:ext>
            </a:extLst>
          </p:cNvPr>
          <p:cNvCxnSpPr/>
          <p:nvPr/>
        </p:nvCxnSpPr>
        <p:spPr>
          <a:xfrm>
            <a:off x="1195755" y="1585363"/>
            <a:ext cx="9753600"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5" name="Straight Arrow Connector 4">
            <a:extLst>
              <a:ext uri="{FF2B5EF4-FFF2-40B4-BE49-F238E27FC236}">
                <a16:creationId xmlns:a16="http://schemas.microsoft.com/office/drawing/2014/main" id="{2A8AA9E7-B3F7-0B90-9DF1-5D942EBD9A8F}"/>
              </a:ext>
            </a:extLst>
          </p:cNvPr>
          <p:cNvCxnSpPr>
            <a:cxnSpLocks/>
          </p:cNvCxnSpPr>
          <p:nvPr/>
        </p:nvCxnSpPr>
        <p:spPr>
          <a:xfrm>
            <a:off x="1195755" y="1577974"/>
            <a:ext cx="0" cy="90731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a:extLst>
              <a:ext uri="{FF2B5EF4-FFF2-40B4-BE49-F238E27FC236}">
                <a16:creationId xmlns:a16="http://schemas.microsoft.com/office/drawing/2014/main" id="{D85BF058-8AF2-A810-C2D1-C576C439055C}"/>
              </a:ext>
            </a:extLst>
          </p:cNvPr>
          <p:cNvCxnSpPr>
            <a:cxnSpLocks/>
          </p:cNvCxnSpPr>
          <p:nvPr/>
        </p:nvCxnSpPr>
        <p:spPr>
          <a:xfrm>
            <a:off x="6119447" y="1585363"/>
            <a:ext cx="0" cy="89992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7" name="Straight Arrow Connector 6">
            <a:extLst>
              <a:ext uri="{FF2B5EF4-FFF2-40B4-BE49-F238E27FC236}">
                <a16:creationId xmlns:a16="http://schemas.microsoft.com/office/drawing/2014/main" id="{C64F1C37-6D57-5DD6-925B-BFD46B897078}"/>
              </a:ext>
            </a:extLst>
          </p:cNvPr>
          <p:cNvCxnSpPr>
            <a:cxnSpLocks/>
          </p:cNvCxnSpPr>
          <p:nvPr/>
        </p:nvCxnSpPr>
        <p:spPr>
          <a:xfrm>
            <a:off x="10949355" y="1577974"/>
            <a:ext cx="0" cy="90731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8" name="TextBox 7">
            <a:extLst>
              <a:ext uri="{FF2B5EF4-FFF2-40B4-BE49-F238E27FC236}">
                <a16:creationId xmlns:a16="http://schemas.microsoft.com/office/drawing/2014/main" id="{115A2905-078B-C1D0-921D-0B41F0FC3BD8}"/>
              </a:ext>
            </a:extLst>
          </p:cNvPr>
          <p:cNvSpPr txBox="1"/>
          <p:nvPr/>
        </p:nvSpPr>
        <p:spPr>
          <a:xfrm>
            <a:off x="609600" y="2485292"/>
            <a:ext cx="2625969" cy="92333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Payment received after the change but invoice issued before the change.</a:t>
            </a:r>
            <a:endParaRPr lang="en-IN" dirty="0">
              <a:latin typeface="Times New Roman" panose="02020603050405020304" pitchFamily="18" charset="0"/>
              <a:cs typeface="Times New Roman" panose="02020603050405020304" pitchFamily="18" charset="0"/>
            </a:endParaRPr>
          </a:p>
        </p:txBody>
      </p:sp>
      <p:cxnSp>
        <p:nvCxnSpPr>
          <p:cNvPr id="9" name="Straight Arrow Connector 8">
            <a:extLst>
              <a:ext uri="{FF2B5EF4-FFF2-40B4-BE49-F238E27FC236}">
                <a16:creationId xmlns:a16="http://schemas.microsoft.com/office/drawing/2014/main" id="{4E2079B5-A964-664D-B844-39352D7B3E36}"/>
              </a:ext>
            </a:extLst>
          </p:cNvPr>
          <p:cNvCxnSpPr>
            <a:cxnSpLocks/>
          </p:cNvCxnSpPr>
          <p:nvPr/>
        </p:nvCxnSpPr>
        <p:spPr>
          <a:xfrm>
            <a:off x="1184033" y="3408622"/>
            <a:ext cx="0" cy="90731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0" name="TextBox 9">
            <a:extLst>
              <a:ext uri="{FF2B5EF4-FFF2-40B4-BE49-F238E27FC236}">
                <a16:creationId xmlns:a16="http://schemas.microsoft.com/office/drawing/2014/main" id="{ABF56703-9F14-F250-97E5-00E7720C5B3C}"/>
              </a:ext>
            </a:extLst>
          </p:cNvPr>
          <p:cNvSpPr txBox="1"/>
          <p:nvPr/>
        </p:nvSpPr>
        <p:spPr>
          <a:xfrm>
            <a:off x="609600" y="4315940"/>
            <a:ext cx="2625966" cy="92333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TOS =</a:t>
            </a:r>
          </a:p>
          <a:p>
            <a:pPr algn="ctr"/>
            <a:r>
              <a:rPr lang="en-US" dirty="0">
                <a:latin typeface="Times New Roman" panose="02020603050405020304" pitchFamily="18" charset="0"/>
                <a:cs typeface="Times New Roman" panose="02020603050405020304" pitchFamily="18" charset="0"/>
              </a:rPr>
              <a:t>Date of Receipt of payment</a:t>
            </a:r>
            <a:endParaRPr lang="en-IN"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9465F707-4B0F-16C1-6B9B-6163803918DB}"/>
              </a:ext>
            </a:extLst>
          </p:cNvPr>
          <p:cNvSpPr txBox="1"/>
          <p:nvPr/>
        </p:nvSpPr>
        <p:spPr>
          <a:xfrm>
            <a:off x="4706817" y="2485292"/>
            <a:ext cx="2825260" cy="646331"/>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Invoice issued and payment received before the change.</a:t>
            </a:r>
          </a:p>
        </p:txBody>
      </p:sp>
      <p:cxnSp>
        <p:nvCxnSpPr>
          <p:cNvPr id="12" name="Straight Arrow Connector 11">
            <a:extLst>
              <a:ext uri="{FF2B5EF4-FFF2-40B4-BE49-F238E27FC236}">
                <a16:creationId xmlns:a16="http://schemas.microsoft.com/office/drawing/2014/main" id="{5FBEC80F-AE1C-D25C-741B-FF9C383271DE}"/>
              </a:ext>
            </a:extLst>
          </p:cNvPr>
          <p:cNvCxnSpPr>
            <a:cxnSpLocks/>
          </p:cNvCxnSpPr>
          <p:nvPr/>
        </p:nvCxnSpPr>
        <p:spPr>
          <a:xfrm>
            <a:off x="6119447" y="3131623"/>
            <a:ext cx="0" cy="44391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3F599C21-99EB-6A79-8283-C9ED7CDA2C9A}"/>
              </a:ext>
            </a:extLst>
          </p:cNvPr>
          <p:cNvSpPr txBox="1"/>
          <p:nvPr/>
        </p:nvSpPr>
        <p:spPr>
          <a:xfrm>
            <a:off x="4706817" y="3575538"/>
            <a:ext cx="2825256" cy="1200329"/>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TOS=</a:t>
            </a:r>
          </a:p>
          <a:p>
            <a:pPr algn="ctr"/>
            <a:r>
              <a:rPr lang="en-US" dirty="0">
                <a:latin typeface="Times New Roman" panose="02020603050405020304" pitchFamily="18" charset="0"/>
                <a:cs typeface="Times New Roman" panose="02020603050405020304" pitchFamily="18" charset="0"/>
              </a:rPr>
              <a:t>Date of Receipt of payment</a:t>
            </a:r>
          </a:p>
          <a:p>
            <a:pPr algn="ctr"/>
            <a:r>
              <a:rPr lang="en-US" dirty="0">
                <a:latin typeface="Times New Roman" panose="02020603050405020304" pitchFamily="18" charset="0"/>
                <a:cs typeface="Times New Roman" panose="02020603050405020304" pitchFamily="18" charset="0"/>
              </a:rPr>
              <a:t>OR</a:t>
            </a:r>
          </a:p>
          <a:p>
            <a:pPr algn="ctr"/>
            <a:r>
              <a:rPr lang="en-US" dirty="0">
                <a:latin typeface="Times New Roman" panose="02020603050405020304" pitchFamily="18" charset="0"/>
                <a:cs typeface="Times New Roman" panose="02020603050405020304" pitchFamily="18" charset="0"/>
              </a:rPr>
              <a:t>Date of issue of Invoice.</a:t>
            </a:r>
            <a:endParaRPr lang="en-IN"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BE8DEAF-F1E2-41C1-2CD8-F79B0EFA4B44}"/>
              </a:ext>
            </a:extLst>
          </p:cNvPr>
          <p:cNvSpPr txBox="1"/>
          <p:nvPr/>
        </p:nvSpPr>
        <p:spPr>
          <a:xfrm>
            <a:off x="4706397" y="5272637"/>
            <a:ext cx="2825255" cy="36616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Whichever is earlier.</a:t>
            </a:r>
          </a:p>
        </p:txBody>
      </p:sp>
      <p:cxnSp>
        <p:nvCxnSpPr>
          <p:cNvPr id="16" name="Straight Arrow Connector 15">
            <a:extLst>
              <a:ext uri="{FF2B5EF4-FFF2-40B4-BE49-F238E27FC236}">
                <a16:creationId xmlns:a16="http://schemas.microsoft.com/office/drawing/2014/main" id="{EDE75DFC-5929-35D0-1F8C-85FAAA161350}"/>
              </a:ext>
            </a:extLst>
          </p:cNvPr>
          <p:cNvCxnSpPr>
            <a:cxnSpLocks/>
            <a:endCxn id="15" idx="0"/>
          </p:cNvCxnSpPr>
          <p:nvPr/>
        </p:nvCxnSpPr>
        <p:spPr>
          <a:xfrm>
            <a:off x="6096000" y="4775867"/>
            <a:ext cx="23025" cy="49677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7C53A37F-2502-51F2-D897-90D727108B73}"/>
              </a:ext>
            </a:extLst>
          </p:cNvPr>
          <p:cNvSpPr txBox="1"/>
          <p:nvPr/>
        </p:nvSpPr>
        <p:spPr>
          <a:xfrm>
            <a:off x="8721969" y="2485292"/>
            <a:ext cx="2860424" cy="92333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Payment received before the change but the invoice issued after the change.</a:t>
            </a:r>
            <a:endParaRPr lang="en-IN"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7FED236B-9D6F-322F-9ACC-BAF6339FB27D}"/>
              </a:ext>
            </a:extLst>
          </p:cNvPr>
          <p:cNvSpPr txBox="1"/>
          <p:nvPr/>
        </p:nvSpPr>
        <p:spPr>
          <a:xfrm>
            <a:off x="8956427" y="4308550"/>
            <a:ext cx="2625966" cy="646331"/>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a:latin typeface="Times New Roman" panose="02020603050405020304" pitchFamily="18" charset="0"/>
                <a:cs typeface="Times New Roman" panose="02020603050405020304" pitchFamily="18" charset="0"/>
              </a:rPr>
              <a:t>TOS =</a:t>
            </a:r>
          </a:p>
          <a:p>
            <a:pPr algn="ctr"/>
            <a:r>
              <a:rPr lang="en-US" dirty="0">
                <a:latin typeface="Times New Roman" panose="02020603050405020304" pitchFamily="18" charset="0"/>
                <a:cs typeface="Times New Roman" panose="02020603050405020304" pitchFamily="18" charset="0"/>
              </a:rPr>
              <a:t>Date of issue of Invoice.</a:t>
            </a:r>
            <a:endParaRPr lang="en-IN" dirty="0">
              <a:latin typeface="Times New Roman" panose="02020603050405020304" pitchFamily="18" charset="0"/>
              <a:cs typeface="Times New Roman" panose="02020603050405020304" pitchFamily="18" charset="0"/>
            </a:endParaRPr>
          </a:p>
        </p:txBody>
      </p:sp>
      <p:cxnSp>
        <p:nvCxnSpPr>
          <p:cNvPr id="20" name="Straight Arrow Connector 19">
            <a:extLst>
              <a:ext uri="{FF2B5EF4-FFF2-40B4-BE49-F238E27FC236}">
                <a16:creationId xmlns:a16="http://schemas.microsoft.com/office/drawing/2014/main" id="{75A2C9AF-5DF2-E39F-13DC-BEFC35517979}"/>
              </a:ext>
            </a:extLst>
          </p:cNvPr>
          <p:cNvCxnSpPr>
            <a:cxnSpLocks/>
          </p:cNvCxnSpPr>
          <p:nvPr/>
        </p:nvCxnSpPr>
        <p:spPr>
          <a:xfrm>
            <a:off x="10949355" y="3401232"/>
            <a:ext cx="0" cy="90731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72428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663E-C8D7-7C5A-3C0F-63F3D07CD653}"/>
              </a:ext>
            </a:extLst>
          </p:cNvPr>
          <p:cNvSpPr>
            <a:spLocks noGrp="1"/>
          </p:cNvSpPr>
          <p:nvPr>
            <p:ph type="title"/>
          </p:nvPr>
        </p:nvSpPr>
        <p:spPr>
          <a:xfrm>
            <a:off x="838200" y="237744"/>
            <a:ext cx="10515600" cy="443294"/>
          </a:xfrm>
        </p:spPr>
        <p:txBody>
          <a:bodyPr>
            <a:noAutofit/>
          </a:bodyPr>
          <a:lstStyle/>
          <a:p>
            <a:pPr algn="ctr"/>
            <a:r>
              <a:rPr lang="en-IN" sz="2800" dirty="0"/>
              <a:t>Summary</a:t>
            </a:r>
          </a:p>
        </p:txBody>
      </p:sp>
      <p:sp>
        <p:nvSpPr>
          <p:cNvPr id="3" name="Content Placeholder 2">
            <a:extLst>
              <a:ext uri="{FF2B5EF4-FFF2-40B4-BE49-F238E27FC236}">
                <a16:creationId xmlns:a16="http://schemas.microsoft.com/office/drawing/2014/main" id="{638C385E-E1E2-9251-7270-C1F81A141C5F}"/>
              </a:ext>
            </a:extLst>
          </p:cNvPr>
          <p:cNvSpPr>
            <a:spLocks noGrp="1"/>
          </p:cNvSpPr>
          <p:nvPr>
            <p:ph idx="1"/>
          </p:nvPr>
        </p:nvSpPr>
        <p:spPr>
          <a:xfrm>
            <a:off x="838200" y="681038"/>
            <a:ext cx="10515600" cy="5939218"/>
          </a:xfrm>
        </p:spPr>
        <p:txBody>
          <a:bodyPr>
            <a:normAutofit fontScale="62500" lnSpcReduction="20000"/>
          </a:bodyPr>
          <a:lstStyle/>
          <a:p>
            <a:r>
              <a:rPr lang="en-US" b="1" dirty="0"/>
              <a:t>Time of supply under normal charge </a:t>
            </a:r>
            <a:r>
              <a:rPr lang="en-US" dirty="0"/>
              <a:t>shall be the </a:t>
            </a:r>
            <a:r>
              <a:rPr lang="en-US" b="1" dirty="0"/>
              <a:t>earlier of the following dates</a:t>
            </a:r>
            <a:r>
              <a:rPr lang="en-US" dirty="0"/>
              <a:t>:  </a:t>
            </a:r>
          </a:p>
          <a:p>
            <a:pPr marL="0" indent="0">
              <a:buNone/>
            </a:pPr>
            <a:r>
              <a:rPr lang="en-US" dirty="0"/>
              <a:t>(a) The date of issuing of invoice (or the last day by which invoice should have been issued*) OR </a:t>
            </a:r>
          </a:p>
          <a:p>
            <a:pPr marL="0" indent="0">
              <a:buNone/>
            </a:pPr>
            <a:r>
              <a:rPr lang="en-US" dirty="0"/>
              <a:t>(b) The date of receipt of payment </a:t>
            </a:r>
          </a:p>
          <a:p>
            <a:pPr marL="0" indent="0">
              <a:buNone/>
            </a:pPr>
            <a:r>
              <a:rPr lang="en-US" dirty="0"/>
              <a:t>*In case where the supply involves the movement goods, the invoice needs to be issued at the time of removal. In other cases, the invoice needs to be issued at the time of delivery of goods to the recipient.</a:t>
            </a:r>
          </a:p>
          <a:p>
            <a:pPr marL="0" indent="0">
              <a:buNone/>
            </a:pPr>
            <a:r>
              <a:rPr lang="en-US" dirty="0"/>
              <a:t>Notes:</a:t>
            </a:r>
          </a:p>
          <a:p>
            <a:r>
              <a:rPr lang="en-US" dirty="0"/>
              <a:t>If the supplier receives an amount up to Rs.1,000 in excess of the invoice amount, the time of supply for the extra amount shall be the date of issue of invoice (at the option of the supplier).</a:t>
            </a:r>
          </a:p>
          <a:p>
            <a:r>
              <a:rPr lang="en-US" dirty="0"/>
              <a:t>For (a) and (b)- The supply shall be assumed to have been made to the extent it is covered by the invoice or the payment (as the case may be). </a:t>
            </a:r>
          </a:p>
          <a:p>
            <a:r>
              <a:rPr lang="en-US" dirty="0"/>
              <a:t>For (b)- the date of receipt of payment shall be </a:t>
            </a:r>
            <a:r>
              <a:rPr lang="en-US" b="1" dirty="0"/>
              <a:t>earlier</a:t>
            </a:r>
            <a:r>
              <a:rPr lang="en-US" dirty="0"/>
              <a:t> of- </a:t>
            </a:r>
          </a:p>
          <a:p>
            <a:pPr marL="0" indent="0">
              <a:buNone/>
            </a:pPr>
            <a:r>
              <a:rPr lang="en-US" dirty="0"/>
              <a:t>1. The date on which he entered the payment in his books OR </a:t>
            </a:r>
          </a:p>
          <a:p>
            <a:pPr marL="0" indent="0">
              <a:buNone/>
            </a:pPr>
            <a:r>
              <a:rPr lang="en-US" dirty="0"/>
              <a:t>2. The date on which the payment is credited to his bank account  </a:t>
            </a:r>
          </a:p>
          <a:p>
            <a:pPr marL="0" indent="0">
              <a:buNone/>
            </a:pPr>
            <a:endParaRPr lang="en-US" b="1" dirty="0"/>
          </a:p>
          <a:p>
            <a:pPr marL="0" indent="0">
              <a:buNone/>
            </a:pPr>
            <a:r>
              <a:rPr lang="en-US" b="1" dirty="0"/>
              <a:t>Illustration:</a:t>
            </a:r>
            <a:endParaRPr lang="en-US" dirty="0"/>
          </a:p>
          <a:p>
            <a:pPr marL="0" indent="0">
              <a:buNone/>
            </a:pPr>
            <a:r>
              <a:rPr lang="en-US" dirty="0"/>
              <a:t>(a) Date of invoice 15th May 2021 </a:t>
            </a:r>
          </a:p>
          <a:p>
            <a:pPr marL="0" indent="0">
              <a:buNone/>
            </a:pPr>
            <a:r>
              <a:rPr lang="en-US" dirty="0"/>
              <a:t>(b) Date of receipt of payment 10th July 2021</a:t>
            </a:r>
          </a:p>
          <a:p>
            <a:pPr marL="0" indent="0">
              <a:buNone/>
            </a:pPr>
            <a:r>
              <a:rPr lang="en-US" dirty="0"/>
              <a:t>(c) Date when supplier recorded receipt in books 11th July 2021</a:t>
            </a:r>
          </a:p>
          <a:p>
            <a:pPr marL="0" indent="0">
              <a:buNone/>
            </a:pPr>
            <a:r>
              <a:rPr lang="en-US" dirty="0"/>
              <a:t>The time of supply will be 15th May 2021.</a:t>
            </a:r>
          </a:p>
          <a:p>
            <a:endParaRPr lang="en-IN" dirty="0"/>
          </a:p>
        </p:txBody>
      </p:sp>
    </p:spTree>
    <p:extLst>
      <p:ext uri="{BB962C8B-B14F-4D97-AF65-F5344CB8AC3E}">
        <p14:creationId xmlns:p14="http://schemas.microsoft.com/office/powerpoint/2010/main" val="32482604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C8CDD-7A94-FA7A-73D9-B496A687BD87}"/>
              </a:ext>
            </a:extLst>
          </p:cNvPr>
          <p:cNvSpPr>
            <a:spLocks noGrp="1"/>
          </p:cNvSpPr>
          <p:nvPr>
            <p:ph type="title"/>
          </p:nvPr>
        </p:nvSpPr>
        <p:spPr>
          <a:xfrm>
            <a:off x="838200" y="365125"/>
            <a:ext cx="10515600" cy="156083"/>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654DA5F3-5A56-8E3D-7F69-37F37074B0C0}"/>
              </a:ext>
            </a:extLst>
          </p:cNvPr>
          <p:cNvSpPr>
            <a:spLocks noGrp="1"/>
          </p:cNvSpPr>
          <p:nvPr>
            <p:ph idx="1"/>
          </p:nvPr>
        </p:nvSpPr>
        <p:spPr>
          <a:xfrm>
            <a:off x="838200" y="649224"/>
            <a:ext cx="10515600" cy="5769864"/>
          </a:xfrm>
        </p:spPr>
        <p:txBody>
          <a:bodyPr>
            <a:normAutofit fontScale="55000" lnSpcReduction="20000"/>
          </a:bodyPr>
          <a:lstStyle/>
          <a:p>
            <a:r>
              <a:rPr lang="en-US" b="1" dirty="0"/>
              <a:t>Time of supply under reverse charge </a:t>
            </a:r>
            <a:r>
              <a:rPr lang="en-US" dirty="0"/>
              <a:t>shall be the </a:t>
            </a:r>
            <a:r>
              <a:rPr lang="en-US" b="1" dirty="0"/>
              <a:t>earliest</a:t>
            </a:r>
            <a:r>
              <a:rPr lang="en-US" dirty="0"/>
              <a:t> of the following dates— </a:t>
            </a:r>
          </a:p>
          <a:p>
            <a:pPr marL="0" indent="0">
              <a:buNone/>
            </a:pPr>
            <a:r>
              <a:rPr lang="en-US" dirty="0"/>
              <a:t>(a) the date of receipt of goods, OR</a:t>
            </a:r>
          </a:p>
          <a:p>
            <a:pPr marL="0" indent="0">
              <a:buNone/>
            </a:pPr>
            <a:r>
              <a:rPr lang="en-US" dirty="0"/>
              <a:t>(b) the date of payment</a:t>
            </a:r>
            <a:r>
              <a:rPr lang="en-US" baseline="30000" dirty="0"/>
              <a:t>#, </a:t>
            </a:r>
            <a:r>
              <a:rPr lang="en-US" dirty="0"/>
              <a:t>OR </a:t>
            </a:r>
          </a:p>
          <a:p>
            <a:pPr marL="0" indent="0">
              <a:buNone/>
            </a:pPr>
            <a:r>
              <a:rPr lang="en-US" dirty="0"/>
              <a:t>(c) the date immediately after </a:t>
            </a:r>
            <a:r>
              <a:rPr lang="en-US" b="1" dirty="0"/>
              <a:t>THIRTY</a:t>
            </a:r>
            <a:r>
              <a:rPr lang="en-US" dirty="0"/>
              <a:t> days from the date of issue of invoice by the supplier (60 days for services). </a:t>
            </a:r>
            <a:br>
              <a:rPr lang="en-US" dirty="0"/>
            </a:br>
            <a:r>
              <a:rPr lang="en-US" dirty="0"/>
              <a:t> </a:t>
            </a:r>
          </a:p>
          <a:p>
            <a:pPr marL="0" indent="0">
              <a:buNone/>
            </a:pPr>
            <a:r>
              <a:rPr lang="en-US" dirty="0"/>
              <a:t>If it is not possible to determine the time of supply under (a), (b) or (c), the time of supply shall be the </a:t>
            </a:r>
            <a:r>
              <a:rPr lang="en-US" b="1" dirty="0"/>
              <a:t>date of entry </a:t>
            </a:r>
            <a:r>
              <a:rPr lang="en-US" dirty="0"/>
              <a:t>in the books of account of the </a:t>
            </a:r>
            <a:r>
              <a:rPr lang="en-US" b="1" dirty="0"/>
              <a:t>recipient.</a:t>
            </a:r>
            <a:r>
              <a:rPr lang="en-US" dirty="0"/>
              <a:t> </a:t>
            </a:r>
          </a:p>
          <a:p>
            <a:pPr marL="0" indent="0">
              <a:buNone/>
            </a:pPr>
            <a:r>
              <a:rPr lang="en-US" dirty="0"/>
              <a:t>Notes:</a:t>
            </a:r>
          </a:p>
          <a:p>
            <a:r>
              <a:rPr lang="en-US" baseline="30000" dirty="0"/>
              <a:t>#</a:t>
            </a:r>
            <a:r>
              <a:rPr lang="en-US" dirty="0"/>
              <a:t>For clause (b)- the date of payment shall be </a:t>
            </a:r>
            <a:r>
              <a:rPr lang="en-US" b="1" dirty="0"/>
              <a:t>earlier</a:t>
            </a:r>
            <a:r>
              <a:rPr lang="en-US" dirty="0"/>
              <a:t> of- </a:t>
            </a:r>
          </a:p>
          <a:p>
            <a:r>
              <a:rPr lang="en-US" dirty="0"/>
              <a:t>The date on which the recipient entered the payment in his books OR </a:t>
            </a:r>
          </a:p>
          <a:p>
            <a:r>
              <a:rPr lang="en-US" dirty="0"/>
              <a:t>The date on which the payment is debited from his bank account </a:t>
            </a:r>
          </a:p>
          <a:p>
            <a:pPr marL="0" indent="0">
              <a:buNone/>
            </a:pPr>
            <a:endParaRPr lang="en-US" dirty="0"/>
          </a:p>
          <a:p>
            <a:pPr marL="0" indent="0">
              <a:buNone/>
            </a:pPr>
            <a:r>
              <a:rPr lang="en-US" dirty="0"/>
              <a:t>Illustration: </a:t>
            </a:r>
          </a:p>
          <a:p>
            <a:pPr marL="0" indent="0">
              <a:buNone/>
            </a:pPr>
            <a:r>
              <a:rPr lang="en-US" dirty="0"/>
              <a:t>(a) Date of receipt of goods 15th May 2021 </a:t>
            </a:r>
          </a:p>
          <a:p>
            <a:pPr marL="0" indent="0">
              <a:buNone/>
            </a:pPr>
            <a:r>
              <a:rPr lang="en-US" dirty="0"/>
              <a:t>(b) Date of payment 15th July 2021 </a:t>
            </a:r>
          </a:p>
          <a:p>
            <a:pPr marL="0" indent="0">
              <a:buNone/>
            </a:pPr>
            <a:r>
              <a:rPr lang="en-US" dirty="0"/>
              <a:t>(c) Date of invoice 1st June 2021 </a:t>
            </a:r>
          </a:p>
          <a:p>
            <a:pPr marL="0" indent="0">
              <a:buNone/>
            </a:pPr>
            <a:r>
              <a:rPr lang="en-US" dirty="0"/>
              <a:t>(d) Date of entry in books of receiver 18th May 2021 </a:t>
            </a:r>
            <a:br>
              <a:rPr lang="en-US" dirty="0"/>
            </a:br>
            <a:r>
              <a:rPr lang="en-US" dirty="0"/>
              <a:t> </a:t>
            </a:r>
          </a:p>
          <a:p>
            <a:r>
              <a:rPr lang="en-US" dirty="0"/>
              <a:t>Time of supply of goods 15th May 2021 </a:t>
            </a:r>
          </a:p>
          <a:p>
            <a:r>
              <a:rPr lang="en-US" dirty="0"/>
              <a:t>If for some reason time of supply could not be determined supply under (a), (b) or (c) then it would be 18th May 2018 i.e., date of entry</a:t>
            </a:r>
          </a:p>
          <a:p>
            <a:endParaRPr lang="en-IN" dirty="0"/>
          </a:p>
        </p:txBody>
      </p:sp>
    </p:spTree>
    <p:extLst>
      <p:ext uri="{BB962C8B-B14F-4D97-AF65-F5344CB8AC3E}">
        <p14:creationId xmlns:p14="http://schemas.microsoft.com/office/powerpoint/2010/main" val="10503512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5088C-36C4-EA4D-32FA-4999CF9093A8}"/>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17A26A35-8A06-8D75-DD5D-C6A5350F1B52}"/>
              </a:ext>
            </a:extLst>
          </p:cNvPr>
          <p:cNvSpPr>
            <a:spLocks noGrp="1"/>
          </p:cNvSpPr>
          <p:nvPr>
            <p:ph idx="1"/>
          </p:nvPr>
        </p:nvSpPr>
        <p:spPr>
          <a:xfrm>
            <a:off x="838200" y="877824"/>
            <a:ext cx="10515600" cy="5299139"/>
          </a:xfrm>
        </p:spPr>
        <p:txBody>
          <a:bodyPr/>
          <a:lstStyle/>
          <a:p>
            <a:pPr marL="0" indent="0">
              <a:buNone/>
            </a:pPr>
            <a:r>
              <a:rPr lang="en-US" b="1" dirty="0"/>
              <a:t>Time of supply for vouchers</a:t>
            </a:r>
          </a:p>
          <a:p>
            <a:pPr marL="0" indent="0">
              <a:buNone/>
            </a:pPr>
            <a:endParaRPr lang="en-US" b="1" dirty="0"/>
          </a:p>
          <a:p>
            <a:r>
              <a:rPr lang="en-US" dirty="0"/>
              <a:t>In case of supply of vouchers the time of supply is- </a:t>
            </a:r>
          </a:p>
          <a:p>
            <a:pPr marL="0" indent="0">
              <a:buNone/>
            </a:pPr>
            <a:endParaRPr lang="en-US" dirty="0"/>
          </a:p>
          <a:p>
            <a:pPr marL="0" indent="0">
              <a:buNone/>
            </a:pPr>
            <a:r>
              <a:rPr lang="en-US" dirty="0"/>
              <a:t>(a) The date of issue of the voucher, if the supply can be identified at that point. </a:t>
            </a:r>
          </a:p>
          <a:p>
            <a:pPr marL="0" indent="0">
              <a:buNone/>
            </a:pPr>
            <a:endParaRPr lang="en-US" dirty="0"/>
          </a:p>
          <a:p>
            <a:pPr marL="0" indent="0">
              <a:buNone/>
            </a:pPr>
            <a:r>
              <a:rPr lang="en-US" dirty="0"/>
              <a:t>OR </a:t>
            </a:r>
          </a:p>
          <a:p>
            <a:pPr marL="0" indent="0">
              <a:buNone/>
            </a:pPr>
            <a:endParaRPr lang="en-US" dirty="0"/>
          </a:p>
          <a:p>
            <a:pPr marL="0" indent="0">
              <a:buNone/>
            </a:pPr>
            <a:r>
              <a:rPr lang="en-US" dirty="0"/>
              <a:t>(b) The date of redemption of the voucher, in all other cases.</a:t>
            </a:r>
          </a:p>
          <a:p>
            <a:endParaRPr lang="en-IN" dirty="0"/>
          </a:p>
        </p:txBody>
      </p:sp>
    </p:spTree>
    <p:extLst>
      <p:ext uri="{BB962C8B-B14F-4D97-AF65-F5344CB8AC3E}">
        <p14:creationId xmlns:p14="http://schemas.microsoft.com/office/powerpoint/2010/main" val="15942677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EDA33-EE4F-459C-CC3A-FE31197E7AA7}"/>
              </a:ext>
            </a:extLst>
          </p:cNvPr>
          <p:cNvSpPr>
            <a:spLocks noGrp="1"/>
          </p:cNvSpPr>
          <p:nvPr>
            <p:ph type="title"/>
          </p:nvPr>
        </p:nvSpPr>
        <p:spPr>
          <a:xfrm>
            <a:off x="838200" y="365125"/>
            <a:ext cx="10515600" cy="14693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C2D8E8AA-613A-7EE1-12F6-6A79108FE3BF}"/>
              </a:ext>
            </a:extLst>
          </p:cNvPr>
          <p:cNvSpPr>
            <a:spLocks noGrp="1"/>
          </p:cNvSpPr>
          <p:nvPr>
            <p:ph idx="1"/>
          </p:nvPr>
        </p:nvSpPr>
        <p:spPr>
          <a:xfrm>
            <a:off x="838200" y="612648"/>
            <a:ext cx="10515600" cy="5564315"/>
          </a:xfrm>
        </p:spPr>
        <p:txBody>
          <a:bodyPr>
            <a:normAutofit fontScale="70000" lnSpcReduction="20000"/>
          </a:bodyPr>
          <a:lstStyle/>
          <a:p>
            <a:pPr marL="0" indent="0">
              <a:buNone/>
            </a:pPr>
            <a:r>
              <a:rPr lang="en-US" b="1" dirty="0"/>
              <a:t>When time of supply cannot be determined</a:t>
            </a:r>
          </a:p>
          <a:p>
            <a:pPr algn="just">
              <a:lnSpc>
                <a:spcPct val="170000"/>
              </a:lnSpc>
            </a:pPr>
            <a:r>
              <a:rPr lang="en-US" dirty="0"/>
              <a:t>If it is not possible to determine the time of supply by the above provisions, then it will be- </a:t>
            </a:r>
          </a:p>
          <a:p>
            <a:pPr marL="0" indent="0" algn="just">
              <a:lnSpc>
                <a:spcPct val="170000"/>
              </a:lnSpc>
              <a:buNone/>
            </a:pPr>
            <a:r>
              <a:rPr lang="en-US" dirty="0"/>
              <a:t>(a) The date on which a periodical return has to be filed OR </a:t>
            </a:r>
          </a:p>
          <a:p>
            <a:pPr marL="0" indent="0" algn="just">
              <a:lnSpc>
                <a:spcPct val="170000"/>
              </a:lnSpc>
              <a:buNone/>
            </a:pPr>
            <a:r>
              <a:rPr lang="en-US" dirty="0"/>
              <a:t>(b) The date on which the tax is paid, in any other case. </a:t>
            </a:r>
          </a:p>
          <a:p>
            <a:pPr algn="just">
              <a:lnSpc>
                <a:spcPct val="170000"/>
              </a:lnSpc>
            </a:pPr>
            <a:r>
              <a:rPr lang="en-US" dirty="0"/>
              <a:t>In the GST regime, the tax collection event will be the earliest of the dates as given above. The various events like issuing invoice/making payment in case of supply of goods /services or completion of event-in case of supply of service triggering the tax levy, confirms that the Government wants to ensure tax is collected at the earliest point of time. </a:t>
            </a:r>
            <a:br>
              <a:rPr lang="en-US" dirty="0"/>
            </a:br>
            <a:r>
              <a:rPr lang="en-US" dirty="0"/>
              <a:t> </a:t>
            </a:r>
          </a:p>
          <a:p>
            <a:pPr algn="just">
              <a:lnSpc>
                <a:spcPct val="170000"/>
              </a:lnSpc>
            </a:pPr>
            <a:r>
              <a:rPr lang="en-US" dirty="0"/>
              <a:t>There are multiple parameters in determining ‘time’ of supply. Thus, businesses continue to face a challenge in maintaining and reconciling between revenue as per financials and as per GST.</a:t>
            </a:r>
          </a:p>
          <a:p>
            <a:endParaRPr lang="en-IN" dirty="0"/>
          </a:p>
        </p:txBody>
      </p:sp>
    </p:spTree>
    <p:extLst>
      <p:ext uri="{BB962C8B-B14F-4D97-AF65-F5344CB8AC3E}">
        <p14:creationId xmlns:p14="http://schemas.microsoft.com/office/powerpoint/2010/main" val="1681857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1FFC7-952A-EE7B-57EA-150B15B740C7}"/>
              </a:ext>
            </a:extLst>
          </p:cNvPr>
          <p:cNvSpPr>
            <a:spLocks noGrp="1"/>
          </p:cNvSpPr>
          <p:nvPr>
            <p:ph type="title"/>
          </p:nvPr>
        </p:nvSpPr>
        <p:spPr>
          <a:xfrm>
            <a:off x="838200" y="365125"/>
            <a:ext cx="10515600" cy="23837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D430F0D3-7708-5265-D305-112E2B94963A}"/>
              </a:ext>
            </a:extLst>
          </p:cNvPr>
          <p:cNvSpPr>
            <a:spLocks noGrp="1"/>
          </p:cNvSpPr>
          <p:nvPr>
            <p:ph idx="1"/>
          </p:nvPr>
        </p:nvSpPr>
        <p:spPr>
          <a:xfrm>
            <a:off x="838200" y="850392"/>
            <a:ext cx="10515600" cy="5642483"/>
          </a:xfrm>
        </p:spPr>
        <p:txBody>
          <a:bodyPr>
            <a:normAutofit fontScale="92500" lnSpcReduction="20000"/>
          </a:bodyPr>
          <a:lstStyle/>
          <a:p>
            <a:pPr algn="just">
              <a:lnSpc>
                <a:spcPct val="150000"/>
              </a:lnSpc>
            </a:pPr>
            <a:r>
              <a:rPr lang="en-US" dirty="0"/>
              <a:t>The time of supply of services shall be the earlier of the following dates:</a:t>
            </a:r>
          </a:p>
          <a:p>
            <a:pPr marL="0" indent="0" algn="just">
              <a:lnSpc>
                <a:spcPct val="150000"/>
              </a:lnSpc>
              <a:buNone/>
            </a:pPr>
            <a:r>
              <a:rPr lang="en-US" dirty="0"/>
              <a:t>(a)  If invoice is issued within the period prescribed, The date of issuing invoice OR The date of receipt of payment -whichever is earlier</a:t>
            </a:r>
          </a:p>
          <a:p>
            <a:pPr marL="0" indent="0" algn="just">
              <a:lnSpc>
                <a:spcPct val="150000"/>
              </a:lnSpc>
              <a:buNone/>
            </a:pPr>
            <a:r>
              <a:rPr lang="en-US" dirty="0"/>
              <a:t>(b)  If invoice is NOT issued within the period prescribed, The date of provision of service OR The date of receipt of payment – whichever is earlier</a:t>
            </a:r>
          </a:p>
          <a:p>
            <a:pPr marL="0" indent="0" algn="just">
              <a:lnSpc>
                <a:spcPct val="150000"/>
              </a:lnSpc>
              <a:buNone/>
            </a:pPr>
            <a:r>
              <a:rPr lang="en-US" dirty="0"/>
              <a:t>(c) Where the provisions of clause (a) or (b) do not apply, The date on which the recipient shows the receipt of services in his books of account *before the provision of service, or within 30 days after the provision of service, as per invoice rules (other than insurance or banking companies, or financial </a:t>
            </a:r>
            <a:r>
              <a:rPr lang="en-US" dirty="0" err="1"/>
              <a:t>instutions</a:t>
            </a:r>
            <a:r>
              <a:rPr lang="en-US" dirty="0"/>
              <a:t>).</a:t>
            </a:r>
          </a:p>
          <a:p>
            <a:endParaRPr lang="en-IN" dirty="0"/>
          </a:p>
        </p:txBody>
      </p:sp>
    </p:spTree>
    <p:extLst>
      <p:ext uri="{BB962C8B-B14F-4D97-AF65-F5344CB8AC3E}">
        <p14:creationId xmlns:p14="http://schemas.microsoft.com/office/powerpoint/2010/main" val="9846322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02E7E-5D43-DBF3-846C-CD52446CABA0}"/>
              </a:ext>
            </a:extLst>
          </p:cNvPr>
          <p:cNvSpPr>
            <a:spLocks noGrp="1"/>
          </p:cNvSpPr>
          <p:nvPr>
            <p:ph type="title"/>
          </p:nvPr>
        </p:nvSpPr>
        <p:spPr>
          <a:xfrm>
            <a:off x="838200" y="365125"/>
            <a:ext cx="10515600" cy="14693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E6BF2F51-90B7-7C47-3841-5510874DAF6C}"/>
              </a:ext>
            </a:extLst>
          </p:cNvPr>
          <p:cNvSpPr>
            <a:spLocks noGrp="1"/>
          </p:cNvSpPr>
          <p:nvPr>
            <p:ph idx="1"/>
          </p:nvPr>
        </p:nvSpPr>
        <p:spPr>
          <a:xfrm>
            <a:off x="838200" y="704088"/>
            <a:ext cx="10515600" cy="5472875"/>
          </a:xfrm>
        </p:spPr>
        <p:txBody>
          <a:bodyPr>
            <a:normAutofit fontScale="62500" lnSpcReduction="20000"/>
          </a:bodyPr>
          <a:lstStyle/>
          <a:p>
            <a:pPr>
              <a:lnSpc>
                <a:spcPct val="160000"/>
              </a:lnSpc>
            </a:pPr>
            <a:r>
              <a:rPr lang="en-US" dirty="0"/>
              <a:t>If the supplier of taxable service receives an amount up to Rs. 1000 rupees in excess of invoice amount, the time of supply for the extra amount shall be the date of issue of invoice (at the option of the supplier). </a:t>
            </a:r>
          </a:p>
          <a:p>
            <a:pPr>
              <a:lnSpc>
                <a:spcPct val="160000"/>
              </a:lnSpc>
            </a:pPr>
            <a:r>
              <a:rPr lang="en-US" dirty="0"/>
              <a:t>For clauses (a) and (b)- (</a:t>
            </a:r>
            <a:r>
              <a:rPr lang="en-US" dirty="0" err="1"/>
              <a:t>i</a:t>
            </a:r>
            <a:r>
              <a:rPr lang="en-US" dirty="0"/>
              <a:t>) The supply shall be assumed to have been made to the extent it is covered by the invoice or the payment (as the case may be). (ii) The date of receipt of payment shall be </a:t>
            </a:r>
            <a:r>
              <a:rPr lang="en-US" b="1" dirty="0"/>
              <a:t>earlier</a:t>
            </a:r>
            <a:r>
              <a:rPr lang="en-US" dirty="0"/>
              <a:t> of- -The date on which he entered the payment in his books OR – The date on which the payment is credited to his bank account. </a:t>
            </a:r>
          </a:p>
          <a:p>
            <a:pPr marL="0" indent="0">
              <a:lnSpc>
                <a:spcPct val="160000"/>
              </a:lnSpc>
              <a:buNone/>
            </a:pPr>
            <a:r>
              <a:rPr lang="en-US" dirty="0"/>
              <a:t>Example:</a:t>
            </a:r>
          </a:p>
          <a:p>
            <a:pPr>
              <a:lnSpc>
                <a:spcPct val="160000"/>
              </a:lnSpc>
            </a:pPr>
            <a:r>
              <a:rPr lang="en-US" dirty="0"/>
              <a:t>Date of invoice 15th May 2025</a:t>
            </a:r>
          </a:p>
          <a:p>
            <a:pPr>
              <a:lnSpc>
                <a:spcPct val="160000"/>
              </a:lnSpc>
            </a:pPr>
            <a:r>
              <a:rPr lang="en-US" dirty="0"/>
              <a:t>Date of receipt of payment 10th July 2025</a:t>
            </a:r>
          </a:p>
          <a:p>
            <a:pPr>
              <a:lnSpc>
                <a:spcPct val="160000"/>
              </a:lnSpc>
            </a:pPr>
            <a:r>
              <a:rPr lang="en-US" dirty="0"/>
              <a:t>Date when supplier recorded receipt in books 11th July 2025</a:t>
            </a:r>
          </a:p>
          <a:p>
            <a:pPr>
              <a:lnSpc>
                <a:spcPct val="160000"/>
              </a:lnSpc>
            </a:pPr>
            <a:r>
              <a:rPr lang="en-US" dirty="0"/>
              <a:t>Time of supply will be 15th May 2025</a:t>
            </a:r>
          </a:p>
          <a:p>
            <a:endParaRPr lang="en-IN" dirty="0"/>
          </a:p>
        </p:txBody>
      </p:sp>
    </p:spTree>
    <p:extLst>
      <p:ext uri="{BB962C8B-B14F-4D97-AF65-F5344CB8AC3E}">
        <p14:creationId xmlns:p14="http://schemas.microsoft.com/office/powerpoint/2010/main" val="179732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EE5BAC-489A-5110-5870-13440782B110}"/>
              </a:ext>
            </a:extLst>
          </p:cNvPr>
          <p:cNvSpPr txBox="1"/>
          <p:nvPr/>
        </p:nvSpPr>
        <p:spPr>
          <a:xfrm>
            <a:off x="1219200" y="264416"/>
            <a:ext cx="9360310" cy="1015663"/>
          </a:xfrm>
          <a:prstGeom prst="rect">
            <a:avLst/>
          </a:prstGeom>
          <a:noFill/>
          <a:ln>
            <a:noFill/>
          </a:ln>
        </p:spPr>
        <p:txBody>
          <a:bodyPr wrap="square" rtlCol="0">
            <a:spAutoFit/>
          </a:bodyPr>
          <a:lstStyle/>
          <a:p>
            <a:pPr algn="ctr"/>
            <a:r>
              <a:rPr lang="en-IN" sz="2800" dirty="0">
                <a:latin typeface="Times New Roman" panose="02020603050405020304" pitchFamily="18" charset="0"/>
                <a:cs typeface="Times New Roman" panose="02020603050405020304" pitchFamily="18" charset="0"/>
              </a:rPr>
              <a:t>Time of </a:t>
            </a:r>
            <a:r>
              <a:rPr lang="en-IN" sz="3200" dirty="0">
                <a:latin typeface="Times New Roman" panose="02020603050405020304" pitchFamily="18" charset="0"/>
                <a:cs typeface="Times New Roman" panose="02020603050405020304" pitchFamily="18" charset="0"/>
              </a:rPr>
              <a:t>Supply</a:t>
            </a:r>
            <a:r>
              <a:rPr lang="en-IN" sz="2800" dirty="0">
                <a:latin typeface="Times New Roman" panose="02020603050405020304" pitchFamily="18" charset="0"/>
                <a:cs typeface="Times New Roman" panose="02020603050405020304" pitchFamily="18" charset="0"/>
              </a:rPr>
              <a:t> of Goods, </a:t>
            </a:r>
          </a:p>
          <a:p>
            <a:pPr algn="ctr"/>
            <a:r>
              <a:rPr lang="en-IN" sz="2800" dirty="0">
                <a:latin typeface="Times New Roman" panose="02020603050405020304" pitchFamily="18" charset="0"/>
                <a:cs typeface="Times New Roman" panose="02020603050405020304" pitchFamily="18" charset="0"/>
              </a:rPr>
              <a:t>Section 12 of CGST Act 2017</a:t>
            </a:r>
          </a:p>
        </p:txBody>
      </p:sp>
      <p:sp>
        <p:nvSpPr>
          <p:cNvPr id="3" name="TextBox 2">
            <a:extLst>
              <a:ext uri="{FF2B5EF4-FFF2-40B4-BE49-F238E27FC236}">
                <a16:creationId xmlns:a16="http://schemas.microsoft.com/office/drawing/2014/main" id="{C3EC0342-7408-1BE4-39E4-20F1709A1FA4}"/>
              </a:ext>
            </a:extLst>
          </p:cNvPr>
          <p:cNvSpPr txBox="1"/>
          <p:nvPr/>
        </p:nvSpPr>
        <p:spPr>
          <a:xfrm>
            <a:off x="381000" y="1813569"/>
            <a:ext cx="11419114" cy="4527521"/>
          </a:xfrm>
          <a:prstGeom prst="rect">
            <a:avLst/>
          </a:prstGeom>
          <a:noFill/>
        </p:spPr>
        <p:txBody>
          <a:bodyPr wrap="square" rtlCol="0">
            <a:spAutoFit/>
          </a:bodyPr>
          <a:lstStyle/>
          <a:p>
            <a:pPr marL="285750" indent="-285750" algn="just">
              <a:lnSpc>
                <a:spcPct val="150000"/>
              </a:lnSpc>
              <a:buFontTx/>
              <a:buChar char="-"/>
            </a:pPr>
            <a:r>
              <a:rPr lang="en-IN" sz="2800" dirty="0">
                <a:latin typeface="Times New Roman" panose="02020603050405020304" pitchFamily="18" charset="0"/>
                <a:cs typeface="Times New Roman" panose="02020603050405020304" pitchFamily="18" charset="0"/>
              </a:rPr>
              <a:t>The liability to pay tax on Goods shall arise at the Time of Supply</a:t>
            </a:r>
          </a:p>
          <a:p>
            <a:pPr marL="285750" indent="-285750" algn="just">
              <a:lnSpc>
                <a:spcPct val="150000"/>
              </a:lnSpc>
              <a:buFontTx/>
              <a:buChar char="-"/>
            </a:pPr>
            <a:r>
              <a:rPr lang="en-IN" sz="2800" dirty="0">
                <a:latin typeface="Times New Roman" panose="02020603050405020304" pitchFamily="18" charset="0"/>
                <a:cs typeface="Times New Roman" panose="02020603050405020304" pitchFamily="18" charset="0"/>
              </a:rPr>
              <a:t>Section 12(1) provides the basic rule that:</a:t>
            </a:r>
          </a:p>
          <a:p>
            <a:pPr marL="742950" lvl="1" indent="-285750" algn="just">
              <a:lnSpc>
                <a:spcPct val="150000"/>
              </a:lnSpc>
              <a:buClr>
                <a:schemeClr val="tx1"/>
              </a:buClr>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One become liable to pay GST when the time of supply of goods occurs.</a:t>
            </a:r>
          </a:p>
          <a:p>
            <a:pPr marL="742950" lvl="1" indent="-285750" algn="just">
              <a:lnSpc>
                <a:spcPct val="150000"/>
              </a:lnSpc>
              <a:buClr>
                <a:schemeClr val="tx1"/>
              </a:buClr>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It helps to determine the tax period in which the transaction is reported.</a:t>
            </a:r>
          </a:p>
          <a:p>
            <a:pPr marL="742950" lvl="1" indent="-285750" algn="just">
              <a:lnSpc>
                <a:spcPct val="150000"/>
              </a:lnSpc>
              <a:buFont typeface="Arial" panose="020B0604020202020204" pitchFamily="34" charset="0"/>
              <a:buChar char="•"/>
            </a:pPr>
            <a:endParaRPr lang="en-IN" sz="2800" dirty="0">
              <a:latin typeface="Times New Roman" panose="02020603050405020304" pitchFamily="18" charset="0"/>
              <a:cs typeface="Times New Roman" panose="02020603050405020304" pitchFamily="18" charset="0"/>
            </a:endParaRPr>
          </a:p>
          <a:p>
            <a:pPr>
              <a:lnSpc>
                <a:spcPct val="150000"/>
              </a:lnSpc>
            </a:pPr>
            <a:endParaRPr lang="en-IN" dirty="0">
              <a:latin typeface="Times New Roman" panose="02020603050405020304" pitchFamily="18" charset="0"/>
              <a:cs typeface="Times New Roman" panose="02020603050405020304" pitchFamily="18" charset="0"/>
            </a:endParaRPr>
          </a:p>
          <a:p>
            <a:pPr marL="342900" indent="-342900">
              <a:lnSpc>
                <a:spcPct val="150000"/>
              </a:lnSpc>
              <a:buAutoNum type="arabicParenBoth"/>
            </a:pPr>
            <a:endParaRPr lang="en-IN" dirty="0">
              <a:latin typeface="Times New Roman" panose="02020603050405020304" pitchFamily="18" charset="0"/>
              <a:cs typeface="Times New Roman" panose="02020603050405020304" pitchFamily="18" charset="0"/>
            </a:endParaRPr>
          </a:p>
          <a:p>
            <a:pPr marL="342900" indent="-342900">
              <a:lnSpc>
                <a:spcPct val="150000"/>
              </a:lnSpc>
              <a:buAutoNum type="arabicParenBoth"/>
            </a:pPr>
            <a:endParaRPr lang="en-IN" dirty="0"/>
          </a:p>
        </p:txBody>
      </p:sp>
    </p:spTree>
    <p:extLst>
      <p:ext uri="{BB962C8B-B14F-4D97-AF65-F5344CB8AC3E}">
        <p14:creationId xmlns:p14="http://schemas.microsoft.com/office/powerpoint/2010/main" val="40221104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8C525-1A33-9B9F-6A2A-6C5909855382}"/>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94FC4573-9EF8-9913-D44B-0579B19E65F1}"/>
              </a:ext>
            </a:extLst>
          </p:cNvPr>
          <p:cNvSpPr>
            <a:spLocks noGrp="1"/>
          </p:cNvSpPr>
          <p:nvPr>
            <p:ph idx="1"/>
          </p:nvPr>
        </p:nvSpPr>
        <p:spPr>
          <a:xfrm>
            <a:off x="838200" y="768096"/>
            <a:ext cx="10515600" cy="5408867"/>
          </a:xfrm>
        </p:spPr>
        <p:txBody>
          <a:bodyPr>
            <a:normAutofit/>
          </a:bodyPr>
          <a:lstStyle/>
          <a:p>
            <a:pPr algn="just">
              <a:lnSpc>
                <a:spcPct val="150000"/>
              </a:lnSpc>
            </a:pPr>
            <a:r>
              <a:rPr lang="en-US" i="1" dirty="0">
                <a:latin typeface="Times New Roman" panose="02020603050405020304" pitchFamily="18" charset="0"/>
                <a:cs typeface="Times New Roman" panose="02020603050405020304" pitchFamily="18" charset="0"/>
              </a:rPr>
              <a:t>When supplier is located outside India</a:t>
            </a:r>
            <a:endParaRPr lang="en-US"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In case of ‘associated enterprises’, where the supplier of service is located outside India, the time of supply shall be- </a:t>
            </a:r>
          </a:p>
          <a:p>
            <a:pPr marL="514350" indent="-514350" algn="just">
              <a:lnSpc>
                <a:spcPct val="150000"/>
              </a:lnSpc>
              <a:buAutoNum type="alphaLcParenBoth"/>
            </a:pPr>
            <a:r>
              <a:rPr lang="en-US" dirty="0">
                <a:latin typeface="Times New Roman" panose="02020603050405020304" pitchFamily="18" charset="0"/>
                <a:cs typeface="Times New Roman" panose="02020603050405020304" pitchFamily="18" charset="0"/>
              </a:rPr>
              <a:t>the date of entry in the books of account of the receiver OR  </a:t>
            </a:r>
          </a:p>
          <a:p>
            <a:pPr marL="514350" indent="-514350" algn="just">
              <a:lnSpc>
                <a:spcPct val="150000"/>
              </a:lnSpc>
              <a:buAutoNum type="alphaLcParenBoth"/>
            </a:pPr>
            <a:r>
              <a:rPr lang="en-US" dirty="0">
                <a:latin typeface="Times New Roman" panose="02020603050405020304" pitchFamily="18" charset="0"/>
                <a:cs typeface="Times New Roman" panose="02020603050405020304" pitchFamily="18" charset="0"/>
              </a:rPr>
              <a:t>The date of payment -whichever is earlier</a:t>
            </a:r>
          </a:p>
          <a:p>
            <a:endParaRPr lang="en-IN" dirty="0"/>
          </a:p>
        </p:txBody>
      </p:sp>
    </p:spTree>
    <p:extLst>
      <p:ext uri="{BB962C8B-B14F-4D97-AF65-F5344CB8AC3E}">
        <p14:creationId xmlns:p14="http://schemas.microsoft.com/office/powerpoint/2010/main" val="5127958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CC455-9584-576A-18E6-087A24359BCF}"/>
              </a:ext>
            </a:extLst>
          </p:cNvPr>
          <p:cNvSpPr>
            <a:spLocks noGrp="1"/>
          </p:cNvSpPr>
          <p:nvPr>
            <p:ph type="ctrTitle"/>
          </p:nvPr>
        </p:nvSpPr>
        <p:spPr/>
        <p:txBody>
          <a:bodyPr>
            <a:normAutofit fontScale="90000"/>
          </a:bodyPr>
          <a:lstStyle/>
          <a:p>
            <a:r>
              <a:rPr lang="en-US" dirty="0"/>
              <a:t>Consequences of application of wrong provision of </a:t>
            </a:r>
            <a:r>
              <a:rPr lang="en-US" dirty="0" err="1"/>
              <a:t>ToS</a:t>
            </a:r>
            <a:r>
              <a:rPr lang="en-US" dirty="0"/>
              <a:t> and it's impact as well as remedy</a:t>
            </a:r>
            <a:endParaRPr lang="en-IN" dirty="0"/>
          </a:p>
        </p:txBody>
      </p:sp>
      <p:sp>
        <p:nvSpPr>
          <p:cNvPr id="3" name="Subtitle 2">
            <a:extLst>
              <a:ext uri="{FF2B5EF4-FFF2-40B4-BE49-F238E27FC236}">
                <a16:creationId xmlns:a16="http://schemas.microsoft.com/office/drawing/2014/main" id="{7BAAEF54-7C35-DA55-5543-8A3D83BA12D0}"/>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40446645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3FAEC-E41D-657A-BD44-339B82FA8BA5}"/>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874D813C-CB28-B9A6-3C6E-5963CF768B62}"/>
              </a:ext>
            </a:extLst>
          </p:cNvPr>
          <p:cNvSpPr>
            <a:spLocks noGrp="1"/>
          </p:cNvSpPr>
          <p:nvPr>
            <p:ph idx="1"/>
          </p:nvPr>
        </p:nvSpPr>
        <p:spPr>
          <a:xfrm>
            <a:off x="838200" y="987552"/>
            <a:ext cx="10515600" cy="5189411"/>
          </a:xfrm>
        </p:spPr>
        <p:txBody>
          <a:bodyPr>
            <a:normAutofit lnSpcReduction="10000"/>
          </a:bodyPr>
          <a:lstStyle/>
          <a:p>
            <a:pPr algn="just">
              <a:lnSpc>
                <a:spcPct val="150000"/>
              </a:lnSpc>
            </a:pPr>
            <a:r>
              <a:rPr lang="en-US" sz="3200" dirty="0"/>
              <a:t>Applying the wrong provision in a Terms of Service (</a:t>
            </a:r>
            <a:r>
              <a:rPr lang="en-US" sz="3200" dirty="0" err="1"/>
              <a:t>ToS</a:t>
            </a:r>
            <a:r>
              <a:rPr lang="en-US" sz="3200" dirty="0"/>
              <a:t>) agreement can lead to a range of legal and business consequences, with the severity depending on the nature of the error and the jurisdiction. </a:t>
            </a:r>
          </a:p>
          <a:p>
            <a:pPr algn="just">
              <a:lnSpc>
                <a:spcPct val="150000"/>
              </a:lnSpc>
            </a:pPr>
            <a:r>
              <a:rPr lang="en-US" sz="3200" dirty="0"/>
              <a:t>Courts generally prioritize the substance and intention behind the agreement, but errors can still have significant negative impacts. </a:t>
            </a:r>
            <a:endParaRPr lang="en-IN" sz="3200" dirty="0"/>
          </a:p>
        </p:txBody>
      </p:sp>
    </p:spTree>
    <p:extLst>
      <p:ext uri="{BB962C8B-B14F-4D97-AF65-F5344CB8AC3E}">
        <p14:creationId xmlns:p14="http://schemas.microsoft.com/office/powerpoint/2010/main" val="11242240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23DDC-9304-D869-E27D-AF4A8BFC8632}"/>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4" name="Rectangle 1">
            <a:extLst>
              <a:ext uri="{FF2B5EF4-FFF2-40B4-BE49-F238E27FC236}">
                <a16:creationId xmlns:a16="http://schemas.microsoft.com/office/drawing/2014/main" id="{DE8BA719-C7EB-740F-A121-C725DE0B511F}"/>
              </a:ext>
            </a:extLst>
          </p:cNvPr>
          <p:cNvSpPr>
            <a:spLocks noGrp="1" noChangeArrowheads="1"/>
          </p:cNvSpPr>
          <p:nvPr>
            <p:ph idx="1"/>
          </p:nvPr>
        </p:nvSpPr>
        <p:spPr bwMode="auto">
          <a:xfrm>
            <a:off x="475488" y="447805"/>
            <a:ext cx="10991088" cy="61939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Consequences and Impact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Contract Deemed Voidable or Unenforceable:</a:t>
            </a:r>
            <a:r>
              <a:rPr kumimoji="0" lang="en-US" altLang="en-US" sz="2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a:t>
            </a:r>
          </a:p>
          <a:p>
            <a:pPr marL="0" marR="0" lvl="0" indent="0" algn="just" defTabSz="914400" rtl="0" eaLnBrk="0" fontAlgn="base" latinLnBrk="0" hangingPunct="0">
              <a:lnSpc>
                <a:spcPct val="150000"/>
              </a:lnSpc>
              <a:spcBef>
                <a:spcPct val="0"/>
              </a:spcBef>
              <a:spcAft>
                <a:spcPct val="0"/>
              </a:spcAft>
              <a:buClrTx/>
              <a:buSzTx/>
              <a:buNone/>
              <a:tabLst/>
            </a:pPr>
            <a:r>
              <a:rPr kumimoji="0" lang="en-US" altLang="en-US" sz="2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If a user is misled into an agreement by a wrong or misrepresented provision (even innocently), the contract or the specific clause may be considered voidable at the option of the aggrieved party. This allows the user to walk away from their obligations.</a:t>
            </a:r>
          </a:p>
          <a:p>
            <a:pPr marL="0" marR="0" lvl="0" indent="0" algn="just" defTabSz="914400" rtl="0" eaLnBrk="0" fontAlgn="base" latinLnBrk="0" hangingPunct="0">
              <a:lnSpc>
                <a:spcPct val="150000"/>
              </a:lnSpc>
              <a:spcBef>
                <a:spcPct val="0"/>
              </a:spcBef>
              <a:spcAft>
                <a:spcPct val="0"/>
              </a:spcAft>
              <a:buClrTx/>
              <a:buSzTx/>
              <a:buNone/>
              <a:tabLst/>
            </a:pPr>
            <a:endParaRPr kumimoji="0" lang="en-US" altLang="en-US" sz="2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Legal Penalties and Lawsuits:</a:t>
            </a:r>
            <a:r>
              <a:rPr kumimoji="0" lang="en-US" altLang="en-US" sz="2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a:t>
            </a:r>
          </a:p>
          <a:p>
            <a:pPr marL="0" marR="0" lvl="0" indent="0" algn="just" defTabSz="914400" rtl="0" eaLnBrk="0" fontAlgn="base" latinLnBrk="0" hangingPunct="0">
              <a:lnSpc>
                <a:spcPct val="150000"/>
              </a:lnSpc>
              <a:spcBef>
                <a:spcPct val="0"/>
              </a:spcBef>
              <a:spcAft>
                <a:spcPct val="0"/>
              </a:spcAft>
              <a:buClrTx/>
              <a:buSzTx/>
              <a:buNone/>
              <a:tabLst/>
            </a:pPr>
            <a:r>
              <a:rPr kumimoji="0" lang="en-US" altLang="en-US" sz="2400"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Depending on the nature of the error and the applicable laws (e.g., consumer protection laws, data protection regulations), the service provider may face lawsuits or regulatory fines.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06643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3290B-AFFE-78EB-DAA8-627E027DFF69}"/>
              </a:ext>
            </a:extLst>
          </p:cNvPr>
          <p:cNvSpPr>
            <a:spLocks noGrp="1"/>
          </p:cNvSpPr>
          <p:nvPr>
            <p:ph type="title"/>
          </p:nvPr>
        </p:nvSpPr>
        <p:spPr>
          <a:xfrm>
            <a:off x="838200" y="365125"/>
            <a:ext cx="10515600" cy="19265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CFB9E55F-758B-636B-171F-D1707CA86307}"/>
              </a:ext>
            </a:extLst>
          </p:cNvPr>
          <p:cNvSpPr>
            <a:spLocks noGrp="1"/>
          </p:cNvSpPr>
          <p:nvPr>
            <p:ph idx="1"/>
          </p:nvPr>
        </p:nvSpPr>
        <p:spPr>
          <a:xfrm>
            <a:off x="838200" y="841248"/>
            <a:ext cx="10515600" cy="5335715"/>
          </a:xfrm>
        </p:spPr>
        <p:txBody>
          <a:bodyPr>
            <a:normAutofit fontScale="92500" lnSpcReduction="20000"/>
          </a:bodyPr>
          <a:lstStyle/>
          <a:p>
            <a:pPr marL="0" lvl="0" indent="0" algn="just" eaLnBrk="0" fontAlgn="base" hangingPunct="0">
              <a:lnSpc>
                <a:spcPct val="150000"/>
              </a:lnSpc>
              <a:spcBef>
                <a:spcPct val="0"/>
              </a:spcBef>
              <a:spcAft>
                <a:spcPct val="0"/>
              </a:spcAft>
              <a:buFontTx/>
              <a:buChar char="•"/>
            </a:pPr>
            <a:r>
              <a:rPr lang="en-US" altLang="en-US" b="1" dirty="0">
                <a:solidFill>
                  <a:srgbClr val="0A0A0A"/>
                </a:solidFill>
                <a:latin typeface="Times New Roman" panose="02020603050405020304" pitchFamily="18" charset="0"/>
                <a:cs typeface="Times New Roman" panose="02020603050405020304" pitchFamily="18" charset="0"/>
              </a:rPr>
              <a:t>Damages and Financial Loss:</a:t>
            </a:r>
            <a:r>
              <a:rPr lang="en-US" altLang="en-US" dirty="0">
                <a:solidFill>
                  <a:srgbClr val="0A0A0A"/>
                </a:solidFill>
                <a:latin typeface="Times New Roman" panose="02020603050405020304" pitchFamily="18" charset="0"/>
                <a:cs typeface="Times New Roman" panose="02020603050405020304" pitchFamily="18" charset="0"/>
              </a:rPr>
              <a:t> </a:t>
            </a:r>
          </a:p>
          <a:p>
            <a:pPr marL="0" lvl="0" indent="0" algn="just" eaLnBrk="0" fontAlgn="base" hangingPunct="0">
              <a:lnSpc>
                <a:spcPct val="150000"/>
              </a:lnSpc>
              <a:spcBef>
                <a:spcPct val="0"/>
              </a:spcBef>
              <a:spcAft>
                <a:spcPct val="0"/>
              </a:spcAft>
              <a:buNone/>
            </a:pPr>
            <a:r>
              <a:rPr lang="en-US" altLang="en-US" dirty="0">
                <a:solidFill>
                  <a:srgbClr val="0A0A0A"/>
                </a:solidFill>
                <a:latin typeface="Times New Roman" panose="02020603050405020304" pitchFamily="18" charset="0"/>
                <a:cs typeface="Times New Roman" panose="02020603050405020304" pitchFamily="18" charset="0"/>
              </a:rPr>
              <a:t>The aggrieved party (usually the user/consumer) can claim damages for any financial loss incurred as a result of relying on the incorrect provision. This may include compensatory damages to put them in the position they would have been in had the contract been performed correctly.</a:t>
            </a:r>
          </a:p>
          <a:p>
            <a:pPr marL="0" lvl="0" indent="0" algn="just" eaLnBrk="0" fontAlgn="base" hangingPunct="0">
              <a:lnSpc>
                <a:spcPct val="150000"/>
              </a:lnSpc>
              <a:spcBef>
                <a:spcPct val="0"/>
              </a:spcBef>
              <a:spcAft>
                <a:spcPct val="0"/>
              </a:spcAft>
              <a:buNone/>
            </a:pPr>
            <a:endParaRPr lang="en-US" altLang="en-US" dirty="0">
              <a:solidFill>
                <a:srgbClr val="0A0A0A"/>
              </a:solidFill>
              <a:latin typeface="Times New Roman" panose="02020603050405020304" pitchFamily="18" charset="0"/>
              <a:cs typeface="Times New Roman" panose="02020603050405020304" pitchFamily="18" charset="0"/>
            </a:endParaRPr>
          </a:p>
          <a:p>
            <a:pPr marL="0" lvl="0" indent="0" algn="just" eaLnBrk="0" fontAlgn="base" hangingPunct="0">
              <a:lnSpc>
                <a:spcPct val="150000"/>
              </a:lnSpc>
              <a:spcBef>
                <a:spcPct val="0"/>
              </a:spcBef>
              <a:spcAft>
                <a:spcPct val="0"/>
              </a:spcAft>
              <a:buNone/>
            </a:pPr>
            <a:r>
              <a:rPr lang="en-US" b="1" dirty="0"/>
              <a:t>*Reputational Damage and Loss of Trust:</a:t>
            </a:r>
            <a:r>
              <a:rPr lang="en-US" dirty="0"/>
              <a:t> </a:t>
            </a:r>
          </a:p>
          <a:p>
            <a:pPr marL="0" lvl="0" indent="0" algn="just" eaLnBrk="0" fontAlgn="base" hangingPunct="0">
              <a:lnSpc>
                <a:spcPct val="150000"/>
              </a:lnSpc>
              <a:spcBef>
                <a:spcPct val="0"/>
              </a:spcBef>
              <a:spcAft>
                <a:spcPct val="0"/>
              </a:spcAft>
              <a:buNone/>
            </a:pPr>
            <a:r>
              <a:rPr lang="en-US" dirty="0"/>
              <a:t>Incorrect or misleading </a:t>
            </a:r>
            <a:r>
              <a:rPr lang="en-US" dirty="0" err="1"/>
              <a:t>ToS</a:t>
            </a:r>
            <a:r>
              <a:rPr lang="en-US" dirty="0"/>
              <a:t> can signal a lack of professionalism and adherence to legal frameworks, which can erode trust among clients and investors, leading to loss of revenue.</a:t>
            </a:r>
          </a:p>
          <a:p>
            <a:pPr marL="0" lvl="0" indent="0" algn="just" eaLnBrk="0" fontAlgn="base" hangingPunct="0">
              <a:lnSpc>
                <a:spcPct val="150000"/>
              </a:lnSpc>
              <a:spcBef>
                <a:spcPct val="0"/>
              </a:spcBef>
              <a:spcAft>
                <a:spcPct val="0"/>
              </a:spcAft>
              <a:buNone/>
            </a:pPr>
            <a:endParaRPr lang="en-US" altLang="en-US" dirty="0">
              <a:solidFill>
                <a:srgbClr val="0A0A0A"/>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6339603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5B3FE-1D76-AA76-3CAE-3F168ACA7424}"/>
              </a:ext>
            </a:extLst>
          </p:cNvPr>
          <p:cNvSpPr>
            <a:spLocks noGrp="1"/>
          </p:cNvSpPr>
          <p:nvPr>
            <p:ph type="title"/>
          </p:nvPr>
        </p:nvSpPr>
        <p:spPr>
          <a:xfrm>
            <a:off x="838200" y="365125"/>
            <a:ext cx="10515600" cy="174371"/>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6AFAA5C3-2A6E-EA4A-A318-07CE5187B9A4}"/>
              </a:ext>
            </a:extLst>
          </p:cNvPr>
          <p:cNvSpPr>
            <a:spLocks noGrp="1"/>
          </p:cNvSpPr>
          <p:nvPr>
            <p:ph idx="1"/>
          </p:nvPr>
        </p:nvSpPr>
        <p:spPr>
          <a:xfrm>
            <a:off x="838200" y="649224"/>
            <a:ext cx="10515600" cy="5843651"/>
          </a:xfrm>
        </p:spPr>
        <p:txBody>
          <a:bodyPr>
            <a:normAutofit/>
          </a:bodyPr>
          <a:lstStyle/>
          <a:p>
            <a:pPr algn="just">
              <a:lnSpc>
                <a:spcPct val="150000"/>
              </a:lnSpc>
            </a:pPr>
            <a:r>
              <a:rPr lang="en-US" b="1" dirty="0"/>
              <a:t>Nullification of Specific Clauses:</a:t>
            </a:r>
            <a:r>
              <a:rPr lang="en-US" dirty="0"/>
              <a:t> Courts may use the "blue pencil doctrine" (doctrine of severability) to strike down invalid or unenforceable clauses while keeping the rest of the contract intact, particularly if the invalid part is not fundamental to the entire agreement.</a:t>
            </a:r>
          </a:p>
          <a:p>
            <a:pPr algn="just">
              <a:lnSpc>
                <a:spcPct val="150000"/>
              </a:lnSpc>
            </a:pPr>
            <a:r>
              <a:rPr lang="en-US" b="1" dirty="0"/>
              <a:t>Regulatory Scrutiny:</a:t>
            </a:r>
            <a:r>
              <a:rPr lang="en-US" dirty="0"/>
              <a:t> Errors in </a:t>
            </a:r>
            <a:r>
              <a:rPr lang="en-US" dirty="0" err="1"/>
              <a:t>ToS</a:t>
            </a:r>
            <a:r>
              <a:rPr lang="en-US" dirty="0"/>
              <a:t>, especially regarding data protection or consumer rights, can attract attention from regulatory bodies, leading to investigations and mandatory changes to practices</a:t>
            </a:r>
          </a:p>
          <a:p>
            <a:endParaRPr lang="en-IN" dirty="0"/>
          </a:p>
        </p:txBody>
      </p:sp>
    </p:spTree>
    <p:extLst>
      <p:ext uri="{BB962C8B-B14F-4D97-AF65-F5344CB8AC3E}">
        <p14:creationId xmlns:p14="http://schemas.microsoft.com/office/powerpoint/2010/main" val="18305348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9DE3-460E-22A6-597F-B0DCFB39F4F7}"/>
              </a:ext>
            </a:extLst>
          </p:cNvPr>
          <p:cNvSpPr>
            <a:spLocks noGrp="1"/>
          </p:cNvSpPr>
          <p:nvPr>
            <p:ph type="title"/>
          </p:nvPr>
        </p:nvSpPr>
        <p:spPr>
          <a:xfrm>
            <a:off x="838200" y="365125"/>
            <a:ext cx="10515600" cy="146939"/>
          </a:xfrm>
        </p:spPr>
        <p:txBody>
          <a:bodyPr>
            <a:normAutofit fontScale="90000"/>
          </a:bodyPr>
          <a:lstStyle/>
          <a:p>
            <a:endParaRPr lang="en-IN" dirty="0"/>
          </a:p>
        </p:txBody>
      </p:sp>
      <p:sp>
        <p:nvSpPr>
          <p:cNvPr id="4" name="Rectangle 1">
            <a:extLst>
              <a:ext uri="{FF2B5EF4-FFF2-40B4-BE49-F238E27FC236}">
                <a16:creationId xmlns:a16="http://schemas.microsoft.com/office/drawing/2014/main" id="{C18C0855-28D8-ABAF-33C3-DDFD9DE18DC1}"/>
              </a:ext>
            </a:extLst>
          </p:cNvPr>
          <p:cNvSpPr>
            <a:spLocks noGrp="1" noChangeArrowheads="1"/>
          </p:cNvSpPr>
          <p:nvPr>
            <p:ph idx="1"/>
          </p:nvPr>
        </p:nvSpPr>
        <p:spPr bwMode="auto">
          <a:xfrm>
            <a:off x="438912" y="573365"/>
            <a:ext cx="11283696" cy="563994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Remedies</a:t>
            </a: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Rescission of Contract:</a:t>
            </a:r>
            <a:r>
              <a:rPr kumimoji="0" lang="en-US" altLang="en-US"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The primary remedy is often the rescission (cancellation) of the contract, which restores both parties to their original positions as if the contract had never existed.</a:t>
            </a:r>
          </a:p>
          <a:p>
            <a:pPr marL="0" marR="0" lvl="0" indent="0" algn="just" defTabSz="914400" rtl="0" eaLnBrk="0" fontAlgn="base" latinLnBrk="0" hangingPunct="0">
              <a:lnSpc>
                <a:spcPct val="150000"/>
              </a:lnSpc>
              <a:spcBef>
                <a:spcPct val="0"/>
              </a:spcBef>
              <a:spcAft>
                <a:spcPct val="0"/>
              </a:spcAft>
              <a:buClrTx/>
              <a:buSzTx/>
              <a:buFontTx/>
              <a:buChar char="•"/>
              <a:tabLst/>
            </a:pPr>
            <a:endParaRPr kumimoji="0" lang="en-US" altLang="en-US"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Damages/Monetary Compensation:</a:t>
            </a:r>
            <a:r>
              <a:rPr kumimoji="0" lang="en-US" altLang="en-US" b="0" i="0" u="none" strike="noStrike" cap="none" normalizeH="0" baseline="0" dirty="0">
                <a:ln>
                  <a:noFill/>
                </a:ln>
                <a:solidFill>
                  <a:srgbClr val="0A0A0A"/>
                </a:solidFill>
                <a:effectLst/>
                <a:latin typeface="Times New Roman" panose="02020603050405020304" pitchFamily="18" charset="0"/>
                <a:cs typeface="Times New Roman" panose="02020603050405020304" pitchFamily="18" charset="0"/>
              </a:rPr>
              <a:t> The injured party can be awarded financial compensation to cover actual losses sustained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585184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7E56A-C5E8-CBCF-858E-C8E87AFEBA8A}"/>
              </a:ext>
            </a:extLst>
          </p:cNvPr>
          <p:cNvSpPr>
            <a:spLocks noGrp="1"/>
          </p:cNvSpPr>
          <p:nvPr>
            <p:ph type="title"/>
          </p:nvPr>
        </p:nvSpPr>
        <p:spPr>
          <a:xfrm>
            <a:off x="838200" y="365125"/>
            <a:ext cx="10515600" cy="174371"/>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A25CFEF5-A251-6B3B-EC64-4B61C9A74BB7}"/>
              </a:ext>
            </a:extLst>
          </p:cNvPr>
          <p:cNvSpPr>
            <a:spLocks noGrp="1"/>
          </p:cNvSpPr>
          <p:nvPr>
            <p:ph idx="1"/>
          </p:nvPr>
        </p:nvSpPr>
        <p:spPr>
          <a:xfrm>
            <a:off x="838200" y="740664"/>
            <a:ext cx="10515600" cy="5879592"/>
          </a:xfrm>
        </p:spPr>
        <p:txBody>
          <a:bodyPr>
            <a:normAutofit fontScale="85000" lnSpcReduction="10000"/>
          </a:bodyPr>
          <a:lstStyle/>
          <a:p>
            <a:pPr algn="just">
              <a:lnSpc>
                <a:spcPct val="150000"/>
              </a:lnSpc>
            </a:pPr>
            <a:r>
              <a:rPr lang="en-US" b="1" dirty="0"/>
              <a:t>Restitution:</a:t>
            </a:r>
            <a:r>
              <a:rPr lang="en-US" dirty="0"/>
              <a:t> The aggrieved party may be entitled to the return of any benefit or property conferred on the other party under the mistaken contract.</a:t>
            </a:r>
          </a:p>
          <a:p>
            <a:pPr algn="just">
              <a:lnSpc>
                <a:spcPct val="150000"/>
              </a:lnSpc>
            </a:pPr>
            <a:r>
              <a:rPr lang="en-US" b="1" dirty="0"/>
              <a:t>Reformation/Rectification:</a:t>
            </a:r>
            <a:r>
              <a:rPr lang="en-US" dirty="0"/>
              <a:t> In some cases, a court may order the contract to be reformed or rectified to reflect the actual, original agreement or intentions of the parties, especially if the mistake was a mere technical or drafting error.</a:t>
            </a:r>
          </a:p>
          <a:p>
            <a:pPr algn="just">
              <a:lnSpc>
                <a:spcPct val="150000"/>
              </a:lnSpc>
            </a:pPr>
            <a:r>
              <a:rPr lang="en-US" b="1" dirty="0"/>
              <a:t>Specific Performance or Injunctions:</a:t>
            </a:r>
            <a:r>
              <a:rPr lang="en-US" dirty="0"/>
              <a:t> Courts may order the defaulting party to perform their obligations (specific performance) or to stop certain actions (injunction) if monetary damages are inadequate to compensate for the loss (e.g., in cases involving unique subject matter or ongoing harm)</a:t>
            </a:r>
          </a:p>
          <a:p>
            <a:endParaRPr lang="en-IN" dirty="0"/>
          </a:p>
        </p:txBody>
      </p:sp>
    </p:spTree>
    <p:extLst>
      <p:ext uri="{BB962C8B-B14F-4D97-AF65-F5344CB8AC3E}">
        <p14:creationId xmlns:p14="http://schemas.microsoft.com/office/powerpoint/2010/main" val="27685058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CCE94-1D88-C234-D0CD-94831C2F2C76}"/>
              </a:ext>
            </a:extLst>
          </p:cNvPr>
          <p:cNvSpPr>
            <a:spLocks noGrp="1"/>
          </p:cNvSpPr>
          <p:nvPr>
            <p:ph type="title"/>
          </p:nvPr>
        </p:nvSpPr>
        <p:spPr>
          <a:xfrm>
            <a:off x="838200" y="365125"/>
            <a:ext cx="10515600" cy="119507"/>
          </a:xfrm>
        </p:spPr>
        <p:txBody>
          <a:bodyPr>
            <a:normAutofit fontScale="90000"/>
          </a:bodyPr>
          <a:lstStyle/>
          <a:p>
            <a:endParaRPr lang="en-IN" dirty="0"/>
          </a:p>
        </p:txBody>
      </p:sp>
      <p:sp>
        <p:nvSpPr>
          <p:cNvPr id="4" name="Rectangle 1">
            <a:extLst>
              <a:ext uri="{FF2B5EF4-FFF2-40B4-BE49-F238E27FC236}">
                <a16:creationId xmlns:a16="http://schemas.microsoft.com/office/drawing/2014/main" id="{972B9960-D263-98CE-CB79-3F0953F29157}"/>
              </a:ext>
            </a:extLst>
          </p:cNvPr>
          <p:cNvSpPr>
            <a:spLocks noGrp="1" noChangeArrowheads="1"/>
          </p:cNvSpPr>
          <p:nvPr>
            <p:ph idx="1"/>
          </p:nvPr>
        </p:nvSpPr>
        <p:spPr bwMode="auto">
          <a:xfrm>
            <a:off x="603504" y="896091"/>
            <a:ext cx="10981164" cy="557037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Google Sans"/>
              </a:rPr>
              <a:t>Amending the </a:t>
            </a:r>
            <a:r>
              <a:rPr kumimoji="0" lang="en-US" altLang="en-US" b="1" i="0" u="none" strike="noStrike" cap="none" normalizeH="0" baseline="0" dirty="0" err="1">
                <a:ln>
                  <a:noFill/>
                </a:ln>
                <a:solidFill>
                  <a:srgbClr val="0A0A0A"/>
                </a:solidFill>
                <a:effectLst/>
                <a:latin typeface="Google Sans"/>
              </a:rPr>
              <a:t>ToS</a:t>
            </a:r>
            <a:r>
              <a:rPr kumimoji="0" lang="en-US" altLang="en-US" b="1" i="0" u="none" strike="noStrike" cap="none" normalizeH="0" baseline="0" dirty="0">
                <a:ln>
                  <a:noFill/>
                </a:ln>
                <a:solidFill>
                  <a:srgbClr val="0A0A0A"/>
                </a:solidFill>
                <a:effectLst/>
                <a:latin typeface="Google Sans"/>
              </a:rPr>
              <a:t>:</a:t>
            </a:r>
            <a:r>
              <a:rPr kumimoji="0" lang="en-US" altLang="en-US" b="0" i="0" u="none" strike="noStrike" cap="none" normalizeH="0" baseline="0" dirty="0">
                <a:ln>
                  <a:noFill/>
                </a:ln>
                <a:solidFill>
                  <a:srgbClr val="0A0A0A"/>
                </a:solidFill>
                <a:effectLst/>
                <a:latin typeface="Google Sans"/>
              </a:rPr>
              <a:t> For the company, a crucial step is to quickly rectify </a:t>
            </a:r>
          </a:p>
          <a:p>
            <a:pPr marL="0" marR="0" lvl="0" indent="0" algn="just" defTabSz="914400" rtl="0" eaLnBrk="0" fontAlgn="base" latinLnBrk="0" hangingPunct="0">
              <a:lnSpc>
                <a:spcPct val="150000"/>
              </a:lnSpc>
              <a:spcBef>
                <a:spcPct val="0"/>
              </a:spcBef>
              <a:spcAft>
                <a:spcPct val="0"/>
              </a:spcAft>
              <a:buClrTx/>
              <a:buSzTx/>
              <a:buNone/>
              <a:tabLst/>
            </a:pPr>
            <a:r>
              <a:rPr kumimoji="0" lang="en-US" altLang="en-US" b="0" i="0" u="none" strike="noStrike" cap="none" normalizeH="0" baseline="0" dirty="0">
                <a:ln>
                  <a:noFill/>
                </a:ln>
                <a:solidFill>
                  <a:srgbClr val="0A0A0A"/>
                </a:solidFill>
                <a:effectLst/>
                <a:latin typeface="Google Sans"/>
              </a:rPr>
              <a:t>the </a:t>
            </a:r>
            <a:r>
              <a:rPr kumimoji="0" lang="en-US" altLang="en-US" b="0" i="0" u="none" strike="noStrike" cap="none" normalizeH="0" baseline="0" dirty="0" err="1">
                <a:ln>
                  <a:noFill/>
                </a:ln>
                <a:solidFill>
                  <a:srgbClr val="0A0A0A"/>
                </a:solidFill>
                <a:effectLst/>
                <a:latin typeface="Google Sans"/>
              </a:rPr>
              <a:t>ToS</a:t>
            </a:r>
            <a:r>
              <a:rPr kumimoji="0" lang="en-US" altLang="en-US" b="0" i="0" u="none" strike="noStrike" cap="none" normalizeH="0" baseline="0" dirty="0">
                <a:ln>
                  <a:noFill/>
                </a:ln>
                <a:solidFill>
                  <a:srgbClr val="0A0A0A"/>
                </a:solidFill>
                <a:effectLst/>
                <a:latin typeface="Google Sans"/>
              </a:rPr>
              <a:t> with clear, legally compliant provisions and ensure users explicitly </a:t>
            </a:r>
          </a:p>
          <a:p>
            <a:pPr marL="0" marR="0" lvl="0" indent="0" algn="just" defTabSz="914400" rtl="0" eaLnBrk="0" fontAlgn="base" latinLnBrk="0" hangingPunct="0">
              <a:lnSpc>
                <a:spcPct val="150000"/>
              </a:lnSpc>
              <a:spcBef>
                <a:spcPct val="0"/>
              </a:spcBef>
              <a:spcAft>
                <a:spcPct val="0"/>
              </a:spcAft>
              <a:buClrTx/>
              <a:buSzTx/>
              <a:buNone/>
              <a:tabLst/>
            </a:pPr>
            <a:r>
              <a:rPr kumimoji="0" lang="en-US" altLang="en-US" b="0" i="0" u="none" strike="noStrike" cap="none" normalizeH="0" baseline="0" dirty="0">
                <a:ln>
                  <a:noFill/>
                </a:ln>
                <a:solidFill>
                  <a:srgbClr val="0A0A0A"/>
                </a:solidFill>
                <a:effectLst/>
                <a:latin typeface="Google Sans"/>
              </a:rPr>
              <a:t>agree to the corrected version to prevent future disputes. </a:t>
            </a:r>
          </a:p>
          <a:p>
            <a:pPr marL="0" marR="0" lvl="0" indent="0" algn="just" defTabSz="914400" rtl="0" eaLnBrk="0" fontAlgn="base" latinLnBrk="0" hangingPunct="0">
              <a:lnSpc>
                <a:spcPct val="150000"/>
              </a:lnSpc>
              <a:spcBef>
                <a:spcPct val="0"/>
              </a:spcBef>
              <a:spcAft>
                <a:spcPct val="0"/>
              </a:spcAft>
              <a:buClrTx/>
              <a:buSzTx/>
              <a:buNone/>
              <a:tabLst/>
            </a:pPr>
            <a:endParaRPr lang="en-US" altLang="en-US" dirty="0">
              <a:solidFill>
                <a:srgbClr val="0A0A0A"/>
              </a:solidFill>
              <a:latin typeface="Google Sans"/>
            </a:endParaRPr>
          </a:p>
          <a:p>
            <a:pPr marL="0" marR="0" lvl="0" indent="0" algn="just" defTabSz="914400" rtl="0" eaLnBrk="0" fontAlgn="base" latinLnBrk="0" hangingPunct="0">
              <a:lnSpc>
                <a:spcPct val="150000"/>
              </a:lnSpc>
              <a:spcBef>
                <a:spcPct val="0"/>
              </a:spcBef>
              <a:spcAft>
                <a:spcPct val="0"/>
              </a:spcAft>
              <a:buClrTx/>
              <a:buSzTx/>
              <a:buNone/>
              <a:tabLst/>
            </a:pPr>
            <a:r>
              <a:rPr kumimoji="0" lang="en-US" altLang="en-US" b="1" i="0" u="none" strike="noStrike" cap="none" normalizeH="0" baseline="0" dirty="0">
                <a:ln>
                  <a:noFill/>
                </a:ln>
                <a:solidFill>
                  <a:srgbClr val="0A0A0A"/>
                </a:solidFill>
                <a:effectLst/>
                <a:latin typeface="Google Sans"/>
              </a:rPr>
              <a:t>Important</a:t>
            </a:r>
            <a:r>
              <a:rPr kumimoji="0" lang="en-US" altLang="en-US" b="0" i="0" u="none" strike="noStrike" cap="none" normalizeH="0" baseline="0" dirty="0">
                <a:ln>
                  <a:noFill/>
                </a:ln>
                <a:solidFill>
                  <a:srgbClr val="0A0A0A"/>
                </a:solidFill>
                <a:effectLst/>
                <a:latin typeface="Google Sans"/>
              </a:rPr>
              <a:t> - In essence, while a mere technical or clerical error in citing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b="0" i="0" u="none" strike="noStrike" cap="none" normalizeH="0" baseline="0" dirty="0">
                <a:ln>
                  <a:noFill/>
                </a:ln>
                <a:solidFill>
                  <a:srgbClr val="0A0A0A"/>
                </a:solidFill>
                <a:effectLst/>
                <a:latin typeface="Google Sans"/>
              </a:rPr>
              <a:t>a provision might not be fatal if the authority to act under the correct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b="0" i="0" u="none" strike="noStrike" cap="none" normalizeH="0" baseline="0" dirty="0">
                <a:ln>
                  <a:noFill/>
                </a:ln>
                <a:solidFill>
                  <a:srgbClr val="0A0A0A"/>
                </a:solidFill>
                <a:effectLst/>
                <a:latin typeface="Google Sans"/>
              </a:rPr>
              <a:t>law exists,  substantive errors in the terms themselves can have serious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b="0" i="0" u="none" strike="noStrike" cap="none" normalizeH="0" baseline="0" dirty="0">
                <a:ln>
                  <a:noFill/>
                </a:ln>
                <a:solidFill>
                  <a:srgbClr val="0A0A0A"/>
                </a:solidFill>
                <a:effectLst/>
                <a:latin typeface="Google Sans"/>
              </a:rPr>
              <a:t>legal and financial repercussions</a:t>
            </a:r>
            <a:endParaRPr kumimoji="0" lang="en-US" altLang="en-US"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0994177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EB041-5C0A-47EB-7568-971822DF9A00}"/>
              </a:ext>
            </a:extLst>
          </p:cNvPr>
          <p:cNvSpPr>
            <a:spLocks noGrp="1"/>
          </p:cNvSpPr>
          <p:nvPr>
            <p:ph type="ctrTitle"/>
          </p:nvPr>
        </p:nvSpPr>
        <p:spPr/>
        <p:txBody>
          <a:bodyPr/>
          <a:lstStyle/>
          <a:p>
            <a:r>
              <a:rPr lang="en-IN" dirty="0"/>
              <a:t>Thanks for patient hearing</a:t>
            </a:r>
          </a:p>
        </p:txBody>
      </p:sp>
      <p:sp>
        <p:nvSpPr>
          <p:cNvPr id="3" name="Subtitle 2">
            <a:extLst>
              <a:ext uri="{FF2B5EF4-FFF2-40B4-BE49-F238E27FC236}">
                <a16:creationId xmlns:a16="http://schemas.microsoft.com/office/drawing/2014/main" id="{00D71D66-60EF-BF91-1160-59F866EFB307}"/>
              </a:ext>
            </a:extLst>
          </p:cNvPr>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112550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FFAC79-86C7-9253-9A4C-85D165068BA4}"/>
              </a:ext>
            </a:extLst>
          </p:cNvPr>
          <p:cNvSpPr txBox="1"/>
          <p:nvPr/>
        </p:nvSpPr>
        <p:spPr>
          <a:xfrm>
            <a:off x="1337187" y="412955"/>
            <a:ext cx="9065342" cy="523220"/>
          </a:xfrm>
          <a:prstGeom prst="rect">
            <a:avLst/>
          </a:prstGeom>
          <a:noFill/>
        </p:spPr>
        <p:txBody>
          <a:bodyPr wrap="square" rtlCol="0">
            <a:spAutoFit/>
          </a:bodyPr>
          <a:lstStyle/>
          <a:p>
            <a:pPr algn="ctr"/>
            <a:r>
              <a:rPr lang="en-IN" sz="2800" dirty="0">
                <a:latin typeface="Times New Roman" panose="02020603050405020304" pitchFamily="18" charset="0"/>
                <a:cs typeface="Times New Roman" panose="02020603050405020304" pitchFamily="18" charset="0"/>
              </a:rPr>
              <a:t>Section 12 (2)</a:t>
            </a:r>
            <a:endParaRPr lang="en-IN"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13F800D0-C8C8-57A2-3BC5-4C31F2BAE0E0}"/>
              </a:ext>
            </a:extLst>
          </p:cNvPr>
          <p:cNvSpPr txBox="1"/>
          <p:nvPr/>
        </p:nvSpPr>
        <p:spPr>
          <a:xfrm>
            <a:off x="619432" y="1101213"/>
            <a:ext cx="10953135" cy="5909310"/>
          </a:xfrm>
          <a:prstGeom prst="rect">
            <a:avLst/>
          </a:prstGeom>
          <a:noFill/>
        </p:spPr>
        <p:txBody>
          <a:bodyPr wrap="square" rtlCol="0">
            <a:spAutoFit/>
          </a:bodyPr>
          <a:lstStyle/>
          <a:p>
            <a:pPr>
              <a:lnSpc>
                <a:spcPct val="150000"/>
              </a:lnSpc>
            </a:pPr>
            <a:r>
              <a:rPr lang="en-IN" sz="2400" dirty="0">
                <a:latin typeface="Times New Roman" panose="02020603050405020304" pitchFamily="18" charset="0"/>
                <a:cs typeface="Times New Roman" panose="02020603050405020304" pitchFamily="18" charset="0"/>
              </a:rPr>
              <a:t>The time of supply of goods shall be earlier of following dates, namely:</a:t>
            </a:r>
          </a:p>
          <a:p>
            <a:pPr marL="342900" indent="-342900">
              <a:lnSpc>
                <a:spcPct val="150000"/>
              </a:lnSpc>
              <a:buFont typeface="+mj-lt"/>
              <a:buAutoNum type="alphaLcParenR"/>
            </a:pPr>
            <a:r>
              <a:rPr lang="en-IN" sz="2400" dirty="0">
                <a:latin typeface="Times New Roman" panose="02020603050405020304" pitchFamily="18" charset="0"/>
                <a:cs typeface="Times New Roman" panose="02020603050405020304" pitchFamily="18" charset="0"/>
              </a:rPr>
              <a:t>the date of issue of invoice by the supplier or </a:t>
            </a:r>
          </a:p>
          <a:p>
            <a:pPr>
              <a:lnSpc>
                <a:spcPct val="150000"/>
              </a:lnSpc>
            </a:pPr>
            <a:r>
              <a:rPr lang="en-IN" sz="2400" dirty="0">
                <a:latin typeface="Times New Roman" panose="02020603050405020304" pitchFamily="18" charset="0"/>
                <a:cs typeface="Times New Roman" panose="02020603050405020304" pitchFamily="18" charset="0"/>
              </a:rPr>
              <a:t>The last date on which he is required to issue the invoice with respect to supply </a:t>
            </a:r>
            <a:r>
              <a:rPr lang="en-IN" sz="2400" dirty="0">
                <a:highlight>
                  <a:srgbClr val="FFFF00"/>
                </a:highlight>
                <a:latin typeface="Times New Roman" panose="02020603050405020304" pitchFamily="18" charset="0"/>
                <a:cs typeface="Times New Roman" panose="02020603050405020304" pitchFamily="18" charset="0"/>
              </a:rPr>
              <a:t>u/s 31</a:t>
            </a:r>
            <a:r>
              <a:rPr lang="en-IN" sz="2400" dirty="0">
                <a:latin typeface="Times New Roman" panose="02020603050405020304" pitchFamily="18" charset="0"/>
                <a:cs typeface="Times New Roman" panose="02020603050405020304" pitchFamily="18" charset="0"/>
              </a:rPr>
              <a:t>;or</a:t>
            </a:r>
          </a:p>
          <a:p>
            <a:pPr>
              <a:lnSpc>
                <a:spcPct val="150000"/>
              </a:lnSpc>
            </a:pPr>
            <a:r>
              <a:rPr lang="en-IN" sz="2400" dirty="0">
                <a:latin typeface="Times New Roman" panose="02020603050405020304" pitchFamily="18" charset="0"/>
                <a:cs typeface="Times New Roman" panose="02020603050405020304" pitchFamily="18" charset="0"/>
              </a:rPr>
              <a:t>The date on which supplier receives the payment with respect to supply; </a:t>
            </a:r>
          </a:p>
          <a:p>
            <a:pPr>
              <a:lnSpc>
                <a:spcPct val="150000"/>
              </a:lnSpc>
            </a:pPr>
            <a:endParaRPr lang="en-IN" sz="2400" dirty="0">
              <a:latin typeface="Times New Roman" panose="02020603050405020304" pitchFamily="18" charset="0"/>
              <a:cs typeface="Times New Roman" panose="02020603050405020304" pitchFamily="18" charset="0"/>
            </a:endParaRPr>
          </a:p>
          <a:p>
            <a:pPr algn="just">
              <a:lnSpc>
                <a:spcPct val="150000"/>
              </a:lnSpc>
            </a:pPr>
            <a:r>
              <a:rPr lang="en-IN" sz="2400" dirty="0">
                <a:latin typeface="Times New Roman" panose="02020603050405020304" pitchFamily="18" charset="0"/>
                <a:cs typeface="Times New Roman" panose="02020603050405020304" pitchFamily="18" charset="0"/>
              </a:rPr>
              <a:t>Provided that where the supplier of taxable goods receives an amount  up to one thousand rupees in excess of the amount indicated in the tax invoice, the time of supply to the extent of such excess amount shall, at the option of the said supplier, be the date of issue of invoice in respect of such excess amount.</a:t>
            </a:r>
          </a:p>
          <a:p>
            <a:endParaRPr lang="en-IN" dirty="0"/>
          </a:p>
        </p:txBody>
      </p:sp>
    </p:spTree>
    <p:extLst>
      <p:ext uri="{BB962C8B-B14F-4D97-AF65-F5344CB8AC3E}">
        <p14:creationId xmlns:p14="http://schemas.microsoft.com/office/powerpoint/2010/main" val="2808658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CF8ED-17AD-18ED-E3AE-1167920DB752}"/>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519ABC90-F3C9-D4C3-30BB-BAACE109888D}"/>
              </a:ext>
            </a:extLst>
          </p:cNvPr>
          <p:cNvSpPr>
            <a:spLocks noGrp="1"/>
          </p:cNvSpPr>
          <p:nvPr>
            <p:ph idx="1"/>
          </p:nvPr>
        </p:nvSpPr>
        <p:spPr>
          <a:xfrm>
            <a:off x="838200" y="1078992"/>
            <a:ext cx="10515600" cy="5097971"/>
          </a:xfrm>
        </p:spPr>
        <p:txBody>
          <a:bodyPr/>
          <a:lstStyle/>
          <a:p>
            <a:pPr>
              <a:lnSpc>
                <a:spcPct val="150000"/>
              </a:lnSpc>
            </a:pPr>
            <a:r>
              <a:rPr lang="en-IN" b="1" dirty="0">
                <a:latin typeface="Times New Roman" panose="02020603050405020304" pitchFamily="18" charset="0"/>
                <a:cs typeface="Times New Roman" panose="02020603050405020304" pitchFamily="18" charset="0"/>
              </a:rPr>
              <a:t>Explanation 1</a:t>
            </a:r>
            <a:r>
              <a:rPr lang="en-IN" dirty="0">
                <a:latin typeface="Times New Roman" panose="02020603050405020304" pitchFamily="18" charset="0"/>
                <a:cs typeface="Times New Roman" panose="02020603050405020304" pitchFamily="18" charset="0"/>
              </a:rPr>
              <a:t>:For the purpose of clause (a) and (b), supply shall be deemed to have been made to the extent it is covered by the invoice or as the case may be, the payment.</a:t>
            </a:r>
          </a:p>
          <a:p>
            <a:pPr>
              <a:lnSpc>
                <a:spcPct val="150000"/>
              </a:lnSpc>
            </a:pPr>
            <a:r>
              <a:rPr lang="en-IN" b="1" dirty="0">
                <a:latin typeface="Times New Roman" panose="02020603050405020304" pitchFamily="18" charset="0"/>
                <a:cs typeface="Times New Roman" panose="02020603050405020304" pitchFamily="18" charset="0"/>
              </a:rPr>
              <a:t>Explanation 2:</a:t>
            </a:r>
            <a:r>
              <a:rPr lang="en-IN" dirty="0">
                <a:latin typeface="Times New Roman" panose="02020603050405020304" pitchFamily="18" charset="0"/>
                <a:cs typeface="Times New Roman" panose="02020603050405020304" pitchFamily="18" charset="0"/>
              </a:rPr>
              <a:t>For the purpose of clause (b),”the date on which the supplier receives the payment” shall be the date on which the payment is credited to his bank account, whichever is earlier.</a:t>
            </a:r>
          </a:p>
          <a:p>
            <a:endParaRPr lang="en-IN" dirty="0"/>
          </a:p>
        </p:txBody>
      </p:sp>
    </p:spTree>
    <p:extLst>
      <p:ext uri="{BB962C8B-B14F-4D97-AF65-F5344CB8AC3E}">
        <p14:creationId xmlns:p14="http://schemas.microsoft.com/office/powerpoint/2010/main" val="296185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B42CC25-54CC-9236-F819-2EF024104301}"/>
              </a:ext>
            </a:extLst>
          </p:cNvPr>
          <p:cNvSpPr txBox="1"/>
          <p:nvPr/>
        </p:nvSpPr>
        <p:spPr>
          <a:xfrm>
            <a:off x="2349910" y="393290"/>
            <a:ext cx="6980903" cy="461665"/>
          </a:xfrm>
          <a:prstGeom prst="rect">
            <a:avLst/>
          </a:prstGeom>
          <a:noFill/>
        </p:spPr>
        <p:txBody>
          <a:bodyPr wrap="square" rtlCol="0">
            <a:spAutoFit/>
          </a:bodyPr>
          <a:lstStyle/>
          <a:p>
            <a:pPr algn="ctr"/>
            <a:r>
              <a:rPr lang="en-IN" sz="2400" dirty="0">
                <a:latin typeface="Times New Roman" panose="02020603050405020304" pitchFamily="18" charset="0"/>
                <a:cs typeface="Times New Roman" panose="02020603050405020304" pitchFamily="18" charset="0"/>
              </a:rPr>
              <a:t>Section 31(1)</a:t>
            </a:r>
          </a:p>
        </p:txBody>
      </p:sp>
      <p:sp>
        <p:nvSpPr>
          <p:cNvPr id="3" name="TextBox 2">
            <a:extLst>
              <a:ext uri="{FF2B5EF4-FFF2-40B4-BE49-F238E27FC236}">
                <a16:creationId xmlns:a16="http://schemas.microsoft.com/office/drawing/2014/main" id="{2631405B-BDF9-F223-213C-1260EBB1C443}"/>
              </a:ext>
            </a:extLst>
          </p:cNvPr>
          <p:cNvSpPr txBox="1"/>
          <p:nvPr/>
        </p:nvSpPr>
        <p:spPr>
          <a:xfrm>
            <a:off x="457200" y="1189703"/>
            <a:ext cx="11059886" cy="5011949"/>
          </a:xfrm>
          <a:prstGeom prst="rect">
            <a:avLst/>
          </a:prstGeom>
          <a:noFill/>
        </p:spPr>
        <p:txBody>
          <a:bodyPr wrap="square" rtlCol="0">
            <a:spAutoFit/>
          </a:bodyPr>
          <a:lstStyle/>
          <a:p>
            <a:pPr algn="just">
              <a:lnSpc>
                <a:spcPct val="150000"/>
              </a:lnSpc>
            </a:pPr>
            <a:r>
              <a:rPr lang="en-US" dirty="0">
                <a:latin typeface="Times New Roman" panose="02020603050405020304" pitchFamily="18" charset="0"/>
                <a:cs typeface="Times New Roman" panose="02020603050405020304" pitchFamily="18" charset="0"/>
              </a:rPr>
              <a:t>(1) </a:t>
            </a:r>
            <a:r>
              <a:rPr lang="en-US" sz="2400" dirty="0">
                <a:latin typeface="Times New Roman" panose="02020603050405020304" pitchFamily="18" charset="0"/>
                <a:cs typeface="Times New Roman" panose="02020603050405020304" pitchFamily="18" charset="0"/>
              </a:rPr>
              <a:t>A registered person supplying taxable goods shall, before or at the time of,-</a:t>
            </a:r>
          </a:p>
          <a:p>
            <a:pPr algn="just">
              <a:lnSpc>
                <a:spcPct val="150000"/>
              </a:lnSpc>
            </a:pPr>
            <a:r>
              <a:rPr lang="en-US" sz="2400" dirty="0">
                <a:latin typeface="Times New Roman" panose="02020603050405020304" pitchFamily="18" charset="0"/>
                <a:cs typeface="Times New Roman" panose="02020603050405020304" pitchFamily="18" charset="0"/>
              </a:rPr>
              <a:t>(a) removal of goods for supply to the recipient, where the supply involves movement of goods; or</a:t>
            </a:r>
          </a:p>
          <a:p>
            <a:pPr algn="just">
              <a:lnSpc>
                <a:spcPct val="150000"/>
              </a:lnSpc>
            </a:pPr>
            <a:r>
              <a:rPr lang="en-US" sz="2400" dirty="0">
                <a:latin typeface="Times New Roman" panose="02020603050405020304" pitchFamily="18" charset="0"/>
                <a:cs typeface="Times New Roman" panose="02020603050405020304" pitchFamily="18" charset="0"/>
              </a:rPr>
              <a:t>(b) delivery of goods or making available thereof to the recipient, in any other case, issue a tax invoice showing the description, quantity and value of goods, the tax charged thereon and such other particulars as may be </a:t>
            </a:r>
            <a:r>
              <a:rPr lang="en-US" sz="2400" dirty="0">
                <a:highlight>
                  <a:srgbClr val="FFFF00"/>
                </a:highlight>
                <a:latin typeface="Times New Roman" panose="02020603050405020304" pitchFamily="18" charset="0"/>
                <a:cs typeface="Times New Roman" panose="02020603050405020304" pitchFamily="18" charset="0"/>
              </a:rPr>
              <a:t>prescribed</a:t>
            </a:r>
            <a:r>
              <a:rPr lang="en-US" sz="2400" dirty="0">
                <a:latin typeface="Times New Roman" panose="02020603050405020304" pitchFamily="18" charset="0"/>
                <a:cs typeface="Times New Roman" panose="02020603050405020304" pitchFamily="18" charset="0"/>
              </a:rPr>
              <a:t>:</a:t>
            </a:r>
          </a:p>
          <a:p>
            <a:pPr algn="just">
              <a:lnSpc>
                <a:spcPct val="150000"/>
              </a:lnSpc>
            </a:pPr>
            <a:r>
              <a:rPr lang="en-US" sz="2400" dirty="0">
                <a:latin typeface="Times New Roman" panose="02020603050405020304" pitchFamily="18" charset="0"/>
                <a:cs typeface="Times New Roman" panose="02020603050405020304" pitchFamily="18" charset="0"/>
              </a:rPr>
              <a:t>Provided that the Government may, on the recommendations of the Council, by notification, specify the categories of goods or supplies in respect of which a tax invoice shall be issued, within such time and in such manner as may be prescribed.</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184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62EC55-41DB-BBC1-3097-2DD2E1926137}"/>
              </a:ext>
            </a:extLst>
          </p:cNvPr>
          <p:cNvSpPr txBox="1"/>
          <p:nvPr/>
        </p:nvSpPr>
        <p:spPr>
          <a:xfrm>
            <a:off x="1514167" y="176982"/>
            <a:ext cx="8652387" cy="369332"/>
          </a:xfrm>
          <a:prstGeom prst="rect">
            <a:avLst/>
          </a:prstGeom>
          <a:noFill/>
        </p:spPr>
        <p:txBody>
          <a:bodyPr wrap="square" rtlCol="0">
            <a:spAutoFit/>
          </a:bodyPr>
          <a:lstStyle/>
          <a:p>
            <a:pPr algn="ctr"/>
            <a:r>
              <a:rPr lang="en-IN" dirty="0">
                <a:latin typeface="Times New Roman" panose="02020603050405020304" pitchFamily="18" charset="0"/>
                <a:cs typeface="Times New Roman" panose="02020603050405020304" pitchFamily="18" charset="0"/>
              </a:rPr>
              <a:t>Explanation to Section 12(2) [Chart diagram for better understanding]</a:t>
            </a:r>
          </a:p>
        </p:txBody>
      </p:sp>
      <p:sp>
        <p:nvSpPr>
          <p:cNvPr id="3" name="TextBox 2">
            <a:extLst>
              <a:ext uri="{FF2B5EF4-FFF2-40B4-BE49-F238E27FC236}">
                <a16:creationId xmlns:a16="http://schemas.microsoft.com/office/drawing/2014/main" id="{B063A911-2DA3-DED2-195D-B07D0025AA09}"/>
              </a:ext>
            </a:extLst>
          </p:cNvPr>
          <p:cNvSpPr txBox="1"/>
          <p:nvPr/>
        </p:nvSpPr>
        <p:spPr>
          <a:xfrm>
            <a:off x="4178711" y="776748"/>
            <a:ext cx="2379406" cy="646331"/>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FORWARD CHARGE SECTION 12</a:t>
            </a:r>
          </a:p>
        </p:txBody>
      </p:sp>
      <p:sp>
        <p:nvSpPr>
          <p:cNvPr id="4" name="TextBox 3">
            <a:extLst>
              <a:ext uri="{FF2B5EF4-FFF2-40B4-BE49-F238E27FC236}">
                <a16:creationId xmlns:a16="http://schemas.microsoft.com/office/drawing/2014/main" id="{E270AB7A-4748-7E76-0FB9-998D8DA31243}"/>
              </a:ext>
            </a:extLst>
          </p:cNvPr>
          <p:cNvSpPr txBox="1"/>
          <p:nvPr/>
        </p:nvSpPr>
        <p:spPr>
          <a:xfrm>
            <a:off x="462117" y="2552373"/>
            <a:ext cx="3067664" cy="923330"/>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Date of Issue of Invoice</a:t>
            </a:r>
          </a:p>
          <a:p>
            <a:pPr algn="just"/>
            <a:endParaRPr lang="en-IN" dirty="0">
              <a:latin typeface="Times New Roman" panose="02020603050405020304" pitchFamily="18" charset="0"/>
              <a:cs typeface="Times New Roman" panose="02020603050405020304" pitchFamily="18" charset="0"/>
            </a:endParaRPr>
          </a:p>
          <a:p>
            <a:pPr algn="ctr"/>
            <a:r>
              <a:rPr lang="en-IN" dirty="0">
                <a:latin typeface="Times New Roman" panose="02020603050405020304" pitchFamily="18" charset="0"/>
                <a:cs typeface="Times New Roman" panose="02020603050405020304" pitchFamily="18" charset="0"/>
              </a:rPr>
              <a:t> (Actual date)</a:t>
            </a:r>
          </a:p>
        </p:txBody>
      </p:sp>
      <p:sp>
        <p:nvSpPr>
          <p:cNvPr id="5" name="TextBox 4">
            <a:extLst>
              <a:ext uri="{FF2B5EF4-FFF2-40B4-BE49-F238E27FC236}">
                <a16:creationId xmlns:a16="http://schemas.microsoft.com/office/drawing/2014/main" id="{B14A057E-92C5-B341-94B7-963543E24793}"/>
              </a:ext>
            </a:extLst>
          </p:cNvPr>
          <p:cNvSpPr txBox="1"/>
          <p:nvPr/>
        </p:nvSpPr>
        <p:spPr>
          <a:xfrm>
            <a:off x="4053742" y="2552373"/>
            <a:ext cx="3067664" cy="923330"/>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Last Date when invoice is required to be issued</a:t>
            </a:r>
          </a:p>
          <a:p>
            <a:pPr algn="ctr"/>
            <a:r>
              <a:rPr lang="en-IN" dirty="0">
                <a:latin typeface="Times New Roman" panose="02020603050405020304" pitchFamily="18" charset="0"/>
                <a:cs typeface="Times New Roman" panose="02020603050405020304" pitchFamily="18" charset="0"/>
              </a:rPr>
              <a:t>(Due Date-Section 31)</a:t>
            </a:r>
          </a:p>
        </p:txBody>
      </p:sp>
      <p:sp>
        <p:nvSpPr>
          <p:cNvPr id="6" name="TextBox 5">
            <a:extLst>
              <a:ext uri="{FF2B5EF4-FFF2-40B4-BE49-F238E27FC236}">
                <a16:creationId xmlns:a16="http://schemas.microsoft.com/office/drawing/2014/main" id="{D1C48C6B-33B4-8F06-7F9A-B664C71C4815}"/>
              </a:ext>
            </a:extLst>
          </p:cNvPr>
          <p:cNvSpPr txBox="1"/>
          <p:nvPr/>
        </p:nvSpPr>
        <p:spPr>
          <a:xfrm>
            <a:off x="7796981" y="2520418"/>
            <a:ext cx="3539613" cy="923330"/>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Date of receipt of payment to extent the payment covers the Goods (Payment date)</a:t>
            </a:r>
          </a:p>
        </p:txBody>
      </p:sp>
      <p:sp>
        <p:nvSpPr>
          <p:cNvPr id="7" name="Arrow: Down 6">
            <a:extLst>
              <a:ext uri="{FF2B5EF4-FFF2-40B4-BE49-F238E27FC236}">
                <a16:creationId xmlns:a16="http://schemas.microsoft.com/office/drawing/2014/main" id="{56251615-3392-54FE-A0D7-28C62F4056E0}"/>
              </a:ext>
            </a:extLst>
          </p:cNvPr>
          <p:cNvSpPr/>
          <p:nvPr/>
        </p:nvSpPr>
        <p:spPr>
          <a:xfrm>
            <a:off x="5102942" y="1423079"/>
            <a:ext cx="484632" cy="415553"/>
          </a:xfrm>
          <a:prstGeom prst="downArrow">
            <a:avLst/>
          </a:prstGeom>
          <a:solidFill>
            <a:schemeClr val="tx1">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9" name="Straight Connector 8">
            <a:extLst>
              <a:ext uri="{FF2B5EF4-FFF2-40B4-BE49-F238E27FC236}">
                <a16:creationId xmlns:a16="http://schemas.microsoft.com/office/drawing/2014/main" id="{4600A3C6-C5D0-C938-88C6-ED801CC89ED2}"/>
              </a:ext>
            </a:extLst>
          </p:cNvPr>
          <p:cNvCxnSpPr/>
          <p:nvPr/>
        </p:nvCxnSpPr>
        <p:spPr>
          <a:xfrm>
            <a:off x="1700981" y="1848464"/>
            <a:ext cx="7973962" cy="0"/>
          </a:xfrm>
          <a:prstGeom prst="line">
            <a:avLst/>
          </a:prstGeom>
          <a:ln w="28575"/>
        </p:spPr>
        <p:style>
          <a:lnRef idx="3">
            <a:schemeClr val="dk1"/>
          </a:lnRef>
          <a:fillRef idx="0">
            <a:schemeClr val="dk1"/>
          </a:fillRef>
          <a:effectRef idx="2">
            <a:schemeClr val="dk1"/>
          </a:effectRef>
          <a:fontRef idx="minor">
            <a:schemeClr val="tx1"/>
          </a:fontRef>
        </p:style>
      </p:cxnSp>
      <p:cxnSp>
        <p:nvCxnSpPr>
          <p:cNvPr id="11" name="Straight Arrow Connector 10">
            <a:extLst>
              <a:ext uri="{FF2B5EF4-FFF2-40B4-BE49-F238E27FC236}">
                <a16:creationId xmlns:a16="http://schemas.microsoft.com/office/drawing/2014/main" id="{75794407-EC7F-61F1-4EB2-43776C15AF6B}"/>
              </a:ext>
            </a:extLst>
          </p:cNvPr>
          <p:cNvCxnSpPr/>
          <p:nvPr/>
        </p:nvCxnSpPr>
        <p:spPr>
          <a:xfrm>
            <a:off x="1700981" y="1838632"/>
            <a:ext cx="0" cy="713741"/>
          </a:xfrm>
          <a:prstGeom prst="straightConnector1">
            <a:avLst/>
          </a:prstGeom>
          <a:ln w="28575">
            <a:solidFill>
              <a:schemeClr val="tx1"/>
            </a:solidFill>
            <a:tailEnd type="triangle"/>
          </a:ln>
        </p:spPr>
        <p:style>
          <a:lnRef idx="3">
            <a:schemeClr val="dk1"/>
          </a:lnRef>
          <a:fillRef idx="0">
            <a:schemeClr val="dk1"/>
          </a:fillRef>
          <a:effectRef idx="2">
            <a:schemeClr val="dk1"/>
          </a:effectRef>
          <a:fontRef idx="minor">
            <a:schemeClr val="tx1"/>
          </a:fontRef>
        </p:style>
      </p:cxnSp>
      <p:cxnSp>
        <p:nvCxnSpPr>
          <p:cNvPr id="13" name="Straight Arrow Connector 12">
            <a:extLst>
              <a:ext uri="{FF2B5EF4-FFF2-40B4-BE49-F238E27FC236}">
                <a16:creationId xmlns:a16="http://schemas.microsoft.com/office/drawing/2014/main" id="{C62868E0-FC39-CA75-7ECC-17D32D41175F}"/>
              </a:ext>
            </a:extLst>
          </p:cNvPr>
          <p:cNvCxnSpPr>
            <a:cxnSpLocks/>
            <a:stCxn id="7" idx="2"/>
          </p:cNvCxnSpPr>
          <p:nvPr/>
        </p:nvCxnSpPr>
        <p:spPr>
          <a:xfrm>
            <a:off x="5345258" y="1838632"/>
            <a:ext cx="0" cy="733406"/>
          </a:xfrm>
          <a:prstGeom prst="straightConnector1">
            <a:avLst/>
          </a:prstGeom>
          <a:ln w="28575">
            <a:solidFill>
              <a:schemeClr val="tx1"/>
            </a:solidFill>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a:extLst>
              <a:ext uri="{FF2B5EF4-FFF2-40B4-BE49-F238E27FC236}">
                <a16:creationId xmlns:a16="http://schemas.microsoft.com/office/drawing/2014/main" id="{DBCED3B4-8BC9-0071-FC07-F468AADCEDF3}"/>
              </a:ext>
            </a:extLst>
          </p:cNvPr>
          <p:cNvCxnSpPr/>
          <p:nvPr/>
        </p:nvCxnSpPr>
        <p:spPr>
          <a:xfrm>
            <a:off x="9674943" y="1838632"/>
            <a:ext cx="0" cy="681786"/>
          </a:xfrm>
          <a:prstGeom prst="straightConnector1">
            <a:avLst/>
          </a:prstGeom>
          <a:ln w="28575">
            <a:tailEnd type="triangle"/>
          </a:ln>
        </p:spPr>
        <p:style>
          <a:lnRef idx="3">
            <a:schemeClr val="dk1"/>
          </a:lnRef>
          <a:fillRef idx="0">
            <a:schemeClr val="dk1"/>
          </a:fillRef>
          <a:effectRef idx="2">
            <a:schemeClr val="dk1"/>
          </a:effectRef>
          <a:fontRef idx="minor">
            <a:schemeClr val="tx1"/>
          </a:fontRef>
        </p:style>
      </p:cxnSp>
      <p:sp>
        <p:nvSpPr>
          <p:cNvPr id="17" name="TextBox 16">
            <a:extLst>
              <a:ext uri="{FF2B5EF4-FFF2-40B4-BE49-F238E27FC236}">
                <a16:creationId xmlns:a16="http://schemas.microsoft.com/office/drawing/2014/main" id="{6F93AB30-8F24-DB8A-A6D7-755644E4F979}"/>
              </a:ext>
            </a:extLst>
          </p:cNvPr>
          <p:cNvSpPr txBox="1"/>
          <p:nvPr/>
        </p:nvSpPr>
        <p:spPr>
          <a:xfrm>
            <a:off x="3529781" y="4004778"/>
            <a:ext cx="4267200" cy="369332"/>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TOS = Earliest of the three dates</a:t>
            </a:r>
          </a:p>
        </p:txBody>
      </p:sp>
      <p:cxnSp>
        <p:nvCxnSpPr>
          <p:cNvPr id="19" name="Straight Connector 18">
            <a:extLst>
              <a:ext uri="{FF2B5EF4-FFF2-40B4-BE49-F238E27FC236}">
                <a16:creationId xmlns:a16="http://schemas.microsoft.com/office/drawing/2014/main" id="{469CB6A6-E0BD-A11C-0538-F600059DD035}"/>
              </a:ext>
            </a:extLst>
          </p:cNvPr>
          <p:cNvCxnSpPr>
            <a:cxnSpLocks/>
            <a:stCxn id="17" idx="1"/>
          </p:cNvCxnSpPr>
          <p:nvPr/>
        </p:nvCxnSpPr>
        <p:spPr>
          <a:xfrm flipH="1">
            <a:off x="1700981" y="4189444"/>
            <a:ext cx="1828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833E94D-8C74-6257-431D-48B63F530277}"/>
              </a:ext>
            </a:extLst>
          </p:cNvPr>
          <p:cNvCxnSpPr/>
          <p:nvPr/>
        </p:nvCxnSpPr>
        <p:spPr>
          <a:xfrm>
            <a:off x="1700981" y="3475703"/>
            <a:ext cx="0" cy="7128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34B8A66-F4A1-68F5-CC03-84BAA83F9B78}"/>
              </a:ext>
            </a:extLst>
          </p:cNvPr>
          <p:cNvCxnSpPr>
            <a:stCxn id="17" idx="3"/>
          </p:cNvCxnSpPr>
          <p:nvPr/>
        </p:nvCxnSpPr>
        <p:spPr>
          <a:xfrm flipV="1">
            <a:off x="7796981" y="4188542"/>
            <a:ext cx="1877962" cy="902"/>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422D965-BA39-6BEB-059F-045873C8ECE9}"/>
              </a:ext>
            </a:extLst>
          </p:cNvPr>
          <p:cNvCxnSpPr/>
          <p:nvPr/>
        </p:nvCxnSpPr>
        <p:spPr>
          <a:xfrm flipV="1">
            <a:off x="9674943" y="3443748"/>
            <a:ext cx="0" cy="744794"/>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2FE9DB-F29F-E647-070F-1A1C58DEC87C}"/>
              </a:ext>
            </a:extLst>
          </p:cNvPr>
          <p:cNvCxnSpPr/>
          <p:nvPr/>
        </p:nvCxnSpPr>
        <p:spPr>
          <a:xfrm>
            <a:off x="5345258" y="3475703"/>
            <a:ext cx="0" cy="529075"/>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7DE0AAD7-D6F8-C379-0220-F88C64B03712}"/>
              </a:ext>
            </a:extLst>
          </p:cNvPr>
          <p:cNvSpPr txBox="1"/>
          <p:nvPr/>
        </p:nvSpPr>
        <p:spPr>
          <a:xfrm>
            <a:off x="462117" y="4578097"/>
            <a:ext cx="4965289" cy="203132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IN" dirty="0">
                <a:latin typeface="Times New Roman" panose="02020603050405020304" pitchFamily="18" charset="0"/>
                <a:cs typeface="Times New Roman" panose="02020603050405020304" pitchFamily="18" charset="0"/>
              </a:rPr>
              <a:t>N/N 66/2017dtd. 15th nov 2017 prescribes that No GST on Advance received for the supply of goods.</a:t>
            </a:r>
          </a:p>
          <a:p>
            <a:pPr algn="just"/>
            <a:r>
              <a:rPr lang="en-IN" dirty="0">
                <a:latin typeface="Times New Roman" panose="02020603050405020304" pitchFamily="18" charset="0"/>
                <a:cs typeface="Times New Roman" panose="02020603050405020304" pitchFamily="18" charset="0"/>
              </a:rPr>
              <a:t>GST to be paid on the date of issue or due date of issue of tax invoice u/s 31.</a:t>
            </a:r>
          </a:p>
          <a:p>
            <a:pPr algn="just"/>
            <a:r>
              <a:rPr lang="en-IN" dirty="0">
                <a:latin typeface="Times New Roman" panose="02020603050405020304" pitchFamily="18" charset="0"/>
                <a:cs typeface="Times New Roman" panose="02020603050405020304" pitchFamily="18" charset="0"/>
              </a:rPr>
              <a:t>This N/N excludes RTP supplying specified actionable claims which means that tax can be paid at the time of payment.</a:t>
            </a:r>
          </a:p>
        </p:txBody>
      </p:sp>
      <p:sp>
        <p:nvSpPr>
          <p:cNvPr id="30" name="TextBox 29">
            <a:extLst>
              <a:ext uri="{FF2B5EF4-FFF2-40B4-BE49-F238E27FC236}">
                <a16:creationId xmlns:a16="http://schemas.microsoft.com/office/drawing/2014/main" id="{CF71FE74-44F0-1FC9-6940-01BB45CB7494}"/>
              </a:ext>
            </a:extLst>
          </p:cNvPr>
          <p:cNvSpPr txBox="1"/>
          <p:nvPr/>
        </p:nvSpPr>
        <p:spPr>
          <a:xfrm>
            <a:off x="5687962" y="4578097"/>
            <a:ext cx="6174656" cy="1754326"/>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IN" dirty="0">
                <a:latin typeface="Times New Roman" panose="02020603050405020304" pitchFamily="18" charset="0"/>
                <a:cs typeface="Times New Roman" panose="02020603050405020304" pitchFamily="18" charset="0"/>
              </a:rPr>
              <a:t>Meaning of date of receipt of payment:</a:t>
            </a:r>
          </a:p>
          <a:p>
            <a:pPr algn="just"/>
            <a:r>
              <a:rPr lang="en-IN" dirty="0">
                <a:latin typeface="Times New Roman" panose="02020603050405020304" pitchFamily="18" charset="0"/>
                <a:cs typeface="Times New Roman" panose="02020603050405020304" pitchFamily="18" charset="0"/>
              </a:rPr>
              <a:t>Earlier of:</a:t>
            </a:r>
          </a:p>
          <a:p>
            <a:pPr algn="just"/>
            <a:r>
              <a:rPr lang="en-IN" dirty="0">
                <a:latin typeface="Times New Roman" panose="02020603050405020304" pitchFamily="18" charset="0"/>
                <a:cs typeface="Times New Roman" panose="02020603050405020304" pitchFamily="18" charset="0"/>
              </a:rPr>
              <a:t> (1)Date on which payment is recorded  in the books of accounts of the supplier.</a:t>
            </a:r>
          </a:p>
          <a:p>
            <a:pPr algn="just"/>
            <a:r>
              <a:rPr lang="en-IN" dirty="0">
                <a:latin typeface="Times New Roman" panose="02020603050405020304" pitchFamily="18" charset="0"/>
                <a:cs typeface="Times New Roman" panose="02020603050405020304" pitchFamily="18" charset="0"/>
              </a:rPr>
              <a:t>(2) Date on which payment is credited to supplier’s bank a/c.</a:t>
            </a:r>
          </a:p>
          <a:p>
            <a:endParaRPr lang="en-IN" dirty="0"/>
          </a:p>
        </p:txBody>
      </p:sp>
    </p:spTree>
    <p:extLst>
      <p:ext uri="{BB962C8B-B14F-4D97-AF65-F5344CB8AC3E}">
        <p14:creationId xmlns:p14="http://schemas.microsoft.com/office/powerpoint/2010/main" val="2940802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A1C3D6-F970-9784-FF16-A35693473A19}"/>
              </a:ext>
            </a:extLst>
          </p:cNvPr>
          <p:cNvSpPr txBox="1"/>
          <p:nvPr/>
        </p:nvSpPr>
        <p:spPr>
          <a:xfrm>
            <a:off x="1671484" y="147484"/>
            <a:ext cx="8976851" cy="369332"/>
          </a:xfrm>
          <a:prstGeom prst="rect">
            <a:avLst/>
          </a:prstGeom>
          <a:noFill/>
        </p:spPr>
        <p:txBody>
          <a:bodyPr wrap="square" rtlCol="0">
            <a:spAutoFit/>
          </a:bodyPr>
          <a:lstStyle/>
          <a:p>
            <a:pPr algn="ctr"/>
            <a:r>
              <a:rPr lang="en-IN" dirty="0">
                <a:latin typeface="Times New Roman" panose="02020603050405020304" pitchFamily="18" charset="0"/>
                <a:cs typeface="Times New Roman" panose="02020603050405020304" pitchFamily="18" charset="0"/>
              </a:rPr>
              <a:t>EXPLANATION  TO SECTION 31 [Chart Diagram for better understanding]</a:t>
            </a:r>
          </a:p>
        </p:txBody>
      </p:sp>
      <p:graphicFrame>
        <p:nvGraphicFramePr>
          <p:cNvPr id="3" name="Table 2">
            <a:extLst>
              <a:ext uri="{FF2B5EF4-FFF2-40B4-BE49-F238E27FC236}">
                <a16:creationId xmlns:a16="http://schemas.microsoft.com/office/drawing/2014/main" id="{82E5DC89-57CC-E3DB-5E83-E1B4ED85536F}"/>
              </a:ext>
            </a:extLst>
          </p:cNvPr>
          <p:cNvGraphicFramePr>
            <a:graphicFrameLocks noGrp="1"/>
          </p:cNvGraphicFramePr>
          <p:nvPr>
            <p:extLst>
              <p:ext uri="{D42A27DB-BD31-4B8C-83A1-F6EECF244321}">
                <p14:modId xmlns:p14="http://schemas.microsoft.com/office/powerpoint/2010/main" val="3079750338"/>
              </p:ext>
            </p:extLst>
          </p:nvPr>
        </p:nvGraphicFramePr>
        <p:xfrm>
          <a:off x="927509" y="1952359"/>
          <a:ext cx="10464800" cy="2392680"/>
        </p:xfrm>
        <a:graphic>
          <a:graphicData uri="http://schemas.openxmlformats.org/drawingml/2006/table">
            <a:tbl>
              <a:tblPr firstRow="1" bandRow="1">
                <a:effectLst>
                  <a:innerShdw blurRad="63500" dist="50800" dir="18900000">
                    <a:prstClr val="black">
                      <a:alpha val="50000"/>
                    </a:prstClr>
                  </a:innerShdw>
                </a:effectLst>
                <a:tableStyleId>{2D5ABB26-0587-4C30-8999-92F81FD0307C}</a:tableStyleId>
              </a:tblPr>
              <a:tblGrid>
                <a:gridCol w="4349136">
                  <a:extLst>
                    <a:ext uri="{9D8B030D-6E8A-4147-A177-3AD203B41FA5}">
                      <a16:colId xmlns:a16="http://schemas.microsoft.com/office/drawing/2014/main" val="2491067528"/>
                    </a:ext>
                  </a:extLst>
                </a:gridCol>
                <a:gridCol w="6115664">
                  <a:extLst>
                    <a:ext uri="{9D8B030D-6E8A-4147-A177-3AD203B41FA5}">
                      <a16:colId xmlns:a16="http://schemas.microsoft.com/office/drawing/2014/main" val="3554551689"/>
                    </a:ext>
                  </a:extLst>
                </a:gridCol>
              </a:tblGrid>
              <a:tr h="370840">
                <a:tc>
                  <a:txBody>
                    <a:bodyPr/>
                    <a:lstStyle/>
                    <a:p>
                      <a:pPr algn="ctr"/>
                      <a:r>
                        <a:rPr lang="en-IN" b="1" dirty="0">
                          <a:latin typeface="Times New Roman" panose="02020603050405020304" pitchFamily="18" charset="0"/>
                          <a:cs typeface="Times New Roman" panose="02020603050405020304" pitchFamily="18" charset="0"/>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1" dirty="0">
                          <a:latin typeface="Times New Roman" panose="02020603050405020304" pitchFamily="18" charset="0"/>
                          <a:cs typeface="Times New Roman" panose="02020603050405020304" pitchFamily="18" charset="0"/>
                        </a:rPr>
                        <a:t>TIME LIMIT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2660544"/>
                  </a:ext>
                </a:extLst>
              </a:tr>
              <a:tr h="370840">
                <a:tc>
                  <a:txBody>
                    <a:bodyPr/>
                    <a:lstStyle/>
                    <a:p>
                      <a:r>
                        <a:rPr lang="en-IN" dirty="0">
                          <a:latin typeface="Times New Roman" panose="02020603050405020304" pitchFamily="18" charset="0"/>
                          <a:cs typeface="Times New Roman" panose="02020603050405020304" pitchFamily="18" charset="0"/>
                        </a:rPr>
                        <a:t>Supply involves movement of goods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Times New Roman" panose="02020603050405020304" pitchFamily="18" charset="0"/>
                          <a:cs typeface="Times New Roman" panose="02020603050405020304" pitchFamily="18" charset="0"/>
                        </a:rPr>
                        <a:t>Before or at the time of removal of goods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2158547"/>
                  </a:ext>
                </a:extLst>
              </a:tr>
              <a:tr h="370840">
                <a:tc>
                  <a:txBody>
                    <a:bodyPr/>
                    <a:lstStyle/>
                    <a:p>
                      <a:r>
                        <a:rPr lang="en-IN" dirty="0">
                          <a:latin typeface="Times New Roman" panose="02020603050405020304" pitchFamily="18" charset="0"/>
                          <a:cs typeface="Times New Roman" panose="02020603050405020304" pitchFamily="18" charset="0"/>
                        </a:rPr>
                        <a:t>Supply does not involve movement of goods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Times New Roman" panose="02020603050405020304" pitchFamily="18" charset="0"/>
                          <a:cs typeface="Times New Roman" panose="02020603050405020304" pitchFamily="18" charset="0"/>
                        </a:rPr>
                        <a:t>Delivery of goods /making goods available to recipient.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7797104"/>
                  </a:ext>
                </a:extLst>
              </a:tr>
              <a:tr h="370840">
                <a:tc>
                  <a:txBody>
                    <a:bodyPr/>
                    <a:lstStyle/>
                    <a:p>
                      <a:r>
                        <a:rPr lang="en-IN" dirty="0">
                          <a:latin typeface="Times New Roman" panose="02020603050405020304" pitchFamily="18" charset="0"/>
                          <a:cs typeface="Times New Roman" panose="02020603050405020304" pitchFamily="18" charset="0"/>
                        </a:rPr>
                        <a:t>Continuous Supply of goods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Times New Roman" panose="02020603050405020304" pitchFamily="18" charset="0"/>
                          <a:cs typeface="Times New Roman" panose="02020603050405020304" pitchFamily="18" charset="0"/>
                        </a:rPr>
                        <a:t>Before or at the time of issuance of periodical statement receipt of periodical payment.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4963586"/>
                  </a:ext>
                </a:extLst>
              </a:tr>
              <a:tr h="370840">
                <a:tc>
                  <a:txBody>
                    <a:bodyPr/>
                    <a:lstStyle/>
                    <a:p>
                      <a:r>
                        <a:rPr lang="en-IN" dirty="0">
                          <a:latin typeface="Times New Roman" panose="02020603050405020304" pitchFamily="18" charset="0"/>
                          <a:cs typeface="Times New Roman" panose="02020603050405020304" pitchFamily="18" charset="0"/>
                        </a:rPr>
                        <a:t>Goods sent or taken on approval for sale or return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latin typeface="Times New Roman" panose="02020603050405020304" pitchFamily="18" charset="0"/>
                          <a:cs typeface="Times New Roman" panose="02020603050405020304" pitchFamily="18" charset="0"/>
                        </a:rPr>
                        <a:t>Before or at the time of supply or 6 months from the date of removal, whichever is earlier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1078326"/>
                  </a:ext>
                </a:extLst>
              </a:tr>
            </a:tbl>
          </a:graphicData>
        </a:graphic>
      </p:graphicFrame>
      <p:sp>
        <p:nvSpPr>
          <p:cNvPr id="4" name="TextBox 3">
            <a:extLst>
              <a:ext uri="{FF2B5EF4-FFF2-40B4-BE49-F238E27FC236}">
                <a16:creationId xmlns:a16="http://schemas.microsoft.com/office/drawing/2014/main" id="{B887EC49-77D8-13AC-70F0-2582C76C1DA1}"/>
              </a:ext>
            </a:extLst>
          </p:cNvPr>
          <p:cNvSpPr txBox="1"/>
          <p:nvPr/>
        </p:nvSpPr>
        <p:spPr>
          <a:xfrm>
            <a:off x="927509" y="1051266"/>
            <a:ext cx="10363200" cy="369332"/>
          </a:xfrm>
          <a:prstGeom prst="rect">
            <a:avLst/>
          </a:prstGeom>
          <a:noFill/>
        </p:spPr>
        <p:txBody>
          <a:bodyPr wrap="square" rtlCol="0">
            <a:spAutoFit/>
          </a:bodyPr>
          <a:lstStyle/>
          <a:p>
            <a:pPr algn="ctr"/>
            <a:r>
              <a:rPr lang="en-IN" dirty="0">
                <a:latin typeface="Times New Roman" panose="02020603050405020304" pitchFamily="18" charset="0"/>
                <a:cs typeface="Times New Roman" panose="02020603050405020304" pitchFamily="18" charset="0"/>
              </a:rPr>
              <a:t>TIME LIMIT FOR ISSUE OF INVOICE FOR THE SUPPLY OF GOODS</a:t>
            </a:r>
          </a:p>
        </p:txBody>
      </p:sp>
      <p:sp>
        <p:nvSpPr>
          <p:cNvPr id="6" name="TextBox 5">
            <a:extLst>
              <a:ext uri="{FF2B5EF4-FFF2-40B4-BE49-F238E27FC236}">
                <a16:creationId xmlns:a16="http://schemas.microsoft.com/office/drawing/2014/main" id="{42F6DE51-4463-3510-87D9-564A54964BE3}"/>
              </a:ext>
            </a:extLst>
          </p:cNvPr>
          <p:cNvSpPr txBox="1"/>
          <p:nvPr/>
        </p:nvSpPr>
        <p:spPr>
          <a:xfrm>
            <a:off x="927509" y="4876800"/>
            <a:ext cx="10464800" cy="646331"/>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dirty="0">
                <a:latin typeface="Times New Roman" panose="02020603050405020304" pitchFamily="18" charset="0"/>
                <a:cs typeface="Times New Roman" panose="02020603050405020304" pitchFamily="18" charset="0"/>
              </a:rPr>
              <a:t>Excess amount received up to Rs. 1000 in excess to the amount indicated in tax invoice (this provision is applicable for goods as well as for service)</a:t>
            </a:r>
          </a:p>
        </p:txBody>
      </p:sp>
    </p:spTree>
    <p:extLst>
      <p:ext uri="{BB962C8B-B14F-4D97-AF65-F5344CB8AC3E}">
        <p14:creationId xmlns:p14="http://schemas.microsoft.com/office/powerpoint/2010/main" val="21090475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660</TotalTime>
  <Words>5228</Words>
  <Application>Microsoft Office PowerPoint</Application>
  <PresentationFormat>Widescreen</PresentationFormat>
  <Paragraphs>358</Paragraphs>
  <Slides>49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49</vt:i4>
      </vt:variant>
    </vt:vector>
  </HeadingPairs>
  <TitlesOfParts>
    <vt:vector size="56" baseType="lpstr">
      <vt:lpstr>Arial</vt:lpstr>
      <vt:lpstr>Calibri</vt:lpstr>
      <vt:lpstr>Calibri Light</vt:lpstr>
      <vt:lpstr>Google Sans</vt:lpstr>
      <vt:lpstr>Times New Roman</vt:lpstr>
      <vt:lpstr>Office Theme</vt:lpstr>
      <vt:lpstr>1_Office Theme</vt:lpstr>
      <vt:lpstr>GST – Time of Supply</vt:lpstr>
      <vt:lpstr>TIME OF SUPPLY under Central goods and service Tax (CGST) ACT 2017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is Reverse Charge Mechanism? </vt:lpstr>
      <vt:lpstr>RCM -</vt:lpstr>
      <vt:lpstr>RCM-</vt:lpstr>
      <vt:lpstr>RCM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lpstr>PowerPoint Presentation</vt:lpstr>
      <vt:lpstr>PowerPoint Presentation</vt:lpstr>
      <vt:lpstr>PowerPoint Presentation</vt:lpstr>
      <vt:lpstr>PowerPoint Presentation</vt:lpstr>
      <vt:lpstr>PowerPoint Presentation</vt:lpstr>
      <vt:lpstr>Consequences of application of wrong provision of ToS and it's impact as well as remedy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patient hearing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 Time of Supply</dc:title>
  <dc:creator>AVANTIKA PRIYADARSHANI</dc:creator>
  <cp:lastModifiedBy>User</cp:lastModifiedBy>
  <cp:revision>23</cp:revision>
  <dcterms:created xsi:type="dcterms:W3CDTF">2025-10-29T16:30:17Z</dcterms:created>
  <dcterms:modified xsi:type="dcterms:W3CDTF">2025-11-02T09:18:49Z</dcterms:modified>
</cp:coreProperties>
</file>