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304" r:id="rId3"/>
    <p:sldId id="305" r:id="rId4"/>
    <p:sldId id="30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8" r:id="rId51"/>
    <p:sldId id="309" r:id="rId52"/>
    <p:sldId id="307"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3B73CF-35FC-4DB1-8ADB-FA9E5A82422E}" type="datetimeFigureOut">
              <a:rPr lang="en-US" smtClean="0"/>
              <a:t>2/24/2026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AC6E31-AC66-4667-9538-6AD2AFBC8F93}" type="slidenum">
              <a:rPr lang="en-US" smtClean="0"/>
              <a:t>‹#›</a:t>
            </a:fld>
            <a:endParaRPr lang="en-US"/>
          </a:p>
        </p:txBody>
      </p:sp>
    </p:spTree>
    <p:extLst>
      <p:ext uri="{BB962C8B-B14F-4D97-AF65-F5344CB8AC3E}">
        <p14:creationId xmlns:p14="http://schemas.microsoft.com/office/powerpoint/2010/main" val="213309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DEMANDS AND RECOVERY</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
            </a:r>
            <a:br>
              <a:rPr lang="en-US" sz="1200" b="0" i="0" kern="1200" dirty="0" smtClean="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16AC6E31-AC66-4667-9538-6AD2AFBC8F93}" type="slidenum">
              <a:rPr lang="en-US" smtClean="0"/>
              <a:t>4</a:t>
            </a:fld>
            <a:endParaRPr lang="en-US"/>
          </a:p>
        </p:txBody>
      </p:sp>
    </p:spTree>
    <p:extLst>
      <p:ext uri="{BB962C8B-B14F-4D97-AF65-F5344CB8AC3E}">
        <p14:creationId xmlns:p14="http://schemas.microsoft.com/office/powerpoint/2010/main" val="3526640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C04C4D-8ED6-4377-85F5-1CECE2C69D39}"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148356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04C4D-8ED6-4377-85F5-1CECE2C69D39}"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3245113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04C4D-8ED6-4377-85F5-1CECE2C69D39}"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223804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04C4D-8ED6-4377-85F5-1CECE2C69D39}"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3483596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8C04C4D-8ED6-4377-85F5-1CECE2C69D39}"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1834407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C04C4D-8ED6-4377-85F5-1CECE2C69D39}"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292852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C04C4D-8ED6-4377-85F5-1CECE2C69D39}"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4228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C04C4D-8ED6-4377-85F5-1CECE2C69D39}"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159487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C04C4D-8ED6-4377-85F5-1CECE2C69D39}"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3170490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8C04C4D-8ED6-4377-85F5-1CECE2C69D39}"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2527997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8C04C4D-8ED6-4377-85F5-1CECE2C69D39}"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F227F-CA00-4A38-BD4C-C956D3D6D211}" type="slidenum">
              <a:rPr lang="en-US" smtClean="0"/>
              <a:t>‹#›</a:t>
            </a:fld>
            <a:endParaRPr lang="en-US"/>
          </a:p>
        </p:txBody>
      </p:sp>
    </p:spTree>
    <p:extLst>
      <p:ext uri="{BB962C8B-B14F-4D97-AF65-F5344CB8AC3E}">
        <p14:creationId xmlns:p14="http://schemas.microsoft.com/office/powerpoint/2010/main" val="380104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C04C4D-8ED6-4377-85F5-1CECE2C69D39}" type="datetimeFigureOut">
              <a:rPr lang="en-US" smtClean="0"/>
              <a:t>2/24/2026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9F227F-CA00-4A38-BD4C-C956D3D6D211}" type="slidenum">
              <a:rPr lang="en-US" smtClean="0"/>
              <a:t>‹#›</a:t>
            </a:fld>
            <a:endParaRPr lang="en-US"/>
          </a:p>
        </p:txBody>
      </p:sp>
    </p:spTree>
    <p:extLst>
      <p:ext uri="{BB962C8B-B14F-4D97-AF65-F5344CB8AC3E}">
        <p14:creationId xmlns:p14="http://schemas.microsoft.com/office/powerpoint/2010/main" val="418413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axtmi.com/acts?id=24037&amp;actId=736&amp;lawId=20&amp;searchIn=aiMain&amp;type=all&amp;sort=date#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taxtmi.com/acts?id=43909" TargetMode="External"/><Relationship Id="rId3" Type="http://schemas.openxmlformats.org/officeDocument/2006/relationships/hyperlink" Target="https://www.taxtmi.com/acts?id=24019" TargetMode="External"/><Relationship Id="rId7" Type="http://schemas.openxmlformats.org/officeDocument/2006/relationships/hyperlink" Target="https://www.taxtmi.com/acts?id=24012&amp;actId=736&amp;lawId=20&amp;searchIn=aiMain&amp;type=all&amp;sort=date#1" TargetMode="External"/><Relationship Id="rId2" Type="http://schemas.openxmlformats.org/officeDocument/2006/relationships/hyperlink" Target="https://www.taxtmi.com/acts?id=24018" TargetMode="External"/><Relationship Id="rId1" Type="http://schemas.openxmlformats.org/officeDocument/2006/relationships/slideLayout" Target="../slideLayouts/slideLayout2.xml"/><Relationship Id="rId6" Type="http://schemas.openxmlformats.org/officeDocument/2006/relationships/hyperlink" Target="https://www.taxtmi.com/acts?id=24040" TargetMode="External"/><Relationship Id="rId5" Type="http://schemas.openxmlformats.org/officeDocument/2006/relationships/hyperlink" Target="https://www.taxtmi.com/acts?id=24037" TargetMode="External"/><Relationship Id="rId4" Type="http://schemas.openxmlformats.org/officeDocument/2006/relationships/hyperlink" Target="https://www.taxtmi.com/acts?id=24022"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axtmi.com/forms?id=1246" TargetMode="External"/><Relationship Id="rId2" Type="http://schemas.openxmlformats.org/officeDocument/2006/relationships/hyperlink" Target="https://www.taxtmi.com/acts?id=2401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axtmi.com/forms?id=1248" TargetMode="External"/><Relationship Id="rId2" Type="http://schemas.openxmlformats.org/officeDocument/2006/relationships/hyperlink" Target="https://www.taxtmi.com/forms?id=124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4182" y="415637"/>
            <a:ext cx="11277600" cy="1066800"/>
          </a:xfrm>
        </p:spPr>
        <p:txBody>
          <a:bodyPr>
            <a:noAutofit/>
          </a:bodyPr>
          <a:lstStyle/>
          <a:p>
            <a:r>
              <a:rPr lang="en-US" sz="3600" dirty="0"/>
              <a:t>Scrutiny of Returns, Notices handling and how to draft &amp; submit </a:t>
            </a:r>
            <a:r>
              <a:rPr lang="en-US" sz="3600" dirty="0" smtClean="0"/>
              <a:t>reply.</a:t>
            </a:r>
            <a:endParaRPr lang="en-US" sz="3600" dirty="0"/>
          </a:p>
        </p:txBody>
      </p:sp>
      <p:sp>
        <p:nvSpPr>
          <p:cNvPr id="3" name="Subtitle 2"/>
          <p:cNvSpPr>
            <a:spLocks noGrp="1"/>
          </p:cNvSpPr>
          <p:nvPr>
            <p:ph type="subTitle" idx="1"/>
          </p:nvPr>
        </p:nvSpPr>
        <p:spPr>
          <a:xfrm>
            <a:off x="554182" y="1717964"/>
            <a:ext cx="11277600" cy="4793672"/>
          </a:xfrm>
        </p:spPr>
        <p:txBody>
          <a:bodyPr>
            <a:normAutofit/>
          </a:bodyPr>
          <a:lstStyle/>
          <a:p>
            <a:pPr algn="just"/>
            <a:r>
              <a:rPr lang="en-US" sz="3200" dirty="0"/>
              <a:t>Overview of scrutiny of returns, Cases where the department generally carries out scrutiny, Provisions of Section 61 of the CGST Act, 2017 &amp; Rule 99 of the CGST Rules, 2017, Procedure to be followed by the proper officer for scrutiny of returns, Procedure to be followed by the registered person after receiving the notice in ASMT-10 for scrutiny of returns, how to handle such notices and how to represent before the department, Instructions issued by the CBIC relating to the scrutiny of returns, repercussions after issuance of ASMT-10, ASMT-11 and ASMT-12. Online filing of reply.</a:t>
            </a:r>
          </a:p>
        </p:txBody>
      </p:sp>
    </p:spTree>
    <p:extLst>
      <p:ext uri="{BB962C8B-B14F-4D97-AF65-F5344CB8AC3E}">
        <p14:creationId xmlns:p14="http://schemas.microsoft.com/office/powerpoint/2010/main" val="1362254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Legal </a:t>
            </a:r>
            <a:r>
              <a:rPr lang="en-US" b="1" dirty="0"/>
              <a:t>Provisions</a:t>
            </a:r>
            <a:br>
              <a:rPr lang="en-US" b="1" dirty="0"/>
            </a:br>
            <a:endParaRPr lang="en-US" dirty="0"/>
          </a:p>
        </p:txBody>
      </p:sp>
      <p:sp>
        <p:nvSpPr>
          <p:cNvPr id="3" name="Content Placeholder 2"/>
          <p:cNvSpPr>
            <a:spLocks noGrp="1"/>
          </p:cNvSpPr>
          <p:nvPr>
            <p:ph idx="1"/>
          </p:nvPr>
        </p:nvSpPr>
        <p:spPr/>
        <p:txBody>
          <a:bodyPr/>
          <a:lstStyle/>
          <a:p>
            <a:pPr lvl="0"/>
            <a:r>
              <a:rPr lang="en-US" dirty="0"/>
              <a:t>Section 61 – Scrutiny of Returns</a:t>
            </a:r>
          </a:p>
          <a:p>
            <a:pPr lvl="0"/>
            <a:r>
              <a:rPr lang="en-US" dirty="0"/>
              <a:t>Rule 99 of CGST Rules, 2017</a:t>
            </a:r>
          </a:p>
          <a:p>
            <a:pPr lvl="0"/>
            <a:r>
              <a:rPr lang="en-US" dirty="0"/>
              <a:t>Forms involved:</a:t>
            </a:r>
          </a:p>
          <a:p>
            <a:pPr lvl="1"/>
            <a:r>
              <a:rPr lang="en-US" dirty="0"/>
              <a:t>ASMT-10 – Notice for discrepancy</a:t>
            </a:r>
          </a:p>
          <a:p>
            <a:pPr lvl="1"/>
            <a:r>
              <a:rPr lang="en-US" dirty="0"/>
              <a:t>ASMT-11 – Reply by taxpayer</a:t>
            </a:r>
          </a:p>
          <a:p>
            <a:pPr lvl="1"/>
            <a:r>
              <a:rPr lang="en-US" dirty="0"/>
              <a:t>ASMT-12 – Order of acceptance of reply</a:t>
            </a:r>
          </a:p>
          <a:p>
            <a:endParaRPr lang="en-US" dirty="0"/>
          </a:p>
        </p:txBody>
      </p:sp>
    </p:spTree>
    <p:extLst>
      <p:ext uri="{BB962C8B-B14F-4D97-AF65-F5344CB8AC3E}">
        <p14:creationId xmlns:p14="http://schemas.microsoft.com/office/powerpoint/2010/main" val="675201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 of ASMT-10</a:t>
            </a:r>
            <a:br>
              <a:rPr lang="en-US" b="1" dirty="0"/>
            </a:br>
            <a:endParaRPr lang="en-US" dirty="0"/>
          </a:p>
        </p:txBody>
      </p:sp>
      <p:sp>
        <p:nvSpPr>
          <p:cNvPr id="3" name="Content Placeholder 2"/>
          <p:cNvSpPr>
            <a:spLocks noGrp="1"/>
          </p:cNvSpPr>
          <p:nvPr>
            <p:ph idx="1"/>
          </p:nvPr>
        </p:nvSpPr>
        <p:spPr/>
        <p:txBody>
          <a:bodyPr/>
          <a:lstStyle/>
          <a:p>
            <a:pPr lvl="0"/>
            <a:r>
              <a:rPr lang="en-US" dirty="0"/>
              <a:t>To verify correctness of returns filed.</a:t>
            </a:r>
          </a:p>
          <a:p>
            <a:pPr lvl="0"/>
            <a:r>
              <a:rPr lang="en-US" dirty="0"/>
              <a:t>To identify discrepancies between:</a:t>
            </a:r>
          </a:p>
          <a:p>
            <a:pPr lvl="1"/>
            <a:r>
              <a:rPr lang="en-US" dirty="0"/>
              <a:t>GSTR-1 and GSTR-3B</a:t>
            </a:r>
          </a:p>
          <a:p>
            <a:pPr lvl="1"/>
            <a:r>
              <a:rPr lang="en-US" dirty="0"/>
              <a:t>GSTR-3B and GSTR-2A/2B</a:t>
            </a:r>
          </a:p>
          <a:p>
            <a:pPr lvl="1"/>
            <a:r>
              <a:rPr lang="en-US" dirty="0"/>
              <a:t>GSTR-9 and annual returns</a:t>
            </a:r>
          </a:p>
          <a:p>
            <a:pPr lvl="1"/>
            <a:r>
              <a:rPr lang="en-US" dirty="0"/>
              <a:t>E-way bill data and turnover</a:t>
            </a:r>
          </a:p>
          <a:p>
            <a:pPr lvl="0"/>
            <a:r>
              <a:rPr lang="en-US" dirty="0"/>
              <a:t>To ensure tax compliance.</a:t>
            </a:r>
          </a:p>
          <a:p>
            <a:endParaRPr lang="en-US" dirty="0"/>
          </a:p>
        </p:txBody>
      </p:sp>
    </p:spTree>
    <p:extLst>
      <p:ext uri="{BB962C8B-B14F-4D97-AF65-F5344CB8AC3E}">
        <p14:creationId xmlns:p14="http://schemas.microsoft.com/office/powerpoint/2010/main" val="1414967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51271"/>
            <a:ext cx="10515600" cy="1325563"/>
          </a:xfrm>
        </p:spPr>
        <p:txBody>
          <a:bodyPr>
            <a:normAutofit fontScale="90000"/>
          </a:bodyPr>
          <a:lstStyle/>
          <a:p>
            <a:r>
              <a:rPr lang="en-US" b="1" dirty="0" smtClean="0"/>
              <a:t/>
            </a:r>
            <a:br>
              <a:rPr lang="en-US" b="1" dirty="0" smtClean="0"/>
            </a:br>
            <a:r>
              <a:rPr lang="en-US" b="1" dirty="0" smtClean="0"/>
              <a:t>Common </a:t>
            </a:r>
            <a:r>
              <a:rPr lang="en-US" b="1" dirty="0"/>
              <a:t>Reasons for ASMT-10</a:t>
            </a:r>
            <a:br>
              <a:rPr lang="en-US" b="1" dirty="0"/>
            </a:br>
            <a:endParaRPr lang="en-US" dirty="0"/>
          </a:p>
        </p:txBody>
      </p:sp>
      <p:sp>
        <p:nvSpPr>
          <p:cNvPr id="3" name="Content Placeholder 2"/>
          <p:cNvSpPr>
            <a:spLocks noGrp="1"/>
          </p:cNvSpPr>
          <p:nvPr>
            <p:ph idx="1"/>
          </p:nvPr>
        </p:nvSpPr>
        <p:spPr/>
        <p:txBody>
          <a:bodyPr/>
          <a:lstStyle/>
          <a:p>
            <a:pPr lvl="0"/>
            <a:r>
              <a:rPr lang="en-US" dirty="0"/>
              <a:t>Difference between GSTR-1 and GSTR-3B turnover</a:t>
            </a:r>
          </a:p>
          <a:p>
            <a:pPr lvl="0"/>
            <a:r>
              <a:rPr lang="en-US" dirty="0"/>
              <a:t>Excess ITC claimed in GSTR-3B compared to GSTR-2A/2B</a:t>
            </a:r>
          </a:p>
          <a:p>
            <a:pPr lvl="0"/>
            <a:r>
              <a:rPr lang="en-US" dirty="0"/>
              <a:t>Mismatch in tax liability</a:t>
            </a:r>
          </a:p>
          <a:p>
            <a:pPr lvl="0"/>
            <a:r>
              <a:rPr lang="en-US" dirty="0"/>
              <a:t>Negative liability adjustments</a:t>
            </a:r>
          </a:p>
          <a:p>
            <a:pPr lvl="0"/>
            <a:r>
              <a:rPr lang="en-US" dirty="0"/>
              <a:t>Unusual refund claims</a:t>
            </a:r>
          </a:p>
          <a:p>
            <a:endParaRPr lang="en-US" dirty="0"/>
          </a:p>
        </p:txBody>
      </p:sp>
    </p:spTree>
    <p:extLst>
      <p:ext uri="{BB962C8B-B14F-4D97-AF65-F5344CB8AC3E}">
        <p14:creationId xmlns:p14="http://schemas.microsoft.com/office/powerpoint/2010/main" val="1393165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Procedure </a:t>
            </a:r>
            <a:r>
              <a:rPr lang="en-US" b="1" dirty="0"/>
              <a:t>Under Section 61</a:t>
            </a:r>
            <a:br>
              <a:rPr lang="en-US" b="1" dirty="0"/>
            </a:br>
            <a:endParaRPr lang="en-US" dirty="0"/>
          </a:p>
        </p:txBody>
      </p:sp>
      <p:sp>
        <p:nvSpPr>
          <p:cNvPr id="3" name="Content Placeholder 2"/>
          <p:cNvSpPr>
            <a:spLocks noGrp="1"/>
          </p:cNvSpPr>
          <p:nvPr>
            <p:ph idx="1"/>
          </p:nvPr>
        </p:nvSpPr>
        <p:spPr/>
        <p:txBody>
          <a:bodyPr/>
          <a:lstStyle/>
          <a:p>
            <a:pPr lvl="0"/>
            <a:r>
              <a:rPr lang="en-US" dirty="0"/>
              <a:t>Officer scrutinizes returns.</a:t>
            </a:r>
          </a:p>
          <a:p>
            <a:pPr lvl="0"/>
            <a:r>
              <a:rPr lang="en-US" dirty="0"/>
              <a:t>Discrepancies noticed.</a:t>
            </a:r>
          </a:p>
          <a:p>
            <a:pPr lvl="0"/>
            <a:r>
              <a:rPr lang="en-US" dirty="0"/>
              <a:t>ASMT-10 issued electronically.</a:t>
            </a:r>
          </a:p>
          <a:p>
            <a:pPr lvl="0"/>
            <a:r>
              <a:rPr lang="en-US" dirty="0"/>
              <a:t>Taxpayer required to reply in ASMT-11 within 30 days (or as specified).</a:t>
            </a:r>
          </a:p>
          <a:p>
            <a:pPr lvl="0"/>
            <a:r>
              <a:rPr lang="en-US" dirty="0"/>
              <a:t>If explanation satisfactory → ASMT-12 issued.</a:t>
            </a:r>
          </a:p>
          <a:p>
            <a:pPr lvl="0"/>
            <a:r>
              <a:rPr lang="en-US" dirty="0"/>
              <a:t>If not satisfactory → further action under Sections 65, 66, 67, 73 or 74.</a:t>
            </a:r>
          </a:p>
          <a:p>
            <a:endParaRPr lang="en-US" dirty="0"/>
          </a:p>
        </p:txBody>
      </p:sp>
    </p:spTree>
    <p:extLst>
      <p:ext uri="{BB962C8B-B14F-4D97-AF65-F5344CB8AC3E}">
        <p14:creationId xmlns:p14="http://schemas.microsoft.com/office/powerpoint/2010/main" val="589269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Time </a:t>
            </a:r>
            <a:r>
              <a:rPr lang="en-US" b="1" dirty="0"/>
              <a:t>Limit for Reply</a:t>
            </a:r>
            <a:br>
              <a:rPr lang="en-US" b="1" dirty="0"/>
            </a:br>
            <a:endParaRPr lang="en-US" dirty="0"/>
          </a:p>
        </p:txBody>
      </p:sp>
      <p:sp>
        <p:nvSpPr>
          <p:cNvPr id="3" name="Content Placeholder 2"/>
          <p:cNvSpPr>
            <a:spLocks noGrp="1"/>
          </p:cNvSpPr>
          <p:nvPr>
            <p:ph idx="1"/>
          </p:nvPr>
        </p:nvSpPr>
        <p:spPr/>
        <p:txBody>
          <a:bodyPr/>
          <a:lstStyle/>
          <a:p>
            <a:pPr lvl="0"/>
            <a:r>
              <a:rPr lang="en-US" dirty="0"/>
              <a:t>Generally 30 days from date of service of notice.</a:t>
            </a:r>
          </a:p>
          <a:p>
            <a:pPr lvl="0"/>
            <a:r>
              <a:rPr lang="en-US" dirty="0"/>
              <a:t>Extension may be granted by proper officer.</a:t>
            </a:r>
          </a:p>
          <a:p>
            <a:pPr lvl="0"/>
            <a:r>
              <a:rPr lang="en-US" dirty="0"/>
              <a:t>Reply must be submitted electronically.</a:t>
            </a:r>
          </a:p>
          <a:p>
            <a:endParaRPr lang="en-US" dirty="0"/>
          </a:p>
        </p:txBody>
      </p:sp>
    </p:spTree>
    <p:extLst>
      <p:ext uri="{BB962C8B-B14F-4D97-AF65-F5344CB8AC3E}">
        <p14:creationId xmlns:p14="http://schemas.microsoft.com/office/powerpoint/2010/main" val="3711840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Reply in ASMT-11</a:t>
            </a:r>
            <a:br>
              <a:rPr lang="en-US" b="1" dirty="0"/>
            </a:br>
            <a:endParaRPr lang="en-US" dirty="0"/>
          </a:p>
        </p:txBody>
      </p:sp>
      <p:sp>
        <p:nvSpPr>
          <p:cNvPr id="3" name="Content Placeholder 2"/>
          <p:cNvSpPr>
            <a:spLocks noGrp="1"/>
          </p:cNvSpPr>
          <p:nvPr>
            <p:ph idx="1"/>
          </p:nvPr>
        </p:nvSpPr>
        <p:spPr/>
        <p:txBody>
          <a:bodyPr/>
          <a:lstStyle/>
          <a:p>
            <a:pPr lvl="0"/>
            <a:r>
              <a:rPr lang="en-US" dirty="0"/>
              <a:t>Explanation for discrepancies.</a:t>
            </a:r>
          </a:p>
          <a:p>
            <a:pPr lvl="0"/>
            <a:r>
              <a:rPr lang="en-US" dirty="0"/>
              <a:t>Supporting documents.</a:t>
            </a:r>
          </a:p>
          <a:p>
            <a:pPr lvl="0"/>
            <a:r>
              <a:rPr lang="en-US" dirty="0"/>
              <a:t>Payment of tax, interest, if any.</a:t>
            </a:r>
          </a:p>
          <a:p>
            <a:pPr lvl="0"/>
            <a:r>
              <a:rPr lang="en-US" dirty="0"/>
              <a:t>Payment through DRC-03 where required.</a:t>
            </a:r>
          </a:p>
          <a:p>
            <a:endParaRPr lang="en-US" dirty="0"/>
          </a:p>
        </p:txBody>
      </p:sp>
    </p:spTree>
    <p:extLst>
      <p:ext uri="{BB962C8B-B14F-4D97-AF65-F5344CB8AC3E}">
        <p14:creationId xmlns:p14="http://schemas.microsoft.com/office/powerpoint/2010/main" val="3516038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:Possible </a:t>
            </a:r>
            <a:r>
              <a:rPr lang="en-US" b="1" dirty="0"/>
              <a:t>Outcomes</a:t>
            </a:r>
            <a:br>
              <a:rPr lang="en-US" b="1" dirty="0"/>
            </a:br>
            <a:endParaRPr lang="en-US" dirty="0"/>
          </a:p>
        </p:txBody>
      </p:sp>
      <p:sp>
        <p:nvSpPr>
          <p:cNvPr id="3" name="Content Placeholder 2"/>
          <p:cNvSpPr>
            <a:spLocks noGrp="1"/>
          </p:cNvSpPr>
          <p:nvPr>
            <p:ph idx="1"/>
          </p:nvPr>
        </p:nvSpPr>
        <p:spPr/>
        <p:txBody>
          <a:bodyPr/>
          <a:lstStyle/>
          <a:p>
            <a:pPr lvl="0"/>
            <a:r>
              <a:rPr lang="en-US" dirty="0"/>
              <a:t>Explanation accepted → ASMT-12 issued.</a:t>
            </a:r>
          </a:p>
          <a:p>
            <a:pPr lvl="0"/>
            <a:r>
              <a:rPr lang="en-US" dirty="0"/>
              <a:t>Explanation rejected → Initiation of:</a:t>
            </a:r>
          </a:p>
          <a:p>
            <a:pPr lvl="1"/>
            <a:r>
              <a:rPr lang="en-US" dirty="0"/>
              <a:t>Audit (Section 65)</a:t>
            </a:r>
          </a:p>
          <a:p>
            <a:pPr lvl="1"/>
            <a:r>
              <a:rPr lang="en-US" dirty="0"/>
              <a:t>Special Audit (Section 66)</a:t>
            </a:r>
          </a:p>
          <a:p>
            <a:pPr lvl="1"/>
            <a:r>
              <a:rPr lang="en-US" dirty="0"/>
              <a:t>Inspection/Search (Section 67)</a:t>
            </a:r>
          </a:p>
          <a:p>
            <a:pPr lvl="1"/>
            <a:r>
              <a:rPr lang="en-US" dirty="0"/>
              <a:t>Demand proceedings (Section 73/74)</a:t>
            </a:r>
          </a:p>
          <a:p>
            <a:endParaRPr lang="en-US" dirty="0"/>
          </a:p>
        </p:txBody>
      </p:sp>
    </p:spTree>
    <p:extLst>
      <p:ext uri="{BB962C8B-B14F-4D97-AF65-F5344CB8AC3E}">
        <p14:creationId xmlns:p14="http://schemas.microsoft.com/office/powerpoint/2010/main" val="2267477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Practical Approach for Taxpayers</a:t>
            </a:r>
          </a:p>
        </p:txBody>
      </p:sp>
      <p:sp>
        <p:nvSpPr>
          <p:cNvPr id="3" name="Content Placeholder 2"/>
          <p:cNvSpPr>
            <a:spLocks noGrp="1"/>
          </p:cNvSpPr>
          <p:nvPr>
            <p:ph idx="1"/>
          </p:nvPr>
        </p:nvSpPr>
        <p:spPr/>
        <p:txBody>
          <a:bodyPr/>
          <a:lstStyle/>
          <a:p>
            <a:pPr lvl="0"/>
            <a:r>
              <a:rPr lang="en-US" dirty="0"/>
              <a:t>Reconcile GSTR-1 vs GSTR-3B monthly.</a:t>
            </a:r>
          </a:p>
          <a:p>
            <a:pPr lvl="0"/>
            <a:r>
              <a:rPr lang="en-US" dirty="0"/>
              <a:t>Reconcile ITC with GSTR-2B.</a:t>
            </a:r>
          </a:p>
          <a:p>
            <a:pPr lvl="0"/>
            <a:r>
              <a:rPr lang="en-US" dirty="0"/>
              <a:t>Maintain working papers.</a:t>
            </a:r>
          </a:p>
          <a:p>
            <a:pPr lvl="0"/>
            <a:r>
              <a:rPr lang="en-US" dirty="0"/>
              <a:t>File accurate annual return.</a:t>
            </a:r>
          </a:p>
          <a:p>
            <a:pPr lvl="0"/>
            <a:r>
              <a:rPr lang="en-US" dirty="0"/>
              <a:t>Respond within time limit.</a:t>
            </a:r>
          </a:p>
          <a:p>
            <a:endParaRPr lang="en-US" dirty="0"/>
          </a:p>
        </p:txBody>
      </p:sp>
    </p:spTree>
    <p:extLst>
      <p:ext uri="{BB962C8B-B14F-4D97-AF65-F5344CB8AC3E}">
        <p14:creationId xmlns:p14="http://schemas.microsoft.com/office/powerpoint/2010/main" val="3096988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Important Points</a:t>
            </a:r>
            <a:br>
              <a:rPr lang="en-US" b="1" dirty="0"/>
            </a:br>
            <a:endParaRPr lang="en-US" dirty="0"/>
          </a:p>
        </p:txBody>
      </p:sp>
      <p:sp>
        <p:nvSpPr>
          <p:cNvPr id="3" name="Content Placeholder 2"/>
          <p:cNvSpPr>
            <a:spLocks noGrp="1"/>
          </p:cNvSpPr>
          <p:nvPr>
            <p:ph idx="1"/>
          </p:nvPr>
        </p:nvSpPr>
        <p:spPr/>
        <p:txBody>
          <a:bodyPr/>
          <a:lstStyle/>
          <a:p>
            <a:pPr lvl="0"/>
            <a:r>
              <a:rPr lang="en-US" dirty="0"/>
              <a:t>ASMT-10 is not a demand notice.</a:t>
            </a:r>
          </a:p>
          <a:p>
            <a:pPr lvl="0"/>
            <a:r>
              <a:rPr lang="en-US" dirty="0"/>
              <a:t>It is a pre-adjudication communication.</a:t>
            </a:r>
          </a:p>
          <a:p>
            <a:pPr lvl="0"/>
            <a:r>
              <a:rPr lang="en-US" dirty="0"/>
              <a:t>Proper reply can prevent litigation.</a:t>
            </a:r>
          </a:p>
          <a:p>
            <a:r>
              <a:rPr lang="en-US" dirty="0"/>
              <a:t>Non-response may lead to demand proceedings</a:t>
            </a:r>
          </a:p>
        </p:txBody>
      </p:sp>
    </p:spTree>
    <p:extLst>
      <p:ext uri="{BB962C8B-B14F-4D97-AF65-F5344CB8AC3E}">
        <p14:creationId xmlns:p14="http://schemas.microsoft.com/office/powerpoint/2010/main" val="1530326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Session Coverage</a:t>
            </a:r>
          </a:p>
        </p:txBody>
      </p:sp>
      <p:sp>
        <p:nvSpPr>
          <p:cNvPr id="3" name="Content Placeholder 2"/>
          <p:cNvSpPr>
            <a:spLocks noGrp="1"/>
          </p:cNvSpPr>
          <p:nvPr>
            <p:ph idx="1"/>
          </p:nvPr>
        </p:nvSpPr>
        <p:spPr/>
        <p:txBody>
          <a:bodyPr/>
          <a:lstStyle/>
          <a:p>
            <a:r>
              <a:t>Concept of Scrutiny</a:t>
            </a:r>
          </a:p>
          <a:p>
            <a:pPr lvl="1"/>
            <a:r>
              <a:t>Legal Framework</a:t>
            </a:r>
          </a:p>
          <a:p>
            <a:pPr lvl="1"/>
            <a:r>
              <a:t>ASMT-10, 11, 12 – Detailed Analysis</a:t>
            </a:r>
          </a:p>
          <a:p>
            <a:pPr lvl="1"/>
            <a:r>
              <a:t>Case Laws &amp; Circulars</a:t>
            </a:r>
          </a:p>
          <a:p>
            <a:pPr lvl="1"/>
            <a:r>
              <a:t>Practical Reply Drafting</a:t>
            </a:r>
          </a:p>
          <a:p>
            <a:pPr lvl="1"/>
            <a:r>
              <a:t>Litigation Strategy</a:t>
            </a:r>
          </a:p>
        </p:txBody>
      </p:sp>
    </p:spTree>
    <p:extLst>
      <p:ext uri="{BB962C8B-B14F-4D97-AF65-F5344CB8AC3E}">
        <p14:creationId xmlns:p14="http://schemas.microsoft.com/office/powerpoint/2010/main" val="385891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XII – Assessment.</a:t>
            </a:r>
            <a:endParaRPr lang="en-US" dirty="0"/>
          </a:p>
        </p:txBody>
      </p:sp>
      <p:sp>
        <p:nvSpPr>
          <p:cNvPr id="3" name="Content Placeholder 2"/>
          <p:cNvSpPr>
            <a:spLocks noGrp="1"/>
          </p:cNvSpPr>
          <p:nvPr>
            <p:ph idx="1"/>
          </p:nvPr>
        </p:nvSpPr>
        <p:spPr/>
        <p:txBody>
          <a:bodyPr/>
          <a:lstStyle/>
          <a:p>
            <a:r>
              <a:rPr lang="en-US" dirty="0" smtClean="0"/>
              <a:t>Section-59-</a:t>
            </a:r>
            <a:r>
              <a:rPr lang="en-US" b="1" dirty="0" smtClean="0"/>
              <a:t>Self-assessment</a:t>
            </a:r>
            <a:r>
              <a:rPr lang="en-US" b="1" dirty="0"/>
              <a:t>.</a:t>
            </a:r>
          </a:p>
          <a:p>
            <a:r>
              <a:rPr lang="en-US" b="1" dirty="0"/>
              <a:t>Section 60 - Provisional assessment</a:t>
            </a:r>
            <a:r>
              <a:rPr lang="en-US" b="1" dirty="0" smtClean="0"/>
              <a:t>.</a:t>
            </a:r>
          </a:p>
          <a:p>
            <a:r>
              <a:rPr lang="en-US" b="1" dirty="0"/>
              <a:t>Section 61 - Scrutiny of returns.</a:t>
            </a:r>
          </a:p>
          <a:p>
            <a:r>
              <a:rPr lang="en-US" b="1" dirty="0"/>
              <a:t>Section 62 - Assessment of non-filers of returns.</a:t>
            </a:r>
          </a:p>
          <a:p>
            <a:r>
              <a:rPr lang="en-US" b="1" dirty="0"/>
              <a:t>Section 63 - Assessment of unregistered persons</a:t>
            </a:r>
            <a:r>
              <a:rPr lang="en-US" b="1" dirty="0" smtClean="0"/>
              <a:t>.</a:t>
            </a:r>
          </a:p>
          <a:p>
            <a:r>
              <a:rPr lang="en-US" b="1" dirty="0"/>
              <a:t>Section 64 - Summary assessment in certain special cases.</a:t>
            </a:r>
          </a:p>
          <a:p>
            <a:endParaRPr lang="en-US" b="1" dirty="0"/>
          </a:p>
          <a:p>
            <a:endParaRPr lang="en-US" b="1" dirty="0"/>
          </a:p>
          <a:p>
            <a:endParaRPr lang="en-US" dirty="0"/>
          </a:p>
        </p:txBody>
      </p:sp>
    </p:spTree>
    <p:extLst>
      <p:ext uri="{BB962C8B-B14F-4D97-AF65-F5344CB8AC3E}">
        <p14:creationId xmlns:p14="http://schemas.microsoft.com/office/powerpoint/2010/main" val="328415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Statutory Framework</a:t>
            </a:r>
          </a:p>
        </p:txBody>
      </p:sp>
      <p:sp>
        <p:nvSpPr>
          <p:cNvPr id="3" name="Content Placeholder 2"/>
          <p:cNvSpPr>
            <a:spLocks noGrp="1"/>
          </p:cNvSpPr>
          <p:nvPr>
            <p:ph idx="1"/>
          </p:nvPr>
        </p:nvSpPr>
        <p:spPr/>
        <p:txBody>
          <a:bodyPr/>
          <a:lstStyle/>
          <a:p>
            <a:r>
              <a:t>Section 61 – Scrutiny of Returns</a:t>
            </a:r>
          </a:p>
          <a:p>
            <a:pPr lvl="1"/>
            <a:r>
              <a:t>Rule 99 – Procedure</a:t>
            </a:r>
          </a:p>
          <a:p>
            <a:pPr lvl="1"/>
            <a:r>
              <a:t>Section 73 &amp; 74 – Demand Proceedings</a:t>
            </a:r>
          </a:p>
          <a:p>
            <a:pPr lvl="1"/>
            <a:r>
              <a:t>Section 50 – Interest</a:t>
            </a:r>
          </a:p>
          <a:p>
            <a:pPr lvl="1"/>
            <a:r>
              <a:t>Section 122 – Penalty</a:t>
            </a:r>
          </a:p>
        </p:txBody>
      </p:sp>
    </p:spTree>
    <p:extLst>
      <p:ext uri="{BB962C8B-B14F-4D97-AF65-F5344CB8AC3E}">
        <p14:creationId xmlns:p14="http://schemas.microsoft.com/office/powerpoint/2010/main" val="4224293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Meaning of Scrutiny</a:t>
            </a:r>
          </a:p>
        </p:txBody>
      </p:sp>
      <p:sp>
        <p:nvSpPr>
          <p:cNvPr id="3" name="Content Placeholder 2"/>
          <p:cNvSpPr>
            <a:spLocks noGrp="1"/>
          </p:cNvSpPr>
          <p:nvPr>
            <p:ph idx="1"/>
          </p:nvPr>
        </p:nvSpPr>
        <p:spPr/>
        <p:txBody>
          <a:bodyPr/>
          <a:lstStyle/>
          <a:p>
            <a:r>
              <a:t>Verification of return correctness</a:t>
            </a:r>
          </a:p>
          <a:p>
            <a:pPr lvl="1"/>
            <a:r>
              <a:t>Desk-based examination</a:t>
            </a:r>
          </a:p>
          <a:p>
            <a:pPr lvl="1"/>
            <a:r>
              <a:t>Data analytics driven</a:t>
            </a:r>
          </a:p>
          <a:p>
            <a:pPr lvl="1"/>
            <a:r>
              <a:t>Not equivalent to audit</a:t>
            </a:r>
          </a:p>
        </p:txBody>
      </p:sp>
    </p:spTree>
    <p:extLst>
      <p:ext uri="{BB962C8B-B14F-4D97-AF65-F5344CB8AC3E}">
        <p14:creationId xmlns:p14="http://schemas.microsoft.com/office/powerpoint/2010/main" val="2673568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Purpose of Scrutiny</a:t>
            </a:r>
          </a:p>
        </p:txBody>
      </p:sp>
      <p:sp>
        <p:nvSpPr>
          <p:cNvPr id="3" name="Content Placeholder 2"/>
          <p:cNvSpPr>
            <a:spLocks noGrp="1"/>
          </p:cNvSpPr>
          <p:nvPr>
            <p:ph idx="1"/>
          </p:nvPr>
        </p:nvSpPr>
        <p:spPr/>
        <p:txBody>
          <a:bodyPr/>
          <a:lstStyle/>
          <a:p>
            <a:r>
              <a:t>Identify discrepancies</a:t>
            </a:r>
          </a:p>
          <a:p>
            <a:pPr lvl="1"/>
            <a:r>
              <a:t>Ensure tax compliance</a:t>
            </a:r>
          </a:p>
          <a:p>
            <a:pPr lvl="1"/>
            <a:r>
              <a:t>Prevent revenue leakage</a:t>
            </a:r>
          </a:p>
          <a:p>
            <a:pPr lvl="1"/>
            <a:r>
              <a:t>Trigger further proceedings if required</a:t>
            </a:r>
          </a:p>
        </p:txBody>
      </p:sp>
    </p:spTree>
    <p:extLst>
      <p:ext uri="{BB962C8B-B14F-4D97-AF65-F5344CB8AC3E}">
        <p14:creationId xmlns:p14="http://schemas.microsoft.com/office/powerpoint/2010/main" val="3787350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Sources of Discrepancy</a:t>
            </a:r>
          </a:p>
        </p:txBody>
      </p:sp>
      <p:sp>
        <p:nvSpPr>
          <p:cNvPr id="3" name="Content Placeholder 2"/>
          <p:cNvSpPr>
            <a:spLocks noGrp="1"/>
          </p:cNvSpPr>
          <p:nvPr>
            <p:ph idx="1"/>
          </p:nvPr>
        </p:nvSpPr>
        <p:spPr/>
        <p:txBody>
          <a:bodyPr/>
          <a:lstStyle/>
          <a:p>
            <a:r>
              <a:t>GSTR-1 vs GSTR-3B mismatch</a:t>
            </a:r>
          </a:p>
          <a:p>
            <a:pPr lvl="1"/>
            <a:r>
              <a:t>ITC mismatch with 2A/2B</a:t>
            </a:r>
          </a:p>
          <a:p>
            <a:pPr lvl="1"/>
            <a:r>
              <a:t>RCM liability mismatch</a:t>
            </a:r>
          </a:p>
          <a:p>
            <a:pPr lvl="1"/>
            <a:r>
              <a:t>E-way bill vs turnover difference</a:t>
            </a:r>
          </a:p>
        </p:txBody>
      </p:sp>
    </p:spTree>
    <p:extLst>
      <p:ext uri="{BB962C8B-B14F-4D97-AF65-F5344CB8AC3E}">
        <p14:creationId xmlns:p14="http://schemas.microsoft.com/office/powerpoint/2010/main" val="2428930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Procedure under Rule 99</a:t>
            </a:r>
          </a:p>
        </p:txBody>
      </p:sp>
      <p:sp>
        <p:nvSpPr>
          <p:cNvPr id="3" name="Content Placeholder 2"/>
          <p:cNvSpPr>
            <a:spLocks noGrp="1"/>
          </p:cNvSpPr>
          <p:nvPr>
            <p:ph idx="1"/>
          </p:nvPr>
        </p:nvSpPr>
        <p:spPr/>
        <p:txBody>
          <a:bodyPr/>
          <a:lstStyle/>
          <a:p>
            <a:r>
              <a:t>Discrepancy noticed by officer</a:t>
            </a:r>
          </a:p>
          <a:p>
            <a:pPr lvl="1"/>
            <a:r>
              <a:t>Issue of ASMT-10</a:t>
            </a:r>
          </a:p>
          <a:p>
            <a:pPr lvl="1"/>
            <a:r>
              <a:t>Reply in ASMT-11</a:t>
            </a:r>
          </a:p>
          <a:p>
            <a:pPr lvl="1"/>
            <a:r>
              <a:t>Acceptance in ASMT-12</a:t>
            </a:r>
          </a:p>
          <a:p>
            <a:pPr lvl="1"/>
            <a:r>
              <a:t>Else proceed under Sec 73/74</a:t>
            </a:r>
          </a:p>
        </p:txBody>
      </p:sp>
    </p:spTree>
    <p:extLst>
      <p:ext uri="{BB962C8B-B14F-4D97-AF65-F5344CB8AC3E}">
        <p14:creationId xmlns:p14="http://schemas.microsoft.com/office/powerpoint/2010/main" val="2049002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ASMT-10 Overview</a:t>
            </a:r>
          </a:p>
        </p:txBody>
      </p:sp>
      <p:sp>
        <p:nvSpPr>
          <p:cNvPr id="3" name="Content Placeholder 2"/>
          <p:cNvSpPr>
            <a:spLocks noGrp="1"/>
          </p:cNvSpPr>
          <p:nvPr>
            <p:ph idx="1"/>
          </p:nvPr>
        </p:nvSpPr>
        <p:spPr/>
        <p:txBody>
          <a:bodyPr/>
          <a:lstStyle/>
          <a:p>
            <a:r>
              <a:t>Issued under Rule 99(1)</a:t>
            </a:r>
          </a:p>
          <a:p>
            <a:pPr lvl="1"/>
            <a:r>
              <a:t>Communicates discrepancy</a:t>
            </a:r>
          </a:p>
          <a:p>
            <a:pPr lvl="1"/>
            <a:r>
              <a:t>30 days time for reply</a:t>
            </a:r>
          </a:p>
          <a:p>
            <a:pPr lvl="1"/>
            <a:r>
              <a:t>May include tax &amp; interest computation</a:t>
            </a:r>
          </a:p>
        </p:txBody>
      </p:sp>
    </p:spTree>
    <p:extLst>
      <p:ext uri="{BB962C8B-B14F-4D97-AF65-F5344CB8AC3E}">
        <p14:creationId xmlns:p14="http://schemas.microsoft.com/office/powerpoint/2010/main" val="2120669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Common Grounds in ASMT-10</a:t>
            </a:r>
          </a:p>
        </p:txBody>
      </p:sp>
      <p:sp>
        <p:nvSpPr>
          <p:cNvPr id="3" name="Content Placeholder 2"/>
          <p:cNvSpPr>
            <a:spLocks noGrp="1"/>
          </p:cNvSpPr>
          <p:nvPr>
            <p:ph idx="1"/>
          </p:nvPr>
        </p:nvSpPr>
        <p:spPr/>
        <p:txBody>
          <a:bodyPr/>
          <a:lstStyle/>
          <a:p>
            <a:r>
              <a:t>ITC excess claim</a:t>
            </a:r>
          </a:p>
          <a:p>
            <a:pPr lvl="1"/>
            <a:r>
              <a:t>Suppressed turnover</a:t>
            </a:r>
          </a:p>
          <a:p>
            <a:pPr lvl="1"/>
            <a:r>
              <a:t>RCM not paid</a:t>
            </a:r>
          </a:p>
          <a:p>
            <a:pPr lvl="1"/>
            <a:r>
              <a:t>Excess refund claimed</a:t>
            </a:r>
          </a:p>
        </p:txBody>
      </p:sp>
    </p:spTree>
    <p:extLst>
      <p:ext uri="{BB962C8B-B14F-4D97-AF65-F5344CB8AC3E}">
        <p14:creationId xmlns:p14="http://schemas.microsoft.com/office/powerpoint/2010/main" val="1305591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Time Limit to Respond</a:t>
            </a:r>
          </a:p>
        </p:txBody>
      </p:sp>
      <p:sp>
        <p:nvSpPr>
          <p:cNvPr id="3" name="Content Placeholder 2"/>
          <p:cNvSpPr>
            <a:spLocks noGrp="1"/>
          </p:cNvSpPr>
          <p:nvPr>
            <p:ph idx="1"/>
          </p:nvPr>
        </p:nvSpPr>
        <p:spPr/>
        <p:txBody>
          <a:bodyPr/>
          <a:lstStyle/>
          <a:p>
            <a:r>
              <a:t>30 days from service</a:t>
            </a:r>
          </a:p>
          <a:p>
            <a:pPr lvl="1"/>
            <a:r>
              <a:t>Extension possible</a:t>
            </a:r>
          </a:p>
          <a:p>
            <a:pPr lvl="1"/>
            <a:r>
              <a:t>Failure leads to 73/74 proceedings</a:t>
            </a:r>
          </a:p>
        </p:txBody>
      </p:sp>
    </p:spTree>
    <p:extLst>
      <p:ext uri="{BB962C8B-B14F-4D97-AF65-F5344CB8AC3E}">
        <p14:creationId xmlns:p14="http://schemas.microsoft.com/office/powerpoint/2010/main" val="1993613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ITC Mismatch – Legal Position</a:t>
            </a:r>
          </a:p>
        </p:txBody>
      </p:sp>
      <p:sp>
        <p:nvSpPr>
          <p:cNvPr id="3" name="Content Placeholder 2"/>
          <p:cNvSpPr>
            <a:spLocks noGrp="1"/>
          </p:cNvSpPr>
          <p:nvPr>
            <p:ph idx="1"/>
          </p:nvPr>
        </p:nvSpPr>
        <p:spPr/>
        <p:txBody>
          <a:bodyPr/>
          <a:lstStyle/>
          <a:p>
            <a:r>
              <a:t>ITC is self-assessed</a:t>
            </a:r>
          </a:p>
          <a:p>
            <a:pPr lvl="1"/>
            <a:r>
              <a:t>2A/2B is facilitative tool</a:t>
            </a:r>
          </a:p>
          <a:p>
            <a:pPr lvl="1"/>
            <a:r>
              <a:t>Bona fide purchaser protection</a:t>
            </a:r>
          </a:p>
          <a:p>
            <a:pPr lvl="1"/>
            <a:r>
              <a:t>Action against seller principle</a:t>
            </a:r>
          </a:p>
        </p:txBody>
      </p:sp>
    </p:spTree>
    <p:extLst>
      <p:ext uri="{BB962C8B-B14F-4D97-AF65-F5344CB8AC3E}">
        <p14:creationId xmlns:p14="http://schemas.microsoft.com/office/powerpoint/2010/main" val="24492401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Important Case Laws</a:t>
            </a:r>
          </a:p>
        </p:txBody>
      </p:sp>
      <p:sp>
        <p:nvSpPr>
          <p:cNvPr id="3" name="Content Placeholder 2"/>
          <p:cNvSpPr>
            <a:spLocks noGrp="1"/>
          </p:cNvSpPr>
          <p:nvPr>
            <p:ph idx="1"/>
          </p:nvPr>
        </p:nvSpPr>
        <p:spPr/>
        <p:txBody>
          <a:bodyPr/>
          <a:lstStyle/>
          <a:p>
            <a:r>
              <a:t>Bharti Airtel (SC)</a:t>
            </a:r>
          </a:p>
          <a:p>
            <a:pPr lvl="1"/>
            <a:r>
              <a:t>D.Y. Beathel Enterprises (Madras HC)</a:t>
            </a:r>
          </a:p>
          <a:p>
            <a:pPr lvl="1"/>
            <a:r>
              <a:t>Suncraft Energy (Calcutta HC)</a:t>
            </a:r>
          </a:p>
        </p:txBody>
      </p:sp>
    </p:spTree>
    <p:extLst>
      <p:ext uri="{BB962C8B-B14F-4D97-AF65-F5344CB8AC3E}">
        <p14:creationId xmlns:p14="http://schemas.microsoft.com/office/powerpoint/2010/main" val="1616513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–XIII-Audit.</a:t>
            </a:r>
            <a:endParaRPr lang="en-US" dirty="0"/>
          </a:p>
        </p:txBody>
      </p:sp>
      <p:sp>
        <p:nvSpPr>
          <p:cNvPr id="3" name="Content Placeholder 2"/>
          <p:cNvSpPr>
            <a:spLocks noGrp="1"/>
          </p:cNvSpPr>
          <p:nvPr>
            <p:ph idx="1"/>
          </p:nvPr>
        </p:nvSpPr>
        <p:spPr/>
        <p:txBody>
          <a:bodyPr/>
          <a:lstStyle/>
          <a:p>
            <a:r>
              <a:rPr lang="en-US" b="1" dirty="0"/>
              <a:t>Section 65 - Audit by tax authorities</a:t>
            </a:r>
            <a:r>
              <a:rPr lang="en-US" b="1" dirty="0" smtClean="0"/>
              <a:t>.</a:t>
            </a:r>
          </a:p>
          <a:p>
            <a:r>
              <a:rPr lang="en-US" b="1" dirty="0"/>
              <a:t>Section 66 - Special audit.</a:t>
            </a:r>
          </a:p>
          <a:p>
            <a:endParaRPr lang="en-US" dirty="0"/>
          </a:p>
        </p:txBody>
      </p:sp>
    </p:spTree>
    <p:extLst>
      <p:ext uri="{BB962C8B-B14F-4D97-AF65-F5344CB8AC3E}">
        <p14:creationId xmlns:p14="http://schemas.microsoft.com/office/powerpoint/2010/main" val="16577461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Section 50 – Interest</a:t>
            </a:r>
          </a:p>
        </p:txBody>
      </p:sp>
      <p:sp>
        <p:nvSpPr>
          <p:cNvPr id="3" name="Content Placeholder 2"/>
          <p:cNvSpPr>
            <a:spLocks noGrp="1"/>
          </p:cNvSpPr>
          <p:nvPr>
            <p:ph idx="1"/>
          </p:nvPr>
        </p:nvSpPr>
        <p:spPr/>
        <p:txBody>
          <a:bodyPr/>
          <a:lstStyle/>
          <a:p>
            <a:r>
              <a:t>Interest on delayed tax</a:t>
            </a:r>
          </a:p>
          <a:p>
            <a:pPr lvl="1"/>
            <a:r>
              <a:t>18% normal cases</a:t>
            </a:r>
          </a:p>
          <a:p>
            <a:pPr lvl="1"/>
            <a:r>
              <a:t>24% excess ITC utilization</a:t>
            </a:r>
          </a:p>
          <a:p>
            <a:pPr lvl="1"/>
            <a:r>
              <a:t>Net liability concept</a:t>
            </a:r>
          </a:p>
        </p:txBody>
      </p:sp>
    </p:spTree>
    <p:extLst>
      <p:ext uri="{BB962C8B-B14F-4D97-AF65-F5344CB8AC3E}">
        <p14:creationId xmlns:p14="http://schemas.microsoft.com/office/powerpoint/2010/main" val="7315661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ASMT-11 – Reply to Scrutiny</a:t>
            </a:r>
          </a:p>
        </p:txBody>
      </p:sp>
      <p:sp>
        <p:nvSpPr>
          <p:cNvPr id="3" name="Content Placeholder 2"/>
          <p:cNvSpPr>
            <a:spLocks noGrp="1"/>
          </p:cNvSpPr>
          <p:nvPr>
            <p:ph idx="1"/>
          </p:nvPr>
        </p:nvSpPr>
        <p:spPr/>
        <p:txBody>
          <a:bodyPr/>
          <a:lstStyle/>
          <a:p>
            <a:r>
              <a:t>Filed electronically</a:t>
            </a:r>
          </a:p>
          <a:p>
            <a:pPr lvl="1"/>
            <a:r>
              <a:t>Explanation submission</a:t>
            </a:r>
          </a:p>
          <a:p>
            <a:pPr lvl="1"/>
            <a:r>
              <a:t>Attach reconciliation</a:t>
            </a:r>
          </a:p>
          <a:p>
            <a:pPr lvl="1"/>
            <a:r>
              <a:t>Option to pay via DRC-03</a:t>
            </a:r>
          </a:p>
        </p:txBody>
      </p:sp>
    </p:spTree>
    <p:extLst>
      <p:ext uri="{BB962C8B-B14F-4D97-AF65-F5344CB8AC3E}">
        <p14:creationId xmlns:p14="http://schemas.microsoft.com/office/powerpoint/2010/main" val="78293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Structure of Effective Reply</a:t>
            </a:r>
          </a:p>
        </p:txBody>
      </p:sp>
      <p:sp>
        <p:nvSpPr>
          <p:cNvPr id="3" name="Content Placeholder 2"/>
          <p:cNvSpPr>
            <a:spLocks noGrp="1"/>
          </p:cNvSpPr>
          <p:nvPr>
            <p:ph idx="1"/>
          </p:nvPr>
        </p:nvSpPr>
        <p:spPr/>
        <p:txBody>
          <a:bodyPr/>
          <a:lstStyle/>
          <a:p>
            <a:r>
              <a:t>Background facts</a:t>
            </a:r>
          </a:p>
          <a:p>
            <a:pPr lvl="1"/>
            <a:r>
              <a:t>Legal provisions</a:t>
            </a:r>
          </a:p>
          <a:p>
            <a:pPr lvl="1"/>
            <a:r>
              <a:t>Reconciliation statement</a:t>
            </a:r>
          </a:p>
          <a:p>
            <a:pPr lvl="1"/>
            <a:r>
              <a:t>Case law support</a:t>
            </a:r>
          </a:p>
          <a:p>
            <a:pPr lvl="1"/>
            <a:r>
              <a:t>Prayer for closure</a:t>
            </a:r>
          </a:p>
        </p:txBody>
      </p:sp>
    </p:spTree>
    <p:extLst>
      <p:ext uri="{BB962C8B-B14F-4D97-AF65-F5344CB8AC3E}">
        <p14:creationId xmlns:p14="http://schemas.microsoft.com/office/powerpoint/2010/main" val="1905269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When to Pay via DRC-03</a:t>
            </a:r>
          </a:p>
        </p:txBody>
      </p:sp>
      <p:sp>
        <p:nvSpPr>
          <p:cNvPr id="3" name="Content Placeholder 2"/>
          <p:cNvSpPr>
            <a:spLocks noGrp="1"/>
          </p:cNvSpPr>
          <p:nvPr>
            <p:ph idx="1"/>
          </p:nvPr>
        </p:nvSpPr>
        <p:spPr/>
        <p:txBody>
          <a:bodyPr/>
          <a:lstStyle/>
          <a:p>
            <a:r>
              <a:t>If liability admitted</a:t>
            </a:r>
          </a:p>
          <a:p>
            <a:pPr lvl="1"/>
            <a:r>
              <a:t>Pay tax + interest</a:t>
            </a:r>
          </a:p>
          <a:p>
            <a:pPr lvl="1"/>
            <a:r>
              <a:t>Avoid penalty exposure</a:t>
            </a:r>
          </a:p>
          <a:p>
            <a:pPr lvl="1"/>
            <a:r>
              <a:t>Strategic decision making</a:t>
            </a:r>
          </a:p>
        </p:txBody>
      </p:sp>
    </p:spTree>
    <p:extLst>
      <p:ext uri="{BB962C8B-B14F-4D97-AF65-F5344CB8AC3E}">
        <p14:creationId xmlns:p14="http://schemas.microsoft.com/office/powerpoint/2010/main" val="27659847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ASMT-12 – Acceptance</a:t>
            </a:r>
          </a:p>
        </p:txBody>
      </p:sp>
      <p:sp>
        <p:nvSpPr>
          <p:cNvPr id="3" name="Content Placeholder 2"/>
          <p:cNvSpPr>
            <a:spLocks noGrp="1"/>
          </p:cNvSpPr>
          <p:nvPr>
            <p:ph idx="1"/>
          </p:nvPr>
        </p:nvSpPr>
        <p:spPr/>
        <p:txBody>
          <a:bodyPr/>
          <a:lstStyle/>
          <a:p>
            <a:r>
              <a:t>Issued if explanation satisfactory</a:t>
            </a:r>
          </a:p>
          <a:p>
            <a:pPr lvl="1"/>
            <a:r>
              <a:t>Proceedings dropped</a:t>
            </a:r>
          </a:p>
          <a:p>
            <a:pPr lvl="1"/>
            <a:r>
              <a:t>No further action for same issue</a:t>
            </a:r>
          </a:p>
        </p:txBody>
      </p:sp>
    </p:spTree>
    <p:extLst>
      <p:ext uri="{BB962C8B-B14F-4D97-AF65-F5344CB8AC3E}">
        <p14:creationId xmlns:p14="http://schemas.microsoft.com/office/powerpoint/2010/main" val="16056920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If Reply Unsatisfactory</a:t>
            </a:r>
          </a:p>
        </p:txBody>
      </p:sp>
      <p:sp>
        <p:nvSpPr>
          <p:cNvPr id="3" name="Content Placeholder 2"/>
          <p:cNvSpPr>
            <a:spLocks noGrp="1"/>
          </p:cNvSpPr>
          <p:nvPr>
            <p:ph idx="1"/>
          </p:nvPr>
        </p:nvSpPr>
        <p:spPr/>
        <p:txBody>
          <a:bodyPr/>
          <a:lstStyle/>
          <a:p>
            <a:r>
              <a:t>Proceed to Sec 73 (Non-fraud)</a:t>
            </a:r>
          </a:p>
          <a:p>
            <a:pPr lvl="1"/>
            <a:r>
              <a:t>Proceed to Sec 74 (Fraud)</a:t>
            </a:r>
          </a:p>
          <a:p>
            <a:pPr lvl="1"/>
            <a:r>
              <a:t>Audit under Sec 65</a:t>
            </a:r>
          </a:p>
          <a:p>
            <a:pPr lvl="1"/>
            <a:r>
              <a:t>Special Audit under Sec 66</a:t>
            </a:r>
          </a:p>
        </p:txBody>
      </p:sp>
    </p:spTree>
    <p:extLst>
      <p:ext uri="{BB962C8B-B14F-4D97-AF65-F5344CB8AC3E}">
        <p14:creationId xmlns:p14="http://schemas.microsoft.com/office/powerpoint/2010/main" val="31380084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Section 73 Overview</a:t>
            </a:r>
          </a:p>
        </p:txBody>
      </p:sp>
      <p:sp>
        <p:nvSpPr>
          <p:cNvPr id="3" name="Content Placeholder 2"/>
          <p:cNvSpPr>
            <a:spLocks noGrp="1"/>
          </p:cNvSpPr>
          <p:nvPr>
            <p:ph idx="1"/>
          </p:nvPr>
        </p:nvSpPr>
        <p:spPr/>
        <p:txBody>
          <a:bodyPr/>
          <a:lstStyle/>
          <a:p>
            <a:r>
              <a:t>Non-fraud cases</a:t>
            </a:r>
          </a:p>
          <a:p>
            <a:pPr lvl="1"/>
            <a:r>
              <a:t>3-year limitation</a:t>
            </a:r>
          </a:p>
          <a:p>
            <a:pPr lvl="1"/>
            <a:r>
              <a:t>No penalty if paid early</a:t>
            </a:r>
          </a:p>
        </p:txBody>
      </p:sp>
    </p:spTree>
    <p:extLst>
      <p:ext uri="{BB962C8B-B14F-4D97-AF65-F5344CB8AC3E}">
        <p14:creationId xmlns:p14="http://schemas.microsoft.com/office/powerpoint/2010/main" val="30757613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Section 74 Overview</a:t>
            </a:r>
          </a:p>
        </p:txBody>
      </p:sp>
      <p:sp>
        <p:nvSpPr>
          <p:cNvPr id="3" name="Content Placeholder 2"/>
          <p:cNvSpPr>
            <a:spLocks noGrp="1"/>
          </p:cNvSpPr>
          <p:nvPr>
            <p:ph idx="1"/>
          </p:nvPr>
        </p:nvSpPr>
        <p:spPr/>
        <p:txBody>
          <a:bodyPr/>
          <a:lstStyle/>
          <a:p>
            <a:r>
              <a:t>Fraud or suppression</a:t>
            </a:r>
          </a:p>
          <a:p>
            <a:pPr lvl="1"/>
            <a:r>
              <a:t>5-year limitation</a:t>
            </a:r>
          </a:p>
          <a:p>
            <a:pPr lvl="1"/>
            <a:r>
              <a:t>100% penalty</a:t>
            </a:r>
          </a:p>
        </p:txBody>
      </p:sp>
    </p:spTree>
    <p:extLst>
      <p:ext uri="{BB962C8B-B14F-4D97-AF65-F5344CB8AC3E}">
        <p14:creationId xmlns:p14="http://schemas.microsoft.com/office/powerpoint/2010/main" val="3840917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Limitation Principles</a:t>
            </a:r>
          </a:p>
        </p:txBody>
      </p:sp>
      <p:sp>
        <p:nvSpPr>
          <p:cNvPr id="3" name="Content Placeholder 2"/>
          <p:cNvSpPr>
            <a:spLocks noGrp="1"/>
          </p:cNvSpPr>
          <p:nvPr>
            <p:ph idx="1"/>
          </p:nvPr>
        </p:nvSpPr>
        <p:spPr/>
        <p:txBody>
          <a:bodyPr/>
          <a:lstStyle/>
          <a:p>
            <a:r>
              <a:t>Scrutiny does not extend limitation</a:t>
            </a:r>
          </a:p>
          <a:p>
            <a:pPr lvl="1"/>
            <a:r>
              <a:t>SCN must be within statutory time</a:t>
            </a:r>
          </a:p>
          <a:p>
            <a:pPr lvl="1"/>
            <a:r>
              <a:t>Mechanical notices challengeable</a:t>
            </a:r>
          </a:p>
        </p:txBody>
      </p:sp>
    </p:spTree>
    <p:extLst>
      <p:ext uri="{BB962C8B-B14F-4D97-AF65-F5344CB8AC3E}">
        <p14:creationId xmlns:p14="http://schemas.microsoft.com/office/powerpoint/2010/main" val="2637483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Important Circulars</a:t>
            </a:r>
          </a:p>
        </p:txBody>
      </p:sp>
      <p:sp>
        <p:nvSpPr>
          <p:cNvPr id="3" name="Content Placeholder 2"/>
          <p:cNvSpPr>
            <a:spLocks noGrp="1"/>
          </p:cNvSpPr>
          <p:nvPr>
            <p:ph idx="1"/>
          </p:nvPr>
        </p:nvSpPr>
        <p:spPr/>
        <p:txBody>
          <a:bodyPr/>
          <a:lstStyle/>
          <a:p>
            <a:r>
              <a:t>CBIC Circular No. 185/17/2022-GST</a:t>
            </a:r>
          </a:p>
          <a:p>
            <a:pPr lvl="1"/>
            <a:r>
              <a:t>Clarifications on ITC mismatch</a:t>
            </a:r>
          </a:p>
          <a:p>
            <a:pPr lvl="1"/>
            <a:r>
              <a:t>Difference between 3B &amp; 2A/2B</a:t>
            </a:r>
          </a:p>
        </p:txBody>
      </p:sp>
    </p:spTree>
    <p:extLst>
      <p:ext uri="{BB962C8B-B14F-4D97-AF65-F5344CB8AC3E}">
        <p14:creationId xmlns:p14="http://schemas.microsoft.com/office/powerpoint/2010/main" val="2522900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43239"/>
          </a:xfrm>
        </p:spPr>
        <p:txBody>
          <a:bodyPr>
            <a:normAutofit fontScale="90000"/>
          </a:bodyPr>
          <a:lstStyle/>
          <a:p>
            <a:r>
              <a:rPr lang="en-US" dirty="0" smtClean="0"/>
              <a:t/>
            </a:r>
            <a:br>
              <a:rPr lang="en-US" dirty="0" smtClean="0"/>
            </a:br>
            <a:r>
              <a:rPr lang="en-US" dirty="0"/>
              <a:t/>
            </a:r>
            <a:br>
              <a:rPr lang="en-US" dirty="0"/>
            </a:br>
            <a:r>
              <a:rPr lang="en-US" dirty="0" smtClean="0"/>
              <a:t>Chapter XV- </a:t>
            </a:r>
            <a:r>
              <a:rPr lang="en-US" b="1" dirty="0"/>
              <a:t>DEMANDS AND RECOVERY</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838200" y="1274618"/>
            <a:ext cx="10515600" cy="4902345"/>
          </a:xfrm>
        </p:spPr>
        <p:txBody>
          <a:bodyPr>
            <a:normAutofit lnSpcReduction="10000"/>
          </a:bodyPr>
          <a:lstStyle/>
          <a:p>
            <a:pPr algn="just"/>
            <a:r>
              <a:rPr lang="en-US" b="1" dirty="0" smtClean="0"/>
              <a:t>Section -73 - Determination </a:t>
            </a:r>
            <a:r>
              <a:rPr lang="en-US" b="1" dirty="0"/>
              <a:t>of tax </a:t>
            </a:r>
            <a:r>
              <a:rPr lang="en-US" b="1" baseline="30000" dirty="0">
                <a:hlinkClick r:id="rId3"/>
              </a:rPr>
              <a:t>1</a:t>
            </a:r>
            <a:r>
              <a:rPr lang="en-US" b="1" dirty="0"/>
              <a:t>[, pertaining to the period up to Financial Year 2023-24,] not paid or short paid or erroneously refunded or input tax credit wrongly availed or </a:t>
            </a:r>
            <a:r>
              <a:rPr lang="en-US" b="1" dirty="0" err="1"/>
              <a:t>utilised</a:t>
            </a:r>
            <a:r>
              <a:rPr lang="en-US" b="1" dirty="0"/>
              <a:t> for any reason other than fraud or any </a:t>
            </a:r>
            <a:r>
              <a:rPr lang="en-US" b="1" dirty="0" err="1"/>
              <a:t>wilful</a:t>
            </a:r>
            <a:r>
              <a:rPr lang="en-US" b="1" dirty="0"/>
              <a:t>-misstatement or suppression of facts</a:t>
            </a:r>
            <a:r>
              <a:rPr lang="en-US" b="1" dirty="0" smtClean="0"/>
              <a:t>.</a:t>
            </a:r>
          </a:p>
          <a:p>
            <a:pPr algn="just"/>
            <a:r>
              <a:rPr lang="en-US" b="1" dirty="0"/>
              <a:t>Section 74 - Determination of tax, pertaining to the period up to Financial Year 2023-24, not paid or short paid or erroneously refunded or input tax credit wrongly availed or </a:t>
            </a:r>
            <a:r>
              <a:rPr lang="en-US" b="1" dirty="0" err="1"/>
              <a:t>utilised</a:t>
            </a:r>
            <a:r>
              <a:rPr lang="en-US" b="1" dirty="0"/>
              <a:t> by reason of fraud or any </a:t>
            </a:r>
            <a:r>
              <a:rPr lang="en-US" b="1" dirty="0" err="1"/>
              <a:t>wilful</a:t>
            </a:r>
            <a:r>
              <a:rPr lang="en-US" b="1" dirty="0"/>
              <a:t>-misstatement or suppression of facts.</a:t>
            </a:r>
          </a:p>
          <a:p>
            <a:pPr algn="just"/>
            <a:r>
              <a:rPr lang="en-US" b="1" dirty="0"/>
              <a:t>Section 74A - Determination of tax not paid or short paid or erroneously refunded or input tax credit wrongly availed or </a:t>
            </a:r>
            <a:r>
              <a:rPr lang="en-US" b="1" dirty="0" err="1"/>
              <a:t>utilised</a:t>
            </a:r>
            <a:r>
              <a:rPr lang="en-US" b="1" dirty="0"/>
              <a:t> for any reason pertaining to Financial Year 2024-25 onward</a:t>
            </a:r>
          </a:p>
          <a:p>
            <a:pPr algn="just"/>
            <a:endParaRPr lang="en-US" dirty="0"/>
          </a:p>
        </p:txBody>
      </p:sp>
    </p:spTree>
    <p:extLst>
      <p:ext uri="{BB962C8B-B14F-4D97-AF65-F5344CB8AC3E}">
        <p14:creationId xmlns:p14="http://schemas.microsoft.com/office/powerpoint/2010/main" val="17745577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Risk Parameters Used by Department</a:t>
            </a:r>
          </a:p>
        </p:txBody>
      </p:sp>
      <p:sp>
        <p:nvSpPr>
          <p:cNvPr id="3" name="Content Placeholder 2"/>
          <p:cNvSpPr>
            <a:spLocks noGrp="1"/>
          </p:cNvSpPr>
          <p:nvPr>
            <p:ph idx="1"/>
          </p:nvPr>
        </p:nvSpPr>
        <p:spPr/>
        <p:txBody>
          <a:bodyPr/>
          <a:lstStyle/>
          <a:p>
            <a:r>
              <a:t>High ITC ratio</a:t>
            </a:r>
          </a:p>
          <a:p>
            <a:pPr lvl="1"/>
            <a:r>
              <a:t>Sudden turnover spike</a:t>
            </a:r>
          </a:p>
          <a:p>
            <a:pPr lvl="1"/>
            <a:r>
              <a:t>Negative tax liability</a:t>
            </a:r>
          </a:p>
          <a:p>
            <a:pPr lvl="1"/>
            <a:r>
              <a:t>High refund claims</a:t>
            </a:r>
          </a:p>
        </p:txBody>
      </p:sp>
    </p:spTree>
    <p:extLst>
      <p:ext uri="{BB962C8B-B14F-4D97-AF65-F5344CB8AC3E}">
        <p14:creationId xmlns:p14="http://schemas.microsoft.com/office/powerpoint/2010/main" val="27387220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Practical Reconciliation Format</a:t>
            </a:r>
          </a:p>
        </p:txBody>
      </p:sp>
      <p:sp>
        <p:nvSpPr>
          <p:cNvPr id="3" name="Content Placeholder 2"/>
          <p:cNvSpPr>
            <a:spLocks noGrp="1"/>
          </p:cNvSpPr>
          <p:nvPr>
            <p:ph idx="1"/>
          </p:nvPr>
        </p:nvSpPr>
        <p:spPr/>
        <p:txBody>
          <a:bodyPr/>
          <a:lstStyle/>
          <a:p>
            <a:r>
              <a:t>Compare 3B vs 2B</a:t>
            </a:r>
          </a:p>
          <a:p>
            <a:pPr lvl="1"/>
            <a:r>
              <a:t>Vendor-wise mismatch analysis</a:t>
            </a:r>
          </a:p>
          <a:p>
            <a:pPr lvl="1"/>
            <a:r>
              <a:t>Timing difference identification</a:t>
            </a:r>
          </a:p>
          <a:p>
            <a:pPr lvl="1"/>
            <a:r>
              <a:t>Documentary evidence collection</a:t>
            </a:r>
          </a:p>
        </p:txBody>
      </p:sp>
    </p:spTree>
    <p:extLst>
      <p:ext uri="{BB962C8B-B14F-4D97-AF65-F5344CB8AC3E}">
        <p14:creationId xmlns:p14="http://schemas.microsoft.com/office/powerpoint/2010/main" val="34501188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Common Taxpayer Mistakes</a:t>
            </a:r>
          </a:p>
        </p:txBody>
      </p:sp>
      <p:sp>
        <p:nvSpPr>
          <p:cNvPr id="3" name="Content Placeholder 2"/>
          <p:cNvSpPr>
            <a:spLocks noGrp="1"/>
          </p:cNvSpPr>
          <p:nvPr>
            <p:ph idx="1"/>
          </p:nvPr>
        </p:nvSpPr>
        <p:spPr/>
        <p:txBody>
          <a:bodyPr/>
          <a:lstStyle/>
          <a:p>
            <a:r>
              <a:t>Ignoring notice</a:t>
            </a:r>
          </a:p>
          <a:p>
            <a:pPr lvl="1"/>
            <a:r>
              <a:t>Late response</a:t>
            </a:r>
          </a:p>
          <a:p>
            <a:pPr lvl="1"/>
            <a:r>
              <a:t>Incomplete reconciliation</a:t>
            </a:r>
          </a:p>
          <a:p>
            <a:pPr lvl="1"/>
            <a:r>
              <a:t>Admitting liability without verification</a:t>
            </a:r>
          </a:p>
        </p:txBody>
      </p:sp>
    </p:spTree>
    <p:extLst>
      <p:ext uri="{BB962C8B-B14F-4D97-AF65-F5344CB8AC3E}">
        <p14:creationId xmlns:p14="http://schemas.microsoft.com/office/powerpoint/2010/main" val="39460107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Professional Strategy</a:t>
            </a:r>
          </a:p>
        </p:txBody>
      </p:sp>
      <p:sp>
        <p:nvSpPr>
          <p:cNvPr id="3" name="Content Placeholder 2"/>
          <p:cNvSpPr>
            <a:spLocks noGrp="1"/>
          </p:cNvSpPr>
          <p:nvPr>
            <p:ph idx="1"/>
          </p:nvPr>
        </p:nvSpPr>
        <p:spPr/>
        <p:txBody>
          <a:bodyPr/>
          <a:lstStyle/>
          <a:p>
            <a:r>
              <a:t>Monthly reconciliation practice</a:t>
            </a:r>
          </a:p>
          <a:p>
            <a:pPr lvl="1"/>
            <a:r>
              <a:t>Vendor compliance tracking</a:t>
            </a:r>
          </a:p>
          <a:p>
            <a:pPr lvl="1"/>
            <a:r>
              <a:t>Maintain working papers</a:t>
            </a:r>
          </a:p>
          <a:p>
            <a:pPr lvl="1"/>
            <a:r>
              <a:t>Avoid aggressive claims</a:t>
            </a:r>
          </a:p>
        </p:txBody>
      </p:sp>
    </p:spTree>
    <p:extLst>
      <p:ext uri="{BB962C8B-B14F-4D97-AF65-F5344CB8AC3E}">
        <p14:creationId xmlns:p14="http://schemas.microsoft.com/office/powerpoint/2010/main" val="2849973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Draft Reply – Model Format</a:t>
            </a:r>
          </a:p>
        </p:txBody>
      </p:sp>
      <p:sp>
        <p:nvSpPr>
          <p:cNvPr id="3" name="Content Placeholder 2"/>
          <p:cNvSpPr>
            <a:spLocks noGrp="1"/>
          </p:cNvSpPr>
          <p:nvPr>
            <p:ph idx="1"/>
          </p:nvPr>
        </p:nvSpPr>
        <p:spPr/>
        <p:txBody>
          <a:bodyPr/>
          <a:lstStyle/>
          <a:p>
            <a:r>
              <a:t>Subject: Reply to ASMT-10</a:t>
            </a:r>
          </a:p>
          <a:p>
            <a:pPr lvl="1"/>
            <a:r>
              <a:t>Explanation of discrepancy</a:t>
            </a:r>
          </a:p>
          <a:p>
            <a:pPr lvl="1"/>
            <a:r>
              <a:t>Legal reliance</a:t>
            </a:r>
          </a:p>
          <a:p>
            <a:pPr lvl="1"/>
            <a:r>
              <a:t>Prayer for closure</a:t>
            </a:r>
          </a:p>
        </p:txBody>
      </p:sp>
    </p:spTree>
    <p:extLst>
      <p:ext uri="{BB962C8B-B14F-4D97-AF65-F5344CB8AC3E}">
        <p14:creationId xmlns:p14="http://schemas.microsoft.com/office/powerpoint/2010/main" val="8495717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 ITC Mismatch</a:t>
            </a:r>
          </a:p>
        </p:txBody>
      </p:sp>
      <p:sp>
        <p:nvSpPr>
          <p:cNvPr id="3" name="Content Placeholder 2"/>
          <p:cNvSpPr>
            <a:spLocks noGrp="1"/>
          </p:cNvSpPr>
          <p:nvPr>
            <p:ph idx="1"/>
          </p:nvPr>
        </p:nvSpPr>
        <p:spPr/>
        <p:txBody>
          <a:bodyPr/>
          <a:lstStyle/>
          <a:p>
            <a:r>
              <a:t>Facts scenario</a:t>
            </a:r>
          </a:p>
          <a:p>
            <a:pPr lvl="1"/>
            <a:r>
              <a:t>Department allegation</a:t>
            </a:r>
          </a:p>
          <a:p>
            <a:pPr lvl="1"/>
            <a:r>
              <a:t>Reconciliation approach</a:t>
            </a:r>
          </a:p>
          <a:p>
            <a:pPr lvl="1"/>
            <a:r>
              <a:t>Final outcome strategy</a:t>
            </a:r>
          </a:p>
        </p:txBody>
      </p:sp>
    </p:spTree>
    <p:extLst>
      <p:ext uri="{BB962C8B-B14F-4D97-AF65-F5344CB8AC3E}">
        <p14:creationId xmlns:p14="http://schemas.microsoft.com/office/powerpoint/2010/main" val="21887718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 Suppressed Turnover</a:t>
            </a:r>
          </a:p>
        </p:txBody>
      </p:sp>
      <p:sp>
        <p:nvSpPr>
          <p:cNvPr id="3" name="Content Placeholder 2"/>
          <p:cNvSpPr>
            <a:spLocks noGrp="1"/>
          </p:cNvSpPr>
          <p:nvPr>
            <p:ph idx="1"/>
          </p:nvPr>
        </p:nvSpPr>
        <p:spPr/>
        <p:txBody>
          <a:bodyPr/>
          <a:lstStyle/>
          <a:p>
            <a:r>
              <a:t>E-way bill vs GSTR-3B difference</a:t>
            </a:r>
          </a:p>
          <a:p>
            <a:pPr lvl="1"/>
            <a:r>
              <a:t>Timing vs actual suppression</a:t>
            </a:r>
          </a:p>
          <a:p>
            <a:pPr lvl="1"/>
            <a:r>
              <a:t>Evidence submission approach</a:t>
            </a:r>
          </a:p>
        </p:txBody>
      </p:sp>
    </p:spTree>
    <p:extLst>
      <p:ext uri="{BB962C8B-B14F-4D97-AF65-F5344CB8AC3E}">
        <p14:creationId xmlns:p14="http://schemas.microsoft.com/office/powerpoint/2010/main" val="4904653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Audit vs Scrutiny</a:t>
            </a:r>
          </a:p>
        </p:txBody>
      </p:sp>
      <p:sp>
        <p:nvSpPr>
          <p:cNvPr id="3" name="Content Placeholder 2"/>
          <p:cNvSpPr>
            <a:spLocks noGrp="1"/>
          </p:cNvSpPr>
          <p:nvPr>
            <p:ph idx="1"/>
          </p:nvPr>
        </p:nvSpPr>
        <p:spPr/>
        <p:txBody>
          <a:bodyPr/>
          <a:lstStyle/>
          <a:p>
            <a:r>
              <a:t>Scrutiny – desk review</a:t>
            </a:r>
          </a:p>
          <a:p>
            <a:pPr lvl="1"/>
            <a:r>
              <a:t>Audit – detailed examination</a:t>
            </a:r>
          </a:p>
          <a:p>
            <a:pPr lvl="1"/>
            <a:r>
              <a:t>Legal difference</a:t>
            </a:r>
          </a:p>
          <a:p>
            <a:pPr lvl="1"/>
            <a:r>
              <a:t>Practical implication</a:t>
            </a:r>
          </a:p>
        </p:txBody>
      </p:sp>
    </p:spTree>
    <p:extLst>
      <p:ext uri="{BB962C8B-B14F-4D97-AF65-F5344CB8AC3E}">
        <p14:creationId xmlns:p14="http://schemas.microsoft.com/office/powerpoint/2010/main" val="23445392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Defensive Documentation Checklist</a:t>
            </a:r>
          </a:p>
        </p:txBody>
      </p:sp>
      <p:sp>
        <p:nvSpPr>
          <p:cNvPr id="3" name="Content Placeholder 2"/>
          <p:cNvSpPr>
            <a:spLocks noGrp="1"/>
          </p:cNvSpPr>
          <p:nvPr>
            <p:ph idx="1"/>
          </p:nvPr>
        </p:nvSpPr>
        <p:spPr/>
        <p:txBody>
          <a:bodyPr/>
          <a:lstStyle/>
          <a:p>
            <a:r>
              <a:t>Tax invoices</a:t>
            </a:r>
          </a:p>
          <a:p>
            <a:pPr lvl="1"/>
            <a:r>
              <a:t>Bank statements</a:t>
            </a:r>
          </a:p>
          <a:p>
            <a:pPr lvl="1"/>
            <a:r>
              <a:t>Vendor confirmations</a:t>
            </a:r>
          </a:p>
          <a:p>
            <a:pPr lvl="1"/>
            <a:r>
              <a:t>Reconciliation workings</a:t>
            </a:r>
          </a:p>
        </p:txBody>
      </p:sp>
    </p:spTree>
    <p:extLst>
      <p:ext uri="{BB962C8B-B14F-4D97-AF65-F5344CB8AC3E}">
        <p14:creationId xmlns:p14="http://schemas.microsoft.com/office/powerpoint/2010/main" val="40418211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Litigation Strategy</a:t>
            </a:r>
          </a:p>
        </p:txBody>
      </p:sp>
      <p:sp>
        <p:nvSpPr>
          <p:cNvPr id="3" name="Content Placeholder 2"/>
          <p:cNvSpPr>
            <a:spLocks noGrp="1"/>
          </p:cNvSpPr>
          <p:nvPr>
            <p:ph idx="1"/>
          </p:nvPr>
        </p:nvSpPr>
        <p:spPr/>
        <p:txBody>
          <a:bodyPr/>
          <a:lstStyle/>
          <a:p>
            <a:r>
              <a:t>Challenge mechanical demand</a:t>
            </a:r>
          </a:p>
          <a:p>
            <a:pPr lvl="1"/>
            <a:r>
              <a:t>Invoke natural justice</a:t>
            </a:r>
          </a:p>
          <a:p>
            <a:pPr lvl="1"/>
            <a:r>
              <a:t>Use jurisdictional HC rulings</a:t>
            </a:r>
          </a:p>
          <a:p>
            <a:pPr lvl="1"/>
            <a:r>
              <a:t>Seek personal hearing</a:t>
            </a:r>
          </a:p>
        </p:txBody>
      </p:sp>
    </p:spTree>
    <p:extLst>
      <p:ext uri="{BB962C8B-B14F-4D97-AF65-F5344CB8AC3E}">
        <p14:creationId xmlns:p14="http://schemas.microsoft.com/office/powerpoint/2010/main" val="2920007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Scrutiny of returns.</a:t>
            </a:r>
            <a:endParaRPr lang="en-US" dirty="0"/>
          </a:p>
        </p:txBody>
      </p:sp>
      <p:sp>
        <p:nvSpPr>
          <p:cNvPr id="3" name="Content Placeholder 2"/>
          <p:cNvSpPr>
            <a:spLocks noGrp="1"/>
          </p:cNvSpPr>
          <p:nvPr>
            <p:ph idx="1"/>
          </p:nvPr>
        </p:nvSpPr>
        <p:spPr/>
        <p:txBody>
          <a:bodyPr/>
          <a:lstStyle/>
          <a:p>
            <a:pPr algn="just"/>
            <a:r>
              <a:rPr lang="en-US" b="1" dirty="0"/>
              <a:t>61</a:t>
            </a:r>
            <a:r>
              <a:rPr lang="en-US" dirty="0"/>
              <a:t>. (1) The proper officer may scrutinize the return and related particulars furnished by the registered person to verify the correctness of the return and inform him of the discrepancies noticed, if any, in such manner as may be prescribed and seek his explanation thereto</a:t>
            </a:r>
            <a:r>
              <a:rPr lang="en-US" dirty="0" smtClean="0"/>
              <a:t>.</a:t>
            </a:r>
          </a:p>
          <a:p>
            <a:pPr algn="just"/>
            <a:endParaRPr lang="en-US" dirty="0"/>
          </a:p>
          <a:p>
            <a:pPr algn="just"/>
            <a:r>
              <a:rPr lang="en-US" dirty="0"/>
              <a:t>(2) In case the explanation is found acceptable, the registered person shall be informed accordingly and no further action shall be taken in this regard.</a:t>
            </a:r>
          </a:p>
          <a:p>
            <a:endParaRPr lang="en-US" dirty="0"/>
          </a:p>
        </p:txBody>
      </p:sp>
    </p:spTree>
    <p:extLst>
      <p:ext uri="{BB962C8B-B14F-4D97-AF65-F5344CB8AC3E}">
        <p14:creationId xmlns:p14="http://schemas.microsoft.com/office/powerpoint/2010/main" val="33431613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5"/>
            <a:ext cx="10515600" cy="743239"/>
          </a:xfrm>
        </p:spPr>
        <p:txBody>
          <a:bodyPr/>
          <a:lstStyle/>
          <a:p>
            <a:r>
              <a:rPr lang="en-US" dirty="0" smtClean="0"/>
              <a:t>Issues relating ASMT-10</a:t>
            </a:r>
            <a:endParaRPr lang="en-US" dirty="0"/>
          </a:p>
        </p:txBody>
      </p:sp>
      <p:sp>
        <p:nvSpPr>
          <p:cNvPr id="3" name="Content Placeholder 2"/>
          <p:cNvSpPr>
            <a:spLocks noGrp="1"/>
          </p:cNvSpPr>
          <p:nvPr>
            <p:ph idx="1"/>
          </p:nvPr>
        </p:nvSpPr>
        <p:spPr>
          <a:xfrm>
            <a:off x="838200" y="1108364"/>
            <a:ext cx="10515600" cy="5068599"/>
          </a:xfrm>
        </p:spPr>
        <p:txBody>
          <a:bodyPr>
            <a:normAutofit lnSpcReduction="10000"/>
          </a:bodyPr>
          <a:lstStyle/>
          <a:p>
            <a:r>
              <a:rPr lang="en-US" dirty="0" smtClean="0"/>
              <a:t>GSTR 2A,2B &amp; 3B.</a:t>
            </a:r>
          </a:p>
          <a:p>
            <a:r>
              <a:rPr lang="en-US" dirty="0" smtClean="0"/>
              <a:t>Mismatch of Turnover.</a:t>
            </a:r>
          </a:p>
          <a:p>
            <a:r>
              <a:rPr lang="en-US" dirty="0" smtClean="0"/>
              <a:t>Export.</a:t>
            </a:r>
          </a:p>
          <a:p>
            <a:r>
              <a:rPr lang="en-US" dirty="0" smtClean="0"/>
              <a:t>SEZ.</a:t>
            </a:r>
          </a:p>
          <a:p>
            <a:r>
              <a:rPr lang="en-US" dirty="0" smtClean="0"/>
              <a:t>Form A Transaction.</a:t>
            </a:r>
          </a:p>
          <a:p>
            <a:r>
              <a:rPr lang="en-US" dirty="0" smtClean="0"/>
              <a:t>Reversal of Input Tax.</a:t>
            </a:r>
          </a:p>
          <a:p>
            <a:r>
              <a:rPr lang="en-US" dirty="0" smtClean="0"/>
              <a:t>Proportionate reversal.</a:t>
            </a:r>
          </a:p>
          <a:p>
            <a:r>
              <a:rPr lang="en-US" dirty="0" smtClean="0"/>
              <a:t>Explanation relating to Exempted turnover.</a:t>
            </a:r>
          </a:p>
          <a:p>
            <a:r>
              <a:rPr lang="en-US" dirty="0" smtClean="0"/>
              <a:t>HSN And Tax rate.</a:t>
            </a:r>
          </a:p>
          <a:p>
            <a:r>
              <a:rPr lang="en-US" dirty="0" smtClean="0"/>
              <a:t>Land cost deduction in the case of construction. </a:t>
            </a:r>
          </a:p>
          <a:p>
            <a:endParaRPr lang="en-US" dirty="0" smtClean="0"/>
          </a:p>
          <a:p>
            <a:endParaRPr lang="en-US" dirty="0"/>
          </a:p>
        </p:txBody>
      </p:sp>
    </p:spTree>
    <p:extLst>
      <p:ext uri="{BB962C8B-B14F-4D97-AF65-F5344CB8AC3E}">
        <p14:creationId xmlns:p14="http://schemas.microsoft.com/office/powerpoint/2010/main" val="22540193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7093"/>
          </a:xfrm>
        </p:spPr>
        <p:txBody>
          <a:bodyPr/>
          <a:lstStyle/>
          <a:p>
            <a:r>
              <a:rPr lang="en-US" dirty="0"/>
              <a:t>Issues relating ASMT-10</a:t>
            </a:r>
          </a:p>
        </p:txBody>
      </p:sp>
      <p:sp>
        <p:nvSpPr>
          <p:cNvPr id="3" name="Content Placeholder 2"/>
          <p:cNvSpPr>
            <a:spLocks noGrp="1"/>
          </p:cNvSpPr>
          <p:nvPr>
            <p:ph idx="1"/>
          </p:nvPr>
        </p:nvSpPr>
        <p:spPr>
          <a:xfrm>
            <a:off x="838200" y="1302327"/>
            <a:ext cx="10515600" cy="4874636"/>
          </a:xfrm>
        </p:spPr>
        <p:txBody>
          <a:bodyPr/>
          <a:lstStyle/>
          <a:p>
            <a:r>
              <a:rPr lang="en-US" dirty="0" smtClean="0"/>
              <a:t>Vendors not uploaded.</a:t>
            </a:r>
          </a:p>
          <a:p>
            <a:r>
              <a:rPr lang="en-US" dirty="0" smtClean="0"/>
              <a:t>Vendors not filed the GSTR 3B.</a:t>
            </a:r>
          </a:p>
          <a:p>
            <a:r>
              <a:rPr lang="en-US" smtClean="0"/>
              <a:t>Bill Trading.</a:t>
            </a:r>
          </a:p>
          <a:p>
            <a:endParaRPr lang="en-US" dirty="0"/>
          </a:p>
        </p:txBody>
      </p:sp>
    </p:spTree>
    <p:extLst>
      <p:ext uri="{BB962C8B-B14F-4D97-AF65-F5344CB8AC3E}">
        <p14:creationId xmlns:p14="http://schemas.microsoft.com/office/powerpoint/2010/main" val="25070984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4182"/>
            <a:ext cx="10515600" cy="5622781"/>
          </a:xfrm>
        </p:spPr>
        <p:txBody>
          <a:bodyPr/>
          <a:lstStyle/>
          <a:p>
            <a:endParaRPr lang="en-US" dirty="0" smtClean="0"/>
          </a:p>
          <a:p>
            <a:endParaRPr lang="en-US" dirty="0"/>
          </a:p>
          <a:p>
            <a:endParaRPr lang="en-US" dirty="0" smtClean="0"/>
          </a:p>
          <a:p>
            <a:pPr algn="ctr"/>
            <a:r>
              <a:rPr lang="en-US" dirty="0" err="1" smtClean="0"/>
              <a:t>Vishwanath</a:t>
            </a:r>
            <a:r>
              <a:rPr lang="en-US" dirty="0" smtClean="0"/>
              <a:t> Bhat</a:t>
            </a:r>
          </a:p>
          <a:p>
            <a:pPr algn="ctr"/>
            <a:r>
              <a:rPr lang="en-US" dirty="0" smtClean="0"/>
              <a:t>Cost Accountant, Chairman SIRC  2024-25</a:t>
            </a:r>
          </a:p>
          <a:p>
            <a:pPr algn="ctr"/>
            <a:r>
              <a:rPr lang="en-US" dirty="0" smtClean="0"/>
              <a:t>9448357102 vbhat.co@gmail.com</a:t>
            </a:r>
            <a:endParaRPr lang="en-US" dirty="0"/>
          </a:p>
        </p:txBody>
      </p:sp>
    </p:spTree>
    <p:extLst>
      <p:ext uri="{BB962C8B-B14F-4D97-AF65-F5344CB8AC3E}">
        <p14:creationId xmlns:p14="http://schemas.microsoft.com/office/powerpoint/2010/main" val="2839211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Scrutiny of returns.</a:t>
            </a:r>
            <a:endParaRPr lang="en-US" dirty="0"/>
          </a:p>
        </p:txBody>
      </p:sp>
      <p:sp>
        <p:nvSpPr>
          <p:cNvPr id="3" name="Content Placeholder 2"/>
          <p:cNvSpPr>
            <a:spLocks noGrp="1"/>
          </p:cNvSpPr>
          <p:nvPr>
            <p:ph idx="1"/>
          </p:nvPr>
        </p:nvSpPr>
        <p:spPr>
          <a:xfrm>
            <a:off x="838200" y="1839480"/>
            <a:ext cx="10515600" cy="4351338"/>
          </a:xfrm>
        </p:spPr>
        <p:txBody>
          <a:bodyPr/>
          <a:lstStyle/>
          <a:p>
            <a:pPr algn="just"/>
            <a:r>
              <a:rPr lang="en-US" dirty="0"/>
              <a:t>(3) In case no satisfactory explanation is furnished within a period of thirty days of being informed by the proper officer or such further period as may be permitted by him or where the registered person, after accepting the discrepancies, fails to take the corrective measure in his return for the month in which the discrepancy is accepted, the proper officer may initiate appropriate action including those under </a:t>
            </a:r>
            <a:r>
              <a:rPr lang="en-US" dirty="0">
                <a:hlinkClick r:id="rId2"/>
              </a:rPr>
              <a:t>section 65</a:t>
            </a:r>
            <a:r>
              <a:rPr lang="en-US" dirty="0"/>
              <a:t> or </a:t>
            </a:r>
            <a:r>
              <a:rPr lang="en-US" dirty="0">
                <a:hlinkClick r:id="rId3"/>
              </a:rPr>
              <a:t>section 66</a:t>
            </a:r>
            <a:r>
              <a:rPr lang="en-US" dirty="0"/>
              <a:t> or </a:t>
            </a:r>
            <a:r>
              <a:rPr lang="en-US" dirty="0">
                <a:hlinkClick r:id="rId4"/>
              </a:rPr>
              <a:t>section 67</a:t>
            </a:r>
            <a:r>
              <a:rPr lang="en-US" dirty="0"/>
              <a:t>, or proceed to determine the tax and other dues under </a:t>
            </a:r>
            <a:r>
              <a:rPr lang="en-US" dirty="0">
                <a:hlinkClick r:id="rId5"/>
              </a:rPr>
              <a:t>section 73</a:t>
            </a:r>
            <a:r>
              <a:rPr lang="en-US" dirty="0"/>
              <a:t> or </a:t>
            </a:r>
            <a:r>
              <a:rPr lang="en-US" dirty="0">
                <a:hlinkClick r:id="rId6"/>
              </a:rPr>
              <a:t>section 74</a:t>
            </a:r>
            <a:r>
              <a:rPr lang="en-US" dirty="0"/>
              <a:t> </a:t>
            </a:r>
            <a:r>
              <a:rPr lang="en-US" b="1" baseline="30000" dirty="0">
                <a:hlinkClick r:id="rId7"/>
              </a:rPr>
              <a:t>1</a:t>
            </a:r>
            <a:r>
              <a:rPr lang="en-US" b="1" dirty="0"/>
              <a:t>[</a:t>
            </a:r>
            <a:r>
              <a:rPr lang="en-US" dirty="0"/>
              <a:t>or </a:t>
            </a:r>
            <a:r>
              <a:rPr lang="en-US" dirty="0">
                <a:hlinkClick r:id="rId8"/>
              </a:rPr>
              <a:t>section 74A</a:t>
            </a:r>
            <a:r>
              <a:rPr lang="en-US" b="1" dirty="0"/>
              <a:t>]</a:t>
            </a:r>
            <a:r>
              <a:rPr lang="en-US" dirty="0"/>
              <a:t>.</a:t>
            </a:r>
          </a:p>
          <a:p>
            <a:pPr marL="0" indent="0">
              <a:buNone/>
            </a:pPr>
            <a:endParaRPr lang="en-US" dirty="0"/>
          </a:p>
          <a:p>
            <a:endParaRPr lang="en-US" dirty="0"/>
          </a:p>
        </p:txBody>
      </p:sp>
    </p:spTree>
    <p:extLst>
      <p:ext uri="{BB962C8B-B14F-4D97-AF65-F5344CB8AC3E}">
        <p14:creationId xmlns:p14="http://schemas.microsoft.com/office/powerpoint/2010/main" val="3216000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6127" y="392834"/>
            <a:ext cx="10515600" cy="1325563"/>
          </a:xfrm>
        </p:spPr>
        <p:txBody>
          <a:bodyPr/>
          <a:lstStyle/>
          <a:p>
            <a:r>
              <a:rPr lang="en-US" b="1" dirty="0"/>
              <a:t>99. Scrutiny of returns.-</a:t>
            </a:r>
            <a:endParaRPr lang="en-US" dirty="0"/>
          </a:p>
        </p:txBody>
      </p:sp>
      <p:sp>
        <p:nvSpPr>
          <p:cNvPr id="3" name="Content Placeholder 2"/>
          <p:cNvSpPr>
            <a:spLocks noGrp="1"/>
          </p:cNvSpPr>
          <p:nvPr>
            <p:ph idx="1"/>
          </p:nvPr>
        </p:nvSpPr>
        <p:spPr/>
        <p:txBody>
          <a:bodyPr/>
          <a:lstStyle/>
          <a:p>
            <a:pPr algn="just"/>
            <a:r>
              <a:rPr lang="en-US" dirty="0"/>
              <a:t>(1) Where any return furnished by a registered person is selected for scrutiny, the proper officer shall scrutinize the same in accordance with the provisions of </a:t>
            </a:r>
            <a:r>
              <a:rPr lang="en-US" dirty="0">
                <a:hlinkClick r:id="rId2"/>
              </a:rPr>
              <a:t>section 61</a:t>
            </a:r>
            <a:r>
              <a:rPr lang="en-US" dirty="0"/>
              <a:t> with reference to the information available with him, and in case of any discrepancy, he shall issue a notice to the said person in </a:t>
            </a:r>
            <a:r>
              <a:rPr lang="en-US" b="1" dirty="0">
                <a:hlinkClick r:id="rId3"/>
              </a:rPr>
              <a:t>FORM GST ASMT-10</a:t>
            </a:r>
            <a:r>
              <a:rPr lang="en-US" dirty="0"/>
              <a:t>, informing him of such discrepancy and seeking his explanation thereto within such time, not exceeding thirty days from the date of service of the notice or such further period as may be permitted by him and also, where possible, quantifying the amount of tax, interest and any other amount payable in relation to such discrepancy.</a:t>
            </a:r>
          </a:p>
        </p:txBody>
      </p:sp>
    </p:spTree>
    <p:extLst>
      <p:ext uri="{BB962C8B-B14F-4D97-AF65-F5344CB8AC3E}">
        <p14:creationId xmlns:p14="http://schemas.microsoft.com/office/powerpoint/2010/main" val="2496318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99. Scrutiny of returns.-</a:t>
            </a:r>
            <a:endParaRPr lang="en-US" dirty="0"/>
          </a:p>
        </p:txBody>
      </p:sp>
      <p:sp>
        <p:nvSpPr>
          <p:cNvPr id="3" name="Content Placeholder 2"/>
          <p:cNvSpPr>
            <a:spLocks noGrp="1"/>
          </p:cNvSpPr>
          <p:nvPr>
            <p:ph idx="1"/>
          </p:nvPr>
        </p:nvSpPr>
        <p:spPr>
          <a:xfrm>
            <a:off x="838200" y="1839480"/>
            <a:ext cx="10515600" cy="4351338"/>
          </a:xfrm>
        </p:spPr>
        <p:txBody>
          <a:bodyPr/>
          <a:lstStyle/>
          <a:p>
            <a:pPr algn="just"/>
            <a:r>
              <a:rPr lang="en-US" dirty="0"/>
              <a:t>2) The registered person may accept the discrepancy mentioned in the notice issued under sub-rule (1), and pay the tax, interest and any other amount arising from such discrepancy and inform the same or furnish an explanation for the discrepancy in </a:t>
            </a:r>
            <a:r>
              <a:rPr lang="en-US" b="1" dirty="0">
                <a:hlinkClick r:id="rId2"/>
              </a:rPr>
              <a:t>FORM GST ASMT- 11</a:t>
            </a:r>
            <a:r>
              <a:rPr lang="en-US" dirty="0"/>
              <a:t> to the proper officer.</a:t>
            </a:r>
          </a:p>
          <a:p>
            <a:pPr algn="just"/>
            <a:r>
              <a:rPr lang="en-US" dirty="0"/>
              <a:t>(3) Where the explanation furnished by the registered person or the information submitted under sub-rule (2) is found to be acceptable, the proper officer shall inform him accordingly in </a:t>
            </a:r>
            <a:r>
              <a:rPr lang="en-US" b="1" dirty="0">
                <a:hlinkClick r:id="rId3"/>
              </a:rPr>
              <a:t>FORM GST ASMT-12</a:t>
            </a:r>
            <a:r>
              <a:rPr lang="en-US" b="1" dirty="0"/>
              <a:t>.</a:t>
            </a:r>
            <a:endParaRPr lang="en-US" dirty="0"/>
          </a:p>
        </p:txBody>
      </p:sp>
    </p:spTree>
    <p:extLst>
      <p:ext uri="{BB962C8B-B14F-4D97-AF65-F5344CB8AC3E}">
        <p14:creationId xmlns:p14="http://schemas.microsoft.com/office/powerpoint/2010/main" val="2379192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ASMT-10 </a:t>
            </a:r>
            <a:r>
              <a:rPr lang="en-US" b="1" dirty="0"/>
              <a:t>Under GST</a:t>
            </a:r>
            <a:br>
              <a:rPr lang="en-US" b="1" dirty="0"/>
            </a:br>
            <a:r>
              <a:rPr lang="en-US" b="1" dirty="0"/>
              <a:t>Scrutiny Notice – Section 61 of CGST Act, 2017</a:t>
            </a:r>
            <a:br>
              <a:rPr lang="en-US" b="1" dirty="0"/>
            </a:br>
            <a:endParaRPr lang="en-US" dirty="0"/>
          </a:p>
        </p:txBody>
      </p:sp>
      <p:sp>
        <p:nvSpPr>
          <p:cNvPr id="3" name="Content Placeholder 2"/>
          <p:cNvSpPr>
            <a:spLocks noGrp="1"/>
          </p:cNvSpPr>
          <p:nvPr>
            <p:ph idx="1"/>
          </p:nvPr>
        </p:nvSpPr>
        <p:spPr/>
        <p:txBody>
          <a:bodyPr/>
          <a:lstStyle/>
          <a:p>
            <a:r>
              <a:rPr lang="en-US" b="1" dirty="0"/>
              <a:t>Introduction</a:t>
            </a:r>
          </a:p>
          <a:p>
            <a:pPr lvl="0"/>
            <a:endParaRPr lang="en-US" dirty="0" smtClean="0"/>
          </a:p>
          <a:p>
            <a:pPr lvl="0"/>
            <a:r>
              <a:rPr lang="en-US" dirty="0" smtClean="0"/>
              <a:t>ASMT-10 </a:t>
            </a:r>
            <a:r>
              <a:rPr lang="en-US" dirty="0"/>
              <a:t>is a scrutiny notice issued under Section 61 of the CGST Act, 2017.</a:t>
            </a:r>
          </a:p>
          <a:p>
            <a:pPr lvl="0"/>
            <a:r>
              <a:rPr lang="en-US" dirty="0"/>
              <a:t>It is issued when discrepancies are found in returns filed by a registered person.</a:t>
            </a:r>
          </a:p>
          <a:p>
            <a:pPr lvl="0"/>
            <a:r>
              <a:rPr lang="en-US" dirty="0"/>
              <a:t>The notice seeks explanation from the taxpayer.</a:t>
            </a:r>
          </a:p>
          <a:p>
            <a:endParaRPr lang="en-US" dirty="0"/>
          </a:p>
        </p:txBody>
      </p:sp>
    </p:spTree>
    <p:extLst>
      <p:ext uri="{BB962C8B-B14F-4D97-AF65-F5344CB8AC3E}">
        <p14:creationId xmlns:p14="http://schemas.microsoft.com/office/powerpoint/2010/main" val="95498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1375</Words>
  <Application>Microsoft Office PowerPoint</Application>
  <PresentationFormat>Widescreen</PresentationFormat>
  <Paragraphs>265</Paragraphs>
  <Slides>52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Calibri</vt:lpstr>
      <vt:lpstr>Calibri Light</vt:lpstr>
      <vt:lpstr>Office Theme</vt:lpstr>
      <vt:lpstr>Scrutiny of Returns, Notices handling and how to draft &amp; submit reply.</vt:lpstr>
      <vt:lpstr>Chapter XII – Assessment.</vt:lpstr>
      <vt:lpstr>Chapter –XIII-Audit.</vt:lpstr>
      <vt:lpstr>  Chapter XV- DEMANDS AND RECOVERY  </vt:lpstr>
      <vt:lpstr>Scrutiny of returns.</vt:lpstr>
      <vt:lpstr>Scrutiny of returns.</vt:lpstr>
      <vt:lpstr>99. Scrutiny of returns.-</vt:lpstr>
      <vt:lpstr>99. Scrutiny of returns.-</vt:lpstr>
      <vt:lpstr> ASMT-10 Under GST Scrutiny Notice – Section 61 of CGST Act, 2017 </vt:lpstr>
      <vt:lpstr> Legal Provisions </vt:lpstr>
      <vt:lpstr>Objective of ASMT-10 </vt:lpstr>
      <vt:lpstr> Common Reasons for ASMT-10 </vt:lpstr>
      <vt:lpstr> Procedure Under Section 61 </vt:lpstr>
      <vt:lpstr> Time Limit for Reply </vt:lpstr>
      <vt:lpstr>Reply in ASMT-11 </vt:lpstr>
      <vt:lpstr>:Possible Outcomes </vt:lpstr>
      <vt:lpstr>Practical Approach for Taxpayers</vt:lpstr>
      <vt:lpstr>Important Points </vt:lpstr>
      <vt:lpstr>Session Coverage</vt:lpstr>
      <vt:lpstr>Statutory Framework</vt:lpstr>
      <vt:lpstr>Meaning of Scrutiny</vt:lpstr>
      <vt:lpstr>Purpose of Scrutiny</vt:lpstr>
      <vt:lpstr>Sources of Discrepancy</vt:lpstr>
      <vt:lpstr>Procedure under Rule 99</vt:lpstr>
      <vt:lpstr>ASMT-10 Overview</vt:lpstr>
      <vt:lpstr>Common Grounds in ASMT-10</vt:lpstr>
      <vt:lpstr>Time Limit to Respond</vt:lpstr>
      <vt:lpstr>ITC Mismatch – Legal Position</vt:lpstr>
      <vt:lpstr>Important Case Laws</vt:lpstr>
      <vt:lpstr>Section 50 – Interest</vt:lpstr>
      <vt:lpstr>ASMT-11 – Reply to Scrutiny</vt:lpstr>
      <vt:lpstr>Structure of Effective Reply</vt:lpstr>
      <vt:lpstr>When to Pay via DRC-03</vt:lpstr>
      <vt:lpstr>ASMT-12 – Acceptance</vt:lpstr>
      <vt:lpstr>If Reply Unsatisfactory</vt:lpstr>
      <vt:lpstr>Section 73 Overview</vt:lpstr>
      <vt:lpstr>Section 74 Overview</vt:lpstr>
      <vt:lpstr>Limitation Principles</vt:lpstr>
      <vt:lpstr>Important Circulars</vt:lpstr>
      <vt:lpstr>Risk Parameters Used by Department</vt:lpstr>
      <vt:lpstr>Practical Reconciliation Format</vt:lpstr>
      <vt:lpstr>Common Taxpayer Mistakes</vt:lpstr>
      <vt:lpstr>Professional Strategy</vt:lpstr>
      <vt:lpstr>Draft Reply – Model Format</vt:lpstr>
      <vt:lpstr>Case Study – ITC Mismatch</vt:lpstr>
      <vt:lpstr>Case Study – Suppressed Turnover</vt:lpstr>
      <vt:lpstr>Audit vs Scrutiny</vt:lpstr>
      <vt:lpstr>Defensive Documentation Checklist</vt:lpstr>
      <vt:lpstr>Litigation Strategy</vt:lpstr>
      <vt:lpstr>Issues relating ASMT-10</vt:lpstr>
      <vt:lpstr>Issues relating ASMT-10</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12</cp:revision>
  <dcterms:created xsi:type="dcterms:W3CDTF">2026-02-07T17:56:42Z</dcterms:created>
  <dcterms:modified xsi:type="dcterms:W3CDTF">2026-02-24T15:51:26Z</dcterms:modified>
</cp:coreProperties>
</file>