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65" r:id="rId3"/>
    <p:sldId id="266" r:id="rId4"/>
    <p:sldId id="267" r:id="rId5"/>
    <p:sldId id="268" r:id="rId6"/>
    <p:sldId id="269" r:id="rId7"/>
    <p:sldId id="322" r:id="rId8"/>
    <p:sldId id="323" r:id="rId9"/>
    <p:sldId id="324" r:id="rId10"/>
    <p:sldId id="325" r:id="rId11"/>
    <p:sldId id="326" r:id="rId12"/>
    <p:sldId id="327" r:id="rId13"/>
    <p:sldId id="272" r:id="rId14"/>
    <p:sldId id="356" r:id="rId15"/>
    <p:sldId id="357" r:id="rId16"/>
    <p:sldId id="371" r:id="rId17"/>
    <p:sldId id="372" r:id="rId18"/>
    <p:sldId id="373" r:id="rId19"/>
    <p:sldId id="374" r:id="rId20"/>
    <p:sldId id="375" r:id="rId21"/>
    <p:sldId id="376" r:id="rId22"/>
    <p:sldId id="362" r:id="rId23"/>
    <p:sldId id="363" r:id="rId24"/>
    <p:sldId id="364" r:id="rId25"/>
    <p:sldId id="365" r:id="rId26"/>
    <p:sldId id="366" r:id="rId27"/>
    <p:sldId id="367" r:id="rId28"/>
    <p:sldId id="368" r:id="rId29"/>
    <p:sldId id="369" r:id="rId30"/>
    <p:sldId id="370" r:id="rId31"/>
    <p:sldId id="358" r:id="rId32"/>
    <p:sldId id="350" r:id="rId33"/>
    <p:sldId id="351" r:id="rId34"/>
    <p:sldId id="352" r:id="rId35"/>
    <p:sldId id="346" r:id="rId36"/>
    <p:sldId id="347" r:id="rId37"/>
    <p:sldId id="348" r:id="rId38"/>
    <p:sldId id="345" r:id="rId39"/>
    <p:sldId id="334" r:id="rId40"/>
    <p:sldId id="335" r:id="rId41"/>
    <p:sldId id="285" r:id="rId42"/>
    <p:sldId id="286" r:id="rId43"/>
    <p:sldId id="287" r:id="rId44"/>
    <p:sldId id="288" r:id="rId45"/>
    <p:sldId id="289" r:id="rId46"/>
    <p:sldId id="308" r:id="rId47"/>
    <p:sldId id="309" r:id="rId48"/>
    <p:sldId id="310" r:id="rId49"/>
    <p:sldId id="311" r:id="rId50"/>
    <p:sldId id="257"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D06E52-23C2-41F5-93B2-227882E7DFD4}"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en-IN"/>
        </a:p>
      </dgm:t>
    </dgm:pt>
    <dgm:pt modelId="{2F4DD488-4704-4C29-9A37-10B13943F9AF}">
      <dgm:prSet phldrT="[Text]" custT="1">
        <dgm:style>
          <a:lnRef idx="1">
            <a:schemeClr val="accent6"/>
          </a:lnRef>
          <a:fillRef idx="2">
            <a:schemeClr val="accent6"/>
          </a:fillRef>
          <a:effectRef idx="1">
            <a:schemeClr val="accent6"/>
          </a:effectRef>
          <a:fontRef idx="minor">
            <a:schemeClr val="dk1"/>
          </a:fontRef>
        </dgm:style>
      </dgm:prSet>
      <dgm:spPr/>
      <dgm:t>
        <a:bodyPr/>
        <a:lstStyle/>
        <a:p>
          <a:r>
            <a:rPr lang="en-US" sz="4000" dirty="0"/>
            <a:t>Change in Tax Rate </a:t>
          </a:r>
          <a:r>
            <a:rPr lang="en-US" sz="4000" dirty="0" err="1"/>
            <a:t>i</a:t>
          </a:r>
          <a:r>
            <a:rPr lang="en-US" sz="4000" dirty="0"/>
            <a:t>/r/o Goods / Service Supply [S.14]</a:t>
          </a:r>
          <a:endParaRPr lang="en-IN" sz="4000" dirty="0"/>
        </a:p>
      </dgm:t>
    </dgm:pt>
    <dgm:pt modelId="{311E14EC-458E-4BB9-AF58-1C99F39D965B}" type="parTrans" cxnId="{E2994EB1-3329-41CA-998E-021C10307CB2}">
      <dgm:prSet/>
      <dgm:spPr/>
      <dgm:t>
        <a:bodyPr/>
        <a:lstStyle/>
        <a:p>
          <a:endParaRPr lang="en-IN"/>
        </a:p>
      </dgm:t>
    </dgm:pt>
    <dgm:pt modelId="{9CE53D87-AD7D-4947-BCF4-43004314E81A}" type="sibTrans" cxnId="{E2994EB1-3329-41CA-998E-021C10307CB2}">
      <dgm:prSet/>
      <dgm:spPr/>
      <dgm:t>
        <a:bodyPr/>
        <a:lstStyle/>
        <a:p>
          <a:endParaRPr lang="en-IN"/>
        </a:p>
      </dgm:t>
    </dgm:pt>
    <dgm:pt modelId="{F1F002AB-2F95-4CAC-96AC-9AB70FBBBAEC}">
      <dgm:prSet phldrT="[Text]" custT="1"/>
      <dgm:spPr/>
      <dgm:t>
        <a:bodyPr/>
        <a:lstStyle/>
        <a:p>
          <a:r>
            <a:rPr lang="en-US" sz="2800" dirty="0"/>
            <a:t>Supply made before tax change </a:t>
          </a:r>
          <a:endParaRPr lang="en-IN" sz="2800" dirty="0"/>
        </a:p>
      </dgm:t>
    </dgm:pt>
    <dgm:pt modelId="{B3E5C932-22B5-4E93-A5CB-7C5C52724CEE}" type="parTrans" cxnId="{D5CE2391-F43F-4A2C-B6CC-04DBD695D6B8}">
      <dgm:prSet/>
      <dgm:spPr/>
      <dgm:t>
        <a:bodyPr/>
        <a:lstStyle/>
        <a:p>
          <a:endParaRPr lang="en-IN"/>
        </a:p>
      </dgm:t>
    </dgm:pt>
    <dgm:pt modelId="{AAE2023E-4383-49DE-AE62-DF01F5D3FC68}" type="sibTrans" cxnId="{D5CE2391-F43F-4A2C-B6CC-04DBD695D6B8}">
      <dgm:prSet/>
      <dgm:spPr/>
      <dgm:t>
        <a:bodyPr/>
        <a:lstStyle/>
        <a:p>
          <a:endParaRPr lang="en-IN"/>
        </a:p>
      </dgm:t>
    </dgm:pt>
    <dgm:pt modelId="{3E098CE8-A321-436C-A466-DB547F7FB66D}">
      <dgm:prSet phldrT="[Text]" custT="1"/>
      <dgm:spPr/>
      <dgm:t>
        <a:bodyPr/>
        <a:lstStyle/>
        <a:p>
          <a:r>
            <a:rPr lang="en-US" sz="2400" dirty="0"/>
            <a:t>Earlier of Invoice or Payment</a:t>
          </a:r>
        </a:p>
        <a:p>
          <a:endParaRPr lang="en-IN" sz="2400" dirty="0"/>
        </a:p>
      </dgm:t>
    </dgm:pt>
    <dgm:pt modelId="{EB410C39-B361-4483-AC72-EEB321713483}" type="parTrans" cxnId="{BC731243-8FD4-4D24-BC55-1B503F1B1F45}">
      <dgm:prSet/>
      <dgm:spPr/>
      <dgm:t>
        <a:bodyPr/>
        <a:lstStyle/>
        <a:p>
          <a:endParaRPr lang="en-IN"/>
        </a:p>
      </dgm:t>
    </dgm:pt>
    <dgm:pt modelId="{5AEC0219-C895-45F7-AEFE-E59362C25D2B}" type="sibTrans" cxnId="{BC731243-8FD4-4D24-BC55-1B503F1B1F45}">
      <dgm:prSet/>
      <dgm:spPr/>
      <dgm:t>
        <a:bodyPr/>
        <a:lstStyle/>
        <a:p>
          <a:endParaRPr lang="en-IN"/>
        </a:p>
      </dgm:t>
    </dgm:pt>
    <dgm:pt modelId="{1E638C3F-76FE-4C92-8A12-5AC186BD0C58}">
      <dgm:prSet phldrT="[Text]" custT="1"/>
      <dgm:spPr/>
      <dgm:t>
        <a:bodyPr/>
        <a:lstStyle/>
        <a:p>
          <a:r>
            <a:rPr lang="en-US" sz="2800" dirty="0"/>
            <a:t>Supply made after tax change </a:t>
          </a:r>
          <a:endParaRPr lang="en-IN" sz="2800" dirty="0"/>
        </a:p>
      </dgm:t>
    </dgm:pt>
    <dgm:pt modelId="{2746F017-F90A-4374-B068-58FAD75C312E}" type="parTrans" cxnId="{E0558057-BC05-4280-B9E3-28F103865140}">
      <dgm:prSet/>
      <dgm:spPr/>
      <dgm:t>
        <a:bodyPr/>
        <a:lstStyle/>
        <a:p>
          <a:endParaRPr lang="en-IN"/>
        </a:p>
      </dgm:t>
    </dgm:pt>
    <dgm:pt modelId="{A4A05B8C-0847-412B-85D3-50F1836C20D5}" type="sibTrans" cxnId="{E0558057-BC05-4280-B9E3-28F103865140}">
      <dgm:prSet/>
      <dgm:spPr/>
      <dgm:t>
        <a:bodyPr/>
        <a:lstStyle/>
        <a:p>
          <a:endParaRPr lang="en-IN"/>
        </a:p>
      </dgm:t>
    </dgm:pt>
    <dgm:pt modelId="{04CEFF89-F5D5-4788-AB14-8CC66B87EAE5}">
      <dgm:prSet phldrT="[Text]" custT="1"/>
      <dgm:spPr/>
      <dgm:t>
        <a:bodyPr/>
        <a:lstStyle/>
        <a:p>
          <a:r>
            <a:rPr lang="en-US" sz="2400" b="0" dirty="0"/>
            <a:t>If both(inv and payment </a:t>
          </a:r>
          <a:r>
            <a:rPr lang="en-US" sz="2400" b="0" dirty="0" err="1"/>
            <a:t>dt</a:t>
          </a:r>
          <a:r>
            <a:rPr lang="en-US" sz="2400" b="0" dirty="0"/>
            <a:t>) are before change then the earlier one, otherwise date of that one( inv or payment) which occurs after change </a:t>
          </a:r>
        </a:p>
        <a:p>
          <a:endParaRPr lang="en-IN" sz="2200" dirty="0"/>
        </a:p>
      </dgm:t>
    </dgm:pt>
    <dgm:pt modelId="{6F6ECB49-0106-4DD7-8770-5B799A707596}" type="parTrans" cxnId="{CDB9587F-AC6F-44A3-8B94-03D44BAFE429}">
      <dgm:prSet/>
      <dgm:spPr/>
      <dgm:t>
        <a:bodyPr/>
        <a:lstStyle/>
        <a:p>
          <a:endParaRPr lang="en-IN"/>
        </a:p>
      </dgm:t>
    </dgm:pt>
    <dgm:pt modelId="{A56A1121-4D3F-46DC-8E07-E2E7F416BCA4}" type="sibTrans" cxnId="{CDB9587F-AC6F-44A3-8B94-03D44BAFE429}">
      <dgm:prSet/>
      <dgm:spPr/>
      <dgm:t>
        <a:bodyPr/>
        <a:lstStyle/>
        <a:p>
          <a:endParaRPr lang="en-IN"/>
        </a:p>
      </dgm:t>
    </dgm:pt>
    <dgm:pt modelId="{33EB5604-D08D-40F2-BF74-DA7871ED5409}" type="pres">
      <dgm:prSet presAssocID="{4BD06E52-23C2-41F5-93B2-227882E7DFD4}" presName="hierChild1" presStyleCnt="0">
        <dgm:presLayoutVars>
          <dgm:chPref val="1"/>
          <dgm:dir/>
          <dgm:animOne val="branch"/>
          <dgm:animLvl val="lvl"/>
          <dgm:resizeHandles/>
        </dgm:presLayoutVars>
      </dgm:prSet>
      <dgm:spPr/>
      <dgm:t>
        <a:bodyPr/>
        <a:lstStyle/>
        <a:p>
          <a:endParaRPr lang="en-US"/>
        </a:p>
      </dgm:t>
    </dgm:pt>
    <dgm:pt modelId="{FFCB551A-F239-4558-9BEA-BE78DE21CCF5}" type="pres">
      <dgm:prSet presAssocID="{2F4DD488-4704-4C29-9A37-10B13943F9AF}" presName="hierRoot1" presStyleCnt="0"/>
      <dgm:spPr/>
    </dgm:pt>
    <dgm:pt modelId="{84955C14-2535-4E93-ABC0-033567B03A5C}" type="pres">
      <dgm:prSet presAssocID="{2F4DD488-4704-4C29-9A37-10B13943F9AF}" presName="composite" presStyleCnt="0"/>
      <dgm:spPr/>
    </dgm:pt>
    <dgm:pt modelId="{2069760F-C5B4-488D-927D-02F27CAF6279}" type="pres">
      <dgm:prSet presAssocID="{2F4DD488-4704-4C29-9A37-10B13943F9AF}" presName="background" presStyleLbl="node0" presStyleIdx="0" presStyleCnt="1"/>
      <dgm:spPr/>
    </dgm:pt>
    <dgm:pt modelId="{09EF526D-40C7-426F-9FC9-2ED5BFE3124D}" type="pres">
      <dgm:prSet presAssocID="{2F4DD488-4704-4C29-9A37-10B13943F9AF}" presName="text" presStyleLbl="fgAcc0" presStyleIdx="0" presStyleCnt="1" custScaleX="380914" custLinFactNeighborX="-57" custLinFactNeighborY="-27289">
        <dgm:presLayoutVars>
          <dgm:chPref val="3"/>
        </dgm:presLayoutVars>
      </dgm:prSet>
      <dgm:spPr/>
      <dgm:t>
        <a:bodyPr/>
        <a:lstStyle/>
        <a:p>
          <a:endParaRPr lang="en-US"/>
        </a:p>
      </dgm:t>
    </dgm:pt>
    <dgm:pt modelId="{0F533FC9-E608-4252-9EB6-6391A861D80B}" type="pres">
      <dgm:prSet presAssocID="{2F4DD488-4704-4C29-9A37-10B13943F9AF}" presName="hierChild2" presStyleCnt="0"/>
      <dgm:spPr/>
    </dgm:pt>
    <dgm:pt modelId="{9E4EDA55-EDE5-430C-B52A-476C1056A0F8}" type="pres">
      <dgm:prSet presAssocID="{B3E5C932-22B5-4E93-A5CB-7C5C52724CEE}" presName="Name10" presStyleLbl="parChTrans1D2" presStyleIdx="0" presStyleCnt="2"/>
      <dgm:spPr/>
      <dgm:t>
        <a:bodyPr/>
        <a:lstStyle/>
        <a:p>
          <a:endParaRPr lang="en-US"/>
        </a:p>
      </dgm:t>
    </dgm:pt>
    <dgm:pt modelId="{68D3E679-0910-4D7B-8367-1A2454680B35}" type="pres">
      <dgm:prSet presAssocID="{F1F002AB-2F95-4CAC-96AC-9AB70FBBBAEC}" presName="hierRoot2" presStyleCnt="0"/>
      <dgm:spPr/>
    </dgm:pt>
    <dgm:pt modelId="{32A5B78A-D31E-4938-8F5B-C3D2CE085CAF}" type="pres">
      <dgm:prSet presAssocID="{F1F002AB-2F95-4CAC-96AC-9AB70FBBBAEC}" presName="composite2" presStyleCnt="0"/>
      <dgm:spPr/>
    </dgm:pt>
    <dgm:pt modelId="{776046EB-2A7E-48CA-B218-BB89890CAA32}" type="pres">
      <dgm:prSet presAssocID="{F1F002AB-2F95-4CAC-96AC-9AB70FBBBAEC}" presName="background2" presStyleLbl="node2" presStyleIdx="0" presStyleCnt="2"/>
      <dgm:spPr/>
    </dgm:pt>
    <dgm:pt modelId="{8FDCDA3A-0B15-4FB3-9F40-180EDAF619C6}" type="pres">
      <dgm:prSet presAssocID="{F1F002AB-2F95-4CAC-96AC-9AB70FBBBAEC}" presName="text2" presStyleLbl="fgAcc2" presStyleIdx="0" presStyleCnt="2" custScaleX="190093">
        <dgm:presLayoutVars>
          <dgm:chPref val="3"/>
        </dgm:presLayoutVars>
      </dgm:prSet>
      <dgm:spPr/>
      <dgm:t>
        <a:bodyPr/>
        <a:lstStyle/>
        <a:p>
          <a:endParaRPr lang="en-US"/>
        </a:p>
      </dgm:t>
    </dgm:pt>
    <dgm:pt modelId="{0A819C8A-15C1-46F0-9B04-F1C29592DA9F}" type="pres">
      <dgm:prSet presAssocID="{F1F002AB-2F95-4CAC-96AC-9AB70FBBBAEC}" presName="hierChild3" presStyleCnt="0"/>
      <dgm:spPr/>
    </dgm:pt>
    <dgm:pt modelId="{3576FDEE-993C-493F-B751-F0DF748D735B}" type="pres">
      <dgm:prSet presAssocID="{EB410C39-B361-4483-AC72-EEB321713483}" presName="Name17" presStyleLbl="parChTrans1D3" presStyleIdx="0" presStyleCnt="2"/>
      <dgm:spPr/>
      <dgm:t>
        <a:bodyPr/>
        <a:lstStyle/>
        <a:p>
          <a:endParaRPr lang="en-US"/>
        </a:p>
      </dgm:t>
    </dgm:pt>
    <dgm:pt modelId="{9AD0D16A-7CA0-4D4F-B0BF-0502C189E0D3}" type="pres">
      <dgm:prSet presAssocID="{3E098CE8-A321-436C-A466-DB547F7FB66D}" presName="hierRoot3" presStyleCnt="0"/>
      <dgm:spPr/>
    </dgm:pt>
    <dgm:pt modelId="{C36704BA-6432-4306-BF31-C864142D0249}" type="pres">
      <dgm:prSet presAssocID="{3E098CE8-A321-436C-A466-DB547F7FB66D}" presName="composite3" presStyleCnt="0"/>
      <dgm:spPr/>
    </dgm:pt>
    <dgm:pt modelId="{EC4355C6-55DC-4D85-B0C7-0BC15436E98F}" type="pres">
      <dgm:prSet presAssocID="{3E098CE8-A321-436C-A466-DB547F7FB66D}" presName="background3" presStyleLbl="node3" presStyleIdx="0" presStyleCnt="2"/>
      <dgm:spPr/>
    </dgm:pt>
    <dgm:pt modelId="{85B78D80-F6B1-4D94-B6FA-1C6D427F00EB}" type="pres">
      <dgm:prSet presAssocID="{3E098CE8-A321-436C-A466-DB547F7FB66D}" presName="text3" presStyleLbl="fgAcc3" presStyleIdx="0" presStyleCnt="2" custScaleY="154433">
        <dgm:presLayoutVars>
          <dgm:chPref val="3"/>
        </dgm:presLayoutVars>
      </dgm:prSet>
      <dgm:spPr/>
      <dgm:t>
        <a:bodyPr/>
        <a:lstStyle/>
        <a:p>
          <a:endParaRPr lang="en-US"/>
        </a:p>
      </dgm:t>
    </dgm:pt>
    <dgm:pt modelId="{C3D08366-82E1-44C6-91D7-3A939D8A7427}" type="pres">
      <dgm:prSet presAssocID="{3E098CE8-A321-436C-A466-DB547F7FB66D}" presName="hierChild4" presStyleCnt="0"/>
      <dgm:spPr/>
    </dgm:pt>
    <dgm:pt modelId="{70BED6CD-5408-4727-A026-497A2093956C}" type="pres">
      <dgm:prSet presAssocID="{2746F017-F90A-4374-B068-58FAD75C312E}" presName="Name10" presStyleLbl="parChTrans1D2" presStyleIdx="1" presStyleCnt="2"/>
      <dgm:spPr/>
      <dgm:t>
        <a:bodyPr/>
        <a:lstStyle/>
        <a:p>
          <a:endParaRPr lang="en-US"/>
        </a:p>
      </dgm:t>
    </dgm:pt>
    <dgm:pt modelId="{B6FD0C02-2954-4B8F-9C2E-2242164A3B2F}" type="pres">
      <dgm:prSet presAssocID="{1E638C3F-76FE-4C92-8A12-5AC186BD0C58}" presName="hierRoot2" presStyleCnt="0"/>
      <dgm:spPr/>
    </dgm:pt>
    <dgm:pt modelId="{07A8C6E8-12D8-4F4D-9C62-B7649941E4C4}" type="pres">
      <dgm:prSet presAssocID="{1E638C3F-76FE-4C92-8A12-5AC186BD0C58}" presName="composite2" presStyleCnt="0"/>
      <dgm:spPr/>
    </dgm:pt>
    <dgm:pt modelId="{C574AC79-04CD-4A3F-B9AE-D6F4593C765A}" type="pres">
      <dgm:prSet presAssocID="{1E638C3F-76FE-4C92-8A12-5AC186BD0C58}" presName="background2" presStyleLbl="node2" presStyleIdx="1" presStyleCnt="2"/>
      <dgm:spPr/>
    </dgm:pt>
    <dgm:pt modelId="{8E2D891B-D3E0-4ABD-9CB6-8F1B24B20543}" type="pres">
      <dgm:prSet presAssocID="{1E638C3F-76FE-4C92-8A12-5AC186BD0C58}" presName="text2" presStyleLbl="fgAcc2" presStyleIdx="1" presStyleCnt="2" custScaleX="185367">
        <dgm:presLayoutVars>
          <dgm:chPref val="3"/>
        </dgm:presLayoutVars>
      </dgm:prSet>
      <dgm:spPr/>
      <dgm:t>
        <a:bodyPr/>
        <a:lstStyle/>
        <a:p>
          <a:endParaRPr lang="en-US"/>
        </a:p>
      </dgm:t>
    </dgm:pt>
    <dgm:pt modelId="{0EB35B7E-7FD1-4D19-B1C3-C1ED173A6141}" type="pres">
      <dgm:prSet presAssocID="{1E638C3F-76FE-4C92-8A12-5AC186BD0C58}" presName="hierChild3" presStyleCnt="0"/>
      <dgm:spPr/>
    </dgm:pt>
    <dgm:pt modelId="{29A8DEA8-009E-4949-9F50-E2DB44DCE0C7}" type="pres">
      <dgm:prSet presAssocID="{6F6ECB49-0106-4DD7-8770-5B799A707596}" presName="Name17" presStyleLbl="parChTrans1D3" presStyleIdx="1" presStyleCnt="2"/>
      <dgm:spPr/>
      <dgm:t>
        <a:bodyPr/>
        <a:lstStyle/>
        <a:p>
          <a:endParaRPr lang="en-US"/>
        </a:p>
      </dgm:t>
    </dgm:pt>
    <dgm:pt modelId="{E6C30E7F-3A1D-4F47-A61F-F113D454BBE3}" type="pres">
      <dgm:prSet presAssocID="{04CEFF89-F5D5-4788-AB14-8CC66B87EAE5}" presName="hierRoot3" presStyleCnt="0"/>
      <dgm:spPr/>
    </dgm:pt>
    <dgm:pt modelId="{8BF213A6-0D25-455B-9174-F10A4758B17D}" type="pres">
      <dgm:prSet presAssocID="{04CEFF89-F5D5-4788-AB14-8CC66B87EAE5}" presName="composite3" presStyleCnt="0"/>
      <dgm:spPr/>
    </dgm:pt>
    <dgm:pt modelId="{DAC29805-20F2-4ED1-A188-3A484D8E7076}" type="pres">
      <dgm:prSet presAssocID="{04CEFF89-F5D5-4788-AB14-8CC66B87EAE5}" presName="background3" presStyleLbl="node3" presStyleIdx="1" presStyleCnt="2"/>
      <dgm:spPr/>
    </dgm:pt>
    <dgm:pt modelId="{CB0ADF12-4C8C-436A-9D08-AB5539F22AAE}" type="pres">
      <dgm:prSet presAssocID="{04CEFF89-F5D5-4788-AB14-8CC66B87EAE5}" presName="text3" presStyleLbl="fgAcc3" presStyleIdx="1" presStyleCnt="2" custScaleX="190072" custScaleY="241895">
        <dgm:presLayoutVars>
          <dgm:chPref val="3"/>
        </dgm:presLayoutVars>
      </dgm:prSet>
      <dgm:spPr/>
      <dgm:t>
        <a:bodyPr/>
        <a:lstStyle/>
        <a:p>
          <a:endParaRPr lang="en-US"/>
        </a:p>
      </dgm:t>
    </dgm:pt>
    <dgm:pt modelId="{D56284CE-097A-4595-A776-03BC1B5D4346}" type="pres">
      <dgm:prSet presAssocID="{04CEFF89-F5D5-4788-AB14-8CC66B87EAE5}" presName="hierChild4" presStyleCnt="0"/>
      <dgm:spPr/>
    </dgm:pt>
  </dgm:ptLst>
  <dgm:cxnLst>
    <dgm:cxn modelId="{E0558057-BC05-4280-B9E3-28F103865140}" srcId="{2F4DD488-4704-4C29-9A37-10B13943F9AF}" destId="{1E638C3F-76FE-4C92-8A12-5AC186BD0C58}" srcOrd="1" destOrd="0" parTransId="{2746F017-F90A-4374-B068-58FAD75C312E}" sibTransId="{A4A05B8C-0847-412B-85D3-50F1836C20D5}"/>
    <dgm:cxn modelId="{367C4C29-4C40-4FB8-86E3-CB85AF508653}" type="presOf" srcId="{4BD06E52-23C2-41F5-93B2-227882E7DFD4}" destId="{33EB5604-D08D-40F2-BF74-DA7871ED5409}" srcOrd="0" destOrd="0" presId="urn:microsoft.com/office/officeart/2005/8/layout/hierarchy1"/>
    <dgm:cxn modelId="{057680E6-3186-417A-8967-E7323824793B}" type="presOf" srcId="{04CEFF89-F5D5-4788-AB14-8CC66B87EAE5}" destId="{CB0ADF12-4C8C-436A-9D08-AB5539F22AAE}" srcOrd="0" destOrd="0" presId="urn:microsoft.com/office/officeart/2005/8/layout/hierarchy1"/>
    <dgm:cxn modelId="{D5CE2391-F43F-4A2C-B6CC-04DBD695D6B8}" srcId="{2F4DD488-4704-4C29-9A37-10B13943F9AF}" destId="{F1F002AB-2F95-4CAC-96AC-9AB70FBBBAEC}" srcOrd="0" destOrd="0" parTransId="{B3E5C932-22B5-4E93-A5CB-7C5C52724CEE}" sibTransId="{AAE2023E-4383-49DE-AE62-DF01F5D3FC68}"/>
    <dgm:cxn modelId="{926A524E-4130-491E-9D05-A42616FDB366}" type="presOf" srcId="{2F4DD488-4704-4C29-9A37-10B13943F9AF}" destId="{09EF526D-40C7-426F-9FC9-2ED5BFE3124D}" srcOrd="0" destOrd="0" presId="urn:microsoft.com/office/officeart/2005/8/layout/hierarchy1"/>
    <dgm:cxn modelId="{BC731243-8FD4-4D24-BC55-1B503F1B1F45}" srcId="{F1F002AB-2F95-4CAC-96AC-9AB70FBBBAEC}" destId="{3E098CE8-A321-436C-A466-DB547F7FB66D}" srcOrd="0" destOrd="0" parTransId="{EB410C39-B361-4483-AC72-EEB321713483}" sibTransId="{5AEC0219-C895-45F7-AEFE-E59362C25D2B}"/>
    <dgm:cxn modelId="{A2415095-EBCC-49FD-9DDC-6000F525845E}" type="presOf" srcId="{F1F002AB-2F95-4CAC-96AC-9AB70FBBBAEC}" destId="{8FDCDA3A-0B15-4FB3-9F40-180EDAF619C6}" srcOrd="0" destOrd="0" presId="urn:microsoft.com/office/officeart/2005/8/layout/hierarchy1"/>
    <dgm:cxn modelId="{63B6C92A-8D21-4C23-8F5A-4DBEF01E6F6F}" type="presOf" srcId="{1E638C3F-76FE-4C92-8A12-5AC186BD0C58}" destId="{8E2D891B-D3E0-4ABD-9CB6-8F1B24B20543}" srcOrd="0" destOrd="0" presId="urn:microsoft.com/office/officeart/2005/8/layout/hierarchy1"/>
    <dgm:cxn modelId="{58445BD0-CBFF-4DA2-BCD6-2C9954165487}" type="presOf" srcId="{B3E5C932-22B5-4E93-A5CB-7C5C52724CEE}" destId="{9E4EDA55-EDE5-430C-B52A-476C1056A0F8}" srcOrd="0" destOrd="0" presId="urn:microsoft.com/office/officeart/2005/8/layout/hierarchy1"/>
    <dgm:cxn modelId="{DC7A990B-1068-47C6-89BA-2642A3AE5126}" type="presOf" srcId="{6F6ECB49-0106-4DD7-8770-5B799A707596}" destId="{29A8DEA8-009E-4949-9F50-E2DB44DCE0C7}" srcOrd="0" destOrd="0" presId="urn:microsoft.com/office/officeart/2005/8/layout/hierarchy1"/>
    <dgm:cxn modelId="{A189C7AB-0C1F-4A01-97BD-D4D5F03A5738}" type="presOf" srcId="{2746F017-F90A-4374-B068-58FAD75C312E}" destId="{70BED6CD-5408-4727-A026-497A2093956C}" srcOrd="0" destOrd="0" presId="urn:microsoft.com/office/officeart/2005/8/layout/hierarchy1"/>
    <dgm:cxn modelId="{D310FFDA-E191-49E8-A31E-9A5C9F4AAA8F}" type="presOf" srcId="{3E098CE8-A321-436C-A466-DB547F7FB66D}" destId="{85B78D80-F6B1-4D94-B6FA-1C6D427F00EB}" srcOrd="0" destOrd="0" presId="urn:microsoft.com/office/officeart/2005/8/layout/hierarchy1"/>
    <dgm:cxn modelId="{E2994EB1-3329-41CA-998E-021C10307CB2}" srcId="{4BD06E52-23C2-41F5-93B2-227882E7DFD4}" destId="{2F4DD488-4704-4C29-9A37-10B13943F9AF}" srcOrd="0" destOrd="0" parTransId="{311E14EC-458E-4BB9-AF58-1C99F39D965B}" sibTransId="{9CE53D87-AD7D-4947-BCF4-43004314E81A}"/>
    <dgm:cxn modelId="{CDB9587F-AC6F-44A3-8B94-03D44BAFE429}" srcId="{1E638C3F-76FE-4C92-8A12-5AC186BD0C58}" destId="{04CEFF89-F5D5-4788-AB14-8CC66B87EAE5}" srcOrd="0" destOrd="0" parTransId="{6F6ECB49-0106-4DD7-8770-5B799A707596}" sibTransId="{A56A1121-4D3F-46DC-8E07-E2E7F416BCA4}"/>
    <dgm:cxn modelId="{4EE954D0-2936-477D-96AB-8B61BB800C7B}" type="presOf" srcId="{EB410C39-B361-4483-AC72-EEB321713483}" destId="{3576FDEE-993C-493F-B751-F0DF748D735B}" srcOrd="0" destOrd="0" presId="urn:microsoft.com/office/officeart/2005/8/layout/hierarchy1"/>
    <dgm:cxn modelId="{BD1412FE-AC6C-472B-9508-760C4A1CAAD8}" type="presParOf" srcId="{33EB5604-D08D-40F2-BF74-DA7871ED5409}" destId="{FFCB551A-F239-4558-9BEA-BE78DE21CCF5}" srcOrd="0" destOrd="0" presId="urn:microsoft.com/office/officeart/2005/8/layout/hierarchy1"/>
    <dgm:cxn modelId="{02F7CDEB-DD52-4EE6-AEFC-62DFA20B9187}" type="presParOf" srcId="{FFCB551A-F239-4558-9BEA-BE78DE21CCF5}" destId="{84955C14-2535-4E93-ABC0-033567B03A5C}" srcOrd="0" destOrd="0" presId="urn:microsoft.com/office/officeart/2005/8/layout/hierarchy1"/>
    <dgm:cxn modelId="{6DBDE0EC-CBAF-4C8D-971B-E0C9D69EBA3F}" type="presParOf" srcId="{84955C14-2535-4E93-ABC0-033567B03A5C}" destId="{2069760F-C5B4-488D-927D-02F27CAF6279}" srcOrd="0" destOrd="0" presId="urn:microsoft.com/office/officeart/2005/8/layout/hierarchy1"/>
    <dgm:cxn modelId="{BEF1179B-D86A-486E-A2CE-E7E427180D55}" type="presParOf" srcId="{84955C14-2535-4E93-ABC0-033567B03A5C}" destId="{09EF526D-40C7-426F-9FC9-2ED5BFE3124D}" srcOrd="1" destOrd="0" presId="urn:microsoft.com/office/officeart/2005/8/layout/hierarchy1"/>
    <dgm:cxn modelId="{626AC2C0-EFB3-4A6A-BDD4-08E9F80C63DC}" type="presParOf" srcId="{FFCB551A-F239-4558-9BEA-BE78DE21CCF5}" destId="{0F533FC9-E608-4252-9EB6-6391A861D80B}" srcOrd="1" destOrd="0" presId="urn:microsoft.com/office/officeart/2005/8/layout/hierarchy1"/>
    <dgm:cxn modelId="{00D73CFB-2BC1-45E2-B15E-CACA51B048F2}" type="presParOf" srcId="{0F533FC9-E608-4252-9EB6-6391A861D80B}" destId="{9E4EDA55-EDE5-430C-B52A-476C1056A0F8}" srcOrd="0" destOrd="0" presId="urn:microsoft.com/office/officeart/2005/8/layout/hierarchy1"/>
    <dgm:cxn modelId="{9F37D417-266D-464B-A65B-1B76E9BC8903}" type="presParOf" srcId="{0F533FC9-E608-4252-9EB6-6391A861D80B}" destId="{68D3E679-0910-4D7B-8367-1A2454680B35}" srcOrd="1" destOrd="0" presId="urn:microsoft.com/office/officeart/2005/8/layout/hierarchy1"/>
    <dgm:cxn modelId="{B1E0563A-0503-4ACC-98D2-60EB25834ED6}" type="presParOf" srcId="{68D3E679-0910-4D7B-8367-1A2454680B35}" destId="{32A5B78A-D31E-4938-8F5B-C3D2CE085CAF}" srcOrd="0" destOrd="0" presId="urn:microsoft.com/office/officeart/2005/8/layout/hierarchy1"/>
    <dgm:cxn modelId="{69A919A3-A1B7-4B7E-AE6D-CF33AD563E98}" type="presParOf" srcId="{32A5B78A-D31E-4938-8F5B-C3D2CE085CAF}" destId="{776046EB-2A7E-48CA-B218-BB89890CAA32}" srcOrd="0" destOrd="0" presId="urn:microsoft.com/office/officeart/2005/8/layout/hierarchy1"/>
    <dgm:cxn modelId="{164D9D5B-AE4D-4BDF-94CF-5EE65532A071}" type="presParOf" srcId="{32A5B78A-D31E-4938-8F5B-C3D2CE085CAF}" destId="{8FDCDA3A-0B15-4FB3-9F40-180EDAF619C6}" srcOrd="1" destOrd="0" presId="urn:microsoft.com/office/officeart/2005/8/layout/hierarchy1"/>
    <dgm:cxn modelId="{10583FD5-75E0-476C-987A-EAC10173BDD2}" type="presParOf" srcId="{68D3E679-0910-4D7B-8367-1A2454680B35}" destId="{0A819C8A-15C1-46F0-9B04-F1C29592DA9F}" srcOrd="1" destOrd="0" presId="urn:microsoft.com/office/officeart/2005/8/layout/hierarchy1"/>
    <dgm:cxn modelId="{E056BA63-F22A-42BF-91B6-3775B222193D}" type="presParOf" srcId="{0A819C8A-15C1-46F0-9B04-F1C29592DA9F}" destId="{3576FDEE-993C-493F-B751-F0DF748D735B}" srcOrd="0" destOrd="0" presId="urn:microsoft.com/office/officeart/2005/8/layout/hierarchy1"/>
    <dgm:cxn modelId="{32F083DE-58A8-4D43-847F-D1424A71320C}" type="presParOf" srcId="{0A819C8A-15C1-46F0-9B04-F1C29592DA9F}" destId="{9AD0D16A-7CA0-4D4F-B0BF-0502C189E0D3}" srcOrd="1" destOrd="0" presId="urn:microsoft.com/office/officeart/2005/8/layout/hierarchy1"/>
    <dgm:cxn modelId="{3EF1213A-34E5-4103-BD54-EE717BBF12CE}" type="presParOf" srcId="{9AD0D16A-7CA0-4D4F-B0BF-0502C189E0D3}" destId="{C36704BA-6432-4306-BF31-C864142D0249}" srcOrd="0" destOrd="0" presId="urn:microsoft.com/office/officeart/2005/8/layout/hierarchy1"/>
    <dgm:cxn modelId="{7322064A-AB9A-4EC0-B20C-8D73DC3F13EF}" type="presParOf" srcId="{C36704BA-6432-4306-BF31-C864142D0249}" destId="{EC4355C6-55DC-4D85-B0C7-0BC15436E98F}" srcOrd="0" destOrd="0" presId="urn:microsoft.com/office/officeart/2005/8/layout/hierarchy1"/>
    <dgm:cxn modelId="{B3E03589-15A1-48F2-BE6E-50B9C2E01B46}" type="presParOf" srcId="{C36704BA-6432-4306-BF31-C864142D0249}" destId="{85B78D80-F6B1-4D94-B6FA-1C6D427F00EB}" srcOrd="1" destOrd="0" presId="urn:microsoft.com/office/officeart/2005/8/layout/hierarchy1"/>
    <dgm:cxn modelId="{740822BD-9341-4AFB-A421-DCC22476E2FB}" type="presParOf" srcId="{9AD0D16A-7CA0-4D4F-B0BF-0502C189E0D3}" destId="{C3D08366-82E1-44C6-91D7-3A939D8A7427}" srcOrd="1" destOrd="0" presId="urn:microsoft.com/office/officeart/2005/8/layout/hierarchy1"/>
    <dgm:cxn modelId="{2B8CF64F-76A0-42D4-8BD3-604FB2EE8DB9}" type="presParOf" srcId="{0F533FC9-E608-4252-9EB6-6391A861D80B}" destId="{70BED6CD-5408-4727-A026-497A2093956C}" srcOrd="2" destOrd="0" presId="urn:microsoft.com/office/officeart/2005/8/layout/hierarchy1"/>
    <dgm:cxn modelId="{A7A01933-6F4C-4B61-9CDE-18B83D12A10F}" type="presParOf" srcId="{0F533FC9-E608-4252-9EB6-6391A861D80B}" destId="{B6FD0C02-2954-4B8F-9C2E-2242164A3B2F}" srcOrd="3" destOrd="0" presId="urn:microsoft.com/office/officeart/2005/8/layout/hierarchy1"/>
    <dgm:cxn modelId="{0846D6F1-D9A1-4A60-8F4B-8623578E4557}" type="presParOf" srcId="{B6FD0C02-2954-4B8F-9C2E-2242164A3B2F}" destId="{07A8C6E8-12D8-4F4D-9C62-B7649941E4C4}" srcOrd="0" destOrd="0" presId="urn:microsoft.com/office/officeart/2005/8/layout/hierarchy1"/>
    <dgm:cxn modelId="{F75ED236-2673-4679-9563-0785AC6F31EF}" type="presParOf" srcId="{07A8C6E8-12D8-4F4D-9C62-B7649941E4C4}" destId="{C574AC79-04CD-4A3F-B9AE-D6F4593C765A}" srcOrd="0" destOrd="0" presId="urn:microsoft.com/office/officeart/2005/8/layout/hierarchy1"/>
    <dgm:cxn modelId="{9320F4BF-D123-4DAE-9B5E-982B5D2AC6F0}" type="presParOf" srcId="{07A8C6E8-12D8-4F4D-9C62-B7649941E4C4}" destId="{8E2D891B-D3E0-4ABD-9CB6-8F1B24B20543}" srcOrd="1" destOrd="0" presId="urn:microsoft.com/office/officeart/2005/8/layout/hierarchy1"/>
    <dgm:cxn modelId="{13826277-1790-4C21-B522-517FDC1A1FEF}" type="presParOf" srcId="{B6FD0C02-2954-4B8F-9C2E-2242164A3B2F}" destId="{0EB35B7E-7FD1-4D19-B1C3-C1ED173A6141}" srcOrd="1" destOrd="0" presId="urn:microsoft.com/office/officeart/2005/8/layout/hierarchy1"/>
    <dgm:cxn modelId="{48EA229D-D94D-44BF-9C3E-E300CD8E0157}" type="presParOf" srcId="{0EB35B7E-7FD1-4D19-B1C3-C1ED173A6141}" destId="{29A8DEA8-009E-4949-9F50-E2DB44DCE0C7}" srcOrd="0" destOrd="0" presId="urn:microsoft.com/office/officeart/2005/8/layout/hierarchy1"/>
    <dgm:cxn modelId="{7347E27E-41C7-45DA-9ABF-F10886ABD6E7}" type="presParOf" srcId="{0EB35B7E-7FD1-4D19-B1C3-C1ED173A6141}" destId="{E6C30E7F-3A1D-4F47-A61F-F113D454BBE3}" srcOrd="1" destOrd="0" presId="urn:microsoft.com/office/officeart/2005/8/layout/hierarchy1"/>
    <dgm:cxn modelId="{C2DEBE16-901A-4540-B617-1854F7EA9B23}" type="presParOf" srcId="{E6C30E7F-3A1D-4F47-A61F-F113D454BBE3}" destId="{8BF213A6-0D25-455B-9174-F10A4758B17D}" srcOrd="0" destOrd="0" presId="urn:microsoft.com/office/officeart/2005/8/layout/hierarchy1"/>
    <dgm:cxn modelId="{A33A63C0-BE60-4739-BF04-B2FEC89FB505}" type="presParOf" srcId="{8BF213A6-0D25-455B-9174-F10A4758B17D}" destId="{DAC29805-20F2-4ED1-A188-3A484D8E7076}" srcOrd="0" destOrd="0" presId="urn:microsoft.com/office/officeart/2005/8/layout/hierarchy1"/>
    <dgm:cxn modelId="{090ECD57-92A3-4A0C-969E-6231668979D0}" type="presParOf" srcId="{8BF213A6-0D25-455B-9174-F10A4758B17D}" destId="{CB0ADF12-4C8C-436A-9D08-AB5539F22AAE}" srcOrd="1" destOrd="0" presId="urn:microsoft.com/office/officeart/2005/8/layout/hierarchy1"/>
    <dgm:cxn modelId="{A43F8F7F-5578-4072-92C7-9DC61427DC73}" type="presParOf" srcId="{E6C30E7F-3A1D-4F47-A61F-F113D454BBE3}" destId="{D56284CE-097A-4595-A776-03BC1B5D4346}"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8DEA8-009E-4949-9F50-E2DB44DCE0C7}">
      <dsp:nvSpPr>
        <dsp:cNvPr id="0" name=""/>
        <dsp:cNvSpPr/>
      </dsp:nvSpPr>
      <dsp:spPr>
        <a:xfrm>
          <a:off x="5471296" y="2777447"/>
          <a:ext cx="91440" cy="516730"/>
        </a:xfrm>
        <a:custGeom>
          <a:avLst/>
          <a:gdLst/>
          <a:ahLst/>
          <a:cxnLst/>
          <a:rect l="0" t="0" r="0" b="0"/>
          <a:pathLst>
            <a:path>
              <a:moveTo>
                <a:pt x="45720" y="0"/>
              </a:moveTo>
              <a:lnTo>
                <a:pt x="45720" y="5167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BED6CD-5408-4727-A026-497A2093956C}">
      <dsp:nvSpPr>
        <dsp:cNvPr id="0" name=""/>
        <dsp:cNvSpPr/>
      </dsp:nvSpPr>
      <dsp:spPr>
        <a:xfrm>
          <a:off x="3629876" y="940676"/>
          <a:ext cx="1887140" cy="708551"/>
        </a:xfrm>
        <a:custGeom>
          <a:avLst/>
          <a:gdLst/>
          <a:ahLst/>
          <a:cxnLst/>
          <a:rect l="0" t="0" r="0" b="0"/>
          <a:pathLst>
            <a:path>
              <a:moveTo>
                <a:pt x="0" y="0"/>
              </a:moveTo>
              <a:lnTo>
                <a:pt x="0" y="543957"/>
              </a:lnTo>
              <a:lnTo>
                <a:pt x="1887140" y="543957"/>
              </a:lnTo>
              <a:lnTo>
                <a:pt x="1887140" y="7085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76FDEE-993C-493F-B751-F0DF748D735B}">
      <dsp:nvSpPr>
        <dsp:cNvPr id="0" name=""/>
        <dsp:cNvSpPr/>
      </dsp:nvSpPr>
      <dsp:spPr>
        <a:xfrm>
          <a:off x="1741025" y="2777447"/>
          <a:ext cx="91440" cy="516730"/>
        </a:xfrm>
        <a:custGeom>
          <a:avLst/>
          <a:gdLst/>
          <a:ahLst/>
          <a:cxnLst/>
          <a:rect l="0" t="0" r="0" b="0"/>
          <a:pathLst>
            <a:path>
              <a:moveTo>
                <a:pt x="45720" y="0"/>
              </a:moveTo>
              <a:lnTo>
                <a:pt x="45720" y="5167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4EDA55-EDE5-430C-B52A-476C1056A0F8}">
      <dsp:nvSpPr>
        <dsp:cNvPr id="0" name=""/>
        <dsp:cNvSpPr/>
      </dsp:nvSpPr>
      <dsp:spPr>
        <a:xfrm>
          <a:off x="1786745" y="940676"/>
          <a:ext cx="1843130" cy="708551"/>
        </a:xfrm>
        <a:custGeom>
          <a:avLst/>
          <a:gdLst/>
          <a:ahLst/>
          <a:cxnLst/>
          <a:rect l="0" t="0" r="0" b="0"/>
          <a:pathLst>
            <a:path>
              <a:moveTo>
                <a:pt x="1843130" y="0"/>
              </a:moveTo>
              <a:lnTo>
                <a:pt x="1843130" y="543957"/>
              </a:lnTo>
              <a:lnTo>
                <a:pt x="0" y="543957"/>
              </a:lnTo>
              <a:lnTo>
                <a:pt x="0" y="7085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69760F-C5B4-488D-927D-02F27CAF6279}">
      <dsp:nvSpPr>
        <dsp:cNvPr id="0" name=""/>
        <dsp:cNvSpPr/>
      </dsp:nvSpPr>
      <dsp:spPr>
        <a:xfrm>
          <a:off x="245981" y="-187543"/>
          <a:ext cx="6767789" cy="1128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9EF526D-40C7-426F-9FC9-2ED5BFE3124D}">
      <dsp:nvSpPr>
        <dsp:cNvPr id="0" name=""/>
        <dsp:cNvSpPr/>
      </dsp:nvSpPr>
      <dsp:spPr>
        <a:xfrm>
          <a:off x="443395" y="0"/>
          <a:ext cx="6767789" cy="1128219"/>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Change in Tax Rate </a:t>
          </a:r>
          <a:r>
            <a:rPr lang="en-US" sz="4000" kern="1200" dirty="0" err="1"/>
            <a:t>i</a:t>
          </a:r>
          <a:r>
            <a:rPr lang="en-US" sz="4000" kern="1200" dirty="0"/>
            <a:t>/r/o Goods / Service Supply [S.14]</a:t>
          </a:r>
          <a:endParaRPr lang="en-IN" sz="4000" kern="1200" dirty="0"/>
        </a:p>
      </dsp:txBody>
      <dsp:txXfrm>
        <a:off x="476439" y="33044"/>
        <a:ext cx="6701701" cy="1062131"/>
      </dsp:txXfrm>
    </dsp:sp>
    <dsp:sp modelId="{776046EB-2A7E-48CA-B218-BB89890CAA32}">
      <dsp:nvSpPr>
        <dsp:cNvPr id="0" name=""/>
        <dsp:cNvSpPr/>
      </dsp:nvSpPr>
      <dsp:spPr>
        <a:xfrm>
          <a:off x="98032" y="1649228"/>
          <a:ext cx="3377427" cy="1128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FDCDA3A-0B15-4FB3-9F40-180EDAF619C6}">
      <dsp:nvSpPr>
        <dsp:cNvPr id="0" name=""/>
        <dsp:cNvSpPr/>
      </dsp:nvSpPr>
      <dsp:spPr>
        <a:xfrm>
          <a:off x="295445" y="1836771"/>
          <a:ext cx="3377427" cy="11282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Supply made before tax change </a:t>
          </a:r>
          <a:endParaRPr lang="en-IN" sz="2800" kern="1200" dirty="0"/>
        </a:p>
      </dsp:txBody>
      <dsp:txXfrm>
        <a:off x="328489" y="1869815"/>
        <a:ext cx="3311339" cy="1062131"/>
      </dsp:txXfrm>
    </dsp:sp>
    <dsp:sp modelId="{EC4355C6-55DC-4D85-B0C7-0BC15436E98F}">
      <dsp:nvSpPr>
        <dsp:cNvPr id="0" name=""/>
        <dsp:cNvSpPr/>
      </dsp:nvSpPr>
      <dsp:spPr>
        <a:xfrm>
          <a:off x="898384" y="3294178"/>
          <a:ext cx="1776723" cy="174234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5B78D80-F6B1-4D94-B6FA-1C6D427F00EB}">
      <dsp:nvSpPr>
        <dsp:cNvPr id="0" name=""/>
        <dsp:cNvSpPr/>
      </dsp:nvSpPr>
      <dsp:spPr>
        <a:xfrm>
          <a:off x="1095797" y="3481721"/>
          <a:ext cx="1776723" cy="174234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Earlier of Invoice or Payment</a:t>
          </a:r>
        </a:p>
        <a:p>
          <a:pPr marL="0" lvl="0" indent="0" algn="ctr" defTabSz="1066800">
            <a:lnSpc>
              <a:spcPct val="90000"/>
            </a:lnSpc>
            <a:spcBef>
              <a:spcPct val="0"/>
            </a:spcBef>
            <a:spcAft>
              <a:spcPct val="35000"/>
            </a:spcAft>
            <a:buNone/>
          </a:pPr>
          <a:endParaRPr lang="en-IN" sz="2400" kern="1200" dirty="0"/>
        </a:p>
      </dsp:txBody>
      <dsp:txXfrm>
        <a:off x="1146828" y="3532752"/>
        <a:ext cx="1674661" cy="1640281"/>
      </dsp:txXfrm>
    </dsp:sp>
    <dsp:sp modelId="{C574AC79-04CD-4A3F-B9AE-D6F4593C765A}">
      <dsp:nvSpPr>
        <dsp:cNvPr id="0" name=""/>
        <dsp:cNvSpPr/>
      </dsp:nvSpPr>
      <dsp:spPr>
        <a:xfrm>
          <a:off x="3870287" y="1649228"/>
          <a:ext cx="3293459" cy="1128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E2D891B-D3E0-4ABD-9CB6-8F1B24B20543}">
      <dsp:nvSpPr>
        <dsp:cNvPr id="0" name=""/>
        <dsp:cNvSpPr/>
      </dsp:nvSpPr>
      <dsp:spPr>
        <a:xfrm>
          <a:off x="4067700" y="1836771"/>
          <a:ext cx="3293459" cy="11282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Supply made after tax change </a:t>
          </a:r>
          <a:endParaRPr lang="en-IN" sz="2800" kern="1200" dirty="0"/>
        </a:p>
      </dsp:txBody>
      <dsp:txXfrm>
        <a:off x="4100744" y="1869815"/>
        <a:ext cx="3227371" cy="1062131"/>
      </dsp:txXfrm>
    </dsp:sp>
    <dsp:sp modelId="{DAC29805-20F2-4ED1-A188-3A484D8E7076}">
      <dsp:nvSpPr>
        <dsp:cNvPr id="0" name=""/>
        <dsp:cNvSpPr/>
      </dsp:nvSpPr>
      <dsp:spPr>
        <a:xfrm>
          <a:off x="3828489" y="3294178"/>
          <a:ext cx="3377054" cy="272910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CB0ADF12-4C8C-436A-9D08-AB5539F22AAE}">
      <dsp:nvSpPr>
        <dsp:cNvPr id="0" name=""/>
        <dsp:cNvSpPr/>
      </dsp:nvSpPr>
      <dsp:spPr>
        <a:xfrm>
          <a:off x="4025903" y="3481721"/>
          <a:ext cx="3377054" cy="272910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kern="1200" dirty="0"/>
            <a:t>If both(inv and payment </a:t>
          </a:r>
          <a:r>
            <a:rPr lang="en-US" sz="2400" b="0" kern="1200" dirty="0" err="1"/>
            <a:t>dt</a:t>
          </a:r>
          <a:r>
            <a:rPr lang="en-US" sz="2400" b="0" kern="1200" dirty="0"/>
            <a:t>) are before change then the earlier one, otherwise date of that one( inv or payment) which occurs after change </a:t>
          </a:r>
        </a:p>
        <a:p>
          <a:pPr marL="0" lvl="0" indent="0" algn="ctr" defTabSz="1066800">
            <a:lnSpc>
              <a:spcPct val="90000"/>
            </a:lnSpc>
            <a:spcBef>
              <a:spcPct val="0"/>
            </a:spcBef>
            <a:spcAft>
              <a:spcPct val="35000"/>
            </a:spcAft>
            <a:buNone/>
          </a:pPr>
          <a:endParaRPr lang="en-IN" sz="2200" kern="1200" dirty="0"/>
        </a:p>
      </dsp:txBody>
      <dsp:txXfrm>
        <a:off x="4105836" y="3561654"/>
        <a:ext cx="3217188" cy="25692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39D7E4-5FF3-44CE-A9AF-BBA14E0B09EE}" type="datetimeFigureOut">
              <a:rPr lang="en-US" smtClean="0"/>
              <a:pPr/>
              <a:t>12/26/2020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97A06B-5C50-4F1D-843B-AF6AF19A82B5}"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16</a:t>
            </a:fld>
            <a:endParaRPr lang="en-US"/>
          </a:p>
        </p:txBody>
      </p:sp>
    </p:spTree>
    <p:extLst>
      <p:ext uri="{BB962C8B-B14F-4D97-AF65-F5344CB8AC3E}">
        <p14:creationId xmlns:p14="http://schemas.microsoft.com/office/powerpoint/2010/main" xmlns="" val="1581375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17</a:t>
            </a:fld>
            <a:endParaRPr lang="en-US"/>
          </a:p>
        </p:txBody>
      </p:sp>
    </p:spTree>
    <p:extLst>
      <p:ext uri="{BB962C8B-B14F-4D97-AF65-F5344CB8AC3E}">
        <p14:creationId xmlns:p14="http://schemas.microsoft.com/office/powerpoint/2010/main" xmlns="" val="1581375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18</a:t>
            </a:fld>
            <a:endParaRPr lang="en-US"/>
          </a:p>
        </p:txBody>
      </p:sp>
    </p:spTree>
    <p:extLst>
      <p:ext uri="{BB962C8B-B14F-4D97-AF65-F5344CB8AC3E}">
        <p14:creationId xmlns:p14="http://schemas.microsoft.com/office/powerpoint/2010/main" xmlns="" val="1581375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19</a:t>
            </a:fld>
            <a:endParaRPr lang="en-US"/>
          </a:p>
        </p:txBody>
      </p:sp>
    </p:spTree>
    <p:extLst>
      <p:ext uri="{BB962C8B-B14F-4D97-AF65-F5344CB8AC3E}">
        <p14:creationId xmlns:p14="http://schemas.microsoft.com/office/powerpoint/2010/main" xmlns="" val="1581375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20</a:t>
            </a:fld>
            <a:endParaRPr lang="en-US"/>
          </a:p>
        </p:txBody>
      </p:sp>
    </p:spTree>
    <p:extLst>
      <p:ext uri="{BB962C8B-B14F-4D97-AF65-F5344CB8AC3E}">
        <p14:creationId xmlns:p14="http://schemas.microsoft.com/office/powerpoint/2010/main" xmlns="" val="1581375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21</a:t>
            </a:fld>
            <a:endParaRPr lang="en-US"/>
          </a:p>
        </p:txBody>
      </p:sp>
    </p:spTree>
    <p:extLst>
      <p:ext uri="{BB962C8B-B14F-4D97-AF65-F5344CB8AC3E}">
        <p14:creationId xmlns:p14="http://schemas.microsoft.com/office/powerpoint/2010/main" xmlns="" val="158137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5755422"/>
          </a:xfrm>
          <a:prstGeom prst="rect">
            <a:avLst/>
          </a:prstGeom>
        </p:spPr>
        <p:txBody>
          <a:bodyPr wrap="square">
            <a:spAutoFit/>
          </a:bodyPr>
          <a:lstStyle/>
          <a:p>
            <a:pPr algn="ctr"/>
            <a:r>
              <a:rPr lang="en-US" sz="4800" b="1" dirty="0">
                <a:latin typeface="Baskerville Old Face" pitchFamily="18" charset="0"/>
              </a:rPr>
              <a:t>WELCOME</a:t>
            </a:r>
            <a:br>
              <a:rPr lang="en-US" sz="4800" b="1" dirty="0">
                <a:latin typeface="Baskerville Old Face" pitchFamily="18" charset="0"/>
              </a:rPr>
            </a:br>
            <a:r>
              <a:rPr lang="en-US" sz="4400" b="1" dirty="0">
                <a:latin typeface="Baskerville Old Face" pitchFamily="18" charset="0"/>
              </a:rPr>
              <a:t>to the Session on</a:t>
            </a:r>
            <a:r>
              <a:rPr lang="en-US" sz="4800" b="1" dirty="0">
                <a:latin typeface="Baskerville Old Face" pitchFamily="18" charset="0"/>
              </a:rPr>
              <a:t> </a:t>
            </a:r>
            <a:br>
              <a:rPr lang="en-US" sz="4800" b="1" dirty="0">
                <a:latin typeface="Baskerville Old Face" pitchFamily="18" charset="0"/>
              </a:rPr>
            </a:br>
            <a:r>
              <a:rPr lang="en-US" sz="4000" b="1" dirty="0">
                <a:solidFill>
                  <a:srgbClr val="C00000"/>
                </a:solidFill>
                <a:latin typeface="Baskerville Old Face" pitchFamily="18" charset="0"/>
              </a:rPr>
              <a:t>Time of Supply in GST </a:t>
            </a:r>
          </a:p>
          <a:p>
            <a:pPr algn="ctr"/>
            <a:r>
              <a:rPr lang="en-US" sz="2800" b="1" dirty="0">
                <a:latin typeface="Baskerville Old Face" pitchFamily="18" charset="0"/>
              </a:rPr>
              <a:t>27</a:t>
            </a:r>
            <a:r>
              <a:rPr lang="en-US" sz="2800" b="1" baseline="30000" dirty="0">
                <a:latin typeface="Baskerville Old Face" pitchFamily="18" charset="0"/>
              </a:rPr>
              <a:t>th</a:t>
            </a:r>
            <a:r>
              <a:rPr lang="en-US" sz="2800" b="1" dirty="0">
                <a:latin typeface="Baskerville Old Face" pitchFamily="18" charset="0"/>
              </a:rPr>
              <a:t> December 2020</a:t>
            </a:r>
          </a:p>
          <a:p>
            <a:endParaRPr lang="en-US" sz="2400" b="1" dirty="0">
              <a:latin typeface="Baskerville Old Face" pitchFamily="18" charset="0"/>
            </a:endParaRPr>
          </a:p>
          <a:p>
            <a:r>
              <a:rPr lang="en-US" sz="2400" b="1" dirty="0">
                <a:latin typeface="Baskerville Old Face" pitchFamily="18" charset="0"/>
              </a:rPr>
              <a:t>Presentation by </a:t>
            </a:r>
            <a:r>
              <a:rPr lang="en-US" sz="2400" b="1" dirty="0" smtClean="0">
                <a:latin typeface="Baskerville Old Face" pitchFamily="18" charset="0"/>
              </a:rPr>
              <a:t>:</a:t>
            </a:r>
          </a:p>
          <a:p>
            <a:pPr algn="ctr"/>
            <a:r>
              <a:rPr lang="en-US" sz="2800" b="1" dirty="0" smtClean="0">
                <a:latin typeface="Baskerville Old Face" pitchFamily="18" charset="0"/>
              </a:rPr>
              <a:t>A. K. </a:t>
            </a:r>
            <a:r>
              <a:rPr lang="en-US" sz="2800" b="1" dirty="0" err="1" smtClean="0">
                <a:latin typeface="Baskerville Old Face" pitchFamily="18" charset="0"/>
              </a:rPr>
              <a:t>Sinha</a:t>
            </a:r>
            <a:r>
              <a:rPr lang="en-US" sz="2800" b="1" dirty="0" smtClean="0">
                <a:latin typeface="Baskerville Old Face" pitchFamily="18" charset="0"/>
              </a:rPr>
              <a:t> </a:t>
            </a:r>
            <a:endParaRPr lang="en-US" sz="2800" dirty="0" smtClean="0">
              <a:latin typeface="Baskerville Old Face" pitchFamily="18" charset="0"/>
            </a:endParaRPr>
          </a:p>
          <a:p>
            <a:pPr algn="ctr"/>
            <a:r>
              <a:rPr lang="en-US" sz="2000" b="1" dirty="0" smtClean="0">
                <a:latin typeface="Baskerville Old Face" pitchFamily="18" charset="0"/>
              </a:rPr>
              <a:t> </a:t>
            </a:r>
            <a:r>
              <a:rPr lang="en-US" sz="2000" b="1" dirty="0">
                <a:latin typeface="Baskerville Old Face" pitchFamily="18" charset="0"/>
              </a:rPr>
              <a:t>Lawyer and Consultant</a:t>
            </a:r>
          </a:p>
          <a:p>
            <a:pPr algn="ctr"/>
            <a:r>
              <a:rPr lang="en-US" sz="2000" b="1" dirty="0">
                <a:latin typeface="Baskerville Old Face" pitchFamily="18" charset="0"/>
              </a:rPr>
              <a:t>(Ex CGST Officer)</a:t>
            </a:r>
          </a:p>
          <a:p>
            <a:pPr algn="ctr"/>
            <a:r>
              <a:rPr lang="en-US" sz="2800" b="1" dirty="0">
                <a:latin typeface="Baskerville Old Face" pitchFamily="18" charset="0"/>
              </a:rPr>
              <a:t>ACS </a:t>
            </a:r>
            <a:r>
              <a:rPr lang="en-US" sz="2800" b="1" dirty="0" err="1">
                <a:latin typeface="Baskerville Old Face" pitchFamily="18" charset="0"/>
              </a:rPr>
              <a:t>Taxcon</a:t>
            </a:r>
            <a:endParaRPr lang="en-US" sz="2800" b="1" dirty="0">
              <a:latin typeface="Baskerville Old Face" pitchFamily="18" charset="0"/>
            </a:endParaRPr>
          </a:p>
          <a:p>
            <a:endParaRPr lang="en-US" sz="2400" i="1" dirty="0">
              <a:latin typeface="Baskerville Old Face" pitchFamily="18" charset="0"/>
            </a:endParaRPr>
          </a:p>
          <a:p>
            <a:endParaRPr lang="en-US" sz="1600" b="1" dirty="0">
              <a:latin typeface="Baskerville Old Face" pitchFamily="18" charset="0"/>
            </a:endParaRPr>
          </a:p>
          <a:p>
            <a:pPr algn="ctr"/>
            <a:endParaRPr lang="en-IN" sz="2000" dirty="0"/>
          </a:p>
        </p:txBody>
      </p:sp>
      <p:cxnSp>
        <p:nvCxnSpPr>
          <p:cNvPr id="4" name="Straight Connector 3"/>
          <p:cNvCxnSpPr/>
          <p:nvPr/>
        </p:nvCxnSpPr>
        <p:spPr>
          <a:xfrm>
            <a:off x="4572000" y="5373216"/>
            <a:ext cx="0" cy="1442995"/>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380299670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400" dirty="0">
                <a:solidFill>
                  <a:srgbClr val="FF0000"/>
                </a:solidFill>
              </a:rPr>
              <a:t>Note 2- </a:t>
            </a:r>
            <a:r>
              <a:rPr lang="en-IN" sz="2400" dirty="0"/>
              <a:t>if a part of the consideration is paid in advance </a:t>
            </a:r>
            <a:r>
              <a:rPr lang="en-IN" sz="2000" dirty="0">
                <a:solidFill>
                  <a:srgbClr val="00B050"/>
                </a:solidFill>
              </a:rPr>
              <a:t>(</a:t>
            </a:r>
            <a:r>
              <a:rPr lang="en-IN" sz="2000" dirty="0" err="1">
                <a:solidFill>
                  <a:srgbClr val="00B050"/>
                </a:solidFill>
              </a:rPr>
              <a:t>eg</a:t>
            </a:r>
            <a:r>
              <a:rPr lang="en-IN" sz="2000" dirty="0">
                <a:solidFill>
                  <a:srgbClr val="00B050"/>
                </a:solidFill>
              </a:rPr>
              <a:t>. 5 </a:t>
            </a:r>
            <a:r>
              <a:rPr lang="en-IN" sz="2000" dirty="0" err="1">
                <a:solidFill>
                  <a:srgbClr val="00B050"/>
                </a:solidFill>
              </a:rPr>
              <a:t>lakh</a:t>
            </a:r>
            <a:r>
              <a:rPr lang="en-IN" sz="2000" dirty="0">
                <a:solidFill>
                  <a:srgbClr val="00B050"/>
                </a:solidFill>
              </a:rPr>
              <a:t> advance against supply of a Service costing 10 </a:t>
            </a:r>
            <a:r>
              <a:rPr lang="en-IN" sz="2000" dirty="0" err="1">
                <a:solidFill>
                  <a:srgbClr val="00B050"/>
                </a:solidFill>
              </a:rPr>
              <a:t>lakh</a:t>
            </a:r>
            <a:r>
              <a:rPr lang="en-IN" sz="2000" dirty="0">
                <a:solidFill>
                  <a:srgbClr val="00B050"/>
                </a:solidFill>
              </a:rPr>
              <a:t>)</a:t>
            </a:r>
            <a:r>
              <a:rPr lang="en-IN" sz="2400" dirty="0"/>
              <a:t> or invoice is issued for part payment </a:t>
            </a:r>
            <a:r>
              <a:rPr lang="en-IN" sz="2000" dirty="0">
                <a:solidFill>
                  <a:srgbClr val="00B050"/>
                </a:solidFill>
              </a:rPr>
              <a:t>(</a:t>
            </a:r>
            <a:r>
              <a:rPr lang="en-IN" sz="2000" dirty="0" err="1">
                <a:solidFill>
                  <a:srgbClr val="00B050"/>
                </a:solidFill>
              </a:rPr>
              <a:t>eg</a:t>
            </a:r>
            <a:r>
              <a:rPr lang="en-IN" sz="2000" dirty="0">
                <a:solidFill>
                  <a:srgbClr val="00B050"/>
                </a:solidFill>
              </a:rPr>
              <a:t>. Interior decoration of 10 rooms in a hotel is contracted for Rs 10 </a:t>
            </a:r>
            <a:r>
              <a:rPr lang="en-IN" sz="2000" dirty="0" err="1">
                <a:solidFill>
                  <a:srgbClr val="00B050"/>
                </a:solidFill>
              </a:rPr>
              <a:t>lakh</a:t>
            </a:r>
            <a:r>
              <a:rPr lang="en-IN" sz="2000" dirty="0">
                <a:solidFill>
                  <a:srgbClr val="00B050"/>
                </a:solidFill>
              </a:rPr>
              <a:t>.  Advance of Rs 5 </a:t>
            </a:r>
            <a:r>
              <a:rPr lang="en-IN" sz="2000" dirty="0" err="1">
                <a:solidFill>
                  <a:srgbClr val="00B050"/>
                </a:solidFill>
              </a:rPr>
              <a:t>lakh</a:t>
            </a:r>
            <a:r>
              <a:rPr lang="en-IN" sz="2000" dirty="0">
                <a:solidFill>
                  <a:srgbClr val="00B050"/>
                </a:solidFill>
              </a:rPr>
              <a:t> given for which invoice is issued. It will be deemed that 5 rooms are done with)</a:t>
            </a:r>
            <a:r>
              <a:rPr lang="en-IN" sz="2000" dirty="0"/>
              <a:t>, the time of supply will not cover the full supply. Instead, the supply shall be deemed to have been made to the extent it is covered by the invoice or the part advance payment.</a:t>
            </a:r>
            <a:endParaRPr lang="en-IN" sz="2400" dirty="0"/>
          </a:p>
          <a:p>
            <a:pPr>
              <a:buNone/>
            </a:pPr>
            <a:r>
              <a:rPr lang="en-IN" sz="2400" u="sng" dirty="0">
                <a:solidFill>
                  <a:srgbClr val="FF0000"/>
                </a:solidFill>
              </a:rPr>
              <a:t>S. 12(6):TOS in value addition by way of interest</a:t>
            </a:r>
            <a:r>
              <a:rPr lang="en-IN" sz="2400" dirty="0"/>
              <a:t>, late fee or penalty :-</a:t>
            </a:r>
          </a:p>
          <a:p>
            <a:pPr>
              <a:buNone/>
            </a:pPr>
            <a:r>
              <a:rPr lang="en-US" sz="2400" dirty="0"/>
              <a:t>	D</a:t>
            </a:r>
            <a:r>
              <a:rPr lang="en-IN" sz="2400" dirty="0"/>
              <a:t>ate on which the supplier receives interest, penalty or late fee which forms part of value of the original transaction.</a:t>
            </a:r>
          </a:p>
          <a:p>
            <a:pPr>
              <a:buNone/>
            </a:pPr>
            <a:r>
              <a:rPr lang="en-IN" sz="2400" u="sng" dirty="0">
                <a:solidFill>
                  <a:srgbClr val="FF0000"/>
                </a:solidFill>
              </a:rPr>
              <a:t>S. 12(5): Residual Rule- </a:t>
            </a:r>
          </a:p>
          <a:p>
            <a:pPr>
              <a:buNone/>
            </a:pPr>
            <a:r>
              <a:rPr lang="en-US" sz="2300" dirty="0"/>
              <a:t>Where Rules 12 (2, 3, 4) fails to determine TOS, then TOS shall be-</a:t>
            </a:r>
          </a:p>
          <a:p>
            <a:pPr marL="457200" indent="-457200">
              <a:buAutoNum type="alphaLcParenBoth"/>
            </a:pPr>
            <a:r>
              <a:rPr lang="en-US" sz="2300" dirty="0"/>
              <a:t>Due date of the periodical return (where it has to be filed), or</a:t>
            </a:r>
          </a:p>
          <a:p>
            <a:pPr marL="457200" indent="-457200">
              <a:buAutoNum type="alphaLcParenBoth"/>
            </a:pPr>
            <a:r>
              <a:rPr lang="en-US" sz="2300" dirty="0"/>
              <a:t>Date on which tax is paid (in any other case)</a:t>
            </a:r>
            <a:endParaRPr lang="en-IN" sz="2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000" u="sng" dirty="0">
                <a:solidFill>
                  <a:srgbClr val="FF0000"/>
                </a:solidFill>
              </a:rPr>
              <a:t>TOS of services under FCM ; S. 13(2) r/w 31(2) r/w Rule 47: </a:t>
            </a:r>
            <a:r>
              <a:rPr lang="en-IN" sz="2000" dirty="0">
                <a:solidFill>
                  <a:srgbClr val="FF0000"/>
                </a:solidFill>
              </a:rPr>
              <a:t>:</a:t>
            </a:r>
          </a:p>
          <a:p>
            <a:pPr algn="just">
              <a:buNone/>
            </a:pPr>
            <a:r>
              <a:rPr lang="en-IN" sz="2000" dirty="0">
                <a:solidFill>
                  <a:srgbClr val="FF0000"/>
                </a:solidFill>
              </a:rPr>
              <a:t>(</a:t>
            </a:r>
            <a:r>
              <a:rPr lang="en-IN" sz="2000" dirty="0" err="1">
                <a:solidFill>
                  <a:srgbClr val="FF0000"/>
                </a:solidFill>
              </a:rPr>
              <a:t>i</a:t>
            </a:r>
            <a:r>
              <a:rPr lang="en-IN" sz="2000" dirty="0">
                <a:solidFill>
                  <a:srgbClr val="FF0000"/>
                </a:solidFill>
              </a:rPr>
              <a:t>) </a:t>
            </a:r>
            <a:r>
              <a:rPr lang="en-IN" sz="2000" dirty="0"/>
              <a:t>if the invoice is issued before supply of service or within a period of thirty days from the date of supply of service, the time of supply of services shall be the earliest of </a:t>
            </a:r>
            <a:r>
              <a:rPr lang="en-IN" sz="2000" dirty="0">
                <a:solidFill>
                  <a:srgbClr val="00B050"/>
                </a:solidFill>
              </a:rPr>
              <a:t>[i.e. Earlier of IP if Timely invoice]</a:t>
            </a:r>
            <a:endParaRPr lang="en-IN" sz="2000" dirty="0"/>
          </a:p>
          <a:p>
            <a:pPr algn="just">
              <a:buNone/>
            </a:pPr>
            <a:r>
              <a:rPr lang="en-IN" sz="2000" dirty="0"/>
              <a:t>(a) Date of issue of invoice; or</a:t>
            </a:r>
          </a:p>
          <a:p>
            <a:pPr algn="just">
              <a:buNone/>
            </a:pPr>
            <a:r>
              <a:rPr lang="en-IN" sz="2000" dirty="0"/>
              <a:t>(b) Date when the payment entry in relation to supply of services is recorded in books of accounts of the supplier; or</a:t>
            </a:r>
          </a:p>
          <a:p>
            <a:pPr algn="just">
              <a:buNone/>
            </a:pPr>
            <a:r>
              <a:rPr lang="en-IN" sz="2000" dirty="0"/>
              <a:t>(c) Date on which the payment is credited to supplier’s bank account.</a:t>
            </a:r>
          </a:p>
          <a:p>
            <a:pPr algn="just">
              <a:buNone/>
            </a:pPr>
            <a:r>
              <a:rPr lang="en-US" sz="2000" dirty="0">
                <a:solidFill>
                  <a:srgbClr val="FF0000"/>
                </a:solidFill>
              </a:rPr>
              <a:t>(ii) </a:t>
            </a:r>
            <a:r>
              <a:rPr lang="en-IN" sz="2000" dirty="0"/>
              <a:t>if the invoice is not issued within a period of thirty days from the date of supply of service, TOS will be the earliest of – </a:t>
            </a:r>
            <a:r>
              <a:rPr lang="en-IN" sz="2000" dirty="0">
                <a:solidFill>
                  <a:srgbClr val="00B050"/>
                </a:solidFill>
              </a:rPr>
              <a:t>[i.e. Earlier of PS, if delayed invoice or not yet issued]</a:t>
            </a:r>
            <a:endParaRPr lang="en-IN" sz="2000" dirty="0"/>
          </a:p>
          <a:p>
            <a:pPr algn="just">
              <a:buNone/>
            </a:pPr>
            <a:r>
              <a:rPr lang="en-IN" sz="2000" dirty="0"/>
              <a:t>(a) Date of provision of service; or</a:t>
            </a:r>
          </a:p>
          <a:p>
            <a:pPr algn="just">
              <a:buNone/>
            </a:pPr>
            <a:r>
              <a:rPr lang="en-IN" sz="2000" dirty="0"/>
              <a:t>(b) Date when the payment entry in relation to supply of services is recorded in books of accounts of the supplier; or</a:t>
            </a:r>
          </a:p>
          <a:p>
            <a:pPr algn="just">
              <a:buNone/>
            </a:pPr>
            <a:r>
              <a:rPr lang="en-IN" sz="2000" dirty="0"/>
              <a:t>(c) Date on which the payment is credited to supplier’s bank account.</a:t>
            </a:r>
          </a:p>
          <a:p>
            <a:pPr>
              <a:buNone/>
            </a:pPr>
            <a:r>
              <a:rPr lang="en-US" sz="2000" dirty="0">
                <a:solidFill>
                  <a:srgbClr val="FF0000"/>
                </a:solidFill>
              </a:rPr>
              <a:t>(iii) If (</a:t>
            </a:r>
            <a:r>
              <a:rPr lang="en-US" sz="2000" dirty="0" err="1">
                <a:solidFill>
                  <a:srgbClr val="FF0000"/>
                </a:solidFill>
              </a:rPr>
              <a:t>i</a:t>
            </a:r>
            <a:r>
              <a:rPr lang="en-US" sz="2000" dirty="0">
                <a:solidFill>
                  <a:srgbClr val="FF0000"/>
                </a:solidFill>
              </a:rPr>
              <a:t>) &amp; (ii) fail, then the date </a:t>
            </a:r>
            <a:r>
              <a:rPr lang="en-IN" sz="2000" dirty="0"/>
              <a:t>on which the recipient shows the receipt of services in his books of account. </a:t>
            </a:r>
            <a:r>
              <a:rPr lang="en-IN" sz="2000" dirty="0">
                <a:solidFill>
                  <a:srgbClr val="00B050"/>
                </a:solidFill>
              </a:rPr>
              <a:t>[i.e. Date of purchase booking]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250" u="sng" dirty="0">
                <a:solidFill>
                  <a:srgbClr val="FF0000"/>
                </a:solidFill>
              </a:rPr>
              <a:t>TOS of services under RCM ; S. 13(3)</a:t>
            </a:r>
            <a:r>
              <a:rPr lang="en-IN" sz="2250" dirty="0">
                <a:solidFill>
                  <a:srgbClr val="FF0000"/>
                </a:solidFill>
              </a:rPr>
              <a:t>: </a:t>
            </a:r>
            <a:r>
              <a:rPr lang="en-IN" sz="2250" dirty="0"/>
              <a:t>T</a:t>
            </a:r>
            <a:r>
              <a:rPr lang="en-IN" sz="2400" dirty="0"/>
              <a:t>he earliest of the following: </a:t>
            </a:r>
            <a:r>
              <a:rPr lang="en-IN" sz="2400" dirty="0">
                <a:solidFill>
                  <a:srgbClr val="00B050"/>
                </a:solidFill>
              </a:rPr>
              <a:t>[i.e. P61, and if it fails, then purchase booking date]</a:t>
            </a:r>
          </a:p>
          <a:p>
            <a:pPr algn="just">
              <a:buNone/>
            </a:pPr>
            <a:r>
              <a:rPr lang="en-IN" sz="2400" dirty="0"/>
              <a:t>(a) Date of payment recorded in the books of accounts of the recipient;</a:t>
            </a:r>
          </a:p>
          <a:p>
            <a:pPr algn="just">
              <a:buNone/>
            </a:pPr>
            <a:r>
              <a:rPr lang="en-IN" sz="2400" dirty="0"/>
              <a:t>(b) Date of debit in bank account of the recipient;</a:t>
            </a:r>
          </a:p>
          <a:p>
            <a:pPr algn="just">
              <a:buNone/>
            </a:pPr>
            <a:r>
              <a:rPr lang="en-IN" sz="2400" dirty="0"/>
              <a:t>(c) 60 days from the date of issue of invoice or any other document in lieu thereof by the supplier; or</a:t>
            </a:r>
          </a:p>
          <a:p>
            <a:pPr algn="just"/>
            <a:r>
              <a:rPr lang="en-IN" sz="2400" dirty="0"/>
              <a:t>If it is </a:t>
            </a:r>
            <a:r>
              <a:rPr lang="en-IN" sz="2400" dirty="0">
                <a:solidFill>
                  <a:srgbClr val="FF0000"/>
                </a:solidFill>
              </a:rPr>
              <a:t>not possible to determine</a:t>
            </a:r>
            <a:r>
              <a:rPr lang="en-IN" sz="2400" dirty="0"/>
              <a:t> the time of supply under the aforesaid clauses, the time of supply shall be the date of entry in the books of account of the recipient of supply.</a:t>
            </a:r>
            <a:r>
              <a:rPr lang="en-IN" sz="2400" dirty="0">
                <a:solidFill>
                  <a:srgbClr val="00B050"/>
                </a:solidFill>
              </a:rPr>
              <a:t>[purchase booking date]</a:t>
            </a:r>
          </a:p>
          <a:p>
            <a:pPr algn="just"/>
            <a:r>
              <a:rPr lang="en-IN" sz="2400" dirty="0"/>
              <a:t>In case of </a:t>
            </a:r>
            <a:r>
              <a:rPr lang="en-IN" sz="2400" dirty="0">
                <a:solidFill>
                  <a:srgbClr val="FF0000"/>
                </a:solidFill>
              </a:rPr>
              <a:t>associated enterprises</a:t>
            </a:r>
            <a:r>
              <a:rPr lang="en-IN" sz="2400" dirty="0"/>
              <a:t>, where the supplier of service is located outside India, the time of supply shall be the date of entry in the books of account of the recipient of supply or the date of payment, whichever is earlier.</a:t>
            </a:r>
            <a:r>
              <a:rPr lang="en-IN" sz="2400" dirty="0">
                <a:solidFill>
                  <a:srgbClr val="00B050"/>
                </a:solidFill>
              </a:rPr>
              <a:t>[earlier of payment or purchase booking ]</a:t>
            </a:r>
            <a:endParaRPr lang="en-IN" sz="2250" dirty="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Comparative TOS provisions for Goods and Services</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8640"/>
            <a:ext cx="3962400" cy="6440760"/>
          </a:xfrm>
        </p:spPr>
        <p:txBody>
          <a:bodyPr>
            <a:noAutofit/>
          </a:bodyPr>
          <a:lstStyle/>
          <a:p>
            <a:pPr marL="0" indent="0" algn="ctr">
              <a:buNone/>
            </a:pPr>
            <a:r>
              <a:rPr lang="en-US" sz="1800" dirty="0">
                <a:solidFill>
                  <a:srgbClr val="FF0000"/>
                </a:solidFill>
              </a:rPr>
              <a:t>S. 12 For </a:t>
            </a:r>
            <a:r>
              <a:rPr lang="en-US" sz="1800" u="sng" dirty="0">
                <a:solidFill>
                  <a:srgbClr val="FF0000"/>
                </a:solidFill>
              </a:rPr>
              <a:t>GOODS </a:t>
            </a:r>
          </a:p>
          <a:p>
            <a:pPr marL="0" indent="0">
              <a:buNone/>
            </a:pPr>
            <a:r>
              <a:rPr lang="en-US" sz="1800" b="1" dirty="0">
                <a:solidFill>
                  <a:srgbClr val="00B050"/>
                </a:solidFill>
              </a:rPr>
              <a:t>1. Generic</a:t>
            </a:r>
            <a:r>
              <a:rPr lang="en-US" sz="1800" dirty="0"/>
              <a:t>– </a:t>
            </a:r>
            <a:r>
              <a:rPr lang="en-US" sz="1800" b="1" i="1" u="sng" dirty="0">
                <a:solidFill>
                  <a:srgbClr val="C00000"/>
                </a:solidFill>
              </a:rPr>
              <a:t>Earlier of IP [only I after 15.11.17]</a:t>
            </a:r>
          </a:p>
          <a:p>
            <a:pPr marL="514350" indent="-514350">
              <a:buNone/>
            </a:pPr>
            <a:r>
              <a:rPr lang="en-US" sz="1800" dirty="0"/>
              <a:t>[I – date when supplier issued invoice, or its last due date]</a:t>
            </a:r>
          </a:p>
          <a:p>
            <a:pPr marL="0" indent="0">
              <a:buNone/>
            </a:pPr>
            <a:r>
              <a:rPr lang="en-US" sz="1800" dirty="0"/>
              <a:t>[P- when supplier received payment i.e. earlier of  entry in his books of account or credit in his bank account]</a:t>
            </a:r>
          </a:p>
          <a:p>
            <a:pPr marL="0" indent="0">
              <a:buNone/>
            </a:pPr>
            <a:r>
              <a:rPr lang="en-US" sz="1400" dirty="0">
                <a:solidFill>
                  <a:srgbClr val="C00000"/>
                </a:solidFill>
              </a:rPr>
              <a:t>Note –(</a:t>
            </a:r>
            <a:r>
              <a:rPr lang="en-US" sz="1400" dirty="0" err="1">
                <a:solidFill>
                  <a:srgbClr val="C00000"/>
                </a:solidFill>
              </a:rPr>
              <a:t>i</a:t>
            </a:r>
            <a:r>
              <a:rPr lang="en-US" sz="1400" dirty="0">
                <a:solidFill>
                  <a:srgbClr val="C00000"/>
                </a:solidFill>
              </a:rPr>
              <a:t>)Quantum of service supply = to the extent covered by  I/P (ii) TOS for excess receipt is next inv date. If amt is below 1000, then receipt </a:t>
            </a:r>
            <a:r>
              <a:rPr lang="en-US" sz="1400" dirty="0" err="1">
                <a:solidFill>
                  <a:srgbClr val="C00000"/>
                </a:solidFill>
              </a:rPr>
              <a:t>dt</a:t>
            </a:r>
            <a:r>
              <a:rPr lang="en-US" sz="1400" dirty="0">
                <a:solidFill>
                  <a:srgbClr val="C00000"/>
                </a:solidFill>
              </a:rPr>
              <a:t> or next inv </a:t>
            </a:r>
            <a:r>
              <a:rPr lang="en-US" sz="1400" dirty="0" err="1">
                <a:solidFill>
                  <a:srgbClr val="C00000"/>
                </a:solidFill>
              </a:rPr>
              <a:t>dt</a:t>
            </a:r>
            <a:r>
              <a:rPr lang="en-US" sz="1400" dirty="0">
                <a:solidFill>
                  <a:srgbClr val="C00000"/>
                </a:solidFill>
              </a:rPr>
              <a:t> at party’s option</a:t>
            </a:r>
          </a:p>
          <a:p>
            <a:pPr marL="0" indent="0">
              <a:buNone/>
            </a:pPr>
            <a:r>
              <a:rPr lang="en-US" sz="1800" b="1" dirty="0"/>
              <a:t>2. </a:t>
            </a:r>
            <a:r>
              <a:rPr lang="en-US" sz="1800" b="1" dirty="0">
                <a:solidFill>
                  <a:schemeClr val="tx2">
                    <a:lumMod val="60000"/>
                    <a:lumOff val="40000"/>
                  </a:schemeClr>
                </a:solidFill>
              </a:rPr>
              <a:t>Reverse charge liability-</a:t>
            </a:r>
            <a:r>
              <a:rPr lang="en-US" sz="1800" dirty="0"/>
              <a:t>Earliest of</a:t>
            </a:r>
            <a:endParaRPr lang="en-US" sz="1800" dirty="0">
              <a:solidFill>
                <a:schemeClr val="tx2">
                  <a:lumMod val="60000"/>
                  <a:lumOff val="40000"/>
                </a:schemeClr>
              </a:solidFill>
            </a:endParaRPr>
          </a:p>
          <a:p>
            <a:pPr marL="0" indent="0">
              <a:buNone/>
            </a:pPr>
            <a:r>
              <a:rPr lang="en-US" sz="1800" b="1" i="1" u="sng" dirty="0">
                <a:solidFill>
                  <a:srgbClr val="C00000"/>
                </a:solidFill>
              </a:rPr>
              <a:t>[GP31], then purchase booking</a:t>
            </a:r>
          </a:p>
          <a:p>
            <a:pPr>
              <a:buAutoNum type="arabicPeriod"/>
            </a:pPr>
            <a:r>
              <a:rPr lang="en-US" sz="1800" dirty="0"/>
              <a:t>When RCM recipient received goods</a:t>
            </a:r>
          </a:p>
          <a:p>
            <a:pPr>
              <a:buAutoNum type="arabicPeriod"/>
            </a:pPr>
            <a:r>
              <a:rPr lang="en-US" sz="1800" dirty="0"/>
              <a:t>When he made payment (as per his book or A/c entry)</a:t>
            </a:r>
          </a:p>
          <a:p>
            <a:pPr>
              <a:buAutoNum type="arabicPeriod"/>
            </a:pPr>
            <a:r>
              <a:rPr lang="en-US" sz="1800" dirty="0"/>
              <a:t>31</a:t>
            </a:r>
            <a:r>
              <a:rPr lang="en-US" sz="1800" baseline="30000" dirty="0"/>
              <a:t>st</a:t>
            </a:r>
            <a:r>
              <a:rPr lang="en-US" sz="1800" dirty="0"/>
              <a:t> day from supplier’s invoice date.</a:t>
            </a:r>
          </a:p>
          <a:p>
            <a:pPr>
              <a:buAutoNum type="arabicPeriod"/>
            </a:pPr>
            <a:r>
              <a:rPr lang="en-US" sz="1800" dirty="0"/>
              <a:t>If above fail, then date when recipient entered supply in his books of a/c.[</a:t>
            </a:r>
            <a:r>
              <a:rPr lang="en-US" sz="1800" dirty="0">
                <a:solidFill>
                  <a:srgbClr val="C00000"/>
                </a:solidFill>
              </a:rPr>
              <a:t>purchase booking</a:t>
            </a:r>
            <a:r>
              <a:rPr lang="en-US" sz="1800" dirty="0"/>
              <a:t>]</a:t>
            </a:r>
          </a:p>
        </p:txBody>
      </p:sp>
      <p:sp>
        <p:nvSpPr>
          <p:cNvPr id="4" name="Content Placeholder 3"/>
          <p:cNvSpPr>
            <a:spLocks noGrp="1"/>
          </p:cNvSpPr>
          <p:nvPr>
            <p:ph sz="half" idx="2"/>
          </p:nvPr>
        </p:nvSpPr>
        <p:spPr>
          <a:xfrm>
            <a:off x="4714876" y="152400"/>
            <a:ext cx="4276724" cy="6477000"/>
          </a:xfrm>
        </p:spPr>
        <p:txBody>
          <a:bodyPr>
            <a:noAutofit/>
          </a:bodyPr>
          <a:lstStyle/>
          <a:p>
            <a:pPr marL="0" indent="0" algn="ctr">
              <a:buNone/>
            </a:pPr>
            <a:r>
              <a:rPr lang="en-US" sz="1800" dirty="0">
                <a:solidFill>
                  <a:srgbClr val="FF0000"/>
                </a:solidFill>
              </a:rPr>
              <a:t>S. 13 For </a:t>
            </a:r>
            <a:r>
              <a:rPr lang="en-US" sz="1800" u="sng" dirty="0">
                <a:solidFill>
                  <a:srgbClr val="FF0000"/>
                </a:solidFill>
              </a:rPr>
              <a:t>SERVICES</a:t>
            </a:r>
          </a:p>
          <a:p>
            <a:pPr marL="0" indent="0">
              <a:buNone/>
            </a:pPr>
            <a:r>
              <a:rPr lang="en-US" sz="1800" b="1" dirty="0">
                <a:solidFill>
                  <a:srgbClr val="00B050"/>
                </a:solidFill>
              </a:rPr>
              <a:t>1. Generic</a:t>
            </a:r>
            <a:r>
              <a:rPr lang="en-US" sz="1800" dirty="0"/>
              <a:t> – </a:t>
            </a:r>
            <a:r>
              <a:rPr lang="en-US" sz="1800" b="1" i="1" u="sng" dirty="0">
                <a:solidFill>
                  <a:srgbClr val="C00000"/>
                </a:solidFill>
              </a:rPr>
              <a:t>Earlier of IP/PS, then PB</a:t>
            </a:r>
          </a:p>
          <a:p>
            <a:pPr marL="0" indent="0">
              <a:buNone/>
            </a:pPr>
            <a:r>
              <a:rPr lang="en-US" sz="1800" dirty="0"/>
              <a:t>1.Earlier of IP ( if invoice within time) </a:t>
            </a:r>
          </a:p>
          <a:p>
            <a:pPr marL="0" indent="0">
              <a:buNone/>
            </a:pPr>
            <a:r>
              <a:rPr lang="en-US" sz="1800" dirty="0"/>
              <a:t>2. Earlier of PS </a:t>
            </a:r>
            <a:r>
              <a:rPr lang="en-US" sz="1800" dirty="0" err="1"/>
              <a:t>ie</a:t>
            </a:r>
            <a:r>
              <a:rPr lang="en-US" sz="1800" dirty="0"/>
              <a:t>  payment received or service completed ( If invoice delayed) </a:t>
            </a:r>
          </a:p>
          <a:p>
            <a:pPr marL="0" indent="0">
              <a:buNone/>
            </a:pPr>
            <a:r>
              <a:rPr lang="en-US" sz="1800" dirty="0"/>
              <a:t>3. If above fail, then When service received in recipient’s books </a:t>
            </a:r>
            <a:r>
              <a:rPr lang="en-US" sz="1800" dirty="0">
                <a:solidFill>
                  <a:srgbClr val="C00000"/>
                </a:solidFill>
              </a:rPr>
              <a:t>(</a:t>
            </a:r>
            <a:r>
              <a:rPr lang="en-US" sz="1800" dirty="0" err="1">
                <a:solidFill>
                  <a:srgbClr val="C00000"/>
                </a:solidFill>
              </a:rPr>
              <a:t>ie</a:t>
            </a:r>
            <a:r>
              <a:rPr lang="en-US" sz="1800" dirty="0">
                <a:solidFill>
                  <a:srgbClr val="C00000"/>
                </a:solidFill>
              </a:rPr>
              <a:t> purchase booking)</a:t>
            </a:r>
          </a:p>
          <a:p>
            <a:pPr marL="0" indent="0">
              <a:buNone/>
            </a:pPr>
            <a:endParaRPr lang="en-US" sz="1800" b="1" dirty="0">
              <a:solidFill>
                <a:schemeClr val="tx2">
                  <a:lumMod val="60000"/>
                  <a:lumOff val="40000"/>
                </a:schemeClr>
              </a:solidFill>
            </a:endParaRPr>
          </a:p>
          <a:p>
            <a:pPr marL="0" indent="0">
              <a:buNone/>
            </a:pPr>
            <a:r>
              <a:rPr lang="en-US" sz="1800" b="1" dirty="0">
                <a:solidFill>
                  <a:schemeClr val="tx2">
                    <a:lumMod val="60000"/>
                    <a:lumOff val="40000"/>
                  </a:schemeClr>
                </a:solidFill>
              </a:rPr>
              <a:t>2. Reverse charge liability-</a:t>
            </a:r>
            <a:r>
              <a:rPr lang="en-US" sz="1800" dirty="0">
                <a:solidFill>
                  <a:schemeClr val="tx2">
                    <a:lumMod val="60000"/>
                    <a:lumOff val="40000"/>
                  </a:schemeClr>
                </a:solidFill>
              </a:rPr>
              <a:t> </a:t>
            </a:r>
            <a:r>
              <a:rPr lang="en-US" sz="1800" dirty="0"/>
              <a:t>Earliest of-</a:t>
            </a:r>
            <a:endParaRPr lang="en-US" sz="1800" dirty="0">
              <a:solidFill>
                <a:schemeClr val="tx2">
                  <a:lumMod val="60000"/>
                  <a:lumOff val="40000"/>
                </a:schemeClr>
              </a:solidFill>
            </a:endParaRPr>
          </a:p>
          <a:p>
            <a:pPr marL="0" indent="0">
              <a:buNone/>
            </a:pPr>
            <a:r>
              <a:rPr lang="en-US" sz="1800" dirty="0"/>
              <a:t> </a:t>
            </a:r>
            <a:r>
              <a:rPr lang="en-US" sz="1800" b="1" i="1" u="sng" dirty="0">
                <a:solidFill>
                  <a:srgbClr val="C00000"/>
                </a:solidFill>
              </a:rPr>
              <a:t>[P61], then purchase booking. For supply by out-India associate, earlier of P or PB</a:t>
            </a:r>
          </a:p>
          <a:p>
            <a:pPr>
              <a:buAutoNum type="arabicPeriod"/>
            </a:pPr>
            <a:r>
              <a:rPr lang="en-US" sz="1800" dirty="0"/>
              <a:t>When RCM recipient made payment (as per his book or A/c entry)</a:t>
            </a:r>
          </a:p>
          <a:p>
            <a:pPr>
              <a:buAutoNum type="arabicPeriod"/>
            </a:pPr>
            <a:r>
              <a:rPr lang="en-US" sz="1800" dirty="0"/>
              <a:t>61</a:t>
            </a:r>
            <a:r>
              <a:rPr lang="en-US" sz="1800" baseline="30000" dirty="0"/>
              <a:t>st</a:t>
            </a:r>
            <a:r>
              <a:rPr lang="en-US" sz="1800" dirty="0"/>
              <a:t> day from supplier’s invoice / document date.</a:t>
            </a:r>
          </a:p>
          <a:p>
            <a:pPr>
              <a:buFont typeface="Arial" pitchFamily="34" charset="0"/>
              <a:buAutoNum type="arabicPeriod"/>
            </a:pPr>
            <a:r>
              <a:rPr lang="en-US" sz="1800" dirty="0"/>
              <a:t>If above fail, then date when recipient entered supply in his books of account.</a:t>
            </a:r>
          </a:p>
          <a:p>
            <a:pPr>
              <a:buNone/>
            </a:pPr>
            <a:r>
              <a:rPr lang="en-US" sz="1800" dirty="0"/>
              <a:t>Note- if supplier is out-India </a:t>
            </a:r>
            <a:r>
              <a:rPr lang="en-US" sz="1800" dirty="0">
                <a:solidFill>
                  <a:srgbClr val="C00000"/>
                </a:solidFill>
              </a:rPr>
              <a:t>Associated enterprise</a:t>
            </a:r>
            <a:r>
              <a:rPr lang="en-US" sz="1800" dirty="0"/>
              <a:t>, then earlier of – when recipient entered in his books or when he made payments. </a:t>
            </a:r>
            <a:r>
              <a:rPr lang="en-US" sz="1800" dirty="0">
                <a:solidFill>
                  <a:srgbClr val="C00000"/>
                </a:solidFill>
              </a:rPr>
              <a:t>[P or PB]</a:t>
            </a:r>
          </a:p>
        </p:txBody>
      </p:sp>
    </p:spTree>
    <p:extLst>
      <p:ext uri="{BB962C8B-B14F-4D97-AF65-F5344CB8AC3E}">
        <p14:creationId xmlns:p14="http://schemas.microsoft.com/office/powerpoint/2010/main" xmlns="" val="134163163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8640"/>
            <a:ext cx="3898776" cy="6081539"/>
          </a:xfrm>
        </p:spPr>
        <p:txBody>
          <a:bodyPr>
            <a:noAutofit/>
          </a:bodyPr>
          <a:lstStyle/>
          <a:p>
            <a:pPr marL="0" indent="0" algn="ctr">
              <a:buNone/>
            </a:pPr>
            <a:r>
              <a:rPr lang="en-US" sz="1800" dirty="0">
                <a:solidFill>
                  <a:srgbClr val="FF0000"/>
                </a:solidFill>
              </a:rPr>
              <a:t>S. 12 For </a:t>
            </a:r>
            <a:r>
              <a:rPr lang="en-US" sz="1800" u="sng" dirty="0">
                <a:solidFill>
                  <a:srgbClr val="FF0000"/>
                </a:solidFill>
              </a:rPr>
              <a:t>GOODS </a:t>
            </a:r>
          </a:p>
          <a:p>
            <a:pPr marL="0" indent="0">
              <a:buNone/>
            </a:pPr>
            <a:r>
              <a:rPr lang="en-US" sz="1800" dirty="0">
                <a:solidFill>
                  <a:schemeClr val="accent6">
                    <a:lumMod val="75000"/>
                  </a:schemeClr>
                </a:solidFill>
              </a:rPr>
              <a:t>3. Supply of Vouchers</a:t>
            </a:r>
          </a:p>
          <a:p>
            <a:pPr>
              <a:buAutoNum type="arabicPeriod"/>
            </a:pPr>
            <a:r>
              <a:rPr lang="en-US" sz="1800" dirty="0"/>
              <a:t>For supply-identifying vouchers &gt; Date of issue of voucher</a:t>
            </a:r>
          </a:p>
          <a:p>
            <a:pPr>
              <a:buAutoNum type="arabicPeriod"/>
            </a:pPr>
            <a:r>
              <a:rPr lang="en-US" sz="1800" dirty="0"/>
              <a:t>For other vouchers &gt; Date of redemption of voucher.</a:t>
            </a:r>
          </a:p>
          <a:p>
            <a:pPr marL="0" indent="0">
              <a:buNone/>
            </a:pPr>
            <a:r>
              <a:rPr lang="en-US" sz="1800" dirty="0">
                <a:solidFill>
                  <a:schemeClr val="accent6">
                    <a:lumMod val="75000"/>
                  </a:schemeClr>
                </a:solidFill>
              </a:rPr>
              <a:t>3. If TOS determination by above three not possible- </a:t>
            </a:r>
            <a:r>
              <a:rPr lang="en-US" sz="1800" dirty="0"/>
              <a:t>[</a:t>
            </a:r>
            <a:r>
              <a:rPr lang="en-US" sz="1800" dirty="0" err="1"/>
              <a:t>ie</a:t>
            </a:r>
            <a:r>
              <a:rPr lang="en-US" sz="1800" dirty="0"/>
              <a:t> Earlier of IP for FCM/ Earliest of receipt of goods or payment &amp; 31</a:t>
            </a:r>
            <a:r>
              <a:rPr lang="en-US" sz="1800" baseline="30000" dirty="0"/>
              <a:t>st</a:t>
            </a:r>
            <a:r>
              <a:rPr lang="en-US" sz="1800" dirty="0"/>
              <a:t> day from supplier’s invoice date in case of RCM/ Issue date or redemption date of voucher], then TOS will be-</a:t>
            </a:r>
          </a:p>
          <a:p>
            <a:pPr marL="514350" indent="-514350">
              <a:buAutoNum type="arabicPeriod"/>
            </a:pPr>
            <a:r>
              <a:rPr lang="en-US" sz="1800" dirty="0"/>
              <a:t>Due date of return filing (where to be filed)</a:t>
            </a:r>
          </a:p>
          <a:p>
            <a:pPr marL="514350" indent="-514350">
              <a:buAutoNum type="arabicPeriod"/>
            </a:pPr>
            <a:r>
              <a:rPr lang="en-US" sz="1800" dirty="0"/>
              <a:t>If return not to be filed, then date of tax payment.</a:t>
            </a:r>
          </a:p>
          <a:p>
            <a:pPr marL="0" indent="0">
              <a:buNone/>
            </a:pPr>
            <a:r>
              <a:rPr lang="en-US" sz="1800" dirty="0">
                <a:solidFill>
                  <a:schemeClr val="accent6">
                    <a:lumMod val="75000"/>
                  </a:schemeClr>
                </a:solidFill>
              </a:rPr>
              <a:t>4. Additional value (</a:t>
            </a:r>
            <a:r>
              <a:rPr lang="en-US" sz="1800" dirty="0" err="1">
                <a:solidFill>
                  <a:schemeClr val="accent6">
                    <a:lumMod val="75000"/>
                  </a:schemeClr>
                </a:solidFill>
              </a:rPr>
              <a:t>int</a:t>
            </a:r>
            <a:r>
              <a:rPr lang="en-US" sz="1800" dirty="0">
                <a:solidFill>
                  <a:schemeClr val="accent6">
                    <a:lumMod val="75000"/>
                  </a:schemeClr>
                </a:solidFill>
              </a:rPr>
              <a:t>/fee/penalty) received  for delayed payment –  </a:t>
            </a:r>
            <a:r>
              <a:rPr lang="en-US" sz="1800" dirty="0"/>
              <a:t>TOS will be-</a:t>
            </a:r>
          </a:p>
          <a:p>
            <a:pPr>
              <a:buNone/>
            </a:pPr>
            <a:r>
              <a:rPr lang="en-US" sz="1800" dirty="0"/>
              <a:t>Date of receipt of additional value by supplier.</a:t>
            </a:r>
          </a:p>
        </p:txBody>
      </p:sp>
      <p:sp>
        <p:nvSpPr>
          <p:cNvPr id="4" name="Content Placeholder 3"/>
          <p:cNvSpPr>
            <a:spLocks noGrp="1"/>
          </p:cNvSpPr>
          <p:nvPr>
            <p:ph sz="half" idx="2"/>
          </p:nvPr>
        </p:nvSpPr>
        <p:spPr>
          <a:xfrm>
            <a:off x="4572000" y="260648"/>
            <a:ext cx="4114800" cy="6368752"/>
          </a:xfrm>
        </p:spPr>
        <p:txBody>
          <a:bodyPr>
            <a:noAutofit/>
          </a:bodyPr>
          <a:lstStyle/>
          <a:p>
            <a:pPr marL="0" indent="0" algn="ctr">
              <a:buNone/>
            </a:pPr>
            <a:r>
              <a:rPr lang="en-US" sz="1800" dirty="0">
                <a:solidFill>
                  <a:srgbClr val="FF0000"/>
                </a:solidFill>
              </a:rPr>
              <a:t>S. 13 For </a:t>
            </a:r>
            <a:r>
              <a:rPr lang="en-US" sz="1800" u="sng" dirty="0">
                <a:solidFill>
                  <a:srgbClr val="FF0000"/>
                </a:solidFill>
              </a:rPr>
              <a:t>SERVICES</a:t>
            </a:r>
          </a:p>
          <a:p>
            <a:pPr marL="0" indent="0">
              <a:buNone/>
            </a:pPr>
            <a:r>
              <a:rPr lang="en-US" sz="1800" dirty="0">
                <a:solidFill>
                  <a:schemeClr val="accent6">
                    <a:lumMod val="75000"/>
                  </a:schemeClr>
                </a:solidFill>
              </a:rPr>
              <a:t>3. Supply of Vouchers</a:t>
            </a:r>
          </a:p>
          <a:p>
            <a:pPr marL="0" indent="0">
              <a:buNone/>
            </a:pPr>
            <a:r>
              <a:rPr lang="en-US" sz="1800" dirty="0"/>
              <a:t>same as for goods</a:t>
            </a:r>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r>
              <a:rPr lang="en-US" sz="1800" dirty="0">
                <a:solidFill>
                  <a:schemeClr val="accent6">
                    <a:lumMod val="75000"/>
                  </a:schemeClr>
                </a:solidFill>
              </a:rPr>
              <a:t>3. If TOS determination of above three not possible- </a:t>
            </a:r>
          </a:p>
          <a:p>
            <a:pPr marL="0" indent="0">
              <a:buNone/>
            </a:pPr>
            <a:endParaRPr lang="en-US" sz="1800" dirty="0">
              <a:solidFill>
                <a:schemeClr val="accent6">
                  <a:lumMod val="75000"/>
                </a:schemeClr>
              </a:solidFill>
            </a:endParaRPr>
          </a:p>
          <a:p>
            <a:pPr marL="0" indent="0">
              <a:buNone/>
            </a:pPr>
            <a:r>
              <a:rPr lang="en-US" sz="1800" dirty="0"/>
              <a:t>Same as for good</a:t>
            </a:r>
          </a:p>
          <a:p>
            <a:pPr marL="0" indent="0">
              <a:buNone/>
            </a:pPr>
            <a:endParaRPr lang="en-US" sz="1800" dirty="0"/>
          </a:p>
          <a:p>
            <a:pPr marL="0" indent="0">
              <a:buNone/>
            </a:pPr>
            <a:endParaRPr lang="en-US" sz="1800" dirty="0"/>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r>
              <a:rPr lang="en-US" sz="1800" dirty="0">
                <a:solidFill>
                  <a:schemeClr val="accent6">
                    <a:lumMod val="75000"/>
                  </a:schemeClr>
                </a:solidFill>
              </a:rPr>
              <a:t>4. Additional value (</a:t>
            </a:r>
            <a:r>
              <a:rPr lang="en-US" sz="1800" dirty="0" err="1">
                <a:solidFill>
                  <a:schemeClr val="accent6">
                    <a:lumMod val="75000"/>
                  </a:schemeClr>
                </a:solidFill>
              </a:rPr>
              <a:t>int</a:t>
            </a:r>
            <a:r>
              <a:rPr lang="en-US" sz="1800" dirty="0">
                <a:solidFill>
                  <a:schemeClr val="accent6">
                    <a:lumMod val="75000"/>
                  </a:schemeClr>
                </a:solidFill>
              </a:rPr>
              <a:t>/fee/penalty) received  for delayed payment –</a:t>
            </a:r>
          </a:p>
          <a:p>
            <a:pPr marL="0" indent="0">
              <a:buNone/>
            </a:pPr>
            <a:r>
              <a:rPr lang="en-US" sz="1800" dirty="0"/>
              <a:t> </a:t>
            </a:r>
          </a:p>
          <a:p>
            <a:pPr marL="0" indent="0">
              <a:buNone/>
            </a:pPr>
            <a:r>
              <a:rPr lang="en-US" sz="1800" dirty="0"/>
              <a:t>Same as for goods		</a:t>
            </a:r>
          </a:p>
        </p:txBody>
      </p:sp>
    </p:spTree>
    <p:extLst>
      <p:ext uri="{BB962C8B-B14F-4D97-AF65-F5344CB8AC3E}">
        <p14:creationId xmlns:p14="http://schemas.microsoft.com/office/powerpoint/2010/main" xmlns="" val="134163163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lvl="1" algn="just">
              <a:buNone/>
            </a:pPr>
            <a:r>
              <a:rPr lang="en-US" u="sng" dirty="0">
                <a:solidFill>
                  <a:srgbClr val="FF0000"/>
                </a:solidFill>
              </a:rPr>
              <a:t>A glance of Invoicing in GST:- </a:t>
            </a:r>
          </a:p>
          <a:p>
            <a:pPr lvl="1" algn="just">
              <a:buFont typeface="Wingdings" pitchFamily="2" charset="2"/>
              <a:buChar char="v"/>
            </a:pPr>
            <a:r>
              <a:rPr lang="en-US" sz="2400" dirty="0">
                <a:solidFill>
                  <a:srgbClr val="C00000"/>
                </a:solidFill>
              </a:rPr>
              <a:t>Who will issue ?</a:t>
            </a:r>
            <a:r>
              <a:rPr lang="en-US" sz="2400" dirty="0"/>
              <a:t> – Registered &amp; &gt;= Rs.200/-</a:t>
            </a:r>
          </a:p>
          <a:p>
            <a:pPr lvl="1" algn="just">
              <a:buFont typeface="Wingdings" pitchFamily="2" charset="2"/>
              <a:buChar char="v"/>
            </a:pPr>
            <a:r>
              <a:rPr lang="en-US" sz="2400" dirty="0">
                <a:solidFill>
                  <a:srgbClr val="C00000"/>
                </a:solidFill>
              </a:rPr>
              <a:t>What to Issue? – </a:t>
            </a:r>
          </a:p>
          <a:p>
            <a:pPr lvl="1" algn="just">
              <a:buFont typeface="Wingdings" pitchFamily="2" charset="2"/>
              <a:buChar char="§"/>
            </a:pPr>
            <a:r>
              <a:rPr lang="en-US" sz="2400" dirty="0"/>
              <a:t>If eligible to collect tax- </a:t>
            </a:r>
          </a:p>
          <a:p>
            <a:pPr lvl="2" algn="just">
              <a:buFont typeface="Wingdings" pitchFamily="2" charset="2"/>
              <a:buChar char="§"/>
            </a:pPr>
            <a:r>
              <a:rPr lang="en-US" u="sng" dirty="0"/>
              <a:t>Invoice</a:t>
            </a:r>
            <a:r>
              <a:rPr lang="en-US" dirty="0"/>
              <a:t> [R-46/S.31(1)]; </a:t>
            </a:r>
          </a:p>
          <a:p>
            <a:pPr lvl="2" algn="just">
              <a:buFont typeface="Wingdings" pitchFamily="2" charset="2"/>
              <a:buChar char="§"/>
            </a:pPr>
            <a:r>
              <a:rPr lang="en-US" u="sng" dirty="0"/>
              <a:t>Revised invoice</a:t>
            </a:r>
            <a:r>
              <a:rPr lang="en-US" dirty="0"/>
              <a:t> [R-53, for time gap between liability and RC grant]</a:t>
            </a:r>
          </a:p>
          <a:p>
            <a:pPr lvl="1" algn="just">
              <a:buFont typeface="Wingdings" pitchFamily="2" charset="2"/>
              <a:buChar char="§"/>
            </a:pPr>
            <a:r>
              <a:rPr lang="en-US" sz="2400" dirty="0"/>
              <a:t>If not eligible to collect tax- </a:t>
            </a:r>
          </a:p>
          <a:p>
            <a:pPr lvl="2" algn="just">
              <a:buFont typeface="Wingdings" pitchFamily="2" charset="2"/>
              <a:buChar char="§"/>
            </a:pPr>
            <a:r>
              <a:rPr lang="en-US" u="sng" dirty="0"/>
              <a:t>Bill of Supply</a:t>
            </a:r>
            <a:r>
              <a:rPr lang="en-US" dirty="0"/>
              <a:t> [R-49/S.39(3)(c); </a:t>
            </a:r>
          </a:p>
          <a:p>
            <a:pPr lvl="2" algn="just">
              <a:buNone/>
            </a:pPr>
            <a:r>
              <a:rPr lang="en-US" dirty="0"/>
              <a:t>[by composition payer &amp; exempt G/S supplier]</a:t>
            </a:r>
          </a:p>
          <a:p>
            <a:pPr lvl="1" algn="just">
              <a:buFont typeface="Wingdings" pitchFamily="2" charset="2"/>
              <a:buChar char="§"/>
            </a:pPr>
            <a:r>
              <a:rPr lang="en-US" sz="2400" dirty="0">
                <a:solidFill>
                  <a:srgbClr val="C00000"/>
                </a:solidFill>
              </a:rPr>
              <a:t>Other documents-</a:t>
            </a:r>
          </a:p>
          <a:p>
            <a:pPr lvl="2" algn="just">
              <a:buFont typeface="Wingdings" pitchFamily="2" charset="2"/>
              <a:buChar char="§"/>
            </a:pPr>
            <a:r>
              <a:rPr lang="en-US" dirty="0"/>
              <a:t>Receipt voucher [R-50]</a:t>
            </a:r>
          </a:p>
          <a:p>
            <a:pPr lvl="2" algn="just">
              <a:buFont typeface="Wingdings" pitchFamily="2" charset="2"/>
              <a:buChar char="§"/>
            </a:pPr>
            <a:r>
              <a:rPr lang="en-US" dirty="0"/>
              <a:t>Refund voucher [R-51]</a:t>
            </a:r>
          </a:p>
          <a:p>
            <a:pPr lvl="2" algn="just">
              <a:buFont typeface="Wingdings" pitchFamily="2" charset="2"/>
              <a:buChar char="§"/>
            </a:pPr>
            <a:r>
              <a:rPr lang="en-US" dirty="0"/>
              <a:t>Payment Voucher [R-52]</a:t>
            </a:r>
          </a:p>
          <a:p>
            <a:pPr lvl="2" algn="just">
              <a:buFont typeface="Wingdings" pitchFamily="2" charset="2"/>
              <a:buChar char="§"/>
            </a:pPr>
            <a:r>
              <a:rPr lang="en-US" dirty="0"/>
              <a:t>Delivery </a:t>
            </a:r>
            <a:r>
              <a:rPr lang="en-US" dirty="0" err="1"/>
              <a:t>challan</a:t>
            </a:r>
            <a:r>
              <a:rPr lang="en-US" dirty="0"/>
              <a:t> [R-55] liquid gas, job work, non-supply, CKD</a:t>
            </a:r>
          </a:p>
          <a:p>
            <a:pPr lvl="1" algn="just">
              <a:buNone/>
            </a:pPr>
            <a:endParaRPr lang="en-US" sz="1400" dirty="0"/>
          </a:p>
          <a:p>
            <a:pPr lvl="1" algn="just">
              <a:buFont typeface="Wingdings" pitchFamily="2" charset="2"/>
              <a:buChar char="v"/>
            </a:pP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553200"/>
          </a:xfrm>
        </p:spPr>
        <p:txBody>
          <a:bodyPr>
            <a:normAutofit fontScale="92500" lnSpcReduction="20000"/>
          </a:bodyPr>
          <a:lstStyle/>
          <a:p>
            <a:pPr lvl="1" algn="just">
              <a:buFont typeface="Wingdings" pitchFamily="2" charset="2"/>
              <a:buChar char="v"/>
            </a:pPr>
            <a:r>
              <a:rPr lang="en-US" sz="3600" dirty="0">
                <a:solidFill>
                  <a:srgbClr val="C00000"/>
                </a:solidFill>
                <a:latin typeface="Times New Roman" pitchFamily="18" charset="0"/>
                <a:cs typeface="Times New Roman" pitchFamily="18" charset="0"/>
              </a:rPr>
              <a:t>When to Issue?</a:t>
            </a:r>
          </a:p>
          <a:p>
            <a:pPr lvl="1" algn="just">
              <a:buFont typeface="Wingdings" pitchFamily="2" charset="2"/>
              <a:buChar char="Ø"/>
            </a:pPr>
            <a:r>
              <a:rPr lang="en-US" b="1" dirty="0">
                <a:solidFill>
                  <a:srgbClr val="C00000"/>
                </a:solidFill>
                <a:latin typeface="Times New Roman" pitchFamily="18" charset="0"/>
                <a:cs typeface="Times New Roman" pitchFamily="18" charset="0"/>
              </a:rPr>
              <a:t>General Cases-</a:t>
            </a:r>
          </a:p>
          <a:p>
            <a:pPr lvl="2" algn="just">
              <a:buFont typeface="Wingdings" pitchFamily="2" charset="2"/>
              <a:buChar char="§"/>
            </a:pPr>
            <a:r>
              <a:rPr lang="en-US" dirty="0">
                <a:latin typeface="Times New Roman" pitchFamily="18" charset="0"/>
                <a:cs typeface="Times New Roman" pitchFamily="18" charset="0"/>
              </a:rPr>
              <a:t>goods – on/before removal; on/before delivery</a:t>
            </a:r>
          </a:p>
          <a:p>
            <a:pPr lvl="2" algn="just">
              <a:buFont typeface="Wingdings" pitchFamily="2" charset="2"/>
              <a:buChar char="§"/>
            </a:pPr>
            <a:r>
              <a:rPr lang="en-US" dirty="0">
                <a:latin typeface="Times New Roman" pitchFamily="18" charset="0"/>
                <a:cs typeface="Times New Roman" pitchFamily="18" charset="0"/>
              </a:rPr>
              <a:t>services – within 30 days of supply. 45 days for banking co., financial institution, or NBFC [Rule 47]</a:t>
            </a:r>
          </a:p>
          <a:p>
            <a:pPr lvl="2" algn="just">
              <a:buFont typeface="Wingdings" pitchFamily="2" charset="2"/>
              <a:buChar char="§"/>
            </a:pPr>
            <a:r>
              <a:rPr lang="en-US" dirty="0">
                <a:latin typeface="Times New Roman" pitchFamily="18" charset="0"/>
                <a:cs typeface="Times New Roman" pitchFamily="18" charset="0"/>
              </a:rPr>
              <a:t>special services (R-54)- ISD, Banking, Insurance, GTA, PTA</a:t>
            </a:r>
          </a:p>
          <a:p>
            <a:pPr algn="just">
              <a:buNone/>
            </a:pPr>
            <a:r>
              <a:rPr lang="en-US" sz="2600" dirty="0">
                <a:solidFill>
                  <a:srgbClr val="C00000"/>
                </a:solidFill>
                <a:latin typeface="Times New Roman" pitchFamily="18" charset="0"/>
                <a:cs typeface="Times New Roman" pitchFamily="18" charset="0"/>
              </a:rPr>
              <a:t>Note-</a:t>
            </a:r>
            <a:r>
              <a:rPr lang="en-US" sz="2600" dirty="0">
                <a:latin typeface="Times New Roman" pitchFamily="18" charset="0"/>
                <a:cs typeface="Times New Roman" pitchFamily="18" charset="0"/>
              </a:rPr>
              <a:t> ‘Removal’ means- [S.2(96)]</a:t>
            </a:r>
          </a:p>
          <a:p>
            <a:pPr algn="just">
              <a:buNone/>
            </a:pPr>
            <a:r>
              <a:rPr lang="en-US" sz="2600" dirty="0">
                <a:latin typeface="Times New Roman" pitchFamily="18" charset="0"/>
                <a:cs typeface="Times New Roman" pitchFamily="18" charset="0"/>
              </a:rPr>
              <a:t>	(a) dispatch for delivery by supplier or any other person acting on his behalf, or</a:t>
            </a:r>
          </a:p>
          <a:p>
            <a:pPr algn="just">
              <a:buNone/>
            </a:pPr>
            <a:r>
              <a:rPr lang="en-US" sz="2600" dirty="0">
                <a:latin typeface="Times New Roman" pitchFamily="18" charset="0"/>
                <a:cs typeface="Times New Roman" pitchFamily="18" charset="0"/>
              </a:rPr>
              <a:t>	(b) collection by the recipient  or any other person acting on his behalf</a:t>
            </a:r>
          </a:p>
          <a:p>
            <a:pPr lvl="1" algn="just">
              <a:buFont typeface="Wingdings" pitchFamily="2" charset="2"/>
              <a:buChar char="Ø"/>
            </a:pPr>
            <a:r>
              <a:rPr lang="en-US" b="1" dirty="0">
                <a:solidFill>
                  <a:srgbClr val="C00000"/>
                </a:solidFill>
                <a:latin typeface="Times New Roman" pitchFamily="18" charset="0"/>
                <a:cs typeface="Times New Roman" pitchFamily="18" charset="0"/>
              </a:rPr>
              <a:t>Special Cases-</a:t>
            </a:r>
          </a:p>
          <a:p>
            <a:pPr marL="971550" lvl="1" indent="-514350" algn="just">
              <a:buNone/>
            </a:pPr>
            <a:r>
              <a:rPr lang="en-US" dirty="0">
                <a:solidFill>
                  <a:srgbClr val="C00000"/>
                </a:solidFill>
                <a:latin typeface="Times New Roman" pitchFamily="18" charset="0"/>
                <a:cs typeface="Times New Roman" pitchFamily="18" charset="0"/>
              </a:rPr>
              <a:t>1) 	Sale on approval</a:t>
            </a:r>
          </a:p>
          <a:p>
            <a:pPr marL="1371600" lvl="2" indent="-514350" algn="just">
              <a:buNone/>
            </a:pPr>
            <a:r>
              <a:rPr lang="en-US" sz="2800" dirty="0">
                <a:latin typeface="Times New Roman" pitchFamily="18" charset="0"/>
                <a:cs typeface="Times New Roman" pitchFamily="18" charset="0"/>
              </a:rPr>
              <a:t>– when approval granted; or 6 months from clearance</a:t>
            </a:r>
          </a:p>
          <a:p>
            <a:pPr marL="1371600" lvl="2" indent="-514350" algn="just">
              <a:buNone/>
            </a:pPr>
            <a:r>
              <a:rPr lang="en-US" dirty="0">
                <a:solidFill>
                  <a:srgbClr val="00B050"/>
                </a:solidFill>
              </a:rPr>
              <a:t>[Circular 10/10/17-GST </a:t>
            </a:r>
            <a:r>
              <a:rPr lang="en-US" dirty="0" err="1">
                <a:solidFill>
                  <a:srgbClr val="00B050"/>
                </a:solidFill>
              </a:rPr>
              <a:t>dt</a:t>
            </a:r>
            <a:r>
              <a:rPr lang="en-US" dirty="0">
                <a:solidFill>
                  <a:srgbClr val="00B050"/>
                </a:solidFill>
              </a:rPr>
              <a:t> 18.10.17 for </a:t>
            </a:r>
            <a:r>
              <a:rPr lang="en-US" dirty="0" err="1">
                <a:solidFill>
                  <a:srgbClr val="00B050"/>
                </a:solidFill>
              </a:rPr>
              <a:t>jewellery</a:t>
            </a:r>
            <a:r>
              <a:rPr lang="en-US" dirty="0">
                <a:solidFill>
                  <a:srgbClr val="00B050"/>
                </a:solidFill>
              </a:rPr>
              <a:t> and other</a:t>
            </a:r>
          </a:p>
          <a:p>
            <a:pPr marL="1371600" lvl="2" indent="-514350" algn="just">
              <a:buNone/>
            </a:pPr>
            <a:r>
              <a:rPr lang="en-US" dirty="0">
                <a:solidFill>
                  <a:srgbClr val="00B050"/>
                </a:solidFill>
              </a:rPr>
              <a:t>&amp; Cir 22/22/17-GST </a:t>
            </a:r>
            <a:r>
              <a:rPr lang="en-US" dirty="0" err="1">
                <a:solidFill>
                  <a:srgbClr val="00B050"/>
                </a:solidFill>
              </a:rPr>
              <a:t>dt</a:t>
            </a:r>
            <a:r>
              <a:rPr lang="en-US" dirty="0">
                <a:solidFill>
                  <a:srgbClr val="00B050"/>
                </a:solidFill>
              </a:rPr>
              <a:t> 21.12.17 for Art work to gallery]</a:t>
            </a:r>
          </a:p>
          <a:p>
            <a:pPr marL="571500" indent="-514350" algn="just">
              <a:buNone/>
            </a:pP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Remove on Delivery </a:t>
            </a:r>
            <a:r>
              <a:rPr lang="en-US" sz="2400" b="1" dirty="0" err="1">
                <a:latin typeface="Times New Roman" pitchFamily="18" charset="0"/>
                <a:cs typeface="Times New Roman" pitchFamily="18" charset="0"/>
              </a:rPr>
              <a:t>challan</a:t>
            </a: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Eway</a:t>
            </a:r>
            <a:r>
              <a:rPr lang="en-US" sz="2400" b="1" dirty="0">
                <a:latin typeface="Times New Roman" pitchFamily="18" charset="0"/>
                <a:cs typeface="Times New Roman" pitchFamily="18" charset="0"/>
              </a:rPr>
              <a:t> bill (if applicable); carry invoice book</a:t>
            </a:r>
            <a:r>
              <a:rPr lang="en-US" sz="2400" dirty="0">
                <a:latin typeface="Times New Roman" pitchFamily="18" charset="0"/>
                <a:cs typeface="Times New Roman" pitchFamily="18" charset="0"/>
              </a:rPr>
              <a:t>]</a:t>
            </a:r>
          </a:p>
          <a:p>
            <a:pPr lvl="5" algn="just">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lnSpcReduction="10000"/>
          </a:bodyPr>
          <a:lstStyle/>
          <a:p>
            <a:pPr marL="571500" indent="-514350" algn="just">
              <a:buNone/>
            </a:pPr>
            <a:r>
              <a:rPr lang="en-US" sz="2800" dirty="0">
                <a:solidFill>
                  <a:srgbClr val="C00000"/>
                </a:solidFill>
                <a:latin typeface="Times New Roman" pitchFamily="18" charset="0"/>
                <a:cs typeface="Times New Roman" pitchFamily="18" charset="0"/>
              </a:rPr>
              <a:t>2)	RCM supply</a:t>
            </a:r>
          </a:p>
          <a:p>
            <a:pPr marL="571500" indent="-514350" algn="just">
              <a:buNone/>
            </a:pPr>
            <a:r>
              <a:rPr lang="en-US" sz="2800" dirty="0">
                <a:latin typeface="Times New Roman" pitchFamily="18" charset="0"/>
                <a:cs typeface="Times New Roman" pitchFamily="18" charset="0"/>
              </a:rPr>
              <a:t>	- </a:t>
            </a:r>
            <a:r>
              <a:rPr lang="en-US" sz="2400" b="1" dirty="0">
                <a:latin typeface="Times New Roman" pitchFamily="18" charset="0"/>
                <a:cs typeface="Times New Roman" pitchFamily="18" charset="0"/>
              </a:rPr>
              <a:t>Self invoice</a:t>
            </a:r>
            <a:r>
              <a:rPr lang="en-US" sz="2400" dirty="0">
                <a:latin typeface="Times New Roman" pitchFamily="18" charset="0"/>
                <a:cs typeface="Times New Roman" pitchFamily="18" charset="0"/>
              </a:rPr>
              <a:t>- on the date of receipt for S9(3); or  at month end for s.9(4)</a:t>
            </a:r>
          </a:p>
          <a:p>
            <a:pPr marL="571500" indent="-514350" algn="just">
              <a:buNone/>
            </a:pPr>
            <a:r>
              <a:rPr lang="en-US" sz="2400" dirty="0">
                <a:latin typeface="Times New Roman" pitchFamily="18" charset="0"/>
                <a:cs typeface="Times New Roman" pitchFamily="18" charset="0"/>
              </a:rPr>
              <a:t>	- </a:t>
            </a:r>
            <a:r>
              <a:rPr lang="en-US" sz="2400" b="1" dirty="0">
                <a:latin typeface="Times New Roman" pitchFamily="18" charset="0"/>
                <a:cs typeface="Times New Roman" pitchFamily="18" charset="0"/>
              </a:rPr>
              <a:t>Payment voucher</a:t>
            </a:r>
            <a:r>
              <a:rPr lang="en-US" sz="2400" dirty="0">
                <a:latin typeface="Times New Roman" pitchFamily="18" charset="0"/>
                <a:cs typeface="Times New Roman" pitchFamily="18" charset="0"/>
              </a:rPr>
              <a:t> – at the time of payment</a:t>
            </a:r>
          </a:p>
          <a:p>
            <a:pPr marL="571500" indent="-514350" algn="just">
              <a:buNone/>
            </a:pPr>
            <a:r>
              <a:rPr lang="en-US" sz="2400" dirty="0">
                <a:latin typeface="Times New Roman" pitchFamily="18" charset="0"/>
                <a:cs typeface="Times New Roman" pitchFamily="18" charset="0"/>
              </a:rPr>
              <a:t>	- </a:t>
            </a:r>
            <a:r>
              <a:rPr lang="en-US" sz="2400" b="1" dirty="0">
                <a:latin typeface="Times New Roman" pitchFamily="18" charset="0"/>
                <a:cs typeface="Times New Roman" pitchFamily="18" charset="0"/>
              </a:rPr>
              <a:t>E-way bill </a:t>
            </a:r>
            <a:r>
              <a:rPr lang="en-US" sz="2400" dirty="0">
                <a:latin typeface="Times New Roman" pitchFamily="18" charset="0"/>
                <a:cs typeface="Times New Roman" pitchFamily="18" charset="0"/>
              </a:rPr>
              <a:t>(where applicable)</a:t>
            </a:r>
          </a:p>
          <a:p>
            <a:pPr marL="571500" indent="-514350" algn="just">
              <a:buNone/>
            </a:pPr>
            <a:r>
              <a:rPr lang="en-US" sz="2400" dirty="0">
                <a:solidFill>
                  <a:srgbClr val="C00000"/>
                </a:solidFill>
                <a:latin typeface="Times New Roman" pitchFamily="18" charset="0"/>
                <a:cs typeface="Times New Roman" pitchFamily="18" charset="0"/>
              </a:rPr>
              <a:t>3)	SKD/CKD-</a:t>
            </a:r>
            <a:r>
              <a:rPr lang="en-US" sz="2400" dirty="0">
                <a:latin typeface="Times New Roman" pitchFamily="18" charset="0"/>
                <a:cs typeface="Times New Roman" pitchFamily="18" charset="0"/>
              </a:rPr>
              <a:t> Transportation of goods in knocked down condition in more than one consignment:- [Rule 55(5)]</a:t>
            </a:r>
          </a:p>
          <a:p>
            <a:pPr marL="571500" indent="-514350" algn="just"/>
            <a:r>
              <a:rPr lang="en-US" sz="2400" dirty="0">
                <a:latin typeface="Times New Roman" pitchFamily="18" charset="0"/>
                <a:cs typeface="Times New Roman" pitchFamily="18" charset="0"/>
              </a:rPr>
              <a:t>Issue the complete invoice before dispatch of the first consignment.</a:t>
            </a:r>
          </a:p>
          <a:p>
            <a:pPr marL="571500" indent="-514350" algn="just"/>
            <a:r>
              <a:rPr lang="en-US" sz="2400" dirty="0">
                <a:latin typeface="Times New Roman" pitchFamily="18" charset="0"/>
                <a:cs typeface="Times New Roman" pitchFamily="18" charset="0"/>
              </a:rPr>
              <a:t>Issue delivery </a:t>
            </a:r>
            <a:r>
              <a:rPr lang="en-US" sz="2400" dirty="0" err="1">
                <a:latin typeface="Times New Roman" pitchFamily="18" charset="0"/>
                <a:cs typeface="Times New Roman" pitchFamily="18" charset="0"/>
              </a:rPr>
              <a:t>challan</a:t>
            </a:r>
            <a:r>
              <a:rPr lang="en-US" sz="2400" dirty="0">
                <a:latin typeface="Times New Roman" pitchFamily="18" charset="0"/>
                <a:cs typeface="Times New Roman" pitchFamily="18" charset="0"/>
              </a:rPr>
              <a:t> for each of the subsequent </a:t>
            </a:r>
            <a:r>
              <a:rPr lang="en-US" sz="2400" dirty="0">
                <a:solidFill>
                  <a:srgbClr val="00B050"/>
                </a:solidFill>
                <a:latin typeface="Times New Roman" pitchFamily="18" charset="0"/>
                <a:cs typeface="Times New Roman" pitchFamily="18" charset="0"/>
              </a:rPr>
              <a:t>(?) </a:t>
            </a:r>
            <a:r>
              <a:rPr lang="en-US" sz="2400" dirty="0">
                <a:latin typeface="Times New Roman" pitchFamily="18" charset="0"/>
                <a:cs typeface="Times New Roman" pitchFamily="18" charset="0"/>
              </a:rPr>
              <a:t>consignments, giving reference of the invoice</a:t>
            </a:r>
          </a:p>
          <a:p>
            <a:pPr marL="571500" indent="-514350" algn="just"/>
            <a:r>
              <a:rPr lang="en-US" sz="2400" dirty="0">
                <a:latin typeface="Times New Roman" pitchFamily="18" charset="0"/>
                <a:cs typeface="Times New Roman" pitchFamily="18" charset="0"/>
              </a:rPr>
              <a:t>Consignment will move on delivery </a:t>
            </a:r>
            <a:r>
              <a:rPr lang="en-US" sz="2400" dirty="0" err="1">
                <a:latin typeface="Times New Roman" pitchFamily="18" charset="0"/>
                <a:cs typeface="Times New Roman" pitchFamily="18" charset="0"/>
              </a:rPr>
              <a:t>challan</a:t>
            </a:r>
            <a:r>
              <a:rPr lang="en-US" sz="2400" dirty="0">
                <a:latin typeface="Times New Roman" pitchFamily="18" charset="0"/>
                <a:cs typeface="Times New Roman" pitchFamily="18" charset="0"/>
              </a:rPr>
              <a:t> + duly certified copy of invoice + e-way bill (full value on each DC)</a:t>
            </a:r>
          </a:p>
          <a:p>
            <a:pPr marL="571500" indent="-514350" algn="just"/>
            <a:r>
              <a:rPr lang="en-US" sz="2400" dirty="0">
                <a:latin typeface="Times New Roman" pitchFamily="18" charset="0"/>
                <a:cs typeface="Times New Roman" pitchFamily="18" charset="0"/>
              </a:rPr>
              <a:t>Send original copy of invoice with the last consignment.</a:t>
            </a:r>
          </a:p>
          <a:p>
            <a:pPr marL="571500" indent="-514350" algn="just">
              <a:buNone/>
            </a:pPr>
            <a:r>
              <a:rPr lang="en-US" sz="2400" dirty="0">
                <a:solidFill>
                  <a:srgbClr val="C00000"/>
                </a:solidFill>
                <a:latin typeface="Times New Roman" pitchFamily="18" charset="0"/>
                <a:cs typeface="Times New Roman" pitchFamily="18" charset="0"/>
              </a:rPr>
              <a:t>Note-</a:t>
            </a:r>
            <a:r>
              <a:rPr lang="en-US" sz="2400" dirty="0">
                <a:latin typeface="Times New Roman" pitchFamily="18" charset="0"/>
                <a:cs typeface="Times New Roman" pitchFamily="18" charset="0"/>
              </a:rPr>
              <a:t> seems impracticable where all consignments are spread over span of months or years.</a:t>
            </a:r>
          </a:p>
          <a:p>
            <a:pPr lvl="5" algn="just">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marL="571500" indent="-514350" algn="just">
              <a:buNone/>
            </a:pPr>
            <a:r>
              <a:rPr lang="en-US" sz="2400" dirty="0">
                <a:solidFill>
                  <a:srgbClr val="C00000"/>
                </a:solidFill>
                <a:latin typeface="Times New Roman" pitchFamily="18" charset="0"/>
                <a:cs typeface="Times New Roman" pitchFamily="18" charset="0"/>
              </a:rPr>
              <a:t>4)	Continuous supply </a:t>
            </a:r>
            <a:r>
              <a:rPr lang="en-US" sz="2400" dirty="0">
                <a:solidFill>
                  <a:srgbClr val="00B050"/>
                </a:solidFill>
                <a:latin typeface="Times New Roman" pitchFamily="18" charset="0"/>
                <a:cs typeface="Times New Roman" pitchFamily="18" charset="0"/>
              </a:rPr>
              <a:t>[S.2(32)-continuous/recurrent under a contract, whether or not by pipeline etc, for which regular/periodical invoices are issued + </a:t>
            </a:r>
            <a:r>
              <a:rPr lang="en-US" sz="2400" dirty="0" err="1">
                <a:solidFill>
                  <a:srgbClr val="00B050"/>
                </a:solidFill>
                <a:latin typeface="Times New Roman" pitchFamily="18" charset="0"/>
                <a:cs typeface="Times New Roman" pitchFamily="18" charset="0"/>
              </a:rPr>
              <a:t>Govt</a:t>
            </a:r>
            <a:r>
              <a:rPr lang="en-US" sz="2400" dirty="0">
                <a:solidFill>
                  <a:srgbClr val="00B050"/>
                </a:solidFill>
                <a:latin typeface="Times New Roman" pitchFamily="18" charset="0"/>
                <a:cs typeface="Times New Roman" pitchFamily="18" charset="0"/>
              </a:rPr>
              <a:t> notified supplies ]</a:t>
            </a:r>
          </a:p>
          <a:p>
            <a:pPr marL="1371600" lvl="2" indent="-514350" algn="just">
              <a:buNone/>
            </a:pPr>
            <a:r>
              <a:rPr lang="en-US" dirty="0">
                <a:latin typeface="Times New Roman" pitchFamily="18" charset="0"/>
                <a:cs typeface="Times New Roman" pitchFamily="18" charset="0"/>
              </a:rPr>
              <a:t>--Of Goods-</a:t>
            </a:r>
          </a:p>
          <a:p>
            <a:pPr marL="1371600" lvl="2" indent="-514350" algn="just">
              <a:buFont typeface="+mj-lt"/>
              <a:buAutoNum type="alphaLcPeriod"/>
            </a:pPr>
            <a:r>
              <a:rPr lang="en-US" dirty="0">
                <a:latin typeface="Times New Roman" pitchFamily="18" charset="0"/>
                <a:cs typeface="Times New Roman" pitchFamily="18" charset="0"/>
              </a:rPr>
              <a:t>Before / at each successive statements</a:t>
            </a:r>
          </a:p>
          <a:p>
            <a:pPr marL="1371600" lvl="2" indent="-514350" algn="just">
              <a:buFont typeface="+mj-lt"/>
              <a:buAutoNum type="alphaLcPeriod"/>
            </a:pPr>
            <a:r>
              <a:rPr lang="en-US" dirty="0">
                <a:latin typeface="Times New Roman" pitchFamily="18" charset="0"/>
                <a:cs typeface="Times New Roman" pitchFamily="18" charset="0"/>
              </a:rPr>
              <a:t>At the time of each payment</a:t>
            </a:r>
          </a:p>
          <a:p>
            <a:pPr marL="1371600" lvl="2" indent="-514350" algn="just">
              <a:buNone/>
            </a:pPr>
            <a:r>
              <a:rPr lang="en-US" dirty="0">
                <a:latin typeface="Times New Roman" pitchFamily="18" charset="0"/>
                <a:cs typeface="Times New Roman" pitchFamily="18" charset="0"/>
              </a:rPr>
              <a:t>--Of Services-</a:t>
            </a:r>
          </a:p>
          <a:p>
            <a:pPr marL="1371600" lvl="2" indent="-514350" algn="just">
              <a:buFont typeface="+mj-lt"/>
              <a:buAutoNum type="romanLcPeriod"/>
            </a:pPr>
            <a:r>
              <a:rPr lang="en-US" dirty="0">
                <a:latin typeface="Times New Roman" pitchFamily="18" charset="0"/>
                <a:cs typeface="Times New Roman" pitchFamily="18" charset="0"/>
              </a:rPr>
              <a:t>If payment linked with event – event completion date </a:t>
            </a:r>
            <a:r>
              <a:rPr lang="en-US" dirty="0">
                <a:solidFill>
                  <a:srgbClr val="00B050"/>
                </a:solidFill>
                <a:latin typeface="Times New Roman" pitchFamily="18" charset="0"/>
                <a:cs typeface="Times New Roman" pitchFamily="18" charset="0"/>
              </a:rPr>
              <a:t>[</a:t>
            </a:r>
            <a:r>
              <a:rPr lang="en-US" dirty="0" err="1">
                <a:solidFill>
                  <a:srgbClr val="00B050"/>
                </a:solidFill>
                <a:latin typeface="Times New Roman" pitchFamily="18" charset="0"/>
                <a:cs typeface="Times New Roman" pitchFamily="18" charset="0"/>
              </a:rPr>
              <a:t>eg</a:t>
            </a:r>
            <a:r>
              <a:rPr lang="en-US" dirty="0">
                <a:solidFill>
                  <a:srgbClr val="00B050"/>
                </a:solidFill>
                <a:latin typeface="Times New Roman" pitchFamily="18" charset="0"/>
                <a:cs typeface="Times New Roman" pitchFamily="18" charset="0"/>
              </a:rPr>
              <a:t> milestones like plinth, floor, plastering in building line]</a:t>
            </a:r>
          </a:p>
          <a:p>
            <a:pPr marL="1371600" lvl="2" indent="-514350" algn="just">
              <a:buFont typeface="+mj-lt"/>
              <a:buAutoNum type="romanLcPeriod"/>
            </a:pPr>
            <a:r>
              <a:rPr lang="en-US" dirty="0">
                <a:latin typeface="Times New Roman" pitchFamily="18" charset="0"/>
                <a:cs typeface="Times New Roman" pitchFamily="18" charset="0"/>
              </a:rPr>
              <a:t>If not linked – </a:t>
            </a:r>
          </a:p>
          <a:p>
            <a:pPr marL="1828800" lvl="3" indent="-514350" algn="just">
              <a:buNone/>
            </a:pPr>
            <a:r>
              <a:rPr lang="en-US" sz="2400" dirty="0">
                <a:latin typeface="Times New Roman" pitchFamily="18" charset="0"/>
                <a:cs typeface="Times New Roman" pitchFamily="18" charset="0"/>
              </a:rPr>
              <a:t>-date of payment (if identifiable)</a:t>
            </a:r>
          </a:p>
          <a:p>
            <a:pPr marL="1828800" lvl="3" indent="-514350" algn="just">
              <a:buNone/>
            </a:pPr>
            <a:r>
              <a:rPr lang="en-US" sz="2400" dirty="0">
                <a:latin typeface="Times New Roman" pitchFamily="18" charset="0"/>
                <a:cs typeface="Times New Roman" pitchFamily="18" charset="0"/>
              </a:rPr>
              <a:t>-date of receipt of payment (if not identifiable)</a:t>
            </a:r>
          </a:p>
          <a:p>
            <a:pPr marL="571500" indent="-514350" algn="just">
              <a:buNone/>
            </a:pPr>
            <a:r>
              <a:rPr lang="en-US" sz="2400" dirty="0">
                <a:solidFill>
                  <a:srgbClr val="C00000"/>
                </a:solidFill>
                <a:latin typeface="Times New Roman" pitchFamily="18" charset="0"/>
                <a:cs typeface="Times New Roman" pitchFamily="18" charset="0"/>
              </a:rPr>
              <a:t>5)	If supply ceased </a:t>
            </a:r>
            <a:r>
              <a:rPr lang="en-US" sz="2400" dirty="0">
                <a:latin typeface="Times New Roman" pitchFamily="18" charset="0"/>
                <a:cs typeface="Times New Roman" pitchFamily="18" charset="0"/>
              </a:rPr>
              <a:t>– on the date of cessation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endParaRPr lang="en-US" sz="8000" dirty="0"/>
          </a:p>
          <a:p>
            <a:pPr algn="ctr">
              <a:buNone/>
            </a:pPr>
            <a:r>
              <a:rPr lang="en-US" sz="8000" dirty="0"/>
              <a:t>TIME OF SUPPLY</a:t>
            </a:r>
          </a:p>
          <a:p>
            <a:pPr>
              <a:buNone/>
            </a:pPr>
            <a:r>
              <a:rPr lang="en-US" sz="3600" dirty="0"/>
              <a:t>[Ch IV, S.12 r/w 31(1), 13 r/w 31(2), 14 of CGST Act, 2017]</a:t>
            </a:r>
          </a:p>
          <a:p>
            <a:r>
              <a:rPr lang="en-IN" sz="2000" b="1" dirty="0"/>
              <a:t>Section 12 of the CGST Act, 2017 made applicable to IGST vide Section 20 of the IGST Act, 2017 and UTGST vide Section 21 of the UTGST Act, 2017</a:t>
            </a:r>
            <a:endParaRPr lang="en-IN"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marL="571500" indent="-514350" algn="just">
              <a:buNone/>
            </a:pPr>
            <a:r>
              <a:rPr lang="en-US" sz="2200" dirty="0">
                <a:solidFill>
                  <a:srgbClr val="C00000"/>
                </a:solidFill>
                <a:latin typeface="Times New Roman" pitchFamily="18" charset="0"/>
                <a:cs typeface="Times New Roman" pitchFamily="18" charset="0"/>
              </a:rPr>
              <a:t>6) If invoice can not be issued at removal:- </a:t>
            </a:r>
            <a:r>
              <a:rPr lang="en-US" sz="2200" dirty="0">
                <a:solidFill>
                  <a:srgbClr val="00B050"/>
                </a:solidFill>
                <a:latin typeface="Times New Roman" pitchFamily="18" charset="0"/>
                <a:cs typeface="Times New Roman" pitchFamily="18" charset="0"/>
              </a:rPr>
              <a:t>[</a:t>
            </a:r>
            <a:r>
              <a:rPr lang="en-US" sz="2200" dirty="0" err="1">
                <a:solidFill>
                  <a:srgbClr val="00B050"/>
                </a:solidFill>
                <a:latin typeface="Times New Roman" pitchFamily="18" charset="0"/>
                <a:cs typeface="Times New Roman" pitchFamily="18" charset="0"/>
              </a:rPr>
              <a:t>eg</a:t>
            </a:r>
            <a:r>
              <a:rPr lang="en-US" sz="2200" dirty="0">
                <a:solidFill>
                  <a:srgbClr val="00B050"/>
                </a:solidFill>
                <a:latin typeface="Times New Roman" pitchFamily="18" charset="0"/>
                <a:cs typeface="Times New Roman" pitchFamily="18" charset="0"/>
              </a:rPr>
              <a:t> when </a:t>
            </a:r>
            <a:r>
              <a:rPr lang="en-US" sz="2200" dirty="0" err="1">
                <a:solidFill>
                  <a:srgbClr val="00B050"/>
                </a:solidFill>
                <a:latin typeface="Times New Roman" pitchFamily="18" charset="0"/>
                <a:cs typeface="Times New Roman" pitchFamily="18" charset="0"/>
              </a:rPr>
              <a:t>weighment</a:t>
            </a:r>
            <a:r>
              <a:rPr lang="en-US" sz="2200" dirty="0">
                <a:solidFill>
                  <a:srgbClr val="00B050"/>
                </a:solidFill>
                <a:latin typeface="Times New Roman" pitchFamily="18" charset="0"/>
                <a:cs typeface="Times New Roman" pitchFamily="18" charset="0"/>
              </a:rPr>
              <a:t> is to be done after clearance of goods]</a:t>
            </a:r>
          </a:p>
          <a:p>
            <a:pPr marL="571500" indent="-514350" algn="just">
              <a:buNone/>
            </a:pPr>
            <a:r>
              <a:rPr lang="en-US" sz="2200" dirty="0">
                <a:latin typeface="Times New Roman" pitchFamily="18" charset="0"/>
                <a:cs typeface="Times New Roman" pitchFamily="18" charset="0"/>
              </a:rPr>
              <a:t>-- Delivery </a:t>
            </a:r>
            <a:r>
              <a:rPr lang="en-US" sz="2200" dirty="0" err="1">
                <a:latin typeface="Times New Roman" pitchFamily="18" charset="0"/>
                <a:cs typeface="Times New Roman" pitchFamily="18" charset="0"/>
              </a:rPr>
              <a:t>challan</a:t>
            </a:r>
            <a:r>
              <a:rPr lang="en-US" sz="2200" dirty="0">
                <a:latin typeface="Times New Roman" pitchFamily="18" charset="0"/>
                <a:cs typeface="Times New Roman" pitchFamily="18" charset="0"/>
              </a:rPr>
              <a:t> to be issued.</a:t>
            </a:r>
          </a:p>
          <a:p>
            <a:pPr marL="571500" indent="-514350" algn="just">
              <a:buNone/>
            </a:pPr>
            <a:r>
              <a:rPr lang="en-US" sz="2200" dirty="0">
                <a:latin typeface="Times New Roman" pitchFamily="18" charset="0"/>
                <a:cs typeface="Times New Roman" pitchFamily="18" charset="0"/>
              </a:rPr>
              <a:t>-- No e-way bill for distance up to 20 km.</a:t>
            </a:r>
          </a:p>
          <a:p>
            <a:pPr marL="571500" indent="-514350" algn="just">
              <a:buNone/>
            </a:pPr>
            <a:endParaRPr lang="en-US" sz="2200" dirty="0">
              <a:latin typeface="Times New Roman" pitchFamily="18" charset="0"/>
              <a:cs typeface="Times New Roman" pitchFamily="18" charset="0"/>
            </a:endParaRPr>
          </a:p>
          <a:p>
            <a:pPr marL="571500" indent="-514350" algn="just">
              <a:buNone/>
            </a:pPr>
            <a:r>
              <a:rPr lang="en-US" sz="2200" dirty="0">
                <a:solidFill>
                  <a:srgbClr val="C00000"/>
                </a:solidFill>
                <a:latin typeface="Times New Roman" pitchFamily="18" charset="0"/>
                <a:cs typeface="Times New Roman" pitchFamily="18" charset="0"/>
              </a:rPr>
              <a:t>7) GTA-</a:t>
            </a:r>
            <a:r>
              <a:rPr lang="en-US" sz="2200" dirty="0">
                <a:latin typeface="Times New Roman" pitchFamily="18" charset="0"/>
                <a:cs typeface="Times New Roman" pitchFamily="18" charset="0"/>
              </a:rPr>
              <a:t> shall issue a tax invoice or any other document in lieu thereof  (by whatever name called) containing:</a:t>
            </a:r>
          </a:p>
          <a:p>
            <a:pPr marL="571500" indent="-514350" algn="just"/>
            <a:r>
              <a:rPr lang="en-US" sz="2200" dirty="0">
                <a:latin typeface="Times New Roman" pitchFamily="18" charset="0"/>
                <a:cs typeface="Times New Roman" pitchFamily="18" charset="0"/>
              </a:rPr>
              <a:t>Gross weight of consignment</a:t>
            </a:r>
          </a:p>
          <a:p>
            <a:pPr marL="571500" indent="-514350" algn="just"/>
            <a:r>
              <a:rPr lang="en-US" sz="2200" dirty="0">
                <a:latin typeface="Times New Roman" pitchFamily="18" charset="0"/>
                <a:cs typeface="Times New Roman" pitchFamily="18" charset="0"/>
              </a:rPr>
              <a:t>Name of the consignor and the consignee</a:t>
            </a:r>
          </a:p>
          <a:p>
            <a:pPr marL="571500" indent="-514350" algn="just"/>
            <a:r>
              <a:rPr lang="en-US" sz="2200" dirty="0">
                <a:latin typeface="Times New Roman" pitchFamily="18" charset="0"/>
                <a:cs typeface="Times New Roman" pitchFamily="18" charset="0"/>
              </a:rPr>
              <a:t>Registration number of carriage (vehicle)</a:t>
            </a:r>
          </a:p>
          <a:p>
            <a:pPr marL="571500" indent="-514350" algn="just"/>
            <a:r>
              <a:rPr lang="en-US" sz="2200" dirty="0">
                <a:latin typeface="Times New Roman" pitchFamily="18" charset="0"/>
                <a:cs typeface="Times New Roman" pitchFamily="18" charset="0"/>
              </a:rPr>
              <a:t>Details of goods transported.</a:t>
            </a:r>
          </a:p>
          <a:p>
            <a:pPr marL="571500" indent="-514350" algn="just"/>
            <a:r>
              <a:rPr lang="en-US" sz="2200" dirty="0">
                <a:latin typeface="Times New Roman" pitchFamily="18" charset="0"/>
                <a:cs typeface="Times New Roman" pitchFamily="18" charset="0"/>
              </a:rPr>
              <a:t>Details of place of origin and destination</a:t>
            </a:r>
          </a:p>
          <a:p>
            <a:pPr marL="571500" indent="-514350" algn="just"/>
            <a:r>
              <a:rPr lang="en-US" sz="2200" dirty="0">
                <a:latin typeface="Times New Roman" pitchFamily="18" charset="0"/>
                <a:cs typeface="Times New Roman" pitchFamily="18" charset="0"/>
              </a:rPr>
              <a:t>GSTIN number of the person liable for paying tax (whether as consignor, consignee or GTA</a:t>
            </a:r>
          </a:p>
          <a:p>
            <a:pPr marL="571500" indent="-514350" algn="just"/>
            <a:r>
              <a:rPr lang="en-US" sz="2200" dirty="0">
                <a:latin typeface="Times New Roman" pitchFamily="18" charset="0"/>
                <a:cs typeface="Times New Roman" pitchFamily="18" charset="0"/>
              </a:rPr>
              <a:t>Other prescribed information u/Rule 46.</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marL="571500" indent="-514350" algn="just">
              <a:buNone/>
            </a:pPr>
            <a:r>
              <a:rPr lang="en-US" sz="2700" dirty="0">
                <a:solidFill>
                  <a:srgbClr val="C00000"/>
                </a:solidFill>
                <a:latin typeface="Times New Roman" pitchFamily="18" charset="0"/>
                <a:cs typeface="Times New Roman" pitchFamily="18" charset="0"/>
              </a:rPr>
              <a:t>8) Passenger Transport:-  </a:t>
            </a:r>
            <a:r>
              <a:rPr lang="en-US" sz="2700" dirty="0">
                <a:latin typeface="Times New Roman" pitchFamily="18" charset="0"/>
                <a:cs typeface="Times New Roman" pitchFamily="18" charset="0"/>
              </a:rPr>
              <a:t>[Rule 54(4)]</a:t>
            </a:r>
          </a:p>
          <a:p>
            <a:pPr marL="571500" indent="-514350" algn="just">
              <a:buNone/>
            </a:pPr>
            <a:r>
              <a:rPr lang="en-US" sz="2700" dirty="0">
                <a:latin typeface="Times New Roman" pitchFamily="18" charset="0"/>
                <a:cs typeface="Times New Roman" pitchFamily="18" charset="0"/>
              </a:rPr>
              <a:t>	Ticket issued in case of passenger transportation service is tax invoice (form, name, serial number, recipient’s address immaterial. But other information of rule 46 should be there.)</a:t>
            </a:r>
          </a:p>
          <a:p>
            <a:pPr marL="571500" indent="-514350" algn="just">
              <a:buNone/>
            </a:pPr>
            <a:endParaRPr lang="en-US" sz="2700" dirty="0">
              <a:latin typeface="Times New Roman" pitchFamily="18" charset="0"/>
              <a:cs typeface="Times New Roman" pitchFamily="18" charset="0"/>
            </a:endParaRPr>
          </a:p>
          <a:p>
            <a:pPr marL="571500" indent="-514350" algn="just">
              <a:buNone/>
            </a:pPr>
            <a:r>
              <a:rPr lang="en-US" sz="2700" dirty="0">
                <a:solidFill>
                  <a:srgbClr val="C00000"/>
                </a:solidFill>
                <a:latin typeface="Times New Roman" pitchFamily="18" charset="0"/>
                <a:cs typeface="Times New Roman" pitchFamily="18" charset="0"/>
              </a:rPr>
              <a:t>9)	Invoice by bank, FI, NBFC and insurance company</a:t>
            </a:r>
          </a:p>
          <a:p>
            <a:pPr marL="571500" indent="-514350" algn="just"/>
            <a:r>
              <a:rPr lang="en-US" sz="2700" u="sng" dirty="0">
                <a:latin typeface="Times New Roman" pitchFamily="18" charset="0"/>
                <a:cs typeface="Times New Roman" pitchFamily="18" charset="0"/>
              </a:rPr>
              <a:t>May</a:t>
            </a:r>
            <a:r>
              <a:rPr lang="en-US" sz="2700" dirty="0">
                <a:latin typeface="Times New Roman" pitchFamily="18" charset="0"/>
                <a:cs typeface="Times New Roman" pitchFamily="18" charset="0"/>
              </a:rPr>
              <a:t> issue </a:t>
            </a:r>
            <a:r>
              <a:rPr lang="en-US" sz="2700" u="sng" dirty="0">
                <a:latin typeface="Times New Roman" pitchFamily="18" charset="0"/>
                <a:cs typeface="Times New Roman" pitchFamily="18" charset="0"/>
              </a:rPr>
              <a:t>consolidated</a:t>
            </a:r>
            <a:r>
              <a:rPr lang="en-US" sz="2700" dirty="0">
                <a:latin typeface="Times New Roman" pitchFamily="18" charset="0"/>
                <a:cs typeface="Times New Roman" pitchFamily="18" charset="0"/>
              </a:rPr>
              <a:t> tax invoice on monthly basis. [the word ‘</a:t>
            </a:r>
            <a:r>
              <a:rPr lang="en-US" sz="2700" dirty="0" err="1">
                <a:latin typeface="Times New Roman" pitchFamily="18" charset="0"/>
                <a:cs typeface="Times New Roman" pitchFamily="18" charset="0"/>
              </a:rPr>
              <a:t>consolidated’-wef</a:t>
            </a:r>
            <a:r>
              <a:rPr lang="en-US" sz="2700" dirty="0">
                <a:latin typeface="Times New Roman" pitchFamily="18" charset="0"/>
                <a:cs typeface="Times New Roman" pitchFamily="18" charset="0"/>
              </a:rPr>
              <a:t> 13.10.17. ‘May’ </a:t>
            </a:r>
            <a:r>
              <a:rPr lang="en-US" sz="2700" dirty="0" err="1">
                <a:latin typeface="Times New Roman" pitchFamily="18" charset="0"/>
                <a:cs typeface="Times New Roman" pitchFamily="18" charset="0"/>
              </a:rPr>
              <a:t>wef</a:t>
            </a:r>
            <a:r>
              <a:rPr lang="en-US" sz="2700" dirty="0">
                <a:latin typeface="Times New Roman" pitchFamily="18" charset="0"/>
                <a:cs typeface="Times New Roman" pitchFamily="18" charset="0"/>
              </a:rPr>
              <a:t> 15.11.17]</a:t>
            </a:r>
          </a:p>
          <a:p>
            <a:pPr marL="571500" indent="-514350" algn="just"/>
            <a:r>
              <a:rPr lang="en-US" sz="2700" dirty="0">
                <a:latin typeface="Times New Roman" pitchFamily="18" charset="0"/>
                <a:cs typeface="Times New Roman" pitchFamily="18" charset="0"/>
              </a:rPr>
              <a:t>Can be made available physically or electronically.</a:t>
            </a:r>
          </a:p>
          <a:p>
            <a:pPr marL="571500" indent="-514350" algn="just"/>
            <a:r>
              <a:rPr lang="en-US" sz="2700" dirty="0">
                <a:latin typeface="Times New Roman" pitchFamily="18" charset="0"/>
                <a:cs typeface="Times New Roman" pitchFamily="18" charset="0"/>
              </a:rPr>
              <a:t>May not have serial number and address of recipient.</a:t>
            </a:r>
          </a:p>
          <a:p>
            <a:pPr marL="571500" indent="-514350" algn="just"/>
            <a:r>
              <a:rPr lang="en-US" sz="2700" dirty="0">
                <a:latin typeface="Times New Roman" pitchFamily="18" charset="0"/>
                <a:cs typeface="Times New Roman" pitchFamily="18" charset="0"/>
              </a:rPr>
              <a:t>However, other details of rule 46 should be there.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buNone/>
            </a:pPr>
            <a:r>
              <a:rPr lang="en-US" dirty="0">
                <a:solidFill>
                  <a:srgbClr val="C00000"/>
                </a:solidFill>
              </a:rPr>
              <a:t>Illustration</a:t>
            </a:r>
            <a:r>
              <a:rPr lang="en-US" dirty="0"/>
              <a:t> of service supply-</a:t>
            </a:r>
          </a:p>
          <a:p>
            <a:pPr algn="just">
              <a:buNone/>
            </a:pPr>
            <a:r>
              <a:rPr lang="en-US" dirty="0"/>
              <a:t>-I supplied service on 31</a:t>
            </a:r>
            <a:r>
              <a:rPr lang="en-US" baseline="30000" dirty="0"/>
              <a:t>st</a:t>
            </a:r>
            <a:r>
              <a:rPr lang="en-US" dirty="0"/>
              <a:t> May [then last day for issuing invoice will be 29</a:t>
            </a:r>
            <a:r>
              <a:rPr lang="en-US" baseline="30000" dirty="0"/>
              <a:t>th</a:t>
            </a:r>
            <a:r>
              <a:rPr lang="en-US" dirty="0"/>
              <a:t> June]</a:t>
            </a:r>
          </a:p>
          <a:p>
            <a:pPr algn="just">
              <a:buNone/>
            </a:pPr>
            <a:r>
              <a:rPr lang="en-US" dirty="0"/>
              <a:t>-I issue invoice </a:t>
            </a:r>
            <a:r>
              <a:rPr lang="en-US" dirty="0" err="1"/>
              <a:t>upto</a:t>
            </a:r>
            <a:r>
              <a:rPr lang="en-US" dirty="0"/>
              <a:t> 29</a:t>
            </a:r>
            <a:r>
              <a:rPr lang="en-US" baseline="30000" dirty="0"/>
              <a:t>th</a:t>
            </a:r>
            <a:r>
              <a:rPr lang="en-US" dirty="0"/>
              <a:t> June – the Tax liability will accrue on 29</a:t>
            </a:r>
            <a:r>
              <a:rPr lang="en-US" baseline="30000" dirty="0"/>
              <a:t>th</a:t>
            </a:r>
            <a:r>
              <a:rPr lang="en-US" dirty="0"/>
              <a:t> June (</a:t>
            </a:r>
            <a:r>
              <a:rPr lang="en-US" dirty="0" err="1"/>
              <a:t>ie</a:t>
            </a:r>
            <a:r>
              <a:rPr lang="en-US" dirty="0"/>
              <a:t> like goods, liability will trigger with invoice). Accordingly I will pay the tax on 20</a:t>
            </a:r>
            <a:r>
              <a:rPr lang="en-US" baseline="30000" dirty="0"/>
              <a:t>th</a:t>
            </a:r>
            <a:r>
              <a:rPr lang="en-US" dirty="0"/>
              <a:t> July. </a:t>
            </a:r>
            <a:r>
              <a:rPr lang="en-US" dirty="0">
                <a:solidFill>
                  <a:srgbClr val="C00000"/>
                </a:solidFill>
              </a:rPr>
              <a:t>Interest, if any, will start only from 21</a:t>
            </a:r>
            <a:r>
              <a:rPr lang="en-US" baseline="30000" dirty="0">
                <a:solidFill>
                  <a:srgbClr val="C00000"/>
                </a:solidFill>
              </a:rPr>
              <a:t>st</a:t>
            </a:r>
            <a:r>
              <a:rPr lang="en-US" dirty="0">
                <a:solidFill>
                  <a:srgbClr val="C00000"/>
                </a:solidFill>
              </a:rPr>
              <a:t> July</a:t>
            </a:r>
            <a:r>
              <a:rPr lang="en-US" dirty="0"/>
              <a:t>.</a:t>
            </a:r>
          </a:p>
          <a:p>
            <a:pPr algn="just">
              <a:buNone/>
            </a:pPr>
            <a:r>
              <a:rPr lang="en-US" dirty="0"/>
              <a:t>- I don’t issue inv </a:t>
            </a:r>
            <a:r>
              <a:rPr lang="en-US" dirty="0" err="1"/>
              <a:t>upto</a:t>
            </a:r>
            <a:r>
              <a:rPr lang="en-US" dirty="0"/>
              <a:t> 29</a:t>
            </a:r>
            <a:r>
              <a:rPr lang="en-US" baseline="30000" dirty="0"/>
              <a:t>th</a:t>
            </a:r>
            <a:r>
              <a:rPr lang="en-US" dirty="0"/>
              <a:t> June– then the tax liability will accrue on 31</a:t>
            </a:r>
            <a:r>
              <a:rPr lang="en-US" baseline="30000" dirty="0"/>
              <a:t>st</a:t>
            </a:r>
            <a:r>
              <a:rPr lang="en-US" dirty="0"/>
              <a:t> May only, and therefore, I will pay tax along with interest. The </a:t>
            </a:r>
            <a:r>
              <a:rPr lang="en-US" dirty="0">
                <a:solidFill>
                  <a:srgbClr val="C00000"/>
                </a:solidFill>
              </a:rPr>
              <a:t>interest will start  from 21</a:t>
            </a:r>
            <a:r>
              <a:rPr lang="en-US" baseline="30000" dirty="0">
                <a:solidFill>
                  <a:srgbClr val="C00000"/>
                </a:solidFill>
              </a:rPr>
              <a:t>st</a:t>
            </a:r>
            <a:r>
              <a:rPr lang="en-US" dirty="0">
                <a:solidFill>
                  <a:srgbClr val="C00000"/>
                </a:solidFill>
              </a:rPr>
              <a:t> June.</a:t>
            </a:r>
          </a:p>
          <a:p>
            <a:pPr algn="just"/>
            <a:endParaRPr lang="en-IN"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92500" lnSpcReduction="20000"/>
          </a:bodyPr>
          <a:lstStyle/>
          <a:p>
            <a:pPr algn="just">
              <a:buNone/>
            </a:pPr>
            <a:r>
              <a:rPr lang="en-US" sz="2800" dirty="0"/>
              <a:t>Relaxation from tax payment on receipt of advances </a:t>
            </a:r>
            <a:r>
              <a:rPr lang="en-US" sz="2400" dirty="0"/>
              <a:t>[</a:t>
            </a:r>
            <a:r>
              <a:rPr lang="en-US" sz="2400" dirty="0" err="1"/>
              <a:t>Notfn</a:t>
            </a:r>
            <a:r>
              <a:rPr lang="en-US" sz="2400" dirty="0"/>
              <a:t> 66/17-CT 15.11.17]</a:t>
            </a:r>
            <a:r>
              <a:rPr lang="en-US" sz="2800" dirty="0"/>
              <a:t>:- </a:t>
            </a:r>
          </a:p>
          <a:p>
            <a:pPr algn="just">
              <a:buNone/>
            </a:pPr>
            <a:r>
              <a:rPr lang="en-US" sz="2800" dirty="0">
                <a:solidFill>
                  <a:srgbClr val="C00000"/>
                </a:solidFill>
              </a:rPr>
              <a:t>-available only to goods suppliers</a:t>
            </a:r>
            <a:r>
              <a:rPr lang="en-US" sz="2800" dirty="0"/>
              <a:t>.</a:t>
            </a:r>
          </a:p>
          <a:p>
            <a:pPr algn="just"/>
            <a:endParaRPr lang="en-US" sz="2000" dirty="0"/>
          </a:p>
          <a:p>
            <a:pPr algn="just"/>
            <a:r>
              <a:rPr lang="en-US" sz="2400" dirty="0" err="1"/>
              <a:t>Upto</a:t>
            </a:r>
            <a:r>
              <a:rPr lang="en-US" sz="2400" dirty="0"/>
              <a:t> 12.10.17– no relaxation to any G/S supplier</a:t>
            </a:r>
          </a:p>
          <a:p>
            <a:pPr algn="just"/>
            <a:r>
              <a:rPr lang="en-US" sz="2400" dirty="0"/>
              <a:t>From 13.10.17 to 15.11.17– relaxation </a:t>
            </a:r>
            <a:r>
              <a:rPr lang="en-US" sz="2400" dirty="0">
                <a:solidFill>
                  <a:srgbClr val="C00000"/>
                </a:solidFill>
              </a:rPr>
              <a:t>only to goods</a:t>
            </a:r>
            <a:r>
              <a:rPr lang="en-US" sz="2400" dirty="0"/>
              <a:t> suppliers with </a:t>
            </a:r>
            <a:r>
              <a:rPr lang="en-US" sz="2400" dirty="0">
                <a:solidFill>
                  <a:srgbClr val="C00000"/>
                </a:solidFill>
              </a:rPr>
              <a:t>below 1.5 </a:t>
            </a:r>
            <a:r>
              <a:rPr lang="en-US" sz="2400" dirty="0" err="1">
                <a:solidFill>
                  <a:srgbClr val="C00000"/>
                </a:solidFill>
              </a:rPr>
              <a:t>cr</a:t>
            </a:r>
            <a:r>
              <a:rPr lang="en-US" sz="2400" dirty="0"/>
              <a:t> ATO [in last yr, or expected ATO in current yr]. </a:t>
            </a:r>
            <a:r>
              <a:rPr lang="en-US" sz="2000" dirty="0"/>
              <a:t>[</a:t>
            </a:r>
            <a:r>
              <a:rPr lang="en-US" sz="2000" dirty="0" err="1"/>
              <a:t>Notfn</a:t>
            </a:r>
            <a:r>
              <a:rPr lang="en-US" sz="2000" dirty="0"/>
              <a:t> 66/17-CT 15.11.17]</a:t>
            </a:r>
          </a:p>
          <a:p>
            <a:pPr algn="just"/>
            <a:r>
              <a:rPr lang="en-US" sz="2400" dirty="0"/>
              <a:t>After 15.11.17– relaxation to all suppliers of goods [irrespective of turnover.] [ but not to Composition payer &amp; RCM payer]</a:t>
            </a:r>
          </a:p>
          <a:p>
            <a:pPr algn="just">
              <a:buNone/>
            </a:pPr>
            <a:r>
              <a:rPr lang="en-US" sz="2400" dirty="0">
                <a:solidFill>
                  <a:srgbClr val="C00000"/>
                </a:solidFill>
              </a:rPr>
              <a:t>Thus, GST on advances received was payable by--</a:t>
            </a:r>
          </a:p>
          <a:p>
            <a:pPr algn="just"/>
            <a:r>
              <a:rPr lang="en-US" sz="2400" dirty="0" err="1"/>
              <a:t>Upto</a:t>
            </a:r>
            <a:r>
              <a:rPr lang="en-US" sz="2400" dirty="0"/>
              <a:t> 12</a:t>
            </a:r>
            <a:r>
              <a:rPr lang="en-US" sz="2400" baseline="30000" dirty="0"/>
              <a:t>th</a:t>
            </a:r>
            <a:r>
              <a:rPr lang="en-US" sz="2400" dirty="0"/>
              <a:t> Oct 17- Entire goods sector + entire service sector (uniformly)</a:t>
            </a:r>
          </a:p>
          <a:p>
            <a:pPr algn="just"/>
            <a:r>
              <a:rPr lang="en-US" sz="2400" dirty="0"/>
              <a:t>13</a:t>
            </a:r>
            <a:r>
              <a:rPr lang="en-US" sz="2400" baseline="30000" dirty="0"/>
              <a:t>th</a:t>
            </a:r>
            <a:r>
              <a:rPr lang="en-US" sz="2400" dirty="0"/>
              <a:t> Oct to 14</a:t>
            </a:r>
            <a:r>
              <a:rPr lang="en-US" sz="2400" baseline="30000" dirty="0"/>
              <a:t>th</a:t>
            </a:r>
            <a:r>
              <a:rPr lang="en-US" sz="2400" dirty="0"/>
              <a:t> Nov 17– only large goods sector (+composition &amp; RCM payer) + entire service sector.</a:t>
            </a:r>
          </a:p>
          <a:p>
            <a:pPr algn="just"/>
            <a:r>
              <a:rPr lang="en-US" sz="2400" dirty="0"/>
              <a:t>From 15 Nov 17– Entire service sector + composition &amp; RCM payer</a:t>
            </a:r>
          </a:p>
          <a:p>
            <a:pPr algn="just">
              <a:buNone/>
            </a:pPr>
            <a:r>
              <a:rPr lang="en-US" sz="2400" dirty="0">
                <a:solidFill>
                  <a:srgbClr val="00B050"/>
                </a:solidFill>
              </a:rPr>
              <a:t>[Thus, small businesses in goods sector were to pay till 12</a:t>
            </a:r>
            <a:r>
              <a:rPr lang="en-US" sz="2400" baseline="30000" dirty="0">
                <a:solidFill>
                  <a:srgbClr val="00B050"/>
                </a:solidFill>
              </a:rPr>
              <a:t>th</a:t>
            </a:r>
            <a:r>
              <a:rPr lang="en-US" sz="2400" dirty="0">
                <a:solidFill>
                  <a:srgbClr val="00B050"/>
                </a:solidFill>
              </a:rPr>
              <a:t> Oct 17; Big businesses in goods sector were to pay till 14</a:t>
            </a:r>
            <a:r>
              <a:rPr lang="en-US" sz="2400" baseline="30000" dirty="0">
                <a:solidFill>
                  <a:srgbClr val="00B050"/>
                </a:solidFill>
              </a:rPr>
              <a:t>th</a:t>
            </a:r>
            <a:r>
              <a:rPr lang="en-US" sz="2400" dirty="0">
                <a:solidFill>
                  <a:srgbClr val="00B050"/>
                </a:solidFill>
              </a:rPr>
              <a:t> Nov 17; but every one in Service Sector was to pay always.]</a:t>
            </a:r>
          </a:p>
          <a:p>
            <a:pPr algn="just"/>
            <a:endParaRPr lang="en-IN"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algn="just">
              <a:buNone/>
            </a:pPr>
            <a:r>
              <a:rPr lang="en-US" sz="1950" dirty="0">
                <a:solidFill>
                  <a:srgbClr val="FF0000"/>
                </a:solidFill>
              </a:rPr>
              <a:t>Example of S.12(2) </a:t>
            </a:r>
            <a:r>
              <a:rPr lang="en-US" sz="1950" dirty="0" err="1">
                <a:solidFill>
                  <a:srgbClr val="FF0000"/>
                </a:solidFill>
              </a:rPr>
              <a:t>i.e</a:t>
            </a:r>
            <a:r>
              <a:rPr lang="en-US" sz="1950" dirty="0">
                <a:solidFill>
                  <a:srgbClr val="FF0000"/>
                </a:solidFill>
              </a:rPr>
              <a:t> FCM goods- </a:t>
            </a:r>
            <a:r>
              <a:rPr lang="en-US" sz="1950" dirty="0"/>
              <a:t>Seller ‘A’ sold goods to buyer ‘B’ and issued invoice on 1</a:t>
            </a:r>
            <a:r>
              <a:rPr lang="en-US" sz="1950" baseline="30000" dirty="0"/>
              <a:t>st</a:t>
            </a:r>
            <a:r>
              <a:rPr lang="en-US" sz="1950" dirty="0"/>
              <a:t> October 2017. Find TOS if-</a:t>
            </a:r>
          </a:p>
          <a:p>
            <a:pPr marL="457200" indent="-457200" algn="just">
              <a:buAutoNum type="alphaLcParenBoth"/>
            </a:pPr>
            <a:r>
              <a:rPr lang="en-US" sz="1950" dirty="0"/>
              <a:t>A removes the goods for delivery to B on 15 October.</a:t>
            </a:r>
          </a:p>
          <a:p>
            <a:pPr marL="457200" indent="-457200" algn="just">
              <a:buAutoNum type="alphaLcParenBoth"/>
            </a:pPr>
            <a:r>
              <a:rPr lang="en-US" sz="1950" dirty="0"/>
              <a:t>A delivers the goods to B on 30 September.</a:t>
            </a:r>
          </a:p>
          <a:p>
            <a:pPr marL="457200" indent="-457200" algn="just">
              <a:buAutoNum type="alphaLcParenBoth"/>
            </a:pPr>
            <a:r>
              <a:rPr lang="en-US" sz="1950" dirty="0"/>
              <a:t>B collects goods from A on 10 October.</a:t>
            </a:r>
          </a:p>
          <a:p>
            <a:pPr marL="457200" indent="-457200" algn="just">
              <a:buAutoNum type="alphaLcParenBoth"/>
            </a:pPr>
            <a:r>
              <a:rPr lang="en-US" sz="1950" dirty="0"/>
              <a:t>B makes full payment on 30 September.</a:t>
            </a:r>
          </a:p>
          <a:p>
            <a:pPr marL="457200" indent="-457200" algn="just">
              <a:buAutoNum type="alphaLcParenBoth"/>
            </a:pPr>
            <a:r>
              <a:rPr lang="en-US" sz="1950" dirty="0"/>
              <a:t>¾ of Payment from B comes into the bank account of A on 29 September. A records it into his books of accounts on 2 November. The goods were dispatched from the warehouse of A on 5</a:t>
            </a:r>
            <a:r>
              <a:rPr lang="en-US" sz="1950" baseline="30000" dirty="0"/>
              <a:t>th</a:t>
            </a:r>
            <a:r>
              <a:rPr lang="en-US" sz="1950" dirty="0"/>
              <a:t> October.</a:t>
            </a:r>
          </a:p>
          <a:p>
            <a:pPr marL="457200" indent="-457200" algn="just">
              <a:buNone/>
            </a:pPr>
            <a:r>
              <a:rPr lang="en-US" sz="1950" dirty="0"/>
              <a:t>Answers:</a:t>
            </a:r>
          </a:p>
          <a:p>
            <a:pPr marL="457200" indent="-457200" algn="just">
              <a:buAutoNum type="alphaLcParenBoth"/>
            </a:pPr>
            <a:r>
              <a:rPr lang="en-US" sz="1950" dirty="0"/>
              <a:t>1</a:t>
            </a:r>
            <a:r>
              <a:rPr lang="en-US" sz="1950" baseline="30000" dirty="0"/>
              <a:t>st</a:t>
            </a:r>
            <a:r>
              <a:rPr lang="en-US" sz="1950" dirty="0"/>
              <a:t> October. [Earlier of IP. No advance payment is there. So Invoice date is the TOS]</a:t>
            </a:r>
          </a:p>
          <a:p>
            <a:pPr marL="457200" indent="-457200" algn="just">
              <a:buAutoNum type="alphaLcParenBoth"/>
            </a:pPr>
            <a:r>
              <a:rPr lang="en-US" sz="1950" dirty="0"/>
              <a:t>30 Sept. Further, It will be an offence i.e. supply without invoice. For goods, the last date of raising invoice is before or at the time of removal / delivery.</a:t>
            </a:r>
          </a:p>
          <a:p>
            <a:pPr marL="457200" indent="-457200" algn="just">
              <a:buAutoNum type="alphaLcParenBoth"/>
            </a:pPr>
            <a:r>
              <a:rPr lang="en-US" sz="1950" dirty="0"/>
              <a:t>1</a:t>
            </a:r>
            <a:r>
              <a:rPr lang="en-US" sz="1950" baseline="30000" dirty="0"/>
              <a:t>st</a:t>
            </a:r>
            <a:r>
              <a:rPr lang="en-US" sz="1950" dirty="0"/>
              <a:t> October. [earlier of IP. Invoice can be issued before / at removal]</a:t>
            </a:r>
          </a:p>
          <a:p>
            <a:pPr marL="457200" indent="-457200" algn="just">
              <a:buAutoNum type="alphaLcParenBoth"/>
            </a:pPr>
            <a:r>
              <a:rPr lang="en-US" sz="1950" dirty="0"/>
              <a:t>30</a:t>
            </a:r>
            <a:r>
              <a:rPr lang="en-US" sz="1950" baseline="30000" dirty="0"/>
              <a:t>th</a:t>
            </a:r>
            <a:r>
              <a:rPr lang="en-US" sz="1950" dirty="0"/>
              <a:t> September [earlier of IP]</a:t>
            </a:r>
          </a:p>
          <a:p>
            <a:pPr marL="457200" indent="-457200" algn="just">
              <a:buAutoNum type="alphaLcParenBoth"/>
            </a:pPr>
            <a:r>
              <a:rPr lang="en-US" sz="1950" dirty="0"/>
              <a:t>For three fourth supply, TOS is 29</a:t>
            </a:r>
            <a:r>
              <a:rPr lang="en-US" sz="1950" baseline="30000" dirty="0"/>
              <a:t>th</a:t>
            </a:r>
            <a:r>
              <a:rPr lang="en-US" sz="1950" dirty="0"/>
              <a:t> September (earlier of IP. Payment date is earlier of book &amp; pass book entry). For rest one forth supply, TOS is 1</a:t>
            </a:r>
            <a:r>
              <a:rPr lang="en-US" sz="1950" baseline="30000" dirty="0"/>
              <a:t>st</a:t>
            </a:r>
            <a:r>
              <a:rPr lang="en-US" sz="1950" dirty="0"/>
              <a:t> October i.e. date of invoice.]</a:t>
            </a:r>
            <a:endParaRPr lang="en-IN" sz="195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803163061"/>
              </p:ext>
            </p:extLst>
          </p:nvPr>
        </p:nvGraphicFramePr>
        <p:xfrm>
          <a:off x="0" y="12032"/>
          <a:ext cx="9144000" cy="3499468"/>
        </p:xfrm>
        <a:graphic>
          <a:graphicData uri="http://schemas.openxmlformats.org/drawingml/2006/table">
            <a:tbl>
              <a:tblPr firstRow="1" bandRow="1">
                <a:tableStyleId>{5940675A-B579-460E-94D1-54222C63F5DA}</a:tableStyleId>
              </a:tblPr>
              <a:tblGrid>
                <a:gridCol w="1406769">
                  <a:extLst>
                    <a:ext uri="{9D8B030D-6E8A-4147-A177-3AD203B41FA5}">
                      <a16:colId xmlns:a16="http://schemas.microsoft.com/office/drawing/2014/main" xmlns="" val="20000"/>
                    </a:ext>
                  </a:extLst>
                </a:gridCol>
                <a:gridCol w="1406769">
                  <a:extLst>
                    <a:ext uri="{9D8B030D-6E8A-4147-A177-3AD203B41FA5}">
                      <a16:colId xmlns:a16="http://schemas.microsoft.com/office/drawing/2014/main" xmlns="" val="20001"/>
                    </a:ext>
                  </a:extLst>
                </a:gridCol>
                <a:gridCol w="2291862">
                  <a:extLst>
                    <a:ext uri="{9D8B030D-6E8A-4147-A177-3AD203B41FA5}">
                      <a16:colId xmlns:a16="http://schemas.microsoft.com/office/drawing/2014/main" xmlns="" val="20002"/>
                    </a:ext>
                  </a:extLst>
                </a:gridCol>
                <a:gridCol w="2631831">
                  <a:extLst>
                    <a:ext uri="{9D8B030D-6E8A-4147-A177-3AD203B41FA5}">
                      <a16:colId xmlns:a16="http://schemas.microsoft.com/office/drawing/2014/main" xmlns="" val="20003"/>
                    </a:ext>
                  </a:extLst>
                </a:gridCol>
                <a:gridCol w="1406769">
                  <a:extLst>
                    <a:ext uri="{9D8B030D-6E8A-4147-A177-3AD203B41FA5}">
                      <a16:colId xmlns:a16="http://schemas.microsoft.com/office/drawing/2014/main" xmlns="" val="20004"/>
                    </a:ext>
                  </a:extLst>
                </a:gridCol>
              </a:tblGrid>
              <a:tr h="315788">
                <a:tc gridSpan="5">
                  <a:txBody>
                    <a:bodyPr/>
                    <a:lstStyle/>
                    <a:p>
                      <a:r>
                        <a:rPr lang="en-US" sz="2000" baseline="0" dirty="0">
                          <a:solidFill>
                            <a:srgbClr val="C00000"/>
                          </a:solidFill>
                        </a:rPr>
                        <a:t>S. 12 (2) Goods – FCM (slide-1).  TOS = earlier of IP </a:t>
                      </a:r>
                      <a:r>
                        <a:rPr lang="en-US" sz="2000" baseline="0" dirty="0">
                          <a:solidFill>
                            <a:srgbClr val="00B050"/>
                          </a:solidFill>
                        </a:rPr>
                        <a:t>[tax on advance payment was for all </a:t>
                      </a:r>
                      <a:r>
                        <a:rPr lang="en-US" sz="2000" baseline="0" dirty="0" err="1">
                          <a:solidFill>
                            <a:srgbClr val="00B050"/>
                          </a:solidFill>
                        </a:rPr>
                        <a:t>upto</a:t>
                      </a:r>
                      <a:r>
                        <a:rPr lang="en-US" sz="2000" baseline="0" dirty="0">
                          <a:solidFill>
                            <a:srgbClr val="00B050"/>
                          </a:solidFill>
                        </a:rPr>
                        <a:t> 12.10.17; For bigger ones </a:t>
                      </a:r>
                      <a:r>
                        <a:rPr lang="en-US" sz="2000" baseline="0" dirty="0" err="1">
                          <a:solidFill>
                            <a:srgbClr val="00B050"/>
                          </a:solidFill>
                        </a:rPr>
                        <a:t>upto</a:t>
                      </a:r>
                      <a:r>
                        <a:rPr lang="en-US" sz="2000" baseline="0" dirty="0">
                          <a:solidFill>
                            <a:srgbClr val="00B050"/>
                          </a:solidFill>
                        </a:rPr>
                        <a:t> 15.11.17; &amp; for none thereafter]</a:t>
                      </a:r>
                      <a:endParaRPr lang="en-US" sz="2000" dirty="0">
                        <a:solidFill>
                          <a:srgbClr val="00B050"/>
                        </a:solidFill>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15788">
                <a:tc gridSpan="5">
                  <a:txBody>
                    <a:bodyPr/>
                    <a:lstStyle/>
                    <a:p>
                      <a:r>
                        <a:rPr lang="en-US" sz="1600" baseline="0" dirty="0">
                          <a:solidFill>
                            <a:srgbClr val="C00000"/>
                          </a:solidFill>
                        </a:rPr>
                        <a:t>Supply of shampoo / detergent (Movable goods)</a:t>
                      </a:r>
                      <a:endParaRPr lang="en-US" sz="1600" dirty="0">
                        <a:solidFill>
                          <a:srgbClr val="C00000"/>
                        </a:solidFill>
                      </a:endParaRPr>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1"/>
                  </a:ext>
                </a:extLst>
              </a:tr>
              <a:tr h="536840">
                <a:tc>
                  <a:txBody>
                    <a:bodyPr/>
                    <a:lstStyle/>
                    <a:p>
                      <a:r>
                        <a:rPr lang="en-US" sz="1400" dirty="0"/>
                        <a:t>Date of removal</a:t>
                      </a:r>
                    </a:p>
                  </a:txBody>
                  <a:tcPr/>
                </a:tc>
                <a:tc>
                  <a:txBody>
                    <a:bodyPr/>
                    <a:lstStyle/>
                    <a:p>
                      <a:r>
                        <a:rPr lang="en-US" sz="1400" dirty="0"/>
                        <a:t>Date of invoice</a:t>
                      </a:r>
                    </a:p>
                  </a:txBody>
                  <a:tcPr/>
                </a:tc>
                <a:tc>
                  <a:txBody>
                    <a:bodyPr/>
                    <a:lstStyle/>
                    <a:p>
                      <a:r>
                        <a:rPr lang="en-US" sz="1400" dirty="0"/>
                        <a:t>Date of payment</a:t>
                      </a:r>
                    </a:p>
                  </a:txBody>
                  <a:tcPr/>
                </a:tc>
                <a:tc>
                  <a:txBody>
                    <a:bodyPr/>
                    <a:lstStyle/>
                    <a:p>
                      <a:r>
                        <a:rPr lang="en-US" sz="1400" dirty="0"/>
                        <a:t>Date of receipt shown by recipient i.e. purchase booking</a:t>
                      </a:r>
                    </a:p>
                  </a:txBody>
                  <a:tcPr/>
                </a:tc>
                <a:tc>
                  <a:txBody>
                    <a:bodyPr/>
                    <a:lstStyle/>
                    <a:p>
                      <a:r>
                        <a:rPr lang="en-US" sz="1400" dirty="0"/>
                        <a:t>Time of Supply</a:t>
                      </a:r>
                    </a:p>
                  </a:txBody>
                  <a:tcPr/>
                </a:tc>
                <a:extLst>
                  <a:ext uri="{0D108BD9-81ED-4DB2-BD59-A6C34878D82A}">
                    <a16:rowId xmlns:a16="http://schemas.microsoft.com/office/drawing/2014/main" xmlns="" val="10002"/>
                  </a:ext>
                </a:extLst>
              </a:tr>
              <a:tr h="536840">
                <a:tc>
                  <a:txBody>
                    <a:bodyPr/>
                    <a:lstStyle/>
                    <a:p>
                      <a:r>
                        <a:rPr lang="en-US" sz="1400" dirty="0"/>
                        <a:t>25/08/2017</a:t>
                      </a:r>
                    </a:p>
                  </a:txBody>
                  <a:tcPr/>
                </a:tc>
                <a:tc>
                  <a:txBody>
                    <a:bodyPr/>
                    <a:lstStyle/>
                    <a:p>
                      <a:r>
                        <a:rPr lang="en-US" sz="1400" dirty="0"/>
                        <a:t>21/08/2017</a:t>
                      </a:r>
                    </a:p>
                  </a:txBody>
                  <a:tcPr/>
                </a:tc>
                <a:tc>
                  <a:txBody>
                    <a:bodyPr/>
                    <a:lstStyle/>
                    <a:p>
                      <a:r>
                        <a:rPr lang="en-US" sz="1400" dirty="0"/>
                        <a:t>Bank credit- 05/09/17</a:t>
                      </a:r>
                    </a:p>
                    <a:p>
                      <a:r>
                        <a:rPr lang="en-US" sz="1400" dirty="0"/>
                        <a:t>In books- 04/09/17</a:t>
                      </a:r>
                    </a:p>
                  </a:txBody>
                  <a:tcPr/>
                </a:tc>
                <a:tc>
                  <a:txBody>
                    <a:bodyPr/>
                    <a:lstStyle/>
                    <a:p>
                      <a:r>
                        <a:rPr lang="en-US" sz="1400" dirty="0"/>
                        <a:t>01/09/2017</a:t>
                      </a:r>
                    </a:p>
                  </a:txBody>
                  <a:tcPr/>
                </a:tc>
                <a:tc>
                  <a:txBody>
                    <a:bodyPr/>
                    <a:lstStyle/>
                    <a:p>
                      <a:endParaRPr lang="en-US" sz="1400" dirty="0"/>
                    </a:p>
                  </a:txBody>
                  <a:tcPr/>
                </a:tc>
                <a:extLst>
                  <a:ext uri="{0D108BD9-81ED-4DB2-BD59-A6C34878D82A}">
                    <a16:rowId xmlns:a16="http://schemas.microsoft.com/office/drawing/2014/main" xmlns="" val="10003"/>
                  </a:ext>
                </a:extLst>
              </a:tr>
              <a:tr h="536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25/08/2017</a:t>
                      </a:r>
                    </a:p>
                  </a:txBody>
                  <a:tcPr/>
                </a:tc>
                <a:tc>
                  <a:txBody>
                    <a:bodyPr/>
                    <a:lstStyle/>
                    <a:p>
                      <a:r>
                        <a:rPr lang="en-US" sz="1400" dirty="0"/>
                        <a:t>31/08/2017</a:t>
                      </a:r>
                    </a:p>
                  </a:txBody>
                  <a:tcPr/>
                </a:tc>
                <a:tc>
                  <a:txBody>
                    <a:bodyPr/>
                    <a:lstStyle/>
                    <a:p>
                      <a:r>
                        <a:rPr lang="en-US" sz="1400" dirty="0"/>
                        <a:t>Bank credit- 19/08/17</a:t>
                      </a:r>
                    </a:p>
                    <a:p>
                      <a:r>
                        <a:rPr lang="en-US" sz="1400" dirty="0"/>
                        <a:t>In books- 16/08/17</a:t>
                      </a:r>
                    </a:p>
                  </a:txBody>
                  <a:tcPr/>
                </a:tc>
                <a:tc>
                  <a:txBody>
                    <a:bodyPr/>
                    <a:lstStyle/>
                    <a:p>
                      <a:r>
                        <a:rPr lang="en-US" sz="1400" dirty="0"/>
                        <a:t>01/09/2017</a:t>
                      </a:r>
                    </a:p>
                  </a:txBody>
                  <a:tcPr/>
                </a:tc>
                <a:tc>
                  <a:txBody>
                    <a:bodyPr/>
                    <a:lstStyle/>
                    <a:p>
                      <a:endParaRPr lang="en-US" sz="1400" dirty="0"/>
                    </a:p>
                  </a:txBody>
                  <a:tcPr/>
                </a:tc>
                <a:extLst>
                  <a:ext uri="{0D108BD9-81ED-4DB2-BD59-A6C34878D82A}">
                    <a16:rowId xmlns:a16="http://schemas.microsoft.com/office/drawing/2014/main" xmlns="" val="10004"/>
                  </a:ext>
                </a:extLst>
              </a:tr>
              <a:tr h="536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25/08/2017</a:t>
                      </a:r>
                    </a:p>
                  </a:txBody>
                  <a:tcPr/>
                </a:tc>
                <a:tc>
                  <a:txBody>
                    <a:bodyPr/>
                    <a:lstStyle/>
                    <a:p>
                      <a:r>
                        <a:rPr lang="en-US" sz="1400" dirty="0"/>
                        <a:t>31/08/2017</a:t>
                      </a:r>
                    </a:p>
                  </a:txBody>
                  <a:tcPr/>
                </a:tc>
                <a:tc>
                  <a:txBody>
                    <a:bodyPr/>
                    <a:lstStyle/>
                    <a:p>
                      <a:r>
                        <a:rPr lang="en-US" sz="1400" dirty="0"/>
                        <a:t>Bank credit-05/09/17</a:t>
                      </a:r>
                    </a:p>
                    <a:p>
                      <a:r>
                        <a:rPr lang="en-US" sz="1400" dirty="0"/>
                        <a:t>In books- 04/09/17</a:t>
                      </a:r>
                    </a:p>
                  </a:txBody>
                  <a:tcPr/>
                </a:tc>
                <a:tc>
                  <a:txBody>
                    <a:bodyPr/>
                    <a:lstStyle/>
                    <a:p>
                      <a:r>
                        <a:rPr lang="en-US" sz="1400" dirty="0"/>
                        <a:t>23/08/2017</a:t>
                      </a:r>
                    </a:p>
                  </a:txBody>
                  <a:tcPr/>
                </a:tc>
                <a:tc>
                  <a:txBody>
                    <a:bodyPr/>
                    <a:lstStyle/>
                    <a:p>
                      <a:endParaRPr lang="en-US" sz="1400" dirty="0"/>
                    </a:p>
                  </a:txBody>
                  <a:tcPr/>
                </a:tc>
                <a:extLst>
                  <a:ext uri="{0D108BD9-81ED-4DB2-BD59-A6C34878D82A}">
                    <a16:rowId xmlns:a16="http://schemas.microsoft.com/office/drawing/2014/main" xmlns="" val="10005"/>
                  </a:ext>
                </a:extLst>
              </a:tr>
              <a:tr h="315788">
                <a:tc gridSpan="5">
                  <a:txBody>
                    <a:bodyPr/>
                    <a:lstStyle/>
                    <a:p>
                      <a:endParaRPr lang="en-US" sz="1400" dirty="0">
                        <a:solidFill>
                          <a:srgbClr val="C00000"/>
                        </a:solidFill>
                      </a:endParaRPr>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6"/>
                  </a:ext>
                </a:extLst>
              </a:tr>
            </a:tbl>
          </a:graphicData>
        </a:graphic>
      </p:graphicFrame>
      <p:sp>
        <p:nvSpPr>
          <p:cNvPr id="4" name="TextBox 3"/>
          <p:cNvSpPr txBox="1"/>
          <p:nvPr/>
        </p:nvSpPr>
        <p:spPr>
          <a:xfrm>
            <a:off x="7772400" y="1752600"/>
            <a:ext cx="1053494" cy="584775"/>
          </a:xfrm>
          <a:prstGeom prst="rect">
            <a:avLst/>
          </a:prstGeom>
          <a:noFill/>
        </p:spPr>
        <p:txBody>
          <a:bodyPr wrap="none" rtlCol="0">
            <a:spAutoFit/>
          </a:bodyPr>
          <a:lstStyle/>
          <a:p>
            <a:r>
              <a:rPr lang="en-US" sz="1400" dirty="0"/>
              <a:t>21/08/2017</a:t>
            </a:r>
          </a:p>
          <a:p>
            <a:endParaRPr lang="en-IN" dirty="0"/>
          </a:p>
        </p:txBody>
      </p:sp>
      <p:sp>
        <p:nvSpPr>
          <p:cNvPr id="5" name="TextBox 4"/>
          <p:cNvSpPr txBox="1"/>
          <p:nvPr/>
        </p:nvSpPr>
        <p:spPr>
          <a:xfrm>
            <a:off x="7772400" y="2286000"/>
            <a:ext cx="1053494" cy="584775"/>
          </a:xfrm>
          <a:prstGeom prst="rect">
            <a:avLst/>
          </a:prstGeom>
          <a:noFill/>
        </p:spPr>
        <p:txBody>
          <a:bodyPr wrap="none" rtlCol="0">
            <a:spAutoFit/>
          </a:bodyPr>
          <a:lstStyle/>
          <a:p>
            <a:r>
              <a:rPr lang="en-US" sz="1400" dirty="0"/>
              <a:t>16/08/2017</a:t>
            </a:r>
          </a:p>
          <a:p>
            <a:endParaRPr lang="en-IN" dirty="0"/>
          </a:p>
        </p:txBody>
      </p:sp>
      <p:sp>
        <p:nvSpPr>
          <p:cNvPr id="6" name="TextBox 5"/>
          <p:cNvSpPr txBox="1"/>
          <p:nvPr/>
        </p:nvSpPr>
        <p:spPr>
          <a:xfrm>
            <a:off x="7772400" y="2819400"/>
            <a:ext cx="1053494" cy="307777"/>
          </a:xfrm>
          <a:prstGeom prst="rect">
            <a:avLst/>
          </a:prstGeom>
          <a:noFill/>
        </p:spPr>
        <p:txBody>
          <a:bodyPr wrap="none" rtlCol="0">
            <a:spAutoFit/>
          </a:bodyPr>
          <a:lstStyle/>
          <a:p>
            <a:r>
              <a:rPr lang="en-US" sz="1400" dirty="0"/>
              <a:t>25/08/2017</a:t>
            </a:r>
            <a:endParaRPr lang="en-IN" sz="1400" dirty="0"/>
          </a:p>
        </p:txBody>
      </p:sp>
    </p:spTree>
    <p:extLst>
      <p:ext uri="{BB962C8B-B14F-4D97-AF65-F5344CB8AC3E}">
        <p14:creationId xmlns:p14="http://schemas.microsoft.com/office/powerpoint/2010/main" xmlns="" val="3817958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xmlns="" val="3294407037"/>
              </p:ext>
            </p:extLst>
          </p:nvPr>
        </p:nvGraphicFramePr>
        <p:xfrm>
          <a:off x="0" y="228599"/>
          <a:ext cx="9144000" cy="4837963"/>
        </p:xfrm>
        <a:graphic>
          <a:graphicData uri="http://schemas.openxmlformats.org/drawingml/2006/table">
            <a:tbl>
              <a:tblPr firstRow="1" bandRow="1">
                <a:tableStyleId>{5940675A-B579-460E-94D1-54222C63F5DA}</a:tableStyleId>
              </a:tblPr>
              <a:tblGrid>
                <a:gridCol w="1289929">
                  <a:extLst>
                    <a:ext uri="{9D8B030D-6E8A-4147-A177-3AD203B41FA5}">
                      <a16:colId xmlns:a16="http://schemas.microsoft.com/office/drawing/2014/main" xmlns="" val="20000"/>
                    </a:ext>
                  </a:extLst>
                </a:gridCol>
                <a:gridCol w="1300871">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2286000">
                  <a:extLst>
                    <a:ext uri="{9D8B030D-6E8A-4147-A177-3AD203B41FA5}">
                      <a16:colId xmlns:a16="http://schemas.microsoft.com/office/drawing/2014/main" xmlns="" val="20003"/>
                    </a:ext>
                  </a:extLst>
                </a:gridCol>
                <a:gridCol w="1565031">
                  <a:extLst>
                    <a:ext uri="{9D8B030D-6E8A-4147-A177-3AD203B41FA5}">
                      <a16:colId xmlns:a16="http://schemas.microsoft.com/office/drawing/2014/main" xmlns="" val="20004"/>
                    </a:ext>
                  </a:extLst>
                </a:gridCol>
                <a:gridCol w="1406769">
                  <a:extLst>
                    <a:ext uri="{9D8B030D-6E8A-4147-A177-3AD203B41FA5}">
                      <a16:colId xmlns:a16="http://schemas.microsoft.com/office/drawing/2014/main" xmlns="" val="20005"/>
                    </a:ext>
                  </a:extLst>
                </a:gridCol>
              </a:tblGrid>
              <a:tr h="800050">
                <a:tc gridSpan="6">
                  <a:txBody>
                    <a:bodyPr/>
                    <a:lstStyle/>
                    <a:p>
                      <a:r>
                        <a:rPr lang="en-US" sz="1800" dirty="0">
                          <a:solidFill>
                            <a:srgbClr val="C00000"/>
                          </a:solidFill>
                        </a:rPr>
                        <a:t>S.12(2) - Goods FCM (slide 2)– Sale on ‘As is where is’ condition. Where no movement involved, due</a:t>
                      </a:r>
                      <a:r>
                        <a:rPr lang="en-US" sz="1800" baseline="0" dirty="0">
                          <a:solidFill>
                            <a:srgbClr val="C00000"/>
                          </a:solidFill>
                        </a:rPr>
                        <a:t> date of invoice as per S.31(1)(b) is ‘when delivered or when made available, as the case may be. </a:t>
                      </a:r>
                    </a:p>
                    <a:p>
                      <a:r>
                        <a:rPr lang="en-US" sz="1800" baseline="0" dirty="0" err="1">
                          <a:solidFill>
                            <a:srgbClr val="C00000"/>
                          </a:solidFill>
                        </a:rPr>
                        <a:t>Eg</a:t>
                      </a:r>
                      <a:r>
                        <a:rPr lang="en-US" sz="1800" baseline="0" dirty="0">
                          <a:solidFill>
                            <a:srgbClr val="C00000"/>
                          </a:solidFill>
                        </a:rPr>
                        <a:t>. Goods sold as it is while lying at warehouse.</a:t>
                      </a:r>
                      <a:endParaRPr lang="en-US" sz="1800" dirty="0">
                        <a:solidFill>
                          <a:srgbClr val="C00000"/>
                        </a:solidFill>
                      </a:endParaRPr>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9906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Date of removal</a:t>
                      </a:r>
                    </a:p>
                  </a:txBody>
                  <a:tcPr/>
                </a:tc>
                <a:tc>
                  <a:txBody>
                    <a:bodyPr/>
                    <a:lstStyle/>
                    <a:p>
                      <a:r>
                        <a:rPr lang="en-US" sz="1400" dirty="0"/>
                        <a:t>Date when delivered or  made available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p>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Date of invoice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tc>
                  <a:txBody>
                    <a:bodyPr/>
                    <a:lstStyle/>
                    <a:p>
                      <a:r>
                        <a:rPr lang="en-US" sz="1400" dirty="0"/>
                        <a:t>Date of payment</a:t>
                      </a:r>
                    </a:p>
                  </a:txBody>
                  <a:tcPr/>
                </a:tc>
                <a:tc>
                  <a:txBody>
                    <a:bodyPr/>
                    <a:lstStyle/>
                    <a:p>
                      <a:r>
                        <a:rPr lang="en-US" sz="1400" dirty="0"/>
                        <a:t>Date of receipt shown by recipient i.e. </a:t>
                      </a:r>
                      <a:r>
                        <a:rPr lang="en-US" sz="1400" dirty="0">
                          <a:solidFill>
                            <a:srgbClr val="00B050"/>
                          </a:solidFill>
                        </a:rPr>
                        <a:t>purchase booking</a:t>
                      </a:r>
                      <a:r>
                        <a:rPr lang="en-US" sz="1400" baseline="0" dirty="0">
                          <a:solidFill>
                            <a:srgbClr val="00B050"/>
                          </a:solidFill>
                        </a:rPr>
                        <a:t> date</a:t>
                      </a:r>
                      <a:endParaRPr lang="en-US" sz="1400" dirty="0">
                        <a:solidFill>
                          <a:srgbClr val="00B050"/>
                        </a:solidFill>
                      </a:endParaRPr>
                    </a:p>
                  </a:txBody>
                  <a:tcPr/>
                </a:tc>
                <a:tc>
                  <a:txBody>
                    <a:bodyPr/>
                    <a:lstStyle/>
                    <a:p>
                      <a:r>
                        <a:rPr lang="en-US" sz="1400" dirty="0"/>
                        <a:t>Time of Supply</a:t>
                      </a:r>
                    </a:p>
                  </a:txBody>
                  <a:tcPr/>
                </a:tc>
                <a:extLst>
                  <a:ext uri="{0D108BD9-81ED-4DB2-BD59-A6C34878D82A}">
                    <a16:rowId xmlns:a16="http://schemas.microsoft.com/office/drawing/2014/main" xmlns="" val="10001"/>
                  </a:ext>
                </a:extLst>
              </a:tr>
              <a:tr h="622577">
                <a:tc>
                  <a:txBody>
                    <a:bodyPr/>
                    <a:lstStyle/>
                    <a:p>
                      <a:r>
                        <a:rPr lang="en-US" sz="1400" dirty="0"/>
                        <a:t>30/08/2017</a:t>
                      </a:r>
                    </a:p>
                  </a:txBody>
                  <a:tcPr/>
                </a:tc>
                <a:tc>
                  <a:txBody>
                    <a:bodyPr/>
                    <a:lstStyle/>
                    <a:p>
                      <a:r>
                        <a:rPr lang="en-US" sz="1400" dirty="0"/>
                        <a:t>29/08/2017</a:t>
                      </a:r>
                    </a:p>
                  </a:txBody>
                  <a:tcPr/>
                </a:tc>
                <a:tc>
                  <a:txBody>
                    <a:bodyPr/>
                    <a:lstStyle/>
                    <a:p>
                      <a:r>
                        <a:rPr lang="en-US" sz="1400" dirty="0"/>
                        <a:t>21/08/2017</a:t>
                      </a:r>
                    </a:p>
                  </a:txBody>
                  <a:tcPr/>
                </a:tc>
                <a:tc>
                  <a:txBody>
                    <a:bodyPr/>
                    <a:lstStyle/>
                    <a:p>
                      <a:r>
                        <a:rPr lang="en-US" sz="1400" dirty="0"/>
                        <a:t>Bank credit-05/09/17</a:t>
                      </a:r>
                    </a:p>
                    <a:p>
                      <a:r>
                        <a:rPr lang="en-US" sz="1400" dirty="0"/>
                        <a:t>In books- 04/09/17</a:t>
                      </a:r>
                    </a:p>
                  </a:txBody>
                  <a:tcPr/>
                </a:tc>
                <a:tc>
                  <a:txBody>
                    <a:bodyPr/>
                    <a:lstStyle/>
                    <a:p>
                      <a:r>
                        <a:rPr lang="en-US" sz="1400" dirty="0"/>
                        <a:t>01/09/2017</a:t>
                      </a:r>
                    </a:p>
                  </a:txBody>
                  <a:tcPr/>
                </a:tc>
                <a:tc>
                  <a:txBody>
                    <a:bodyPr/>
                    <a:lstStyle/>
                    <a:p>
                      <a:endParaRPr lang="en-US" sz="1400" dirty="0"/>
                    </a:p>
                  </a:txBody>
                  <a:tcPr/>
                </a:tc>
                <a:extLst>
                  <a:ext uri="{0D108BD9-81ED-4DB2-BD59-A6C34878D82A}">
                    <a16:rowId xmlns:a16="http://schemas.microsoft.com/office/drawing/2014/main" xmlns="" val="10002"/>
                  </a:ext>
                </a:extLst>
              </a:tr>
              <a:tr h="505184">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solidFill>
                            <a:srgbClr val="FF0000"/>
                          </a:solidFill>
                        </a:rPr>
                        <a:t>Supply of Lifts/Escalator</a:t>
                      </a:r>
                    </a:p>
                  </a:txBody>
                  <a:tcPr anchor="b"/>
                </a:tc>
                <a:tc hMerge="1">
                  <a:txBody>
                    <a:bodyPr/>
                    <a:lstStyle/>
                    <a:p>
                      <a:endParaRPr lang="en-US" sz="1400" dirty="0"/>
                    </a:p>
                  </a:txBody>
                  <a:tcPr/>
                </a:tc>
                <a:tc hMerge="1">
                  <a:txBody>
                    <a:bodyPr/>
                    <a:lstStyle/>
                    <a:p>
                      <a:endParaRPr lang="en-US" sz="1400" dirty="0"/>
                    </a:p>
                  </a:txBody>
                  <a:tcPr/>
                </a:tc>
                <a:tc hMerge="1">
                  <a:txBody>
                    <a:bodyPr/>
                    <a:lstStyle/>
                    <a:p>
                      <a:endParaRPr lang="en-US" sz="1400" dirty="0"/>
                    </a:p>
                  </a:txBody>
                  <a:tcPr/>
                </a:tc>
                <a:tc hMerge="1">
                  <a:txBody>
                    <a:bodyPr/>
                    <a:lstStyle/>
                    <a:p>
                      <a:endParaRPr lang="en-US" sz="1400" dirty="0"/>
                    </a:p>
                  </a:txBody>
                  <a:tcPr/>
                </a:tc>
                <a:tc hMerge="1">
                  <a:txBody>
                    <a:bodyPr/>
                    <a:lstStyle/>
                    <a:p>
                      <a:endParaRPr lang="en-US" sz="1400" dirty="0"/>
                    </a:p>
                  </a:txBody>
                  <a:tcPr/>
                </a:tc>
                <a:extLst>
                  <a:ext uri="{0D108BD9-81ED-4DB2-BD59-A6C34878D82A}">
                    <a16:rowId xmlns:a16="http://schemas.microsoft.com/office/drawing/2014/main" xmlns="" val="10003"/>
                  </a:ext>
                </a:extLst>
              </a:tr>
              <a:tr h="13632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25/08/2017</a:t>
                      </a:r>
                    </a:p>
                  </a:txBody>
                  <a:tcPr/>
                </a:tc>
                <a:tc>
                  <a:txBody>
                    <a:bodyPr/>
                    <a:lstStyle/>
                    <a:p>
                      <a:r>
                        <a:rPr lang="en-US" sz="1400" dirty="0"/>
                        <a:t>31.10.2017</a:t>
                      </a:r>
                    </a:p>
                  </a:txBody>
                  <a:tcPr/>
                </a:tc>
                <a:tc>
                  <a:txBody>
                    <a:bodyPr/>
                    <a:lstStyle/>
                    <a:p>
                      <a:r>
                        <a:rPr lang="en-US" sz="1400" dirty="0"/>
                        <a:t>02/11/2017</a:t>
                      </a:r>
                    </a:p>
                  </a:txBody>
                  <a:tcPr/>
                </a:tc>
                <a:tc>
                  <a:txBody>
                    <a:bodyPr/>
                    <a:lstStyle/>
                    <a:p>
                      <a:r>
                        <a:rPr lang="en-US" sz="1400" dirty="0"/>
                        <a:t>Bank credit-08/11/17</a:t>
                      </a:r>
                    </a:p>
                    <a:p>
                      <a:r>
                        <a:rPr lang="en-US" sz="1400" dirty="0"/>
                        <a:t>In books- 04/11/17</a:t>
                      </a:r>
                    </a:p>
                  </a:txBody>
                  <a:tcPr/>
                </a:tc>
                <a:tc>
                  <a:txBody>
                    <a:bodyPr/>
                    <a:lstStyle/>
                    <a:p>
                      <a:r>
                        <a:rPr lang="en-US" sz="1400" dirty="0"/>
                        <a:t>04/11/2017</a:t>
                      </a:r>
                    </a:p>
                  </a:txBody>
                  <a:tcPr/>
                </a:tc>
                <a:tc>
                  <a:txBody>
                    <a:bodyPr/>
                    <a:lstStyle/>
                    <a:p>
                      <a:endParaRPr lang="en-US" sz="1400" dirty="0"/>
                    </a:p>
                  </a:txBody>
                  <a:tcPr/>
                </a:tc>
                <a:extLst>
                  <a:ext uri="{0D108BD9-81ED-4DB2-BD59-A6C34878D82A}">
                    <a16:rowId xmlns:a16="http://schemas.microsoft.com/office/drawing/2014/main" xmlns="" val="10004"/>
                  </a:ext>
                </a:extLst>
              </a:tr>
            </a:tbl>
          </a:graphicData>
        </a:graphic>
      </p:graphicFrame>
      <p:sp>
        <p:nvSpPr>
          <p:cNvPr id="2" name="TextBox 1">
            <a:extLst>
              <a:ext uri="{FF2B5EF4-FFF2-40B4-BE49-F238E27FC236}">
                <a16:creationId xmlns:a16="http://schemas.microsoft.com/office/drawing/2014/main" xmlns="" id="{BD74AB5B-0333-4A9C-9F67-9521DEF6188A}"/>
              </a:ext>
            </a:extLst>
          </p:cNvPr>
          <p:cNvSpPr txBox="1"/>
          <p:nvPr/>
        </p:nvSpPr>
        <p:spPr>
          <a:xfrm>
            <a:off x="7772400" y="2573648"/>
            <a:ext cx="1295400" cy="307777"/>
          </a:xfrm>
          <a:prstGeom prst="rect">
            <a:avLst/>
          </a:prstGeom>
          <a:noFill/>
        </p:spPr>
        <p:txBody>
          <a:bodyPr wrap="square" rtlCol="0">
            <a:spAutoFit/>
          </a:bodyPr>
          <a:lstStyle/>
          <a:p>
            <a:r>
              <a:rPr lang="en-US" sz="1400" dirty="0"/>
              <a:t>21/08/2017</a:t>
            </a:r>
          </a:p>
        </p:txBody>
      </p:sp>
      <p:sp>
        <p:nvSpPr>
          <p:cNvPr id="4" name="TextBox 3">
            <a:extLst>
              <a:ext uri="{FF2B5EF4-FFF2-40B4-BE49-F238E27FC236}">
                <a16:creationId xmlns:a16="http://schemas.microsoft.com/office/drawing/2014/main" xmlns="" id="{7E6CD1CF-585D-451E-B826-28A1B756A258}"/>
              </a:ext>
            </a:extLst>
          </p:cNvPr>
          <p:cNvSpPr txBox="1"/>
          <p:nvPr/>
        </p:nvSpPr>
        <p:spPr>
          <a:xfrm>
            <a:off x="7772400" y="3678280"/>
            <a:ext cx="1295400" cy="307777"/>
          </a:xfrm>
          <a:prstGeom prst="rect">
            <a:avLst/>
          </a:prstGeom>
          <a:noFill/>
        </p:spPr>
        <p:txBody>
          <a:bodyPr wrap="square" rtlCol="0">
            <a:spAutoFit/>
          </a:bodyPr>
          <a:lstStyle/>
          <a:p>
            <a:r>
              <a:rPr lang="en-US" sz="1400" dirty="0"/>
              <a:t>31/10/2017</a:t>
            </a:r>
          </a:p>
        </p:txBody>
      </p:sp>
    </p:spTree>
    <p:extLst>
      <p:ext uri="{BB962C8B-B14F-4D97-AF65-F5344CB8AC3E}">
        <p14:creationId xmlns:p14="http://schemas.microsoft.com/office/powerpoint/2010/main" xmlns="" val="3817958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4066364818"/>
              </p:ext>
            </p:extLst>
          </p:nvPr>
        </p:nvGraphicFramePr>
        <p:xfrm>
          <a:off x="0" y="1"/>
          <a:ext cx="9144000" cy="7129504"/>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1295400">
                  <a:extLst>
                    <a:ext uri="{9D8B030D-6E8A-4147-A177-3AD203B41FA5}">
                      <a16:colId xmlns:a16="http://schemas.microsoft.com/office/drawing/2014/main" xmlns="" val="20004"/>
                    </a:ext>
                  </a:extLst>
                </a:gridCol>
                <a:gridCol w="1219200">
                  <a:extLst>
                    <a:ext uri="{9D8B030D-6E8A-4147-A177-3AD203B41FA5}">
                      <a16:colId xmlns:a16="http://schemas.microsoft.com/office/drawing/2014/main" xmlns="" val="20005"/>
                    </a:ext>
                  </a:extLst>
                </a:gridCol>
                <a:gridCol w="1524000">
                  <a:extLst>
                    <a:ext uri="{9D8B030D-6E8A-4147-A177-3AD203B41FA5}">
                      <a16:colId xmlns:a16="http://schemas.microsoft.com/office/drawing/2014/main" xmlns="" val="20006"/>
                    </a:ext>
                  </a:extLst>
                </a:gridCol>
              </a:tblGrid>
              <a:tr h="372505">
                <a:tc gridSpan="7">
                  <a:txBody>
                    <a:bodyPr/>
                    <a:lstStyle/>
                    <a:p>
                      <a:r>
                        <a:rPr lang="en-US" sz="1800" dirty="0">
                          <a:solidFill>
                            <a:srgbClr val="C00000"/>
                          </a:solidFill>
                        </a:rPr>
                        <a:t>S.12(3) Goods – RCM (Slide1).</a:t>
                      </a:r>
                      <a:r>
                        <a:rPr lang="en-US" sz="1800" baseline="0" dirty="0">
                          <a:solidFill>
                            <a:srgbClr val="C00000"/>
                          </a:solidFill>
                        </a:rPr>
                        <a:t>  </a:t>
                      </a:r>
                      <a:r>
                        <a:rPr lang="en-US" sz="1800" baseline="0" dirty="0">
                          <a:solidFill>
                            <a:srgbClr val="00B050"/>
                          </a:solidFill>
                        </a:rPr>
                        <a:t>TOS= GP31, then PB</a:t>
                      </a:r>
                      <a:r>
                        <a:rPr lang="en-US" sz="1800" baseline="0" dirty="0">
                          <a:solidFill>
                            <a:srgbClr val="C00000"/>
                          </a:solidFill>
                        </a:rPr>
                        <a:t>;      </a:t>
                      </a:r>
                      <a:r>
                        <a:rPr lang="en-US" sz="1800" baseline="0" dirty="0" err="1">
                          <a:solidFill>
                            <a:srgbClr val="C00000"/>
                          </a:solidFill>
                        </a:rPr>
                        <a:t>Bidi</a:t>
                      </a:r>
                      <a:r>
                        <a:rPr lang="en-US" sz="1800" baseline="0" dirty="0">
                          <a:solidFill>
                            <a:srgbClr val="C00000"/>
                          </a:solidFill>
                        </a:rPr>
                        <a:t> manufacturer purchases </a:t>
                      </a:r>
                      <a:r>
                        <a:rPr lang="en-US" sz="1800" baseline="0" dirty="0" err="1">
                          <a:solidFill>
                            <a:srgbClr val="C00000"/>
                          </a:solidFill>
                        </a:rPr>
                        <a:t>bidi</a:t>
                      </a:r>
                      <a:r>
                        <a:rPr lang="en-US" sz="1800" baseline="0" dirty="0">
                          <a:solidFill>
                            <a:srgbClr val="C00000"/>
                          </a:solidFill>
                        </a:rPr>
                        <a:t> leaves </a:t>
                      </a:r>
                      <a:endParaRPr lang="en-US" sz="1800" dirty="0">
                        <a:solidFill>
                          <a:srgbClr val="C00000"/>
                        </a:solidFill>
                      </a:endParaRPr>
                    </a:p>
                  </a:txBody>
                  <a:tcPr/>
                </a:tc>
                <a:tc hMerge="1">
                  <a:txBody>
                    <a:bodyPr/>
                    <a:lstStyle/>
                    <a:p>
                      <a:endParaRPr lang="en-US" sz="2000" b="1" dirty="0"/>
                    </a:p>
                  </a:txBody>
                  <a:tcPr/>
                </a:tc>
                <a:tc hMerge="1">
                  <a:txBody>
                    <a:bodyPr/>
                    <a:lstStyle/>
                    <a:p>
                      <a:endParaRPr lang="en-US" sz="2800" b="1" dirty="0"/>
                    </a:p>
                  </a:txBody>
                  <a:tcPr/>
                </a:tc>
                <a:tc hMerge="1">
                  <a:txBody>
                    <a:bodyPr/>
                    <a:lstStyle/>
                    <a:p>
                      <a:endParaRPr lang="en-US" sz="2000" dirty="0"/>
                    </a:p>
                  </a:txBody>
                  <a:tcPr/>
                </a:tc>
                <a:tc hMerge="1">
                  <a:txBody>
                    <a:bodyPr/>
                    <a:lstStyle/>
                    <a:p>
                      <a:endParaRPr lang="en-US" sz="2800" b="1" dirty="0"/>
                    </a:p>
                  </a:txBody>
                  <a:tcPr/>
                </a:tc>
                <a:tc hMerge="1">
                  <a:txBody>
                    <a:bodyPr/>
                    <a:lstStyle/>
                    <a:p>
                      <a:endParaRPr lang="en-IN"/>
                    </a:p>
                  </a:txBody>
                  <a:tcPr/>
                </a:tc>
                <a:tc hMerge="1">
                  <a:txBody>
                    <a:bodyPr/>
                    <a:lstStyle/>
                    <a:p>
                      <a:endParaRPr lang="en-US" sz="2000" dirty="0"/>
                    </a:p>
                  </a:txBody>
                  <a:tcPr/>
                </a:tc>
                <a:extLst>
                  <a:ext uri="{0D108BD9-81ED-4DB2-BD59-A6C34878D82A}">
                    <a16:rowId xmlns:a16="http://schemas.microsoft.com/office/drawing/2014/main" xmlns="" val="10000"/>
                  </a:ext>
                </a:extLst>
              </a:tr>
              <a:tr h="1884373">
                <a:tc>
                  <a:txBody>
                    <a:bodyPr/>
                    <a:lstStyle/>
                    <a:p>
                      <a:r>
                        <a:rPr lang="en-US" sz="2000" dirty="0"/>
                        <a:t>Remarks</a:t>
                      </a:r>
                    </a:p>
                  </a:txBody>
                  <a:tcPr/>
                </a:tc>
                <a:tc>
                  <a:txBody>
                    <a:bodyPr/>
                    <a:lstStyle/>
                    <a:p>
                      <a:r>
                        <a:rPr lang="en-US" sz="2000" dirty="0"/>
                        <a:t>I received goods on</a:t>
                      </a:r>
                    </a:p>
                    <a:p>
                      <a:endParaRPr lang="en-US" sz="2000" dirty="0"/>
                    </a:p>
                    <a:p>
                      <a:endParaRPr lang="en-US" sz="2000" dirty="0"/>
                    </a:p>
                    <a:p>
                      <a:r>
                        <a:rPr lang="en-US" sz="2000" dirty="0"/>
                        <a:t>      </a:t>
                      </a:r>
                    </a:p>
                    <a:p>
                      <a:r>
                        <a:rPr lang="en-US" sz="2000" dirty="0"/>
                        <a:t>       </a:t>
                      </a:r>
                      <a:r>
                        <a:rPr lang="en-US" sz="2800" b="1" dirty="0"/>
                        <a:t>(a)</a:t>
                      </a:r>
                      <a:endParaRPr lang="en-US" sz="2000" b="1" dirty="0"/>
                    </a:p>
                  </a:txBody>
                  <a:tcPr/>
                </a:tc>
                <a:tc>
                  <a:txBody>
                    <a:bodyPr/>
                    <a:lstStyle/>
                    <a:p>
                      <a:r>
                        <a:rPr lang="en-US" sz="2000" dirty="0"/>
                        <a:t>My Bank A/C debited i.e. </a:t>
                      </a:r>
                    </a:p>
                    <a:p>
                      <a:r>
                        <a:rPr lang="en-US" sz="2000" dirty="0"/>
                        <a:t>I made</a:t>
                      </a:r>
                      <a:r>
                        <a:rPr lang="en-US" sz="2000" baseline="0" dirty="0"/>
                        <a:t> </a:t>
                      </a:r>
                      <a:r>
                        <a:rPr lang="en-US" sz="2000" dirty="0"/>
                        <a:t>payment on </a:t>
                      </a:r>
                      <a:r>
                        <a:rPr lang="en-US" sz="2800" b="1" dirty="0"/>
                        <a:t>  (b)</a:t>
                      </a:r>
                    </a:p>
                  </a:txBody>
                  <a:tcPr/>
                </a:tc>
                <a:tc>
                  <a:txBody>
                    <a:bodyPr/>
                    <a:lstStyle/>
                    <a:p>
                      <a:r>
                        <a:rPr lang="en-US" sz="2000" dirty="0"/>
                        <a:t>My supplier issued sales invoice on</a:t>
                      </a:r>
                    </a:p>
                  </a:txBody>
                  <a:tcPr/>
                </a:tc>
                <a:tc>
                  <a:txBody>
                    <a:bodyPr/>
                    <a:lstStyle/>
                    <a:p>
                      <a:r>
                        <a:rPr lang="en-US" sz="2000" dirty="0"/>
                        <a:t>31</a:t>
                      </a:r>
                      <a:r>
                        <a:rPr lang="en-US" sz="2000" baseline="30000" dirty="0"/>
                        <a:t>st</a:t>
                      </a:r>
                      <a:r>
                        <a:rPr lang="en-US" sz="2000" dirty="0"/>
                        <a:t> day after sales invoice date falls on </a:t>
                      </a:r>
                      <a:endParaRPr lang="en-US" sz="2000" b="1" dirty="0"/>
                    </a:p>
                    <a:p>
                      <a:r>
                        <a:rPr lang="en-US" sz="2800" b="1" dirty="0"/>
                        <a:t>       (c)</a:t>
                      </a:r>
                    </a:p>
                  </a:txBody>
                  <a:tcPr/>
                </a:tc>
                <a:tc>
                  <a:txBody>
                    <a:bodyPr/>
                    <a:lstStyle/>
                    <a:p>
                      <a:r>
                        <a:rPr lang="en-US" sz="2800" b="0" dirty="0"/>
                        <a:t>I </a:t>
                      </a:r>
                      <a:r>
                        <a:rPr lang="en-US" sz="2000" kern="1200" dirty="0">
                          <a:solidFill>
                            <a:schemeClr val="tx1"/>
                          </a:solidFill>
                          <a:latin typeface="+mn-lt"/>
                          <a:ea typeface="+mn-ea"/>
                          <a:cs typeface="+mn-cs"/>
                        </a:rPr>
                        <a:t>booked the</a:t>
                      </a:r>
                      <a:r>
                        <a:rPr lang="en-US" sz="2000" kern="1200" baseline="0" dirty="0">
                          <a:solidFill>
                            <a:schemeClr val="tx1"/>
                          </a:solidFill>
                          <a:latin typeface="+mn-lt"/>
                          <a:ea typeface="+mn-ea"/>
                          <a:cs typeface="+mn-cs"/>
                        </a:rPr>
                        <a:t> purchase in my books of account</a:t>
                      </a:r>
                      <a:endParaRPr lang="en-US" sz="2000" kern="1200" dirty="0">
                        <a:solidFill>
                          <a:schemeClr val="tx1"/>
                        </a:solidFill>
                        <a:latin typeface="+mn-lt"/>
                        <a:ea typeface="+mn-ea"/>
                        <a:cs typeface="+mn-cs"/>
                      </a:endParaRPr>
                    </a:p>
                  </a:txBody>
                  <a:tcPr/>
                </a:tc>
                <a:tc>
                  <a:txBody>
                    <a:bodyPr/>
                    <a:lstStyle/>
                    <a:p>
                      <a:r>
                        <a:rPr lang="en-US" sz="2000" dirty="0"/>
                        <a:t>TOS</a:t>
                      </a:r>
                    </a:p>
                    <a:p>
                      <a:r>
                        <a:rPr lang="en-US" sz="2000" dirty="0"/>
                        <a:t>[Earlier of</a:t>
                      </a:r>
                    </a:p>
                    <a:p>
                      <a:r>
                        <a:rPr lang="en-US" sz="2800" b="0" dirty="0"/>
                        <a:t>(a)</a:t>
                      </a:r>
                      <a:r>
                        <a:rPr lang="en-US" sz="2800" b="0" baseline="0" dirty="0"/>
                        <a:t> &amp;</a:t>
                      </a:r>
                      <a:r>
                        <a:rPr lang="en-US" sz="2800" b="0" dirty="0"/>
                        <a:t>(b). If it</a:t>
                      </a:r>
                      <a:r>
                        <a:rPr lang="en-US" sz="2800" b="0" baseline="0" dirty="0"/>
                        <a:t> fails then</a:t>
                      </a:r>
                      <a:r>
                        <a:rPr lang="en-US" sz="2800" b="0" dirty="0"/>
                        <a:t> (c)</a:t>
                      </a:r>
                      <a:r>
                        <a:rPr lang="en-US" sz="2000" b="0" dirty="0"/>
                        <a:t>]</a:t>
                      </a:r>
                    </a:p>
                  </a:txBody>
                  <a:tcPr/>
                </a:tc>
                <a:extLst>
                  <a:ext uri="{0D108BD9-81ED-4DB2-BD59-A6C34878D82A}">
                    <a16:rowId xmlns:a16="http://schemas.microsoft.com/office/drawing/2014/main" xmlns="" val="10001"/>
                  </a:ext>
                </a:extLst>
              </a:tr>
              <a:tr h="928124">
                <a:tc>
                  <a:txBody>
                    <a:bodyPr/>
                    <a:lstStyle/>
                    <a:p>
                      <a:r>
                        <a:rPr lang="en-US" sz="2000" dirty="0"/>
                        <a:t>No advance</a:t>
                      </a:r>
                      <a:r>
                        <a:rPr lang="en-US" sz="2000" baseline="0" dirty="0"/>
                        <a:t> </a:t>
                      </a:r>
                      <a:r>
                        <a:rPr lang="en-US" sz="2000" dirty="0"/>
                        <a:t>paid</a:t>
                      </a:r>
                    </a:p>
                  </a:txBody>
                  <a:tcPr/>
                </a:tc>
                <a:tc>
                  <a:txBody>
                    <a:bodyPr/>
                    <a:lstStyle/>
                    <a:p>
                      <a:r>
                        <a:rPr lang="en-US" sz="1800" dirty="0"/>
                        <a:t>15/07/2017</a:t>
                      </a:r>
                    </a:p>
                  </a:txBody>
                  <a:tcPr/>
                </a:tc>
                <a:tc>
                  <a:txBody>
                    <a:bodyPr/>
                    <a:lstStyle/>
                    <a:p>
                      <a:r>
                        <a:rPr lang="en-US" sz="1800" dirty="0"/>
                        <a:t>20/07/2017</a:t>
                      </a:r>
                    </a:p>
                  </a:txBody>
                  <a:tcPr/>
                </a:tc>
                <a:tc>
                  <a:txBody>
                    <a:bodyPr/>
                    <a:lstStyle/>
                    <a:p>
                      <a:r>
                        <a:rPr lang="en-US" sz="1800" dirty="0"/>
                        <a:t>10/07/2017</a:t>
                      </a:r>
                    </a:p>
                  </a:txBody>
                  <a:tcPr/>
                </a:tc>
                <a:tc>
                  <a:txBody>
                    <a:bodyPr/>
                    <a:lstStyle/>
                    <a:p>
                      <a:r>
                        <a:rPr lang="en-US" sz="1800" dirty="0"/>
                        <a:t>10/08/2017</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xmlns="" val="10002"/>
                  </a:ext>
                </a:extLst>
              </a:tr>
              <a:tr h="646874">
                <a:tc>
                  <a:txBody>
                    <a:bodyPr/>
                    <a:lstStyle/>
                    <a:p>
                      <a:r>
                        <a:rPr lang="en-US" sz="2000" dirty="0"/>
                        <a:t>Advance paid</a:t>
                      </a:r>
                    </a:p>
                  </a:txBody>
                  <a:tcPr/>
                </a:tc>
                <a:tc>
                  <a:txBody>
                    <a:bodyPr/>
                    <a:lstStyle/>
                    <a:p>
                      <a:r>
                        <a:rPr lang="en-US" sz="1800" dirty="0"/>
                        <a:t>20/07/2017</a:t>
                      </a:r>
                    </a:p>
                  </a:txBody>
                  <a:tcPr/>
                </a:tc>
                <a:tc>
                  <a:txBody>
                    <a:bodyPr/>
                    <a:lstStyle/>
                    <a:p>
                      <a:r>
                        <a:rPr lang="en-US" sz="1800" dirty="0"/>
                        <a:t>15/07/2017</a:t>
                      </a:r>
                    </a:p>
                  </a:txBody>
                  <a:tcPr/>
                </a:tc>
                <a:tc>
                  <a:txBody>
                    <a:bodyPr/>
                    <a:lstStyle/>
                    <a:p>
                      <a:r>
                        <a:rPr lang="en-US" sz="1800" dirty="0"/>
                        <a:t>10/07/2017</a:t>
                      </a:r>
                    </a:p>
                  </a:txBody>
                  <a:tcPr/>
                </a:tc>
                <a:tc>
                  <a:txBody>
                    <a:bodyPr/>
                    <a:lstStyle/>
                    <a:p>
                      <a:r>
                        <a:rPr lang="en-US" sz="1800" dirty="0"/>
                        <a:t>10/08/2017</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xmlns="" val="10003"/>
                  </a:ext>
                </a:extLst>
              </a:tr>
              <a:tr h="1603123">
                <a:tc>
                  <a:txBody>
                    <a:bodyPr/>
                    <a:lstStyle/>
                    <a:p>
                      <a:r>
                        <a:rPr lang="en-US" sz="1800" dirty="0"/>
                        <a:t>Supply &amp; payment delayed after issue of invoice</a:t>
                      </a:r>
                    </a:p>
                  </a:txBody>
                  <a:tcPr/>
                </a:tc>
                <a:tc>
                  <a:txBody>
                    <a:bodyPr/>
                    <a:lstStyle/>
                    <a:p>
                      <a:r>
                        <a:rPr lang="en-US" sz="1800" dirty="0"/>
                        <a:t>--</a:t>
                      </a:r>
                    </a:p>
                  </a:txBody>
                  <a:tcPr/>
                </a:tc>
                <a:tc>
                  <a:txBody>
                    <a:bodyPr/>
                    <a:lstStyle/>
                    <a:p>
                      <a:r>
                        <a:rPr lang="en-US" sz="1800" dirty="0"/>
                        <a:t>--</a:t>
                      </a:r>
                    </a:p>
                  </a:txBody>
                  <a:tcPr/>
                </a:tc>
                <a:tc>
                  <a:txBody>
                    <a:bodyPr/>
                    <a:lstStyle/>
                    <a:p>
                      <a:r>
                        <a:rPr lang="en-US" sz="1800" dirty="0"/>
                        <a:t>--</a:t>
                      </a:r>
                    </a:p>
                  </a:txBody>
                  <a:tcPr/>
                </a:tc>
                <a:tc>
                  <a:txBody>
                    <a:bodyPr/>
                    <a:lstStyle/>
                    <a:p>
                      <a:r>
                        <a:rPr lang="en-US" sz="1800" dirty="0"/>
                        <a:t>10/08/2017</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xmlns="" val="10004"/>
                  </a:ext>
                </a:extLst>
              </a:tr>
              <a:tr h="1270599">
                <a:tc>
                  <a:txBody>
                    <a:bodyPr/>
                    <a:lstStyle/>
                    <a:p>
                      <a:r>
                        <a:rPr lang="en-US" sz="1600" dirty="0"/>
                        <a:t>No advance, no invoice</a:t>
                      </a:r>
                    </a:p>
                  </a:txBody>
                  <a:tcPr/>
                </a:tc>
                <a:tc>
                  <a:txBody>
                    <a:bodyPr/>
                    <a:lstStyle/>
                    <a:p>
                      <a:r>
                        <a:rPr lang="en-US" sz="1800" dirty="0"/>
                        <a:t>--</a:t>
                      </a:r>
                    </a:p>
                  </a:txBody>
                  <a:tcPr/>
                </a:tc>
                <a:tc>
                  <a:txBody>
                    <a:bodyPr/>
                    <a:lstStyle/>
                    <a:p>
                      <a:r>
                        <a:rPr lang="en-US" sz="1800" dirty="0"/>
                        <a:t>--</a:t>
                      </a:r>
                    </a:p>
                  </a:txBody>
                  <a:tcPr/>
                </a:tc>
                <a:tc>
                  <a:txBody>
                    <a:bodyPr/>
                    <a:lstStyle/>
                    <a:p>
                      <a:r>
                        <a:rPr lang="en-US" sz="1800" dirty="0"/>
                        <a:t>--</a:t>
                      </a:r>
                    </a:p>
                  </a:txBody>
                  <a:tcPr/>
                </a:tc>
                <a:tc>
                  <a:txBody>
                    <a:bodyPr/>
                    <a:lstStyle/>
                    <a:p>
                      <a:r>
                        <a:rPr lang="en-US" sz="1800" dirty="0"/>
                        <a:t>--</a:t>
                      </a:r>
                    </a:p>
                  </a:txBody>
                  <a:tcPr/>
                </a:tc>
                <a:tc>
                  <a:txBody>
                    <a:bodyPr/>
                    <a:lstStyle/>
                    <a:p>
                      <a:r>
                        <a:rPr lang="en-US" sz="1800" dirty="0"/>
                        <a:t>30.09.17</a:t>
                      </a:r>
                    </a:p>
                  </a:txBody>
                  <a:tcPr/>
                </a:tc>
                <a:tc>
                  <a:txBody>
                    <a:bodyPr/>
                    <a:lstStyle/>
                    <a:p>
                      <a:endParaRPr lang="en-US" sz="1800" dirty="0"/>
                    </a:p>
                  </a:txBody>
                  <a:tcPr/>
                </a:tc>
                <a:extLst>
                  <a:ext uri="{0D108BD9-81ED-4DB2-BD59-A6C34878D82A}">
                    <a16:rowId xmlns:a16="http://schemas.microsoft.com/office/drawing/2014/main" xmlns="" val="10005"/>
                  </a:ext>
                </a:extLst>
              </a:tr>
            </a:tbl>
          </a:graphicData>
        </a:graphic>
      </p:graphicFrame>
      <p:sp>
        <p:nvSpPr>
          <p:cNvPr id="3" name="TextBox 2">
            <a:extLst>
              <a:ext uri="{FF2B5EF4-FFF2-40B4-BE49-F238E27FC236}">
                <a16:creationId xmlns:a16="http://schemas.microsoft.com/office/drawing/2014/main" xmlns="" id="{CF4FFF33-1F04-47EA-93F1-B610573A0B17}"/>
              </a:ext>
            </a:extLst>
          </p:cNvPr>
          <p:cNvSpPr txBox="1"/>
          <p:nvPr/>
        </p:nvSpPr>
        <p:spPr>
          <a:xfrm>
            <a:off x="7772399" y="2438400"/>
            <a:ext cx="1524001" cy="369332"/>
          </a:xfrm>
          <a:prstGeom prst="rect">
            <a:avLst/>
          </a:prstGeom>
          <a:noFill/>
        </p:spPr>
        <p:txBody>
          <a:bodyPr wrap="square" rtlCol="0">
            <a:spAutoFit/>
          </a:bodyPr>
          <a:lstStyle/>
          <a:p>
            <a:r>
              <a:rPr lang="en-US" dirty="0"/>
              <a:t>15/07/2017</a:t>
            </a:r>
          </a:p>
        </p:txBody>
      </p:sp>
      <p:sp>
        <p:nvSpPr>
          <p:cNvPr id="4" name="TextBox 3">
            <a:extLst>
              <a:ext uri="{FF2B5EF4-FFF2-40B4-BE49-F238E27FC236}">
                <a16:creationId xmlns:a16="http://schemas.microsoft.com/office/drawing/2014/main" xmlns="" id="{9AE13F28-B448-4A4B-A66E-2721FE582EF6}"/>
              </a:ext>
            </a:extLst>
          </p:cNvPr>
          <p:cNvSpPr txBox="1"/>
          <p:nvPr/>
        </p:nvSpPr>
        <p:spPr>
          <a:xfrm>
            <a:off x="7772399" y="3505200"/>
            <a:ext cx="1295402" cy="369332"/>
          </a:xfrm>
          <a:prstGeom prst="rect">
            <a:avLst/>
          </a:prstGeom>
          <a:noFill/>
        </p:spPr>
        <p:txBody>
          <a:bodyPr wrap="square" rtlCol="0">
            <a:spAutoFit/>
          </a:bodyPr>
          <a:lstStyle/>
          <a:p>
            <a:r>
              <a:rPr lang="en-US" sz="1800" dirty="0"/>
              <a:t>15/07/2017</a:t>
            </a:r>
          </a:p>
        </p:txBody>
      </p:sp>
      <p:sp>
        <p:nvSpPr>
          <p:cNvPr id="5" name="TextBox 4">
            <a:extLst>
              <a:ext uri="{FF2B5EF4-FFF2-40B4-BE49-F238E27FC236}">
                <a16:creationId xmlns:a16="http://schemas.microsoft.com/office/drawing/2014/main" xmlns="" id="{062FC51A-7111-4DBD-863C-2A846EB58B22}"/>
              </a:ext>
            </a:extLst>
          </p:cNvPr>
          <p:cNvSpPr txBox="1"/>
          <p:nvPr/>
        </p:nvSpPr>
        <p:spPr>
          <a:xfrm>
            <a:off x="7772400" y="4250552"/>
            <a:ext cx="1295401" cy="369332"/>
          </a:xfrm>
          <a:prstGeom prst="rect">
            <a:avLst/>
          </a:prstGeom>
          <a:noFill/>
        </p:spPr>
        <p:txBody>
          <a:bodyPr wrap="square" rtlCol="0">
            <a:spAutoFit/>
          </a:bodyPr>
          <a:lstStyle/>
          <a:p>
            <a:r>
              <a:rPr lang="en-US" sz="1800" dirty="0"/>
              <a:t>10/08/2017</a:t>
            </a:r>
          </a:p>
        </p:txBody>
      </p:sp>
      <p:sp>
        <p:nvSpPr>
          <p:cNvPr id="6" name="TextBox 5">
            <a:extLst>
              <a:ext uri="{FF2B5EF4-FFF2-40B4-BE49-F238E27FC236}">
                <a16:creationId xmlns:a16="http://schemas.microsoft.com/office/drawing/2014/main" xmlns="" id="{85D56E52-1271-487B-8A19-054E06D1F00C}"/>
              </a:ext>
            </a:extLst>
          </p:cNvPr>
          <p:cNvSpPr txBox="1"/>
          <p:nvPr/>
        </p:nvSpPr>
        <p:spPr>
          <a:xfrm>
            <a:off x="7772398" y="6019800"/>
            <a:ext cx="1295401" cy="369332"/>
          </a:xfrm>
          <a:prstGeom prst="rect">
            <a:avLst/>
          </a:prstGeom>
          <a:noFill/>
        </p:spPr>
        <p:txBody>
          <a:bodyPr wrap="square" rtlCol="0">
            <a:spAutoFit/>
          </a:bodyPr>
          <a:lstStyle/>
          <a:p>
            <a:r>
              <a:rPr lang="en-US" sz="1800" dirty="0"/>
              <a:t>30.09.2017</a:t>
            </a:r>
          </a:p>
        </p:txBody>
      </p:sp>
    </p:spTree>
    <p:extLst>
      <p:ext uri="{BB962C8B-B14F-4D97-AF65-F5344CB8AC3E}">
        <p14:creationId xmlns:p14="http://schemas.microsoft.com/office/powerpoint/2010/main" xmlns="" val="13616265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143000"/>
          <a:ext cx="9143999" cy="3947160"/>
        </p:xfrm>
        <a:graphic>
          <a:graphicData uri="http://schemas.openxmlformats.org/drawingml/2006/table">
            <a:tbl>
              <a:tblPr firstRow="1" bandRow="1">
                <a:tableStyleId>{5940675A-B579-460E-94D1-54222C63F5DA}</a:tableStyleId>
              </a:tblPr>
              <a:tblGrid>
                <a:gridCol w="1283367">
                  <a:extLst>
                    <a:ext uri="{9D8B030D-6E8A-4147-A177-3AD203B41FA5}">
                      <a16:colId xmlns:a16="http://schemas.microsoft.com/office/drawing/2014/main" xmlns="" val="20000"/>
                    </a:ext>
                  </a:extLst>
                </a:gridCol>
                <a:gridCol w="1443790">
                  <a:extLst>
                    <a:ext uri="{9D8B030D-6E8A-4147-A177-3AD203B41FA5}">
                      <a16:colId xmlns:a16="http://schemas.microsoft.com/office/drawing/2014/main" xmlns="" val="20001"/>
                    </a:ext>
                  </a:extLst>
                </a:gridCol>
                <a:gridCol w="1283368">
                  <a:extLst>
                    <a:ext uri="{9D8B030D-6E8A-4147-A177-3AD203B41FA5}">
                      <a16:colId xmlns:a16="http://schemas.microsoft.com/office/drawing/2014/main" xmlns="" val="20002"/>
                    </a:ext>
                  </a:extLst>
                </a:gridCol>
                <a:gridCol w="2245895">
                  <a:extLst>
                    <a:ext uri="{9D8B030D-6E8A-4147-A177-3AD203B41FA5}">
                      <a16:colId xmlns:a16="http://schemas.microsoft.com/office/drawing/2014/main" xmlns="" val="20003"/>
                    </a:ext>
                  </a:extLst>
                </a:gridCol>
                <a:gridCol w="1524000">
                  <a:extLst>
                    <a:ext uri="{9D8B030D-6E8A-4147-A177-3AD203B41FA5}">
                      <a16:colId xmlns:a16="http://schemas.microsoft.com/office/drawing/2014/main" xmlns="" val="20004"/>
                    </a:ext>
                  </a:extLst>
                </a:gridCol>
                <a:gridCol w="1363579">
                  <a:extLst>
                    <a:ext uri="{9D8B030D-6E8A-4147-A177-3AD203B41FA5}">
                      <a16:colId xmlns:a16="http://schemas.microsoft.com/office/drawing/2014/main" xmlns="" val="20005"/>
                    </a:ext>
                  </a:extLst>
                </a:gridCol>
              </a:tblGrid>
              <a:tr h="609600">
                <a:tc>
                  <a:txBody>
                    <a:bodyPr/>
                    <a:lstStyle/>
                    <a:p>
                      <a:r>
                        <a:rPr lang="en-US" dirty="0"/>
                        <a:t>Date</a:t>
                      </a:r>
                      <a:r>
                        <a:rPr lang="en-US" baseline="0" dirty="0"/>
                        <a:t> of Receipts of goods</a:t>
                      </a:r>
                      <a:endParaRPr lang="en-IN" dirty="0"/>
                    </a:p>
                  </a:txBody>
                  <a:tcPr>
                    <a:solidFill>
                      <a:schemeClr val="tx2">
                        <a:lumMod val="20000"/>
                        <a:lumOff val="80000"/>
                      </a:schemeClr>
                    </a:solidFill>
                  </a:tcPr>
                </a:tc>
                <a:tc>
                  <a:txBody>
                    <a:bodyPr/>
                    <a:lstStyle/>
                    <a:p>
                      <a:r>
                        <a:rPr lang="en-US" dirty="0"/>
                        <a:t>Date of receipt of invoice</a:t>
                      </a:r>
                      <a:endParaRPr lang="en-IN" dirty="0"/>
                    </a:p>
                  </a:txBody>
                  <a:tcPr/>
                </a:tc>
                <a:tc>
                  <a:txBody>
                    <a:bodyPr/>
                    <a:lstStyle/>
                    <a:p>
                      <a:r>
                        <a:rPr lang="en-US" dirty="0"/>
                        <a:t>Date of supplier’s Invoice</a:t>
                      </a:r>
                      <a:endParaRPr lang="en-IN" dirty="0"/>
                    </a:p>
                  </a:txBody>
                  <a:tcPr/>
                </a:tc>
                <a:tc>
                  <a:txBody>
                    <a:bodyPr/>
                    <a:lstStyle/>
                    <a:p>
                      <a:r>
                        <a:rPr lang="en-US" dirty="0"/>
                        <a:t>Date of Payment</a:t>
                      </a:r>
                      <a:endParaRPr lang="en-IN" dirty="0"/>
                    </a:p>
                  </a:txBody>
                  <a:tcPr>
                    <a:solidFill>
                      <a:schemeClr val="accent2">
                        <a:lumMod val="20000"/>
                        <a:lumOff val="80000"/>
                      </a:schemeClr>
                    </a:solidFill>
                  </a:tcPr>
                </a:tc>
                <a:tc>
                  <a:txBody>
                    <a:bodyPr/>
                    <a:lstStyle/>
                    <a:p>
                      <a:r>
                        <a:rPr lang="en-US" dirty="0"/>
                        <a:t>Date when recipient booked the supply in his books</a:t>
                      </a:r>
                      <a:endParaRPr lang="en-IN" dirty="0"/>
                    </a:p>
                  </a:txBody>
                  <a:tcPr/>
                </a:tc>
                <a:tc>
                  <a:txBody>
                    <a:bodyPr/>
                    <a:lstStyle/>
                    <a:p>
                      <a:r>
                        <a:rPr lang="en-US" dirty="0"/>
                        <a:t>Time of Supply</a:t>
                      </a:r>
                      <a:endParaRPr lang="en-IN" dirty="0"/>
                    </a:p>
                  </a:txBody>
                  <a:tcPr/>
                </a:tc>
                <a:extLst>
                  <a:ext uri="{0D108BD9-81ED-4DB2-BD59-A6C34878D82A}">
                    <a16:rowId xmlns:a16="http://schemas.microsoft.com/office/drawing/2014/main" xmlns="" val="10000"/>
                  </a:ext>
                </a:extLst>
              </a:tr>
              <a:tr h="838200">
                <a:tc>
                  <a:txBody>
                    <a:bodyPr/>
                    <a:lstStyle/>
                    <a:p>
                      <a:r>
                        <a:rPr lang="en-US" sz="1600" dirty="0"/>
                        <a:t>30/08/2017</a:t>
                      </a:r>
                      <a:endParaRPr lang="en-IN" sz="1600" dirty="0"/>
                    </a:p>
                  </a:txBody>
                  <a:tcPr>
                    <a:solidFill>
                      <a:schemeClr val="tx2">
                        <a:lumMod val="20000"/>
                        <a:lumOff val="80000"/>
                      </a:schemeClr>
                    </a:solidFill>
                  </a:tcPr>
                </a:tc>
                <a:tc>
                  <a:txBody>
                    <a:bodyPr/>
                    <a:lstStyle/>
                    <a:p>
                      <a:r>
                        <a:rPr lang="en-US" sz="1600" dirty="0"/>
                        <a:t>29/08/2017</a:t>
                      </a:r>
                      <a:endParaRPr lang="en-IN" sz="1600" dirty="0"/>
                    </a:p>
                  </a:txBody>
                  <a:tcPr/>
                </a:tc>
                <a:tc>
                  <a:txBody>
                    <a:bodyPr/>
                    <a:lstStyle/>
                    <a:p>
                      <a:r>
                        <a:rPr lang="en-US" sz="1600" dirty="0"/>
                        <a:t>21/08/2017</a:t>
                      </a:r>
                      <a:endParaRPr lang="en-IN" sz="1600" dirty="0"/>
                    </a:p>
                  </a:txBody>
                  <a:tcPr/>
                </a:tc>
                <a:tc>
                  <a:txBody>
                    <a:bodyPr/>
                    <a:lstStyle/>
                    <a:p>
                      <a:r>
                        <a:rPr lang="en-US" sz="1600" dirty="0"/>
                        <a:t>Bank debit-05/09/2017</a:t>
                      </a:r>
                      <a:r>
                        <a:rPr lang="en-US" sz="1600" baseline="0" dirty="0"/>
                        <a:t> </a:t>
                      </a:r>
                    </a:p>
                    <a:p>
                      <a:r>
                        <a:rPr lang="en-US" sz="1600" baseline="0" dirty="0"/>
                        <a:t>In books- 04/09/2017</a:t>
                      </a:r>
                      <a:endParaRPr lang="en-IN" sz="1600" dirty="0"/>
                    </a:p>
                  </a:txBody>
                  <a:tcPr>
                    <a:solidFill>
                      <a:schemeClr val="accent2">
                        <a:lumMod val="20000"/>
                        <a:lumOff val="80000"/>
                      </a:schemeClr>
                    </a:solidFill>
                  </a:tcPr>
                </a:tc>
                <a:tc>
                  <a:txBody>
                    <a:bodyPr/>
                    <a:lstStyle/>
                    <a:p>
                      <a:r>
                        <a:rPr lang="en-US" sz="1600" dirty="0"/>
                        <a:t>01/09/2017</a:t>
                      </a:r>
                      <a:endParaRPr lang="en-IN" sz="1600" dirty="0"/>
                    </a:p>
                  </a:txBody>
                  <a:tcPr/>
                </a:tc>
                <a:tc>
                  <a:txBody>
                    <a:bodyPr/>
                    <a:lstStyle/>
                    <a:p>
                      <a:endParaRPr lang="en-IN" dirty="0"/>
                    </a:p>
                  </a:txBody>
                  <a:tcPr/>
                </a:tc>
                <a:extLst>
                  <a:ext uri="{0D108BD9-81ED-4DB2-BD59-A6C34878D82A}">
                    <a16:rowId xmlns:a16="http://schemas.microsoft.com/office/drawing/2014/main" xmlns="" val="10001"/>
                  </a:ext>
                </a:extLst>
              </a:tr>
              <a:tr h="640080">
                <a:tc>
                  <a:txBody>
                    <a:bodyPr/>
                    <a:lstStyle/>
                    <a:p>
                      <a:r>
                        <a:rPr lang="en-US" sz="1600" dirty="0"/>
                        <a:t>30/08/2017</a:t>
                      </a:r>
                      <a:endParaRPr lang="en-IN" sz="1600" dirty="0"/>
                    </a:p>
                  </a:txBody>
                  <a:tcPr>
                    <a:solidFill>
                      <a:schemeClr val="tx2">
                        <a:lumMod val="20000"/>
                        <a:lumOff val="80000"/>
                      </a:schemeClr>
                    </a:solidFill>
                  </a:tcPr>
                </a:tc>
                <a:tc>
                  <a:txBody>
                    <a:bodyPr/>
                    <a:lstStyle/>
                    <a:p>
                      <a:r>
                        <a:rPr lang="en-US" sz="1600" dirty="0"/>
                        <a:t>01/09/2017</a:t>
                      </a:r>
                      <a:endParaRPr lang="en-IN" sz="1600" dirty="0"/>
                    </a:p>
                  </a:txBody>
                  <a:tcPr/>
                </a:tc>
                <a:tc>
                  <a:txBody>
                    <a:bodyPr/>
                    <a:lstStyle/>
                    <a:p>
                      <a:r>
                        <a:rPr lang="en-US" sz="1600" dirty="0"/>
                        <a:t>21/08/2017</a:t>
                      </a:r>
                      <a:endParaRPr lang="en-IN" sz="1600" dirty="0"/>
                    </a:p>
                  </a:txBody>
                  <a:tcPr/>
                </a:tc>
                <a:tc>
                  <a:txBody>
                    <a:bodyPr/>
                    <a:lstStyle/>
                    <a:p>
                      <a:r>
                        <a:rPr lang="en-US" sz="1600" dirty="0"/>
                        <a:t>Bank debit-05/09/2017</a:t>
                      </a:r>
                      <a:r>
                        <a:rPr lang="en-US" sz="1600" baseline="0" dirty="0"/>
                        <a:t> </a:t>
                      </a:r>
                    </a:p>
                    <a:p>
                      <a:r>
                        <a:rPr lang="en-US" sz="1600" baseline="0" dirty="0"/>
                        <a:t>In books- 04/09/2017</a:t>
                      </a:r>
                      <a:endParaRPr lang="en-IN" sz="1600" dirty="0"/>
                    </a:p>
                    <a:p>
                      <a:endParaRPr lang="en-IN" sz="1600" dirty="0"/>
                    </a:p>
                  </a:txBody>
                  <a:tcPr>
                    <a:solidFill>
                      <a:schemeClr val="accent2">
                        <a:lumMod val="20000"/>
                        <a:lumOff val="80000"/>
                      </a:schemeClr>
                    </a:solidFill>
                  </a:tcPr>
                </a:tc>
                <a:tc>
                  <a:txBody>
                    <a:bodyPr/>
                    <a:lstStyle/>
                    <a:p>
                      <a:r>
                        <a:rPr lang="en-US" sz="1600" dirty="0"/>
                        <a:t>01/09/2017</a:t>
                      </a:r>
                      <a:endParaRPr lang="en-IN" sz="1600" dirty="0"/>
                    </a:p>
                  </a:txBody>
                  <a:tcPr/>
                </a:tc>
                <a:tc>
                  <a:txBody>
                    <a:bodyPr/>
                    <a:lstStyle/>
                    <a:p>
                      <a:endParaRPr lang="en-IN" dirty="0"/>
                    </a:p>
                  </a:txBody>
                  <a:tcPr/>
                </a:tc>
                <a:extLst>
                  <a:ext uri="{0D108BD9-81ED-4DB2-BD59-A6C34878D82A}">
                    <a16:rowId xmlns:a16="http://schemas.microsoft.com/office/drawing/2014/main" xmlns="" val="10002"/>
                  </a:ext>
                </a:extLst>
              </a:tr>
              <a:tr h="533400">
                <a:tc>
                  <a:txBody>
                    <a:bodyPr/>
                    <a:lstStyle/>
                    <a:p>
                      <a:r>
                        <a:rPr lang="en-US" sz="1600" dirty="0"/>
                        <a:t>30/08/2017</a:t>
                      </a:r>
                      <a:endParaRPr lang="en-IN" sz="1600" dirty="0"/>
                    </a:p>
                  </a:txBody>
                  <a:tcPr>
                    <a:solidFill>
                      <a:schemeClr val="tx2">
                        <a:lumMod val="20000"/>
                        <a:lumOff val="80000"/>
                      </a:schemeClr>
                    </a:solidFill>
                  </a:tcPr>
                </a:tc>
                <a:tc>
                  <a:txBody>
                    <a:bodyPr/>
                    <a:lstStyle/>
                    <a:p>
                      <a:r>
                        <a:rPr lang="en-US" sz="1600" dirty="0"/>
                        <a:t>01/09/2017</a:t>
                      </a:r>
                      <a:endParaRPr lang="en-IN" sz="1600" dirty="0"/>
                    </a:p>
                  </a:txBody>
                  <a:tcPr/>
                </a:tc>
                <a:tc>
                  <a:txBody>
                    <a:bodyPr/>
                    <a:lstStyle/>
                    <a:p>
                      <a:r>
                        <a:rPr lang="en-US" sz="1600" dirty="0"/>
                        <a:t>21/08/2017</a:t>
                      </a:r>
                      <a:endParaRPr lang="en-IN" sz="1600" dirty="0"/>
                    </a:p>
                  </a:txBody>
                  <a:tcPr/>
                </a:tc>
                <a:tc>
                  <a:txBody>
                    <a:bodyPr/>
                    <a:lstStyle/>
                    <a:p>
                      <a:r>
                        <a:rPr lang="en-US" sz="1600" dirty="0"/>
                        <a:t>Bank debit-09/08/2017</a:t>
                      </a:r>
                      <a:r>
                        <a:rPr lang="en-US" sz="1600" baseline="0" dirty="0"/>
                        <a:t> </a:t>
                      </a:r>
                    </a:p>
                    <a:p>
                      <a:r>
                        <a:rPr lang="en-US" sz="1600" baseline="0" dirty="0"/>
                        <a:t>In books- 04/08/2017</a:t>
                      </a:r>
                      <a:endParaRPr lang="en-IN" sz="1600" dirty="0"/>
                    </a:p>
                    <a:p>
                      <a:endParaRPr lang="en-IN" sz="1600" dirty="0"/>
                    </a:p>
                  </a:txBody>
                  <a:tcPr>
                    <a:solidFill>
                      <a:schemeClr val="accent2">
                        <a:lumMod val="20000"/>
                        <a:lumOff val="80000"/>
                      </a:schemeClr>
                    </a:solidFill>
                  </a:tcPr>
                </a:tc>
                <a:tc>
                  <a:txBody>
                    <a:bodyPr/>
                    <a:lstStyle/>
                    <a:p>
                      <a:r>
                        <a:rPr lang="en-US" sz="1600" dirty="0"/>
                        <a:t>01/09/2017</a:t>
                      </a:r>
                      <a:endParaRPr lang="en-IN" sz="1600" dirty="0"/>
                    </a:p>
                  </a:txBody>
                  <a:tcPr/>
                </a:tc>
                <a:tc>
                  <a:txBody>
                    <a:bodyPr/>
                    <a:lstStyle/>
                    <a:p>
                      <a:endParaRPr lang="en-IN" dirty="0"/>
                    </a:p>
                  </a:txBody>
                  <a:tcPr/>
                </a:tc>
                <a:extLst>
                  <a:ext uri="{0D108BD9-81ED-4DB2-BD59-A6C34878D82A}">
                    <a16:rowId xmlns:a16="http://schemas.microsoft.com/office/drawing/2014/main" xmlns="" val="10003"/>
                  </a:ext>
                </a:extLst>
              </a:tr>
            </a:tbl>
          </a:graphicData>
        </a:graphic>
      </p:graphicFrame>
      <p:sp>
        <p:nvSpPr>
          <p:cNvPr id="3" name="TextBox 2"/>
          <p:cNvSpPr txBox="1"/>
          <p:nvPr/>
        </p:nvSpPr>
        <p:spPr>
          <a:xfrm>
            <a:off x="7772400" y="2819400"/>
            <a:ext cx="1175322" cy="338554"/>
          </a:xfrm>
          <a:prstGeom prst="rect">
            <a:avLst/>
          </a:prstGeom>
          <a:noFill/>
        </p:spPr>
        <p:txBody>
          <a:bodyPr wrap="none" rtlCol="0">
            <a:spAutoFit/>
          </a:bodyPr>
          <a:lstStyle/>
          <a:p>
            <a:r>
              <a:rPr lang="en-US" sz="1600" dirty="0"/>
              <a:t>30/08/2017</a:t>
            </a:r>
            <a:endParaRPr lang="en-IN" sz="1600" dirty="0"/>
          </a:p>
        </p:txBody>
      </p:sp>
      <p:sp>
        <p:nvSpPr>
          <p:cNvPr id="4" name="TextBox 3"/>
          <p:cNvSpPr txBox="1"/>
          <p:nvPr/>
        </p:nvSpPr>
        <p:spPr>
          <a:xfrm>
            <a:off x="7772400" y="3733800"/>
            <a:ext cx="1175322" cy="338554"/>
          </a:xfrm>
          <a:prstGeom prst="rect">
            <a:avLst/>
          </a:prstGeom>
          <a:noFill/>
        </p:spPr>
        <p:txBody>
          <a:bodyPr wrap="none" rtlCol="0">
            <a:spAutoFit/>
          </a:bodyPr>
          <a:lstStyle/>
          <a:p>
            <a:r>
              <a:rPr lang="en-US" sz="1600" dirty="0"/>
              <a:t>30/08/2017</a:t>
            </a:r>
            <a:endParaRPr lang="en-IN" sz="1600" dirty="0"/>
          </a:p>
        </p:txBody>
      </p:sp>
      <p:sp>
        <p:nvSpPr>
          <p:cNvPr id="5" name="TextBox 4"/>
          <p:cNvSpPr txBox="1"/>
          <p:nvPr/>
        </p:nvSpPr>
        <p:spPr>
          <a:xfrm>
            <a:off x="7772400" y="4495800"/>
            <a:ext cx="1175322" cy="338554"/>
          </a:xfrm>
          <a:prstGeom prst="rect">
            <a:avLst/>
          </a:prstGeom>
          <a:noFill/>
        </p:spPr>
        <p:txBody>
          <a:bodyPr wrap="none" rtlCol="0">
            <a:spAutoFit/>
          </a:bodyPr>
          <a:lstStyle/>
          <a:p>
            <a:r>
              <a:rPr lang="en-US" sz="1600" dirty="0"/>
              <a:t>04/08/2017</a:t>
            </a:r>
            <a:endParaRPr lang="en-IN" sz="1600" dirty="0"/>
          </a:p>
        </p:txBody>
      </p:sp>
      <p:sp>
        <p:nvSpPr>
          <p:cNvPr id="6" name="TextBox 5"/>
          <p:cNvSpPr txBox="1"/>
          <p:nvPr/>
        </p:nvSpPr>
        <p:spPr>
          <a:xfrm>
            <a:off x="228600" y="457200"/>
            <a:ext cx="8621123" cy="707886"/>
          </a:xfrm>
          <a:prstGeom prst="rect">
            <a:avLst/>
          </a:prstGeom>
          <a:noFill/>
        </p:spPr>
        <p:txBody>
          <a:bodyPr wrap="square" rtlCol="0">
            <a:spAutoFit/>
          </a:bodyPr>
          <a:lstStyle/>
          <a:p>
            <a:r>
              <a:rPr lang="en-US" sz="2000" dirty="0">
                <a:solidFill>
                  <a:srgbClr val="C00000"/>
                </a:solidFill>
              </a:rPr>
              <a:t>S.12(3) Goods – RCM (Slide 2).      </a:t>
            </a:r>
            <a:r>
              <a:rPr lang="en-US" sz="2000" dirty="0">
                <a:solidFill>
                  <a:srgbClr val="00B050"/>
                </a:solidFill>
              </a:rPr>
              <a:t>TOS= GP31,then PB</a:t>
            </a:r>
            <a:r>
              <a:rPr lang="en-US" sz="2000" dirty="0">
                <a:solidFill>
                  <a:srgbClr val="C00000"/>
                </a:solidFill>
              </a:rPr>
              <a:t>          </a:t>
            </a:r>
            <a:r>
              <a:rPr lang="en-US" sz="2000" dirty="0" err="1">
                <a:solidFill>
                  <a:srgbClr val="C00000"/>
                </a:solidFill>
              </a:rPr>
              <a:t>Bidi</a:t>
            </a:r>
            <a:r>
              <a:rPr lang="en-US" sz="2000" dirty="0">
                <a:solidFill>
                  <a:srgbClr val="C00000"/>
                </a:solidFill>
              </a:rPr>
              <a:t> manufacturer purchases </a:t>
            </a:r>
            <a:r>
              <a:rPr lang="en-US" sz="2000" dirty="0" err="1">
                <a:solidFill>
                  <a:srgbClr val="C00000"/>
                </a:solidFill>
              </a:rPr>
              <a:t>bidi</a:t>
            </a:r>
            <a:r>
              <a:rPr lang="en-US" sz="2000" dirty="0">
                <a:solidFill>
                  <a:srgbClr val="C00000"/>
                </a:solidFill>
              </a:rPr>
              <a:t> leaves</a:t>
            </a:r>
            <a:endParaRPr lang="en-IN" sz="20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xmlns="" val="2314378887"/>
              </p:ext>
            </p:extLst>
          </p:nvPr>
        </p:nvGraphicFramePr>
        <p:xfrm>
          <a:off x="228600" y="304802"/>
          <a:ext cx="8610600" cy="6289903"/>
        </p:xfrm>
        <a:graphic>
          <a:graphicData uri="http://schemas.openxmlformats.org/drawingml/2006/table">
            <a:tbl>
              <a:tblPr firstRow="1" bandRow="1">
                <a:tableStyleId>{5940675A-B579-460E-94D1-54222C63F5DA}</a:tableStyleId>
              </a:tblPr>
              <a:tblGrid>
                <a:gridCol w="1076325">
                  <a:extLst>
                    <a:ext uri="{9D8B030D-6E8A-4147-A177-3AD203B41FA5}">
                      <a16:colId xmlns:a16="http://schemas.microsoft.com/office/drawing/2014/main" xmlns="" val="20000"/>
                    </a:ext>
                  </a:extLst>
                </a:gridCol>
                <a:gridCol w="1076325">
                  <a:extLst>
                    <a:ext uri="{9D8B030D-6E8A-4147-A177-3AD203B41FA5}">
                      <a16:colId xmlns:a16="http://schemas.microsoft.com/office/drawing/2014/main" xmlns="" val="20001"/>
                    </a:ext>
                  </a:extLst>
                </a:gridCol>
                <a:gridCol w="1076325">
                  <a:extLst>
                    <a:ext uri="{9D8B030D-6E8A-4147-A177-3AD203B41FA5}">
                      <a16:colId xmlns:a16="http://schemas.microsoft.com/office/drawing/2014/main" xmlns="" val="20002"/>
                    </a:ext>
                  </a:extLst>
                </a:gridCol>
                <a:gridCol w="1076325">
                  <a:extLst>
                    <a:ext uri="{9D8B030D-6E8A-4147-A177-3AD203B41FA5}">
                      <a16:colId xmlns:a16="http://schemas.microsoft.com/office/drawing/2014/main" xmlns="" val="20003"/>
                    </a:ext>
                  </a:extLst>
                </a:gridCol>
                <a:gridCol w="1076325">
                  <a:extLst>
                    <a:ext uri="{9D8B030D-6E8A-4147-A177-3AD203B41FA5}">
                      <a16:colId xmlns:a16="http://schemas.microsoft.com/office/drawing/2014/main" xmlns="" val="20004"/>
                    </a:ext>
                  </a:extLst>
                </a:gridCol>
                <a:gridCol w="1076325">
                  <a:extLst>
                    <a:ext uri="{9D8B030D-6E8A-4147-A177-3AD203B41FA5}">
                      <a16:colId xmlns:a16="http://schemas.microsoft.com/office/drawing/2014/main" xmlns="" val="20005"/>
                    </a:ext>
                  </a:extLst>
                </a:gridCol>
                <a:gridCol w="1076325">
                  <a:extLst>
                    <a:ext uri="{9D8B030D-6E8A-4147-A177-3AD203B41FA5}">
                      <a16:colId xmlns:a16="http://schemas.microsoft.com/office/drawing/2014/main" xmlns="" val="20006"/>
                    </a:ext>
                  </a:extLst>
                </a:gridCol>
                <a:gridCol w="1076325">
                  <a:extLst>
                    <a:ext uri="{9D8B030D-6E8A-4147-A177-3AD203B41FA5}">
                      <a16:colId xmlns:a16="http://schemas.microsoft.com/office/drawing/2014/main" xmlns="" val="20007"/>
                    </a:ext>
                  </a:extLst>
                </a:gridCol>
              </a:tblGrid>
              <a:tr h="838198">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S.13(2) Services – FCM.</a:t>
                      </a:r>
                      <a:r>
                        <a:rPr lang="en-US" sz="2000" baseline="0" dirty="0">
                          <a:solidFill>
                            <a:srgbClr val="C00000"/>
                          </a:solidFill>
                        </a:rPr>
                        <a:t>      </a:t>
                      </a:r>
                      <a:r>
                        <a:rPr lang="en-US" sz="2000" baseline="0" dirty="0">
                          <a:solidFill>
                            <a:srgbClr val="00B050"/>
                          </a:solidFill>
                        </a:rPr>
                        <a:t>TOS= earliest of IP/PS, then purchase booking</a:t>
                      </a:r>
                      <a:r>
                        <a:rPr lang="en-US" sz="2000" baseline="0" dirty="0">
                          <a:solidFill>
                            <a:srgbClr val="C00000"/>
                          </a:solidFill>
                        </a:rPr>
                        <a:t> </a:t>
                      </a:r>
                      <a:r>
                        <a:rPr lang="en-US" sz="2000" baseline="0" dirty="0">
                          <a:solidFill>
                            <a:srgbClr val="00B050"/>
                          </a:solidFill>
                        </a:rPr>
                        <a:t>date.</a:t>
                      </a:r>
                      <a:r>
                        <a:rPr lang="en-US" sz="2000" baseline="0" dirty="0">
                          <a:solidFill>
                            <a:srgbClr val="C00000"/>
                          </a:solidFill>
                        </a:rPr>
                        <a:t> </a:t>
                      </a:r>
                      <a:endParaRPr lang="en-US" sz="2000" dirty="0"/>
                    </a:p>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extLst>
                  <a:ext uri="{0D108BD9-81ED-4DB2-BD59-A6C34878D82A}">
                    <a16:rowId xmlns:a16="http://schemas.microsoft.com/office/drawing/2014/main" xmlns="" val="10000"/>
                  </a:ext>
                </a:extLst>
              </a:tr>
              <a:tr h="1668222">
                <a:tc>
                  <a:txBody>
                    <a:bodyPr/>
                    <a:lstStyle/>
                    <a:p>
                      <a:r>
                        <a:rPr lang="en-US" sz="1600" dirty="0"/>
                        <a:t>Service Invoice</a:t>
                      </a:r>
                      <a:r>
                        <a:rPr lang="en-US" sz="1600" baseline="0" dirty="0"/>
                        <a:t> issued on</a:t>
                      </a:r>
                      <a:endParaRPr lang="en-IN" sz="1600" dirty="0"/>
                    </a:p>
                  </a:txBody>
                  <a:tcPr>
                    <a:solidFill>
                      <a:schemeClr val="bg2">
                        <a:lumMod val="90000"/>
                      </a:schemeClr>
                    </a:solidFill>
                  </a:tcPr>
                </a:tc>
                <a:tc>
                  <a:txBody>
                    <a:bodyPr/>
                    <a:lstStyle/>
                    <a:p>
                      <a:r>
                        <a:rPr lang="en-US" sz="1600" dirty="0"/>
                        <a:t>Invoice was due latest by </a:t>
                      </a:r>
                      <a:endParaRPr lang="en-IN" sz="1600" dirty="0"/>
                    </a:p>
                  </a:txBody>
                  <a:tcPr>
                    <a:solidFill>
                      <a:schemeClr val="bg2">
                        <a:lumMod val="90000"/>
                      </a:schemeClr>
                    </a:solidFill>
                  </a:tcPr>
                </a:tc>
                <a:tc>
                  <a:txBody>
                    <a:bodyPr/>
                    <a:lstStyle/>
                    <a:p>
                      <a:r>
                        <a:rPr lang="en-US" sz="1600" dirty="0"/>
                        <a:t>Payment credited in supplier’s bank account</a:t>
                      </a:r>
                      <a:endParaRPr lang="en-IN" sz="1600" dirty="0"/>
                    </a:p>
                  </a:txBody>
                  <a:tcPr>
                    <a:solidFill>
                      <a:schemeClr val="accent2">
                        <a:lumMod val="20000"/>
                        <a:lumOff val="80000"/>
                      </a:schemeClr>
                    </a:solidFill>
                  </a:tcPr>
                </a:tc>
                <a:tc>
                  <a:txBody>
                    <a:bodyPr/>
                    <a:lstStyle/>
                    <a:p>
                      <a:r>
                        <a:rPr lang="en-US" sz="1600" dirty="0" err="1"/>
                        <a:t>Paymenet</a:t>
                      </a:r>
                      <a:r>
                        <a:rPr lang="en-US" sz="1600" dirty="0"/>
                        <a:t> entered</a:t>
                      </a:r>
                      <a:r>
                        <a:rPr lang="en-US" sz="1600" baseline="0" dirty="0"/>
                        <a:t> in supplier’s books of accounts</a:t>
                      </a:r>
                      <a:endParaRPr lang="en-IN" sz="1600" dirty="0"/>
                    </a:p>
                  </a:txBody>
                  <a:tcPr>
                    <a:solidFill>
                      <a:schemeClr val="accent2">
                        <a:lumMod val="20000"/>
                        <a:lumOff val="80000"/>
                      </a:schemeClr>
                    </a:solidFill>
                  </a:tcPr>
                </a:tc>
                <a:tc>
                  <a:txBody>
                    <a:bodyPr/>
                    <a:lstStyle/>
                    <a:p>
                      <a:r>
                        <a:rPr lang="en-US" sz="1600" dirty="0"/>
                        <a:t>Services supply started on</a:t>
                      </a:r>
                      <a:endParaRPr lang="en-IN" sz="1600" dirty="0"/>
                    </a:p>
                  </a:txBody>
                  <a:tcPr>
                    <a:solidFill>
                      <a:schemeClr val="tx2">
                        <a:lumMod val="20000"/>
                        <a:lumOff val="80000"/>
                      </a:schemeClr>
                    </a:solidFill>
                  </a:tcPr>
                </a:tc>
                <a:tc>
                  <a:txBody>
                    <a:bodyPr/>
                    <a:lstStyle/>
                    <a:p>
                      <a:r>
                        <a:rPr lang="en-US" sz="1600" dirty="0"/>
                        <a:t>Services supply completed on</a:t>
                      </a:r>
                      <a:endParaRPr lang="en-IN" sz="1600" dirty="0"/>
                    </a:p>
                  </a:txBody>
                  <a:tcPr>
                    <a:solidFill>
                      <a:schemeClr val="tx2">
                        <a:lumMod val="20000"/>
                        <a:lumOff val="80000"/>
                      </a:schemeClr>
                    </a:solidFill>
                  </a:tcPr>
                </a:tc>
                <a:tc>
                  <a:txBody>
                    <a:bodyPr/>
                    <a:lstStyle/>
                    <a:p>
                      <a:r>
                        <a:rPr lang="en-US" sz="1600" dirty="0"/>
                        <a:t>Recipient entered the purchase in his books on</a:t>
                      </a:r>
                      <a:endParaRPr lang="en-IN" sz="1600" dirty="0"/>
                    </a:p>
                  </a:txBody>
                  <a:tcPr>
                    <a:solidFill>
                      <a:schemeClr val="accent4">
                        <a:lumMod val="40000"/>
                        <a:lumOff val="60000"/>
                      </a:schemeClr>
                    </a:solidFill>
                  </a:tcPr>
                </a:tc>
                <a:tc>
                  <a:txBody>
                    <a:bodyPr/>
                    <a:lstStyle/>
                    <a:p>
                      <a:r>
                        <a:rPr lang="en-US" sz="1600" dirty="0"/>
                        <a:t>Time of Supply</a:t>
                      </a:r>
                      <a:endParaRPr lang="en-IN" sz="1600" dirty="0"/>
                    </a:p>
                  </a:txBody>
                  <a:tcPr/>
                </a:tc>
                <a:extLst>
                  <a:ext uri="{0D108BD9-81ED-4DB2-BD59-A6C34878D82A}">
                    <a16:rowId xmlns:a16="http://schemas.microsoft.com/office/drawing/2014/main" xmlns="" val="10001"/>
                  </a:ext>
                </a:extLst>
              </a:tr>
              <a:tr h="1253892">
                <a:tc>
                  <a:txBody>
                    <a:bodyPr/>
                    <a:lstStyle/>
                    <a:p>
                      <a:r>
                        <a:rPr lang="en-US" dirty="0"/>
                        <a:t>12.10.17</a:t>
                      </a:r>
                      <a:endParaRPr lang="en-IN" dirty="0"/>
                    </a:p>
                  </a:txBody>
                  <a:tcPr>
                    <a:solidFill>
                      <a:schemeClr val="bg2">
                        <a:lumMod val="90000"/>
                      </a:schemeClr>
                    </a:solidFill>
                  </a:tcPr>
                </a:tc>
                <a:tc>
                  <a:txBody>
                    <a:bodyPr/>
                    <a:lstStyle/>
                    <a:p>
                      <a:r>
                        <a:rPr lang="en-US" dirty="0"/>
                        <a:t>15.10.17</a:t>
                      </a:r>
                      <a:endParaRPr lang="en-IN" dirty="0"/>
                    </a:p>
                  </a:txBody>
                  <a:tcPr>
                    <a:solidFill>
                      <a:schemeClr val="bg2">
                        <a:lumMod val="90000"/>
                      </a:schemeClr>
                    </a:solidFill>
                  </a:tcPr>
                </a:tc>
                <a:tc>
                  <a:txBody>
                    <a:bodyPr/>
                    <a:lstStyle/>
                    <a:p>
                      <a:r>
                        <a:rPr lang="en-US" dirty="0"/>
                        <a:t>01.12.17</a:t>
                      </a:r>
                      <a:endParaRPr lang="en-IN" dirty="0"/>
                    </a:p>
                  </a:txBody>
                  <a:tcPr>
                    <a:solidFill>
                      <a:schemeClr val="accent2">
                        <a:lumMod val="20000"/>
                        <a:lumOff val="80000"/>
                      </a:schemeClr>
                    </a:solidFill>
                  </a:tcPr>
                </a:tc>
                <a:tc>
                  <a:txBody>
                    <a:bodyPr/>
                    <a:lstStyle/>
                    <a:p>
                      <a:r>
                        <a:rPr lang="en-US" dirty="0"/>
                        <a:t>03.12.17</a:t>
                      </a:r>
                      <a:endParaRPr lang="en-IN" dirty="0"/>
                    </a:p>
                  </a:txBody>
                  <a:tcPr>
                    <a:solidFill>
                      <a:schemeClr val="accent2">
                        <a:lumMod val="20000"/>
                        <a:lumOff val="80000"/>
                      </a:schemeClr>
                    </a:solidFill>
                  </a:tcPr>
                </a:tc>
                <a:tc>
                  <a:txBody>
                    <a:bodyPr/>
                    <a:lstStyle/>
                    <a:p>
                      <a:r>
                        <a:rPr lang="en-US" dirty="0"/>
                        <a:t>15.08.17</a:t>
                      </a:r>
                      <a:endParaRPr lang="en-IN" dirty="0"/>
                    </a:p>
                  </a:txBody>
                  <a:tcPr>
                    <a:solidFill>
                      <a:schemeClr val="tx2">
                        <a:lumMod val="20000"/>
                        <a:lumOff val="80000"/>
                      </a:schemeClr>
                    </a:solidFill>
                  </a:tcPr>
                </a:tc>
                <a:tc>
                  <a:txBody>
                    <a:bodyPr/>
                    <a:lstStyle/>
                    <a:p>
                      <a:r>
                        <a:rPr lang="en-US" dirty="0"/>
                        <a:t>15.09.17</a:t>
                      </a:r>
                      <a:endParaRPr lang="en-IN" dirty="0"/>
                    </a:p>
                  </a:txBody>
                  <a:tcPr>
                    <a:solidFill>
                      <a:schemeClr val="tx2">
                        <a:lumMod val="20000"/>
                        <a:lumOff val="80000"/>
                      </a:schemeClr>
                    </a:solidFill>
                  </a:tcPr>
                </a:tc>
                <a:tc>
                  <a:txBody>
                    <a:bodyPr/>
                    <a:lstStyle/>
                    <a:p>
                      <a:r>
                        <a:rPr lang="en-US" dirty="0"/>
                        <a:t>30.08.17</a:t>
                      </a:r>
                      <a:endParaRPr lang="en-IN" dirty="0"/>
                    </a:p>
                  </a:txBody>
                  <a:tcPr>
                    <a:solidFill>
                      <a:schemeClr val="accent4">
                        <a:lumMod val="40000"/>
                        <a:lumOff val="60000"/>
                      </a:schemeClr>
                    </a:solidFill>
                  </a:tcPr>
                </a:tc>
                <a:tc>
                  <a:txBody>
                    <a:bodyPr/>
                    <a:lstStyle/>
                    <a:p>
                      <a:endParaRPr lang="en-IN" dirty="0"/>
                    </a:p>
                  </a:txBody>
                  <a:tcPr/>
                </a:tc>
                <a:extLst>
                  <a:ext uri="{0D108BD9-81ED-4DB2-BD59-A6C34878D82A}">
                    <a16:rowId xmlns:a16="http://schemas.microsoft.com/office/drawing/2014/main" xmlns="" val="10002"/>
                  </a:ext>
                </a:extLst>
              </a:tr>
              <a:tr h="1253892">
                <a:tc>
                  <a:txBody>
                    <a:bodyPr/>
                    <a:lstStyle/>
                    <a:p>
                      <a:r>
                        <a:rPr lang="en-US" dirty="0"/>
                        <a:t>14.11.17</a:t>
                      </a:r>
                      <a:endParaRPr lang="en-IN" dirty="0"/>
                    </a:p>
                  </a:txBody>
                  <a:tcPr>
                    <a:solidFill>
                      <a:schemeClr val="bg2">
                        <a:lumMod val="90000"/>
                      </a:schemeClr>
                    </a:solidFill>
                  </a:tcPr>
                </a:tc>
                <a:tc>
                  <a:txBody>
                    <a:bodyPr/>
                    <a:lstStyle/>
                    <a:p>
                      <a:r>
                        <a:rPr lang="en-US" dirty="0"/>
                        <a:t>10.10.17</a:t>
                      </a:r>
                      <a:endParaRPr lang="en-IN" dirty="0"/>
                    </a:p>
                  </a:txBody>
                  <a:tcPr>
                    <a:solidFill>
                      <a:schemeClr val="bg2">
                        <a:lumMod val="90000"/>
                      </a:schemeClr>
                    </a:solidFill>
                  </a:tcPr>
                </a:tc>
                <a:tc>
                  <a:txBody>
                    <a:bodyPr/>
                    <a:lstStyle/>
                    <a:p>
                      <a:r>
                        <a:rPr lang="en-US" dirty="0"/>
                        <a:t>14.08.17</a:t>
                      </a:r>
                      <a:endParaRPr lang="en-IN" dirty="0"/>
                    </a:p>
                  </a:txBody>
                  <a:tcPr>
                    <a:solidFill>
                      <a:schemeClr val="accent2">
                        <a:lumMod val="20000"/>
                        <a:lumOff val="80000"/>
                      </a:schemeClr>
                    </a:solidFill>
                  </a:tcPr>
                </a:tc>
                <a:tc>
                  <a:txBody>
                    <a:bodyPr/>
                    <a:lstStyle/>
                    <a:p>
                      <a:r>
                        <a:rPr lang="en-US" dirty="0"/>
                        <a:t>10.08.17</a:t>
                      </a:r>
                      <a:endParaRPr lang="en-IN" dirty="0"/>
                    </a:p>
                  </a:txBody>
                  <a:tcPr>
                    <a:solidFill>
                      <a:schemeClr val="accent2">
                        <a:lumMod val="20000"/>
                        <a:lumOff val="80000"/>
                      </a:schemeClr>
                    </a:solidFill>
                  </a:tcPr>
                </a:tc>
                <a:tc>
                  <a:txBody>
                    <a:bodyPr/>
                    <a:lstStyle/>
                    <a:p>
                      <a:r>
                        <a:rPr lang="en-US" dirty="0"/>
                        <a:t>15.08.17</a:t>
                      </a:r>
                      <a:endParaRPr lang="en-IN" dirty="0"/>
                    </a:p>
                  </a:txBody>
                  <a:tcPr>
                    <a:solidFill>
                      <a:schemeClr val="tx2">
                        <a:lumMod val="20000"/>
                        <a:lumOff val="80000"/>
                      </a:schemeClr>
                    </a:solidFill>
                  </a:tcPr>
                </a:tc>
                <a:tc>
                  <a:txBody>
                    <a:bodyPr/>
                    <a:lstStyle/>
                    <a:p>
                      <a:r>
                        <a:rPr lang="en-US" dirty="0"/>
                        <a:t>10.09.17</a:t>
                      </a:r>
                      <a:endParaRPr lang="en-IN" dirty="0"/>
                    </a:p>
                  </a:txBody>
                  <a:tcPr>
                    <a:solidFill>
                      <a:schemeClr val="tx2">
                        <a:lumMod val="20000"/>
                        <a:lumOff val="80000"/>
                      </a:schemeClr>
                    </a:solidFill>
                  </a:tcPr>
                </a:tc>
                <a:tc>
                  <a:txBody>
                    <a:bodyPr/>
                    <a:lstStyle/>
                    <a:p>
                      <a:r>
                        <a:rPr lang="en-US" dirty="0"/>
                        <a:t>31.12.17</a:t>
                      </a:r>
                      <a:endParaRPr lang="en-IN" dirty="0"/>
                    </a:p>
                  </a:txBody>
                  <a:tcPr>
                    <a:solidFill>
                      <a:schemeClr val="accent4">
                        <a:lumMod val="40000"/>
                        <a:lumOff val="60000"/>
                      </a:schemeClr>
                    </a:solidFill>
                  </a:tcPr>
                </a:tc>
                <a:tc>
                  <a:txBody>
                    <a:bodyPr/>
                    <a:lstStyle/>
                    <a:p>
                      <a:endParaRPr lang="en-IN" dirty="0"/>
                    </a:p>
                  </a:txBody>
                  <a:tcPr/>
                </a:tc>
                <a:extLst>
                  <a:ext uri="{0D108BD9-81ED-4DB2-BD59-A6C34878D82A}">
                    <a16:rowId xmlns:a16="http://schemas.microsoft.com/office/drawing/2014/main" xmlns="" val="10003"/>
                  </a:ext>
                </a:extLst>
              </a:tr>
              <a:tr h="1275699">
                <a:tc gridSpan="8">
                  <a:txBody>
                    <a:bodyPr/>
                    <a:lstStyle/>
                    <a:p>
                      <a:pPr>
                        <a:buFont typeface="Arial" pitchFamily="34" charset="0"/>
                        <a:buChar char="•"/>
                      </a:pPr>
                      <a:r>
                        <a:rPr lang="en-US" dirty="0"/>
                        <a:t>Row 1:- Since </a:t>
                      </a:r>
                      <a:r>
                        <a:rPr lang="en-US" baseline="0" dirty="0"/>
                        <a:t>invoice is </a:t>
                      </a:r>
                      <a:r>
                        <a:rPr lang="en-US" dirty="0"/>
                        <a:t>timely</a:t>
                      </a:r>
                      <a:r>
                        <a:rPr lang="en-US" baseline="0" dirty="0"/>
                        <a:t> one, we will take earlier of IP </a:t>
                      </a:r>
                      <a:r>
                        <a:rPr lang="en-US" baseline="0" dirty="0" err="1"/>
                        <a:t>ie</a:t>
                      </a:r>
                      <a:r>
                        <a:rPr lang="en-US" baseline="0" dirty="0"/>
                        <a:t> I=12 </a:t>
                      </a:r>
                      <a:r>
                        <a:rPr lang="en-US" baseline="0" dirty="0" err="1"/>
                        <a:t>oct</a:t>
                      </a:r>
                      <a:r>
                        <a:rPr lang="en-US" baseline="0" dirty="0"/>
                        <a:t>; P= 1 December.</a:t>
                      </a:r>
                    </a:p>
                    <a:p>
                      <a:pPr>
                        <a:buFont typeface="Arial" pitchFamily="34" charset="0"/>
                        <a:buChar char="•"/>
                      </a:pPr>
                      <a:r>
                        <a:rPr lang="en-US" baseline="0" dirty="0"/>
                        <a:t>Row 2:- </a:t>
                      </a:r>
                      <a:r>
                        <a:rPr lang="en-US" dirty="0"/>
                        <a:t>Since </a:t>
                      </a:r>
                      <a:r>
                        <a:rPr lang="en-US" baseline="0" dirty="0"/>
                        <a:t>invoice is </a:t>
                      </a:r>
                      <a:r>
                        <a:rPr lang="en-US" dirty="0"/>
                        <a:t>delayed </a:t>
                      </a:r>
                      <a:r>
                        <a:rPr lang="en-US" baseline="0" dirty="0"/>
                        <a:t>one, we will ignore the invoice and take earlier of PS </a:t>
                      </a:r>
                      <a:r>
                        <a:rPr lang="en-US" baseline="0" dirty="0" err="1"/>
                        <a:t>ie</a:t>
                      </a:r>
                      <a:r>
                        <a:rPr lang="en-US" baseline="0" dirty="0"/>
                        <a:t>  P= 10 August, S= 10 Sept.</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extLst>
                  <a:ext uri="{0D108BD9-81ED-4DB2-BD59-A6C34878D82A}">
                    <a16:rowId xmlns:a16="http://schemas.microsoft.com/office/drawing/2014/main" xmlns="" val="10004"/>
                  </a:ext>
                </a:extLst>
              </a:tr>
            </a:tbl>
          </a:graphicData>
        </a:graphic>
      </p:graphicFrame>
      <p:sp>
        <p:nvSpPr>
          <p:cNvPr id="2" name="TextBox 1">
            <a:extLst>
              <a:ext uri="{FF2B5EF4-FFF2-40B4-BE49-F238E27FC236}">
                <a16:creationId xmlns:a16="http://schemas.microsoft.com/office/drawing/2014/main" xmlns="" id="{86F1A43E-29FF-44BD-8126-B9164895C798}"/>
              </a:ext>
            </a:extLst>
          </p:cNvPr>
          <p:cNvSpPr txBox="1"/>
          <p:nvPr/>
        </p:nvSpPr>
        <p:spPr>
          <a:xfrm>
            <a:off x="7777064" y="2819400"/>
            <a:ext cx="1048140" cy="369332"/>
          </a:xfrm>
          <a:prstGeom prst="rect">
            <a:avLst/>
          </a:prstGeom>
          <a:noFill/>
        </p:spPr>
        <p:txBody>
          <a:bodyPr wrap="square" rtlCol="0">
            <a:spAutoFit/>
          </a:bodyPr>
          <a:lstStyle/>
          <a:p>
            <a:r>
              <a:rPr lang="en-US" dirty="0"/>
              <a:t>12.10.17</a:t>
            </a:r>
            <a:endParaRPr lang="en-IN" dirty="0"/>
          </a:p>
        </p:txBody>
      </p:sp>
      <p:sp>
        <p:nvSpPr>
          <p:cNvPr id="4" name="TextBox 3">
            <a:extLst>
              <a:ext uri="{FF2B5EF4-FFF2-40B4-BE49-F238E27FC236}">
                <a16:creationId xmlns:a16="http://schemas.microsoft.com/office/drawing/2014/main" xmlns="" id="{92D26E8D-40DD-41DE-A578-15A8F80B0E49}"/>
              </a:ext>
            </a:extLst>
          </p:cNvPr>
          <p:cNvSpPr txBox="1"/>
          <p:nvPr/>
        </p:nvSpPr>
        <p:spPr>
          <a:xfrm>
            <a:off x="7777064" y="4114800"/>
            <a:ext cx="1048140" cy="369332"/>
          </a:xfrm>
          <a:prstGeom prst="rect">
            <a:avLst/>
          </a:prstGeom>
          <a:noFill/>
        </p:spPr>
        <p:txBody>
          <a:bodyPr wrap="square" rtlCol="0">
            <a:spAutoFit/>
          </a:bodyPr>
          <a:lstStyle/>
          <a:p>
            <a:r>
              <a:rPr lang="en-US" dirty="0"/>
              <a:t>10.08.17</a:t>
            </a:r>
            <a:endParaRPr lang="en-IN" dirty="0"/>
          </a:p>
        </p:txBody>
      </p:sp>
    </p:spTree>
    <p:extLst>
      <p:ext uri="{BB962C8B-B14F-4D97-AF65-F5344CB8AC3E}">
        <p14:creationId xmlns:p14="http://schemas.microsoft.com/office/powerpoint/2010/main" xmlns="" val="3817958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r>
              <a:rPr lang="en-US" dirty="0">
                <a:solidFill>
                  <a:schemeClr val="lt1"/>
                </a:solidFill>
                <a:latin typeface="+mn-lt"/>
                <a:ea typeface="+mn-ea"/>
                <a:cs typeface="+mn-cs"/>
              </a:rPr>
              <a:t>To start with</a:t>
            </a:r>
          </a:p>
        </p:txBody>
      </p:sp>
      <p:sp>
        <p:nvSpPr>
          <p:cNvPr id="3" name="Content Placeholder 2"/>
          <p:cNvSpPr>
            <a:spLocks noGrp="1"/>
          </p:cNvSpPr>
          <p:nvPr>
            <p:ph sz="half" idx="1"/>
          </p:nvPr>
        </p:nvSpPr>
        <p:spPr>
          <a:xfrm>
            <a:off x="457200" y="1600200"/>
            <a:ext cx="2386608" cy="4525963"/>
          </a:xfrm>
        </p:spPr>
        <p:txBody>
          <a:bodyPr>
            <a:normAutofit fontScale="92500" lnSpcReduction="20000"/>
          </a:bodyPr>
          <a:lstStyle/>
          <a:p>
            <a:r>
              <a:rPr lang="en-US" dirty="0"/>
              <a:t>What Tax?</a:t>
            </a:r>
          </a:p>
          <a:p>
            <a:endParaRPr lang="en-US" dirty="0"/>
          </a:p>
          <a:p>
            <a:r>
              <a:rPr lang="en-US" dirty="0"/>
              <a:t>Why Tax?	</a:t>
            </a:r>
          </a:p>
          <a:p>
            <a:endParaRPr lang="en-US" dirty="0"/>
          </a:p>
          <a:p>
            <a:r>
              <a:rPr lang="en-US" dirty="0"/>
              <a:t>At what?</a:t>
            </a:r>
          </a:p>
          <a:p>
            <a:endParaRPr lang="en-US" dirty="0"/>
          </a:p>
          <a:p>
            <a:r>
              <a:rPr lang="en-US" dirty="0"/>
              <a:t>When?</a:t>
            </a:r>
            <a:endParaRPr lang="en-US" sz="1600" dirty="0"/>
          </a:p>
          <a:p>
            <a:endParaRPr lang="en-US" sz="1600" dirty="0"/>
          </a:p>
          <a:p>
            <a:r>
              <a:rPr lang="en-US" dirty="0"/>
              <a:t>How much?</a:t>
            </a:r>
          </a:p>
          <a:p>
            <a:pPr lvl="1"/>
            <a:r>
              <a:rPr lang="en-US" dirty="0"/>
              <a:t>Rate</a:t>
            </a:r>
          </a:p>
          <a:p>
            <a:pPr lvl="1"/>
            <a:r>
              <a:rPr lang="en-US" dirty="0"/>
              <a:t>Value			</a:t>
            </a:r>
          </a:p>
        </p:txBody>
      </p:sp>
      <p:sp>
        <p:nvSpPr>
          <p:cNvPr id="4" name="Content Placeholder 3"/>
          <p:cNvSpPr>
            <a:spLocks noGrp="1"/>
          </p:cNvSpPr>
          <p:nvPr>
            <p:ph sz="half" idx="2"/>
          </p:nvPr>
        </p:nvSpPr>
        <p:spPr>
          <a:xfrm>
            <a:off x="3491880" y="1600200"/>
            <a:ext cx="5194920" cy="4525963"/>
          </a:xfrm>
        </p:spPr>
        <p:txBody>
          <a:bodyPr>
            <a:normAutofit fontScale="92500" lnSpcReduction="20000"/>
          </a:bodyPr>
          <a:lstStyle/>
          <a:p>
            <a:r>
              <a:rPr lang="en-US" dirty="0"/>
              <a:t>GST</a:t>
            </a:r>
          </a:p>
          <a:p>
            <a:endParaRPr lang="en-US" dirty="0"/>
          </a:p>
          <a:p>
            <a:r>
              <a:rPr lang="en-US" dirty="0"/>
              <a:t>Constitutional Authorization (</a:t>
            </a:r>
            <a:r>
              <a:rPr lang="en-US" sz="3000" dirty="0"/>
              <a:t>Art.246A, 269A)</a:t>
            </a:r>
            <a:endParaRPr lang="en-US" dirty="0"/>
          </a:p>
          <a:p>
            <a:r>
              <a:rPr lang="en-US" dirty="0"/>
              <a:t>Supply of goods and services</a:t>
            </a:r>
          </a:p>
          <a:p>
            <a:endParaRPr lang="en-US" dirty="0"/>
          </a:p>
          <a:p>
            <a:r>
              <a:rPr lang="en-US" dirty="0"/>
              <a:t>At the time of supply (TOS)</a:t>
            </a:r>
          </a:p>
          <a:p>
            <a:endParaRPr lang="en-US" dirty="0"/>
          </a:p>
          <a:p>
            <a:pPr lvl="1"/>
            <a:endParaRPr lang="en-US" dirty="0"/>
          </a:p>
          <a:p>
            <a:pPr lvl="1"/>
            <a:r>
              <a:rPr lang="en-US" dirty="0"/>
              <a:t>Rate: mainly 5, 12, 18, 28 %</a:t>
            </a:r>
          </a:p>
          <a:p>
            <a:pPr lvl="1"/>
            <a:r>
              <a:rPr lang="en-US" dirty="0"/>
              <a:t>Value: As per S.15</a:t>
            </a:r>
          </a:p>
          <a:p>
            <a:endParaRPr lang="en-US" dirty="0"/>
          </a:p>
          <a:p>
            <a:endParaRPr lang="en-US" dirty="0"/>
          </a:p>
        </p:txBody>
      </p:sp>
    </p:spTree>
    <p:extLst>
      <p:ext uri="{BB962C8B-B14F-4D97-AF65-F5344CB8AC3E}">
        <p14:creationId xmlns:p14="http://schemas.microsoft.com/office/powerpoint/2010/main" xmlns="" val="15226919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636904256"/>
              </p:ext>
            </p:extLst>
          </p:nvPr>
        </p:nvGraphicFramePr>
        <p:xfrm>
          <a:off x="0" y="3"/>
          <a:ext cx="9144000" cy="6915999"/>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1371600">
                  <a:extLst>
                    <a:ext uri="{9D8B030D-6E8A-4147-A177-3AD203B41FA5}">
                      <a16:colId xmlns:a16="http://schemas.microsoft.com/office/drawing/2014/main" xmlns="" val="20003"/>
                    </a:ext>
                  </a:extLst>
                </a:gridCol>
                <a:gridCol w="1752600">
                  <a:extLst>
                    <a:ext uri="{9D8B030D-6E8A-4147-A177-3AD203B41FA5}">
                      <a16:colId xmlns:a16="http://schemas.microsoft.com/office/drawing/2014/main" xmlns="" val="20004"/>
                    </a:ext>
                  </a:extLst>
                </a:gridCol>
                <a:gridCol w="1295400">
                  <a:extLst>
                    <a:ext uri="{9D8B030D-6E8A-4147-A177-3AD203B41FA5}">
                      <a16:colId xmlns:a16="http://schemas.microsoft.com/office/drawing/2014/main" xmlns="" val="20005"/>
                    </a:ext>
                  </a:extLst>
                </a:gridCol>
              </a:tblGrid>
              <a:tr h="685797">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C00000"/>
                          </a:solidFill>
                        </a:rPr>
                        <a:t>S.13(3) Services – RCM.</a:t>
                      </a:r>
                      <a:r>
                        <a:rPr lang="en-US" sz="1800" baseline="0" dirty="0">
                          <a:solidFill>
                            <a:srgbClr val="C00000"/>
                          </a:solidFill>
                        </a:rPr>
                        <a:t>      </a:t>
                      </a:r>
                      <a:r>
                        <a:rPr lang="en-US" sz="1800" baseline="0" dirty="0">
                          <a:solidFill>
                            <a:srgbClr val="00B050"/>
                          </a:solidFill>
                        </a:rPr>
                        <a:t>TOS= P61</a:t>
                      </a:r>
                      <a:r>
                        <a:rPr lang="en-US" sz="1800" baseline="0" dirty="0">
                          <a:solidFill>
                            <a:srgbClr val="C00000"/>
                          </a:solidFill>
                        </a:rPr>
                        <a:t>. If this fails (not otherwise)- then purchase booking date. For overseas associated enterprise – earlier of payment or purchase booking.</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900885">
                <a:tc>
                  <a:txBody>
                    <a:bodyPr/>
                    <a:lstStyle/>
                    <a:p>
                      <a:r>
                        <a:rPr lang="en-US" dirty="0"/>
                        <a:t>Reverse</a:t>
                      </a:r>
                      <a:r>
                        <a:rPr lang="en-US" baseline="0" dirty="0"/>
                        <a:t> charge section 13(3)</a:t>
                      </a:r>
                      <a:endParaRPr lang="en-US" dirty="0"/>
                    </a:p>
                  </a:txBody>
                  <a:tcPr/>
                </a:tc>
                <a:tc>
                  <a:txBody>
                    <a:bodyPr/>
                    <a:lstStyle/>
                    <a:p>
                      <a:r>
                        <a:rPr lang="en-US" dirty="0" err="1"/>
                        <a:t>Dt</a:t>
                      </a:r>
                      <a:r>
                        <a:rPr lang="en-US" dirty="0"/>
                        <a:t> of invoice issued by supplier</a:t>
                      </a:r>
                    </a:p>
                  </a:txBody>
                  <a:tcPr/>
                </a:tc>
                <a:tc>
                  <a:txBody>
                    <a:bodyPr/>
                    <a:lstStyle/>
                    <a:p>
                      <a:r>
                        <a:rPr lang="en-US" dirty="0"/>
                        <a:t>Date</a:t>
                      </a:r>
                      <a:r>
                        <a:rPr lang="en-US" baseline="0" dirty="0"/>
                        <a:t> of completion of service</a:t>
                      </a:r>
                      <a:endParaRPr lang="en-US" dirty="0"/>
                    </a:p>
                  </a:txBody>
                  <a:tcPr/>
                </a:tc>
                <a:tc>
                  <a:txBody>
                    <a:bodyPr/>
                    <a:lstStyle/>
                    <a:p>
                      <a:r>
                        <a:rPr lang="en-US" dirty="0"/>
                        <a:t>Payment by recipient</a:t>
                      </a:r>
                    </a:p>
                  </a:txBody>
                  <a:tcPr>
                    <a:solidFill>
                      <a:schemeClr val="accent1">
                        <a:lumMod val="20000"/>
                        <a:lumOff val="80000"/>
                      </a:schemeClr>
                    </a:solidFill>
                  </a:tcPr>
                </a:tc>
                <a:tc>
                  <a:txBody>
                    <a:bodyPr/>
                    <a:lstStyle/>
                    <a:p>
                      <a:r>
                        <a:rPr lang="en-US" dirty="0"/>
                        <a:t>Entry of receipt</a:t>
                      </a:r>
                      <a:r>
                        <a:rPr lang="en-US" baseline="0" dirty="0"/>
                        <a:t> of services in recipient’s book</a:t>
                      </a:r>
                      <a:endParaRPr lang="en-US" dirty="0"/>
                    </a:p>
                  </a:txBody>
                  <a:tcPr/>
                </a:tc>
                <a:tc>
                  <a:txBody>
                    <a:bodyPr/>
                    <a:lstStyle/>
                    <a:p>
                      <a:r>
                        <a:rPr lang="en-US" dirty="0"/>
                        <a:t>Time of supply</a:t>
                      </a:r>
                    </a:p>
                  </a:txBody>
                  <a:tcPr/>
                </a:tc>
                <a:extLst>
                  <a:ext uri="{0D108BD9-81ED-4DB2-BD59-A6C34878D82A}">
                    <a16:rowId xmlns:a16="http://schemas.microsoft.com/office/drawing/2014/main" xmlns="" val="10001"/>
                  </a:ext>
                </a:extLst>
              </a:tr>
              <a:tr h="617662">
                <a:tc>
                  <a:txBody>
                    <a:bodyPr/>
                    <a:lstStyle/>
                    <a:p>
                      <a:r>
                        <a:rPr lang="en-US" dirty="0"/>
                        <a:t>General </a:t>
                      </a:r>
                    </a:p>
                  </a:txBody>
                  <a:tcPr/>
                </a:tc>
                <a:tc>
                  <a:txBody>
                    <a:bodyPr/>
                    <a:lstStyle/>
                    <a:p>
                      <a:r>
                        <a:rPr lang="en-US" dirty="0"/>
                        <a:t>31-Oct-17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20-Nov-17</a:t>
                      </a:r>
                    </a:p>
                  </a:txBody>
                  <a:tcPr>
                    <a:solidFill>
                      <a:schemeClr val="accent1">
                        <a:lumMod val="20000"/>
                        <a:lumOff val="80000"/>
                      </a:schemeClr>
                    </a:solidFill>
                  </a:tcPr>
                </a:tc>
                <a:tc>
                  <a:txBody>
                    <a:bodyPr/>
                    <a:lstStyle/>
                    <a:p>
                      <a:r>
                        <a:rPr lang="en-US" dirty="0"/>
                        <a:t>30-Nov-17</a:t>
                      </a:r>
                    </a:p>
                  </a:txBody>
                  <a:tcPr/>
                </a:tc>
                <a:tc>
                  <a:txBody>
                    <a:bodyPr/>
                    <a:lstStyle/>
                    <a:p>
                      <a:endParaRPr lang="en-US" dirty="0"/>
                    </a:p>
                  </a:txBody>
                  <a:tcPr/>
                </a:tc>
                <a:extLst>
                  <a:ext uri="{0D108BD9-81ED-4DB2-BD59-A6C34878D82A}">
                    <a16:rowId xmlns:a16="http://schemas.microsoft.com/office/drawing/2014/main" xmlns="" val="10002"/>
                  </a:ext>
                </a:extLst>
              </a:tr>
              <a:tr h="621246">
                <a:tc>
                  <a:txBody>
                    <a:bodyPr/>
                    <a:lstStyle/>
                    <a:p>
                      <a:r>
                        <a:rPr lang="en-US" dirty="0"/>
                        <a:t>Advance paid(service)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31-Jan-18</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31-Dec-17</a:t>
                      </a:r>
                    </a:p>
                    <a:p>
                      <a:endParaRPr lang="en-US" dirty="0"/>
                    </a:p>
                  </a:txBody>
                  <a:tcPr/>
                </a:tc>
                <a:tc>
                  <a:txBody>
                    <a:bodyPr/>
                    <a:lstStyle/>
                    <a:p>
                      <a:r>
                        <a:rPr lang="en-US" dirty="0"/>
                        <a:t>05-Nov-17</a:t>
                      </a:r>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endParaRPr lang="en-US" dirty="0"/>
                    </a:p>
                  </a:txBody>
                  <a:tcPr/>
                </a:tc>
                <a:extLst>
                  <a:ext uri="{0D108BD9-81ED-4DB2-BD59-A6C34878D82A}">
                    <a16:rowId xmlns:a16="http://schemas.microsoft.com/office/drawing/2014/main" xmlns="" val="10003"/>
                  </a:ext>
                </a:extLst>
              </a:tr>
              <a:tr h="897355">
                <a:tc>
                  <a:txBody>
                    <a:bodyPr/>
                    <a:lstStyle/>
                    <a:p>
                      <a:r>
                        <a:rPr lang="en-US" dirty="0"/>
                        <a:t>Delay in payment</a:t>
                      </a:r>
                    </a:p>
                    <a:p>
                      <a:r>
                        <a:rPr lang="en-US" dirty="0"/>
                        <a:t>(Max. 60 days from date of invoice)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Not</a:t>
                      </a:r>
                      <a:r>
                        <a:rPr lang="en-US" baseline="0" dirty="0"/>
                        <a:t> yet done</a:t>
                      </a:r>
                      <a:endParaRPr lang="en-US" dirty="0"/>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endParaRPr lang="en-US" dirty="0"/>
                    </a:p>
                  </a:txBody>
                  <a:tcPr/>
                </a:tc>
                <a:extLst>
                  <a:ext uri="{0D108BD9-81ED-4DB2-BD59-A6C34878D82A}">
                    <a16:rowId xmlns:a16="http://schemas.microsoft.com/office/drawing/2014/main" xmlns="" val="10004"/>
                  </a:ext>
                </a:extLst>
              </a:tr>
              <a:tr h="624840">
                <a:tc>
                  <a:txBody>
                    <a:bodyPr/>
                    <a:lstStyle/>
                    <a:p>
                      <a:r>
                        <a:rPr lang="en-US" dirty="0"/>
                        <a:t>Where</a:t>
                      </a:r>
                      <a:r>
                        <a:rPr lang="en-US" baseline="0" dirty="0"/>
                        <a:t> P61 fails</a:t>
                      </a:r>
                      <a:endParaRPr lang="en-US" dirty="0"/>
                    </a:p>
                  </a:txBody>
                  <a:tcPr/>
                </a:tc>
                <a:tc>
                  <a:txBody>
                    <a:bodyPr/>
                    <a:lstStyle/>
                    <a:p>
                      <a:r>
                        <a:rPr lang="en-US" dirty="0"/>
                        <a:t>No inv issued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Not yet made</a:t>
                      </a:r>
                    </a:p>
                  </a:txBody>
                  <a:tcPr>
                    <a:solidFill>
                      <a:schemeClr val="accent1">
                        <a:lumMod val="20000"/>
                        <a:lumOff val="80000"/>
                      </a:schemeClr>
                    </a:solidFill>
                  </a:tcPr>
                </a:tc>
                <a:tc>
                  <a:txBody>
                    <a:bodyPr/>
                    <a:lstStyle/>
                    <a:p>
                      <a:r>
                        <a:rPr lang="en-US" dirty="0"/>
                        <a:t>31-Dec-17</a:t>
                      </a:r>
                    </a:p>
                  </a:txBody>
                  <a:tcPr/>
                </a:tc>
                <a:tc>
                  <a:txBody>
                    <a:bodyPr/>
                    <a:lstStyle/>
                    <a:p>
                      <a:endParaRPr lang="en-US" dirty="0"/>
                    </a:p>
                  </a:txBody>
                  <a:tcPr/>
                </a:tc>
                <a:extLst>
                  <a:ext uri="{0D108BD9-81ED-4DB2-BD59-A6C34878D82A}">
                    <a16:rowId xmlns:a16="http://schemas.microsoft.com/office/drawing/2014/main" xmlns="" val="10005"/>
                  </a:ext>
                </a:extLst>
              </a:tr>
              <a:tr h="1356360">
                <a:tc>
                  <a:txBody>
                    <a:bodyPr/>
                    <a:lstStyle/>
                    <a:p>
                      <a:r>
                        <a:rPr lang="en-US" sz="1400" dirty="0"/>
                        <a:t>Service received from associated enterprise located outside India </a:t>
                      </a:r>
                      <a:r>
                        <a:rPr lang="en-US" sz="1400" dirty="0">
                          <a:solidFill>
                            <a:srgbClr val="00B050"/>
                          </a:solidFill>
                        </a:rPr>
                        <a:t>(Inv irrelevant. Decided by payment &amp;</a:t>
                      </a:r>
                      <a:r>
                        <a:rPr lang="en-US" sz="1400" baseline="0" dirty="0">
                          <a:solidFill>
                            <a:srgbClr val="00B050"/>
                          </a:solidFill>
                        </a:rPr>
                        <a:t> purchase booking</a:t>
                      </a:r>
                      <a:r>
                        <a:rPr lang="en-US" sz="1400" dirty="0">
                          <a:solidFill>
                            <a:srgbClr val="00B050"/>
                          </a:solidFill>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30-Nov-17</a:t>
                      </a:r>
                    </a:p>
                  </a:txBody>
                  <a:tcPr/>
                </a:tc>
                <a:tc>
                  <a:txBody>
                    <a:bodyPr/>
                    <a:lstStyle/>
                    <a:p>
                      <a:r>
                        <a:rPr lang="en-US" dirty="0"/>
                        <a:t>5-Apr-18</a:t>
                      </a:r>
                    </a:p>
                  </a:txBody>
                  <a:tcPr>
                    <a:solidFill>
                      <a:schemeClr val="accent1">
                        <a:lumMod val="20000"/>
                        <a:lumOff val="80000"/>
                      </a:schemeClr>
                    </a:solidFill>
                  </a:tcPr>
                </a:tc>
                <a:tc>
                  <a:txBody>
                    <a:bodyPr/>
                    <a:lstStyle/>
                    <a:p>
                      <a:r>
                        <a:rPr lang="en-US" dirty="0"/>
                        <a:t>31-Mar-18</a:t>
                      </a:r>
                    </a:p>
                  </a:txBody>
                  <a:tcPr/>
                </a:tc>
                <a:tc>
                  <a:txBody>
                    <a:bodyPr/>
                    <a:lstStyle/>
                    <a:p>
                      <a:endParaRPr lang="en-US" dirty="0"/>
                    </a:p>
                  </a:txBody>
                  <a:tcPr/>
                </a:tc>
                <a:extLst>
                  <a:ext uri="{0D108BD9-81ED-4DB2-BD59-A6C34878D82A}">
                    <a16:rowId xmlns:a16="http://schemas.microsoft.com/office/drawing/2014/main" xmlns="" val="10006"/>
                  </a:ext>
                </a:extLst>
              </a:tr>
              <a:tr h="1109562">
                <a:tc>
                  <a:txBody>
                    <a:bodyPr/>
                    <a:lstStyle/>
                    <a:p>
                      <a:r>
                        <a:rPr lang="en-US" sz="1600" dirty="0"/>
                        <a:t>Service by unregistered</a:t>
                      </a:r>
                      <a:r>
                        <a:rPr lang="en-US" sz="1600" baseline="0" dirty="0"/>
                        <a:t> person, no payment made, no inv issued</a:t>
                      </a:r>
                      <a:endParaRPr lang="en-US" sz="1600" dirty="0"/>
                    </a:p>
                  </a:txBody>
                  <a:tcPr/>
                </a:tc>
                <a:tc>
                  <a:txBody>
                    <a:bodyPr/>
                    <a:lstStyle/>
                    <a:p>
                      <a:endParaRPr lang="en-US" dirty="0"/>
                    </a:p>
                  </a:txBody>
                  <a:tcPr/>
                </a:tc>
                <a:tc>
                  <a:txBody>
                    <a:bodyPr/>
                    <a:lstStyle/>
                    <a:p>
                      <a:r>
                        <a:rPr lang="en-US" dirty="0"/>
                        <a:t>30-Nov-17</a:t>
                      </a:r>
                    </a:p>
                  </a:txBody>
                  <a:tcPr/>
                </a:tc>
                <a:tc>
                  <a:txBody>
                    <a:bodyPr/>
                    <a:lstStyle/>
                    <a:p>
                      <a:endParaRPr lang="en-US" dirty="0"/>
                    </a:p>
                  </a:txBody>
                  <a:tcPr>
                    <a:solidFill>
                      <a:schemeClr val="accent1">
                        <a:lumMod val="20000"/>
                        <a:lumOff val="80000"/>
                      </a:schemeClr>
                    </a:solidFill>
                  </a:tcPr>
                </a:tc>
                <a:tc>
                  <a:txBody>
                    <a:bodyPr/>
                    <a:lstStyle/>
                    <a:p>
                      <a:r>
                        <a:rPr lang="en-US" dirty="0"/>
                        <a:t>05-Dec-17</a:t>
                      </a:r>
                    </a:p>
                  </a:txBody>
                  <a:tcPr/>
                </a:tc>
                <a:tc>
                  <a:txBody>
                    <a:bodyPr/>
                    <a:lstStyle/>
                    <a:p>
                      <a:endParaRPr lang="en-US" dirty="0"/>
                    </a:p>
                  </a:txBody>
                  <a:tcPr/>
                </a:tc>
                <a:extLst>
                  <a:ext uri="{0D108BD9-81ED-4DB2-BD59-A6C34878D82A}">
                    <a16:rowId xmlns:a16="http://schemas.microsoft.com/office/drawing/2014/main" xmlns="" val="10007"/>
                  </a:ext>
                </a:extLst>
              </a:tr>
            </a:tbl>
          </a:graphicData>
        </a:graphic>
      </p:graphicFrame>
      <p:sp>
        <p:nvSpPr>
          <p:cNvPr id="3" name="TextBox 2">
            <a:extLst>
              <a:ext uri="{FF2B5EF4-FFF2-40B4-BE49-F238E27FC236}">
                <a16:creationId xmlns:a16="http://schemas.microsoft.com/office/drawing/2014/main" xmlns="" id="{80956251-C566-40D9-9C31-6E488DEE083A}"/>
              </a:ext>
            </a:extLst>
          </p:cNvPr>
          <p:cNvSpPr txBox="1"/>
          <p:nvPr/>
        </p:nvSpPr>
        <p:spPr>
          <a:xfrm>
            <a:off x="7848600" y="1676400"/>
            <a:ext cx="1219200" cy="369332"/>
          </a:xfrm>
          <a:prstGeom prst="rect">
            <a:avLst/>
          </a:prstGeom>
          <a:noFill/>
        </p:spPr>
        <p:txBody>
          <a:bodyPr wrap="square" rtlCol="0">
            <a:spAutoFit/>
          </a:bodyPr>
          <a:lstStyle/>
          <a:p>
            <a:r>
              <a:rPr lang="en-US" dirty="0"/>
              <a:t>20-Nov-17</a:t>
            </a:r>
          </a:p>
        </p:txBody>
      </p:sp>
      <p:sp>
        <p:nvSpPr>
          <p:cNvPr id="4" name="TextBox 3">
            <a:extLst>
              <a:ext uri="{FF2B5EF4-FFF2-40B4-BE49-F238E27FC236}">
                <a16:creationId xmlns:a16="http://schemas.microsoft.com/office/drawing/2014/main" xmlns="" id="{319AF333-3E9D-4F6A-B718-7F976909540D}"/>
              </a:ext>
            </a:extLst>
          </p:cNvPr>
          <p:cNvSpPr txBox="1"/>
          <p:nvPr/>
        </p:nvSpPr>
        <p:spPr>
          <a:xfrm>
            <a:off x="7848600" y="2362200"/>
            <a:ext cx="1219200" cy="369332"/>
          </a:xfrm>
          <a:prstGeom prst="rect">
            <a:avLst/>
          </a:prstGeom>
          <a:noFill/>
        </p:spPr>
        <p:txBody>
          <a:bodyPr wrap="square" rtlCol="0">
            <a:spAutoFit/>
          </a:bodyPr>
          <a:lstStyle/>
          <a:p>
            <a:r>
              <a:rPr lang="en-US" dirty="0"/>
              <a:t>05-Nov-17</a:t>
            </a:r>
          </a:p>
        </p:txBody>
      </p:sp>
      <p:sp>
        <p:nvSpPr>
          <p:cNvPr id="5" name="TextBox 4">
            <a:extLst>
              <a:ext uri="{FF2B5EF4-FFF2-40B4-BE49-F238E27FC236}">
                <a16:creationId xmlns:a16="http://schemas.microsoft.com/office/drawing/2014/main" xmlns="" id="{D326885B-F182-41F5-9EAC-B3FB82D48D9D}"/>
              </a:ext>
            </a:extLst>
          </p:cNvPr>
          <p:cNvSpPr txBox="1"/>
          <p:nvPr/>
        </p:nvSpPr>
        <p:spPr>
          <a:xfrm>
            <a:off x="7886700" y="2971800"/>
            <a:ext cx="1219200" cy="369332"/>
          </a:xfrm>
          <a:prstGeom prst="rect">
            <a:avLst/>
          </a:prstGeom>
          <a:noFill/>
        </p:spPr>
        <p:txBody>
          <a:bodyPr wrap="square" rtlCol="0">
            <a:spAutoFit/>
          </a:bodyPr>
          <a:lstStyle/>
          <a:p>
            <a:r>
              <a:rPr lang="en-US" dirty="0"/>
              <a:t>01-Jan-18</a:t>
            </a:r>
          </a:p>
        </p:txBody>
      </p:sp>
      <p:sp>
        <p:nvSpPr>
          <p:cNvPr id="6" name="TextBox 5">
            <a:extLst>
              <a:ext uri="{FF2B5EF4-FFF2-40B4-BE49-F238E27FC236}">
                <a16:creationId xmlns:a16="http://schemas.microsoft.com/office/drawing/2014/main" xmlns="" id="{55E23A5C-2344-4D37-866A-AE88081609B3}"/>
              </a:ext>
            </a:extLst>
          </p:cNvPr>
          <p:cNvSpPr txBox="1"/>
          <p:nvPr/>
        </p:nvSpPr>
        <p:spPr>
          <a:xfrm>
            <a:off x="7886700" y="3810000"/>
            <a:ext cx="1181100" cy="369332"/>
          </a:xfrm>
          <a:prstGeom prst="rect">
            <a:avLst/>
          </a:prstGeom>
          <a:noFill/>
        </p:spPr>
        <p:txBody>
          <a:bodyPr wrap="square" rtlCol="0">
            <a:spAutoFit/>
          </a:bodyPr>
          <a:lstStyle/>
          <a:p>
            <a:r>
              <a:rPr lang="en-US" dirty="0"/>
              <a:t>31-Dec-17</a:t>
            </a:r>
          </a:p>
        </p:txBody>
      </p:sp>
      <p:sp>
        <p:nvSpPr>
          <p:cNvPr id="7" name="TextBox 6">
            <a:extLst>
              <a:ext uri="{FF2B5EF4-FFF2-40B4-BE49-F238E27FC236}">
                <a16:creationId xmlns:a16="http://schemas.microsoft.com/office/drawing/2014/main" xmlns="" id="{BE58F918-9F90-4E0A-9EA8-9B96A8D5C092}"/>
              </a:ext>
            </a:extLst>
          </p:cNvPr>
          <p:cNvSpPr txBox="1"/>
          <p:nvPr/>
        </p:nvSpPr>
        <p:spPr>
          <a:xfrm>
            <a:off x="7886700" y="4495800"/>
            <a:ext cx="1181100" cy="369332"/>
          </a:xfrm>
          <a:prstGeom prst="rect">
            <a:avLst/>
          </a:prstGeom>
          <a:noFill/>
        </p:spPr>
        <p:txBody>
          <a:bodyPr wrap="square" rtlCol="0">
            <a:spAutoFit/>
          </a:bodyPr>
          <a:lstStyle/>
          <a:p>
            <a:r>
              <a:rPr lang="en-US" dirty="0"/>
              <a:t>31-Mar-18</a:t>
            </a:r>
          </a:p>
        </p:txBody>
      </p:sp>
      <p:sp>
        <p:nvSpPr>
          <p:cNvPr id="8" name="TextBox 7">
            <a:extLst>
              <a:ext uri="{FF2B5EF4-FFF2-40B4-BE49-F238E27FC236}">
                <a16:creationId xmlns:a16="http://schemas.microsoft.com/office/drawing/2014/main" xmlns="" id="{02906640-D26B-41F4-B60F-532756A2F1F1}"/>
              </a:ext>
            </a:extLst>
          </p:cNvPr>
          <p:cNvSpPr txBox="1"/>
          <p:nvPr/>
        </p:nvSpPr>
        <p:spPr>
          <a:xfrm>
            <a:off x="7886700" y="5897881"/>
            <a:ext cx="1257300" cy="646331"/>
          </a:xfrm>
          <a:prstGeom prst="rect">
            <a:avLst/>
          </a:prstGeom>
          <a:noFill/>
        </p:spPr>
        <p:txBody>
          <a:bodyPr wrap="square" rtlCol="0">
            <a:spAutoFit/>
          </a:bodyPr>
          <a:lstStyle/>
          <a:p>
            <a:r>
              <a:rPr lang="en-US" dirty="0"/>
              <a:t>05-Dec-17</a:t>
            </a:r>
          </a:p>
          <a:p>
            <a:endParaRPr lang="en-IN" dirty="0"/>
          </a:p>
        </p:txBody>
      </p:sp>
    </p:spTree>
    <p:extLst>
      <p:ext uri="{BB962C8B-B14F-4D97-AF65-F5344CB8AC3E}">
        <p14:creationId xmlns:p14="http://schemas.microsoft.com/office/powerpoint/2010/main" xmlns="" val="41501110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buFont typeface="Wingdings" pitchFamily="2" charset="2"/>
              <a:buChar char="Ø"/>
            </a:pPr>
            <a:r>
              <a:rPr lang="en-US" dirty="0">
                <a:solidFill>
                  <a:srgbClr val="C00000"/>
                </a:solidFill>
              </a:rPr>
              <a:t>Rate Change (Goods) [Section 14] </a:t>
            </a:r>
            <a:r>
              <a:rPr lang="en-US" dirty="0">
                <a:solidFill>
                  <a:srgbClr val="00B050"/>
                </a:solidFill>
              </a:rPr>
              <a:t>[notwithstanding s.12, 13]</a:t>
            </a:r>
          </a:p>
          <a:p>
            <a:pPr>
              <a:buNone/>
            </a:pPr>
            <a:r>
              <a:rPr lang="en-US" dirty="0"/>
              <a:t>Three dates to be considered</a:t>
            </a:r>
          </a:p>
          <a:p>
            <a:pPr>
              <a:buNone/>
            </a:pPr>
            <a:r>
              <a:rPr lang="en-US" dirty="0"/>
              <a:t>	1. Due date of issuing invoice</a:t>
            </a:r>
          </a:p>
          <a:p>
            <a:pPr>
              <a:buNone/>
            </a:pPr>
            <a:r>
              <a:rPr lang="en-US" dirty="0"/>
              <a:t>	2. Actual date of invoice</a:t>
            </a:r>
          </a:p>
          <a:p>
            <a:pPr>
              <a:buNone/>
            </a:pPr>
            <a:r>
              <a:rPr lang="en-US" dirty="0"/>
              <a:t>	3. Supply Completion date</a:t>
            </a:r>
          </a:p>
          <a:p>
            <a:pPr>
              <a:buNone/>
            </a:pPr>
            <a:r>
              <a:rPr lang="en-US" dirty="0"/>
              <a:t>If any two events of 1, 2, 3 above occur before change, then old rate will apply.</a:t>
            </a:r>
          </a:p>
          <a:p>
            <a:pPr>
              <a:buFont typeface="Wingdings" pitchFamily="2" charset="2"/>
              <a:buChar char="Ø"/>
            </a:pPr>
            <a:r>
              <a:rPr lang="en-US" dirty="0"/>
              <a:t>Rate change (Services)</a:t>
            </a:r>
          </a:p>
          <a:p>
            <a:pPr>
              <a:buNone/>
            </a:pPr>
            <a:r>
              <a:rPr lang="en-US" dirty="0"/>
              <a:t>Three dates to be considered</a:t>
            </a:r>
          </a:p>
          <a:p>
            <a:pPr marL="514350" indent="-514350">
              <a:buAutoNum type="arabicPeriod"/>
            </a:pPr>
            <a:r>
              <a:rPr lang="en-US" dirty="0"/>
              <a:t>Actual date of invoice</a:t>
            </a:r>
          </a:p>
          <a:p>
            <a:pPr marL="514350" indent="-514350">
              <a:buAutoNum type="arabicPeriod"/>
            </a:pPr>
            <a:r>
              <a:rPr lang="en-US" dirty="0"/>
              <a:t>Date of payment-receipt</a:t>
            </a:r>
          </a:p>
          <a:p>
            <a:pPr marL="514350" indent="-514350">
              <a:buAutoNum type="arabicPeriod"/>
            </a:pPr>
            <a:r>
              <a:rPr lang="en-US" dirty="0"/>
              <a:t>Date of supply-completion</a:t>
            </a:r>
          </a:p>
          <a:p>
            <a:pPr marL="514350" indent="-514350">
              <a:buNone/>
            </a:pPr>
            <a:r>
              <a:rPr lang="en-US" dirty="0"/>
              <a:t>If any two occur before change, then old rate will apply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785786" y="285728"/>
          <a:ext cx="7500990" cy="621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r>
              <a:rPr lang="en-US" dirty="0"/>
              <a:t> </a:t>
            </a:r>
            <a:endParaRPr lang="en-IN" dirty="0"/>
          </a:p>
        </p:txBody>
      </p:sp>
      <p:sp>
        <p:nvSpPr>
          <p:cNvPr id="3" name="Content Placeholder 2"/>
          <p:cNvSpPr>
            <a:spLocks noGrp="1"/>
          </p:cNvSpPr>
          <p:nvPr>
            <p:ph idx="1"/>
          </p:nvPr>
        </p:nvSpPr>
        <p:spPr>
          <a:xfrm>
            <a:off x="457200" y="357166"/>
            <a:ext cx="8229600" cy="5768997"/>
          </a:xfrm>
        </p:spPr>
        <p:txBody>
          <a:bodyPr/>
          <a:lstStyle/>
          <a:p>
            <a:pPr>
              <a:buNone/>
            </a:pPr>
            <a:r>
              <a:rPr lang="en-US" dirty="0"/>
              <a:t>          </a:t>
            </a:r>
          </a:p>
        </p:txBody>
      </p:sp>
      <p:cxnSp>
        <p:nvCxnSpPr>
          <p:cNvPr id="10" name="Straight Connector 9"/>
          <p:cNvCxnSpPr/>
          <p:nvPr/>
        </p:nvCxnSpPr>
        <p:spPr>
          <a:xfrm rot="5400000">
            <a:off x="1994032" y="493842"/>
            <a:ext cx="428628" cy="12400"/>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214414" y="1785926"/>
            <a:ext cx="2000264" cy="1588"/>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85720" y="214290"/>
            <a:ext cx="2071702" cy="3139321"/>
          </a:xfrm>
          <a:prstGeom prst="rect">
            <a:avLst/>
          </a:prstGeom>
          <a:noFill/>
        </p:spPr>
        <p:txBody>
          <a:bodyPr wrap="square" rtlCol="0">
            <a:spAutoFit/>
          </a:bodyPr>
          <a:lstStyle/>
          <a:p>
            <a:r>
              <a:rPr lang="en-US" b="1" dirty="0">
                <a:solidFill>
                  <a:srgbClr val="FF0000"/>
                </a:solidFill>
              </a:rPr>
              <a:t> GOODS / </a:t>
            </a:r>
            <a:r>
              <a:rPr lang="en-US" b="1" u="sng" dirty="0">
                <a:solidFill>
                  <a:srgbClr val="FF0000"/>
                </a:solidFill>
              </a:rPr>
              <a:t>SERVICE</a:t>
            </a:r>
            <a:r>
              <a:rPr lang="en-US" b="1" dirty="0">
                <a:solidFill>
                  <a:srgbClr val="FF0000"/>
                </a:solidFill>
              </a:rPr>
              <a:t> </a:t>
            </a:r>
          </a:p>
          <a:p>
            <a:endParaRPr lang="en-US" dirty="0"/>
          </a:p>
          <a:p>
            <a:r>
              <a:rPr lang="en-US" dirty="0"/>
              <a:t> </a:t>
            </a:r>
            <a:r>
              <a:rPr lang="en-US" b="1" u="sng" dirty="0"/>
              <a:t>BEFORE</a:t>
            </a:r>
          </a:p>
          <a:p>
            <a:endParaRPr lang="en-US" dirty="0"/>
          </a:p>
          <a:p>
            <a:r>
              <a:rPr lang="en-US" dirty="0" err="1"/>
              <a:t>i</a:t>
            </a:r>
            <a:r>
              <a:rPr lang="en-US" dirty="0"/>
              <a:t>) </a:t>
            </a:r>
          </a:p>
          <a:p>
            <a:endParaRPr lang="en-US" dirty="0"/>
          </a:p>
          <a:p>
            <a:endParaRPr lang="en-US" dirty="0"/>
          </a:p>
          <a:p>
            <a:r>
              <a:rPr lang="en-US" dirty="0"/>
              <a:t>ii) Invoice Issued</a:t>
            </a:r>
          </a:p>
          <a:p>
            <a:endParaRPr lang="en-US" dirty="0"/>
          </a:p>
          <a:p>
            <a:r>
              <a:rPr lang="en-US" dirty="0"/>
              <a:t>iii) Payment Received</a:t>
            </a:r>
            <a:endParaRPr lang="en-IN" dirty="0"/>
          </a:p>
        </p:txBody>
      </p:sp>
      <p:sp>
        <p:nvSpPr>
          <p:cNvPr id="14" name="TextBox 13"/>
          <p:cNvSpPr txBox="1"/>
          <p:nvPr/>
        </p:nvSpPr>
        <p:spPr>
          <a:xfrm>
            <a:off x="3000364" y="0"/>
            <a:ext cx="5715040" cy="3693319"/>
          </a:xfrm>
          <a:prstGeom prst="rect">
            <a:avLst/>
          </a:prstGeom>
          <a:noFill/>
        </p:spPr>
        <p:txBody>
          <a:bodyPr wrap="square" rtlCol="0">
            <a:spAutoFit/>
          </a:bodyPr>
          <a:lstStyle/>
          <a:p>
            <a:r>
              <a:rPr lang="en-US" dirty="0"/>
              <a:t>            </a:t>
            </a:r>
          </a:p>
          <a:p>
            <a:r>
              <a:rPr lang="en-US" b="1" dirty="0"/>
              <a:t>      </a:t>
            </a:r>
          </a:p>
          <a:p>
            <a:endParaRPr lang="en-US" b="1" u="sng" dirty="0"/>
          </a:p>
          <a:p>
            <a:r>
              <a:rPr lang="en-US" b="1" u="sng" dirty="0"/>
              <a:t>AFTER</a:t>
            </a:r>
            <a:r>
              <a:rPr lang="en-US" b="1" dirty="0"/>
              <a:t>                                                          </a:t>
            </a:r>
            <a:r>
              <a:rPr lang="en-US" b="1" u="sng" dirty="0"/>
              <a:t>TOS</a:t>
            </a:r>
          </a:p>
          <a:p>
            <a:endParaRPr lang="en-US" dirty="0"/>
          </a:p>
          <a:p>
            <a:r>
              <a:rPr lang="en-US" dirty="0"/>
              <a:t>Invoice issued, payment                          Earlier one </a:t>
            </a:r>
          </a:p>
          <a:p>
            <a:r>
              <a:rPr lang="en-US" dirty="0"/>
              <a:t>Received  </a:t>
            </a:r>
          </a:p>
          <a:p>
            <a:endParaRPr lang="en-US" dirty="0"/>
          </a:p>
          <a:p>
            <a:r>
              <a:rPr lang="en-US" dirty="0"/>
              <a:t>Payment Received                                   Invoice issue date</a:t>
            </a:r>
          </a:p>
          <a:p>
            <a:endParaRPr lang="en-US" dirty="0"/>
          </a:p>
          <a:p>
            <a:r>
              <a:rPr lang="en-US" dirty="0"/>
              <a:t>Invoice Issued                                           Payment Receipt </a:t>
            </a:r>
            <a:r>
              <a:rPr lang="en-US" dirty="0" err="1"/>
              <a:t>dt</a:t>
            </a:r>
            <a:r>
              <a:rPr lang="en-US" dirty="0"/>
              <a:t>.</a:t>
            </a:r>
          </a:p>
          <a:p>
            <a:endParaRPr lang="en-US" dirty="0"/>
          </a:p>
          <a:p>
            <a:endParaRPr lang="en-IN" dirty="0"/>
          </a:p>
        </p:txBody>
      </p:sp>
      <p:sp>
        <p:nvSpPr>
          <p:cNvPr id="19" name="TextBox 18"/>
          <p:cNvSpPr txBox="1"/>
          <p:nvPr/>
        </p:nvSpPr>
        <p:spPr>
          <a:xfrm>
            <a:off x="428596" y="3429000"/>
            <a:ext cx="8001056" cy="2431435"/>
          </a:xfrm>
          <a:prstGeom prst="rect">
            <a:avLst/>
          </a:prstGeom>
          <a:noFill/>
        </p:spPr>
        <p:txBody>
          <a:bodyPr wrap="square" rtlCol="0">
            <a:spAutoFit/>
          </a:bodyPr>
          <a:lstStyle/>
          <a:p>
            <a:pPr algn="just"/>
            <a:endParaRPr lang="en-US" sz="2400" dirty="0"/>
          </a:p>
          <a:p>
            <a:pPr algn="just"/>
            <a:r>
              <a:rPr lang="en-US" sz="2400" dirty="0">
                <a:solidFill>
                  <a:srgbClr val="C00000"/>
                </a:solidFill>
              </a:rPr>
              <a:t>[i.e. if supply is before change- then earlier of inv or payment]</a:t>
            </a:r>
          </a:p>
          <a:p>
            <a:pPr algn="just"/>
            <a:endParaRPr lang="en-US" sz="2400" dirty="0">
              <a:solidFill>
                <a:srgbClr val="C00000"/>
              </a:solidFill>
            </a:endParaRPr>
          </a:p>
          <a:p>
            <a:pPr algn="just"/>
            <a:r>
              <a:rPr lang="en-US" sz="2000" dirty="0"/>
              <a:t>Note- Date of receipt of payment will be earlier of suppliers book entry or his account credit </a:t>
            </a:r>
            <a:r>
              <a:rPr lang="en-US" sz="2000" dirty="0" err="1"/>
              <a:t>dt</a:t>
            </a:r>
            <a:r>
              <a:rPr lang="en-US" sz="2000" dirty="0"/>
              <a:t>. However if a/c crediting is after 4 working days from the rate change then crediting date( and not the book entry date will be taken as the date of payment. </a:t>
            </a:r>
            <a:endParaRPr lang="en-IN" sz="2400" dirty="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r>
              <a:rPr lang="en-US" dirty="0"/>
              <a:t> </a:t>
            </a:r>
            <a:endParaRPr lang="en-IN" dirty="0"/>
          </a:p>
        </p:txBody>
      </p:sp>
      <p:sp>
        <p:nvSpPr>
          <p:cNvPr id="3" name="Content Placeholder 2"/>
          <p:cNvSpPr>
            <a:spLocks noGrp="1"/>
          </p:cNvSpPr>
          <p:nvPr>
            <p:ph idx="1"/>
          </p:nvPr>
        </p:nvSpPr>
        <p:spPr>
          <a:xfrm>
            <a:off x="214282" y="357166"/>
            <a:ext cx="8472518" cy="5768997"/>
          </a:xfrm>
        </p:spPr>
        <p:txBody>
          <a:bodyPr/>
          <a:lstStyle/>
          <a:p>
            <a:pPr>
              <a:buNone/>
            </a:pPr>
            <a:r>
              <a:rPr lang="en-US" dirty="0"/>
              <a:t>          </a:t>
            </a:r>
          </a:p>
        </p:txBody>
      </p:sp>
      <p:cxnSp>
        <p:nvCxnSpPr>
          <p:cNvPr id="12" name="Straight Connector 11"/>
          <p:cNvCxnSpPr/>
          <p:nvPr/>
        </p:nvCxnSpPr>
        <p:spPr>
          <a:xfrm rot="5400000">
            <a:off x="749273" y="2321711"/>
            <a:ext cx="2929752" cy="794"/>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85720" y="285728"/>
            <a:ext cx="2000264" cy="3416320"/>
          </a:xfrm>
          <a:prstGeom prst="rect">
            <a:avLst/>
          </a:prstGeom>
          <a:noFill/>
        </p:spPr>
        <p:txBody>
          <a:bodyPr wrap="square" rtlCol="0">
            <a:spAutoFit/>
          </a:bodyPr>
          <a:lstStyle/>
          <a:p>
            <a:endParaRPr lang="en-US" dirty="0"/>
          </a:p>
          <a:p>
            <a:r>
              <a:rPr lang="en-US" dirty="0"/>
              <a:t> </a:t>
            </a:r>
          </a:p>
          <a:p>
            <a:r>
              <a:rPr lang="en-US" b="1" u="sng" dirty="0"/>
              <a:t>BEFORE</a:t>
            </a:r>
          </a:p>
          <a:p>
            <a:endParaRPr lang="en-US" dirty="0"/>
          </a:p>
          <a:p>
            <a:r>
              <a:rPr lang="en-US" dirty="0" err="1"/>
              <a:t>i</a:t>
            </a:r>
            <a:r>
              <a:rPr lang="en-US" dirty="0"/>
              <a:t>) Invoice issued, payment Received </a:t>
            </a:r>
          </a:p>
          <a:p>
            <a:endParaRPr lang="en-US" dirty="0"/>
          </a:p>
          <a:p>
            <a:endParaRPr lang="en-US" dirty="0"/>
          </a:p>
          <a:p>
            <a:r>
              <a:rPr lang="en-US" dirty="0"/>
              <a:t>ii) Invoice Issued</a:t>
            </a:r>
          </a:p>
          <a:p>
            <a:endParaRPr lang="en-US" dirty="0"/>
          </a:p>
          <a:p>
            <a:r>
              <a:rPr lang="en-US" dirty="0"/>
              <a:t>iii) Payment Received</a:t>
            </a:r>
            <a:endParaRPr lang="en-IN" dirty="0"/>
          </a:p>
        </p:txBody>
      </p:sp>
      <p:sp>
        <p:nvSpPr>
          <p:cNvPr id="14" name="TextBox 13"/>
          <p:cNvSpPr txBox="1"/>
          <p:nvPr/>
        </p:nvSpPr>
        <p:spPr>
          <a:xfrm>
            <a:off x="3000364" y="0"/>
            <a:ext cx="5715040" cy="3970318"/>
          </a:xfrm>
          <a:prstGeom prst="rect">
            <a:avLst/>
          </a:prstGeom>
          <a:noFill/>
        </p:spPr>
        <p:txBody>
          <a:bodyPr wrap="square" rtlCol="0">
            <a:spAutoFit/>
          </a:bodyPr>
          <a:lstStyle/>
          <a:p>
            <a:r>
              <a:rPr lang="en-US" dirty="0"/>
              <a:t>            </a:t>
            </a:r>
          </a:p>
          <a:p>
            <a:r>
              <a:rPr lang="en-US" dirty="0"/>
              <a:t> </a:t>
            </a:r>
            <a:r>
              <a:rPr lang="en-US" b="1" dirty="0">
                <a:solidFill>
                  <a:srgbClr val="FF0000"/>
                </a:solidFill>
              </a:rPr>
              <a:t> GOODS / </a:t>
            </a:r>
            <a:r>
              <a:rPr lang="en-US" b="1" u="sng" dirty="0">
                <a:solidFill>
                  <a:srgbClr val="FF0000"/>
                </a:solidFill>
              </a:rPr>
              <a:t>SERVICE</a:t>
            </a:r>
            <a:r>
              <a:rPr lang="en-US" b="1" dirty="0">
                <a:solidFill>
                  <a:srgbClr val="FF0000"/>
                </a:solidFill>
              </a:rPr>
              <a:t> </a:t>
            </a:r>
          </a:p>
          <a:p>
            <a:endParaRPr lang="en-US" b="1" dirty="0"/>
          </a:p>
          <a:p>
            <a:r>
              <a:rPr lang="en-US" b="1" dirty="0"/>
              <a:t> </a:t>
            </a:r>
          </a:p>
          <a:p>
            <a:r>
              <a:rPr lang="en-US" b="1" u="sng" dirty="0"/>
              <a:t>AFTER</a:t>
            </a:r>
            <a:r>
              <a:rPr lang="en-US" b="1" dirty="0"/>
              <a:t>                                                          </a:t>
            </a:r>
            <a:r>
              <a:rPr lang="en-US" b="1" u="sng" dirty="0"/>
              <a:t>TOS</a:t>
            </a:r>
          </a:p>
          <a:p>
            <a:endParaRPr lang="en-US" dirty="0"/>
          </a:p>
          <a:p>
            <a:r>
              <a:rPr lang="en-US" dirty="0"/>
              <a:t>				Earlier one </a:t>
            </a:r>
          </a:p>
          <a:p>
            <a:endParaRPr lang="en-US" dirty="0"/>
          </a:p>
          <a:p>
            <a:endParaRPr lang="en-US" dirty="0"/>
          </a:p>
          <a:p>
            <a:r>
              <a:rPr lang="en-US" dirty="0"/>
              <a:t>Payment Received                                   Payment receipt date</a:t>
            </a:r>
          </a:p>
          <a:p>
            <a:endParaRPr lang="en-US" dirty="0"/>
          </a:p>
          <a:p>
            <a:r>
              <a:rPr lang="en-US" dirty="0"/>
              <a:t>Invoice Issued                                           Invoice Issue date</a:t>
            </a:r>
          </a:p>
          <a:p>
            <a:endParaRPr lang="en-US" dirty="0"/>
          </a:p>
          <a:p>
            <a:endParaRPr lang="en-IN" dirty="0"/>
          </a:p>
        </p:txBody>
      </p:sp>
      <p:sp>
        <p:nvSpPr>
          <p:cNvPr id="8" name="TextBox 7"/>
          <p:cNvSpPr txBox="1"/>
          <p:nvPr/>
        </p:nvSpPr>
        <p:spPr>
          <a:xfrm>
            <a:off x="381000" y="4180344"/>
            <a:ext cx="8001056" cy="1508105"/>
          </a:xfrm>
          <a:prstGeom prst="rect">
            <a:avLst/>
          </a:prstGeom>
          <a:noFill/>
        </p:spPr>
        <p:txBody>
          <a:bodyPr wrap="square" rtlCol="0">
            <a:spAutoFit/>
          </a:bodyPr>
          <a:lstStyle/>
          <a:p>
            <a:pPr algn="just"/>
            <a:endParaRPr lang="en-US" sz="2000" dirty="0"/>
          </a:p>
          <a:p>
            <a:pPr algn="just"/>
            <a:r>
              <a:rPr lang="en-US" sz="2400" dirty="0">
                <a:solidFill>
                  <a:srgbClr val="C00000"/>
                </a:solidFill>
              </a:rPr>
              <a:t>[i.e. if supply is after change- then – if both IP are before change (same sided), then earlier one; and if they are different sided, then latter one.]</a:t>
            </a: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10000"/>
          </a:bodyPr>
          <a:lstStyle/>
          <a:p>
            <a:pPr algn="just">
              <a:buNone/>
            </a:pPr>
            <a:r>
              <a:rPr lang="en-US" dirty="0">
                <a:solidFill>
                  <a:srgbClr val="C00000"/>
                </a:solidFill>
              </a:rPr>
              <a:t>Point when liability triggers:-</a:t>
            </a:r>
          </a:p>
          <a:p>
            <a:pPr algn="just">
              <a:buNone/>
            </a:pPr>
            <a:endParaRPr lang="en-US" dirty="0">
              <a:solidFill>
                <a:srgbClr val="C00000"/>
              </a:solidFill>
            </a:endParaRPr>
          </a:p>
          <a:p>
            <a:pPr algn="just">
              <a:buNone/>
            </a:pPr>
            <a:r>
              <a:rPr lang="en-US" dirty="0"/>
              <a:t>If service invoice issued at/before/after(but within 30/45 days) of supply (</a:t>
            </a:r>
            <a:r>
              <a:rPr lang="en-US" dirty="0" err="1"/>
              <a:t>ie</a:t>
            </a:r>
            <a:r>
              <a:rPr lang="en-US" dirty="0"/>
              <a:t> timely invoice), then-</a:t>
            </a:r>
          </a:p>
          <a:p>
            <a:pPr algn="just">
              <a:buNone/>
            </a:pPr>
            <a:r>
              <a:rPr lang="en-US" i="1" dirty="0"/>
              <a:t>Earlier of IP </a:t>
            </a:r>
            <a:r>
              <a:rPr lang="en-US" i="1" dirty="0" err="1"/>
              <a:t>ie</a:t>
            </a:r>
            <a:r>
              <a:rPr lang="en-US" i="1" dirty="0"/>
              <a:t>. Actual </a:t>
            </a:r>
            <a:r>
              <a:rPr lang="en-US" i="1" dirty="0" err="1"/>
              <a:t>dt</a:t>
            </a:r>
            <a:r>
              <a:rPr lang="en-US" i="1" dirty="0"/>
              <a:t> of inv or payment entry in book / pass book </a:t>
            </a:r>
          </a:p>
          <a:p>
            <a:pPr algn="just">
              <a:buNone/>
            </a:pPr>
            <a:r>
              <a:rPr lang="en-US" dirty="0"/>
              <a:t>Thus,</a:t>
            </a:r>
          </a:p>
          <a:p>
            <a:pPr algn="just">
              <a:buNone/>
            </a:pPr>
            <a:r>
              <a:rPr lang="en-US" dirty="0"/>
              <a:t>[</a:t>
            </a:r>
            <a:r>
              <a:rPr lang="en-US" dirty="0">
                <a:solidFill>
                  <a:srgbClr val="C00000"/>
                </a:solidFill>
              </a:rPr>
              <a:t>i.e. you give the services, but tax-payment-liability will </a:t>
            </a:r>
            <a:r>
              <a:rPr lang="en-US" dirty="0" err="1">
                <a:solidFill>
                  <a:srgbClr val="C00000"/>
                </a:solidFill>
              </a:rPr>
              <a:t>will</a:t>
            </a:r>
            <a:r>
              <a:rPr lang="en-US" dirty="0">
                <a:solidFill>
                  <a:srgbClr val="C00000"/>
                </a:solidFill>
              </a:rPr>
              <a:t> not trigger until you either issue the timely invoice, or receive the payment</a:t>
            </a:r>
            <a:r>
              <a:rPr lang="en-US" dirty="0"/>
              <a:t>]</a:t>
            </a:r>
          </a:p>
          <a:p>
            <a:pPr algn="just">
              <a:buNone/>
            </a:pPr>
            <a:r>
              <a:rPr lang="en-US" dirty="0"/>
              <a:t>[i.e. </a:t>
            </a:r>
            <a:r>
              <a:rPr lang="en-US" dirty="0">
                <a:solidFill>
                  <a:srgbClr val="C00000"/>
                </a:solidFill>
              </a:rPr>
              <a:t>For goods, the tax-payment-liability will triggers right on supply, while for services, it triggers on supply only when invoice and payment are delayed.]</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pPr algn="just">
              <a:buNone/>
            </a:pPr>
            <a:r>
              <a:rPr lang="en-US" dirty="0">
                <a:solidFill>
                  <a:srgbClr val="C00000"/>
                </a:solidFill>
              </a:rPr>
              <a:t>Illustration-1</a:t>
            </a:r>
            <a:r>
              <a:rPr lang="en-US" dirty="0"/>
              <a:t>:-</a:t>
            </a:r>
          </a:p>
          <a:p>
            <a:pPr algn="just"/>
            <a:r>
              <a:rPr lang="en-US" dirty="0"/>
              <a:t>The consultancy service is given on 5</a:t>
            </a:r>
            <a:r>
              <a:rPr lang="en-US" baseline="30000" dirty="0"/>
              <a:t>th</a:t>
            </a:r>
            <a:r>
              <a:rPr lang="en-US" dirty="0"/>
              <a:t> </a:t>
            </a:r>
            <a:r>
              <a:rPr lang="en-US" dirty="0" err="1"/>
              <a:t>Janurary</a:t>
            </a:r>
            <a:r>
              <a:rPr lang="en-US" dirty="0"/>
              <a:t>. </a:t>
            </a:r>
          </a:p>
          <a:p>
            <a:pPr algn="just"/>
            <a:r>
              <a:rPr lang="en-US" dirty="0"/>
              <a:t>If invoice is issued within permissible time i.e. by 4</a:t>
            </a:r>
            <a:r>
              <a:rPr lang="en-US" baseline="30000" dirty="0"/>
              <a:t>th</a:t>
            </a:r>
            <a:r>
              <a:rPr lang="en-US" dirty="0"/>
              <a:t> February, then it is the supply of February and tax will be paid on 20</a:t>
            </a:r>
            <a:r>
              <a:rPr lang="en-US" baseline="30000" dirty="0"/>
              <a:t>th</a:t>
            </a:r>
            <a:r>
              <a:rPr lang="en-US" dirty="0"/>
              <a:t> March with no interest. </a:t>
            </a:r>
          </a:p>
          <a:p>
            <a:pPr algn="just"/>
            <a:r>
              <a:rPr lang="en-US" dirty="0"/>
              <a:t>But if the invoice is delayed and issued on 6</a:t>
            </a:r>
            <a:r>
              <a:rPr lang="en-US" baseline="30000" dirty="0"/>
              <a:t>th</a:t>
            </a:r>
            <a:r>
              <a:rPr lang="en-US" dirty="0"/>
              <a:t> February (</a:t>
            </a:r>
            <a:r>
              <a:rPr lang="en-US" dirty="0" err="1"/>
              <a:t>ie</a:t>
            </a:r>
            <a:r>
              <a:rPr lang="en-US" dirty="0"/>
              <a:t> beyond 30 days), then it will be a supply of the supply- month itself </a:t>
            </a:r>
            <a:r>
              <a:rPr lang="en-US" dirty="0" err="1"/>
              <a:t>ie</a:t>
            </a:r>
            <a:r>
              <a:rPr lang="en-US" dirty="0"/>
              <a:t> of January, and accordingly, tax will be paid on 20</a:t>
            </a:r>
            <a:r>
              <a:rPr lang="en-US" baseline="30000" dirty="0"/>
              <a:t>th</a:t>
            </a:r>
            <a:r>
              <a:rPr lang="en-US" dirty="0"/>
              <a:t> February.</a:t>
            </a:r>
          </a:p>
          <a:p>
            <a:pPr algn="just">
              <a:buFont typeface="Wingdings" pitchFamily="2" charset="2"/>
              <a:buChar char="Ø"/>
            </a:pPr>
            <a:r>
              <a:rPr lang="en-US" dirty="0"/>
              <a:t>In any other case, TOS will be when purchase is booked.</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buNone/>
            </a:pPr>
            <a:r>
              <a:rPr lang="en-US" dirty="0">
                <a:solidFill>
                  <a:srgbClr val="C00000"/>
                </a:solidFill>
              </a:rPr>
              <a:t>Illustration-2:</a:t>
            </a:r>
            <a:r>
              <a:rPr lang="en-US" dirty="0"/>
              <a:t> -</a:t>
            </a:r>
          </a:p>
          <a:p>
            <a:pPr algn="just">
              <a:buNone/>
            </a:pPr>
            <a:r>
              <a:rPr lang="en-US" dirty="0"/>
              <a:t>-I supplied service on 31</a:t>
            </a:r>
            <a:r>
              <a:rPr lang="en-US" baseline="30000" dirty="0"/>
              <a:t>st</a:t>
            </a:r>
            <a:r>
              <a:rPr lang="en-US" dirty="0"/>
              <a:t> May [then last day for issuing invoice will be 29</a:t>
            </a:r>
            <a:r>
              <a:rPr lang="en-US" baseline="30000" dirty="0"/>
              <a:t>th</a:t>
            </a:r>
            <a:r>
              <a:rPr lang="en-US" dirty="0"/>
              <a:t> June]</a:t>
            </a:r>
          </a:p>
          <a:p>
            <a:pPr algn="just">
              <a:buNone/>
            </a:pPr>
            <a:r>
              <a:rPr lang="en-US" dirty="0"/>
              <a:t>-I issue invoice </a:t>
            </a:r>
            <a:r>
              <a:rPr lang="en-US" dirty="0" err="1"/>
              <a:t>upto</a:t>
            </a:r>
            <a:r>
              <a:rPr lang="en-US" dirty="0"/>
              <a:t> 29</a:t>
            </a:r>
            <a:r>
              <a:rPr lang="en-US" baseline="30000" dirty="0"/>
              <a:t>th</a:t>
            </a:r>
            <a:r>
              <a:rPr lang="en-US" dirty="0"/>
              <a:t> June – the Tax liability will accrue on 29</a:t>
            </a:r>
            <a:r>
              <a:rPr lang="en-US" baseline="30000" dirty="0"/>
              <a:t>th</a:t>
            </a:r>
            <a:r>
              <a:rPr lang="en-US" dirty="0"/>
              <a:t> June (</a:t>
            </a:r>
            <a:r>
              <a:rPr lang="en-US" dirty="0" err="1"/>
              <a:t>ie</a:t>
            </a:r>
            <a:r>
              <a:rPr lang="en-US" dirty="0"/>
              <a:t> like goods, liability will trigger with invoice). Accordingly I will pay the tax on 20</a:t>
            </a:r>
            <a:r>
              <a:rPr lang="en-US" baseline="30000" dirty="0"/>
              <a:t>th</a:t>
            </a:r>
            <a:r>
              <a:rPr lang="en-US" dirty="0"/>
              <a:t> July. </a:t>
            </a:r>
            <a:r>
              <a:rPr lang="en-US" dirty="0">
                <a:solidFill>
                  <a:srgbClr val="C00000"/>
                </a:solidFill>
              </a:rPr>
              <a:t>Interest, if any, will start only from 21</a:t>
            </a:r>
            <a:r>
              <a:rPr lang="en-US" baseline="30000" dirty="0">
                <a:solidFill>
                  <a:srgbClr val="C00000"/>
                </a:solidFill>
              </a:rPr>
              <a:t>st</a:t>
            </a:r>
            <a:r>
              <a:rPr lang="en-US" dirty="0">
                <a:solidFill>
                  <a:srgbClr val="C00000"/>
                </a:solidFill>
              </a:rPr>
              <a:t> July</a:t>
            </a:r>
            <a:r>
              <a:rPr lang="en-US" dirty="0"/>
              <a:t>.</a:t>
            </a:r>
          </a:p>
          <a:p>
            <a:pPr algn="just">
              <a:buNone/>
            </a:pPr>
            <a:r>
              <a:rPr lang="en-US" dirty="0"/>
              <a:t>- I don’t issue inv </a:t>
            </a:r>
            <a:r>
              <a:rPr lang="en-US" dirty="0" err="1"/>
              <a:t>upto</a:t>
            </a:r>
            <a:r>
              <a:rPr lang="en-US" dirty="0"/>
              <a:t> 29</a:t>
            </a:r>
            <a:r>
              <a:rPr lang="en-US" baseline="30000" dirty="0"/>
              <a:t>th</a:t>
            </a:r>
            <a:r>
              <a:rPr lang="en-US" dirty="0"/>
              <a:t> June– then the tax liability will accrue on 31</a:t>
            </a:r>
            <a:r>
              <a:rPr lang="en-US" baseline="30000" dirty="0"/>
              <a:t>st</a:t>
            </a:r>
            <a:r>
              <a:rPr lang="en-US" dirty="0"/>
              <a:t> May only, and therefore, I will pay tax along with interest. The </a:t>
            </a:r>
            <a:r>
              <a:rPr lang="en-US" dirty="0">
                <a:solidFill>
                  <a:srgbClr val="C00000"/>
                </a:solidFill>
              </a:rPr>
              <a:t>interest will start  from 21</a:t>
            </a:r>
            <a:r>
              <a:rPr lang="en-US" baseline="30000" dirty="0">
                <a:solidFill>
                  <a:srgbClr val="C00000"/>
                </a:solidFill>
              </a:rPr>
              <a:t>st</a:t>
            </a:r>
            <a:r>
              <a:rPr lang="en-US" dirty="0">
                <a:solidFill>
                  <a:srgbClr val="C00000"/>
                </a:solidFill>
              </a:rPr>
              <a:t> June.</a:t>
            </a:r>
          </a:p>
          <a:p>
            <a:pPr algn="just"/>
            <a:endParaRPr lang="en-IN"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sz="3600" dirty="0"/>
              <a:t>For goods, the TOS will generally be actual or due date of invoice, </a:t>
            </a:r>
            <a:r>
              <a:rPr lang="en-US" sz="3600" dirty="0" err="1"/>
              <a:t>ie</a:t>
            </a:r>
            <a:r>
              <a:rPr lang="en-US" sz="3600" dirty="0"/>
              <a:t>. Date of removal / delivery (unless invoice issued any earlier)</a:t>
            </a:r>
          </a:p>
          <a:p>
            <a:pPr algn="just">
              <a:buFont typeface="Wingdings" pitchFamily="2" charset="2"/>
              <a:buChar char="Ø"/>
            </a:pPr>
            <a:r>
              <a:rPr lang="en-US" sz="3600" dirty="0">
                <a:solidFill>
                  <a:srgbClr val="C00000"/>
                </a:solidFill>
              </a:rPr>
              <a:t>Special TOS rules for</a:t>
            </a:r>
            <a:r>
              <a:rPr lang="en-US" sz="3600" dirty="0"/>
              <a:t> </a:t>
            </a:r>
          </a:p>
          <a:p>
            <a:pPr lvl="1" algn="just">
              <a:buFont typeface="Wingdings" pitchFamily="2" charset="2"/>
              <a:buChar char="Ø"/>
            </a:pPr>
            <a:r>
              <a:rPr lang="en-US" dirty="0"/>
              <a:t>Continuous supply</a:t>
            </a:r>
          </a:p>
          <a:p>
            <a:pPr lvl="1" algn="just">
              <a:buFont typeface="Wingdings" pitchFamily="2" charset="2"/>
              <a:buChar char="Ø"/>
            </a:pPr>
            <a:r>
              <a:rPr lang="en-US" dirty="0"/>
              <a:t>Sale on approval</a:t>
            </a:r>
          </a:p>
          <a:p>
            <a:pPr lvl="1" algn="just">
              <a:buFont typeface="Wingdings" pitchFamily="2" charset="2"/>
              <a:buChar char="Ø"/>
            </a:pPr>
            <a:r>
              <a:rPr lang="en-US" dirty="0"/>
              <a:t>TDR</a:t>
            </a:r>
          </a:p>
          <a:p>
            <a:pPr algn="just">
              <a:buNone/>
            </a:pPr>
            <a:endParaRPr lang="en-IN"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Autofit/>
          </a:bodyPr>
          <a:lstStyle/>
          <a:p>
            <a:pPr algn="just"/>
            <a:r>
              <a:rPr lang="en-US" sz="2200" dirty="0"/>
              <a:t>TOS in </a:t>
            </a:r>
            <a:r>
              <a:rPr lang="en-US" sz="2200" dirty="0">
                <a:solidFill>
                  <a:srgbClr val="FF0000"/>
                </a:solidFill>
              </a:rPr>
              <a:t>Composite supply</a:t>
            </a:r>
            <a:r>
              <a:rPr lang="en-US" sz="2200" dirty="0"/>
              <a:t>- Every </a:t>
            </a:r>
            <a:r>
              <a:rPr lang="en-IN" sz="2200" dirty="0"/>
              <a:t>composite supply is treated as supply either of goods or services on the basis of principal supply component of it. Accordingly TOS for goods or services will apply.</a:t>
            </a:r>
          </a:p>
          <a:p>
            <a:pPr algn="just"/>
            <a:r>
              <a:rPr lang="en-IN" sz="2200" dirty="0"/>
              <a:t> </a:t>
            </a:r>
            <a:r>
              <a:rPr lang="en-US" sz="2200" dirty="0"/>
              <a:t>TOS in </a:t>
            </a:r>
            <a:r>
              <a:rPr lang="en-US" sz="2200" dirty="0">
                <a:solidFill>
                  <a:srgbClr val="C00000"/>
                </a:solidFill>
              </a:rPr>
              <a:t>Continuous supply</a:t>
            </a:r>
            <a:r>
              <a:rPr lang="en-US" sz="2200" dirty="0"/>
              <a:t> – based on ‘date of invoice’, which in case of goods is to be issued at/before successive billing/payment; and in case of services, will be - </a:t>
            </a:r>
            <a:r>
              <a:rPr lang="en-US" sz="2200" dirty="0">
                <a:solidFill>
                  <a:srgbClr val="00B050"/>
                </a:solidFill>
              </a:rPr>
              <a:t>[r/w invoice Section 31(4, 5)]</a:t>
            </a:r>
          </a:p>
          <a:p>
            <a:pPr lvl="1" algn="just"/>
            <a:r>
              <a:rPr lang="en-US" sz="2200" dirty="0"/>
              <a:t>On/before Due date of payment in contract; or</a:t>
            </a:r>
          </a:p>
          <a:p>
            <a:pPr lvl="1" algn="just"/>
            <a:r>
              <a:rPr lang="en-US" sz="2200" dirty="0"/>
              <a:t>If not there in contract, then at/before time when supplier receives payment; or</a:t>
            </a:r>
          </a:p>
          <a:p>
            <a:pPr lvl="1" algn="just"/>
            <a:r>
              <a:rPr lang="en-US" sz="2200" dirty="0"/>
              <a:t>On event completion (if it is pre-requisite for payment)</a:t>
            </a:r>
          </a:p>
          <a:p>
            <a:pPr algn="just">
              <a:buFont typeface="Wingdings" pitchFamily="2" charset="2"/>
              <a:buChar char="Ø"/>
            </a:pPr>
            <a:r>
              <a:rPr lang="en-US" sz="2200" dirty="0">
                <a:solidFill>
                  <a:srgbClr val="C00000"/>
                </a:solidFill>
              </a:rPr>
              <a:t>Service</a:t>
            </a:r>
            <a:r>
              <a:rPr lang="en-US" sz="2200" dirty="0"/>
              <a:t> </a:t>
            </a:r>
            <a:r>
              <a:rPr lang="en-US" sz="2200" dirty="0">
                <a:solidFill>
                  <a:srgbClr val="C00000"/>
                </a:solidFill>
              </a:rPr>
              <a:t>supply online</a:t>
            </a:r>
            <a:r>
              <a:rPr lang="en-US" sz="2200" dirty="0"/>
              <a:t>:- No separate provision</a:t>
            </a:r>
          </a:p>
          <a:p>
            <a:pPr algn="just">
              <a:buFont typeface="Wingdings" pitchFamily="2" charset="2"/>
              <a:buChar char="Ø"/>
            </a:pPr>
            <a:r>
              <a:rPr lang="en-US" sz="2200" dirty="0">
                <a:solidFill>
                  <a:srgbClr val="FF0000"/>
                </a:solidFill>
              </a:rPr>
              <a:t>Supply made through E-commerce operator:-</a:t>
            </a:r>
            <a:r>
              <a:rPr lang="en-US" sz="2200" dirty="0"/>
              <a:t> No separate provision. </a:t>
            </a:r>
            <a:r>
              <a:rPr lang="en-IN" sz="2200" dirty="0"/>
              <a:t>Accordingly, the same provisions as to time of supply of goods will be applicable whether a supplier makes supply through e-commerce entity or the e-commerce entity himself makes the supply.</a:t>
            </a:r>
            <a:endParaRPr lang="en-US" sz="2200" dirty="0"/>
          </a:p>
          <a:p>
            <a:pPr algn="just">
              <a:buFont typeface="Wingdings" pitchFamily="2" charset="2"/>
              <a:buChar char="Ø"/>
            </a:pPr>
            <a:r>
              <a:rPr lang="en-US" sz="2200" dirty="0">
                <a:solidFill>
                  <a:srgbClr val="C00000"/>
                </a:solidFill>
              </a:rPr>
              <a:t>Service import</a:t>
            </a:r>
            <a:r>
              <a:rPr lang="en-US" sz="2200" dirty="0"/>
              <a:t>- No separate provision. So, apply TOS for RCM</a:t>
            </a:r>
          </a:p>
          <a:p>
            <a:pPr algn="just">
              <a:buFont typeface="Wingdings" pitchFamily="2" charset="2"/>
              <a:buChar char="Ø"/>
            </a:pPr>
            <a:endParaRPr lang="en-US" sz="22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a:bodyPr>
          <a:lstStyle/>
          <a:p>
            <a:r>
              <a:rPr lang="en-IN" dirty="0"/>
              <a:t>Significance of TOS	</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algn="just"/>
            <a:r>
              <a:rPr lang="en-IN" sz="4000" dirty="0"/>
              <a:t>The liability point</a:t>
            </a:r>
          </a:p>
          <a:p>
            <a:pPr lvl="1" algn="just"/>
            <a:r>
              <a:rPr lang="en-IN" sz="3000" dirty="0"/>
              <a:t>tax liability is fastened onto supplier</a:t>
            </a:r>
          </a:p>
          <a:p>
            <a:pPr lvl="1" algn="just"/>
            <a:endParaRPr lang="en-IN" sz="4000" dirty="0"/>
          </a:p>
          <a:p>
            <a:pPr algn="just"/>
            <a:r>
              <a:rPr lang="en-IN" sz="4000" dirty="0"/>
              <a:t>The charging point</a:t>
            </a:r>
          </a:p>
          <a:p>
            <a:pPr lvl="1" algn="just"/>
            <a:r>
              <a:rPr lang="en-IN" sz="3100" dirty="0"/>
              <a:t>Supplier gets entitled to charge tax from the recipient.</a:t>
            </a:r>
          </a:p>
          <a:p>
            <a:pPr marL="457200" lvl="1" indent="0" algn="just">
              <a:buNone/>
            </a:pPr>
            <a:endParaRPr lang="en-IN" sz="3600" dirty="0"/>
          </a:p>
          <a:p>
            <a:pPr algn="just"/>
            <a:r>
              <a:rPr lang="en-IN" sz="4000" dirty="0"/>
              <a:t>The Recording Point</a:t>
            </a:r>
          </a:p>
          <a:p>
            <a:pPr lvl="1" algn="just"/>
            <a:r>
              <a:rPr lang="en-IN" sz="3100" dirty="0"/>
              <a:t>Transaction details to be shown in the return for the period in which TOS falls.</a:t>
            </a:r>
          </a:p>
          <a:p>
            <a:pPr lvl="1" algn="just"/>
            <a:endParaRPr lang="en-IN" sz="4000" dirty="0"/>
          </a:p>
          <a:p>
            <a:pPr algn="just"/>
            <a:r>
              <a:rPr lang="en-IN" sz="4000" dirty="0"/>
              <a:t>Discount Threshold point	</a:t>
            </a:r>
          </a:p>
          <a:p>
            <a:pPr lvl="1" algn="just"/>
            <a:r>
              <a:rPr lang="en-IN" sz="3400" dirty="0"/>
              <a:t>Pre supply discounts allowed, post supply not.</a:t>
            </a:r>
          </a:p>
          <a:p>
            <a:pPr lvl="1" algn="just"/>
            <a:endParaRPr lang="en-IN" sz="3400" dirty="0"/>
          </a:p>
          <a:p>
            <a:pPr lvl="1" algn="just"/>
            <a:endParaRPr lang="en-IN" sz="3400" dirty="0"/>
          </a:p>
          <a:p>
            <a:endParaRPr lang="en-IN" dirty="0"/>
          </a:p>
          <a:p>
            <a:endParaRPr lang="en-IN" dirty="0"/>
          </a:p>
        </p:txBody>
      </p:sp>
    </p:spTree>
    <p:extLst>
      <p:ext uri="{BB962C8B-B14F-4D97-AF65-F5344CB8AC3E}">
        <p14:creationId xmlns:p14="http://schemas.microsoft.com/office/powerpoint/2010/main" xmlns="" val="1496499908"/>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chor="t">
            <a:normAutofit fontScale="47500" lnSpcReduction="20000"/>
          </a:bodyPr>
          <a:lstStyle/>
          <a:p>
            <a:pPr>
              <a:buNone/>
            </a:pPr>
            <a:r>
              <a:rPr lang="en-US" sz="5800" dirty="0">
                <a:solidFill>
                  <a:srgbClr val="C00000"/>
                </a:solidFill>
              </a:rPr>
              <a:t>Time of Supply for TDR (transferable development rights):</a:t>
            </a:r>
          </a:p>
          <a:p>
            <a:pPr algn="just"/>
            <a:r>
              <a:rPr lang="en-US" sz="4400" dirty="0"/>
              <a:t>The tax liability of builder / developer and transferor of TDR arises when the possession of constructed complex, building or civil structure is handed over to the owner of TDR. </a:t>
            </a:r>
            <a:r>
              <a:rPr lang="en-US" sz="4400" dirty="0">
                <a:solidFill>
                  <a:srgbClr val="00B050"/>
                </a:solidFill>
              </a:rPr>
              <a:t>[N/N 4/2018 CTR &amp; 4/2018 ITR both dated 25.1.2018]</a:t>
            </a:r>
          </a:p>
          <a:p>
            <a:pPr algn="just"/>
            <a:r>
              <a:rPr lang="en-US" sz="4400" dirty="0"/>
              <a:t>When  builder agrees to supply free flats/building/civil construction as a consideration for TDR, there happens two supplies-</a:t>
            </a:r>
          </a:p>
          <a:p>
            <a:pPr lvl="1" algn="just"/>
            <a:r>
              <a:rPr lang="en-US" sz="3300" dirty="0"/>
              <a:t>Supply of development right by land owner to builder</a:t>
            </a:r>
          </a:p>
          <a:p>
            <a:pPr lvl="1" algn="just"/>
            <a:r>
              <a:rPr lang="en-US" sz="3300" dirty="0"/>
              <a:t>Supply of construction service by the builder to land owner.</a:t>
            </a:r>
          </a:p>
          <a:p>
            <a:pPr algn="just">
              <a:buNone/>
            </a:pPr>
            <a:r>
              <a:rPr lang="en-US" sz="4400" dirty="0"/>
              <a:t>	Both are subject to GST.</a:t>
            </a:r>
          </a:p>
          <a:p>
            <a:pPr algn="just"/>
            <a:r>
              <a:rPr lang="en-US" sz="4400" dirty="0"/>
              <a:t>TDR means certificates issued in respect of category of land acquired for public purposes either by Central or State Governments in consideration of surrender of land by the owner without monetary compensation, which are transferable in part or whole.</a:t>
            </a:r>
          </a:p>
          <a:p>
            <a:pPr algn="just"/>
            <a:r>
              <a:rPr lang="en-US" sz="4400" dirty="0"/>
              <a:t>TDR allows the owner of TDR additional Construction area (FSI). Sale of TDR is not sale of land. It is also not actionable claim. GST is payable on it.</a:t>
            </a:r>
          </a:p>
          <a:p>
            <a:pPr algn="just"/>
            <a:r>
              <a:rPr lang="en-US" sz="4400" dirty="0"/>
              <a:t>Earlier TDR was subject to sales tax. In </a:t>
            </a:r>
            <a:r>
              <a:rPr lang="en-US" sz="4400" dirty="0">
                <a:solidFill>
                  <a:srgbClr val="FF0000"/>
                </a:solidFill>
              </a:rPr>
              <a:t>Sumer </a:t>
            </a:r>
            <a:r>
              <a:rPr lang="en-US" sz="4400" dirty="0" err="1">
                <a:solidFill>
                  <a:srgbClr val="FF0000"/>
                </a:solidFill>
              </a:rPr>
              <a:t>Corpn</a:t>
            </a:r>
            <a:r>
              <a:rPr lang="en-US" sz="4400" dirty="0">
                <a:solidFill>
                  <a:srgbClr val="FF0000"/>
                </a:solidFill>
              </a:rPr>
              <a:t> V State of Maharashtra (2017)</a:t>
            </a:r>
            <a:r>
              <a:rPr lang="en-US" sz="4400" dirty="0"/>
              <a:t> it was held that TDR received by developer from SRA (Slum Rehab. Auth.) is ‘other valuable consideration’ and is subject to sales tax (works contract tax) on the construction of flats.</a:t>
            </a:r>
          </a:p>
          <a:p>
            <a:pPr algn="just">
              <a:buNone/>
            </a:pPr>
            <a:r>
              <a:rPr lang="en-US" sz="2800" dirty="0">
                <a:solidFill>
                  <a:srgbClr val="FF0000"/>
                </a:solidFill>
              </a:rPr>
              <a:t>	</a:t>
            </a:r>
            <a:endParaRPr lang="en-US" sz="4000" dirty="0">
              <a:solidFill>
                <a:srgbClr val="C00000"/>
              </a:solidFill>
            </a:endParaRPr>
          </a:p>
          <a:p>
            <a:pPr algn="just">
              <a:buNone/>
            </a:pPr>
            <a:endParaRPr lang="en-IN" sz="4000" dirty="0">
              <a:solidFill>
                <a:srgbClr val="C00000"/>
              </a:solidFill>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sz="3600" dirty="0">
                <a:solidFill>
                  <a:srgbClr val="C00000"/>
                </a:solidFill>
              </a:rPr>
              <a:t>Multiple invoice for single consignment-</a:t>
            </a:r>
          </a:p>
          <a:p>
            <a:pPr lvl="1" algn="just">
              <a:buFont typeface="Wingdings" pitchFamily="2" charset="2"/>
              <a:buChar char="Ø"/>
            </a:pPr>
            <a:r>
              <a:rPr lang="en-US" dirty="0"/>
              <a:t>Actual/due date of respective invoice – for non-composition RD</a:t>
            </a:r>
          </a:p>
          <a:p>
            <a:pPr lvl="1" algn="just">
              <a:buFont typeface="Wingdings" pitchFamily="2" charset="2"/>
              <a:buChar char="Ø"/>
            </a:pPr>
            <a:r>
              <a:rPr lang="en-US" dirty="0"/>
              <a:t>Actual/due date of invoice or payment date (whichever earlier) – for composition RD</a:t>
            </a:r>
          </a:p>
          <a:p>
            <a:pPr lvl="1" algn="just">
              <a:buNone/>
            </a:pPr>
            <a:r>
              <a:rPr lang="en-US" dirty="0" err="1"/>
              <a:t>Ie</a:t>
            </a:r>
            <a:endParaRPr lang="en-US" dirty="0"/>
          </a:p>
          <a:p>
            <a:pPr lvl="1" algn="just">
              <a:buNone/>
            </a:pPr>
            <a:r>
              <a:rPr lang="en-US" dirty="0">
                <a:solidFill>
                  <a:srgbClr val="C00000"/>
                </a:solidFill>
              </a:rPr>
              <a:t>Note</a:t>
            </a:r>
            <a:r>
              <a:rPr lang="en-US" dirty="0"/>
              <a:t>:- Payment of tax on receipt of advance is applicable on composition dealer, and also on Reverse charge payer.</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sz="3600" dirty="0">
                <a:solidFill>
                  <a:srgbClr val="C00000"/>
                </a:solidFill>
              </a:rPr>
              <a:t>Reverse charge payment- (</a:t>
            </a:r>
            <a:r>
              <a:rPr lang="en-US" sz="3600" dirty="0" err="1">
                <a:solidFill>
                  <a:srgbClr val="C00000"/>
                </a:solidFill>
              </a:rPr>
              <a:t>eg</a:t>
            </a:r>
            <a:r>
              <a:rPr lang="en-US" sz="3600" dirty="0">
                <a:solidFill>
                  <a:srgbClr val="C00000"/>
                </a:solidFill>
              </a:rPr>
              <a:t> </a:t>
            </a:r>
            <a:r>
              <a:rPr lang="en-US" sz="3600" dirty="0" err="1">
                <a:solidFill>
                  <a:srgbClr val="C00000"/>
                </a:solidFill>
              </a:rPr>
              <a:t>Govt</a:t>
            </a:r>
            <a:r>
              <a:rPr lang="en-US" sz="3600" dirty="0">
                <a:solidFill>
                  <a:srgbClr val="C00000"/>
                </a:solidFill>
              </a:rPr>
              <a:t> auction)-</a:t>
            </a:r>
          </a:p>
          <a:p>
            <a:pPr lvl="1" algn="just">
              <a:buFont typeface="Wingdings" pitchFamily="2" charset="2"/>
              <a:buChar char="Ø"/>
            </a:pPr>
            <a:r>
              <a:rPr lang="en-US" dirty="0"/>
              <a:t>GP 31</a:t>
            </a:r>
          </a:p>
          <a:p>
            <a:pPr algn="just">
              <a:buFont typeface="Wingdings" pitchFamily="2" charset="2"/>
              <a:buChar char="Ø"/>
            </a:pPr>
            <a:r>
              <a:rPr lang="en-US" dirty="0">
                <a:solidFill>
                  <a:srgbClr val="C00000"/>
                </a:solidFill>
              </a:rPr>
              <a:t>Vouchers</a:t>
            </a:r>
            <a:r>
              <a:rPr lang="en-US" dirty="0"/>
              <a:t> etc</a:t>
            </a:r>
          </a:p>
          <a:p>
            <a:pPr lvl="1" algn="just">
              <a:buFont typeface="Wingdings" pitchFamily="2" charset="2"/>
              <a:buChar char="Ø"/>
            </a:pPr>
            <a:r>
              <a:rPr lang="en-US" dirty="0"/>
              <a:t>Date of issue of voucher, if the supply is identifiable at that point. Or</a:t>
            </a:r>
          </a:p>
          <a:p>
            <a:pPr lvl="1" algn="just">
              <a:buFont typeface="Wingdings" pitchFamily="2" charset="2"/>
              <a:buChar char="Ø"/>
            </a:pPr>
            <a:r>
              <a:rPr lang="en-US" dirty="0"/>
              <a:t>Date of redemption of voucher, in all other cases</a:t>
            </a:r>
          </a:p>
          <a:p>
            <a:pPr algn="just">
              <a:buFont typeface="Wingdings" pitchFamily="2" charset="2"/>
              <a:buChar char="Ø"/>
            </a:pPr>
            <a:r>
              <a:rPr lang="en-US" dirty="0"/>
              <a:t>TOS of </a:t>
            </a:r>
            <a:r>
              <a:rPr lang="en-US" dirty="0">
                <a:solidFill>
                  <a:srgbClr val="C00000"/>
                </a:solidFill>
              </a:rPr>
              <a:t>composite supply</a:t>
            </a:r>
            <a:r>
              <a:rPr lang="en-US" dirty="0"/>
              <a:t>- </a:t>
            </a:r>
          </a:p>
          <a:p>
            <a:pPr lvl="1" algn="just">
              <a:buFont typeface="Wingdings" pitchFamily="2" charset="2"/>
              <a:buChar char="Ø"/>
            </a:pPr>
            <a:r>
              <a:rPr lang="en-US" dirty="0"/>
              <a:t>That of the principal supply</a:t>
            </a:r>
          </a:p>
          <a:p>
            <a:pPr lvl="1" algn="just">
              <a:buFont typeface="Wingdings" pitchFamily="2" charset="2"/>
              <a:buChar char="Ø"/>
            </a:pPr>
            <a:endParaRPr lang="en-I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algn="just">
              <a:buFont typeface="Wingdings" pitchFamily="2" charset="2"/>
              <a:buChar char="Ø"/>
            </a:pPr>
            <a:r>
              <a:rPr lang="en-US" sz="3600" dirty="0"/>
              <a:t>TOS in </a:t>
            </a:r>
            <a:r>
              <a:rPr lang="en-US" sz="3600" dirty="0">
                <a:solidFill>
                  <a:srgbClr val="C00000"/>
                </a:solidFill>
              </a:rPr>
              <a:t>continuous supply</a:t>
            </a:r>
          </a:p>
          <a:p>
            <a:pPr lvl="1" algn="just">
              <a:buFont typeface="Wingdings" pitchFamily="2" charset="2"/>
              <a:buChar char="Ø"/>
            </a:pPr>
            <a:r>
              <a:rPr lang="en-US" dirty="0"/>
              <a:t>For non-composition payers</a:t>
            </a:r>
            <a:endParaRPr lang="en-IN" dirty="0"/>
          </a:p>
          <a:p>
            <a:pPr lvl="2" algn="just">
              <a:buFont typeface="Wingdings" pitchFamily="2" charset="2"/>
              <a:buChar char="Ø"/>
            </a:pPr>
            <a:r>
              <a:rPr lang="en-US" dirty="0"/>
              <a:t>Actual/due date of invoice for successive statement of accounts (SSOA). Invoice will be issued at / before SSOA.</a:t>
            </a:r>
          </a:p>
          <a:p>
            <a:pPr lvl="1" algn="just">
              <a:buFont typeface="Wingdings" pitchFamily="2" charset="2"/>
              <a:buChar char="Ø"/>
            </a:pPr>
            <a:r>
              <a:rPr lang="en-US" dirty="0"/>
              <a:t>For </a:t>
            </a:r>
            <a:r>
              <a:rPr lang="en-US" dirty="0">
                <a:solidFill>
                  <a:srgbClr val="C00000"/>
                </a:solidFill>
              </a:rPr>
              <a:t>Composition payers</a:t>
            </a:r>
          </a:p>
          <a:p>
            <a:pPr lvl="2" algn="just">
              <a:buFont typeface="Wingdings" pitchFamily="2" charset="2"/>
              <a:buChar char="Ø"/>
            </a:pPr>
            <a:r>
              <a:rPr lang="en-US" dirty="0"/>
              <a:t>Earlier of such invoice or payment. [Payment </a:t>
            </a:r>
            <a:r>
              <a:rPr lang="en-US" dirty="0" err="1"/>
              <a:t>dt</a:t>
            </a:r>
            <a:r>
              <a:rPr lang="en-US" dirty="0"/>
              <a:t> means date of book/pass-book entry of supplier]</a:t>
            </a:r>
          </a:p>
          <a:p>
            <a:pPr algn="just">
              <a:buFont typeface="Wingdings" pitchFamily="2" charset="2"/>
              <a:buChar char="Ø"/>
            </a:pPr>
            <a:r>
              <a:rPr lang="en-US" dirty="0"/>
              <a:t>Goods by or </a:t>
            </a:r>
            <a:r>
              <a:rPr lang="en-US" dirty="0">
                <a:solidFill>
                  <a:srgbClr val="C00000"/>
                </a:solidFill>
              </a:rPr>
              <a:t>through E-com operators</a:t>
            </a:r>
          </a:p>
          <a:p>
            <a:pPr lvl="1" algn="just">
              <a:buFont typeface="Wingdings" pitchFamily="2" charset="2"/>
              <a:buChar char="Ø"/>
            </a:pPr>
            <a:r>
              <a:rPr lang="en-US" dirty="0"/>
              <a:t>No separate TOS rule prescribed</a:t>
            </a:r>
          </a:p>
          <a:p>
            <a:pPr algn="just">
              <a:buFont typeface="Wingdings" pitchFamily="2" charset="2"/>
              <a:buChar char="Ø"/>
            </a:pPr>
            <a:r>
              <a:rPr lang="en-US" dirty="0"/>
              <a:t>TOS for value addition by interest, late fee, penalty etc</a:t>
            </a:r>
          </a:p>
          <a:p>
            <a:pPr lvl="1" algn="just">
              <a:buFont typeface="Wingdings" pitchFamily="2" charset="2"/>
              <a:buChar char="Ø"/>
            </a:pPr>
            <a:r>
              <a:rPr lang="en-US" dirty="0"/>
              <a:t>Date when interest, fee etc received. [or earlier of IP/PS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dirty="0">
                <a:solidFill>
                  <a:srgbClr val="C00000"/>
                </a:solidFill>
              </a:rPr>
              <a:t>Excess amount than invoiced is received:-</a:t>
            </a:r>
          </a:p>
          <a:p>
            <a:pPr lvl="1" algn="just">
              <a:buFont typeface="Wingdings" pitchFamily="2" charset="2"/>
              <a:buChar char="Ø"/>
            </a:pPr>
            <a:r>
              <a:rPr lang="en-US" dirty="0"/>
              <a:t>For </a:t>
            </a:r>
            <a:r>
              <a:rPr lang="en-US" dirty="0" err="1"/>
              <a:t>upto</a:t>
            </a:r>
            <a:r>
              <a:rPr lang="en-US" dirty="0"/>
              <a:t> Rs 1000/-, you may take it as on next invoice date or payment receipt date at your option.</a:t>
            </a:r>
          </a:p>
          <a:p>
            <a:pPr lvl="1" algn="just">
              <a:buFont typeface="Wingdings" pitchFamily="2" charset="2"/>
              <a:buChar char="Ø"/>
            </a:pPr>
            <a:r>
              <a:rPr lang="en-US" dirty="0"/>
              <a:t>For above Rs 1000/- - Earlier of IP/PS, then purchase booking. [how to do in GSTR-1?]</a:t>
            </a:r>
          </a:p>
          <a:p>
            <a:pPr algn="just">
              <a:buFont typeface="Wingdings" pitchFamily="2" charset="2"/>
              <a:buChar char="Ø"/>
            </a:pPr>
            <a:r>
              <a:rPr lang="en-US" dirty="0">
                <a:solidFill>
                  <a:srgbClr val="C00000"/>
                </a:solidFill>
              </a:rPr>
              <a:t>RCM</a:t>
            </a:r>
            <a:r>
              <a:rPr lang="en-US" dirty="0"/>
              <a:t>:- </a:t>
            </a:r>
          </a:p>
          <a:p>
            <a:pPr lvl="1" algn="just">
              <a:buFont typeface="Wingdings" pitchFamily="2" charset="2"/>
              <a:buChar char="Ø"/>
            </a:pPr>
            <a:r>
              <a:rPr lang="en-US" dirty="0"/>
              <a:t>P61 or purchase or payment entry in books.</a:t>
            </a:r>
            <a:r>
              <a:rPr lang="en-US" sz="2400" dirty="0"/>
              <a:t>[Date of service completion will be relevant for deciding 30 days for invoicing.]</a:t>
            </a:r>
          </a:p>
          <a:p>
            <a:pPr algn="just">
              <a:buNone/>
            </a:pPr>
            <a:endParaRPr lang="en-US" dirty="0"/>
          </a:p>
          <a:p>
            <a:pPr lvl="2" algn="just">
              <a:buNone/>
            </a:pPr>
            <a:endParaRPr lang="en-US" dirty="0"/>
          </a:p>
          <a:p>
            <a:pPr lvl="2" algn="just">
              <a:buNone/>
            </a:pPr>
            <a:endParaRPr lang="en-US" dirty="0"/>
          </a:p>
          <a:p>
            <a:pPr algn="just">
              <a:buNone/>
            </a:pPr>
            <a:endParaRPr lang="en-US" dirty="0"/>
          </a:p>
          <a:p>
            <a:pPr algn="just">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pPr marL="342900" lvl="1" indent="-342900" algn="just">
              <a:buFont typeface="Wingdings" pitchFamily="2" charset="2"/>
              <a:buChar char="Ø"/>
            </a:pPr>
            <a:r>
              <a:rPr lang="en-US" sz="3200" dirty="0">
                <a:solidFill>
                  <a:srgbClr val="C00000"/>
                </a:solidFill>
              </a:rPr>
              <a:t>RCM services received from-</a:t>
            </a:r>
          </a:p>
          <a:p>
            <a:pPr marL="742950" lvl="2" indent="-342900" algn="just">
              <a:buFont typeface="Wingdings" pitchFamily="2" charset="2"/>
              <a:buChar char="Ø"/>
            </a:pPr>
            <a:r>
              <a:rPr lang="en-US" dirty="0"/>
              <a:t>Associated enterprise within India-</a:t>
            </a:r>
          </a:p>
          <a:p>
            <a:pPr marL="1200150" lvl="3" indent="-342900" algn="just"/>
            <a:r>
              <a:rPr lang="en-US" dirty="0"/>
              <a:t>Same rule as for other supplier. [</a:t>
            </a:r>
            <a:r>
              <a:rPr lang="en-US" dirty="0" err="1"/>
              <a:t>ie</a:t>
            </a:r>
            <a:r>
              <a:rPr lang="en-US" dirty="0"/>
              <a:t> P61 or purchase /payment booking.</a:t>
            </a:r>
          </a:p>
          <a:p>
            <a:pPr marL="742950" lvl="2" indent="-342900" algn="just">
              <a:buFont typeface="Wingdings" pitchFamily="2" charset="2"/>
              <a:buChar char="Ø"/>
            </a:pPr>
            <a:r>
              <a:rPr lang="en-US" dirty="0"/>
              <a:t>Associated </a:t>
            </a:r>
            <a:r>
              <a:rPr lang="en-US" dirty="0" err="1"/>
              <a:t>interprise</a:t>
            </a:r>
            <a:r>
              <a:rPr lang="en-US" dirty="0"/>
              <a:t> outside India</a:t>
            </a:r>
          </a:p>
          <a:p>
            <a:pPr marL="1200150" lvl="3" indent="-342900" algn="just"/>
            <a:r>
              <a:rPr lang="en-US" dirty="0"/>
              <a:t>P (and not 61) or purchase / payment booking [ because there happens cross charging, and not invoicing in inter branch transfers]</a:t>
            </a:r>
          </a:p>
          <a:p>
            <a:pPr marL="342900" lvl="1" indent="-342900" algn="just">
              <a:buFont typeface="Wingdings" pitchFamily="2" charset="2"/>
              <a:buChar char="Ø"/>
            </a:pPr>
            <a:r>
              <a:rPr lang="en-US" dirty="0">
                <a:solidFill>
                  <a:srgbClr val="C00000"/>
                </a:solidFill>
              </a:rPr>
              <a:t>When to issue service invoice?</a:t>
            </a:r>
          </a:p>
          <a:p>
            <a:pPr marL="742950" lvl="2" indent="-342900" algn="just"/>
            <a:r>
              <a:rPr lang="en-US" dirty="0"/>
              <a:t>At/before/after (but within 30 days for others &amp; 45 days for </a:t>
            </a:r>
            <a:r>
              <a:rPr lang="en-US" dirty="0" err="1"/>
              <a:t>Fis</a:t>
            </a:r>
            <a:r>
              <a:rPr lang="en-US" dirty="0"/>
              <a:t>/NBFCs) [S.31(2) read with Rule 47]</a:t>
            </a:r>
          </a:p>
          <a:p>
            <a:pPr marL="342900" lvl="1" indent="-342900" algn="just">
              <a:buFont typeface="Wingdings" pitchFamily="2" charset="2"/>
              <a:buChar char="Ø"/>
            </a:pPr>
            <a:r>
              <a:rPr lang="en-US" dirty="0">
                <a:solidFill>
                  <a:srgbClr val="C00000"/>
                </a:solidFill>
              </a:rPr>
              <a:t>TOS in case of Works Contract / composite supply</a:t>
            </a:r>
          </a:p>
          <a:p>
            <a:pPr marL="742950" lvl="2" indent="-342900" algn="just"/>
            <a:r>
              <a:rPr lang="en-US" dirty="0"/>
              <a:t>As for services</a:t>
            </a:r>
          </a:p>
          <a:p>
            <a:pPr marL="342900" lvl="1" indent="-342900" algn="just">
              <a:buFont typeface="Wingdings" pitchFamily="2" charset="2"/>
              <a:buChar char="Ø"/>
            </a:pPr>
            <a:r>
              <a:rPr lang="en-US" dirty="0">
                <a:solidFill>
                  <a:srgbClr val="C00000"/>
                </a:solidFill>
              </a:rPr>
              <a:t>TOS for mixed supply</a:t>
            </a:r>
          </a:p>
          <a:p>
            <a:pPr marL="742950" lvl="2" indent="-342900" algn="just"/>
            <a:r>
              <a:rPr lang="en-US" dirty="0"/>
              <a:t>As for supply of highest rated component. </a:t>
            </a:r>
          </a:p>
          <a:p>
            <a:pPr algn="just">
              <a:buFont typeface="Wingdings" pitchFamily="2" charset="2"/>
              <a:buChar char="Ø"/>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US" sz="2000" u="sng" dirty="0">
                <a:solidFill>
                  <a:srgbClr val="FF0000"/>
                </a:solidFill>
              </a:rPr>
              <a:t>Few FAQs from the IDTC study material</a:t>
            </a:r>
            <a:endParaRPr lang="en-IN" sz="2000" u="sng" dirty="0">
              <a:solidFill>
                <a:srgbClr val="FF0000"/>
              </a:solidFill>
            </a:endParaRPr>
          </a:p>
          <a:p>
            <a:pPr algn="just">
              <a:buNone/>
            </a:pPr>
            <a:r>
              <a:rPr lang="en-IN" sz="2000" dirty="0"/>
              <a:t>Q. I have received the payment but I have not deposited the cheque in the bank account. What is the date of receipt of payment?</a:t>
            </a:r>
          </a:p>
          <a:p>
            <a:pPr algn="just">
              <a:buNone/>
            </a:pPr>
            <a:r>
              <a:rPr lang="en-IN" sz="2000" dirty="0"/>
              <a:t>Ans. The date of receipt of payment is date of entry in the books of the supplier or date of credit in his bank account, whichever is earlier.</a:t>
            </a:r>
          </a:p>
          <a:p>
            <a:pPr algn="just">
              <a:buNone/>
            </a:pPr>
            <a:endParaRPr lang="en-IN" sz="2000" dirty="0"/>
          </a:p>
          <a:p>
            <a:pPr algn="just">
              <a:buNone/>
            </a:pPr>
            <a:r>
              <a:rPr lang="en-IN" sz="2000" dirty="0"/>
              <a:t>Q 32. What is the rate of GST to be charged on advances received before the change in rate of tax if the supply is completed after the change in rate of tax?</a:t>
            </a:r>
          </a:p>
          <a:p>
            <a:pPr algn="just">
              <a:buNone/>
            </a:pPr>
            <a:r>
              <a:rPr lang="en-IN" sz="2000" dirty="0"/>
              <a:t>Ans. If the invoices is also raised before the change in rate of tax then the old rate will be applicable even though the supply is complete after the change in rate of tax. Else, the new rate will be applicable.</a:t>
            </a:r>
          </a:p>
          <a:p>
            <a:pPr algn="just">
              <a:buNone/>
            </a:pPr>
            <a:endParaRPr lang="en-IN" sz="2000" dirty="0"/>
          </a:p>
          <a:p>
            <a:pPr algn="just">
              <a:buNone/>
            </a:pPr>
            <a:r>
              <a:rPr lang="en-IN" sz="2000" dirty="0"/>
              <a:t>Q 33. If 95% of the work is complete before the change in rate of tax but invoice can be raised only after completion of supply, then what is the rate of tax to be applied?</a:t>
            </a:r>
          </a:p>
          <a:p>
            <a:pPr algn="just">
              <a:buNone/>
            </a:pPr>
            <a:r>
              <a:rPr lang="en-IN" sz="2000" dirty="0"/>
              <a:t>Ans. Assuming the supply is completed after the change in rate of tax, new rate will apply.</a:t>
            </a:r>
            <a:endParaRPr lang="en-IN" sz="2000" dirty="0">
              <a:solidFill>
                <a:srgbClr val="00B050"/>
              </a:solidFill>
            </a:endParaRPr>
          </a:p>
        </p:txBody>
      </p:sp>
    </p:spTree>
    <p:extLst>
      <p:ext uri="{BB962C8B-B14F-4D97-AF65-F5344CB8AC3E}">
        <p14:creationId xmlns:p14="http://schemas.microsoft.com/office/powerpoint/2010/main" xmlns="" val="3108742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000" dirty="0"/>
              <a:t>Q 34. In case of Construction Contracts, builders remit taxes on receipt of payment or completion of slabs as provided in the contract. What will the impact due to change in the tax rates?</a:t>
            </a:r>
          </a:p>
          <a:p>
            <a:pPr algn="just">
              <a:buNone/>
            </a:pPr>
            <a:r>
              <a:rPr lang="en-IN" sz="2000" dirty="0"/>
              <a:t>Ans. For payments received before the change in rate of tax, if invoices are also raised before the change in rate of tax, old rate will be applicable. Else the new rate will be applicable.</a:t>
            </a:r>
          </a:p>
          <a:p>
            <a:pPr algn="just">
              <a:buNone/>
            </a:pPr>
            <a:r>
              <a:rPr lang="en-IN" sz="2000" dirty="0"/>
              <a:t>	For slab completion before the change in rate of tax, if invoices are also raised before the change in rate of tax, old rate will be applicable. Else the new rate will be applicable.</a:t>
            </a:r>
          </a:p>
          <a:p>
            <a:pPr algn="just">
              <a:buNone/>
            </a:pPr>
            <a:endParaRPr lang="en-IN" sz="2000" dirty="0"/>
          </a:p>
          <a:p>
            <a:pPr algn="just">
              <a:buNone/>
            </a:pPr>
            <a:r>
              <a:rPr lang="en-IN" sz="2000" dirty="0"/>
              <a:t>Q 35. How do we compute GST liability on supplies which are liable to tax under reverse charge?</a:t>
            </a:r>
          </a:p>
          <a:p>
            <a:pPr algn="just">
              <a:buNone/>
            </a:pPr>
            <a:r>
              <a:rPr lang="en-IN" sz="2000" dirty="0"/>
              <a:t>Ans. Separate provisions had been provided under the erstwhile service tax laws to determine the service tax payable on reverse charge mechanism which is linked to date of payment to the service provider unless the payment is made within 3 months of the date of invoice. However, such provisions are not there in the CGST Act, 2017.</a:t>
            </a:r>
          </a:p>
          <a:p>
            <a:pPr algn="just">
              <a:buNone/>
            </a:pPr>
            <a:r>
              <a:rPr lang="en-IN" sz="2000" dirty="0"/>
              <a:t>	Accordingly, general provisions relating to change in rate of tax shall be applicable in determining the appropriate rate of tax.</a:t>
            </a:r>
            <a:endParaRPr lang="en-IN" sz="2000" dirty="0">
              <a:solidFill>
                <a:srgbClr val="00B050"/>
              </a:solidFill>
            </a:endParaRPr>
          </a:p>
        </p:txBody>
      </p:sp>
    </p:spTree>
    <p:extLst>
      <p:ext uri="{BB962C8B-B14F-4D97-AF65-F5344CB8AC3E}">
        <p14:creationId xmlns:p14="http://schemas.microsoft.com/office/powerpoint/2010/main" xmlns="" val="15001820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000" dirty="0"/>
              <a:t>Q. Will I be required to pay GST at the new GST rate on Debtors outstanding as on the date of change in the rate of tax?</a:t>
            </a:r>
          </a:p>
          <a:p>
            <a:pPr algn="just">
              <a:buNone/>
            </a:pPr>
            <a:r>
              <a:rPr lang="en-IN" sz="2000" dirty="0"/>
              <a:t>Ans. If the supply was complete for such outstanding balances and the invoice is also issued before change in rate of tax then old rate will be applicable. Else the new rate will be applicable.</a:t>
            </a:r>
          </a:p>
          <a:p>
            <a:pPr algn="just">
              <a:buNone/>
            </a:pPr>
            <a:endParaRPr lang="en-IN" sz="2000" dirty="0"/>
          </a:p>
          <a:p>
            <a:pPr algn="just">
              <a:buNone/>
            </a:pPr>
            <a:r>
              <a:rPr lang="en-IN" sz="2000" dirty="0"/>
              <a:t>Q 37. I have raised the invoice with old rate of tax but now I am required to remit the taxes based on new rate of tax. Can I recover the additional tax payable from my customer?</a:t>
            </a:r>
          </a:p>
          <a:p>
            <a:pPr algn="just">
              <a:buNone/>
            </a:pPr>
            <a:r>
              <a:rPr lang="en-IN" sz="2000" dirty="0"/>
              <a:t>Ans. Yes, you can raise a supplementary invoice / debit note to recover the additional tax from the customer.</a:t>
            </a:r>
          </a:p>
          <a:p>
            <a:pPr algn="just">
              <a:buNone/>
            </a:pPr>
            <a:endParaRPr lang="en-IN" sz="2000" dirty="0"/>
          </a:p>
          <a:p>
            <a:pPr algn="just">
              <a:buNone/>
            </a:pPr>
            <a:r>
              <a:rPr lang="en-IN" sz="2000" dirty="0"/>
              <a:t>Q 38. In case of payment received more than invoiced amount, will the customer be able to take credit of additional taxes paid?</a:t>
            </a:r>
          </a:p>
          <a:p>
            <a:pPr algn="just">
              <a:buNone/>
            </a:pPr>
            <a:r>
              <a:rPr lang="en-IN" sz="2000" dirty="0"/>
              <a:t>Ans. If the customer is entitled to claim the credit of tax mentioned in the original invoice, the input tax credit of additional taxes can be availed which is subject to conditions specified in this regard.</a:t>
            </a:r>
            <a:endParaRPr lang="en-IN" sz="2000" dirty="0">
              <a:solidFill>
                <a:srgbClr val="00B050"/>
              </a:solidFill>
            </a:endParaRPr>
          </a:p>
        </p:txBody>
      </p:sp>
    </p:spTree>
    <p:extLst>
      <p:ext uri="{BB962C8B-B14F-4D97-AF65-F5344CB8AC3E}">
        <p14:creationId xmlns:p14="http://schemas.microsoft.com/office/powerpoint/2010/main" xmlns="" val="23981540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US" sz="2000" dirty="0"/>
              <a:t>Examples-</a:t>
            </a:r>
          </a:p>
          <a:p>
            <a:pPr marL="457200" indent="-457200" algn="just">
              <a:buAutoNum type="arabicPeriod"/>
            </a:pPr>
            <a:r>
              <a:rPr lang="en-US" sz="2000" dirty="0" err="1"/>
              <a:t>Sodexo</a:t>
            </a:r>
            <a:r>
              <a:rPr lang="en-US" sz="2000" dirty="0"/>
              <a:t> meal coupons redeemable against various food items from various stores. TOS will be date of redemption.</a:t>
            </a:r>
          </a:p>
          <a:p>
            <a:pPr marL="457200" indent="-457200" algn="just">
              <a:buAutoNum type="arabicPeriod"/>
            </a:pPr>
            <a:r>
              <a:rPr lang="en-US" sz="2000" dirty="0"/>
              <a:t>Supply is deemed to have been made to the extent of part payment (advance) received.</a:t>
            </a:r>
          </a:p>
          <a:p>
            <a:pPr marL="457200" indent="-457200" algn="just">
              <a:buNone/>
            </a:pPr>
            <a:endParaRPr lang="en-US" sz="2000" dirty="0"/>
          </a:p>
          <a:p>
            <a:pPr marL="457200" indent="-457200" algn="just">
              <a:buNone/>
            </a:pPr>
            <a:endParaRPr lang="en-US" sz="2000" dirty="0"/>
          </a:p>
          <a:p>
            <a:pPr marL="457200" indent="-457200" algn="just">
              <a:buNone/>
            </a:pPr>
            <a:r>
              <a:rPr lang="en-US" sz="2000" dirty="0"/>
              <a:t>Doubt- Rate changed from 12 to 18 on 15Aug. For a service supply of 10 </a:t>
            </a:r>
            <a:r>
              <a:rPr lang="en-US" sz="2000" dirty="0" err="1"/>
              <a:t>lakh</a:t>
            </a:r>
            <a:r>
              <a:rPr lang="en-US" sz="2000" dirty="0"/>
              <a:t>, 5 </a:t>
            </a:r>
            <a:r>
              <a:rPr lang="en-US" sz="2000" dirty="0" err="1"/>
              <a:t>lakh</a:t>
            </a:r>
            <a:r>
              <a:rPr lang="en-US" sz="2000" dirty="0"/>
              <a:t> advance is taken on 10 Aug. Since supply is deemed to have been made to the extent of part payment (advance), that means both Supply and payment (to the extent of 50%) is complete before change, and only invoice is issued after change. Going by the majority rule, on this 5 </a:t>
            </a:r>
            <a:r>
              <a:rPr lang="en-US" sz="2000" dirty="0" err="1"/>
              <a:t>lakh</a:t>
            </a:r>
            <a:r>
              <a:rPr lang="en-US" sz="2000" dirty="0"/>
              <a:t> part payment Rate of 12%, and on the rest 5 </a:t>
            </a:r>
            <a:r>
              <a:rPr lang="en-US" sz="2000" dirty="0" err="1"/>
              <a:t>lakh</a:t>
            </a:r>
            <a:r>
              <a:rPr lang="en-US" sz="2000" dirty="0"/>
              <a:t> 18% rate should apply. Is </a:t>
            </a:r>
            <a:r>
              <a:rPr lang="en-US" sz="2000"/>
              <a:t>it correct?</a:t>
            </a:r>
            <a:endParaRPr lang="en-IN" sz="2000" dirty="0"/>
          </a:p>
        </p:txBody>
      </p:sp>
    </p:spTree>
    <p:extLst>
      <p:ext uri="{BB962C8B-B14F-4D97-AF65-F5344CB8AC3E}">
        <p14:creationId xmlns:p14="http://schemas.microsoft.com/office/powerpoint/2010/main" xmlns="" val="3687589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r>
              <a:rPr lang="en-IN" dirty="0"/>
              <a:t>Statutory Framework for TOS &amp; VOS</a:t>
            </a:r>
          </a:p>
        </p:txBody>
      </p:sp>
      <p:sp>
        <p:nvSpPr>
          <p:cNvPr id="3" name="Content Placeholder 2"/>
          <p:cNvSpPr>
            <a:spLocks noGrp="1"/>
          </p:cNvSpPr>
          <p:nvPr>
            <p:ph idx="1"/>
          </p:nvPr>
        </p:nvSpPr>
        <p:spPr>
          <a:xfrm>
            <a:off x="457200" y="1600200"/>
            <a:ext cx="8229600" cy="5029200"/>
          </a:xfrm>
        </p:spPr>
        <p:txBody>
          <a:bodyPr>
            <a:normAutofit fontScale="92500"/>
          </a:bodyPr>
          <a:lstStyle/>
          <a:p>
            <a:pPr>
              <a:buNone/>
            </a:pPr>
            <a:r>
              <a:rPr lang="en-US" dirty="0"/>
              <a:t>-Liability arises at the time of supply</a:t>
            </a:r>
          </a:p>
          <a:p>
            <a:pPr>
              <a:buNone/>
            </a:pPr>
            <a:r>
              <a:rPr lang="en-US" dirty="0"/>
              <a:t>-Time of supply is determined on many parameters.</a:t>
            </a:r>
          </a:p>
          <a:p>
            <a:pPr>
              <a:buNone/>
            </a:pPr>
            <a:r>
              <a:rPr lang="en-US" dirty="0"/>
              <a:t>-The governing provisions are </a:t>
            </a:r>
          </a:p>
          <a:p>
            <a:pPr>
              <a:buNone/>
            </a:pPr>
            <a:r>
              <a:rPr lang="en-US" dirty="0"/>
              <a:t>		- Section 12(1to6)    [for goods only]</a:t>
            </a:r>
          </a:p>
          <a:p>
            <a:pPr>
              <a:buNone/>
            </a:pPr>
            <a:r>
              <a:rPr lang="en-US" dirty="0"/>
              <a:t>		- Section 13 (1to6)   [ for services only]</a:t>
            </a:r>
          </a:p>
          <a:p>
            <a:pPr>
              <a:buNone/>
            </a:pPr>
            <a:r>
              <a:rPr lang="en-US" dirty="0"/>
              <a:t>		</a:t>
            </a:r>
            <a:r>
              <a:rPr lang="en-US" u="sng" dirty="0"/>
              <a:t>- Section 14		 [Both for goods &amp; Services]</a:t>
            </a:r>
          </a:p>
          <a:p>
            <a:pPr>
              <a:buNone/>
            </a:pPr>
            <a:r>
              <a:rPr lang="en-US" dirty="0"/>
              <a:t>   		- Section 15 :Valuation </a:t>
            </a:r>
            <a:r>
              <a:rPr lang="en-US" sz="2600" dirty="0"/>
              <a:t>[both for goods &amp;  services]</a:t>
            </a:r>
            <a:r>
              <a:rPr lang="en-US" dirty="0"/>
              <a:t> </a:t>
            </a:r>
          </a:p>
          <a:p>
            <a:pPr>
              <a:buNone/>
            </a:pPr>
            <a:r>
              <a:rPr lang="en-US" dirty="0"/>
              <a:t>				  Also, CGST Rules 27 to 35 </a:t>
            </a:r>
          </a:p>
          <a:p>
            <a:pPr>
              <a:buNone/>
            </a:pPr>
            <a:endParaRPr lang="en-IN" dirty="0"/>
          </a:p>
        </p:txBody>
      </p:sp>
    </p:spTree>
    <p:extLst>
      <p:ext uri="{BB962C8B-B14F-4D97-AF65-F5344CB8AC3E}">
        <p14:creationId xmlns:p14="http://schemas.microsoft.com/office/powerpoint/2010/main" xmlns="" val="3799049463"/>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a:p>
        </p:txBody>
      </p:sp>
      <p:sp>
        <p:nvSpPr>
          <p:cNvPr id="2" name="Rectangle 1"/>
          <p:cNvSpPr/>
          <p:nvPr/>
        </p:nvSpPr>
        <p:spPr>
          <a:xfrm>
            <a:off x="395536" y="3140968"/>
            <a:ext cx="8352928" cy="1077218"/>
          </a:xfrm>
          <a:prstGeom prst="rect">
            <a:avLst/>
          </a:prstGeom>
        </p:spPr>
        <p:txBody>
          <a:bodyPr wrap="square">
            <a:spAutoFit/>
          </a:bodyPr>
          <a:lstStyle/>
          <a:p>
            <a:pPr algn="ctr"/>
            <a:r>
              <a:rPr lang="en-US" sz="3600" b="1" spc="300" dirty="0">
                <a:solidFill>
                  <a:srgbClr val="C00000"/>
                </a:solidFill>
                <a:latin typeface="Baskerville Old Face" pitchFamily="18" charset="0"/>
              </a:rPr>
              <a:t>ACS TAXCON</a:t>
            </a:r>
          </a:p>
          <a:p>
            <a:pPr algn="ctr"/>
            <a:r>
              <a:rPr lang="en-US" sz="2800" dirty="0">
                <a:latin typeface="Baskerville Old Face" pitchFamily="18" charset="0"/>
              </a:rPr>
              <a:t>Lawyers and Tax Consultants</a:t>
            </a:r>
          </a:p>
        </p:txBody>
      </p:sp>
      <p:cxnSp>
        <p:nvCxnSpPr>
          <p:cNvPr id="7" name="Straight Connector 6"/>
          <p:cNvCxnSpPr/>
          <p:nvPr/>
        </p:nvCxnSpPr>
        <p:spPr>
          <a:xfrm flipH="1">
            <a:off x="4355976" y="5226784"/>
            <a:ext cx="3804" cy="122655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235959750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r>
              <a:rPr lang="en-US" dirty="0"/>
              <a:t>Situations covered under Ss. 12 &amp; 13 </a:t>
            </a:r>
            <a:endParaRPr lang="en-IN" dirty="0"/>
          </a:p>
        </p:txBody>
      </p:sp>
      <p:sp>
        <p:nvSpPr>
          <p:cNvPr id="3" name="Content Placeholder 2"/>
          <p:cNvSpPr>
            <a:spLocks noGrp="1"/>
          </p:cNvSpPr>
          <p:nvPr>
            <p:ph idx="1"/>
          </p:nvPr>
        </p:nvSpPr>
        <p:spPr/>
        <p:txBody>
          <a:bodyPr/>
          <a:lstStyle/>
          <a:p>
            <a:pPr>
              <a:buNone/>
            </a:pPr>
            <a:r>
              <a:rPr lang="en-US" dirty="0"/>
              <a:t>Covers 5 situations for determination of TOS</a:t>
            </a:r>
          </a:p>
          <a:p>
            <a:pPr marL="514350" indent="-514350">
              <a:buFont typeface="+mj-lt"/>
              <a:buAutoNum type="arabicPeriod"/>
            </a:pPr>
            <a:r>
              <a:rPr lang="en-US" dirty="0"/>
              <a:t>Generic</a:t>
            </a:r>
          </a:p>
          <a:p>
            <a:pPr marL="514350" indent="-514350">
              <a:buFont typeface="+mj-lt"/>
              <a:buAutoNum type="arabicPeriod"/>
            </a:pPr>
            <a:r>
              <a:rPr lang="en-US" dirty="0"/>
              <a:t>Reverse charge liability</a:t>
            </a:r>
          </a:p>
          <a:p>
            <a:pPr marL="514350" indent="-514350">
              <a:buFont typeface="+mj-lt"/>
              <a:buAutoNum type="arabicPeriod"/>
            </a:pPr>
            <a:r>
              <a:rPr lang="en-US" dirty="0"/>
              <a:t>Supply of Vouchers</a:t>
            </a:r>
          </a:p>
          <a:p>
            <a:pPr marL="514350" indent="-514350">
              <a:buFont typeface="+mj-lt"/>
              <a:buAutoNum type="arabicPeriod"/>
            </a:pPr>
            <a:r>
              <a:rPr lang="en-US" dirty="0"/>
              <a:t>Receipt of Additional Value of supply</a:t>
            </a:r>
          </a:p>
          <a:p>
            <a:pPr marL="514350" indent="-514350">
              <a:buFont typeface="+mj-lt"/>
              <a:buAutoNum type="arabicPeriod"/>
            </a:pPr>
            <a:r>
              <a:rPr lang="en-US" dirty="0"/>
              <a:t>Any other situation</a:t>
            </a:r>
            <a:endParaRPr lang="en-IN" dirty="0"/>
          </a:p>
        </p:txBody>
      </p:sp>
    </p:spTree>
    <p:extLst>
      <p:ext uri="{BB962C8B-B14F-4D97-AF65-F5344CB8AC3E}">
        <p14:creationId xmlns:p14="http://schemas.microsoft.com/office/powerpoint/2010/main" xmlns="" val="166745263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55000" lnSpcReduction="20000"/>
          </a:bodyPr>
          <a:lstStyle/>
          <a:p>
            <a:pPr algn="just">
              <a:buNone/>
            </a:pPr>
            <a:r>
              <a:rPr lang="en-US" sz="5100" dirty="0">
                <a:solidFill>
                  <a:srgbClr val="FF0000"/>
                </a:solidFill>
              </a:rPr>
              <a:t>S. 12(1):- </a:t>
            </a:r>
            <a:r>
              <a:rPr lang="en-US" sz="5100" dirty="0"/>
              <a:t>Tax liability arises at the TOS determined as below.</a:t>
            </a:r>
          </a:p>
          <a:p>
            <a:pPr algn="just">
              <a:buNone/>
            </a:pPr>
            <a:endParaRPr lang="en-IN" sz="5100" dirty="0"/>
          </a:p>
          <a:p>
            <a:pPr algn="just">
              <a:buNone/>
            </a:pPr>
            <a:r>
              <a:rPr lang="en-IN" sz="5100" u="sng" dirty="0">
                <a:solidFill>
                  <a:srgbClr val="FF0000"/>
                </a:solidFill>
              </a:rPr>
              <a:t>S. 12(2)- Time of supply of goods under FCM </a:t>
            </a:r>
            <a:r>
              <a:rPr lang="en-IN" sz="5100" dirty="0"/>
              <a:t>shall be the earlier of the following dates: </a:t>
            </a:r>
            <a:r>
              <a:rPr lang="en-IN" sz="5100" dirty="0">
                <a:solidFill>
                  <a:srgbClr val="00B050"/>
                </a:solidFill>
              </a:rPr>
              <a:t>[i.e. Earlier of IP]</a:t>
            </a:r>
          </a:p>
          <a:p>
            <a:pPr marL="914400" indent="-914400" algn="just">
              <a:buAutoNum type="alphaLcParenBoth"/>
            </a:pPr>
            <a:r>
              <a:rPr lang="en-IN" sz="5100" dirty="0"/>
              <a:t>The date when supplier issues or is required to issue the invoice under S.31; or</a:t>
            </a:r>
          </a:p>
          <a:p>
            <a:pPr marL="914400" indent="-914400" algn="just">
              <a:buAutoNum type="alphaLcParenBoth"/>
            </a:pPr>
            <a:r>
              <a:rPr lang="en-IN" sz="5100" dirty="0"/>
              <a:t>Date on which supplier receives the payment with respect to the supply.</a:t>
            </a:r>
          </a:p>
          <a:p>
            <a:pPr algn="just">
              <a:buFont typeface="Wingdings" pitchFamily="2" charset="2"/>
              <a:buChar char="Ø"/>
            </a:pPr>
            <a:r>
              <a:rPr lang="en-IN" sz="5100" dirty="0"/>
              <a:t>the </a:t>
            </a:r>
            <a:r>
              <a:rPr lang="en-IN" sz="5100" u="sng" dirty="0">
                <a:solidFill>
                  <a:srgbClr val="FF0000"/>
                </a:solidFill>
              </a:rPr>
              <a:t>date of payment </a:t>
            </a:r>
            <a:r>
              <a:rPr lang="en-IN" sz="5100" dirty="0"/>
              <a:t>shall be the earliest of the following dates: </a:t>
            </a:r>
            <a:r>
              <a:rPr lang="en-IN" sz="5100" dirty="0">
                <a:solidFill>
                  <a:srgbClr val="00B050"/>
                </a:solidFill>
              </a:rPr>
              <a:t>[</a:t>
            </a:r>
            <a:r>
              <a:rPr lang="en-IN" sz="5100" dirty="0" err="1">
                <a:solidFill>
                  <a:srgbClr val="00B050"/>
                </a:solidFill>
              </a:rPr>
              <a:t>Expln</a:t>
            </a:r>
            <a:r>
              <a:rPr lang="en-IN" sz="5100" dirty="0">
                <a:solidFill>
                  <a:srgbClr val="00B050"/>
                </a:solidFill>
              </a:rPr>
              <a:t> 2 to S.12]</a:t>
            </a:r>
          </a:p>
          <a:p>
            <a:pPr algn="just"/>
            <a:r>
              <a:rPr lang="en-IN" sz="5100" dirty="0"/>
              <a:t>(a) Date on which payment is entered in books of accounts of the supplier; or</a:t>
            </a:r>
          </a:p>
          <a:p>
            <a:pPr algn="just"/>
            <a:r>
              <a:rPr lang="en-IN" sz="5100" dirty="0"/>
              <a:t>(b) Date on which payment is credited to the bank account of the supplier.</a:t>
            </a:r>
            <a:endParaRPr lang="en-IN" sz="8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300" dirty="0"/>
              <a:t>	</a:t>
            </a:r>
            <a:r>
              <a:rPr lang="en-IN" sz="2300" u="sng" dirty="0">
                <a:solidFill>
                  <a:srgbClr val="FF0000"/>
                </a:solidFill>
              </a:rPr>
              <a:t> S. 12(3)- Time of supply of goods under RCM  </a:t>
            </a:r>
            <a:r>
              <a:rPr lang="en-IN" sz="2300" dirty="0"/>
              <a:t>shall be the earliest of the following: 	</a:t>
            </a:r>
            <a:r>
              <a:rPr lang="en-IN" sz="2300" dirty="0">
                <a:solidFill>
                  <a:srgbClr val="00B050"/>
                </a:solidFill>
              </a:rPr>
              <a:t>[i.e. Earlier of GP31, and if it fails, then </a:t>
            </a:r>
            <a:r>
              <a:rPr lang="en-IN" sz="2300" dirty="0" err="1">
                <a:solidFill>
                  <a:srgbClr val="00B050"/>
                </a:solidFill>
              </a:rPr>
              <a:t>dt</a:t>
            </a:r>
            <a:r>
              <a:rPr lang="en-IN" sz="2300" dirty="0">
                <a:solidFill>
                  <a:srgbClr val="00B050"/>
                </a:solidFill>
              </a:rPr>
              <a:t> of purchase booking]</a:t>
            </a:r>
          </a:p>
          <a:p>
            <a:pPr algn="just">
              <a:buNone/>
            </a:pPr>
            <a:endParaRPr lang="en-IN" sz="2300" dirty="0"/>
          </a:p>
          <a:p>
            <a:pPr algn="just">
              <a:buNone/>
            </a:pPr>
            <a:r>
              <a:rPr lang="en-IN" sz="2300" dirty="0"/>
              <a:t>(a) Date of receipt of goods by the recipient; or</a:t>
            </a:r>
          </a:p>
          <a:p>
            <a:pPr algn="just">
              <a:buNone/>
            </a:pPr>
            <a:r>
              <a:rPr lang="en-IN" sz="2300" dirty="0"/>
              <a:t>(b) Date on which the payment is entered in the books of accounts of the recipient; or</a:t>
            </a:r>
          </a:p>
          <a:p>
            <a:pPr algn="just">
              <a:buNone/>
            </a:pPr>
            <a:r>
              <a:rPr lang="en-IN" sz="2300" dirty="0"/>
              <a:t>(c) Date on which payment is debited in the bank account of the recipient; or</a:t>
            </a:r>
          </a:p>
          <a:p>
            <a:pPr algn="just">
              <a:buNone/>
            </a:pPr>
            <a:r>
              <a:rPr lang="en-IN" sz="2300" dirty="0"/>
              <a:t>(d) Date immediately following 30 days from the date of issue of invoice or any other document, by whatever name called, in lieu thereof by the supplier.</a:t>
            </a:r>
          </a:p>
          <a:p>
            <a:pPr algn="just">
              <a:buNone/>
            </a:pPr>
            <a:endParaRPr lang="en-IN" sz="2300" dirty="0"/>
          </a:p>
          <a:p>
            <a:pPr algn="just">
              <a:buFont typeface="Wingdings" pitchFamily="2" charset="2"/>
              <a:buChar char="Ø"/>
            </a:pPr>
            <a:r>
              <a:rPr lang="en-IN" sz="2300" dirty="0">
                <a:solidFill>
                  <a:srgbClr val="FF0000"/>
                </a:solidFill>
              </a:rPr>
              <a:t>If not ascertainable </a:t>
            </a:r>
            <a:r>
              <a:rPr lang="en-IN" sz="2300" dirty="0"/>
              <a:t>as above, then-</a:t>
            </a:r>
          </a:p>
          <a:p>
            <a:pPr algn="just">
              <a:buNone/>
            </a:pPr>
            <a:r>
              <a:rPr lang="en-IN" sz="2300" dirty="0"/>
              <a:t>	The date of entry in the books of accounts of the recipient shall be the time of supply of goods.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477000"/>
          </a:xfrm>
        </p:spPr>
        <p:txBody>
          <a:bodyPr>
            <a:noAutofit/>
          </a:bodyPr>
          <a:lstStyle/>
          <a:p>
            <a:pPr algn="just">
              <a:buNone/>
            </a:pPr>
            <a:r>
              <a:rPr lang="en-IN" sz="2225" u="sng" dirty="0">
                <a:solidFill>
                  <a:srgbClr val="FF0000"/>
                </a:solidFill>
              </a:rPr>
              <a:t>S. 12(4):TOS of vouchers</a:t>
            </a:r>
            <a:r>
              <a:rPr lang="en-IN" sz="2225" dirty="0"/>
              <a:t> shall be the earliest of the following:</a:t>
            </a:r>
          </a:p>
          <a:p>
            <a:pPr algn="just">
              <a:buNone/>
            </a:pPr>
            <a:r>
              <a:rPr lang="en-IN" sz="2225" dirty="0"/>
              <a:t>(a) date of issue of voucher, if the supply is identifiable at that point; or</a:t>
            </a:r>
          </a:p>
          <a:p>
            <a:pPr algn="just">
              <a:buNone/>
            </a:pPr>
            <a:r>
              <a:rPr lang="en-IN" sz="2225" dirty="0"/>
              <a:t>(b) date of redemption of voucher, in all other cases.</a:t>
            </a:r>
          </a:p>
          <a:p>
            <a:pPr algn="just">
              <a:buNone/>
            </a:pPr>
            <a:r>
              <a:rPr lang="en-IN" sz="2225" dirty="0">
                <a:solidFill>
                  <a:srgbClr val="FF0000"/>
                </a:solidFill>
              </a:rPr>
              <a:t>Note 1- </a:t>
            </a:r>
            <a:r>
              <a:rPr lang="en-IN" sz="2225" dirty="0"/>
              <a:t>Amount received in excess of the invoice amount will be </a:t>
            </a:r>
            <a:r>
              <a:rPr lang="en-IN" sz="2225" dirty="0">
                <a:solidFill>
                  <a:srgbClr val="00B050"/>
                </a:solidFill>
              </a:rPr>
              <a:t>[for both goods and services]</a:t>
            </a:r>
            <a:r>
              <a:rPr lang="en-IN" sz="2225" dirty="0"/>
              <a:t>-</a:t>
            </a:r>
          </a:p>
          <a:p>
            <a:pPr marL="457200" indent="-457200" algn="just">
              <a:buNone/>
            </a:pPr>
            <a:r>
              <a:rPr lang="en-US" sz="2225" dirty="0"/>
              <a:t>(</a:t>
            </a:r>
            <a:r>
              <a:rPr lang="en-US" sz="2225" dirty="0" err="1"/>
              <a:t>i</a:t>
            </a:r>
            <a:r>
              <a:rPr lang="en-US" sz="2225" dirty="0"/>
              <a:t>)	If the excess amount is up to Rs 1000/-, then at the option of the supplier, </a:t>
            </a:r>
            <a:r>
              <a:rPr lang="en-IN" sz="2225" dirty="0"/>
              <a:t>the time of supply will be the date whenever the supplier raises invoice in respect of the excess amount. </a:t>
            </a:r>
            <a:r>
              <a:rPr lang="en-IN" sz="2225" dirty="0">
                <a:solidFill>
                  <a:srgbClr val="00B050"/>
                </a:solidFill>
              </a:rPr>
              <a:t>[</a:t>
            </a:r>
            <a:r>
              <a:rPr lang="en-IN" sz="2225" dirty="0" err="1">
                <a:solidFill>
                  <a:srgbClr val="00B050"/>
                </a:solidFill>
              </a:rPr>
              <a:t>i.e</a:t>
            </a:r>
            <a:r>
              <a:rPr lang="en-IN" sz="2225" dirty="0">
                <a:solidFill>
                  <a:srgbClr val="00B050"/>
                </a:solidFill>
              </a:rPr>
              <a:t> next invoice]</a:t>
            </a:r>
          </a:p>
          <a:p>
            <a:pPr algn="just">
              <a:buNone/>
            </a:pPr>
            <a:r>
              <a:rPr lang="en-US" sz="2225" dirty="0"/>
              <a:t>(ii)	  If the excess amount is more than Rs 1000/-, then </a:t>
            </a:r>
            <a:r>
              <a:rPr lang="en-IN" sz="2225" dirty="0"/>
              <a:t>the time of supply of goods shall be the date of receipt of such excess amount. i.e., earliest of the following: </a:t>
            </a:r>
            <a:r>
              <a:rPr lang="en-IN" sz="2225" dirty="0">
                <a:solidFill>
                  <a:srgbClr val="00B050"/>
                </a:solidFill>
              </a:rPr>
              <a:t>[i.e. Earlier of book or passbook entry]</a:t>
            </a:r>
          </a:p>
          <a:p>
            <a:pPr algn="just">
              <a:buNone/>
            </a:pPr>
            <a:r>
              <a:rPr lang="en-IN" sz="2225" dirty="0"/>
              <a:t>	(a) Date on which payment is entered in books of accounts of the supplier; or</a:t>
            </a:r>
          </a:p>
          <a:p>
            <a:pPr algn="just">
              <a:buNone/>
            </a:pPr>
            <a:r>
              <a:rPr lang="en-IN" sz="2225" dirty="0"/>
              <a:t>	(b) Date on which payment is credited to the bank account.</a:t>
            </a:r>
          </a:p>
          <a:p>
            <a:pPr algn="just">
              <a:buNone/>
            </a:pPr>
            <a:r>
              <a:rPr lang="en-US" sz="2225" dirty="0"/>
              <a:t>Example:- Inv. No 10/15.10.18 issued for Rs 99,000. Payment of 1 </a:t>
            </a:r>
            <a:r>
              <a:rPr lang="en-US" sz="2225" dirty="0" err="1"/>
              <a:t>lakh</a:t>
            </a:r>
            <a:r>
              <a:rPr lang="en-US" sz="2225" dirty="0"/>
              <a:t> is received on 15.12.18.  for Rs. 1 </a:t>
            </a:r>
            <a:r>
              <a:rPr lang="en-US" sz="2225" dirty="0" err="1"/>
              <a:t>lakh</a:t>
            </a:r>
            <a:r>
              <a:rPr lang="en-US" sz="2225" dirty="0"/>
              <a:t>. Next invoice to the same party is issued on 15.01.19. TOS may be taken as 15.01.19.</a:t>
            </a:r>
            <a:endParaRPr lang="en-IN" sz="222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1608</TotalTime>
  <Words>5356</Words>
  <Application>Microsoft Office PowerPoint</Application>
  <PresentationFormat>On-screen Show (4:3)</PresentationFormat>
  <Paragraphs>647</Paragraphs>
  <Slides>50</Slides>
  <Notes>6</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Slide 1</vt:lpstr>
      <vt:lpstr>Slide 2</vt:lpstr>
      <vt:lpstr>To start with</vt:lpstr>
      <vt:lpstr>Significance of TOS </vt:lpstr>
      <vt:lpstr>Statutory Framework for TOS &amp; VOS</vt:lpstr>
      <vt:lpstr>Situations covered under Ss. 12 &amp; 13 </vt:lpstr>
      <vt:lpstr>Slide 7</vt:lpstr>
      <vt:lpstr>Slide 8</vt:lpstr>
      <vt:lpstr>Slide 9</vt:lpstr>
      <vt:lpstr>Slide 10</vt:lpstr>
      <vt:lpstr>Slide 11</vt:lpstr>
      <vt:lpstr>Slide 12</vt:lpstr>
      <vt:lpstr>Comparative TOS provisions for Goods and Services</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 </vt:lpstr>
      <vt:lpstr> </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Debasmita</cp:lastModifiedBy>
  <cp:revision>80</cp:revision>
  <dcterms:created xsi:type="dcterms:W3CDTF">2006-08-16T00:00:00Z</dcterms:created>
  <dcterms:modified xsi:type="dcterms:W3CDTF">2020-12-26T12:24:03Z</dcterms:modified>
</cp:coreProperties>
</file>