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diagrams/quickStyle1.xml" ContentType="application/vnd.openxmlformats-officedocument.drawingml.diagramStyl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handoutMasterIdLst>
    <p:handoutMasterId r:id="rId79"/>
  </p:handoutMasterIdLst>
  <p:sldIdLst>
    <p:sldId id="256" r:id="rId2"/>
    <p:sldId id="560" r:id="rId3"/>
    <p:sldId id="561" r:id="rId4"/>
    <p:sldId id="580" r:id="rId5"/>
    <p:sldId id="581" r:id="rId6"/>
    <p:sldId id="562" r:id="rId7"/>
    <p:sldId id="563" r:id="rId8"/>
    <p:sldId id="564" r:id="rId9"/>
    <p:sldId id="565" r:id="rId10"/>
    <p:sldId id="566" r:id="rId11"/>
    <p:sldId id="567" r:id="rId12"/>
    <p:sldId id="568" r:id="rId13"/>
    <p:sldId id="569" r:id="rId14"/>
    <p:sldId id="570" r:id="rId15"/>
    <p:sldId id="571" r:id="rId16"/>
    <p:sldId id="572" r:id="rId17"/>
    <p:sldId id="573" r:id="rId18"/>
    <p:sldId id="574" r:id="rId19"/>
    <p:sldId id="575" r:id="rId20"/>
    <p:sldId id="576" r:id="rId21"/>
    <p:sldId id="577" r:id="rId22"/>
    <p:sldId id="578" r:id="rId23"/>
    <p:sldId id="579" r:id="rId24"/>
    <p:sldId id="385" r:id="rId25"/>
    <p:sldId id="386" r:id="rId26"/>
    <p:sldId id="391" r:id="rId27"/>
    <p:sldId id="415" r:id="rId28"/>
    <p:sldId id="416" r:id="rId29"/>
    <p:sldId id="417" r:id="rId30"/>
    <p:sldId id="447" r:id="rId31"/>
    <p:sldId id="448" r:id="rId32"/>
    <p:sldId id="449" r:id="rId33"/>
    <p:sldId id="450" r:id="rId34"/>
    <p:sldId id="451" r:id="rId35"/>
    <p:sldId id="452" r:id="rId36"/>
    <p:sldId id="453" r:id="rId37"/>
    <p:sldId id="454" r:id="rId38"/>
    <p:sldId id="455" r:id="rId39"/>
    <p:sldId id="401" r:id="rId40"/>
    <p:sldId id="402" r:id="rId41"/>
    <p:sldId id="403" r:id="rId42"/>
    <p:sldId id="404" r:id="rId43"/>
    <p:sldId id="405" r:id="rId44"/>
    <p:sldId id="406" r:id="rId45"/>
    <p:sldId id="407" r:id="rId46"/>
    <p:sldId id="408" r:id="rId47"/>
    <p:sldId id="409" r:id="rId48"/>
    <p:sldId id="411" r:id="rId49"/>
    <p:sldId id="410" r:id="rId50"/>
    <p:sldId id="412" r:id="rId51"/>
    <p:sldId id="413" r:id="rId52"/>
    <p:sldId id="414" r:id="rId53"/>
    <p:sldId id="392" r:id="rId54"/>
    <p:sldId id="456" r:id="rId55"/>
    <p:sldId id="457" r:id="rId56"/>
    <p:sldId id="458" r:id="rId57"/>
    <p:sldId id="459" r:id="rId58"/>
    <p:sldId id="461" r:id="rId59"/>
    <p:sldId id="462" r:id="rId60"/>
    <p:sldId id="460" r:id="rId61"/>
    <p:sldId id="463" r:id="rId62"/>
    <p:sldId id="464" r:id="rId63"/>
    <p:sldId id="393" r:id="rId64"/>
    <p:sldId id="394" r:id="rId65"/>
    <p:sldId id="395" r:id="rId66"/>
    <p:sldId id="396" r:id="rId67"/>
    <p:sldId id="397" r:id="rId68"/>
    <p:sldId id="398" r:id="rId69"/>
    <p:sldId id="399" r:id="rId70"/>
    <p:sldId id="400" r:id="rId71"/>
    <p:sldId id="390" r:id="rId72"/>
    <p:sldId id="466" r:id="rId73"/>
    <p:sldId id="467" r:id="rId74"/>
    <p:sldId id="468" r:id="rId75"/>
    <p:sldId id="469" r:id="rId76"/>
    <p:sldId id="300" r:id="rId7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99"/>
    <a:srgbClr val="008000"/>
    <a:srgbClr val="009900"/>
    <a:srgbClr val="996600"/>
    <a:srgbClr val="FF9900"/>
    <a:srgbClr val="66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99821" autoAdjust="0"/>
  </p:normalViewPr>
  <p:slideViewPr>
    <p:cSldViewPr snapToGrid="0">
      <p:cViewPr varScale="1">
        <p:scale>
          <a:sx n="73" d="100"/>
          <a:sy n="73" d="100"/>
        </p:scale>
        <p:origin x="-606"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9F0606-E535-45AB-B901-7D51AE41D9F9}" type="doc">
      <dgm:prSet loTypeId="urn:microsoft.com/office/officeart/2005/8/layout/orgChart1" loCatId="hierarchy" qsTypeId="urn:microsoft.com/office/officeart/2005/8/quickstyle/simple1" qsCatId="simple" csTypeId="urn:microsoft.com/office/officeart/2005/8/colors/accent0_2" csCatId="mainScheme" phldr="1"/>
      <dgm:spPr/>
      <dgm:t>
        <a:bodyPr/>
        <a:lstStyle/>
        <a:p>
          <a:endParaRPr lang="en-US"/>
        </a:p>
      </dgm:t>
    </dgm:pt>
    <dgm:pt modelId="{4863641E-0F72-4105-90AB-CAD4C7072D6A}">
      <dgm:prSet phldrT="[Text]" custT="1"/>
      <dgm:spPr/>
      <dgm:t>
        <a:bodyPr/>
        <a:lstStyle/>
        <a:p>
          <a:r>
            <a:rPr lang="en-US" sz="2400" dirty="0">
              <a:latin typeface="+mj-lt"/>
            </a:rPr>
            <a:t>Zero Rated Supply</a:t>
          </a:r>
        </a:p>
      </dgm:t>
    </dgm:pt>
    <dgm:pt modelId="{623224C7-5A86-47A6-BB36-2327BBD92202}" type="parTrans" cxnId="{44373441-5249-4D89-A570-04AAA1A67AF4}">
      <dgm:prSet/>
      <dgm:spPr/>
      <dgm:t>
        <a:bodyPr/>
        <a:lstStyle/>
        <a:p>
          <a:endParaRPr lang="en-US" sz="2400">
            <a:latin typeface="+mj-lt"/>
          </a:endParaRPr>
        </a:p>
      </dgm:t>
    </dgm:pt>
    <dgm:pt modelId="{3F6432FF-139D-4143-876C-BB1BD283CA85}" type="sibTrans" cxnId="{44373441-5249-4D89-A570-04AAA1A67AF4}">
      <dgm:prSet/>
      <dgm:spPr/>
      <dgm:t>
        <a:bodyPr/>
        <a:lstStyle/>
        <a:p>
          <a:endParaRPr lang="en-US" sz="2400">
            <a:latin typeface="+mj-lt"/>
          </a:endParaRPr>
        </a:p>
      </dgm:t>
    </dgm:pt>
    <dgm:pt modelId="{F5525867-7530-449A-AEFC-C37A87738522}">
      <dgm:prSet phldrT="[Text]" custT="1"/>
      <dgm:spPr/>
      <dgm:t>
        <a:bodyPr/>
        <a:lstStyle/>
        <a:p>
          <a:r>
            <a:rPr lang="en-US" sz="2400" dirty="0">
              <a:latin typeface="+mj-lt"/>
            </a:rPr>
            <a:t>Export of Goods or Services or both</a:t>
          </a:r>
        </a:p>
      </dgm:t>
    </dgm:pt>
    <dgm:pt modelId="{7B901BE9-3CFC-4E39-96E3-8E57BED98C2B}" type="parTrans" cxnId="{5CFD8A33-BFE6-4677-9F2E-FCFAF1BC8D96}">
      <dgm:prSet/>
      <dgm:spPr/>
      <dgm:t>
        <a:bodyPr/>
        <a:lstStyle/>
        <a:p>
          <a:endParaRPr lang="en-US" sz="2400">
            <a:latin typeface="+mj-lt"/>
          </a:endParaRPr>
        </a:p>
      </dgm:t>
    </dgm:pt>
    <dgm:pt modelId="{1F3A7B7E-0885-4BFA-ADC4-CBCC52C31056}" type="sibTrans" cxnId="{5CFD8A33-BFE6-4677-9F2E-FCFAF1BC8D96}">
      <dgm:prSet/>
      <dgm:spPr/>
      <dgm:t>
        <a:bodyPr/>
        <a:lstStyle/>
        <a:p>
          <a:endParaRPr lang="en-US" sz="2400">
            <a:latin typeface="+mj-lt"/>
          </a:endParaRPr>
        </a:p>
      </dgm:t>
    </dgm:pt>
    <dgm:pt modelId="{6ED086B1-FCC5-49BC-A81D-615723B4C695}">
      <dgm:prSet phldrT="[Text]" custT="1"/>
      <dgm:spPr/>
      <dgm:t>
        <a:bodyPr/>
        <a:lstStyle/>
        <a:p>
          <a:r>
            <a:rPr lang="en-US" sz="2400" dirty="0">
              <a:latin typeface="+mj-lt"/>
            </a:rPr>
            <a:t>Supply of Goods or Services or both to a SEZ Developer or SEZ Unit</a:t>
          </a:r>
        </a:p>
      </dgm:t>
    </dgm:pt>
    <dgm:pt modelId="{0283489B-8CDD-4720-9177-9332959D234D}" type="parTrans" cxnId="{56C04EF3-37D8-4B15-99AA-6C95A52068A5}">
      <dgm:prSet/>
      <dgm:spPr/>
      <dgm:t>
        <a:bodyPr/>
        <a:lstStyle/>
        <a:p>
          <a:endParaRPr lang="en-US" sz="2400">
            <a:latin typeface="+mj-lt"/>
          </a:endParaRPr>
        </a:p>
      </dgm:t>
    </dgm:pt>
    <dgm:pt modelId="{813651AA-BE79-4A38-87B4-AC647D9C6BE8}" type="sibTrans" cxnId="{56C04EF3-37D8-4B15-99AA-6C95A52068A5}">
      <dgm:prSet/>
      <dgm:spPr/>
      <dgm:t>
        <a:bodyPr/>
        <a:lstStyle/>
        <a:p>
          <a:endParaRPr lang="en-US" sz="2400">
            <a:latin typeface="+mj-lt"/>
          </a:endParaRPr>
        </a:p>
      </dgm:t>
    </dgm:pt>
    <dgm:pt modelId="{F5CA68B4-7132-442E-AB95-AAB0CA169BFC}" type="pres">
      <dgm:prSet presAssocID="{809F0606-E535-45AB-B901-7D51AE41D9F9}" presName="hierChild1" presStyleCnt="0">
        <dgm:presLayoutVars>
          <dgm:orgChart val="1"/>
          <dgm:chPref val="1"/>
          <dgm:dir/>
          <dgm:animOne val="branch"/>
          <dgm:animLvl val="lvl"/>
          <dgm:resizeHandles/>
        </dgm:presLayoutVars>
      </dgm:prSet>
      <dgm:spPr/>
      <dgm:t>
        <a:bodyPr/>
        <a:lstStyle/>
        <a:p>
          <a:endParaRPr lang="en-US"/>
        </a:p>
      </dgm:t>
    </dgm:pt>
    <dgm:pt modelId="{67CF7610-208B-4A5B-8F60-0643594B559B}" type="pres">
      <dgm:prSet presAssocID="{4863641E-0F72-4105-90AB-CAD4C7072D6A}" presName="hierRoot1" presStyleCnt="0">
        <dgm:presLayoutVars>
          <dgm:hierBranch val="init"/>
        </dgm:presLayoutVars>
      </dgm:prSet>
      <dgm:spPr/>
    </dgm:pt>
    <dgm:pt modelId="{CC7B3477-85CA-4D6A-B674-C2A6B99485F1}" type="pres">
      <dgm:prSet presAssocID="{4863641E-0F72-4105-90AB-CAD4C7072D6A}" presName="rootComposite1" presStyleCnt="0"/>
      <dgm:spPr/>
    </dgm:pt>
    <dgm:pt modelId="{C9F2F00E-FD52-4453-BC4A-597CDC7D547A}" type="pres">
      <dgm:prSet presAssocID="{4863641E-0F72-4105-90AB-CAD4C7072D6A}" presName="rootText1" presStyleLbl="node0" presStyleIdx="0" presStyleCnt="1" custScaleX="85065" custScaleY="40006">
        <dgm:presLayoutVars>
          <dgm:chPref val="3"/>
        </dgm:presLayoutVars>
      </dgm:prSet>
      <dgm:spPr/>
      <dgm:t>
        <a:bodyPr/>
        <a:lstStyle/>
        <a:p>
          <a:endParaRPr lang="en-US"/>
        </a:p>
      </dgm:t>
    </dgm:pt>
    <dgm:pt modelId="{5D5ED431-47EC-4FD7-88F0-2249D1A0D209}" type="pres">
      <dgm:prSet presAssocID="{4863641E-0F72-4105-90AB-CAD4C7072D6A}" presName="rootConnector1" presStyleLbl="node1" presStyleIdx="0" presStyleCnt="0"/>
      <dgm:spPr/>
      <dgm:t>
        <a:bodyPr/>
        <a:lstStyle/>
        <a:p>
          <a:endParaRPr lang="en-US"/>
        </a:p>
      </dgm:t>
    </dgm:pt>
    <dgm:pt modelId="{3C74E6EB-3E75-4055-8BDC-5C6FD2819516}" type="pres">
      <dgm:prSet presAssocID="{4863641E-0F72-4105-90AB-CAD4C7072D6A}" presName="hierChild2" presStyleCnt="0"/>
      <dgm:spPr/>
    </dgm:pt>
    <dgm:pt modelId="{68A80BCE-D6EC-454F-98E9-AC45F73D6BEA}" type="pres">
      <dgm:prSet presAssocID="{7B901BE9-3CFC-4E39-96E3-8E57BED98C2B}" presName="Name37" presStyleLbl="parChTrans1D2" presStyleIdx="0" presStyleCnt="2"/>
      <dgm:spPr/>
      <dgm:t>
        <a:bodyPr/>
        <a:lstStyle/>
        <a:p>
          <a:endParaRPr lang="en-US"/>
        </a:p>
      </dgm:t>
    </dgm:pt>
    <dgm:pt modelId="{4346D461-0030-432B-9907-5465E2223376}" type="pres">
      <dgm:prSet presAssocID="{F5525867-7530-449A-AEFC-C37A87738522}" presName="hierRoot2" presStyleCnt="0">
        <dgm:presLayoutVars>
          <dgm:hierBranch val="init"/>
        </dgm:presLayoutVars>
      </dgm:prSet>
      <dgm:spPr/>
    </dgm:pt>
    <dgm:pt modelId="{C8400766-3835-4A9D-AD1D-F99CF3FAA386}" type="pres">
      <dgm:prSet presAssocID="{F5525867-7530-449A-AEFC-C37A87738522}" presName="rootComposite" presStyleCnt="0"/>
      <dgm:spPr/>
    </dgm:pt>
    <dgm:pt modelId="{8C967A15-6063-45C4-822E-8613E37FA2B0}" type="pres">
      <dgm:prSet presAssocID="{F5525867-7530-449A-AEFC-C37A87738522}" presName="rootText" presStyleLbl="node2" presStyleIdx="0" presStyleCnt="2" custScaleX="83902" custScaleY="56660">
        <dgm:presLayoutVars>
          <dgm:chPref val="3"/>
        </dgm:presLayoutVars>
      </dgm:prSet>
      <dgm:spPr/>
      <dgm:t>
        <a:bodyPr/>
        <a:lstStyle/>
        <a:p>
          <a:endParaRPr lang="en-US"/>
        </a:p>
      </dgm:t>
    </dgm:pt>
    <dgm:pt modelId="{1D1AE399-F85B-4DA7-9996-C5B0CFDAE934}" type="pres">
      <dgm:prSet presAssocID="{F5525867-7530-449A-AEFC-C37A87738522}" presName="rootConnector" presStyleLbl="node2" presStyleIdx="0" presStyleCnt="2"/>
      <dgm:spPr/>
      <dgm:t>
        <a:bodyPr/>
        <a:lstStyle/>
        <a:p>
          <a:endParaRPr lang="en-US"/>
        </a:p>
      </dgm:t>
    </dgm:pt>
    <dgm:pt modelId="{9AC7D63A-99D4-4D23-BAED-C0EE3E489CC8}" type="pres">
      <dgm:prSet presAssocID="{F5525867-7530-449A-AEFC-C37A87738522}" presName="hierChild4" presStyleCnt="0"/>
      <dgm:spPr/>
    </dgm:pt>
    <dgm:pt modelId="{C6B78664-9415-40CF-92A4-6A2D8532F339}" type="pres">
      <dgm:prSet presAssocID="{F5525867-7530-449A-AEFC-C37A87738522}" presName="hierChild5" presStyleCnt="0"/>
      <dgm:spPr/>
    </dgm:pt>
    <dgm:pt modelId="{7F0A3DAE-82F0-4F97-A6B4-450B104A115D}" type="pres">
      <dgm:prSet presAssocID="{0283489B-8CDD-4720-9177-9332959D234D}" presName="Name37" presStyleLbl="parChTrans1D2" presStyleIdx="1" presStyleCnt="2"/>
      <dgm:spPr/>
      <dgm:t>
        <a:bodyPr/>
        <a:lstStyle/>
        <a:p>
          <a:endParaRPr lang="en-US"/>
        </a:p>
      </dgm:t>
    </dgm:pt>
    <dgm:pt modelId="{0163E487-BA07-4116-9AB6-3650AB22CB24}" type="pres">
      <dgm:prSet presAssocID="{6ED086B1-FCC5-49BC-A81D-615723B4C695}" presName="hierRoot2" presStyleCnt="0">
        <dgm:presLayoutVars>
          <dgm:hierBranch val="init"/>
        </dgm:presLayoutVars>
      </dgm:prSet>
      <dgm:spPr/>
    </dgm:pt>
    <dgm:pt modelId="{C5461D5C-CD9B-468F-A8E8-6D0CF4881F33}" type="pres">
      <dgm:prSet presAssocID="{6ED086B1-FCC5-49BC-A81D-615723B4C695}" presName="rootComposite" presStyleCnt="0"/>
      <dgm:spPr/>
    </dgm:pt>
    <dgm:pt modelId="{78394483-C6B1-4192-9A53-30119029335B}" type="pres">
      <dgm:prSet presAssocID="{6ED086B1-FCC5-49BC-A81D-615723B4C695}" presName="rootText" presStyleLbl="node2" presStyleIdx="1" presStyleCnt="2" custScaleX="95934" custScaleY="56660">
        <dgm:presLayoutVars>
          <dgm:chPref val="3"/>
        </dgm:presLayoutVars>
      </dgm:prSet>
      <dgm:spPr/>
      <dgm:t>
        <a:bodyPr/>
        <a:lstStyle/>
        <a:p>
          <a:endParaRPr lang="en-US"/>
        </a:p>
      </dgm:t>
    </dgm:pt>
    <dgm:pt modelId="{72AE687F-B5A9-40E6-96DE-4F6332909CA9}" type="pres">
      <dgm:prSet presAssocID="{6ED086B1-FCC5-49BC-A81D-615723B4C695}" presName="rootConnector" presStyleLbl="node2" presStyleIdx="1" presStyleCnt="2"/>
      <dgm:spPr/>
      <dgm:t>
        <a:bodyPr/>
        <a:lstStyle/>
        <a:p>
          <a:endParaRPr lang="en-US"/>
        </a:p>
      </dgm:t>
    </dgm:pt>
    <dgm:pt modelId="{93964030-8D7A-4E87-B9D7-4F0E5896CBFE}" type="pres">
      <dgm:prSet presAssocID="{6ED086B1-FCC5-49BC-A81D-615723B4C695}" presName="hierChild4" presStyleCnt="0"/>
      <dgm:spPr/>
    </dgm:pt>
    <dgm:pt modelId="{F5438442-68AC-4AB0-B00F-E4393CA422D3}" type="pres">
      <dgm:prSet presAssocID="{6ED086B1-FCC5-49BC-A81D-615723B4C695}" presName="hierChild5" presStyleCnt="0"/>
      <dgm:spPr/>
    </dgm:pt>
    <dgm:pt modelId="{86017A5F-F71D-4F7E-9E29-2EE075C018F9}" type="pres">
      <dgm:prSet presAssocID="{4863641E-0F72-4105-90AB-CAD4C7072D6A}" presName="hierChild3" presStyleCnt="0"/>
      <dgm:spPr/>
    </dgm:pt>
  </dgm:ptLst>
  <dgm:cxnLst>
    <dgm:cxn modelId="{40B0CA90-F72B-4914-99FD-4DB8A59BEE59}" type="presOf" srcId="{F5525867-7530-449A-AEFC-C37A87738522}" destId="{8C967A15-6063-45C4-822E-8613E37FA2B0}" srcOrd="0" destOrd="0" presId="urn:microsoft.com/office/officeart/2005/8/layout/orgChart1"/>
    <dgm:cxn modelId="{5CBECEE1-9A0C-48C4-892E-66FB0C40F530}" type="presOf" srcId="{0283489B-8CDD-4720-9177-9332959D234D}" destId="{7F0A3DAE-82F0-4F97-A6B4-450B104A115D}" srcOrd="0" destOrd="0" presId="urn:microsoft.com/office/officeart/2005/8/layout/orgChart1"/>
    <dgm:cxn modelId="{F53365BB-C065-4CEA-91D0-3BA35E231265}" type="presOf" srcId="{6ED086B1-FCC5-49BC-A81D-615723B4C695}" destId="{72AE687F-B5A9-40E6-96DE-4F6332909CA9}" srcOrd="1" destOrd="0" presId="urn:microsoft.com/office/officeart/2005/8/layout/orgChart1"/>
    <dgm:cxn modelId="{AE2D8D87-5CB0-4469-AD09-D53EB00F8D78}" type="presOf" srcId="{809F0606-E535-45AB-B901-7D51AE41D9F9}" destId="{F5CA68B4-7132-442E-AB95-AAB0CA169BFC}" srcOrd="0" destOrd="0" presId="urn:microsoft.com/office/officeart/2005/8/layout/orgChart1"/>
    <dgm:cxn modelId="{7CE13109-93F7-42EF-88EB-21857A5D9306}" type="presOf" srcId="{4863641E-0F72-4105-90AB-CAD4C7072D6A}" destId="{C9F2F00E-FD52-4453-BC4A-597CDC7D547A}" srcOrd="0" destOrd="0" presId="urn:microsoft.com/office/officeart/2005/8/layout/orgChart1"/>
    <dgm:cxn modelId="{CE5B1DF9-FF32-4787-B3F1-1857F2D815C2}" type="presOf" srcId="{4863641E-0F72-4105-90AB-CAD4C7072D6A}" destId="{5D5ED431-47EC-4FD7-88F0-2249D1A0D209}" srcOrd="1" destOrd="0" presId="urn:microsoft.com/office/officeart/2005/8/layout/orgChart1"/>
    <dgm:cxn modelId="{A8D9A4C2-F236-4B7E-9C1B-A679AF5CE0F7}" type="presOf" srcId="{6ED086B1-FCC5-49BC-A81D-615723B4C695}" destId="{78394483-C6B1-4192-9A53-30119029335B}" srcOrd="0" destOrd="0" presId="urn:microsoft.com/office/officeart/2005/8/layout/orgChart1"/>
    <dgm:cxn modelId="{EBA4A5E7-CFAB-4356-9A2D-CBA20E9A3D88}" type="presOf" srcId="{7B901BE9-3CFC-4E39-96E3-8E57BED98C2B}" destId="{68A80BCE-D6EC-454F-98E9-AC45F73D6BEA}" srcOrd="0" destOrd="0" presId="urn:microsoft.com/office/officeart/2005/8/layout/orgChart1"/>
    <dgm:cxn modelId="{56C04EF3-37D8-4B15-99AA-6C95A52068A5}" srcId="{4863641E-0F72-4105-90AB-CAD4C7072D6A}" destId="{6ED086B1-FCC5-49BC-A81D-615723B4C695}" srcOrd="1" destOrd="0" parTransId="{0283489B-8CDD-4720-9177-9332959D234D}" sibTransId="{813651AA-BE79-4A38-87B4-AC647D9C6BE8}"/>
    <dgm:cxn modelId="{3EFA3365-E84B-45D9-BB1B-3422F3BA0B8A}" type="presOf" srcId="{F5525867-7530-449A-AEFC-C37A87738522}" destId="{1D1AE399-F85B-4DA7-9996-C5B0CFDAE934}" srcOrd="1" destOrd="0" presId="urn:microsoft.com/office/officeart/2005/8/layout/orgChart1"/>
    <dgm:cxn modelId="{5CFD8A33-BFE6-4677-9F2E-FCFAF1BC8D96}" srcId="{4863641E-0F72-4105-90AB-CAD4C7072D6A}" destId="{F5525867-7530-449A-AEFC-C37A87738522}" srcOrd="0" destOrd="0" parTransId="{7B901BE9-3CFC-4E39-96E3-8E57BED98C2B}" sibTransId="{1F3A7B7E-0885-4BFA-ADC4-CBCC52C31056}"/>
    <dgm:cxn modelId="{44373441-5249-4D89-A570-04AAA1A67AF4}" srcId="{809F0606-E535-45AB-B901-7D51AE41D9F9}" destId="{4863641E-0F72-4105-90AB-CAD4C7072D6A}" srcOrd="0" destOrd="0" parTransId="{623224C7-5A86-47A6-BB36-2327BBD92202}" sibTransId="{3F6432FF-139D-4143-876C-BB1BD283CA85}"/>
    <dgm:cxn modelId="{C448A6CB-DD11-4D92-9BEC-2DD13CA0F648}" type="presParOf" srcId="{F5CA68B4-7132-442E-AB95-AAB0CA169BFC}" destId="{67CF7610-208B-4A5B-8F60-0643594B559B}" srcOrd="0" destOrd="0" presId="urn:microsoft.com/office/officeart/2005/8/layout/orgChart1"/>
    <dgm:cxn modelId="{C67F00CB-0FFF-4E9A-84BA-F15B2101531F}" type="presParOf" srcId="{67CF7610-208B-4A5B-8F60-0643594B559B}" destId="{CC7B3477-85CA-4D6A-B674-C2A6B99485F1}" srcOrd="0" destOrd="0" presId="urn:microsoft.com/office/officeart/2005/8/layout/orgChart1"/>
    <dgm:cxn modelId="{4907A1E5-098C-41FB-B4F3-C75F6B8AB6E8}" type="presParOf" srcId="{CC7B3477-85CA-4D6A-B674-C2A6B99485F1}" destId="{C9F2F00E-FD52-4453-BC4A-597CDC7D547A}" srcOrd="0" destOrd="0" presId="urn:microsoft.com/office/officeart/2005/8/layout/orgChart1"/>
    <dgm:cxn modelId="{BE294AC7-951C-40AC-BB9A-95DBC06ADADD}" type="presParOf" srcId="{CC7B3477-85CA-4D6A-B674-C2A6B99485F1}" destId="{5D5ED431-47EC-4FD7-88F0-2249D1A0D209}" srcOrd="1" destOrd="0" presId="urn:microsoft.com/office/officeart/2005/8/layout/orgChart1"/>
    <dgm:cxn modelId="{4B593200-5274-44C1-9061-6C7EFC12427A}" type="presParOf" srcId="{67CF7610-208B-4A5B-8F60-0643594B559B}" destId="{3C74E6EB-3E75-4055-8BDC-5C6FD2819516}" srcOrd="1" destOrd="0" presId="urn:microsoft.com/office/officeart/2005/8/layout/orgChart1"/>
    <dgm:cxn modelId="{6717F6B0-702A-41D5-8989-CD2874568513}" type="presParOf" srcId="{3C74E6EB-3E75-4055-8BDC-5C6FD2819516}" destId="{68A80BCE-D6EC-454F-98E9-AC45F73D6BEA}" srcOrd="0" destOrd="0" presId="urn:microsoft.com/office/officeart/2005/8/layout/orgChart1"/>
    <dgm:cxn modelId="{CF8FDD62-2815-4127-846F-4A3B2B271B98}" type="presParOf" srcId="{3C74E6EB-3E75-4055-8BDC-5C6FD2819516}" destId="{4346D461-0030-432B-9907-5465E2223376}" srcOrd="1" destOrd="0" presId="urn:microsoft.com/office/officeart/2005/8/layout/orgChart1"/>
    <dgm:cxn modelId="{4DA00B85-333E-4FC9-A6E4-98CA21167AFF}" type="presParOf" srcId="{4346D461-0030-432B-9907-5465E2223376}" destId="{C8400766-3835-4A9D-AD1D-F99CF3FAA386}" srcOrd="0" destOrd="0" presId="urn:microsoft.com/office/officeart/2005/8/layout/orgChart1"/>
    <dgm:cxn modelId="{22C6C703-2DEB-4FD9-A901-A15FBC4F0525}" type="presParOf" srcId="{C8400766-3835-4A9D-AD1D-F99CF3FAA386}" destId="{8C967A15-6063-45C4-822E-8613E37FA2B0}" srcOrd="0" destOrd="0" presId="urn:microsoft.com/office/officeart/2005/8/layout/orgChart1"/>
    <dgm:cxn modelId="{0814075E-CC14-4444-B0D2-9A6A5FCFDCED}" type="presParOf" srcId="{C8400766-3835-4A9D-AD1D-F99CF3FAA386}" destId="{1D1AE399-F85B-4DA7-9996-C5B0CFDAE934}" srcOrd="1" destOrd="0" presId="urn:microsoft.com/office/officeart/2005/8/layout/orgChart1"/>
    <dgm:cxn modelId="{13A5910D-B42C-4C31-BA2B-EA7BAF51FE8E}" type="presParOf" srcId="{4346D461-0030-432B-9907-5465E2223376}" destId="{9AC7D63A-99D4-4D23-BAED-C0EE3E489CC8}" srcOrd="1" destOrd="0" presId="urn:microsoft.com/office/officeart/2005/8/layout/orgChart1"/>
    <dgm:cxn modelId="{8605EE52-AF82-4A6B-B05F-6BB4FDF856FD}" type="presParOf" srcId="{4346D461-0030-432B-9907-5465E2223376}" destId="{C6B78664-9415-40CF-92A4-6A2D8532F339}" srcOrd="2" destOrd="0" presId="urn:microsoft.com/office/officeart/2005/8/layout/orgChart1"/>
    <dgm:cxn modelId="{6332ECBE-DD4A-46A8-8F09-8123D7274E66}" type="presParOf" srcId="{3C74E6EB-3E75-4055-8BDC-5C6FD2819516}" destId="{7F0A3DAE-82F0-4F97-A6B4-450B104A115D}" srcOrd="2" destOrd="0" presId="urn:microsoft.com/office/officeart/2005/8/layout/orgChart1"/>
    <dgm:cxn modelId="{85E85589-E19C-44CA-A9D4-24478581947D}" type="presParOf" srcId="{3C74E6EB-3E75-4055-8BDC-5C6FD2819516}" destId="{0163E487-BA07-4116-9AB6-3650AB22CB24}" srcOrd="3" destOrd="0" presId="urn:microsoft.com/office/officeart/2005/8/layout/orgChart1"/>
    <dgm:cxn modelId="{2CC9C279-E285-47BE-9F9D-81AC431FF0A4}" type="presParOf" srcId="{0163E487-BA07-4116-9AB6-3650AB22CB24}" destId="{C5461D5C-CD9B-468F-A8E8-6D0CF4881F33}" srcOrd="0" destOrd="0" presId="urn:microsoft.com/office/officeart/2005/8/layout/orgChart1"/>
    <dgm:cxn modelId="{E896904E-7545-438A-B979-67F5E8FDA605}" type="presParOf" srcId="{C5461D5C-CD9B-468F-A8E8-6D0CF4881F33}" destId="{78394483-C6B1-4192-9A53-30119029335B}" srcOrd="0" destOrd="0" presId="urn:microsoft.com/office/officeart/2005/8/layout/orgChart1"/>
    <dgm:cxn modelId="{96C0F00B-D56A-43FE-8613-C74891E62CA5}" type="presParOf" srcId="{C5461D5C-CD9B-468F-A8E8-6D0CF4881F33}" destId="{72AE687F-B5A9-40E6-96DE-4F6332909CA9}" srcOrd="1" destOrd="0" presId="urn:microsoft.com/office/officeart/2005/8/layout/orgChart1"/>
    <dgm:cxn modelId="{4F7F6F6E-7C50-434E-9157-900020D5BBA3}" type="presParOf" srcId="{0163E487-BA07-4116-9AB6-3650AB22CB24}" destId="{93964030-8D7A-4E87-B9D7-4F0E5896CBFE}" srcOrd="1" destOrd="0" presId="urn:microsoft.com/office/officeart/2005/8/layout/orgChart1"/>
    <dgm:cxn modelId="{32EA4CE9-CD06-4306-84D0-083E5FEF24D4}" type="presParOf" srcId="{0163E487-BA07-4116-9AB6-3650AB22CB24}" destId="{F5438442-68AC-4AB0-B00F-E4393CA422D3}" srcOrd="2" destOrd="0" presId="urn:microsoft.com/office/officeart/2005/8/layout/orgChart1"/>
    <dgm:cxn modelId="{2BE0C272-9245-45F8-AF3F-453C86D349C1}" type="presParOf" srcId="{67CF7610-208B-4A5B-8F60-0643594B559B}" destId="{86017A5F-F71D-4F7E-9E29-2EE075C018F9}"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0A3DAE-82F0-4F97-A6B4-450B104A115D}">
      <dsp:nvSpPr>
        <dsp:cNvPr id="0" name=""/>
        <dsp:cNvSpPr/>
      </dsp:nvSpPr>
      <dsp:spPr>
        <a:xfrm>
          <a:off x="5158916" y="787880"/>
          <a:ext cx="2061137" cy="825225"/>
        </a:xfrm>
        <a:custGeom>
          <a:avLst/>
          <a:gdLst/>
          <a:ahLst/>
          <a:cxnLst/>
          <a:rect l="0" t="0" r="0" b="0"/>
          <a:pathLst>
            <a:path>
              <a:moveTo>
                <a:pt x="0" y="0"/>
              </a:moveTo>
              <a:lnTo>
                <a:pt x="0" y="412612"/>
              </a:lnTo>
              <a:lnTo>
                <a:pt x="2061137" y="412612"/>
              </a:lnTo>
              <a:lnTo>
                <a:pt x="2061137" y="82522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A80BCE-D6EC-454F-98E9-AC45F73D6BEA}">
      <dsp:nvSpPr>
        <dsp:cNvPr id="0" name=""/>
        <dsp:cNvSpPr/>
      </dsp:nvSpPr>
      <dsp:spPr>
        <a:xfrm>
          <a:off x="2861371" y="787880"/>
          <a:ext cx="2297544" cy="825225"/>
        </a:xfrm>
        <a:custGeom>
          <a:avLst/>
          <a:gdLst/>
          <a:ahLst/>
          <a:cxnLst/>
          <a:rect l="0" t="0" r="0" b="0"/>
          <a:pathLst>
            <a:path>
              <a:moveTo>
                <a:pt x="2297544" y="0"/>
              </a:moveTo>
              <a:lnTo>
                <a:pt x="2297544" y="412612"/>
              </a:lnTo>
              <a:lnTo>
                <a:pt x="0" y="412612"/>
              </a:lnTo>
              <a:lnTo>
                <a:pt x="0" y="82522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9F2F00E-FD52-4453-BC4A-597CDC7D547A}">
      <dsp:nvSpPr>
        <dsp:cNvPr id="0" name=""/>
        <dsp:cNvSpPr/>
      </dsp:nvSpPr>
      <dsp:spPr>
        <a:xfrm>
          <a:off x="3487540" y="1834"/>
          <a:ext cx="3342751" cy="786046"/>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mj-lt"/>
            </a:rPr>
            <a:t>Zero Rated Supply</a:t>
          </a:r>
        </a:p>
      </dsp:txBody>
      <dsp:txXfrm>
        <a:off x="3487540" y="1834"/>
        <a:ext cx="3342751" cy="786046"/>
      </dsp:txXfrm>
    </dsp:sp>
    <dsp:sp modelId="{8C967A15-6063-45C4-822E-8613E37FA2B0}">
      <dsp:nvSpPr>
        <dsp:cNvPr id="0" name=""/>
        <dsp:cNvSpPr/>
      </dsp:nvSpPr>
      <dsp:spPr>
        <a:xfrm>
          <a:off x="1212847" y="1613105"/>
          <a:ext cx="3297049" cy="1113267"/>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mj-lt"/>
            </a:rPr>
            <a:t>Export of Goods or Services or both</a:t>
          </a:r>
        </a:p>
      </dsp:txBody>
      <dsp:txXfrm>
        <a:off x="1212847" y="1613105"/>
        <a:ext cx="3297049" cy="1113267"/>
      </dsp:txXfrm>
    </dsp:sp>
    <dsp:sp modelId="{78394483-C6B1-4192-9A53-30119029335B}">
      <dsp:nvSpPr>
        <dsp:cNvPr id="0" name=""/>
        <dsp:cNvSpPr/>
      </dsp:nvSpPr>
      <dsp:spPr>
        <a:xfrm>
          <a:off x="5335121" y="1613105"/>
          <a:ext cx="3769864" cy="1113267"/>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mj-lt"/>
            </a:rPr>
            <a:t>Supply of Goods or Services or both to a SEZ Developer or SEZ Unit</a:t>
          </a:r>
        </a:p>
      </dsp:txBody>
      <dsp:txXfrm>
        <a:off x="5335121" y="1613105"/>
        <a:ext cx="3769864" cy="111326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6D3BD28-DFD5-42CB-B61B-104E133BDB8F}" type="datetimeFigureOut">
              <a:rPr lang="en-US" smtClean="0"/>
              <a:pPr/>
              <a:t>7/15/2021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AF9BA7D-7825-4812-AA7C-95D288787778}" type="slidenum">
              <a:rPr lang="en-US" smtClean="0"/>
              <a:pPr/>
              <a:t>‹#›</a:t>
            </a:fld>
            <a:endParaRPr lang="en-US"/>
          </a:p>
        </p:txBody>
      </p:sp>
    </p:spTree>
    <p:extLst>
      <p:ext uri="{BB962C8B-B14F-4D97-AF65-F5344CB8AC3E}">
        <p14:creationId xmlns:p14="http://schemas.microsoft.com/office/powerpoint/2010/main" xmlns="" val="6039823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18A2BA-9B3C-4CB5-AAC5-6634AB8A3E67}" type="datetimeFigureOut">
              <a:rPr lang="en-US" smtClean="0"/>
              <a:pPr/>
              <a:t>7/15/2021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596551-A34C-463C-A980-4412CA9BE40F}" type="slidenum">
              <a:rPr lang="en-US" smtClean="0"/>
              <a:pPr/>
              <a:t>‹#›</a:t>
            </a:fld>
            <a:endParaRPr lang="en-US"/>
          </a:p>
        </p:txBody>
      </p:sp>
    </p:spTree>
    <p:extLst>
      <p:ext uri="{BB962C8B-B14F-4D97-AF65-F5344CB8AC3E}">
        <p14:creationId xmlns:p14="http://schemas.microsoft.com/office/powerpoint/2010/main" xmlns="" val="154366151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8432832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19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1699994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8862340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4667004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29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3467959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39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18411060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49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164781582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59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87804195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596551-A34C-463C-A980-4412CA9BE40F}" type="slidenum">
              <a:rPr lang="en-US" smtClean="0"/>
              <a:pPr/>
              <a:t>66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69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111887995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70</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72</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73</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74</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75</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807568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76</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805038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8</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206664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596551-A34C-463C-A980-4412CA9BE40F}" type="slidenum">
              <a:rPr lang="en-US" smtClean="0"/>
              <a:pPr/>
              <a:t>9</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3948357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18BEEF-3313-4233-AD17-E377E9BFA878}" type="datetime1">
              <a:rPr lang="en-US" smtClean="0"/>
              <a:pPr/>
              <a:t>7/15/2021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157006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FFB4A7-0CB4-4DA8-8B69-26E8E1541E07}" type="datetime1">
              <a:rPr lang="en-US" smtClean="0"/>
              <a:pPr/>
              <a:t>7/15/2021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1593175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6D0BE3-39EE-4D4C-9E71-B86C185781BF}" type="datetime1">
              <a:rPr lang="en-US" smtClean="0"/>
              <a:pPr/>
              <a:t>7/15/2021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931609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25043B-E630-46DF-ACF9-C83F3A5A1D5E}" type="datetime1">
              <a:rPr lang="en-US" smtClean="0"/>
              <a:pPr/>
              <a:t>7/15/2021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256553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02A1B8-19BC-4219-9C71-CDEA0D67EEC0}" type="datetime1">
              <a:rPr lang="en-US" smtClean="0"/>
              <a:pPr/>
              <a:t>7/15/2021</a:t>
            </a:fld>
            <a:endParaRPr lang="en-US"/>
          </a:p>
        </p:txBody>
      </p:sp>
      <p:sp>
        <p:nvSpPr>
          <p:cNvPr id="5" name="Footer Placeholder 4"/>
          <p:cNvSpPr>
            <a:spLocks noGrp="1"/>
          </p:cNvSpPr>
          <p:nvPr>
            <p:ph type="ftr" sz="quarter" idx="11"/>
          </p:nvPr>
        </p:nvSpPr>
        <p:spPr/>
        <p:txBody>
          <a:bodyPr/>
          <a:lstStyle/>
          <a:p>
            <a:r>
              <a:rPr lang="en-US"/>
              <a:t>Polaris Consulting &amp; Services Limited</a:t>
            </a:r>
          </a:p>
        </p:txBody>
      </p:sp>
      <p:sp>
        <p:nvSpPr>
          <p:cNvPr id="6" name="Slide Number Placeholder 5"/>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2749918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FA4D2-E645-4A66-BAB8-F95868575D7D}" type="datetime1">
              <a:rPr lang="en-US" smtClean="0"/>
              <a:pPr/>
              <a:t>7/15/2021</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94020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FCEF92-F060-4A18-B981-70C245B950FB}" type="datetime1">
              <a:rPr lang="en-US" smtClean="0"/>
              <a:pPr/>
              <a:t>7/15/2021</a:t>
            </a:fld>
            <a:endParaRPr lang="en-US"/>
          </a:p>
        </p:txBody>
      </p:sp>
      <p:sp>
        <p:nvSpPr>
          <p:cNvPr id="8" name="Footer Placeholder 7"/>
          <p:cNvSpPr>
            <a:spLocks noGrp="1"/>
          </p:cNvSpPr>
          <p:nvPr>
            <p:ph type="ftr" sz="quarter" idx="11"/>
          </p:nvPr>
        </p:nvSpPr>
        <p:spPr/>
        <p:txBody>
          <a:bodyPr/>
          <a:lstStyle/>
          <a:p>
            <a:r>
              <a:rPr lang="en-US"/>
              <a:t>Polaris Consulting &amp; Services Limited</a:t>
            </a:r>
          </a:p>
        </p:txBody>
      </p:sp>
      <p:sp>
        <p:nvSpPr>
          <p:cNvPr id="9" name="Slide Number Placeholder 8"/>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494772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053D1B-EBA8-44A0-AA99-2A9AD9A53CCD}" type="datetime1">
              <a:rPr lang="en-US" smtClean="0"/>
              <a:pPr/>
              <a:t>7/15/2021</a:t>
            </a:fld>
            <a:endParaRPr lang="en-US"/>
          </a:p>
        </p:txBody>
      </p:sp>
      <p:sp>
        <p:nvSpPr>
          <p:cNvPr id="4" name="Footer Placeholder 3"/>
          <p:cNvSpPr>
            <a:spLocks noGrp="1"/>
          </p:cNvSpPr>
          <p:nvPr>
            <p:ph type="ftr" sz="quarter" idx="11"/>
          </p:nvPr>
        </p:nvSpPr>
        <p:spPr/>
        <p:txBody>
          <a:bodyPr/>
          <a:lstStyle/>
          <a:p>
            <a:r>
              <a:rPr lang="en-US"/>
              <a:t>Polaris Consulting &amp; Services Limited</a:t>
            </a:r>
          </a:p>
        </p:txBody>
      </p:sp>
      <p:sp>
        <p:nvSpPr>
          <p:cNvPr id="5" name="Slide Number Placeholder 4"/>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2514545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14EA8-7426-4748-A229-C9E432EAE295}" type="datetime1">
              <a:rPr lang="en-US" smtClean="0"/>
              <a:pPr/>
              <a:t>7/15/2021</a:t>
            </a:fld>
            <a:endParaRPr lang="en-US"/>
          </a:p>
        </p:txBody>
      </p:sp>
      <p:sp>
        <p:nvSpPr>
          <p:cNvPr id="3" name="Footer Placeholder 2"/>
          <p:cNvSpPr>
            <a:spLocks noGrp="1"/>
          </p:cNvSpPr>
          <p:nvPr>
            <p:ph type="ftr" sz="quarter" idx="11"/>
          </p:nvPr>
        </p:nvSpPr>
        <p:spPr/>
        <p:txBody>
          <a:bodyPr/>
          <a:lstStyle/>
          <a:p>
            <a:r>
              <a:rPr lang="en-US"/>
              <a:t>Polaris Consulting &amp; Services Limited</a:t>
            </a:r>
          </a:p>
        </p:txBody>
      </p:sp>
      <p:sp>
        <p:nvSpPr>
          <p:cNvPr id="4" name="Slide Number Placeholder 3"/>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59525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DA488C-9B91-41B9-8A2A-87E631F4F7DB}" type="datetime1">
              <a:rPr lang="en-US" smtClean="0"/>
              <a:pPr/>
              <a:t>7/15/2021</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77384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8E6F3D-F6D0-4E8B-AD57-5B1C5FC54E6B}" type="datetime1">
              <a:rPr lang="en-US" smtClean="0"/>
              <a:pPr/>
              <a:t>7/15/2021</a:t>
            </a:fld>
            <a:endParaRPr lang="en-US"/>
          </a:p>
        </p:txBody>
      </p:sp>
      <p:sp>
        <p:nvSpPr>
          <p:cNvPr id="6" name="Footer Placeholder 5"/>
          <p:cNvSpPr>
            <a:spLocks noGrp="1"/>
          </p:cNvSpPr>
          <p:nvPr>
            <p:ph type="ftr" sz="quarter" idx="11"/>
          </p:nvPr>
        </p:nvSpPr>
        <p:spPr/>
        <p:txBody>
          <a:bodyPr/>
          <a:lstStyle/>
          <a:p>
            <a:r>
              <a:rPr lang="en-US"/>
              <a:t>Polaris Consulting &amp; Services Limited</a:t>
            </a:r>
          </a:p>
        </p:txBody>
      </p:sp>
      <p:sp>
        <p:nvSpPr>
          <p:cNvPr id="7" name="Slide Number Placeholder 6"/>
          <p:cNvSpPr>
            <a:spLocks noGrp="1"/>
          </p:cNvSpPr>
          <p:nvPr>
            <p:ph type="sldNum" sz="quarter" idx="12"/>
          </p:nvPr>
        </p:nvSpPr>
        <p:spPr/>
        <p:txBody>
          <a:body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3357445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3CEB3A-A074-41EE-814F-21894CD9620E}" type="datetime1">
              <a:rPr lang="en-US" smtClean="0"/>
              <a:pPr/>
              <a:t>7/15/2021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Polaris Consulting &amp; Services Limited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4C70B-8A31-43AF-B3DC-26EC7C17EF0C}" type="slidenum">
              <a:rPr lang="en-US" smtClean="0"/>
              <a:pPr/>
              <a:t>‹#›</a:t>
            </a:fld>
            <a:endParaRPr lang="en-US"/>
          </a:p>
        </p:txBody>
      </p:sp>
    </p:spTree>
    <p:extLst>
      <p:ext uri="{BB962C8B-B14F-4D97-AF65-F5344CB8AC3E}">
        <p14:creationId xmlns:p14="http://schemas.microsoft.com/office/powerpoint/2010/main" xmlns="" val="4083659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375043"/>
          </a:xfrm>
        </p:spPr>
        <p:txBody>
          <a:bodyPr/>
          <a:lstStyle/>
          <a:p>
            <a:endParaRPr lang="en-US" dirty="0"/>
          </a:p>
          <a:p>
            <a:endParaRPr lang="en-US" dirty="0"/>
          </a:p>
          <a:p>
            <a:endParaRPr lang="en-US" dirty="0"/>
          </a:p>
          <a:p>
            <a:endParaRPr lang="en-US" dirty="0"/>
          </a:p>
          <a:p>
            <a:endParaRPr lang="en-US" dirty="0"/>
          </a:p>
          <a:p>
            <a:r>
              <a:rPr lang="en-US" sz="6600" dirty="0">
                <a:solidFill>
                  <a:srgbClr val="002060"/>
                </a:solidFill>
              </a:rPr>
              <a:t>Goods and Services Tax Act,2017</a:t>
            </a:r>
            <a:endParaRPr lang="en-US" sz="4000" dirty="0">
              <a:solidFill>
                <a:srgbClr val="002060"/>
              </a:solidFill>
            </a:endParaRPr>
          </a:p>
          <a:p>
            <a:r>
              <a:rPr lang="en-US" sz="3600" dirty="0">
                <a:solidFill>
                  <a:srgbClr val="002060"/>
                </a:solidFill>
              </a:rPr>
              <a:t>As amended by CGST(</a:t>
            </a:r>
            <a:r>
              <a:rPr lang="en-US" sz="3600" dirty="0" err="1">
                <a:solidFill>
                  <a:srgbClr val="002060"/>
                </a:solidFill>
              </a:rPr>
              <a:t>Amdt</a:t>
            </a:r>
            <a:r>
              <a:rPr lang="en-US" sz="3600" dirty="0">
                <a:solidFill>
                  <a:srgbClr val="002060"/>
                </a:solidFill>
              </a:rPr>
              <a:t>.) Act 2018,IGST(</a:t>
            </a:r>
            <a:r>
              <a:rPr lang="en-US" sz="3600" dirty="0" err="1">
                <a:solidFill>
                  <a:srgbClr val="002060"/>
                </a:solidFill>
              </a:rPr>
              <a:t>Amdt</a:t>
            </a:r>
            <a:r>
              <a:rPr lang="en-US" sz="3600" dirty="0">
                <a:solidFill>
                  <a:srgbClr val="002060"/>
                </a:solidFill>
              </a:rPr>
              <a:t>.) Act 2018</a:t>
            </a:r>
            <a:endParaRPr lang="en-US" sz="4000" dirty="0">
              <a:solidFill>
                <a:srgbClr val="00206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r>
              <a:rPr lang="en-US" sz="2000" dirty="0" err="1">
                <a:solidFill>
                  <a:srgbClr val="002060"/>
                </a:solidFill>
                <a:latin typeface="Arial" pitchFamily="34" charset="0"/>
                <a:cs typeface="Arial" pitchFamily="34" charset="0"/>
              </a:rPr>
              <a:t>S.Natarajan</a:t>
            </a:r>
            <a:r>
              <a:rPr lang="en-US" sz="2000" dirty="0">
                <a:solidFill>
                  <a:srgbClr val="002060"/>
                </a:solidFill>
                <a:latin typeface="Arial" pitchFamily="34" charset="0"/>
                <a:cs typeface="Arial" pitchFamily="34" charset="0"/>
              </a:rPr>
              <a:t>, B.B.A., FCMA.,</a:t>
            </a:r>
          </a:p>
        </p:txBody>
      </p:sp>
    </p:spTree>
    <p:extLst>
      <p:ext uri="{BB962C8B-B14F-4D97-AF65-F5344CB8AC3E}">
        <p14:creationId xmlns:p14="http://schemas.microsoft.com/office/powerpoint/2010/main" xmlns="" val="365039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Merchant Exporter</a:t>
            </a:r>
          </a:p>
          <a:p>
            <a:pPr lvl="1" indent="-457200" algn="just">
              <a:lnSpc>
                <a:spcPct val="100000"/>
              </a:lnSpc>
              <a:spcBef>
                <a:spcPts val="600"/>
              </a:spcBef>
              <a:spcAft>
                <a:spcPts val="600"/>
              </a:spcAft>
              <a:buClr>
                <a:schemeClr val="tx2"/>
              </a:buClr>
              <a:defRPr/>
            </a:pPr>
            <a:r>
              <a:rPr lang="en-IN" sz="1800" dirty="0"/>
              <a:t>	</a:t>
            </a:r>
            <a:r>
              <a:rPr lang="en-IN" dirty="0"/>
              <a:t>Merchant exporter and manufacturer exporter are having equal status under GST regime </a:t>
            </a:r>
          </a:p>
          <a:p>
            <a:pPr lvl="1" indent="-457200" algn="just">
              <a:lnSpc>
                <a:spcPct val="100000"/>
              </a:lnSpc>
              <a:spcBef>
                <a:spcPts val="600"/>
              </a:spcBef>
              <a:spcAft>
                <a:spcPts val="600"/>
              </a:spcAft>
              <a:buClr>
                <a:schemeClr val="tx2"/>
              </a:buClr>
              <a:defRPr/>
            </a:pPr>
            <a:r>
              <a:rPr lang="en-IN" dirty="0"/>
              <a:t>	Except the Tax Rate: Manufacturer Exporter – NIL Rate &amp; </a:t>
            </a:r>
          </a:p>
          <a:p>
            <a:pPr lvl="1" indent="-457200" algn="just">
              <a:lnSpc>
                <a:spcPct val="100000"/>
              </a:lnSpc>
              <a:spcBef>
                <a:spcPts val="600"/>
              </a:spcBef>
              <a:spcAft>
                <a:spcPts val="600"/>
              </a:spcAft>
              <a:buClr>
                <a:schemeClr val="tx2"/>
              </a:buClr>
              <a:defRPr/>
            </a:pPr>
            <a:r>
              <a:rPr lang="en-IN" dirty="0"/>
              <a:t>			           Merchant Exporter – 0.1% Vide Notification No.40 / 2017 dt.23.10.2017</a:t>
            </a:r>
          </a:p>
          <a:p>
            <a:pPr lvl="1" indent="-457200" algn="just">
              <a:lnSpc>
                <a:spcPct val="100000"/>
              </a:lnSpc>
              <a:spcBef>
                <a:spcPts val="600"/>
              </a:spcBef>
              <a:spcAft>
                <a:spcPts val="600"/>
              </a:spcAft>
              <a:buClr>
                <a:schemeClr val="tx2"/>
              </a:buClr>
              <a:defRPr/>
            </a:pPr>
            <a:endParaRPr lang="en-IN" sz="1800" dirty="0"/>
          </a:p>
          <a:p>
            <a:pPr lvl="1" indent="-457200" algn="just">
              <a:lnSpc>
                <a:spcPct val="100000"/>
              </a:lnSpc>
              <a:spcBef>
                <a:spcPts val="600"/>
              </a:spcBef>
              <a:spcAft>
                <a:spcPts val="600"/>
              </a:spcAft>
              <a:buClr>
                <a:schemeClr val="tx2"/>
              </a:buClr>
              <a:defRPr/>
            </a:pPr>
            <a:r>
              <a:rPr lang="en-IN" sz="1800" dirty="0"/>
              <a:t>	</a:t>
            </a:r>
            <a:r>
              <a:rPr lang="en-IN" sz="2400" u="sng" dirty="0"/>
              <a:t>Section 16(3) of the IGST Act 2017 – Zero Rate Supplies</a:t>
            </a:r>
          </a:p>
          <a:p>
            <a:pPr lvl="1" indent="-457200" algn="just">
              <a:lnSpc>
                <a:spcPct val="100000"/>
              </a:lnSpc>
              <a:spcBef>
                <a:spcPts val="600"/>
              </a:spcBef>
              <a:spcAft>
                <a:spcPts val="600"/>
              </a:spcAft>
              <a:buClr>
                <a:schemeClr val="tx2"/>
              </a:buClr>
              <a:defRPr/>
            </a:pPr>
            <a:r>
              <a:rPr lang="en-IN" sz="1800" dirty="0"/>
              <a:t>	</a:t>
            </a:r>
            <a:r>
              <a:rPr lang="en-IN" sz="2400" i="1" u="sng" dirty="0"/>
              <a:t>Exporters have two options</a:t>
            </a:r>
            <a:r>
              <a:rPr lang="en-IN" sz="2400" dirty="0"/>
              <a:t> </a:t>
            </a:r>
          </a:p>
          <a:p>
            <a:pPr lvl="1" indent="-457200" algn="just">
              <a:lnSpc>
                <a:spcPct val="100000"/>
              </a:lnSpc>
              <a:spcBef>
                <a:spcPts val="600"/>
              </a:spcBef>
              <a:spcAft>
                <a:spcPts val="600"/>
              </a:spcAft>
              <a:buClr>
                <a:schemeClr val="tx2"/>
              </a:buClr>
              <a:defRPr/>
            </a:pPr>
            <a:r>
              <a:rPr lang="en-IN" sz="2400" dirty="0"/>
              <a:t>	Export of goods on payment of IGST and apply for Refund 					or </a:t>
            </a:r>
          </a:p>
          <a:p>
            <a:pPr lvl="1" indent="-457200" algn="just">
              <a:lnSpc>
                <a:spcPct val="100000"/>
              </a:lnSpc>
              <a:spcBef>
                <a:spcPts val="600"/>
              </a:spcBef>
              <a:spcAft>
                <a:spcPts val="600"/>
              </a:spcAft>
              <a:buClr>
                <a:schemeClr val="tx2"/>
              </a:buClr>
              <a:defRPr/>
            </a:pPr>
            <a:r>
              <a:rPr lang="en-IN" sz="2400" dirty="0"/>
              <a:t>	Make exports without payment of tax under bond or letter of undertaking .</a:t>
            </a:r>
          </a:p>
          <a:p>
            <a:pPr lvl="1" indent="-457200" algn="just">
              <a:lnSpc>
                <a:spcPct val="100000"/>
              </a:lnSpc>
              <a:spcBef>
                <a:spcPts val="600"/>
              </a:spcBef>
              <a:spcAft>
                <a:spcPts val="600"/>
              </a:spcAft>
              <a:buClr>
                <a:schemeClr val="tx2"/>
              </a:buClr>
              <a:defRPr/>
            </a:pPr>
            <a:r>
              <a:rPr lang="en-IN" sz="2400" dirty="0"/>
              <a:t>	</a:t>
            </a:r>
            <a:r>
              <a:rPr lang="en-IN" sz="2400" u="sng" dirty="0">
                <a:solidFill>
                  <a:srgbClr val="000099"/>
                </a:solidFill>
              </a:rPr>
              <a:t>Manufacturer exporters have to claim refund of ITC for the goods manufactured and exported, and charge 0.10% IGST on the supplies made by them to Merchant Exporters. </a:t>
            </a:r>
            <a:r>
              <a:rPr lang="en-IN" sz="2800" i="1" dirty="0">
                <a:solidFill>
                  <a:srgbClr val="000099"/>
                </a:solidFill>
              </a:rPr>
              <a:t>	</a:t>
            </a:r>
            <a:endParaRPr lang="en-IN" sz="1800" i="1" dirty="0">
              <a:solidFill>
                <a:srgbClr val="000099"/>
              </a:solidFill>
            </a:endParaRPr>
          </a:p>
          <a:p>
            <a:pPr lvl="1" indent="-457200" algn="just">
              <a:lnSpc>
                <a:spcPct val="100000"/>
              </a:lnSpc>
              <a:spcBef>
                <a:spcPts val="600"/>
              </a:spcBef>
              <a:spcAft>
                <a:spcPts val="600"/>
              </a:spcAft>
              <a:buClr>
                <a:schemeClr val="tx2"/>
              </a:buClr>
              <a:defRPr/>
            </a:pPr>
            <a:endParaRPr lang="en-IN" sz="1800" i="1" dirty="0"/>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10</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1DBD35FC-1266-43C3-AD72-4AD5721C2468}"/>
              </a:ext>
            </a:extLst>
          </p:cNvPr>
          <p:cNvSpPr txBox="1">
            <a:spLocks/>
          </p:cNvSpPr>
          <p:nvPr/>
        </p:nvSpPr>
        <p:spPr>
          <a:xfrm>
            <a:off x="420710" y="6248176"/>
            <a:ext cx="2200118"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591503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77500" lnSpcReduction="2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 </a:t>
            </a:r>
            <a:r>
              <a:rPr lang="en-IN" sz="3600" i="1" u="sng" dirty="0"/>
              <a:t>(</a:t>
            </a:r>
            <a:r>
              <a:rPr lang="en-IN" sz="2600" i="1" u="sng" dirty="0"/>
              <a:t>the provisions relating to refunds for Merchant export is </a:t>
            </a:r>
            <a:r>
              <a:rPr lang="en-IN" sz="2600" i="1" u="sng" dirty="0">
                <a:solidFill>
                  <a:srgbClr val="000099"/>
                </a:solidFill>
              </a:rPr>
              <a:t>similar to normal export)</a:t>
            </a:r>
            <a:r>
              <a:rPr lang="en-IN" sz="2600" i="1" u="sng" dirty="0"/>
              <a:t> </a:t>
            </a:r>
          </a:p>
          <a:p>
            <a:pPr lvl="1" indent="-457200" algn="just">
              <a:lnSpc>
                <a:spcPct val="100000"/>
              </a:lnSpc>
              <a:spcBef>
                <a:spcPts val="600"/>
              </a:spcBef>
              <a:spcAft>
                <a:spcPts val="600"/>
              </a:spcAft>
              <a:buClr>
                <a:schemeClr val="tx2"/>
              </a:buClr>
              <a:defRPr/>
            </a:pPr>
            <a:r>
              <a:rPr lang="en-IN" sz="2600" b="1" i="1" dirty="0"/>
              <a:t>		</a:t>
            </a:r>
            <a:r>
              <a:rPr lang="en-IN" sz="2300" b="1" u="sng" dirty="0"/>
              <a:t>Conditions and procedures for manual filing of Refund – Circular No. 17/17/2017 dated 15.11.2017</a:t>
            </a:r>
            <a:endParaRPr lang="en-IN" sz="2600" dirty="0"/>
          </a:p>
          <a:p>
            <a:pPr marL="457200" indent="-457200" algn="just">
              <a:lnSpc>
                <a:spcPct val="170000"/>
              </a:lnSpc>
              <a:buAutoNum type="arabicPeriod"/>
            </a:pPr>
            <a:r>
              <a:rPr lang="en-IN" sz="2900" i="1" dirty="0"/>
              <a:t>The registered person may make zero-rated supplies of goods or services or both on    payment of integrated tax and claim refund of unutilized input tax credit in relation to such zero-rated supplies. </a:t>
            </a:r>
          </a:p>
          <a:p>
            <a:pPr marL="457200" indent="-457200" algn="just">
              <a:lnSpc>
                <a:spcPct val="170000"/>
              </a:lnSpc>
              <a:buAutoNum type="arabicPeriod"/>
            </a:pPr>
            <a:r>
              <a:rPr lang="en-IN" sz="2900" i="1" dirty="0"/>
              <a:t>The application for refund of IGST paid on zero-rated supply of goods to a Special Economic Zone developer or a Special Economic Zone unit or in case of zero-rated supply of services is required to be filed in FORM GST RFD-01A by the supplier on the common portal and a print out of the said form shall be submitted before the jurisdictional officer along with all necessary documentary evidences as applicable within the time stipulated for filing of such refund under the CGST Act. </a:t>
            </a:r>
            <a:endParaRPr lang="en-IN" sz="2200" i="1"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11</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4A8CE0C6-B52C-4F08-BD4A-94ACCD5D46EB}"/>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4238700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85000" lnSpcReduction="2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sz="2400" dirty="0"/>
          </a:p>
          <a:p>
            <a:pPr marL="457200" indent="-457200" algn="just">
              <a:lnSpc>
                <a:spcPct val="170000"/>
              </a:lnSpc>
            </a:pPr>
            <a:r>
              <a:rPr lang="en-IN" sz="2900" i="1" dirty="0"/>
              <a:t>3.  The application for refund of unutilized input tax credit on inputs or input services used in making such zero-rated supplies shall be filed in FORM GST RFD-01A on the common portal and the amount claimed as refund shall get debited in the electronic ledger to the extent of the claim. The common portal shall generate a proof of debit (ARN-Acknowledgement Receipt Number) which would be mentioned in the FORM GST RFD-01A submitted manually, along with the print out of FORM GST RFD-01A to the jurisdictional proper officer, and with all necessary documentary evidences as applicable within the time stipulated for filing of such refund under the CGST Act</a:t>
            </a:r>
            <a:r>
              <a:rPr lang="en-IN" sz="2600" i="1" dirty="0"/>
              <a:t>.</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12</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5E609035-B8BD-49A3-8228-822F72913D09}"/>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095882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p>
          <a:p>
            <a:pPr algn="just">
              <a:lnSpc>
                <a:spcPct val="150000"/>
              </a:lnSpc>
            </a:pPr>
            <a:r>
              <a:rPr lang="en-IN" dirty="0"/>
              <a:t>4.	</a:t>
            </a:r>
            <a:r>
              <a:rPr lang="en-IN" i="1" dirty="0"/>
              <a:t>The registered person needs to file the refund claim </a:t>
            </a:r>
            <a:r>
              <a:rPr lang="en-IN" i="1" u="sng" dirty="0">
                <a:solidFill>
                  <a:srgbClr val="000099"/>
                </a:solidFill>
              </a:rPr>
              <a:t>with the jurisdictional tax authority </a:t>
            </a:r>
            <a:r>
              <a:rPr lang="en-IN" i="1" dirty="0"/>
              <a:t>to 	which the taxpayer has been assigned as per the administrative order issued in this regard by 	the Chief Commissioner of Central Tax and the Commissioner of State Tax. In case such an 	order has not been issued in the State, the registered person is at liberty to apply for refund 	before the Central Tax Authority or State Tax Authority till the administrative mechanism for 	assigning of taxpayers to respective authority is implemented. However, in the latter case, an 	undertaking is required to be submitted stating that the claim for sanction of refund has 	been made to only one of the authorities. </a:t>
            </a:r>
          </a:p>
          <a:p>
            <a:pPr lvl="1" indent="-457200">
              <a:lnSpc>
                <a:spcPct val="100000"/>
              </a:lnSpc>
              <a:spcBef>
                <a:spcPts val="600"/>
              </a:spcBef>
              <a:spcAft>
                <a:spcPts val="600"/>
              </a:spcAft>
              <a:buClr>
                <a:schemeClr val="tx2"/>
              </a:buClr>
              <a:defRPr/>
            </a:pPr>
            <a:endParaRPr lang="en-IN" sz="2400" dirty="0"/>
          </a:p>
          <a:p>
            <a:pPr marL="457200" indent="-457200" algn="just">
              <a:lnSpc>
                <a:spcPct val="170000"/>
              </a:lnSpc>
            </a:pP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13</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E7B0CEBA-029B-4577-A2E2-25860C7132DA}"/>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198840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85000"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l">
              <a:lnSpc>
                <a:spcPct val="170000"/>
              </a:lnSpc>
            </a:pPr>
            <a:r>
              <a:rPr lang="en-IN" i="1" dirty="0"/>
              <a:t>5. On receipt of a refund application in FORM GST RFD-01A in the office, an entry shall be made in a refund register. Once verification process is completed, </a:t>
            </a:r>
            <a:r>
              <a:rPr lang="en-IN" i="1" u="sng" dirty="0">
                <a:solidFill>
                  <a:srgbClr val="000099"/>
                </a:solidFill>
              </a:rPr>
              <a:t>an acknowledgement in FORM GST RFD-02 shall be issued within 15 days</a:t>
            </a:r>
            <a:r>
              <a:rPr lang="en-IN" i="1" dirty="0"/>
              <a:t> from the date of filing of the application and entry shall be made in the Refund register for receipt of refund applications. </a:t>
            </a:r>
          </a:p>
          <a:p>
            <a:pPr algn="l">
              <a:lnSpc>
                <a:spcPct val="170000"/>
              </a:lnSpc>
            </a:pPr>
            <a:r>
              <a:rPr lang="en-IN" i="1" dirty="0"/>
              <a:t>6. In case of </a:t>
            </a:r>
            <a:r>
              <a:rPr lang="en-IN" i="1" u="sng" dirty="0">
                <a:solidFill>
                  <a:srgbClr val="000099"/>
                </a:solidFill>
              </a:rPr>
              <a:t>any deficiency in refund claim</a:t>
            </a:r>
            <a:r>
              <a:rPr lang="en-IN" i="1" dirty="0"/>
              <a:t>, a deficiency memo shall be issued by the proper officer </a:t>
            </a:r>
            <a:r>
              <a:rPr lang="en-IN" i="1" u="sng" dirty="0">
                <a:solidFill>
                  <a:srgbClr val="000099"/>
                </a:solidFill>
              </a:rPr>
              <a:t>in FORM GST RFD-03</a:t>
            </a:r>
            <a:r>
              <a:rPr lang="en-IN" i="1" dirty="0"/>
              <a:t> to the claimant manually instead of common portal. </a:t>
            </a:r>
          </a:p>
          <a:p>
            <a:pPr algn="l">
              <a:lnSpc>
                <a:spcPct val="170000"/>
              </a:lnSpc>
            </a:pPr>
            <a:r>
              <a:rPr lang="en-IN" i="1" dirty="0"/>
              <a:t>7. The proper officer shall grant </a:t>
            </a:r>
            <a:r>
              <a:rPr lang="en-IN" i="1" u="sng" dirty="0"/>
              <a:t>provisional refund within 7 days</a:t>
            </a:r>
            <a:r>
              <a:rPr lang="en-IN" i="1" dirty="0"/>
              <a:t> of receipt of refund application and an order shall be issued in </a:t>
            </a:r>
            <a:r>
              <a:rPr lang="en-IN" i="1" u="sng" dirty="0">
                <a:solidFill>
                  <a:srgbClr val="000099"/>
                </a:solidFill>
              </a:rPr>
              <a:t>FORM GST RFD-04</a:t>
            </a:r>
            <a:r>
              <a:rPr lang="en-IN" i="1" dirty="0"/>
              <a:t> along with payment advice to be issued in </a:t>
            </a:r>
            <a:r>
              <a:rPr lang="en-IN" i="1" u="sng" dirty="0">
                <a:solidFill>
                  <a:srgbClr val="000099"/>
                </a:solidFill>
              </a:rPr>
              <a:t>FORM GST RFD-05</a:t>
            </a:r>
            <a:r>
              <a:rPr lang="en-IN" i="1" dirty="0"/>
              <a:t>. The refund amount would be made directly electronically into the claimant’s Bank account mentioned in the registration. </a:t>
            </a:r>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14</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C5853B6C-2E6B-4469-984A-1501024E5826}"/>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741859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8.	</a:t>
            </a:r>
            <a:r>
              <a:rPr lang="en-IN" i="1" dirty="0"/>
              <a:t>After the sanction of the provisional refund, final order in FORM GST RFD-06 is to be issued 	within 60 days after due verification of the documentary evidences and receipt of complete 	application form. </a:t>
            </a:r>
          </a:p>
          <a:p>
            <a:pPr algn="just">
              <a:lnSpc>
                <a:spcPct val="150000"/>
              </a:lnSpc>
            </a:pPr>
            <a:r>
              <a:rPr lang="en-IN" i="1" dirty="0"/>
              <a:t>	Pre-audit of the manually processed refund applications is not required to be carried out. 	The 	proper officer shall issue the refund order manually. The details of the refund along with 	taxpayer bank account details shall be manually submitted in PFMS system by the 	jurisdictional Division’s DDO and a signed copy of the sanction order shall be sent to PAO 	office for release of payment and amount if any will be paid by an order with payment 	advice in FORM GST RFD-05. </a:t>
            </a:r>
          </a:p>
          <a:p>
            <a:endParaRPr lang="en-IN" dirty="0"/>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15</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DFDE92C6-FCD8-4B97-85C3-43EFBFC6FBDF}"/>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365681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9. </a:t>
            </a:r>
            <a:r>
              <a:rPr lang="en-IN" i="1" dirty="0"/>
              <a:t>The refund application for various taxes i.e. CT/ST/UT/IT/Cess </a:t>
            </a:r>
            <a:r>
              <a:rPr lang="en-IN" i="1" u="sng" dirty="0">
                <a:solidFill>
                  <a:srgbClr val="000099"/>
                </a:solidFill>
              </a:rPr>
              <a:t>can be filed with any one of the tax authorities</a:t>
            </a:r>
            <a:r>
              <a:rPr lang="en-IN" i="1" dirty="0"/>
              <a:t> and shall be processed by the said authority; however, the payment of the sanctioned refund amount shall be made only by the respective tax authority of the Centre or State Government and communicated to the concerned counter-part tax authority within three days for the purpose of payment of the relevant sanctioned refund amount of tax or cess, as the case may be. </a:t>
            </a:r>
          </a:p>
          <a:p>
            <a:pPr algn="just">
              <a:lnSpc>
                <a:spcPct val="150000"/>
              </a:lnSpc>
            </a:pPr>
            <a:endParaRPr lang="en-IN" dirty="0"/>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16</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552C5C4D-4B87-40ED-B369-E88D06580E08}"/>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921777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10. </a:t>
            </a:r>
            <a:r>
              <a:rPr lang="en-IN" i="1" dirty="0"/>
              <a:t>As per sub-rule (4) of rule 89 of CGST Rules, 2017 in the case of zero-rated supply of goods or services or both without payment of tax under bond or letter of undertaking in accordance with the provisions of sub-section (3) of section 16 of the IGST Act, 2017, refund of input tax credit shall be granted as per the following formula:- </a:t>
            </a:r>
          </a:p>
          <a:p>
            <a:pPr algn="just">
              <a:lnSpc>
                <a:spcPct val="150000"/>
              </a:lnSpc>
            </a:pPr>
            <a:r>
              <a:rPr lang="en-IN" i="1" dirty="0"/>
              <a:t>Refund Amount = (Turnover of zero-rated supply of goods + Turnover of zero-rated supply of services) x Net ITC / Adjusted Total Turnover. </a:t>
            </a:r>
          </a:p>
          <a:p>
            <a:pPr algn="just">
              <a:lnSpc>
                <a:spcPct val="150000"/>
              </a:lnSpc>
            </a:pPr>
            <a:r>
              <a:rPr lang="en-IN" i="1" dirty="0"/>
              <a:t>Net ITC has been defined to mean “input tax credit availed on inputs during the relevant period other than the input tax credit availed for which refund is claimed under sub-rules (4A) or (4B) or both”. </a:t>
            </a:r>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17</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306EE952-4704-4D17-B769-545BAB4D918D}"/>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68102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algn="just">
              <a:lnSpc>
                <a:spcPct val="150000"/>
              </a:lnSpc>
            </a:pPr>
            <a:r>
              <a:rPr lang="en-IN" i="1" u="sng" dirty="0"/>
              <a:t>Merchandise Exports from India Scheme(MEIS)</a:t>
            </a:r>
          </a:p>
          <a:p>
            <a:pPr algn="just">
              <a:lnSpc>
                <a:spcPct val="150000"/>
              </a:lnSpc>
              <a:buFont typeface="Wingdings" pitchFamily="2" charset="2"/>
              <a:buChar char="ü"/>
            </a:pPr>
            <a:r>
              <a:rPr lang="en-IN" dirty="0"/>
              <a:t>Rewards under MEIS are payable as a 2, 3, 4 or 5% of realized FOB value of covered exports, by way of MEIS duty credit scrip. </a:t>
            </a:r>
          </a:p>
          <a:p>
            <a:pPr algn="just">
              <a:lnSpc>
                <a:spcPct val="150000"/>
              </a:lnSpc>
              <a:buFont typeface="Wingdings" pitchFamily="2" charset="2"/>
              <a:buChar char="ü"/>
            </a:pPr>
            <a:r>
              <a:rPr lang="en-IN" dirty="0"/>
              <a:t>The scrip can be transferred or used for payment of a number of duties/taxes including the customs / excise duty / service tax. </a:t>
            </a:r>
            <a:r>
              <a:rPr lang="en-IN" dirty="0" err="1"/>
              <a:t>Scrips</a:t>
            </a:r>
            <a:r>
              <a:rPr lang="en-IN" dirty="0"/>
              <a:t> and inputs imported under the </a:t>
            </a:r>
            <a:r>
              <a:rPr lang="en-IN" dirty="0" err="1"/>
              <a:t>scrips</a:t>
            </a:r>
            <a:r>
              <a:rPr lang="en-IN" dirty="0"/>
              <a:t> are fully transferable.</a:t>
            </a:r>
          </a:p>
          <a:p>
            <a:pPr algn="just">
              <a:lnSpc>
                <a:spcPct val="150000"/>
              </a:lnSpc>
              <a:buFont typeface="Wingdings" pitchFamily="2" charset="2"/>
              <a:buChar char="ü"/>
            </a:pPr>
            <a:r>
              <a:rPr lang="en-IN" dirty="0"/>
              <a:t>The </a:t>
            </a:r>
            <a:r>
              <a:rPr lang="en-IN" dirty="0" err="1"/>
              <a:t>scrips</a:t>
            </a:r>
            <a:r>
              <a:rPr lang="en-IN" dirty="0"/>
              <a:t> </a:t>
            </a:r>
            <a:r>
              <a:rPr lang="en-IN" i="1" u="sng" dirty="0">
                <a:solidFill>
                  <a:srgbClr val="000099"/>
                </a:solidFill>
              </a:rPr>
              <a:t>cannot be used to make payments of GST</a:t>
            </a:r>
            <a:r>
              <a:rPr lang="en-IN" dirty="0"/>
              <a:t> but can be used for payment of Customs Duty.</a:t>
            </a:r>
          </a:p>
          <a:p>
            <a:pPr algn="just">
              <a:lnSpc>
                <a:spcPct val="150000"/>
              </a:lnSpc>
              <a:buFont typeface="Wingdings" pitchFamily="2" charset="2"/>
              <a:buChar char="ü"/>
            </a:pPr>
            <a:r>
              <a:rPr lang="en-IN" dirty="0"/>
              <a:t>Merchandise Exports from India Scheme (MEIS) is a reward computed on the FOB value of exports realized in free foreign exchange and the percentage of this reward is specified in Appendix 3B of the Foreign Trade Policy 2015-20. </a:t>
            </a: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18</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D65F190D-C450-4BC8-BC38-2A5D722DE4E9}"/>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35802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Service Exports from India Scheme(SEIS)</a:t>
            </a:r>
          </a:p>
          <a:p>
            <a:pPr algn="just">
              <a:lnSpc>
                <a:spcPct val="100000"/>
              </a:lnSpc>
            </a:pPr>
            <a:r>
              <a:rPr lang="en-IN" dirty="0"/>
              <a:t>Service Exports from India Scheme (SEIS) is a reward computed based on the ‘net’ free foreign exchange realized and the percentage of this reward is specified in Appendix 3D of the Foreign Trade Policy 2015-20. </a:t>
            </a:r>
          </a:p>
          <a:p>
            <a:pPr algn="just">
              <a:lnSpc>
                <a:spcPct val="150000"/>
              </a:lnSpc>
            </a:pPr>
            <a:endParaRPr lang="en-IN" i="1" u="sng" dirty="0"/>
          </a:p>
          <a:p>
            <a:pPr lvl="1" indent="-457200" algn="l">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19</a:t>
            </a:fld>
            <a:endParaRPr lang="en-US" sz="2000" dirty="0">
              <a:solidFill>
                <a:srgbClr val="0070C0"/>
              </a:solidFill>
            </a:endParaRPr>
          </a:p>
        </p:txBody>
      </p:sp>
      <p:graphicFrame>
        <p:nvGraphicFramePr>
          <p:cNvPr id="6" name="Table 5"/>
          <p:cNvGraphicFramePr>
            <a:graphicFrameLocks noGrp="1"/>
          </p:cNvGraphicFramePr>
          <p:nvPr/>
        </p:nvGraphicFramePr>
        <p:xfrm>
          <a:off x="660400" y="2747756"/>
          <a:ext cx="10195170" cy="2283699"/>
        </p:xfrm>
        <a:graphic>
          <a:graphicData uri="http://schemas.openxmlformats.org/drawingml/2006/table">
            <a:tbl>
              <a:tblPr firstRow="1" bandRow="1">
                <a:tableStyleId>{5C22544A-7EE6-4342-B048-85BDC9FD1C3A}</a:tableStyleId>
              </a:tblPr>
              <a:tblGrid>
                <a:gridCol w="3398390">
                  <a:extLst>
                    <a:ext uri="{9D8B030D-6E8A-4147-A177-3AD203B41FA5}">
                      <a16:colId xmlns:a16="http://schemas.microsoft.com/office/drawing/2014/main" xmlns="" val="20000"/>
                    </a:ext>
                  </a:extLst>
                </a:gridCol>
                <a:gridCol w="3398390">
                  <a:extLst>
                    <a:ext uri="{9D8B030D-6E8A-4147-A177-3AD203B41FA5}">
                      <a16:colId xmlns:a16="http://schemas.microsoft.com/office/drawing/2014/main" xmlns="" val="20001"/>
                    </a:ext>
                  </a:extLst>
                </a:gridCol>
                <a:gridCol w="3398390">
                  <a:extLst>
                    <a:ext uri="{9D8B030D-6E8A-4147-A177-3AD203B41FA5}">
                      <a16:colId xmlns:a16="http://schemas.microsoft.com/office/drawing/2014/main" xmlns="" val="20002"/>
                    </a:ext>
                  </a:extLst>
                </a:gridCol>
              </a:tblGrid>
              <a:tr h="347135">
                <a:tc>
                  <a:txBody>
                    <a:bodyPr/>
                    <a:lstStyle/>
                    <a:p>
                      <a:pPr algn="ctr"/>
                      <a:r>
                        <a:rPr lang="en-IN" dirty="0"/>
                        <a:t>Criteria</a:t>
                      </a:r>
                    </a:p>
                  </a:txBody>
                  <a:tcPr/>
                </a:tc>
                <a:tc>
                  <a:txBody>
                    <a:bodyPr/>
                    <a:lstStyle/>
                    <a:p>
                      <a:pPr algn="ctr"/>
                      <a:r>
                        <a:rPr lang="en-IN" dirty="0"/>
                        <a:t>MEIS</a:t>
                      </a:r>
                    </a:p>
                  </a:txBody>
                  <a:tcPr/>
                </a:tc>
                <a:tc>
                  <a:txBody>
                    <a:bodyPr/>
                    <a:lstStyle/>
                    <a:p>
                      <a:pPr algn="ctr"/>
                      <a:r>
                        <a:rPr lang="en-IN" dirty="0"/>
                        <a:t>SEIS</a:t>
                      </a:r>
                    </a:p>
                  </a:txBody>
                  <a:tcPr/>
                </a:tc>
                <a:extLst>
                  <a:ext uri="{0D108BD9-81ED-4DB2-BD59-A6C34878D82A}">
                    <a16:rowId xmlns:a16="http://schemas.microsoft.com/office/drawing/2014/main" xmlns="" val="10000"/>
                  </a:ext>
                </a:extLst>
              </a:tr>
              <a:tr h="729219">
                <a:tc>
                  <a:txBody>
                    <a:bodyPr/>
                    <a:lstStyle/>
                    <a:p>
                      <a:r>
                        <a:rPr lang="en-IN" dirty="0"/>
                        <a:t>Eligible Exports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Notified products to notified countries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Notified services above $ 15,000 	</a:t>
                      </a:r>
                    </a:p>
                  </a:txBody>
                  <a:tcPr/>
                </a:tc>
                <a:extLst>
                  <a:ext uri="{0D108BD9-81ED-4DB2-BD59-A6C34878D82A}">
                    <a16:rowId xmlns:a16="http://schemas.microsoft.com/office/drawing/2014/main" xmlns="" val="10001"/>
                  </a:ext>
                </a:extLst>
              </a:tr>
              <a:tr h="7292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Ineligible exports 	</a:t>
                      </a:r>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Supplies to EOU, SEZ, deemed exports, products with minimum export price or export duty and other excluded exports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Foreign exchange received for other purposes like equity, debt, donation, loan repayment, etc. are excluded 	</a:t>
                      </a:r>
                    </a:p>
                  </a:txBody>
                  <a:tcPr/>
                </a:tc>
                <a:extLst>
                  <a:ext uri="{0D108BD9-81ED-4DB2-BD59-A6C34878D82A}">
                    <a16:rowId xmlns:a16="http://schemas.microsoft.com/office/drawing/2014/main" xmlns="" val="10002"/>
                  </a:ext>
                </a:extLst>
              </a:tr>
            </a:tbl>
          </a:graphicData>
        </a:graphic>
      </p:graphicFrame>
      <p:sp>
        <p:nvSpPr>
          <p:cNvPr id="7" name="Footer Placeholder 4">
            <a:extLst>
              <a:ext uri="{FF2B5EF4-FFF2-40B4-BE49-F238E27FC236}">
                <a16:creationId xmlns:a16="http://schemas.microsoft.com/office/drawing/2014/main" xmlns="" id="{F13C3F95-5118-45A8-94DC-914AE39336F9}"/>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94083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IN" b="1" u="sng" dirty="0"/>
          </a:p>
          <a:p>
            <a:pPr algn="l"/>
            <a:endParaRPr lang="en-IN" b="1" u="sng" dirty="0"/>
          </a:p>
          <a:p>
            <a:pPr algn="l"/>
            <a:endParaRPr lang="en-IN" b="1" u="sng" dirty="0"/>
          </a:p>
          <a:p>
            <a:pPr algn="l"/>
            <a:endParaRPr lang="en-IN" b="1" u="sng" dirty="0"/>
          </a:p>
          <a:p>
            <a:pPr algn="l"/>
            <a:endParaRPr lang="en-IN" b="1" u="sng" dirty="0"/>
          </a:p>
          <a:p>
            <a:r>
              <a:rPr lang="en-IN" sz="11500" b="1" i="1" u="sng" dirty="0">
                <a:solidFill>
                  <a:schemeClr val="accent1">
                    <a:lumMod val="50000"/>
                  </a:schemeClr>
                </a:solidFill>
              </a:rPr>
              <a:t>Export / SEZ Unit</a:t>
            </a:r>
            <a:r>
              <a:rPr lang="en-IN" sz="11500" b="1" i="1" u="sng" dirty="0"/>
              <a:t> </a:t>
            </a:r>
            <a:endParaRPr lang="en-IN" b="1" i="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a:t>
            </a:fld>
            <a:endParaRPr lang="en-US" sz="2000" dirty="0">
              <a:solidFill>
                <a:srgbClr val="0070C0"/>
              </a:solidFill>
            </a:endParaRPr>
          </a:p>
        </p:txBody>
      </p:sp>
    </p:spTree>
    <p:extLst>
      <p:ext uri="{BB962C8B-B14F-4D97-AF65-F5344CB8AC3E}">
        <p14:creationId xmlns:p14="http://schemas.microsoft.com/office/powerpoint/2010/main" xmlns="" val="3461394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MEIS  &amp; SEIS Contd.,</a:t>
            </a:r>
            <a:endParaRPr lang="en-IN" dirty="0"/>
          </a:p>
          <a:p>
            <a:pPr algn="l">
              <a:buFont typeface="Wingdings" pitchFamily="2" charset="2"/>
              <a:buChar char="ü"/>
            </a:pPr>
            <a:r>
              <a:rPr lang="en-IN" dirty="0"/>
              <a:t>Duty paid by utilization of Duty Credit </a:t>
            </a:r>
            <a:r>
              <a:rPr lang="en-IN" dirty="0" err="1"/>
              <a:t>Scrips</a:t>
            </a:r>
            <a:r>
              <a:rPr lang="en-IN" dirty="0"/>
              <a:t> eligible for duty drawback </a:t>
            </a:r>
          </a:p>
          <a:p>
            <a:pPr algn="l">
              <a:buFont typeface="Wingdings" pitchFamily="2" charset="2"/>
              <a:buChar char="ü"/>
            </a:pPr>
            <a:r>
              <a:rPr lang="en-IN" dirty="0"/>
              <a:t>Duty Credit </a:t>
            </a:r>
            <a:r>
              <a:rPr lang="en-IN" dirty="0" err="1"/>
              <a:t>Scrips</a:t>
            </a:r>
            <a:r>
              <a:rPr lang="en-IN" dirty="0"/>
              <a:t> are valid for 18 months and revalidation will not be permitted </a:t>
            </a:r>
          </a:p>
          <a:p>
            <a:pPr algn="l"/>
            <a:endParaRPr lang="en-IN" b="1" dirty="0"/>
          </a:p>
          <a:p>
            <a:pPr algn="l"/>
            <a:r>
              <a:rPr lang="en-IN" sz="2800" b="1" u="sng" dirty="0">
                <a:solidFill>
                  <a:srgbClr val="000099"/>
                </a:solidFill>
              </a:rPr>
              <a:t>Effect of GST :</a:t>
            </a:r>
            <a:endParaRPr lang="en-IN" b="1" u="sng" dirty="0">
              <a:solidFill>
                <a:srgbClr val="000099"/>
              </a:solidFill>
            </a:endParaRPr>
          </a:p>
          <a:p>
            <a:pPr algn="l"/>
            <a:r>
              <a:rPr lang="en-IN" dirty="0"/>
              <a:t>Duty credit </a:t>
            </a:r>
            <a:r>
              <a:rPr lang="en-IN" dirty="0" err="1"/>
              <a:t>scrips</a:t>
            </a:r>
            <a:r>
              <a:rPr lang="en-IN" dirty="0"/>
              <a:t> are classified under HSN 4907 and</a:t>
            </a:r>
          </a:p>
          <a:p>
            <a:pPr algn="l"/>
            <a:r>
              <a:rPr lang="en-IN" dirty="0"/>
              <a:t>They are </a:t>
            </a:r>
            <a:r>
              <a:rPr lang="en-IN" i="1" u="sng" dirty="0">
                <a:solidFill>
                  <a:srgbClr val="009900"/>
                </a:solidFill>
              </a:rPr>
              <a:t>exempted from the whole of GST</a:t>
            </a:r>
            <a:r>
              <a:rPr lang="en-IN" dirty="0"/>
              <a:t> by an amendment to </a:t>
            </a:r>
            <a:r>
              <a:rPr lang="en-IN" i="1" dirty="0"/>
              <a:t>Notification 2/2017-CT (R) dated 28</a:t>
            </a:r>
            <a:r>
              <a:rPr lang="en-IN" sz="800" i="1" dirty="0"/>
              <a:t>th </a:t>
            </a:r>
            <a:r>
              <a:rPr lang="en-IN" i="1" dirty="0"/>
              <a:t>June 2018 by notification 35/2017CT (R) dated on 13 October 2017. </a:t>
            </a:r>
          </a:p>
          <a:p>
            <a:pPr algn="l"/>
            <a:r>
              <a:rPr lang="en-IN" i="1" dirty="0"/>
              <a:t>It is important to note that duty credit </a:t>
            </a:r>
            <a:r>
              <a:rPr lang="en-IN" i="1" dirty="0" err="1"/>
              <a:t>scrips</a:t>
            </a:r>
            <a:r>
              <a:rPr lang="en-IN" i="1" dirty="0"/>
              <a:t> are held to be ‘goods’ for the purposes of GST.</a:t>
            </a:r>
            <a:endParaRPr lang="en-IN" altLang="en-US" sz="5400" b="1" u="sng" dirty="0">
              <a:ea typeface="Cambria Math" panose="02040503050406030204" pitchFamily="18" charset="0"/>
              <a:cs typeface="Cambria Math" panose="02040503050406030204" pitchFamily="18" charset="0"/>
            </a:endParaRPr>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20</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9C9361CE-1F27-4E9B-ABDA-B8C9F993FDE2}"/>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109990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sz="2600" b="1" u="sng" dirty="0">
                <a:ea typeface="Cambria Math" panose="02040503050406030204" pitchFamily="18" charset="0"/>
              </a:rPr>
              <a:t>Deemed Export – Notification No. 48/2017 dt.18.10.2017</a:t>
            </a:r>
          </a:p>
          <a:p>
            <a:pPr lvl="1" indent="-457200" algn="just">
              <a:lnSpc>
                <a:spcPct val="100000"/>
              </a:lnSpc>
              <a:spcBef>
                <a:spcPts val="600"/>
              </a:spcBef>
              <a:spcAft>
                <a:spcPts val="600"/>
              </a:spcAft>
              <a:buClr>
                <a:schemeClr val="tx2"/>
              </a:buClr>
              <a:defRPr/>
            </a:pPr>
            <a:endParaRPr lang="en-IN" sz="2600" b="1" u="sng" dirty="0">
              <a:ea typeface="Cambria Math" panose="02040503050406030204" pitchFamily="18" charset="0"/>
            </a:endParaRPr>
          </a:p>
          <a:p>
            <a:pPr lvl="1" indent="-457200" algn="just">
              <a:lnSpc>
                <a:spcPct val="100000"/>
              </a:lnSpc>
              <a:spcBef>
                <a:spcPts val="600"/>
              </a:spcBef>
              <a:spcAft>
                <a:spcPts val="600"/>
              </a:spcAft>
              <a:buClr>
                <a:schemeClr val="tx2"/>
              </a:buClr>
              <a:defRPr/>
            </a:pPr>
            <a:r>
              <a:rPr lang="en-IN" sz="2600" dirty="0">
                <a:ea typeface="Cambria Math" panose="02040503050406030204" pitchFamily="18" charset="0"/>
              </a:rPr>
              <a:t>1.</a:t>
            </a:r>
            <a:r>
              <a:rPr lang="en-IN" sz="2800" dirty="0"/>
              <a:t> Supply of goods by a registered person against Advance Authorization 	</a:t>
            </a:r>
          </a:p>
          <a:p>
            <a:pPr lvl="1" indent="-457200" algn="just">
              <a:lnSpc>
                <a:spcPct val="100000"/>
              </a:lnSpc>
              <a:spcBef>
                <a:spcPts val="600"/>
              </a:spcBef>
              <a:spcAft>
                <a:spcPts val="600"/>
              </a:spcAft>
              <a:buClr>
                <a:schemeClr val="tx2"/>
              </a:buClr>
              <a:defRPr/>
            </a:pPr>
            <a:r>
              <a:rPr lang="en-IN" sz="2600" dirty="0">
                <a:ea typeface="Cambria Math" panose="02040503050406030204" pitchFamily="18" charset="0"/>
              </a:rPr>
              <a:t>2.</a:t>
            </a:r>
            <a:r>
              <a:rPr lang="en-IN" sz="2800" dirty="0"/>
              <a:t> Supply of capital goods by a registered person against Export Promotion Capital Goods Authorization (EPCG)</a:t>
            </a:r>
          </a:p>
          <a:p>
            <a:pPr lvl="1" indent="-457200" algn="just">
              <a:lnSpc>
                <a:spcPct val="100000"/>
              </a:lnSpc>
              <a:spcBef>
                <a:spcPts val="600"/>
              </a:spcBef>
              <a:spcAft>
                <a:spcPts val="600"/>
              </a:spcAft>
              <a:buClr>
                <a:schemeClr val="tx2"/>
              </a:buClr>
              <a:defRPr/>
            </a:pPr>
            <a:r>
              <a:rPr lang="en-IN" sz="2800" dirty="0"/>
              <a:t>3. Supply of goods by a registered person to Export Oriented Unit 	</a:t>
            </a:r>
          </a:p>
          <a:p>
            <a:pPr lvl="1" indent="-457200" algn="just">
              <a:lnSpc>
                <a:spcPct val="100000"/>
              </a:lnSpc>
              <a:spcBef>
                <a:spcPts val="600"/>
              </a:spcBef>
              <a:spcAft>
                <a:spcPts val="600"/>
              </a:spcAft>
              <a:buClr>
                <a:schemeClr val="tx2"/>
              </a:buClr>
              <a:defRPr/>
            </a:pPr>
            <a:r>
              <a:rPr lang="en-IN" sz="2800" dirty="0"/>
              <a:t>4. Supply of gold by a bank or Public Sector Undertaking specified in </a:t>
            </a:r>
            <a:r>
              <a:rPr lang="en-IN" sz="2800" i="1" dirty="0"/>
              <a:t>Notification No. 50/2017-Customs, dated the 30th June, 2017 (as amended) against Advance Authorization. 	</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21</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3E06B075-5D56-45D2-A351-608DD89F35F8}"/>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656903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Exports / SEZ Unit – Other Important Points;</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In Case of export of goods, there is no condition of receipt of payment in foreign exchange – CBI&amp;C Circular No. 37/11/2018-GST dt.15.03.2018</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In case of export of service if the payment is not received in convertible foreign exchange, it will not be treated as export of service consequently IGST shall be paid.</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Administrative and support services supplied to a foreign client, where payment is received in foreign exchange is export of Service. – </a:t>
            </a:r>
            <a:r>
              <a:rPr lang="en-IN" altLang="en-US" sz="2400" i="1" dirty="0">
                <a:solidFill>
                  <a:schemeClr val="accent6">
                    <a:lumMod val="75000"/>
                  </a:schemeClr>
                </a:solidFill>
                <a:ea typeface="Cambria Math" panose="02040503050406030204" pitchFamily="18" charset="0"/>
                <a:cs typeface="Cambria Math" panose="02040503050406030204" pitchFamily="18" charset="0"/>
              </a:rPr>
              <a:t>New Global specialist Engineering P. Ltd., (AAR Maharashtra).</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Export of goods or services to Nepal and Bhutan and supplies to SEZ is export even if payment is received INR.</a:t>
            </a:r>
          </a:p>
          <a:p>
            <a:pPr marL="514350" lvl="1" indent="-514350" algn="just">
              <a:lnSpc>
                <a:spcPct val="100000"/>
              </a:lnSpc>
              <a:spcBef>
                <a:spcPts val="600"/>
              </a:spcBef>
              <a:spcAft>
                <a:spcPts val="600"/>
              </a:spcAft>
              <a:buClr>
                <a:schemeClr val="tx2"/>
              </a:buClr>
              <a:buAutoNum type="arabicPeriod"/>
              <a:defRPr/>
            </a:pPr>
            <a:r>
              <a:rPr lang="en-IN" altLang="en-US" sz="2600" dirty="0">
                <a:ea typeface="Cambria Math" panose="02040503050406030204" pitchFamily="18" charset="0"/>
                <a:cs typeface="Cambria Math" panose="02040503050406030204" pitchFamily="18" charset="0"/>
              </a:rPr>
              <a:t>LUT not required in case of export of exempted goods or Non-GST goods.</a:t>
            </a:r>
          </a:p>
          <a:p>
            <a:pPr marL="0" lvl="1"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 </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22</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D8FB386E-6FEA-4995-9015-5F5B3B18F24C}"/>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831734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Exports / SEZ Unit – Other Important Points;</a:t>
            </a:r>
          </a:p>
          <a:p>
            <a:pPr lvl="1" indent="-457200" algn="just">
              <a:lnSpc>
                <a:spcPct val="100000"/>
              </a:lnSpc>
              <a:spcBef>
                <a:spcPts val="600"/>
              </a:spcBef>
              <a:spcAft>
                <a:spcPts val="600"/>
              </a:spcAft>
              <a:buClr>
                <a:schemeClr val="tx2"/>
              </a:buClr>
              <a:defRPr/>
            </a:pPr>
            <a:endParaRPr lang="en-IN" altLang="en-US" sz="2600" b="1" u="sng"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6. Mismatch with EGM – A Procedure has been specified in CBI&amp;C Circular No. 68/2018 – Customs dated 16.03.2018 to avoid the error.</a:t>
            </a:r>
          </a:p>
          <a:p>
            <a:pPr lvl="1" indent="-457200"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7. If SEZ Unit supplies goods to DTA Unit, the DTA Unit is required to file Bill of Entry and pay applicable customs duty including IGST.</a:t>
            </a:r>
          </a:p>
          <a:p>
            <a:pPr lvl="1" indent="-457200"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8. SEZ units are liable to pay GST under RCM wherever applicable – FAQ on GST Chapter 21, Q.No.41 issued by CBIC</a:t>
            </a:r>
          </a:p>
          <a:p>
            <a:pPr lvl="1" indent="-457200"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a:p>
            <a:pPr marL="0" lvl="1"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 </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23</a:t>
            </a:fld>
            <a:endParaRPr lang="en-US" sz="2000" dirty="0">
              <a:solidFill>
                <a:srgbClr val="0070C0"/>
              </a:solidFill>
            </a:endParaRPr>
          </a:p>
        </p:txBody>
      </p:sp>
      <p:sp>
        <p:nvSpPr>
          <p:cNvPr id="6" name="Footer Placeholder 4">
            <a:extLst>
              <a:ext uri="{FF2B5EF4-FFF2-40B4-BE49-F238E27FC236}">
                <a16:creationId xmlns:a16="http://schemas.microsoft.com/office/drawing/2014/main" xmlns="" id="{D8FB386E-6FEA-4995-9015-5F5B3B18F24C}"/>
              </a:ext>
            </a:extLst>
          </p:cNvPr>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872996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IN" b="1" u="sng" dirty="0"/>
          </a:p>
          <a:p>
            <a:pPr algn="l"/>
            <a:endParaRPr lang="en-IN" b="1" u="sng" dirty="0"/>
          </a:p>
          <a:p>
            <a:pPr algn="l"/>
            <a:endParaRPr lang="en-IN" b="1" u="sng" dirty="0"/>
          </a:p>
          <a:p>
            <a:pPr algn="l"/>
            <a:endParaRPr lang="en-IN" b="1" u="sng" dirty="0"/>
          </a:p>
          <a:p>
            <a:pPr algn="l"/>
            <a:endParaRPr lang="en-IN" b="1" u="sng" dirty="0"/>
          </a:p>
          <a:p>
            <a:pPr algn="l"/>
            <a:r>
              <a:rPr lang="en-IN" b="1" dirty="0"/>
              <a:t>				</a:t>
            </a:r>
            <a:r>
              <a:rPr lang="en-IN" sz="11500" b="1" i="1" u="sng" dirty="0">
                <a:solidFill>
                  <a:schemeClr val="accent1">
                    <a:lumMod val="50000"/>
                  </a:schemeClr>
                </a:solidFill>
              </a:rPr>
              <a:t>Refunds</a:t>
            </a:r>
            <a:r>
              <a:rPr lang="en-IN" sz="11500" b="1" i="1" u="sng" dirty="0"/>
              <a:t> </a:t>
            </a:r>
            <a:endParaRPr lang="en-IN" b="1" i="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IN" b="1" u="sng" dirty="0"/>
          </a:p>
          <a:p>
            <a:pPr algn="l"/>
            <a:endParaRPr lang="en-IN" b="1" i="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
        <p:nvSpPr>
          <p:cNvPr id="6" name="Rectangle 5"/>
          <p:cNvSpPr/>
          <p:nvPr/>
        </p:nvSpPr>
        <p:spPr>
          <a:xfrm>
            <a:off x="703385" y="579358"/>
            <a:ext cx="4794739" cy="6278642"/>
          </a:xfrm>
          <a:prstGeom prst="rect">
            <a:avLst/>
          </a:prstGeom>
        </p:spPr>
        <p:txBody>
          <a:bodyPr wrap="square">
            <a:spAutoFit/>
          </a:bodyPr>
          <a:lstStyle/>
          <a:p>
            <a:pPr>
              <a:lnSpc>
                <a:spcPct val="150000"/>
              </a:lnSpc>
            </a:pPr>
            <a:r>
              <a:rPr lang="en-US" sz="2400" b="1" u="sng" dirty="0"/>
              <a:t>Chapter – IX  of CGST Act 2017 </a:t>
            </a:r>
            <a:r>
              <a:rPr lang="en-US" sz="2000" b="1" u="sng" dirty="0"/>
              <a:t>Sections</a:t>
            </a:r>
            <a:endParaRPr lang="en-US" sz="2400" b="1" u="sng" dirty="0"/>
          </a:p>
          <a:p>
            <a:pPr>
              <a:lnSpc>
                <a:spcPct val="150000"/>
              </a:lnSpc>
            </a:pPr>
            <a:r>
              <a:rPr lang="en-US" sz="2000" dirty="0"/>
              <a:t>54. Refund of tax</a:t>
            </a:r>
          </a:p>
          <a:p>
            <a:pPr>
              <a:lnSpc>
                <a:spcPct val="150000"/>
              </a:lnSpc>
            </a:pPr>
            <a:r>
              <a:rPr lang="en-US" sz="2000" dirty="0"/>
              <a:t>55. Refund in certain cases</a:t>
            </a:r>
          </a:p>
          <a:p>
            <a:pPr>
              <a:lnSpc>
                <a:spcPct val="150000"/>
              </a:lnSpc>
            </a:pPr>
            <a:r>
              <a:rPr lang="en-US" sz="2000" dirty="0"/>
              <a:t>56. Interest on delayed refunds</a:t>
            </a:r>
          </a:p>
          <a:p>
            <a:pPr>
              <a:lnSpc>
                <a:spcPct val="150000"/>
              </a:lnSpc>
            </a:pPr>
            <a:r>
              <a:rPr lang="en-US" sz="2000" dirty="0"/>
              <a:t>57. Consumer Welfare Fund</a:t>
            </a:r>
          </a:p>
          <a:p>
            <a:pPr>
              <a:lnSpc>
                <a:spcPct val="150000"/>
              </a:lnSpc>
            </a:pPr>
            <a:r>
              <a:rPr lang="en-US" sz="2000" dirty="0"/>
              <a:t>58. </a:t>
            </a:r>
            <a:r>
              <a:rPr lang="en-US" sz="2000" dirty="0" err="1"/>
              <a:t>Utilisation</a:t>
            </a:r>
            <a:r>
              <a:rPr lang="en-US" sz="2000" dirty="0"/>
              <a:t> of Fund</a:t>
            </a:r>
          </a:p>
          <a:p>
            <a:pPr>
              <a:lnSpc>
                <a:spcPct val="150000"/>
              </a:lnSpc>
            </a:pPr>
            <a:r>
              <a:rPr lang="en-US" sz="2000" b="1" u="sng" dirty="0"/>
              <a:t>Other Relevant Sections</a:t>
            </a:r>
          </a:p>
          <a:p>
            <a:pPr>
              <a:lnSpc>
                <a:spcPct val="150000"/>
              </a:lnSpc>
            </a:pPr>
            <a:r>
              <a:rPr lang="en-US" sz="2000" dirty="0"/>
              <a:t>33. Tax to be indicated in tax invoice</a:t>
            </a:r>
          </a:p>
          <a:p>
            <a:pPr>
              <a:lnSpc>
                <a:spcPct val="150000"/>
              </a:lnSpc>
            </a:pPr>
            <a:r>
              <a:rPr lang="en-US" sz="2000" dirty="0"/>
              <a:t>57. Consumer Welfare Fund</a:t>
            </a:r>
          </a:p>
          <a:p>
            <a:pPr>
              <a:lnSpc>
                <a:spcPct val="150000"/>
              </a:lnSpc>
            </a:pPr>
            <a:r>
              <a:rPr lang="en-US" sz="2000" dirty="0"/>
              <a:t>49. Payment of tax, interest, penalty etc.</a:t>
            </a:r>
          </a:p>
          <a:p>
            <a:pPr>
              <a:lnSpc>
                <a:spcPct val="150000"/>
              </a:lnSpc>
            </a:pPr>
            <a:r>
              <a:rPr lang="en-US" sz="2000" dirty="0"/>
              <a:t>39 Furnishing of returns</a:t>
            </a:r>
          </a:p>
          <a:p>
            <a:pPr>
              <a:lnSpc>
                <a:spcPct val="150000"/>
              </a:lnSpc>
            </a:pPr>
            <a:r>
              <a:rPr lang="en-US" sz="2000" dirty="0"/>
              <a:t>77. Tax wrongfully collected and paid</a:t>
            </a:r>
            <a:endParaRPr lang="en-IN" sz="2000" dirty="0"/>
          </a:p>
        </p:txBody>
      </p:sp>
      <p:sp>
        <p:nvSpPr>
          <p:cNvPr id="7" name="Rectangle 6"/>
          <p:cNvSpPr/>
          <p:nvPr/>
        </p:nvSpPr>
        <p:spPr>
          <a:xfrm>
            <a:off x="5345723" y="637126"/>
            <a:ext cx="6096000" cy="6001643"/>
          </a:xfrm>
          <a:prstGeom prst="rect">
            <a:avLst/>
          </a:prstGeom>
        </p:spPr>
        <p:txBody>
          <a:bodyPr>
            <a:spAutoFit/>
          </a:bodyPr>
          <a:lstStyle/>
          <a:p>
            <a:r>
              <a:rPr lang="en-IN" sz="2400" b="1" u="sng" dirty="0"/>
              <a:t>Chapter – X of CGST Rules 2017</a:t>
            </a:r>
          </a:p>
          <a:p>
            <a:pPr>
              <a:lnSpc>
                <a:spcPct val="150000"/>
              </a:lnSpc>
            </a:pPr>
            <a:r>
              <a:rPr lang="en-US" sz="2000" dirty="0"/>
              <a:t>89. Application for refund of tax, interest, penalty, fees or any other amount</a:t>
            </a:r>
          </a:p>
          <a:p>
            <a:pPr>
              <a:lnSpc>
                <a:spcPct val="150000"/>
              </a:lnSpc>
            </a:pPr>
            <a:r>
              <a:rPr lang="en-IN" sz="2000" dirty="0"/>
              <a:t>90. Acknowledgement</a:t>
            </a:r>
          </a:p>
          <a:p>
            <a:pPr>
              <a:lnSpc>
                <a:spcPct val="150000"/>
              </a:lnSpc>
            </a:pPr>
            <a:r>
              <a:rPr lang="en-US" sz="2000" dirty="0"/>
              <a:t>91. Grant of provisional refund</a:t>
            </a:r>
          </a:p>
          <a:p>
            <a:pPr>
              <a:lnSpc>
                <a:spcPct val="150000"/>
              </a:lnSpc>
            </a:pPr>
            <a:r>
              <a:rPr lang="en-IN" sz="2000" dirty="0"/>
              <a:t>92. Order sanctioning refund</a:t>
            </a:r>
          </a:p>
          <a:p>
            <a:pPr>
              <a:lnSpc>
                <a:spcPct val="150000"/>
              </a:lnSpc>
            </a:pPr>
            <a:r>
              <a:rPr lang="en-US" sz="2000" dirty="0"/>
              <a:t>93. Credit of the amount of rejected </a:t>
            </a:r>
            <a:r>
              <a:rPr lang="en-IN" sz="2000" dirty="0"/>
              <a:t>refund claim</a:t>
            </a:r>
          </a:p>
          <a:p>
            <a:pPr>
              <a:lnSpc>
                <a:spcPct val="150000"/>
              </a:lnSpc>
            </a:pPr>
            <a:r>
              <a:rPr lang="en-US" sz="2000" dirty="0"/>
              <a:t>94. Order sanctioning interest on delayed </a:t>
            </a:r>
            <a:r>
              <a:rPr lang="en-IN" sz="2000" dirty="0"/>
              <a:t>refund</a:t>
            </a:r>
          </a:p>
          <a:p>
            <a:pPr>
              <a:lnSpc>
                <a:spcPct val="150000"/>
              </a:lnSpc>
            </a:pPr>
            <a:r>
              <a:rPr lang="en-US" sz="2000" dirty="0"/>
              <a:t>95. Refund of tax to certain persons</a:t>
            </a:r>
          </a:p>
          <a:p>
            <a:pPr>
              <a:lnSpc>
                <a:spcPct val="150000"/>
              </a:lnSpc>
            </a:pPr>
            <a:r>
              <a:rPr lang="en-US" sz="2000" dirty="0"/>
              <a:t>96. Refund of IGST paid on goods or services exported</a:t>
            </a:r>
            <a:endParaRPr lang="en-IN" sz="2000" dirty="0"/>
          </a:p>
          <a:p>
            <a:pPr>
              <a:lnSpc>
                <a:spcPct val="150000"/>
              </a:lnSpc>
            </a:pPr>
            <a:r>
              <a:rPr lang="en-US" sz="2000" dirty="0"/>
              <a:t>96A. Refund of IGST on export of goods or services under bond or LUT     </a:t>
            </a:r>
            <a:r>
              <a:rPr lang="en-IN" sz="2000" dirty="0"/>
              <a:t>97. Consumer Welfare Fund</a:t>
            </a:r>
          </a:p>
          <a:p>
            <a:pPr>
              <a:lnSpc>
                <a:spcPct val="150000"/>
              </a:lnSpc>
            </a:pPr>
            <a:r>
              <a:rPr lang="en-US" sz="2000" dirty="0"/>
              <a:t>97A. Manual filing and processing</a:t>
            </a:r>
            <a:endParaRPr lang="en-IN" sz="2000" dirty="0"/>
          </a:p>
        </p:txBody>
      </p:sp>
    </p:spTree>
    <p:extLst>
      <p:ext uri="{BB962C8B-B14F-4D97-AF65-F5344CB8AC3E}">
        <p14:creationId xmlns:p14="http://schemas.microsoft.com/office/powerpoint/2010/main" xmlns="" val="31916712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The refund can be claimed in the below circumstances;</a:t>
            </a:r>
            <a:endParaRPr lang="en-IN" dirty="0"/>
          </a:p>
          <a:p>
            <a:pPr marL="457200" indent="-457200" algn="l">
              <a:buFont typeface="+mj-lt"/>
              <a:buAutoNum type="arabicPeriod"/>
            </a:pPr>
            <a:r>
              <a:rPr lang="en-IN" dirty="0"/>
              <a:t>Export of goods or services </a:t>
            </a:r>
          </a:p>
          <a:p>
            <a:pPr marL="457200" indent="-457200" algn="l">
              <a:buFont typeface="+mj-lt"/>
              <a:buAutoNum type="arabicPeriod"/>
            </a:pPr>
            <a:r>
              <a:rPr lang="en-IN" dirty="0"/>
              <a:t>Supplies to SEZs units and developers </a:t>
            </a:r>
          </a:p>
          <a:p>
            <a:pPr marL="457200" indent="-457200" algn="l">
              <a:buFont typeface="+mj-lt"/>
              <a:buAutoNum type="arabicPeriod"/>
            </a:pPr>
            <a:r>
              <a:rPr lang="en-IN" dirty="0"/>
              <a:t>Deemed exports </a:t>
            </a:r>
          </a:p>
          <a:p>
            <a:pPr marL="457200" indent="-457200" algn="l">
              <a:buFont typeface="+mj-lt"/>
              <a:buAutoNum type="arabicPeriod"/>
            </a:pPr>
            <a:r>
              <a:rPr lang="en-IN" dirty="0"/>
              <a:t>Refund of taxes on purchases made by UN or embassies etc. </a:t>
            </a:r>
          </a:p>
          <a:p>
            <a:pPr marL="457200" indent="-457200" algn="l">
              <a:buFont typeface="+mj-lt"/>
              <a:buAutoNum type="arabicPeriod"/>
            </a:pPr>
            <a:r>
              <a:rPr lang="en-IN" dirty="0"/>
              <a:t>Refund arising on account of judgement, decree, order or direction of the Appellate Authority, Appellate Tribunal or any court </a:t>
            </a:r>
          </a:p>
          <a:p>
            <a:pPr marL="457200" indent="-457200" algn="l">
              <a:buFont typeface="+mj-lt"/>
              <a:buAutoNum type="arabicPeriod"/>
            </a:pPr>
            <a:r>
              <a:rPr lang="en-IN" dirty="0"/>
              <a:t>Refund of accumulated ITC on account of inverted duty structure -  </a:t>
            </a:r>
            <a:r>
              <a:rPr lang="en-IN" i="1" dirty="0">
                <a:solidFill>
                  <a:srgbClr val="000099"/>
                </a:solidFill>
              </a:rPr>
              <a:t>New Provision in GST</a:t>
            </a:r>
            <a:endParaRPr lang="en-IN" dirty="0"/>
          </a:p>
          <a:p>
            <a:pPr marL="457200" indent="-457200" algn="l">
              <a:buFont typeface="+mj-lt"/>
              <a:buAutoNum type="arabicPeriod"/>
            </a:pPr>
            <a:r>
              <a:rPr lang="en-IN" dirty="0"/>
              <a:t>Finalisation of provisional assessment </a:t>
            </a:r>
          </a:p>
          <a:p>
            <a:pPr marL="457200" indent="-457200" algn="l">
              <a:buFont typeface="+mj-lt"/>
              <a:buAutoNum type="arabicPeriod"/>
            </a:pPr>
            <a:r>
              <a:rPr lang="en-IN" dirty="0"/>
              <a:t>Refund of pre-deposit </a:t>
            </a:r>
          </a:p>
          <a:p>
            <a:pPr marL="457200" indent="-457200" algn="l">
              <a:buFont typeface="+mj-lt"/>
              <a:buAutoNum type="arabicPeriod"/>
            </a:pPr>
            <a:r>
              <a:rPr lang="en-IN" dirty="0"/>
              <a:t>Excess payment due to mistake - </a:t>
            </a:r>
            <a:r>
              <a:rPr lang="en-IN" i="1" dirty="0">
                <a:solidFill>
                  <a:srgbClr val="000099"/>
                </a:solidFill>
              </a:rPr>
              <a:t>New Provision in GST</a:t>
            </a:r>
            <a:endParaRPr lang="en-IN" dirty="0"/>
          </a:p>
          <a:p>
            <a:pPr marL="457200" indent="-457200" algn="l">
              <a:buFont typeface="+mj-lt"/>
              <a:buAutoNum type="arabicPeriod"/>
            </a:pPr>
            <a:r>
              <a:rPr lang="en-IN" dirty="0"/>
              <a:t>Refunds to International tourists of GST paid on goods in India and carried abroad at the time of </a:t>
            </a:r>
          </a:p>
          <a:p>
            <a:pPr marL="457200" indent="-457200" algn="l"/>
            <a:r>
              <a:rPr lang="en-IN" dirty="0"/>
              <a:t>	their departure from India – </a:t>
            </a:r>
            <a:r>
              <a:rPr lang="en-IN" i="1" dirty="0">
                <a:solidFill>
                  <a:srgbClr val="000099"/>
                </a:solidFill>
              </a:rPr>
              <a:t>New Provision in GST</a:t>
            </a:r>
          </a:p>
          <a:p>
            <a:pPr marL="457200" indent="-457200" algn="l"/>
            <a:r>
              <a:rPr lang="en-IN" dirty="0"/>
              <a:t>11.	Refund on account of issuance of refund vouchers for taxes paid on advances against which, goods or services have not been supplied </a:t>
            </a:r>
          </a:p>
          <a:p>
            <a:pPr marL="457200" indent="-457200" algn="l"/>
            <a:r>
              <a:rPr lang="en-IN" dirty="0"/>
              <a:t>12.	Refund of CGST &amp; SGST paid by treating the supply as intra State supply which is subsequently held as inter-State supply and vice versa</a:t>
            </a:r>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i="1" u="sng" dirty="0">
                <a:ea typeface="Cambria Math" panose="02040503050406030204" pitchFamily="18" charset="0"/>
                <a:cs typeface="Cambria Math" panose="02040503050406030204" pitchFamily="18" charset="0"/>
              </a:rPr>
              <a:t>Statutory Provisions</a:t>
            </a:r>
            <a:r>
              <a:rPr lang="en-IN" altLang="en-US" sz="2600" b="1" u="sng" dirty="0">
                <a:ea typeface="Cambria Math" panose="02040503050406030204" pitchFamily="18" charset="0"/>
                <a:cs typeface="Cambria Math" panose="02040503050406030204" pitchFamily="18" charset="0"/>
              </a:rPr>
              <a:t>;</a:t>
            </a:r>
          </a:p>
          <a:p>
            <a:pPr algn="just">
              <a:lnSpc>
                <a:spcPct val="150000"/>
              </a:lnSpc>
            </a:pPr>
            <a:r>
              <a:rPr lang="en-IN" i="1" dirty="0"/>
              <a:t>(1) Any person claiming refund of any tax and interest, if any, paid on such tax or any other amount paid by him, may </a:t>
            </a:r>
            <a:r>
              <a:rPr lang="en-IN" i="1" u="sng" dirty="0">
                <a:solidFill>
                  <a:srgbClr val="000099"/>
                </a:solidFill>
              </a:rPr>
              <a:t>make an application before the expiry of two years from relevant date</a:t>
            </a:r>
            <a:r>
              <a:rPr lang="en-IN" i="1" dirty="0"/>
              <a:t> in such form and manner as may be prescribed:</a:t>
            </a:r>
          </a:p>
          <a:p>
            <a:pPr algn="just">
              <a:lnSpc>
                <a:spcPct val="150000"/>
              </a:lnSpc>
            </a:pPr>
            <a:r>
              <a:rPr lang="en-IN" i="1" dirty="0"/>
              <a:t>Provided that a registered taxable person, </a:t>
            </a:r>
            <a:r>
              <a:rPr lang="en-IN" i="1" u="sng" dirty="0"/>
              <a:t>claiming refund of any balance in the electronic cash ledger</a:t>
            </a:r>
            <a:r>
              <a:rPr lang="en-IN" i="1" dirty="0"/>
              <a:t> in accordance with the provisions as per sub-section (6) of section 49 may </a:t>
            </a:r>
            <a:r>
              <a:rPr lang="en-IN" i="1" u="sng" dirty="0">
                <a:solidFill>
                  <a:srgbClr val="000099"/>
                </a:solidFill>
              </a:rPr>
              <a:t>claim such refund in return furnished under section 39</a:t>
            </a:r>
            <a:r>
              <a:rPr lang="en-IN" i="1" dirty="0"/>
              <a:t> in such manner as may be prescribed.</a:t>
            </a:r>
          </a:p>
          <a:p>
            <a:pPr algn="just">
              <a:lnSpc>
                <a:spcPct val="150000"/>
              </a:lnSpc>
            </a:pPr>
            <a:r>
              <a:rPr lang="en-IN" i="1" dirty="0"/>
              <a:t>(2) A specialized agency of United Nations Organization or any Multilateral Financial Institution and Organization notified under the United Nations (Privileges and Immunities) Act, 1947, Consulate or Embassy of foreign countries or any other person or class of persons as notified under section 55, </a:t>
            </a:r>
            <a:r>
              <a:rPr lang="en-IN" i="1" u="sng" dirty="0">
                <a:solidFill>
                  <a:srgbClr val="000099"/>
                </a:solidFill>
              </a:rPr>
              <a:t>entitled to a refund of tax paid by it on inward supplies of goods or services or both</a:t>
            </a:r>
            <a:r>
              <a:rPr lang="en-IN" i="1" dirty="0"/>
              <a:t>, may make an application for such refund, in such form and manner prescribed, </a:t>
            </a:r>
            <a:r>
              <a:rPr lang="en-IN" i="1" u="sng" dirty="0">
                <a:solidFill>
                  <a:srgbClr val="000099"/>
                </a:solidFill>
              </a:rPr>
              <a:t>before the expiry of six months from the last day of the quarter in which such supply was received</a:t>
            </a:r>
            <a:endParaRPr lang="en-IN" u="sng" dirty="0">
              <a:solidFill>
                <a:srgbClr val="000099"/>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i="1" u="sng" dirty="0">
                <a:ea typeface="Cambria Math" panose="02040503050406030204" pitchFamily="18" charset="0"/>
                <a:cs typeface="Cambria Math" panose="02040503050406030204" pitchFamily="18" charset="0"/>
              </a:rPr>
              <a:t>Statutory Provisions</a:t>
            </a:r>
            <a:r>
              <a:rPr lang="en-IN" altLang="en-US" sz="2600" b="1" u="sng" dirty="0">
                <a:ea typeface="Cambria Math" panose="02040503050406030204" pitchFamily="18" charset="0"/>
                <a:cs typeface="Cambria Math" panose="02040503050406030204" pitchFamily="18" charset="0"/>
              </a:rPr>
              <a:t>;</a:t>
            </a:r>
          </a:p>
          <a:p>
            <a:pPr algn="l"/>
            <a:r>
              <a:rPr lang="en-IN" i="1" dirty="0"/>
              <a:t>(3) Subject to the provisions of sub-section (10), a registered person may claim refund of any unutilized input tax credit at the end of any tax period:</a:t>
            </a:r>
          </a:p>
          <a:p>
            <a:pPr algn="l"/>
            <a:r>
              <a:rPr lang="en-IN" i="1" dirty="0"/>
              <a:t>Provided that </a:t>
            </a:r>
            <a:r>
              <a:rPr lang="en-IN" i="1" u="sng" dirty="0">
                <a:solidFill>
                  <a:srgbClr val="FF0000"/>
                </a:solidFill>
              </a:rPr>
              <a:t>no refund of unutilized input tax credit </a:t>
            </a:r>
            <a:r>
              <a:rPr lang="en-IN" i="1" dirty="0"/>
              <a:t>shall be allowed in cases </a:t>
            </a:r>
            <a:r>
              <a:rPr lang="en-IN" i="1" u="sng" dirty="0">
                <a:solidFill>
                  <a:srgbClr val="008000"/>
                </a:solidFill>
              </a:rPr>
              <a:t>other than</a:t>
            </a:r>
            <a:r>
              <a:rPr lang="en-IN" i="1" dirty="0"/>
              <a:t>-</a:t>
            </a:r>
          </a:p>
          <a:p>
            <a:pPr algn="l"/>
            <a:r>
              <a:rPr lang="en-IN" i="1" dirty="0"/>
              <a:t>	(</a:t>
            </a:r>
            <a:r>
              <a:rPr lang="en-IN" i="1" dirty="0" err="1"/>
              <a:t>i</a:t>
            </a:r>
            <a:r>
              <a:rPr lang="en-IN" i="1" dirty="0"/>
              <a:t>) zero rated supplies made without payment of tax</a:t>
            </a:r>
          </a:p>
          <a:p>
            <a:pPr algn="l"/>
            <a:r>
              <a:rPr lang="en-IN" i="1" dirty="0"/>
              <a:t>	(ii) where the credit has accumulated on account of rate of tax on inputs being higher 	than the rate of tax on output supplies, other than nil rated or fully exempt supplies, 	except supplies of goods or services or both as may be notified by the Government on 	the recommendations of the Council:</a:t>
            </a:r>
          </a:p>
          <a:p>
            <a:pPr algn="l"/>
            <a:r>
              <a:rPr lang="en-IN" i="1" dirty="0"/>
              <a:t>Provided Further that </a:t>
            </a:r>
            <a:r>
              <a:rPr lang="en-IN" i="1" u="sng" dirty="0">
                <a:solidFill>
                  <a:srgbClr val="FF0000"/>
                </a:solidFill>
              </a:rPr>
              <a:t>no refund of unutilized input tax credit</a:t>
            </a:r>
            <a:r>
              <a:rPr lang="en-IN" i="1" dirty="0">
                <a:solidFill>
                  <a:srgbClr val="FF0000"/>
                </a:solidFill>
              </a:rPr>
              <a:t> </a:t>
            </a:r>
            <a:r>
              <a:rPr lang="en-IN" i="1" dirty="0"/>
              <a:t>shall be allowed in cases where the goods </a:t>
            </a:r>
            <a:r>
              <a:rPr lang="en-IN" i="1" u="sng" dirty="0"/>
              <a:t>exported out of India are subjected to export duty</a:t>
            </a:r>
            <a:r>
              <a:rPr lang="en-IN" i="1" dirty="0"/>
              <a:t>.</a:t>
            </a:r>
            <a:endParaRPr lang="en-IN" sz="6600" b="1" i="1" u="sng" dirty="0">
              <a:ea typeface="Cambria Math" panose="02040503050406030204" pitchFamily="18" charset="0"/>
            </a:endParaRPr>
          </a:p>
          <a:p>
            <a:pPr algn="l"/>
            <a:r>
              <a:rPr lang="en-IN" i="1" dirty="0"/>
              <a:t>Provided also that </a:t>
            </a:r>
            <a:r>
              <a:rPr lang="en-IN" i="1" u="sng" dirty="0">
                <a:solidFill>
                  <a:srgbClr val="FF0000"/>
                </a:solidFill>
              </a:rPr>
              <a:t>no refund of input tax credit </a:t>
            </a:r>
            <a:r>
              <a:rPr lang="en-IN" i="1" dirty="0"/>
              <a:t>shall be allowed if the supplier of goods or services or both </a:t>
            </a:r>
            <a:r>
              <a:rPr lang="en-IN" i="1" u="sng" dirty="0"/>
              <a:t>avails of drawback in respect of central tax or claims refund </a:t>
            </a:r>
            <a:r>
              <a:rPr lang="en-IN" i="1" dirty="0"/>
              <a:t>of the integrated tax paid on such supplies</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i="1" u="sng" dirty="0">
                <a:ea typeface="Cambria Math" panose="02040503050406030204" pitchFamily="18" charset="0"/>
                <a:cs typeface="Cambria Math" panose="02040503050406030204" pitchFamily="18" charset="0"/>
              </a:rPr>
              <a:t>Statutory Provisions</a:t>
            </a:r>
            <a:r>
              <a:rPr lang="en-IN" altLang="en-US" sz="2600" b="1" u="sng" dirty="0">
                <a:ea typeface="Cambria Math" panose="02040503050406030204" pitchFamily="18" charset="0"/>
                <a:cs typeface="Cambria Math" panose="02040503050406030204" pitchFamily="18" charset="0"/>
              </a:rPr>
              <a:t>;</a:t>
            </a:r>
          </a:p>
          <a:p>
            <a:pPr algn="l"/>
            <a:r>
              <a:rPr lang="en-IN" i="1" dirty="0"/>
              <a:t>(4) The application shall be accompanied by—</a:t>
            </a:r>
          </a:p>
          <a:p>
            <a:pPr algn="l"/>
            <a:r>
              <a:rPr lang="en-IN" i="1" dirty="0"/>
              <a:t>	(a) such documentary evidence </a:t>
            </a:r>
            <a:r>
              <a:rPr lang="en-IN" i="1" u="sng" dirty="0">
                <a:solidFill>
                  <a:srgbClr val="000099"/>
                </a:solidFill>
              </a:rPr>
              <a:t>as may be prescribed </a:t>
            </a:r>
            <a:r>
              <a:rPr lang="en-IN" i="1" dirty="0"/>
              <a:t>to establish that a refund is</a:t>
            </a:r>
          </a:p>
          <a:p>
            <a:pPr algn="l"/>
            <a:r>
              <a:rPr lang="en-IN" i="1" dirty="0"/>
              <a:t>	due to the applicant; and</a:t>
            </a:r>
          </a:p>
          <a:p>
            <a:pPr algn="l"/>
            <a:r>
              <a:rPr lang="en-IN" i="1" dirty="0"/>
              <a:t>	(b) such documentary or other evidence (including the documents referred to in</a:t>
            </a:r>
          </a:p>
          <a:p>
            <a:pPr algn="l"/>
            <a:r>
              <a:rPr lang="en-IN" i="1" dirty="0"/>
              <a:t>section 33) as the applicant may furnish to establish that the amount of tax and</a:t>
            </a:r>
          </a:p>
          <a:p>
            <a:pPr algn="l"/>
            <a:r>
              <a:rPr lang="en-IN" i="1" dirty="0"/>
              <a:t>interest, if any, paid on such tax or any other amount paid in relation to which</a:t>
            </a:r>
          </a:p>
          <a:p>
            <a:pPr algn="l"/>
            <a:r>
              <a:rPr lang="en-IN" i="1" dirty="0"/>
              <a:t>such refund is claimed was collected from, or paid by, him and the incidence of</a:t>
            </a:r>
          </a:p>
          <a:p>
            <a:pPr algn="l"/>
            <a:r>
              <a:rPr lang="en-IN" i="1" dirty="0"/>
              <a:t>such tax and interest had not been passed on to any other person:</a:t>
            </a:r>
          </a:p>
          <a:p>
            <a:pPr algn="l"/>
            <a:endParaRPr lang="en-IN" i="1" dirty="0"/>
          </a:p>
          <a:p>
            <a:pPr algn="l"/>
            <a:r>
              <a:rPr lang="en-IN" i="1" dirty="0"/>
              <a:t>Provided that where the amount claimed as </a:t>
            </a:r>
            <a:r>
              <a:rPr lang="en-IN" i="1" u="sng" dirty="0">
                <a:solidFill>
                  <a:srgbClr val="000099"/>
                </a:solidFill>
              </a:rPr>
              <a:t>refund is less than two </a:t>
            </a:r>
            <a:r>
              <a:rPr lang="en-IN" i="1" u="sng" dirty="0" err="1">
                <a:solidFill>
                  <a:srgbClr val="000099"/>
                </a:solidFill>
              </a:rPr>
              <a:t>lakh</a:t>
            </a:r>
            <a:r>
              <a:rPr lang="en-IN" i="1" u="sng" dirty="0">
                <a:solidFill>
                  <a:srgbClr val="000099"/>
                </a:solidFill>
              </a:rPr>
              <a:t> rupees</a:t>
            </a:r>
            <a:r>
              <a:rPr lang="en-IN" i="1" dirty="0"/>
              <a:t>, it shall</a:t>
            </a:r>
          </a:p>
          <a:p>
            <a:pPr algn="l"/>
            <a:r>
              <a:rPr lang="en-IN" i="1" dirty="0"/>
              <a:t>not be necessary for the applicant to furnish any documentary and other evidences but,</a:t>
            </a:r>
          </a:p>
          <a:p>
            <a:pPr algn="l"/>
            <a:r>
              <a:rPr lang="en-IN" i="1" dirty="0"/>
              <a:t>he may </a:t>
            </a:r>
            <a:r>
              <a:rPr lang="en-IN" i="1" u="sng" dirty="0">
                <a:solidFill>
                  <a:srgbClr val="000099"/>
                </a:solidFill>
              </a:rPr>
              <a:t>file a declaration</a:t>
            </a:r>
            <a:r>
              <a:rPr lang="en-IN" i="1" dirty="0"/>
              <a:t>, based on the documentary or other evidences available with</a:t>
            </a:r>
          </a:p>
          <a:p>
            <a:pPr algn="l"/>
            <a:r>
              <a:rPr lang="en-IN" i="1" dirty="0"/>
              <a:t>him, certifying that the incidence of such tax and interest had not been passed on to any</a:t>
            </a:r>
          </a:p>
          <a:p>
            <a:pPr algn="l"/>
            <a:r>
              <a:rPr lang="en-IN" i="1" dirty="0"/>
              <a:t>other person.</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29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p:spPr>
        <p:txBody>
          <a:bodyPr>
            <a:normAutofit/>
          </a:bodyPr>
          <a:lstStyle/>
          <a:p>
            <a:pPr marL="342900" indent="-342900" algn="l">
              <a:lnSpc>
                <a:spcPct val="150000"/>
              </a:lnSpc>
            </a:pPr>
            <a:r>
              <a:rPr lang="en-US" b="1" u="sng" dirty="0"/>
              <a:t>Section 16 of IGST Act, 2017</a:t>
            </a:r>
          </a:p>
          <a:p>
            <a:pPr marL="457200" indent="-457200" algn="l">
              <a:lnSpc>
                <a:spcPct val="150000"/>
              </a:lnSpc>
            </a:pPr>
            <a:endParaRPr lang="en-US" sz="2000" dirty="0"/>
          </a:p>
          <a:p>
            <a:pPr marL="457200" indent="-457200" algn="l">
              <a:lnSpc>
                <a:spcPct val="150000"/>
              </a:lnSpc>
            </a:pPr>
            <a:endParaRPr lang="en-US" sz="2000" u="sng" dirty="0">
              <a:solidFill>
                <a:srgbClr val="C00000"/>
              </a:solidFill>
            </a:endParaRPr>
          </a:p>
          <a:p>
            <a:pPr marL="457200" indent="-457200" algn="l">
              <a:lnSpc>
                <a:spcPct val="150000"/>
              </a:lnSpc>
            </a:pPr>
            <a:endParaRPr lang="en-US" sz="20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graphicFrame>
        <p:nvGraphicFramePr>
          <p:cNvPr id="6" name="Diagram 5">
            <a:extLst>
              <a:ext uri="{FF2B5EF4-FFF2-40B4-BE49-F238E27FC236}">
                <a16:creationId xmlns:a16="http://schemas.microsoft.com/office/drawing/2014/main" xmlns="" id="{4B089A74-225C-4DC7-9181-C93AFA5DE58E}"/>
              </a:ext>
            </a:extLst>
          </p:cNvPr>
          <p:cNvGraphicFramePr/>
          <p:nvPr/>
        </p:nvGraphicFramePr>
        <p:xfrm>
          <a:off x="766438" y="894742"/>
          <a:ext cx="10317833" cy="2728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a:extLst>
              <a:ext uri="{FF2B5EF4-FFF2-40B4-BE49-F238E27FC236}">
                <a16:creationId xmlns:a16="http://schemas.microsoft.com/office/drawing/2014/main" xmlns="" id="{411687AC-20D3-48B4-A1E7-12E4DCD8E3A1}"/>
              </a:ext>
            </a:extLst>
          </p:cNvPr>
          <p:cNvSpPr/>
          <p:nvPr/>
        </p:nvSpPr>
        <p:spPr>
          <a:xfrm>
            <a:off x="636105" y="3642179"/>
            <a:ext cx="10448166" cy="2677656"/>
          </a:xfrm>
          <a:prstGeom prst="rect">
            <a:avLst/>
          </a:prstGeom>
        </p:spPr>
        <p:txBody>
          <a:bodyPr wrap="square">
            <a:spAutoFit/>
          </a:bodyPr>
          <a:lstStyle/>
          <a:p>
            <a:pPr algn="just">
              <a:spcBef>
                <a:spcPts val="0"/>
              </a:spcBef>
            </a:pPr>
            <a:r>
              <a:rPr lang="en-IN" sz="2400" dirty="0"/>
              <a:t>Zero rated supplies are allowed free of any taxes. Such supplies are made free of taxes both at the input and output side. This is achieved by the following options:</a:t>
            </a:r>
          </a:p>
          <a:p>
            <a:pPr marL="546100" algn="just">
              <a:spcBef>
                <a:spcPts val="0"/>
              </a:spcBef>
              <a:buFont typeface="Wingdings" panose="05000000000000000000" pitchFamily="2" charset="2"/>
              <a:buChar char="Ø"/>
            </a:pPr>
            <a:r>
              <a:rPr lang="en-US" sz="2400" dirty="0"/>
              <a:t>Allowing credit on input supplies used for Zero rated supplies. Supply of goods of services or both under Bond/ LUT without payment of tax.; or</a:t>
            </a:r>
          </a:p>
          <a:p>
            <a:pPr marL="546100" algn="just">
              <a:spcBef>
                <a:spcPts val="0"/>
              </a:spcBef>
            </a:pPr>
            <a:endParaRPr lang="en-IN" sz="2400" dirty="0"/>
          </a:p>
          <a:p>
            <a:pPr marL="546100" algn="just">
              <a:spcBef>
                <a:spcPts val="0"/>
              </a:spcBef>
              <a:buFont typeface="Wingdings" panose="05000000000000000000" pitchFamily="2" charset="2"/>
              <a:buChar char="Ø"/>
            </a:pPr>
            <a:r>
              <a:rPr lang="en-US" sz="2400" dirty="0"/>
              <a:t>Allowing credit on input supplies used for Zero rated supplies. </a:t>
            </a:r>
            <a:r>
              <a:rPr lang="en-IN" sz="2400" dirty="0"/>
              <a:t>Supply of good or services or both on payment of IGST and refund of full IGST paid.</a:t>
            </a:r>
          </a:p>
        </p:txBody>
      </p:sp>
    </p:spTree>
    <p:extLst>
      <p:ext uri="{BB962C8B-B14F-4D97-AF65-F5344CB8AC3E}">
        <p14:creationId xmlns:p14="http://schemas.microsoft.com/office/powerpoint/2010/main" xmlns="" val="4166056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b="1" i="1" u="sng" dirty="0">
                <a:ea typeface="Cambria Math" panose="02040503050406030204" pitchFamily="18" charset="0"/>
                <a:cs typeface="Cambria Math" panose="02040503050406030204" pitchFamily="18" charset="0"/>
              </a:rPr>
              <a:t>Documentary Evidences</a:t>
            </a:r>
            <a:r>
              <a:rPr lang="en-IN" altLang="en-US" sz="2600" b="1" u="sng" dirty="0">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buFont typeface="+mj-lt"/>
              <a:buAutoNum type="arabicPeriod"/>
            </a:pPr>
            <a:r>
              <a:rPr lang="en-IN" i="1" u="sng" dirty="0"/>
              <a:t>Pre-deposit as per sub-section (6) of section 107 and sub-section (8) of section 112</a:t>
            </a:r>
          </a:p>
          <a:p>
            <a:pPr algn="l"/>
            <a:r>
              <a:rPr lang="en-IN" i="1" dirty="0"/>
              <a:t>	</a:t>
            </a:r>
            <a:r>
              <a:rPr lang="en-IN" dirty="0"/>
              <a:t>Reference number of the order and a copy of the </a:t>
            </a:r>
            <a:r>
              <a:rPr lang="en-IN" u="sng" dirty="0">
                <a:solidFill>
                  <a:srgbClr val="000099"/>
                </a:solidFill>
              </a:rPr>
              <a:t>order passed by the proper officer </a:t>
            </a:r>
            <a:r>
              <a:rPr lang="en-IN" dirty="0">
                <a:solidFill>
                  <a:srgbClr val="000099"/>
                </a:solidFill>
              </a:rPr>
              <a:t>	</a:t>
            </a:r>
            <a:r>
              <a:rPr lang="en-IN" u="sng" dirty="0">
                <a:solidFill>
                  <a:srgbClr val="000099"/>
                </a:solidFill>
              </a:rPr>
              <a:t>or an appellate authority or Appellate Tribunal </a:t>
            </a:r>
            <a:r>
              <a:rPr lang="en-IN" dirty="0"/>
              <a:t>or court resulting in such refund or 	reference number of the payment of the pre-deposit amount.</a:t>
            </a:r>
          </a:p>
          <a:p>
            <a:pPr marL="457200" indent="-457200" algn="l">
              <a:buAutoNum type="arabicPeriod" startAt="2"/>
            </a:pPr>
            <a:r>
              <a:rPr lang="en-IN" i="1" u="sng" dirty="0"/>
              <a:t>Refund on account of export of goods or Services </a:t>
            </a:r>
            <a:r>
              <a:rPr lang="en-IN" i="1" u="sng" dirty="0">
                <a:solidFill>
                  <a:srgbClr val="000099"/>
                </a:solidFill>
              </a:rPr>
              <a:t>without payment of tax </a:t>
            </a:r>
          </a:p>
          <a:p>
            <a:pPr marL="457200" indent="-457200" algn="l"/>
            <a:r>
              <a:rPr lang="en-IN" i="1" dirty="0"/>
              <a:t>		Copy of Form RFD-01A filed on common Portal</a:t>
            </a:r>
          </a:p>
          <a:p>
            <a:pPr marL="457200" indent="-457200" algn="l"/>
            <a:r>
              <a:rPr lang="en-IN" i="1" dirty="0"/>
              <a:t>		Copy of statement of 3A of Form RFD-01A generated on Common </a:t>
            </a:r>
            <a:r>
              <a:rPr lang="en-IN" i="1" dirty="0" err="1"/>
              <a:t>porta</a:t>
            </a:r>
            <a:endParaRPr lang="en-IN" i="1" dirty="0"/>
          </a:p>
          <a:p>
            <a:pPr marL="457200" indent="-457200" algn="l"/>
            <a:r>
              <a:rPr lang="en-IN" i="1" dirty="0"/>
              <a:t>		Copy of Statement 3 of Form RFD-01A</a:t>
            </a:r>
          </a:p>
          <a:p>
            <a:pPr marL="457200" indent="-457200" algn="l"/>
            <a:r>
              <a:rPr lang="en-IN" i="1" dirty="0"/>
              <a:t>		Invoices with respect to input and input services</a:t>
            </a:r>
          </a:p>
          <a:p>
            <a:pPr marL="457200" indent="-457200" algn="l"/>
            <a:r>
              <a:rPr lang="en-IN" i="1" dirty="0"/>
              <a:t>		BRC / FIRC for export of goods / Services</a:t>
            </a:r>
          </a:p>
          <a:p>
            <a:pPr marL="457200" indent="-457200" algn="l"/>
            <a:r>
              <a:rPr lang="en-IN" i="1" dirty="0"/>
              <a:t>		Undertaking / Declaration in Form RFD-01A </a:t>
            </a:r>
          </a:p>
          <a:p>
            <a:pPr marL="457200" indent="-457200" algn="l"/>
            <a:r>
              <a:rPr lang="en-IN" i="1" dirty="0"/>
              <a:t>		</a:t>
            </a:r>
            <a:r>
              <a:rPr lang="en-IN" dirty="0"/>
              <a:t> </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b="1" i="1" u="sng" dirty="0">
                <a:ea typeface="Cambria Math" panose="02040503050406030204" pitchFamily="18" charset="0"/>
                <a:cs typeface="Cambria Math" panose="02040503050406030204" pitchFamily="18" charset="0"/>
              </a:rPr>
              <a:t>Documentary Evidences</a:t>
            </a:r>
            <a:r>
              <a:rPr lang="en-IN" altLang="en-US" sz="2600" b="1" u="sng" dirty="0">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r>
              <a:rPr lang="en-IN" i="1" dirty="0"/>
              <a:t>3.	</a:t>
            </a:r>
            <a:r>
              <a:rPr lang="en-IN" i="1" u="sng" dirty="0"/>
              <a:t>Refund on account of export of goods or Services </a:t>
            </a:r>
            <a:r>
              <a:rPr lang="en-IN" i="1" u="sng" dirty="0">
                <a:solidFill>
                  <a:srgbClr val="000099"/>
                </a:solidFill>
              </a:rPr>
              <a:t>with payment of tax </a:t>
            </a:r>
          </a:p>
          <a:p>
            <a:pPr marL="457200" indent="-457200" algn="l"/>
            <a:r>
              <a:rPr lang="en-IN" i="1" dirty="0"/>
              <a:t>		Copy of Form RFD-01A filed on common Portal</a:t>
            </a:r>
          </a:p>
          <a:p>
            <a:pPr marL="457200" indent="-457200" algn="l"/>
            <a:r>
              <a:rPr lang="en-IN" i="1" dirty="0"/>
              <a:t>		Copy of Statement 2 of Form RFD-01A</a:t>
            </a:r>
          </a:p>
          <a:p>
            <a:pPr marL="457200" indent="-457200" algn="l"/>
            <a:r>
              <a:rPr lang="en-IN" i="1" dirty="0"/>
              <a:t>		Invoices with respect to input and input services and capital goods</a:t>
            </a:r>
          </a:p>
          <a:p>
            <a:pPr marL="457200" indent="-457200" algn="l"/>
            <a:r>
              <a:rPr lang="en-IN" i="1" dirty="0"/>
              <a:t>		BRC / FIRC for export of goods / Services</a:t>
            </a:r>
          </a:p>
          <a:p>
            <a:pPr marL="457200" indent="-457200" algn="l"/>
            <a:r>
              <a:rPr lang="en-IN" i="1" dirty="0"/>
              <a:t>		Undertaking / Declaration in Form RFD-01A </a:t>
            </a:r>
          </a:p>
          <a:p>
            <a:pPr marL="457200" indent="-457200" algn="l"/>
            <a:r>
              <a:rPr lang="en-IN" i="1" dirty="0"/>
              <a:t>	Note: Copy of invoices not required to be submitted, extract from GSTR-2A and statement in Annexure A is sufficient.</a:t>
            </a:r>
          </a:p>
          <a:p>
            <a:pPr marL="457200" indent="-457200" algn="l"/>
            <a:r>
              <a:rPr lang="en-IN" i="1" dirty="0"/>
              <a:t>	Reference :CBI&amp;C Circular NO. 37/11/2018 – GST dated 15.03.2018 for manual processing of refund claims</a:t>
            </a:r>
          </a:p>
          <a:p>
            <a:pPr marL="457200" indent="-457200" algn="l"/>
            <a:r>
              <a:rPr lang="en-IN" i="1" dirty="0"/>
              <a:t>		</a:t>
            </a:r>
            <a:r>
              <a:rPr lang="en-IN" dirty="0"/>
              <a:t> </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b="1" i="1" u="sng" dirty="0">
                <a:ea typeface="Cambria Math" panose="02040503050406030204" pitchFamily="18" charset="0"/>
                <a:cs typeface="Cambria Math" panose="02040503050406030204" pitchFamily="18" charset="0"/>
              </a:rPr>
              <a:t>Documentary Evidences</a:t>
            </a:r>
            <a:r>
              <a:rPr lang="en-IN" altLang="en-US" sz="2600" b="1" u="sng" dirty="0">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buAutoNum type="arabicPeriod" startAt="4"/>
            </a:pPr>
            <a:r>
              <a:rPr lang="en-IN" dirty="0"/>
              <a:t>Refund on account of </a:t>
            </a:r>
            <a:r>
              <a:rPr lang="en-IN" u="sng" dirty="0">
                <a:solidFill>
                  <a:srgbClr val="000099"/>
                </a:solidFill>
              </a:rPr>
              <a:t>supply of goods made to a Special Economic Zone </a:t>
            </a:r>
            <a:r>
              <a:rPr lang="en-IN" dirty="0"/>
              <a:t>unit or a Special        Economic Zone developer</a:t>
            </a:r>
          </a:p>
          <a:p>
            <a:pPr algn="l"/>
            <a:r>
              <a:rPr lang="en-IN" dirty="0"/>
              <a:t>	 A statement containing the number and date of invoices as provided in rule 46 along 	with the evidence regarding the endorsement by the specified officer of the Zone.</a:t>
            </a:r>
          </a:p>
          <a:p>
            <a:pPr algn="l"/>
            <a:r>
              <a:rPr lang="en-IN" dirty="0"/>
              <a:t>	 A declaration to the effect that the Special Economic Zone unit or the Special 	Economic Zone developer has not availed the input tax credit of the tax paid by the 	supplier of goods or services or both, in a case where the refund is on account of 	supply of goods or services made to a Special Economic Zone unit or a Special 	Economic Zone developer</a:t>
            </a:r>
          </a:p>
          <a:p>
            <a:pPr marL="457200" indent="-457200" algn="l"/>
            <a:r>
              <a:rPr lang="en-IN" i="1" dirty="0"/>
              <a:t>		</a:t>
            </a:r>
            <a:r>
              <a:rPr lang="en-IN" dirty="0"/>
              <a:t> </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b="1" i="1" u="sng" dirty="0">
                <a:ea typeface="Cambria Math" panose="02040503050406030204" pitchFamily="18" charset="0"/>
                <a:cs typeface="Cambria Math" panose="02040503050406030204" pitchFamily="18" charset="0"/>
              </a:rPr>
              <a:t>Documentary Evidences</a:t>
            </a:r>
            <a:r>
              <a:rPr lang="en-IN" altLang="en-US" sz="2600" b="1" u="sng" dirty="0">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r>
              <a:rPr lang="en-IN" dirty="0"/>
              <a:t>5.	Refund on account of </a:t>
            </a:r>
            <a:r>
              <a:rPr lang="en-IN" u="sng" dirty="0">
                <a:solidFill>
                  <a:srgbClr val="000099"/>
                </a:solidFill>
              </a:rPr>
              <a:t>supply of Services made to a Special Economic Zone </a:t>
            </a:r>
            <a:r>
              <a:rPr lang="en-IN" dirty="0"/>
              <a:t>unit or a Special Economic Zone developer</a:t>
            </a:r>
          </a:p>
          <a:p>
            <a:pPr algn="l"/>
            <a:r>
              <a:rPr lang="en-IN" dirty="0"/>
              <a:t>	A statement containing the number and date of invoices, the evidence regarding the 	endorsement specified in the second proviso to sub-rule (1) and the details of 	payment, along with the proof thereof, made by the recipient to the supplier for 	authorised operations as defined under the Special Economic Zone Act, 2005, in a 	case where the refund is on account of supply of services made to a SEZ or SEZ  	developer</a:t>
            </a:r>
          </a:p>
          <a:p>
            <a:pPr algn="l"/>
            <a:r>
              <a:rPr lang="en-IN" dirty="0"/>
              <a:t>	 A declaration to the effect that the Special Economic Zone unit or the Special 	Economic Zone developer has not availed the input tax credit of the tax paid by the 	supplier of goods or services or both, in a case where the refund is on account of 	supply of goods or services made to a Special Economic Zone unit or a Special 	Economic Zone developer</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b="1" i="1" u="sng" dirty="0">
                <a:ea typeface="Cambria Math" panose="02040503050406030204" pitchFamily="18" charset="0"/>
                <a:cs typeface="Cambria Math" panose="02040503050406030204" pitchFamily="18" charset="0"/>
              </a:rPr>
              <a:t>Documentary Evidences</a:t>
            </a:r>
            <a:r>
              <a:rPr lang="en-IN" altLang="en-US" sz="2600" b="1" u="sng" dirty="0">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buAutoNum type="arabicPeriod" startAt="6"/>
            </a:pPr>
            <a:r>
              <a:rPr lang="en-IN" u="sng" dirty="0"/>
              <a:t>Refund on account of deemed exports (where refund is claimed by the Supplier)</a:t>
            </a:r>
          </a:p>
          <a:p>
            <a:pPr algn="l"/>
            <a:r>
              <a:rPr lang="en-IN" dirty="0"/>
              <a:t>	 A statement containing the number and date of invoices along with the following 	documents notified under Notification No. 49/2017 – Central Tax dated 18.10.2017</a:t>
            </a:r>
          </a:p>
          <a:p>
            <a:pPr algn="l"/>
            <a:r>
              <a:rPr lang="en-IN" dirty="0"/>
              <a:t>	(a) Proof of receipt of Goods by the Eligible Recipient:</a:t>
            </a:r>
          </a:p>
          <a:p>
            <a:pPr algn="l"/>
            <a:r>
              <a:rPr lang="en-IN" dirty="0"/>
              <a:t>	 </a:t>
            </a:r>
            <a:r>
              <a:rPr lang="en-IN" u="sng" dirty="0"/>
              <a:t>Supply to Advance Authorisation Holder or EPCG Holder :</a:t>
            </a:r>
          </a:p>
          <a:p>
            <a:pPr algn="l"/>
            <a:r>
              <a:rPr lang="en-IN" dirty="0"/>
              <a:t>	Acknowledgment that Holder has received the goods should be obtained from the 	jurisdictional Tax officer having jurisdiction over the said Holder,</a:t>
            </a:r>
          </a:p>
          <a:p>
            <a:pPr algn="l"/>
            <a:r>
              <a:rPr lang="en-IN" dirty="0"/>
              <a:t>	</a:t>
            </a:r>
            <a:r>
              <a:rPr lang="en-IN" u="sng" dirty="0"/>
              <a:t>Supply to EOUs</a:t>
            </a:r>
          </a:p>
          <a:p>
            <a:pPr algn="l"/>
            <a:r>
              <a:rPr lang="en-IN" dirty="0"/>
              <a:t>	Copy of the tax invoice under which such supplies have been made by the supplier, 	duly signed by the recipient Export Oriented Unit that said deemed export supplies 	have been received by it</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b="1" i="1" u="sng" dirty="0">
                <a:ea typeface="Cambria Math" panose="02040503050406030204" pitchFamily="18" charset="0"/>
                <a:cs typeface="Cambria Math" panose="02040503050406030204" pitchFamily="18" charset="0"/>
              </a:rPr>
              <a:t>Documentary Evidences</a:t>
            </a:r>
            <a:r>
              <a:rPr lang="en-IN" altLang="en-US" sz="2600" b="1" u="sng" dirty="0">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marL="457200" indent="-457200" algn="l">
              <a:buAutoNum type="arabicPeriod" startAt="6"/>
            </a:pPr>
            <a:r>
              <a:rPr lang="en-IN" u="sng" dirty="0"/>
              <a:t>Refund on account of deemed exports (where refund is claimed by the Supplier)</a:t>
            </a:r>
          </a:p>
          <a:p>
            <a:pPr algn="l"/>
            <a:r>
              <a:rPr lang="en-IN" dirty="0"/>
              <a:t>	(b) Undertaking from the Recipient of the Deemed Export that the Recipient has not 	taken Input Tax Credit of the GST paid by the Supplier Undertaking from the 	Recipient of the Deemed Export that they shall not claim the refund of the GST paid 	by the Supplier.</a:t>
            </a:r>
          </a:p>
          <a:p>
            <a:pPr algn="l"/>
            <a:r>
              <a:rPr lang="en-IN" dirty="0"/>
              <a:t>7. </a:t>
            </a:r>
            <a:r>
              <a:rPr lang="en-IN" u="sng" dirty="0"/>
              <a:t>Refund on account of deemed exports (where refund is claimed by the Recipient of    </a:t>
            </a:r>
          </a:p>
          <a:p>
            <a:pPr algn="l"/>
            <a:r>
              <a:rPr lang="en-IN" u="sng" dirty="0"/>
              <a:t>    Deemed Exports)</a:t>
            </a:r>
            <a:r>
              <a:rPr lang="en-IN" dirty="0"/>
              <a:t> </a:t>
            </a:r>
          </a:p>
          <a:p>
            <a:pPr algn="l"/>
            <a:r>
              <a:rPr lang="en-IN" dirty="0"/>
              <a:t>	 statement containing the number and date of invoices along with further 	documents as may be notified. </a:t>
            </a:r>
          </a:p>
          <a:p>
            <a:pPr algn="l"/>
            <a:r>
              <a:rPr lang="en-IN" dirty="0"/>
              <a:t>	However, no documents has been notified by the Government when the Recipient is 	claiming the Refund. It may be prudent for the Recipient to obtain an undertaking 	from the Supplier that Supplier has not claimed refund of the GST paid on the 	Deemed Exports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b="1" i="1" u="sng" dirty="0">
                <a:ea typeface="Cambria Math" panose="02040503050406030204" pitchFamily="18" charset="0"/>
                <a:cs typeface="Cambria Math" panose="02040503050406030204" pitchFamily="18" charset="0"/>
              </a:rPr>
              <a:t>Documentary Evidences</a:t>
            </a:r>
            <a:r>
              <a:rPr lang="en-IN" altLang="en-US" sz="2600" b="1" u="sng" dirty="0">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algn="l"/>
            <a:r>
              <a:rPr lang="en-IN" dirty="0"/>
              <a:t>8.   </a:t>
            </a:r>
            <a:r>
              <a:rPr lang="en-IN" u="sng" dirty="0"/>
              <a:t>Refund on account of the rate of tax on the inputs being higher than the rate of tax on    </a:t>
            </a:r>
          </a:p>
          <a:p>
            <a:pPr algn="l"/>
            <a:r>
              <a:rPr lang="en-IN" u="sng" dirty="0"/>
              <a:t>     output supplies, other than nil rated or fully exempt supplies.</a:t>
            </a:r>
          </a:p>
          <a:p>
            <a:pPr algn="l"/>
            <a:r>
              <a:rPr lang="en-IN" dirty="0"/>
              <a:t>	A statement containing the number and the date of the invoices received and issued 	during a tax period in a case where the claim pertains to refund of any unutilised 	input tax credit under subsection (3) of section 54.</a:t>
            </a:r>
          </a:p>
          <a:p>
            <a:pPr algn="l"/>
            <a:endParaRPr lang="en-IN" dirty="0"/>
          </a:p>
          <a:p>
            <a:pPr algn="l"/>
            <a:r>
              <a:rPr lang="en-IN" dirty="0"/>
              <a:t>9. </a:t>
            </a:r>
            <a:r>
              <a:rPr lang="en-IN" u="sng" dirty="0"/>
              <a:t>Refund arises on account of the finalisation of provisional assessment</a:t>
            </a:r>
          </a:p>
          <a:p>
            <a:pPr algn="l"/>
            <a:r>
              <a:rPr lang="en-IN" dirty="0"/>
              <a:t>	The reference number of the final assessment order and a copy of the said order</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b="1" i="1" u="sng" dirty="0">
                <a:ea typeface="Cambria Math" panose="02040503050406030204" pitchFamily="18" charset="0"/>
                <a:cs typeface="Cambria Math" panose="02040503050406030204" pitchFamily="18" charset="0"/>
              </a:rPr>
              <a:t>Documentary Evidences</a:t>
            </a:r>
            <a:r>
              <a:rPr lang="en-IN" altLang="en-US" sz="2600" b="1" u="sng" dirty="0">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algn="l"/>
            <a:r>
              <a:rPr lang="en-IN" dirty="0"/>
              <a:t>10. </a:t>
            </a:r>
            <a:r>
              <a:rPr lang="en-IN" u="sng" dirty="0"/>
              <a:t>Refund as per Section 77 (tax wrongly collected and paid to Central or state Govt)</a:t>
            </a:r>
          </a:p>
          <a:p>
            <a:pPr algn="l"/>
            <a:r>
              <a:rPr lang="en-IN" dirty="0"/>
              <a:t>	A statement showing the details of transactions considered as intra-State supply but which is subsequently held to be inter-State supply.</a:t>
            </a:r>
          </a:p>
          <a:p>
            <a:pPr algn="l"/>
            <a:endParaRPr lang="en-IN" dirty="0"/>
          </a:p>
          <a:p>
            <a:pPr algn="l"/>
            <a:r>
              <a:rPr lang="en-IN" dirty="0"/>
              <a:t>11. </a:t>
            </a:r>
            <a:r>
              <a:rPr lang="en-IN" u="sng" dirty="0"/>
              <a:t>Refund claimed does not exceed two </a:t>
            </a:r>
            <a:r>
              <a:rPr lang="en-IN" u="sng" dirty="0" err="1"/>
              <a:t>lakh</a:t>
            </a:r>
            <a:r>
              <a:rPr lang="en-IN" u="sng" dirty="0"/>
              <a:t> rupees (tax paid but the incidence has not   </a:t>
            </a:r>
          </a:p>
          <a:p>
            <a:pPr algn="l"/>
            <a:r>
              <a:rPr lang="en-IN" dirty="0"/>
              <a:t>       </a:t>
            </a:r>
            <a:r>
              <a:rPr lang="en-IN" u="sng" dirty="0"/>
              <a:t>been passed on to the other person)</a:t>
            </a:r>
          </a:p>
          <a:p>
            <a:pPr algn="l"/>
            <a:r>
              <a:rPr lang="en-IN" dirty="0"/>
              <a:t>	A declaration to the effect that the incidence of tax, interest or any other amount claimed as refund has not been passed on to any other person</a:t>
            </a:r>
          </a:p>
          <a:p>
            <a:pPr algn="l"/>
            <a:endParaRPr lang="en-IN"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Sec.54 – Refund of Tax </a:t>
            </a:r>
            <a:r>
              <a:rPr lang="en-IN" altLang="en-US" sz="2600" b="1" i="1" u="sng" dirty="0">
                <a:ea typeface="Cambria Math" panose="02040503050406030204" pitchFamily="18" charset="0"/>
                <a:cs typeface="Cambria Math" panose="02040503050406030204" pitchFamily="18" charset="0"/>
              </a:rPr>
              <a:t>Documentary Evidences</a:t>
            </a:r>
            <a:r>
              <a:rPr lang="en-IN" altLang="en-US" sz="2600" b="1" u="sng" dirty="0">
                <a:ea typeface="Cambria Math" panose="02040503050406030204" pitchFamily="18" charset="0"/>
                <a:cs typeface="Cambria Math" panose="02040503050406030204" pitchFamily="18" charset="0"/>
              </a:rPr>
              <a:t>;</a:t>
            </a:r>
          </a:p>
          <a:p>
            <a:pPr algn="l"/>
            <a:r>
              <a:rPr lang="en-IN" dirty="0"/>
              <a:t>As per Rule 89(2) the above application(s) shall be accompanied by following documentary evidences;</a:t>
            </a:r>
          </a:p>
          <a:p>
            <a:pPr algn="l"/>
            <a:endParaRPr lang="en-IN" dirty="0"/>
          </a:p>
          <a:p>
            <a:pPr algn="l"/>
            <a:r>
              <a:rPr lang="en-IN" dirty="0"/>
              <a:t>12. </a:t>
            </a:r>
            <a:r>
              <a:rPr lang="en-IN" u="sng" dirty="0"/>
              <a:t>Refund claimed exceed two </a:t>
            </a:r>
            <a:r>
              <a:rPr lang="en-IN" u="sng" dirty="0" err="1"/>
              <a:t>lakh</a:t>
            </a:r>
            <a:r>
              <a:rPr lang="en-IN" u="sng" dirty="0"/>
              <a:t> rupees (tax paid but the incidence has not been passed    </a:t>
            </a:r>
          </a:p>
          <a:p>
            <a:pPr algn="l"/>
            <a:r>
              <a:rPr lang="en-IN" dirty="0"/>
              <a:t>       </a:t>
            </a:r>
            <a:r>
              <a:rPr lang="en-IN" u="sng" dirty="0"/>
              <a:t>on to the other person)</a:t>
            </a:r>
          </a:p>
          <a:p>
            <a:pPr algn="l"/>
            <a:endParaRPr lang="en-IN" dirty="0"/>
          </a:p>
          <a:p>
            <a:pPr algn="l"/>
            <a:r>
              <a:rPr lang="en-IN" dirty="0"/>
              <a:t>	Certificate in Annexure 2 of FORM GST RFD-01 issued by a chartered accountant or a 	cost accountant to the effect that the incidence of tax, interest or any other amount 	claimed as refund has not been passed on to any other person</a:t>
            </a:r>
            <a:endParaRPr lang="en-IN" u="sng" dirty="0"/>
          </a:p>
          <a:p>
            <a:pPr algn="l"/>
            <a:endParaRPr lang="en-IN"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buAutoNum type="arabicPeriod"/>
              <a:defRPr/>
            </a:pPr>
            <a:r>
              <a:rPr lang="en-IN" sz="2400" b="1" i="1" u="sng" dirty="0">
                <a:ea typeface="Cambria Math" panose="02040503050406030204" pitchFamily="18" charset="0"/>
              </a:rPr>
              <a:t>Merchant Exporters  -</a:t>
            </a:r>
          </a:p>
          <a:p>
            <a:pPr lvl="1" indent="-457200" algn="just">
              <a:lnSpc>
                <a:spcPct val="100000"/>
              </a:lnSpc>
              <a:spcBef>
                <a:spcPts val="600"/>
              </a:spcBef>
              <a:spcAft>
                <a:spcPts val="600"/>
              </a:spcAft>
              <a:buClr>
                <a:schemeClr val="tx2"/>
              </a:buClr>
              <a:defRPr/>
            </a:pPr>
            <a:r>
              <a:rPr lang="en-IN" sz="2400" b="1" i="1" dirty="0">
                <a:ea typeface="Cambria Math" panose="02040503050406030204" pitchFamily="18" charset="0"/>
              </a:rPr>
              <a:t>	</a:t>
            </a:r>
            <a:r>
              <a:rPr lang="en-IN" sz="2400" i="1" u="sng" dirty="0"/>
              <a:t>Meaning : As per Foreign Trade Policy (2015-20), Para 9.33 “Merchant Exporter” means a person engaged in trading </a:t>
            </a:r>
            <a:r>
              <a:rPr lang="en-IN" sz="2400" u="sng" dirty="0"/>
              <a:t>activity and exporting or intending to export goods </a:t>
            </a:r>
          </a:p>
          <a:p>
            <a:pPr lvl="1" indent="-457200" algn="just">
              <a:lnSpc>
                <a:spcPct val="100000"/>
              </a:lnSpc>
              <a:spcBef>
                <a:spcPts val="600"/>
              </a:spcBef>
              <a:spcAft>
                <a:spcPts val="600"/>
              </a:spcAft>
              <a:buClr>
                <a:schemeClr val="tx2"/>
              </a:buClr>
              <a:defRPr/>
            </a:pPr>
            <a:r>
              <a:rPr lang="en-IN" sz="2400" i="1" dirty="0"/>
              <a:t>	</a:t>
            </a:r>
            <a:r>
              <a:rPr lang="en-IN" sz="2400" dirty="0">
                <a:solidFill>
                  <a:srgbClr val="000099"/>
                </a:solidFill>
              </a:rPr>
              <a:t>The person </a:t>
            </a:r>
            <a:r>
              <a:rPr lang="en-IN" sz="2400" u="sng" dirty="0">
                <a:solidFill>
                  <a:srgbClr val="000099"/>
                </a:solidFill>
              </a:rPr>
              <a:t>exporting goods without having own manufacturing</a:t>
            </a:r>
            <a:r>
              <a:rPr lang="en-IN" sz="2400" dirty="0">
                <a:solidFill>
                  <a:srgbClr val="000099"/>
                </a:solidFill>
              </a:rPr>
              <a:t> facility is called a merchant exporter.</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u="sng" dirty="0">
                <a:solidFill>
                  <a:srgbClr val="C00000"/>
                </a:solidFill>
              </a:rPr>
              <a:t>Meaning of Manufacturer Exporter</a:t>
            </a:r>
            <a:r>
              <a:rPr lang="en-IN" sz="2400" dirty="0"/>
              <a:t> : In terms of Para 9.32 of FTP, “Manufacturer Exporter” means a person who exports goods manufactured by him or intends to export such goods</a:t>
            </a:r>
            <a:r>
              <a:rPr lang="en-IN" sz="2400" dirty="0">
                <a:solidFill>
                  <a:srgbClr val="000099"/>
                </a:solidFill>
              </a:rPr>
              <a:t> </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dirty="0"/>
              <a:t> The person </a:t>
            </a:r>
            <a:r>
              <a:rPr lang="en-IN" sz="2400" i="1" u="sng" dirty="0">
                <a:solidFill>
                  <a:srgbClr val="000099"/>
                </a:solidFill>
              </a:rPr>
              <a:t>manufacturing and then exporting</a:t>
            </a:r>
            <a:r>
              <a:rPr lang="en-IN" sz="2400" dirty="0"/>
              <a:t> is called Manufacturer exporter </a:t>
            </a:r>
            <a:endParaRPr lang="en-IN" sz="2400" dirty="0">
              <a:solidFill>
                <a:srgbClr val="000099"/>
              </a:solidFill>
            </a:endParaRPr>
          </a:p>
          <a:p>
            <a:pPr lvl="1" indent="-457200" algn="just">
              <a:lnSpc>
                <a:spcPct val="100000"/>
              </a:lnSpc>
              <a:spcBef>
                <a:spcPts val="600"/>
              </a:spcBef>
              <a:spcAft>
                <a:spcPts val="600"/>
              </a:spcAft>
              <a:buClr>
                <a:schemeClr val="tx2"/>
              </a:buClr>
              <a:defRPr/>
            </a:pPr>
            <a:r>
              <a:rPr lang="en-IN" sz="2400" dirty="0">
                <a:solidFill>
                  <a:srgbClr val="000099"/>
                </a:solidFill>
              </a:rPr>
              <a:t>	</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dirty="0">
                <a:solidFill>
                  <a:srgbClr val="C00000"/>
                </a:solidFill>
              </a:rPr>
              <a:t> </a:t>
            </a:r>
            <a:r>
              <a:rPr lang="en-IN" sz="2400" u="sng" dirty="0">
                <a:solidFill>
                  <a:srgbClr val="C00000"/>
                </a:solidFill>
              </a:rPr>
              <a:t>Merchant Export : </a:t>
            </a:r>
            <a:r>
              <a:rPr lang="en-IN" sz="2400" dirty="0"/>
              <a:t>It always relates to export of “goods” and not for export of “services”. </a:t>
            </a:r>
            <a:endParaRPr lang="en-IN" sz="2400" dirty="0">
              <a:solidFill>
                <a:srgbClr val="000099"/>
              </a:solidFill>
            </a:endParaRPr>
          </a:p>
          <a:p>
            <a:pPr lvl="1" indent="-457200" algn="just">
              <a:lnSpc>
                <a:spcPct val="100000"/>
              </a:lnSpc>
              <a:spcBef>
                <a:spcPts val="600"/>
              </a:spcBef>
              <a:spcAft>
                <a:spcPts val="600"/>
              </a:spcAft>
              <a:buClr>
                <a:schemeClr val="tx2"/>
              </a:buClr>
              <a:defRPr/>
            </a:pPr>
            <a:endParaRPr lang="en-IN" sz="1800" i="1" dirty="0"/>
          </a:p>
          <a:p>
            <a:pPr lvl="1" indent="-457200" algn="just">
              <a:lnSpc>
                <a:spcPct val="100000"/>
              </a:lnSpc>
              <a:spcBef>
                <a:spcPts val="600"/>
              </a:spcBef>
              <a:spcAft>
                <a:spcPts val="600"/>
              </a:spcAft>
              <a:buClr>
                <a:schemeClr val="tx2"/>
              </a:buClr>
              <a:defRPr/>
            </a:pPr>
            <a:endParaRPr lang="en-IN" sz="1800" i="1" dirty="0"/>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39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p:spPr>
        <p:txBody>
          <a:bodyPr>
            <a:normAutofit/>
          </a:bodyPr>
          <a:lstStyle/>
          <a:p>
            <a:pPr marL="342900" indent="-342900" algn="l">
              <a:lnSpc>
                <a:spcPct val="150000"/>
              </a:lnSpc>
            </a:pPr>
            <a:r>
              <a:rPr lang="en-US" sz="2000" b="1" u="sng" dirty="0"/>
              <a:t>Section 16 of IGST Act, 2017</a:t>
            </a:r>
          </a:p>
          <a:p>
            <a:pPr algn="just"/>
            <a:r>
              <a:rPr lang="en-US" sz="2000" b="0" i="0" dirty="0">
                <a:effectLst/>
                <a:latin typeface="Arial" panose="020B0604020202020204" pitchFamily="34" charset="0"/>
              </a:rPr>
              <a:t>(1) Zero rated supply means any of the following taxable supply of goods and/or services, namely-</a:t>
            </a:r>
          </a:p>
          <a:p>
            <a:pPr algn="just"/>
            <a:r>
              <a:rPr lang="en-US" sz="2000" b="0" i="0" dirty="0">
                <a:effectLst/>
                <a:latin typeface="Arial" panose="020B0604020202020204" pitchFamily="34" charset="0"/>
              </a:rPr>
              <a:t>      (a) Export of goods and/or services; or</a:t>
            </a:r>
          </a:p>
          <a:p>
            <a:pPr algn="just"/>
            <a:r>
              <a:rPr lang="en-US" sz="2000" b="0" i="0" dirty="0">
                <a:effectLst/>
                <a:latin typeface="Arial" panose="020B0604020202020204" pitchFamily="34" charset="0"/>
              </a:rPr>
              <a:t>	</a:t>
            </a:r>
            <a:r>
              <a:rPr lang="en-IN" sz="2000" u="sng" dirty="0">
                <a:solidFill>
                  <a:srgbClr val="000099"/>
                </a:solidFill>
                <a:effectLst/>
                <a:latin typeface="Arial" panose="020B0604020202020204" pitchFamily="34" charset="0"/>
                <a:ea typeface="Times New Roman" panose="02020603050405020304" pitchFamily="18" charset="0"/>
              </a:rPr>
              <a:t> vide Union Budget 2021 amendment in 16(1)(b), </a:t>
            </a:r>
          </a:p>
          <a:p>
            <a:pPr algn="just">
              <a:lnSpc>
                <a:spcPct val="170000"/>
              </a:lnSpc>
            </a:pPr>
            <a:r>
              <a:rPr lang="en-US" sz="2000" b="0" i="0" dirty="0">
                <a:effectLst/>
                <a:latin typeface="Arial" panose="020B0604020202020204" pitchFamily="34" charset="0"/>
              </a:rPr>
              <a:t>	</a:t>
            </a:r>
            <a:r>
              <a:rPr lang="en-US" sz="2000" b="0" i="0" dirty="0">
                <a:solidFill>
                  <a:srgbClr val="FF0000"/>
                </a:solidFill>
                <a:effectLst/>
                <a:latin typeface="Arial" panose="020B0604020202020204" pitchFamily="34" charset="0"/>
              </a:rPr>
              <a:t>I</a:t>
            </a:r>
            <a:r>
              <a:rPr lang="en-IN" sz="1800" dirty="0">
                <a:solidFill>
                  <a:srgbClr val="FF0000"/>
                </a:solidFill>
                <a:effectLst/>
                <a:latin typeface="Arial" panose="020B0604020202020204" pitchFamily="34" charset="0"/>
                <a:ea typeface="Times New Roman" panose="02020603050405020304" pitchFamily="18" charset="0"/>
              </a:rPr>
              <a:t>t has been substituted to recover the refund from the taxpayer along with interest in case of non-	realisation of sale proceeds within time limit under Foreign Exchange Management Act, 1999</a:t>
            </a:r>
            <a:endParaRPr lang="en-US" sz="2000" b="0" i="0" dirty="0">
              <a:solidFill>
                <a:srgbClr val="FF0000"/>
              </a:solidFill>
              <a:effectLst/>
              <a:latin typeface="Arial" panose="020B0604020202020204" pitchFamily="34" charset="0"/>
            </a:endParaRPr>
          </a:p>
          <a:p>
            <a:pPr algn="just"/>
            <a:r>
              <a:rPr lang="en-US" sz="2000" b="0" i="0" dirty="0">
                <a:effectLst/>
                <a:latin typeface="Arial" panose="020B0604020202020204" pitchFamily="34" charset="0"/>
              </a:rPr>
              <a:t>      (b) Supply of goods and/or services to a </a:t>
            </a:r>
            <a:r>
              <a:rPr lang="en-US" sz="2000" b="1" i="0" dirty="0">
                <a:effectLst/>
                <a:latin typeface="Arial" panose="020B0604020202020204" pitchFamily="34" charset="0"/>
              </a:rPr>
              <a:t>SEZ developer</a:t>
            </a:r>
            <a:r>
              <a:rPr lang="en-US" sz="2000" b="0" i="0" dirty="0">
                <a:effectLst/>
                <a:latin typeface="Arial" panose="020B0604020202020204" pitchFamily="34" charset="0"/>
              </a:rPr>
              <a:t> or an SEZ unit.</a:t>
            </a:r>
          </a:p>
          <a:p>
            <a:pPr algn="just"/>
            <a:r>
              <a:rPr lang="en-US" sz="2000" dirty="0">
                <a:latin typeface="Arial" panose="020B0604020202020204" pitchFamily="34" charset="0"/>
              </a:rPr>
              <a:t>	</a:t>
            </a:r>
            <a:r>
              <a:rPr lang="en-IN" sz="1800" u="sng" dirty="0">
                <a:solidFill>
                  <a:srgbClr val="000099"/>
                </a:solidFill>
                <a:effectLst/>
                <a:latin typeface="Arial" panose="020B0604020202020204" pitchFamily="34" charset="0"/>
                <a:ea typeface="Times New Roman" panose="02020603050405020304" pitchFamily="18" charset="0"/>
              </a:rPr>
              <a:t> vide Union Budget 2021 amendment in 16(1)(b), </a:t>
            </a:r>
            <a:endParaRPr lang="en-IN" sz="1800" u="sng" dirty="0">
              <a:solidFill>
                <a:srgbClr val="FF0000"/>
              </a:solidFill>
              <a:effectLst/>
              <a:latin typeface="Arial" panose="020B0604020202020204" pitchFamily="34" charset="0"/>
              <a:ea typeface="Times New Roman" panose="02020603050405020304" pitchFamily="18" charset="0"/>
            </a:endParaRPr>
          </a:p>
          <a:p>
            <a:pPr algn="just">
              <a:lnSpc>
                <a:spcPct val="150000"/>
              </a:lnSpc>
            </a:pPr>
            <a:r>
              <a:rPr lang="en-IN" sz="1800" dirty="0">
                <a:solidFill>
                  <a:srgbClr val="FF0000"/>
                </a:solidFill>
                <a:latin typeface="Arial" panose="020B0604020202020204" pitchFamily="34" charset="0"/>
                <a:ea typeface="Times New Roman" panose="02020603050405020304" pitchFamily="18" charset="0"/>
              </a:rPr>
              <a:t>	</a:t>
            </a:r>
            <a:r>
              <a:rPr lang="en-IN" sz="1800" u="sng" dirty="0">
                <a:solidFill>
                  <a:srgbClr val="FF0000"/>
                </a:solidFill>
                <a:effectLst/>
                <a:latin typeface="Arial" panose="020B0604020202020204" pitchFamily="34" charset="0"/>
                <a:ea typeface="Times New Roman" panose="02020603050405020304" pitchFamily="18" charset="0"/>
              </a:rPr>
              <a:t>only those supplies which are for </a:t>
            </a:r>
            <a:r>
              <a:rPr lang="en-IN" sz="1800" i="1" u="sng" dirty="0">
                <a:solidFill>
                  <a:srgbClr val="FF0000"/>
                </a:solidFill>
                <a:effectLst/>
                <a:latin typeface="Arial" panose="020B0604020202020204" pitchFamily="34" charset="0"/>
                <a:ea typeface="Times New Roman" panose="02020603050405020304" pitchFamily="18" charset="0"/>
              </a:rPr>
              <a:t>"Authorised Operations"</a:t>
            </a:r>
            <a:r>
              <a:rPr lang="en-IN" sz="1800" u="sng" dirty="0">
                <a:solidFill>
                  <a:srgbClr val="FF0000"/>
                </a:solidFill>
                <a:effectLst/>
                <a:latin typeface="Arial" panose="020B0604020202020204" pitchFamily="34" charset="0"/>
                <a:ea typeface="Times New Roman" panose="02020603050405020304" pitchFamily="18" charset="0"/>
              </a:rPr>
              <a:t> would qualify as</a:t>
            </a:r>
            <a:r>
              <a:rPr lang="en-IN" sz="1800" dirty="0">
                <a:solidFill>
                  <a:srgbClr val="FF0000"/>
                </a:solidFill>
                <a:effectLst/>
                <a:latin typeface="Arial" panose="020B0604020202020204" pitchFamily="34" charset="0"/>
                <a:ea typeface="Times New Roman" panose="02020603050405020304" pitchFamily="18" charset="0"/>
              </a:rPr>
              <a:t> </a:t>
            </a:r>
            <a:r>
              <a:rPr lang="en-IN" sz="1800" u="sng" dirty="0">
                <a:solidFill>
                  <a:srgbClr val="FF0000"/>
                </a:solidFill>
                <a:effectLst/>
                <a:latin typeface="Arial" panose="020B0604020202020204" pitchFamily="34" charset="0"/>
                <a:ea typeface="Times New Roman" panose="02020603050405020304" pitchFamily="18" charset="0"/>
              </a:rPr>
              <a:t>zero-rated supplies and all </a:t>
            </a:r>
            <a:r>
              <a:rPr lang="en-IN" sz="1800" dirty="0">
                <a:solidFill>
                  <a:srgbClr val="FF0000"/>
                </a:solidFill>
                <a:effectLst/>
                <a:latin typeface="Arial" panose="020B0604020202020204" pitchFamily="34" charset="0"/>
                <a:ea typeface="Times New Roman" panose="02020603050405020304" pitchFamily="18" charset="0"/>
              </a:rPr>
              <a:t>	</a:t>
            </a:r>
            <a:r>
              <a:rPr lang="en-IN" sz="1800" u="sng" dirty="0">
                <a:solidFill>
                  <a:srgbClr val="FF0000"/>
                </a:solidFill>
                <a:effectLst/>
                <a:latin typeface="Arial" panose="020B0604020202020204" pitchFamily="34" charset="0"/>
                <a:ea typeface="Times New Roman" panose="02020603050405020304" pitchFamily="18" charset="0"/>
              </a:rPr>
              <a:t>other supplies would be subject to GST at the appropriate rates.</a:t>
            </a:r>
            <a:endParaRPr lang="en-US" sz="2000" b="0" i="0" dirty="0">
              <a:effectLst/>
              <a:latin typeface="Arial" panose="020B0604020202020204" pitchFamily="34" charset="0"/>
            </a:endParaRPr>
          </a:p>
          <a:p>
            <a:pPr algn="l"/>
            <a:r>
              <a:rPr lang="en-US" sz="2000" b="0" i="1" u="none" strike="noStrike" baseline="0" dirty="0">
                <a:solidFill>
                  <a:srgbClr val="000000"/>
                </a:solidFill>
                <a:latin typeface="Arial" panose="020B0604020202020204" pitchFamily="34" charset="0"/>
                <a:cs typeface="Arial" panose="020B0604020202020204" pitchFamily="34" charset="0"/>
              </a:rPr>
              <a:t>(2) Subject to the provisions of sub-section (5) of section 17 of the Central Goods and Services Tax Act, credit of input tax may be availed for making zero-rated supplies, notwithstanding that such supply may be an exempt supply. </a:t>
            </a:r>
            <a:endParaRPr lang="en-US" sz="2000" b="0" i="0" u="none" strike="noStrike" baseline="0" dirty="0">
              <a:solidFill>
                <a:srgbClr val="000000"/>
              </a:solidFill>
              <a:latin typeface="Arial" panose="020B0604020202020204" pitchFamily="34" charset="0"/>
              <a:cs typeface="Arial" panose="020B0604020202020204" pitchFamily="34" charset="0"/>
            </a:endParaRPr>
          </a:p>
          <a:p>
            <a:pPr marL="457200" indent="-457200" algn="l">
              <a:lnSpc>
                <a:spcPct val="150000"/>
              </a:lnSpc>
            </a:pPr>
            <a:endParaRPr lang="en-US" sz="1800" dirty="0"/>
          </a:p>
          <a:p>
            <a:pPr marL="457200" indent="-457200" algn="l">
              <a:lnSpc>
                <a:spcPct val="150000"/>
              </a:lnSpc>
            </a:pPr>
            <a:endParaRPr lang="en-US" sz="1800" u="sng" dirty="0">
              <a:solidFill>
                <a:srgbClr val="C00000"/>
              </a:solidFill>
            </a:endParaRPr>
          </a:p>
          <a:p>
            <a:pPr marL="457200" indent="-457200" algn="l">
              <a:lnSpc>
                <a:spcPct val="150000"/>
              </a:lnSpc>
            </a:pPr>
            <a:endParaRPr lang="en-US" sz="18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6516311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Merchant Exporter</a:t>
            </a:r>
          </a:p>
          <a:p>
            <a:pPr lvl="1" indent="-457200" algn="just">
              <a:lnSpc>
                <a:spcPct val="100000"/>
              </a:lnSpc>
              <a:spcBef>
                <a:spcPts val="600"/>
              </a:spcBef>
              <a:spcAft>
                <a:spcPts val="600"/>
              </a:spcAft>
              <a:buClr>
                <a:schemeClr val="tx2"/>
              </a:buClr>
              <a:defRPr/>
            </a:pPr>
            <a:r>
              <a:rPr lang="en-IN" sz="1800" dirty="0"/>
              <a:t>	</a:t>
            </a:r>
            <a:r>
              <a:rPr lang="en-IN" dirty="0"/>
              <a:t>Merchant exporter and manufacturer exporter are having equal status under GST regime </a:t>
            </a:r>
          </a:p>
          <a:p>
            <a:pPr lvl="1" indent="-457200" algn="just">
              <a:lnSpc>
                <a:spcPct val="100000"/>
              </a:lnSpc>
              <a:spcBef>
                <a:spcPts val="600"/>
              </a:spcBef>
              <a:spcAft>
                <a:spcPts val="600"/>
              </a:spcAft>
              <a:buClr>
                <a:schemeClr val="tx2"/>
              </a:buClr>
              <a:defRPr/>
            </a:pPr>
            <a:r>
              <a:rPr lang="en-IN" dirty="0"/>
              <a:t>	Except the Tax Rate: Manufacturer Exporter – NIL Rate &amp; </a:t>
            </a:r>
          </a:p>
          <a:p>
            <a:pPr lvl="1" indent="-457200" algn="just">
              <a:lnSpc>
                <a:spcPct val="100000"/>
              </a:lnSpc>
              <a:spcBef>
                <a:spcPts val="600"/>
              </a:spcBef>
              <a:spcAft>
                <a:spcPts val="600"/>
              </a:spcAft>
              <a:buClr>
                <a:schemeClr val="tx2"/>
              </a:buClr>
              <a:defRPr/>
            </a:pPr>
            <a:r>
              <a:rPr lang="en-IN" dirty="0"/>
              <a:t>			           Merchant Exporter – 0.1% Vide Notification No.40 / 2017 dt.23.10.2017</a:t>
            </a:r>
          </a:p>
          <a:p>
            <a:pPr lvl="1" indent="-457200" algn="just">
              <a:lnSpc>
                <a:spcPct val="100000"/>
              </a:lnSpc>
              <a:spcBef>
                <a:spcPts val="600"/>
              </a:spcBef>
              <a:spcAft>
                <a:spcPts val="600"/>
              </a:spcAft>
              <a:buClr>
                <a:schemeClr val="tx2"/>
              </a:buClr>
              <a:defRPr/>
            </a:pPr>
            <a:endParaRPr lang="en-IN" sz="1800" dirty="0"/>
          </a:p>
          <a:p>
            <a:pPr lvl="1" indent="-457200" algn="just">
              <a:lnSpc>
                <a:spcPct val="100000"/>
              </a:lnSpc>
              <a:spcBef>
                <a:spcPts val="600"/>
              </a:spcBef>
              <a:spcAft>
                <a:spcPts val="600"/>
              </a:spcAft>
              <a:buClr>
                <a:schemeClr val="tx2"/>
              </a:buClr>
              <a:defRPr/>
            </a:pPr>
            <a:r>
              <a:rPr lang="en-IN" sz="1800" dirty="0"/>
              <a:t>	</a:t>
            </a:r>
            <a:r>
              <a:rPr lang="en-IN" sz="2400" u="sng" dirty="0"/>
              <a:t>Section 16(3) of the IGST Act 2017 – Zero Rate Supplies</a:t>
            </a:r>
          </a:p>
          <a:p>
            <a:pPr lvl="1" indent="-457200" algn="just">
              <a:lnSpc>
                <a:spcPct val="100000"/>
              </a:lnSpc>
              <a:spcBef>
                <a:spcPts val="600"/>
              </a:spcBef>
              <a:spcAft>
                <a:spcPts val="600"/>
              </a:spcAft>
              <a:buClr>
                <a:schemeClr val="tx2"/>
              </a:buClr>
              <a:defRPr/>
            </a:pPr>
            <a:r>
              <a:rPr lang="en-IN" sz="1800" dirty="0"/>
              <a:t>	</a:t>
            </a:r>
            <a:r>
              <a:rPr lang="en-IN" sz="2400" i="1" u="sng" dirty="0"/>
              <a:t>Exporters have two options</a:t>
            </a:r>
            <a:r>
              <a:rPr lang="en-IN" sz="2400" dirty="0"/>
              <a:t> </a:t>
            </a:r>
          </a:p>
          <a:p>
            <a:pPr lvl="1" indent="-457200" algn="just">
              <a:lnSpc>
                <a:spcPct val="100000"/>
              </a:lnSpc>
              <a:spcBef>
                <a:spcPts val="600"/>
              </a:spcBef>
              <a:spcAft>
                <a:spcPts val="600"/>
              </a:spcAft>
              <a:buClr>
                <a:schemeClr val="tx2"/>
              </a:buClr>
              <a:defRPr/>
            </a:pPr>
            <a:r>
              <a:rPr lang="en-IN" sz="2400" dirty="0"/>
              <a:t>	Export of goods on payment of IGST and apply for Refund 					or </a:t>
            </a:r>
          </a:p>
          <a:p>
            <a:pPr lvl="1" indent="-457200" algn="just">
              <a:lnSpc>
                <a:spcPct val="100000"/>
              </a:lnSpc>
              <a:spcBef>
                <a:spcPts val="600"/>
              </a:spcBef>
              <a:spcAft>
                <a:spcPts val="600"/>
              </a:spcAft>
              <a:buClr>
                <a:schemeClr val="tx2"/>
              </a:buClr>
              <a:defRPr/>
            </a:pPr>
            <a:r>
              <a:rPr lang="en-IN" sz="2400" dirty="0"/>
              <a:t>	Make exports without payment of tax under bond or letter of undertaking .</a:t>
            </a:r>
          </a:p>
          <a:p>
            <a:pPr lvl="1" indent="-457200" algn="just">
              <a:lnSpc>
                <a:spcPct val="100000"/>
              </a:lnSpc>
              <a:spcBef>
                <a:spcPts val="600"/>
              </a:spcBef>
              <a:spcAft>
                <a:spcPts val="600"/>
              </a:spcAft>
              <a:buClr>
                <a:schemeClr val="tx2"/>
              </a:buClr>
              <a:defRPr/>
            </a:pPr>
            <a:r>
              <a:rPr lang="en-IN" sz="2400" dirty="0"/>
              <a:t>	</a:t>
            </a:r>
            <a:r>
              <a:rPr lang="en-IN" sz="2400" u="sng" dirty="0">
                <a:solidFill>
                  <a:srgbClr val="000099"/>
                </a:solidFill>
              </a:rPr>
              <a:t>Manufacturer exporters have to claim refund of ITC for the goods manufactured and exported, and charge 0.10% IGST on the supplies made by them to Merchant Exporters. </a:t>
            </a:r>
            <a:r>
              <a:rPr lang="en-IN" sz="2800" i="1" dirty="0">
                <a:solidFill>
                  <a:srgbClr val="000099"/>
                </a:solidFill>
              </a:rPr>
              <a:t>	</a:t>
            </a:r>
            <a:endParaRPr lang="en-IN" sz="1800" i="1" dirty="0">
              <a:solidFill>
                <a:srgbClr val="000099"/>
              </a:solidFill>
            </a:endParaRPr>
          </a:p>
          <a:p>
            <a:pPr lvl="1" indent="-457200" algn="just">
              <a:lnSpc>
                <a:spcPct val="100000"/>
              </a:lnSpc>
              <a:spcBef>
                <a:spcPts val="600"/>
              </a:spcBef>
              <a:spcAft>
                <a:spcPts val="600"/>
              </a:spcAft>
              <a:buClr>
                <a:schemeClr val="tx2"/>
              </a:buClr>
              <a:defRPr/>
            </a:pPr>
            <a:endParaRPr lang="en-IN" sz="1800" i="1" dirty="0"/>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77500" lnSpcReduction="2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 </a:t>
            </a:r>
            <a:r>
              <a:rPr lang="en-IN" sz="3600" i="1" u="sng" dirty="0"/>
              <a:t>(</a:t>
            </a:r>
            <a:r>
              <a:rPr lang="en-IN" sz="2600" i="1" u="sng" dirty="0"/>
              <a:t>the provisions relating to refunds for Merchant export is </a:t>
            </a:r>
            <a:r>
              <a:rPr lang="en-IN" sz="2600" i="1" u="sng" dirty="0">
                <a:solidFill>
                  <a:srgbClr val="000099"/>
                </a:solidFill>
              </a:rPr>
              <a:t>similar to normal export)</a:t>
            </a:r>
            <a:r>
              <a:rPr lang="en-IN" sz="2600" i="1" u="sng" dirty="0"/>
              <a:t> </a:t>
            </a:r>
          </a:p>
          <a:p>
            <a:pPr lvl="1" indent="-457200" algn="just">
              <a:lnSpc>
                <a:spcPct val="100000"/>
              </a:lnSpc>
              <a:spcBef>
                <a:spcPts val="600"/>
              </a:spcBef>
              <a:spcAft>
                <a:spcPts val="600"/>
              </a:spcAft>
              <a:buClr>
                <a:schemeClr val="tx2"/>
              </a:buClr>
              <a:defRPr/>
            </a:pPr>
            <a:r>
              <a:rPr lang="en-IN" sz="2600" b="1" i="1" dirty="0"/>
              <a:t>		</a:t>
            </a:r>
            <a:r>
              <a:rPr lang="en-IN" sz="2300" b="1" u="sng" dirty="0"/>
              <a:t>Conditions and procedures for manual filing of Refund – Circular No. 17/17/2017 dated 15.11.2017</a:t>
            </a:r>
            <a:endParaRPr lang="en-IN" sz="2600" dirty="0"/>
          </a:p>
          <a:p>
            <a:pPr marL="457200" indent="-457200" algn="just">
              <a:lnSpc>
                <a:spcPct val="170000"/>
              </a:lnSpc>
              <a:buAutoNum type="arabicPeriod"/>
            </a:pPr>
            <a:r>
              <a:rPr lang="en-IN" sz="2900" i="1" dirty="0"/>
              <a:t>The registered person may make zero-rated supplies of goods or services or both on    payment of integrated tax and claim refund of unutilized input tax credit in relation to such zero-rated supplies. </a:t>
            </a:r>
          </a:p>
          <a:p>
            <a:pPr marL="457200" indent="-457200" algn="just">
              <a:lnSpc>
                <a:spcPct val="170000"/>
              </a:lnSpc>
              <a:buAutoNum type="arabicPeriod"/>
            </a:pPr>
            <a:r>
              <a:rPr lang="en-IN" sz="2900" i="1" dirty="0"/>
              <a:t>The application for refund of IGST paid on zero-rated supply of goods to a Special Economic Zone developer or a Special Economic Zone unit or in case of zero-rated supply of services is required to be filed in FORM GST RFD-01A by the supplier on the common portal and a print out of the said form shall be submitted before the jurisdictional officer along with all necessary documentary evidences as applicable within the time stipulated for filing of such refund under the CGST Act. </a:t>
            </a:r>
            <a:endParaRPr lang="en-IN" sz="2200" i="1"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85000" lnSpcReduction="2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sz="2400" dirty="0"/>
          </a:p>
          <a:p>
            <a:pPr marL="457200" indent="-457200" algn="just">
              <a:lnSpc>
                <a:spcPct val="170000"/>
              </a:lnSpc>
            </a:pPr>
            <a:r>
              <a:rPr lang="en-IN" sz="2900" i="1" dirty="0"/>
              <a:t>3.  The application for refund of unutilized input tax credit on inputs or input services used in making such zero-rated supplies shall be filed in FORM GST RFD-01A on the common portal and the amount claimed as refund shall get debited in the electronic ledger to the extent of the claim. The common portal shall generate a proof of debit (ARN-Acknowledgement Receipt Number) which would be mentioned in the FORM GST RFD-01A submitted manually, along with the print out of FORM GST RFD-01A to the jurisdictional proper officer, and with all necessary documentary evidences as applicable within the time stipulated for filing of such refund under the CGST Act</a:t>
            </a:r>
            <a:r>
              <a:rPr lang="en-IN" sz="2600" i="1" dirty="0"/>
              <a:t>.</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p>
          <a:p>
            <a:pPr algn="just">
              <a:lnSpc>
                <a:spcPct val="150000"/>
              </a:lnSpc>
            </a:pPr>
            <a:r>
              <a:rPr lang="en-IN" dirty="0"/>
              <a:t>4.	</a:t>
            </a:r>
            <a:r>
              <a:rPr lang="en-IN" i="1" dirty="0"/>
              <a:t>The registered person needs to file the refund claim </a:t>
            </a:r>
            <a:r>
              <a:rPr lang="en-IN" i="1" u="sng" dirty="0">
                <a:solidFill>
                  <a:srgbClr val="000099"/>
                </a:solidFill>
              </a:rPr>
              <a:t>with the jurisdictional tax authority </a:t>
            </a:r>
            <a:r>
              <a:rPr lang="en-IN" i="1" dirty="0"/>
              <a:t>to 	which the taxpayer has been assigned as per the administrative order issued in this regard by 	the Chief Commissioner of Central Tax and the Commissioner of State Tax. In case such an 	order has not been issued in the State, the registered person is at liberty to apply for refund 	before the Central Tax Authority or State Tax Authority till the administrative mechanism for 	assigning of taxpayers to respective authority is implemented. However, in the latter case, an 	undertaking is required to be submitted stating that the claim for sanction of refund has 	been made to only one of the authorities. </a:t>
            </a:r>
          </a:p>
          <a:p>
            <a:pPr lvl="1" indent="-457200">
              <a:lnSpc>
                <a:spcPct val="100000"/>
              </a:lnSpc>
              <a:spcBef>
                <a:spcPts val="600"/>
              </a:spcBef>
              <a:spcAft>
                <a:spcPts val="600"/>
              </a:spcAft>
              <a:buClr>
                <a:schemeClr val="tx2"/>
              </a:buClr>
              <a:defRPr/>
            </a:pPr>
            <a:endParaRPr lang="en-IN" sz="2400" dirty="0"/>
          </a:p>
          <a:p>
            <a:pPr marL="457200" indent="-457200" algn="just">
              <a:lnSpc>
                <a:spcPct val="170000"/>
              </a:lnSpc>
            </a:pP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85000"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l">
              <a:lnSpc>
                <a:spcPct val="170000"/>
              </a:lnSpc>
            </a:pPr>
            <a:r>
              <a:rPr lang="en-IN" i="1" dirty="0"/>
              <a:t>5. On receipt of a refund application in FORM GST RFD-01A in the office, an entry shall be made in a refund register. Once verification process is completed, </a:t>
            </a:r>
            <a:r>
              <a:rPr lang="en-IN" i="1" u="sng" dirty="0">
                <a:solidFill>
                  <a:srgbClr val="000099"/>
                </a:solidFill>
              </a:rPr>
              <a:t>an acknowledgement in FORM GST RFD-02 shall be issued within 15 days</a:t>
            </a:r>
            <a:r>
              <a:rPr lang="en-IN" i="1" dirty="0"/>
              <a:t> from the date of filing of the application and entry shall be made in the Refund register for receipt of refund applications. </a:t>
            </a:r>
          </a:p>
          <a:p>
            <a:pPr algn="l">
              <a:lnSpc>
                <a:spcPct val="170000"/>
              </a:lnSpc>
            </a:pPr>
            <a:r>
              <a:rPr lang="en-IN" i="1" dirty="0"/>
              <a:t>6. In case of </a:t>
            </a:r>
            <a:r>
              <a:rPr lang="en-IN" i="1" u="sng" dirty="0">
                <a:solidFill>
                  <a:srgbClr val="000099"/>
                </a:solidFill>
              </a:rPr>
              <a:t>any deficiency in refund claim</a:t>
            </a:r>
            <a:r>
              <a:rPr lang="en-IN" i="1" dirty="0"/>
              <a:t>, a deficiency memo shall be issued by the proper officer </a:t>
            </a:r>
            <a:r>
              <a:rPr lang="en-IN" i="1" u="sng" dirty="0">
                <a:solidFill>
                  <a:srgbClr val="000099"/>
                </a:solidFill>
              </a:rPr>
              <a:t>in FORM GST RFD-03</a:t>
            </a:r>
            <a:r>
              <a:rPr lang="en-IN" i="1" dirty="0"/>
              <a:t> to the claimant manually instead of common portal. </a:t>
            </a:r>
          </a:p>
          <a:p>
            <a:pPr algn="l">
              <a:lnSpc>
                <a:spcPct val="170000"/>
              </a:lnSpc>
            </a:pPr>
            <a:r>
              <a:rPr lang="en-IN" i="1" dirty="0"/>
              <a:t>7. The proper officer shall grant </a:t>
            </a:r>
            <a:r>
              <a:rPr lang="en-IN" i="1" u="sng" dirty="0"/>
              <a:t>provisional refund within 7 days</a:t>
            </a:r>
            <a:r>
              <a:rPr lang="en-IN" i="1" dirty="0"/>
              <a:t> of receipt of refund application and an order shall be issued in </a:t>
            </a:r>
            <a:r>
              <a:rPr lang="en-IN" i="1" u="sng" dirty="0">
                <a:solidFill>
                  <a:srgbClr val="000099"/>
                </a:solidFill>
              </a:rPr>
              <a:t>FORM GST RFD-04</a:t>
            </a:r>
            <a:r>
              <a:rPr lang="en-IN" i="1" dirty="0"/>
              <a:t> along with payment advice to be issued in </a:t>
            </a:r>
            <a:r>
              <a:rPr lang="en-IN" i="1" u="sng" dirty="0">
                <a:solidFill>
                  <a:srgbClr val="000099"/>
                </a:solidFill>
              </a:rPr>
              <a:t>FORM GST RFD-05</a:t>
            </a:r>
            <a:r>
              <a:rPr lang="en-IN" i="1" dirty="0"/>
              <a:t>. The refund amount would be made directly electronically into the claimant’s Bank account mentioned in the registration. </a:t>
            </a:r>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8.	</a:t>
            </a:r>
            <a:r>
              <a:rPr lang="en-IN" i="1" dirty="0"/>
              <a:t>After the sanction of the provisional refund, final order in FORM GST RFD-06 is to be issued 	within 60 days after due verification of the documentary evidences and receipt of complete 	application form. </a:t>
            </a:r>
          </a:p>
          <a:p>
            <a:pPr algn="just">
              <a:lnSpc>
                <a:spcPct val="150000"/>
              </a:lnSpc>
            </a:pPr>
            <a:r>
              <a:rPr lang="en-IN" i="1" dirty="0"/>
              <a:t>	Pre-audit of the manually processed refund applications is not required to be carried out. 	The 	proper officer shall issue the refund order manually. The details of the refund along with 	taxpayer bank account details shall be manually submitted in PFMS system by the 	jurisdictional Division’s DDO and a signed copy of the sanction order shall be sent to PAO 	office for release of payment and amount if any will be paid by an order with payment 	advice in FORM GST RFD-05. </a:t>
            </a:r>
          </a:p>
          <a:p>
            <a:endParaRPr lang="en-IN" dirty="0"/>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9. </a:t>
            </a:r>
            <a:r>
              <a:rPr lang="en-IN" i="1" dirty="0"/>
              <a:t>The refund application for various taxes i.e. CT/ST/UT/IT/Cess </a:t>
            </a:r>
            <a:r>
              <a:rPr lang="en-IN" i="1" u="sng" dirty="0">
                <a:solidFill>
                  <a:srgbClr val="000099"/>
                </a:solidFill>
              </a:rPr>
              <a:t>can be filed with any one of the tax authorities</a:t>
            </a:r>
            <a:r>
              <a:rPr lang="en-IN" i="1" dirty="0"/>
              <a:t> and shall be processed by the said authority; however, the payment of the sanctioned refund amount shall be made only by the respective tax authority of the Centre or State Government and communicated to the concerned counter-part tax authority within three days for the purpose of payment of the relevant sanctioned refund amount of tax or cess, as the case may be. </a:t>
            </a:r>
          </a:p>
          <a:p>
            <a:pPr algn="just">
              <a:lnSpc>
                <a:spcPct val="150000"/>
              </a:lnSpc>
            </a:pPr>
            <a:endParaRPr lang="en-IN" dirty="0"/>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Refund of IGST and accumulated ITC to Exporter</a:t>
            </a:r>
          </a:p>
          <a:p>
            <a:pPr lvl="1" indent="-457200">
              <a:lnSpc>
                <a:spcPct val="100000"/>
              </a:lnSpc>
              <a:spcBef>
                <a:spcPts val="600"/>
              </a:spcBef>
              <a:spcAft>
                <a:spcPts val="600"/>
              </a:spcAft>
              <a:buClr>
                <a:schemeClr val="tx2"/>
              </a:buClr>
              <a:defRPr/>
            </a:pPr>
            <a:r>
              <a:rPr lang="en-IN" sz="2100" b="1" u="sng" dirty="0"/>
              <a:t>Conditions and procedures for manual filing of Refund – Circular No. 17/17/2017 dated 15.11.2017</a:t>
            </a:r>
            <a:endParaRPr lang="en-IN" dirty="0"/>
          </a:p>
          <a:p>
            <a:pPr algn="just">
              <a:lnSpc>
                <a:spcPct val="150000"/>
              </a:lnSpc>
            </a:pPr>
            <a:r>
              <a:rPr lang="en-IN" dirty="0"/>
              <a:t>10. </a:t>
            </a:r>
            <a:r>
              <a:rPr lang="en-IN" i="1" dirty="0"/>
              <a:t>As per sub-rule (4) of rule 89 of CGST Rules, 2017 in the case of zero-rated supply of goods or services or both without payment of tax under bond or letter of undertaking in accordance with the provisions of sub-section (3) of section 16 of the IGST Act, 2017, refund of input tax credit shall be granted as per the following formula:- </a:t>
            </a:r>
          </a:p>
          <a:p>
            <a:pPr algn="just">
              <a:lnSpc>
                <a:spcPct val="150000"/>
              </a:lnSpc>
            </a:pPr>
            <a:r>
              <a:rPr lang="en-IN" i="1" dirty="0"/>
              <a:t>Refund Amount = (Turnover of zero-rated supply of goods + Turnover of zero-rated supply of services) x Net ITC / Adjusted Total Turnover. </a:t>
            </a:r>
          </a:p>
          <a:p>
            <a:pPr algn="just">
              <a:lnSpc>
                <a:spcPct val="150000"/>
              </a:lnSpc>
            </a:pPr>
            <a:r>
              <a:rPr lang="en-IN" i="1" dirty="0"/>
              <a:t>Net ITC has been defined to mean “input tax credit availed on inputs during the relevant period other than the input tax credit availed for which refund is claimed under sub-rules (4A) or (4B) or both”. </a:t>
            </a:r>
          </a:p>
          <a:p>
            <a:pPr algn="just">
              <a:lnSpc>
                <a:spcPct val="150000"/>
              </a:lnSpc>
            </a:pP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algn="just">
              <a:lnSpc>
                <a:spcPct val="150000"/>
              </a:lnSpc>
            </a:pPr>
            <a:r>
              <a:rPr lang="en-IN" i="1" u="sng" dirty="0"/>
              <a:t>Merchandise Exports from India Scheme(MEIS)</a:t>
            </a:r>
          </a:p>
          <a:p>
            <a:pPr algn="just">
              <a:lnSpc>
                <a:spcPct val="150000"/>
              </a:lnSpc>
              <a:buFont typeface="Wingdings" pitchFamily="2" charset="2"/>
              <a:buChar char="ü"/>
            </a:pPr>
            <a:r>
              <a:rPr lang="en-IN" dirty="0"/>
              <a:t>Rewards under MEIS are payable as a 2, 3, 4 or 5% of realized FOB value of covered exports, by way of MEIS duty credit scrip. </a:t>
            </a:r>
          </a:p>
          <a:p>
            <a:pPr algn="just">
              <a:lnSpc>
                <a:spcPct val="150000"/>
              </a:lnSpc>
              <a:buFont typeface="Wingdings" pitchFamily="2" charset="2"/>
              <a:buChar char="ü"/>
            </a:pPr>
            <a:r>
              <a:rPr lang="en-IN" dirty="0"/>
              <a:t>The scrip can be transferred or used for payment of a number of duties/taxes including the customs / excise duty / service tax. </a:t>
            </a:r>
            <a:r>
              <a:rPr lang="en-IN" dirty="0" err="1"/>
              <a:t>Scrips</a:t>
            </a:r>
            <a:r>
              <a:rPr lang="en-IN" dirty="0"/>
              <a:t> and inputs imported under the </a:t>
            </a:r>
            <a:r>
              <a:rPr lang="en-IN" dirty="0" err="1"/>
              <a:t>scrips</a:t>
            </a:r>
            <a:r>
              <a:rPr lang="en-IN" dirty="0"/>
              <a:t> are fully transferable.</a:t>
            </a:r>
          </a:p>
          <a:p>
            <a:pPr algn="just">
              <a:lnSpc>
                <a:spcPct val="150000"/>
              </a:lnSpc>
              <a:buFont typeface="Wingdings" pitchFamily="2" charset="2"/>
              <a:buChar char="ü"/>
            </a:pPr>
            <a:r>
              <a:rPr lang="en-IN" dirty="0"/>
              <a:t>The </a:t>
            </a:r>
            <a:r>
              <a:rPr lang="en-IN" dirty="0" err="1"/>
              <a:t>scrips</a:t>
            </a:r>
            <a:r>
              <a:rPr lang="en-IN" dirty="0"/>
              <a:t> </a:t>
            </a:r>
            <a:r>
              <a:rPr lang="en-IN" i="1" u="sng" dirty="0">
                <a:solidFill>
                  <a:srgbClr val="000099"/>
                </a:solidFill>
              </a:rPr>
              <a:t>cannot be used to make payments of GST</a:t>
            </a:r>
            <a:r>
              <a:rPr lang="en-IN" dirty="0"/>
              <a:t> but can be used for payment of Customs Duty.</a:t>
            </a:r>
          </a:p>
          <a:p>
            <a:pPr algn="just">
              <a:lnSpc>
                <a:spcPct val="150000"/>
              </a:lnSpc>
              <a:buFont typeface="Wingdings" pitchFamily="2" charset="2"/>
              <a:buChar char="ü"/>
            </a:pPr>
            <a:r>
              <a:rPr lang="en-IN" dirty="0"/>
              <a:t>Merchandise Exports from India Scheme (MEIS) is a reward computed on the FOB value of exports realized in free foreign exchange and the percentage of this reward is specified in Appendix 3B of the Foreign Trade Policy 2015-20. </a:t>
            </a:r>
            <a:endParaRPr lang="en-IN" i="1" dirty="0"/>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sz="2400" i="1" u="sng" dirty="0"/>
              <a:t>Service Exports from India Scheme(SEIS)</a:t>
            </a:r>
          </a:p>
          <a:p>
            <a:pPr algn="just">
              <a:lnSpc>
                <a:spcPct val="100000"/>
              </a:lnSpc>
            </a:pPr>
            <a:r>
              <a:rPr lang="en-IN" dirty="0"/>
              <a:t>Service Exports from India Scheme (SEIS) is a reward computed based on the ‘net’ free foreign exchange realized and the percentage of this reward is specified in Appendix 3D of the Foreign Trade Policy 2015-20. </a:t>
            </a:r>
          </a:p>
          <a:p>
            <a:pPr algn="just">
              <a:lnSpc>
                <a:spcPct val="150000"/>
              </a:lnSpc>
            </a:pPr>
            <a:endParaRPr lang="en-IN" i="1" u="sng" dirty="0"/>
          </a:p>
          <a:p>
            <a:pPr lvl="1" indent="-457200" algn="l">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49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graphicFrame>
        <p:nvGraphicFramePr>
          <p:cNvPr id="6" name="Table 5"/>
          <p:cNvGraphicFramePr>
            <a:graphicFrameLocks noGrp="1"/>
          </p:cNvGraphicFramePr>
          <p:nvPr/>
        </p:nvGraphicFramePr>
        <p:xfrm>
          <a:off x="660400" y="2747756"/>
          <a:ext cx="10195170" cy="2283699"/>
        </p:xfrm>
        <a:graphic>
          <a:graphicData uri="http://schemas.openxmlformats.org/drawingml/2006/table">
            <a:tbl>
              <a:tblPr firstRow="1" bandRow="1">
                <a:tableStyleId>{5C22544A-7EE6-4342-B048-85BDC9FD1C3A}</a:tableStyleId>
              </a:tblPr>
              <a:tblGrid>
                <a:gridCol w="3398390">
                  <a:extLst>
                    <a:ext uri="{9D8B030D-6E8A-4147-A177-3AD203B41FA5}">
                      <a16:colId xmlns:a16="http://schemas.microsoft.com/office/drawing/2014/main" xmlns="" val="20000"/>
                    </a:ext>
                  </a:extLst>
                </a:gridCol>
                <a:gridCol w="3398390">
                  <a:extLst>
                    <a:ext uri="{9D8B030D-6E8A-4147-A177-3AD203B41FA5}">
                      <a16:colId xmlns:a16="http://schemas.microsoft.com/office/drawing/2014/main" xmlns="" val="20001"/>
                    </a:ext>
                  </a:extLst>
                </a:gridCol>
                <a:gridCol w="3398390">
                  <a:extLst>
                    <a:ext uri="{9D8B030D-6E8A-4147-A177-3AD203B41FA5}">
                      <a16:colId xmlns:a16="http://schemas.microsoft.com/office/drawing/2014/main" xmlns="" val="20002"/>
                    </a:ext>
                  </a:extLst>
                </a:gridCol>
              </a:tblGrid>
              <a:tr h="347135">
                <a:tc>
                  <a:txBody>
                    <a:bodyPr/>
                    <a:lstStyle/>
                    <a:p>
                      <a:pPr algn="ctr"/>
                      <a:r>
                        <a:rPr lang="en-IN" dirty="0"/>
                        <a:t>Criteria</a:t>
                      </a:r>
                    </a:p>
                  </a:txBody>
                  <a:tcPr/>
                </a:tc>
                <a:tc>
                  <a:txBody>
                    <a:bodyPr/>
                    <a:lstStyle/>
                    <a:p>
                      <a:pPr algn="ctr"/>
                      <a:r>
                        <a:rPr lang="en-IN" dirty="0"/>
                        <a:t>MEIS</a:t>
                      </a:r>
                    </a:p>
                  </a:txBody>
                  <a:tcPr/>
                </a:tc>
                <a:tc>
                  <a:txBody>
                    <a:bodyPr/>
                    <a:lstStyle/>
                    <a:p>
                      <a:pPr algn="ctr"/>
                      <a:r>
                        <a:rPr lang="en-IN" dirty="0"/>
                        <a:t>SEIS</a:t>
                      </a:r>
                    </a:p>
                  </a:txBody>
                  <a:tcPr/>
                </a:tc>
                <a:extLst>
                  <a:ext uri="{0D108BD9-81ED-4DB2-BD59-A6C34878D82A}">
                    <a16:rowId xmlns:a16="http://schemas.microsoft.com/office/drawing/2014/main" xmlns="" val="10000"/>
                  </a:ext>
                </a:extLst>
              </a:tr>
              <a:tr h="729219">
                <a:tc>
                  <a:txBody>
                    <a:bodyPr/>
                    <a:lstStyle/>
                    <a:p>
                      <a:r>
                        <a:rPr lang="en-IN" dirty="0"/>
                        <a:t>Eligible Exports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Notified products to notified countries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Notified services above $ 15,000 	</a:t>
                      </a:r>
                    </a:p>
                  </a:txBody>
                  <a:tcPr/>
                </a:tc>
                <a:extLst>
                  <a:ext uri="{0D108BD9-81ED-4DB2-BD59-A6C34878D82A}">
                    <a16:rowId xmlns:a16="http://schemas.microsoft.com/office/drawing/2014/main" xmlns="" val="10001"/>
                  </a:ext>
                </a:extLst>
              </a:tr>
              <a:tr h="7292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Ineligible exports 	</a:t>
                      </a:r>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Supplies to EOU, SEZ, deemed exports, products with minimum export price or export duty and other excluded exports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baseline="0" dirty="0">
                          <a:solidFill>
                            <a:schemeClr val="dk1"/>
                          </a:solidFill>
                          <a:latin typeface="+mn-lt"/>
                          <a:ea typeface="+mn-ea"/>
                          <a:cs typeface="+mn-cs"/>
                        </a:rPr>
                        <a:t>Foreign exchange received for other purposes like equity, debt, donation, loan repayment, etc. are excluded 	</a:t>
                      </a:r>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2994426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p:spPr>
        <p:txBody>
          <a:bodyPr>
            <a:normAutofit/>
          </a:bodyPr>
          <a:lstStyle/>
          <a:p>
            <a:pPr marL="342900" indent="-342900" algn="l">
              <a:lnSpc>
                <a:spcPct val="150000"/>
              </a:lnSpc>
            </a:pPr>
            <a:r>
              <a:rPr lang="en-US" sz="2000" b="1" u="sng" dirty="0"/>
              <a:t>Section 16 of IGST Act, 2017</a:t>
            </a:r>
          </a:p>
          <a:p>
            <a:pPr algn="l"/>
            <a:r>
              <a:rPr lang="en-US" sz="2000" b="0" i="1" u="none" strike="noStrike" baseline="0" dirty="0">
                <a:solidFill>
                  <a:srgbClr val="000000"/>
                </a:solidFill>
                <a:latin typeface="Arial" panose="020B0604020202020204" pitchFamily="34" charset="0"/>
                <a:cs typeface="Arial" panose="020B0604020202020204" pitchFamily="34" charset="0"/>
              </a:rPr>
              <a:t>(3) A registered person making zero rated supply shall be eligible to claim refund under either of the following options, namely: –– </a:t>
            </a:r>
            <a:endParaRPr lang="en-US" sz="2000" b="0" i="0" u="none" strike="noStrike" baseline="0" dirty="0">
              <a:solidFill>
                <a:srgbClr val="000000"/>
              </a:solidFill>
              <a:latin typeface="Arial" panose="020B0604020202020204" pitchFamily="34" charset="0"/>
              <a:cs typeface="Arial" panose="020B0604020202020204" pitchFamily="34" charset="0"/>
            </a:endParaRPr>
          </a:p>
          <a:p>
            <a:pPr algn="l"/>
            <a:r>
              <a:rPr lang="en-US" sz="2000" b="0" i="1" u="none" strike="noStrike" baseline="0" dirty="0">
                <a:solidFill>
                  <a:srgbClr val="000000"/>
                </a:solidFill>
                <a:latin typeface="Arial" panose="020B0604020202020204" pitchFamily="34" charset="0"/>
                <a:cs typeface="Arial" panose="020B0604020202020204" pitchFamily="34" charset="0"/>
              </a:rPr>
              <a:t>	(a) he may supply goods or services or both under bond or Letter of Undertaking, subject to 	such conditions, safeguards and procedure as may be prescribed, without payment of I	integrated tax and claim refund of unutilized input tax credit; or </a:t>
            </a:r>
            <a:endParaRPr lang="en-US" sz="2000" b="0" i="0" u="none" strike="noStrike" baseline="0" dirty="0">
              <a:solidFill>
                <a:srgbClr val="000000"/>
              </a:solidFill>
              <a:latin typeface="Arial" panose="020B0604020202020204" pitchFamily="34" charset="0"/>
              <a:cs typeface="Arial" panose="020B0604020202020204" pitchFamily="34" charset="0"/>
            </a:endParaRPr>
          </a:p>
          <a:p>
            <a:pPr algn="l"/>
            <a:r>
              <a:rPr lang="en-US" sz="2000" b="0" i="1" u="none" strike="noStrike" baseline="0" dirty="0">
                <a:solidFill>
                  <a:srgbClr val="000000"/>
                </a:solidFill>
                <a:latin typeface="Arial" panose="020B0604020202020204" pitchFamily="34" charset="0"/>
                <a:cs typeface="Arial" panose="020B0604020202020204" pitchFamily="34" charset="0"/>
              </a:rPr>
              <a:t>	(b) he may supply goods or services or both, subject to such conditions, safeguards and 	procedures as may be prescribed, on payment of integrated tax and claim refund of such tax 	paid on goods or services or both supplied, in accordance with the provisions of section 54 of 	the Central Goods and Services Tax Act or the rules made thereunder. </a:t>
            </a:r>
            <a:endParaRPr lang="en-US" b="1" u="sng" dirty="0">
              <a:latin typeface="Arial" panose="020B0604020202020204" pitchFamily="34" charset="0"/>
              <a:cs typeface="Arial" panose="020B0604020202020204" pitchFamily="34" charset="0"/>
            </a:endParaRPr>
          </a:p>
          <a:p>
            <a:pPr marL="457200" indent="-457200" algn="l">
              <a:lnSpc>
                <a:spcPct val="150000"/>
              </a:lnSpc>
            </a:pPr>
            <a:r>
              <a:rPr lang="en-US" sz="1800" dirty="0"/>
              <a:t>		</a:t>
            </a:r>
            <a:r>
              <a:rPr lang="en-IN" sz="1800" u="sng" dirty="0">
                <a:solidFill>
                  <a:srgbClr val="000099"/>
                </a:solidFill>
                <a:effectLst/>
                <a:latin typeface="Arial" panose="020B0604020202020204" pitchFamily="34" charset="0"/>
                <a:ea typeface="Times New Roman" panose="02020603050405020304" pitchFamily="18" charset="0"/>
              </a:rPr>
              <a:t> vide Union Budget 2021 amendment in 16(1)(b), </a:t>
            </a:r>
          </a:p>
          <a:p>
            <a:pPr marL="457200" indent="-457200" algn="l">
              <a:lnSpc>
                <a:spcPct val="150000"/>
              </a:lnSpc>
            </a:pPr>
            <a:r>
              <a:rPr lang="en-IN" sz="1800" dirty="0">
                <a:solidFill>
                  <a:srgbClr val="000099"/>
                </a:solidFill>
                <a:latin typeface="Arial" panose="020B0604020202020204" pitchFamily="34" charset="0"/>
              </a:rPr>
              <a:t>		</a:t>
            </a:r>
            <a:r>
              <a:rPr lang="en-IN" sz="2000" dirty="0">
                <a:solidFill>
                  <a:srgbClr val="FF0000"/>
                </a:solidFill>
                <a:latin typeface="Arial" panose="020B0604020202020204" pitchFamily="34" charset="0"/>
              </a:rPr>
              <a:t>I</a:t>
            </a:r>
            <a:r>
              <a:rPr lang="en-IN" sz="2000" dirty="0">
                <a:solidFill>
                  <a:srgbClr val="FF0000"/>
                </a:solidFill>
                <a:effectLst/>
                <a:latin typeface="Arial" panose="020B0604020202020204" pitchFamily="34" charset="0"/>
                <a:ea typeface="Times New Roman" panose="02020603050405020304" pitchFamily="18" charset="0"/>
              </a:rPr>
              <a:t>t has been substituted to allow only notified class of taxpayers and notified supplies of goods 	or services which can claim such refund (Notification Yet to be received)</a:t>
            </a:r>
            <a:endParaRPr lang="en-US" sz="2000" dirty="0">
              <a:solidFill>
                <a:srgbClr val="FF0000"/>
              </a:solidFill>
            </a:endParaRPr>
          </a:p>
          <a:p>
            <a:pPr marL="457200" indent="-457200" algn="l">
              <a:lnSpc>
                <a:spcPct val="150000"/>
              </a:lnSpc>
            </a:pPr>
            <a:endParaRPr lang="en-US" sz="1800" u="sng" dirty="0">
              <a:solidFill>
                <a:srgbClr val="C00000"/>
              </a:solidFill>
            </a:endParaRPr>
          </a:p>
          <a:p>
            <a:pPr marL="457200" indent="-457200" algn="l">
              <a:lnSpc>
                <a:spcPct val="150000"/>
              </a:lnSpc>
            </a:pPr>
            <a:endParaRPr lang="en-US" sz="18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36401959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MEIS  &amp; SEIS Contd.,</a:t>
            </a:r>
            <a:endParaRPr lang="en-IN" dirty="0"/>
          </a:p>
          <a:p>
            <a:pPr algn="l">
              <a:buFont typeface="Wingdings" pitchFamily="2" charset="2"/>
              <a:buChar char="ü"/>
            </a:pPr>
            <a:r>
              <a:rPr lang="en-IN" dirty="0"/>
              <a:t>Duty paid by utilization of Duty Credit </a:t>
            </a:r>
            <a:r>
              <a:rPr lang="en-IN" dirty="0" err="1"/>
              <a:t>Scrips</a:t>
            </a:r>
            <a:r>
              <a:rPr lang="en-IN" dirty="0"/>
              <a:t> eligible for duty drawback </a:t>
            </a:r>
          </a:p>
          <a:p>
            <a:pPr algn="l">
              <a:buFont typeface="Wingdings" pitchFamily="2" charset="2"/>
              <a:buChar char="ü"/>
            </a:pPr>
            <a:r>
              <a:rPr lang="en-IN" dirty="0"/>
              <a:t>Duty Credit </a:t>
            </a:r>
            <a:r>
              <a:rPr lang="en-IN" dirty="0" err="1"/>
              <a:t>Scrips</a:t>
            </a:r>
            <a:r>
              <a:rPr lang="en-IN" dirty="0"/>
              <a:t> are valid for 18 months and revalidation will not be permitted </a:t>
            </a:r>
          </a:p>
          <a:p>
            <a:pPr algn="l"/>
            <a:endParaRPr lang="en-IN" b="1" dirty="0"/>
          </a:p>
          <a:p>
            <a:pPr algn="l"/>
            <a:r>
              <a:rPr lang="en-IN" sz="2800" b="1" u="sng" dirty="0">
                <a:solidFill>
                  <a:srgbClr val="000099"/>
                </a:solidFill>
              </a:rPr>
              <a:t>Effect of GST :</a:t>
            </a:r>
            <a:endParaRPr lang="en-IN" b="1" u="sng" dirty="0">
              <a:solidFill>
                <a:srgbClr val="000099"/>
              </a:solidFill>
            </a:endParaRPr>
          </a:p>
          <a:p>
            <a:pPr algn="l"/>
            <a:r>
              <a:rPr lang="en-IN" dirty="0"/>
              <a:t>Duty credit </a:t>
            </a:r>
            <a:r>
              <a:rPr lang="en-IN" dirty="0" err="1"/>
              <a:t>scrips</a:t>
            </a:r>
            <a:r>
              <a:rPr lang="en-IN" dirty="0"/>
              <a:t> are classified under HSN 4907 and</a:t>
            </a:r>
          </a:p>
          <a:p>
            <a:pPr algn="l"/>
            <a:r>
              <a:rPr lang="en-IN" dirty="0"/>
              <a:t>They are </a:t>
            </a:r>
            <a:r>
              <a:rPr lang="en-IN" i="1" u="sng" dirty="0">
                <a:solidFill>
                  <a:srgbClr val="009900"/>
                </a:solidFill>
              </a:rPr>
              <a:t>exempted from the whole of GST</a:t>
            </a:r>
            <a:r>
              <a:rPr lang="en-IN" dirty="0"/>
              <a:t> by an amendment to </a:t>
            </a:r>
            <a:r>
              <a:rPr lang="en-IN" i="1" dirty="0"/>
              <a:t>Notification 2/2017-CT (R) dated 28</a:t>
            </a:r>
            <a:r>
              <a:rPr lang="en-IN" sz="800" i="1" dirty="0"/>
              <a:t>th </a:t>
            </a:r>
            <a:r>
              <a:rPr lang="en-IN" i="1" dirty="0"/>
              <a:t>June 2018 by notification 35/2017CT (R) dated on 13 October 2017. </a:t>
            </a:r>
          </a:p>
          <a:p>
            <a:pPr algn="l"/>
            <a:r>
              <a:rPr lang="en-IN" i="1" dirty="0"/>
              <a:t>It is important to note that duty credit </a:t>
            </a:r>
            <a:r>
              <a:rPr lang="en-IN" i="1" dirty="0" err="1"/>
              <a:t>scrips</a:t>
            </a:r>
            <a:r>
              <a:rPr lang="en-IN" i="1" dirty="0"/>
              <a:t> are held to be ‘goods’ for the purposes of GST.</a:t>
            </a:r>
            <a:endParaRPr lang="en-IN" altLang="en-US" sz="5400" b="1" u="sng" dirty="0">
              <a:ea typeface="Cambria Math" panose="02040503050406030204" pitchFamily="18" charset="0"/>
              <a:cs typeface="Cambria Math" panose="02040503050406030204" pitchFamily="18" charset="0"/>
            </a:endParaRPr>
          </a:p>
          <a:p>
            <a:pPr lvl="1" indent="-457200">
              <a:lnSpc>
                <a:spcPct val="100000"/>
              </a:lnSpc>
              <a:spcBef>
                <a:spcPts val="600"/>
              </a:spcBef>
              <a:spcAft>
                <a:spcPts val="600"/>
              </a:spcAft>
              <a:buClr>
                <a:schemeClr val="tx2"/>
              </a:buClr>
              <a:defRPr/>
            </a:pPr>
            <a:endParaRPr lang="en-IN" sz="2400"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l">
              <a:lnSpc>
                <a:spcPct val="100000"/>
              </a:lnSpc>
              <a:spcBef>
                <a:spcPts val="600"/>
              </a:spcBef>
              <a:spcAft>
                <a:spcPts val="600"/>
              </a:spcAft>
              <a:buClr>
                <a:schemeClr val="tx2"/>
              </a:buClr>
              <a:defRPr/>
            </a:pPr>
            <a:r>
              <a:rPr lang="en-IN" sz="2400" i="1" u="sng" dirty="0"/>
              <a:t>Advance Authorisation :</a:t>
            </a:r>
          </a:p>
          <a:p>
            <a:pPr lvl="1" indent="-457200" algn="just">
              <a:lnSpc>
                <a:spcPct val="100000"/>
              </a:lnSpc>
              <a:spcBef>
                <a:spcPts val="600"/>
              </a:spcBef>
              <a:spcAft>
                <a:spcPts val="600"/>
              </a:spcAft>
              <a:buClr>
                <a:schemeClr val="tx2"/>
              </a:buClr>
              <a:buFont typeface="Wingdings" pitchFamily="2" charset="2"/>
              <a:buChar char="ü"/>
              <a:defRPr/>
            </a:pPr>
            <a:r>
              <a:rPr lang="en-IN" sz="2400" dirty="0"/>
              <a:t>Post implementation of GST i.e. from 01.07. 2017 the benefits under the Advance Authorization </a:t>
            </a:r>
            <a:r>
              <a:rPr lang="en-IN" sz="2400" i="1" u="sng" dirty="0">
                <a:solidFill>
                  <a:srgbClr val="FF0000"/>
                </a:solidFill>
              </a:rPr>
              <a:t>(AA) scheme shall be restricted to BCD, Safeguard Duty and Anti-dumping duty in respect of goods liable to IGST and for the specified items.</a:t>
            </a:r>
            <a:r>
              <a:rPr lang="en-IN" sz="2400" dirty="0"/>
              <a:t> </a:t>
            </a:r>
          </a:p>
          <a:p>
            <a:pPr lvl="1" indent="-457200" algn="just">
              <a:lnSpc>
                <a:spcPct val="100000"/>
              </a:lnSpc>
              <a:spcBef>
                <a:spcPts val="600"/>
              </a:spcBef>
              <a:spcAft>
                <a:spcPts val="600"/>
              </a:spcAft>
              <a:buClr>
                <a:schemeClr val="tx2"/>
              </a:buClr>
              <a:buFont typeface="Wingdings" pitchFamily="2" charset="2"/>
              <a:buChar char="ü"/>
              <a:defRPr/>
            </a:pPr>
            <a:r>
              <a:rPr lang="en-IN" sz="2400" dirty="0"/>
              <a:t>As a result, the benefit is not available for the payment of GST.</a:t>
            </a:r>
            <a:endParaRPr lang="en-IN" sz="2400" i="1" u="sng" dirty="0"/>
          </a:p>
          <a:p>
            <a:pPr lvl="1" indent="-457200" algn="just">
              <a:lnSpc>
                <a:spcPct val="100000"/>
              </a:lnSpc>
              <a:spcBef>
                <a:spcPts val="600"/>
              </a:spcBef>
              <a:spcAft>
                <a:spcPts val="600"/>
              </a:spcAft>
              <a:buClr>
                <a:schemeClr val="tx2"/>
              </a:buClr>
              <a:buFont typeface="Wingdings" pitchFamily="2" charset="2"/>
              <a:buChar char="ü"/>
              <a:defRPr/>
            </a:pPr>
            <a:r>
              <a:rPr lang="en-IN" sz="2400" dirty="0"/>
              <a:t>The GST council at its 22nd Meeting held that for immediate </a:t>
            </a:r>
            <a:r>
              <a:rPr lang="en-IN" sz="2400" i="1" u="sng" dirty="0">
                <a:solidFill>
                  <a:srgbClr val="008000"/>
                </a:solidFill>
              </a:rPr>
              <a:t>relief to the exporters the Advance Authorization (AA) scheme is being extended to source inputs etc.</a:t>
            </a:r>
            <a:r>
              <a:rPr lang="en-IN" sz="2400" dirty="0"/>
              <a:t> from abroad as well as indigenously.</a:t>
            </a:r>
          </a:p>
          <a:p>
            <a:pPr lvl="1" indent="-457200" algn="just">
              <a:lnSpc>
                <a:spcPct val="100000"/>
              </a:lnSpc>
              <a:spcBef>
                <a:spcPts val="600"/>
              </a:spcBef>
              <a:spcAft>
                <a:spcPts val="600"/>
              </a:spcAft>
              <a:buClr>
                <a:schemeClr val="tx2"/>
              </a:buClr>
              <a:buFont typeface="Wingdings" pitchFamily="2" charset="2"/>
              <a:buChar char="ü"/>
              <a:defRPr/>
            </a:pPr>
            <a:r>
              <a:rPr lang="en-IN" sz="2400" dirty="0"/>
              <a:t>Domestic supplies to holders of Advance Authorization </a:t>
            </a:r>
            <a:r>
              <a:rPr lang="en-IN" sz="2400" i="1" u="sng" dirty="0">
                <a:solidFill>
                  <a:srgbClr val="008000"/>
                </a:solidFill>
              </a:rPr>
              <a:t>(AA) would be treated as Deemed Exports under section 147 of CGST/SGST Act </a:t>
            </a:r>
            <a:r>
              <a:rPr lang="en-IN" sz="2400" dirty="0"/>
              <a:t>and refund of tax paid on supplies will be made to suppliers. </a:t>
            </a:r>
            <a:endParaRPr lang="en-IN" sz="2400" i="1"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DFIA under Export Promotion Capital Goods(EPCG)</a:t>
            </a:r>
          </a:p>
          <a:p>
            <a:pPr lvl="1" indent="-457200" algn="just">
              <a:lnSpc>
                <a:spcPct val="100000"/>
              </a:lnSpc>
              <a:spcBef>
                <a:spcPts val="600"/>
              </a:spcBef>
              <a:spcAft>
                <a:spcPts val="600"/>
              </a:spcAft>
              <a:buClr>
                <a:schemeClr val="tx2"/>
              </a:buClr>
              <a:buFont typeface="Wingdings" pitchFamily="2" charset="2"/>
              <a:buChar char="ü"/>
              <a:defRPr/>
            </a:pPr>
            <a:r>
              <a:rPr lang="en-IN" sz="2800" dirty="0"/>
              <a:t>When GST was introduced, </a:t>
            </a:r>
            <a:r>
              <a:rPr lang="en-IN" sz="2800" i="1" u="sng" dirty="0">
                <a:solidFill>
                  <a:srgbClr val="FF0000"/>
                </a:solidFill>
              </a:rPr>
              <a:t>only basic customs duty was exempted on imports made under EPCG authorisation</a:t>
            </a:r>
            <a:r>
              <a:rPr lang="en-IN" sz="2800" dirty="0"/>
              <a:t> and Importer/Exporter had to pay IGST on imports and take ITC of the same. </a:t>
            </a:r>
          </a:p>
          <a:p>
            <a:pPr lvl="1" indent="-457200" algn="just">
              <a:lnSpc>
                <a:spcPct val="100000"/>
              </a:lnSpc>
              <a:spcBef>
                <a:spcPts val="600"/>
              </a:spcBef>
              <a:spcAft>
                <a:spcPts val="600"/>
              </a:spcAft>
              <a:buClr>
                <a:schemeClr val="tx2"/>
              </a:buClr>
              <a:buFont typeface="Wingdings" pitchFamily="2" charset="2"/>
              <a:buChar char="ü"/>
              <a:defRPr/>
            </a:pPr>
            <a:r>
              <a:rPr lang="en-IN" sz="2800" dirty="0"/>
              <a:t>In the 22nd meeting the GST council decided to source capital goods by holders of authorisations under </a:t>
            </a:r>
            <a:r>
              <a:rPr lang="en-IN" sz="2800" i="1" u="sng" dirty="0">
                <a:solidFill>
                  <a:srgbClr val="008000"/>
                </a:solidFill>
              </a:rPr>
              <a:t>EPCG without payment of IGST</a:t>
            </a:r>
            <a:r>
              <a:rPr lang="en-IN" sz="2800" dirty="0"/>
              <a:t>. </a:t>
            </a:r>
          </a:p>
          <a:p>
            <a:pPr lvl="1" indent="-457200" algn="just">
              <a:lnSpc>
                <a:spcPct val="100000"/>
              </a:lnSpc>
              <a:spcBef>
                <a:spcPts val="600"/>
              </a:spcBef>
              <a:spcAft>
                <a:spcPts val="600"/>
              </a:spcAft>
              <a:buClr>
                <a:schemeClr val="tx2"/>
              </a:buClr>
              <a:buFont typeface="Wingdings" pitchFamily="2" charset="2"/>
              <a:buChar char="ü"/>
              <a:defRPr/>
            </a:pPr>
            <a:r>
              <a:rPr lang="en-IN" sz="2800" dirty="0"/>
              <a:t>Moreover, domestic supplies to holders of </a:t>
            </a:r>
            <a:r>
              <a:rPr lang="en-IN" sz="2800" i="1" u="sng" dirty="0">
                <a:solidFill>
                  <a:srgbClr val="008000"/>
                </a:solidFill>
              </a:rPr>
              <a:t>EPCG will be treated as deemed exports under section 147 of CGST/SGST Act </a:t>
            </a:r>
            <a:r>
              <a:rPr lang="en-IN" sz="2800" dirty="0"/>
              <a:t>and refund of tax paid on such supplies given to the suppliers.</a:t>
            </a:r>
            <a:endParaRPr lang="en-IN" altLang="en-US" sz="2600" b="1" u="sng"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317319"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Procedures;</a:t>
            </a:r>
          </a:p>
          <a:p>
            <a:pPr lvl="1" indent="-457200" algn="just">
              <a:lnSpc>
                <a:spcPct val="100000"/>
              </a:lnSpc>
              <a:spcBef>
                <a:spcPts val="600"/>
              </a:spcBef>
              <a:spcAft>
                <a:spcPts val="600"/>
              </a:spcAft>
              <a:buClr>
                <a:schemeClr val="tx2"/>
              </a:buClr>
              <a:defRPr/>
            </a:pPr>
            <a:r>
              <a:rPr lang="en-IN" sz="2600" b="1" u="sng" dirty="0">
                <a:ea typeface="Cambria Math" panose="02040503050406030204" pitchFamily="18" charset="0"/>
              </a:rPr>
              <a:t>Deemed Export – Notification No. 48/2017 dt.18.10.2017</a:t>
            </a:r>
          </a:p>
          <a:p>
            <a:pPr lvl="1" indent="-457200" algn="just">
              <a:lnSpc>
                <a:spcPct val="100000"/>
              </a:lnSpc>
              <a:spcBef>
                <a:spcPts val="600"/>
              </a:spcBef>
              <a:spcAft>
                <a:spcPts val="600"/>
              </a:spcAft>
              <a:buClr>
                <a:schemeClr val="tx2"/>
              </a:buClr>
              <a:defRPr/>
            </a:pPr>
            <a:r>
              <a:rPr lang="en-IN" sz="2600" dirty="0">
                <a:ea typeface="Cambria Math" panose="02040503050406030204" pitchFamily="18" charset="0"/>
              </a:rPr>
              <a:t>1.</a:t>
            </a:r>
            <a:r>
              <a:rPr lang="en-IN" sz="2800" dirty="0"/>
              <a:t> Supply of goods by a registered person against Advance Authorization 	</a:t>
            </a:r>
          </a:p>
          <a:p>
            <a:pPr lvl="1" indent="-457200" algn="just">
              <a:lnSpc>
                <a:spcPct val="100000"/>
              </a:lnSpc>
              <a:spcBef>
                <a:spcPts val="600"/>
              </a:spcBef>
              <a:spcAft>
                <a:spcPts val="600"/>
              </a:spcAft>
              <a:buClr>
                <a:schemeClr val="tx2"/>
              </a:buClr>
              <a:defRPr/>
            </a:pPr>
            <a:r>
              <a:rPr lang="en-IN" sz="2600" dirty="0">
                <a:ea typeface="Cambria Math" panose="02040503050406030204" pitchFamily="18" charset="0"/>
              </a:rPr>
              <a:t>2.</a:t>
            </a:r>
            <a:r>
              <a:rPr lang="en-IN" sz="2800" dirty="0"/>
              <a:t> Supply of capital goods by a registered person against Export Promotion Capital Goods Authorization (EPCG)</a:t>
            </a:r>
          </a:p>
          <a:p>
            <a:pPr lvl="1" indent="-457200" algn="just">
              <a:lnSpc>
                <a:spcPct val="100000"/>
              </a:lnSpc>
              <a:spcBef>
                <a:spcPts val="600"/>
              </a:spcBef>
              <a:spcAft>
                <a:spcPts val="600"/>
              </a:spcAft>
              <a:buClr>
                <a:schemeClr val="tx2"/>
              </a:buClr>
              <a:defRPr/>
            </a:pPr>
            <a:r>
              <a:rPr lang="en-IN" sz="2800" dirty="0"/>
              <a:t>3. Supply of goods by a registered person to Export Oriented Unit 	</a:t>
            </a:r>
          </a:p>
          <a:p>
            <a:pPr lvl="1" indent="-457200" algn="just">
              <a:lnSpc>
                <a:spcPct val="100000"/>
              </a:lnSpc>
              <a:spcBef>
                <a:spcPts val="600"/>
              </a:spcBef>
              <a:spcAft>
                <a:spcPts val="600"/>
              </a:spcAft>
              <a:buClr>
                <a:schemeClr val="tx2"/>
              </a:buClr>
              <a:defRPr/>
            </a:pPr>
            <a:r>
              <a:rPr lang="en-IN" sz="2800" dirty="0"/>
              <a:t>4. Supply of gold by a bank or Public Sector Undertaking specified in </a:t>
            </a:r>
            <a:r>
              <a:rPr lang="en-IN" sz="2800" i="1" dirty="0"/>
              <a:t>Notification No. 50/2017-Customs, dated the 30th June, 2017 (as amended) against Advance Authorization. 	</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a:t>
            </a:r>
            <a:r>
              <a:rPr lang="en-IN" sz="2800" b="1" u="sng" dirty="0"/>
              <a:t>Rule 96 Refund of IGST paid on goods exported out of India</a:t>
            </a:r>
            <a:r>
              <a:rPr lang="en-IN" altLang="en-US" sz="2600" b="1" u="sng" dirty="0">
                <a:ea typeface="Cambria Math" panose="02040503050406030204" pitchFamily="18" charset="0"/>
                <a:cs typeface="Cambria Math" panose="02040503050406030204" pitchFamily="18" charset="0"/>
              </a:rPr>
              <a:t>;</a:t>
            </a:r>
          </a:p>
          <a:p>
            <a:pPr algn="l"/>
            <a:r>
              <a:rPr lang="en-IN" dirty="0"/>
              <a:t>The shipping bill filed by an exporter shall be deemed to be an application for refund of integrated tax paid on the goods exported out of India</a:t>
            </a:r>
          </a:p>
          <a:p>
            <a:pPr algn="l"/>
            <a:r>
              <a:rPr lang="en-IN" dirty="0"/>
              <a:t> Such application shall be deemed to have been filed only when: -</a:t>
            </a:r>
          </a:p>
          <a:p>
            <a:pPr algn="l">
              <a:buFont typeface="Wingdings" pitchFamily="2" charset="2"/>
              <a:buChar char="ü"/>
            </a:pPr>
            <a:r>
              <a:rPr lang="en-IN" dirty="0"/>
              <a:t>	the person in charge of the conveyance carrying the export goods duly files an</a:t>
            </a:r>
          </a:p>
          <a:p>
            <a:pPr algn="l"/>
            <a:r>
              <a:rPr lang="en-IN" dirty="0"/>
              <a:t>	export manifest or an export report covering the number and the date of shipping</a:t>
            </a:r>
          </a:p>
          <a:p>
            <a:pPr algn="l"/>
            <a:r>
              <a:rPr lang="en-IN" dirty="0"/>
              <a:t>	bills or bills of export; and</a:t>
            </a:r>
          </a:p>
          <a:p>
            <a:pPr algn="l">
              <a:buFont typeface="Wingdings" pitchFamily="2" charset="2"/>
              <a:buChar char="ü"/>
            </a:pPr>
            <a:r>
              <a:rPr lang="en-IN" dirty="0"/>
              <a:t>	the applicant has furnished a valid return in FORM GSTR-3 or FORM GSTR- 3B, as the 	case may be;</a:t>
            </a:r>
          </a:p>
          <a:p>
            <a:pPr algn="l"/>
            <a:r>
              <a:rPr lang="en-IN" dirty="0"/>
              <a:t>The details of the relevant export invoices contained in FORM GSTR-1 shall be  transmitted electronically by the common portal to the system designated by the Customs and the said system shall electronically transmit to the common portal, a confirmation that the goods covered by the said invoices have been exported out of India.</a:t>
            </a:r>
            <a:endParaRPr lang="en-IN" altLang="en-US" sz="6600" b="1" u="sng"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r>
              <a:rPr lang="en-IN" sz="2800" dirty="0"/>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a:t>
            </a:r>
            <a:r>
              <a:rPr lang="en-IN" sz="2800" b="1" u="sng" dirty="0"/>
              <a:t>Rule 96 Refund of IGST paid on goods exported out of India</a:t>
            </a:r>
            <a:r>
              <a:rPr lang="en-IN" altLang="en-US" sz="2600" b="1" u="sng" dirty="0">
                <a:ea typeface="Cambria Math" panose="02040503050406030204" pitchFamily="18" charset="0"/>
                <a:cs typeface="Cambria Math" panose="02040503050406030204" pitchFamily="18" charset="0"/>
              </a:rPr>
              <a:t>;</a:t>
            </a:r>
          </a:p>
          <a:p>
            <a:pPr algn="l"/>
            <a:r>
              <a:rPr lang="en-IN" dirty="0"/>
              <a:t>Provided that where the due date for furnishing of the details of outward supplies in FORM GSTR-1 for a tax period has been extended, then in exercise of the powers conferred under section 37 of the Act, the supplier shall furnish the details of information relating to exports as specified in Table 6A of FORM GSTR-1 separately. </a:t>
            </a:r>
          </a:p>
          <a:p>
            <a:pPr algn="l"/>
            <a:r>
              <a:rPr lang="en-IN" dirty="0"/>
              <a:t>That is, only the Export Details in FORM GSTR-3B has been furnished and the same shall be transmitted electronically by the common portal to the system designated by the Customs:</a:t>
            </a:r>
          </a:p>
          <a:p>
            <a:pPr algn="l"/>
            <a:r>
              <a:rPr lang="en-IN" dirty="0"/>
              <a:t>Provided further that the information in Table 6A forming part of Form GSTR-1. (</a:t>
            </a:r>
            <a:r>
              <a:rPr lang="en-IN" i="1" dirty="0"/>
              <a:t>Refer proviso to Rule 96(2) inserted vide Notification No. 51/2017 – Central Tax dated 28</a:t>
            </a:r>
            <a:r>
              <a:rPr lang="en-IN" sz="800" i="1" baseline="30000" dirty="0"/>
              <a:t>th</a:t>
            </a:r>
            <a:r>
              <a:rPr lang="en-IN" sz="800" i="1" dirty="0"/>
              <a:t>  </a:t>
            </a:r>
            <a:r>
              <a:rPr lang="en-IN" i="1" dirty="0"/>
              <a:t>October 2017)</a:t>
            </a:r>
          </a:p>
          <a:p>
            <a:pPr algn="l"/>
            <a:r>
              <a:rPr lang="en-IN" dirty="0"/>
              <a:t>Note that the Table 6A has to be furnished only after filing of Form GSTR-3B under the</a:t>
            </a:r>
          </a:p>
          <a:p>
            <a:pPr algn="l"/>
            <a:r>
              <a:rPr lang="en-IN" dirty="0"/>
              <a:t>respective tax period</a:t>
            </a:r>
            <a:endParaRPr lang="en-IN" sz="6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a:t>
            </a:r>
            <a:r>
              <a:rPr lang="en-IN" sz="2800" b="1" u="sng" dirty="0"/>
              <a:t>Rule 96 Refund of IGST paid on goods exported out of India</a:t>
            </a:r>
            <a:r>
              <a:rPr lang="en-IN" altLang="en-US" sz="2600" b="1" u="sng" dirty="0">
                <a:ea typeface="Cambria Math" panose="02040503050406030204" pitchFamily="18" charset="0"/>
                <a:cs typeface="Cambria Math" panose="02040503050406030204" pitchFamily="18" charset="0"/>
              </a:rPr>
              <a:t>;</a:t>
            </a:r>
          </a:p>
          <a:p>
            <a:pPr algn="l"/>
            <a:r>
              <a:rPr lang="en-IN" dirty="0"/>
              <a:t>As and when the Form auto-drafted in FORM GSTR-1 are furnished for the said tax period, then details of exports will be auto-drafted from the Table 6A referred above.</a:t>
            </a:r>
          </a:p>
          <a:p>
            <a:pPr algn="l"/>
            <a:endParaRPr lang="en-IN" dirty="0"/>
          </a:p>
          <a:p>
            <a:pPr algn="l"/>
            <a:r>
              <a:rPr lang="en-IN" dirty="0"/>
              <a:t>So, the procedure is:</a:t>
            </a:r>
          </a:p>
          <a:p>
            <a:pPr algn="l"/>
            <a:r>
              <a:rPr lang="en-IN" dirty="0"/>
              <a:t>	a. File GSTR-3B for a Tax Period</a:t>
            </a:r>
          </a:p>
          <a:p>
            <a:pPr algn="l"/>
            <a:r>
              <a:rPr lang="en-IN" dirty="0"/>
              <a:t>	b. Fill Table 6A of Form GSTR-1 available in the Common Portal. Refund will be</a:t>
            </a:r>
          </a:p>
          <a:p>
            <a:pPr algn="l"/>
            <a:r>
              <a:rPr lang="en-IN" dirty="0"/>
              <a:t>	processed based on this Table 6A</a:t>
            </a:r>
          </a:p>
          <a:p>
            <a:pPr algn="l"/>
            <a:r>
              <a:rPr lang="en-IN" dirty="0"/>
              <a:t>	c. As and when Form GSTR-1 is filed, the data relating to exports will be auto-populated</a:t>
            </a:r>
          </a:p>
          <a:p>
            <a:pPr algn="l"/>
            <a:r>
              <a:rPr lang="en-IN" dirty="0"/>
              <a:t>	from the above Table 6A</a:t>
            </a:r>
          </a:p>
          <a:p>
            <a:pPr algn="l"/>
            <a:endParaRPr lang="en-IN" dirty="0"/>
          </a:p>
          <a:p>
            <a:pPr algn="l"/>
            <a:r>
              <a:rPr lang="en-IN" dirty="0"/>
              <a:t>Upon the receipt of the information regarding the furnishing of a valid return in FORM GSTR-3 or FORM GSTR-3B with Table 6A of Form GSTR-1, as the case may be, from the common portal, the system designated by the Customs shall process the claim for refund and an amount equal to the integrated tax paid in respect of each shipping bill or bill of export shall be electronically credited to the bank account of the applicant mentioned in his registration particulars and as intimated to the Customs authorities.</a:t>
            </a:r>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p:spPr>
        <p:txBody>
          <a:bodyPr>
            <a:normAutofit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a:t>
            </a:r>
            <a:r>
              <a:rPr lang="en-IN" sz="2800" b="1" u="sng" dirty="0"/>
              <a:t>Refund with held </a:t>
            </a:r>
          </a:p>
          <a:p>
            <a:pPr algn="l"/>
            <a:r>
              <a:rPr lang="en-IN" dirty="0"/>
              <a:t>The claim for refund shall be withheld where, -</a:t>
            </a:r>
          </a:p>
          <a:p>
            <a:pPr algn="l"/>
            <a:r>
              <a:rPr lang="en-IN" u="sng" dirty="0">
                <a:solidFill>
                  <a:srgbClr val="FF0000"/>
                </a:solidFill>
              </a:rPr>
              <a:t>a request has been received from the jurisdictional Commissioner </a:t>
            </a:r>
            <a:r>
              <a:rPr lang="en-IN" dirty="0"/>
              <a:t>of central tax, State tax or Union territory tax to withhold the payment of refund due to the person claiming refund in accordance with the provisions of sub-section (10) or sub-section (11) of section 54; or the proper officer of Customs determines that the goods were </a:t>
            </a:r>
            <a:r>
              <a:rPr lang="en-IN" u="sng" dirty="0">
                <a:solidFill>
                  <a:srgbClr val="FF0000"/>
                </a:solidFill>
              </a:rPr>
              <a:t>exported in violation of the provisions </a:t>
            </a:r>
            <a:r>
              <a:rPr lang="en-IN" dirty="0"/>
              <a:t>of the Customs Act, 1962 </a:t>
            </a:r>
          </a:p>
          <a:p>
            <a:pPr algn="l">
              <a:buFont typeface="Wingdings" pitchFamily="2" charset="2"/>
              <a:buChar char="ü"/>
            </a:pPr>
            <a:r>
              <a:rPr lang="en-IN" dirty="0"/>
              <a:t>the proper officer of integrated tax at the Customs station shall intimate the applicant and         </a:t>
            </a:r>
          </a:p>
          <a:p>
            <a:pPr algn="l"/>
            <a:r>
              <a:rPr lang="en-IN" dirty="0"/>
              <a:t>    the jurisdictional Commissioner of central tax, State tax or Union territory tax, as the case      </a:t>
            </a:r>
          </a:p>
          <a:p>
            <a:pPr algn="l"/>
            <a:r>
              <a:rPr lang="en-IN" dirty="0"/>
              <a:t>    may be, and a copy of such intimation shall be transmitted to the common portal</a:t>
            </a:r>
          </a:p>
          <a:p>
            <a:pPr algn="l">
              <a:buFont typeface="Wingdings" pitchFamily="2" charset="2"/>
              <a:buChar char="ü"/>
            </a:pPr>
            <a:r>
              <a:rPr lang="en-IN" dirty="0"/>
              <a:t>the proper officer of central tax or State tax or Union territory tax, as the case may be,   </a:t>
            </a:r>
          </a:p>
          <a:p>
            <a:pPr algn="l"/>
            <a:r>
              <a:rPr lang="en-IN" dirty="0"/>
              <a:t>    </a:t>
            </a:r>
            <a:r>
              <a:rPr lang="en-IN" dirty="0">
                <a:solidFill>
                  <a:srgbClr val="000099"/>
                </a:solidFill>
              </a:rPr>
              <a:t>shall pass an order in Part B of FORM GST RFD-07</a:t>
            </a:r>
          </a:p>
          <a:p>
            <a:pPr algn="l">
              <a:buFont typeface="Wingdings" pitchFamily="2" charset="2"/>
              <a:buChar char="ü"/>
            </a:pPr>
            <a:r>
              <a:rPr lang="en-IN" dirty="0"/>
              <a:t>Where the applicant becomes entitled to refund of the amount withheld, the concerned </a:t>
            </a:r>
          </a:p>
          <a:p>
            <a:pPr algn="l"/>
            <a:r>
              <a:rPr lang="en-IN" dirty="0"/>
              <a:t>    jurisdictional officer of central tax, State tax or Union territory tax, as the case may be, </a:t>
            </a:r>
          </a:p>
          <a:p>
            <a:pPr algn="l"/>
            <a:r>
              <a:rPr lang="en-IN" dirty="0"/>
              <a:t>    shall </a:t>
            </a:r>
            <a:r>
              <a:rPr lang="en-IN" dirty="0">
                <a:solidFill>
                  <a:srgbClr val="000099"/>
                </a:solidFill>
              </a:rPr>
              <a:t>proceed to refund the amount after passing an order in FORM GST RFD-06</a:t>
            </a:r>
            <a:endParaRPr lang="en-IN" altLang="en-US" sz="6600" b="1" u="sng" dirty="0">
              <a:solidFill>
                <a:srgbClr val="000099"/>
              </a:solidFill>
              <a:ea typeface="Cambria Math" panose="02040503050406030204" pitchFamily="18" charset="0"/>
              <a:cs typeface="Cambria Math" panose="02040503050406030204" pitchFamily="18" charset="0"/>
            </a:endParaRPr>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a:t>
            </a:r>
            <a:r>
              <a:rPr lang="en-IN" sz="2400" b="1" u="sng" dirty="0"/>
              <a:t>Rule 96A Refund of IGST paid on export of goods / Services under LUT</a:t>
            </a:r>
            <a:r>
              <a:rPr lang="en-IN" altLang="en-US" sz="2400" b="1" u="sng" dirty="0">
                <a:ea typeface="Cambria Math" panose="02040503050406030204" pitchFamily="18" charset="0"/>
                <a:cs typeface="Cambria Math" panose="02040503050406030204" pitchFamily="18" charset="0"/>
              </a:rPr>
              <a:t>;</a:t>
            </a:r>
            <a:endParaRPr lang="en-IN" altLang="en-US" sz="2600" b="1" u="sng" dirty="0">
              <a:ea typeface="Cambria Math" panose="02040503050406030204" pitchFamily="18" charset="0"/>
              <a:cs typeface="Cambria Math" panose="02040503050406030204" pitchFamily="18" charset="0"/>
            </a:endParaRPr>
          </a:p>
          <a:p>
            <a:pPr algn="l"/>
            <a:r>
              <a:rPr lang="en-IN" dirty="0"/>
              <a:t>Any registered person availing the option to supply goods or services for export without</a:t>
            </a:r>
          </a:p>
          <a:p>
            <a:pPr algn="l"/>
            <a:r>
              <a:rPr lang="en-IN" dirty="0"/>
              <a:t>payment of integrated tax </a:t>
            </a:r>
            <a:r>
              <a:rPr lang="en-IN" u="sng" dirty="0">
                <a:solidFill>
                  <a:srgbClr val="000099"/>
                </a:solidFill>
              </a:rPr>
              <a:t>shall furnish, prior to export</a:t>
            </a:r>
            <a:r>
              <a:rPr lang="en-IN" dirty="0"/>
              <a:t>, a bond or a Letter of Undertaking</a:t>
            </a:r>
          </a:p>
          <a:p>
            <a:pPr algn="l"/>
            <a:r>
              <a:rPr lang="en-IN" dirty="0"/>
              <a:t>in </a:t>
            </a:r>
            <a:r>
              <a:rPr lang="en-IN" b="1" dirty="0"/>
              <a:t>FORM GST RFD-11 to the jurisdictional Commissioner (vide circular no 2/2/2017-</a:t>
            </a:r>
          </a:p>
          <a:p>
            <a:pPr algn="l"/>
            <a:r>
              <a:rPr lang="en-IN" b="1" dirty="0"/>
              <a:t>GST the power has been delegated to Deputy/Assistant Commissioner</a:t>
            </a:r>
            <a:r>
              <a:rPr lang="en-IN" dirty="0"/>
              <a:t>).</a:t>
            </a:r>
          </a:p>
          <a:p>
            <a:pPr algn="l"/>
            <a:r>
              <a:rPr lang="en-IN" dirty="0"/>
              <a:t>The registered person shall bind himself to pay the tax due along with the interest </a:t>
            </a:r>
          </a:p>
          <a:p>
            <a:pPr algn="l"/>
            <a:r>
              <a:rPr lang="en-IN" dirty="0"/>
              <a:t>specified under sub-section (1) of section 50 (18%) within a period of</a:t>
            </a:r>
          </a:p>
          <a:p>
            <a:pPr algn="l"/>
            <a:r>
              <a:rPr lang="en-IN" dirty="0"/>
              <a:t>	(a) fifteen days after the expiry of three months, [ or such further period as may be	allowed by the Commissioner,] from the date of issue of the invoice for export, </a:t>
            </a:r>
            <a:r>
              <a:rPr lang="en-IN" dirty="0">
                <a:solidFill>
                  <a:srgbClr val="FF0000"/>
                </a:solidFill>
              </a:rPr>
              <a:t>if the 	goods are not exported out of India;</a:t>
            </a:r>
            <a:r>
              <a:rPr lang="en-IN" dirty="0"/>
              <a:t> or</a:t>
            </a:r>
          </a:p>
          <a:p>
            <a:pPr algn="l"/>
            <a:r>
              <a:rPr lang="en-IN" dirty="0"/>
              <a:t>	(b) fifteen days after the expiry of one year, or such further period as may be allowed 	by the 	Commissioner, from the date of issue of the invoice for export, </a:t>
            </a:r>
            <a:r>
              <a:rPr lang="en-IN" dirty="0">
                <a:solidFill>
                  <a:srgbClr val="FF0000"/>
                </a:solidFill>
              </a:rPr>
              <a:t>if the payment 	of such services is not received by the exporter in convertible foreign exchange</a:t>
            </a:r>
            <a:endParaRPr lang="en-IN" altLang="en-US" dirty="0">
              <a:solidFill>
                <a:srgbClr val="FF0000"/>
              </a:solidFill>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p:spPr>
        <p:txBody>
          <a:bodyPr>
            <a:normAutofit fontScale="85000"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a:t>
            </a:r>
            <a:r>
              <a:rPr lang="en-IN" sz="2400" b="1" u="sng" dirty="0"/>
              <a:t>Rule 96A Refund of IGST paid on export of goods / Services under LUT</a:t>
            </a:r>
            <a:r>
              <a:rPr lang="en-IN" altLang="en-US" sz="2400" b="1" u="sng" dirty="0">
                <a:ea typeface="Cambria Math" panose="02040503050406030204" pitchFamily="18" charset="0"/>
                <a:cs typeface="Cambria Math" panose="02040503050406030204" pitchFamily="18" charset="0"/>
              </a:rPr>
              <a:t>;;</a:t>
            </a:r>
            <a:endParaRPr lang="en-IN" altLang="en-US" sz="2600" b="1" u="sng" dirty="0">
              <a:ea typeface="Cambria Math" panose="02040503050406030204" pitchFamily="18" charset="0"/>
              <a:cs typeface="Cambria Math" panose="02040503050406030204" pitchFamily="18" charset="0"/>
            </a:endParaRPr>
          </a:p>
          <a:p>
            <a:pPr algn="l">
              <a:lnSpc>
                <a:spcPct val="160000"/>
              </a:lnSpc>
            </a:pPr>
            <a:r>
              <a:rPr lang="en-IN" dirty="0"/>
              <a:t>The details of the export invoices contained in FORM GSTR-1 furnished on the common portal </a:t>
            </a:r>
            <a:r>
              <a:rPr lang="en-IN" dirty="0">
                <a:solidFill>
                  <a:srgbClr val="000099"/>
                </a:solidFill>
              </a:rPr>
              <a:t>shall be electronically transmitted to the system designated by Customs </a:t>
            </a:r>
            <a:r>
              <a:rPr lang="en-IN" dirty="0"/>
              <a:t>and a confirmation that the goods covered by the said invoices have been exported out of India shall be electronically transmitted to the common portal from the said system.</a:t>
            </a:r>
          </a:p>
          <a:p>
            <a:pPr algn="l">
              <a:lnSpc>
                <a:spcPct val="160000"/>
              </a:lnSpc>
            </a:pPr>
            <a:r>
              <a:rPr lang="en-IN" dirty="0"/>
              <a:t>Provided that </a:t>
            </a:r>
            <a:r>
              <a:rPr lang="en-IN" dirty="0">
                <a:solidFill>
                  <a:srgbClr val="000099"/>
                </a:solidFill>
              </a:rPr>
              <a:t>where the due date for furnishing the details </a:t>
            </a:r>
            <a:r>
              <a:rPr lang="en-IN" dirty="0"/>
              <a:t>of outward supplies in FORM GSTR-1 for a tax period </a:t>
            </a:r>
            <a:r>
              <a:rPr lang="en-IN" dirty="0">
                <a:solidFill>
                  <a:srgbClr val="000099"/>
                </a:solidFill>
              </a:rPr>
              <a:t>has been extended </a:t>
            </a:r>
            <a:r>
              <a:rPr lang="en-IN" dirty="0"/>
              <a:t>in exercise of the powers conferred under section 37 of the Act, the supplier shall furnish the information relating to exports as specified in </a:t>
            </a:r>
            <a:r>
              <a:rPr lang="en-IN" dirty="0">
                <a:solidFill>
                  <a:srgbClr val="000099"/>
                </a:solidFill>
              </a:rPr>
              <a:t>Table 6A of FORM GSTR-1 after the return in FORM GSTR-3B has been furnished </a:t>
            </a:r>
            <a:r>
              <a:rPr lang="en-IN" dirty="0"/>
              <a:t>and the same shall be transmitted electronically by the common portal to the system designated by the Customs:</a:t>
            </a:r>
          </a:p>
          <a:p>
            <a:pPr algn="l"/>
            <a:r>
              <a:rPr lang="en-IN" dirty="0"/>
              <a:t>Provided further that the information in Table 6A furnished under the first proviso shall be auto-drafted in FORM GSTR-1 for the said tax period.</a:t>
            </a:r>
          </a:p>
          <a:p>
            <a:pPr algn="l"/>
            <a:r>
              <a:rPr lang="en-IN" dirty="0"/>
              <a:t>Note that the Table 6A has to furnished only after filing of Form GSTR-3B for under the respective tax period.</a:t>
            </a:r>
            <a:endParaRPr lang="en-IN" altLang="en-US" sz="60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59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p:spPr>
        <p:txBody>
          <a:bodyPr>
            <a:normAutofit/>
          </a:bodyPr>
          <a:lstStyle/>
          <a:p>
            <a:pPr marL="342900" indent="-342900" algn="l">
              <a:lnSpc>
                <a:spcPct val="150000"/>
              </a:lnSpc>
            </a:pPr>
            <a:r>
              <a:rPr lang="en-US" b="1" u="sng" dirty="0"/>
              <a:t>Exempted Supply Vs Zero Rated Supply</a:t>
            </a:r>
          </a:p>
          <a:p>
            <a:pPr marL="342900" indent="-342900" algn="l">
              <a:lnSpc>
                <a:spcPct val="150000"/>
              </a:lnSpc>
            </a:pPr>
            <a:endParaRPr lang="en-US" b="1" u="sng" dirty="0"/>
          </a:p>
          <a:p>
            <a:pPr marL="457200" indent="-457200" algn="l">
              <a:lnSpc>
                <a:spcPct val="150000"/>
              </a:lnSpc>
            </a:pPr>
            <a:endParaRPr lang="en-US" sz="2000" dirty="0"/>
          </a:p>
          <a:p>
            <a:pPr marL="457200" indent="-457200" algn="l">
              <a:lnSpc>
                <a:spcPct val="150000"/>
              </a:lnSpc>
            </a:pPr>
            <a:endParaRPr lang="en-US" sz="2000" u="sng" dirty="0">
              <a:solidFill>
                <a:srgbClr val="C00000"/>
              </a:solidFill>
            </a:endParaRPr>
          </a:p>
          <a:p>
            <a:pPr marL="457200" indent="-457200" algn="l">
              <a:lnSpc>
                <a:spcPct val="150000"/>
              </a:lnSpc>
            </a:pPr>
            <a:endParaRPr lang="en-US" sz="20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graphicFrame>
        <p:nvGraphicFramePr>
          <p:cNvPr id="9" name="Table 9">
            <a:extLst>
              <a:ext uri="{FF2B5EF4-FFF2-40B4-BE49-F238E27FC236}">
                <a16:creationId xmlns:a16="http://schemas.microsoft.com/office/drawing/2014/main" xmlns="" id="{2D9C3558-E3EB-4E9B-8F54-17B184B4E117}"/>
              </a:ext>
            </a:extLst>
          </p:cNvPr>
          <p:cNvGraphicFramePr>
            <a:graphicFrameLocks noGrp="1"/>
          </p:cNvGraphicFramePr>
          <p:nvPr/>
        </p:nvGraphicFramePr>
        <p:xfrm>
          <a:off x="715617" y="837933"/>
          <a:ext cx="10638183" cy="5267445"/>
        </p:xfrm>
        <a:graphic>
          <a:graphicData uri="http://schemas.openxmlformats.org/drawingml/2006/table">
            <a:tbl>
              <a:tblPr firstRow="1" bandRow="1">
                <a:tableStyleId>{5C22544A-7EE6-4342-B048-85BDC9FD1C3A}</a:tableStyleId>
              </a:tblPr>
              <a:tblGrid>
                <a:gridCol w="954157">
                  <a:extLst>
                    <a:ext uri="{9D8B030D-6E8A-4147-A177-3AD203B41FA5}">
                      <a16:colId xmlns:a16="http://schemas.microsoft.com/office/drawing/2014/main" xmlns="" val="1725925624"/>
                    </a:ext>
                  </a:extLst>
                </a:gridCol>
                <a:gridCol w="4823791">
                  <a:extLst>
                    <a:ext uri="{9D8B030D-6E8A-4147-A177-3AD203B41FA5}">
                      <a16:colId xmlns:a16="http://schemas.microsoft.com/office/drawing/2014/main" xmlns="" val="2106810375"/>
                    </a:ext>
                  </a:extLst>
                </a:gridCol>
                <a:gridCol w="4860235">
                  <a:extLst>
                    <a:ext uri="{9D8B030D-6E8A-4147-A177-3AD203B41FA5}">
                      <a16:colId xmlns:a16="http://schemas.microsoft.com/office/drawing/2014/main" xmlns="" val="2583169368"/>
                    </a:ext>
                  </a:extLst>
                </a:gridCol>
              </a:tblGrid>
              <a:tr h="484829">
                <a:tc>
                  <a:txBody>
                    <a:bodyPr/>
                    <a:lstStyle/>
                    <a:p>
                      <a:pPr algn="ctr"/>
                      <a:r>
                        <a:rPr lang="en-IN" sz="2000" dirty="0" err="1"/>
                        <a:t>Sl.No</a:t>
                      </a:r>
                      <a:r>
                        <a:rPr lang="en-IN" sz="2000" dirty="0"/>
                        <a:t>.</a:t>
                      </a:r>
                    </a:p>
                  </a:txBody>
                  <a:tcPr/>
                </a:tc>
                <a:tc>
                  <a:txBody>
                    <a:bodyPr/>
                    <a:lstStyle/>
                    <a:p>
                      <a:pPr algn="ctr"/>
                      <a:r>
                        <a:rPr lang="en-IN" sz="2400" dirty="0"/>
                        <a:t>Exempted Supply</a:t>
                      </a:r>
                    </a:p>
                  </a:txBody>
                  <a:tcPr/>
                </a:tc>
                <a:tc>
                  <a:txBody>
                    <a:bodyPr/>
                    <a:lstStyle/>
                    <a:p>
                      <a:pPr algn="ctr"/>
                      <a:r>
                        <a:rPr lang="en-IN" sz="2400" dirty="0"/>
                        <a:t>Zero Rated Supply</a:t>
                      </a:r>
                    </a:p>
                  </a:txBody>
                  <a:tcPr/>
                </a:tc>
                <a:extLst>
                  <a:ext uri="{0D108BD9-81ED-4DB2-BD59-A6C34878D82A}">
                    <a16:rowId xmlns:a16="http://schemas.microsoft.com/office/drawing/2014/main" xmlns="" val="984775765"/>
                  </a:ext>
                </a:extLst>
              </a:tr>
              <a:tr h="1912749">
                <a:tc>
                  <a:txBody>
                    <a:bodyPr/>
                    <a:lstStyle/>
                    <a:p>
                      <a:pPr algn="ctr"/>
                      <a:r>
                        <a:rPr lang="en-IN" dirty="0"/>
                        <a:t>1</a:t>
                      </a:r>
                    </a:p>
                  </a:txBody>
                  <a:tcPr/>
                </a:tc>
                <a:tc>
                  <a:txBody>
                    <a:bodyPr/>
                    <a:lstStyle/>
                    <a:p>
                      <a:r>
                        <a:rPr lang="en-IN" sz="2400" dirty="0"/>
                        <a:t>It Means supply of any goods or services or both which attracts “Nil” rate of tax or exempted from GST U/s.11 of CGST Act or U/s.6 of IGST Act and includes Non-taxable supply.</a:t>
                      </a:r>
                    </a:p>
                  </a:txBody>
                  <a:tcPr/>
                </a:tc>
                <a:tc>
                  <a:txBody>
                    <a:bodyPr/>
                    <a:lstStyle/>
                    <a:p>
                      <a:r>
                        <a:rPr lang="en-IN" sz="2400" dirty="0"/>
                        <a:t>Zero Rated supply means supply of goods or services or both in terms of Sec.16 of IGST Act.  </a:t>
                      </a:r>
                    </a:p>
                  </a:txBody>
                  <a:tcPr/>
                </a:tc>
                <a:extLst>
                  <a:ext uri="{0D108BD9-81ED-4DB2-BD59-A6C34878D82A}">
                    <a16:rowId xmlns:a16="http://schemas.microsoft.com/office/drawing/2014/main" xmlns="" val="3546807907"/>
                  </a:ext>
                </a:extLst>
              </a:tr>
              <a:tr h="836828">
                <a:tc>
                  <a:txBody>
                    <a:bodyPr/>
                    <a:lstStyle/>
                    <a:p>
                      <a:pPr algn="ctr"/>
                      <a:r>
                        <a:rPr lang="en-IN" dirty="0"/>
                        <a:t>2</a:t>
                      </a:r>
                    </a:p>
                  </a:txBody>
                  <a:tcPr/>
                </a:tc>
                <a:tc>
                  <a:txBody>
                    <a:bodyPr/>
                    <a:lstStyle/>
                    <a:p>
                      <a:r>
                        <a:rPr lang="en-IN" sz="2400" dirty="0"/>
                        <a:t>Value of supply considered for reversal of ITC on Common inputs &amp; Input Services</a:t>
                      </a:r>
                    </a:p>
                  </a:txBody>
                  <a:tcPr/>
                </a:tc>
                <a:tc>
                  <a:txBody>
                    <a:bodyPr/>
                    <a:lstStyle/>
                    <a:p>
                      <a:r>
                        <a:rPr lang="en-IN" sz="2400" dirty="0"/>
                        <a:t>Considered as Taxable supply. Hence no requirement of reversal of ITC</a:t>
                      </a:r>
                    </a:p>
                  </a:txBody>
                  <a:tcPr/>
                </a:tc>
                <a:extLst>
                  <a:ext uri="{0D108BD9-81ED-4DB2-BD59-A6C34878D82A}">
                    <a16:rowId xmlns:a16="http://schemas.microsoft.com/office/drawing/2014/main" xmlns="" val="2355018547"/>
                  </a:ext>
                </a:extLst>
              </a:tr>
              <a:tr h="836828">
                <a:tc>
                  <a:txBody>
                    <a:bodyPr/>
                    <a:lstStyle/>
                    <a:p>
                      <a:pPr algn="ctr"/>
                      <a:r>
                        <a:rPr lang="en-IN" dirty="0"/>
                        <a:t>3</a:t>
                      </a:r>
                    </a:p>
                  </a:txBody>
                  <a:tcPr/>
                </a:tc>
                <a:tc>
                  <a:txBody>
                    <a:bodyPr/>
                    <a:lstStyle/>
                    <a:p>
                      <a:r>
                        <a:rPr lang="en-IN" sz="2400" dirty="0"/>
                        <a:t>Person dealing only with exempted goods need not register under GST</a:t>
                      </a:r>
                    </a:p>
                  </a:txBody>
                  <a:tcPr/>
                </a:tc>
                <a:tc>
                  <a:txBody>
                    <a:bodyPr/>
                    <a:lstStyle/>
                    <a:p>
                      <a:r>
                        <a:rPr lang="en-IN" sz="2400" dirty="0"/>
                        <a:t>Person making Zero Rated Supply requires GST Registration</a:t>
                      </a:r>
                    </a:p>
                  </a:txBody>
                  <a:tcPr/>
                </a:tc>
                <a:extLst>
                  <a:ext uri="{0D108BD9-81ED-4DB2-BD59-A6C34878D82A}">
                    <a16:rowId xmlns:a16="http://schemas.microsoft.com/office/drawing/2014/main" xmlns="" val="4205895473"/>
                  </a:ext>
                </a:extLst>
              </a:tr>
              <a:tr h="836828">
                <a:tc>
                  <a:txBody>
                    <a:bodyPr/>
                    <a:lstStyle/>
                    <a:p>
                      <a:pPr algn="ctr"/>
                      <a:r>
                        <a:rPr lang="en-IN" dirty="0"/>
                        <a:t>4</a:t>
                      </a:r>
                    </a:p>
                  </a:txBody>
                  <a:tcPr/>
                </a:tc>
                <a:tc>
                  <a:txBody>
                    <a:bodyPr/>
                    <a:lstStyle/>
                    <a:p>
                      <a:r>
                        <a:rPr lang="en-IN" sz="2400" dirty="0"/>
                        <a:t>Registered person shall issue Bill of Supply</a:t>
                      </a:r>
                    </a:p>
                  </a:txBody>
                  <a:tcPr/>
                </a:tc>
                <a:tc>
                  <a:txBody>
                    <a:bodyPr/>
                    <a:lstStyle/>
                    <a:p>
                      <a:r>
                        <a:rPr lang="en-IN" sz="2400" dirty="0"/>
                        <a:t>Tax Invoice shall be issued with specified declaration about Export</a:t>
                      </a:r>
                    </a:p>
                  </a:txBody>
                  <a:tcPr/>
                </a:tc>
                <a:extLst>
                  <a:ext uri="{0D108BD9-81ED-4DB2-BD59-A6C34878D82A}">
                    <a16:rowId xmlns:a16="http://schemas.microsoft.com/office/drawing/2014/main" xmlns="" val="1413347055"/>
                  </a:ext>
                </a:extLst>
              </a:tr>
            </a:tbl>
          </a:graphicData>
        </a:graphic>
      </p:graphicFrame>
    </p:spTree>
    <p:extLst>
      <p:ext uri="{BB962C8B-B14F-4D97-AF65-F5344CB8AC3E}">
        <p14:creationId xmlns:p14="http://schemas.microsoft.com/office/powerpoint/2010/main" xmlns="" val="13596382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a:t>
            </a:r>
            <a:r>
              <a:rPr lang="en-IN" sz="2400" b="1" u="sng" dirty="0"/>
              <a:t>Rule 96A Refund of IGST paid on export of goods / Services under LUT;</a:t>
            </a:r>
            <a:endParaRPr lang="en-IN" altLang="en-US" sz="2600" b="1" u="sng" dirty="0">
              <a:ea typeface="Cambria Math" panose="02040503050406030204" pitchFamily="18" charset="0"/>
              <a:cs typeface="Cambria Math" panose="02040503050406030204" pitchFamily="18" charset="0"/>
            </a:endParaRPr>
          </a:p>
          <a:p>
            <a:pPr algn="l"/>
            <a:r>
              <a:rPr lang="en-IN" dirty="0">
                <a:solidFill>
                  <a:srgbClr val="000099"/>
                </a:solidFill>
              </a:rPr>
              <a:t>In the event, goods are not exported </a:t>
            </a:r>
            <a:r>
              <a:rPr lang="en-IN" dirty="0"/>
              <a:t>within the time specified above and the registered</a:t>
            </a:r>
          </a:p>
          <a:p>
            <a:pPr algn="l"/>
            <a:r>
              <a:rPr lang="en-IN" dirty="0"/>
              <a:t>person fails to pay the IGST amount, the export as allowed under bond or Letter of</a:t>
            </a:r>
          </a:p>
          <a:p>
            <a:pPr algn="l"/>
            <a:r>
              <a:rPr lang="en-IN" dirty="0"/>
              <a:t>Undertaking shall be withdrawn forthwith and </a:t>
            </a:r>
            <a:r>
              <a:rPr lang="en-IN" dirty="0">
                <a:solidFill>
                  <a:srgbClr val="000099"/>
                </a:solidFill>
              </a:rPr>
              <a:t>the said amount shall be recovered from</a:t>
            </a:r>
          </a:p>
          <a:p>
            <a:pPr algn="l"/>
            <a:r>
              <a:rPr lang="en-IN" dirty="0">
                <a:solidFill>
                  <a:srgbClr val="000099"/>
                </a:solidFill>
              </a:rPr>
              <a:t>the registered person in accordance with the provisions of section 79</a:t>
            </a:r>
            <a:r>
              <a:rPr lang="en-IN" dirty="0"/>
              <a:t>.</a:t>
            </a:r>
          </a:p>
          <a:p>
            <a:pPr algn="l"/>
            <a:endParaRPr lang="en-IN" dirty="0"/>
          </a:p>
          <a:p>
            <a:pPr algn="l"/>
            <a:r>
              <a:rPr lang="en-IN" dirty="0"/>
              <a:t>The export as allowed under bond or Letter of Undertaking withdrawn shall be restored</a:t>
            </a:r>
          </a:p>
          <a:p>
            <a:pPr algn="l"/>
            <a:r>
              <a:rPr lang="en-IN" dirty="0"/>
              <a:t>immediately when the registered person pays the amount due.</a:t>
            </a:r>
          </a:p>
          <a:p>
            <a:pPr algn="l"/>
            <a:endParaRPr lang="en-IN" dirty="0"/>
          </a:p>
          <a:p>
            <a:pPr algn="l"/>
            <a:r>
              <a:rPr lang="en-IN" dirty="0"/>
              <a:t>The provisions of sub rule (1) shall apply, mutatis mutandis, in respect of zero-rated</a:t>
            </a:r>
          </a:p>
          <a:p>
            <a:pPr algn="l"/>
            <a:r>
              <a:rPr lang="en-IN" dirty="0"/>
              <a:t>supply of goods or services or both to a Special Economic Zone developer or a Special</a:t>
            </a:r>
          </a:p>
          <a:p>
            <a:pPr algn="l"/>
            <a:r>
              <a:rPr lang="en-IN" dirty="0"/>
              <a:t>Economic Zone unit without payment of integrated tax.”</a:t>
            </a:r>
            <a:endParaRPr lang="en-IN" altLang="en-US" sz="60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a:t>
            </a:r>
            <a:r>
              <a:rPr lang="en-IN" sz="2400" b="1" u="sng" dirty="0"/>
              <a:t>Rule 96A Refund of IGST paid on export of goods / Services under LUT;</a:t>
            </a:r>
          </a:p>
          <a:p>
            <a:pPr algn="l"/>
            <a:r>
              <a:rPr lang="en-IN" dirty="0"/>
              <a:t>The Government vide Notification No. 16/2017 – Central Tax dated 7th July, 2017 has</a:t>
            </a:r>
          </a:p>
          <a:p>
            <a:pPr algn="l"/>
            <a:r>
              <a:rPr lang="en-IN" dirty="0"/>
              <a:t>specified following conditions for a registered person to be eligible for submission of Letter of</a:t>
            </a:r>
          </a:p>
          <a:p>
            <a:pPr algn="l"/>
            <a:r>
              <a:rPr lang="en-IN" dirty="0"/>
              <a:t>Undertaking in place of a bond.</a:t>
            </a:r>
          </a:p>
          <a:p>
            <a:pPr algn="l"/>
            <a:r>
              <a:rPr lang="en-IN" dirty="0"/>
              <a:t>(a) a status holder as specified in paragraph 5 of the Foreign Trade Policy 2015-2020; or</a:t>
            </a:r>
          </a:p>
          <a:p>
            <a:pPr algn="l"/>
            <a:r>
              <a:rPr lang="en-IN" dirty="0"/>
              <a:t>(b) who has received the due foreign inward remittances amounting to a minimum of 10%</a:t>
            </a:r>
          </a:p>
          <a:p>
            <a:pPr algn="l"/>
            <a:r>
              <a:rPr lang="en-IN" dirty="0"/>
              <a:t>of the export turnover, which should not be less than one </a:t>
            </a:r>
            <a:r>
              <a:rPr lang="en-IN" dirty="0" err="1"/>
              <a:t>crore</a:t>
            </a:r>
            <a:r>
              <a:rPr lang="en-IN" dirty="0"/>
              <a:t> rupees, in the preceding</a:t>
            </a:r>
          </a:p>
          <a:p>
            <a:pPr algn="l"/>
            <a:r>
              <a:rPr lang="en-IN" dirty="0"/>
              <a:t>financial year.</a:t>
            </a:r>
          </a:p>
          <a:p>
            <a:pPr algn="l"/>
            <a:endParaRPr lang="en-IN" dirty="0"/>
          </a:p>
          <a:p>
            <a:pPr algn="l"/>
            <a:r>
              <a:rPr lang="en-IN" dirty="0"/>
              <a:t>The Government vide Notification No. 37/2017 – Central Tax dated 04th October, 2017 has</a:t>
            </a:r>
          </a:p>
          <a:p>
            <a:pPr algn="l"/>
            <a:r>
              <a:rPr lang="en-IN" dirty="0"/>
              <a:t>extended the facility of Letter of Undertaking for all registered tax payers.</a:t>
            </a:r>
          </a:p>
          <a:p>
            <a:pPr algn="l"/>
            <a:endParaRPr lang="en-IN" dirty="0"/>
          </a:p>
          <a:p>
            <a:pPr algn="l"/>
            <a:r>
              <a:rPr lang="en-IN" dirty="0"/>
              <a:t>Only tax payer who is not eligible for the LUT facility is tax payer who has been prosecuted for</a:t>
            </a:r>
          </a:p>
          <a:p>
            <a:pPr algn="l"/>
            <a:r>
              <a:rPr lang="en-IN" dirty="0"/>
              <a:t>any offence under the CGST Act, SGST Act, IGST Act or any of the existing laws in force in a</a:t>
            </a:r>
          </a:p>
          <a:p>
            <a:pPr algn="l"/>
            <a:r>
              <a:rPr lang="en-IN" dirty="0"/>
              <a:t>case where the amount of tax evaded exceeds two hundred and fifty </a:t>
            </a:r>
            <a:r>
              <a:rPr lang="en-IN" dirty="0" err="1"/>
              <a:t>lakhs</a:t>
            </a:r>
            <a:r>
              <a:rPr lang="en-IN" dirty="0"/>
              <a:t> rupees</a:t>
            </a:r>
            <a:endParaRPr lang="en-IN" altLang="en-US" b="1" u="sng"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174361"/>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Refund - </a:t>
            </a:r>
            <a:r>
              <a:rPr lang="en-IN" sz="2400" b="1" u="sng" dirty="0"/>
              <a:t>Deemed Exports;</a:t>
            </a:r>
          </a:p>
          <a:p>
            <a:pPr algn="l"/>
            <a:r>
              <a:rPr lang="en-IN" dirty="0"/>
              <a:t>The Central Government vide Notification No. 48/2017 – Central Tax dated 18</a:t>
            </a:r>
            <a:r>
              <a:rPr lang="en-IN" sz="800" dirty="0"/>
              <a:t>th </a:t>
            </a:r>
            <a:r>
              <a:rPr lang="en-IN" dirty="0"/>
              <a:t>October, 2017</a:t>
            </a:r>
          </a:p>
          <a:p>
            <a:pPr algn="l"/>
            <a:r>
              <a:rPr lang="en-IN" dirty="0"/>
              <a:t>has notified the following items as “Deemed Exports”</a:t>
            </a:r>
          </a:p>
          <a:p>
            <a:pPr marL="457200" indent="-457200" algn="l">
              <a:buFont typeface="+mj-lt"/>
              <a:buAutoNum type="alphaLcPeriod"/>
            </a:pPr>
            <a:r>
              <a:rPr lang="en-IN" dirty="0"/>
              <a:t>Supply of goods by a registered person against Advance Authorisation</a:t>
            </a:r>
          </a:p>
          <a:p>
            <a:pPr marL="457200" indent="-457200" algn="l">
              <a:buFont typeface="+mj-lt"/>
              <a:buAutoNum type="alphaLcPeriod"/>
            </a:pPr>
            <a:r>
              <a:rPr lang="en-IN" dirty="0"/>
              <a:t>Supply of capital goods by a registered person against Export Promotion Capital Goods</a:t>
            </a:r>
          </a:p>
          <a:p>
            <a:pPr marL="457200" indent="-457200" algn="l">
              <a:buFont typeface="+mj-lt"/>
              <a:buAutoNum type="alphaLcPeriod"/>
            </a:pPr>
            <a:r>
              <a:rPr lang="en-IN" dirty="0"/>
              <a:t>Authorisation (EPCG)</a:t>
            </a:r>
          </a:p>
          <a:p>
            <a:pPr marL="457200" indent="-457200" algn="l">
              <a:buFont typeface="+mj-lt"/>
              <a:buAutoNum type="alphaLcPeriod"/>
            </a:pPr>
            <a:r>
              <a:rPr lang="en-IN" dirty="0"/>
              <a:t>Supply of goods by a registered person to Export Oriented Unit (EOU). </a:t>
            </a:r>
          </a:p>
          <a:p>
            <a:pPr marL="457200" indent="-457200" algn="l">
              <a:buFont typeface="+mj-lt"/>
              <a:buAutoNum type="alphaLcPeriod"/>
            </a:pPr>
            <a:r>
              <a:rPr lang="en-IN" dirty="0"/>
              <a:t>Electronic Hardware Technology Park Unit (EHTP) or</a:t>
            </a:r>
          </a:p>
          <a:p>
            <a:pPr marL="457200" indent="-457200" algn="l">
              <a:buFont typeface="+mj-lt"/>
              <a:buAutoNum type="alphaLcPeriod"/>
            </a:pPr>
            <a:r>
              <a:rPr lang="en-IN" dirty="0"/>
              <a:t>Software Technology Park Unit (STP) or</a:t>
            </a:r>
          </a:p>
          <a:p>
            <a:pPr marL="457200" indent="-457200" algn="l">
              <a:buFont typeface="+mj-lt"/>
              <a:buAutoNum type="alphaLcPeriod"/>
            </a:pPr>
            <a:r>
              <a:rPr lang="en-IN" dirty="0"/>
              <a:t>Bio-Technology Park Unit (BTP).</a:t>
            </a:r>
          </a:p>
          <a:p>
            <a:pPr algn="l"/>
            <a:endParaRPr lang="en-IN" dirty="0"/>
          </a:p>
          <a:p>
            <a:pPr algn="l"/>
            <a:r>
              <a:rPr lang="en-IN" dirty="0"/>
              <a:t>Supply of gold by a bank or Public Sector Undertaking specified in the notification No.</a:t>
            </a:r>
          </a:p>
          <a:p>
            <a:pPr algn="l"/>
            <a:r>
              <a:rPr lang="en-IN" dirty="0"/>
              <a:t>50/2017-Customs, dated the 30th June, 2017 (as amended) against Advance Authorisation.</a:t>
            </a:r>
            <a:endParaRPr lang="en-IN" sz="6000"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70000" lnSpcReduction="20000"/>
          </a:bodyPr>
          <a:lstStyle/>
          <a:p>
            <a:pPr lvl="1" indent="-457200" algn="just">
              <a:lnSpc>
                <a:spcPct val="100000"/>
              </a:lnSpc>
              <a:spcBef>
                <a:spcPts val="600"/>
              </a:spcBef>
              <a:spcAft>
                <a:spcPts val="600"/>
              </a:spcAft>
              <a:buClr>
                <a:schemeClr val="tx2"/>
              </a:buClr>
              <a:defRPr/>
            </a:pPr>
            <a:r>
              <a:rPr lang="en-IN" altLang="en-US" sz="3600" b="1" u="sng" dirty="0">
                <a:ea typeface="Cambria Math" panose="02040503050406030204" pitchFamily="18" charset="0"/>
                <a:cs typeface="Cambria Math" panose="02040503050406030204" pitchFamily="18" charset="0"/>
              </a:rPr>
              <a:t>Refund – Link with other activities;</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Refund claim to be filed within two years from the relevant date</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Refund claim on IGST paid on exported goods is processed by Customs department and other refund claim by GST department</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Exporters may file refund claim per month or per quarter or by clubbing successive calendar months or quarters. But, claim cannot spread over different financial years. – Circular No. 37/11/2018-GST dt.15-3-2018</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Refund from balance in electronic cash ledger can be made and principle of unjust enrichment does not arise, since, it is only a deposit</a:t>
            </a:r>
          </a:p>
          <a:p>
            <a:pPr marL="742950" lvl="1" indent="-742950" algn="l">
              <a:lnSpc>
                <a:spcPct val="100000"/>
              </a:lnSpc>
              <a:spcBef>
                <a:spcPts val="600"/>
              </a:spcBef>
              <a:spcAft>
                <a:spcPts val="600"/>
              </a:spcAft>
              <a:buClr>
                <a:schemeClr val="tx2"/>
              </a:buClr>
              <a:buFont typeface="+mj-lt"/>
              <a:buAutoNum type="alphaLcParenR"/>
              <a:defRPr/>
            </a:pPr>
            <a:r>
              <a:rPr lang="en-IN" altLang="en-US" sz="3800" dirty="0">
                <a:ea typeface="Cambria Math" panose="02040503050406030204" pitchFamily="18" charset="0"/>
                <a:cs typeface="Cambria Math" panose="02040503050406030204" pitchFamily="18" charset="0"/>
              </a:rPr>
              <a:t>Refund of excise, Service tax and </a:t>
            </a:r>
            <a:r>
              <a:rPr lang="en-IN" altLang="en-US" sz="3800" dirty="0" err="1">
                <a:ea typeface="Cambria Math" panose="02040503050406030204" pitchFamily="18" charset="0"/>
                <a:cs typeface="Cambria Math" panose="02040503050406030204" pitchFamily="18" charset="0"/>
              </a:rPr>
              <a:t>Cenvat</a:t>
            </a:r>
            <a:r>
              <a:rPr lang="en-IN" altLang="en-US" sz="3800" dirty="0">
                <a:ea typeface="Cambria Math" panose="02040503050406030204" pitchFamily="18" charset="0"/>
                <a:cs typeface="Cambria Math" panose="02040503050406030204" pitchFamily="18" charset="0"/>
              </a:rPr>
              <a:t> Credit under earlier laws only by cash and not by adjustment under GST – Sec.142(3)</a:t>
            </a:r>
          </a:p>
          <a:p>
            <a:pPr marL="742950" lvl="1" indent="-742950" algn="l">
              <a:lnSpc>
                <a:spcPct val="100000"/>
              </a:lnSpc>
              <a:spcBef>
                <a:spcPts val="600"/>
              </a:spcBef>
              <a:spcAft>
                <a:spcPts val="600"/>
              </a:spcAft>
              <a:buClr>
                <a:schemeClr val="tx2"/>
              </a:buClr>
              <a:buFont typeface="+mj-lt"/>
              <a:buAutoNum type="alphaLcParenR"/>
              <a:defRPr/>
            </a:pPr>
            <a:r>
              <a:rPr lang="en-US" sz="3800" dirty="0">
                <a:cs typeface="Arial" pitchFamily="34" charset="0"/>
              </a:rPr>
              <a:t>In terms of Notification No. 55/2017 the </a:t>
            </a:r>
            <a:r>
              <a:rPr lang="en-US" sz="3800" u="sng" dirty="0">
                <a:solidFill>
                  <a:srgbClr val="000099"/>
                </a:solidFill>
                <a:cs typeface="Arial" pitchFamily="34" charset="0"/>
              </a:rPr>
              <a:t>refunds may be filed manually </a:t>
            </a:r>
            <a:r>
              <a:rPr lang="en-US" sz="3800" dirty="0">
                <a:cs typeface="Arial" pitchFamily="34" charset="0"/>
              </a:rPr>
              <a:t>and the processing of refund with respect to any notice, reply or order, among others, can also be issued / filed manually.</a:t>
            </a:r>
          </a:p>
          <a:p>
            <a:pPr lvl="1" indent="-457200"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10000"/>
          </a:bodyPr>
          <a:lstStyle/>
          <a:p>
            <a:pPr lvl="1" indent="-457200" algn="just">
              <a:lnSpc>
                <a:spcPct val="100000"/>
              </a:lnSpc>
              <a:spcBef>
                <a:spcPts val="600"/>
              </a:spcBef>
              <a:spcAft>
                <a:spcPts val="600"/>
              </a:spcAft>
              <a:buClr>
                <a:schemeClr val="tx2"/>
              </a:buClr>
              <a:defRPr/>
            </a:pPr>
            <a:r>
              <a:rPr lang="en-IN" altLang="en-US" sz="3600" b="1" u="sng" dirty="0">
                <a:ea typeface="Cambria Math" panose="02040503050406030204" pitchFamily="18" charset="0"/>
                <a:cs typeface="Cambria Math" panose="02040503050406030204" pitchFamily="18" charset="0"/>
              </a:rPr>
              <a:t>Refund – Link with other activities;</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Refund application should be filed after filing GSTR-1 and GSTR-3B</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Details of invoice number, invoice value and IGST paid mentioned in GSTR-1 and shipping bill must match</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If Exporters declared different export values in GSTR-1 and GSTR-3B the same can be amended through table-9 of GSTR-1 – Circular No. 2626/2017-GST dt.29.12.2017 and Circular No.37/11/2018-GST dt.15.03.2018</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Manual Refund application can be submitted in case of deemed exports, Inverted duty structure and balance in electronic cash ledger</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Duty drawback of GST should not have been availed</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Undertaking is required to be submitted to get the provisional refund</a:t>
            </a:r>
          </a:p>
          <a:p>
            <a:pPr marL="514350" lvl="1" indent="-514350" algn="just">
              <a:lnSpc>
                <a:spcPct val="100000"/>
              </a:lnSpc>
              <a:spcBef>
                <a:spcPts val="600"/>
              </a:spcBef>
              <a:spcAft>
                <a:spcPts val="600"/>
              </a:spcAft>
              <a:buClr>
                <a:schemeClr val="tx2"/>
              </a:buClr>
              <a:buFont typeface="+mj-lt"/>
              <a:buAutoNum type="alphaLcParenR" startAt="7"/>
              <a:defRPr/>
            </a:pPr>
            <a:r>
              <a:rPr lang="en-IN" altLang="en-US" sz="2600" dirty="0">
                <a:ea typeface="Cambria Math" panose="02040503050406030204" pitchFamily="18" charset="0"/>
                <a:cs typeface="Cambria Math" panose="02040503050406030204" pitchFamily="18" charset="0"/>
              </a:rPr>
              <a:t>No refund shall be paid to an applicant if the amount is less than Rs.1,000 for each tax – Sec 54(14)</a:t>
            </a:r>
          </a:p>
          <a:p>
            <a:pPr lvl="1" indent="-457200" algn="just">
              <a:lnSpc>
                <a:spcPct val="100000"/>
              </a:lnSpc>
              <a:spcBef>
                <a:spcPts val="600"/>
              </a:spcBef>
              <a:spcAft>
                <a:spcPts val="600"/>
              </a:spcAft>
              <a:buClr>
                <a:schemeClr val="tx2"/>
              </a:buClr>
              <a:defRPr/>
            </a:pPr>
            <a:r>
              <a:rPr lang="en-IN" altLang="en-US" sz="2600" dirty="0">
                <a:ea typeface="Cambria Math" panose="02040503050406030204" pitchFamily="18" charset="0"/>
                <a:cs typeface="Cambria Math" panose="02040503050406030204" pitchFamily="18" charset="0"/>
              </a:rPr>
              <a:t> </a:t>
            </a: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3600" b="1" u="sng" dirty="0">
                <a:ea typeface="Cambria Math" panose="02040503050406030204" pitchFamily="18" charset="0"/>
                <a:cs typeface="Cambria Math" panose="02040503050406030204" pitchFamily="18" charset="0"/>
              </a:rPr>
              <a:t>Refund – Time Limit;</a:t>
            </a:r>
          </a:p>
          <a:p>
            <a:pPr lvl="1" indent="-457200" algn="just">
              <a:lnSpc>
                <a:spcPct val="100000"/>
              </a:lnSpc>
              <a:spcBef>
                <a:spcPts val="600"/>
              </a:spcBef>
              <a:spcAft>
                <a:spcPts val="600"/>
              </a:spcAft>
              <a:buClr>
                <a:schemeClr val="tx2"/>
              </a:buClr>
              <a:defRPr/>
            </a:pPr>
            <a:endParaRPr lang="en-IN" altLang="en-US" sz="3600" b="1" u="sng" dirty="0">
              <a:ea typeface="Cambria Math" panose="02040503050406030204" pitchFamily="18" charset="0"/>
              <a:cs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082858" cy="365125"/>
          </a:xfrm>
        </p:spPr>
        <p:txBody>
          <a:bodyPr/>
          <a:lstStyle/>
          <a:p>
            <a:pPr algn="l"/>
            <a:r>
              <a:rPr lang="en-US" sz="2000" dirty="0">
                <a:solidFill>
                  <a:srgbClr val="0070C0"/>
                </a:solidFill>
              </a:rPr>
              <a:t>Refund</a:t>
            </a:r>
          </a:p>
        </p:txBody>
      </p:sp>
      <p:graphicFrame>
        <p:nvGraphicFramePr>
          <p:cNvPr id="7" name="Table 6"/>
          <p:cNvGraphicFramePr>
            <a:graphicFrameLocks noGrp="1"/>
          </p:cNvGraphicFramePr>
          <p:nvPr/>
        </p:nvGraphicFramePr>
        <p:xfrm>
          <a:off x="468921" y="825177"/>
          <a:ext cx="10820402" cy="5538323"/>
        </p:xfrm>
        <a:graphic>
          <a:graphicData uri="http://schemas.openxmlformats.org/drawingml/2006/table">
            <a:tbl>
              <a:tblPr firstRow="1" bandRow="1">
                <a:tableStyleId>{5C22544A-7EE6-4342-B048-85BDC9FD1C3A}</a:tableStyleId>
              </a:tblPr>
              <a:tblGrid>
                <a:gridCol w="799497">
                  <a:extLst>
                    <a:ext uri="{9D8B030D-6E8A-4147-A177-3AD203B41FA5}">
                      <a16:colId xmlns:a16="http://schemas.microsoft.com/office/drawing/2014/main" xmlns="" val="20000"/>
                    </a:ext>
                  </a:extLst>
                </a:gridCol>
                <a:gridCol w="4610704">
                  <a:extLst>
                    <a:ext uri="{9D8B030D-6E8A-4147-A177-3AD203B41FA5}">
                      <a16:colId xmlns:a16="http://schemas.microsoft.com/office/drawing/2014/main" xmlns="" val="20001"/>
                    </a:ext>
                  </a:extLst>
                </a:gridCol>
                <a:gridCol w="1617829">
                  <a:extLst>
                    <a:ext uri="{9D8B030D-6E8A-4147-A177-3AD203B41FA5}">
                      <a16:colId xmlns:a16="http://schemas.microsoft.com/office/drawing/2014/main" xmlns="" val="20002"/>
                    </a:ext>
                  </a:extLst>
                </a:gridCol>
                <a:gridCol w="3792372">
                  <a:extLst>
                    <a:ext uri="{9D8B030D-6E8A-4147-A177-3AD203B41FA5}">
                      <a16:colId xmlns:a16="http://schemas.microsoft.com/office/drawing/2014/main" xmlns="" val="20003"/>
                    </a:ext>
                  </a:extLst>
                </a:gridCol>
              </a:tblGrid>
              <a:tr h="326243">
                <a:tc>
                  <a:txBody>
                    <a:bodyPr/>
                    <a:lstStyle/>
                    <a:p>
                      <a:pPr algn="ctr"/>
                      <a:r>
                        <a:rPr lang="en-IN" dirty="0" err="1"/>
                        <a:t>Sl.No</a:t>
                      </a:r>
                      <a:r>
                        <a:rPr lang="en-IN" dirty="0"/>
                        <a:t>.</a:t>
                      </a:r>
                    </a:p>
                  </a:txBody>
                  <a:tcPr marL="72000" marT="0" marB="0">
                    <a:solidFill>
                      <a:srgbClr val="996600"/>
                    </a:solidFill>
                  </a:tcPr>
                </a:tc>
                <a:tc>
                  <a:txBody>
                    <a:bodyPr/>
                    <a:lstStyle/>
                    <a:p>
                      <a:pPr algn="ctr"/>
                      <a:r>
                        <a:rPr lang="en-IN" dirty="0"/>
                        <a:t>Person</a:t>
                      </a:r>
                    </a:p>
                  </a:txBody>
                  <a:tcPr marL="72000" marT="0" marB="0">
                    <a:solidFill>
                      <a:srgbClr val="996600"/>
                    </a:solidFill>
                  </a:tcPr>
                </a:tc>
                <a:tc>
                  <a:txBody>
                    <a:bodyPr/>
                    <a:lstStyle/>
                    <a:p>
                      <a:pPr algn="ctr"/>
                      <a:r>
                        <a:rPr lang="en-IN" dirty="0"/>
                        <a:t>Mode of claim</a:t>
                      </a:r>
                    </a:p>
                  </a:txBody>
                  <a:tcPr marL="72000" marT="0" marB="0">
                    <a:solidFill>
                      <a:srgbClr val="996600"/>
                    </a:solidFill>
                  </a:tcPr>
                </a:tc>
                <a:tc>
                  <a:txBody>
                    <a:bodyPr/>
                    <a:lstStyle/>
                    <a:p>
                      <a:pPr algn="ctr"/>
                      <a:r>
                        <a:rPr lang="en-IN" dirty="0"/>
                        <a:t>Time</a:t>
                      </a:r>
                      <a:r>
                        <a:rPr lang="en-IN" baseline="0" dirty="0"/>
                        <a:t> Limit</a:t>
                      </a:r>
                      <a:endParaRPr lang="en-IN" dirty="0"/>
                    </a:p>
                  </a:txBody>
                  <a:tcPr marL="72000" marT="0" marB="0">
                    <a:solidFill>
                      <a:srgbClr val="996600"/>
                    </a:solidFill>
                  </a:tcPr>
                </a:tc>
                <a:extLst>
                  <a:ext uri="{0D108BD9-81ED-4DB2-BD59-A6C34878D82A}">
                    <a16:rowId xmlns:a16="http://schemas.microsoft.com/office/drawing/2014/main" xmlns="" val="10000"/>
                  </a:ext>
                </a:extLst>
              </a:tr>
              <a:tr h="808488">
                <a:tc>
                  <a:txBody>
                    <a:bodyPr/>
                    <a:lstStyle/>
                    <a:p>
                      <a:r>
                        <a:rPr lang="en-IN" dirty="0"/>
                        <a:t>1</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solidFill>
                            <a:schemeClr val="dk1"/>
                          </a:solidFill>
                          <a:latin typeface="+mn-lt"/>
                          <a:ea typeface="+mn-ea"/>
                          <a:cs typeface="+mn-cs"/>
                        </a:rPr>
                        <a:t>Any person, in general claiming refund</a:t>
                      </a:r>
                      <a:r>
                        <a:rPr lang="en-IN" sz="1800" kern="1200" baseline="0" dirty="0">
                          <a:solidFill>
                            <a:schemeClr val="dk1"/>
                          </a:solidFill>
                          <a:latin typeface="+mn-lt"/>
                          <a:ea typeface="+mn-ea"/>
                          <a:cs typeface="+mn-cs"/>
                        </a:rPr>
                        <a:t> of any tax </a:t>
                      </a:r>
                      <a:endParaRPr lang="en-IN" sz="1800" kern="1200" dirty="0">
                        <a:solidFill>
                          <a:schemeClr val="dk1"/>
                        </a:solidFill>
                        <a:latin typeface="+mn-lt"/>
                        <a:ea typeface="+mn-ea"/>
                        <a:cs typeface="+mn-cs"/>
                      </a:endParaRPr>
                    </a:p>
                    <a:p>
                      <a:endParaRPr lang="en-IN" dirty="0"/>
                    </a:p>
                  </a:txBody>
                  <a:tcPr marL="72000" marT="0" marB="0"/>
                </a:tc>
                <a:tc>
                  <a:txBody>
                    <a:bodyPr/>
                    <a:lstStyle/>
                    <a:p>
                      <a:r>
                        <a:rPr lang="en-IN" dirty="0"/>
                        <a:t>Application</a:t>
                      </a:r>
                    </a:p>
                  </a:txBody>
                  <a:tcPr marL="72000" marT="0" marB="0"/>
                </a:tc>
                <a:tc>
                  <a:txBody>
                    <a:bodyPr/>
                    <a:lstStyle/>
                    <a:p>
                      <a:r>
                        <a:rPr lang="en-IN" dirty="0"/>
                        <a:t>2 years from relevant Date</a:t>
                      </a:r>
                    </a:p>
                  </a:txBody>
                  <a:tcPr marL="72000" marT="0" marB="0"/>
                </a:tc>
                <a:extLst>
                  <a:ext uri="{0D108BD9-81ED-4DB2-BD59-A6C34878D82A}">
                    <a16:rowId xmlns:a16="http://schemas.microsoft.com/office/drawing/2014/main" xmlns="" val="10001"/>
                  </a:ext>
                </a:extLst>
              </a:tr>
              <a:tr h="808488">
                <a:tc>
                  <a:txBody>
                    <a:bodyPr/>
                    <a:lstStyle/>
                    <a:p>
                      <a:r>
                        <a:rPr lang="en-IN" dirty="0"/>
                        <a:t>2</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solidFill>
                            <a:schemeClr val="dk1"/>
                          </a:solidFill>
                          <a:latin typeface="+mn-lt"/>
                          <a:ea typeface="+mn-ea"/>
                          <a:cs typeface="+mn-cs"/>
                        </a:rPr>
                        <a:t>Registered person can claim refund of balance</a:t>
                      </a:r>
                      <a:r>
                        <a:rPr lang="en-IN" sz="1800" kern="1200" baseline="0" dirty="0">
                          <a:solidFill>
                            <a:schemeClr val="dk1"/>
                          </a:solidFill>
                          <a:latin typeface="+mn-lt"/>
                          <a:ea typeface="+mn-ea"/>
                          <a:cs typeface="+mn-cs"/>
                        </a:rPr>
                        <a:t> in cash ledger after payment of taxes</a:t>
                      </a:r>
                      <a:endParaRPr lang="en-IN" sz="1800" kern="1200" dirty="0">
                        <a:solidFill>
                          <a:schemeClr val="dk1"/>
                        </a:solidFill>
                        <a:latin typeface="+mn-lt"/>
                        <a:ea typeface="+mn-ea"/>
                        <a:cs typeface="+mn-cs"/>
                      </a:endParaRPr>
                    </a:p>
                    <a:p>
                      <a:endParaRPr lang="en-IN" dirty="0"/>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solidFill>
                            <a:schemeClr val="dk1"/>
                          </a:solidFill>
                          <a:latin typeface="+mn-lt"/>
                          <a:ea typeface="+mn-ea"/>
                          <a:cs typeface="+mn-cs"/>
                        </a:rPr>
                        <a:t>Monthly return</a:t>
                      </a:r>
                    </a:p>
                    <a:p>
                      <a:endParaRPr lang="en-IN" dirty="0"/>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2 years from relevant Date</a:t>
                      </a:r>
                    </a:p>
                    <a:p>
                      <a:endParaRPr lang="en-IN" dirty="0"/>
                    </a:p>
                  </a:txBody>
                  <a:tcPr marL="72000" marT="0" marB="0"/>
                </a:tc>
                <a:extLst>
                  <a:ext uri="{0D108BD9-81ED-4DB2-BD59-A6C34878D82A}">
                    <a16:rowId xmlns:a16="http://schemas.microsoft.com/office/drawing/2014/main" xmlns="" val="10002"/>
                  </a:ext>
                </a:extLst>
              </a:tr>
              <a:tr h="1347481">
                <a:tc>
                  <a:txBody>
                    <a:bodyPr/>
                    <a:lstStyle/>
                    <a:p>
                      <a:r>
                        <a:rPr lang="en-IN" dirty="0"/>
                        <a:t>3</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solidFill>
                            <a:schemeClr val="dk1"/>
                          </a:solidFill>
                          <a:latin typeface="+mn-lt"/>
                          <a:ea typeface="+mn-ea"/>
                          <a:cs typeface="+mn-cs"/>
                        </a:rPr>
                        <a:t>Agency of UNO, MFI, UNO organisation,</a:t>
                      </a:r>
                      <a:r>
                        <a:rPr lang="en-IN" sz="1800" kern="1200" baseline="0" dirty="0">
                          <a:solidFill>
                            <a:schemeClr val="dk1"/>
                          </a:solidFill>
                          <a:latin typeface="+mn-lt"/>
                          <a:ea typeface="+mn-ea"/>
                          <a:cs typeface="+mn-cs"/>
                        </a:rPr>
                        <a:t> consulate or embassy</a:t>
                      </a:r>
                      <a:endParaRPr lang="en-IN" sz="1800" kern="1200" dirty="0">
                        <a:solidFill>
                          <a:schemeClr val="dk1"/>
                        </a:solidFill>
                        <a:latin typeface="+mn-lt"/>
                        <a:ea typeface="+mn-ea"/>
                        <a:cs typeface="+mn-cs"/>
                      </a:endParaRPr>
                    </a:p>
                    <a:p>
                      <a:endParaRPr lang="en-IN" dirty="0"/>
                    </a:p>
                  </a:txBody>
                  <a:tcPr marL="72000" marT="0" marB="0"/>
                </a:tc>
                <a:tc>
                  <a:txBody>
                    <a:bodyPr/>
                    <a:lstStyle/>
                    <a:p>
                      <a:r>
                        <a:rPr lang="en-IN" dirty="0"/>
                        <a:t>Application</a:t>
                      </a:r>
                    </a:p>
                  </a:txBody>
                  <a:tcPr marL="72000" marT="0" marB="0"/>
                </a:tc>
                <a:tc>
                  <a:txBody>
                    <a:bodyPr/>
                    <a:lstStyle/>
                    <a:p>
                      <a:pPr algn="l"/>
                      <a:r>
                        <a:rPr lang="en-IN" sz="1800" kern="1200" dirty="0">
                          <a:solidFill>
                            <a:schemeClr val="dk1"/>
                          </a:solidFill>
                          <a:latin typeface="+mn-lt"/>
                          <a:ea typeface="+mn-ea"/>
                          <a:cs typeface="+mn-cs"/>
                        </a:rPr>
                        <a:t>18</a:t>
                      </a:r>
                      <a:r>
                        <a:rPr lang="en-IN" sz="1800" kern="1200" baseline="0" dirty="0">
                          <a:solidFill>
                            <a:schemeClr val="dk1"/>
                          </a:solidFill>
                          <a:latin typeface="+mn-lt"/>
                          <a:ea typeface="+mn-ea"/>
                          <a:cs typeface="+mn-cs"/>
                        </a:rPr>
                        <a:t> </a:t>
                      </a:r>
                      <a:r>
                        <a:rPr lang="en-IN" sz="1800" kern="1200" dirty="0">
                          <a:solidFill>
                            <a:schemeClr val="dk1"/>
                          </a:solidFill>
                          <a:latin typeface="+mn-lt"/>
                          <a:ea typeface="+mn-ea"/>
                          <a:cs typeface="+mn-cs"/>
                        </a:rPr>
                        <a:t>months from the </a:t>
                      </a:r>
                      <a:r>
                        <a:rPr lang="en-IN" sz="1800" kern="1200" baseline="0" dirty="0">
                          <a:solidFill>
                            <a:schemeClr val="dk1"/>
                          </a:solidFill>
                          <a:latin typeface="+mn-lt"/>
                          <a:ea typeface="+mn-ea"/>
                          <a:cs typeface="+mn-cs"/>
                        </a:rPr>
                        <a:t>quarter of receipt of such supply</a:t>
                      </a:r>
                    </a:p>
                    <a:p>
                      <a:pPr algn="l"/>
                      <a:r>
                        <a:rPr lang="en-IN" sz="1800" kern="1200" baseline="0" dirty="0">
                          <a:solidFill>
                            <a:schemeClr val="dk1"/>
                          </a:solidFill>
                          <a:latin typeface="+mn-lt"/>
                          <a:ea typeface="+mn-ea"/>
                          <a:cs typeface="+mn-cs"/>
                        </a:rPr>
                        <a:t>(</a:t>
                      </a:r>
                      <a:r>
                        <a:rPr lang="en-US" dirty="0"/>
                        <a:t>Extended vide Notification No. 20/2018)</a:t>
                      </a:r>
                      <a:endParaRPr lang="en-IN" sz="1800" kern="1200" dirty="0">
                        <a:solidFill>
                          <a:schemeClr val="dk1"/>
                        </a:solidFill>
                        <a:latin typeface="+mn-lt"/>
                        <a:ea typeface="+mn-ea"/>
                        <a:cs typeface="+mn-cs"/>
                      </a:endParaRPr>
                    </a:p>
                    <a:p>
                      <a:endParaRPr lang="en-IN" dirty="0"/>
                    </a:p>
                  </a:txBody>
                  <a:tcPr marL="72000" marT="0" marB="0"/>
                </a:tc>
                <a:extLst>
                  <a:ext uri="{0D108BD9-81ED-4DB2-BD59-A6C34878D82A}">
                    <a16:rowId xmlns:a16="http://schemas.microsoft.com/office/drawing/2014/main" xmlns="" val="10003"/>
                  </a:ext>
                </a:extLst>
              </a:tr>
              <a:tr h="1077985">
                <a:tc>
                  <a:txBody>
                    <a:bodyPr/>
                    <a:lstStyle/>
                    <a:p>
                      <a:r>
                        <a:rPr lang="en-IN" dirty="0"/>
                        <a:t>4</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solidFill>
                            <a:schemeClr val="dk1"/>
                          </a:solidFill>
                          <a:latin typeface="+mn-lt"/>
                          <a:ea typeface="+mn-ea"/>
                          <a:cs typeface="+mn-cs"/>
                        </a:rPr>
                        <a:t>Registered person can claim unutilised ITC in case of zero</a:t>
                      </a:r>
                      <a:r>
                        <a:rPr lang="en-IN" sz="1800" kern="1200" baseline="0" dirty="0">
                          <a:solidFill>
                            <a:schemeClr val="dk1"/>
                          </a:solidFill>
                          <a:latin typeface="+mn-lt"/>
                          <a:ea typeface="+mn-ea"/>
                          <a:cs typeface="+mn-cs"/>
                        </a:rPr>
                        <a:t> rated supplies without payment of tax</a:t>
                      </a:r>
                      <a:endParaRPr lang="en-IN" sz="1800" kern="1200" dirty="0">
                        <a:solidFill>
                          <a:schemeClr val="dk1"/>
                        </a:solidFill>
                        <a:latin typeface="+mn-lt"/>
                        <a:ea typeface="+mn-ea"/>
                        <a:cs typeface="+mn-cs"/>
                      </a:endParaRPr>
                    </a:p>
                    <a:p>
                      <a:endParaRPr lang="en-IN" dirty="0"/>
                    </a:p>
                  </a:txBody>
                  <a:tcPr marL="72000" marT="0" marB="0"/>
                </a:tc>
                <a:tc>
                  <a:txBody>
                    <a:bodyPr/>
                    <a:lstStyle/>
                    <a:p>
                      <a:r>
                        <a:rPr lang="en-IN" dirty="0"/>
                        <a:t>Application</a:t>
                      </a:r>
                    </a:p>
                  </a:txBody>
                  <a:tcPr marL="7200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2 years from relevant Date</a:t>
                      </a:r>
                    </a:p>
                    <a:p>
                      <a:endParaRPr lang="en-IN" dirty="0"/>
                    </a:p>
                  </a:txBody>
                  <a:tcPr marL="72000" marT="0" marB="0"/>
                </a:tc>
                <a:extLst>
                  <a:ext uri="{0D108BD9-81ED-4DB2-BD59-A6C34878D82A}">
                    <a16:rowId xmlns:a16="http://schemas.microsoft.com/office/drawing/2014/main" xmlns="" val="10004"/>
                  </a:ext>
                </a:extLst>
              </a:tr>
              <a:tr h="1077985">
                <a:tc>
                  <a:txBody>
                    <a:bodyPr/>
                    <a:lstStyle/>
                    <a:p>
                      <a:r>
                        <a:rPr lang="en-IN" dirty="0"/>
                        <a:t>5</a:t>
                      </a:r>
                    </a:p>
                  </a:txBody>
                  <a:tcPr marL="72000" marT="0" marB="0"/>
                </a:tc>
                <a:tc>
                  <a:txBody>
                    <a:bodyPr/>
                    <a:lstStyle/>
                    <a:p>
                      <a:r>
                        <a:rPr lang="en-IN" sz="1800" kern="1200" dirty="0">
                          <a:solidFill>
                            <a:schemeClr val="dk1"/>
                          </a:solidFill>
                          <a:latin typeface="+mn-lt"/>
                          <a:ea typeface="+mn-ea"/>
                          <a:cs typeface="+mn-cs"/>
                        </a:rPr>
                        <a:t>Registered person can claim unutilised ITC resulting</a:t>
                      </a:r>
                      <a:r>
                        <a:rPr lang="en-IN" sz="1800" kern="1200" baseline="0" dirty="0">
                          <a:solidFill>
                            <a:schemeClr val="dk1"/>
                          </a:solidFill>
                          <a:latin typeface="+mn-lt"/>
                          <a:ea typeface="+mn-ea"/>
                          <a:cs typeface="+mn-cs"/>
                        </a:rPr>
                        <a:t> from rate of tax on inputs more than rate of tax on output supplies with certain exceptions</a:t>
                      </a:r>
                      <a:endParaRPr lang="en-IN" dirty="0"/>
                    </a:p>
                  </a:txBody>
                  <a:tcPr marL="72000" marT="0" marB="0"/>
                </a:tc>
                <a:tc>
                  <a:txBody>
                    <a:bodyPr/>
                    <a:lstStyle/>
                    <a:p>
                      <a:r>
                        <a:rPr lang="en-IN" dirty="0"/>
                        <a:t>Application</a:t>
                      </a:r>
                    </a:p>
                  </a:txBody>
                  <a:tcPr marL="72000" marT="0" marB="0"/>
                </a:tc>
                <a:tc>
                  <a:txBody>
                    <a:bodyPr/>
                    <a:lstStyle/>
                    <a:p>
                      <a:r>
                        <a:rPr lang="en-IN" dirty="0"/>
                        <a:t>2 years from relevant</a:t>
                      </a:r>
                      <a:r>
                        <a:rPr lang="en-IN" baseline="0" dirty="0"/>
                        <a:t> Date</a:t>
                      </a:r>
                      <a:endParaRPr lang="en-IN" dirty="0"/>
                    </a:p>
                  </a:txBody>
                  <a:tcPr marL="72000" marT="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xmlns="" val="29944263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lnSpcReduction="10000"/>
          </a:bodyPr>
          <a:lstStyle/>
          <a:p>
            <a:pPr lvl="1" indent="-457200" algn="just">
              <a:lnSpc>
                <a:spcPct val="100000"/>
              </a:lnSpc>
              <a:spcBef>
                <a:spcPts val="600"/>
              </a:spcBef>
              <a:spcAft>
                <a:spcPts val="600"/>
              </a:spcAft>
              <a:buClr>
                <a:schemeClr val="tx2"/>
              </a:buClr>
              <a:defRPr/>
            </a:pPr>
            <a:r>
              <a:rPr lang="en-IN" altLang="en-US" sz="3600" b="1" u="sng" dirty="0">
                <a:ea typeface="Cambria Math" panose="02040503050406030204" pitchFamily="18" charset="0"/>
                <a:cs typeface="Cambria Math" panose="02040503050406030204" pitchFamily="18" charset="0"/>
              </a:rPr>
              <a:t>Refund - </a:t>
            </a:r>
            <a:r>
              <a:rPr lang="en-IN" altLang="en-US" sz="3200" b="1" u="sng" dirty="0">
                <a:ea typeface="Cambria Math" panose="02040503050406030204" pitchFamily="18" charset="0"/>
                <a:cs typeface="Cambria Math" panose="02040503050406030204" pitchFamily="18" charset="0"/>
              </a:rPr>
              <a:t>Relevant Date: </a:t>
            </a:r>
          </a:p>
          <a:p>
            <a:pPr algn="l">
              <a:buFont typeface="Wingdings" pitchFamily="2" charset="2"/>
              <a:buChar char="ü"/>
            </a:pPr>
            <a:r>
              <a:rPr lang="en-US" dirty="0"/>
              <a:t>Refund of tax paid on goods exported -</a:t>
            </a:r>
          </a:p>
          <a:p>
            <a:pPr lvl="1" algn="l"/>
            <a:r>
              <a:rPr lang="en-US" sz="2400" dirty="0"/>
              <a:t>Date when the ship or the aircraft leaves India or goods pass the customs frontier or dispatched by concerned Post Office to a place outside India – </a:t>
            </a:r>
            <a:r>
              <a:rPr lang="en-US" sz="2400" i="1" u="sng" dirty="0">
                <a:solidFill>
                  <a:srgbClr val="000099"/>
                </a:solidFill>
              </a:rPr>
              <a:t>Bill of Lading Date</a:t>
            </a:r>
          </a:p>
          <a:p>
            <a:pPr lvl="1" algn="l"/>
            <a:endParaRPr lang="en-US" sz="2400" i="1" u="sng" dirty="0">
              <a:solidFill>
                <a:srgbClr val="000099"/>
              </a:solidFill>
            </a:endParaRPr>
          </a:p>
          <a:p>
            <a:pPr algn="l">
              <a:buFont typeface="Wingdings" pitchFamily="2" charset="2"/>
              <a:buChar char="ü"/>
            </a:pPr>
            <a:r>
              <a:rPr lang="en-US" dirty="0"/>
              <a:t>Refund of unutilized input tax credit accumulated due to exports including zero rated   </a:t>
            </a:r>
          </a:p>
          <a:p>
            <a:pPr algn="l"/>
            <a:r>
              <a:rPr lang="en-US" dirty="0"/>
              <a:t>    supplies - </a:t>
            </a:r>
            <a:r>
              <a:rPr lang="en-US" i="1" u="sng" dirty="0">
                <a:solidFill>
                  <a:srgbClr val="000099"/>
                </a:solidFill>
              </a:rPr>
              <a:t>end of the financial year</a:t>
            </a:r>
            <a:r>
              <a:rPr lang="en-US" dirty="0"/>
              <a:t> in which such claim for refund arises;</a:t>
            </a:r>
          </a:p>
          <a:p>
            <a:pPr algn="l"/>
            <a:endParaRPr lang="en-US" dirty="0"/>
          </a:p>
          <a:p>
            <a:pPr algn="l">
              <a:buFont typeface="Wingdings" pitchFamily="2" charset="2"/>
              <a:buChar char="ü"/>
            </a:pPr>
            <a:r>
              <a:rPr lang="en-US" dirty="0"/>
              <a:t>Deemed exports supply of goods - the date on which the return relating to such deemed </a:t>
            </a:r>
          </a:p>
          <a:p>
            <a:pPr algn="l"/>
            <a:r>
              <a:rPr lang="en-US" dirty="0"/>
              <a:t>    exports is furnished – </a:t>
            </a:r>
            <a:r>
              <a:rPr lang="en-US" i="1" u="sng" dirty="0">
                <a:solidFill>
                  <a:srgbClr val="000099"/>
                </a:solidFill>
              </a:rPr>
              <a:t>Respective month GST Return date</a:t>
            </a:r>
            <a:r>
              <a:rPr lang="en-US" dirty="0"/>
              <a:t>.</a:t>
            </a:r>
          </a:p>
          <a:p>
            <a:pPr algn="l"/>
            <a:endParaRPr lang="en-US" dirty="0"/>
          </a:p>
          <a:p>
            <a:pPr algn="l">
              <a:buFont typeface="Wingdings" pitchFamily="2" charset="2"/>
              <a:buChar char="ü"/>
            </a:pPr>
            <a:r>
              <a:rPr lang="en-US" dirty="0"/>
              <a:t>Refund of tax paid on such services exported itself or tax paid on inputs/input service -    	</a:t>
            </a:r>
            <a:r>
              <a:rPr lang="en-US" i="1" u="sng" dirty="0">
                <a:solidFill>
                  <a:srgbClr val="000099"/>
                </a:solidFill>
              </a:rPr>
              <a:t>Date of receipt of payment in convertible foreign exchange (If received in Advance - </a:t>
            </a:r>
            <a:r>
              <a:rPr lang="en-US" i="1" dirty="0">
                <a:solidFill>
                  <a:srgbClr val="000099"/>
                </a:solidFill>
              </a:rPr>
              <a:t> 	</a:t>
            </a:r>
            <a:r>
              <a:rPr lang="en-US" i="1" u="sng" dirty="0">
                <a:solidFill>
                  <a:srgbClr val="000099"/>
                </a:solidFill>
              </a:rPr>
              <a:t>date of issue of invoice)</a:t>
            </a:r>
            <a:endParaRPr lang="en-US" dirty="0"/>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66</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504888"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3600" b="1" u="sng" dirty="0">
                <a:ea typeface="Cambria Math" panose="02040503050406030204" pitchFamily="18" charset="0"/>
                <a:cs typeface="Cambria Math" panose="02040503050406030204" pitchFamily="18" charset="0"/>
              </a:rPr>
              <a:t>Refund – </a:t>
            </a:r>
            <a:r>
              <a:rPr lang="en-IN" altLang="en-US" sz="3200" b="1" u="sng" dirty="0">
                <a:ea typeface="Cambria Math" panose="02040503050406030204" pitchFamily="18" charset="0"/>
                <a:cs typeface="Cambria Math" panose="02040503050406030204" pitchFamily="18" charset="0"/>
              </a:rPr>
              <a:t>Provisional Refund:</a:t>
            </a:r>
          </a:p>
          <a:p>
            <a:pPr lvl="1" indent="-457200" algn="just">
              <a:lnSpc>
                <a:spcPct val="100000"/>
              </a:lnSpc>
              <a:spcBef>
                <a:spcPts val="600"/>
              </a:spcBef>
              <a:spcAft>
                <a:spcPts val="600"/>
              </a:spcAft>
              <a:buClr>
                <a:schemeClr val="tx2"/>
              </a:buClr>
              <a:defRPr/>
            </a:pPr>
            <a:r>
              <a:rPr lang="en-US" sz="2800" dirty="0"/>
              <a:t>	In case of refund claimed by persons other than notified registered person where refund is on account of export of goods and/or services, the proper officer may refund ninety percent of the total amount claimed (excluding input tax credit not yet finalized). This refund of 90% will be on a provisional basis, and will be subject to conditions, limitations and safeguards. Remaining ten percent may be refunded after due verification of documents furnished by the applicant.</a:t>
            </a:r>
            <a:endParaRPr lang="en-IN" sz="2800" dirty="0"/>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3600" b="1" u="sng" dirty="0">
                <a:ea typeface="Cambria Math" panose="02040503050406030204" pitchFamily="18" charset="0"/>
                <a:cs typeface="Cambria Math" panose="02040503050406030204" pitchFamily="18" charset="0"/>
              </a:rPr>
              <a:t>Refund – Rule 90 </a:t>
            </a:r>
            <a:r>
              <a:rPr lang="en-IN" altLang="en-US" sz="3200" b="1" u="sng" dirty="0">
                <a:ea typeface="Cambria Math" panose="02040503050406030204" pitchFamily="18" charset="0"/>
                <a:cs typeface="Cambria Math" panose="02040503050406030204" pitchFamily="18" charset="0"/>
              </a:rPr>
              <a:t>Acknowledgement:</a:t>
            </a:r>
          </a:p>
          <a:p>
            <a:pPr lvl="1" indent="-457200" algn="just">
              <a:lnSpc>
                <a:spcPct val="100000"/>
              </a:lnSpc>
              <a:spcBef>
                <a:spcPts val="600"/>
              </a:spcBef>
              <a:spcAft>
                <a:spcPts val="600"/>
              </a:spcAft>
              <a:buClr>
                <a:schemeClr val="tx2"/>
              </a:buClr>
              <a:defRPr/>
            </a:pPr>
            <a:r>
              <a:rPr lang="en-US" sz="2800" dirty="0"/>
              <a:t>Claim for refund from the electronic cash ledger – </a:t>
            </a:r>
          </a:p>
          <a:p>
            <a:pPr lvl="1" indent="-457200" algn="just">
              <a:lnSpc>
                <a:spcPct val="100000"/>
              </a:lnSpc>
              <a:spcBef>
                <a:spcPts val="600"/>
              </a:spcBef>
              <a:spcAft>
                <a:spcPts val="600"/>
              </a:spcAft>
              <a:buClr>
                <a:schemeClr val="tx2"/>
              </a:buClr>
              <a:defRPr/>
            </a:pPr>
            <a:r>
              <a:rPr lang="en-US" sz="2800" dirty="0"/>
              <a:t>	An acknowledgement in FORM GST RFD-02 Clearly indicating the date of filing of the claim for refund. Time period of 60 days for passing an order by proper officer shall be counted from such date of filing.</a:t>
            </a:r>
          </a:p>
          <a:p>
            <a:pPr lvl="1" indent="-457200" algn="just">
              <a:lnSpc>
                <a:spcPct val="100000"/>
              </a:lnSpc>
              <a:spcBef>
                <a:spcPts val="600"/>
              </a:spcBef>
              <a:spcAft>
                <a:spcPts val="600"/>
              </a:spcAft>
              <a:buClr>
                <a:schemeClr val="tx2"/>
              </a:buClr>
              <a:defRPr/>
            </a:pPr>
            <a:r>
              <a:rPr lang="en-US" sz="2800" dirty="0"/>
              <a:t>Other than claim for refund from electronic cash ledger – </a:t>
            </a:r>
          </a:p>
          <a:p>
            <a:pPr lvl="1" indent="-457200" algn="just">
              <a:lnSpc>
                <a:spcPct val="100000"/>
              </a:lnSpc>
              <a:spcBef>
                <a:spcPts val="600"/>
              </a:spcBef>
              <a:spcAft>
                <a:spcPts val="600"/>
              </a:spcAft>
              <a:buClr>
                <a:schemeClr val="tx2"/>
              </a:buClr>
              <a:defRPr/>
            </a:pPr>
            <a:r>
              <a:rPr lang="en-US" sz="2800" dirty="0"/>
              <a:t>	To be forwarded to the proper officer who shall, who shall scrutinize it within a period of fifteen days for its completeness, and if found in order, an acknowledgement in FORM GST RFD-02 shall be given.</a:t>
            </a:r>
          </a:p>
          <a:p>
            <a:pPr lvl="1" indent="-457200" algn="just">
              <a:lnSpc>
                <a:spcPct val="100000"/>
              </a:lnSpc>
              <a:spcBef>
                <a:spcPts val="600"/>
              </a:spcBef>
              <a:spcAft>
                <a:spcPts val="600"/>
              </a:spcAft>
              <a:buClr>
                <a:schemeClr val="tx2"/>
              </a:buClr>
              <a:defRPr/>
            </a:pPr>
            <a:endParaRPr lang="en-IN" sz="2800" dirty="0"/>
          </a:p>
          <a:p>
            <a:pPr lvl="1" indent="-457200" algn="just">
              <a:lnSpc>
                <a:spcPct val="100000"/>
              </a:lnSpc>
              <a:spcBef>
                <a:spcPts val="600"/>
              </a:spcBef>
              <a:spcAft>
                <a:spcPts val="600"/>
              </a:spcAft>
              <a:buClr>
                <a:schemeClr val="tx2"/>
              </a:buClr>
              <a:defRPr/>
            </a:pP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082858" cy="365125"/>
          </a:xfrm>
        </p:spPr>
        <p:txBody>
          <a:bodyPr/>
          <a:lstStyle/>
          <a:p>
            <a:pPr algn="l"/>
            <a:r>
              <a:rPr lang="en-US" sz="2000" dirty="0">
                <a:solidFill>
                  <a:srgbClr val="0070C0"/>
                </a:solidFill>
              </a:rPr>
              <a:t>Refund</a:t>
            </a:r>
          </a:p>
        </p:txBody>
      </p:sp>
    </p:spTree>
    <p:extLst>
      <p:ext uri="{BB962C8B-B14F-4D97-AF65-F5344CB8AC3E}">
        <p14:creationId xmlns:p14="http://schemas.microsoft.com/office/powerpoint/2010/main" xmlns="" val="299442639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fontScale="92500" lnSpcReduction="20000"/>
          </a:bodyPr>
          <a:lstStyle/>
          <a:p>
            <a:pPr lvl="1" indent="-457200" algn="just">
              <a:lnSpc>
                <a:spcPct val="100000"/>
              </a:lnSpc>
              <a:spcBef>
                <a:spcPts val="600"/>
              </a:spcBef>
              <a:spcAft>
                <a:spcPts val="600"/>
              </a:spcAft>
              <a:buClr>
                <a:schemeClr val="tx2"/>
              </a:buClr>
              <a:defRPr/>
            </a:pPr>
            <a:r>
              <a:rPr lang="en-IN" altLang="en-US" sz="3000" b="1" u="sng" dirty="0">
                <a:ea typeface="Cambria Math" panose="02040503050406030204" pitchFamily="18" charset="0"/>
                <a:cs typeface="Cambria Math" panose="02040503050406030204" pitchFamily="18" charset="0"/>
              </a:rPr>
              <a:t>Refund – Rule 90 </a:t>
            </a:r>
            <a:r>
              <a:rPr lang="en-IN" altLang="en-US" sz="2600" b="1" u="sng" dirty="0">
                <a:ea typeface="Cambria Math" panose="02040503050406030204" pitchFamily="18" charset="0"/>
                <a:cs typeface="Cambria Math" panose="02040503050406030204" pitchFamily="18" charset="0"/>
              </a:rPr>
              <a:t>Deficiency Memo:</a:t>
            </a:r>
          </a:p>
          <a:p>
            <a:pPr lvl="1" indent="-457200" algn="just">
              <a:lnSpc>
                <a:spcPct val="100000"/>
              </a:lnSpc>
              <a:spcBef>
                <a:spcPts val="600"/>
              </a:spcBef>
              <a:spcAft>
                <a:spcPts val="600"/>
              </a:spcAft>
              <a:buClr>
                <a:schemeClr val="tx2"/>
              </a:buClr>
              <a:defRPr/>
            </a:pPr>
            <a:r>
              <a:rPr lang="en-US" sz="2800" dirty="0"/>
              <a:t>	Where any deficiencies are noticed, the proper officer shall communicate the deficiencies to the applicant in </a:t>
            </a:r>
            <a:r>
              <a:rPr lang="en-US" sz="2800" i="1" u="sng" dirty="0">
                <a:solidFill>
                  <a:srgbClr val="000099"/>
                </a:solidFill>
              </a:rPr>
              <a:t>FORM GST RFD-03</a:t>
            </a:r>
            <a:r>
              <a:rPr lang="en-US" sz="2800" dirty="0"/>
              <a:t> through the common portal electronically, requiring him to file a fresh refund application after rectification of such deficiencies</a:t>
            </a:r>
          </a:p>
          <a:p>
            <a:pPr algn="l"/>
            <a:endParaRPr lang="en-IN" sz="2600" b="1" u="sng" dirty="0"/>
          </a:p>
          <a:p>
            <a:pPr algn="l"/>
            <a:r>
              <a:rPr lang="en-IN" sz="2600" b="1" u="sng" dirty="0"/>
              <a:t>Rule 93 provides for the Credit of the amount of rejected refund claim</a:t>
            </a:r>
            <a:endParaRPr lang="en-IN" b="1" u="sng" dirty="0"/>
          </a:p>
          <a:p>
            <a:pPr algn="l"/>
            <a:endParaRPr lang="en-IN" dirty="0"/>
          </a:p>
          <a:p>
            <a:pPr algn="l"/>
            <a:r>
              <a:rPr lang="en-IN" dirty="0"/>
              <a:t>Where any amount claimed as refund is rejected under rule 92 i.e. a refund shall be deemed</a:t>
            </a:r>
          </a:p>
          <a:p>
            <a:pPr algn="l"/>
            <a:r>
              <a:rPr lang="en-IN" dirty="0"/>
              <a:t>to be rejected, if the appeal is finally rejected or if the claimant gives an undertaking in writing</a:t>
            </a:r>
          </a:p>
          <a:p>
            <a:pPr algn="l"/>
            <a:r>
              <a:rPr lang="en-IN" dirty="0"/>
              <a:t>to the proper officer that he shall not file an appeal and the amount debited then to the extent</a:t>
            </a:r>
          </a:p>
          <a:p>
            <a:pPr algn="l"/>
            <a:r>
              <a:rPr lang="en-IN" dirty="0"/>
              <a:t>of rejection, shall be re-credited to the electronic credit ledger by an order made in FORM</a:t>
            </a:r>
          </a:p>
          <a:p>
            <a:pPr algn="l"/>
            <a:r>
              <a:rPr lang="en-IN" dirty="0"/>
              <a:t>GST PMT-03. Also, where any deficiencies have been communicated under sub-rule (3) of</a:t>
            </a:r>
          </a:p>
          <a:p>
            <a:pPr algn="l"/>
            <a:r>
              <a:rPr lang="en-IN" dirty="0"/>
              <a:t>rule 90, the amount debited under sub-rule (3) of rule 89 shall be re-credited to the electronic</a:t>
            </a:r>
          </a:p>
          <a:p>
            <a:pPr algn="l"/>
            <a:r>
              <a:rPr lang="en-IN" dirty="0"/>
              <a:t>credit ledger.</a:t>
            </a:r>
            <a:endParaRPr lang="en-IN" sz="26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69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Input Tax Credit - Concept</a:t>
            </a:r>
          </a:p>
        </p:txBody>
      </p:sp>
    </p:spTree>
    <p:extLst>
      <p:ext uri="{BB962C8B-B14F-4D97-AF65-F5344CB8AC3E}">
        <p14:creationId xmlns:p14="http://schemas.microsoft.com/office/powerpoint/2010/main" xmlns="" val="2994426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p:spPr>
        <p:txBody>
          <a:bodyPr>
            <a:normAutofit lnSpcReduction="10000"/>
          </a:bodyPr>
          <a:lstStyle/>
          <a:p>
            <a:pPr marL="342900" indent="-342900" algn="l">
              <a:lnSpc>
                <a:spcPct val="150000"/>
              </a:lnSpc>
            </a:pPr>
            <a:r>
              <a:rPr lang="en-US" b="1" u="sng" dirty="0"/>
              <a:t>Export of Services – Sec.2(6) of IGST Act</a:t>
            </a:r>
          </a:p>
          <a:p>
            <a:pPr marL="342900" indent="-342900" algn="l">
              <a:lnSpc>
                <a:spcPct val="150000"/>
              </a:lnSpc>
            </a:pPr>
            <a:r>
              <a:rPr lang="en-US" dirty="0"/>
              <a:t>Export of Service means the supply of any service when</a:t>
            </a:r>
          </a:p>
          <a:p>
            <a:pPr marL="457200" indent="-457200" algn="l">
              <a:lnSpc>
                <a:spcPct val="150000"/>
              </a:lnSpc>
              <a:buFont typeface="+mj-lt"/>
              <a:buAutoNum type="alphaLcParenR"/>
            </a:pPr>
            <a:r>
              <a:rPr lang="en-US" dirty="0"/>
              <a:t>The supplier of service is located in India</a:t>
            </a:r>
          </a:p>
          <a:p>
            <a:pPr marL="457200" indent="-457200" algn="l">
              <a:lnSpc>
                <a:spcPct val="150000"/>
              </a:lnSpc>
              <a:buFont typeface="+mj-lt"/>
              <a:buAutoNum type="alphaLcParenR"/>
            </a:pPr>
            <a:r>
              <a:rPr lang="en-US" dirty="0"/>
              <a:t>The recipient of service is located outside India</a:t>
            </a:r>
          </a:p>
          <a:p>
            <a:pPr marL="457200" indent="-457200" algn="l">
              <a:lnSpc>
                <a:spcPct val="150000"/>
              </a:lnSpc>
              <a:buFont typeface="+mj-lt"/>
              <a:buAutoNum type="alphaLcParenR"/>
            </a:pPr>
            <a:r>
              <a:rPr lang="en-US" dirty="0"/>
              <a:t>The place of supply of service is outside India</a:t>
            </a:r>
          </a:p>
          <a:p>
            <a:pPr marL="457200" indent="-457200" algn="l">
              <a:lnSpc>
                <a:spcPct val="150000"/>
              </a:lnSpc>
              <a:buFont typeface="+mj-lt"/>
              <a:buAutoNum type="alphaLcParenR"/>
            </a:pPr>
            <a:r>
              <a:rPr lang="en-US" dirty="0"/>
              <a:t>The payment for such service has been received by the supplier in convertible foreign exchange or in INR where RBI Permits. (e.g. Nepal, Bhutan exports etc.,)</a:t>
            </a:r>
          </a:p>
          <a:p>
            <a:pPr marL="457200" indent="-457200" algn="l">
              <a:lnSpc>
                <a:spcPct val="150000"/>
              </a:lnSpc>
              <a:buFont typeface="+mj-lt"/>
              <a:buAutoNum type="alphaLcParenR"/>
            </a:pPr>
            <a:r>
              <a:rPr lang="en-US" dirty="0"/>
              <a:t>The supplier of service and recipient of service are not merely establishments of a distinct person in accordance with Sec.8 of IGST Act. (Branch and HO of same company cannot be treated as export of service)</a:t>
            </a:r>
          </a:p>
          <a:p>
            <a:pPr marL="342900" indent="-342900" algn="l">
              <a:lnSpc>
                <a:spcPct val="150000"/>
              </a:lnSpc>
            </a:pPr>
            <a:endParaRPr lang="en-US" dirty="0"/>
          </a:p>
          <a:p>
            <a:pPr marL="342900" indent="-342900" algn="l">
              <a:lnSpc>
                <a:spcPct val="150000"/>
              </a:lnSpc>
            </a:pPr>
            <a:endParaRPr lang="en-US" b="1" u="sng" dirty="0"/>
          </a:p>
          <a:p>
            <a:pPr marL="342900" indent="-342900" algn="l">
              <a:lnSpc>
                <a:spcPct val="150000"/>
              </a:lnSpc>
            </a:pPr>
            <a:endParaRPr lang="en-US" b="1" u="sng" dirty="0"/>
          </a:p>
          <a:p>
            <a:pPr marL="457200" indent="-457200" algn="l">
              <a:lnSpc>
                <a:spcPct val="150000"/>
              </a:lnSpc>
            </a:pPr>
            <a:endParaRPr lang="en-US" sz="2000" dirty="0"/>
          </a:p>
          <a:p>
            <a:pPr marL="457200" indent="-457200" algn="l">
              <a:lnSpc>
                <a:spcPct val="150000"/>
              </a:lnSpc>
            </a:pPr>
            <a:endParaRPr lang="en-US" sz="2000" u="sng" dirty="0">
              <a:solidFill>
                <a:srgbClr val="C00000"/>
              </a:solidFill>
            </a:endParaRPr>
          </a:p>
          <a:p>
            <a:pPr marL="457200" indent="-457200" algn="l">
              <a:lnSpc>
                <a:spcPct val="150000"/>
              </a:lnSpc>
            </a:pPr>
            <a:endParaRPr lang="en-US" sz="20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86527486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sz="2800" b="1" i="1" u="sng" dirty="0">
                <a:ea typeface="Cambria Math" panose="02040503050406030204" pitchFamily="18" charset="0"/>
              </a:rPr>
              <a:t>Sec.55 - </a:t>
            </a:r>
            <a:r>
              <a:rPr lang="en-IN" sz="2800" b="1" i="1" u="sng" dirty="0"/>
              <a:t>Refund in certain cases</a:t>
            </a:r>
            <a:endParaRPr lang="en-IN" i="1" dirty="0"/>
          </a:p>
          <a:p>
            <a:pPr algn="l">
              <a:lnSpc>
                <a:spcPct val="100000"/>
              </a:lnSpc>
            </a:pPr>
            <a:r>
              <a:rPr lang="en-IN" i="1" dirty="0"/>
              <a:t>The Government may, on the recommendation of the Council, by notification, specify any specialized agency of the United Nations Organization or any Multilateral Financial Institution and Organization notified under the United Nations (Privileges and Immunities) Act, 1947, Consulate or Embassy of foreign countries and any other person or class of persons as may be specified in this behalf, who shall, subject to such conditions and restrictions as may be prescribed, be entitled to claim a refund of taxes paid on the notified supplies of goods or services or both received by them. </a:t>
            </a:r>
            <a:r>
              <a:rPr lang="en-US" dirty="0"/>
              <a:t>	</a:t>
            </a:r>
            <a:endParaRPr lang="en-IN" dirty="0"/>
          </a:p>
          <a:p>
            <a:pPr lvl="1" indent="-457200" algn="just">
              <a:lnSpc>
                <a:spcPct val="100000"/>
              </a:lnSpc>
              <a:spcBef>
                <a:spcPts val="600"/>
              </a:spcBef>
              <a:spcAft>
                <a:spcPts val="600"/>
              </a:spcAft>
              <a:buClr>
                <a:schemeClr val="tx2"/>
              </a:buClr>
              <a:defRPr/>
            </a:pPr>
            <a:endParaRPr lang="en-IN" sz="900" dirty="0">
              <a:ea typeface="Cambria Math" panose="02040503050406030204" pitchFamily="18" charset="0"/>
            </a:endParaRPr>
          </a:p>
          <a:p>
            <a:pPr lvl="1" indent="-457200" algn="just">
              <a:lnSpc>
                <a:spcPct val="100000"/>
              </a:lnSpc>
              <a:spcBef>
                <a:spcPts val="600"/>
              </a:spcBef>
              <a:spcAft>
                <a:spcPts val="600"/>
              </a:spcAft>
              <a:buClr>
                <a:schemeClr val="tx2"/>
              </a:buClr>
              <a:defRPr/>
            </a:pPr>
            <a:endParaRPr lang="en-IN" dirty="0"/>
          </a:p>
          <a:p>
            <a:pPr marL="514350" lvl="1" indent="-514350" algn="just">
              <a:lnSpc>
                <a:spcPct val="100000"/>
              </a:lnSpc>
              <a:spcBef>
                <a:spcPts val="600"/>
              </a:spcBef>
              <a:spcAft>
                <a:spcPts val="600"/>
              </a:spcAft>
              <a:buClr>
                <a:schemeClr val="tx2"/>
              </a:buClr>
              <a:defRPr/>
            </a:pPr>
            <a:endParaRPr lang="en-IN" altLang="en-US" sz="24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70</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000796" cy="365125"/>
          </a:xfrm>
        </p:spPr>
        <p:txBody>
          <a:bodyPr/>
          <a:lstStyle/>
          <a:p>
            <a:pPr algn="l"/>
            <a:r>
              <a:rPr lang="en-US" sz="2000" dirty="0">
                <a:solidFill>
                  <a:srgbClr val="0070C0"/>
                </a:solidFill>
              </a:rPr>
              <a:t>Refund</a:t>
            </a:r>
          </a:p>
        </p:txBody>
      </p:sp>
      <p:sp>
        <p:nvSpPr>
          <p:cNvPr id="6" name="Content Placeholder 2">
            <a:extLst>
              <a:ext uri="{FF2B5EF4-FFF2-40B4-BE49-F238E27FC236}">
                <a16:creationId xmlns:a16="http://schemas.microsoft.com/office/drawing/2014/main" xmlns="" id="{2E5D0CDA-6F7C-49AC-A627-DD6316E7BF06}"/>
              </a:ext>
            </a:extLst>
          </p:cNvPr>
          <p:cNvSpPr txBox="1">
            <a:spLocks/>
          </p:cNvSpPr>
          <p:nvPr/>
        </p:nvSpPr>
        <p:spPr>
          <a:xfrm>
            <a:off x="270731" y="3669323"/>
            <a:ext cx="11210644" cy="2672862"/>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i="1" u="sng" strike="noStrike" kern="1200" cap="none" spc="0" normalizeH="0" baseline="0" noProof="0" dirty="0">
                <a:ln>
                  <a:noFill/>
                </a:ln>
                <a:solidFill>
                  <a:schemeClr val="tx1"/>
                </a:solidFill>
                <a:effectLst/>
                <a:uLnTx/>
                <a:uFillTx/>
                <a:latin typeface="+mn-lt"/>
                <a:ea typeface="+mn-ea"/>
                <a:cs typeface="+mn-cs"/>
              </a:rPr>
              <a:t>Refund can be filed by following persons also:</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A specialized agency of the United Nations Organization</a:t>
            </a:r>
            <a:r>
              <a:rPr kumimoji="0" lang="en-US" sz="2400" b="0" i="0" u="none" strike="noStrike" kern="1200" cap="none" spc="0" normalizeH="0" noProof="0" dirty="0">
                <a:ln>
                  <a:noFill/>
                </a:ln>
                <a:solidFill>
                  <a:schemeClr val="tx1"/>
                </a:solidFill>
                <a:effectLst/>
                <a:uLnTx/>
                <a:uFillTx/>
                <a:latin typeface="+mn-lt"/>
                <a:ea typeface="+mn-ea"/>
                <a:cs typeface="+mn-cs"/>
              </a:rPr>
              <a:t> </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Any Multilateral Financial Institution and Organization notified under the United Nations (Privileges and Immunities) Act, 1947,</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Consulate or Embassy of foreign countries or</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Any other person or class of persons as notified under section 55.</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endParaRPr kumimoji="0" lang="en-IN"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99442639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b="1" u="sng" dirty="0"/>
              <a:t>Sec.56 – Interest on Delayed Refunds</a:t>
            </a:r>
          </a:p>
          <a:p>
            <a:pPr marL="514350" indent="-514350" algn="l">
              <a:buAutoNum type="romanLcParenBoth"/>
            </a:pPr>
            <a:r>
              <a:rPr lang="en-IN" dirty="0"/>
              <a:t>The section provides that interest is payable if –</a:t>
            </a:r>
          </a:p>
          <a:p>
            <a:pPr marL="514350" indent="-514350" algn="l"/>
            <a:r>
              <a:rPr lang="en-IN" dirty="0"/>
              <a:t>		Tax paid becomes refundable under section 54(5) to the applicant; and</a:t>
            </a:r>
          </a:p>
          <a:p>
            <a:pPr algn="l"/>
            <a:r>
              <a:rPr lang="en-IN" dirty="0"/>
              <a:t>	</a:t>
            </a:r>
            <a:r>
              <a:rPr lang="en-IN" dirty="0">
                <a:solidFill>
                  <a:srgbClr val="000099"/>
                </a:solidFill>
              </a:rPr>
              <a:t>It is not refunded within 60 days from the date of rec</a:t>
            </a:r>
            <a:r>
              <a:rPr lang="en-IN" dirty="0"/>
              <a:t>eipt of application for refund</a:t>
            </a:r>
          </a:p>
          <a:p>
            <a:pPr algn="l"/>
            <a:r>
              <a:rPr lang="en-IN" dirty="0"/>
              <a:t>	of tax under Section 54(1)</a:t>
            </a:r>
          </a:p>
          <a:p>
            <a:pPr algn="l"/>
            <a:r>
              <a:rPr lang="en-IN" dirty="0"/>
              <a:t>(ii) Interest is liable to be paid from the due date for payment of refund </a:t>
            </a:r>
            <a:r>
              <a:rPr lang="en-IN" dirty="0">
                <a:solidFill>
                  <a:srgbClr val="000099"/>
                </a:solidFill>
              </a:rPr>
              <a:t>till the date of</a:t>
            </a:r>
          </a:p>
          <a:p>
            <a:pPr algn="l"/>
            <a:r>
              <a:rPr lang="en-IN" dirty="0">
                <a:solidFill>
                  <a:srgbClr val="000099"/>
                </a:solidFill>
              </a:rPr>
              <a:t>	sanction or grant of refund.</a:t>
            </a:r>
          </a:p>
          <a:p>
            <a:pPr algn="l"/>
            <a:r>
              <a:rPr lang="en-IN" dirty="0"/>
              <a:t>(iii) For the above delay, the Government has </a:t>
            </a:r>
            <a:r>
              <a:rPr lang="en-IN" dirty="0">
                <a:solidFill>
                  <a:srgbClr val="000099"/>
                </a:solidFill>
              </a:rPr>
              <a:t>specified 6% as the rate of interest </a:t>
            </a:r>
            <a:r>
              <a:rPr lang="en-IN" dirty="0"/>
              <a:t>vide</a:t>
            </a:r>
          </a:p>
          <a:p>
            <a:pPr algn="l"/>
            <a:r>
              <a:rPr lang="en-IN" dirty="0"/>
              <a:t>Notification No. 13 /2017 – Central Tax dated June 28, 2017.</a:t>
            </a:r>
          </a:p>
          <a:p>
            <a:pPr algn="l"/>
            <a:r>
              <a:rPr lang="en-IN" b="1" dirty="0"/>
              <a:t>Illustration:</a:t>
            </a:r>
          </a:p>
          <a:p>
            <a:pPr algn="l"/>
            <a:r>
              <a:rPr lang="en-IN" dirty="0"/>
              <a:t>A Ltd has filed a refund claim of excess tax paid with all the documents and records on</a:t>
            </a:r>
          </a:p>
          <a:p>
            <a:pPr algn="l"/>
            <a:r>
              <a:rPr lang="en-IN" dirty="0"/>
              <a:t>19.08.2017. The department sanctioned the refund on 30.11.2017. In such a case,</a:t>
            </a:r>
          </a:p>
          <a:p>
            <a:pPr algn="l"/>
            <a:r>
              <a:rPr lang="en-IN" dirty="0"/>
              <a:t>interest has to be paid for the period from 19.10.2017 to 30.11.2017.</a:t>
            </a:r>
            <a:endParaRPr lang="en-IN" b="1" u="sng" dirty="0"/>
          </a:p>
          <a:p>
            <a:pPr algn="l"/>
            <a:endParaRPr lang="en-IN" b="1" u="sng"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71</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b="1" u="sng" dirty="0"/>
              <a:t>Doctrine of unjust enrichment in case of refund of GST</a:t>
            </a:r>
          </a:p>
          <a:p>
            <a:pPr algn="l"/>
            <a:r>
              <a:rPr lang="en-IN" dirty="0"/>
              <a:t>Refund will be normally paid in Consumer Welfare Fund, and not paid to the taxable person who has applied for refund – Sec 54(5) of CGST Act.</a:t>
            </a:r>
          </a:p>
          <a:p>
            <a:pPr algn="l"/>
            <a:r>
              <a:rPr lang="en-IN" dirty="0"/>
              <a:t>This is on the basis on doctrine of unjust enrichment. It means;</a:t>
            </a:r>
          </a:p>
          <a:p>
            <a:pPr algn="l"/>
            <a:r>
              <a:rPr lang="en-IN" dirty="0"/>
              <a:t>If the supplier of goods or services has recovered GST from recipient, it is clear that he has passed on the burden to the recipient and has already recovered GST from him.</a:t>
            </a:r>
          </a:p>
          <a:p>
            <a:pPr algn="l"/>
            <a:endParaRPr lang="en-IN" dirty="0"/>
          </a:p>
          <a:p>
            <a:pPr algn="l"/>
            <a:r>
              <a:rPr lang="en-IN" dirty="0"/>
              <a:t>In such cases, refund of excess GST paid will amount to excess and undeserved profit to supplier of goods or services.  </a:t>
            </a:r>
          </a:p>
          <a:p>
            <a:pPr algn="l"/>
            <a:r>
              <a:rPr lang="en-IN" dirty="0"/>
              <a:t>It will not be equitable to refund the duty to him, as he will get double benefit -  first from the recipient of goods or services and against from the Government. </a:t>
            </a:r>
          </a:p>
          <a:p>
            <a:pPr algn="l"/>
            <a:endParaRPr lang="en-IN" b="1" u="sng" dirty="0"/>
          </a:p>
          <a:p>
            <a:pPr algn="l"/>
            <a:r>
              <a:rPr lang="en-IN" b="1" u="sng" dirty="0"/>
              <a:t>This will be </a:t>
            </a:r>
            <a:r>
              <a:rPr lang="en-IN" b="1" i="1" u="sng" dirty="0"/>
              <a:t>‘unjust enrichment of supplier’</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72</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b="1" u="sng" dirty="0"/>
              <a:t>Doctrine of unjust enrichment in case of refund of GST</a:t>
            </a:r>
            <a:endParaRPr lang="en-IN" i="1" u="sng" dirty="0"/>
          </a:p>
          <a:p>
            <a:pPr algn="l"/>
            <a:r>
              <a:rPr lang="en-IN" i="1" u="sng" dirty="0"/>
              <a:t>Incidence of tax deemed to have been passed to recipient</a:t>
            </a:r>
          </a:p>
          <a:p>
            <a:pPr algn="l"/>
            <a:r>
              <a:rPr lang="en-IN" i="1" dirty="0"/>
              <a:t>	Sec.49(9) – Every person who has paid the tax on goods or services or both under this Act, shall unless the contrary is proved by him, be deemed to have passed on the full incidence of such tax to the recipient of such goods or services or both.</a:t>
            </a:r>
          </a:p>
          <a:p>
            <a:pPr algn="l"/>
            <a:endParaRPr lang="en-IN" i="1" dirty="0"/>
          </a:p>
          <a:p>
            <a:pPr algn="l"/>
            <a:r>
              <a:rPr lang="en-IN" i="1" dirty="0"/>
              <a:t>If tax was recovered, it means duty incidence has been passed on – If the amount of tax has been recovered from the recipient, it shall be deemed that the incidence of tax has been passed on to the ultimate consumer – Explanation(ii) to Rule 82 of CGST Rules 2017</a:t>
            </a:r>
          </a:p>
          <a:p>
            <a:pPr algn="l"/>
            <a:endParaRPr lang="en-IN" i="1" dirty="0"/>
          </a:p>
          <a:p>
            <a:pPr algn="l"/>
            <a:r>
              <a:rPr lang="en-IN" i="1" u="sng" dirty="0">
                <a:solidFill>
                  <a:srgbClr val="000099"/>
                </a:solidFill>
              </a:rPr>
              <a:t>Precautions while claiming refund to avoid doctrine of unjust enrichment:</a:t>
            </a:r>
          </a:p>
          <a:p>
            <a:pPr algn="l"/>
            <a:r>
              <a:rPr lang="en-IN" i="1" dirty="0">
                <a:solidFill>
                  <a:srgbClr val="000099"/>
                </a:solidFill>
              </a:rPr>
              <a:t>	To establish that burden has not been passed on to customer, the amount should be shown as ‘claim receivable’ in books of account and should not be charged to Profit and Loss Account.</a:t>
            </a:r>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73</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b="1" u="sng" dirty="0"/>
              <a:t>Doctrine of unjust enrichment in case of refund of GST</a:t>
            </a:r>
            <a:endParaRPr lang="en-IN" i="1" u="sng" dirty="0"/>
          </a:p>
          <a:p>
            <a:pPr algn="l"/>
            <a:r>
              <a:rPr lang="en-IN" i="1" u="sng" dirty="0"/>
              <a:t>Incidence of tax deemed to have been passed to recipient</a:t>
            </a:r>
          </a:p>
          <a:p>
            <a:pPr algn="l"/>
            <a:r>
              <a:rPr lang="en-IN" i="1" dirty="0"/>
              <a:t>	1. In </a:t>
            </a:r>
            <a:r>
              <a:rPr lang="en-IN" i="1" dirty="0" err="1"/>
              <a:t>Jaipur</a:t>
            </a:r>
            <a:r>
              <a:rPr lang="en-IN" i="1" dirty="0"/>
              <a:t> </a:t>
            </a:r>
            <a:r>
              <a:rPr lang="en-IN" i="1" dirty="0" err="1"/>
              <a:t>Syntex</a:t>
            </a:r>
            <a:r>
              <a:rPr lang="en-IN" i="1" dirty="0"/>
              <a:t> Ltd., Vs CCE 2002(143) ELT 605 (CEGAT) , </a:t>
            </a:r>
            <a:r>
              <a:rPr lang="en-IN" i="1" dirty="0" err="1"/>
              <a:t>assessee</a:t>
            </a:r>
            <a:r>
              <a:rPr lang="en-IN" i="1" dirty="0"/>
              <a:t> had paid higher duty and the differential amount was treated in accounts as ‘claims receivable’. This was treated as part of Balance Sheet and not charged to P&amp;L Account.  It was held that it is evident that incidence of duty has not been passed on to customers.  </a:t>
            </a:r>
          </a:p>
          <a:p>
            <a:pPr algn="l"/>
            <a:endParaRPr lang="en-IN" i="1" dirty="0"/>
          </a:p>
          <a:p>
            <a:pPr algn="l"/>
            <a:r>
              <a:rPr lang="en-IN" i="1" dirty="0"/>
              <a:t>	2. In CCE Vs Shankar Printing Mills (2015) 321 ELT 295 (CESTAT), amount claimed as refund of duty was grouped in ‘Current Assets’ in Balance sheet as ‘Claim Receivable’.  It was held that refund claim to </a:t>
            </a:r>
            <a:r>
              <a:rPr lang="en-IN" i="1" dirty="0" err="1"/>
              <a:t>assessee</a:t>
            </a:r>
            <a:r>
              <a:rPr lang="en-IN" i="1" dirty="0"/>
              <a:t> is </a:t>
            </a:r>
            <a:r>
              <a:rPr lang="en-IN" i="1" dirty="0" err="1"/>
              <a:t>admisible</a:t>
            </a:r>
            <a:r>
              <a:rPr lang="en-IN" i="1" dirty="0"/>
              <a:t>.</a:t>
            </a:r>
          </a:p>
          <a:p>
            <a:pPr algn="l"/>
            <a:endParaRPr lang="en-IN" i="1" dirty="0"/>
          </a:p>
          <a:p>
            <a:pPr algn="l"/>
            <a:r>
              <a:rPr lang="en-IN" i="1"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74</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r>
              <a:rPr lang="en-IN" b="1" u="sng" dirty="0"/>
              <a:t>Refund to taxable person instead of depositing in consumer welfare fund</a:t>
            </a:r>
          </a:p>
          <a:p>
            <a:pPr algn="l"/>
            <a:r>
              <a:rPr lang="en-IN" i="1" dirty="0"/>
              <a:t>Refund once sanctioned, should be deposited with Consumer Welfare fund</a:t>
            </a:r>
          </a:p>
          <a:p>
            <a:pPr algn="l"/>
            <a:r>
              <a:rPr lang="en-IN" i="1" dirty="0"/>
              <a:t>However in the following, the refundable amount shall, instead of being credited to the fund, be paid to the applicant – Sec.54(7) of CGST Act.</a:t>
            </a:r>
          </a:p>
          <a:p>
            <a:pPr algn="l"/>
            <a:r>
              <a:rPr lang="en-IN" i="1" dirty="0"/>
              <a:t>	a. Refund of tax on export of goods or services or both exported out of India or on 	inputs used in the goods or services or both used in making such exports.</a:t>
            </a:r>
          </a:p>
          <a:p>
            <a:pPr algn="l"/>
            <a:r>
              <a:rPr lang="en-IN" i="1" dirty="0"/>
              <a:t>	b. Refund of unutilised Input Tax Credit under Sec.54(3) of CGST Act.</a:t>
            </a:r>
          </a:p>
          <a:p>
            <a:pPr algn="l"/>
            <a:r>
              <a:rPr lang="en-IN" i="1" dirty="0"/>
              <a:t>	c. Refund of tax on a supply which is not provided, either wholly or partially, and for 	which invoice has not been issued, or where a refund voucher has been issued.</a:t>
            </a:r>
          </a:p>
          <a:p>
            <a:pPr algn="l"/>
            <a:r>
              <a:rPr lang="en-IN" i="1" dirty="0"/>
              <a:t>	d. Refund of tax in pursuance of Sec.77 of CGST – IGST paid instead of CGST or Vice 	versa</a:t>
            </a:r>
          </a:p>
          <a:p>
            <a:pPr algn="l"/>
            <a:r>
              <a:rPr lang="en-IN" i="1" dirty="0"/>
              <a:t>	e. The tax and interest if any, or any other amount paid by the applicant, if he had 	not passed on the incidence of such tax and interest to any other person; or</a:t>
            </a:r>
          </a:p>
          <a:p>
            <a:pPr algn="l"/>
            <a:r>
              <a:rPr lang="en-IN" i="1" dirty="0"/>
              <a:t>	f. The tax and interest borne by such other class of applicants as the Central or a State Government may, on the recommendation of the GST Council, by notification, specify.</a:t>
            </a:r>
          </a:p>
          <a:p>
            <a:pPr algn="l"/>
            <a:endParaRPr lang="en-IN" i="1" dirty="0"/>
          </a:p>
          <a:p>
            <a:pPr algn="l"/>
            <a:endParaRPr lang="en-IN" i="1" u="sng" dirty="0"/>
          </a:p>
          <a:p>
            <a:pPr algn="l"/>
            <a:endParaRPr lang="en-IN" i="1" dirty="0"/>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75</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1680734" cy="365125"/>
          </a:xfrm>
        </p:spPr>
        <p:txBody>
          <a:bodyPr/>
          <a:lstStyle/>
          <a:p>
            <a:pPr algn="l"/>
            <a:r>
              <a:rPr lang="en-US" sz="2000" dirty="0">
                <a:solidFill>
                  <a:schemeClr val="accent1">
                    <a:lumMod val="50000"/>
                  </a:schemeClr>
                </a:solidFill>
              </a:rPr>
              <a:t>Refund</a:t>
            </a:r>
          </a:p>
        </p:txBody>
      </p:sp>
    </p:spTree>
    <p:extLst>
      <p:ext uri="{BB962C8B-B14F-4D97-AF65-F5344CB8AC3E}">
        <p14:creationId xmlns:p14="http://schemas.microsoft.com/office/powerpoint/2010/main" xmlns="" val="319167126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algn="l"/>
            <a:endParaRPr lang="en-US" sz="2800" b="1" u="sng" dirty="0"/>
          </a:p>
          <a:p>
            <a:pPr algn="l"/>
            <a:endParaRPr lang="en-US" dirty="0"/>
          </a:p>
          <a:p>
            <a:pPr algn="l"/>
            <a:endParaRPr lang="en-US" dirty="0"/>
          </a:p>
          <a:p>
            <a:pPr algn="l"/>
            <a:endParaRPr lang="en-US" dirty="0"/>
          </a:p>
          <a:p>
            <a:pPr algn="l"/>
            <a:endParaRPr lang="en-US" dirty="0"/>
          </a:p>
          <a:p>
            <a:pPr algn="l"/>
            <a:r>
              <a:rPr lang="en-US" dirty="0"/>
              <a:t>	</a:t>
            </a: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76</a:t>
            </a:fld>
            <a:endParaRPr lang="en-US" sz="2000" dirty="0">
              <a:solidFill>
                <a:srgbClr val="0070C0"/>
              </a:solidFill>
            </a:endParaRPr>
          </a:p>
        </p:txBody>
      </p:sp>
      <p:sp>
        <p:nvSpPr>
          <p:cNvPr id="8" name="Rectangle 7"/>
          <p:cNvSpPr/>
          <p:nvPr/>
        </p:nvSpPr>
        <p:spPr>
          <a:xfrm>
            <a:off x="2801815" y="2532184"/>
            <a:ext cx="6693877" cy="1569660"/>
          </a:xfrm>
          <a:prstGeom prst="rect">
            <a:avLst/>
          </a:prstGeom>
          <a:noFill/>
          <a:ln>
            <a:solidFill>
              <a:schemeClr val="bg1"/>
            </a:solidFill>
          </a:ln>
        </p:spPr>
        <p:txBody>
          <a:bodyPr wrap="square" lIns="91440" tIns="45720" rIns="91440" bIns="45720">
            <a:spAutoFit/>
          </a:bodyPr>
          <a:lstStyle/>
          <a:p>
            <a:pPr algn="ctr"/>
            <a:r>
              <a:rPr lang="en-IN" sz="9600" b="1" cap="none" spc="0" dirty="0">
                <a:ln w="10541" cmpd="sng">
                  <a:solidFill>
                    <a:schemeClr val="accent1">
                      <a:shade val="88000"/>
                      <a:satMod val="110000"/>
                    </a:schemeClr>
                  </a:solidFill>
                  <a:prstDash val="solid"/>
                </a:ln>
                <a:solidFill>
                  <a:srgbClr val="002060"/>
                </a:solidFill>
                <a:effectLst/>
              </a:rPr>
              <a:t>Thank You</a:t>
            </a:r>
          </a:p>
        </p:txBody>
      </p:sp>
    </p:spTree>
    <p:extLst>
      <p:ext uri="{BB962C8B-B14F-4D97-AF65-F5344CB8AC3E}">
        <p14:creationId xmlns:p14="http://schemas.microsoft.com/office/powerpoint/2010/main" xmlns="" val="158678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0608" y="257577"/>
            <a:ext cx="11616744" cy="6213561"/>
          </a:xfrm>
        </p:spPr>
        <p:txBody>
          <a:bodyPr>
            <a:normAutofit/>
          </a:bodyPr>
          <a:lstStyle/>
          <a:p>
            <a:pPr marL="342900" indent="-342900" algn="l">
              <a:lnSpc>
                <a:spcPct val="150000"/>
              </a:lnSpc>
            </a:pPr>
            <a:r>
              <a:rPr lang="en-US" b="1" u="sng" dirty="0"/>
              <a:t>Provisions under GST for Export of Goods / Services :</a:t>
            </a:r>
          </a:p>
          <a:p>
            <a:pPr marL="342900" indent="-342900" algn="l">
              <a:lnSpc>
                <a:spcPct val="150000"/>
              </a:lnSpc>
            </a:pPr>
            <a:r>
              <a:rPr lang="en-US" dirty="0"/>
              <a:t>There are two schemes U/s.16(3) of IGST Act for Exports</a:t>
            </a:r>
          </a:p>
          <a:p>
            <a:pPr marL="457200" indent="-457200" algn="l">
              <a:lnSpc>
                <a:spcPct val="150000"/>
              </a:lnSpc>
              <a:buFont typeface="+mj-lt"/>
              <a:buAutoNum type="alphaLcParenR"/>
            </a:pPr>
            <a:r>
              <a:rPr lang="en-US" dirty="0"/>
              <a:t>Export Goods or services without payment of GST Under LUT.</a:t>
            </a:r>
          </a:p>
          <a:p>
            <a:pPr marL="800100" lvl="1" indent="-342900" algn="l">
              <a:lnSpc>
                <a:spcPct val="150000"/>
              </a:lnSpc>
              <a:buFont typeface="Wingdings" panose="05000000000000000000" pitchFamily="2" charset="2"/>
              <a:buChar char="v"/>
            </a:pPr>
            <a:r>
              <a:rPr lang="en-US" dirty="0"/>
              <a:t>	The exporter can avail ITC on Inputs, Input Services &amp; CG</a:t>
            </a:r>
          </a:p>
          <a:p>
            <a:pPr marL="800100" lvl="1" indent="-342900" algn="l">
              <a:lnSpc>
                <a:spcPct val="150000"/>
              </a:lnSpc>
              <a:buFont typeface="Wingdings" panose="05000000000000000000" pitchFamily="2" charset="2"/>
              <a:buChar char="v"/>
            </a:pPr>
            <a:r>
              <a:rPr lang="en-US" dirty="0"/>
              <a:t>	These ITC Can be used for payment of GST on domestic supply if not possible, can apply for refund of ITC</a:t>
            </a:r>
          </a:p>
          <a:p>
            <a:pPr marL="342900" indent="-342900" algn="l">
              <a:lnSpc>
                <a:spcPct val="150000"/>
              </a:lnSpc>
            </a:pPr>
            <a:r>
              <a:rPr lang="en-US" dirty="0"/>
              <a:t>b)   Export of goods or services with payment of IGST and apply for refund of taxes paid</a:t>
            </a:r>
          </a:p>
          <a:p>
            <a:pPr marL="800100" lvl="1" indent="-342900" algn="l">
              <a:lnSpc>
                <a:spcPct val="150000"/>
              </a:lnSpc>
              <a:buFont typeface="Wingdings" panose="05000000000000000000" pitchFamily="2" charset="2"/>
              <a:buChar char="v"/>
            </a:pPr>
            <a:r>
              <a:rPr lang="en-US" dirty="0"/>
              <a:t>The exporter can avail ITC on Inputs, Input Services &amp; CG</a:t>
            </a:r>
          </a:p>
          <a:p>
            <a:pPr algn="l">
              <a:lnSpc>
                <a:spcPct val="150000"/>
              </a:lnSpc>
            </a:pPr>
            <a:endParaRPr lang="en-US" b="1" u="sng" dirty="0"/>
          </a:p>
          <a:p>
            <a:pPr marL="342900" indent="-342900" algn="l">
              <a:lnSpc>
                <a:spcPct val="150000"/>
              </a:lnSpc>
            </a:pPr>
            <a:endParaRPr lang="en-US" b="1" u="sng" dirty="0"/>
          </a:p>
          <a:p>
            <a:pPr marL="457200" indent="-457200" algn="l">
              <a:lnSpc>
                <a:spcPct val="150000"/>
              </a:lnSpc>
            </a:pPr>
            <a:endParaRPr lang="en-US" sz="2000" dirty="0"/>
          </a:p>
          <a:p>
            <a:pPr marL="457200" indent="-457200" algn="l">
              <a:lnSpc>
                <a:spcPct val="150000"/>
              </a:lnSpc>
            </a:pPr>
            <a:endParaRPr lang="en-US" sz="2000" u="sng" dirty="0">
              <a:solidFill>
                <a:srgbClr val="C00000"/>
              </a:solidFill>
            </a:endParaRPr>
          </a:p>
          <a:p>
            <a:pPr marL="457200" indent="-457200" algn="l">
              <a:lnSpc>
                <a:spcPct val="150000"/>
              </a:lnSpc>
            </a:pPr>
            <a:endParaRPr lang="en-US" sz="2000" u="sng" dirty="0">
              <a:solidFill>
                <a:srgbClr val="C00000"/>
              </a:solidFill>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8</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4114800"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1958162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46" y="244699"/>
            <a:ext cx="11616744" cy="6130344"/>
          </a:xfrm>
        </p:spPr>
        <p:txBody>
          <a:bodyPr>
            <a:normAutofit/>
          </a:bodyPr>
          <a:lstStyle/>
          <a:p>
            <a:pPr lvl="1" indent="-457200" algn="just">
              <a:lnSpc>
                <a:spcPct val="100000"/>
              </a:lnSpc>
              <a:spcBef>
                <a:spcPts val="600"/>
              </a:spcBef>
              <a:spcAft>
                <a:spcPts val="600"/>
              </a:spcAft>
              <a:buClr>
                <a:schemeClr val="tx2"/>
              </a:buClr>
              <a:defRPr/>
            </a:pPr>
            <a:r>
              <a:rPr lang="en-IN" altLang="en-US" sz="2600" b="1" u="sng" dirty="0">
                <a:ea typeface="Cambria Math" panose="02040503050406030204" pitchFamily="18" charset="0"/>
                <a:cs typeface="Cambria Math" panose="02040503050406030204" pitchFamily="18" charset="0"/>
              </a:rPr>
              <a:t>Export Incentives &amp; Refund;</a:t>
            </a:r>
          </a:p>
          <a:p>
            <a:pPr lvl="1" indent="-457200" algn="just">
              <a:lnSpc>
                <a:spcPct val="100000"/>
              </a:lnSpc>
              <a:spcBef>
                <a:spcPts val="600"/>
              </a:spcBef>
              <a:spcAft>
                <a:spcPts val="600"/>
              </a:spcAft>
              <a:buClr>
                <a:schemeClr val="tx2"/>
              </a:buClr>
              <a:buAutoNum type="arabicPeriod"/>
              <a:defRPr/>
            </a:pPr>
            <a:r>
              <a:rPr lang="en-IN" sz="2400" b="1" i="1" u="sng" dirty="0">
                <a:ea typeface="Cambria Math" panose="02040503050406030204" pitchFamily="18" charset="0"/>
              </a:rPr>
              <a:t>Merchant Exporters  -</a:t>
            </a:r>
          </a:p>
          <a:p>
            <a:pPr lvl="1" indent="-457200" algn="just">
              <a:lnSpc>
                <a:spcPct val="100000"/>
              </a:lnSpc>
              <a:spcBef>
                <a:spcPts val="600"/>
              </a:spcBef>
              <a:spcAft>
                <a:spcPts val="600"/>
              </a:spcAft>
              <a:buClr>
                <a:schemeClr val="tx2"/>
              </a:buClr>
              <a:defRPr/>
            </a:pPr>
            <a:r>
              <a:rPr lang="en-IN" sz="2400" b="1" i="1" dirty="0">
                <a:ea typeface="Cambria Math" panose="02040503050406030204" pitchFamily="18" charset="0"/>
              </a:rPr>
              <a:t>	</a:t>
            </a:r>
            <a:r>
              <a:rPr lang="en-IN" sz="2400" i="1" u="sng" dirty="0"/>
              <a:t>Meaning : As per Foreign Trade Policy (2015-20), Para 9.33 “Merchant Exporter” means a person engaged in trading </a:t>
            </a:r>
            <a:r>
              <a:rPr lang="en-IN" sz="2400" u="sng" dirty="0"/>
              <a:t>activity and exporting or intending to export goods </a:t>
            </a:r>
          </a:p>
          <a:p>
            <a:pPr lvl="1" indent="-457200" algn="just">
              <a:lnSpc>
                <a:spcPct val="100000"/>
              </a:lnSpc>
              <a:spcBef>
                <a:spcPts val="600"/>
              </a:spcBef>
              <a:spcAft>
                <a:spcPts val="600"/>
              </a:spcAft>
              <a:buClr>
                <a:schemeClr val="tx2"/>
              </a:buClr>
              <a:defRPr/>
            </a:pPr>
            <a:r>
              <a:rPr lang="en-IN" sz="2400" i="1" dirty="0"/>
              <a:t>	</a:t>
            </a:r>
            <a:r>
              <a:rPr lang="en-IN" sz="2400" dirty="0">
                <a:solidFill>
                  <a:srgbClr val="000099"/>
                </a:solidFill>
              </a:rPr>
              <a:t>The person </a:t>
            </a:r>
            <a:r>
              <a:rPr lang="en-IN" sz="2400" u="sng" dirty="0">
                <a:solidFill>
                  <a:srgbClr val="000099"/>
                </a:solidFill>
              </a:rPr>
              <a:t>exporting goods without having own manufacturing</a:t>
            </a:r>
            <a:r>
              <a:rPr lang="en-IN" sz="2400" dirty="0">
                <a:solidFill>
                  <a:srgbClr val="000099"/>
                </a:solidFill>
              </a:rPr>
              <a:t> facility is called a merchant exporter.</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u="sng" dirty="0">
                <a:solidFill>
                  <a:srgbClr val="C00000"/>
                </a:solidFill>
              </a:rPr>
              <a:t>Meaning of Manufacturer Exporter</a:t>
            </a:r>
            <a:r>
              <a:rPr lang="en-IN" sz="2400" dirty="0"/>
              <a:t> : In terms of Para 9.32 of FTP, “Manufacturer Exporter” means a person who exports goods manufactured by him or intends to export such goods</a:t>
            </a:r>
            <a:r>
              <a:rPr lang="en-IN" sz="2400" dirty="0">
                <a:solidFill>
                  <a:srgbClr val="000099"/>
                </a:solidFill>
              </a:rPr>
              <a:t> </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dirty="0"/>
              <a:t> The person </a:t>
            </a:r>
            <a:r>
              <a:rPr lang="en-IN" sz="2400" i="1" u="sng" dirty="0">
                <a:solidFill>
                  <a:srgbClr val="000099"/>
                </a:solidFill>
              </a:rPr>
              <a:t>manufacturing and then exporting</a:t>
            </a:r>
            <a:r>
              <a:rPr lang="en-IN" sz="2400" dirty="0"/>
              <a:t> is called Manufacturer exporter </a:t>
            </a:r>
            <a:endParaRPr lang="en-IN" sz="2400" dirty="0">
              <a:solidFill>
                <a:srgbClr val="000099"/>
              </a:solidFill>
            </a:endParaRPr>
          </a:p>
          <a:p>
            <a:pPr lvl="1" indent="-457200" algn="just">
              <a:lnSpc>
                <a:spcPct val="100000"/>
              </a:lnSpc>
              <a:spcBef>
                <a:spcPts val="600"/>
              </a:spcBef>
              <a:spcAft>
                <a:spcPts val="600"/>
              </a:spcAft>
              <a:buClr>
                <a:schemeClr val="tx2"/>
              </a:buClr>
              <a:defRPr/>
            </a:pPr>
            <a:r>
              <a:rPr lang="en-IN" sz="2400" dirty="0">
                <a:solidFill>
                  <a:srgbClr val="000099"/>
                </a:solidFill>
              </a:rPr>
              <a:t>	</a:t>
            </a:r>
          </a:p>
          <a:p>
            <a:pPr lvl="1" indent="-457200" algn="just">
              <a:lnSpc>
                <a:spcPct val="100000"/>
              </a:lnSpc>
              <a:spcBef>
                <a:spcPts val="600"/>
              </a:spcBef>
              <a:spcAft>
                <a:spcPts val="600"/>
              </a:spcAft>
              <a:buClr>
                <a:schemeClr val="tx2"/>
              </a:buClr>
              <a:defRPr/>
            </a:pPr>
            <a:r>
              <a:rPr lang="en-IN" sz="2400" dirty="0">
                <a:solidFill>
                  <a:srgbClr val="000099"/>
                </a:solidFill>
              </a:rPr>
              <a:t>	</a:t>
            </a:r>
            <a:r>
              <a:rPr lang="en-IN" sz="2400" dirty="0">
                <a:solidFill>
                  <a:srgbClr val="C00000"/>
                </a:solidFill>
              </a:rPr>
              <a:t> </a:t>
            </a:r>
            <a:r>
              <a:rPr lang="en-IN" sz="2400" u="sng" dirty="0">
                <a:solidFill>
                  <a:srgbClr val="C00000"/>
                </a:solidFill>
              </a:rPr>
              <a:t>Merchant Export : </a:t>
            </a:r>
            <a:r>
              <a:rPr lang="en-IN" sz="2400" dirty="0"/>
              <a:t>It always relates to export of “goods” and not for export of “services”. </a:t>
            </a:r>
            <a:endParaRPr lang="en-IN" sz="2400" dirty="0">
              <a:solidFill>
                <a:srgbClr val="000099"/>
              </a:solidFill>
            </a:endParaRPr>
          </a:p>
          <a:p>
            <a:pPr lvl="1" indent="-457200" algn="just">
              <a:lnSpc>
                <a:spcPct val="100000"/>
              </a:lnSpc>
              <a:spcBef>
                <a:spcPts val="600"/>
              </a:spcBef>
              <a:spcAft>
                <a:spcPts val="600"/>
              </a:spcAft>
              <a:buClr>
                <a:schemeClr val="tx2"/>
              </a:buClr>
              <a:defRPr/>
            </a:pPr>
            <a:endParaRPr lang="en-IN" sz="1800" i="1" dirty="0"/>
          </a:p>
          <a:p>
            <a:pPr lvl="1" indent="-457200" algn="just">
              <a:lnSpc>
                <a:spcPct val="100000"/>
              </a:lnSpc>
              <a:spcBef>
                <a:spcPts val="600"/>
              </a:spcBef>
              <a:spcAft>
                <a:spcPts val="600"/>
              </a:spcAft>
              <a:buClr>
                <a:schemeClr val="tx2"/>
              </a:buClr>
              <a:defRPr/>
            </a:pPr>
            <a:endParaRPr lang="en-IN" sz="1800" i="1" dirty="0"/>
          </a:p>
          <a:p>
            <a:pPr marL="0" lvl="1" algn="just">
              <a:lnSpc>
                <a:spcPct val="100000"/>
              </a:lnSpc>
              <a:spcBef>
                <a:spcPts val="600"/>
              </a:spcBef>
              <a:spcAft>
                <a:spcPts val="600"/>
              </a:spcAft>
              <a:buClr>
                <a:schemeClr val="tx2"/>
              </a:buClr>
              <a:defRPr/>
            </a:pPr>
            <a:endParaRPr lang="en-IN" altLang="en-US" sz="2600" dirty="0">
              <a:ea typeface="Cambria Math" panose="02040503050406030204" pitchFamily="18" charset="0"/>
              <a:cs typeface="Cambria Math" panose="02040503050406030204" pitchFamily="18" charset="0"/>
            </a:endParaRPr>
          </a:p>
        </p:txBody>
      </p:sp>
      <p:sp>
        <p:nvSpPr>
          <p:cNvPr id="4" name="Slide Number Placeholder 3"/>
          <p:cNvSpPr>
            <a:spLocks noGrp="1"/>
          </p:cNvSpPr>
          <p:nvPr>
            <p:ph type="sldNum" sz="quarter" idx="12"/>
          </p:nvPr>
        </p:nvSpPr>
        <p:spPr/>
        <p:txBody>
          <a:bodyPr/>
          <a:lstStyle/>
          <a:p>
            <a:fld id="{0494C70B-8A31-43AF-B3DC-26EC7C17EF0C}" type="slidenum">
              <a:rPr lang="en-US" sz="2000" smtClean="0">
                <a:solidFill>
                  <a:srgbClr val="0070C0"/>
                </a:solidFill>
              </a:rPr>
              <a:pPr/>
              <a:t>9</a:t>
            </a:fld>
            <a:endParaRPr lang="en-US" sz="2000" dirty="0">
              <a:solidFill>
                <a:srgbClr val="0070C0"/>
              </a:solidFill>
            </a:endParaRPr>
          </a:p>
        </p:txBody>
      </p:sp>
      <p:sp>
        <p:nvSpPr>
          <p:cNvPr id="5" name="Footer Placeholder 4"/>
          <p:cNvSpPr>
            <a:spLocks noGrp="1"/>
          </p:cNvSpPr>
          <p:nvPr>
            <p:ph type="ftr" sz="quarter" idx="11"/>
          </p:nvPr>
        </p:nvSpPr>
        <p:spPr>
          <a:xfrm>
            <a:off x="370804" y="6356349"/>
            <a:ext cx="2200118" cy="365125"/>
          </a:xfrm>
        </p:spPr>
        <p:txBody>
          <a:bodyPr/>
          <a:lstStyle/>
          <a:p>
            <a:pPr algn="l"/>
            <a:r>
              <a:rPr lang="en-US" sz="2000" dirty="0">
                <a:solidFill>
                  <a:srgbClr val="0070C0"/>
                </a:solidFill>
              </a:rPr>
              <a:t>Export / SEZ Unit</a:t>
            </a:r>
          </a:p>
        </p:txBody>
      </p:sp>
    </p:spTree>
    <p:extLst>
      <p:ext uri="{BB962C8B-B14F-4D97-AF65-F5344CB8AC3E}">
        <p14:creationId xmlns:p14="http://schemas.microsoft.com/office/powerpoint/2010/main" xmlns="" val="2779693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3806</TotalTime>
  <Words>6648</Words>
  <Application>Microsoft Office PowerPoint</Application>
  <PresentationFormat>Custom</PresentationFormat>
  <Paragraphs>901</Paragraphs>
  <Slides>76</Slides>
  <Notes>76</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vector>
  </TitlesOfParts>
  <Company>Polaris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natarajan subbiah</dc:creator>
  <cp:lastModifiedBy>Debasmita</cp:lastModifiedBy>
  <cp:revision>414</cp:revision>
  <dcterms:created xsi:type="dcterms:W3CDTF">2017-06-02T09:20:56Z</dcterms:created>
  <dcterms:modified xsi:type="dcterms:W3CDTF">2021-07-15T18:06:08Z</dcterms:modified>
</cp:coreProperties>
</file>