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20" r:id="rId3"/>
    <p:sldId id="322" r:id="rId4"/>
    <p:sldId id="301" r:id="rId5"/>
    <p:sldId id="302" r:id="rId6"/>
    <p:sldId id="307" r:id="rId7"/>
    <p:sldId id="304" r:id="rId8"/>
    <p:sldId id="305" r:id="rId9"/>
    <p:sldId id="326" r:id="rId10"/>
    <p:sldId id="327" r:id="rId11"/>
    <p:sldId id="328" r:id="rId12"/>
    <p:sldId id="329" r:id="rId13"/>
    <p:sldId id="330" r:id="rId14"/>
    <p:sldId id="331" r:id="rId15"/>
    <p:sldId id="332" r:id="rId16"/>
    <p:sldId id="333" r:id="rId17"/>
    <p:sldId id="258" r:id="rId18"/>
    <p:sldId id="324" r:id="rId19"/>
    <p:sldId id="256" r:id="rId20"/>
    <p:sldId id="257" r:id="rId21"/>
    <p:sldId id="259" r:id="rId22"/>
    <p:sldId id="260" r:id="rId23"/>
    <p:sldId id="275"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323" r:id="rId39"/>
    <p:sldId id="276" r:id="rId40"/>
    <p:sldId id="277" r:id="rId41"/>
    <p:sldId id="278" r:id="rId42"/>
    <p:sldId id="279" r:id="rId43"/>
    <p:sldId id="280" r:id="rId44"/>
    <p:sldId id="281" r:id="rId45"/>
    <p:sldId id="282" r:id="rId46"/>
    <p:sldId id="283" r:id="rId47"/>
    <p:sldId id="284" r:id="rId48"/>
    <p:sldId id="325" r:id="rId49"/>
    <p:sldId id="285" r:id="rId50"/>
    <p:sldId id="286" r:id="rId51"/>
    <p:sldId id="287" r:id="rId52"/>
    <p:sldId id="289" r:id="rId53"/>
    <p:sldId id="288" r:id="rId54"/>
    <p:sldId id="290" r:id="rId55"/>
    <p:sldId id="291" r:id="rId56"/>
    <p:sldId id="292" r:id="rId57"/>
    <p:sldId id="293" r:id="rId58"/>
    <p:sldId id="294"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07F9C"/>
    <a:srgbClr val="272B71"/>
    <a:srgbClr val="FEFEFE"/>
    <a:srgbClr val="41A6C4"/>
    <a:srgbClr val="0D1000"/>
    <a:srgbClr val="FFFF01"/>
    <a:srgbClr val="F17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09024-F944-4F14-8453-75C3D37E4F5B}" v="79" dt="2021-07-23T10:58:4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guide orient="horz" pos="2160"/>
        <p:guide pos="3840"/>
      </p:guideLst>
    </p:cSldViewPr>
  </p:slideViewPr>
  <p:notesTextViewPr>
    <p:cViewPr>
      <p:scale>
        <a:sx n="1" d="1"/>
        <a:sy n="1" d="1"/>
      </p:scale>
      <p:origin x="0" y="0"/>
    </p:cViewPr>
  </p:notesTextViewPr>
  <p:sorterViewPr>
    <p:cViewPr>
      <p:scale>
        <a:sx n="100" d="100"/>
        <a:sy n="100" d="100"/>
      </p:scale>
      <p:origin x="0" y="-23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27C15-370E-499D-BA82-77F98D3DA20A}"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US"/>
        </a:p>
      </dgm:t>
    </dgm:pt>
    <dgm:pt modelId="{F7B0DAFC-4063-4C5A-85FB-61C7880B469B}">
      <dgm:prSet phldrT="[Text]"/>
      <dgm:spPr/>
      <dgm:t>
        <a:bodyPr/>
        <a:lstStyle/>
        <a:p>
          <a:r>
            <a:rPr lang="en-US" dirty="0"/>
            <a:t>       1	</a:t>
          </a:r>
        </a:p>
      </dgm:t>
    </dgm:pt>
    <dgm:pt modelId="{A2ACE234-D028-474F-BB6B-37423B14C0F8}" type="parTrans" cxnId="{C4A47795-B8CC-49AA-96D8-1447F7244ACA}">
      <dgm:prSet/>
      <dgm:spPr/>
      <dgm:t>
        <a:bodyPr/>
        <a:lstStyle/>
        <a:p>
          <a:endParaRPr lang="en-US"/>
        </a:p>
      </dgm:t>
    </dgm:pt>
    <dgm:pt modelId="{DE460AF7-6192-4E3D-8A2F-500BBA158537}" type="sibTrans" cxnId="{C4A47795-B8CC-49AA-96D8-1447F7244ACA}">
      <dgm:prSet/>
      <dgm:spPr/>
      <dgm:t>
        <a:bodyPr/>
        <a:lstStyle/>
        <a:p>
          <a:endParaRPr lang="en-US"/>
        </a:p>
      </dgm:t>
    </dgm:pt>
    <dgm:pt modelId="{91A3D260-2738-4B6F-B311-234BF1CD47F7}">
      <dgm:prSet phldrT="[Text]"/>
      <dgm:spPr/>
      <dgm:t>
        <a:bodyPr/>
        <a:lstStyle/>
        <a:p>
          <a:r>
            <a:rPr lang="en-US" dirty="0"/>
            <a:t>Has deposited an aggregate amount exceeding </a:t>
          </a:r>
          <a:r>
            <a:rPr lang="en-US" b="1" dirty="0"/>
            <a:t>Rs.1 </a:t>
          </a:r>
          <a:r>
            <a:rPr lang="en-US" b="1" dirty="0" err="1"/>
            <a:t>crore</a:t>
          </a:r>
          <a:r>
            <a:rPr lang="en-US" b="1" dirty="0"/>
            <a:t> </a:t>
          </a:r>
          <a:r>
            <a:rPr lang="en-US" dirty="0"/>
            <a:t>in one or more current accounts maintained with   a banking company or a co-operative bank : or</a:t>
          </a:r>
        </a:p>
      </dgm:t>
    </dgm:pt>
    <dgm:pt modelId="{F5B016C3-21F8-4DD3-8886-742CAA15DF63}" type="parTrans" cxnId="{5246235C-0328-4AFD-9407-5365B7C242DA}">
      <dgm:prSet/>
      <dgm:spPr/>
      <dgm:t>
        <a:bodyPr/>
        <a:lstStyle/>
        <a:p>
          <a:endParaRPr lang="en-US"/>
        </a:p>
      </dgm:t>
    </dgm:pt>
    <dgm:pt modelId="{56D26849-278C-48D0-8F77-179AA7B7A799}" type="sibTrans" cxnId="{5246235C-0328-4AFD-9407-5365B7C242DA}">
      <dgm:prSet/>
      <dgm:spPr/>
      <dgm:t>
        <a:bodyPr/>
        <a:lstStyle/>
        <a:p>
          <a:endParaRPr lang="en-US"/>
        </a:p>
      </dgm:t>
    </dgm:pt>
    <dgm:pt modelId="{0D5A8D2C-FEC5-4CF9-82CB-39F6EE987A4F}">
      <dgm:prSet phldrT="[Text]"/>
      <dgm:spPr/>
      <dgm:t>
        <a:bodyPr/>
        <a:lstStyle/>
        <a:p>
          <a:r>
            <a:rPr lang="en-US" dirty="0"/>
            <a:t>2</a:t>
          </a:r>
        </a:p>
      </dgm:t>
    </dgm:pt>
    <dgm:pt modelId="{37B534E9-5E6A-43DF-8713-752FC2F84BC0}" type="parTrans" cxnId="{59CE3C75-F8B1-4A6D-9EC3-C0330E2835D7}">
      <dgm:prSet/>
      <dgm:spPr/>
      <dgm:t>
        <a:bodyPr/>
        <a:lstStyle/>
        <a:p>
          <a:endParaRPr lang="en-US"/>
        </a:p>
      </dgm:t>
    </dgm:pt>
    <dgm:pt modelId="{01DC5154-B11C-46E8-AED7-CE3DDEC4E945}" type="sibTrans" cxnId="{59CE3C75-F8B1-4A6D-9EC3-C0330E2835D7}">
      <dgm:prSet/>
      <dgm:spPr/>
      <dgm:t>
        <a:bodyPr/>
        <a:lstStyle/>
        <a:p>
          <a:endParaRPr lang="en-US"/>
        </a:p>
      </dgm:t>
    </dgm:pt>
    <dgm:pt modelId="{5D39F28F-A3B8-42F8-B5DF-35725CF7FB10}">
      <dgm:prSet phldrT="[Text]"/>
      <dgm:spPr/>
      <dgm:t>
        <a:bodyPr/>
        <a:lstStyle/>
        <a:p>
          <a:r>
            <a:rPr lang="en-US" dirty="0"/>
            <a:t>3</a:t>
          </a:r>
        </a:p>
      </dgm:t>
    </dgm:pt>
    <dgm:pt modelId="{88B8DED4-300F-4144-AC98-45FD211490B8}" type="parTrans" cxnId="{EBA59A87-B934-4413-86DD-496B45D636EE}">
      <dgm:prSet/>
      <dgm:spPr/>
      <dgm:t>
        <a:bodyPr/>
        <a:lstStyle/>
        <a:p>
          <a:endParaRPr lang="en-US"/>
        </a:p>
      </dgm:t>
    </dgm:pt>
    <dgm:pt modelId="{A8777160-9D95-4E6A-B238-B2002D5312B7}" type="sibTrans" cxnId="{EBA59A87-B934-4413-86DD-496B45D636EE}">
      <dgm:prSet/>
      <dgm:spPr/>
      <dgm:t>
        <a:bodyPr/>
        <a:lstStyle/>
        <a:p>
          <a:endParaRPr lang="en-US"/>
        </a:p>
      </dgm:t>
    </dgm:pt>
    <dgm:pt modelId="{9114AFA1-2B63-4521-B561-480ED61B7440}">
      <dgm:prSet phldrT="[Text]"/>
      <dgm:spPr/>
      <dgm:t>
        <a:bodyPr/>
        <a:lstStyle/>
        <a:p>
          <a:r>
            <a:rPr lang="en-US" dirty="0"/>
            <a:t>4</a:t>
          </a:r>
        </a:p>
      </dgm:t>
    </dgm:pt>
    <dgm:pt modelId="{5899A5DD-176A-49A7-9520-BB0B90826E9E}" type="parTrans" cxnId="{5990CEF6-BBCF-424A-A293-416FAAA75402}">
      <dgm:prSet/>
      <dgm:spPr/>
      <dgm:t>
        <a:bodyPr/>
        <a:lstStyle/>
        <a:p>
          <a:endParaRPr lang="en-US"/>
        </a:p>
      </dgm:t>
    </dgm:pt>
    <dgm:pt modelId="{1DEC45A5-28ED-4CF5-9179-BEAC4668E827}" type="sibTrans" cxnId="{5990CEF6-BBCF-424A-A293-416FAAA75402}">
      <dgm:prSet/>
      <dgm:spPr/>
      <dgm:t>
        <a:bodyPr/>
        <a:lstStyle/>
        <a:p>
          <a:endParaRPr lang="en-US"/>
        </a:p>
      </dgm:t>
    </dgm:pt>
    <dgm:pt modelId="{8819B337-62B0-4BF7-9C09-117558DD7576}">
      <dgm:prSet phldrT="[Text]"/>
      <dgm:spPr/>
      <dgm:t>
        <a:bodyPr/>
        <a:lstStyle/>
        <a:p>
          <a:r>
            <a:rPr lang="en-US" dirty="0"/>
            <a:t>Has incurred expenditure of an aggregate amounts exceeding </a:t>
          </a:r>
          <a:r>
            <a:rPr lang="en-US" b="1" dirty="0"/>
            <a:t>Rs.2 </a:t>
          </a:r>
          <a:r>
            <a:rPr lang="en-US" b="1" dirty="0" err="1"/>
            <a:t>lakh</a:t>
          </a:r>
          <a:r>
            <a:rPr lang="en-US" b="1" dirty="0"/>
            <a:t> </a:t>
          </a:r>
          <a:r>
            <a:rPr lang="en-US" dirty="0"/>
            <a:t>for himself or any other person for foreign travel to a foreign country: or </a:t>
          </a:r>
        </a:p>
      </dgm:t>
    </dgm:pt>
    <dgm:pt modelId="{86578FE5-3F75-4AAC-83FC-3A6B5390C147}" type="parTrans" cxnId="{A1B7E880-7ABF-4444-B48E-B938CB50B1F7}">
      <dgm:prSet/>
      <dgm:spPr/>
      <dgm:t>
        <a:bodyPr/>
        <a:lstStyle/>
        <a:p>
          <a:endParaRPr lang="en-US"/>
        </a:p>
      </dgm:t>
    </dgm:pt>
    <dgm:pt modelId="{5C9B91A7-73CF-459B-8B52-E6A98BAD7EBA}" type="sibTrans" cxnId="{A1B7E880-7ABF-4444-B48E-B938CB50B1F7}">
      <dgm:prSet/>
      <dgm:spPr/>
      <dgm:t>
        <a:bodyPr/>
        <a:lstStyle/>
        <a:p>
          <a:endParaRPr lang="en-US"/>
        </a:p>
      </dgm:t>
    </dgm:pt>
    <dgm:pt modelId="{2304FA5E-9107-47D6-A468-4304A492BCEC}">
      <dgm:prSet phldrT="[Text]"/>
      <dgm:spPr/>
      <dgm:t>
        <a:bodyPr/>
        <a:lstStyle/>
        <a:p>
          <a:r>
            <a:rPr lang="en-US" dirty="0"/>
            <a:t>Has incurred expenditure of an aggregate amount exceeding </a:t>
          </a:r>
          <a:r>
            <a:rPr lang="en-US" b="1" dirty="0"/>
            <a:t>Rs. 1 </a:t>
          </a:r>
          <a:r>
            <a:rPr lang="en-US" b="1" dirty="0" err="1"/>
            <a:t>lakh</a:t>
          </a:r>
          <a:r>
            <a:rPr lang="en-US" dirty="0"/>
            <a:t> towards consumption of electricity; or</a:t>
          </a:r>
        </a:p>
      </dgm:t>
    </dgm:pt>
    <dgm:pt modelId="{298264B9-EFC2-4535-B9B9-D63F0D545CC4}" type="parTrans" cxnId="{8AA2B094-2ECC-4E88-9A7C-2436024780B7}">
      <dgm:prSet/>
      <dgm:spPr/>
      <dgm:t>
        <a:bodyPr/>
        <a:lstStyle/>
        <a:p>
          <a:endParaRPr lang="en-US"/>
        </a:p>
      </dgm:t>
    </dgm:pt>
    <dgm:pt modelId="{00ED0CD7-27F8-42EC-ACC8-216655040334}" type="sibTrans" cxnId="{8AA2B094-2ECC-4E88-9A7C-2436024780B7}">
      <dgm:prSet/>
      <dgm:spPr/>
      <dgm:t>
        <a:bodyPr/>
        <a:lstStyle/>
        <a:p>
          <a:endParaRPr lang="en-US"/>
        </a:p>
      </dgm:t>
    </dgm:pt>
    <dgm:pt modelId="{5DC0E7A3-5FAC-4033-88DB-D3DDD2C3AC10}">
      <dgm:prSet/>
      <dgm:spPr/>
      <dgm:t>
        <a:bodyPr/>
        <a:lstStyle/>
        <a:p>
          <a:r>
            <a:rPr lang="en-US" dirty="0"/>
            <a:t>Fulfills such other conditions as may be prescribed,</a:t>
          </a:r>
        </a:p>
      </dgm:t>
    </dgm:pt>
    <dgm:pt modelId="{23172645-859A-4374-8733-09EA799BE3B5}" type="parTrans" cxnId="{94E85416-87B0-47AF-816A-3596A8B2A3DD}">
      <dgm:prSet/>
      <dgm:spPr/>
      <dgm:t>
        <a:bodyPr/>
        <a:lstStyle/>
        <a:p>
          <a:endParaRPr lang="en-US"/>
        </a:p>
      </dgm:t>
    </dgm:pt>
    <dgm:pt modelId="{3591335E-A3B5-4CFC-A8A7-2C31C28E4744}" type="sibTrans" cxnId="{94E85416-87B0-47AF-816A-3596A8B2A3DD}">
      <dgm:prSet/>
      <dgm:spPr/>
      <dgm:t>
        <a:bodyPr/>
        <a:lstStyle/>
        <a:p>
          <a:endParaRPr lang="en-US"/>
        </a:p>
      </dgm:t>
    </dgm:pt>
    <dgm:pt modelId="{E6CCD7C2-65D4-49C2-9468-609894A148E9}" type="pres">
      <dgm:prSet presAssocID="{93527C15-370E-499D-BA82-77F98D3DA20A}" presName="linearFlow" presStyleCnt="0">
        <dgm:presLayoutVars>
          <dgm:dir/>
          <dgm:animLvl val="lvl"/>
          <dgm:resizeHandles val="exact"/>
        </dgm:presLayoutVars>
      </dgm:prSet>
      <dgm:spPr/>
    </dgm:pt>
    <dgm:pt modelId="{C6112A76-636C-4CC5-A105-CA53DD8143FC}" type="pres">
      <dgm:prSet presAssocID="{F7B0DAFC-4063-4C5A-85FB-61C7880B469B}" presName="composite" presStyleCnt="0"/>
      <dgm:spPr/>
    </dgm:pt>
    <dgm:pt modelId="{558554CB-C2B5-4865-80BD-271FB9E2BD5A}" type="pres">
      <dgm:prSet presAssocID="{F7B0DAFC-4063-4C5A-85FB-61C7880B469B}" presName="parentText" presStyleLbl="alignNode1" presStyleIdx="0" presStyleCnt="4">
        <dgm:presLayoutVars>
          <dgm:chMax val="1"/>
          <dgm:bulletEnabled val="1"/>
        </dgm:presLayoutVars>
      </dgm:prSet>
      <dgm:spPr/>
    </dgm:pt>
    <dgm:pt modelId="{0A08E6BE-EF89-4127-BE63-303ACC179C5F}" type="pres">
      <dgm:prSet presAssocID="{F7B0DAFC-4063-4C5A-85FB-61C7880B469B}" presName="descendantText" presStyleLbl="alignAcc1" presStyleIdx="0" presStyleCnt="4">
        <dgm:presLayoutVars>
          <dgm:bulletEnabled val="1"/>
        </dgm:presLayoutVars>
      </dgm:prSet>
      <dgm:spPr/>
    </dgm:pt>
    <dgm:pt modelId="{DC88BFFC-B9E6-4918-9F68-8DB86C12B83F}" type="pres">
      <dgm:prSet presAssocID="{DE460AF7-6192-4E3D-8A2F-500BBA158537}" presName="sp" presStyleCnt="0"/>
      <dgm:spPr/>
    </dgm:pt>
    <dgm:pt modelId="{2C33C13D-9CCD-4634-B6D3-5D2D7D1B632C}" type="pres">
      <dgm:prSet presAssocID="{0D5A8D2C-FEC5-4CF9-82CB-39F6EE987A4F}" presName="composite" presStyleCnt="0"/>
      <dgm:spPr/>
    </dgm:pt>
    <dgm:pt modelId="{302BE090-618F-4433-AAFB-F11BF49EAD10}" type="pres">
      <dgm:prSet presAssocID="{0D5A8D2C-FEC5-4CF9-82CB-39F6EE987A4F}" presName="parentText" presStyleLbl="alignNode1" presStyleIdx="1" presStyleCnt="4">
        <dgm:presLayoutVars>
          <dgm:chMax val="1"/>
          <dgm:bulletEnabled val="1"/>
        </dgm:presLayoutVars>
      </dgm:prSet>
      <dgm:spPr/>
    </dgm:pt>
    <dgm:pt modelId="{3E34A9DA-B6D4-4C16-B5AA-1793E1B14C99}" type="pres">
      <dgm:prSet presAssocID="{0D5A8D2C-FEC5-4CF9-82CB-39F6EE987A4F}" presName="descendantText" presStyleLbl="alignAcc1" presStyleIdx="1" presStyleCnt="4">
        <dgm:presLayoutVars>
          <dgm:bulletEnabled val="1"/>
        </dgm:presLayoutVars>
      </dgm:prSet>
      <dgm:spPr/>
    </dgm:pt>
    <dgm:pt modelId="{7F295EAA-FECE-43FF-8603-D81409E630EB}" type="pres">
      <dgm:prSet presAssocID="{01DC5154-B11C-46E8-AED7-CE3DDEC4E945}" presName="sp" presStyleCnt="0"/>
      <dgm:spPr/>
    </dgm:pt>
    <dgm:pt modelId="{AB39F693-0869-44FB-83B4-3BA5BBEDBE85}" type="pres">
      <dgm:prSet presAssocID="{5D39F28F-A3B8-42F8-B5DF-35725CF7FB10}" presName="composite" presStyleCnt="0"/>
      <dgm:spPr/>
    </dgm:pt>
    <dgm:pt modelId="{6718BAB9-A102-4114-8283-141967102486}" type="pres">
      <dgm:prSet presAssocID="{5D39F28F-A3B8-42F8-B5DF-35725CF7FB10}" presName="parentText" presStyleLbl="alignNode1" presStyleIdx="2" presStyleCnt="4">
        <dgm:presLayoutVars>
          <dgm:chMax val="1"/>
          <dgm:bulletEnabled val="1"/>
        </dgm:presLayoutVars>
      </dgm:prSet>
      <dgm:spPr/>
    </dgm:pt>
    <dgm:pt modelId="{388E041C-ED42-4049-872E-F19680074F64}" type="pres">
      <dgm:prSet presAssocID="{5D39F28F-A3B8-42F8-B5DF-35725CF7FB10}" presName="descendantText" presStyleLbl="alignAcc1" presStyleIdx="2" presStyleCnt="4" custLinFactNeighborX="927" custLinFactNeighborY="3205">
        <dgm:presLayoutVars>
          <dgm:bulletEnabled val="1"/>
        </dgm:presLayoutVars>
      </dgm:prSet>
      <dgm:spPr/>
    </dgm:pt>
    <dgm:pt modelId="{D49628AA-52B6-4781-A1B5-21190EA1A12F}" type="pres">
      <dgm:prSet presAssocID="{A8777160-9D95-4E6A-B238-B2002D5312B7}" presName="sp" presStyleCnt="0"/>
      <dgm:spPr/>
    </dgm:pt>
    <dgm:pt modelId="{920ECEE0-0710-404B-9A07-287AD9386DFF}" type="pres">
      <dgm:prSet presAssocID="{9114AFA1-2B63-4521-B561-480ED61B7440}" presName="composite" presStyleCnt="0"/>
      <dgm:spPr/>
    </dgm:pt>
    <dgm:pt modelId="{E4CB70DC-4D74-4A9F-B7FF-14C9D067E894}" type="pres">
      <dgm:prSet presAssocID="{9114AFA1-2B63-4521-B561-480ED61B7440}" presName="parentText" presStyleLbl="alignNode1" presStyleIdx="3" presStyleCnt="4">
        <dgm:presLayoutVars>
          <dgm:chMax val="1"/>
          <dgm:bulletEnabled val="1"/>
        </dgm:presLayoutVars>
      </dgm:prSet>
      <dgm:spPr/>
    </dgm:pt>
    <dgm:pt modelId="{FD36DDE7-8620-4C42-BCA6-34CA2818DA35}" type="pres">
      <dgm:prSet presAssocID="{9114AFA1-2B63-4521-B561-480ED61B7440}" presName="descendantText" presStyleLbl="alignAcc1" presStyleIdx="3" presStyleCnt="4">
        <dgm:presLayoutVars>
          <dgm:bulletEnabled val="1"/>
        </dgm:presLayoutVars>
      </dgm:prSet>
      <dgm:spPr/>
    </dgm:pt>
  </dgm:ptLst>
  <dgm:cxnLst>
    <dgm:cxn modelId="{94E85416-87B0-47AF-816A-3596A8B2A3DD}" srcId="{9114AFA1-2B63-4521-B561-480ED61B7440}" destId="{5DC0E7A3-5FAC-4033-88DB-D3DDD2C3AC10}" srcOrd="0" destOrd="0" parTransId="{23172645-859A-4374-8733-09EA799BE3B5}" sibTransId="{3591335E-A3B5-4CFC-A8A7-2C31C28E4744}"/>
    <dgm:cxn modelId="{5246235C-0328-4AFD-9407-5365B7C242DA}" srcId="{F7B0DAFC-4063-4C5A-85FB-61C7880B469B}" destId="{91A3D260-2738-4B6F-B311-234BF1CD47F7}" srcOrd="0" destOrd="0" parTransId="{F5B016C3-21F8-4DD3-8886-742CAA15DF63}" sibTransId="{56D26849-278C-48D0-8F77-179AA7B7A799}"/>
    <dgm:cxn modelId="{D885C96B-E570-4F47-85C1-490FF2D3E19C}" type="presOf" srcId="{2304FA5E-9107-47D6-A468-4304A492BCEC}" destId="{388E041C-ED42-4049-872E-F19680074F64}" srcOrd="0" destOrd="0" presId="urn:microsoft.com/office/officeart/2005/8/layout/chevron2"/>
    <dgm:cxn modelId="{648DC46C-6DFD-47D5-B5C7-86146E7BC56E}" type="presOf" srcId="{0D5A8D2C-FEC5-4CF9-82CB-39F6EE987A4F}" destId="{302BE090-618F-4433-AAFB-F11BF49EAD10}" srcOrd="0" destOrd="0" presId="urn:microsoft.com/office/officeart/2005/8/layout/chevron2"/>
    <dgm:cxn modelId="{59CE3C75-F8B1-4A6D-9EC3-C0330E2835D7}" srcId="{93527C15-370E-499D-BA82-77F98D3DA20A}" destId="{0D5A8D2C-FEC5-4CF9-82CB-39F6EE987A4F}" srcOrd="1" destOrd="0" parTransId="{37B534E9-5E6A-43DF-8713-752FC2F84BC0}" sibTransId="{01DC5154-B11C-46E8-AED7-CE3DDEC4E945}"/>
    <dgm:cxn modelId="{4804E276-8B8A-4704-B352-258027440364}" type="presOf" srcId="{5DC0E7A3-5FAC-4033-88DB-D3DDD2C3AC10}" destId="{FD36DDE7-8620-4C42-BCA6-34CA2818DA35}" srcOrd="0" destOrd="0" presId="urn:microsoft.com/office/officeart/2005/8/layout/chevron2"/>
    <dgm:cxn modelId="{9B157257-6F63-457E-B602-09066693E6BD}" type="presOf" srcId="{8819B337-62B0-4BF7-9C09-117558DD7576}" destId="{3E34A9DA-B6D4-4C16-B5AA-1793E1B14C99}" srcOrd="0" destOrd="0" presId="urn:microsoft.com/office/officeart/2005/8/layout/chevron2"/>
    <dgm:cxn modelId="{A1B7E880-7ABF-4444-B48E-B938CB50B1F7}" srcId="{0D5A8D2C-FEC5-4CF9-82CB-39F6EE987A4F}" destId="{8819B337-62B0-4BF7-9C09-117558DD7576}" srcOrd="0" destOrd="0" parTransId="{86578FE5-3F75-4AAC-83FC-3A6B5390C147}" sibTransId="{5C9B91A7-73CF-459B-8B52-E6A98BAD7EBA}"/>
    <dgm:cxn modelId="{EBA59A87-B934-4413-86DD-496B45D636EE}" srcId="{93527C15-370E-499D-BA82-77F98D3DA20A}" destId="{5D39F28F-A3B8-42F8-B5DF-35725CF7FB10}" srcOrd="2" destOrd="0" parTransId="{88B8DED4-300F-4144-AC98-45FD211490B8}" sibTransId="{A8777160-9D95-4E6A-B238-B2002D5312B7}"/>
    <dgm:cxn modelId="{8AA2B094-2ECC-4E88-9A7C-2436024780B7}" srcId="{5D39F28F-A3B8-42F8-B5DF-35725CF7FB10}" destId="{2304FA5E-9107-47D6-A468-4304A492BCEC}" srcOrd="0" destOrd="0" parTransId="{298264B9-EFC2-4535-B9B9-D63F0D545CC4}" sibTransId="{00ED0CD7-27F8-42EC-ACC8-216655040334}"/>
    <dgm:cxn modelId="{C4A47795-B8CC-49AA-96D8-1447F7244ACA}" srcId="{93527C15-370E-499D-BA82-77F98D3DA20A}" destId="{F7B0DAFC-4063-4C5A-85FB-61C7880B469B}" srcOrd="0" destOrd="0" parTransId="{A2ACE234-D028-474F-BB6B-37423B14C0F8}" sibTransId="{DE460AF7-6192-4E3D-8A2F-500BBA158537}"/>
    <dgm:cxn modelId="{2F3B78A0-611F-483D-B9A5-9D9DD726C9F8}" type="presOf" srcId="{9114AFA1-2B63-4521-B561-480ED61B7440}" destId="{E4CB70DC-4D74-4A9F-B7FF-14C9D067E894}" srcOrd="0" destOrd="0" presId="urn:microsoft.com/office/officeart/2005/8/layout/chevron2"/>
    <dgm:cxn modelId="{71D454A8-DEC3-4BD3-9340-FBAD7CA2E301}" type="presOf" srcId="{5D39F28F-A3B8-42F8-B5DF-35725CF7FB10}" destId="{6718BAB9-A102-4114-8283-141967102486}" srcOrd="0" destOrd="0" presId="urn:microsoft.com/office/officeart/2005/8/layout/chevron2"/>
    <dgm:cxn modelId="{6DEF29B9-DDBA-4A93-A0FE-20DA4AF4E5EB}" type="presOf" srcId="{F7B0DAFC-4063-4C5A-85FB-61C7880B469B}" destId="{558554CB-C2B5-4865-80BD-271FB9E2BD5A}" srcOrd="0" destOrd="0" presId="urn:microsoft.com/office/officeart/2005/8/layout/chevron2"/>
    <dgm:cxn modelId="{24D783C4-7653-499E-9B4F-CC6CE8605F65}" type="presOf" srcId="{93527C15-370E-499D-BA82-77F98D3DA20A}" destId="{E6CCD7C2-65D4-49C2-9468-609894A148E9}" srcOrd="0" destOrd="0" presId="urn:microsoft.com/office/officeart/2005/8/layout/chevron2"/>
    <dgm:cxn modelId="{4B646EF6-6FCF-4AC4-882D-E8524DC39EDB}" type="presOf" srcId="{91A3D260-2738-4B6F-B311-234BF1CD47F7}" destId="{0A08E6BE-EF89-4127-BE63-303ACC179C5F}" srcOrd="0" destOrd="0" presId="urn:microsoft.com/office/officeart/2005/8/layout/chevron2"/>
    <dgm:cxn modelId="{5990CEF6-BBCF-424A-A293-416FAAA75402}" srcId="{93527C15-370E-499D-BA82-77F98D3DA20A}" destId="{9114AFA1-2B63-4521-B561-480ED61B7440}" srcOrd="3" destOrd="0" parTransId="{5899A5DD-176A-49A7-9520-BB0B90826E9E}" sibTransId="{1DEC45A5-28ED-4CF5-9179-BEAC4668E827}"/>
    <dgm:cxn modelId="{5007CF65-BEE9-4976-A94F-D72065003AFB}" type="presParOf" srcId="{E6CCD7C2-65D4-49C2-9468-609894A148E9}" destId="{C6112A76-636C-4CC5-A105-CA53DD8143FC}" srcOrd="0" destOrd="0" presId="urn:microsoft.com/office/officeart/2005/8/layout/chevron2"/>
    <dgm:cxn modelId="{DCC26939-ADE5-404B-85C4-189F99E94B60}" type="presParOf" srcId="{C6112A76-636C-4CC5-A105-CA53DD8143FC}" destId="{558554CB-C2B5-4865-80BD-271FB9E2BD5A}" srcOrd="0" destOrd="0" presId="urn:microsoft.com/office/officeart/2005/8/layout/chevron2"/>
    <dgm:cxn modelId="{EC54029B-4E00-4A70-A01B-31276138CA45}" type="presParOf" srcId="{C6112A76-636C-4CC5-A105-CA53DD8143FC}" destId="{0A08E6BE-EF89-4127-BE63-303ACC179C5F}" srcOrd="1" destOrd="0" presId="urn:microsoft.com/office/officeart/2005/8/layout/chevron2"/>
    <dgm:cxn modelId="{731A926F-8FFC-4AD0-84FB-2BC7CD558B8F}" type="presParOf" srcId="{E6CCD7C2-65D4-49C2-9468-609894A148E9}" destId="{DC88BFFC-B9E6-4918-9F68-8DB86C12B83F}" srcOrd="1" destOrd="0" presId="urn:microsoft.com/office/officeart/2005/8/layout/chevron2"/>
    <dgm:cxn modelId="{261357BE-C600-4CAD-8B57-A07C849EF6FC}" type="presParOf" srcId="{E6CCD7C2-65D4-49C2-9468-609894A148E9}" destId="{2C33C13D-9CCD-4634-B6D3-5D2D7D1B632C}" srcOrd="2" destOrd="0" presId="urn:microsoft.com/office/officeart/2005/8/layout/chevron2"/>
    <dgm:cxn modelId="{582D263E-B753-43A8-88F8-EB1668569CD6}" type="presParOf" srcId="{2C33C13D-9CCD-4634-B6D3-5D2D7D1B632C}" destId="{302BE090-618F-4433-AAFB-F11BF49EAD10}" srcOrd="0" destOrd="0" presId="urn:microsoft.com/office/officeart/2005/8/layout/chevron2"/>
    <dgm:cxn modelId="{459084A3-A655-4A90-8967-CFC5E4C4229A}" type="presParOf" srcId="{2C33C13D-9CCD-4634-B6D3-5D2D7D1B632C}" destId="{3E34A9DA-B6D4-4C16-B5AA-1793E1B14C99}" srcOrd="1" destOrd="0" presId="urn:microsoft.com/office/officeart/2005/8/layout/chevron2"/>
    <dgm:cxn modelId="{A050A88A-A86D-4879-86BC-C693E168439F}" type="presParOf" srcId="{E6CCD7C2-65D4-49C2-9468-609894A148E9}" destId="{7F295EAA-FECE-43FF-8603-D81409E630EB}" srcOrd="3" destOrd="0" presId="urn:microsoft.com/office/officeart/2005/8/layout/chevron2"/>
    <dgm:cxn modelId="{ACAD24F2-BBD6-46C1-A372-FD8690B8B3C4}" type="presParOf" srcId="{E6CCD7C2-65D4-49C2-9468-609894A148E9}" destId="{AB39F693-0869-44FB-83B4-3BA5BBEDBE85}" srcOrd="4" destOrd="0" presId="urn:microsoft.com/office/officeart/2005/8/layout/chevron2"/>
    <dgm:cxn modelId="{DB5ACE5D-B4A8-4C2E-92B3-483426D37E64}" type="presParOf" srcId="{AB39F693-0869-44FB-83B4-3BA5BBEDBE85}" destId="{6718BAB9-A102-4114-8283-141967102486}" srcOrd="0" destOrd="0" presId="urn:microsoft.com/office/officeart/2005/8/layout/chevron2"/>
    <dgm:cxn modelId="{D6DACFD2-023F-45B5-99D1-EAB352B32092}" type="presParOf" srcId="{AB39F693-0869-44FB-83B4-3BA5BBEDBE85}" destId="{388E041C-ED42-4049-872E-F19680074F64}" srcOrd="1" destOrd="0" presId="urn:microsoft.com/office/officeart/2005/8/layout/chevron2"/>
    <dgm:cxn modelId="{A0917369-A4AD-4E14-8630-800AACFF1C25}" type="presParOf" srcId="{E6CCD7C2-65D4-49C2-9468-609894A148E9}" destId="{D49628AA-52B6-4781-A1B5-21190EA1A12F}" srcOrd="5" destOrd="0" presId="urn:microsoft.com/office/officeart/2005/8/layout/chevron2"/>
    <dgm:cxn modelId="{4F02D1A2-A801-4A26-BB6F-9E29BA201ABA}" type="presParOf" srcId="{E6CCD7C2-65D4-49C2-9468-609894A148E9}" destId="{920ECEE0-0710-404B-9A07-287AD9386DFF}" srcOrd="6" destOrd="0" presId="urn:microsoft.com/office/officeart/2005/8/layout/chevron2"/>
    <dgm:cxn modelId="{A941CEBF-3553-42E7-BD88-A63B48EF40B5}" type="presParOf" srcId="{920ECEE0-0710-404B-9A07-287AD9386DFF}" destId="{E4CB70DC-4D74-4A9F-B7FF-14C9D067E894}" srcOrd="0" destOrd="0" presId="urn:microsoft.com/office/officeart/2005/8/layout/chevron2"/>
    <dgm:cxn modelId="{86EA231D-A58E-407A-B035-5B4745D1A5C0}" type="presParOf" srcId="{920ECEE0-0710-404B-9A07-287AD9386DFF}" destId="{FD36DDE7-8620-4C42-BCA6-34CA2818DA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B2821-DFA4-48EF-8F24-43A7A36AF10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71508A3-07BD-48EE-B341-3F5508C96CE4}">
      <dgm:prSet phldrT="[Text]" custT="1"/>
      <dgm:spPr/>
      <dgm:t>
        <a:bodyPr/>
        <a:lstStyle/>
        <a:p>
          <a:r>
            <a:rPr lang="en-US" sz="2000" b="1" dirty="0">
              <a:latin typeface="Garamond" pitchFamily="18" charset="0"/>
            </a:rPr>
            <a:t>ITR 1 (SAHAJ)</a:t>
          </a:r>
        </a:p>
      </dgm:t>
    </dgm:pt>
    <dgm:pt modelId="{8D0D051B-156B-4D84-BF5F-B5776F405F57}" type="parTrans" cxnId="{FB2B2FDC-504C-4249-BF52-F171423ABEE6}">
      <dgm:prSet/>
      <dgm:spPr/>
      <dgm:t>
        <a:bodyPr/>
        <a:lstStyle/>
        <a:p>
          <a:endParaRPr lang="en-US" sz="1900" b="0">
            <a:latin typeface="Garamond" pitchFamily="18" charset="0"/>
          </a:endParaRPr>
        </a:p>
      </dgm:t>
    </dgm:pt>
    <dgm:pt modelId="{C45F2F43-928D-4DCB-A0FA-875E0DCFDC59}" type="sibTrans" cxnId="{FB2B2FDC-504C-4249-BF52-F171423ABEE6}">
      <dgm:prSet/>
      <dgm:spPr/>
      <dgm:t>
        <a:bodyPr/>
        <a:lstStyle/>
        <a:p>
          <a:endParaRPr lang="en-US" sz="1900" b="0">
            <a:latin typeface="Garamond" pitchFamily="18" charset="0"/>
          </a:endParaRPr>
        </a:p>
      </dgm:t>
    </dgm:pt>
    <dgm:pt modelId="{CE986DA6-A654-42C9-A7E0-0BEAB6B59C7E}">
      <dgm:prSet phldrT="[Text]" custT="1"/>
      <dgm:spPr/>
      <dgm:t>
        <a:bodyPr/>
        <a:lstStyle/>
        <a:p>
          <a:r>
            <a:rPr lang="en-US" sz="1900" b="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a:latin typeface="Garamond" pitchFamily="18" charset="0"/>
            </a:rPr>
            <a:t>upto` </a:t>
          </a:r>
          <a:r>
            <a:rPr lang="en-US" sz="1900" b="0" dirty="0">
              <a:latin typeface="Garamond" pitchFamily="18" charset="0"/>
            </a:rPr>
            <a:t>50 </a:t>
          </a:r>
          <a:r>
            <a:rPr lang="en-US" sz="1900" b="0" dirty="0" err="1">
              <a:latin typeface="Garamond" pitchFamily="18" charset="0"/>
            </a:rPr>
            <a:t>lakh</a:t>
          </a:r>
          <a:r>
            <a:rPr lang="en-US" sz="1900" b="0" dirty="0">
              <a:latin typeface="Garamond" pitchFamily="18" charset="0"/>
            </a:rPr>
            <a:t>.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gm:t>
    </dgm:pt>
    <dgm:pt modelId="{193854B3-532B-4665-B8D1-B919C85F5B4F}" type="parTrans" cxnId="{1DC4A6F9-C329-457A-BC85-D73427ADD0B6}">
      <dgm:prSet/>
      <dgm:spPr/>
      <dgm:t>
        <a:bodyPr/>
        <a:lstStyle/>
        <a:p>
          <a:endParaRPr lang="en-US" sz="1900" b="0">
            <a:latin typeface="Garamond" pitchFamily="18" charset="0"/>
          </a:endParaRPr>
        </a:p>
      </dgm:t>
    </dgm:pt>
    <dgm:pt modelId="{E0644E06-7A16-4A59-A1E6-3BA25AF07EAF}" type="sibTrans" cxnId="{1DC4A6F9-C329-457A-BC85-D73427ADD0B6}">
      <dgm:prSet/>
      <dgm:spPr/>
      <dgm:t>
        <a:bodyPr/>
        <a:lstStyle/>
        <a:p>
          <a:endParaRPr lang="en-US" sz="1900" b="0">
            <a:latin typeface="Garamond" pitchFamily="18" charset="0"/>
          </a:endParaRPr>
        </a:p>
      </dgm:t>
    </dgm:pt>
    <dgm:pt modelId="{6A7E258E-E850-4BA1-A261-2AACB504D976}">
      <dgm:prSet phldrT="[Text]" custT="1"/>
      <dgm:spPr/>
      <dgm:t>
        <a:bodyPr/>
        <a:lstStyle/>
        <a:p>
          <a:r>
            <a:rPr lang="en-US" sz="2000" b="1" dirty="0">
              <a:latin typeface="Garamond" pitchFamily="18" charset="0"/>
            </a:rPr>
            <a:t>ITR 2</a:t>
          </a:r>
        </a:p>
      </dgm:t>
    </dgm:pt>
    <dgm:pt modelId="{A94C9257-B628-47AE-98F9-FAA05D79C48A}" type="parTrans" cxnId="{8538BE29-C8D1-4EA6-B307-126C7E36E249}">
      <dgm:prSet/>
      <dgm:spPr/>
      <dgm:t>
        <a:bodyPr/>
        <a:lstStyle/>
        <a:p>
          <a:endParaRPr lang="en-US" sz="1900" b="0">
            <a:latin typeface="Garamond" pitchFamily="18" charset="0"/>
          </a:endParaRPr>
        </a:p>
      </dgm:t>
    </dgm:pt>
    <dgm:pt modelId="{648F14F3-0653-4CC0-8C73-DDAE6528F14C}" type="sibTrans" cxnId="{8538BE29-C8D1-4EA6-B307-126C7E36E249}">
      <dgm:prSet/>
      <dgm:spPr/>
      <dgm:t>
        <a:bodyPr/>
        <a:lstStyle/>
        <a:p>
          <a:endParaRPr lang="en-US" sz="1900" b="0">
            <a:latin typeface="Garamond" pitchFamily="18" charset="0"/>
          </a:endParaRPr>
        </a:p>
      </dgm:t>
    </dgm:pt>
    <dgm:pt modelId="{D77B91D9-2372-4AD7-89FC-31B5F129507A}">
      <dgm:prSet phldrT="[Text]" custT="1"/>
      <dgm:spPr/>
      <dgm:t>
        <a:bodyPr/>
        <a:lstStyle/>
        <a:p>
          <a:r>
            <a:rPr lang="en-US" sz="2000" b="1" dirty="0">
              <a:latin typeface="Garamond" pitchFamily="18" charset="0"/>
            </a:rPr>
            <a:t>ITR 3</a:t>
          </a:r>
        </a:p>
      </dgm:t>
    </dgm:pt>
    <dgm:pt modelId="{B745B741-7993-4757-9456-30F48C7B66E8}" type="parTrans" cxnId="{F0058385-15DF-46E7-95D7-9777AD8C1F1C}">
      <dgm:prSet/>
      <dgm:spPr/>
      <dgm:t>
        <a:bodyPr/>
        <a:lstStyle/>
        <a:p>
          <a:endParaRPr lang="en-US" sz="1900" b="0">
            <a:latin typeface="Garamond" pitchFamily="18" charset="0"/>
          </a:endParaRPr>
        </a:p>
      </dgm:t>
    </dgm:pt>
    <dgm:pt modelId="{419D43CB-4C36-4653-A8FF-48B135CFB075}" type="sibTrans" cxnId="{F0058385-15DF-46E7-95D7-9777AD8C1F1C}">
      <dgm:prSet/>
      <dgm:spPr/>
      <dgm:t>
        <a:bodyPr/>
        <a:lstStyle/>
        <a:p>
          <a:endParaRPr lang="en-US" sz="1900" b="0">
            <a:latin typeface="Garamond" pitchFamily="18" charset="0"/>
          </a:endParaRPr>
        </a:p>
      </dgm:t>
    </dgm:pt>
    <dgm:pt modelId="{21614152-279B-4C9D-8519-04F3CEB72DA4}">
      <dgm:prSet phldrT="[Text]" custT="1"/>
      <dgm:spPr/>
      <dgm:t>
        <a:bodyPr/>
        <a:lstStyle/>
        <a:p>
          <a:r>
            <a:rPr lang="en-US" sz="1900" b="0">
              <a:latin typeface="Garamond" pitchFamily="18" charset="0"/>
            </a:rPr>
            <a:t>For Individuals and HUFs not carrying out business or profession under any proprietorship</a:t>
          </a:r>
          <a:endParaRPr lang="en-US" sz="1900" b="0" dirty="0">
            <a:latin typeface="Garamond" pitchFamily="18" charset="0"/>
          </a:endParaRPr>
        </a:p>
      </dgm:t>
    </dgm:pt>
    <dgm:pt modelId="{25564045-A72A-4E54-94CE-C0FCE6576735}" type="parTrans" cxnId="{9DC95CBC-328D-4E8D-A99E-717F1F339467}">
      <dgm:prSet/>
      <dgm:spPr/>
      <dgm:t>
        <a:bodyPr/>
        <a:lstStyle/>
        <a:p>
          <a:endParaRPr lang="en-US" sz="1900" b="0">
            <a:latin typeface="Garamond" pitchFamily="18" charset="0"/>
          </a:endParaRPr>
        </a:p>
      </dgm:t>
    </dgm:pt>
    <dgm:pt modelId="{6D3FD14C-2F62-4AD3-A803-4621DC5B8B90}" type="sibTrans" cxnId="{9DC95CBC-328D-4E8D-A99E-717F1F339467}">
      <dgm:prSet/>
      <dgm:spPr/>
      <dgm:t>
        <a:bodyPr/>
        <a:lstStyle/>
        <a:p>
          <a:endParaRPr lang="en-US" sz="1900" b="0">
            <a:latin typeface="Garamond" pitchFamily="18" charset="0"/>
          </a:endParaRPr>
        </a:p>
      </dgm:t>
    </dgm:pt>
    <dgm:pt modelId="{15747C4C-6F7E-4F82-BB9D-48BEE92991AC}">
      <dgm:prSet phldrT="[Text]" custT="1"/>
      <dgm:spPr/>
      <dgm:t>
        <a:bodyPr/>
        <a:lstStyle/>
        <a:p>
          <a:endParaRPr lang="en-US" sz="1900" b="0" dirty="0">
            <a:latin typeface="Garamond" pitchFamily="18" charset="0"/>
          </a:endParaRPr>
        </a:p>
      </dgm:t>
    </dgm:pt>
    <dgm:pt modelId="{7167F754-A135-4EB4-8625-56879C08582A}" type="parTrans" cxnId="{37A03EED-F6C3-4FF9-8D37-8CD90E20E65D}">
      <dgm:prSet/>
      <dgm:spPr/>
      <dgm:t>
        <a:bodyPr/>
        <a:lstStyle/>
        <a:p>
          <a:endParaRPr lang="en-US" sz="1900" b="0">
            <a:latin typeface="Garamond" pitchFamily="18" charset="0"/>
          </a:endParaRPr>
        </a:p>
      </dgm:t>
    </dgm:pt>
    <dgm:pt modelId="{4CDC671E-B0B9-47A1-87FC-CA95D5B1DE29}" type="sibTrans" cxnId="{37A03EED-F6C3-4FF9-8D37-8CD90E20E65D}">
      <dgm:prSet/>
      <dgm:spPr/>
      <dgm:t>
        <a:bodyPr/>
        <a:lstStyle/>
        <a:p>
          <a:endParaRPr lang="en-US" sz="1900" b="0">
            <a:latin typeface="Garamond" pitchFamily="18" charset="0"/>
          </a:endParaRPr>
        </a:p>
      </dgm:t>
    </dgm:pt>
    <dgm:pt modelId="{2F1FC169-34AA-4837-A12E-6F45AED34570}">
      <dgm:prSet phldrT="[Text]" custT="1"/>
      <dgm:spPr/>
      <dgm:t>
        <a:bodyPr/>
        <a:lstStyle/>
        <a:p>
          <a:r>
            <a:rPr lang="en-US" sz="2000" b="1" dirty="0">
              <a:latin typeface="Garamond" pitchFamily="18" charset="0"/>
            </a:rPr>
            <a:t>ITR 4 (</a:t>
          </a:r>
          <a:r>
            <a:rPr lang="en-US" sz="2000" b="1" dirty="0" err="1">
              <a:latin typeface="Garamond" pitchFamily="18" charset="0"/>
            </a:rPr>
            <a:t>Sugam</a:t>
          </a:r>
          <a:r>
            <a:rPr lang="en-US" sz="2000" b="1" dirty="0">
              <a:latin typeface="Garamond" pitchFamily="18" charset="0"/>
            </a:rPr>
            <a:t>)</a:t>
          </a:r>
        </a:p>
      </dgm:t>
    </dgm:pt>
    <dgm:pt modelId="{CF1F2FD0-9584-4ACC-BA74-65C122C98157}" type="parTrans" cxnId="{D372BACC-14A3-4938-9343-B35EBCC9381A}">
      <dgm:prSet/>
      <dgm:spPr/>
      <dgm:t>
        <a:bodyPr/>
        <a:lstStyle/>
        <a:p>
          <a:endParaRPr lang="en-US" sz="1900" b="0">
            <a:latin typeface="Garamond" pitchFamily="18" charset="0"/>
          </a:endParaRPr>
        </a:p>
      </dgm:t>
    </dgm:pt>
    <dgm:pt modelId="{8F9C66F9-D8DC-4B39-81E3-8E2F7A4B27C0}" type="sibTrans" cxnId="{D372BACC-14A3-4938-9343-B35EBCC9381A}">
      <dgm:prSet/>
      <dgm:spPr/>
      <dgm:t>
        <a:bodyPr/>
        <a:lstStyle/>
        <a:p>
          <a:endParaRPr lang="en-US" sz="1900" b="0">
            <a:latin typeface="Garamond" pitchFamily="18" charset="0"/>
          </a:endParaRPr>
        </a:p>
      </dgm:t>
    </dgm:pt>
    <dgm:pt modelId="{55816A76-559E-4296-871D-013F212F1DC7}">
      <dgm:prSet phldrT="[Text]" custT="1"/>
      <dgm:spPr/>
      <dgm:t>
        <a:bodyPr/>
        <a:lstStyle/>
        <a:p>
          <a:r>
            <a:rPr lang="en-US" sz="1900" b="0" dirty="0">
              <a:latin typeface="Garamond" pitchFamily="18" charset="0"/>
            </a:rPr>
            <a:t>For Individuals and HUFs having income from a proprietary business or profession</a:t>
          </a:r>
        </a:p>
      </dgm:t>
    </dgm:pt>
    <dgm:pt modelId="{DEB8D2B8-C918-43D5-AC6E-956D96E98A67}" type="parTrans" cxnId="{23FC4DDE-49D0-468C-8079-90EEA205727C}">
      <dgm:prSet/>
      <dgm:spPr/>
      <dgm:t>
        <a:bodyPr/>
        <a:lstStyle/>
        <a:p>
          <a:endParaRPr lang="en-US" sz="1900" b="0">
            <a:latin typeface="Garamond" pitchFamily="18" charset="0"/>
          </a:endParaRPr>
        </a:p>
      </dgm:t>
    </dgm:pt>
    <dgm:pt modelId="{47039EE3-FAAB-46D6-9A26-CE5F7EEA5745}" type="sibTrans" cxnId="{23FC4DDE-49D0-468C-8079-90EEA205727C}">
      <dgm:prSet/>
      <dgm:spPr/>
      <dgm:t>
        <a:bodyPr/>
        <a:lstStyle/>
        <a:p>
          <a:endParaRPr lang="en-US" sz="1900" b="0">
            <a:latin typeface="Garamond" pitchFamily="18" charset="0"/>
          </a:endParaRPr>
        </a:p>
      </dgm:t>
    </dgm:pt>
    <dgm:pt modelId="{DD7D997D-9CD5-49C5-8A33-FA772E9D0376}">
      <dgm:prSet phldrT="[Text]" custT="1"/>
      <dgm:spPr/>
      <dgm:t>
        <a:bodyPr/>
        <a:lstStyle/>
        <a:p>
          <a:r>
            <a:rPr lang="en-US" sz="1900" b="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dgm:t>
    </dgm:pt>
    <dgm:pt modelId="{33FE0AE3-D907-4DAB-BEAD-47FF77E3BD83}" type="parTrans" cxnId="{5F55B825-C95A-4657-8709-F41F04582E56}">
      <dgm:prSet/>
      <dgm:spPr/>
      <dgm:t>
        <a:bodyPr/>
        <a:lstStyle/>
        <a:p>
          <a:endParaRPr lang="en-US" sz="1900" b="0">
            <a:latin typeface="Garamond" pitchFamily="18" charset="0"/>
          </a:endParaRPr>
        </a:p>
      </dgm:t>
    </dgm:pt>
    <dgm:pt modelId="{77D7665C-BB49-456F-B198-BAB8C3B16B35}" type="sibTrans" cxnId="{5F55B825-C95A-4657-8709-F41F04582E56}">
      <dgm:prSet/>
      <dgm:spPr/>
      <dgm:t>
        <a:bodyPr/>
        <a:lstStyle/>
        <a:p>
          <a:endParaRPr lang="en-US" sz="1900" b="0">
            <a:latin typeface="Garamond" pitchFamily="18" charset="0"/>
          </a:endParaRPr>
        </a:p>
      </dgm:t>
    </dgm:pt>
    <dgm:pt modelId="{BE129237-852D-43C3-8C26-1522D9E0CD9D}" type="pres">
      <dgm:prSet presAssocID="{59FB2821-DFA4-48EF-8F24-43A7A36AF101}" presName="linear" presStyleCnt="0">
        <dgm:presLayoutVars>
          <dgm:animLvl val="lvl"/>
          <dgm:resizeHandles val="exact"/>
        </dgm:presLayoutVars>
      </dgm:prSet>
      <dgm:spPr/>
    </dgm:pt>
    <dgm:pt modelId="{96653F04-D073-4C31-99F5-540DB9062448}" type="pres">
      <dgm:prSet presAssocID="{B71508A3-07BD-48EE-B341-3F5508C96CE4}" presName="parentText" presStyleLbl="node1" presStyleIdx="0" presStyleCnt="4">
        <dgm:presLayoutVars>
          <dgm:chMax val="0"/>
          <dgm:bulletEnabled val="1"/>
        </dgm:presLayoutVars>
      </dgm:prSet>
      <dgm:spPr/>
    </dgm:pt>
    <dgm:pt modelId="{68277DD5-BCD7-435B-A47A-ACBDB212DD45}" type="pres">
      <dgm:prSet presAssocID="{B71508A3-07BD-48EE-B341-3F5508C96CE4}" presName="childText" presStyleLbl="revTx" presStyleIdx="0" presStyleCnt="4">
        <dgm:presLayoutVars>
          <dgm:bulletEnabled val="1"/>
        </dgm:presLayoutVars>
      </dgm:prSet>
      <dgm:spPr/>
    </dgm:pt>
    <dgm:pt modelId="{65507226-34B3-4FE5-BA46-8CDC37FFFBF9}" type="pres">
      <dgm:prSet presAssocID="{6A7E258E-E850-4BA1-A261-2AACB504D976}" presName="parentText" presStyleLbl="node1" presStyleIdx="1" presStyleCnt="4" custLinFactNeighborX="-1250" custLinFactNeighborY="5339">
        <dgm:presLayoutVars>
          <dgm:chMax val="0"/>
          <dgm:bulletEnabled val="1"/>
        </dgm:presLayoutVars>
      </dgm:prSet>
      <dgm:spPr/>
    </dgm:pt>
    <dgm:pt modelId="{28A3ED95-CE22-4C56-8D94-1137F3F2F8F9}" type="pres">
      <dgm:prSet presAssocID="{6A7E258E-E850-4BA1-A261-2AACB504D976}" presName="childText" presStyleLbl="revTx" presStyleIdx="1" presStyleCnt="4">
        <dgm:presLayoutVars>
          <dgm:bulletEnabled val="1"/>
        </dgm:presLayoutVars>
      </dgm:prSet>
      <dgm:spPr/>
    </dgm:pt>
    <dgm:pt modelId="{168DA218-AF72-4E10-A679-7E3A11DE7C85}" type="pres">
      <dgm:prSet presAssocID="{D77B91D9-2372-4AD7-89FC-31B5F129507A}" presName="parentText" presStyleLbl="node1" presStyleIdx="2" presStyleCnt="4">
        <dgm:presLayoutVars>
          <dgm:chMax val="0"/>
          <dgm:bulletEnabled val="1"/>
        </dgm:presLayoutVars>
      </dgm:prSet>
      <dgm:spPr/>
    </dgm:pt>
    <dgm:pt modelId="{75AD115B-F85B-4D83-AE6A-E97A1DA7C53A}" type="pres">
      <dgm:prSet presAssocID="{D77B91D9-2372-4AD7-89FC-31B5F129507A}" presName="childText" presStyleLbl="revTx" presStyleIdx="2" presStyleCnt="4">
        <dgm:presLayoutVars>
          <dgm:bulletEnabled val="1"/>
        </dgm:presLayoutVars>
      </dgm:prSet>
      <dgm:spPr/>
    </dgm:pt>
    <dgm:pt modelId="{CEBAB59F-B3D0-4C13-9A76-160277BFAD35}" type="pres">
      <dgm:prSet presAssocID="{2F1FC169-34AA-4837-A12E-6F45AED34570}" presName="parentText" presStyleLbl="node1" presStyleIdx="3" presStyleCnt="4">
        <dgm:presLayoutVars>
          <dgm:chMax val="0"/>
          <dgm:bulletEnabled val="1"/>
        </dgm:presLayoutVars>
      </dgm:prSet>
      <dgm:spPr/>
    </dgm:pt>
    <dgm:pt modelId="{AAA1769E-89D8-4A89-9882-CE7D19B35754}" type="pres">
      <dgm:prSet presAssocID="{2F1FC169-34AA-4837-A12E-6F45AED34570}" presName="childText" presStyleLbl="revTx" presStyleIdx="3" presStyleCnt="4">
        <dgm:presLayoutVars>
          <dgm:bulletEnabled val="1"/>
        </dgm:presLayoutVars>
      </dgm:prSet>
      <dgm:spPr/>
    </dgm:pt>
  </dgm:ptLst>
  <dgm:cxnLst>
    <dgm:cxn modelId="{38612A05-503B-4D7B-909A-E653E4709F97}" type="presOf" srcId="{2F1FC169-34AA-4837-A12E-6F45AED34570}" destId="{CEBAB59F-B3D0-4C13-9A76-160277BFAD35}" srcOrd="0" destOrd="0" presId="urn:microsoft.com/office/officeart/2005/8/layout/vList2"/>
    <dgm:cxn modelId="{238FCA17-93BC-42C1-A80D-5D72D8ED9343}" type="presOf" srcId="{21614152-279B-4C9D-8519-04F3CEB72DA4}" destId="{28A3ED95-CE22-4C56-8D94-1137F3F2F8F9}" srcOrd="0" destOrd="0" presId="urn:microsoft.com/office/officeart/2005/8/layout/vList2"/>
    <dgm:cxn modelId="{2E1CAD18-D3DB-4CF9-9AA1-8AA283A2AABB}" type="presOf" srcId="{6A7E258E-E850-4BA1-A261-2AACB504D976}" destId="{65507226-34B3-4FE5-BA46-8CDC37FFFBF9}" srcOrd="0" destOrd="0" presId="urn:microsoft.com/office/officeart/2005/8/layout/vList2"/>
    <dgm:cxn modelId="{5F55B825-C95A-4657-8709-F41F04582E56}" srcId="{2F1FC169-34AA-4837-A12E-6F45AED34570}" destId="{DD7D997D-9CD5-49C5-8A33-FA772E9D0376}" srcOrd="0" destOrd="0" parTransId="{33FE0AE3-D907-4DAB-BEAD-47FF77E3BD83}" sibTransId="{77D7665C-BB49-456F-B198-BAB8C3B16B35}"/>
    <dgm:cxn modelId="{8538BE29-C8D1-4EA6-B307-126C7E36E249}" srcId="{59FB2821-DFA4-48EF-8F24-43A7A36AF101}" destId="{6A7E258E-E850-4BA1-A261-2AACB504D976}" srcOrd="1" destOrd="0" parTransId="{A94C9257-B628-47AE-98F9-FAA05D79C48A}" sibTransId="{648F14F3-0653-4CC0-8C73-DDAE6528F14C}"/>
    <dgm:cxn modelId="{9D5A2382-FB8A-457C-B753-2D9EFB22FA37}" type="presOf" srcId="{CE986DA6-A654-42C9-A7E0-0BEAB6B59C7E}" destId="{68277DD5-BCD7-435B-A47A-ACBDB212DD45}" srcOrd="0" destOrd="0" presId="urn:microsoft.com/office/officeart/2005/8/layout/vList2"/>
    <dgm:cxn modelId="{F0058385-15DF-46E7-95D7-9777AD8C1F1C}" srcId="{59FB2821-DFA4-48EF-8F24-43A7A36AF101}" destId="{D77B91D9-2372-4AD7-89FC-31B5F129507A}" srcOrd="2" destOrd="0" parTransId="{B745B741-7993-4757-9456-30F48C7B66E8}" sibTransId="{419D43CB-4C36-4653-A8FF-48B135CFB075}"/>
    <dgm:cxn modelId="{7A49D38A-9584-4CC3-BA85-AF85D3C1541C}" type="presOf" srcId="{DD7D997D-9CD5-49C5-8A33-FA772E9D0376}" destId="{AAA1769E-89D8-4A89-9882-CE7D19B35754}" srcOrd="0" destOrd="0" presId="urn:microsoft.com/office/officeart/2005/8/layout/vList2"/>
    <dgm:cxn modelId="{E7269DBB-08B1-4B7F-A760-7E28037423D5}" type="presOf" srcId="{55816A76-559E-4296-871D-013F212F1DC7}" destId="{75AD115B-F85B-4D83-AE6A-E97A1DA7C53A}" srcOrd="0" destOrd="0" presId="urn:microsoft.com/office/officeart/2005/8/layout/vList2"/>
    <dgm:cxn modelId="{9DC95CBC-328D-4E8D-A99E-717F1F339467}" srcId="{6A7E258E-E850-4BA1-A261-2AACB504D976}" destId="{21614152-279B-4C9D-8519-04F3CEB72DA4}" srcOrd="0" destOrd="0" parTransId="{25564045-A72A-4E54-94CE-C0FCE6576735}" sibTransId="{6D3FD14C-2F62-4AD3-A803-4621DC5B8B90}"/>
    <dgm:cxn modelId="{55364BC8-3A86-49EA-99DE-B3BC0BBE7A97}" type="presOf" srcId="{15747C4C-6F7E-4F82-BB9D-48BEE92991AC}" destId="{AAA1769E-89D8-4A89-9882-CE7D19B35754}" srcOrd="0" destOrd="1" presId="urn:microsoft.com/office/officeart/2005/8/layout/vList2"/>
    <dgm:cxn modelId="{D372BACC-14A3-4938-9343-B35EBCC9381A}" srcId="{59FB2821-DFA4-48EF-8F24-43A7A36AF101}" destId="{2F1FC169-34AA-4837-A12E-6F45AED34570}" srcOrd="3" destOrd="0" parTransId="{CF1F2FD0-9584-4ACC-BA74-65C122C98157}" sibTransId="{8F9C66F9-D8DC-4B39-81E3-8E2F7A4B27C0}"/>
    <dgm:cxn modelId="{0B5286D8-3067-4855-A9C0-0BC46E3B5984}" type="presOf" srcId="{D77B91D9-2372-4AD7-89FC-31B5F129507A}" destId="{168DA218-AF72-4E10-A679-7E3A11DE7C85}" srcOrd="0" destOrd="0" presId="urn:microsoft.com/office/officeart/2005/8/layout/vList2"/>
    <dgm:cxn modelId="{139DDDDB-A70F-4104-AC95-ED2CD0B497B8}" type="presOf" srcId="{B71508A3-07BD-48EE-B341-3F5508C96CE4}" destId="{96653F04-D073-4C31-99F5-540DB9062448}" srcOrd="0" destOrd="0" presId="urn:microsoft.com/office/officeart/2005/8/layout/vList2"/>
    <dgm:cxn modelId="{FB2B2FDC-504C-4249-BF52-F171423ABEE6}" srcId="{59FB2821-DFA4-48EF-8F24-43A7A36AF101}" destId="{B71508A3-07BD-48EE-B341-3F5508C96CE4}" srcOrd="0" destOrd="0" parTransId="{8D0D051B-156B-4D84-BF5F-B5776F405F57}" sibTransId="{C45F2F43-928D-4DCB-A0FA-875E0DCFDC59}"/>
    <dgm:cxn modelId="{23FC4DDE-49D0-468C-8079-90EEA205727C}" srcId="{D77B91D9-2372-4AD7-89FC-31B5F129507A}" destId="{55816A76-559E-4296-871D-013F212F1DC7}" srcOrd="0" destOrd="0" parTransId="{DEB8D2B8-C918-43D5-AC6E-956D96E98A67}" sibTransId="{47039EE3-FAAB-46D6-9A26-CE5F7EEA5745}"/>
    <dgm:cxn modelId="{37A03EED-F6C3-4FF9-8D37-8CD90E20E65D}" srcId="{2F1FC169-34AA-4837-A12E-6F45AED34570}" destId="{15747C4C-6F7E-4F82-BB9D-48BEE92991AC}" srcOrd="1" destOrd="0" parTransId="{7167F754-A135-4EB4-8625-56879C08582A}" sibTransId="{4CDC671E-B0B9-47A1-87FC-CA95D5B1DE29}"/>
    <dgm:cxn modelId="{1DC4A6F9-C329-457A-BC85-D73427ADD0B6}" srcId="{B71508A3-07BD-48EE-B341-3F5508C96CE4}" destId="{CE986DA6-A654-42C9-A7E0-0BEAB6B59C7E}" srcOrd="0" destOrd="0" parTransId="{193854B3-532B-4665-B8D1-B919C85F5B4F}" sibTransId="{E0644E06-7A16-4A59-A1E6-3BA25AF07EAF}"/>
    <dgm:cxn modelId="{1160EDF9-3BAE-4C67-8ADA-7EF3445FA482}" type="presOf" srcId="{59FB2821-DFA4-48EF-8F24-43A7A36AF101}" destId="{BE129237-852D-43C3-8C26-1522D9E0CD9D}" srcOrd="0" destOrd="0" presId="urn:microsoft.com/office/officeart/2005/8/layout/vList2"/>
    <dgm:cxn modelId="{FE36AC8F-1FFE-446F-9FD3-E6326E7AB105}" type="presParOf" srcId="{BE129237-852D-43C3-8C26-1522D9E0CD9D}" destId="{96653F04-D073-4C31-99F5-540DB9062448}" srcOrd="0" destOrd="0" presId="urn:microsoft.com/office/officeart/2005/8/layout/vList2"/>
    <dgm:cxn modelId="{0131E749-50A8-4234-B088-9EB6CD02E94D}" type="presParOf" srcId="{BE129237-852D-43C3-8C26-1522D9E0CD9D}" destId="{68277DD5-BCD7-435B-A47A-ACBDB212DD45}" srcOrd="1" destOrd="0" presId="urn:microsoft.com/office/officeart/2005/8/layout/vList2"/>
    <dgm:cxn modelId="{26B1008E-7FBE-47CE-AABD-BFDA07A0A7E7}" type="presParOf" srcId="{BE129237-852D-43C3-8C26-1522D9E0CD9D}" destId="{65507226-34B3-4FE5-BA46-8CDC37FFFBF9}" srcOrd="2" destOrd="0" presId="urn:microsoft.com/office/officeart/2005/8/layout/vList2"/>
    <dgm:cxn modelId="{053EADA3-B71E-4696-BBBA-53A3E3AD769B}" type="presParOf" srcId="{BE129237-852D-43C3-8C26-1522D9E0CD9D}" destId="{28A3ED95-CE22-4C56-8D94-1137F3F2F8F9}" srcOrd="3" destOrd="0" presId="urn:microsoft.com/office/officeart/2005/8/layout/vList2"/>
    <dgm:cxn modelId="{564A2302-C5EE-48C0-B989-1A2DBA634B12}" type="presParOf" srcId="{BE129237-852D-43C3-8C26-1522D9E0CD9D}" destId="{168DA218-AF72-4E10-A679-7E3A11DE7C85}" srcOrd="4" destOrd="0" presId="urn:microsoft.com/office/officeart/2005/8/layout/vList2"/>
    <dgm:cxn modelId="{243EE369-6580-4EC7-BDA9-D19503D25767}" type="presParOf" srcId="{BE129237-852D-43C3-8C26-1522D9E0CD9D}" destId="{75AD115B-F85B-4D83-AE6A-E97A1DA7C53A}" srcOrd="5" destOrd="0" presId="urn:microsoft.com/office/officeart/2005/8/layout/vList2"/>
    <dgm:cxn modelId="{B6A66693-4D1D-4E71-8873-25EB19643232}" type="presParOf" srcId="{BE129237-852D-43C3-8C26-1522D9E0CD9D}" destId="{CEBAB59F-B3D0-4C13-9A76-160277BFAD35}" srcOrd="6" destOrd="0" presId="urn:microsoft.com/office/officeart/2005/8/layout/vList2"/>
    <dgm:cxn modelId="{7A62A67E-AFCD-4208-A0B9-0487732E1EC3}" type="presParOf" srcId="{BE129237-852D-43C3-8C26-1522D9E0CD9D}" destId="{AAA1769E-89D8-4A89-9882-CE7D19B357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41038-28FC-40A8-9900-DBD1E2A8E9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5ACD66-BAAA-4862-82D1-BF595DEF69BC}">
      <dgm:prSet phldrT="[Text]" custT="1"/>
      <dgm:spPr/>
      <dgm:t>
        <a:bodyPr/>
        <a:lstStyle/>
        <a:p>
          <a:r>
            <a:rPr lang="en-US" sz="2400" b="1" dirty="0">
              <a:latin typeface="Garamond" pitchFamily="18" charset="0"/>
            </a:rPr>
            <a:t>ITR 5	</a:t>
          </a:r>
        </a:p>
      </dgm:t>
    </dgm:pt>
    <dgm:pt modelId="{E3421D7D-9A89-43AE-9C24-2F177BEDB8B3}" type="parTrans" cxnId="{07699D70-A1F3-4111-A117-54EAF89C08F4}">
      <dgm:prSet/>
      <dgm:spPr/>
      <dgm:t>
        <a:bodyPr/>
        <a:lstStyle/>
        <a:p>
          <a:endParaRPr lang="en-US" sz="1900">
            <a:latin typeface="Garamond" pitchFamily="18" charset="0"/>
          </a:endParaRPr>
        </a:p>
      </dgm:t>
    </dgm:pt>
    <dgm:pt modelId="{B3D156FA-3A1C-405A-B2C6-87F62F95719D}" type="sibTrans" cxnId="{07699D70-A1F3-4111-A117-54EAF89C08F4}">
      <dgm:prSet/>
      <dgm:spPr/>
      <dgm:t>
        <a:bodyPr/>
        <a:lstStyle/>
        <a:p>
          <a:endParaRPr lang="en-US" sz="1900">
            <a:latin typeface="Garamond" pitchFamily="18" charset="0"/>
          </a:endParaRPr>
        </a:p>
      </dgm:t>
    </dgm:pt>
    <dgm:pt modelId="{D2B1B278-BC75-4654-B855-7EBE6EC38566}">
      <dgm:prSet phldrT="[Text]" custT="1"/>
      <dgm:spPr/>
      <dgm:t>
        <a:bodyPr/>
        <a:lstStyle/>
        <a:p>
          <a:r>
            <a:rPr lang="en-US" sz="1900" dirty="0">
              <a:latin typeface="Garamond" pitchFamily="18" charset="0"/>
            </a:rPr>
            <a:t>For person other than (</a:t>
          </a:r>
          <a:r>
            <a:rPr lang="en-US" sz="1900" dirty="0" err="1">
              <a:latin typeface="Garamond" pitchFamily="18" charset="0"/>
            </a:rPr>
            <a:t>i</a:t>
          </a:r>
          <a:r>
            <a:rPr lang="en-US" sz="1900" dirty="0">
              <a:latin typeface="Garamond" pitchFamily="18" charset="0"/>
            </a:rPr>
            <a:t>) Individual; (ii) HUF; (iii) Company; &amp; (iv) Person filing Form ITR-7</a:t>
          </a:r>
        </a:p>
      </dgm:t>
    </dgm:pt>
    <dgm:pt modelId="{A3E1CDAF-AB03-4040-9CAC-4F331E383489}" type="parTrans" cxnId="{56C1F4D5-7BA6-4B1D-9DA4-B4082D0E3163}">
      <dgm:prSet/>
      <dgm:spPr/>
      <dgm:t>
        <a:bodyPr/>
        <a:lstStyle/>
        <a:p>
          <a:endParaRPr lang="en-US" sz="1900">
            <a:latin typeface="Garamond" pitchFamily="18" charset="0"/>
          </a:endParaRPr>
        </a:p>
      </dgm:t>
    </dgm:pt>
    <dgm:pt modelId="{B874FC9B-B107-486D-8812-F6AD200B931C}" type="sibTrans" cxnId="{56C1F4D5-7BA6-4B1D-9DA4-B4082D0E3163}">
      <dgm:prSet/>
      <dgm:spPr/>
      <dgm:t>
        <a:bodyPr/>
        <a:lstStyle/>
        <a:p>
          <a:endParaRPr lang="en-US" sz="1900">
            <a:latin typeface="Garamond" pitchFamily="18" charset="0"/>
          </a:endParaRPr>
        </a:p>
      </dgm:t>
    </dgm:pt>
    <dgm:pt modelId="{EB4DC1C4-B9E2-464A-B8A0-CC54853E9D33}">
      <dgm:prSet phldrT="[Text]" custT="1"/>
      <dgm:spPr/>
      <dgm:t>
        <a:bodyPr/>
        <a:lstStyle/>
        <a:p>
          <a:r>
            <a:rPr lang="en-US" sz="2400" b="1" dirty="0">
              <a:latin typeface="Garamond" pitchFamily="18" charset="0"/>
            </a:rPr>
            <a:t>ITR 6</a:t>
          </a:r>
        </a:p>
      </dgm:t>
    </dgm:pt>
    <dgm:pt modelId="{6E8767A4-D0B7-452A-B295-1ECD80D4AE0B}" type="parTrans" cxnId="{9FB1A422-C058-42FB-87DC-0FEC1E3BAFF8}">
      <dgm:prSet/>
      <dgm:spPr/>
      <dgm:t>
        <a:bodyPr/>
        <a:lstStyle/>
        <a:p>
          <a:endParaRPr lang="en-US" sz="1900">
            <a:latin typeface="Garamond" pitchFamily="18" charset="0"/>
          </a:endParaRPr>
        </a:p>
      </dgm:t>
    </dgm:pt>
    <dgm:pt modelId="{9DA45A18-82BF-45C7-8BD9-AE9B3F013DD1}" type="sibTrans" cxnId="{9FB1A422-C058-42FB-87DC-0FEC1E3BAFF8}">
      <dgm:prSet/>
      <dgm:spPr/>
      <dgm:t>
        <a:bodyPr/>
        <a:lstStyle/>
        <a:p>
          <a:endParaRPr lang="en-US" sz="1900">
            <a:latin typeface="Garamond" pitchFamily="18" charset="0"/>
          </a:endParaRPr>
        </a:p>
      </dgm:t>
    </dgm:pt>
    <dgm:pt modelId="{FD60B872-100A-4DE0-9AB3-7E466C004DB3}">
      <dgm:prSet phldrT="[Text]" custT="1"/>
      <dgm:spPr/>
      <dgm:t>
        <a:bodyPr/>
        <a:lstStyle/>
        <a:p>
          <a:r>
            <a:rPr lang="en-US" sz="1900" dirty="0">
              <a:latin typeface="Garamond" pitchFamily="18" charset="0"/>
            </a:rPr>
            <a:t>For Companies other than companies claiming exemption u/s 11</a:t>
          </a:r>
        </a:p>
      </dgm:t>
    </dgm:pt>
    <dgm:pt modelId="{605B8579-985A-4F87-968B-8E3273D5AAB6}" type="parTrans" cxnId="{FEB3E03B-E7E9-4521-A2AC-178BB64C756B}">
      <dgm:prSet/>
      <dgm:spPr/>
      <dgm:t>
        <a:bodyPr/>
        <a:lstStyle/>
        <a:p>
          <a:endParaRPr lang="en-US" sz="1900">
            <a:latin typeface="Garamond" pitchFamily="18" charset="0"/>
          </a:endParaRPr>
        </a:p>
      </dgm:t>
    </dgm:pt>
    <dgm:pt modelId="{A77AEF6E-A9FF-403F-AF78-AE962FBBA332}" type="sibTrans" cxnId="{FEB3E03B-E7E9-4521-A2AC-178BB64C756B}">
      <dgm:prSet/>
      <dgm:spPr/>
      <dgm:t>
        <a:bodyPr/>
        <a:lstStyle/>
        <a:p>
          <a:endParaRPr lang="en-US" sz="1900">
            <a:latin typeface="Garamond" pitchFamily="18" charset="0"/>
          </a:endParaRPr>
        </a:p>
      </dgm:t>
    </dgm:pt>
    <dgm:pt modelId="{1591B99B-FCE3-4093-9921-998868595D53}">
      <dgm:prSet phldrT="[Text]" custT="1"/>
      <dgm:spPr/>
      <dgm:t>
        <a:bodyPr/>
        <a:lstStyle/>
        <a:p>
          <a:r>
            <a:rPr lang="en-US" sz="2400" b="1" dirty="0">
              <a:latin typeface="Garamond" pitchFamily="18" charset="0"/>
            </a:rPr>
            <a:t>ITR 7</a:t>
          </a:r>
        </a:p>
      </dgm:t>
    </dgm:pt>
    <dgm:pt modelId="{5FA1EB64-E88E-40AE-940B-587BEB05B578}" type="parTrans" cxnId="{4F06730D-7712-489B-B30C-B8EB8BA66086}">
      <dgm:prSet/>
      <dgm:spPr/>
      <dgm:t>
        <a:bodyPr/>
        <a:lstStyle/>
        <a:p>
          <a:endParaRPr lang="en-US" sz="1900">
            <a:latin typeface="Garamond" pitchFamily="18" charset="0"/>
          </a:endParaRPr>
        </a:p>
      </dgm:t>
    </dgm:pt>
    <dgm:pt modelId="{56F04A22-5892-4F1E-A8CB-BCBD980285BC}" type="sibTrans" cxnId="{4F06730D-7712-489B-B30C-B8EB8BA66086}">
      <dgm:prSet/>
      <dgm:spPr/>
      <dgm:t>
        <a:bodyPr/>
        <a:lstStyle/>
        <a:p>
          <a:endParaRPr lang="en-US" sz="1900">
            <a:latin typeface="Garamond" pitchFamily="18" charset="0"/>
          </a:endParaRPr>
        </a:p>
      </dgm:t>
    </dgm:pt>
    <dgm:pt modelId="{522D5D4D-8971-4082-A16F-47C5CCF277AA}">
      <dgm:prSet phldrT="[Text]" custT="1"/>
      <dgm:spPr/>
      <dgm:t>
        <a:bodyPr/>
        <a:lstStyle/>
        <a:p>
          <a:r>
            <a:rPr lang="en-US" sz="1900" dirty="0">
              <a:latin typeface="Garamond" pitchFamily="18" charset="0"/>
            </a:rPr>
            <a:t>For persons including companies required to furnish return u/s 139(4A) or 139(4B) or 139(4C) or139(4D) or 139(4F)</a:t>
          </a:r>
        </a:p>
      </dgm:t>
    </dgm:pt>
    <dgm:pt modelId="{2E2CDB7E-D8FC-4FE5-9069-F7CBA21E440A}" type="parTrans" cxnId="{F579B6FF-00F7-4E46-91F7-D198CE61C2B9}">
      <dgm:prSet/>
      <dgm:spPr/>
      <dgm:t>
        <a:bodyPr/>
        <a:lstStyle/>
        <a:p>
          <a:endParaRPr lang="en-US" sz="1900">
            <a:latin typeface="Garamond" pitchFamily="18" charset="0"/>
          </a:endParaRPr>
        </a:p>
      </dgm:t>
    </dgm:pt>
    <dgm:pt modelId="{CF6D848E-3619-452B-B756-BE6524443B85}" type="sibTrans" cxnId="{F579B6FF-00F7-4E46-91F7-D198CE61C2B9}">
      <dgm:prSet/>
      <dgm:spPr/>
      <dgm:t>
        <a:bodyPr/>
        <a:lstStyle/>
        <a:p>
          <a:endParaRPr lang="en-US" sz="1900">
            <a:latin typeface="Garamond" pitchFamily="18" charset="0"/>
          </a:endParaRPr>
        </a:p>
      </dgm:t>
    </dgm:pt>
    <dgm:pt modelId="{E4AC7485-3EB7-4B8B-BBAE-065DD88B8401}">
      <dgm:prSet phldrT="[Text]" custT="1"/>
      <dgm:spPr/>
      <dgm:t>
        <a:bodyPr/>
        <a:lstStyle/>
        <a:p>
          <a:r>
            <a:rPr lang="en-US" sz="2400" b="1" dirty="0">
              <a:latin typeface="Garamond" pitchFamily="18" charset="0"/>
            </a:rPr>
            <a:t>ITR- V</a:t>
          </a:r>
        </a:p>
      </dgm:t>
    </dgm:pt>
    <dgm:pt modelId="{52F48787-8B0E-44AC-BB5E-86C5D3F3E18D}" type="parTrans" cxnId="{297E61D3-508A-4428-96EE-C12EC79873AD}">
      <dgm:prSet/>
      <dgm:spPr/>
      <dgm:t>
        <a:bodyPr/>
        <a:lstStyle/>
        <a:p>
          <a:endParaRPr lang="en-US" sz="1900">
            <a:latin typeface="Garamond" pitchFamily="18" charset="0"/>
          </a:endParaRPr>
        </a:p>
      </dgm:t>
    </dgm:pt>
    <dgm:pt modelId="{83091D2E-B0F5-4113-9045-091731ACDAA3}" type="sibTrans" cxnId="{297E61D3-508A-4428-96EE-C12EC79873AD}">
      <dgm:prSet/>
      <dgm:spPr/>
      <dgm:t>
        <a:bodyPr/>
        <a:lstStyle/>
        <a:p>
          <a:endParaRPr lang="en-US" sz="1900">
            <a:latin typeface="Garamond" pitchFamily="18" charset="0"/>
          </a:endParaRPr>
        </a:p>
      </dgm:t>
    </dgm:pt>
    <dgm:pt modelId="{1E98049F-FC14-4F64-A065-1F2442989679}">
      <dgm:prSet phldrT="[Text]" custT="1"/>
      <dgm:spPr/>
      <dgm:t>
        <a:bodyPr/>
        <a:lstStyle/>
        <a:p>
          <a:r>
            <a:rPr lang="en-US" sz="1900" dirty="0">
              <a:latin typeface="Garamond" pitchFamily="18" charset="0"/>
            </a:rPr>
            <a:t>Income Tax Return Verification Form [Where the data of the aforesaid Return of Income has transmitted electronically without digital signature]</a:t>
          </a:r>
        </a:p>
      </dgm:t>
    </dgm:pt>
    <dgm:pt modelId="{65BE19A5-4C4F-4BE5-81F1-4201A57D38AB}" type="parTrans" cxnId="{AFA6C4E8-B850-4D6C-8618-93F4A189C06A}">
      <dgm:prSet/>
      <dgm:spPr/>
      <dgm:t>
        <a:bodyPr/>
        <a:lstStyle/>
        <a:p>
          <a:endParaRPr lang="en-US" sz="1900">
            <a:latin typeface="Garamond" pitchFamily="18" charset="0"/>
          </a:endParaRPr>
        </a:p>
      </dgm:t>
    </dgm:pt>
    <dgm:pt modelId="{33DDD9A6-1E2E-495A-A0D3-03EB7E977DBC}" type="sibTrans" cxnId="{AFA6C4E8-B850-4D6C-8618-93F4A189C06A}">
      <dgm:prSet/>
      <dgm:spPr/>
      <dgm:t>
        <a:bodyPr/>
        <a:lstStyle/>
        <a:p>
          <a:endParaRPr lang="en-US" sz="1900">
            <a:latin typeface="Garamond" pitchFamily="18" charset="0"/>
          </a:endParaRPr>
        </a:p>
      </dgm:t>
    </dgm:pt>
    <dgm:pt modelId="{CDD6467B-BA7F-40E6-8DEF-21BF3A73F944}" type="pres">
      <dgm:prSet presAssocID="{14541038-28FC-40A8-9900-DBD1E2A8E96F}" presName="linear" presStyleCnt="0">
        <dgm:presLayoutVars>
          <dgm:animLvl val="lvl"/>
          <dgm:resizeHandles val="exact"/>
        </dgm:presLayoutVars>
      </dgm:prSet>
      <dgm:spPr/>
    </dgm:pt>
    <dgm:pt modelId="{844A202B-B022-45EB-A6DC-124BDF76F2D4}" type="pres">
      <dgm:prSet presAssocID="{165ACD66-BAAA-4862-82D1-BF595DEF69BC}" presName="parentText" presStyleLbl="node1" presStyleIdx="0" presStyleCnt="4">
        <dgm:presLayoutVars>
          <dgm:chMax val="0"/>
          <dgm:bulletEnabled val="1"/>
        </dgm:presLayoutVars>
      </dgm:prSet>
      <dgm:spPr/>
    </dgm:pt>
    <dgm:pt modelId="{20400C6F-1511-4D21-933A-8E9C5FF7B044}" type="pres">
      <dgm:prSet presAssocID="{165ACD66-BAAA-4862-82D1-BF595DEF69BC}" presName="childText" presStyleLbl="revTx" presStyleIdx="0" presStyleCnt="4">
        <dgm:presLayoutVars>
          <dgm:bulletEnabled val="1"/>
        </dgm:presLayoutVars>
      </dgm:prSet>
      <dgm:spPr/>
    </dgm:pt>
    <dgm:pt modelId="{1DD5C54A-6BE3-40AD-AB4C-45F3704EA490}" type="pres">
      <dgm:prSet presAssocID="{EB4DC1C4-B9E2-464A-B8A0-CC54853E9D33}" presName="parentText" presStyleLbl="node1" presStyleIdx="1" presStyleCnt="4">
        <dgm:presLayoutVars>
          <dgm:chMax val="0"/>
          <dgm:bulletEnabled val="1"/>
        </dgm:presLayoutVars>
      </dgm:prSet>
      <dgm:spPr/>
    </dgm:pt>
    <dgm:pt modelId="{83A8B341-DA13-4734-BC7A-CE79F9209F40}" type="pres">
      <dgm:prSet presAssocID="{EB4DC1C4-B9E2-464A-B8A0-CC54853E9D33}" presName="childText" presStyleLbl="revTx" presStyleIdx="1" presStyleCnt="4">
        <dgm:presLayoutVars>
          <dgm:bulletEnabled val="1"/>
        </dgm:presLayoutVars>
      </dgm:prSet>
      <dgm:spPr/>
    </dgm:pt>
    <dgm:pt modelId="{CBC74289-91D5-4850-A800-4D20DBC7106D}" type="pres">
      <dgm:prSet presAssocID="{1591B99B-FCE3-4093-9921-998868595D53}" presName="parentText" presStyleLbl="node1" presStyleIdx="2" presStyleCnt="4">
        <dgm:presLayoutVars>
          <dgm:chMax val="0"/>
          <dgm:bulletEnabled val="1"/>
        </dgm:presLayoutVars>
      </dgm:prSet>
      <dgm:spPr/>
    </dgm:pt>
    <dgm:pt modelId="{B949296B-0CC7-4E81-A749-0F084EF84F0B}" type="pres">
      <dgm:prSet presAssocID="{1591B99B-FCE3-4093-9921-998868595D53}" presName="childText" presStyleLbl="revTx" presStyleIdx="2" presStyleCnt="4">
        <dgm:presLayoutVars>
          <dgm:bulletEnabled val="1"/>
        </dgm:presLayoutVars>
      </dgm:prSet>
      <dgm:spPr/>
    </dgm:pt>
    <dgm:pt modelId="{DA8E6743-FB11-4502-8CD5-7B618AA5DFA8}" type="pres">
      <dgm:prSet presAssocID="{E4AC7485-3EB7-4B8B-BBAE-065DD88B8401}" presName="parentText" presStyleLbl="node1" presStyleIdx="3" presStyleCnt="4">
        <dgm:presLayoutVars>
          <dgm:chMax val="0"/>
          <dgm:bulletEnabled val="1"/>
        </dgm:presLayoutVars>
      </dgm:prSet>
      <dgm:spPr/>
    </dgm:pt>
    <dgm:pt modelId="{113DAF9E-D74E-4E28-96EC-B573AD15BB02}" type="pres">
      <dgm:prSet presAssocID="{E4AC7485-3EB7-4B8B-BBAE-065DD88B8401}" presName="childText" presStyleLbl="revTx" presStyleIdx="3" presStyleCnt="4">
        <dgm:presLayoutVars>
          <dgm:bulletEnabled val="1"/>
        </dgm:presLayoutVars>
      </dgm:prSet>
      <dgm:spPr/>
    </dgm:pt>
  </dgm:ptLst>
  <dgm:cxnLst>
    <dgm:cxn modelId="{CDC8370A-839C-44C1-82FD-F6F154ACA4CC}" type="presOf" srcId="{165ACD66-BAAA-4862-82D1-BF595DEF69BC}" destId="{844A202B-B022-45EB-A6DC-124BDF76F2D4}" srcOrd="0" destOrd="0" presId="urn:microsoft.com/office/officeart/2005/8/layout/vList2"/>
    <dgm:cxn modelId="{C409EA0C-13F0-4E6F-BAF6-F7A1E8637E75}" type="presOf" srcId="{14541038-28FC-40A8-9900-DBD1E2A8E96F}" destId="{CDD6467B-BA7F-40E6-8DEF-21BF3A73F944}" srcOrd="0" destOrd="0" presId="urn:microsoft.com/office/officeart/2005/8/layout/vList2"/>
    <dgm:cxn modelId="{4F06730D-7712-489B-B30C-B8EB8BA66086}" srcId="{14541038-28FC-40A8-9900-DBD1E2A8E96F}" destId="{1591B99B-FCE3-4093-9921-998868595D53}" srcOrd="2" destOrd="0" parTransId="{5FA1EB64-E88E-40AE-940B-587BEB05B578}" sibTransId="{56F04A22-5892-4F1E-A8CB-BCBD980285BC}"/>
    <dgm:cxn modelId="{910CF413-EB2B-4950-B3E3-490125B9C381}" type="presOf" srcId="{D2B1B278-BC75-4654-B855-7EBE6EC38566}" destId="{20400C6F-1511-4D21-933A-8E9C5FF7B044}" srcOrd="0" destOrd="0" presId="urn:microsoft.com/office/officeart/2005/8/layout/vList2"/>
    <dgm:cxn modelId="{FA36F11C-747C-4A0F-901C-1A372ED10F79}" type="presOf" srcId="{E4AC7485-3EB7-4B8B-BBAE-065DD88B8401}" destId="{DA8E6743-FB11-4502-8CD5-7B618AA5DFA8}" srcOrd="0" destOrd="0" presId="urn:microsoft.com/office/officeart/2005/8/layout/vList2"/>
    <dgm:cxn modelId="{9FB1A422-C058-42FB-87DC-0FEC1E3BAFF8}" srcId="{14541038-28FC-40A8-9900-DBD1E2A8E96F}" destId="{EB4DC1C4-B9E2-464A-B8A0-CC54853E9D33}" srcOrd="1" destOrd="0" parTransId="{6E8767A4-D0B7-452A-B295-1ECD80D4AE0B}" sibTransId="{9DA45A18-82BF-45C7-8BD9-AE9B3F013DD1}"/>
    <dgm:cxn modelId="{53223E23-78AD-4DD5-9DA3-1790A943E59E}" type="presOf" srcId="{FD60B872-100A-4DE0-9AB3-7E466C004DB3}" destId="{83A8B341-DA13-4734-BC7A-CE79F9209F40}" srcOrd="0" destOrd="0" presId="urn:microsoft.com/office/officeart/2005/8/layout/vList2"/>
    <dgm:cxn modelId="{FEB3E03B-E7E9-4521-A2AC-178BB64C756B}" srcId="{EB4DC1C4-B9E2-464A-B8A0-CC54853E9D33}" destId="{FD60B872-100A-4DE0-9AB3-7E466C004DB3}" srcOrd="0" destOrd="0" parTransId="{605B8579-985A-4F87-968B-8E3273D5AAB6}" sibTransId="{A77AEF6E-A9FF-403F-AF78-AE962FBBA332}"/>
    <dgm:cxn modelId="{07008E5C-D777-4F6D-9789-C1F030EF9A08}" type="presOf" srcId="{EB4DC1C4-B9E2-464A-B8A0-CC54853E9D33}" destId="{1DD5C54A-6BE3-40AD-AB4C-45F3704EA490}" srcOrd="0" destOrd="0" presId="urn:microsoft.com/office/officeart/2005/8/layout/vList2"/>
    <dgm:cxn modelId="{07699D70-A1F3-4111-A117-54EAF89C08F4}" srcId="{14541038-28FC-40A8-9900-DBD1E2A8E96F}" destId="{165ACD66-BAAA-4862-82D1-BF595DEF69BC}" srcOrd="0" destOrd="0" parTransId="{E3421D7D-9A89-43AE-9C24-2F177BEDB8B3}" sibTransId="{B3D156FA-3A1C-405A-B2C6-87F62F95719D}"/>
    <dgm:cxn modelId="{56978D9E-E839-4C24-BDF8-6C52F6FF8B75}" type="presOf" srcId="{1591B99B-FCE3-4093-9921-998868595D53}" destId="{CBC74289-91D5-4850-A800-4D20DBC7106D}" srcOrd="0" destOrd="0" presId="urn:microsoft.com/office/officeart/2005/8/layout/vList2"/>
    <dgm:cxn modelId="{8742E1C3-A672-4D1F-B210-1B114CD1C6C2}" type="presOf" srcId="{1E98049F-FC14-4F64-A065-1F2442989679}" destId="{113DAF9E-D74E-4E28-96EC-B573AD15BB02}" srcOrd="0" destOrd="0" presId="urn:microsoft.com/office/officeart/2005/8/layout/vList2"/>
    <dgm:cxn modelId="{297E61D3-508A-4428-96EE-C12EC79873AD}" srcId="{14541038-28FC-40A8-9900-DBD1E2A8E96F}" destId="{E4AC7485-3EB7-4B8B-BBAE-065DD88B8401}" srcOrd="3" destOrd="0" parTransId="{52F48787-8B0E-44AC-BB5E-86C5D3F3E18D}" sibTransId="{83091D2E-B0F5-4113-9045-091731ACDAA3}"/>
    <dgm:cxn modelId="{56C1F4D5-7BA6-4B1D-9DA4-B4082D0E3163}" srcId="{165ACD66-BAAA-4862-82D1-BF595DEF69BC}" destId="{D2B1B278-BC75-4654-B855-7EBE6EC38566}" srcOrd="0" destOrd="0" parTransId="{A3E1CDAF-AB03-4040-9CAC-4F331E383489}" sibTransId="{B874FC9B-B107-486D-8812-F6AD200B931C}"/>
    <dgm:cxn modelId="{AFA6C4E8-B850-4D6C-8618-93F4A189C06A}" srcId="{E4AC7485-3EB7-4B8B-BBAE-065DD88B8401}" destId="{1E98049F-FC14-4F64-A065-1F2442989679}" srcOrd="0" destOrd="0" parTransId="{65BE19A5-4C4F-4BE5-81F1-4201A57D38AB}" sibTransId="{33DDD9A6-1E2E-495A-A0D3-03EB7E977DBC}"/>
    <dgm:cxn modelId="{A5A92BF4-06BA-4FEE-8B47-4C2459176132}" type="presOf" srcId="{522D5D4D-8971-4082-A16F-47C5CCF277AA}" destId="{B949296B-0CC7-4E81-A749-0F084EF84F0B}" srcOrd="0" destOrd="0" presId="urn:microsoft.com/office/officeart/2005/8/layout/vList2"/>
    <dgm:cxn modelId="{F579B6FF-00F7-4E46-91F7-D198CE61C2B9}" srcId="{1591B99B-FCE3-4093-9921-998868595D53}" destId="{522D5D4D-8971-4082-A16F-47C5CCF277AA}" srcOrd="0" destOrd="0" parTransId="{2E2CDB7E-D8FC-4FE5-9069-F7CBA21E440A}" sibTransId="{CF6D848E-3619-452B-B756-BE6524443B85}"/>
    <dgm:cxn modelId="{296D60B4-C6B8-480D-963F-F3259C8912D2}" type="presParOf" srcId="{CDD6467B-BA7F-40E6-8DEF-21BF3A73F944}" destId="{844A202B-B022-45EB-A6DC-124BDF76F2D4}" srcOrd="0" destOrd="0" presId="urn:microsoft.com/office/officeart/2005/8/layout/vList2"/>
    <dgm:cxn modelId="{B383D39D-6A56-434D-A75C-C99CE74A75DD}" type="presParOf" srcId="{CDD6467B-BA7F-40E6-8DEF-21BF3A73F944}" destId="{20400C6F-1511-4D21-933A-8E9C5FF7B044}" srcOrd="1" destOrd="0" presId="urn:microsoft.com/office/officeart/2005/8/layout/vList2"/>
    <dgm:cxn modelId="{D1F9B9A6-CEED-41B3-A8E2-B957A86A6927}" type="presParOf" srcId="{CDD6467B-BA7F-40E6-8DEF-21BF3A73F944}" destId="{1DD5C54A-6BE3-40AD-AB4C-45F3704EA490}" srcOrd="2" destOrd="0" presId="urn:microsoft.com/office/officeart/2005/8/layout/vList2"/>
    <dgm:cxn modelId="{4D9D8E1F-E6A2-4E2B-BDB6-5B105330169C}" type="presParOf" srcId="{CDD6467B-BA7F-40E6-8DEF-21BF3A73F944}" destId="{83A8B341-DA13-4734-BC7A-CE79F9209F40}" srcOrd="3" destOrd="0" presId="urn:microsoft.com/office/officeart/2005/8/layout/vList2"/>
    <dgm:cxn modelId="{2A9F1D7D-B053-4919-AEFC-AEEA3E67ED8B}" type="presParOf" srcId="{CDD6467B-BA7F-40E6-8DEF-21BF3A73F944}" destId="{CBC74289-91D5-4850-A800-4D20DBC7106D}" srcOrd="4" destOrd="0" presId="urn:microsoft.com/office/officeart/2005/8/layout/vList2"/>
    <dgm:cxn modelId="{C63F8797-3E35-4BAD-85A4-0E187E55416D}" type="presParOf" srcId="{CDD6467B-BA7F-40E6-8DEF-21BF3A73F944}" destId="{B949296B-0CC7-4E81-A749-0F084EF84F0B}" srcOrd="5" destOrd="0" presId="urn:microsoft.com/office/officeart/2005/8/layout/vList2"/>
    <dgm:cxn modelId="{EC65F02A-1768-4595-8464-30D788839FE8}" type="presParOf" srcId="{CDD6467B-BA7F-40E6-8DEF-21BF3A73F944}" destId="{DA8E6743-FB11-4502-8CD5-7B618AA5DFA8}" srcOrd="6" destOrd="0" presId="urn:microsoft.com/office/officeart/2005/8/layout/vList2"/>
    <dgm:cxn modelId="{5DC3B948-A7CB-408D-BE69-98943E27217A}" type="presParOf" srcId="{CDD6467B-BA7F-40E6-8DEF-21BF3A73F944}" destId="{113DAF9E-D74E-4E28-96EC-B573AD15BB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54CB-C2B5-4865-80BD-271FB9E2BD5A}">
      <dsp:nvSpPr>
        <dsp:cNvPr id="0" name=""/>
        <dsp:cNvSpPr/>
      </dsp:nvSpPr>
      <dsp:spPr>
        <a:xfrm rot="5400000">
          <a:off x="-169068" y="169670"/>
          <a:ext cx="1127124" cy="78898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       1	</a:t>
          </a:r>
        </a:p>
      </dsp:txBody>
      <dsp:txXfrm rot="-5400000">
        <a:off x="1" y="395096"/>
        <a:ext cx="788987" cy="338137"/>
      </dsp:txXfrm>
    </dsp:sp>
    <dsp:sp modelId="{0A08E6BE-EF89-4127-BE63-303ACC179C5F}">
      <dsp:nvSpPr>
        <dsp:cNvPr id="0" name=""/>
        <dsp:cNvSpPr/>
      </dsp:nvSpPr>
      <dsp:spPr>
        <a:xfrm rot="5400000">
          <a:off x="4600178" y="-3810589"/>
          <a:ext cx="732631" cy="83550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deposited an aggregate amount exceeding </a:t>
          </a:r>
          <a:r>
            <a:rPr lang="en-US" sz="1900" b="1" kern="1200" dirty="0"/>
            <a:t>Rs.1 </a:t>
          </a:r>
          <a:r>
            <a:rPr lang="en-US" sz="1900" b="1" kern="1200" dirty="0" err="1"/>
            <a:t>crore</a:t>
          </a:r>
          <a:r>
            <a:rPr lang="en-US" sz="1900" b="1" kern="1200" dirty="0"/>
            <a:t> </a:t>
          </a:r>
          <a:r>
            <a:rPr lang="en-US" sz="1900" kern="1200" dirty="0"/>
            <a:t>in one or more current accounts maintained with   a banking company or a co-operative bank : or</a:t>
          </a:r>
        </a:p>
      </dsp:txBody>
      <dsp:txXfrm rot="-5400000">
        <a:off x="788988" y="36365"/>
        <a:ext cx="8319248" cy="661103"/>
      </dsp:txXfrm>
    </dsp:sp>
    <dsp:sp modelId="{302BE090-618F-4433-AAFB-F11BF49EAD10}">
      <dsp:nvSpPr>
        <dsp:cNvPr id="0" name=""/>
        <dsp:cNvSpPr/>
      </dsp:nvSpPr>
      <dsp:spPr>
        <a:xfrm rot="5400000">
          <a:off x="-169068" y="1148227"/>
          <a:ext cx="1127124" cy="78898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1" y="1373653"/>
        <a:ext cx="788987" cy="338137"/>
      </dsp:txXfrm>
    </dsp:sp>
    <dsp:sp modelId="{3E34A9DA-B6D4-4C16-B5AA-1793E1B14C99}">
      <dsp:nvSpPr>
        <dsp:cNvPr id="0" name=""/>
        <dsp:cNvSpPr/>
      </dsp:nvSpPr>
      <dsp:spPr>
        <a:xfrm rot="5400000">
          <a:off x="4600178" y="-2832031"/>
          <a:ext cx="732631" cy="83550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amounts exceeding </a:t>
          </a:r>
          <a:r>
            <a:rPr lang="en-US" sz="1900" b="1" kern="1200" dirty="0"/>
            <a:t>Rs.2 </a:t>
          </a:r>
          <a:r>
            <a:rPr lang="en-US" sz="1900" b="1" kern="1200" dirty="0" err="1"/>
            <a:t>lakh</a:t>
          </a:r>
          <a:r>
            <a:rPr lang="en-US" sz="1900" b="1" kern="1200" dirty="0"/>
            <a:t> </a:t>
          </a:r>
          <a:r>
            <a:rPr lang="en-US" sz="1900" kern="1200" dirty="0"/>
            <a:t>for himself or any other person for foreign travel to a foreign country: or </a:t>
          </a:r>
        </a:p>
      </dsp:txBody>
      <dsp:txXfrm rot="-5400000">
        <a:off x="788988" y="1014923"/>
        <a:ext cx="8319248" cy="661103"/>
      </dsp:txXfrm>
    </dsp:sp>
    <dsp:sp modelId="{6718BAB9-A102-4114-8283-141967102486}">
      <dsp:nvSpPr>
        <dsp:cNvPr id="0" name=""/>
        <dsp:cNvSpPr/>
      </dsp:nvSpPr>
      <dsp:spPr>
        <a:xfrm rot="5400000">
          <a:off x="-169068" y="2126784"/>
          <a:ext cx="1127124" cy="78898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1" y="2352210"/>
        <a:ext cx="788987" cy="338137"/>
      </dsp:txXfrm>
    </dsp:sp>
    <dsp:sp modelId="{388E041C-ED42-4049-872E-F19680074F64}">
      <dsp:nvSpPr>
        <dsp:cNvPr id="0" name=""/>
        <dsp:cNvSpPr/>
      </dsp:nvSpPr>
      <dsp:spPr>
        <a:xfrm rot="5400000">
          <a:off x="4600178" y="-1829993"/>
          <a:ext cx="732631" cy="835501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 exceeding </a:t>
          </a:r>
          <a:r>
            <a:rPr lang="en-US" sz="1900" b="1" kern="1200" dirty="0"/>
            <a:t>Rs. 1 </a:t>
          </a:r>
          <a:r>
            <a:rPr lang="en-US" sz="1900" b="1" kern="1200" dirty="0" err="1"/>
            <a:t>lakh</a:t>
          </a:r>
          <a:r>
            <a:rPr lang="en-US" sz="1900" kern="1200" dirty="0"/>
            <a:t> towards consumption of electricity; or</a:t>
          </a:r>
        </a:p>
      </dsp:txBody>
      <dsp:txXfrm rot="-5400000">
        <a:off x="788988" y="2016961"/>
        <a:ext cx="8319248" cy="661103"/>
      </dsp:txXfrm>
    </dsp:sp>
    <dsp:sp modelId="{E4CB70DC-4D74-4A9F-B7FF-14C9D067E894}">
      <dsp:nvSpPr>
        <dsp:cNvPr id="0" name=""/>
        <dsp:cNvSpPr/>
      </dsp:nvSpPr>
      <dsp:spPr>
        <a:xfrm rot="5400000">
          <a:off x="-169068" y="3105342"/>
          <a:ext cx="1127124" cy="78898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a:t>
          </a:r>
        </a:p>
      </dsp:txBody>
      <dsp:txXfrm rot="-5400000">
        <a:off x="1" y="3330768"/>
        <a:ext cx="788987" cy="338137"/>
      </dsp:txXfrm>
    </dsp:sp>
    <dsp:sp modelId="{FD36DDE7-8620-4C42-BCA6-34CA2818DA35}">
      <dsp:nvSpPr>
        <dsp:cNvPr id="0" name=""/>
        <dsp:cNvSpPr/>
      </dsp:nvSpPr>
      <dsp:spPr>
        <a:xfrm rot="5400000">
          <a:off x="4600178" y="-874916"/>
          <a:ext cx="732631" cy="835501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Fulfills such other conditions as may be prescribed,</a:t>
          </a:r>
        </a:p>
      </dsp:txBody>
      <dsp:txXfrm rot="-5400000">
        <a:off x="788988" y="2972038"/>
        <a:ext cx="8319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53F04-D073-4C31-99F5-540DB9062448}">
      <dsp:nvSpPr>
        <dsp:cNvPr id="0" name=""/>
        <dsp:cNvSpPr/>
      </dsp:nvSpPr>
      <dsp:spPr>
        <a:xfrm>
          <a:off x="0" y="8940"/>
          <a:ext cx="1019175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1 (SAHAJ)</a:t>
          </a:r>
        </a:p>
      </dsp:txBody>
      <dsp:txXfrm>
        <a:off x="26501" y="35441"/>
        <a:ext cx="10138748" cy="489878"/>
      </dsp:txXfrm>
    </dsp:sp>
    <dsp:sp modelId="{68277DD5-BCD7-435B-A47A-ACBDB212DD45}">
      <dsp:nvSpPr>
        <dsp:cNvPr id="0" name=""/>
        <dsp:cNvSpPr/>
      </dsp:nvSpPr>
      <dsp:spPr>
        <a:xfrm>
          <a:off x="0" y="551820"/>
          <a:ext cx="1019175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kern="1200">
              <a:latin typeface="Garamond" pitchFamily="18" charset="0"/>
            </a:rPr>
            <a:t>upto` </a:t>
          </a:r>
          <a:r>
            <a:rPr lang="en-US" sz="1900" b="0" kern="1200" dirty="0">
              <a:latin typeface="Garamond" pitchFamily="18" charset="0"/>
            </a:rPr>
            <a:t>50 </a:t>
          </a:r>
          <a:r>
            <a:rPr lang="en-US" sz="1900" b="0" kern="1200" dirty="0" err="1">
              <a:latin typeface="Garamond" pitchFamily="18" charset="0"/>
            </a:rPr>
            <a:t>lakh</a:t>
          </a:r>
          <a:r>
            <a:rPr lang="en-US" sz="1900" b="0" kern="1200" dirty="0">
              <a:latin typeface="Garamond" pitchFamily="18" charset="0"/>
            </a:rPr>
            <a:t>.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sp:txBody>
      <dsp:txXfrm>
        <a:off x="0" y="551820"/>
        <a:ext cx="10191750" cy="1530765"/>
      </dsp:txXfrm>
    </dsp:sp>
    <dsp:sp modelId="{65507226-34B3-4FE5-BA46-8CDC37FFFBF9}">
      <dsp:nvSpPr>
        <dsp:cNvPr id="0" name=""/>
        <dsp:cNvSpPr/>
      </dsp:nvSpPr>
      <dsp:spPr>
        <a:xfrm>
          <a:off x="0" y="2108225"/>
          <a:ext cx="10191750"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2</a:t>
          </a:r>
        </a:p>
      </dsp:txBody>
      <dsp:txXfrm>
        <a:off x="26501" y="2134726"/>
        <a:ext cx="10138748" cy="489878"/>
      </dsp:txXfrm>
    </dsp:sp>
    <dsp:sp modelId="{28A3ED95-CE22-4C56-8D94-1137F3F2F8F9}">
      <dsp:nvSpPr>
        <dsp:cNvPr id="0" name=""/>
        <dsp:cNvSpPr/>
      </dsp:nvSpPr>
      <dsp:spPr>
        <a:xfrm>
          <a:off x="0" y="262546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a:latin typeface="Garamond" pitchFamily="18" charset="0"/>
            </a:rPr>
            <a:t>For Individuals and HUFs not carrying out business or profession under any proprietorship</a:t>
          </a:r>
          <a:endParaRPr lang="en-US" sz="1900" b="0" kern="1200" dirty="0">
            <a:latin typeface="Garamond" pitchFamily="18" charset="0"/>
          </a:endParaRPr>
        </a:p>
      </dsp:txBody>
      <dsp:txXfrm>
        <a:off x="0" y="2625465"/>
        <a:ext cx="10191750" cy="480240"/>
      </dsp:txXfrm>
    </dsp:sp>
    <dsp:sp modelId="{168DA218-AF72-4E10-A679-7E3A11DE7C85}">
      <dsp:nvSpPr>
        <dsp:cNvPr id="0" name=""/>
        <dsp:cNvSpPr/>
      </dsp:nvSpPr>
      <dsp:spPr>
        <a:xfrm>
          <a:off x="0" y="3105705"/>
          <a:ext cx="10191750"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3</a:t>
          </a:r>
        </a:p>
      </dsp:txBody>
      <dsp:txXfrm>
        <a:off x="26501" y="3132206"/>
        <a:ext cx="10138748" cy="489878"/>
      </dsp:txXfrm>
    </dsp:sp>
    <dsp:sp modelId="{75AD115B-F85B-4D83-AE6A-E97A1DA7C53A}">
      <dsp:nvSpPr>
        <dsp:cNvPr id="0" name=""/>
        <dsp:cNvSpPr/>
      </dsp:nvSpPr>
      <dsp:spPr>
        <a:xfrm>
          <a:off x="0" y="364858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and HUFs having income from a proprietary business or profession</a:t>
          </a:r>
        </a:p>
      </dsp:txBody>
      <dsp:txXfrm>
        <a:off x="0" y="3648585"/>
        <a:ext cx="10191750" cy="480240"/>
      </dsp:txXfrm>
    </dsp:sp>
    <dsp:sp modelId="{CEBAB59F-B3D0-4C13-9A76-160277BFAD35}">
      <dsp:nvSpPr>
        <dsp:cNvPr id="0" name=""/>
        <dsp:cNvSpPr/>
      </dsp:nvSpPr>
      <dsp:spPr>
        <a:xfrm>
          <a:off x="0" y="4128825"/>
          <a:ext cx="10191750"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4 (</a:t>
          </a:r>
          <a:r>
            <a:rPr lang="en-US" sz="2000" b="1" kern="1200" dirty="0" err="1">
              <a:latin typeface="Garamond" pitchFamily="18" charset="0"/>
            </a:rPr>
            <a:t>Sugam</a:t>
          </a:r>
          <a:r>
            <a:rPr lang="en-US" sz="2000" b="1" kern="1200" dirty="0">
              <a:latin typeface="Garamond" pitchFamily="18" charset="0"/>
            </a:rPr>
            <a:t>)</a:t>
          </a:r>
        </a:p>
      </dsp:txBody>
      <dsp:txXfrm>
        <a:off x="26501" y="4155326"/>
        <a:ext cx="10138748" cy="489878"/>
      </dsp:txXfrm>
    </dsp:sp>
    <dsp:sp modelId="{AAA1769E-89D8-4A89-9882-CE7D19B35754}">
      <dsp:nvSpPr>
        <dsp:cNvPr id="0" name=""/>
        <dsp:cNvSpPr/>
      </dsp:nvSpPr>
      <dsp:spPr>
        <a:xfrm>
          <a:off x="0" y="4671705"/>
          <a:ext cx="1019175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a:p>
          <a:pPr marL="171450" lvl="1" indent="-171450" algn="l" defTabSz="844550">
            <a:lnSpc>
              <a:spcPct val="90000"/>
            </a:lnSpc>
            <a:spcBef>
              <a:spcPct val="0"/>
            </a:spcBef>
            <a:spcAft>
              <a:spcPct val="20000"/>
            </a:spcAft>
            <a:buChar char="•"/>
          </a:pPr>
          <a:endParaRPr lang="en-US" sz="1900" b="0" kern="1200" dirty="0">
            <a:latin typeface="Garamond" pitchFamily="18" charset="0"/>
          </a:endParaRPr>
        </a:p>
      </dsp:txBody>
      <dsp:txXfrm>
        <a:off x="0" y="4671705"/>
        <a:ext cx="10191750" cy="1110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02B-B022-45EB-A6DC-124BDF76F2D4}">
      <dsp:nvSpPr>
        <dsp:cNvPr id="0" name=""/>
        <dsp:cNvSpPr/>
      </dsp:nvSpPr>
      <dsp:spPr>
        <a:xfrm>
          <a:off x="0" y="10034"/>
          <a:ext cx="9505950"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5	</a:t>
          </a:r>
        </a:p>
      </dsp:txBody>
      <dsp:txXfrm>
        <a:off x="40209" y="50243"/>
        <a:ext cx="9425532" cy="743262"/>
      </dsp:txXfrm>
    </dsp:sp>
    <dsp:sp modelId="{20400C6F-1511-4D21-933A-8E9C5FF7B044}">
      <dsp:nvSpPr>
        <dsp:cNvPr id="0" name=""/>
        <dsp:cNvSpPr/>
      </dsp:nvSpPr>
      <dsp:spPr>
        <a:xfrm>
          <a:off x="0" y="83371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 other than (</a:t>
          </a:r>
          <a:r>
            <a:rPr lang="en-US" sz="1900" kern="1200" dirty="0" err="1">
              <a:latin typeface="Garamond" pitchFamily="18" charset="0"/>
            </a:rPr>
            <a:t>i</a:t>
          </a:r>
          <a:r>
            <a:rPr lang="en-US" sz="1900" kern="1200" dirty="0">
              <a:latin typeface="Garamond" pitchFamily="18" charset="0"/>
            </a:rPr>
            <a:t>) Individual; (ii) HUF; (iii) Company; &amp; (iv) Person filing Form ITR-7</a:t>
          </a:r>
        </a:p>
      </dsp:txBody>
      <dsp:txXfrm>
        <a:off x="0" y="833714"/>
        <a:ext cx="9505950" cy="728640"/>
      </dsp:txXfrm>
    </dsp:sp>
    <dsp:sp modelId="{1DD5C54A-6BE3-40AD-AB4C-45F3704EA490}">
      <dsp:nvSpPr>
        <dsp:cNvPr id="0" name=""/>
        <dsp:cNvSpPr/>
      </dsp:nvSpPr>
      <dsp:spPr>
        <a:xfrm>
          <a:off x="0" y="1562354"/>
          <a:ext cx="9505950" cy="8236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6</a:t>
          </a:r>
        </a:p>
      </dsp:txBody>
      <dsp:txXfrm>
        <a:off x="40209" y="1602563"/>
        <a:ext cx="9425532" cy="743262"/>
      </dsp:txXfrm>
    </dsp:sp>
    <dsp:sp modelId="{83A8B341-DA13-4734-BC7A-CE79F9209F40}">
      <dsp:nvSpPr>
        <dsp:cNvPr id="0" name=""/>
        <dsp:cNvSpPr/>
      </dsp:nvSpPr>
      <dsp:spPr>
        <a:xfrm>
          <a:off x="0" y="238603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Companies other than companies claiming exemption u/s 11</a:t>
          </a:r>
        </a:p>
      </dsp:txBody>
      <dsp:txXfrm>
        <a:off x="0" y="2386034"/>
        <a:ext cx="9505950" cy="728640"/>
      </dsp:txXfrm>
    </dsp:sp>
    <dsp:sp modelId="{CBC74289-91D5-4850-A800-4D20DBC7106D}">
      <dsp:nvSpPr>
        <dsp:cNvPr id="0" name=""/>
        <dsp:cNvSpPr/>
      </dsp:nvSpPr>
      <dsp:spPr>
        <a:xfrm>
          <a:off x="0" y="3114675"/>
          <a:ext cx="9505950" cy="8236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7</a:t>
          </a:r>
        </a:p>
      </dsp:txBody>
      <dsp:txXfrm>
        <a:off x="40209" y="3154884"/>
        <a:ext cx="9425532" cy="743262"/>
      </dsp:txXfrm>
    </dsp:sp>
    <dsp:sp modelId="{B949296B-0CC7-4E81-A749-0F084EF84F0B}">
      <dsp:nvSpPr>
        <dsp:cNvPr id="0" name=""/>
        <dsp:cNvSpPr/>
      </dsp:nvSpPr>
      <dsp:spPr>
        <a:xfrm>
          <a:off x="0" y="393835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persons including companies required to furnish return u/s 139(4A) or 139(4B) or 139(4C) or139(4D) or 139(4F)</a:t>
          </a:r>
        </a:p>
      </dsp:txBody>
      <dsp:txXfrm>
        <a:off x="0" y="3938355"/>
        <a:ext cx="9505950" cy="728640"/>
      </dsp:txXfrm>
    </dsp:sp>
    <dsp:sp modelId="{DA8E6743-FB11-4502-8CD5-7B618AA5DFA8}">
      <dsp:nvSpPr>
        <dsp:cNvPr id="0" name=""/>
        <dsp:cNvSpPr/>
      </dsp:nvSpPr>
      <dsp:spPr>
        <a:xfrm>
          <a:off x="0" y="4666995"/>
          <a:ext cx="9505950" cy="823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V</a:t>
          </a:r>
        </a:p>
      </dsp:txBody>
      <dsp:txXfrm>
        <a:off x="40209" y="4707204"/>
        <a:ext cx="9425532" cy="743262"/>
      </dsp:txXfrm>
    </dsp:sp>
    <dsp:sp modelId="{113DAF9E-D74E-4E28-96EC-B573AD15BB02}">
      <dsp:nvSpPr>
        <dsp:cNvPr id="0" name=""/>
        <dsp:cNvSpPr/>
      </dsp:nvSpPr>
      <dsp:spPr>
        <a:xfrm>
          <a:off x="0" y="549067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Income Tax Return Verification Form [Where the data of the aforesaid Return of Income has transmitted electronically without digital signature]</a:t>
          </a:r>
        </a:p>
      </dsp:txBody>
      <dsp:txXfrm>
        <a:off x="0" y="5490675"/>
        <a:ext cx="9505950" cy="7286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2655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12505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17310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10262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2206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7116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21127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401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26062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673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pPr/>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pPr/>
              <a:t>‹#›</a:t>
            </a:fld>
            <a:endParaRPr lang="en-IN"/>
          </a:p>
        </p:txBody>
      </p:sp>
    </p:spTree>
    <p:extLst>
      <p:ext uri="{BB962C8B-B14F-4D97-AF65-F5344CB8AC3E}">
        <p14:creationId xmlns:p14="http://schemas.microsoft.com/office/powerpoint/2010/main" val="23350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5C0D-EA8F-4856-9B62-DBCE2E48B6F3}" type="datetimeFigureOut">
              <a:rPr lang="en-IN" smtClean="0"/>
              <a:pPr/>
              <a:t>05-08-2021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A798-D877-4F1D-B779-D2FFFB2BBA39}" type="slidenum">
              <a:rPr lang="en-IN" smtClean="0"/>
              <a:pPr/>
              <a:t>‹#›</a:t>
            </a:fld>
            <a:endParaRPr lang="en-IN"/>
          </a:p>
        </p:txBody>
      </p:sp>
    </p:spTree>
    <p:extLst>
      <p:ext uri="{BB962C8B-B14F-4D97-AF65-F5344CB8AC3E}">
        <p14:creationId xmlns:p14="http://schemas.microsoft.com/office/powerpoint/2010/main" val="257240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incometaxindiaefiling.gov.in/hom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incometaxindiaefiling.gov.in/home"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8000" b="35000"/>
          </a:stretch>
        </a:blipFill>
        <a:effectLst/>
      </p:bgPr>
    </p:bg>
    <p:spTree>
      <p:nvGrpSpPr>
        <p:cNvPr id="1" name=""/>
        <p:cNvGrpSpPr/>
        <p:nvPr/>
      </p:nvGrpSpPr>
      <p:grpSpPr>
        <a:xfrm>
          <a:off x="0" y="0"/>
          <a:ext cx="0" cy="0"/>
          <a:chOff x="0" y="0"/>
          <a:chExt cx="0" cy="0"/>
        </a:xfrm>
      </p:grpSpPr>
      <p:sp>
        <p:nvSpPr>
          <p:cNvPr id="6" name="Rectangle 5"/>
          <p:cNvSpPr/>
          <p:nvPr/>
        </p:nvSpPr>
        <p:spPr>
          <a:xfrm>
            <a:off x="4597968" y="5958511"/>
            <a:ext cx="7559040" cy="523220"/>
          </a:xfrm>
          <a:prstGeom prst="rect">
            <a:avLst/>
          </a:prstGeom>
        </p:spPr>
        <p:txBody>
          <a:bodyPr wrap="square">
            <a:spAutoFit/>
          </a:bodyPr>
          <a:lstStyle/>
          <a:p>
            <a:r>
              <a:rPr lang="en-US" sz="2800" b="0" dirty="0">
                <a:latin typeface="Century" panose="02040604050505020304" pitchFamily="18" charset="0"/>
                <a:cs typeface="Calibri Light" panose="020F0302020204030204" pitchFamily="34" charset="0"/>
              </a:rPr>
              <a:t>B.Com, ACMA, ACA, Ad Dip MA CIMA(UK)</a:t>
            </a:r>
            <a:endParaRPr lang="en-IN" sz="400" b="0" dirty="0">
              <a:latin typeface="Century" panose="02040604050505020304" pitchFamily="18" charset="0"/>
              <a:cs typeface="Calibri Light" panose="020F03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303" y="5107894"/>
            <a:ext cx="6267450" cy="619125"/>
          </a:xfrm>
          <a:prstGeom prst="rect">
            <a:avLst/>
          </a:prstGeom>
        </p:spPr>
      </p:pic>
    </p:spTree>
    <p:extLst>
      <p:ext uri="{BB962C8B-B14F-4D97-AF65-F5344CB8AC3E}">
        <p14:creationId xmlns:p14="http://schemas.microsoft.com/office/powerpoint/2010/main" val="70454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2938" y="642938"/>
            <a:ext cx="10904538" cy="1465263"/>
          </a:xfrm>
          <a:prstGeom prst="rect">
            <a:avLst/>
          </a:prstGeom>
        </p:spPr>
        <p:txBody>
          <a:bodyPr wrap="square" lIns="91440" tIns="45720" rIns="91440" bIns="45720" anchor="t">
            <a:normAutofit/>
          </a:bodyPr>
          <a:lstStyle/>
          <a:p>
            <a:pPr marL="342900" indent="-342900">
              <a:spcAft>
                <a:spcPts val="600"/>
              </a:spcAft>
              <a:buFont typeface="Wingdings" panose="05000000000000000000" pitchFamily="2" charset="2"/>
              <a:buChar char="Ø"/>
            </a:pPr>
            <a:r>
              <a:rPr lang="en-US" sz="2400" dirty="0">
                <a:latin typeface="+mj-lt"/>
              </a:rPr>
              <a:t>For co‐operative societies opting under 115BAD, tax will be charged at 22% and surcharge will be charged at 10% from Rs.1/‐ onwards. Also, such </a:t>
            </a:r>
            <a:r>
              <a:rPr lang="en-US" sz="2400" dirty="0" err="1">
                <a:latin typeface="+mj-lt"/>
              </a:rPr>
              <a:t>assessee</a:t>
            </a:r>
            <a:r>
              <a:rPr lang="en-US" sz="2400" dirty="0">
                <a:latin typeface="+mj-lt"/>
              </a:rPr>
              <a:t>’ s are not eligible for certain deductions and allowances as mentioned below :</a:t>
            </a:r>
            <a:endParaRPr lang="en-IN" sz="2400" dirty="0">
              <a:latin typeface="+mj-lt"/>
            </a:endParaRPr>
          </a:p>
        </p:txBody>
      </p:sp>
      <p:sp>
        <p:nvSpPr>
          <p:cNvPr id="2" name="Rectangle 1"/>
          <p:cNvSpPr/>
          <p:nvPr/>
        </p:nvSpPr>
        <p:spPr>
          <a:xfrm>
            <a:off x="642938" y="2176463"/>
            <a:ext cx="10904538" cy="4037013"/>
          </a:xfrm>
          <a:prstGeom prst="rect">
            <a:avLst/>
          </a:prstGeom>
        </p:spPr>
        <p:txBody>
          <a:bodyPr wrap="square" lIns="91440" tIns="45720" rIns="91440" bIns="45720" anchor="t">
            <a:noAutofit/>
          </a:bodyPr>
          <a:lstStyle/>
          <a:p>
            <a:pPr>
              <a:lnSpc>
                <a:spcPct val="90000"/>
              </a:lnSpc>
              <a:spcAft>
                <a:spcPts val="600"/>
              </a:spcAft>
            </a:pPr>
            <a:r>
              <a:rPr lang="en-IN" sz="2000" dirty="0">
                <a:latin typeface="+mj-lt"/>
              </a:rPr>
              <a:t>o Exemption u/s 10AA</a:t>
            </a:r>
          </a:p>
          <a:p>
            <a:pPr>
              <a:lnSpc>
                <a:spcPct val="90000"/>
              </a:lnSpc>
              <a:spcAft>
                <a:spcPts val="600"/>
              </a:spcAft>
            </a:pPr>
            <a:r>
              <a:rPr lang="en-US" sz="2000" dirty="0">
                <a:latin typeface="+mj-lt"/>
              </a:rPr>
              <a:t>o Additional depreciation under clause (</a:t>
            </a:r>
            <a:r>
              <a:rPr lang="en-US" sz="2000" dirty="0" err="1">
                <a:latin typeface="+mj-lt"/>
              </a:rPr>
              <a:t>iia</a:t>
            </a:r>
            <a:r>
              <a:rPr lang="en-US" sz="2000" dirty="0">
                <a:latin typeface="+mj-lt"/>
              </a:rPr>
              <a:t>) of sub‐section (1) of section 32</a:t>
            </a:r>
          </a:p>
          <a:p>
            <a:pPr>
              <a:lnSpc>
                <a:spcPct val="90000"/>
              </a:lnSpc>
              <a:spcAft>
                <a:spcPts val="600"/>
              </a:spcAft>
            </a:pPr>
            <a:r>
              <a:rPr lang="en-US" sz="2000" dirty="0">
                <a:latin typeface="+mj-lt"/>
              </a:rPr>
              <a:t>o Deduction u/s 32AD / 33AB / 33ABA</a:t>
            </a:r>
          </a:p>
          <a:p>
            <a:pPr>
              <a:lnSpc>
                <a:spcPct val="90000"/>
              </a:lnSpc>
              <a:spcAft>
                <a:spcPts val="600"/>
              </a:spcAft>
            </a:pPr>
            <a:r>
              <a:rPr lang="en-US" sz="2000" dirty="0">
                <a:latin typeface="+mj-lt"/>
              </a:rPr>
              <a:t>o Deduction under sub‐clause (ii) or sub‐clause (</a:t>
            </a:r>
            <a:r>
              <a:rPr lang="en-US" sz="2000" dirty="0" err="1">
                <a:latin typeface="+mj-lt"/>
              </a:rPr>
              <a:t>iia</a:t>
            </a:r>
            <a:r>
              <a:rPr lang="en-US" sz="2000" dirty="0">
                <a:latin typeface="+mj-lt"/>
              </a:rPr>
              <a:t>) or sub‐clause (iii) of subsection (1) or sub‐section (2AA) of section 35</a:t>
            </a:r>
          </a:p>
          <a:p>
            <a:pPr>
              <a:lnSpc>
                <a:spcPct val="90000"/>
              </a:lnSpc>
              <a:spcAft>
                <a:spcPts val="600"/>
              </a:spcAft>
            </a:pPr>
            <a:r>
              <a:rPr lang="en-US" sz="2000" dirty="0">
                <a:latin typeface="+mj-lt"/>
              </a:rPr>
              <a:t>o Deduction under section 35AD</a:t>
            </a:r>
          </a:p>
          <a:p>
            <a:pPr>
              <a:lnSpc>
                <a:spcPct val="90000"/>
              </a:lnSpc>
              <a:spcAft>
                <a:spcPts val="600"/>
              </a:spcAft>
            </a:pPr>
            <a:r>
              <a:rPr lang="en-US" sz="2000" dirty="0">
                <a:latin typeface="+mj-lt"/>
              </a:rPr>
              <a:t>o Deduction under section 35CCC or</a:t>
            </a:r>
          </a:p>
          <a:p>
            <a:pPr>
              <a:lnSpc>
                <a:spcPct val="90000"/>
              </a:lnSpc>
              <a:spcAft>
                <a:spcPts val="600"/>
              </a:spcAft>
            </a:pPr>
            <a:r>
              <a:rPr lang="en-US" sz="2000" dirty="0">
                <a:latin typeface="+mj-lt"/>
              </a:rPr>
              <a:t>o Deduction under Chapter VIA except 80JJAA and 80LA(1A) </a:t>
            </a:r>
            <a:r>
              <a:rPr lang="en-US" sz="2000" dirty="0" err="1">
                <a:latin typeface="+mj-lt"/>
              </a:rPr>
              <a:t>incase</a:t>
            </a:r>
            <a:r>
              <a:rPr lang="en-US" sz="2000" dirty="0">
                <a:latin typeface="+mj-lt"/>
              </a:rPr>
              <a:t> of IFS unit.</a:t>
            </a:r>
          </a:p>
          <a:p>
            <a:pPr>
              <a:lnSpc>
                <a:spcPct val="90000"/>
              </a:lnSpc>
              <a:spcAft>
                <a:spcPts val="600"/>
              </a:spcAft>
            </a:pPr>
            <a:r>
              <a:rPr lang="en-US" sz="2000" dirty="0">
                <a:latin typeface="+mj-lt"/>
              </a:rPr>
              <a:t>o Any amount in brought forward losses to the extent of above deductions</a:t>
            </a:r>
          </a:p>
          <a:p>
            <a:pPr>
              <a:lnSpc>
                <a:spcPct val="90000"/>
              </a:lnSpc>
              <a:spcAft>
                <a:spcPts val="600"/>
              </a:spcAft>
            </a:pPr>
            <a:r>
              <a:rPr lang="en-US" sz="2000" dirty="0">
                <a:latin typeface="+mj-lt"/>
              </a:rPr>
              <a:t>will not be allowed to set off and carry forward and</a:t>
            </a:r>
          </a:p>
          <a:p>
            <a:pPr>
              <a:lnSpc>
                <a:spcPct val="90000"/>
              </a:lnSpc>
              <a:spcAft>
                <a:spcPts val="600"/>
              </a:spcAft>
            </a:pPr>
            <a:r>
              <a:rPr lang="en-US" sz="2000" dirty="0">
                <a:latin typeface="+mj-lt"/>
              </a:rPr>
              <a:t>o Any brought forward loss to the extent of unabsorbed depreciation will be</a:t>
            </a:r>
          </a:p>
          <a:p>
            <a:pPr>
              <a:lnSpc>
                <a:spcPct val="90000"/>
              </a:lnSpc>
              <a:spcAft>
                <a:spcPts val="600"/>
              </a:spcAft>
            </a:pPr>
            <a:r>
              <a:rPr lang="en-US" sz="2000" dirty="0">
                <a:latin typeface="+mj-lt"/>
              </a:rPr>
              <a:t>added back to the asset.</a:t>
            </a:r>
            <a:endParaRPr lang="en-IN" sz="2000" dirty="0">
              <a:latin typeface="+mj-lt"/>
            </a:endParaRPr>
          </a:p>
        </p:txBody>
      </p:sp>
    </p:spTree>
    <p:extLst>
      <p:ext uri="{BB962C8B-B14F-4D97-AF65-F5344CB8AC3E}">
        <p14:creationId xmlns:p14="http://schemas.microsoft.com/office/powerpoint/2010/main" val="103097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00335" y="992227"/>
            <a:ext cx="10905066" cy="4393982"/>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000" dirty="0"/>
              <a:t>Option of Filing ITR in response to notice u/s 153A and 153C is removed from ITR as requirement to file ITR under these sections is omitted.</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In AY 2020‐21 , the threshold limit for a person carrying on business was increased from one crore rupees to five crore rupees in cases where the cash receipts or payments by a business don’t exceed 5% of the such receipts or such payments, however in AY 2021‐22 , the limit of five crore rupees is increased to ten crore rupees</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The existing restriction of 17 codes in Nature of business/profession schedule is removed.</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Loss (negative value) under “No books of account” at sl.no.65 in Sch P&amp;L is restricted.</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In schedule BP, Income/ receipts credited to profit and loss account considered under head “other sources” has been bifurcated into 2 parts as </a:t>
            </a:r>
          </a:p>
          <a:p>
            <a:pPr marL="800100" lvl="1" indent="-228600">
              <a:lnSpc>
                <a:spcPct val="90000"/>
              </a:lnSpc>
              <a:spcAft>
                <a:spcPts val="600"/>
              </a:spcAft>
              <a:buFont typeface="Arial" panose="020B0604020202020204" pitchFamily="34" charset="0"/>
              <a:buChar char="•"/>
            </a:pPr>
            <a:r>
              <a:rPr lang="en-US" sz="2000" dirty="0"/>
              <a:t>“Dividend income” and</a:t>
            </a:r>
          </a:p>
          <a:p>
            <a:pPr marL="800100" lvl="1" indent="-228600">
              <a:lnSpc>
                <a:spcPct val="90000"/>
              </a:lnSpc>
              <a:spcAft>
                <a:spcPts val="600"/>
              </a:spcAft>
              <a:buFont typeface="Arial" panose="020B0604020202020204" pitchFamily="34" charset="0"/>
              <a:buChar char="•"/>
            </a:pPr>
            <a:r>
              <a:rPr lang="en-US" sz="2000" dirty="0"/>
              <a:t>“Other than dividend income”</a:t>
            </a:r>
          </a:p>
        </p:txBody>
      </p:sp>
      <p:sp>
        <p:nvSpPr>
          <p:cNvPr id="9"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6206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1"/>
          <p:cNvSpPr/>
          <p:nvPr/>
        </p:nvSpPr>
        <p:spPr>
          <a:xfrm>
            <a:off x="757980" y="998876"/>
            <a:ext cx="10892361" cy="5839078"/>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dirty="0"/>
              <a:t>All the fields related to </a:t>
            </a:r>
            <a:r>
              <a:rPr lang="en-US" b="1" dirty="0"/>
              <a:t>115B – Income Life insurance Business </a:t>
            </a:r>
            <a:r>
              <a:rPr lang="en-US" dirty="0"/>
              <a:t>i.e.,</a:t>
            </a:r>
          </a:p>
          <a:p>
            <a:pPr marL="800100" lvl="1" indent="-228600">
              <a:lnSpc>
                <a:spcPct val="90000"/>
              </a:lnSpc>
              <a:spcAft>
                <a:spcPts val="600"/>
              </a:spcAft>
              <a:buFont typeface="Arial" panose="020B0604020202020204" pitchFamily="34" charset="0"/>
              <a:buChar char="•"/>
            </a:pPr>
            <a:r>
              <a:rPr lang="en-US" dirty="0"/>
              <a:t>sl.no.4b, </a:t>
            </a:r>
            <a:r>
              <a:rPr lang="en-US" dirty="0" err="1"/>
              <a:t>Sl.no.Table</a:t>
            </a:r>
            <a:r>
              <a:rPr lang="en-US" dirty="0"/>
              <a:t> E "Computation of income from life insurance business referred to in section 115B " of Schedule BP,</a:t>
            </a:r>
          </a:p>
          <a:p>
            <a:pPr marL="800100" lvl="1" indent="-228600">
              <a:lnSpc>
                <a:spcPct val="90000"/>
              </a:lnSpc>
              <a:spcAft>
                <a:spcPts val="600"/>
              </a:spcAft>
              <a:buFont typeface="Arial" panose="020B0604020202020204" pitchFamily="34" charset="0"/>
              <a:buChar char="•"/>
            </a:pPr>
            <a:r>
              <a:rPr lang="en-US" dirty="0" err="1"/>
              <a:t>Sl.no.iv</a:t>
            </a:r>
            <a:r>
              <a:rPr lang="en-US" dirty="0"/>
              <a:t> of Sch CYLA, </a:t>
            </a:r>
            <a:r>
              <a:rPr lang="en-US" dirty="0" err="1"/>
              <a:t>Sl.no.iii</a:t>
            </a:r>
            <a:r>
              <a:rPr lang="en-US" dirty="0"/>
              <a:t> of Schedule BFLA,</a:t>
            </a:r>
          </a:p>
          <a:p>
            <a:pPr marL="800100" lvl="1" indent="-228600">
              <a:lnSpc>
                <a:spcPct val="90000"/>
              </a:lnSpc>
              <a:spcAft>
                <a:spcPts val="600"/>
              </a:spcAft>
              <a:buFont typeface="Arial" panose="020B0604020202020204" pitchFamily="34" charset="0"/>
              <a:buChar char="•"/>
            </a:pPr>
            <a:r>
              <a:rPr lang="en-US" dirty="0"/>
              <a:t>Col 8 of Schedule CFL and</a:t>
            </a:r>
          </a:p>
          <a:p>
            <a:pPr marL="800100" lvl="1" indent="-228600">
              <a:lnSpc>
                <a:spcPct val="90000"/>
              </a:lnSpc>
              <a:spcAft>
                <a:spcPts val="600"/>
              </a:spcAft>
              <a:buFont typeface="Arial" panose="020B0604020202020204" pitchFamily="34" charset="0"/>
              <a:buChar char="•"/>
            </a:pPr>
            <a:r>
              <a:rPr lang="en-US" dirty="0"/>
              <a:t>sl.no.12 of Schedule SI</a:t>
            </a:r>
          </a:p>
          <a:p>
            <a:pPr>
              <a:lnSpc>
                <a:spcPct val="90000"/>
              </a:lnSpc>
              <a:spcAft>
                <a:spcPts val="600"/>
              </a:spcAft>
            </a:pPr>
            <a:r>
              <a:rPr lang="en-US" b="1" dirty="0"/>
              <a:t>             have been removed</a:t>
            </a:r>
            <a:r>
              <a:rPr lang="en-US" dirty="0"/>
              <a:t>. And corresponding mapping has been updated in Part B‐TI</a:t>
            </a:r>
          </a:p>
          <a:p>
            <a:pPr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Section 44BBB is removed from Sl.no.4a and sl.no.36 of Schedule BP</a:t>
            </a:r>
          </a:p>
          <a:p>
            <a:pPr marL="342900"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In Schedule DPM, the column "3a.Amount as adjusted on account of opting for taxation section 115BAD" and "3b. Adjusted Written down value on the first day of previous year (3) + (3a)" has been added . Hence corresponding mapping changes are made in schedule DPM</a:t>
            </a:r>
          </a:p>
          <a:p>
            <a:pPr marL="342900"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CBDT vide notification dated 20th September 2019 increased depreciation to 45% on motor cars, motor buses </a:t>
            </a:r>
            <a:r>
              <a:rPr lang="en-US" dirty="0" err="1"/>
              <a:t>etc</a:t>
            </a:r>
            <a:r>
              <a:rPr lang="en-US" dirty="0"/>
              <a:t> </a:t>
            </a:r>
            <a:r>
              <a:rPr lang="en-US" dirty="0" err="1"/>
              <a:t>wrt</a:t>
            </a:r>
            <a:r>
              <a:rPr lang="en-US" dirty="0"/>
              <a:t> assets purchased on or after the 23rd day of August, 2019 but before the 1st day of April, 2020 and is put to use before the 1</a:t>
            </a:r>
            <a:r>
              <a:rPr lang="en-US" baseline="30000" dirty="0"/>
              <a:t>st</a:t>
            </a:r>
            <a:r>
              <a:rPr lang="en-US" dirty="0"/>
              <a:t> day of April, 2020. Therefore, no additions will be allowed in 45% block from the AY 2021‐22 w.r.t to such assets.</a:t>
            </a:r>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69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454888" y="677378"/>
            <a:ext cx="11481832" cy="6097870"/>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dirty="0"/>
              <a:t>In Schedule CG, the allowable difference between full value of consideration u/s. 50 C and value of property as per stamp authority has been increased from 1.05 times to 1.10 times</a:t>
            </a:r>
          </a:p>
          <a:p>
            <a:pPr marL="342900"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In schedule OS,</a:t>
            </a:r>
          </a:p>
          <a:p>
            <a:pPr marL="971550" lvl="1" indent="-228600">
              <a:lnSpc>
                <a:spcPct val="90000"/>
              </a:lnSpc>
              <a:spcAft>
                <a:spcPts val="600"/>
              </a:spcAft>
              <a:buFont typeface="Arial" panose="020B0604020202020204" pitchFamily="34" charset="0"/>
              <a:buChar char="•"/>
            </a:pPr>
            <a:r>
              <a:rPr lang="en-US" dirty="0"/>
              <a:t>The existing drop related to “Dividend income” is bifurcated into 2 parts </a:t>
            </a:r>
            <a:r>
              <a:rPr lang="en-US" dirty="0" err="1"/>
              <a:t>i.e</a:t>
            </a:r>
            <a:r>
              <a:rPr lang="en-US" dirty="0"/>
              <a:t> “Dividend income [other than (ii)]” and “Dividend income u/s 2(22)(e)” and respective changes are done in sl.no.2e _DTAA field and in sl.no.10(</a:t>
            </a:r>
            <a:r>
              <a:rPr lang="en-US" dirty="0" err="1"/>
              <a:t>i</a:t>
            </a:r>
            <a:r>
              <a:rPr lang="en-US" dirty="0"/>
              <a:t>)_Quarterly breakup of Dividend income.</a:t>
            </a:r>
          </a:p>
          <a:p>
            <a:pPr marL="971550" lvl="1" indent="-228600">
              <a:lnSpc>
                <a:spcPct val="90000"/>
              </a:lnSpc>
              <a:spcAft>
                <a:spcPts val="600"/>
              </a:spcAft>
              <a:buFont typeface="Arial" panose="020B0604020202020204" pitchFamily="34" charset="0"/>
              <a:buChar char="•"/>
            </a:pPr>
            <a:r>
              <a:rPr lang="en-US" dirty="0"/>
              <a:t>Dividend will now be taxable from Rs.1/‐ as the section 115BBDA is omitted. Accordingly Interest expenditure u/s 57(1) to earn Dividend can be claimed at sl.no.3.</a:t>
            </a:r>
          </a:p>
          <a:p>
            <a:pPr marL="971550" lvl="1" indent="-228600">
              <a:lnSpc>
                <a:spcPct val="90000"/>
              </a:lnSpc>
              <a:spcAft>
                <a:spcPts val="600"/>
              </a:spcAft>
              <a:buFont typeface="Arial" panose="020B0604020202020204" pitchFamily="34" charset="0"/>
              <a:buChar char="•"/>
            </a:pPr>
            <a:r>
              <a:rPr lang="en-US" dirty="0"/>
              <a:t>The existing drop down at Sl. No. 2d “115AD(1)(</a:t>
            </a:r>
            <a:r>
              <a:rPr lang="en-US" dirty="0" err="1"/>
              <a:t>i</a:t>
            </a:r>
            <a:r>
              <a:rPr lang="en-US" dirty="0"/>
              <a:t>)‐ Income received by an FII in respect of securities (other than units referred to in section115AB)“ bifurcated into 2 drop downs as under:‐</a:t>
            </a:r>
          </a:p>
          <a:p>
            <a:pPr marL="1714500" lvl="3" indent="-228600">
              <a:lnSpc>
                <a:spcPct val="90000"/>
              </a:lnSpc>
              <a:spcAft>
                <a:spcPts val="600"/>
              </a:spcAft>
              <a:buFont typeface="Arial" panose="020B0604020202020204" pitchFamily="34" charset="0"/>
              <a:buChar char="•"/>
            </a:pPr>
            <a:r>
              <a:rPr lang="en-US" dirty="0"/>
              <a:t>115AD(1)(</a:t>
            </a:r>
            <a:r>
              <a:rPr lang="en-US" dirty="0" err="1"/>
              <a:t>i</a:t>
            </a:r>
            <a:r>
              <a:rPr lang="en-US" dirty="0"/>
              <a:t>)‐Income being Dividend received by an FII in respect of securities (other than units referred to in section115AB) @20%</a:t>
            </a:r>
          </a:p>
          <a:p>
            <a:pPr marL="1714500" lvl="3" indent="-228600">
              <a:lnSpc>
                <a:spcPct val="90000"/>
              </a:lnSpc>
              <a:spcAft>
                <a:spcPts val="600"/>
              </a:spcAft>
              <a:buFont typeface="Arial" panose="020B0604020202020204" pitchFamily="34" charset="0"/>
              <a:buChar char="•"/>
            </a:pPr>
            <a:r>
              <a:rPr lang="en-US" dirty="0"/>
              <a:t>115AD(1)(</a:t>
            </a:r>
            <a:r>
              <a:rPr lang="en-US" dirty="0" err="1"/>
              <a:t>i</a:t>
            </a:r>
            <a:r>
              <a:rPr lang="en-US" dirty="0"/>
              <a:t>)‐Income being other than dividend income received by an FII in respect of securities (other than units referred to in section115AB) @20%</a:t>
            </a:r>
          </a:p>
          <a:p>
            <a:pPr lvl="2" indent="-228600">
              <a:lnSpc>
                <a:spcPct val="90000"/>
              </a:lnSpc>
              <a:spcAft>
                <a:spcPts val="600"/>
              </a:spcAft>
              <a:buFont typeface="Arial" panose="020B0604020202020204" pitchFamily="34" charset="0"/>
              <a:buChar char="•"/>
            </a:pPr>
            <a:r>
              <a:rPr lang="en-US" dirty="0"/>
              <a:t>Further new drop downs are inserted in sl. No. 2d and Sl. No. 2e </a:t>
            </a:r>
            <a:r>
              <a:rPr lang="en-US" dirty="0" err="1"/>
              <a:t>wrt</a:t>
            </a:r>
            <a:r>
              <a:rPr lang="en-US" dirty="0"/>
              <a:t> “Interest referred to in section 194LC(1)” and Distributed income being Dividend referred to in section 194LBA</a:t>
            </a:r>
          </a:p>
          <a:p>
            <a:pPr marL="971550" lvl="1" indent="-228600">
              <a:lnSpc>
                <a:spcPct val="90000"/>
              </a:lnSpc>
              <a:spcAft>
                <a:spcPts val="600"/>
              </a:spcAft>
              <a:buFont typeface="Arial" panose="020B0604020202020204" pitchFamily="34" charset="0"/>
              <a:buChar char="•"/>
            </a:pPr>
            <a:endParaRPr lang="en-US" dirty="0"/>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27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7814" y="399933"/>
            <a:ext cx="7785919" cy="1844736"/>
          </a:xfrm>
          <a:prstGeom prst="rect">
            <a:avLst/>
          </a:prstGeom>
        </p:spPr>
      </p:pic>
      <p:pic>
        <p:nvPicPr>
          <p:cNvPr id="3" name="Picture 2"/>
          <p:cNvPicPr>
            <a:picLocks noChangeAspect="1"/>
          </p:cNvPicPr>
          <p:nvPr/>
        </p:nvPicPr>
        <p:blipFill>
          <a:blip r:embed="rId3"/>
          <a:stretch>
            <a:fillRect/>
          </a:stretch>
        </p:blipFill>
        <p:spPr>
          <a:xfrm>
            <a:off x="2598661" y="2285282"/>
            <a:ext cx="6802563" cy="1404181"/>
          </a:xfrm>
          <a:prstGeom prst="rect">
            <a:avLst/>
          </a:prstGeom>
        </p:spPr>
      </p:pic>
      <p:pic>
        <p:nvPicPr>
          <p:cNvPr id="4" name="Picture 3"/>
          <p:cNvPicPr>
            <a:picLocks noChangeAspect="1"/>
          </p:cNvPicPr>
          <p:nvPr/>
        </p:nvPicPr>
        <p:blipFill>
          <a:blip r:embed="rId4"/>
          <a:stretch>
            <a:fillRect/>
          </a:stretch>
        </p:blipFill>
        <p:spPr>
          <a:xfrm>
            <a:off x="769099" y="3896981"/>
            <a:ext cx="8617747" cy="2216093"/>
          </a:xfrm>
          <a:prstGeom prst="rect">
            <a:avLst/>
          </a:prstGeom>
        </p:spPr>
      </p:pic>
      <p:pic>
        <p:nvPicPr>
          <p:cNvPr id="5" name="Picture 4"/>
          <p:cNvPicPr>
            <a:picLocks noChangeAspect="1"/>
          </p:cNvPicPr>
          <p:nvPr/>
        </p:nvPicPr>
        <p:blipFill>
          <a:blip r:embed="rId5"/>
          <a:stretch>
            <a:fillRect/>
          </a:stretch>
        </p:blipFill>
        <p:spPr>
          <a:xfrm>
            <a:off x="9921208" y="0"/>
            <a:ext cx="2270792" cy="1452385"/>
          </a:xfrm>
          <a:prstGeom prst="rect">
            <a:avLst/>
          </a:prstGeom>
        </p:spPr>
      </p:pic>
      <p:pic>
        <p:nvPicPr>
          <p:cNvPr id="6" name="Picture 5"/>
          <p:cNvPicPr>
            <a:picLocks noChangeAspect="1"/>
          </p:cNvPicPr>
          <p:nvPr/>
        </p:nvPicPr>
        <p:blipFill>
          <a:blip r:embed="rId6"/>
          <a:stretch>
            <a:fillRect/>
          </a:stretch>
        </p:blipFill>
        <p:spPr>
          <a:xfrm rot="10800000">
            <a:off x="10503700" y="5377660"/>
            <a:ext cx="1686379" cy="1470827"/>
          </a:xfrm>
          <a:prstGeom prst="rect">
            <a:avLst/>
          </a:prstGeom>
        </p:spPr>
      </p:pic>
    </p:spTree>
    <p:extLst>
      <p:ext uri="{BB962C8B-B14F-4D97-AF65-F5344CB8AC3E}">
        <p14:creationId xmlns:p14="http://schemas.microsoft.com/office/powerpoint/2010/main" val="33460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flipV="1">
            <a:off x="-409203" y="4996411"/>
            <a:ext cx="2270792" cy="1452385"/>
          </a:xfrm>
          <a:prstGeom prst="rect">
            <a:avLst/>
          </a:prstGeom>
        </p:spPr>
      </p:pic>
      <p:pic>
        <p:nvPicPr>
          <p:cNvPr id="2" name="Picture 1"/>
          <p:cNvPicPr>
            <a:picLocks noChangeAspect="1"/>
          </p:cNvPicPr>
          <p:nvPr/>
        </p:nvPicPr>
        <p:blipFill>
          <a:blip r:embed="rId3"/>
          <a:stretch>
            <a:fillRect/>
          </a:stretch>
        </p:blipFill>
        <p:spPr>
          <a:xfrm>
            <a:off x="1786392" y="558665"/>
            <a:ext cx="9099023" cy="3056073"/>
          </a:xfrm>
          <a:prstGeom prst="rect">
            <a:avLst/>
          </a:prstGeom>
        </p:spPr>
      </p:pic>
      <p:pic>
        <p:nvPicPr>
          <p:cNvPr id="3" name="Picture 2"/>
          <p:cNvPicPr>
            <a:picLocks noChangeAspect="1"/>
          </p:cNvPicPr>
          <p:nvPr/>
        </p:nvPicPr>
        <p:blipFill rotWithShape="1">
          <a:blip r:embed="rId4"/>
          <a:srcRect b="32134"/>
          <a:stretch/>
        </p:blipFill>
        <p:spPr>
          <a:xfrm>
            <a:off x="1786392" y="3921850"/>
            <a:ext cx="9083165" cy="2495474"/>
          </a:xfrm>
          <a:prstGeom prst="rect">
            <a:avLst/>
          </a:prstGeom>
        </p:spPr>
      </p:pic>
      <p:pic>
        <p:nvPicPr>
          <p:cNvPr id="5" name="Picture 4"/>
          <p:cNvPicPr>
            <a:picLocks noChangeAspect="1"/>
          </p:cNvPicPr>
          <p:nvPr/>
        </p:nvPicPr>
        <p:blipFill>
          <a:blip r:embed="rId5"/>
          <a:stretch>
            <a:fillRect/>
          </a:stretch>
        </p:blipFill>
        <p:spPr>
          <a:xfrm rot="10800000" flipH="1" flipV="1">
            <a:off x="0" y="0"/>
            <a:ext cx="1686379" cy="1470827"/>
          </a:xfrm>
          <a:prstGeom prst="rect">
            <a:avLst/>
          </a:prstGeom>
        </p:spPr>
      </p:pic>
    </p:spTree>
    <p:extLst>
      <p:ext uri="{BB962C8B-B14F-4D97-AF65-F5344CB8AC3E}">
        <p14:creationId xmlns:p14="http://schemas.microsoft.com/office/powerpoint/2010/main" val="39325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370" y="489651"/>
            <a:ext cx="9504592" cy="5878698"/>
          </a:xfrm>
          <a:prstGeom prst="rect">
            <a:avLst/>
          </a:prstGeom>
        </p:spPr>
      </p:pic>
      <p:sp>
        <p:nvSpPr>
          <p:cNvPr id="6"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11198218" y="-247648"/>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11148483" y="885933"/>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848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stee Remuneration Rues - Centre For Advancement of Philanth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23" y="214549"/>
            <a:ext cx="11435354" cy="6428901"/>
          </a:xfrm>
          <a:prstGeom prst="rect">
            <a:avLst/>
          </a:prstGeom>
        </p:spPr>
      </p:pic>
    </p:spTree>
    <p:extLst>
      <p:ext uri="{BB962C8B-B14F-4D97-AF65-F5344CB8AC3E}">
        <p14:creationId xmlns:p14="http://schemas.microsoft.com/office/powerpoint/2010/main" val="131821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395287" y="735339"/>
            <a:ext cx="7629526" cy="523220"/>
          </a:xfrm>
          <a:prstGeom prst="rect">
            <a:avLst/>
          </a:prstGeom>
          <a:noFill/>
        </p:spPr>
        <p:txBody>
          <a:bodyPr wrap="square" rtlCol="0">
            <a:spAutoFit/>
          </a:bodyPr>
          <a:lstStyle/>
          <a:p>
            <a:r>
              <a:rPr lang="en-IN" sz="2800" b="1" dirty="0">
                <a:latin typeface="Garamond" panose="02020404030301010803" pitchFamily="18" charset="0"/>
              </a:rPr>
              <a:t>ALTERNATE MINIMUM TAX (AMT)</a:t>
            </a:r>
          </a:p>
        </p:txBody>
      </p:sp>
      <p:sp>
        <p:nvSpPr>
          <p:cNvPr id="6" name="TextBox 5"/>
          <p:cNvSpPr txBox="1"/>
          <p:nvPr/>
        </p:nvSpPr>
        <p:spPr>
          <a:xfrm>
            <a:off x="395287" y="1498771"/>
            <a:ext cx="11391900" cy="5124480"/>
          </a:xfrm>
          <a:prstGeom prst="rect">
            <a:avLst/>
          </a:prstGeom>
          <a:noFill/>
        </p:spPr>
        <p:txBody>
          <a:bodyPr wrap="square" rtlCol="0">
            <a:spAutoFit/>
          </a:bodyPr>
          <a:lstStyle/>
          <a:p>
            <a:pPr algn="just"/>
            <a:r>
              <a:rPr lang="en-IN" sz="2400" b="1" dirty="0">
                <a:latin typeface="Garamond" panose="02020404030301010803" pitchFamily="18" charset="0"/>
              </a:rPr>
              <a:t>Background : </a:t>
            </a:r>
          </a:p>
          <a:p>
            <a:pPr algn="just"/>
            <a:endParaRPr lang="en-IN" sz="1100" b="1" dirty="0">
              <a:latin typeface="Garamond" panose="02020404030301010803" pitchFamily="18" charset="0"/>
            </a:endParaRPr>
          </a:p>
          <a:p>
            <a:pPr algn="just"/>
            <a:r>
              <a:rPr lang="en-US" sz="2000" dirty="0">
                <a:latin typeface="Garamond" panose="02020404030301010803" pitchFamily="18" charset="0"/>
              </a:rPr>
              <a:t>The Finance Act, 2011 had introduced the concept of AMT initially in relation to LLPs and accordingly the LLPs were subject to AMT </a:t>
            </a:r>
            <a:r>
              <a:rPr lang="en-US" sz="2000" b="1" dirty="0">
                <a:latin typeface="Garamond" panose="02020404030301010803" pitchFamily="18" charset="0"/>
              </a:rPr>
              <a:t>@18.5% </a:t>
            </a:r>
            <a:r>
              <a:rPr lang="en-US" sz="2000" dirty="0">
                <a:latin typeface="Garamond" panose="02020404030301010803" pitchFamily="18" charset="0"/>
              </a:rPr>
              <a:t>of adjusted total income.</a:t>
            </a:r>
          </a:p>
          <a:p>
            <a:pPr algn="just"/>
            <a:endParaRPr lang="en-US" sz="1400" dirty="0">
              <a:latin typeface="Garamond" panose="02020404030301010803" pitchFamily="18" charset="0"/>
            </a:endParaRPr>
          </a:p>
          <a:p>
            <a:pPr algn="just"/>
            <a:endParaRPr lang="en-US" sz="1400" dirty="0">
              <a:latin typeface="Garamond" panose="02020404030301010803" pitchFamily="18" charset="0"/>
            </a:endParaRPr>
          </a:p>
          <a:p>
            <a:pPr algn="just"/>
            <a:r>
              <a:rPr lang="en-US" sz="2000" dirty="0">
                <a:latin typeface="Garamond" panose="02020404030301010803" pitchFamily="18" charset="0"/>
              </a:rPr>
              <a:t>Though the concept of Alternate Minimum Tax (AMT) is similar to MAT in case of corporates, however, the tax base in the case of LLPs is the adjusted total income computed as per the Income-tax Act, 1961 and not the book profit computed after making the specified adjustments to the profit as per the profit and loss account prepared in accordance with </a:t>
            </a:r>
            <a:r>
              <a:rPr lang="en-US" sz="2000" b="1" dirty="0">
                <a:latin typeface="Garamond" panose="02020404030301010803" pitchFamily="18" charset="0"/>
              </a:rPr>
              <a:t>Schedule VI </a:t>
            </a:r>
            <a:r>
              <a:rPr lang="en-US" sz="2000" dirty="0">
                <a:latin typeface="Garamond" panose="02020404030301010803" pitchFamily="18" charset="0"/>
              </a:rPr>
              <a:t>to the Companies Act, 1956.</a:t>
            </a:r>
          </a:p>
          <a:p>
            <a:pPr algn="just"/>
            <a:endParaRPr lang="en-US" sz="1100" dirty="0">
              <a:latin typeface="Garamond" panose="02020404030301010803" pitchFamily="18" charset="0"/>
            </a:endParaRPr>
          </a:p>
          <a:p>
            <a:pPr algn="just"/>
            <a:endParaRPr lang="en-IN" sz="1200" dirty="0">
              <a:latin typeface="Garamond" panose="02020404030301010803" pitchFamily="18" charset="0"/>
            </a:endParaRPr>
          </a:p>
          <a:p>
            <a:pPr algn="just"/>
            <a:r>
              <a:rPr lang="en-US" sz="2000" dirty="0">
                <a:latin typeface="Garamond" panose="02020404030301010803" pitchFamily="18" charset="0"/>
              </a:rPr>
              <a:t>The Finance Act, 2012 extended the levy of AMT to certain persons other than companies, in order to widen the tax base vis-à-vis profit-linked deductions. Accordingly, any person other than a company, who has claimed deduction under any section (other than section </a:t>
            </a:r>
            <a:r>
              <a:rPr lang="en-US" sz="2000" b="1" dirty="0">
                <a:latin typeface="Garamond" panose="02020404030301010803" pitchFamily="18" charset="0"/>
              </a:rPr>
              <a:t>80P</a:t>
            </a:r>
            <a:r>
              <a:rPr lang="en-US" sz="2000" dirty="0">
                <a:latin typeface="Garamond" panose="02020404030301010803" pitchFamily="18" charset="0"/>
              </a:rPr>
              <a:t>) included in Chapter VI-A under the heading “C – Deductions in respect of certain incomes” or under section </a:t>
            </a:r>
            <a:r>
              <a:rPr lang="en-US" sz="2000" b="1" dirty="0">
                <a:latin typeface="Garamond" panose="02020404030301010803" pitchFamily="18" charset="0"/>
              </a:rPr>
              <a:t>10AA</a:t>
            </a:r>
            <a:r>
              <a:rPr lang="en-US" sz="2000" dirty="0">
                <a:latin typeface="Garamond" panose="02020404030301010803" pitchFamily="18" charset="0"/>
              </a:rPr>
              <a:t> or under section </a:t>
            </a:r>
            <a:r>
              <a:rPr lang="en-US" sz="2000" b="1" dirty="0">
                <a:latin typeface="Garamond" panose="02020404030301010803" pitchFamily="18" charset="0"/>
              </a:rPr>
              <a:t>35AD</a:t>
            </a:r>
            <a:r>
              <a:rPr lang="en-US" sz="2000" dirty="0">
                <a:latin typeface="Garamond" panose="02020404030301010803" pitchFamily="18" charset="0"/>
              </a:rPr>
              <a:t> would be subject to AMT with effect from A.Y. 2013-14.</a:t>
            </a:r>
          </a:p>
          <a:p>
            <a:pPr algn="just"/>
            <a:endParaRPr lang="en-US" sz="1200" dirty="0">
              <a:latin typeface="Garamond" panose="02020404030301010803" pitchFamily="18" charset="0"/>
            </a:endParaRPr>
          </a:p>
        </p:txBody>
      </p:sp>
    </p:spTree>
    <p:extLst>
      <p:ext uri="{BB962C8B-B14F-4D97-AF65-F5344CB8AC3E}">
        <p14:creationId xmlns:p14="http://schemas.microsoft.com/office/powerpoint/2010/main" val="18492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890" y="152400"/>
            <a:ext cx="1014222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COMPULSORY FILING OF RETURN</a:t>
            </a:r>
          </a:p>
        </p:txBody>
      </p:sp>
      <p:sp>
        <p:nvSpPr>
          <p:cNvPr id="4" name="Rounded Rectangle 3"/>
          <p:cNvSpPr/>
          <p:nvPr/>
        </p:nvSpPr>
        <p:spPr>
          <a:xfrm>
            <a:off x="1009900" y="796977"/>
            <a:ext cx="10187752" cy="16614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000" b="1" dirty="0">
              <a:latin typeface="Garamond" pitchFamily="18" charset="0"/>
            </a:endParaRPr>
          </a:p>
          <a:p>
            <a:pPr algn="just"/>
            <a:r>
              <a:rPr lang="en-US" sz="1900" b="1" dirty="0">
                <a:latin typeface="Garamond" pitchFamily="18" charset="0"/>
              </a:rPr>
              <a:t>Companies and Firms are mandatorily required to file the return.</a:t>
            </a:r>
          </a:p>
          <a:p>
            <a:pPr algn="just"/>
            <a:r>
              <a:rPr lang="en-US" sz="1900" b="1" dirty="0">
                <a:latin typeface="Garamond" pitchFamily="18" charset="0"/>
              </a:rPr>
              <a:t>Any other person, being resident other than not ordinarily resident, shall furnish, a return, within due date, in respect of his income or loss for the previous year irrespective of the fact that his total income does not exceed basic exemption limit or does not have any taxable income, if he:</a:t>
            </a:r>
          </a:p>
        </p:txBody>
      </p:sp>
      <p:sp>
        <p:nvSpPr>
          <p:cNvPr id="5" name="Rounded Rectangle 4"/>
          <p:cNvSpPr/>
          <p:nvPr/>
        </p:nvSpPr>
        <p:spPr>
          <a:xfrm>
            <a:off x="1024890" y="266700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a) holds, as a beneficial owner or otherwise, any asset (including any financial interest in any entity) located outside India or has signing authority in any account located outside India; or</a:t>
            </a:r>
          </a:p>
        </p:txBody>
      </p:sp>
      <p:sp>
        <p:nvSpPr>
          <p:cNvPr id="6" name="Rounded Rectangle 5"/>
          <p:cNvSpPr/>
          <p:nvPr/>
        </p:nvSpPr>
        <p:spPr>
          <a:xfrm>
            <a:off x="1024890" y="382905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b) is a beneficiary of any asset (including any financial interest in any entity) located outside India. </a:t>
            </a:r>
          </a:p>
        </p:txBody>
      </p:sp>
      <p:sp>
        <p:nvSpPr>
          <p:cNvPr id="7" name="Rectangle 6"/>
          <p:cNvSpPr/>
          <p:nvPr/>
        </p:nvSpPr>
        <p:spPr>
          <a:xfrm>
            <a:off x="1301496" y="5029200"/>
            <a:ext cx="9589008" cy="1600200"/>
          </a:xfrm>
          <a:prstGeom prst="rect">
            <a:avLst/>
          </a:prstGeom>
          <a:solidFill>
            <a:schemeClr val="bg1"/>
          </a:solidFill>
          <a:ln w="19050">
            <a:solidFill>
              <a:srgbClr val="F1772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Garamond" pitchFamily="18" charset="0"/>
              </a:rPr>
              <a:t>Exception: </a:t>
            </a:r>
            <a:r>
              <a:rPr lang="en-US" sz="2000" b="1" dirty="0">
                <a:solidFill>
                  <a:schemeClr val="tx1"/>
                </a:solidFill>
                <a:latin typeface="Garamond" pitchFamily="18" charset="0"/>
              </a:rPr>
              <a:t>An individual, being a beneficiary of any asset (including any financial interest in any entity) located outside India where, income, if any, arising from such asset is includible in the income of the person referred above in accordance with the provisions of this Act.</a:t>
            </a:r>
          </a:p>
        </p:txBody>
      </p:sp>
    </p:spTree>
    <p:extLst>
      <p:ext uri="{BB962C8B-B14F-4D97-AF65-F5344CB8AC3E}">
        <p14:creationId xmlns:p14="http://schemas.microsoft.com/office/powerpoint/2010/main" val="22362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400050" y="1394284"/>
            <a:ext cx="11391900" cy="2169825"/>
          </a:xfrm>
          <a:prstGeom prst="rect">
            <a:avLst/>
          </a:prstGeom>
          <a:noFill/>
        </p:spPr>
        <p:txBody>
          <a:bodyPr wrap="square" rtlCol="0">
            <a:spAutoFit/>
          </a:bodyPr>
          <a:lstStyle/>
          <a:p>
            <a:pPr algn="just"/>
            <a:r>
              <a:rPr lang="en-IN" sz="2400" b="1" dirty="0">
                <a:latin typeface="Garamond" panose="02020404030301010803" pitchFamily="18" charset="0"/>
              </a:rPr>
              <a:t>Levy of AMT @ 18.5% on Adjusted Total Income:</a:t>
            </a:r>
          </a:p>
          <a:p>
            <a:pPr algn="just"/>
            <a:endParaRPr lang="en-IN" sz="1100" b="1" dirty="0">
              <a:latin typeface="Garamond" panose="02020404030301010803" pitchFamily="18" charset="0"/>
            </a:endParaRPr>
          </a:p>
          <a:p>
            <a:pPr algn="just"/>
            <a:r>
              <a:rPr lang="en-US" sz="2000" dirty="0">
                <a:latin typeface="Garamond" panose="02020404030301010803" pitchFamily="18" charset="0"/>
              </a:rPr>
              <a:t>Accordingly, where the regular income-tax payable by a person, other than a company, for a previous year computed as per the provisions of the Income-tax Act, 1961 (other than Chapter XII-BA) is less than the AMT payable for such previous year, </a:t>
            </a:r>
            <a:r>
              <a:rPr lang="en-US" sz="2000" b="1" dirty="0">
                <a:latin typeface="Garamond" panose="02020404030301010803" pitchFamily="18" charset="0"/>
              </a:rPr>
              <a:t>the adjusted total income shall be deemed to be the total income of the person. Such person shall be liable to pay income-tax on the adjusted total income @ 18.5% [Section 115JC].</a:t>
            </a:r>
          </a:p>
        </p:txBody>
      </p:sp>
      <p:sp>
        <p:nvSpPr>
          <p:cNvPr id="3" name="TextBox 2"/>
          <p:cNvSpPr txBox="1"/>
          <p:nvPr/>
        </p:nvSpPr>
        <p:spPr>
          <a:xfrm>
            <a:off x="400050" y="3728361"/>
            <a:ext cx="11391900" cy="3000821"/>
          </a:xfrm>
          <a:prstGeom prst="rect">
            <a:avLst/>
          </a:prstGeom>
          <a:noFill/>
        </p:spPr>
        <p:txBody>
          <a:bodyPr wrap="square" rtlCol="0">
            <a:spAutoFit/>
          </a:bodyPr>
          <a:lstStyle/>
          <a:p>
            <a:pPr algn="just"/>
            <a:r>
              <a:rPr lang="en-US" sz="2400" b="1" dirty="0">
                <a:latin typeface="Garamond" panose="02020404030301010803" pitchFamily="18" charset="0"/>
              </a:rPr>
              <a:t>Meaning of Adjusted Total Income:</a:t>
            </a:r>
          </a:p>
          <a:p>
            <a:pPr algn="just"/>
            <a:endParaRPr lang="en-IN" sz="1100" b="1" dirty="0">
              <a:latin typeface="Garamond" panose="02020404030301010803" pitchFamily="18" charset="0"/>
            </a:endParaRPr>
          </a:p>
          <a:p>
            <a:pPr algn="just"/>
            <a:r>
              <a:rPr lang="en-US" sz="2000" dirty="0">
                <a:latin typeface="Garamond" panose="02020404030301010803" pitchFamily="18" charset="0"/>
              </a:rPr>
              <a:t>“Adjusted total income” would mean the total income before giving effect to Chapter XII-BA i.e. AMT provisions as increased by the deductions claimed, if any, under – </a:t>
            </a:r>
          </a:p>
          <a:p>
            <a:pPr algn="just"/>
            <a:endParaRPr lang="en-US" sz="1100" dirty="0">
              <a:latin typeface="Garamond" panose="02020404030301010803" pitchFamily="18" charset="0"/>
            </a:endParaRPr>
          </a:p>
          <a:p>
            <a:pPr marL="342900" indent="-342900" algn="just">
              <a:buFont typeface="Arial" panose="020B0604020202020204" pitchFamily="34" charset="0"/>
              <a:buChar char="•"/>
            </a:pPr>
            <a:r>
              <a:rPr lang="en-US" sz="2000" dirty="0">
                <a:latin typeface="Garamond" panose="02020404030301010803" pitchFamily="18" charset="0"/>
              </a:rPr>
              <a:t>any section (other than section 80P) included in Chapter VI-A under the heading “C – Deductions in respect of certain incomes” (Section 80-IA to 80RRB);</a:t>
            </a:r>
          </a:p>
          <a:p>
            <a:pPr marL="342900" indent="-342900" algn="just">
              <a:buFont typeface="Arial" panose="020B0604020202020204" pitchFamily="34" charset="0"/>
              <a:buChar char="•"/>
            </a:pPr>
            <a:r>
              <a:rPr lang="en-US" sz="2000" dirty="0">
                <a:latin typeface="Garamond" panose="02020404030301010803" pitchFamily="18" charset="0"/>
              </a:rPr>
              <a:t>section 10AA (SEZ); and</a:t>
            </a:r>
          </a:p>
          <a:p>
            <a:pPr marL="342900" indent="-342900" algn="just">
              <a:buFont typeface="Arial" panose="020B0604020202020204" pitchFamily="34" charset="0"/>
              <a:buChar char="•"/>
            </a:pPr>
            <a:r>
              <a:rPr lang="en-US" sz="2000" dirty="0">
                <a:latin typeface="Garamond" panose="02020404030301010803" pitchFamily="18" charset="0"/>
              </a:rPr>
              <a:t>section 35AD, as reduced by the depreciation allowable under section 32, as if no deduction under section 35AD was allowed in respect of the asset for which such deduction is claimed.</a:t>
            </a:r>
          </a:p>
        </p:txBody>
      </p:sp>
      <p:sp>
        <p:nvSpPr>
          <p:cNvPr id="2" name="Rectangle 1"/>
          <p:cNvSpPr/>
          <p:nvPr/>
        </p:nvSpPr>
        <p:spPr>
          <a:xfrm>
            <a:off x="555058" y="197078"/>
            <a:ext cx="11081884" cy="1015663"/>
          </a:xfrm>
          <a:prstGeom prst="rect">
            <a:avLst/>
          </a:prstGeom>
        </p:spPr>
        <p:txBody>
          <a:bodyPr wrap="square">
            <a:spAutoFit/>
          </a:bodyPr>
          <a:lstStyle/>
          <a:p>
            <a:pPr algn="just"/>
            <a:r>
              <a:rPr lang="en-US" sz="2000" dirty="0">
                <a:latin typeface="Garamond" panose="02020404030301010803" pitchFamily="18" charset="0"/>
              </a:rPr>
              <a:t>The provisions of AMT would, however, not be applicable to an individual, HUF, AOPs, BOIs, whether incorporated or not, or artificial juridical person, if the adjusted total income of such person does not exceed Rs. 20 lakh</a:t>
            </a:r>
            <a:endParaRPr lang="en-IN" sz="2000" dirty="0">
              <a:latin typeface="Garamond" panose="02020404030301010803" pitchFamily="18" charset="0"/>
            </a:endParaRPr>
          </a:p>
        </p:txBody>
      </p:sp>
      <p:cxnSp>
        <p:nvCxnSpPr>
          <p:cNvPr id="6" name="Straight Connector 5"/>
          <p:cNvCxnSpPr/>
          <p:nvPr/>
        </p:nvCxnSpPr>
        <p:spPr>
          <a:xfrm>
            <a:off x="400050" y="41910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0050" y="18478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323850" y="813426"/>
            <a:ext cx="11391900" cy="5309146"/>
          </a:xfrm>
          <a:prstGeom prst="rect">
            <a:avLst/>
          </a:prstGeom>
          <a:noFill/>
        </p:spPr>
        <p:txBody>
          <a:bodyPr wrap="square" rtlCol="0">
            <a:spAutoFit/>
          </a:bodyPr>
          <a:lstStyle/>
          <a:p>
            <a:pPr algn="just"/>
            <a:r>
              <a:rPr lang="en-US" sz="2400" b="1" dirty="0">
                <a:latin typeface="Garamond" panose="02020404030301010803" pitchFamily="18" charset="0"/>
              </a:rPr>
              <a:t>Furnishing Report by Chartered Accountant:</a:t>
            </a:r>
          </a:p>
          <a:p>
            <a:pPr algn="just"/>
            <a:endParaRPr lang="en-IN" sz="1100" b="1" dirty="0">
              <a:latin typeface="Garamond" panose="02020404030301010803" pitchFamily="18" charset="0"/>
            </a:endParaRPr>
          </a:p>
          <a:p>
            <a:pPr algn="just"/>
            <a:r>
              <a:rPr lang="en-US" sz="2000" dirty="0">
                <a:latin typeface="Garamond" panose="02020404030301010803" pitchFamily="18" charset="0"/>
              </a:rPr>
              <a:t>Such persons to whom this section applies should obtain a report in the prescribed form from a Chartered Accountant certifying that the adjusted total income and the AMT have been computed in accordance with the provisions of this Chapter. </a:t>
            </a:r>
            <a:r>
              <a:rPr lang="en-US" sz="2000" b="1" dirty="0">
                <a:latin typeface="Garamond" panose="02020404030301010803" pitchFamily="18" charset="0"/>
              </a:rPr>
              <a:t>The report has to be furnished on or before the specified date referred to in section 44AB (i.e., one month prior to the due date for filing return of income), in such form as may be prescribed, from an accountant referred to in the Explanation below section 288(2), certifying that the adjusted total income and the alternate minimum tax have been computed in accordance with the provisions of this Chapter and furnish such report by that date.</a:t>
            </a:r>
          </a:p>
          <a:p>
            <a:pPr algn="just"/>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algn="just"/>
            <a:r>
              <a:rPr lang="en-US" sz="2400" b="1" dirty="0">
                <a:latin typeface="Garamond" panose="02020404030301010803" pitchFamily="18" charset="0"/>
              </a:rPr>
              <a:t>Levy of AMT @9% of Adjusted Total Income in case of a unit located in IFSC:</a:t>
            </a:r>
          </a:p>
          <a:p>
            <a:pPr algn="just"/>
            <a:endParaRPr lang="en-US" sz="2000" dirty="0">
              <a:latin typeface="Garamond" panose="02020404030301010803" pitchFamily="18" charset="0"/>
            </a:endParaRPr>
          </a:p>
          <a:p>
            <a:pPr algn="just"/>
            <a:r>
              <a:rPr lang="en-US" sz="2000" dirty="0">
                <a:latin typeface="Garamond" panose="02020404030301010803" pitchFamily="18" charset="0"/>
              </a:rPr>
              <a:t>Where the person subject to AMT is a unit located in an </a:t>
            </a:r>
            <a:r>
              <a:rPr lang="en-US" sz="2000" b="1" dirty="0">
                <a:latin typeface="Garamond" panose="02020404030301010803" pitchFamily="18" charset="0"/>
              </a:rPr>
              <a:t>International Financial Services Centre (IFSC) </a:t>
            </a:r>
            <a:r>
              <a:rPr lang="en-US" sz="2000" dirty="0">
                <a:latin typeface="Garamond" panose="02020404030301010803" pitchFamily="18" charset="0"/>
              </a:rPr>
              <a:t>deriving its income solely in convertible foreign exchange, AMT would be </a:t>
            </a:r>
            <a:r>
              <a:rPr lang="en-US" sz="2000" dirty="0" err="1">
                <a:latin typeface="Garamond" panose="02020404030301010803" pitchFamily="18" charset="0"/>
              </a:rPr>
              <a:t>leviable</a:t>
            </a:r>
            <a:r>
              <a:rPr lang="en-US" sz="2000" dirty="0">
                <a:latin typeface="Garamond" panose="02020404030301010803" pitchFamily="18" charset="0"/>
              </a:rPr>
              <a:t> </a:t>
            </a:r>
            <a:r>
              <a:rPr lang="en-US" sz="2000" b="1" dirty="0">
                <a:latin typeface="Garamond" panose="02020404030301010803" pitchFamily="18" charset="0"/>
              </a:rPr>
              <a:t>@9%</a:t>
            </a:r>
            <a:r>
              <a:rPr lang="en-US" sz="2000" dirty="0">
                <a:latin typeface="Garamond" panose="02020404030301010803" pitchFamily="18" charset="0"/>
              </a:rPr>
              <a:t> of Adjusted Total Income, instead of </a:t>
            </a:r>
            <a:r>
              <a:rPr lang="en-US" sz="2000" b="1" dirty="0">
                <a:latin typeface="Garamond" panose="02020404030301010803" pitchFamily="18" charset="0"/>
              </a:rPr>
              <a:t>18.5%.</a:t>
            </a:r>
          </a:p>
        </p:txBody>
      </p:sp>
      <p:cxnSp>
        <p:nvCxnSpPr>
          <p:cNvPr id="3" name="Straight Connector 2"/>
          <p:cNvCxnSpPr/>
          <p:nvPr/>
        </p:nvCxnSpPr>
        <p:spPr>
          <a:xfrm>
            <a:off x="375750" y="48768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75750" y="12763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5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5" name="TextBox 4"/>
          <p:cNvSpPr txBox="1"/>
          <p:nvPr/>
        </p:nvSpPr>
        <p:spPr>
          <a:xfrm>
            <a:off x="424997" y="972402"/>
            <a:ext cx="11391900" cy="3954929"/>
          </a:xfrm>
          <a:prstGeom prst="rect">
            <a:avLst/>
          </a:prstGeom>
          <a:noFill/>
        </p:spPr>
        <p:txBody>
          <a:bodyPr wrap="square" rtlCol="0">
            <a:spAutoFit/>
          </a:bodyPr>
          <a:lstStyle/>
          <a:p>
            <a:pPr algn="just"/>
            <a:r>
              <a:rPr lang="en-US" sz="2400" b="1" dirty="0">
                <a:latin typeface="Garamond" panose="02020404030301010803" pitchFamily="18" charset="0"/>
              </a:rPr>
              <a:t>Applicability of Interest and Penal provisions:</a:t>
            </a:r>
          </a:p>
          <a:p>
            <a:pPr algn="just"/>
            <a:endParaRPr lang="en-IN" sz="1100" b="1" dirty="0">
              <a:latin typeface="Garamond" panose="02020404030301010803" pitchFamily="18" charset="0"/>
            </a:endParaRPr>
          </a:p>
          <a:p>
            <a:pPr algn="just"/>
            <a:r>
              <a:rPr lang="en-US" sz="2000" dirty="0">
                <a:latin typeface="Garamond" panose="02020404030301010803" pitchFamily="18" charset="0"/>
              </a:rPr>
              <a:t>Section 115JE specifically provides that “save as otherwise provided in this Chapter, all other provisions of this Act shall apply to a person referred to in this Chapter”. Hence, all other provisions relating to self-assessment under section 140A, advance tax, interest under sections 234A, 234B and 234C, penalty etc. would also apply to a person who is subject to AMT.</a:t>
            </a:r>
          </a:p>
          <a:p>
            <a:pPr algn="just"/>
            <a:endParaRPr lang="en-US" sz="2000" dirty="0">
              <a:latin typeface="Garamond" panose="02020404030301010803" pitchFamily="18" charset="0"/>
            </a:endParaRPr>
          </a:p>
          <a:p>
            <a:pPr algn="just"/>
            <a:endParaRPr lang="en-US" sz="2000" dirty="0">
              <a:latin typeface="Garamond" panose="02020404030301010803" pitchFamily="18" charset="0"/>
            </a:endParaRPr>
          </a:p>
          <a:p>
            <a:pPr algn="just"/>
            <a:endParaRPr lang="en-US" sz="2000" dirty="0">
              <a:latin typeface="Garamond" panose="02020404030301010803" pitchFamily="18" charset="0"/>
            </a:endParaRPr>
          </a:p>
          <a:p>
            <a:pPr algn="just"/>
            <a:r>
              <a:rPr lang="en-US" sz="2400" b="1" dirty="0">
                <a:latin typeface="Garamond" panose="02020404030301010803" pitchFamily="18" charset="0"/>
              </a:rPr>
              <a:t>Non-applicability of AMT provisions:</a:t>
            </a:r>
          </a:p>
          <a:p>
            <a:pPr algn="just"/>
            <a:endParaRPr lang="en-US" sz="1200" dirty="0">
              <a:latin typeface="Garamond" panose="02020404030301010803" pitchFamily="18" charset="0"/>
            </a:endParaRPr>
          </a:p>
          <a:p>
            <a:pPr algn="just"/>
            <a:r>
              <a:rPr lang="en-US" sz="2000" dirty="0">
                <a:latin typeface="Garamond" panose="02020404030301010803" pitchFamily="18" charset="0"/>
              </a:rPr>
              <a:t>The provisions of this section shall not apply to a person who has exercised the option under section 115BAC or section 115BAD [Section 115JC(4)].</a:t>
            </a:r>
          </a:p>
        </p:txBody>
      </p:sp>
      <p:cxnSp>
        <p:nvCxnSpPr>
          <p:cNvPr id="3" name="Straight Connector 2"/>
          <p:cNvCxnSpPr/>
          <p:nvPr/>
        </p:nvCxnSpPr>
        <p:spPr>
          <a:xfrm>
            <a:off x="476897" y="41338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24997" y="14287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9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0" b="35000"/>
          </a:stretch>
        </a:blipFill>
        <a:effectLst/>
      </p:bgPr>
    </p:bg>
    <p:spTree>
      <p:nvGrpSpPr>
        <p:cNvPr id="1" name=""/>
        <p:cNvGrpSpPr/>
        <p:nvPr/>
      </p:nvGrpSpPr>
      <p:grpSpPr>
        <a:xfrm>
          <a:off x="0" y="0"/>
          <a:ext cx="0" cy="0"/>
          <a:chOff x="0" y="0"/>
          <a:chExt cx="0" cy="0"/>
        </a:xfrm>
      </p:grpSpPr>
      <p:sp>
        <p:nvSpPr>
          <p:cNvPr id="4" name="Rectangle 3"/>
          <p:cNvSpPr/>
          <p:nvPr/>
        </p:nvSpPr>
        <p:spPr>
          <a:xfrm>
            <a:off x="745244" y="5058620"/>
            <a:ext cx="6265156" cy="1323439"/>
          </a:xfrm>
          <a:prstGeom prst="rect">
            <a:avLst/>
          </a:prstGeom>
        </p:spPr>
        <p:txBody>
          <a:bodyPr wrap="square">
            <a:spAutoFit/>
          </a:bodyPr>
          <a:lstStyle/>
          <a:p>
            <a:r>
              <a:rPr lang="en-IN" sz="4000" b="1" dirty="0">
                <a:latin typeface="Garamond" panose="02020404030301010803" pitchFamily="18" charset="0"/>
              </a:rPr>
              <a:t>FIRMS/LLPs </a:t>
            </a:r>
          </a:p>
          <a:p>
            <a:pPr indent="1257300"/>
            <a:r>
              <a:rPr lang="en-IN" sz="4000" b="1" dirty="0">
                <a:latin typeface="Garamond" panose="02020404030301010803" pitchFamily="18" charset="0"/>
              </a:rPr>
              <a:t>and their PARTNERS</a:t>
            </a:r>
          </a:p>
        </p:txBody>
      </p:sp>
    </p:spTree>
    <p:extLst>
      <p:ext uri="{BB962C8B-B14F-4D97-AF65-F5344CB8AC3E}">
        <p14:creationId xmlns:p14="http://schemas.microsoft.com/office/powerpoint/2010/main" val="2776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395287" y="634646"/>
            <a:ext cx="9224963" cy="1384995"/>
          </a:xfrm>
          <a:prstGeom prst="rect">
            <a:avLst/>
          </a:prstGeom>
          <a:noFill/>
        </p:spPr>
        <p:txBody>
          <a:bodyPr wrap="square" rtlCol="0">
            <a:spAutoFit/>
          </a:bodyPr>
          <a:lstStyle/>
          <a:p>
            <a:r>
              <a:rPr lang="en-IN" sz="2400" b="1" dirty="0">
                <a:latin typeface="Garamond" panose="02020404030301010803" pitchFamily="18" charset="0"/>
              </a:rPr>
              <a:t>FIRMS/LLPs and their Partners</a:t>
            </a:r>
          </a:p>
          <a:p>
            <a:endParaRPr lang="en-US" sz="2000" dirty="0">
              <a:latin typeface="Garamond" panose="02020404030301010803" pitchFamily="18" charset="0"/>
            </a:endParaRPr>
          </a:p>
          <a:p>
            <a:r>
              <a:rPr lang="en-US" sz="2000" dirty="0">
                <a:latin typeface="Garamond" panose="02020404030301010803" pitchFamily="18" charset="0"/>
              </a:rPr>
              <a:t>A firm is to be assessed as a unit and the share income from the firm in the hands of the partners is exempt. There is no need for registration.</a:t>
            </a:r>
            <a:endParaRPr lang="en-IN" sz="2000" dirty="0">
              <a:latin typeface="Garamond" panose="02020404030301010803" pitchFamily="18" charset="0"/>
            </a:endParaRPr>
          </a:p>
        </p:txBody>
      </p:sp>
      <p:sp>
        <p:nvSpPr>
          <p:cNvPr id="5" name="TextBox 4"/>
          <p:cNvSpPr txBox="1"/>
          <p:nvPr/>
        </p:nvSpPr>
        <p:spPr>
          <a:xfrm>
            <a:off x="395287" y="3048341"/>
            <a:ext cx="11391900" cy="3524042"/>
          </a:xfrm>
          <a:prstGeom prst="rect">
            <a:avLst/>
          </a:prstGeom>
          <a:noFill/>
        </p:spPr>
        <p:txBody>
          <a:bodyPr wrap="square" rtlCol="0">
            <a:spAutoFit/>
          </a:bodyPr>
          <a:lstStyle/>
          <a:p>
            <a:pPr algn="just"/>
            <a:r>
              <a:rPr lang="en-US" sz="2400" b="1" dirty="0">
                <a:latin typeface="Garamond" panose="02020404030301010803" pitchFamily="18" charset="0"/>
              </a:rPr>
              <a:t>Partnership Firm Assessed as Such (PFAS) [Section 184]</a:t>
            </a:r>
          </a:p>
          <a:p>
            <a:pPr algn="just"/>
            <a:endParaRPr lang="en-IN" sz="1100" b="1" dirty="0">
              <a:latin typeface="Garamond" panose="02020404030301010803" pitchFamily="18" charset="0"/>
            </a:endParaRPr>
          </a:p>
          <a:p>
            <a:pPr algn="just"/>
            <a:endParaRPr lang="en-US" sz="1200" b="1" dirty="0">
              <a:latin typeface="Garamond" panose="02020404030301010803" pitchFamily="18" charset="0"/>
            </a:endParaRPr>
          </a:p>
          <a:p>
            <a:pPr algn="just"/>
            <a:r>
              <a:rPr lang="en-US" sz="2200" b="1" dirty="0">
                <a:latin typeface="Garamond" panose="02020404030301010803" pitchFamily="18" charset="0"/>
              </a:rPr>
              <a:t>Conditions:</a:t>
            </a:r>
          </a:p>
          <a:p>
            <a:pPr algn="just"/>
            <a:endParaRPr lang="en-US" sz="1400" dirty="0">
              <a:latin typeface="Garamond" panose="02020404030301010803" pitchFamily="18" charset="0"/>
            </a:endParaRPr>
          </a:p>
          <a:p>
            <a:pPr marL="342900" indent="-342900" algn="just">
              <a:buFont typeface="Arial" panose="020B0604020202020204" pitchFamily="34" charset="0"/>
              <a:buChar char="•"/>
            </a:pPr>
            <a:r>
              <a:rPr lang="en-US" sz="2000" dirty="0">
                <a:latin typeface="Garamond" panose="02020404030301010803" pitchFamily="18" charset="0"/>
              </a:rPr>
              <a:t>The firm should be evidenced by an “instrument’</a:t>
            </a:r>
          </a:p>
          <a:p>
            <a:pPr marL="342900" indent="-342900" algn="just">
              <a:buFont typeface="Arial" panose="020B0604020202020204" pitchFamily="34" charset="0"/>
              <a:buChar char="•"/>
            </a:pPr>
            <a:r>
              <a:rPr lang="en-US" sz="2000" dirty="0">
                <a:latin typeface="Garamond" panose="02020404030301010803" pitchFamily="18" charset="0"/>
              </a:rPr>
              <a:t>Individual shares of partners must be specified in the instrument.</a:t>
            </a:r>
          </a:p>
          <a:p>
            <a:pPr marL="342900" indent="-342900" algn="just">
              <a:buFont typeface="Arial" panose="020B0604020202020204" pitchFamily="34" charset="0"/>
              <a:buChar char="•"/>
            </a:pPr>
            <a:r>
              <a:rPr lang="en-US" sz="2000" dirty="0">
                <a:latin typeface="Garamond" panose="02020404030301010803" pitchFamily="18" charset="0"/>
              </a:rPr>
              <a:t>A certified copy of the instrument should accompany the first return of income of a firm.</a:t>
            </a:r>
          </a:p>
          <a:p>
            <a:pPr marL="342900" indent="-342900" algn="just">
              <a:buFont typeface="Arial" panose="020B0604020202020204" pitchFamily="34" charset="0"/>
              <a:buChar char="•"/>
            </a:pPr>
            <a:r>
              <a:rPr lang="en-US" sz="2000" dirty="0">
                <a:latin typeface="Garamond" panose="02020404030301010803" pitchFamily="18" charset="0"/>
              </a:rPr>
              <a:t>If there is any change in the constitution of the firm or profit-sharing ratio during any previous year, a certified copy of the revised instrument of partnership should be filed along with the return of income of the relevant assessment year.</a:t>
            </a:r>
          </a:p>
          <a:p>
            <a:pPr marL="342900" indent="-342900" algn="just">
              <a:buFont typeface="Arial" panose="020B0604020202020204" pitchFamily="34" charset="0"/>
              <a:buChar char="•"/>
            </a:pPr>
            <a:endParaRPr lang="en-US" sz="2000" dirty="0">
              <a:latin typeface="Garamond" panose="020204040303010108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406" y="842802"/>
            <a:ext cx="1691189" cy="1691189"/>
          </a:xfrm>
          <a:prstGeom prst="rect">
            <a:avLst/>
          </a:prstGeom>
        </p:spPr>
      </p:pic>
      <p:cxnSp>
        <p:nvCxnSpPr>
          <p:cNvPr id="6" name="Straight Connector 5"/>
          <p:cNvCxnSpPr/>
          <p:nvPr/>
        </p:nvCxnSpPr>
        <p:spPr>
          <a:xfrm>
            <a:off x="312537" y="1162050"/>
            <a:ext cx="937190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7187" y="35623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71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70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538162" y="548029"/>
            <a:ext cx="11391900" cy="1554272"/>
          </a:xfrm>
          <a:prstGeom prst="rect">
            <a:avLst/>
          </a:prstGeom>
          <a:noFill/>
        </p:spPr>
        <p:txBody>
          <a:bodyPr wrap="square" rtlCol="0">
            <a:spAutoFit/>
          </a:bodyPr>
          <a:lstStyle/>
          <a:p>
            <a:pPr algn="just"/>
            <a:r>
              <a:rPr lang="en-US" sz="2400" b="1" dirty="0">
                <a:latin typeface="Garamond" panose="02020404030301010803" pitchFamily="18" charset="0"/>
              </a:rPr>
              <a:t>Computation of Income of Partnership Firm:</a:t>
            </a:r>
          </a:p>
          <a:p>
            <a:pPr algn="just"/>
            <a:endParaRPr lang="en-IN" sz="1100" b="1" dirty="0">
              <a:latin typeface="Garamond" panose="02020404030301010803" pitchFamily="18" charset="0"/>
            </a:endParaRPr>
          </a:p>
          <a:p>
            <a:pPr marL="342900" indent="-342900" algn="just">
              <a:buFont typeface="Arial" panose="020B0604020202020204" pitchFamily="34" charset="0"/>
              <a:buChar char="•"/>
            </a:pPr>
            <a:r>
              <a:rPr lang="en-US" sz="2000" dirty="0">
                <a:latin typeface="Garamond" panose="02020404030301010803" pitchFamily="18" charset="0"/>
              </a:rPr>
              <a:t>Remuneration is to be allowed</a:t>
            </a:r>
          </a:p>
          <a:p>
            <a:pPr marL="342900" indent="-342900" algn="just">
              <a:buFont typeface="Arial" panose="020B0604020202020204" pitchFamily="34" charset="0"/>
              <a:buChar char="•"/>
            </a:pPr>
            <a:r>
              <a:rPr lang="en-US" sz="2000" dirty="0">
                <a:latin typeface="Garamond" panose="02020404030301010803" pitchFamily="18" charset="0"/>
              </a:rPr>
              <a:t>Interest is to be allowed</a:t>
            </a:r>
          </a:p>
          <a:p>
            <a:pPr marL="342900" indent="-342900" algn="just">
              <a:buFont typeface="Arial" panose="020B0604020202020204" pitchFamily="34" charset="0"/>
              <a:buChar char="•"/>
            </a:pPr>
            <a:r>
              <a:rPr lang="en-US" sz="2000" dirty="0">
                <a:latin typeface="Garamond" panose="02020404030301010803" pitchFamily="18" charset="0"/>
              </a:rPr>
              <a:t>Unabsorbed depreciation and other losses should be provided for.</a:t>
            </a:r>
          </a:p>
        </p:txBody>
      </p:sp>
      <p:sp>
        <p:nvSpPr>
          <p:cNvPr id="5" name="TextBox 4"/>
          <p:cNvSpPr txBox="1"/>
          <p:nvPr/>
        </p:nvSpPr>
        <p:spPr>
          <a:xfrm>
            <a:off x="538162" y="2544451"/>
            <a:ext cx="11391900" cy="2623795"/>
          </a:xfrm>
          <a:prstGeom prst="rect">
            <a:avLst/>
          </a:prstGeom>
          <a:noFill/>
        </p:spPr>
        <p:txBody>
          <a:bodyPr wrap="square" rtlCol="0">
            <a:spAutoFit/>
          </a:bodyPr>
          <a:lstStyle/>
          <a:p>
            <a:pPr algn="just"/>
            <a:r>
              <a:rPr lang="en-US" sz="2400" b="1" dirty="0">
                <a:latin typeface="Garamond" panose="02020404030301010803" pitchFamily="18" charset="0"/>
              </a:rPr>
              <a:t>Remuneration paid to Partners:</a:t>
            </a:r>
          </a:p>
          <a:p>
            <a:pPr algn="just"/>
            <a:endParaRPr lang="en-US" sz="800" b="1" dirty="0">
              <a:latin typeface="Garamond" panose="02020404030301010803" pitchFamily="18" charset="0"/>
            </a:endParaRPr>
          </a:p>
          <a:p>
            <a:pPr algn="just"/>
            <a:r>
              <a:rPr lang="en-US" sz="2200" b="1" dirty="0">
                <a:latin typeface="Garamond" panose="02020404030301010803" pitchFamily="18" charset="0"/>
              </a:rPr>
              <a:t>Conditions:</a:t>
            </a:r>
          </a:p>
          <a:p>
            <a:pPr algn="just"/>
            <a:endParaRPr lang="en-US" sz="1050" b="1" dirty="0">
              <a:latin typeface="Garamond" panose="02020404030301010803" pitchFamily="18" charset="0"/>
            </a:endParaRPr>
          </a:p>
          <a:p>
            <a:pPr marL="342900" indent="-342900" algn="just">
              <a:buFont typeface="Arial" panose="020B0604020202020204" pitchFamily="34" charset="0"/>
              <a:buChar char="•"/>
            </a:pPr>
            <a:r>
              <a:rPr lang="en-US" sz="2000" dirty="0">
                <a:latin typeface="Garamond" panose="02020404030301010803" pitchFamily="18" charset="0"/>
              </a:rPr>
              <a:t>Such remuneration should be paid only to the working partner.</a:t>
            </a:r>
          </a:p>
          <a:p>
            <a:pPr marL="342900" indent="-342900" algn="just">
              <a:buFont typeface="Arial" panose="020B0604020202020204" pitchFamily="34" charset="0"/>
              <a:buChar char="•"/>
            </a:pPr>
            <a:r>
              <a:rPr lang="en-US" sz="2000" dirty="0">
                <a:latin typeface="Garamond" panose="02020404030301010803" pitchFamily="18" charset="0"/>
              </a:rPr>
              <a:t>It should be </a:t>
            </a:r>
            <a:r>
              <a:rPr lang="en-US" sz="2000" dirty="0" err="1">
                <a:latin typeface="Garamond" panose="02020404030301010803" pitchFamily="18" charset="0"/>
              </a:rPr>
              <a:t>authorised</a:t>
            </a:r>
            <a:r>
              <a:rPr lang="en-US" sz="2000" dirty="0">
                <a:latin typeface="Garamond" panose="02020404030301010803" pitchFamily="18" charset="0"/>
              </a:rPr>
              <a:t> by the partnership deed.</a:t>
            </a:r>
          </a:p>
          <a:p>
            <a:pPr marL="342900" indent="-342900" algn="just">
              <a:buFont typeface="Arial" panose="020B0604020202020204" pitchFamily="34" charset="0"/>
              <a:buChar char="•"/>
            </a:pPr>
            <a:r>
              <a:rPr lang="en-US" sz="2000" dirty="0">
                <a:latin typeface="Garamond" panose="02020404030301010803" pitchFamily="18" charset="0"/>
              </a:rPr>
              <a:t>It should not pertain to a period prior to partnership deed.</a:t>
            </a:r>
          </a:p>
          <a:p>
            <a:pPr marL="342900" indent="-342900" algn="just">
              <a:buFont typeface="Arial" panose="020B0604020202020204" pitchFamily="34" charset="0"/>
              <a:buChar char="•"/>
            </a:pPr>
            <a:r>
              <a:rPr lang="en-US" sz="2000" dirty="0">
                <a:latin typeface="Garamond" panose="02020404030301010803" pitchFamily="18" charset="0"/>
              </a:rPr>
              <a:t>It should not exceed the permissible limit.</a:t>
            </a:r>
          </a:p>
          <a:p>
            <a:pPr marL="342900" indent="-342900" algn="just">
              <a:buFont typeface="Arial" panose="020B0604020202020204" pitchFamily="34" charset="0"/>
              <a:buChar char="•"/>
            </a:pPr>
            <a:endParaRPr lang="en-US" sz="2000" dirty="0">
              <a:latin typeface="Garamond" panose="02020404030301010803" pitchFamily="18" charset="0"/>
            </a:endParaRPr>
          </a:p>
        </p:txBody>
      </p:sp>
      <p:cxnSp>
        <p:nvCxnSpPr>
          <p:cNvPr id="7" name="Straight Connector 6"/>
          <p:cNvCxnSpPr/>
          <p:nvPr/>
        </p:nvCxnSpPr>
        <p:spPr>
          <a:xfrm>
            <a:off x="590062" y="10287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1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44450" y="1055676"/>
            <a:ext cx="8351734" cy="1718550"/>
          </a:xfrm>
          <a:prstGeom prst="rect">
            <a:avLst/>
          </a:prstGeom>
        </p:spPr>
      </p:pic>
      <p:sp>
        <p:nvSpPr>
          <p:cNvPr id="7" name="TextBox 6"/>
          <p:cNvSpPr txBox="1"/>
          <p:nvPr/>
        </p:nvSpPr>
        <p:spPr>
          <a:xfrm>
            <a:off x="538162" y="426195"/>
            <a:ext cx="6548438" cy="461665"/>
          </a:xfrm>
          <a:prstGeom prst="rect">
            <a:avLst/>
          </a:prstGeom>
          <a:noFill/>
        </p:spPr>
        <p:txBody>
          <a:bodyPr wrap="square" rtlCol="0">
            <a:spAutoFit/>
          </a:bodyPr>
          <a:lstStyle/>
          <a:p>
            <a:pPr algn="just"/>
            <a:r>
              <a:rPr lang="en-US" sz="2400" b="1" dirty="0">
                <a:latin typeface="Garamond" panose="02020404030301010803" pitchFamily="18" charset="0"/>
              </a:rPr>
              <a:t>Permissible Limit:</a:t>
            </a:r>
          </a:p>
        </p:txBody>
      </p:sp>
      <p:sp>
        <p:nvSpPr>
          <p:cNvPr id="8" name="TextBox 7"/>
          <p:cNvSpPr txBox="1"/>
          <p:nvPr/>
        </p:nvSpPr>
        <p:spPr>
          <a:xfrm>
            <a:off x="538162" y="3183683"/>
            <a:ext cx="6548438" cy="461665"/>
          </a:xfrm>
          <a:prstGeom prst="rect">
            <a:avLst/>
          </a:prstGeom>
          <a:noFill/>
        </p:spPr>
        <p:txBody>
          <a:bodyPr wrap="square" rtlCol="0">
            <a:spAutoFit/>
          </a:bodyPr>
          <a:lstStyle/>
          <a:p>
            <a:pPr algn="just"/>
            <a:r>
              <a:rPr lang="en-US" sz="2400" b="1" dirty="0">
                <a:latin typeface="Garamond" panose="02020404030301010803" pitchFamily="18" charset="0"/>
              </a:rPr>
              <a:t>Calculation of Book Profit:</a:t>
            </a:r>
          </a:p>
        </p:txBody>
      </p:sp>
      <p:pic>
        <p:nvPicPr>
          <p:cNvPr id="9" name="Picture 8"/>
          <p:cNvPicPr>
            <a:picLocks noChangeAspect="1"/>
          </p:cNvPicPr>
          <p:nvPr/>
        </p:nvPicPr>
        <p:blipFill>
          <a:blip r:embed="rId3"/>
          <a:stretch>
            <a:fillRect/>
          </a:stretch>
        </p:blipFill>
        <p:spPr>
          <a:xfrm>
            <a:off x="1695552" y="3795539"/>
            <a:ext cx="8449530" cy="2549020"/>
          </a:xfrm>
          <a:prstGeom prst="rect">
            <a:avLst/>
          </a:prstGeom>
        </p:spPr>
      </p:pic>
    </p:spTree>
    <p:extLst>
      <p:ext uri="{BB962C8B-B14F-4D97-AF65-F5344CB8AC3E}">
        <p14:creationId xmlns:p14="http://schemas.microsoft.com/office/powerpoint/2010/main" val="37513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466724" y="2172976"/>
            <a:ext cx="11391900" cy="2423740"/>
          </a:xfrm>
          <a:prstGeom prst="rect">
            <a:avLst/>
          </a:prstGeom>
          <a:noFill/>
        </p:spPr>
        <p:txBody>
          <a:bodyPr wrap="square" rtlCol="0">
            <a:spAutoFit/>
          </a:bodyPr>
          <a:lstStyle/>
          <a:p>
            <a:pPr algn="just"/>
            <a:r>
              <a:rPr lang="en-US" sz="2800" b="1" dirty="0">
                <a:latin typeface="Garamond" panose="02020404030301010803" pitchFamily="18" charset="0"/>
              </a:rPr>
              <a:t>Interest payable to partners:</a:t>
            </a:r>
          </a:p>
          <a:p>
            <a:pPr algn="just"/>
            <a:endParaRPr lang="en-IN" sz="1100" b="1" dirty="0">
              <a:latin typeface="Garamond" panose="02020404030301010803" pitchFamily="18" charset="0"/>
            </a:endParaRPr>
          </a:p>
          <a:p>
            <a:pPr algn="just"/>
            <a:r>
              <a:rPr lang="en-US" sz="2200" b="1" dirty="0">
                <a:latin typeface="Garamond" panose="02020404030301010803" pitchFamily="18" charset="0"/>
              </a:rPr>
              <a:t>Conditions:</a:t>
            </a:r>
          </a:p>
          <a:p>
            <a:pPr algn="just"/>
            <a:endParaRPr lang="en-US" sz="1050" b="1" dirty="0">
              <a:latin typeface="Garamond" panose="02020404030301010803" pitchFamily="18" charset="0"/>
            </a:endParaRPr>
          </a:p>
          <a:p>
            <a:pPr marL="342900" indent="-342900" algn="just">
              <a:buFont typeface="Arial" panose="020B0604020202020204" pitchFamily="34" charset="0"/>
              <a:buChar char="•"/>
            </a:pPr>
            <a:r>
              <a:rPr lang="en-US" sz="2000" dirty="0">
                <a:latin typeface="Garamond" panose="02020404030301010803" pitchFamily="18" charset="0"/>
              </a:rPr>
              <a:t>Authorised by and in accordance with the partnership deed.</a:t>
            </a:r>
          </a:p>
          <a:p>
            <a:pPr marL="342900" indent="-342900" algn="just">
              <a:buFont typeface="Arial" panose="020B0604020202020204" pitchFamily="34" charset="0"/>
              <a:buChar char="•"/>
            </a:pPr>
            <a:r>
              <a:rPr lang="en-US" sz="2000" dirty="0">
                <a:latin typeface="Garamond" panose="02020404030301010803" pitchFamily="18" charset="0"/>
              </a:rPr>
              <a:t>Interest should not be for a period falling prior to the date of such partnership deed authorizing the payment of such interest.</a:t>
            </a:r>
          </a:p>
          <a:p>
            <a:pPr marL="342900" indent="-342900" algn="just">
              <a:buFont typeface="Arial" panose="020B0604020202020204" pitchFamily="34" charset="0"/>
              <a:buChar char="•"/>
            </a:pPr>
            <a:r>
              <a:rPr lang="en-US" sz="2000" dirty="0">
                <a:latin typeface="Garamond" panose="02020404030301010803" pitchFamily="18" charset="0"/>
              </a:rPr>
              <a:t>Rate of Interest shall not exceed 12% simple interest per annum.</a:t>
            </a:r>
          </a:p>
        </p:txBody>
      </p:sp>
      <p:sp>
        <p:nvSpPr>
          <p:cNvPr id="2" name="Rectangle 1"/>
          <p:cNvSpPr/>
          <p:nvPr/>
        </p:nvSpPr>
        <p:spPr>
          <a:xfrm>
            <a:off x="589596" y="5665432"/>
            <a:ext cx="11146156" cy="707886"/>
          </a:xfrm>
          <a:prstGeom prst="rect">
            <a:avLst/>
          </a:prstGeom>
        </p:spPr>
        <p:txBody>
          <a:bodyPr wrap="square">
            <a:spAutoFit/>
          </a:bodyPr>
          <a:lstStyle/>
          <a:p>
            <a:r>
              <a:rPr lang="en-US" sz="2000" dirty="0">
                <a:latin typeface="Garamond" pitchFamily="18" charset="0"/>
              </a:rPr>
              <a:t>The interest paid by a firm to its partners on the credit balance standing in all the accounts/whether in capital account, loan account or current account, shall be allowed as deduction to the firm under section 40(b). </a:t>
            </a:r>
          </a:p>
        </p:txBody>
      </p:sp>
    </p:spTree>
    <p:extLst>
      <p:ext uri="{BB962C8B-B14F-4D97-AF65-F5344CB8AC3E}">
        <p14:creationId xmlns:p14="http://schemas.microsoft.com/office/powerpoint/2010/main" val="24974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9573" y="497633"/>
            <a:ext cx="7734301" cy="461665"/>
          </a:xfrm>
          <a:prstGeom prst="rect">
            <a:avLst/>
          </a:prstGeom>
          <a:noFill/>
        </p:spPr>
        <p:txBody>
          <a:bodyPr wrap="square" rtlCol="0">
            <a:spAutoFit/>
          </a:bodyPr>
          <a:lstStyle/>
          <a:p>
            <a:pPr algn="just"/>
            <a:r>
              <a:rPr lang="en-US" sz="2400" b="1" dirty="0">
                <a:latin typeface="Garamond" panose="02020404030301010803" pitchFamily="18" charset="0"/>
              </a:rPr>
              <a:t>Computation of income of partner of a firm (PFAS):</a:t>
            </a:r>
          </a:p>
        </p:txBody>
      </p:sp>
      <p:sp>
        <p:nvSpPr>
          <p:cNvPr id="5" name="TextBox 4"/>
          <p:cNvSpPr txBox="1"/>
          <p:nvPr/>
        </p:nvSpPr>
        <p:spPr>
          <a:xfrm>
            <a:off x="409573" y="1492996"/>
            <a:ext cx="11120440" cy="1384995"/>
          </a:xfrm>
          <a:prstGeom prst="rect">
            <a:avLst/>
          </a:prstGeom>
          <a:noFill/>
        </p:spPr>
        <p:txBody>
          <a:bodyPr wrap="square" rtlCol="0">
            <a:spAutoFit/>
          </a:bodyPr>
          <a:lstStyle/>
          <a:p>
            <a:pPr algn="just"/>
            <a:r>
              <a:rPr lang="en-US" sz="2200" b="1" dirty="0">
                <a:latin typeface="Garamond" panose="02020404030301010803" pitchFamily="18" charset="0"/>
              </a:rPr>
              <a:t>Share income exempt under section 10(2A): </a:t>
            </a:r>
          </a:p>
          <a:p>
            <a:pPr algn="just"/>
            <a:r>
              <a:rPr lang="en-US" sz="1600" dirty="0">
                <a:latin typeface="Garamond" panose="02020404030301010803" pitchFamily="18" charset="0"/>
              </a:rPr>
              <a:t>	</a:t>
            </a:r>
          </a:p>
          <a:p>
            <a:pPr algn="just"/>
            <a:r>
              <a:rPr lang="en-US" sz="2200" dirty="0">
                <a:latin typeface="Garamond" panose="02020404030301010803" pitchFamily="18" charset="0"/>
              </a:rPr>
              <a:t>The partner’s share in the total income of firm (PFAS) will be exempt in his hands and will not be included in his total income.</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995265" y="3945386"/>
            <a:ext cx="6754168" cy="847843"/>
          </a:xfrm>
          <a:prstGeom prst="rect">
            <a:avLst/>
          </a:prstGeom>
        </p:spPr>
      </p:pic>
      <p:sp>
        <p:nvSpPr>
          <p:cNvPr id="7" name="Rectangle 6"/>
          <p:cNvSpPr/>
          <p:nvPr/>
        </p:nvSpPr>
        <p:spPr>
          <a:xfrm>
            <a:off x="409573" y="3196245"/>
            <a:ext cx="5348259" cy="430887"/>
          </a:xfrm>
          <a:prstGeom prst="rect">
            <a:avLst/>
          </a:prstGeom>
        </p:spPr>
        <p:txBody>
          <a:bodyPr wrap="none">
            <a:spAutoFit/>
          </a:bodyPr>
          <a:lstStyle/>
          <a:p>
            <a:r>
              <a:rPr lang="en-US" sz="2200" dirty="0">
                <a:solidFill>
                  <a:srgbClr val="000000"/>
                </a:solidFill>
                <a:latin typeface="Garamond" panose="02020404030301010803" pitchFamily="18" charset="0"/>
              </a:rPr>
              <a:t>Partner’s share in the Total Income of the firm:</a:t>
            </a:r>
            <a:endParaRPr lang="en-IN" sz="2200" dirty="0">
              <a:latin typeface="Garamond" panose="02020404030301010803" pitchFamily="18" charset="0"/>
            </a:endParaRPr>
          </a:p>
        </p:txBody>
      </p:sp>
      <p:sp>
        <p:nvSpPr>
          <p:cNvPr id="8" name="Rectangle 7"/>
          <p:cNvSpPr/>
          <p:nvPr/>
        </p:nvSpPr>
        <p:spPr>
          <a:xfrm>
            <a:off x="519111" y="4954095"/>
            <a:ext cx="10853739" cy="1446550"/>
          </a:xfrm>
          <a:prstGeom prst="rect">
            <a:avLst/>
          </a:prstGeom>
        </p:spPr>
        <p:txBody>
          <a:bodyPr wrap="square">
            <a:spAutoFit/>
          </a:bodyPr>
          <a:lstStyle/>
          <a:p>
            <a:pPr algn="just"/>
            <a:r>
              <a:rPr lang="en-US" sz="2200" dirty="0">
                <a:solidFill>
                  <a:srgbClr val="000000"/>
                </a:solidFill>
                <a:latin typeface="Garamond" panose="02020404030301010803" pitchFamily="18" charset="0"/>
              </a:rPr>
              <a:t>By virtue of this exemption, a partner of PFAS will not be taxed in respect of his share in the firm’s income since the firm itself will be taxed as a separate entity </a:t>
            </a:r>
            <a:r>
              <a:rPr lang="en-US" sz="2200" b="1" dirty="0">
                <a:solidFill>
                  <a:srgbClr val="000000"/>
                </a:solidFill>
                <a:latin typeface="Garamond" panose="02020404030301010803" pitchFamily="18" charset="0"/>
              </a:rPr>
              <a:t>@ 30%</a:t>
            </a:r>
            <a:r>
              <a:rPr lang="en-US" sz="2200" dirty="0">
                <a:solidFill>
                  <a:srgbClr val="000000"/>
                </a:solidFill>
                <a:latin typeface="Garamond" panose="02020404030301010803" pitchFamily="18" charset="0"/>
              </a:rPr>
              <a:t>. There will be no allocation of income among the partners. On account of this exemption, he will not be entitled to set-off his share in the firm’s loss against his other personal income.</a:t>
            </a:r>
            <a:endParaRPr lang="en-IN" sz="2200" dirty="0">
              <a:latin typeface="Garamond" panose="02020404030301010803" pitchFamily="18" charset="0"/>
            </a:endParaRPr>
          </a:p>
        </p:txBody>
      </p:sp>
      <p:cxnSp>
        <p:nvCxnSpPr>
          <p:cNvPr id="9" name="Straight Connector 8"/>
          <p:cNvCxnSpPr/>
          <p:nvPr/>
        </p:nvCxnSpPr>
        <p:spPr>
          <a:xfrm>
            <a:off x="409573" y="1054548"/>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7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409573" y="738253"/>
            <a:ext cx="11120440" cy="2616101"/>
          </a:xfrm>
          <a:prstGeom prst="rect">
            <a:avLst/>
          </a:prstGeom>
          <a:noFill/>
        </p:spPr>
        <p:txBody>
          <a:bodyPr wrap="square" rtlCol="0">
            <a:spAutoFit/>
          </a:bodyPr>
          <a:lstStyle/>
          <a:p>
            <a:pPr algn="just"/>
            <a:r>
              <a:rPr lang="en-US" sz="2400" b="1" dirty="0">
                <a:latin typeface="Garamond" panose="02020404030301010803" pitchFamily="18" charset="0"/>
              </a:rPr>
              <a:t>Chargeability of Remuneration and Interest:</a:t>
            </a:r>
          </a:p>
          <a:p>
            <a:pPr algn="just"/>
            <a:r>
              <a:rPr lang="en-US" sz="1600" dirty="0">
                <a:latin typeface="Garamond" panose="02020404030301010803" pitchFamily="18" charset="0"/>
              </a:rPr>
              <a:t>	</a:t>
            </a:r>
          </a:p>
          <a:p>
            <a:pPr algn="just"/>
            <a:endParaRPr lang="en-US" sz="1400" dirty="0">
              <a:latin typeface="Garamond" panose="02020404030301010803" pitchFamily="18" charset="0"/>
            </a:endParaRPr>
          </a:p>
          <a:p>
            <a:pPr algn="just"/>
            <a:r>
              <a:rPr lang="en-US" sz="2200" dirty="0">
                <a:latin typeface="Garamond" panose="02020404030301010803" pitchFamily="18" charset="0"/>
              </a:rPr>
              <a:t>If the firm is given the benefit of deduction of remuneration and interest paid to a partner then the liability to tax in respect of such amount will be that of a partner. If the firm is not given the benefit of deduction because of the non-compliance with the provisions of section 40(b) then the firm itself will be liable in respect of the amount and the partner will not be taxed in respect of it in his personal assessment.</a:t>
            </a:r>
          </a:p>
        </p:txBody>
      </p:sp>
      <p:cxnSp>
        <p:nvCxnSpPr>
          <p:cNvPr id="3" name="Straight Connector 2"/>
          <p:cNvCxnSpPr/>
          <p:nvPr/>
        </p:nvCxnSpPr>
        <p:spPr>
          <a:xfrm>
            <a:off x="409573" y="13335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621" y="3138910"/>
            <a:ext cx="5687658" cy="3199307"/>
          </a:xfrm>
          <a:prstGeom prst="rect">
            <a:avLst/>
          </a:prstGeom>
        </p:spPr>
      </p:pic>
    </p:spTree>
    <p:extLst>
      <p:ext uri="{BB962C8B-B14F-4D97-AF65-F5344CB8AC3E}">
        <p14:creationId xmlns:p14="http://schemas.microsoft.com/office/powerpoint/2010/main" val="242514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0"/>
            <a:ext cx="110642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MANDATORY FURNISHING OF RETURN IN CASE OF HIGH VALUE TRANSACTIONS</a:t>
            </a:r>
          </a:p>
        </p:txBody>
      </p:sp>
      <p:sp>
        <p:nvSpPr>
          <p:cNvPr id="3" name="Rounded Rectangle 2"/>
          <p:cNvSpPr/>
          <p:nvPr/>
        </p:nvSpPr>
        <p:spPr>
          <a:xfrm>
            <a:off x="563880" y="990600"/>
            <a:ext cx="1106424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a:latin typeface="Garamond" pitchFamily="18" charset="0"/>
              </a:rPr>
              <a:t>A person (other than firm and company), who is not required to furnish a return as per aforesaid provision, and who during the previous year</a:t>
            </a:r>
          </a:p>
        </p:txBody>
      </p:sp>
      <p:graphicFrame>
        <p:nvGraphicFramePr>
          <p:cNvPr id="4" name="Diagram 3"/>
          <p:cNvGraphicFramePr/>
          <p:nvPr/>
        </p:nvGraphicFramePr>
        <p:xfrm>
          <a:off x="1524000" y="1905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73630" y="5657851"/>
            <a:ext cx="8968740" cy="1015663"/>
          </a:xfrm>
          <a:prstGeom prst="rect">
            <a:avLst/>
          </a:prstGeom>
          <a:noFill/>
        </p:spPr>
        <p:txBody>
          <a:bodyPr wrap="square" rtlCol="0">
            <a:spAutoFit/>
          </a:bodyPr>
          <a:lstStyle/>
          <a:p>
            <a:pPr algn="just"/>
            <a:r>
              <a:rPr lang="en-US" sz="2000" b="1" dirty="0">
                <a:latin typeface="Garamond" pitchFamily="18" charset="0"/>
              </a:rPr>
              <a:t>shall furnish a return of his income on or before the due date in such form and verified in such manner and setting forth such other particulars, as may be prescribed.</a:t>
            </a:r>
          </a:p>
        </p:txBody>
      </p:sp>
    </p:spTree>
    <p:extLst>
      <p:ext uri="{BB962C8B-B14F-4D97-AF65-F5344CB8AC3E}">
        <p14:creationId xmlns:p14="http://schemas.microsoft.com/office/powerpoint/2010/main" val="91708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395058" y="447060"/>
            <a:ext cx="11120440" cy="5786199"/>
          </a:xfrm>
          <a:prstGeom prst="rect">
            <a:avLst/>
          </a:prstGeom>
          <a:noFill/>
        </p:spPr>
        <p:txBody>
          <a:bodyPr wrap="square" rtlCol="0">
            <a:spAutoFit/>
          </a:bodyPr>
          <a:lstStyle/>
          <a:p>
            <a:pPr algn="just"/>
            <a:r>
              <a:rPr lang="en-US" sz="2200" b="1" dirty="0">
                <a:latin typeface="Garamond" panose="02020404030301010803" pitchFamily="18" charset="0"/>
              </a:rPr>
              <a:t>Assessment of firms – </a:t>
            </a:r>
          </a:p>
          <a:p>
            <a:pPr algn="just"/>
            <a:r>
              <a:rPr lang="en-US" sz="2200" b="1" dirty="0">
                <a:latin typeface="Garamond" panose="02020404030301010803" pitchFamily="18" charset="0"/>
              </a:rPr>
              <a:t>Some of the important issues to be considered by the Assessing Officer</a:t>
            </a:r>
          </a:p>
          <a:p>
            <a:pPr algn="just"/>
            <a:r>
              <a:rPr lang="en-US" sz="2200" b="1" dirty="0">
                <a:latin typeface="Garamond" panose="02020404030301010803" pitchFamily="18" charset="0"/>
              </a:rPr>
              <a:t>[Circular 12/2019, dated 19.6.2019]</a:t>
            </a:r>
          </a:p>
          <a:p>
            <a:pPr algn="just"/>
            <a:endParaRPr lang="en-US" sz="2200" b="1" dirty="0">
              <a:latin typeface="Garamond" panose="02020404030301010803" pitchFamily="18" charset="0"/>
            </a:endParaRPr>
          </a:p>
          <a:p>
            <a:pPr algn="just"/>
            <a:endParaRPr lang="en-US" sz="1600" dirty="0">
              <a:latin typeface="Garamond" panose="02020404030301010803" pitchFamily="18" charset="0"/>
            </a:endParaRPr>
          </a:p>
          <a:p>
            <a:pPr marL="342900" indent="-342900" algn="just">
              <a:buFont typeface="Arial" panose="020B0604020202020204" pitchFamily="34" charset="0"/>
              <a:buChar char="•"/>
            </a:pPr>
            <a:r>
              <a:rPr lang="en-US" sz="2200" dirty="0">
                <a:latin typeface="Garamond" panose="02020404030301010803" pitchFamily="18" charset="0"/>
              </a:rPr>
              <a:t>Partnership deed should form the basis for determination of remuneration payable to the working partners. Furthermore, in situations where the remuneration either so specified in the partnership deed or computed as per the method indicated therein falls short of the amount allowable under section 40(b)(v), it would be restricted to the figure computed on the basis of the partnership deed.</a:t>
            </a:r>
          </a:p>
          <a:p>
            <a:pPr algn="just"/>
            <a:endParaRPr lang="en-US" sz="1200" dirty="0">
              <a:latin typeface="Garamond" panose="02020404030301010803" pitchFamily="18" charset="0"/>
            </a:endParaRPr>
          </a:p>
          <a:p>
            <a:pPr marL="342900" indent="-342900" algn="just">
              <a:buFont typeface="Arial" panose="020B0604020202020204" pitchFamily="34" charset="0"/>
              <a:buChar char="•"/>
            </a:pPr>
            <a:r>
              <a:rPr lang="en-US" sz="2200" dirty="0">
                <a:latin typeface="Garamond" panose="02020404030301010803" pitchFamily="18" charset="0"/>
              </a:rPr>
              <a:t>While computing remuneration payable to the working partners under section 40(b)(v) of the Act, the remuneration should not exceed a particular aggregate amount which is based upon the figure of 'book profit'.</a:t>
            </a:r>
          </a:p>
          <a:p>
            <a:pPr algn="just"/>
            <a:endParaRPr lang="en-US" sz="1200" dirty="0">
              <a:latin typeface="Garamond" panose="02020404030301010803" pitchFamily="18" charset="0"/>
            </a:endParaRPr>
          </a:p>
          <a:p>
            <a:pPr marL="342900" indent="-342900" algn="just">
              <a:buFont typeface="Arial" panose="020B0604020202020204" pitchFamily="34" charset="0"/>
              <a:buChar char="•"/>
            </a:pPr>
            <a:r>
              <a:rPr lang="en-US" sz="2200" dirty="0">
                <a:latin typeface="Garamond" panose="02020404030301010803" pitchFamily="18" charset="0"/>
              </a:rPr>
              <a:t>Under section 185, any non-compliance by the firm or its partners with provisions of section 184 may result in denial of expenses such as remuneration, interest etc. payable to the partners which are otherwise allowable under the provisions of the Act.</a:t>
            </a:r>
          </a:p>
        </p:txBody>
      </p:sp>
      <p:cxnSp>
        <p:nvCxnSpPr>
          <p:cNvPr id="3" name="Straight Connector 2"/>
          <p:cNvCxnSpPr/>
          <p:nvPr/>
        </p:nvCxnSpPr>
        <p:spPr>
          <a:xfrm>
            <a:off x="395058" y="16383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395058" y="694710"/>
            <a:ext cx="11120440"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Garamond" panose="02020404030301010803" pitchFamily="18" charset="0"/>
              </a:rPr>
              <a:t>Where firms try to inflate the profits eligible for deduction </a:t>
            </a:r>
            <a:r>
              <a:rPr lang="en-US" sz="2200" dirty="0" err="1">
                <a:latin typeface="Garamond" panose="02020404030301010803" pitchFamily="18" charset="0"/>
              </a:rPr>
              <a:t>undersection</a:t>
            </a:r>
            <a:r>
              <a:rPr lang="en-US" sz="2200" dirty="0">
                <a:latin typeface="Garamond" panose="02020404030301010803" pitchFamily="18" charset="0"/>
              </a:rPr>
              <a:t> 80-IA by not claiming expenditure towards remuneration, salary, interest etc. which are payable to the partners, the Assessing Officers may examine these transactions in light of provisions of section 80-IA(10) which empower Assessing Officer tore-compute profit of the eligible business after excluding the profits of the related activity/business which produced the excessive profit.</a:t>
            </a:r>
          </a:p>
          <a:p>
            <a:pPr algn="just"/>
            <a:endParaRPr lang="en-US" sz="1600" dirty="0">
              <a:latin typeface="Garamond" panose="02020404030301010803" pitchFamily="18" charset="0"/>
            </a:endParaRPr>
          </a:p>
          <a:p>
            <a:pPr marL="342900" indent="-342900" algn="just">
              <a:buFont typeface="Arial" panose="020B0604020202020204" pitchFamily="34" charset="0"/>
              <a:buChar char="•"/>
            </a:pPr>
            <a:r>
              <a:rPr lang="en-US" sz="2200" dirty="0">
                <a:latin typeface="Garamond" panose="02020404030301010803" pitchFamily="18" charset="0"/>
              </a:rPr>
              <a:t>While framing assessments in case of firms claiming carry forward and set off of losses, Assessing Officers have to verify such claims taking into consideration provisions of section78 which disallow such a carry forward and set off in case of change in constitution of the firm or on succession.</a:t>
            </a:r>
          </a:p>
        </p:txBody>
      </p:sp>
    </p:spTree>
    <p:extLst>
      <p:ext uri="{BB962C8B-B14F-4D97-AF65-F5344CB8AC3E}">
        <p14:creationId xmlns:p14="http://schemas.microsoft.com/office/powerpoint/2010/main" val="4552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377370" y="829493"/>
            <a:ext cx="11088915" cy="1354217"/>
          </a:xfrm>
          <a:prstGeom prst="rect">
            <a:avLst/>
          </a:prstGeom>
        </p:spPr>
        <p:txBody>
          <a:bodyPr wrap="square">
            <a:spAutoFit/>
          </a:bodyPr>
          <a:lstStyle/>
          <a:p>
            <a:r>
              <a:rPr lang="en-US" sz="2400" b="1" dirty="0">
                <a:latin typeface="Garamond" panose="02020404030301010803" pitchFamily="18" charset="0"/>
              </a:rPr>
              <a:t>Rate of Tax: </a:t>
            </a:r>
          </a:p>
          <a:p>
            <a:endParaRPr lang="en-US" sz="1400" b="1" dirty="0">
              <a:latin typeface="Garamond" panose="02020404030301010803" pitchFamily="18" charset="0"/>
            </a:endParaRPr>
          </a:p>
          <a:p>
            <a:r>
              <a:rPr lang="en-US" sz="2200" dirty="0">
                <a:latin typeface="Garamond" panose="02020404030301010803" pitchFamily="18" charset="0"/>
              </a:rPr>
              <a:t>A PFAS will be chargeable in respect of its total income at the rate of </a:t>
            </a:r>
            <a:r>
              <a:rPr lang="en-US" sz="2200" b="1" dirty="0">
                <a:latin typeface="Garamond" panose="02020404030301010803" pitchFamily="18" charset="0"/>
              </a:rPr>
              <a:t>30%</a:t>
            </a:r>
            <a:r>
              <a:rPr lang="en-US" sz="2200" dirty="0">
                <a:latin typeface="Garamond" panose="02020404030301010803" pitchFamily="18" charset="0"/>
              </a:rPr>
              <a:t> plus surcharge </a:t>
            </a:r>
            <a:r>
              <a:rPr lang="en-US" sz="2200" b="1" dirty="0">
                <a:latin typeface="Garamond" panose="02020404030301010803" pitchFamily="18" charset="0"/>
              </a:rPr>
              <a:t>@12% </a:t>
            </a:r>
            <a:r>
              <a:rPr lang="en-US" sz="2200" dirty="0">
                <a:latin typeface="Garamond" panose="02020404030301010803" pitchFamily="18" charset="0"/>
              </a:rPr>
              <a:t>if its total income exceeds </a:t>
            </a:r>
            <a:r>
              <a:rPr lang="en-US" sz="2200" b="1" dirty="0">
                <a:latin typeface="Garamond" panose="02020404030301010803" pitchFamily="18" charset="0"/>
              </a:rPr>
              <a:t>Rs. 1 </a:t>
            </a:r>
            <a:r>
              <a:rPr lang="en-US" sz="2200" b="1" dirty="0" err="1">
                <a:latin typeface="Garamond" panose="02020404030301010803" pitchFamily="18" charset="0"/>
              </a:rPr>
              <a:t>crore</a:t>
            </a:r>
            <a:r>
              <a:rPr lang="en-US" sz="2200" dirty="0">
                <a:latin typeface="Garamond" panose="02020404030301010803" pitchFamily="18" charset="0"/>
              </a:rPr>
              <a:t>, plus health and education </a:t>
            </a:r>
            <a:r>
              <a:rPr lang="en-US" sz="2200" dirty="0" err="1">
                <a:latin typeface="Garamond" panose="02020404030301010803" pitchFamily="18" charset="0"/>
              </a:rPr>
              <a:t>cess</a:t>
            </a:r>
            <a:r>
              <a:rPr lang="en-US" sz="2200" dirty="0">
                <a:latin typeface="Garamond" panose="02020404030301010803" pitchFamily="18" charset="0"/>
              </a:rPr>
              <a:t> </a:t>
            </a:r>
            <a:r>
              <a:rPr lang="en-US" sz="2200" b="1" dirty="0">
                <a:latin typeface="Garamond" panose="02020404030301010803" pitchFamily="18" charset="0"/>
              </a:rPr>
              <a:t>@ 4%</a:t>
            </a:r>
            <a:r>
              <a:rPr lang="en-US" sz="2200" dirty="0">
                <a:latin typeface="Garamond" panose="02020404030301010803" pitchFamily="18" charset="0"/>
              </a:rPr>
              <a:t> thereon.</a:t>
            </a:r>
            <a:endParaRPr lang="en-IN" sz="2200" dirty="0">
              <a:latin typeface="Garamond" panose="02020404030301010803" pitchFamily="18" charset="0"/>
            </a:endParaRPr>
          </a:p>
        </p:txBody>
      </p:sp>
      <p:sp>
        <p:nvSpPr>
          <p:cNvPr id="6" name="Rectangle 5"/>
          <p:cNvSpPr/>
          <p:nvPr/>
        </p:nvSpPr>
        <p:spPr>
          <a:xfrm>
            <a:off x="377371" y="3991244"/>
            <a:ext cx="11088915" cy="1692771"/>
          </a:xfrm>
          <a:prstGeom prst="rect">
            <a:avLst/>
          </a:prstGeom>
        </p:spPr>
        <p:txBody>
          <a:bodyPr wrap="square">
            <a:spAutoFit/>
          </a:bodyPr>
          <a:lstStyle/>
          <a:p>
            <a:r>
              <a:rPr lang="en-US" sz="2400" b="1" dirty="0">
                <a:latin typeface="Garamond" panose="02020404030301010803" pitchFamily="18" charset="0"/>
              </a:rPr>
              <a:t>Treatment of Losses:</a:t>
            </a:r>
          </a:p>
          <a:p>
            <a:endParaRPr lang="en-US" sz="1400" b="1" dirty="0">
              <a:latin typeface="Garamond" panose="02020404030301010803" pitchFamily="18" charset="0"/>
            </a:endParaRPr>
          </a:p>
          <a:p>
            <a:r>
              <a:rPr lang="en-US" sz="2200" dirty="0">
                <a:latin typeface="Garamond" panose="02020404030301010803" pitchFamily="18" charset="0"/>
              </a:rPr>
              <a:t>If </a:t>
            </a:r>
            <a:r>
              <a:rPr lang="en-US" sz="2200" b="1" dirty="0">
                <a:latin typeface="Garamond" panose="02020404030301010803" pitchFamily="18" charset="0"/>
              </a:rPr>
              <a:t>PFAS</a:t>
            </a:r>
            <a:r>
              <a:rPr lang="en-US" sz="2200" dirty="0">
                <a:latin typeface="Garamond" panose="02020404030301010803" pitchFamily="18" charset="0"/>
              </a:rPr>
              <a:t> incurs any loss, the firm alone can set off and forward such losses to be set off against income of the subsequent years. The firm will not be allowed to apportion its unabsorbed losses among its partners.</a:t>
            </a:r>
            <a:endParaRPr lang="en-IN" sz="2200" dirty="0">
              <a:latin typeface="Garamond" panose="02020404030301010803" pitchFamily="18" charset="0"/>
            </a:endParaRPr>
          </a:p>
        </p:txBody>
      </p:sp>
      <p:cxnSp>
        <p:nvCxnSpPr>
          <p:cNvPr id="8" name="Straight Connector 7"/>
          <p:cNvCxnSpPr/>
          <p:nvPr/>
        </p:nvCxnSpPr>
        <p:spPr>
          <a:xfrm>
            <a:off x="377370" y="133350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370" y="44767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529771" y="4144193"/>
            <a:ext cx="11088915" cy="2000548"/>
          </a:xfrm>
          <a:prstGeom prst="rect">
            <a:avLst/>
          </a:prstGeom>
        </p:spPr>
        <p:txBody>
          <a:bodyPr wrap="square">
            <a:spAutoFit/>
          </a:bodyPr>
          <a:lstStyle/>
          <a:p>
            <a:r>
              <a:rPr lang="en-US" sz="2200" b="1" dirty="0">
                <a:latin typeface="Garamond" panose="02020404030301010803" pitchFamily="18" charset="0"/>
              </a:rPr>
              <a:t>Liability of partner of LLP in liquidation [Section 167C]:</a:t>
            </a:r>
          </a:p>
          <a:p>
            <a:endParaRPr lang="en-US" sz="1400" b="1" dirty="0">
              <a:latin typeface="Garamond" panose="02020404030301010803" pitchFamily="18" charset="0"/>
            </a:endParaRPr>
          </a:p>
          <a:p>
            <a:r>
              <a:rPr lang="en-US" sz="2200" dirty="0">
                <a:latin typeface="Garamond" panose="02020404030301010803" pitchFamily="18" charset="0"/>
              </a:rPr>
              <a:t>In case of liquidation of an LLP, where tax due from the LLP cannot be recovered, every person who was a partner of the LLP at any time during the relevant previous year will be jointly and severally liable for payment of such tax unless he proves that non-recovery cannot be attributed to any gross neglect, misfeasance or breach of duty on his part in relation to the affairs of the LLP.</a:t>
            </a:r>
            <a:endParaRPr lang="en-IN" sz="2200" dirty="0">
              <a:latin typeface="Garamond" panose="02020404030301010803" pitchFamily="18" charset="0"/>
            </a:endParaRPr>
          </a:p>
        </p:txBody>
      </p:sp>
      <p:sp>
        <p:nvSpPr>
          <p:cNvPr id="3" name="Rectangle 2"/>
          <p:cNvSpPr/>
          <p:nvPr/>
        </p:nvSpPr>
        <p:spPr>
          <a:xfrm>
            <a:off x="529770" y="1052650"/>
            <a:ext cx="11088915" cy="2000548"/>
          </a:xfrm>
          <a:prstGeom prst="rect">
            <a:avLst/>
          </a:prstGeom>
        </p:spPr>
        <p:txBody>
          <a:bodyPr wrap="square">
            <a:spAutoFit/>
          </a:bodyPr>
          <a:lstStyle/>
          <a:p>
            <a:r>
              <a:rPr lang="en-US" sz="2200" b="1" dirty="0">
                <a:latin typeface="Garamond" panose="02020404030301010803" pitchFamily="18" charset="0"/>
              </a:rPr>
              <a:t>Set off of carry forward loss in case of change in the constitution of the firm [Section 78]:</a:t>
            </a:r>
          </a:p>
          <a:p>
            <a:endParaRPr lang="en-US" sz="1400" b="1" dirty="0">
              <a:latin typeface="Garamond" panose="02020404030301010803" pitchFamily="18" charset="0"/>
            </a:endParaRPr>
          </a:p>
          <a:p>
            <a:r>
              <a:rPr lang="en-US" sz="2200" dirty="0">
                <a:latin typeface="Garamond" panose="02020404030301010803" pitchFamily="18" charset="0"/>
              </a:rPr>
              <a:t>If there is a change in the constitution of the firm, the loss of a retired/deceased partner can be carried forward by the firm only to the extent that it does not exceed such partner’s share in the profits of the firm of the relevant previous year. It is applicable only in case of change in constitution of the firm, as a result of retirement or death of a partner in the previous year.</a:t>
            </a:r>
            <a:endParaRPr lang="en-IN" sz="2200" dirty="0">
              <a:latin typeface="Garamond" panose="02020404030301010803" pitchFamily="18" charset="0"/>
            </a:endParaRPr>
          </a:p>
        </p:txBody>
      </p:sp>
      <p:cxnSp>
        <p:nvCxnSpPr>
          <p:cNvPr id="5" name="Straight Connector 4"/>
          <p:cNvCxnSpPr/>
          <p:nvPr/>
        </p:nvCxnSpPr>
        <p:spPr>
          <a:xfrm>
            <a:off x="529770" y="46291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9770" y="15430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27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377371" y="448493"/>
            <a:ext cx="11088915" cy="6186309"/>
          </a:xfrm>
          <a:prstGeom prst="rect">
            <a:avLst/>
          </a:prstGeom>
        </p:spPr>
        <p:txBody>
          <a:bodyPr wrap="square">
            <a:spAutoFit/>
          </a:bodyPr>
          <a:lstStyle/>
          <a:p>
            <a:r>
              <a:rPr lang="en-US" sz="2200" b="1" dirty="0">
                <a:latin typeface="Garamond" panose="02020404030301010803" pitchFamily="18" charset="0"/>
              </a:rPr>
              <a:t>Assessment in case of change in constitution, succession and dissolution of a firm [Section 187 to 189A]</a:t>
            </a:r>
            <a:r>
              <a:rPr lang="en-US" sz="1400" b="1" dirty="0">
                <a:latin typeface="Garamond" panose="02020404030301010803" pitchFamily="18" charset="0"/>
              </a:rPr>
              <a:t>:</a:t>
            </a:r>
          </a:p>
          <a:p>
            <a:endParaRPr lang="en-US" sz="1400" b="1" dirty="0">
              <a:latin typeface="Garamond" panose="02020404030301010803" pitchFamily="18" charset="0"/>
            </a:endParaRPr>
          </a:p>
          <a:p>
            <a:pPr marL="457200" indent="-457200">
              <a:buFont typeface="+mj-lt"/>
              <a:buAutoNum type="arabicPeriod"/>
            </a:pPr>
            <a:r>
              <a:rPr lang="en-US" sz="2200" b="1" u="sng" dirty="0">
                <a:latin typeface="Garamond" panose="02020404030301010803" pitchFamily="18" charset="0"/>
              </a:rPr>
              <a:t>Change in constitution of a firm:</a:t>
            </a:r>
          </a:p>
          <a:p>
            <a:endParaRPr lang="en-US" sz="2200" dirty="0">
              <a:latin typeface="Garamond" panose="02020404030301010803" pitchFamily="18" charset="0"/>
            </a:endParaRPr>
          </a:p>
          <a:p>
            <a:r>
              <a:rPr lang="en-US" sz="2200" dirty="0">
                <a:latin typeface="Garamond" panose="02020404030301010803" pitchFamily="18" charset="0"/>
              </a:rPr>
              <a:t>Where at the time of making an assessment under section 143 or 144 it is found that a change has occurred in the constitution of a firm, assessment shall be made on the firm as constituted at the time of making the assessment.</a:t>
            </a:r>
          </a:p>
          <a:p>
            <a:endParaRPr lang="en-US" sz="1400" dirty="0">
              <a:latin typeface="Garamond" panose="02020404030301010803" pitchFamily="18" charset="0"/>
            </a:endParaRPr>
          </a:p>
          <a:p>
            <a:pPr marL="361950"/>
            <a:r>
              <a:rPr lang="en-US" sz="2200" b="1" dirty="0">
                <a:latin typeface="Garamond" panose="02020404030301010803" pitchFamily="18" charset="0"/>
              </a:rPr>
              <a:t>Meaning of change in constitution of the firm:</a:t>
            </a:r>
          </a:p>
          <a:p>
            <a:pPr marL="628650" indent="-266700">
              <a:buFont typeface="Arial" panose="020B0604020202020204" pitchFamily="34" charset="0"/>
              <a:buChar char="•"/>
            </a:pPr>
            <a:r>
              <a:rPr lang="en-US" sz="2200" dirty="0">
                <a:latin typeface="Garamond" panose="02020404030301010803" pitchFamily="18" charset="0"/>
              </a:rPr>
              <a:t>Admission or </a:t>
            </a:r>
            <a:r>
              <a:rPr lang="en-US" sz="2200" dirty="0" err="1">
                <a:latin typeface="Garamond" panose="02020404030301010803" pitchFamily="18" charset="0"/>
              </a:rPr>
              <a:t>Retriment</a:t>
            </a:r>
            <a:r>
              <a:rPr lang="en-US" sz="2200" dirty="0">
                <a:latin typeface="Garamond" panose="02020404030301010803" pitchFamily="18" charset="0"/>
              </a:rPr>
              <a:t> of one or more Partners</a:t>
            </a:r>
          </a:p>
          <a:p>
            <a:pPr marL="628650" indent="-266700">
              <a:buFont typeface="Arial" panose="020B0604020202020204" pitchFamily="34" charset="0"/>
              <a:buChar char="•"/>
            </a:pPr>
            <a:r>
              <a:rPr lang="en-US" sz="2200" dirty="0">
                <a:latin typeface="Garamond" panose="02020404030301010803" pitchFamily="18" charset="0"/>
              </a:rPr>
              <a:t>Change in Profit-sharing ratio.</a:t>
            </a:r>
          </a:p>
          <a:p>
            <a:pPr marL="342900" indent="-342900">
              <a:buFont typeface="Arial" panose="020B0604020202020204" pitchFamily="34" charset="0"/>
              <a:buChar char="•"/>
            </a:pPr>
            <a:endParaRPr lang="en-US" sz="1400" dirty="0">
              <a:latin typeface="Garamond" panose="02020404030301010803" pitchFamily="18" charset="0"/>
            </a:endParaRPr>
          </a:p>
          <a:p>
            <a:pPr marL="342900" indent="-342900">
              <a:buFont typeface="Arial" panose="020B0604020202020204" pitchFamily="34" charset="0"/>
              <a:buChar char="•"/>
            </a:pPr>
            <a:endParaRPr lang="en-US" sz="2200" dirty="0">
              <a:latin typeface="Garamond" panose="02020404030301010803" pitchFamily="18" charset="0"/>
            </a:endParaRPr>
          </a:p>
          <a:p>
            <a:pPr marL="457200" indent="-457200">
              <a:buFont typeface="+mj-lt"/>
              <a:buAutoNum type="arabicPeriod" startAt="2"/>
            </a:pPr>
            <a:r>
              <a:rPr lang="en-US" sz="2200" b="1" u="sng" dirty="0">
                <a:latin typeface="Garamond" panose="02020404030301010803" pitchFamily="18" charset="0"/>
              </a:rPr>
              <a:t>Succession of one firm by another:</a:t>
            </a:r>
          </a:p>
          <a:p>
            <a:endParaRPr lang="en-US" sz="1600" dirty="0">
              <a:latin typeface="Garamond" panose="02020404030301010803" pitchFamily="18" charset="0"/>
            </a:endParaRPr>
          </a:p>
          <a:p>
            <a:r>
              <a:rPr lang="en-US" sz="2200" dirty="0">
                <a:latin typeface="Garamond" panose="02020404030301010803" pitchFamily="18" charset="0"/>
              </a:rPr>
              <a:t>In a case where a firm carrying on a business or profession is succeeded by another firm; separate assessment will be made on the predecessor firm and the successor firm in accordance with the provisions of section 170.</a:t>
            </a:r>
            <a:endParaRPr lang="en-IN" sz="2200" dirty="0">
              <a:latin typeface="Garamond" panose="02020404030301010803" pitchFamily="18" charset="0"/>
            </a:endParaRPr>
          </a:p>
        </p:txBody>
      </p:sp>
      <p:cxnSp>
        <p:nvCxnSpPr>
          <p:cNvPr id="3" name="Straight Connector 2"/>
          <p:cNvCxnSpPr/>
          <p:nvPr/>
        </p:nvCxnSpPr>
        <p:spPr>
          <a:xfrm>
            <a:off x="377371" y="12001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59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a:xfrm>
            <a:off x="377371" y="772343"/>
            <a:ext cx="11088915" cy="4431983"/>
          </a:xfrm>
          <a:prstGeom prst="rect">
            <a:avLst/>
          </a:prstGeom>
        </p:spPr>
        <p:txBody>
          <a:bodyPr wrap="square">
            <a:spAutoFit/>
          </a:bodyPr>
          <a:lstStyle/>
          <a:p>
            <a:r>
              <a:rPr lang="en-US" sz="2200" b="1" dirty="0">
                <a:latin typeface="Garamond" panose="02020404030301010803" pitchFamily="18" charset="0"/>
              </a:rPr>
              <a:t>3. </a:t>
            </a:r>
            <a:r>
              <a:rPr lang="en-US" sz="2200" b="1" u="sng" dirty="0">
                <a:latin typeface="Garamond" panose="02020404030301010803" pitchFamily="18" charset="0"/>
              </a:rPr>
              <a:t>Dissolution of firm or discontinuance of business:</a:t>
            </a:r>
          </a:p>
          <a:p>
            <a:endParaRPr lang="en-US" dirty="0">
              <a:latin typeface="Garamond" panose="02020404030301010803" pitchFamily="18" charset="0"/>
            </a:endParaRPr>
          </a:p>
          <a:p>
            <a:r>
              <a:rPr lang="en-US" sz="2200" dirty="0">
                <a:latin typeface="Garamond" panose="02020404030301010803" pitchFamily="18" charset="0"/>
              </a:rPr>
              <a:t>Where a firm is dissolved or business or profession is discounted by the firm, the assessing officer shall make an assessment of the total income of the firm as if no discontinuance or dissolution has taken place and all the provisions of the Act relating to levy of a penalty or any other sum chargeable under this Act, shall be applicable accordingly.</a:t>
            </a:r>
          </a:p>
          <a:p>
            <a:endParaRPr lang="en-US" sz="2200" dirty="0">
              <a:latin typeface="Garamond" panose="02020404030301010803" pitchFamily="18" charset="0"/>
            </a:endParaRPr>
          </a:p>
          <a:p>
            <a:r>
              <a:rPr lang="en-US" sz="2200" dirty="0">
                <a:latin typeface="Garamond" panose="02020404030301010803" pitchFamily="18" charset="0"/>
              </a:rPr>
              <a:t>Every person who was at the time of dissolution or discontinuance a partner of a firm and the legal representative of deceased partner shall be jointly and severally liable for the amount of tax, penalty or other sum payable by the firm and all the provisions of the Act shall apply accordingly. If any proceedings have commenced in respect of any assessment year before dissolution or discontinuance, the proceeding may be continued against such persons from that stage. The liability of legal representative is limited to the extent to which the estate is capable of meeting the liability.</a:t>
            </a:r>
          </a:p>
        </p:txBody>
      </p:sp>
    </p:spTree>
    <p:extLst>
      <p:ext uri="{BB962C8B-B14F-4D97-AF65-F5344CB8AC3E}">
        <p14:creationId xmlns:p14="http://schemas.microsoft.com/office/powerpoint/2010/main" val="18204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390" y="3930490"/>
            <a:ext cx="2908460" cy="2908460"/>
          </a:xfrm>
          <a:prstGeom prst="rect">
            <a:avLst/>
          </a:prstGeom>
        </p:spPr>
      </p:pic>
      <p:sp>
        <p:nvSpPr>
          <p:cNvPr id="4" name="Rectangle 3"/>
          <p:cNvSpPr/>
          <p:nvPr/>
        </p:nvSpPr>
        <p:spPr>
          <a:xfrm>
            <a:off x="377371" y="448493"/>
            <a:ext cx="11088915" cy="769441"/>
          </a:xfrm>
          <a:prstGeom prst="rect">
            <a:avLst/>
          </a:prstGeom>
        </p:spPr>
        <p:txBody>
          <a:bodyPr wrap="square">
            <a:spAutoFit/>
          </a:bodyPr>
          <a:lstStyle/>
          <a:p>
            <a:r>
              <a:rPr lang="en-US" sz="2200" b="1" dirty="0">
                <a:latin typeface="Garamond" panose="02020404030301010803" pitchFamily="18" charset="0"/>
              </a:rPr>
              <a:t>Conversion of company into an LLP</a:t>
            </a:r>
            <a:endParaRPr lang="en-US" dirty="0">
              <a:latin typeface="Garamond" panose="02020404030301010803" pitchFamily="18" charset="0"/>
            </a:endParaRPr>
          </a:p>
          <a:p>
            <a:endParaRPr lang="en-US" sz="2200" dirty="0">
              <a:latin typeface="Garamond" panose="02020404030301010803" pitchFamily="18" charset="0"/>
            </a:endParaRPr>
          </a:p>
        </p:txBody>
      </p:sp>
      <p:sp>
        <p:nvSpPr>
          <p:cNvPr id="5" name="Rectangle 4"/>
          <p:cNvSpPr/>
          <p:nvPr/>
        </p:nvSpPr>
        <p:spPr>
          <a:xfrm>
            <a:off x="377371" y="1032986"/>
            <a:ext cx="10981192" cy="3600986"/>
          </a:xfrm>
          <a:prstGeom prst="rect">
            <a:avLst/>
          </a:prstGeom>
        </p:spPr>
        <p:txBody>
          <a:bodyPr wrap="square">
            <a:spAutoFit/>
          </a:bodyPr>
          <a:lstStyle/>
          <a:p>
            <a:r>
              <a:rPr lang="en-US" sz="2000" dirty="0"/>
              <a:t>Under </a:t>
            </a:r>
            <a:r>
              <a:rPr lang="en-US" sz="2000" b="1" dirty="0"/>
              <a:t>section 56 </a:t>
            </a:r>
            <a:r>
              <a:rPr lang="en-US" sz="2000" dirty="0"/>
              <a:t>and </a:t>
            </a:r>
            <a:r>
              <a:rPr lang="en-US" sz="2000" b="1" dirty="0"/>
              <a:t>section 57 </a:t>
            </a:r>
            <a:r>
              <a:rPr lang="en-US" sz="2000" dirty="0"/>
              <a:t>of the Limited Liability Partnership Act, 2008, conversion of a private company or an unlisted public company into an LLP is permitted. Consequently, </a:t>
            </a:r>
            <a:r>
              <a:rPr lang="en-US" sz="2000" b="1" dirty="0"/>
              <a:t>section 47(</a:t>
            </a:r>
            <a:r>
              <a:rPr lang="en-US" sz="2000" b="1" dirty="0" err="1"/>
              <a:t>xiiib</a:t>
            </a:r>
            <a:r>
              <a:rPr lang="en-US" sz="2000" b="1" dirty="0"/>
              <a:t>)</a:t>
            </a:r>
            <a:r>
              <a:rPr lang="en-US" sz="2000" dirty="0"/>
              <a:t> has been inserted under the Income-tax Act, to provide that –</a:t>
            </a:r>
          </a:p>
          <a:p>
            <a:endParaRPr lang="en-US" dirty="0"/>
          </a:p>
          <a:p>
            <a:pPr marL="457200" indent="-457200">
              <a:buFont typeface="+mj-lt"/>
              <a:buAutoNum type="arabicPeriod"/>
            </a:pPr>
            <a:r>
              <a:rPr lang="en-US" sz="2000" dirty="0"/>
              <a:t>any transfer of a capital asset or intangible asset by a private company or unlisted public company to an LLP; or</a:t>
            </a:r>
          </a:p>
          <a:p>
            <a:pPr marL="457200" indent="-457200">
              <a:buFont typeface="+mj-lt"/>
              <a:buAutoNum type="arabicPeriod"/>
            </a:pPr>
            <a:endParaRPr lang="en-US" sz="1050" dirty="0"/>
          </a:p>
          <a:p>
            <a:pPr marL="457200" indent="-457200">
              <a:buFont typeface="+mj-lt"/>
              <a:buAutoNum type="arabicPeriod"/>
            </a:pPr>
            <a:r>
              <a:rPr lang="en-US" sz="2000" dirty="0"/>
              <a:t>any transfer of a share or shares held in a company by a shareholder</a:t>
            </a:r>
          </a:p>
          <a:p>
            <a:endParaRPr lang="en-US" sz="1600" dirty="0"/>
          </a:p>
          <a:p>
            <a:r>
              <a:rPr lang="en-US" sz="2000" dirty="0"/>
              <a:t>on conversion of a company into a LLP in accordance with </a:t>
            </a:r>
            <a:r>
              <a:rPr lang="en-US" sz="2000" b="1" dirty="0"/>
              <a:t>section 56 </a:t>
            </a:r>
            <a:r>
              <a:rPr lang="en-US" sz="2000" dirty="0"/>
              <a:t>and </a:t>
            </a:r>
            <a:r>
              <a:rPr lang="en-US" sz="2000" b="1" dirty="0"/>
              <a:t>section 57 </a:t>
            </a:r>
            <a:r>
              <a:rPr lang="en-US" sz="2000" dirty="0"/>
              <a:t>of the Limited Liability Partnership Act, 2008, shall not be regarded as a transfer for the purposes of levy of capital gains tax under </a:t>
            </a:r>
            <a:r>
              <a:rPr lang="en-US" sz="2000" b="1" dirty="0"/>
              <a:t>section 45</a:t>
            </a:r>
            <a:r>
              <a:rPr lang="en-US" sz="2000" dirty="0"/>
              <a:t>, subject to fulfillment of certain conditions.</a:t>
            </a:r>
            <a:endParaRPr lang="en-IN" sz="2000" dirty="0"/>
          </a:p>
        </p:txBody>
      </p:sp>
      <p:cxnSp>
        <p:nvCxnSpPr>
          <p:cNvPr id="6" name="Straight Connector 5"/>
          <p:cNvCxnSpPr/>
          <p:nvPr/>
        </p:nvCxnSpPr>
        <p:spPr>
          <a:xfrm>
            <a:off x="377371" y="8953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7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631816" y="524112"/>
            <a:ext cx="4342471" cy="461665"/>
          </a:xfrm>
          <a:prstGeom prst="rect">
            <a:avLst/>
          </a:prstGeom>
        </p:spPr>
        <p:txBody>
          <a:bodyPr wrap="none">
            <a:spAutoFit/>
          </a:bodyPr>
          <a:lstStyle/>
          <a:p>
            <a:r>
              <a:rPr lang="en-US" sz="2400" b="1" dirty="0"/>
              <a:t>These conditions are as follows:</a:t>
            </a:r>
            <a:endParaRPr lang="en-IN" sz="2400" b="1" dirty="0"/>
          </a:p>
        </p:txBody>
      </p:sp>
      <p:sp>
        <p:nvSpPr>
          <p:cNvPr id="5" name="Rectangle 4"/>
          <p:cNvSpPr/>
          <p:nvPr/>
        </p:nvSpPr>
        <p:spPr>
          <a:xfrm>
            <a:off x="631816" y="1190922"/>
            <a:ext cx="10626734" cy="5355312"/>
          </a:xfrm>
          <a:prstGeom prst="rect">
            <a:avLst/>
          </a:prstGeom>
        </p:spPr>
        <p:txBody>
          <a:bodyPr wrap="square">
            <a:spAutoFit/>
          </a:bodyPr>
          <a:lstStyle/>
          <a:p>
            <a:pPr marL="285750" indent="-285750">
              <a:buFont typeface="Arial" panose="020B0604020202020204" pitchFamily="34" charset="0"/>
              <a:buChar char="•"/>
            </a:pPr>
            <a:r>
              <a:rPr lang="en-US" sz="1900" dirty="0"/>
              <a:t>the total sales, turnover or gross receipts in business of the company should not exceed Rs. 60 lakh in any of the three preceding previous years;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all the shareholders of the company immediately before conversion become partners of the LLP in the same proportion as their shareholding in the company;</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no consideration other than share in profit and capital contribution in the LLP arises to the shareholders;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the erstwhile shareholders of the company continue to be entitled to receive at least 50% of the profits of the LLP for a period of 5 years from the date of conversion;</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The total value of assets as appearing in the books of account of the company in any of the three previous years preceding the previous year in which the conversion takes place, should not exceed Rs. 5 </a:t>
            </a:r>
            <a:r>
              <a:rPr lang="en-US" sz="1900" dirty="0" err="1"/>
              <a:t>crore</a:t>
            </a:r>
            <a:r>
              <a:rPr lang="en-US" sz="1900" dirty="0"/>
              <a:t>;</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all assets and liabilities of the company become the assets and liabilities of the LLP; and</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no amount is paid, either directly or indirectly, to any partner out of the accumulated profit of the company for a period of 3 years from the date of conversion.</a:t>
            </a:r>
            <a:endParaRPr lang="en-IN" sz="1900" dirty="0"/>
          </a:p>
        </p:txBody>
      </p:sp>
    </p:spTree>
    <p:extLst>
      <p:ext uri="{BB962C8B-B14F-4D97-AF65-F5344CB8AC3E}">
        <p14:creationId xmlns:p14="http://schemas.microsoft.com/office/powerpoint/2010/main" val="244289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a:xfrm>
            <a:off x="538163" y="870674"/>
            <a:ext cx="11168062" cy="2554545"/>
          </a:xfrm>
          <a:prstGeom prst="rect">
            <a:avLst/>
          </a:prstGeom>
        </p:spPr>
        <p:txBody>
          <a:bodyPr wrap="square">
            <a:spAutoFit/>
          </a:bodyPr>
          <a:lstStyle/>
          <a:p>
            <a:r>
              <a:rPr lang="en-US" sz="2000" dirty="0"/>
              <a:t>However, if subsequent to the transfer, any of the above conditions are not complied with, the capital gains not charged under section 45 would be deemed to be chargeable to tax in the previous year in which the conditions are not complied with, in the hands of the LLP or the shareholder of the predecessor company, as the case may be </a:t>
            </a:r>
            <a:r>
              <a:rPr lang="en-US" sz="2000" b="1" dirty="0"/>
              <a:t>[Section 47A(4)].</a:t>
            </a:r>
          </a:p>
          <a:p>
            <a:endParaRPr lang="en-US" sz="2000" dirty="0"/>
          </a:p>
          <a:p>
            <a:r>
              <a:rPr lang="en-US" sz="2000" dirty="0"/>
              <a:t>However, if the entity fails to fulfill any of the conditions mentioned above, the benefit of set-off of business loss/unabsorbed depreciation availed by the LLP would be deemed to be the profits and gains of the LLP chargeable to tax in the previous year in which the LLP fails to fulfill any of the conditions listed above.</a:t>
            </a:r>
            <a:endParaRPr lang="en-IN" sz="2000" dirty="0"/>
          </a:p>
        </p:txBody>
      </p:sp>
    </p:spTree>
    <p:extLst>
      <p:ext uri="{BB962C8B-B14F-4D97-AF65-F5344CB8AC3E}">
        <p14:creationId xmlns:p14="http://schemas.microsoft.com/office/powerpoint/2010/main" val="19833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2552700" y="1454541"/>
            <a:ext cx="8763000" cy="1323439"/>
          </a:xfrm>
          <a:prstGeom prst="rect">
            <a:avLst/>
          </a:prstGeom>
        </p:spPr>
        <p:txBody>
          <a:bodyPr wrap="square">
            <a:spAutoFit/>
          </a:bodyPr>
          <a:lstStyle/>
          <a:p>
            <a:r>
              <a:rPr lang="en-US" sz="4000" dirty="0">
                <a:solidFill>
                  <a:srgbClr val="000000"/>
                </a:solidFill>
                <a:latin typeface="Elephant" panose="02020904090505020303" pitchFamily="18" charset="0"/>
              </a:rPr>
              <a:t>Assessment of AOPs/ BOIs </a:t>
            </a:r>
          </a:p>
          <a:p>
            <a:pPr marL="2876550"/>
            <a:r>
              <a:rPr lang="en-US" sz="4000" dirty="0">
                <a:solidFill>
                  <a:srgbClr val="000000"/>
                </a:solidFill>
                <a:latin typeface="Elephant" panose="02020904090505020303" pitchFamily="18" charset="0"/>
              </a:rPr>
              <a:t>and their members </a:t>
            </a:r>
            <a:endParaRPr lang="en-IN" sz="4000" dirty="0">
              <a:latin typeface="Elephant" panose="02020904090505020303" pitchFamily="18" charset="0"/>
            </a:endParaRPr>
          </a:p>
        </p:txBody>
      </p:sp>
    </p:spTree>
    <p:extLst>
      <p:ext uri="{BB962C8B-B14F-4D97-AF65-F5344CB8AC3E}">
        <p14:creationId xmlns:p14="http://schemas.microsoft.com/office/powerpoint/2010/main" val="40399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200" y="0"/>
            <a:ext cx="1019160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INCOME TAX RETURNS</a:t>
            </a:r>
          </a:p>
        </p:txBody>
      </p:sp>
      <p:graphicFrame>
        <p:nvGraphicFramePr>
          <p:cNvPr id="4" name="Diagram 3"/>
          <p:cNvGraphicFramePr/>
          <p:nvPr>
            <p:extLst>
              <p:ext uri="{D42A27DB-BD31-4B8C-83A1-F6EECF244321}">
                <p14:modId xmlns:p14="http://schemas.microsoft.com/office/powerpoint/2010/main" val="3894171015"/>
              </p:ext>
            </p:extLst>
          </p:nvPr>
        </p:nvGraphicFramePr>
        <p:xfrm>
          <a:off x="1000125" y="1066800"/>
          <a:ext cx="101917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3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60000" b="-1000"/>
          </a:stretch>
        </a:blipFill>
        <a:effectLst/>
      </p:bgPr>
    </p:bg>
    <p:spTree>
      <p:nvGrpSpPr>
        <p:cNvPr id="1" name=""/>
        <p:cNvGrpSpPr/>
        <p:nvPr/>
      </p:nvGrpSpPr>
      <p:grpSpPr>
        <a:xfrm>
          <a:off x="0" y="0"/>
          <a:ext cx="0" cy="0"/>
          <a:chOff x="0" y="0"/>
          <a:chExt cx="0" cy="0"/>
        </a:xfrm>
      </p:grpSpPr>
      <p:sp>
        <p:nvSpPr>
          <p:cNvPr id="4" name="Rectangle 3"/>
          <p:cNvSpPr/>
          <p:nvPr/>
        </p:nvSpPr>
        <p:spPr>
          <a:xfrm>
            <a:off x="307555" y="975763"/>
            <a:ext cx="5739841" cy="430887"/>
          </a:xfrm>
          <a:prstGeom prst="rect">
            <a:avLst/>
          </a:prstGeom>
        </p:spPr>
        <p:txBody>
          <a:bodyPr wrap="none">
            <a:spAutoFit/>
          </a:bodyPr>
          <a:lstStyle/>
          <a:p>
            <a:r>
              <a:rPr lang="en-US" sz="2200" b="1" dirty="0">
                <a:solidFill>
                  <a:srgbClr val="000000"/>
                </a:solidFill>
                <a:latin typeface="Garamond" panose="02020404030301010803" pitchFamily="18" charset="0"/>
              </a:rPr>
              <a:t>Computation of Total Income of AOPs/BOIs </a:t>
            </a:r>
            <a:endParaRPr lang="en-IN" sz="2200" dirty="0">
              <a:latin typeface="Garamond" panose="02020404030301010803" pitchFamily="18" charset="0"/>
            </a:endParaRPr>
          </a:p>
        </p:txBody>
      </p:sp>
      <p:sp>
        <p:nvSpPr>
          <p:cNvPr id="5" name="Rectangle 4"/>
          <p:cNvSpPr/>
          <p:nvPr/>
        </p:nvSpPr>
        <p:spPr>
          <a:xfrm>
            <a:off x="307555" y="1899920"/>
            <a:ext cx="10893845"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Garamond" panose="02020404030301010803" pitchFamily="18" charset="0"/>
              </a:rPr>
              <a:t>Computation of total income in the case of an association of persons or body of individuals will be done in the same manner as in the case of any other assessee.</a:t>
            </a:r>
          </a:p>
          <a:p>
            <a:pPr marL="342900" indent="-342900">
              <a:buFont typeface="Arial" panose="020B0604020202020204" pitchFamily="34" charset="0"/>
              <a:buChar char="•"/>
            </a:pPr>
            <a:endParaRPr lang="en-US" sz="2000" dirty="0">
              <a:solidFill>
                <a:srgbClr val="000000"/>
              </a:solidFill>
              <a:latin typeface="Garamond" panose="02020404030301010803" pitchFamily="18" charset="0"/>
            </a:endParaRPr>
          </a:p>
        </p:txBody>
      </p:sp>
      <p:sp>
        <p:nvSpPr>
          <p:cNvPr id="2" name="Rectangle 1"/>
          <p:cNvSpPr/>
          <p:nvPr/>
        </p:nvSpPr>
        <p:spPr>
          <a:xfrm>
            <a:off x="307555" y="3090237"/>
            <a:ext cx="9460559"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Garamond" panose="02020404030301010803" pitchFamily="18" charset="0"/>
              </a:rPr>
              <a:t>In computing the total income, interest, salary, bonus, commission, remuneration, by whatever name called, paid to members will not be allowed </a:t>
            </a:r>
            <a:r>
              <a:rPr lang="en-US" sz="2000" b="1" dirty="0">
                <a:solidFill>
                  <a:srgbClr val="000000"/>
                </a:solidFill>
                <a:latin typeface="Garamond" panose="02020404030301010803" pitchFamily="18" charset="0"/>
              </a:rPr>
              <a:t>[Section 40(</a:t>
            </a:r>
            <a:r>
              <a:rPr lang="en-US" sz="2000" b="1" dirty="0" err="1">
                <a:solidFill>
                  <a:srgbClr val="000000"/>
                </a:solidFill>
                <a:latin typeface="Garamond" panose="02020404030301010803" pitchFamily="18" charset="0"/>
              </a:rPr>
              <a:t>ba</a:t>
            </a:r>
            <a:r>
              <a:rPr lang="en-US" sz="2000" b="1" dirty="0">
                <a:solidFill>
                  <a:srgbClr val="000000"/>
                </a:solidFill>
                <a:latin typeface="Garamond" panose="02020404030301010803" pitchFamily="18" charset="0"/>
              </a:rPr>
              <a:t>)] </a:t>
            </a:r>
            <a:endParaRPr lang="en-IN" sz="2000" b="1" dirty="0">
              <a:latin typeface="Garamond" panose="02020404030301010803" pitchFamily="18" charset="0"/>
            </a:endParaRPr>
          </a:p>
        </p:txBody>
      </p:sp>
      <p:cxnSp>
        <p:nvCxnSpPr>
          <p:cNvPr id="7" name="Straight Connector 6"/>
          <p:cNvCxnSpPr/>
          <p:nvPr/>
        </p:nvCxnSpPr>
        <p:spPr>
          <a:xfrm>
            <a:off x="377396" y="1444750"/>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489" y="544677"/>
            <a:ext cx="11077456" cy="430887"/>
          </a:xfrm>
          <a:prstGeom prst="rect">
            <a:avLst/>
          </a:prstGeom>
        </p:spPr>
        <p:txBody>
          <a:bodyPr wrap="none">
            <a:spAutoFit/>
          </a:bodyPr>
          <a:lstStyle/>
          <a:p>
            <a:r>
              <a:rPr lang="en-US" sz="2200" b="1" dirty="0">
                <a:solidFill>
                  <a:srgbClr val="000000"/>
                </a:solidFill>
                <a:latin typeface="Garamond" panose="02020404030301010803" pitchFamily="18" charset="0"/>
              </a:rPr>
              <a:t>Computation of Tax where shares of members in AOPs/BOIs are unknown [Section 167B]:</a:t>
            </a:r>
            <a:endParaRPr lang="en-IN" sz="2200" dirty="0">
              <a:latin typeface="Garamond" panose="02020404030301010803" pitchFamily="18" charset="0"/>
            </a:endParaRPr>
          </a:p>
        </p:txBody>
      </p:sp>
      <p:grpSp>
        <p:nvGrpSpPr>
          <p:cNvPr id="2" name="Group 1"/>
          <p:cNvGrpSpPr/>
          <p:nvPr/>
        </p:nvGrpSpPr>
        <p:grpSpPr>
          <a:xfrm>
            <a:off x="2199622" y="1089868"/>
            <a:ext cx="7377190" cy="5701836"/>
            <a:chOff x="2199622" y="975564"/>
            <a:chExt cx="7377190" cy="5701836"/>
          </a:xfrm>
        </p:grpSpPr>
        <p:pic>
          <p:nvPicPr>
            <p:cNvPr id="5" name="Picture 4"/>
            <p:cNvPicPr>
              <a:picLocks noChangeAspect="1"/>
            </p:cNvPicPr>
            <p:nvPr/>
          </p:nvPicPr>
          <p:blipFill>
            <a:blip r:embed="rId2"/>
            <a:stretch>
              <a:fillRect/>
            </a:stretch>
          </p:blipFill>
          <p:spPr>
            <a:xfrm>
              <a:off x="2199622" y="975564"/>
              <a:ext cx="7377190" cy="1886213"/>
            </a:xfrm>
            <a:prstGeom prst="rect">
              <a:avLst/>
            </a:prstGeom>
          </p:spPr>
        </p:pic>
        <p:pic>
          <p:nvPicPr>
            <p:cNvPr id="6" name="Picture 5"/>
            <p:cNvPicPr>
              <a:picLocks noChangeAspect="1"/>
            </p:cNvPicPr>
            <p:nvPr/>
          </p:nvPicPr>
          <p:blipFill rotWithShape="1">
            <a:blip r:embed="rId3"/>
            <a:srcRect t="990"/>
            <a:stretch/>
          </p:blipFill>
          <p:spPr>
            <a:xfrm>
              <a:off x="2210101" y="2817813"/>
              <a:ext cx="7356231" cy="3859587"/>
            </a:xfrm>
            <a:prstGeom prst="rect">
              <a:avLst/>
            </a:prstGeom>
          </p:spPr>
        </p:pic>
      </p:grpSp>
    </p:spTree>
    <p:extLst>
      <p:ext uri="{BB962C8B-B14F-4D97-AF65-F5344CB8AC3E}">
        <p14:creationId xmlns:p14="http://schemas.microsoft.com/office/powerpoint/2010/main" val="152928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2257" y="736768"/>
            <a:ext cx="6687483" cy="18481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518" y="3068152"/>
            <a:ext cx="6454960" cy="3502995"/>
          </a:xfrm>
          <a:prstGeom prst="rect">
            <a:avLst/>
          </a:prstGeom>
        </p:spPr>
      </p:pic>
    </p:spTree>
    <p:extLst>
      <p:ext uri="{BB962C8B-B14F-4D97-AF65-F5344CB8AC3E}">
        <p14:creationId xmlns:p14="http://schemas.microsoft.com/office/powerpoint/2010/main" val="185644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464457" y="1244704"/>
            <a:ext cx="10972800" cy="769441"/>
          </a:xfrm>
          <a:prstGeom prst="rect">
            <a:avLst/>
          </a:prstGeom>
        </p:spPr>
        <p:txBody>
          <a:bodyPr wrap="square">
            <a:spAutoFit/>
          </a:bodyPr>
          <a:lstStyle/>
          <a:p>
            <a:r>
              <a:rPr lang="en-US" sz="2200" b="1" dirty="0">
                <a:solidFill>
                  <a:srgbClr val="000000"/>
                </a:solidFill>
                <a:latin typeface="Garamond" panose="02020404030301010803" pitchFamily="18" charset="0"/>
              </a:rPr>
              <a:t>Rate of Surcharge applicable to AOP /BOI whether incorporated or not, having income under section 115AD of the Income-tax Act </a:t>
            </a:r>
            <a:endParaRPr lang="en-US" sz="2200" dirty="0">
              <a:solidFill>
                <a:srgbClr val="000000"/>
              </a:solidFill>
              <a:latin typeface="Garamond" panose="02020404030301010803" pitchFamily="18" charset="0"/>
            </a:endParaRPr>
          </a:p>
        </p:txBody>
      </p:sp>
      <p:sp>
        <p:nvSpPr>
          <p:cNvPr id="5" name="Rectangle 4"/>
          <p:cNvSpPr/>
          <p:nvPr/>
        </p:nvSpPr>
        <p:spPr>
          <a:xfrm>
            <a:off x="464457" y="2495888"/>
            <a:ext cx="11350172" cy="1323439"/>
          </a:xfrm>
          <a:prstGeom prst="rect">
            <a:avLst/>
          </a:prstGeom>
        </p:spPr>
        <p:txBody>
          <a:bodyPr wrap="square">
            <a:spAutoFit/>
          </a:bodyPr>
          <a:lstStyle/>
          <a:p>
            <a:r>
              <a:rPr lang="en-US" sz="2000" dirty="0">
                <a:solidFill>
                  <a:srgbClr val="000000"/>
                </a:solidFill>
                <a:latin typeface="Garamond" panose="02020404030301010803" pitchFamily="18" charset="0"/>
              </a:rPr>
              <a:t>The Finance (No.2) Act, 2019 has levied an enhanced surcharge of </a:t>
            </a:r>
            <a:r>
              <a:rPr lang="en-US" sz="2000" b="1" dirty="0">
                <a:solidFill>
                  <a:srgbClr val="000000"/>
                </a:solidFill>
                <a:latin typeface="Garamond" panose="02020404030301010803" pitchFamily="18" charset="0"/>
              </a:rPr>
              <a:t>25% </a:t>
            </a:r>
            <a:r>
              <a:rPr lang="en-US" sz="2000" dirty="0">
                <a:solidFill>
                  <a:srgbClr val="000000"/>
                </a:solidFill>
                <a:latin typeface="Garamond" panose="02020404030301010803" pitchFamily="18" charset="0"/>
              </a:rPr>
              <a:t>and </a:t>
            </a:r>
            <a:r>
              <a:rPr lang="en-US" sz="2000" b="1" dirty="0">
                <a:solidFill>
                  <a:srgbClr val="000000"/>
                </a:solidFill>
                <a:latin typeface="Garamond" panose="02020404030301010803" pitchFamily="18" charset="0"/>
              </a:rPr>
              <a:t>37%, </a:t>
            </a:r>
            <a:r>
              <a:rPr lang="en-US" sz="2000" dirty="0">
                <a:solidFill>
                  <a:srgbClr val="000000"/>
                </a:solidFill>
                <a:latin typeface="Garamond" panose="02020404030301010803" pitchFamily="18" charset="0"/>
              </a:rPr>
              <a:t>where the total income of individuals/HUF/AOPs/BOIs exceeds </a:t>
            </a:r>
            <a:r>
              <a:rPr lang="en-US" sz="2000" b="1" dirty="0">
                <a:solidFill>
                  <a:srgbClr val="000000"/>
                </a:solidFill>
                <a:latin typeface="Garamond" panose="02020404030301010803" pitchFamily="18" charset="0"/>
              </a:rPr>
              <a:t>Rs. 2 </a:t>
            </a:r>
            <a:r>
              <a:rPr lang="en-US" sz="2000" b="1" dirty="0" err="1">
                <a:solidFill>
                  <a:srgbClr val="000000"/>
                </a:solidFill>
                <a:latin typeface="Garamond" panose="02020404030301010803" pitchFamily="18" charset="0"/>
              </a:rPr>
              <a:t>crores</a:t>
            </a:r>
            <a:r>
              <a:rPr lang="en-US" sz="2000" b="1" dirty="0">
                <a:solidFill>
                  <a:srgbClr val="000000"/>
                </a:solidFill>
                <a:latin typeface="Garamond" panose="02020404030301010803" pitchFamily="18" charset="0"/>
              </a:rPr>
              <a:t> </a:t>
            </a:r>
            <a:r>
              <a:rPr lang="en-US" sz="2000" dirty="0">
                <a:solidFill>
                  <a:srgbClr val="000000"/>
                </a:solidFill>
                <a:latin typeface="Garamond" panose="02020404030301010803" pitchFamily="18" charset="0"/>
              </a:rPr>
              <a:t>and </a:t>
            </a:r>
            <a:r>
              <a:rPr lang="en-US" sz="2000" b="1" dirty="0">
                <a:solidFill>
                  <a:srgbClr val="000000"/>
                </a:solidFill>
                <a:latin typeface="Garamond" panose="02020404030301010803" pitchFamily="18" charset="0"/>
              </a:rPr>
              <a:t>Rs. 5 </a:t>
            </a:r>
            <a:r>
              <a:rPr lang="en-US" sz="2000" b="1" dirty="0" err="1">
                <a:solidFill>
                  <a:srgbClr val="000000"/>
                </a:solidFill>
                <a:latin typeface="Garamond" panose="02020404030301010803" pitchFamily="18" charset="0"/>
              </a:rPr>
              <a:t>crores</a:t>
            </a:r>
            <a:r>
              <a:rPr lang="en-US" sz="2000" dirty="0">
                <a:solidFill>
                  <a:srgbClr val="000000"/>
                </a:solidFill>
                <a:latin typeface="Garamond" panose="02020404030301010803" pitchFamily="18" charset="0"/>
              </a:rPr>
              <a:t>, respectively. However, the enhanced surcharge has been withdrawn on tax payable at special rates under </a:t>
            </a:r>
            <a:r>
              <a:rPr lang="en-US" sz="2000" b="1" dirty="0">
                <a:solidFill>
                  <a:srgbClr val="000000"/>
                </a:solidFill>
                <a:latin typeface="Garamond" panose="02020404030301010803" pitchFamily="18" charset="0"/>
              </a:rPr>
              <a:t>section 115AD </a:t>
            </a:r>
            <a:r>
              <a:rPr lang="en-US" sz="2000" dirty="0">
                <a:solidFill>
                  <a:srgbClr val="000000"/>
                </a:solidFill>
                <a:latin typeface="Garamond" panose="02020404030301010803" pitchFamily="18" charset="0"/>
              </a:rPr>
              <a:t>on short-term capital gains and long-term capital gains arising from the transfer of securities referred to in </a:t>
            </a:r>
            <a:r>
              <a:rPr lang="en-US" sz="2000" b="1" dirty="0">
                <a:solidFill>
                  <a:srgbClr val="000000"/>
                </a:solidFill>
                <a:latin typeface="Garamond" panose="02020404030301010803" pitchFamily="18" charset="0"/>
              </a:rPr>
              <a:t>115AD(1)(b) </a:t>
            </a:r>
            <a:endParaRPr lang="en-IN" sz="2000" b="1" dirty="0">
              <a:latin typeface="Garamond" panose="02020404030301010803" pitchFamily="18" charset="0"/>
            </a:endParaRPr>
          </a:p>
        </p:txBody>
      </p:sp>
      <p:cxnSp>
        <p:nvCxnSpPr>
          <p:cNvPr id="6" name="Straight Connector 5"/>
          <p:cNvCxnSpPr/>
          <p:nvPr/>
        </p:nvCxnSpPr>
        <p:spPr>
          <a:xfrm>
            <a:off x="464457" y="2014145"/>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68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64457" y="789319"/>
            <a:ext cx="10972800" cy="430887"/>
          </a:xfrm>
          <a:prstGeom prst="rect">
            <a:avLst/>
          </a:prstGeom>
        </p:spPr>
        <p:txBody>
          <a:bodyPr wrap="square">
            <a:spAutoFit/>
          </a:bodyPr>
          <a:lstStyle/>
          <a:p>
            <a:r>
              <a:rPr lang="en-US" sz="2200" b="1" dirty="0">
                <a:solidFill>
                  <a:srgbClr val="000000"/>
                </a:solidFill>
                <a:latin typeface="Garamond" panose="02020404030301010803" pitchFamily="18" charset="0"/>
              </a:rPr>
              <a:t>Assessment of share in the hands of member [Section 86]:</a:t>
            </a:r>
            <a:endParaRPr lang="en-US" sz="2200" dirty="0">
              <a:solidFill>
                <a:srgbClr val="000000"/>
              </a:solidFill>
              <a:latin typeface="Garamond" panose="02020404030301010803" pitchFamily="18" charset="0"/>
            </a:endParaRPr>
          </a:p>
        </p:txBody>
      </p:sp>
      <p:sp>
        <p:nvSpPr>
          <p:cNvPr id="5" name="Rectangle 4"/>
          <p:cNvSpPr/>
          <p:nvPr/>
        </p:nvSpPr>
        <p:spPr>
          <a:xfrm>
            <a:off x="464457" y="1600538"/>
            <a:ext cx="11350172" cy="286232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Garamond" panose="02020404030301010803" pitchFamily="18" charset="0"/>
              </a:rPr>
              <a:t>If an AOPs/BOIs has paid tax at the maximum marginal rate, or a higher rate, the member’s share in the total income of the firm will not be included in his total income.</a:t>
            </a:r>
          </a:p>
          <a:p>
            <a:pPr marL="342900" indent="-342900">
              <a:buFont typeface="Arial" panose="020B0604020202020204" pitchFamily="34" charset="0"/>
              <a:buChar char="•"/>
            </a:pPr>
            <a:endParaRPr lang="en-US" sz="2000" dirty="0">
              <a:solidFill>
                <a:srgbClr val="000000"/>
              </a:solidFill>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If the AOPs/BOIs has paid tax at regular rates applicable to an individual, the member’s share in the income of the AOPs/BOIs computed under section 67A shall form part of his total income. However, the member will be allowed rebate under section 110 at the average rate in respect of such share.</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If the AOPs/BOIs has not paid tax on its total income, the member’s share in the total income of the AOPs/BOIs will be included in his total income and taxed at regular rates.</a:t>
            </a:r>
            <a:endParaRPr lang="en-IN" sz="2000" dirty="0">
              <a:latin typeface="Garamond" panose="02020404030301010803" pitchFamily="18" charset="0"/>
            </a:endParaRPr>
          </a:p>
        </p:txBody>
      </p:sp>
      <p:cxnSp>
        <p:nvCxnSpPr>
          <p:cNvPr id="6" name="Straight Connector 5"/>
          <p:cNvCxnSpPr/>
          <p:nvPr/>
        </p:nvCxnSpPr>
        <p:spPr>
          <a:xfrm>
            <a:off x="464457" y="1385495"/>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3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4457" y="789319"/>
            <a:ext cx="10972800" cy="430887"/>
          </a:xfrm>
          <a:prstGeom prst="rect">
            <a:avLst/>
          </a:prstGeom>
        </p:spPr>
        <p:txBody>
          <a:bodyPr wrap="square">
            <a:spAutoFit/>
          </a:bodyPr>
          <a:lstStyle/>
          <a:p>
            <a:r>
              <a:rPr lang="en-US" sz="2200" b="1" dirty="0">
                <a:solidFill>
                  <a:srgbClr val="000000"/>
                </a:solidFill>
                <a:latin typeface="Garamond" panose="02020404030301010803" pitchFamily="18" charset="0"/>
              </a:rPr>
              <a:t>Computation of member’s share in the total income of AOPs/BOIs [Section 67A]:</a:t>
            </a:r>
            <a:endParaRPr lang="en-US" sz="2200" dirty="0">
              <a:solidFill>
                <a:srgbClr val="000000"/>
              </a:solidFill>
              <a:latin typeface="Garamond" panose="02020404030301010803" pitchFamily="18" charset="0"/>
            </a:endParaRPr>
          </a:p>
        </p:txBody>
      </p:sp>
      <p:sp>
        <p:nvSpPr>
          <p:cNvPr id="5" name="Rectangle 4"/>
          <p:cNvSpPr/>
          <p:nvPr/>
        </p:nvSpPr>
        <p:spPr>
          <a:xfrm>
            <a:off x="464457" y="1368309"/>
            <a:ext cx="11350172" cy="5324535"/>
          </a:xfrm>
          <a:prstGeom prst="rect">
            <a:avLst/>
          </a:prstGeom>
        </p:spPr>
        <p:txBody>
          <a:bodyPr wrap="square">
            <a:spAutoFit/>
          </a:bodyPr>
          <a:lstStyle/>
          <a:p>
            <a:pPr marL="457200" indent="-457200">
              <a:buFont typeface="+mj-lt"/>
              <a:buAutoNum type="alphaLcParenR"/>
            </a:pPr>
            <a:r>
              <a:rPr lang="en-US" sz="2000" dirty="0">
                <a:solidFill>
                  <a:srgbClr val="000000"/>
                </a:solidFill>
                <a:latin typeface="Garamond" panose="02020404030301010803" pitchFamily="18" charset="0"/>
              </a:rPr>
              <a:t>Any interest, salary, bonus, commission, remuneration, etc. paid to a member during the previous year will be deducted from the total income of the association or body, and the balance will be apportioned among the members in proportion to their respective shares.</a:t>
            </a:r>
          </a:p>
          <a:p>
            <a:pPr marL="342900" indent="-342900">
              <a:buFont typeface="Arial" panose="020B0604020202020204" pitchFamily="34" charset="0"/>
              <a:buChar char="•"/>
            </a:pPr>
            <a:endParaRPr lang="en-US" sz="2000" dirty="0">
              <a:solidFill>
                <a:srgbClr val="000000"/>
              </a:solidFill>
              <a:latin typeface="Garamond" panose="02020404030301010803" pitchFamily="18" charset="0"/>
            </a:endParaRPr>
          </a:p>
          <a:p>
            <a:pPr marL="457200" indent="-457200">
              <a:buFont typeface="+mj-lt"/>
              <a:buAutoNum type="alphaLcParenR" startAt="2"/>
            </a:pPr>
            <a:r>
              <a:rPr lang="en-US" sz="2000" dirty="0">
                <a:latin typeface="Garamond" panose="02020404030301010803" pitchFamily="18" charset="0"/>
              </a:rPr>
              <a:t>If the amount apportioned to a member as per (a) is a profit, any interest, salary, etc. paid to him by the association or body during the previous year will be added to that amount and the aggregate sum will be such member’s share in the income of the AOPs/BOIs.</a:t>
            </a:r>
          </a:p>
          <a:p>
            <a:pPr marL="342900" indent="-342900">
              <a:buFont typeface="Arial" panose="020B0604020202020204" pitchFamily="34" charset="0"/>
              <a:buChar char="•"/>
            </a:pPr>
            <a:endParaRPr lang="en-US" sz="2000" dirty="0">
              <a:latin typeface="Garamond" panose="02020404030301010803" pitchFamily="18" charset="0"/>
            </a:endParaRPr>
          </a:p>
          <a:p>
            <a:pPr marL="457200" indent="-457200">
              <a:buFont typeface="+mj-lt"/>
              <a:buAutoNum type="alphaLcParenR" startAt="3"/>
            </a:pPr>
            <a:r>
              <a:rPr lang="en-US" sz="2000" dirty="0">
                <a:latin typeface="Garamond" panose="02020404030301010803" pitchFamily="18" charset="0"/>
              </a:rPr>
              <a:t>If the amount apportioned to a member as per (a) is a loss, any interest, salary, etc., paid to him by the association or body will be deducted from the amount of loss and the balance sum will be such member’s share in the income of the AOPs/BOIs.</a:t>
            </a:r>
          </a:p>
          <a:p>
            <a:pPr marL="457200" indent="-457200">
              <a:buFont typeface="+mj-lt"/>
              <a:buAutoNum type="alphaLcParenR" startAt="3"/>
            </a:pPr>
            <a:endParaRPr lang="en-US" sz="2000" dirty="0">
              <a:latin typeface="Garamond" panose="02020404030301010803" pitchFamily="18" charset="0"/>
            </a:endParaRPr>
          </a:p>
          <a:p>
            <a:r>
              <a:rPr lang="en-US" sz="2000" dirty="0">
                <a:latin typeface="Garamond" panose="02020404030301010803" pitchFamily="18" charset="0"/>
              </a:rPr>
              <a:t>The share of a member in the income/loss of the AOPs/BOIs will, for the purposes of assessment, be apportioned under the various heads of income in the same manner in which income/loss of the association has been determined under each head. Any interest paid by a member on capital borrowed by him for the purpose of investment in the AOPs/BOIs will be allowed as deduction while computing his share of income under the head “Profits and gains of business or profession.”</a:t>
            </a:r>
            <a:endParaRPr lang="en-IN" sz="2000" dirty="0">
              <a:latin typeface="Garamond" panose="02020404030301010803" pitchFamily="18" charset="0"/>
            </a:endParaRPr>
          </a:p>
        </p:txBody>
      </p:sp>
      <p:cxnSp>
        <p:nvCxnSpPr>
          <p:cNvPr id="6" name="Straight Connector 5"/>
          <p:cNvCxnSpPr/>
          <p:nvPr/>
        </p:nvCxnSpPr>
        <p:spPr>
          <a:xfrm>
            <a:off x="474629" y="1296406"/>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4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406399" y="447619"/>
            <a:ext cx="11030858" cy="4154984"/>
          </a:xfrm>
          <a:prstGeom prst="rect">
            <a:avLst/>
          </a:prstGeom>
        </p:spPr>
        <p:txBody>
          <a:bodyPr wrap="square">
            <a:spAutoFit/>
          </a:bodyPr>
          <a:lstStyle/>
          <a:p>
            <a:r>
              <a:rPr lang="en-US" sz="2200" b="1" dirty="0">
                <a:solidFill>
                  <a:srgbClr val="000000"/>
                </a:solidFill>
                <a:latin typeface="Garamond" panose="02020404030301010803" pitchFamily="18" charset="0"/>
              </a:rPr>
              <a:t>Share of member of an AOPs/BOIs in the income of the AOPs/BOIs to be reduced from net profit for computing book profit for levy of MAT [Section 115JB] </a:t>
            </a:r>
          </a:p>
          <a:p>
            <a:endParaRPr lang="en-US" sz="2200" b="1" dirty="0">
              <a:solidFill>
                <a:srgbClr val="000000"/>
              </a:solidFill>
              <a:latin typeface="Garamond" panose="02020404030301010803" pitchFamily="18" charset="0"/>
            </a:endParaRPr>
          </a:p>
          <a:p>
            <a:pPr marL="342900" indent="-342900">
              <a:buFont typeface="Arial" panose="020B0604020202020204" pitchFamily="34" charset="0"/>
              <a:buChar char="•"/>
            </a:pPr>
            <a:r>
              <a:rPr lang="en-US" sz="2200" dirty="0">
                <a:solidFill>
                  <a:srgbClr val="000000"/>
                </a:solidFill>
                <a:latin typeface="Garamond" panose="02020404030301010803" pitchFamily="18" charset="0"/>
              </a:rPr>
              <a:t>Under section 115JB, in the case of a company, if the tax payable on the total income computed as per the normal provisions of the Income-tax Act, 1961 is less than 15% of its book profit, such book profit shall be deemed to be the total income of the company and the tax payable for the relevant previous year shall be 15% of its book profit.</a:t>
            </a:r>
          </a:p>
          <a:p>
            <a:pPr marL="342900" indent="-342900">
              <a:buFont typeface="Arial" panose="020B0604020202020204" pitchFamily="34" charset="0"/>
              <a:buChar char="•"/>
            </a:pPr>
            <a:endParaRPr lang="en-US" sz="2200" dirty="0">
              <a:solidFill>
                <a:srgbClr val="000000"/>
              </a:solidFill>
              <a:latin typeface="Garamond" panose="02020404030301010803" pitchFamily="18" charset="0"/>
            </a:endParaRPr>
          </a:p>
          <a:p>
            <a:pPr marL="342900" indent="-342900">
              <a:buFont typeface="Arial" panose="020B0604020202020204" pitchFamily="34" charset="0"/>
              <a:buChar char="•"/>
            </a:pPr>
            <a:r>
              <a:rPr lang="en-US" sz="2200" dirty="0">
                <a:solidFill>
                  <a:srgbClr val="000000"/>
                </a:solidFill>
                <a:latin typeface="Garamond" panose="02020404030301010803" pitchFamily="18" charset="0"/>
              </a:rPr>
              <a:t>Under section 86, no income-tax is payable on the share of a member of an AOPs/BOIs in the income of the AOPs/BOIs in certain circumstances. A company which is a member of an AOPs is also not required to pay tax in respect of its share in the income of the AOPs in such cases.</a:t>
            </a:r>
          </a:p>
        </p:txBody>
      </p:sp>
      <p:cxnSp>
        <p:nvCxnSpPr>
          <p:cNvPr id="3" name="Straight Connector 2"/>
          <p:cNvCxnSpPr/>
          <p:nvPr/>
        </p:nvCxnSpPr>
        <p:spPr>
          <a:xfrm>
            <a:off x="474629" y="1296406"/>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9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24070"/>
            <a:ext cx="11811000" cy="6533660"/>
          </a:xfrm>
          <a:prstGeom prst="rect">
            <a:avLst/>
          </a:prstGeom>
        </p:spPr>
      </p:pic>
      <p:sp>
        <p:nvSpPr>
          <p:cNvPr id="7" name="TextBox 6"/>
          <p:cNvSpPr txBox="1"/>
          <p:nvPr/>
        </p:nvSpPr>
        <p:spPr>
          <a:xfrm>
            <a:off x="802005" y="1636574"/>
            <a:ext cx="5313046" cy="1754326"/>
          </a:xfrm>
          <a:prstGeom prst="rect">
            <a:avLst/>
          </a:prstGeom>
          <a:solidFill>
            <a:srgbClr val="607F9C"/>
          </a:solidFill>
        </p:spPr>
        <p:txBody>
          <a:bodyPr wrap="square" rtlCol="0">
            <a:spAutoFit/>
          </a:bodyPr>
          <a:lstStyle/>
          <a:p>
            <a:pPr algn="ctr"/>
            <a:r>
              <a:rPr lang="en-IN" sz="5400" b="1" dirty="0">
                <a:solidFill>
                  <a:schemeClr val="bg1"/>
                </a:solidFill>
                <a:latin typeface="Arial Black" panose="020B0A04020102020204" pitchFamily="34" charset="0"/>
              </a:rPr>
              <a:t>Assessment </a:t>
            </a:r>
          </a:p>
          <a:p>
            <a:pPr algn="ctr"/>
            <a:r>
              <a:rPr lang="en-IN" sz="5400" b="1" dirty="0">
                <a:solidFill>
                  <a:schemeClr val="bg1"/>
                </a:solidFill>
                <a:latin typeface="Arial Black" panose="020B0A04020102020204" pitchFamily="34" charset="0"/>
              </a:rPr>
              <a:t>of</a:t>
            </a:r>
          </a:p>
        </p:txBody>
      </p:sp>
    </p:spTree>
    <p:extLst>
      <p:ext uri="{BB962C8B-B14F-4D97-AF65-F5344CB8AC3E}">
        <p14:creationId xmlns:p14="http://schemas.microsoft.com/office/powerpoint/2010/main" val="11516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0869" y="361362"/>
            <a:ext cx="11350261" cy="6135276"/>
            <a:chOff x="420869" y="361362"/>
            <a:chExt cx="11350261" cy="613527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69" y="361362"/>
              <a:ext cx="11350261" cy="6135276"/>
            </a:xfrm>
            <a:prstGeom prst="rect">
              <a:avLst/>
            </a:prstGeom>
          </p:spPr>
        </p:pic>
        <p:sp>
          <p:nvSpPr>
            <p:cNvPr id="5" name="TextBox 4"/>
            <p:cNvSpPr txBox="1"/>
            <p:nvPr/>
          </p:nvSpPr>
          <p:spPr>
            <a:xfrm>
              <a:off x="1295400" y="857250"/>
              <a:ext cx="3067050" cy="647700"/>
            </a:xfrm>
            <a:prstGeom prst="rect">
              <a:avLst/>
            </a:prstGeom>
            <a:solidFill>
              <a:srgbClr val="272B71"/>
            </a:solidFill>
          </p:spPr>
          <p:txBody>
            <a:bodyPr wrap="square" rtlCol="0">
              <a:spAutoFit/>
            </a:bodyPr>
            <a:lstStyle/>
            <a:p>
              <a:endParaRPr lang="en-IN" dirty="0"/>
            </a:p>
          </p:txBody>
        </p:sp>
      </p:grpSp>
    </p:spTree>
    <p:extLst>
      <p:ext uri="{BB962C8B-B14F-4D97-AF65-F5344CB8AC3E}">
        <p14:creationId xmlns:p14="http://schemas.microsoft.com/office/powerpoint/2010/main" val="56268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1266736"/>
            <a:ext cx="5867400" cy="1631216"/>
          </a:xfrm>
          <a:prstGeom prst="rect">
            <a:avLst/>
          </a:prstGeom>
        </p:spPr>
        <p:txBody>
          <a:bodyPr wrap="square">
            <a:spAutoFit/>
          </a:bodyPr>
          <a:lstStyle/>
          <a:p>
            <a:pPr marL="342900" indent="-342900">
              <a:buFont typeface="Arial" panose="020B0604020202020204" pitchFamily="34" charset="0"/>
              <a:buChar char="•"/>
            </a:pPr>
            <a:r>
              <a:rPr lang="en-US" sz="2000" dirty="0"/>
              <a:t>The expression “co-operative society” means a society registered under the Cooperative Societies Act, 1912 or under any other law for the time being in force in any State for the registration of co-operative societies [Section 2(19)].</a:t>
            </a:r>
            <a:endParaRPr lang="en-IN" sz="2000" dirty="0"/>
          </a:p>
        </p:txBody>
      </p:sp>
      <p:sp>
        <p:nvSpPr>
          <p:cNvPr id="5" name="TextBox 4"/>
          <p:cNvSpPr txBox="1"/>
          <p:nvPr/>
        </p:nvSpPr>
        <p:spPr>
          <a:xfrm>
            <a:off x="628650" y="533400"/>
            <a:ext cx="3124200" cy="461665"/>
          </a:xfrm>
          <a:prstGeom prst="rect">
            <a:avLst/>
          </a:prstGeom>
          <a:noFill/>
        </p:spPr>
        <p:txBody>
          <a:bodyPr wrap="square" rtlCol="0">
            <a:spAutoFit/>
          </a:bodyPr>
          <a:lstStyle/>
          <a:p>
            <a:r>
              <a:rPr lang="en-IN" sz="2400" b="1" dirty="0"/>
              <a:t>General Provisions</a:t>
            </a:r>
          </a:p>
        </p:txBody>
      </p:sp>
      <p:cxnSp>
        <p:nvCxnSpPr>
          <p:cNvPr id="6" name="Straight Connector 5"/>
          <p:cNvCxnSpPr/>
          <p:nvPr/>
        </p:nvCxnSpPr>
        <p:spPr>
          <a:xfrm>
            <a:off x="628650" y="1052275"/>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8650" y="3281571"/>
            <a:ext cx="6096000" cy="646331"/>
          </a:xfrm>
          <a:prstGeom prst="rect">
            <a:avLst/>
          </a:prstGeom>
        </p:spPr>
        <p:txBody>
          <a:bodyPr>
            <a:spAutoFit/>
          </a:bodyPr>
          <a:lstStyle/>
          <a:p>
            <a:pPr marL="285750" indent="-285750">
              <a:buFont typeface="Arial" panose="020B0604020202020204" pitchFamily="34" charset="0"/>
              <a:buChar char="•"/>
            </a:pPr>
            <a:r>
              <a:rPr lang="en-US" dirty="0"/>
              <a:t>For purposes of taxation, it is treated as a separate assessable entity.</a:t>
            </a:r>
            <a:endParaRPr lang="en-IN" dirty="0"/>
          </a:p>
        </p:txBody>
      </p:sp>
      <p:sp>
        <p:nvSpPr>
          <p:cNvPr id="10" name="Rectangle 9"/>
          <p:cNvSpPr/>
          <p:nvPr/>
        </p:nvSpPr>
        <p:spPr>
          <a:xfrm>
            <a:off x="628650" y="4527082"/>
            <a:ext cx="6096000" cy="1200329"/>
          </a:xfrm>
          <a:prstGeom prst="rect">
            <a:avLst/>
          </a:prstGeom>
        </p:spPr>
        <p:txBody>
          <a:bodyPr>
            <a:spAutoFit/>
          </a:bodyPr>
          <a:lstStyle/>
          <a:p>
            <a:pPr marL="285750" indent="-285750">
              <a:buFont typeface="Arial" panose="020B0604020202020204" pitchFamily="34" charset="0"/>
              <a:buChar char="•"/>
            </a:pPr>
            <a:r>
              <a:rPr lang="en-US" dirty="0"/>
              <a:t>Apart from this, the computation of income in the case of a co-operative society should also be made in the same way under each head of income as in the case of any other assessee.</a:t>
            </a:r>
            <a:endParaRPr lang="en-IN"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54706"/>
          <a:stretch/>
        </p:blipFill>
        <p:spPr>
          <a:xfrm>
            <a:off x="7111123" y="1257077"/>
            <a:ext cx="4148970" cy="5152516"/>
          </a:xfrm>
          <a:prstGeom prst="rect">
            <a:avLst/>
          </a:prstGeom>
        </p:spPr>
      </p:pic>
    </p:spTree>
    <p:extLst>
      <p:ext uri="{BB962C8B-B14F-4D97-AF65-F5344CB8AC3E}">
        <p14:creationId xmlns:p14="http://schemas.microsoft.com/office/powerpoint/2010/main" val="24678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57071192"/>
              </p:ext>
            </p:extLst>
          </p:nvPr>
        </p:nvGraphicFramePr>
        <p:xfrm>
          <a:off x="1343025" y="266700"/>
          <a:ext cx="9505950"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1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609599" y="560719"/>
            <a:ext cx="4920343" cy="430887"/>
          </a:xfrm>
          <a:prstGeom prst="rect">
            <a:avLst/>
          </a:prstGeom>
          <a:noFill/>
        </p:spPr>
        <p:txBody>
          <a:bodyPr wrap="square" rtlCol="0">
            <a:spAutoFit/>
          </a:bodyPr>
          <a:lstStyle/>
          <a:p>
            <a:r>
              <a:rPr lang="en-IN" sz="2200" b="1" dirty="0">
                <a:latin typeface="Garamond" panose="02020404030301010803" pitchFamily="18" charset="0"/>
              </a:rPr>
              <a:t>Exemptions:</a:t>
            </a:r>
          </a:p>
        </p:txBody>
      </p:sp>
      <p:sp>
        <p:nvSpPr>
          <p:cNvPr id="5" name="Rectangle 4"/>
          <p:cNvSpPr/>
          <p:nvPr/>
        </p:nvSpPr>
        <p:spPr>
          <a:xfrm>
            <a:off x="609599" y="1232264"/>
            <a:ext cx="10624457" cy="5293757"/>
          </a:xfrm>
          <a:prstGeom prst="rect">
            <a:avLst/>
          </a:prstGeom>
        </p:spPr>
        <p:txBody>
          <a:bodyPr wrap="square">
            <a:spAutoFit/>
          </a:bodyPr>
          <a:lstStyle/>
          <a:p>
            <a:r>
              <a:rPr lang="en-US" sz="2200" dirty="0">
                <a:solidFill>
                  <a:srgbClr val="000000"/>
                </a:solidFill>
                <a:latin typeface="Garamond" panose="02020404030301010803" pitchFamily="18" charset="0"/>
              </a:rPr>
              <a:t>Section 80P provides certain exemptions to co-operative societies. However, the exemption is not available to co-operative banks, other than primary agricultural credit societies and primary co-operative agricultural and rural development banks.</a:t>
            </a:r>
          </a:p>
          <a:p>
            <a:endParaRPr lang="en-US" sz="2200" dirty="0">
              <a:solidFill>
                <a:srgbClr val="000000"/>
              </a:solidFill>
              <a:latin typeface="Garamond" panose="02020404030301010803" pitchFamily="18" charset="0"/>
            </a:endParaRPr>
          </a:p>
          <a:p>
            <a:r>
              <a:rPr lang="en-US" sz="2200" dirty="0">
                <a:solidFill>
                  <a:srgbClr val="000000"/>
                </a:solidFill>
                <a:latin typeface="Garamond" panose="02020404030301010803" pitchFamily="18" charset="0"/>
              </a:rPr>
              <a:t>It may also be noted that the provisions of section 194A which require deduction of income-tax at source from interest other than interest on securities, credited or paid, do not apply to such income credited or paid – </a:t>
            </a:r>
          </a:p>
          <a:p>
            <a:endParaRPr lang="en-US" sz="2200" dirty="0">
              <a:solidFill>
                <a:srgbClr val="000000"/>
              </a:solidFill>
              <a:latin typeface="Garamond" panose="02020404030301010803" pitchFamily="18" charset="0"/>
            </a:endParaRPr>
          </a:p>
          <a:p>
            <a:pPr marL="514350" indent="-514350">
              <a:buFont typeface="+mj-lt"/>
              <a:buAutoNum type="romanLcPeriod"/>
            </a:pPr>
            <a:r>
              <a:rPr lang="en-US" sz="2200" dirty="0">
                <a:latin typeface="Garamond" panose="02020404030301010803" pitchFamily="18" charset="0"/>
              </a:rPr>
              <a:t>by a co-operative society (other than a co-operative bank) to a member thereof or to any other co-operative society;</a:t>
            </a:r>
          </a:p>
          <a:p>
            <a:pPr marL="514350" indent="-514350">
              <a:buFont typeface="+mj-lt"/>
              <a:buAutoNum type="romanLcPeriod"/>
            </a:pPr>
            <a:endParaRPr lang="en-US" sz="1200" dirty="0">
              <a:latin typeface="Garamond" panose="02020404030301010803" pitchFamily="18" charset="0"/>
            </a:endParaRPr>
          </a:p>
          <a:p>
            <a:pPr marL="514350" indent="-514350">
              <a:buFont typeface="+mj-lt"/>
              <a:buAutoNum type="romanLcPeriod"/>
            </a:pPr>
            <a:r>
              <a:rPr lang="en-US" sz="2200" dirty="0">
                <a:latin typeface="Garamond" panose="02020404030301010803" pitchFamily="18" charset="0"/>
              </a:rPr>
              <a:t>in respect of deposits with a primary agricultural credit society or a primary credit society or a co-operative land mortgage bank or a co-operative land development bank;</a:t>
            </a:r>
          </a:p>
          <a:p>
            <a:pPr marL="514350" indent="-514350">
              <a:buFont typeface="+mj-lt"/>
              <a:buAutoNum type="romanLcPeriod"/>
            </a:pPr>
            <a:endParaRPr lang="en-US" sz="1400" dirty="0">
              <a:latin typeface="Garamond" panose="02020404030301010803" pitchFamily="18" charset="0"/>
            </a:endParaRPr>
          </a:p>
          <a:p>
            <a:pPr marL="514350" indent="-514350">
              <a:buFont typeface="+mj-lt"/>
              <a:buAutoNum type="romanLcPeriod"/>
            </a:pPr>
            <a:r>
              <a:rPr lang="en-US" sz="2200" dirty="0">
                <a:latin typeface="Garamond" panose="02020404030301010803" pitchFamily="18" charset="0"/>
              </a:rPr>
              <a:t>in respect of deposits (other than time deposits) with a co-operative society, other than a co-operative society or bank engaged in carrying on the business of banking.</a:t>
            </a:r>
            <a:endParaRPr lang="en-IN" sz="2200" dirty="0">
              <a:latin typeface="Garamond" panose="02020404030301010803" pitchFamily="18" charset="0"/>
            </a:endParaRPr>
          </a:p>
        </p:txBody>
      </p:sp>
      <p:cxnSp>
        <p:nvCxnSpPr>
          <p:cNvPr id="6" name="Straight Connector 5"/>
          <p:cNvCxnSpPr/>
          <p:nvPr/>
        </p:nvCxnSpPr>
        <p:spPr>
          <a:xfrm>
            <a:off x="609599" y="991606"/>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2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a:xfrm>
            <a:off x="522512" y="1016686"/>
            <a:ext cx="10348687" cy="430887"/>
          </a:xfrm>
          <a:prstGeom prst="rect">
            <a:avLst/>
          </a:prstGeom>
        </p:spPr>
        <p:txBody>
          <a:bodyPr wrap="square">
            <a:spAutoFit/>
          </a:bodyPr>
          <a:lstStyle/>
          <a:p>
            <a:r>
              <a:rPr lang="en-US" sz="2200" b="1" dirty="0">
                <a:latin typeface="Garamond" panose="02020404030301010803" pitchFamily="18" charset="0"/>
              </a:rPr>
              <a:t>Option to exercise concessional rates of tax under section 115BAD:</a:t>
            </a:r>
            <a:endParaRPr lang="en-IN" sz="2200" b="1" dirty="0">
              <a:latin typeface="Garamond" panose="02020404030301010803" pitchFamily="18" charset="0"/>
            </a:endParaRPr>
          </a:p>
        </p:txBody>
      </p:sp>
      <p:sp>
        <p:nvSpPr>
          <p:cNvPr id="6" name="Rectangle 5"/>
          <p:cNvSpPr/>
          <p:nvPr/>
        </p:nvSpPr>
        <p:spPr>
          <a:xfrm>
            <a:off x="522512" y="1813744"/>
            <a:ext cx="11161488" cy="1015663"/>
          </a:xfrm>
          <a:prstGeom prst="rect">
            <a:avLst/>
          </a:prstGeom>
        </p:spPr>
        <p:txBody>
          <a:bodyPr wrap="square">
            <a:spAutoFit/>
          </a:bodyPr>
          <a:lstStyle/>
          <a:p>
            <a:r>
              <a:rPr lang="en-US" sz="2000" dirty="0">
                <a:solidFill>
                  <a:srgbClr val="000000"/>
                </a:solidFill>
                <a:latin typeface="Garamond" panose="02020404030301010803" pitchFamily="18" charset="0"/>
              </a:rPr>
              <a:t>Section 115BAA has been inserted by the Taxation Laws (Amendment) Act, 2019 to provide an option to an existing domestic company to pay tax at concessional rate of </a:t>
            </a:r>
            <a:r>
              <a:rPr lang="en-US" sz="2000" b="1" dirty="0">
                <a:solidFill>
                  <a:srgbClr val="000000"/>
                </a:solidFill>
                <a:latin typeface="Garamond" panose="02020404030301010803" pitchFamily="18" charset="0"/>
              </a:rPr>
              <a:t>22%</a:t>
            </a:r>
            <a:r>
              <a:rPr lang="en-US" sz="2000" dirty="0">
                <a:solidFill>
                  <a:srgbClr val="000000"/>
                </a:solidFill>
                <a:latin typeface="Garamond" panose="02020404030301010803" pitchFamily="18" charset="0"/>
              </a:rPr>
              <a:t>, if it does not claim any incentive/exemption and deduction as provided in said section. </a:t>
            </a:r>
            <a:endParaRPr lang="en-IN" sz="2000" dirty="0">
              <a:latin typeface="Garamond" panose="02020404030301010803" pitchFamily="18" charset="0"/>
            </a:endParaRPr>
          </a:p>
        </p:txBody>
      </p:sp>
      <p:sp>
        <p:nvSpPr>
          <p:cNvPr id="2" name="Rectangle 1"/>
          <p:cNvSpPr/>
          <p:nvPr/>
        </p:nvSpPr>
        <p:spPr>
          <a:xfrm>
            <a:off x="522512" y="4218384"/>
            <a:ext cx="4754828" cy="430887"/>
          </a:xfrm>
          <a:prstGeom prst="rect">
            <a:avLst/>
          </a:prstGeom>
        </p:spPr>
        <p:txBody>
          <a:bodyPr wrap="none">
            <a:spAutoFit/>
          </a:bodyPr>
          <a:lstStyle/>
          <a:p>
            <a:r>
              <a:rPr lang="en-US" sz="2200" b="1" dirty="0">
                <a:solidFill>
                  <a:srgbClr val="000000"/>
                </a:solidFill>
                <a:latin typeface="Garamond" panose="02020404030301010803" pitchFamily="18" charset="0"/>
              </a:rPr>
              <a:t>Option to pay tax at concessional rate </a:t>
            </a:r>
            <a:endParaRPr lang="en-IN" sz="2200" dirty="0">
              <a:latin typeface="Garamond" panose="02020404030301010803" pitchFamily="18" charset="0"/>
            </a:endParaRPr>
          </a:p>
        </p:txBody>
      </p:sp>
      <p:sp>
        <p:nvSpPr>
          <p:cNvPr id="3" name="Rectangle 2"/>
          <p:cNvSpPr/>
          <p:nvPr/>
        </p:nvSpPr>
        <p:spPr>
          <a:xfrm>
            <a:off x="522512" y="4799998"/>
            <a:ext cx="11264676" cy="1015663"/>
          </a:xfrm>
          <a:prstGeom prst="rect">
            <a:avLst/>
          </a:prstGeom>
        </p:spPr>
        <p:txBody>
          <a:bodyPr wrap="square">
            <a:spAutoFit/>
          </a:bodyPr>
          <a:lstStyle/>
          <a:p>
            <a:r>
              <a:rPr lang="en-US" sz="2000" dirty="0">
                <a:solidFill>
                  <a:srgbClr val="000000"/>
                </a:solidFill>
                <a:latin typeface="Garamond" panose="02020404030301010803" pitchFamily="18" charset="0"/>
              </a:rPr>
              <a:t>On similar lines, section 115BAD has been inserted by the Finance Act, 2020 to provide an option to resident co-operative society from the assessment year 2021-22 onwards to pay </a:t>
            </a:r>
            <a:r>
              <a:rPr lang="en-US" sz="2000" b="1" dirty="0">
                <a:solidFill>
                  <a:srgbClr val="000000"/>
                </a:solidFill>
                <a:latin typeface="Garamond" panose="02020404030301010803" pitchFamily="18" charset="0"/>
              </a:rPr>
              <a:t>tax @22% plus surcharge @10% plus Health and education </a:t>
            </a:r>
            <a:r>
              <a:rPr lang="en-US" sz="2000" b="1" dirty="0" err="1">
                <a:solidFill>
                  <a:srgbClr val="000000"/>
                </a:solidFill>
                <a:latin typeface="Garamond" panose="02020404030301010803" pitchFamily="18" charset="0"/>
              </a:rPr>
              <a:t>cess</a:t>
            </a:r>
            <a:r>
              <a:rPr lang="en-US" sz="2000" b="1" dirty="0">
                <a:solidFill>
                  <a:srgbClr val="000000"/>
                </a:solidFill>
                <a:latin typeface="Garamond" panose="02020404030301010803" pitchFamily="18" charset="0"/>
              </a:rPr>
              <a:t> @4% (effective tax rate is 25.168%) </a:t>
            </a:r>
            <a:r>
              <a:rPr lang="en-US" sz="2000" dirty="0">
                <a:solidFill>
                  <a:srgbClr val="000000"/>
                </a:solidFill>
                <a:latin typeface="Garamond" panose="02020404030301010803" pitchFamily="18" charset="0"/>
              </a:rPr>
              <a:t>on the total income </a:t>
            </a:r>
            <a:endParaRPr lang="en-IN" sz="2000" dirty="0">
              <a:latin typeface="Garamond" panose="02020404030301010803" pitchFamily="18" charset="0"/>
            </a:endParaRPr>
          </a:p>
        </p:txBody>
      </p:sp>
      <p:cxnSp>
        <p:nvCxnSpPr>
          <p:cNvPr id="7" name="Straight Connector 6"/>
          <p:cNvCxnSpPr/>
          <p:nvPr/>
        </p:nvCxnSpPr>
        <p:spPr>
          <a:xfrm>
            <a:off x="609599" y="1544056"/>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5700" y="4705754"/>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1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3095" y="37486"/>
            <a:ext cx="8354659" cy="461665"/>
          </a:xfrm>
          <a:prstGeom prst="rect">
            <a:avLst/>
          </a:prstGeom>
        </p:spPr>
        <p:txBody>
          <a:bodyPr wrap="none">
            <a:spAutoFit/>
          </a:bodyPr>
          <a:lstStyle/>
          <a:p>
            <a:r>
              <a:rPr lang="en-US" sz="2400" b="1" dirty="0">
                <a:solidFill>
                  <a:srgbClr val="000000"/>
                </a:solidFill>
                <a:latin typeface="Garamond" panose="02020404030301010803" pitchFamily="18" charset="0"/>
              </a:rPr>
              <a:t>Conditions to be satisfied for availing concessional rate of tax: </a:t>
            </a:r>
            <a:endParaRPr lang="en-IN" sz="2400" b="1"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2490781" y="499151"/>
            <a:ext cx="6296038" cy="1974548"/>
          </a:xfrm>
          <a:prstGeom prst="rect">
            <a:avLst/>
          </a:prstGeom>
        </p:spPr>
      </p:pic>
      <p:pic>
        <p:nvPicPr>
          <p:cNvPr id="6" name="Picture 5"/>
          <p:cNvPicPr>
            <a:picLocks noChangeAspect="1"/>
          </p:cNvPicPr>
          <p:nvPr/>
        </p:nvPicPr>
        <p:blipFill>
          <a:blip r:embed="rId3"/>
          <a:stretch>
            <a:fillRect/>
          </a:stretch>
        </p:blipFill>
        <p:spPr>
          <a:xfrm>
            <a:off x="2490781" y="2358112"/>
            <a:ext cx="6287377" cy="4442734"/>
          </a:xfrm>
          <a:prstGeom prst="rect">
            <a:avLst/>
          </a:prstGeom>
        </p:spPr>
      </p:pic>
    </p:spTree>
    <p:extLst>
      <p:ext uri="{BB962C8B-B14F-4D97-AF65-F5344CB8AC3E}">
        <p14:creationId xmlns:p14="http://schemas.microsoft.com/office/powerpoint/2010/main" val="20141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6478" y="169911"/>
            <a:ext cx="6278717" cy="1524213"/>
          </a:xfrm>
          <a:prstGeom prst="rect">
            <a:avLst/>
          </a:prstGeom>
        </p:spPr>
      </p:pic>
      <p:pic>
        <p:nvPicPr>
          <p:cNvPr id="3" name="Picture 2"/>
          <p:cNvPicPr>
            <a:picLocks noChangeAspect="1"/>
          </p:cNvPicPr>
          <p:nvPr/>
        </p:nvPicPr>
        <p:blipFill>
          <a:blip r:embed="rId3"/>
          <a:stretch>
            <a:fillRect/>
          </a:stretch>
        </p:blipFill>
        <p:spPr>
          <a:xfrm>
            <a:off x="2686478" y="1694124"/>
            <a:ext cx="6304698" cy="2312300"/>
          </a:xfrm>
          <a:prstGeom prst="rect">
            <a:avLst/>
          </a:prstGeom>
        </p:spPr>
      </p:pic>
      <p:sp>
        <p:nvSpPr>
          <p:cNvPr id="4" name="Rectangle 3"/>
          <p:cNvSpPr/>
          <p:nvPr/>
        </p:nvSpPr>
        <p:spPr>
          <a:xfrm>
            <a:off x="547688" y="4055058"/>
            <a:ext cx="11310938" cy="1200329"/>
          </a:xfrm>
          <a:prstGeom prst="rect">
            <a:avLst/>
          </a:prstGeom>
        </p:spPr>
        <p:txBody>
          <a:bodyPr wrap="square">
            <a:spAutoFit/>
          </a:bodyPr>
          <a:lstStyle/>
          <a:p>
            <a:r>
              <a:rPr lang="en-US" dirty="0">
                <a:solidFill>
                  <a:srgbClr val="000000"/>
                </a:solidFill>
                <a:latin typeface="Garamond" panose="02020404030301010803" pitchFamily="18" charset="0"/>
              </a:rPr>
              <a:t>In case of a co-operative society opting for section 115BAD, total income should be computed without set-off of any loss brought forward or depreciation from any earlier assessment year, where such loss or depreciation is attributable to any of the deductions listed in (1) above [Such loss and depreciation would be deemed to have been already given effect to and no further deduction for such loss or depreciation shall be allowed for any subsequent year] 	</a:t>
            </a:r>
          </a:p>
        </p:txBody>
      </p:sp>
      <p:sp>
        <p:nvSpPr>
          <p:cNvPr id="5" name="Rectangle 4"/>
          <p:cNvSpPr/>
          <p:nvPr/>
        </p:nvSpPr>
        <p:spPr>
          <a:xfrm>
            <a:off x="547688" y="5294944"/>
            <a:ext cx="11310938" cy="1477328"/>
          </a:xfrm>
          <a:prstGeom prst="rect">
            <a:avLst/>
          </a:prstGeom>
        </p:spPr>
        <p:txBody>
          <a:bodyPr wrap="square">
            <a:spAutoFit/>
          </a:bodyPr>
          <a:lstStyle/>
          <a:p>
            <a:r>
              <a:rPr lang="en-US" dirty="0">
                <a:solidFill>
                  <a:srgbClr val="000000"/>
                </a:solidFill>
                <a:latin typeface="Garamond" panose="02020404030301010803" pitchFamily="18" charset="0"/>
              </a:rPr>
              <a:t>Where there is a depreciation allowance in respect of a block of asset from an earlier assessment year attributable to additional depreciation u/s 32(1)(</a:t>
            </a:r>
            <a:r>
              <a:rPr lang="en-US" dirty="0" err="1">
                <a:solidFill>
                  <a:srgbClr val="000000"/>
                </a:solidFill>
                <a:latin typeface="Garamond" panose="02020404030301010803" pitchFamily="18" charset="0"/>
              </a:rPr>
              <a:t>iia</a:t>
            </a:r>
            <a:r>
              <a:rPr lang="en-US" dirty="0">
                <a:solidFill>
                  <a:srgbClr val="000000"/>
                </a:solidFill>
                <a:latin typeface="Garamond" panose="02020404030301010803" pitchFamily="18" charset="0"/>
              </a:rPr>
              <a:t>), which has not been given full effect to prior to A.Y. 2021-22 and which is not allowed to be set-off in the A.Y.2021-22 due to exercise of option u/s 115BAD from that year, corresponding adjustment shall be made to the WDV of such block of assets as on 1.4.2020 in the prescribed manner i.e., the WDV as on 1.4.2020 will be increased by the unabsorbed additional depreciation not allowed to be set-off. 	</a:t>
            </a:r>
          </a:p>
        </p:txBody>
      </p:sp>
    </p:spTree>
    <p:extLst>
      <p:ext uri="{BB962C8B-B14F-4D97-AF65-F5344CB8AC3E}">
        <p14:creationId xmlns:p14="http://schemas.microsoft.com/office/powerpoint/2010/main" val="15034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568752" y="658296"/>
            <a:ext cx="5162375" cy="400110"/>
          </a:xfrm>
          <a:prstGeom prst="rect">
            <a:avLst/>
          </a:prstGeom>
        </p:spPr>
        <p:txBody>
          <a:bodyPr wrap="none">
            <a:spAutoFit/>
          </a:bodyPr>
          <a:lstStyle/>
          <a:p>
            <a:r>
              <a:rPr lang="en-IN" sz="2000" b="1" dirty="0">
                <a:solidFill>
                  <a:srgbClr val="000000"/>
                </a:solidFill>
                <a:latin typeface="Garamond" panose="02020404030301010803" pitchFamily="18" charset="0"/>
              </a:rPr>
              <a:t>Deduction under section 80LA(1A) allowable: </a:t>
            </a:r>
            <a:endParaRPr lang="en-IN" sz="2000" dirty="0">
              <a:latin typeface="Garamond" panose="02020404030301010803" pitchFamily="18" charset="0"/>
            </a:endParaRPr>
          </a:p>
        </p:txBody>
      </p:sp>
      <p:sp>
        <p:nvSpPr>
          <p:cNvPr id="5" name="Rectangle 4"/>
          <p:cNvSpPr/>
          <p:nvPr/>
        </p:nvSpPr>
        <p:spPr>
          <a:xfrm>
            <a:off x="568751" y="1058406"/>
            <a:ext cx="11275585" cy="1015663"/>
          </a:xfrm>
          <a:prstGeom prst="rect">
            <a:avLst/>
          </a:prstGeom>
        </p:spPr>
        <p:txBody>
          <a:bodyPr wrap="square">
            <a:spAutoFit/>
          </a:bodyPr>
          <a:lstStyle/>
          <a:p>
            <a:r>
              <a:rPr lang="en-US" sz="2000" dirty="0">
                <a:solidFill>
                  <a:srgbClr val="000000"/>
                </a:solidFill>
                <a:latin typeface="Garamond" panose="02020404030301010803" pitchFamily="18" charset="0"/>
              </a:rPr>
              <a:t>In case of a person, having a Unit in the International Financial Services Centre, as referred to in section 80LA(1A), which has exercised option under this section, the deduction under the said section shall be available to such Unit subject to fulfilment of the conditions contained in that section. </a:t>
            </a:r>
            <a:endParaRPr lang="en-IN" sz="2000" dirty="0">
              <a:latin typeface="Garamond" panose="02020404030301010803" pitchFamily="18" charset="0"/>
            </a:endParaRPr>
          </a:p>
        </p:txBody>
      </p:sp>
      <p:sp>
        <p:nvSpPr>
          <p:cNvPr id="6" name="Rectangle 5"/>
          <p:cNvSpPr/>
          <p:nvPr/>
        </p:nvSpPr>
        <p:spPr>
          <a:xfrm>
            <a:off x="568750" y="2674234"/>
            <a:ext cx="3789435" cy="400110"/>
          </a:xfrm>
          <a:prstGeom prst="rect">
            <a:avLst/>
          </a:prstGeom>
        </p:spPr>
        <p:txBody>
          <a:bodyPr wrap="none">
            <a:spAutoFit/>
          </a:bodyPr>
          <a:lstStyle/>
          <a:p>
            <a:r>
              <a:rPr lang="en-US" sz="2000" b="1" dirty="0">
                <a:solidFill>
                  <a:srgbClr val="000000"/>
                </a:solidFill>
                <a:latin typeface="Garamond" panose="02020404030301010803" pitchFamily="18" charset="0"/>
              </a:rPr>
              <a:t>Time limit for exercise of option:</a:t>
            </a:r>
            <a:endParaRPr lang="en-IN" sz="2000" dirty="0">
              <a:latin typeface="Garamond" panose="02020404030301010803" pitchFamily="18" charset="0"/>
            </a:endParaRPr>
          </a:p>
        </p:txBody>
      </p:sp>
      <p:sp>
        <p:nvSpPr>
          <p:cNvPr id="7" name="Rectangle 6"/>
          <p:cNvSpPr/>
          <p:nvPr/>
        </p:nvSpPr>
        <p:spPr>
          <a:xfrm>
            <a:off x="568750" y="3074344"/>
            <a:ext cx="11275585" cy="1323439"/>
          </a:xfrm>
          <a:prstGeom prst="rect">
            <a:avLst/>
          </a:prstGeom>
        </p:spPr>
        <p:txBody>
          <a:bodyPr wrap="square">
            <a:spAutoFit/>
          </a:bodyPr>
          <a:lstStyle/>
          <a:p>
            <a:r>
              <a:rPr lang="en-US" sz="2000" dirty="0">
                <a:solidFill>
                  <a:srgbClr val="000000"/>
                </a:solidFill>
                <a:latin typeface="Garamond" panose="02020404030301010803" pitchFamily="18" charset="0"/>
              </a:rPr>
              <a:t>The concessional rate would be applicable only if option is exercised in the prescribed manner on or before the due date of filing return of income specified under section 139(1) for any previous year relevant to the assessment year commencing on or after A.Y. 2021-22. Once such option is exercised, it would apply to subsequent assessment years and cannot be subsequently withdrawn for the same or any other previous year.</a:t>
            </a:r>
            <a:endParaRPr lang="en-IN" sz="2000" dirty="0">
              <a:latin typeface="Garamond" panose="02020404030301010803" pitchFamily="18" charset="0"/>
            </a:endParaRPr>
          </a:p>
        </p:txBody>
      </p:sp>
      <p:sp>
        <p:nvSpPr>
          <p:cNvPr id="10" name="Rectangle 9"/>
          <p:cNvSpPr/>
          <p:nvPr/>
        </p:nvSpPr>
        <p:spPr>
          <a:xfrm>
            <a:off x="568751" y="4997948"/>
            <a:ext cx="3146952" cy="400110"/>
          </a:xfrm>
          <a:prstGeom prst="rect">
            <a:avLst/>
          </a:prstGeom>
        </p:spPr>
        <p:txBody>
          <a:bodyPr wrap="none">
            <a:spAutoFit/>
          </a:bodyPr>
          <a:lstStyle/>
          <a:p>
            <a:r>
              <a:rPr lang="en-IN" sz="2000" b="1" dirty="0">
                <a:latin typeface="Garamond" panose="02020404030301010803" pitchFamily="18" charset="0"/>
              </a:rPr>
              <a:t>AMT liability not attracted:</a:t>
            </a:r>
          </a:p>
        </p:txBody>
      </p:sp>
      <p:sp>
        <p:nvSpPr>
          <p:cNvPr id="11" name="Rectangle 10"/>
          <p:cNvSpPr/>
          <p:nvPr/>
        </p:nvSpPr>
        <p:spPr>
          <a:xfrm>
            <a:off x="568750" y="5398058"/>
            <a:ext cx="11275585" cy="400110"/>
          </a:xfrm>
          <a:prstGeom prst="rect">
            <a:avLst/>
          </a:prstGeom>
        </p:spPr>
        <p:txBody>
          <a:bodyPr wrap="square">
            <a:spAutoFit/>
          </a:bodyPr>
          <a:lstStyle/>
          <a:p>
            <a:r>
              <a:rPr lang="en-US" sz="2000" dirty="0">
                <a:solidFill>
                  <a:srgbClr val="000000"/>
                </a:solidFill>
                <a:latin typeface="Garamond" panose="02020404030301010803" pitchFamily="18" charset="0"/>
              </a:rPr>
              <a:t>Co-operative societies exercising option u/s 115BAD are not liable to alternate minimum tax u/s 115JC. </a:t>
            </a:r>
            <a:endParaRPr lang="en-IN" sz="2000" dirty="0">
              <a:latin typeface="Garamond" panose="02020404030301010803" pitchFamily="18" charset="0"/>
            </a:endParaRPr>
          </a:p>
        </p:txBody>
      </p:sp>
    </p:spTree>
    <p:extLst>
      <p:ext uri="{BB962C8B-B14F-4D97-AF65-F5344CB8AC3E}">
        <p14:creationId xmlns:p14="http://schemas.microsoft.com/office/powerpoint/2010/main" val="941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903" y="677347"/>
            <a:ext cx="6676251" cy="646331"/>
          </a:xfrm>
          <a:prstGeom prst="rect">
            <a:avLst/>
          </a:prstGeom>
        </p:spPr>
        <p:txBody>
          <a:bodyPr wrap="none">
            <a:spAutoFit/>
          </a:bodyPr>
          <a:lstStyle/>
          <a:p>
            <a:r>
              <a:rPr lang="en-IN" sz="3600" b="1" dirty="0">
                <a:solidFill>
                  <a:srgbClr val="000000"/>
                </a:solidFill>
                <a:latin typeface="Garamond" panose="02020404030301010803" pitchFamily="18" charset="0"/>
              </a:rPr>
              <a:t>Assessment of Mutual Concerns </a:t>
            </a:r>
            <a:endParaRPr lang="en-IN" sz="3600" dirty="0">
              <a:latin typeface="Garamond" panose="020204040303010108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763" y="1534105"/>
            <a:ext cx="7156274" cy="4780391"/>
          </a:xfrm>
          <a:prstGeom prst="rect">
            <a:avLst/>
          </a:prstGeom>
        </p:spPr>
      </p:pic>
      <p:cxnSp>
        <p:nvCxnSpPr>
          <p:cNvPr id="5" name="Straight Connector 4"/>
          <p:cNvCxnSpPr/>
          <p:nvPr/>
        </p:nvCxnSpPr>
        <p:spPr>
          <a:xfrm>
            <a:off x="784312" y="1324684"/>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2475" y="358259"/>
            <a:ext cx="4216860" cy="430887"/>
          </a:xfrm>
          <a:prstGeom prst="rect">
            <a:avLst/>
          </a:prstGeom>
        </p:spPr>
        <p:txBody>
          <a:bodyPr wrap="none">
            <a:spAutoFit/>
          </a:bodyPr>
          <a:lstStyle/>
          <a:p>
            <a:r>
              <a:rPr lang="en-IN" sz="2200" b="1" dirty="0">
                <a:solidFill>
                  <a:srgbClr val="000000"/>
                </a:solidFill>
                <a:latin typeface="Garamond" panose="02020404030301010803" pitchFamily="18" charset="0"/>
              </a:rPr>
              <a:t>General principles of mutuality – </a:t>
            </a:r>
            <a:endParaRPr lang="en-IN" sz="2200" dirty="0">
              <a:latin typeface="Garamond" panose="02020404030301010803" pitchFamily="18" charset="0"/>
            </a:endParaRPr>
          </a:p>
        </p:txBody>
      </p:sp>
      <p:sp>
        <p:nvSpPr>
          <p:cNvPr id="3" name="Rectangle 2"/>
          <p:cNvSpPr/>
          <p:nvPr/>
        </p:nvSpPr>
        <p:spPr>
          <a:xfrm>
            <a:off x="492475" y="948422"/>
            <a:ext cx="11480450" cy="5709255"/>
          </a:xfrm>
          <a:prstGeom prst="rect">
            <a:avLst/>
          </a:prstGeom>
        </p:spPr>
        <p:txBody>
          <a:bodyPr wrap="square">
            <a:spAutoFit/>
          </a:bodyPr>
          <a:lstStyle/>
          <a:p>
            <a:pPr marL="285750" indent="-285750">
              <a:buFont typeface="Arial" panose="020B0604020202020204" pitchFamily="34" charset="0"/>
              <a:buChar char="•"/>
            </a:pPr>
            <a:r>
              <a:rPr lang="en-US" sz="2000" dirty="0"/>
              <a:t>The first principle of mutuality is that no person can trade with himself or make income out of himself. There must be complete identity between the contributors and the participators.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The participation in the surplus need not be immediate but it may assume the shape of a reduction in the future contribution or a division of the surplus on dissolution.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It does not make any difference whether the persons joining together form an association or incorporate a company because the fact of incorporation does not destroy the identity of the contributors and participators.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Where there is mutuality, the fact that some members alone take advantage of the mutual enterprise would not affect the mutual character of the association.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There is nothing in law which prohibits a mutual association from carrying on a trade so long as it is confined to its own members. </a:t>
            </a:r>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a:t>It is not necessary that the surplus should be returned to every member of the association pro rata. The identification between the contributors and the participators should be regarded as one whole and not in relation to each individual. </a:t>
            </a:r>
          </a:p>
          <a:p>
            <a:pPr marL="285750" indent="-285750">
              <a:buFont typeface="Arial" panose="020B0604020202020204" pitchFamily="34" charset="0"/>
              <a:buChar char="•"/>
            </a:pPr>
            <a:endParaRPr lang="en-US" sz="700" dirty="0"/>
          </a:p>
          <a:p>
            <a:pPr marL="285750" indent="-285750">
              <a:buFont typeface="Arial" panose="020B0604020202020204" pitchFamily="34" charset="0"/>
              <a:buChar char="•"/>
            </a:pPr>
            <a:r>
              <a:rPr lang="en-US" sz="2000" dirty="0"/>
              <a:t>It is not necessary that all the activities of such an association should be mutual in character. There may be activities of a non-mutual character but the exemption from tax will apply to the surplus arising out of the mutual enterprise. </a:t>
            </a:r>
            <a:endParaRPr lang="en-IN" sz="2000" dirty="0"/>
          </a:p>
        </p:txBody>
      </p:sp>
      <p:cxnSp>
        <p:nvCxnSpPr>
          <p:cNvPr id="5" name="Straight Connector 4"/>
          <p:cNvCxnSpPr/>
          <p:nvPr/>
        </p:nvCxnSpPr>
        <p:spPr>
          <a:xfrm>
            <a:off x="492475" y="828252"/>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8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516874" y="358259"/>
            <a:ext cx="2624436" cy="430887"/>
          </a:xfrm>
          <a:prstGeom prst="rect">
            <a:avLst/>
          </a:prstGeom>
        </p:spPr>
        <p:txBody>
          <a:bodyPr wrap="none">
            <a:spAutoFit/>
          </a:bodyPr>
          <a:lstStyle/>
          <a:p>
            <a:r>
              <a:rPr lang="en-IN" sz="2200" b="1" dirty="0">
                <a:solidFill>
                  <a:srgbClr val="000000"/>
                </a:solidFill>
                <a:latin typeface="+mj-lt"/>
              </a:rPr>
              <a:t>Insurance business: </a:t>
            </a:r>
            <a:endParaRPr lang="en-IN" sz="2200" dirty="0">
              <a:latin typeface="+mj-lt"/>
            </a:endParaRPr>
          </a:p>
        </p:txBody>
      </p:sp>
      <p:sp>
        <p:nvSpPr>
          <p:cNvPr id="6" name="Rectangle 5"/>
          <p:cNvSpPr/>
          <p:nvPr/>
        </p:nvSpPr>
        <p:spPr>
          <a:xfrm>
            <a:off x="516874" y="964764"/>
            <a:ext cx="11256026" cy="1938992"/>
          </a:xfrm>
          <a:prstGeom prst="rect">
            <a:avLst/>
          </a:prstGeom>
        </p:spPr>
        <p:txBody>
          <a:bodyPr wrap="square">
            <a:spAutoFit/>
          </a:bodyPr>
          <a:lstStyle/>
          <a:p>
            <a:r>
              <a:rPr lang="en-US" sz="2000" dirty="0"/>
              <a:t>Under section 2(24)(vii) any surplus accruing to life as well as general mutual insurance concerns will fall within the definition of the word “income” and as such would be taxable as income from business. Section 44 expressly provides the profits and gains of any business of insurance including that carried on by a mutual insurance company or a cooperative society shall be computed not according to the provisions of the Act for computation of income under the various heads but according to the method prescribed in the Rules contained in the First Schedule to the Act.</a:t>
            </a:r>
            <a:endParaRPr lang="en-IN" sz="2000" dirty="0"/>
          </a:p>
        </p:txBody>
      </p:sp>
      <p:sp>
        <p:nvSpPr>
          <p:cNvPr id="8" name="Rectangle 7"/>
          <p:cNvSpPr/>
          <p:nvPr/>
        </p:nvSpPr>
        <p:spPr>
          <a:xfrm>
            <a:off x="516874" y="3436562"/>
            <a:ext cx="4514121" cy="430887"/>
          </a:xfrm>
          <a:prstGeom prst="rect">
            <a:avLst/>
          </a:prstGeom>
        </p:spPr>
        <p:txBody>
          <a:bodyPr wrap="none">
            <a:spAutoFit/>
          </a:bodyPr>
          <a:lstStyle/>
          <a:p>
            <a:r>
              <a:rPr lang="en-IN" sz="2200" b="1" dirty="0"/>
              <a:t>Trade and professional associations:</a:t>
            </a:r>
          </a:p>
        </p:txBody>
      </p:sp>
      <p:sp>
        <p:nvSpPr>
          <p:cNvPr id="10" name="Rectangle 9"/>
          <p:cNvSpPr/>
          <p:nvPr/>
        </p:nvSpPr>
        <p:spPr>
          <a:xfrm>
            <a:off x="516874" y="4043067"/>
            <a:ext cx="11256026" cy="1938992"/>
          </a:xfrm>
          <a:prstGeom prst="rect">
            <a:avLst/>
          </a:prstGeom>
        </p:spPr>
        <p:txBody>
          <a:bodyPr wrap="square">
            <a:spAutoFit/>
          </a:bodyPr>
          <a:lstStyle/>
          <a:p>
            <a:r>
              <a:rPr lang="en-US" sz="2000" dirty="0"/>
              <a:t>A trade, professional or similar association may be a mutual concern. Section 28(iii) enacts that “income derived by a trade, professional or similar association from specific services performed for its members” shall be taxable as business profits. Under section 2(24)(v) any sum chargeable under section 28(iii) is deemed to be income. The object of these provisions seems to be to tax as profit the surplus arising from specific services rendered to members by a mutual trade, professional or similar association which otherwise may not be liable to tax in view of the general principles applicable to mutual concerns.</a:t>
            </a:r>
            <a:endParaRPr lang="en-IN" sz="2000" dirty="0"/>
          </a:p>
        </p:txBody>
      </p:sp>
      <p:cxnSp>
        <p:nvCxnSpPr>
          <p:cNvPr id="7" name="Straight Connector 6"/>
          <p:cNvCxnSpPr/>
          <p:nvPr/>
        </p:nvCxnSpPr>
        <p:spPr>
          <a:xfrm>
            <a:off x="516874" y="789146"/>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874" y="3887505"/>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61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377212" y="786884"/>
            <a:ext cx="1160895" cy="523220"/>
          </a:xfrm>
          <a:prstGeom prst="rect">
            <a:avLst/>
          </a:prstGeom>
        </p:spPr>
        <p:txBody>
          <a:bodyPr wrap="none">
            <a:spAutoFit/>
          </a:bodyPr>
          <a:lstStyle/>
          <a:p>
            <a:r>
              <a:rPr lang="en-IN" sz="2800" b="1" dirty="0"/>
              <a:t>Clubs:</a:t>
            </a:r>
          </a:p>
        </p:txBody>
      </p:sp>
      <p:sp>
        <p:nvSpPr>
          <p:cNvPr id="7" name="Rectangle 6"/>
          <p:cNvSpPr/>
          <p:nvPr/>
        </p:nvSpPr>
        <p:spPr>
          <a:xfrm>
            <a:off x="377212" y="1449377"/>
            <a:ext cx="11652864" cy="3785652"/>
          </a:xfrm>
          <a:prstGeom prst="rect">
            <a:avLst/>
          </a:prstGeom>
        </p:spPr>
        <p:txBody>
          <a:bodyPr wrap="square">
            <a:spAutoFit/>
          </a:bodyPr>
          <a:lstStyle/>
          <a:p>
            <a:pPr algn="just"/>
            <a:r>
              <a:rPr lang="en-US" sz="2000" dirty="0"/>
              <a:t>The consensus of judicial opinion is that any surplus accruing to a members’ club from the subscriptions and charges for various conveniences paid by members is not income or profit at all, nor can a social club be deemed to trade as far as its dealings with its own members are concerned. The position would be the same even though the club may be incorporated as a company or registered as a society. But a club is taxable on the profit derived from subscriptions and charges paid by non-members and on the income derived from its capital assets. Where a club is an incorporated company carrying on business it may be taxable on the money received from its members as well as non-members in the course of its business.</a:t>
            </a:r>
          </a:p>
          <a:p>
            <a:pPr algn="just"/>
            <a:endParaRPr lang="en-US" sz="2000" dirty="0"/>
          </a:p>
          <a:p>
            <a:pPr algn="just"/>
            <a:r>
              <a:rPr lang="en-US" sz="2000" dirty="0"/>
              <a:t>However, if the club is not a member’s club but is a proprietary club i.e. if the club is owned by an outsider and not by the members themselves, the proprietor would be taxable on the profits earned by running the club. The position would not in any way be affected by the fact that the proprietor is a limited company and some of the shareholders are members of the club. </a:t>
            </a:r>
            <a:endParaRPr lang="en-IN" sz="2000" dirty="0"/>
          </a:p>
        </p:txBody>
      </p:sp>
      <p:cxnSp>
        <p:nvCxnSpPr>
          <p:cNvPr id="4" name="Straight Connector 3"/>
          <p:cNvCxnSpPr/>
          <p:nvPr/>
        </p:nvCxnSpPr>
        <p:spPr>
          <a:xfrm>
            <a:off x="377212" y="1310104"/>
            <a:ext cx="1134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786825"/>
            <a:ext cx="112776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HOW TO FILE ITR 5 FORM USING OFFLINE UTILITY?</a:t>
            </a:r>
          </a:p>
        </p:txBody>
      </p:sp>
      <p:sp>
        <p:nvSpPr>
          <p:cNvPr id="3" name="Rounded Rectangle 2"/>
          <p:cNvSpPr/>
          <p:nvPr/>
        </p:nvSpPr>
        <p:spPr>
          <a:xfrm>
            <a:off x="559200" y="1905000"/>
            <a:ext cx="11073600" cy="1143000"/>
          </a:xfrm>
          <a:prstGeom prst="roundRect">
            <a:avLst/>
          </a:prstGeom>
          <a:gradFill>
            <a:gsLst>
              <a:gs pos="0">
                <a:schemeClr val="accent3">
                  <a:satMod val="103000"/>
                  <a:lumMod val="102000"/>
                  <a:tint val="94000"/>
                  <a:alpha val="80000"/>
                </a:schemeClr>
              </a:gs>
              <a:gs pos="50000">
                <a:schemeClr val="accent3">
                  <a:satMod val="110000"/>
                  <a:lumMod val="100000"/>
                  <a:shade val="100000"/>
                </a:schemeClr>
              </a:gs>
              <a:gs pos="100000">
                <a:schemeClr val="accent3">
                  <a:lumMod val="99000"/>
                  <a:satMod val="120000"/>
                  <a:shade val="78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b="1">
                <a:solidFill>
                  <a:schemeClr val="tx1"/>
                </a:solidFill>
                <a:latin typeface="Garamond" pitchFamily="18" charset="0"/>
              </a:rPr>
              <a:t>ITR Form can be filed with the Income-tax Department electronically on the e-filing web portal of Income-tax Department</a:t>
            </a:r>
          </a:p>
        </p:txBody>
      </p:sp>
      <p:sp>
        <p:nvSpPr>
          <p:cNvPr id="4" name="Rectangle 3"/>
          <p:cNvSpPr/>
          <p:nvPr/>
        </p:nvSpPr>
        <p:spPr>
          <a:xfrm>
            <a:off x="558800" y="3581400"/>
            <a:ext cx="11074400" cy="838200"/>
          </a:xfrm>
          <a:prstGeom prst="rect">
            <a:avLst/>
          </a:prstGeom>
          <a:gradFill>
            <a:gsLst>
              <a:gs pos="0">
                <a:schemeClr val="accent3">
                  <a:satMod val="103000"/>
                  <a:lumMod val="102000"/>
                  <a:tint val="94000"/>
                  <a:alpha val="80000"/>
                </a:schemeClr>
              </a:gs>
              <a:gs pos="50000">
                <a:schemeClr val="accent3">
                  <a:satMod val="110000"/>
                  <a:lumMod val="100000"/>
                  <a:shade val="100000"/>
                </a:schemeClr>
              </a:gs>
              <a:gs pos="100000">
                <a:schemeClr val="accent3">
                  <a:lumMod val="99000"/>
                  <a:satMod val="120000"/>
                  <a:shade val="78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b="1" dirty="0">
                <a:solidFill>
                  <a:schemeClr val="tx1"/>
                </a:solidFill>
                <a:latin typeface="Garamond" pitchFamily="18" charset="0"/>
              </a:rPr>
              <a:t>Below are the steps to follow for downloading ITR 5 :-</a:t>
            </a:r>
          </a:p>
        </p:txBody>
      </p:sp>
      <p:sp>
        <p:nvSpPr>
          <p:cNvPr id="5" name="Down Arrow 4"/>
          <p:cNvSpPr/>
          <p:nvPr/>
        </p:nvSpPr>
        <p:spPr>
          <a:xfrm>
            <a:off x="5332396" y="450263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ounded Rectangle 5"/>
          <p:cNvSpPr/>
          <p:nvPr/>
        </p:nvSpPr>
        <p:spPr>
          <a:xfrm>
            <a:off x="559200" y="5219700"/>
            <a:ext cx="11073600" cy="8572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chemeClr val="tx1"/>
                </a:solidFill>
                <a:latin typeface="Garamond" pitchFamily="18" charset="0"/>
              </a:rPr>
              <a:t>STEP 1: </a:t>
            </a:r>
            <a:r>
              <a:rPr lang="en-US" sz="2200" dirty="0">
                <a:solidFill>
                  <a:schemeClr val="tx1"/>
                </a:solidFill>
                <a:latin typeface="Garamond" pitchFamily="18" charset="0"/>
              </a:rPr>
              <a:t>Visit-</a:t>
            </a:r>
            <a:r>
              <a:rPr lang="en-US" sz="2200" b="1" dirty="0">
                <a:solidFill>
                  <a:schemeClr val="tx1"/>
                </a:solidFill>
                <a:latin typeface="Garamond" pitchFamily="18" charset="0"/>
              </a:rPr>
              <a:t>-</a:t>
            </a:r>
            <a:r>
              <a:rPr lang="en-US" sz="2200" b="1" dirty="0">
                <a:solidFill>
                  <a:schemeClr val="tx1"/>
                </a:solidFill>
                <a:latin typeface="Garamond" pitchFamily="18" charset="0"/>
                <a:hlinkClick r:id="rId2"/>
              </a:rPr>
              <a:t>https://www.incometaxindiaefiling.gov.in/home</a:t>
            </a:r>
            <a:endParaRPr lang="en-US" sz="2200" b="1" dirty="0">
              <a:solidFill>
                <a:schemeClr val="tx1"/>
              </a:solidFill>
              <a:latin typeface="Garamond" pitchFamily="18" charset="0"/>
            </a:endParaRPr>
          </a:p>
        </p:txBody>
      </p:sp>
      <p:sp>
        <p:nvSpPr>
          <p:cNvPr id="8" name="Down Arrow 7"/>
          <p:cNvSpPr/>
          <p:nvPr/>
        </p:nvSpPr>
        <p:spPr>
          <a:xfrm>
            <a:off x="5332396" y="6198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37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K\ITR - 5\itr-5-form-f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38" y="944346"/>
            <a:ext cx="10409125" cy="58551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6637" y="215949"/>
            <a:ext cx="10598727" cy="699492"/>
          </a:xfrm>
          <a:prstGeom prst="rect">
            <a:avLst/>
          </a:prstGeom>
          <a:solidFill>
            <a:schemeClr val="accent2"/>
          </a:solidFill>
        </p:spPr>
        <p:txBody>
          <a:bodyPr wrap="square" lIns="91440" tIns="45720" rIns="91440" bIns="45720">
            <a:spAutoFit/>
          </a:bodyPr>
          <a:lstStyle/>
          <a:p>
            <a:pPr algn="ct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A SESSION ON FILING OF ITR 5</a:t>
            </a:r>
          </a:p>
        </p:txBody>
      </p:sp>
    </p:spTree>
    <p:extLst>
      <p:ext uri="{BB962C8B-B14F-4D97-AF65-F5344CB8AC3E}">
        <p14:creationId xmlns:p14="http://schemas.microsoft.com/office/powerpoint/2010/main" val="268370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8000" y="152400"/>
            <a:ext cx="113760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200" b="1" dirty="0">
                <a:solidFill>
                  <a:schemeClr val="tx1"/>
                </a:solidFill>
                <a:latin typeface="Garamond" pitchFamily="18" charset="0"/>
              </a:rPr>
              <a:t>STEP </a:t>
            </a:r>
            <a:r>
              <a:rPr lang="en-US" sz="2200" dirty="0">
                <a:solidFill>
                  <a:schemeClr val="tx1"/>
                </a:solidFill>
                <a:latin typeface="Garamond" pitchFamily="18" charset="0"/>
              </a:rPr>
              <a:t>2:From the menu bar select </a:t>
            </a:r>
            <a:r>
              <a:rPr lang="en-US" sz="2200" b="1" dirty="0">
                <a:solidFill>
                  <a:schemeClr val="tx1"/>
                </a:solidFill>
                <a:latin typeface="Garamond" pitchFamily="18" charset="0"/>
              </a:rPr>
              <a:t>“Downloads”; </a:t>
            </a:r>
            <a:r>
              <a:rPr lang="en-US" sz="2200" dirty="0">
                <a:solidFill>
                  <a:schemeClr val="tx1"/>
                </a:solidFill>
                <a:latin typeface="Garamond" pitchFamily="18" charset="0"/>
              </a:rPr>
              <a:t>then go to </a:t>
            </a:r>
            <a:r>
              <a:rPr lang="en-US" sz="2200" b="1" dirty="0">
                <a:solidFill>
                  <a:schemeClr val="tx1"/>
                </a:solidFill>
                <a:latin typeface="Garamond" pitchFamily="18" charset="0"/>
              </a:rPr>
              <a:t>“Offline Utilities” </a:t>
            </a:r>
            <a:r>
              <a:rPr lang="en-US" sz="2200" dirty="0">
                <a:solidFill>
                  <a:schemeClr val="tx1"/>
                </a:solidFill>
                <a:latin typeface="Garamond" pitchFamily="18" charset="0"/>
              </a:rPr>
              <a:t>and select </a:t>
            </a:r>
            <a:r>
              <a:rPr lang="en-US" sz="2200" b="1" dirty="0">
                <a:solidFill>
                  <a:schemeClr val="tx1"/>
                </a:solidFill>
                <a:latin typeface="Garamond" pitchFamily="18" charset="0"/>
              </a:rPr>
              <a:t>“Income Tax Return Preparation Utilities”.</a:t>
            </a:r>
          </a:p>
        </p:txBody>
      </p:sp>
      <p:sp>
        <p:nvSpPr>
          <p:cNvPr id="4" name="Rounded Rectangle 3"/>
          <p:cNvSpPr/>
          <p:nvPr/>
        </p:nvSpPr>
        <p:spPr>
          <a:xfrm>
            <a:off x="408000" y="2438400"/>
            <a:ext cx="113760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3: </a:t>
            </a:r>
            <a:r>
              <a:rPr lang="en-US" sz="2200" dirty="0">
                <a:solidFill>
                  <a:schemeClr val="tx1"/>
                </a:solidFill>
                <a:latin typeface="Garamond" pitchFamily="18" charset="0"/>
              </a:rPr>
              <a:t>Select your </a:t>
            </a:r>
            <a:r>
              <a:rPr lang="en-US" sz="2200" b="1" dirty="0">
                <a:solidFill>
                  <a:schemeClr val="tx1"/>
                </a:solidFill>
                <a:latin typeface="Garamond" pitchFamily="18" charset="0"/>
              </a:rPr>
              <a:t>Assessment Year, i.e. 2020-21.</a:t>
            </a:r>
          </a:p>
        </p:txBody>
      </p:sp>
      <p:sp>
        <p:nvSpPr>
          <p:cNvPr id="6" name="Rounded Rectangle 5"/>
          <p:cNvSpPr/>
          <p:nvPr/>
        </p:nvSpPr>
        <p:spPr>
          <a:xfrm>
            <a:off x="408000" y="4419600"/>
            <a:ext cx="11376000"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4: </a:t>
            </a:r>
            <a:r>
              <a:rPr lang="en-US" sz="2200" dirty="0">
                <a:solidFill>
                  <a:schemeClr val="tx1"/>
                </a:solidFill>
                <a:latin typeface="Garamond" pitchFamily="18" charset="0"/>
              </a:rPr>
              <a:t>Depending on your income type, choose the right </a:t>
            </a:r>
            <a:r>
              <a:rPr lang="en-US" sz="2200" b="1" dirty="0">
                <a:solidFill>
                  <a:schemeClr val="tx1"/>
                </a:solidFill>
                <a:latin typeface="Garamond" pitchFamily="18" charset="0"/>
              </a:rPr>
              <a:t>ITR form </a:t>
            </a:r>
            <a:r>
              <a:rPr lang="en-US" sz="2200" dirty="0">
                <a:solidFill>
                  <a:schemeClr val="tx1"/>
                </a:solidFill>
                <a:latin typeface="Garamond" pitchFamily="18" charset="0"/>
              </a:rPr>
              <a:t>for IT returns filing. You will find ITR forms in both </a:t>
            </a:r>
            <a:r>
              <a:rPr lang="en-US" sz="2200" b="1" dirty="0">
                <a:solidFill>
                  <a:schemeClr val="tx1"/>
                </a:solidFill>
                <a:latin typeface="Garamond" pitchFamily="18" charset="0"/>
              </a:rPr>
              <a:t>Java and Excel </a:t>
            </a:r>
            <a:r>
              <a:rPr lang="en-US" sz="2200" dirty="0">
                <a:solidFill>
                  <a:schemeClr val="tx1"/>
                </a:solidFill>
                <a:latin typeface="Garamond" pitchFamily="18" charset="0"/>
              </a:rPr>
              <a:t>formats.</a:t>
            </a:r>
            <a:r>
              <a:rPr lang="en-US" sz="2200" b="1" dirty="0">
                <a:solidFill>
                  <a:schemeClr val="tx1"/>
                </a:solidFill>
                <a:latin typeface="Garamond" pitchFamily="18" charset="0"/>
              </a:rPr>
              <a:t> </a:t>
            </a:r>
            <a:r>
              <a:rPr lang="en-US" sz="2200" dirty="0">
                <a:solidFill>
                  <a:schemeClr val="tx1"/>
                </a:solidFill>
                <a:latin typeface="Garamond" pitchFamily="18" charset="0"/>
              </a:rPr>
              <a:t>Depending on your choice, select the right file type. Click on </a:t>
            </a:r>
            <a:r>
              <a:rPr lang="en-US" sz="2200" b="1" dirty="0">
                <a:solidFill>
                  <a:schemeClr val="tx1"/>
                </a:solidFill>
                <a:latin typeface="Garamond" pitchFamily="18" charset="0"/>
              </a:rPr>
              <a:t>“Download Link” </a:t>
            </a:r>
            <a:r>
              <a:rPr lang="en-US" sz="2200" dirty="0">
                <a:solidFill>
                  <a:schemeClr val="tx1"/>
                </a:solidFill>
                <a:latin typeface="Garamond" pitchFamily="18" charset="0"/>
              </a:rPr>
              <a:t>found under the Java or Excel formats.</a:t>
            </a:r>
          </a:p>
        </p:txBody>
      </p:sp>
      <p:sp>
        <p:nvSpPr>
          <p:cNvPr id="8" name="Down Arrow 7"/>
          <p:cNvSpPr/>
          <p:nvPr/>
        </p:nvSpPr>
        <p:spPr>
          <a:xfrm>
            <a:off x="5332396" y="6198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Down Arrow 8"/>
          <p:cNvSpPr/>
          <p:nvPr/>
        </p:nvSpPr>
        <p:spPr>
          <a:xfrm>
            <a:off x="5332396" y="3531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332396" y="1626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271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8800" y="228600"/>
            <a:ext cx="110744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5: </a:t>
            </a:r>
            <a:r>
              <a:rPr lang="en-US" sz="2200" dirty="0">
                <a:solidFill>
                  <a:schemeClr val="tx1"/>
                </a:solidFill>
                <a:latin typeface="Garamond" pitchFamily="18" charset="0"/>
              </a:rPr>
              <a:t>The ITR return file will get downloaded in the ZIP file 	format.  Extract the file at a relevant location in your computer.</a:t>
            </a:r>
          </a:p>
        </p:txBody>
      </p:sp>
      <p:sp>
        <p:nvSpPr>
          <p:cNvPr id="4" name="Rounded Rectangle 3"/>
          <p:cNvSpPr/>
          <p:nvPr/>
        </p:nvSpPr>
        <p:spPr>
          <a:xfrm>
            <a:off x="558800" y="2329963"/>
            <a:ext cx="11074400" cy="2057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dirty="0">
                <a:solidFill>
                  <a:schemeClr val="tx1"/>
                </a:solidFill>
                <a:latin typeface="Garamond" pitchFamily="18" charset="0"/>
              </a:rPr>
              <a:t>For </a:t>
            </a:r>
            <a:r>
              <a:rPr lang="en-US" sz="2200" b="1" dirty="0">
                <a:solidFill>
                  <a:schemeClr val="tx1"/>
                </a:solidFill>
                <a:latin typeface="Garamond" pitchFamily="18" charset="0"/>
              </a:rPr>
              <a:t>Excel File </a:t>
            </a:r>
            <a:r>
              <a:rPr lang="en-US" sz="2200" dirty="0">
                <a:solidFill>
                  <a:schemeClr val="tx1"/>
                </a:solidFill>
                <a:latin typeface="Garamond" pitchFamily="18" charset="0"/>
              </a:rPr>
              <a:t>- Click </a:t>
            </a:r>
            <a:r>
              <a:rPr lang="en-US" sz="2200" b="1" dirty="0">
                <a:solidFill>
                  <a:schemeClr val="tx1"/>
                </a:solidFill>
                <a:latin typeface="Garamond" pitchFamily="18" charset="0"/>
              </a:rPr>
              <a:t>‘Import Personal / Tax Details from XML’, </a:t>
            </a:r>
            <a:r>
              <a:rPr lang="en-US" sz="2200" dirty="0">
                <a:solidFill>
                  <a:schemeClr val="tx1"/>
                </a:solidFill>
                <a:latin typeface="Garamond" pitchFamily="18" charset="0"/>
              </a:rPr>
              <a:t>located at </a:t>
            </a:r>
            <a:r>
              <a:rPr lang="en-US" sz="2200" b="1" dirty="0">
                <a:solidFill>
                  <a:schemeClr val="tx1"/>
                </a:solidFill>
                <a:latin typeface="Garamond" pitchFamily="18" charset="0"/>
              </a:rPr>
              <a:t>right side of the ‘Income Details’ tab</a:t>
            </a:r>
            <a:r>
              <a:rPr lang="en-US" sz="2200" dirty="0">
                <a:solidFill>
                  <a:schemeClr val="tx1"/>
                </a:solidFill>
                <a:latin typeface="Garamond" pitchFamily="18" charset="0"/>
              </a:rPr>
              <a:t>. The side buttons (</a:t>
            </a:r>
            <a:r>
              <a:rPr lang="en-US" sz="2200" b="1" dirty="0">
                <a:solidFill>
                  <a:schemeClr val="tx1"/>
                </a:solidFill>
                <a:latin typeface="Garamond" pitchFamily="18" charset="0"/>
              </a:rPr>
              <a:t>like validate, Next, Calculate Tax, etc.)</a:t>
            </a:r>
            <a:r>
              <a:rPr lang="en-US" sz="2200" dirty="0">
                <a:solidFill>
                  <a:schemeClr val="tx1"/>
                </a:solidFill>
                <a:latin typeface="Garamond" pitchFamily="18" charset="0"/>
              </a:rPr>
              <a:t> of the excel file will work only if </a:t>
            </a:r>
            <a:r>
              <a:rPr lang="en-US" sz="2200" b="1" dirty="0">
                <a:solidFill>
                  <a:schemeClr val="tx1"/>
                </a:solidFill>
                <a:latin typeface="Garamond" pitchFamily="18" charset="0"/>
              </a:rPr>
              <a:t>‘Macros’ </a:t>
            </a:r>
            <a:r>
              <a:rPr lang="en-US" sz="2200" dirty="0">
                <a:solidFill>
                  <a:schemeClr val="tx1"/>
                </a:solidFill>
                <a:latin typeface="Garamond" pitchFamily="18" charset="0"/>
              </a:rPr>
              <a:t>and </a:t>
            </a:r>
            <a:r>
              <a:rPr lang="en-US" sz="2200" b="1" dirty="0">
                <a:solidFill>
                  <a:schemeClr val="tx1"/>
                </a:solidFill>
                <a:latin typeface="Garamond" pitchFamily="18" charset="0"/>
              </a:rPr>
              <a:t>‘ActiveX</a:t>
            </a:r>
            <a:r>
              <a:rPr lang="en-US" sz="2200" dirty="0">
                <a:solidFill>
                  <a:schemeClr val="tx1"/>
                </a:solidFill>
                <a:latin typeface="Garamond" pitchFamily="18" charset="0"/>
              </a:rPr>
              <a:t>’ function of the Excel workbook is enabled</a:t>
            </a:r>
          </a:p>
        </p:txBody>
      </p:sp>
      <p:sp>
        <p:nvSpPr>
          <p:cNvPr id="5" name="Rounded Rectangle 4"/>
          <p:cNvSpPr/>
          <p:nvPr/>
        </p:nvSpPr>
        <p:spPr>
          <a:xfrm>
            <a:off x="559200" y="5524500"/>
            <a:ext cx="110736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6 </a:t>
            </a:r>
            <a:r>
              <a:rPr lang="en-US" sz="2200" dirty="0">
                <a:solidFill>
                  <a:schemeClr val="tx1"/>
                </a:solidFill>
                <a:latin typeface="Garamond" pitchFamily="18" charset="0"/>
              </a:rPr>
              <a:t>: Attach the ‘Pre-filled XML’ file which has been downloaded</a:t>
            </a:r>
          </a:p>
        </p:txBody>
      </p:sp>
      <p:sp>
        <p:nvSpPr>
          <p:cNvPr id="7" name="Down Arrow 6"/>
          <p:cNvSpPr/>
          <p:nvPr/>
        </p:nvSpPr>
        <p:spPr>
          <a:xfrm>
            <a:off x="5586796" y="455197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Down Arrow 7"/>
          <p:cNvSpPr/>
          <p:nvPr/>
        </p:nvSpPr>
        <p:spPr>
          <a:xfrm>
            <a:off x="5586396" y="135743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07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6400" y="381000"/>
            <a:ext cx="11277600" cy="3124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buAutoNum type="alphaLcParenR"/>
            </a:pPr>
            <a:r>
              <a:rPr lang="en-US" sz="2200" dirty="0">
                <a:solidFill>
                  <a:schemeClr val="tx1"/>
                </a:solidFill>
                <a:latin typeface="Garamond" pitchFamily="18" charset="0"/>
              </a:rPr>
              <a:t>Login to </a:t>
            </a:r>
            <a:r>
              <a:rPr lang="en-US" sz="2200" b="1" dirty="0">
                <a:solidFill>
                  <a:schemeClr val="tx1"/>
                </a:solidFill>
                <a:latin typeface="Garamond" pitchFamily="18" charset="0"/>
              </a:rPr>
              <a:t>‘e-Filing’ </a:t>
            </a:r>
            <a:r>
              <a:rPr lang="en-US" sz="2200" dirty="0">
                <a:solidFill>
                  <a:schemeClr val="tx1"/>
                </a:solidFill>
                <a:latin typeface="Garamond" pitchFamily="18" charset="0"/>
              </a:rPr>
              <a:t>Portal</a:t>
            </a:r>
          </a:p>
          <a:p>
            <a:pPr marL="457200" indent="-457200">
              <a:buAutoNum type="alphaLcParenR"/>
            </a:pPr>
            <a:r>
              <a:rPr lang="en-US" sz="2200" dirty="0">
                <a:solidFill>
                  <a:schemeClr val="tx1"/>
                </a:solidFill>
                <a:latin typeface="Garamond" pitchFamily="18" charset="0"/>
              </a:rPr>
              <a:t>Go to the </a:t>
            </a:r>
            <a:r>
              <a:rPr lang="en-US" sz="2200" b="1" dirty="0">
                <a:solidFill>
                  <a:schemeClr val="tx1"/>
                </a:solidFill>
                <a:latin typeface="Garamond" pitchFamily="18" charset="0"/>
              </a:rPr>
              <a:t>‘My Account’ </a:t>
            </a:r>
            <a:r>
              <a:rPr lang="en-US" sz="2200" dirty="0">
                <a:solidFill>
                  <a:schemeClr val="tx1"/>
                </a:solidFill>
                <a:latin typeface="Garamond" pitchFamily="18" charset="0"/>
              </a:rPr>
              <a:t>menu located at upper-left side of the page -&gt; </a:t>
            </a:r>
            <a:r>
              <a:rPr lang="en-US" sz="2200" b="1" dirty="0">
                <a:solidFill>
                  <a:schemeClr val="tx1"/>
                </a:solidFill>
                <a:latin typeface="Garamond" pitchFamily="18" charset="0"/>
              </a:rPr>
              <a:t>Click ‘Download Pre-filled XML</a:t>
            </a:r>
            <a:r>
              <a:rPr lang="en-US" sz="2200" dirty="0">
                <a:solidFill>
                  <a:schemeClr val="tx1"/>
                </a:solidFill>
                <a:latin typeface="Garamond" pitchFamily="18" charset="0"/>
              </a:rPr>
              <a:t>’</a:t>
            </a:r>
          </a:p>
          <a:p>
            <a:pPr marL="457200" indent="-457200">
              <a:buAutoNum type="alphaLcParenR"/>
            </a:pPr>
            <a:r>
              <a:rPr lang="en-US" sz="2200" dirty="0">
                <a:solidFill>
                  <a:schemeClr val="tx1"/>
                </a:solidFill>
                <a:latin typeface="Garamond" pitchFamily="18" charset="0"/>
              </a:rPr>
              <a:t> Select the </a:t>
            </a:r>
            <a:r>
              <a:rPr lang="en-US" sz="2200" b="1" dirty="0">
                <a:solidFill>
                  <a:schemeClr val="tx1"/>
                </a:solidFill>
                <a:latin typeface="Garamond" pitchFamily="18" charset="0"/>
              </a:rPr>
              <a:t>‘Assessment Year’ </a:t>
            </a:r>
            <a:r>
              <a:rPr lang="en-US" sz="2200" dirty="0">
                <a:solidFill>
                  <a:schemeClr val="tx1"/>
                </a:solidFill>
                <a:latin typeface="Garamond" pitchFamily="18" charset="0"/>
              </a:rPr>
              <a:t>and </a:t>
            </a:r>
            <a:r>
              <a:rPr lang="en-US" sz="2200" b="1" dirty="0">
                <a:solidFill>
                  <a:schemeClr val="tx1"/>
                </a:solidFill>
                <a:latin typeface="Garamond" pitchFamily="18" charset="0"/>
              </a:rPr>
              <a:t>‘ITR Form Name’ </a:t>
            </a:r>
            <a:r>
              <a:rPr lang="en-US" sz="2200" dirty="0">
                <a:solidFill>
                  <a:schemeClr val="tx1"/>
                </a:solidFill>
                <a:latin typeface="Garamond" pitchFamily="18" charset="0"/>
              </a:rPr>
              <a:t>from the dropdown list</a:t>
            </a:r>
          </a:p>
          <a:p>
            <a:pPr marL="457200" indent="-457200">
              <a:buAutoNum type="alphaLcParenR"/>
            </a:pPr>
            <a:r>
              <a:rPr lang="en-US" sz="2200" dirty="0">
                <a:solidFill>
                  <a:schemeClr val="tx1"/>
                </a:solidFill>
                <a:latin typeface="Garamond" pitchFamily="18" charset="0"/>
              </a:rPr>
              <a:t> Click </a:t>
            </a:r>
            <a:r>
              <a:rPr lang="en-US" sz="2200" b="1" dirty="0">
                <a:solidFill>
                  <a:schemeClr val="tx1"/>
                </a:solidFill>
                <a:latin typeface="Garamond" pitchFamily="18" charset="0"/>
              </a:rPr>
              <a:t>‘Continue’ ` Choose the type of details ` </a:t>
            </a:r>
            <a:r>
              <a:rPr lang="en-US" sz="2200" dirty="0">
                <a:solidFill>
                  <a:schemeClr val="tx1"/>
                </a:solidFill>
                <a:latin typeface="Garamond" pitchFamily="18" charset="0"/>
              </a:rPr>
              <a:t>Click </a:t>
            </a:r>
            <a:r>
              <a:rPr lang="en-US" sz="2200" b="1" dirty="0">
                <a:solidFill>
                  <a:schemeClr val="tx1"/>
                </a:solidFill>
                <a:latin typeface="Garamond" pitchFamily="18" charset="0"/>
              </a:rPr>
              <a:t>‘Confirm</a:t>
            </a:r>
            <a:r>
              <a:rPr lang="en-US" sz="2200" dirty="0">
                <a:solidFill>
                  <a:schemeClr val="tx1"/>
                </a:solidFill>
                <a:latin typeface="Garamond" pitchFamily="18" charset="0"/>
              </a:rPr>
              <a:t>’ ` Click </a:t>
            </a:r>
            <a:r>
              <a:rPr lang="en-US" sz="2200" b="1" dirty="0">
                <a:solidFill>
                  <a:schemeClr val="tx1"/>
                </a:solidFill>
                <a:latin typeface="Garamond" pitchFamily="18" charset="0"/>
              </a:rPr>
              <a:t>‘Download XML’</a:t>
            </a:r>
          </a:p>
        </p:txBody>
      </p:sp>
      <p:sp>
        <p:nvSpPr>
          <p:cNvPr id="4" name="Rounded Rectangle 3"/>
          <p:cNvSpPr/>
          <p:nvPr/>
        </p:nvSpPr>
        <p:spPr>
          <a:xfrm>
            <a:off x="1016000" y="4648200"/>
            <a:ext cx="1066800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r>
              <a:rPr lang="en-US" sz="2200" b="1" dirty="0">
                <a:solidFill>
                  <a:schemeClr val="tx1"/>
                </a:solidFill>
                <a:latin typeface="Garamond" pitchFamily="18" charset="0"/>
              </a:rPr>
              <a:t>STEP 7</a:t>
            </a:r>
            <a:r>
              <a:rPr lang="en-US" sz="2200" dirty="0">
                <a:solidFill>
                  <a:schemeClr val="tx1"/>
                </a:solidFill>
                <a:latin typeface="Garamond" pitchFamily="18" charset="0"/>
              </a:rPr>
              <a:t>: Attach the downloaded </a:t>
            </a:r>
            <a:r>
              <a:rPr lang="en-US" sz="2200" b="1" dirty="0">
                <a:solidFill>
                  <a:schemeClr val="tx1"/>
                </a:solidFill>
                <a:latin typeface="Garamond" pitchFamily="18" charset="0"/>
              </a:rPr>
              <a:t>‘Pre-fill XML’ </a:t>
            </a:r>
            <a:r>
              <a:rPr lang="en-US" sz="2200" dirty="0">
                <a:solidFill>
                  <a:schemeClr val="tx1"/>
                </a:solidFill>
                <a:latin typeface="Garamond" pitchFamily="18" charset="0"/>
              </a:rPr>
              <a:t>file to populate the relevant details. </a:t>
            </a:r>
          </a:p>
        </p:txBody>
      </p:sp>
      <p:sp>
        <p:nvSpPr>
          <p:cNvPr id="5" name="Down Arrow 4"/>
          <p:cNvSpPr/>
          <p:nvPr/>
        </p:nvSpPr>
        <p:spPr>
          <a:xfrm>
            <a:off x="5586396" y="37596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914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6000" y="1371600"/>
            <a:ext cx="109800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8</a:t>
            </a:r>
            <a:r>
              <a:rPr lang="en-US" sz="2200" dirty="0">
                <a:solidFill>
                  <a:schemeClr val="tx1"/>
                </a:solidFill>
                <a:latin typeface="Garamond" pitchFamily="18" charset="0"/>
              </a:rPr>
              <a:t>: Enter all the Mandatory Fields ` Validate all the sheets`</a:t>
            </a:r>
          </a:p>
        </p:txBody>
      </p:sp>
      <p:sp>
        <p:nvSpPr>
          <p:cNvPr id="6" name="Rounded Rectangle 5"/>
          <p:cNvSpPr/>
          <p:nvPr/>
        </p:nvSpPr>
        <p:spPr>
          <a:xfrm>
            <a:off x="606000" y="3429000"/>
            <a:ext cx="109800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9 : </a:t>
            </a:r>
            <a:r>
              <a:rPr lang="en-US" sz="2200" dirty="0">
                <a:solidFill>
                  <a:schemeClr val="tx1"/>
                </a:solidFill>
                <a:latin typeface="Garamond" pitchFamily="18" charset="0"/>
              </a:rPr>
              <a:t>Calculate all the taxes and confirm all the pages</a:t>
            </a:r>
            <a:r>
              <a:rPr lang="en-US" sz="2200" b="1" dirty="0">
                <a:solidFill>
                  <a:schemeClr val="tx1"/>
                </a:solidFill>
                <a:latin typeface="Garamond" pitchFamily="18" charset="0"/>
              </a:rPr>
              <a:t>.</a:t>
            </a:r>
          </a:p>
        </p:txBody>
      </p:sp>
      <p:sp>
        <p:nvSpPr>
          <p:cNvPr id="8" name="Rounded Rectangle 7"/>
          <p:cNvSpPr/>
          <p:nvPr/>
        </p:nvSpPr>
        <p:spPr>
          <a:xfrm>
            <a:off x="606000" y="5181600"/>
            <a:ext cx="109800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10 : </a:t>
            </a:r>
            <a:r>
              <a:rPr lang="en-US" sz="2200" dirty="0">
                <a:solidFill>
                  <a:schemeClr val="tx1"/>
                </a:solidFill>
                <a:latin typeface="Garamond" pitchFamily="18" charset="0"/>
              </a:rPr>
              <a:t>Then, click on </a:t>
            </a:r>
            <a:r>
              <a:rPr lang="en-US" sz="2200" b="1" dirty="0">
                <a:solidFill>
                  <a:schemeClr val="tx1"/>
                </a:solidFill>
                <a:latin typeface="Garamond" pitchFamily="18" charset="0"/>
              </a:rPr>
              <a:t>“Generate XML”.</a:t>
            </a:r>
          </a:p>
        </p:txBody>
      </p:sp>
      <p:sp>
        <p:nvSpPr>
          <p:cNvPr id="10" name="Down Arrow 9"/>
          <p:cNvSpPr/>
          <p:nvPr/>
        </p:nvSpPr>
        <p:spPr>
          <a:xfrm>
            <a:off x="5396296" y="433900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Down Arrow 10"/>
          <p:cNvSpPr/>
          <p:nvPr/>
        </p:nvSpPr>
        <p:spPr>
          <a:xfrm>
            <a:off x="5396296" y="45280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Down Arrow 11"/>
          <p:cNvSpPr/>
          <p:nvPr/>
        </p:nvSpPr>
        <p:spPr>
          <a:xfrm>
            <a:off x="5396296" y="2489202"/>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555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0000" y="152400"/>
            <a:ext cx="110520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11 : </a:t>
            </a:r>
            <a:r>
              <a:rPr lang="en-US" sz="2200" dirty="0">
                <a:solidFill>
                  <a:schemeClr val="tx1"/>
                </a:solidFill>
                <a:latin typeface="Garamond" pitchFamily="18" charset="0"/>
              </a:rPr>
              <a:t>Then, click on </a:t>
            </a:r>
            <a:r>
              <a:rPr lang="en-US" sz="2200" b="1" dirty="0">
                <a:solidFill>
                  <a:schemeClr val="tx1"/>
                </a:solidFill>
                <a:latin typeface="Garamond" pitchFamily="18" charset="0"/>
              </a:rPr>
              <a:t>“Save XML” </a:t>
            </a:r>
            <a:r>
              <a:rPr lang="en-US" sz="2200" dirty="0">
                <a:solidFill>
                  <a:schemeClr val="tx1"/>
                </a:solidFill>
                <a:latin typeface="Garamond" pitchFamily="18" charset="0"/>
              </a:rPr>
              <a:t>and save the file at the desired drive.</a:t>
            </a:r>
          </a:p>
          <a:p>
            <a:endParaRPr lang="en-US" sz="2200" b="1" dirty="0">
              <a:solidFill>
                <a:schemeClr val="tx1"/>
              </a:solidFill>
              <a:latin typeface="Garamond" pitchFamily="18" charset="0"/>
            </a:endParaRPr>
          </a:p>
        </p:txBody>
      </p:sp>
      <p:sp>
        <p:nvSpPr>
          <p:cNvPr id="4" name="Rounded Rectangle 3"/>
          <p:cNvSpPr/>
          <p:nvPr/>
        </p:nvSpPr>
        <p:spPr>
          <a:xfrm>
            <a:off x="570000" y="2057400"/>
            <a:ext cx="110520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12 </a:t>
            </a:r>
            <a:r>
              <a:rPr lang="en-US" sz="2200" dirty="0">
                <a:solidFill>
                  <a:schemeClr val="tx1"/>
                </a:solidFill>
                <a:latin typeface="Garamond" pitchFamily="18" charset="0"/>
              </a:rPr>
              <a:t>: Once you have calculated and filled in all the information correctly, log on to “</a:t>
            </a:r>
            <a:r>
              <a:rPr lang="en-US" sz="2200" dirty="0">
                <a:solidFill>
                  <a:schemeClr val="tx1"/>
                </a:solidFill>
                <a:latin typeface="Garamond" pitchFamily="18" charset="0"/>
                <a:hlinkClick r:id="rId2"/>
              </a:rPr>
              <a:t>www.incometaxindiaefiling.gov.in</a:t>
            </a:r>
            <a:r>
              <a:rPr lang="en-US" sz="2200" dirty="0">
                <a:solidFill>
                  <a:schemeClr val="tx1"/>
                </a:solidFill>
                <a:latin typeface="Garamond" pitchFamily="18" charset="0"/>
              </a:rPr>
              <a:t>” once again.</a:t>
            </a:r>
          </a:p>
        </p:txBody>
      </p:sp>
      <p:pic>
        <p:nvPicPr>
          <p:cNvPr id="9" name="Picture 8" descr="PIC 5.JPG"/>
          <p:cNvPicPr>
            <a:picLocks noChangeAspect="1"/>
          </p:cNvPicPr>
          <p:nvPr/>
        </p:nvPicPr>
        <p:blipFill>
          <a:blip r:embed="rId3"/>
          <a:stretch>
            <a:fillRect/>
          </a:stretch>
        </p:blipFill>
        <p:spPr>
          <a:xfrm>
            <a:off x="406400" y="3200400"/>
            <a:ext cx="11379200" cy="2819400"/>
          </a:xfrm>
          <a:prstGeom prst="rect">
            <a:avLst/>
          </a:prstGeom>
        </p:spPr>
      </p:pic>
      <p:sp>
        <p:nvSpPr>
          <p:cNvPr id="7" name="Down Arrow 6"/>
          <p:cNvSpPr/>
          <p:nvPr/>
        </p:nvSpPr>
        <p:spPr>
          <a:xfrm>
            <a:off x="5535596" y="1371600"/>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Down Arrow 7"/>
          <p:cNvSpPr/>
          <p:nvPr/>
        </p:nvSpPr>
        <p:spPr>
          <a:xfrm>
            <a:off x="5535596" y="58932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74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42000" y="304800"/>
            <a:ext cx="1090800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200" b="1" dirty="0">
                <a:solidFill>
                  <a:schemeClr val="tx1"/>
                </a:solidFill>
                <a:latin typeface="Garamond" pitchFamily="18" charset="0"/>
              </a:rPr>
              <a:t>STEP 13 </a:t>
            </a:r>
            <a:r>
              <a:rPr lang="en-US" sz="2200" dirty="0">
                <a:solidFill>
                  <a:schemeClr val="tx1"/>
                </a:solidFill>
                <a:latin typeface="Garamond" pitchFamily="18" charset="0"/>
              </a:rPr>
              <a:t>: Go to </a:t>
            </a:r>
            <a:r>
              <a:rPr lang="en-US" sz="2200" b="1" dirty="0">
                <a:solidFill>
                  <a:schemeClr val="tx1"/>
                </a:solidFill>
                <a:latin typeface="Garamond" pitchFamily="18" charset="0"/>
              </a:rPr>
              <a:t>“E-file” </a:t>
            </a:r>
            <a:r>
              <a:rPr lang="en-US" sz="2200" dirty="0">
                <a:solidFill>
                  <a:schemeClr val="tx1"/>
                </a:solidFill>
                <a:latin typeface="Garamond" pitchFamily="18" charset="0"/>
              </a:rPr>
              <a:t>select </a:t>
            </a:r>
            <a:r>
              <a:rPr lang="en-US" sz="2200" b="1" dirty="0">
                <a:solidFill>
                  <a:schemeClr val="tx1"/>
                </a:solidFill>
                <a:latin typeface="Garamond" pitchFamily="18" charset="0"/>
              </a:rPr>
              <a:t>“Income Tax Return”</a:t>
            </a:r>
            <a:r>
              <a:rPr lang="en-US" sz="2200" dirty="0">
                <a:solidFill>
                  <a:schemeClr val="tx1"/>
                </a:solidFill>
                <a:latin typeface="Garamond" pitchFamily="18" charset="0"/>
              </a:rPr>
              <a:t> or select the option “</a:t>
            </a:r>
            <a:r>
              <a:rPr lang="en-US" sz="2200" b="1" dirty="0">
                <a:solidFill>
                  <a:schemeClr val="tx1"/>
                </a:solidFill>
                <a:latin typeface="Garamond" pitchFamily="18" charset="0"/>
              </a:rPr>
              <a:t>Filing of Income Tax Return”</a:t>
            </a:r>
            <a:r>
              <a:rPr lang="en-US" sz="2200" dirty="0">
                <a:solidFill>
                  <a:schemeClr val="tx1"/>
                </a:solidFill>
                <a:latin typeface="Garamond" pitchFamily="18" charset="0"/>
              </a:rPr>
              <a:t> for income tax return filing online.</a:t>
            </a:r>
          </a:p>
        </p:txBody>
      </p:sp>
      <p:sp>
        <p:nvSpPr>
          <p:cNvPr id="15" name="Rounded Rectangle 14"/>
          <p:cNvSpPr/>
          <p:nvPr/>
        </p:nvSpPr>
        <p:spPr>
          <a:xfrm>
            <a:off x="609600" y="5448300"/>
            <a:ext cx="10908000" cy="876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14 </a:t>
            </a:r>
            <a:r>
              <a:rPr lang="en-US" sz="2200" dirty="0">
                <a:solidFill>
                  <a:schemeClr val="tx1"/>
                </a:solidFill>
                <a:latin typeface="Garamond" pitchFamily="18" charset="0"/>
              </a:rPr>
              <a:t>: Select </a:t>
            </a:r>
            <a:r>
              <a:rPr lang="en-US" sz="2200" b="1" dirty="0">
                <a:solidFill>
                  <a:schemeClr val="tx1"/>
                </a:solidFill>
                <a:latin typeface="Garamond" pitchFamily="18" charset="0"/>
              </a:rPr>
              <a:t>“Assessment Year”.</a:t>
            </a:r>
          </a:p>
          <a:p>
            <a:endParaRPr lang="en-US" sz="2200" b="1" dirty="0">
              <a:solidFill>
                <a:schemeClr val="tx1"/>
              </a:solidFill>
              <a:latin typeface="Garamond" pitchFamily="18" charset="0"/>
            </a:endParaRPr>
          </a:p>
        </p:txBody>
      </p:sp>
      <p:pic>
        <p:nvPicPr>
          <p:cNvPr id="16" name="Picture 15" descr="PIC 6.JPG"/>
          <p:cNvPicPr>
            <a:picLocks noChangeAspect="1"/>
          </p:cNvPicPr>
          <p:nvPr/>
        </p:nvPicPr>
        <p:blipFill>
          <a:blip r:embed="rId2"/>
          <a:stretch>
            <a:fillRect/>
          </a:stretch>
        </p:blipFill>
        <p:spPr>
          <a:xfrm>
            <a:off x="558800" y="1714500"/>
            <a:ext cx="11074400" cy="2819400"/>
          </a:xfrm>
          <a:prstGeom prst="rect">
            <a:avLst/>
          </a:prstGeom>
        </p:spPr>
      </p:pic>
      <p:sp>
        <p:nvSpPr>
          <p:cNvPr id="6" name="Down Arrow 5"/>
          <p:cNvSpPr/>
          <p:nvPr/>
        </p:nvSpPr>
        <p:spPr>
          <a:xfrm>
            <a:off x="5604796" y="4648200"/>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535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52800" y="457200"/>
            <a:ext cx="108000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15 </a:t>
            </a:r>
            <a:r>
              <a:rPr lang="en-US" sz="2200" dirty="0">
                <a:solidFill>
                  <a:schemeClr val="tx1"/>
                </a:solidFill>
                <a:latin typeface="Garamond" pitchFamily="18" charset="0"/>
              </a:rPr>
              <a:t>: Select </a:t>
            </a:r>
            <a:r>
              <a:rPr lang="en-US" sz="2200" b="1" dirty="0">
                <a:solidFill>
                  <a:schemeClr val="tx1"/>
                </a:solidFill>
                <a:latin typeface="Garamond" pitchFamily="18" charset="0"/>
              </a:rPr>
              <a:t>“ITR Form Name”.</a:t>
            </a:r>
          </a:p>
          <a:p>
            <a:endParaRPr lang="en-US" sz="2200" b="1" dirty="0">
              <a:solidFill>
                <a:schemeClr val="tx1"/>
              </a:solidFill>
              <a:latin typeface="Garamond" pitchFamily="18" charset="0"/>
            </a:endParaRPr>
          </a:p>
        </p:txBody>
      </p:sp>
      <p:sp>
        <p:nvSpPr>
          <p:cNvPr id="10" name="Rounded Rectangle 9"/>
          <p:cNvSpPr/>
          <p:nvPr/>
        </p:nvSpPr>
        <p:spPr>
          <a:xfrm>
            <a:off x="652800" y="2473814"/>
            <a:ext cx="108000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16 </a:t>
            </a:r>
            <a:r>
              <a:rPr lang="en-US" sz="2200" dirty="0">
                <a:solidFill>
                  <a:schemeClr val="tx1"/>
                </a:solidFill>
                <a:latin typeface="Garamond" pitchFamily="18" charset="0"/>
              </a:rPr>
              <a:t>: Then in </a:t>
            </a:r>
            <a:r>
              <a:rPr lang="en-US" sz="2200" b="1" dirty="0">
                <a:solidFill>
                  <a:schemeClr val="tx1"/>
                </a:solidFill>
                <a:latin typeface="Garamond" pitchFamily="18" charset="0"/>
              </a:rPr>
              <a:t>“Submission Mode”</a:t>
            </a:r>
            <a:r>
              <a:rPr lang="en-US" sz="2200" dirty="0">
                <a:solidFill>
                  <a:schemeClr val="tx1"/>
                </a:solidFill>
                <a:latin typeface="Garamond" pitchFamily="18" charset="0"/>
              </a:rPr>
              <a:t>, select </a:t>
            </a:r>
            <a:r>
              <a:rPr lang="en-US" sz="2200" b="1" dirty="0">
                <a:solidFill>
                  <a:schemeClr val="tx1"/>
                </a:solidFill>
                <a:latin typeface="Garamond" pitchFamily="18" charset="0"/>
              </a:rPr>
              <a:t>“Upload XML”.</a:t>
            </a: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12" name="Rounded Rectangle 11"/>
          <p:cNvSpPr/>
          <p:nvPr/>
        </p:nvSpPr>
        <p:spPr>
          <a:xfrm>
            <a:off x="652800" y="4305300"/>
            <a:ext cx="108000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17 </a:t>
            </a:r>
            <a:r>
              <a:rPr lang="en-US" sz="2200" dirty="0">
                <a:solidFill>
                  <a:schemeClr val="tx1"/>
                </a:solidFill>
                <a:latin typeface="Garamond" pitchFamily="18" charset="0"/>
              </a:rPr>
              <a:t>: Under the drop-down, select any one of the options and verify the returns.</a:t>
            </a: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13" name="Down Arrow 12"/>
          <p:cNvSpPr/>
          <p:nvPr/>
        </p:nvSpPr>
        <p:spPr>
          <a:xfrm>
            <a:off x="5535596" y="560216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Down Arrow 13"/>
          <p:cNvSpPr/>
          <p:nvPr/>
        </p:nvSpPr>
        <p:spPr>
          <a:xfrm>
            <a:off x="5535596" y="3299803"/>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Down Arrow 15"/>
          <p:cNvSpPr/>
          <p:nvPr/>
        </p:nvSpPr>
        <p:spPr>
          <a:xfrm>
            <a:off x="5535596" y="146831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995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457200"/>
            <a:ext cx="10769600" cy="57292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dirty="0">
                <a:solidFill>
                  <a:schemeClr val="tx1"/>
                </a:solidFill>
                <a:latin typeface="Garamond" pitchFamily="18" charset="0"/>
              </a:rPr>
              <a:t>Choose any one of the following option to verify the Income Tax Return:</a:t>
            </a:r>
          </a:p>
          <a:p>
            <a:r>
              <a:rPr lang="en-US" sz="2200" dirty="0">
                <a:solidFill>
                  <a:schemeClr val="tx1"/>
                </a:solidFill>
                <a:latin typeface="Garamond" pitchFamily="18" charset="0"/>
              </a:rPr>
              <a:t> • </a:t>
            </a:r>
            <a:r>
              <a:rPr lang="en-US" sz="2200" b="1" dirty="0">
                <a:solidFill>
                  <a:schemeClr val="tx1"/>
                </a:solidFill>
                <a:latin typeface="Garamond" pitchFamily="18" charset="0"/>
              </a:rPr>
              <a:t>Digital Signature Certificate (DSC).</a:t>
            </a:r>
          </a:p>
          <a:p>
            <a:pPr>
              <a:buFont typeface="Arial" pitchFamily="34" charset="0"/>
              <a:buChar char="•"/>
            </a:pPr>
            <a:r>
              <a:rPr lang="en-US" sz="2200" dirty="0">
                <a:solidFill>
                  <a:schemeClr val="tx1"/>
                </a:solidFill>
                <a:latin typeface="Garamond" pitchFamily="18" charset="0"/>
              </a:rPr>
              <a:t>  </a:t>
            </a:r>
            <a:r>
              <a:rPr lang="en-US" sz="2200" b="1" dirty="0">
                <a:solidFill>
                  <a:schemeClr val="tx1"/>
                </a:solidFill>
                <a:latin typeface="Garamond" pitchFamily="18" charset="0"/>
              </a:rPr>
              <a:t>If you do not have DSC </a:t>
            </a:r>
          </a:p>
          <a:p>
            <a:pPr marL="714375">
              <a:lnSpc>
                <a:spcPct val="150000"/>
              </a:lnSpc>
            </a:pPr>
            <a:r>
              <a:rPr lang="en-US" sz="2200" dirty="0">
                <a:solidFill>
                  <a:schemeClr val="tx1"/>
                </a:solidFill>
                <a:latin typeface="Garamond" pitchFamily="18" charset="0"/>
              </a:rPr>
              <a:t>• Aadhaar OTP </a:t>
            </a:r>
          </a:p>
          <a:p>
            <a:pPr marL="714375">
              <a:lnSpc>
                <a:spcPct val="150000"/>
              </a:lnSpc>
            </a:pPr>
            <a:r>
              <a:rPr lang="en-US" sz="2200" dirty="0">
                <a:solidFill>
                  <a:schemeClr val="tx1"/>
                </a:solidFill>
                <a:latin typeface="Garamond" pitchFamily="18" charset="0"/>
              </a:rPr>
              <a:t>• EVC using </a:t>
            </a:r>
            <a:r>
              <a:rPr lang="en-US" sz="2200" dirty="0" err="1">
                <a:solidFill>
                  <a:schemeClr val="tx1"/>
                </a:solidFill>
                <a:latin typeface="Garamond" pitchFamily="18" charset="0"/>
              </a:rPr>
              <a:t>Prevalidate</a:t>
            </a:r>
            <a:r>
              <a:rPr lang="en-US" sz="2200" dirty="0">
                <a:solidFill>
                  <a:schemeClr val="tx1"/>
                </a:solidFill>
                <a:latin typeface="Garamond" pitchFamily="18" charset="0"/>
              </a:rPr>
              <a:t> Bank Account Details</a:t>
            </a:r>
          </a:p>
          <a:p>
            <a:pPr marL="714375">
              <a:lnSpc>
                <a:spcPct val="150000"/>
              </a:lnSpc>
            </a:pPr>
            <a:r>
              <a:rPr lang="en-US" sz="2200" dirty="0">
                <a:solidFill>
                  <a:schemeClr val="tx1"/>
                </a:solidFill>
                <a:latin typeface="Garamond" pitchFamily="18" charset="0"/>
              </a:rPr>
              <a:t>• EVC using </a:t>
            </a:r>
            <a:r>
              <a:rPr lang="en-US" sz="2200" dirty="0" err="1">
                <a:solidFill>
                  <a:schemeClr val="tx1"/>
                </a:solidFill>
                <a:latin typeface="Garamond" pitchFamily="18" charset="0"/>
              </a:rPr>
              <a:t>Prevalidate</a:t>
            </a:r>
            <a:r>
              <a:rPr lang="en-US" sz="2200" dirty="0">
                <a:solidFill>
                  <a:schemeClr val="tx1"/>
                </a:solidFill>
                <a:latin typeface="Garamond" pitchFamily="18" charset="0"/>
              </a:rPr>
              <a:t> </a:t>
            </a:r>
            <a:r>
              <a:rPr lang="en-US" sz="2200" dirty="0" err="1">
                <a:solidFill>
                  <a:schemeClr val="tx1"/>
                </a:solidFill>
                <a:latin typeface="Garamond" pitchFamily="18" charset="0"/>
              </a:rPr>
              <a:t>Demat</a:t>
            </a:r>
            <a:r>
              <a:rPr lang="en-US" sz="2200" dirty="0">
                <a:solidFill>
                  <a:schemeClr val="tx1"/>
                </a:solidFill>
                <a:latin typeface="Garamond" pitchFamily="18" charset="0"/>
              </a:rPr>
              <a:t> Account Details</a:t>
            </a:r>
          </a:p>
          <a:p>
            <a:pPr marL="900113" indent="-185738">
              <a:lnSpc>
                <a:spcPct val="150000"/>
              </a:lnSpc>
            </a:pPr>
            <a:r>
              <a:rPr lang="en-US" sz="2200" dirty="0">
                <a:solidFill>
                  <a:schemeClr val="tx1"/>
                </a:solidFill>
                <a:latin typeface="Garamond" pitchFamily="18" charset="0"/>
              </a:rPr>
              <a:t>• Already generated EVC through My Account ` Generate EVC Option or Bank ATM. Validity of such EVC is 72 hours from the time of generation </a:t>
            </a:r>
          </a:p>
          <a:p>
            <a:pPr marL="714375">
              <a:lnSpc>
                <a:spcPct val="150000"/>
              </a:lnSpc>
            </a:pPr>
            <a:r>
              <a:rPr lang="en-US" sz="2200" dirty="0">
                <a:solidFill>
                  <a:schemeClr val="tx1"/>
                </a:solidFill>
                <a:latin typeface="Garamond" pitchFamily="18" charset="0"/>
              </a:rPr>
              <a:t>• Don’t Want to e-verify this Income Tax Return and would like to send signed ITR-V to Bengaluru</a:t>
            </a:r>
          </a:p>
        </p:txBody>
      </p:sp>
    </p:spTree>
    <p:extLst>
      <p:ext uri="{BB962C8B-B14F-4D97-AF65-F5344CB8AC3E}">
        <p14:creationId xmlns:p14="http://schemas.microsoft.com/office/powerpoint/2010/main" val="16367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0400" y="3962400"/>
            <a:ext cx="107696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18 </a:t>
            </a:r>
            <a:r>
              <a:rPr lang="en-US" sz="2200" dirty="0">
                <a:solidFill>
                  <a:schemeClr val="tx1"/>
                </a:solidFill>
                <a:latin typeface="Garamond" pitchFamily="18" charset="0"/>
              </a:rPr>
              <a:t>: Click on </a:t>
            </a:r>
            <a:r>
              <a:rPr lang="en-US" sz="2200" b="1" dirty="0">
                <a:solidFill>
                  <a:schemeClr val="tx1"/>
                </a:solidFill>
                <a:latin typeface="Garamond" pitchFamily="18" charset="0"/>
              </a:rPr>
              <a:t>“Continue”</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pic>
        <p:nvPicPr>
          <p:cNvPr id="11" name="Picture 10" descr="EVC.jpg"/>
          <p:cNvPicPr>
            <a:picLocks noChangeAspect="1"/>
          </p:cNvPicPr>
          <p:nvPr/>
        </p:nvPicPr>
        <p:blipFill>
          <a:blip r:embed="rId2"/>
          <a:srcRect b="32235"/>
          <a:stretch>
            <a:fillRect/>
          </a:stretch>
        </p:blipFill>
        <p:spPr>
          <a:xfrm>
            <a:off x="812800" y="0"/>
            <a:ext cx="10464800" cy="3048000"/>
          </a:xfrm>
          <a:prstGeom prst="rect">
            <a:avLst/>
          </a:prstGeom>
        </p:spPr>
      </p:pic>
      <p:sp>
        <p:nvSpPr>
          <p:cNvPr id="13" name="Rounded Rectangle 12"/>
          <p:cNvSpPr/>
          <p:nvPr/>
        </p:nvSpPr>
        <p:spPr>
          <a:xfrm>
            <a:off x="660400" y="5486400"/>
            <a:ext cx="107696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19 </a:t>
            </a:r>
            <a:r>
              <a:rPr lang="en-US" sz="2200" dirty="0">
                <a:solidFill>
                  <a:schemeClr val="tx1"/>
                </a:solidFill>
                <a:latin typeface="Garamond" pitchFamily="18" charset="0"/>
              </a:rPr>
              <a:t>: Then attach the duly filled XML file</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7" name="Down Arrow 6"/>
          <p:cNvSpPr/>
          <p:nvPr/>
        </p:nvSpPr>
        <p:spPr>
          <a:xfrm>
            <a:off x="5586396" y="32262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586396" y="48264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908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8000" y="864088"/>
            <a:ext cx="107712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20 </a:t>
            </a:r>
            <a:r>
              <a:rPr lang="en-US" sz="2200" dirty="0">
                <a:solidFill>
                  <a:schemeClr val="tx1"/>
                </a:solidFill>
                <a:latin typeface="Garamond" pitchFamily="18" charset="0"/>
              </a:rPr>
              <a:t>:Taxpayer will get an option to enter OTP for e-verifying the ITR, if an EVC or </a:t>
            </a:r>
            <a:r>
              <a:rPr lang="en-US" sz="2200" dirty="0" err="1">
                <a:solidFill>
                  <a:schemeClr val="tx1"/>
                </a:solidFill>
                <a:latin typeface="Garamond" pitchFamily="18" charset="0"/>
              </a:rPr>
              <a:t>Aadhaar</a:t>
            </a:r>
            <a:r>
              <a:rPr lang="en-US" sz="2200" dirty="0">
                <a:solidFill>
                  <a:schemeClr val="tx1"/>
                </a:solidFill>
                <a:latin typeface="Garamond" pitchFamily="18" charset="0"/>
              </a:rPr>
              <a:t> OTP option is chosen. Or To attach DSC, if DSC option is chosen to e-verify the ITR</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7" name="Rounded Rectangle 6"/>
          <p:cNvSpPr/>
          <p:nvPr/>
        </p:nvSpPr>
        <p:spPr>
          <a:xfrm>
            <a:off x="558800" y="2815980"/>
            <a:ext cx="10769600" cy="1066800"/>
          </a:xfrm>
          <a:prstGeom prst="roundRect">
            <a:avLst/>
          </a:prstGeom>
          <a:gradFill>
            <a:gsLst>
              <a:gs pos="0">
                <a:schemeClr val="accent3">
                  <a:satMod val="103000"/>
                  <a:lumMod val="102000"/>
                  <a:tint val="94000"/>
                  <a:alpha val="80000"/>
                </a:schemeClr>
              </a:gs>
              <a:gs pos="50000">
                <a:schemeClr val="accent3">
                  <a:satMod val="110000"/>
                  <a:lumMod val="100000"/>
                  <a:shade val="100000"/>
                  <a:alpha val="80000"/>
                </a:schemeClr>
              </a:gs>
              <a:gs pos="100000">
                <a:schemeClr val="accent3">
                  <a:lumMod val="99000"/>
                  <a:satMod val="120000"/>
                  <a:shade val="78000"/>
                  <a:alpha val="7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US" sz="2200" b="1" dirty="0">
              <a:solidFill>
                <a:schemeClr val="tx1"/>
              </a:solidFill>
              <a:latin typeface="Garamond" pitchFamily="18" charset="0"/>
            </a:endParaRPr>
          </a:p>
          <a:p>
            <a:pPr algn="just"/>
            <a:r>
              <a:rPr lang="en-US" sz="2200" b="1" dirty="0">
                <a:solidFill>
                  <a:schemeClr val="tx1"/>
                </a:solidFill>
                <a:latin typeface="Garamond" pitchFamily="18" charset="0"/>
              </a:rPr>
              <a:t>	</a:t>
            </a:r>
          </a:p>
          <a:p>
            <a:pPr algn="just"/>
            <a:endParaRPr lang="en-US" sz="2200" b="1" dirty="0">
              <a:solidFill>
                <a:schemeClr val="tx1"/>
              </a:solidFill>
              <a:latin typeface="Garamond" pitchFamily="18" charset="0"/>
            </a:endParaRPr>
          </a:p>
          <a:p>
            <a:pPr algn="just"/>
            <a:r>
              <a:rPr lang="en-US" sz="2200" b="1" dirty="0">
                <a:solidFill>
                  <a:schemeClr val="tx1"/>
                </a:solidFill>
                <a:latin typeface="Garamond" pitchFamily="18" charset="0"/>
              </a:rPr>
              <a:t>STEP 21 :After successful submission, ITD will process your ITR and send an email confirmation stating the same</a:t>
            </a:r>
          </a:p>
          <a:p>
            <a:pPr algn="just"/>
            <a:endParaRPr lang="en-US" sz="2200" b="1" dirty="0">
              <a:solidFill>
                <a:schemeClr val="tx1"/>
              </a:solidFill>
              <a:latin typeface="Garamond" pitchFamily="18" charset="0"/>
            </a:endParaRPr>
          </a:p>
          <a:p>
            <a:pPr algn="just"/>
            <a:endParaRPr lang="en-US" sz="2200" b="1" dirty="0">
              <a:solidFill>
                <a:schemeClr val="tx1"/>
              </a:solidFill>
              <a:latin typeface="Garamond" pitchFamily="18" charset="0"/>
            </a:endParaRPr>
          </a:p>
          <a:p>
            <a:pPr algn="just"/>
            <a:endParaRPr lang="en-US" sz="2200" b="1" dirty="0">
              <a:solidFill>
                <a:schemeClr val="tx1"/>
              </a:solidFill>
              <a:latin typeface="Garamond" pitchFamily="18" charset="0"/>
            </a:endParaRPr>
          </a:p>
        </p:txBody>
      </p:sp>
      <p:pic>
        <p:nvPicPr>
          <p:cNvPr id="8" name="Picture 7" descr="Capture.JPG"/>
          <p:cNvPicPr>
            <a:picLocks noChangeAspect="1"/>
          </p:cNvPicPr>
          <p:nvPr/>
        </p:nvPicPr>
        <p:blipFill>
          <a:blip r:embed="rId2"/>
          <a:stretch>
            <a:fillRect/>
          </a:stretch>
        </p:blipFill>
        <p:spPr>
          <a:xfrm>
            <a:off x="508000" y="4210050"/>
            <a:ext cx="10871200" cy="2590800"/>
          </a:xfrm>
          <a:prstGeom prst="rect">
            <a:avLst/>
          </a:prstGeom>
        </p:spPr>
      </p:pic>
      <p:sp>
        <p:nvSpPr>
          <p:cNvPr id="9" name="Down Arrow 8"/>
          <p:cNvSpPr/>
          <p:nvPr/>
        </p:nvSpPr>
        <p:spPr>
          <a:xfrm>
            <a:off x="5484796" y="2094523"/>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484796" y="150202"/>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741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36972" y="149543"/>
            <a:ext cx="7318057" cy="6558915"/>
            <a:chOff x="2436972" y="149543"/>
            <a:chExt cx="7318057" cy="655891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972" y="149543"/>
              <a:ext cx="7318057" cy="6558915"/>
            </a:xfrm>
            <a:prstGeom prst="rect">
              <a:avLst/>
            </a:prstGeom>
          </p:spPr>
        </p:pic>
        <p:sp>
          <p:nvSpPr>
            <p:cNvPr id="4" name="TextBox 3"/>
            <p:cNvSpPr txBox="1"/>
            <p:nvPr/>
          </p:nvSpPr>
          <p:spPr>
            <a:xfrm>
              <a:off x="4238625" y="990600"/>
              <a:ext cx="3952875" cy="461665"/>
            </a:xfrm>
            <a:prstGeom prst="rect">
              <a:avLst/>
            </a:prstGeom>
            <a:solidFill>
              <a:srgbClr val="FFFF01"/>
            </a:solidFill>
          </p:spPr>
          <p:txBody>
            <a:bodyPr wrap="square" rtlCol="0">
              <a:spAutoFit/>
            </a:bodyPr>
            <a:lstStyle/>
            <a:p>
              <a:pPr algn="ctr"/>
              <a:r>
                <a:rPr lang="en-IN" sz="2400" b="1" dirty="0">
                  <a:solidFill>
                    <a:srgbClr val="0D1000"/>
                  </a:solidFill>
                  <a:latin typeface="Arial Black" panose="020B0A04020102020204" pitchFamily="34" charset="0"/>
                  <a:cs typeface="Calibri" panose="020F0502020204030204" pitchFamily="34" charset="0"/>
                </a:rPr>
                <a:t>ITR – 5?</a:t>
              </a:r>
            </a:p>
          </p:txBody>
        </p:sp>
        <p:sp>
          <p:nvSpPr>
            <p:cNvPr id="5" name="TextBox 4"/>
            <p:cNvSpPr txBox="1"/>
            <p:nvPr/>
          </p:nvSpPr>
          <p:spPr>
            <a:xfrm>
              <a:off x="8115300" y="6115050"/>
              <a:ext cx="1476375" cy="485775"/>
            </a:xfrm>
            <a:prstGeom prst="rect">
              <a:avLst/>
            </a:prstGeom>
            <a:solidFill>
              <a:srgbClr val="41A6C4"/>
            </a:solidFill>
          </p:spPr>
          <p:txBody>
            <a:bodyPr wrap="square" rtlCol="0">
              <a:spAutoFit/>
            </a:bodyPr>
            <a:lstStyle/>
            <a:p>
              <a:endParaRPr lang="en-IN" dirty="0"/>
            </a:p>
          </p:txBody>
        </p:sp>
      </p:grpSp>
    </p:spTree>
    <p:extLst>
      <p:ext uri="{BB962C8B-B14F-4D97-AF65-F5344CB8AC3E}">
        <p14:creationId xmlns:p14="http://schemas.microsoft.com/office/powerpoint/2010/main" val="18637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a:srcRect b="10145"/>
          <a:stretch>
            <a:fillRect/>
          </a:stretch>
        </p:blipFill>
        <p:spPr>
          <a:xfrm>
            <a:off x="5273550" y="3025261"/>
            <a:ext cx="6245475" cy="3226829"/>
          </a:xfrm>
          <a:prstGeom prst="rect">
            <a:avLst/>
          </a:prstGeom>
        </p:spPr>
      </p:pic>
    </p:spTree>
    <p:extLst>
      <p:ext uri="{BB962C8B-B14F-4D97-AF65-F5344CB8AC3E}">
        <p14:creationId xmlns:p14="http://schemas.microsoft.com/office/powerpoint/2010/main" val="357269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4" y="375407"/>
            <a:ext cx="6096000" cy="523220"/>
          </a:xfrm>
          <a:prstGeom prst="rect">
            <a:avLst/>
          </a:prstGeom>
          <a:noFill/>
        </p:spPr>
        <p:txBody>
          <a:bodyPr wrap="square" rtlCol="0">
            <a:spAutoFit/>
          </a:bodyPr>
          <a:lstStyle/>
          <a:p>
            <a:r>
              <a:rPr lang="en-IN" sz="2800" b="1" dirty="0"/>
              <a:t>Who should file ITR – 5?</a:t>
            </a:r>
          </a:p>
        </p:txBody>
      </p:sp>
      <p:sp>
        <p:nvSpPr>
          <p:cNvPr id="3" name="TextBox 2"/>
          <p:cNvSpPr txBox="1"/>
          <p:nvPr/>
        </p:nvSpPr>
        <p:spPr>
          <a:xfrm>
            <a:off x="523874" y="1061883"/>
            <a:ext cx="11321845" cy="4773102"/>
          </a:xfrm>
          <a:prstGeom prst="rect">
            <a:avLst/>
          </a:prstGeom>
          <a:noFill/>
        </p:spPr>
        <p:txBody>
          <a:bodyPr wrap="square" rtlCol="0">
            <a:spAutoFit/>
          </a:bodyPr>
          <a:lstStyle/>
          <a:p>
            <a:r>
              <a:rPr lang="en-US" sz="2000" b="1" dirty="0"/>
              <a:t>Following are the persons eligible to file ITR-5:</a:t>
            </a:r>
          </a:p>
          <a:p>
            <a:pPr marL="628650" indent="-285750">
              <a:spcBef>
                <a:spcPts val="700"/>
              </a:spcBef>
              <a:buFont typeface="Arial" pitchFamily="34" charset="0"/>
              <a:buChar char="•"/>
            </a:pPr>
            <a:r>
              <a:rPr lang="en-US" sz="2000" dirty="0"/>
              <a:t>A Firm</a:t>
            </a:r>
          </a:p>
          <a:p>
            <a:pPr marL="628650" indent="-285750">
              <a:spcBef>
                <a:spcPts val="700"/>
              </a:spcBef>
              <a:buFont typeface="Arial" pitchFamily="34" charset="0"/>
              <a:buChar char="•"/>
            </a:pPr>
            <a:r>
              <a:rPr lang="en-US" sz="2000" dirty="0"/>
              <a:t>Limited Liability Partnership (LLP)</a:t>
            </a:r>
          </a:p>
          <a:p>
            <a:pPr marL="628650" indent="-285750">
              <a:spcBef>
                <a:spcPts val="700"/>
              </a:spcBef>
              <a:buFont typeface="Arial" pitchFamily="34" charset="0"/>
              <a:buChar char="•"/>
            </a:pPr>
            <a:r>
              <a:rPr lang="en-US" sz="2000" dirty="0"/>
              <a:t>Association of Persons (AOP)</a:t>
            </a:r>
          </a:p>
          <a:p>
            <a:pPr marL="628650" indent="-285750">
              <a:spcBef>
                <a:spcPts val="700"/>
              </a:spcBef>
              <a:buFont typeface="Arial" pitchFamily="34" charset="0"/>
              <a:buChar char="•"/>
            </a:pPr>
            <a:r>
              <a:rPr lang="en-US" sz="2000" dirty="0"/>
              <a:t>Body of Individuals (BOI)</a:t>
            </a:r>
          </a:p>
          <a:p>
            <a:pPr marL="628650" indent="-285750">
              <a:spcBef>
                <a:spcPts val="700"/>
              </a:spcBef>
              <a:buFont typeface="Arial" pitchFamily="34" charset="0"/>
              <a:buChar char="•"/>
            </a:pPr>
            <a:r>
              <a:rPr lang="en-US" sz="2000" dirty="0"/>
              <a:t>Artificial Juridical Person (AJP) referred to in clause (vii) of section 2(31)</a:t>
            </a:r>
          </a:p>
          <a:p>
            <a:pPr marL="628650" indent="-285750">
              <a:spcBef>
                <a:spcPts val="700"/>
              </a:spcBef>
              <a:buFont typeface="Arial" pitchFamily="34" charset="0"/>
              <a:buChar char="•"/>
            </a:pPr>
            <a:r>
              <a:rPr lang="en-US" sz="2000" dirty="0"/>
              <a:t>Local Authority referred to in clause (vi) of section 2(31)</a:t>
            </a:r>
          </a:p>
          <a:p>
            <a:pPr marL="628650" indent="-285750">
              <a:spcBef>
                <a:spcPts val="700"/>
              </a:spcBef>
              <a:buFont typeface="Arial" pitchFamily="34" charset="0"/>
              <a:buChar char="•"/>
            </a:pPr>
            <a:r>
              <a:rPr lang="en-US" sz="2000" dirty="0"/>
              <a:t>Representative </a:t>
            </a:r>
            <a:r>
              <a:rPr lang="en-US" sz="2000" dirty="0" err="1"/>
              <a:t>Assessee</a:t>
            </a:r>
            <a:r>
              <a:rPr lang="en-US" sz="2000" dirty="0"/>
              <a:t> referred to in section 160(1)(iii) or (iv)</a:t>
            </a:r>
          </a:p>
          <a:p>
            <a:pPr marL="628650" indent="-285750">
              <a:spcBef>
                <a:spcPts val="700"/>
              </a:spcBef>
              <a:buFont typeface="Arial" pitchFamily="34" charset="0"/>
              <a:buChar char="•"/>
            </a:pPr>
            <a:r>
              <a:rPr lang="en-US" sz="2000" dirty="0"/>
              <a:t>Co operative society registered under Societies Registration Act, 1860 or under any other law of any State,</a:t>
            </a:r>
          </a:p>
          <a:p>
            <a:pPr marL="628650" indent="-285750">
              <a:spcBef>
                <a:spcPts val="700"/>
              </a:spcBef>
              <a:buFont typeface="Arial" pitchFamily="34" charset="0"/>
              <a:buChar char="•"/>
            </a:pPr>
            <a:r>
              <a:rPr lang="en-US" sz="2000" dirty="0"/>
              <a:t>estate of deceased person, estate of an insolvent,</a:t>
            </a:r>
          </a:p>
          <a:p>
            <a:pPr marL="628650" indent="-285750">
              <a:spcBef>
                <a:spcPts val="700"/>
              </a:spcBef>
              <a:buFont typeface="Arial" pitchFamily="34" charset="0"/>
              <a:buChar char="•"/>
            </a:pPr>
            <a:r>
              <a:rPr lang="en-US" sz="2000" dirty="0"/>
              <a:t>business trust referred to in section 139(4E)</a:t>
            </a:r>
          </a:p>
          <a:p>
            <a:pPr marL="628650" indent="-285750">
              <a:spcBef>
                <a:spcPts val="700"/>
              </a:spcBef>
              <a:buFont typeface="Arial" pitchFamily="34" charset="0"/>
              <a:buChar char="•"/>
            </a:pPr>
            <a:r>
              <a:rPr lang="en-US" sz="2000" dirty="0"/>
              <a:t>investments fund referred to in section 139(4F).</a:t>
            </a:r>
          </a:p>
        </p:txBody>
      </p:sp>
      <p:sp>
        <p:nvSpPr>
          <p:cNvPr id="4" name="Rectangle 3"/>
          <p:cNvSpPr/>
          <p:nvPr/>
        </p:nvSpPr>
        <p:spPr>
          <a:xfrm>
            <a:off x="637713" y="5927286"/>
            <a:ext cx="11184192" cy="707886"/>
          </a:xfrm>
          <a:prstGeom prst="rect">
            <a:avLst/>
          </a:prstGeom>
        </p:spPr>
        <p:txBody>
          <a:bodyPr wrap="square">
            <a:spAutoFit/>
          </a:bodyPr>
          <a:lstStyle/>
          <a:p>
            <a:r>
              <a:rPr lang="en-US" sz="2000" b="1" dirty="0"/>
              <a:t>However, a person who is required to file the return of income under section 139(4A) or 139(4B) or 139(4D)shall not use this form. </a:t>
            </a:r>
          </a:p>
        </p:txBody>
      </p:sp>
      <p:grpSp>
        <p:nvGrpSpPr>
          <p:cNvPr id="9" name="Group 8"/>
          <p:cNvGrpSpPr/>
          <p:nvPr/>
        </p:nvGrpSpPr>
        <p:grpSpPr>
          <a:xfrm>
            <a:off x="7095359" y="522415"/>
            <a:ext cx="4275416" cy="1844129"/>
            <a:chOff x="7095359" y="522415"/>
            <a:chExt cx="4275416" cy="1844129"/>
          </a:xfrm>
        </p:grpSpPr>
        <p:grpSp>
          <p:nvGrpSpPr>
            <p:cNvPr id="7" name="Group 6"/>
            <p:cNvGrpSpPr/>
            <p:nvPr/>
          </p:nvGrpSpPr>
          <p:grpSpPr>
            <a:xfrm>
              <a:off x="7095359" y="522415"/>
              <a:ext cx="4275416" cy="1844129"/>
              <a:chOff x="6184796" y="1000125"/>
              <a:chExt cx="3886742" cy="1676481"/>
            </a:xfrm>
          </p:grpSpPr>
          <p:pic>
            <p:nvPicPr>
              <p:cNvPr id="5" name="Picture 4"/>
              <p:cNvPicPr>
                <a:picLocks noChangeAspect="1"/>
              </p:cNvPicPr>
              <p:nvPr/>
            </p:nvPicPr>
            <p:blipFill rotWithShape="1">
              <a:blip r:embed="rId2"/>
              <a:srcRect t="2231"/>
              <a:stretch/>
            </p:blipFill>
            <p:spPr>
              <a:xfrm>
                <a:off x="6184796" y="1000125"/>
                <a:ext cx="3886742" cy="1676481"/>
              </a:xfrm>
              <a:prstGeom prst="rect">
                <a:avLst/>
              </a:prstGeom>
            </p:spPr>
          </p:pic>
          <p:sp>
            <p:nvSpPr>
              <p:cNvPr id="6" name="TextBox 5"/>
              <p:cNvSpPr txBox="1"/>
              <p:nvPr/>
            </p:nvSpPr>
            <p:spPr>
              <a:xfrm>
                <a:off x="9879807" y="1036366"/>
                <a:ext cx="185737" cy="277485"/>
              </a:xfrm>
              <a:prstGeom prst="rect">
                <a:avLst/>
              </a:prstGeom>
              <a:solidFill>
                <a:srgbClr val="F2F2F2"/>
              </a:solidFill>
            </p:spPr>
            <p:txBody>
              <a:bodyPr wrap="square" rtlCol="0">
                <a:spAutoFit/>
              </a:bodyPr>
              <a:lstStyle/>
              <a:p>
                <a:endParaRPr lang="en-IN" dirty="0"/>
              </a:p>
            </p:txBody>
          </p:sp>
        </p:grpSp>
        <p:sp>
          <p:nvSpPr>
            <p:cNvPr id="8" name="TextBox 7"/>
            <p:cNvSpPr txBox="1"/>
            <p:nvPr/>
          </p:nvSpPr>
          <p:spPr>
            <a:xfrm>
              <a:off x="7386635" y="1543048"/>
              <a:ext cx="1114425" cy="461665"/>
            </a:xfrm>
            <a:prstGeom prst="rect">
              <a:avLst/>
            </a:prstGeom>
            <a:solidFill>
              <a:srgbClr val="F2F2F2"/>
            </a:solidFill>
          </p:spPr>
          <p:txBody>
            <a:bodyPr wrap="square" rtlCol="0">
              <a:spAutoFit/>
            </a:bodyPr>
            <a:lstStyle/>
            <a:p>
              <a:r>
                <a:rPr lang="en-IN" sz="2400" b="1" dirty="0">
                  <a:latin typeface="Calibri" panose="020F0502020204030204" pitchFamily="34" charset="0"/>
                  <a:cs typeface="Calibri" panose="020F0502020204030204" pitchFamily="34" charset="0"/>
                </a:rPr>
                <a:t>?</a:t>
              </a:r>
              <a:endParaRPr lang="en-IN"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75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059" y="3353097"/>
            <a:ext cx="11310142" cy="707886"/>
          </a:xfrm>
          <a:prstGeom prst="rect">
            <a:avLst/>
          </a:prstGeom>
        </p:spPr>
        <p:txBody>
          <a:bodyPr wrap="square">
            <a:spAutoFit/>
          </a:bodyPr>
          <a:lstStyle/>
          <a:p>
            <a:pPr marL="342900" indent="-342900">
              <a:buFont typeface="Wingdings" panose="05000000000000000000" pitchFamily="2" charset="2"/>
              <a:buChar char="Ø"/>
            </a:pPr>
            <a:r>
              <a:rPr lang="en-US" sz="2000" dirty="0">
                <a:latin typeface="+mj-lt"/>
              </a:rPr>
              <a:t>Option to avail benefit u/s 115BAD is provided in ITRs, after filing Form 10IF, for Cooperative </a:t>
            </a:r>
            <a:r>
              <a:rPr lang="en-IN" sz="2000" dirty="0">
                <a:latin typeface="+mj-lt"/>
              </a:rPr>
              <a:t>societies being:</a:t>
            </a:r>
          </a:p>
        </p:txBody>
      </p:sp>
      <p:sp>
        <p:nvSpPr>
          <p:cNvPr id="3" name="Rectangle 2"/>
          <p:cNvSpPr/>
          <p:nvPr/>
        </p:nvSpPr>
        <p:spPr>
          <a:xfrm>
            <a:off x="762797" y="1150287"/>
            <a:ext cx="2464136" cy="523220"/>
          </a:xfrm>
          <a:prstGeom prst="rect">
            <a:avLst/>
          </a:prstGeom>
        </p:spPr>
        <p:txBody>
          <a:bodyPr wrap="none">
            <a:spAutoFit/>
          </a:bodyPr>
          <a:lstStyle/>
          <a:p>
            <a:r>
              <a:rPr lang="en-IN" sz="2800" b="1" dirty="0">
                <a:latin typeface="Calibri-Bold"/>
              </a:rPr>
              <a:t>Key Changes</a:t>
            </a:r>
          </a:p>
        </p:txBody>
      </p:sp>
      <p:sp>
        <p:nvSpPr>
          <p:cNvPr id="4" name="Rectangle 3"/>
          <p:cNvSpPr/>
          <p:nvPr/>
        </p:nvSpPr>
        <p:spPr>
          <a:xfrm>
            <a:off x="1204912" y="4245381"/>
            <a:ext cx="7596187" cy="1631216"/>
          </a:xfrm>
          <a:prstGeom prst="rect">
            <a:avLst/>
          </a:prstGeom>
        </p:spPr>
        <p:txBody>
          <a:bodyPr wrap="square">
            <a:spAutoFit/>
          </a:bodyPr>
          <a:lstStyle/>
          <a:p>
            <a:pPr marL="285750" indent="-285750">
              <a:buFont typeface="Arial" panose="020B0604020202020204" pitchFamily="34" charset="0"/>
              <a:buChar char="•"/>
            </a:pPr>
            <a:r>
              <a:rPr lang="en-IN" sz="2000" dirty="0">
                <a:latin typeface="+mj-lt"/>
              </a:rPr>
              <a:t>Primary Agricultural Credit Society</a:t>
            </a:r>
          </a:p>
          <a:p>
            <a:pPr marL="285750" indent="-285750">
              <a:buFont typeface="Arial" panose="020B0604020202020204" pitchFamily="34" charset="0"/>
              <a:buChar char="•"/>
            </a:pPr>
            <a:r>
              <a:rPr lang="en-US" sz="2000" dirty="0">
                <a:latin typeface="+mj-lt"/>
              </a:rPr>
              <a:t>Primary Co‐operative Agricultural and Rural Development bank</a:t>
            </a:r>
          </a:p>
          <a:p>
            <a:pPr marL="285750" indent="-285750">
              <a:buFont typeface="Arial" panose="020B0604020202020204" pitchFamily="34" charset="0"/>
              <a:buChar char="•"/>
            </a:pPr>
            <a:r>
              <a:rPr lang="en-US" sz="2000" dirty="0">
                <a:latin typeface="+mj-lt"/>
              </a:rPr>
              <a:t>Co‐operative Bank other than “a primary agricultural credit society” or “a primary co‐operative agricultural and rural development bank”</a:t>
            </a:r>
          </a:p>
          <a:p>
            <a:pPr marL="285750" indent="-285750">
              <a:buFont typeface="Arial" panose="020B0604020202020204" pitchFamily="34" charset="0"/>
              <a:buChar char="•"/>
            </a:pPr>
            <a:r>
              <a:rPr lang="en-IN" sz="2000" dirty="0">
                <a:latin typeface="+mj-lt"/>
              </a:rPr>
              <a:t>Other Cooperative Society</a:t>
            </a:r>
          </a:p>
        </p:txBody>
      </p:sp>
      <p:pic>
        <p:nvPicPr>
          <p:cNvPr id="1026" name="Picture 2" descr="Change Key High Res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023"/>
          <a:stretch/>
        </p:blipFill>
        <p:spPr bwMode="auto">
          <a:xfrm>
            <a:off x="4672012" y="546382"/>
            <a:ext cx="6762750" cy="2254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797" y="1673507"/>
            <a:ext cx="2452688" cy="646331"/>
          </a:xfrm>
          <a:prstGeom prst="rect">
            <a:avLst/>
          </a:prstGeom>
          <a:noFill/>
        </p:spPr>
        <p:txBody>
          <a:bodyPr wrap="square" rtlCol="0">
            <a:spAutoFit/>
          </a:bodyPr>
          <a:lstStyle/>
          <a:p>
            <a:r>
              <a:rPr lang="en-IN" dirty="0"/>
              <a:t>(as compared to ITR for AY 2020-21)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7420</Words>
  <Application>Microsoft Office PowerPoint</Application>
  <PresentationFormat>Widescreen</PresentationFormat>
  <Paragraphs>406</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Black</vt:lpstr>
      <vt:lpstr>Calibri</vt:lpstr>
      <vt:lpstr>Calibri-Bold</vt:lpstr>
      <vt:lpstr>Century</vt:lpstr>
      <vt:lpstr>Elephant</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Amitesh Kumar Shaw</cp:lastModifiedBy>
  <cp:revision>90</cp:revision>
  <dcterms:created xsi:type="dcterms:W3CDTF">2021-03-17T09:23:10Z</dcterms:created>
  <dcterms:modified xsi:type="dcterms:W3CDTF">2021-08-05T06:46:06Z</dcterms:modified>
</cp:coreProperties>
</file>