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768" r:id="rId2"/>
  </p:sldMasterIdLst>
  <p:sldIdLst>
    <p:sldId id="256" r:id="rId3"/>
    <p:sldId id="296" r:id="rId4"/>
    <p:sldId id="297" r:id="rId5"/>
    <p:sldId id="294" r:id="rId6"/>
    <p:sldId id="298" r:id="rId7"/>
    <p:sldId id="259" r:id="rId8"/>
    <p:sldId id="299" r:id="rId9"/>
    <p:sldId id="301" r:id="rId10"/>
    <p:sldId id="302" r:id="rId11"/>
    <p:sldId id="305" r:id="rId12"/>
    <p:sldId id="303" r:id="rId13"/>
    <p:sldId id="306" r:id="rId14"/>
    <p:sldId id="310" r:id="rId15"/>
    <p:sldId id="308" r:id="rId16"/>
    <p:sldId id="304" r:id="rId17"/>
    <p:sldId id="309" r:id="rId18"/>
    <p:sldId id="318" r:id="rId19"/>
    <p:sldId id="317" r:id="rId20"/>
    <p:sldId id="316" r:id="rId21"/>
    <p:sldId id="315" r:id="rId22"/>
    <p:sldId id="314" r:id="rId23"/>
    <p:sldId id="313" r:id="rId24"/>
    <p:sldId id="312" r:id="rId25"/>
    <p:sldId id="311" r:id="rId26"/>
    <p:sldId id="324" r:id="rId27"/>
    <p:sldId id="323" r:id="rId28"/>
    <p:sldId id="320" r:id="rId29"/>
  </p:sldIdLst>
  <p:sldSz cx="12192000" cy="6858000"/>
  <p:notesSz cx="12192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1B36C1-90F9-49B3-B02E-9A081D392819}" v="1556" dt="2021-05-19T16:55:14.539"/>
    <p1510:client id="{E9A5E55A-0676-42B2-9B2F-0D08E2360133}" v="725" dt="2021-05-19T13:41:37.936"/>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691" y="5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microsoft.com/office/2015/10/relationships/revisionInfo" Target="revisionInfo.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8" Type="http://schemas.openxmlformats.org/officeDocument/2006/relationships/slide" Target="slides/slide6.xml"/></Relationships>
</file>

<file path=ppt/diagrams/_rels/data3.xml.rels><?xml version="1.0" encoding="UTF-8" standalone="yes"?>
<Relationships xmlns="http://schemas.openxmlformats.org/package/2006/relationships"><Relationship Id="rId1" Type="http://schemas.openxmlformats.org/officeDocument/2006/relationships/hyperlink" Target="https://www.incometaxindia.gov.in/Pages/faqs.aspx?k=FAQs%20on%20Tax%20Deducted%20at%20Source(TDS)" TargetMode="External"/></Relationships>
</file>

<file path=ppt/diagrams/_rels/drawing3.xml.rels><?xml version="1.0" encoding="UTF-8" standalone="yes"?>
<Relationships xmlns="http://schemas.openxmlformats.org/package/2006/relationships"><Relationship Id="rId1" Type="http://schemas.openxmlformats.org/officeDocument/2006/relationships/hyperlink" Target="https://www.incometaxindia.gov.in/Pages/faqs.aspx?k=FAQs%20on%20Tax%20Deducted%20at%20Source(TDS)" TargetMode="Externa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64687C3-18EB-427A-A420-F5D34782D8D1}" type="doc">
      <dgm:prSet loTypeId="urn:microsoft.com/office/officeart/2005/8/layout/default" loCatId="list" qsTypeId="urn:microsoft.com/office/officeart/2005/8/quickstyle/simple1" qsCatId="simple" csTypeId="urn:microsoft.com/office/officeart/2005/8/colors/accent2_2" csCatId="accent2" phldr="1"/>
      <dgm:spPr/>
      <dgm:t>
        <a:bodyPr/>
        <a:lstStyle/>
        <a:p>
          <a:endParaRPr lang="en-US"/>
        </a:p>
      </dgm:t>
    </dgm:pt>
    <dgm:pt modelId="{3FCBE7ED-5575-4398-8272-12E4908E7A40}">
      <dgm:prSet/>
      <dgm:spPr/>
      <dgm:t>
        <a:bodyPr/>
        <a:lstStyle/>
        <a:p>
          <a:r>
            <a:rPr lang="en-GB" dirty="0"/>
            <a:t>INTENTION OF LAW MAKER – LOGICAL REASONING.</a:t>
          </a:r>
          <a:endParaRPr lang="en-US" dirty="0"/>
        </a:p>
      </dgm:t>
    </dgm:pt>
    <dgm:pt modelId="{1471184B-BF2F-455C-B8B5-E6D14CB27DD8}" type="parTrans" cxnId="{4EA1D1F0-C2B7-4B4F-8DBD-86362D0D8658}">
      <dgm:prSet/>
      <dgm:spPr/>
      <dgm:t>
        <a:bodyPr/>
        <a:lstStyle/>
        <a:p>
          <a:endParaRPr lang="en-US"/>
        </a:p>
      </dgm:t>
    </dgm:pt>
    <dgm:pt modelId="{32564323-CCC4-4FE3-9F60-927A4B7091F0}" type="sibTrans" cxnId="{4EA1D1F0-C2B7-4B4F-8DBD-86362D0D8658}">
      <dgm:prSet/>
      <dgm:spPr/>
      <dgm:t>
        <a:bodyPr/>
        <a:lstStyle/>
        <a:p>
          <a:endParaRPr lang="en-US"/>
        </a:p>
      </dgm:t>
    </dgm:pt>
    <dgm:pt modelId="{07D9AE4A-1174-47E9-9A04-DEEEA4596B03}">
      <dgm:prSet/>
      <dgm:spPr/>
      <dgm:t>
        <a:bodyPr/>
        <a:lstStyle/>
        <a:p>
          <a:r>
            <a:rPr lang="en-GB" dirty="0"/>
            <a:t>WHAT IS TDS ?</a:t>
          </a:r>
          <a:endParaRPr lang="en-US" dirty="0"/>
        </a:p>
      </dgm:t>
    </dgm:pt>
    <dgm:pt modelId="{E05A6285-8AC6-4A46-A00E-F99E57B5CD12}" type="parTrans" cxnId="{661143E1-77D4-4BE7-9597-7879AC274B3B}">
      <dgm:prSet/>
      <dgm:spPr/>
      <dgm:t>
        <a:bodyPr/>
        <a:lstStyle/>
        <a:p>
          <a:endParaRPr lang="en-US"/>
        </a:p>
      </dgm:t>
    </dgm:pt>
    <dgm:pt modelId="{6492E975-BAE1-4AF7-825C-0EC63A9D5119}" type="sibTrans" cxnId="{661143E1-77D4-4BE7-9597-7879AC274B3B}">
      <dgm:prSet/>
      <dgm:spPr/>
      <dgm:t>
        <a:bodyPr/>
        <a:lstStyle/>
        <a:p>
          <a:endParaRPr lang="en-US"/>
        </a:p>
      </dgm:t>
    </dgm:pt>
    <dgm:pt modelId="{F2ECAE74-1EB2-4E0D-828E-B9AB7A00BE50}">
      <dgm:prSet/>
      <dgm:spPr/>
      <dgm:t>
        <a:bodyPr/>
        <a:lstStyle/>
        <a:p>
          <a:pPr rtl="0"/>
          <a:r>
            <a:rPr lang="en-GB" dirty="0">
              <a:latin typeface="Calibri"/>
            </a:rPr>
            <a:t>STATUTE</a:t>
          </a:r>
          <a:endParaRPr lang="en-GB" dirty="0"/>
        </a:p>
      </dgm:t>
    </dgm:pt>
    <dgm:pt modelId="{76F0BFBD-81EB-400A-9BD0-D3A045B9413F}" type="parTrans" cxnId="{F99EC775-BB38-41A5-A10D-77874A2398E1}">
      <dgm:prSet/>
      <dgm:spPr/>
      <dgm:t>
        <a:bodyPr/>
        <a:lstStyle/>
        <a:p>
          <a:endParaRPr lang="en-US"/>
        </a:p>
      </dgm:t>
    </dgm:pt>
    <dgm:pt modelId="{79683EFF-BA46-44D4-9BF8-EFF27A7DAB5D}" type="sibTrans" cxnId="{F99EC775-BB38-41A5-A10D-77874A2398E1}">
      <dgm:prSet/>
      <dgm:spPr/>
      <dgm:t>
        <a:bodyPr/>
        <a:lstStyle/>
        <a:p>
          <a:endParaRPr lang="en-US"/>
        </a:p>
      </dgm:t>
    </dgm:pt>
    <dgm:pt modelId="{BFAB9165-EF4A-4BD0-806D-2C167AA7CD71}">
      <dgm:prSet/>
      <dgm:spPr/>
      <dgm:t>
        <a:bodyPr/>
        <a:lstStyle/>
        <a:p>
          <a:r>
            <a:rPr lang="en-GB" dirty="0"/>
            <a:t>STAGES / PROCEDURE</a:t>
          </a:r>
          <a:endParaRPr lang="en-US" dirty="0"/>
        </a:p>
      </dgm:t>
    </dgm:pt>
    <dgm:pt modelId="{22D4099D-D0FB-42EC-8553-36C9E06DF902}" type="parTrans" cxnId="{F6B714C5-0B3C-48B1-A8D0-5AE181A36A89}">
      <dgm:prSet/>
      <dgm:spPr/>
      <dgm:t>
        <a:bodyPr/>
        <a:lstStyle/>
        <a:p>
          <a:endParaRPr lang="en-US"/>
        </a:p>
      </dgm:t>
    </dgm:pt>
    <dgm:pt modelId="{5C9F49E3-8C8C-4130-AFB6-E8D705018DE9}" type="sibTrans" cxnId="{F6B714C5-0B3C-48B1-A8D0-5AE181A36A89}">
      <dgm:prSet/>
      <dgm:spPr/>
      <dgm:t>
        <a:bodyPr/>
        <a:lstStyle/>
        <a:p>
          <a:endParaRPr lang="en-US"/>
        </a:p>
      </dgm:t>
    </dgm:pt>
    <dgm:pt modelId="{2D9C4A00-8884-4A51-BC73-D819871E07DA}">
      <dgm:prSet/>
      <dgm:spPr/>
      <dgm:t>
        <a:bodyPr/>
        <a:lstStyle/>
        <a:p>
          <a:r>
            <a:rPr lang="en-GB" dirty="0"/>
            <a:t>IDENTIFICATION</a:t>
          </a:r>
          <a:endParaRPr lang="en-US" dirty="0"/>
        </a:p>
      </dgm:t>
    </dgm:pt>
    <dgm:pt modelId="{9E83D23E-E2B5-400D-89A5-61EF7CCC0B4A}" type="parTrans" cxnId="{FD39F3A6-3A84-4E36-9540-616C1C1CF811}">
      <dgm:prSet/>
      <dgm:spPr/>
      <dgm:t>
        <a:bodyPr/>
        <a:lstStyle/>
        <a:p>
          <a:endParaRPr lang="en-US"/>
        </a:p>
      </dgm:t>
    </dgm:pt>
    <dgm:pt modelId="{1FB87F76-882A-43B6-9569-1574F02E88A2}" type="sibTrans" cxnId="{FD39F3A6-3A84-4E36-9540-616C1C1CF811}">
      <dgm:prSet/>
      <dgm:spPr/>
      <dgm:t>
        <a:bodyPr/>
        <a:lstStyle/>
        <a:p>
          <a:endParaRPr lang="en-US"/>
        </a:p>
      </dgm:t>
    </dgm:pt>
    <dgm:pt modelId="{04948B2B-D677-418B-9B6E-49DAB6A2EED1}">
      <dgm:prSet/>
      <dgm:spPr/>
      <dgm:t>
        <a:bodyPr/>
        <a:lstStyle/>
        <a:p>
          <a:r>
            <a:rPr lang="en-GB" dirty="0"/>
            <a:t>DEDUCTION / COLLECTION </a:t>
          </a:r>
          <a:endParaRPr lang="en-US" dirty="0"/>
        </a:p>
      </dgm:t>
    </dgm:pt>
    <dgm:pt modelId="{62973275-CA15-4CCE-A01B-C87FC7A09516}" type="parTrans" cxnId="{1F284057-0C65-47BD-83BC-363A32A6F2E1}">
      <dgm:prSet/>
      <dgm:spPr/>
      <dgm:t>
        <a:bodyPr/>
        <a:lstStyle/>
        <a:p>
          <a:endParaRPr lang="en-US"/>
        </a:p>
      </dgm:t>
    </dgm:pt>
    <dgm:pt modelId="{79A5C648-2BCB-40F0-A8C2-A2D1E4FDA72F}" type="sibTrans" cxnId="{1F284057-0C65-47BD-83BC-363A32A6F2E1}">
      <dgm:prSet/>
      <dgm:spPr/>
      <dgm:t>
        <a:bodyPr/>
        <a:lstStyle/>
        <a:p>
          <a:endParaRPr lang="en-US"/>
        </a:p>
      </dgm:t>
    </dgm:pt>
    <dgm:pt modelId="{2813CEBF-8DCF-4DA7-8D1F-C95994A19664}">
      <dgm:prSet/>
      <dgm:spPr/>
      <dgm:t>
        <a:bodyPr/>
        <a:lstStyle/>
        <a:p>
          <a:r>
            <a:rPr lang="en-GB" dirty="0"/>
            <a:t>PAYMENT TO EXCHEQUER</a:t>
          </a:r>
          <a:endParaRPr lang="en-US" dirty="0"/>
        </a:p>
      </dgm:t>
    </dgm:pt>
    <dgm:pt modelId="{B78A2464-79EE-4351-9826-C8B9E520EB20}" type="parTrans" cxnId="{EC0AB4FE-8D5F-4FBA-A7A3-ABFD0CC0DD0B}">
      <dgm:prSet/>
      <dgm:spPr/>
      <dgm:t>
        <a:bodyPr/>
        <a:lstStyle/>
        <a:p>
          <a:endParaRPr lang="en-US"/>
        </a:p>
      </dgm:t>
    </dgm:pt>
    <dgm:pt modelId="{404BF760-F4B7-4186-A8DA-D90CF63A0B58}" type="sibTrans" cxnId="{EC0AB4FE-8D5F-4FBA-A7A3-ABFD0CC0DD0B}">
      <dgm:prSet/>
      <dgm:spPr/>
      <dgm:t>
        <a:bodyPr/>
        <a:lstStyle/>
        <a:p>
          <a:endParaRPr lang="en-US"/>
        </a:p>
      </dgm:t>
    </dgm:pt>
    <dgm:pt modelId="{E44F7C74-96E5-4767-908A-414AB20CA165}">
      <dgm:prSet/>
      <dgm:spPr/>
      <dgm:t>
        <a:bodyPr/>
        <a:lstStyle/>
        <a:p>
          <a:r>
            <a:rPr lang="en-GB" dirty="0"/>
            <a:t>RETURNS SUBMISSION</a:t>
          </a:r>
          <a:endParaRPr lang="en-US" dirty="0"/>
        </a:p>
      </dgm:t>
    </dgm:pt>
    <dgm:pt modelId="{30CB545D-A5BF-41A1-99C7-2B7DB08F5469}" type="parTrans" cxnId="{91D3F319-AF88-4302-85DF-4D898CFE61C2}">
      <dgm:prSet/>
      <dgm:spPr/>
      <dgm:t>
        <a:bodyPr/>
        <a:lstStyle/>
        <a:p>
          <a:endParaRPr lang="en-US"/>
        </a:p>
      </dgm:t>
    </dgm:pt>
    <dgm:pt modelId="{D851FBC3-85FB-4C27-AC7D-574F78BE4CD0}" type="sibTrans" cxnId="{91D3F319-AF88-4302-85DF-4D898CFE61C2}">
      <dgm:prSet/>
      <dgm:spPr/>
      <dgm:t>
        <a:bodyPr/>
        <a:lstStyle/>
        <a:p>
          <a:endParaRPr lang="en-US"/>
        </a:p>
      </dgm:t>
    </dgm:pt>
    <dgm:pt modelId="{5FC710E1-FA88-44AF-B6D9-D50694155FCB}">
      <dgm:prSet phldr="0"/>
      <dgm:spPr/>
      <dgm:t>
        <a:bodyPr/>
        <a:lstStyle/>
        <a:p>
          <a:r>
            <a:rPr lang="en-GB" dirty="0">
              <a:latin typeface="Calibri"/>
            </a:rPr>
            <a:t>CERTIFICATIONS</a:t>
          </a:r>
          <a:endParaRPr lang="en-GB" dirty="0"/>
        </a:p>
      </dgm:t>
    </dgm:pt>
    <dgm:pt modelId="{85C5A43C-5F91-4ED7-B694-03A3B08E4558}" type="parTrans" cxnId="{03DA9EBF-9384-4382-A56E-92C63D545B72}">
      <dgm:prSet/>
      <dgm:spPr/>
      <dgm:t>
        <a:bodyPr/>
        <a:lstStyle/>
        <a:p>
          <a:endParaRPr lang="en-US"/>
        </a:p>
      </dgm:t>
    </dgm:pt>
    <dgm:pt modelId="{DCF70339-C985-4DBC-B1EB-2C0A7E576A6E}" type="sibTrans" cxnId="{03DA9EBF-9384-4382-A56E-92C63D545B72}">
      <dgm:prSet/>
      <dgm:spPr/>
      <dgm:t>
        <a:bodyPr/>
        <a:lstStyle/>
        <a:p>
          <a:endParaRPr lang="en-US"/>
        </a:p>
      </dgm:t>
    </dgm:pt>
    <dgm:pt modelId="{B8215FFA-C160-4648-AB18-D61E4241763E}">
      <dgm:prSet/>
      <dgm:spPr/>
      <dgm:t>
        <a:bodyPr/>
        <a:lstStyle/>
        <a:p>
          <a:r>
            <a:rPr lang="en-GB" dirty="0"/>
            <a:t>ASSESSEE IN DEFAULT – CONSEQUENCES.</a:t>
          </a:r>
          <a:endParaRPr lang="en-US" dirty="0"/>
        </a:p>
      </dgm:t>
    </dgm:pt>
    <dgm:pt modelId="{7EC740CF-37D0-4491-B98A-BB10DA62EAD3}" type="parTrans" cxnId="{4B0648CC-5F03-4427-9ECB-EA3514C96DC8}">
      <dgm:prSet/>
      <dgm:spPr/>
      <dgm:t>
        <a:bodyPr/>
        <a:lstStyle/>
        <a:p>
          <a:endParaRPr lang="en-US"/>
        </a:p>
      </dgm:t>
    </dgm:pt>
    <dgm:pt modelId="{9D3C7FF2-B284-49E4-8F7F-75E45E18362E}" type="sibTrans" cxnId="{4B0648CC-5F03-4427-9ECB-EA3514C96DC8}">
      <dgm:prSet/>
      <dgm:spPr/>
      <dgm:t>
        <a:bodyPr/>
        <a:lstStyle/>
        <a:p>
          <a:endParaRPr lang="en-US"/>
        </a:p>
      </dgm:t>
    </dgm:pt>
    <dgm:pt modelId="{CDD78ADF-FD2E-43C8-B551-DB307285A5F3}">
      <dgm:prSet phldr="0"/>
      <dgm:spPr/>
      <dgm:t>
        <a:bodyPr/>
        <a:lstStyle/>
        <a:p>
          <a:pPr rtl="0"/>
          <a:r>
            <a:rPr lang="en-GB" dirty="0">
              <a:latin typeface="Calibri"/>
            </a:rPr>
            <a:t>TAKE A GLANCE</a:t>
          </a:r>
        </a:p>
      </dgm:t>
    </dgm:pt>
    <dgm:pt modelId="{AC4CEFE3-0EB8-47DC-A462-3E973AC2CEC7}" type="parTrans" cxnId="{9B27F07B-ABBD-4930-919C-4F7C7B3C678E}">
      <dgm:prSet/>
      <dgm:spPr/>
    </dgm:pt>
    <dgm:pt modelId="{01C6C1CD-EB09-4355-9644-441023B92839}" type="sibTrans" cxnId="{9B27F07B-ABBD-4930-919C-4F7C7B3C678E}">
      <dgm:prSet/>
      <dgm:spPr/>
    </dgm:pt>
    <dgm:pt modelId="{B23445ED-A956-4CA6-99B2-4109FAE68C97}" type="pres">
      <dgm:prSet presAssocID="{E64687C3-18EB-427A-A420-F5D34782D8D1}" presName="diagram" presStyleCnt="0">
        <dgm:presLayoutVars>
          <dgm:dir/>
          <dgm:resizeHandles val="exact"/>
        </dgm:presLayoutVars>
      </dgm:prSet>
      <dgm:spPr/>
    </dgm:pt>
    <dgm:pt modelId="{91485986-0889-4F29-AB8B-41DD0521D075}" type="pres">
      <dgm:prSet presAssocID="{3FCBE7ED-5575-4398-8272-12E4908E7A40}" presName="node" presStyleLbl="node1" presStyleIdx="0" presStyleCnt="11">
        <dgm:presLayoutVars>
          <dgm:bulletEnabled val="1"/>
        </dgm:presLayoutVars>
      </dgm:prSet>
      <dgm:spPr/>
    </dgm:pt>
    <dgm:pt modelId="{EBDE604D-B88F-4A6B-B326-903B8BD0329C}" type="pres">
      <dgm:prSet presAssocID="{32564323-CCC4-4FE3-9F60-927A4B7091F0}" presName="sibTrans" presStyleCnt="0"/>
      <dgm:spPr/>
    </dgm:pt>
    <dgm:pt modelId="{C874D2AF-BAD3-4992-AC85-9D0C60497E52}" type="pres">
      <dgm:prSet presAssocID="{07D9AE4A-1174-47E9-9A04-DEEEA4596B03}" presName="node" presStyleLbl="node1" presStyleIdx="1" presStyleCnt="11">
        <dgm:presLayoutVars>
          <dgm:bulletEnabled val="1"/>
        </dgm:presLayoutVars>
      </dgm:prSet>
      <dgm:spPr/>
    </dgm:pt>
    <dgm:pt modelId="{BF7DC520-0815-4090-8483-5809EDFA7D09}" type="pres">
      <dgm:prSet presAssocID="{6492E975-BAE1-4AF7-825C-0EC63A9D5119}" presName="sibTrans" presStyleCnt="0"/>
      <dgm:spPr/>
    </dgm:pt>
    <dgm:pt modelId="{65FF024A-5831-4F95-9526-03880F2D9D29}" type="pres">
      <dgm:prSet presAssocID="{F2ECAE74-1EB2-4E0D-828E-B9AB7A00BE50}" presName="node" presStyleLbl="node1" presStyleIdx="2" presStyleCnt="11">
        <dgm:presLayoutVars>
          <dgm:bulletEnabled val="1"/>
        </dgm:presLayoutVars>
      </dgm:prSet>
      <dgm:spPr/>
    </dgm:pt>
    <dgm:pt modelId="{6110461E-4582-478B-A3CA-33A5080756B1}" type="pres">
      <dgm:prSet presAssocID="{79683EFF-BA46-44D4-9BF8-EFF27A7DAB5D}" presName="sibTrans" presStyleCnt="0"/>
      <dgm:spPr/>
    </dgm:pt>
    <dgm:pt modelId="{F5E7D0C5-5D9F-451E-9F3D-A332BD3F5ABA}" type="pres">
      <dgm:prSet presAssocID="{CDD78ADF-FD2E-43C8-B551-DB307285A5F3}" presName="node" presStyleLbl="node1" presStyleIdx="3" presStyleCnt="11">
        <dgm:presLayoutVars>
          <dgm:bulletEnabled val="1"/>
        </dgm:presLayoutVars>
      </dgm:prSet>
      <dgm:spPr/>
    </dgm:pt>
    <dgm:pt modelId="{08436B50-EDDF-4EFB-9504-A502D9C8CB82}" type="pres">
      <dgm:prSet presAssocID="{01C6C1CD-EB09-4355-9644-441023B92839}" presName="sibTrans" presStyleCnt="0"/>
      <dgm:spPr/>
    </dgm:pt>
    <dgm:pt modelId="{CCC984CF-24FB-4AE5-A390-09CF551361C2}" type="pres">
      <dgm:prSet presAssocID="{BFAB9165-EF4A-4BD0-806D-2C167AA7CD71}" presName="node" presStyleLbl="node1" presStyleIdx="4" presStyleCnt="11">
        <dgm:presLayoutVars>
          <dgm:bulletEnabled val="1"/>
        </dgm:presLayoutVars>
      </dgm:prSet>
      <dgm:spPr/>
    </dgm:pt>
    <dgm:pt modelId="{0F021781-9AA2-4092-8CC1-C4ADC19880FA}" type="pres">
      <dgm:prSet presAssocID="{5C9F49E3-8C8C-4130-AFB6-E8D705018DE9}" presName="sibTrans" presStyleCnt="0"/>
      <dgm:spPr/>
    </dgm:pt>
    <dgm:pt modelId="{FB09D11B-47AB-4BD2-B1A3-48448B948119}" type="pres">
      <dgm:prSet presAssocID="{2D9C4A00-8884-4A51-BC73-D819871E07DA}" presName="node" presStyleLbl="node1" presStyleIdx="5" presStyleCnt="11">
        <dgm:presLayoutVars>
          <dgm:bulletEnabled val="1"/>
        </dgm:presLayoutVars>
      </dgm:prSet>
      <dgm:spPr/>
    </dgm:pt>
    <dgm:pt modelId="{8D790A5A-0178-442F-BF19-13B6A58C29F9}" type="pres">
      <dgm:prSet presAssocID="{1FB87F76-882A-43B6-9569-1574F02E88A2}" presName="sibTrans" presStyleCnt="0"/>
      <dgm:spPr/>
    </dgm:pt>
    <dgm:pt modelId="{234C8629-8B64-4622-925F-94B75F6C179F}" type="pres">
      <dgm:prSet presAssocID="{04948B2B-D677-418B-9B6E-49DAB6A2EED1}" presName="node" presStyleLbl="node1" presStyleIdx="6" presStyleCnt="11">
        <dgm:presLayoutVars>
          <dgm:bulletEnabled val="1"/>
        </dgm:presLayoutVars>
      </dgm:prSet>
      <dgm:spPr/>
    </dgm:pt>
    <dgm:pt modelId="{1719DCB0-8232-4D51-A8FB-F6BB6A400022}" type="pres">
      <dgm:prSet presAssocID="{79A5C648-2BCB-40F0-A8C2-A2D1E4FDA72F}" presName="sibTrans" presStyleCnt="0"/>
      <dgm:spPr/>
    </dgm:pt>
    <dgm:pt modelId="{400B3D9C-D69A-4582-9A98-81FEAC8839CB}" type="pres">
      <dgm:prSet presAssocID="{2813CEBF-8DCF-4DA7-8D1F-C95994A19664}" presName="node" presStyleLbl="node1" presStyleIdx="7" presStyleCnt="11">
        <dgm:presLayoutVars>
          <dgm:bulletEnabled val="1"/>
        </dgm:presLayoutVars>
      </dgm:prSet>
      <dgm:spPr/>
    </dgm:pt>
    <dgm:pt modelId="{7A24666B-C698-40CC-B399-055216BA4535}" type="pres">
      <dgm:prSet presAssocID="{404BF760-F4B7-4186-A8DA-D90CF63A0B58}" presName="sibTrans" presStyleCnt="0"/>
      <dgm:spPr/>
    </dgm:pt>
    <dgm:pt modelId="{1C621FBC-1554-483C-AA89-1DD133BCF4A0}" type="pres">
      <dgm:prSet presAssocID="{E44F7C74-96E5-4767-908A-414AB20CA165}" presName="node" presStyleLbl="node1" presStyleIdx="8" presStyleCnt="11">
        <dgm:presLayoutVars>
          <dgm:bulletEnabled val="1"/>
        </dgm:presLayoutVars>
      </dgm:prSet>
      <dgm:spPr/>
    </dgm:pt>
    <dgm:pt modelId="{6AD9485E-81B1-4D3C-A1DB-1E5FADE8A566}" type="pres">
      <dgm:prSet presAssocID="{D851FBC3-85FB-4C27-AC7D-574F78BE4CD0}" presName="sibTrans" presStyleCnt="0"/>
      <dgm:spPr/>
    </dgm:pt>
    <dgm:pt modelId="{50BA4B07-67F7-4B0E-8869-BD753E53F384}" type="pres">
      <dgm:prSet presAssocID="{5FC710E1-FA88-44AF-B6D9-D50694155FCB}" presName="node" presStyleLbl="node1" presStyleIdx="9" presStyleCnt="11">
        <dgm:presLayoutVars>
          <dgm:bulletEnabled val="1"/>
        </dgm:presLayoutVars>
      </dgm:prSet>
      <dgm:spPr/>
    </dgm:pt>
    <dgm:pt modelId="{E4AB6F9D-D7AA-42B9-9CB7-B24B4A6367D8}" type="pres">
      <dgm:prSet presAssocID="{DCF70339-C985-4DBC-B1EB-2C0A7E576A6E}" presName="sibTrans" presStyleCnt="0"/>
      <dgm:spPr/>
    </dgm:pt>
    <dgm:pt modelId="{B599BCE0-EFB0-4C96-BC93-975396E5FB2C}" type="pres">
      <dgm:prSet presAssocID="{B8215FFA-C160-4648-AB18-D61E4241763E}" presName="node" presStyleLbl="node1" presStyleIdx="10" presStyleCnt="11">
        <dgm:presLayoutVars>
          <dgm:bulletEnabled val="1"/>
        </dgm:presLayoutVars>
      </dgm:prSet>
      <dgm:spPr/>
    </dgm:pt>
  </dgm:ptLst>
  <dgm:cxnLst>
    <dgm:cxn modelId="{91D3F319-AF88-4302-85DF-4D898CFE61C2}" srcId="{E64687C3-18EB-427A-A420-F5D34782D8D1}" destId="{E44F7C74-96E5-4767-908A-414AB20CA165}" srcOrd="8" destOrd="0" parTransId="{30CB545D-A5BF-41A1-99C7-2B7DB08F5469}" sibTransId="{D851FBC3-85FB-4C27-AC7D-574F78BE4CD0}"/>
    <dgm:cxn modelId="{F4EB541B-3403-42DD-BC9D-F00CDE58748E}" type="presOf" srcId="{CDD78ADF-FD2E-43C8-B551-DB307285A5F3}" destId="{F5E7D0C5-5D9F-451E-9F3D-A332BD3F5ABA}" srcOrd="0" destOrd="0" presId="urn:microsoft.com/office/officeart/2005/8/layout/default"/>
    <dgm:cxn modelId="{E3DE3933-C95A-4330-98CB-3D47EF555EC3}" type="presOf" srcId="{04948B2B-D677-418B-9B6E-49DAB6A2EED1}" destId="{234C8629-8B64-4622-925F-94B75F6C179F}" srcOrd="0" destOrd="0" presId="urn:microsoft.com/office/officeart/2005/8/layout/default"/>
    <dgm:cxn modelId="{ABA16733-8DEF-4E63-8EF5-C347AA250F0A}" type="presOf" srcId="{07D9AE4A-1174-47E9-9A04-DEEEA4596B03}" destId="{C874D2AF-BAD3-4992-AC85-9D0C60497E52}" srcOrd="0" destOrd="0" presId="urn:microsoft.com/office/officeart/2005/8/layout/default"/>
    <dgm:cxn modelId="{18BD0A4A-7828-4C23-B716-C0C7A5E783BB}" type="presOf" srcId="{E44F7C74-96E5-4767-908A-414AB20CA165}" destId="{1C621FBC-1554-483C-AA89-1DD133BCF4A0}" srcOrd="0" destOrd="0" presId="urn:microsoft.com/office/officeart/2005/8/layout/default"/>
    <dgm:cxn modelId="{F7E65B71-481A-4BD6-AA32-DA0153C917B1}" type="presOf" srcId="{2D9C4A00-8884-4A51-BC73-D819871E07DA}" destId="{FB09D11B-47AB-4BD2-B1A3-48448B948119}" srcOrd="0" destOrd="0" presId="urn:microsoft.com/office/officeart/2005/8/layout/default"/>
    <dgm:cxn modelId="{435EF753-FDF4-4809-9D1E-3DA65D503D0B}" type="presOf" srcId="{5FC710E1-FA88-44AF-B6D9-D50694155FCB}" destId="{50BA4B07-67F7-4B0E-8869-BD753E53F384}" srcOrd="0" destOrd="0" presId="urn:microsoft.com/office/officeart/2005/8/layout/default"/>
    <dgm:cxn modelId="{F99EC775-BB38-41A5-A10D-77874A2398E1}" srcId="{E64687C3-18EB-427A-A420-F5D34782D8D1}" destId="{F2ECAE74-1EB2-4E0D-828E-B9AB7A00BE50}" srcOrd="2" destOrd="0" parTransId="{76F0BFBD-81EB-400A-9BD0-D3A045B9413F}" sibTransId="{79683EFF-BA46-44D4-9BF8-EFF27A7DAB5D}"/>
    <dgm:cxn modelId="{1F284057-0C65-47BD-83BC-363A32A6F2E1}" srcId="{E64687C3-18EB-427A-A420-F5D34782D8D1}" destId="{04948B2B-D677-418B-9B6E-49DAB6A2EED1}" srcOrd="6" destOrd="0" parTransId="{62973275-CA15-4CCE-A01B-C87FC7A09516}" sibTransId="{79A5C648-2BCB-40F0-A8C2-A2D1E4FDA72F}"/>
    <dgm:cxn modelId="{ECAEAC57-DFDA-4C3E-B9EF-6B016EA22B3C}" type="presOf" srcId="{3FCBE7ED-5575-4398-8272-12E4908E7A40}" destId="{91485986-0889-4F29-AB8B-41DD0521D075}" srcOrd="0" destOrd="0" presId="urn:microsoft.com/office/officeart/2005/8/layout/default"/>
    <dgm:cxn modelId="{9B27F07B-ABBD-4930-919C-4F7C7B3C678E}" srcId="{E64687C3-18EB-427A-A420-F5D34782D8D1}" destId="{CDD78ADF-FD2E-43C8-B551-DB307285A5F3}" srcOrd="3" destOrd="0" parTransId="{AC4CEFE3-0EB8-47DC-A462-3E973AC2CEC7}" sibTransId="{01C6C1CD-EB09-4355-9644-441023B92839}"/>
    <dgm:cxn modelId="{9B9D6B98-4B17-4406-8A9F-9A86FF3D9726}" type="presOf" srcId="{F2ECAE74-1EB2-4E0D-828E-B9AB7A00BE50}" destId="{65FF024A-5831-4F95-9526-03880F2D9D29}" srcOrd="0" destOrd="0" presId="urn:microsoft.com/office/officeart/2005/8/layout/default"/>
    <dgm:cxn modelId="{447D389F-DE47-4913-BAB2-C8BFDFBF2FF2}" type="presOf" srcId="{B8215FFA-C160-4648-AB18-D61E4241763E}" destId="{B599BCE0-EFB0-4C96-BC93-975396E5FB2C}" srcOrd="0" destOrd="0" presId="urn:microsoft.com/office/officeart/2005/8/layout/default"/>
    <dgm:cxn modelId="{787F91A6-6A04-47DE-BD7B-4604BED34976}" type="presOf" srcId="{E64687C3-18EB-427A-A420-F5D34782D8D1}" destId="{B23445ED-A956-4CA6-99B2-4109FAE68C97}" srcOrd="0" destOrd="0" presId="urn:microsoft.com/office/officeart/2005/8/layout/default"/>
    <dgm:cxn modelId="{FD39F3A6-3A84-4E36-9540-616C1C1CF811}" srcId="{E64687C3-18EB-427A-A420-F5D34782D8D1}" destId="{2D9C4A00-8884-4A51-BC73-D819871E07DA}" srcOrd="5" destOrd="0" parTransId="{9E83D23E-E2B5-400D-89A5-61EF7CCC0B4A}" sibTransId="{1FB87F76-882A-43B6-9569-1574F02E88A2}"/>
    <dgm:cxn modelId="{03DA9EBF-9384-4382-A56E-92C63D545B72}" srcId="{E64687C3-18EB-427A-A420-F5D34782D8D1}" destId="{5FC710E1-FA88-44AF-B6D9-D50694155FCB}" srcOrd="9" destOrd="0" parTransId="{85C5A43C-5F91-4ED7-B694-03A3B08E4558}" sibTransId="{DCF70339-C985-4DBC-B1EB-2C0A7E576A6E}"/>
    <dgm:cxn modelId="{464547C4-2BCE-4587-BA50-67E0CB7C3A5F}" type="presOf" srcId="{2813CEBF-8DCF-4DA7-8D1F-C95994A19664}" destId="{400B3D9C-D69A-4582-9A98-81FEAC8839CB}" srcOrd="0" destOrd="0" presId="urn:microsoft.com/office/officeart/2005/8/layout/default"/>
    <dgm:cxn modelId="{F6B714C5-0B3C-48B1-A8D0-5AE181A36A89}" srcId="{E64687C3-18EB-427A-A420-F5D34782D8D1}" destId="{BFAB9165-EF4A-4BD0-806D-2C167AA7CD71}" srcOrd="4" destOrd="0" parTransId="{22D4099D-D0FB-42EC-8553-36C9E06DF902}" sibTransId="{5C9F49E3-8C8C-4130-AFB6-E8D705018DE9}"/>
    <dgm:cxn modelId="{4B0648CC-5F03-4427-9ECB-EA3514C96DC8}" srcId="{E64687C3-18EB-427A-A420-F5D34782D8D1}" destId="{B8215FFA-C160-4648-AB18-D61E4241763E}" srcOrd="10" destOrd="0" parTransId="{7EC740CF-37D0-4491-B98A-BB10DA62EAD3}" sibTransId="{9D3C7FF2-B284-49E4-8F7F-75E45E18362E}"/>
    <dgm:cxn modelId="{661143E1-77D4-4BE7-9597-7879AC274B3B}" srcId="{E64687C3-18EB-427A-A420-F5D34782D8D1}" destId="{07D9AE4A-1174-47E9-9A04-DEEEA4596B03}" srcOrd="1" destOrd="0" parTransId="{E05A6285-8AC6-4A46-A00E-F99E57B5CD12}" sibTransId="{6492E975-BAE1-4AF7-825C-0EC63A9D5119}"/>
    <dgm:cxn modelId="{A886B6EC-C4EB-4B78-9E35-628D438A9865}" type="presOf" srcId="{BFAB9165-EF4A-4BD0-806D-2C167AA7CD71}" destId="{CCC984CF-24FB-4AE5-A390-09CF551361C2}" srcOrd="0" destOrd="0" presId="urn:microsoft.com/office/officeart/2005/8/layout/default"/>
    <dgm:cxn modelId="{4EA1D1F0-C2B7-4B4F-8DBD-86362D0D8658}" srcId="{E64687C3-18EB-427A-A420-F5D34782D8D1}" destId="{3FCBE7ED-5575-4398-8272-12E4908E7A40}" srcOrd="0" destOrd="0" parTransId="{1471184B-BF2F-455C-B8B5-E6D14CB27DD8}" sibTransId="{32564323-CCC4-4FE3-9F60-927A4B7091F0}"/>
    <dgm:cxn modelId="{EC0AB4FE-8D5F-4FBA-A7A3-ABFD0CC0DD0B}" srcId="{E64687C3-18EB-427A-A420-F5D34782D8D1}" destId="{2813CEBF-8DCF-4DA7-8D1F-C95994A19664}" srcOrd="7" destOrd="0" parTransId="{B78A2464-79EE-4351-9826-C8B9E520EB20}" sibTransId="{404BF760-F4B7-4186-A8DA-D90CF63A0B58}"/>
    <dgm:cxn modelId="{A075C0CF-4C04-4BFD-816D-78422D3934E6}" type="presParOf" srcId="{B23445ED-A956-4CA6-99B2-4109FAE68C97}" destId="{91485986-0889-4F29-AB8B-41DD0521D075}" srcOrd="0" destOrd="0" presId="urn:microsoft.com/office/officeart/2005/8/layout/default"/>
    <dgm:cxn modelId="{C5D3E18C-690F-4D18-9656-043C2A0B2349}" type="presParOf" srcId="{B23445ED-A956-4CA6-99B2-4109FAE68C97}" destId="{EBDE604D-B88F-4A6B-B326-903B8BD0329C}" srcOrd="1" destOrd="0" presId="urn:microsoft.com/office/officeart/2005/8/layout/default"/>
    <dgm:cxn modelId="{5F472506-5D77-4390-87B4-2F606652DB7E}" type="presParOf" srcId="{B23445ED-A956-4CA6-99B2-4109FAE68C97}" destId="{C874D2AF-BAD3-4992-AC85-9D0C60497E52}" srcOrd="2" destOrd="0" presId="urn:microsoft.com/office/officeart/2005/8/layout/default"/>
    <dgm:cxn modelId="{1E52AFCF-5821-4E06-9DA0-C5B02DA445DC}" type="presParOf" srcId="{B23445ED-A956-4CA6-99B2-4109FAE68C97}" destId="{BF7DC520-0815-4090-8483-5809EDFA7D09}" srcOrd="3" destOrd="0" presId="urn:microsoft.com/office/officeart/2005/8/layout/default"/>
    <dgm:cxn modelId="{D775DAE1-DEDE-4406-9EEC-D6E1F2D685CE}" type="presParOf" srcId="{B23445ED-A956-4CA6-99B2-4109FAE68C97}" destId="{65FF024A-5831-4F95-9526-03880F2D9D29}" srcOrd="4" destOrd="0" presId="urn:microsoft.com/office/officeart/2005/8/layout/default"/>
    <dgm:cxn modelId="{E08A3CB5-AA53-4781-8BE3-60C1E6028135}" type="presParOf" srcId="{B23445ED-A956-4CA6-99B2-4109FAE68C97}" destId="{6110461E-4582-478B-A3CA-33A5080756B1}" srcOrd="5" destOrd="0" presId="urn:microsoft.com/office/officeart/2005/8/layout/default"/>
    <dgm:cxn modelId="{DD608A64-1CAF-4703-B4FC-C166204FDC91}" type="presParOf" srcId="{B23445ED-A956-4CA6-99B2-4109FAE68C97}" destId="{F5E7D0C5-5D9F-451E-9F3D-A332BD3F5ABA}" srcOrd="6" destOrd="0" presId="urn:microsoft.com/office/officeart/2005/8/layout/default"/>
    <dgm:cxn modelId="{287BE2FB-4C6D-4F77-BA93-A712F7E77729}" type="presParOf" srcId="{B23445ED-A956-4CA6-99B2-4109FAE68C97}" destId="{08436B50-EDDF-4EFB-9504-A502D9C8CB82}" srcOrd="7" destOrd="0" presId="urn:microsoft.com/office/officeart/2005/8/layout/default"/>
    <dgm:cxn modelId="{AB837B26-7DDA-435E-B658-7F82CD6D26E5}" type="presParOf" srcId="{B23445ED-A956-4CA6-99B2-4109FAE68C97}" destId="{CCC984CF-24FB-4AE5-A390-09CF551361C2}" srcOrd="8" destOrd="0" presId="urn:microsoft.com/office/officeart/2005/8/layout/default"/>
    <dgm:cxn modelId="{5C3442AC-66AD-4637-9D70-F68163FB6BFB}" type="presParOf" srcId="{B23445ED-A956-4CA6-99B2-4109FAE68C97}" destId="{0F021781-9AA2-4092-8CC1-C4ADC19880FA}" srcOrd="9" destOrd="0" presId="urn:microsoft.com/office/officeart/2005/8/layout/default"/>
    <dgm:cxn modelId="{A140127F-34F2-4A86-961B-6C96ED2C3806}" type="presParOf" srcId="{B23445ED-A956-4CA6-99B2-4109FAE68C97}" destId="{FB09D11B-47AB-4BD2-B1A3-48448B948119}" srcOrd="10" destOrd="0" presId="urn:microsoft.com/office/officeart/2005/8/layout/default"/>
    <dgm:cxn modelId="{ABC4E4D6-6B18-462C-A146-47CF88815804}" type="presParOf" srcId="{B23445ED-A956-4CA6-99B2-4109FAE68C97}" destId="{8D790A5A-0178-442F-BF19-13B6A58C29F9}" srcOrd="11" destOrd="0" presId="urn:microsoft.com/office/officeart/2005/8/layout/default"/>
    <dgm:cxn modelId="{5C58E7A1-5798-4F56-AAE3-0C87504D3099}" type="presParOf" srcId="{B23445ED-A956-4CA6-99B2-4109FAE68C97}" destId="{234C8629-8B64-4622-925F-94B75F6C179F}" srcOrd="12" destOrd="0" presId="urn:microsoft.com/office/officeart/2005/8/layout/default"/>
    <dgm:cxn modelId="{0FF62BBB-92E4-424D-8681-E5C887405A4A}" type="presParOf" srcId="{B23445ED-A956-4CA6-99B2-4109FAE68C97}" destId="{1719DCB0-8232-4D51-A8FB-F6BB6A400022}" srcOrd="13" destOrd="0" presId="urn:microsoft.com/office/officeart/2005/8/layout/default"/>
    <dgm:cxn modelId="{A360C3AC-9CC9-4805-9D6B-4518610E0C1C}" type="presParOf" srcId="{B23445ED-A956-4CA6-99B2-4109FAE68C97}" destId="{400B3D9C-D69A-4582-9A98-81FEAC8839CB}" srcOrd="14" destOrd="0" presId="urn:microsoft.com/office/officeart/2005/8/layout/default"/>
    <dgm:cxn modelId="{D079B69D-AD88-41C5-A229-ADF8ED738634}" type="presParOf" srcId="{B23445ED-A956-4CA6-99B2-4109FAE68C97}" destId="{7A24666B-C698-40CC-B399-055216BA4535}" srcOrd="15" destOrd="0" presId="urn:microsoft.com/office/officeart/2005/8/layout/default"/>
    <dgm:cxn modelId="{EBC99802-57EE-4326-AE23-068DA43663FE}" type="presParOf" srcId="{B23445ED-A956-4CA6-99B2-4109FAE68C97}" destId="{1C621FBC-1554-483C-AA89-1DD133BCF4A0}" srcOrd="16" destOrd="0" presId="urn:microsoft.com/office/officeart/2005/8/layout/default"/>
    <dgm:cxn modelId="{1F3E1F44-10BE-4DD7-8909-EA0348C3580C}" type="presParOf" srcId="{B23445ED-A956-4CA6-99B2-4109FAE68C97}" destId="{6AD9485E-81B1-4D3C-A1DB-1E5FADE8A566}" srcOrd="17" destOrd="0" presId="urn:microsoft.com/office/officeart/2005/8/layout/default"/>
    <dgm:cxn modelId="{BC877C26-06A4-450B-BB5D-6562F7E911B7}" type="presParOf" srcId="{B23445ED-A956-4CA6-99B2-4109FAE68C97}" destId="{50BA4B07-67F7-4B0E-8869-BD753E53F384}" srcOrd="18" destOrd="0" presId="urn:microsoft.com/office/officeart/2005/8/layout/default"/>
    <dgm:cxn modelId="{E41BB75B-317E-4D97-8BCA-9EEACB6DAF7E}" type="presParOf" srcId="{B23445ED-A956-4CA6-99B2-4109FAE68C97}" destId="{E4AB6F9D-D7AA-42B9-9CB7-B24B4A6367D8}" srcOrd="19" destOrd="0" presId="urn:microsoft.com/office/officeart/2005/8/layout/default"/>
    <dgm:cxn modelId="{593A7F21-2AB7-4715-A7C7-EDC12830C9BC}" type="presParOf" srcId="{B23445ED-A956-4CA6-99B2-4109FAE68C97}" destId="{B599BCE0-EFB0-4C96-BC93-975396E5FB2C}" srcOrd="2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B5D24630-DB47-424E-8088-63D982A33F22}" type="doc">
      <dgm:prSet loTypeId="urn:microsoft.com/office/officeart/2005/8/layout/chevron2" loCatId="list" qsTypeId="urn:microsoft.com/office/officeart/2005/8/quickstyle/3d2#5" qsCatId="3D" csTypeId="urn:microsoft.com/office/officeart/2005/8/colors/colorful4" csCatId="colorful" phldr="1"/>
      <dgm:spPr/>
      <dgm:t>
        <a:bodyPr/>
        <a:lstStyle/>
        <a:p>
          <a:endParaRPr lang="en-US"/>
        </a:p>
      </dgm:t>
    </dgm:pt>
    <dgm:pt modelId="{C06FAF00-E9A7-4242-AED7-5E82F8D7E998}">
      <dgm:prSet phldrT="[Text]" custT="1"/>
      <dgm:spPr/>
      <dgm:t>
        <a:bodyPr/>
        <a:lstStyle/>
        <a:p>
          <a:r>
            <a:rPr lang="en-US" sz="3500" dirty="0"/>
            <a:t>SECTION 276 B</a:t>
          </a:r>
        </a:p>
      </dgm:t>
    </dgm:pt>
    <dgm:pt modelId="{8690461F-3705-4763-ABF0-C04774D03F17}" type="parTrans" cxnId="{7D27D5E2-BD1A-4A07-9646-D31269A77CEA}">
      <dgm:prSet/>
      <dgm:spPr/>
      <dgm:t>
        <a:bodyPr/>
        <a:lstStyle/>
        <a:p>
          <a:endParaRPr lang="en-US"/>
        </a:p>
      </dgm:t>
    </dgm:pt>
    <dgm:pt modelId="{424AF16E-3EA3-4327-A7CD-0541DF78ADA2}" type="sibTrans" cxnId="{7D27D5E2-BD1A-4A07-9646-D31269A77CEA}">
      <dgm:prSet/>
      <dgm:spPr/>
      <dgm:t>
        <a:bodyPr/>
        <a:lstStyle/>
        <a:p>
          <a:endParaRPr lang="en-US"/>
        </a:p>
      </dgm:t>
    </dgm:pt>
    <dgm:pt modelId="{10A322E2-9094-48A8-A006-099DA915C654}">
      <dgm:prSet phldrT="[Text]"/>
      <dgm:spPr/>
      <dgm:t>
        <a:bodyPr/>
        <a:lstStyle/>
        <a:p>
          <a:r>
            <a:rPr lang="en-US" b="0" i="0" dirty="0"/>
            <a:t>If a person fails to pay to the credit of the Central Government-the tax deducted at source by him as required by or under the provisions of Chapter XVII-B; or the tax payable by him, as required by or under, -- sub-section (2) of section 115-O; or the second proviso to section 194B, he shall be punishable with rigorous imprisonment for a term which shall not be less than three months but which may extend to seven years and with fine.</a:t>
          </a:r>
          <a:endParaRPr lang="en-US" dirty="0"/>
        </a:p>
      </dgm:t>
    </dgm:pt>
    <dgm:pt modelId="{31F0D6DF-3E99-473F-8F8F-450EBDBB0615}" type="parTrans" cxnId="{7B358C50-C9F3-45AC-A117-805570591633}">
      <dgm:prSet/>
      <dgm:spPr/>
      <dgm:t>
        <a:bodyPr/>
        <a:lstStyle/>
        <a:p>
          <a:endParaRPr lang="en-US"/>
        </a:p>
      </dgm:t>
    </dgm:pt>
    <dgm:pt modelId="{16DE2833-E57A-46E3-B46D-7C65403086C1}" type="sibTrans" cxnId="{7B358C50-C9F3-45AC-A117-805570591633}">
      <dgm:prSet/>
      <dgm:spPr/>
      <dgm:t>
        <a:bodyPr/>
        <a:lstStyle/>
        <a:p>
          <a:endParaRPr lang="en-US"/>
        </a:p>
      </dgm:t>
    </dgm:pt>
    <dgm:pt modelId="{F1368C11-929C-40F2-9FEE-DBDDBC28F102}" type="pres">
      <dgm:prSet presAssocID="{B5D24630-DB47-424E-8088-63D982A33F22}" presName="linearFlow" presStyleCnt="0">
        <dgm:presLayoutVars>
          <dgm:dir/>
          <dgm:animLvl val="lvl"/>
          <dgm:resizeHandles val="exact"/>
        </dgm:presLayoutVars>
      </dgm:prSet>
      <dgm:spPr/>
    </dgm:pt>
    <dgm:pt modelId="{EEA1EF09-C0D7-4E57-A074-BA6ADEE6E977}" type="pres">
      <dgm:prSet presAssocID="{C06FAF00-E9A7-4242-AED7-5E82F8D7E998}" presName="composite" presStyleCnt="0"/>
      <dgm:spPr/>
    </dgm:pt>
    <dgm:pt modelId="{F6A3B127-4A0F-47E5-A4E2-700064D8849C}" type="pres">
      <dgm:prSet presAssocID="{C06FAF00-E9A7-4242-AED7-5E82F8D7E998}" presName="parentText" presStyleLbl="alignNode1" presStyleIdx="0" presStyleCnt="1">
        <dgm:presLayoutVars>
          <dgm:chMax val="1"/>
          <dgm:bulletEnabled val="1"/>
        </dgm:presLayoutVars>
      </dgm:prSet>
      <dgm:spPr/>
    </dgm:pt>
    <dgm:pt modelId="{6D478664-402B-447D-8459-1EF0F1B1C197}" type="pres">
      <dgm:prSet presAssocID="{C06FAF00-E9A7-4242-AED7-5E82F8D7E998}" presName="descendantText" presStyleLbl="alignAcc1" presStyleIdx="0" presStyleCnt="1" custScaleY="162861">
        <dgm:presLayoutVars>
          <dgm:bulletEnabled val="1"/>
        </dgm:presLayoutVars>
      </dgm:prSet>
      <dgm:spPr/>
    </dgm:pt>
  </dgm:ptLst>
  <dgm:cxnLst>
    <dgm:cxn modelId="{FA0AC86D-73CA-40EE-A40F-59ED19EEB66F}" type="presOf" srcId="{B5D24630-DB47-424E-8088-63D982A33F22}" destId="{F1368C11-929C-40F2-9FEE-DBDDBC28F102}" srcOrd="0" destOrd="0" presId="urn:microsoft.com/office/officeart/2005/8/layout/chevron2"/>
    <dgm:cxn modelId="{7B358C50-C9F3-45AC-A117-805570591633}" srcId="{C06FAF00-E9A7-4242-AED7-5E82F8D7E998}" destId="{10A322E2-9094-48A8-A006-099DA915C654}" srcOrd="0" destOrd="0" parTransId="{31F0D6DF-3E99-473F-8F8F-450EBDBB0615}" sibTransId="{16DE2833-E57A-46E3-B46D-7C65403086C1}"/>
    <dgm:cxn modelId="{91B1C6BD-6782-4BDD-A99B-066AF6F77173}" type="presOf" srcId="{10A322E2-9094-48A8-A006-099DA915C654}" destId="{6D478664-402B-447D-8459-1EF0F1B1C197}" srcOrd="0" destOrd="0" presId="urn:microsoft.com/office/officeart/2005/8/layout/chevron2"/>
    <dgm:cxn modelId="{1EF7ADD5-0636-4B8D-AED3-9248BA96FB33}" type="presOf" srcId="{C06FAF00-E9A7-4242-AED7-5E82F8D7E998}" destId="{F6A3B127-4A0F-47E5-A4E2-700064D8849C}" srcOrd="0" destOrd="0" presId="urn:microsoft.com/office/officeart/2005/8/layout/chevron2"/>
    <dgm:cxn modelId="{7D27D5E2-BD1A-4A07-9646-D31269A77CEA}" srcId="{B5D24630-DB47-424E-8088-63D982A33F22}" destId="{C06FAF00-E9A7-4242-AED7-5E82F8D7E998}" srcOrd="0" destOrd="0" parTransId="{8690461F-3705-4763-ABF0-C04774D03F17}" sibTransId="{424AF16E-3EA3-4327-A7CD-0541DF78ADA2}"/>
    <dgm:cxn modelId="{DBC8325C-8839-49BB-9772-D9432FAA51FB}" type="presParOf" srcId="{F1368C11-929C-40F2-9FEE-DBDDBC28F102}" destId="{EEA1EF09-C0D7-4E57-A074-BA6ADEE6E977}" srcOrd="0" destOrd="0" presId="urn:microsoft.com/office/officeart/2005/8/layout/chevron2"/>
    <dgm:cxn modelId="{CF9A2E5B-B0B8-47C6-8E2C-E5657BD676F2}" type="presParOf" srcId="{EEA1EF09-C0D7-4E57-A074-BA6ADEE6E977}" destId="{F6A3B127-4A0F-47E5-A4E2-700064D8849C}" srcOrd="0" destOrd="0" presId="urn:microsoft.com/office/officeart/2005/8/layout/chevron2"/>
    <dgm:cxn modelId="{F27301AE-EECE-41A0-9793-F19E6C919042}" type="presParOf" srcId="{EEA1EF09-C0D7-4E57-A074-BA6ADEE6E977}" destId="{6D478664-402B-447D-8459-1EF0F1B1C197}"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96D131E-2F32-46BF-9F10-93CBC4EC688E}" type="doc">
      <dgm:prSet loTypeId="urn:microsoft.com/office/officeart/2016/7/layout/LinearBlockProcessNumbered" loCatId="process" qsTypeId="urn:microsoft.com/office/officeart/2005/8/quickstyle/simple1" qsCatId="simple" csTypeId="urn:microsoft.com/office/officeart/2005/8/colors/colorful2" csCatId="colorful"/>
      <dgm:spPr/>
      <dgm:t>
        <a:bodyPr/>
        <a:lstStyle/>
        <a:p>
          <a:endParaRPr lang="en-US"/>
        </a:p>
      </dgm:t>
    </dgm:pt>
    <dgm:pt modelId="{FFFC3960-4075-4728-9D28-D09F91E46BC1}">
      <dgm:prSet/>
      <dgm:spPr/>
      <dgm:t>
        <a:bodyPr/>
        <a:lstStyle/>
        <a:p>
          <a:r>
            <a:rPr lang="en-GB" b="1"/>
            <a:t>Form 24Q</a:t>
          </a:r>
          <a:r>
            <a:rPr lang="en-GB"/>
            <a:t> – for salaries</a:t>
          </a:r>
          <a:endParaRPr lang="en-US"/>
        </a:p>
      </dgm:t>
    </dgm:pt>
    <dgm:pt modelId="{44EC83D5-AAD1-4584-A1C4-42694447018C}" type="parTrans" cxnId="{0DAABE1C-4D40-46D8-8C42-DB59C1152FAB}">
      <dgm:prSet/>
      <dgm:spPr/>
      <dgm:t>
        <a:bodyPr/>
        <a:lstStyle/>
        <a:p>
          <a:endParaRPr lang="en-US"/>
        </a:p>
      </dgm:t>
    </dgm:pt>
    <dgm:pt modelId="{383C4DCC-B002-41CC-ACD6-6AD03BDA3B40}" type="sibTrans" cxnId="{0DAABE1C-4D40-46D8-8C42-DB59C1152FAB}">
      <dgm:prSet phldrT="01" phldr="0"/>
      <dgm:spPr/>
      <dgm:t>
        <a:bodyPr/>
        <a:lstStyle/>
        <a:p>
          <a:r>
            <a:rPr lang="en-US"/>
            <a:t>01</a:t>
          </a:r>
        </a:p>
      </dgm:t>
    </dgm:pt>
    <dgm:pt modelId="{5C729197-8658-49EA-A137-4D7328CA10C3}">
      <dgm:prSet/>
      <dgm:spPr/>
      <dgm:t>
        <a:bodyPr/>
        <a:lstStyle/>
        <a:p>
          <a:r>
            <a:rPr lang="en-GB" b="1"/>
            <a:t>Form 26Q –</a:t>
          </a:r>
          <a:r>
            <a:rPr lang="en-GB"/>
            <a:t> for non salaries</a:t>
          </a:r>
          <a:endParaRPr lang="en-US"/>
        </a:p>
      </dgm:t>
    </dgm:pt>
    <dgm:pt modelId="{47956A5D-489F-41CC-B608-878BC95FA492}" type="parTrans" cxnId="{AB33DBAA-5094-47B8-931D-2E92C091E6A1}">
      <dgm:prSet/>
      <dgm:spPr/>
      <dgm:t>
        <a:bodyPr/>
        <a:lstStyle/>
        <a:p>
          <a:endParaRPr lang="en-US"/>
        </a:p>
      </dgm:t>
    </dgm:pt>
    <dgm:pt modelId="{5DECCA5E-A952-4417-9EDA-AC20C3C6C147}" type="sibTrans" cxnId="{AB33DBAA-5094-47B8-931D-2E92C091E6A1}">
      <dgm:prSet phldrT="02" phldr="0"/>
      <dgm:spPr/>
      <dgm:t>
        <a:bodyPr/>
        <a:lstStyle/>
        <a:p>
          <a:r>
            <a:rPr lang="en-US"/>
            <a:t>02</a:t>
          </a:r>
        </a:p>
      </dgm:t>
    </dgm:pt>
    <dgm:pt modelId="{20026125-DEC0-4A19-A98C-3EC31B25EA95}">
      <dgm:prSet/>
      <dgm:spPr/>
      <dgm:t>
        <a:bodyPr/>
        <a:lstStyle/>
        <a:p>
          <a:r>
            <a:rPr lang="en-GB" b="1"/>
            <a:t>Form 27Q </a:t>
          </a:r>
          <a:r>
            <a:rPr lang="en-GB"/>
            <a:t> – For payment made to NRI</a:t>
          </a:r>
          <a:endParaRPr lang="en-US"/>
        </a:p>
      </dgm:t>
    </dgm:pt>
    <dgm:pt modelId="{75D86C3F-70FB-4710-ACE5-437B31A62615}" type="parTrans" cxnId="{55A54AA1-E555-4E19-8FF1-7F80923F1886}">
      <dgm:prSet/>
      <dgm:spPr/>
      <dgm:t>
        <a:bodyPr/>
        <a:lstStyle/>
        <a:p>
          <a:endParaRPr lang="en-US"/>
        </a:p>
      </dgm:t>
    </dgm:pt>
    <dgm:pt modelId="{E72F9211-1222-409C-95EC-D8FD055EB92A}" type="sibTrans" cxnId="{55A54AA1-E555-4E19-8FF1-7F80923F1886}">
      <dgm:prSet phldrT="03" phldr="0"/>
      <dgm:spPr/>
      <dgm:t>
        <a:bodyPr/>
        <a:lstStyle/>
        <a:p>
          <a:r>
            <a:rPr lang="en-US"/>
            <a:t>03</a:t>
          </a:r>
        </a:p>
      </dgm:t>
    </dgm:pt>
    <dgm:pt modelId="{9C915B14-4B22-4482-A359-46DEF751B52E}" type="pres">
      <dgm:prSet presAssocID="{596D131E-2F32-46BF-9F10-93CBC4EC688E}" presName="Name0" presStyleCnt="0">
        <dgm:presLayoutVars>
          <dgm:animLvl val="lvl"/>
          <dgm:resizeHandles val="exact"/>
        </dgm:presLayoutVars>
      </dgm:prSet>
      <dgm:spPr/>
    </dgm:pt>
    <dgm:pt modelId="{BDB2B09C-A4BB-4C81-B28B-4DFF698686F9}" type="pres">
      <dgm:prSet presAssocID="{FFFC3960-4075-4728-9D28-D09F91E46BC1}" presName="compositeNode" presStyleCnt="0">
        <dgm:presLayoutVars>
          <dgm:bulletEnabled val="1"/>
        </dgm:presLayoutVars>
      </dgm:prSet>
      <dgm:spPr/>
    </dgm:pt>
    <dgm:pt modelId="{DCE2FAEA-1C04-4E41-B17E-263AC123DD00}" type="pres">
      <dgm:prSet presAssocID="{FFFC3960-4075-4728-9D28-D09F91E46BC1}" presName="bgRect" presStyleLbl="alignNode1" presStyleIdx="0" presStyleCnt="3"/>
      <dgm:spPr/>
    </dgm:pt>
    <dgm:pt modelId="{6639DAD1-2D1D-4415-BA73-8F157141D1A1}" type="pres">
      <dgm:prSet presAssocID="{383C4DCC-B002-41CC-ACD6-6AD03BDA3B40}" presName="sibTransNodeRect" presStyleLbl="alignNode1" presStyleIdx="0" presStyleCnt="3">
        <dgm:presLayoutVars>
          <dgm:chMax val="0"/>
          <dgm:bulletEnabled val="1"/>
        </dgm:presLayoutVars>
      </dgm:prSet>
      <dgm:spPr/>
    </dgm:pt>
    <dgm:pt modelId="{42CF19E5-38C5-4E54-A96B-EEA5AE8A9F61}" type="pres">
      <dgm:prSet presAssocID="{FFFC3960-4075-4728-9D28-D09F91E46BC1}" presName="nodeRect" presStyleLbl="alignNode1" presStyleIdx="0" presStyleCnt="3">
        <dgm:presLayoutVars>
          <dgm:bulletEnabled val="1"/>
        </dgm:presLayoutVars>
      </dgm:prSet>
      <dgm:spPr/>
    </dgm:pt>
    <dgm:pt modelId="{1E47D8DE-BFEA-4239-8D43-AE76F5372277}" type="pres">
      <dgm:prSet presAssocID="{383C4DCC-B002-41CC-ACD6-6AD03BDA3B40}" presName="sibTrans" presStyleCnt="0"/>
      <dgm:spPr/>
    </dgm:pt>
    <dgm:pt modelId="{AD674F51-EF48-48FF-9DDC-245E23F5A93D}" type="pres">
      <dgm:prSet presAssocID="{5C729197-8658-49EA-A137-4D7328CA10C3}" presName="compositeNode" presStyleCnt="0">
        <dgm:presLayoutVars>
          <dgm:bulletEnabled val="1"/>
        </dgm:presLayoutVars>
      </dgm:prSet>
      <dgm:spPr/>
    </dgm:pt>
    <dgm:pt modelId="{5DF25ED2-94C3-4D84-A7E1-2E1B2BCFEEFE}" type="pres">
      <dgm:prSet presAssocID="{5C729197-8658-49EA-A137-4D7328CA10C3}" presName="bgRect" presStyleLbl="alignNode1" presStyleIdx="1" presStyleCnt="3"/>
      <dgm:spPr/>
    </dgm:pt>
    <dgm:pt modelId="{562B5BCC-A60B-4453-B493-888884B248E6}" type="pres">
      <dgm:prSet presAssocID="{5DECCA5E-A952-4417-9EDA-AC20C3C6C147}" presName="sibTransNodeRect" presStyleLbl="alignNode1" presStyleIdx="1" presStyleCnt="3">
        <dgm:presLayoutVars>
          <dgm:chMax val="0"/>
          <dgm:bulletEnabled val="1"/>
        </dgm:presLayoutVars>
      </dgm:prSet>
      <dgm:spPr/>
    </dgm:pt>
    <dgm:pt modelId="{C8816F66-D194-490A-811E-CF3E9BE9C6B0}" type="pres">
      <dgm:prSet presAssocID="{5C729197-8658-49EA-A137-4D7328CA10C3}" presName="nodeRect" presStyleLbl="alignNode1" presStyleIdx="1" presStyleCnt="3">
        <dgm:presLayoutVars>
          <dgm:bulletEnabled val="1"/>
        </dgm:presLayoutVars>
      </dgm:prSet>
      <dgm:spPr/>
    </dgm:pt>
    <dgm:pt modelId="{12E57C92-3F13-45B0-9607-F3E17EC6F515}" type="pres">
      <dgm:prSet presAssocID="{5DECCA5E-A952-4417-9EDA-AC20C3C6C147}" presName="sibTrans" presStyleCnt="0"/>
      <dgm:spPr/>
    </dgm:pt>
    <dgm:pt modelId="{B279048A-AEFA-4C88-8214-16392652D808}" type="pres">
      <dgm:prSet presAssocID="{20026125-DEC0-4A19-A98C-3EC31B25EA95}" presName="compositeNode" presStyleCnt="0">
        <dgm:presLayoutVars>
          <dgm:bulletEnabled val="1"/>
        </dgm:presLayoutVars>
      </dgm:prSet>
      <dgm:spPr/>
    </dgm:pt>
    <dgm:pt modelId="{13A58805-8B01-4DB2-B608-F845EB19A63E}" type="pres">
      <dgm:prSet presAssocID="{20026125-DEC0-4A19-A98C-3EC31B25EA95}" presName="bgRect" presStyleLbl="alignNode1" presStyleIdx="2" presStyleCnt="3"/>
      <dgm:spPr/>
    </dgm:pt>
    <dgm:pt modelId="{316A494B-D372-41C5-9778-42842C06DC7F}" type="pres">
      <dgm:prSet presAssocID="{E72F9211-1222-409C-95EC-D8FD055EB92A}" presName="sibTransNodeRect" presStyleLbl="alignNode1" presStyleIdx="2" presStyleCnt="3">
        <dgm:presLayoutVars>
          <dgm:chMax val="0"/>
          <dgm:bulletEnabled val="1"/>
        </dgm:presLayoutVars>
      </dgm:prSet>
      <dgm:spPr/>
    </dgm:pt>
    <dgm:pt modelId="{E884EB97-9C0C-4D7E-A814-3836B6D06E35}" type="pres">
      <dgm:prSet presAssocID="{20026125-DEC0-4A19-A98C-3EC31B25EA95}" presName="nodeRect" presStyleLbl="alignNode1" presStyleIdx="2" presStyleCnt="3">
        <dgm:presLayoutVars>
          <dgm:bulletEnabled val="1"/>
        </dgm:presLayoutVars>
      </dgm:prSet>
      <dgm:spPr/>
    </dgm:pt>
  </dgm:ptLst>
  <dgm:cxnLst>
    <dgm:cxn modelId="{82397301-D7AD-4F97-BADF-52DD7D2024AE}" type="presOf" srcId="{E72F9211-1222-409C-95EC-D8FD055EB92A}" destId="{316A494B-D372-41C5-9778-42842C06DC7F}" srcOrd="0" destOrd="0" presId="urn:microsoft.com/office/officeart/2016/7/layout/LinearBlockProcessNumbered"/>
    <dgm:cxn modelId="{8CD07603-CE1C-45A1-A406-FDD40C45D1B4}" type="presOf" srcId="{596D131E-2F32-46BF-9F10-93CBC4EC688E}" destId="{9C915B14-4B22-4482-A359-46DEF751B52E}" srcOrd="0" destOrd="0" presId="urn:microsoft.com/office/officeart/2016/7/layout/LinearBlockProcessNumbered"/>
    <dgm:cxn modelId="{0DAABE1C-4D40-46D8-8C42-DB59C1152FAB}" srcId="{596D131E-2F32-46BF-9F10-93CBC4EC688E}" destId="{FFFC3960-4075-4728-9D28-D09F91E46BC1}" srcOrd="0" destOrd="0" parTransId="{44EC83D5-AAD1-4584-A1C4-42694447018C}" sibTransId="{383C4DCC-B002-41CC-ACD6-6AD03BDA3B40}"/>
    <dgm:cxn modelId="{B70CD32F-3CC2-4926-AF95-78DABBBB11B6}" type="presOf" srcId="{5DECCA5E-A952-4417-9EDA-AC20C3C6C147}" destId="{562B5BCC-A60B-4453-B493-888884B248E6}" srcOrd="0" destOrd="0" presId="urn:microsoft.com/office/officeart/2016/7/layout/LinearBlockProcessNumbered"/>
    <dgm:cxn modelId="{7CA63C5C-5035-4F7E-BCD7-1CF9E8D6F40F}" type="presOf" srcId="{FFFC3960-4075-4728-9D28-D09F91E46BC1}" destId="{42CF19E5-38C5-4E54-A96B-EEA5AE8A9F61}" srcOrd="1" destOrd="0" presId="urn:microsoft.com/office/officeart/2016/7/layout/LinearBlockProcessNumbered"/>
    <dgm:cxn modelId="{8B9D806F-CB14-4157-8245-ACEB6D1DD77C}" type="presOf" srcId="{5C729197-8658-49EA-A137-4D7328CA10C3}" destId="{5DF25ED2-94C3-4D84-A7E1-2E1B2BCFEEFE}" srcOrd="0" destOrd="0" presId="urn:microsoft.com/office/officeart/2016/7/layout/LinearBlockProcessNumbered"/>
    <dgm:cxn modelId="{5733D257-B163-4672-B306-7BAA951B2065}" type="presOf" srcId="{20026125-DEC0-4A19-A98C-3EC31B25EA95}" destId="{13A58805-8B01-4DB2-B608-F845EB19A63E}" srcOrd="0" destOrd="0" presId="urn:microsoft.com/office/officeart/2016/7/layout/LinearBlockProcessNumbered"/>
    <dgm:cxn modelId="{CA0E357A-0259-4716-BC15-B7A88B3138EB}" type="presOf" srcId="{FFFC3960-4075-4728-9D28-D09F91E46BC1}" destId="{DCE2FAEA-1C04-4E41-B17E-263AC123DD00}" srcOrd="0" destOrd="0" presId="urn:microsoft.com/office/officeart/2016/7/layout/LinearBlockProcessNumbered"/>
    <dgm:cxn modelId="{6D35858E-FB5C-4C12-ACB3-CA3B5E3B06D9}" type="presOf" srcId="{5C729197-8658-49EA-A137-4D7328CA10C3}" destId="{C8816F66-D194-490A-811E-CF3E9BE9C6B0}" srcOrd="1" destOrd="0" presId="urn:microsoft.com/office/officeart/2016/7/layout/LinearBlockProcessNumbered"/>
    <dgm:cxn modelId="{55A54AA1-E555-4E19-8FF1-7F80923F1886}" srcId="{596D131E-2F32-46BF-9F10-93CBC4EC688E}" destId="{20026125-DEC0-4A19-A98C-3EC31B25EA95}" srcOrd="2" destOrd="0" parTransId="{75D86C3F-70FB-4710-ACE5-437B31A62615}" sibTransId="{E72F9211-1222-409C-95EC-D8FD055EB92A}"/>
    <dgm:cxn modelId="{24642DA2-2ACB-4FDA-99E6-345FD76D9F4F}" type="presOf" srcId="{20026125-DEC0-4A19-A98C-3EC31B25EA95}" destId="{E884EB97-9C0C-4D7E-A814-3836B6D06E35}" srcOrd="1" destOrd="0" presId="urn:microsoft.com/office/officeart/2016/7/layout/LinearBlockProcessNumbered"/>
    <dgm:cxn modelId="{AB33DBAA-5094-47B8-931D-2E92C091E6A1}" srcId="{596D131E-2F32-46BF-9F10-93CBC4EC688E}" destId="{5C729197-8658-49EA-A137-4D7328CA10C3}" srcOrd="1" destOrd="0" parTransId="{47956A5D-489F-41CC-B608-878BC95FA492}" sibTransId="{5DECCA5E-A952-4417-9EDA-AC20C3C6C147}"/>
    <dgm:cxn modelId="{314CAFB1-0576-4405-8B52-5699852C9A7B}" type="presOf" srcId="{383C4DCC-B002-41CC-ACD6-6AD03BDA3B40}" destId="{6639DAD1-2D1D-4415-BA73-8F157141D1A1}" srcOrd="0" destOrd="0" presId="urn:microsoft.com/office/officeart/2016/7/layout/LinearBlockProcessNumbered"/>
    <dgm:cxn modelId="{4B61977D-E3E9-413C-96C6-D610907AFE25}" type="presParOf" srcId="{9C915B14-4B22-4482-A359-46DEF751B52E}" destId="{BDB2B09C-A4BB-4C81-B28B-4DFF698686F9}" srcOrd="0" destOrd="0" presId="urn:microsoft.com/office/officeart/2016/7/layout/LinearBlockProcessNumbered"/>
    <dgm:cxn modelId="{AD089F00-3062-4C81-8382-91679FF99616}" type="presParOf" srcId="{BDB2B09C-A4BB-4C81-B28B-4DFF698686F9}" destId="{DCE2FAEA-1C04-4E41-B17E-263AC123DD00}" srcOrd="0" destOrd="0" presId="urn:microsoft.com/office/officeart/2016/7/layout/LinearBlockProcessNumbered"/>
    <dgm:cxn modelId="{827C8166-8EB6-416E-B16A-B5D5526E2B50}" type="presParOf" srcId="{BDB2B09C-A4BB-4C81-B28B-4DFF698686F9}" destId="{6639DAD1-2D1D-4415-BA73-8F157141D1A1}" srcOrd="1" destOrd="0" presId="urn:microsoft.com/office/officeart/2016/7/layout/LinearBlockProcessNumbered"/>
    <dgm:cxn modelId="{757842DD-BF37-4C37-8AB0-985BB2BBC028}" type="presParOf" srcId="{BDB2B09C-A4BB-4C81-B28B-4DFF698686F9}" destId="{42CF19E5-38C5-4E54-A96B-EEA5AE8A9F61}" srcOrd="2" destOrd="0" presId="urn:microsoft.com/office/officeart/2016/7/layout/LinearBlockProcessNumbered"/>
    <dgm:cxn modelId="{DB094B53-CB1E-4862-91EC-2E4E2FA2C79D}" type="presParOf" srcId="{9C915B14-4B22-4482-A359-46DEF751B52E}" destId="{1E47D8DE-BFEA-4239-8D43-AE76F5372277}" srcOrd="1" destOrd="0" presId="urn:microsoft.com/office/officeart/2016/7/layout/LinearBlockProcessNumbered"/>
    <dgm:cxn modelId="{4CD51A0E-5EA9-42D5-8A4C-ED62B3D13305}" type="presParOf" srcId="{9C915B14-4B22-4482-A359-46DEF751B52E}" destId="{AD674F51-EF48-48FF-9DDC-245E23F5A93D}" srcOrd="2" destOrd="0" presId="urn:microsoft.com/office/officeart/2016/7/layout/LinearBlockProcessNumbered"/>
    <dgm:cxn modelId="{ECF62A8F-E961-4CB7-BC41-DBC6719BC5AF}" type="presParOf" srcId="{AD674F51-EF48-48FF-9DDC-245E23F5A93D}" destId="{5DF25ED2-94C3-4D84-A7E1-2E1B2BCFEEFE}" srcOrd="0" destOrd="0" presId="urn:microsoft.com/office/officeart/2016/7/layout/LinearBlockProcessNumbered"/>
    <dgm:cxn modelId="{0D93D17A-82D0-4C7E-99BA-4969C8EC3F61}" type="presParOf" srcId="{AD674F51-EF48-48FF-9DDC-245E23F5A93D}" destId="{562B5BCC-A60B-4453-B493-888884B248E6}" srcOrd="1" destOrd="0" presId="urn:microsoft.com/office/officeart/2016/7/layout/LinearBlockProcessNumbered"/>
    <dgm:cxn modelId="{F92E4820-6A0F-4C36-9B78-4B994CAA022D}" type="presParOf" srcId="{AD674F51-EF48-48FF-9DDC-245E23F5A93D}" destId="{C8816F66-D194-490A-811E-CF3E9BE9C6B0}" srcOrd="2" destOrd="0" presId="urn:microsoft.com/office/officeart/2016/7/layout/LinearBlockProcessNumbered"/>
    <dgm:cxn modelId="{7C40393B-89AA-44AB-BC5A-7837AFFF1850}" type="presParOf" srcId="{9C915B14-4B22-4482-A359-46DEF751B52E}" destId="{12E57C92-3F13-45B0-9607-F3E17EC6F515}" srcOrd="3" destOrd="0" presId="urn:microsoft.com/office/officeart/2016/7/layout/LinearBlockProcessNumbered"/>
    <dgm:cxn modelId="{5F0D9073-DFE1-44D9-8D64-0F1246A968C4}" type="presParOf" srcId="{9C915B14-4B22-4482-A359-46DEF751B52E}" destId="{B279048A-AEFA-4C88-8214-16392652D808}" srcOrd="4" destOrd="0" presId="urn:microsoft.com/office/officeart/2016/7/layout/LinearBlockProcessNumbered"/>
    <dgm:cxn modelId="{3EE5193D-81CC-4FE3-A752-5BF9B18D25DD}" type="presParOf" srcId="{B279048A-AEFA-4C88-8214-16392652D808}" destId="{13A58805-8B01-4DB2-B608-F845EB19A63E}" srcOrd="0" destOrd="0" presId="urn:microsoft.com/office/officeart/2016/7/layout/LinearBlockProcessNumbered"/>
    <dgm:cxn modelId="{424CBC1F-3CCF-4050-97CD-0BB15F43ACDA}" type="presParOf" srcId="{B279048A-AEFA-4C88-8214-16392652D808}" destId="{316A494B-D372-41C5-9778-42842C06DC7F}" srcOrd="1" destOrd="0" presId="urn:microsoft.com/office/officeart/2016/7/layout/LinearBlockProcessNumbered"/>
    <dgm:cxn modelId="{718ED1A3-7009-44A4-8A5A-DFADCCECF126}" type="presParOf" srcId="{B279048A-AEFA-4C88-8214-16392652D808}" destId="{E884EB97-9C0C-4D7E-A814-3836B6D06E35}" srcOrd="2" destOrd="0" presId="urn:microsoft.com/office/officeart/2016/7/layout/LinearBlock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0D60F79-93DF-4C80-BDB3-9B220F53937B}" type="doc">
      <dgm:prSet loTypeId="urn:microsoft.com/office/officeart/2005/8/layout/hList1" loCatId="list" qsTypeId="urn:microsoft.com/office/officeart/2005/8/quickstyle/3d2#11" qsCatId="3D" csTypeId="urn:microsoft.com/office/officeart/2005/8/colors/accent3_2" csCatId="accent3" phldr="1"/>
      <dgm:spPr/>
      <dgm:t>
        <a:bodyPr/>
        <a:lstStyle/>
        <a:p>
          <a:endParaRPr lang="en-US"/>
        </a:p>
      </dgm:t>
    </dgm:pt>
    <dgm:pt modelId="{2461D577-AAAE-4EF5-9071-44B8868520DD}">
      <dgm:prSet phldrT="[Text]"/>
      <dgm:spPr/>
      <dgm:t>
        <a:bodyPr/>
        <a:lstStyle/>
        <a:p>
          <a:r>
            <a:rPr lang="en-US" b="1" i="0" dirty="0"/>
            <a:t>Disallowance of expenditure</a:t>
          </a:r>
          <a:endParaRPr lang="en-US" dirty="0"/>
        </a:p>
      </dgm:t>
    </dgm:pt>
    <dgm:pt modelId="{9734A641-6F68-4713-809E-AD5BB735AC1B}" type="parTrans" cxnId="{2BDD6304-B324-46FE-88EB-5A77B95B304B}">
      <dgm:prSet/>
      <dgm:spPr/>
      <dgm:t>
        <a:bodyPr/>
        <a:lstStyle/>
        <a:p>
          <a:endParaRPr lang="en-US"/>
        </a:p>
      </dgm:t>
    </dgm:pt>
    <dgm:pt modelId="{F6AA74F4-8527-4063-8708-B90D27A49421}" type="sibTrans" cxnId="{2BDD6304-B324-46FE-88EB-5A77B95B304B}">
      <dgm:prSet/>
      <dgm:spPr/>
      <dgm:t>
        <a:bodyPr/>
        <a:lstStyle/>
        <a:p>
          <a:endParaRPr lang="en-US"/>
        </a:p>
      </dgm:t>
    </dgm:pt>
    <dgm:pt modelId="{BEB17833-E7A2-4689-96C0-3622C47DF6ED}">
      <dgm:prSet phldrT="[Text]"/>
      <dgm:spPr/>
      <dgm:t>
        <a:bodyPr/>
        <a:lstStyle/>
        <a:p>
          <a:r>
            <a:rPr lang="en-US" b="0" i="0" u="sng" dirty="0">
              <a:solidFill>
                <a:schemeClr val="tx1"/>
              </a:solidFill>
              <a:hlinkClick xmlns:r="http://schemas.openxmlformats.org/officeDocument/2006/relationships" r:id="rId1"/>
            </a:rPr>
            <a:t>section 40(a)(</a:t>
          </a:r>
          <a:r>
            <a:rPr lang="en-US" b="0" i="0" u="sng" dirty="0" err="1">
              <a:solidFill>
                <a:schemeClr val="tx1"/>
              </a:solidFill>
              <a:hlinkClick xmlns:r="http://schemas.openxmlformats.org/officeDocument/2006/relationships" r:id="rId1"/>
            </a:rPr>
            <a:t>i</a:t>
          </a:r>
          <a:r>
            <a:rPr lang="en-US" b="0" i="0" u="sng" dirty="0">
              <a:solidFill>
                <a:schemeClr val="tx1"/>
              </a:solidFill>
              <a:hlinkClick xmlns:r="http://schemas.openxmlformats.org/officeDocument/2006/relationships" r:id="rId1"/>
            </a:rPr>
            <a:t>)</a:t>
          </a:r>
          <a:endParaRPr lang="en-US" u="sng" dirty="0">
            <a:solidFill>
              <a:schemeClr val="tx1"/>
            </a:solidFill>
          </a:endParaRPr>
        </a:p>
      </dgm:t>
    </dgm:pt>
    <dgm:pt modelId="{3772B417-FB29-4623-B22D-1DC2B770C763}" type="parTrans" cxnId="{F7FDA50E-6849-48A0-BDC5-95D20FD5201A}">
      <dgm:prSet/>
      <dgm:spPr/>
      <dgm:t>
        <a:bodyPr/>
        <a:lstStyle/>
        <a:p>
          <a:endParaRPr lang="en-US"/>
        </a:p>
      </dgm:t>
    </dgm:pt>
    <dgm:pt modelId="{26ABD76D-CA90-4B92-A685-5200A33DF49B}" type="sibTrans" cxnId="{F7FDA50E-6849-48A0-BDC5-95D20FD5201A}">
      <dgm:prSet/>
      <dgm:spPr/>
      <dgm:t>
        <a:bodyPr/>
        <a:lstStyle/>
        <a:p>
          <a:endParaRPr lang="en-US"/>
        </a:p>
      </dgm:t>
    </dgm:pt>
    <dgm:pt modelId="{D46F8D8D-3E27-49AE-904A-2C05784131F4}">
      <dgm:prSet phldrT="[Text]"/>
      <dgm:spPr/>
      <dgm:t>
        <a:bodyPr/>
        <a:lstStyle/>
        <a:p>
          <a:r>
            <a:rPr lang="en-US" b="0" i="0" u="sng" dirty="0">
              <a:solidFill>
                <a:schemeClr val="tx1"/>
              </a:solidFill>
              <a:hlinkClick xmlns:r="http://schemas.openxmlformats.org/officeDocument/2006/relationships" r:id="rId1"/>
            </a:rPr>
            <a:t>section 40(a)(</a:t>
          </a:r>
          <a:r>
            <a:rPr lang="en-US" b="0" i="0" u="sng" dirty="0" err="1">
              <a:solidFill>
                <a:schemeClr val="tx1"/>
              </a:solidFill>
              <a:hlinkClick xmlns:r="http://schemas.openxmlformats.org/officeDocument/2006/relationships" r:id="rId1"/>
            </a:rPr>
            <a:t>ia</a:t>
          </a:r>
          <a:r>
            <a:rPr lang="en-US" b="0" i="0" u="sng" dirty="0">
              <a:solidFill>
                <a:schemeClr val="tx1"/>
              </a:solidFill>
              <a:hlinkClick xmlns:r="http://schemas.openxmlformats.org/officeDocument/2006/relationships" r:id="rId1"/>
            </a:rPr>
            <a:t>)</a:t>
          </a:r>
          <a:endParaRPr lang="en-US" u="sng" dirty="0">
            <a:solidFill>
              <a:schemeClr val="tx1"/>
            </a:solidFill>
          </a:endParaRPr>
        </a:p>
      </dgm:t>
    </dgm:pt>
    <dgm:pt modelId="{FC56461D-9588-48E1-A0E0-2855005C196E}" type="parTrans" cxnId="{B138772F-EB7B-4F13-A06B-67320E6996D2}">
      <dgm:prSet/>
      <dgm:spPr/>
      <dgm:t>
        <a:bodyPr/>
        <a:lstStyle/>
        <a:p>
          <a:endParaRPr lang="en-US"/>
        </a:p>
      </dgm:t>
    </dgm:pt>
    <dgm:pt modelId="{7CA972CC-9A33-44F1-A8E0-54126C05829C}" type="sibTrans" cxnId="{B138772F-EB7B-4F13-A06B-67320E6996D2}">
      <dgm:prSet/>
      <dgm:spPr/>
      <dgm:t>
        <a:bodyPr/>
        <a:lstStyle/>
        <a:p>
          <a:endParaRPr lang="en-US"/>
        </a:p>
      </dgm:t>
    </dgm:pt>
    <dgm:pt modelId="{782A01C9-E968-484C-B3EB-645005167C2C}">
      <dgm:prSet phldrT="[Text]"/>
      <dgm:spPr/>
      <dgm:t>
        <a:bodyPr/>
        <a:lstStyle/>
        <a:p>
          <a:r>
            <a:rPr lang="en-US" b="1" i="0" dirty="0"/>
            <a:t>Levy of interest</a:t>
          </a:r>
          <a:endParaRPr lang="en-US" dirty="0"/>
        </a:p>
      </dgm:t>
    </dgm:pt>
    <dgm:pt modelId="{66CD1487-9F86-4920-9353-0B6B98372C91}" type="parTrans" cxnId="{33B61313-316F-465E-AA08-0660C1CB7F60}">
      <dgm:prSet/>
      <dgm:spPr/>
      <dgm:t>
        <a:bodyPr/>
        <a:lstStyle/>
        <a:p>
          <a:endParaRPr lang="en-US"/>
        </a:p>
      </dgm:t>
    </dgm:pt>
    <dgm:pt modelId="{6BC9CE6E-6522-439E-8845-874C772732C6}" type="sibTrans" cxnId="{33B61313-316F-465E-AA08-0660C1CB7F60}">
      <dgm:prSet/>
      <dgm:spPr/>
      <dgm:t>
        <a:bodyPr/>
        <a:lstStyle/>
        <a:p>
          <a:endParaRPr lang="en-US"/>
        </a:p>
      </dgm:t>
    </dgm:pt>
    <dgm:pt modelId="{DEB54975-8B93-4641-86F0-21F180C61A56}">
      <dgm:prSet phldrT="[Text]"/>
      <dgm:spPr/>
      <dgm:t>
        <a:bodyPr/>
        <a:lstStyle/>
        <a:p>
          <a:r>
            <a:rPr lang="en-US" dirty="0">
              <a:hlinkClick xmlns:r="http://schemas.openxmlformats.org/officeDocument/2006/relationships" r:id="rId1"/>
            </a:rPr>
            <a:t>Section 201A</a:t>
          </a:r>
        </a:p>
      </dgm:t>
    </dgm:pt>
    <dgm:pt modelId="{D23CF87A-E31F-4AED-A604-D80CF4D51939}" type="parTrans" cxnId="{75A8D3C6-8846-42D3-B196-B4EB9DE1EB43}">
      <dgm:prSet/>
      <dgm:spPr/>
      <dgm:t>
        <a:bodyPr/>
        <a:lstStyle/>
        <a:p>
          <a:endParaRPr lang="en-US"/>
        </a:p>
      </dgm:t>
    </dgm:pt>
    <dgm:pt modelId="{B596CE01-E810-4FC3-9DEF-ADD81B769387}" type="sibTrans" cxnId="{75A8D3C6-8846-42D3-B196-B4EB9DE1EB43}">
      <dgm:prSet/>
      <dgm:spPr/>
      <dgm:t>
        <a:bodyPr/>
        <a:lstStyle/>
        <a:p>
          <a:endParaRPr lang="en-US"/>
        </a:p>
      </dgm:t>
    </dgm:pt>
    <dgm:pt modelId="{16B2817F-12EF-45E8-A586-E5595408B1BB}">
      <dgm:prSet phldrT="[Text]"/>
      <dgm:spPr/>
      <dgm:t>
        <a:bodyPr/>
        <a:lstStyle/>
        <a:p>
          <a:r>
            <a:rPr lang="en-US" b="1" i="0" dirty="0"/>
            <a:t>Levy of Penalty</a:t>
          </a:r>
          <a:endParaRPr lang="en-US" dirty="0"/>
        </a:p>
      </dgm:t>
    </dgm:pt>
    <dgm:pt modelId="{BE106CE8-E263-4F57-B767-68BC5B68EE8D}" type="parTrans" cxnId="{0838EAA3-FB08-406D-A7C4-FEF887DDFCE0}">
      <dgm:prSet/>
      <dgm:spPr/>
      <dgm:t>
        <a:bodyPr/>
        <a:lstStyle/>
        <a:p>
          <a:endParaRPr lang="en-US"/>
        </a:p>
      </dgm:t>
    </dgm:pt>
    <dgm:pt modelId="{AAAD4E74-78FC-4953-A18F-CED3A9EC8652}" type="sibTrans" cxnId="{0838EAA3-FB08-406D-A7C4-FEF887DDFCE0}">
      <dgm:prSet/>
      <dgm:spPr/>
      <dgm:t>
        <a:bodyPr/>
        <a:lstStyle/>
        <a:p>
          <a:endParaRPr lang="en-US"/>
        </a:p>
      </dgm:t>
    </dgm:pt>
    <dgm:pt modelId="{A06BE12D-6DAA-4CA8-B3AB-03525B73310A}">
      <dgm:prSet phldrT="[Text]"/>
      <dgm:spPr/>
      <dgm:t>
        <a:bodyPr/>
        <a:lstStyle/>
        <a:p>
          <a:r>
            <a:rPr lang="en-US" dirty="0">
              <a:hlinkClick xmlns:r="http://schemas.openxmlformats.org/officeDocument/2006/relationships" r:id="rId1"/>
            </a:rPr>
            <a:t>section 271C</a:t>
          </a:r>
        </a:p>
      </dgm:t>
    </dgm:pt>
    <dgm:pt modelId="{56468EEE-E86C-43B7-AC91-4E12DD270B01}" type="parTrans" cxnId="{B18C6D61-9C74-4BC1-884F-C3141A25B830}">
      <dgm:prSet/>
      <dgm:spPr/>
      <dgm:t>
        <a:bodyPr/>
        <a:lstStyle/>
        <a:p>
          <a:endParaRPr lang="en-US"/>
        </a:p>
      </dgm:t>
    </dgm:pt>
    <dgm:pt modelId="{39F19DC3-89DA-4F9A-9B10-04952AB8B809}" type="sibTrans" cxnId="{B18C6D61-9C74-4BC1-884F-C3141A25B830}">
      <dgm:prSet/>
      <dgm:spPr/>
      <dgm:t>
        <a:bodyPr/>
        <a:lstStyle/>
        <a:p>
          <a:endParaRPr lang="en-US"/>
        </a:p>
      </dgm:t>
    </dgm:pt>
    <dgm:pt modelId="{174238B9-8564-414B-A1AA-BC26487B2892}">
      <dgm:prSet phldrT="[Text]"/>
      <dgm:spPr/>
      <dgm:t>
        <a:bodyPr/>
        <a:lstStyle/>
        <a:p>
          <a:r>
            <a:rPr lang="en-US" dirty="0">
              <a:hlinkClick xmlns:r="http://schemas.openxmlformats.org/officeDocument/2006/relationships" r:id="rId1"/>
            </a:rPr>
            <a:t>Section 58(1A)</a:t>
          </a:r>
          <a:endParaRPr lang="en-US" dirty="0"/>
        </a:p>
      </dgm:t>
    </dgm:pt>
    <dgm:pt modelId="{D11A7420-100D-4E07-8409-D871AC4DDDD0}" type="parTrans" cxnId="{727DBB81-7ADD-4266-9960-39913DDCD085}">
      <dgm:prSet/>
      <dgm:spPr/>
      <dgm:t>
        <a:bodyPr/>
        <a:lstStyle/>
        <a:p>
          <a:endParaRPr lang="en-US"/>
        </a:p>
      </dgm:t>
    </dgm:pt>
    <dgm:pt modelId="{A6F153A0-A5BC-4E77-A939-2C2C7521BDC1}" type="sibTrans" cxnId="{727DBB81-7ADD-4266-9960-39913DDCD085}">
      <dgm:prSet/>
      <dgm:spPr/>
      <dgm:t>
        <a:bodyPr/>
        <a:lstStyle/>
        <a:p>
          <a:endParaRPr lang="en-US"/>
        </a:p>
      </dgm:t>
    </dgm:pt>
    <dgm:pt modelId="{06F5C290-1FDA-4DAC-8019-BEC453BA64F3}">
      <dgm:prSet phldrT="[Text]"/>
      <dgm:spPr/>
      <dgm:t>
        <a:bodyPr/>
        <a:lstStyle/>
        <a:p>
          <a:r>
            <a:rPr lang="en-US" b="1" i="0" dirty="0"/>
            <a:t>Prosecution</a:t>
          </a:r>
          <a:r>
            <a:rPr lang="en-US" dirty="0"/>
            <a:t> </a:t>
          </a:r>
        </a:p>
      </dgm:t>
    </dgm:pt>
    <dgm:pt modelId="{F50E9C0B-26A3-4242-96B0-606C9919D385}" type="parTrans" cxnId="{DFBFA7D4-6787-4E75-BFF2-FF32F0917216}">
      <dgm:prSet/>
      <dgm:spPr/>
      <dgm:t>
        <a:bodyPr/>
        <a:lstStyle/>
        <a:p>
          <a:endParaRPr lang="en-US"/>
        </a:p>
      </dgm:t>
    </dgm:pt>
    <dgm:pt modelId="{311A88C8-80E4-4BB7-AF7C-AE18BD7439A1}" type="sibTrans" cxnId="{DFBFA7D4-6787-4E75-BFF2-FF32F0917216}">
      <dgm:prSet/>
      <dgm:spPr/>
      <dgm:t>
        <a:bodyPr/>
        <a:lstStyle/>
        <a:p>
          <a:endParaRPr lang="en-US"/>
        </a:p>
      </dgm:t>
    </dgm:pt>
    <dgm:pt modelId="{8044E8AA-C552-4A64-A878-0B850829BC21}">
      <dgm:prSet phldrT="[Text]"/>
      <dgm:spPr/>
      <dgm:t>
        <a:bodyPr/>
        <a:lstStyle/>
        <a:p>
          <a:r>
            <a:rPr lang="en-US" b="0" i="0">
              <a:solidFill>
                <a:schemeClr val="tx1"/>
              </a:solidFill>
              <a:hlinkClick xmlns:r="http://schemas.openxmlformats.org/officeDocument/2006/relationships" r:id="rId1"/>
            </a:rPr>
            <a:t>Section 276 B</a:t>
          </a:r>
          <a:endParaRPr lang="en-US" b="0" i="0" dirty="0">
            <a:solidFill>
              <a:schemeClr val="tx1"/>
            </a:solidFill>
            <a:hlinkClick xmlns:r="http://schemas.openxmlformats.org/officeDocument/2006/relationships" r:id="rId1"/>
          </a:endParaRPr>
        </a:p>
      </dgm:t>
    </dgm:pt>
    <dgm:pt modelId="{8A28ECED-3F4D-4575-AC9A-E364C5A8339B}" type="parTrans" cxnId="{ADB01D3E-7942-440E-BA76-45997FA42C18}">
      <dgm:prSet/>
      <dgm:spPr/>
      <dgm:t>
        <a:bodyPr/>
        <a:lstStyle/>
        <a:p>
          <a:endParaRPr lang="en-US"/>
        </a:p>
      </dgm:t>
    </dgm:pt>
    <dgm:pt modelId="{3DDFCACE-2F5E-4F26-8823-B6E08268FE6B}" type="sibTrans" cxnId="{ADB01D3E-7942-440E-BA76-45997FA42C18}">
      <dgm:prSet/>
      <dgm:spPr/>
      <dgm:t>
        <a:bodyPr/>
        <a:lstStyle/>
        <a:p>
          <a:endParaRPr lang="en-US"/>
        </a:p>
      </dgm:t>
    </dgm:pt>
    <dgm:pt modelId="{AC03ADEA-F7B0-40BB-AAF2-DA7DDCDD8758}">
      <dgm:prSet phldrT="[Text]"/>
      <dgm:spPr/>
      <dgm:t>
        <a:bodyPr/>
        <a:lstStyle/>
        <a:p>
          <a:r>
            <a:rPr lang="en-US" dirty="0">
              <a:hlinkClick xmlns:r="http://schemas.openxmlformats.org/officeDocument/2006/relationships" r:id="rId1"/>
            </a:rPr>
            <a:t>Section 234E</a:t>
          </a:r>
        </a:p>
      </dgm:t>
    </dgm:pt>
    <dgm:pt modelId="{1335049B-2E81-4BAC-B320-E91CF3E21694}" type="parTrans" cxnId="{D442365F-AF0E-43B3-BF48-7DE014BCBAC6}">
      <dgm:prSet/>
      <dgm:spPr/>
      <dgm:t>
        <a:bodyPr/>
        <a:lstStyle/>
        <a:p>
          <a:endParaRPr lang="en-US"/>
        </a:p>
      </dgm:t>
    </dgm:pt>
    <dgm:pt modelId="{1EEEEAB6-81B2-448C-8D2D-9702825AB3AC}" type="sibTrans" cxnId="{D442365F-AF0E-43B3-BF48-7DE014BCBAC6}">
      <dgm:prSet/>
      <dgm:spPr/>
      <dgm:t>
        <a:bodyPr/>
        <a:lstStyle/>
        <a:p>
          <a:endParaRPr lang="en-US"/>
        </a:p>
      </dgm:t>
    </dgm:pt>
    <dgm:pt modelId="{5DA5113A-D757-459F-B963-A122B7AB10C7}">
      <dgm:prSet phldrT="[Text]"/>
      <dgm:spPr/>
      <dgm:t>
        <a:bodyPr/>
        <a:lstStyle/>
        <a:p>
          <a:r>
            <a:rPr lang="en-US" dirty="0">
              <a:hlinkClick xmlns:r="http://schemas.openxmlformats.org/officeDocument/2006/relationships" r:id="rId1"/>
            </a:rPr>
            <a:t>Section 221(1)</a:t>
          </a:r>
        </a:p>
      </dgm:t>
    </dgm:pt>
    <dgm:pt modelId="{8991C12F-F37B-4C5B-87B5-CD30225FFF8A}" type="parTrans" cxnId="{5A2915E7-4BE3-4C55-A3B6-A1737A2C359A}">
      <dgm:prSet/>
      <dgm:spPr/>
    </dgm:pt>
    <dgm:pt modelId="{E9EA4A5B-9161-4A42-B442-FDCE1C9C72D8}" type="sibTrans" cxnId="{5A2915E7-4BE3-4C55-A3B6-A1737A2C359A}">
      <dgm:prSet/>
      <dgm:spPr/>
    </dgm:pt>
    <dgm:pt modelId="{31201096-D47A-4E7C-BF0D-EE76E25BAC71}">
      <dgm:prSet phldrT="[Text]"/>
      <dgm:spPr/>
      <dgm:t>
        <a:bodyPr/>
        <a:lstStyle/>
        <a:p>
          <a:r>
            <a:rPr lang="en-US" dirty="0">
              <a:hlinkClick xmlns:r="http://schemas.openxmlformats.org/officeDocument/2006/relationships" r:id="rId1"/>
            </a:rPr>
            <a:t>Section 270A</a:t>
          </a:r>
        </a:p>
      </dgm:t>
    </dgm:pt>
    <dgm:pt modelId="{B83190DD-7491-44BB-984D-A9AA8F63FEA6}" type="parTrans" cxnId="{77661B41-D122-44EB-92CC-76BCF5DBEDC5}">
      <dgm:prSet/>
      <dgm:spPr/>
    </dgm:pt>
    <dgm:pt modelId="{71BC0FFE-4044-4F5C-A1FC-DC8ECB1B8354}" type="sibTrans" cxnId="{77661B41-D122-44EB-92CC-76BCF5DBEDC5}">
      <dgm:prSet/>
      <dgm:spPr/>
    </dgm:pt>
    <dgm:pt modelId="{3F46B6FB-0718-4604-B4FD-50E95ADF66FC}">
      <dgm:prSet phldrT="[Text]"/>
      <dgm:spPr/>
      <dgm:t>
        <a:bodyPr/>
        <a:lstStyle/>
        <a:p>
          <a:r>
            <a:rPr lang="en-US" dirty="0">
              <a:hlinkClick xmlns:r="http://schemas.openxmlformats.org/officeDocument/2006/relationships" r:id="rId1"/>
            </a:rPr>
            <a:t>Section 271H</a:t>
          </a:r>
        </a:p>
      </dgm:t>
    </dgm:pt>
    <dgm:pt modelId="{21A19D84-225E-45A7-B294-DC1F14439101}" type="parTrans" cxnId="{311A36F0-D121-43D6-9B16-D68A8C61FF10}">
      <dgm:prSet/>
      <dgm:spPr/>
    </dgm:pt>
    <dgm:pt modelId="{B0A32B5D-CA8D-4BEB-B0AB-BE60D635A848}" type="sibTrans" cxnId="{311A36F0-D121-43D6-9B16-D68A8C61FF10}">
      <dgm:prSet/>
      <dgm:spPr/>
    </dgm:pt>
    <dgm:pt modelId="{3618C293-D8E9-413C-BB2F-FD2B3D8E8FEA}" type="pres">
      <dgm:prSet presAssocID="{90D60F79-93DF-4C80-BDB3-9B220F53937B}" presName="Name0" presStyleCnt="0">
        <dgm:presLayoutVars>
          <dgm:dir/>
          <dgm:animLvl val="lvl"/>
          <dgm:resizeHandles val="exact"/>
        </dgm:presLayoutVars>
      </dgm:prSet>
      <dgm:spPr/>
    </dgm:pt>
    <dgm:pt modelId="{02243DDB-2E93-4A03-90D7-5D56E511B876}" type="pres">
      <dgm:prSet presAssocID="{2461D577-AAAE-4EF5-9071-44B8868520DD}" presName="composite" presStyleCnt="0"/>
      <dgm:spPr/>
    </dgm:pt>
    <dgm:pt modelId="{42B1B79A-6955-46FC-A271-E08E8E8DC919}" type="pres">
      <dgm:prSet presAssocID="{2461D577-AAAE-4EF5-9071-44B8868520DD}" presName="parTx" presStyleLbl="alignNode1" presStyleIdx="0" presStyleCnt="4" custScaleX="116534">
        <dgm:presLayoutVars>
          <dgm:chMax val="0"/>
          <dgm:chPref val="0"/>
          <dgm:bulletEnabled val="1"/>
        </dgm:presLayoutVars>
      </dgm:prSet>
      <dgm:spPr/>
    </dgm:pt>
    <dgm:pt modelId="{AF8431ED-3AC5-4ED6-B323-9D09F435DE27}" type="pres">
      <dgm:prSet presAssocID="{2461D577-AAAE-4EF5-9071-44B8868520DD}" presName="desTx" presStyleLbl="alignAccFollowNode1" presStyleIdx="0" presStyleCnt="4" custScaleX="116534">
        <dgm:presLayoutVars>
          <dgm:bulletEnabled val="1"/>
        </dgm:presLayoutVars>
      </dgm:prSet>
      <dgm:spPr/>
    </dgm:pt>
    <dgm:pt modelId="{9B7F6912-88A6-4F4D-B894-5A485E983C00}" type="pres">
      <dgm:prSet presAssocID="{F6AA74F4-8527-4063-8708-B90D27A49421}" presName="space" presStyleCnt="0"/>
      <dgm:spPr/>
    </dgm:pt>
    <dgm:pt modelId="{A69AA160-BE11-4234-9CA1-2517696C76C8}" type="pres">
      <dgm:prSet presAssocID="{782A01C9-E968-484C-B3EB-645005167C2C}" presName="composite" presStyleCnt="0"/>
      <dgm:spPr/>
    </dgm:pt>
    <dgm:pt modelId="{B84EB046-C1D4-4295-97D0-07F011AD4A70}" type="pres">
      <dgm:prSet presAssocID="{782A01C9-E968-484C-B3EB-645005167C2C}" presName="parTx" presStyleLbl="alignNode1" presStyleIdx="1" presStyleCnt="4">
        <dgm:presLayoutVars>
          <dgm:chMax val="0"/>
          <dgm:chPref val="0"/>
          <dgm:bulletEnabled val="1"/>
        </dgm:presLayoutVars>
      </dgm:prSet>
      <dgm:spPr/>
    </dgm:pt>
    <dgm:pt modelId="{0AE29237-135A-4BBD-943F-C95B9DF74390}" type="pres">
      <dgm:prSet presAssocID="{782A01C9-E968-484C-B3EB-645005167C2C}" presName="desTx" presStyleLbl="alignAccFollowNode1" presStyleIdx="1" presStyleCnt="4">
        <dgm:presLayoutVars>
          <dgm:bulletEnabled val="1"/>
        </dgm:presLayoutVars>
      </dgm:prSet>
      <dgm:spPr/>
    </dgm:pt>
    <dgm:pt modelId="{CCB777F2-B437-4701-9190-6310509BD61A}" type="pres">
      <dgm:prSet presAssocID="{6BC9CE6E-6522-439E-8845-874C772732C6}" presName="space" presStyleCnt="0"/>
      <dgm:spPr/>
    </dgm:pt>
    <dgm:pt modelId="{0743029B-86BE-4C18-933D-151E50988E7E}" type="pres">
      <dgm:prSet presAssocID="{16B2817F-12EF-45E8-A586-E5595408B1BB}" presName="composite" presStyleCnt="0"/>
      <dgm:spPr/>
    </dgm:pt>
    <dgm:pt modelId="{9E115219-920F-4B1C-AA78-7E09E32530F6}" type="pres">
      <dgm:prSet presAssocID="{16B2817F-12EF-45E8-A586-E5595408B1BB}" presName="parTx" presStyleLbl="alignNode1" presStyleIdx="2" presStyleCnt="4" custScaleX="110876" custScaleY="99884">
        <dgm:presLayoutVars>
          <dgm:chMax val="0"/>
          <dgm:chPref val="0"/>
          <dgm:bulletEnabled val="1"/>
        </dgm:presLayoutVars>
      </dgm:prSet>
      <dgm:spPr/>
    </dgm:pt>
    <dgm:pt modelId="{4E45B224-5AE2-49A6-9743-D4615D4EF872}" type="pres">
      <dgm:prSet presAssocID="{16B2817F-12EF-45E8-A586-E5595408B1BB}" presName="desTx" presStyleLbl="alignAccFollowNode1" presStyleIdx="2" presStyleCnt="4" custScaleX="110876" custScaleY="99884">
        <dgm:presLayoutVars>
          <dgm:bulletEnabled val="1"/>
        </dgm:presLayoutVars>
      </dgm:prSet>
      <dgm:spPr/>
    </dgm:pt>
    <dgm:pt modelId="{30FBB0F1-DAD3-4C7C-956D-5AF542B2F894}" type="pres">
      <dgm:prSet presAssocID="{AAAD4E74-78FC-4953-A18F-CED3A9EC8652}" presName="space" presStyleCnt="0"/>
      <dgm:spPr/>
    </dgm:pt>
    <dgm:pt modelId="{3CEAEFDD-D99D-4C49-A79A-A50B79B0D97C}" type="pres">
      <dgm:prSet presAssocID="{06F5C290-1FDA-4DAC-8019-BEC453BA64F3}" presName="composite" presStyleCnt="0"/>
      <dgm:spPr/>
    </dgm:pt>
    <dgm:pt modelId="{6FDC405A-D8BA-43F5-B9BB-BA345559EF55}" type="pres">
      <dgm:prSet presAssocID="{06F5C290-1FDA-4DAC-8019-BEC453BA64F3}" presName="parTx" presStyleLbl="alignNode1" presStyleIdx="3" presStyleCnt="4" custScaleX="105705" custScaleY="100432" custLinFactNeighborX="-515" custLinFactNeighborY="-5120">
        <dgm:presLayoutVars>
          <dgm:chMax val="0"/>
          <dgm:chPref val="0"/>
          <dgm:bulletEnabled val="1"/>
        </dgm:presLayoutVars>
      </dgm:prSet>
      <dgm:spPr/>
    </dgm:pt>
    <dgm:pt modelId="{5B2FF4F5-EE3E-42E6-BF3F-770D2094FAA1}" type="pres">
      <dgm:prSet presAssocID="{06F5C290-1FDA-4DAC-8019-BEC453BA64F3}" presName="desTx" presStyleLbl="alignAccFollowNode1" presStyleIdx="3" presStyleCnt="4" custScaleX="105705" custScaleY="100432">
        <dgm:presLayoutVars>
          <dgm:bulletEnabled val="1"/>
        </dgm:presLayoutVars>
      </dgm:prSet>
      <dgm:spPr/>
    </dgm:pt>
  </dgm:ptLst>
  <dgm:cxnLst>
    <dgm:cxn modelId="{2BDD6304-B324-46FE-88EB-5A77B95B304B}" srcId="{90D60F79-93DF-4C80-BDB3-9B220F53937B}" destId="{2461D577-AAAE-4EF5-9071-44B8868520DD}" srcOrd="0" destOrd="0" parTransId="{9734A641-6F68-4713-809E-AD5BB735AC1B}" sibTransId="{F6AA74F4-8527-4063-8708-B90D27A49421}"/>
    <dgm:cxn modelId="{F7FDA50E-6849-48A0-BDC5-95D20FD5201A}" srcId="{2461D577-AAAE-4EF5-9071-44B8868520DD}" destId="{BEB17833-E7A2-4689-96C0-3622C47DF6ED}" srcOrd="0" destOrd="0" parTransId="{3772B417-FB29-4623-B22D-1DC2B770C763}" sibTransId="{26ABD76D-CA90-4B92-A685-5200A33DF49B}"/>
    <dgm:cxn modelId="{6E06E90F-70A9-46DB-9CE1-2AF940F31EDB}" type="presOf" srcId="{174238B9-8564-414B-A1AA-BC26487B2892}" destId="{AF8431ED-3AC5-4ED6-B323-9D09F435DE27}" srcOrd="0" destOrd="2" presId="urn:microsoft.com/office/officeart/2005/8/layout/hList1"/>
    <dgm:cxn modelId="{33B61313-316F-465E-AA08-0660C1CB7F60}" srcId="{90D60F79-93DF-4C80-BDB3-9B220F53937B}" destId="{782A01C9-E968-484C-B3EB-645005167C2C}" srcOrd="1" destOrd="0" parTransId="{66CD1487-9F86-4920-9353-0B6B98372C91}" sibTransId="{6BC9CE6E-6522-439E-8845-874C772732C6}"/>
    <dgm:cxn modelId="{0F96581C-6E17-423B-88D6-B9EC790D3C77}" type="presOf" srcId="{5DA5113A-D757-459F-B963-A122B7AB10C7}" destId="{0AE29237-135A-4BBD-943F-C95B9DF74390}" srcOrd="0" destOrd="1" presId="urn:microsoft.com/office/officeart/2005/8/layout/hList1"/>
    <dgm:cxn modelId="{B138772F-EB7B-4F13-A06B-67320E6996D2}" srcId="{2461D577-AAAE-4EF5-9071-44B8868520DD}" destId="{D46F8D8D-3E27-49AE-904A-2C05784131F4}" srcOrd="1" destOrd="0" parTransId="{FC56461D-9588-48E1-A0E0-2855005C196E}" sibTransId="{7CA972CC-9A33-44F1-A8E0-54126C05829C}"/>
    <dgm:cxn modelId="{D066543A-3FA2-405D-B094-B6B19AF5F0E8}" type="presOf" srcId="{A06BE12D-6DAA-4CA8-B3AB-03525B73310A}" destId="{4E45B224-5AE2-49A6-9743-D4615D4EF872}" srcOrd="0" destOrd="0" presId="urn:microsoft.com/office/officeart/2005/8/layout/hList1"/>
    <dgm:cxn modelId="{ADB01D3E-7942-440E-BA76-45997FA42C18}" srcId="{06F5C290-1FDA-4DAC-8019-BEC453BA64F3}" destId="{8044E8AA-C552-4A64-A878-0B850829BC21}" srcOrd="0" destOrd="0" parTransId="{8A28ECED-3F4D-4575-AC9A-E364C5A8339B}" sibTransId="{3DDFCACE-2F5E-4F26-8823-B6E08268FE6B}"/>
    <dgm:cxn modelId="{D442365F-AF0E-43B3-BF48-7DE014BCBAC6}" srcId="{16B2817F-12EF-45E8-A586-E5595408B1BB}" destId="{AC03ADEA-F7B0-40BB-AAF2-DA7DDCDD8758}" srcOrd="2" destOrd="0" parTransId="{1335049B-2E81-4BAC-B320-E91CF3E21694}" sibTransId="{1EEEEAB6-81B2-448C-8D2D-9702825AB3AC}"/>
    <dgm:cxn modelId="{F68F4C60-02A3-4644-97DB-F8A979D0FF2E}" type="presOf" srcId="{2461D577-AAAE-4EF5-9071-44B8868520DD}" destId="{42B1B79A-6955-46FC-A271-E08E8E8DC919}" srcOrd="0" destOrd="0" presId="urn:microsoft.com/office/officeart/2005/8/layout/hList1"/>
    <dgm:cxn modelId="{77661B41-D122-44EB-92CC-76BCF5DBEDC5}" srcId="{16B2817F-12EF-45E8-A586-E5595408B1BB}" destId="{31201096-D47A-4E7C-BF0D-EE76E25BAC71}" srcOrd="3" destOrd="0" parTransId="{B83190DD-7491-44BB-984D-A9AA8F63FEA6}" sibTransId="{71BC0FFE-4044-4F5C-A1FC-DC8ECB1B8354}"/>
    <dgm:cxn modelId="{B18C6D61-9C74-4BC1-884F-C3141A25B830}" srcId="{16B2817F-12EF-45E8-A586-E5595408B1BB}" destId="{A06BE12D-6DAA-4CA8-B3AB-03525B73310A}" srcOrd="0" destOrd="0" parTransId="{56468EEE-E86C-43B7-AC91-4E12DD270B01}" sibTransId="{39F19DC3-89DA-4F9A-9B10-04952AB8B809}"/>
    <dgm:cxn modelId="{13055944-0F24-4AFB-A503-C42EAB433D1D}" type="presOf" srcId="{90D60F79-93DF-4C80-BDB3-9B220F53937B}" destId="{3618C293-D8E9-413C-BB2F-FD2B3D8E8FEA}" srcOrd="0" destOrd="0" presId="urn:microsoft.com/office/officeart/2005/8/layout/hList1"/>
    <dgm:cxn modelId="{5AE3F644-ACF1-43AC-A60B-85692C35E348}" type="presOf" srcId="{31201096-D47A-4E7C-BF0D-EE76E25BAC71}" destId="{4E45B224-5AE2-49A6-9743-D4615D4EF872}" srcOrd="0" destOrd="3" presId="urn:microsoft.com/office/officeart/2005/8/layout/hList1"/>
    <dgm:cxn modelId="{D7947B6E-85CD-4355-8654-55620A1BF265}" type="presOf" srcId="{16B2817F-12EF-45E8-A586-E5595408B1BB}" destId="{9E115219-920F-4B1C-AA78-7E09E32530F6}" srcOrd="0" destOrd="0" presId="urn:microsoft.com/office/officeart/2005/8/layout/hList1"/>
    <dgm:cxn modelId="{C6317C4E-8B2A-4DB9-90F8-6853CEFDCCA7}" type="presOf" srcId="{06F5C290-1FDA-4DAC-8019-BEC453BA64F3}" destId="{6FDC405A-D8BA-43F5-B9BB-BA345559EF55}" srcOrd="0" destOrd="0" presId="urn:microsoft.com/office/officeart/2005/8/layout/hList1"/>
    <dgm:cxn modelId="{706BB04E-33D9-4BF2-8361-00CC2201379A}" type="presOf" srcId="{782A01C9-E968-484C-B3EB-645005167C2C}" destId="{B84EB046-C1D4-4295-97D0-07F011AD4A70}" srcOrd="0" destOrd="0" presId="urn:microsoft.com/office/officeart/2005/8/layout/hList1"/>
    <dgm:cxn modelId="{4772E773-9B58-4BC0-A9FE-528FDBB069B1}" type="presOf" srcId="{BEB17833-E7A2-4689-96C0-3622C47DF6ED}" destId="{AF8431ED-3AC5-4ED6-B323-9D09F435DE27}" srcOrd="0" destOrd="0" presId="urn:microsoft.com/office/officeart/2005/8/layout/hList1"/>
    <dgm:cxn modelId="{15BE3075-7AF5-498B-A983-6E9B14E4AFB2}" type="presOf" srcId="{AC03ADEA-F7B0-40BB-AAF2-DA7DDCDD8758}" destId="{4E45B224-5AE2-49A6-9743-D4615D4EF872}" srcOrd="0" destOrd="2" presId="urn:microsoft.com/office/officeart/2005/8/layout/hList1"/>
    <dgm:cxn modelId="{727DBB81-7ADD-4266-9960-39913DDCD085}" srcId="{2461D577-AAAE-4EF5-9071-44B8868520DD}" destId="{174238B9-8564-414B-A1AA-BC26487B2892}" srcOrd="2" destOrd="0" parTransId="{D11A7420-100D-4E07-8409-D871AC4DDDD0}" sibTransId="{A6F153A0-A5BC-4E77-A939-2C2C7521BDC1}"/>
    <dgm:cxn modelId="{7AB3528A-B112-4858-ACAA-038A858CD19B}" type="presOf" srcId="{D46F8D8D-3E27-49AE-904A-2C05784131F4}" destId="{AF8431ED-3AC5-4ED6-B323-9D09F435DE27}" srcOrd="0" destOrd="1" presId="urn:microsoft.com/office/officeart/2005/8/layout/hList1"/>
    <dgm:cxn modelId="{0838EAA3-FB08-406D-A7C4-FEF887DDFCE0}" srcId="{90D60F79-93DF-4C80-BDB3-9B220F53937B}" destId="{16B2817F-12EF-45E8-A586-E5595408B1BB}" srcOrd="2" destOrd="0" parTransId="{BE106CE8-E263-4F57-B767-68BC5B68EE8D}" sibTransId="{AAAD4E74-78FC-4953-A18F-CED3A9EC8652}"/>
    <dgm:cxn modelId="{83120BB6-242D-402C-A802-642B0BE3940E}" type="presOf" srcId="{8044E8AA-C552-4A64-A878-0B850829BC21}" destId="{5B2FF4F5-EE3E-42E6-BF3F-770D2094FAA1}" srcOrd="0" destOrd="0" presId="urn:microsoft.com/office/officeart/2005/8/layout/hList1"/>
    <dgm:cxn modelId="{75A8D3C6-8846-42D3-B196-B4EB9DE1EB43}" srcId="{782A01C9-E968-484C-B3EB-645005167C2C}" destId="{DEB54975-8B93-4641-86F0-21F180C61A56}" srcOrd="0" destOrd="0" parTransId="{D23CF87A-E31F-4AED-A604-D80CF4D51939}" sibTransId="{B596CE01-E810-4FC3-9DEF-ADD81B769387}"/>
    <dgm:cxn modelId="{463F81C8-6775-48AC-AF37-6076D025C9C4}" type="presOf" srcId="{DEB54975-8B93-4641-86F0-21F180C61A56}" destId="{0AE29237-135A-4BBD-943F-C95B9DF74390}" srcOrd="0" destOrd="0" presId="urn:microsoft.com/office/officeart/2005/8/layout/hList1"/>
    <dgm:cxn modelId="{DFBFA7D4-6787-4E75-BFF2-FF32F0917216}" srcId="{90D60F79-93DF-4C80-BDB3-9B220F53937B}" destId="{06F5C290-1FDA-4DAC-8019-BEC453BA64F3}" srcOrd="3" destOrd="0" parTransId="{F50E9C0B-26A3-4242-96B0-606C9919D385}" sibTransId="{311A88C8-80E4-4BB7-AF7C-AE18BD7439A1}"/>
    <dgm:cxn modelId="{9F4FC9D4-201D-4CCA-87D5-27E997E42E10}" type="presOf" srcId="{3F46B6FB-0718-4604-B4FD-50E95ADF66FC}" destId="{4E45B224-5AE2-49A6-9743-D4615D4EF872}" srcOrd="0" destOrd="1" presId="urn:microsoft.com/office/officeart/2005/8/layout/hList1"/>
    <dgm:cxn modelId="{5A2915E7-4BE3-4C55-A3B6-A1737A2C359A}" srcId="{782A01C9-E968-484C-B3EB-645005167C2C}" destId="{5DA5113A-D757-459F-B963-A122B7AB10C7}" srcOrd="1" destOrd="0" parTransId="{8991C12F-F37B-4C5B-87B5-CD30225FFF8A}" sibTransId="{E9EA4A5B-9161-4A42-B442-FDCE1C9C72D8}"/>
    <dgm:cxn modelId="{311A36F0-D121-43D6-9B16-D68A8C61FF10}" srcId="{16B2817F-12EF-45E8-A586-E5595408B1BB}" destId="{3F46B6FB-0718-4604-B4FD-50E95ADF66FC}" srcOrd="1" destOrd="0" parTransId="{21A19D84-225E-45A7-B294-DC1F14439101}" sibTransId="{B0A32B5D-CA8D-4BEB-B0AB-BE60D635A848}"/>
    <dgm:cxn modelId="{754D7104-84FD-4DB4-B1BE-63C5BDA1035D}" type="presParOf" srcId="{3618C293-D8E9-413C-BB2F-FD2B3D8E8FEA}" destId="{02243DDB-2E93-4A03-90D7-5D56E511B876}" srcOrd="0" destOrd="0" presId="urn:microsoft.com/office/officeart/2005/8/layout/hList1"/>
    <dgm:cxn modelId="{41979050-0669-473C-B81F-BEDD4ACFC6E7}" type="presParOf" srcId="{02243DDB-2E93-4A03-90D7-5D56E511B876}" destId="{42B1B79A-6955-46FC-A271-E08E8E8DC919}" srcOrd="0" destOrd="0" presId="urn:microsoft.com/office/officeart/2005/8/layout/hList1"/>
    <dgm:cxn modelId="{F0A28428-8D33-4F8A-833C-964F4CD4BA7D}" type="presParOf" srcId="{02243DDB-2E93-4A03-90D7-5D56E511B876}" destId="{AF8431ED-3AC5-4ED6-B323-9D09F435DE27}" srcOrd="1" destOrd="0" presId="urn:microsoft.com/office/officeart/2005/8/layout/hList1"/>
    <dgm:cxn modelId="{4270821D-862E-4266-A79C-363255DC08EF}" type="presParOf" srcId="{3618C293-D8E9-413C-BB2F-FD2B3D8E8FEA}" destId="{9B7F6912-88A6-4F4D-B894-5A485E983C00}" srcOrd="1" destOrd="0" presId="urn:microsoft.com/office/officeart/2005/8/layout/hList1"/>
    <dgm:cxn modelId="{75055846-98BF-45F9-8951-AAF555E14FD8}" type="presParOf" srcId="{3618C293-D8E9-413C-BB2F-FD2B3D8E8FEA}" destId="{A69AA160-BE11-4234-9CA1-2517696C76C8}" srcOrd="2" destOrd="0" presId="urn:microsoft.com/office/officeart/2005/8/layout/hList1"/>
    <dgm:cxn modelId="{243C75DF-01D1-41C1-ABAC-2B7600C21EF1}" type="presParOf" srcId="{A69AA160-BE11-4234-9CA1-2517696C76C8}" destId="{B84EB046-C1D4-4295-97D0-07F011AD4A70}" srcOrd="0" destOrd="0" presId="urn:microsoft.com/office/officeart/2005/8/layout/hList1"/>
    <dgm:cxn modelId="{47EAD48C-AA8C-4F68-8B60-0430977D8044}" type="presParOf" srcId="{A69AA160-BE11-4234-9CA1-2517696C76C8}" destId="{0AE29237-135A-4BBD-943F-C95B9DF74390}" srcOrd="1" destOrd="0" presId="urn:microsoft.com/office/officeart/2005/8/layout/hList1"/>
    <dgm:cxn modelId="{A70F167C-AB40-4C9F-9AA4-E3E13B8A375B}" type="presParOf" srcId="{3618C293-D8E9-413C-BB2F-FD2B3D8E8FEA}" destId="{CCB777F2-B437-4701-9190-6310509BD61A}" srcOrd="3" destOrd="0" presId="urn:microsoft.com/office/officeart/2005/8/layout/hList1"/>
    <dgm:cxn modelId="{8BAAB6A0-C057-4758-9624-00D53C0C69FD}" type="presParOf" srcId="{3618C293-D8E9-413C-BB2F-FD2B3D8E8FEA}" destId="{0743029B-86BE-4C18-933D-151E50988E7E}" srcOrd="4" destOrd="0" presId="urn:microsoft.com/office/officeart/2005/8/layout/hList1"/>
    <dgm:cxn modelId="{B30AD2AC-EA54-472B-B761-5FA92A2430BD}" type="presParOf" srcId="{0743029B-86BE-4C18-933D-151E50988E7E}" destId="{9E115219-920F-4B1C-AA78-7E09E32530F6}" srcOrd="0" destOrd="0" presId="urn:microsoft.com/office/officeart/2005/8/layout/hList1"/>
    <dgm:cxn modelId="{5B999C4B-3133-4871-9AA9-6541984AD944}" type="presParOf" srcId="{0743029B-86BE-4C18-933D-151E50988E7E}" destId="{4E45B224-5AE2-49A6-9743-D4615D4EF872}" srcOrd="1" destOrd="0" presId="urn:microsoft.com/office/officeart/2005/8/layout/hList1"/>
    <dgm:cxn modelId="{55CAE679-1617-44CA-977B-9C07644FBA29}" type="presParOf" srcId="{3618C293-D8E9-413C-BB2F-FD2B3D8E8FEA}" destId="{30FBB0F1-DAD3-4C7C-956D-5AF542B2F894}" srcOrd="5" destOrd="0" presId="urn:microsoft.com/office/officeart/2005/8/layout/hList1"/>
    <dgm:cxn modelId="{ABB2E7F7-B84E-4B1C-8ABA-DE17C5718FDD}" type="presParOf" srcId="{3618C293-D8E9-413C-BB2F-FD2B3D8E8FEA}" destId="{3CEAEFDD-D99D-4C49-A79A-A50B79B0D97C}" srcOrd="6" destOrd="0" presId="urn:microsoft.com/office/officeart/2005/8/layout/hList1"/>
    <dgm:cxn modelId="{59040699-615F-45D1-9B63-CB068AA09A07}" type="presParOf" srcId="{3CEAEFDD-D99D-4C49-A79A-A50B79B0D97C}" destId="{6FDC405A-D8BA-43F5-B9BB-BA345559EF55}" srcOrd="0" destOrd="0" presId="urn:microsoft.com/office/officeart/2005/8/layout/hList1"/>
    <dgm:cxn modelId="{13C30116-7739-4038-AFD1-A6ECC61E974F}" type="presParOf" srcId="{3CEAEFDD-D99D-4C49-A79A-A50B79B0D97C}" destId="{5B2FF4F5-EE3E-42E6-BF3F-770D2094FAA1}"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A0F1AF2-5F7A-4D3F-9282-629EA6F81728}" type="doc">
      <dgm:prSet loTypeId="urn:microsoft.com/office/officeart/2005/8/layout/chevron2" loCatId="list" qsTypeId="urn:microsoft.com/office/officeart/2005/8/quickstyle/3d2#12" qsCatId="3D" csTypeId="urn:microsoft.com/office/officeart/2005/8/colors/colorful1#2" csCatId="colorful" phldr="1"/>
      <dgm:spPr/>
      <dgm:t>
        <a:bodyPr/>
        <a:lstStyle/>
        <a:p>
          <a:endParaRPr lang="en-US"/>
        </a:p>
      </dgm:t>
    </dgm:pt>
    <dgm:pt modelId="{B9125582-50A7-44E6-B531-FCC85A91F0C2}">
      <dgm:prSet phldrT="[Text]"/>
      <dgm:spPr/>
      <dgm:t>
        <a:bodyPr/>
        <a:lstStyle/>
        <a:p>
          <a:r>
            <a:rPr lang="en-US" dirty="0"/>
            <a:t>SECTION 40(a)(</a:t>
          </a:r>
          <a:r>
            <a:rPr lang="en-US" dirty="0" err="1"/>
            <a:t>i</a:t>
          </a:r>
          <a:r>
            <a:rPr lang="en-US" dirty="0"/>
            <a:t>)</a:t>
          </a:r>
        </a:p>
      </dgm:t>
    </dgm:pt>
    <dgm:pt modelId="{90920948-2409-4D37-BFF8-C7A411735A1A}" type="parTrans" cxnId="{D0C9DC57-35E5-4AD2-B1C6-B148C64E4E10}">
      <dgm:prSet/>
      <dgm:spPr/>
      <dgm:t>
        <a:bodyPr/>
        <a:lstStyle/>
        <a:p>
          <a:endParaRPr lang="en-US"/>
        </a:p>
      </dgm:t>
    </dgm:pt>
    <dgm:pt modelId="{4F2494C7-4301-45B3-B6FB-C2F1B7087F23}" type="sibTrans" cxnId="{D0C9DC57-35E5-4AD2-B1C6-B148C64E4E10}">
      <dgm:prSet/>
      <dgm:spPr/>
      <dgm:t>
        <a:bodyPr/>
        <a:lstStyle/>
        <a:p>
          <a:endParaRPr lang="en-US"/>
        </a:p>
      </dgm:t>
    </dgm:pt>
    <dgm:pt modelId="{B0A3DBF7-77BA-44F0-A32E-61A295F444D0}">
      <dgm:prSet phldrT="[Text]" custT="1"/>
      <dgm:spPr/>
      <dgm:t>
        <a:bodyPr/>
        <a:lstStyle/>
        <a:p>
          <a:pPr algn="just"/>
          <a:r>
            <a:rPr lang="en-US" sz="2200" b="0" i="0" dirty="0">
              <a:latin typeface="Garamond" pitchFamily="18" charset="0"/>
            </a:rPr>
            <a:t>Notwithstanding anything to the contrary in sections 30 to [2][38], the following amounts </a:t>
          </a:r>
          <a:r>
            <a:rPr lang="en-US" sz="2200" b="1" i="0" dirty="0">
              <a:latin typeface="Garamond" pitchFamily="18" charset="0"/>
            </a:rPr>
            <a:t>shall not be deducted </a:t>
          </a:r>
          <a:r>
            <a:rPr lang="en-US" sz="2200" b="0" i="0" dirty="0">
              <a:latin typeface="Garamond" pitchFamily="18" charset="0"/>
            </a:rPr>
            <a:t>in computing the income chargeable under the head Profits and gains of business or profession in the case of any assessee any interest (not being interest on a loan issued for public subscription before the 1st day of April, 1938), royalty, fees for technical services or other sum chargeable under this Act, which is payable,</a:t>
          </a:r>
          <a:r>
            <a:rPr lang="en-US" sz="2200" b="1" i="0" dirty="0">
              <a:latin typeface="Garamond" pitchFamily="18" charset="0"/>
            </a:rPr>
            <a:t>(A) </a:t>
          </a:r>
          <a:r>
            <a:rPr lang="en-US" sz="2200" b="0" i="0" dirty="0">
              <a:latin typeface="Garamond" pitchFamily="18" charset="0"/>
            </a:rPr>
            <a:t>outside India; </a:t>
          </a:r>
          <a:endParaRPr lang="en-US" sz="2200" dirty="0">
            <a:latin typeface="Garamond" pitchFamily="18" charset="0"/>
          </a:endParaRPr>
        </a:p>
      </dgm:t>
    </dgm:pt>
    <dgm:pt modelId="{6E66174B-909B-471B-8226-D0FDCCE4BCD3}" type="parTrans" cxnId="{DCEF5421-08DC-4067-853E-0234B053FF29}">
      <dgm:prSet/>
      <dgm:spPr/>
      <dgm:t>
        <a:bodyPr/>
        <a:lstStyle/>
        <a:p>
          <a:endParaRPr lang="en-US"/>
        </a:p>
      </dgm:t>
    </dgm:pt>
    <dgm:pt modelId="{D633336E-AAB0-48D5-A07B-99323949B935}" type="sibTrans" cxnId="{DCEF5421-08DC-4067-853E-0234B053FF29}">
      <dgm:prSet/>
      <dgm:spPr/>
      <dgm:t>
        <a:bodyPr/>
        <a:lstStyle/>
        <a:p>
          <a:endParaRPr lang="en-US"/>
        </a:p>
      </dgm:t>
    </dgm:pt>
    <dgm:pt modelId="{7230E2E5-876F-4191-83BE-55FF649B0F4E}">
      <dgm:prSet phldrT="[Text]" custT="1"/>
      <dgm:spPr/>
      <dgm:t>
        <a:bodyPr/>
        <a:lstStyle/>
        <a:p>
          <a:pPr algn="just"/>
          <a:r>
            <a:rPr lang="en-US" sz="2200" b="0" i="0" dirty="0">
              <a:latin typeface="Garamond" pitchFamily="18" charset="0"/>
            </a:rPr>
            <a:t>or </a:t>
          </a:r>
          <a:r>
            <a:rPr lang="en-US" sz="2200" b="1" i="0" dirty="0">
              <a:latin typeface="Garamond" pitchFamily="18" charset="0"/>
            </a:rPr>
            <a:t>(B)</a:t>
          </a:r>
          <a:r>
            <a:rPr lang="en-US" sz="2200" b="0" i="0" dirty="0">
              <a:latin typeface="Garamond" pitchFamily="18" charset="0"/>
            </a:rPr>
            <a:t> in India to a non-resident, not being a company or to a foreign company, on which tax is deductible at source under Chapter XVII-B and such </a:t>
          </a:r>
          <a:r>
            <a:rPr lang="en-US" sz="2200" b="1" i="0" dirty="0">
              <a:latin typeface="Garamond" pitchFamily="18" charset="0"/>
            </a:rPr>
            <a:t>tax has not been deducted </a:t>
          </a:r>
          <a:r>
            <a:rPr lang="en-US" sz="2200" b="0" i="0" dirty="0">
              <a:latin typeface="Garamond" pitchFamily="18" charset="0"/>
            </a:rPr>
            <a:t>or, </a:t>
          </a:r>
          <a:r>
            <a:rPr lang="en-US" sz="2200" b="1" i="0" dirty="0">
              <a:latin typeface="Garamond" pitchFamily="18" charset="0"/>
            </a:rPr>
            <a:t>after deduction, has not been paid</a:t>
          </a:r>
          <a:r>
            <a:rPr lang="en-US" sz="2200" b="0" i="0" dirty="0">
              <a:latin typeface="Garamond" pitchFamily="18" charset="0"/>
            </a:rPr>
            <a:t> [4][on or before the due date specified in sub-section (1) of section 139]</a:t>
          </a:r>
          <a:endParaRPr lang="en-US" sz="2200" dirty="0">
            <a:latin typeface="Garamond" pitchFamily="18" charset="0"/>
          </a:endParaRPr>
        </a:p>
      </dgm:t>
    </dgm:pt>
    <dgm:pt modelId="{7AD02110-21C6-4E42-9588-39B3C117F01D}" type="parTrans" cxnId="{7ABFBCC4-5D13-4EEF-AFE7-30BC8DD00D04}">
      <dgm:prSet/>
      <dgm:spPr/>
      <dgm:t>
        <a:bodyPr/>
        <a:lstStyle/>
        <a:p>
          <a:endParaRPr lang="en-US"/>
        </a:p>
      </dgm:t>
    </dgm:pt>
    <dgm:pt modelId="{C56E7476-8FA0-487B-B682-0EBED54F85D5}" type="sibTrans" cxnId="{7ABFBCC4-5D13-4EEF-AFE7-30BC8DD00D04}">
      <dgm:prSet/>
      <dgm:spPr/>
      <dgm:t>
        <a:bodyPr/>
        <a:lstStyle/>
        <a:p>
          <a:endParaRPr lang="en-US"/>
        </a:p>
      </dgm:t>
    </dgm:pt>
    <dgm:pt modelId="{B1EC140B-3B1D-4EA0-B5C8-890112FC4959}" type="pres">
      <dgm:prSet presAssocID="{CA0F1AF2-5F7A-4D3F-9282-629EA6F81728}" presName="linearFlow" presStyleCnt="0">
        <dgm:presLayoutVars>
          <dgm:dir/>
          <dgm:animLvl val="lvl"/>
          <dgm:resizeHandles val="exact"/>
        </dgm:presLayoutVars>
      </dgm:prSet>
      <dgm:spPr/>
    </dgm:pt>
    <dgm:pt modelId="{EC3D9BBB-F4CE-4976-9DF1-0A436AEAD0D6}" type="pres">
      <dgm:prSet presAssocID="{B9125582-50A7-44E6-B531-FCC85A91F0C2}" presName="composite" presStyleCnt="0"/>
      <dgm:spPr/>
    </dgm:pt>
    <dgm:pt modelId="{A025F50C-E8EF-493C-95B3-8A99005E2EAD}" type="pres">
      <dgm:prSet presAssocID="{B9125582-50A7-44E6-B531-FCC85A91F0C2}" presName="parentText" presStyleLbl="alignNode1" presStyleIdx="0" presStyleCnt="1">
        <dgm:presLayoutVars>
          <dgm:chMax val="1"/>
          <dgm:bulletEnabled val="1"/>
        </dgm:presLayoutVars>
      </dgm:prSet>
      <dgm:spPr/>
    </dgm:pt>
    <dgm:pt modelId="{BEF9510B-9803-49EC-BA8F-42FFE0175F8A}" type="pres">
      <dgm:prSet presAssocID="{B9125582-50A7-44E6-B531-FCC85A91F0C2}" presName="descendantText" presStyleLbl="alignAcc1" presStyleIdx="0" presStyleCnt="1" custScaleY="207843">
        <dgm:presLayoutVars>
          <dgm:bulletEnabled val="1"/>
        </dgm:presLayoutVars>
      </dgm:prSet>
      <dgm:spPr/>
    </dgm:pt>
  </dgm:ptLst>
  <dgm:cxnLst>
    <dgm:cxn modelId="{DCEF5421-08DC-4067-853E-0234B053FF29}" srcId="{B9125582-50A7-44E6-B531-FCC85A91F0C2}" destId="{B0A3DBF7-77BA-44F0-A32E-61A295F444D0}" srcOrd="0" destOrd="0" parTransId="{6E66174B-909B-471B-8226-D0FDCCE4BCD3}" sibTransId="{D633336E-AAB0-48D5-A07B-99323949B935}"/>
    <dgm:cxn modelId="{0C46B627-2434-4696-94DB-F8A93E82C522}" type="presOf" srcId="{B0A3DBF7-77BA-44F0-A32E-61A295F444D0}" destId="{BEF9510B-9803-49EC-BA8F-42FFE0175F8A}" srcOrd="0" destOrd="0" presId="urn:microsoft.com/office/officeart/2005/8/layout/chevron2"/>
    <dgm:cxn modelId="{06A6273B-E9EE-459D-97EB-8E1A18D00FE1}" type="presOf" srcId="{B9125582-50A7-44E6-B531-FCC85A91F0C2}" destId="{A025F50C-E8EF-493C-95B3-8A99005E2EAD}" srcOrd="0" destOrd="0" presId="urn:microsoft.com/office/officeart/2005/8/layout/chevron2"/>
    <dgm:cxn modelId="{D0C9DC57-35E5-4AD2-B1C6-B148C64E4E10}" srcId="{CA0F1AF2-5F7A-4D3F-9282-629EA6F81728}" destId="{B9125582-50A7-44E6-B531-FCC85A91F0C2}" srcOrd="0" destOrd="0" parTransId="{90920948-2409-4D37-BFF8-C7A411735A1A}" sibTransId="{4F2494C7-4301-45B3-B6FB-C2F1B7087F23}"/>
    <dgm:cxn modelId="{762DCFB5-C8ED-4501-A8B4-03E578628C84}" type="presOf" srcId="{7230E2E5-876F-4191-83BE-55FF649B0F4E}" destId="{BEF9510B-9803-49EC-BA8F-42FFE0175F8A}" srcOrd="0" destOrd="1" presId="urn:microsoft.com/office/officeart/2005/8/layout/chevron2"/>
    <dgm:cxn modelId="{4F1906BA-B1A0-43BC-89B8-4C80CA69E1C1}" type="presOf" srcId="{CA0F1AF2-5F7A-4D3F-9282-629EA6F81728}" destId="{B1EC140B-3B1D-4EA0-B5C8-890112FC4959}" srcOrd="0" destOrd="0" presId="urn:microsoft.com/office/officeart/2005/8/layout/chevron2"/>
    <dgm:cxn modelId="{7ABFBCC4-5D13-4EEF-AFE7-30BC8DD00D04}" srcId="{B9125582-50A7-44E6-B531-FCC85A91F0C2}" destId="{7230E2E5-876F-4191-83BE-55FF649B0F4E}" srcOrd="1" destOrd="0" parTransId="{7AD02110-21C6-4E42-9588-39B3C117F01D}" sibTransId="{C56E7476-8FA0-487B-B682-0EBED54F85D5}"/>
    <dgm:cxn modelId="{13ADD1CF-E731-4F8E-AADC-8E84A70C75E4}" type="presParOf" srcId="{B1EC140B-3B1D-4EA0-B5C8-890112FC4959}" destId="{EC3D9BBB-F4CE-4976-9DF1-0A436AEAD0D6}" srcOrd="0" destOrd="0" presId="urn:microsoft.com/office/officeart/2005/8/layout/chevron2"/>
    <dgm:cxn modelId="{5F83540C-0AE2-4EAD-AA23-552399A4B410}" type="presParOf" srcId="{EC3D9BBB-F4CE-4976-9DF1-0A436AEAD0D6}" destId="{A025F50C-E8EF-493C-95B3-8A99005E2EAD}" srcOrd="0" destOrd="0" presId="urn:microsoft.com/office/officeart/2005/8/layout/chevron2"/>
    <dgm:cxn modelId="{E6B40E15-6CB4-47A1-A0BD-13B72DF665A6}" type="presParOf" srcId="{EC3D9BBB-F4CE-4976-9DF1-0A436AEAD0D6}" destId="{BEF9510B-9803-49EC-BA8F-42FFE0175F8A}"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DF15524-E352-4420-A3F0-4AB32A8EF60F}" type="doc">
      <dgm:prSet loTypeId="urn:microsoft.com/office/officeart/2005/8/layout/chevron2" loCatId="list" qsTypeId="urn:microsoft.com/office/officeart/2005/8/quickstyle/3d2#13" qsCatId="3D" csTypeId="urn:microsoft.com/office/officeart/2005/8/colors/colorful1#3" csCatId="colorful" phldr="1"/>
      <dgm:spPr/>
      <dgm:t>
        <a:bodyPr/>
        <a:lstStyle/>
        <a:p>
          <a:endParaRPr lang="en-US"/>
        </a:p>
      </dgm:t>
    </dgm:pt>
    <dgm:pt modelId="{88F37179-4F03-446D-A79F-9FD2A8B39E8C}">
      <dgm:prSet phldrT="[Text]"/>
      <dgm:spPr/>
      <dgm:t>
        <a:bodyPr/>
        <a:lstStyle/>
        <a:p>
          <a:r>
            <a:rPr lang="en-US" dirty="0"/>
            <a:t>SECTION 40(a)(</a:t>
          </a:r>
          <a:r>
            <a:rPr lang="en-US" dirty="0" err="1"/>
            <a:t>ia</a:t>
          </a:r>
          <a:r>
            <a:rPr lang="en-US" dirty="0"/>
            <a:t>)</a:t>
          </a:r>
        </a:p>
      </dgm:t>
    </dgm:pt>
    <dgm:pt modelId="{C077711C-3803-40CD-A3C8-42914B29A63B}" type="parTrans" cxnId="{F6136C7C-757F-462D-B940-2D24C4251987}">
      <dgm:prSet/>
      <dgm:spPr/>
      <dgm:t>
        <a:bodyPr/>
        <a:lstStyle/>
        <a:p>
          <a:endParaRPr lang="en-US"/>
        </a:p>
      </dgm:t>
    </dgm:pt>
    <dgm:pt modelId="{FCA9F997-7507-4915-98BD-089D3FDCDCA7}" type="sibTrans" cxnId="{F6136C7C-757F-462D-B940-2D24C4251987}">
      <dgm:prSet/>
      <dgm:spPr/>
      <dgm:t>
        <a:bodyPr/>
        <a:lstStyle/>
        <a:p>
          <a:endParaRPr lang="en-US"/>
        </a:p>
      </dgm:t>
    </dgm:pt>
    <dgm:pt modelId="{85033F94-B16E-4720-9ACF-47685BD3E504}">
      <dgm:prSet phldrT="[Text]" custT="1"/>
      <dgm:spPr/>
      <dgm:t>
        <a:bodyPr/>
        <a:lstStyle/>
        <a:p>
          <a:pPr algn="just">
            <a:lnSpc>
              <a:spcPct val="150000"/>
            </a:lnSpc>
          </a:pPr>
          <a:r>
            <a:rPr lang="en-US" sz="2200" b="1" i="0" dirty="0">
              <a:latin typeface="Garamond" pitchFamily="18" charset="0"/>
            </a:rPr>
            <a:t>Thirty per cent </a:t>
          </a:r>
          <a:r>
            <a:rPr lang="en-US" sz="2200" b="0" i="0" dirty="0">
              <a:latin typeface="Garamond" pitchFamily="18" charset="0"/>
            </a:rPr>
            <a:t>of any sum payable to a resident, on which tax is deductible at source under Chapter XVII-B and such tax has not been deducted or, after deduction, has not been paid on or before the due date specified in sub-section (1) of section 139</a:t>
          </a:r>
        </a:p>
      </dgm:t>
    </dgm:pt>
    <dgm:pt modelId="{6D1F4988-967F-4A67-BFBA-B235AEC928F2}" type="parTrans" cxnId="{13C93EBF-0AE5-4A64-B3C7-42F981F2E4F7}">
      <dgm:prSet/>
      <dgm:spPr/>
      <dgm:t>
        <a:bodyPr/>
        <a:lstStyle/>
        <a:p>
          <a:endParaRPr lang="en-US"/>
        </a:p>
      </dgm:t>
    </dgm:pt>
    <dgm:pt modelId="{C1E39386-EBC5-41FA-B893-8D5491DE6F55}" type="sibTrans" cxnId="{13C93EBF-0AE5-4A64-B3C7-42F981F2E4F7}">
      <dgm:prSet/>
      <dgm:spPr/>
      <dgm:t>
        <a:bodyPr/>
        <a:lstStyle/>
        <a:p>
          <a:endParaRPr lang="en-US"/>
        </a:p>
      </dgm:t>
    </dgm:pt>
    <dgm:pt modelId="{1CB0EA25-26D3-4D6E-89A9-CB54912F73BA}" type="pres">
      <dgm:prSet presAssocID="{3DF15524-E352-4420-A3F0-4AB32A8EF60F}" presName="linearFlow" presStyleCnt="0">
        <dgm:presLayoutVars>
          <dgm:dir/>
          <dgm:animLvl val="lvl"/>
          <dgm:resizeHandles val="exact"/>
        </dgm:presLayoutVars>
      </dgm:prSet>
      <dgm:spPr/>
    </dgm:pt>
    <dgm:pt modelId="{476A6902-3A35-4636-ADBE-B905F3851A1E}" type="pres">
      <dgm:prSet presAssocID="{88F37179-4F03-446D-A79F-9FD2A8B39E8C}" presName="composite" presStyleCnt="0"/>
      <dgm:spPr/>
    </dgm:pt>
    <dgm:pt modelId="{124D5C66-5395-467F-A34E-0346B8DD7E03}" type="pres">
      <dgm:prSet presAssocID="{88F37179-4F03-446D-A79F-9FD2A8B39E8C}" presName="parentText" presStyleLbl="alignNode1" presStyleIdx="0" presStyleCnt="1">
        <dgm:presLayoutVars>
          <dgm:chMax val="1"/>
          <dgm:bulletEnabled val="1"/>
        </dgm:presLayoutVars>
      </dgm:prSet>
      <dgm:spPr/>
    </dgm:pt>
    <dgm:pt modelId="{C3548BB0-5107-4E4F-AF44-B9824D0C9301}" type="pres">
      <dgm:prSet presAssocID="{88F37179-4F03-446D-A79F-9FD2A8B39E8C}" presName="descendantText" presStyleLbl="alignAcc1" presStyleIdx="0" presStyleCnt="1" custScaleY="185925">
        <dgm:presLayoutVars>
          <dgm:bulletEnabled val="1"/>
        </dgm:presLayoutVars>
      </dgm:prSet>
      <dgm:spPr/>
    </dgm:pt>
  </dgm:ptLst>
  <dgm:cxnLst>
    <dgm:cxn modelId="{10547E28-8CAB-450B-9C93-CA920EEB8BF4}" type="presOf" srcId="{85033F94-B16E-4720-9ACF-47685BD3E504}" destId="{C3548BB0-5107-4E4F-AF44-B9824D0C9301}" srcOrd="0" destOrd="0" presId="urn:microsoft.com/office/officeart/2005/8/layout/chevron2"/>
    <dgm:cxn modelId="{CE0A4541-9EF3-4819-B4DB-C15F7462D95A}" type="presOf" srcId="{88F37179-4F03-446D-A79F-9FD2A8B39E8C}" destId="{124D5C66-5395-467F-A34E-0346B8DD7E03}" srcOrd="0" destOrd="0" presId="urn:microsoft.com/office/officeart/2005/8/layout/chevron2"/>
    <dgm:cxn modelId="{C5DEA957-9DB8-4D36-8581-545DE670DFED}" type="presOf" srcId="{3DF15524-E352-4420-A3F0-4AB32A8EF60F}" destId="{1CB0EA25-26D3-4D6E-89A9-CB54912F73BA}" srcOrd="0" destOrd="0" presId="urn:microsoft.com/office/officeart/2005/8/layout/chevron2"/>
    <dgm:cxn modelId="{F6136C7C-757F-462D-B940-2D24C4251987}" srcId="{3DF15524-E352-4420-A3F0-4AB32A8EF60F}" destId="{88F37179-4F03-446D-A79F-9FD2A8B39E8C}" srcOrd="0" destOrd="0" parTransId="{C077711C-3803-40CD-A3C8-42914B29A63B}" sibTransId="{FCA9F997-7507-4915-98BD-089D3FDCDCA7}"/>
    <dgm:cxn modelId="{13C93EBF-0AE5-4A64-B3C7-42F981F2E4F7}" srcId="{88F37179-4F03-446D-A79F-9FD2A8B39E8C}" destId="{85033F94-B16E-4720-9ACF-47685BD3E504}" srcOrd="0" destOrd="0" parTransId="{6D1F4988-967F-4A67-BFBA-B235AEC928F2}" sibTransId="{C1E39386-EBC5-41FA-B893-8D5491DE6F55}"/>
    <dgm:cxn modelId="{AFCA84B0-DC97-41DA-9F19-8332B263FFA3}" type="presParOf" srcId="{1CB0EA25-26D3-4D6E-89A9-CB54912F73BA}" destId="{476A6902-3A35-4636-ADBE-B905F3851A1E}" srcOrd="0" destOrd="0" presId="urn:microsoft.com/office/officeart/2005/8/layout/chevron2"/>
    <dgm:cxn modelId="{39D502DE-CE89-4963-93F7-234354E8346B}" type="presParOf" srcId="{476A6902-3A35-4636-ADBE-B905F3851A1E}" destId="{124D5C66-5395-467F-A34E-0346B8DD7E03}" srcOrd="0" destOrd="0" presId="urn:microsoft.com/office/officeart/2005/8/layout/chevron2"/>
    <dgm:cxn modelId="{D7E8E0E8-6EC0-4404-8B05-945FAC321760}" type="presParOf" srcId="{476A6902-3A35-4636-ADBE-B905F3851A1E}" destId="{C3548BB0-5107-4E4F-AF44-B9824D0C9301}"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DF15524-E352-4420-A3F0-4AB32A8EF60F}" type="doc">
      <dgm:prSet loTypeId="urn:microsoft.com/office/officeart/2005/8/layout/chevron2" loCatId="list" qsTypeId="urn:microsoft.com/office/officeart/2005/8/quickstyle/3d2#14" qsCatId="3D" csTypeId="urn:microsoft.com/office/officeart/2005/8/colors/colorful1#4" csCatId="colorful" phldr="1"/>
      <dgm:spPr/>
      <dgm:t>
        <a:bodyPr/>
        <a:lstStyle/>
        <a:p>
          <a:endParaRPr lang="en-US"/>
        </a:p>
      </dgm:t>
    </dgm:pt>
    <dgm:pt modelId="{88F37179-4F03-446D-A79F-9FD2A8B39E8C}">
      <dgm:prSet phldrT="[Text]"/>
      <dgm:spPr/>
      <dgm:t>
        <a:bodyPr/>
        <a:lstStyle/>
        <a:p>
          <a:r>
            <a:rPr lang="en-US" dirty="0"/>
            <a:t>SECTION 58(1A)</a:t>
          </a:r>
        </a:p>
      </dgm:t>
    </dgm:pt>
    <dgm:pt modelId="{C077711C-3803-40CD-A3C8-42914B29A63B}" type="parTrans" cxnId="{F6136C7C-757F-462D-B940-2D24C4251987}">
      <dgm:prSet/>
      <dgm:spPr/>
      <dgm:t>
        <a:bodyPr/>
        <a:lstStyle/>
        <a:p>
          <a:endParaRPr lang="en-US"/>
        </a:p>
      </dgm:t>
    </dgm:pt>
    <dgm:pt modelId="{FCA9F997-7507-4915-98BD-089D3FDCDCA7}" type="sibTrans" cxnId="{F6136C7C-757F-462D-B940-2D24C4251987}">
      <dgm:prSet/>
      <dgm:spPr/>
      <dgm:t>
        <a:bodyPr/>
        <a:lstStyle/>
        <a:p>
          <a:endParaRPr lang="en-US"/>
        </a:p>
      </dgm:t>
    </dgm:pt>
    <dgm:pt modelId="{85033F94-B16E-4720-9ACF-47685BD3E504}">
      <dgm:prSet phldrT="[Text]" custT="1"/>
      <dgm:spPr/>
      <dgm:t>
        <a:bodyPr/>
        <a:lstStyle/>
        <a:p>
          <a:pPr algn="just">
            <a:lnSpc>
              <a:spcPct val="150000"/>
            </a:lnSpc>
          </a:pPr>
          <a:r>
            <a:rPr lang="en-US" sz="2200" b="0" i="0" dirty="0">
              <a:latin typeface="Garamond" pitchFamily="18" charset="0"/>
            </a:rPr>
            <a:t>(1A) The provisions of [8][sub-clauses (</a:t>
          </a:r>
          <a:r>
            <a:rPr lang="en-US" sz="2200" b="0" i="0" dirty="0" err="1">
              <a:latin typeface="Garamond" pitchFamily="18" charset="0"/>
            </a:rPr>
            <a:t>ia</a:t>
          </a:r>
          <a:r>
            <a:rPr lang="en-US" sz="2200" b="0" i="0" dirty="0">
              <a:latin typeface="Garamond" pitchFamily="18" charset="0"/>
            </a:rPr>
            <a:t>) and (</a:t>
          </a:r>
          <a:r>
            <a:rPr lang="en-US" sz="2200" b="0" i="0" dirty="0" err="1">
              <a:latin typeface="Garamond" pitchFamily="18" charset="0"/>
            </a:rPr>
            <a:t>iia</a:t>
          </a:r>
          <a:r>
            <a:rPr lang="en-US" sz="2200" b="0" i="0" dirty="0">
              <a:latin typeface="Garamond" pitchFamily="18" charset="0"/>
            </a:rPr>
            <a:t>)] of clause (a) of section 40 shall, so far as may be, apply in computing the income chargeable under the head Income from other sources as they apply in computing the income chargeable under the head Profits and gains of business or profession .]</a:t>
          </a:r>
        </a:p>
      </dgm:t>
    </dgm:pt>
    <dgm:pt modelId="{6D1F4988-967F-4A67-BFBA-B235AEC928F2}" type="parTrans" cxnId="{13C93EBF-0AE5-4A64-B3C7-42F981F2E4F7}">
      <dgm:prSet/>
      <dgm:spPr/>
      <dgm:t>
        <a:bodyPr/>
        <a:lstStyle/>
        <a:p>
          <a:endParaRPr lang="en-US"/>
        </a:p>
      </dgm:t>
    </dgm:pt>
    <dgm:pt modelId="{C1E39386-EBC5-41FA-B893-8D5491DE6F55}" type="sibTrans" cxnId="{13C93EBF-0AE5-4A64-B3C7-42F981F2E4F7}">
      <dgm:prSet/>
      <dgm:spPr/>
      <dgm:t>
        <a:bodyPr/>
        <a:lstStyle/>
        <a:p>
          <a:endParaRPr lang="en-US"/>
        </a:p>
      </dgm:t>
    </dgm:pt>
    <dgm:pt modelId="{1CB0EA25-26D3-4D6E-89A9-CB54912F73BA}" type="pres">
      <dgm:prSet presAssocID="{3DF15524-E352-4420-A3F0-4AB32A8EF60F}" presName="linearFlow" presStyleCnt="0">
        <dgm:presLayoutVars>
          <dgm:dir/>
          <dgm:animLvl val="lvl"/>
          <dgm:resizeHandles val="exact"/>
        </dgm:presLayoutVars>
      </dgm:prSet>
      <dgm:spPr/>
    </dgm:pt>
    <dgm:pt modelId="{476A6902-3A35-4636-ADBE-B905F3851A1E}" type="pres">
      <dgm:prSet presAssocID="{88F37179-4F03-446D-A79F-9FD2A8B39E8C}" presName="composite" presStyleCnt="0"/>
      <dgm:spPr/>
    </dgm:pt>
    <dgm:pt modelId="{124D5C66-5395-467F-A34E-0346B8DD7E03}" type="pres">
      <dgm:prSet presAssocID="{88F37179-4F03-446D-A79F-9FD2A8B39E8C}" presName="parentText" presStyleLbl="alignNode1" presStyleIdx="0" presStyleCnt="1">
        <dgm:presLayoutVars>
          <dgm:chMax val="1"/>
          <dgm:bulletEnabled val="1"/>
        </dgm:presLayoutVars>
      </dgm:prSet>
      <dgm:spPr/>
    </dgm:pt>
    <dgm:pt modelId="{C3548BB0-5107-4E4F-AF44-B9824D0C9301}" type="pres">
      <dgm:prSet presAssocID="{88F37179-4F03-446D-A79F-9FD2A8B39E8C}" presName="descendantText" presStyleLbl="alignAcc1" presStyleIdx="0" presStyleCnt="1" custScaleY="185925">
        <dgm:presLayoutVars>
          <dgm:bulletEnabled val="1"/>
        </dgm:presLayoutVars>
      </dgm:prSet>
      <dgm:spPr/>
    </dgm:pt>
  </dgm:ptLst>
  <dgm:cxnLst>
    <dgm:cxn modelId="{7417DB1C-0723-4E57-8F37-F3D21441F9E8}" type="presOf" srcId="{3DF15524-E352-4420-A3F0-4AB32A8EF60F}" destId="{1CB0EA25-26D3-4D6E-89A9-CB54912F73BA}" srcOrd="0" destOrd="0" presId="urn:microsoft.com/office/officeart/2005/8/layout/chevron2"/>
    <dgm:cxn modelId="{FDEFC868-729F-47E0-9646-1F1A2796EFCD}" type="presOf" srcId="{88F37179-4F03-446D-A79F-9FD2A8B39E8C}" destId="{124D5C66-5395-467F-A34E-0346B8DD7E03}" srcOrd="0" destOrd="0" presId="urn:microsoft.com/office/officeart/2005/8/layout/chevron2"/>
    <dgm:cxn modelId="{F6136C7C-757F-462D-B940-2D24C4251987}" srcId="{3DF15524-E352-4420-A3F0-4AB32A8EF60F}" destId="{88F37179-4F03-446D-A79F-9FD2A8B39E8C}" srcOrd="0" destOrd="0" parTransId="{C077711C-3803-40CD-A3C8-42914B29A63B}" sibTransId="{FCA9F997-7507-4915-98BD-089D3FDCDCA7}"/>
    <dgm:cxn modelId="{13C93EBF-0AE5-4A64-B3C7-42F981F2E4F7}" srcId="{88F37179-4F03-446D-A79F-9FD2A8B39E8C}" destId="{85033F94-B16E-4720-9ACF-47685BD3E504}" srcOrd="0" destOrd="0" parTransId="{6D1F4988-967F-4A67-BFBA-B235AEC928F2}" sibTransId="{C1E39386-EBC5-41FA-B893-8D5491DE6F55}"/>
    <dgm:cxn modelId="{851428DB-7A25-434F-833B-530EDAEF6A81}" type="presOf" srcId="{85033F94-B16E-4720-9ACF-47685BD3E504}" destId="{C3548BB0-5107-4E4F-AF44-B9824D0C9301}" srcOrd="0" destOrd="0" presId="urn:microsoft.com/office/officeart/2005/8/layout/chevron2"/>
    <dgm:cxn modelId="{1A1F5C80-F9F1-4962-87FF-B8BEE2BEF8EB}" type="presParOf" srcId="{1CB0EA25-26D3-4D6E-89A9-CB54912F73BA}" destId="{476A6902-3A35-4636-ADBE-B905F3851A1E}" srcOrd="0" destOrd="0" presId="urn:microsoft.com/office/officeart/2005/8/layout/chevron2"/>
    <dgm:cxn modelId="{B1C04ACE-435C-4C1D-ACE6-D4CC0E3B0005}" type="presParOf" srcId="{476A6902-3A35-4636-ADBE-B905F3851A1E}" destId="{124D5C66-5395-467F-A34E-0346B8DD7E03}" srcOrd="0" destOrd="0" presId="urn:microsoft.com/office/officeart/2005/8/layout/chevron2"/>
    <dgm:cxn modelId="{BB42D1DB-0936-44A3-AB97-BD295DC420AA}" type="presParOf" srcId="{476A6902-3A35-4636-ADBE-B905F3851A1E}" destId="{C3548BB0-5107-4E4F-AF44-B9824D0C9301}"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72942F9-8A1A-4D4D-B830-C0C0320398A9}" type="doc">
      <dgm:prSet loTypeId="urn:microsoft.com/office/officeart/2005/8/layout/chevron2" loCatId="list" qsTypeId="urn:microsoft.com/office/officeart/2005/8/quickstyle/3d2#15" qsCatId="3D" csTypeId="urn:microsoft.com/office/officeart/2005/8/colors/colorful4" csCatId="colorful" phldr="1"/>
      <dgm:spPr/>
      <dgm:t>
        <a:bodyPr/>
        <a:lstStyle/>
        <a:p>
          <a:endParaRPr lang="en-US"/>
        </a:p>
      </dgm:t>
    </dgm:pt>
    <dgm:pt modelId="{78CD9FCC-4387-4CC4-89CD-9C3485AB556A}">
      <dgm:prSet phldrT="[Text]"/>
      <dgm:spPr/>
      <dgm:t>
        <a:bodyPr/>
        <a:lstStyle/>
        <a:p>
          <a:r>
            <a:rPr lang="en-US" dirty="0"/>
            <a:t>SECTION 201 A</a:t>
          </a:r>
        </a:p>
      </dgm:t>
    </dgm:pt>
    <dgm:pt modelId="{4C3DB312-BFAF-403E-9562-6727D8FA79FA}" type="parTrans" cxnId="{BE013C28-C5F3-4DFA-BF36-63C33393FB5B}">
      <dgm:prSet/>
      <dgm:spPr/>
      <dgm:t>
        <a:bodyPr/>
        <a:lstStyle/>
        <a:p>
          <a:endParaRPr lang="en-US"/>
        </a:p>
      </dgm:t>
    </dgm:pt>
    <dgm:pt modelId="{839FB8CB-590E-429A-8372-BB3B10386692}" type="sibTrans" cxnId="{BE013C28-C5F3-4DFA-BF36-63C33393FB5B}">
      <dgm:prSet/>
      <dgm:spPr/>
      <dgm:t>
        <a:bodyPr/>
        <a:lstStyle/>
        <a:p>
          <a:endParaRPr lang="en-US"/>
        </a:p>
      </dgm:t>
    </dgm:pt>
    <dgm:pt modelId="{C6509C50-565B-4775-9E17-565C5A4B06A6}">
      <dgm:prSet phldrT="[Text]" custT="1"/>
      <dgm:spPr/>
      <dgm:t>
        <a:bodyPr/>
        <a:lstStyle/>
        <a:p>
          <a:r>
            <a:rPr lang="en-US" sz="1800" b="0" i="0" dirty="0">
              <a:latin typeface="Garamond" pitchFamily="18" charset="0"/>
            </a:rPr>
            <a:t>Non-deduction of tax at source, either in whole or in part</a:t>
          </a:r>
          <a:endParaRPr lang="en-US" sz="1800" dirty="0">
            <a:latin typeface="Garamond" pitchFamily="18" charset="0"/>
          </a:endParaRPr>
        </a:p>
      </dgm:t>
    </dgm:pt>
    <dgm:pt modelId="{870DD684-7B2D-418F-8A9D-7A5725994B0D}" type="parTrans" cxnId="{0BEC659E-D614-49D5-B1C4-642DAB1C8BF0}">
      <dgm:prSet/>
      <dgm:spPr/>
      <dgm:t>
        <a:bodyPr/>
        <a:lstStyle/>
        <a:p>
          <a:endParaRPr lang="en-US"/>
        </a:p>
      </dgm:t>
    </dgm:pt>
    <dgm:pt modelId="{1FAA0BD4-ECDD-4344-A3A4-475F12744740}" type="sibTrans" cxnId="{0BEC659E-D614-49D5-B1C4-642DAB1C8BF0}">
      <dgm:prSet/>
      <dgm:spPr/>
      <dgm:t>
        <a:bodyPr/>
        <a:lstStyle/>
        <a:p>
          <a:endParaRPr lang="en-US"/>
        </a:p>
      </dgm:t>
    </dgm:pt>
    <dgm:pt modelId="{0F59D813-6E1A-4C91-AC1D-F86635815226}">
      <dgm:prSet phldrT="[Text]" custT="1"/>
      <dgm:spPr/>
      <dgm:t>
        <a:bodyPr/>
        <a:lstStyle/>
        <a:p>
          <a:r>
            <a:rPr lang="en-US" sz="1800" b="0" i="0" dirty="0">
              <a:latin typeface="Garamond" pitchFamily="18" charset="0"/>
            </a:rPr>
            <a:t>After deduction of tax, non-payment of tax either in whole or in part</a:t>
          </a:r>
          <a:endParaRPr lang="en-US" sz="1800" dirty="0">
            <a:latin typeface="Garamond" pitchFamily="18" charset="0"/>
          </a:endParaRPr>
        </a:p>
      </dgm:t>
    </dgm:pt>
    <dgm:pt modelId="{7049CC8D-1A18-42EE-9964-B22429317175}" type="parTrans" cxnId="{5747A8AB-7C52-40F5-9FAE-F4CD6862BE70}">
      <dgm:prSet/>
      <dgm:spPr/>
      <dgm:t>
        <a:bodyPr/>
        <a:lstStyle/>
        <a:p>
          <a:endParaRPr lang="en-US"/>
        </a:p>
      </dgm:t>
    </dgm:pt>
    <dgm:pt modelId="{12F0DF62-7747-4DBD-B6E7-CA36D6CE3896}" type="sibTrans" cxnId="{5747A8AB-7C52-40F5-9FAE-F4CD6862BE70}">
      <dgm:prSet/>
      <dgm:spPr/>
      <dgm:t>
        <a:bodyPr/>
        <a:lstStyle/>
        <a:p>
          <a:endParaRPr lang="en-US"/>
        </a:p>
      </dgm:t>
    </dgm:pt>
    <dgm:pt modelId="{572EE1FA-4B0D-4D5F-BCBB-1B0207846273}">
      <dgm:prSet phldrT="[Text]"/>
      <dgm:spPr/>
      <dgm:t>
        <a:bodyPr/>
        <a:lstStyle/>
        <a:p>
          <a:r>
            <a:rPr lang="en-US" dirty="0"/>
            <a:t>SECTION 221(1)</a:t>
          </a:r>
        </a:p>
      </dgm:t>
    </dgm:pt>
    <dgm:pt modelId="{981649C2-866E-4881-A5F5-0ED247E3ABBC}" type="parTrans" cxnId="{6D3A89FB-E0BA-4507-B1EB-CE8FF8FBDC44}">
      <dgm:prSet/>
      <dgm:spPr/>
      <dgm:t>
        <a:bodyPr/>
        <a:lstStyle/>
        <a:p>
          <a:endParaRPr lang="en-US"/>
        </a:p>
      </dgm:t>
    </dgm:pt>
    <dgm:pt modelId="{DAA0E9B0-684E-4185-B009-F2EBF049EB0E}" type="sibTrans" cxnId="{6D3A89FB-E0BA-4507-B1EB-CE8FF8FBDC44}">
      <dgm:prSet/>
      <dgm:spPr/>
      <dgm:t>
        <a:bodyPr/>
        <a:lstStyle/>
        <a:p>
          <a:endParaRPr lang="en-US"/>
        </a:p>
      </dgm:t>
    </dgm:pt>
    <dgm:pt modelId="{7C9AB3AF-D63A-4A2E-8A8A-6BBB5B0842F0}">
      <dgm:prSet phldrT="[Text]" custT="1"/>
      <dgm:spPr/>
      <dgm:t>
        <a:bodyPr/>
        <a:lstStyle/>
        <a:p>
          <a:pPr algn="just">
            <a:lnSpc>
              <a:spcPct val="100000"/>
            </a:lnSpc>
          </a:pPr>
          <a:r>
            <a:rPr lang="en-US" sz="1900" b="0" i="0" dirty="0">
              <a:latin typeface="Garamond" pitchFamily="18" charset="0"/>
            </a:rPr>
            <a:t>When an assessee is in default or is deemed to be in default in making a payment of tax, he shall, in addition to the amount of the arrears and the amount of interest payable under sub-section (2) of section 220, be liable, by way of penalty, to pay such amount as the [3][Assessing] Officer may direct, and in the case of a continuing default, such further amount or amounts as the [4][Assessing] Officer may, from time to time, direct, so, however, that the total amount of penalty does not exceed the amount of tax in arrears</a:t>
          </a:r>
          <a:endParaRPr lang="en-US" sz="1900" dirty="0">
            <a:latin typeface="Garamond" pitchFamily="18" charset="0"/>
          </a:endParaRPr>
        </a:p>
      </dgm:t>
    </dgm:pt>
    <dgm:pt modelId="{A3330349-A948-4C09-84B7-FE8553DCF9B9}" type="parTrans" cxnId="{D3091D3C-26A9-4708-9C06-5EC9AD8AE4AB}">
      <dgm:prSet/>
      <dgm:spPr/>
      <dgm:t>
        <a:bodyPr/>
        <a:lstStyle/>
        <a:p>
          <a:endParaRPr lang="en-US"/>
        </a:p>
      </dgm:t>
    </dgm:pt>
    <dgm:pt modelId="{D3077A1B-8232-4251-BDF4-700C64ECD313}" type="sibTrans" cxnId="{D3091D3C-26A9-4708-9C06-5EC9AD8AE4AB}">
      <dgm:prSet/>
      <dgm:spPr/>
      <dgm:t>
        <a:bodyPr/>
        <a:lstStyle/>
        <a:p>
          <a:endParaRPr lang="en-US"/>
        </a:p>
      </dgm:t>
    </dgm:pt>
    <dgm:pt modelId="{E10C4CD7-7936-4419-B0D0-68A5AE532AB7}">
      <dgm:prSet phldrT="[Text]" custT="1"/>
      <dgm:spPr/>
      <dgm:t>
        <a:bodyPr/>
        <a:lstStyle/>
        <a:p>
          <a:r>
            <a:rPr lang="en-US" sz="1800" b="0" i="0" dirty="0">
              <a:latin typeface="Garamond" pitchFamily="18" charset="0"/>
            </a:rPr>
            <a:t>Interest  1% Per Month</a:t>
          </a:r>
          <a:endParaRPr lang="en-US" sz="1800" dirty="0">
            <a:latin typeface="Garamond" pitchFamily="18" charset="0"/>
          </a:endParaRPr>
        </a:p>
      </dgm:t>
    </dgm:pt>
    <dgm:pt modelId="{073F42C2-3E94-4DA5-ABD2-A3F62AF3D6F5}" type="parTrans" cxnId="{BDB62629-D6FF-4E73-83DC-BEA554B68A92}">
      <dgm:prSet/>
      <dgm:spPr/>
      <dgm:t>
        <a:bodyPr/>
        <a:lstStyle/>
        <a:p>
          <a:endParaRPr lang="en-US"/>
        </a:p>
      </dgm:t>
    </dgm:pt>
    <dgm:pt modelId="{4FDCA408-D881-4841-813D-842336CB8F3E}" type="sibTrans" cxnId="{BDB62629-D6FF-4E73-83DC-BEA554B68A92}">
      <dgm:prSet/>
      <dgm:spPr/>
      <dgm:t>
        <a:bodyPr/>
        <a:lstStyle/>
        <a:p>
          <a:endParaRPr lang="en-US"/>
        </a:p>
      </dgm:t>
    </dgm:pt>
    <dgm:pt modelId="{55ABBDD2-BA46-40D6-9DC7-526C350EB0C8}">
      <dgm:prSet phldrT="[Text]" custT="1"/>
      <dgm:spPr/>
      <dgm:t>
        <a:bodyPr/>
        <a:lstStyle/>
        <a:p>
          <a:r>
            <a:rPr lang="en-US" sz="1800" b="1" i="0" dirty="0">
              <a:latin typeface="Garamond" pitchFamily="18" charset="0"/>
            </a:rPr>
            <a:t>Period for which interest is to be paid: </a:t>
          </a:r>
          <a:r>
            <a:rPr lang="en-US" sz="1800" b="0" i="0" dirty="0">
              <a:latin typeface="Garamond" pitchFamily="18" charset="0"/>
            </a:rPr>
            <a:t>From the date on which tax-deductible to the date on which tax is actually deducted.</a:t>
          </a:r>
          <a:endParaRPr lang="en-US" sz="1800" dirty="0">
            <a:latin typeface="Garamond" pitchFamily="18" charset="0"/>
          </a:endParaRPr>
        </a:p>
      </dgm:t>
    </dgm:pt>
    <dgm:pt modelId="{04735179-CDCC-46F1-A431-4BD8D9CD23C3}" type="parTrans" cxnId="{321E3B04-5904-431C-9F8B-296AF52E2C2E}">
      <dgm:prSet/>
      <dgm:spPr/>
      <dgm:t>
        <a:bodyPr/>
        <a:lstStyle/>
        <a:p>
          <a:endParaRPr lang="en-US"/>
        </a:p>
      </dgm:t>
    </dgm:pt>
    <dgm:pt modelId="{EFB1FC43-6234-4A8D-8195-9727C5F15D32}" type="sibTrans" cxnId="{321E3B04-5904-431C-9F8B-296AF52E2C2E}">
      <dgm:prSet/>
      <dgm:spPr/>
      <dgm:t>
        <a:bodyPr/>
        <a:lstStyle/>
        <a:p>
          <a:endParaRPr lang="en-US"/>
        </a:p>
      </dgm:t>
    </dgm:pt>
    <dgm:pt modelId="{22743CCE-4F61-4C5C-BE3E-BC67993B2D49}">
      <dgm:prSet phldrT="[Text]" custT="1"/>
      <dgm:spPr/>
      <dgm:t>
        <a:bodyPr/>
        <a:lstStyle/>
        <a:p>
          <a:r>
            <a:rPr lang="en-US" sz="1800" b="0" i="0" dirty="0">
              <a:latin typeface="Garamond" pitchFamily="18" charset="0"/>
            </a:rPr>
            <a:t>Interest 1.5% Per Month</a:t>
          </a:r>
          <a:endParaRPr lang="en-US" sz="1800" b="0" dirty="0">
            <a:latin typeface="Garamond" pitchFamily="18" charset="0"/>
          </a:endParaRPr>
        </a:p>
      </dgm:t>
    </dgm:pt>
    <dgm:pt modelId="{36728D89-E664-4F0F-A36B-259C12C4A6D6}" type="parTrans" cxnId="{7B3B7884-2DB3-4444-BF9F-3CCB196D6AE0}">
      <dgm:prSet/>
      <dgm:spPr/>
      <dgm:t>
        <a:bodyPr/>
        <a:lstStyle/>
        <a:p>
          <a:endParaRPr lang="en-US"/>
        </a:p>
      </dgm:t>
    </dgm:pt>
    <dgm:pt modelId="{BD56D7DF-D239-4875-B275-6E906ED5CF1A}" type="sibTrans" cxnId="{7B3B7884-2DB3-4444-BF9F-3CCB196D6AE0}">
      <dgm:prSet/>
      <dgm:spPr/>
      <dgm:t>
        <a:bodyPr/>
        <a:lstStyle/>
        <a:p>
          <a:endParaRPr lang="en-US"/>
        </a:p>
      </dgm:t>
    </dgm:pt>
    <dgm:pt modelId="{287DD0D9-4EC2-4034-8FED-0523B1FF497A}">
      <dgm:prSet phldrT="[Text]" custT="1"/>
      <dgm:spPr/>
      <dgm:t>
        <a:bodyPr/>
        <a:lstStyle/>
        <a:p>
          <a:r>
            <a:rPr lang="en-US" sz="1800" b="1" i="0" dirty="0">
              <a:latin typeface="Garamond" pitchFamily="18" charset="0"/>
            </a:rPr>
            <a:t>Period for which interest is to be paid: </a:t>
          </a:r>
          <a:r>
            <a:rPr lang="en-US" sz="1800" b="0" i="0" dirty="0">
              <a:latin typeface="Garamond" pitchFamily="18" charset="0"/>
            </a:rPr>
            <a:t>From the date of deduction to the date of payment</a:t>
          </a:r>
          <a:endParaRPr lang="en-US" sz="1800" b="0" dirty="0">
            <a:latin typeface="Garamond" pitchFamily="18" charset="0"/>
          </a:endParaRPr>
        </a:p>
      </dgm:t>
    </dgm:pt>
    <dgm:pt modelId="{36BBAB76-143A-40ED-B428-42EF32364668}" type="parTrans" cxnId="{3A508382-B581-4E83-ABBD-7FDC71B309D4}">
      <dgm:prSet/>
      <dgm:spPr/>
      <dgm:t>
        <a:bodyPr/>
        <a:lstStyle/>
        <a:p>
          <a:endParaRPr lang="en-US"/>
        </a:p>
      </dgm:t>
    </dgm:pt>
    <dgm:pt modelId="{A9072022-930B-444C-AD98-D8913A345665}" type="sibTrans" cxnId="{3A508382-B581-4E83-ABBD-7FDC71B309D4}">
      <dgm:prSet/>
      <dgm:spPr/>
      <dgm:t>
        <a:bodyPr/>
        <a:lstStyle/>
        <a:p>
          <a:endParaRPr lang="en-US"/>
        </a:p>
      </dgm:t>
    </dgm:pt>
    <dgm:pt modelId="{020B978D-5E33-4FB8-AED7-09E992EA0FF7}" type="pres">
      <dgm:prSet presAssocID="{D72942F9-8A1A-4D4D-B830-C0C0320398A9}" presName="linearFlow" presStyleCnt="0">
        <dgm:presLayoutVars>
          <dgm:dir/>
          <dgm:animLvl val="lvl"/>
          <dgm:resizeHandles val="exact"/>
        </dgm:presLayoutVars>
      </dgm:prSet>
      <dgm:spPr/>
    </dgm:pt>
    <dgm:pt modelId="{59650BD6-F2BA-457A-B15D-EABF29FF95A7}" type="pres">
      <dgm:prSet presAssocID="{78CD9FCC-4387-4CC4-89CD-9C3485AB556A}" presName="composite" presStyleCnt="0"/>
      <dgm:spPr/>
    </dgm:pt>
    <dgm:pt modelId="{18437283-4FA9-4653-B536-9D7EED5D369D}" type="pres">
      <dgm:prSet presAssocID="{78CD9FCC-4387-4CC4-89CD-9C3485AB556A}" presName="parentText" presStyleLbl="alignNode1" presStyleIdx="0" presStyleCnt="2" custLinFactNeighborX="-1362" custLinFactNeighborY="-8614">
        <dgm:presLayoutVars>
          <dgm:chMax val="1"/>
          <dgm:bulletEnabled val="1"/>
        </dgm:presLayoutVars>
      </dgm:prSet>
      <dgm:spPr/>
    </dgm:pt>
    <dgm:pt modelId="{DDA4C860-4917-47E3-B636-A3D8BE66C597}" type="pres">
      <dgm:prSet presAssocID="{78CD9FCC-4387-4CC4-89CD-9C3485AB556A}" presName="descendantText" presStyleLbl="alignAcc1" presStyleIdx="0" presStyleCnt="2" custScaleY="146930" custLinFactNeighborX="-327" custLinFactNeighborY="-13253">
        <dgm:presLayoutVars>
          <dgm:bulletEnabled val="1"/>
        </dgm:presLayoutVars>
      </dgm:prSet>
      <dgm:spPr/>
    </dgm:pt>
    <dgm:pt modelId="{B571B5DD-B714-458F-B641-425A68257D15}" type="pres">
      <dgm:prSet presAssocID="{839FB8CB-590E-429A-8372-BB3B10386692}" presName="sp" presStyleCnt="0"/>
      <dgm:spPr/>
    </dgm:pt>
    <dgm:pt modelId="{70649D44-8845-4B4D-9886-C9F7606A624A}" type="pres">
      <dgm:prSet presAssocID="{572EE1FA-4B0D-4D5F-BCBB-1B0207846273}" presName="composite" presStyleCnt="0"/>
      <dgm:spPr/>
    </dgm:pt>
    <dgm:pt modelId="{DFE6DF52-1E98-4407-8C4E-A7EC72924706}" type="pres">
      <dgm:prSet presAssocID="{572EE1FA-4B0D-4D5F-BCBB-1B0207846273}" presName="parentText" presStyleLbl="alignNode1" presStyleIdx="1" presStyleCnt="2">
        <dgm:presLayoutVars>
          <dgm:chMax val="1"/>
          <dgm:bulletEnabled val="1"/>
        </dgm:presLayoutVars>
      </dgm:prSet>
      <dgm:spPr/>
    </dgm:pt>
    <dgm:pt modelId="{02B8CB2B-92F4-49B5-9F49-6B15214592AE}" type="pres">
      <dgm:prSet presAssocID="{572EE1FA-4B0D-4D5F-BCBB-1B0207846273}" presName="descendantText" presStyleLbl="alignAcc1" presStyleIdx="1" presStyleCnt="2" custScaleY="186073">
        <dgm:presLayoutVars>
          <dgm:bulletEnabled val="1"/>
        </dgm:presLayoutVars>
      </dgm:prSet>
      <dgm:spPr/>
    </dgm:pt>
  </dgm:ptLst>
  <dgm:cxnLst>
    <dgm:cxn modelId="{321E3B04-5904-431C-9F8B-296AF52E2C2E}" srcId="{C6509C50-565B-4775-9E17-565C5A4B06A6}" destId="{55ABBDD2-BA46-40D6-9DC7-526C350EB0C8}" srcOrd="1" destOrd="0" parTransId="{04735179-CDCC-46F1-A431-4BD8D9CD23C3}" sibTransId="{EFB1FC43-6234-4A8D-8195-9727C5F15D32}"/>
    <dgm:cxn modelId="{918B5026-3AB7-4727-A6A8-3619B0DD5842}" type="presOf" srcId="{55ABBDD2-BA46-40D6-9DC7-526C350EB0C8}" destId="{DDA4C860-4917-47E3-B636-A3D8BE66C597}" srcOrd="0" destOrd="2" presId="urn:microsoft.com/office/officeart/2005/8/layout/chevron2"/>
    <dgm:cxn modelId="{BE013C28-C5F3-4DFA-BF36-63C33393FB5B}" srcId="{D72942F9-8A1A-4D4D-B830-C0C0320398A9}" destId="{78CD9FCC-4387-4CC4-89CD-9C3485AB556A}" srcOrd="0" destOrd="0" parTransId="{4C3DB312-BFAF-403E-9562-6727D8FA79FA}" sibTransId="{839FB8CB-590E-429A-8372-BB3B10386692}"/>
    <dgm:cxn modelId="{BDB62629-D6FF-4E73-83DC-BEA554B68A92}" srcId="{C6509C50-565B-4775-9E17-565C5A4B06A6}" destId="{E10C4CD7-7936-4419-B0D0-68A5AE532AB7}" srcOrd="0" destOrd="0" parTransId="{073F42C2-3E94-4DA5-ABD2-A3F62AF3D6F5}" sibTransId="{4FDCA408-D881-4841-813D-842336CB8F3E}"/>
    <dgm:cxn modelId="{50EB3538-B642-4A70-BFF9-9F20DAE3562B}" type="presOf" srcId="{C6509C50-565B-4775-9E17-565C5A4B06A6}" destId="{DDA4C860-4917-47E3-B636-A3D8BE66C597}" srcOrd="0" destOrd="0" presId="urn:microsoft.com/office/officeart/2005/8/layout/chevron2"/>
    <dgm:cxn modelId="{D3091D3C-26A9-4708-9C06-5EC9AD8AE4AB}" srcId="{572EE1FA-4B0D-4D5F-BCBB-1B0207846273}" destId="{7C9AB3AF-D63A-4A2E-8A8A-6BBB5B0842F0}" srcOrd="0" destOrd="0" parTransId="{A3330349-A948-4C09-84B7-FE8553DCF9B9}" sibTransId="{D3077A1B-8232-4251-BDF4-700C64ECD313}"/>
    <dgm:cxn modelId="{7CE23565-A121-4372-A69D-BD78AE92BBF2}" type="presOf" srcId="{E10C4CD7-7936-4419-B0D0-68A5AE532AB7}" destId="{DDA4C860-4917-47E3-B636-A3D8BE66C597}" srcOrd="0" destOrd="1" presId="urn:microsoft.com/office/officeart/2005/8/layout/chevron2"/>
    <dgm:cxn modelId="{F0D1D44A-7C05-49FD-9CA4-38C9A622468E}" type="presOf" srcId="{287DD0D9-4EC2-4034-8FED-0523B1FF497A}" destId="{DDA4C860-4917-47E3-B636-A3D8BE66C597}" srcOrd="0" destOrd="5" presId="urn:microsoft.com/office/officeart/2005/8/layout/chevron2"/>
    <dgm:cxn modelId="{579D224B-3C82-402B-A5AC-574853DC1BE8}" type="presOf" srcId="{0F59D813-6E1A-4C91-AC1D-F86635815226}" destId="{DDA4C860-4917-47E3-B636-A3D8BE66C597}" srcOrd="0" destOrd="3" presId="urn:microsoft.com/office/officeart/2005/8/layout/chevron2"/>
    <dgm:cxn modelId="{39674153-7184-402D-B613-CEF5032FB87A}" type="presOf" srcId="{78CD9FCC-4387-4CC4-89CD-9C3485AB556A}" destId="{18437283-4FA9-4653-B536-9D7EED5D369D}" srcOrd="0" destOrd="0" presId="urn:microsoft.com/office/officeart/2005/8/layout/chevron2"/>
    <dgm:cxn modelId="{0749BB75-714A-42BB-AE3E-8585A9D3C80D}" type="presOf" srcId="{7C9AB3AF-D63A-4A2E-8A8A-6BBB5B0842F0}" destId="{02B8CB2B-92F4-49B5-9F49-6B15214592AE}" srcOrd="0" destOrd="0" presId="urn:microsoft.com/office/officeart/2005/8/layout/chevron2"/>
    <dgm:cxn modelId="{52EBA576-C082-4415-86B3-FC5DC8A0E0A4}" type="presOf" srcId="{572EE1FA-4B0D-4D5F-BCBB-1B0207846273}" destId="{DFE6DF52-1E98-4407-8C4E-A7EC72924706}" srcOrd="0" destOrd="0" presId="urn:microsoft.com/office/officeart/2005/8/layout/chevron2"/>
    <dgm:cxn modelId="{3A508382-B581-4E83-ABBD-7FDC71B309D4}" srcId="{0F59D813-6E1A-4C91-AC1D-F86635815226}" destId="{287DD0D9-4EC2-4034-8FED-0523B1FF497A}" srcOrd="1" destOrd="0" parTransId="{36BBAB76-143A-40ED-B428-42EF32364668}" sibTransId="{A9072022-930B-444C-AD98-D8913A345665}"/>
    <dgm:cxn modelId="{7B3B7884-2DB3-4444-BF9F-3CCB196D6AE0}" srcId="{0F59D813-6E1A-4C91-AC1D-F86635815226}" destId="{22743CCE-4F61-4C5C-BE3E-BC67993B2D49}" srcOrd="0" destOrd="0" parTransId="{36728D89-E664-4F0F-A36B-259C12C4A6D6}" sibTransId="{BD56D7DF-D239-4875-B275-6E906ED5CF1A}"/>
    <dgm:cxn modelId="{0BEC659E-D614-49D5-B1C4-642DAB1C8BF0}" srcId="{78CD9FCC-4387-4CC4-89CD-9C3485AB556A}" destId="{C6509C50-565B-4775-9E17-565C5A4B06A6}" srcOrd="0" destOrd="0" parTransId="{870DD684-7B2D-418F-8A9D-7A5725994B0D}" sibTransId="{1FAA0BD4-ECDD-4344-A3A4-475F12744740}"/>
    <dgm:cxn modelId="{5747A8AB-7C52-40F5-9FAE-F4CD6862BE70}" srcId="{78CD9FCC-4387-4CC4-89CD-9C3485AB556A}" destId="{0F59D813-6E1A-4C91-AC1D-F86635815226}" srcOrd="1" destOrd="0" parTransId="{7049CC8D-1A18-42EE-9964-B22429317175}" sibTransId="{12F0DF62-7747-4DBD-B6E7-CA36D6CE3896}"/>
    <dgm:cxn modelId="{1B9698C9-4678-4F76-B846-9378AFBA7119}" type="presOf" srcId="{22743CCE-4F61-4C5C-BE3E-BC67993B2D49}" destId="{DDA4C860-4917-47E3-B636-A3D8BE66C597}" srcOrd="0" destOrd="4" presId="urn:microsoft.com/office/officeart/2005/8/layout/chevron2"/>
    <dgm:cxn modelId="{7850CCF7-964C-407B-B0EB-FAD3106E25C8}" type="presOf" srcId="{D72942F9-8A1A-4D4D-B830-C0C0320398A9}" destId="{020B978D-5E33-4FB8-AED7-09E992EA0FF7}" srcOrd="0" destOrd="0" presId="urn:microsoft.com/office/officeart/2005/8/layout/chevron2"/>
    <dgm:cxn modelId="{6D3A89FB-E0BA-4507-B1EB-CE8FF8FBDC44}" srcId="{D72942F9-8A1A-4D4D-B830-C0C0320398A9}" destId="{572EE1FA-4B0D-4D5F-BCBB-1B0207846273}" srcOrd="1" destOrd="0" parTransId="{981649C2-866E-4881-A5F5-0ED247E3ABBC}" sibTransId="{DAA0E9B0-684E-4185-B009-F2EBF049EB0E}"/>
    <dgm:cxn modelId="{0BE1425C-8A77-4E58-8446-11CDF73A4943}" type="presParOf" srcId="{020B978D-5E33-4FB8-AED7-09E992EA0FF7}" destId="{59650BD6-F2BA-457A-B15D-EABF29FF95A7}" srcOrd="0" destOrd="0" presId="urn:microsoft.com/office/officeart/2005/8/layout/chevron2"/>
    <dgm:cxn modelId="{2D6F8977-8871-4B6A-8639-8ABAEB2EC616}" type="presParOf" srcId="{59650BD6-F2BA-457A-B15D-EABF29FF95A7}" destId="{18437283-4FA9-4653-B536-9D7EED5D369D}" srcOrd="0" destOrd="0" presId="urn:microsoft.com/office/officeart/2005/8/layout/chevron2"/>
    <dgm:cxn modelId="{73C76C89-003F-43F5-819A-8D12816FD7B0}" type="presParOf" srcId="{59650BD6-F2BA-457A-B15D-EABF29FF95A7}" destId="{DDA4C860-4917-47E3-B636-A3D8BE66C597}" srcOrd="1" destOrd="0" presId="urn:microsoft.com/office/officeart/2005/8/layout/chevron2"/>
    <dgm:cxn modelId="{8C97D2D2-91BE-4BB7-AD63-C47A74E72182}" type="presParOf" srcId="{020B978D-5E33-4FB8-AED7-09E992EA0FF7}" destId="{B571B5DD-B714-458F-B641-425A68257D15}" srcOrd="1" destOrd="0" presId="urn:microsoft.com/office/officeart/2005/8/layout/chevron2"/>
    <dgm:cxn modelId="{E5B805EB-DF51-4F8E-8CC2-6008F9B12FE8}" type="presParOf" srcId="{020B978D-5E33-4FB8-AED7-09E992EA0FF7}" destId="{70649D44-8845-4B4D-9886-C9F7606A624A}" srcOrd="2" destOrd="0" presId="urn:microsoft.com/office/officeart/2005/8/layout/chevron2"/>
    <dgm:cxn modelId="{D6B61BAE-3532-48DF-85A4-CF8A014F59F8}" type="presParOf" srcId="{70649D44-8845-4B4D-9886-C9F7606A624A}" destId="{DFE6DF52-1E98-4407-8C4E-A7EC72924706}" srcOrd="0" destOrd="0" presId="urn:microsoft.com/office/officeart/2005/8/layout/chevron2"/>
    <dgm:cxn modelId="{26C74C2B-EC6B-4326-B1C4-60358CCCC61B}" type="presParOf" srcId="{70649D44-8845-4B4D-9886-C9F7606A624A}" destId="{02B8CB2B-92F4-49B5-9F49-6B15214592AE}"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EE6B9FC-A916-4C3F-BA99-5F0DEA3EBED4}" type="doc">
      <dgm:prSet loTypeId="urn:microsoft.com/office/officeart/2005/8/layout/chevron2" loCatId="list" qsTypeId="urn:microsoft.com/office/officeart/2005/8/quickstyle/3d2#3" qsCatId="3D" csTypeId="urn:microsoft.com/office/officeart/2005/8/colors/colorful1#1" csCatId="colorful" phldr="1"/>
      <dgm:spPr/>
      <dgm:t>
        <a:bodyPr/>
        <a:lstStyle/>
        <a:p>
          <a:endParaRPr lang="en-US"/>
        </a:p>
      </dgm:t>
    </dgm:pt>
    <dgm:pt modelId="{FAC92648-68A1-4E9E-AA1D-ABE0BD601920}">
      <dgm:prSet phldrT="[Text]" custT="1"/>
      <dgm:spPr/>
      <dgm:t>
        <a:bodyPr/>
        <a:lstStyle/>
        <a:p>
          <a:r>
            <a:rPr lang="en-US" sz="1500" b="1" dirty="0"/>
            <a:t>SECTION 271</a:t>
          </a:r>
        </a:p>
        <a:p>
          <a:r>
            <a:rPr lang="en-US" sz="1500" b="1" dirty="0"/>
            <a:t>C</a:t>
          </a:r>
        </a:p>
      </dgm:t>
    </dgm:pt>
    <dgm:pt modelId="{F71E99DA-F0C2-432F-A12C-25EE0C219366}" type="parTrans" cxnId="{66B68C8C-BD10-4642-9F9A-29EF7B859D4A}">
      <dgm:prSet/>
      <dgm:spPr/>
      <dgm:t>
        <a:bodyPr/>
        <a:lstStyle/>
        <a:p>
          <a:endParaRPr lang="en-US"/>
        </a:p>
      </dgm:t>
    </dgm:pt>
    <dgm:pt modelId="{0D8FCC8D-50B1-4936-829C-24A02E6942AF}" type="sibTrans" cxnId="{66B68C8C-BD10-4642-9F9A-29EF7B859D4A}">
      <dgm:prSet/>
      <dgm:spPr/>
      <dgm:t>
        <a:bodyPr/>
        <a:lstStyle/>
        <a:p>
          <a:endParaRPr lang="en-US"/>
        </a:p>
      </dgm:t>
    </dgm:pt>
    <dgm:pt modelId="{5620C694-3550-4687-9069-75C5F4DE526C}">
      <dgm:prSet phldrT="[Text]" custT="1"/>
      <dgm:spPr/>
      <dgm:t>
        <a:bodyPr/>
        <a:lstStyle/>
        <a:p>
          <a:pPr algn="just"/>
          <a:r>
            <a:rPr lang="en-US" sz="1600" b="0" i="0" dirty="0"/>
            <a:t>If any person fails to deduct the whole or any part of the tax as required by or under the provisions of Chapter XVII-B; or pay the whole or any part of the tax as required by or under, --sub-section (2) of section 115-O; </a:t>
          </a:r>
          <a:r>
            <a:rPr lang="en-US" sz="1600" b="0" i="0" dirty="0" err="1"/>
            <a:t>orsecond</a:t>
          </a:r>
          <a:r>
            <a:rPr lang="en-US" sz="1600" b="0" i="0" dirty="0"/>
            <a:t> proviso to section 194B, then, such person shall be liable to pay, by way of penalty, a sum equal to the amount of tax which such person failed to deduct or pay as aforesaid.</a:t>
          </a:r>
          <a:endParaRPr lang="en-US" sz="1600" dirty="0"/>
        </a:p>
      </dgm:t>
    </dgm:pt>
    <dgm:pt modelId="{4AE6730B-BEDF-4DF2-9117-A3F918F47C8A}" type="parTrans" cxnId="{4C31AC41-24B7-4169-9D36-696FF7D8476E}">
      <dgm:prSet/>
      <dgm:spPr/>
      <dgm:t>
        <a:bodyPr/>
        <a:lstStyle/>
        <a:p>
          <a:endParaRPr lang="en-US"/>
        </a:p>
      </dgm:t>
    </dgm:pt>
    <dgm:pt modelId="{0AA67CA4-50B6-4599-9D83-A221ED3BDF3A}" type="sibTrans" cxnId="{4C31AC41-24B7-4169-9D36-696FF7D8476E}">
      <dgm:prSet/>
      <dgm:spPr/>
      <dgm:t>
        <a:bodyPr/>
        <a:lstStyle/>
        <a:p>
          <a:endParaRPr lang="en-US"/>
        </a:p>
      </dgm:t>
    </dgm:pt>
    <dgm:pt modelId="{8819FEE3-2420-4730-A9AF-1C68BAFCA19F}">
      <dgm:prSet phldrT="[Text]" custT="1"/>
      <dgm:spPr/>
      <dgm:t>
        <a:bodyPr/>
        <a:lstStyle/>
        <a:p>
          <a:r>
            <a:rPr lang="en-US" sz="1500" b="1" dirty="0"/>
            <a:t>SECTION 271 H</a:t>
          </a:r>
        </a:p>
      </dgm:t>
    </dgm:pt>
    <dgm:pt modelId="{FA8648E9-EFB7-4674-9B71-697FFFDE2E24}" type="parTrans" cxnId="{6E4E1CBB-4CFB-4F9E-822E-ABF619A26A62}">
      <dgm:prSet/>
      <dgm:spPr/>
      <dgm:t>
        <a:bodyPr/>
        <a:lstStyle/>
        <a:p>
          <a:endParaRPr lang="en-US"/>
        </a:p>
      </dgm:t>
    </dgm:pt>
    <dgm:pt modelId="{43A21D48-BC11-482A-A23E-DBCFCB091E05}" type="sibTrans" cxnId="{6E4E1CBB-4CFB-4F9E-822E-ABF619A26A62}">
      <dgm:prSet/>
      <dgm:spPr/>
      <dgm:t>
        <a:bodyPr/>
        <a:lstStyle/>
        <a:p>
          <a:endParaRPr lang="en-US"/>
        </a:p>
      </dgm:t>
    </dgm:pt>
    <dgm:pt modelId="{5AA291EA-466A-4267-88FB-6AC0DED8B33B}">
      <dgm:prSet phldrT="[Text]" custT="1"/>
      <dgm:spPr/>
      <dgm:t>
        <a:bodyPr/>
        <a:lstStyle/>
        <a:p>
          <a:pPr algn="just"/>
          <a:r>
            <a:rPr lang="en-US" sz="1600" b="0" i="0" dirty="0"/>
            <a:t>Penalty for failure to furnish statements, etc</a:t>
          </a:r>
          <a:endParaRPr lang="en-US" sz="1600" b="0" dirty="0"/>
        </a:p>
      </dgm:t>
    </dgm:pt>
    <dgm:pt modelId="{FC518391-5D85-44D6-82EC-D2CEC0CE0F61}" type="parTrans" cxnId="{263033BA-62E8-404A-8549-40EA86603027}">
      <dgm:prSet/>
      <dgm:spPr/>
      <dgm:t>
        <a:bodyPr/>
        <a:lstStyle/>
        <a:p>
          <a:endParaRPr lang="en-US"/>
        </a:p>
      </dgm:t>
    </dgm:pt>
    <dgm:pt modelId="{66459ACB-A1C9-41D7-82D4-CC80ADA8F5E0}" type="sibTrans" cxnId="{263033BA-62E8-404A-8549-40EA86603027}">
      <dgm:prSet/>
      <dgm:spPr/>
      <dgm:t>
        <a:bodyPr/>
        <a:lstStyle/>
        <a:p>
          <a:endParaRPr lang="en-US"/>
        </a:p>
      </dgm:t>
    </dgm:pt>
    <dgm:pt modelId="{51C0CF9C-9159-41B6-8A00-055B0757BB10}">
      <dgm:prSet phldrT="[Text]" custT="1"/>
      <dgm:spPr/>
      <dgm:t>
        <a:bodyPr/>
        <a:lstStyle/>
        <a:p>
          <a:pPr algn="just"/>
          <a:r>
            <a:rPr lang="en-US" sz="1600" b="0" i="0" dirty="0"/>
            <a:t>The penalty referred to in sub-section (1) shall be a sum </a:t>
          </a:r>
          <a:r>
            <a:rPr lang="en-US" sz="1600" b="1" i="0" dirty="0"/>
            <a:t>which shall not be less than ten thousand rupees but which may extend to one </a:t>
          </a:r>
          <a:r>
            <a:rPr lang="en-US" sz="1600" b="1" i="0" dirty="0" err="1"/>
            <a:t>lakh</a:t>
          </a:r>
          <a:r>
            <a:rPr lang="en-US" sz="1600" b="1" i="0" dirty="0"/>
            <a:t> rupees</a:t>
          </a:r>
          <a:endParaRPr lang="en-US" sz="1600" b="1" dirty="0"/>
        </a:p>
      </dgm:t>
    </dgm:pt>
    <dgm:pt modelId="{3591AFE0-A3EB-41FA-A66A-13D789D10269}" type="parTrans" cxnId="{D3C113E6-DBC3-445C-9288-C8F9540E6B64}">
      <dgm:prSet/>
      <dgm:spPr/>
      <dgm:t>
        <a:bodyPr/>
        <a:lstStyle/>
        <a:p>
          <a:endParaRPr lang="en-US"/>
        </a:p>
      </dgm:t>
    </dgm:pt>
    <dgm:pt modelId="{57C31A72-6FD4-4AE0-BFE0-B92F022B772D}" type="sibTrans" cxnId="{D3C113E6-DBC3-445C-9288-C8F9540E6B64}">
      <dgm:prSet/>
      <dgm:spPr/>
      <dgm:t>
        <a:bodyPr/>
        <a:lstStyle/>
        <a:p>
          <a:endParaRPr lang="en-US"/>
        </a:p>
      </dgm:t>
    </dgm:pt>
    <dgm:pt modelId="{AC86311E-1CE7-4A0C-929E-6C605D003A9F}">
      <dgm:prSet phldrT="[Text]" custT="1"/>
      <dgm:spPr/>
      <dgm:t>
        <a:bodyPr/>
        <a:lstStyle/>
        <a:p>
          <a:pPr algn="just"/>
          <a:r>
            <a:rPr lang="en-US" sz="1600" b="0" i="0" dirty="0"/>
            <a:t>Any penalty imposable under sub-section (1) shall be imposed by the [4][Joint Commissioner</a:t>
          </a:r>
          <a:endParaRPr lang="en-US" sz="1600" dirty="0"/>
        </a:p>
      </dgm:t>
    </dgm:pt>
    <dgm:pt modelId="{1E250383-A7EA-463E-9242-BE5270FE524C}" type="parTrans" cxnId="{E9FAEC08-1BCE-4E17-A7B6-E9438D7B51BD}">
      <dgm:prSet/>
      <dgm:spPr/>
      <dgm:t>
        <a:bodyPr/>
        <a:lstStyle/>
        <a:p>
          <a:endParaRPr lang="en-US"/>
        </a:p>
      </dgm:t>
    </dgm:pt>
    <dgm:pt modelId="{B352DE46-60FF-4ECC-B327-9DFC4188B0FC}" type="sibTrans" cxnId="{E9FAEC08-1BCE-4E17-A7B6-E9438D7B51BD}">
      <dgm:prSet/>
      <dgm:spPr/>
      <dgm:t>
        <a:bodyPr/>
        <a:lstStyle/>
        <a:p>
          <a:endParaRPr lang="en-US"/>
        </a:p>
      </dgm:t>
    </dgm:pt>
    <dgm:pt modelId="{4F93AF41-A2D4-475A-AE59-5350703F8E9A}">
      <dgm:prSet phldrT="[Text]" custT="1"/>
      <dgm:spPr/>
      <dgm:t>
        <a:bodyPr/>
        <a:lstStyle/>
        <a:p>
          <a:pPr algn="just"/>
          <a:r>
            <a:rPr lang="en-US" sz="1600" b="0" i="0" dirty="0"/>
            <a:t>no penalty shall be levied for the failure referred to in clause (a) of sub-section (1), if the person proves that after paying tax deducted or collected along with the fee and interest, if any, to the credit of the Central Government, he had delivered or cause to be delivered the statement referred to in sub-section (3) of section 200 or the proviso to sub-section (3) of section 206C before the expiry of a period of one year from the time prescribed for delivering or causing to be delivered such statement.</a:t>
          </a:r>
          <a:endParaRPr lang="en-US" sz="1600" dirty="0"/>
        </a:p>
      </dgm:t>
    </dgm:pt>
    <dgm:pt modelId="{A15B0A6C-C7B2-4F2D-9DA6-39F95B3B4765}" type="parTrans" cxnId="{6CCF835D-2941-46ED-A511-DB21FAAC4C4D}">
      <dgm:prSet/>
      <dgm:spPr/>
      <dgm:t>
        <a:bodyPr/>
        <a:lstStyle/>
        <a:p>
          <a:endParaRPr lang="en-US"/>
        </a:p>
      </dgm:t>
    </dgm:pt>
    <dgm:pt modelId="{7FE68DFB-B970-41DA-8C83-AD018C752FCB}" type="sibTrans" cxnId="{6CCF835D-2941-46ED-A511-DB21FAAC4C4D}">
      <dgm:prSet/>
      <dgm:spPr/>
      <dgm:t>
        <a:bodyPr/>
        <a:lstStyle/>
        <a:p>
          <a:endParaRPr lang="en-US"/>
        </a:p>
      </dgm:t>
    </dgm:pt>
    <dgm:pt modelId="{90B80352-BF90-4BAB-882F-6023A81F0122}" type="pres">
      <dgm:prSet presAssocID="{9EE6B9FC-A916-4C3F-BA99-5F0DEA3EBED4}" presName="linearFlow" presStyleCnt="0">
        <dgm:presLayoutVars>
          <dgm:dir/>
          <dgm:animLvl val="lvl"/>
          <dgm:resizeHandles val="exact"/>
        </dgm:presLayoutVars>
      </dgm:prSet>
      <dgm:spPr/>
    </dgm:pt>
    <dgm:pt modelId="{B39451D4-EBF4-4123-BC52-EF12C0979353}" type="pres">
      <dgm:prSet presAssocID="{FAC92648-68A1-4E9E-AA1D-ABE0BD601920}" presName="composite" presStyleCnt="0"/>
      <dgm:spPr/>
    </dgm:pt>
    <dgm:pt modelId="{B3ED8ED0-2B8B-4F8D-8726-011150A08349}" type="pres">
      <dgm:prSet presAssocID="{FAC92648-68A1-4E9E-AA1D-ABE0BD601920}" presName="parentText" presStyleLbl="alignNode1" presStyleIdx="0" presStyleCnt="2" custScaleX="109873">
        <dgm:presLayoutVars>
          <dgm:chMax val="1"/>
          <dgm:bulletEnabled val="1"/>
        </dgm:presLayoutVars>
      </dgm:prSet>
      <dgm:spPr/>
    </dgm:pt>
    <dgm:pt modelId="{4B4C3EA3-5E02-49CD-9D54-9C7699D97F78}" type="pres">
      <dgm:prSet presAssocID="{FAC92648-68A1-4E9E-AA1D-ABE0BD601920}" presName="descendantText" presStyleLbl="alignAcc1" presStyleIdx="0" presStyleCnt="2" custScaleY="135877">
        <dgm:presLayoutVars>
          <dgm:bulletEnabled val="1"/>
        </dgm:presLayoutVars>
      </dgm:prSet>
      <dgm:spPr/>
    </dgm:pt>
    <dgm:pt modelId="{5571FDE0-8F05-4D04-9971-47F6C3A91C91}" type="pres">
      <dgm:prSet presAssocID="{0D8FCC8D-50B1-4936-829C-24A02E6942AF}" presName="sp" presStyleCnt="0"/>
      <dgm:spPr/>
    </dgm:pt>
    <dgm:pt modelId="{CC27893D-E095-4320-890D-14CBD7A950E1}" type="pres">
      <dgm:prSet presAssocID="{8819FEE3-2420-4730-A9AF-1C68BAFCA19F}" presName="composite" presStyleCnt="0"/>
      <dgm:spPr/>
    </dgm:pt>
    <dgm:pt modelId="{AE0CC5D9-C6F0-4A31-B879-11D5167169FC}" type="pres">
      <dgm:prSet presAssocID="{8819FEE3-2420-4730-A9AF-1C68BAFCA19F}" presName="parentText" presStyleLbl="alignNode1" presStyleIdx="1" presStyleCnt="2">
        <dgm:presLayoutVars>
          <dgm:chMax val="1"/>
          <dgm:bulletEnabled val="1"/>
        </dgm:presLayoutVars>
      </dgm:prSet>
      <dgm:spPr/>
    </dgm:pt>
    <dgm:pt modelId="{66156F3C-6E0C-4EEB-8BB2-0576F41F60CC}" type="pres">
      <dgm:prSet presAssocID="{8819FEE3-2420-4730-A9AF-1C68BAFCA19F}" presName="descendantText" presStyleLbl="alignAcc1" presStyleIdx="1" presStyleCnt="2" custScaleY="200425">
        <dgm:presLayoutVars>
          <dgm:bulletEnabled val="1"/>
        </dgm:presLayoutVars>
      </dgm:prSet>
      <dgm:spPr/>
    </dgm:pt>
  </dgm:ptLst>
  <dgm:cxnLst>
    <dgm:cxn modelId="{AD9FFB03-C557-4241-808B-777C824E1A5D}" type="presOf" srcId="{AC86311E-1CE7-4A0C-929E-6C605D003A9F}" destId="{4B4C3EA3-5E02-49CD-9D54-9C7699D97F78}" srcOrd="0" destOrd="1" presId="urn:microsoft.com/office/officeart/2005/8/layout/chevron2"/>
    <dgm:cxn modelId="{E9FAEC08-1BCE-4E17-A7B6-E9438D7B51BD}" srcId="{FAC92648-68A1-4E9E-AA1D-ABE0BD601920}" destId="{AC86311E-1CE7-4A0C-929E-6C605D003A9F}" srcOrd="1" destOrd="0" parTransId="{1E250383-A7EA-463E-9242-BE5270FE524C}" sibTransId="{B352DE46-60FF-4ECC-B327-9DFC4188B0FC}"/>
    <dgm:cxn modelId="{987FB65C-EE8E-4536-B1CA-B1DE44FEC92A}" type="presOf" srcId="{4F93AF41-A2D4-475A-AE59-5350703F8E9A}" destId="{66156F3C-6E0C-4EEB-8BB2-0576F41F60CC}" srcOrd="0" destOrd="2" presId="urn:microsoft.com/office/officeart/2005/8/layout/chevron2"/>
    <dgm:cxn modelId="{6CCF835D-2941-46ED-A511-DB21FAAC4C4D}" srcId="{8819FEE3-2420-4730-A9AF-1C68BAFCA19F}" destId="{4F93AF41-A2D4-475A-AE59-5350703F8E9A}" srcOrd="2" destOrd="0" parTransId="{A15B0A6C-C7B2-4F2D-9DA6-39F95B3B4765}" sibTransId="{7FE68DFB-B970-41DA-8C83-AD018C752FCB}"/>
    <dgm:cxn modelId="{4C31AC41-24B7-4169-9D36-696FF7D8476E}" srcId="{FAC92648-68A1-4E9E-AA1D-ABE0BD601920}" destId="{5620C694-3550-4687-9069-75C5F4DE526C}" srcOrd="0" destOrd="0" parTransId="{4AE6730B-BEDF-4DF2-9117-A3F918F47C8A}" sibTransId="{0AA67CA4-50B6-4599-9D83-A221ED3BDF3A}"/>
    <dgm:cxn modelId="{F8A03C65-DE29-4864-8E29-11A412E22E5D}" type="presOf" srcId="{51C0CF9C-9159-41B6-8A00-055B0757BB10}" destId="{66156F3C-6E0C-4EEB-8BB2-0576F41F60CC}" srcOrd="0" destOrd="1" presId="urn:microsoft.com/office/officeart/2005/8/layout/chevron2"/>
    <dgm:cxn modelId="{8E0CF44D-BE0B-49E3-81E5-C1ABBF4AADAC}" type="presOf" srcId="{5AA291EA-466A-4267-88FB-6AC0DED8B33B}" destId="{66156F3C-6E0C-4EEB-8BB2-0576F41F60CC}" srcOrd="0" destOrd="0" presId="urn:microsoft.com/office/officeart/2005/8/layout/chevron2"/>
    <dgm:cxn modelId="{87A10258-87AA-41E5-8EC1-0676E8420DD3}" type="presOf" srcId="{9EE6B9FC-A916-4C3F-BA99-5F0DEA3EBED4}" destId="{90B80352-BF90-4BAB-882F-6023A81F0122}" srcOrd="0" destOrd="0" presId="urn:microsoft.com/office/officeart/2005/8/layout/chevron2"/>
    <dgm:cxn modelId="{66B68C8C-BD10-4642-9F9A-29EF7B859D4A}" srcId="{9EE6B9FC-A916-4C3F-BA99-5F0DEA3EBED4}" destId="{FAC92648-68A1-4E9E-AA1D-ABE0BD601920}" srcOrd="0" destOrd="0" parTransId="{F71E99DA-F0C2-432F-A12C-25EE0C219366}" sibTransId="{0D8FCC8D-50B1-4936-829C-24A02E6942AF}"/>
    <dgm:cxn modelId="{FB94BF97-1875-4801-87D6-AA5930A72DB7}" type="presOf" srcId="{8819FEE3-2420-4730-A9AF-1C68BAFCA19F}" destId="{AE0CC5D9-C6F0-4A31-B879-11D5167169FC}" srcOrd="0" destOrd="0" presId="urn:microsoft.com/office/officeart/2005/8/layout/chevron2"/>
    <dgm:cxn modelId="{263033BA-62E8-404A-8549-40EA86603027}" srcId="{8819FEE3-2420-4730-A9AF-1C68BAFCA19F}" destId="{5AA291EA-466A-4267-88FB-6AC0DED8B33B}" srcOrd="0" destOrd="0" parTransId="{FC518391-5D85-44D6-82EC-D2CEC0CE0F61}" sibTransId="{66459ACB-A1C9-41D7-82D4-CC80ADA8F5E0}"/>
    <dgm:cxn modelId="{6E4E1CBB-4CFB-4F9E-822E-ABF619A26A62}" srcId="{9EE6B9FC-A916-4C3F-BA99-5F0DEA3EBED4}" destId="{8819FEE3-2420-4730-A9AF-1C68BAFCA19F}" srcOrd="1" destOrd="0" parTransId="{FA8648E9-EFB7-4674-9B71-697FFFDE2E24}" sibTransId="{43A21D48-BC11-482A-A23E-DBCFCB091E05}"/>
    <dgm:cxn modelId="{0C658CDF-F7E7-4724-B9FB-F09DB3130896}" type="presOf" srcId="{FAC92648-68A1-4E9E-AA1D-ABE0BD601920}" destId="{B3ED8ED0-2B8B-4F8D-8726-011150A08349}" srcOrd="0" destOrd="0" presId="urn:microsoft.com/office/officeart/2005/8/layout/chevron2"/>
    <dgm:cxn modelId="{D3C113E6-DBC3-445C-9288-C8F9540E6B64}" srcId="{8819FEE3-2420-4730-A9AF-1C68BAFCA19F}" destId="{51C0CF9C-9159-41B6-8A00-055B0757BB10}" srcOrd="1" destOrd="0" parTransId="{3591AFE0-A3EB-41FA-A66A-13D789D10269}" sibTransId="{57C31A72-6FD4-4AE0-BFE0-B92F022B772D}"/>
    <dgm:cxn modelId="{28AD65FF-E891-4502-8704-D2C5B69AE11F}" type="presOf" srcId="{5620C694-3550-4687-9069-75C5F4DE526C}" destId="{4B4C3EA3-5E02-49CD-9D54-9C7699D97F78}" srcOrd="0" destOrd="0" presId="urn:microsoft.com/office/officeart/2005/8/layout/chevron2"/>
    <dgm:cxn modelId="{8C0A29B7-84FA-4C19-820E-77A13514D837}" type="presParOf" srcId="{90B80352-BF90-4BAB-882F-6023A81F0122}" destId="{B39451D4-EBF4-4123-BC52-EF12C0979353}" srcOrd="0" destOrd="0" presId="urn:microsoft.com/office/officeart/2005/8/layout/chevron2"/>
    <dgm:cxn modelId="{CDDAB306-7E2C-45E9-99F5-3E8978CF911F}" type="presParOf" srcId="{B39451D4-EBF4-4123-BC52-EF12C0979353}" destId="{B3ED8ED0-2B8B-4F8D-8726-011150A08349}" srcOrd="0" destOrd="0" presId="urn:microsoft.com/office/officeart/2005/8/layout/chevron2"/>
    <dgm:cxn modelId="{E02F3255-EA76-4153-8CD6-EF966693F10F}" type="presParOf" srcId="{B39451D4-EBF4-4123-BC52-EF12C0979353}" destId="{4B4C3EA3-5E02-49CD-9D54-9C7699D97F78}" srcOrd="1" destOrd="0" presId="urn:microsoft.com/office/officeart/2005/8/layout/chevron2"/>
    <dgm:cxn modelId="{9C65E5D3-17F7-4A2A-9F42-4E75829C9D0C}" type="presParOf" srcId="{90B80352-BF90-4BAB-882F-6023A81F0122}" destId="{5571FDE0-8F05-4D04-9971-47F6C3A91C91}" srcOrd="1" destOrd="0" presId="urn:microsoft.com/office/officeart/2005/8/layout/chevron2"/>
    <dgm:cxn modelId="{70AB5F7A-715A-4DA0-8EBA-BA8FEF22FF1A}" type="presParOf" srcId="{90B80352-BF90-4BAB-882F-6023A81F0122}" destId="{CC27893D-E095-4320-890D-14CBD7A950E1}" srcOrd="2" destOrd="0" presId="urn:microsoft.com/office/officeart/2005/8/layout/chevron2"/>
    <dgm:cxn modelId="{DD018444-4C33-4CC8-9D32-C2905F8BCFB6}" type="presParOf" srcId="{CC27893D-E095-4320-890D-14CBD7A950E1}" destId="{AE0CC5D9-C6F0-4A31-B879-11D5167169FC}" srcOrd="0" destOrd="0" presId="urn:microsoft.com/office/officeart/2005/8/layout/chevron2"/>
    <dgm:cxn modelId="{5898950F-836A-4F7C-892A-3D17D40C3729}" type="presParOf" srcId="{CC27893D-E095-4320-890D-14CBD7A950E1}" destId="{66156F3C-6E0C-4EEB-8BB2-0576F41F60CC}"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8A5A6EC-F2AE-44BC-A5FA-AE95CA15F4BD}" type="doc">
      <dgm:prSet loTypeId="urn:microsoft.com/office/officeart/2005/8/layout/chevron2" loCatId="list" qsTypeId="urn:microsoft.com/office/officeart/2005/8/quickstyle/3d2#4" qsCatId="3D" csTypeId="urn:microsoft.com/office/officeart/2005/8/colors/colorful4" csCatId="colorful" phldr="1"/>
      <dgm:spPr/>
      <dgm:t>
        <a:bodyPr/>
        <a:lstStyle/>
        <a:p>
          <a:endParaRPr lang="en-US"/>
        </a:p>
      </dgm:t>
    </dgm:pt>
    <dgm:pt modelId="{EB78A31A-F8FE-4F72-86FA-BB18384CCF6E}">
      <dgm:prSet phldrT="[Text]"/>
      <dgm:spPr/>
      <dgm:t>
        <a:bodyPr/>
        <a:lstStyle/>
        <a:p>
          <a:r>
            <a:rPr lang="en-US" dirty="0"/>
            <a:t>SECTION 234E</a:t>
          </a:r>
        </a:p>
      </dgm:t>
    </dgm:pt>
    <dgm:pt modelId="{8B56DFDF-0124-4377-B8FE-9165473B60A5}" type="parTrans" cxnId="{9F8452F1-1A1E-4B12-B8CA-2D408710E1FA}">
      <dgm:prSet/>
      <dgm:spPr/>
      <dgm:t>
        <a:bodyPr/>
        <a:lstStyle/>
        <a:p>
          <a:endParaRPr lang="en-US"/>
        </a:p>
      </dgm:t>
    </dgm:pt>
    <dgm:pt modelId="{03D3E52F-FBEE-4642-81EB-F4468644074B}" type="sibTrans" cxnId="{9F8452F1-1A1E-4B12-B8CA-2D408710E1FA}">
      <dgm:prSet/>
      <dgm:spPr/>
      <dgm:t>
        <a:bodyPr/>
        <a:lstStyle/>
        <a:p>
          <a:endParaRPr lang="en-US"/>
        </a:p>
      </dgm:t>
    </dgm:pt>
    <dgm:pt modelId="{3A16AA94-422F-4217-948B-F91D3B043083}">
      <dgm:prSet phldrT="[Text]"/>
      <dgm:spPr/>
      <dgm:t>
        <a:bodyPr/>
        <a:lstStyle/>
        <a:p>
          <a:r>
            <a:rPr lang="en-US" b="0" i="0" dirty="0"/>
            <a:t>Without prejudice to the provisions of the Act, where a person fails to deliver or cause to be delivered a statement within the time prescribed in sub-section (3) of section 200 or the proviso to sub-section (3) of section 206C, he shall be liable to pay, by way of fee, a sum of two hundred rupees for every day during which the failure continues</a:t>
          </a:r>
          <a:endParaRPr lang="en-US" dirty="0"/>
        </a:p>
      </dgm:t>
    </dgm:pt>
    <dgm:pt modelId="{2ECE67C6-00DF-4335-BEC5-A97DF9E2205B}" type="parTrans" cxnId="{5A683606-4E25-47AE-AB8F-C62DC71B4276}">
      <dgm:prSet/>
      <dgm:spPr/>
      <dgm:t>
        <a:bodyPr/>
        <a:lstStyle/>
        <a:p>
          <a:endParaRPr lang="en-US"/>
        </a:p>
      </dgm:t>
    </dgm:pt>
    <dgm:pt modelId="{2C24E2DC-DE13-4B4A-85E6-12F0A2417A6F}" type="sibTrans" cxnId="{5A683606-4E25-47AE-AB8F-C62DC71B4276}">
      <dgm:prSet/>
      <dgm:spPr/>
      <dgm:t>
        <a:bodyPr/>
        <a:lstStyle/>
        <a:p>
          <a:endParaRPr lang="en-US"/>
        </a:p>
      </dgm:t>
    </dgm:pt>
    <dgm:pt modelId="{8D49CDC6-08FA-44FC-B05F-C9AA3A4E51AA}">
      <dgm:prSet phldrT="[Text]"/>
      <dgm:spPr/>
      <dgm:t>
        <a:bodyPr/>
        <a:lstStyle/>
        <a:p>
          <a:r>
            <a:rPr lang="en-US" dirty="0"/>
            <a:t>SECTION </a:t>
          </a:r>
        </a:p>
        <a:p>
          <a:r>
            <a:rPr lang="en-US" dirty="0"/>
            <a:t>270 A</a:t>
          </a:r>
        </a:p>
      </dgm:t>
    </dgm:pt>
    <dgm:pt modelId="{0CD93BDC-F4D2-439F-9D06-0A609B732FD4}" type="parTrans" cxnId="{59A08782-7E74-47B1-B6E5-37C781D18F4F}">
      <dgm:prSet/>
      <dgm:spPr/>
      <dgm:t>
        <a:bodyPr/>
        <a:lstStyle/>
        <a:p>
          <a:endParaRPr lang="en-US"/>
        </a:p>
      </dgm:t>
    </dgm:pt>
    <dgm:pt modelId="{4B00BC24-B080-439F-91B9-7A2188E8D33D}" type="sibTrans" cxnId="{59A08782-7E74-47B1-B6E5-37C781D18F4F}">
      <dgm:prSet/>
      <dgm:spPr/>
      <dgm:t>
        <a:bodyPr/>
        <a:lstStyle/>
        <a:p>
          <a:endParaRPr lang="en-US"/>
        </a:p>
      </dgm:t>
    </dgm:pt>
    <dgm:pt modelId="{564DEB3E-F6D8-4777-B630-8B6BB821769D}">
      <dgm:prSet phldrT="[Text]"/>
      <dgm:spPr/>
      <dgm:t>
        <a:bodyPr/>
        <a:lstStyle/>
        <a:p>
          <a:r>
            <a:rPr lang="en-US" b="0" i="0" dirty="0"/>
            <a:t>Penalty for under-reporting and misreporting of income</a:t>
          </a:r>
          <a:endParaRPr lang="en-US" dirty="0"/>
        </a:p>
      </dgm:t>
    </dgm:pt>
    <dgm:pt modelId="{6300E92E-78E2-49F8-86D9-634A9B9A248D}" type="parTrans" cxnId="{EFD194AE-B918-4E35-B531-E7B9651BF3C9}">
      <dgm:prSet/>
      <dgm:spPr/>
      <dgm:t>
        <a:bodyPr/>
        <a:lstStyle/>
        <a:p>
          <a:endParaRPr lang="en-US"/>
        </a:p>
      </dgm:t>
    </dgm:pt>
    <dgm:pt modelId="{5B95A38C-1CF7-4076-B3F9-5A1AD146515E}" type="sibTrans" cxnId="{EFD194AE-B918-4E35-B531-E7B9651BF3C9}">
      <dgm:prSet/>
      <dgm:spPr/>
      <dgm:t>
        <a:bodyPr/>
        <a:lstStyle/>
        <a:p>
          <a:endParaRPr lang="en-US"/>
        </a:p>
      </dgm:t>
    </dgm:pt>
    <dgm:pt modelId="{8EE0CD84-8CC6-4101-9653-38DF589437B4}">
      <dgm:prSet phldrT="[Text]"/>
      <dgm:spPr/>
      <dgm:t>
        <a:bodyPr/>
        <a:lstStyle/>
        <a:p>
          <a:r>
            <a:rPr lang="en-US" b="0" i="0" dirty="0"/>
            <a:t>UNDER REPORTING- The penalty referred to in sub-section (1)  shall be a sum equal to fifty per cent of the amount of tax payable on under-reported income</a:t>
          </a:r>
          <a:endParaRPr lang="en-US" dirty="0"/>
        </a:p>
      </dgm:t>
    </dgm:pt>
    <dgm:pt modelId="{39AEA9EF-1ACF-4A50-9AD6-1968A207C8A6}" type="parTrans" cxnId="{C5A086EF-190D-4B5C-B550-26C37A50437D}">
      <dgm:prSet/>
      <dgm:spPr/>
      <dgm:t>
        <a:bodyPr/>
        <a:lstStyle/>
        <a:p>
          <a:endParaRPr lang="en-US"/>
        </a:p>
      </dgm:t>
    </dgm:pt>
    <dgm:pt modelId="{C5CB43CF-CAFA-4D53-A69D-51BC3BD4AC3F}" type="sibTrans" cxnId="{C5A086EF-190D-4B5C-B550-26C37A50437D}">
      <dgm:prSet/>
      <dgm:spPr/>
      <dgm:t>
        <a:bodyPr/>
        <a:lstStyle/>
        <a:p>
          <a:endParaRPr lang="en-US"/>
        </a:p>
      </dgm:t>
    </dgm:pt>
    <dgm:pt modelId="{CFEC4A14-E7C7-49F3-BF3C-24E530EBF00D}">
      <dgm:prSet phldrT="[Text]"/>
      <dgm:spPr/>
      <dgm:t>
        <a:bodyPr/>
        <a:lstStyle/>
        <a:p>
          <a:r>
            <a:rPr lang="en-US" dirty="0"/>
            <a:t>MIS REPORTING- </a:t>
          </a:r>
          <a:r>
            <a:rPr lang="en-US" b="0" i="0" dirty="0"/>
            <a:t>Notwithstanding anything contained in sub-section (6) or sub-section (7), where under-reported income is in consequence of any misreporting thereof by any person, the penalty referred to in sub-section (1) shall be equal to two hundred per cent. of the amount of tax payable on under-reported income</a:t>
          </a:r>
          <a:endParaRPr lang="en-US" dirty="0"/>
        </a:p>
      </dgm:t>
    </dgm:pt>
    <dgm:pt modelId="{1BE20356-03C6-4C10-AD77-17AE9645B0E6}" type="parTrans" cxnId="{B5C5C8BE-A99A-4241-B013-F5C697CF4F49}">
      <dgm:prSet/>
      <dgm:spPr/>
    </dgm:pt>
    <dgm:pt modelId="{1DFD6F52-CD1E-4BD4-84F0-A3C038964044}" type="sibTrans" cxnId="{B5C5C8BE-A99A-4241-B013-F5C697CF4F49}">
      <dgm:prSet/>
      <dgm:spPr/>
    </dgm:pt>
    <dgm:pt modelId="{3EB4CF8F-2F6E-441F-BEE7-704295534C76}" type="pres">
      <dgm:prSet presAssocID="{58A5A6EC-F2AE-44BC-A5FA-AE95CA15F4BD}" presName="linearFlow" presStyleCnt="0">
        <dgm:presLayoutVars>
          <dgm:dir/>
          <dgm:animLvl val="lvl"/>
          <dgm:resizeHandles val="exact"/>
        </dgm:presLayoutVars>
      </dgm:prSet>
      <dgm:spPr/>
    </dgm:pt>
    <dgm:pt modelId="{96D41767-6811-40F5-8475-16491B861555}" type="pres">
      <dgm:prSet presAssocID="{EB78A31A-F8FE-4F72-86FA-BB18384CCF6E}" presName="composite" presStyleCnt="0"/>
      <dgm:spPr/>
    </dgm:pt>
    <dgm:pt modelId="{10F5F85C-02F7-47E2-9BA0-9913CCD19430}" type="pres">
      <dgm:prSet presAssocID="{EB78A31A-F8FE-4F72-86FA-BB18384CCF6E}" presName="parentText" presStyleLbl="alignNode1" presStyleIdx="0" presStyleCnt="2">
        <dgm:presLayoutVars>
          <dgm:chMax val="1"/>
          <dgm:bulletEnabled val="1"/>
        </dgm:presLayoutVars>
      </dgm:prSet>
      <dgm:spPr/>
    </dgm:pt>
    <dgm:pt modelId="{5BCE7CC4-EBB7-460B-8E06-F277BB1E97EE}" type="pres">
      <dgm:prSet presAssocID="{EB78A31A-F8FE-4F72-86FA-BB18384CCF6E}" presName="descendantText" presStyleLbl="alignAcc1" presStyleIdx="0" presStyleCnt="2" custScaleY="132894">
        <dgm:presLayoutVars>
          <dgm:bulletEnabled val="1"/>
        </dgm:presLayoutVars>
      </dgm:prSet>
      <dgm:spPr/>
    </dgm:pt>
    <dgm:pt modelId="{0F949C35-BA81-4D10-8C5C-82B28A7B08AE}" type="pres">
      <dgm:prSet presAssocID="{03D3E52F-FBEE-4642-81EB-F4468644074B}" presName="sp" presStyleCnt="0"/>
      <dgm:spPr/>
    </dgm:pt>
    <dgm:pt modelId="{9992261B-FFFC-4305-BF3B-A4FE057620F3}" type="pres">
      <dgm:prSet presAssocID="{8D49CDC6-08FA-44FC-B05F-C9AA3A4E51AA}" presName="composite" presStyleCnt="0"/>
      <dgm:spPr/>
    </dgm:pt>
    <dgm:pt modelId="{BEC5264C-B6BD-4030-835C-3661E9F39849}" type="pres">
      <dgm:prSet presAssocID="{8D49CDC6-08FA-44FC-B05F-C9AA3A4E51AA}" presName="parentText" presStyleLbl="alignNode1" presStyleIdx="1" presStyleCnt="2">
        <dgm:presLayoutVars>
          <dgm:chMax val="1"/>
          <dgm:bulletEnabled val="1"/>
        </dgm:presLayoutVars>
      </dgm:prSet>
      <dgm:spPr/>
    </dgm:pt>
    <dgm:pt modelId="{0760DFBC-5372-430B-8F1D-8FF2A2C21A93}" type="pres">
      <dgm:prSet presAssocID="{8D49CDC6-08FA-44FC-B05F-C9AA3A4E51AA}" presName="descendantText" presStyleLbl="alignAcc1" presStyleIdx="1" presStyleCnt="2" custScaleY="141807">
        <dgm:presLayoutVars>
          <dgm:bulletEnabled val="1"/>
        </dgm:presLayoutVars>
      </dgm:prSet>
      <dgm:spPr/>
    </dgm:pt>
  </dgm:ptLst>
  <dgm:cxnLst>
    <dgm:cxn modelId="{5A683606-4E25-47AE-AB8F-C62DC71B4276}" srcId="{EB78A31A-F8FE-4F72-86FA-BB18384CCF6E}" destId="{3A16AA94-422F-4217-948B-F91D3B043083}" srcOrd="0" destOrd="0" parTransId="{2ECE67C6-00DF-4335-BEC5-A97DF9E2205B}" sibTransId="{2C24E2DC-DE13-4B4A-85E6-12F0A2417A6F}"/>
    <dgm:cxn modelId="{5B8EE61E-D79D-401E-A074-55E905A3809A}" type="presOf" srcId="{3A16AA94-422F-4217-948B-F91D3B043083}" destId="{5BCE7CC4-EBB7-460B-8E06-F277BB1E97EE}" srcOrd="0" destOrd="0" presId="urn:microsoft.com/office/officeart/2005/8/layout/chevron2"/>
    <dgm:cxn modelId="{5ED76B3C-70CA-46FC-BEA5-91760BAF5C0C}" type="presOf" srcId="{EB78A31A-F8FE-4F72-86FA-BB18384CCF6E}" destId="{10F5F85C-02F7-47E2-9BA0-9913CCD19430}" srcOrd="0" destOrd="0" presId="urn:microsoft.com/office/officeart/2005/8/layout/chevron2"/>
    <dgm:cxn modelId="{5E6A5141-FACE-4F3F-974B-57B72497D3A7}" type="presOf" srcId="{564DEB3E-F6D8-4777-B630-8B6BB821769D}" destId="{0760DFBC-5372-430B-8F1D-8FF2A2C21A93}" srcOrd="0" destOrd="0" presId="urn:microsoft.com/office/officeart/2005/8/layout/chevron2"/>
    <dgm:cxn modelId="{2A719D6B-4A73-4916-9563-F82B8DEF3A87}" type="presOf" srcId="{CFEC4A14-E7C7-49F3-BF3C-24E530EBF00D}" destId="{0760DFBC-5372-430B-8F1D-8FF2A2C21A93}" srcOrd="0" destOrd="2" presId="urn:microsoft.com/office/officeart/2005/8/layout/chevron2"/>
    <dgm:cxn modelId="{59A08782-7E74-47B1-B6E5-37C781D18F4F}" srcId="{58A5A6EC-F2AE-44BC-A5FA-AE95CA15F4BD}" destId="{8D49CDC6-08FA-44FC-B05F-C9AA3A4E51AA}" srcOrd="1" destOrd="0" parTransId="{0CD93BDC-F4D2-439F-9D06-0A609B732FD4}" sibTransId="{4B00BC24-B080-439F-91B9-7A2188E8D33D}"/>
    <dgm:cxn modelId="{C11B878F-6D7D-4B7C-ADCC-5B231DBFD8B2}" type="presOf" srcId="{8D49CDC6-08FA-44FC-B05F-C9AA3A4E51AA}" destId="{BEC5264C-B6BD-4030-835C-3661E9F39849}" srcOrd="0" destOrd="0" presId="urn:microsoft.com/office/officeart/2005/8/layout/chevron2"/>
    <dgm:cxn modelId="{EFD194AE-B918-4E35-B531-E7B9651BF3C9}" srcId="{8D49CDC6-08FA-44FC-B05F-C9AA3A4E51AA}" destId="{564DEB3E-F6D8-4777-B630-8B6BB821769D}" srcOrd="0" destOrd="0" parTransId="{6300E92E-78E2-49F8-86D9-634A9B9A248D}" sibTransId="{5B95A38C-1CF7-4076-B3F9-5A1AD146515E}"/>
    <dgm:cxn modelId="{B5C5C8BE-A99A-4241-B013-F5C697CF4F49}" srcId="{8D49CDC6-08FA-44FC-B05F-C9AA3A4E51AA}" destId="{CFEC4A14-E7C7-49F3-BF3C-24E530EBF00D}" srcOrd="2" destOrd="0" parTransId="{1BE20356-03C6-4C10-AD77-17AE9645B0E6}" sibTransId="{1DFD6F52-CD1E-4BD4-84F0-A3C038964044}"/>
    <dgm:cxn modelId="{879533D9-3F6E-489E-89F0-6268D6CAD14E}" type="presOf" srcId="{8EE0CD84-8CC6-4101-9653-38DF589437B4}" destId="{0760DFBC-5372-430B-8F1D-8FF2A2C21A93}" srcOrd="0" destOrd="1" presId="urn:microsoft.com/office/officeart/2005/8/layout/chevron2"/>
    <dgm:cxn modelId="{9CC017EF-1631-4533-8E11-45714D039E4A}" type="presOf" srcId="{58A5A6EC-F2AE-44BC-A5FA-AE95CA15F4BD}" destId="{3EB4CF8F-2F6E-441F-BEE7-704295534C76}" srcOrd="0" destOrd="0" presId="urn:microsoft.com/office/officeart/2005/8/layout/chevron2"/>
    <dgm:cxn modelId="{C5A086EF-190D-4B5C-B550-26C37A50437D}" srcId="{8D49CDC6-08FA-44FC-B05F-C9AA3A4E51AA}" destId="{8EE0CD84-8CC6-4101-9653-38DF589437B4}" srcOrd="1" destOrd="0" parTransId="{39AEA9EF-1ACF-4A50-9AD6-1968A207C8A6}" sibTransId="{C5CB43CF-CAFA-4D53-A69D-51BC3BD4AC3F}"/>
    <dgm:cxn modelId="{9F8452F1-1A1E-4B12-B8CA-2D408710E1FA}" srcId="{58A5A6EC-F2AE-44BC-A5FA-AE95CA15F4BD}" destId="{EB78A31A-F8FE-4F72-86FA-BB18384CCF6E}" srcOrd="0" destOrd="0" parTransId="{8B56DFDF-0124-4377-B8FE-9165473B60A5}" sibTransId="{03D3E52F-FBEE-4642-81EB-F4468644074B}"/>
    <dgm:cxn modelId="{C9F4107F-6637-4B92-9BA6-81C4B91A51F5}" type="presParOf" srcId="{3EB4CF8F-2F6E-441F-BEE7-704295534C76}" destId="{96D41767-6811-40F5-8475-16491B861555}" srcOrd="0" destOrd="0" presId="urn:microsoft.com/office/officeart/2005/8/layout/chevron2"/>
    <dgm:cxn modelId="{ED7749F7-6279-4236-9B8D-AB8A346EA1CC}" type="presParOf" srcId="{96D41767-6811-40F5-8475-16491B861555}" destId="{10F5F85C-02F7-47E2-9BA0-9913CCD19430}" srcOrd="0" destOrd="0" presId="urn:microsoft.com/office/officeart/2005/8/layout/chevron2"/>
    <dgm:cxn modelId="{D0B7F6BB-D92E-48F0-8989-7EAE3524319E}" type="presParOf" srcId="{96D41767-6811-40F5-8475-16491B861555}" destId="{5BCE7CC4-EBB7-460B-8E06-F277BB1E97EE}" srcOrd="1" destOrd="0" presId="urn:microsoft.com/office/officeart/2005/8/layout/chevron2"/>
    <dgm:cxn modelId="{7EE2A763-664F-4E46-89B6-C1C053439DE0}" type="presParOf" srcId="{3EB4CF8F-2F6E-441F-BEE7-704295534C76}" destId="{0F949C35-BA81-4D10-8C5C-82B28A7B08AE}" srcOrd="1" destOrd="0" presId="urn:microsoft.com/office/officeart/2005/8/layout/chevron2"/>
    <dgm:cxn modelId="{9BACF2B2-A30B-4301-858D-8875AFCFC9B6}" type="presParOf" srcId="{3EB4CF8F-2F6E-441F-BEE7-704295534C76}" destId="{9992261B-FFFC-4305-BF3B-A4FE057620F3}" srcOrd="2" destOrd="0" presId="urn:microsoft.com/office/officeart/2005/8/layout/chevron2"/>
    <dgm:cxn modelId="{E3E1A190-A31D-4154-BCF0-8E250D592EF2}" type="presParOf" srcId="{9992261B-FFFC-4305-BF3B-A4FE057620F3}" destId="{BEC5264C-B6BD-4030-835C-3661E9F39849}" srcOrd="0" destOrd="0" presId="urn:microsoft.com/office/officeart/2005/8/layout/chevron2"/>
    <dgm:cxn modelId="{FA258734-3D3F-488E-B479-665DA7FC73CA}" type="presParOf" srcId="{9992261B-FFFC-4305-BF3B-A4FE057620F3}" destId="{0760DFBC-5372-430B-8F1D-8FF2A2C21A93}"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485986-0889-4F29-AB8B-41DD0521D075}">
      <dsp:nvSpPr>
        <dsp:cNvPr id="0" name=""/>
        <dsp:cNvSpPr/>
      </dsp:nvSpPr>
      <dsp:spPr>
        <a:xfrm>
          <a:off x="582645" y="1781"/>
          <a:ext cx="2174490" cy="1304694"/>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t>INTENTION OF LAW MAKER – LOGICAL REASONING.</a:t>
          </a:r>
          <a:endParaRPr lang="en-US" sz="2000" kern="1200" dirty="0"/>
        </a:p>
      </dsp:txBody>
      <dsp:txXfrm>
        <a:off x="582645" y="1781"/>
        <a:ext cx="2174490" cy="1304694"/>
      </dsp:txXfrm>
    </dsp:sp>
    <dsp:sp modelId="{C874D2AF-BAD3-4992-AC85-9D0C60497E52}">
      <dsp:nvSpPr>
        <dsp:cNvPr id="0" name=""/>
        <dsp:cNvSpPr/>
      </dsp:nvSpPr>
      <dsp:spPr>
        <a:xfrm>
          <a:off x="2974584" y="1781"/>
          <a:ext cx="2174490" cy="1304694"/>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t>WHAT IS TDS ?</a:t>
          </a:r>
          <a:endParaRPr lang="en-US" sz="2000" kern="1200" dirty="0"/>
        </a:p>
      </dsp:txBody>
      <dsp:txXfrm>
        <a:off x="2974584" y="1781"/>
        <a:ext cx="2174490" cy="1304694"/>
      </dsp:txXfrm>
    </dsp:sp>
    <dsp:sp modelId="{65FF024A-5831-4F95-9526-03880F2D9D29}">
      <dsp:nvSpPr>
        <dsp:cNvPr id="0" name=""/>
        <dsp:cNvSpPr/>
      </dsp:nvSpPr>
      <dsp:spPr>
        <a:xfrm>
          <a:off x="5366524" y="1781"/>
          <a:ext cx="2174490" cy="1304694"/>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ct val="35000"/>
            </a:spcAft>
            <a:buNone/>
          </a:pPr>
          <a:r>
            <a:rPr lang="en-GB" sz="2000" kern="1200" dirty="0">
              <a:latin typeface="Calibri"/>
            </a:rPr>
            <a:t>STATUTE</a:t>
          </a:r>
          <a:endParaRPr lang="en-GB" sz="2000" kern="1200" dirty="0"/>
        </a:p>
      </dsp:txBody>
      <dsp:txXfrm>
        <a:off x="5366524" y="1781"/>
        <a:ext cx="2174490" cy="1304694"/>
      </dsp:txXfrm>
    </dsp:sp>
    <dsp:sp modelId="{F5E7D0C5-5D9F-451E-9F3D-A332BD3F5ABA}">
      <dsp:nvSpPr>
        <dsp:cNvPr id="0" name=""/>
        <dsp:cNvSpPr/>
      </dsp:nvSpPr>
      <dsp:spPr>
        <a:xfrm>
          <a:off x="7758464" y="1781"/>
          <a:ext cx="2174490" cy="1304694"/>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ct val="35000"/>
            </a:spcAft>
            <a:buNone/>
          </a:pPr>
          <a:r>
            <a:rPr lang="en-GB" sz="2000" kern="1200" dirty="0">
              <a:latin typeface="Calibri"/>
            </a:rPr>
            <a:t>TAKE A GLANCE</a:t>
          </a:r>
        </a:p>
      </dsp:txBody>
      <dsp:txXfrm>
        <a:off x="7758464" y="1781"/>
        <a:ext cx="2174490" cy="1304694"/>
      </dsp:txXfrm>
    </dsp:sp>
    <dsp:sp modelId="{CCC984CF-24FB-4AE5-A390-09CF551361C2}">
      <dsp:nvSpPr>
        <dsp:cNvPr id="0" name=""/>
        <dsp:cNvSpPr/>
      </dsp:nvSpPr>
      <dsp:spPr>
        <a:xfrm>
          <a:off x="582645" y="1523924"/>
          <a:ext cx="2174490" cy="1304694"/>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t>STAGES / PROCEDURE</a:t>
          </a:r>
          <a:endParaRPr lang="en-US" sz="2000" kern="1200" dirty="0"/>
        </a:p>
      </dsp:txBody>
      <dsp:txXfrm>
        <a:off x="582645" y="1523924"/>
        <a:ext cx="2174490" cy="1304694"/>
      </dsp:txXfrm>
    </dsp:sp>
    <dsp:sp modelId="{FB09D11B-47AB-4BD2-B1A3-48448B948119}">
      <dsp:nvSpPr>
        <dsp:cNvPr id="0" name=""/>
        <dsp:cNvSpPr/>
      </dsp:nvSpPr>
      <dsp:spPr>
        <a:xfrm>
          <a:off x="2974584" y="1523924"/>
          <a:ext cx="2174490" cy="1304694"/>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t>IDENTIFICATION</a:t>
          </a:r>
          <a:endParaRPr lang="en-US" sz="2000" kern="1200" dirty="0"/>
        </a:p>
      </dsp:txBody>
      <dsp:txXfrm>
        <a:off x="2974584" y="1523924"/>
        <a:ext cx="2174490" cy="1304694"/>
      </dsp:txXfrm>
    </dsp:sp>
    <dsp:sp modelId="{234C8629-8B64-4622-925F-94B75F6C179F}">
      <dsp:nvSpPr>
        <dsp:cNvPr id="0" name=""/>
        <dsp:cNvSpPr/>
      </dsp:nvSpPr>
      <dsp:spPr>
        <a:xfrm>
          <a:off x="5366524" y="1523924"/>
          <a:ext cx="2174490" cy="1304694"/>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t>DEDUCTION / COLLECTION </a:t>
          </a:r>
          <a:endParaRPr lang="en-US" sz="2000" kern="1200" dirty="0"/>
        </a:p>
      </dsp:txBody>
      <dsp:txXfrm>
        <a:off x="5366524" y="1523924"/>
        <a:ext cx="2174490" cy="1304694"/>
      </dsp:txXfrm>
    </dsp:sp>
    <dsp:sp modelId="{400B3D9C-D69A-4582-9A98-81FEAC8839CB}">
      <dsp:nvSpPr>
        <dsp:cNvPr id="0" name=""/>
        <dsp:cNvSpPr/>
      </dsp:nvSpPr>
      <dsp:spPr>
        <a:xfrm>
          <a:off x="7758464" y="1523924"/>
          <a:ext cx="2174490" cy="1304694"/>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t>PAYMENT TO EXCHEQUER</a:t>
          </a:r>
          <a:endParaRPr lang="en-US" sz="2000" kern="1200" dirty="0"/>
        </a:p>
      </dsp:txBody>
      <dsp:txXfrm>
        <a:off x="7758464" y="1523924"/>
        <a:ext cx="2174490" cy="1304694"/>
      </dsp:txXfrm>
    </dsp:sp>
    <dsp:sp modelId="{1C621FBC-1554-483C-AA89-1DD133BCF4A0}">
      <dsp:nvSpPr>
        <dsp:cNvPr id="0" name=""/>
        <dsp:cNvSpPr/>
      </dsp:nvSpPr>
      <dsp:spPr>
        <a:xfrm>
          <a:off x="1778615" y="3046068"/>
          <a:ext cx="2174490" cy="1304694"/>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t>RETURNS SUBMISSION</a:t>
          </a:r>
          <a:endParaRPr lang="en-US" sz="2000" kern="1200" dirty="0"/>
        </a:p>
      </dsp:txBody>
      <dsp:txXfrm>
        <a:off x="1778615" y="3046068"/>
        <a:ext cx="2174490" cy="1304694"/>
      </dsp:txXfrm>
    </dsp:sp>
    <dsp:sp modelId="{50BA4B07-67F7-4B0E-8869-BD753E53F384}">
      <dsp:nvSpPr>
        <dsp:cNvPr id="0" name=""/>
        <dsp:cNvSpPr/>
      </dsp:nvSpPr>
      <dsp:spPr>
        <a:xfrm>
          <a:off x="4170554" y="3046068"/>
          <a:ext cx="2174490" cy="1304694"/>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Calibri"/>
            </a:rPr>
            <a:t>CERTIFICATIONS</a:t>
          </a:r>
          <a:endParaRPr lang="en-GB" sz="2000" kern="1200" dirty="0"/>
        </a:p>
      </dsp:txBody>
      <dsp:txXfrm>
        <a:off x="4170554" y="3046068"/>
        <a:ext cx="2174490" cy="1304694"/>
      </dsp:txXfrm>
    </dsp:sp>
    <dsp:sp modelId="{B599BCE0-EFB0-4C96-BC93-975396E5FB2C}">
      <dsp:nvSpPr>
        <dsp:cNvPr id="0" name=""/>
        <dsp:cNvSpPr/>
      </dsp:nvSpPr>
      <dsp:spPr>
        <a:xfrm>
          <a:off x="6562494" y="3046068"/>
          <a:ext cx="2174490" cy="1304694"/>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t>ASSESSEE IN DEFAULT – CONSEQUENCES.</a:t>
          </a:r>
          <a:endParaRPr lang="en-US" sz="2000" kern="1200" dirty="0"/>
        </a:p>
      </dsp:txBody>
      <dsp:txXfrm>
        <a:off x="6562494" y="3046068"/>
        <a:ext cx="2174490" cy="130469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A3B127-4A0F-47E5-A4E2-700064D8849C}">
      <dsp:nvSpPr>
        <dsp:cNvPr id="0" name=""/>
        <dsp:cNvSpPr/>
      </dsp:nvSpPr>
      <dsp:spPr>
        <a:xfrm rot="5400000">
          <a:off x="-623247" y="1484783"/>
          <a:ext cx="4154983" cy="2908488"/>
        </a:xfrm>
        <a:prstGeom prst="chevron">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225" tIns="22225" rIns="22225" bIns="22225" numCol="1" spcCol="1270" anchor="ctr" anchorCtr="0">
          <a:noAutofit/>
        </a:bodyPr>
        <a:lstStyle/>
        <a:p>
          <a:pPr marL="0" lvl="0" indent="0" algn="ctr" defTabSz="1555750">
            <a:lnSpc>
              <a:spcPct val="90000"/>
            </a:lnSpc>
            <a:spcBef>
              <a:spcPct val="0"/>
            </a:spcBef>
            <a:spcAft>
              <a:spcPct val="35000"/>
            </a:spcAft>
            <a:buNone/>
          </a:pPr>
          <a:r>
            <a:rPr lang="en-US" sz="3500" kern="1200" dirty="0"/>
            <a:t>SECTION 276 B</a:t>
          </a:r>
        </a:p>
      </dsp:txBody>
      <dsp:txXfrm rot="-5400000">
        <a:off x="1" y="2315779"/>
        <a:ext cx="2908488" cy="1246495"/>
      </dsp:txXfrm>
    </dsp:sp>
    <dsp:sp modelId="{6D478664-402B-447D-8459-1EF0F1B1C197}">
      <dsp:nvSpPr>
        <dsp:cNvPr id="0" name=""/>
        <dsp:cNvSpPr/>
      </dsp:nvSpPr>
      <dsp:spPr>
        <a:xfrm rot="5400000">
          <a:off x="3446018" y="-524849"/>
          <a:ext cx="4398451" cy="5473511"/>
        </a:xfrm>
        <a:prstGeom prst="round2Same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sz="2200" b="0" i="0" kern="1200" dirty="0"/>
            <a:t>If a person fails to pay to the credit of the Central Government-the tax deducted at source by him as required by or under the provisions of Chapter XVII-B; or the tax payable by him, as required by or under, -- sub-section (2) of section 115-O; or the second proviso to section 194B, he shall be punishable with rigorous imprisonment for a term which shall not be less than three months but which may extend to seven years and with fine.</a:t>
          </a:r>
          <a:endParaRPr lang="en-US" sz="2200" kern="1200" dirty="0"/>
        </a:p>
      </dsp:txBody>
      <dsp:txXfrm rot="-5400000">
        <a:off x="2908489" y="227395"/>
        <a:ext cx="5258796" cy="396902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E2FAEA-1C04-4E41-B17E-263AC123DD00}">
      <dsp:nvSpPr>
        <dsp:cNvPr id="0" name=""/>
        <dsp:cNvSpPr/>
      </dsp:nvSpPr>
      <dsp:spPr>
        <a:xfrm>
          <a:off x="853" y="21822"/>
          <a:ext cx="3457633" cy="4149160"/>
        </a:xfrm>
        <a:prstGeom prst="rect">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1537" tIns="0" rIns="341537" bIns="330200" numCol="1" spcCol="1270" anchor="t" anchorCtr="0">
          <a:noAutofit/>
        </a:bodyPr>
        <a:lstStyle/>
        <a:p>
          <a:pPr marL="0" lvl="0" indent="0" algn="l" defTabSz="1155700">
            <a:lnSpc>
              <a:spcPct val="90000"/>
            </a:lnSpc>
            <a:spcBef>
              <a:spcPct val="0"/>
            </a:spcBef>
            <a:spcAft>
              <a:spcPct val="35000"/>
            </a:spcAft>
            <a:buNone/>
          </a:pPr>
          <a:r>
            <a:rPr lang="en-GB" sz="2600" b="1" kern="1200"/>
            <a:t>Form 24Q</a:t>
          </a:r>
          <a:r>
            <a:rPr lang="en-GB" sz="2600" kern="1200"/>
            <a:t> – for salaries</a:t>
          </a:r>
          <a:endParaRPr lang="en-US" sz="2600" kern="1200"/>
        </a:p>
      </dsp:txBody>
      <dsp:txXfrm>
        <a:off x="853" y="1681486"/>
        <a:ext cx="3457633" cy="2489496"/>
      </dsp:txXfrm>
    </dsp:sp>
    <dsp:sp modelId="{6639DAD1-2D1D-4415-BA73-8F157141D1A1}">
      <dsp:nvSpPr>
        <dsp:cNvPr id="0" name=""/>
        <dsp:cNvSpPr/>
      </dsp:nvSpPr>
      <dsp:spPr>
        <a:xfrm>
          <a:off x="853" y="21822"/>
          <a:ext cx="3457633" cy="1659664"/>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41537" tIns="165100" rIns="341537" bIns="165100" numCol="1" spcCol="1270" anchor="ctr" anchorCtr="0">
          <a:noAutofit/>
        </a:bodyPr>
        <a:lstStyle/>
        <a:p>
          <a:pPr marL="0" lvl="0" indent="0" algn="l" defTabSz="2933700">
            <a:lnSpc>
              <a:spcPct val="90000"/>
            </a:lnSpc>
            <a:spcBef>
              <a:spcPct val="0"/>
            </a:spcBef>
            <a:spcAft>
              <a:spcPct val="35000"/>
            </a:spcAft>
            <a:buNone/>
          </a:pPr>
          <a:r>
            <a:rPr lang="en-US" sz="6600" kern="1200"/>
            <a:t>01</a:t>
          </a:r>
        </a:p>
      </dsp:txBody>
      <dsp:txXfrm>
        <a:off x="853" y="21822"/>
        <a:ext cx="3457633" cy="1659664"/>
      </dsp:txXfrm>
    </dsp:sp>
    <dsp:sp modelId="{5DF25ED2-94C3-4D84-A7E1-2E1B2BCFEEFE}">
      <dsp:nvSpPr>
        <dsp:cNvPr id="0" name=""/>
        <dsp:cNvSpPr/>
      </dsp:nvSpPr>
      <dsp:spPr>
        <a:xfrm>
          <a:off x="3735097" y="21822"/>
          <a:ext cx="3457633" cy="4149160"/>
        </a:xfrm>
        <a:prstGeom prst="rect">
          <a:avLst/>
        </a:prstGeom>
        <a:solidFill>
          <a:schemeClr val="accent2">
            <a:hueOff val="2340759"/>
            <a:satOff val="-2919"/>
            <a:lumOff val="686"/>
            <a:alphaOff val="0"/>
          </a:schemeClr>
        </a:solidFill>
        <a:ln w="25400" cap="flat" cmpd="sng" algn="ctr">
          <a:solidFill>
            <a:schemeClr val="accent2">
              <a:hueOff val="2340759"/>
              <a:satOff val="-2919"/>
              <a:lumOff val="68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1537" tIns="0" rIns="341537" bIns="330200" numCol="1" spcCol="1270" anchor="t" anchorCtr="0">
          <a:noAutofit/>
        </a:bodyPr>
        <a:lstStyle/>
        <a:p>
          <a:pPr marL="0" lvl="0" indent="0" algn="l" defTabSz="1155700">
            <a:lnSpc>
              <a:spcPct val="90000"/>
            </a:lnSpc>
            <a:spcBef>
              <a:spcPct val="0"/>
            </a:spcBef>
            <a:spcAft>
              <a:spcPct val="35000"/>
            </a:spcAft>
            <a:buNone/>
          </a:pPr>
          <a:r>
            <a:rPr lang="en-GB" sz="2600" b="1" kern="1200"/>
            <a:t>Form 26Q –</a:t>
          </a:r>
          <a:r>
            <a:rPr lang="en-GB" sz="2600" kern="1200"/>
            <a:t> for non salaries</a:t>
          </a:r>
          <a:endParaRPr lang="en-US" sz="2600" kern="1200"/>
        </a:p>
      </dsp:txBody>
      <dsp:txXfrm>
        <a:off x="3735097" y="1681486"/>
        <a:ext cx="3457633" cy="2489496"/>
      </dsp:txXfrm>
    </dsp:sp>
    <dsp:sp modelId="{562B5BCC-A60B-4453-B493-888884B248E6}">
      <dsp:nvSpPr>
        <dsp:cNvPr id="0" name=""/>
        <dsp:cNvSpPr/>
      </dsp:nvSpPr>
      <dsp:spPr>
        <a:xfrm>
          <a:off x="3735097" y="21822"/>
          <a:ext cx="3457633" cy="1659664"/>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41537" tIns="165100" rIns="341537" bIns="165100" numCol="1" spcCol="1270" anchor="ctr" anchorCtr="0">
          <a:noAutofit/>
        </a:bodyPr>
        <a:lstStyle/>
        <a:p>
          <a:pPr marL="0" lvl="0" indent="0" algn="l" defTabSz="2933700">
            <a:lnSpc>
              <a:spcPct val="90000"/>
            </a:lnSpc>
            <a:spcBef>
              <a:spcPct val="0"/>
            </a:spcBef>
            <a:spcAft>
              <a:spcPct val="35000"/>
            </a:spcAft>
            <a:buNone/>
          </a:pPr>
          <a:r>
            <a:rPr lang="en-US" sz="6600" kern="1200"/>
            <a:t>02</a:t>
          </a:r>
        </a:p>
      </dsp:txBody>
      <dsp:txXfrm>
        <a:off x="3735097" y="21822"/>
        <a:ext cx="3457633" cy="1659664"/>
      </dsp:txXfrm>
    </dsp:sp>
    <dsp:sp modelId="{13A58805-8B01-4DB2-B608-F845EB19A63E}">
      <dsp:nvSpPr>
        <dsp:cNvPr id="0" name=""/>
        <dsp:cNvSpPr/>
      </dsp:nvSpPr>
      <dsp:spPr>
        <a:xfrm>
          <a:off x="7469341" y="21822"/>
          <a:ext cx="3457633" cy="4149160"/>
        </a:xfrm>
        <a:prstGeom prst="rect">
          <a:avLst/>
        </a:prstGeom>
        <a:solidFill>
          <a:schemeClr val="accent2">
            <a:hueOff val="4681519"/>
            <a:satOff val="-5839"/>
            <a:lumOff val="1373"/>
            <a:alphaOff val="0"/>
          </a:schemeClr>
        </a:solidFill>
        <a:ln w="25400" cap="flat" cmpd="sng" algn="ctr">
          <a:solidFill>
            <a:schemeClr val="accent2">
              <a:hueOff val="4681519"/>
              <a:satOff val="-5839"/>
              <a:lumOff val="137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1537" tIns="0" rIns="341537" bIns="330200" numCol="1" spcCol="1270" anchor="t" anchorCtr="0">
          <a:noAutofit/>
        </a:bodyPr>
        <a:lstStyle/>
        <a:p>
          <a:pPr marL="0" lvl="0" indent="0" algn="l" defTabSz="1155700">
            <a:lnSpc>
              <a:spcPct val="90000"/>
            </a:lnSpc>
            <a:spcBef>
              <a:spcPct val="0"/>
            </a:spcBef>
            <a:spcAft>
              <a:spcPct val="35000"/>
            </a:spcAft>
            <a:buNone/>
          </a:pPr>
          <a:r>
            <a:rPr lang="en-GB" sz="2600" b="1" kern="1200"/>
            <a:t>Form 27Q </a:t>
          </a:r>
          <a:r>
            <a:rPr lang="en-GB" sz="2600" kern="1200"/>
            <a:t> – For payment made to NRI</a:t>
          </a:r>
          <a:endParaRPr lang="en-US" sz="2600" kern="1200"/>
        </a:p>
      </dsp:txBody>
      <dsp:txXfrm>
        <a:off x="7469341" y="1681486"/>
        <a:ext cx="3457633" cy="2489496"/>
      </dsp:txXfrm>
    </dsp:sp>
    <dsp:sp modelId="{316A494B-D372-41C5-9778-42842C06DC7F}">
      <dsp:nvSpPr>
        <dsp:cNvPr id="0" name=""/>
        <dsp:cNvSpPr/>
      </dsp:nvSpPr>
      <dsp:spPr>
        <a:xfrm>
          <a:off x="7469341" y="21822"/>
          <a:ext cx="3457633" cy="1659664"/>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41537" tIns="165100" rIns="341537" bIns="165100" numCol="1" spcCol="1270" anchor="ctr" anchorCtr="0">
          <a:noAutofit/>
        </a:bodyPr>
        <a:lstStyle/>
        <a:p>
          <a:pPr marL="0" lvl="0" indent="0" algn="l" defTabSz="2933700">
            <a:lnSpc>
              <a:spcPct val="90000"/>
            </a:lnSpc>
            <a:spcBef>
              <a:spcPct val="0"/>
            </a:spcBef>
            <a:spcAft>
              <a:spcPct val="35000"/>
            </a:spcAft>
            <a:buNone/>
          </a:pPr>
          <a:r>
            <a:rPr lang="en-US" sz="6600" kern="1200"/>
            <a:t>03</a:t>
          </a:r>
        </a:p>
      </dsp:txBody>
      <dsp:txXfrm>
        <a:off x="7469341" y="21822"/>
        <a:ext cx="3457633" cy="165966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B1B79A-6955-46FC-A271-E08E8E8DC919}">
      <dsp:nvSpPr>
        <dsp:cNvPr id="0" name=""/>
        <dsp:cNvSpPr/>
      </dsp:nvSpPr>
      <dsp:spPr>
        <a:xfrm>
          <a:off x="539" y="677794"/>
          <a:ext cx="2130393" cy="687873"/>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b="1" i="0" kern="1200" dirty="0"/>
            <a:t>Disallowance of expenditure</a:t>
          </a:r>
          <a:endParaRPr lang="en-US" sz="1900" kern="1200" dirty="0"/>
        </a:p>
      </dsp:txBody>
      <dsp:txXfrm>
        <a:off x="539" y="677794"/>
        <a:ext cx="2130393" cy="687873"/>
      </dsp:txXfrm>
    </dsp:sp>
    <dsp:sp modelId="{AF8431ED-3AC5-4ED6-B323-9D09F435DE27}">
      <dsp:nvSpPr>
        <dsp:cNvPr id="0" name=""/>
        <dsp:cNvSpPr/>
      </dsp:nvSpPr>
      <dsp:spPr>
        <a:xfrm>
          <a:off x="539" y="1365667"/>
          <a:ext cx="2130393" cy="2020537"/>
        </a:xfrm>
        <a:prstGeom prst="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b="0" i="0" u="sng" kern="1200" dirty="0">
              <a:solidFill>
                <a:schemeClr val="tx1"/>
              </a:solidFill>
              <a:hlinkClick xmlns:r="http://schemas.openxmlformats.org/officeDocument/2006/relationships" r:id="rId1"/>
            </a:rPr>
            <a:t>section 40(a)(</a:t>
          </a:r>
          <a:r>
            <a:rPr lang="en-US" sz="1900" b="0" i="0" u="sng" kern="1200" dirty="0" err="1">
              <a:solidFill>
                <a:schemeClr val="tx1"/>
              </a:solidFill>
              <a:hlinkClick xmlns:r="http://schemas.openxmlformats.org/officeDocument/2006/relationships" r:id="rId1"/>
            </a:rPr>
            <a:t>i</a:t>
          </a:r>
          <a:r>
            <a:rPr lang="en-US" sz="1900" b="0" i="0" u="sng" kern="1200" dirty="0">
              <a:solidFill>
                <a:schemeClr val="tx1"/>
              </a:solidFill>
              <a:hlinkClick xmlns:r="http://schemas.openxmlformats.org/officeDocument/2006/relationships" r:id="rId1"/>
            </a:rPr>
            <a:t>)</a:t>
          </a:r>
          <a:endParaRPr lang="en-US" sz="1900" u="sng" kern="1200" dirty="0">
            <a:solidFill>
              <a:schemeClr val="tx1"/>
            </a:solidFill>
          </a:endParaRPr>
        </a:p>
        <a:p>
          <a:pPr marL="171450" lvl="1" indent="-171450" algn="l" defTabSz="844550">
            <a:lnSpc>
              <a:spcPct val="90000"/>
            </a:lnSpc>
            <a:spcBef>
              <a:spcPct val="0"/>
            </a:spcBef>
            <a:spcAft>
              <a:spcPct val="15000"/>
            </a:spcAft>
            <a:buChar char="•"/>
          </a:pPr>
          <a:r>
            <a:rPr lang="en-US" sz="1900" b="0" i="0" u="sng" kern="1200" dirty="0">
              <a:solidFill>
                <a:schemeClr val="tx1"/>
              </a:solidFill>
              <a:hlinkClick xmlns:r="http://schemas.openxmlformats.org/officeDocument/2006/relationships" r:id="rId1"/>
            </a:rPr>
            <a:t>section 40(a)(</a:t>
          </a:r>
          <a:r>
            <a:rPr lang="en-US" sz="1900" b="0" i="0" u="sng" kern="1200" dirty="0" err="1">
              <a:solidFill>
                <a:schemeClr val="tx1"/>
              </a:solidFill>
              <a:hlinkClick xmlns:r="http://schemas.openxmlformats.org/officeDocument/2006/relationships" r:id="rId1"/>
            </a:rPr>
            <a:t>ia</a:t>
          </a:r>
          <a:r>
            <a:rPr lang="en-US" sz="1900" b="0" i="0" u="sng" kern="1200" dirty="0">
              <a:solidFill>
                <a:schemeClr val="tx1"/>
              </a:solidFill>
              <a:hlinkClick xmlns:r="http://schemas.openxmlformats.org/officeDocument/2006/relationships" r:id="rId1"/>
            </a:rPr>
            <a:t>)</a:t>
          </a:r>
          <a:endParaRPr lang="en-US" sz="1900" u="sng" kern="1200" dirty="0">
            <a:solidFill>
              <a:schemeClr val="tx1"/>
            </a:solidFill>
          </a:endParaRPr>
        </a:p>
        <a:p>
          <a:pPr marL="171450" lvl="1" indent="-171450" algn="l" defTabSz="844550">
            <a:lnSpc>
              <a:spcPct val="90000"/>
            </a:lnSpc>
            <a:spcBef>
              <a:spcPct val="0"/>
            </a:spcBef>
            <a:spcAft>
              <a:spcPct val="15000"/>
            </a:spcAft>
            <a:buChar char="•"/>
          </a:pPr>
          <a:r>
            <a:rPr lang="en-US" sz="1900" kern="1200" dirty="0">
              <a:hlinkClick xmlns:r="http://schemas.openxmlformats.org/officeDocument/2006/relationships" r:id="rId1"/>
            </a:rPr>
            <a:t>Section 58(1A)</a:t>
          </a:r>
          <a:endParaRPr lang="en-US" sz="1900" kern="1200" dirty="0"/>
        </a:p>
      </dsp:txBody>
      <dsp:txXfrm>
        <a:off x="539" y="1365667"/>
        <a:ext cx="2130393" cy="2020537"/>
      </dsp:txXfrm>
    </dsp:sp>
    <dsp:sp modelId="{B84EB046-C1D4-4295-97D0-07F011AD4A70}">
      <dsp:nvSpPr>
        <dsp:cNvPr id="0" name=""/>
        <dsp:cNvSpPr/>
      </dsp:nvSpPr>
      <dsp:spPr>
        <a:xfrm>
          <a:off x="2386870" y="677794"/>
          <a:ext cx="1828130" cy="687873"/>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b="1" i="0" kern="1200" dirty="0"/>
            <a:t>Levy of interest</a:t>
          </a:r>
          <a:endParaRPr lang="en-US" sz="1900" kern="1200" dirty="0"/>
        </a:p>
      </dsp:txBody>
      <dsp:txXfrm>
        <a:off x="2386870" y="677794"/>
        <a:ext cx="1828130" cy="687873"/>
      </dsp:txXfrm>
    </dsp:sp>
    <dsp:sp modelId="{0AE29237-135A-4BBD-943F-C95B9DF74390}">
      <dsp:nvSpPr>
        <dsp:cNvPr id="0" name=""/>
        <dsp:cNvSpPr/>
      </dsp:nvSpPr>
      <dsp:spPr>
        <a:xfrm>
          <a:off x="2386870" y="1365667"/>
          <a:ext cx="1828130" cy="2020537"/>
        </a:xfrm>
        <a:prstGeom prst="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kern="1200" dirty="0">
              <a:hlinkClick xmlns:r="http://schemas.openxmlformats.org/officeDocument/2006/relationships" r:id="rId1"/>
            </a:rPr>
            <a:t>Section 201A</a:t>
          </a:r>
        </a:p>
        <a:p>
          <a:pPr marL="171450" lvl="1" indent="-171450" algn="l" defTabSz="844550">
            <a:lnSpc>
              <a:spcPct val="90000"/>
            </a:lnSpc>
            <a:spcBef>
              <a:spcPct val="0"/>
            </a:spcBef>
            <a:spcAft>
              <a:spcPct val="15000"/>
            </a:spcAft>
            <a:buChar char="•"/>
          </a:pPr>
          <a:r>
            <a:rPr lang="en-US" sz="1900" kern="1200" dirty="0">
              <a:hlinkClick xmlns:r="http://schemas.openxmlformats.org/officeDocument/2006/relationships" r:id="rId1"/>
            </a:rPr>
            <a:t>Section 221(1)</a:t>
          </a:r>
        </a:p>
      </dsp:txBody>
      <dsp:txXfrm>
        <a:off x="2386870" y="1365667"/>
        <a:ext cx="1828130" cy="2020537"/>
      </dsp:txXfrm>
    </dsp:sp>
    <dsp:sp modelId="{9E115219-920F-4B1C-AA78-7E09E32530F6}">
      <dsp:nvSpPr>
        <dsp:cNvPr id="0" name=""/>
        <dsp:cNvSpPr/>
      </dsp:nvSpPr>
      <dsp:spPr>
        <a:xfrm>
          <a:off x="4470939" y="678978"/>
          <a:ext cx="2026957" cy="687075"/>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b="1" i="0" kern="1200" dirty="0"/>
            <a:t>Levy of Penalty</a:t>
          </a:r>
          <a:endParaRPr lang="en-US" sz="1900" kern="1200" dirty="0"/>
        </a:p>
      </dsp:txBody>
      <dsp:txXfrm>
        <a:off x="4470939" y="678978"/>
        <a:ext cx="2026957" cy="687075"/>
      </dsp:txXfrm>
    </dsp:sp>
    <dsp:sp modelId="{4E45B224-5AE2-49A6-9743-D4615D4EF872}">
      <dsp:nvSpPr>
        <dsp:cNvPr id="0" name=""/>
        <dsp:cNvSpPr/>
      </dsp:nvSpPr>
      <dsp:spPr>
        <a:xfrm>
          <a:off x="4470939" y="1366827"/>
          <a:ext cx="2026957" cy="2018193"/>
        </a:xfrm>
        <a:prstGeom prst="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kern="1200" dirty="0">
              <a:hlinkClick xmlns:r="http://schemas.openxmlformats.org/officeDocument/2006/relationships" r:id="rId1"/>
            </a:rPr>
            <a:t>section 271C</a:t>
          </a:r>
        </a:p>
        <a:p>
          <a:pPr marL="171450" lvl="1" indent="-171450" algn="l" defTabSz="844550">
            <a:lnSpc>
              <a:spcPct val="90000"/>
            </a:lnSpc>
            <a:spcBef>
              <a:spcPct val="0"/>
            </a:spcBef>
            <a:spcAft>
              <a:spcPct val="15000"/>
            </a:spcAft>
            <a:buChar char="•"/>
          </a:pPr>
          <a:r>
            <a:rPr lang="en-US" sz="1900" kern="1200" dirty="0">
              <a:hlinkClick xmlns:r="http://schemas.openxmlformats.org/officeDocument/2006/relationships" r:id="rId1"/>
            </a:rPr>
            <a:t>Section 271H</a:t>
          </a:r>
        </a:p>
        <a:p>
          <a:pPr marL="171450" lvl="1" indent="-171450" algn="l" defTabSz="844550">
            <a:lnSpc>
              <a:spcPct val="90000"/>
            </a:lnSpc>
            <a:spcBef>
              <a:spcPct val="0"/>
            </a:spcBef>
            <a:spcAft>
              <a:spcPct val="15000"/>
            </a:spcAft>
            <a:buChar char="•"/>
          </a:pPr>
          <a:r>
            <a:rPr lang="en-US" sz="1900" kern="1200" dirty="0">
              <a:hlinkClick xmlns:r="http://schemas.openxmlformats.org/officeDocument/2006/relationships" r:id="rId1"/>
            </a:rPr>
            <a:t>Section 234E</a:t>
          </a:r>
        </a:p>
        <a:p>
          <a:pPr marL="171450" lvl="1" indent="-171450" algn="l" defTabSz="844550">
            <a:lnSpc>
              <a:spcPct val="90000"/>
            </a:lnSpc>
            <a:spcBef>
              <a:spcPct val="0"/>
            </a:spcBef>
            <a:spcAft>
              <a:spcPct val="15000"/>
            </a:spcAft>
            <a:buChar char="•"/>
          </a:pPr>
          <a:r>
            <a:rPr lang="en-US" sz="1900" kern="1200" dirty="0">
              <a:hlinkClick xmlns:r="http://schemas.openxmlformats.org/officeDocument/2006/relationships" r:id="rId1"/>
            </a:rPr>
            <a:t>Section 270A</a:t>
          </a:r>
        </a:p>
      </dsp:txBody>
      <dsp:txXfrm>
        <a:off x="4470939" y="1366827"/>
        <a:ext cx="2026957" cy="2018193"/>
      </dsp:txXfrm>
    </dsp:sp>
    <dsp:sp modelId="{6FDC405A-D8BA-43F5-B9BB-BA345559EF55}">
      <dsp:nvSpPr>
        <dsp:cNvPr id="0" name=""/>
        <dsp:cNvSpPr/>
      </dsp:nvSpPr>
      <dsp:spPr>
        <a:xfrm>
          <a:off x="6744420" y="639650"/>
          <a:ext cx="1932425" cy="690845"/>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b="1" i="0" kern="1200" dirty="0"/>
            <a:t>Prosecution</a:t>
          </a:r>
          <a:r>
            <a:rPr lang="en-US" sz="1900" kern="1200" dirty="0"/>
            <a:t> </a:t>
          </a:r>
        </a:p>
      </dsp:txBody>
      <dsp:txXfrm>
        <a:off x="6744420" y="639650"/>
        <a:ext cx="1932425" cy="690845"/>
      </dsp:txXfrm>
    </dsp:sp>
    <dsp:sp modelId="{5B2FF4F5-EE3E-42E6-BF3F-770D2094FAA1}">
      <dsp:nvSpPr>
        <dsp:cNvPr id="0" name=""/>
        <dsp:cNvSpPr/>
      </dsp:nvSpPr>
      <dsp:spPr>
        <a:xfrm>
          <a:off x="6753835" y="1359864"/>
          <a:ext cx="1932425" cy="2029266"/>
        </a:xfrm>
        <a:prstGeom prst="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b="0" i="0" kern="1200">
              <a:solidFill>
                <a:schemeClr val="tx1"/>
              </a:solidFill>
              <a:hlinkClick xmlns:r="http://schemas.openxmlformats.org/officeDocument/2006/relationships" r:id="rId1"/>
            </a:rPr>
            <a:t>Section 276 B</a:t>
          </a:r>
          <a:endParaRPr lang="en-US" sz="1900" b="0" i="0" kern="1200" dirty="0">
            <a:solidFill>
              <a:schemeClr val="tx1"/>
            </a:solidFill>
            <a:hlinkClick xmlns:r="http://schemas.openxmlformats.org/officeDocument/2006/relationships" r:id="rId1"/>
          </a:endParaRPr>
        </a:p>
      </dsp:txBody>
      <dsp:txXfrm>
        <a:off x="6753835" y="1359864"/>
        <a:ext cx="1932425" cy="202926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25F50C-E8EF-493C-95B3-8A99005E2EAD}">
      <dsp:nvSpPr>
        <dsp:cNvPr id="0" name=""/>
        <dsp:cNvSpPr/>
      </dsp:nvSpPr>
      <dsp:spPr>
        <a:xfrm rot="5400000">
          <a:off x="-562035" y="1960491"/>
          <a:ext cx="3746905" cy="2622833"/>
        </a:xfrm>
        <a:prstGeom prst="chevron">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1689100">
            <a:lnSpc>
              <a:spcPct val="90000"/>
            </a:lnSpc>
            <a:spcBef>
              <a:spcPct val="0"/>
            </a:spcBef>
            <a:spcAft>
              <a:spcPct val="35000"/>
            </a:spcAft>
            <a:buNone/>
          </a:pPr>
          <a:r>
            <a:rPr lang="en-US" sz="3800" kern="1200" dirty="0"/>
            <a:t>SECTION 40(a)(</a:t>
          </a:r>
          <a:r>
            <a:rPr lang="en-US" sz="3800" kern="1200" dirty="0" err="1"/>
            <a:t>i</a:t>
          </a:r>
          <a:r>
            <a:rPr lang="en-US" sz="3800" kern="1200" dirty="0"/>
            <a:t>)</a:t>
          </a:r>
        </a:p>
      </dsp:txBody>
      <dsp:txXfrm rot="-5400000">
        <a:off x="2" y="2709872"/>
        <a:ext cx="2622833" cy="1124072"/>
      </dsp:txXfrm>
    </dsp:sp>
    <dsp:sp modelId="{BEF9510B-9803-49EC-BA8F-42FFE0175F8A}">
      <dsp:nvSpPr>
        <dsp:cNvPr id="0" name=""/>
        <dsp:cNvSpPr/>
      </dsp:nvSpPr>
      <dsp:spPr>
        <a:xfrm rot="5400000">
          <a:off x="3085720" y="-377683"/>
          <a:ext cx="5061992" cy="5987766"/>
        </a:xfrm>
        <a:prstGeom prst="round2Same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56464" tIns="13970" rIns="13970" bIns="13970" numCol="1" spcCol="1270" anchor="ctr" anchorCtr="0">
          <a:noAutofit/>
        </a:bodyPr>
        <a:lstStyle/>
        <a:p>
          <a:pPr marL="228600" lvl="1" indent="-228600" algn="just" defTabSz="977900">
            <a:lnSpc>
              <a:spcPct val="90000"/>
            </a:lnSpc>
            <a:spcBef>
              <a:spcPct val="0"/>
            </a:spcBef>
            <a:spcAft>
              <a:spcPct val="15000"/>
            </a:spcAft>
            <a:buChar char="•"/>
          </a:pPr>
          <a:r>
            <a:rPr lang="en-US" sz="2200" b="0" i="0" kern="1200" dirty="0">
              <a:latin typeface="Garamond" pitchFamily="18" charset="0"/>
            </a:rPr>
            <a:t>Notwithstanding anything to the contrary in sections 30 to [2][38], the following amounts </a:t>
          </a:r>
          <a:r>
            <a:rPr lang="en-US" sz="2200" b="1" i="0" kern="1200" dirty="0">
              <a:latin typeface="Garamond" pitchFamily="18" charset="0"/>
            </a:rPr>
            <a:t>shall not be deducted </a:t>
          </a:r>
          <a:r>
            <a:rPr lang="en-US" sz="2200" b="0" i="0" kern="1200" dirty="0">
              <a:latin typeface="Garamond" pitchFamily="18" charset="0"/>
            </a:rPr>
            <a:t>in computing the income chargeable under the head Profits and gains of business or profession in the case of any assessee any interest (not being interest on a loan issued for public subscription before the 1st day of April, 1938), royalty, fees for technical services or other sum chargeable under this Act, which is payable,</a:t>
          </a:r>
          <a:r>
            <a:rPr lang="en-US" sz="2200" b="1" i="0" kern="1200" dirty="0">
              <a:latin typeface="Garamond" pitchFamily="18" charset="0"/>
            </a:rPr>
            <a:t>(A) </a:t>
          </a:r>
          <a:r>
            <a:rPr lang="en-US" sz="2200" b="0" i="0" kern="1200" dirty="0">
              <a:latin typeface="Garamond" pitchFamily="18" charset="0"/>
            </a:rPr>
            <a:t>outside India; </a:t>
          </a:r>
          <a:endParaRPr lang="en-US" sz="2200" kern="1200" dirty="0">
            <a:latin typeface="Garamond" pitchFamily="18" charset="0"/>
          </a:endParaRPr>
        </a:p>
        <a:p>
          <a:pPr marL="228600" lvl="1" indent="-228600" algn="just" defTabSz="977900">
            <a:lnSpc>
              <a:spcPct val="90000"/>
            </a:lnSpc>
            <a:spcBef>
              <a:spcPct val="0"/>
            </a:spcBef>
            <a:spcAft>
              <a:spcPct val="15000"/>
            </a:spcAft>
            <a:buChar char="•"/>
          </a:pPr>
          <a:r>
            <a:rPr lang="en-US" sz="2200" b="0" i="0" kern="1200" dirty="0">
              <a:latin typeface="Garamond" pitchFamily="18" charset="0"/>
            </a:rPr>
            <a:t>or </a:t>
          </a:r>
          <a:r>
            <a:rPr lang="en-US" sz="2200" b="1" i="0" kern="1200" dirty="0">
              <a:latin typeface="Garamond" pitchFamily="18" charset="0"/>
            </a:rPr>
            <a:t>(B)</a:t>
          </a:r>
          <a:r>
            <a:rPr lang="en-US" sz="2200" b="0" i="0" kern="1200" dirty="0">
              <a:latin typeface="Garamond" pitchFamily="18" charset="0"/>
            </a:rPr>
            <a:t> in India to a non-resident, not being a company or to a foreign company, on which tax is deductible at source under Chapter XVII-B and such </a:t>
          </a:r>
          <a:r>
            <a:rPr lang="en-US" sz="2200" b="1" i="0" kern="1200" dirty="0">
              <a:latin typeface="Garamond" pitchFamily="18" charset="0"/>
            </a:rPr>
            <a:t>tax has not been deducted </a:t>
          </a:r>
          <a:r>
            <a:rPr lang="en-US" sz="2200" b="0" i="0" kern="1200" dirty="0">
              <a:latin typeface="Garamond" pitchFamily="18" charset="0"/>
            </a:rPr>
            <a:t>or, </a:t>
          </a:r>
          <a:r>
            <a:rPr lang="en-US" sz="2200" b="1" i="0" kern="1200" dirty="0">
              <a:latin typeface="Garamond" pitchFamily="18" charset="0"/>
            </a:rPr>
            <a:t>after deduction, has not been paid</a:t>
          </a:r>
          <a:r>
            <a:rPr lang="en-US" sz="2200" b="0" i="0" kern="1200" dirty="0">
              <a:latin typeface="Garamond" pitchFamily="18" charset="0"/>
            </a:rPr>
            <a:t> [4][on or before the due date specified in sub-section (1) of section 139]</a:t>
          </a:r>
          <a:endParaRPr lang="en-US" sz="2200" kern="1200" dirty="0">
            <a:latin typeface="Garamond" pitchFamily="18" charset="0"/>
          </a:endParaRPr>
        </a:p>
      </dsp:txBody>
      <dsp:txXfrm rot="-5400000">
        <a:off x="2622833" y="332310"/>
        <a:ext cx="5740660" cy="456778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4D5C66-5395-467F-A34E-0346B8DD7E03}">
      <dsp:nvSpPr>
        <dsp:cNvPr id="0" name=""/>
        <dsp:cNvSpPr/>
      </dsp:nvSpPr>
      <dsp:spPr>
        <a:xfrm rot="5400000">
          <a:off x="-570399" y="1663827"/>
          <a:ext cx="3802661" cy="2661862"/>
        </a:xfrm>
        <a:prstGeom prst="chevron">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4765" tIns="24765" rIns="24765" bIns="24765" numCol="1" spcCol="1270" anchor="ctr" anchorCtr="0">
          <a:noAutofit/>
        </a:bodyPr>
        <a:lstStyle/>
        <a:p>
          <a:pPr marL="0" lvl="0" indent="0" algn="ctr" defTabSz="1733550">
            <a:lnSpc>
              <a:spcPct val="90000"/>
            </a:lnSpc>
            <a:spcBef>
              <a:spcPct val="0"/>
            </a:spcBef>
            <a:spcAft>
              <a:spcPct val="35000"/>
            </a:spcAft>
            <a:buNone/>
          </a:pPr>
          <a:r>
            <a:rPr lang="en-US" sz="3900" kern="1200" dirty="0"/>
            <a:t>SECTION 40(a)(</a:t>
          </a:r>
          <a:r>
            <a:rPr lang="en-US" sz="3900" kern="1200" dirty="0" err="1"/>
            <a:t>ia</a:t>
          </a:r>
          <a:r>
            <a:rPr lang="en-US" sz="3900" kern="1200" dirty="0"/>
            <a:t>)</a:t>
          </a:r>
        </a:p>
      </dsp:txBody>
      <dsp:txXfrm rot="-5400000">
        <a:off x="1" y="2424358"/>
        <a:ext cx="2661862" cy="1140799"/>
      </dsp:txXfrm>
    </dsp:sp>
    <dsp:sp modelId="{C3548BB0-5107-4E4F-AF44-B9824D0C9301}">
      <dsp:nvSpPr>
        <dsp:cNvPr id="0" name=""/>
        <dsp:cNvSpPr/>
      </dsp:nvSpPr>
      <dsp:spPr>
        <a:xfrm rot="5400000">
          <a:off x="2919349" y="-225975"/>
          <a:ext cx="4595563" cy="5110537"/>
        </a:xfrm>
        <a:prstGeom prst="round2Same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56464" tIns="13970" rIns="13970" bIns="13970" numCol="1" spcCol="1270" anchor="ctr" anchorCtr="0">
          <a:noAutofit/>
        </a:bodyPr>
        <a:lstStyle/>
        <a:p>
          <a:pPr marL="228600" lvl="1" indent="-228600" algn="just" defTabSz="977900">
            <a:lnSpc>
              <a:spcPct val="150000"/>
            </a:lnSpc>
            <a:spcBef>
              <a:spcPct val="0"/>
            </a:spcBef>
            <a:spcAft>
              <a:spcPct val="15000"/>
            </a:spcAft>
            <a:buChar char="•"/>
          </a:pPr>
          <a:r>
            <a:rPr lang="en-US" sz="2200" b="1" i="0" kern="1200" dirty="0">
              <a:latin typeface="Garamond" pitchFamily="18" charset="0"/>
            </a:rPr>
            <a:t>Thirty per cent </a:t>
          </a:r>
          <a:r>
            <a:rPr lang="en-US" sz="2200" b="0" i="0" kern="1200" dirty="0">
              <a:latin typeface="Garamond" pitchFamily="18" charset="0"/>
            </a:rPr>
            <a:t>of any sum payable to a resident, on which tax is deductible at source under Chapter XVII-B and such tax has not been deducted or, after deduction, has not been paid on or before the due date specified in sub-section (1) of section 139</a:t>
          </a:r>
        </a:p>
      </dsp:txBody>
      <dsp:txXfrm rot="-5400000">
        <a:off x="2661863" y="255848"/>
        <a:ext cx="4886200" cy="414688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4D5C66-5395-467F-A34E-0346B8DD7E03}">
      <dsp:nvSpPr>
        <dsp:cNvPr id="0" name=""/>
        <dsp:cNvSpPr/>
      </dsp:nvSpPr>
      <dsp:spPr>
        <a:xfrm rot="5400000">
          <a:off x="-570399" y="1663827"/>
          <a:ext cx="3802661" cy="2661862"/>
        </a:xfrm>
        <a:prstGeom prst="chevron">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4765" tIns="24765" rIns="24765" bIns="24765" numCol="1" spcCol="1270" anchor="ctr" anchorCtr="0">
          <a:noAutofit/>
        </a:bodyPr>
        <a:lstStyle/>
        <a:p>
          <a:pPr marL="0" lvl="0" indent="0" algn="ctr" defTabSz="1733550">
            <a:lnSpc>
              <a:spcPct val="90000"/>
            </a:lnSpc>
            <a:spcBef>
              <a:spcPct val="0"/>
            </a:spcBef>
            <a:spcAft>
              <a:spcPct val="35000"/>
            </a:spcAft>
            <a:buNone/>
          </a:pPr>
          <a:r>
            <a:rPr lang="en-US" sz="3900" kern="1200" dirty="0"/>
            <a:t>SECTION 58(1A)</a:t>
          </a:r>
        </a:p>
      </dsp:txBody>
      <dsp:txXfrm rot="-5400000">
        <a:off x="1" y="2424358"/>
        <a:ext cx="2661862" cy="1140799"/>
      </dsp:txXfrm>
    </dsp:sp>
    <dsp:sp modelId="{C3548BB0-5107-4E4F-AF44-B9824D0C9301}">
      <dsp:nvSpPr>
        <dsp:cNvPr id="0" name=""/>
        <dsp:cNvSpPr/>
      </dsp:nvSpPr>
      <dsp:spPr>
        <a:xfrm rot="5400000">
          <a:off x="2919349" y="-225975"/>
          <a:ext cx="4595563" cy="5110537"/>
        </a:xfrm>
        <a:prstGeom prst="round2Same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56464" tIns="13970" rIns="13970" bIns="13970" numCol="1" spcCol="1270" anchor="ctr" anchorCtr="0">
          <a:noAutofit/>
        </a:bodyPr>
        <a:lstStyle/>
        <a:p>
          <a:pPr marL="228600" lvl="1" indent="-228600" algn="just" defTabSz="977900">
            <a:lnSpc>
              <a:spcPct val="150000"/>
            </a:lnSpc>
            <a:spcBef>
              <a:spcPct val="0"/>
            </a:spcBef>
            <a:spcAft>
              <a:spcPct val="15000"/>
            </a:spcAft>
            <a:buChar char="•"/>
          </a:pPr>
          <a:r>
            <a:rPr lang="en-US" sz="2200" b="0" i="0" kern="1200" dirty="0">
              <a:latin typeface="Garamond" pitchFamily="18" charset="0"/>
            </a:rPr>
            <a:t>(1A) The provisions of [8][sub-clauses (</a:t>
          </a:r>
          <a:r>
            <a:rPr lang="en-US" sz="2200" b="0" i="0" kern="1200" dirty="0" err="1">
              <a:latin typeface="Garamond" pitchFamily="18" charset="0"/>
            </a:rPr>
            <a:t>ia</a:t>
          </a:r>
          <a:r>
            <a:rPr lang="en-US" sz="2200" b="0" i="0" kern="1200" dirty="0">
              <a:latin typeface="Garamond" pitchFamily="18" charset="0"/>
            </a:rPr>
            <a:t>) and (</a:t>
          </a:r>
          <a:r>
            <a:rPr lang="en-US" sz="2200" b="0" i="0" kern="1200" dirty="0" err="1">
              <a:latin typeface="Garamond" pitchFamily="18" charset="0"/>
            </a:rPr>
            <a:t>iia</a:t>
          </a:r>
          <a:r>
            <a:rPr lang="en-US" sz="2200" b="0" i="0" kern="1200" dirty="0">
              <a:latin typeface="Garamond" pitchFamily="18" charset="0"/>
            </a:rPr>
            <a:t>)] of clause (a) of section 40 shall, so far as may be, apply in computing the income chargeable under the head Income from other sources as they apply in computing the income chargeable under the head Profits and gains of business or profession .]</a:t>
          </a:r>
        </a:p>
      </dsp:txBody>
      <dsp:txXfrm rot="-5400000">
        <a:off x="2661863" y="255848"/>
        <a:ext cx="4886200" cy="414688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437283-4FA9-4653-B536-9D7EED5D369D}">
      <dsp:nvSpPr>
        <dsp:cNvPr id="0" name=""/>
        <dsp:cNvSpPr/>
      </dsp:nvSpPr>
      <dsp:spPr>
        <a:xfrm rot="5400000">
          <a:off x="-333469" y="507431"/>
          <a:ext cx="2223129" cy="1556190"/>
        </a:xfrm>
        <a:prstGeom prst="chevron">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sz="2200" kern="1200" dirty="0"/>
            <a:t>SECTION 201 A</a:t>
          </a:r>
        </a:p>
      </dsp:txBody>
      <dsp:txXfrm rot="-5400000">
        <a:off x="1" y="952056"/>
        <a:ext cx="1556190" cy="666939"/>
      </dsp:txXfrm>
    </dsp:sp>
    <dsp:sp modelId="{DDA4C860-4917-47E3-B636-A3D8BE66C597}">
      <dsp:nvSpPr>
        <dsp:cNvPr id="0" name=""/>
        <dsp:cNvSpPr/>
      </dsp:nvSpPr>
      <dsp:spPr>
        <a:xfrm rot="5400000">
          <a:off x="3885180" y="-2351310"/>
          <a:ext cx="2123188" cy="6825809"/>
        </a:xfrm>
        <a:prstGeom prst="round2Same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b="0" i="0" kern="1200" dirty="0">
              <a:latin typeface="Garamond" pitchFamily="18" charset="0"/>
            </a:rPr>
            <a:t>Non-deduction of tax at source, either in whole or in part</a:t>
          </a:r>
          <a:endParaRPr lang="en-US" sz="1800" kern="1200" dirty="0">
            <a:latin typeface="Garamond" pitchFamily="18" charset="0"/>
          </a:endParaRPr>
        </a:p>
        <a:p>
          <a:pPr marL="342900" lvl="2" indent="-171450" algn="l" defTabSz="800100">
            <a:lnSpc>
              <a:spcPct val="90000"/>
            </a:lnSpc>
            <a:spcBef>
              <a:spcPct val="0"/>
            </a:spcBef>
            <a:spcAft>
              <a:spcPct val="15000"/>
            </a:spcAft>
            <a:buChar char="•"/>
          </a:pPr>
          <a:r>
            <a:rPr lang="en-US" sz="1800" b="0" i="0" kern="1200" dirty="0">
              <a:latin typeface="Garamond" pitchFamily="18" charset="0"/>
            </a:rPr>
            <a:t>Interest  1% Per Month</a:t>
          </a:r>
          <a:endParaRPr lang="en-US" sz="1800" kern="1200" dirty="0">
            <a:latin typeface="Garamond" pitchFamily="18" charset="0"/>
          </a:endParaRPr>
        </a:p>
        <a:p>
          <a:pPr marL="342900" lvl="2" indent="-171450" algn="l" defTabSz="800100">
            <a:lnSpc>
              <a:spcPct val="90000"/>
            </a:lnSpc>
            <a:spcBef>
              <a:spcPct val="0"/>
            </a:spcBef>
            <a:spcAft>
              <a:spcPct val="15000"/>
            </a:spcAft>
            <a:buChar char="•"/>
          </a:pPr>
          <a:r>
            <a:rPr lang="en-US" sz="1800" b="1" i="0" kern="1200" dirty="0">
              <a:latin typeface="Garamond" pitchFamily="18" charset="0"/>
            </a:rPr>
            <a:t>Period for which interest is to be paid: </a:t>
          </a:r>
          <a:r>
            <a:rPr lang="en-US" sz="1800" b="0" i="0" kern="1200" dirty="0">
              <a:latin typeface="Garamond" pitchFamily="18" charset="0"/>
            </a:rPr>
            <a:t>From the date on which tax-deductible to the date on which tax is actually deducted.</a:t>
          </a:r>
          <a:endParaRPr lang="en-US" sz="1800" kern="1200" dirty="0">
            <a:latin typeface="Garamond" pitchFamily="18" charset="0"/>
          </a:endParaRPr>
        </a:p>
        <a:p>
          <a:pPr marL="171450" lvl="1" indent="-171450" algn="l" defTabSz="800100">
            <a:lnSpc>
              <a:spcPct val="90000"/>
            </a:lnSpc>
            <a:spcBef>
              <a:spcPct val="0"/>
            </a:spcBef>
            <a:spcAft>
              <a:spcPct val="15000"/>
            </a:spcAft>
            <a:buChar char="•"/>
          </a:pPr>
          <a:r>
            <a:rPr lang="en-US" sz="1800" b="0" i="0" kern="1200" dirty="0">
              <a:latin typeface="Garamond" pitchFamily="18" charset="0"/>
            </a:rPr>
            <a:t>After deduction of tax, non-payment of tax either in whole or in part</a:t>
          </a:r>
          <a:endParaRPr lang="en-US" sz="1800" kern="1200" dirty="0">
            <a:latin typeface="Garamond" pitchFamily="18" charset="0"/>
          </a:endParaRPr>
        </a:p>
        <a:p>
          <a:pPr marL="342900" lvl="2" indent="-171450" algn="l" defTabSz="800100">
            <a:lnSpc>
              <a:spcPct val="90000"/>
            </a:lnSpc>
            <a:spcBef>
              <a:spcPct val="0"/>
            </a:spcBef>
            <a:spcAft>
              <a:spcPct val="15000"/>
            </a:spcAft>
            <a:buChar char="•"/>
          </a:pPr>
          <a:r>
            <a:rPr lang="en-US" sz="1800" b="0" i="0" kern="1200" dirty="0">
              <a:latin typeface="Garamond" pitchFamily="18" charset="0"/>
            </a:rPr>
            <a:t>Interest 1.5% Per Month</a:t>
          </a:r>
          <a:endParaRPr lang="en-US" sz="1800" b="0" kern="1200" dirty="0">
            <a:latin typeface="Garamond" pitchFamily="18" charset="0"/>
          </a:endParaRPr>
        </a:p>
        <a:p>
          <a:pPr marL="342900" lvl="2" indent="-171450" algn="l" defTabSz="800100">
            <a:lnSpc>
              <a:spcPct val="90000"/>
            </a:lnSpc>
            <a:spcBef>
              <a:spcPct val="0"/>
            </a:spcBef>
            <a:spcAft>
              <a:spcPct val="15000"/>
            </a:spcAft>
            <a:buChar char="•"/>
          </a:pPr>
          <a:r>
            <a:rPr lang="en-US" sz="1800" b="1" i="0" kern="1200" dirty="0">
              <a:latin typeface="Garamond" pitchFamily="18" charset="0"/>
            </a:rPr>
            <a:t>Period for which interest is to be paid: </a:t>
          </a:r>
          <a:r>
            <a:rPr lang="en-US" sz="1800" b="0" i="0" kern="1200" dirty="0">
              <a:latin typeface="Garamond" pitchFamily="18" charset="0"/>
            </a:rPr>
            <a:t>From the date of deduction to the date of payment</a:t>
          </a:r>
          <a:endParaRPr lang="en-US" sz="1800" b="0" kern="1200" dirty="0">
            <a:latin typeface="Garamond" pitchFamily="18" charset="0"/>
          </a:endParaRPr>
        </a:p>
      </dsp:txBody>
      <dsp:txXfrm rot="-5400000">
        <a:off x="1533870" y="103645"/>
        <a:ext cx="6722164" cy="1915898"/>
      </dsp:txXfrm>
    </dsp:sp>
    <dsp:sp modelId="{DFE6DF52-1E98-4407-8C4E-A7EC72924706}">
      <dsp:nvSpPr>
        <dsp:cNvPr id="0" name=""/>
        <dsp:cNvSpPr/>
      </dsp:nvSpPr>
      <dsp:spPr>
        <a:xfrm rot="5400000">
          <a:off x="-333469" y="3316355"/>
          <a:ext cx="2223129" cy="1556190"/>
        </a:xfrm>
        <a:prstGeom prst="chevron">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sz="2200" kern="1200" dirty="0"/>
            <a:t>SECTION 221(1)</a:t>
          </a:r>
        </a:p>
      </dsp:txBody>
      <dsp:txXfrm rot="-5400000">
        <a:off x="1" y="3760980"/>
        <a:ext cx="1556190" cy="666939"/>
      </dsp:txXfrm>
    </dsp:sp>
    <dsp:sp modelId="{02B8CB2B-92F4-49B5-9F49-6B15214592AE}">
      <dsp:nvSpPr>
        <dsp:cNvPr id="0" name=""/>
        <dsp:cNvSpPr/>
      </dsp:nvSpPr>
      <dsp:spPr>
        <a:xfrm rot="5400000">
          <a:off x="3624686" y="292498"/>
          <a:ext cx="2688818" cy="6825809"/>
        </a:xfrm>
        <a:prstGeom prst="round2SameRect">
          <a:avLst/>
        </a:prstGeom>
        <a:solidFill>
          <a:schemeClr val="lt1">
            <a:alpha val="90000"/>
            <a:hueOff val="0"/>
            <a:satOff val="0"/>
            <a:lumOff val="0"/>
            <a:alphaOff val="0"/>
          </a:schemeClr>
        </a:solidFill>
        <a:ln w="9525" cap="flat" cmpd="sng" algn="ctr">
          <a:solidFill>
            <a:schemeClr val="accent4">
              <a:hueOff val="-4464770"/>
              <a:satOff val="26899"/>
              <a:lumOff val="2156"/>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35128" tIns="12065" rIns="12065" bIns="12065" numCol="1" spcCol="1270" anchor="ctr" anchorCtr="0">
          <a:noAutofit/>
        </a:bodyPr>
        <a:lstStyle/>
        <a:p>
          <a:pPr marL="171450" lvl="1" indent="-171450" algn="just" defTabSz="844550">
            <a:lnSpc>
              <a:spcPct val="100000"/>
            </a:lnSpc>
            <a:spcBef>
              <a:spcPct val="0"/>
            </a:spcBef>
            <a:spcAft>
              <a:spcPct val="15000"/>
            </a:spcAft>
            <a:buChar char="•"/>
          </a:pPr>
          <a:r>
            <a:rPr lang="en-US" sz="1900" b="0" i="0" kern="1200" dirty="0">
              <a:latin typeface="Garamond" pitchFamily="18" charset="0"/>
            </a:rPr>
            <a:t>When an assessee is in default or is deemed to be in default in making a payment of tax, he shall, in addition to the amount of the arrears and the amount of interest payable under sub-section (2) of section 220, be liable, by way of penalty, to pay such amount as the [3][Assessing] Officer may direct, and in the case of a continuing default, such further amount or amounts as the [4][Assessing] Officer may, from time to time, direct, so, however, that the total amount of penalty does not exceed the amount of tax in arrears</a:t>
          </a:r>
          <a:endParaRPr lang="en-US" sz="1900" kern="1200" dirty="0">
            <a:latin typeface="Garamond" pitchFamily="18" charset="0"/>
          </a:endParaRPr>
        </a:p>
      </dsp:txBody>
      <dsp:txXfrm rot="-5400000">
        <a:off x="1556191" y="2492251"/>
        <a:ext cx="6694552" cy="242630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ED8ED0-2B8B-4F8D-8726-011150A08349}">
      <dsp:nvSpPr>
        <dsp:cNvPr id="0" name=""/>
        <dsp:cNvSpPr/>
      </dsp:nvSpPr>
      <dsp:spPr>
        <a:xfrm rot="5400000">
          <a:off x="-293364" y="542374"/>
          <a:ext cx="2210367" cy="1700018"/>
        </a:xfrm>
        <a:prstGeom prst="chevron">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b="1" kern="1200" dirty="0"/>
            <a:t>SECTION 271</a:t>
          </a:r>
        </a:p>
        <a:p>
          <a:pPr marL="0" lvl="0" indent="0" algn="ctr" defTabSz="666750">
            <a:lnSpc>
              <a:spcPct val="90000"/>
            </a:lnSpc>
            <a:spcBef>
              <a:spcPct val="0"/>
            </a:spcBef>
            <a:spcAft>
              <a:spcPct val="35000"/>
            </a:spcAft>
            <a:buNone/>
          </a:pPr>
          <a:r>
            <a:rPr lang="en-US" sz="1500" b="1" kern="1200" dirty="0"/>
            <a:t>C</a:t>
          </a:r>
        </a:p>
      </dsp:txBody>
      <dsp:txXfrm rot="-5400000">
        <a:off x="-38189" y="1137208"/>
        <a:ext cx="1700018" cy="510349"/>
      </dsp:txXfrm>
    </dsp:sp>
    <dsp:sp modelId="{4B4C3EA3-5E02-49CD-9D54-9C7699D97F78}">
      <dsp:nvSpPr>
        <dsp:cNvPr id="0" name=""/>
        <dsp:cNvSpPr/>
      </dsp:nvSpPr>
      <dsp:spPr>
        <a:xfrm rot="5400000">
          <a:off x="4140506" y="-2525724"/>
          <a:ext cx="1953224" cy="7063342"/>
        </a:xfrm>
        <a:prstGeom prst="round2Same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13792" tIns="10160" rIns="10160" bIns="10160" numCol="1" spcCol="1270" anchor="ctr" anchorCtr="0">
          <a:noAutofit/>
        </a:bodyPr>
        <a:lstStyle/>
        <a:p>
          <a:pPr marL="171450" lvl="1" indent="-171450" algn="just" defTabSz="711200">
            <a:lnSpc>
              <a:spcPct val="90000"/>
            </a:lnSpc>
            <a:spcBef>
              <a:spcPct val="0"/>
            </a:spcBef>
            <a:spcAft>
              <a:spcPct val="15000"/>
            </a:spcAft>
            <a:buChar char="•"/>
          </a:pPr>
          <a:r>
            <a:rPr lang="en-US" sz="1600" b="0" i="0" kern="1200" dirty="0"/>
            <a:t>If any person fails to deduct the whole or any part of the tax as required by or under the provisions of Chapter XVII-B; or pay the whole or any part of the tax as required by or under, --sub-section (2) of section 115-O; </a:t>
          </a:r>
          <a:r>
            <a:rPr lang="en-US" sz="1600" b="0" i="0" kern="1200" dirty="0" err="1"/>
            <a:t>orsecond</a:t>
          </a:r>
          <a:r>
            <a:rPr lang="en-US" sz="1600" b="0" i="0" kern="1200" dirty="0"/>
            <a:t> proviso to section 194B, then, such person shall be liable to pay, by way of penalty, a sum equal to the amount of tax which such person failed to deduct or pay as aforesaid.</a:t>
          </a:r>
          <a:endParaRPr lang="en-US" sz="1600" kern="1200" dirty="0"/>
        </a:p>
        <a:p>
          <a:pPr marL="171450" lvl="1" indent="-171450" algn="just" defTabSz="711200">
            <a:lnSpc>
              <a:spcPct val="90000"/>
            </a:lnSpc>
            <a:spcBef>
              <a:spcPct val="0"/>
            </a:spcBef>
            <a:spcAft>
              <a:spcPct val="15000"/>
            </a:spcAft>
            <a:buChar char="•"/>
          </a:pPr>
          <a:r>
            <a:rPr lang="en-US" sz="1600" b="0" i="0" kern="1200" dirty="0"/>
            <a:t>Any penalty imposable under sub-section (1) shall be imposed by the [4][Joint Commissioner</a:t>
          </a:r>
          <a:endParaRPr lang="en-US" sz="1600" kern="1200" dirty="0"/>
        </a:p>
      </dsp:txBody>
      <dsp:txXfrm rot="-5400000">
        <a:off x="1585448" y="124683"/>
        <a:ext cx="6967993" cy="1762526"/>
      </dsp:txXfrm>
    </dsp:sp>
    <dsp:sp modelId="{AE0CC5D9-C6F0-4A31-B879-11D5167169FC}">
      <dsp:nvSpPr>
        <dsp:cNvPr id="0" name=""/>
        <dsp:cNvSpPr/>
      </dsp:nvSpPr>
      <dsp:spPr>
        <a:xfrm rot="5400000">
          <a:off x="-369745" y="3324253"/>
          <a:ext cx="2210367" cy="1547257"/>
        </a:xfrm>
        <a:prstGeom prst="chevron">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b="1" kern="1200" dirty="0"/>
            <a:t>SECTION 271 H</a:t>
          </a:r>
        </a:p>
      </dsp:txBody>
      <dsp:txXfrm rot="-5400000">
        <a:off x="-38189" y="3766327"/>
        <a:ext cx="1547257" cy="663110"/>
      </dsp:txXfrm>
    </dsp:sp>
    <dsp:sp modelId="{66156F3C-6E0C-4EEB-8BB2-0576F41F60CC}">
      <dsp:nvSpPr>
        <dsp:cNvPr id="0" name=""/>
        <dsp:cNvSpPr/>
      </dsp:nvSpPr>
      <dsp:spPr>
        <a:xfrm rot="5400000">
          <a:off x="3600946" y="179396"/>
          <a:ext cx="2879584" cy="7063342"/>
        </a:xfrm>
        <a:prstGeom prst="round2Same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13792" tIns="10160" rIns="10160" bIns="10160" numCol="1" spcCol="1270" anchor="ctr" anchorCtr="0">
          <a:noAutofit/>
        </a:bodyPr>
        <a:lstStyle/>
        <a:p>
          <a:pPr marL="171450" lvl="1" indent="-171450" algn="just" defTabSz="711200">
            <a:lnSpc>
              <a:spcPct val="90000"/>
            </a:lnSpc>
            <a:spcBef>
              <a:spcPct val="0"/>
            </a:spcBef>
            <a:spcAft>
              <a:spcPct val="15000"/>
            </a:spcAft>
            <a:buChar char="•"/>
          </a:pPr>
          <a:r>
            <a:rPr lang="en-US" sz="1600" b="0" i="0" kern="1200" dirty="0"/>
            <a:t>Penalty for failure to furnish statements, etc</a:t>
          </a:r>
          <a:endParaRPr lang="en-US" sz="1600" b="0" kern="1200" dirty="0"/>
        </a:p>
        <a:p>
          <a:pPr marL="171450" lvl="1" indent="-171450" algn="just" defTabSz="711200">
            <a:lnSpc>
              <a:spcPct val="90000"/>
            </a:lnSpc>
            <a:spcBef>
              <a:spcPct val="0"/>
            </a:spcBef>
            <a:spcAft>
              <a:spcPct val="15000"/>
            </a:spcAft>
            <a:buChar char="•"/>
          </a:pPr>
          <a:r>
            <a:rPr lang="en-US" sz="1600" b="0" i="0" kern="1200" dirty="0"/>
            <a:t>The penalty referred to in sub-section (1) shall be a sum </a:t>
          </a:r>
          <a:r>
            <a:rPr lang="en-US" sz="1600" b="1" i="0" kern="1200" dirty="0"/>
            <a:t>which shall not be less than ten thousand rupees but which may extend to one </a:t>
          </a:r>
          <a:r>
            <a:rPr lang="en-US" sz="1600" b="1" i="0" kern="1200" dirty="0" err="1"/>
            <a:t>lakh</a:t>
          </a:r>
          <a:r>
            <a:rPr lang="en-US" sz="1600" b="1" i="0" kern="1200" dirty="0"/>
            <a:t> rupees</a:t>
          </a:r>
          <a:endParaRPr lang="en-US" sz="1600" b="1" kern="1200" dirty="0"/>
        </a:p>
        <a:p>
          <a:pPr marL="171450" lvl="1" indent="-171450" algn="just" defTabSz="711200">
            <a:lnSpc>
              <a:spcPct val="90000"/>
            </a:lnSpc>
            <a:spcBef>
              <a:spcPct val="0"/>
            </a:spcBef>
            <a:spcAft>
              <a:spcPct val="15000"/>
            </a:spcAft>
            <a:buChar char="•"/>
          </a:pPr>
          <a:r>
            <a:rPr lang="en-US" sz="1600" b="0" i="0" kern="1200" dirty="0"/>
            <a:t>no penalty shall be levied for the failure referred to in clause (a) of sub-section (1), if the person proves that after paying tax deducted or collected along with the fee and interest, if any, to the credit of the Central Government, he had delivered or cause to be delivered the statement referred to in sub-section (3) of section 200 or the proviso to sub-section (3) of section 206C before the expiry of a period of one year from the time prescribed for delivering or causing to be delivered such statement.</a:t>
          </a:r>
          <a:endParaRPr lang="en-US" sz="1600" kern="1200" dirty="0"/>
        </a:p>
      </dsp:txBody>
      <dsp:txXfrm rot="-5400000">
        <a:off x="1509067" y="2411845"/>
        <a:ext cx="6922772" cy="259844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F5F85C-02F7-47E2-9BA0-9913CCD19430}">
      <dsp:nvSpPr>
        <dsp:cNvPr id="0" name=""/>
        <dsp:cNvSpPr/>
      </dsp:nvSpPr>
      <dsp:spPr>
        <a:xfrm rot="5400000">
          <a:off x="-409202" y="736406"/>
          <a:ext cx="2728019" cy="1909613"/>
        </a:xfrm>
        <a:prstGeom prst="chevron">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US" sz="2300" kern="1200" dirty="0"/>
            <a:t>SECTION 234E</a:t>
          </a:r>
        </a:p>
      </dsp:txBody>
      <dsp:txXfrm rot="-5400000">
        <a:off x="2" y="1282010"/>
        <a:ext cx="1909613" cy="818406"/>
      </dsp:txXfrm>
    </dsp:sp>
    <dsp:sp modelId="{5BCE7CC4-EBB7-460B-8E06-F277BB1E97EE}">
      <dsp:nvSpPr>
        <dsp:cNvPr id="0" name=""/>
        <dsp:cNvSpPr/>
      </dsp:nvSpPr>
      <dsp:spPr>
        <a:xfrm rot="5400000">
          <a:off x="3967560" y="-2022383"/>
          <a:ext cx="2356493" cy="6472386"/>
        </a:xfrm>
        <a:prstGeom prst="round2Same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b="0" i="0" kern="1200" dirty="0"/>
            <a:t>Without prejudice to the provisions of the Act, where a person fails to deliver or cause to be delivered a statement within the time prescribed in sub-section (3) of section 200 or the proviso to sub-section (3) of section 206C, he shall be liable to pay, by way of fee, a sum of two hundred rupees for every day during which the failure continues</a:t>
          </a:r>
          <a:endParaRPr lang="en-US" sz="1600" kern="1200" dirty="0"/>
        </a:p>
      </dsp:txBody>
      <dsp:txXfrm rot="-5400000">
        <a:off x="1909614" y="150598"/>
        <a:ext cx="6357351" cy="2126423"/>
      </dsp:txXfrm>
    </dsp:sp>
    <dsp:sp modelId="{BEC5264C-B6BD-4030-835C-3661E9F39849}">
      <dsp:nvSpPr>
        <dsp:cNvPr id="0" name=""/>
        <dsp:cNvSpPr/>
      </dsp:nvSpPr>
      <dsp:spPr>
        <a:xfrm rot="5400000">
          <a:off x="-409202" y="3589220"/>
          <a:ext cx="2728019" cy="1909613"/>
        </a:xfrm>
        <a:prstGeom prst="chevron">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US" sz="2300" kern="1200" dirty="0"/>
            <a:t>SECTION </a:t>
          </a:r>
        </a:p>
        <a:p>
          <a:pPr marL="0" lvl="0" indent="0" algn="ctr" defTabSz="1022350">
            <a:lnSpc>
              <a:spcPct val="90000"/>
            </a:lnSpc>
            <a:spcBef>
              <a:spcPct val="0"/>
            </a:spcBef>
            <a:spcAft>
              <a:spcPct val="35000"/>
            </a:spcAft>
            <a:buNone/>
          </a:pPr>
          <a:r>
            <a:rPr lang="en-US" sz="2300" kern="1200" dirty="0"/>
            <a:t>270 A</a:t>
          </a:r>
        </a:p>
      </dsp:txBody>
      <dsp:txXfrm rot="-5400000">
        <a:off x="2" y="4134824"/>
        <a:ext cx="1909613" cy="818406"/>
      </dsp:txXfrm>
    </dsp:sp>
    <dsp:sp modelId="{0760DFBC-5372-430B-8F1D-8FF2A2C21A93}">
      <dsp:nvSpPr>
        <dsp:cNvPr id="0" name=""/>
        <dsp:cNvSpPr/>
      </dsp:nvSpPr>
      <dsp:spPr>
        <a:xfrm rot="5400000">
          <a:off x="3888536" y="830430"/>
          <a:ext cx="2514539" cy="6472386"/>
        </a:xfrm>
        <a:prstGeom prst="round2SameRect">
          <a:avLst/>
        </a:prstGeom>
        <a:solidFill>
          <a:schemeClr val="lt1">
            <a:alpha val="90000"/>
            <a:hueOff val="0"/>
            <a:satOff val="0"/>
            <a:lumOff val="0"/>
            <a:alphaOff val="0"/>
          </a:schemeClr>
        </a:solidFill>
        <a:ln w="9525" cap="flat" cmpd="sng" algn="ctr">
          <a:solidFill>
            <a:schemeClr val="accent4">
              <a:hueOff val="-4464770"/>
              <a:satOff val="26899"/>
              <a:lumOff val="2156"/>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b="0" i="0" kern="1200" dirty="0"/>
            <a:t>Penalty for under-reporting and misreporting of income</a:t>
          </a:r>
          <a:endParaRPr lang="en-US" sz="1600" kern="1200" dirty="0"/>
        </a:p>
        <a:p>
          <a:pPr marL="171450" lvl="1" indent="-171450" algn="l" defTabSz="711200">
            <a:lnSpc>
              <a:spcPct val="90000"/>
            </a:lnSpc>
            <a:spcBef>
              <a:spcPct val="0"/>
            </a:spcBef>
            <a:spcAft>
              <a:spcPct val="15000"/>
            </a:spcAft>
            <a:buChar char="•"/>
          </a:pPr>
          <a:r>
            <a:rPr lang="en-US" sz="1600" b="0" i="0" kern="1200" dirty="0"/>
            <a:t>UNDER REPORTING- The penalty referred to in sub-section (1)  shall be a sum equal to fifty per cent of the amount of tax payable on under-reported income</a:t>
          </a:r>
          <a:endParaRPr lang="en-US" sz="1600" kern="1200" dirty="0"/>
        </a:p>
        <a:p>
          <a:pPr marL="171450" lvl="1" indent="-171450" algn="l" defTabSz="711200">
            <a:lnSpc>
              <a:spcPct val="90000"/>
            </a:lnSpc>
            <a:spcBef>
              <a:spcPct val="0"/>
            </a:spcBef>
            <a:spcAft>
              <a:spcPct val="15000"/>
            </a:spcAft>
            <a:buChar char="•"/>
          </a:pPr>
          <a:r>
            <a:rPr lang="en-US" sz="1600" kern="1200" dirty="0"/>
            <a:t>MIS REPORTING- </a:t>
          </a:r>
          <a:r>
            <a:rPr lang="en-US" sz="1600" b="0" i="0" kern="1200" dirty="0"/>
            <a:t>Notwithstanding anything contained in sub-section (6) or sub-section (7), where under-reported income is in consequence of any misreporting thereof by any person, the penalty referred to in sub-section (1) shall be equal to two hundred per cent. of the amount of tax payable on under-reported income</a:t>
          </a:r>
          <a:endParaRPr lang="en-US" sz="1600" kern="1200" dirty="0"/>
        </a:p>
      </dsp:txBody>
      <dsp:txXfrm rot="-5400000">
        <a:off x="1909613" y="2932103"/>
        <a:ext cx="6349636" cy="226903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1">
            <a:buAutoNum type="arabicParenBoth"/>
          </dgm1611:buPr>
        </dgm1611:autoBuNodeInfo>
      </dgm1611:autoBuNodeInfoLst>
    </a:ext>
  </dgm:extLst>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2#5">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11">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1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13">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2#14">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2#15">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2#3">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2#4">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602867" y="1908810"/>
            <a:ext cx="8986265" cy="1387475"/>
          </a:xfrm>
          <a:prstGeom prst="rect">
            <a:avLst/>
          </a:prstGeom>
        </p:spPr>
        <p:txBody>
          <a:bodyPr wrap="square" lIns="0" tIns="0" rIns="0" bIns="0">
            <a:spAutoFit/>
          </a:bodyPr>
          <a:lstStyle>
            <a:lvl1pPr>
              <a:defRPr sz="4700" b="0" i="0">
                <a:solidFill>
                  <a:schemeClr val="tx1"/>
                </a:solidFill>
                <a:latin typeface="Arial"/>
                <a:cs typeface="Arial"/>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5/21/2021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5/21/2021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5/21/2021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tx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5/21/2021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tx1"/>
                </a:solidFill>
                <a:latin typeface="Arial"/>
                <a:cs typeface="Arial"/>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5/21/2021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tx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5/21/2021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5/21/2021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5/21/2021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5/21/2021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10898124" y="135636"/>
            <a:ext cx="1136903" cy="633150"/>
          </a:xfrm>
          <a:prstGeom prst="rect">
            <a:avLst/>
          </a:prstGeom>
          <a:blipFill>
            <a:blip r:embed="rId7" cstate="print"/>
            <a:stretch>
              <a:fillRect/>
            </a:stretch>
          </a:blipFill>
        </p:spPr>
        <p:txBody>
          <a:bodyPr wrap="square" lIns="0" tIns="0" rIns="0" bIns="0" rtlCol="0"/>
          <a:lstStyle/>
          <a:p>
            <a:endParaRPr/>
          </a:p>
        </p:txBody>
      </p:sp>
      <p:sp>
        <p:nvSpPr>
          <p:cNvPr id="2" name="Holder 2"/>
          <p:cNvSpPr>
            <a:spLocks noGrp="1"/>
          </p:cNvSpPr>
          <p:nvPr>
            <p:ph type="title"/>
          </p:nvPr>
        </p:nvSpPr>
        <p:spPr>
          <a:xfrm>
            <a:off x="348183" y="132714"/>
            <a:ext cx="7988934" cy="513715"/>
          </a:xfrm>
          <a:prstGeom prst="rect">
            <a:avLst/>
          </a:prstGeom>
        </p:spPr>
        <p:txBody>
          <a:bodyPr wrap="square" lIns="0" tIns="0" rIns="0" bIns="0">
            <a:spAutoFit/>
          </a:bodyPr>
          <a:lstStyle>
            <a:lvl1pPr>
              <a:defRPr sz="3200" b="0" i="0">
                <a:solidFill>
                  <a:schemeClr val="tx1"/>
                </a:solidFill>
                <a:latin typeface="Arial"/>
                <a:cs typeface="Arial"/>
              </a:defRPr>
            </a:lvl1pPr>
          </a:lstStyle>
          <a:p>
            <a:endParaRPr/>
          </a:p>
        </p:txBody>
      </p:sp>
      <p:sp>
        <p:nvSpPr>
          <p:cNvPr id="3" name="Holder 3"/>
          <p:cNvSpPr>
            <a:spLocks noGrp="1"/>
          </p:cNvSpPr>
          <p:nvPr>
            <p:ph type="body" idx="1"/>
          </p:nvPr>
        </p:nvSpPr>
        <p:spPr>
          <a:xfrm>
            <a:off x="2349245" y="2956432"/>
            <a:ext cx="7997190" cy="273812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5/21/2021</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5/21/2021</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2" Type="http://schemas.openxmlformats.org/officeDocument/2006/relationships/hyperlink" Target="https://www.incometaxindia.gov.in/pages/i-am/tax-deductor.aspx?k=Return%20Filing%20"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884769FE-1656-422F-86E1-8C1B16C27B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CB249F6D-244F-494A-98B9-5CC7413C4F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15760" y="682754"/>
            <a:ext cx="5492493" cy="5492493"/>
          </a:xfrm>
          <a:custGeom>
            <a:avLst/>
            <a:gdLst>
              <a:gd name="connsiteX0" fmla="*/ 2746247 w 5492493"/>
              <a:gd name="connsiteY0" fmla="*/ 0 h 5492493"/>
              <a:gd name="connsiteX1" fmla="*/ 5492493 w 5492493"/>
              <a:gd name="connsiteY1" fmla="*/ 2746247 h 5492493"/>
              <a:gd name="connsiteX2" fmla="*/ 2746247 w 5492493"/>
              <a:gd name="connsiteY2" fmla="*/ 5492493 h 5492493"/>
              <a:gd name="connsiteX3" fmla="*/ 0 w 5492493"/>
              <a:gd name="connsiteY3" fmla="*/ 2746247 h 5492493"/>
              <a:gd name="connsiteX4" fmla="*/ 2746247 w 5492493"/>
              <a:gd name="connsiteY4" fmla="*/ 0 h 5492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92493" h="5492493">
                <a:moveTo>
                  <a:pt x="2746247" y="0"/>
                </a:moveTo>
                <a:cubicBezTo>
                  <a:pt x="4262957" y="0"/>
                  <a:pt x="5492493" y="1229536"/>
                  <a:pt x="5492493" y="2746247"/>
                </a:cubicBezTo>
                <a:cubicBezTo>
                  <a:pt x="5492493" y="4262957"/>
                  <a:pt x="4262957" y="5492493"/>
                  <a:pt x="2746247" y="5492493"/>
                </a:cubicBezTo>
                <a:cubicBezTo>
                  <a:pt x="1229536" y="5492493"/>
                  <a:pt x="0" y="4262957"/>
                  <a:pt x="0" y="2746247"/>
                </a:cubicBezTo>
                <a:cubicBezTo>
                  <a:pt x="0" y="1229536"/>
                  <a:pt x="1229536" y="0"/>
                  <a:pt x="2746247" y="0"/>
                </a:cubicBezTo>
                <a:close/>
              </a:path>
            </a:pathLst>
          </a:cu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Oval 20">
            <a:extLst>
              <a:ext uri="{FF2B5EF4-FFF2-40B4-BE49-F238E27FC236}">
                <a16:creationId xmlns:a16="http://schemas.microsoft.com/office/drawing/2014/main" id="{506C536E-6ECA-4211-AF8C-A2671C484D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34260" y="5435945"/>
            <a:ext cx="435428" cy="435428"/>
          </a:xfrm>
          <a:prstGeom prst="ellipse">
            <a:avLst/>
          </a:prstGeom>
          <a:solidFill>
            <a:schemeClr val="tx1">
              <a:lumMod val="65000"/>
              <a:lumOff val="3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AEAA70EA-2201-4F5D-AF08-58CFF851CC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011593" y="3567390"/>
            <a:ext cx="2311806" cy="2303982"/>
          </a:xfrm>
          <a:custGeom>
            <a:avLst/>
            <a:gdLst>
              <a:gd name="connsiteX0" fmla="*/ 0 w 3108399"/>
              <a:gd name="connsiteY0" fmla="*/ 0 h 3097879"/>
              <a:gd name="connsiteX1" fmla="*/ 159985 w 3108399"/>
              <a:gd name="connsiteY1" fmla="*/ 4045 h 3097879"/>
              <a:gd name="connsiteX2" fmla="*/ 3092907 w 3108399"/>
              <a:gd name="connsiteY2" fmla="*/ 2791087 h 3097879"/>
              <a:gd name="connsiteX3" fmla="*/ 3108399 w 3108399"/>
              <a:gd name="connsiteY3" fmla="*/ 3097879 h 3097879"/>
              <a:gd name="connsiteX4" fmla="*/ 2470733 w 3108399"/>
              <a:gd name="connsiteY4" fmla="*/ 3097879 h 3097879"/>
              <a:gd name="connsiteX5" fmla="*/ 2458534 w 3108399"/>
              <a:gd name="connsiteY5" fmla="*/ 2856285 h 3097879"/>
              <a:gd name="connsiteX6" fmla="*/ 252674 w 3108399"/>
              <a:gd name="connsiteY6" fmla="*/ 650424 h 3097879"/>
              <a:gd name="connsiteX7" fmla="*/ 0 w 3108399"/>
              <a:gd name="connsiteY7" fmla="*/ 637665 h 3097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08399" h="3097879">
                <a:moveTo>
                  <a:pt x="0" y="0"/>
                </a:moveTo>
                <a:lnTo>
                  <a:pt x="159985" y="4045"/>
                </a:lnTo>
                <a:cubicBezTo>
                  <a:pt x="1696687" y="81941"/>
                  <a:pt x="2939004" y="1275632"/>
                  <a:pt x="3092907" y="2791087"/>
                </a:cubicBezTo>
                <a:lnTo>
                  <a:pt x="3108399" y="3097879"/>
                </a:lnTo>
                <a:lnTo>
                  <a:pt x="2470733" y="3097879"/>
                </a:lnTo>
                <a:lnTo>
                  <a:pt x="2458534" y="2856285"/>
                </a:lnTo>
                <a:cubicBezTo>
                  <a:pt x="2340416" y="1693197"/>
                  <a:pt x="1415762" y="768542"/>
                  <a:pt x="252674" y="650424"/>
                </a:cubicBezTo>
                <a:lnTo>
                  <a:pt x="0" y="637665"/>
                </a:lnTo>
                <a:close/>
              </a:path>
            </a:pathLst>
          </a:custGeom>
          <a:solidFill>
            <a:schemeClr val="accent6">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 name="TextBox 5">
            <a:extLst>
              <a:ext uri="{FF2B5EF4-FFF2-40B4-BE49-F238E27FC236}">
                <a16:creationId xmlns:a16="http://schemas.microsoft.com/office/drawing/2014/main" id="{638D9728-9B5F-4E14-8AF6-2C9A54F5872D}"/>
              </a:ext>
            </a:extLst>
          </p:cNvPr>
          <p:cNvSpPr txBox="1"/>
          <p:nvPr/>
        </p:nvSpPr>
        <p:spPr>
          <a:xfrm>
            <a:off x="5748337" y="2355055"/>
            <a:ext cx="5826916" cy="243143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3800" b="1" dirty="0">
                <a:latin typeface="Bookman Old Style"/>
                <a:cs typeface="Calibri"/>
              </a:rPr>
              <a:t>INTRODUTION AND PROCEDURE OF </a:t>
            </a:r>
            <a:endParaRPr lang="en-US" dirty="0">
              <a:cs typeface="Calibri"/>
            </a:endParaRPr>
          </a:p>
          <a:p>
            <a:pPr algn="ctr"/>
            <a:endParaRPr lang="en-GB" sz="3800" b="1" dirty="0">
              <a:latin typeface="Bookman Old Style"/>
              <a:cs typeface="Calibri"/>
            </a:endParaRPr>
          </a:p>
          <a:p>
            <a:pPr algn="ctr"/>
            <a:r>
              <a:rPr lang="en-GB" sz="3800" b="1" dirty="0">
                <a:latin typeface="Bookman Old Style"/>
                <a:cs typeface="Calibri"/>
              </a:rPr>
              <a:t>TDS &amp; TCS</a:t>
            </a:r>
            <a:endParaRPr lang="en-GB">
              <a:cs typeface="Calibri"/>
            </a:endParaRPr>
          </a:p>
        </p:txBody>
      </p:sp>
      <p:sp>
        <p:nvSpPr>
          <p:cNvPr id="7" name="TextBox 6">
            <a:extLst>
              <a:ext uri="{FF2B5EF4-FFF2-40B4-BE49-F238E27FC236}">
                <a16:creationId xmlns:a16="http://schemas.microsoft.com/office/drawing/2014/main" id="{3673D2FA-9027-482E-BBE6-07088B6B92CF}"/>
              </a:ext>
            </a:extLst>
          </p:cNvPr>
          <p:cNvSpPr txBox="1"/>
          <p:nvPr/>
        </p:nvSpPr>
        <p:spPr>
          <a:xfrm>
            <a:off x="616744" y="5438774"/>
            <a:ext cx="2743199"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400" b="1" dirty="0"/>
              <a:t>CMA AJITH SIVADAS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A2D0A0B-24F5-4B6D-8DA5-AB5837BE501E}"/>
              </a:ext>
            </a:extLst>
          </p:cNvPr>
          <p:cNvSpPr>
            <a:spLocks noGrp="1"/>
          </p:cNvSpPr>
          <p:nvPr>
            <p:ph type="title"/>
          </p:nvPr>
        </p:nvSpPr>
        <p:spPr>
          <a:xfrm>
            <a:off x="643467" y="321734"/>
            <a:ext cx="10905066" cy="1135737"/>
          </a:xfrm>
        </p:spPr>
        <p:txBody>
          <a:bodyPr wrap="square" lIns="0" tIns="0" rIns="0" bIns="0" anchor="t">
            <a:normAutofit/>
          </a:bodyPr>
          <a:lstStyle/>
          <a:p>
            <a:r>
              <a:rPr lang="en-GB" sz="3600" b="1">
                <a:latin typeface="Book Antiqua"/>
              </a:rPr>
              <a:t>RESPONSIBILITIES OF DEDUCTOR</a:t>
            </a:r>
          </a:p>
        </p:txBody>
      </p:sp>
      <p:sp>
        <p:nvSpPr>
          <p:cNvPr id="3" name="Text Placeholder 2">
            <a:extLst>
              <a:ext uri="{FF2B5EF4-FFF2-40B4-BE49-F238E27FC236}">
                <a16:creationId xmlns:a16="http://schemas.microsoft.com/office/drawing/2014/main" id="{A4B7A696-496D-4C21-A43B-74D2D1A9AEAF}"/>
              </a:ext>
            </a:extLst>
          </p:cNvPr>
          <p:cNvSpPr>
            <a:spLocks noGrp="1"/>
          </p:cNvSpPr>
          <p:nvPr>
            <p:ph type="body" idx="1"/>
          </p:nvPr>
        </p:nvSpPr>
        <p:spPr>
          <a:xfrm>
            <a:off x="643467" y="1782981"/>
            <a:ext cx="10905066" cy="4393982"/>
          </a:xfrm>
        </p:spPr>
        <p:txBody>
          <a:bodyPr wrap="square" lIns="0" tIns="0" rIns="0" bIns="0" anchor="t">
            <a:normAutofit/>
          </a:bodyPr>
          <a:lstStyle/>
          <a:p>
            <a:pPr algn="just">
              <a:spcAft>
                <a:spcPts val="600"/>
              </a:spcAft>
            </a:pPr>
            <a:r>
              <a:rPr lang="en-GB" sz="2400">
                <a:latin typeface="Book Antiqua"/>
                <a:ea typeface="+mn-lt"/>
                <a:cs typeface="+mn-lt"/>
              </a:rPr>
              <a:t>1. </a:t>
            </a:r>
            <a:r>
              <a:rPr lang="en-GB" sz="2400" b="1">
                <a:latin typeface="Book Antiqua"/>
                <a:ea typeface="+mn-lt"/>
                <a:cs typeface="+mn-lt"/>
              </a:rPr>
              <a:t>Obtain TAN</a:t>
            </a:r>
            <a:endParaRPr lang="en-US" sz="2400">
              <a:latin typeface="Book Antiqua"/>
            </a:endParaRPr>
          </a:p>
          <a:p>
            <a:pPr algn="just">
              <a:spcAft>
                <a:spcPts val="600"/>
              </a:spcAft>
            </a:pPr>
            <a:r>
              <a:rPr lang="en-GB" sz="2400">
                <a:latin typeface="Book Antiqua"/>
                <a:ea typeface="+mn-lt"/>
                <a:cs typeface="+mn-lt"/>
              </a:rPr>
              <a:t>Every deductor is required to obtain a unique identification number called TAN (Tax Deduction Account Number) which is a ten digit alpha numeric number e.g.DELH90468K.</a:t>
            </a:r>
            <a:endParaRPr lang="en-GB" sz="2400">
              <a:latin typeface="Book Antiqua"/>
            </a:endParaRPr>
          </a:p>
          <a:p>
            <a:pPr algn="just">
              <a:spcAft>
                <a:spcPts val="600"/>
              </a:spcAft>
            </a:pPr>
            <a:r>
              <a:rPr lang="en-GB" sz="2400">
                <a:latin typeface="Book Antiqua"/>
                <a:ea typeface="+mn-lt"/>
                <a:cs typeface="+mn-lt"/>
              </a:rPr>
              <a:t>This number has to be quoted by the deductor in every correspondence related to Income Tax matters concerning TDS.</a:t>
            </a:r>
            <a:endParaRPr lang="en-GB" sz="2400">
              <a:latin typeface="Book Antiqua"/>
            </a:endParaRPr>
          </a:p>
          <a:p>
            <a:pPr algn="just">
              <a:spcAft>
                <a:spcPts val="600"/>
              </a:spcAft>
            </a:pPr>
            <a:r>
              <a:rPr lang="en-GB" sz="2400">
                <a:latin typeface="Book Antiqua"/>
                <a:ea typeface="+mn-lt"/>
                <a:cs typeface="+mn-lt"/>
              </a:rPr>
              <a:t>2. He/She should </a:t>
            </a:r>
            <a:r>
              <a:rPr lang="en-GB" sz="2400" b="1">
                <a:latin typeface="Book Antiqua"/>
                <a:ea typeface="+mn-lt"/>
                <a:cs typeface="+mn-lt"/>
              </a:rPr>
              <a:t>obtain PAN of the deductee.</a:t>
            </a:r>
            <a:endParaRPr lang="en-GB" sz="2400">
              <a:latin typeface="Book Antiqua"/>
            </a:endParaRPr>
          </a:p>
          <a:p>
            <a:pPr algn="just">
              <a:spcAft>
                <a:spcPts val="600"/>
              </a:spcAft>
            </a:pPr>
            <a:r>
              <a:rPr lang="en-GB" sz="2400">
                <a:latin typeface="Book Antiqua"/>
                <a:ea typeface="+mn-lt"/>
                <a:cs typeface="+mn-lt"/>
              </a:rPr>
              <a:t>3. File statements of tax deduction in the prescribed time</a:t>
            </a:r>
            <a:endParaRPr lang="en-GB" sz="2400">
              <a:latin typeface="Book Antiqua"/>
            </a:endParaRPr>
          </a:p>
          <a:p>
            <a:pPr>
              <a:spcAft>
                <a:spcPts val="600"/>
              </a:spcAft>
            </a:pPr>
            <a:endParaRPr lang="en-GB" sz="2000">
              <a:cs typeface="Calibri"/>
            </a:endParaRPr>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9301982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19057DD-8E76-4BA9-9EE1-11997E9530DF}"/>
              </a:ext>
            </a:extLst>
          </p:cNvPr>
          <p:cNvSpPr>
            <a:spLocks noGrp="1"/>
          </p:cNvSpPr>
          <p:nvPr>
            <p:ph type="title"/>
          </p:nvPr>
        </p:nvSpPr>
        <p:spPr>
          <a:xfrm>
            <a:off x="95779" y="1710077"/>
            <a:ext cx="3962061" cy="4516360"/>
          </a:xfrm>
        </p:spPr>
        <p:txBody>
          <a:bodyPr lIns="0" tIns="0" rIns="0" bIns="0" anchor="t">
            <a:normAutofit/>
          </a:bodyPr>
          <a:lstStyle/>
          <a:p>
            <a:r>
              <a:rPr lang="en-US" sz="3600" b="1" u="sng">
                <a:latin typeface="Book Antiqua"/>
                <a:cs typeface="Calibri"/>
              </a:rPr>
              <a:t>Remittance:</a:t>
            </a:r>
            <a:endParaRPr lang="en-US" sz="3600">
              <a:latin typeface="Book Antiqua"/>
            </a:endParaRPr>
          </a:p>
        </p:txBody>
      </p:sp>
      <p:sp>
        <p:nvSpPr>
          <p:cNvPr id="10" name="Rectangle 9">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Rectangle 15">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ext Placeholder 2">
            <a:extLst>
              <a:ext uri="{FF2B5EF4-FFF2-40B4-BE49-F238E27FC236}">
                <a16:creationId xmlns:a16="http://schemas.microsoft.com/office/drawing/2014/main" id="{A551421A-0DA4-4860-A232-E40AEFD4F532}"/>
              </a:ext>
            </a:extLst>
          </p:cNvPr>
          <p:cNvSpPr>
            <a:spLocks noGrp="1"/>
          </p:cNvSpPr>
          <p:nvPr>
            <p:ph type="body" idx="1"/>
          </p:nvPr>
        </p:nvSpPr>
        <p:spPr>
          <a:xfrm>
            <a:off x="2986428" y="1710076"/>
            <a:ext cx="9026448" cy="4754486"/>
          </a:xfrm>
        </p:spPr>
        <p:txBody>
          <a:bodyPr wrap="square" lIns="0" tIns="0" rIns="0" bIns="0" anchor="t">
            <a:normAutofit/>
          </a:bodyPr>
          <a:lstStyle/>
          <a:p>
            <a:pPr marL="285750" indent="-285750">
              <a:spcBef>
                <a:spcPct val="20000"/>
              </a:spcBef>
              <a:spcAft>
                <a:spcPct val="0"/>
              </a:spcAft>
              <a:buFont typeface="Arial"/>
              <a:buChar char="•"/>
            </a:pPr>
            <a:endParaRPr lang="en-US" sz="2000" b="1" u="sng" dirty="0">
              <a:latin typeface="Book Antiqua"/>
              <a:ea typeface="+mn-lt"/>
              <a:cs typeface="+mn-lt"/>
            </a:endParaRPr>
          </a:p>
          <a:p>
            <a:pPr marL="285750" indent="-285750" algn="just">
              <a:buFont typeface="Arial"/>
              <a:buChar char="•"/>
            </a:pPr>
            <a:r>
              <a:rPr lang="en-GB" sz="2000">
                <a:latin typeface="Book Antiqua"/>
                <a:ea typeface="+mn-lt"/>
                <a:cs typeface="+mn-lt"/>
              </a:rPr>
              <a:t>He/She should </a:t>
            </a:r>
            <a:r>
              <a:rPr lang="en-GB" sz="2000" b="1">
                <a:latin typeface="Book Antiqua"/>
                <a:ea typeface="+mn-lt"/>
                <a:cs typeface="+mn-lt"/>
              </a:rPr>
              <a:t>deduct the tax at correct rate.</a:t>
            </a:r>
            <a:endParaRPr lang="en-GB" sz="2000">
              <a:latin typeface="Book Antiqua"/>
              <a:ea typeface="+mn-lt"/>
              <a:cs typeface="+mn-lt"/>
            </a:endParaRPr>
          </a:p>
          <a:p>
            <a:pPr marL="285750" indent="-285750" algn="just">
              <a:buFont typeface="Arial"/>
              <a:buChar char="•"/>
            </a:pPr>
            <a:r>
              <a:rPr lang="en-GB" sz="2000" b="1">
                <a:latin typeface="Book Antiqua"/>
                <a:ea typeface="+mn-lt"/>
                <a:cs typeface="+mn-lt"/>
              </a:rPr>
              <a:t>The tax deducted has to be deposited in the designated banks within specified time.</a:t>
            </a:r>
            <a:r>
              <a:rPr lang="en-GB" sz="2000">
                <a:latin typeface="Book Antiqua"/>
                <a:ea typeface="+mn-lt"/>
                <a:cs typeface="+mn-lt"/>
              </a:rPr>
              <a:t> (Govt. deductors shall transfer the tax deducted through book entry in Government account).This is detailed below:</a:t>
            </a:r>
          </a:p>
          <a:p>
            <a:pPr marL="285750" indent="-285750" algn="just">
              <a:buFont typeface="Arial"/>
              <a:buChar char="•"/>
            </a:pPr>
            <a:r>
              <a:rPr lang="en-GB" sz="2000">
                <a:latin typeface="Book Antiqua"/>
                <a:ea typeface="+mn-lt"/>
                <a:cs typeface="+mn-lt"/>
              </a:rPr>
              <a:t>▬ By or on behalf of the Government  : </a:t>
            </a:r>
            <a:r>
              <a:rPr lang="en-GB" sz="2000" b="1">
                <a:latin typeface="Book Antiqua"/>
                <a:ea typeface="+mn-lt"/>
                <a:cs typeface="+mn-lt"/>
              </a:rPr>
              <a:t>on the same day,</a:t>
            </a:r>
            <a:endParaRPr lang="en-GB" sz="2000">
              <a:latin typeface="Book Antiqua"/>
              <a:ea typeface="+mn-lt"/>
              <a:cs typeface="+mn-lt"/>
            </a:endParaRPr>
          </a:p>
          <a:p>
            <a:pPr marL="285750" indent="-285750" algn="just">
              <a:buFont typeface="Arial"/>
              <a:buChar char="•"/>
            </a:pPr>
            <a:r>
              <a:rPr lang="en-GB" sz="2000">
                <a:latin typeface="Book Antiqua"/>
                <a:ea typeface="+mn-lt"/>
                <a:cs typeface="+mn-lt"/>
              </a:rPr>
              <a:t>▬ By or on behalf of any other person : </a:t>
            </a:r>
            <a:r>
              <a:rPr lang="en-GB" sz="2000" b="1">
                <a:latin typeface="Book Antiqua"/>
                <a:ea typeface="+mn-lt"/>
                <a:cs typeface="+mn-lt"/>
              </a:rPr>
              <a:t>before the 7th of the following month.</a:t>
            </a:r>
            <a:endParaRPr lang="en-GB" sz="2000">
              <a:latin typeface="Book Antiqua"/>
              <a:ea typeface="+mn-lt"/>
              <a:cs typeface="+mn-lt"/>
            </a:endParaRPr>
          </a:p>
          <a:p>
            <a:pPr marL="285750" indent="-285750" algn="just">
              <a:buFont typeface="Arial"/>
              <a:buChar char="•"/>
            </a:pPr>
            <a:r>
              <a:rPr lang="en-GB" sz="2000">
                <a:latin typeface="Book Antiqua"/>
                <a:ea typeface="+mn-lt"/>
                <a:cs typeface="+mn-lt"/>
              </a:rPr>
              <a:t>However, if the amount is credited in the books in the month of March then the tax should be remitted by 30th April.</a:t>
            </a:r>
          </a:p>
          <a:p>
            <a:pPr marL="285750" indent="-285750" algn="just">
              <a:buFont typeface="Arial"/>
              <a:buChar char="•"/>
            </a:pPr>
            <a:r>
              <a:rPr lang="en-GB" sz="2000">
                <a:latin typeface="Book Antiqua"/>
                <a:ea typeface="+mn-lt"/>
                <a:cs typeface="+mn-lt"/>
              </a:rPr>
              <a:t>Note: w.e.f., 01.04.2008 electronic payment of tax has to be done by all corporate assesses and all persons whose cases are auditable under section 44B.</a:t>
            </a:r>
          </a:p>
          <a:p>
            <a:pPr marL="285750" indent="-285750" algn="just">
              <a:buFont typeface="Arial"/>
              <a:buChar char="•"/>
            </a:pPr>
            <a:r>
              <a:rPr lang="en-GB" sz="2000" b="1">
                <a:latin typeface="Book Antiqua"/>
                <a:ea typeface="+mn-lt"/>
                <a:cs typeface="+mn-lt"/>
              </a:rPr>
              <a:t>Use challan no. 281 for depositing TDS amount.</a:t>
            </a:r>
            <a:endParaRPr lang="en-GB" sz="2000">
              <a:latin typeface="Book Antiqua"/>
              <a:ea typeface="+mn-lt"/>
              <a:cs typeface="+mn-lt"/>
            </a:endParaRPr>
          </a:p>
          <a:p>
            <a:pPr marL="285750" indent="-285750">
              <a:spcBef>
                <a:spcPct val="20000"/>
              </a:spcBef>
              <a:spcAft>
                <a:spcPct val="0"/>
              </a:spcAft>
              <a:buFont typeface="Arial"/>
              <a:buChar char="•"/>
            </a:pPr>
            <a:endParaRPr lang="en-US" sz="2000" b="1" dirty="0">
              <a:ea typeface="+mn-lt"/>
              <a:cs typeface="+mn-lt"/>
            </a:endParaRPr>
          </a:p>
          <a:p>
            <a:endParaRPr lang="en-GB" sz="2000">
              <a:cs typeface="Calibri"/>
            </a:endParaRPr>
          </a:p>
        </p:txBody>
      </p:sp>
      <p:sp>
        <p:nvSpPr>
          <p:cNvPr id="18" name="Isosceles Triangle 17">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Isosceles Triangle 19">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42381548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9">
            <a:extLst>
              <a:ext uri="{FF2B5EF4-FFF2-40B4-BE49-F238E27FC236}">
                <a16:creationId xmlns:a16="http://schemas.microsoft.com/office/drawing/2014/main" id="{C59AB4C8-9178-4F7A-8404-6890510B59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73306F8-ABE0-473D-B875-BD3FE3F59FDA}"/>
              </a:ext>
            </a:extLst>
          </p:cNvPr>
          <p:cNvSpPr>
            <a:spLocks noGrp="1"/>
          </p:cNvSpPr>
          <p:nvPr>
            <p:ph type="title"/>
          </p:nvPr>
        </p:nvSpPr>
        <p:spPr>
          <a:xfrm>
            <a:off x="638881" y="266701"/>
            <a:ext cx="10909640" cy="1832654"/>
          </a:xfrm>
        </p:spPr>
        <p:txBody>
          <a:bodyPr vert="horz" wrap="square" lIns="91440" tIns="45720" rIns="91440" bIns="45720" rtlCol="0" anchor="b">
            <a:normAutofit/>
          </a:bodyPr>
          <a:lstStyle/>
          <a:p>
            <a:pPr algn="ctr" rtl="0">
              <a:lnSpc>
                <a:spcPct val="90000"/>
              </a:lnSpc>
              <a:spcBef>
                <a:spcPct val="0"/>
              </a:spcBef>
            </a:pPr>
            <a:endParaRPr lang="en-US" sz="6600" kern="1200" dirty="0">
              <a:latin typeface="Book Antiqua"/>
              <a:cs typeface="+mj-cs"/>
            </a:endParaRPr>
          </a:p>
          <a:p>
            <a:pPr algn="ctr"/>
            <a:r>
              <a:rPr lang="en-US" b="1" u="sng">
                <a:solidFill>
                  <a:srgbClr val="C00000"/>
                </a:solidFill>
                <a:latin typeface="Book Antiqua"/>
              </a:rPr>
              <a:t>Due dates for furnishing the e-tds returns</a:t>
            </a:r>
            <a:endParaRPr lang="en-US">
              <a:latin typeface="Book Antiqua"/>
            </a:endParaRPr>
          </a:p>
        </p:txBody>
      </p:sp>
      <p:sp>
        <p:nvSpPr>
          <p:cNvPr id="8" name="sketch line">
            <a:extLst>
              <a:ext uri="{FF2B5EF4-FFF2-40B4-BE49-F238E27FC236}">
                <a16:creationId xmlns:a16="http://schemas.microsoft.com/office/drawing/2014/main" id="{4CFDFB37-4BC7-42C6-915D-A6609139B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07702" y="2343912"/>
            <a:ext cx="4572000" cy="18288"/>
          </a:xfrm>
          <a:custGeom>
            <a:avLst/>
            <a:gdLst>
              <a:gd name="connsiteX0" fmla="*/ 0 w 4572000"/>
              <a:gd name="connsiteY0" fmla="*/ 0 h 18288"/>
              <a:gd name="connsiteX1" fmla="*/ 515983 w 4572000"/>
              <a:gd name="connsiteY1" fmla="*/ 0 h 18288"/>
              <a:gd name="connsiteX2" fmla="*/ 1031966 w 4572000"/>
              <a:gd name="connsiteY2" fmla="*/ 0 h 18288"/>
              <a:gd name="connsiteX3" fmla="*/ 1639389 w 4572000"/>
              <a:gd name="connsiteY3" fmla="*/ 0 h 18288"/>
              <a:gd name="connsiteX4" fmla="*/ 2383971 w 4572000"/>
              <a:gd name="connsiteY4" fmla="*/ 0 h 18288"/>
              <a:gd name="connsiteX5" fmla="*/ 2945674 w 4572000"/>
              <a:gd name="connsiteY5" fmla="*/ 0 h 18288"/>
              <a:gd name="connsiteX6" fmla="*/ 3507377 w 4572000"/>
              <a:gd name="connsiteY6" fmla="*/ 0 h 18288"/>
              <a:gd name="connsiteX7" fmla="*/ 4572000 w 4572000"/>
              <a:gd name="connsiteY7" fmla="*/ 0 h 18288"/>
              <a:gd name="connsiteX8" fmla="*/ 4572000 w 4572000"/>
              <a:gd name="connsiteY8" fmla="*/ 18288 h 18288"/>
              <a:gd name="connsiteX9" fmla="*/ 3873137 w 4572000"/>
              <a:gd name="connsiteY9" fmla="*/ 18288 h 18288"/>
              <a:gd name="connsiteX10" fmla="*/ 3311434 w 4572000"/>
              <a:gd name="connsiteY10" fmla="*/ 18288 h 18288"/>
              <a:gd name="connsiteX11" fmla="*/ 2749731 w 4572000"/>
              <a:gd name="connsiteY11" fmla="*/ 18288 h 18288"/>
              <a:gd name="connsiteX12" fmla="*/ 2050869 w 4572000"/>
              <a:gd name="connsiteY12" fmla="*/ 18288 h 18288"/>
              <a:gd name="connsiteX13" fmla="*/ 1306286 w 4572000"/>
              <a:gd name="connsiteY13" fmla="*/ 18288 h 18288"/>
              <a:gd name="connsiteX14" fmla="*/ 790303 w 4572000"/>
              <a:gd name="connsiteY14" fmla="*/ 18288 h 18288"/>
              <a:gd name="connsiteX15" fmla="*/ 0 w 4572000"/>
              <a:gd name="connsiteY15" fmla="*/ 18288 h 18288"/>
              <a:gd name="connsiteX16" fmla="*/ 0 w 457200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0" h="18288" fill="none" extrusionOk="0">
                <a:moveTo>
                  <a:pt x="0" y="0"/>
                </a:moveTo>
                <a:cubicBezTo>
                  <a:pt x="105156" y="-20963"/>
                  <a:pt x="340432" y="822"/>
                  <a:pt x="515983" y="0"/>
                </a:cubicBezTo>
                <a:cubicBezTo>
                  <a:pt x="691534" y="-822"/>
                  <a:pt x="850679" y="16479"/>
                  <a:pt x="1031966" y="0"/>
                </a:cubicBezTo>
                <a:cubicBezTo>
                  <a:pt x="1213253" y="-16479"/>
                  <a:pt x="1443646" y="-18730"/>
                  <a:pt x="1639389" y="0"/>
                </a:cubicBezTo>
                <a:cubicBezTo>
                  <a:pt x="1835132" y="18730"/>
                  <a:pt x="2159975" y="18531"/>
                  <a:pt x="2383971" y="0"/>
                </a:cubicBezTo>
                <a:cubicBezTo>
                  <a:pt x="2607967" y="-18531"/>
                  <a:pt x="2719096" y="-12030"/>
                  <a:pt x="2945674" y="0"/>
                </a:cubicBezTo>
                <a:cubicBezTo>
                  <a:pt x="3172252" y="12030"/>
                  <a:pt x="3269167" y="27666"/>
                  <a:pt x="3507377" y="0"/>
                </a:cubicBezTo>
                <a:cubicBezTo>
                  <a:pt x="3745587" y="-27666"/>
                  <a:pt x="4116741" y="18705"/>
                  <a:pt x="4572000" y="0"/>
                </a:cubicBezTo>
                <a:cubicBezTo>
                  <a:pt x="4572895" y="8974"/>
                  <a:pt x="4571454" y="9359"/>
                  <a:pt x="4572000" y="18288"/>
                </a:cubicBezTo>
                <a:cubicBezTo>
                  <a:pt x="4374698" y="3942"/>
                  <a:pt x="4098874" y="-11042"/>
                  <a:pt x="3873137" y="18288"/>
                </a:cubicBezTo>
                <a:cubicBezTo>
                  <a:pt x="3647400" y="47618"/>
                  <a:pt x="3517055" y="5421"/>
                  <a:pt x="3311434" y="18288"/>
                </a:cubicBezTo>
                <a:cubicBezTo>
                  <a:pt x="3105813" y="31155"/>
                  <a:pt x="3025168" y="17856"/>
                  <a:pt x="2749731" y="18288"/>
                </a:cubicBezTo>
                <a:cubicBezTo>
                  <a:pt x="2474294" y="18720"/>
                  <a:pt x="2291766" y="-14168"/>
                  <a:pt x="2050869" y="18288"/>
                </a:cubicBezTo>
                <a:cubicBezTo>
                  <a:pt x="1809972" y="50744"/>
                  <a:pt x="1540276" y="46798"/>
                  <a:pt x="1306286" y="18288"/>
                </a:cubicBezTo>
                <a:cubicBezTo>
                  <a:pt x="1072296" y="-10222"/>
                  <a:pt x="972445" y="19645"/>
                  <a:pt x="790303" y="18288"/>
                </a:cubicBezTo>
                <a:cubicBezTo>
                  <a:pt x="608161" y="16931"/>
                  <a:pt x="200981" y="8241"/>
                  <a:pt x="0" y="18288"/>
                </a:cubicBezTo>
                <a:cubicBezTo>
                  <a:pt x="-229" y="14222"/>
                  <a:pt x="509" y="5816"/>
                  <a:pt x="0" y="0"/>
                </a:cubicBezTo>
                <a:close/>
              </a:path>
              <a:path w="4572000" h="18288" stroke="0" extrusionOk="0">
                <a:moveTo>
                  <a:pt x="0" y="0"/>
                </a:moveTo>
                <a:cubicBezTo>
                  <a:pt x="143285" y="-9565"/>
                  <a:pt x="327959" y="-11498"/>
                  <a:pt x="561703" y="0"/>
                </a:cubicBezTo>
                <a:cubicBezTo>
                  <a:pt x="795447" y="11498"/>
                  <a:pt x="838260" y="18255"/>
                  <a:pt x="1077686" y="0"/>
                </a:cubicBezTo>
                <a:cubicBezTo>
                  <a:pt x="1317112" y="-18255"/>
                  <a:pt x="1437472" y="23514"/>
                  <a:pt x="1639389" y="0"/>
                </a:cubicBezTo>
                <a:cubicBezTo>
                  <a:pt x="1841306" y="-23514"/>
                  <a:pt x="2037142" y="-12551"/>
                  <a:pt x="2292531" y="0"/>
                </a:cubicBezTo>
                <a:cubicBezTo>
                  <a:pt x="2547920" y="12551"/>
                  <a:pt x="2810436" y="-20352"/>
                  <a:pt x="2991394" y="0"/>
                </a:cubicBezTo>
                <a:cubicBezTo>
                  <a:pt x="3172352" y="20352"/>
                  <a:pt x="3530025" y="-13347"/>
                  <a:pt x="3735977" y="0"/>
                </a:cubicBezTo>
                <a:cubicBezTo>
                  <a:pt x="3941929" y="13347"/>
                  <a:pt x="4161497" y="34086"/>
                  <a:pt x="4572000" y="0"/>
                </a:cubicBezTo>
                <a:cubicBezTo>
                  <a:pt x="4571545" y="6162"/>
                  <a:pt x="4571903" y="11775"/>
                  <a:pt x="4572000" y="18288"/>
                </a:cubicBezTo>
                <a:cubicBezTo>
                  <a:pt x="4228040" y="36490"/>
                  <a:pt x="4199736" y="42557"/>
                  <a:pt x="3873137" y="18288"/>
                </a:cubicBezTo>
                <a:cubicBezTo>
                  <a:pt x="3546538" y="-5981"/>
                  <a:pt x="3472124" y="16809"/>
                  <a:pt x="3128554" y="18288"/>
                </a:cubicBezTo>
                <a:cubicBezTo>
                  <a:pt x="2784984" y="19767"/>
                  <a:pt x="2735896" y="-17781"/>
                  <a:pt x="2383971" y="18288"/>
                </a:cubicBezTo>
                <a:cubicBezTo>
                  <a:pt x="2032046" y="54357"/>
                  <a:pt x="2019324" y="2920"/>
                  <a:pt x="1867989" y="18288"/>
                </a:cubicBezTo>
                <a:cubicBezTo>
                  <a:pt x="1716654" y="33656"/>
                  <a:pt x="1418675" y="32575"/>
                  <a:pt x="1169126" y="18288"/>
                </a:cubicBezTo>
                <a:cubicBezTo>
                  <a:pt x="919577" y="4001"/>
                  <a:pt x="798537" y="16165"/>
                  <a:pt x="561703" y="18288"/>
                </a:cubicBezTo>
                <a:cubicBezTo>
                  <a:pt x="324869" y="20411"/>
                  <a:pt x="221395" y="-912"/>
                  <a:pt x="0" y="18288"/>
                </a:cubicBezTo>
                <a:cubicBezTo>
                  <a:pt x="766" y="10800"/>
                  <a:pt x="-457" y="8180"/>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able 4">
            <a:extLst>
              <a:ext uri="{FF2B5EF4-FFF2-40B4-BE49-F238E27FC236}">
                <a16:creationId xmlns:a16="http://schemas.microsoft.com/office/drawing/2014/main" id="{18AAF3FE-413A-4175-A84A-A98A68FAC04C}"/>
              </a:ext>
            </a:extLst>
          </p:cNvPr>
          <p:cNvGraphicFramePr>
            <a:graphicFrameLocks noGrp="1"/>
          </p:cNvGraphicFramePr>
          <p:nvPr>
            <p:extLst>
              <p:ext uri="{D42A27DB-BD31-4B8C-83A1-F6EECF244321}">
                <p14:modId xmlns:p14="http://schemas.microsoft.com/office/powerpoint/2010/main" val="1347181085"/>
              </p:ext>
            </p:extLst>
          </p:nvPr>
        </p:nvGraphicFramePr>
        <p:xfrm>
          <a:off x="23812" y="2369343"/>
          <a:ext cx="11691953" cy="5228290"/>
        </p:xfrm>
        <a:graphic>
          <a:graphicData uri="http://schemas.openxmlformats.org/drawingml/2006/table">
            <a:tbl>
              <a:tblPr firstRow="1" bandRow="1">
                <a:tableStyleId>{5C22544A-7EE6-4342-B048-85BDC9FD1C3A}</a:tableStyleId>
              </a:tblPr>
              <a:tblGrid>
                <a:gridCol w="3030169">
                  <a:extLst>
                    <a:ext uri="{9D8B030D-6E8A-4147-A177-3AD203B41FA5}">
                      <a16:colId xmlns:a16="http://schemas.microsoft.com/office/drawing/2014/main" val="89044353"/>
                    </a:ext>
                  </a:extLst>
                </a:gridCol>
                <a:gridCol w="4749528">
                  <a:extLst>
                    <a:ext uri="{9D8B030D-6E8A-4147-A177-3AD203B41FA5}">
                      <a16:colId xmlns:a16="http://schemas.microsoft.com/office/drawing/2014/main" val="1675336639"/>
                    </a:ext>
                  </a:extLst>
                </a:gridCol>
                <a:gridCol w="3912256">
                  <a:extLst>
                    <a:ext uri="{9D8B030D-6E8A-4147-A177-3AD203B41FA5}">
                      <a16:colId xmlns:a16="http://schemas.microsoft.com/office/drawing/2014/main" val="1449100498"/>
                    </a:ext>
                  </a:extLst>
                </a:gridCol>
              </a:tblGrid>
              <a:tr h="1001391">
                <a:tc>
                  <a:txBody>
                    <a:bodyPr/>
                    <a:lstStyle/>
                    <a:p>
                      <a:pPr fontAlgn="base"/>
                      <a:r>
                        <a:rPr lang="en-US" sz="2100">
                          <a:effectLst/>
                          <a:latin typeface="Book Antiqua"/>
                        </a:rPr>
                        <a:t>Periodicity​</a:t>
                      </a:r>
                      <a:endParaRPr lang="en-US" sz="2100" b="1">
                        <a:solidFill>
                          <a:srgbClr val="FFFFFF"/>
                        </a:solidFill>
                        <a:effectLst/>
                        <a:latin typeface="Book Antiqua"/>
                      </a:endParaRPr>
                    </a:p>
                  </a:txBody>
                  <a:tcPr marL="85538" marR="85538" marT="42769" marB="42769"/>
                </a:tc>
                <a:tc>
                  <a:txBody>
                    <a:bodyPr/>
                    <a:lstStyle/>
                    <a:p>
                      <a:pPr fontAlgn="base"/>
                      <a:r>
                        <a:rPr lang="en-US" sz="2100">
                          <a:effectLst/>
                          <a:latin typeface="Book Antiqua"/>
                        </a:rPr>
                        <a:t>Govt., deductor ( who remits the tax through Book-entry)​</a:t>
                      </a:r>
                      <a:endParaRPr lang="en-US" sz="2100" b="1">
                        <a:solidFill>
                          <a:srgbClr val="FFFFFF"/>
                        </a:solidFill>
                        <a:effectLst/>
                        <a:latin typeface="Book Antiqua"/>
                      </a:endParaRPr>
                    </a:p>
                  </a:txBody>
                  <a:tcPr marL="85538" marR="85538" marT="42769" marB="42769"/>
                </a:tc>
                <a:tc>
                  <a:txBody>
                    <a:bodyPr/>
                    <a:lstStyle/>
                    <a:p>
                      <a:pPr fontAlgn="base"/>
                      <a:r>
                        <a:rPr lang="en-US" sz="2100">
                          <a:effectLst/>
                          <a:latin typeface="Book Antiqua"/>
                        </a:rPr>
                        <a:t>Other than Govt., deductor / deductors who pay tax  by way of  challan 281.​</a:t>
                      </a:r>
                      <a:endParaRPr lang="en-US" sz="2100" b="1">
                        <a:solidFill>
                          <a:srgbClr val="FFFFFF"/>
                        </a:solidFill>
                        <a:effectLst/>
                        <a:latin typeface="Book Antiqua"/>
                      </a:endParaRPr>
                    </a:p>
                  </a:txBody>
                  <a:tcPr marL="85538" marR="85538" marT="42769" marB="42769"/>
                </a:tc>
                <a:extLst>
                  <a:ext uri="{0D108BD9-81ED-4DB2-BD59-A6C34878D82A}">
                    <a16:rowId xmlns:a16="http://schemas.microsoft.com/office/drawing/2014/main" val="3032823400"/>
                  </a:ext>
                </a:extLst>
              </a:tr>
              <a:tr h="712855">
                <a:tc>
                  <a:txBody>
                    <a:bodyPr/>
                    <a:lstStyle/>
                    <a:p>
                      <a:pPr fontAlgn="base"/>
                      <a:r>
                        <a:rPr lang="en-US" sz="2100">
                          <a:effectLst/>
                          <a:latin typeface="Book Antiqua"/>
                        </a:rPr>
                        <a:t>Q! (Quarter 1)​</a:t>
                      </a:r>
                    </a:p>
                    <a:p>
                      <a:pPr fontAlgn="base"/>
                      <a:r>
                        <a:rPr lang="en-US" sz="2100">
                          <a:effectLst/>
                          <a:latin typeface="Book Antiqua"/>
                        </a:rPr>
                        <a:t>1</a:t>
                      </a:r>
                      <a:r>
                        <a:rPr lang="en-US" sz="2100" baseline="30000">
                          <a:effectLst/>
                          <a:latin typeface="Book Antiqua"/>
                        </a:rPr>
                        <a:t>st</a:t>
                      </a:r>
                      <a:r>
                        <a:rPr lang="en-US" sz="2100">
                          <a:effectLst/>
                          <a:latin typeface="Book Antiqua"/>
                        </a:rPr>
                        <a:t> Apr – 30</a:t>
                      </a:r>
                      <a:r>
                        <a:rPr lang="en-US" sz="2100" baseline="30000">
                          <a:effectLst/>
                          <a:latin typeface="Book Antiqua"/>
                        </a:rPr>
                        <a:t>th</a:t>
                      </a:r>
                      <a:r>
                        <a:rPr lang="en-US" sz="2100">
                          <a:effectLst/>
                          <a:latin typeface="Book Antiqua"/>
                        </a:rPr>
                        <a:t> Jun​</a:t>
                      </a:r>
                      <a:endParaRPr lang="en-US" sz="2100">
                        <a:solidFill>
                          <a:srgbClr val="FFFFFF"/>
                        </a:solidFill>
                        <a:effectLst/>
                        <a:latin typeface="Book Antiqua"/>
                      </a:endParaRPr>
                    </a:p>
                  </a:txBody>
                  <a:tcPr marL="85538" marR="85538" marT="42769" marB="42769"/>
                </a:tc>
                <a:tc>
                  <a:txBody>
                    <a:bodyPr/>
                    <a:lstStyle/>
                    <a:p>
                      <a:pPr algn="ctr" fontAlgn="base"/>
                      <a:r>
                        <a:rPr lang="en-US" sz="2100">
                          <a:effectLst/>
                          <a:latin typeface="Book Antiqua"/>
                        </a:rPr>
                        <a:t>31</a:t>
                      </a:r>
                      <a:r>
                        <a:rPr lang="en-US" sz="2100" baseline="30000">
                          <a:effectLst/>
                          <a:latin typeface="Book Antiqua"/>
                        </a:rPr>
                        <a:t>st</a:t>
                      </a:r>
                      <a:r>
                        <a:rPr lang="en-US" sz="2100">
                          <a:effectLst/>
                          <a:latin typeface="Book Antiqua"/>
                        </a:rPr>
                        <a:t> JULY​</a:t>
                      </a:r>
                      <a:endParaRPr lang="en-US" sz="2100">
                        <a:solidFill>
                          <a:srgbClr val="FFFFFF"/>
                        </a:solidFill>
                        <a:effectLst/>
                        <a:latin typeface="Book Antiqua"/>
                      </a:endParaRPr>
                    </a:p>
                  </a:txBody>
                  <a:tcPr marL="85538" marR="85538" marT="42769" marB="42769"/>
                </a:tc>
                <a:tc>
                  <a:txBody>
                    <a:bodyPr/>
                    <a:lstStyle/>
                    <a:p>
                      <a:pPr algn="ctr" fontAlgn="base"/>
                      <a:r>
                        <a:rPr lang="en-US" sz="2100">
                          <a:effectLst/>
                          <a:latin typeface="Book Antiqua"/>
                        </a:rPr>
                        <a:t>15</a:t>
                      </a:r>
                      <a:r>
                        <a:rPr lang="en-US" sz="2100" baseline="30000">
                          <a:effectLst/>
                          <a:latin typeface="Book Antiqua"/>
                        </a:rPr>
                        <a:t>th</a:t>
                      </a:r>
                      <a:r>
                        <a:rPr lang="en-US" sz="2100">
                          <a:effectLst/>
                          <a:latin typeface="Book Antiqua"/>
                        </a:rPr>
                        <a:t> JULY​</a:t>
                      </a:r>
                      <a:endParaRPr lang="en-US" sz="2100">
                        <a:solidFill>
                          <a:srgbClr val="FFFFFF"/>
                        </a:solidFill>
                        <a:effectLst/>
                        <a:latin typeface="Book Antiqua"/>
                      </a:endParaRPr>
                    </a:p>
                  </a:txBody>
                  <a:tcPr marL="85538" marR="85538" marT="42769" marB="42769"/>
                </a:tc>
                <a:extLst>
                  <a:ext uri="{0D108BD9-81ED-4DB2-BD59-A6C34878D82A}">
                    <a16:rowId xmlns:a16="http://schemas.microsoft.com/office/drawing/2014/main" val="2689591016"/>
                  </a:ext>
                </a:extLst>
              </a:tr>
              <a:tr h="1035336">
                <a:tc>
                  <a:txBody>
                    <a:bodyPr/>
                    <a:lstStyle/>
                    <a:p>
                      <a:pPr fontAlgn="base"/>
                      <a:r>
                        <a:rPr lang="en-US" sz="2100">
                          <a:effectLst/>
                          <a:latin typeface="Book Antiqua"/>
                        </a:rPr>
                        <a:t>Q2 (Quarter 2)   1</a:t>
                      </a:r>
                      <a:r>
                        <a:rPr lang="en-US" sz="2100" baseline="30000">
                          <a:effectLst/>
                          <a:latin typeface="Book Antiqua"/>
                        </a:rPr>
                        <a:t>st</a:t>
                      </a:r>
                      <a:r>
                        <a:rPr lang="en-US" sz="2100">
                          <a:effectLst/>
                          <a:latin typeface="Book Antiqua"/>
                        </a:rPr>
                        <a:t> Jul – 30</a:t>
                      </a:r>
                      <a:r>
                        <a:rPr lang="en-US" sz="2100" baseline="30000">
                          <a:effectLst/>
                          <a:latin typeface="Book Antiqua"/>
                        </a:rPr>
                        <a:t>th</a:t>
                      </a:r>
                      <a:r>
                        <a:rPr lang="en-US" sz="2100">
                          <a:effectLst/>
                          <a:latin typeface="Book Antiqua"/>
                        </a:rPr>
                        <a:t> Sep​</a:t>
                      </a:r>
                    </a:p>
                    <a:p>
                      <a:pPr fontAlgn="base"/>
                      <a:r>
                        <a:rPr lang="en-US" sz="2100">
                          <a:effectLst/>
                          <a:latin typeface="Book Antiqua"/>
                        </a:rPr>
                        <a:t>​</a:t>
                      </a:r>
                      <a:endParaRPr lang="en-US" sz="2100">
                        <a:solidFill>
                          <a:srgbClr val="FFFFFF"/>
                        </a:solidFill>
                        <a:effectLst/>
                        <a:latin typeface="Book Antiqua"/>
                      </a:endParaRPr>
                    </a:p>
                  </a:txBody>
                  <a:tcPr marL="85538" marR="85538" marT="42769" marB="42769"/>
                </a:tc>
                <a:tc>
                  <a:txBody>
                    <a:bodyPr/>
                    <a:lstStyle/>
                    <a:p>
                      <a:pPr algn="ctr" fontAlgn="base"/>
                      <a:r>
                        <a:rPr lang="en-US" sz="2100">
                          <a:effectLst/>
                          <a:latin typeface="Book Antiqua"/>
                        </a:rPr>
                        <a:t>30</a:t>
                      </a:r>
                      <a:r>
                        <a:rPr lang="en-US" sz="2100" baseline="30000">
                          <a:effectLst/>
                          <a:latin typeface="Book Antiqua"/>
                        </a:rPr>
                        <a:t>th</a:t>
                      </a:r>
                      <a:r>
                        <a:rPr lang="en-US" sz="2100">
                          <a:effectLst/>
                          <a:latin typeface="Book Antiqua"/>
                        </a:rPr>
                        <a:t> OCTOBER​</a:t>
                      </a:r>
                      <a:endParaRPr lang="en-US" sz="2100">
                        <a:solidFill>
                          <a:srgbClr val="FFFFFF"/>
                        </a:solidFill>
                        <a:effectLst/>
                        <a:latin typeface="Book Antiqua"/>
                      </a:endParaRPr>
                    </a:p>
                  </a:txBody>
                  <a:tcPr marL="85538" marR="85538" marT="42769" marB="42769"/>
                </a:tc>
                <a:tc>
                  <a:txBody>
                    <a:bodyPr/>
                    <a:lstStyle/>
                    <a:p>
                      <a:pPr algn="ctr" fontAlgn="base"/>
                      <a:r>
                        <a:rPr lang="en-US" sz="2100">
                          <a:effectLst/>
                          <a:latin typeface="Book Antiqua"/>
                        </a:rPr>
                        <a:t>15</a:t>
                      </a:r>
                      <a:r>
                        <a:rPr lang="en-US" sz="2100" baseline="30000">
                          <a:effectLst/>
                          <a:latin typeface="Book Antiqua"/>
                        </a:rPr>
                        <a:t>th</a:t>
                      </a:r>
                      <a:r>
                        <a:rPr lang="en-US" sz="2100">
                          <a:effectLst/>
                          <a:latin typeface="Book Antiqua"/>
                        </a:rPr>
                        <a:t> OCTOBER​</a:t>
                      </a:r>
                      <a:endParaRPr lang="en-US" sz="2100">
                        <a:solidFill>
                          <a:srgbClr val="FFFFFF"/>
                        </a:solidFill>
                        <a:effectLst/>
                        <a:latin typeface="Book Antiqua"/>
                      </a:endParaRPr>
                    </a:p>
                  </a:txBody>
                  <a:tcPr marL="85538" marR="85538" marT="42769" marB="42769"/>
                </a:tc>
                <a:extLst>
                  <a:ext uri="{0D108BD9-81ED-4DB2-BD59-A6C34878D82A}">
                    <a16:rowId xmlns:a16="http://schemas.microsoft.com/office/drawing/2014/main" val="543053616"/>
                  </a:ext>
                </a:extLst>
              </a:tr>
              <a:tr h="1018364">
                <a:tc>
                  <a:txBody>
                    <a:bodyPr/>
                    <a:lstStyle/>
                    <a:p>
                      <a:pPr fontAlgn="base"/>
                      <a:r>
                        <a:rPr lang="en-US" sz="2100">
                          <a:effectLst/>
                          <a:latin typeface="Book Antiqua"/>
                        </a:rPr>
                        <a:t>Q3 (Quarter 3) ​</a:t>
                      </a:r>
                    </a:p>
                    <a:p>
                      <a:pPr fontAlgn="base"/>
                      <a:r>
                        <a:rPr lang="en-US" sz="2100">
                          <a:effectLst/>
                          <a:latin typeface="Book Antiqua"/>
                        </a:rPr>
                        <a:t> 1</a:t>
                      </a:r>
                      <a:r>
                        <a:rPr lang="en-US" sz="2100" baseline="30000">
                          <a:effectLst/>
                          <a:latin typeface="Book Antiqua"/>
                        </a:rPr>
                        <a:t>st</a:t>
                      </a:r>
                      <a:r>
                        <a:rPr lang="en-US" sz="2100">
                          <a:effectLst/>
                          <a:latin typeface="Book Antiqua"/>
                        </a:rPr>
                        <a:t> Oct – 31</a:t>
                      </a:r>
                      <a:r>
                        <a:rPr lang="en-US" sz="2100" baseline="30000">
                          <a:effectLst/>
                          <a:latin typeface="Book Antiqua"/>
                        </a:rPr>
                        <a:t>st</a:t>
                      </a:r>
                      <a:r>
                        <a:rPr lang="en-US" sz="2100">
                          <a:effectLst/>
                          <a:latin typeface="Book Antiqua"/>
                        </a:rPr>
                        <a:t> Dec​</a:t>
                      </a:r>
                    </a:p>
                    <a:p>
                      <a:pPr fontAlgn="base"/>
                      <a:r>
                        <a:rPr lang="en-US" sz="2100">
                          <a:effectLst/>
                          <a:latin typeface="Book Antiqua"/>
                        </a:rPr>
                        <a:t>​</a:t>
                      </a:r>
                      <a:endParaRPr lang="en-US" sz="2100">
                        <a:solidFill>
                          <a:srgbClr val="FFFFFF"/>
                        </a:solidFill>
                        <a:effectLst/>
                        <a:latin typeface="Book Antiqua"/>
                      </a:endParaRPr>
                    </a:p>
                  </a:txBody>
                  <a:tcPr marL="85538" marR="85538" marT="42769" marB="42769"/>
                </a:tc>
                <a:tc>
                  <a:txBody>
                    <a:bodyPr/>
                    <a:lstStyle/>
                    <a:p>
                      <a:pPr algn="ctr" fontAlgn="base"/>
                      <a:r>
                        <a:rPr lang="en-US" sz="2100">
                          <a:effectLst/>
                          <a:latin typeface="Book Antiqua"/>
                        </a:rPr>
                        <a:t>31</a:t>
                      </a:r>
                      <a:r>
                        <a:rPr lang="en-US" sz="2100" baseline="30000">
                          <a:effectLst/>
                          <a:latin typeface="Book Antiqua"/>
                        </a:rPr>
                        <a:t>st</a:t>
                      </a:r>
                      <a:r>
                        <a:rPr lang="en-US" sz="2100">
                          <a:effectLst/>
                          <a:latin typeface="Book Antiqua"/>
                        </a:rPr>
                        <a:t> JANUARY ​</a:t>
                      </a:r>
                      <a:endParaRPr lang="en-US" sz="2100">
                        <a:solidFill>
                          <a:srgbClr val="FFFFFF"/>
                        </a:solidFill>
                        <a:effectLst/>
                        <a:latin typeface="Book Antiqua"/>
                      </a:endParaRPr>
                    </a:p>
                  </a:txBody>
                  <a:tcPr marL="85538" marR="85538" marT="42769" marB="42769"/>
                </a:tc>
                <a:tc>
                  <a:txBody>
                    <a:bodyPr/>
                    <a:lstStyle/>
                    <a:p>
                      <a:pPr algn="ctr" fontAlgn="base"/>
                      <a:r>
                        <a:rPr lang="en-US" sz="2100">
                          <a:effectLst/>
                          <a:latin typeface="Book Antiqua"/>
                        </a:rPr>
                        <a:t>15</a:t>
                      </a:r>
                      <a:r>
                        <a:rPr lang="en-US" sz="2100" baseline="30000">
                          <a:effectLst/>
                          <a:latin typeface="Book Antiqua"/>
                        </a:rPr>
                        <a:t>th</a:t>
                      </a:r>
                      <a:r>
                        <a:rPr lang="en-US" sz="2100">
                          <a:effectLst/>
                          <a:latin typeface="Book Antiqua"/>
                        </a:rPr>
                        <a:t> JANUARY​</a:t>
                      </a:r>
                      <a:endParaRPr lang="en-US" sz="2100">
                        <a:solidFill>
                          <a:srgbClr val="FFFFFF"/>
                        </a:solidFill>
                        <a:effectLst/>
                        <a:latin typeface="Book Antiqua"/>
                      </a:endParaRPr>
                    </a:p>
                  </a:txBody>
                  <a:tcPr marL="85538" marR="85538" marT="42769" marB="42769"/>
                </a:tc>
                <a:extLst>
                  <a:ext uri="{0D108BD9-81ED-4DB2-BD59-A6C34878D82A}">
                    <a16:rowId xmlns:a16="http://schemas.microsoft.com/office/drawing/2014/main" val="212503528"/>
                  </a:ext>
                </a:extLst>
              </a:tr>
              <a:tr h="1018364">
                <a:tc>
                  <a:txBody>
                    <a:bodyPr/>
                    <a:lstStyle/>
                    <a:p>
                      <a:pPr fontAlgn="base"/>
                      <a:r>
                        <a:rPr lang="en-US" sz="2100">
                          <a:effectLst/>
                          <a:latin typeface="Book Antiqua"/>
                        </a:rPr>
                        <a:t>Q4 (Quarter 4) ​</a:t>
                      </a:r>
                    </a:p>
                    <a:p>
                      <a:pPr fontAlgn="base"/>
                      <a:r>
                        <a:rPr lang="en-US" sz="2100">
                          <a:effectLst/>
                          <a:latin typeface="Book Antiqua"/>
                        </a:rPr>
                        <a:t>1</a:t>
                      </a:r>
                      <a:r>
                        <a:rPr lang="en-US" sz="2100" baseline="30000">
                          <a:effectLst/>
                          <a:latin typeface="Book Antiqua"/>
                        </a:rPr>
                        <a:t>st</a:t>
                      </a:r>
                      <a:r>
                        <a:rPr lang="en-US" sz="2100">
                          <a:effectLst/>
                          <a:latin typeface="Book Antiqua"/>
                        </a:rPr>
                        <a:t> Jan – 31</a:t>
                      </a:r>
                      <a:r>
                        <a:rPr lang="en-US" sz="2100" baseline="30000">
                          <a:effectLst/>
                          <a:latin typeface="Book Antiqua"/>
                        </a:rPr>
                        <a:t>st</a:t>
                      </a:r>
                      <a:r>
                        <a:rPr lang="en-US" sz="2100">
                          <a:effectLst/>
                          <a:latin typeface="Book Antiqua"/>
                        </a:rPr>
                        <a:t> Mar​</a:t>
                      </a:r>
                    </a:p>
                    <a:p>
                      <a:pPr fontAlgn="base"/>
                      <a:r>
                        <a:rPr lang="en-US" sz="2100">
                          <a:effectLst/>
                          <a:latin typeface="Book Antiqua"/>
                        </a:rPr>
                        <a:t>​</a:t>
                      </a:r>
                      <a:endParaRPr lang="en-US" sz="2100">
                        <a:solidFill>
                          <a:srgbClr val="FFFFFF"/>
                        </a:solidFill>
                        <a:effectLst/>
                        <a:latin typeface="Book Antiqua"/>
                      </a:endParaRPr>
                    </a:p>
                  </a:txBody>
                  <a:tcPr marL="85538" marR="85538" marT="42769" marB="42769"/>
                </a:tc>
                <a:tc>
                  <a:txBody>
                    <a:bodyPr/>
                    <a:lstStyle/>
                    <a:p>
                      <a:pPr algn="ctr" fontAlgn="base"/>
                      <a:r>
                        <a:rPr lang="en-US" sz="2100">
                          <a:effectLst/>
                          <a:latin typeface="Book Antiqua"/>
                        </a:rPr>
                        <a:t>15</a:t>
                      </a:r>
                      <a:r>
                        <a:rPr lang="en-US" sz="2100" baseline="30000">
                          <a:effectLst/>
                          <a:latin typeface="Book Antiqua"/>
                        </a:rPr>
                        <a:t>th</a:t>
                      </a:r>
                      <a:r>
                        <a:rPr lang="en-US" sz="2100">
                          <a:effectLst/>
                          <a:latin typeface="Book Antiqua"/>
                        </a:rPr>
                        <a:t> MAY ​</a:t>
                      </a:r>
                      <a:endParaRPr lang="en-US" sz="2100">
                        <a:solidFill>
                          <a:srgbClr val="FFFFFF"/>
                        </a:solidFill>
                        <a:effectLst/>
                        <a:latin typeface="Book Antiqua"/>
                      </a:endParaRPr>
                    </a:p>
                  </a:txBody>
                  <a:tcPr marL="85538" marR="85538" marT="42769" marB="42769"/>
                </a:tc>
                <a:tc>
                  <a:txBody>
                    <a:bodyPr/>
                    <a:lstStyle/>
                    <a:p>
                      <a:pPr algn="ctr" fontAlgn="base"/>
                      <a:r>
                        <a:rPr lang="en-US" sz="2100">
                          <a:effectLst/>
                          <a:latin typeface="Book Antiqua"/>
                        </a:rPr>
                        <a:t>15</a:t>
                      </a:r>
                      <a:r>
                        <a:rPr lang="en-US" sz="2100" baseline="30000">
                          <a:effectLst/>
                          <a:latin typeface="Book Antiqua"/>
                        </a:rPr>
                        <a:t>th</a:t>
                      </a:r>
                      <a:r>
                        <a:rPr lang="en-US" sz="2100">
                          <a:effectLst/>
                          <a:latin typeface="Book Antiqua"/>
                        </a:rPr>
                        <a:t> MAY​</a:t>
                      </a:r>
                      <a:endParaRPr lang="en-US" sz="2100">
                        <a:solidFill>
                          <a:srgbClr val="FFFFFF"/>
                        </a:solidFill>
                        <a:effectLst/>
                        <a:latin typeface="Book Antiqua"/>
                      </a:endParaRPr>
                    </a:p>
                  </a:txBody>
                  <a:tcPr marL="85538" marR="85538" marT="42769" marB="42769"/>
                </a:tc>
                <a:extLst>
                  <a:ext uri="{0D108BD9-81ED-4DB2-BD59-A6C34878D82A}">
                    <a16:rowId xmlns:a16="http://schemas.microsoft.com/office/drawing/2014/main" val="3185510537"/>
                  </a:ext>
                </a:extLst>
              </a:tr>
            </a:tbl>
          </a:graphicData>
        </a:graphic>
      </p:graphicFrame>
    </p:spTree>
    <p:extLst>
      <p:ext uri="{BB962C8B-B14F-4D97-AF65-F5344CB8AC3E}">
        <p14:creationId xmlns:p14="http://schemas.microsoft.com/office/powerpoint/2010/main" val="11382242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27FF362-FC97-4BF5-949B-D4ADFA26E4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888549">
            <a:off x="-1059473" y="-1108988"/>
            <a:ext cx="7179830" cy="5226565"/>
          </a:xfrm>
          <a:custGeom>
            <a:avLst/>
            <a:gdLst>
              <a:gd name="connsiteX0" fmla="*/ 5217841 w 7179830"/>
              <a:gd name="connsiteY0" fmla="*/ 464824 h 5226565"/>
              <a:gd name="connsiteX1" fmla="*/ 5222490 w 7179830"/>
              <a:gd name="connsiteY1" fmla="*/ 464289 h 5226565"/>
              <a:gd name="connsiteX2" fmla="*/ 5216768 w 7179830"/>
              <a:gd name="connsiteY2" fmla="*/ 463394 h 5226565"/>
              <a:gd name="connsiteX3" fmla="*/ 5217841 w 7179830"/>
              <a:gd name="connsiteY3" fmla="*/ 464824 h 5226565"/>
              <a:gd name="connsiteX4" fmla="*/ 4945201 w 7179830"/>
              <a:gd name="connsiteY4" fmla="*/ 5226565 h 5226565"/>
              <a:gd name="connsiteX5" fmla="*/ 140449 w 7179830"/>
              <a:gd name="connsiteY5" fmla="*/ 2240811 h 5226565"/>
              <a:gd name="connsiteX6" fmla="*/ 232913 w 7179830"/>
              <a:gd name="connsiteY6" fmla="*/ 2052782 h 5226565"/>
              <a:gd name="connsiteX7" fmla="*/ 375714 w 7179830"/>
              <a:gd name="connsiteY7" fmla="*/ 1803205 h 5226565"/>
              <a:gd name="connsiteX8" fmla="*/ 1512756 w 7179830"/>
              <a:gd name="connsiteY8" fmla="*/ 638448 h 5226565"/>
              <a:gd name="connsiteX9" fmla="*/ 2902095 w 7179830"/>
              <a:gd name="connsiteY9" fmla="*/ 120440 h 5226565"/>
              <a:gd name="connsiteX10" fmla="*/ 2848453 w 7179830"/>
              <a:gd name="connsiteY10" fmla="*/ 125626 h 5226565"/>
              <a:gd name="connsiteX11" fmla="*/ 1837830 w 7179830"/>
              <a:gd name="connsiteY11" fmla="*/ 426203 h 5226565"/>
              <a:gd name="connsiteX12" fmla="*/ 214608 w 7179830"/>
              <a:gd name="connsiteY12" fmla="*/ 1882239 h 5226565"/>
              <a:gd name="connsiteX13" fmla="*/ 91317 w 7179830"/>
              <a:gd name="connsiteY13" fmla="*/ 2123701 h 5226565"/>
              <a:gd name="connsiteX14" fmla="*/ 64092 w 7179830"/>
              <a:gd name="connsiteY14" fmla="*/ 2193361 h 5226565"/>
              <a:gd name="connsiteX15" fmla="*/ 0 w 7179830"/>
              <a:gd name="connsiteY15" fmla="*/ 2153533 h 5226565"/>
              <a:gd name="connsiteX16" fmla="*/ 42834 w 7179830"/>
              <a:gd name="connsiteY16" fmla="*/ 2047277 h 5226565"/>
              <a:gd name="connsiteX17" fmla="*/ 923582 w 7179830"/>
              <a:gd name="connsiteY17" fmla="*/ 915600 h 5226565"/>
              <a:gd name="connsiteX18" fmla="*/ 2686989 w 7179830"/>
              <a:gd name="connsiteY18" fmla="*/ 73950 h 5226565"/>
              <a:gd name="connsiteX19" fmla="*/ 3059983 w 7179830"/>
              <a:gd name="connsiteY19" fmla="*/ 20308 h 5226565"/>
              <a:gd name="connsiteX20" fmla="*/ 3454435 w 7179830"/>
              <a:gd name="connsiteY20" fmla="*/ 1176 h 5226565"/>
              <a:gd name="connsiteX21" fmla="*/ 3923806 w 7179830"/>
              <a:gd name="connsiteY21" fmla="*/ 49990 h 5226565"/>
              <a:gd name="connsiteX22" fmla="*/ 5350874 w 7179830"/>
              <a:gd name="connsiteY22" fmla="*/ 426917 h 5226565"/>
              <a:gd name="connsiteX23" fmla="*/ 6607360 w 7179830"/>
              <a:gd name="connsiteY23" fmla="*/ 1075097 h 5226565"/>
              <a:gd name="connsiteX24" fmla="*/ 7110534 w 7179830"/>
              <a:gd name="connsiteY24" fmla="*/ 1541421 h 5226565"/>
              <a:gd name="connsiteX25" fmla="*/ 7179830 w 7179830"/>
              <a:gd name="connsiteY25" fmla="*/ 1630542 h 5226565"/>
              <a:gd name="connsiteX26" fmla="*/ 7136295 w 7179830"/>
              <a:gd name="connsiteY26" fmla="*/ 1700600 h 5226565"/>
              <a:gd name="connsiteX27" fmla="*/ 7131140 w 7179830"/>
              <a:gd name="connsiteY27" fmla="*/ 1693045 h 5226565"/>
              <a:gd name="connsiteX28" fmla="*/ 6577499 w 7179830"/>
              <a:gd name="connsiteY28" fmla="*/ 1148230 h 5226565"/>
              <a:gd name="connsiteX29" fmla="*/ 5494816 w 7179830"/>
              <a:gd name="connsiteY29" fmla="*/ 563527 h 5226565"/>
              <a:gd name="connsiteX30" fmla="*/ 5366967 w 7179830"/>
              <a:gd name="connsiteY30" fmla="*/ 514176 h 5226565"/>
              <a:gd name="connsiteX31" fmla="*/ 5244661 w 7179830"/>
              <a:gd name="connsiteY31" fmla="*/ 470725 h 5226565"/>
              <a:gd name="connsiteX32" fmla="*/ 5904822 w 7179830"/>
              <a:gd name="connsiteY32" fmla="*/ 815468 h 5226565"/>
              <a:gd name="connsiteX33" fmla="*/ 7015222 w 7179830"/>
              <a:gd name="connsiteY33" fmla="*/ 1815185 h 5226565"/>
              <a:gd name="connsiteX34" fmla="*/ 7040454 w 7179830"/>
              <a:gd name="connsiteY34" fmla="*/ 1854830 h 522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179830" h="5226565">
                <a:moveTo>
                  <a:pt x="5217841" y="464824"/>
                </a:moveTo>
                <a:lnTo>
                  <a:pt x="5222490" y="464289"/>
                </a:lnTo>
                <a:lnTo>
                  <a:pt x="5216768" y="463394"/>
                </a:lnTo>
                <a:cubicBezTo>
                  <a:pt x="5216768" y="463394"/>
                  <a:pt x="5216768" y="464646"/>
                  <a:pt x="5217841" y="464824"/>
                </a:cubicBezTo>
                <a:close/>
                <a:moveTo>
                  <a:pt x="4945201" y="5226565"/>
                </a:moveTo>
                <a:lnTo>
                  <a:pt x="140449" y="2240811"/>
                </a:lnTo>
                <a:lnTo>
                  <a:pt x="232913" y="2052782"/>
                </a:lnTo>
                <a:cubicBezTo>
                  <a:pt x="277693" y="1968290"/>
                  <a:pt x="325201" y="1885054"/>
                  <a:pt x="375714" y="1803205"/>
                </a:cubicBezTo>
                <a:cubicBezTo>
                  <a:pt x="667528" y="1329721"/>
                  <a:pt x="1039629" y="935091"/>
                  <a:pt x="1512756" y="638448"/>
                </a:cubicBezTo>
                <a:cubicBezTo>
                  <a:pt x="1939392" y="370950"/>
                  <a:pt x="2405724" y="210560"/>
                  <a:pt x="2902095" y="120440"/>
                </a:cubicBezTo>
                <a:cubicBezTo>
                  <a:pt x="2884054" y="118134"/>
                  <a:pt x="2865727" y="119904"/>
                  <a:pt x="2848453" y="125626"/>
                </a:cubicBezTo>
                <a:cubicBezTo>
                  <a:pt x="2498704" y="175943"/>
                  <a:pt x="2158217" y="277201"/>
                  <a:pt x="1837830" y="426203"/>
                </a:cubicBezTo>
                <a:cubicBezTo>
                  <a:pt x="1147094" y="744660"/>
                  <a:pt x="593502" y="1217071"/>
                  <a:pt x="214608" y="1882239"/>
                </a:cubicBezTo>
                <a:cubicBezTo>
                  <a:pt x="169441" y="1960776"/>
                  <a:pt x="128308" y="2041369"/>
                  <a:pt x="91317" y="2123701"/>
                </a:cubicBezTo>
                <a:lnTo>
                  <a:pt x="64092" y="2193361"/>
                </a:lnTo>
                <a:lnTo>
                  <a:pt x="0" y="2153533"/>
                </a:lnTo>
                <a:lnTo>
                  <a:pt x="42834" y="2047277"/>
                </a:lnTo>
                <a:cubicBezTo>
                  <a:pt x="241792" y="1615775"/>
                  <a:pt x="541268" y="1241591"/>
                  <a:pt x="923582" y="915600"/>
                </a:cubicBezTo>
                <a:cubicBezTo>
                  <a:pt x="1435331" y="478415"/>
                  <a:pt x="2028081" y="205375"/>
                  <a:pt x="2686989" y="73950"/>
                </a:cubicBezTo>
                <a:cubicBezTo>
                  <a:pt x="2810367" y="49274"/>
                  <a:pt x="2934818" y="32466"/>
                  <a:pt x="3059983" y="20308"/>
                </a:cubicBezTo>
                <a:cubicBezTo>
                  <a:pt x="3185149" y="8148"/>
                  <a:pt x="3308706" y="2963"/>
                  <a:pt x="3454435" y="1176"/>
                </a:cubicBezTo>
                <a:cubicBezTo>
                  <a:pt x="3599805" y="-5977"/>
                  <a:pt x="3761985" y="20665"/>
                  <a:pt x="3923806" y="49990"/>
                </a:cubicBezTo>
                <a:cubicBezTo>
                  <a:pt x="4409449" y="137964"/>
                  <a:pt x="4886867" y="257228"/>
                  <a:pt x="5350874" y="426917"/>
                </a:cubicBezTo>
                <a:cubicBezTo>
                  <a:pt x="5797001" y="589991"/>
                  <a:pt x="6223101" y="792223"/>
                  <a:pt x="6607360" y="1075097"/>
                </a:cubicBezTo>
                <a:cubicBezTo>
                  <a:pt x="6794438" y="1212779"/>
                  <a:pt x="6965102" y="1365689"/>
                  <a:pt x="7110534" y="1541421"/>
                </a:cubicBezTo>
                <a:lnTo>
                  <a:pt x="7179830" y="1630542"/>
                </a:lnTo>
                <a:lnTo>
                  <a:pt x="7136295" y="1700600"/>
                </a:lnTo>
                <a:lnTo>
                  <a:pt x="7131140" y="1693045"/>
                </a:lnTo>
                <a:cubicBezTo>
                  <a:pt x="6977874" y="1483026"/>
                  <a:pt x="6788448" y="1305671"/>
                  <a:pt x="6577499" y="1148230"/>
                </a:cubicBezTo>
                <a:cubicBezTo>
                  <a:pt x="6245452" y="900401"/>
                  <a:pt x="5878538" y="716408"/>
                  <a:pt x="5494816" y="563527"/>
                </a:cubicBezTo>
                <a:cubicBezTo>
                  <a:pt x="5452491" y="546487"/>
                  <a:pt x="5409881" y="530036"/>
                  <a:pt x="5366967" y="514176"/>
                </a:cubicBezTo>
                <a:cubicBezTo>
                  <a:pt x="5326377" y="499156"/>
                  <a:pt x="5285430" y="485210"/>
                  <a:pt x="5244661" y="470725"/>
                </a:cubicBezTo>
                <a:cubicBezTo>
                  <a:pt x="5471517" y="572127"/>
                  <a:pt x="5691970" y="687263"/>
                  <a:pt x="5904822" y="815468"/>
                </a:cubicBezTo>
                <a:cubicBezTo>
                  <a:pt x="6336645" y="1080104"/>
                  <a:pt x="6718758" y="1400351"/>
                  <a:pt x="7015222" y="1815185"/>
                </a:cubicBezTo>
                <a:lnTo>
                  <a:pt x="7040454" y="1854830"/>
                </a:lnTo>
                <a:close/>
              </a:path>
            </a:pathLst>
          </a:custGeom>
          <a:solidFill>
            <a:schemeClr val="accent2"/>
          </a:solidFill>
          <a:ln w="12700"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67110B8D-4C9D-4BE4-882A-2DC1ECF2C039}"/>
              </a:ext>
            </a:extLst>
          </p:cNvPr>
          <p:cNvSpPr>
            <a:spLocks noGrp="1"/>
          </p:cNvSpPr>
          <p:nvPr>
            <p:ph type="title"/>
          </p:nvPr>
        </p:nvSpPr>
        <p:spPr>
          <a:xfrm>
            <a:off x="841246" y="673770"/>
            <a:ext cx="3644489" cy="2414488"/>
          </a:xfrm>
        </p:spPr>
        <p:txBody>
          <a:bodyPr lIns="0" tIns="0" rIns="0" bIns="0" anchor="t">
            <a:normAutofit/>
          </a:bodyPr>
          <a:lstStyle/>
          <a:p>
            <a:pPr>
              <a:lnSpc>
                <a:spcPct val="90000"/>
              </a:lnSpc>
            </a:pPr>
            <a:r>
              <a:rPr lang="en-GB" sz="4200" b="1">
                <a:solidFill>
                  <a:srgbClr val="FFFFFF"/>
                </a:solidFill>
              </a:rPr>
              <a:t>Furnishing of TDS statement electronically</a:t>
            </a:r>
            <a:endParaRPr lang="en-US" sz="4200">
              <a:solidFill>
                <a:srgbClr val="FFFFFF"/>
              </a:solidFill>
            </a:endParaRPr>
          </a:p>
        </p:txBody>
      </p:sp>
      <p:sp>
        <p:nvSpPr>
          <p:cNvPr id="3" name="Text Placeholder 2">
            <a:extLst>
              <a:ext uri="{FF2B5EF4-FFF2-40B4-BE49-F238E27FC236}">
                <a16:creationId xmlns:a16="http://schemas.microsoft.com/office/drawing/2014/main" id="{79882B9E-4255-4488-9C38-E31BD87CF923}"/>
              </a:ext>
            </a:extLst>
          </p:cNvPr>
          <p:cNvSpPr>
            <a:spLocks noGrp="1"/>
          </p:cNvSpPr>
          <p:nvPr>
            <p:ph type="body" idx="1"/>
          </p:nvPr>
        </p:nvSpPr>
        <p:spPr>
          <a:xfrm>
            <a:off x="6095999" y="882315"/>
            <a:ext cx="5719097" cy="5675646"/>
          </a:xfrm>
        </p:spPr>
        <p:txBody>
          <a:bodyPr wrap="square" lIns="0" tIns="0" rIns="0" bIns="0" anchor="t">
            <a:normAutofit/>
          </a:bodyPr>
          <a:lstStyle/>
          <a:p>
            <a:pPr>
              <a:spcAft>
                <a:spcPts val="600"/>
              </a:spcAft>
            </a:pPr>
            <a:endParaRPr lang="en-GB" sz="2200" b="1">
              <a:cs typeface="Calibri"/>
            </a:endParaRPr>
          </a:p>
          <a:p>
            <a:pPr>
              <a:spcAft>
                <a:spcPts val="600"/>
              </a:spcAft>
            </a:pPr>
            <a:r>
              <a:rPr lang="en-GB" sz="2400" b="1">
                <a:latin typeface="Book Antiqua"/>
                <a:cs typeface="Calibri"/>
              </a:rPr>
              <a:t>The quarterly TDS statement shall be furnished electronically in any of the following mode:</a:t>
            </a:r>
            <a:endParaRPr lang="en-GB" sz="2400">
              <a:latin typeface="Book Antiqua"/>
              <a:cs typeface="Calibri"/>
            </a:endParaRPr>
          </a:p>
          <a:p>
            <a:pPr>
              <a:spcAft>
                <a:spcPts val="600"/>
              </a:spcAft>
            </a:pPr>
            <a:r>
              <a:rPr lang="en-GB" sz="2400">
                <a:latin typeface="Book Antiqua"/>
                <a:cs typeface="Calibri"/>
              </a:rPr>
              <a:t>a) Furnishing the statement electronically under digital signature; or</a:t>
            </a:r>
          </a:p>
          <a:p>
            <a:pPr>
              <a:spcAft>
                <a:spcPts val="600"/>
              </a:spcAft>
            </a:pPr>
            <a:r>
              <a:rPr lang="en-GB" sz="2400">
                <a:latin typeface="Book Antiqua"/>
                <a:cs typeface="Calibri"/>
              </a:rPr>
              <a:t>b) Furnishing the statement electronically along with the verification of the statement in Form 27A or verified through an electronic process</a:t>
            </a:r>
          </a:p>
          <a:p>
            <a:pPr>
              <a:spcAft>
                <a:spcPts val="600"/>
              </a:spcAft>
            </a:pPr>
            <a:endParaRPr lang="en-GB" sz="2200">
              <a:cs typeface="Calibri"/>
            </a:endParaRPr>
          </a:p>
        </p:txBody>
      </p:sp>
    </p:spTree>
    <p:extLst>
      <p:ext uri="{BB962C8B-B14F-4D97-AF65-F5344CB8AC3E}">
        <p14:creationId xmlns:p14="http://schemas.microsoft.com/office/powerpoint/2010/main" val="2141227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36D6943-5CDF-49B9-AFF4-E440B56D8E50}"/>
              </a:ext>
            </a:extLst>
          </p:cNvPr>
          <p:cNvSpPr>
            <a:spLocks noGrp="1"/>
          </p:cNvSpPr>
          <p:nvPr>
            <p:ph type="title"/>
          </p:nvPr>
        </p:nvSpPr>
        <p:spPr>
          <a:xfrm>
            <a:off x="1371597" y="348865"/>
            <a:ext cx="10044023" cy="877729"/>
          </a:xfrm>
        </p:spPr>
        <p:txBody>
          <a:bodyPr lIns="0" tIns="0" rIns="0" bIns="0" anchor="ctr">
            <a:normAutofit/>
          </a:bodyPr>
          <a:lstStyle/>
          <a:p>
            <a:r>
              <a:rPr lang="en-GB" sz="4000">
                <a:solidFill>
                  <a:srgbClr val="FFFFFF"/>
                </a:solidFill>
              </a:rPr>
              <a:t>RETURNS</a:t>
            </a:r>
          </a:p>
        </p:txBody>
      </p:sp>
      <p:graphicFrame>
        <p:nvGraphicFramePr>
          <p:cNvPr id="5" name="Text Placeholder 2">
            <a:extLst>
              <a:ext uri="{FF2B5EF4-FFF2-40B4-BE49-F238E27FC236}">
                <a16:creationId xmlns:a16="http://schemas.microsoft.com/office/drawing/2014/main" id="{B4A0AD9C-87B4-4959-8722-CE6159298737}"/>
              </a:ext>
            </a:extLst>
          </p:cNvPr>
          <p:cNvGraphicFramePr/>
          <p:nvPr>
            <p:extLst>
              <p:ext uri="{D42A27DB-BD31-4B8C-83A1-F6EECF244321}">
                <p14:modId xmlns:p14="http://schemas.microsoft.com/office/powerpoint/2010/main" val="3488992122"/>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25061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5309F45-ABC7-48E1-86A3-F7C72559E604}"/>
              </a:ext>
            </a:extLst>
          </p:cNvPr>
          <p:cNvSpPr>
            <a:spLocks noGrp="1"/>
          </p:cNvSpPr>
          <p:nvPr>
            <p:ph type="title"/>
          </p:nvPr>
        </p:nvSpPr>
        <p:spPr>
          <a:xfrm>
            <a:off x="95779" y="1710077"/>
            <a:ext cx="3962061" cy="4516360"/>
          </a:xfrm>
        </p:spPr>
        <p:txBody>
          <a:bodyPr lIns="0" tIns="0" rIns="0" bIns="0" anchor="t">
            <a:normAutofit/>
          </a:bodyPr>
          <a:lstStyle/>
          <a:p>
            <a:r>
              <a:rPr lang="en-GB" sz="3600" b="1">
                <a:latin typeface="Book Antiqua"/>
              </a:rPr>
              <a:t>SPECIAL PROCEDURES</a:t>
            </a:r>
          </a:p>
        </p:txBody>
      </p:sp>
      <p:sp>
        <p:nvSpPr>
          <p:cNvPr id="10" name="Rectangle 9">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Rectangle 15">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ext Placeholder 2">
            <a:extLst>
              <a:ext uri="{FF2B5EF4-FFF2-40B4-BE49-F238E27FC236}">
                <a16:creationId xmlns:a16="http://schemas.microsoft.com/office/drawing/2014/main" id="{7A0E0F26-FBB8-4FDA-ADCE-445A8586276C}"/>
              </a:ext>
            </a:extLst>
          </p:cNvPr>
          <p:cNvSpPr>
            <a:spLocks noGrp="1"/>
          </p:cNvSpPr>
          <p:nvPr>
            <p:ph type="body" idx="1"/>
          </p:nvPr>
        </p:nvSpPr>
        <p:spPr>
          <a:xfrm>
            <a:off x="3426956" y="912358"/>
            <a:ext cx="8824044" cy="5576017"/>
          </a:xfrm>
        </p:spPr>
        <p:txBody>
          <a:bodyPr wrap="square" lIns="0" tIns="0" rIns="0" bIns="0" anchor="t">
            <a:noAutofit/>
          </a:bodyPr>
          <a:lstStyle/>
          <a:p>
            <a:pPr>
              <a:spcAft>
                <a:spcPts val="600"/>
              </a:spcAft>
            </a:pPr>
            <a:r>
              <a:rPr lang="en-GB" sz="2100">
                <a:latin typeface="Book Antiqua"/>
                <a:ea typeface="+mn-lt"/>
                <a:cs typeface="+mn-lt"/>
              </a:rPr>
              <a:t>TDS on Property (Form 26QB)</a:t>
            </a:r>
            <a:endParaRPr lang="en-GB" sz="2100" dirty="0">
              <a:latin typeface="Book Antiqua"/>
              <a:ea typeface="+mn-lt"/>
              <a:cs typeface="+mn-lt"/>
            </a:endParaRPr>
          </a:p>
          <a:p>
            <a:pPr algn="l"/>
            <a:r>
              <a:rPr lang="en-GB" sz="2100">
                <a:latin typeface="Book Antiqua"/>
                <a:ea typeface="+mn-lt"/>
                <a:cs typeface="+mn-lt"/>
              </a:rPr>
              <a:t>In case tax is deducted under </a:t>
            </a:r>
            <a:r>
              <a:rPr lang="en-GB" sz="2100" dirty="0">
                <a:latin typeface="Book Antiqua"/>
                <a:ea typeface="+mn-lt"/>
                <a:cs typeface="+mn-lt"/>
                <a:hlinkClick r:id="rId2"/>
              </a:rPr>
              <a:t>section 194-IA</a:t>
            </a:r>
            <a:r>
              <a:rPr lang="en-GB" sz="2100" dirty="0">
                <a:latin typeface="Book Antiqua"/>
                <a:ea typeface="+mn-lt"/>
                <a:cs typeface="+mn-lt"/>
              </a:rPr>
              <a:t>, the deductor shall furnish a challan-cum-statement in Form 26QB within a period of 30 days from the end of the month in which the deduction is made. In this case, no statement shall be filed separately.</a:t>
            </a:r>
            <a:endParaRPr lang="en-GB" sz="2100">
              <a:latin typeface="Book Antiqua"/>
            </a:endParaRPr>
          </a:p>
          <a:p>
            <a:pPr algn="l"/>
            <a:endParaRPr lang="en-GB" sz="2100" dirty="0">
              <a:latin typeface="Book Antiqua"/>
              <a:cs typeface="Calibri"/>
            </a:endParaRPr>
          </a:p>
          <a:p>
            <a:pPr>
              <a:spcAft>
                <a:spcPts val="600"/>
              </a:spcAft>
            </a:pPr>
            <a:r>
              <a:rPr lang="en-GB" sz="2100">
                <a:latin typeface="Book Antiqua"/>
                <a:ea typeface="+mn-lt"/>
                <a:cs typeface="+mn-lt"/>
              </a:rPr>
              <a:t>TDS on Rent of Property (Form 26QC)</a:t>
            </a:r>
            <a:endParaRPr lang="en-GB" sz="2100" dirty="0">
              <a:latin typeface="Book Antiqua"/>
              <a:ea typeface="+mn-lt"/>
              <a:cs typeface="+mn-lt"/>
            </a:endParaRPr>
          </a:p>
          <a:p>
            <a:pPr>
              <a:spcAft>
                <a:spcPts val="600"/>
              </a:spcAft>
            </a:pPr>
            <a:r>
              <a:rPr lang="en-GB" sz="2100">
                <a:latin typeface="Book Antiqua"/>
                <a:ea typeface="+mn-lt"/>
                <a:cs typeface="+mn-lt"/>
              </a:rPr>
              <a:t>In case tax is deducted under </a:t>
            </a:r>
            <a:r>
              <a:rPr lang="en-GB" sz="2100" dirty="0">
                <a:latin typeface="Book Antiqua"/>
                <a:ea typeface="+mn-lt"/>
                <a:cs typeface="+mn-lt"/>
                <a:hlinkClick r:id="rId2"/>
              </a:rPr>
              <a:t>section 194-IB</a:t>
            </a:r>
            <a:r>
              <a:rPr lang="en-GB" sz="2100">
                <a:latin typeface="Book Antiqua"/>
                <a:ea typeface="+mn-lt"/>
                <a:cs typeface="+mn-lt"/>
              </a:rPr>
              <a:t>, the deductor shall furnish a challan-cum-statement in Form 26QC within a period of 30 days from the end of the month in which the deduction is made. In this case, no statement shall be filed separately.</a:t>
            </a:r>
            <a:endParaRPr lang="en-GB" sz="2100">
              <a:latin typeface="Book Antiqua"/>
            </a:endParaRPr>
          </a:p>
          <a:p>
            <a:pPr>
              <a:spcAft>
                <a:spcPts val="600"/>
              </a:spcAft>
            </a:pPr>
            <a:endParaRPr lang="en-GB" sz="2100" dirty="0">
              <a:latin typeface="Book Antiqua"/>
              <a:ea typeface="+mn-lt"/>
              <a:cs typeface="+mn-lt"/>
            </a:endParaRPr>
          </a:p>
          <a:p>
            <a:pPr>
              <a:spcAft>
                <a:spcPts val="600"/>
              </a:spcAft>
            </a:pPr>
            <a:r>
              <a:rPr lang="en-GB" sz="2100">
                <a:latin typeface="Book Antiqua"/>
                <a:ea typeface="+mn-lt"/>
                <a:cs typeface="+mn-lt"/>
              </a:rPr>
              <a:t>TDS on Payment to Resident Contractors and Professionals (Form 26QD)</a:t>
            </a:r>
            <a:endParaRPr lang="en-GB" sz="2100" dirty="0">
              <a:latin typeface="Book Antiqua"/>
              <a:ea typeface="+mn-lt"/>
              <a:cs typeface="+mn-lt"/>
            </a:endParaRPr>
          </a:p>
          <a:p>
            <a:pPr algn="l"/>
            <a:r>
              <a:rPr lang="en-GB" sz="2100">
                <a:latin typeface="Book Antiqua"/>
                <a:cs typeface="Calibri"/>
              </a:rPr>
              <a:t>In case tax is deducted under </a:t>
            </a:r>
            <a:r>
              <a:rPr lang="en-GB" sz="2100" dirty="0">
                <a:latin typeface="Book Antiqua"/>
                <a:cs typeface="Calibri"/>
                <a:hlinkClick r:id="rId2"/>
              </a:rPr>
              <a:t>section 194M</a:t>
            </a:r>
            <a:r>
              <a:rPr lang="en-GB" sz="2100">
                <a:latin typeface="Book Antiqua"/>
                <a:cs typeface="Calibri"/>
              </a:rPr>
              <a:t>, the deductor shall furnish a challan-cum-statement in Form 26QD within a period of 30 days from the end of the month in which the deduction is made. In this case, no statement shall be filed separately.</a:t>
            </a:r>
            <a:endParaRPr lang="en-GB" sz="2100">
              <a:latin typeface="Book Antiqua"/>
            </a:endParaRPr>
          </a:p>
        </p:txBody>
      </p:sp>
      <p:sp>
        <p:nvSpPr>
          <p:cNvPr id="18" name="Isosceles Triangle 17">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Isosceles Triangle 19">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803203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BCED4D40-4B67-4331-AC48-79B82B4A47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1B37BDC-923E-4919-8F1F-3B3C64B7D988}"/>
              </a:ext>
            </a:extLst>
          </p:cNvPr>
          <p:cNvSpPr>
            <a:spLocks noGrp="1"/>
          </p:cNvSpPr>
          <p:nvPr>
            <p:ph type="title"/>
          </p:nvPr>
        </p:nvSpPr>
        <p:spPr>
          <a:xfrm>
            <a:off x="638881" y="417576"/>
            <a:ext cx="10909640" cy="1249394"/>
          </a:xfrm>
        </p:spPr>
        <p:txBody>
          <a:bodyPr vert="horz" lIns="91440" tIns="45720" rIns="91440" bIns="45720" rtlCol="0" anchor="ctr">
            <a:normAutofit/>
          </a:bodyPr>
          <a:lstStyle/>
          <a:p>
            <a:pPr algn="ctr" rtl="0">
              <a:lnSpc>
                <a:spcPct val="90000"/>
              </a:lnSpc>
              <a:spcBef>
                <a:spcPct val="0"/>
              </a:spcBef>
            </a:pPr>
            <a:r>
              <a:rPr lang="en-US" sz="6600" kern="1200">
                <a:solidFill>
                  <a:schemeClr val="tx1"/>
                </a:solidFill>
                <a:latin typeface="+mj-lt"/>
                <a:ea typeface="+mj-ea"/>
                <a:cs typeface="+mj-cs"/>
              </a:rPr>
              <a:t>CERTIFICATIONS</a:t>
            </a:r>
          </a:p>
        </p:txBody>
      </p:sp>
      <p:sp>
        <p:nvSpPr>
          <p:cNvPr id="23" name="sketch line">
            <a:extLst>
              <a:ext uri="{FF2B5EF4-FFF2-40B4-BE49-F238E27FC236}">
                <a16:creationId xmlns:a16="http://schemas.microsoft.com/office/drawing/2014/main" id="{670CEDEF-4F34-412E-84EE-329C1E936A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07702" y="1733454"/>
            <a:ext cx="4572000" cy="18288"/>
          </a:xfrm>
          <a:custGeom>
            <a:avLst/>
            <a:gdLst>
              <a:gd name="connsiteX0" fmla="*/ 0 w 4572000"/>
              <a:gd name="connsiteY0" fmla="*/ 0 h 18288"/>
              <a:gd name="connsiteX1" fmla="*/ 515983 w 4572000"/>
              <a:gd name="connsiteY1" fmla="*/ 0 h 18288"/>
              <a:gd name="connsiteX2" fmla="*/ 1031966 w 4572000"/>
              <a:gd name="connsiteY2" fmla="*/ 0 h 18288"/>
              <a:gd name="connsiteX3" fmla="*/ 1639389 w 4572000"/>
              <a:gd name="connsiteY3" fmla="*/ 0 h 18288"/>
              <a:gd name="connsiteX4" fmla="*/ 2383971 w 4572000"/>
              <a:gd name="connsiteY4" fmla="*/ 0 h 18288"/>
              <a:gd name="connsiteX5" fmla="*/ 2945674 w 4572000"/>
              <a:gd name="connsiteY5" fmla="*/ 0 h 18288"/>
              <a:gd name="connsiteX6" fmla="*/ 3507377 w 4572000"/>
              <a:gd name="connsiteY6" fmla="*/ 0 h 18288"/>
              <a:gd name="connsiteX7" fmla="*/ 4572000 w 4572000"/>
              <a:gd name="connsiteY7" fmla="*/ 0 h 18288"/>
              <a:gd name="connsiteX8" fmla="*/ 4572000 w 4572000"/>
              <a:gd name="connsiteY8" fmla="*/ 18288 h 18288"/>
              <a:gd name="connsiteX9" fmla="*/ 3873137 w 4572000"/>
              <a:gd name="connsiteY9" fmla="*/ 18288 h 18288"/>
              <a:gd name="connsiteX10" fmla="*/ 3311434 w 4572000"/>
              <a:gd name="connsiteY10" fmla="*/ 18288 h 18288"/>
              <a:gd name="connsiteX11" fmla="*/ 2749731 w 4572000"/>
              <a:gd name="connsiteY11" fmla="*/ 18288 h 18288"/>
              <a:gd name="connsiteX12" fmla="*/ 2050869 w 4572000"/>
              <a:gd name="connsiteY12" fmla="*/ 18288 h 18288"/>
              <a:gd name="connsiteX13" fmla="*/ 1306286 w 4572000"/>
              <a:gd name="connsiteY13" fmla="*/ 18288 h 18288"/>
              <a:gd name="connsiteX14" fmla="*/ 790303 w 4572000"/>
              <a:gd name="connsiteY14" fmla="*/ 18288 h 18288"/>
              <a:gd name="connsiteX15" fmla="*/ 0 w 4572000"/>
              <a:gd name="connsiteY15" fmla="*/ 18288 h 18288"/>
              <a:gd name="connsiteX16" fmla="*/ 0 w 457200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0" h="18288" fill="none" extrusionOk="0">
                <a:moveTo>
                  <a:pt x="0" y="0"/>
                </a:moveTo>
                <a:cubicBezTo>
                  <a:pt x="105156" y="-20963"/>
                  <a:pt x="340432" y="822"/>
                  <a:pt x="515983" y="0"/>
                </a:cubicBezTo>
                <a:cubicBezTo>
                  <a:pt x="691534" y="-822"/>
                  <a:pt x="850679" y="16479"/>
                  <a:pt x="1031966" y="0"/>
                </a:cubicBezTo>
                <a:cubicBezTo>
                  <a:pt x="1213253" y="-16479"/>
                  <a:pt x="1443646" y="-18730"/>
                  <a:pt x="1639389" y="0"/>
                </a:cubicBezTo>
                <a:cubicBezTo>
                  <a:pt x="1835132" y="18730"/>
                  <a:pt x="2159975" y="18531"/>
                  <a:pt x="2383971" y="0"/>
                </a:cubicBezTo>
                <a:cubicBezTo>
                  <a:pt x="2607967" y="-18531"/>
                  <a:pt x="2719096" y="-12030"/>
                  <a:pt x="2945674" y="0"/>
                </a:cubicBezTo>
                <a:cubicBezTo>
                  <a:pt x="3172252" y="12030"/>
                  <a:pt x="3269167" y="27666"/>
                  <a:pt x="3507377" y="0"/>
                </a:cubicBezTo>
                <a:cubicBezTo>
                  <a:pt x="3745587" y="-27666"/>
                  <a:pt x="4116741" y="18705"/>
                  <a:pt x="4572000" y="0"/>
                </a:cubicBezTo>
                <a:cubicBezTo>
                  <a:pt x="4572895" y="8974"/>
                  <a:pt x="4571454" y="9359"/>
                  <a:pt x="4572000" y="18288"/>
                </a:cubicBezTo>
                <a:cubicBezTo>
                  <a:pt x="4374698" y="3942"/>
                  <a:pt x="4098874" y="-11042"/>
                  <a:pt x="3873137" y="18288"/>
                </a:cubicBezTo>
                <a:cubicBezTo>
                  <a:pt x="3647400" y="47618"/>
                  <a:pt x="3517055" y="5421"/>
                  <a:pt x="3311434" y="18288"/>
                </a:cubicBezTo>
                <a:cubicBezTo>
                  <a:pt x="3105813" y="31155"/>
                  <a:pt x="3025168" y="17856"/>
                  <a:pt x="2749731" y="18288"/>
                </a:cubicBezTo>
                <a:cubicBezTo>
                  <a:pt x="2474294" y="18720"/>
                  <a:pt x="2291766" y="-14168"/>
                  <a:pt x="2050869" y="18288"/>
                </a:cubicBezTo>
                <a:cubicBezTo>
                  <a:pt x="1809972" y="50744"/>
                  <a:pt x="1540276" y="46798"/>
                  <a:pt x="1306286" y="18288"/>
                </a:cubicBezTo>
                <a:cubicBezTo>
                  <a:pt x="1072296" y="-10222"/>
                  <a:pt x="972445" y="19645"/>
                  <a:pt x="790303" y="18288"/>
                </a:cubicBezTo>
                <a:cubicBezTo>
                  <a:pt x="608161" y="16931"/>
                  <a:pt x="200981" y="8241"/>
                  <a:pt x="0" y="18288"/>
                </a:cubicBezTo>
                <a:cubicBezTo>
                  <a:pt x="-229" y="14222"/>
                  <a:pt x="509" y="5816"/>
                  <a:pt x="0" y="0"/>
                </a:cubicBezTo>
                <a:close/>
              </a:path>
              <a:path w="4572000" h="18288" stroke="0" extrusionOk="0">
                <a:moveTo>
                  <a:pt x="0" y="0"/>
                </a:moveTo>
                <a:cubicBezTo>
                  <a:pt x="143285" y="-9565"/>
                  <a:pt x="327959" y="-11498"/>
                  <a:pt x="561703" y="0"/>
                </a:cubicBezTo>
                <a:cubicBezTo>
                  <a:pt x="795447" y="11498"/>
                  <a:pt x="838260" y="18255"/>
                  <a:pt x="1077686" y="0"/>
                </a:cubicBezTo>
                <a:cubicBezTo>
                  <a:pt x="1317112" y="-18255"/>
                  <a:pt x="1437472" y="23514"/>
                  <a:pt x="1639389" y="0"/>
                </a:cubicBezTo>
                <a:cubicBezTo>
                  <a:pt x="1841306" y="-23514"/>
                  <a:pt x="2037142" y="-12551"/>
                  <a:pt x="2292531" y="0"/>
                </a:cubicBezTo>
                <a:cubicBezTo>
                  <a:pt x="2547920" y="12551"/>
                  <a:pt x="2810436" y="-20352"/>
                  <a:pt x="2991394" y="0"/>
                </a:cubicBezTo>
                <a:cubicBezTo>
                  <a:pt x="3172352" y="20352"/>
                  <a:pt x="3530025" y="-13347"/>
                  <a:pt x="3735977" y="0"/>
                </a:cubicBezTo>
                <a:cubicBezTo>
                  <a:pt x="3941929" y="13347"/>
                  <a:pt x="4161497" y="34086"/>
                  <a:pt x="4572000" y="0"/>
                </a:cubicBezTo>
                <a:cubicBezTo>
                  <a:pt x="4571545" y="6162"/>
                  <a:pt x="4571903" y="11775"/>
                  <a:pt x="4572000" y="18288"/>
                </a:cubicBezTo>
                <a:cubicBezTo>
                  <a:pt x="4228040" y="36490"/>
                  <a:pt x="4199736" y="42557"/>
                  <a:pt x="3873137" y="18288"/>
                </a:cubicBezTo>
                <a:cubicBezTo>
                  <a:pt x="3546538" y="-5981"/>
                  <a:pt x="3472124" y="16809"/>
                  <a:pt x="3128554" y="18288"/>
                </a:cubicBezTo>
                <a:cubicBezTo>
                  <a:pt x="2784984" y="19767"/>
                  <a:pt x="2735896" y="-17781"/>
                  <a:pt x="2383971" y="18288"/>
                </a:cubicBezTo>
                <a:cubicBezTo>
                  <a:pt x="2032046" y="54357"/>
                  <a:pt x="2019324" y="2920"/>
                  <a:pt x="1867989" y="18288"/>
                </a:cubicBezTo>
                <a:cubicBezTo>
                  <a:pt x="1716654" y="33656"/>
                  <a:pt x="1418675" y="32575"/>
                  <a:pt x="1169126" y="18288"/>
                </a:cubicBezTo>
                <a:cubicBezTo>
                  <a:pt x="919577" y="4001"/>
                  <a:pt x="798537" y="16165"/>
                  <a:pt x="561703" y="18288"/>
                </a:cubicBezTo>
                <a:cubicBezTo>
                  <a:pt x="324869" y="20411"/>
                  <a:pt x="221395" y="-912"/>
                  <a:pt x="0" y="18288"/>
                </a:cubicBezTo>
                <a:cubicBezTo>
                  <a:pt x="766" y="10800"/>
                  <a:pt x="-457" y="8180"/>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able 4">
            <a:extLst>
              <a:ext uri="{FF2B5EF4-FFF2-40B4-BE49-F238E27FC236}">
                <a16:creationId xmlns:a16="http://schemas.microsoft.com/office/drawing/2014/main" id="{6DB5B059-11F8-4C61-AADE-A488E89E0BA8}"/>
              </a:ext>
            </a:extLst>
          </p:cNvPr>
          <p:cNvGraphicFramePr>
            <a:graphicFrameLocks noGrp="1"/>
          </p:cNvGraphicFramePr>
          <p:nvPr>
            <p:extLst>
              <p:ext uri="{D42A27DB-BD31-4B8C-83A1-F6EECF244321}">
                <p14:modId xmlns:p14="http://schemas.microsoft.com/office/powerpoint/2010/main" val="2251188078"/>
              </p:ext>
            </p:extLst>
          </p:nvPr>
        </p:nvGraphicFramePr>
        <p:xfrm>
          <a:off x="667986" y="2669191"/>
          <a:ext cx="11424480" cy="3586354"/>
        </p:xfrm>
        <a:graphic>
          <a:graphicData uri="http://schemas.openxmlformats.org/drawingml/2006/table">
            <a:tbl>
              <a:tblPr firstRow="1" bandRow="1">
                <a:tableStyleId>{5C22544A-7EE6-4342-B048-85BDC9FD1C3A}</a:tableStyleId>
              </a:tblPr>
              <a:tblGrid>
                <a:gridCol w="1645265">
                  <a:extLst>
                    <a:ext uri="{9D8B030D-6E8A-4147-A177-3AD203B41FA5}">
                      <a16:colId xmlns:a16="http://schemas.microsoft.com/office/drawing/2014/main" val="3878516240"/>
                    </a:ext>
                  </a:extLst>
                </a:gridCol>
                <a:gridCol w="1563653">
                  <a:extLst>
                    <a:ext uri="{9D8B030D-6E8A-4147-A177-3AD203B41FA5}">
                      <a16:colId xmlns:a16="http://schemas.microsoft.com/office/drawing/2014/main" val="4060602196"/>
                    </a:ext>
                  </a:extLst>
                </a:gridCol>
                <a:gridCol w="2310087">
                  <a:extLst>
                    <a:ext uri="{9D8B030D-6E8A-4147-A177-3AD203B41FA5}">
                      <a16:colId xmlns:a16="http://schemas.microsoft.com/office/drawing/2014/main" val="1990369737"/>
                    </a:ext>
                  </a:extLst>
                </a:gridCol>
                <a:gridCol w="5905475">
                  <a:extLst>
                    <a:ext uri="{9D8B030D-6E8A-4147-A177-3AD203B41FA5}">
                      <a16:colId xmlns:a16="http://schemas.microsoft.com/office/drawing/2014/main" val="976607160"/>
                    </a:ext>
                  </a:extLst>
                </a:gridCol>
              </a:tblGrid>
              <a:tr h="558583">
                <a:tc>
                  <a:txBody>
                    <a:bodyPr/>
                    <a:lstStyle/>
                    <a:p>
                      <a:pPr algn="l" fontAlgn="t"/>
                      <a:r>
                        <a:rPr lang="en-GB" sz="2200">
                          <a:effectLst/>
                        </a:rPr>
                        <a:t>Sl. No.</a:t>
                      </a:r>
                    </a:p>
                  </a:txBody>
                  <a:tcPr marL="91852" marR="91852" marT="91852" marB="91852"/>
                </a:tc>
                <a:tc>
                  <a:txBody>
                    <a:bodyPr/>
                    <a:lstStyle/>
                    <a:p>
                      <a:pPr algn="l" fontAlgn="t"/>
                      <a:r>
                        <a:rPr lang="en-GB" sz="2200">
                          <a:effectLst/>
                        </a:rPr>
                        <a:t>Form No.</a:t>
                      </a:r>
                    </a:p>
                  </a:txBody>
                  <a:tcPr marL="91852" marR="91852" marT="91852" marB="91852"/>
                </a:tc>
                <a:tc>
                  <a:txBody>
                    <a:bodyPr/>
                    <a:lstStyle/>
                    <a:p>
                      <a:pPr algn="l" fontAlgn="t"/>
                      <a:r>
                        <a:rPr lang="en-GB" sz="2200">
                          <a:effectLst/>
                        </a:rPr>
                        <a:t>Periodicity</a:t>
                      </a:r>
                    </a:p>
                  </a:txBody>
                  <a:tcPr marL="91852" marR="91852" marT="91852" marB="91852"/>
                </a:tc>
                <a:tc>
                  <a:txBody>
                    <a:bodyPr/>
                    <a:lstStyle/>
                    <a:p>
                      <a:pPr algn="l" fontAlgn="t"/>
                      <a:r>
                        <a:rPr lang="en-GB" sz="2200">
                          <a:effectLst/>
                        </a:rPr>
                        <a:t>Due date</a:t>
                      </a:r>
                    </a:p>
                  </a:txBody>
                  <a:tcPr marL="91852" marR="91852" marT="91852" marB="91852"/>
                </a:tc>
                <a:extLst>
                  <a:ext uri="{0D108BD9-81ED-4DB2-BD59-A6C34878D82A}">
                    <a16:rowId xmlns:a16="http://schemas.microsoft.com/office/drawing/2014/main" val="3907839397"/>
                  </a:ext>
                </a:extLst>
              </a:tr>
              <a:tr h="558583">
                <a:tc>
                  <a:txBody>
                    <a:bodyPr/>
                    <a:lstStyle/>
                    <a:p>
                      <a:pPr algn="l" fontAlgn="t"/>
                      <a:r>
                        <a:rPr lang="en-GB" sz="2200">
                          <a:effectLst/>
                        </a:rPr>
                        <a:t>(1)</a:t>
                      </a:r>
                    </a:p>
                  </a:txBody>
                  <a:tcPr marL="91852" marR="91852" marT="91852" marB="91852"/>
                </a:tc>
                <a:tc>
                  <a:txBody>
                    <a:bodyPr/>
                    <a:lstStyle/>
                    <a:p>
                      <a:pPr algn="l" fontAlgn="t"/>
                      <a:r>
                        <a:rPr lang="en-GB" sz="2200">
                          <a:effectLst/>
                        </a:rPr>
                        <a:t>(2)</a:t>
                      </a:r>
                    </a:p>
                  </a:txBody>
                  <a:tcPr marL="91852" marR="91852" marT="91852" marB="91852"/>
                </a:tc>
                <a:tc>
                  <a:txBody>
                    <a:bodyPr/>
                    <a:lstStyle/>
                    <a:p>
                      <a:pPr algn="l" fontAlgn="t"/>
                      <a:r>
                        <a:rPr lang="en-GB" sz="2200">
                          <a:effectLst/>
                        </a:rPr>
                        <a:t>(3)</a:t>
                      </a:r>
                    </a:p>
                  </a:txBody>
                  <a:tcPr marL="91852" marR="91852" marT="91852" marB="91852"/>
                </a:tc>
                <a:tc>
                  <a:txBody>
                    <a:bodyPr/>
                    <a:lstStyle/>
                    <a:p>
                      <a:pPr algn="l" fontAlgn="t"/>
                      <a:r>
                        <a:rPr lang="en-GB" sz="2200">
                          <a:effectLst/>
                        </a:rPr>
                        <a:t>(4)</a:t>
                      </a:r>
                    </a:p>
                  </a:txBody>
                  <a:tcPr marL="91852" marR="91852" marT="91852" marB="91852"/>
                </a:tc>
                <a:extLst>
                  <a:ext uri="{0D108BD9-81ED-4DB2-BD59-A6C34878D82A}">
                    <a16:rowId xmlns:a16="http://schemas.microsoft.com/office/drawing/2014/main" val="925717285"/>
                  </a:ext>
                </a:extLst>
              </a:tr>
              <a:tr h="1234594">
                <a:tc>
                  <a:txBody>
                    <a:bodyPr/>
                    <a:lstStyle/>
                    <a:p>
                      <a:pPr algn="l" fontAlgn="t"/>
                      <a:r>
                        <a:rPr lang="en-GB" sz="2200">
                          <a:effectLst/>
                        </a:rPr>
                        <a:t>1.</a:t>
                      </a:r>
                    </a:p>
                  </a:txBody>
                  <a:tcPr marL="91852" marR="91852" marT="91852" marB="91852"/>
                </a:tc>
                <a:tc>
                  <a:txBody>
                    <a:bodyPr/>
                    <a:lstStyle/>
                    <a:p>
                      <a:pPr algn="l" fontAlgn="t"/>
                      <a:r>
                        <a:rPr lang="en-GB" sz="2200">
                          <a:effectLst/>
                        </a:rPr>
                        <a:t>16</a:t>
                      </a:r>
                    </a:p>
                  </a:txBody>
                  <a:tcPr marL="91852" marR="91852" marT="91852" marB="91852"/>
                </a:tc>
                <a:tc>
                  <a:txBody>
                    <a:bodyPr/>
                    <a:lstStyle/>
                    <a:p>
                      <a:pPr algn="l" fontAlgn="t"/>
                      <a:r>
                        <a:rPr lang="en-GB" sz="2200">
                          <a:effectLst/>
                        </a:rPr>
                        <a:t>Annual</a:t>
                      </a:r>
                    </a:p>
                  </a:txBody>
                  <a:tcPr marL="91852" marR="91852" marT="91852" marB="91852"/>
                </a:tc>
                <a:tc>
                  <a:txBody>
                    <a:bodyPr/>
                    <a:lstStyle/>
                    <a:p>
                      <a:pPr algn="l" fontAlgn="t"/>
                      <a:r>
                        <a:rPr lang="en-GB" sz="2200">
                          <a:effectLst/>
                        </a:rPr>
                        <a:t>By 15th of June of the financial year immediately following the financial year in which the income was paid and tax deducted</a:t>
                      </a:r>
                    </a:p>
                  </a:txBody>
                  <a:tcPr marL="91852" marR="91852" marT="91852" marB="91852"/>
                </a:tc>
                <a:extLst>
                  <a:ext uri="{0D108BD9-81ED-4DB2-BD59-A6C34878D82A}">
                    <a16:rowId xmlns:a16="http://schemas.microsoft.com/office/drawing/2014/main" val="4067023027"/>
                  </a:ext>
                </a:extLst>
              </a:tr>
              <a:tr h="1234594">
                <a:tc>
                  <a:txBody>
                    <a:bodyPr/>
                    <a:lstStyle/>
                    <a:p>
                      <a:pPr algn="l" fontAlgn="t"/>
                      <a:r>
                        <a:rPr lang="en-GB" sz="2200">
                          <a:effectLst/>
                        </a:rPr>
                        <a:t>2.</a:t>
                      </a:r>
                    </a:p>
                  </a:txBody>
                  <a:tcPr marL="91852" marR="91852" marT="91852" marB="91852"/>
                </a:tc>
                <a:tc>
                  <a:txBody>
                    <a:bodyPr/>
                    <a:lstStyle/>
                    <a:p>
                      <a:pPr algn="l" fontAlgn="t"/>
                      <a:r>
                        <a:rPr lang="en-GB" sz="2200">
                          <a:effectLst/>
                        </a:rPr>
                        <a:t>16A</a:t>
                      </a:r>
                    </a:p>
                  </a:txBody>
                  <a:tcPr marL="91852" marR="91852" marT="91852" marB="91852"/>
                </a:tc>
                <a:tc>
                  <a:txBody>
                    <a:bodyPr/>
                    <a:lstStyle/>
                    <a:p>
                      <a:pPr algn="l" fontAlgn="t"/>
                      <a:r>
                        <a:rPr lang="en-GB" sz="2200">
                          <a:effectLst/>
                        </a:rPr>
                        <a:t>Quarterly</a:t>
                      </a:r>
                    </a:p>
                  </a:txBody>
                  <a:tcPr marL="91852" marR="91852" marT="91852" marB="91852"/>
                </a:tc>
                <a:tc>
                  <a:txBody>
                    <a:bodyPr/>
                    <a:lstStyle/>
                    <a:p>
                      <a:pPr algn="l" fontAlgn="t"/>
                      <a:r>
                        <a:rPr lang="en-GB" sz="2200">
                          <a:effectLst/>
                        </a:rPr>
                        <a:t>Within fifteen days from the due date for furnishing the statement of tax deducted at source under rule 31A.</a:t>
                      </a:r>
                    </a:p>
                  </a:txBody>
                  <a:tcPr marL="91852" marR="91852" marT="91852" marB="91852"/>
                </a:tc>
                <a:extLst>
                  <a:ext uri="{0D108BD9-81ED-4DB2-BD59-A6C34878D82A}">
                    <a16:rowId xmlns:a16="http://schemas.microsoft.com/office/drawing/2014/main" val="2284829226"/>
                  </a:ext>
                </a:extLst>
              </a:tr>
            </a:tbl>
          </a:graphicData>
        </a:graphic>
      </p:graphicFrame>
    </p:spTree>
    <p:extLst>
      <p:ext uri="{BB962C8B-B14F-4D97-AF65-F5344CB8AC3E}">
        <p14:creationId xmlns:p14="http://schemas.microsoft.com/office/powerpoint/2010/main" val="36230297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828800" y="228601"/>
            <a:ext cx="8458200" cy="2009061"/>
          </a:xfrm>
          <a:prstGeom prst="round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sz="2800" b="1" dirty="0">
                <a:effectLst>
                  <a:outerShdw blurRad="38100" dist="38100" dir="2700000" algn="tl">
                    <a:srgbClr val="000000">
                      <a:alpha val="43137"/>
                    </a:srgbClr>
                  </a:outerShdw>
                </a:effectLst>
                <a:latin typeface="Garamond" pitchFamily="18" charset="0"/>
              </a:rPr>
              <a:t>CONSEQUENCES A DEDUCTOR WOULD FACE IF HE FAILS TO DEDUCT TDS OR AFTER DEDUCTING THE SAME FAILS TO DEPOSIT IT TO THE GOVERNMENT’S ACCOUNT</a:t>
            </a:r>
          </a:p>
        </p:txBody>
      </p:sp>
      <p:graphicFrame>
        <p:nvGraphicFramePr>
          <p:cNvPr id="3" name="Diagram 2"/>
          <p:cNvGraphicFramePr/>
          <p:nvPr/>
        </p:nvGraphicFramePr>
        <p:xfrm>
          <a:off x="1828800" y="2362200"/>
          <a:ext cx="86868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831900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1752600" y="1397000"/>
          <a:ext cx="8610600" cy="5232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p:cNvSpPr/>
          <p:nvPr/>
        </p:nvSpPr>
        <p:spPr>
          <a:xfrm>
            <a:off x="2438400" y="381000"/>
            <a:ext cx="7467600" cy="6858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lvl="0" algn="ctr"/>
            <a:r>
              <a:rPr lang="en-US" sz="2400" b="1" dirty="0">
                <a:latin typeface="Garamond" pitchFamily="18" charset="0"/>
              </a:rPr>
              <a:t>DISALLOWANCE OF EXPENDITURE</a:t>
            </a:r>
            <a:endParaRPr lang="en-US" sz="2400" dirty="0">
              <a:latin typeface="Garamond" pitchFamily="18" charset="0"/>
            </a:endParaRPr>
          </a:p>
        </p:txBody>
      </p:sp>
    </p:spTree>
    <p:extLst>
      <p:ext uri="{BB962C8B-B14F-4D97-AF65-F5344CB8AC3E}">
        <p14:creationId xmlns:p14="http://schemas.microsoft.com/office/powerpoint/2010/main" val="22344725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1905000" y="1066800"/>
          <a:ext cx="7772400" cy="492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68334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21">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80284D8-66CF-483C-A63D-BFB8ED38A173}"/>
              </a:ext>
            </a:extLst>
          </p:cNvPr>
          <p:cNvSpPr>
            <a:spLocks noGrp="1"/>
          </p:cNvSpPr>
          <p:nvPr>
            <p:ph type="title"/>
          </p:nvPr>
        </p:nvSpPr>
        <p:spPr>
          <a:xfrm>
            <a:off x="838200" y="557188"/>
            <a:ext cx="10515600" cy="1133499"/>
          </a:xfrm>
        </p:spPr>
        <p:txBody>
          <a:bodyPr lIns="0" tIns="0" rIns="0" bIns="0">
            <a:normAutofit/>
          </a:bodyPr>
          <a:lstStyle/>
          <a:p>
            <a:pPr algn="ctr"/>
            <a:r>
              <a:rPr lang="en-GB" sz="5200"/>
              <a:t>CONTENTS</a:t>
            </a:r>
          </a:p>
        </p:txBody>
      </p:sp>
      <p:graphicFrame>
        <p:nvGraphicFramePr>
          <p:cNvPr id="10" name="Text Placeholder 2">
            <a:extLst>
              <a:ext uri="{FF2B5EF4-FFF2-40B4-BE49-F238E27FC236}">
                <a16:creationId xmlns:a16="http://schemas.microsoft.com/office/drawing/2014/main" id="{77395CAE-F4C4-477D-BF07-BDF529AECE62}"/>
              </a:ext>
            </a:extLst>
          </p:cNvPr>
          <p:cNvGraphicFramePr/>
          <p:nvPr>
            <p:extLst>
              <p:ext uri="{D42A27DB-BD31-4B8C-83A1-F6EECF244321}">
                <p14:modId xmlns:p14="http://schemas.microsoft.com/office/powerpoint/2010/main" val="3667660640"/>
              </p:ext>
            </p:extLst>
          </p:nvPr>
        </p:nvGraphicFramePr>
        <p:xfrm>
          <a:off x="838200" y="1922745"/>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443563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1905000" y="1066800"/>
          <a:ext cx="7772400" cy="492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920149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1200" y="381000"/>
            <a:ext cx="8382000" cy="6096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400" b="1" dirty="0">
                <a:latin typeface="Garamond" pitchFamily="18" charset="0"/>
              </a:rPr>
              <a:t>LEVY OF INTEREST</a:t>
            </a:r>
          </a:p>
        </p:txBody>
      </p:sp>
      <p:graphicFrame>
        <p:nvGraphicFramePr>
          <p:cNvPr id="3" name="Diagram 2"/>
          <p:cNvGraphicFramePr/>
          <p:nvPr/>
        </p:nvGraphicFramePr>
        <p:xfrm>
          <a:off x="1981200" y="1397000"/>
          <a:ext cx="8382000" cy="5232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3754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28800" y="381000"/>
            <a:ext cx="8610600" cy="7620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400" b="1" dirty="0">
                <a:latin typeface="Garamond" pitchFamily="18" charset="0"/>
              </a:rPr>
              <a:t>LEVY OF PENALTY</a:t>
            </a:r>
          </a:p>
        </p:txBody>
      </p:sp>
      <p:graphicFrame>
        <p:nvGraphicFramePr>
          <p:cNvPr id="3" name="Diagram 2"/>
          <p:cNvGraphicFramePr/>
          <p:nvPr/>
        </p:nvGraphicFramePr>
        <p:xfrm>
          <a:off x="1828800" y="1371600"/>
          <a:ext cx="8610600" cy="5232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951489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1981200" y="533400"/>
          <a:ext cx="8382000"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69134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1200" y="381000"/>
            <a:ext cx="8382000" cy="10668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800" b="1" dirty="0">
                <a:latin typeface="Garamond" pitchFamily="18" charset="0"/>
              </a:rPr>
              <a:t>PROSECUTION</a:t>
            </a:r>
          </a:p>
        </p:txBody>
      </p:sp>
      <p:graphicFrame>
        <p:nvGraphicFramePr>
          <p:cNvPr id="3" name="Diagram 2"/>
          <p:cNvGraphicFramePr/>
          <p:nvPr/>
        </p:nvGraphicFramePr>
        <p:xfrm>
          <a:off x="1981200" y="1524000"/>
          <a:ext cx="8382000"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36211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8294908-8B00-4F58-BBBA-20F71A40A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Shape 8">
            <a:extLst>
              <a:ext uri="{FF2B5EF4-FFF2-40B4-BE49-F238E27FC236}">
                <a16:creationId xmlns:a16="http://schemas.microsoft.com/office/drawing/2014/main" id="{4364C879-1404-4203-8E9D-CC5DE0A621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84617302-4B0D-4351-A6BB-6F0930D94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DA2C7802-C2E0-4218-8F89-8DD7CCD2C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Rectangle 14">
            <a:extLst>
              <a:ext uri="{FF2B5EF4-FFF2-40B4-BE49-F238E27FC236}">
                <a16:creationId xmlns:a16="http://schemas.microsoft.com/office/drawing/2014/main" id="{A6D7111A-21E5-4EE9-8A78-10E5530F01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A3969E80-A77B-49FC-9122-D89AFD5EE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Rectangle 18">
            <a:extLst>
              <a:ext uri="{FF2B5EF4-FFF2-40B4-BE49-F238E27FC236}">
                <a16:creationId xmlns:a16="http://schemas.microsoft.com/office/drawing/2014/main" id="{1849CA57-76BD-4CF2-80BA-D7A46A01B7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1" name="Freeform: Shape 20">
            <a:extLst>
              <a:ext uri="{FF2B5EF4-FFF2-40B4-BE49-F238E27FC236}">
                <a16:creationId xmlns:a16="http://schemas.microsoft.com/office/drawing/2014/main" id="{35E9085E-E730-4768-83D4-6CB7E98971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Shape 22">
            <a:extLst>
              <a:ext uri="{FF2B5EF4-FFF2-40B4-BE49-F238E27FC236}">
                <a16:creationId xmlns:a16="http://schemas.microsoft.com/office/drawing/2014/main" id="{973272FE-A474-4CAE-8CA2-BCC8B476C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2" name="Title 1">
            <a:extLst>
              <a:ext uri="{FF2B5EF4-FFF2-40B4-BE49-F238E27FC236}">
                <a16:creationId xmlns:a16="http://schemas.microsoft.com/office/drawing/2014/main" id="{6D36E618-8133-4523-BB29-75FA2CFBB818}"/>
              </a:ext>
            </a:extLst>
          </p:cNvPr>
          <p:cNvSpPr>
            <a:spLocks noGrp="1"/>
          </p:cNvSpPr>
          <p:nvPr>
            <p:ph type="ctrTitle"/>
          </p:nvPr>
        </p:nvSpPr>
        <p:spPr>
          <a:xfrm>
            <a:off x="3204642" y="2353641"/>
            <a:ext cx="5782716" cy="2150719"/>
          </a:xfrm>
          <a:noFill/>
        </p:spPr>
        <p:txBody>
          <a:bodyPr anchor="ctr">
            <a:normAutofit/>
          </a:bodyPr>
          <a:lstStyle/>
          <a:p>
            <a:r>
              <a:rPr lang="en-GB" sz="3600">
                <a:solidFill>
                  <a:srgbClr val="080808"/>
                </a:solidFill>
                <a:cs typeface="Calibri"/>
              </a:rPr>
              <a:t>OTHER MAJOR POINTS</a:t>
            </a:r>
            <a:endParaRPr lang="en-GB" sz="3600">
              <a:solidFill>
                <a:srgbClr val="080808"/>
              </a:solidFill>
            </a:endParaRPr>
          </a:p>
        </p:txBody>
      </p:sp>
      <p:sp>
        <p:nvSpPr>
          <p:cNvPr id="25" name="Freeform: Shape 24">
            <a:extLst>
              <a:ext uri="{FF2B5EF4-FFF2-40B4-BE49-F238E27FC236}">
                <a16:creationId xmlns:a16="http://schemas.microsoft.com/office/drawing/2014/main" id="{E07981EA-05A6-437C-88D7-B377B92B03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7" name="Rectangle 26">
            <a:extLst>
              <a:ext uri="{FF2B5EF4-FFF2-40B4-BE49-F238E27FC236}">
                <a16:creationId xmlns:a16="http://schemas.microsoft.com/office/drawing/2014/main" id="{15E3C750-986E-4769-B1AE-49289FBEE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351877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346177D-ADC4-4968-B747-5CFCD390B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1327787-B559-42DF-8FD4-173E32D1733A}"/>
              </a:ext>
            </a:extLst>
          </p:cNvPr>
          <p:cNvSpPr>
            <a:spLocks noGrp="1"/>
          </p:cNvSpPr>
          <p:nvPr>
            <p:ph type="title"/>
          </p:nvPr>
        </p:nvSpPr>
        <p:spPr>
          <a:xfrm>
            <a:off x="3810565" y="96602"/>
            <a:ext cx="8231393" cy="1024634"/>
          </a:xfrm>
        </p:spPr>
        <p:txBody>
          <a:bodyPr anchor="b">
            <a:normAutofit/>
          </a:bodyPr>
          <a:lstStyle/>
          <a:p>
            <a:r>
              <a:rPr lang="en-GB" sz="4000">
                <a:ea typeface="+mj-lt"/>
                <a:cs typeface="+mj-lt"/>
              </a:rPr>
              <a:t>Certificate for Deduction at Lower rate</a:t>
            </a:r>
            <a:endParaRPr lang="en-US" sz="4000"/>
          </a:p>
        </p:txBody>
      </p:sp>
      <p:pic>
        <p:nvPicPr>
          <p:cNvPr id="7" name="Graphic 6" descr="Judge">
            <a:extLst>
              <a:ext uri="{FF2B5EF4-FFF2-40B4-BE49-F238E27FC236}">
                <a16:creationId xmlns:a16="http://schemas.microsoft.com/office/drawing/2014/main" id="{D02690E3-352C-4331-AE8A-7AD72788099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13286" y="1215539"/>
            <a:ext cx="3876165" cy="3876165"/>
          </a:xfrm>
          <a:prstGeom prst="rect">
            <a:avLst/>
          </a:prstGeom>
        </p:spPr>
      </p:pic>
      <p:sp>
        <p:nvSpPr>
          <p:cNvPr id="3" name="Content Placeholder 2">
            <a:extLst>
              <a:ext uri="{FF2B5EF4-FFF2-40B4-BE49-F238E27FC236}">
                <a16:creationId xmlns:a16="http://schemas.microsoft.com/office/drawing/2014/main" id="{0A380649-F89D-4EB8-B220-80CB5299CA27}"/>
              </a:ext>
            </a:extLst>
          </p:cNvPr>
          <p:cNvSpPr>
            <a:spLocks noGrp="1"/>
          </p:cNvSpPr>
          <p:nvPr>
            <p:ph idx="1"/>
          </p:nvPr>
        </p:nvSpPr>
        <p:spPr>
          <a:xfrm>
            <a:off x="4596378" y="1441488"/>
            <a:ext cx="7350332" cy="4697651"/>
          </a:xfrm>
        </p:spPr>
        <p:txBody>
          <a:bodyPr vert="horz" lIns="91440" tIns="45720" rIns="91440" bIns="45720" rtlCol="0" anchor="t">
            <a:normAutofit/>
          </a:bodyPr>
          <a:lstStyle/>
          <a:p>
            <a:pPr algn="just">
              <a:lnSpc>
                <a:spcPct val="90000"/>
              </a:lnSpc>
            </a:pPr>
            <a:r>
              <a:rPr lang="en-GB" sz="2400">
                <a:latin typeface="Book Antiqua"/>
                <a:ea typeface="+mn-lt"/>
                <a:cs typeface="+mn-lt"/>
              </a:rPr>
              <a:t> The payee feels that there will not be any tax liability, even after receiving the payment </a:t>
            </a:r>
            <a:endParaRPr lang="en-US"/>
          </a:p>
          <a:p>
            <a:pPr algn="just">
              <a:lnSpc>
                <a:spcPct val="90000"/>
              </a:lnSpc>
            </a:pPr>
            <a:r>
              <a:rPr lang="en-GB" sz="2400">
                <a:latin typeface="Book Antiqua"/>
                <a:ea typeface="+mn-lt"/>
                <a:cs typeface="+mn-lt"/>
              </a:rPr>
              <a:t> He can file an application to his Assessing Officer (AO), giving all details of income </a:t>
            </a:r>
          </a:p>
          <a:p>
            <a:pPr algn="just">
              <a:lnSpc>
                <a:spcPct val="90000"/>
              </a:lnSpc>
            </a:pPr>
            <a:r>
              <a:rPr lang="en-GB" sz="2400">
                <a:latin typeface="Book Antiqua"/>
                <a:ea typeface="+mn-lt"/>
                <a:cs typeface="+mn-lt"/>
              </a:rPr>
              <a:t> AO if satisfied that total income justifies non-deduction or lower deduction , can give a certificate </a:t>
            </a:r>
          </a:p>
          <a:p>
            <a:pPr algn="just">
              <a:lnSpc>
                <a:spcPct val="90000"/>
              </a:lnSpc>
            </a:pPr>
            <a:r>
              <a:rPr lang="en-GB" sz="2400">
                <a:latin typeface="Book Antiqua"/>
                <a:ea typeface="+mn-lt"/>
                <a:cs typeface="+mn-lt"/>
              </a:rPr>
              <a:t> Payer can give the amount after making nil-deduction or deduction at lower rate, on the basis of the certificate produced before him </a:t>
            </a:r>
          </a:p>
          <a:p>
            <a:pPr algn="just">
              <a:lnSpc>
                <a:spcPct val="90000"/>
              </a:lnSpc>
            </a:pPr>
            <a:r>
              <a:rPr lang="en-GB" sz="2400">
                <a:latin typeface="Book Antiqua"/>
                <a:ea typeface="+mn-lt"/>
                <a:cs typeface="+mn-lt"/>
              </a:rPr>
              <a:t> Certificate is valid for the financial year, unless it is cancelled by the AO during the year.</a:t>
            </a:r>
            <a:endParaRPr lang="en-GB" sz="2400">
              <a:latin typeface="Book Antiqua"/>
              <a:cs typeface="Calibri"/>
            </a:endParaRPr>
          </a:p>
        </p:txBody>
      </p:sp>
      <p:sp>
        <p:nvSpPr>
          <p:cNvPr id="12" name="Rectangle 11">
            <a:extLst>
              <a:ext uri="{FF2B5EF4-FFF2-40B4-BE49-F238E27FC236}">
                <a16:creationId xmlns:a16="http://schemas.microsoft.com/office/drawing/2014/main" id="{0844A943-BF79-4FEA-ABB1-3BD54D2366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90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6437CC72-F4A8-4DC3-AFAB-D22C482C81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50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500179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hank-you-lettering-with-curls_1262-6964-1.jpg"/>
          <p:cNvPicPr>
            <a:picLocks noChangeAspect="1"/>
          </p:cNvPicPr>
          <p:nvPr/>
        </p:nvPicPr>
        <p:blipFill>
          <a:blip r:embed="rId2"/>
          <a:stretch>
            <a:fillRect/>
          </a:stretch>
        </p:blipFill>
        <p:spPr>
          <a:xfrm>
            <a:off x="1524000" y="381000"/>
            <a:ext cx="9144000" cy="5562600"/>
          </a:xfrm>
          <a:prstGeom prst="rect">
            <a:avLst/>
          </a:prstGeom>
        </p:spPr>
      </p:pic>
    </p:spTree>
    <p:extLst>
      <p:ext uri="{BB962C8B-B14F-4D97-AF65-F5344CB8AC3E}">
        <p14:creationId xmlns:p14="http://schemas.microsoft.com/office/powerpoint/2010/main" val="2659065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8BF825F-516C-43A5-89CE-7ED2B37CAE99}"/>
              </a:ext>
            </a:extLst>
          </p:cNvPr>
          <p:cNvSpPr>
            <a:spLocks noGrp="1"/>
          </p:cNvSpPr>
          <p:nvPr>
            <p:ph type="title"/>
          </p:nvPr>
        </p:nvSpPr>
        <p:spPr>
          <a:xfrm>
            <a:off x="850106" y="615156"/>
            <a:ext cx="11277599" cy="1099345"/>
          </a:xfrm>
        </p:spPr>
        <p:txBody>
          <a:bodyPr wrap="square" lIns="0" tIns="0" rIns="0" bIns="0" anchor="t">
            <a:normAutofit/>
          </a:bodyPr>
          <a:lstStyle/>
          <a:p>
            <a:pPr marL="285750" indent="-285750">
              <a:buFont typeface="Arial"/>
              <a:buChar char="•"/>
            </a:pPr>
            <a:r>
              <a:rPr lang="en-GB" dirty="0">
                <a:latin typeface="Bookman Old Style"/>
              </a:rPr>
              <a:t>INTENTION OF LAW MAKER – LOGICAL REASONING.</a:t>
            </a:r>
            <a:endParaRPr lang="en-US">
              <a:latin typeface="Bookman Old Style"/>
            </a:endParaRPr>
          </a:p>
          <a:p>
            <a:endParaRPr lang="en-GB" dirty="0"/>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Text Placeholder 2">
            <a:extLst>
              <a:ext uri="{FF2B5EF4-FFF2-40B4-BE49-F238E27FC236}">
                <a16:creationId xmlns:a16="http://schemas.microsoft.com/office/drawing/2014/main" id="{5E7D9289-8327-4141-B5AB-8B5167AE1BFD}"/>
              </a:ext>
            </a:extLst>
          </p:cNvPr>
          <p:cNvSpPr>
            <a:spLocks noGrp="1"/>
          </p:cNvSpPr>
          <p:nvPr>
            <p:ph type="body" idx="1"/>
          </p:nvPr>
        </p:nvSpPr>
        <p:spPr>
          <a:xfrm>
            <a:off x="1469231" y="1408906"/>
            <a:ext cx="10825162" cy="4851400"/>
          </a:xfrm>
        </p:spPr>
        <p:txBody>
          <a:bodyPr wrap="square" lIns="0" tIns="0" rIns="0" bIns="0" anchor="t">
            <a:normAutofit lnSpcReduction="10000"/>
          </a:bodyPr>
          <a:lstStyle/>
          <a:p>
            <a:pPr>
              <a:spcAft>
                <a:spcPts val="600"/>
              </a:spcAft>
            </a:pPr>
            <a:r>
              <a:rPr lang="en-GB" dirty="0">
                <a:latin typeface="Book Antiqua"/>
                <a:ea typeface="+mn-lt"/>
                <a:cs typeface="+mn-lt"/>
              </a:rPr>
              <a:t>• </a:t>
            </a:r>
            <a:r>
              <a:rPr lang="en-GB" sz="2400" dirty="0">
                <a:latin typeface="Book Antiqua"/>
                <a:ea typeface="+mn-lt"/>
                <a:cs typeface="+mn-lt"/>
              </a:rPr>
              <a:t>To collect tax at the source from where an individual's income is generated.</a:t>
            </a:r>
            <a:endParaRPr lang="en-US" sz="2400" dirty="0">
              <a:latin typeface="Book Antiqua"/>
            </a:endParaRPr>
          </a:p>
          <a:p>
            <a:pPr>
              <a:spcAft>
                <a:spcPts val="600"/>
              </a:spcAft>
            </a:pPr>
            <a:endParaRPr lang="en-GB" sz="2400" dirty="0">
              <a:latin typeface="Book Antiqua"/>
              <a:ea typeface="+mn-lt"/>
              <a:cs typeface="+mn-lt"/>
            </a:endParaRPr>
          </a:p>
          <a:p>
            <a:pPr>
              <a:spcAft>
                <a:spcPts val="600"/>
              </a:spcAft>
            </a:pPr>
            <a:r>
              <a:rPr lang="en-GB" sz="2400" dirty="0">
                <a:latin typeface="Book Antiqua"/>
                <a:ea typeface="+mn-lt"/>
                <a:cs typeface="+mn-lt"/>
              </a:rPr>
              <a:t>• It would be better to deduct the tax at the time of generation itself, as the tax payer would be more convenient in paying the taxes at the time of receipt of Income rather than making the whole payment at the end of the year. </a:t>
            </a:r>
            <a:endParaRPr lang="en-GB" dirty="0"/>
          </a:p>
          <a:p>
            <a:pPr>
              <a:spcAft>
                <a:spcPts val="600"/>
              </a:spcAft>
            </a:pPr>
            <a:endParaRPr lang="en-GB" sz="2400" dirty="0">
              <a:latin typeface="Book Antiqua"/>
              <a:ea typeface="+mn-lt"/>
              <a:cs typeface="+mn-lt"/>
            </a:endParaRPr>
          </a:p>
          <a:p>
            <a:pPr>
              <a:spcAft>
                <a:spcPts val="600"/>
              </a:spcAft>
            </a:pPr>
            <a:r>
              <a:rPr lang="en-GB" sz="2400" dirty="0">
                <a:latin typeface="Book Antiqua"/>
                <a:ea typeface="+mn-lt"/>
                <a:cs typeface="+mn-lt"/>
              </a:rPr>
              <a:t>• Government’s tool to collect tax in order to minimize tax evasion by taxing the Income (Partially or wholly) at the time it is generated rather than at a later date.</a:t>
            </a:r>
            <a:endParaRPr lang="en-GB" sz="2400" dirty="0">
              <a:latin typeface="Book Antiqua"/>
            </a:endParaRPr>
          </a:p>
          <a:p>
            <a:pPr>
              <a:spcAft>
                <a:spcPts val="600"/>
              </a:spcAft>
            </a:pPr>
            <a:endParaRPr lang="en-GB" sz="2400" dirty="0">
              <a:latin typeface="Book Antiqua"/>
              <a:ea typeface="+mn-lt"/>
              <a:cs typeface="+mn-lt"/>
            </a:endParaRPr>
          </a:p>
          <a:p>
            <a:pPr>
              <a:spcAft>
                <a:spcPts val="600"/>
              </a:spcAft>
            </a:pPr>
            <a:r>
              <a:rPr lang="en-GB" sz="2400" dirty="0">
                <a:latin typeface="Book Antiqua"/>
                <a:ea typeface="+mn-lt"/>
                <a:cs typeface="+mn-lt"/>
              </a:rPr>
              <a:t>•Also, payment of tax at the time of receipt of income reduces their Interest burden calculated on tax payable too which otherwise arises at the end of the financial year. </a:t>
            </a:r>
            <a:endParaRPr lang="en-GB" sz="2400" dirty="0">
              <a:latin typeface="Book Antiqua"/>
            </a:endParaRPr>
          </a:p>
          <a:p>
            <a:pPr>
              <a:spcAft>
                <a:spcPts val="600"/>
              </a:spcAft>
            </a:pPr>
            <a:endParaRPr lang="en-GB" sz="2400" dirty="0">
              <a:cs typeface="Calibri"/>
            </a:endParaRPr>
          </a:p>
        </p:txBody>
      </p:sp>
    </p:spTree>
    <p:extLst>
      <p:ext uri="{BB962C8B-B14F-4D97-AF65-F5344CB8AC3E}">
        <p14:creationId xmlns:p14="http://schemas.microsoft.com/office/powerpoint/2010/main" val="10073442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55B15DB-0B69-4D60-AD12-B6CAA9AC3E50}"/>
              </a:ext>
            </a:extLst>
          </p:cNvPr>
          <p:cNvSpPr>
            <a:spLocks noGrp="1"/>
          </p:cNvSpPr>
          <p:nvPr>
            <p:ph type="title"/>
          </p:nvPr>
        </p:nvSpPr>
        <p:spPr>
          <a:xfrm>
            <a:off x="4155811" y="626609"/>
            <a:ext cx="3962061" cy="4516360"/>
          </a:xfrm>
        </p:spPr>
        <p:txBody>
          <a:bodyPr lIns="0" tIns="0" rIns="0" bIns="0" anchor="t">
            <a:normAutofit/>
          </a:bodyPr>
          <a:lstStyle/>
          <a:p>
            <a:r>
              <a:rPr lang="en-GB" sz="3600" b="1" dirty="0"/>
              <a:t>WHAT IS TDS ?</a:t>
            </a:r>
            <a:endParaRPr lang="en-US" sz="3600" b="1" dirty="0"/>
          </a:p>
        </p:txBody>
      </p:sp>
      <p:sp>
        <p:nvSpPr>
          <p:cNvPr id="10" name="Rectangle 9">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Rectangle 15">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ext Placeholder 2">
            <a:extLst>
              <a:ext uri="{FF2B5EF4-FFF2-40B4-BE49-F238E27FC236}">
                <a16:creationId xmlns:a16="http://schemas.microsoft.com/office/drawing/2014/main" id="{72605E49-2D8B-4B42-A8C8-F3D6A5E52716}"/>
              </a:ext>
            </a:extLst>
          </p:cNvPr>
          <p:cNvSpPr>
            <a:spLocks noGrp="1"/>
          </p:cNvSpPr>
          <p:nvPr>
            <p:ph type="body" idx="1"/>
          </p:nvPr>
        </p:nvSpPr>
        <p:spPr>
          <a:xfrm>
            <a:off x="569460" y="1769608"/>
            <a:ext cx="11300541" cy="4302048"/>
          </a:xfrm>
        </p:spPr>
        <p:txBody>
          <a:bodyPr wrap="square" lIns="0" tIns="0" rIns="0" bIns="0" anchor="t">
            <a:normAutofit/>
          </a:bodyPr>
          <a:lstStyle/>
          <a:p>
            <a:pPr algn="just">
              <a:spcAft>
                <a:spcPts val="600"/>
              </a:spcAft>
            </a:pPr>
            <a:r>
              <a:rPr lang="en-GB" sz="2000" dirty="0">
                <a:latin typeface="Book Antiqua"/>
                <a:ea typeface="+mn-lt"/>
                <a:cs typeface="+mn-lt"/>
              </a:rPr>
              <a:t>       </a:t>
            </a:r>
            <a:r>
              <a:rPr lang="en-GB" sz="2400" dirty="0">
                <a:latin typeface="Book Antiqua"/>
                <a:ea typeface="+mn-lt"/>
                <a:cs typeface="+mn-lt"/>
              </a:rPr>
              <a:t>The concept of TDS was introduced with an aim to collect tax from the very source of income. As per this concept, a person (</a:t>
            </a:r>
            <a:r>
              <a:rPr lang="en-GB" sz="2400" dirty="0" err="1">
                <a:latin typeface="Book Antiqua"/>
                <a:ea typeface="+mn-lt"/>
                <a:cs typeface="+mn-lt"/>
              </a:rPr>
              <a:t>deductor</a:t>
            </a:r>
            <a:r>
              <a:rPr lang="en-GB" sz="2400" dirty="0">
                <a:latin typeface="Book Antiqua"/>
                <a:ea typeface="+mn-lt"/>
                <a:cs typeface="+mn-lt"/>
              </a:rPr>
              <a:t>) who is liable to make payment of specified nature to any other person (</a:t>
            </a:r>
            <a:r>
              <a:rPr lang="en-GB" sz="2400" dirty="0" err="1">
                <a:latin typeface="Book Antiqua"/>
                <a:ea typeface="+mn-lt"/>
                <a:cs typeface="+mn-lt"/>
              </a:rPr>
              <a:t>deductee</a:t>
            </a:r>
            <a:r>
              <a:rPr lang="en-GB" sz="2400" dirty="0">
                <a:latin typeface="Book Antiqua"/>
                <a:ea typeface="+mn-lt"/>
                <a:cs typeface="+mn-lt"/>
              </a:rPr>
              <a:t>) shall deduct tax at source and remit the same into the account of the Central Government. The </a:t>
            </a:r>
            <a:r>
              <a:rPr lang="en-GB" sz="2400" dirty="0" err="1">
                <a:latin typeface="Book Antiqua"/>
                <a:ea typeface="+mn-lt"/>
                <a:cs typeface="+mn-lt"/>
              </a:rPr>
              <a:t>deductee</a:t>
            </a:r>
            <a:r>
              <a:rPr lang="en-GB" sz="2400" dirty="0">
                <a:latin typeface="Book Antiqua"/>
                <a:ea typeface="+mn-lt"/>
                <a:cs typeface="+mn-lt"/>
              </a:rPr>
              <a:t> from whose income tax has been deducted at source would be entitled to get credit of the amount so deducted on the basis of Form 26AS or TDS certificate issued by the </a:t>
            </a:r>
            <a:r>
              <a:rPr lang="en-GB" sz="2400" dirty="0" err="1">
                <a:latin typeface="Book Antiqua"/>
                <a:ea typeface="+mn-lt"/>
                <a:cs typeface="+mn-lt"/>
              </a:rPr>
              <a:t>deductor</a:t>
            </a:r>
            <a:r>
              <a:rPr lang="en-GB" sz="2400" dirty="0">
                <a:latin typeface="Book Antiqua"/>
                <a:ea typeface="+mn-lt"/>
                <a:cs typeface="+mn-lt"/>
              </a:rPr>
              <a:t>.</a:t>
            </a:r>
          </a:p>
          <a:p>
            <a:pPr algn="just">
              <a:spcAft>
                <a:spcPts val="600"/>
              </a:spcAft>
            </a:pPr>
            <a:r>
              <a:rPr lang="en-GB" sz="2400" dirty="0">
                <a:latin typeface="Book Antiqua"/>
                <a:ea typeface="+mn-lt"/>
                <a:cs typeface="+mn-lt"/>
              </a:rPr>
              <a:t>        Taxes shall be deducted at the rates specified in the relevant provisions of the Act or the First Schedule to the Finance Act. However, in case of payment to non-resident persons, the withholding tax rates specified under the Double Taxation Avoidance Agreements shall also be considered</a:t>
            </a:r>
          </a:p>
          <a:p>
            <a:pPr algn="just">
              <a:spcAft>
                <a:spcPts val="600"/>
              </a:spcAft>
            </a:pPr>
            <a:endParaRPr lang="en-GB" sz="2400" dirty="0">
              <a:latin typeface="Book Antiqua"/>
              <a:cs typeface="Calibri"/>
            </a:endParaRPr>
          </a:p>
          <a:p>
            <a:pPr algn="just">
              <a:spcAft>
                <a:spcPts val="600"/>
              </a:spcAft>
            </a:pPr>
            <a:endParaRPr lang="en-GB" sz="2400" dirty="0">
              <a:latin typeface="Book Antiqua"/>
              <a:cs typeface="Calibri"/>
            </a:endParaRPr>
          </a:p>
        </p:txBody>
      </p:sp>
      <p:sp>
        <p:nvSpPr>
          <p:cNvPr id="18" name="Isosceles Triangle 17">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Isosceles Triangle 19">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914752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8">
            <a:extLst>
              <a:ext uri="{FF2B5EF4-FFF2-40B4-BE49-F238E27FC236}">
                <a16:creationId xmlns:a16="http://schemas.microsoft.com/office/drawing/2014/main" id="{8ED08A1D-4632-47AB-8832-C17BA00869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10">
            <a:extLst>
              <a:ext uri="{FF2B5EF4-FFF2-40B4-BE49-F238E27FC236}">
                <a16:creationId xmlns:a16="http://schemas.microsoft.com/office/drawing/2014/main" id="{0075437B-93A1-4A73-812B-C5030CC2FFC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885825" cy="6858000"/>
            <a:chOff x="0" y="0"/>
            <a:chExt cx="885825" cy="6858000"/>
          </a:xfrm>
        </p:grpSpPr>
        <p:sp>
          <p:nvSpPr>
            <p:cNvPr id="12" name="Freeform 6">
              <a:extLst>
                <a:ext uri="{FF2B5EF4-FFF2-40B4-BE49-F238E27FC236}">
                  <a16:creationId xmlns:a16="http://schemas.microsoft.com/office/drawing/2014/main" id="{BB8505BE-2298-4E13-A7FB-2D05006DF6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rgbClr val="FFFFFF"/>
            </a:solidFill>
            <a:ln w="0">
              <a:noFill/>
              <a:prstDash val="solid"/>
              <a:round/>
              <a:headEnd/>
              <a:tailEnd/>
            </a:ln>
          </p:spPr>
        </p:sp>
        <p:sp>
          <p:nvSpPr>
            <p:cNvPr id="13" name="Freeform 6">
              <a:extLst>
                <a:ext uri="{FF2B5EF4-FFF2-40B4-BE49-F238E27FC236}">
                  <a16:creationId xmlns:a16="http://schemas.microsoft.com/office/drawing/2014/main" id="{6751C2C2-B295-4CDA-9112-A35D684DCB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50000"/>
                <a:alpha val="25000"/>
              </a:schemeClr>
            </a:solidFill>
            <a:ln w="0">
              <a:noFill/>
              <a:prstDash val="solid"/>
              <a:round/>
              <a:headEnd/>
              <a:tailEnd/>
            </a:ln>
          </p:spPr>
        </p:sp>
      </p:grpSp>
      <p:sp>
        <p:nvSpPr>
          <p:cNvPr id="3" name="Text Placeholder 2">
            <a:extLst>
              <a:ext uri="{FF2B5EF4-FFF2-40B4-BE49-F238E27FC236}">
                <a16:creationId xmlns:a16="http://schemas.microsoft.com/office/drawing/2014/main" id="{9B604463-B787-40F2-AF80-6BB383B50944}"/>
              </a:ext>
            </a:extLst>
          </p:cNvPr>
          <p:cNvSpPr>
            <a:spLocks noGrp="1"/>
          </p:cNvSpPr>
          <p:nvPr>
            <p:ph type="body" idx="1"/>
          </p:nvPr>
        </p:nvSpPr>
        <p:spPr>
          <a:xfrm>
            <a:off x="1251678" y="321469"/>
            <a:ext cx="4720783" cy="6118893"/>
          </a:xfrm>
        </p:spPr>
        <p:txBody>
          <a:bodyPr wrap="square" lIns="0" tIns="0" rIns="0" bIns="0" anchor="t">
            <a:noAutofit/>
          </a:bodyPr>
          <a:lstStyle/>
          <a:p>
            <a:pPr>
              <a:lnSpc>
                <a:spcPct val="90000"/>
              </a:lnSpc>
              <a:spcAft>
                <a:spcPts val="600"/>
              </a:spcAft>
            </a:pPr>
            <a:r>
              <a:rPr lang="en-GB" sz="1600" b="1">
                <a:solidFill>
                  <a:schemeClr val="tx1">
                    <a:alpha val="60000"/>
                  </a:schemeClr>
                </a:solidFill>
                <a:latin typeface="Book Antiqua"/>
                <a:ea typeface="+mn-lt"/>
                <a:cs typeface="+mn-lt"/>
              </a:rPr>
              <a:t>Section 190 – Legal basis for TDS </a:t>
            </a:r>
            <a:endParaRPr lang="en-US" sz="1600" b="1">
              <a:solidFill>
                <a:schemeClr val="tx1">
                  <a:alpha val="60000"/>
                </a:schemeClr>
              </a:solidFill>
              <a:latin typeface="Book Antiqua"/>
              <a:ea typeface="+mn-lt"/>
              <a:cs typeface="+mn-lt"/>
            </a:endParaRPr>
          </a:p>
          <a:p>
            <a:pPr>
              <a:lnSpc>
                <a:spcPct val="90000"/>
              </a:lnSpc>
              <a:spcAft>
                <a:spcPts val="600"/>
              </a:spcAft>
            </a:pPr>
            <a:r>
              <a:rPr lang="en-GB" sz="1600" b="1">
                <a:solidFill>
                  <a:schemeClr val="tx1">
                    <a:alpha val="60000"/>
                  </a:schemeClr>
                </a:solidFill>
                <a:latin typeface="Book Antiqua"/>
                <a:ea typeface="+mn-lt"/>
                <a:cs typeface="+mn-lt"/>
              </a:rPr>
              <a:t> Section 191 – Safeguard for Revenue – If no provision for TDS or where tax not deducted – Tax is to be payable by Assessee </a:t>
            </a:r>
            <a:r>
              <a:rPr lang="en-GB" sz="1600" b="1" dirty="0">
                <a:solidFill>
                  <a:schemeClr val="tx1">
                    <a:alpha val="60000"/>
                  </a:schemeClr>
                </a:solidFill>
                <a:latin typeface="Book Antiqua"/>
                <a:ea typeface="+mn-lt"/>
                <a:cs typeface="+mn-lt"/>
              </a:rPr>
              <a:t>Direct</a:t>
            </a:r>
            <a:endParaRPr lang="en-US" sz="1600" b="1">
              <a:solidFill>
                <a:schemeClr val="tx1">
                  <a:alpha val="60000"/>
                </a:schemeClr>
              </a:solidFill>
              <a:latin typeface="Book Antiqua"/>
              <a:ea typeface="+mn-lt"/>
              <a:cs typeface="+mn-lt"/>
            </a:endParaRPr>
          </a:p>
          <a:p>
            <a:pPr>
              <a:lnSpc>
                <a:spcPct val="90000"/>
              </a:lnSpc>
              <a:spcAft>
                <a:spcPts val="600"/>
              </a:spcAft>
            </a:pPr>
            <a:r>
              <a:rPr lang="en-GB" sz="1600" b="1">
                <a:solidFill>
                  <a:schemeClr val="tx1">
                    <a:alpha val="60000"/>
                  </a:schemeClr>
                </a:solidFill>
                <a:latin typeface="Book Antiqua"/>
                <a:cs typeface="Calibri"/>
              </a:rPr>
              <a:t>Section 192 – 196 D– Tax rates and Payments.</a:t>
            </a:r>
          </a:p>
          <a:p>
            <a:pPr>
              <a:lnSpc>
                <a:spcPct val="90000"/>
              </a:lnSpc>
              <a:spcAft>
                <a:spcPts val="600"/>
              </a:spcAft>
            </a:pPr>
            <a:r>
              <a:rPr lang="en-GB" sz="1600" b="1">
                <a:solidFill>
                  <a:schemeClr val="tx1">
                    <a:alpha val="60000"/>
                  </a:schemeClr>
                </a:solidFill>
                <a:latin typeface="Book Antiqua"/>
                <a:cs typeface="Calibri"/>
              </a:rPr>
              <a:t>Section 197 - </a:t>
            </a:r>
            <a:r>
              <a:rPr lang="en-GB" sz="1600" b="1">
                <a:solidFill>
                  <a:schemeClr val="tx1">
                    <a:alpha val="60000"/>
                  </a:schemeClr>
                </a:solidFill>
                <a:latin typeface="Book Antiqua"/>
                <a:ea typeface="+mn-lt"/>
                <a:cs typeface="+mn-lt"/>
              </a:rPr>
              <a:t>Certificate for deduction at lower rate</a:t>
            </a:r>
            <a:endParaRPr lang="en-GB" sz="1600" b="1" dirty="0">
              <a:solidFill>
                <a:schemeClr val="tx1">
                  <a:alpha val="60000"/>
                </a:schemeClr>
              </a:solidFill>
              <a:latin typeface="Book Antiqua"/>
              <a:ea typeface="+mn-lt"/>
              <a:cs typeface="+mn-lt"/>
            </a:endParaRPr>
          </a:p>
          <a:p>
            <a:pPr>
              <a:lnSpc>
                <a:spcPct val="90000"/>
              </a:lnSpc>
              <a:spcAft>
                <a:spcPts val="600"/>
              </a:spcAft>
            </a:pPr>
            <a:r>
              <a:rPr lang="en-GB" sz="1600" b="1">
                <a:solidFill>
                  <a:schemeClr val="tx1">
                    <a:alpha val="60000"/>
                  </a:schemeClr>
                </a:solidFill>
                <a:latin typeface="Book Antiqua"/>
                <a:ea typeface="+mn-lt"/>
                <a:cs typeface="+mn-lt"/>
              </a:rPr>
              <a:t>Section 198 - Tax deducted is income received.</a:t>
            </a:r>
            <a:endParaRPr lang="en-GB" sz="1600" b="1" dirty="0">
              <a:solidFill>
                <a:schemeClr val="tx1">
                  <a:alpha val="60000"/>
                </a:schemeClr>
              </a:solidFill>
              <a:latin typeface="Book Antiqua"/>
              <a:ea typeface="+mn-lt"/>
              <a:cs typeface="+mn-lt"/>
            </a:endParaRPr>
          </a:p>
          <a:p>
            <a:pPr>
              <a:lnSpc>
                <a:spcPct val="90000"/>
              </a:lnSpc>
              <a:spcAft>
                <a:spcPts val="600"/>
              </a:spcAft>
            </a:pPr>
            <a:r>
              <a:rPr lang="en-GB" sz="1600" b="1">
                <a:solidFill>
                  <a:schemeClr val="tx1">
                    <a:alpha val="60000"/>
                  </a:schemeClr>
                </a:solidFill>
                <a:latin typeface="Book Antiqua"/>
                <a:ea typeface="+mn-lt"/>
                <a:cs typeface="+mn-lt"/>
              </a:rPr>
              <a:t>Section 199 - Credit for tax deducted</a:t>
            </a:r>
            <a:endParaRPr lang="en-GB" sz="1600" b="1" dirty="0">
              <a:solidFill>
                <a:schemeClr val="tx1">
                  <a:alpha val="60000"/>
                </a:schemeClr>
              </a:solidFill>
              <a:latin typeface="Book Antiqua"/>
              <a:ea typeface="+mn-lt"/>
              <a:cs typeface="+mn-lt"/>
            </a:endParaRPr>
          </a:p>
          <a:p>
            <a:pPr>
              <a:lnSpc>
                <a:spcPct val="90000"/>
              </a:lnSpc>
              <a:spcAft>
                <a:spcPts val="600"/>
              </a:spcAft>
            </a:pPr>
            <a:r>
              <a:rPr lang="en-GB" sz="1600" b="1">
                <a:solidFill>
                  <a:schemeClr val="tx1">
                    <a:alpha val="60000"/>
                  </a:schemeClr>
                </a:solidFill>
                <a:latin typeface="Book Antiqua"/>
                <a:ea typeface="+mn-lt"/>
                <a:cs typeface="+mn-lt"/>
              </a:rPr>
              <a:t>Section 200 - Duty of person deducting tax</a:t>
            </a:r>
            <a:endParaRPr lang="en-GB" sz="1600" b="1" dirty="0">
              <a:solidFill>
                <a:schemeClr val="tx1">
                  <a:alpha val="60000"/>
                </a:schemeClr>
              </a:solidFill>
              <a:latin typeface="Book Antiqua"/>
              <a:ea typeface="+mn-lt"/>
              <a:cs typeface="+mn-lt"/>
            </a:endParaRPr>
          </a:p>
          <a:p>
            <a:pPr>
              <a:lnSpc>
                <a:spcPct val="90000"/>
              </a:lnSpc>
              <a:spcAft>
                <a:spcPts val="600"/>
              </a:spcAft>
            </a:pPr>
            <a:r>
              <a:rPr lang="en-GB" sz="1600" b="1">
                <a:solidFill>
                  <a:schemeClr val="tx1">
                    <a:alpha val="60000"/>
                  </a:schemeClr>
                </a:solidFill>
                <a:latin typeface="Book Antiqua"/>
                <a:ea typeface="+mn-lt"/>
                <a:cs typeface="+mn-lt"/>
              </a:rPr>
              <a:t>Section 200 A -Processing of statements of tax deducted at source.</a:t>
            </a:r>
            <a:endParaRPr lang="en-GB" sz="1600" b="1">
              <a:solidFill>
                <a:schemeClr val="tx1">
                  <a:alpha val="60000"/>
                </a:schemeClr>
              </a:solidFill>
              <a:latin typeface="Book Antiqua"/>
              <a:cs typeface="Calibri"/>
            </a:endParaRPr>
          </a:p>
          <a:p>
            <a:pPr>
              <a:lnSpc>
                <a:spcPct val="90000"/>
              </a:lnSpc>
              <a:spcAft>
                <a:spcPts val="600"/>
              </a:spcAft>
            </a:pPr>
            <a:r>
              <a:rPr lang="en-GB" sz="1600" b="1">
                <a:solidFill>
                  <a:schemeClr val="tx1">
                    <a:alpha val="60000"/>
                  </a:schemeClr>
                </a:solidFill>
                <a:latin typeface="Book Antiqua"/>
                <a:ea typeface="+mn-lt"/>
                <a:cs typeface="+mn-lt"/>
              </a:rPr>
              <a:t>Section 201 - Consequences of failure to deduct or pay.</a:t>
            </a:r>
            <a:endParaRPr lang="en-GB" sz="1600" b="1">
              <a:solidFill>
                <a:schemeClr val="tx1">
                  <a:alpha val="60000"/>
                </a:schemeClr>
              </a:solidFill>
              <a:latin typeface="Book Antiqua"/>
              <a:cs typeface="Calibri"/>
            </a:endParaRPr>
          </a:p>
          <a:p>
            <a:pPr>
              <a:lnSpc>
                <a:spcPct val="90000"/>
              </a:lnSpc>
              <a:spcAft>
                <a:spcPts val="600"/>
              </a:spcAft>
            </a:pPr>
            <a:r>
              <a:rPr lang="en-GB" sz="1600" b="1">
                <a:solidFill>
                  <a:schemeClr val="tx1">
                    <a:alpha val="60000"/>
                  </a:schemeClr>
                </a:solidFill>
                <a:latin typeface="Book Antiqua"/>
                <a:ea typeface="+mn-lt"/>
                <a:cs typeface="+mn-lt"/>
              </a:rPr>
              <a:t>Section 202 - Deduction only one mode of recovery</a:t>
            </a:r>
            <a:endParaRPr lang="en-GB" sz="1600" b="1">
              <a:solidFill>
                <a:schemeClr val="tx1">
                  <a:alpha val="60000"/>
                </a:schemeClr>
              </a:solidFill>
              <a:latin typeface="Book Antiqua"/>
              <a:cs typeface="Calibri"/>
            </a:endParaRPr>
          </a:p>
          <a:p>
            <a:pPr>
              <a:lnSpc>
                <a:spcPct val="90000"/>
              </a:lnSpc>
              <a:spcAft>
                <a:spcPts val="600"/>
              </a:spcAft>
            </a:pPr>
            <a:r>
              <a:rPr lang="en-GB" sz="1600" b="1">
                <a:solidFill>
                  <a:schemeClr val="tx1">
                    <a:alpha val="60000"/>
                  </a:schemeClr>
                </a:solidFill>
                <a:latin typeface="Book Antiqua"/>
                <a:ea typeface="+mn-lt"/>
                <a:cs typeface="+mn-lt"/>
              </a:rPr>
              <a:t>Section 203 - Certificate for tax deducted</a:t>
            </a:r>
            <a:endParaRPr lang="en-GB" sz="1600" b="1">
              <a:solidFill>
                <a:schemeClr val="tx1">
                  <a:alpha val="60000"/>
                </a:schemeClr>
              </a:solidFill>
              <a:latin typeface="Book Antiqua"/>
              <a:cs typeface="Calibri"/>
            </a:endParaRPr>
          </a:p>
          <a:p>
            <a:pPr>
              <a:lnSpc>
                <a:spcPct val="90000"/>
              </a:lnSpc>
              <a:spcAft>
                <a:spcPts val="600"/>
              </a:spcAft>
            </a:pPr>
            <a:r>
              <a:rPr lang="en-GB" sz="1600" b="1">
                <a:solidFill>
                  <a:schemeClr val="tx1">
                    <a:alpha val="60000"/>
                  </a:schemeClr>
                </a:solidFill>
                <a:latin typeface="Book Antiqua"/>
                <a:ea typeface="+mn-lt"/>
                <a:cs typeface="+mn-lt"/>
              </a:rPr>
              <a:t>Section 203 A - Tax deduction and collection account number</a:t>
            </a:r>
            <a:endParaRPr lang="en-GB" sz="1600" b="1" dirty="0">
              <a:solidFill>
                <a:schemeClr val="tx1">
                  <a:alpha val="60000"/>
                </a:schemeClr>
              </a:solidFill>
              <a:latin typeface="Book Antiqua"/>
              <a:ea typeface="+mn-lt"/>
              <a:cs typeface="+mn-lt"/>
            </a:endParaRPr>
          </a:p>
          <a:p>
            <a:pPr>
              <a:lnSpc>
                <a:spcPct val="90000"/>
              </a:lnSpc>
              <a:spcAft>
                <a:spcPts val="600"/>
              </a:spcAft>
            </a:pPr>
            <a:r>
              <a:rPr lang="en-GB" sz="1600" b="1">
                <a:solidFill>
                  <a:schemeClr val="tx1">
                    <a:alpha val="60000"/>
                  </a:schemeClr>
                </a:solidFill>
                <a:latin typeface="Book Antiqua"/>
                <a:ea typeface="+mn-lt"/>
                <a:cs typeface="+mn-lt"/>
              </a:rPr>
              <a:t>Section 204 - Meaning of "person responsible for paying".</a:t>
            </a:r>
            <a:endParaRPr lang="en-GB" sz="1600" b="1" dirty="0">
              <a:solidFill>
                <a:schemeClr val="tx1">
                  <a:alpha val="60000"/>
                </a:schemeClr>
              </a:solidFill>
              <a:latin typeface="Book Antiqua"/>
              <a:ea typeface="+mn-lt"/>
              <a:cs typeface="+mn-lt"/>
            </a:endParaRPr>
          </a:p>
          <a:p>
            <a:pPr>
              <a:lnSpc>
                <a:spcPct val="90000"/>
              </a:lnSpc>
              <a:spcAft>
                <a:spcPts val="600"/>
              </a:spcAft>
            </a:pPr>
            <a:r>
              <a:rPr lang="en-GB" sz="1600" b="1">
                <a:solidFill>
                  <a:schemeClr val="tx1">
                    <a:alpha val="60000"/>
                  </a:schemeClr>
                </a:solidFill>
                <a:latin typeface="Book Antiqua"/>
                <a:ea typeface="+mn-lt"/>
                <a:cs typeface="+mn-lt"/>
              </a:rPr>
              <a:t>Section 205 - Bar against direct demand on assessee.</a:t>
            </a:r>
            <a:endParaRPr lang="en-GB" sz="1600" b="1" dirty="0">
              <a:solidFill>
                <a:schemeClr val="tx1">
                  <a:alpha val="60000"/>
                </a:schemeClr>
              </a:solidFill>
              <a:latin typeface="Book Antiqua"/>
              <a:ea typeface="+mn-lt"/>
              <a:cs typeface="+mn-lt"/>
            </a:endParaRPr>
          </a:p>
          <a:p>
            <a:pPr>
              <a:lnSpc>
                <a:spcPct val="90000"/>
              </a:lnSpc>
              <a:spcAft>
                <a:spcPts val="600"/>
              </a:spcAft>
            </a:pPr>
            <a:r>
              <a:rPr lang="en-GB" sz="1600" b="1">
                <a:solidFill>
                  <a:schemeClr val="tx1">
                    <a:alpha val="60000"/>
                  </a:schemeClr>
                </a:solidFill>
                <a:latin typeface="Book Antiqua"/>
                <a:ea typeface="+mn-lt"/>
                <a:cs typeface="+mn-lt"/>
              </a:rPr>
              <a:t>Section 206 - Persons deducting tax to furnish prescribed returns</a:t>
            </a:r>
          </a:p>
          <a:p>
            <a:pPr>
              <a:lnSpc>
                <a:spcPct val="90000"/>
              </a:lnSpc>
              <a:spcAft>
                <a:spcPts val="600"/>
              </a:spcAft>
            </a:pPr>
            <a:r>
              <a:rPr lang="en-GB" sz="1600" b="1">
                <a:solidFill>
                  <a:schemeClr val="tx1">
                    <a:alpha val="60000"/>
                  </a:schemeClr>
                </a:solidFill>
                <a:latin typeface="Book Antiqua"/>
                <a:ea typeface="+mn-lt"/>
                <a:cs typeface="+mn-lt"/>
              </a:rPr>
              <a:t>Section 206 AB – TDS for non filers of Income Tax.</a:t>
            </a:r>
            <a:endParaRPr lang="en-GB" sz="1600" b="1" dirty="0">
              <a:solidFill>
                <a:schemeClr val="tx1">
                  <a:alpha val="60000"/>
                </a:schemeClr>
              </a:solidFill>
              <a:latin typeface="Book Antiqua"/>
              <a:ea typeface="+mn-lt"/>
              <a:cs typeface="+mn-lt"/>
            </a:endParaRPr>
          </a:p>
          <a:p>
            <a:pPr>
              <a:lnSpc>
                <a:spcPct val="90000"/>
              </a:lnSpc>
              <a:spcAft>
                <a:spcPts val="600"/>
              </a:spcAft>
            </a:pPr>
            <a:endParaRPr lang="en-GB" sz="1100" b="1">
              <a:solidFill>
                <a:schemeClr val="tx1">
                  <a:alpha val="60000"/>
                </a:schemeClr>
              </a:solidFill>
              <a:ea typeface="+mn-lt"/>
              <a:cs typeface="+mn-lt"/>
            </a:endParaRPr>
          </a:p>
          <a:p>
            <a:pPr>
              <a:lnSpc>
                <a:spcPct val="90000"/>
              </a:lnSpc>
              <a:spcAft>
                <a:spcPts val="600"/>
              </a:spcAft>
            </a:pPr>
            <a:endParaRPr lang="en-GB" sz="1100" b="1">
              <a:solidFill>
                <a:schemeClr val="tx1">
                  <a:alpha val="60000"/>
                </a:schemeClr>
              </a:solidFill>
              <a:ea typeface="+mn-lt"/>
              <a:cs typeface="+mn-lt"/>
            </a:endParaRPr>
          </a:p>
          <a:p>
            <a:pPr>
              <a:lnSpc>
                <a:spcPct val="90000"/>
              </a:lnSpc>
              <a:spcAft>
                <a:spcPts val="600"/>
              </a:spcAft>
            </a:pPr>
            <a:endParaRPr lang="en-GB" sz="1100" b="1">
              <a:solidFill>
                <a:schemeClr val="tx1">
                  <a:alpha val="60000"/>
                </a:schemeClr>
              </a:solidFill>
              <a:ea typeface="+mn-lt"/>
              <a:cs typeface="+mn-lt"/>
            </a:endParaRPr>
          </a:p>
          <a:p>
            <a:pPr>
              <a:lnSpc>
                <a:spcPct val="90000"/>
              </a:lnSpc>
              <a:spcAft>
                <a:spcPts val="600"/>
              </a:spcAft>
            </a:pPr>
            <a:endParaRPr lang="en-GB" sz="1100" b="1">
              <a:solidFill>
                <a:schemeClr val="tx1">
                  <a:alpha val="60000"/>
                </a:schemeClr>
              </a:solidFill>
              <a:ea typeface="+mn-lt"/>
              <a:cs typeface="+mn-lt"/>
            </a:endParaRPr>
          </a:p>
          <a:p>
            <a:pPr>
              <a:lnSpc>
                <a:spcPct val="90000"/>
              </a:lnSpc>
              <a:spcAft>
                <a:spcPts val="600"/>
              </a:spcAft>
            </a:pPr>
            <a:endParaRPr lang="en-GB" sz="1100" b="1">
              <a:solidFill>
                <a:schemeClr val="tx1">
                  <a:alpha val="60000"/>
                </a:schemeClr>
              </a:solidFill>
              <a:ea typeface="+mn-lt"/>
              <a:cs typeface="+mn-lt"/>
            </a:endParaRPr>
          </a:p>
          <a:p>
            <a:pPr>
              <a:lnSpc>
                <a:spcPct val="90000"/>
              </a:lnSpc>
              <a:spcAft>
                <a:spcPts val="600"/>
              </a:spcAft>
            </a:pPr>
            <a:endParaRPr lang="en-GB" sz="1100" b="1">
              <a:solidFill>
                <a:srgbClr val="000000">
                  <a:alpha val="60000"/>
                </a:srgbClr>
              </a:solidFill>
              <a:ea typeface="+mn-lt"/>
              <a:cs typeface="+mn-lt"/>
            </a:endParaRPr>
          </a:p>
        </p:txBody>
      </p:sp>
      <p:pic>
        <p:nvPicPr>
          <p:cNvPr id="4" name="Picture 4" descr="Text&#10;&#10;Description automatically generated">
            <a:extLst>
              <a:ext uri="{FF2B5EF4-FFF2-40B4-BE49-F238E27FC236}">
                <a16:creationId xmlns:a16="http://schemas.microsoft.com/office/drawing/2014/main" id="{E80AFBED-28D5-4CAD-827D-DF78DA23E8F0}"/>
              </a:ext>
            </a:extLst>
          </p:cNvPr>
          <p:cNvPicPr>
            <a:picLocks noChangeAspect="1"/>
          </p:cNvPicPr>
          <p:nvPr/>
        </p:nvPicPr>
        <p:blipFill>
          <a:blip r:embed="rId2"/>
          <a:stretch>
            <a:fillRect/>
          </a:stretch>
        </p:blipFill>
        <p:spPr>
          <a:xfrm>
            <a:off x="6510809" y="2245966"/>
            <a:ext cx="5572564" cy="2270818"/>
          </a:xfrm>
          <a:prstGeom prst="rect">
            <a:avLst/>
          </a:prstGeom>
        </p:spPr>
      </p:pic>
      <p:sp>
        <p:nvSpPr>
          <p:cNvPr id="5" name="TextBox 4">
            <a:extLst>
              <a:ext uri="{FF2B5EF4-FFF2-40B4-BE49-F238E27FC236}">
                <a16:creationId xmlns:a16="http://schemas.microsoft.com/office/drawing/2014/main" id="{1D4392C9-2BCF-4616-B34B-5A166DBBB903}"/>
              </a:ext>
            </a:extLst>
          </p:cNvPr>
          <p:cNvSpPr txBox="1"/>
          <p:nvPr/>
        </p:nvSpPr>
        <p:spPr>
          <a:xfrm>
            <a:off x="8141494" y="938212"/>
            <a:ext cx="2743199"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3600" b="1">
                <a:latin typeface="Book Antiqua"/>
              </a:rPr>
              <a:t>STATUTE </a:t>
            </a:r>
            <a:endParaRPr lang="en-GB" sz="3600" b="1">
              <a:latin typeface="Book Antiqua"/>
              <a:cs typeface="Calibri"/>
            </a:endParaRPr>
          </a:p>
        </p:txBody>
      </p:sp>
    </p:spTree>
    <p:extLst>
      <p:ext uri="{BB962C8B-B14F-4D97-AF65-F5344CB8AC3E}">
        <p14:creationId xmlns:p14="http://schemas.microsoft.com/office/powerpoint/2010/main" val="271498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65DBBEF-238B-476B-96AB-8AAC3224EC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bject 2"/>
          <p:cNvSpPr txBox="1">
            <a:spLocks noGrp="1"/>
          </p:cNvSpPr>
          <p:nvPr>
            <p:ph type="title"/>
          </p:nvPr>
        </p:nvSpPr>
        <p:spPr>
          <a:xfrm>
            <a:off x="638882" y="639193"/>
            <a:ext cx="3571810" cy="3573516"/>
          </a:xfrm>
          <a:prstGeom prst="rect">
            <a:avLst/>
          </a:prstGeom>
        </p:spPr>
        <p:txBody>
          <a:bodyPr vert="horz" lIns="91440" tIns="45720" rIns="91440" bIns="45720" rtlCol="0" anchor="b">
            <a:normAutofit/>
          </a:bodyPr>
          <a:lstStyle/>
          <a:p>
            <a:pPr marL="12700" algn="l" rtl="0">
              <a:lnSpc>
                <a:spcPct val="90000"/>
              </a:lnSpc>
              <a:spcBef>
                <a:spcPct val="0"/>
              </a:spcBef>
            </a:pPr>
            <a:r>
              <a:rPr lang="en-US" sz="6600" kern="1200" spc="-195">
                <a:solidFill>
                  <a:schemeClr val="tx1"/>
                </a:solidFill>
                <a:latin typeface="+mj-lt"/>
                <a:ea typeface="+mj-ea"/>
                <a:cs typeface="+mj-cs"/>
              </a:rPr>
              <a:t>TAKE A GLANCE</a:t>
            </a:r>
            <a:endParaRPr lang="en-US" sz="6600" kern="1200" spc="-215">
              <a:solidFill>
                <a:schemeClr val="tx1"/>
              </a:solidFill>
              <a:latin typeface="+mj-lt"/>
              <a:ea typeface="+mj-ea"/>
              <a:cs typeface="+mj-cs"/>
            </a:endParaRPr>
          </a:p>
        </p:txBody>
      </p:sp>
      <p:sp>
        <p:nvSpPr>
          <p:cNvPr id="10"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4409267"/>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object 3"/>
          <p:cNvGraphicFramePr>
            <a:graphicFrameLocks noGrp="1"/>
          </p:cNvGraphicFramePr>
          <p:nvPr>
            <p:extLst>
              <p:ext uri="{D42A27DB-BD31-4B8C-83A1-F6EECF244321}">
                <p14:modId xmlns:p14="http://schemas.microsoft.com/office/powerpoint/2010/main" val="1922468240"/>
              </p:ext>
            </p:extLst>
          </p:nvPr>
        </p:nvGraphicFramePr>
        <p:xfrm>
          <a:off x="3940968" y="0"/>
          <a:ext cx="8005305" cy="7011210"/>
        </p:xfrm>
        <a:graphic>
          <a:graphicData uri="http://schemas.openxmlformats.org/drawingml/2006/table">
            <a:tbl>
              <a:tblPr firstRow="1" bandRow="1">
                <a:tableStyleId>{2D5ABB26-0587-4C30-8999-92F81FD0307C}</a:tableStyleId>
              </a:tblPr>
              <a:tblGrid>
                <a:gridCol w="1182303">
                  <a:extLst>
                    <a:ext uri="{9D8B030D-6E8A-4147-A177-3AD203B41FA5}">
                      <a16:colId xmlns:a16="http://schemas.microsoft.com/office/drawing/2014/main" val="20000"/>
                    </a:ext>
                  </a:extLst>
                </a:gridCol>
                <a:gridCol w="6823002">
                  <a:extLst>
                    <a:ext uri="{9D8B030D-6E8A-4147-A177-3AD203B41FA5}">
                      <a16:colId xmlns:a16="http://schemas.microsoft.com/office/drawing/2014/main" val="20001"/>
                    </a:ext>
                  </a:extLst>
                </a:gridCol>
              </a:tblGrid>
              <a:tr h="500062">
                <a:tc>
                  <a:txBody>
                    <a:bodyPr/>
                    <a:lstStyle/>
                    <a:p>
                      <a:pPr marL="90805">
                        <a:lnSpc>
                          <a:spcPct val="100000"/>
                        </a:lnSpc>
                        <a:spcBef>
                          <a:spcPts val="245"/>
                        </a:spcBef>
                      </a:pPr>
                      <a:r>
                        <a:rPr lang="en-GB" sz="1800" b="1" spc="-5">
                          <a:solidFill>
                            <a:srgbClr val="FFFFFF"/>
                          </a:solidFill>
                          <a:latin typeface="Book Antiqua"/>
                          <a:cs typeface="Carlito"/>
                        </a:rPr>
                        <a:t>Sec</a:t>
                      </a:r>
                      <a:endParaRPr lang="en-GB" sz="1800" dirty="0">
                        <a:latin typeface="Book Antiqua"/>
                        <a:cs typeface="Carlito"/>
                      </a:endParaRPr>
                    </a:p>
                  </a:txBody>
                  <a:tcPr marL="0" marR="0" marT="27322"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C0504D"/>
                    </a:solidFill>
                  </a:tcPr>
                </a:tc>
                <a:tc>
                  <a:txBody>
                    <a:bodyPr/>
                    <a:lstStyle/>
                    <a:p>
                      <a:pPr algn="ctr">
                        <a:lnSpc>
                          <a:spcPct val="100000"/>
                        </a:lnSpc>
                        <a:spcBef>
                          <a:spcPts val="245"/>
                        </a:spcBef>
                      </a:pPr>
                      <a:r>
                        <a:rPr lang="en-GB" sz="1800" b="1" spc="-10">
                          <a:solidFill>
                            <a:srgbClr val="FFFFFF"/>
                          </a:solidFill>
                          <a:latin typeface="Book Antiqua"/>
                          <a:cs typeface="Carlito"/>
                        </a:rPr>
                        <a:t>Particulars</a:t>
                      </a:r>
                      <a:endParaRPr lang="en-GB" sz="1800" dirty="0">
                        <a:latin typeface="Book Antiqua"/>
                        <a:cs typeface="Carlito"/>
                      </a:endParaRPr>
                    </a:p>
                  </a:txBody>
                  <a:tcPr marL="0" marR="0" marT="27322"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C0504D"/>
                    </a:solidFill>
                  </a:tcPr>
                </a:tc>
                <a:extLst>
                  <a:ext uri="{0D108BD9-81ED-4DB2-BD59-A6C34878D82A}">
                    <a16:rowId xmlns:a16="http://schemas.microsoft.com/office/drawing/2014/main" val="10000"/>
                  </a:ext>
                </a:extLst>
              </a:tr>
              <a:tr h="339538">
                <a:tc>
                  <a:txBody>
                    <a:bodyPr/>
                    <a:lstStyle/>
                    <a:p>
                      <a:pPr marL="90805">
                        <a:lnSpc>
                          <a:spcPct val="100000"/>
                        </a:lnSpc>
                        <a:spcBef>
                          <a:spcPts val="250"/>
                        </a:spcBef>
                      </a:pPr>
                      <a:r>
                        <a:rPr lang="en-GB" sz="1800" spc="-10">
                          <a:latin typeface="Book Antiqua"/>
                          <a:cs typeface="Carlito"/>
                        </a:rPr>
                        <a:t>192</a:t>
                      </a:r>
                      <a:endParaRPr lang="en-GB" sz="1800" dirty="0">
                        <a:latin typeface="Book Antiqua"/>
                        <a:cs typeface="Carlito"/>
                      </a:endParaRPr>
                    </a:p>
                  </a:txBody>
                  <a:tcPr marL="0" marR="0" marT="278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F4E9E9"/>
                    </a:solidFill>
                  </a:tcPr>
                </a:tc>
                <a:tc>
                  <a:txBody>
                    <a:bodyPr/>
                    <a:lstStyle/>
                    <a:p>
                      <a:pPr marL="137160">
                        <a:lnSpc>
                          <a:spcPct val="100000"/>
                        </a:lnSpc>
                        <a:spcBef>
                          <a:spcPts val="250"/>
                        </a:spcBef>
                      </a:pPr>
                      <a:r>
                        <a:rPr lang="en-GB" sz="1800" spc="-5">
                          <a:latin typeface="Book Antiqua"/>
                          <a:cs typeface="Carlito"/>
                        </a:rPr>
                        <a:t>Salary</a:t>
                      </a:r>
                      <a:endParaRPr lang="en-GB" sz="1800" dirty="0">
                        <a:latin typeface="Book Antiqua"/>
                        <a:cs typeface="Carlito"/>
                      </a:endParaRPr>
                    </a:p>
                  </a:txBody>
                  <a:tcPr marL="0" marR="0" marT="278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F4E9E9"/>
                    </a:solidFill>
                  </a:tcPr>
                </a:tc>
                <a:extLst>
                  <a:ext uri="{0D108BD9-81ED-4DB2-BD59-A6C34878D82A}">
                    <a16:rowId xmlns:a16="http://schemas.microsoft.com/office/drawing/2014/main" val="10001"/>
                  </a:ext>
                </a:extLst>
              </a:tr>
              <a:tr h="339538">
                <a:tc>
                  <a:txBody>
                    <a:bodyPr/>
                    <a:lstStyle/>
                    <a:p>
                      <a:pPr marL="90805">
                        <a:lnSpc>
                          <a:spcPct val="100000"/>
                        </a:lnSpc>
                        <a:spcBef>
                          <a:spcPts val="250"/>
                        </a:spcBef>
                      </a:pPr>
                      <a:r>
                        <a:rPr lang="en-GB" sz="1800" spc="-10">
                          <a:latin typeface="Book Antiqua"/>
                          <a:cs typeface="Carlito"/>
                        </a:rPr>
                        <a:t>192A</a:t>
                      </a:r>
                      <a:endParaRPr lang="en-GB" sz="1800" dirty="0">
                        <a:latin typeface="Book Antiqua"/>
                        <a:cs typeface="Carlito"/>
                      </a:endParaRPr>
                    </a:p>
                  </a:txBody>
                  <a:tcPr marL="0" marR="0" marT="278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4E9E9"/>
                    </a:solidFill>
                  </a:tcPr>
                </a:tc>
                <a:tc>
                  <a:txBody>
                    <a:bodyPr/>
                    <a:lstStyle/>
                    <a:p>
                      <a:pPr marL="137160">
                        <a:lnSpc>
                          <a:spcPct val="100000"/>
                        </a:lnSpc>
                        <a:spcBef>
                          <a:spcPts val="250"/>
                        </a:spcBef>
                      </a:pPr>
                      <a:r>
                        <a:rPr lang="en-GB" sz="1800" spc="-15">
                          <a:latin typeface="Book Antiqua"/>
                          <a:cs typeface="Carlito"/>
                        </a:rPr>
                        <a:t>Payment </a:t>
                      </a:r>
                      <a:r>
                        <a:rPr lang="en-GB" sz="1800" spc="-5">
                          <a:latin typeface="Book Antiqua"/>
                          <a:cs typeface="Carlito"/>
                        </a:rPr>
                        <a:t>of accumulated balance due </a:t>
                      </a:r>
                      <a:r>
                        <a:rPr lang="en-GB" sz="1800" spc="-10">
                          <a:latin typeface="Book Antiqua"/>
                          <a:cs typeface="Carlito"/>
                        </a:rPr>
                        <a:t>to </a:t>
                      </a:r>
                      <a:r>
                        <a:rPr lang="en-GB" sz="1800" spc="-5">
                          <a:latin typeface="Book Antiqua"/>
                          <a:cs typeface="Carlito"/>
                        </a:rPr>
                        <a:t>an</a:t>
                      </a:r>
                      <a:r>
                        <a:rPr lang="en-GB" sz="1800" dirty="0">
                          <a:latin typeface="Book Antiqua"/>
                          <a:cs typeface="Carlito"/>
                        </a:rPr>
                        <a:t> </a:t>
                      </a:r>
                      <a:r>
                        <a:rPr lang="en-GB" sz="1800" spc="-10">
                          <a:latin typeface="Book Antiqua"/>
                          <a:cs typeface="Carlito"/>
                        </a:rPr>
                        <a:t>employee</a:t>
                      </a:r>
                      <a:endParaRPr lang="en-GB" sz="1800" dirty="0">
                        <a:latin typeface="Book Antiqua"/>
                        <a:cs typeface="Carlito"/>
                      </a:endParaRPr>
                    </a:p>
                  </a:txBody>
                  <a:tcPr marL="0" marR="0" marT="278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4E9E9"/>
                    </a:solidFill>
                  </a:tcPr>
                </a:tc>
                <a:extLst>
                  <a:ext uri="{0D108BD9-81ED-4DB2-BD59-A6C34878D82A}">
                    <a16:rowId xmlns:a16="http://schemas.microsoft.com/office/drawing/2014/main" val="10002"/>
                  </a:ext>
                </a:extLst>
              </a:tr>
              <a:tr h="339538">
                <a:tc>
                  <a:txBody>
                    <a:bodyPr/>
                    <a:lstStyle/>
                    <a:p>
                      <a:pPr marL="90805">
                        <a:lnSpc>
                          <a:spcPct val="100000"/>
                        </a:lnSpc>
                        <a:spcBef>
                          <a:spcPts val="250"/>
                        </a:spcBef>
                      </a:pPr>
                      <a:r>
                        <a:rPr lang="en-GB" sz="1800" spc="-10">
                          <a:latin typeface="Book Antiqua"/>
                          <a:cs typeface="Carlito"/>
                        </a:rPr>
                        <a:t>193</a:t>
                      </a:r>
                      <a:endParaRPr lang="en-GB" sz="1800" dirty="0">
                        <a:latin typeface="Book Antiqua"/>
                        <a:cs typeface="Carlito"/>
                      </a:endParaRPr>
                    </a:p>
                  </a:txBody>
                  <a:tcPr marL="0" marR="0" marT="278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4E9E9"/>
                    </a:solidFill>
                  </a:tcPr>
                </a:tc>
                <a:tc>
                  <a:txBody>
                    <a:bodyPr/>
                    <a:lstStyle/>
                    <a:p>
                      <a:pPr marL="137160">
                        <a:lnSpc>
                          <a:spcPct val="100000"/>
                        </a:lnSpc>
                        <a:spcBef>
                          <a:spcPts val="250"/>
                        </a:spcBef>
                      </a:pPr>
                      <a:r>
                        <a:rPr lang="en-GB" sz="1800" spc="-15">
                          <a:latin typeface="Book Antiqua"/>
                          <a:cs typeface="Carlito"/>
                        </a:rPr>
                        <a:t>Interest </a:t>
                      </a:r>
                      <a:r>
                        <a:rPr lang="en-GB" sz="1800" spc="-5">
                          <a:latin typeface="Book Antiqua"/>
                          <a:cs typeface="Carlito"/>
                        </a:rPr>
                        <a:t>on</a:t>
                      </a:r>
                      <a:r>
                        <a:rPr lang="en-GB" sz="1800" spc="20" dirty="0">
                          <a:latin typeface="Book Antiqua"/>
                          <a:cs typeface="Carlito"/>
                        </a:rPr>
                        <a:t> </a:t>
                      </a:r>
                      <a:r>
                        <a:rPr lang="en-GB" sz="1800" spc="-5">
                          <a:latin typeface="Book Antiqua"/>
                          <a:cs typeface="Carlito"/>
                        </a:rPr>
                        <a:t>securities</a:t>
                      </a:r>
                      <a:endParaRPr lang="en-GB" sz="1800" dirty="0">
                        <a:latin typeface="Book Antiqua"/>
                        <a:cs typeface="Carlito"/>
                      </a:endParaRPr>
                    </a:p>
                  </a:txBody>
                  <a:tcPr marL="0" marR="0" marT="278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4E9E9"/>
                    </a:solidFill>
                  </a:tcPr>
                </a:tc>
                <a:extLst>
                  <a:ext uri="{0D108BD9-81ED-4DB2-BD59-A6C34878D82A}">
                    <a16:rowId xmlns:a16="http://schemas.microsoft.com/office/drawing/2014/main" val="10003"/>
                  </a:ext>
                </a:extLst>
              </a:tr>
              <a:tr h="339538">
                <a:tc>
                  <a:txBody>
                    <a:bodyPr/>
                    <a:lstStyle/>
                    <a:p>
                      <a:pPr marL="90805">
                        <a:lnSpc>
                          <a:spcPct val="100000"/>
                        </a:lnSpc>
                        <a:spcBef>
                          <a:spcPts val="250"/>
                        </a:spcBef>
                      </a:pPr>
                      <a:r>
                        <a:rPr lang="en-GB" sz="1800" spc="-10">
                          <a:latin typeface="Book Antiqua"/>
                          <a:cs typeface="Carlito"/>
                        </a:rPr>
                        <a:t>194A</a:t>
                      </a:r>
                      <a:endParaRPr lang="en-GB" sz="1800" dirty="0">
                        <a:latin typeface="Book Antiqua"/>
                        <a:cs typeface="Carlito"/>
                      </a:endParaRPr>
                    </a:p>
                  </a:txBody>
                  <a:tcPr marL="0" marR="0" marT="278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4E9E9"/>
                    </a:solidFill>
                  </a:tcPr>
                </a:tc>
                <a:tc>
                  <a:txBody>
                    <a:bodyPr/>
                    <a:lstStyle/>
                    <a:p>
                      <a:pPr marL="137160">
                        <a:lnSpc>
                          <a:spcPct val="100000"/>
                        </a:lnSpc>
                        <a:spcBef>
                          <a:spcPts val="250"/>
                        </a:spcBef>
                      </a:pPr>
                      <a:r>
                        <a:rPr lang="en-GB" sz="1800" spc="-15">
                          <a:latin typeface="Book Antiqua"/>
                          <a:cs typeface="Carlito"/>
                        </a:rPr>
                        <a:t>Interest </a:t>
                      </a:r>
                      <a:r>
                        <a:rPr lang="en-GB" sz="1800" spc="-5">
                          <a:latin typeface="Book Antiqua"/>
                          <a:cs typeface="Carlito"/>
                        </a:rPr>
                        <a:t>other than </a:t>
                      </a:r>
                      <a:r>
                        <a:rPr lang="en-GB" sz="1800" spc="-15">
                          <a:latin typeface="Book Antiqua"/>
                          <a:cs typeface="Carlito"/>
                        </a:rPr>
                        <a:t>Interest </a:t>
                      </a:r>
                      <a:r>
                        <a:rPr lang="en-GB" sz="1800" spc="-5">
                          <a:latin typeface="Book Antiqua"/>
                          <a:cs typeface="Carlito"/>
                        </a:rPr>
                        <a:t>on</a:t>
                      </a:r>
                      <a:r>
                        <a:rPr lang="en-GB" sz="1800" spc="65" dirty="0">
                          <a:latin typeface="Book Antiqua"/>
                          <a:cs typeface="Carlito"/>
                        </a:rPr>
                        <a:t> </a:t>
                      </a:r>
                      <a:r>
                        <a:rPr lang="en-GB" sz="1800" spc="-5">
                          <a:latin typeface="Book Antiqua"/>
                          <a:cs typeface="Carlito"/>
                        </a:rPr>
                        <a:t>securities</a:t>
                      </a:r>
                      <a:endParaRPr lang="en-GB" sz="1800" dirty="0">
                        <a:latin typeface="Book Antiqua"/>
                        <a:cs typeface="Carlito"/>
                      </a:endParaRPr>
                    </a:p>
                  </a:txBody>
                  <a:tcPr marL="0" marR="0" marT="278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4E9E9"/>
                    </a:solidFill>
                  </a:tcPr>
                </a:tc>
                <a:extLst>
                  <a:ext uri="{0D108BD9-81ED-4DB2-BD59-A6C34878D82A}">
                    <a16:rowId xmlns:a16="http://schemas.microsoft.com/office/drawing/2014/main" val="10004"/>
                  </a:ext>
                </a:extLst>
              </a:tr>
              <a:tr h="339538">
                <a:tc>
                  <a:txBody>
                    <a:bodyPr/>
                    <a:lstStyle/>
                    <a:p>
                      <a:pPr marL="90805">
                        <a:lnSpc>
                          <a:spcPct val="100000"/>
                        </a:lnSpc>
                        <a:spcBef>
                          <a:spcPts val="250"/>
                        </a:spcBef>
                      </a:pPr>
                      <a:r>
                        <a:rPr lang="en-GB" sz="1800" spc="-10">
                          <a:latin typeface="Book Antiqua"/>
                          <a:cs typeface="Carlito"/>
                        </a:rPr>
                        <a:t>194B</a:t>
                      </a:r>
                      <a:endParaRPr lang="en-GB" sz="1800" dirty="0">
                        <a:latin typeface="Book Antiqua"/>
                        <a:cs typeface="Carlito"/>
                      </a:endParaRPr>
                    </a:p>
                  </a:txBody>
                  <a:tcPr marL="0" marR="0" marT="278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4E9E9"/>
                    </a:solidFill>
                  </a:tcPr>
                </a:tc>
                <a:tc>
                  <a:txBody>
                    <a:bodyPr/>
                    <a:lstStyle/>
                    <a:p>
                      <a:pPr marL="137160">
                        <a:lnSpc>
                          <a:spcPct val="100000"/>
                        </a:lnSpc>
                        <a:spcBef>
                          <a:spcPts val="250"/>
                        </a:spcBef>
                      </a:pPr>
                      <a:r>
                        <a:rPr lang="en-GB" sz="1800" spc="-5">
                          <a:latin typeface="Book Antiqua"/>
                          <a:cs typeface="Carlito"/>
                        </a:rPr>
                        <a:t>Winnings </a:t>
                      </a:r>
                      <a:r>
                        <a:rPr lang="en-GB" sz="1800" spc="-15">
                          <a:latin typeface="Book Antiqua"/>
                          <a:cs typeface="Carlito"/>
                        </a:rPr>
                        <a:t>from </a:t>
                      </a:r>
                      <a:r>
                        <a:rPr lang="en-GB" sz="1800" spc="-5">
                          <a:latin typeface="Book Antiqua"/>
                          <a:cs typeface="Carlito"/>
                        </a:rPr>
                        <a:t>lottery or </a:t>
                      </a:r>
                      <a:r>
                        <a:rPr lang="en-GB" sz="1800" spc="-15">
                          <a:latin typeface="Book Antiqua"/>
                          <a:cs typeface="Carlito"/>
                        </a:rPr>
                        <a:t>crossword</a:t>
                      </a:r>
                      <a:r>
                        <a:rPr lang="en-GB" sz="1800" spc="90" dirty="0">
                          <a:latin typeface="Book Antiqua"/>
                          <a:cs typeface="Carlito"/>
                        </a:rPr>
                        <a:t> </a:t>
                      </a:r>
                      <a:r>
                        <a:rPr lang="en-GB" sz="1800" spc="-5">
                          <a:latin typeface="Book Antiqua"/>
                          <a:cs typeface="Carlito"/>
                        </a:rPr>
                        <a:t>puzzle</a:t>
                      </a:r>
                      <a:endParaRPr lang="en-GB" sz="1800" dirty="0">
                        <a:latin typeface="Book Antiqua"/>
                        <a:cs typeface="Carlito"/>
                      </a:endParaRPr>
                    </a:p>
                  </a:txBody>
                  <a:tcPr marL="0" marR="0" marT="278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4E9E9"/>
                    </a:solidFill>
                  </a:tcPr>
                </a:tc>
                <a:extLst>
                  <a:ext uri="{0D108BD9-81ED-4DB2-BD59-A6C34878D82A}">
                    <a16:rowId xmlns:a16="http://schemas.microsoft.com/office/drawing/2014/main" val="10005"/>
                  </a:ext>
                </a:extLst>
              </a:tr>
              <a:tr h="339538">
                <a:tc>
                  <a:txBody>
                    <a:bodyPr/>
                    <a:lstStyle/>
                    <a:p>
                      <a:pPr marL="90805">
                        <a:lnSpc>
                          <a:spcPct val="100000"/>
                        </a:lnSpc>
                        <a:spcBef>
                          <a:spcPts val="250"/>
                        </a:spcBef>
                      </a:pPr>
                      <a:r>
                        <a:rPr lang="en-GB" sz="1800" spc="-10">
                          <a:latin typeface="Book Antiqua"/>
                          <a:cs typeface="Carlito"/>
                        </a:rPr>
                        <a:t>194BB</a:t>
                      </a:r>
                      <a:endParaRPr lang="en-GB" sz="1800" dirty="0">
                        <a:latin typeface="Book Antiqua"/>
                        <a:cs typeface="Carlito"/>
                      </a:endParaRPr>
                    </a:p>
                  </a:txBody>
                  <a:tcPr marL="0" marR="0" marT="278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4E9E9"/>
                    </a:solidFill>
                  </a:tcPr>
                </a:tc>
                <a:tc>
                  <a:txBody>
                    <a:bodyPr/>
                    <a:lstStyle/>
                    <a:p>
                      <a:pPr marL="137160">
                        <a:lnSpc>
                          <a:spcPct val="100000"/>
                        </a:lnSpc>
                        <a:spcBef>
                          <a:spcPts val="250"/>
                        </a:spcBef>
                      </a:pPr>
                      <a:r>
                        <a:rPr lang="en-GB" sz="1800" spc="-5">
                          <a:latin typeface="Book Antiqua"/>
                          <a:cs typeface="Carlito"/>
                        </a:rPr>
                        <a:t>Winnings </a:t>
                      </a:r>
                      <a:r>
                        <a:rPr lang="en-GB" sz="1800" spc="-15">
                          <a:latin typeface="Book Antiqua"/>
                          <a:cs typeface="Carlito"/>
                        </a:rPr>
                        <a:t>from horse</a:t>
                      </a:r>
                      <a:r>
                        <a:rPr lang="en-GB" sz="1800" spc="30" dirty="0">
                          <a:latin typeface="Book Antiqua"/>
                          <a:cs typeface="Carlito"/>
                        </a:rPr>
                        <a:t> </a:t>
                      </a:r>
                      <a:r>
                        <a:rPr lang="en-GB" sz="1800" spc="-15">
                          <a:latin typeface="Book Antiqua"/>
                          <a:cs typeface="Carlito"/>
                        </a:rPr>
                        <a:t>race</a:t>
                      </a:r>
                      <a:endParaRPr lang="en-GB" sz="1800" dirty="0">
                        <a:latin typeface="Book Antiqua"/>
                        <a:cs typeface="Carlito"/>
                      </a:endParaRPr>
                    </a:p>
                  </a:txBody>
                  <a:tcPr marL="0" marR="0" marT="278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4E9E9"/>
                    </a:solidFill>
                  </a:tcPr>
                </a:tc>
                <a:extLst>
                  <a:ext uri="{0D108BD9-81ED-4DB2-BD59-A6C34878D82A}">
                    <a16:rowId xmlns:a16="http://schemas.microsoft.com/office/drawing/2014/main" val="10006"/>
                  </a:ext>
                </a:extLst>
              </a:tr>
              <a:tr h="339538">
                <a:tc>
                  <a:txBody>
                    <a:bodyPr/>
                    <a:lstStyle/>
                    <a:p>
                      <a:pPr marL="90805">
                        <a:lnSpc>
                          <a:spcPct val="100000"/>
                        </a:lnSpc>
                        <a:spcBef>
                          <a:spcPts val="250"/>
                        </a:spcBef>
                      </a:pPr>
                      <a:r>
                        <a:rPr lang="en-GB" sz="1800" spc="-10">
                          <a:latin typeface="Book Antiqua"/>
                          <a:cs typeface="Carlito"/>
                        </a:rPr>
                        <a:t>194C</a:t>
                      </a:r>
                      <a:endParaRPr lang="en-GB" sz="1800" dirty="0">
                        <a:latin typeface="Book Antiqua"/>
                        <a:cs typeface="Carlito"/>
                      </a:endParaRPr>
                    </a:p>
                  </a:txBody>
                  <a:tcPr marL="0" marR="0" marT="278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4E9E9"/>
                    </a:solidFill>
                  </a:tcPr>
                </a:tc>
                <a:tc>
                  <a:txBody>
                    <a:bodyPr/>
                    <a:lstStyle/>
                    <a:p>
                      <a:pPr marL="137160">
                        <a:lnSpc>
                          <a:spcPct val="100000"/>
                        </a:lnSpc>
                        <a:spcBef>
                          <a:spcPts val="250"/>
                        </a:spcBef>
                      </a:pPr>
                      <a:r>
                        <a:rPr lang="en-GB" sz="1800" spc="-15">
                          <a:latin typeface="Book Antiqua"/>
                          <a:cs typeface="Carlito"/>
                        </a:rPr>
                        <a:t>Payments </a:t>
                      </a:r>
                      <a:r>
                        <a:rPr lang="en-GB" sz="1800" spc="-10">
                          <a:latin typeface="Book Antiqua"/>
                          <a:cs typeface="Carlito"/>
                        </a:rPr>
                        <a:t>to</a:t>
                      </a:r>
                      <a:r>
                        <a:rPr lang="en-GB" sz="1800" spc="15" dirty="0">
                          <a:latin typeface="Book Antiqua"/>
                          <a:cs typeface="Carlito"/>
                        </a:rPr>
                        <a:t> </a:t>
                      </a:r>
                      <a:r>
                        <a:rPr lang="en-GB" sz="1800" spc="-15">
                          <a:latin typeface="Book Antiqua"/>
                          <a:cs typeface="Carlito"/>
                        </a:rPr>
                        <a:t>contractors</a:t>
                      </a:r>
                      <a:endParaRPr lang="en-GB" sz="1800" dirty="0">
                        <a:latin typeface="Book Antiqua"/>
                        <a:cs typeface="Carlito"/>
                      </a:endParaRPr>
                    </a:p>
                  </a:txBody>
                  <a:tcPr marL="0" marR="0" marT="278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4E9E9"/>
                    </a:solidFill>
                  </a:tcPr>
                </a:tc>
                <a:extLst>
                  <a:ext uri="{0D108BD9-81ED-4DB2-BD59-A6C34878D82A}">
                    <a16:rowId xmlns:a16="http://schemas.microsoft.com/office/drawing/2014/main" val="10007"/>
                  </a:ext>
                </a:extLst>
              </a:tr>
              <a:tr h="339538">
                <a:tc>
                  <a:txBody>
                    <a:bodyPr/>
                    <a:lstStyle/>
                    <a:p>
                      <a:pPr marL="90805">
                        <a:lnSpc>
                          <a:spcPct val="100000"/>
                        </a:lnSpc>
                        <a:spcBef>
                          <a:spcPts val="254"/>
                        </a:spcBef>
                      </a:pPr>
                      <a:r>
                        <a:rPr lang="en-GB" sz="1800" spc="-10">
                          <a:latin typeface="Book Antiqua"/>
                          <a:cs typeface="Carlito"/>
                        </a:rPr>
                        <a:t>194D</a:t>
                      </a:r>
                      <a:endParaRPr lang="en-GB" sz="1800" dirty="0">
                        <a:latin typeface="Book Antiqua"/>
                        <a:cs typeface="Carlito"/>
                      </a:endParaRPr>
                    </a:p>
                  </a:txBody>
                  <a:tcPr marL="0" marR="0" marT="28436"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4E9E9"/>
                    </a:solidFill>
                  </a:tcPr>
                </a:tc>
                <a:tc>
                  <a:txBody>
                    <a:bodyPr/>
                    <a:lstStyle/>
                    <a:p>
                      <a:pPr marL="137160">
                        <a:lnSpc>
                          <a:spcPct val="100000"/>
                        </a:lnSpc>
                        <a:spcBef>
                          <a:spcPts val="254"/>
                        </a:spcBef>
                      </a:pPr>
                      <a:r>
                        <a:rPr lang="en-GB" sz="1800" spc="-10">
                          <a:latin typeface="Book Antiqua"/>
                          <a:cs typeface="Carlito"/>
                        </a:rPr>
                        <a:t>Insurance</a:t>
                      </a:r>
                      <a:r>
                        <a:rPr lang="en-GB" sz="1800" spc="5" dirty="0">
                          <a:latin typeface="Book Antiqua"/>
                          <a:cs typeface="Carlito"/>
                        </a:rPr>
                        <a:t> </a:t>
                      </a:r>
                      <a:r>
                        <a:rPr lang="en-GB" sz="1800" spc="-10">
                          <a:latin typeface="Book Antiqua"/>
                          <a:cs typeface="Carlito"/>
                        </a:rPr>
                        <a:t>commission</a:t>
                      </a:r>
                      <a:endParaRPr lang="en-GB" sz="1800" dirty="0">
                        <a:latin typeface="Book Antiqua"/>
                        <a:cs typeface="Carlito"/>
                      </a:endParaRPr>
                    </a:p>
                  </a:txBody>
                  <a:tcPr marL="0" marR="0" marT="28436"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4E9E9"/>
                    </a:solidFill>
                  </a:tcPr>
                </a:tc>
                <a:extLst>
                  <a:ext uri="{0D108BD9-81ED-4DB2-BD59-A6C34878D82A}">
                    <a16:rowId xmlns:a16="http://schemas.microsoft.com/office/drawing/2014/main" val="10008"/>
                  </a:ext>
                </a:extLst>
              </a:tr>
              <a:tr h="339538">
                <a:tc>
                  <a:txBody>
                    <a:bodyPr/>
                    <a:lstStyle/>
                    <a:p>
                      <a:pPr marL="90805">
                        <a:lnSpc>
                          <a:spcPct val="100000"/>
                        </a:lnSpc>
                        <a:spcBef>
                          <a:spcPts val="250"/>
                        </a:spcBef>
                      </a:pPr>
                      <a:r>
                        <a:rPr lang="en-GB" sz="1800" spc="-20">
                          <a:latin typeface="Book Antiqua"/>
                          <a:cs typeface="Carlito"/>
                        </a:rPr>
                        <a:t>194DA</a:t>
                      </a:r>
                      <a:endParaRPr lang="en-GB" sz="1800" dirty="0">
                        <a:latin typeface="Book Antiqua"/>
                        <a:cs typeface="Carlito"/>
                      </a:endParaRPr>
                    </a:p>
                  </a:txBody>
                  <a:tcPr marL="0" marR="0" marT="278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4E9E9"/>
                    </a:solidFill>
                  </a:tcPr>
                </a:tc>
                <a:tc>
                  <a:txBody>
                    <a:bodyPr/>
                    <a:lstStyle/>
                    <a:p>
                      <a:pPr marL="137160">
                        <a:lnSpc>
                          <a:spcPct val="100000"/>
                        </a:lnSpc>
                        <a:spcBef>
                          <a:spcPts val="250"/>
                        </a:spcBef>
                      </a:pPr>
                      <a:r>
                        <a:rPr lang="en-GB" sz="1800" spc="-15">
                          <a:latin typeface="Book Antiqua"/>
                          <a:cs typeface="Carlito"/>
                        </a:rPr>
                        <a:t>Payment </a:t>
                      </a:r>
                      <a:r>
                        <a:rPr lang="en-GB" sz="1800">
                          <a:latin typeface="Book Antiqua"/>
                          <a:cs typeface="Carlito"/>
                        </a:rPr>
                        <a:t>in </a:t>
                      </a:r>
                      <a:r>
                        <a:rPr lang="en-GB" sz="1800" spc="-10">
                          <a:latin typeface="Book Antiqua"/>
                          <a:cs typeface="Carlito"/>
                        </a:rPr>
                        <a:t>respect </a:t>
                      </a:r>
                      <a:r>
                        <a:rPr lang="en-GB" sz="1800" spc="-5">
                          <a:latin typeface="Book Antiqua"/>
                          <a:cs typeface="Carlito"/>
                        </a:rPr>
                        <a:t>of </a:t>
                      </a:r>
                      <a:r>
                        <a:rPr lang="en-GB" sz="1800" spc="-10">
                          <a:latin typeface="Book Antiqua"/>
                          <a:cs typeface="Carlito"/>
                        </a:rPr>
                        <a:t>life insurance</a:t>
                      </a:r>
                      <a:r>
                        <a:rPr lang="en-GB" sz="1800" spc="50" dirty="0">
                          <a:latin typeface="Book Antiqua"/>
                          <a:cs typeface="Carlito"/>
                        </a:rPr>
                        <a:t> </a:t>
                      </a:r>
                      <a:r>
                        <a:rPr lang="en-GB" sz="1800" spc="-5">
                          <a:latin typeface="Book Antiqua"/>
                          <a:cs typeface="Carlito"/>
                        </a:rPr>
                        <a:t>policy</a:t>
                      </a:r>
                      <a:endParaRPr lang="en-GB" sz="1800" dirty="0">
                        <a:latin typeface="Book Antiqua"/>
                        <a:cs typeface="Carlito"/>
                      </a:endParaRPr>
                    </a:p>
                  </a:txBody>
                  <a:tcPr marL="0" marR="0" marT="278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4E9E9"/>
                    </a:solidFill>
                  </a:tcPr>
                </a:tc>
                <a:extLst>
                  <a:ext uri="{0D108BD9-81ED-4DB2-BD59-A6C34878D82A}">
                    <a16:rowId xmlns:a16="http://schemas.microsoft.com/office/drawing/2014/main" val="10009"/>
                  </a:ext>
                </a:extLst>
              </a:tr>
              <a:tr h="619159">
                <a:tc>
                  <a:txBody>
                    <a:bodyPr/>
                    <a:lstStyle/>
                    <a:p>
                      <a:pPr>
                        <a:lnSpc>
                          <a:spcPct val="100000"/>
                        </a:lnSpc>
                        <a:spcBef>
                          <a:spcPts val="45"/>
                        </a:spcBef>
                      </a:pPr>
                      <a:endParaRPr lang="en-GB" sz="1800" dirty="0">
                        <a:latin typeface="Book Antiqua"/>
                        <a:cs typeface="Times New Roman"/>
                      </a:endParaRPr>
                    </a:p>
                    <a:p>
                      <a:pPr marL="90805">
                        <a:lnSpc>
                          <a:spcPct val="100000"/>
                        </a:lnSpc>
                        <a:spcBef>
                          <a:spcPts val="5"/>
                        </a:spcBef>
                      </a:pPr>
                      <a:r>
                        <a:rPr lang="en-GB" sz="1800" spc="-10">
                          <a:latin typeface="Book Antiqua"/>
                          <a:cs typeface="Carlito"/>
                        </a:rPr>
                        <a:t>194E</a:t>
                      </a:r>
                      <a:endParaRPr lang="en-GB" sz="1800" dirty="0">
                        <a:latin typeface="Book Antiqua"/>
                        <a:cs typeface="Carlito"/>
                      </a:endParaRPr>
                    </a:p>
                  </a:txBody>
                  <a:tcPr marL="0" marR="0" marT="5018"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4E9E9"/>
                    </a:solidFill>
                  </a:tcPr>
                </a:tc>
                <a:tc>
                  <a:txBody>
                    <a:bodyPr/>
                    <a:lstStyle/>
                    <a:p>
                      <a:pPr marL="91440" marR="83820" indent="45085">
                        <a:lnSpc>
                          <a:spcPct val="100000"/>
                        </a:lnSpc>
                        <a:spcBef>
                          <a:spcPts val="254"/>
                        </a:spcBef>
                      </a:pPr>
                      <a:r>
                        <a:rPr lang="en-GB" sz="1800" spc="-35">
                          <a:latin typeface="Book Antiqua"/>
                          <a:cs typeface="Carlito"/>
                        </a:rPr>
                        <a:t>P</a:t>
                      </a:r>
                      <a:r>
                        <a:rPr lang="en-GB" sz="1800" spc="-25">
                          <a:latin typeface="Book Antiqua"/>
                          <a:cs typeface="Carlito"/>
                        </a:rPr>
                        <a:t>a</a:t>
                      </a:r>
                      <a:r>
                        <a:rPr lang="en-GB" sz="1800">
                          <a:latin typeface="Book Antiqua"/>
                          <a:cs typeface="Carlito"/>
                        </a:rPr>
                        <a:t>y</a:t>
                      </a:r>
                      <a:r>
                        <a:rPr lang="en-GB" sz="1800" spc="-10">
                          <a:latin typeface="Book Antiqua"/>
                          <a:cs typeface="Carlito"/>
                        </a:rPr>
                        <a:t>m</a:t>
                      </a:r>
                      <a:r>
                        <a:rPr lang="en-GB" sz="1800">
                          <a:latin typeface="Book Antiqua"/>
                          <a:cs typeface="Carlito"/>
                        </a:rPr>
                        <a:t>e</a:t>
                      </a:r>
                      <a:r>
                        <a:rPr lang="en-GB" sz="1800" spc="-15">
                          <a:latin typeface="Book Antiqua"/>
                          <a:cs typeface="Carlito"/>
                        </a:rPr>
                        <a:t>n</a:t>
                      </a:r>
                      <a:r>
                        <a:rPr lang="en-GB" sz="1800">
                          <a:latin typeface="Book Antiqua"/>
                          <a:cs typeface="Carlito"/>
                        </a:rPr>
                        <a:t>ts	</a:t>
                      </a:r>
                      <a:r>
                        <a:rPr lang="en-GB" sz="1800" spc="-10">
                          <a:latin typeface="Book Antiqua"/>
                          <a:cs typeface="Carlito"/>
                        </a:rPr>
                        <a:t>t</a:t>
                      </a:r>
                      <a:r>
                        <a:rPr lang="en-GB" sz="1800">
                          <a:latin typeface="Book Antiqua"/>
                          <a:cs typeface="Carlito"/>
                        </a:rPr>
                        <a:t>o	</a:t>
                      </a:r>
                      <a:r>
                        <a:rPr lang="en-GB" sz="1800" spc="-5">
                          <a:latin typeface="Book Antiqua"/>
                          <a:cs typeface="Carlito"/>
                        </a:rPr>
                        <a:t>no</a:t>
                      </a:r>
                      <a:r>
                        <a:rPr lang="en-GB" sz="1800">
                          <a:latin typeface="Book Antiqua"/>
                          <a:cs typeface="Carlito"/>
                        </a:rPr>
                        <a:t>n-</a:t>
                      </a:r>
                      <a:r>
                        <a:rPr lang="en-GB" sz="1800" spc="-20">
                          <a:latin typeface="Book Antiqua"/>
                          <a:cs typeface="Carlito"/>
                        </a:rPr>
                        <a:t>r</a:t>
                      </a:r>
                      <a:r>
                        <a:rPr lang="en-GB" sz="1800">
                          <a:latin typeface="Book Antiqua"/>
                          <a:cs typeface="Carlito"/>
                        </a:rPr>
                        <a:t>eside</a:t>
                      </a:r>
                      <a:r>
                        <a:rPr lang="en-GB" sz="1800" spc="-10">
                          <a:latin typeface="Book Antiqua"/>
                          <a:cs typeface="Carlito"/>
                        </a:rPr>
                        <a:t>n</a:t>
                      </a:r>
                      <a:r>
                        <a:rPr lang="en-GB" sz="1800">
                          <a:latin typeface="Book Antiqua"/>
                          <a:cs typeface="Carlito"/>
                        </a:rPr>
                        <a:t>t	</a:t>
                      </a:r>
                      <a:r>
                        <a:rPr lang="en-GB" sz="1800" spc="-5">
                          <a:latin typeface="Book Antiqua"/>
                          <a:cs typeface="Carlito"/>
                        </a:rPr>
                        <a:t>sp</a:t>
                      </a:r>
                      <a:r>
                        <a:rPr lang="en-GB" sz="1800" spc="10">
                          <a:latin typeface="Book Antiqua"/>
                          <a:cs typeface="Carlito"/>
                        </a:rPr>
                        <a:t>o</a:t>
                      </a:r>
                      <a:r>
                        <a:rPr lang="en-GB" sz="1800" spc="-5">
                          <a:latin typeface="Book Antiqua"/>
                          <a:cs typeface="Carlito"/>
                        </a:rPr>
                        <a:t>r</a:t>
                      </a:r>
                      <a:r>
                        <a:rPr lang="en-GB" sz="1800">
                          <a:latin typeface="Book Antiqua"/>
                          <a:cs typeface="Carlito"/>
                        </a:rPr>
                        <a:t>t</a:t>
                      </a:r>
                      <a:r>
                        <a:rPr lang="en-GB" sz="1800" spc="-5">
                          <a:latin typeface="Book Antiqua"/>
                          <a:cs typeface="Carlito"/>
                        </a:rPr>
                        <a:t>sm</a:t>
                      </a:r>
                      <a:r>
                        <a:rPr lang="en-GB" sz="1800" spc="-10">
                          <a:latin typeface="Book Antiqua"/>
                          <a:cs typeface="Carlito"/>
                        </a:rPr>
                        <a:t>e</a:t>
                      </a:r>
                      <a:r>
                        <a:rPr lang="en-GB" sz="1800">
                          <a:latin typeface="Book Antiqua"/>
                          <a:cs typeface="Carlito"/>
                        </a:rPr>
                        <a:t>n	</a:t>
                      </a:r>
                      <a:r>
                        <a:rPr lang="en-GB" sz="1800" spc="10">
                          <a:latin typeface="Book Antiqua"/>
                          <a:cs typeface="Carlito"/>
                        </a:rPr>
                        <a:t>o</a:t>
                      </a:r>
                      <a:r>
                        <a:rPr lang="en-GB" sz="1800">
                          <a:latin typeface="Book Antiqua"/>
                          <a:cs typeface="Carlito"/>
                        </a:rPr>
                        <a:t>r</a:t>
                      </a:r>
                      <a:r>
                        <a:rPr lang="en-GB" sz="1800" dirty="0">
                          <a:latin typeface="Book Antiqua"/>
                          <a:cs typeface="Carlito"/>
                        </a:rPr>
                        <a:t>	</a:t>
                      </a:r>
                      <a:r>
                        <a:rPr lang="en-GB" sz="1800" spc="-5">
                          <a:latin typeface="Book Antiqua"/>
                          <a:cs typeface="Carlito"/>
                        </a:rPr>
                        <a:t>s</a:t>
                      </a:r>
                      <a:r>
                        <a:rPr lang="en-GB" sz="1800" spc="10">
                          <a:latin typeface="Book Antiqua"/>
                          <a:cs typeface="Carlito"/>
                        </a:rPr>
                        <a:t>p</a:t>
                      </a:r>
                      <a:r>
                        <a:rPr lang="en-GB" sz="1800" spc="5">
                          <a:latin typeface="Book Antiqua"/>
                          <a:cs typeface="Carlito"/>
                        </a:rPr>
                        <a:t>o</a:t>
                      </a:r>
                      <a:r>
                        <a:rPr lang="en-GB" sz="1800" spc="-5">
                          <a:latin typeface="Book Antiqua"/>
                          <a:cs typeface="Carlito"/>
                        </a:rPr>
                        <a:t>r</a:t>
                      </a:r>
                      <a:r>
                        <a:rPr lang="en-GB" sz="1800">
                          <a:latin typeface="Book Antiqua"/>
                          <a:cs typeface="Carlito"/>
                        </a:rPr>
                        <a:t>ts  </a:t>
                      </a:r>
                      <a:r>
                        <a:rPr lang="en-GB" sz="1800" spc="-5">
                          <a:latin typeface="Book Antiqua"/>
                          <a:cs typeface="Carlito"/>
                        </a:rPr>
                        <a:t>associations</a:t>
                      </a:r>
                      <a:endParaRPr lang="en-GB" sz="1800" dirty="0">
                        <a:latin typeface="Book Antiqua"/>
                        <a:cs typeface="Carlito"/>
                      </a:endParaRPr>
                    </a:p>
                  </a:txBody>
                  <a:tcPr marL="0" marR="0" marT="28436"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4E9E9"/>
                    </a:solidFill>
                  </a:tcPr>
                </a:tc>
                <a:extLst>
                  <a:ext uri="{0D108BD9-81ED-4DB2-BD59-A6C34878D82A}">
                    <a16:rowId xmlns:a16="http://schemas.microsoft.com/office/drawing/2014/main" val="10010"/>
                  </a:ext>
                </a:extLst>
              </a:tr>
              <a:tr h="619159">
                <a:tc>
                  <a:txBody>
                    <a:bodyPr/>
                    <a:lstStyle/>
                    <a:p>
                      <a:pPr>
                        <a:lnSpc>
                          <a:spcPct val="100000"/>
                        </a:lnSpc>
                        <a:spcBef>
                          <a:spcPts val="45"/>
                        </a:spcBef>
                      </a:pPr>
                      <a:endParaRPr lang="en-GB" sz="1800" dirty="0">
                        <a:latin typeface="Book Antiqua"/>
                        <a:cs typeface="Times New Roman"/>
                      </a:endParaRPr>
                    </a:p>
                    <a:p>
                      <a:pPr marL="90805">
                        <a:lnSpc>
                          <a:spcPct val="100000"/>
                        </a:lnSpc>
                        <a:spcBef>
                          <a:spcPts val="5"/>
                        </a:spcBef>
                      </a:pPr>
                      <a:r>
                        <a:rPr lang="en-GB" sz="1800" spc="-5">
                          <a:latin typeface="Book Antiqua"/>
                          <a:cs typeface="Carlito"/>
                        </a:rPr>
                        <a:t>194EE</a:t>
                      </a:r>
                      <a:endParaRPr lang="en-GB" sz="1800" dirty="0">
                        <a:latin typeface="Book Antiqua"/>
                        <a:cs typeface="Carlito"/>
                      </a:endParaRPr>
                    </a:p>
                  </a:txBody>
                  <a:tcPr marL="0" marR="0" marT="5018"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4E9E9"/>
                    </a:solidFill>
                  </a:tcPr>
                </a:tc>
                <a:tc>
                  <a:txBody>
                    <a:bodyPr/>
                    <a:lstStyle/>
                    <a:p>
                      <a:pPr marL="91440" marR="82550" indent="45085">
                        <a:lnSpc>
                          <a:spcPct val="100000"/>
                        </a:lnSpc>
                        <a:spcBef>
                          <a:spcPts val="254"/>
                        </a:spcBef>
                      </a:pPr>
                      <a:r>
                        <a:rPr lang="en-GB" sz="1800" spc="-15">
                          <a:latin typeface="Book Antiqua"/>
                          <a:cs typeface="Carlito"/>
                        </a:rPr>
                        <a:t>Payments </a:t>
                      </a:r>
                      <a:r>
                        <a:rPr lang="en-GB" sz="1800">
                          <a:latin typeface="Book Antiqua"/>
                          <a:cs typeface="Carlito"/>
                        </a:rPr>
                        <a:t>in </a:t>
                      </a:r>
                      <a:r>
                        <a:rPr lang="en-GB" sz="1800" spc="-5">
                          <a:latin typeface="Book Antiqua"/>
                          <a:cs typeface="Carlito"/>
                        </a:rPr>
                        <a:t>respect of </a:t>
                      </a:r>
                      <a:r>
                        <a:rPr lang="en-GB" sz="1800">
                          <a:latin typeface="Book Antiqua"/>
                          <a:cs typeface="Carlito"/>
                        </a:rPr>
                        <a:t>deposits </a:t>
                      </a:r>
                      <a:r>
                        <a:rPr lang="en-GB" sz="1800" spc="-5">
                          <a:latin typeface="Book Antiqua"/>
                          <a:cs typeface="Carlito"/>
                        </a:rPr>
                        <a:t>under National </a:t>
                      </a:r>
                      <a:r>
                        <a:rPr lang="en-GB" sz="1800" spc="-10">
                          <a:latin typeface="Book Antiqua"/>
                          <a:cs typeface="Carlito"/>
                        </a:rPr>
                        <a:t>Savings  Scheme,</a:t>
                      </a:r>
                      <a:r>
                        <a:rPr lang="en-GB" sz="1800" spc="25" dirty="0">
                          <a:latin typeface="Book Antiqua"/>
                          <a:cs typeface="Carlito"/>
                        </a:rPr>
                        <a:t> </a:t>
                      </a:r>
                      <a:r>
                        <a:rPr lang="en-GB" sz="1800" spc="-15">
                          <a:latin typeface="Book Antiqua"/>
                          <a:cs typeface="Carlito"/>
                        </a:rPr>
                        <a:t>etc</a:t>
                      </a:r>
                      <a:endParaRPr lang="en-GB" sz="1800" dirty="0">
                        <a:latin typeface="Book Antiqua"/>
                        <a:cs typeface="Carlito"/>
                      </a:endParaRPr>
                    </a:p>
                  </a:txBody>
                  <a:tcPr marL="0" marR="0" marT="28436"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4E9E9"/>
                    </a:solidFill>
                  </a:tcPr>
                </a:tc>
                <a:extLst>
                  <a:ext uri="{0D108BD9-81ED-4DB2-BD59-A6C34878D82A}">
                    <a16:rowId xmlns:a16="http://schemas.microsoft.com/office/drawing/2014/main" val="10011"/>
                  </a:ext>
                </a:extLst>
              </a:tr>
              <a:tr h="619159">
                <a:tc>
                  <a:txBody>
                    <a:bodyPr/>
                    <a:lstStyle/>
                    <a:p>
                      <a:pPr>
                        <a:lnSpc>
                          <a:spcPct val="100000"/>
                        </a:lnSpc>
                        <a:spcBef>
                          <a:spcPts val="45"/>
                        </a:spcBef>
                      </a:pPr>
                      <a:endParaRPr lang="en-GB" sz="1800" dirty="0">
                        <a:latin typeface="Book Antiqua"/>
                        <a:cs typeface="Times New Roman"/>
                      </a:endParaRPr>
                    </a:p>
                    <a:p>
                      <a:pPr marL="90805">
                        <a:lnSpc>
                          <a:spcPct val="100000"/>
                        </a:lnSpc>
                        <a:spcBef>
                          <a:spcPts val="5"/>
                        </a:spcBef>
                      </a:pPr>
                      <a:r>
                        <a:rPr lang="en-GB" sz="1800" spc="-10">
                          <a:latin typeface="Book Antiqua"/>
                          <a:cs typeface="Carlito"/>
                        </a:rPr>
                        <a:t>194F</a:t>
                      </a:r>
                      <a:endParaRPr lang="en-GB" sz="1800" dirty="0">
                        <a:latin typeface="Book Antiqua"/>
                        <a:cs typeface="Carlito"/>
                      </a:endParaRPr>
                    </a:p>
                  </a:txBody>
                  <a:tcPr marL="0" marR="0" marT="5018"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4E9E9"/>
                    </a:solidFill>
                  </a:tcPr>
                </a:tc>
                <a:tc>
                  <a:txBody>
                    <a:bodyPr/>
                    <a:lstStyle/>
                    <a:p>
                      <a:pPr marL="137160">
                        <a:lnSpc>
                          <a:spcPct val="100000"/>
                        </a:lnSpc>
                        <a:spcBef>
                          <a:spcPts val="254"/>
                        </a:spcBef>
                      </a:pPr>
                      <a:r>
                        <a:rPr lang="en-GB" sz="1800" spc="-15">
                          <a:latin typeface="Book Antiqua"/>
                          <a:cs typeface="Carlito"/>
                        </a:rPr>
                        <a:t>Payments </a:t>
                      </a:r>
                      <a:r>
                        <a:rPr lang="en-GB" sz="1800" spc="-5">
                          <a:latin typeface="Book Antiqua"/>
                          <a:cs typeface="Carlito"/>
                        </a:rPr>
                        <a:t>on </a:t>
                      </a:r>
                      <a:r>
                        <a:rPr lang="en-GB" sz="1800" spc="-10">
                          <a:latin typeface="Book Antiqua"/>
                          <a:cs typeface="Carlito"/>
                        </a:rPr>
                        <a:t>account </a:t>
                      </a:r>
                      <a:r>
                        <a:rPr lang="en-GB" sz="1800" spc="-5">
                          <a:latin typeface="Book Antiqua"/>
                          <a:cs typeface="Carlito"/>
                        </a:rPr>
                        <a:t>of </a:t>
                      </a:r>
                      <a:r>
                        <a:rPr lang="en-GB" sz="1800" spc="-10">
                          <a:latin typeface="Book Antiqua"/>
                          <a:cs typeface="Carlito"/>
                        </a:rPr>
                        <a:t>repurchase </a:t>
                      </a:r>
                      <a:r>
                        <a:rPr lang="en-GB" sz="1800" spc="-5">
                          <a:latin typeface="Book Antiqua"/>
                          <a:cs typeface="Carlito"/>
                        </a:rPr>
                        <a:t>of units </a:t>
                      </a:r>
                      <a:r>
                        <a:rPr lang="en-GB" sz="1800" spc="-10">
                          <a:latin typeface="Book Antiqua"/>
                          <a:cs typeface="Carlito"/>
                        </a:rPr>
                        <a:t>by</a:t>
                      </a:r>
                      <a:r>
                        <a:rPr lang="en-GB" sz="1800" spc="15" dirty="0">
                          <a:latin typeface="Book Antiqua"/>
                          <a:cs typeface="Carlito"/>
                        </a:rPr>
                        <a:t> </a:t>
                      </a:r>
                      <a:r>
                        <a:rPr lang="en-GB" sz="1800" spc="-10">
                          <a:latin typeface="Book Antiqua"/>
                          <a:cs typeface="Carlito"/>
                        </a:rPr>
                        <a:t>Mutual</a:t>
                      </a:r>
                      <a:endParaRPr lang="en-GB" sz="1800" dirty="0">
                        <a:latin typeface="Book Antiqua"/>
                        <a:cs typeface="Carlito"/>
                      </a:endParaRPr>
                    </a:p>
                    <a:p>
                      <a:pPr marL="91440">
                        <a:lnSpc>
                          <a:spcPct val="100000"/>
                        </a:lnSpc>
                      </a:pPr>
                      <a:r>
                        <a:rPr lang="en-GB" sz="1800" spc="-5">
                          <a:latin typeface="Book Antiqua"/>
                          <a:cs typeface="Carlito"/>
                        </a:rPr>
                        <a:t>Fund or Unit </a:t>
                      </a:r>
                      <a:r>
                        <a:rPr lang="en-GB" sz="1800" spc="-30">
                          <a:latin typeface="Book Antiqua"/>
                          <a:cs typeface="Carlito"/>
                        </a:rPr>
                        <a:t>Trust </a:t>
                      </a:r>
                      <a:r>
                        <a:rPr lang="en-GB" sz="1800" spc="-5">
                          <a:latin typeface="Book Antiqua"/>
                          <a:cs typeface="Carlito"/>
                        </a:rPr>
                        <a:t>of</a:t>
                      </a:r>
                      <a:r>
                        <a:rPr lang="en-GB" sz="1800" spc="55" dirty="0">
                          <a:latin typeface="Book Antiqua"/>
                          <a:cs typeface="Carlito"/>
                        </a:rPr>
                        <a:t> </a:t>
                      </a:r>
                      <a:r>
                        <a:rPr lang="en-GB" sz="1800" spc="-5">
                          <a:latin typeface="Book Antiqua"/>
                          <a:cs typeface="Carlito"/>
                        </a:rPr>
                        <a:t>India</a:t>
                      </a:r>
                      <a:endParaRPr lang="en-GB" sz="1800" dirty="0">
                        <a:latin typeface="Book Antiqua"/>
                        <a:cs typeface="Carlito"/>
                      </a:endParaRPr>
                    </a:p>
                  </a:txBody>
                  <a:tcPr marL="0" marR="0" marT="28436"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4E9E9"/>
                    </a:solidFill>
                  </a:tcPr>
                </a:tc>
                <a:extLst>
                  <a:ext uri="{0D108BD9-81ED-4DB2-BD59-A6C34878D82A}">
                    <a16:rowId xmlns:a16="http://schemas.microsoft.com/office/drawing/2014/main" val="10012"/>
                  </a:ext>
                </a:extLst>
              </a:tr>
              <a:tr h="339538">
                <a:tc>
                  <a:txBody>
                    <a:bodyPr/>
                    <a:lstStyle/>
                    <a:p>
                      <a:pPr marL="90805">
                        <a:lnSpc>
                          <a:spcPct val="100000"/>
                        </a:lnSpc>
                        <a:spcBef>
                          <a:spcPts val="254"/>
                        </a:spcBef>
                      </a:pPr>
                      <a:r>
                        <a:rPr lang="en-GB" sz="1800" spc="-10">
                          <a:latin typeface="Book Antiqua"/>
                          <a:cs typeface="Carlito"/>
                        </a:rPr>
                        <a:t>194G</a:t>
                      </a:r>
                      <a:endParaRPr lang="en-GB" sz="1800" dirty="0">
                        <a:latin typeface="Book Antiqua"/>
                        <a:cs typeface="Carlito"/>
                      </a:endParaRPr>
                    </a:p>
                  </a:txBody>
                  <a:tcPr marL="0" marR="0" marT="28436"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4E9E9"/>
                    </a:solidFill>
                  </a:tcPr>
                </a:tc>
                <a:tc>
                  <a:txBody>
                    <a:bodyPr/>
                    <a:lstStyle/>
                    <a:p>
                      <a:pPr marL="137160">
                        <a:lnSpc>
                          <a:spcPct val="100000"/>
                        </a:lnSpc>
                        <a:spcBef>
                          <a:spcPts val="254"/>
                        </a:spcBef>
                      </a:pPr>
                      <a:r>
                        <a:rPr lang="en-GB" sz="1800" spc="-10">
                          <a:latin typeface="Book Antiqua"/>
                          <a:cs typeface="Carlito"/>
                        </a:rPr>
                        <a:t>Commission, etc., </a:t>
                      </a:r>
                      <a:r>
                        <a:rPr lang="en-GB" sz="1800" spc="-5">
                          <a:latin typeface="Book Antiqua"/>
                          <a:cs typeface="Carlito"/>
                        </a:rPr>
                        <a:t>on the sale of </a:t>
                      </a:r>
                      <a:r>
                        <a:rPr lang="en-GB" sz="1800" spc="-10">
                          <a:latin typeface="Book Antiqua"/>
                          <a:cs typeface="Carlito"/>
                        </a:rPr>
                        <a:t>lottery</a:t>
                      </a:r>
                      <a:r>
                        <a:rPr lang="en-GB" sz="1800" spc="95" dirty="0">
                          <a:latin typeface="Book Antiqua"/>
                          <a:cs typeface="Carlito"/>
                        </a:rPr>
                        <a:t> </a:t>
                      </a:r>
                      <a:r>
                        <a:rPr lang="en-GB" sz="1800" spc="-15">
                          <a:latin typeface="Book Antiqua"/>
                          <a:cs typeface="Carlito"/>
                        </a:rPr>
                        <a:t>tickets</a:t>
                      </a:r>
                      <a:endParaRPr lang="en-GB" sz="1800" dirty="0">
                        <a:latin typeface="Book Antiqua"/>
                        <a:cs typeface="Carlito"/>
                      </a:endParaRPr>
                    </a:p>
                  </a:txBody>
                  <a:tcPr marL="0" marR="0" marT="28436"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4E9E9"/>
                    </a:solidFill>
                  </a:tcPr>
                </a:tc>
                <a:extLst>
                  <a:ext uri="{0D108BD9-81ED-4DB2-BD59-A6C34878D82A}">
                    <a16:rowId xmlns:a16="http://schemas.microsoft.com/office/drawing/2014/main" val="10013"/>
                  </a:ext>
                </a:extLst>
              </a:tr>
              <a:tr h="339538">
                <a:tc>
                  <a:txBody>
                    <a:bodyPr/>
                    <a:lstStyle/>
                    <a:p>
                      <a:pPr marL="90805">
                        <a:lnSpc>
                          <a:spcPct val="100000"/>
                        </a:lnSpc>
                        <a:spcBef>
                          <a:spcPts val="254"/>
                        </a:spcBef>
                      </a:pPr>
                      <a:r>
                        <a:rPr lang="en-GB" sz="1800" spc="-10">
                          <a:latin typeface="Book Antiqua"/>
                          <a:cs typeface="Carlito"/>
                        </a:rPr>
                        <a:t>194H</a:t>
                      </a:r>
                      <a:endParaRPr lang="en-GB" sz="1800" dirty="0">
                        <a:latin typeface="Book Antiqua"/>
                        <a:cs typeface="Carlito"/>
                      </a:endParaRPr>
                    </a:p>
                  </a:txBody>
                  <a:tcPr marL="0" marR="0" marT="28436" marB="0">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F4E9E9"/>
                    </a:solidFill>
                  </a:tcPr>
                </a:tc>
                <a:tc>
                  <a:txBody>
                    <a:bodyPr/>
                    <a:lstStyle/>
                    <a:p>
                      <a:pPr marL="137160">
                        <a:lnSpc>
                          <a:spcPct val="100000"/>
                        </a:lnSpc>
                        <a:spcBef>
                          <a:spcPts val="254"/>
                        </a:spcBef>
                      </a:pPr>
                      <a:r>
                        <a:rPr lang="en-GB" sz="1800" spc="-10">
                          <a:latin typeface="Book Antiqua"/>
                          <a:cs typeface="Carlito"/>
                        </a:rPr>
                        <a:t>Commission </a:t>
                      </a:r>
                      <a:r>
                        <a:rPr lang="en-GB" sz="1800" spc="-5">
                          <a:latin typeface="Book Antiqua"/>
                          <a:cs typeface="Carlito"/>
                        </a:rPr>
                        <a:t>or</a:t>
                      </a:r>
                      <a:r>
                        <a:rPr lang="en-GB" sz="1800" spc="35" dirty="0">
                          <a:latin typeface="Book Antiqua"/>
                          <a:cs typeface="Carlito"/>
                        </a:rPr>
                        <a:t> </a:t>
                      </a:r>
                      <a:r>
                        <a:rPr lang="en-GB" sz="1800" spc="-20">
                          <a:latin typeface="Book Antiqua"/>
                          <a:cs typeface="Carlito"/>
                        </a:rPr>
                        <a:t>brokerage</a:t>
                      </a:r>
                      <a:endParaRPr lang="en-GB" sz="1800" dirty="0">
                        <a:latin typeface="Book Antiqua"/>
                        <a:cs typeface="Carlito"/>
                      </a:endParaRPr>
                    </a:p>
                  </a:txBody>
                  <a:tcPr marL="0" marR="0" marT="28436" marB="0">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F4E9E9"/>
                    </a:solidFill>
                  </a:tcPr>
                </a:tc>
                <a:extLst>
                  <a:ext uri="{0D108BD9-81ED-4DB2-BD59-A6C34878D82A}">
                    <a16:rowId xmlns:a16="http://schemas.microsoft.com/office/drawing/2014/main" val="10014"/>
                  </a:ext>
                </a:extLst>
              </a:tr>
              <a:tr h="339538">
                <a:tc>
                  <a:txBody>
                    <a:bodyPr/>
                    <a:lstStyle/>
                    <a:p>
                      <a:pPr marL="92075" lvl="0">
                        <a:lnSpc>
                          <a:spcPct val="100000"/>
                        </a:lnSpc>
                        <a:spcBef>
                          <a:spcPts val="245"/>
                        </a:spcBef>
                        <a:buNone/>
                      </a:pPr>
                      <a:r>
                        <a:rPr lang="en-US" sz="1800" spc="-10">
                          <a:latin typeface="Book Antiqua"/>
                          <a:cs typeface="Carlito"/>
                        </a:rPr>
                        <a:t>194I</a:t>
                      </a:r>
                      <a:endParaRPr lang="en-US" sz="1800">
                        <a:latin typeface="Book Antiqua"/>
                        <a:cs typeface="Carlito"/>
                      </a:endParaRPr>
                    </a:p>
                  </a:txBody>
                  <a:tcPr marL="0" marR="0" marT="28436" marB="0">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F4E9E9"/>
                    </a:solidFill>
                  </a:tcPr>
                </a:tc>
                <a:tc>
                  <a:txBody>
                    <a:bodyPr/>
                    <a:lstStyle/>
                    <a:p>
                      <a:pPr marL="137795" lvl="0">
                        <a:lnSpc>
                          <a:spcPct val="100000"/>
                        </a:lnSpc>
                        <a:spcBef>
                          <a:spcPts val="245"/>
                        </a:spcBef>
                        <a:buNone/>
                      </a:pPr>
                      <a:r>
                        <a:rPr lang="en-US" sz="1800" spc="-15">
                          <a:latin typeface="Book Antiqua"/>
                          <a:cs typeface="Carlito"/>
                        </a:rPr>
                        <a:t>Rent</a:t>
                      </a:r>
                      <a:endParaRPr lang="en-US" sz="1800">
                        <a:latin typeface="Book Antiqua"/>
                        <a:cs typeface="Carlito"/>
                      </a:endParaRPr>
                    </a:p>
                  </a:txBody>
                  <a:tcPr marL="0" marR="0" marT="28436" marB="0">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F4E9E9"/>
                    </a:solidFill>
                  </a:tcPr>
                </a:tc>
                <a:extLst>
                  <a:ext uri="{0D108BD9-81ED-4DB2-BD59-A6C34878D82A}">
                    <a16:rowId xmlns:a16="http://schemas.microsoft.com/office/drawing/2014/main" val="4083457592"/>
                  </a:ext>
                </a:extLst>
              </a:tr>
              <a:tr h="579215">
                <a:tc>
                  <a:txBody>
                    <a:bodyPr/>
                    <a:lstStyle/>
                    <a:p>
                      <a:pPr marL="92075" lvl="0">
                        <a:lnSpc>
                          <a:spcPct val="100000"/>
                        </a:lnSpc>
                        <a:spcBef>
                          <a:spcPts val="1210"/>
                        </a:spcBef>
                        <a:buNone/>
                      </a:pPr>
                      <a:r>
                        <a:rPr lang="en-US" sz="1800" spc="-5">
                          <a:latin typeface="Book Antiqua"/>
                          <a:cs typeface="Carlito"/>
                        </a:rPr>
                        <a:t>194IA</a:t>
                      </a:r>
                      <a:endParaRPr lang="en-US" sz="1800">
                        <a:latin typeface="Book Antiqua"/>
                        <a:cs typeface="Carlito"/>
                      </a:endParaRPr>
                    </a:p>
                  </a:txBody>
                  <a:tcPr marL="0" marR="0" marT="28436" marB="0">
                    <a:lnL w="12700">
                      <a:solidFill>
                        <a:srgbClr val="FFFFFF"/>
                      </a:solidFill>
                    </a:lnL>
                    <a:lnR w="12700">
                      <a:solidFill>
                        <a:srgbClr val="FFFFFF"/>
                      </a:solidFill>
                    </a:lnR>
                    <a:lnT w="12700">
                      <a:solidFill>
                        <a:srgbClr val="FFFFFF"/>
                      </a:solidFill>
                    </a:lnT>
                    <a:lnB w="12700">
                      <a:solidFill>
                        <a:srgbClr val="FFFFFF"/>
                      </a:solidFill>
                    </a:lnB>
                    <a:solidFill>
                      <a:srgbClr val="F4E9E9"/>
                    </a:solidFill>
                  </a:tcPr>
                </a:tc>
                <a:tc>
                  <a:txBody>
                    <a:bodyPr/>
                    <a:lstStyle/>
                    <a:p>
                      <a:pPr marL="92075" marR="82550" lvl="0" indent="45720">
                        <a:lnSpc>
                          <a:spcPct val="100000"/>
                        </a:lnSpc>
                        <a:spcBef>
                          <a:spcPts val="250"/>
                        </a:spcBef>
                        <a:buNone/>
                      </a:pPr>
                      <a:r>
                        <a:rPr lang="en-US" sz="1800" spc="-15">
                          <a:latin typeface="Book Antiqua"/>
                          <a:cs typeface="Carlito"/>
                        </a:rPr>
                        <a:t>Payment </a:t>
                      </a:r>
                      <a:r>
                        <a:rPr lang="en-US" sz="1800" spc="-5">
                          <a:latin typeface="Book Antiqua"/>
                          <a:cs typeface="Carlito"/>
                        </a:rPr>
                        <a:t>on </a:t>
                      </a:r>
                      <a:r>
                        <a:rPr lang="en-US" sz="1800" spc="-15">
                          <a:latin typeface="Book Antiqua"/>
                          <a:cs typeface="Carlito"/>
                        </a:rPr>
                        <a:t>transfer </a:t>
                      </a:r>
                      <a:r>
                        <a:rPr lang="en-US" sz="1800" spc="-5">
                          <a:latin typeface="Book Antiqua"/>
                          <a:cs typeface="Carlito"/>
                        </a:rPr>
                        <a:t>of certain </a:t>
                      </a:r>
                      <a:r>
                        <a:rPr lang="en-US" sz="1800" spc="-10">
                          <a:latin typeface="Book Antiqua"/>
                          <a:cs typeface="Carlito"/>
                        </a:rPr>
                        <a:t>immovable </a:t>
                      </a:r>
                      <a:r>
                        <a:rPr lang="en-US" sz="1800" spc="-5">
                          <a:latin typeface="Book Antiqua"/>
                          <a:cs typeface="Carlito"/>
                        </a:rPr>
                        <a:t>property  other than agricultural land</a:t>
                      </a:r>
                      <a:endParaRPr lang="en-US" sz="1800">
                        <a:latin typeface="Book Antiqua"/>
                        <a:cs typeface="Carlito"/>
                      </a:endParaRPr>
                    </a:p>
                  </a:txBody>
                  <a:tcPr marL="0" marR="0" marT="28436" marB="0">
                    <a:lnL w="12700">
                      <a:solidFill>
                        <a:srgbClr val="FFFFFF"/>
                      </a:solidFill>
                    </a:lnL>
                    <a:lnR w="12700">
                      <a:solidFill>
                        <a:srgbClr val="FFFFFF"/>
                      </a:solidFill>
                    </a:lnR>
                    <a:lnT w="12700">
                      <a:solidFill>
                        <a:srgbClr val="FFFFFF"/>
                      </a:solidFill>
                    </a:lnT>
                    <a:lnB w="12700">
                      <a:solidFill>
                        <a:srgbClr val="FFFFFF"/>
                      </a:solidFill>
                    </a:lnB>
                    <a:solidFill>
                      <a:srgbClr val="F4E9E9"/>
                    </a:solidFill>
                  </a:tcPr>
                </a:tc>
                <a:extLst>
                  <a:ext uri="{0D108BD9-81ED-4DB2-BD59-A6C34878D82A}">
                    <a16:rowId xmlns:a16="http://schemas.microsoft.com/office/drawing/2014/main" val="1062037597"/>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Isosceles Triangle 19">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Isosceles Triangle 21">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object 4">
            <a:extLst>
              <a:ext uri="{FF2B5EF4-FFF2-40B4-BE49-F238E27FC236}">
                <a16:creationId xmlns:a16="http://schemas.microsoft.com/office/drawing/2014/main" id="{1EB0BBE8-9DCA-43B6-8A0D-2BC669A115E0}"/>
              </a:ext>
            </a:extLst>
          </p:cNvPr>
          <p:cNvGraphicFramePr>
            <a:graphicFrameLocks noGrp="1"/>
          </p:cNvGraphicFramePr>
          <p:nvPr>
            <p:extLst>
              <p:ext uri="{D42A27DB-BD31-4B8C-83A1-F6EECF244321}">
                <p14:modId xmlns:p14="http://schemas.microsoft.com/office/powerpoint/2010/main" val="2992254648"/>
              </p:ext>
            </p:extLst>
          </p:nvPr>
        </p:nvGraphicFramePr>
        <p:xfrm>
          <a:off x="1498828" y="643467"/>
          <a:ext cx="10088734" cy="5976643"/>
        </p:xfrm>
        <a:graphic>
          <a:graphicData uri="http://schemas.openxmlformats.org/drawingml/2006/table">
            <a:tbl>
              <a:tblPr firstRow="1" bandRow="1">
                <a:tableStyleId>{2D5ABB26-0587-4C30-8999-92F81FD0307C}</a:tableStyleId>
              </a:tblPr>
              <a:tblGrid>
                <a:gridCol w="1525866">
                  <a:extLst>
                    <a:ext uri="{9D8B030D-6E8A-4147-A177-3AD203B41FA5}">
                      <a16:colId xmlns:a16="http://schemas.microsoft.com/office/drawing/2014/main" val="20000"/>
                    </a:ext>
                  </a:extLst>
                </a:gridCol>
                <a:gridCol w="8562868">
                  <a:extLst>
                    <a:ext uri="{9D8B030D-6E8A-4147-A177-3AD203B41FA5}">
                      <a16:colId xmlns:a16="http://schemas.microsoft.com/office/drawing/2014/main" val="20001"/>
                    </a:ext>
                  </a:extLst>
                </a:gridCol>
              </a:tblGrid>
              <a:tr h="343660">
                <a:tc>
                  <a:txBody>
                    <a:bodyPr/>
                    <a:lstStyle/>
                    <a:p>
                      <a:pPr marL="92075">
                        <a:lnSpc>
                          <a:spcPct val="100000"/>
                        </a:lnSpc>
                        <a:spcBef>
                          <a:spcPts val="250"/>
                        </a:spcBef>
                      </a:pPr>
                      <a:r>
                        <a:rPr lang="en-GB" sz="1800" b="1" spc="-5">
                          <a:solidFill>
                            <a:srgbClr val="FFFFFF"/>
                          </a:solidFill>
                          <a:latin typeface="Book Antiqua"/>
                          <a:cs typeface="Carlito"/>
                        </a:rPr>
                        <a:t>Secs</a:t>
                      </a:r>
                      <a:endParaRPr lang="en-GB" sz="1800">
                        <a:latin typeface="Book Antiqua"/>
                        <a:cs typeface="Carlito"/>
                      </a:endParaRPr>
                    </a:p>
                  </a:txBody>
                  <a:tcPr marL="0" marR="0" marT="3372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C0504D"/>
                    </a:solidFill>
                  </a:tcPr>
                </a:tc>
                <a:tc>
                  <a:txBody>
                    <a:bodyPr/>
                    <a:lstStyle/>
                    <a:p>
                      <a:pPr marL="1905" algn="ctr">
                        <a:lnSpc>
                          <a:spcPct val="100000"/>
                        </a:lnSpc>
                        <a:spcBef>
                          <a:spcPts val="250"/>
                        </a:spcBef>
                      </a:pPr>
                      <a:r>
                        <a:rPr lang="en-GB" sz="1800" b="1" spc="-10">
                          <a:solidFill>
                            <a:srgbClr val="FFFFFF"/>
                          </a:solidFill>
                          <a:latin typeface="Book Antiqua"/>
                          <a:cs typeface="Carlito"/>
                        </a:rPr>
                        <a:t>Particulars</a:t>
                      </a:r>
                      <a:endParaRPr lang="en-GB" sz="1800">
                        <a:latin typeface="Book Antiqua"/>
                        <a:cs typeface="Carlito"/>
                      </a:endParaRPr>
                    </a:p>
                  </a:txBody>
                  <a:tcPr marL="0" marR="0" marT="3372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C0504D"/>
                    </a:solidFill>
                  </a:tcPr>
                </a:tc>
                <a:extLst>
                  <a:ext uri="{0D108BD9-81ED-4DB2-BD59-A6C34878D82A}">
                    <a16:rowId xmlns:a16="http://schemas.microsoft.com/office/drawing/2014/main" val="10000"/>
                  </a:ext>
                </a:extLst>
              </a:tr>
              <a:tr h="343660">
                <a:tc>
                  <a:txBody>
                    <a:bodyPr/>
                    <a:lstStyle/>
                    <a:p>
                      <a:pPr marL="92075">
                        <a:lnSpc>
                          <a:spcPct val="100000"/>
                        </a:lnSpc>
                        <a:spcBef>
                          <a:spcPts val="250"/>
                        </a:spcBef>
                      </a:pPr>
                      <a:r>
                        <a:rPr lang="en-GB" sz="1800" spc="-5">
                          <a:latin typeface="Book Antiqua"/>
                          <a:cs typeface="Carlito"/>
                        </a:rPr>
                        <a:t>194IB</a:t>
                      </a:r>
                      <a:endParaRPr lang="en-GB" sz="1800">
                        <a:latin typeface="Book Antiqua"/>
                        <a:cs typeface="Carlito"/>
                      </a:endParaRPr>
                    </a:p>
                  </a:txBody>
                  <a:tcPr marL="0" marR="0" marT="3372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F4E9E9"/>
                    </a:solidFill>
                  </a:tcPr>
                </a:tc>
                <a:tc>
                  <a:txBody>
                    <a:bodyPr/>
                    <a:lstStyle/>
                    <a:p>
                      <a:pPr marL="137795">
                        <a:lnSpc>
                          <a:spcPct val="100000"/>
                        </a:lnSpc>
                        <a:spcBef>
                          <a:spcPts val="250"/>
                        </a:spcBef>
                      </a:pPr>
                      <a:r>
                        <a:rPr lang="en-GB" sz="1800" spc="-15">
                          <a:latin typeface="Book Antiqua"/>
                          <a:cs typeface="Carlito"/>
                        </a:rPr>
                        <a:t>Payment </a:t>
                      </a:r>
                      <a:r>
                        <a:rPr lang="en-GB" sz="1800" spc="-5">
                          <a:latin typeface="Book Antiqua"/>
                          <a:cs typeface="Carlito"/>
                        </a:rPr>
                        <a:t>of </a:t>
                      </a:r>
                      <a:r>
                        <a:rPr lang="en-GB" sz="1800" spc="-15">
                          <a:latin typeface="Book Antiqua"/>
                          <a:cs typeface="Carlito"/>
                        </a:rPr>
                        <a:t>rent </a:t>
                      </a:r>
                      <a:r>
                        <a:rPr lang="en-GB" sz="1800" spc="-10">
                          <a:latin typeface="Book Antiqua"/>
                          <a:cs typeface="Carlito"/>
                        </a:rPr>
                        <a:t>by certain </a:t>
                      </a:r>
                      <a:r>
                        <a:rPr lang="en-GB" sz="1800" spc="-5">
                          <a:latin typeface="Book Antiqua"/>
                          <a:cs typeface="Carlito"/>
                        </a:rPr>
                        <a:t>individuals or</a:t>
                      </a:r>
                      <a:r>
                        <a:rPr lang="en-GB" sz="1800" spc="90" dirty="0">
                          <a:latin typeface="Book Antiqua"/>
                          <a:cs typeface="Carlito"/>
                        </a:rPr>
                        <a:t> </a:t>
                      </a:r>
                      <a:r>
                        <a:rPr lang="en-GB" sz="1800" spc="-10">
                          <a:latin typeface="Book Antiqua"/>
                          <a:cs typeface="Carlito"/>
                        </a:rPr>
                        <a:t>HUF</a:t>
                      </a:r>
                      <a:endParaRPr lang="en-GB" sz="1800">
                        <a:latin typeface="Book Antiqua"/>
                        <a:cs typeface="Carlito"/>
                      </a:endParaRPr>
                    </a:p>
                  </a:txBody>
                  <a:tcPr marL="0" marR="0" marT="3372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F4E9E9"/>
                    </a:solidFill>
                  </a:tcPr>
                </a:tc>
                <a:extLst>
                  <a:ext uri="{0D108BD9-81ED-4DB2-BD59-A6C34878D82A}">
                    <a16:rowId xmlns:a16="http://schemas.microsoft.com/office/drawing/2014/main" val="10003"/>
                  </a:ext>
                </a:extLst>
              </a:tr>
              <a:tr h="343660">
                <a:tc>
                  <a:txBody>
                    <a:bodyPr/>
                    <a:lstStyle/>
                    <a:p>
                      <a:pPr marL="92075">
                        <a:lnSpc>
                          <a:spcPct val="100000"/>
                        </a:lnSpc>
                        <a:spcBef>
                          <a:spcPts val="250"/>
                        </a:spcBef>
                      </a:pPr>
                      <a:r>
                        <a:rPr lang="en-GB" sz="1800" spc="-5">
                          <a:latin typeface="Book Antiqua"/>
                          <a:cs typeface="Carlito"/>
                        </a:rPr>
                        <a:t>194IC</a:t>
                      </a:r>
                      <a:endParaRPr lang="en-GB" sz="1800">
                        <a:latin typeface="Book Antiqua"/>
                        <a:cs typeface="Carlito"/>
                      </a:endParaRPr>
                    </a:p>
                  </a:txBody>
                  <a:tcPr marL="0" marR="0" marT="3372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4E9E9"/>
                    </a:solidFill>
                  </a:tcPr>
                </a:tc>
                <a:tc>
                  <a:txBody>
                    <a:bodyPr/>
                    <a:lstStyle/>
                    <a:p>
                      <a:pPr marL="137795">
                        <a:lnSpc>
                          <a:spcPct val="100000"/>
                        </a:lnSpc>
                        <a:spcBef>
                          <a:spcPts val="250"/>
                        </a:spcBef>
                      </a:pPr>
                      <a:r>
                        <a:rPr lang="en-GB" sz="1800" spc="-15">
                          <a:latin typeface="Book Antiqua"/>
                          <a:cs typeface="Carlito"/>
                        </a:rPr>
                        <a:t>Payment </a:t>
                      </a:r>
                      <a:r>
                        <a:rPr lang="en-GB" sz="1800" spc="-5">
                          <a:latin typeface="Book Antiqua"/>
                          <a:cs typeface="Carlito"/>
                        </a:rPr>
                        <a:t>under specified</a:t>
                      </a:r>
                      <a:r>
                        <a:rPr lang="en-GB" sz="1800" spc="15" dirty="0">
                          <a:latin typeface="Book Antiqua"/>
                          <a:cs typeface="Carlito"/>
                        </a:rPr>
                        <a:t> </a:t>
                      </a:r>
                      <a:r>
                        <a:rPr lang="en-GB" sz="1800" spc="-10">
                          <a:latin typeface="Book Antiqua"/>
                          <a:cs typeface="Carlito"/>
                        </a:rPr>
                        <a:t>agreement</a:t>
                      </a:r>
                      <a:endParaRPr lang="en-GB" sz="1800">
                        <a:latin typeface="Book Antiqua"/>
                        <a:cs typeface="Carlito"/>
                      </a:endParaRPr>
                    </a:p>
                  </a:txBody>
                  <a:tcPr marL="0" marR="0" marT="3372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4E9E9"/>
                    </a:solidFill>
                  </a:tcPr>
                </a:tc>
                <a:extLst>
                  <a:ext uri="{0D108BD9-81ED-4DB2-BD59-A6C34878D82A}">
                    <a16:rowId xmlns:a16="http://schemas.microsoft.com/office/drawing/2014/main" val="10004"/>
                  </a:ext>
                </a:extLst>
              </a:tr>
              <a:tr h="343660">
                <a:tc>
                  <a:txBody>
                    <a:bodyPr/>
                    <a:lstStyle/>
                    <a:p>
                      <a:pPr marL="92075">
                        <a:lnSpc>
                          <a:spcPct val="100000"/>
                        </a:lnSpc>
                        <a:spcBef>
                          <a:spcPts val="250"/>
                        </a:spcBef>
                      </a:pPr>
                      <a:r>
                        <a:rPr lang="en-GB" sz="1800" spc="-10">
                          <a:latin typeface="Book Antiqua"/>
                          <a:cs typeface="Carlito"/>
                        </a:rPr>
                        <a:t>194J</a:t>
                      </a:r>
                      <a:endParaRPr lang="en-GB" sz="1800">
                        <a:latin typeface="Book Antiqua"/>
                        <a:cs typeface="Carlito"/>
                      </a:endParaRPr>
                    </a:p>
                  </a:txBody>
                  <a:tcPr marL="0" marR="0" marT="3372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4E9E9"/>
                    </a:solidFill>
                  </a:tcPr>
                </a:tc>
                <a:tc>
                  <a:txBody>
                    <a:bodyPr/>
                    <a:lstStyle/>
                    <a:p>
                      <a:pPr marL="137795">
                        <a:lnSpc>
                          <a:spcPct val="100000"/>
                        </a:lnSpc>
                        <a:spcBef>
                          <a:spcPts val="250"/>
                        </a:spcBef>
                      </a:pPr>
                      <a:r>
                        <a:rPr lang="en-GB" sz="1800" spc="-15">
                          <a:latin typeface="Book Antiqua"/>
                          <a:cs typeface="Carlito"/>
                        </a:rPr>
                        <a:t>Fees for </a:t>
                      </a:r>
                      <a:r>
                        <a:rPr lang="en-GB" sz="1800" spc="-10">
                          <a:latin typeface="Book Antiqua"/>
                          <a:cs typeface="Carlito"/>
                        </a:rPr>
                        <a:t>professional </a:t>
                      </a:r>
                      <a:r>
                        <a:rPr lang="en-GB" sz="1800" spc="-5">
                          <a:latin typeface="Book Antiqua"/>
                          <a:cs typeface="Carlito"/>
                        </a:rPr>
                        <a:t>or </a:t>
                      </a:r>
                      <a:r>
                        <a:rPr lang="en-GB" sz="1800" spc="-10">
                          <a:latin typeface="Book Antiqua"/>
                          <a:cs typeface="Carlito"/>
                        </a:rPr>
                        <a:t>technical</a:t>
                      </a:r>
                      <a:r>
                        <a:rPr lang="en-GB" sz="1800" spc="75" dirty="0">
                          <a:latin typeface="Book Antiqua"/>
                          <a:cs typeface="Carlito"/>
                        </a:rPr>
                        <a:t> </a:t>
                      </a:r>
                      <a:r>
                        <a:rPr lang="en-GB" sz="1800" spc="-5">
                          <a:latin typeface="Book Antiqua"/>
                          <a:cs typeface="Carlito"/>
                        </a:rPr>
                        <a:t>services</a:t>
                      </a:r>
                      <a:endParaRPr lang="en-GB" sz="1800">
                        <a:latin typeface="Book Antiqua"/>
                        <a:cs typeface="Carlito"/>
                      </a:endParaRPr>
                    </a:p>
                  </a:txBody>
                  <a:tcPr marL="0" marR="0" marT="3372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4E9E9"/>
                    </a:solidFill>
                  </a:tcPr>
                </a:tc>
                <a:extLst>
                  <a:ext uri="{0D108BD9-81ED-4DB2-BD59-A6C34878D82A}">
                    <a16:rowId xmlns:a16="http://schemas.microsoft.com/office/drawing/2014/main" val="10005"/>
                  </a:ext>
                </a:extLst>
              </a:tr>
              <a:tr h="470271">
                <a:tc>
                  <a:txBody>
                    <a:bodyPr/>
                    <a:lstStyle/>
                    <a:p>
                      <a:pPr marL="92075">
                        <a:lnSpc>
                          <a:spcPct val="100000"/>
                        </a:lnSpc>
                        <a:spcBef>
                          <a:spcPts val="1215"/>
                        </a:spcBef>
                      </a:pPr>
                      <a:r>
                        <a:rPr lang="en-GB" sz="1800" spc="-5">
                          <a:latin typeface="Book Antiqua"/>
                          <a:cs typeface="Carlito"/>
                        </a:rPr>
                        <a:t>194LA</a:t>
                      </a:r>
                      <a:endParaRPr lang="en-GB" sz="1800">
                        <a:latin typeface="Book Antiqua"/>
                        <a:cs typeface="Carlito"/>
                      </a:endParaRPr>
                    </a:p>
                  </a:txBody>
                  <a:tcPr marL="0" marR="0" marT="163903"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4E9E9"/>
                    </a:solidFill>
                  </a:tcPr>
                </a:tc>
                <a:tc>
                  <a:txBody>
                    <a:bodyPr/>
                    <a:lstStyle/>
                    <a:p>
                      <a:pPr marL="92075" marR="81280" indent="45720">
                        <a:lnSpc>
                          <a:spcPct val="100000"/>
                        </a:lnSpc>
                        <a:spcBef>
                          <a:spcPts val="250"/>
                        </a:spcBef>
                      </a:pPr>
                      <a:r>
                        <a:rPr lang="en-GB" sz="1800" spc="-35">
                          <a:latin typeface="Book Antiqua"/>
                          <a:cs typeface="Carlito"/>
                        </a:rPr>
                        <a:t>P</a:t>
                      </a:r>
                      <a:r>
                        <a:rPr lang="en-GB" sz="1800" spc="-25">
                          <a:latin typeface="Book Antiqua"/>
                          <a:cs typeface="Carlito"/>
                        </a:rPr>
                        <a:t>a</a:t>
                      </a:r>
                      <a:r>
                        <a:rPr lang="en-GB" sz="1800">
                          <a:latin typeface="Book Antiqua"/>
                          <a:cs typeface="Carlito"/>
                        </a:rPr>
                        <a:t>y</a:t>
                      </a:r>
                      <a:r>
                        <a:rPr lang="en-GB" sz="1800" spc="-10">
                          <a:latin typeface="Book Antiqua"/>
                          <a:cs typeface="Carlito"/>
                        </a:rPr>
                        <a:t>m</a:t>
                      </a:r>
                      <a:r>
                        <a:rPr lang="en-GB" sz="1800">
                          <a:latin typeface="Book Antiqua"/>
                          <a:cs typeface="Carlito"/>
                        </a:rPr>
                        <a:t>e</a:t>
                      </a:r>
                      <a:r>
                        <a:rPr lang="en-GB" sz="1800" spc="-15">
                          <a:latin typeface="Book Antiqua"/>
                          <a:cs typeface="Carlito"/>
                        </a:rPr>
                        <a:t>n</a:t>
                      </a:r>
                      <a:r>
                        <a:rPr lang="en-GB" sz="1800">
                          <a:latin typeface="Book Antiqua"/>
                          <a:cs typeface="Carlito"/>
                        </a:rPr>
                        <a:t>t	</a:t>
                      </a:r>
                      <a:r>
                        <a:rPr lang="en-GB" sz="1800" spc="-5">
                          <a:latin typeface="Book Antiqua"/>
                          <a:cs typeface="Carlito"/>
                        </a:rPr>
                        <a:t>o</a:t>
                      </a:r>
                      <a:r>
                        <a:rPr lang="en-GB" sz="1800">
                          <a:latin typeface="Book Antiqua"/>
                          <a:cs typeface="Carlito"/>
                        </a:rPr>
                        <a:t>f	com</a:t>
                      </a:r>
                      <a:r>
                        <a:rPr lang="en-GB" sz="1800" spc="5">
                          <a:latin typeface="Book Antiqua"/>
                          <a:cs typeface="Carlito"/>
                        </a:rPr>
                        <a:t>p</a:t>
                      </a:r>
                      <a:r>
                        <a:rPr lang="en-GB" sz="1800">
                          <a:latin typeface="Book Antiqua"/>
                          <a:cs typeface="Carlito"/>
                        </a:rPr>
                        <a:t>ens</a:t>
                      </a:r>
                      <a:r>
                        <a:rPr lang="en-GB" sz="1800" spc="-10">
                          <a:latin typeface="Book Antiqua"/>
                          <a:cs typeface="Carlito"/>
                        </a:rPr>
                        <a:t>a</a:t>
                      </a:r>
                      <a:r>
                        <a:rPr lang="en-GB" sz="1800">
                          <a:latin typeface="Book Antiqua"/>
                          <a:cs typeface="Carlito"/>
                        </a:rPr>
                        <a:t>ti</a:t>
                      </a:r>
                      <a:r>
                        <a:rPr lang="en-GB" sz="1800" spc="-5">
                          <a:latin typeface="Book Antiqua"/>
                          <a:cs typeface="Carlito"/>
                        </a:rPr>
                        <a:t>o</a:t>
                      </a:r>
                      <a:r>
                        <a:rPr lang="en-GB" sz="1800">
                          <a:latin typeface="Book Antiqua"/>
                          <a:cs typeface="Carlito"/>
                        </a:rPr>
                        <a:t>n	</a:t>
                      </a:r>
                      <a:r>
                        <a:rPr lang="en-GB" sz="1800" spc="-5">
                          <a:latin typeface="Book Antiqua"/>
                          <a:cs typeface="Carlito"/>
                        </a:rPr>
                        <a:t>o</a:t>
                      </a:r>
                      <a:r>
                        <a:rPr lang="en-GB" sz="1800">
                          <a:latin typeface="Book Antiqua"/>
                          <a:cs typeface="Carlito"/>
                        </a:rPr>
                        <a:t>n	a</a:t>
                      </a:r>
                      <a:r>
                        <a:rPr lang="en-GB" sz="1800" spc="10">
                          <a:latin typeface="Book Antiqua"/>
                          <a:cs typeface="Carlito"/>
                        </a:rPr>
                        <a:t>c</a:t>
                      </a:r>
                      <a:r>
                        <a:rPr lang="en-GB" sz="1800" spc="-5">
                          <a:latin typeface="Book Antiqua"/>
                          <a:cs typeface="Carlito"/>
                        </a:rPr>
                        <a:t>qu</a:t>
                      </a:r>
                      <a:r>
                        <a:rPr lang="en-GB" sz="1800" spc="5">
                          <a:latin typeface="Book Antiqua"/>
                          <a:cs typeface="Carlito"/>
                        </a:rPr>
                        <a:t>i</a:t>
                      </a:r>
                      <a:r>
                        <a:rPr lang="en-GB" sz="1800" spc="-15">
                          <a:latin typeface="Book Antiqua"/>
                          <a:cs typeface="Carlito"/>
                        </a:rPr>
                        <a:t>s</a:t>
                      </a:r>
                      <a:r>
                        <a:rPr lang="en-GB" sz="1800">
                          <a:latin typeface="Book Antiqua"/>
                          <a:cs typeface="Carlito"/>
                        </a:rPr>
                        <a:t>i</a:t>
                      </a:r>
                      <a:r>
                        <a:rPr lang="en-GB" sz="1800" spc="-10">
                          <a:latin typeface="Book Antiqua"/>
                          <a:cs typeface="Carlito"/>
                        </a:rPr>
                        <a:t>t</a:t>
                      </a:r>
                      <a:r>
                        <a:rPr lang="en-GB" sz="1800">
                          <a:latin typeface="Book Antiqua"/>
                          <a:cs typeface="Carlito"/>
                        </a:rPr>
                        <a:t>i</a:t>
                      </a:r>
                      <a:r>
                        <a:rPr lang="en-GB" sz="1800" spc="-5">
                          <a:latin typeface="Book Antiqua"/>
                          <a:cs typeface="Carlito"/>
                        </a:rPr>
                        <a:t>o</a:t>
                      </a:r>
                      <a:r>
                        <a:rPr lang="en-GB" sz="1800">
                          <a:latin typeface="Book Antiqua"/>
                          <a:cs typeface="Carlito"/>
                        </a:rPr>
                        <a:t>n	</a:t>
                      </a:r>
                      <a:r>
                        <a:rPr lang="en-GB" sz="1800" spc="-5">
                          <a:latin typeface="Book Antiqua"/>
                          <a:cs typeface="Carlito"/>
                        </a:rPr>
                        <a:t>o</a:t>
                      </a:r>
                      <a:r>
                        <a:rPr lang="en-GB" sz="1800">
                          <a:latin typeface="Book Antiqua"/>
                          <a:cs typeface="Carlito"/>
                        </a:rPr>
                        <a:t>f	c</a:t>
                      </a:r>
                      <a:r>
                        <a:rPr lang="en-GB" sz="1800" spc="5">
                          <a:latin typeface="Book Antiqua"/>
                          <a:cs typeface="Carlito"/>
                        </a:rPr>
                        <a:t>e</a:t>
                      </a:r>
                      <a:r>
                        <a:rPr lang="en-GB" sz="1800" spc="-5">
                          <a:latin typeface="Book Antiqua"/>
                          <a:cs typeface="Carlito"/>
                        </a:rPr>
                        <a:t>r</a:t>
                      </a:r>
                      <a:r>
                        <a:rPr lang="en-GB" sz="1800" spc="-10">
                          <a:latin typeface="Book Antiqua"/>
                          <a:cs typeface="Carlito"/>
                        </a:rPr>
                        <a:t>t</a:t>
                      </a:r>
                      <a:r>
                        <a:rPr lang="en-GB" sz="1800">
                          <a:latin typeface="Book Antiqua"/>
                          <a:cs typeface="Carlito"/>
                        </a:rPr>
                        <a:t>a</a:t>
                      </a:r>
                      <a:r>
                        <a:rPr lang="en-GB" sz="1800" spc="5">
                          <a:latin typeface="Book Antiqua"/>
                          <a:cs typeface="Carlito"/>
                        </a:rPr>
                        <a:t>i</a:t>
                      </a:r>
                      <a:r>
                        <a:rPr lang="en-GB" sz="1800">
                          <a:latin typeface="Book Antiqua"/>
                          <a:cs typeface="Carlito"/>
                        </a:rPr>
                        <a:t>n  </a:t>
                      </a:r>
                      <a:r>
                        <a:rPr lang="en-GB" sz="1800" spc="-10">
                          <a:latin typeface="Book Antiqua"/>
                          <a:cs typeface="Carlito"/>
                        </a:rPr>
                        <a:t>immovable</a:t>
                      </a:r>
                      <a:r>
                        <a:rPr lang="en-GB" sz="1800" spc="5" dirty="0">
                          <a:latin typeface="Book Antiqua"/>
                          <a:cs typeface="Carlito"/>
                        </a:rPr>
                        <a:t> </a:t>
                      </a:r>
                      <a:r>
                        <a:rPr lang="en-GB" sz="1800" spc="-10">
                          <a:latin typeface="Book Antiqua"/>
                          <a:cs typeface="Carlito"/>
                        </a:rPr>
                        <a:t>property</a:t>
                      </a:r>
                      <a:endParaRPr lang="en-GB" sz="1800">
                        <a:latin typeface="Book Antiqua"/>
                        <a:cs typeface="Carlito"/>
                      </a:endParaRPr>
                    </a:p>
                  </a:txBody>
                  <a:tcPr marL="0" marR="0" marT="3372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4E9E9"/>
                    </a:solidFill>
                  </a:tcPr>
                </a:tc>
                <a:extLst>
                  <a:ext uri="{0D108BD9-81ED-4DB2-BD59-A6C34878D82A}">
                    <a16:rowId xmlns:a16="http://schemas.microsoft.com/office/drawing/2014/main" val="10006"/>
                  </a:ext>
                </a:extLst>
              </a:tr>
              <a:tr h="343660">
                <a:tc>
                  <a:txBody>
                    <a:bodyPr/>
                    <a:lstStyle/>
                    <a:p>
                      <a:pPr marL="92075">
                        <a:lnSpc>
                          <a:spcPct val="100000"/>
                        </a:lnSpc>
                        <a:spcBef>
                          <a:spcPts val="254"/>
                        </a:spcBef>
                      </a:pPr>
                      <a:r>
                        <a:rPr lang="en-GB" sz="1800" spc="-5">
                          <a:latin typeface="Book Antiqua"/>
                          <a:cs typeface="Carlito"/>
                        </a:rPr>
                        <a:t>194LB</a:t>
                      </a:r>
                      <a:endParaRPr lang="en-GB" sz="1800">
                        <a:latin typeface="Book Antiqua"/>
                        <a:cs typeface="Carlito"/>
                      </a:endParaRPr>
                    </a:p>
                  </a:txBody>
                  <a:tcPr marL="0" marR="0" marT="34398"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4E9E9"/>
                    </a:solidFill>
                  </a:tcPr>
                </a:tc>
                <a:tc>
                  <a:txBody>
                    <a:bodyPr/>
                    <a:lstStyle/>
                    <a:p>
                      <a:pPr marL="137795">
                        <a:lnSpc>
                          <a:spcPct val="100000"/>
                        </a:lnSpc>
                        <a:spcBef>
                          <a:spcPts val="254"/>
                        </a:spcBef>
                      </a:pPr>
                      <a:r>
                        <a:rPr lang="en-GB" sz="1800" spc="-10">
                          <a:latin typeface="Book Antiqua"/>
                          <a:cs typeface="Carlito"/>
                        </a:rPr>
                        <a:t>Income by </a:t>
                      </a:r>
                      <a:r>
                        <a:rPr lang="en-GB" sz="1800" spc="-20">
                          <a:latin typeface="Book Antiqua"/>
                          <a:cs typeface="Carlito"/>
                        </a:rPr>
                        <a:t>way </a:t>
                      </a:r>
                      <a:r>
                        <a:rPr lang="en-GB" sz="1800" spc="-5">
                          <a:latin typeface="Book Antiqua"/>
                          <a:cs typeface="Carlito"/>
                        </a:rPr>
                        <a:t>of </a:t>
                      </a:r>
                      <a:r>
                        <a:rPr lang="en-GB" sz="1800" spc="-15">
                          <a:latin typeface="Book Antiqua"/>
                          <a:cs typeface="Carlito"/>
                        </a:rPr>
                        <a:t>interest from infrastructure </a:t>
                      </a:r>
                      <a:r>
                        <a:rPr lang="en-GB" sz="1800" spc="-10">
                          <a:latin typeface="Book Antiqua"/>
                          <a:cs typeface="Carlito"/>
                        </a:rPr>
                        <a:t>debt</a:t>
                      </a:r>
                      <a:r>
                        <a:rPr lang="en-GB" sz="1800" spc="204" dirty="0">
                          <a:latin typeface="Book Antiqua"/>
                          <a:cs typeface="Carlito"/>
                        </a:rPr>
                        <a:t> </a:t>
                      </a:r>
                      <a:r>
                        <a:rPr lang="en-GB" sz="1800" spc="-10">
                          <a:latin typeface="Book Antiqua"/>
                          <a:cs typeface="Carlito"/>
                        </a:rPr>
                        <a:t>fund</a:t>
                      </a:r>
                      <a:endParaRPr lang="en-GB" sz="1800">
                        <a:latin typeface="Book Antiqua"/>
                        <a:cs typeface="Carlito"/>
                      </a:endParaRPr>
                    </a:p>
                  </a:txBody>
                  <a:tcPr marL="0" marR="0" marT="34398"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4E9E9"/>
                    </a:solidFill>
                  </a:tcPr>
                </a:tc>
                <a:extLst>
                  <a:ext uri="{0D108BD9-81ED-4DB2-BD59-A6C34878D82A}">
                    <a16:rowId xmlns:a16="http://schemas.microsoft.com/office/drawing/2014/main" val="10007"/>
                  </a:ext>
                </a:extLst>
              </a:tr>
              <a:tr h="343660">
                <a:tc>
                  <a:txBody>
                    <a:bodyPr/>
                    <a:lstStyle/>
                    <a:p>
                      <a:pPr marL="92075">
                        <a:lnSpc>
                          <a:spcPct val="100000"/>
                        </a:lnSpc>
                        <a:spcBef>
                          <a:spcPts val="250"/>
                        </a:spcBef>
                      </a:pPr>
                      <a:r>
                        <a:rPr lang="en-GB" sz="1800" spc="-10">
                          <a:latin typeface="Book Antiqua"/>
                          <a:cs typeface="Carlito"/>
                        </a:rPr>
                        <a:t>194LBA</a:t>
                      </a:r>
                      <a:endParaRPr lang="en-GB" sz="1800">
                        <a:latin typeface="Book Antiqua"/>
                        <a:cs typeface="Carlito"/>
                      </a:endParaRPr>
                    </a:p>
                  </a:txBody>
                  <a:tcPr marL="0" marR="0" marT="3372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4E9E9"/>
                    </a:solidFill>
                  </a:tcPr>
                </a:tc>
                <a:tc>
                  <a:txBody>
                    <a:bodyPr/>
                    <a:lstStyle/>
                    <a:p>
                      <a:pPr marL="137795">
                        <a:lnSpc>
                          <a:spcPct val="100000"/>
                        </a:lnSpc>
                        <a:spcBef>
                          <a:spcPts val="250"/>
                        </a:spcBef>
                      </a:pPr>
                      <a:r>
                        <a:rPr lang="en-GB" sz="1800" spc="-10">
                          <a:latin typeface="Book Antiqua"/>
                          <a:cs typeface="Carlito"/>
                        </a:rPr>
                        <a:t>Certain income </a:t>
                      </a:r>
                      <a:r>
                        <a:rPr lang="en-GB" sz="1800" spc="-15">
                          <a:latin typeface="Book Antiqua"/>
                          <a:cs typeface="Carlito"/>
                        </a:rPr>
                        <a:t>from </a:t>
                      </a:r>
                      <a:r>
                        <a:rPr lang="en-GB" sz="1800" spc="-5">
                          <a:latin typeface="Book Antiqua"/>
                          <a:cs typeface="Carlito"/>
                        </a:rPr>
                        <a:t>units of a business</a:t>
                      </a:r>
                      <a:r>
                        <a:rPr lang="en-GB" sz="1800" spc="65" dirty="0">
                          <a:latin typeface="Book Antiqua"/>
                          <a:cs typeface="Carlito"/>
                        </a:rPr>
                        <a:t> </a:t>
                      </a:r>
                      <a:r>
                        <a:rPr lang="en-GB" sz="1800" spc="-10">
                          <a:latin typeface="Book Antiqua"/>
                          <a:cs typeface="Carlito"/>
                        </a:rPr>
                        <a:t>trust</a:t>
                      </a:r>
                      <a:endParaRPr lang="en-GB" sz="1800">
                        <a:latin typeface="Book Antiqua"/>
                        <a:cs typeface="Carlito"/>
                      </a:endParaRPr>
                    </a:p>
                  </a:txBody>
                  <a:tcPr marL="0" marR="0" marT="3372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4E9E9"/>
                    </a:solidFill>
                  </a:tcPr>
                </a:tc>
                <a:extLst>
                  <a:ext uri="{0D108BD9-81ED-4DB2-BD59-A6C34878D82A}">
                    <a16:rowId xmlns:a16="http://schemas.microsoft.com/office/drawing/2014/main" val="10008"/>
                  </a:ext>
                </a:extLst>
              </a:tr>
              <a:tr h="343660">
                <a:tc>
                  <a:txBody>
                    <a:bodyPr/>
                    <a:lstStyle/>
                    <a:p>
                      <a:pPr marL="92075">
                        <a:lnSpc>
                          <a:spcPct val="100000"/>
                        </a:lnSpc>
                        <a:spcBef>
                          <a:spcPts val="250"/>
                        </a:spcBef>
                      </a:pPr>
                      <a:r>
                        <a:rPr lang="en-GB" sz="1800" spc="-10">
                          <a:latin typeface="Book Antiqua"/>
                          <a:cs typeface="Carlito"/>
                        </a:rPr>
                        <a:t>194LBB</a:t>
                      </a:r>
                      <a:endParaRPr lang="en-GB" sz="1800">
                        <a:latin typeface="Book Antiqua"/>
                        <a:cs typeface="Carlito"/>
                      </a:endParaRPr>
                    </a:p>
                  </a:txBody>
                  <a:tcPr marL="0" marR="0" marT="3372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4E9E9"/>
                    </a:solidFill>
                  </a:tcPr>
                </a:tc>
                <a:tc>
                  <a:txBody>
                    <a:bodyPr/>
                    <a:lstStyle/>
                    <a:p>
                      <a:pPr marL="137795">
                        <a:lnSpc>
                          <a:spcPct val="100000"/>
                        </a:lnSpc>
                        <a:spcBef>
                          <a:spcPts val="250"/>
                        </a:spcBef>
                      </a:pPr>
                      <a:r>
                        <a:rPr lang="en-GB" sz="1800" spc="-10">
                          <a:latin typeface="Book Antiqua"/>
                          <a:cs typeface="Carlito"/>
                        </a:rPr>
                        <a:t>Income </a:t>
                      </a:r>
                      <a:r>
                        <a:rPr lang="en-GB" sz="1800">
                          <a:latin typeface="Book Antiqua"/>
                          <a:cs typeface="Carlito"/>
                        </a:rPr>
                        <a:t>in </a:t>
                      </a:r>
                      <a:r>
                        <a:rPr lang="en-GB" sz="1800" spc="-10">
                          <a:latin typeface="Book Antiqua"/>
                          <a:cs typeface="Carlito"/>
                        </a:rPr>
                        <a:t>respect </a:t>
                      </a:r>
                      <a:r>
                        <a:rPr lang="en-GB" sz="1800" spc="-5">
                          <a:latin typeface="Book Antiqua"/>
                          <a:cs typeface="Carlito"/>
                        </a:rPr>
                        <a:t>of units of </a:t>
                      </a:r>
                      <a:r>
                        <a:rPr lang="en-GB" sz="1800" spc="-10">
                          <a:latin typeface="Book Antiqua"/>
                          <a:cs typeface="Carlito"/>
                        </a:rPr>
                        <a:t>investment</a:t>
                      </a:r>
                      <a:r>
                        <a:rPr lang="en-GB" sz="1800" spc="55" dirty="0">
                          <a:latin typeface="Book Antiqua"/>
                          <a:cs typeface="Carlito"/>
                        </a:rPr>
                        <a:t> </a:t>
                      </a:r>
                      <a:r>
                        <a:rPr lang="en-GB" sz="1800" spc="-5">
                          <a:latin typeface="Book Antiqua"/>
                          <a:cs typeface="Carlito"/>
                        </a:rPr>
                        <a:t>fund</a:t>
                      </a:r>
                      <a:endParaRPr lang="en-GB" sz="1800">
                        <a:latin typeface="Book Antiqua"/>
                        <a:cs typeface="Carlito"/>
                      </a:endParaRPr>
                    </a:p>
                  </a:txBody>
                  <a:tcPr marL="0" marR="0" marT="3372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4E9E9"/>
                    </a:solidFill>
                  </a:tcPr>
                </a:tc>
                <a:extLst>
                  <a:ext uri="{0D108BD9-81ED-4DB2-BD59-A6C34878D82A}">
                    <a16:rowId xmlns:a16="http://schemas.microsoft.com/office/drawing/2014/main" val="10009"/>
                  </a:ext>
                </a:extLst>
              </a:tr>
              <a:tr h="343660">
                <a:tc>
                  <a:txBody>
                    <a:bodyPr/>
                    <a:lstStyle/>
                    <a:p>
                      <a:pPr marL="92075">
                        <a:lnSpc>
                          <a:spcPct val="100000"/>
                        </a:lnSpc>
                        <a:spcBef>
                          <a:spcPts val="254"/>
                        </a:spcBef>
                      </a:pPr>
                      <a:r>
                        <a:rPr lang="en-GB" sz="1800" spc="-10">
                          <a:latin typeface="Book Antiqua"/>
                          <a:cs typeface="Carlito"/>
                        </a:rPr>
                        <a:t>194LBC</a:t>
                      </a:r>
                      <a:endParaRPr lang="en-GB" sz="1800">
                        <a:latin typeface="Book Antiqua"/>
                        <a:cs typeface="Carlito"/>
                      </a:endParaRPr>
                    </a:p>
                  </a:txBody>
                  <a:tcPr marL="0" marR="0" marT="34398"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4E9E9"/>
                    </a:solidFill>
                  </a:tcPr>
                </a:tc>
                <a:tc>
                  <a:txBody>
                    <a:bodyPr/>
                    <a:lstStyle/>
                    <a:p>
                      <a:pPr marL="137795">
                        <a:lnSpc>
                          <a:spcPct val="100000"/>
                        </a:lnSpc>
                        <a:spcBef>
                          <a:spcPts val="254"/>
                        </a:spcBef>
                      </a:pPr>
                      <a:r>
                        <a:rPr lang="en-GB" sz="1800" spc="-10">
                          <a:latin typeface="Book Antiqua"/>
                          <a:cs typeface="Carlito"/>
                        </a:rPr>
                        <a:t>Income </a:t>
                      </a:r>
                      <a:r>
                        <a:rPr lang="en-GB" sz="1800">
                          <a:latin typeface="Book Antiqua"/>
                          <a:cs typeface="Carlito"/>
                        </a:rPr>
                        <a:t>in </a:t>
                      </a:r>
                      <a:r>
                        <a:rPr lang="en-GB" sz="1800" spc="-10">
                          <a:latin typeface="Book Antiqua"/>
                          <a:cs typeface="Carlito"/>
                        </a:rPr>
                        <a:t>respect </a:t>
                      </a:r>
                      <a:r>
                        <a:rPr lang="en-GB" sz="1800" spc="-5">
                          <a:latin typeface="Book Antiqua"/>
                          <a:cs typeface="Carlito"/>
                        </a:rPr>
                        <a:t>of </a:t>
                      </a:r>
                      <a:r>
                        <a:rPr lang="en-GB" sz="1800" spc="-10">
                          <a:latin typeface="Book Antiqua"/>
                          <a:cs typeface="Carlito"/>
                        </a:rPr>
                        <a:t>investment </a:t>
                      </a:r>
                      <a:r>
                        <a:rPr lang="en-GB" sz="1800">
                          <a:latin typeface="Book Antiqua"/>
                          <a:cs typeface="Carlito"/>
                        </a:rPr>
                        <a:t>in </a:t>
                      </a:r>
                      <a:r>
                        <a:rPr lang="en-GB" sz="1800" spc="-10">
                          <a:latin typeface="Book Antiqua"/>
                          <a:cs typeface="Carlito"/>
                        </a:rPr>
                        <a:t>securitization</a:t>
                      </a:r>
                      <a:r>
                        <a:rPr lang="en-GB" sz="1800" spc="50" dirty="0">
                          <a:latin typeface="Book Antiqua"/>
                          <a:cs typeface="Carlito"/>
                        </a:rPr>
                        <a:t> </a:t>
                      </a:r>
                      <a:r>
                        <a:rPr lang="en-GB" sz="1800" spc="-10">
                          <a:latin typeface="Book Antiqua"/>
                          <a:cs typeface="Carlito"/>
                        </a:rPr>
                        <a:t>trust</a:t>
                      </a:r>
                      <a:endParaRPr lang="en-GB" sz="1800">
                        <a:latin typeface="Book Antiqua"/>
                        <a:cs typeface="Carlito"/>
                      </a:endParaRPr>
                    </a:p>
                  </a:txBody>
                  <a:tcPr marL="0" marR="0" marT="34398"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4E9E9"/>
                    </a:solidFill>
                  </a:tcPr>
                </a:tc>
                <a:extLst>
                  <a:ext uri="{0D108BD9-81ED-4DB2-BD59-A6C34878D82A}">
                    <a16:rowId xmlns:a16="http://schemas.microsoft.com/office/drawing/2014/main" val="10010"/>
                  </a:ext>
                </a:extLst>
              </a:tr>
              <a:tr h="343660">
                <a:tc>
                  <a:txBody>
                    <a:bodyPr/>
                    <a:lstStyle/>
                    <a:p>
                      <a:pPr marL="92075">
                        <a:lnSpc>
                          <a:spcPct val="100000"/>
                        </a:lnSpc>
                        <a:spcBef>
                          <a:spcPts val="254"/>
                        </a:spcBef>
                      </a:pPr>
                      <a:r>
                        <a:rPr lang="en-GB" sz="1800" spc="-15">
                          <a:latin typeface="Book Antiqua"/>
                          <a:cs typeface="Carlito"/>
                        </a:rPr>
                        <a:t>194LC</a:t>
                      </a:r>
                      <a:endParaRPr lang="en-GB" sz="1800">
                        <a:latin typeface="Book Antiqua"/>
                        <a:cs typeface="Carlito"/>
                      </a:endParaRPr>
                    </a:p>
                  </a:txBody>
                  <a:tcPr marL="0" marR="0" marT="34398"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4E9E9"/>
                    </a:solidFill>
                  </a:tcPr>
                </a:tc>
                <a:tc>
                  <a:txBody>
                    <a:bodyPr/>
                    <a:lstStyle/>
                    <a:p>
                      <a:pPr marL="137795">
                        <a:lnSpc>
                          <a:spcPct val="100000"/>
                        </a:lnSpc>
                        <a:spcBef>
                          <a:spcPts val="254"/>
                        </a:spcBef>
                      </a:pPr>
                      <a:r>
                        <a:rPr lang="en-GB" sz="1800" spc="-10">
                          <a:latin typeface="Book Antiqua"/>
                          <a:cs typeface="Carlito"/>
                        </a:rPr>
                        <a:t>Income by </a:t>
                      </a:r>
                      <a:r>
                        <a:rPr lang="en-GB" sz="1800" spc="-20">
                          <a:latin typeface="Book Antiqua"/>
                          <a:cs typeface="Carlito"/>
                        </a:rPr>
                        <a:t>way </a:t>
                      </a:r>
                      <a:r>
                        <a:rPr lang="en-GB" sz="1800" spc="-5">
                          <a:latin typeface="Book Antiqua"/>
                          <a:cs typeface="Carlito"/>
                        </a:rPr>
                        <a:t>of </a:t>
                      </a:r>
                      <a:r>
                        <a:rPr lang="en-GB" sz="1800" spc="-15">
                          <a:latin typeface="Book Antiqua"/>
                          <a:cs typeface="Carlito"/>
                        </a:rPr>
                        <a:t>interest from </a:t>
                      </a:r>
                      <a:r>
                        <a:rPr lang="en-GB" sz="1800" spc="-5">
                          <a:latin typeface="Book Antiqua"/>
                          <a:cs typeface="Carlito"/>
                        </a:rPr>
                        <a:t>Indian</a:t>
                      </a:r>
                      <a:r>
                        <a:rPr lang="en-GB" sz="1800" spc="90" dirty="0">
                          <a:latin typeface="Book Antiqua"/>
                          <a:cs typeface="Carlito"/>
                        </a:rPr>
                        <a:t> </a:t>
                      </a:r>
                      <a:r>
                        <a:rPr lang="en-GB" sz="1800" spc="-15">
                          <a:latin typeface="Book Antiqua"/>
                          <a:cs typeface="Carlito"/>
                        </a:rPr>
                        <a:t>company</a:t>
                      </a:r>
                      <a:endParaRPr lang="en-GB" sz="1800">
                        <a:latin typeface="Book Antiqua"/>
                        <a:cs typeface="Carlito"/>
                      </a:endParaRPr>
                    </a:p>
                  </a:txBody>
                  <a:tcPr marL="0" marR="0" marT="34398"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4E9E9"/>
                    </a:solidFill>
                  </a:tcPr>
                </a:tc>
                <a:extLst>
                  <a:ext uri="{0D108BD9-81ED-4DB2-BD59-A6C34878D82A}">
                    <a16:rowId xmlns:a16="http://schemas.microsoft.com/office/drawing/2014/main" val="10011"/>
                  </a:ext>
                </a:extLst>
              </a:tr>
              <a:tr h="470271">
                <a:tc>
                  <a:txBody>
                    <a:bodyPr/>
                    <a:lstStyle/>
                    <a:p>
                      <a:pPr marL="92075">
                        <a:lnSpc>
                          <a:spcPct val="100000"/>
                        </a:lnSpc>
                        <a:spcBef>
                          <a:spcPts val="1215"/>
                        </a:spcBef>
                      </a:pPr>
                      <a:r>
                        <a:rPr lang="en-GB" sz="1800" spc="-5">
                          <a:latin typeface="Book Antiqua"/>
                          <a:cs typeface="Carlito"/>
                        </a:rPr>
                        <a:t>194LD</a:t>
                      </a:r>
                      <a:endParaRPr lang="en-GB" sz="1800">
                        <a:latin typeface="Book Antiqua"/>
                        <a:cs typeface="Carlito"/>
                      </a:endParaRPr>
                    </a:p>
                  </a:txBody>
                  <a:tcPr marL="0" marR="0" marT="163903"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4E9E9"/>
                    </a:solidFill>
                  </a:tcPr>
                </a:tc>
                <a:tc>
                  <a:txBody>
                    <a:bodyPr/>
                    <a:lstStyle/>
                    <a:p>
                      <a:pPr marL="92075" marR="80645" indent="45720">
                        <a:lnSpc>
                          <a:spcPct val="100000"/>
                        </a:lnSpc>
                        <a:spcBef>
                          <a:spcPts val="254"/>
                        </a:spcBef>
                      </a:pPr>
                      <a:r>
                        <a:rPr lang="en-GB" sz="1800">
                          <a:latin typeface="Book Antiqua"/>
                          <a:cs typeface="Carlito"/>
                        </a:rPr>
                        <a:t>I</a:t>
                      </a:r>
                      <a:r>
                        <a:rPr lang="en-GB" sz="1800" spc="-5">
                          <a:latin typeface="Book Antiqua"/>
                          <a:cs typeface="Carlito"/>
                        </a:rPr>
                        <a:t>n</a:t>
                      </a:r>
                      <a:r>
                        <a:rPr lang="en-GB" sz="1800" spc="-15">
                          <a:latin typeface="Book Antiqua"/>
                          <a:cs typeface="Carlito"/>
                        </a:rPr>
                        <a:t>c</a:t>
                      </a:r>
                      <a:r>
                        <a:rPr lang="en-GB" sz="1800" spc="-5">
                          <a:latin typeface="Book Antiqua"/>
                          <a:cs typeface="Carlito"/>
                        </a:rPr>
                        <a:t>om</a:t>
                      </a:r>
                      <a:r>
                        <a:rPr lang="en-GB" sz="1800">
                          <a:latin typeface="Book Antiqua"/>
                          <a:cs typeface="Carlito"/>
                        </a:rPr>
                        <a:t>e	by	</a:t>
                      </a:r>
                      <a:r>
                        <a:rPr lang="en-GB" sz="1800" spc="-15">
                          <a:latin typeface="Book Antiqua"/>
                          <a:cs typeface="Carlito"/>
                        </a:rPr>
                        <a:t>w</a:t>
                      </a:r>
                      <a:r>
                        <a:rPr lang="en-GB" sz="1800" spc="-25">
                          <a:latin typeface="Book Antiqua"/>
                          <a:cs typeface="Carlito"/>
                        </a:rPr>
                        <a:t>a</a:t>
                      </a:r>
                      <a:r>
                        <a:rPr lang="en-GB" sz="1800">
                          <a:latin typeface="Book Antiqua"/>
                          <a:cs typeface="Carlito"/>
                        </a:rPr>
                        <a:t>y	</a:t>
                      </a:r>
                      <a:r>
                        <a:rPr lang="en-GB" sz="1800" spc="-5">
                          <a:latin typeface="Book Antiqua"/>
                          <a:cs typeface="Carlito"/>
                        </a:rPr>
                        <a:t>o</a:t>
                      </a:r>
                      <a:r>
                        <a:rPr lang="en-GB" sz="1800">
                          <a:latin typeface="Book Antiqua"/>
                          <a:cs typeface="Carlito"/>
                        </a:rPr>
                        <a:t>f	i</a:t>
                      </a:r>
                      <a:r>
                        <a:rPr lang="en-GB" sz="1800" spc="-15">
                          <a:latin typeface="Book Antiqua"/>
                          <a:cs typeface="Carlito"/>
                        </a:rPr>
                        <a:t>n</a:t>
                      </a:r>
                      <a:r>
                        <a:rPr lang="en-GB" sz="1800" spc="-10">
                          <a:latin typeface="Book Antiqua"/>
                          <a:cs typeface="Carlito"/>
                        </a:rPr>
                        <a:t>t</a:t>
                      </a:r>
                      <a:r>
                        <a:rPr lang="en-GB" sz="1800">
                          <a:latin typeface="Book Antiqua"/>
                          <a:cs typeface="Carlito"/>
                        </a:rPr>
                        <a:t>e</a:t>
                      </a:r>
                      <a:r>
                        <a:rPr lang="en-GB" sz="1800" spc="-35">
                          <a:latin typeface="Book Antiqua"/>
                          <a:cs typeface="Carlito"/>
                        </a:rPr>
                        <a:t>r</a:t>
                      </a:r>
                      <a:r>
                        <a:rPr lang="en-GB" sz="1800">
                          <a:latin typeface="Book Antiqua"/>
                          <a:cs typeface="Carlito"/>
                        </a:rPr>
                        <a:t>e</a:t>
                      </a:r>
                      <a:r>
                        <a:rPr lang="en-GB" sz="1800" spc="-15">
                          <a:latin typeface="Book Antiqua"/>
                          <a:cs typeface="Carlito"/>
                        </a:rPr>
                        <a:t>s</a:t>
                      </a:r>
                      <a:r>
                        <a:rPr lang="en-GB" sz="1800">
                          <a:latin typeface="Book Antiqua"/>
                          <a:cs typeface="Carlito"/>
                        </a:rPr>
                        <a:t>t	</a:t>
                      </a:r>
                      <a:r>
                        <a:rPr lang="en-GB" sz="1800" spc="-5">
                          <a:latin typeface="Book Antiqua"/>
                          <a:cs typeface="Carlito"/>
                        </a:rPr>
                        <a:t>o</a:t>
                      </a:r>
                      <a:r>
                        <a:rPr lang="en-GB" sz="1800">
                          <a:latin typeface="Book Antiqua"/>
                          <a:cs typeface="Carlito"/>
                        </a:rPr>
                        <a:t>n	c</a:t>
                      </a:r>
                      <a:r>
                        <a:rPr lang="en-GB" sz="1800" spc="5">
                          <a:latin typeface="Book Antiqua"/>
                          <a:cs typeface="Carlito"/>
                        </a:rPr>
                        <a:t>e</a:t>
                      </a:r>
                      <a:r>
                        <a:rPr lang="en-GB" sz="1800" spc="-5">
                          <a:latin typeface="Book Antiqua"/>
                          <a:cs typeface="Carlito"/>
                        </a:rPr>
                        <a:t>r</a:t>
                      </a:r>
                      <a:r>
                        <a:rPr lang="en-GB" sz="1800" spc="-20">
                          <a:latin typeface="Book Antiqua"/>
                          <a:cs typeface="Carlito"/>
                        </a:rPr>
                        <a:t>t</a:t>
                      </a:r>
                      <a:r>
                        <a:rPr lang="en-GB" sz="1800">
                          <a:latin typeface="Book Antiqua"/>
                          <a:cs typeface="Carlito"/>
                        </a:rPr>
                        <a:t>a</a:t>
                      </a:r>
                      <a:r>
                        <a:rPr lang="en-GB" sz="1800" spc="5">
                          <a:latin typeface="Book Antiqua"/>
                          <a:cs typeface="Carlito"/>
                        </a:rPr>
                        <a:t>i</a:t>
                      </a:r>
                      <a:r>
                        <a:rPr lang="en-GB" sz="1800">
                          <a:latin typeface="Book Antiqua"/>
                          <a:cs typeface="Carlito"/>
                        </a:rPr>
                        <a:t>n	</a:t>
                      </a:r>
                      <a:r>
                        <a:rPr lang="en-GB" sz="1800" spc="-5">
                          <a:latin typeface="Book Antiqua"/>
                          <a:cs typeface="Carlito"/>
                        </a:rPr>
                        <a:t>bon</a:t>
                      </a:r>
                      <a:r>
                        <a:rPr lang="en-GB" sz="1800">
                          <a:latin typeface="Book Antiqua"/>
                          <a:cs typeface="Carlito"/>
                        </a:rPr>
                        <a:t>ds	and  </a:t>
                      </a:r>
                      <a:r>
                        <a:rPr lang="en-GB" sz="1800" spc="-10">
                          <a:latin typeface="Book Antiqua"/>
                          <a:cs typeface="Carlito"/>
                        </a:rPr>
                        <a:t>Government</a:t>
                      </a:r>
                      <a:r>
                        <a:rPr lang="en-GB" sz="1800" spc="50" dirty="0">
                          <a:latin typeface="Book Antiqua"/>
                          <a:cs typeface="Carlito"/>
                        </a:rPr>
                        <a:t> </a:t>
                      </a:r>
                      <a:r>
                        <a:rPr lang="en-GB" sz="1800" spc="-5">
                          <a:latin typeface="Book Antiqua"/>
                          <a:cs typeface="Carlito"/>
                        </a:rPr>
                        <a:t>securities</a:t>
                      </a:r>
                      <a:endParaRPr lang="en-GB" sz="1800">
                        <a:latin typeface="Book Antiqua"/>
                        <a:cs typeface="Carlito"/>
                      </a:endParaRPr>
                    </a:p>
                  </a:txBody>
                  <a:tcPr marL="0" marR="0" marT="34398"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4E9E9"/>
                    </a:solidFill>
                  </a:tcPr>
                </a:tc>
                <a:extLst>
                  <a:ext uri="{0D108BD9-81ED-4DB2-BD59-A6C34878D82A}">
                    <a16:rowId xmlns:a16="http://schemas.microsoft.com/office/drawing/2014/main" val="10012"/>
                  </a:ext>
                </a:extLst>
              </a:tr>
              <a:tr h="343660">
                <a:tc>
                  <a:txBody>
                    <a:bodyPr/>
                    <a:lstStyle/>
                    <a:p>
                      <a:pPr marL="92075">
                        <a:lnSpc>
                          <a:spcPct val="100000"/>
                        </a:lnSpc>
                        <a:spcBef>
                          <a:spcPts val="254"/>
                        </a:spcBef>
                      </a:pPr>
                      <a:r>
                        <a:rPr lang="en-GB" sz="1800" spc="-10">
                          <a:latin typeface="Book Antiqua"/>
                          <a:cs typeface="Carlito"/>
                        </a:rPr>
                        <a:t>194M</a:t>
                      </a:r>
                      <a:endParaRPr lang="en-GB" sz="1800">
                        <a:latin typeface="Book Antiqua"/>
                        <a:cs typeface="Carlito"/>
                      </a:endParaRPr>
                    </a:p>
                  </a:txBody>
                  <a:tcPr marL="0" marR="0" marT="34398"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4E9E9"/>
                    </a:solidFill>
                  </a:tcPr>
                </a:tc>
                <a:tc>
                  <a:txBody>
                    <a:bodyPr/>
                    <a:lstStyle/>
                    <a:p>
                      <a:pPr marL="137795">
                        <a:lnSpc>
                          <a:spcPct val="100000"/>
                        </a:lnSpc>
                        <a:spcBef>
                          <a:spcPts val="254"/>
                        </a:spcBef>
                      </a:pPr>
                      <a:r>
                        <a:rPr lang="en-GB" sz="1800" spc="-15">
                          <a:latin typeface="Book Antiqua"/>
                          <a:cs typeface="Carlito"/>
                        </a:rPr>
                        <a:t>Payment </a:t>
                      </a:r>
                      <a:r>
                        <a:rPr lang="en-GB" sz="1800" spc="-5">
                          <a:latin typeface="Book Antiqua"/>
                          <a:cs typeface="Carlito"/>
                        </a:rPr>
                        <a:t>of </a:t>
                      </a:r>
                      <a:r>
                        <a:rPr lang="en-GB" sz="1800" spc="-10">
                          <a:latin typeface="Book Antiqua"/>
                          <a:cs typeface="Carlito"/>
                        </a:rPr>
                        <a:t>certain sums by certain </a:t>
                      </a:r>
                      <a:r>
                        <a:rPr lang="en-GB" sz="1800" spc="-5">
                          <a:latin typeface="Book Antiqua"/>
                          <a:cs typeface="Carlito"/>
                        </a:rPr>
                        <a:t>individuals or</a:t>
                      </a:r>
                      <a:r>
                        <a:rPr lang="en-GB" sz="1800" spc="80" dirty="0">
                          <a:latin typeface="Book Antiqua"/>
                          <a:cs typeface="Carlito"/>
                        </a:rPr>
                        <a:t> </a:t>
                      </a:r>
                      <a:r>
                        <a:rPr lang="en-GB" sz="1800" spc="-10">
                          <a:latin typeface="Book Antiqua"/>
                          <a:cs typeface="Carlito"/>
                        </a:rPr>
                        <a:t>HUF</a:t>
                      </a:r>
                      <a:endParaRPr lang="en-GB" sz="1800">
                        <a:latin typeface="Book Antiqua"/>
                        <a:cs typeface="Carlito"/>
                      </a:endParaRPr>
                    </a:p>
                  </a:txBody>
                  <a:tcPr marL="0" marR="0" marT="34398"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4E9E9"/>
                    </a:solidFill>
                  </a:tcPr>
                </a:tc>
                <a:extLst>
                  <a:ext uri="{0D108BD9-81ED-4DB2-BD59-A6C34878D82A}">
                    <a16:rowId xmlns:a16="http://schemas.microsoft.com/office/drawing/2014/main" val="10013"/>
                  </a:ext>
                </a:extLst>
              </a:tr>
              <a:tr h="343660">
                <a:tc>
                  <a:txBody>
                    <a:bodyPr/>
                    <a:lstStyle/>
                    <a:p>
                      <a:pPr marL="92075">
                        <a:lnSpc>
                          <a:spcPct val="100000"/>
                        </a:lnSpc>
                        <a:spcBef>
                          <a:spcPts val="254"/>
                        </a:spcBef>
                      </a:pPr>
                      <a:r>
                        <a:rPr lang="en-GB" sz="1800" spc="-10">
                          <a:latin typeface="Book Antiqua"/>
                          <a:cs typeface="Carlito"/>
                        </a:rPr>
                        <a:t>194N</a:t>
                      </a:r>
                      <a:endParaRPr lang="en-GB" sz="1800">
                        <a:latin typeface="Book Antiqua"/>
                        <a:cs typeface="Carlito"/>
                      </a:endParaRPr>
                    </a:p>
                  </a:txBody>
                  <a:tcPr marL="0" marR="0" marT="34398"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4E9E9"/>
                    </a:solidFill>
                  </a:tcPr>
                </a:tc>
                <a:tc>
                  <a:txBody>
                    <a:bodyPr/>
                    <a:lstStyle/>
                    <a:p>
                      <a:pPr marL="137795">
                        <a:lnSpc>
                          <a:spcPct val="100000"/>
                        </a:lnSpc>
                        <a:spcBef>
                          <a:spcPts val="254"/>
                        </a:spcBef>
                      </a:pPr>
                      <a:r>
                        <a:rPr lang="en-GB" sz="1800" spc="-15">
                          <a:latin typeface="Book Antiqua"/>
                          <a:cs typeface="Carlito"/>
                        </a:rPr>
                        <a:t>Payment </a:t>
                      </a:r>
                      <a:r>
                        <a:rPr lang="en-GB" sz="1800" spc="-5">
                          <a:latin typeface="Book Antiqua"/>
                          <a:cs typeface="Carlito"/>
                        </a:rPr>
                        <a:t>of </a:t>
                      </a:r>
                      <a:r>
                        <a:rPr lang="en-GB" sz="1800" spc="-10">
                          <a:latin typeface="Book Antiqua"/>
                          <a:cs typeface="Carlito"/>
                        </a:rPr>
                        <a:t>certain </a:t>
                      </a:r>
                      <a:r>
                        <a:rPr lang="en-GB" sz="1800" spc="-5">
                          <a:latin typeface="Book Antiqua"/>
                          <a:cs typeface="Carlito"/>
                        </a:rPr>
                        <a:t>amounts </a:t>
                      </a:r>
                      <a:r>
                        <a:rPr lang="en-GB" sz="1800">
                          <a:latin typeface="Book Antiqua"/>
                          <a:cs typeface="Carlito"/>
                        </a:rPr>
                        <a:t>in</a:t>
                      </a:r>
                      <a:r>
                        <a:rPr lang="en-GB" sz="1800" spc="35" dirty="0">
                          <a:latin typeface="Book Antiqua"/>
                          <a:cs typeface="Carlito"/>
                        </a:rPr>
                        <a:t> </a:t>
                      </a:r>
                      <a:r>
                        <a:rPr lang="en-GB" sz="1800" spc="-10">
                          <a:latin typeface="Book Antiqua"/>
                          <a:cs typeface="Carlito"/>
                        </a:rPr>
                        <a:t>cash</a:t>
                      </a:r>
                      <a:endParaRPr lang="en-GB" sz="1800">
                        <a:latin typeface="Book Antiqua"/>
                        <a:cs typeface="Carlito"/>
                      </a:endParaRPr>
                    </a:p>
                  </a:txBody>
                  <a:tcPr marL="0" marR="0" marT="34398"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4E9E9"/>
                    </a:solidFill>
                  </a:tcPr>
                </a:tc>
                <a:extLst>
                  <a:ext uri="{0D108BD9-81ED-4DB2-BD59-A6C34878D82A}">
                    <a16:rowId xmlns:a16="http://schemas.microsoft.com/office/drawing/2014/main" val="10014"/>
                  </a:ext>
                </a:extLst>
              </a:tr>
              <a:tr h="343660">
                <a:tc>
                  <a:txBody>
                    <a:bodyPr/>
                    <a:lstStyle/>
                    <a:p>
                      <a:pPr marL="92075">
                        <a:lnSpc>
                          <a:spcPct val="100000"/>
                        </a:lnSpc>
                        <a:spcBef>
                          <a:spcPts val="254"/>
                        </a:spcBef>
                      </a:pPr>
                      <a:r>
                        <a:rPr lang="en-US" sz="1800" spc="-10">
                          <a:latin typeface="Book Antiqua"/>
                          <a:cs typeface="Carlito"/>
                        </a:rPr>
                        <a:t>194 O</a:t>
                      </a:r>
                    </a:p>
                  </a:txBody>
                  <a:tcPr marL="0" marR="0" marT="34398" marB="0">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F4E9E9"/>
                    </a:solidFill>
                  </a:tcPr>
                </a:tc>
                <a:tc>
                  <a:txBody>
                    <a:bodyPr/>
                    <a:lstStyle/>
                    <a:p>
                      <a:pPr marL="92075">
                        <a:lnSpc>
                          <a:spcPct val="100000"/>
                        </a:lnSpc>
                        <a:spcBef>
                          <a:spcPts val="254"/>
                        </a:spcBef>
                      </a:pPr>
                      <a:r>
                        <a:rPr lang="en-US" sz="1800" spc="-10">
                          <a:latin typeface="Book Antiqua"/>
                          <a:cs typeface="Carlito"/>
                        </a:rPr>
                        <a:t>Electronic Commerce Operator</a:t>
                      </a:r>
                    </a:p>
                  </a:txBody>
                  <a:tcPr marL="0" marR="0" marT="34398" marB="0">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F4E9E9"/>
                    </a:solidFill>
                  </a:tcPr>
                </a:tc>
                <a:extLst>
                  <a:ext uri="{0D108BD9-81ED-4DB2-BD59-A6C34878D82A}">
                    <a16:rowId xmlns:a16="http://schemas.microsoft.com/office/drawing/2014/main" val="10015"/>
                  </a:ext>
                </a:extLst>
              </a:tr>
              <a:tr h="343660">
                <a:tc>
                  <a:txBody>
                    <a:bodyPr/>
                    <a:lstStyle/>
                    <a:p>
                      <a:pPr marL="92075" lvl="0">
                        <a:lnSpc>
                          <a:spcPct val="100000"/>
                        </a:lnSpc>
                        <a:spcBef>
                          <a:spcPts val="254"/>
                        </a:spcBef>
                        <a:buNone/>
                      </a:pPr>
                      <a:r>
                        <a:rPr lang="en-US" sz="1800" spc="-10">
                          <a:latin typeface="Book Antiqua"/>
                          <a:cs typeface="Carlito"/>
                        </a:rPr>
                        <a:t>194 P</a:t>
                      </a:r>
                    </a:p>
                  </a:txBody>
                  <a:tcPr marL="0" marR="0" marT="34398" marB="0">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F4E9E9"/>
                    </a:solidFill>
                  </a:tcPr>
                </a:tc>
                <a:tc>
                  <a:txBody>
                    <a:bodyPr/>
                    <a:lstStyle/>
                    <a:p>
                      <a:pPr marL="92075" lvl="0">
                        <a:lnSpc>
                          <a:spcPct val="100000"/>
                        </a:lnSpc>
                        <a:spcBef>
                          <a:spcPts val="254"/>
                        </a:spcBef>
                        <a:buNone/>
                      </a:pPr>
                      <a:r>
                        <a:rPr lang="en-US" sz="1800" spc="-10">
                          <a:latin typeface="Book Antiqua"/>
                          <a:cs typeface="Carlito"/>
                        </a:rPr>
                        <a:t>Specified Non Senior Citizen</a:t>
                      </a:r>
                    </a:p>
                  </a:txBody>
                  <a:tcPr marL="0" marR="0" marT="34398" marB="0">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F4E9E9"/>
                    </a:solidFill>
                  </a:tcPr>
                </a:tc>
                <a:extLst>
                  <a:ext uri="{0D108BD9-81ED-4DB2-BD59-A6C34878D82A}">
                    <a16:rowId xmlns:a16="http://schemas.microsoft.com/office/drawing/2014/main" val="3835056324"/>
                  </a:ext>
                </a:extLst>
              </a:tr>
              <a:tr h="343660">
                <a:tc>
                  <a:txBody>
                    <a:bodyPr/>
                    <a:lstStyle/>
                    <a:p>
                      <a:pPr marL="92075" lvl="0">
                        <a:lnSpc>
                          <a:spcPct val="100000"/>
                        </a:lnSpc>
                        <a:spcBef>
                          <a:spcPts val="254"/>
                        </a:spcBef>
                        <a:buNone/>
                      </a:pPr>
                      <a:r>
                        <a:rPr lang="en-US" sz="1800" spc="-10">
                          <a:latin typeface="Book Antiqua"/>
                          <a:cs typeface="Carlito"/>
                        </a:rPr>
                        <a:t>194 Q</a:t>
                      </a:r>
                    </a:p>
                  </a:txBody>
                  <a:tcPr marL="0" marR="0" marT="34398" marB="0">
                    <a:lnL w="12700">
                      <a:solidFill>
                        <a:srgbClr val="FFFFFF"/>
                      </a:solidFill>
                    </a:lnL>
                    <a:lnR w="12700">
                      <a:solidFill>
                        <a:srgbClr val="FFFFFF"/>
                      </a:solidFill>
                    </a:lnR>
                    <a:lnT w="12700">
                      <a:solidFill>
                        <a:srgbClr val="FFFFFF"/>
                      </a:solidFill>
                    </a:lnT>
                    <a:lnB w="12700">
                      <a:solidFill>
                        <a:srgbClr val="FFFFFF"/>
                      </a:solidFill>
                    </a:lnB>
                    <a:solidFill>
                      <a:srgbClr val="F4E9E9"/>
                    </a:solidFill>
                  </a:tcPr>
                </a:tc>
                <a:tc>
                  <a:txBody>
                    <a:bodyPr/>
                    <a:lstStyle/>
                    <a:p>
                      <a:pPr marL="92075" lvl="0">
                        <a:lnSpc>
                          <a:spcPct val="100000"/>
                        </a:lnSpc>
                        <a:spcBef>
                          <a:spcPts val="254"/>
                        </a:spcBef>
                        <a:buNone/>
                      </a:pPr>
                      <a:r>
                        <a:rPr lang="en-US" sz="1800" spc="-10">
                          <a:latin typeface="Book Antiqua"/>
                          <a:cs typeface="Carlito"/>
                        </a:rPr>
                        <a:t>Buyer of goods </a:t>
                      </a:r>
                    </a:p>
                  </a:txBody>
                  <a:tcPr marL="0" marR="0" marT="34398" marB="0">
                    <a:lnL w="12700">
                      <a:solidFill>
                        <a:srgbClr val="FFFFFF"/>
                      </a:solidFill>
                    </a:lnL>
                    <a:lnR w="12700">
                      <a:solidFill>
                        <a:srgbClr val="FFFFFF"/>
                      </a:solidFill>
                    </a:lnR>
                    <a:lnT w="12700">
                      <a:solidFill>
                        <a:srgbClr val="FFFFFF"/>
                      </a:solidFill>
                    </a:lnT>
                    <a:lnB w="12700">
                      <a:solidFill>
                        <a:srgbClr val="FFFFFF"/>
                      </a:solidFill>
                    </a:lnB>
                    <a:solidFill>
                      <a:srgbClr val="F4E9E9"/>
                    </a:solidFill>
                  </a:tcPr>
                </a:tc>
                <a:extLst>
                  <a:ext uri="{0D108BD9-81ED-4DB2-BD59-A6C34878D82A}">
                    <a16:rowId xmlns:a16="http://schemas.microsoft.com/office/drawing/2014/main" val="2263949569"/>
                  </a:ext>
                </a:extLst>
              </a:tr>
            </a:tbl>
          </a:graphicData>
        </a:graphic>
      </p:graphicFrame>
    </p:spTree>
    <p:extLst>
      <p:ext uri="{BB962C8B-B14F-4D97-AF65-F5344CB8AC3E}">
        <p14:creationId xmlns:p14="http://schemas.microsoft.com/office/powerpoint/2010/main" val="3608239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8294908-8B00-4F58-BBBA-20F71A40A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Shape 8">
            <a:extLst>
              <a:ext uri="{FF2B5EF4-FFF2-40B4-BE49-F238E27FC236}">
                <a16:creationId xmlns:a16="http://schemas.microsoft.com/office/drawing/2014/main" id="{4364C879-1404-4203-8E9D-CC5DE0A621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84617302-4B0D-4351-A6BB-6F0930D94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DA2C7802-C2E0-4218-8F89-8DD7CCD2C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Rectangle 14">
            <a:extLst>
              <a:ext uri="{FF2B5EF4-FFF2-40B4-BE49-F238E27FC236}">
                <a16:creationId xmlns:a16="http://schemas.microsoft.com/office/drawing/2014/main" id="{A6D7111A-21E5-4EE9-8A78-10E5530F01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A3969E80-A77B-49FC-9122-D89AFD5EE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Rectangle 18">
            <a:extLst>
              <a:ext uri="{FF2B5EF4-FFF2-40B4-BE49-F238E27FC236}">
                <a16:creationId xmlns:a16="http://schemas.microsoft.com/office/drawing/2014/main" id="{1849CA57-76BD-4CF2-80BA-D7A46A01B7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1" name="Freeform: Shape 20">
            <a:extLst>
              <a:ext uri="{FF2B5EF4-FFF2-40B4-BE49-F238E27FC236}">
                <a16:creationId xmlns:a16="http://schemas.microsoft.com/office/drawing/2014/main" id="{35E9085E-E730-4768-83D4-6CB7E98971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Shape 22">
            <a:extLst>
              <a:ext uri="{FF2B5EF4-FFF2-40B4-BE49-F238E27FC236}">
                <a16:creationId xmlns:a16="http://schemas.microsoft.com/office/drawing/2014/main" id="{973272FE-A474-4CAE-8CA2-BCC8B476C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2" name="Title 1">
            <a:extLst>
              <a:ext uri="{FF2B5EF4-FFF2-40B4-BE49-F238E27FC236}">
                <a16:creationId xmlns:a16="http://schemas.microsoft.com/office/drawing/2014/main" id="{3C361557-F730-4717-9939-3CAF0ECD8B11}"/>
              </a:ext>
            </a:extLst>
          </p:cNvPr>
          <p:cNvSpPr>
            <a:spLocks noGrp="1"/>
          </p:cNvSpPr>
          <p:nvPr>
            <p:ph type="ctrTitle"/>
          </p:nvPr>
        </p:nvSpPr>
        <p:spPr>
          <a:xfrm>
            <a:off x="3204642" y="2353641"/>
            <a:ext cx="5782716" cy="2150719"/>
          </a:xfrm>
          <a:noFill/>
        </p:spPr>
        <p:txBody>
          <a:bodyPr vert="horz" lIns="91440" tIns="45720" rIns="91440" bIns="45720" rtlCol="0" anchor="ctr">
            <a:normAutofit/>
          </a:bodyPr>
          <a:lstStyle/>
          <a:p>
            <a:pPr algn="ctr" rtl="0">
              <a:lnSpc>
                <a:spcPct val="90000"/>
              </a:lnSpc>
              <a:spcBef>
                <a:spcPct val="0"/>
              </a:spcBef>
            </a:pPr>
            <a:r>
              <a:rPr lang="en-US" sz="3600" b="1" kern="1200">
                <a:solidFill>
                  <a:srgbClr val="080808"/>
                </a:solidFill>
                <a:latin typeface="+mj-lt"/>
                <a:ea typeface="+mj-ea"/>
                <a:cs typeface="+mj-cs"/>
              </a:rPr>
              <a:t>STAGES / PROCEDURES </a:t>
            </a:r>
          </a:p>
        </p:txBody>
      </p:sp>
      <p:sp>
        <p:nvSpPr>
          <p:cNvPr id="25" name="Freeform: Shape 24">
            <a:extLst>
              <a:ext uri="{FF2B5EF4-FFF2-40B4-BE49-F238E27FC236}">
                <a16:creationId xmlns:a16="http://schemas.microsoft.com/office/drawing/2014/main" id="{E07981EA-05A6-437C-88D7-B377B92B03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7" name="Rectangle 26">
            <a:extLst>
              <a:ext uri="{FF2B5EF4-FFF2-40B4-BE49-F238E27FC236}">
                <a16:creationId xmlns:a16="http://schemas.microsoft.com/office/drawing/2014/main" id="{15E3C750-986E-4769-B1AE-49289FBEE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187514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FA8150C-03D7-43F2-9740-529E363D1386}"/>
              </a:ext>
            </a:extLst>
          </p:cNvPr>
          <p:cNvSpPr>
            <a:spLocks noGrp="1"/>
          </p:cNvSpPr>
          <p:nvPr>
            <p:ph type="title"/>
          </p:nvPr>
        </p:nvSpPr>
        <p:spPr>
          <a:xfrm>
            <a:off x="643467" y="321734"/>
            <a:ext cx="10905066" cy="1135737"/>
          </a:xfrm>
        </p:spPr>
        <p:txBody>
          <a:bodyPr wrap="square" lIns="0" tIns="0" rIns="0" bIns="0" anchor="t">
            <a:normAutofit/>
          </a:bodyPr>
          <a:lstStyle/>
          <a:p>
            <a:r>
              <a:rPr lang="en-GB" sz="3600" b="1">
                <a:latin typeface="Book Antiqua"/>
              </a:rPr>
              <a:t>IDENTIFICATION</a:t>
            </a:r>
          </a:p>
        </p:txBody>
      </p:sp>
      <p:sp>
        <p:nvSpPr>
          <p:cNvPr id="3" name="Text Placeholder 2">
            <a:extLst>
              <a:ext uri="{FF2B5EF4-FFF2-40B4-BE49-F238E27FC236}">
                <a16:creationId xmlns:a16="http://schemas.microsoft.com/office/drawing/2014/main" id="{4B07D46F-88E1-43C0-9329-B2FE6857ACBC}"/>
              </a:ext>
            </a:extLst>
          </p:cNvPr>
          <p:cNvSpPr>
            <a:spLocks noGrp="1"/>
          </p:cNvSpPr>
          <p:nvPr>
            <p:ph type="body" idx="1"/>
          </p:nvPr>
        </p:nvSpPr>
        <p:spPr>
          <a:xfrm>
            <a:off x="643467" y="1782981"/>
            <a:ext cx="10905066" cy="4393982"/>
          </a:xfrm>
        </p:spPr>
        <p:txBody>
          <a:bodyPr wrap="square" lIns="0" tIns="0" rIns="0" bIns="0" anchor="t">
            <a:normAutofit/>
          </a:bodyPr>
          <a:lstStyle/>
          <a:p>
            <a:pPr marL="285750" indent="-285750">
              <a:spcBef>
                <a:spcPct val="20000"/>
              </a:spcBef>
              <a:spcAft>
                <a:spcPct val="0"/>
              </a:spcAft>
              <a:buFont typeface="Arial"/>
              <a:buChar char="•"/>
            </a:pPr>
            <a:r>
              <a:rPr lang="en-US" sz="2400" b="1">
                <a:latin typeface="Book Antiqua"/>
                <a:ea typeface="+mn-lt"/>
                <a:cs typeface="+mn-lt"/>
              </a:rPr>
              <a:t>First check whether the payment made is attracts TDS liability or not, then classify the payment into two categories </a:t>
            </a:r>
            <a:endParaRPr lang="en-US" sz="2400">
              <a:latin typeface="Book Antiqua"/>
              <a:ea typeface="+mn-lt"/>
              <a:cs typeface="+mn-lt"/>
            </a:endParaRPr>
          </a:p>
          <a:p>
            <a:pPr marL="285750" indent="-285750">
              <a:spcBef>
                <a:spcPct val="20000"/>
              </a:spcBef>
              <a:spcAft>
                <a:spcPct val="0"/>
              </a:spcAft>
              <a:buFont typeface="Arial"/>
              <a:buChar char="•"/>
            </a:pPr>
            <a:r>
              <a:rPr lang="en-US" sz="2400" b="1">
                <a:latin typeface="Book Antiqua"/>
                <a:ea typeface="+mn-lt"/>
                <a:cs typeface="+mn-lt"/>
              </a:rPr>
              <a:t>1. Salary</a:t>
            </a:r>
            <a:endParaRPr lang="en-US" sz="2400">
              <a:latin typeface="Book Antiqua"/>
              <a:ea typeface="+mn-lt"/>
              <a:cs typeface="+mn-lt"/>
            </a:endParaRPr>
          </a:p>
          <a:p>
            <a:pPr marL="285750" indent="-285750">
              <a:spcBef>
                <a:spcPct val="20000"/>
              </a:spcBef>
              <a:spcAft>
                <a:spcPct val="0"/>
              </a:spcAft>
              <a:buFont typeface="Arial"/>
              <a:buChar char="•"/>
            </a:pPr>
            <a:r>
              <a:rPr lang="en-US" sz="2400" b="1">
                <a:latin typeface="Book Antiqua"/>
                <a:ea typeface="+mn-lt"/>
                <a:cs typeface="+mn-lt"/>
              </a:rPr>
              <a:t>2. Non-Salary (</a:t>
            </a:r>
            <a:r>
              <a:rPr lang="en-US" sz="2400" b="1" i="1">
                <a:latin typeface="Book Antiqua"/>
                <a:ea typeface="+mn-lt"/>
                <a:cs typeface="+mn-lt"/>
              </a:rPr>
              <a:t>Contract Payments, Professional Fees, Parking lot lease etc.</a:t>
            </a:r>
            <a:r>
              <a:rPr lang="en-US" sz="2400" b="1">
                <a:latin typeface="Book Antiqua"/>
                <a:ea typeface="+mn-lt"/>
                <a:cs typeface="+mn-lt"/>
              </a:rPr>
              <a:t>,)</a:t>
            </a:r>
            <a:endParaRPr lang="en-US" sz="2400">
              <a:latin typeface="Book Antiqua"/>
              <a:ea typeface="+mn-lt"/>
              <a:cs typeface="+mn-lt"/>
            </a:endParaRPr>
          </a:p>
          <a:p>
            <a:pPr marL="285750" indent="-285750">
              <a:spcBef>
                <a:spcPct val="20000"/>
              </a:spcBef>
              <a:spcAft>
                <a:spcPct val="0"/>
              </a:spcAft>
              <a:buFont typeface="Arial"/>
              <a:buChar char="•"/>
            </a:pPr>
            <a:r>
              <a:rPr lang="en-US" sz="2400" b="1" u="sng">
                <a:latin typeface="Book Antiqua"/>
                <a:ea typeface="+mn-lt"/>
                <a:cs typeface="+mn-lt"/>
              </a:rPr>
              <a:t>Note:</a:t>
            </a:r>
            <a:r>
              <a:rPr lang="en-US" sz="2400" b="1">
                <a:latin typeface="Book Antiqua"/>
                <a:ea typeface="+mn-lt"/>
                <a:cs typeface="+mn-lt"/>
              </a:rPr>
              <a:t> Even payable entries(transactions) also attracts Tax deduction at source.</a:t>
            </a:r>
          </a:p>
          <a:p>
            <a:pPr marL="285750" indent="-285750">
              <a:spcBef>
                <a:spcPct val="20000"/>
              </a:spcBef>
              <a:spcAft>
                <a:spcPct val="0"/>
              </a:spcAft>
              <a:buFont typeface="Arial"/>
              <a:buChar char="•"/>
            </a:pPr>
            <a:endParaRPr lang="en-US" sz="2400" b="1" dirty="0">
              <a:latin typeface="Book Antiqua"/>
              <a:cs typeface="Calibri"/>
            </a:endParaRPr>
          </a:p>
          <a:p>
            <a:pPr marL="285750" indent="-285750">
              <a:spcBef>
                <a:spcPct val="20000"/>
              </a:spcBef>
              <a:spcAft>
                <a:spcPct val="0"/>
              </a:spcAft>
              <a:buFont typeface="Arial"/>
              <a:buChar char="•"/>
            </a:pPr>
            <a:r>
              <a:rPr lang="en-US" sz="2400" b="1">
                <a:solidFill>
                  <a:srgbClr val="002060"/>
                </a:solidFill>
                <a:latin typeface="Book Antiqua"/>
                <a:ea typeface="+mn-lt"/>
                <a:cs typeface="+mn-lt"/>
              </a:rPr>
              <a:t>It is the duty of the deductor (who is responsible of signing the bills or the paying authority) to deduct income tax at the time of payment as per the prevailing rates and make sure  correctness of the details of PAN which is submitted by the deductee/payee.</a:t>
            </a:r>
            <a:endParaRPr lang="en-US" sz="2400" b="1" dirty="0">
              <a:latin typeface="Book Antiqua"/>
              <a:cs typeface="Calibri"/>
            </a:endParaRPr>
          </a:p>
          <a:p>
            <a:endParaRPr lang="en-GB" sz="2000">
              <a:cs typeface="Calibri"/>
            </a:endParaRPr>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42010046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TotalTime>
  <Words>2750</Words>
  <Application>Microsoft Office PowerPoint</Application>
  <PresentationFormat>Widescreen</PresentationFormat>
  <Paragraphs>262</Paragraphs>
  <Slides>27</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27</vt:i4>
      </vt:variant>
    </vt:vector>
  </HeadingPairs>
  <TitlesOfParts>
    <vt:vector size="34" baseType="lpstr">
      <vt:lpstr>Arial</vt:lpstr>
      <vt:lpstr>Book Antiqua</vt:lpstr>
      <vt:lpstr>Bookman Old Style</vt:lpstr>
      <vt:lpstr>Calibri</vt:lpstr>
      <vt:lpstr>Garamond</vt:lpstr>
      <vt:lpstr>Office Theme</vt:lpstr>
      <vt:lpstr>Office Theme</vt:lpstr>
      <vt:lpstr>PowerPoint Presentation</vt:lpstr>
      <vt:lpstr>CONTENTS</vt:lpstr>
      <vt:lpstr>INTENTION OF LAW MAKER – LOGICAL REASONING. </vt:lpstr>
      <vt:lpstr>WHAT IS TDS ?</vt:lpstr>
      <vt:lpstr>PowerPoint Presentation</vt:lpstr>
      <vt:lpstr>TAKE A GLANCE</vt:lpstr>
      <vt:lpstr>PowerPoint Presentation</vt:lpstr>
      <vt:lpstr>STAGES / PROCEDURES </vt:lpstr>
      <vt:lpstr>IDENTIFICATION</vt:lpstr>
      <vt:lpstr>RESPONSIBILITIES OF DEDUCTOR</vt:lpstr>
      <vt:lpstr>Remittance:</vt:lpstr>
      <vt:lpstr> Due dates for furnishing the e-tds returns</vt:lpstr>
      <vt:lpstr>Furnishing of TDS statement electronically</vt:lpstr>
      <vt:lpstr>RETURNS</vt:lpstr>
      <vt:lpstr>SPECIAL PROCEDURES</vt:lpstr>
      <vt:lpstr>CERTIFICATIONS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OTHER MAJOR POINTS</vt:lpstr>
      <vt:lpstr>Certificate for Deduction at Lower rate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Tax Deducted at Source (TDS) and Tax  Collected at Source (TCS)</dc:title>
  <dc:creator>Amitesh</dc:creator>
  <cp:lastModifiedBy>Amitesh Kumar Shaw</cp:lastModifiedBy>
  <cp:revision>417</cp:revision>
  <dcterms:created xsi:type="dcterms:W3CDTF">2021-05-19T12:22:52Z</dcterms:created>
  <dcterms:modified xsi:type="dcterms:W3CDTF">2021-05-21T09:01:41Z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2020-01-15T00:00:00Z</vt:filetime>
  </property>
  <property fmtid="{D5CDD505-2E9C-101B-9397-08002B2CF9AE}" pid="3" name="Creator">
    <vt:lpwstr>Microsoft® PowerPoint® 2013</vt:lpwstr>
  </property>
  <property fmtid="{D5CDD505-2E9C-101B-9397-08002B2CF9AE}" pid="4" name="LastSaved">
    <vt:filetime>2021-05-19T00:00:00Z</vt:filetime>
  </property>
</Properties>
</file>