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8" r:id="rId1"/>
  </p:sldMasterIdLst>
  <p:notesMasterIdLst>
    <p:notesMasterId r:id="rId41"/>
  </p:notesMasterIdLst>
  <p:sldIdLst>
    <p:sldId id="256" r:id="rId2"/>
    <p:sldId id="257" r:id="rId3"/>
    <p:sldId id="258" r:id="rId4"/>
    <p:sldId id="259" r:id="rId5"/>
    <p:sldId id="260" r:id="rId6"/>
    <p:sldId id="261" r:id="rId7"/>
    <p:sldId id="262" r:id="rId8"/>
    <p:sldId id="263" r:id="rId9"/>
    <p:sldId id="286"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7" r:id="rId33"/>
    <p:sldId id="288" r:id="rId34"/>
    <p:sldId id="289" r:id="rId35"/>
    <p:sldId id="290" r:id="rId36"/>
    <p:sldId id="291" r:id="rId37"/>
    <p:sldId id="292" r:id="rId38"/>
    <p:sldId id="293" r:id="rId39"/>
    <p:sldId id="294"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9" autoAdjust="0"/>
    <p:restoredTop sz="86380" autoAdjust="0"/>
  </p:normalViewPr>
  <p:slideViewPr>
    <p:cSldViewPr snapToGrid="0">
      <p:cViewPr varScale="1">
        <p:scale>
          <a:sx n="59" d="100"/>
          <a:sy n="59" d="100"/>
        </p:scale>
        <p:origin x="-558" y="-78"/>
      </p:cViewPr>
      <p:guideLst>
        <p:guide orient="horz" pos="2160"/>
        <p:guide pos="3840"/>
      </p:guideLst>
    </p:cSldViewPr>
  </p:slideViewPr>
  <p:outlineViewPr>
    <p:cViewPr>
      <p:scale>
        <a:sx n="33" d="100"/>
        <a:sy n="33" d="100"/>
      </p:scale>
      <p:origin x="246" y="355836"/>
    </p:cViewPr>
  </p:outlin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2E521E-DEBC-44BD-9E15-0BB345D6464B}" type="datetimeFigureOut">
              <a:rPr lang="en-US" smtClean="0"/>
              <a:pPr/>
              <a:t>01/04/2021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4A03EA-3799-4D12-A9C8-896BB7B8164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6B17652-E5BD-4E18-A42A-1273552B5CE5}" type="datetime1">
              <a:rPr lang="en-IN" smtClean="0"/>
              <a:t>01-04-2021</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IN" smtClean="0"/>
              <a:t>CA.R.SUBRAMANIAN</a:t>
            </a:r>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6DF52E8-4104-4984-92BD-78CFFB84E777}"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481330"/>
            <a:ext cx="109728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730AD9B-0452-472F-AC6C-140588144866}" type="datetime1">
              <a:rPr lang="en-IN" smtClean="0"/>
              <a:t>01-04-2021</a:t>
            </a:fld>
            <a:endParaRPr lang="en-IN"/>
          </a:p>
        </p:txBody>
      </p:sp>
      <p:sp>
        <p:nvSpPr>
          <p:cNvPr id="5" name="Footer Placeholder 4"/>
          <p:cNvSpPr>
            <a:spLocks noGrp="1"/>
          </p:cNvSpPr>
          <p:nvPr>
            <p:ph type="ftr" sz="quarter" idx="11"/>
          </p:nvPr>
        </p:nvSpPr>
        <p:spPr/>
        <p:txBody>
          <a:bodyPr/>
          <a:lstStyle>
            <a:extLst/>
          </a:lstStyle>
          <a:p>
            <a:r>
              <a:rPr lang="en-IN" smtClean="0"/>
              <a:t>CA.R.SUBRAMANIAN</a:t>
            </a:r>
            <a:endParaRPr lang="en-IN"/>
          </a:p>
        </p:txBody>
      </p:sp>
      <p:sp>
        <p:nvSpPr>
          <p:cNvPr id="6" name="Slide Number Placeholder 5"/>
          <p:cNvSpPr>
            <a:spLocks noGrp="1"/>
          </p:cNvSpPr>
          <p:nvPr>
            <p:ph type="sldNum" sz="quarter" idx="12"/>
          </p:nvPr>
        </p:nvSpPr>
        <p:spPr/>
        <p:txBody>
          <a:bodyPr/>
          <a:lstStyle>
            <a:extLst/>
          </a:lstStyle>
          <a:p>
            <a:fld id="{86DF52E8-4104-4984-92BD-78CFFB84E77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1"/>
            <a:ext cx="84328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F5889E-AF13-41A6-8F88-03B9829F20B0}" type="datetime1">
              <a:rPr lang="en-IN" smtClean="0"/>
              <a:t>01-04-2021</a:t>
            </a:fld>
            <a:endParaRPr lang="en-IN"/>
          </a:p>
        </p:txBody>
      </p:sp>
      <p:sp>
        <p:nvSpPr>
          <p:cNvPr id="5" name="Footer Placeholder 4"/>
          <p:cNvSpPr>
            <a:spLocks noGrp="1"/>
          </p:cNvSpPr>
          <p:nvPr>
            <p:ph type="ftr" sz="quarter" idx="11"/>
          </p:nvPr>
        </p:nvSpPr>
        <p:spPr/>
        <p:txBody>
          <a:bodyPr/>
          <a:lstStyle>
            <a:extLst/>
          </a:lstStyle>
          <a:p>
            <a:r>
              <a:rPr lang="en-IN" smtClean="0"/>
              <a:t>CA.R.SUBRAMANIAN</a:t>
            </a:r>
            <a:endParaRPr lang="en-IN"/>
          </a:p>
        </p:txBody>
      </p:sp>
      <p:sp>
        <p:nvSpPr>
          <p:cNvPr id="6" name="Slide Number Placeholder 5"/>
          <p:cNvSpPr>
            <a:spLocks noGrp="1"/>
          </p:cNvSpPr>
          <p:nvPr>
            <p:ph type="sldNum" sz="quarter" idx="12"/>
          </p:nvPr>
        </p:nvSpPr>
        <p:spPr/>
        <p:txBody>
          <a:bodyPr/>
          <a:lstStyle>
            <a:extLst/>
          </a:lstStyle>
          <a:p>
            <a:fld id="{86DF52E8-4104-4984-92BD-78CFFB84E77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F6CE10B-0FFF-4A0B-B16F-075EC4023A7C}" type="datetime1">
              <a:rPr lang="en-IN" smtClean="0"/>
              <a:t>01-04-2021</a:t>
            </a:fld>
            <a:endParaRPr lang="en-IN"/>
          </a:p>
        </p:txBody>
      </p:sp>
      <p:sp>
        <p:nvSpPr>
          <p:cNvPr id="5" name="Footer Placeholder 4"/>
          <p:cNvSpPr>
            <a:spLocks noGrp="1"/>
          </p:cNvSpPr>
          <p:nvPr>
            <p:ph type="ftr" sz="quarter" idx="11"/>
          </p:nvPr>
        </p:nvSpPr>
        <p:spPr/>
        <p:txBody>
          <a:bodyPr/>
          <a:lstStyle>
            <a:extLst/>
          </a:lstStyle>
          <a:p>
            <a:r>
              <a:rPr lang="en-IN" smtClean="0"/>
              <a:t>CA.R.SUBRAMANIAN</a:t>
            </a:r>
            <a:endParaRPr lang="en-IN"/>
          </a:p>
        </p:txBody>
      </p:sp>
      <p:sp>
        <p:nvSpPr>
          <p:cNvPr id="6" name="Slide Number Placeholder 5"/>
          <p:cNvSpPr>
            <a:spLocks noGrp="1"/>
          </p:cNvSpPr>
          <p:nvPr>
            <p:ph type="sldNum" sz="quarter" idx="12"/>
          </p:nvPr>
        </p:nvSpPr>
        <p:spPr/>
        <p:txBody>
          <a:bodyPr/>
          <a:lstStyle>
            <a:extLst/>
          </a:lstStyle>
          <a:p>
            <a:fld id="{86DF52E8-4104-4984-92BD-78CFFB84E777}" type="slidenum">
              <a:rPr lang="en-IN" smtClean="0"/>
              <a:pPr/>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6CF87C5-F77B-42CE-94C2-3E489CFC2FC8}" type="datetime1">
              <a:rPr lang="en-IN" smtClean="0"/>
              <a:t>01-04-2021</a:t>
            </a:fld>
            <a:endParaRPr lang="en-IN"/>
          </a:p>
        </p:txBody>
      </p:sp>
      <p:sp>
        <p:nvSpPr>
          <p:cNvPr id="5" name="Footer Placeholder 4"/>
          <p:cNvSpPr>
            <a:spLocks noGrp="1"/>
          </p:cNvSpPr>
          <p:nvPr>
            <p:ph type="ftr" sz="quarter" idx="11"/>
          </p:nvPr>
        </p:nvSpPr>
        <p:spPr/>
        <p:txBody>
          <a:bodyPr/>
          <a:lstStyle>
            <a:extLst/>
          </a:lstStyle>
          <a:p>
            <a:r>
              <a:rPr lang="en-IN" smtClean="0"/>
              <a:t>CA.R.SUBRAMANIAN</a:t>
            </a:r>
            <a:endParaRPr lang="en-IN"/>
          </a:p>
        </p:txBody>
      </p:sp>
      <p:sp>
        <p:nvSpPr>
          <p:cNvPr id="6" name="Slide Number Placeholder 5"/>
          <p:cNvSpPr>
            <a:spLocks noGrp="1"/>
          </p:cNvSpPr>
          <p:nvPr>
            <p:ph type="sldNum" sz="quarter" idx="12"/>
          </p:nvPr>
        </p:nvSpPr>
        <p:spPr/>
        <p:txBody>
          <a:bodyPr/>
          <a:lstStyle>
            <a:extLst/>
          </a:lstStyle>
          <a:p>
            <a:fld id="{86DF52E8-4104-4984-92BD-78CFFB84E777}" type="slidenum">
              <a:rPr lang="en-IN" smtClean="0"/>
              <a:pPr/>
              <a:t>‹#›</a:t>
            </a:fld>
            <a:endParaRPr lang="en-IN"/>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DD2D63E-7DE1-48E6-A31D-B66A29C1A645}" type="datetime1">
              <a:rPr lang="en-IN" smtClean="0"/>
              <a:t>01-04-2021</a:t>
            </a:fld>
            <a:endParaRPr lang="en-IN"/>
          </a:p>
        </p:txBody>
      </p:sp>
      <p:sp>
        <p:nvSpPr>
          <p:cNvPr id="6" name="Footer Placeholder 5"/>
          <p:cNvSpPr>
            <a:spLocks noGrp="1"/>
          </p:cNvSpPr>
          <p:nvPr>
            <p:ph type="ftr" sz="quarter" idx="11"/>
          </p:nvPr>
        </p:nvSpPr>
        <p:spPr/>
        <p:txBody>
          <a:bodyPr/>
          <a:lstStyle>
            <a:extLst/>
          </a:lstStyle>
          <a:p>
            <a:r>
              <a:rPr lang="en-IN" smtClean="0"/>
              <a:t>CA.R.SUBRAMANIAN</a:t>
            </a:r>
            <a:endParaRPr lang="en-IN"/>
          </a:p>
        </p:txBody>
      </p:sp>
      <p:sp>
        <p:nvSpPr>
          <p:cNvPr id="7" name="Slide Number Placeholder 6"/>
          <p:cNvSpPr>
            <a:spLocks noGrp="1"/>
          </p:cNvSpPr>
          <p:nvPr>
            <p:ph type="sldNum" sz="quarter" idx="12"/>
          </p:nvPr>
        </p:nvSpPr>
        <p:spPr/>
        <p:txBody>
          <a:bodyPr/>
          <a:lstStyle>
            <a:extLst/>
          </a:lstStyle>
          <a:p>
            <a:fld id="{86DF52E8-4104-4984-92BD-78CFFB84E777}" type="slidenum">
              <a:rPr lang="en-IN" smtClean="0"/>
              <a:pPr/>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FC4C5D9-26CA-4DF8-BD88-0EE710160F78}" type="datetime1">
              <a:rPr lang="en-IN" smtClean="0"/>
              <a:t>01-04-2021</a:t>
            </a:fld>
            <a:endParaRPr lang="en-IN"/>
          </a:p>
        </p:txBody>
      </p:sp>
      <p:sp>
        <p:nvSpPr>
          <p:cNvPr id="8" name="Footer Placeholder 7"/>
          <p:cNvSpPr>
            <a:spLocks noGrp="1"/>
          </p:cNvSpPr>
          <p:nvPr>
            <p:ph type="ftr" sz="quarter" idx="11"/>
          </p:nvPr>
        </p:nvSpPr>
        <p:spPr/>
        <p:txBody>
          <a:bodyPr/>
          <a:lstStyle>
            <a:extLst/>
          </a:lstStyle>
          <a:p>
            <a:r>
              <a:rPr lang="en-IN" smtClean="0"/>
              <a:t>CA.R.SUBRAMANIAN</a:t>
            </a:r>
            <a:endParaRPr lang="en-IN"/>
          </a:p>
        </p:txBody>
      </p:sp>
      <p:sp>
        <p:nvSpPr>
          <p:cNvPr id="9" name="Slide Number Placeholder 8"/>
          <p:cNvSpPr>
            <a:spLocks noGrp="1"/>
          </p:cNvSpPr>
          <p:nvPr>
            <p:ph type="sldNum" sz="quarter" idx="12"/>
          </p:nvPr>
        </p:nvSpPr>
        <p:spPr/>
        <p:txBody>
          <a:bodyPr/>
          <a:lstStyle>
            <a:extLst/>
          </a:lstStyle>
          <a:p>
            <a:fld id="{86DF52E8-4104-4984-92BD-78CFFB84E777}"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1C5B80B-1C26-4832-97B5-AF7F09DAE1FC}" type="datetime1">
              <a:rPr lang="en-IN" smtClean="0"/>
              <a:t>01-04-2021</a:t>
            </a:fld>
            <a:endParaRPr lang="en-IN"/>
          </a:p>
        </p:txBody>
      </p:sp>
      <p:sp>
        <p:nvSpPr>
          <p:cNvPr id="4" name="Footer Placeholder 3"/>
          <p:cNvSpPr>
            <a:spLocks noGrp="1"/>
          </p:cNvSpPr>
          <p:nvPr>
            <p:ph type="ftr" sz="quarter" idx="11"/>
          </p:nvPr>
        </p:nvSpPr>
        <p:spPr/>
        <p:txBody>
          <a:bodyPr/>
          <a:lstStyle>
            <a:extLst/>
          </a:lstStyle>
          <a:p>
            <a:r>
              <a:rPr lang="en-IN" smtClean="0"/>
              <a:t>CA.R.SUBRAMANIAN</a:t>
            </a:r>
            <a:endParaRPr lang="en-IN"/>
          </a:p>
        </p:txBody>
      </p:sp>
      <p:sp>
        <p:nvSpPr>
          <p:cNvPr id="5" name="Slide Number Placeholder 4"/>
          <p:cNvSpPr>
            <a:spLocks noGrp="1"/>
          </p:cNvSpPr>
          <p:nvPr>
            <p:ph type="sldNum" sz="quarter" idx="12"/>
          </p:nvPr>
        </p:nvSpPr>
        <p:spPr/>
        <p:txBody>
          <a:bodyPr/>
          <a:lstStyle>
            <a:extLst/>
          </a:lstStyle>
          <a:p>
            <a:fld id="{86DF52E8-4104-4984-92BD-78CFFB84E777}" type="slidenum">
              <a:rPr lang="en-IN" smtClean="0"/>
              <a:pPr/>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3762BA3-58D2-4FF7-B877-3D5E64A7E1F8}" type="datetime1">
              <a:rPr lang="en-IN" smtClean="0"/>
              <a:t>01-04-2021</a:t>
            </a:fld>
            <a:endParaRPr lang="en-IN"/>
          </a:p>
        </p:txBody>
      </p:sp>
      <p:sp>
        <p:nvSpPr>
          <p:cNvPr id="3" name="Footer Placeholder 2"/>
          <p:cNvSpPr>
            <a:spLocks noGrp="1"/>
          </p:cNvSpPr>
          <p:nvPr>
            <p:ph type="ftr" sz="quarter" idx="11"/>
          </p:nvPr>
        </p:nvSpPr>
        <p:spPr/>
        <p:txBody>
          <a:bodyPr/>
          <a:lstStyle>
            <a:extLst/>
          </a:lstStyle>
          <a:p>
            <a:r>
              <a:rPr lang="en-IN" smtClean="0"/>
              <a:t>CA.R.SUBRAMANIAN</a:t>
            </a:r>
            <a:endParaRPr lang="en-IN"/>
          </a:p>
        </p:txBody>
      </p:sp>
      <p:sp>
        <p:nvSpPr>
          <p:cNvPr id="4" name="Slide Number Placeholder 3"/>
          <p:cNvSpPr>
            <a:spLocks noGrp="1"/>
          </p:cNvSpPr>
          <p:nvPr>
            <p:ph type="sldNum" sz="quarter" idx="12"/>
          </p:nvPr>
        </p:nvSpPr>
        <p:spPr/>
        <p:txBody>
          <a:bodyPr/>
          <a:lstStyle>
            <a:extLst/>
          </a:lstStyle>
          <a:p>
            <a:fld id="{86DF52E8-4104-4984-92BD-78CFFB84E77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extLst/>
          </a:lstStyle>
          <a:p>
            <a:fld id="{D9378166-096B-4F9B-A085-2B03878A38CF}" type="datetime1">
              <a:rPr lang="en-IN" smtClean="0"/>
              <a:t>01-04-2021</a:t>
            </a:fld>
            <a:endParaRPr lang="en-IN"/>
          </a:p>
        </p:txBody>
      </p:sp>
      <p:sp>
        <p:nvSpPr>
          <p:cNvPr id="6" name="Footer Placeholder 5"/>
          <p:cNvSpPr>
            <a:spLocks noGrp="1"/>
          </p:cNvSpPr>
          <p:nvPr>
            <p:ph type="ftr" sz="quarter" idx="11"/>
          </p:nvPr>
        </p:nvSpPr>
        <p:spPr/>
        <p:txBody>
          <a:bodyPr/>
          <a:lstStyle>
            <a:extLst/>
          </a:lstStyle>
          <a:p>
            <a:r>
              <a:rPr lang="en-IN" smtClean="0"/>
              <a:t>CA.R.SUBRAMANIAN</a:t>
            </a:r>
            <a:endParaRPr lang="en-IN"/>
          </a:p>
        </p:txBody>
      </p:sp>
      <p:sp>
        <p:nvSpPr>
          <p:cNvPr id="7" name="Slide Number Placeholder 6"/>
          <p:cNvSpPr>
            <a:spLocks noGrp="1"/>
          </p:cNvSpPr>
          <p:nvPr>
            <p:ph type="sldNum" sz="quarter" idx="12"/>
          </p:nvPr>
        </p:nvSpPr>
        <p:spPr/>
        <p:txBody>
          <a:bodyPr/>
          <a:lstStyle>
            <a:extLst/>
          </a:lstStyle>
          <a:p>
            <a:fld id="{86DF52E8-4104-4984-92BD-78CFFB84E777}"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1631917-AA1C-4777-B771-C316AF90FF71}" type="datetime1">
              <a:rPr lang="en-IN" smtClean="0"/>
              <a:t>01-04-2021</a:t>
            </a:fld>
            <a:endParaRPr lang="en-IN"/>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r>
              <a:rPr lang="en-IN" smtClean="0"/>
              <a:t>CA.R.SUBRAMANIAN</a:t>
            </a:r>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6DF52E8-4104-4984-92BD-78CFFB84E777}" type="slidenum">
              <a:rPr lang="en-IN" smtClean="0"/>
              <a:pPr/>
              <a:t>‹#›</a:t>
            </a:fld>
            <a:endParaRPr lang="en-IN"/>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1200C4E9-D433-4E45-8F68-D0E041EB4C5B}" type="datetime1">
              <a:rPr lang="en-IN" smtClean="0"/>
              <a:t>01-04-2021</a:t>
            </a:fld>
            <a:endParaRPr lang="en-IN"/>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r>
              <a:rPr lang="en-IN" smtClean="0"/>
              <a:t>CA.R.SUBRAMANIAN</a:t>
            </a:r>
            <a:endParaRPr lang="en-IN"/>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86DF52E8-4104-4984-92BD-78CFFB84E777}"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EECF08-021E-4C44-86D6-CD85C62A9914}"/>
              </a:ext>
            </a:extLst>
          </p:cNvPr>
          <p:cNvSpPr>
            <a:spLocks noGrp="1"/>
          </p:cNvSpPr>
          <p:nvPr>
            <p:ph type="ctrTitle"/>
          </p:nvPr>
        </p:nvSpPr>
        <p:spPr>
          <a:xfrm>
            <a:off x="914400" y="401782"/>
            <a:ext cx="10363200" cy="5237018"/>
          </a:xfrm>
          <a:effectLst>
            <a:outerShdw blurRad="50800" dist="38100" dir="2700000" algn="tl" rotWithShape="0">
              <a:prstClr val="black">
                <a:alpha val="40000"/>
              </a:prstClr>
            </a:outerShdw>
          </a:effectLst>
        </p:spPr>
        <p:txBody>
          <a:bodyPr>
            <a:normAutofit fontScale="90000"/>
          </a:bodyPr>
          <a:lstStyle/>
          <a:p>
            <a:pPr algn="ct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sz="6700" dirty="0" smtClean="0">
                <a:solidFill>
                  <a:srgbClr val="FF0000"/>
                </a:solidFill>
                <a:latin typeface="Cambria" pitchFamily="18" charset="0"/>
              </a:rPr>
              <a:t>REVISION OF ORDER </a:t>
            </a:r>
            <a:br>
              <a:rPr lang="en-US" sz="6700" dirty="0" smtClean="0">
                <a:solidFill>
                  <a:srgbClr val="FF0000"/>
                </a:solidFill>
                <a:latin typeface="Cambria" pitchFamily="18" charset="0"/>
              </a:rPr>
            </a:br>
            <a:r>
              <a:rPr lang="en-US" sz="6700" dirty="0" smtClean="0">
                <a:solidFill>
                  <a:srgbClr val="FF0000"/>
                </a:solidFill>
                <a:latin typeface="Cambria" pitchFamily="18" charset="0"/>
              </a:rPr>
              <a:t>U/S  263, 264</a:t>
            </a:r>
            <a:r>
              <a:rPr lang="en-US" sz="6700" dirty="0" smtClean="0">
                <a:solidFill>
                  <a:srgbClr val="FF0000"/>
                </a:solidFill>
                <a:latin typeface="Cambria" pitchFamily="18" charset="0"/>
                <a:ea typeface="Arial Unicode MS" pitchFamily="34" charset="-128"/>
                <a:cs typeface="Arial Unicode MS" pitchFamily="34" charset="-128"/>
              </a:rPr>
              <a:t/>
            </a:r>
            <a:br>
              <a:rPr lang="en-US" sz="6700" dirty="0" smtClean="0">
                <a:solidFill>
                  <a:srgbClr val="FF0000"/>
                </a:solidFill>
                <a:latin typeface="Cambria" pitchFamily="18" charset="0"/>
                <a:ea typeface="Arial Unicode MS" pitchFamily="34" charset="-128"/>
                <a:cs typeface="Arial Unicode MS" pitchFamily="34" charset="-128"/>
              </a:rPr>
            </a:br>
            <a:r>
              <a:rPr lang="en-US" dirty="0" smtClean="0">
                <a:solidFill>
                  <a:srgbClr val="FF0000"/>
                </a:solidFill>
                <a:latin typeface="Cambria" pitchFamily="18" charset="0"/>
                <a:ea typeface="Arial Unicode MS" pitchFamily="34" charset="-128"/>
                <a:cs typeface="Arial Unicode MS" pitchFamily="34" charset="-128"/>
              </a:rPr>
              <a:t/>
            </a:r>
            <a:br>
              <a:rPr lang="en-US" dirty="0" smtClean="0">
                <a:solidFill>
                  <a:srgbClr val="FF0000"/>
                </a:solidFill>
                <a:latin typeface="Cambria" pitchFamily="18" charset="0"/>
                <a:ea typeface="Arial Unicode MS" pitchFamily="34" charset="-128"/>
                <a:cs typeface="Arial Unicode MS" pitchFamily="34" charset="-128"/>
              </a:rPr>
            </a:br>
            <a:r>
              <a:rPr lang="en-US" sz="3100" dirty="0" smtClean="0">
                <a:solidFill>
                  <a:srgbClr val="00B050"/>
                </a:solidFill>
                <a:latin typeface="Cambria" pitchFamily="18" charset="0"/>
                <a:ea typeface="Arial Unicode MS" pitchFamily="34" charset="-128"/>
                <a:cs typeface="Arial Unicode MS" pitchFamily="34" charset="-128"/>
              </a:rPr>
              <a:t>CA.R.SUBRAMANIAN</a:t>
            </a:r>
            <a:br>
              <a:rPr lang="en-US" sz="3100" dirty="0" smtClean="0">
                <a:solidFill>
                  <a:srgbClr val="00B050"/>
                </a:solidFill>
                <a:latin typeface="Cambria" pitchFamily="18" charset="0"/>
                <a:ea typeface="Arial Unicode MS" pitchFamily="34" charset="-128"/>
                <a:cs typeface="Arial Unicode MS" pitchFamily="34" charset="-128"/>
              </a:rPr>
            </a:br>
            <a:r>
              <a:rPr lang="en-US" sz="3100" dirty="0" smtClean="0">
                <a:solidFill>
                  <a:srgbClr val="00B050"/>
                </a:solidFill>
                <a:latin typeface="Cambria" pitchFamily="18" charset="0"/>
                <a:ea typeface="Arial Unicode MS" pitchFamily="34" charset="-128"/>
                <a:cs typeface="Arial Unicode MS" pitchFamily="34" charset="-128"/>
              </a:rPr>
              <a:t>SUBRAMANIAN &amp; ASSOCIATES</a:t>
            </a:r>
            <a:br>
              <a:rPr lang="en-US" sz="3100" dirty="0" smtClean="0">
                <a:solidFill>
                  <a:srgbClr val="00B050"/>
                </a:solidFill>
                <a:latin typeface="Cambria" pitchFamily="18" charset="0"/>
                <a:ea typeface="Arial Unicode MS" pitchFamily="34" charset="-128"/>
                <a:cs typeface="Arial Unicode MS" pitchFamily="34" charset="-128"/>
              </a:rPr>
            </a:br>
            <a:r>
              <a:rPr lang="en-US" sz="3100" dirty="0" smtClean="0">
                <a:solidFill>
                  <a:srgbClr val="00B050"/>
                </a:solidFill>
                <a:latin typeface="Cambria" pitchFamily="18" charset="0"/>
                <a:ea typeface="Arial Unicode MS" pitchFamily="34" charset="-128"/>
                <a:cs typeface="Arial Unicode MS" pitchFamily="34" charset="-128"/>
              </a:rPr>
              <a:t>CHARTERED ACCOUNTANTS</a:t>
            </a:r>
            <a:br>
              <a:rPr lang="en-US" sz="3100" dirty="0" smtClean="0">
                <a:solidFill>
                  <a:srgbClr val="00B050"/>
                </a:solidFill>
                <a:latin typeface="Cambria" pitchFamily="18" charset="0"/>
                <a:ea typeface="Arial Unicode MS" pitchFamily="34" charset="-128"/>
                <a:cs typeface="Arial Unicode MS" pitchFamily="34" charset="-128"/>
              </a:rPr>
            </a:br>
            <a:r>
              <a:rPr lang="en-US" sz="3100" dirty="0" smtClean="0">
                <a:solidFill>
                  <a:srgbClr val="00B050"/>
                </a:solidFill>
                <a:latin typeface="Cambria" pitchFamily="18" charset="0"/>
                <a:ea typeface="Arial Unicode MS" pitchFamily="34" charset="-128"/>
                <a:cs typeface="Arial Unicode MS" pitchFamily="34" charset="-128"/>
              </a:rPr>
              <a:t>MOBILE : 9940023427</a:t>
            </a:r>
            <a:br>
              <a:rPr lang="en-US" sz="3100" dirty="0" smtClean="0">
                <a:solidFill>
                  <a:srgbClr val="00B050"/>
                </a:solidFill>
                <a:latin typeface="Cambria" pitchFamily="18" charset="0"/>
                <a:ea typeface="Arial Unicode MS" pitchFamily="34" charset="-128"/>
                <a:cs typeface="Arial Unicode MS" pitchFamily="34" charset="-128"/>
              </a:rPr>
            </a:br>
            <a:r>
              <a:rPr lang="en-US" sz="3100" dirty="0" smtClean="0">
                <a:solidFill>
                  <a:srgbClr val="00B050"/>
                </a:solidFill>
                <a:latin typeface="Cambria" pitchFamily="18" charset="0"/>
                <a:ea typeface="Arial Unicode MS" pitchFamily="34" charset="-128"/>
                <a:cs typeface="Arial Unicode MS" pitchFamily="34" charset="-128"/>
              </a:rPr>
              <a:t>E-MAIL – rsmani1969@gmail.com</a:t>
            </a:r>
            <a:r>
              <a:rPr lang="en-US" dirty="0" smtClean="0">
                <a:latin typeface="Arial Unicode MS" pitchFamily="34" charset="-128"/>
                <a:ea typeface="Arial Unicode MS" pitchFamily="34" charset="-128"/>
                <a:cs typeface="Arial Unicode MS" pitchFamily="34" charset="-128"/>
              </a:rPr>
              <a:t/>
            </a:r>
            <a:br>
              <a:rPr lang="en-US" dirty="0" smtClean="0">
                <a:latin typeface="Arial Unicode MS" pitchFamily="34" charset="-128"/>
                <a:ea typeface="Arial Unicode MS" pitchFamily="34" charset="-128"/>
                <a:cs typeface="Arial Unicode MS" pitchFamily="34" charset="-128"/>
              </a:rPr>
            </a:br>
            <a:endParaRPr lang="en-IN" dirty="0"/>
          </a:p>
        </p:txBody>
      </p:sp>
    </p:spTree>
    <p:extLst>
      <p:ext uri="{BB962C8B-B14F-4D97-AF65-F5344CB8AC3E}">
        <p14:creationId xmlns="" xmlns:p14="http://schemas.microsoft.com/office/powerpoint/2010/main" val="555685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BC3307D-5021-447D-BB22-9346FF4074B9}"/>
              </a:ext>
            </a:extLst>
          </p:cNvPr>
          <p:cNvSpPr>
            <a:spLocks noGrp="1"/>
          </p:cNvSpPr>
          <p:nvPr>
            <p:ph type="title"/>
          </p:nvPr>
        </p:nvSpPr>
        <p:spPr>
          <a:xfrm>
            <a:off x="1295402" y="1856509"/>
            <a:ext cx="9601196" cy="2590800"/>
          </a:xfrm>
        </p:spPr>
        <p:txBody>
          <a:bodyPr>
            <a:noAutofit/>
          </a:bodyPr>
          <a:lstStyle/>
          <a:p>
            <a:pPr algn="ctr"/>
            <a:r>
              <a:rPr lang="en-IN" sz="4800" b="1" dirty="0" smtClean="0">
                <a:solidFill>
                  <a:srgbClr val="475055"/>
                </a:solidFill>
                <a:effectLst/>
                <a:latin typeface="Cambria" pitchFamily="18" charset="0"/>
                <a:ea typeface="Calibri" panose="020F0502020204030204" pitchFamily="34" charset="0"/>
                <a:cs typeface="Times New Roman" panose="02020603050405020304" pitchFamily="18" charset="0"/>
              </a:rPr>
              <a:t> </a:t>
            </a:r>
            <a:r>
              <a:rPr lang="en-IN" sz="4800" b="1" dirty="0">
                <a:solidFill>
                  <a:srgbClr val="475055"/>
                </a:solidFill>
                <a:effectLst/>
                <a:latin typeface="Cambria" pitchFamily="18" charset="0"/>
                <a:ea typeface="Calibri" panose="020F0502020204030204" pitchFamily="34" charset="0"/>
                <a:cs typeface="Times New Roman" panose="02020603050405020304" pitchFamily="18" charset="0"/>
              </a:rPr>
              <a:t>Erroneous order</a:t>
            </a:r>
            <a:r>
              <a:rPr lang="en-IN" sz="4800" dirty="0">
                <a:effectLst/>
                <a:latin typeface="Cambria" pitchFamily="18" charset="0"/>
                <a:ea typeface="Calibri" panose="020F0502020204030204" pitchFamily="34" charset="0"/>
                <a:cs typeface="Times New Roman" panose="02020603050405020304" pitchFamily="18" charset="0"/>
              </a:rPr>
              <a:t/>
            </a:r>
            <a:br>
              <a:rPr lang="en-IN" sz="4800" dirty="0">
                <a:effectLst/>
                <a:latin typeface="Cambria" pitchFamily="18" charset="0"/>
                <a:ea typeface="Calibri" panose="020F0502020204030204" pitchFamily="34" charset="0"/>
                <a:cs typeface="Times New Roman" panose="02020603050405020304" pitchFamily="18" charset="0"/>
              </a:rPr>
            </a:br>
            <a:endParaRPr lang="en-IN" sz="4800" dirty="0">
              <a:latin typeface="Cambria" pitchFamily="18" charset="0"/>
            </a:endParaRPr>
          </a:p>
        </p:txBody>
      </p:sp>
      <p:sp>
        <p:nvSpPr>
          <p:cNvPr id="4" name="Footer Placeholder 3"/>
          <p:cNvSpPr>
            <a:spLocks noGrp="1"/>
          </p:cNvSpPr>
          <p:nvPr>
            <p:ph type="ftr" sz="quarter" idx="11"/>
          </p:nvPr>
        </p:nvSpPr>
        <p:spPr>
          <a:xfrm>
            <a:off x="5840097" y="6407945"/>
            <a:ext cx="5617612" cy="365125"/>
          </a:xfrm>
        </p:spPr>
        <p:txBody>
          <a:bodyPr/>
          <a:lstStyle/>
          <a:p>
            <a:r>
              <a:rPr lang="en-IN" sz="1600" dirty="0" smtClean="0"/>
              <a:t>CA.R.SUBRAMANIAN</a:t>
            </a:r>
            <a:endParaRPr lang="en-IN" sz="1600" dirty="0"/>
          </a:p>
        </p:txBody>
      </p:sp>
    </p:spTree>
    <p:extLst>
      <p:ext uri="{BB962C8B-B14F-4D97-AF65-F5344CB8AC3E}">
        <p14:creationId xmlns="" xmlns:p14="http://schemas.microsoft.com/office/powerpoint/2010/main" val="28432727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ABC1938-68C4-4E87-9C74-ECB24FA6C1D3}"/>
              </a:ext>
            </a:extLst>
          </p:cNvPr>
          <p:cNvSpPr>
            <a:spLocks noGrp="1"/>
          </p:cNvSpPr>
          <p:nvPr>
            <p:ph type="title"/>
          </p:nvPr>
        </p:nvSpPr>
        <p:spPr>
          <a:xfrm>
            <a:off x="1295402" y="2008909"/>
            <a:ext cx="9601196" cy="1814946"/>
          </a:xfrm>
        </p:spPr>
        <p:txBody>
          <a:bodyPr>
            <a:noAutofit/>
          </a:bodyPr>
          <a:lstStyle/>
          <a:p>
            <a:pPr algn="ctr"/>
            <a:r>
              <a:rPr lang="en-IN" sz="4000" b="1" dirty="0">
                <a:solidFill>
                  <a:srgbClr val="475055"/>
                </a:solidFill>
                <a:effectLst/>
                <a:latin typeface="Cambria" pitchFamily="18" charset="0"/>
                <a:ea typeface="Calibri" panose="020F0502020204030204" pitchFamily="34" charset="0"/>
                <a:cs typeface="Times New Roman" panose="02020603050405020304" pitchFamily="18" charset="0"/>
              </a:rPr>
              <a:t>Prejudicial to the revenue’s interests</a:t>
            </a:r>
            <a:r>
              <a:rPr lang="en-IN" sz="4000" dirty="0">
                <a:effectLst/>
                <a:latin typeface="Cambria" pitchFamily="18" charset="0"/>
                <a:ea typeface="Calibri" panose="020F0502020204030204" pitchFamily="34" charset="0"/>
                <a:cs typeface="Times New Roman" panose="02020603050405020304" pitchFamily="18" charset="0"/>
              </a:rPr>
              <a:t/>
            </a:r>
            <a:br>
              <a:rPr lang="en-IN" sz="4000" dirty="0">
                <a:effectLst/>
                <a:latin typeface="Cambria" pitchFamily="18" charset="0"/>
                <a:ea typeface="Calibri" panose="020F0502020204030204" pitchFamily="34" charset="0"/>
                <a:cs typeface="Times New Roman" panose="02020603050405020304" pitchFamily="18" charset="0"/>
              </a:rPr>
            </a:br>
            <a:endParaRPr lang="en-IN" sz="4000" dirty="0">
              <a:latin typeface="Cambria" pitchFamily="18" charset="0"/>
            </a:endParaRPr>
          </a:p>
        </p:txBody>
      </p:sp>
      <p:sp>
        <p:nvSpPr>
          <p:cNvPr id="4" name="Footer Placeholder 3"/>
          <p:cNvSpPr>
            <a:spLocks noGrp="1"/>
          </p:cNvSpPr>
          <p:nvPr>
            <p:ph type="ftr" sz="quarter" idx="11"/>
          </p:nvPr>
        </p:nvSpPr>
        <p:spPr>
          <a:xfrm>
            <a:off x="5840097" y="6407945"/>
            <a:ext cx="5437503"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206652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7E4D4E-0642-4ADA-9CAC-A8A6543CB0E7}"/>
              </a:ext>
            </a:extLst>
          </p:cNvPr>
          <p:cNvSpPr>
            <a:spLocks noGrp="1"/>
          </p:cNvSpPr>
          <p:nvPr>
            <p:ph type="title"/>
          </p:nvPr>
        </p:nvSpPr>
        <p:spPr>
          <a:xfrm>
            <a:off x="1295402" y="1801092"/>
            <a:ext cx="9601196" cy="1995054"/>
          </a:xfrm>
        </p:spPr>
        <p:txBody>
          <a:bodyPr>
            <a:noAutofit/>
          </a:bodyPr>
          <a:lstStyle/>
          <a:p>
            <a:pPr algn="ctr"/>
            <a:r>
              <a:rPr lang="en-IN" sz="3600" b="1" dirty="0">
                <a:solidFill>
                  <a:srgbClr val="475055"/>
                </a:solidFill>
                <a:effectLst/>
                <a:latin typeface="Cambria" pitchFamily="18" charset="0"/>
                <a:ea typeface="Calibri" panose="020F0502020204030204" pitchFamily="34" charset="0"/>
                <a:cs typeface="Times New Roman" panose="02020603050405020304" pitchFamily="18" charset="0"/>
              </a:rPr>
              <a:t>Audit Alteram Partem / Opportunity of being heard</a:t>
            </a:r>
            <a:r>
              <a:rPr lang="en-IN" sz="3600" dirty="0">
                <a:effectLst/>
                <a:latin typeface="Cambria" pitchFamily="18" charset="0"/>
                <a:ea typeface="Calibri" panose="020F0502020204030204" pitchFamily="34" charset="0"/>
                <a:cs typeface="Times New Roman" panose="02020603050405020304" pitchFamily="18" charset="0"/>
              </a:rPr>
              <a:t/>
            </a:r>
            <a:br>
              <a:rPr lang="en-IN" sz="3600" dirty="0">
                <a:effectLst/>
                <a:latin typeface="Cambria" pitchFamily="18" charset="0"/>
                <a:ea typeface="Calibri" panose="020F0502020204030204" pitchFamily="34" charset="0"/>
                <a:cs typeface="Times New Roman" panose="02020603050405020304" pitchFamily="18" charset="0"/>
              </a:rPr>
            </a:br>
            <a:endParaRPr lang="en-IN" sz="3600" dirty="0">
              <a:latin typeface="Cambria" pitchFamily="18" charset="0"/>
            </a:endParaRPr>
          </a:p>
        </p:txBody>
      </p:sp>
      <p:sp>
        <p:nvSpPr>
          <p:cNvPr id="4" name="Footer Placeholder 3"/>
          <p:cNvSpPr>
            <a:spLocks noGrp="1"/>
          </p:cNvSpPr>
          <p:nvPr>
            <p:ph type="ftr" sz="quarter" idx="11"/>
          </p:nvPr>
        </p:nvSpPr>
        <p:spPr>
          <a:xfrm>
            <a:off x="8278497" y="5919538"/>
            <a:ext cx="3134241" cy="561474"/>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2524470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01EF323-D061-4C32-A95A-0EC29A7B4365}"/>
              </a:ext>
            </a:extLst>
          </p:cNvPr>
          <p:cNvSpPr>
            <a:spLocks noGrp="1"/>
          </p:cNvSpPr>
          <p:nvPr>
            <p:ph type="title"/>
          </p:nvPr>
        </p:nvSpPr>
        <p:spPr>
          <a:xfrm>
            <a:off x="1295402" y="1911927"/>
            <a:ext cx="9601196" cy="2576946"/>
          </a:xfrm>
        </p:spPr>
        <p:txBody>
          <a:bodyPr>
            <a:normAutofit/>
          </a:bodyPr>
          <a:lstStyle/>
          <a:p>
            <a:pPr algn="ctr"/>
            <a:r>
              <a:rPr lang="en-IN" sz="3600" dirty="0">
                <a:solidFill>
                  <a:srgbClr val="475055"/>
                </a:solidFill>
                <a:effectLst/>
                <a:latin typeface="Cambria" pitchFamily="18" charset="0"/>
                <a:ea typeface="Calibri" panose="020F0502020204030204" pitchFamily="34" charset="0"/>
              </a:rPr>
              <a:t>Whether 143(1) intimation can be revised u/s 263?</a:t>
            </a:r>
            <a:endParaRPr lang="en-IN" sz="3600" dirty="0">
              <a:latin typeface="Cambria" pitchFamily="18" charset="0"/>
            </a:endParaRPr>
          </a:p>
        </p:txBody>
      </p:sp>
      <p:sp>
        <p:nvSpPr>
          <p:cNvPr id="4" name="Footer Placeholder 3"/>
          <p:cNvSpPr>
            <a:spLocks noGrp="1"/>
          </p:cNvSpPr>
          <p:nvPr>
            <p:ph type="ftr" sz="quarter" idx="11"/>
          </p:nvPr>
        </p:nvSpPr>
        <p:spPr>
          <a:xfrm>
            <a:off x="8134118" y="6244222"/>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1894125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64D8D4-DE28-4DBB-96FE-554409A16C34}"/>
              </a:ext>
            </a:extLst>
          </p:cNvPr>
          <p:cNvSpPr>
            <a:spLocks noGrp="1"/>
          </p:cNvSpPr>
          <p:nvPr>
            <p:ph type="title"/>
          </p:nvPr>
        </p:nvSpPr>
        <p:spPr>
          <a:xfrm>
            <a:off x="1350820" y="2175164"/>
            <a:ext cx="9601196" cy="2286000"/>
          </a:xfrm>
        </p:spPr>
        <p:txBody>
          <a:bodyPr>
            <a:noAutofit/>
          </a:bodyPr>
          <a:lstStyle/>
          <a:p>
            <a:pPr algn="ctr"/>
            <a:r>
              <a:rPr lang="en-IN" sz="3600" dirty="0">
                <a:solidFill>
                  <a:srgbClr val="475055"/>
                </a:solidFill>
                <a:effectLst/>
                <a:latin typeface="Cambria" pitchFamily="18" charset="0"/>
                <a:ea typeface="Calibri" panose="020F0502020204030204" pitchFamily="34" charset="0"/>
                <a:cs typeface="Times New Roman" panose="02020603050405020304" pitchFamily="18" charset="0"/>
              </a:rPr>
              <a:t>Whether order passed u/s 147 can be revised u/s 263?</a:t>
            </a:r>
            <a:r>
              <a:rPr lang="en-IN" sz="3600" dirty="0">
                <a:effectLst/>
                <a:latin typeface="Cambria" pitchFamily="18" charset="0"/>
                <a:ea typeface="Calibri" panose="020F0502020204030204" pitchFamily="34" charset="0"/>
                <a:cs typeface="Times New Roman" panose="02020603050405020304" pitchFamily="18" charset="0"/>
              </a:rPr>
              <a:t/>
            </a:r>
            <a:br>
              <a:rPr lang="en-IN" sz="3600" dirty="0">
                <a:effectLst/>
                <a:latin typeface="Cambria" pitchFamily="18" charset="0"/>
                <a:ea typeface="Calibri" panose="020F0502020204030204" pitchFamily="34" charset="0"/>
                <a:cs typeface="Times New Roman" panose="02020603050405020304" pitchFamily="18" charset="0"/>
              </a:rPr>
            </a:br>
            <a:endParaRPr lang="en-IN" sz="3600" dirty="0">
              <a:latin typeface="Cambria" pitchFamily="18" charset="0"/>
            </a:endParaRPr>
          </a:p>
        </p:txBody>
      </p:sp>
      <p:sp>
        <p:nvSpPr>
          <p:cNvPr id="4" name="Footer Placeholder 3"/>
          <p:cNvSpPr>
            <a:spLocks noGrp="1"/>
          </p:cNvSpPr>
          <p:nvPr>
            <p:ph type="ftr" sz="quarter" idx="11"/>
          </p:nvPr>
        </p:nvSpPr>
        <p:spPr>
          <a:xfrm>
            <a:off x="5840097" y="6407946"/>
            <a:ext cx="5790429" cy="185360"/>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657201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91F4866-0D72-4CB2-B40F-1A1413FA3B8D}"/>
              </a:ext>
            </a:extLst>
          </p:cNvPr>
          <p:cNvSpPr>
            <a:spLocks noGrp="1"/>
          </p:cNvSpPr>
          <p:nvPr>
            <p:ph type="title"/>
          </p:nvPr>
        </p:nvSpPr>
        <p:spPr>
          <a:xfrm>
            <a:off x="1295402" y="1607126"/>
            <a:ext cx="9601196" cy="3366655"/>
          </a:xfrm>
        </p:spPr>
        <p:txBody>
          <a:bodyPr>
            <a:noAutofit/>
          </a:bodyPr>
          <a:lstStyle/>
          <a:p>
            <a:pPr algn="ctr"/>
            <a:r>
              <a:rPr lang="en-IN" sz="4000" b="1" dirty="0">
                <a:solidFill>
                  <a:srgbClr val="475055"/>
                </a:solidFill>
                <a:effectLst/>
                <a:latin typeface="Cambria" pitchFamily="18" charset="0"/>
                <a:ea typeface="Calibri" panose="020F0502020204030204" pitchFamily="34" charset="0"/>
                <a:cs typeface="Times New Roman" panose="02020603050405020304" pitchFamily="18" charset="0"/>
              </a:rPr>
              <a:t>Whether an order passed u/s 195/197 can be revised u/s 263?</a:t>
            </a:r>
            <a:r>
              <a:rPr lang="en-IN" sz="4000" dirty="0">
                <a:effectLst/>
                <a:latin typeface="Cambria" pitchFamily="18" charset="0"/>
                <a:ea typeface="Calibri" panose="020F0502020204030204" pitchFamily="34" charset="0"/>
                <a:cs typeface="Times New Roman" panose="02020603050405020304" pitchFamily="18" charset="0"/>
              </a:rPr>
              <a:t/>
            </a:r>
            <a:br>
              <a:rPr lang="en-IN" sz="4000" dirty="0">
                <a:effectLst/>
                <a:latin typeface="Cambria" pitchFamily="18" charset="0"/>
                <a:ea typeface="Calibri" panose="020F0502020204030204" pitchFamily="34" charset="0"/>
                <a:cs typeface="Times New Roman" panose="02020603050405020304" pitchFamily="18" charset="0"/>
              </a:rPr>
            </a:br>
            <a:endParaRPr lang="en-IN" sz="4000" dirty="0">
              <a:latin typeface="Cambria" pitchFamily="18" charset="0"/>
            </a:endParaRPr>
          </a:p>
        </p:txBody>
      </p:sp>
      <p:sp>
        <p:nvSpPr>
          <p:cNvPr id="4" name="Footer Placeholder 3"/>
          <p:cNvSpPr>
            <a:spLocks noGrp="1"/>
          </p:cNvSpPr>
          <p:nvPr>
            <p:ph type="ftr" sz="quarter" idx="11"/>
          </p:nvPr>
        </p:nvSpPr>
        <p:spPr>
          <a:xfrm>
            <a:off x="7941613" y="6151271"/>
            <a:ext cx="3134241" cy="365125"/>
          </a:xfrm>
        </p:spPr>
        <p:txBody>
          <a:bodyPr/>
          <a:lstStyle/>
          <a:p>
            <a:r>
              <a:rPr lang="en-IN" sz="1800" dirty="0" smtClean="0"/>
              <a:t>CA.R.SUBRAMANIAN</a:t>
            </a:r>
            <a:endParaRPr lang="en-IN" sz="1800" dirty="0"/>
          </a:p>
        </p:txBody>
      </p:sp>
    </p:spTree>
    <p:extLst>
      <p:ext uri="{BB962C8B-B14F-4D97-AF65-F5344CB8AC3E}">
        <p14:creationId xmlns="" xmlns:p14="http://schemas.microsoft.com/office/powerpoint/2010/main" val="1090975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B825DDA-157E-4C45-B511-ACC02E8BD131}"/>
              </a:ext>
            </a:extLst>
          </p:cNvPr>
          <p:cNvSpPr>
            <a:spLocks noGrp="1"/>
          </p:cNvSpPr>
          <p:nvPr>
            <p:ph idx="1"/>
          </p:nvPr>
        </p:nvSpPr>
        <p:spPr>
          <a:xfrm>
            <a:off x="1295401" y="1925782"/>
            <a:ext cx="9601196" cy="3950086"/>
          </a:xfrm>
        </p:spPr>
        <p:txBody>
          <a:bodyPr>
            <a:noAutofit/>
          </a:bodyPr>
          <a:lstStyle/>
          <a:p>
            <a:pPr algn="just">
              <a:spcAft>
                <a:spcPts val="750"/>
              </a:spcAft>
            </a:pPr>
            <a:r>
              <a:rPr lang="en-IN" sz="2400" dirty="0">
                <a:solidFill>
                  <a:srgbClr val="475055"/>
                </a:solidFill>
                <a:effectLst/>
                <a:latin typeface="Cambria" pitchFamily="18" charset="0"/>
                <a:ea typeface="Times New Roman" panose="02020603050405020304" pitchFamily="18" charset="0"/>
              </a:rPr>
              <a:t>√ “record” shall include and shall be deemed always to have included</a:t>
            </a:r>
            <a:endParaRPr lang="en-IN" sz="2400" dirty="0">
              <a:effectLst/>
              <a:latin typeface="Cambria" pitchFamily="18" charset="0"/>
              <a:ea typeface="Times New Roman" panose="02020603050405020304" pitchFamily="18" charset="0"/>
            </a:endParaRPr>
          </a:p>
          <a:p>
            <a:pPr algn="just">
              <a:spcAft>
                <a:spcPts val="750"/>
              </a:spcAft>
            </a:pPr>
            <a:r>
              <a:rPr lang="en-IN" sz="2400" dirty="0">
                <a:solidFill>
                  <a:srgbClr val="475055"/>
                </a:solidFill>
                <a:effectLst/>
                <a:latin typeface="Cambria" pitchFamily="18" charset="0"/>
                <a:ea typeface="Times New Roman" panose="02020603050405020304" pitchFamily="18" charset="0"/>
              </a:rPr>
              <a:t>√ all records relating to any proceeding under this Act</a:t>
            </a:r>
            <a:endParaRPr lang="en-IN" sz="2400" dirty="0">
              <a:effectLst/>
              <a:latin typeface="Cambria" pitchFamily="18" charset="0"/>
              <a:ea typeface="Times New Roman" panose="02020603050405020304" pitchFamily="18" charset="0"/>
            </a:endParaRPr>
          </a:p>
          <a:p>
            <a:pPr algn="just">
              <a:spcAft>
                <a:spcPts val="750"/>
              </a:spcAft>
            </a:pPr>
            <a:r>
              <a:rPr lang="en-IN" sz="2400" dirty="0">
                <a:solidFill>
                  <a:srgbClr val="475055"/>
                </a:solidFill>
                <a:effectLst/>
                <a:latin typeface="Cambria" pitchFamily="18" charset="0"/>
                <a:ea typeface="Times New Roman" panose="02020603050405020304" pitchFamily="18" charset="0"/>
              </a:rPr>
              <a:t>√ available at the time of examination by the Pr. CIT/CIT;</a:t>
            </a:r>
            <a:endParaRPr lang="en-IN" sz="2400" dirty="0">
              <a:effectLst/>
              <a:latin typeface="Cambria" pitchFamily="18" charset="0"/>
              <a:ea typeface="Times New Roman" panose="02020603050405020304" pitchFamily="18" charset="0"/>
            </a:endParaRPr>
          </a:p>
          <a:p>
            <a:pPr algn="just">
              <a:spcAft>
                <a:spcPts val="750"/>
              </a:spcAft>
            </a:pPr>
            <a:r>
              <a:rPr lang="en-IN" sz="2400" dirty="0">
                <a:solidFill>
                  <a:srgbClr val="475055"/>
                </a:solidFill>
                <a:effectLst/>
                <a:latin typeface="Cambria" pitchFamily="18" charset="0"/>
                <a:ea typeface="Times New Roman" panose="02020603050405020304" pitchFamily="18" charset="0"/>
              </a:rPr>
              <a:t>Thus, any record can be considered by Pr. CIT/CIT </a:t>
            </a:r>
            <a:r>
              <a:rPr lang="en-IN" sz="2400" dirty="0" smtClean="0">
                <a:solidFill>
                  <a:srgbClr val="475055"/>
                </a:solidFill>
                <a:effectLst/>
                <a:latin typeface="Cambria" pitchFamily="18" charset="0"/>
                <a:ea typeface="Times New Roman" panose="02020603050405020304" pitchFamily="18" charset="0"/>
              </a:rPr>
              <a:t>provided </a:t>
            </a:r>
            <a:r>
              <a:rPr lang="en-IN" sz="2400" dirty="0">
                <a:solidFill>
                  <a:srgbClr val="475055"/>
                </a:solidFill>
                <a:effectLst/>
                <a:latin typeface="Cambria" pitchFamily="18" charset="0"/>
                <a:ea typeface="Times New Roman" panose="02020603050405020304" pitchFamily="18" charset="0"/>
              </a:rPr>
              <a:t>it is available when the Pr. CIT/CIT exercises his jurisdiction u/s 263, even if it was not considered by the AO. For example, Pr. CIT / CIT can revise the order on the basis of a valuation report which came to the records subsequent to the assessment. Valuation report forms part of the assessment records even if it came subsequent to assessment.</a:t>
            </a:r>
            <a:endParaRPr lang="en-IN" sz="2400" dirty="0">
              <a:effectLst/>
              <a:latin typeface="Cambria" pitchFamily="18" charset="0"/>
              <a:ea typeface="Times New Roman" panose="02020603050405020304" pitchFamily="18" charset="0"/>
            </a:endParaRPr>
          </a:p>
          <a:p>
            <a:endParaRPr lang="en-IN" sz="2400" dirty="0">
              <a:latin typeface="Cambria" pitchFamily="18" charset="0"/>
            </a:endParaRPr>
          </a:p>
        </p:txBody>
      </p:sp>
      <p:sp>
        <p:nvSpPr>
          <p:cNvPr id="2" name="Title 1">
            <a:extLst>
              <a:ext uri="{FF2B5EF4-FFF2-40B4-BE49-F238E27FC236}">
                <a16:creationId xmlns="" xmlns:a16="http://schemas.microsoft.com/office/drawing/2014/main" id="{AFEA73FB-9406-4463-954B-BD0F409FB06E}"/>
              </a:ext>
            </a:extLst>
          </p:cNvPr>
          <p:cNvSpPr>
            <a:spLocks noGrp="1"/>
          </p:cNvSpPr>
          <p:nvPr>
            <p:ph type="title"/>
          </p:nvPr>
        </p:nvSpPr>
        <p:spPr>
          <a:xfrm>
            <a:off x="1295402" y="609600"/>
            <a:ext cx="9601196" cy="1080655"/>
          </a:xfrm>
        </p:spPr>
        <p:txBody>
          <a:bodyPr>
            <a:noAutofit/>
          </a:bodyPr>
          <a:lstStyle/>
          <a:p>
            <a:pPr algn="ctr"/>
            <a:r>
              <a:rPr lang="en-IN" b="1" dirty="0" smtClean="0">
                <a:solidFill>
                  <a:srgbClr val="475055"/>
                </a:solidFill>
                <a:effectLst/>
                <a:latin typeface="Cambria" pitchFamily="18" charset="0"/>
                <a:ea typeface="Times New Roman" panose="02020603050405020304" pitchFamily="18" charset="0"/>
              </a:rPr>
              <a:t/>
            </a:r>
            <a:br>
              <a:rPr lang="en-IN" b="1" dirty="0" smtClean="0">
                <a:solidFill>
                  <a:srgbClr val="475055"/>
                </a:solidFill>
                <a:effectLst/>
                <a:latin typeface="Cambria" pitchFamily="18" charset="0"/>
                <a:ea typeface="Times New Roman" panose="02020603050405020304" pitchFamily="18" charset="0"/>
              </a:rPr>
            </a:br>
            <a:r>
              <a:rPr lang="en-IN" b="1" dirty="0" smtClean="0">
                <a:solidFill>
                  <a:srgbClr val="475055"/>
                </a:solidFill>
                <a:effectLst/>
                <a:latin typeface="Cambria" pitchFamily="18" charset="0"/>
                <a:ea typeface="Times New Roman" panose="02020603050405020304" pitchFamily="18" charset="0"/>
              </a:rPr>
              <a:t>Record</a:t>
            </a:r>
            <a:r>
              <a:rPr lang="en-IN" dirty="0">
                <a:effectLst/>
                <a:latin typeface="Cambria" pitchFamily="18" charset="0"/>
                <a:ea typeface="Times New Roman" panose="02020603050405020304" pitchFamily="18" charset="0"/>
              </a:rPr>
              <a:t/>
            </a:r>
            <a:br>
              <a:rPr lang="en-IN" dirty="0">
                <a:effectLst/>
                <a:latin typeface="Cambria" pitchFamily="18" charset="0"/>
                <a:ea typeface="Times New Roman" panose="02020603050405020304" pitchFamily="18" charset="0"/>
              </a:rPr>
            </a:br>
            <a:endParaRPr lang="en-IN" dirty="0">
              <a:latin typeface="Cambria" pitchFamily="18" charset="0"/>
            </a:endParaRPr>
          </a:p>
        </p:txBody>
      </p:sp>
      <p:sp>
        <p:nvSpPr>
          <p:cNvPr id="4" name="Footer Placeholder 3"/>
          <p:cNvSpPr>
            <a:spLocks noGrp="1"/>
          </p:cNvSpPr>
          <p:nvPr>
            <p:ph type="ftr" sz="quarter" idx="11"/>
          </p:nvPr>
        </p:nvSpPr>
        <p:spPr>
          <a:xfrm>
            <a:off x="8342665" y="6215440"/>
            <a:ext cx="3134241" cy="365125"/>
          </a:xfrm>
        </p:spPr>
        <p:txBody>
          <a:bodyPr/>
          <a:lstStyle/>
          <a:p>
            <a:r>
              <a:rPr lang="en-IN" sz="1800" dirty="0" smtClean="0"/>
              <a:t>CA.R.SUBRAMANIAN</a:t>
            </a:r>
            <a:endParaRPr lang="en-IN" sz="1800" dirty="0"/>
          </a:p>
        </p:txBody>
      </p:sp>
    </p:spTree>
    <p:extLst>
      <p:ext uri="{BB962C8B-B14F-4D97-AF65-F5344CB8AC3E}">
        <p14:creationId xmlns="" xmlns:p14="http://schemas.microsoft.com/office/powerpoint/2010/main" val="1374949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3775F1-6717-4E3F-AB01-D3BFEC1C5858}"/>
              </a:ext>
            </a:extLst>
          </p:cNvPr>
          <p:cNvSpPr>
            <a:spLocks noGrp="1"/>
          </p:cNvSpPr>
          <p:nvPr>
            <p:ph type="title"/>
          </p:nvPr>
        </p:nvSpPr>
        <p:spPr>
          <a:xfrm>
            <a:off x="1295402" y="982132"/>
            <a:ext cx="9601196" cy="3686850"/>
          </a:xfrm>
        </p:spPr>
        <p:txBody>
          <a:bodyPr>
            <a:noAutofit/>
          </a:bodyPr>
          <a:lstStyle/>
          <a:p>
            <a:pPr algn="ctr"/>
            <a:r>
              <a:rPr lang="en-IN" b="1" dirty="0">
                <a:solidFill>
                  <a:srgbClr val="475055"/>
                </a:solidFill>
                <a:effectLst/>
                <a:latin typeface="Cambria" pitchFamily="18" charset="0"/>
                <a:ea typeface="Calibri" panose="020F0502020204030204" pitchFamily="34" charset="0"/>
                <a:cs typeface="Times New Roman" panose="02020603050405020304" pitchFamily="18" charset="0"/>
              </a:rPr>
              <a:t>An order is not erroneous if it is not a case of “no inquiry”</a:t>
            </a:r>
            <a:r>
              <a:rPr lang="en-IN" dirty="0">
                <a:effectLst/>
                <a:latin typeface="Cambria" pitchFamily="18" charset="0"/>
                <a:ea typeface="Calibri" panose="020F0502020204030204" pitchFamily="34" charset="0"/>
                <a:cs typeface="Times New Roman" panose="02020603050405020304" pitchFamily="18" charset="0"/>
              </a:rPr>
              <a:t/>
            </a:r>
            <a:br>
              <a:rPr lang="en-IN" dirty="0">
                <a:effectLst/>
                <a:latin typeface="Cambria" pitchFamily="18" charset="0"/>
                <a:ea typeface="Calibri" panose="020F0502020204030204" pitchFamily="34" charset="0"/>
                <a:cs typeface="Times New Roman" panose="02020603050405020304" pitchFamily="18" charset="0"/>
              </a:rPr>
            </a:br>
            <a:endParaRPr lang="en-IN" dirty="0">
              <a:latin typeface="Cambria" pitchFamily="18" charset="0"/>
            </a:endParaRPr>
          </a:p>
        </p:txBody>
      </p:sp>
      <p:sp>
        <p:nvSpPr>
          <p:cNvPr id="4" name="Footer Placeholder 3"/>
          <p:cNvSpPr>
            <a:spLocks noGrp="1"/>
          </p:cNvSpPr>
          <p:nvPr>
            <p:ph type="ftr" sz="quarter" idx="11"/>
          </p:nvPr>
        </p:nvSpPr>
        <p:spPr>
          <a:xfrm>
            <a:off x="8166202" y="6295650"/>
            <a:ext cx="3134241" cy="365125"/>
          </a:xfrm>
        </p:spPr>
        <p:txBody>
          <a:bodyPr/>
          <a:lstStyle/>
          <a:p>
            <a:r>
              <a:rPr lang="en-IN" sz="1800" smtClean="0"/>
              <a:t>CA.R.SUBRAMANIAN</a:t>
            </a:r>
            <a:endParaRPr lang="en-IN" sz="1800"/>
          </a:p>
        </p:txBody>
      </p:sp>
    </p:spTree>
    <p:extLst>
      <p:ext uri="{BB962C8B-B14F-4D97-AF65-F5344CB8AC3E}">
        <p14:creationId xmlns="" xmlns:p14="http://schemas.microsoft.com/office/powerpoint/2010/main" val="853612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5C721E3-5D56-4896-9385-47658250158F}"/>
              </a:ext>
            </a:extLst>
          </p:cNvPr>
          <p:cNvSpPr>
            <a:spLocks noGrp="1"/>
          </p:cNvSpPr>
          <p:nvPr>
            <p:ph type="title"/>
          </p:nvPr>
        </p:nvSpPr>
        <p:spPr>
          <a:xfrm>
            <a:off x="1295402" y="1801090"/>
            <a:ext cx="9601196" cy="2964874"/>
          </a:xfrm>
        </p:spPr>
        <p:txBody>
          <a:bodyPr>
            <a:noAutofit/>
          </a:bodyPr>
          <a:lstStyle/>
          <a:p>
            <a:r>
              <a:rPr lang="en-IN" sz="4800" dirty="0" smtClean="0">
                <a:solidFill>
                  <a:srgbClr val="475055"/>
                </a:solidFill>
                <a:effectLst/>
                <a:latin typeface="Cambria" pitchFamily="18" charset="0"/>
                <a:ea typeface="Calibri" panose="020F0502020204030204" pitchFamily="34" charset="0"/>
                <a:cs typeface="Times New Roman" panose="02020603050405020304" pitchFamily="18" charset="0"/>
              </a:rPr>
              <a:t> </a:t>
            </a:r>
            <a:r>
              <a:rPr lang="en-IN" sz="4800" b="1" dirty="0">
                <a:solidFill>
                  <a:srgbClr val="475055"/>
                </a:solidFill>
                <a:effectLst/>
                <a:latin typeface="Cambria" pitchFamily="18" charset="0"/>
                <a:ea typeface="Calibri" panose="020F0502020204030204" pitchFamily="34" charset="0"/>
                <a:cs typeface="Times New Roman" panose="02020603050405020304" pitchFamily="18" charset="0"/>
              </a:rPr>
              <a:t>If detailed inquires made by AO, revision u/s 263 not sustainable</a:t>
            </a:r>
            <a:r>
              <a:rPr lang="en-IN" sz="4800" dirty="0">
                <a:effectLst/>
                <a:latin typeface="Cambria" pitchFamily="18" charset="0"/>
                <a:ea typeface="Calibri" panose="020F0502020204030204" pitchFamily="34" charset="0"/>
                <a:cs typeface="Times New Roman" panose="02020603050405020304" pitchFamily="18" charset="0"/>
              </a:rPr>
              <a:t/>
            </a:r>
            <a:br>
              <a:rPr lang="en-IN" sz="4800" dirty="0">
                <a:effectLst/>
                <a:latin typeface="Cambria" pitchFamily="18" charset="0"/>
                <a:ea typeface="Calibri" panose="020F0502020204030204" pitchFamily="34" charset="0"/>
                <a:cs typeface="Times New Roman" panose="02020603050405020304" pitchFamily="18" charset="0"/>
              </a:rPr>
            </a:br>
            <a:endParaRPr lang="en-IN" sz="4800" dirty="0">
              <a:latin typeface="Cambria" pitchFamily="18" charset="0"/>
            </a:endParaRPr>
          </a:p>
        </p:txBody>
      </p:sp>
      <p:sp>
        <p:nvSpPr>
          <p:cNvPr id="4" name="Footer Placeholder 3"/>
          <p:cNvSpPr>
            <a:spLocks noGrp="1"/>
          </p:cNvSpPr>
          <p:nvPr>
            <p:ph type="ftr" sz="quarter" idx="11"/>
          </p:nvPr>
        </p:nvSpPr>
        <p:spPr>
          <a:xfrm>
            <a:off x="8438918" y="6103145"/>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2056969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4AFA2E-0242-4B1E-9EB2-8CE32B9ADC31}"/>
              </a:ext>
            </a:extLst>
          </p:cNvPr>
          <p:cNvSpPr>
            <a:spLocks noGrp="1"/>
          </p:cNvSpPr>
          <p:nvPr>
            <p:ph type="title"/>
          </p:nvPr>
        </p:nvSpPr>
        <p:spPr>
          <a:xfrm>
            <a:off x="1295402" y="1690254"/>
            <a:ext cx="9601196" cy="2687781"/>
          </a:xfrm>
        </p:spPr>
        <p:txBody>
          <a:bodyPr>
            <a:noAutofit/>
          </a:bodyPr>
          <a:lstStyle/>
          <a:p>
            <a:pPr algn="ctr"/>
            <a:r>
              <a:rPr lang="en-IN" b="1" dirty="0">
                <a:solidFill>
                  <a:srgbClr val="475055"/>
                </a:solidFill>
                <a:effectLst/>
                <a:latin typeface="Cambria" pitchFamily="18" charset="0"/>
                <a:ea typeface="Calibri" panose="020F0502020204030204" pitchFamily="34" charset="0"/>
              </a:rPr>
              <a:t>Two views are possible- Revision is not valid</a:t>
            </a:r>
            <a:endParaRPr lang="en-IN" dirty="0">
              <a:latin typeface="Cambria" pitchFamily="18" charset="0"/>
            </a:endParaRPr>
          </a:p>
        </p:txBody>
      </p:sp>
      <p:sp>
        <p:nvSpPr>
          <p:cNvPr id="4" name="Footer Placeholder 3"/>
          <p:cNvSpPr>
            <a:spLocks noGrp="1"/>
          </p:cNvSpPr>
          <p:nvPr>
            <p:ph type="ftr" sz="quarter" idx="11"/>
          </p:nvPr>
        </p:nvSpPr>
        <p:spPr>
          <a:xfrm>
            <a:off x="7925571" y="6183356"/>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4185978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65BB85F-9D8A-4A99-A17B-A438603E7F8E}"/>
              </a:ext>
            </a:extLst>
          </p:cNvPr>
          <p:cNvSpPr>
            <a:spLocks noGrp="1"/>
          </p:cNvSpPr>
          <p:nvPr>
            <p:ph idx="1"/>
          </p:nvPr>
        </p:nvSpPr>
        <p:spPr>
          <a:xfrm>
            <a:off x="1295401" y="1727200"/>
            <a:ext cx="10051472" cy="5130800"/>
          </a:xfrm>
        </p:spPr>
        <p:txBody>
          <a:bodyPr/>
          <a:lstStyle/>
          <a:p>
            <a:pPr algn="just"/>
            <a:r>
              <a:rPr lang="en-IN" sz="2600" b="1" dirty="0">
                <a:solidFill>
                  <a:srgbClr val="444444"/>
                </a:solidFill>
                <a:effectLst/>
                <a:latin typeface="Cambria" panose="02040503050406030204" pitchFamily="18" charset="0"/>
                <a:ea typeface="Cambria" panose="02040503050406030204" pitchFamily="18" charset="0"/>
              </a:rPr>
              <a:t>263.</a:t>
            </a:r>
            <a:r>
              <a:rPr lang="en-IN" sz="2600" dirty="0">
                <a:solidFill>
                  <a:srgbClr val="444444"/>
                </a:solidFill>
                <a:effectLst/>
                <a:latin typeface="Cambria" panose="02040503050406030204" pitchFamily="18" charset="0"/>
                <a:ea typeface="Cambria" panose="02040503050406030204" pitchFamily="18" charset="0"/>
              </a:rPr>
              <a:t> (1) The Principal Commissioner or Commissioner may call for and examine the record of any proceeding under this Act, and if he considers that any order passed therein by the Assessing Officer is erroneous in so far as it is prejudicial to the interests of the revenue, he may, after giving the </a:t>
            </a:r>
            <a:r>
              <a:rPr lang="en-IN" sz="2600" dirty="0" err="1">
                <a:solidFill>
                  <a:srgbClr val="444444"/>
                </a:solidFill>
                <a:effectLst/>
                <a:latin typeface="Cambria" panose="02040503050406030204" pitchFamily="18" charset="0"/>
                <a:ea typeface="Cambria" panose="02040503050406030204" pitchFamily="18" charset="0"/>
              </a:rPr>
              <a:t>assessee</a:t>
            </a:r>
            <a:r>
              <a:rPr lang="en-IN" sz="2600" dirty="0">
                <a:solidFill>
                  <a:srgbClr val="444444"/>
                </a:solidFill>
                <a:effectLst/>
                <a:latin typeface="Cambria" panose="02040503050406030204" pitchFamily="18" charset="0"/>
                <a:ea typeface="Cambria" panose="02040503050406030204" pitchFamily="18" charset="0"/>
              </a:rPr>
              <a:t> an opportunity of being heard and after making or causing to be made such inquiry as he deems necessary, pass such order thereon as the circumstances of the case justify, including an order enhancing or modifying the assessment, or cancelling the assessment and directing a fresh assessment.</a:t>
            </a:r>
            <a:endParaRPr lang="en-IN" sz="2600" dirty="0">
              <a:effectLst/>
              <a:latin typeface="Cambria" panose="02040503050406030204" pitchFamily="18" charset="0"/>
              <a:ea typeface="Cambria" panose="02040503050406030204" pitchFamily="18" charset="0"/>
            </a:endParaRPr>
          </a:p>
          <a:p>
            <a:endParaRPr lang="en-IN" dirty="0">
              <a:latin typeface="Cambria" panose="02040503050406030204" pitchFamily="18" charset="0"/>
              <a:ea typeface="Cambria" panose="02040503050406030204" pitchFamily="18" charset="0"/>
            </a:endParaRPr>
          </a:p>
        </p:txBody>
      </p:sp>
      <p:sp>
        <p:nvSpPr>
          <p:cNvPr id="2" name="Title 1">
            <a:extLst>
              <a:ext uri="{FF2B5EF4-FFF2-40B4-BE49-F238E27FC236}">
                <a16:creationId xmlns="" xmlns:a16="http://schemas.microsoft.com/office/drawing/2014/main" id="{BBD58851-3C86-49A8-9FBE-378594283A0F}"/>
              </a:ext>
            </a:extLst>
          </p:cNvPr>
          <p:cNvSpPr>
            <a:spLocks noGrp="1"/>
          </p:cNvSpPr>
          <p:nvPr>
            <p:ph type="title"/>
          </p:nvPr>
        </p:nvSpPr>
        <p:spPr>
          <a:xfrm>
            <a:off x="1295402" y="696686"/>
            <a:ext cx="9601196" cy="1233714"/>
          </a:xfrm>
        </p:spPr>
        <p:txBody>
          <a:bodyPr>
            <a:normAutofit/>
          </a:bodyPr>
          <a:lstStyle/>
          <a:p>
            <a:r>
              <a:rPr lang="en-IN" sz="3600" b="1" dirty="0">
                <a:solidFill>
                  <a:srgbClr val="444444"/>
                </a:solidFill>
                <a:effectLst/>
                <a:latin typeface="Times New Roman" panose="02020603050405020304" pitchFamily="18" charset="0"/>
                <a:ea typeface="Times New Roman" panose="02020603050405020304" pitchFamily="18" charset="0"/>
              </a:rPr>
              <a:t>Revision of orders prejudicial to revenue</a:t>
            </a:r>
            <a:r>
              <a:rPr lang="en-IN" sz="3600" dirty="0">
                <a:effectLst/>
                <a:latin typeface="Times New Roman" panose="02020603050405020304" pitchFamily="18" charset="0"/>
                <a:ea typeface="Times New Roman" panose="02020603050405020304" pitchFamily="18" charset="0"/>
              </a:rPr>
              <a:t/>
            </a:r>
            <a:br>
              <a:rPr lang="en-IN" sz="3600" dirty="0">
                <a:effectLst/>
                <a:latin typeface="Times New Roman" panose="02020603050405020304" pitchFamily="18" charset="0"/>
                <a:ea typeface="Times New Roman" panose="02020603050405020304" pitchFamily="18" charset="0"/>
              </a:rPr>
            </a:br>
            <a:endParaRPr lang="en-IN" sz="3600" dirty="0"/>
          </a:p>
        </p:txBody>
      </p:sp>
      <p:sp>
        <p:nvSpPr>
          <p:cNvPr id="5" name="Footer Placeholder 4"/>
          <p:cNvSpPr>
            <a:spLocks noGrp="1"/>
          </p:cNvSpPr>
          <p:nvPr>
            <p:ph type="ftr" sz="quarter" idx="11"/>
          </p:nvPr>
        </p:nvSpPr>
        <p:spPr>
          <a:xfrm>
            <a:off x="7218217" y="6068291"/>
            <a:ext cx="4045528" cy="704779"/>
          </a:xfrm>
        </p:spPr>
        <p:txBody>
          <a:bodyPr/>
          <a:lstStyle/>
          <a:p>
            <a:r>
              <a:rPr lang="en-IN" sz="1600" dirty="0" smtClean="0"/>
              <a:t>CA.R.SUBRAMANIAN</a:t>
            </a:r>
            <a:endParaRPr lang="en-IN" sz="1600" dirty="0"/>
          </a:p>
        </p:txBody>
      </p:sp>
    </p:spTree>
    <p:extLst>
      <p:ext uri="{BB962C8B-B14F-4D97-AF65-F5344CB8AC3E}">
        <p14:creationId xmlns="" xmlns:p14="http://schemas.microsoft.com/office/powerpoint/2010/main" val="4162026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161F5D-CEE7-46D9-8DA3-4C9CE4CFFAA0}"/>
              </a:ext>
            </a:extLst>
          </p:cNvPr>
          <p:cNvSpPr>
            <a:spLocks noGrp="1"/>
          </p:cNvSpPr>
          <p:nvPr>
            <p:ph type="title"/>
          </p:nvPr>
        </p:nvSpPr>
        <p:spPr>
          <a:xfrm>
            <a:off x="1295402" y="2202873"/>
            <a:ext cx="9601196" cy="2299854"/>
          </a:xfrm>
        </p:spPr>
        <p:txBody>
          <a:bodyPr>
            <a:noAutofit/>
          </a:bodyPr>
          <a:lstStyle/>
          <a:p>
            <a:r>
              <a:rPr lang="en-IN" b="1" dirty="0">
                <a:solidFill>
                  <a:srgbClr val="475055"/>
                </a:solidFill>
                <a:effectLst/>
                <a:latin typeface="Arial" panose="020B0604020202020204" pitchFamily="34" charset="0"/>
                <a:ea typeface="Calibri" panose="020F0502020204030204" pitchFamily="34" charset="0"/>
              </a:rPr>
              <a:t>If AO had adopted a plausible view, revision u/s 263 not sustainable</a:t>
            </a:r>
            <a:endParaRPr lang="en-IN" dirty="0"/>
          </a:p>
        </p:txBody>
      </p:sp>
      <p:sp>
        <p:nvSpPr>
          <p:cNvPr id="4" name="Footer Placeholder 3"/>
          <p:cNvSpPr>
            <a:spLocks noGrp="1"/>
          </p:cNvSpPr>
          <p:nvPr>
            <p:ph type="ftr" sz="quarter" idx="11"/>
          </p:nvPr>
        </p:nvSpPr>
        <p:spPr>
          <a:xfrm>
            <a:off x="7813276" y="6295651"/>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31492516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E4BFC48-A71E-4CBF-ACEB-8A25E36EDE93}"/>
              </a:ext>
            </a:extLst>
          </p:cNvPr>
          <p:cNvSpPr>
            <a:spLocks noGrp="1"/>
          </p:cNvSpPr>
          <p:nvPr>
            <p:ph idx="1"/>
          </p:nvPr>
        </p:nvSpPr>
        <p:spPr>
          <a:xfrm>
            <a:off x="1295401" y="1939636"/>
            <a:ext cx="9601196" cy="3936232"/>
          </a:xfrm>
        </p:spPr>
        <p:txBody>
          <a:bodyPr>
            <a:normAutofit/>
          </a:bodyPr>
          <a:lstStyle/>
          <a:p>
            <a:pPr algn="just">
              <a:spcAft>
                <a:spcPts val="750"/>
              </a:spcAft>
            </a:pPr>
            <a:r>
              <a:rPr lang="en-IN" sz="2000" b="1" u="sng" dirty="0">
                <a:solidFill>
                  <a:srgbClr val="475055"/>
                </a:solidFill>
                <a:effectLst/>
                <a:latin typeface="Cambria" pitchFamily="18" charset="0"/>
                <a:ea typeface="Times New Roman" panose="02020603050405020304" pitchFamily="18" charset="0"/>
              </a:rPr>
              <a:t>Sec. 263(2)</a:t>
            </a:r>
            <a:endParaRPr lang="en-IN" sz="2000" dirty="0">
              <a:effectLst/>
              <a:latin typeface="Cambria" pitchFamily="18" charset="0"/>
              <a:ea typeface="Times New Roman" panose="02020603050405020304" pitchFamily="18" charset="0"/>
            </a:endParaRPr>
          </a:p>
          <a:p>
            <a:pPr algn="just">
              <a:spcAft>
                <a:spcPts val="750"/>
              </a:spcAft>
            </a:pPr>
            <a:r>
              <a:rPr lang="en-IN" sz="2000" dirty="0">
                <a:solidFill>
                  <a:srgbClr val="475055"/>
                </a:solidFill>
                <a:effectLst/>
                <a:latin typeface="Cambria" pitchFamily="18" charset="0"/>
                <a:ea typeface="Times New Roman" panose="02020603050405020304" pitchFamily="18" charset="0"/>
              </a:rPr>
              <a:t>√ No order shall be made under sub-section (1)</a:t>
            </a:r>
            <a:endParaRPr lang="en-IN" sz="2000" dirty="0">
              <a:effectLst/>
              <a:latin typeface="Cambria" pitchFamily="18" charset="0"/>
              <a:ea typeface="Times New Roman" panose="02020603050405020304" pitchFamily="18" charset="0"/>
            </a:endParaRPr>
          </a:p>
          <a:p>
            <a:pPr algn="just">
              <a:spcAft>
                <a:spcPts val="750"/>
              </a:spcAft>
            </a:pPr>
            <a:r>
              <a:rPr lang="en-IN" sz="2000" dirty="0">
                <a:solidFill>
                  <a:srgbClr val="475055"/>
                </a:solidFill>
                <a:effectLst/>
                <a:latin typeface="Cambria" pitchFamily="18" charset="0"/>
                <a:ea typeface="Times New Roman" panose="02020603050405020304" pitchFamily="18" charset="0"/>
              </a:rPr>
              <a:t>√ after the expiry of 2 years</a:t>
            </a:r>
            <a:endParaRPr lang="en-IN" sz="2000" dirty="0">
              <a:effectLst/>
              <a:latin typeface="Cambria" pitchFamily="18" charset="0"/>
              <a:ea typeface="Times New Roman" panose="02020603050405020304" pitchFamily="18" charset="0"/>
            </a:endParaRPr>
          </a:p>
          <a:p>
            <a:pPr algn="just">
              <a:spcAft>
                <a:spcPts val="750"/>
              </a:spcAft>
            </a:pPr>
            <a:r>
              <a:rPr lang="en-IN" sz="2000" dirty="0">
                <a:solidFill>
                  <a:srgbClr val="475055"/>
                </a:solidFill>
                <a:effectLst/>
                <a:latin typeface="Cambria" pitchFamily="18" charset="0"/>
                <a:ea typeface="Times New Roman" panose="02020603050405020304" pitchFamily="18" charset="0"/>
              </a:rPr>
              <a:t>√ from the end of the financial year in which the order sought to be revised was passed.</a:t>
            </a:r>
            <a:endParaRPr lang="en-IN" sz="2000" dirty="0">
              <a:effectLst/>
              <a:latin typeface="Cambria" pitchFamily="18" charset="0"/>
              <a:ea typeface="Times New Roman" panose="02020603050405020304" pitchFamily="18" charset="0"/>
            </a:endParaRPr>
          </a:p>
          <a:p>
            <a:pPr algn="just">
              <a:spcAft>
                <a:spcPts val="750"/>
              </a:spcAft>
            </a:pPr>
            <a:r>
              <a:rPr lang="en-IN" sz="2000" dirty="0">
                <a:solidFill>
                  <a:srgbClr val="475055"/>
                </a:solidFill>
                <a:effectLst/>
                <a:latin typeface="Cambria" pitchFamily="18" charset="0"/>
                <a:ea typeface="Times New Roman" panose="02020603050405020304" pitchFamily="18" charset="0"/>
              </a:rPr>
              <a:t>In view of above, if an order which is sought to be revised was passed by the AO on 10 December 2019, revisional order u/s 263 shall be passed on or before 31 March 2022 </a:t>
            </a:r>
            <a:r>
              <a:rPr lang="en-IN" sz="2000" i="1" dirty="0">
                <a:solidFill>
                  <a:srgbClr val="475055"/>
                </a:solidFill>
                <a:effectLst/>
                <a:latin typeface="Cambria" pitchFamily="18" charset="0"/>
                <a:ea typeface="Times New Roman" panose="02020603050405020304" pitchFamily="18" charset="0"/>
              </a:rPr>
              <a:t>(i.e. on or before expiry of 2 years from the end of financial year 2019-20 in which the order sought to be revised was passed)</a:t>
            </a:r>
            <a:r>
              <a:rPr lang="en-IN" sz="2000" dirty="0">
                <a:solidFill>
                  <a:srgbClr val="475055"/>
                </a:solidFill>
                <a:effectLst/>
                <a:latin typeface="Cambria" pitchFamily="18" charset="0"/>
                <a:ea typeface="Times New Roman" panose="02020603050405020304" pitchFamily="18" charset="0"/>
              </a:rPr>
              <a:t>.</a:t>
            </a:r>
            <a:endParaRPr lang="en-IN" sz="2000" dirty="0">
              <a:effectLst/>
              <a:latin typeface="Cambria" pitchFamily="18" charset="0"/>
              <a:ea typeface="Times New Roman" panose="02020603050405020304" pitchFamily="18" charset="0"/>
            </a:endParaRPr>
          </a:p>
          <a:p>
            <a:endParaRPr lang="en-IN" sz="2000" dirty="0">
              <a:latin typeface="Cambria" pitchFamily="18" charset="0"/>
            </a:endParaRPr>
          </a:p>
        </p:txBody>
      </p:sp>
      <p:sp>
        <p:nvSpPr>
          <p:cNvPr id="2" name="Title 1">
            <a:extLst>
              <a:ext uri="{FF2B5EF4-FFF2-40B4-BE49-F238E27FC236}">
                <a16:creationId xmlns="" xmlns:a16="http://schemas.microsoft.com/office/drawing/2014/main" id="{A24C0E3A-08DE-489C-814F-4408E9D10F43}"/>
              </a:ext>
            </a:extLst>
          </p:cNvPr>
          <p:cNvSpPr>
            <a:spLocks noGrp="1"/>
          </p:cNvSpPr>
          <p:nvPr>
            <p:ph type="title"/>
          </p:nvPr>
        </p:nvSpPr>
        <p:spPr>
          <a:xfrm>
            <a:off x="1295402" y="762000"/>
            <a:ext cx="9601196" cy="1427018"/>
          </a:xfrm>
        </p:spPr>
        <p:txBody>
          <a:bodyPr>
            <a:noAutofit/>
          </a:bodyPr>
          <a:lstStyle/>
          <a:p>
            <a:r>
              <a:rPr lang="en-IN" sz="2800" b="1" dirty="0">
                <a:solidFill>
                  <a:srgbClr val="475055"/>
                </a:solidFill>
                <a:effectLst/>
                <a:latin typeface="Arial" panose="020B0604020202020204" pitchFamily="34" charset="0"/>
                <a:ea typeface="Calibri" panose="020F0502020204030204" pitchFamily="34" charset="0"/>
                <a:cs typeface="Times New Roman" panose="02020603050405020304" pitchFamily="18" charset="0"/>
              </a:rPr>
              <a:t>Time limit for passing order u/s 263 [Sec. 263(2) and Sec. 263(3)</a:t>
            </a:r>
            <a:r>
              <a:rPr lang="en-IN" sz="2800" dirty="0">
                <a:effectLst/>
                <a:latin typeface="Calibri" panose="020F0502020204030204" pitchFamily="34" charset="0"/>
                <a:ea typeface="Calibri" panose="020F0502020204030204" pitchFamily="34" charset="0"/>
                <a:cs typeface="Times New Roman" panose="02020603050405020304" pitchFamily="18" charset="0"/>
              </a:rPr>
              <a:t/>
            </a:r>
            <a:br>
              <a:rPr lang="en-IN" sz="2800" dirty="0">
                <a:effectLst/>
                <a:latin typeface="Calibri" panose="020F0502020204030204" pitchFamily="34" charset="0"/>
                <a:ea typeface="Calibri" panose="020F0502020204030204" pitchFamily="34" charset="0"/>
                <a:cs typeface="Times New Roman" panose="02020603050405020304" pitchFamily="18" charset="0"/>
              </a:rPr>
            </a:br>
            <a:endParaRPr lang="en-IN" sz="2800" dirty="0"/>
          </a:p>
        </p:txBody>
      </p:sp>
      <p:sp>
        <p:nvSpPr>
          <p:cNvPr id="4" name="Footer Placeholder 3"/>
          <p:cNvSpPr>
            <a:spLocks noGrp="1"/>
          </p:cNvSpPr>
          <p:nvPr>
            <p:ph type="ftr" sz="quarter" idx="11"/>
          </p:nvPr>
        </p:nvSpPr>
        <p:spPr>
          <a:xfrm>
            <a:off x="7396182" y="5743075"/>
            <a:ext cx="3512450" cy="757280"/>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16825647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C87EE2B-60CA-4F5B-86ED-FD702AF6D6D2}"/>
              </a:ext>
            </a:extLst>
          </p:cNvPr>
          <p:cNvSpPr>
            <a:spLocks noGrp="1"/>
          </p:cNvSpPr>
          <p:nvPr>
            <p:ph idx="1"/>
          </p:nvPr>
        </p:nvSpPr>
        <p:spPr/>
        <p:txBody>
          <a:bodyPr>
            <a:normAutofit/>
          </a:bodyPr>
          <a:lstStyle/>
          <a:p>
            <a:pPr algn="just">
              <a:buNone/>
            </a:pPr>
            <a:r>
              <a:rPr lang="en-IN" sz="4000" dirty="0" smtClean="0">
                <a:solidFill>
                  <a:srgbClr val="475055"/>
                </a:solidFill>
                <a:effectLst/>
                <a:latin typeface="Cambria" pitchFamily="18" charset="0"/>
                <a:ea typeface="Times New Roman" panose="02020603050405020304" pitchFamily="18" charset="0"/>
              </a:rPr>
              <a:t>   </a:t>
            </a:r>
          </a:p>
          <a:p>
            <a:pPr algn="just">
              <a:buNone/>
            </a:pPr>
            <a:r>
              <a:rPr lang="en-IN" sz="4000" dirty="0" smtClean="0">
                <a:solidFill>
                  <a:srgbClr val="475055"/>
                </a:solidFill>
                <a:latin typeface="Cambria" pitchFamily="18" charset="0"/>
                <a:ea typeface="Times New Roman" panose="02020603050405020304" pitchFamily="18" charset="0"/>
              </a:rPr>
              <a:t>  </a:t>
            </a:r>
            <a:r>
              <a:rPr lang="en-IN" sz="4000" dirty="0" smtClean="0">
                <a:solidFill>
                  <a:srgbClr val="475055"/>
                </a:solidFill>
                <a:effectLst/>
                <a:latin typeface="Cambria" pitchFamily="18" charset="0"/>
                <a:ea typeface="Times New Roman" panose="02020603050405020304" pitchFamily="18" charset="0"/>
              </a:rPr>
              <a:t>AO </a:t>
            </a:r>
            <a:r>
              <a:rPr lang="en-IN" sz="4000" dirty="0">
                <a:solidFill>
                  <a:srgbClr val="475055"/>
                </a:solidFill>
                <a:effectLst/>
                <a:latin typeface="Cambria" pitchFamily="18" charset="0"/>
                <a:ea typeface="Times New Roman" panose="02020603050405020304" pitchFamily="18" charset="0"/>
              </a:rPr>
              <a:t>can consider only those grounds regarding which direction was given by the Pr. CIT / CIT in 263 order and can make fresh assessment on said grounds only.</a:t>
            </a:r>
            <a:endParaRPr lang="en-IN" sz="4000" dirty="0">
              <a:effectLst/>
              <a:latin typeface="Cambria" pitchFamily="18" charset="0"/>
              <a:ea typeface="Times New Roman" panose="02020603050405020304" pitchFamily="18" charset="0"/>
            </a:endParaRPr>
          </a:p>
          <a:p>
            <a:endParaRPr lang="en-IN" sz="4000" dirty="0">
              <a:latin typeface="Cambria" pitchFamily="18" charset="0"/>
            </a:endParaRPr>
          </a:p>
        </p:txBody>
      </p:sp>
      <p:sp>
        <p:nvSpPr>
          <p:cNvPr id="2" name="Title 1">
            <a:extLst>
              <a:ext uri="{FF2B5EF4-FFF2-40B4-BE49-F238E27FC236}">
                <a16:creationId xmlns="" xmlns:a16="http://schemas.microsoft.com/office/drawing/2014/main" id="{71A0EE82-D347-4319-96BF-5EE4CFA8ACBD}"/>
              </a:ext>
            </a:extLst>
          </p:cNvPr>
          <p:cNvSpPr>
            <a:spLocks noGrp="1"/>
          </p:cNvSpPr>
          <p:nvPr>
            <p:ph type="title"/>
          </p:nvPr>
        </p:nvSpPr>
        <p:spPr/>
        <p:txBody>
          <a:bodyPr>
            <a:noAutofit/>
          </a:bodyPr>
          <a:lstStyle/>
          <a:p>
            <a:r>
              <a:rPr lang="en-IN" sz="5400" b="1" dirty="0" smtClean="0">
                <a:solidFill>
                  <a:srgbClr val="475055"/>
                </a:solidFill>
                <a:effectLst/>
                <a:latin typeface="Cambria" pitchFamily="18" charset="0"/>
                <a:ea typeface="Times New Roman" panose="02020603050405020304" pitchFamily="18" charset="0"/>
              </a:rPr>
              <a:t>    </a:t>
            </a:r>
            <a:br>
              <a:rPr lang="en-IN" sz="5400" b="1" dirty="0" smtClean="0">
                <a:solidFill>
                  <a:srgbClr val="475055"/>
                </a:solidFill>
                <a:effectLst/>
                <a:latin typeface="Cambria" pitchFamily="18" charset="0"/>
                <a:ea typeface="Times New Roman" panose="02020603050405020304" pitchFamily="18" charset="0"/>
              </a:rPr>
            </a:br>
            <a:r>
              <a:rPr lang="en-IN" sz="5400" dirty="0" smtClean="0">
                <a:solidFill>
                  <a:srgbClr val="475055"/>
                </a:solidFill>
                <a:effectLst/>
                <a:latin typeface="Cambria" pitchFamily="18" charset="0"/>
                <a:ea typeface="Times New Roman" panose="02020603050405020304" pitchFamily="18" charset="0"/>
              </a:rPr>
              <a:t>     </a:t>
            </a:r>
            <a:r>
              <a:rPr lang="en-IN" sz="5400" b="1" dirty="0" smtClean="0">
                <a:solidFill>
                  <a:srgbClr val="475055"/>
                </a:solidFill>
                <a:effectLst/>
                <a:latin typeface="Cambria" pitchFamily="18" charset="0"/>
                <a:ea typeface="Times New Roman" panose="02020603050405020304" pitchFamily="18" charset="0"/>
              </a:rPr>
              <a:t>Fresh </a:t>
            </a:r>
            <a:r>
              <a:rPr lang="en-IN" sz="5400" b="1" dirty="0">
                <a:solidFill>
                  <a:srgbClr val="475055"/>
                </a:solidFill>
                <a:effectLst/>
                <a:latin typeface="Cambria" pitchFamily="18" charset="0"/>
                <a:ea typeface="Times New Roman" panose="02020603050405020304" pitchFamily="18" charset="0"/>
              </a:rPr>
              <a:t>assessment by the AO</a:t>
            </a:r>
            <a:r>
              <a:rPr lang="en-IN" sz="5400" dirty="0">
                <a:effectLst/>
                <a:latin typeface="Cambria" pitchFamily="18" charset="0"/>
                <a:ea typeface="Times New Roman" panose="02020603050405020304" pitchFamily="18" charset="0"/>
              </a:rPr>
              <a:t/>
            </a:r>
            <a:br>
              <a:rPr lang="en-IN" sz="5400" dirty="0">
                <a:effectLst/>
                <a:latin typeface="Cambria" pitchFamily="18" charset="0"/>
                <a:ea typeface="Times New Roman" panose="02020603050405020304" pitchFamily="18" charset="0"/>
              </a:rPr>
            </a:br>
            <a:endParaRPr lang="en-IN" sz="5400" dirty="0">
              <a:latin typeface="Cambria" pitchFamily="18" charset="0"/>
            </a:endParaRPr>
          </a:p>
        </p:txBody>
      </p:sp>
      <p:sp>
        <p:nvSpPr>
          <p:cNvPr id="4" name="Footer Placeholder 3"/>
          <p:cNvSpPr>
            <a:spLocks noGrp="1"/>
          </p:cNvSpPr>
          <p:nvPr>
            <p:ph type="ftr" sz="quarter" idx="11"/>
          </p:nvPr>
        </p:nvSpPr>
        <p:spPr>
          <a:xfrm>
            <a:off x="8454960" y="6247524"/>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4182805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D649EC-09AC-41E9-9DFE-092F2E5EE653}"/>
              </a:ext>
            </a:extLst>
          </p:cNvPr>
          <p:cNvSpPr>
            <a:spLocks noGrp="1"/>
          </p:cNvSpPr>
          <p:nvPr>
            <p:ph type="title"/>
          </p:nvPr>
        </p:nvSpPr>
        <p:spPr>
          <a:xfrm>
            <a:off x="1239984" y="1884218"/>
            <a:ext cx="9601196" cy="1953491"/>
          </a:xfrm>
        </p:spPr>
        <p:txBody>
          <a:bodyPr>
            <a:noAutofit/>
          </a:bodyPr>
          <a:lstStyle/>
          <a:p>
            <a:pPr algn="ctr"/>
            <a:r>
              <a:rPr lang="en-IN" sz="3600" b="1" dirty="0">
                <a:solidFill>
                  <a:srgbClr val="475055"/>
                </a:solidFill>
                <a:effectLst/>
                <a:latin typeface="Cambria" pitchFamily="18" charset="0"/>
                <a:ea typeface="Calibri" panose="020F0502020204030204" pitchFamily="34" charset="0"/>
                <a:cs typeface="Times New Roman" panose="02020603050405020304" pitchFamily="18" charset="0"/>
              </a:rPr>
              <a:t>Appeal before Hon’ble ITAT against 263 Order [Section 253(1)(c)]</a:t>
            </a:r>
            <a:r>
              <a:rPr lang="en-IN" sz="3600" dirty="0">
                <a:effectLst/>
                <a:latin typeface="Cambria" pitchFamily="18" charset="0"/>
                <a:ea typeface="Calibri" panose="020F0502020204030204" pitchFamily="34" charset="0"/>
                <a:cs typeface="Times New Roman" panose="02020603050405020304" pitchFamily="18" charset="0"/>
              </a:rPr>
              <a:t/>
            </a:r>
            <a:br>
              <a:rPr lang="en-IN" sz="3600" dirty="0">
                <a:effectLst/>
                <a:latin typeface="Cambria" pitchFamily="18" charset="0"/>
                <a:ea typeface="Calibri" panose="020F0502020204030204" pitchFamily="34" charset="0"/>
                <a:cs typeface="Times New Roman" panose="02020603050405020304" pitchFamily="18" charset="0"/>
              </a:rPr>
            </a:br>
            <a:endParaRPr lang="en-IN" sz="3600" dirty="0">
              <a:latin typeface="Cambria" pitchFamily="18" charset="0"/>
            </a:endParaRPr>
          </a:p>
        </p:txBody>
      </p:sp>
      <p:sp>
        <p:nvSpPr>
          <p:cNvPr id="4" name="Footer Placeholder 3"/>
          <p:cNvSpPr>
            <a:spLocks noGrp="1"/>
          </p:cNvSpPr>
          <p:nvPr>
            <p:ph type="ftr" sz="quarter" idx="11"/>
          </p:nvPr>
        </p:nvSpPr>
        <p:spPr>
          <a:xfrm>
            <a:off x="8454960" y="6492875"/>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8039805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2665C2F-1A66-43C4-8431-378AE34AABF8}"/>
              </a:ext>
            </a:extLst>
          </p:cNvPr>
          <p:cNvSpPr>
            <a:spLocks noGrp="1"/>
          </p:cNvSpPr>
          <p:nvPr>
            <p:ph idx="1"/>
          </p:nvPr>
        </p:nvSpPr>
        <p:spPr>
          <a:xfrm>
            <a:off x="1295401" y="1537855"/>
            <a:ext cx="9601196" cy="4613563"/>
          </a:xfrm>
        </p:spPr>
        <p:txBody>
          <a:bodyPr>
            <a:normAutofit fontScale="92500"/>
          </a:bodyPr>
          <a:lstStyle/>
          <a:p>
            <a:pPr algn="just">
              <a:spcAft>
                <a:spcPts val="400"/>
              </a:spcAft>
            </a:pPr>
            <a:r>
              <a:rPr lang="en-IN" sz="2400" b="1" dirty="0">
                <a:solidFill>
                  <a:srgbClr val="444444"/>
                </a:solidFill>
                <a:effectLst/>
                <a:latin typeface="Cambria" pitchFamily="18" charset="0"/>
                <a:ea typeface="Times New Roman" panose="02020603050405020304" pitchFamily="18" charset="0"/>
              </a:rPr>
              <a:t>264.</a:t>
            </a:r>
            <a:r>
              <a:rPr lang="en-IN" sz="2400" dirty="0">
                <a:solidFill>
                  <a:srgbClr val="444444"/>
                </a:solidFill>
                <a:effectLst/>
                <a:latin typeface="Cambria" pitchFamily="18" charset="0"/>
                <a:ea typeface="Times New Roman" panose="02020603050405020304" pitchFamily="18" charset="0"/>
              </a:rPr>
              <a:t> (1) In the case of any order other than an order to which </a:t>
            </a:r>
            <a:r>
              <a:rPr lang="en-IN" sz="2400" u="none" strike="noStrike" dirty="0">
                <a:solidFill>
                  <a:srgbClr val="0072C6"/>
                </a:solidFill>
                <a:effectLst/>
                <a:latin typeface="Cambria" pitchFamily="18" charset="0"/>
                <a:ea typeface="Times New Roman" panose="02020603050405020304" pitchFamily="18" charset="0"/>
              </a:rPr>
              <a:t>section 263</a:t>
            </a:r>
            <a:r>
              <a:rPr lang="en-IN" sz="2400" dirty="0">
                <a:solidFill>
                  <a:srgbClr val="444444"/>
                </a:solidFill>
                <a:effectLst/>
                <a:latin typeface="Cambria" pitchFamily="18" charset="0"/>
                <a:ea typeface="Times New Roman" panose="02020603050405020304" pitchFamily="18" charset="0"/>
              </a:rPr>
              <a:t> applies passed by an authority subordinate to him, the Principal </a:t>
            </a:r>
            <a:r>
              <a:rPr lang="en-IN" sz="2400" u="none" strike="noStrike" baseline="30000" dirty="0">
                <a:solidFill>
                  <a:srgbClr val="0072C6"/>
                </a:solidFill>
                <a:effectLst/>
                <a:latin typeface="Cambria" pitchFamily="18" charset="0"/>
                <a:ea typeface="Times New Roman" panose="02020603050405020304" pitchFamily="18" charset="0"/>
              </a:rPr>
              <a:t>9b</a:t>
            </a:r>
            <a:r>
              <a:rPr lang="en-IN" sz="2400" b="1" dirty="0">
                <a:solidFill>
                  <a:srgbClr val="444444"/>
                </a:solidFill>
                <a:effectLst/>
                <a:latin typeface="Cambria" pitchFamily="18" charset="0"/>
                <a:ea typeface="Times New Roman" panose="02020603050405020304" pitchFamily="18" charset="0"/>
              </a:rPr>
              <a:t>[</a:t>
            </a:r>
            <a:r>
              <a:rPr lang="en-IN" sz="2400" i="1" dirty="0">
                <a:solidFill>
                  <a:srgbClr val="444444"/>
                </a:solidFill>
                <a:effectLst/>
                <a:latin typeface="Cambria" pitchFamily="18" charset="0"/>
                <a:ea typeface="Times New Roman" panose="02020603050405020304" pitchFamily="18" charset="0"/>
              </a:rPr>
              <a:t>Chief Commissioner or Chief Commissioner or Principal</a:t>
            </a:r>
            <a:r>
              <a:rPr lang="en-IN" sz="2400" b="1" dirty="0">
                <a:solidFill>
                  <a:srgbClr val="444444"/>
                </a:solidFill>
                <a:effectLst/>
                <a:latin typeface="Cambria" pitchFamily="18" charset="0"/>
                <a:ea typeface="Times New Roman" panose="02020603050405020304" pitchFamily="18" charset="0"/>
              </a:rPr>
              <a:t>] </a:t>
            </a:r>
            <a:r>
              <a:rPr lang="en-IN" sz="2400" dirty="0">
                <a:solidFill>
                  <a:srgbClr val="444444"/>
                </a:solidFill>
                <a:effectLst/>
                <a:latin typeface="Cambria" pitchFamily="18" charset="0"/>
                <a:ea typeface="Times New Roman" panose="02020603050405020304" pitchFamily="18" charset="0"/>
              </a:rPr>
              <a:t>Commissioner or Commissioner may, either of his own motion or on an application by the </a:t>
            </a:r>
            <a:r>
              <a:rPr lang="en-IN" sz="2400" dirty="0" err="1">
                <a:solidFill>
                  <a:srgbClr val="444444"/>
                </a:solidFill>
                <a:effectLst/>
                <a:latin typeface="Cambria" pitchFamily="18" charset="0"/>
                <a:ea typeface="Times New Roman" panose="02020603050405020304" pitchFamily="18" charset="0"/>
              </a:rPr>
              <a:t>assessee</a:t>
            </a:r>
            <a:r>
              <a:rPr lang="en-IN" sz="2400" dirty="0">
                <a:solidFill>
                  <a:srgbClr val="444444"/>
                </a:solidFill>
                <a:effectLst/>
                <a:latin typeface="Cambria" pitchFamily="18" charset="0"/>
                <a:ea typeface="Times New Roman" panose="02020603050405020304" pitchFamily="18" charset="0"/>
              </a:rPr>
              <a:t> for revision, call for the record of any proceeding under this Act in which any such order has been passed and may make such inquiry or cause such inquiry to be made and, subject to the provisions of this Act, may pass such order thereon, not being an order prejudicial to the </a:t>
            </a:r>
            <a:r>
              <a:rPr lang="en-IN" sz="2400" dirty="0" err="1">
                <a:solidFill>
                  <a:srgbClr val="444444"/>
                </a:solidFill>
                <a:effectLst/>
                <a:latin typeface="Cambria" pitchFamily="18" charset="0"/>
                <a:ea typeface="Times New Roman" panose="02020603050405020304" pitchFamily="18" charset="0"/>
              </a:rPr>
              <a:t>assessee</a:t>
            </a:r>
            <a:r>
              <a:rPr lang="en-IN" sz="2400" dirty="0">
                <a:solidFill>
                  <a:srgbClr val="444444"/>
                </a:solidFill>
                <a:effectLst/>
                <a:latin typeface="Cambria" pitchFamily="18" charset="0"/>
                <a:ea typeface="Times New Roman" panose="02020603050405020304" pitchFamily="18" charset="0"/>
              </a:rPr>
              <a:t>, as he thinks fit.</a:t>
            </a:r>
            <a:endParaRPr lang="en-IN" sz="2400" dirty="0">
              <a:effectLst/>
              <a:latin typeface="Cambria" pitchFamily="18" charset="0"/>
              <a:ea typeface="Times New Roman" panose="02020603050405020304" pitchFamily="18" charset="0"/>
            </a:endParaRPr>
          </a:p>
          <a:p>
            <a:pPr algn="just">
              <a:spcAft>
                <a:spcPts val="400"/>
              </a:spcAft>
            </a:pPr>
            <a:r>
              <a:rPr lang="en-IN" sz="2400" dirty="0">
                <a:solidFill>
                  <a:srgbClr val="444444"/>
                </a:solidFill>
                <a:effectLst/>
                <a:latin typeface="Cambria" pitchFamily="18" charset="0"/>
                <a:ea typeface="Times New Roman" panose="02020603050405020304" pitchFamily="18" charset="0"/>
              </a:rPr>
              <a:t>(2) The Principal </a:t>
            </a:r>
            <a:r>
              <a:rPr lang="en-IN" sz="2400" u="none" strike="noStrike" baseline="30000" dirty="0">
                <a:solidFill>
                  <a:srgbClr val="0072C6"/>
                </a:solidFill>
                <a:effectLst/>
                <a:latin typeface="Cambria" pitchFamily="18" charset="0"/>
                <a:ea typeface="Times New Roman" panose="02020603050405020304" pitchFamily="18" charset="0"/>
              </a:rPr>
              <a:t>9b</a:t>
            </a:r>
            <a:r>
              <a:rPr lang="en-IN" sz="2400" b="1" dirty="0">
                <a:solidFill>
                  <a:srgbClr val="444444"/>
                </a:solidFill>
                <a:effectLst/>
                <a:latin typeface="Cambria" pitchFamily="18" charset="0"/>
                <a:ea typeface="Times New Roman" panose="02020603050405020304" pitchFamily="18" charset="0"/>
              </a:rPr>
              <a:t>[</a:t>
            </a:r>
            <a:r>
              <a:rPr lang="en-IN" sz="2400" i="1" dirty="0">
                <a:solidFill>
                  <a:srgbClr val="444444"/>
                </a:solidFill>
                <a:effectLst/>
                <a:latin typeface="Cambria" pitchFamily="18" charset="0"/>
                <a:ea typeface="Times New Roman" panose="02020603050405020304" pitchFamily="18" charset="0"/>
              </a:rPr>
              <a:t>Chief Commissioner or Chief Commissioner or Principal</a:t>
            </a:r>
            <a:r>
              <a:rPr lang="en-IN" sz="2400" b="1" dirty="0">
                <a:solidFill>
                  <a:srgbClr val="444444"/>
                </a:solidFill>
                <a:effectLst/>
                <a:latin typeface="Cambria" pitchFamily="18" charset="0"/>
                <a:ea typeface="Times New Roman" panose="02020603050405020304" pitchFamily="18" charset="0"/>
              </a:rPr>
              <a:t>] </a:t>
            </a:r>
            <a:r>
              <a:rPr lang="en-IN" sz="2400" dirty="0">
                <a:solidFill>
                  <a:srgbClr val="444444"/>
                </a:solidFill>
                <a:effectLst/>
                <a:latin typeface="Cambria" pitchFamily="18" charset="0"/>
                <a:ea typeface="Times New Roman" panose="02020603050405020304" pitchFamily="18" charset="0"/>
              </a:rPr>
              <a:t>Commissioner or Commissioner shall not of his own motion revise any order under this section if the order has been made more than one year previously.</a:t>
            </a:r>
            <a:endParaRPr lang="en-IN" sz="2400" dirty="0">
              <a:effectLst/>
              <a:latin typeface="Cambria" pitchFamily="18" charset="0"/>
              <a:ea typeface="Times New Roman" panose="02020603050405020304" pitchFamily="18" charset="0"/>
            </a:endParaRPr>
          </a:p>
          <a:p>
            <a:endParaRPr lang="en-IN" dirty="0"/>
          </a:p>
        </p:txBody>
      </p:sp>
      <p:sp>
        <p:nvSpPr>
          <p:cNvPr id="2" name="Title 1">
            <a:extLst>
              <a:ext uri="{FF2B5EF4-FFF2-40B4-BE49-F238E27FC236}">
                <a16:creationId xmlns="" xmlns:a16="http://schemas.microsoft.com/office/drawing/2014/main" id="{19286306-A602-460C-8F1B-9A6679E7797D}"/>
              </a:ext>
            </a:extLst>
          </p:cNvPr>
          <p:cNvSpPr>
            <a:spLocks noGrp="1"/>
          </p:cNvSpPr>
          <p:nvPr>
            <p:ph type="title"/>
          </p:nvPr>
        </p:nvSpPr>
        <p:spPr>
          <a:xfrm>
            <a:off x="1295402" y="982133"/>
            <a:ext cx="9601196" cy="791250"/>
          </a:xfrm>
        </p:spPr>
        <p:txBody>
          <a:bodyPr>
            <a:noAutofit/>
          </a:bodyPr>
          <a:lstStyle/>
          <a:p>
            <a:r>
              <a:rPr lang="en-IN" b="1" dirty="0">
                <a:solidFill>
                  <a:srgbClr val="444444"/>
                </a:solidFill>
                <a:effectLst/>
                <a:latin typeface="Cambria" pitchFamily="18" charset="0"/>
                <a:ea typeface="Times New Roman" panose="02020603050405020304" pitchFamily="18" charset="0"/>
              </a:rPr>
              <a:t>Revision of other </a:t>
            </a:r>
            <a:r>
              <a:rPr lang="en-IN" b="1" dirty="0" smtClean="0">
                <a:solidFill>
                  <a:srgbClr val="444444"/>
                </a:solidFill>
                <a:effectLst/>
                <a:latin typeface="Cambria" pitchFamily="18" charset="0"/>
                <a:ea typeface="Times New Roman" panose="02020603050405020304" pitchFamily="18" charset="0"/>
              </a:rPr>
              <a:t>orders</a:t>
            </a:r>
            <a:r>
              <a:rPr lang="en-IN" dirty="0">
                <a:effectLst/>
                <a:latin typeface="Cambria" pitchFamily="18" charset="0"/>
                <a:ea typeface="Times New Roman" panose="02020603050405020304" pitchFamily="18" charset="0"/>
              </a:rPr>
              <a:t/>
            </a:r>
            <a:br>
              <a:rPr lang="en-IN" dirty="0">
                <a:effectLst/>
                <a:latin typeface="Cambria" pitchFamily="18" charset="0"/>
                <a:ea typeface="Times New Roman" panose="02020603050405020304" pitchFamily="18" charset="0"/>
              </a:rPr>
            </a:br>
            <a:endParaRPr lang="en-IN" dirty="0">
              <a:latin typeface="Cambria" pitchFamily="18" charset="0"/>
            </a:endParaRPr>
          </a:p>
        </p:txBody>
      </p:sp>
      <p:sp>
        <p:nvSpPr>
          <p:cNvPr id="4" name="Footer Placeholder 3"/>
          <p:cNvSpPr>
            <a:spLocks noGrp="1"/>
          </p:cNvSpPr>
          <p:nvPr>
            <p:ph type="ftr" sz="quarter" idx="11"/>
          </p:nvPr>
        </p:nvSpPr>
        <p:spPr>
          <a:xfrm>
            <a:off x="8037866" y="6295650"/>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1165744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C406D09-4C2B-4B04-8969-4B43FAA6BB76}"/>
              </a:ext>
            </a:extLst>
          </p:cNvPr>
          <p:cNvSpPr>
            <a:spLocks noGrp="1"/>
          </p:cNvSpPr>
          <p:nvPr>
            <p:ph idx="1"/>
          </p:nvPr>
        </p:nvSpPr>
        <p:spPr>
          <a:xfrm>
            <a:off x="1295401" y="1385455"/>
            <a:ext cx="9601196" cy="4490413"/>
          </a:xfrm>
        </p:spPr>
        <p:txBody>
          <a:bodyPr>
            <a:normAutofit lnSpcReduction="10000"/>
          </a:bodyPr>
          <a:lstStyle/>
          <a:p>
            <a:pPr algn="just">
              <a:spcAft>
                <a:spcPts val="400"/>
              </a:spcAft>
              <a:buNone/>
            </a:pPr>
            <a:r>
              <a:rPr lang="en-IN" dirty="0">
                <a:solidFill>
                  <a:srgbClr val="444444"/>
                </a:solidFill>
                <a:effectLst/>
                <a:latin typeface="Cambria" pitchFamily="18" charset="0"/>
                <a:ea typeface="Times New Roman" panose="02020603050405020304" pitchFamily="18" charset="0"/>
              </a:rPr>
              <a:t>(3) In the case of an application for revision under this section by the </a:t>
            </a:r>
            <a:r>
              <a:rPr lang="en-IN" dirty="0" err="1">
                <a:solidFill>
                  <a:srgbClr val="444444"/>
                </a:solidFill>
                <a:effectLst/>
                <a:latin typeface="Cambria" pitchFamily="18" charset="0"/>
                <a:ea typeface="Times New Roman" panose="02020603050405020304" pitchFamily="18" charset="0"/>
              </a:rPr>
              <a:t>assessee</a:t>
            </a:r>
            <a:r>
              <a:rPr lang="en-IN" dirty="0">
                <a:solidFill>
                  <a:srgbClr val="444444"/>
                </a:solidFill>
                <a:effectLst/>
                <a:latin typeface="Cambria" pitchFamily="18" charset="0"/>
                <a:ea typeface="Times New Roman" panose="02020603050405020304" pitchFamily="18" charset="0"/>
              </a:rPr>
              <a:t>, the application must be made within one year from the date on which the order in question was communicated to him or the date on which he otherwise came to know of it, whichever is earlier :</a:t>
            </a:r>
            <a:endParaRPr lang="en-IN" dirty="0">
              <a:effectLst/>
              <a:latin typeface="Cambria" pitchFamily="18" charset="0"/>
              <a:ea typeface="Times New Roman" panose="02020603050405020304" pitchFamily="18" charset="0"/>
            </a:endParaRPr>
          </a:p>
          <a:p>
            <a:pPr algn="just">
              <a:spcAft>
                <a:spcPts val="400"/>
              </a:spcAft>
              <a:buNone/>
            </a:pPr>
            <a:r>
              <a:rPr lang="en-IN" b="1" dirty="0" smtClean="0">
                <a:solidFill>
                  <a:srgbClr val="444444"/>
                </a:solidFill>
                <a:effectLst/>
                <a:latin typeface="Cambria" pitchFamily="18" charset="0"/>
                <a:ea typeface="Times New Roman" panose="02020603050405020304" pitchFamily="18" charset="0"/>
              </a:rPr>
              <a:t>				Provided</a:t>
            </a:r>
            <a:r>
              <a:rPr lang="en-IN" dirty="0">
                <a:solidFill>
                  <a:srgbClr val="444444"/>
                </a:solidFill>
                <a:effectLst/>
                <a:latin typeface="Cambria" pitchFamily="18" charset="0"/>
                <a:ea typeface="Times New Roman" panose="02020603050405020304" pitchFamily="18" charset="0"/>
              </a:rPr>
              <a:t> that the Principal </a:t>
            </a:r>
            <a:r>
              <a:rPr lang="en-IN" u="none" strike="noStrike" baseline="30000" dirty="0">
                <a:solidFill>
                  <a:srgbClr val="0072C6"/>
                </a:solidFill>
                <a:effectLst/>
                <a:latin typeface="Cambria" pitchFamily="18" charset="0"/>
                <a:ea typeface="Times New Roman" panose="02020603050405020304" pitchFamily="18" charset="0"/>
              </a:rPr>
              <a:t>9b</a:t>
            </a:r>
            <a:r>
              <a:rPr lang="en-IN" b="1" dirty="0">
                <a:solidFill>
                  <a:srgbClr val="444444"/>
                </a:solidFill>
                <a:effectLst/>
                <a:latin typeface="Cambria" pitchFamily="18" charset="0"/>
                <a:ea typeface="Times New Roman" panose="02020603050405020304" pitchFamily="18" charset="0"/>
              </a:rPr>
              <a:t>[</a:t>
            </a:r>
            <a:r>
              <a:rPr lang="en-IN" i="1" dirty="0">
                <a:solidFill>
                  <a:srgbClr val="444444"/>
                </a:solidFill>
                <a:effectLst/>
                <a:latin typeface="Cambria" pitchFamily="18" charset="0"/>
                <a:ea typeface="Times New Roman" panose="02020603050405020304" pitchFamily="18" charset="0"/>
              </a:rPr>
              <a:t>Chief Commissioner or Chief Commissioner or Principal</a:t>
            </a:r>
            <a:r>
              <a:rPr lang="en-IN" b="1" dirty="0">
                <a:solidFill>
                  <a:srgbClr val="444444"/>
                </a:solidFill>
                <a:effectLst/>
                <a:latin typeface="Cambria" pitchFamily="18" charset="0"/>
                <a:ea typeface="Times New Roman" panose="02020603050405020304" pitchFamily="18" charset="0"/>
              </a:rPr>
              <a:t>] </a:t>
            </a:r>
            <a:r>
              <a:rPr lang="en-IN" dirty="0">
                <a:solidFill>
                  <a:srgbClr val="444444"/>
                </a:solidFill>
                <a:effectLst/>
                <a:latin typeface="Cambria" pitchFamily="18" charset="0"/>
                <a:ea typeface="Times New Roman" panose="02020603050405020304" pitchFamily="18" charset="0"/>
              </a:rPr>
              <a:t>Commissioner or Commissioner may, if he is satisfied that the assessee was prevented by sufficient cause from making the application within that period, admit an application made after the expiry of that period.</a:t>
            </a:r>
            <a:endParaRPr lang="en-IN" dirty="0">
              <a:effectLst/>
              <a:latin typeface="Cambria" pitchFamily="18" charset="0"/>
              <a:ea typeface="Times New Roman" panose="02020603050405020304" pitchFamily="18" charset="0"/>
            </a:endParaRPr>
          </a:p>
          <a:p>
            <a:endParaRPr lang="en-IN" dirty="0">
              <a:latin typeface="Cambria" pitchFamily="18" charset="0"/>
            </a:endParaRPr>
          </a:p>
        </p:txBody>
      </p:sp>
      <p:sp>
        <p:nvSpPr>
          <p:cNvPr id="4" name="Footer Placeholder 3"/>
          <p:cNvSpPr>
            <a:spLocks noGrp="1"/>
          </p:cNvSpPr>
          <p:nvPr>
            <p:ph type="ftr" sz="quarter" idx="11"/>
          </p:nvPr>
        </p:nvSpPr>
        <p:spPr>
          <a:xfrm>
            <a:off x="8358708" y="6231482"/>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17160846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3A54EA1-F783-4381-BC34-C58FC1E00496}"/>
              </a:ext>
            </a:extLst>
          </p:cNvPr>
          <p:cNvSpPr>
            <a:spLocks noGrp="1"/>
          </p:cNvSpPr>
          <p:nvPr>
            <p:ph idx="1"/>
          </p:nvPr>
        </p:nvSpPr>
        <p:spPr>
          <a:xfrm>
            <a:off x="1295401" y="1191491"/>
            <a:ext cx="9601196" cy="4684377"/>
          </a:xfrm>
        </p:spPr>
        <p:txBody>
          <a:bodyPr/>
          <a:lstStyle/>
          <a:p>
            <a:pPr algn="just">
              <a:spcAft>
                <a:spcPts val="400"/>
              </a:spcAft>
              <a:buNone/>
            </a:pPr>
            <a:r>
              <a:rPr lang="en-IN" sz="2000" dirty="0" smtClean="0">
                <a:solidFill>
                  <a:srgbClr val="444444"/>
                </a:solidFill>
                <a:effectLst/>
                <a:latin typeface="Cambria" pitchFamily="18" charset="0"/>
                <a:ea typeface="SimHei" pitchFamily="49" charset="-122"/>
              </a:rPr>
              <a:t>(4) The Principal </a:t>
            </a:r>
            <a:r>
              <a:rPr lang="en-IN" sz="2000" u="none" strike="noStrike" baseline="30000" dirty="0" smtClean="0">
                <a:solidFill>
                  <a:srgbClr val="0072C6"/>
                </a:solidFill>
                <a:effectLst/>
                <a:latin typeface="Cambria" pitchFamily="18" charset="0"/>
                <a:ea typeface="SimHei" pitchFamily="49" charset="-122"/>
              </a:rPr>
              <a:t>9b</a:t>
            </a:r>
            <a:r>
              <a:rPr lang="en-IN" sz="2000" b="1" dirty="0" smtClean="0">
                <a:solidFill>
                  <a:srgbClr val="444444"/>
                </a:solidFill>
                <a:effectLst/>
                <a:latin typeface="Cambria" pitchFamily="18" charset="0"/>
                <a:ea typeface="SimHei" pitchFamily="49" charset="-122"/>
              </a:rPr>
              <a:t>[</a:t>
            </a:r>
            <a:r>
              <a:rPr lang="en-IN" sz="2000" i="1" dirty="0" smtClean="0">
                <a:solidFill>
                  <a:srgbClr val="444444"/>
                </a:solidFill>
                <a:effectLst/>
                <a:latin typeface="Cambria" pitchFamily="18" charset="0"/>
                <a:ea typeface="SimHei" pitchFamily="49" charset="-122"/>
              </a:rPr>
              <a:t>Chief Commissioner or Chief Commissioner or Principal</a:t>
            </a:r>
            <a:r>
              <a:rPr lang="en-IN" sz="2000" b="1" dirty="0" smtClean="0">
                <a:solidFill>
                  <a:srgbClr val="444444"/>
                </a:solidFill>
                <a:effectLst/>
                <a:latin typeface="Cambria" pitchFamily="18" charset="0"/>
                <a:ea typeface="SimHei" pitchFamily="49" charset="-122"/>
              </a:rPr>
              <a:t>] </a:t>
            </a:r>
            <a:r>
              <a:rPr lang="en-IN" sz="2000" dirty="0" smtClean="0">
                <a:solidFill>
                  <a:srgbClr val="444444"/>
                </a:solidFill>
                <a:effectLst/>
                <a:latin typeface="Cambria" pitchFamily="18" charset="0"/>
                <a:ea typeface="SimHei" pitchFamily="49" charset="-122"/>
              </a:rPr>
              <a:t>Commissioner or Commissioner shall not revise any order under this section in the following cases—</a:t>
            </a:r>
            <a:endParaRPr lang="en-IN" sz="2000" dirty="0" smtClean="0">
              <a:effectLst/>
              <a:latin typeface="Cambria" pitchFamily="18" charset="0"/>
              <a:ea typeface="SimHei" pitchFamily="49" charset="-122"/>
            </a:endParaRPr>
          </a:p>
          <a:p>
            <a:pPr marL="504190" indent="-252095" algn="just">
              <a:spcAft>
                <a:spcPts val="400"/>
              </a:spcAft>
              <a:buNone/>
            </a:pPr>
            <a:r>
              <a:rPr lang="en-IN" sz="2000" dirty="0" smtClean="0">
                <a:solidFill>
                  <a:srgbClr val="444444"/>
                </a:solidFill>
                <a:effectLst/>
                <a:latin typeface="Cambria" pitchFamily="18" charset="0"/>
                <a:ea typeface="SimHei" pitchFamily="49" charset="-122"/>
              </a:rPr>
              <a:t>(</a:t>
            </a:r>
            <a:r>
              <a:rPr lang="en-IN" sz="2000" i="1" dirty="0" smtClean="0">
                <a:solidFill>
                  <a:srgbClr val="444444"/>
                </a:solidFill>
                <a:effectLst/>
                <a:latin typeface="Cambria" pitchFamily="18" charset="0"/>
                <a:ea typeface="SimHei" pitchFamily="49" charset="-122"/>
              </a:rPr>
              <a:t>a</a:t>
            </a:r>
            <a:r>
              <a:rPr lang="en-IN" sz="2000" dirty="0" smtClean="0">
                <a:solidFill>
                  <a:srgbClr val="444444"/>
                </a:solidFill>
                <a:effectLst/>
                <a:latin typeface="Cambria" pitchFamily="18" charset="0"/>
                <a:ea typeface="SimHei" pitchFamily="49" charset="-122"/>
              </a:rPr>
              <a:t>) where an appeal against the order lies to the Deputy Commissioner (Appeals) or to the Commissioner (Appeals) or to the Appellate Tribunal but has not been made and the time within which such appeal may be made has not expired, or, in the case of an appeal to the Commissioner (Appeals) or to the Appellate Tribunal, the assessee has not waived his right of appeal; or</a:t>
            </a:r>
            <a:endParaRPr lang="en-IN" sz="2000" dirty="0" smtClean="0">
              <a:effectLst/>
              <a:latin typeface="Cambria" pitchFamily="18" charset="0"/>
              <a:ea typeface="SimHei" pitchFamily="49" charset="-122"/>
            </a:endParaRPr>
          </a:p>
          <a:p>
            <a:pPr marL="504190" indent="-252095" algn="just">
              <a:spcAft>
                <a:spcPts val="400"/>
              </a:spcAft>
              <a:buNone/>
            </a:pPr>
            <a:r>
              <a:rPr lang="en-IN" sz="2000" dirty="0" smtClean="0">
                <a:solidFill>
                  <a:srgbClr val="444444"/>
                </a:solidFill>
                <a:effectLst/>
                <a:latin typeface="Cambria" pitchFamily="18" charset="0"/>
                <a:ea typeface="SimHei" pitchFamily="49" charset="-122"/>
              </a:rPr>
              <a:t>(</a:t>
            </a:r>
            <a:r>
              <a:rPr lang="en-IN" sz="2000" i="1" dirty="0" smtClean="0">
                <a:solidFill>
                  <a:srgbClr val="444444"/>
                </a:solidFill>
                <a:effectLst/>
                <a:latin typeface="Cambria" pitchFamily="18" charset="0"/>
                <a:ea typeface="SimHei" pitchFamily="49" charset="-122"/>
              </a:rPr>
              <a:t>b</a:t>
            </a:r>
            <a:r>
              <a:rPr lang="en-IN" sz="2000" dirty="0" smtClean="0">
                <a:solidFill>
                  <a:srgbClr val="444444"/>
                </a:solidFill>
                <a:effectLst/>
                <a:latin typeface="Cambria" pitchFamily="18" charset="0"/>
                <a:ea typeface="SimHei" pitchFamily="49" charset="-122"/>
              </a:rPr>
              <a:t>) where the order is pending on an appeal before the Deputy Commissioner (Appeals); or</a:t>
            </a:r>
            <a:endParaRPr lang="en-IN" sz="2000" dirty="0" smtClean="0">
              <a:effectLst/>
              <a:latin typeface="Cambria" pitchFamily="18" charset="0"/>
              <a:ea typeface="SimHei" pitchFamily="49" charset="-122"/>
            </a:endParaRPr>
          </a:p>
          <a:p>
            <a:pPr marL="504190" indent="-252095" algn="just">
              <a:spcAft>
                <a:spcPts val="400"/>
              </a:spcAft>
              <a:buNone/>
            </a:pPr>
            <a:r>
              <a:rPr lang="en-IN" sz="2000" dirty="0" smtClean="0">
                <a:solidFill>
                  <a:srgbClr val="444444"/>
                </a:solidFill>
                <a:effectLst/>
                <a:latin typeface="Cambria" pitchFamily="18" charset="0"/>
                <a:ea typeface="SimHei" pitchFamily="49" charset="-122"/>
              </a:rPr>
              <a:t>(</a:t>
            </a:r>
            <a:r>
              <a:rPr lang="en-IN" sz="2000" i="1" dirty="0" smtClean="0">
                <a:solidFill>
                  <a:srgbClr val="444444"/>
                </a:solidFill>
                <a:effectLst/>
                <a:latin typeface="Cambria" pitchFamily="18" charset="0"/>
                <a:ea typeface="SimHei" pitchFamily="49" charset="-122"/>
              </a:rPr>
              <a:t>c</a:t>
            </a:r>
            <a:r>
              <a:rPr lang="en-IN" sz="2000" dirty="0" smtClean="0">
                <a:solidFill>
                  <a:srgbClr val="444444"/>
                </a:solidFill>
                <a:effectLst/>
                <a:latin typeface="Cambria" pitchFamily="18" charset="0"/>
                <a:ea typeface="SimHei" pitchFamily="49" charset="-122"/>
              </a:rPr>
              <a:t>) where the order has been made the subject of an appeal to the Commissioner (Appeals) or to the Appellate Tribunal.</a:t>
            </a:r>
            <a:endParaRPr lang="en-IN" sz="2000" dirty="0" smtClean="0">
              <a:effectLst/>
              <a:latin typeface="Cambria" pitchFamily="18" charset="0"/>
              <a:ea typeface="SimHei" pitchFamily="49" charset="-122"/>
            </a:endParaRPr>
          </a:p>
          <a:p>
            <a:endParaRPr lang="en-IN" dirty="0"/>
          </a:p>
        </p:txBody>
      </p:sp>
      <p:sp>
        <p:nvSpPr>
          <p:cNvPr id="4" name="Footer Placeholder 3"/>
          <p:cNvSpPr>
            <a:spLocks noGrp="1"/>
          </p:cNvSpPr>
          <p:nvPr>
            <p:ph type="ftr" sz="quarter" idx="11"/>
          </p:nvPr>
        </p:nvSpPr>
        <p:spPr>
          <a:xfrm>
            <a:off x="8246413" y="6167314"/>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37263410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8B9369C-2054-43E0-ACED-F848A3877C8A}"/>
              </a:ext>
            </a:extLst>
          </p:cNvPr>
          <p:cNvSpPr>
            <a:spLocks noGrp="1"/>
          </p:cNvSpPr>
          <p:nvPr>
            <p:ph idx="1"/>
          </p:nvPr>
        </p:nvSpPr>
        <p:spPr>
          <a:xfrm>
            <a:off x="1295401" y="1482436"/>
            <a:ext cx="9601196" cy="4393432"/>
          </a:xfrm>
        </p:spPr>
        <p:txBody>
          <a:bodyPr>
            <a:normAutofit fontScale="92500"/>
          </a:bodyPr>
          <a:lstStyle/>
          <a:p>
            <a:pPr algn="just">
              <a:spcAft>
                <a:spcPts val="400"/>
              </a:spcAft>
            </a:pPr>
            <a:r>
              <a:rPr lang="en-IN" sz="2600" dirty="0">
                <a:solidFill>
                  <a:srgbClr val="444444"/>
                </a:solidFill>
                <a:effectLst/>
                <a:latin typeface="Cambria" pitchFamily="18" charset="0"/>
                <a:ea typeface="Times New Roman" panose="02020603050405020304" pitchFamily="18" charset="0"/>
              </a:rPr>
              <a:t>(5) Every application by an </a:t>
            </a:r>
            <a:r>
              <a:rPr lang="en-IN" sz="2600" dirty="0" err="1">
                <a:solidFill>
                  <a:srgbClr val="444444"/>
                </a:solidFill>
                <a:effectLst/>
                <a:latin typeface="Cambria" pitchFamily="18" charset="0"/>
                <a:ea typeface="Times New Roman" panose="02020603050405020304" pitchFamily="18" charset="0"/>
              </a:rPr>
              <a:t>assessee</a:t>
            </a:r>
            <a:r>
              <a:rPr lang="en-IN" sz="2600" dirty="0">
                <a:solidFill>
                  <a:srgbClr val="444444"/>
                </a:solidFill>
                <a:effectLst/>
                <a:latin typeface="Cambria" pitchFamily="18" charset="0"/>
                <a:ea typeface="Times New Roman" panose="02020603050405020304" pitchFamily="18" charset="0"/>
              </a:rPr>
              <a:t> for revision under this section shall be accompanied by a fee of five hundred rupees.</a:t>
            </a:r>
            <a:endParaRPr lang="en-IN" sz="2600" dirty="0">
              <a:effectLst/>
              <a:latin typeface="Cambria" pitchFamily="18" charset="0"/>
              <a:ea typeface="Times New Roman" panose="02020603050405020304" pitchFamily="18" charset="0"/>
            </a:endParaRPr>
          </a:p>
          <a:p>
            <a:pPr algn="just">
              <a:spcAft>
                <a:spcPts val="400"/>
              </a:spcAft>
            </a:pPr>
            <a:r>
              <a:rPr lang="en-IN" sz="2600" dirty="0">
                <a:solidFill>
                  <a:srgbClr val="444444"/>
                </a:solidFill>
                <a:effectLst/>
                <a:latin typeface="Cambria" pitchFamily="18" charset="0"/>
                <a:ea typeface="Times New Roman" panose="02020603050405020304" pitchFamily="18" charset="0"/>
              </a:rPr>
              <a:t>(6) On every application by an </a:t>
            </a:r>
            <a:r>
              <a:rPr lang="en-IN" sz="2600" dirty="0" err="1">
                <a:solidFill>
                  <a:srgbClr val="444444"/>
                </a:solidFill>
                <a:effectLst/>
                <a:latin typeface="Cambria" pitchFamily="18" charset="0"/>
                <a:ea typeface="Times New Roman" panose="02020603050405020304" pitchFamily="18" charset="0"/>
              </a:rPr>
              <a:t>assessee</a:t>
            </a:r>
            <a:r>
              <a:rPr lang="en-IN" sz="2600" dirty="0">
                <a:solidFill>
                  <a:srgbClr val="444444"/>
                </a:solidFill>
                <a:effectLst/>
                <a:latin typeface="Cambria" pitchFamily="18" charset="0"/>
                <a:ea typeface="Times New Roman" panose="02020603050405020304" pitchFamily="18" charset="0"/>
              </a:rPr>
              <a:t> for revision under this sub-section, made on or after the 1st day of October, 1998, an order shall be passed within one year from the end of the financial year in which such application is made by the </a:t>
            </a:r>
            <a:r>
              <a:rPr lang="en-IN" sz="2600" dirty="0" err="1">
                <a:solidFill>
                  <a:srgbClr val="444444"/>
                </a:solidFill>
                <a:effectLst/>
                <a:latin typeface="Cambria" pitchFamily="18" charset="0"/>
                <a:ea typeface="Times New Roman" panose="02020603050405020304" pitchFamily="18" charset="0"/>
              </a:rPr>
              <a:t>assessee</a:t>
            </a:r>
            <a:r>
              <a:rPr lang="en-IN" sz="2600" dirty="0">
                <a:solidFill>
                  <a:srgbClr val="444444"/>
                </a:solidFill>
                <a:effectLst/>
                <a:latin typeface="Cambria" pitchFamily="18" charset="0"/>
                <a:ea typeface="Times New Roman" panose="02020603050405020304" pitchFamily="18" charset="0"/>
              </a:rPr>
              <a:t> for revision.</a:t>
            </a:r>
            <a:endParaRPr lang="en-IN" sz="2600" dirty="0">
              <a:effectLst/>
              <a:latin typeface="Cambria" pitchFamily="18" charset="0"/>
              <a:ea typeface="Times New Roman" panose="02020603050405020304" pitchFamily="18" charset="0"/>
            </a:endParaRPr>
          </a:p>
          <a:p>
            <a:pPr algn="just">
              <a:spcAft>
                <a:spcPts val="400"/>
              </a:spcAft>
            </a:pPr>
            <a:r>
              <a:rPr lang="en-IN" sz="2600" i="1" dirty="0">
                <a:solidFill>
                  <a:srgbClr val="444444"/>
                </a:solidFill>
                <a:effectLst/>
                <a:latin typeface="Cambria" pitchFamily="18" charset="0"/>
                <a:ea typeface="Times New Roman" panose="02020603050405020304" pitchFamily="18" charset="0"/>
              </a:rPr>
              <a:t>Explanation</a:t>
            </a:r>
            <a:r>
              <a:rPr lang="en-IN" sz="2600" dirty="0">
                <a:solidFill>
                  <a:srgbClr val="444444"/>
                </a:solidFill>
                <a:effectLst/>
                <a:latin typeface="Cambria" pitchFamily="18" charset="0"/>
                <a:ea typeface="Times New Roman" panose="02020603050405020304" pitchFamily="18" charset="0"/>
              </a:rPr>
              <a:t>.—In computing the period of limitation for the purposes of this sub-section, the time taken in giving an opportunity to the </a:t>
            </a:r>
            <a:r>
              <a:rPr lang="en-IN" sz="2600" dirty="0" err="1">
                <a:solidFill>
                  <a:srgbClr val="444444"/>
                </a:solidFill>
                <a:effectLst/>
                <a:latin typeface="Cambria" pitchFamily="18" charset="0"/>
                <a:ea typeface="Times New Roman" panose="02020603050405020304" pitchFamily="18" charset="0"/>
              </a:rPr>
              <a:t>assessee</a:t>
            </a:r>
            <a:r>
              <a:rPr lang="en-IN" sz="2600" dirty="0">
                <a:solidFill>
                  <a:srgbClr val="444444"/>
                </a:solidFill>
                <a:effectLst/>
                <a:latin typeface="Cambria" pitchFamily="18" charset="0"/>
                <a:ea typeface="Times New Roman" panose="02020603050405020304" pitchFamily="18" charset="0"/>
              </a:rPr>
              <a:t> to be re-heard under the proviso to </a:t>
            </a:r>
            <a:r>
              <a:rPr lang="en-IN" sz="2600" u="none" strike="noStrike" dirty="0">
                <a:solidFill>
                  <a:srgbClr val="0072C6"/>
                </a:solidFill>
                <a:effectLst/>
                <a:latin typeface="Cambria" pitchFamily="18" charset="0"/>
                <a:ea typeface="Times New Roman" panose="02020603050405020304" pitchFamily="18" charset="0"/>
              </a:rPr>
              <a:t>section 129</a:t>
            </a:r>
            <a:r>
              <a:rPr lang="en-IN" sz="2600" dirty="0">
                <a:solidFill>
                  <a:srgbClr val="444444"/>
                </a:solidFill>
                <a:effectLst/>
                <a:latin typeface="Cambria" pitchFamily="18" charset="0"/>
                <a:ea typeface="Times New Roman" panose="02020603050405020304" pitchFamily="18" charset="0"/>
              </a:rPr>
              <a:t> and any period during which any proceeding under this section is stayed by an order or injunction of any court shall be excluded.</a:t>
            </a:r>
            <a:endParaRPr lang="en-IN" sz="2600" dirty="0">
              <a:effectLst/>
              <a:latin typeface="Cambria" pitchFamily="18" charset="0"/>
              <a:ea typeface="Times New Roman" panose="02020603050405020304" pitchFamily="18" charset="0"/>
            </a:endParaRPr>
          </a:p>
          <a:p>
            <a:endParaRPr lang="en-IN" dirty="0"/>
          </a:p>
        </p:txBody>
      </p:sp>
      <p:sp>
        <p:nvSpPr>
          <p:cNvPr id="4" name="Footer Placeholder 3"/>
          <p:cNvSpPr>
            <a:spLocks noGrp="1"/>
          </p:cNvSpPr>
          <p:nvPr>
            <p:ph type="ftr" sz="quarter" idx="11"/>
          </p:nvPr>
        </p:nvSpPr>
        <p:spPr>
          <a:xfrm>
            <a:off x="5840097" y="6208295"/>
            <a:ext cx="5437503" cy="564775"/>
          </a:xfrm>
        </p:spPr>
        <p:txBody>
          <a:bodyPr/>
          <a:lstStyle/>
          <a:p>
            <a:r>
              <a:rPr lang="en-IN" sz="2400" dirty="0" smtClean="0"/>
              <a:t>CA.R.SUBRAMANIAN</a:t>
            </a:r>
            <a:endParaRPr lang="en-IN" sz="2400" dirty="0"/>
          </a:p>
        </p:txBody>
      </p:sp>
    </p:spTree>
    <p:extLst>
      <p:ext uri="{BB962C8B-B14F-4D97-AF65-F5344CB8AC3E}">
        <p14:creationId xmlns="" xmlns:p14="http://schemas.microsoft.com/office/powerpoint/2010/main" val="4082254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6EAEC29-B4C5-4E57-B7A1-E6B5E4F90D93}"/>
              </a:ext>
            </a:extLst>
          </p:cNvPr>
          <p:cNvSpPr>
            <a:spLocks noGrp="1"/>
          </p:cNvSpPr>
          <p:nvPr>
            <p:ph idx="1"/>
          </p:nvPr>
        </p:nvSpPr>
        <p:spPr>
          <a:xfrm>
            <a:off x="1295401" y="1219200"/>
            <a:ext cx="9601196" cy="4656668"/>
          </a:xfrm>
        </p:spPr>
        <p:txBody>
          <a:bodyPr>
            <a:normAutofit fontScale="92500" lnSpcReduction="10000"/>
          </a:bodyPr>
          <a:lstStyle/>
          <a:p>
            <a:pPr algn="just">
              <a:spcAft>
                <a:spcPts val="400"/>
              </a:spcAft>
            </a:pPr>
            <a:r>
              <a:rPr lang="en-IN" sz="2600" dirty="0">
                <a:solidFill>
                  <a:srgbClr val="444444"/>
                </a:solidFill>
                <a:effectLst/>
                <a:latin typeface="Cambria" pitchFamily="18" charset="0"/>
                <a:ea typeface="Times New Roman" panose="02020603050405020304" pitchFamily="18" charset="0"/>
              </a:rPr>
              <a:t>(7) Notwithstanding anything contained in sub-section (6), an order in revision under sub-section (6) may be passed at any time in consequence of or to give effect to any finding or direction contained in an order of the Appellate Tribunal, National Tax Tribunal, the High Court or the Supreme Court.</a:t>
            </a:r>
            <a:endParaRPr lang="en-IN" sz="2600" dirty="0">
              <a:effectLst/>
              <a:latin typeface="Cambria" pitchFamily="18" charset="0"/>
              <a:ea typeface="Times New Roman" panose="02020603050405020304" pitchFamily="18" charset="0"/>
            </a:endParaRPr>
          </a:p>
          <a:p>
            <a:pPr algn="just">
              <a:spcAft>
                <a:spcPts val="400"/>
              </a:spcAft>
            </a:pPr>
            <a:r>
              <a:rPr lang="en-IN" sz="2600" i="1" dirty="0">
                <a:solidFill>
                  <a:srgbClr val="444444"/>
                </a:solidFill>
                <a:effectLst/>
                <a:latin typeface="Cambria" pitchFamily="18" charset="0"/>
                <a:ea typeface="Times New Roman" panose="02020603050405020304" pitchFamily="18" charset="0"/>
              </a:rPr>
              <a:t>Explanation 1.</a:t>
            </a:r>
            <a:r>
              <a:rPr lang="en-IN" sz="2600" dirty="0">
                <a:solidFill>
                  <a:srgbClr val="444444"/>
                </a:solidFill>
                <a:effectLst/>
                <a:latin typeface="Cambria" pitchFamily="18" charset="0"/>
                <a:ea typeface="Times New Roman" panose="02020603050405020304" pitchFamily="18" charset="0"/>
              </a:rPr>
              <a:t>—An order by the Principal </a:t>
            </a:r>
            <a:r>
              <a:rPr lang="en-IN" sz="2600" u="none" strike="noStrike" baseline="30000" dirty="0">
                <a:solidFill>
                  <a:srgbClr val="0072C6"/>
                </a:solidFill>
                <a:effectLst/>
                <a:latin typeface="Cambria" pitchFamily="18" charset="0"/>
                <a:ea typeface="Times New Roman" panose="02020603050405020304" pitchFamily="18" charset="0"/>
              </a:rPr>
              <a:t>9b</a:t>
            </a:r>
            <a:r>
              <a:rPr lang="en-IN" sz="2600" b="1" dirty="0">
                <a:solidFill>
                  <a:srgbClr val="444444"/>
                </a:solidFill>
                <a:effectLst/>
                <a:latin typeface="Cambria" pitchFamily="18" charset="0"/>
                <a:ea typeface="Times New Roman" panose="02020603050405020304" pitchFamily="18" charset="0"/>
              </a:rPr>
              <a:t>[</a:t>
            </a:r>
            <a:r>
              <a:rPr lang="en-IN" sz="2600" i="1" dirty="0">
                <a:solidFill>
                  <a:srgbClr val="444444"/>
                </a:solidFill>
                <a:effectLst/>
                <a:latin typeface="Cambria" pitchFamily="18" charset="0"/>
                <a:ea typeface="Times New Roman" panose="02020603050405020304" pitchFamily="18" charset="0"/>
              </a:rPr>
              <a:t>Chief Commissioner or Chief Commissioner or Principal</a:t>
            </a:r>
            <a:r>
              <a:rPr lang="en-IN" sz="2600" b="1" dirty="0">
                <a:solidFill>
                  <a:srgbClr val="444444"/>
                </a:solidFill>
                <a:effectLst/>
                <a:latin typeface="Cambria" pitchFamily="18" charset="0"/>
                <a:ea typeface="Times New Roman" panose="02020603050405020304" pitchFamily="18" charset="0"/>
              </a:rPr>
              <a:t>] </a:t>
            </a:r>
            <a:r>
              <a:rPr lang="en-IN" sz="2600" dirty="0">
                <a:solidFill>
                  <a:srgbClr val="444444"/>
                </a:solidFill>
                <a:effectLst/>
                <a:latin typeface="Cambria" pitchFamily="18" charset="0"/>
                <a:ea typeface="Times New Roman" panose="02020603050405020304" pitchFamily="18" charset="0"/>
              </a:rPr>
              <a:t>Commissioner or Commissioner declining to interfere shall, for the purposes of this section, be deemed not to be an order prejudicial to the </a:t>
            </a:r>
            <a:r>
              <a:rPr lang="en-IN" sz="2600" dirty="0" err="1">
                <a:solidFill>
                  <a:srgbClr val="444444"/>
                </a:solidFill>
                <a:effectLst/>
                <a:latin typeface="Cambria" pitchFamily="18" charset="0"/>
                <a:ea typeface="Times New Roman" panose="02020603050405020304" pitchFamily="18" charset="0"/>
              </a:rPr>
              <a:t>assessee</a:t>
            </a:r>
            <a:r>
              <a:rPr lang="en-IN" sz="2600" dirty="0">
                <a:solidFill>
                  <a:srgbClr val="444444"/>
                </a:solidFill>
                <a:effectLst/>
                <a:latin typeface="Cambria" pitchFamily="18" charset="0"/>
                <a:ea typeface="Times New Roman" panose="02020603050405020304" pitchFamily="18" charset="0"/>
              </a:rPr>
              <a:t>.</a:t>
            </a:r>
            <a:endParaRPr lang="en-IN" sz="2600" dirty="0">
              <a:effectLst/>
              <a:latin typeface="Cambria" pitchFamily="18" charset="0"/>
              <a:ea typeface="Times New Roman" panose="02020603050405020304" pitchFamily="18" charset="0"/>
            </a:endParaRPr>
          </a:p>
          <a:p>
            <a:pPr algn="just">
              <a:spcAft>
                <a:spcPts val="400"/>
              </a:spcAft>
            </a:pPr>
            <a:r>
              <a:rPr lang="en-IN" sz="2600" i="1" dirty="0">
                <a:solidFill>
                  <a:srgbClr val="444444"/>
                </a:solidFill>
                <a:effectLst/>
                <a:latin typeface="Cambria" pitchFamily="18" charset="0"/>
                <a:ea typeface="Times New Roman" panose="02020603050405020304" pitchFamily="18" charset="0"/>
              </a:rPr>
              <a:t>Explanation 2.</a:t>
            </a:r>
            <a:r>
              <a:rPr lang="en-IN" sz="2600" dirty="0">
                <a:solidFill>
                  <a:srgbClr val="444444"/>
                </a:solidFill>
                <a:effectLst/>
                <a:latin typeface="Cambria" pitchFamily="18" charset="0"/>
                <a:ea typeface="Times New Roman" panose="02020603050405020304" pitchFamily="18" charset="0"/>
              </a:rPr>
              <a:t>—For the purposes of this section, the Deputy Commissioner (Appeals) shall be deemed to be an authority subordinate to the Principal </a:t>
            </a:r>
            <a:r>
              <a:rPr lang="en-IN" sz="2600" u="none" strike="noStrike" baseline="30000" dirty="0">
                <a:solidFill>
                  <a:srgbClr val="0072C6"/>
                </a:solidFill>
                <a:effectLst/>
                <a:latin typeface="Cambria" pitchFamily="18" charset="0"/>
                <a:ea typeface="Times New Roman" panose="02020603050405020304" pitchFamily="18" charset="0"/>
              </a:rPr>
              <a:t>9b</a:t>
            </a:r>
            <a:r>
              <a:rPr lang="en-IN" sz="2600" b="1" dirty="0">
                <a:solidFill>
                  <a:srgbClr val="444444"/>
                </a:solidFill>
                <a:effectLst/>
                <a:latin typeface="Cambria" pitchFamily="18" charset="0"/>
                <a:ea typeface="Times New Roman" panose="02020603050405020304" pitchFamily="18" charset="0"/>
              </a:rPr>
              <a:t>[</a:t>
            </a:r>
            <a:r>
              <a:rPr lang="en-IN" sz="2600" i="1" dirty="0">
                <a:solidFill>
                  <a:srgbClr val="444444"/>
                </a:solidFill>
                <a:effectLst/>
                <a:latin typeface="Cambria" pitchFamily="18" charset="0"/>
                <a:ea typeface="Times New Roman" panose="02020603050405020304" pitchFamily="18" charset="0"/>
              </a:rPr>
              <a:t>Chief Commissioner or Chief Commissioner or Principal</a:t>
            </a:r>
            <a:r>
              <a:rPr lang="en-IN" sz="2600" b="1" dirty="0">
                <a:solidFill>
                  <a:srgbClr val="444444"/>
                </a:solidFill>
                <a:effectLst/>
                <a:latin typeface="Cambria" pitchFamily="18" charset="0"/>
                <a:ea typeface="Times New Roman" panose="02020603050405020304" pitchFamily="18" charset="0"/>
              </a:rPr>
              <a:t>] </a:t>
            </a:r>
            <a:r>
              <a:rPr lang="en-IN" sz="2600" dirty="0">
                <a:solidFill>
                  <a:srgbClr val="444444"/>
                </a:solidFill>
                <a:effectLst/>
                <a:latin typeface="Cambria" pitchFamily="18" charset="0"/>
                <a:ea typeface="Times New Roman" panose="02020603050405020304" pitchFamily="18" charset="0"/>
              </a:rPr>
              <a:t>Commissioner or Commissioner.</a:t>
            </a:r>
            <a:endParaRPr lang="en-IN" sz="2600" dirty="0">
              <a:effectLst/>
              <a:latin typeface="Cambria" pitchFamily="18" charset="0"/>
              <a:ea typeface="Times New Roman" panose="02020603050405020304" pitchFamily="18" charset="0"/>
            </a:endParaRPr>
          </a:p>
          <a:p>
            <a:endParaRPr lang="en-IN" dirty="0"/>
          </a:p>
        </p:txBody>
      </p:sp>
      <p:sp>
        <p:nvSpPr>
          <p:cNvPr id="4" name="Footer Placeholder 3"/>
          <p:cNvSpPr>
            <a:spLocks noGrp="1"/>
          </p:cNvSpPr>
          <p:nvPr>
            <p:ph type="ftr" sz="quarter" idx="11"/>
          </p:nvPr>
        </p:nvSpPr>
        <p:spPr>
          <a:xfrm>
            <a:off x="8102034" y="6199398"/>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13137191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5FD40F5-88ED-4DE0-9BE5-FBD2A1E8FE28}"/>
              </a:ext>
            </a:extLst>
          </p:cNvPr>
          <p:cNvSpPr>
            <a:spLocks noGrp="1"/>
          </p:cNvSpPr>
          <p:nvPr>
            <p:ph idx="1"/>
          </p:nvPr>
        </p:nvSpPr>
        <p:spPr>
          <a:xfrm>
            <a:off x="609600" y="2576946"/>
            <a:ext cx="10972800" cy="2230582"/>
          </a:xfrm>
        </p:spPr>
        <p:txBody>
          <a:bodyPr>
            <a:normAutofit/>
          </a:bodyPr>
          <a:lstStyle/>
          <a:p>
            <a:pPr algn="just">
              <a:buNone/>
            </a:pPr>
            <a:r>
              <a:rPr lang="en-US" sz="3600" dirty="0" smtClean="0">
                <a:latin typeface="Cambria" pitchFamily="18" charset="0"/>
              </a:rPr>
              <a:t>  The power of revision conferred by Section 264 on the CIT is not an administrative power. It is a quasi – judicial power.</a:t>
            </a:r>
            <a:endParaRPr lang="en-IN" sz="3600" dirty="0">
              <a:latin typeface="Cambria" pitchFamily="18" charset="0"/>
            </a:endParaRPr>
          </a:p>
        </p:txBody>
      </p:sp>
      <p:sp>
        <p:nvSpPr>
          <p:cNvPr id="2" name="Title 1">
            <a:extLst>
              <a:ext uri="{FF2B5EF4-FFF2-40B4-BE49-F238E27FC236}">
                <a16:creationId xmlns="" xmlns:a16="http://schemas.microsoft.com/office/drawing/2014/main" id="{044AAA4C-CC2B-4BD6-A91C-283A78D2DEC0}"/>
              </a:ext>
            </a:extLst>
          </p:cNvPr>
          <p:cNvSpPr>
            <a:spLocks noGrp="1"/>
          </p:cNvSpPr>
          <p:nvPr>
            <p:ph type="title"/>
          </p:nvPr>
        </p:nvSpPr>
        <p:spPr>
          <a:xfrm>
            <a:off x="969818" y="581890"/>
            <a:ext cx="11970327" cy="1177637"/>
          </a:xfrm>
        </p:spPr>
        <p:txBody>
          <a:bodyPr>
            <a:normAutofit fontScale="90000"/>
          </a:bodyPr>
          <a:lstStyle/>
          <a:p>
            <a:r>
              <a:rPr lang="en-US" dirty="0" smtClean="0">
                <a:latin typeface="Cambria" pitchFamily="18" charset="0"/>
              </a:rPr>
              <a:t>    Nature of Jurisdiction under section 264</a:t>
            </a:r>
            <a:br>
              <a:rPr lang="en-US" dirty="0" smtClean="0">
                <a:latin typeface="Cambria" pitchFamily="18" charset="0"/>
              </a:rPr>
            </a:br>
            <a:endParaRPr lang="en-IN" dirty="0">
              <a:latin typeface="Cambria" pitchFamily="18" charset="0"/>
            </a:endParaRPr>
          </a:p>
        </p:txBody>
      </p:sp>
      <p:sp>
        <p:nvSpPr>
          <p:cNvPr id="4" name="Footer Placeholder 3"/>
          <p:cNvSpPr>
            <a:spLocks noGrp="1"/>
          </p:cNvSpPr>
          <p:nvPr>
            <p:ph type="ftr" sz="quarter" idx="11"/>
          </p:nvPr>
        </p:nvSpPr>
        <p:spPr>
          <a:xfrm>
            <a:off x="8294539" y="6215440"/>
            <a:ext cx="3134241" cy="365125"/>
          </a:xfrm>
        </p:spPr>
        <p:txBody>
          <a:bodyPr/>
          <a:lstStyle/>
          <a:p>
            <a:r>
              <a:rPr lang="en-IN" sz="2000" smtClean="0"/>
              <a:t>CA.R.SUBRAMANIAN</a:t>
            </a:r>
            <a:endParaRPr lang="en-IN" sz="2000"/>
          </a:p>
        </p:txBody>
      </p:sp>
    </p:spTree>
    <p:extLst>
      <p:ext uri="{BB962C8B-B14F-4D97-AF65-F5344CB8AC3E}">
        <p14:creationId xmlns="" xmlns:p14="http://schemas.microsoft.com/office/powerpoint/2010/main" val="356731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3AFBD78-5A80-4704-A23C-4959E09B9B7F}"/>
              </a:ext>
            </a:extLst>
          </p:cNvPr>
          <p:cNvSpPr>
            <a:spLocks noGrp="1"/>
          </p:cNvSpPr>
          <p:nvPr>
            <p:ph idx="1"/>
          </p:nvPr>
        </p:nvSpPr>
        <p:spPr>
          <a:xfrm>
            <a:off x="1295401" y="1122218"/>
            <a:ext cx="9601196" cy="4753651"/>
          </a:xfrm>
        </p:spPr>
        <p:txBody>
          <a:bodyPr>
            <a:normAutofit/>
          </a:bodyPr>
          <a:lstStyle/>
          <a:p>
            <a:pPr algn="just">
              <a:spcAft>
                <a:spcPts val="400"/>
              </a:spcAft>
            </a:pPr>
            <a:r>
              <a:rPr lang="en-IN" sz="2600" i="1" dirty="0">
                <a:solidFill>
                  <a:srgbClr val="444444"/>
                </a:solidFill>
                <a:effectLst/>
                <a:latin typeface="Cambria" pitchFamily="18" charset="0"/>
                <a:ea typeface="Times New Roman" panose="02020603050405020304" pitchFamily="18" charset="0"/>
              </a:rPr>
              <a:t>Explanation 1</a:t>
            </a:r>
            <a:r>
              <a:rPr lang="en-IN" sz="2600" dirty="0">
                <a:solidFill>
                  <a:srgbClr val="444444"/>
                </a:solidFill>
                <a:effectLst/>
                <a:latin typeface="Cambria" pitchFamily="18" charset="0"/>
                <a:ea typeface="Times New Roman" panose="02020603050405020304" pitchFamily="18" charset="0"/>
              </a:rPr>
              <a:t>.—For the removal of doubts, it is hereby declared that, for the purposes of this sub-section,</a:t>
            </a:r>
            <a:endParaRPr lang="en-IN" sz="2600" dirty="0">
              <a:effectLst/>
              <a:latin typeface="Cambria" pitchFamily="18" charset="0"/>
              <a:ea typeface="Times New Roman" panose="02020603050405020304" pitchFamily="18" charset="0"/>
            </a:endParaRPr>
          </a:p>
          <a:p>
            <a:pPr marL="504190" indent="-252095" algn="just">
              <a:spcAft>
                <a:spcPts val="400"/>
              </a:spcAft>
            </a:pPr>
            <a:r>
              <a:rPr lang="en-IN" sz="2600" dirty="0">
                <a:solidFill>
                  <a:srgbClr val="444444"/>
                </a:solidFill>
                <a:effectLst/>
                <a:latin typeface="Cambria" pitchFamily="18" charset="0"/>
                <a:ea typeface="Times New Roman" panose="02020603050405020304" pitchFamily="18" charset="0"/>
              </a:rPr>
              <a:t>(</a:t>
            </a:r>
            <a:r>
              <a:rPr lang="en-IN" sz="2600" i="1" dirty="0">
                <a:solidFill>
                  <a:srgbClr val="444444"/>
                </a:solidFill>
                <a:effectLst/>
                <a:latin typeface="Cambria" pitchFamily="18" charset="0"/>
                <a:ea typeface="Times New Roman" panose="02020603050405020304" pitchFamily="18" charset="0"/>
              </a:rPr>
              <a:t>a</a:t>
            </a:r>
            <a:r>
              <a:rPr lang="en-IN" sz="2600" dirty="0">
                <a:solidFill>
                  <a:srgbClr val="444444"/>
                </a:solidFill>
                <a:effectLst/>
                <a:latin typeface="Cambria" pitchFamily="18" charset="0"/>
                <a:ea typeface="Times New Roman" panose="02020603050405020304" pitchFamily="18" charset="0"/>
              </a:rPr>
              <a:t>) an order passed on or before or after the 1st day of June, 1988 by the Assessing Officer shall include—</a:t>
            </a:r>
            <a:endParaRPr lang="en-IN" sz="2600" dirty="0">
              <a:effectLst/>
              <a:latin typeface="Cambria" pitchFamily="18" charset="0"/>
              <a:ea typeface="Times New Roman" panose="02020603050405020304" pitchFamily="18" charset="0"/>
            </a:endParaRPr>
          </a:p>
          <a:p>
            <a:pPr marL="864235" indent="-252095" algn="just">
              <a:spcAft>
                <a:spcPts val="400"/>
              </a:spcAft>
            </a:pPr>
            <a:r>
              <a:rPr lang="en-IN" sz="2600" dirty="0">
                <a:solidFill>
                  <a:srgbClr val="444444"/>
                </a:solidFill>
                <a:effectLst/>
                <a:latin typeface="Cambria" pitchFamily="18" charset="0"/>
                <a:ea typeface="Times New Roman" panose="02020603050405020304" pitchFamily="18" charset="0"/>
              </a:rPr>
              <a:t> (</a:t>
            </a:r>
            <a:r>
              <a:rPr lang="en-IN" sz="2600" i="1" dirty="0" err="1">
                <a:solidFill>
                  <a:srgbClr val="444444"/>
                </a:solidFill>
                <a:effectLst/>
                <a:latin typeface="Cambria" pitchFamily="18" charset="0"/>
                <a:ea typeface="Times New Roman" panose="02020603050405020304" pitchFamily="18" charset="0"/>
              </a:rPr>
              <a:t>i</a:t>
            </a:r>
            <a:r>
              <a:rPr lang="en-IN" sz="2600" dirty="0">
                <a:solidFill>
                  <a:srgbClr val="444444"/>
                </a:solidFill>
                <a:effectLst/>
                <a:latin typeface="Cambria" pitchFamily="18" charset="0"/>
                <a:ea typeface="Times New Roman" panose="02020603050405020304" pitchFamily="18" charset="0"/>
              </a:rPr>
              <a:t>) an order of assessment made by the Assistant Commissioner or Deputy Commissioner or the Income-tax Officer on the basis of the directions issued by the Joint Commissioner under </a:t>
            </a:r>
            <a:r>
              <a:rPr lang="en-IN" sz="2600" u="none" strike="noStrike" dirty="0">
                <a:solidFill>
                  <a:srgbClr val="0072C6"/>
                </a:solidFill>
                <a:effectLst/>
                <a:latin typeface="Cambria" pitchFamily="18" charset="0"/>
                <a:ea typeface="Times New Roman" panose="02020603050405020304" pitchFamily="18" charset="0"/>
              </a:rPr>
              <a:t>section 144A</a:t>
            </a:r>
            <a:r>
              <a:rPr lang="en-IN" sz="2600" dirty="0">
                <a:solidFill>
                  <a:srgbClr val="444444"/>
                </a:solidFill>
                <a:effectLst/>
                <a:latin typeface="Cambria" pitchFamily="18" charset="0"/>
                <a:ea typeface="Times New Roman" panose="02020603050405020304" pitchFamily="18" charset="0"/>
              </a:rPr>
              <a:t>;</a:t>
            </a:r>
            <a:endParaRPr lang="en-IN" sz="2600" dirty="0">
              <a:effectLst/>
              <a:latin typeface="Cambria" pitchFamily="18" charset="0"/>
              <a:ea typeface="Times New Roman" panose="02020603050405020304" pitchFamily="18" charset="0"/>
            </a:endParaRPr>
          </a:p>
          <a:p>
            <a:endParaRPr lang="en-IN" sz="2600" dirty="0">
              <a:latin typeface="Cambria" pitchFamily="18" charset="0"/>
            </a:endParaRPr>
          </a:p>
        </p:txBody>
      </p:sp>
      <p:sp>
        <p:nvSpPr>
          <p:cNvPr id="4" name="Footer Placeholder 3"/>
          <p:cNvSpPr>
            <a:spLocks noGrp="1"/>
          </p:cNvSpPr>
          <p:nvPr>
            <p:ph type="ftr" sz="quarter" idx="11"/>
          </p:nvPr>
        </p:nvSpPr>
        <p:spPr>
          <a:xfrm>
            <a:off x="5840097" y="6407945"/>
            <a:ext cx="5562194" cy="365125"/>
          </a:xfrm>
        </p:spPr>
        <p:txBody>
          <a:bodyPr/>
          <a:lstStyle/>
          <a:p>
            <a:r>
              <a:rPr lang="en-IN" sz="1600" smtClean="0"/>
              <a:t>CA.R.SUBRAMANIAN</a:t>
            </a:r>
            <a:endParaRPr lang="en-IN" sz="1600" dirty="0"/>
          </a:p>
        </p:txBody>
      </p:sp>
    </p:spTree>
    <p:extLst>
      <p:ext uri="{BB962C8B-B14F-4D97-AF65-F5344CB8AC3E}">
        <p14:creationId xmlns="" xmlns:p14="http://schemas.microsoft.com/office/powerpoint/2010/main" val="33218009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892449C-8588-4D1D-8460-FE59AB0A44D4}"/>
              </a:ext>
            </a:extLst>
          </p:cNvPr>
          <p:cNvSpPr>
            <a:spLocks noGrp="1"/>
          </p:cNvSpPr>
          <p:nvPr>
            <p:ph idx="1"/>
          </p:nvPr>
        </p:nvSpPr>
        <p:spPr/>
        <p:txBody>
          <a:bodyPr/>
          <a:lstStyle/>
          <a:p>
            <a:r>
              <a:rPr lang="en-US" sz="2800" dirty="0" smtClean="0">
                <a:latin typeface="Cambria" pitchFamily="18" charset="0"/>
              </a:rPr>
              <a:t>Applicable to any order other than an order to which section 263 applies;</a:t>
            </a:r>
          </a:p>
          <a:p>
            <a:r>
              <a:rPr lang="en-US" sz="2800" dirty="0" smtClean="0">
                <a:latin typeface="Cambria" pitchFamily="18" charset="0"/>
              </a:rPr>
              <a:t>Commissioner may act </a:t>
            </a:r>
            <a:r>
              <a:rPr lang="en-US" sz="2800" dirty="0" err="1" smtClean="0">
                <a:latin typeface="Cambria" pitchFamily="18" charset="0"/>
              </a:rPr>
              <a:t>suo</a:t>
            </a:r>
            <a:r>
              <a:rPr lang="en-US" sz="2800" dirty="0" smtClean="0">
                <a:latin typeface="Cambria" pitchFamily="18" charset="0"/>
              </a:rPr>
              <a:t> </a:t>
            </a:r>
            <a:r>
              <a:rPr lang="en-US" sz="2800" dirty="0" err="1" smtClean="0">
                <a:latin typeface="Cambria" pitchFamily="18" charset="0"/>
              </a:rPr>
              <a:t>moto</a:t>
            </a:r>
            <a:r>
              <a:rPr lang="en-US" sz="2800" dirty="0" smtClean="0">
                <a:latin typeface="Cambria" pitchFamily="18" charset="0"/>
              </a:rPr>
              <a:t> or on application made by the assessee;</a:t>
            </a:r>
          </a:p>
          <a:p>
            <a:r>
              <a:rPr lang="en-US" sz="2800" dirty="0" smtClean="0">
                <a:latin typeface="Cambria" pitchFamily="18" charset="0"/>
              </a:rPr>
              <a:t>Commissioner may call for the record of any proceedings under the Act in which such order has been passed;</a:t>
            </a:r>
          </a:p>
          <a:p>
            <a:r>
              <a:rPr lang="en-US" sz="2800" dirty="0" smtClean="0">
                <a:latin typeface="Cambria" pitchFamily="18" charset="0"/>
              </a:rPr>
              <a:t>Order may be passed not being prejudicial to the assessee. However an order declining to interfere is not an order prejudicial to the assessee</a:t>
            </a:r>
          </a:p>
          <a:p>
            <a:endParaRPr lang="en-IN" dirty="0"/>
          </a:p>
        </p:txBody>
      </p:sp>
      <p:sp>
        <p:nvSpPr>
          <p:cNvPr id="2" name="Title 1">
            <a:extLst>
              <a:ext uri="{FF2B5EF4-FFF2-40B4-BE49-F238E27FC236}">
                <a16:creationId xmlns="" xmlns:a16="http://schemas.microsoft.com/office/drawing/2014/main" id="{BEA7B655-96C6-4269-AE4B-A27C21860C1C}"/>
              </a:ext>
            </a:extLst>
          </p:cNvPr>
          <p:cNvSpPr>
            <a:spLocks noGrp="1"/>
          </p:cNvSpPr>
          <p:nvPr>
            <p:ph type="title"/>
          </p:nvPr>
        </p:nvSpPr>
        <p:spPr/>
        <p:txBody>
          <a:bodyPr>
            <a:normAutofit fontScale="90000"/>
          </a:bodyPr>
          <a:lstStyle/>
          <a:p>
            <a:r>
              <a:rPr lang="en-US" dirty="0" smtClean="0">
                <a:latin typeface="Cambria" pitchFamily="18" charset="0"/>
              </a:rPr>
              <a:t>     Pre conditions for revision of other orders</a:t>
            </a:r>
            <a:br>
              <a:rPr lang="en-US" dirty="0" smtClean="0">
                <a:latin typeface="Cambria" pitchFamily="18" charset="0"/>
              </a:rPr>
            </a:br>
            <a:endParaRPr lang="en-IN" dirty="0">
              <a:latin typeface="Cambria" pitchFamily="18" charset="0"/>
            </a:endParaRPr>
          </a:p>
        </p:txBody>
      </p:sp>
      <p:sp>
        <p:nvSpPr>
          <p:cNvPr id="4" name="Footer Placeholder 3"/>
          <p:cNvSpPr>
            <a:spLocks noGrp="1"/>
          </p:cNvSpPr>
          <p:nvPr>
            <p:ph type="ftr" sz="quarter" idx="11"/>
          </p:nvPr>
        </p:nvSpPr>
        <p:spPr>
          <a:xfrm>
            <a:off x="7765150" y="6183356"/>
            <a:ext cx="3134241" cy="365125"/>
          </a:xfrm>
        </p:spPr>
        <p:txBody>
          <a:bodyPr/>
          <a:lstStyle/>
          <a:p>
            <a:r>
              <a:rPr lang="en-IN" sz="1800" smtClean="0"/>
              <a:t>CA.R.SUBRAMANIAN</a:t>
            </a:r>
            <a:endParaRPr lang="en-IN" sz="1800"/>
          </a:p>
        </p:txBody>
      </p:sp>
    </p:spTree>
    <p:extLst>
      <p:ext uri="{BB962C8B-B14F-4D97-AF65-F5344CB8AC3E}">
        <p14:creationId xmlns="" xmlns:p14="http://schemas.microsoft.com/office/powerpoint/2010/main" val="4339155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67CA62-86BC-46F7-BB8F-3DDEBA2CFB13}"/>
              </a:ext>
            </a:extLst>
          </p:cNvPr>
          <p:cNvSpPr>
            <a:spLocks noGrp="1"/>
          </p:cNvSpPr>
          <p:nvPr>
            <p:ph type="title"/>
          </p:nvPr>
        </p:nvSpPr>
        <p:spPr>
          <a:xfrm>
            <a:off x="609600" y="274637"/>
            <a:ext cx="10972800" cy="4380489"/>
          </a:xfrm>
        </p:spPr>
        <p:txBody>
          <a:bodyPr>
            <a:normAutofit/>
          </a:bodyPr>
          <a:lstStyle/>
          <a:p>
            <a:pPr algn="just"/>
            <a:r>
              <a:rPr lang="en-US" sz="4400" dirty="0" smtClean="0">
                <a:latin typeface="Cambria" pitchFamily="18" charset="0"/>
              </a:rPr>
              <a:t>Assessee seeking CIT blessing under section 264 can not be surprised with revisionary order under section 263</a:t>
            </a:r>
            <a:endParaRPr lang="en-IN" sz="4400" dirty="0">
              <a:latin typeface="Cambria" pitchFamily="18" charset="0"/>
            </a:endParaRPr>
          </a:p>
        </p:txBody>
      </p:sp>
      <p:sp>
        <p:nvSpPr>
          <p:cNvPr id="4" name="Footer Placeholder 3"/>
          <p:cNvSpPr>
            <a:spLocks noGrp="1"/>
          </p:cNvSpPr>
          <p:nvPr>
            <p:ph type="ftr" sz="quarter" idx="11"/>
          </p:nvPr>
        </p:nvSpPr>
        <p:spPr>
          <a:xfrm>
            <a:off x="8053907" y="6119187"/>
            <a:ext cx="3134241" cy="365125"/>
          </a:xfrm>
        </p:spPr>
        <p:txBody>
          <a:bodyPr/>
          <a:lstStyle/>
          <a:p>
            <a:r>
              <a:rPr lang="en-IN" sz="2000" dirty="0" smtClean="0"/>
              <a:t>CA.R.SUBRAMANIAN</a:t>
            </a:r>
            <a:endParaRPr lang="en-IN" sz="2000" dirty="0"/>
          </a:p>
        </p:txBody>
      </p:sp>
    </p:spTree>
    <p:extLst>
      <p:ext uri="{BB962C8B-B14F-4D97-AF65-F5344CB8AC3E}">
        <p14:creationId xmlns="" xmlns:p14="http://schemas.microsoft.com/office/powerpoint/2010/main" val="7920295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dirty="0" smtClean="0">
                <a:latin typeface="Cambria" pitchFamily="18" charset="0"/>
              </a:rPr>
              <a:t>Order under section 264 cannot be prejudicial to the assessee</a:t>
            </a:r>
            <a:endParaRPr lang="en-US" dirty="0">
              <a:latin typeface="Cambria"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637"/>
            <a:ext cx="10972800" cy="4158817"/>
          </a:xfrm>
        </p:spPr>
        <p:txBody>
          <a:bodyPr>
            <a:normAutofit/>
          </a:bodyPr>
          <a:lstStyle/>
          <a:p>
            <a:r>
              <a:rPr lang="en-US" dirty="0" smtClean="0"/>
              <a:t/>
            </a:r>
            <a:br>
              <a:rPr lang="en-US" dirty="0" smtClean="0"/>
            </a:br>
            <a:r>
              <a:rPr lang="en-US" dirty="0" smtClean="0"/>
              <a:t/>
            </a:r>
            <a:br>
              <a:rPr lang="en-US" dirty="0" smtClean="0"/>
            </a:br>
            <a:r>
              <a:rPr lang="en-US" sz="4800" dirty="0" smtClean="0">
                <a:latin typeface="Cambria" pitchFamily="18" charset="0"/>
              </a:rPr>
              <a:t>Time limit for filing revision petition under section 264 [Section 264(3)]</a:t>
            </a:r>
            <a:r>
              <a:rPr lang="en-US" dirty="0" smtClean="0"/>
              <a:t/>
            </a:r>
            <a:br>
              <a:rPr lang="en-US" dirty="0" smtClean="0"/>
            </a:br>
            <a:endParaRPr lang="en-US" dirty="0"/>
          </a:p>
        </p:txBody>
      </p:sp>
      <p:sp>
        <p:nvSpPr>
          <p:cNvPr id="4" name="Footer Placeholder 3"/>
          <p:cNvSpPr>
            <a:spLocks noGrp="1"/>
          </p:cNvSpPr>
          <p:nvPr>
            <p:ph type="ftr" sz="quarter" idx="11"/>
          </p:nvPr>
        </p:nvSpPr>
        <p:spPr>
          <a:xfrm>
            <a:off x="7973697" y="6135229"/>
            <a:ext cx="3134241" cy="365125"/>
          </a:xfrm>
        </p:spPr>
        <p:txBody>
          <a:bodyPr/>
          <a:lstStyle/>
          <a:p>
            <a:r>
              <a:rPr lang="en-IN" sz="2000" smtClean="0"/>
              <a:t>CA.R.SUBRAMANIAN</a:t>
            </a:r>
            <a:endParaRPr lang="en-IN" sz="2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1565564"/>
            <a:ext cx="10972800" cy="2784762"/>
          </a:xfrm>
        </p:spPr>
        <p:txBody>
          <a:bodyPr>
            <a:normAutofit/>
          </a:bodyPr>
          <a:lstStyle/>
          <a:p>
            <a:r>
              <a:rPr lang="en-US" sz="4000" dirty="0" err="1" smtClean="0">
                <a:latin typeface="Cambria" pitchFamily="18" charset="0"/>
              </a:rPr>
              <a:t>Condonation</a:t>
            </a:r>
            <a:r>
              <a:rPr lang="en-US" sz="4000" dirty="0" smtClean="0">
                <a:latin typeface="Cambria" pitchFamily="18" charset="0"/>
              </a:rPr>
              <a:t> of delay in filing petition under section 264 [Proviso to Section 264(3)</a:t>
            </a:r>
            <a:endParaRPr lang="en-US" sz="4000" dirty="0">
              <a:latin typeface="Cambria" pitchFamily="18" charset="0"/>
            </a:endParaRPr>
          </a:p>
        </p:txBody>
      </p:sp>
      <p:sp>
        <p:nvSpPr>
          <p:cNvPr id="4" name="Footer Placeholder 3"/>
          <p:cNvSpPr>
            <a:spLocks noGrp="1"/>
          </p:cNvSpPr>
          <p:nvPr>
            <p:ph type="ftr" sz="quarter" idx="11"/>
          </p:nvPr>
        </p:nvSpPr>
        <p:spPr>
          <a:xfrm>
            <a:off x="7957654" y="5454317"/>
            <a:ext cx="3560578" cy="965828"/>
          </a:xfrm>
        </p:spPr>
        <p:txBody>
          <a:bodyPr/>
          <a:lstStyle/>
          <a:p>
            <a:r>
              <a:rPr lang="en-IN" sz="2400" dirty="0" smtClean="0"/>
              <a:t>CA.R.SUBRAMANIAN</a:t>
            </a:r>
            <a:endParaRPr lang="en-IN"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1676400"/>
            <a:ext cx="10972800" cy="2396836"/>
          </a:xfrm>
        </p:spPr>
        <p:txBody>
          <a:bodyPr>
            <a:normAutofit/>
          </a:bodyPr>
          <a:lstStyle/>
          <a:p>
            <a:r>
              <a:rPr lang="en-US" dirty="0" smtClean="0"/>
              <a:t> </a:t>
            </a:r>
            <a:br>
              <a:rPr lang="en-US" dirty="0" smtClean="0"/>
            </a:br>
            <a:r>
              <a:rPr lang="en-US" dirty="0" smtClean="0"/>
              <a:t> </a:t>
            </a:r>
            <a:r>
              <a:rPr lang="en-US" sz="5400" dirty="0" smtClean="0">
                <a:latin typeface="Cambria" pitchFamily="18" charset="0"/>
              </a:rPr>
              <a:t>Application Fee [Section 264(5)</a:t>
            </a:r>
            <a:endParaRPr lang="en-US" sz="5400" dirty="0">
              <a:latin typeface="Cambria" pitchFamily="18" charset="0"/>
            </a:endParaRPr>
          </a:p>
        </p:txBody>
      </p:sp>
      <p:sp>
        <p:nvSpPr>
          <p:cNvPr id="4" name="Footer Placeholder 3"/>
          <p:cNvSpPr>
            <a:spLocks noGrp="1"/>
          </p:cNvSpPr>
          <p:nvPr>
            <p:ph type="ftr" sz="quarter" idx="11"/>
          </p:nvPr>
        </p:nvSpPr>
        <p:spPr>
          <a:xfrm>
            <a:off x="8342666" y="6055019"/>
            <a:ext cx="3134241" cy="365125"/>
          </a:xfrm>
        </p:spPr>
        <p:txBody>
          <a:bodyPr/>
          <a:lstStyle/>
          <a:p>
            <a:r>
              <a:rPr lang="en-IN" sz="2000" dirty="0" smtClean="0"/>
              <a:t>CA.R.SUBRAMANIAN</a:t>
            </a:r>
            <a:endParaRPr lang="en-IN"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870364"/>
            <a:ext cx="10972800" cy="4136928"/>
          </a:xfrm>
        </p:spPr>
        <p:txBody>
          <a:bodyPr>
            <a:normAutofit/>
          </a:bodyPr>
          <a:lstStyle/>
          <a:p>
            <a:r>
              <a:rPr lang="en-US" sz="2000" b="1" dirty="0" smtClean="0">
                <a:latin typeface="Cambria" pitchFamily="18" charset="0"/>
              </a:rPr>
              <a:t>Text of Section 264(4)</a:t>
            </a:r>
            <a:endParaRPr lang="en-US" sz="2000" dirty="0" smtClean="0">
              <a:latin typeface="Cambria" pitchFamily="18" charset="0"/>
            </a:endParaRPr>
          </a:p>
          <a:p>
            <a:r>
              <a:rPr lang="en-US" sz="2000" dirty="0" smtClean="0">
                <a:latin typeface="Cambria" pitchFamily="18" charset="0"/>
              </a:rPr>
              <a:t>264(4). The Principal Commissioner or Commissioner shall not revise any order under this section in the following cases—</a:t>
            </a:r>
          </a:p>
          <a:p>
            <a:r>
              <a:rPr lang="en-US" sz="2000" dirty="0" smtClean="0">
                <a:latin typeface="Cambria" pitchFamily="18" charset="0"/>
              </a:rPr>
              <a:t>(a) where an appeal against the order lies to the Deputy Commissioner (Appeals) or to the Commissioner (Appeals) or to the Appellate Tribunal but has not been made and the time within which such appeal may be made  has not expired, or, in the case of an appeal to the Commissioner (Appeals) or to the Appellate Tribunal, the assessee has not waived his right of appeal; or</a:t>
            </a:r>
          </a:p>
          <a:p>
            <a:r>
              <a:rPr lang="en-US" sz="2000" dirty="0" smtClean="0">
                <a:latin typeface="Cambria" pitchFamily="18" charset="0"/>
              </a:rPr>
              <a:t> (</a:t>
            </a:r>
            <a:r>
              <a:rPr lang="en-US" sz="2000" i="1" dirty="0" smtClean="0">
                <a:latin typeface="Cambria" pitchFamily="18" charset="0"/>
              </a:rPr>
              <a:t>b</a:t>
            </a:r>
            <a:r>
              <a:rPr lang="en-US" sz="2000" dirty="0" smtClean="0">
                <a:latin typeface="Cambria" pitchFamily="18" charset="0"/>
              </a:rPr>
              <a:t>) where the order is pending on an appeal before the Deputy Commissioner (Appeals); or</a:t>
            </a:r>
          </a:p>
          <a:p>
            <a:r>
              <a:rPr lang="en-US" sz="2000" dirty="0" smtClean="0">
                <a:latin typeface="Cambria" pitchFamily="18" charset="0"/>
              </a:rPr>
              <a:t> (</a:t>
            </a:r>
            <a:r>
              <a:rPr lang="en-US" sz="2000" i="1" dirty="0" smtClean="0">
                <a:latin typeface="Cambria" pitchFamily="18" charset="0"/>
              </a:rPr>
              <a:t>c</a:t>
            </a:r>
            <a:r>
              <a:rPr lang="en-US" sz="2000" dirty="0" smtClean="0">
                <a:latin typeface="Cambria" pitchFamily="18" charset="0"/>
              </a:rPr>
              <a:t>) where the order has been made the subject of an appeal to the Commissioner (Appeals) or to the Appellate Tribunal.</a:t>
            </a:r>
          </a:p>
          <a:p>
            <a:endParaRPr lang="en-US" sz="2000" dirty="0">
              <a:latin typeface="Cambria" pitchFamily="18" charset="0"/>
            </a:endParaRPr>
          </a:p>
        </p:txBody>
      </p:sp>
      <p:sp>
        <p:nvSpPr>
          <p:cNvPr id="3" name="Title 2"/>
          <p:cNvSpPr>
            <a:spLocks noGrp="1"/>
          </p:cNvSpPr>
          <p:nvPr>
            <p:ph type="title"/>
          </p:nvPr>
        </p:nvSpPr>
        <p:spPr>
          <a:xfrm>
            <a:off x="609600" y="274637"/>
            <a:ext cx="10972800" cy="1720417"/>
          </a:xfrm>
        </p:spPr>
        <p:txBody>
          <a:bodyPr>
            <a:normAutofit fontScale="90000"/>
          </a:bodyPr>
          <a:lstStyle/>
          <a:p>
            <a:r>
              <a:rPr lang="en-US" dirty="0" smtClean="0">
                <a:latin typeface="Cambria" pitchFamily="18" charset="0"/>
              </a:rPr>
              <a:t>Situations where any order under section 264 can not be revised [Section 264(4)]</a:t>
            </a:r>
            <a:br>
              <a:rPr lang="en-US" dirty="0" smtClean="0">
                <a:latin typeface="Cambria" pitchFamily="18" charset="0"/>
              </a:rPr>
            </a:br>
            <a:endParaRPr lang="en-US" b="0" dirty="0">
              <a:latin typeface="Cambria" pitchFamily="18" charset="0"/>
            </a:endParaRPr>
          </a:p>
        </p:txBody>
      </p:sp>
      <p:sp>
        <p:nvSpPr>
          <p:cNvPr id="4" name="Footer Placeholder 3"/>
          <p:cNvSpPr>
            <a:spLocks noGrp="1"/>
          </p:cNvSpPr>
          <p:nvPr>
            <p:ph type="ftr" sz="quarter" idx="11"/>
          </p:nvPr>
        </p:nvSpPr>
        <p:spPr>
          <a:xfrm>
            <a:off x="8150160" y="6263566"/>
            <a:ext cx="3134241" cy="365125"/>
          </a:xfrm>
        </p:spPr>
        <p:txBody>
          <a:bodyPr/>
          <a:lstStyle/>
          <a:p>
            <a:r>
              <a:rPr lang="en-IN" sz="2000" smtClean="0"/>
              <a:t>CA.R.SUBRAMANIAN</a:t>
            </a:r>
            <a:endParaRPr lang="en-IN" sz="2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637"/>
            <a:ext cx="10972800" cy="3964853"/>
          </a:xfrm>
        </p:spPr>
        <p:txBody>
          <a:bodyPr>
            <a:normAutofit/>
          </a:bodyPr>
          <a:lstStyle/>
          <a:p>
            <a:r>
              <a:rPr lang="en-US" sz="4800" dirty="0" smtClean="0">
                <a:latin typeface="Cambria" pitchFamily="18" charset="0"/>
              </a:rPr>
              <a:t/>
            </a:r>
            <a:br>
              <a:rPr lang="en-US" sz="4800" dirty="0" smtClean="0">
                <a:latin typeface="Cambria" pitchFamily="18" charset="0"/>
              </a:rPr>
            </a:br>
            <a:r>
              <a:rPr lang="en-US" sz="4800" dirty="0" smtClean="0">
                <a:latin typeface="Cambria" pitchFamily="18" charset="0"/>
              </a:rPr>
              <a:t/>
            </a:r>
            <a:br>
              <a:rPr lang="en-US" sz="4800" dirty="0" smtClean="0">
                <a:latin typeface="Cambria" pitchFamily="18" charset="0"/>
              </a:rPr>
            </a:br>
            <a:r>
              <a:rPr lang="en-US" sz="4800" dirty="0" smtClean="0">
                <a:latin typeface="Cambria" pitchFamily="18" charset="0"/>
              </a:rPr>
              <a:t>No revision till period of limitation for filing appeal, expires</a:t>
            </a:r>
            <a:r>
              <a:rPr lang="en-US" b="0" dirty="0" smtClean="0"/>
              <a:t/>
            </a:r>
            <a:br>
              <a:rPr lang="en-US" b="0" dirty="0" smtClean="0"/>
            </a:br>
            <a:endParaRPr lang="en-US" dirty="0"/>
          </a:p>
        </p:txBody>
      </p:sp>
      <p:sp>
        <p:nvSpPr>
          <p:cNvPr id="4" name="Footer Placeholder 3"/>
          <p:cNvSpPr>
            <a:spLocks noGrp="1"/>
          </p:cNvSpPr>
          <p:nvPr>
            <p:ph type="ftr" sz="quarter" idx="11"/>
          </p:nvPr>
        </p:nvSpPr>
        <p:spPr>
          <a:xfrm>
            <a:off x="8198287" y="6231482"/>
            <a:ext cx="3134241" cy="365125"/>
          </a:xfrm>
        </p:spPr>
        <p:txBody>
          <a:bodyPr/>
          <a:lstStyle/>
          <a:p>
            <a:r>
              <a:rPr lang="en-IN" sz="2000" dirty="0" smtClean="0"/>
              <a:t>CA.R.SUBRAMANIAN</a:t>
            </a:r>
            <a:endParaRPr lang="en-IN" sz="2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74637"/>
            <a:ext cx="10972800" cy="4117253"/>
          </a:xfrm>
        </p:spPr>
        <p:txBody>
          <a:bodyPr>
            <a:normAutofit/>
          </a:bodyPr>
          <a:lstStyle/>
          <a:p>
            <a:r>
              <a:rPr lang="en-US" sz="4800" dirty="0" smtClean="0">
                <a:latin typeface="Cambria" pitchFamily="18" charset="0"/>
              </a:rPr>
              <a:t/>
            </a:r>
            <a:br>
              <a:rPr lang="en-US" sz="4800" dirty="0" smtClean="0">
                <a:latin typeface="Cambria" pitchFamily="18" charset="0"/>
              </a:rPr>
            </a:br>
            <a:r>
              <a:rPr lang="en-US" sz="4800" dirty="0" smtClean="0">
                <a:latin typeface="Cambria" pitchFamily="18" charset="0"/>
              </a:rPr>
              <a:t>Disposal of Revision petition [Section 264(6)]</a:t>
            </a:r>
            <a:r>
              <a:rPr lang="en-US" dirty="0" smtClean="0"/>
              <a:t/>
            </a:r>
            <a:br>
              <a:rPr lang="en-US" dirty="0" smtClean="0"/>
            </a:br>
            <a:endParaRPr lang="en-US" dirty="0"/>
          </a:p>
        </p:txBody>
      </p:sp>
      <p:sp>
        <p:nvSpPr>
          <p:cNvPr id="4" name="Footer Placeholder 3"/>
          <p:cNvSpPr>
            <a:spLocks noGrp="1"/>
          </p:cNvSpPr>
          <p:nvPr>
            <p:ph type="ftr" sz="quarter" idx="11"/>
          </p:nvPr>
        </p:nvSpPr>
        <p:spPr>
          <a:xfrm>
            <a:off x="7957655" y="6031833"/>
            <a:ext cx="3134241" cy="433135"/>
          </a:xfrm>
        </p:spPr>
        <p:txBody>
          <a:bodyPr/>
          <a:lstStyle/>
          <a:p>
            <a:r>
              <a:rPr lang="en-IN" sz="2000" dirty="0" smtClean="0"/>
              <a:t>CA.R.SUBRAMANIAN</a:t>
            </a:r>
            <a:endParaRPr lang="en-IN"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58291"/>
            <a:ext cx="10972800" cy="3749001"/>
          </a:xfrm>
        </p:spPr>
        <p:txBody>
          <a:bodyPr>
            <a:normAutofit/>
          </a:bodyPr>
          <a:lstStyle/>
          <a:p>
            <a:pPr marL="351155" indent="-339090">
              <a:lnSpc>
                <a:spcPct val="100000"/>
              </a:lnSpc>
              <a:spcBef>
                <a:spcPts val="110"/>
              </a:spcBef>
              <a:buFont typeface="Arial"/>
              <a:buChar char="•"/>
              <a:tabLst>
                <a:tab pos="351790" algn="l"/>
              </a:tabLst>
            </a:pPr>
            <a:r>
              <a:rPr lang="en-US" sz="2800" b="1" spc="-5" dirty="0" smtClean="0">
                <a:solidFill>
                  <a:srgbClr val="00AF50"/>
                </a:solidFill>
                <a:latin typeface="Cambria"/>
                <a:cs typeface="Cambria"/>
              </a:rPr>
              <a:t>R.SUBRAMANIAN,CA,CMA,LLB</a:t>
            </a:r>
            <a:endParaRPr lang="en-US" sz="2800" dirty="0" smtClean="0">
              <a:latin typeface="Cambria"/>
              <a:cs typeface="Cambria"/>
            </a:endParaRPr>
          </a:p>
          <a:p>
            <a:pPr marL="351155" indent="-339090">
              <a:lnSpc>
                <a:spcPct val="100000"/>
              </a:lnSpc>
              <a:spcBef>
                <a:spcPts val="50"/>
              </a:spcBef>
              <a:buFont typeface="Arial"/>
              <a:buChar char="•"/>
              <a:tabLst>
                <a:tab pos="351790" algn="l"/>
              </a:tabLst>
            </a:pPr>
            <a:r>
              <a:rPr lang="en-US" sz="2800" b="1" spc="-80" dirty="0" smtClean="0">
                <a:solidFill>
                  <a:srgbClr val="00AF50"/>
                </a:solidFill>
                <a:latin typeface="Cambria"/>
                <a:cs typeface="Cambria"/>
              </a:rPr>
              <a:t>PARTNER</a:t>
            </a:r>
            <a:endParaRPr lang="en-US" sz="2800" dirty="0" smtClean="0">
              <a:latin typeface="Cambria"/>
              <a:cs typeface="Cambria"/>
            </a:endParaRPr>
          </a:p>
          <a:p>
            <a:pPr marL="351155" indent="-339090">
              <a:lnSpc>
                <a:spcPct val="100000"/>
              </a:lnSpc>
              <a:spcBef>
                <a:spcPts val="25"/>
              </a:spcBef>
              <a:buFont typeface="Arial"/>
              <a:buChar char="•"/>
              <a:tabLst>
                <a:tab pos="351790" algn="l"/>
              </a:tabLst>
            </a:pPr>
            <a:r>
              <a:rPr lang="en-US" sz="2800" b="1" dirty="0" smtClean="0">
                <a:solidFill>
                  <a:srgbClr val="00AF50"/>
                </a:solidFill>
                <a:latin typeface="Cambria"/>
                <a:cs typeface="Cambria"/>
              </a:rPr>
              <a:t>SUBRAMANIAN </a:t>
            </a:r>
            <a:r>
              <a:rPr lang="en-US" sz="2800" b="1" spc="5" dirty="0" smtClean="0">
                <a:solidFill>
                  <a:srgbClr val="00AF50"/>
                </a:solidFill>
                <a:latin typeface="Cambria"/>
                <a:cs typeface="Cambria"/>
              </a:rPr>
              <a:t>&amp;</a:t>
            </a:r>
            <a:r>
              <a:rPr lang="en-US" sz="2800" b="1" spc="-55" dirty="0" smtClean="0">
                <a:solidFill>
                  <a:srgbClr val="00AF50"/>
                </a:solidFill>
                <a:latin typeface="Cambria"/>
                <a:cs typeface="Cambria"/>
              </a:rPr>
              <a:t> </a:t>
            </a:r>
            <a:r>
              <a:rPr lang="en-US" sz="2800" b="1" spc="-40" dirty="0" smtClean="0">
                <a:solidFill>
                  <a:srgbClr val="00AF50"/>
                </a:solidFill>
                <a:latin typeface="Cambria"/>
                <a:cs typeface="Cambria"/>
              </a:rPr>
              <a:t>ASSOCIATES</a:t>
            </a:r>
            <a:endParaRPr lang="en-US" sz="2800" dirty="0" smtClean="0">
              <a:latin typeface="Cambria"/>
              <a:cs typeface="Cambria"/>
            </a:endParaRPr>
          </a:p>
          <a:p>
            <a:pPr marL="351155" indent="-339090">
              <a:lnSpc>
                <a:spcPct val="100000"/>
              </a:lnSpc>
              <a:spcBef>
                <a:spcPts val="50"/>
              </a:spcBef>
              <a:buFont typeface="Arial"/>
              <a:buChar char="•"/>
              <a:tabLst>
                <a:tab pos="351790" algn="l"/>
              </a:tabLst>
            </a:pPr>
            <a:r>
              <a:rPr lang="en-US" sz="2800" b="1" dirty="0" smtClean="0">
                <a:solidFill>
                  <a:srgbClr val="00AF50"/>
                </a:solidFill>
                <a:latin typeface="Cambria"/>
                <a:cs typeface="Cambria"/>
              </a:rPr>
              <a:t>Mobile#9940023427</a:t>
            </a:r>
            <a:endParaRPr lang="en-US" sz="2800" dirty="0" smtClean="0">
              <a:latin typeface="Cambria"/>
              <a:cs typeface="Cambria"/>
            </a:endParaRPr>
          </a:p>
          <a:p>
            <a:pPr marL="415290" indent="-403225">
              <a:lnSpc>
                <a:spcPts val="4320"/>
              </a:lnSpc>
              <a:spcBef>
                <a:spcPts val="50"/>
              </a:spcBef>
              <a:buFont typeface="Arial"/>
              <a:buChar char="•"/>
              <a:tabLst>
                <a:tab pos="344488" algn="l"/>
                <a:tab pos="415925" algn="l"/>
              </a:tabLst>
            </a:pPr>
            <a:r>
              <a:rPr lang="en-US" sz="2800" b="1" dirty="0" smtClean="0">
                <a:solidFill>
                  <a:srgbClr val="00AF50"/>
                </a:solidFill>
                <a:latin typeface="Cambria"/>
                <a:cs typeface="Cambria"/>
              </a:rPr>
              <a:t>Phone: +91 44 2371</a:t>
            </a:r>
            <a:r>
              <a:rPr lang="en-US" sz="2800" b="1" spc="-80" dirty="0" smtClean="0">
                <a:solidFill>
                  <a:srgbClr val="00AF50"/>
                </a:solidFill>
                <a:latin typeface="Cambria"/>
                <a:cs typeface="Cambria"/>
              </a:rPr>
              <a:t> </a:t>
            </a:r>
            <a:r>
              <a:rPr lang="en-US" sz="2800" b="1" dirty="0" smtClean="0">
                <a:solidFill>
                  <a:srgbClr val="00AF50"/>
                </a:solidFill>
                <a:latin typeface="Cambria"/>
                <a:cs typeface="Cambria"/>
              </a:rPr>
              <a:t>7226;</a:t>
            </a:r>
            <a:endParaRPr lang="en-US" sz="2800" dirty="0" smtClean="0">
              <a:latin typeface="Cambria"/>
              <a:cs typeface="Cambria"/>
            </a:endParaRPr>
          </a:p>
          <a:p>
            <a:pPr marL="415290">
              <a:lnSpc>
                <a:spcPts val="4320"/>
              </a:lnSpc>
              <a:buNone/>
            </a:pPr>
            <a:r>
              <a:rPr lang="en-US" sz="2800" b="1" dirty="0" smtClean="0">
                <a:solidFill>
                  <a:srgbClr val="00AF50"/>
                </a:solidFill>
                <a:latin typeface="Cambria"/>
                <a:cs typeface="Cambria"/>
              </a:rPr>
              <a:t>    2371</a:t>
            </a:r>
            <a:r>
              <a:rPr lang="en-US" sz="2800" b="1" spc="-10" dirty="0" smtClean="0">
                <a:solidFill>
                  <a:srgbClr val="00AF50"/>
                </a:solidFill>
                <a:latin typeface="Cambria"/>
                <a:cs typeface="Cambria"/>
              </a:rPr>
              <a:t> </a:t>
            </a:r>
            <a:r>
              <a:rPr lang="en-US" sz="2800" b="1" dirty="0" smtClean="0">
                <a:solidFill>
                  <a:srgbClr val="00AF50"/>
                </a:solidFill>
                <a:latin typeface="Cambria"/>
                <a:cs typeface="Cambria"/>
              </a:rPr>
              <a:t>8646</a:t>
            </a:r>
            <a:endParaRPr lang="en-US" sz="2800" dirty="0" smtClean="0">
              <a:latin typeface="Cambria"/>
              <a:cs typeface="Cambria"/>
            </a:endParaRPr>
          </a:p>
          <a:p>
            <a:pPr marL="241300" indent="-229235">
              <a:lnSpc>
                <a:spcPct val="100000"/>
              </a:lnSpc>
              <a:spcBef>
                <a:spcPts val="30"/>
              </a:spcBef>
              <a:buFont typeface="Arial"/>
              <a:buChar char="•"/>
              <a:tabLst>
                <a:tab pos="241935" algn="l"/>
              </a:tabLst>
            </a:pPr>
            <a:r>
              <a:rPr lang="en-US" sz="3200" b="1" dirty="0" smtClean="0">
                <a:solidFill>
                  <a:srgbClr val="FF0000"/>
                </a:solidFill>
                <a:latin typeface="Cambria"/>
                <a:cs typeface="Cambria"/>
                <a:hlinkClick r:id="rId2"/>
              </a:rPr>
              <a:t>Email:</a:t>
            </a:r>
            <a:r>
              <a:rPr lang="en-US" sz="3200" b="1" dirty="0" smtClean="0">
                <a:solidFill>
                  <a:srgbClr val="BE9000"/>
                </a:solidFill>
                <a:latin typeface="Cambria"/>
                <a:cs typeface="Cambria"/>
                <a:hlinkClick r:id="rId2"/>
              </a:rPr>
              <a:t>rsmani1969@gmail.com</a:t>
            </a:r>
            <a:endParaRPr lang="en-US" sz="3200" dirty="0" smtClean="0">
              <a:latin typeface="Cambria"/>
              <a:cs typeface="Cambria"/>
            </a:endParaRPr>
          </a:p>
          <a:p>
            <a:endParaRPr lang="en-US" dirty="0"/>
          </a:p>
        </p:txBody>
      </p:sp>
      <p:sp>
        <p:nvSpPr>
          <p:cNvPr id="3" name="Title 2"/>
          <p:cNvSpPr>
            <a:spLocks noGrp="1"/>
          </p:cNvSpPr>
          <p:nvPr>
            <p:ph type="title"/>
          </p:nvPr>
        </p:nvSpPr>
        <p:spPr>
          <a:xfrm>
            <a:off x="609600" y="274638"/>
            <a:ext cx="10972800" cy="2163762"/>
          </a:xfrm>
        </p:spPr>
        <p:txBody>
          <a:bodyPr>
            <a:normAutofit/>
          </a:bodyPr>
          <a:lstStyle/>
          <a:p>
            <a:pPr algn="ctr"/>
            <a:r>
              <a:rPr lang="en-US" sz="6000" spc="-5" dirty="0" smtClean="0">
                <a:solidFill>
                  <a:srgbClr val="006FC0"/>
                </a:solidFill>
                <a:latin typeface="Cambria" pitchFamily="18" charset="0"/>
              </a:rPr>
              <a:t>THAN</a:t>
            </a:r>
            <a:r>
              <a:rPr lang="en-US" sz="6000" dirty="0" smtClean="0">
                <a:solidFill>
                  <a:srgbClr val="006FC0"/>
                </a:solidFill>
                <a:latin typeface="Cambria" pitchFamily="18" charset="0"/>
              </a:rPr>
              <a:t>K </a:t>
            </a:r>
            <a:r>
              <a:rPr lang="en-US" sz="6000" spc="-270" dirty="0" smtClean="0">
                <a:solidFill>
                  <a:srgbClr val="006FC0"/>
                </a:solidFill>
                <a:latin typeface="Cambria" pitchFamily="18" charset="0"/>
              </a:rPr>
              <a:t>Y</a:t>
            </a:r>
            <a:r>
              <a:rPr lang="en-US" sz="6000" spc="-5" dirty="0" smtClean="0">
                <a:solidFill>
                  <a:srgbClr val="006FC0"/>
                </a:solidFill>
                <a:latin typeface="Cambria" pitchFamily="18" charset="0"/>
              </a:rPr>
              <a:t>OU</a:t>
            </a:r>
            <a:endParaRPr lang="en-US" sz="6000" dirty="0"/>
          </a:p>
        </p:txBody>
      </p:sp>
      <p:sp>
        <p:nvSpPr>
          <p:cNvPr id="4" name="Footer Placeholder 3"/>
          <p:cNvSpPr>
            <a:spLocks noGrp="1"/>
          </p:cNvSpPr>
          <p:nvPr>
            <p:ph type="ftr" sz="quarter" idx="11"/>
          </p:nvPr>
        </p:nvSpPr>
        <p:spPr>
          <a:xfrm>
            <a:off x="7893486" y="6167314"/>
            <a:ext cx="3134241" cy="365125"/>
          </a:xfrm>
        </p:spPr>
        <p:txBody>
          <a:bodyPr/>
          <a:lstStyle/>
          <a:p>
            <a:r>
              <a:rPr lang="en-IN" sz="2000" dirty="0" smtClean="0"/>
              <a:t>CA.R.SUBRAMANIAN</a:t>
            </a:r>
            <a:endParaRPr lang="en-IN"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1CC782A-D33E-4D17-82AC-E7BABA979388}"/>
              </a:ext>
            </a:extLst>
          </p:cNvPr>
          <p:cNvSpPr>
            <a:spLocks noGrp="1"/>
          </p:cNvSpPr>
          <p:nvPr>
            <p:ph idx="1"/>
          </p:nvPr>
        </p:nvSpPr>
        <p:spPr>
          <a:xfrm>
            <a:off x="914400" y="914401"/>
            <a:ext cx="9296400" cy="5264726"/>
          </a:xfrm>
        </p:spPr>
        <p:txBody>
          <a:bodyPr>
            <a:noAutofit/>
          </a:bodyPr>
          <a:lstStyle/>
          <a:p>
            <a:pPr marL="864235" indent="-252095" algn="just">
              <a:spcAft>
                <a:spcPts val="400"/>
              </a:spcAft>
            </a:pPr>
            <a:r>
              <a:rPr lang="en-IN" sz="2600" dirty="0">
                <a:solidFill>
                  <a:srgbClr val="444444"/>
                </a:solidFill>
                <a:effectLst/>
                <a:latin typeface="Cambria" pitchFamily="18" charset="0"/>
                <a:ea typeface="Times New Roman" panose="02020603050405020304" pitchFamily="18" charset="0"/>
              </a:rPr>
              <a:t>(</a:t>
            </a:r>
            <a:r>
              <a:rPr lang="en-IN" sz="2600" i="1" dirty="0">
                <a:solidFill>
                  <a:srgbClr val="444444"/>
                </a:solidFill>
                <a:effectLst/>
                <a:latin typeface="Cambria" pitchFamily="18" charset="0"/>
                <a:ea typeface="Times New Roman" panose="02020603050405020304" pitchFamily="18" charset="0"/>
              </a:rPr>
              <a:t>ii</a:t>
            </a:r>
            <a:r>
              <a:rPr lang="en-IN" sz="2600" dirty="0">
                <a:solidFill>
                  <a:srgbClr val="444444"/>
                </a:solidFill>
                <a:effectLst/>
                <a:latin typeface="Cambria" pitchFamily="18" charset="0"/>
                <a:ea typeface="Times New Roman" panose="02020603050405020304" pitchFamily="18" charset="0"/>
              </a:rPr>
              <a:t>) an order made by the Joint Commissioner in exercise of the powers or in the performance of the functions of an Assessing Officer conferred on, or assigned to, him under the orders or directions issued by the Board or by the Principal Chief Commissioner or Chief Commissioner or Principal Director General or Director General or Principal Commissioner or Commissioner authorised by the Board in this behalf under </a:t>
            </a:r>
            <a:r>
              <a:rPr lang="en-IN" sz="2600" u="none" strike="noStrike" dirty="0">
                <a:solidFill>
                  <a:srgbClr val="0072C6"/>
                </a:solidFill>
                <a:effectLst/>
                <a:latin typeface="Cambria" pitchFamily="18" charset="0"/>
                <a:ea typeface="Times New Roman" panose="02020603050405020304" pitchFamily="18" charset="0"/>
              </a:rPr>
              <a:t>section 120</a:t>
            </a:r>
            <a:r>
              <a:rPr lang="en-IN" sz="2600" dirty="0">
                <a:solidFill>
                  <a:srgbClr val="444444"/>
                </a:solidFill>
                <a:effectLst/>
                <a:latin typeface="Cambria" pitchFamily="18" charset="0"/>
                <a:ea typeface="Times New Roman" panose="02020603050405020304" pitchFamily="18" charset="0"/>
              </a:rPr>
              <a:t>;</a:t>
            </a:r>
            <a:endParaRPr lang="en-IN" sz="2600" dirty="0">
              <a:effectLst/>
              <a:latin typeface="Cambria" pitchFamily="18" charset="0"/>
              <a:ea typeface="Times New Roman" panose="02020603050405020304" pitchFamily="18" charset="0"/>
            </a:endParaRPr>
          </a:p>
          <a:p>
            <a:pPr marL="504190" indent="-252095" algn="just">
              <a:spcAft>
                <a:spcPts val="400"/>
              </a:spcAft>
            </a:pPr>
            <a:r>
              <a:rPr lang="en-IN" sz="2600" dirty="0">
                <a:solidFill>
                  <a:srgbClr val="444444"/>
                </a:solidFill>
                <a:effectLst/>
                <a:latin typeface="Cambria" pitchFamily="18" charset="0"/>
                <a:ea typeface="Times New Roman" panose="02020603050405020304" pitchFamily="18" charset="0"/>
              </a:rPr>
              <a:t>(</a:t>
            </a:r>
            <a:r>
              <a:rPr lang="en-IN" sz="2600" i="1" dirty="0">
                <a:solidFill>
                  <a:srgbClr val="444444"/>
                </a:solidFill>
                <a:effectLst/>
                <a:latin typeface="Cambria" pitchFamily="18" charset="0"/>
                <a:ea typeface="Times New Roman" panose="02020603050405020304" pitchFamily="18" charset="0"/>
              </a:rPr>
              <a:t>b</a:t>
            </a:r>
            <a:r>
              <a:rPr lang="en-IN" sz="2600" dirty="0">
                <a:solidFill>
                  <a:srgbClr val="444444"/>
                </a:solidFill>
                <a:effectLst/>
                <a:latin typeface="Cambria" pitchFamily="18" charset="0"/>
                <a:ea typeface="Times New Roman" panose="02020603050405020304" pitchFamily="18" charset="0"/>
              </a:rPr>
              <a:t>) "record" shall include and shall be deemed always to have included all records relating to any proceeding under this Act available at the time of examination by the Principal </a:t>
            </a:r>
            <a:r>
              <a:rPr lang="en-IN" sz="2600" u="none" strike="noStrike" baseline="30000" dirty="0">
                <a:solidFill>
                  <a:srgbClr val="0072C6"/>
                </a:solidFill>
                <a:effectLst/>
                <a:latin typeface="Cambria" pitchFamily="18" charset="0"/>
                <a:ea typeface="Times New Roman" panose="02020603050405020304" pitchFamily="18" charset="0"/>
              </a:rPr>
              <a:t>9a</a:t>
            </a:r>
            <a:r>
              <a:rPr lang="en-IN" sz="2600" b="1" dirty="0">
                <a:solidFill>
                  <a:srgbClr val="444444"/>
                </a:solidFill>
                <a:effectLst/>
                <a:latin typeface="Cambria" pitchFamily="18" charset="0"/>
                <a:ea typeface="Times New Roman" panose="02020603050405020304" pitchFamily="18" charset="0"/>
              </a:rPr>
              <a:t>[</a:t>
            </a:r>
            <a:r>
              <a:rPr lang="en-IN" sz="2600" i="1" dirty="0">
                <a:solidFill>
                  <a:srgbClr val="444444"/>
                </a:solidFill>
                <a:effectLst/>
                <a:latin typeface="Cambria" pitchFamily="18" charset="0"/>
                <a:ea typeface="Times New Roman" panose="02020603050405020304" pitchFamily="18" charset="0"/>
              </a:rPr>
              <a:t>Chief Commissioner or Chief Commissioner or Principal</a:t>
            </a:r>
            <a:r>
              <a:rPr lang="en-IN" sz="2600" b="1" dirty="0">
                <a:solidFill>
                  <a:srgbClr val="444444"/>
                </a:solidFill>
                <a:effectLst/>
                <a:latin typeface="Cambria" pitchFamily="18" charset="0"/>
                <a:ea typeface="Times New Roman" panose="02020603050405020304" pitchFamily="18" charset="0"/>
              </a:rPr>
              <a:t>]</a:t>
            </a:r>
            <a:r>
              <a:rPr lang="en-IN" sz="2600" dirty="0">
                <a:solidFill>
                  <a:srgbClr val="444444"/>
                </a:solidFill>
                <a:effectLst/>
                <a:latin typeface="Cambria" pitchFamily="18" charset="0"/>
                <a:ea typeface="Times New Roman" panose="02020603050405020304" pitchFamily="18" charset="0"/>
              </a:rPr>
              <a:t> Commissioner or Commissioner;</a:t>
            </a:r>
            <a:endParaRPr lang="en-IN" sz="2600" dirty="0">
              <a:effectLst/>
              <a:latin typeface="Cambria" pitchFamily="18" charset="0"/>
              <a:ea typeface="Times New Roman" panose="02020603050405020304" pitchFamily="18" charset="0"/>
            </a:endParaRPr>
          </a:p>
          <a:p>
            <a:endParaRPr lang="en-IN" sz="2600" dirty="0">
              <a:latin typeface="Cambria" pitchFamily="18" charset="0"/>
            </a:endParaRPr>
          </a:p>
        </p:txBody>
      </p:sp>
      <p:sp>
        <p:nvSpPr>
          <p:cNvPr id="4" name="Footer Placeholder 3"/>
          <p:cNvSpPr>
            <a:spLocks noGrp="1"/>
          </p:cNvSpPr>
          <p:nvPr>
            <p:ph type="ftr" sz="quarter" idx="11"/>
          </p:nvPr>
        </p:nvSpPr>
        <p:spPr>
          <a:xfrm>
            <a:off x="5840097" y="6407945"/>
            <a:ext cx="5617612" cy="365125"/>
          </a:xfrm>
        </p:spPr>
        <p:txBody>
          <a:bodyPr/>
          <a:lstStyle/>
          <a:p>
            <a:r>
              <a:rPr lang="en-IN" sz="1600" dirty="0" smtClean="0"/>
              <a:t>CA.R.SUBRAMANIAN</a:t>
            </a:r>
            <a:endParaRPr lang="en-IN" sz="1600" dirty="0"/>
          </a:p>
        </p:txBody>
      </p:sp>
    </p:spTree>
    <p:extLst>
      <p:ext uri="{BB962C8B-B14F-4D97-AF65-F5344CB8AC3E}">
        <p14:creationId xmlns="" xmlns:p14="http://schemas.microsoft.com/office/powerpoint/2010/main" val="2919533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E3937BA-51EF-4D6D-8332-FFF5C3EFCB1A}"/>
              </a:ext>
            </a:extLst>
          </p:cNvPr>
          <p:cNvSpPr>
            <a:spLocks noGrp="1"/>
          </p:cNvSpPr>
          <p:nvPr>
            <p:ph idx="1"/>
          </p:nvPr>
        </p:nvSpPr>
        <p:spPr>
          <a:xfrm>
            <a:off x="1295401" y="1260764"/>
            <a:ext cx="9601196" cy="4615104"/>
          </a:xfrm>
        </p:spPr>
        <p:txBody>
          <a:bodyPr/>
          <a:lstStyle/>
          <a:p>
            <a:pPr algn="just"/>
            <a:r>
              <a:rPr lang="en-IN" sz="1800" dirty="0">
                <a:solidFill>
                  <a:srgbClr val="444444"/>
                </a:solidFill>
                <a:effectLst/>
                <a:latin typeface="Cambria" pitchFamily="18" charset="0"/>
                <a:ea typeface="Times New Roman" panose="02020603050405020304" pitchFamily="18" charset="0"/>
              </a:rPr>
              <a:t>(</a:t>
            </a:r>
            <a:r>
              <a:rPr lang="en-IN" sz="2800" i="1" dirty="0">
                <a:solidFill>
                  <a:srgbClr val="444444"/>
                </a:solidFill>
                <a:effectLst/>
                <a:latin typeface="Cambria" pitchFamily="18" charset="0"/>
                <a:ea typeface="Times New Roman" panose="02020603050405020304" pitchFamily="18" charset="0"/>
              </a:rPr>
              <a:t>c</a:t>
            </a:r>
            <a:r>
              <a:rPr lang="en-IN" sz="2800" dirty="0">
                <a:solidFill>
                  <a:srgbClr val="444444"/>
                </a:solidFill>
                <a:effectLst/>
                <a:latin typeface="Cambria" pitchFamily="18" charset="0"/>
                <a:ea typeface="Times New Roman" panose="02020603050405020304" pitchFamily="18" charset="0"/>
              </a:rPr>
              <a:t>) where any order referred to in this sub-section and passed by the Assessing Officer had been the subject matter of any appeal filed on or before or after the 1st day of June, 1988, the powers of the Principal Commissioner or Commissioner under this sub-section shall extend and shall be deemed always to have extended to such matters as had not been considered and decided in such appeal.</a:t>
            </a:r>
            <a:endParaRPr lang="en-IN" sz="2800" dirty="0">
              <a:effectLst/>
              <a:latin typeface="Cambria" pitchFamily="18" charset="0"/>
              <a:ea typeface="Times New Roman" panose="02020603050405020304" pitchFamily="18" charset="0"/>
            </a:endParaRPr>
          </a:p>
          <a:p>
            <a:pPr algn="just"/>
            <a:endParaRPr lang="en-IN" dirty="0">
              <a:latin typeface="Cambria" pitchFamily="18" charset="0"/>
            </a:endParaRPr>
          </a:p>
        </p:txBody>
      </p:sp>
      <p:sp>
        <p:nvSpPr>
          <p:cNvPr id="4" name="Footer Placeholder 3"/>
          <p:cNvSpPr>
            <a:spLocks noGrp="1"/>
          </p:cNvSpPr>
          <p:nvPr>
            <p:ph type="ftr" sz="quarter" idx="11"/>
          </p:nvPr>
        </p:nvSpPr>
        <p:spPr>
          <a:xfrm>
            <a:off x="5840097" y="6407945"/>
            <a:ext cx="5853139" cy="365125"/>
          </a:xfrm>
        </p:spPr>
        <p:txBody>
          <a:bodyPr/>
          <a:lstStyle/>
          <a:p>
            <a:r>
              <a:rPr lang="en-IN" sz="1600" dirty="0" smtClean="0"/>
              <a:t>CA.R.SUBRAMANIAN</a:t>
            </a:r>
            <a:endParaRPr lang="en-IN" sz="1600" dirty="0"/>
          </a:p>
        </p:txBody>
      </p:sp>
    </p:spTree>
    <p:extLst>
      <p:ext uri="{BB962C8B-B14F-4D97-AF65-F5344CB8AC3E}">
        <p14:creationId xmlns="" xmlns:p14="http://schemas.microsoft.com/office/powerpoint/2010/main" val="3426643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9DC3024-671F-448F-83AD-03B4754A113F}"/>
              </a:ext>
            </a:extLst>
          </p:cNvPr>
          <p:cNvSpPr>
            <a:spLocks noGrp="1"/>
          </p:cNvSpPr>
          <p:nvPr>
            <p:ph idx="1"/>
          </p:nvPr>
        </p:nvSpPr>
        <p:spPr>
          <a:xfrm>
            <a:off x="1323110" y="457200"/>
            <a:ext cx="9601196" cy="5915891"/>
          </a:xfrm>
        </p:spPr>
        <p:txBody>
          <a:bodyPr>
            <a:normAutofit lnSpcReduction="10000"/>
          </a:bodyPr>
          <a:lstStyle/>
          <a:p>
            <a:pPr algn="just">
              <a:spcAft>
                <a:spcPts val="400"/>
              </a:spcAft>
            </a:pPr>
            <a:r>
              <a:rPr lang="en-IN" sz="2400" i="1" dirty="0">
                <a:solidFill>
                  <a:srgbClr val="444444"/>
                </a:solidFill>
                <a:effectLst/>
                <a:latin typeface="Cambria" pitchFamily="18" charset="0"/>
                <a:ea typeface="Times New Roman" panose="02020603050405020304" pitchFamily="18" charset="0"/>
              </a:rPr>
              <a:t>Explanation 2.—</a:t>
            </a:r>
            <a:r>
              <a:rPr lang="en-IN" sz="2400" dirty="0">
                <a:solidFill>
                  <a:srgbClr val="444444"/>
                </a:solidFill>
                <a:effectLst/>
                <a:latin typeface="Cambria" pitchFamily="18" charset="0"/>
                <a:ea typeface="Times New Roman" panose="02020603050405020304" pitchFamily="18" charset="0"/>
              </a:rPr>
              <a:t>For the purposes of this section, it is hereby declared that an order passed by the Assessing Officer shall be deemed to be erroneous in so far as it is prejudicial to the interests of the revenue, if, in the opinion of the Principal </a:t>
            </a:r>
            <a:r>
              <a:rPr lang="en-IN" sz="2400" u="none" strike="noStrike" baseline="30000" dirty="0">
                <a:solidFill>
                  <a:srgbClr val="0072C6"/>
                </a:solidFill>
                <a:effectLst/>
                <a:latin typeface="Cambria" pitchFamily="18" charset="0"/>
                <a:ea typeface="Times New Roman" panose="02020603050405020304" pitchFamily="18" charset="0"/>
              </a:rPr>
              <a:t>9a</a:t>
            </a:r>
            <a:r>
              <a:rPr lang="en-IN" sz="2400" b="1" dirty="0">
                <a:solidFill>
                  <a:srgbClr val="444444"/>
                </a:solidFill>
                <a:effectLst/>
                <a:latin typeface="Cambria" pitchFamily="18" charset="0"/>
                <a:ea typeface="Times New Roman" panose="02020603050405020304" pitchFamily="18" charset="0"/>
              </a:rPr>
              <a:t>[</a:t>
            </a:r>
            <a:r>
              <a:rPr lang="en-IN" sz="2400" i="1" dirty="0">
                <a:solidFill>
                  <a:srgbClr val="444444"/>
                </a:solidFill>
                <a:effectLst/>
                <a:latin typeface="Cambria" pitchFamily="18" charset="0"/>
                <a:ea typeface="Times New Roman" panose="02020603050405020304" pitchFamily="18" charset="0"/>
              </a:rPr>
              <a:t>Chief Commissioner or Chief Commissioner or Principal</a:t>
            </a:r>
            <a:r>
              <a:rPr lang="en-IN" sz="2400" b="1" dirty="0">
                <a:solidFill>
                  <a:srgbClr val="444444"/>
                </a:solidFill>
                <a:effectLst/>
                <a:latin typeface="Cambria" pitchFamily="18" charset="0"/>
                <a:ea typeface="Times New Roman" panose="02020603050405020304" pitchFamily="18" charset="0"/>
              </a:rPr>
              <a:t>]</a:t>
            </a:r>
            <a:r>
              <a:rPr lang="en-IN" sz="2400" dirty="0">
                <a:solidFill>
                  <a:srgbClr val="444444"/>
                </a:solidFill>
                <a:effectLst/>
                <a:latin typeface="Cambria" pitchFamily="18" charset="0"/>
                <a:ea typeface="Times New Roman" panose="02020603050405020304" pitchFamily="18" charset="0"/>
              </a:rPr>
              <a:t> Commissioner or Commissioner,—</a:t>
            </a:r>
            <a:endParaRPr lang="en-IN" sz="2400" dirty="0">
              <a:effectLst/>
              <a:latin typeface="Cambria" pitchFamily="18" charset="0"/>
              <a:ea typeface="Times New Roman" panose="02020603050405020304" pitchFamily="18" charset="0"/>
            </a:endParaRPr>
          </a:p>
          <a:p>
            <a:pPr marL="504190" indent="-252095" algn="just">
              <a:spcAft>
                <a:spcPts val="400"/>
              </a:spcAft>
            </a:pPr>
            <a:r>
              <a:rPr lang="en-IN" sz="2400" dirty="0">
                <a:solidFill>
                  <a:srgbClr val="444444"/>
                </a:solidFill>
                <a:effectLst/>
                <a:latin typeface="Cambria" pitchFamily="18" charset="0"/>
                <a:ea typeface="Times New Roman" panose="02020603050405020304" pitchFamily="18" charset="0"/>
              </a:rPr>
              <a:t>(</a:t>
            </a:r>
            <a:r>
              <a:rPr lang="en-IN" sz="2400" i="1" dirty="0">
                <a:solidFill>
                  <a:srgbClr val="444444"/>
                </a:solidFill>
                <a:effectLst/>
                <a:latin typeface="Cambria" pitchFamily="18" charset="0"/>
                <a:ea typeface="Times New Roman" panose="02020603050405020304" pitchFamily="18" charset="0"/>
              </a:rPr>
              <a:t>a</a:t>
            </a:r>
            <a:r>
              <a:rPr lang="en-IN" sz="2400" dirty="0">
                <a:solidFill>
                  <a:srgbClr val="444444"/>
                </a:solidFill>
                <a:effectLst/>
                <a:latin typeface="Cambria" pitchFamily="18" charset="0"/>
                <a:ea typeface="Times New Roman" panose="02020603050405020304" pitchFamily="18" charset="0"/>
              </a:rPr>
              <a:t>) the order is passed without making inquiries or verification which should have been made;</a:t>
            </a:r>
            <a:endParaRPr lang="en-IN" sz="2400" dirty="0">
              <a:effectLst/>
              <a:latin typeface="Cambria" pitchFamily="18" charset="0"/>
              <a:ea typeface="Times New Roman" panose="02020603050405020304" pitchFamily="18" charset="0"/>
            </a:endParaRPr>
          </a:p>
          <a:p>
            <a:pPr marL="504190" indent="-252095" algn="just">
              <a:spcAft>
                <a:spcPts val="400"/>
              </a:spcAft>
            </a:pPr>
            <a:r>
              <a:rPr lang="en-IN" sz="2400" dirty="0">
                <a:solidFill>
                  <a:srgbClr val="444444"/>
                </a:solidFill>
                <a:effectLst/>
                <a:latin typeface="Cambria" pitchFamily="18" charset="0"/>
                <a:ea typeface="Times New Roman" panose="02020603050405020304" pitchFamily="18" charset="0"/>
              </a:rPr>
              <a:t>(</a:t>
            </a:r>
            <a:r>
              <a:rPr lang="en-IN" sz="2400" i="1" dirty="0">
                <a:solidFill>
                  <a:srgbClr val="444444"/>
                </a:solidFill>
                <a:effectLst/>
                <a:latin typeface="Cambria" pitchFamily="18" charset="0"/>
                <a:ea typeface="Times New Roman" panose="02020603050405020304" pitchFamily="18" charset="0"/>
              </a:rPr>
              <a:t>b</a:t>
            </a:r>
            <a:r>
              <a:rPr lang="en-IN" sz="2400" dirty="0">
                <a:solidFill>
                  <a:srgbClr val="444444"/>
                </a:solidFill>
                <a:effectLst/>
                <a:latin typeface="Cambria" pitchFamily="18" charset="0"/>
                <a:ea typeface="Times New Roman" panose="02020603050405020304" pitchFamily="18" charset="0"/>
              </a:rPr>
              <a:t>) the order is passed allowing any relief without inquiring into the claim;</a:t>
            </a:r>
            <a:endParaRPr lang="en-IN" sz="2400" dirty="0">
              <a:effectLst/>
              <a:latin typeface="Cambria" pitchFamily="18" charset="0"/>
              <a:ea typeface="Times New Roman" panose="02020603050405020304" pitchFamily="18" charset="0"/>
            </a:endParaRPr>
          </a:p>
          <a:p>
            <a:pPr marL="504190" indent="-252095" algn="just">
              <a:spcAft>
                <a:spcPts val="400"/>
              </a:spcAft>
            </a:pPr>
            <a:r>
              <a:rPr lang="en-IN" sz="2400" dirty="0">
                <a:solidFill>
                  <a:srgbClr val="444444"/>
                </a:solidFill>
                <a:effectLst/>
                <a:latin typeface="Cambria" pitchFamily="18" charset="0"/>
                <a:ea typeface="Times New Roman" panose="02020603050405020304" pitchFamily="18" charset="0"/>
              </a:rPr>
              <a:t>(</a:t>
            </a:r>
            <a:r>
              <a:rPr lang="en-IN" sz="2400" i="1" dirty="0">
                <a:solidFill>
                  <a:srgbClr val="444444"/>
                </a:solidFill>
                <a:effectLst/>
                <a:latin typeface="Cambria" pitchFamily="18" charset="0"/>
                <a:ea typeface="Times New Roman" panose="02020603050405020304" pitchFamily="18" charset="0"/>
              </a:rPr>
              <a:t>c</a:t>
            </a:r>
            <a:r>
              <a:rPr lang="en-IN" sz="2400" dirty="0">
                <a:solidFill>
                  <a:srgbClr val="444444"/>
                </a:solidFill>
                <a:effectLst/>
                <a:latin typeface="Cambria" pitchFamily="18" charset="0"/>
                <a:ea typeface="Times New Roman" panose="02020603050405020304" pitchFamily="18" charset="0"/>
              </a:rPr>
              <a:t>) the order has not been made in accordance with any order, direction or instruction issued by the Board under </a:t>
            </a:r>
            <a:r>
              <a:rPr lang="en-IN" sz="2400" u="none" strike="noStrike" dirty="0">
                <a:solidFill>
                  <a:srgbClr val="0072C6"/>
                </a:solidFill>
                <a:effectLst/>
                <a:latin typeface="Cambria" pitchFamily="18" charset="0"/>
                <a:ea typeface="Times New Roman" panose="02020603050405020304" pitchFamily="18" charset="0"/>
              </a:rPr>
              <a:t>section 119</a:t>
            </a:r>
            <a:r>
              <a:rPr lang="en-IN" sz="2400" dirty="0">
                <a:solidFill>
                  <a:srgbClr val="444444"/>
                </a:solidFill>
                <a:effectLst/>
                <a:latin typeface="Cambria" pitchFamily="18" charset="0"/>
                <a:ea typeface="Times New Roman" panose="02020603050405020304" pitchFamily="18" charset="0"/>
              </a:rPr>
              <a:t>; or</a:t>
            </a:r>
            <a:endParaRPr lang="en-IN" sz="2400" dirty="0">
              <a:effectLst/>
              <a:latin typeface="Cambria" pitchFamily="18" charset="0"/>
              <a:ea typeface="Times New Roman" panose="02020603050405020304" pitchFamily="18" charset="0"/>
            </a:endParaRPr>
          </a:p>
          <a:p>
            <a:pPr marL="504190" indent="-252095" algn="just">
              <a:spcAft>
                <a:spcPts val="400"/>
              </a:spcAft>
            </a:pPr>
            <a:r>
              <a:rPr lang="en-IN" sz="2400" dirty="0">
                <a:solidFill>
                  <a:srgbClr val="444444"/>
                </a:solidFill>
                <a:effectLst/>
                <a:latin typeface="Cambria" pitchFamily="18" charset="0"/>
                <a:ea typeface="Times New Roman" panose="02020603050405020304" pitchFamily="18" charset="0"/>
              </a:rPr>
              <a:t>(</a:t>
            </a:r>
            <a:r>
              <a:rPr lang="en-IN" sz="2400" i="1" dirty="0">
                <a:solidFill>
                  <a:srgbClr val="444444"/>
                </a:solidFill>
                <a:effectLst/>
                <a:latin typeface="Cambria" pitchFamily="18" charset="0"/>
                <a:ea typeface="Times New Roman" panose="02020603050405020304" pitchFamily="18" charset="0"/>
              </a:rPr>
              <a:t>d</a:t>
            </a:r>
            <a:r>
              <a:rPr lang="en-IN" sz="2400" dirty="0">
                <a:solidFill>
                  <a:srgbClr val="444444"/>
                </a:solidFill>
                <a:effectLst/>
                <a:latin typeface="Cambria" pitchFamily="18" charset="0"/>
                <a:ea typeface="Times New Roman" panose="02020603050405020304" pitchFamily="18" charset="0"/>
              </a:rPr>
              <a:t>) the order has not been passed in accordance with any decision which is prejudicial to the </a:t>
            </a:r>
            <a:r>
              <a:rPr lang="en-IN" sz="2400" dirty="0" err="1">
                <a:solidFill>
                  <a:srgbClr val="444444"/>
                </a:solidFill>
                <a:effectLst/>
                <a:latin typeface="Cambria" pitchFamily="18" charset="0"/>
                <a:ea typeface="Times New Roman" panose="02020603050405020304" pitchFamily="18" charset="0"/>
              </a:rPr>
              <a:t>assessee</a:t>
            </a:r>
            <a:r>
              <a:rPr lang="en-IN" sz="2400" dirty="0">
                <a:solidFill>
                  <a:srgbClr val="444444"/>
                </a:solidFill>
                <a:effectLst/>
                <a:latin typeface="Cambria" pitchFamily="18" charset="0"/>
                <a:ea typeface="Times New Roman" panose="02020603050405020304" pitchFamily="18" charset="0"/>
              </a:rPr>
              <a:t>, rendered by the jurisdictional High Court or Supreme Court in the case of the </a:t>
            </a:r>
            <a:r>
              <a:rPr lang="en-IN" sz="2400" dirty="0" err="1">
                <a:solidFill>
                  <a:srgbClr val="444444"/>
                </a:solidFill>
                <a:effectLst/>
                <a:latin typeface="Cambria" pitchFamily="18" charset="0"/>
                <a:ea typeface="Times New Roman" panose="02020603050405020304" pitchFamily="18" charset="0"/>
              </a:rPr>
              <a:t>assessee</a:t>
            </a:r>
            <a:r>
              <a:rPr lang="en-IN" sz="2400" dirty="0">
                <a:solidFill>
                  <a:srgbClr val="444444"/>
                </a:solidFill>
                <a:effectLst/>
                <a:latin typeface="Cambria" pitchFamily="18" charset="0"/>
                <a:ea typeface="Times New Roman" panose="02020603050405020304" pitchFamily="18" charset="0"/>
              </a:rPr>
              <a:t> or any other person.</a:t>
            </a:r>
            <a:endParaRPr lang="en-IN" sz="2400" dirty="0">
              <a:effectLst/>
              <a:latin typeface="Cambria" pitchFamily="18" charset="0"/>
              <a:ea typeface="Times New Roman" panose="02020603050405020304" pitchFamily="18" charset="0"/>
            </a:endParaRPr>
          </a:p>
          <a:p>
            <a:pPr>
              <a:buNone/>
            </a:pPr>
            <a:endParaRPr lang="en-IN" dirty="0"/>
          </a:p>
        </p:txBody>
      </p:sp>
      <p:sp>
        <p:nvSpPr>
          <p:cNvPr id="4" name="Footer Placeholder 3"/>
          <p:cNvSpPr>
            <a:spLocks noGrp="1"/>
          </p:cNvSpPr>
          <p:nvPr>
            <p:ph type="ftr" sz="quarter" idx="11"/>
          </p:nvPr>
        </p:nvSpPr>
        <p:spPr>
          <a:xfrm>
            <a:off x="5840097" y="6407945"/>
            <a:ext cx="5382085" cy="365125"/>
          </a:xfrm>
        </p:spPr>
        <p:txBody>
          <a:bodyPr/>
          <a:lstStyle/>
          <a:p>
            <a:r>
              <a:rPr lang="en-IN" sz="1600" dirty="0" smtClean="0"/>
              <a:t>CA.R.SUBRAMANIAN</a:t>
            </a:r>
            <a:endParaRPr lang="en-IN" sz="1600" dirty="0"/>
          </a:p>
        </p:txBody>
      </p:sp>
    </p:spTree>
    <p:extLst>
      <p:ext uri="{BB962C8B-B14F-4D97-AF65-F5344CB8AC3E}">
        <p14:creationId xmlns="" xmlns:p14="http://schemas.microsoft.com/office/powerpoint/2010/main" val="1009585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BD201A6-2A45-41A6-AED3-EC2617579087}"/>
              </a:ext>
            </a:extLst>
          </p:cNvPr>
          <p:cNvSpPr>
            <a:spLocks noGrp="1"/>
          </p:cNvSpPr>
          <p:nvPr>
            <p:ph idx="1"/>
          </p:nvPr>
        </p:nvSpPr>
        <p:spPr>
          <a:xfrm>
            <a:off x="1295401" y="346364"/>
            <a:ext cx="9601196" cy="5529504"/>
          </a:xfrm>
        </p:spPr>
        <p:txBody>
          <a:bodyPr>
            <a:noAutofit/>
          </a:bodyPr>
          <a:lstStyle/>
          <a:p>
            <a:pPr algn="just">
              <a:spcAft>
                <a:spcPts val="400"/>
              </a:spcAft>
            </a:pPr>
            <a:r>
              <a:rPr lang="en-IN" sz="2400" dirty="0">
                <a:solidFill>
                  <a:srgbClr val="444444"/>
                </a:solidFill>
                <a:effectLst/>
                <a:latin typeface="Cambria" pitchFamily="18" charset="0"/>
                <a:ea typeface="Times New Roman" panose="02020603050405020304" pitchFamily="18" charset="0"/>
              </a:rPr>
              <a:t>(2) No order shall be made under sub-section (1) after the expiry of two years from the end of the financial year in which the order sought to be revised was passed.</a:t>
            </a:r>
            <a:endParaRPr lang="en-IN" sz="2400" dirty="0">
              <a:effectLst/>
              <a:latin typeface="Cambria" pitchFamily="18" charset="0"/>
              <a:ea typeface="Times New Roman" panose="02020603050405020304" pitchFamily="18" charset="0"/>
            </a:endParaRPr>
          </a:p>
          <a:p>
            <a:pPr algn="just">
              <a:spcAft>
                <a:spcPts val="400"/>
              </a:spcAft>
            </a:pPr>
            <a:r>
              <a:rPr lang="en-IN" sz="2400" dirty="0">
                <a:solidFill>
                  <a:srgbClr val="444444"/>
                </a:solidFill>
                <a:effectLst/>
                <a:latin typeface="Cambria" pitchFamily="18" charset="0"/>
                <a:ea typeface="Times New Roman" panose="02020603050405020304" pitchFamily="18" charset="0"/>
              </a:rPr>
              <a:t>(3) Notwithstanding anything contained in sub-section (2), an order in revision under this section may be passed at any time in the case of an order which has been passed in consequence of, or to give effect to, any finding or direction contained in an order of the Appellate Tribunal, National Tax Tribunal, the High Court or the Supreme Court.</a:t>
            </a:r>
            <a:endParaRPr lang="en-IN" sz="2400" dirty="0">
              <a:effectLst/>
              <a:latin typeface="Cambria" pitchFamily="18" charset="0"/>
              <a:ea typeface="Times New Roman" panose="02020603050405020304" pitchFamily="18" charset="0"/>
            </a:endParaRPr>
          </a:p>
          <a:p>
            <a:pPr algn="just">
              <a:spcAft>
                <a:spcPts val="400"/>
              </a:spcAft>
            </a:pPr>
            <a:r>
              <a:rPr lang="en-IN" sz="2400" i="1" dirty="0">
                <a:solidFill>
                  <a:srgbClr val="444444"/>
                </a:solidFill>
                <a:effectLst/>
                <a:latin typeface="Cambria" pitchFamily="18" charset="0"/>
                <a:ea typeface="Times New Roman" panose="02020603050405020304" pitchFamily="18" charset="0"/>
              </a:rPr>
              <a:t>Explanation</a:t>
            </a:r>
            <a:r>
              <a:rPr lang="en-IN" sz="2400" dirty="0">
                <a:solidFill>
                  <a:srgbClr val="444444"/>
                </a:solidFill>
                <a:effectLst/>
                <a:latin typeface="Cambria" pitchFamily="18" charset="0"/>
                <a:ea typeface="Times New Roman" panose="02020603050405020304" pitchFamily="18" charset="0"/>
              </a:rPr>
              <a:t>.—In computing the period of limitation for the purposes of sub-section (2), the time taken in giving an opportunity to the </a:t>
            </a:r>
            <a:r>
              <a:rPr lang="en-IN" sz="2400" dirty="0" err="1">
                <a:solidFill>
                  <a:srgbClr val="444444"/>
                </a:solidFill>
                <a:effectLst/>
                <a:latin typeface="Cambria" pitchFamily="18" charset="0"/>
                <a:ea typeface="Times New Roman" panose="02020603050405020304" pitchFamily="18" charset="0"/>
              </a:rPr>
              <a:t>assessee</a:t>
            </a:r>
            <a:r>
              <a:rPr lang="en-IN" sz="2400" dirty="0">
                <a:solidFill>
                  <a:srgbClr val="444444"/>
                </a:solidFill>
                <a:effectLst/>
                <a:latin typeface="Cambria" pitchFamily="18" charset="0"/>
                <a:ea typeface="Times New Roman" panose="02020603050405020304" pitchFamily="18" charset="0"/>
              </a:rPr>
              <a:t> to be reheard under the proviso to </a:t>
            </a:r>
            <a:r>
              <a:rPr lang="en-IN" sz="2400" u="sng" dirty="0">
                <a:solidFill>
                  <a:srgbClr val="0072C6"/>
                </a:solidFill>
                <a:effectLst/>
                <a:latin typeface="Cambria" pitchFamily="18" charset="0"/>
                <a:ea typeface="Times New Roman" panose="02020603050405020304" pitchFamily="18" charset="0"/>
              </a:rPr>
              <a:t>section 129</a:t>
            </a:r>
            <a:r>
              <a:rPr lang="en-IN" sz="2400" dirty="0">
                <a:solidFill>
                  <a:srgbClr val="444444"/>
                </a:solidFill>
                <a:effectLst/>
                <a:latin typeface="Cambria" pitchFamily="18" charset="0"/>
                <a:ea typeface="Times New Roman" panose="02020603050405020304" pitchFamily="18" charset="0"/>
              </a:rPr>
              <a:t> and any period during which any proceeding under this section is stayed by an order or injunction of any court shall be excluded.</a:t>
            </a:r>
            <a:endParaRPr lang="en-IN" sz="2400" dirty="0">
              <a:effectLst/>
              <a:latin typeface="Cambria" pitchFamily="18" charset="0"/>
              <a:ea typeface="Times New Roman" panose="02020603050405020304" pitchFamily="18" charset="0"/>
            </a:endParaRPr>
          </a:p>
          <a:p>
            <a:pPr algn="just">
              <a:lnSpc>
                <a:spcPct val="115000"/>
              </a:lnSpc>
              <a:spcAft>
                <a:spcPts val="1000"/>
              </a:spcAft>
              <a:buNone/>
            </a:pPr>
            <a:endParaRPr lang="en-IN" sz="2400" dirty="0">
              <a:effectLst/>
              <a:latin typeface="Cambria" pitchFamily="18" charset="0"/>
              <a:ea typeface="Calibri" panose="020F0502020204030204" pitchFamily="34" charset="0"/>
              <a:cs typeface="Times New Roman" panose="02020603050405020304" pitchFamily="18" charset="0"/>
            </a:endParaRPr>
          </a:p>
          <a:p>
            <a:endParaRPr lang="en-IN" sz="2400" dirty="0">
              <a:latin typeface="Cambria" pitchFamily="18" charset="0"/>
            </a:endParaRPr>
          </a:p>
        </p:txBody>
      </p:sp>
      <p:sp>
        <p:nvSpPr>
          <p:cNvPr id="4" name="Footer Placeholder 3"/>
          <p:cNvSpPr>
            <a:spLocks noGrp="1"/>
          </p:cNvSpPr>
          <p:nvPr>
            <p:ph type="ftr" sz="quarter" idx="11"/>
          </p:nvPr>
        </p:nvSpPr>
        <p:spPr>
          <a:xfrm>
            <a:off x="5840097" y="6407945"/>
            <a:ext cx="5229685" cy="365125"/>
          </a:xfrm>
        </p:spPr>
        <p:txBody>
          <a:bodyPr/>
          <a:lstStyle/>
          <a:p>
            <a:r>
              <a:rPr lang="en-IN" sz="1600" dirty="0" smtClean="0"/>
              <a:t>CA.R.SUBRAMANIAN</a:t>
            </a:r>
            <a:endParaRPr lang="en-IN" sz="1600" dirty="0"/>
          </a:p>
        </p:txBody>
      </p:sp>
    </p:spTree>
    <p:extLst>
      <p:ext uri="{BB962C8B-B14F-4D97-AF65-F5344CB8AC3E}">
        <p14:creationId xmlns="" xmlns:p14="http://schemas.microsoft.com/office/powerpoint/2010/main" val="3077831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E36CA7E-713A-4078-B57A-1BEBEACF83B0}"/>
              </a:ext>
            </a:extLst>
          </p:cNvPr>
          <p:cNvSpPr>
            <a:spLocks noGrp="1"/>
          </p:cNvSpPr>
          <p:nvPr>
            <p:ph idx="1"/>
          </p:nvPr>
        </p:nvSpPr>
        <p:spPr>
          <a:xfrm>
            <a:off x="1433946" y="1953491"/>
            <a:ext cx="9601196" cy="3839250"/>
          </a:xfrm>
        </p:spPr>
        <p:txBody>
          <a:bodyPr>
            <a:no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IN" dirty="0">
                <a:solidFill>
                  <a:srgbClr val="475055"/>
                </a:solidFill>
                <a:effectLst/>
                <a:latin typeface="Cambria" pitchFamily="18" charset="0"/>
                <a:ea typeface="Times New Roman" panose="02020603050405020304" pitchFamily="18" charset="0"/>
                <a:cs typeface="Times New Roman" panose="02020603050405020304" pitchFamily="18" charset="0"/>
              </a:rPr>
              <a:t>The Pr. CIT/CIT may call for and examine the record of any proceeding under this Act, and</a:t>
            </a:r>
            <a:endParaRPr lang="en-IN" dirty="0">
              <a:effectLst/>
              <a:latin typeface="Cambria"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IN" dirty="0">
                <a:solidFill>
                  <a:srgbClr val="475055"/>
                </a:solidFill>
                <a:effectLst/>
                <a:latin typeface="Cambria" pitchFamily="18" charset="0"/>
                <a:ea typeface="Times New Roman" panose="02020603050405020304" pitchFamily="18" charset="0"/>
                <a:cs typeface="Times New Roman" panose="02020603050405020304" pitchFamily="18" charset="0"/>
              </a:rPr>
              <a:t>if he considers that any order passed therein by the AO is </a:t>
            </a:r>
            <a:r>
              <a:rPr lang="en-IN" b="1" u="sng" dirty="0">
                <a:solidFill>
                  <a:srgbClr val="475055"/>
                </a:solidFill>
                <a:effectLst/>
                <a:latin typeface="Cambria" pitchFamily="18" charset="0"/>
                <a:ea typeface="Times New Roman" panose="02020603050405020304" pitchFamily="18" charset="0"/>
                <a:cs typeface="Times New Roman" panose="02020603050405020304" pitchFamily="18" charset="0"/>
              </a:rPr>
              <a:t>erroneous</a:t>
            </a:r>
            <a:endParaRPr lang="en-IN" dirty="0">
              <a:effectLst/>
              <a:latin typeface="Cambria"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IN" dirty="0">
                <a:solidFill>
                  <a:srgbClr val="475055"/>
                </a:solidFill>
                <a:effectLst/>
                <a:latin typeface="Cambria" pitchFamily="18" charset="0"/>
                <a:ea typeface="Times New Roman" panose="02020603050405020304" pitchFamily="18" charset="0"/>
                <a:cs typeface="Times New Roman" panose="02020603050405020304" pitchFamily="18" charset="0"/>
              </a:rPr>
              <a:t>in so far as it is </a:t>
            </a:r>
            <a:r>
              <a:rPr lang="en-IN" b="1" u="sng" dirty="0">
                <a:solidFill>
                  <a:srgbClr val="475055"/>
                </a:solidFill>
                <a:effectLst/>
                <a:latin typeface="Cambria" pitchFamily="18" charset="0"/>
                <a:ea typeface="Times New Roman" panose="02020603050405020304" pitchFamily="18" charset="0"/>
                <a:cs typeface="Times New Roman" panose="02020603050405020304" pitchFamily="18" charset="0"/>
              </a:rPr>
              <a:t>prejudicial to the interests of the revenue</a:t>
            </a:r>
            <a:r>
              <a:rPr lang="en-IN" dirty="0">
                <a:solidFill>
                  <a:srgbClr val="475055"/>
                </a:solidFill>
                <a:effectLst/>
                <a:latin typeface="Cambria" pitchFamily="18" charset="0"/>
                <a:ea typeface="Times New Roman" panose="02020603050405020304" pitchFamily="18" charset="0"/>
                <a:cs typeface="Times New Roman" panose="02020603050405020304" pitchFamily="18" charset="0"/>
              </a:rPr>
              <a:t>,</a:t>
            </a:r>
            <a:endParaRPr lang="en-IN" dirty="0">
              <a:effectLst/>
              <a:latin typeface="Cambria"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IN" dirty="0">
                <a:solidFill>
                  <a:srgbClr val="475055"/>
                </a:solidFill>
                <a:effectLst/>
                <a:latin typeface="Cambria" pitchFamily="18" charset="0"/>
                <a:ea typeface="Times New Roman" panose="02020603050405020304" pitchFamily="18" charset="0"/>
                <a:cs typeface="Times New Roman" panose="02020603050405020304" pitchFamily="18" charset="0"/>
              </a:rPr>
              <a:t>he may,</a:t>
            </a:r>
            <a:endParaRPr lang="en-IN" dirty="0">
              <a:effectLst/>
              <a:latin typeface="Cambria"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endParaRPr lang="en-IN" dirty="0" smtClean="0">
              <a:effectLst/>
              <a:latin typeface="Cambria" pitchFamily="18" charset="0"/>
              <a:ea typeface="Calibri" panose="020F0502020204030204" pitchFamily="34" charset="0"/>
              <a:cs typeface="Times New Roman" panose="02020603050405020304" pitchFamily="18" charset="0"/>
            </a:endParaRPr>
          </a:p>
          <a:p>
            <a:pPr>
              <a:lnSpc>
                <a:spcPct val="115000"/>
              </a:lnSpc>
              <a:spcAft>
                <a:spcPts val="1000"/>
              </a:spcAft>
              <a:buNone/>
            </a:pPr>
            <a:r>
              <a:rPr lang="en-IN" sz="16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IN" sz="1600" dirty="0"/>
          </a:p>
        </p:txBody>
      </p:sp>
      <p:sp>
        <p:nvSpPr>
          <p:cNvPr id="2" name="Title 1">
            <a:extLst>
              <a:ext uri="{FF2B5EF4-FFF2-40B4-BE49-F238E27FC236}">
                <a16:creationId xmlns="" xmlns:a16="http://schemas.microsoft.com/office/drawing/2014/main" id="{4BD592FB-781E-4939-BFA8-967C3FA978C9}"/>
              </a:ext>
            </a:extLst>
          </p:cNvPr>
          <p:cNvSpPr>
            <a:spLocks noGrp="1"/>
          </p:cNvSpPr>
          <p:nvPr>
            <p:ph type="title"/>
          </p:nvPr>
        </p:nvSpPr>
        <p:spPr>
          <a:xfrm>
            <a:off x="1295402" y="775856"/>
            <a:ext cx="9601196" cy="1136072"/>
          </a:xfrm>
        </p:spPr>
        <p:txBody>
          <a:bodyPr>
            <a:noAutofit/>
          </a:bodyPr>
          <a:lstStyle/>
          <a:p>
            <a:r>
              <a:rPr lang="en-IN" sz="2800" b="1" dirty="0">
                <a:solidFill>
                  <a:srgbClr val="475055"/>
                </a:solidFill>
                <a:effectLst/>
                <a:latin typeface="Arial" panose="020B0604020202020204" pitchFamily="34" charset="0"/>
                <a:ea typeface="Times New Roman" panose="02020603050405020304" pitchFamily="18" charset="0"/>
                <a:cs typeface="Times New Roman" panose="02020603050405020304" pitchFamily="18" charset="0"/>
              </a:rPr>
              <a:t>Conditions to exercise revisional jurisdiction u/s 263 and procedure to be followed in revision proceedings [Sec. 263(1)]</a:t>
            </a:r>
            <a:r>
              <a:rPr lang="en-IN" sz="2800" dirty="0">
                <a:effectLst/>
                <a:latin typeface="Calibri" panose="020F0502020204030204" pitchFamily="34" charset="0"/>
                <a:ea typeface="Calibri" panose="020F0502020204030204" pitchFamily="34" charset="0"/>
                <a:cs typeface="Times New Roman" panose="02020603050405020304" pitchFamily="18" charset="0"/>
              </a:rPr>
              <a:t/>
            </a:r>
            <a:br>
              <a:rPr lang="en-IN" sz="2800" dirty="0">
                <a:effectLst/>
                <a:latin typeface="Calibri" panose="020F0502020204030204" pitchFamily="34" charset="0"/>
                <a:ea typeface="Calibri" panose="020F0502020204030204" pitchFamily="34" charset="0"/>
                <a:cs typeface="Times New Roman" panose="02020603050405020304" pitchFamily="18" charset="0"/>
              </a:rPr>
            </a:br>
            <a:endParaRPr lang="en-IN" sz="2800" dirty="0"/>
          </a:p>
        </p:txBody>
      </p:sp>
      <p:sp>
        <p:nvSpPr>
          <p:cNvPr id="4" name="Footer Placeholder 3"/>
          <p:cNvSpPr>
            <a:spLocks noGrp="1"/>
          </p:cNvSpPr>
          <p:nvPr>
            <p:ph type="ftr" sz="quarter" idx="11"/>
          </p:nvPr>
        </p:nvSpPr>
        <p:spPr>
          <a:xfrm>
            <a:off x="5840097" y="6407945"/>
            <a:ext cx="5645321" cy="365125"/>
          </a:xfrm>
        </p:spPr>
        <p:txBody>
          <a:bodyPr/>
          <a:lstStyle/>
          <a:p>
            <a:r>
              <a:rPr lang="en-IN" sz="1600" dirty="0" smtClean="0"/>
              <a:t>CA.R.SUBRAMANIAN</a:t>
            </a:r>
            <a:endParaRPr lang="en-IN" sz="1600" dirty="0"/>
          </a:p>
        </p:txBody>
      </p:sp>
    </p:spTree>
    <p:extLst>
      <p:ext uri="{BB962C8B-B14F-4D97-AF65-F5344CB8AC3E}">
        <p14:creationId xmlns="" xmlns:p14="http://schemas.microsoft.com/office/powerpoint/2010/main" val="1448199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1" y="1427018"/>
            <a:ext cx="9601196" cy="4448850"/>
          </a:xfrm>
        </p:spPr>
        <p:txBody>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en-IN" dirty="0" smtClean="0">
                <a:solidFill>
                  <a:srgbClr val="475055"/>
                </a:solidFill>
                <a:latin typeface="Cambria" pitchFamily="18" charset="0"/>
                <a:ea typeface="Times New Roman" panose="02020603050405020304" pitchFamily="18" charset="0"/>
                <a:cs typeface="Times New Roman" panose="02020603050405020304" pitchFamily="18" charset="0"/>
              </a:rPr>
              <a:t>after giving the assessee an </a:t>
            </a:r>
            <a:r>
              <a:rPr lang="en-IN" b="1" u="sng" dirty="0" smtClean="0">
                <a:solidFill>
                  <a:srgbClr val="475055"/>
                </a:solidFill>
                <a:latin typeface="Cambria" pitchFamily="18" charset="0"/>
                <a:ea typeface="Times New Roman" panose="02020603050405020304" pitchFamily="18" charset="0"/>
                <a:cs typeface="Times New Roman" panose="02020603050405020304" pitchFamily="18" charset="0"/>
              </a:rPr>
              <a:t>opportunity of being heard</a:t>
            </a:r>
            <a:r>
              <a:rPr lang="en-IN" dirty="0" smtClean="0">
                <a:solidFill>
                  <a:srgbClr val="475055"/>
                </a:solidFill>
                <a:latin typeface="Cambria" pitchFamily="18" charset="0"/>
                <a:ea typeface="Times New Roman" panose="02020603050405020304" pitchFamily="18" charset="0"/>
                <a:cs typeface="Times New Roman" panose="02020603050405020304" pitchFamily="18" charset="0"/>
              </a:rPr>
              <a:t> and </a:t>
            </a:r>
            <a:r>
              <a:rPr lang="en-IN" b="1" u="sng" dirty="0" smtClean="0">
                <a:solidFill>
                  <a:srgbClr val="475055"/>
                </a:solidFill>
                <a:latin typeface="Arial" panose="020B0604020202020204" pitchFamily="34" charset="0"/>
                <a:ea typeface="Times New Roman" panose="02020603050405020304" pitchFamily="18" charset="0"/>
                <a:cs typeface="Times New Roman" panose="02020603050405020304" pitchFamily="18" charset="0"/>
              </a:rPr>
              <a:t>after making</a:t>
            </a:r>
            <a:r>
              <a:rPr lang="en-IN" dirty="0" smtClean="0">
                <a:solidFill>
                  <a:srgbClr val="475055"/>
                </a:solidFill>
                <a:latin typeface="Arial" panose="020B0604020202020204" pitchFamily="34" charset="0"/>
                <a:ea typeface="Times New Roman" panose="02020603050405020304" pitchFamily="18" charset="0"/>
                <a:cs typeface="Times New Roman" panose="02020603050405020304" pitchFamily="18" charset="0"/>
              </a:rPr>
              <a:t> or causing to be made </a:t>
            </a:r>
            <a:r>
              <a:rPr lang="en-IN" b="1" u="sng" dirty="0" smtClean="0">
                <a:solidFill>
                  <a:srgbClr val="475055"/>
                </a:solidFill>
                <a:latin typeface="Arial" panose="020B0604020202020204" pitchFamily="34" charset="0"/>
                <a:ea typeface="Times New Roman" panose="02020603050405020304" pitchFamily="18" charset="0"/>
                <a:cs typeface="Times New Roman" panose="02020603050405020304" pitchFamily="18" charset="0"/>
              </a:rPr>
              <a:t>such inquiry as he deems necessary</a:t>
            </a:r>
            <a:r>
              <a:rPr lang="en-IN" dirty="0" smtClean="0">
                <a:solidFill>
                  <a:srgbClr val="475055"/>
                </a:solidFill>
                <a:latin typeface="Arial" panose="020B0604020202020204" pitchFamily="34" charset="0"/>
                <a:ea typeface="Times New Roman" panose="02020603050405020304" pitchFamily="18" charset="0"/>
                <a:cs typeface="Times New Roman" panose="02020603050405020304" pitchFamily="18" charset="0"/>
              </a:rPr>
              <a:t>,</a:t>
            </a:r>
            <a:endParaRPr lang="en-IN"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IN" dirty="0" smtClean="0">
                <a:solidFill>
                  <a:srgbClr val="475055"/>
                </a:solidFill>
                <a:latin typeface="Arial" panose="020B0604020202020204" pitchFamily="34" charset="0"/>
                <a:ea typeface="Times New Roman" panose="02020603050405020304" pitchFamily="18" charset="0"/>
                <a:cs typeface="Times New Roman" panose="02020603050405020304" pitchFamily="18" charset="0"/>
              </a:rPr>
              <a:t>pass such order thereon as the circumstances of the case justify,</a:t>
            </a:r>
            <a:endParaRPr lang="en-IN"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IN" dirty="0" smtClean="0">
                <a:solidFill>
                  <a:srgbClr val="475055"/>
                </a:solidFill>
                <a:latin typeface="Arial" panose="020B0604020202020204" pitchFamily="34" charset="0"/>
                <a:ea typeface="Times New Roman" panose="02020603050405020304" pitchFamily="18" charset="0"/>
                <a:cs typeface="Times New Roman" panose="02020603050405020304" pitchFamily="18" charset="0"/>
              </a:rPr>
              <a:t>including an order enhancing or modifying the assessment, or cancelling the assessment and directing a fresh assessment.</a:t>
            </a:r>
            <a:endParaRPr lang="en-IN" dirty="0" smtClean="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p:cNvSpPr>
            <a:spLocks noGrp="1"/>
          </p:cNvSpPr>
          <p:nvPr>
            <p:ph type="ftr" sz="quarter" idx="11"/>
          </p:nvPr>
        </p:nvSpPr>
        <p:spPr>
          <a:xfrm>
            <a:off x="5840097" y="6407945"/>
            <a:ext cx="5174267" cy="365125"/>
          </a:xfrm>
        </p:spPr>
        <p:txBody>
          <a:bodyPr/>
          <a:lstStyle/>
          <a:p>
            <a:r>
              <a:rPr lang="en-IN" sz="1600" dirty="0" smtClean="0"/>
              <a:t>CA.R.SUBRAMANIAN</a:t>
            </a:r>
            <a:endParaRPr lang="en-IN"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111</TotalTime>
  <Words>1337</Words>
  <Application>Microsoft Office PowerPoint</Application>
  <PresentationFormat>Custom</PresentationFormat>
  <Paragraphs>132</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Concourse</vt:lpstr>
      <vt:lpstr>          REVISION OF ORDER  U/S  263, 264  CA.R.SUBRAMANIAN SUBRAMANIAN &amp; ASSOCIATES CHARTERED ACCOUNTANTS MOBILE : 9940023427 E-MAIL – rsmani1969@gmail.com </vt:lpstr>
      <vt:lpstr>Revision of orders prejudicial to revenue </vt:lpstr>
      <vt:lpstr>Slide 3</vt:lpstr>
      <vt:lpstr>Slide 4</vt:lpstr>
      <vt:lpstr>Slide 5</vt:lpstr>
      <vt:lpstr>Slide 6</vt:lpstr>
      <vt:lpstr>Slide 7</vt:lpstr>
      <vt:lpstr>Conditions to exercise revisional jurisdiction u/s 263 and procedure to be followed in revision proceedings [Sec. 263(1)] </vt:lpstr>
      <vt:lpstr>Slide 9</vt:lpstr>
      <vt:lpstr> Erroneous order </vt:lpstr>
      <vt:lpstr>Prejudicial to the revenue’s interests </vt:lpstr>
      <vt:lpstr>Audit Alteram Partem / Opportunity of being heard </vt:lpstr>
      <vt:lpstr>Whether 143(1) intimation can be revised u/s 263?</vt:lpstr>
      <vt:lpstr>Whether order passed u/s 147 can be revised u/s 263? </vt:lpstr>
      <vt:lpstr>Whether an order passed u/s 195/197 can be revised u/s 263? </vt:lpstr>
      <vt:lpstr> Record </vt:lpstr>
      <vt:lpstr>An order is not erroneous if it is not a case of “no inquiry” </vt:lpstr>
      <vt:lpstr> If detailed inquires made by AO, revision u/s 263 not sustainable </vt:lpstr>
      <vt:lpstr>Two views are possible- Revision is not valid</vt:lpstr>
      <vt:lpstr>If AO had adopted a plausible view, revision u/s 263 not sustainable</vt:lpstr>
      <vt:lpstr>Time limit for passing order u/s 263 [Sec. 263(2) and Sec. 263(3) </vt:lpstr>
      <vt:lpstr>          Fresh assessment by the AO </vt:lpstr>
      <vt:lpstr>Appeal before Hon’ble ITAT against 263 Order [Section 253(1)(c)] </vt:lpstr>
      <vt:lpstr>Revision of other orders </vt:lpstr>
      <vt:lpstr>Slide 25</vt:lpstr>
      <vt:lpstr>Slide 26</vt:lpstr>
      <vt:lpstr>Slide 27</vt:lpstr>
      <vt:lpstr>Slide 28</vt:lpstr>
      <vt:lpstr>    Nature of Jurisdiction under section 264 </vt:lpstr>
      <vt:lpstr>     Pre conditions for revision of other orders </vt:lpstr>
      <vt:lpstr>Assessee seeking CIT blessing under section 264 can not be surprised with revisionary order under section 263</vt:lpstr>
      <vt:lpstr>Order under section 264 cannot be prejudicial to the assessee</vt:lpstr>
      <vt:lpstr>  Time limit for filing revision petition under section 264 [Section 264(3)] </vt:lpstr>
      <vt:lpstr>Condonation of delay in filing petition under section 264 [Proviso to Section 264(3)</vt:lpstr>
      <vt:lpstr>   Application Fee [Section 264(5)</vt:lpstr>
      <vt:lpstr>Situations where any order under section 264 can not be revised [Section 264(4)] </vt:lpstr>
      <vt:lpstr>  No revision till period of limitation for filing appeal, expires </vt:lpstr>
      <vt:lpstr> Disposal of Revision petition [Section 264(6)]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poornima</dc:creator>
  <cp:lastModifiedBy>administrator</cp:lastModifiedBy>
  <cp:revision>60</cp:revision>
  <dcterms:created xsi:type="dcterms:W3CDTF">2021-04-01T07:36:16Z</dcterms:created>
  <dcterms:modified xsi:type="dcterms:W3CDTF">2021-04-01T09:31:29Z</dcterms:modified>
</cp:coreProperties>
</file>