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85" r:id="rId30"/>
    <p:sldId id="286" r:id="rId31"/>
    <p:sldId id="287" r:id="rId32"/>
    <p:sldId id="288" r:id="rId33"/>
    <p:sldId id="291" r:id="rId34"/>
    <p:sldId id="290" r:id="rId35"/>
    <p:sldId id="293" r:id="rId36"/>
    <p:sldId id="268" r:id="rId37"/>
    <p:sldId id="294" r:id="rId38"/>
    <p:sldId id="295" r:id="rId39"/>
    <p:sldId id="296" r:id="rId40"/>
    <p:sldId id="297" r:id="rId41"/>
    <p:sldId id="298" r:id="rId42"/>
    <p:sldId id="299" r:id="rId43"/>
    <p:sldId id="300" r:id="rId44"/>
    <p:sldId id="301" r:id="rId45"/>
    <p:sldId id="302" r:id="rId46"/>
    <p:sldId id="303" r:id="rId47"/>
    <p:sldId id="304" r:id="rId48"/>
    <p:sldId id="305" r:id="rId49"/>
    <p:sldId id="306" r:id="rId50"/>
    <p:sldId id="307" r:id="rId51"/>
    <p:sldId id="308" r:id="rId5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4" autoAdjust="0"/>
    <p:restoredTop sz="94660"/>
  </p:normalViewPr>
  <p:slideViewPr>
    <p:cSldViewPr snapToGrid="0">
      <p:cViewPr varScale="1">
        <p:scale>
          <a:sx n="86" d="100"/>
          <a:sy n="86" d="100"/>
        </p:scale>
        <p:origin x="562"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N"/>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N"/>
          </a:p>
        </p:txBody>
      </p:sp>
      <p:sp>
        <p:nvSpPr>
          <p:cNvPr id="4" name="Date Placeholder 3"/>
          <p:cNvSpPr>
            <a:spLocks noGrp="1"/>
          </p:cNvSpPr>
          <p:nvPr>
            <p:ph type="dt" sz="half" idx="10"/>
          </p:nvPr>
        </p:nvSpPr>
        <p:spPr/>
        <p:txBody>
          <a:bodyPr/>
          <a:lstStyle/>
          <a:p>
            <a:fld id="{320AA2BE-4117-4DD2-A93E-0317EF95DFD7}" type="datetimeFigureOut">
              <a:rPr lang="en-IN" smtClean="0"/>
              <a:t>01-06-2021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05F8016D-00F3-4069-8969-BF38CD20969B}" type="slidenum">
              <a:rPr lang="en-IN" smtClean="0"/>
              <a:t>‹#›</a:t>
            </a:fld>
            <a:endParaRPr lang="en-IN"/>
          </a:p>
        </p:txBody>
      </p:sp>
    </p:spTree>
    <p:extLst>
      <p:ext uri="{BB962C8B-B14F-4D97-AF65-F5344CB8AC3E}">
        <p14:creationId xmlns:p14="http://schemas.microsoft.com/office/powerpoint/2010/main" val="28508849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10"/>
          </p:nvPr>
        </p:nvSpPr>
        <p:spPr/>
        <p:txBody>
          <a:bodyPr/>
          <a:lstStyle/>
          <a:p>
            <a:fld id="{320AA2BE-4117-4DD2-A93E-0317EF95DFD7}" type="datetimeFigureOut">
              <a:rPr lang="en-IN" smtClean="0"/>
              <a:t>01-06-2021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05F8016D-00F3-4069-8969-BF38CD20969B}" type="slidenum">
              <a:rPr lang="en-IN" smtClean="0"/>
              <a:t>‹#›</a:t>
            </a:fld>
            <a:endParaRPr lang="en-IN"/>
          </a:p>
        </p:txBody>
      </p:sp>
    </p:spTree>
    <p:extLst>
      <p:ext uri="{BB962C8B-B14F-4D97-AF65-F5344CB8AC3E}">
        <p14:creationId xmlns:p14="http://schemas.microsoft.com/office/powerpoint/2010/main" val="27505800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IN"/>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10"/>
          </p:nvPr>
        </p:nvSpPr>
        <p:spPr/>
        <p:txBody>
          <a:bodyPr/>
          <a:lstStyle/>
          <a:p>
            <a:fld id="{320AA2BE-4117-4DD2-A93E-0317EF95DFD7}" type="datetimeFigureOut">
              <a:rPr lang="en-IN" smtClean="0"/>
              <a:t>01-06-2021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05F8016D-00F3-4069-8969-BF38CD20969B}" type="slidenum">
              <a:rPr lang="en-IN" smtClean="0"/>
              <a:t>‹#›</a:t>
            </a:fld>
            <a:endParaRPr lang="en-IN"/>
          </a:p>
        </p:txBody>
      </p:sp>
    </p:spTree>
    <p:extLst>
      <p:ext uri="{BB962C8B-B14F-4D97-AF65-F5344CB8AC3E}">
        <p14:creationId xmlns:p14="http://schemas.microsoft.com/office/powerpoint/2010/main" val="36822675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10"/>
          </p:nvPr>
        </p:nvSpPr>
        <p:spPr/>
        <p:txBody>
          <a:bodyPr/>
          <a:lstStyle/>
          <a:p>
            <a:fld id="{320AA2BE-4117-4DD2-A93E-0317EF95DFD7}" type="datetimeFigureOut">
              <a:rPr lang="en-IN" smtClean="0"/>
              <a:t>01-06-2021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05F8016D-00F3-4069-8969-BF38CD20969B}" type="slidenum">
              <a:rPr lang="en-IN" smtClean="0"/>
              <a:t>‹#›</a:t>
            </a:fld>
            <a:endParaRPr lang="en-IN"/>
          </a:p>
        </p:txBody>
      </p:sp>
    </p:spTree>
    <p:extLst>
      <p:ext uri="{BB962C8B-B14F-4D97-AF65-F5344CB8AC3E}">
        <p14:creationId xmlns:p14="http://schemas.microsoft.com/office/powerpoint/2010/main" val="29901956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N"/>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20AA2BE-4117-4DD2-A93E-0317EF95DFD7}" type="datetimeFigureOut">
              <a:rPr lang="en-IN" smtClean="0"/>
              <a:t>01-06-2021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05F8016D-00F3-4069-8969-BF38CD20969B}" type="slidenum">
              <a:rPr lang="en-IN" smtClean="0"/>
              <a:t>‹#›</a:t>
            </a:fld>
            <a:endParaRPr lang="en-IN"/>
          </a:p>
        </p:txBody>
      </p:sp>
    </p:spTree>
    <p:extLst>
      <p:ext uri="{BB962C8B-B14F-4D97-AF65-F5344CB8AC3E}">
        <p14:creationId xmlns:p14="http://schemas.microsoft.com/office/powerpoint/2010/main" val="27231863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p:cNvSpPr>
            <a:spLocks noGrp="1"/>
          </p:cNvSpPr>
          <p:nvPr>
            <p:ph type="dt" sz="half" idx="10"/>
          </p:nvPr>
        </p:nvSpPr>
        <p:spPr/>
        <p:txBody>
          <a:bodyPr/>
          <a:lstStyle/>
          <a:p>
            <a:fld id="{320AA2BE-4117-4DD2-A93E-0317EF95DFD7}" type="datetimeFigureOut">
              <a:rPr lang="en-IN" smtClean="0"/>
              <a:t>01-06-2021</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05F8016D-00F3-4069-8969-BF38CD20969B}" type="slidenum">
              <a:rPr lang="en-IN" smtClean="0"/>
              <a:t>‹#›</a:t>
            </a:fld>
            <a:endParaRPr lang="en-IN"/>
          </a:p>
        </p:txBody>
      </p:sp>
    </p:spTree>
    <p:extLst>
      <p:ext uri="{BB962C8B-B14F-4D97-AF65-F5344CB8AC3E}">
        <p14:creationId xmlns:p14="http://schemas.microsoft.com/office/powerpoint/2010/main" val="25058589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IN"/>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p:cNvSpPr>
            <a:spLocks noGrp="1"/>
          </p:cNvSpPr>
          <p:nvPr>
            <p:ph type="dt" sz="half" idx="10"/>
          </p:nvPr>
        </p:nvSpPr>
        <p:spPr/>
        <p:txBody>
          <a:bodyPr/>
          <a:lstStyle/>
          <a:p>
            <a:fld id="{320AA2BE-4117-4DD2-A93E-0317EF95DFD7}" type="datetimeFigureOut">
              <a:rPr lang="en-IN" smtClean="0"/>
              <a:t>01-06-2021</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05F8016D-00F3-4069-8969-BF38CD20969B}" type="slidenum">
              <a:rPr lang="en-IN" smtClean="0"/>
              <a:t>‹#›</a:t>
            </a:fld>
            <a:endParaRPr lang="en-IN"/>
          </a:p>
        </p:txBody>
      </p:sp>
    </p:spTree>
    <p:extLst>
      <p:ext uri="{BB962C8B-B14F-4D97-AF65-F5344CB8AC3E}">
        <p14:creationId xmlns:p14="http://schemas.microsoft.com/office/powerpoint/2010/main" val="28801396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Date Placeholder 2"/>
          <p:cNvSpPr>
            <a:spLocks noGrp="1"/>
          </p:cNvSpPr>
          <p:nvPr>
            <p:ph type="dt" sz="half" idx="10"/>
          </p:nvPr>
        </p:nvSpPr>
        <p:spPr/>
        <p:txBody>
          <a:bodyPr/>
          <a:lstStyle/>
          <a:p>
            <a:fld id="{320AA2BE-4117-4DD2-A93E-0317EF95DFD7}" type="datetimeFigureOut">
              <a:rPr lang="en-IN" smtClean="0"/>
              <a:t>01-06-2021</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05F8016D-00F3-4069-8969-BF38CD20969B}" type="slidenum">
              <a:rPr lang="en-IN" smtClean="0"/>
              <a:t>‹#›</a:t>
            </a:fld>
            <a:endParaRPr lang="en-IN"/>
          </a:p>
        </p:txBody>
      </p:sp>
    </p:spTree>
    <p:extLst>
      <p:ext uri="{BB962C8B-B14F-4D97-AF65-F5344CB8AC3E}">
        <p14:creationId xmlns:p14="http://schemas.microsoft.com/office/powerpoint/2010/main" val="41471590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20AA2BE-4117-4DD2-A93E-0317EF95DFD7}" type="datetimeFigureOut">
              <a:rPr lang="en-IN" smtClean="0"/>
              <a:t>01-06-2021</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05F8016D-00F3-4069-8969-BF38CD20969B}" type="slidenum">
              <a:rPr lang="en-IN" smtClean="0"/>
              <a:t>‹#›</a:t>
            </a:fld>
            <a:endParaRPr lang="en-IN"/>
          </a:p>
        </p:txBody>
      </p:sp>
    </p:spTree>
    <p:extLst>
      <p:ext uri="{BB962C8B-B14F-4D97-AF65-F5344CB8AC3E}">
        <p14:creationId xmlns:p14="http://schemas.microsoft.com/office/powerpoint/2010/main" val="7405107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20AA2BE-4117-4DD2-A93E-0317EF95DFD7}" type="datetimeFigureOut">
              <a:rPr lang="en-IN" smtClean="0"/>
              <a:t>01-06-2021</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05F8016D-00F3-4069-8969-BF38CD20969B}" type="slidenum">
              <a:rPr lang="en-IN" smtClean="0"/>
              <a:t>‹#›</a:t>
            </a:fld>
            <a:endParaRPr lang="en-IN"/>
          </a:p>
        </p:txBody>
      </p:sp>
    </p:spTree>
    <p:extLst>
      <p:ext uri="{BB962C8B-B14F-4D97-AF65-F5344CB8AC3E}">
        <p14:creationId xmlns:p14="http://schemas.microsoft.com/office/powerpoint/2010/main" val="7509634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20AA2BE-4117-4DD2-A93E-0317EF95DFD7}" type="datetimeFigureOut">
              <a:rPr lang="en-IN" smtClean="0"/>
              <a:t>01-06-2021</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05F8016D-00F3-4069-8969-BF38CD20969B}" type="slidenum">
              <a:rPr lang="en-IN" smtClean="0"/>
              <a:t>‹#›</a:t>
            </a:fld>
            <a:endParaRPr lang="en-IN"/>
          </a:p>
        </p:txBody>
      </p:sp>
    </p:spTree>
    <p:extLst>
      <p:ext uri="{BB962C8B-B14F-4D97-AF65-F5344CB8AC3E}">
        <p14:creationId xmlns:p14="http://schemas.microsoft.com/office/powerpoint/2010/main" val="40075524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20AA2BE-4117-4DD2-A93E-0317EF95DFD7}" type="datetimeFigureOut">
              <a:rPr lang="en-IN" smtClean="0"/>
              <a:t>01-06-2021</a:t>
            </a:fld>
            <a:endParaRPr lang="en-IN"/>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5F8016D-00F3-4069-8969-BF38CD20969B}" type="slidenum">
              <a:rPr lang="en-IN" smtClean="0"/>
              <a:t>‹#›</a:t>
            </a:fld>
            <a:endParaRPr lang="en-IN"/>
          </a:p>
        </p:txBody>
      </p:sp>
    </p:spTree>
    <p:extLst>
      <p:ext uri="{BB962C8B-B14F-4D97-AF65-F5344CB8AC3E}">
        <p14:creationId xmlns:p14="http://schemas.microsoft.com/office/powerpoint/2010/main" val="225977379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www.incomeindiaefiling.gov.in/"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https://www.incometaxindiaefiling.gov.in/home"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hyperlink" Target="https://www.legalraasta.com/proprietorship-firm-registration/" TargetMode="External"/><Relationship Id="rId2" Type="http://schemas.openxmlformats.org/officeDocument/2006/relationships/hyperlink" Target="https://www.legalraasta.com/itr/income-tax-capital-gains/"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hyperlink" Target="https://portal.incometaxindiaefiling.gov.in/e-Filing/UserLogin/LoginHome.html" TargetMode="Externa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INTRODUCTION TO ITR FILING</a:t>
            </a:r>
            <a:endParaRPr lang="en-IN" dirty="0"/>
          </a:p>
        </p:txBody>
      </p:sp>
      <p:sp>
        <p:nvSpPr>
          <p:cNvPr id="3" name="Subtitle 2"/>
          <p:cNvSpPr>
            <a:spLocks noGrp="1"/>
          </p:cNvSpPr>
          <p:nvPr>
            <p:ph type="subTitle" idx="1"/>
          </p:nvPr>
        </p:nvSpPr>
        <p:spPr/>
        <p:txBody>
          <a:bodyPr/>
          <a:lstStyle/>
          <a:p>
            <a:r>
              <a:rPr lang="en-US" dirty="0"/>
              <a:t>By</a:t>
            </a:r>
          </a:p>
          <a:p>
            <a:r>
              <a:rPr lang="en-US" dirty="0"/>
              <a:t>CMA S VENKANNA</a:t>
            </a:r>
          </a:p>
          <a:p>
            <a:r>
              <a:rPr lang="en-US" dirty="0"/>
              <a:t>COST ACCOUNTANT</a:t>
            </a:r>
            <a:endParaRPr lang="en-IN" dirty="0"/>
          </a:p>
        </p:txBody>
      </p:sp>
    </p:spTree>
    <p:extLst>
      <p:ext uri="{BB962C8B-B14F-4D97-AF65-F5344CB8AC3E}">
        <p14:creationId xmlns:p14="http://schemas.microsoft.com/office/powerpoint/2010/main" val="26183873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Sec.139(4D) </a:t>
            </a:r>
            <a:endParaRPr lang="en-IN" dirty="0"/>
          </a:p>
        </p:txBody>
      </p:sp>
      <p:sp>
        <p:nvSpPr>
          <p:cNvPr id="3" name="Content Placeholder 2"/>
          <p:cNvSpPr>
            <a:spLocks noGrp="1"/>
          </p:cNvSpPr>
          <p:nvPr>
            <p:ph idx="1"/>
          </p:nvPr>
        </p:nvSpPr>
        <p:spPr/>
        <p:txBody>
          <a:bodyPr/>
          <a:lstStyle/>
          <a:p>
            <a:r>
              <a:rPr lang="en-US" dirty="0"/>
              <a:t>University/College/Other Institutions</a:t>
            </a:r>
          </a:p>
          <a:p>
            <a:r>
              <a:rPr lang="en-US" dirty="0"/>
              <a:t>Whether income or Loss</a:t>
            </a:r>
          </a:p>
          <a:p>
            <a:r>
              <a:rPr lang="en-US" dirty="0"/>
              <a:t>Any others who have not covered under any other sections</a:t>
            </a:r>
          </a:p>
          <a:p>
            <a:endParaRPr lang="en-US" dirty="0"/>
          </a:p>
          <a:p>
            <a:r>
              <a:rPr lang="en-US" dirty="0"/>
              <a:t>Sec.139(4E/4D)</a:t>
            </a:r>
          </a:p>
          <a:p>
            <a:pPr lvl="1"/>
            <a:r>
              <a:rPr lang="en-US" dirty="0"/>
              <a:t>Any Business Trusts or Invest Funds</a:t>
            </a:r>
            <a:endParaRPr lang="en-IN" dirty="0"/>
          </a:p>
          <a:p>
            <a:pPr lvl="1"/>
            <a:endParaRPr lang="en-US" dirty="0"/>
          </a:p>
          <a:p>
            <a:r>
              <a:rPr lang="en-US" dirty="0"/>
              <a:t>Non Resident</a:t>
            </a:r>
          </a:p>
          <a:p>
            <a:pPr lvl="1"/>
            <a:r>
              <a:rPr lang="en-US" dirty="0"/>
              <a:t>All Provisions applicable to a non resident</a:t>
            </a:r>
          </a:p>
        </p:txBody>
      </p:sp>
    </p:spTree>
    <p:extLst>
      <p:ext uri="{BB962C8B-B14F-4D97-AF65-F5344CB8AC3E}">
        <p14:creationId xmlns:p14="http://schemas.microsoft.com/office/powerpoint/2010/main" val="162821696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ITR - Assets located outside India</a:t>
            </a:r>
            <a:endParaRPr lang="en-IN" dirty="0"/>
          </a:p>
        </p:txBody>
      </p:sp>
      <p:sp>
        <p:nvSpPr>
          <p:cNvPr id="3" name="Content Placeholder 2"/>
          <p:cNvSpPr>
            <a:spLocks noGrp="1"/>
          </p:cNvSpPr>
          <p:nvPr>
            <p:ph idx="1"/>
          </p:nvPr>
        </p:nvSpPr>
        <p:spPr/>
        <p:txBody>
          <a:bodyPr/>
          <a:lstStyle/>
          <a:p>
            <a:r>
              <a:rPr lang="en-US" dirty="0"/>
              <a:t> By A Resident</a:t>
            </a:r>
          </a:p>
          <a:p>
            <a:r>
              <a:rPr lang="en-US" dirty="0"/>
              <a:t>Mandatory to file ITR if holds</a:t>
            </a:r>
          </a:p>
          <a:p>
            <a:pPr lvl="1"/>
            <a:r>
              <a:rPr lang="en-US" dirty="0"/>
              <a:t>Any Asset</a:t>
            </a:r>
          </a:p>
          <a:p>
            <a:pPr lvl="1"/>
            <a:r>
              <a:rPr lang="en-US" dirty="0"/>
              <a:t>Holds any beneficial interest or financial interest in any asset located outside India.</a:t>
            </a:r>
          </a:p>
          <a:p>
            <a:pPr lvl="1"/>
            <a:endParaRPr lang="en-US" dirty="0"/>
          </a:p>
          <a:p>
            <a:pPr lvl="1"/>
            <a:r>
              <a:rPr lang="en-US" dirty="0"/>
              <a:t>Mandatory to file ITR irrespective of whether the person has a taxable income or not during the previous year.</a:t>
            </a:r>
          </a:p>
          <a:p>
            <a:pPr lvl="1"/>
            <a:endParaRPr lang="en-US" dirty="0"/>
          </a:p>
          <a:p>
            <a:pPr lvl="1"/>
            <a:r>
              <a:rPr lang="en-US" dirty="0"/>
              <a:t>Beneficial Owner</a:t>
            </a:r>
          </a:p>
          <a:p>
            <a:pPr lvl="2"/>
            <a:r>
              <a:rPr lang="en-US" dirty="0"/>
              <a:t>Who has invested directly or indirectly through any other person.</a:t>
            </a:r>
          </a:p>
          <a:p>
            <a:pPr marL="914400" lvl="2" indent="0">
              <a:buNone/>
            </a:pPr>
            <a:endParaRPr lang="en-US" dirty="0"/>
          </a:p>
        </p:txBody>
      </p:sp>
    </p:spTree>
    <p:extLst>
      <p:ext uri="{BB962C8B-B14F-4D97-AF65-F5344CB8AC3E}">
        <p14:creationId xmlns:p14="http://schemas.microsoft.com/office/powerpoint/2010/main" val="404151234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Due Dates for filing ITR – Sec.139(1)</a:t>
            </a:r>
            <a:endParaRPr lang="en-IN" dirty="0"/>
          </a:p>
        </p:txBody>
      </p:sp>
      <p:sp>
        <p:nvSpPr>
          <p:cNvPr id="3" name="Content Placeholder 2"/>
          <p:cNvSpPr>
            <a:spLocks noGrp="1"/>
          </p:cNvSpPr>
          <p:nvPr>
            <p:ph idx="1"/>
          </p:nvPr>
        </p:nvSpPr>
        <p:spPr/>
        <p:txBody>
          <a:bodyPr>
            <a:normAutofit lnSpcReduction="10000"/>
          </a:bodyPr>
          <a:lstStyle/>
          <a:p>
            <a:r>
              <a:rPr lang="en-US" dirty="0"/>
              <a:t>Relating to the Assessment Year 2021-22</a:t>
            </a:r>
          </a:p>
          <a:p>
            <a:pPr lvl="1"/>
            <a:r>
              <a:rPr lang="en-US" dirty="0"/>
              <a:t>Individuals whose accounts are not required to be audited and who usually file their income tax return using ITR-1 or ITR-4 forms, the deadline to file ITR is July 31.</a:t>
            </a:r>
          </a:p>
          <a:p>
            <a:pPr lvl="1"/>
            <a:r>
              <a:rPr lang="en-US" dirty="0"/>
              <a:t>This due date is extended to 30</a:t>
            </a:r>
            <a:r>
              <a:rPr lang="en-US" baseline="30000" dirty="0"/>
              <a:t>th</a:t>
            </a:r>
            <a:r>
              <a:rPr lang="en-US" dirty="0"/>
              <a:t> September 2021 for regular </a:t>
            </a:r>
            <a:r>
              <a:rPr lang="en-US" dirty="0" err="1"/>
              <a:t>Assessees</a:t>
            </a:r>
            <a:endParaRPr lang="en-US" dirty="0"/>
          </a:p>
          <a:p>
            <a:pPr lvl="1"/>
            <a:endParaRPr lang="en-US" dirty="0"/>
          </a:p>
          <a:p>
            <a:pPr lvl="1"/>
            <a:r>
              <a:rPr lang="en-US" dirty="0"/>
              <a:t>Wherever Tax Audit required under section 44AB, the normal due date is 31</a:t>
            </a:r>
            <a:r>
              <a:rPr lang="en-US" baseline="30000" dirty="0"/>
              <a:t>st</a:t>
            </a:r>
            <a:r>
              <a:rPr lang="en-US" dirty="0"/>
              <a:t> October 2021 is extended to 30</a:t>
            </a:r>
            <a:r>
              <a:rPr lang="en-US" baseline="30000" dirty="0"/>
              <a:t>th</a:t>
            </a:r>
            <a:r>
              <a:rPr lang="en-US" dirty="0"/>
              <a:t> November 2021.</a:t>
            </a:r>
          </a:p>
          <a:p>
            <a:pPr lvl="1"/>
            <a:endParaRPr lang="en-US" dirty="0"/>
          </a:p>
          <a:p>
            <a:pPr lvl="1"/>
            <a:r>
              <a:rPr lang="en-US" dirty="0"/>
              <a:t>With International Transactions covered u/s.92E – the due date of 30</a:t>
            </a:r>
            <a:r>
              <a:rPr lang="en-US" baseline="30000" dirty="0"/>
              <a:t>th</a:t>
            </a:r>
            <a:r>
              <a:rPr lang="en-US" dirty="0"/>
              <a:t> November 2021 is extended to 31</a:t>
            </a:r>
            <a:r>
              <a:rPr lang="en-US" baseline="30000" dirty="0"/>
              <a:t>st</a:t>
            </a:r>
            <a:r>
              <a:rPr lang="en-US" dirty="0"/>
              <a:t> December 2021.</a:t>
            </a:r>
          </a:p>
          <a:p>
            <a:pPr lvl="1"/>
            <a:r>
              <a:rPr lang="en-US" dirty="0"/>
              <a:t>Belated Return/Revised due date extended to 31</a:t>
            </a:r>
            <a:r>
              <a:rPr lang="en-US" baseline="30000" dirty="0"/>
              <a:t>st</a:t>
            </a:r>
            <a:r>
              <a:rPr lang="en-US" dirty="0"/>
              <a:t> January 2022. </a:t>
            </a:r>
            <a:endParaRPr lang="en-IN" dirty="0"/>
          </a:p>
        </p:txBody>
      </p:sp>
    </p:spTree>
    <p:extLst>
      <p:ext uri="{BB962C8B-B14F-4D97-AF65-F5344CB8AC3E}">
        <p14:creationId xmlns:p14="http://schemas.microsoft.com/office/powerpoint/2010/main" val="192315933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E-Filing of ITR</a:t>
            </a:r>
            <a:endParaRPr lang="en-IN" dirty="0"/>
          </a:p>
        </p:txBody>
      </p:sp>
      <p:sp>
        <p:nvSpPr>
          <p:cNvPr id="3" name="Content Placeholder 2"/>
          <p:cNvSpPr>
            <a:spLocks noGrp="1"/>
          </p:cNvSpPr>
          <p:nvPr>
            <p:ph idx="1"/>
          </p:nvPr>
        </p:nvSpPr>
        <p:spPr/>
        <p:txBody>
          <a:bodyPr/>
          <a:lstStyle/>
          <a:p>
            <a:r>
              <a:rPr lang="en-US" dirty="0"/>
              <a:t>Offline Filing – Steps</a:t>
            </a:r>
          </a:p>
          <a:p>
            <a:pPr lvl="1"/>
            <a:r>
              <a:rPr lang="en-US" dirty="0"/>
              <a:t>Download the required ITR Utility from the Income Tax E-Filing Portal</a:t>
            </a:r>
          </a:p>
          <a:p>
            <a:pPr lvl="2"/>
            <a:r>
              <a:rPr lang="en-US" dirty="0"/>
              <a:t>Excel Utility</a:t>
            </a:r>
          </a:p>
          <a:p>
            <a:pPr lvl="2"/>
            <a:r>
              <a:rPr lang="en-US" dirty="0"/>
              <a:t>Java Utility</a:t>
            </a:r>
          </a:p>
          <a:p>
            <a:pPr lvl="1"/>
            <a:r>
              <a:rPr lang="en-US" dirty="0"/>
              <a:t>Fill the Form Offline</a:t>
            </a:r>
          </a:p>
          <a:p>
            <a:pPr lvl="1"/>
            <a:r>
              <a:rPr lang="en-US" dirty="0" err="1"/>
              <a:t>Genrate</a:t>
            </a:r>
            <a:r>
              <a:rPr lang="en-US" dirty="0"/>
              <a:t> xml file and save</a:t>
            </a:r>
          </a:p>
          <a:p>
            <a:pPr lvl="1"/>
            <a:r>
              <a:rPr lang="en-US" dirty="0"/>
              <a:t>Upload the return</a:t>
            </a:r>
          </a:p>
          <a:p>
            <a:pPr marL="0" indent="0">
              <a:buNone/>
            </a:pPr>
            <a:endParaRPr lang="en-US" dirty="0"/>
          </a:p>
          <a:p>
            <a:pPr lvl="1"/>
            <a:endParaRPr lang="en-IN" dirty="0"/>
          </a:p>
        </p:txBody>
      </p:sp>
    </p:spTree>
    <p:extLst>
      <p:ext uri="{BB962C8B-B14F-4D97-AF65-F5344CB8AC3E}">
        <p14:creationId xmlns:p14="http://schemas.microsoft.com/office/powerpoint/2010/main" val="59478376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Steps</a:t>
            </a:r>
            <a:endParaRPr lang="en-IN" dirty="0"/>
          </a:p>
        </p:txBody>
      </p:sp>
      <p:sp>
        <p:nvSpPr>
          <p:cNvPr id="3" name="Content Placeholder 2"/>
          <p:cNvSpPr>
            <a:spLocks noGrp="1"/>
          </p:cNvSpPr>
          <p:nvPr>
            <p:ph idx="1"/>
          </p:nvPr>
        </p:nvSpPr>
        <p:spPr/>
        <p:txBody>
          <a:bodyPr>
            <a:normAutofit fontScale="77500" lnSpcReduction="20000"/>
          </a:bodyPr>
          <a:lstStyle/>
          <a:p>
            <a:r>
              <a:rPr lang="en-US" dirty="0"/>
              <a:t>Steps: To Download the Excel utility or Java Utility</a:t>
            </a:r>
          </a:p>
          <a:p>
            <a:r>
              <a:rPr lang="en-US" dirty="0"/>
              <a:t>1.	Open the Income Tax E-filing website portal</a:t>
            </a:r>
          </a:p>
          <a:p>
            <a:pPr lvl="2"/>
            <a:r>
              <a:rPr lang="en-US" dirty="0">
                <a:hlinkClick r:id="rId2"/>
              </a:rPr>
              <a:t>www.incomeindiaefiling.gov.in</a:t>
            </a:r>
            <a:endParaRPr lang="en-US" dirty="0"/>
          </a:p>
          <a:p>
            <a:r>
              <a:rPr lang="en-US" dirty="0"/>
              <a:t>2.	Download the Appropriate ITR utility under</a:t>
            </a:r>
          </a:p>
          <a:p>
            <a:pPr marL="914400" lvl="2" indent="0">
              <a:buNone/>
            </a:pPr>
            <a:r>
              <a:rPr lang="en-US" dirty="0"/>
              <a:t> </a:t>
            </a:r>
            <a:r>
              <a:rPr lang="en-US" b="1" dirty="0"/>
              <a:t>'Downloads &gt; IT 	Return Preparation Software</a:t>
            </a:r>
          </a:p>
          <a:p>
            <a:r>
              <a:rPr lang="en-US" dirty="0"/>
              <a:t>3.	Extract the downloaded utility ZIP file and Open the Utility from 	the extracted folder. </a:t>
            </a:r>
          </a:p>
          <a:p>
            <a:pPr marL="0" indent="0">
              <a:buNone/>
            </a:pPr>
            <a:endParaRPr lang="en-US" dirty="0"/>
          </a:p>
          <a:p>
            <a:pPr marL="0" indent="0">
              <a:buNone/>
            </a:pPr>
            <a:r>
              <a:rPr lang="en-IN" b="1" i="1" u="sng" dirty="0"/>
              <a:t>Note : System Requirements</a:t>
            </a:r>
            <a:br>
              <a:rPr lang="en-IN" i="1" u="sng" dirty="0"/>
            </a:br>
            <a:r>
              <a:rPr lang="en-IN" i="1" dirty="0"/>
              <a:t>Excel Utilities: Macro enabled MS-Office Excel version 2007/2010/2013 on Microsoft Windows 7 / 8 /10 with </a:t>
            </a:r>
            <a:r>
              <a:rPr lang="en-IN" i="1" dirty="0" err="1"/>
              <a:t>.Net</a:t>
            </a:r>
            <a:r>
              <a:rPr lang="en-IN" i="1" dirty="0"/>
              <a:t> Framework (3.5 &amp; above)</a:t>
            </a:r>
            <a:br>
              <a:rPr lang="en-IN" i="1" dirty="0"/>
            </a:br>
            <a:r>
              <a:rPr lang="en-IN" i="1" dirty="0"/>
              <a:t>Java Utilities: Microsoft Windows 7/8/10, Linux and Mac OS 10.x with JRE (Java Runtime Environment) Version 8 with latest updates.</a:t>
            </a:r>
            <a:br>
              <a:rPr lang="en-IN" i="1" dirty="0"/>
            </a:br>
            <a:r>
              <a:rPr lang="en-IN" i="1" dirty="0"/>
              <a:t>To Enable Macros in Excel Go to &gt; File &gt; Options &gt; Trust Centre &gt; Trust Centre Settings &gt; Macro Settings &gt; Enable All Macro &gt; Click ‘OK’ button twice to save these settings</a:t>
            </a:r>
            <a:r>
              <a:rPr lang="en-IN" dirty="0"/>
              <a:t>.</a:t>
            </a:r>
          </a:p>
        </p:txBody>
      </p:sp>
    </p:spTree>
    <p:extLst>
      <p:ext uri="{BB962C8B-B14F-4D97-AF65-F5344CB8AC3E}">
        <p14:creationId xmlns:p14="http://schemas.microsoft.com/office/powerpoint/2010/main" val="222051915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753991"/>
          </a:xfrm>
        </p:spPr>
        <p:txBody>
          <a:bodyPr/>
          <a:lstStyle/>
          <a:p>
            <a:r>
              <a:rPr lang="en-US" dirty="0"/>
              <a:t>Steps</a:t>
            </a:r>
            <a:endParaRPr lang="en-IN" dirty="0"/>
          </a:p>
        </p:txBody>
      </p:sp>
      <p:sp>
        <p:nvSpPr>
          <p:cNvPr id="3" name="Content Placeholder 2"/>
          <p:cNvSpPr>
            <a:spLocks noGrp="1"/>
          </p:cNvSpPr>
          <p:nvPr>
            <p:ph idx="1"/>
          </p:nvPr>
        </p:nvSpPr>
        <p:spPr>
          <a:xfrm>
            <a:off x="838200" y="1119116"/>
            <a:ext cx="10515600" cy="5057847"/>
          </a:xfrm>
        </p:spPr>
        <p:txBody>
          <a:bodyPr/>
          <a:lstStyle/>
          <a:p>
            <a:r>
              <a:rPr lang="en-US" dirty="0"/>
              <a:t>4.	Fill up all the schedules applicable</a:t>
            </a:r>
          </a:p>
          <a:p>
            <a:pPr lvl="2"/>
            <a:r>
              <a:rPr lang="en-US" dirty="0"/>
              <a:t>Fill up all the mandatory fields of the Form (example PN/DOB, etc.)</a:t>
            </a:r>
            <a:endParaRPr lang="en-IN" dirty="0"/>
          </a:p>
          <a:p>
            <a:pPr lvl="1"/>
            <a:endParaRPr lang="en-US" dirty="0"/>
          </a:p>
          <a:p>
            <a:r>
              <a:rPr lang="en-US" dirty="0"/>
              <a:t>5.	Validate all the tabs of the ITR form and Calculate the Tax.</a:t>
            </a:r>
          </a:p>
          <a:p>
            <a:r>
              <a:rPr lang="en-US" dirty="0"/>
              <a:t>6.	Generate and Save the XML.(saved on the same place where the 	ITR is saved (for example, Desktop)</a:t>
            </a:r>
          </a:p>
          <a:p>
            <a:r>
              <a:rPr lang="en-US" dirty="0"/>
              <a:t>7.	Login to e-Filing portal by entering user ID (PAN), Password, 	</a:t>
            </a:r>
            <a:r>
              <a:rPr lang="en-US" dirty="0" err="1"/>
              <a:t>Captcha</a:t>
            </a:r>
            <a:r>
              <a:rPr lang="en-US" dirty="0"/>
              <a:t> code and click 'Login'.</a:t>
            </a:r>
          </a:p>
          <a:p>
            <a:r>
              <a:rPr lang="en-US" dirty="0"/>
              <a:t>8.	Click on the 'e-File' menu and click 'Income Tax Return' link.</a:t>
            </a:r>
          </a:p>
        </p:txBody>
      </p:sp>
    </p:spTree>
    <p:extLst>
      <p:ext uri="{BB962C8B-B14F-4D97-AF65-F5344CB8AC3E}">
        <p14:creationId xmlns:p14="http://schemas.microsoft.com/office/powerpoint/2010/main" val="290618493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Step 9 - Upload</a:t>
            </a:r>
            <a:endParaRPr lang="en-IN" dirty="0"/>
          </a:p>
        </p:txBody>
      </p:sp>
      <p:sp>
        <p:nvSpPr>
          <p:cNvPr id="3" name="Content Placeholder 2"/>
          <p:cNvSpPr>
            <a:spLocks noGrp="1"/>
          </p:cNvSpPr>
          <p:nvPr>
            <p:ph idx="1"/>
          </p:nvPr>
        </p:nvSpPr>
        <p:spPr/>
        <p:txBody>
          <a:bodyPr/>
          <a:lstStyle/>
          <a:p>
            <a:r>
              <a:rPr lang="en-US" b="1" dirty="0"/>
              <a:t>On Income Tax Return </a:t>
            </a:r>
            <a:r>
              <a:rPr lang="en-US" b="1" dirty="0" err="1"/>
              <a:t>Page:</a:t>
            </a:r>
            <a:r>
              <a:rPr lang="en-US" dirty="0" err="1"/>
              <a:t>PAN</a:t>
            </a:r>
            <a:r>
              <a:rPr lang="en-US" dirty="0"/>
              <a:t> will be auto-populated</a:t>
            </a:r>
          </a:p>
          <a:p>
            <a:pPr lvl="1"/>
            <a:r>
              <a:rPr lang="en-US" dirty="0"/>
              <a:t>Select 'Assessment Year'</a:t>
            </a:r>
          </a:p>
          <a:p>
            <a:pPr lvl="1"/>
            <a:r>
              <a:rPr lang="en-US" dirty="0"/>
              <a:t>Select 'ITR form Number'</a:t>
            </a:r>
          </a:p>
          <a:p>
            <a:pPr lvl="1"/>
            <a:r>
              <a:rPr lang="en-US" dirty="0"/>
              <a:t>Select 'Filing Type' as 'Original/Revised Return'</a:t>
            </a:r>
          </a:p>
          <a:p>
            <a:pPr lvl="1"/>
            <a:r>
              <a:rPr lang="en-US" dirty="0"/>
              <a:t>Select 'Submission Mode' as 'Upload XML</a:t>
            </a:r>
          </a:p>
          <a:p>
            <a:endParaRPr lang="en-IN" dirty="0"/>
          </a:p>
        </p:txBody>
      </p:sp>
    </p:spTree>
    <p:extLst>
      <p:ext uri="{BB962C8B-B14F-4D97-AF65-F5344CB8AC3E}">
        <p14:creationId xmlns:p14="http://schemas.microsoft.com/office/powerpoint/2010/main" val="163116368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Step 10 = E-Verification of the ITR</a:t>
            </a:r>
            <a:endParaRPr lang="en-IN" dirty="0"/>
          </a:p>
        </p:txBody>
      </p:sp>
      <p:sp>
        <p:nvSpPr>
          <p:cNvPr id="3" name="Content Placeholder 2"/>
          <p:cNvSpPr>
            <a:spLocks noGrp="1"/>
          </p:cNvSpPr>
          <p:nvPr>
            <p:ph idx="1"/>
          </p:nvPr>
        </p:nvSpPr>
        <p:spPr/>
        <p:txBody>
          <a:bodyPr>
            <a:normAutofit fontScale="92500" lnSpcReduction="10000"/>
          </a:bodyPr>
          <a:lstStyle/>
          <a:p>
            <a:r>
              <a:rPr lang="en-US" b="1" dirty="0"/>
              <a:t>Choose any one of the following option to verify the Income Tax </a:t>
            </a:r>
            <a:r>
              <a:rPr lang="en-US" b="1" dirty="0" err="1"/>
              <a:t>Return:</a:t>
            </a:r>
            <a:r>
              <a:rPr lang="en-US" dirty="0" err="1"/>
              <a:t>Digital</a:t>
            </a:r>
            <a:r>
              <a:rPr lang="en-US" dirty="0"/>
              <a:t> Signature Certificate (DSC).</a:t>
            </a:r>
          </a:p>
          <a:p>
            <a:r>
              <a:rPr lang="en-US" dirty="0" err="1"/>
              <a:t>Aadhaar</a:t>
            </a:r>
            <a:r>
              <a:rPr lang="en-US" dirty="0"/>
              <a:t> OTP.</a:t>
            </a:r>
          </a:p>
          <a:p>
            <a:r>
              <a:rPr lang="en-US" dirty="0"/>
              <a:t>EVC using </a:t>
            </a:r>
            <a:r>
              <a:rPr lang="en-US" dirty="0" err="1"/>
              <a:t>Prevalidated</a:t>
            </a:r>
            <a:r>
              <a:rPr lang="en-US" dirty="0"/>
              <a:t> Bank Account Details.</a:t>
            </a:r>
          </a:p>
          <a:p>
            <a:r>
              <a:rPr lang="en-US" dirty="0"/>
              <a:t>EVC using </a:t>
            </a:r>
            <a:r>
              <a:rPr lang="en-US" dirty="0" err="1"/>
              <a:t>Prevalidated</a:t>
            </a:r>
            <a:r>
              <a:rPr lang="en-US" dirty="0"/>
              <a:t> </a:t>
            </a:r>
            <a:r>
              <a:rPr lang="en-US" dirty="0" err="1"/>
              <a:t>Demat</a:t>
            </a:r>
            <a:r>
              <a:rPr lang="en-US" dirty="0"/>
              <a:t> Account Details.</a:t>
            </a:r>
          </a:p>
          <a:p>
            <a:r>
              <a:rPr lang="en-US" dirty="0"/>
              <a:t>Already generated EVC through My Account  Generate EVC Option or Bank ATM. Validity of such EVC is 72 hours from the time of generation.</a:t>
            </a:r>
          </a:p>
          <a:p>
            <a:r>
              <a:rPr lang="en-US" dirty="0"/>
              <a:t>I would like to e-Verify later. Please remind me.</a:t>
            </a:r>
          </a:p>
          <a:p>
            <a:r>
              <a:rPr lang="en-US" dirty="0"/>
              <a:t>I don’t want to e-verify this Income Tax Return and would like to send signed ITR-V through normal or speed post to "Centralized Processing Center, Income Tax Department, Bengaluru – 560500"</a:t>
            </a:r>
          </a:p>
          <a:p>
            <a:endParaRPr lang="en-IN" dirty="0"/>
          </a:p>
        </p:txBody>
      </p:sp>
    </p:spTree>
    <p:extLst>
      <p:ext uri="{BB962C8B-B14F-4D97-AF65-F5344CB8AC3E}">
        <p14:creationId xmlns:p14="http://schemas.microsoft.com/office/powerpoint/2010/main" val="289147654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Continue</a:t>
            </a:r>
            <a:endParaRPr lang="en-IN" dirty="0"/>
          </a:p>
        </p:txBody>
      </p:sp>
      <p:sp>
        <p:nvSpPr>
          <p:cNvPr id="3" name="Content Placeholder 2"/>
          <p:cNvSpPr>
            <a:spLocks noGrp="1"/>
          </p:cNvSpPr>
          <p:nvPr>
            <p:ph idx="1"/>
          </p:nvPr>
        </p:nvSpPr>
        <p:spPr/>
        <p:txBody>
          <a:bodyPr>
            <a:normAutofit fontScale="85000" lnSpcReduction="20000"/>
          </a:bodyPr>
          <a:lstStyle/>
          <a:p>
            <a:r>
              <a:rPr lang="en-US" dirty="0"/>
              <a:t>Click 'Continue'</a:t>
            </a:r>
          </a:p>
          <a:p>
            <a:r>
              <a:rPr lang="en-US" dirty="0"/>
              <a:t>Attach the ITR XML file.</a:t>
            </a:r>
            <a:br>
              <a:rPr lang="en-US" dirty="0"/>
            </a:br>
            <a:endParaRPr lang="en-US" dirty="0"/>
          </a:p>
          <a:p>
            <a:r>
              <a:rPr lang="en-US" dirty="0"/>
              <a:t>On choosing,</a:t>
            </a:r>
            <a:br>
              <a:rPr lang="en-US" dirty="0"/>
            </a:br>
            <a:endParaRPr lang="en-US" dirty="0"/>
          </a:p>
          <a:p>
            <a:pPr lvl="1"/>
            <a:r>
              <a:rPr lang="en-US" dirty="0"/>
              <a:t>DSC as verification option, Attach the signature file generated from DSC management utility.</a:t>
            </a:r>
          </a:p>
          <a:p>
            <a:pPr lvl="1"/>
            <a:r>
              <a:rPr lang="en-US" dirty="0" err="1"/>
              <a:t>Aadhaar</a:t>
            </a:r>
            <a:r>
              <a:rPr lang="en-US" dirty="0"/>
              <a:t> OTP as verification option, Enter the </a:t>
            </a:r>
            <a:r>
              <a:rPr lang="en-US" dirty="0" err="1"/>
              <a:t>Aadhaar</a:t>
            </a:r>
            <a:r>
              <a:rPr lang="en-US" dirty="0"/>
              <a:t> OTP received in the mobile number registered with UIDAI.</a:t>
            </a:r>
          </a:p>
          <a:p>
            <a:pPr lvl="1"/>
            <a:r>
              <a:rPr lang="en-US" dirty="0"/>
              <a:t>EVC through Bank account, </a:t>
            </a:r>
            <a:r>
              <a:rPr lang="en-US" dirty="0" err="1"/>
              <a:t>Demat</a:t>
            </a:r>
            <a:r>
              <a:rPr lang="en-US" dirty="0"/>
              <a:t> account or Bank ATM as verification option, Enter the EVC received in the mobile number registered with Bank or </a:t>
            </a:r>
            <a:r>
              <a:rPr lang="en-US" dirty="0" err="1"/>
              <a:t>Demat</a:t>
            </a:r>
            <a:r>
              <a:rPr lang="en-US" dirty="0"/>
              <a:t> Account respectively.</a:t>
            </a:r>
          </a:p>
          <a:p>
            <a:pPr lvl="1"/>
            <a:r>
              <a:rPr lang="en-US" dirty="0"/>
              <a:t>Other two verification options, the ITR will be submitted but the process of filing the ITRs is not complete until it is verified. The submitted ITR should be e-Verified later by using 'My Account &gt; e-Verify Return' option or the signed ITR-V should be sent to CPC, Bengaluru.</a:t>
            </a:r>
          </a:p>
          <a:p>
            <a:r>
              <a:rPr lang="en-US" dirty="0"/>
              <a:t>Submit the ITR.</a:t>
            </a:r>
          </a:p>
          <a:p>
            <a:pPr marL="0" indent="0">
              <a:buNone/>
            </a:pPr>
            <a:endParaRPr lang="en-US" dirty="0"/>
          </a:p>
          <a:p>
            <a:endParaRPr lang="en-IN" dirty="0"/>
          </a:p>
        </p:txBody>
      </p:sp>
    </p:spTree>
    <p:extLst>
      <p:ext uri="{BB962C8B-B14F-4D97-AF65-F5344CB8AC3E}">
        <p14:creationId xmlns:p14="http://schemas.microsoft.com/office/powerpoint/2010/main" val="157580323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View the uploaded ITR</a:t>
            </a:r>
            <a:endParaRPr lang="en-IN" dirty="0"/>
          </a:p>
        </p:txBody>
      </p:sp>
      <p:sp>
        <p:nvSpPr>
          <p:cNvPr id="3" name="Content Placeholder 2"/>
          <p:cNvSpPr>
            <a:spLocks noGrp="1"/>
          </p:cNvSpPr>
          <p:nvPr>
            <p:ph idx="1"/>
          </p:nvPr>
        </p:nvSpPr>
        <p:spPr/>
        <p:txBody>
          <a:bodyPr/>
          <a:lstStyle/>
          <a:p>
            <a:r>
              <a:rPr lang="en-US" dirty="0"/>
              <a:t>Go to My Returns</a:t>
            </a:r>
          </a:p>
          <a:p>
            <a:r>
              <a:rPr lang="en-US" dirty="0"/>
              <a:t>Clink Income Tax Returns</a:t>
            </a:r>
          </a:p>
          <a:p>
            <a:r>
              <a:rPr lang="en-US" dirty="0"/>
              <a:t>All ITRs will be displayed </a:t>
            </a:r>
          </a:p>
          <a:p>
            <a:pPr lvl="1"/>
            <a:r>
              <a:rPr lang="en-US" dirty="0"/>
              <a:t>Indicating :  Successfully e-verified or pending e-verification (if selected for sending ITR V, the Acknowledgement by Speed Post to CPC</a:t>
            </a:r>
            <a:endParaRPr lang="en-IN" dirty="0"/>
          </a:p>
        </p:txBody>
      </p:sp>
    </p:spTree>
    <p:extLst>
      <p:ext uri="{BB962C8B-B14F-4D97-AF65-F5344CB8AC3E}">
        <p14:creationId xmlns:p14="http://schemas.microsoft.com/office/powerpoint/2010/main" val="21477345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876821"/>
          </a:xfrm>
        </p:spPr>
        <p:txBody>
          <a:bodyPr/>
          <a:lstStyle/>
          <a:p>
            <a:r>
              <a:rPr lang="en-US"/>
              <a:t>Why ITR should be filed</a:t>
            </a:r>
            <a:endParaRPr lang="en-IN" dirty="0"/>
          </a:p>
        </p:txBody>
      </p:sp>
      <p:sp>
        <p:nvSpPr>
          <p:cNvPr id="3" name="Content Placeholder 2"/>
          <p:cNvSpPr>
            <a:spLocks noGrp="1"/>
          </p:cNvSpPr>
          <p:nvPr>
            <p:ph idx="1"/>
          </p:nvPr>
        </p:nvSpPr>
        <p:spPr>
          <a:xfrm>
            <a:off x="838200" y="1460310"/>
            <a:ext cx="10515600" cy="4517409"/>
          </a:xfrm>
        </p:spPr>
        <p:txBody>
          <a:bodyPr>
            <a:noAutofit/>
          </a:bodyPr>
          <a:lstStyle/>
          <a:p>
            <a:pPr marL="0" indent="0">
              <a:buNone/>
            </a:pPr>
            <a:r>
              <a:rPr lang="en-US" sz="1800" dirty="0"/>
              <a:t>	Legal Provision</a:t>
            </a:r>
          </a:p>
          <a:p>
            <a:pPr marL="0" indent="0">
              <a:buNone/>
            </a:pPr>
            <a:r>
              <a:rPr lang="en-US" sz="1800" dirty="0"/>
              <a:t>	Sec.139 of The Income Tax Act 1961 </a:t>
            </a:r>
          </a:p>
          <a:p>
            <a:pPr marL="0" indent="0">
              <a:buNone/>
            </a:pPr>
            <a:r>
              <a:rPr lang="en-US" sz="1800" dirty="0"/>
              <a:t>	Every Tax Payer is required to file Voluntarily the Income Tax Return within the specified due date by	the following 	Persons:</a:t>
            </a:r>
          </a:p>
          <a:p>
            <a:pPr marL="0" indent="0">
              <a:buNone/>
            </a:pPr>
            <a:r>
              <a:rPr lang="en-US" sz="1800" dirty="0"/>
              <a:t>	</a:t>
            </a:r>
          </a:p>
          <a:p>
            <a:pPr marL="0" indent="0">
              <a:buNone/>
            </a:pPr>
            <a:r>
              <a:rPr lang="en-US" sz="1800" dirty="0"/>
              <a:t>		Individual</a:t>
            </a:r>
          </a:p>
          <a:p>
            <a:pPr marL="0" indent="0">
              <a:buNone/>
            </a:pPr>
            <a:r>
              <a:rPr lang="en-US" sz="1800" dirty="0"/>
              <a:t>		HUF</a:t>
            </a:r>
          </a:p>
          <a:p>
            <a:pPr marL="0" indent="0">
              <a:buNone/>
            </a:pPr>
            <a:r>
              <a:rPr lang="en-US" sz="1800" dirty="0"/>
              <a:t>		AOP or BOI</a:t>
            </a:r>
          </a:p>
          <a:p>
            <a:pPr marL="0" indent="0">
              <a:buNone/>
            </a:pPr>
            <a:r>
              <a:rPr lang="en-US" sz="1800" dirty="0"/>
              <a:t>		Firm/LLP</a:t>
            </a:r>
          </a:p>
          <a:p>
            <a:pPr marL="0" indent="0">
              <a:buNone/>
            </a:pPr>
            <a:r>
              <a:rPr lang="en-US" sz="1800" dirty="0"/>
              <a:t>		Company</a:t>
            </a:r>
          </a:p>
          <a:p>
            <a:pPr marL="0" indent="0">
              <a:buNone/>
            </a:pPr>
            <a:r>
              <a:rPr lang="en-US" sz="1800" dirty="0"/>
              <a:t>		Local Authority</a:t>
            </a:r>
          </a:p>
          <a:p>
            <a:pPr marL="0" indent="0">
              <a:buNone/>
            </a:pPr>
            <a:r>
              <a:rPr lang="en-US" sz="1800" dirty="0"/>
              <a:t>		Artificial Juridical Person (AJP)</a:t>
            </a:r>
          </a:p>
          <a:p>
            <a:pPr marL="0" indent="0">
              <a:buNone/>
            </a:pPr>
            <a:r>
              <a:rPr lang="en-US" sz="1800" dirty="0"/>
              <a:t>	</a:t>
            </a:r>
          </a:p>
          <a:p>
            <a:pPr marL="0" indent="0">
              <a:buNone/>
            </a:pPr>
            <a:r>
              <a:rPr lang="en-US" sz="1800" dirty="0"/>
              <a:t>	</a:t>
            </a:r>
          </a:p>
          <a:p>
            <a:pPr marL="0" indent="0">
              <a:buNone/>
            </a:pPr>
            <a:r>
              <a:rPr lang="en-US" sz="1800" dirty="0"/>
              <a:t>	</a:t>
            </a:r>
            <a:endParaRPr lang="en-IN" sz="1800" dirty="0"/>
          </a:p>
        </p:txBody>
      </p:sp>
    </p:spTree>
    <p:extLst>
      <p:ext uri="{BB962C8B-B14F-4D97-AF65-F5344CB8AC3E}">
        <p14:creationId xmlns:p14="http://schemas.microsoft.com/office/powerpoint/2010/main" val="60162315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Online</a:t>
            </a:r>
            <a:endParaRPr lang="en-IN" dirty="0"/>
          </a:p>
        </p:txBody>
      </p:sp>
      <p:sp>
        <p:nvSpPr>
          <p:cNvPr id="3" name="Content Placeholder 2"/>
          <p:cNvSpPr>
            <a:spLocks noGrp="1"/>
          </p:cNvSpPr>
          <p:nvPr>
            <p:ph idx="1"/>
          </p:nvPr>
        </p:nvSpPr>
        <p:spPr/>
        <p:txBody>
          <a:bodyPr>
            <a:normAutofit fontScale="92500" lnSpcReduction="20000"/>
          </a:bodyPr>
          <a:lstStyle/>
          <a:p>
            <a:r>
              <a:rPr lang="en-US" dirty="0"/>
              <a:t>Enter the relevant data directly online at e-filing portal and submit it. Taxpayer can file ITR 1 and ITR 4 online.</a:t>
            </a:r>
          </a:p>
          <a:p>
            <a:r>
              <a:rPr lang="en-US" dirty="0"/>
              <a:t>Go to the Income Tax e-Filing portal, </a:t>
            </a:r>
            <a:r>
              <a:rPr lang="en-US" dirty="0">
                <a:hlinkClick r:id="rId2"/>
              </a:rPr>
              <a:t>www.incometaxindiaefiling.gov.in</a:t>
            </a:r>
            <a:endParaRPr lang="en-US" dirty="0"/>
          </a:p>
          <a:p>
            <a:r>
              <a:rPr lang="en-US" dirty="0"/>
              <a:t>Login to e-Filing portal by entering user ID (PAN), Password, </a:t>
            </a:r>
            <a:r>
              <a:rPr lang="en-US" dirty="0" err="1"/>
              <a:t>Captcha</a:t>
            </a:r>
            <a:r>
              <a:rPr lang="en-US" dirty="0"/>
              <a:t> code and click 'Login'.</a:t>
            </a:r>
          </a:p>
          <a:p>
            <a:r>
              <a:rPr lang="en-US" dirty="0"/>
              <a:t>Click on the 'e-File' menu and click 'Income Tax Return' link.</a:t>
            </a:r>
          </a:p>
          <a:p>
            <a:r>
              <a:rPr lang="en-US" b="1" dirty="0"/>
              <a:t>On Income Tax Return </a:t>
            </a:r>
            <a:r>
              <a:rPr lang="en-US" b="1" dirty="0" err="1"/>
              <a:t>Page:</a:t>
            </a:r>
            <a:r>
              <a:rPr lang="en-US" dirty="0" err="1"/>
              <a:t>PAN</a:t>
            </a:r>
            <a:r>
              <a:rPr lang="en-US" dirty="0"/>
              <a:t> will be auto-populated</a:t>
            </a:r>
          </a:p>
          <a:p>
            <a:r>
              <a:rPr lang="en-US" dirty="0"/>
              <a:t>Select 'Assessment Year'</a:t>
            </a:r>
          </a:p>
          <a:p>
            <a:r>
              <a:rPr lang="en-US" dirty="0"/>
              <a:t>Select 'ITR Form Number'</a:t>
            </a:r>
          </a:p>
          <a:p>
            <a:r>
              <a:rPr lang="en-US" dirty="0"/>
              <a:t>Select 'Filing Type' as 'Original/Revised Return'</a:t>
            </a:r>
          </a:p>
          <a:p>
            <a:r>
              <a:rPr lang="en-US" dirty="0"/>
              <a:t>Select 'Submission Mode' as 'Prepare and Submit Online'</a:t>
            </a:r>
          </a:p>
          <a:p>
            <a:endParaRPr lang="en-IN" dirty="0"/>
          </a:p>
        </p:txBody>
      </p:sp>
    </p:spTree>
    <p:extLst>
      <p:ext uri="{BB962C8B-B14F-4D97-AF65-F5344CB8AC3E}">
        <p14:creationId xmlns:p14="http://schemas.microsoft.com/office/powerpoint/2010/main" val="204595292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contiue</a:t>
            </a:r>
            <a:endParaRPr lang="en-IN" dirty="0"/>
          </a:p>
        </p:txBody>
      </p:sp>
      <p:sp>
        <p:nvSpPr>
          <p:cNvPr id="3" name="Content Placeholder 2"/>
          <p:cNvSpPr>
            <a:spLocks noGrp="1"/>
          </p:cNvSpPr>
          <p:nvPr>
            <p:ph idx="1"/>
          </p:nvPr>
        </p:nvSpPr>
        <p:spPr/>
        <p:txBody>
          <a:bodyPr/>
          <a:lstStyle/>
          <a:p>
            <a:r>
              <a:rPr lang="en-US" dirty="0"/>
              <a:t>Click on 'Continue'</a:t>
            </a:r>
          </a:p>
          <a:p>
            <a:r>
              <a:rPr lang="en-US" dirty="0"/>
              <a:t>Read the Instructions carefully and Fill all the applicable and mandatory fields of the Online ITR Form</a:t>
            </a:r>
          </a:p>
          <a:p>
            <a:pPr marL="0" indent="0">
              <a:buNone/>
            </a:pPr>
            <a:endParaRPr lang="en-US" dirty="0"/>
          </a:p>
          <a:p>
            <a:r>
              <a:rPr lang="en-US" b="1" dirty="0"/>
              <a:t>Note :</a:t>
            </a:r>
            <a:br>
              <a:rPr lang="en-US" dirty="0"/>
            </a:br>
            <a:r>
              <a:rPr lang="en-US" dirty="0"/>
              <a:t>To avoid loss of data/rework due session time out, Click on ‘Save Draft’ button periodically to save the entered ITR details as a draft. The saved draft will be available for 30 days from the date of saving or till the date of filing the return or till there is no change in the XML schema of the notified ITR (Whichever is earlier).</a:t>
            </a:r>
            <a:endParaRPr lang="en-IN" dirty="0"/>
          </a:p>
        </p:txBody>
      </p:sp>
    </p:spTree>
    <p:extLst>
      <p:ext uri="{BB962C8B-B14F-4D97-AF65-F5344CB8AC3E}">
        <p14:creationId xmlns:p14="http://schemas.microsoft.com/office/powerpoint/2010/main" val="342997971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continue</a:t>
            </a:r>
            <a:endParaRPr lang="en-IN" dirty="0"/>
          </a:p>
        </p:txBody>
      </p:sp>
      <p:sp>
        <p:nvSpPr>
          <p:cNvPr id="3" name="Content Placeholder 2"/>
          <p:cNvSpPr>
            <a:spLocks noGrp="1"/>
          </p:cNvSpPr>
          <p:nvPr>
            <p:ph idx="1"/>
          </p:nvPr>
        </p:nvSpPr>
        <p:spPr/>
        <p:txBody>
          <a:bodyPr>
            <a:normAutofit fontScale="85000" lnSpcReduction="10000"/>
          </a:bodyPr>
          <a:lstStyle/>
          <a:p>
            <a:r>
              <a:rPr lang="en-US" dirty="0"/>
              <a:t>Choose the appropriate Verification option in the 'Taxes Paid and Verification' tab.</a:t>
            </a:r>
            <a:br>
              <a:rPr lang="en-US" dirty="0"/>
            </a:br>
            <a:r>
              <a:rPr lang="en-US" dirty="0"/>
              <a:t>Choose any one of the following option to verify the Income Tax Return:</a:t>
            </a:r>
            <a:br>
              <a:rPr lang="en-US" dirty="0"/>
            </a:br>
            <a:r>
              <a:rPr lang="en-US" dirty="0"/>
              <a:t>I would like to e-Verify</a:t>
            </a:r>
          </a:p>
          <a:p>
            <a:r>
              <a:rPr lang="en-US" dirty="0"/>
              <a:t>I would like to e-Verify later within 120 days from date of filing.</a:t>
            </a:r>
          </a:p>
          <a:p>
            <a:r>
              <a:rPr lang="en-US" dirty="0"/>
              <a:t>I don't want to e-Verify and would like to send signed ITR-V through normal or speed post to "Centralized Processing Center, Income Tax Department, Bengaluru - 560 500" within 120 days from date of filing.</a:t>
            </a:r>
          </a:p>
          <a:p>
            <a:r>
              <a:rPr lang="en-US" dirty="0"/>
              <a:t>Click on 'Preview and Submit' button, Verify all the data entered in the ITR.</a:t>
            </a:r>
          </a:p>
          <a:p>
            <a:r>
              <a:rPr lang="en-US" dirty="0"/>
              <a:t>'Submit' the ITR.</a:t>
            </a:r>
          </a:p>
          <a:p>
            <a:r>
              <a:rPr lang="en-US" dirty="0"/>
              <a:t>On Choosing 'I would like to e-Verify' option, e-Verification can be done through any of the following methods by entering the EVC/OTP when asked for.</a:t>
            </a:r>
            <a:br>
              <a:rPr lang="en-US" dirty="0"/>
            </a:br>
            <a:endParaRPr lang="en-IN" dirty="0"/>
          </a:p>
        </p:txBody>
      </p:sp>
    </p:spTree>
    <p:extLst>
      <p:ext uri="{BB962C8B-B14F-4D97-AF65-F5344CB8AC3E}">
        <p14:creationId xmlns:p14="http://schemas.microsoft.com/office/powerpoint/2010/main" val="157328958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EVC</a:t>
            </a:r>
            <a:endParaRPr lang="en-IN" dirty="0"/>
          </a:p>
        </p:txBody>
      </p:sp>
      <p:sp>
        <p:nvSpPr>
          <p:cNvPr id="3" name="Content Placeholder 2"/>
          <p:cNvSpPr>
            <a:spLocks noGrp="1"/>
          </p:cNvSpPr>
          <p:nvPr>
            <p:ph idx="1"/>
          </p:nvPr>
        </p:nvSpPr>
        <p:spPr/>
        <p:txBody>
          <a:bodyPr>
            <a:normAutofit fontScale="92500"/>
          </a:bodyPr>
          <a:lstStyle/>
          <a:p>
            <a:r>
              <a:rPr lang="en-US" dirty="0"/>
              <a:t>VC generated through bank ATM or Generate EVC option under My Account</a:t>
            </a:r>
          </a:p>
          <a:p>
            <a:r>
              <a:rPr lang="en-US" dirty="0" err="1"/>
              <a:t>Aadhaar</a:t>
            </a:r>
            <a:r>
              <a:rPr lang="en-US" dirty="0"/>
              <a:t> OTP</a:t>
            </a:r>
          </a:p>
          <a:p>
            <a:r>
              <a:rPr lang="en-US" dirty="0" err="1"/>
              <a:t>Prevalidated</a:t>
            </a:r>
            <a:r>
              <a:rPr lang="en-US" dirty="0"/>
              <a:t> Bank Account</a:t>
            </a:r>
          </a:p>
          <a:p>
            <a:r>
              <a:rPr lang="en-US" dirty="0" err="1"/>
              <a:t>Prevalidated</a:t>
            </a:r>
            <a:r>
              <a:rPr lang="en-US" dirty="0"/>
              <a:t> </a:t>
            </a:r>
            <a:r>
              <a:rPr lang="en-US" dirty="0" err="1"/>
              <a:t>Demat</a:t>
            </a:r>
            <a:r>
              <a:rPr lang="en-US" dirty="0"/>
              <a:t> Account</a:t>
            </a:r>
          </a:p>
          <a:p>
            <a:r>
              <a:rPr lang="en-US" b="1" dirty="0"/>
              <a:t>Note</a:t>
            </a:r>
            <a:br>
              <a:rPr lang="en-US" dirty="0"/>
            </a:br>
            <a:r>
              <a:rPr lang="en-US" dirty="0"/>
              <a:t>On Choosing the other two verification options, the ITR will be submitted but the process of filing the ITRs is not complete until it is verified. The submitted ITR should be e-Verified later by using 'My Account &gt; e-Verify Return' option or the signed ITR-V should be sent to CPC, Bengaluru.</a:t>
            </a:r>
          </a:p>
          <a:p>
            <a:endParaRPr lang="en-IN" dirty="0"/>
          </a:p>
        </p:txBody>
      </p:sp>
    </p:spTree>
    <p:extLst>
      <p:ext uri="{BB962C8B-B14F-4D97-AF65-F5344CB8AC3E}">
        <p14:creationId xmlns:p14="http://schemas.microsoft.com/office/powerpoint/2010/main" val="331696148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Check the ITRs filed</a:t>
            </a:r>
            <a:endParaRPr lang="en-IN" dirty="0"/>
          </a:p>
        </p:txBody>
      </p:sp>
      <p:sp>
        <p:nvSpPr>
          <p:cNvPr id="3" name="Content Placeholder 2"/>
          <p:cNvSpPr>
            <a:spLocks noGrp="1"/>
          </p:cNvSpPr>
          <p:nvPr>
            <p:ph idx="1"/>
          </p:nvPr>
        </p:nvSpPr>
        <p:spPr/>
        <p:txBody>
          <a:bodyPr/>
          <a:lstStyle/>
          <a:p>
            <a:r>
              <a:rPr lang="en-US" dirty="0"/>
              <a:t>The EVC/OTP should be entered within 60 seconds else, the Income Tax Return (ITR) will be auto-submitted. The submitted ITR should be verified later by using 'My Account &gt; e-Verify Return' option or by sending signed ITR-V to CPC.</a:t>
            </a:r>
          </a:p>
          <a:p>
            <a:r>
              <a:rPr lang="en-US" dirty="0"/>
              <a:t>To view the uploaded ITRs ​​</a:t>
            </a:r>
          </a:p>
          <a:p>
            <a:pPr marL="457200" lvl="1" indent="0">
              <a:buNone/>
            </a:pPr>
            <a:r>
              <a:rPr lang="en-US" dirty="0"/>
              <a:t>	Under My Returns</a:t>
            </a:r>
          </a:p>
          <a:p>
            <a:pPr marL="457200" lvl="1" indent="0">
              <a:buNone/>
            </a:pPr>
            <a:r>
              <a:rPr lang="en-US" dirty="0"/>
              <a:t>	</a:t>
            </a:r>
            <a:endParaRPr lang="en-IN" dirty="0"/>
          </a:p>
        </p:txBody>
      </p:sp>
    </p:spTree>
    <p:extLst>
      <p:ext uri="{BB962C8B-B14F-4D97-AF65-F5344CB8AC3E}">
        <p14:creationId xmlns:p14="http://schemas.microsoft.com/office/powerpoint/2010/main" val="320911371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Penalty – Delay in filing ITR  - AY 2020-21</a:t>
            </a:r>
            <a:endParaRPr lang="en-IN" dirty="0"/>
          </a:p>
        </p:txBody>
      </p:sp>
      <p:sp>
        <p:nvSpPr>
          <p:cNvPr id="3" name="Content Placeholder 2"/>
          <p:cNvSpPr>
            <a:spLocks noGrp="1"/>
          </p:cNvSpPr>
          <p:nvPr>
            <p:ph idx="1"/>
          </p:nvPr>
        </p:nvSpPr>
        <p:spPr/>
        <p:txBody>
          <a:bodyPr/>
          <a:lstStyle/>
          <a:p>
            <a:r>
              <a:rPr lang="en-US" dirty="0"/>
              <a:t>Section 234F  - Due to  Extended Dates</a:t>
            </a:r>
          </a:p>
          <a:p>
            <a:pPr lvl="1"/>
            <a:endParaRPr lang="en-IN" dirty="0"/>
          </a:p>
        </p:txBody>
      </p:sp>
      <p:sp>
        <p:nvSpPr>
          <p:cNvPr id="6" name="Rectangle 5"/>
          <p:cNvSpPr/>
          <p:nvPr/>
        </p:nvSpPr>
        <p:spPr>
          <a:xfrm>
            <a:off x="2770496" y="2551837"/>
            <a:ext cx="6373504" cy="3970318"/>
          </a:xfrm>
          <a:prstGeom prst="rect">
            <a:avLst/>
          </a:prstGeom>
        </p:spPr>
        <p:txBody>
          <a:bodyPr wrap="square">
            <a:spAutoFit/>
          </a:bodyPr>
          <a:lstStyle/>
          <a:p>
            <a:r>
              <a:rPr lang="en-US" dirty="0">
                <a:solidFill>
                  <a:srgbClr val="212121"/>
                </a:solidFill>
                <a:latin typeface="PT Serif Regular"/>
              </a:rPr>
              <a:t> If return is filed after due date but before December 31st of the assessment year, a late filing fee of </a:t>
            </a:r>
            <a:r>
              <a:rPr lang="en-US" dirty="0">
                <a:solidFill>
                  <a:srgbClr val="212121"/>
                </a:solidFill>
                <a:latin typeface="none"/>
              </a:rPr>
              <a:t>₹</a:t>
            </a:r>
            <a:r>
              <a:rPr lang="en-US" dirty="0">
                <a:solidFill>
                  <a:srgbClr val="212121"/>
                </a:solidFill>
                <a:latin typeface="PT Serif Regular"/>
              </a:rPr>
              <a:t>5,000 is charged. </a:t>
            </a:r>
          </a:p>
          <a:p>
            <a:endParaRPr lang="en-US" dirty="0">
              <a:solidFill>
                <a:srgbClr val="212121"/>
              </a:solidFill>
              <a:latin typeface="PT Serif Regular"/>
            </a:endParaRPr>
          </a:p>
          <a:p>
            <a:r>
              <a:rPr lang="en-US" dirty="0">
                <a:solidFill>
                  <a:srgbClr val="212121"/>
                </a:solidFill>
                <a:latin typeface="PT Serif Regular"/>
              </a:rPr>
              <a:t>If the return is filed later than December 31, a late filing fees of </a:t>
            </a:r>
            <a:r>
              <a:rPr lang="en-US" dirty="0">
                <a:solidFill>
                  <a:srgbClr val="212121"/>
                </a:solidFill>
                <a:latin typeface="none"/>
              </a:rPr>
              <a:t>₹</a:t>
            </a:r>
            <a:r>
              <a:rPr lang="en-US" dirty="0">
                <a:solidFill>
                  <a:srgbClr val="212121"/>
                </a:solidFill>
                <a:latin typeface="PT Serif Regular"/>
              </a:rPr>
              <a:t>10,000 is payable. </a:t>
            </a:r>
          </a:p>
          <a:p>
            <a:endParaRPr lang="en-US" dirty="0">
              <a:solidFill>
                <a:srgbClr val="212121"/>
              </a:solidFill>
              <a:latin typeface="PT Serif Regular"/>
            </a:endParaRPr>
          </a:p>
          <a:p>
            <a:r>
              <a:rPr lang="en-US" dirty="0">
                <a:solidFill>
                  <a:srgbClr val="212121"/>
                </a:solidFill>
                <a:latin typeface="PT Serif Regular"/>
              </a:rPr>
              <a:t>However amount of late filing fees to be paid cannot exceed </a:t>
            </a:r>
            <a:r>
              <a:rPr lang="en-US" dirty="0">
                <a:solidFill>
                  <a:srgbClr val="212121"/>
                </a:solidFill>
                <a:latin typeface="none"/>
              </a:rPr>
              <a:t>₹</a:t>
            </a:r>
            <a:r>
              <a:rPr lang="en-US" dirty="0">
                <a:solidFill>
                  <a:srgbClr val="212121"/>
                </a:solidFill>
                <a:latin typeface="PT Serif Regular"/>
              </a:rPr>
              <a:t>1,000, if total income does not exceed </a:t>
            </a:r>
            <a:r>
              <a:rPr lang="en-US" dirty="0">
                <a:solidFill>
                  <a:srgbClr val="212121"/>
                </a:solidFill>
                <a:latin typeface="none"/>
              </a:rPr>
              <a:t>₹</a:t>
            </a:r>
            <a:r>
              <a:rPr lang="en-US" dirty="0">
                <a:solidFill>
                  <a:srgbClr val="212121"/>
                </a:solidFill>
                <a:latin typeface="PT Serif Regular"/>
              </a:rPr>
              <a:t>5 lakh.</a:t>
            </a:r>
          </a:p>
          <a:p>
            <a:endParaRPr lang="en-US" dirty="0">
              <a:solidFill>
                <a:srgbClr val="212121"/>
              </a:solidFill>
              <a:latin typeface="PT Serif Regular"/>
            </a:endParaRPr>
          </a:p>
          <a:p>
            <a:r>
              <a:rPr lang="en-US" dirty="0">
                <a:solidFill>
                  <a:srgbClr val="212121"/>
                </a:solidFill>
                <a:latin typeface="PT Serif Regular"/>
              </a:rPr>
              <a:t>If the total income is less than the exemption limit and ITR filed for claiming refund – No late is payable.</a:t>
            </a:r>
          </a:p>
          <a:p>
            <a:endParaRPr lang="en-US" dirty="0">
              <a:solidFill>
                <a:srgbClr val="212121"/>
              </a:solidFill>
              <a:latin typeface="PT Serif Regular"/>
            </a:endParaRPr>
          </a:p>
          <a:p>
            <a:r>
              <a:rPr lang="en-US" dirty="0"/>
              <a:t>Due date for filing Belated Return under section 139(4) is extended </a:t>
            </a:r>
            <a:r>
              <a:rPr lang="en-US" dirty="0" err="1"/>
              <a:t>upto</a:t>
            </a:r>
            <a:r>
              <a:rPr lang="en-US" dirty="0"/>
              <a:t> 31</a:t>
            </a:r>
            <a:r>
              <a:rPr lang="en-US" baseline="30000" dirty="0"/>
              <a:t>st</a:t>
            </a:r>
            <a:r>
              <a:rPr lang="en-US" dirty="0"/>
              <a:t> May 2021 relating to AY 2020-21</a:t>
            </a:r>
            <a:endParaRPr lang="en-IN" dirty="0"/>
          </a:p>
        </p:txBody>
      </p:sp>
    </p:spTree>
    <p:extLst>
      <p:ext uri="{BB962C8B-B14F-4D97-AF65-F5344CB8AC3E}">
        <p14:creationId xmlns:p14="http://schemas.microsoft.com/office/powerpoint/2010/main" val="10112912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ITR Forms – ITR 1 </a:t>
            </a:r>
            <a:endParaRPr lang="en-IN" dirty="0"/>
          </a:p>
        </p:txBody>
      </p:sp>
      <p:sp>
        <p:nvSpPr>
          <p:cNvPr id="3" name="Content Placeholder 2"/>
          <p:cNvSpPr>
            <a:spLocks noGrp="1"/>
          </p:cNvSpPr>
          <p:nvPr>
            <p:ph idx="1"/>
          </p:nvPr>
        </p:nvSpPr>
        <p:spPr/>
        <p:txBody>
          <a:bodyPr/>
          <a:lstStyle/>
          <a:p>
            <a:r>
              <a:rPr lang="en-US" dirty="0"/>
              <a:t>ITR 1  (SAHAJ)</a:t>
            </a:r>
          </a:p>
          <a:p>
            <a:r>
              <a:rPr lang="en-US" dirty="0"/>
              <a:t>Income from Other sources</a:t>
            </a:r>
          </a:p>
          <a:p>
            <a:r>
              <a:rPr lang="en-US" dirty="0"/>
              <a:t>Salary</a:t>
            </a:r>
          </a:p>
          <a:p>
            <a:r>
              <a:rPr lang="en-US" dirty="0"/>
              <a:t>Pension</a:t>
            </a:r>
          </a:p>
          <a:p>
            <a:r>
              <a:rPr lang="en-US" dirty="0"/>
              <a:t>Income from  House Property only one house</a:t>
            </a:r>
          </a:p>
          <a:p>
            <a:r>
              <a:rPr lang="en-US" dirty="0"/>
              <a:t>Agriculture Income less than </a:t>
            </a:r>
            <a:r>
              <a:rPr lang="en-US" b="1" dirty="0" err="1"/>
              <a:t>Rs</a:t>
            </a:r>
            <a:r>
              <a:rPr lang="en-US" b="1" dirty="0"/>
              <a:t>. 5000</a:t>
            </a:r>
            <a:endParaRPr lang="en-US" dirty="0"/>
          </a:p>
          <a:p>
            <a:r>
              <a:rPr lang="en-US" dirty="0"/>
              <a:t>Total Income is less than </a:t>
            </a:r>
            <a:r>
              <a:rPr lang="en-US" b="1" dirty="0" err="1"/>
              <a:t>Rs</a:t>
            </a:r>
            <a:r>
              <a:rPr lang="en-US" b="1" dirty="0"/>
              <a:t>. 50 lakh</a:t>
            </a:r>
            <a:endParaRPr lang="en-US" dirty="0"/>
          </a:p>
          <a:p>
            <a:pPr lvl="1"/>
            <a:endParaRPr lang="en-IN" dirty="0"/>
          </a:p>
        </p:txBody>
      </p:sp>
    </p:spTree>
    <p:extLst>
      <p:ext uri="{BB962C8B-B14F-4D97-AF65-F5344CB8AC3E}">
        <p14:creationId xmlns:p14="http://schemas.microsoft.com/office/powerpoint/2010/main" val="217784189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ITR 1 – not applicable</a:t>
            </a:r>
            <a:endParaRPr lang="en-IN" dirty="0"/>
          </a:p>
        </p:txBody>
      </p:sp>
      <p:sp>
        <p:nvSpPr>
          <p:cNvPr id="3" name="Content Placeholder 2"/>
          <p:cNvSpPr>
            <a:spLocks noGrp="1"/>
          </p:cNvSpPr>
          <p:nvPr>
            <p:ph idx="1"/>
          </p:nvPr>
        </p:nvSpPr>
        <p:spPr/>
        <p:txBody>
          <a:bodyPr>
            <a:normAutofit lnSpcReduction="10000"/>
          </a:bodyPr>
          <a:lstStyle/>
          <a:p>
            <a:r>
              <a:rPr lang="en-US" dirty="0"/>
              <a:t>Has assets outside India</a:t>
            </a:r>
          </a:p>
          <a:p>
            <a:r>
              <a:rPr lang="en-US" dirty="0"/>
              <a:t>Has authority to sign the Bank Account located outside India</a:t>
            </a:r>
          </a:p>
          <a:p>
            <a:r>
              <a:rPr lang="en-US" dirty="0"/>
              <a:t>Has income from any other source outside India</a:t>
            </a:r>
          </a:p>
          <a:p>
            <a:r>
              <a:rPr lang="en-US" dirty="0"/>
              <a:t>If the assesse is a Director in a Company</a:t>
            </a:r>
          </a:p>
          <a:p>
            <a:r>
              <a:rPr lang="en-US" dirty="0"/>
              <a:t>Has any unlisted equity shares at any time during the year</a:t>
            </a:r>
          </a:p>
          <a:p>
            <a:r>
              <a:rPr lang="en-US" dirty="0"/>
              <a:t>If TDS is made from the Income of any other person which is to be clubbed in the hands of the assesse.(Sec.60, 61 and 64)</a:t>
            </a:r>
          </a:p>
          <a:p>
            <a:r>
              <a:rPr lang="en-US" dirty="0"/>
              <a:t>If the assesse  claims double taxation relief (Sec.90 and 91)</a:t>
            </a:r>
          </a:p>
          <a:p>
            <a:r>
              <a:rPr lang="en-US" dirty="0"/>
              <a:t>Owns more than One House Property (including joint property)</a:t>
            </a:r>
          </a:p>
          <a:p>
            <a:endParaRPr lang="en-US" dirty="0"/>
          </a:p>
          <a:p>
            <a:endParaRPr lang="en-IN" dirty="0"/>
          </a:p>
        </p:txBody>
      </p:sp>
    </p:spTree>
    <p:extLst>
      <p:ext uri="{BB962C8B-B14F-4D97-AF65-F5344CB8AC3E}">
        <p14:creationId xmlns:p14="http://schemas.microsoft.com/office/powerpoint/2010/main" val="7449340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ITR 2</a:t>
            </a:r>
            <a:endParaRPr lang="en-IN" dirty="0"/>
          </a:p>
        </p:txBody>
      </p:sp>
      <p:sp>
        <p:nvSpPr>
          <p:cNvPr id="3" name="Content Placeholder 2"/>
          <p:cNvSpPr>
            <a:spLocks noGrp="1"/>
          </p:cNvSpPr>
          <p:nvPr>
            <p:ph idx="1"/>
          </p:nvPr>
        </p:nvSpPr>
        <p:spPr/>
        <p:txBody>
          <a:bodyPr>
            <a:normAutofit lnSpcReduction="10000"/>
          </a:bodyPr>
          <a:lstStyle/>
          <a:p>
            <a:r>
              <a:rPr lang="en-US" dirty="0"/>
              <a:t>Applicable to Individual or HUF </a:t>
            </a:r>
          </a:p>
          <a:p>
            <a:r>
              <a:rPr lang="en-US" dirty="0"/>
              <a:t>The Total Income does include Income under the head</a:t>
            </a:r>
          </a:p>
          <a:p>
            <a:pPr lvl="1"/>
            <a:r>
              <a:rPr lang="en-US" dirty="0"/>
              <a:t>Business or Profession.</a:t>
            </a:r>
            <a:endParaRPr lang="en-IN" dirty="0"/>
          </a:p>
          <a:p>
            <a:r>
              <a:rPr lang="en-US" dirty="0"/>
              <a:t>If the total income is more than Rs.50 lakhs</a:t>
            </a:r>
          </a:p>
          <a:p>
            <a:r>
              <a:rPr lang="en-US" dirty="0"/>
              <a:t>If the assesse has more than 2 house property</a:t>
            </a:r>
          </a:p>
          <a:p>
            <a:r>
              <a:rPr lang="en-US" dirty="0"/>
              <a:t>Has income from Capital Gains</a:t>
            </a:r>
          </a:p>
          <a:p>
            <a:r>
              <a:rPr lang="en-US" dirty="0"/>
              <a:t>Income from Foreign Source</a:t>
            </a:r>
          </a:p>
          <a:p>
            <a:r>
              <a:rPr lang="en-US" dirty="0"/>
              <a:t>HUFs </a:t>
            </a:r>
          </a:p>
          <a:p>
            <a:r>
              <a:rPr lang="en-US" dirty="0" err="1"/>
              <a:t>Agriculaltural</a:t>
            </a:r>
            <a:r>
              <a:rPr lang="en-US" dirty="0"/>
              <a:t> income is more than Rs.5000</a:t>
            </a:r>
          </a:p>
        </p:txBody>
      </p:sp>
    </p:spTree>
    <p:extLst>
      <p:ext uri="{BB962C8B-B14F-4D97-AF65-F5344CB8AC3E}">
        <p14:creationId xmlns:p14="http://schemas.microsoft.com/office/powerpoint/2010/main" val="362313697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ITR 3</a:t>
            </a:r>
            <a:endParaRPr lang="en-IN" dirty="0"/>
          </a:p>
        </p:txBody>
      </p:sp>
      <p:sp>
        <p:nvSpPr>
          <p:cNvPr id="3" name="Content Placeholder 2"/>
          <p:cNvSpPr>
            <a:spLocks noGrp="1"/>
          </p:cNvSpPr>
          <p:nvPr>
            <p:ph idx="1"/>
          </p:nvPr>
        </p:nvSpPr>
        <p:spPr/>
        <p:txBody>
          <a:bodyPr>
            <a:normAutofit/>
          </a:bodyPr>
          <a:lstStyle/>
          <a:p>
            <a:r>
              <a:rPr lang="en-US" dirty="0"/>
              <a:t>Applicable to Individual or HUF</a:t>
            </a:r>
          </a:p>
          <a:p>
            <a:r>
              <a:rPr lang="en-US" dirty="0"/>
              <a:t>Income from House Property (Multiple)</a:t>
            </a:r>
          </a:p>
          <a:p>
            <a:r>
              <a:rPr lang="en-US" dirty="0"/>
              <a:t>Income from </a:t>
            </a:r>
            <a:r>
              <a:rPr lang="en-US" b="1" dirty="0">
                <a:hlinkClick r:id="rId2"/>
              </a:rPr>
              <a:t>Capital Gains</a:t>
            </a:r>
            <a:r>
              <a:rPr lang="en-US" dirty="0"/>
              <a:t> (Short Term and Long Term)</a:t>
            </a:r>
          </a:p>
          <a:p>
            <a:r>
              <a:rPr lang="en-US" dirty="0"/>
              <a:t>Income from Business or Profession carried under a </a:t>
            </a:r>
            <a:r>
              <a:rPr lang="en-US" b="1" dirty="0">
                <a:hlinkClick r:id="rId3"/>
              </a:rPr>
              <a:t>Proprietorship Firm </a:t>
            </a:r>
            <a:r>
              <a:rPr lang="en-US" dirty="0"/>
              <a:t>(where the Individual/ HUF is the proprietor)</a:t>
            </a:r>
          </a:p>
          <a:p>
            <a:r>
              <a:rPr lang="en-US" dirty="0"/>
              <a:t>Income from Other Sources (Including Winning from Lottery, bets on Race Horses and other legal means of gambling)</a:t>
            </a:r>
          </a:p>
          <a:p>
            <a:r>
              <a:rPr lang="en-US" dirty="0"/>
              <a:t>Income from Foreign Asset</a:t>
            </a:r>
          </a:p>
          <a:p>
            <a:pPr marL="0" indent="0">
              <a:buNone/>
            </a:pPr>
            <a:endParaRPr lang="en-IN" dirty="0"/>
          </a:p>
        </p:txBody>
      </p:sp>
    </p:spTree>
    <p:extLst>
      <p:ext uri="{BB962C8B-B14F-4D97-AF65-F5344CB8AC3E}">
        <p14:creationId xmlns:p14="http://schemas.microsoft.com/office/powerpoint/2010/main" val="28411004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Obligation to File  ITR Compulsory</a:t>
            </a:r>
            <a:endParaRPr lang="en-IN" dirty="0"/>
          </a:p>
        </p:txBody>
      </p:sp>
      <p:sp>
        <p:nvSpPr>
          <p:cNvPr id="3" name="Content Placeholder 2"/>
          <p:cNvSpPr>
            <a:spLocks noGrp="1"/>
          </p:cNvSpPr>
          <p:nvPr>
            <p:ph idx="1"/>
          </p:nvPr>
        </p:nvSpPr>
        <p:spPr/>
        <p:txBody>
          <a:bodyPr>
            <a:normAutofit lnSpcReduction="10000"/>
          </a:bodyPr>
          <a:lstStyle/>
          <a:p>
            <a:r>
              <a:rPr lang="en-US" dirty="0"/>
              <a:t>Sec.139(1)(a)</a:t>
            </a:r>
          </a:p>
          <a:p>
            <a:pPr lvl="1"/>
            <a:r>
              <a:rPr lang="en-US" dirty="0"/>
              <a:t>A COMPANY OR A FIRM</a:t>
            </a:r>
          </a:p>
          <a:p>
            <a:pPr lvl="1"/>
            <a:r>
              <a:rPr lang="en-US" dirty="0"/>
              <a:t>Irrespective of Income or Loss during the previous year</a:t>
            </a:r>
          </a:p>
          <a:p>
            <a:r>
              <a:rPr lang="en-US" dirty="0"/>
              <a:t>Sec.139(1)(b) (Other than Individual/HUF/AOP/BOI</a:t>
            </a:r>
          </a:p>
          <a:p>
            <a:pPr lvl="1"/>
            <a:r>
              <a:rPr lang="en-US" dirty="0"/>
              <a:t>Any Person </a:t>
            </a:r>
          </a:p>
          <a:p>
            <a:pPr lvl="1"/>
            <a:r>
              <a:rPr lang="en-US" dirty="0"/>
              <a:t>If the Income exceeds the exemption limit</a:t>
            </a:r>
          </a:p>
          <a:p>
            <a:pPr lvl="1"/>
            <a:r>
              <a:rPr lang="en-US" dirty="0"/>
              <a:t>Exemption Limit = Rs.2,50,000</a:t>
            </a:r>
          </a:p>
          <a:p>
            <a:r>
              <a:rPr lang="en-US" dirty="0"/>
              <a:t>Sec.139(1)(b)</a:t>
            </a:r>
          </a:p>
          <a:p>
            <a:pPr lvl="1"/>
            <a:r>
              <a:rPr lang="en-US" dirty="0"/>
              <a:t>Individual /  HUF  /  AOP / BOI and AJP </a:t>
            </a:r>
          </a:p>
          <a:p>
            <a:pPr lvl="1"/>
            <a:r>
              <a:rPr lang="en-US" dirty="0"/>
              <a:t>Compulsory to file ITR</a:t>
            </a:r>
          </a:p>
          <a:p>
            <a:pPr lvl="1"/>
            <a:r>
              <a:rPr lang="en-US" dirty="0"/>
              <a:t>If the Income (Without claiming Any Deductions) exceeds the exemption Limit</a:t>
            </a:r>
            <a:endParaRPr lang="en-IN" dirty="0"/>
          </a:p>
          <a:p>
            <a:pPr lvl="1"/>
            <a:endParaRPr lang="en-US" dirty="0"/>
          </a:p>
        </p:txBody>
      </p:sp>
    </p:spTree>
    <p:extLst>
      <p:ext uri="{BB962C8B-B14F-4D97-AF65-F5344CB8AC3E}">
        <p14:creationId xmlns:p14="http://schemas.microsoft.com/office/powerpoint/2010/main" val="278557812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ITR 4 - </a:t>
            </a:r>
            <a:r>
              <a:rPr lang="en-US" dirty="0" err="1"/>
              <a:t>Sugam</a:t>
            </a:r>
            <a:endParaRPr lang="en-IN" dirty="0"/>
          </a:p>
        </p:txBody>
      </p:sp>
      <p:sp>
        <p:nvSpPr>
          <p:cNvPr id="3" name="Content Placeholder 2"/>
          <p:cNvSpPr>
            <a:spLocks noGrp="1"/>
          </p:cNvSpPr>
          <p:nvPr>
            <p:ph idx="1"/>
          </p:nvPr>
        </p:nvSpPr>
        <p:spPr/>
        <p:txBody>
          <a:bodyPr/>
          <a:lstStyle/>
          <a:p>
            <a:r>
              <a:rPr lang="en-US" dirty="0"/>
              <a:t>Individual or Resident  </a:t>
            </a:r>
          </a:p>
          <a:p>
            <a:pPr lvl="1"/>
            <a:r>
              <a:rPr lang="en-US" sz="2000" dirty="0"/>
              <a:t>(Not for an Individual who is either Director in a company or has invested in Unlisted Equity Shares)</a:t>
            </a:r>
          </a:p>
          <a:p>
            <a:r>
              <a:rPr lang="en-US" dirty="0"/>
              <a:t>HUF</a:t>
            </a:r>
          </a:p>
          <a:p>
            <a:r>
              <a:rPr lang="en-US" dirty="0"/>
              <a:t>Firm (Not being LLP</a:t>
            </a:r>
          </a:p>
          <a:p>
            <a:r>
              <a:rPr lang="en-US" dirty="0"/>
              <a:t>Derives income from Profession</a:t>
            </a:r>
          </a:p>
          <a:p>
            <a:r>
              <a:rPr lang="en-US" dirty="0"/>
              <a:t>Being a Resident having Total Income </a:t>
            </a:r>
            <a:r>
              <a:rPr lang="en-US" dirty="0" err="1"/>
              <a:t>upto</a:t>
            </a:r>
            <a:r>
              <a:rPr lang="en-US" dirty="0"/>
              <a:t> Rs.50 lakhs and having income from Business and Profession which is computed under sections 44AD, 44ADA or 44AE  - Presumptive Income</a:t>
            </a:r>
            <a:endParaRPr lang="en-IN" dirty="0"/>
          </a:p>
        </p:txBody>
      </p:sp>
    </p:spTree>
    <p:extLst>
      <p:ext uri="{BB962C8B-B14F-4D97-AF65-F5344CB8AC3E}">
        <p14:creationId xmlns:p14="http://schemas.microsoft.com/office/powerpoint/2010/main" val="405413415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ITR 5</a:t>
            </a:r>
            <a:endParaRPr lang="en-IN" dirty="0"/>
          </a:p>
        </p:txBody>
      </p:sp>
      <p:sp>
        <p:nvSpPr>
          <p:cNvPr id="3" name="Content Placeholder 2"/>
          <p:cNvSpPr>
            <a:spLocks noGrp="1"/>
          </p:cNvSpPr>
          <p:nvPr>
            <p:ph idx="1"/>
          </p:nvPr>
        </p:nvSpPr>
        <p:spPr/>
        <p:txBody>
          <a:bodyPr>
            <a:normAutofit fontScale="92500" lnSpcReduction="20000"/>
          </a:bodyPr>
          <a:lstStyle/>
          <a:p>
            <a:r>
              <a:rPr lang="en-US" dirty="0"/>
              <a:t>This form can be used a person being a firm, LLPs, AOP, BOI, </a:t>
            </a:r>
          </a:p>
          <a:p>
            <a:r>
              <a:rPr lang="en-US" dirty="0"/>
              <a:t>Artificial juridical person referred to in section 2(31)(vii),</a:t>
            </a:r>
          </a:p>
          <a:p>
            <a:r>
              <a:rPr lang="en-US" dirty="0"/>
              <a:t>estate of deceased, </a:t>
            </a:r>
          </a:p>
          <a:p>
            <a:r>
              <a:rPr lang="en-US" dirty="0"/>
              <a:t>estate of insolvent, </a:t>
            </a:r>
          </a:p>
          <a:p>
            <a:r>
              <a:rPr lang="en-US" dirty="0"/>
              <a:t>business trust and investment fund, </a:t>
            </a:r>
          </a:p>
          <a:p>
            <a:r>
              <a:rPr lang="en-US" dirty="0"/>
              <a:t>cooperative society and local authority. </a:t>
            </a:r>
          </a:p>
          <a:p>
            <a:r>
              <a:rPr lang="en-US" sz="2000" i="1" dirty="0"/>
              <a:t>However, a person who is required to file ITR-7-  the return of income under section 139(4A) or 139(4B) or 139(4C) or 139(4D) shall not use this form. </a:t>
            </a:r>
          </a:p>
          <a:p>
            <a:r>
              <a:rPr lang="en-US" sz="2000" i="1" dirty="0"/>
              <a:t>ITR-5 should not be used by</a:t>
            </a:r>
          </a:p>
          <a:p>
            <a:pPr lvl="1"/>
            <a:r>
              <a:rPr lang="en-US" sz="1600" dirty="0"/>
              <a:t> Individual,</a:t>
            </a:r>
            <a:br>
              <a:rPr lang="en-US" sz="1600" dirty="0"/>
            </a:br>
            <a:r>
              <a:rPr lang="en-US" sz="1600" dirty="0"/>
              <a:t>HUF,</a:t>
            </a:r>
            <a:br>
              <a:rPr lang="en-US" sz="1600" dirty="0"/>
            </a:br>
            <a:r>
              <a:rPr lang="en-US" sz="1600" dirty="0"/>
              <a:t>Company and</a:t>
            </a:r>
            <a:br>
              <a:rPr lang="en-US" sz="1600" dirty="0"/>
            </a:br>
            <a:r>
              <a:rPr lang="en-US" sz="1600" dirty="0"/>
              <a:t>Person filing Form ITR-7</a:t>
            </a:r>
            <a:endParaRPr lang="en-IN" sz="1600" i="1" dirty="0"/>
          </a:p>
        </p:txBody>
      </p:sp>
    </p:spTree>
    <p:extLst>
      <p:ext uri="{BB962C8B-B14F-4D97-AF65-F5344CB8AC3E}">
        <p14:creationId xmlns:p14="http://schemas.microsoft.com/office/powerpoint/2010/main" val="304091642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ITR-6</a:t>
            </a:r>
            <a:endParaRPr lang="en-IN" dirty="0"/>
          </a:p>
        </p:txBody>
      </p:sp>
      <p:sp>
        <p:nvSpPr>
          <p:cNvPr id="3" name="Content Placeholder 2"/>
          <p:cNvSpPr>
            <a:spLocks noGrp="1"/>
          </p:cNvSpPr>
          <p:nvPr>
            <p:ph idx="1"/>
          </p:nvPr>
        </p:nvSpPr>
        <p:spPr/>
        <p:txBody>
          <a:bodyPr/>
          <a:lstStyle/>
          <a:p>
            <a:r>
              <a:rPr lang="en-US"/>
              <a:t>For Companies other than companies claiming exemption under section 11.</a:t>
            </a:r>
            <a:endParaRPr lang="en-IN" dirty="0"/>
          </a:p>
        </p:txBody>
      </p:sp>
    </p:spTree>
    <p:extLst>
      <p:ext uri="{BB962C8B-B14F-4D97-AF65-F5344CB8AC3E}">
        <p14:creationId xmlns:p14="http://schemas.microsoft.com/office/powerpoint/2010/main" val="175237314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Who can file ITR-7</a:t>
            </a:r>
            <a:endParaRPr lang="en-IN" dirty="0"/>
          </a:p>
        </p:txBody>
      </p:sp>
      <p:sp>
        <p:nvSpPr>
          <p:cNvPr id="3" name="Content Placeholder 2"/>
          <p:cNvSpPr>
            <a:spLocks noGrp="1"/>
          </p:cNvSpPr>
          <p:nvPr>
            <p:ph idx="1"/>
          </p:nvPr>
        </p:nvSpPr>
        <p:spPr/>
        <p:txBody>
          <a:bodyPr>
            <a:normAutofit/>
          </a:bodyPr>
          <a:lstStyle/>
          <a:p>
            <a:r>
              <a:rPr lang="en-US" dirty="0"/>
              <a:t>Under Section 139 (4A)- if they earn from a charitable /religious trust</a:t>
            </a:r>
          </a:p>
          <a:p>
            <a:pPr lvl="1"/>
            <a:r>
              <a:rPr lang="en-US" dirty="0"/>
              <a:t>Income Tax filing under Section 139(4A) is for any person who receives income from property used solely or partially for charitable or religious purposes. For file Income Tax return by using ITR 7, one must be held under a legal obligation or as a trust.</a:t>
            </a:r>
          </a:p>
          <a:p>
            <a:r>
              <a:rPr lang="en-US" dirty="0"/>
              <a:t>Under Section 139 (4B)- if they earn from a political party</a:t>
            </a:r>
          </a:p>
          <a:p>
            <a:pPr lvl="1"/>
            <a:r>
              <a:rPr lang="en-US" dirty="0"/>
              <a:t>Section 139(4B) specifically applies to political parties. While political parties get an exemption from taxation u/s Section 13A, this exemption applies only at the time of filing an annual return using ITR 7. Section 13A also prescribes a basic exemption limit for political parties, thus ITR Form 7 needs to be filed only if the political party breaches this exemption limit.</a:t>
            </a:r>
          </a:p>
        </p:txBody>
      </p:sp>
      <p:sp>
        <p:nvSpPr>
          <p:cNvPr id="4" name="Date Placeholder 3"/>
          <p:cNvSpPr>
            <a:spLocks noGrp="1"/>
          </p:cNvSpPr>
          <p:nvPr>
            <p:ph type="dt" sz="half" idx="10"/>
          </p:nvPr>
        </p:nvSpPr>
        <p:spPr/>
        <p:txBody>
          <a:bodyPr/>
          <a:lstStyle/>
          <a:p>
            <a:r>
              <a:rPr lang="en-IN"/>
              <a:t>28/04/2021</a:t>
            </a:r>
          </a:p>
        </p:txBody>
      </p:sp>
      <p:sp>
        <p:nvSpPr>
          <p:cNvPr id="5" name="Footer Placeholder 4"/>
          <p:cNvSpPr>
            <a:spLocks noGrp="1"/>
          </p:cNvSpPr>
          <p:nvPr>
            <p:ph type="ftr" sz="quarter" idx="11"/>
          </p:nvPr>
        </p:nvSpPr>
        <p:spPr/>
        <p:txBody>
          <a:bodyPr/>
          <a:lstStyle/>
          <a:p>
            <a:r>
              <a:rPr lang="en-IN"/>
              <a:t>ICMAI</a:t>
            </a:r>
          </a:p>
        </p:txBody>
      </p:sp>
    </p:spTree>
    <p:extLst>
      <p:ext uri="{BB962C8B-B14F-4D97-AF65-F5344CB8AC3E}">
        <p14:creationId xmlns:p14="http://schemas.microsoft.com/office/powerpoint/2010/main" val="5220086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Who can file ITR 7 contd.</a:t>
            </a:r>
            <a:endParaRPr lang="en-IN" dirty="0"/>
          </a:p>
        </p:txBody>
      </p:sp>
      <p:sp>
        <p:nvSpPr>
          <p:cNvPr id="3" name="Content Placeholder 2"/>
          <p:cNvSpPr>
            <a:spLocks noGrp="1"/>
          </p:cNvSpPr>
          <p:nvPr>
            <p:ph idx="1"/>
          </p:nvPr>
        </p:nvSpPr>
        <p:spPr/>
        <p:txBody>
          <a:bodyPr>
            <a:normAutofit fontScale="92500" lnSpcReduction="10000"/>
          </a:bodyPr>
          <a:lstStyle/>
          <a:p>
            <a:r>
              <a:rPr lang="en-US" dirty="0"/>
              <a:t>Under Section 139 (4C)- if they earn from scientific research institutions</a:t>
            </a:r>
          </a:p>
          <a:p>
            <a:pPr lvl="1"/>
            <a:r>
              <a:rPr lang="en-US" dirty="0"/>
              <a:t>According to the existing Income Tax Rules, it is mandated for the following entities to file return by making use of the ITR7 u/s 139 (4C):</a:t>
            </a:r>
          </a:p>
          <a:p>
            <a:pPr lvl="1"/>
            <a:r>
              <a:rPr lang="en-US" dirty="0"/>
              <a:t>Scientific research association</a:t>
            </a:r>
          </a:p>
          <a:p>
            <a:pPr lvl="1"/>
            <a:r>
              <a:rPr lang="en-US" dirty="0"/>
              <a:t>News agency</a:t>
            </a:r>
          </a:p>
          <a:p>
            <a:pPr lvl="1"/>
            <a:r>
              <a:rPr lang="en-US" dirty="0"/>
              <a:t>Association or institution referred to in Section 10(23A)</a:t>
            </a:r>
          </a:p>
          <a:p>
            <a:pPr lvl="1"/>
            <a:r>
              <a:rPr lang="en-US" dirty="0"/>
              <a:t>Various types of institutions listed in Section 10(23B)</a:t>
            </a:r>
          </a:p>
          <a:p>
            <a:pPr lvl="1"/>
            <a:endParaRPr lang="en-US" dirty="0"/>
          </a:p>
          <a:p>
            <a:r>
              <a:rPr lang="en-US" dirty="0"/>
              <a:t>Under Section 139 (4D)- if they earn from university or colleges or institutions or </a:t>
            </a:r>
            <a:r>
              <a:rPr lang="en-US" dirty="0" err="1"/>
              <a:t>khadi</a:t>
            </a:r>
            <a:r>
              <a:rPr lang="en-US" dirty="0"/>
              <a:t> and village industries</a:t>
            </a:r>
          </a:p>
          <a:p>
            <a:pPr lvl="1"/>
            <a:r>
              <a:rPr lang="en-US" dirty="0"/>
              <a:t>According to the rule of Section 139(4D), all institutions, universities, and colleges who are not covered under any other section are mandated to file their income tax returns by using ITR Form 7</a:t>
            </a:r>
            <a:endParaRPr lang="en-IN" dirty="0"/>
          </a:p>
        </p:txBody>
      </p:sp>
      <p:sp>
        <p:nvSpPr>
          <p:cNvPr id="4" name="Date Placeholder 3"/>
          <p:cNvSpPr>
            <a:spLocks noGrp="1"/>
          </p:cNvSpPr>
          <p:nvPr>
            <p:ph type="dt" sz="half" idx="10"/>
          </p:nvPr>
        </p:nvSpPr>
        <p:spPr/>
        <p:txBody>
          <a:bodyPr/>
          <a:lstStyle/>
          <a:p>
            <a:r>
              <a:rPr lang="en-IN"/>
              <a:t>28/04/2021</a:t>
            </a:r>
          </a:p>
        </p:txBody>
      </p:sp>
      <p:sp>
        <p:nvSpPr>
          <p:cNvPr id="5" name="Footer Placeholder 4"/>
          <p:cNvSpPr>
            <a:spLocks noGrp="1"/>
          </p:cNvSpPr>
          <p:nvPr>
            <p:ph type="ftr" sz="quarter" idx="11"/>
          </p:nvPr>
        </p:nvSpPr>
        <p:spPr/>
        <p:txBody>
          <a:bodyPr/>
          <a:lstStyle/>
          <a:p>
            <a:r>
              <a:rPr lang="en-IN"/>
              <a:t>ICMAI</a:t>
            </a:r>
          </a:p>
        </p:txBody>
      </p:sp>
    </p:spTree>
    <p:extLst>
      <p:ext uri="{BB962C8B-B14F-4D97-AF65-F5344CB8AC3E}">
        <p14:creationId xmlns:p14="http://schemas.microsoft.com/office/powerpoint/2010/main" val="67006293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Eligibility criteria for ITR 7</a:t>
            </a:r>
            <a:endParaRPr lang="en-IN" dirty="0"/>
          </a:p>
        </p:txBody>
      </p:sp>
      <p:sp>
        <p:nvSpPr>
          <p:cNvPr id="3" name="Content Placeholder 2"/>
          <p:cNvSpPr>
            <a:spLocks noGrp="1"/>
          </p:cNvSpPr>
          <p:nvPr>
            <p:ph idx="1"/>
          </p:nvPr>
        </p:nvSpPr>
        <p:spPr/>
        <p:txBody>
          <a:bodyPr>
            <a:normAutofit fontScale="92500" lnSpcReduction="20000"/>
          </a:bodyPr>
          <a:lstStyle/>
          <a:p>
            <a:r>
              <a:rPr lang="en-US" dirty="0"/>
              <a:t>Any taxpayer can use ITR-7 Form for filing Income Tax Return if they file as a </a:t>
            </a:r>
          </a:p>
          <a:p>
            <a:r>
              <a:rPr lang="en-US" dirty="0"/>
              <a:t>Trust, </a:t>
            </a:r>
          </a:p>
          <a:p>
            <a:r>
              <a:rPr lang="en-US" dirty="0"/>
              <a:t>Company,  Registered under section 25 of Companies Act 1956 or Section 8 of Companies Act 2013</a:t>
            </a:r>
          </a:p>
          <a:p>
            <a:r>
              <a:rPr lang="en-US" dirty="0"/>
              <a:t>Firm, </a:t>
            </a:r>
          </a:p>
          <a:p>
            <a:r>
              <a:rPr lang="en-US" dirty="0"/>
              <a:t>Local authority, </a:t>
            </a:r>
          </a:p>
          <a:p>
            <a:r>
              <a:rPr lang="en-US" dirty="0"/>
              <a:t>Association of Person (AOP) or </a:t>
            </a:r>
          </a:p>
          <a:p>
            <a:r>
              <a:rPr lang="en-US" dirty="0"/>
              <a:t>Artificial Judicial Person </a:t>
            </a:r>
          </a:p>
          <a:p>
            <a:r>
              <a:rPr lang="en-US" dirty="0"/>
              <a:t>and claims exemption under Section 139 (4A), Section 139 (4B), Section 139 (4C)or Section 139 (4D)</a:t>
            </a:r>
            <a:endParaRPr lang="en-IN" dirty="0"/>
          </a:p>
        </p:txBody>
      </p:sp>
      <p:sp>
        <p:nvSpPr>
          <p:cNvPr id="4" name="Date Placeholder 3"/>
          <p:cNvSpPr>
            <a:spLocks noGrp="1"/>
          </p:cNvSpPr>
          <p:nvPr>
            <p:ph type="dt" sz="half" idx="10"/>
          </p:nvPr>
        </p:nvSpPr>
        <p:spPr/>
        <p:txBody>
          <a:bodyPr/>
          <a:lstStyle/>
          <a:p>
            <a:r>
              <a:rPr lang="en-IN"/>
              <a:t>28/04/2021</a:t>
            </a:r>
          </a:p>
        </p:txBody>
      </p:sp>
      <p:sp>
        <p:nvSpPr>
          <p:cNvPr id="5" name="Footer Placeholder 4"/>
          <p:cNvSpPr>
            <a:spLocks noGrp="1"/>
          </p:cNvSpPr>
          <p:nvPr>
            <p:ph type="ftr" sz="quarter" idx="11"/>
          </p:nvPr>
        </p:nvSpPr>
        <p:spPr/>
        <p:txBody>
          <a:bodyPr/>
          <a:lstStyle/>
          <a:p>
            <a:r>
              <a:rPr lang="en-IN"/>
              <a:t>ICMAI</a:t>
            </a:r>
          </a:p>
        </p:txBody>
      </p:sp>
    </p:spTree>
    <p:extLst>
      <p:ext uri="{BB962C8B-B14F-4D97-AF65-F5344CB8AC3E}">
        <p14:creationId xmlns:p14="http://schemas.microsoft.com/office/powerpoint/2010/main" val="192832582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Types of ITR</a:t>
            </a:r>
            <a:endParaRPr lang="en-IN" dirty="0"/>
          </a:p>
        </p:txBody>
      </p:sp>
      <p:sp>
        <p:nvSpPr>
          <p:cNvPr id="3" name="Content Placeholder 2"/>
          <p:cNvSpPr>
            <a:spLocks noGrp="1"/>
          </p:cNvSpPr>
          <p:nvPr>
            <p:ph idx="1"/>
          </p:nvPr>
        </p:nvSpPr>
        <p:spPr/>
        <p:txBody>
          <a:bodyPr>
            <a:normAutofit fontScale="85000" lnSpcReduction="20000"/>
          </a:bodyPr>
          <a:lstStyle/>
          <a:p>
            <a:r>
              <a:rPr lang="en-US" dirty="0"/>
              <a:t>Normal Return/Voluntary Return</a:t>
            </a:r>
          </a:p>
          <a:p>
            <a:pPr lvl="1"/>
            <a:r>
              <a:rPr lang="en-US" dirty="0" err="1"/>
              <a:t>Assessees</a:t>
            </a:r>
            <a:r>
              <a:rPr lang="en-US" dirty="0"/>
              <a:t> who file ITRs before the due dates applicable as per section 139(1)</a:t>
            </a:r>
          </a:p>
          <a:p>
            <a:pPr lvl="1"/>
            <a:r>
              <a:rPr lang="en-US" dirty="0"/>
              <a:t>Belated Return – Sec.139(4)</a:t>
            </a:r>
          </a:p>
          <a:p>
            <a:pPr lvl="2"/>
            <a:r>
              <a:rPr lang="en-US" dirty="0"/>
              <a:t>Who could not file ITR before the normal due dates, allowed to file with penalty under section 234F</a:t>
            </a:r>
          </a:p>
          <a:p>
            <a:pPr lvl="2"/>
            <a:endParaRPr lang="en-US" dirty="0"/>
          </a:p>
          <a:p>
            <a:pPr lvl="1"/>
            <a:r>
              <a:rPr lang="en-US" dirty="0"/>
              <a:t>Revised Return – Sec.139(5)</a:t>
            </a:r>
          </a:p>
          <a:p>
            <a:pPr lvl="2"/>
            <a:r>
              <a:rPr lang="en-US" dirty="0"/>
              <a:t>Only when normal return is filed before the due date, the revised return may be filed before the notified due date.</a:t>
            </a:r>
          </a:p>
          <a:p>
            <a:pPr lvl="2"/>
            <a:endParaRPr lang="en-US" dirty="0"/>
          </a:p>
          <a:p>
            <a:pPr lvl="1"/>
            <a:r>
              <a:rPr lang="en-US" dirty="0"/>
              <a:t>Defection Return – Sec.139(9)</a:t>
            </a:r>
          </a:p>
          <a:p>
            <a:pPr lvl="2"/>
            <a:r>
              <a:rPr lang="en-US" dirty="0"/>
              <a:t>When notice is issued by the Assessing Officer, the time limit within 15 days from the date of such notice or intimation.</a:t>
            </a:r>
          </a:p>
          <a:p>
            <a:r>
              <a:rPr lang="en-US" dirty="0"/>
              <a:t>Return of Loss</a:t>
            </a:r>
          </a:p>
          <a:p>
            <a:pPr lvl="1"/>
            <a:r>
              <a:rPr lang="en-US" dirty="0"/>
              <a:t>The ITR should be filed before the due dates notified under sec.139(1) for various </a:t>
            </a:r>
            <a:r>
              <a:rPr lang="en-US" dirty="0" err="1"/>
              <a:t>assessees</a:t>
            </a:r>
            <a:endParaRPr lang="en-US" dirty="0"/>
          </a:p>
          <a:p>
            <a:pPr lvl="1"/>
            <a:r>
              <a:rPr lang="en-US" dirty="0"/>
              <a:t>Allowed to carry forward the losses. Read with section 80</a:t>
            </a:r>
          </a:p>
          <a:p>
            <a:pPr marL="457200" lvl="1" indent="0">
              <a:buNone/>
            </a:pPr>
            <a:endParaRPr lang="en-US" dirty="0"/>
          </a:p>
          <a:p>
            <a:pPr marL="457200" lvl="1" indent="0">
              <a:buNone/>
            </a:pPr>
            <a:endParaRPr lang="en-US" dirty="0"/>
          </a:p>
          <a:p>
            <a:pPr marL="457200" lvl="1" indent="0">
              <a:buNone/>
            </a:pPr>
            <a:endParaRPr lang="en-IN" dirty="0"/>
          </a:p>
        </p:txBody>
      </p:sp>
    </p:spTree>
    <p:extLst>
      <p:ext uri="{BB962C8B-B14F-4D97-AF65-F5344CB8AC3E}">
        <p14:creationId xmlns:p14="http://schemas.microsoft.com/office/powerpoint/2010/main" val="120666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Registration with e-filing portal</a:t>
            </a:r>
            <a:endParaRPr lang="en-IN" dirty="0"/>
          </a:p>
        </p:txBody>
      </p:sp>
      <p:sp>
        <p:nvSpPr>
          <p:cNvPr id="3" name="Content Placeholder 2"/>
          <p:cNvSpPr>
            <a:spLocks noGrp="1"/>
          </p:cNvSpPr>
          <p:nvPr>
            <p:ph idx="1"/>
          </p:nvPr>
        </p:nvSpPr>
        <p:spPr/>
        <p:txBody>
          <a:bodyPr/>
          <a:lstStyle/>
          <a:p>
            <a:r>
              <a:rPr lang="en-US" dirty="0"/>
              <a:t>1) Prerequisite for Individual Users</a:t>
            </a:r>
          </a:p>
          <a:p>
            <a:r>
              <a:rPr lang="en-US" dirty="0"/>
              <a:t>Before taxpayers start registration, ensure the following details should be hand-in-hand.</a:t>
            </a:r>
          </a:p>
          <a:p>
            <a:r>
              <a:rPr lang="en-US" dirty="0"/>
              <a:t>Valid PAN</a:t>
            </a:r>
          </a:p>
          <a:p>
            <a:r>
              <a:rPr lang="en-US" dirty="0"/>
              <a:t>Valid Mobile Number</a:t>
            </a:r>
          </a:p>
          <a:p>
            <a:r>
              <a:rPr lang="en-US" dirty="0" err="1"/>
              <a:t>Aadhaar</a:t>
            </a:r>
            <a:r>
              <a:rPr lang="en-US" dirty="0"/>
              <a:t> card</a:t>
            </a:r>
          </a:p>
          <a:p>
            <a:r>
              <a:rPr lang="en-US" dirty="0"/>
              <a:t>Valid Current Address</a:t>
            </a:r>
          </a:p>
          <a:p>
            <a:r>
              <a:rPr lang="en-US" dirty="0"/>
              <a:t>Valid Email Address, preferably your own</a:t>
            </a:r>
          </a:p>
          <a:p>
            <a:endParaRPr lang="en-IN" dirty="0"/>
          </a:p>
        </p:txBody>
      </p:sp>
    </p:spTree>
    <p:extLst>
      <p:ext uri="{BB962C8B-B14F-4D97-AF65-F5344CB8AC3E}">
        <p14:creationId xmlns:p14="http://schemas.microsoft.com/office/powerpoint/2010/main" val="224160558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Process</a:t>
            </a:r>
            <a:endParaRPr lang="en-IN" dirty="0"/>
          </a:p>
        </p:txBody>
      </p:sp>
      <p:sp>
        <p:nvSpPr>
          <p:cNvPr id="3" name="Content Placeholder 2"/>
          <p:cNvSpPr>
            <a:spLocks noGrp="1"/>
          </p:cNvSpPr>
          <p:nvPr>
            <p:ph idx="1"/>
          </p:nvPr>
        </p:nvSpPr>
        <p:spPr/>
        <p:txBody>
          <a:bodyPr>
            <a:normAutofit lnSpcReduction="10000"/>
          </a:bodyPr>
          <a:lstStyle/>
          <a:p>
            <a:r>
              <a:rPr lang="en-US" dirty="0"/>
              <a:t>Perform the following steps to register as an 'Individual User':</a:t>
            </a:r>
          </a:p>
          <a:p>
            <a:r>
              <a:rPr lang="en-US" dirty="0"/>
              <a:t>Visit the ‘e-Filing’ Portal https://incometaxindiaefiling.gov.in​</a:t>
            </a:r>
          </a:p>
          <a:p>
            <a:r>
              <a:rPr lang="en-US" dirty="0"/>
              <a:t>Click </a:t>
            </a:r>
            <a:r>
              <a:rPr lang="en-US" b="1" dirty="0"/>
              <a:t>‘Register Yourself'</a:t>
            </a:r>
            <a:r>
              <a:rPr lang="en-US" dirty="0"/>
              <a:t> button located at right side of the Home Page.</a:t>
            </a:r>
          </a:p>
          <a:p>
            <a:r>
              <a:rPr lang="en-US" dirty="0"/>
              <a:t>Select the user type as </a:t>
            </a:r>
            <a:r>
              <a:rPr lang="en-US" b="1" dirty="0"/>
              <a:t>‘Individual’</a:t>
            </a:r>
            <a:r>
              <a:rPr lang="en-US" dirty="0"/>
              <a:t>. Click Continue</a:t>
            </a:r>
          </a:p>
          <a:p>
            <a:r>
              <a:rPr lang="en-US" b="1" dirty="0"/>
              <a:t>Provide the following basic details:</a:t>
            </a:r>
          </a:p>
          <a:p>
            <a:pPr lvl="1"/>
            <a:r>
              <a:rPr lang="en-US" dirty="0"/>
              <a:t>PAN</a:t>
            </a:r>
          </a:p>
          <a:p>
            <a:pPr lvl="1"/>
            <a:r>
              <a:rPr lang="en-US" dirty="0"/>
              <a:t>Surname, First Name and Middle Name</a:t>
            </a:r>
          </a:p>
          <a:p>
            <a:pPr lvl="1"/>
            <a:r>
              <a:rPr lang="en-US" dirty="0"/>
              <a:t>Date of birth</a:t>
            </a:r>
          </a:p>
          <a:p>
            <a:pPr lvl="1"/>
            <a:r>
              <a:rPr lang="en-US" dirty="0"/>
              <a:t>Residential Status</a:t>
            </a:r>
          </a:p>
          <a:p>
            <a:endParaRPr lang="en-IN" dirty="0"/>
          </a:p>
        </p:txBody>
      </p:sp>
    </p:spTree>
    <p:extLst>
      <p:ext uri="{BB962C8B-B14F-4D97-AF65-F5344CB8AC3E}">
        <p14:creationId xmlns:p14="http://schemas.microsoft.com/office/powerpoint/2010/main" val="219292606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continue</a:t>
            </a:r>
            <a:endParaRPr lang="en-IN" dirty="0"/>
          </a:p>
        </p:txBody>
      </p:sp>
      <p:sp>
        <p:nvSpPr>
          <p:cNvPr id="3" name="Content Placeholder 2"/>
          <p:cNvSpPr>
            <a:spLocks noGrp="1"/>
          </p:cNvSpPr>
          <p:nvPr>
            <p:ph idx="1"/>
          </p:nvPr>
        </p:nvSpPr>
        <p:spPr/>
        <p:txBody>
          <a:bodyPr>
            <a:normAutofit lnSpcReduction="10000"/>
          </a:bodyPr>
          <a:lstStyle/>
          <a:p>
            <a:r>
              <a:rPr lang="en-US" b="1" dirty="0"/>
              <a:t>Provide the following basic </a:t>
            </a:r>
            <a:r>
              <a:rPr lang="en-US" b="1" dirty="0" err="1"/>
              <a:t>details:</a:t>
            </a:r>
            <a:r>
              <a:rPr lang="en-US" dirty="0" err="1"/>
              <a:t>PAN</a:t>
            </a:r>
            <a:endParaRPr lang="en-US" dirty="0"/>
          </a:p>
          <a:p>
            <a:r>
              <a:rPr lang="en-US" dirty="0"/>
              <a:t>Surname, First Name and Middle Name</a:t>
            </a:r>
          </a:p>
          <a:p>
            <a:r>
              <a:rPr lang="en-US" dirty="0"/>
              <a:t>Date of birth</a:t>
            </a:r>
          </a:p>
          <a:p>
            <a:r>
              <a:rPr lang="en-US" dirty="0"/>
              <a:t>Residential Status</a:t>
            </a:r>
          </a:p>
          <a:p>
            <a:r>
              <a:rPr lang="en-US" dirty="0"/>
              <a:t>Click ‘Continue’</a:t>
            </a:r>
          </a:p>
          <a:p>
            <a:r>
              <a:rPr lang="en-US" b="1" dirty="0"/>
              <a:t>Fill in the following mandatory </a:t>
            </a:r>
            <a:r>
              <a:rPr lang="en-US" b="1" dirty="0" err="1"/>
              <a:t>details:</a:t>
            </a:r>
            <a:r>
              <a:rPr lang="en-US" dirty="0" err="1"/>
              <a:t>Password</a:t>
            </a:r>
            <a:r>
              <a:rPr lang="en-US" dirty="0"/>
              <a:t> Details</a:t>
            </a:r>
          </a:p>
          <a:p>
            <a:r>
              <a:rPr lang="en-US" dirty="0"/>
              <a:t>Contact Details</a:t>
            </a:r>
          </a:p>
          <a:p>
            <a:r>
              <a:rPr lang="en-US" dirty="0"/>
              <a:t>Current Address</a:t>
            </a:r>
          </a:p>
          <a:p>
            <a:r>
              <a:rPr lang="en-US" dirty="0"/>
              <a:t>Click ‘Submit</a:t>
            </a:r>
          </a:p>
          <a:p>
            <a:endParaRPr lang="en-IN" dirty="0"/>
          </a:p>
        </p:txBody>
      </p:sp>
    </p:spTree>
    <p:extLst>
      <p:ext uri="{BB962C8B-B14F-4D97-AF65-F5344CB8AC3E}">
        <p14:creationId xmlns:p14="http://schemas.microsoft.com/office/powerpoint/2010/main" val="31974760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Exemption Limit for the AY 2021-22 - Individual </a:t>
            </a:r>
            <a:endParaRPr lang="en-IN" dirty="0"/>
          </a:p>
        </p:txBody>
      </p:sp>
      <p:sp>
        <p:nvSpPr>
          <p:cNvPr id="3" name="Content Placeholder 2"/>
          <p:cNvSpPr>
            <a:spLocks noGrp="1"/>
          </p:cNvSpPr>
          <p:nvPr>
            <p:ph idx="1"/>
          </p:nvPr>
        </p:nvSpPr>
        <p:spPr/>
        <p:txBody>
          <a:bodyPr/>
          <a:lstStyle/>
          <a:p>
            <a:r>
              <a:rPr lang="en-US" dirty="0"/>
              <a:t>General </a:t>
            </a:r>
          </a:p>
          <a:p>
            <a:r>
              <a:rPr lang="en-US" dirty="0"/>
              <a:t>Exemption Limit = Rs.2,50,000</a:t>
            </a:r>
          </a:p>
          <a:p>
            <a:r>
              <a:rPr lang="en-US" dirty="0"/>
              <a:t>Resident Senior Citizen = Rs.3,00,000</a:t>
            </a:r>
          </a:p>
          <a:p>
            <a:r>
              <a:rPr lang="en-US" dirty="0"/>
              <a:t>Resident Super Senior Citizen = Rs.5,00,000</a:t>
            </a:r>
          </a:p>
          <a:p>
            <a:endParaRPr lang="en-US" dirty="0"/>
          </a:p>
          <a:p>
            <a:r>
              <a:rPr lang="en-US" dirty="0"/>
              <a:t>Note:</a:t>
            </a:r>
          </a:p>
          <a:p>
            <a:r>
              <a:rPr lang="en-US" dirty="0"/>
              <a:t>A person who is an individual opted for Alternative Tax Regime</a:t>
            </a:r>
          </a:p>
          <a:p>
            <a:r>
              <a:rPr lang="en-US" dirty="0"/>
              <a:t>The Exemption Limit = Rs.2,50,000 </a:t>
            </a:r>
            <a:r>
              <a:rPr lang="en-US" u="sng" dirty="0">
                <a:solidFill>
                  <a:srgbClr val="FF0000"/>
                </a:solidFill>
              </a:rPr>
              <a:t>Irrespective of the Age</a:t>
            </a:r>
          </a:p>
          <a:p>
            <a:pPr marL="0" indent="0">
              <a:buNone/>
            </a:pPr>
            <a:endParaRPr lang="en-IN" dirty="0"/>
          </a:p>
        </p:txBody>
      </p:sp>
    </p:spTree>
    <p:extLst>
      <p:ext uri="{BB962C8B-B14F-4D97-AF65-F5344CB8AC3E}">
        <p14:creationId xmlns:p14="http://schemas.microsoft.com/office/powerpoint/2010/main" val="373203592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Verification of registration</a:t>
            </a:r>
            <a:endParaRPr lang="en-IN" dirty="0"/>
          </a:p>
        </p:txBody>
      </p:sp>
      <p:sp>
        <p:nvSpPr>
          <p:cNvPr id="3" name="Content Placeholder 2"/>
          <p:cNvSpPr>
            <a:spLocks noGrp="1"/>
          </p:cNvSpPr>
          <p:nvPr>
            <p:ph idx="1"/>
          </p:nvPr>
        </p:nvSpPr>
        <p:spPr/>
        <p:txBody>
          <a:bodyPr/>
          <a:lstStyle/>
          <a:p>
            <a:r>
              <a:rPr lang="en-US" dirty="0"/>
              <a:t>After registration,</a:t>
            </a:r>
            <a:br>
              <a:rPr lang="en-US" dirty="0"/>
            </a:br>
            <a:r>
              <a:rPr lang="en-US" dirty="0"/>
              <a:t>For Residents, a six digit OTP1 and OTP2 will be shared on your mobile number and email ID, specified at the time of registration.</a:t>
            </a:r>
            <a:br>
              <a:rPr lang="en-US" dirty="0"/>
            </a:br>
            <a:r>
              <a:rPr lang="en-US" dirty="0"/>
              <a:t>For Non-residents, OTP will be shared on your primary email ID, specified at the time of registration.</a:t>
            </a:r>
            <a:br>
              <a:rPr lang="en-US" dirty="0"/>
            </a:br>
            <a:endParaRPr lang="en-US" dirty="0"/>
          </a:p>
          <a:p>
            <a:r>
              <a:rPr lang="en-US" dirty="0"/>
              <a:t>Enter the correct OTP to complete the registration process</a:t>
            </a:r>
          </a:p>
          <a:p>
            <a:endParaRPr lang="en-IN" dirty="0"/>
          </a:p>
        </p:txBody>
      </p:sp>
    </p:spTree>
    <p:extLst>
      <p:ext uri="{BB962C8B-B14F-4D97-AF65-F5344CB8AC3E}">
        <p14:creationId xmlns:p14="http://schemas.microsoft.com/office/powerpoint/2010/main" val="350103207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HUF</a:t>
            </a:r>
            <a:endParaRPr lang="en-IN" dirty="0"/>
          </a:p>
        </p:txBody>
      </p:sp>
      <p:sp>
        <p:nvSpPr>
          <p:cNvPr id="3" name="Content Placeholder 2"/>
          <p:cNvSpPr>
            <a:spLocks noGrp="1"/>
          </p:cNvSpPr>
          <p:nvPr>
            <p:ph idx="1"/>
          </p:nvPr>
        </p:nvSpPr>
        <p:spPr/>
        <p:txBody>
          <a:bodyPr>
            <a:normAutofit fontScale="40000" lnSpcReduction="20000"/>
          </a:bodyPr>
          <a:lstStyle/>
          <a:p>
            <a:r>
              <a:rPr lang="en-US" dirty="0"/>
              <a:t>The user must have the following mandatory details:</a:t>
            </a:r>
          </a:p>
          <a:p>
            <a:r>
              <a:rPr lang="en-US" dirty="0"/>
              <a:t>Valid PAN Card</a:t>
            </a:r>
          </a:p>
          <a:p>
            <a:r>
              <a:rPr lang="en-US" dirty="0"/>
              <a:t>Valid Mobile Number</a:t>
            </a:r>
          </a:p>
          <a:p>
            <a:r>
              <a:rPr lang="en-US" dirty="0"/>
              <a:t>Valid Email Address, preferable belonging to </a:t>
            </a:r>
            <a:r>
              <a:rPr lang="en-US" b="1" dirty="0"/>
              <a:t>KARTA*</a:t>
            </a:r>
            <a:endParaRPr lang="en-US" dirty="0"/>
          </a:p>
          <a:p>
            <a:r>
              <a:rPr lang="en-US" dirty="0"/>
              <a:t>Visit the ‘e-Filing’ Portal https://incometaxindiaefiling.gov.in​</a:t>
            </a:r>
          </a:p>
          <a:p>
            <a:r>
              <a:rPr lang="en-US" dirty="0"/>
              <a:t>Click </a:t>
            </a:r>
            <a:r>
              <a:rPr lang="en-US" b="1" dirty="0"/>
              <a:t>‘Register Yourself’</a:t>
            </a:r>
            <a:r>
              <a:rPr lang="en-US" dirty="0"/>
              <a:t> button located at right side of the Home Page.</a:t>
            </a:r>
          </a:p>
          <a:p>
            <a:r>
              <a:rPr lang="en-US" dirty="0"/>
              <a:t>Select the user type as </a:t>
            </a:r>
            <a:r>
              <a:rPr lang="en-US" b="1" dirty="0"/>
              <a:t>‘Hindu Undivided Family (HUF)’</a:t>
            </a:r>
            <a:r>
              <a:rPr lang="en-US" dirty="0"/>
              <a:t>. Click Continue</a:t>
            </a:r>
          </a:p>
          <a:p>
            <a:r>
              <a:rPr lang="en-US" dirty="0"/>
              <a:t>Provide </a:t>
            </a:r>
            <a:r>
              <a:rPr lang="en-US" b="1" dirty="0"/>
              <a:t>PAN of the HUF*</a:t>
            </a:r>
            <a:r>
              <a:rPr lang="en-US" dirty="0"/>
              <a:t>’, ‘</a:t>
            </a:r>
            <a:r>
              <a:rPr lang="en-US" b="1" dirty="0"/>
              <a:t>Name of HUF*</a:t>
            </a:r>
            <a:r>
              <a:rPr lang="en-US" dirty="0"/>
              <a:t>’, and ‘</a:t>
            </a:r>
            <a:r>
              <a:rPr lang="en-US" b="1" dirty="0"/>
              <a:t>Date of Incorporation*</a:t>
            </a:r>
            <a:r>
              <a:rPr lang="en-US" dirty="0"/>
              <a:t>’</a:t>
            </a:r>
          </a:p>
          <a:p>
            <a:r>
              <a:rPr lang="en-US" dirty="0"/>
              <a:t>Click ‘Continue’</a:t>
            </a:r>
          </a:p>
          <a:p>
            <a:r>
              <a:rPr lang="en-US" b="1" dirty="0"/>
              <a:t>Fill in the following </a:t>
            </a:r>
            <a:r>
              <a:rPr lang="en-US" b="1" dirty="0" err="1"/>
              <a:t>details:</a:t>
            </a:r>
            <a:r>
              <a:rPr lang="en-US" dirty="0" err="1"/>
              <a:t>Password</a:t>
            </a:r>
            <a:r>
              <a:rPr lang="en-US" dirty="0"/>
              <a:t> Details</a:t>
            </a:r>
          </a:p>
          <a:p>
            <a:r>
              <a:rPr lang="en-US" dirty="0"/>
              <a:t>PAN Details of Karta</a:t>
            </a:r>
          </a:p>
          <a:p>
            <a:r>
              <a:rPr lang="en-US" dirty="0"/>
              <a:t>Contact Details of Karta</a:t>
            </a:r>
          </a:p>
          <a:p>
            <a:r>
              <a:rPr lang="en-US" dirty="0"/>
              <a:t>Address of HUF</a:t>
            </a:r>
          </a:p>
          <a:p>
            <a:r>
              <a:rPr lang="en-US" dirty="0"/>
              <a:t>Click ‘Submit’</a:t>
            </a:r>
          </a:p>
          <a:p>
            <a:r>
              <a:rPr lang="en-US" dirty="0"/>
              <a:t>After registration,</a:t>
            </a:r>
            <a:br>
              <a:rPr lang="en-US" dirty="0"/>
            </a:br>
            <a:r>
              <a:rPr lang="en-US" dirty="0"/>
              <a:t>For Residents, a six digit OTP1 and OTP2 will be shared on your mobile number and email ID, specified at the time of registration.</a:t>
            </a:r>
            <a:br>
              <a:rPr lang="en-US" dirty="0"/>
            </a:br>
            <a:r>
              <a:rPr lang="en-US" dirty="0"/>
              <a:t>For Non-residents, OTP will be shared on your primary email ID, specified at the time of registration.</a:t>
            </a:r>
            <a:br>
              <a:rPr lang="en-US" dirty="0"/>
            </a:br>
            <a:endParaRPr lang="en-US" dirty="0"/>
          </a:p>
          <a:p>
            <a:r>
              <a:rPr lang="en-US" dirty="0"/>
              <a:t>Enter the correct OTP to complete the registration process</a:t>
            </a:r>
          </a:p>
          <a:p>
            <a:endParaRPr lang="en-IN" dirty="0"/>
          </a:p>
        </p:txBody>
      </p:sp>
    </p:spTree>
    <p:extLst>
      <p:ext uri="{BB962C8B-B14F-4D97-AF65-F5344CB8AC3E}">
        <p14:creationId xmlns:p14="http://schemas.microsoft.com/office/powerpoint/2010/main" val="205596337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Others</a:t>
            </a:r>
            <a:endParaRPr lang="en-IN" dirty="0"/>
          </a:p>
        </p:txBody>
      </p:sp>
      <p:sp>
        <p:nvSpPr>
          <p:cNvPr id="3" name="Content Placeholder 2"/>
          <p:cNvSpPr>
            <a:spLocks noGrp="1"/>
          </p:cNvSpPr>
          <p:nvPr>
            <p:ph idx="1"/>
          </p:nvPr>
        </p:nvSpPr>
        <p:spPr/>
        <p:txBody>
          <a:bodyPr/>
          <a:lstStyle/>
          <a:p>
            <a:r>
              <a:rPr lang="en-US" dirty="0"/>
              <a:t>must have the following mandatory details:</a:t>
            </a:r>
          </a:p>
          <a:p>
            <a:r>
              <a:rPr lang="en-US" dirty="0"/>
              <a:t>Valid PAN Card</a:t>
            </a:r>
          </a:p>
          <a:p>
            <a:r>
              <a:rPr lang="en-US" dirty="0"/>
              <a:t>Valid Mobile Number</a:t>
            </a:r>
          </a:p>
          <a:p>
            <a:r>
              <a:rPr lang="en-US" dirty="0"/>
              <a:t>Valid Email Address, preferably belonging to Principal contact person</a:t>
            </a:r>
          </a:p>
          <a:p>
            <a:endParaRPr lang="en-IN" dirty="0"/>
          </a:p>
        </p:txBody>
      </p:sp>
    </p:spTree>
    <p:extLst>
      <p:ext uri="{BB962C8B-B14F-4D97-AF65-F5344CB8AC3E}">
        <p14:creationId xmlns:p14="http://schemas.microsoft.com/office/powerpoint/2010/main" val="303031884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dirty="0"/>
          </a:p>
        </p:txBody>
      </p:sp>
      <p:sp>
        <p:nvSpPr>
          <p:cNvPr id="3" name="Content Placeholder 2"/>
          <p:cNvSpPr>
            <a:spLocks noGrp="1"/>
          </p:cNvSpPr>
          <p:nvPr>
            <p:ph idx="1"/>
          </p:nvPr>
        </p:nvSpPr>
        <p:spPr/>
        <p:txBody>
          <a:bodyPr>
            <a:normAutofit fontScale="92500" lnSpcReduction="10000"/>
          </a:bodyPr>
          <a:lstStyle/>
          <a:p>
            <a:r>
              <a:rPr lang="en-US" b="1" dirty="0"/>
              <a:t>Select the 'User Type' as ‘Other than individual/HUF’ and select the 'Sub-User type' as per the </a:t>
            </a:r>
            <a:r>
              <a:rPr lang="en-US" b="1" dirty="0" err="1"/>
              <a:t>PAN.Company</a:t>
            </a:r>
            <a:endParaRPr lang="en-US" dirty="0"/>
          </a:p>
          <a:p>
            <a:r>
              <a:rPr lang="en-US" b="1" dirty="0"/>
              <a:t>Body of Individuals (BOI)</a:t>
            </a:r>
            <a:endParaRPr lang="en-US" dirty="0"/>
          </a:p>
          <a:p>
            <a:r>
              <a:rPr lang="en-US" b="1" dirty="0"/>
              <a:t>Local Authority</a:t>
            </a:r>
            <a:endParaRPr lang="en-US" dirty="0"/>
          </a:p>
          <a:p>
            <a:r>
              <a:rPr lang="en-US" b="1" dirty="0"/>
              <a:t>Firm</a:t>
            </a:r>
            <a:endParaRPr lang="en-US" dirty="0"/>
          </a:p>
          <a:p>
            <a:r>
              <a:rPr lang="en-US" b="1" dirty="0"/>
              <a:t>Trust</a:t>
            </a:r>
            <a:endParaRPr lang="en-US" dirty="0"/>
          </a:p>
          <a:p>
            <a:r>
              <a:rPr lang="en-US" b="1" dirty="0"/>
              <a:t>Association of Persons (AOP)</a:t>
            </a:r>
            <a:endParaRPr lang="en-US" dirty="0"/>
          </a:p>
          <a:p>
            <a:r>
              <a:rPr lang="en-US" b="1" dirty="0"/>
              <a:t>Artificial Juridical Person</a:t>
            </a:r>
            <a:endParaRPr lang="en-US" dirty="0"/>
          </a:p>
          <a:p>
            <a:r>
              <a:rPr lang="en-US" b="1" dirty="0"/>
              <a:t>Government</a:t>
            </a:r>
            <a:endParaRPr lang="en-US" dirty="0"/>
          </a:p>
          <a:p>
            <a:pPr lvl="2"/>
            <a:r>
              <a:rPr lang="en-US" dirty="0"/>
              <a:t>Click Continue</a:t>
            </a:r>
          </a:p>
          <a:p>
            <a:endParaRPr lang="en-IN" dirty="0"/>
          </a:p>
        </p:txBody>
      </p:sp>
    </p:spTree>
    <p:extLst>
      <p:ext uri="{BB962C8B-B14F-4D97-AF65-F5344CB8AC3E}">
        <p14:creationId xmlns:p14="http://schemas.microsoft.com/office/powerpoint/2010/main" val="91201719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Continue</a:t>
            </a:r>
            <a:endParaRPr lang="en-IN" dirty="0"/>
          </a:p>
        </p:txBody>
      </p:sp>
      <p:sp>
        <p:nvSpPr>
          <p:cNvPr id="3" name="Content Placeholder 2"/>
          <p:cNvSpPr>
            <a:spLocks noGrp="1"/>
          </p:cNvSpPr>
          <p:nvPr>
            <p:ph idx="1"/>
          </p:nvPr>
        </p:nvSpPr>
        <p:spPr/>
        <p:txBody>
          <a:bodyPr>
            <a:normAutofit fontScale="70000" lnSpcReduction="20000"/>
          </a:bodyPr>
          <a:lstStyle/>
          <a:p>
            <a:r>
              <a:rPr lang="en-US" dirty="0"/>
              <a:t>Provide </a:t>
            </a:r>
            <a:r>
              <a:rPr lang="en-US" b="1" dirty="0"/>
              <a:t>‘PAN of the </a:t>
            </a:r>
            <a:r>
              <a:rPr lang="en-US" b="1" dirty="0" err="1"/>
              <a:t>Organisation</a:t>
            </a:r>
            <a:r>
              <a:rPr lang="en-US" b="1" dirty="0"/>
              <a:t>/Entity*’</a:t>
            </a:r>
            <a:r>
              <a:rPr lang="en-US" dirty="0"/>
              <a:t>, </a:t>
            </a:r>
            <a:r>
              <a:rPr lang="en-US" b="1" dirty="0"/>
              <a:t>‘</a:t>
            </a:r>
            <a:r>
              <a:rPr lang="en-US" b="1" dirty="0" err="1"/>
              <a:t>Organisation</a:t>
            </a:r>
            <a:r>
              <a:rPr lang="en-US" b="1" dirty="0"/>
              <a:t> Name*’</a:t>
            </a:r>
            <a:r>
              <a:rPr lang="en-US" dirty="0"/>
              <a:t>, </a:t>
            </a:r>
            <a:r>
              <a:rPr lang="en-US" b="1" dirty="0"/>
              <a:t>‘Date of Incorporation*’</a:t>
            </a:r>
            <a:r>
              <a:rPr lang="en-US" dirty="0"/>
              <a:t>.</a:t>
            </a:r>
            <a:br>
              <a:rPr lang="en-US" dirty="0"/>
            </a:br>
            <a:r>
              <a:rPr lang="en-US" dirty="0"/>
              <a:t>In case of </a:t>
            </a:r>
            <a:r>
              <a:rPr lang="en-US" b="1" dirty="0"/>
              <a:t>‘Company’</a:t>
            </a:r>
            <a:r>
              <a:rPr lang="en-US" dirty="0"/>
              <a:t> user, select the </a:t>
            </a:r>
            <a:r>
              <a:rPr lang="en-US" b="1" dirty="0"/>
              <a:t>‘Type of company’</a:t>
            </a:r>
            <a:endParaRPr lang="en-US" dirty="0"/>
          </a:p>
          <a:p>
            <a:r>
              <a:rPr lang="en-US" dirty="0"/>
              <a:t>Click ‘Continue’</a:t>
            </a:r>
          </a:p>
          <a:p>
            <a:r>
              <a:rPr lang="en-US" b="1" dirty="0"/>
              <a:t>Fill in the following </a:t>
            </a:r>
            <a:r>
              <a:rPr lang="en-US" b="1" dirty="0" err="1"/>
              <a:t>details:</a:t>
            </a:r>
            <a:r>
              <a:rPr lang="en-US" dirty="0" err="1"/>
              <a:t>Password</a:t>
            </a:r>
            <a:r>
              <a:rPr lang="en-US" dirty="0"/>
              <a:t> Details</a:t>
            </a:r>
          </a:p>
          <a:p>
            <a:r>
              <a:rPr lang="en-US" dirty="0"/>
              <a:t>Personal Details of Principal Contact</a:t>
            </a:r>
          </a:p>
          <a:p>
            <a:r>
              <a:rPr lang="en-US" dirty="0"/>
              <a:t>Contact Details of Principal Contact</a:t>
            </a:r>
          </a:p>
          <a:p>
            <a:r>
              <a:rPr lang="en-US" dirty="0"/>
              <a:t>Address of </a:t>
            </a:r>
            <a:r>
              <a:rPr lang="en-US" dirty="0" err="1"/>
              <a:t>Organisation</a:t>
            </a:r>
            <a:r>
              <a:rPr lang="en-US" dirty="0"/>
              <a:t>/Entity</a:t>
            </a:r>
          </a:p>
          <a:p>
            <a:r>
              <a:rPr lang="en-US" dirty="0"/>
              <a:t>Click ‘Submit’</a:t>
            </a:r>
          </a:p>
          <a:p>
            <a:r>
              <a:rPr lang="en-US" dirty="0"/>
              <a:t>After registration,</a:t>
            </a:r>
            <a:br>
              <a:rPr lang="en-US" dirty="0"/>
            </a:br>
            <a:r>
              <a:rPr lang="en-US" dirty="0"/>
              <a:t>For Residents, a six digit OTP1 and OTP2 will be shared on your mobile number and email ID, specified at the time of registration.</a:t>
            </a:r>
            <a:br>
              <a:rPr lang="en-US" dirty="0"/>
            </a:br>
            <a:r>
              <a:rPr lang="en-US" dirty="0"/>
              <a:t>For Non-residents, OTP will be shared on your primary email ID, specified at the time of registration.</a:t>
            </a:r>
          </a:p>
          <a:p>
            <a:r>
              <a:rPr lang="en-US" dirty="0"/>
              <a:t>Enter the correct OTP to complete the registration process ​</a:t>
            </a:r>
          </a:p>
          <a:p>
            <a:endParaRPr lang="en-IN" dirty="0"/>
          </a:p>
        </p:txBody>
      </p:sp>
    </p:spTree>
    <p:extLst>
      <p:ext uri="{BB962C8B-B14F-4D97-AF65-F5344CB8AC3E}">
        <p14:creationId xmlns:p14="http://schemas.microsoft.com/office/powerpoint/2010/main" val="246582927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Documents required to file ITR</a:t>
            </a:r>
            <a:endParaRPr lang="en-IN" dirty="0"/>
          </a:p>
        </p:txBody>
      </p:sp>
      <p:sp>
        <p:nvSpPr>
          <p:cNvPr id="3" name="Content Placeholder 2"/>
          <p:cNvSpPr>
            <a:spLocks noGrp="1"/>
          </p:cNvSpPr>
          <p:nvPr>
            <p:ph idx="1"/>
          </p:nvPr>
        </p:nvSpPr>
        <p:spPr/>
        <p:txBody>
          <a:bodyPr>
            <a:normAutofit lnSpcReduction="10000"/>
          </a:bodyPr>
          <a:lstStyle/>
          <a:p>
            <a:r>
              <a:rPr lang="en-US" dirty="0"/>
              <a:t>For ITR 1 to ITR 4</a:t>
            </a:r>
          </a:p>
          <a:p>
            <a:pPr lvl="1"/>
            <a:r>
              <a:rPr lang="en-US" dirty="0"/>
              <a:t>PAN Card</a:t>
            </a:r>
          </a:p>
          <a:p>
            <a:pPr lvl="1"/>
            <a:r>
              <a:rPr lang="en-US" dirty="0" err="1"/>
              <a:t>Aadhaar</a:t>
            </a:r>
            <a:r>
              <a:rPr lang="en-US" dirty="0"/>
              <a:t> card</a:t>
            </a:r>
          </a:p>
          <a:p>
            <a:pPr lvl="1"/>
            <a:r>
              <a:rPr lang="en-US" dirty="0"/>
              <a:t>Form No.16 Issued by the Employer</a:t>
            </a:r>
          </a:p>
          <a:p>
            <a:pPr lvl="1"/>
            <a:r>
              <a:rPr lang="en-US" dirty="0"/>
              <a:t>Bank Account Details, (coy of cancelled </a:t>
            </a:r>
            <a:r>
              <a:rPr lang="en-US" dirty="0" err="1"/>
              <a:t>cheque</a:t>
            </a:r>
            <a:r>
              <a:rPr lang="en-US" dirty="0"/>
              <a:t> leaf, copy of the first sheet of </a:t>
            </a:r>
            <a:r>
              <a:rPr lang="en-US" dirty="0" err="1"/>
              <a:t>Passbok</a:t>
            </a:r>
            <a:endParaRPr lang="en-US" dirty="0"/>
          </a:p>
          <a:p>
            <a:pPr lvl="1"/>
            <a:r>
              <a:rPr lang="en-US" dirty="0"/>
              <a:t>Mobile No.</a:t>
            </a:r>
          </a:p>
          <a:p>
            <a:pPr lvl="1"/>
            <a:r>
              <a:rPr lang="en-US" dirty="0"/>
              <a:t>E-Mail ID</a:t>
            </a:r>
          </a:p>
          <a:p>
            <a:pPr lvl="1"/>
            <a:r>
              <a:rPr lang="en-US" dirty="0"/>
              <a:t>Downloaded 26as from the e-filing portal.</a:t>
            </a:r>
          </a:p>
          <a:p>
            <a:pPr lvl="1"/>
            <a:r>
              <a:rPr lang="en-US" dirty="0"/>
              <a:t>Form No.16A – TDS other than salary income</a:t>
            </a:r>
          </a:p>
          <a:p>
            <a:pPr lvl="1"/>
            <a:r>
              <a:rPr lang="en-US" dirty="0"/>
              <a:t>Other Documents, if there is a capital gain</a:t>
            </a:r>
          </a:p>
          <a:p>
            <a:pPr lvl="1"/>
            <a:r>
              <a:rPr lang="en-US"/>
              <a:t>Investment documents (Sec.80 C, 80D, 80G, etc.0</a:t>
            </a:r>
            <a:endParaRPr lang="en-IN" dirty="0"/>
          </a:p>
        </p:txBody>
      </p:sp>
    </p:spTree>
    <p:extLst>
      <p:ext uri="{BB962C8B-B14F-4D97-AF65-F5344CB8AC3E}">
        <p14:creationId xmlns:p14="http://schemas.microsoft.com/office/powerpoint/2010/main" val="3481257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Benefits of ITR Filing</a:t>
            </a:r>
            <a:endParaRPr lang="en-IN" dirty="0"/>
          </a:p>
        </p:txBody>
      </p:sp>
      <p:sp>
        <p:nvSpPr>
          <p:cNvPr id="3" name="Content Placeholder 2"/>
          <p:cNvSpPr>
            <a:spLocks noGrp="1"/>
          </p:cNvSpPr>
          <p:nvPr>
            <p:ph idx="1"/>
          </p:nvPr>
        </p:nvSpPr>
        <p:spPr/>
        <p:txBody>
          <a:bodyPr/>
          <a:lstStyle/>
          <a:p>
            <a:r>
              <a:rPr lang="en-US" dirty="0"/>
              <a:t>Filing of ITR creates a valid proof of income,</a:t>
            </a:r>
          </a:p>
          <a:p>
            <a:r>
              <a:rPr lang="en-US" dirty="0"/>
              <a:t>ITR is required for applying for any loan in the future</a:t>
            </a:r>
          </a:p>
          <a:p>
            <a:r>
              <a:rPr lang="en-US" dirty="0"/>
              <a:t>ITR is required by banks even for applying credit cards</a:t>
            </a:r>
          </a:p>
          <a:p>
            <a:r>
              <a:rPr lang="en-US" dirty="0"/>
              <a:t>ITR is required for VISA applications etc.</a:t>
            </a:r>
          </a:p>
          <a:p>
            <a:endParaRPr lang="en-US" dirty="0"/>
          </a:p>
          <a:p>
            <a:r>
              <a:rPr lang="en-US" i="1" dirty="0"/>
              <a:t>It is advisable to file ITR even if your income is below the basic exemption limit.</a:t>
            </a:r>
          </a:p>
        </p:txBody>
      </p:sp>
    </p:spTree>
    <p:extLst>
      <p:ext uri="{BB962C8B-B14F-4D97-AF65-F5344CB8AC3E}">
        <p14:creationId xmlns:p14="http://schemas.microsoft.com/office/powerpoint/2010/main" val="1110780088"/>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Download</a:t>
            </a:r>
            <a:endParaRPr lang="en-IN" dirty="0"/>
          </a:p>
        </p:txBody>
      </p:sp>
      <p:sp>
        <p:nvSpPr>
          <p:cNvPr id="3" name="Content Placeholder 2"/>
          <p:cNvSpPr>
            <a:spLocks noGrp="1"/>
          </p:cNvSpPr>
          <p:nvPr>
            <p:ph idx="1"/>
          </p:nvPr>
        </p:nvSpPr>
        <p:spPr/>
        <p:txBody>
          <a:bodyPr/>
          <a:lstStyle/>
          <a:p>
            <a:r>
              <a:rPr lang="en-US" dirty="0"/>
              <a:t>Log on to </a:t>
            </a:r>
            <a:r>
              <a:rPr lang="en-US" dirty="0">
                <a:hlinkClick r:id="rId2"/>
              </a:rPr>
              <a:t>incometaxindiaefiling.com</a:t>
            </a:r>
            <a:r>
              <a:rPr lang="en-US" dirty="0"/>
              <a:t> with credentials</a:t>
            </a:r>
          </a:p>
          <a:p>
            <a:r>
              <a:rPr lang="en-US" dirty="0"/>
              <a:t>Click on View Returns/ Forms</a:t>
            </a:r>
          </a:p>
          <a:p>
            <a:r>
              <a:rPr lang="en-US" dirty="0"/>
              <a:t>Selection an option as “Income tax returns” and relevant assessment year and click on submit</a:t>
            </a:r>
          </a:p>
          <a:p>
            <a:r>
              <a:rPr lang="en-US" dirty="0"/>
              <a:t>A window displaying a list of ITR filed will open.</a:t>
            </a:r>
          </a:p>
          <a:p>
            <a:r>
              <a:rPr lang="en-US" dirty="0"/>
              <a:t>Click on ITR-V acknowledgement number you want to download</a:t>
            </a:r>
          </a:p>
          <a:p>
            <a:r>
              <a:rPr lang="en-US" dirty="0"/>
              <a:t>ITR V PDF file will </a:t>
            </a:r>
            <a:r>
              <a:rPr lang="en-US"/>
              <a:t>be opened  </a:t>
            </a:r>
            <a:r>
              <a:rPr lang="en-US" dirty="0"/>
              <a:t>which can be downloaded.</a:t>
            </a:r>
          </a:p>
          <a:p>
            <a:endParaRPr lang="en-IN" dirty="0"/>
          </a:p>
        </p:txBody>
      </p:sp>
    </p:spTree>
    <p:extLst>
      <p:ext uri="{BB962C8B-B14F-4D97-AF65-F5344CB8AC3E}">
        <p14:creationId xmlns:p14="http://schemas.microsoft.com/office/powerpoint/2010/main" val="1740904487"/>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Self Assessment </a:t>
            </a:r>
            <a:endParaRPr lang="en-IN" dirty="0"/>
          </a:p>
        </p:txBody>
      </p:sp>
      <p:sp>
        <p:nvSpPr>
          <p:cNvPr id="3" name="Content Placeholder 2"/>
          <p:cNvSpPr>
            <a:spLocks noGrp="1"/>
          </p:cNvSpPr>
          <p:nvPr>
            <p:ph idx="1"/>
          </p:nvPr>
        </p:nvSpPr>
        <p:spPr/>
        <p:txBody>
          <a:bodyPr>
            <a:normAutofit lnSpcReduction="10000"/>
          </a:bodyPr>
          <a:lstStyle/>
          <a:p>
            <a:r>
              <a:rPr lang="en-US" dirty="0"/>
              <a:t>Before furnishing any ITR, the </a:t>
            </a:r>
            <a:r>
              <a:rPr lang="en-US" dirty="0" err="1"/>
              <a:t>Assessee</a:t>
            </a:r>
            <a:r>
              <a:rPr lang="en-US" dirty="0"/>
              <a:t> is required to pay full tax.</a:t>
            </a:r>
          </a:p>
          <a:p>
            <a:r>
              <a:rPr lang="en-US" dirty="0"/>
              <a:t>It is mandatory to pay interest under section 234A, 234B and 234C.</a:t>
            </a:r>
          </a:p>
          <a:p>
            <a:r>
              <a:rPr lang="en-US" dirty="0"/>
              <a:t>Interest is payable </a:t>
            </a:r>
            <a:r>
              <a:rPr lang="en-US" dirty="0" err="1"/>
              <a:t>upto</a:t>
            </a:r>
            <a:r>
              <a:rPr lang="en-US" dirty="0"/>
              <a:t> the date of filing the ITR.</a:t>
            </a:r>
          </a:p>
          <a:p>
            <a:r>
              <a:rPr lang="en-US" dirty="0"/>
              <a:t>The assesse is required to compute the income as per the provisions of the income tax act 1961.</a:t>
            </a:r>
          </a:p>
          <a:p>
            <a:r>
              <a:rPr lang="en-US" dirty="0"/>
              <a:t>It is required to calculate and determine the tax payable on the taxable income determined.</a:t>
            </a:r>
          </a:p>
          <a:p>
            <a:r>
              <a:rPr lang="en-US" dirty="0"/>
              <a:t>Adjust the tax already paid in the form of Advance Tax and TDS or TCS, the balance tax should be arrived at is known as Self Assessment Tax.</a:t>
            </a:r>
            <a:endParaRPr lang="en-IN" dirty="0"/>
          </a:p>
        </p:txBody>
      </p:sp>
    </p:spTree>
    <p:extLst>
      <p:ext uri="{BB962C8B-B14F-4D97-AF65-F5344CB8AC3E}">
        <p14:creationId xmlns:p14="http://schemas.microsoft.com/office/powerpoint/2010/main" val="420799355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Payment of Self Assessment Tax</a:t>
            </a:r>
            <a:endParaRPr lang="en-IN" dirty="0"/>
          </a:p>
        </p:txBody>
      </p:sp>
      <p:sp>
        <p:nvSpPr>
          <p:cNvPr id="3" name="Content Placeholder 2"/>
          <p:cNvSpPr>
            <a:spLocks noGrp="1"/>
          </p:cNvSpPr>
          <p:nvPr>
            <p:ph idx="1"/>
          </p:nvPr>
        </p:nvSpPr>
        <p:spPr/>
        <p:txBody>
          <a:bodyPr/>
          <a:lstStyle/>
          <a:p>
            <a:r>
              <a:rPr lang="en-US" dirty="0"/>
              <a:t>The balance tax should be paid along with applicable interest at the rate of 1% per month.</a:t>
            </a:r>
          </a:p>
          <a:p>
            <a:endParaRPr lang="en-US" dirty="0"/>
          </a:p>
          <a:p>
            <a:r>
              <a:rPr lang="en-US" dirty="0"/>
              <a:t>This should be paid by using the </a:t>
            </a:r>
            <a:r>
              <a:rPr lang="en-US" dirty="0" err="1"/>
              <a:t>Challan</a:t>
            </a:r>
            <a:r>
              <a:rPr lang="en-US" dirty="0"/>
              <a:t> No.280 and submit the information in the ITR.</a:t>
            </a:r>
          </a:p>
          <a:p>
            <a:endParaRPr lang="en-US" dirty="0"/>
          </a:p>
          <a:p>
            <a:r>
              <a:rPr lang="en-US" dirty="0"/>
              <a:t>Then only ITR should be filed. </a:t>
            </a:r>
            <a:endParaRPr lang="en-IN" dirty="0"/>
          </a:p>
        </p:txBody>
      </p:sp>
    </p:spTree>
    <p:extLst>
      <p:ext uri="{BB962C8B-B14F-4D97-AF65-F5344CB8AC3E}">
        <p14:creationId xmlns:p14="http://schemas.microsoft.com/office/powerpoint/2010/main" val="31110406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Other Category of Person - Compulsory</a:t>
            </a:r>
            <a:endParaRPr lang="en-IN" dirty="0"/>
          </a:p>
        </p:txBody>
      </p:sp>
      <p:sp>
        <p:nvSpPr>
          <p:cNvPr id="3" name="Content Placeholder 2"/>
          <p:cNvSpPr>
            <a:spLocks noGrp="1"/>
          </p:cNvSpPr>
          <p:nvPr>
            <p:ph idx="1"/>
          </p:nvPr>
        </p:nvSpPr>
        <p:spPr/>
        <p:txBody>
          <a:bodyPr>
            <a:normAutofit fontScale="92500"/>
          </a:bodyPr>
          <a:lstStyle/>
          <a:p>
            <a:r>
              <a:rPr lang="en-US" dirty="0"/>
              <a:t>Any Person (Other than a Company or Firm) and who satisfy the following:</a:t>
            </a:r>
          </a:p>
          <a:p>
            <a:r>
              <a:rPr lang="en-US" dirty="0"/>
              <a:t>a)	Has deposited an amount (or Aggregate of the different Amounts), Exceeding Rs.1.00 </a:t>
            </a:r>
            <a:r>
              <a:rPr lang="en-US" dirty="0" err="1"/>
              <a:t>crore</a:t>
            </a:r>
            <a:r>
              <a:rPr lang="en-US" dirty="0"/>
              <a:t> or more in one or more Current Account or Accounts in a Bank (including Co-operative Bank);</a:t>
            </a:r>
          </a:p>
          <a:p>
            <a:r>
              <a:rPr lang="en-US" dirty="0"/>
              <a:t>b)	Has incurred expenditure of an (or Aggregate) of Rs.2 Lakhs for the assesse or any other person of the family for travel to a foreign country;</a:t>
            </a:r>
          </a:p>
          <a:p>
            <a:r>
              <a:rPr lang="en-US" dirty="0"/>
              <a:t>c) 	Has incurred of an amount or aggregate of amounts of Rs.1 lakh towards consumption of electricity ;</a:t>
            </a:r>
          </a:p>
          <a:p>
            <a:r>
              <a:rPr lang="en-US" dirty="0"/>
              <a:t>d)	Any other conditions as prescribed or notified by CBDT </a:t>
            </a:r>
          </a:p>
          <a:p>
            <a:endParaRPr lang="en-IN" dirty="0"/>
          </a:p>
        </p:txBody>
      </p:sp>
    </p:spTree>
    <p:extLst>
      <p:ext uri="{BB962C8B-B14F-4D97-AF65-F5344CB8AC3E}">
        <p14:creationId xmlns:p14="http://schemas.microsoft.com/office/powerpoint/2010/main" val="3615684757"/>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Defective Return – Sec.139(9)</a:t>
            </a:r>
            <a:endParaRPr lang="en-IN" dirty="0"/>
          </a:p>
        </p:txBody>
      </p:sp>
      <p:sp>
        <p:nvSpPr>
          <p:cNvPr id="3" name="Content Placeholder 2"/>
          <p:cNvSpPr>
            <a:spLocks noGrp="1"/>
          </p:cNvSpPr>
          <p:nvPr>
            <p:ph idx="1"/>
          </p:nvPr>
        </p:nvSpPr>
        <p:spPr/>
        <p:txBody>
          <a:bodyPr/>
          <a:lstStyle/>
          <a:p>
            <a:r>
              <a:rPr lang="en-US" dirty="0"/>
              <a:t>The AO considers that the return of income furnished by the assesse is defective when</a:t>
            </a:r>
          </a:p>
          <a:p>
            <a:pPr lvl="1"/>
            <a:r>
              <a:rPr lang="en-US" dirty="0"/>
              <a:t>Return Form has not been duly filled</a:t>
            </a:r>
          </a:p>
          <a:p>
            <a:pPr lvl="1"/>
            <a:r>
              <a:rPr lang="en-US" dirty="0"/>
              <a:t>If some of the schedules is not filled up in the prescribed manner</a:t>
            </a:r>
          </a:p>
          <a:p>
            <a:pPr lvl="1"/>
            <a:r>
              <a:rPr lang="en-US" dirty="0"/>
              <a:t>If some schedule is not relevant – NA should be indicated.</a:t>
            </a:r>
          </a:p>
          <a:p>
            <a:pPr lvl="1"/>
            <a:r>
              <a:rPr lang="en-US" dirty="0"/>
              <a:t>If amount is not there, it should be indicated as NIL</a:t>
            </a:r>
          </a:p>
          <a:p>
            <a:pPr lvl="1"/>
            <a:r>
              <a:rPr lang="en-US" dirty="0"/>
              <a:t>If any column is left blank</a:t>
            </a:r>
          </a:p>
          <a:p>
            <a:pPr marL="457200" lvl="1" indent="0">
              <a:buNone/>
            </a:pPr>
            <a:endParaRPr lang="en-US" dirty="0"/>
          </a:p>
          <a:p>
            <a:pPr marL="457200" lvl="1" indent="0">
              <a:buNone/>
            </a:pPr>
            <a:r>
              <a:rPr lang="en-US" dirty="0"/>
              <a:t>If a few statements proof of pre-paid taxes, etc. should be appropriately completed, otherwise the return will become defective.</a:t>
            </a:r>
          </a:p>
          <a:p>
            <a:pPr marL="457200" lvl="1" indent="0">
              <a:buNone/>
            </a:pPr>
            <a:r>
              <a:rPr lang="en-US" dirty="0"/>
              <a:t>All documents should be retained by the assesse for assessment proceedings.</a:t>
            </a:r>
            <a:endParaRPr lang="en-IN" dirty="0"/>
          </a:p>
        </p:txBody>
      </p:sp>
    </p:spTree>
    <p:extLst>
      <p:ext uri="{BB962C8B-B14F-4D97-AF65-F5344CB8AC3E}">
        <p14:creationId xmlns:p14="http://schemas.microsoft.com/office/powerpoint/2010/main" val="2541599237"/>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Thank you</a:t>
            </a:r>
            <a:endParaRPr lang="en-IN"/>
          </a:p>
        </p:txBody>
      </p:sp>
      <p:sp>
        <p:nvSpPr>
          <p:cNvPr id="3" name="Content Placeholder 2"/>
          <p:cNvSpPr>
            <a:spLocks noGrp="1"/>
          </p:cNvSpPr>
          <p:nvPr>
            <p:ph idx="1"/>
          </p:nvPr>
        </p:nvSpPr>
        <p:spPr/>
        <p:txBody>
          <a:bodyPr/>
          <a:lstStyle/>
          <a:p>
            <a:endParaRPr lang="en-IN"/>
          </a:p>
        </p:txBody>
      </p:sp>
    </p:spTree>
    <p:extLst>
      <p:ext uri="{BB962C8B-B14F-4D97-AF65-F5344CB8AC3E}">
        <p14:creationId xmlns:p14="http://schemas.microsoft.com/office/powerpoint/2010/main" val="24587288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Sec.139(4A) – Charitable or Religious Trust</a:t>
            </a:r>
            <a:endParaRPr lang="en-IN" dirty="0"/>
          </a:p>
        </p:txBody>
      </p:sp>
      <p:sp>
        <p:nvSpPr>
          <p:cNvPr id="3" name="Content Placeholder 2"/>
          <p:cNvSpPr>
            <a:spLocks noGrp="1"/>
          </p:cNvSpPr>
          <p:nvPr>
            <p:ph idx="1"/>
          </p:nvPr>
        </p:nvSpPr>
        <p:spPr/>
        <p:txBody>
          <a:bodyPr/>
          <a:lstStyle/>
          <a:p>
            <a:r>
              <a:rPr lang="en-US" dirty="0"/>
              <a:t>Any person who receives income from property used solely or partially for charitable or religious purposes.</a:t>
            </a:r>
          </a:p>
          <a:p>
            <a:r>
              <a:rPr lang="en-US" dirty="0"/>
              <a:t>Has a Income without claiming any exemptions u/s.11 or 12) which exceeds the Exemption Limit.</a:t>
            </a:r>
          </a:p>
          <a:p>
            <a:r>
              <a:rPr lang="en-US" dirty="0"/>
              <a:t>(Exemption Limit is Rs.2,50,000)</a:t>
            </a:r>
            <a:endParaRPr lang="en-IN" dirty="0"/>
          </a:p>
        </p:txBody>
      </p:sp>
    </p:spTree>
    <p:extLst>
      <p:ext uri="{BB962C8B-B14F-4D97-AF65-F5344CB8AC3E}">
        <p14:creationId xmlns:p14="http://schemas.microsoft.com/office/powerpoint/2010/main" val="35360965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Sec.139(4B) – Political Party</a:t>
            </a:r>
            <a:endParaRPr lang="en-IN" dirty="0"/>
          </a:p>
        </p:txBody>
      </p:sp>
      <p:sp>
        <p:nvSpPr>
          <p:cNvPr id="3" name="Content Placeholder 2"/>
          <p:cNvSpPr>
            <a:spLocks noGrp="1"/>
          </p:cNvSpPr>
          <p:nvPr>
            <p:ph idx="1"/>
          </p:nvPr>
        </p:nvSpPr>
        <p:spPr/>
        <p:txBody>
          <a:bodyPr/>
          <a:lstStyle/>
          <a:p>
            <a:r>
              <a:rPr lang="en-US" dirty="0"/>
              <a:t>Chief Executive Officer of every political party required to file ITR</a:t>
            </a:r>
          </a:p>
          <a:p>
            <a:r>
              <a:rPr lang="en-US" dirty="0"/>
              <a:t>If income without claiming any exemptions u/s.13A exceeds the exemption limit of Rs.2,50,000</a:t>
            </a:r>
            <a:endParaRPr lang="en-IN" dirty="0"/>
          </a:p>
        </p:txBody>
      </p:sp>
    </p:spTree>
    <p:extLst>
      <p:ext uri="{BB962C8B-B14F-4D97-AF65-F5344CB8AC3E}">
        <p14:creationId xmlns:p14="http://schemas.microsoft.com/office/powerpoint/2010/main" val="32662316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Sec.139(4C) - Institutions</a:t>
            </a:r>
            <a:endParaRPr lang="en-IN" dirty="0"/>
          </a:p>
        </p:txBody>
      </p:sp>
      <p:sp>
        <p:nvSpPr>
          <p:cNvPr id="3" name="Content Placeholder 2"/>
          <p:cNvSpPr>
            <a:spLocks noGrp="1"/>
          </p:cNvSpPr>
          <p:nvPr>
            <p:ph idx="1"/>
          </p:nvPr>
        </p:nvSpPr>
        <p:spPr/>
        <p:txBody>
          <a:bodyPr>
            <a:normAutofit lnSpcReduction="10000"/>
          </a:bodyPr>
          <a:lstStyle/>
          <a:p>
            <a:r>
              <a:rPr lang="en-US" dirty="0"/>
              <a:t>Persons (Who is required to claim exemptions) exceeds the exemption limit (Rs.2,50,000)</a:t>
            </a:r>
          </a:p>
          <a:p>
            <a:pPr lvl="1"/>
            <a:r>
              <a:rPr lang="en-US" dirty="0"/>
              <a:t>Associations or institutions referred in the following</a:t>
            </a:r>
          </a:p>
          <a:p>
            <a:pPr lvl="1"/>
            <a:endParaRPr lang="en-US" dirty="0"/>
          </a:p>
          <a:p>
            <a:pPr lvl="1"/>
            <a:r>
              <a:rPr lang="en-US" dirty="0"/>
              <a:t>Sec.10(21)	Scientific Research Institution/Associations</a:t>
            </a:r>
          </a:p>
          <a:p>
            <a:pPr lvl="1"/>
            <a:r>
              <a:rPr lang="en-US" dirty="0"/>
              <a:t>Sec.10(22B)	News Agencies</a:t>
            </a:r>
          </a:p>
          <a:p>
            <a:pPr lvl="1"/>
            <a:r>
              <a:rPr lang="en-US" dirty="0"/>
              <a:t>Sec.10(23A)	Professional Institutions</a:t>
            </a:r>
          </a:p>
          <a:p>
            <a:pPr lvl="1"/>
            <a:r>
              <a:rPr lang="en-US" dirty="0"/>
              <a:t>Sec.10(23AA)	Funds established for welfare of the employees</a:t>
            </a:r>
          </a:p>
          <a:p>
            <a:pPr lvl="1"/>
            <a:r>
              <a:rPr lang="en-US" dirty="0"/>
              <a:t>Sec.10(23B)	</a:t>
            </a:r>
            <a:r>
              <a:rPr lang="en-US" dirty="0" err="1"/>
              <a:t>Khadi</a:t>
            </a:r>
            <a:r>
              <a:rPr lang="en-US" dirty="0"/>
              <a:t> and Village Industries Board</a:t>
            </a:r>
          </a:p>
          <a:p>
            <a:pPr lvl="1"/>
            <a:r>
              <a:rPr lang="en-US" dirty="0"/>
              <a:t>Sec.10(23C)	National Funds/Educational Institutions/Hospitals</a:t>
            </a:r>
          </a:p>
          <a:p>
            <a:pPr lvl="1"/>
            <a:r>
              <a:rPr lang="en-US" dirty="0"/>
              <a:t>Sec.10(23D)	Mutual Funds </a:t>
            </a:r>
          </a:p>
          <a:p>
            <a:pPr lvl="1"/>
            <a:r>
              <a:rPr lang="en-US" dirty="0"/>
              <a:t>Sec.10(23DA)	</a:t>
            </a:r>
            <a:r>
              <a:rPr lang="en-US" dirty="0" err="1"/>
              <a:t>Securitisation</a:t>
            </a:r>
            <a:r>
              <a:rPr lang="en-US" dirty="0"/>
              <a:t> Trusts</a:t>
            </a:r>
          </a:p>
          <a:p>
            <a:pPr lvl="1"/>
            <a:endParaRPr lang="en-US" dirty="0"/>
          </a:p>
          <a:p>
            <a:pPr lvl="1"/>
            <a:endParaRPr lang="en-US" dirty="0"/>
          </a:p>
          <a:p>
            <a:pPr lvl="1"/>
            <a:endParaRPr lang="en-US" dirty="0"/>
          </a:p>
          <a:p>
            <a:pPr marL="457200" lvl="1" indent="0">
              <a:buNone/>
            </a:pPr>
            <a:endParaRPr lang="en-IN" dirty="0"/>
          </a:p>
        </p:txBody>
      </p:sp>
    </p:spTree>
    <p:extLst>
      <p:ext uri="{BB962C8B-B14F-4D97-AF65-F5344CB8AC3E}">
        <p14:creationId xmlns:p14="http://schemas.microsoft.com/office/powerpoint/2010/main" val="104213178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Contd</a:t>
            </a:r>
            <a:r>
              <a:rPr lang="en-US" dirty="0"/>
              <a:t>…</a:t>
            </a:r>
            <a:endParaRPr lang="en-IN" dirty="0"/>
          </a:p>
        </p:txBody>
      </p:sp>
      <p:sp>
        <p:nvSpPr>
          <p:cNvPr id="3" name="Content Placeholder 2"/>
          <p:cNvSpPr>
            <a:spLocks noGrp="1"/>
          </p:cNvSpPr>
          <p:nvPr>
            <p:ph idx="1"/>
          </p:nvPr>
        </p:nvSpPr>
        <p:spPr/>
        <p:txBody>
          <a:bodyPr>
            <a:normAutofit lnSpcReduction="10000"/>
          </a:bodyPr>
          <a:lstStyle/>
          <a:p>
            <a:r>
              <a:rPr lang="en-US" dirty="0"/>
              <a:t>Sec.10(23(EC)	Investor Protection Funds </a:t>
            </a:r>
          </a:p>
          <a:p>
            <a:r>
              <a:rPr lang="en-US" dirty="0"/>
              <a:t>Sec.10(23ED)	Depositories (contributions)</a:t>
            </a:r>
          </a:p>
          <a:p>
            <a:r>
              <a:rPr lang="en-US" dirty="0"/>
              <a:t>Sec.10(23EE)	Core Settlement Guarantee (</a:t>
            </a:r>
            <a:r>
              <a:rPr lang="en-US" dirty="0" err="1"/>
              <a:t>Recognised</a:t>
            </a:r>
            <a:r>
              <a:rPr lang="en-US" dirty="0"/>
              <a:t> by NSE/BSE)</a:t>
            </a:r>
          </a:p>
          <a:p>
            <a:r>
              <a:rPr lang="en-US" dirty="0"/>
              <a:t>Sec.1023FB)	Venture Capital Funds</a:t>
            </a:r>
          </a:p>
          <a:p>
            <a:r>
              <a:rPr lang="en-US" dirty="0"/>
              <a:t>Sec.10(24)		Trade Unions</a:t>
            </a:r>
          </a:p>
          <a:p>
            <a:r>
              <a:rPr lang="en-US" dirty="0"/>
              <a:t>Sec.10(29A)	Various Commodity Boards (</a:t>
            </a:r>
            <a:r>
              <a:rPr lang="en-US" dirty="0" err="1"/>
              <a:t>ex.Coffee</a:t>
            </a:r>
            <a:r>
              <a:rPr lang="en-US" dirty="0"/>
              <a:t> Board)</a:t>
            </a:r>
          </a:p>
          <a:p>
            <a:r>
              <a:rPr lang="en-US" dirty="0"/>
              <a:t>Sec.10(46)		Body/Authority/trust/Commission – General Public </a:t>
            </a:r>
          </a:p>
          <a:p>
            <a:r>
              <a:rPr lang="en-US" dirty="0"/>
              <a:t>Sec.10(47)		Infrastructure Debt Funds</a:t>
            </a:r>
            <a:endParaRPr lang="en-IN" dirty="0"/>
          </a:p>
        </p:txBody>
      </p:sp>
    </p:spTree>
    <p:extLst>
      <p:ext uri="{BB962C8B-B14F-4D97-AF65-F5344CB8AC3E}">
        <p14:creationId xmlns:p14="http://schemas.microsoft.com/office/powerpoint/2010/main" val="241987262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241</TotalTime>
  <Words>4153</Words>
  <Application>Microsoft Office PowerPoint</Application>
  <PresentationFormat>Widescreen</PresentationFormat>
  <Paragraphs>422</Paragraphs>
  <Slides>51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51</vt:i4>
      </vt:variant>
    </vt:vector>
  </HeadingPairs>
  <TitlesOfParts>
    <vt:vector size="57" baseType="lpstr">
      <vt:lpstr>Arial</vt:lpstr>
      <vt:lpstr>Calibri</vt:lpstr>
      <vt:lpstr>Calibri Light</vt:lpstr>
      <vt:lpstr>none</vt:lpstr>
      <vt:lpstr>PT Serif Regular</vt:lpstr>
      <vt:lpstr>Office Theme</vt:lpstr>
      <vt:lpstr>INTRODUCTION TO ITR FILING</vt:lpstr>
      <vt:lpstr>Why ITR should be filed</vt:lpstr>
      <vt:lpstr>Obligation to File  ITR Compulsory</vt:lpstr>
      <vt:lpstr>Exemption Limit for the AY 2021-22 - Individual </vt:lpstr>
      <vt:lpstr>Other Category of Person - Compulsory</vt:lpstr>
      <vt:lpstr>Sec.139(4A) – Charitable or Religious Trust</vt:lpstr>
      <vt:lpstr>Sec.139(4B) – Political Party</vt:lpstr>
      <vt:lpstr>Sec.139(4C) - Institutions</vt:lpstr>
      <vt:lpstr>Contd…</vt:lpstr>
      <vt:lpstr>Sec.139(4D) </vt:lpstr>
      <vt:lpstr>ITR - Assets located outside India</vt:lpstr>
      <vt:lpstr>Due Dates for filing ITR – Sec.139(1)</vt:lpstr>
      <vt:lpstr>E-Filing of ITR</vt:lpstr>
      <vt:lpstr>Steps</vt:lpstr>
      <vt:lpstr>Steps</vt:lpstr>
      <vt:lpstr>Step 9 - Upload</vt:lpstr>
      <vt:lpstr>Step 10 = E-Verification of the ITR</vt:lpstr>
      <vt:lpstr>Continue</vt:lpstr>
      <vt:lpstr>View the uploaded ITR</vt:lpstr>
      <vt:lpstr>Online</vt:lpstr>
      <vt:lpstr>contiue</vt:lpstr>
      <vt:lpstr>continue</vt:lpstr>
      <vt:lpstr>EVC</vt:lpstr>
      <vt:lpstr>Check the ITRs filed</vt:lpstr>
      <vt:lpstr>Penalty – Delay in filing ITR  - AY 2020-21</vt:lpstr>
      <vt:lpstr>ITR Forms – ITR 1 </vt:lpstr>
      <vt:lpstr>ITR 1 – not applicable</vt:lpstr>
      <vt:lpstr>ITR 2</vt:lpstr>
      <vt:lpstr>ITR 3</vt:lpstr>
      <vt:lpstr>ITR 4 - Sugam</vt:lpstr>
      <vt:lpstr>ITR 5</vt:lpstr>
      <vt:lpstr>ITR-6</vt:lpstr>
      <vt:lpstr>Who can file ITR-7</vt:lpstr>
      <vt:lpstr>Who can file ITR 7 contd.</vt:lpstr>
      <vt:lpstr>Eligibility criteria for ITR 7</vt:lpstr>
      <vt:lpstr>Types of ITR</vt:lpstr>
      <vt:lpstr>Registration with e-filing portal</vt:lpstr>
      <vt:lpstr>Process</vt:lpstr>
      <vt:lpstr>continue</vt:lpstr>
      <vt:lpstr>Verification of registration</vt:lpstr>
      <vt:lpstr>HUF</vt:lpstr>
      <vt:lpstr>Others</vt:lpstr>
      <vt:lpstr>PowerPoint Presentation</vt:lpstr>
      <vt:lpstr>Continue</vt:lpstr>
      <vt:lpstr>Documents required to file ITR</vt:lpstr>
      <vt:lpstr>Benefits of ITR Filing</vt:lpstr>
      <vt:lpstr>Download</vt:lpstr>
      <vt:lpstr>Self Assessment </vt:lpstr>
      <vt:lpstr>Payment of Self Assessment Tax</vt:lpstr>
      <vt:lpstr>Defective Return – Sec.139(9)</vt:lpstr>
      <vt:lpstr>Thank you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TO ITR FILING</dc:title>
  <dc:creator>user</dc:creator>
  <cp:lastModifiedBy>Amitesh Kumar Shaw</cp:lastModifiedBy>
  <cp:revision>118</cp:revision>
  <dcterms:created xsi:type="dcterms:W3CDTF">2021-05-21T06:40:12Z</dcterms:created>
  <dcterms:modified xsi:type="dcterms:W3CDTF">2021-06-01T05:41:16Z</dcterms:modified>
</cp:coreProperties>
</file>