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21F6895-D147-46CE-B43E-C8B0D5C79789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ax2win.in/guide/td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xguru.in/goods-and-service-tax/renting-immovable-property-gs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axguru.in/corporate-law/fair-compensation-transparency-land-acquisition-rehabilitation-resettlement-act-2013-effective-01012014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815" y="1553845"/>
            <a:ext cx="8465820" cy="3181985"/>
          </a:xfrm>
        </p:spPr>
        <p:txBody>
          <a:bodyPr>
            <a:noAutofit/>
          </a:bodyPr>
          <a:lstStyle/>
          <a:p>
            <a:pPr algn="ctr"/>
            <a:r>
              <a:rPr lang="en-IN" altLang="en-US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TDS U/S 194LA,194LB,194LC &amp; 194LD of </a:t>
            </a:r>
            <a:r>
              <a:rPr lang="en-US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Income Tax Act,</a:t>
            </a:r>
            <a:r>
              <a:rPr lang="en-IN" altLang="en-US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1961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Section 194LBB: TDS on Income in Respect of Units of Investment </a:t>
            </a:r>
            <a:r>
              <a:rPr lang="en-US" dirty="0" smtClean="0"/>
              <a:t>Fund</a:t>
            </a:r>
          </a:p>
          <a:p>
            <a:endParaRPr lang="en-IN" dirty="0"/>
          </a:p>
          <a:p>
            <a:r>
              <a:rPr lang="en-US" b="1" dirty="0"/>
              <a:t>Who has the need to deduct TDS u/s 194LBB?</a:t>
            </a:r>
            <a:endParaRPr lang="en-IN" dirty="0"/>
          </a:p>
          <a:p>
            <a:r>
              <a:rPr lang="en-US" dirty="0"/>
              <a:t>Any person who gives an income (as referred u/s 115UB) to a </a:t>
            </a:r>
            <a:r>
              <a:rPr lang="en-US" dirty="0" smtClean="0"/>
              <a:t>unit holder </a:t>
            </a:r>
            <a:r>
              <a:rPr lang="en-US" dirty="0"/>
              <a:t>in respect of units held in an investment trust has to deduct tax under this </a:t>
            </a:r>
            <a:r>
              <a:rPr lang="en-US" dirty="0" smtClean="0"/>
              <a:t>section</a:t>
            </a:r>
          </a:p>
          <a:p>
            <a:endParaRPr lang="en-IN" dirty="0"/>
          </a:p>
          <a:p>
            <a:r>
              <a:rPr lang="en-US" b="1" dirty="0"/>
              <a:t>What is the rate &amp; time of tax deduction u/s 194LBB</a:t>
            </a:r>
            <a:r>
              <a:rPr lang="en-US" b="1" dirty="0" smtClean="0"/>
              <a:t>?</a:t>
            </a:r>
          </a:p>
          <a:p>
            <a:r>
              <a:rPr lang="en-US" dirty="0"/>
              <a:t>The rate of tax u/s 194LBB is 10% (if the payee is resident) and if the payee is non-resident (not a company) or a foreign company then tax will be as per the rates in force during FY.</a:t>
            </a:r>
            <a:br>
              <a:rPr lang="en-US" dirty="0"/>
            </a:br>
            <a:r>
              <a:rPr lang="en-US" dirty="0"/>
              <a:t>The time of deduction is earlier of, the credit of income to the account of the payee (receiver) or actual payment (in cash, cheque, draft or another </a:t>
            </a:r>
            <a:r>
              <a:rPr lang="en-US" dirty="0" smtClean="0"/>
              <a:t>mode)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76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Section 194LBC: TDS on Income in Respect of Investment in Securitisation </a:t>
            </a:r>
            <a:r>
              <a:rPr lang="en-US" dirty="0" smtClean="0"/>
              <a:t>Trust</a:t>
            </a:r>
          </a:p>
          <a:p>
            <a:endParaRPr lang="en-IN" dirty="0"/>
          </a:p>
          <a:p>
            <a:r>
              <a:rPr lang="en-US" b="1" dirty="0"/>
              <a:t>Who has the need to deduct TDS u/s 194LBC?</a:t>
            </a:r>
            <a:endParaRPr lang="en-IN" dirty="0"/>
          </a:p>
          <a:p>
            <a:r>
              <a:rPr lang="en-US" dirty="0"/>
              <a:t>Any person who gives income to an investor with respect to investment in securitization trust is required to deduct tax under this section</a:t>
            </a:r>
            <a:r>
              <a:rPr lang="en-US" dirty="0" smtClean="0"/>
              <a:t>.</a:t>
            </a:r>
          </a:p>
          <a:p>
            <a:endParaRPr lang="en-IN" dirty="0"/>
          </a:p>
          <a:p>
            <a:r>
              <a:rPr lang="en-US" b="1" dirty="0"/>
              <a:t>What is the rate &amp; time of tax deduction u/s 194LBC?</a:t>
            </a:r>
            <a:endParaRPr lang="en-IN" dirty="0"/>
          </a:p>
          <a:p>
            <a:r>
              <a:rPr lang="en-US" dirty="0"/>
              <a:t>The rate of tax u/s 194LBC is:</a:t>
            </a:r>
            <a:endParaRPr lang="en-IN" dirty="0"/>
          </a:p>
          <a:p>
            <a:pPr lvl="0"/>
            <a:r>
              <a:rPr lang="en-US" dirty="0"/>
              <a:t>25% (if the payee is resident Individual &amp; HUF)</a:t>
            </a:r>
            <a:endParaRPr lang="en-IN" dirty="0"/>
          </a:p>
          <a:p>
            <a:pPr lvl="0"/>
            <a:r>
              <a:rPr lang="en-US" dirty="0"/>
              <a:t>30% (if the payee is another person)</a:t>
            </a:r>
            <a:endParaRPr lang="en-IN" dirty="0"/>
          </a:p>
          <a:p>
            <a:pPr lvl="0"/>
            <a:r>
              <a:rPr lang="en-US" dirty="0"/>
              <a:t>At the rates in force [if the payee is non-resident (not being a company) or foreign company].</a:t>
            </a:r>
            <a:endParaRPr lang="en-IN" dirty="0"/>
          </a:p>
          <a:p>
            <a:r>
              <a:rPr lang="en-US" dirty="0"/>
              <a:t>The time of deduction is earlier of, the credit of income to the account of the payee (receiver) or actual payment (in cash, cheque, draft or another mode).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50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553200"/>
          </a:xfrm>
        </p:spPr>
        <p:txBody>
          <a:bodyPr>
            <a:normAutofit/>
          </a:bodyPr>
          <a:lstStyle/>
          <a:p>
            <a:r>
              <a:rPr lang="en-US" dirty="0"/>
              <a:t>Section 194LC: TDS on Income by way of Interest from Indian Company or Business </a:t>
            </a:r>
            <a:r>
              <a:rPr lang="en-US" dirty="0" smtClean="0"/>
              <a:t>trust.</a:t>
            </a:r>
            <a:endParaRPr lang="en-IN" dirty="0"/>
          </a:p>
          <a:p>
            <a:r>
              <a:rPr lang="en-US" b="1" dirty="0"/>
              <a:t>Who has the need to deduct TDS u/s 194LC?</a:t>
            </a:r>
            <a:endParaRPr lang="en-IN" dirty="0"/>
          </a:p>
          <a:p>
            <a:r>
              <a:rPr lang="en-US" dirty="0"/>
              <a:t>If an Indian company or a business trust pays income by way of interest to non-resident (not being a company) or foreign company, has to </a:t>
            </a:r>
            <a:r>
              <a:rPr lang="en-US" u="sng" dirty="0">
                <a:hlinkClick r:id="rId2"/>
              </a:rPr>
              <a:t>deduct TDS</a:t>
            </a:r>
            <a:r>
              <a:rPr lang="en-US" dirty="0"/>
              <a:t> under this section</a:t>
            </a:r>
            <a:r>
              <a:rPr lang="en-US" dirty="0" smtClean="0"/>
              <a:t>.</a:t>
            </a:r>
          </a:p>
          <a:p>
            <a:endParaRPr lang="en-IN" dirty="0"/>
          </a:p>
          <a:p>
            <a:r>
              <a:rPr lang="en-US" b="1" dirty="0"/>
              <a:t>Interest on which TDS is to be deducted</a:t>
            </a:r>
            <a:endParaRPr lang="en-IN" dirty="0"/>
          </a:p>
          <a:p>
            <a:r>
              <a:rPr lang="en-US" dirty="0"/>
              <a:t>The Interest must be in respect of money borrowed by the specified company or business trust from a source outside India by the way of issue of rupee-denominated bond.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26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r>
              <a:rPr lang="en-US" b="1" dirty="0"/>
              <a:t>What is the rate &amp; time of tax deduction u/s 194LC</a:t>
            </a:r>
            <a:r>
              <a:rPr lang="en-US" b="1" dirty="0" smtClean="0"/>
              <a:t>?</a:t>
            </a:r>
          </a:p>
          <a:p>
            <a:pPr marL="109855" indent="0">
              <a:buNone/>
            </a:pPr>
            <a:endParaRPr lang="en-IN" dirty="0"/>
          </a:p>
          <a:p>
            <a:pPr algn="just"/>
            <a:r>
              <a:rPr lang="en-US" dirty="0"/>
              <a:t>The rate of tax u/s 194LC is 5% (plus Health &amp; Education Cess </a:t>
            </a:r>
            <a:r>
              <a:rPr lang="en-US" dirty="0" smtClean="0"/>
              <a:t>@4</a:t>
            </a:r>
            <a:r>
              <a:rPr lang="en-US" dirty="0"/>
              <a:t>%). The time of deduction is earlier of, the credit of income to the account of the payee (receiver) or actual payment (in cash, cheque, draft or another mode</a:t>
            </a:r>
            <a:r>
              <a:rPr lang="en-US" dirty="0" smtClean="0"/>
              <a:t>).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5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Section 194LD: TDS on Income by way of Interest on Certain Bonds and Government </a:t>
            </a:r>
            <a:r>
              <a:rPr lang="en-US" dirty="0" smtClean="0"/>
              <a:t>Securities</a:t>
            </a:r>
          </a:p>
          <a:p>
            <a:endParaRPr lang="en-IN" dirty="0"/>
          </a:p>
          <a:p>
            <a:r>
              <a:rPr lang="en-US" b="1" dirty="0"/>
              <a:t>Who has the need to deduct TDS u/s 194LD?</a:t>
            </a:r>
            <a:endParaRPr lang="en-IN" dirty="0"/>
          </a:p>
          <a:p>
            <a:pPr algn="just"/>
            <a:r>
              <a:rPr lang="en-US" dirty="0"/>
              <a:t>If any person pays to FII (Foreign Institutional Investor) or QFB (Qualified Foreign Investor) income by way of interest has to deduct tax at source</a:t>
            </a:r>
            <a:r>
              <a:rPr lang="en-US" dirty="0" smtClean="0"/>
              <a:t>.</a:t>
            </a:r>
          </a:p>
          <a:p>
            <a:pPr algn="just"/>
            <a:endParaRPr lang="en-IN" dirty="0"/>
          </a:p>
          <a:p>
            <a:pPr algn="just"/>
            <a:r>
              <a:rPr lang="en-US" b="1" dirty="0"/>
              <a:t>Interest on which TDS is to be deducted</a:t>
            </a:r>
            <a:endParaRPr lang="en-IN" dirty="0"/>
          </a:p>
          <a:p>
            <a:pPr algn="just"/>
            <a:r>
              <a:rPr lang="en-US" dirty="0"/>
              <a:t>Interest must be in respect of investment made by the payee in a rupee-denominated bond of Indian Company or a government security</a:t>
            </a:r>
            <a:r>
              <a:rPr lang="en-US" dirty="0" smtClean="0"/>
              <a:t>.</a:t>
            </a:r>
          </a:p>
          <a:p>
            <a:pPr algn="just"/>
            <a:endParaRPr lang="en-IN" dirty="0"/>
          </a:p>
          <a:p>
            <a:pPr algn="just"/>
            <a:r>
              <a:rPr lang="en-US" b="1" dirty="0"/>
              <a:t>What is the rate &amp; time of tax deduction u/s 194LD?</a:t>
            </a:r>
            <a:endParaRPr lang="en-IN" dirty="0"/>
          </a:p>
          <a:p>
            <a:pPr algn="just"/>
            <a:r>
              <a:rPr lang="en-US" dirty="0"/>
              <a:t>The rate of tax u/s 194LD is 5% (plus Health &amp; Education Cess @ 4%). The time of deduction is earlier of, the credit of income to the account of the payee (receiver) or actual payment (in cash, cheque, draft or another mode)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89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pPr algn="ctr"/>
            <a:endParaRPr lang="en-IN" dirty="0" smtClean="0"/>
          </a:p>
          <a:p>
            <a:pPr algn="ctr"/>
            <a:endParaRPr lang="en-IN" dirty="0"/>
          </a:p>
          <a:p>
            <a:pPr algn="ctr"/>
            <a:endParaRPr lang="en-IN" dirty="0" smtClean="0"/>
          </a:p>
          <a:p>
            <a:pPr algn="ctr"/>
            <a:endParaRPr lang="en-IN" dirty="0"/>
          </a:p>
          <a:p>
            <a:pPr algn="ctr"/>
            <a:endParaRPr lang="en-IN" dirty="0" smtClean="0"/>
          </a:p>
          <a:p>
            <a:pPr algn="ctr"/>
            <a:r>
              <a:rPr lang="en-IN" sz="6000" dirty="0" smtClean="0"/>
              <a:t>THANK YOU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193496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55040"/>
          <a:ext cx="8229600" cy="48329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71945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Section 1</a:t>
                      </a:r>
                      <a:r>
                        <a:rPr lang="en-IN" altLang="en-US" b="1" dirty="0" smtClean="0"/>
                        <a:t>9</a:t>
                      </a:r>
                      <a:r>
                        <a:rPr lang="en-US" b="1" dirty="0" smtClean="0"/>
                        <a:t>4</a:t>
                      </a:r>
                      <a:r>
                        <a:rPr lang="en-IN" altLang="en-US" b="1" dirty="0" smtClean="0"/>
                        <a:t>L</a:t>
                      </a:r>
                      <a:r>
                        <a:rPr lang="en-US" b="1" dirty="0" smtClean="0"/>
                        <a:t>A</a:t>
                      </a:r>
                      <a:r>
                        <a:rPr lang="en-US" dirty="0" smtClean="0"/>
                        <a:t>: </a:t>
                      </a:r>
                      <a:r>
                        <a:rPr lang="en-IN" altLang="en-US" dirty="0" smtClean="0"/>
                        <a:t>TDS on </a:t>
                      </a:r>
                      <a:r>
                        <a:rPr lang="en-US" dirty="0" smtClean="0"/>
                        <a:t>Payment of Compensation on acquisition of certain immovable property </a:t>
                      </a:r>
                      <a:endParaRPr lang="en-US" dirty="0"/>
                    </a:p>
                  </a:txBody>
                  <a:tcPr/>
                </a:tc>
              </a:tr>
              <a:tr h="71945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Section 194LB – </a:t>
                      </a:r>
                      <a:r>
                        <a:rPr lang="en-IN" altLang="en-US" b="1" dirty="0" smtClean="0"/>
                        <a:t>TDS on </a:t>
                      </a:r>
                      <a:r>
                        <a:rPr lang="en-US" b="1" dirty="0" smtClean="0"/>
                        <a:t>Income by way of interest from Infrastructure Debt Fund</a:t>
                      </a:r>
                    </a:p>
                  </a:txBody>
                  <a:tcPr/>
                </a:tc>
              </a:tr>
              <a:tr h="41656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Section 194LBA – </a:t>
                      </a:r>
                      <a:r>
                        <a:rPr lang="en-IN" altLang="en-US" b="1" dirty="0" smtClean="0"/>
                        <a:t>TDS on </a:t>
                      </a:r>
                      <a:r>
                        <a:rPr lang="en-US" b="1" dirty="0" smtClean="0"/>
                        <a:t>Certain Income from units of business trus</a:t>
                      </a:r>
                      <a:r>
                        <a:rPr lang="en-IN" altLang="en-US" b="1" dirty="0" smtClean="0"/>
                        <a:t>t</a:t>
                      </a:r>
                    </a:p>
                  </a:txBody>
                  <a:tcPr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Section 194LBB – </a:t>
                      </a:r>
                      <a:r>
                        <a:rPr lang="en-IN" altLang="en-US" b="1" dirty="0" smtClean="0"/>
                        <a:t>TDS on </a:t>
                      </a:r>
                      <a:r>
                        <a:rPr lang="en-US" b="1" dirty="0" smtClean="0"/>
                        <a:t>Income in respect of units of the investment fund </a:t>
                      </a:r>
                    </a:p>
                  </a:txBody>
                  <a:tcPr/>
                </a:tc>
              </a:tr>
              <a:tr h="4165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ym typeface="+mn-ea"/>
                        </a:rPr>
                        <a:t>Section 194LB</a:t>
                      </a:r>
                      <a:r>
                        <a:rPr lang="en-IN" altLang="en-US" b="1" dirty="0" smtClean="0">
                          <a:sym typeface="+mn-ea"/>
                        </a:rPr>
                        <a:t>C</a:t>
                      </a:r>
                      <a:r>
                        <a:rPr lang="en-US" b="1" dirty="0" smtClean="0">
                          <a:sym typeface="+mn-ea"/>
                        </a:rPr>
                        <a:t> – </a:t>
                      </a:r>
                      <a:r>
                        <a:rPr lang="en-IN" altLang="en-US" b="1" dirty="0" smtClean="0">
                          <a:sym typeface="+mn-ea"/>
                        </a:rPr>
                        <a:t>TDS on </a:t>
                      </a:r>
                      <a:r>
                        <a:rPr lang="en-US" b="1" dirty="0" smtClean="0">
                          <a:sym typeface="+mn-ea"/>
                        </a:rPr>
                        <a:t>Income in respect of </a:t>
                      </a:r>
                      <a:r>
                        <a:rPr lang="en-IN" altLang="en-US" b="1" dirty="0" smtClean="0">
                          <a:sym typeface="+mn-ea"/>
                        </a:rPr>
                        <a:t>i</a:t>
                      </a:r>
                      <a:r>
                        <a:rPr lang="en-US" b="1" dirty="0" smtClean="0">
                          <a:sym typeface="+mn-ea"/>
                        </a:rPr>
                        <a:t>nvestment </a:t>
                      </a:r>
                      <a:r>
                        <a:rPr lang="en-IN" altLang="en-US" b="1" dirty="0" smtClean="0">
                          <a:sym typeface="+mn-ea"/>
                        </a:rPr>
                        <a:t>in Securitization Trust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1656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ym typeface="+mn-ea"/>
                        </a:rPr>
                        <a:t>Section 194L</a:t>
                      </a:r>
                      <a:r>
                        <a:rPr lang="en-IN" altLang="en-US" b="1" dirty="0" smtClean="0">
                          <a:sym typeface="+mn-ea"/>
                        </a:rPr>
                        <a:t>C</a:t>
                      </a:r>
                      <a:r>
                        <a:rPr lang="en-US" b="1" dirty="0" smtClean="0">
                          <a:sym typeface="+mn-ea"/>
                        </a:rPr>
                        <a:t> </a:t>
                      </a:r>
                      <a:r>
                        <a:rPr lang="en-IN" altLang="en-US" b="1" dirty="0" smtClean="0">
                          <a:sym typeface="+mn-ea"/>
                        </a:rPr>
                        <a:t>-</a:t>
                      </a:r>
                      <a:r>
                        <a:rPr lang="en-US" b="1" dirty="0" smtClean="0"/>
                        <a:t>TDS on Income by way of Interest from Indian Company or Business trust</a:t>
                      </a:r>
                    </a:p>
                  </a:txBody>
                  <a:tcPr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ym typeface="+mn-ea"/>
                        </a:rPr>
                        <a:t>Section 194L</a:t>
                      </a:r>
                      <a:r>
                        <a:rPr lang="en-IN" altLang="en-US" b="1" dirty="0" smtClean="0">
                          <a:sym typeface="+mn-ea"/>
                        </a:rPr>
                        <a:t>D</a:t>
                      </a:r>
                      <a:r>
                        <a:rPr lang="en-US" b="1" dirty="0" smtClean="0">
                          <a:sym typeface="+mn-ea"/>
                        </a:rPr>
                        <a:t> </a:t>
                      </a:r>
                      <a:r>
                        <a:rPr lang="en-IN" altLang="en-US" b="1" dirty="0" smtClean="0">
                          <a:sym typeface="+mn-ea"/>
                        </a:rPr>
                        <a:t>-</a:t>
                      </a:r>
                      <a:r>
                        <a:rPr lang="en-US" b="1" dirty="0" smtClean="0">
                          <a:sym typeface="+mn-ea"/>
                        </a:rPr>
                        <a:t>TDS on Income </a:t>
                      </a:r>
                      <a:r>
                        <a:rPr lang="en-IN" altLang="en-US" b="1" dirty="0" smtClean="0">
                          <a:sym typeface="+mn-ea"/>
                        </a:rPr>
                        <a:t>of </a:t>
                      </a:r>
                      <a:r>
                        <a:rPr lang="en-US" b="1" dirty="0" smtClean="0">
                          <a:sym typeface="+mn-ea"/>
                        </a:rPr>
                        <a:t>Interest</a:t>
                      </a:r>
                      <a:r>
                        <a:rPr lang="en-IN" altLang="en-US" b="1" dirty="0" smtClean="0">
                          <a:sym typeface="+mn-ea"/>
                        </a:rPr>
                        <a:t> on certain Bonds &amp; Govt. Securities</a:t>
                      </a:r>
                    </a:p>
                  </a:txBody>
                  <a:tcPr/>
                </a:tc>
              </a:tr>
              <a:tr h="41719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IN" altLang="en-US" b="1" dirty="0" smtClean="0"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8840" y="274955"/>
            <a:ext cx="7121525" cy="753110"/>
          </a:xfrm>
        </p:spPr>
        <p:txBody>
          <a:bodyPr>
            <a:normAutofit/>
          </a:bodyPr>
          <a:lstStyle/>
          <a:p>
            <a:pPr algn="ctr"/>
            <a:r>
              <a:rPr lang="en-IN" altLang="en-US" dirty="0"/>
              <a:t>SECTION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Section </a:t>
            </a:r>
            <a:r>
              <a:rPr lang="en-US" dirty="0"/>
              <a:t>194LA, it is vital to understand the definitions of ‘immovable property’ and ‘agricultural land’ which are explained here under </a:t>
            </a:r>
            <a:r>
              <a:rPr lang="en-US" dirty="0" smtClean="0"/>
              <a:t>–</a:t>
            </a:r>
          </a:p>
          <a:p>
            <a:pPr algn="just"/>
            <a:endParaRPr lang="en-IN" dirty="0"/>
          </a:p>
          <a:p>
            <a:pPr algn="just"/>
            <a:r>
              <a:rPr lang="en-US" dirty="0"/>
              <a:t>The definition of the term ‘</a:t>
            </a:r>
            <a:r>
              <a:rPr lang="en-US" b="1" dirty="0">
                <a:hlinkClick r:id="rId2"/>
              </a:rPr>
              <a:t>immovable property’</a:t>
            </a:r>
            <a:r>
              <a:rPr lang="en-US" u="sng" dirty="0">
                <a:hlinkClick r:id="rId2"/>
              </a:rPr>
              <a:t> </a:t>
            </a:r>
            <a:r>
              <a:rPr lang="en-US" dirty="0"/>
              <a:t>has been provided under Explanation (ii) to section 194LA. Accordingly, immovable property means any land (except agricultural land) or any building or part of a building. It should be noted that the TDS provisions prescribed under section 194LA applies to compulsory acquisition of any immovable property except agricultural land</a:t>
            </a:r>
            <a:r>
              <a:rPr lang="en-US" dirty="0" smtClean="0"/>
              <a:t>.</a:t>
            </a:r>
          </a:p>
          <a:p>
            <a:pPr algn="just"/>
            <a:endParaRPr lang="en-IN" dirty="0"/>
          </a:p>
          <a:p>
            <a:pPr algn="just"/>
            <a:r>
              <a:rPr lang="en-US" dirty="0"/>
              <a:t>Now, since agricultural land is exempted under section 194LA understanding the definition of the same is very important. The definition of the term ‘agricultural land’ has been provided under Explanation (</a:t>
            </a:r>
            <a:r>
              <a:rPr lang="en-US" dirty="0" err="1"/>
              <a:t>i</a:t>
            </a:r>
            <a:r>
              <a:rPr lang="en-US" dirty="0"/>
              <a:t>) to section 194LA. Accordingly, agricultural land means agricultural land in India including land situated in areas referred to in section 2 (14) (iii) (a) and section 2 (14) (iii) (b).</a:t>
            </a:r>
            <a:endParaRPr lang="en-IN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payer is liable to deduct TDS under section 194LA if the following conditions are satisfied </a:t>
            </a:r>
            <a:r>
              <a:rPr lang="en-US" dirty="0" smtClean="0"/>
              <a:t>–</a:t>
            </a:r>
          </a:p>
          <a:p>
            <a:pPr algn="just"/>
            <a:endParaRPr lang="en-IN" dirty="0"/>
          </a:p>
          <a:p>
            <a:pPr lvl="0" algn="just"/>
            <a:r>
              <a:rPr lang="en-US" dirty="0"/>
              <a:t>Any person is paying any sum to a resident person;</a:t>
            </a:r>
            <a:endParaRPr lang="en-IN" dirty="0"/>
          </a:p>
          <a:p>
            <a:pPr lvl="0" algn="just"/>
            <a:r>
              <a:rPr lang="en-US" dirty="0"/>
              <a:t>The sum is paid in the nature of compensation / enhanced compensation / consideration / enhanced consideration on account of compulsory acquisition of the immovable property (other than agricultural land</a:t>
            </a:r>
            <a:r>
              <a:rPr lang="en-US" dirty="0" smtClean="0"/>
              <a:t>);</a:t>
            </a:r>
          </a:p>
          <a:p>
            <a:pPr lvl="0" algn="just"/>
            <a:endParaRPr lang="en-IN" dirty="0"/>
          </a:p>
          <a:p>
            <a:pPr lvl="0" algn="just"/>
            <a:r>
              <a:rPr lang="en-US" dirty="0"/>
              <a:t>The compulsory acquisition is made under any law for the time being in force; </a:t>
            </a:r>
            <a:r>
              <a:rPr lang="en-US" dirty="0" smtClean="0"/>
              <a:t>and</a:t>
            </a:r>
          </a:p>
          <a:p>
            <a:pPr lvl="0" algn="just"/>
            <a:endParaRPr lang="en-IN" dirty="0"/>
          </a:p>
          <a:p>
            <a:pPr algn="just"/>
            <a:r>
              <a:rPr lang="en-US" dirty="0"/>
              <a:t>The aggregate amount of payment during the financial year exceeds INR 2,50,000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effectLst/>
                <a:latin typeface="Arial Black" panose="020B0A04020102020204" pitchFamily="34" charset="0"/>
              </a:rPr>
              <a:t>Circumstances when the Provisions </a:t>
            </a:r>
            <a:r>
              <a:rPr lang="en-US" sz="2400" u="sng" dirty="0">
                <a:effectLst/>
                <a:latin typeface="Arial Black" panose="020B0A04020102020204" pitchFamily="34" charset="0"/>
              </a:rPr>
              <a:t>of section 194LA </a:t>
            </a:r>
            <a:r>
              <a:rPr lang="en-US" sz="2400" u="sng" dirty="0" smtClean="0">
                <a:effectLst/>
                <a:latin typeface="Arial Black" panose="020B0A04020102020204" pitchFamily="34" charset="0"/>
              </a:rPr>
              <a:t>is applicable </a:t>
            </a:r>
            <a:endParaRPr lang="en-IN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r>
              <a:rPr lang="en-US" dirty="0"/>
              <a:t>If </a:t>
            </a:r>
            <a:r>
              <a:rPr lang="en-US" dirty="0" smtClean="0"/>
              <a:t>the circumstances </a:t>
            </a:r>
            <a:r>
              <a:rPr lang="en-US" dirty="0"/>
              <a:t>are satisfied and the person is liable to deduct TDS under section 194LA, then, the person is required to deduct TDS within earlier of the below mentioned dates </a:t>
            </a:r>
            <a:r>
              <a:rPr lang="en-US" dirty="0" smtClean="0"/>
              <a:t>–</a:t>
            </a:r>
          </a:p>
          <a:p>
            <a:endParaRPr lang="en-IN" dirty="0"/>
          </a:p>
          <a:p>
            <a:pPr lvl="0"/>
            <a:r>
              <a:rPr lang="en-US" dirty="0"/>
              <a:t>At the time of payment of the amount in cash; </a:t>
            </a:r>
            <a:r>
              <a:rPr lang="en-US" dirty="0" smtClean="0"/>
              <a:t>or</a:t>
            </a:r>
          </a:p>
          <a:p>
            <a:pPr lvl="0"/>
            <a:endParaRPr lang="en-IN" dirty="0"/>
          </a:p>
          <a:p>
            <a:pPr lvl="0"/>
            <a:r>
              <a:rPr lang="en-US" dirty="0"/>
              <a:t>At the time of payment of the amount in cheque or draft or any other mode.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effectLst/>
              </a:rPr>
              <a:t>Time of Tax Deduction under section 194LA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454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Deductor is liable to deduct TDS @ 10% under section 194LA of the Income Tax Act, 1961. No additional Surcharge, Education Cess or SHE Cess is to be added over and above the TDS rate of 10</a:t>
            </a:r>
            <a:r>
              <a:rPr lang="en-US" dirty="0" smtClean="0"/>
              <a:t>%.</a:t>
            </a:r>
          </a:p>
          <a:p>
            <a:endParaRPr lang="en-IN" dirty="0"/>
          </a:p>
          <a:p>
            <a:r>
              <a:rPr lang="en-US" dirty="0"/>
              <a:t>However, in case the Deductee doesn’t furnish PAN, then, the Deductor would be liable to deduct TDS at the Maximum Marginal Rate of 20%.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effectLst/>
              </a:rPr>
              <a:t>Rate of Tax Deduction under section 194LA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77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TDS is not deductible under section 194LA in following cases </a:t>
            </a:r>
            <a:r>
              <a:rPr lang="en-US" dirty="0" smtClean="0"/>
              <a:t>–</a:t>
            </a:r>
          </a:p>
          <a:p>
            <a:endParaRPr lang="en-IN" dirty="0"/>
          </a:p>
          <a:p>
            <a:pPr lvl="0"/>
            <a:r>
              <a:rPr lang="en-US" dirty="0"/>
              <a:t>When the person is paying an amount to a ‘non-resident’ person</a:t>
            </a:r>
            <a:r>
              <a:rPr lang="en-US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US" dirty="0"/>
              <a:t>When the aggregate consideration during the Financial Year is less than INR 2,50,000</a:t>
            </a:r>
            <a:r>
              <a:rPr lang="en-US" dirty="0" smtClean="0"/>
              <a:t>.</a:t>
            </a:r>
          </a:p>
          <a:p>
            <a:pPr lvl="0"/>
            <a:endParaRPr lang="en-IN" dirty="0"/>
          </a:p>
          <a:p>
            <a:pPr lvl="0"/>
            <a:r>
              <a:rPr lang="en-US" dirty="0"/>
              <a:t>When the payment is made in respect of any award / agreement which is exempted from income tax under section 96 of the Right to </a:t>
            </a:r>
            <a:r>
              <a:rPr lang="en-US" b="1" dirty="0">
                <a:hlinkClick r:id="rId2"/>
              </a:rPr>
              <a:t>Fair Compensation and Transparency in Land Acquisition, Rehabilitation and Resettlement Act, 2013</a:t>
            </a:r>
            <a:r>
              <a:rPr lang="en-US" dirty="0" smtClean="0"/>
              <a:t>.</a:t>
            </a:r>
          </a:p>
          <a:p>
            <a:pPr lvl="0"/>
            <a:endParaRPr lang="en-IN" dirty="0"/>
          </a:p>
          <a:p>
            <a:r>
              <a:rPr lang="en-US" dirty="0"/>
              <a:t>When the payee has filed an application in Form No. 13 to the Assessing Officer and has obtained a certificate for No / lower deduct of tax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u="sng" dirty="0">
                <a:effectLst/>
              </a:rPr>
              <a:t>Cases, wherein, TDS is not to be deducted under section </a:t>
            </a:r>
            <a:r>
              <a:rPr lang="en-US" sz="2700" u="sng" dirty="0" smtClean="0">
                <a:effectLst/>
              </a:rPr>
              <a:t>194LA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44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Section 194LB: TDS on Income by way of Interest from Infrastructure Debt </a:t>
            </a:r>
            <a:r>
              <a:rPr lang="en-US" dirty="0" smtClean="0"/>
              <a:t>Fund</a:t>
            </a:r>
          </a:p>
          <a:p>
            <a:endParaRPr lang="en-IN" dirty="0"/>
          </a:p>
          <a:p>
            <a:r>
              <a:rPr lang="en-US" b="1" dirty="0"/>
              <a:t>Who has the need to deduct TDS u/s 194LB?</a:t>
            </a:r>
            <a:endParaRPr lang="en-IN" dirty="0"/>
          </a:p>
          <a:p>
            <a:r>
              <a:rPr lang="en-US" dirty="0"/>
              <a:t>Any person who makes payment of interest [which is payable by an infrastructure debt fund, as per section 10(47)] to a non-resident (not a company/ foreign company) is required to deduct tax at source</a:t>
            </a:r>
            <a:r>
              <a:rPr lang="en-US" dirty="0" smtClean="0"/>
              <a:t>.</a:t>
            </a:r>
          </a:p>
          <a:p>
            <a:endParaRPr lang="en-IN" dirty="0"/>
          </a:p>
          <a:p>
            <a:r>
              <a:rPr lang="en-US" b="1" dirty="0"/>
              <a:t>What is the rate &amp; time of tax deduction u/s 194LB?</a:t>
            </a:r>
            <a:endParaRPr lang="en-IN" dirty="0"/>
          </a:p>
          <a:p>
            <a:r>
              <a:rPr lang="en-US" dirty="0"/>
              <a:t>The rate of tax u/s 194LB is 5%.( EC &amp; SHEC also applicable) The time of deduction is at the time of payment of such sum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06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Section 194LBA: TDS on Certain Income from Units of a Business </a:t>
            </a:r>
            <a:r>
              <a:rPr lang="en-US" dirty="0" smtClean="0"/>
              <a:t>Trust</a:t>
            </a:r>
          </a:p>
          <a:p>
            <a:endParaRPr lang="en-IN" dirty="0"/>
          </a:p>
          <a:p>
            <a:pPr algn="just"/>
            <a:r>
              <a:rPr lang="en-US" b="1" dirty="0"/>
              <a:t>Who has the need to deduct TDS u/s 194LBA?</a:t>
            </a:r>
            <a:endParaRPr lang="en-IN" dirty="0"/>
          </a:p>
          <a:p>
            <a:pPr algn="just"/>
            <a:r>
              <a:rPr lang="en-US" dirty="0"/>
              <a:t>Any person who makes payment of income [as per section 115UA] which is payable by a business trust to its </a:t>
            </a:r>
            <a:r>
              <a:rPr lang="en-US" dirty="0" smtClean="0"/>
              <a:t>unit holder </a:t>
            </a:r>
            <a:r>
              <a:rPr lang="en-US" dirty="0"/>
              <a:t>is required to deduct tax at source. Such unit holder can be a resident, non-resident (but not a company</a:t>
            </a:r>
            <a:r>
              <a:rPr lang="en-US" dirty="0" smtClean="0"/>
              <a:t>).</a:t>
            </a:r>
          </a:p>
          <a:p>
            <a:pPr algn="just"/>
            <a:endParaRPr lang="en-IN" dirty="0"/>
          </a:p>
          <a:p>
            <a:pPr algn="just"/>
            <a:r>
              <a:rPr lang="en-US" b="1" dirty="0"/>
              <a:t>What is the rate &amp; time of tax deduction u/s 194LBA?</a:t>
            </a:r>
            <a:endParaRPr lang="en-IN" dirty="0"/>
          </a:p>
          <a:p>
            <a:pPr algn="just"/>
            <a:r>
              <a:rPr lang="en-US" dirty="0"/>
              <a:t>The rate of tax u/s 194LBA is 10% (if the payee is resident) and 5% (if the payee is non-resident).</a:t>
            </a:r>
            <a:br>
              <a:rPr lang="en-US" dirty="0"/>
            </a:br>
            <a:r>
              <a:rPr lang="en-US" dirty="0"/>
              <a:t>The time of deduction is earlier of, the credit of income to the account of the payee (receiver) or actual payment (in cash, cheque, draft or another mode).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255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1221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Black</vt:lpstr>
      <vt:lpstr>Lucida Sans Unicode</vt:lpstr>
      <vt:lpstr>Verdana</vt:lpstr>
      <vt:lpstr>Wingdings 2</vt:lpstr>
      <vt:lpstr>Wingdings 3</vt:lpstr>
      <vt:lpstr>Concourse</vt:lpstr>
      <vt:lpstr>TDS U/S 194LA,194LB,194LC &amp; 194LD of the Income Tax Act, 1961</vt:lpstr>
      <vt:lpstr>SECTION REVIEW</vt:lpstr>
      <vt:lpstr>PowerPoint Presentation</vt:lpstr>
      <vt:lpstr>Circumstances when the Provisions of section 194LA is applicable </vt:lpstr>
      <vt:lpstr>Time of Tax Deduction under section 194LA</vt:lpstr>
      <vt:lpstr>Rate of Tax Deduction under section 194LA</vt:lpstr>
      <vt:lpstr>Cases, wherein, TDS is not to be deducted under section 194LA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Proceedings under the Income Tax Act,1961</dc:title>
  <dc:creator>User</dc:creator>
  <cp:lastModifiedBy>Windows User</cp:lastModifiedBy>
  <cp:revision>25</cp:revision>
  <dcterms:created xsi:type="dcterms:W3CDTF">2019-03-03T09:28:00Z</dcterms:created>
  <dcterms:modified xsi:type="dcterms:W3CDTF">2021-03-31T10:19:01Z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1033-11.2.0.10078</vt:lpwstr>
  </property>
</Properties>
</file>