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8"/>
  </p:notesMasterIdLst>
  <p:sldIdLst>
    <p:sldId id="258" r:id="rId2"/>
    <p:sldId id="259" r:id="rId3"/>
    <p:sldId id="261" r:id="rId4"/>
    <p:sldId id="256" r:id="rId5"/>
    <p:sldId id="260" r:id="rId6"/>
    <p:sldId id="262" r:id="rId7"/>
    <p:sldId id="263" r:id="rId8"/>
    <p:sldId id="264" r:id="rId9"/>
    <p:sldId id="265" r:id="rId10"/>
    <p:sldId id="275" r:id="rId11"/>
    <p:sldId id="303" r:id="rId12"/>
    <p:sldId id="266" r:id="rId13"/>
    <p:sldId id="267" r:id="rId14"/>
    <p:sldId id="268" r:id="rId15"/>
    <p:sldId id="269" r:id="rId16"/>
    <p:sldId id="270" r:id="rId17"/>
    <p:sldId id="271" r:id="rId18"/>
    <p:sldId id="272" r:id="rId19"/>
    <p:sldId id="277" r:id="rId20"/>
    <p:sldId id="273" r:id="rId21"/>
    <p:sldId id="274"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01" r:id="rId39"/>
    <p:sldId id="302" r:id="rId40"/>
    <p:sldId id="294" r:id="rId41"/>
    <p:sldId id="295" r:id="rId42"/>
    <p:sldId id="296" r:id="rId43"/>
    <p:sldId id="297" r:id="rId44"/>
    <p:sldId id="298" r:id="rId45"/>
    <p:sldId id="299"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00"/>
    <a:srgbClr val="003300"/>
    <a:srgbClr val="B4D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82" d="100"/>
          <a:sy n="82" d="100"/>
        </p:scale>
        <p:origin x="147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hyperlink" Target="https://www.incometaxindia.gov.in/Pages/faqs.aspx?k=FAQs%20on%20Tax%20Deducted%20at%20Source(TD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incometaxindia.gov.in/Pages/faqs.aspx?k=FAQs%20on%20Tax%20Deducted%20at%20Source(TDS)"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60F79-93DF-4C80-BDB3-9B220F53937B}" type="doc">
      <dgm:prSet loTypeId="urn:microsoft.com/office/officeart/2005/8/layout/hList1" loCatId="list" qsTypeId="urn:microsoft.com/office/officeart/2005/8/quickstyle/3d2" qsCatId="3D" csTypeId="urn:microsoft.com/office/officeart/2005/8/colors/accent3_2" csCatId="accent3" phldr="1"/>
      <dgm:spPr/>
      <dgm:t>
        <a:bodyPr/>
        <a:lstStyle/>
        <a:p>
          <a:endParaRPr lang="en-US"/>
        </a:p>
      </dgm:t>
    </dgm:pt>
    <dgm:pt modelId="{2461D577-AAAE-4EF5-9071-44B8868520DD}">
      <dgm:prSet phldrT="[Text]"/>
      <dgm:spPr/>
      <dgm:t>
        <a:bodyPr/>
        <a:lstStyle/>
        <a:p>
          <a:r>
            <a:rPr lang="en-US" b="1" i="0" dirty="0"/>
            <a:t>Disallowance of expenditure</a:t>
          </a:r>
          <a:endParaRPr lang="en-US" dirty="0"/>
        </a:p>
      </dgm:t>
    </dgm:pt>
    <dgm:pt modelId="{9734A641-6F68-4713-809E-AD5BB735AC1B}" type="parTrans" cxnId="{2BDD6304-B324-46FE-88EB-5A77B95B304B}">
      <dgm:prSet/>
      <dgm:spPr/>
      <dgm:t>
        <a:bodyPr/>
        <a:lstStyle/>
        <a:p>
          <a:endParaRPr lang="en-US"/>
        </a:p>
      </dgm:t>
    </dgm:pt>
    <dgm:pt modelId="{F6AA74F4-8527-4063-8708-B90D27A49421}" type="sibTrans" cxnId="{2BDD6304-B324-46FE-88EB-5A77B95B304B}">
      <dgm:prSet/>
      <dgm:spPr/>
      <dgm:t>
        <a:bodyPr/>
        <a:lstStyle/>
        <a:p>
          <a:endParaRPr lang="en-US"/>
        </a:p>
      </dgm:t>
    </dgm:pt>
    <dgm:pt modelId="{BEB17833-E7A2-4689-96C0-3622C47DF6ED}">
      <dgm:prSet phldrT="[Text]"/>
      <dgm:spPr/>
      <dgm:t>
        <a:bodyPr/>
        <a:lstStyle/>
        <a:p>
          <a:r>
            <a:rPr lang="en-US" b="0" i="0" dirty="0">
              <a:hlinkClick xmlns:r="http://schemas.openxmlformats.org/officeDocument/2006/relationships" r:id="rId1"/>
            </a:rPr>
            <a:t>section 40(a)(i)</a:t>
          </a:r>
          <a:endParaRPr lang="en-US" dirty="0"/>
        </a:p>
      </dgm:t>
    </dgm:pt>
    <dgm:pt modelId="{3772B417-FB29-4623-B22D-1DC2B770C763}" type="parTrans" cxnId="{F7FDA50E-6849-48A0-BDC5-95D20FD5201A}">
      <dgm:prSet/>
      <dgm:spPr/>
      <dgm:t>
        <a:bodyPr/>
        <a:lstStyle/>
        <a:p>
          <a:endParaRPr lang="en-US"/>
        </a:p>
      </dgm:t>
    </dgm:pt>
    <dgm:pt modelId="{26ABD76D-CA90-4B92-A685-5200A33DF49B}" type="sibTrans" cxnId="{F7FDA50E-6849-48A0-BDC5-95D20FD5201A}">
      <dgm:prSet/>
      <dgm:spPr/>
      <dgm:t>
        <a:bodyPr/>
        <a:lstStyle/>
        <a:p>
          <a:endParaRPr lang="en-US"/>
        </a:p>
      </dgm:t>
    </dgm:pt>
    <dgm:pt modelId="{D46F8D8D-3E27-49AE-904A-2C05784131F4}">
      <dgm:prSet phldrT="[Text]"/>
      <dgm:spPr/>
      <dgm:t>
        <a:bodyPr/>
        <a:lstStyle/>
        <a:p>
          <a:r>
            <a:rPr lang="en-US" b="0" i="0" dirty="0">
              <a:hlinkClick xmlns:r="http://schemas.openxmlformats.org/officeDocument/2006/relationships" r:id="rId1"/>
            </a:rPr>
            <a:t>section 40(a)(ia)</a:t>
          </a:r>
          <a:endParaRPr lang="en-US" dirty="0"/>
        </a:p>
      </dgm:t>
    </dgm:pt>
    <dgm:pt modelId="{FC56461D-9588-48E1-A0E0-2855005C196E}" type="parTrans" cxnId="{B138772F-EB7B-4F13-A06B-67320E6996D2}">
      <dgm:prSet/>
      <dgm:spPr/>
      <dgm:t>
        <a:bodyPr/>
        <a:lstStyle/>
        <a:p>
          <a:endParaRPr lang="en-US"/>
        </a:p>
      </dgm:t>
    </dgm:pt>
    <dgm:pt modelId="{7CA972CC-9A33-44F1-A8E0-54126C05829C}" type="sibTrans" cxnId="{B138772F-EB7B-4F13-A06B-67320E6996D2}">
      <dgm:prSet/>
      <dgm:spPr/>
      <dgm:t>
        <a:bodyPr/>
        <a:lstStyle/>
        <a:p>
          <a:endParaRPr lang="en-US"/>
        </a:p>
      </dgm:t>
    </dgm:pt>
    <dgm:pt modelId="{782A01C9-E968-484C-B3EB-645005167C2C}">
      <dgm:prSet phldrT="[Text]"/>
      <dgm:spPr/>
      <dgm:t>
        <a:bodyPr/>
        <a:lstStyle/>
        <a:p>
          <a:r>
            <a:rPr lang="en-US" b="1" i="0" dirty="0"/>
            <a:t>Levy of interest</a:t>
          </a:r>
          <a:endParaRPr lang="en-US" dirty="0"/>
        </a:p>
      </dgm:t>
    </dgm:pt>
    <dgm:pt modelId="{66CD1487-9F86-4920-9353-0B6B98372C91}" type="parTrans" cxnId="{33B61313-316F-465E-AA08-0660C1CB7F60}">
      <dgm:prSet/>
      <dgm:spPr/>
      <dgm:t>
        <a:bodyPr/>
        <a:lstStyle/>
        <a:p>
          <a:endParaRPr lang="en-US"/>
        </a:p>
      </dgm:t>
    </dgm:pt>
    <dgm:pt modelId="{6BC9CE6E-6522-439E-8845-874C772732C6}" type="sibTrans" cxnId="{33B61313-316F-465E-AA08-0660C1CB7F60}">
      <dgm:prSet/>
      <dgm:spPr/>
      <dgm:t>
        <a:bodyPr/>
        <a:lstStyle/>
        <a:p>
          <a:endParaRPr lang="en-US"/>
        </a:p>
      </dgm:t>
    </dgm:pt>
    <dgm:pt modelId="{DEB54975-8B93-4641-86F0-21F180C61A56}">
      <dgm:prSet phldrT="[Text]"/>
      <dgm:spPr/>
      <dgm:t>
        <a:bodyPr/>
        <a:lstStyle/>
        <a:p>
          <a:r>
            <a:rPr lang="en-US" b="0" i="0" dirty="0">
              <a:hlinkClick xmlns:r="http://schemas.openxmlformats.org/officeDocument/2006/relationships" r:id="rId1"/>
            </a:rPr>
            <a:t>section 201</a:t>
          </a:r>
          <a:endParaRPr lang="en-US" dirty="0"/>
        </a:p>
      </dgm:t>
    </dgm:pt>
    <dgm:pt modelId="{D23CF87A-E31F-4AED-A604-D80CF4D51939}" type="parTrans" cxnId="{75A8D3C6-8846-42D3-B196-B4EB9DE1EB43}">
      <dgm:prSet/>
      <dgm:spPr/>
      <dgm:t>
        <a:bodyPr/>
        <a:lstStyle/>
        <a:p>
          <a:endParaRPr lang="en-US"/>
        </a:p>
      </dgm:t>
    </dgm:pt>
    <dgm:pt modelId="{B596CE01-E810-4FC3-9DEF-ADD81B769387}" type="sibTrans" cxnId="{75A8D3C6-8846-42D3-B196-B4EB9DE1EB43}">
      <dgm:prSet/>
      <dgm:spPr/>
      <dgm:t>
        <a:bodyPr/>
        <a:lstStyle/>
        <a:p>
          <a:endParaRPr lang="en-US"/>
        </a:p>
      </dgm:t>
    </dgm:pt>
    <dgm:pt modelId="{16B2817F-12EF-45E8-A586-E5595408B1BB}">
      <dgm:prSet phldrT="[Text]"/>
      <dgm:spPr/>
      <dgm:t>
        <a:bodyPr/>
        <a:lstStyle/>
        <a:p>
          <a:r>
            <a:rPr lang="en-US" b="1" i="0" dirty="0"/>
            <a:t>Levy of Penalty</a:t>
          </a:r>
          <a:endParaRPr lang="en-US" dirty="0"/>
        </a:p>
      </dgm:t>
    </dgm:pt>
    <dgm:pt modelId="{BE106CE8-E263-4F57-B767-68BC5B68EE8D}" type="parTrans" cxnId="{0838EAA3-FB08-406D-A7C4-FEF887DDFCE0}">
      <dgm:prSet/>
      <dgm:spPr/>
      <dgm:t>
        <a:bodyPr/>
        <a:lstStyle/>
        <a:p>
          <a:endParaRPr lang="en-US"/>
        </a:p>
      </dgm:t>
    </dgm:pt>
    <dgm:pt modelId="{AAAD4E74-78FC-4953-A18F-CED3A9EC8652}" type="sibTrans" cxnId="{0838EAA3-FB08-406D-A7C4-FEF887DDFCE0}">
      <dgm:prSet/>
      <dgm:spPr/>
      <dgm:t>
        <a:bodyPr/>
        <a:lstStyle/>
        <a:p>
          <a:endParaRPr lang="en-US"/>
        </a:p>
      </dgm:t>
    </dgm:pt>
    <dgm:pt modelId="{A06BE12D-6DAA-4CA8-B3AB-03525B73310A}">
      <dgm:prSet phldrT="[Text]"/>
      <dgm:spPr/>
      <dgm:t>
        <a:bodyPr/>
        <a:lstStyle/>
        <a:p>
          <a:r>
            <a:rPr lang="en-US" b="0" i="0" dirty="0">
              <a:solidFill>
                <a:schemeClr val="tx1"/>
              </a:solidFill>
              <a:hlinkClick xmlns:r="http://schemas.openxmlformats.org/officeDocument/2006/relationships" r:id="rId1"/>
            </a:rPr>
            <a:t>section 271C</a:t>
          </a:r>
          <a:endParaRPr lang="en-US" dirty="0">
            <a:solidFill>
              <a:schemeClr val="tx1"/>
            </a:solidFill>
          </a:endParaRPr>
        </a:p>
      </dgm:t>
    </dgm:pt>
    <dgm:pt modelId="{56468EEE-E86C-43B7-AC91-4E12DD270B01}" type="parTrans" cxnId="{B18C6D61-9C74-4BC1-884F-C3141A25B830}">
      <dgm:prSet/>
      <dgm:spPr/>
      <dgm:t>
        <a:bodyPr/>
        <a:lstStyle/>
        <a:p>
          <a:endParaRPr lang="en-US"/>
        </a:p>
      </dgm:t>
    </dgm:pt>
    <dgm:pt modelId="{39F19DC3-89DA-4F9A-9B10-04952AB8B809}" type="sibTrans" cxnId="{B18C6D61-9C74-4BC1-884F-C3141A25B830}">
      <dgm:prSet/>
      <dgm:spPr/>
      <dgm:t>
        <a:bodyPr/>
        <a:lstStyle/>
        <a:p>
          <a:endParaRPr lang="en-US"/>
        </a:p>
      </dgm:t>
    </dgm:pt>
    <dgm:pt modelId="{174238B9-8564-414B-A1AA-BC26487B2892}">
      <dgm:prSet phldrT="[Text]"/>
      <dgm:spPr/>
      <dgm:t>
        <a:bodyPr/>
        <a:lstStyle/>
        <a:p>
          <a:r>
            <a:rPr lang="en-US" b="0" i="0" dirty="0">
              <a:hlinkClick xmlns:r="http://schemas.openxmlformats.org/officeDocument/2006/relationships" r:id="rId1"/>
            </a:rPr>
            <a:t>Section 58(1A)</a:t>
          </a:r>
          <a:endParaRPr lang="en-US" dirty="0"/>
        </a:p>
      </dgm:t>
    </dgm:pt>
    <dgm:pt modelId="{D11A7420-100D-4E07-8409-D871AC4DDDD0}" type="parTrans" cxnId="{727DBB81-7ADD-4266-9960-39913DDCD085}">
      <dgm:prSet/>
      <dgm:spPr/>
      <dgm:t>
        <a:bodyPr/>
        <a:lstStyle/>
        <a:p>
          <a:endParaRPr lang="en-US"/>
        </a:p>
      </dgm:t>
    </dgm:pt>
    <dgm:pt modelId="{A6F153A0-A5BC-4E77-A939-2C2C7521BDC1}" type="sibTrans" cxnId="{727DBB81-7ADD-4266-9960-39913DDCD085}">
      <dgm:prSet/>
      <dgm:spPr/>
      <dgm:t>
        <a:bodyPr/>
        <a:lstStyle/>
        <a:p>
          <a:endParaRPr lang="en-US"/>
        </a:p>
      </dgm:t>
    </dgm:pt>
    <dgm:pt modelId="{06F5C290-1FDA-4DAC-8019-BEC453BA64F3}">
      <dgm:prSet phldrT="[Text]"/>
      <dgm:spPr/>
      <dgm:t>
        <a:bodyPr/>
        <a:lstStyle/>
        <a:p>
          <a:r>
            <a:rPr lang="en-US" b="1" i="0" dirty="0"/>
            <a:t>Prosecution</a:t>
          </a:r>
          <a:r>
            <a:rPr lang="en-US" dirty="0"/>
            <a:t> </a:t>
          </a:r>
        </a:p>
      </dgm:t>
    </dgm:pt>
    <dgm:pt modelId="{F50E9C0B-26A3-4242-96B0-606C9919D385}" type="parTrans" cxnId="{DFBFA7D4-6787-4E75-BFF2-FF32F0917216}">
      <dgm:prSet/>
      <dgm:spPr/>
      <dgm:t>
        <a:bodyPr/>
        <a:lstStyle/>
        <a:p>
          <a:endParaRPr lang="en-US"/>
        </a:p>
      </dgm:t>
    </dgm:pt>
    <dgm:pt modelId="{311A88C8-80E4-4BB7-AF7C-AE18BD7439A1}" type="sibTrans" cxnId="{DFBFA7D4-6787-4E75-BFF2-FF32F0917216}">
      <dgm:prSet/>
      <dgm:spPr/>
      <dgm:t>
        <a:bodyPr/>
        <a:lstStyle/>
        <a:p>
          <a:endParaRPr lang="en-US"/>
        </a:p>
      </dgm:t>
    </dgm:pt>
    <dgm:pt modelId="{8044E8AA-C552-4A64-A878-0B850829BC21}">
      <dgm:prSet phldrT="[Text]"/>
      <dgm:spPr/>
      <dgm:t>
        <a:bodyPr/>
        <a:lstStyle/>
        <a:p>
          <a:r>
            <a:rPr lang="en-US" b="0" i="0" dirty="0">
              <a:solidFill>
                <a:schemeClr val="tx1"/>
              </a:solidFill>
              <a:hlinkClick xmlns:r="http://schemas.openxmlformats.org/officeDocument/2006/relationships" r:id="rId1"/>
            </a:rPr>
            <a:t>Section 276 B</a:t>
          </a:r>
        </a:p>
      </dgm:t>
    </dgm:pt>
    <dgm:pt modelId="{8A28ECED-3F4D-4575-AC9A-E364C5A8339B}" type="parTrans" cxnId="{ADB01D3E-7942-440E-BA76-45997FA42C18}">
      <dgm:prSet/>
      <dgm:spPr/>
      <dgm:t>
        <a:bodyPr/>
        <a:lstStyle/>
        <a:p>
          <a:endParaRPr lang="en-US"/>
        </a:p>
      </dgm:t>
    </dgm:pt>
    <dgm:pt modelId="{3DDFCACE-2F5E-4F26-8823-B6E08268FE6B}" type="sibTrans" cxnId="{ADB01D3E-7942-440E-BA76-45997FA42C18}">
      <dgm:prSet/>
      <dgm:spPr/>
      <dgm:t>
        <a:bodyPr/>
        <a:lstStyle/>
        <a:p>
          <a:endParaRPr lang="en-US"/>
        </a:p>
      </dgm:t>
    </dgm:pt>
    <dgm:pt modelId="{3618C293-D8E9-413C-BB2F-FD2B3D8E8FEA}" type="pres">
      <dgm:prSet presAssocID="{90D60F79-93DF-4C80-BDB3-9B220F53937B}" presName="Name0" presStyleCnt="0">
        <dgm:presLayoutVars>
          <dgm:dir/>
          <dgm:animLvl val="lvl"/>
          <dgm:resizeHandles val="exact"/>
        </dgm:presLayoutVars>
      </dgm:prSet>
      <dgm:spPr/>
    </dgm:pt>
    <dgm:pt modelId="{02243DDB-2E93-4A03-90D7-5D56E511B876}" type="pres">
      <dgm:prSet presAssocID="{2461D577-AAAE-4EF5-9071-44B8868520DD}" presName="composite" presStyleCnt="0"/>
      <dgm:spPr/>
    </dgm:pt>
    <dgm:pt modelId="{42B1B79A-6955-46FC-A271-E08E8E8DC919}" type="pres">
      <dgm:prSet presAssocID="{2461D577-AAAE-4EF5-9071-44B8868520DD}" presName="parTx" presStyleLbl="alignNode1" presStyleIdx="0" presStyleCnt="4" custScaleX="116534">
        <dgm:presLayoutVars>
          <dgm:chMax val="0"/>
          <dgm:chPref val="0"/>
          <dgm:bulletEnabled val="1"/>
        </dgm:presLayoutVars>
      </dgm:prSet>
      <dgm:spPr/>
    </dgm:pt>
    <dgm:pt modelId="{AF8431ED-3AC5-4ED6-B323-9D09F435DE27}" type="pres">
      <dgm:prSet presAssocID="{2461D577-AAAE-4EF5-9071-44B8868520DD}" presName="desTx" presStyleLbl="alignAccFollowNode1" presStyleIdx="0" presStyleCnt="4" custScaleX="116534">
        <dgm:presLayoutVars>
          <dgm:bulletEnabled val="1"/>
        </dgm:presLayoutVars>
      </dgm:prSet>
      <dgm:spPr/>
    </dgm:pt>
    <dgm:pt modelId="{9B7F6912-88A6-4F4D-B894-5A485E983C00}" type="pres">
      <dgm:prSet presAssocID="{F6AA74F4-8527-4063-8708-B90D27A49421}" presName="space" presStyleCnt="0"/>
      <dgm:spPr/>
    </dgm:pt>
    <dgm:pt modelId="{A69AA160-BE11-4234-9CA1-2517696C76C8}" type="pres">
      <dgm:prSet presAssocID="{782A01C9-E968-484C-B3EB-645005167C2C}" presName="composite" presStyleCnt="0"/>
      <dgm:spPr/>
    </dgm:pt>
    <dgm:pt modelId="{B84EB046-C1D4-4295-97D0-07F011AD4A70}" type="pres">
      <dgm:prSet presAssocID="{782A01C9-E968-484C-B3EB-645005167C2C}" presName="parTx" presStyleLbl="alignNode1" presStyleIdx="1" presStyleCnt="4">
        <dgm:presLayoutVars>
          <dgm:chMax val="0"/>
          <dgm:chPref val="0"/>
          <dgm:bulletEnabled val="1"/>
        </dgm:presLayoutVars>
      </dgm:prSet>
      <dgm:spPr/>
    </dgm:pt>
    <dgm:pt modelId="{0AE29237-135A-4BBD-943F-C95B9DF74390}" type="pres">
      <dgm:prSet presAssocID="{782A01C9-E968-484C-B3EB-645005167C2C}" presName="desTx" presStyleLbl="alignAccFollowNode1" presStyleIdx="1" presStyleCnt="4">
        <dgm:presLayoutVars>
          <dgm:bulletEnabled val="1"/>
        </dgm:presLayoutVars>
      </dgm:prSet>
      <dgm:spPr/>
    </dgm:pt>
    <dgm:pt modelId="{CCB777F2-B437-4701-9190-6310509BD61A}" type="pres">
      <dgm:prSet presAssocID="{6BC9CE6E-6522-439E-8845-874C772732C6}" presName="space" presStyleCnt="0"/>
      <dgm:spPr/>
    </dgm:pt>
    <dgm:pt modelId="{0743029B-86BE-4C18-933D-151E50988E7E}" type="pres">
      <dgm:prSet presAssocID="{16B2817F-12EF-45E8-A586-E5595408B1BB}" presName="composite" presStyleCnt="0"/>
      <dgm:spPr/>
    </dgm:pt>
    <dgm:pt modelId="{9E115219-920F-4B1C-AA78-7E09E32530F6}" type="pres">
      <dgm:prSet presAssocID="{16B2817F-12EF-45E8-A586-E5595408B1BB}" presName="parTx" presStyleLbl="alignNode1" presStyleIdx="2" presStyleCnt="4">
        <dgm:presLayoutVars>
          <dgm:chMax val="0"/>
          <dgm:chPref val="0"/>
          <dgm:bulletEnabled val="1"/>
        </dgm:presLayoutVars>
      </dgm:prSet>
      <dgm:spPr/>
    </dgm:pt>
    <dgm:pt modelId="{4E45B224-5AE2-49A6-9743-D4615D4EF872}" type="pres">
      <dgm:prSet presAssocID="{16B2817F-12EF-45E8-A586-E5595408B1BB}" presName="desTx" presStyleLbl="alignAccFollowNode1" presStyleIdx="2" presStyleCnt="4">
        <dgm:presLayoutVars>
          <dgm:bulletEnabled val="1"/>
        </dgm:presLayoutVars>
      </dgm:prSet>
      <dgm:spPr/>
    </dgm:pt>
    <dgm:pt modelId="{30FBB0F1-DAD3-4C7C-956D-5AF542B2F894}" type="pres">
      <dgm:prSet presAssocID="{AAAD4E74-78FC-4953-A18F-CED3A9EC8652}" presName="space" presStyleCnt="0"/>
      <dgm:spPr/>
    </dgm:pt>
    <dgm:pt modelId="{3CEAEFDD-D99D-4C49-A79A-A50B79B0D97C}" type="pres">
      <dgm:prSet presAssocID="{06F5C290-1FDA-4DAC-8019-BEC453BA64F3}" presName="composite" presStyleCnt="0"/>
      <dgm:spPr/>
    </dgm:pt>
    <dgm:pt modelId="{6FDC405A-D8BA-43F5-B9BB-BA345559EF55}" type="pres">
      <dgm:prSet presAssocID="{06F5C290-1FDA-4DAC-8019-BEC453BA64F3}" presName="parTx" presStyleLbl="alignNode1" presStyleIdx="3" presStyleCnt="4" custLinFactNeighborX="-515" custLinFactNeighborY="-5120">
        <dgm:presLayoutVars>
          <dgm:chMax val="0"/>
          <dgm:chPref val="0"/>
          <dgm:bulletEnabled val="1"/>
        </dgm:presLayoutVars>
      </dgm:prSet>
      <dgm:spPr/>
    </dgm:pt>
    <dgm:pt modelId="{5B2FF4F5-EE3E-42E6-BF3F-770D2094FAA1}" type="pres">
      <dgm:prSet presAssocID="{06F5C290-1FDA-4DAC-8019-BEC453BA64F3}" presName="desTx" presStyleLbl="alignAccFollowNode1" presStyleIdx="3" presStyleCnt="4">
        <dgm:presLayoutVars>
          <dgm:bulletEnabled val="1"/>
        </dgm:presLayoutVars>
      </dgm:prSet>
      <dgm:spPr/>
    </dgm:pt>
  </dgm:ptLst>
  <dgm:cxnLst>
    <dgm:cxn modelId="{2BDD6304-B324-46FE-88EB-5A77B95B304B}" srcId="{90D60F79-93DF-4C80-BDB3-9B220F53937B}" destId="{2461D577-AAAE-4EF5-9071-44B8868520DD}" srcOrd="0" destOrd="0" parTransId="{9734A641-6F68-4713-809E-AD5BB735AC1B}" sibTransId="{F6AA74F4-8527-4063-8708-B90D27A49421}"/>
    <dgm:cxn modelId="{F7FDA50E-6849-48A0-BDC5-95D20FD5201A}" srcId="{2461D577-AAAE-4EF5-9071-44B8868520DD}" destId="{BEB17833-E7A2-4689-96C0-3622C47DF6ED}" srcOrd="0" destOrd="0" parTransId="{3772B417-FB29-4623-B22D-1DC2B770C763}" sibTransId="{26ABD76D-CA90-4B92-A685-5200A33DF49B}"/>
    <dgm:cxn modelId="{6E06E90F-70A9-46DB-9CE1-2AF940F31EDB}" type="presOf" srcId="{174238B9-8564-414B-A1AA-BC26487B2892}" destId="{AF8431ED-3AC5-4ED6-B323-9D09F435DE27}" srcOrd="0" destOrd="2" presId="urn:microsoft.com/office/officeart/2005/8/layout/hList1"/>
    <dgm:cxn modelId="{33B61313-316F-465E-AA08-0660C1CB7F60}" srcId="{90D60F79-93DF-4C80-BDB3-9B220F53937B}" destId="{782A01C9-E968-484C-B3EB-645005167C2C}" srcOrd="1" destOrd="0" parTransId="{66CD1487-9F86-4920-9353-0B6B98372C91}" sibTransId="{6BC9CE6E-6522-439E-8845-874C772732C6}"/>
    <dgm:cxn modelId="{B138772F-EB7B-4F13-A06B-67320E6996D2}" srcId="{2461D577-AAAE-4EF5-9071-44B8868520DD}" destId="{D46F8D8D-3E27-49AE-904A-2C05784131F4}" srcOrd="1" destOrd="0" parTransId="{FC56461D-9588-48E1-A0E0-2855005C196E}" sibTransId="{7CA972CC-9A33-44F1-A8E0-54126C05829C}"/>
    <dgm:cxn modelId="{D066543A-3FA2-405D-B094-B6B19AF5F0E8}" type="presOf" srcId="{A06BE12D-6DAA-4CA8-B3AB-03525B73310A}" destId="{4E45B224-5AE2-49A6-9743-D4615D4EF872}" srcOrd="0" destOrd="0" presId="urn:microsoft.com/office/officeart/2005/8/layout/hList1"/>
    <dgm:cxn modelId="{ADB01D3E-7942-440E-BA76-45997FA42C18}" srcId="{06F5C290-1FDA-4DAC-8019-BEC453BA64F3}" destId="{8044E8AA-C552-4A64-A878-0B850829BC21}" srcOrd="0" destOrd="0" parTransId="{8A28ECED-3F4D-4575-AC9A-E364C5A8339B}" sibTransId="{3DDFCACE-2F5E-4F26-8823-B6E08268FE6B}"/>
    <dgm:cxn modelId="{F68F4C60-02A3-4644-97DB-F8A979D0FF2E}" type="presOf" srcId="{2461D577-AAAE-4EF5-9071-44B8868520DD}" destId="{42B1B79A-6955-46FC-A271-E08E8E8DC919}" srcOrd="0" destOrd="0" presId="urn:microsoft.com/office/officeart/2005/8/layout/hList1"/>
    <dgm:cxn modelId="{B18C6D61-9C74-4BC1-884F-C3141A25B830}" srcId="{16B2817F-12EF-45E8-A586-E5595408B1BB}" destId="{A06BE12D-6DAA-4CA8-B3AB-03525B73310A}" srcOrd="0" destOrd="0" parTransId="{56468EEE-E86C-43B7-AC91-4E12DD270B01}" sibTransId="{39F19DC3-89DA-4F9A-9B10-04952AB8B809}"/>
    <dgm:cxn modelId="{13055944-0F24-4AFB-A503-C42EAB433D1D}" type="presOf" srcId="{90D60F79-93DF-4C80-BDB3-9B220F53937B}" destId="{3618C293-D8E9-413C-BB2F-FD2B3D8E8FEA}" srcOrd="0" destOrd="0" presId="urn:microsoft.com/office/officeart/2005/8/layout/hList1"/>
    <dgm:cxn modelId="{D7947B6E-85CD-4355-8654-55620A1BF265}" type="presOf" srcId="{16B2817F-12EF-45E8-A586-E5595408B1BB}" destId="{9E115219-920F-4B1C-AA78-7E09E32530F6}" srcOrd="0" destOrd="0" presId="urn:microsoft.com/office/officeart/2005/8/layout/hList1"/>
    <dgm:cxn modelId="{C6317C4E-8B2A-4DB9-90F8-6853CEFDCCA7}" type="presOf" srcId="{06F5C290-1FDA-4DAC-8019-BEC453BA64F3}" destId="{6FDC405A-D8BA-43F5-B9BB-BA345559EF55}" srcOrd="0" destOrd="0" presId="urn:microsoft.com/office/officeart/2005/8/layout/hList1"/>
    <dgm:cxn modelId="{706BB04E-33D9-4BF2-8361-00CC2201379A}" type="presOf" srcId="{782A01C9-E968-484C-B3EB-645005167C2C}" destId="{B84EB046-C1D4-4295-97D0-07F011AD4A70}" srcOrd="0" destOrd="0" presId="urn:microsoft.com/office/officeart/2005/8/layout/hList1"/>
    <dgm:cxn modelId="{4772E773-9B58-4BC0-A9FE-528FDBB069B1}" type="presOf" srcId="{BEB17833-E7A2-4689-96C0-3622C47DF6ED}" destId="{AF8431ED-3AC5-4ED6-B323-9D09F435DE27}" srcOrd="0" destOrd="0" presId="urn:microsoft.com/office/officeart/2005/8/layout/hList1"/>
    <dgm:cxn modelId="{727DBB81-7ADD-4266-9960-39913DDCD085}" srcId="{2461D577-AAAE-4EF5-9071-44B8868520DD}" destId="{174238B9-8564-414B-A1AA-BC26487B2892}" srcOrd="2" destOrd="0" parTransId="{D11A7420-100D-4E07-8409-D871AC4DDDD0}" sibTransId="{A6F153A0-A5BC-4E77-A939-2C2C7521BDC1}"/>
    <dgm:cxn modelId="{7AB3528A-B112-4858-ACAA-038A858CD19B}" type="presOf" srcId="{D46F8D8D-3E27-49AE-904A-2C05784131F4}" destId="{AF8431ED-3AC5-4ED6-B323-9D09F435DE27}" srcOrd="0" destOrd="1" presId="urn:microsoft.com/office/officeart/2005/8/layout/hList1"/>
    <dgm:cxn modelId="{0838EAA3-FB08-406D-A7C4-FEF887DDFCE0}" srcId="{90D60F79-93DF-4C80-BDB3-9B220F53937B}" destId="{16B2817F-12EF-45E8-A586-E5595408B1BB}" srcOrd="2" destOrd="0" parTransId="{BE106CE8-E263-4F57-B767-68BC5B68EE8D}" sibTransId="{AAAD4E74-78FC-4953-A18F-CED3A9EC8652}"/>
    <dgm:cxn modelId="{83120BB6-242D-402C-A802-642B0BE3940E}" type="presOf" srcId="{8044E8AA-C552-4A64-A878-0B850829BC21}" destId="{5B2FF4F5-EE3E-42E6-BF3F-770D2094FAA1}" srcOrd="0" destOrd="0" presId="urn:microsoft.com/office/officeart/2005/8/layout/hList1"/>
    <dgm:cxn modelId="{75A8D3C6-8846-42D3-B196-B4EB9DE1EB43}" srcId="{782A01C9-E968-484C-B3EB-645005167C2C}" destId="{DEB54975-8B93-4641-86F0-21F180C61A56}" srcOrd="0" destOrd="0" parTransId="{D23CF87A-E31F-4AED-A604-D80CF4D51939}" sibTransId="{B596CE01-E810-4FC3-9DEF-ADD81B769387}"/>
    <dgm:cxn modelId="{463F81C8-6775-48AC-AF37-6076D025C9C4}" type="presOf" srcId="{DEB54975-8B93-4641-86F0-21F180C61A56}" destId="{0AE29237-135A-4BBD-943F-C95B9DF74390}" srcOrd="0" destOrd="0" presId="urn:microsoft.com/office/officeart/2005/8/layout/hList1"/>
    <dgm:cxn modelId="{DFBFA7D4-6787-4E75-BFF2-FF32F0917216}" srcId="{90D60F79-93DF-4C80-BDB3-9B220F53937B}" destId="{06F5C290-1FDA-4DAC-8019-BEC453BA64F3}" srcOrd="3" destOrd="0" parTransId="{F50E9C0B-26A3-4242-96B0-606C9919D385}" sibTransId="{311A88C8-80E4-4BB7-AF7C-AE18BD7439A1}"/>
    <dgm:cxn modelId="{754D7104-84FD-4DB4-B1BE-63C5BDA1035D}" type="presParOf" srcId="{3618C293-D8E9-413C-BB2F-FD2B3D8E8FEA}" destId="{02243DDB-2E93-4A03-90D7-5D56E511B876}" srcOrd="0" destOrd="0" presId="urn:microsoft.com/office/officeart/2005/8/layout/hList1"/>
    <dgm:cxn modelId="{41979050-0669-473C-B81F-BEDD4ACFC6E7}" type="presParOf" srcId="{02243DDB-2E93-4A03-90D7-5D56E511B876}" destId="{42B1B79A-6955-46FC-A271-E08E8E8DC919}" srcOrd="0" destOrd="0" presId="urn:microsoft.com/office/officeart/2005/8/layout/hList1"/>
    <dgm:cxn modelId="{F0A28428-8D33-4F8A-833C-964F4CD4BA7D}" type="presParOf" srcId="{02243DDB-2E93-4A03-90D7-5D56E511B876}" destId="{AF8431ED-3AC5-4ED6-B323-9D09F435DE27}" srcOrd="1" destOrd="0" presId="urn:microsoft.com/office/officeart/2005/8/layout/hList1"/>
    <dgm:cxn modelId="{4270821D-862E-4266-A79C-363255DC08EF}" type="presParOf" srcId="{3618C293-D8E9-413C-BB2F-FD2B3D8E8FEA}" destId="{9B7F6912-88A6-4F4D-B894-5A485E983C00}" srcOrd="1" destOrd="0" presId="urn:microsoft.com/office/officeart/2005/8/layout/hList1"/>
    <dgm:cxn modelId="{75055846-98BF-45F9-8951-AAF555E14FD8}" type="presParOf" srcId="{3618C293-D8E9-413C-BB2F-FD2B3D8E8FEA}" destId="{A69AA160-BE11-4234-9CA1-2517696C76C8}" srcOrd="2" destOrd="0" presId="urn:microsoft.com/office/officeart/2005/8/layout/hList1"/>
    <dgm:cxn modelId="{243C75DF-01D1-41C1-ABAC-2B7600C21EF1}" type="presParOf" srcId="{A69AA160-BE11-4234-9CA1-2517696C76C8}" destId="{B84EB046-C1D4-4295-97D0-07F011AD4A70}" srcOrd="0" destOrd="0" presId="urn:microsoft.com/office/officeart/2005/8/layout/hList1"/>
    <dgm:cxn modelId="{47EAD48C-AA8C-4F68-8B60-0430977D8044}" type="presParOf" srcId="{A69AA160-BE11-4234-9CA1-2517696C76C8}" destId="{0AE29237-135A-4BBD-943F-C95B9DF74390}" srcOrd="1" destOrd="0" presId="urn:microsoft.com/office/officeart/2005/8/layout/hList1"/>
    <dgm:cxn modelId="{A70F167C-AB40-4C9F-9AA4-E3E13B8A375B}" type="presParOf" srcId="{3618C293-D8E9-413C-BB2F-FD2B3D8E8FEA}" destId="{CCB777F2-B437-4701-9190-6310509BD61A}" srcOrd="3" destOrd="0" presId="urn:microsoft.com/office/officeart/2005/8/layout/hList1"/>
    <dgm:cxn modelId="{8BAAB6A0-C057-4758-9624-00D53C0C69FD}" type="presParOf" srcId="{3618C293-D8E9-413C-BB2F-FD2B3D8E8FEA}" destId="{0743029B-86BE-4C18-933D-151E50988E7E}" srcOrd="4" destOrd="0" presId="urn:microsoft.com/office/officeart/2005/8/layout/hList1"/>
    <dgm:cxn modelId="{B30AD2AC-EA54-472B-B761-5FA92A2430BD}" type="presParOf" srcId="{0743029B-86BE-4C18-933D-151E50988E7E}" destId="{9E115219-920F-4B1C-AA78-7E09E32530F6}" srcOrd="0" destOrd="0" presId="urn:microsoft.com/office/officeart/2005/8/layout/hList1"/>
    <dgm:cxn modelId="{5B999C4B-3133-4871-9AA9-6541984AD944}" type="presParOf" srcId="{0743029B-86BE-4C18-933D-151E50988E7E}" destId="{4E45B224-5AE2-49A6-9743-D4615D4EF872}" srcOrd="1" destOrd="0" presId="urn:microsoft.com/office/officeart/2005/8/layout/hList1"/>
    <dgm:cxn modelId="{55CAE679-1617-44CA-977B-9C07644FBA29}" type="presParOf" srcId="{3618C293-D8E9-413C-BB2F-FD2B3D8E8FEA}" destId="{30FBB0F1-DAD3-4C7C-956D-5AF542B2F894}" srcOrd="5" destOrd="0" presId="urn:microsoft.com/office/officeart/2005/8/layout/hList1"/>
    <dgm:cxn modelId="{ABB2E7F7-B84E-4B1C-8ABA-DE17C5718FDD}" type="presParOf" srcId="{3618C293-D8E9-413C-BB2F-FD2B3D8E8FEA}" destId="{3CEAEFDD-D99D-4C49-A79A-A50B79B0D97C}" srcOrd="6" destOrd="0" presId="urn:microsoft.com/office/officeart/2005/8/layout/hList1"/>
    <dgm:cxn modelId="{59040699-615F-45D1-9B63-CB068AA09A07}" type="presParOf" srcId="{3CEAEFDD-D99D-4C49-A79A-A50B79B0D97C}" destId="{6FDC405A-D8BA-43F5-B9BB-BA345559EF55}" srcOrd="0" destOrd="0" presId="urn:microsoft.com/office/officeart/2005/8/layout/hList1"/>
    <dgm:cxn modelId="{13C30116-7739-4038-AFD1-A6ECC61E974F}" type="presParOf" srcId="{3CEAEFDD-D99D-4C49-A79A-A50B79B0D97C}" destId="{5B2FF4F5-EE3E-42E6-BF3F-770D2094FA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1B79A-6955-46FC-A271-E08E8E8DC919}">
      <dsp:nvSpPr>
        <dsp:cNvPr id="0" name=""/>
        <dsp:cNvSpPr/>
      </dsp:nvSpPr>
      <dsp:spPr>
        <a:xfrm>
          <a:off x="1369" y="418040"/>
          <a:ext cx="2207008"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Disallowance of expenditure</a:t>
          </a:r>
          <a:endParaRPr lang="en-US" sz="2000" kern="1200" dirty="0"/>
        </a:p>
      </dsp:txBody>
      <dsp:txXfrm>
        <a:off x="1369" y="418040"/>
        <a:ext cx="2207008" cy="723509"/>
      </dsp:txXfrm>
    </dsp:sp>
    <dsp:sp modelId="{AF8431ED-3AC5-4ED6-B323-9D09F435DE27}">
      <dsp:nvSpPr>
        <dsp:cNvPr id="0" name=""/>
        <dsp:cNvSpPr/>
      </dsp:nvSpPr>
      <dsp:spPr>
        <a:xfrm>
          <a:off x="1369" y="1141549"/>
          <a:ext cx="2207008"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40(a)(i)</a:t>
          </a:r>
          <a:endParaRPr lang="en-US" sz="2000" kern="1200" dirty="0"/>
        </a:p>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40(a)(ia)</a:t>
          </a:r>
          <a:endParaRPr lang="en-US" sz="2000" kern="1200" dirty="0"/>
        </a:p>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58(1A)</a:t>
          </a:r>
          <a:endParaRPr lang="en-US" sz="2000" kern="1200" dirty="0"/>
        </a:p>
      </dsp:txBody>
      <dsp:txXfrm>
        <a:off x="1369" y="1141549"/>
        <a:ext cx="2207008" cy="2504409"/>
      </dsp:txXfrm>
    </dsp:sp>
    <dsp:sp modelId="{B84EB046-C1D4-4295-97D0-07F011AD4A70}">
      <dsp:nvSpPr>
        <dsp:cNvPr id="0" name=""/>
        <dsp:cNvSpPr/>
      </dsp:nvSpPr>
      <dsp:spPr>
        <a:xfrm>
          <a:off x="2473520" y="418040"/>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Levy of interest</a:t>
          </a:r>
          <a:endParaRPr lang="en-US" sz="2000" kern="1200" dirty="0"/>
        </a:p>
      </dsp:txBody>
      <dsp:txXfrm>
        <a:off x="2473520" y="418040"/>
        <a:ext cx="1893875" cy="723509"/>
      </dsp:txXfrm>
    </dsp:sp>
    <dsp:sp modelId="{0AE29237-135A-4BBD-943F-C95B9DF74390}">
      <dsp:nvSpPr>
        <dsp:cNvPr id="0" name=""/>
        <dsp:cNvSpPr/>
      </dsp:nvSpPr>
      <dsp:spPr>
        <a:xfrm>
          <a:off x="2473520"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201</a:t>
          </a:r>
          <a:endParaRPr lang="en-US" sz="2000" kern="1200" dirty="0"/>
        </a:p>
      </dsp:txBody>
      <dsp:txXfrm>
        <a:off x="2473520" y="1141549"/>
        <a:ext cx="1893875" cy="2504409"/>
      </dsp:txXfrm>
    </dsp:sp>
    <dsp:sp modelId="{9E115219-920F-4B1C-AA78-7E09E32530F6}">
      <dsp:nvSpPr>
        <dsp:cNvPr id="0" name=""/>
        <dsp:cNvSpPr/>
      </dsp:nvSpPr>
      <dsp:spPr>
        <a:xfrm>
          <a:off x="4632537" y="418040"/>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Levy of Penalty</a:t>
          </a:r>
          <a:endParaRPr lang="en-US" sz="2000" kern="1200" dirty="0"/>
        </a:p>
      </dsp:txBody>
      <dsp:txXfrm>
        <a:off x="4632537" y="418040"/>
        <a:ext cx="1893875" cy="723509"/>
      </dsp:txXfrm>
    </dsp:sp>
    <dsp:sp modelId="{4E45B224-5AE2-49A6-9743-D4615D4EF872}">
      <dsp:nvSpPr>
        <dsp:cNvPr id="0" name=""/>
        <dsp:cNvSpPr/>
      </dsp:nvSpPr>
      <dsp:spPr>
        <a:xfrm>
          <a:off x="4632537"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solidFill>
                <a:schemeClr val="tx1"/>
              </a:solidFill>
              <a:hlinkClick xmlns:r="http://schemas.openxmlformats.org/officeDocument/2006/relationships" r:id="rId1"/>
            </a:rPr>
            <a:t>section 271C</a:t>
          </a:r>
          <a:endParaRPr lang="en-US" sz="2000" kern="1200" dirty="0">
            <a:solidFill>
              <a:schemeClr val="tx1"/>
            </a:solidFill>
          </a:endParaRPr>
        </a:p>
      </dsp:txBody>
      <dsp:txXfrm>
        <a:off x="4632537" y="1141549"/>
        <a:ext cx="1893875" cy="2504409"/>
      </dsp:txXfrm>
    </dsp:sp>
    <dsp:sp modelId="{6FDC405A-D8BA-43F5-B9BB-BA345559EF55}">
      <dsp:nvSpPr>
        <dsp:cNvPr id="0" name=""/>
        <dsp:cNvSpPr/>
      </dsp:nvSpPr>
      <dsp:spPr>
        <a:xfrm>
          <a:off x="6781802" y="380996"/>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Prosecution</a:t>
          </a:r>
          <a:r>
            <a:rPr lang="en-US" sz="2000" kern="1200" dirty="0"/>
            <a:t> </a:t>
          </a:r>
        </a:p>
      </dsp:txBody>
      <dsp:txXfrm>
        <a:off x="6781802" y="380996"/>
        <a:ext cx="1893875" cy="723509"/>
      </dsp:txXfrm>
    </dsp:sp>
    <dsp:sp modelId="{5B2FF4F5-EE3E-42E6-BF3F-770D2094FAA1}">
      <dsp:nvSpPr>
        <dsp:cNvPr id="0" name=""/>
        <dsp:cNvSpPr/>
      </dsp:nvSpPr>
      <dsp:spPr>
        <a:xfrm>
          <a:off x="6791555"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solidFill>
                <a:schemeClr val="tx1"/>
              </a:solidFill>
              <a:hlinkClick xmlns:r="http://schemas.openxmlformats.org/officeDocument/2006/relationships" r:id="rId1"/>
            </a:rPr>
            <a:t>Section 276 B</a:t>
          </a:r>
        </a:p>
      </dsp:txBody>
      <dsp:txXfrm>
        <a:off x="6791555" y="1141549"/>
        <a:ext cx="1893875" cy="25044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F8FB5-2FD1-4A05-9198-7796D4DB0BBD}" type="datetimeFigureOut">
              <a:rPr lang="en-IN" smtClean="0"/>
              <a:t>24-06-2021</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80A22-D0D7-4DD4-9C6E-AA18337AC22D}" type="slidenum">
              <a:rPr lang="en-IN" smtClean="0"/>
              <a:t>‹#›</a:t>
            </a:fld>
            <a:endParaRPr lang="en-IN" dirty="0"/>
          </a:p>
        </p:txBody>
      </p:sp>
    </p:spTree>
    <p:extLst>
      <p:ext uri="{BB962C8B-B14F-4D97-AF65-F5344CB8AC3E}">
        <p14:creationId xmlns:p14="http://schemas.microsoft.com/office/powerpoint/2010/main" val="124986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7280A22-D0D7-4DD4-9C6E-AA18337AC22D}" type="slidenum">
              <a:rPr lang="en-IN" smtClean="0"/>
              <a:t>39</a:t>
            </a:fld>
            <a:endParaRPr lang="en-IN" dirty="0"/>
          </a:p>
        </p:txBody>
      </p:sp>
    </p:spTree>
    <p:extLst>
      <p:ext uri="{BB962C8B-B14F-4D97-AF65-F5344CB8AC3E}">
        <p14:creationId xmlns:p14="http://schemas.microsoft.com/office/powerpoint/2010/main" val="157653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taxguru.in/income-tax/filing-date-of-form-27q-related-to-e-tds-changed.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taxguru.in/income-tax/section-80c-investment-equity-linked-savings-scheme-elss.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taxguru.in/income-tax/permanent-account-number-pan.htm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taxguru.in/income-tax/relationship-principal-agent-exsit-tds-deductible-commission.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taxguru.in/income-tax/concessional-ticket-to-travel-agents-cannot-be-termed-as-commission.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taxguru.in/income-tax/filing-date-of-form-27q-related-to-e-tds-changed.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s-blog.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8" name="Rounded Rectangle 7"/>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9" name="Rounded Rectangle 8"/>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13" name="Oval 12"/>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 </a:t>
            </a:r>
          </a:p>
        </p:txBody>
      </p:sp>
      <p:sp>
        <p:nvSpPr>
          <p:cNvPr id="14" name="Oval 13"/>
          <p:cNvSpPr/>
          <p:nvPr/>
        </p:nvSpPr>
        <p:spPr>
          <a:xfrm>
            <a:off x="2209800" y="23622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15" name="Oval 14"/>
          <p:cNvSpPr/>
          <p:nvPr/>
        </p:nvSpPr>
        <p:spPr>
          <a:xfrm>
            <a:off x="4114800" y="28194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16" name="Oval 15"/>
          <p:cNvSpPr/>
          <p:nvPr/>
        </p:nvSpPr>
        <p:spPr>
          <a:xfrm>
            <a:off x="5715000" y="21336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17" name="Oval 16"/>
          <p:cNvSpPr/>
          <p:nvPr/>
        </p:nvSpPr>
        <p:spPr>
          <a:xfrm>
            <a:off x="7239000" y="2895600"/>
            <a:ext cx="17526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37 A</a:t>
            </a:r>
          </a:p>
        </p:txBody>
      </p:sp>
      <p:sp>
        <p:nvSpPr>
          <p:cNvPr id="18" name="Oval 17"/>
          <p:cNvSpPr/>
          <p:nvPr/>
        </p:nvSpPr>
        <p:spPr>
          <a:xfrm>
            <a:off x="838200" y="49530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No.16A</a:t>
            </a:r>
          </a:p>
        </p:txBody>
      </p:sp>
      <p:sp>
        <p:nvSpPr>
          <p:cNvPr id="19" name="Oval 18"/>
          <p:cNvSpPr/>
          <p:nvPr/>
        </p:nvSpPr>
        <p:spPr>
          <a:xfrm>
            <a:off x="3810000" y="4953000"/>
            <a:ext cx="2057400" cy="10668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26 AS </a:t>
            </a:r>
          </a:p>
        </p:txBody>
      </p:sp>
      <p:sp>
        <p:nvSpPr>
          <p:cNvPr id="20" name="Oval 19"/>
          <p:cNvSpPr/>
          <p:nvPr/>
        </p:nvSpPr>
        <p:spPr>
          <a:xfrm>
            <a:off x="6553200" y="50292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27 Q</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295400"/>
            <a:ext cx="60960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b="1" dirty="0">
                <a:effectLst>
                  <a:outerShdw blurRad="38100" dist="38100" dir="2700000" algn="tl">
                    <a:srgbClr val="000000">
                      <a:alpha val="43137"/>
                    </a:srgbClr>
                  </a:outerShdw>
                </a:effectLst>
                <a:latin typeface="Times New Roman" pitchFamily="18" charset="0"/>
                <a:cs typeface="Times New Roman" pitchFamily="18" charset="0"/>
              </a:rPr>
              <a:t>CASE LAWS</a:t>
            </a:r>
            <a:endParaRPr lang="en-IN"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3510280" y="2961620"/>
            <a:ext cx="54102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latin typeface="Times New Roman" pitchFamily="18" charset="0"/>
                <a:cs typeface="Times New Roman" pitchFamily="18" charset="0"/>
              </a:rPr>
              <a:t>Payments made to the Non-Resident Sports Association represented  their income which accrued or arose or deemed to have accrued or arisen  in India, shall required to deduct tax under section 194E.</a:t>
            </a:r>
            <a:endParaRPr lang="en-IN" sz="2000" b="1" dirty="0">
              <a:latin typeface="Times New Roman" pitchFamily="18" charset="0"/>
              <a:cs typeface="Times New Roman" pitchFamily="18" charset="0"/>
            </a:endParaRPr>
          </a:p>
        </p:txBody>
      </p:sp>
      <p:sp>
        <p:nvSpPr>
          <p:cNvPr id="5" name="TextBox 4"/>
          <p:cNvSpPr txBox="1"/>
          <p:nvPr/>
        </p:nvSpPr>
        <p:spPr>
          <a:xfrm>
            <a:off x="381000" y="2438400"/>
            <a:ext cx="8534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i="1" dirty="0">
                <a:effectLst>
                  <a:outerShdw blurRad="38100" dist="38100" dir="2700000" algn="tl">
                    <a:srgbClr val="000000">
                      <a:alpha val="43137"/>
                    </a:srgbClr>
                  </a:outerShdw>
                </a:effectLst>
                <a:latin typeface="Times New Roman" pitchFamily="18" charset="0"/>
                <a:cs typeface="Times New Roman" pitchFamily="18" charset="0"/>
              </a:rPr>
              <a:t>Pilcom Vs. CIT West Bengal(SUPREME COURT)</a:t>
            </a:r>
            <a:endParaRPr lang="en-IN"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0933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png"/>
          <p:cNvPicPr>
            <a:picLocks noChangeAspect="1"/>
          </p:cNvPicPr>
          <p:nvPr/>
        </p:nvPicPr>
        <p:blipFill>
          <a:blip r:embed="rId2"/>
          <a:srcRect b="63889"/>
          <a:stretch>
            <a:fillRect/>
          </a:stretch>
        </p:blipFill>
        <p:spPr>
          <a:xfrm>
            <a:off x="0" y="1295400"/>
            <a:ext cx="9144000" cy="2971800"/>
          </a:xfrm>
          <a:prstGeom prst="rect">
            <a:avLst/>
          </a:prstGeom>
        </p:spPr>
      </p:pic>
      <p:pic>
        <p:nvPicPr>
          <p:cNvPr id="4" name="Picture 3" descr="128042-money-pti.jpeg"/>
          <p:cNvPicPr>
            <a:picLocks noChangeAspect="1"/>
          </p:cNvPicPr>
          <p:nvPr/>
        </p:nvPicPr>
        <p:blipFill>
          <a:blip r:embed="rId3"/>
          <a:stretch>
            <a:fillRect/>
          </a:stretch>
        </p:blipFill>
        <p:spPr>
          <a:xfrm>
            <a:off x="0" y="4267200"/>
            <a:ext cx="9144000" cy="2590800"/>
          </a:xfrm>
          <a:prstGeom prst="rect">
            <a:avLst/>
          </a:prstGeom>
        </p:spPr>
      </p:pic>
      <p:pic>
        <p:nvPicPr>
          <p:cNvPr id="5" name="Picture 4" descr="128042-money-pti.jpeg"/>
          <p:cNvPicPr>
            <a:picLocks noChangeAspect="1"/>
          </p:cNvPicPr>
          <p:nvPr/>
        </p:nvPicPr>
        <p:blipFill>
          <a:blip r:embed="rId3"/>
          <a:stretch>
            <a:fillRect/>
          </a:stretch>
        </p:blipFill>
        <p:spPr>
          <a:xfrm>
            <a:off x="0" y="0"/>
            <a:ext cx="9144000" cy="1295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194EE</a:t>
            </a:r>
          </a:p>
        </p:txBody>
      </p:sp>
      <p:sp>
        <p:nvSpPr>
          <p:cNvPr id="3" name="Rectangle 2"/>
          <p:cNvSpPr/>
          <p:nvPr/>
        </p:nvSpPr>
        <p:spPr>
          <a:xfrm>
            <a:off x="533400" y="1143000"/>
            <a:ext cx="76962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PAYMENTS IN RESPECT OF DEPOSITS UNDER NATIONAL SAVINGS SCHEME, ETC.</a:t>
            </a:r>
          </a:p>
        </p:txBody>
      </p:sp>
      <p:sp>
        <p:nvSpPr>
          <p:cNvPr id="4" name="Rectangle 3"/>
          <p:cNvSpPr/>
          <p:nvPr/>
        </p:nvSpPr>
        <p:spPr>
          <a:xfrm>
            <a:off x="533400" y="22098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194EE</a:t>
            </a:r>
          </a:p>
        </p:txBody>
      </p:sp>
      <p:cxnSp>
        <p:nvCxnSpPr>
          <p:cNvPr id="6" name="Straight Arrow Connector 5"/>
          <p:cNvCxnSpPr/>
          <p:nvPr/>
        </p:nvCxnSpPr>
        <p:spPr>
          <a:xfrm rot="5400000">
            <a:off x="3505994" y="3200400"/>
            <a:ext cx="7612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62000" y="3657600"/>
            <a:ext cx="7086600" cy="1676400"/>
          </a:xfrm>
          <a:prstGeom prst="round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latin typeface="Garamond" pitchFamily="18" charset="0"/>
              </a:rPr>
              <a:t>PAYMENT TO ANY PERSON ANY AMOUNT REFERRED TO IN </a:t>
            </a:r>
            <a:r>
              <a:rPr lang="en-US" sz="2000" b="1" dirty="0">
                <a:solidFill>
                  <a:schemeClr val="tx1"/>
                </a:solidFill>
                <a:latin typeface="Garamond" pitchFamily="18" charset="0"/>
              </a:rPr>
              <a:t>Clause (</a:t>
            </a:r>
            <a:r>
              <a:rPr lang="en-US" sz="2000" b="1" i="1" dirty="0">
                <a:solidFill>
                  <a:schemeClr val="tx1"/>
                </a:solidFill>
                <a:latin typeface="Garamond" pitchFamily="18" charset="0"/>
              </a:rPr>
              <a:t>a</a:t>
            </a:r>
            <a:r>
              <a:rPr lang="en-US" sz="2000" b="1" dirty="0">
                <a:solidFill>
                  <a:schemeClr val="tx1"/>
                </a:solidFill>
                <a:latin typeface="Garamond" pitchFamily="18" charset="0"/>
              </a:rPr>
              <a:t>) Of Sub-section (2) Of Section 80CCA</a:t>
            </a:r>
            <a:r>
              <a:rPr lang="en-US" sz="2000" b="1" dirty="0">
                <a:latin typeface="Garamond"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304800"/>
            <a:ext cx="7772400" cy="510778"/>
          </a:xfrm>
          <a:prstGeom prst="roundRect">
            <a:avLst/>
          </a:prstGeom>
          <a:solidFill>
            <a:srgbClr val="002060"/>
          </a:solidFill>
        </p:spPr>
        <p:txBody>
          <a:bodyPr wrap="square" rtlCol="0">
            <a:spAutoFit/>
          </a:bodyPr>
          <a:lstStyle/>
          <a:p>
            <a:pPr algn="ctr"/>
            <a:r>
              <a:rPr lang="en-US" sz="2400" b="1" dirty="0">
                <a:solidFill>
                  <a:schemeClr val="bg1"/>
                </a:solidFill>
                <a:latin typeface="Garamond" pitchFamily="18" charset="0"/>
              </a:rPr>
              <a:t>CLAUSE (a) of Sub section (2) of Section 80CCA</a:t>
            </a:r>
          </a:p>
        </p:txBody>
      </p:sp>
      <p:sp>
        <p:nvSpPr>
          <p:cNvPr id="3" name="TextBox 2"/>
          <p:cNvSpPr txBox="1"/>
          <p:nvPr/>
        </p:nvSpPr>
        <p:spPr>
          <a:xfrm>
            <a:off x="685800" y="1219200"/>
            <a:ext cx="7620000" cy="707886"/>
          </a:xfrm>
          <a:prstGeom prst="rect">
            <a:avLst/>
          </a:prstGeom>
          <a:noFill/>
        </p:spPr>
        <p:txBody>
          <a:bodyPr wrap="square" rtlCol="0">
            <a:spAutoFit/>
          </a:bodyPr>
          <a:lstStyle/>
          <a:p>
            <a:r>
              <a:rPr lang="en-US" sz="2000" b="1" dirty="0">
                <a:latin typeface="Garamond" pitchFamily="18" charset="0"/>
              </a:rPr>
              <a:t> Where any amount-</a:t>
            </a:r>
          </a:p>
          <a:p>
            <a:r>
              <a:rPr lang="en-US" sz="2000" b="1" dirty="0">
                <a:latin typeface="Garamond" pitchFamily="18" charset="0"/>
              </a:rPr>
              <a:t> </a:t>
            </a:r>
          </a:p>
        </p:txBody>
      </p:sp>
      <p:sp>
        <p:nvSpPr>
          <p:cNvPr id="4" name="Rectangle 3"/>
          <p:cNvSpPr/>
          <p:nvPr/>
        </p:nvSpPr>
        <p:spPr>
          <a:xfrm>
            <a:off x="685800" y="1828800"/>
            <a:ext cx="7696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STANDING TO THE CREDIT OF THE ASSESSEE</a:t>
            </a:r>
          </a:p>
        </p:txBody>
      </p:sp>
      <p:sp>
        <p:nvSpPr>
          <p:cNvPr id="5" name="Rounded Rectangle 4"/>
          <p:cNvSpPr/>
          <p:nvPr/>
        </p:nvSpPr>
        <p:spPr>
          <a:xfrm>
            <a:off x="685800" y="2667000"/>
            <a:ext cx="77724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UNDER THE </a:t>
            </a:r>
            <a:r>
              <a:rPr lang="en-US" sz="2000" b="1" dirty="0">
                <a:latin typeface="Garamond" pitchFamily="18" charset="0"/>
              </a:rPr>
              <a:t>NATIONAL SAVINGS SCHEME</a:t>
            </a:r>
            <a:r>
              <a:rPr lang="en-US" sz="2000" dirty="0">
                <a:latin typeface="Garamond" pitchFamily="18" charset="0"/>
              </a:rPr>
              <a:t> IN RESPECT OF WHICH A DEDUCTION HAS BEEN ALLOWED UNDER SUB SECTION (1)</a:t>
            </a:r>
          </a:p>
        </p:txBody>
      </p:sp>
      <p:sp>
        <p:nvSpPr>
          <p:cNvPr id="6" name="Rectangle 5"/>
          <p:cNvSpPr/>
          <p:nvPr/>
        </p:nvSpPr>
        <p:spPr>
          <a:xfrm>
            <a:off x="762000" y="4343400"/>
            <a:ext cx="7620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TOGETHER WITH THE INTEREST ACCRUED ON SUCH AMOUNT</a:t>
            </a:r>
          </a:p>
          <a:p>
            <a:pPr algn="ctr"/>
            <a:endParaRPr lang="en-US" sz="2000" b="1" dirty="0">
              <a:latin typeface="Garamond" pitchFamily="18" charset="0"/>
            </a:endParaRPr>
          </a:p>
        </p:txBody>
      </p:sp>
      <p:sp>
        <p:nvSpPr>
          <p:cNvPr id="7" name="Rounded Rectangle 6"/>
          <p:cNvSpPr/>
          <p:nvPr/>
        </p:nvSpPr>
        <p:spPr>
          <a:xfrm>
            <a:off x="685800" y="5410200"/>
            <a:ext cx="76962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IS WITHDRAWN IN WHOLE OR PART IN ANY PREVIOUS YEAR.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194EE</a:t>
            </a:r>
          </a:p>
        </p:txBody>
      </p:sp>
      <p:sp>
        <p:nvSpPr>
          <p:cNvPr id="5" name="Down Arrow 4"/>
          <p:cNvSpPr/>
          <p:nvPr/>
        </p:nvSpPr>
        <p:spPr>
          <a:xfrm>
            <a:off x="4114800" y="1524000"/>
            <a:ext cx="3048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1828800" y="2286000"/>
            <a:ext cx="5715000" cy="1905000"/>
          </a:xfrm>
          <a:prstGeom prst="flowChartTerminator">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solidFill>
                  <a:schemeClr val="tx1"/>
                </a:solidFill>
                <a:latin typeface="Garamond" pitchFamily="18" charset="0"/>
              </a:rPr>
              <a:t>AT THE TIME OF PAYMENT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194EE IS TO BE DEDUCTED</a:t>
            </a:r>
          </a:p>
        </p:txBody>
      </p:sp>
      <p:sp>
        <p:nvSpPr>
          <p:cNvPr id="7" name="Down Arrow 6"/>
          <p:cNvSpPr/>
          <p:nvPr/>
        </p:nvSpPr>
        <p:spPr>
          <a:xfrm>
            <a:off x="4267200" y="1468120"/>
            <a:ext cx="3048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74060" y="2077720"/>
            <a:ext cx="2362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10%</a:t>
            </a:r>
          </a:p>
        </p:txBody>
      </p:sp>
      <p:sp>
        <p:nvSpPr>
          <p:cNvPr id="9" name="Flowchart: Terminator 8"/>
          <p:cNvSpPr/>
          <p:nvPr/>
        </p:nvSpPr>
        <p:spPr>
          <a:xfrm>
            <a:off x="487680" y="403860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10" name="Down Arrow 9"/>
          <p:cNvSpPr/>
          <p:nvPr/>
        </p:nvSpPr>
        <p:spPr>
          <a:xfrm>
            <a:off x="4300220" y="495300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083560" y="5486400"/>
            <a:ext cx="2743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
        <p:nvSpPr>
          <p:cNvPr id="12" name="TextBox 11"/>
          <p:cNvSpPr txBox="1"/>
          <p:nvPr/>
        </p:nvSpPr>
        <p:spPr>
          <a:xfrm>
            <a:off x="665480" y="3220720"/>
            <a:ext cx="768096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a:effectLst>
                  <a:outerShdw blurRad="38100" dist="38100" dir="2700000" algn="tl">
                    <a:srgbClr val="000000">
                      <a:alpha val="43137"/>
                    </a:srgbClr>
                  </a:outerShdw>
                </a:effectLst>
                <a:latin typeface="Garamond" pitchFamily="18" charset="0"/>
              </a:rPr>
              <a:t>The rate is7.5% for transactions from 14 May 2020 until 31 March 2021.(COVID PERIOD)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1"/>
            <a:ext cx="8001000" cy="76944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200" b="1" dirty="0">
                <a:solidFill>
                  <a:schemeClr val="dk1"/>
                </a:solidFill>
                <a:effectLst>
                  <a:outerShdw blurRad="38100" dist="38100" dir="2700000" algn="tl">
                    <a:srgbClr val="000000">
                      <a:alpha val="43137"/>
                    </a:srgbClr>
                  </a:outerShdw>
                </a:effectLst>
                <a:latin typeface="Garamond" pitchFamily="18" charset="0"/>
              </a:rPr>
              <a:t> </a:t>
            </a:r>
            <a:r>
              <a:rPr lang="en-US" sz="2200" b="1" dirty="0">
                <a:latin typeface="Garamond" pitchFamily="18" charset="0"/>
              </a:rPr>
              <a:t>WHEN NO TDS IS DEDUCTIBLE UNDER SECTION 194EE</a:t>
            </a:r>
          </a:p>
          <a:p>
            <a:pPr algn="ctr"/>
            <a:endParaRPr lang="en-US" sz="2200" b="1" dirty="0">
              <a:solidFill>
                <a:schemeClr val="dk1"/>
              </a:solidFill>
              <a:effectLst>
                <a:outerShdw blurRad="38100" dist="38100" dir="2700000" algn="tl">
                  <a:srgbClr val="000000">
                    <a:alpha val="43137"/>
                  </a:srgbClr>
                </a:outerShdw>
              </a:effectLst>
              <a:latin typeface="Garamond" pitchFamily="18" charset="0"/>
            </a:endParaRPr>
          </a:p>
        </p:txBody>
      </p:sp>
      <p:cxnSp>
        <p:nvCxnSpPr>
          <p:cNvPr id="4" name="Straight Connector 3"/>
          <p:cNvCxnSpPr/>
          <p:nvPr/>
        </p:nvCxnSpPr>
        <p:spPr>
          <a:xfrm rot="5400000">
            <a:off x="3848894" y="1713706"/>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14400" y="1981200"/>
            <a:ext cx="7162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960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6964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76588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04800" y="2971800"/>
            <a:ext cx="2590800" cy="1828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PAYMENT UP TO RS. 2,500</a:t>
            </a:r>
          </a:p>
        </p:txBody>
      </p:sp>
      <p:sp>
        <p:nvSpPr>
          <p:cNvPr id="14" name="Rounded Rectangle 13"/>
          <p:cNvSpPr/>
          <p:nvPr/>
        </p:nvSpPr>
        <p:spPr>
          <a:xfrm>
            <a:off x="3352800" y="3048000"/>
            <a:ext cx="2438400" cy="2514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PAYMENT TO LEGAL HEIRS </a:t>
            </a:r>
          </a:p>
        </p:txBody>
      </p:sp>
      <p:sp>
        <p:nvSpPr>
          <p:cNvPr id="15" name="Rounded Rectangle 14"/>
          <p:cNvSpPr/>
          <p:nvPr/>
        </p:nvSpPr>
        <p:spPr>
          <a:xfrm>
            <a:off x="6172200" y="3048000"/>
            <a:ext cx="2667000" cy="2438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DECLARATION TO THE PAYER IN FORM NO. 15G OR 15H [Section 197A]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TDS RETURN FILING U/S 194EE</a:t>
            </a:r>
          </a:p>
        </p:txBody>
      </p:sp>
      <p:sp>
        <p:nvSpPr>
          <p:cNvPr id="3" name="Rounded Rectangle 2"/>
          <p:cNvSpPr/>
          <p:nvPr/>
        </p:nvSpPr>
        <p:spPr>
          <a:xfrm>
            <a:off x="533400" y="1905000"/>
            <a:ext cx="7772400" cy="220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Garamond" pitchFamily="18" charset="0"/>
              </a:rPr>
              <a:t>The Deductor, under section 194EE of the Income Tax Act, 1961, is required to furnish TDS return in </a:t>
            </a:r>
            <a:r>
              <a:rPr lang="en-US" sz="2400" b="1" dirty="0">
                <a:latin typeface="Garamond" pitchFamily="18" charset="0"/>
                <a:hlinkClick r:id="rId2"/>
              </a:rPr>
              <a:t>Form 26Q</a:t>
            </a:r>
            <a:endParaRPr lang="en-US" sz="2400" dirty="0">
              <a:latin typeface="Garamond" pitchFamily="18" charset="0"/>
            </a:endParaRPr>
          </a:p>
        </p:txBody>
      </p:sp>
      <p:sp>
        <p:nvSpPr>
          <p:cNvPr id="5" name="Down Arrow 4"/>
          <p:cNvSpPr/>
          <p:nvPr/>
        </p:nvSpPr>
        <p:spPr>
          <a:xfrm>
            <a:off x="3962400" y="1143000"/>
            <a:ext cx="685800" cy="609600"/>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8" name="Rounded Rectangle 7"/>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9" name="Rounded Rectangle 8"/>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13" name="Oval 12"/>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29C</a:t>
            </a:r>
          </a:p>
        </p:txBody>
      </p:sp>
      <p:sp>
        <p:nvSpPr>
          <p:cNvPr id="14" name="Oval 13"/>
          <p:cNvSpPr/>
          <p:nvPr/>
        </p:nvSpPr>
        <p:spPr>
          <a:xfrm>
            <a:off x="1752600" y="2209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15" name="Oval 14"/>
          <p:cNvSpPr/>
          <p:nvPr/>
        </p:nvSpPr>
        <p:spPr>
          <a:xfrm>
            <a:off x="3276600" y="26670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16" name="Oval 15"/>
          <p:cNvSpPr/>
          <p:nvPr/>
        </p:nvSpPr>
        <p:spPr>
          <a:xfrm>
            <a:off x="4876800" y="22860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17" name="Oval 16"/>
          <p:cNvSpPr/>
          <p:nvPr/>
        </p:nvSpPr>
        <p:spPr>
          <a:xfrm>
            <a:off x="6477000" y="2667000"/>
            <a:ext cx="16002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 AB</a:t>
            </a:r>
          </a:p>
        </p:txBody>
      </p:sp>
      <p:sp>
        <p:nvSpPr>
          <p:cNvPr id="18" name="Oval 17"/>
          <p:cNvSpPr/>
          <p:nvPr/>
        </p:nvSpPr>
        <p:spPr>
          <a:xfrm>
            <a:off x="304800" y="46482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15</a:t>
            </a:r>
          </a:p>
        </p:txBody>
      </p:sp>
      <p:sp>
        <p:nvSpPr>
          <p:cNvPr id="19" name="Oval 18"/>
          <p:cNvSpPr/>
          <p:nvPr/>
        </p:nvSpPr>
        <p:spPr>
          <a:xfrm>
            <a:off x="2590800" y="4648200"/>
            <a:ext cx="2057400" cy="10668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15H</a:t>
            </a:r>
          </a:p>
        </p:txBody>
      </p:sp>
      <p:sp>
        <p:nvSpPr>
          <p:cNvPr id="20" name="Oval 19"/>
          <p:cNvSpPr/>
          <p:nvPr/>
        </p:nvSpPr>
        <p:spPr>
          <a:xfrm>
            <a:off x="4876800" y="47244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21" name="Oval 20"/>
          <p:cNvSpPr/>
          <p:nvPr/>
        </p:nvSpPr>
        <p:spPr>
          <a:xfrm>
            <a:off x="7696200" y="2209800"/>
            <a:ext cx="14478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37</a:t>
            </a:r>
          </a:p>
        </p:txBody>
      </p:sp>
      <p:sp>
        <p:nvSpPr>
          <p:cNvPr id="22" name="Oval 21"/>
          <p:cNvSpPr/>
          <p:nvPr/>
        </p:nvSpPr>
        <p:spPr>
          <a:xfrm>
            <a:off x="7086600" y="4724400"/>
            <a:ext cx="18288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23" name="Oval 22"/>
          <p:cNvSpPr/>
          <p:nvPr/>
        </p:nvSpPr>
        <p:spPr>
          <a:xfrm>
            <a:off x="1524000" y="5867400"/>
            <a:ext cx="22098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24" name="Oval 23"/>
          <p:cNvSpPr/>
          <p:nvPr/>
        </p:nvSpPr>
        <p:spPr>
          <a:xfrm>
            <a:off x="4495800" y="57912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AutoShape 2" descr="TDS: All about Tax Deducted at 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914400" y="118646"/>
            <a:ext cx="7315200" cy="2862322"/>
          </a:xfrm>
          <a:prstGeom prst="rect">
            <a:avLst/>
          </a:prstGeom>
          <a:noFill/>
        </p:spPr>
        <p:txBody>
          <a:bodyPr wrap="square" lIns="91440" tIns="45720" rIns="91440" bIns="4572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a:ln w="11430"/>
                <a:solidFill>
                  <a:srgbClr val="003300"/>
                </a:solidFill>
                <a:effectLst>
                  <a:outerShdw blurRad="50800" dist="39000" dir="5460000" algn="tl">
                    <a:srgbClr val="000000">
                      <a:alpha val="38000"/>
                    </a:srgbClr>
                  </a:outerShdw>
                </a:effectLst>
              </a:rPr>
              <a:t> SESSION ON TDS SECTIONS 194E, 194EE, 194F, 194G,194H,194M</a:t>
            </a:r>
          </a:p>
          <a:p>
            <a:pPr algn="ctr"/>
            <a:endParaRPr lang="en-US" sz="4400" b="1" cap="none" spc="0" dirty="0">
              <a:ln w="11430"/>
              <a:solidFill>
                <a:srgbClr val="003300"/>
              </a:solidFill>
              <a:effectLst>
                <a:outerShdw blurRad="50800" dist="39000" dir="5460000" algn="tl">
                  <a:srgbClr val="000000">
                    <a:alpha val="38000"/>
                  </a:srgbClr>
                </a:outerShdw>
              </a:effectLst>
            </a:endParaRPr>
          </a:p>
        </p:txBody>
      </p:sp>
      <p:pic>
        <p:nvPicPr>
          <p:cNvPr id="7" name="Picture 6" descr="images.jpg"/>
          <p:cNvPicPr>
            <a:picLocks noChangeAspect="1"/>
          </p:cNvPicPr>
          <p:nvPr/>
        </p:nvPicPr>
        <p:blipFill>
          <a:blip r:embed="rId2"/>
          <a:stretch>
            <a:fillRect/>
          </a:stretch>
        </p:blipFill>
        <p:spPr>
          <a:xfrm>
            <a:off x="457200" y="3200400"/>
            <a:ext cx="8153400" cy="3276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1000"/>
            <a:lum/>
          </a:blip>
          <a:srcRect/>
          <a:stretch>
            <a:fillRect l="-25000" r="-25000"/>
          </a:stretch>
        </a:blipFill>
        <a:effectLst/>
      </p:bgPr>
    </p:bg>
    <p:spTree>
      <p:nvGrpSpPr>
        <p:cNvPr id="1" name=""/>
        <p:cNvGrpSpPr/>
        <p:nvPr/>
      </p:nvGrpSpPr>
      <p:grpSpPr>
        <a:xfrm>
          <a:off x="0" y="0"/>
          <a:ext cx="0" cy="0"/>
          <a:chOff x="0" y="0"/>
          <a:chExt cx="0" cy="0"/>
        </a:xfrm>
      </p:grpSpPr>
      <p:pic>
        <p:nvPicPr>
          <p:cNvPr id="2" name="Picture 1" descr="slide_24.jpg"/>
          <p:cNvPicPr>
            <a:picLocks noChangeAspect="1"/>
          </p:cNvPicPr>
          <p:nvPr/>
        </p:nvPicPr>
        <p:blipFill>
          <a:blip r:embed="rId3"/>
          <a:srcRect b="55556"/>
          <a:stretch>
            <a:fillRect/>
          </a:stretch>
        </p:blipFill>
        <p:spPr>
          <a:xfrm>
            <a:off x="0" y="304800"/>
            <a:ext cx="9144000" cy="3048000"/>
          </a:xfrm>
          <a:prstGeom prst="rect">
            <a:avLst/>
          </a:prstGeom>
        </p:spPr>
      </p:pic>
      <p:pic>
        <p:nvPicPr>
          <p:cNvPr id="4" name="Picture 3" descr="download.jpg"/>
          <p:cNvPicPr>
            <a:picLocks noChangeAspect="1"/>
          </p:cNvPicPr>
          <p:nvPr/>
        </p:nvPicPr>
        <p:blipFill>
          <a:blip r:embed="rId4"/>
          <a:stretch>
            <a:fillRect/>
          </a:stretch>
        </p:blipFill>
        <p:spPr>
          <a:xfrm>
            <a:off x="4648200" y="2057400"/>
            <a:ext cx="4495800" cy="3505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194F</a:t>
            </a:r>
          </a:p>
        </p:txBody>
      </p:sp>
      <p:sp>
        <p:nvSpPr>
          <p:cNvPr id="3" name="Rectangle 2"/>
          <p:cNvSpPr/>
          <p:nvPr/>
        </p:nvSpPr>
        <p:spPr>
          <a:xfrm>
            <a:off x="533400" y="1143000"/>
            <a:ext cx="76962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PAYMENTS ON ACCOUNT OF REPURCHASE OF UNITS BY MUTUAL FUND OR UTI</a:t>
            </a:r>
          </a:p>
        </p:txBody>
      </p:sp>
      <p:sp>
        <p:nvSpPr>
          <p:cNvPr id="4" name="Rectangle 3"/>
          <p:cNvSpPr/>
          <p:nvPr/>
        </p:nvSpPr>
        <p:spPr>
          <a:xfrm>
            <a:off x="533400" y="22098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194F</a:t>
            </a:r>
          </a:p>
        </p:txBody>
      </p:sp>
      <p:sp>
        <p:nvSpPr>
          <p:cNvPr id="5" name="Rounded Rectangle 4"/>
          <p:cNvSpPr/>
          <p:nvPr/>
        </p:nvSpPr>
        <p:spPr>
          <a:xfrm>
            <a:off x="762000" y="4800600"/>
            <a:ext cx="7086600" cy="1676400"/>
          </a:xfrm>
          <a:prstGeom prst="round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latin typeface="Garamond" pitchFamily="18" charset="0"/>
              </a:rPr>
              <a:t>PAYMENT TO ANY PERSON ANY AMOUNT REFERRED TO IN Subsection (2) of section 80CCB</a:t>
            </a:r>
          </a:p>
        </p:txBody>
      </p:sp>
      <p:sp>
        <p:nvSpPr>
          <p:cNvPr id="6" name="Down Arrow 5"/>
          <p:cNvSpPr/>
          <p:nvPr/>
        </p:nvSpPr>
        <p:spPr>
          <a:xfrm>
            <a:off x="3733800" y="2895600"/>
            <a:ext cx="8382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3581400"/>
            <a:ext cx="6324600" cy="762000"/>
          </a:xfrm>
          <a:prstGeom prst="flowChartPreparati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Garamond" pitchFamily="18" charset="0"/>
              </a:rPr>
              <a:t>MUTUAL FUNDS or UTI</a:t>
            </a:r>
            <a:r>
              <a:rPr lang="en-US" sz="2000" dirty="0">
                <a:latin typeface="Garamond" pitchFamily="18" charset="0"/>
              </a:rPr>
              <a:t> IS LIABLE TO DEDUCT TDS 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81000"/>
            <a:ext cx="7467600"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a:latin typeface="Garamond" pitchFamily="18" charset="0"/>
              </a:rPr>
              <a:t>SECTION 80 CCB (2)</a:t>
            </a:r>
          </a:p>
        </p:txBody>
      </p:sp>
      <p:sp>
        <p:nvSpPr>
          <p:cNvPr id="4" name="Down Arrow 3"/>
          <p:cNvSpPr/>
          <p:nvPr/>
        </p:nvSpPr>
        <p:spPr>
          <a:xfrm>
            <a:off x="3962400" y="1295400"/>
            <a:ext cx="762000" cy="8382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1143000" y="2209800"/>
            <a:ext cx="6705600" cy="1676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latin typeface="Garamond" pitchFamily="18" charset="0"/>
              </a:rPr>
              <a:t>Amount which is invested by the assessee in the units being issued under a plan formulated under the</a:t>
            </a:r>
          </a:p>
          <a:p>
            <a:pPr algn="ctr"/>
            <a:r>
              <a:rPr lang="en-US" sz="2200" dirty="0">
                <a:latin typeface="Garamond" pitchFamily="18" charset="0"/>
              </a:rPr>
              <a:t> </a:t>
            </a:r>
            <a:r>
              <a:rPr lang="en-US" sz="2200" b="1" dirty="0">
                <a:latin typeface="Garamond" pitchFamily="18" charset="0"/>
                <a:hlinkClick r:id="rId2"/>
              </a:rPr>
              <a:t>Equity Linked Savings Scheme</a:t>
            </a:r>
            <a:r>
              <a:rPr lang="en-US" sz="2200" dirty="0">
                <a:latin typeface="Garamond" pitchFamily="18" charset="0"/>
              </a:rPr>
              <a:t>.</a:t>
            </a:r>
          </a:p>
        </p:txBody>
      </p:sp>
      <p:cxnSp>
        <p:nvCxnSpPr>
          <p:cNvPr id="7" name="Straight Arrow Connector 6"/>
          <p:cNvCxnSpPr/>
          <p:nvPr/>
        </p:nvCxnSpPr>
        <p:spPr>
          <a:xfrm rot="5400000">
            <a:off x="4153694" y="4228306"/>
            <a:ext cx="5326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lowchart: Preparation 8"/>
          <p:cNvSpPr/>
          <p:nvPr/>
        </p:nvSpPr>
        <p:spPr>
          <a:xfrm>
            <a:off x="838200" y="4572000"/>
            <a:ext cx="7391400" cy="1905000"/>
          </a:xfrm>
          <a:prstGeom prst="flowChartPreparation">
            <a:avLst/>
          </a:prstGeom>
        </p:spPr>
        <p:style>
          <a:lnRef idx="1">
            <a:schemeClr val="accent6"/>
          </a:lnRef>
          <a:fillRef idx="1002">
            <a:schemeClr val="dk2"/>
          </a:fillRef>
          <a:effectRef idx="1">
            <a:schemeClr val="accent6"/>
          </a:effectRef>
          <a:fontRef idx="minor">
            <a:schemeClr val="dk1"/>
          </a:fontRef>
        </p:style>
        <p:txBody>
          <a:bodyPr rtlCol="0" anchor="ctr"/>
          <a:lstStyle/>
          <a:p>
            <a:pPr algn="ctr"/>
            <a:r>
              <a:rPr lang="en-US" sz="2000" dirty="0">
                <a:latin typeface="Garamond" pitchFamily="18" charset="0"/>
              </a:rPr>
              <a:t>The amount so invested has been allowed as a deduction, however, the amount invested (whole or part) is returned back to the assessee by the Fund / Trust either by way of repurchase of the units or on the termination of the plan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194F</a:t>
            </a:r>
          </a:p>
        </p:txBody>
      </p:sp>
      <p:sp>
        <p:nvSpPr>
          <p:cNvPr id="3" name="Down Arrow 2"/>
          <p:cNvSpPr/>
          <p:nvPr/>
        </p:nvSpPr>
        <p:spPr>
          <a:xfrm>
            <a:off x="3810000" y="1371600"/>
            <a:ext cx="762000" cy="762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1143000" y="2209800"/>
            <a:ext cx="64770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solidFill>
                  <a:schemeClr val="tx1"/>
                </a:solidFill>
                <a:latin typeface="Garamond" pitchFamily="18" charset="0"/>
              </a:rPr>
              <a:t>AT THE TIME OF MAKING PAYMENT OF THE REQUISITE AMOUNT</a:t>
            </a:r>
          </a:p>
        </p:txBody>
      </p:sp>
      <p:sp>
        <p:nvSpPr>
          <p:cNvPr id="8" name="Rectangle 7"/>
          <p:cNvSpPr/>
          <p:nvPr/>
        </p:nvSpPr>
        <p:spPr>
          <a:xfrm>
            <a:off x="457200" y="35814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rPr>
              <a:t>TIME OF DEPOSIT OF TDS WITH THE GOVERNMENT </a:t>
            </a:r>
          </a:p>
        </p:txBody>
      </p:sp>
      <p:sp>
        <p:nvSpPr>
          <p:cNvPr id="9" name="Down Arrow 8"/>
          <p:cNvSpPr/>
          <p:nvPr/>
        </p:nvSpPr>
        <p:spPr>
          <a:xfrm>
            <a:off x="3810000" y="4648200"/>
            <a:ext cx="7620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990600" y="5486400"/>
            <a:ext cx="7086600" cy="990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Garamond" pitchFamily="18" charset="0"/>
              </a:rPr>
              <a:t>within a period of </a:t>
            </a:r>
            <a:r>
              <a:rPr lang="en-US" sz="2000" b="1" dirty="0">
                <a:latin typeface="Garamond" pitchFamily="18" charset="0"/>
              </a:rPr>
              <a:t>7 days </a:t>
            </a:r>
            <a:r>
              <a:rPr lang="en-US" sz="2000" dirty="0">
                <a:latin typeface="Garamond" pitchFamily="18" charset="0"/>
              </a:rPr>
              <a:t>from </a:t>
            </a:r>
            <a:r>
              <a:rPr lang="en-US" sz="2000" b="1" dirty="0">
                <a:latin typeface="Garamond" pitchFamily="18" charset="0"/>
              </a:rPr>
              <a:t>the end of the month </a:t>
            </a:r>
            <a:r>
              <a:rPr lang="en-US" sz="2000" dirty="0">
                <a:latin typeface="Garamond" pitchFamily="18" charset="0"/>
              </a:rPr>
              <a:t>in which TDS is deducted. However, the TDS deducted in the </a:t>
            </a:r>
            <a:r>
              <a:rPr lang="en-US" sz="2000" b="1" dirty="0">
                <a:latin typeface="Garamond" pitchFamily="18" charset="0"/>
              </a:rPr>
              <a:t>month of March </a:t>
            </a:r>
            <a:r>
              <a:rPr lang="en-US" sz="2000" dirty="0">
                <a:latin typeface="Garamond" pitchFamily="18" charset="0"/>
              </a:rPr>
              <a:t>is to be deposited </a:t>
            </a:r>
            <a:r>
              <a:rPr lang="en-US" sz="2000" b="1" dirty="0">
                <a:latin typeface="Garamond" pitchFamily="18" charset="0"/>
              </a:rPr>
              <a:t>on or before 30</a:t>
            </a:r>
            <a:r>
              <a:rPr lang="en-US" sz="2000" b="1" baseline="30000" dirty="0">
                <a:latin typeface="Garamond" pitchFamily="18" charset="0"/>
              </a:rPr>
              <a:t>th</a:t>
            </a:r>
            <a:r>
              <a:rPr lang="en-US" sz="2000" b="1" dirty="0">
                <a:latin typeface="Garamond" pitchFamily="18" charset="0"/>
              </a:rPr>
              <a:t> April.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194F IS TO BE DEDUCTED</a:t>
            </a:r>
          </a:p>
        </p:txBody>
      </p:sp>
      <p:sp>
        <p:nvSpPr>
          <p:cNvPr id="3" name="Down Arrow 2"/>
          <p:cNvSpPr/>
          <p:nvPr/>
        </p:nvSpPr>
        <p:spPr>
          <a:xfrm>
            <a:off x="3886200" y="1600200"/>
            <a:ext cx="8382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964180" y="2286000"/>
            <a:ext cx="26670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 20 %</a:t>
            </a:r>
          </a:p>
        </p:txBody>
      </p:sp>
      <p:sp>
        <p:nvSpPr>
          <p:cNvPr id="5" name="Rounded Rectangle 4"/>
          <p:cNvSpPr/>
          <p:nvPr/>
        </p:nvSpPr>
        <p:spPr>
          <a:xfrm>
            <a:off x="457200" y="3352800"/>
            <a:ext cx="8153400" cy="76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latin typeface="Garamond" pitchFamily="18" charset="0"/>
              </a:rPr>
              <a:t>There is no exemption limit provided under section 194F</a:t>
            </a:r>
          </a:p>
        </p:txBody>
      </p:sp>
      <p:sp>
        <p:nvSpPr>
          <p:cNvPr id="6" name="Rectangle 5"/>
          <p:cNvSpPr/>
          <p:nvPr/>
        </p:nvSpPr>
        <p:spPr>
          <a:xfrm>
            <a:off x="609600" y="4495800"/>
            <a:ext cx="7924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CATEGORY OF PAYEE</a:t>
            </a:r>
          </a:p>
        </p:txBody>
      </p:sp>
      <p:sp>
        <p:nvSpPr>
          <p:cNvPr id="7" name="Down Arrow 6"/>
          <p:cNvSpPr/>
          <p:nvPr/>
        </p:nvSpPr>
        <p:spPr>
          <a:xfrm>
            <a:off x="3962400" y="5105400"/>
            <a:ext cx="838200" cy="609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57200" y="5715000"/>
            <a:ext cx="8305800" cy="9144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latin typeface="Garamond" pitchFamily="18" charset="0"/>
              </a:rPr>
              <a:t>Individuals And HUF</a:t>
            </a:r>
          </a:p>
        </p:txBody>
      </p:sp>
      <p:sp>
        <p:nvSpPr>
          <p:cNvPr id="9" name="TextBox 8"/>
          <p:cNvSpPr txBox="1"/>
          <p:nvPr/>
        </p:nvSpPr>
        <p:spPr>
          <a:xfrm>
            <a:off x="5651500" y="2029361"/>
            <a:ext cx="34290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a:effectLst>
                  <a:outerShdw blurRad="38100" dist="38100" dir="2700000" algn="tl">
                    <a:srgbClr val="000000">
                      <a:alpha val="43137"/>
                    </a:srgbClr>
                  </a:outerShdw>
                </a:effectLst>
                <a:latin typeface="Garamond" pitchFamily="18" charset="0"/>
              </a:rPr>
              <a:t>The rate is 15% for transactions from 14 May 2020 until 31 March 2021.(COVID PERIOD)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3" name="Rounded Rectangle 2"/>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4" name="Rounded Rectangle 3"/>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5" name="Oval 4"/>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6" name="Oval 5"/>
          <p:cNvSpPr/>
          <p:nvPr/>
        </p:nvSpPr>
        <p:spPr>
          <a:xfrm>
            <a:off x="1981200" y="2209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7" name="Oval 6"/>
          <p:cNvSpPr/>
          <p:nvPr/>
        </p:nvSpPr>
        <p:spPr>
          <a:xfrm>
            <a:off x="3505200" y="27432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8" name="Oval 7"/>
          <p:cNvSpPr/>
          <p:nvPr/>
        </p:nvSpPr>
        <p:spPr>
          <a:xfrm>
            <a:off x="5105400" y="22098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12" name="Oval 11"/>
          <p:cNvSpPr/>
          <p:nvPr/>
        </p:nvSpPr>
        <p:spPr>
          <a:xfrm>
            <a:off x="533400" y="48006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13" name="Oval 12"/>
          <p:cNvSpPr/>
          <p:nvPr/>
        </p:nvSpPr>
        <p:spPr>
          <a:xfrm>
            <a:off x="6858000" y="2743200"/>
            <a:ext cx="16764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27</a:t>
            </a:r>
          </a:p>
        </p:txBody>
      </p:sp>
      <p:sp>
        <p:nvSpPr>
          <p:cNvPr id="14" name="Oval 13"/>
          <p:cNvSpPr/>
          <p:nvPr/>
        </p:nvSpPr>
        <p:spPr>
          <a:xfrm>
            <a:off x="2590800" y="54864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15" name="Oval 14"/>
          <p:cNvSpPr/>
          <p:nvPr/>
        </p:nvSpPr>
        <p:spPr>
          <a:xfrm>
            <a:off x="4876800" y="4953000"/>
            <a:ext cx="19812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16" name="Oval 15"/>
          <p:cNvSpPr/>
          <p:nvPr/>
        </p:nvSpPr>
        <p:spPr>
          <a:xfrm>
            <a:off x="6629400" y="55626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194G-1.jpg"/>
          <p:cNvPicPr>
            <a:picLocks noChangeAspect="1"/>
          </p:cNvPicPr>
          <p:nvPr/>
        </p:nvPicPr>
        <p:blipFill>
          <a:blip r:embed="rId2"/>
          <a:srcRect l="7500" r="12500"/>
          <a:stretch>
            <a:fillRect/>
          </a:stretch>
        </p:blipFill>
        <p:spPr>
          <a:xfrm>
            <a:off x="228600" y="1143000"/>
            <a:ext cx="8610600" cy="5534025"/>
          </a:xfrm>
          <a:prstGeom prst="rect">
            <a:avLst/>
          </a:prstGeom>
        </p:spPr>
      </p:pic>
      <p:sp>
        <p:nvSpPr>
          <p:cNvPr id="5" name="Rectangle 4"/>
          <p:cNvSpPr/>
          <p:nvPr/>
        </p:nvSpPr>
        <p:spPr>
          <a:xfrm>
            <a:off x="1066800" y="228600"/>
            <a:ext cx="64008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n-US"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SECTION 194 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194G</a:t>
            </a:r>
          </a:p>
        </p:txBody>
      </p:sp>
      <p:sp>
        <p:nvSpPr>
          <p:cNvPr id="3" name="Rectangle 2"/>
          <p:cNvSpPr/>
          <p:nvPr/>
        </p:nvSpPr>
        <p:spPr>
          <a:xfrm>
            <a:off x="533400" y="1143000"/>
            <a:ext cx="76962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COMMISSION ON SALE OF LOTTERY TICKETS</a:t>
            </a:r>
          </a:p>
        </p:txBody>
      </p:sp>
      <p:sp>
        <p:nvSpPr>
          <p:cNvPr id="4" name="Rectangle 3"/>
          <p:cNvSpPr/>
          <p:nvPr/>
        </p:nvSpPr>
        <p:spPr>
          <a:xfrm>
            <a:off x="533400" y="19050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194G</a:t>
            </a:r>
          </a:p>
        </p:txBody>
      </p:sp>
      <p:sp>
        <p:nvSpPr>
          <p:cNvPr id="5" name="Down Arrow 4"/>
          <p:cNvSpPr/>
          <p:nvPr/>
        </p:nvSpPr>
        <p:spPr>
          <a:xfrm>
            <a:off x="3733800" y="2514600"/>
            <a:ext cx="8382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762000" y="3200400"/>
            <a:ext cx="72390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latin typeface="Garamond" pitchFamily="18" charset="0"/>
              </a:rPr>
              <a:t>person, who is paying any income by way of </a:t>
            </a:r>
          </a:p>
        </p:txBody>
      </p:sp>
      <p:cxnSp>
        <p:nvCxnSpPr>
          <p:cNvPr id="8" name="Straight Connector 7"/>
          <p:cNvCxnSpPr/>
          <p:nvPr/>
        </p:nvCxnSpPr>
        <p:spPr>
          <a:xfrm rot="5400000">
            <a:off x="3924300" y="41529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9600" y="4419600"/>
            <a:ext cx="746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04800" y="4724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773194" y="47236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886200" y="4724400"/>
            <a:ext cx="610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04800" y="5181599"/>
            <a:ext cx="2209800" cy="150222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200" b="1" dirty="0">
                <a:latin typeface="Garamond" pitchFamily="18" charset="0"/>
              </a:rPr>
              <a:t>commission</a:t>
            </a:r>
          </a:p>
        </p:txBody>
      </p:sp>
      <p:sp>
        <p:nvSpPr>
          <p:cNvPr id="23" name="Rounded Rectangle 22"/>
          <p:cNvSpPr/>
          <p:nvPr/>
        </p:nvSpPr>
        <p:spPr>
          <a:xfrm>
            <a:off x="3124200" y="5257799"/>
            <a:ext cx="2209800" cy="14187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200" b="1" dirty="0">
                <a:latin typeface="Garamond" pitchFamily="18" charset="0"/>
              </a:rPr>
              <a:t>remuneration</a:t>
            </a:r>
          </a:p>
        </p:txBody>
      </p:sp>
      <p:sp>
        <p:nvSpPr>
          <p:cNvPr id="24" name="Rounded Rectangle 23"/>
          <p:cNvSpPr/>
          <p:nvPr/>
        </p:nvSpPr>
        <p:spPr>
          <a:xfrm>
            <a:off x="5715000" y="5105400"/>
            <a:ext cx="3124200" cy="17526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latin typeface="Garamond" pitchFamily="18" charset="0"/>
              </a:rPr>
              <a:t>prize on lottery tickets to the person who has been stocking / distributing / purchasing / selling the lottery tickets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194G</a:t>
            </a:r>
          </a:p>
        </p:txBody>
      </p:sp>
      <p:sp>
        <p:nvSpPr>
          <p:cNvPr id="3" name="Down Arrow 2"/>
          <p:cNvSpPr/>
          <p:nvPr/>
        </p:nvSpPr>
        <p:spPr>
          <a:xfrm>
            <a:off x="3810000" y="1371600"/>
            <a:ext cx="762000" cy="762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85800" y="2209800"/>
            <a:ext cx="769620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dirty="0">
                <a:latin typeface="Garamond" pitchFamily="18" charset="0"/>
              </a:rPr>
              <a:t>the Deductor is required to deduct TDS </a:t>
            </a:r>
            <a:r>
              <a:rPr lang="en-US" sz="2200" b="1" dirty="0">
                <a:latin typeface="Garamond" pitchFamily="18" charset="0"/>
              </a:rPr>
              <a:t>within earlier of the following prescribed dates</a:t>
            </a:r>
            <a:r>
              <a:rPr lang="en-US" sz="2200" dirty="0">
                <a:latin typeface="Garamond" pitchFamily="18" charset="0"/>
              </a:rPr>
              <a:t> –</a:t>
            </a:r>
          </a:p>
        </p:txBody>
      </p:sp>
      <p:cxnSp>
        <p:nvCxnSpPr>
          <p:cNvPr id="6" name="Straight Connector 5"/>
          <p:cNvCxnSpPr/>
          <p:nvPr/>
        </p:nvCxnSpPr>
        <p:spPr>
          <a:xfrm rot="5400000">
            <a:off x="3848100" y="33909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37338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800100" y="40767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353300" y="40767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52400" y="4419600"/>
            <a:ext cx="3200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Garamond" pitchFamily="18" charset="0"/>
              </a:rPr>
              <a:t>At the time of payment in cash / cheque / draft / any other mode</a:t>
            </a:r>
          </a:p>
        </p:txBody>
      </p:sp>
      <p:sp>
        <p:nvSpPr>
          <p:cNvPr id="16" name="TextBox 15"/>
          <p:cNvSpPr txBox="1"/>
          <p:nvPr/>
        </p:nvSpPr>
        <p:spPr>
          <a:xfrm>
            <a:off x="3886200" y="4648200"/>
            <a:ext cx="12192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OR</a:t>
            </a:r>
          </a:p>
        </p:txBody>
      </p:sp>
      <p:sp>
        <p:nvSpPr>
          <p:cNvPr id="17" name="Oval 16"/>
          <p:cNvSpPr/>
          <p:nvPr/>
        </p:nvSpPr>
        <p:spPr>
          <a:xfrm>
            <a:off x="5867400" y="4495800"/>
            <a:ext cx="3124200" cy="1295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Garamond" pitchFamily="18" charset="0"/>
              </a:rPr>
              <a:t>At the time of credit of income to the account of the payee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194G IS TO BE DEDUCTED</a:t>
            </a:r>
          </a:p>
        </p:txBody>
      </p:sp>
      <p:sp>
        <p:nvSpPr>
          <p:cNvPr id="3" name="Oval 2"/>
          <p:cNvSpPr/>
          <p:nvPr/>
        </p:nvSpPr>
        <p:spPr>
          <a:xfrm>
            <a:off x="2971800" y="1600200"/>
            <a:ext cx="26670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5%</a:t>
            </a:r>
          </a:p>
        </p:txBody>
      </p:sp>
      <p:sp>
        <p:nvSpPr>
          <p:cNvPr id="4" name="Flowchart: Terminator 3"/>
          <p:cNvSpPr/>
          <p:nvPr/>
        </p:nvSpPr>
        <p:spPr>
          <a:xfrm>
            <a:off x="533400" y="438404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5" name="Oval 4"/>
          <p:cNvSpPr/>
          <p:nvPr/>
        </p:nvSpPr>
        <p:spPr>
          <a:xfrm>
            <a:off x="3124200" y="5334000"/>
            <a:ext cx="2743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
        <p:nvSpPr>
          <p:cNvPr id="6" name="TextBox 5"/>
          <p:cNvSpPr txBox="1"/>
          <p:nvPr/>
        </p:nvSpPr>
        <p:spPr>
          <a:xfrm>
            <a:off x="6248400" y="5562600"/>
            <a:ext cx="2362200" cy="646331"/>
          </a:xfrm>
          <a:prstGeom prst="rect">
            <a:avLst/>
          </a:prstGeom>
          <a:noFill/>
        </p:spPr>
        <p:txBody>
          <a:bodyPr wrap="square" rtlCol="0">
            <a:spAutoFit/>
          </a:bodyPr>
          <a:lstStyle/>
          <a:p>
            <a:pPr algn="ctr"/>
            <a:r>
              <a:rPr lang="en-US" b="1" dirty="0"/>
              <a:t>MAXIMUM MARGINAL RATE</a:t>
            </a:r>
          </a:p>
        </p:txBody>
      </p:sp>
      <p:cxnSp>
        <p:nvCxnSpPr>
          <p:cNvPr id="8" name="Straight Arrow Connector 7"/>
          <p:cNvCxnSpPr/>
          <p:nvPr/>
        </p:nvCxnSpPr>
        <p:spPr>
          <a:xfrm>
            <a:off x="5943600" y="5867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3544669"/>
            <a:ext cx="7696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It should be noted that no surcharge, education cess or SHE cess shall be levied on the said rate of 5%.</a:t>
            </a:r>
          </a:p>
        </p:txBody>
      </p:sp>
      <p:sp>
        <p:nvSpPr>
          <p:cNvPr id="10" name="TextBox 9"/>
          <p:cNvSpPr txBox="1"/>
          <p:nvPr/>
        </p:nvSpPr>
        <p:spPr>
          <a:xfrm>
            <a:off x="731520" y="2743200"/>
            <a:ext cx="768096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a:effectLst>
                  <a:outerShdw blurRad="38100" dist="38100" dir="2700000" algn="tl">
                    <a:srgbClr val="000000">
                      <a:alpha val="43137"/>
                    </a:srgbClr>
                  </a:outerShdw>
                </a:effectLst>
                <a:latin typeface="Garamond" pitchFamily="18" charset="0"/>
              </a:rPr>
              <a:t>The rate is 3.75% for transactions from 14 May 2020 until 31 March 2021.(COVID PERIOD)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4 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772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rPr>
              <a:t>EXEMPTION LIMIT U/S 194 G</a:t>
            </a:r>
          </a:p>
        </p:txBody>
      </p:sp>
      <p:sp>
        <p:nvSpPr>
          <p:cNvPr id="3" name="Down Arrow 2"/>
          <p:cNvSpPr/>
          <p:nvPr/>
        </p:nvSpPr>
        <p:spPr>
          <a:xfrm>
            <a:off x="3810000" y="914400"/>
            <a:ext cx="990600" cy="609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838200" y="1600200"/>
            <a:ext cx="7543800" cy="990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t>Liable to deduct TDS under section 194G only if the income amount exceeds INR 15,000</a:t>
            </a:r>
          </a:p>
        </p:txBody>
      </p:sp>
      <p:sp>
        <p:nvSpPr>
          <p:cNvPr id="5" name="Rectangle 4"/>
          <p:cNvSpPr/>
          <p:nvPr/>
        </p:nvSpPr>
        <p:spPr>
          <a:xfrm>
            <a:off x="762000" y="27432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Provision of lower / NIL TDS deduction</a:t>
            </a:r>
          </a:p>
        </p:txBody>
      </p:sp>
      <p:sp>
        <p:nvSpPr>
          <p:cNvPr id="6" name="Down Arrow 5"/>
          <p:cNvSpPr/>
          <p:nvPr/>
        </p:nvSpPr>
        <p:spPr>
          <a:xfrm>
            <a:off x="3962400" y="3352800"/>
            <a:ext cx="838200" cy="5334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2000" y="3962400"/>
            <a:ext cx="7620000" cy="1295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The payee can, by filing an application in </a:t>
            </a:r>
            <a:r>
              <a:rPr lang="en-US" sz="2000" b="1" dirty="0">
                <a:latin typeface="Garamond" pitchFamily="18" charset="0"/>
              </a:rPr>
              <a:t>Form no. 13</a:t>
            </a:r>
            <a:r>
              <a:rPr lang="en-US" sz="2000" dirty="0">
                <a:latin typeface="Garamond" pitchFamily="18" charset="0"/>
              </a:rPr>
              <a:t>, request the assessing officer for lower TDS deduction or NIL / no TDS deduction. If the payee receives the appropriate certificate from the Assessing Officer, the Deductor would </a:t>
            </a:r>
            <a:r>
              <a:rPr lang="en-US" sz="2000" b="1" dirty="0">
                <a:latin typeface="Garamond" pitchFamily="18" charset="0"/>
              </a:rPr>
              <a:t>deduct TDS at a lower rate or NIL rate</a:t>
            </a:r>
            <a:r>
              <a:rPr lang="en-US" sz="2000" dirty="0">
                <a:latin typeface="Garamond" pitchFamily="18" charset="0"/>
              </a:rPr>
              <a:t>, as directed</a:t>
            </a:r>
          </a:p>
        </p:txBody>
      </p:sp>
      <p:sp>
        <p:nvSpPr>
          <p:cNvPr id="8" name="TextBox 7"/>
          <p:cNvSpPr txBox="1"/>
          <p:nvPr/>
        </p:nvSpPr>
        <p:spPr>
          <a:xfrm>
            <a:off x="685800" y="5410200"/>
            <a:ext cx="78486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latin typeface="Garamond" pitchFamily="18" charset="0"/>
              </a:rPr>
              <a:t>However, </a:t>
            </a:r>
            <a:r>
              <a:rPr lang="en-US" sz="2000" b="1" dirty="0">
                <a:latin typeface="Garamond" pitchFamily="18" charset="0"/>
              </a:rPr>
              <a:t>section 206AA(4) </a:t>
            </a:r>
            <a:r>
              <a:rPr lang="en-US" sz="2000" dirty="0">
                <a:latin typeface="Garamond" pitchFamily="18" charset="0"/>
              </a:rPr>
              <a:t>states that </a:t>
            </a:r>
            <a:r>
              <a:rPr lang="en-US" sz="2000" b="1" dirty="0">
                <a:latin typeface="Garamond" pitchFamily="18" charset="0"/>
              </a:rPr>
              <a:t>no certificate </a:t>
            </a:r>
            <a:r>
              <a:rPr lang="en-US" sz="2000" dirty="0">
                <a:latin typeface="Garamond" pitchFamily="18" charset="0"/>
              </a:rPr>
              <a:t>for lower / NIL deduction shall be granted </a:t>
            </a:r>
            <a:r>
              <a:rPr lang="en-US" sz="2000" b="1" dirty="0">
                <a:latin typeface="Garamond" pitchFamily="18" charset="0"/>
              </a:rPr>
              <a:t>unless the application </a:t>
            </a:r>
            <a:r>
              <a:rPr lang="en-US" sz="2000" dirty="0">
                <a:latin typeface="Garamond" pitchFamily="18" charset="0"/>
              </a:rPr>
              <a:t>contains the</a:t>
            </a:r>
          </a:p>
          <a:p>
            <a:pPr algn="ctr"/>
            <a:r>
              <a:rPr lang="en-US" sz="2000" dirty="0">
                <a:latin typeface="Garamond" pitchFamily="18" charset="0"/>
              </a:rPr>
              <a:t> </a:t>
            </a:r>
            <a:r>
              <a:rPr lang="en-US" sz="2000" b="1" dirty="0">
                <a:latin typeface="Garamond" pitchFamily="18" charset="0"/>
                <a:hlinkClick r:id="rId2"/>
              </a:rPr>
              <a:t>Permanent Account Number (PAN) </a:t>
            </a:r>
            <a:r>
              <a:rPr lang="en-US" sz="2000" dirty="0">
                <a:latin typeface="Garamond" pitchFamily="18" charset="0"/>
              </a:rPr>
              <a:t>of the applicant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3" name="Rounded Rectangle 2"/>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4" name="Rounded Rectangle 3"/>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5" name="Oval 4"/>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6" name="Oval 5"/>
          <p:cNvSpPr/>
          <p:nvPr/>
        </p:nvSpPr>
        <p:spPr>
          <a:xfrm>
            <a:off x="2895600" y="2971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7" name="Oval 6"/>
          <p:cNvSpPr/>
          <p:nvPr/>
        </p:nvSpPr>
        <p:spPr>
          <a:xfrm>
            <a:off x="5105400" y="2895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8" name="Oval 7"/>
          <p:cNvSpPr/>
          <p:nvPr/>
        </p:nvSpPr>
        <p:spPr>
          <a:xfrm>
            <a:off x="6400800" y="19050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9" name="Oval 8"/>
          <p:cNvSpPr/>
          <p:nvPr/>
        </p:nvSpPr>
        <p:spPr>
          <a:xfrm>
            <a:off x="914400" y="47244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10" name="Oval 9"/>
          <p:cNvSpPr/>
          <p:nvPr/>
        </p:nvSpPr>
        <p:spPr>
          <a:xfrm>
            <a:off x="6858000" y="2743200"/>
            <a:ext cx="16764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37</a:t>
            </a:r>
          </a:p>
        </p:txBody>
      </p:sp>
      <p:sp>
        <p:nvSpPr>
          <p:cNvPr id="11" name="Oval 10"/>
          <p:cNvSpPr/>
          <p:nvPr/>
        </p:nvSpPr>
        <p:spPr>
          <a:xfrm>
            <a:off x="2438400" y="58674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12" name="Oval 11"/>
          <p:cNvSpPr/>
          <p:nvPr/>
        </p:nvSpPr>
        <p:spPr>
          <a:xfrm>
            <a:off x="6705600" y="4648200"/>
            <a:ext cx="19812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13" name="Oval 12"/>
          <p:cNvSpPr/>
          <p:nvPr/>
        </p:nvSpPr>
        <p:spPr>
          <a:xfrm>
            <a:off x="5638800" y="56388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
        <p:nvSpPr>
          <p:cNvPr id="14" name="Oval 13"/>
          <p:cNvSpPr/>
          <p:nvPr/>
        </p:nvSpPr>
        <p:spPr>
          <a:xfrm>
            <a:off x="381000" y="1905000"/>
            <a:ext cx="1524000" cy="609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28</a:t>
            </a:r>
          </a:p>
        </p:txBody>
      </p:sp>
      <p:sp>
        <p:nvSpPr>
          <p:cNvPr id="15" name="Oval 14"/>
          <p:cNvSpPr/>
          <p:nvPr/>
        </p:nvSpPr>
        <p:spPr>
          <a:xfrm>
            <a:off x="2133600" y="2133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28 AA</a:t>
            </a:r>
          </a:p>
        </p:txBody>
      </p:sp>
      <p:sp>
        <p:nvSpPr>
          <p:cNvPr id="16" name="Oval 15"/>
          <p:cNvSpPr/>
          <p:nvPr/>
        </p:nvSpPr>
        <p:spPr>
          <a:xfrm>
            <a:off x="4343400" y="2133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28 AB</a:t>
            </a:r>
          </a:p>
        </p:txBody>
      </p:sp>
      <p:sp>
        <p:nvSpPr>
          <p:cNvPr id="17" name="Oval 16"/>
          <p:cNvSpPr/>
          <p:nvPr/>
        </p:nvSpPr>
        <p:spPr>
          <a:xfrm>
            <a:off x="3886200" y="48006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458200" cy="200906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CONSEQUENCES A DEDUCTOR WOULD FACE IF HE FAILS TO DEDUCT TDS OR AFTER DEDUCTING THE SAME FAILS TO DEPOSIT IT TO THE GOVERNMENT’S ACCOUNT</a:t>
            </a:r>
          </a:p>
        </p:txBody>
      </p:sp>
      <p:graphicFrame>
        <p:nvGraphicFramePr>
          <p:cNvPr id="3" name="Diagram 2"/>
          <p:cNvGraphicFramePr/>
          <p:nvPr>
            <p:extLst>
              <p:ext uri="{D42A27DB-BD31-4B8C-83A1-F6EECF244321}">
                <p14:modId xmlns:p14="http://schemas.microsoft.com/office/powerpoint/2010/main" val="1497153624"/>
              </p:ext>
            </p:extLst>
          </p:nvPr>
        </p:nvGraphicFramePr>
        <p:xfrm>
          <a:off x="304800" y="23622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6300" y="314960"/>
            <a:ext cx="68580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00" b="1" i="1" dirty="0">
                <a:effectLst>
                  <a:outerShdw blurRad="38100" dist="38100" dir="2700000" algn="tl">
                    <a:srgbClr val="000000">
                      <a:alpha val="43137"/>
                    </a:srgbClr>
                  </a:outerShdw>
                </a:effectLst>
              </a:rPr>
              <a:t>SECTION 194H</a:t>
            </a:r>
          </a:p>
        </p:txBody>
      </p:sp>
      <p:sp>
        <p:nvSpPr>
          <p:cNvPr id="5" name="TextBox 4"/>
          <p:cNvSpPr txBox="1"/>
          <p:nvPr/>
        </p:nvSpPr>
        <p:spPr>
          <a:xfrm>
            <a:off x="533400" y="1022846"/>
            <a:ext cx="75438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5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TDS ON COMMISSION  AND BROKERAGE</a:t>
            </a:r>
          </a:p>
        </p:txBody>
      </p:sp>
      <p:pic>
        <p:nvPicPr>
          <p:cNvPr id="1026" name="Picture 2" descr="Section 194H - TDS on Brokerage &amp;amp; Commission | Fincash"/>
          <p:cNvPicPr>
            <a:picLocks noChangeAspect="1" noChangeArrowheads="1"/>
          </p:cNvPicPr>
          <p:nvPr/>
        </p:nvPicPr>
        <p:blipFill rotWithShape="1">
          <a:blip r:embed="rId2">
            <a:extLst>
              <a:ext uri="{28A0092B-C50C-407E-A947-70E740481C1C}">
                <a14:useLocalDpi xmlns:a14="http://schemas.microsoft.com/office/drawing/2010/main" val="0"/>
              </a:ext>
            </a:extLst>
          </a:blip>
          <a:srcRect l="17504" t="19920" r="20406" b="11166"/>
          <a:stretch/>
        </p:blipFill>
        <p:spPr bwMode="auto">
          <a:xfrm>
            <a:off x="1257300" y="2819400"/>
            <a:ext cx="6502400" cy="383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3426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57200" y="304800"/>
            <a:ext cx="792480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i="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APPLICABILITY</a:t>
            </a:r>
          </a:p>
        </p:txBody>
      </p:sp>
      <p:sp>
        <p:nvSpPr>
          <p:cNvPr id="8" name="Down Arrow 7"/>
          <p:cNvSpPr/>
          <p:nvPr/>
        </p:nvSpPr>
        <p:spPr>
          <a:xfrm>
            <a:off x="4107180" y="1150441"/>
            <a:ext cx="312420" cy="182135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3007360"/>
            <a:ext cx="8488680" cy="31085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800" b="1" dirty="0">
                <a:solidFill>
                  <a:schemeClr val="tx1"/>
                </a:solidFill>
                <a:latin typeface="Times New Roman" pitchFamily="18" charset="0"/>
                <a:cs typeface="Times New Roman" pitchFamily="18" charset="0"/>
              </a:rPr>
              <a:t>Individuals and Hindu Undivided Family who were covered under section 44AB are also required to deduct TDS. However, From FY 2020-21, individual and HUF whose turnover from business is above     Rs. 1 crore or gross receipts from profession are above Rs. 50 lakh are also required to deduct TDS</a:t>
            </a:r>
            <a:r>
              <a:rPr lang="en-US" sz="2800" dirty="0">
                <a:solidFill>
                  <a:schemeClr val="tx1"/>
                </a:solidFill>
              </a:rPr>
              <a:t>.</a:t>
            </a:r>
          </a:p>
          <a:p>
            <a:endParaRPr lang="en-US" sz="2800" dirty="0"/>
          </a:p>
        </p:txBody>
      </p:sp>
    </p:spTree>
    <p:extLst>
      <p:ext uri="{BB962C8B-B14F-4D97-AF65-F5344CB8AC3E}">
        <p14:creationId xmlns:p14="http://schemas.microsoft.com/office/powerpoint/2010/main" val="1886853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685800" y="762000"/>
            <a:ext cx="7162800" cy="110799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RATE AT WHICH TDS UNDER SECTION 194G IS TO BE DEDUCTED</a:t>
            </a:r>
          </a:p>
          <a:p>
            <a:endParaRPr lang="en-US" dirty="0"/>
          </a:p>
        </p:txBody>
      </p:sp>
      <p:sp>
        <p:nvSpPr>
          <p:cNvPr id="4" name="Oval 3"/>
          <p:cNvSpPr/>
          <p:nvPr/>
        </p:nvSpPr>
        <p:spPr>
          <a:xfrm>
            <a:off x="2895600" y="2006605"/>
            <a:ext cx="2362200" cy="10617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586480" y="2275850"/>
            <a:ext cx="990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Garamond" pitchFamily="18" charset="0"/>
              </a:rPr>
              <a:t>@5%</a:t>
            </a:r>
          </a:p>
        </p:txBody>
      </p:sp>
      <p:sp>
        <p:nvSpPr>
          <p:cNvPr id="6" name="TextBox 5"/>
          <p:cNvSpPr txBox="1"/>
          <p:nvPr/>
        </p:nvSpPr>
        <p:spPr>
          <a:xfrm>
            <a:off x="685800" y="3276600"/>
            <a:ext cx="768096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a:effectLst>
                  <a:outerShdw blurRad="38100" dist="38100" dir="2700000" algn="tl">
                    <a:srgbClr val="000000">
                      <a:alpha val="43137"/>
                    </a:srgbClr>
                  </a:outerShdw>
                </a:effectLst>
                <a:latin typeface="Garamond" pitchFamily="18" charset="0"/>
              </a:rPr>
              <a:t>The rate is 3.75% for transactions from 14 May 2020 until 31 March 2021.(COVID PERIOD)</a:t>
            </a:r>
          </a:p>
        </p:txBody>
      </p:sp>
      <p:sp>
        <p:nvSpPr>
          <p:cNvPr id="14" name="TextBox 13"/>
          <p:cNvSpPr txBox="1"/>
          <p:nvPr/>
        </p:nvSpPr>
        <p:spPr>
          <a:xfrm>
            <a:off x="685800" y="4013200"/>
            <a:ext cx="7701280"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latin typeface="Garamond" pitchFamily="18" charset="0"/>
              </a:rPr>
              <a:t>It should be noted that no surcharge, education cess or SHE cess shall be levied on the said rate of 5%.</a:t>
            </a:r>
          </a:p>
        </p:txBody>
      </p:sp>
      <p:sp>
        <p:nvSpPr>
          <p:cNvPr id="15" name="Flowchart: Terminator 14"/>
          <p:cNvSpPr/>
          <p:nvPr/>
        </p:nvSpPr>
        <p:spPr>
          <a:xfrm>
            <a:off x="330200" y="480060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19" name="Oval 18"/>
          <p:cNvSpPr/>
          <p:nvPr/>
        </p:nvSpPr>
        <p:spPr>
          <a:xfrm>
            <a:off x="3048000" y="5867400"/>
            <a:ext cx="205232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586480" y="6055667"/>
            <a:ext cx="138938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Times New Roman" pitchFamily="18" charset="0"/>
                <a:cs typeface="Times New Roman" pitchFamily="18" charset="0"/>
              </a:rPr>
              <a:t>@20%</a:t>
            </a:r>
          </a:p>
        </p:txBody>
      </p:sp>
      <p:cxnSp>
        <p:nvCxnSpPr>
          <p:cNvPr id="22" name="Straight Arrow Connector 21"/>
          <p:cNvCxnSpPr/>
          <p:nvPr/>
        </p:nvCxnSpPr>
        <p:spPr>
          <a:xfrm>
            <a:off x="5181600" y="62865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6600" y="5867400"/>
            <a:ext cx="1676400" cy="923330"/>
          </a:xfrm>
          <a:prstGeom prst="rect">
            <a:avLst/>
          </a:prstGeom>
          <a:noFill/>
          <a:ln>
            <a:solidFill>
              <a:schemeClr val="tx1"/>
            </a:solidFill>
          </a:ln>
        </p:spPr>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MAXIMUM MARGINAL RATE</a:t>
            </a:r>
          </a:p>
        </p:txBody>
      </p:sp>
    </p:spTree>
    <p:extLst>
      <p:ext uri="{BB962C8B-B14F-4D97-AF65-F5344CB8AC3E}">
        <p14:creationId xmlns:p14="http://schemas.microsoft.com/office/powerpoint/2010/main" val="4264895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295400" y="833120"/>
            <a:ext cx="67056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NON-APPLICABILITY</a:t>
            </a:r>
          </a:p>
        </p:txBody>
      </p:sp>
      <p:sp>
        <p:nvSpPr>
          <p:cNvPr id="4" name="Down Arrow 3"/>
          <p:cNvSpPr/>
          <p:nvPr/>
        </p:nvSpPr>
        <p:spPr>
          <a:xfrm>
            <a:off x="4495800" y="1676400"/>
            <a:ext cx="228600" cy="9906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723900" y="2707640"/>
            <a:ext cx="8039100" cy="30469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Wingdings" pitchFamily="2" charset="2"/>
              <a:buChar char="q"/>
            </a:pPr>
            <a:r>
              <a:rPr lang="en-US" sz="2400" b="1" dirty="0">
                <a:latin typeface="Times New Roman" pitchFamily="18" charset="0"/>
                <a:cs typeface="Times New Roman" pitchFamily="18" charset="0"/>
              </a:rPr>
              <a:t>No deduction shall be made under this section in a case where the amount or the aggregate amounts of such income to be credited or paid during the financial year does not exceed INR 15,000.</a:t>
            </a:r>
          </a:p>
          <a:p>
            <a:pPr marL="342900" indent="-342900">
              <a:buFont typeface="Wingdings" pitchFamily="2" charset="2"/>
              <a:buChar char="q"/>
            </a:pPr>
            <a:endParaRPr lang="en-US" sz="2400" b="1" dirty="0">
              <a:latin typeface="Times New Roman" pitchFamily="18" charset="0"/>
              <a:cs typeface="Times New Roman" pitchFamily="18" charset="0"/>
            </a:endParaRPr>
          </a:p>
          <a:p>
            <a:pPr marL="342900" indent="-342900">
              <a:buFont typeface="Wingdings" pitchFamily="2" charset="2"/>
              <a:buChar char="q"/>
            </a:pPr>
            <a:r>
              <a:rPr lang="en-US" sz="2400" b="1" dirty="0">
                <a:latin typeface="Times New Roman" pitchFamily="18" charset="0"/>
                <a:cs typeface="Times New Roman" pitchFamily="18" charset="0"/>
              </a:rPr>
              <a:t>The Person can make an application to the assessing officer under section 197 for deduction of tax at NIL rate or at a lower rate.</a:t>
            </a:r>
          </a:p>
        </p:txBody>
      </p:sp>
    </p:spTree>
    <p:extLst>
      <p:ext uri="{BB962C8B-B14F-4D97-AF65-F5344CB8AC3E}">
        <p14:creationId xmlns:p14="http://schemas.microsoft.com/office/powerpoint/2010/main" val="1067005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676400" y="436876"/>
            <a:ext cx="7086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latin typeface="Times New Roman" pitchFamily="18" charset="0"/>
                <a:cs typeface="Times New Roman" pitchFamily="18" charset="0"/>
              </a:rPr>
              <a:t>TIME LIMIT FOR DEPOSITING  IN TDS</a:t>
            </a:r>
          </a:p>
        </p:txBody>
      </p:sp>
      <p:sp>
        <p:nvSpPr>
          <p:cNvPr id="4" name="TextBox 3"/>
          <p:cNvSpPr txBox="1"/>
          <p:nvPr/>
        </p:nvSpPr>
        <p:spPr>
          <a:xfrm>
            <a:off x="609600" y="1737023"/>
            <a:ext cx="800100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just">
              <a:buFont typeface="Wingdings" pitchFamily="2" charset="2"/>
              <a:buChar char="v"/>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Tax Deducted during the month of April to February is to be deposited on or before the 7th of next month. Tax Deducted in the month of March is to be deposited on or before 30th April</a:t>
            </a:r>
            <a:r>
              <a:rPr lang="en-US" sz="2400" dirty="0"/>
              <a:t>.</a:t>
            </a:r>
          </a:p>
        </p:txBody>
      </p:sp>
      <p:sp>
        <p:nvSpPr>
          <p:cNvPr id="6" name="TextBox 5"/>
          <p:cNvSpPr txBox="1"/>
          <p:nvPr/>
        </p:nvSpPr>
        <p:spPr>
          <a:xfrm>
            <a:off x="609600" y="3810000"/>
            <a:ext cx="251460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FOR EXAMPLE:</a:t>
            </a:r>
          </a:p>
        </p:txBody>
      </p:sp>
      <p:sp>
        <p:nvSpPr>
          <p:cNvPr id="7" name="TextBox 6"/>
          <p:cNvSpPr txBox="1"/>
          <p:nvPr/>
        </p:nvSpPr>
        <p:spPr>
          <a:xfrm>
            <a:off x="574040" y="4724398"/>
            <a:ext cx="80772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effectLst>
                  <a:outerShdw blurRad="38100" dist="38100" dir="2700000" algn="tl">
                    <a:srgbClr val="000000">
                      <a:alpha val="43137"/>
                    </a:srgbClr>
                  </a:outerShdw>
                </a:effectLst>
                <a:latin typeface="Times New Roman" pitchFamily="18" charset="0"/>
                <a:cs typeface="Times New Roman" pitchFamily="18" charset="0"/>
              </a:rPr>
              <a:t>Tax deducted on 25 April is to be deposited on or before 7th May and tax deducted on 15 march is to be deposited on or before 30 April</a:t>
            </a:r>
            <a:r>
              <a:rPr lang="en-US" dirty="0"/>
              <a:t>.</a:t>
            </a:r>
          </a:p>
        </p:txBody>
      </p:sp>
      <p:pic>
        <p:nvPicPr>
          <p:cNvPr id="2050" name="Picture 2" descr="Time limit icon in flat style speed symbol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00" t="18982" r="23447" b="25837"/>
          <a:stretch/>
        </p:blipFill>
        <p:spPr bwMode="auto">
          <a:xfrm>
            <a:off x="76200" y="96207"/>
            <a:ext cx="1905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08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575560" y="990600"/>
            <a:ext cx="5334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CASE LAWS</a:t>
            </a:r>
            <a:endParaRPr lang="en-IN"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Latest Supreme Court Case Laws August 2020 - CASE LA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00" r="17723"/>
          <a:stretch/>
        </p:blipFill>
        <p:spPr bwMode="auto">
          <a:xfrm>
            <a:off x="127000" y="680710"/>
            <a:ext cx="2463800" cy="1086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5440" y="2328129"/>
            <a:ext cx="7467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i="1" dirty="0">
                <a:solidFill>
                  <a:srgbClr val="FF0000"/>
                </a:solidFill>
                <a:latin typeface="Times New Roman" pitchFamily="18" charset="0"/>
                <a:cs typeface="Times New Roman" pitchFamily="18" charset="0"/>
              </a:rPr>
              <a:t>Kotak Securities Limited Vs. Dy. Commissioner of Income Tax TDS Circle 2(1) (ITAT Mumbai)</a:t>
            </a:r>
            <a:endParaRPr lang="en-IN" i="1" dirty="0">
              <a:solidFill>
                <a:srgbClr val="FF0000"/>
              </a:solidFill>
              <a:latin typeface="Times New Roman" pitchFamily="18" charset="0"/>
              <a:cs typeface="Times New Roman" pitchFamily="18" charset="0"/>
            </a:endParaRPr>
          </a:p>
        </p:txBody>
      </p:sp>
      <p:sp>
        <p:nvSpPr>
          <p:cNvPr id="4" name="Rectangle 3"/>
          <p:cNvSpPr/>
          <p:nvPr/>
        </p:nvSpPr>
        <p:spPr>
          <a:xfrm>
            <a:off x="2458720" y="2974460"/>
            <a:ext cx="543052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When bank issues bank guarantee on behalf of assessee, there is no principal-agent relationship between bank and assesse. So, assessee is not required to deduct TDS.</a:t>
            </a:r>
            <a:endParaRPr lang="en-IN" b="1" dirty="0">
              <a:latin typeface="Times New Roman" pitchFamily="18" charset="0"/>
              <a:cs typeface="Times New Roman" pitchFamily="18" charset="0"/>
            </a:endParaRPr>
          </a:p>
        </p:txBody>
      </p:sp>
      <p:sp>
        <p:nvSpPr>
          <p:cNvPr id="5" name="Rectangle 4"/>
          <p:cNvSpPr/>
          <p:nvPr/>
        </p:nvSpPr>
        <p:spPr>
          <a:xfrm>
            <a:off x="325120" y="4174789"/>
            <a:ext cx="74676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i="1" dirty="0"/>
              <a:t> </a:t>
            </a:r>
            <a:r>
              <a:rPr lang="en-US" sz="2000" b="1" i="1" dirty="0">
                <a:latin typeface="Times New Roman" pitchFamily="18" charset="0"/>
                <a:cs typeface="Times New Roman" pitchFamily="18" charset="0"/>
                <a:hlinkClick r:id="rId4"/>
              </a:rPr>
              <a:t>CIT vs. Mother Dairy India Ltd.</a:t>
            </a:r>
            <a:endParaRPr lang="en-IN" sz="2000" b="1" i="1" dirty="0">
              <a:latin typeface="Times New Roman" pitchFamily="18" charset="0"/>
              <a:cs typeface="Times New Roman" pitchFamily="18" charset="0"/>
            </a:endParaRPr>
          </a:p>
        </p:txBody>
      </p:sp>
      <p:sp>
        <p:nvSpPr>
          <p:cNvPr id="6" name="Rectangle 5"/>
          <p:cNvSpPr/>
          <p:nvPr/>
        </p:nvSpPr>
        <p:spPr>
          <a:xfrm>
            <a:off x="2382520" y="4574899"/>
            <a:ext cx="543052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Commission paid by Mother Dairy to concessionaires who sell milk of assessee from booths owned by assessee not liable to TDS under section 194H as principle-agent relationship is missing.</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4092227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533400" y="914400"/>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IN" sz="2000" b="1" i="1" dirty="0">
                <a:latin typeface="Times New Roman" pitchFamily="18" charset="0"/>
                <a:cs typeface="Times New Roman" pitchFamily="18" charset="0"/>
              </a:rPr>
              <a:t> </a:t>
            </a:r>
            <a:r>
              <a:rPr lang="en-IN" sz="2000" b="1" i="1" dirty="0">
                <a:latin typeface="Times New Roman" pitchFamily="18" charset="0"/>
                <a:cs typeface="Times New Roman" pitchFamily="18" charset="0"/>
                <a:hlinkClick r:id="rId4"/>
              </a:rPr>
              <a:t>CIT vs. Singapore Airlines Ltd.</a:t>
            </a:r>
            <a:endParaRPr lang="en-IN" sz="2000" b="1" i="1" dirty="0">
              <a:latin typeface="Times New Roman" pitchFamily="18" charset="0"/>
              <a:cs typeface="Times New Roman" pitchFamily="18" charset="0"/>
            </a:endParaRPr>
          </a:p>
        </p:txBody>
      </p:sp>
      <p:sp>
        <p:nvSpPr>
          <p:cNvPr id="3" name="Rectangle 2"/>
          <p:cNvSpPr/>
          <p:nvPr/>
        </p:nvSpPr>
        <p:spPr>
          <a:xfrm>
            <a:off x="2286000" y="1314510"/>
            <a:ext cx="57912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Assessee-airlines issued tickets to its travel agents at a concessional price, transaction between assessee and travel agents was that of principal-to-principal and difference in price was discount and therefore, such transaction would not fall with ambit of section 194H.</a:t>
            </a:r>
            <a:endParaRPr lang="en-IN" b="1" dirty="0">
              <a:latin typeface="Times New Roman" pitchFamily="18" charset="0"/>
              <a:cs typeface="Times New Roman" pitchFamily="18" charset="0"/>
            </a:endParaRPr>
          </a:p>
        </p:txBody>
      </p:sp>
      <p:sp>
        <p:nvSpPr>
          <p:cNvPr id="4" name="Rectangle 3"/>
          <p:cNvSpPr/>
          <p:nvPr/>
        </p:nvSpPr>
        <p:spPr>
          <a:xfrm>
            <a:off x="533400" y="3179782"/>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i="1" dirty="0">
                <a:solidFill>
                  <a:srgbClr val="FF0000"/>
                </a:solidFill>
                <a:latin typeface="Times New Roman" pitchFamily="18" charset="0"/>
                <a:cs typeface="Times New Roman" pitchFamily="18" charset="0"/>
              </a:rPr>
              <a:t>Tube Investments of India Ltd. v. ACIT[2009] 223 CTR 99 (MAD).</a:t>
            </a:r>
            <a:endParaRPr lang="en-IN" sz="2000" b="1" i="1" dirty="0">
              <a:solidFill>
                <a:srgbClr val="FF0000"/>
              </a:solidFill>
              <a:latin typeface="Times New Roman" pitchFamily="18" charset="0"/>
              <a:cs typeface="Times New Roman" pitchFamily="18" charset="0"/>
            </a:endParaRPr>
          </a:p>
        </p:txBody>
      </p:sp>
      <p:sp>
        <p:nvSpPr>
          <p:cNvPr id="5" name="Rectangle 4"/>
          <p:cNvSpPr/>
          <p:nvPr/>
        </p:nvSpPr>
        <p:spPr>
          <a:xfrm>
            <a:off x="2286000" y="3579892"/>
            <a:ext cx="57912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Where assessee, a manufacturer of bicycles, was giving trade incentive to dealers, if dealers were selling goods at price for which they were purchasing from company, such trade incentive would amount to commission for purpose of section 194H.</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784058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001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2060"/>
                </a:solidFill>
                <a:effectLst>
                  <a:outerShdw blurRad="38100" dist="38100" dir="2700000" algn="tl">
                    <a:srgbClr val="000000">
                      <a:alpha val="43137"/>
                    </a:srgbClr>
                  </a:outerShdw>
                </a:effectLst>
              </a:rPr>
              <a:t>SECTION 194 E</a:t>
            </a:r>
          </a:p>
        </p:txBody>
      </p:sp>
      <p:sp>
        <p:nvSpPr>
          <p:cNvPr id="5" name="TextBox 4"/>
          <p:cNvSpPr txBox="1"/>
          <p:nvPr/>
        </p:nvSpPr>
        <p:spPr>
          <a:xfrm>
            <a:off x="457200" y="1260396"/>
            <a:ext cx="8001000"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1">
                    <a:lumMod val="20000"/>
                    <a:lumOff val="80000"/>
                  </a:schemeClr>
                </a:solidFill>
                <a:effectLst>
                  <a:outerShdw blurRad="38100" dist="38100" dir="2700000" algn="tl">
                    <a:srgbClr val="000000">
                      <a:alpha val="43137"/>
                    </a:srgbClr>
                  </a:outerShdw>
                </a:effectLst>
                <a:latin typeface="Garamond" pitchFamily="18" charset="0"/>
              </a:rPr>
              <a:t>TDS ON PAYMENT TO NON- RESIDENT SPORTSMEN/ SPORTS ASSOCIATION</a:t>
            </a:r>
          </a:p>
          <a:p>
            <a:pPr algn="ctr"/>
            <a:endParaRPr lang="en-US" b="1" dirty="0">
              <a:solidFill>
                <a:schemeClr val="accent1">
                  <a:lumMod val="20000"/>
                  <a:lumOff val="80000"/>
                </a:schemeClr>
              </a:solidFill>
              <a:effectLst>
                <a:outerShdw blurRad="38100" dist="38100" dir="2700000" algn="tl">
                  <a:srgbClr val="000000">
                    <a:alpha val="43137"/>
                  </a:srgbClr>
                </a:outerShdw>
              </a:effectLst>
            </a:endParaRPr>
          </a:p>
        </p:txBody>
      </p:sp>
      <p:sp>
        <p:nvSpPr>
          <p:cNvPr id="6" name="TextBox 5"/>
          <p:cNvSpPr txBox="1"/>
          <p:nvPr/>
        </p:nvSpPr>
        <p:spPr>
          <a:xfrm>
            <a:off x="446314" y="2543145"/>
            <a:ext cx="80772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effectLst>
                  <a:outerShdw blurRad="38100" dist="38100" dir="2700000" algn="tl">
                    <a:srgbClr val="000000">
                      <a:alpha val="43137"/>
                    </a:srgbClr>
                  </a:outerShdw>
                </a:effectLst>
                <a:latin typeface="Garamond" pitchFamily="18" charset="0"/>
              </a:rPr>
              <a:t>PERSONS LIABLE TO DEDUCT TDS U/S 194E</a:t>
            </a:r>
          </a:p>
        </p:txBody>
      </p:sp>
      <p:sp>
        <p:nvSpPr>
          <p:cNvPr id="8" name="TextBox 7"/>
          <p:cNvSpPr txBox="1"/>
          <p:nvPr/>
        </p:nvSpPr>
        <p:spPr>
          <a:xfrm>
            <a:off x="457200" y="3276600"/>
            <a:ext cx="8066314" cy="707886"/>
          </a:xfrm>
          <a:prstGeom prst="rect">
            <a:avLst/>
          </a:prstGeom>
          <a:noFill/>
        </p:spPr>
        <p:txBody>
          <a:bodyPr wrap="square" rtlCol="0">
            <a:spAutoFit/>
          </a:bodyPr>
          <a:lstStyle/>
          <a:p>
            <a:pPr algn="ctr"/>
            <a:r>
              <a:rPr lang="en-US" sz="2000" dirty="0">
                <a:latin typeface="Garamond" pitchFamily="18" charset="0"/>
              </a:rPr>
              <a:t>Any person making payment of income referred to in </a:t>
            </a:r>
            <a:r>
              <a:rPr lang="en-US" sz="2000" b="1" dirty="0">
                <a:latin typeface="Garamond" pitchFamily="18" charset="0"/>
              </a:rPr>
              <a:t>section 115BBA </a:t>
            </a:r>
            <a:r>
              <a:rPr lang="en-US" sz="2000" dirty="0">
                <a:latin typeface="Garamond" pitchFamily="18" charset="0"/>
              </a:rPr>
              <a:t>of Income Tax Act, 1961  to the following persons shall be liable to deduct TDS:-</a:t>
            </a:r>
          </a:p>
        </p:txBody>
      </p:sp>
      <p:cxnSp>
        <p:nvCxnSpPr>
          <p:cNvPr id="10" name="Straight Connector 9"/>
          <p:cNvCxnSpPr/>
          <p:nvPr/>
        </p:nvCxnSpPr>
        <p:spPr>
          <a:xfrm>
            <a:off x="4191000" y="398448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4441686"/>
            <a:ext cx="64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2192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910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6200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 y="5181600"/>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latin typeface="Garamond" pitchFamily="18" charset="0"/>
              </a:rPr>
              <a:t>A Non resident sportsman(including an athlete)</a:t>
            </a:r>
          </a:p>
        </p:txBody>
      </p:sp>
      <p:sp>
        <p:nvSpPr>
          <p:cNvPr id="21" name="TextBox 20"/>
          <p:cNvSpPr txBox="1"/>
          <p:nvPr/>
        </p:nvSpPr>
        <p:spPr>
          <a:xfrm>
            <a:off x="3200400" y="5181600"/>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solidFill>
                  <a:srgbClr val="FF0000"/>
                </a:solidFill>
                <a:latin typeface="Garamond" pitchFamily="18" charset="0"/>
              </a:defRPr>
            </a:lvl1pPr>
          </a:lstStyle>
          <a:p>
            <a:r>
              <a:rPr lang="en-US" dirty="0"/>
              <a:t>An Entertainer</a:t>
            </a:r>
          </a:p>
          <a:p>
            <a:r>
              <a:rPr lang="en-US" dirty="0"/>
              <a:t> who is not a citizen of India.</a:t>
            </a:r>
          </a:p>
        </p:txBody>
      </p:sp>
      <p:sp>
        <p:nvSpPr>
          <p:cNvPr id="22" name="TextBox 21"/>
          <p:cNvSpPr txBox="1"/>
          <p:nvPr/>
        </p:nvSpPr>
        <p:spPr>
          <a:xfrm>
            <a:off x="6384472" y="5186847"/>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solidFill>
                  <a:srgbClr val="FF0000"/>
                </a:solidFill>
                <a:latin typeface="Garamond" pitchFamily="18" charset="0"/>
              </a:defRPr>
            </a:lvl1pPr>
          </a:lstStyle>
          <a:p>
            <a:r>
              <a:rPr lang="en-US" dirty="0"/>
              <a:t>A non- resident sports association / institution.</a:t>
            </a:r>
          </a:p>
        </p:txBody>
      </p:sp>
    </p:spTree>
    <p:extLst>
      <p:ext uri="{BB962C8B-B14F-4D97-AF65-F5344CB8AC3E}">
        <p14:creationId xmlns:p14="http://schemas.microsoft.com/office/powerpoint/2010/main" val="943716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3" name="TextBox 2"/>
          <p:cNvSpPr txBox="1"/>
          <p:nvPr/>
        </p:nvSpPr>
        <p:spPr>
          <a:xfrm>
            <a:off x="1795780" y="685800"/>
            <a:ext cx="544322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b="1" dirty="0">
                <a:effectLst>
                  <a:outerShdw blurRad="38100" dist="38100" dir="2700000" algn="tl">
                    <a:srgbClr val="000000">
                      <a:alpha val="43137"/>
                    </a:srgbClr>
                  </a:outerShdw>
                </a:effectLst>
                <a:latin typeface="Times New Roman" pitchFamily="18" charset="0"/>
                <a:cs typeface="Times New Roman" pitchFamily="18" charset="0"/>
              </a:rPr>
              <a:t>SECTION 194M</a:t>
            </a:r>
          </a:p>
        </p:txBody>
      </p:sp>
      <p:sp>
        <p:nvSpPr>
          <p:cNvPr id="5" name="TextBox 4"/>
          <p:cNvSpPr txBox="1"/>
          <p:nvPr/>
        </p:nvSpPr>
        <p:spPr>
          <a:xfrm>
            <a:off x="1308100" y="1290894"/>
            <a:ext cx="64770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cs typeface="Times New Roman" pitchFamily="18" charset="0"/>
              </a:rPr>
              <a:t>TDS ON PAYMENT TO RESIDENT CONTRACTORS AND PROFESSIONALS</a:t>
            </a:r>
          </a:p>
        </p:txBody>
      </p:sp>
      <p:pic>
        <p:nvPicPr>
          <p:cNvPr id="3076" name="Picture 4" descr="Obligation on Individuals/HUFs to Deduct Tax: Section 194M – FinTaxico"/>
          <p:cNvPicPr>
            <a:picLocks noChangeAspect="1" noChangeArrowheads="1"/>
          </p:cNvPicPr>
          <p:nvPr/>
        </p:nvPicPr>
        <p:blipFill rotWithShape="1">
          <a:blip r:embed="rId3">
            <a:extLst>
              <a:ext uri="{28A0092B-C50C-407E-A947-70E740481C1C}">
                <a14:useLocalDpi xmlns:a14="http://schemas.microsoft.com/office/drawing/2010/main" val="0"/>
              </a:ext>
            </a:extLst>
          </a:blip>
          <a:srcRect r="8283" b="3715"/>
          <a:stretch/>
        </p:blipFill>
        <p:spPr bwMode="auto">
          <a:xfrm>
            <a:off x="685800" y="2738120"/>
            <a:ext cx="8026400" cy="34187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0282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99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04800" y="1805920"/>
            <a:ext cx="845820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000" dirty="0">
                <a:latin typeface="Times New Roman" pitchFamily="18" charset="0"/>
                <a:cs typeface="Times New Roman" pitchFamily="18" charset="0"/>
              </a:rPr>
              <a:t>An individual and/or Hindu undivided family (HUF) has to deduct tax at source under Section 194M. Such individuals and HUF must not be required to get their books of accounts audited. Books of Accounts are required to be audited if total turnover or receipts of a business exceed Rs. 1 crore or where receipts of a profession exceed Rs. 50 lakh</a:t>
            </a:r>
            <a:r>
              <a:rPr lang="en-US" dirty="0"/>
              <a:t>.</a:t>
            </a:r>
          </a:p>
        </p:txBody>
      </p:sp>
      <p:sp>
        <p:nvSpPr>
          <p:cNvPr id="3" name="TextBox 2"/>
          <p:cNvSpPr txBox="1"/>
          <p:nvPr/>
        </p:nvSpPr>
        <p:spPr>
          <a:xfrm>
            <a:off x="990600" y="838200"/>
            <a:ext cx="6781800"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APPLICABILITY</a:t>
            </a:r>
          </a:p>
        </p:txBody>
      </p:sp>
      <p:sp>
        <p:nvSpPr>
          <p:cNvPr id="4" name="Down Arrow 3"/>
          <p:cNvSpPr/>
          <p:nvPr/>
        </p:nvSpPr>
        <p:spPr>
          <a:xfrm>
            <a:off x="4236720" y="1404600"/>
            <a:ext cx="114300" cy="3810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3657600"/>
            <a:ext cx="845820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b="1" i="1" dirty="0">
                <a:latin typeface="Garamond" pitchFamily="18" charset="0"/>
              </a:rPr>
              <a:t>IT SHOULD BE NOTED THAT NO TDS UNDER SECTION 194M IS APPLICABLE TO THE ASSESSEE IF THEY WERE CODUCTING AUDIT REFERRED UNDER SECTION 44AD.</a:t>
            </a:r>
          </a:p>
        </p:txBody>
      </p:sp>
      <p:sp>
        <p:nvSpPr>
          <p:cNvPr id="6" name="Rectangle 5"/>
          <p:cNvSpPr/>
          <p:nvPr/>
        </p:nvSpPr>
        <p:spPr>
          <a:xfrm>
            <a:off x="1446529" y="5150395"/>
            <a:ext cx="71628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000" b="1" dirty="0">
                <a:effectLst>
                  <a:outerShdw blurRad="38100" dist="38100" dir="2700000" algn="tl">
                    <a:srgbClr val="000000">
                      <a:alpha val="43137"/>
                    </a:srgbClr>
                  </a:outerShdw>
                </a:effectLst>
                <a:latin typeface="Times New Roman" pitchFamily="18" charset="0"/>
                <a:cs typeface="Times New Roman" pitchFamily="18" charset="0"/>
              </a:rPr>
              <a:t>Payments to non-residents are not covered under this section</a:t>
            </a:r>
            <a:r>
              <a:rPr lang="en-US" dirty="0"/>
              <a:t>.</a:t>
            </a:r>
          </a:p>
        </p:txBody>
      </p:sp>
      <p:pic>
        <p:nvPicPr>
          <p:cNvPr id="4098" name="Picture 2" descr="Non-Residents Services, नॉन-रेसिडेंट एकाउंटिंग सर्विस, नॉन रेजिडेंट  एकाउंटिंग सर्विस, अनिवासी लेख सेवा in Andheri East, Mumbai , NMK &amp;amp; Co LLP |  ID: 210518244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511" y="4709765"/>
            <a:ext cx="1303018"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17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99000">
              <a:schemeClr val="bg1"/>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762000" y="629920"/>
            <a:ext cx="739140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RATE AT WHICH TDS UNDER SECTION 194M IS TO BE DEDUCTED</a:t>
            </a:r>
          </a:p>
          <a:p>
            <a:endParaRPr lang="en-US" dirty="0"/>
          </a:p>
        </p:txBody>
      </p:sp>
      <p:sp>
        <p:nvSpPr>
          <p:cNvPr id="4" name="Oval 3"/>
          <p:cNvSpPr/>
          <p:nvPr/>
        </p:nvSpPr>
        <p:spPr>
          <a:xfrm>
            <a:off x="3141980" y="1905000"/>
            <a:ext cx="2133600" cy="1036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0" y="2162294"/>
            <a:ext cx="1104900" cy="369332"/>
          </a:xfrm>
          <a:prstGeom prst="rect">
            <a:avLst/>
          </a:prstGeom>
          <a:noFill/>
          <a:ln>
            <a:noFill/>
          </a:ln>
        </p:spPr>
        <p:txBody>
          <a:bodyPr wrap="square" rtlCol="0">
            <a:spAutoFit/>
          </a:bodyPr>
          <a:lstStyle/>
          <a:p>
            <a:r>
              <a:rPr lang="en-US" b="1" dirty="0">
                <a:effectLst>
                  <a:outerShdw blurRad="38100" dist="38100" dir="2700000" algn="tl">
                    <a:srgbClr val="000000">
                      <a:alpha val="43137"/>
                    </a:srgbClr>
                  </a:outerShdw>
                </a:effectLst>
                <a:latin typeface="Arial Black" pitchFamily="34" charset="0"/>
              </a:rPr>
              <a:t>@ 5%</a:t>
            </a:r>
          </a:p>
        </p:txBody>
      </p:sp>
      <p:sp>
        <p:nvSpPr>
          <p:cNvPr id="6" name="TextBox 5"/>
          <p:cNvSpPr txBox="1"/>
          <p:nvPr/>
        </p:nvSpPr>
        <p:spPr>
          <a:xfrm>
            <a:off x="685800" y="3276600"/>
            <a:ext cx="768096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dirty="0">
                <a:effectLst>
                  <a:outerShdw blurRad="38100" dist="38100" dir="2700000" algn="tl">
                    <a:srgbClr val="000000">
                      <a:alpha val="43137"/>
                    </a:srgbClr>
                  </a:outerShdw>
                </a:effectLst>
                <a:latin typeface="Garamond" pitchFamily="18" charset="0"/>
              </a:rPr>
              <a:t>The rate is 3.75% for transactions from 14 May 2020 until 31 March 2021.(COVID PERIOD)</a:t>
            </a:r>
          </a:p>
        </p:txBody>
      </p:sp>
      <p:sp>
        <p:nvSpPr>
          <p:cNvPr id="7" name="Flowchart: Terminator 6"/>
          <p:cNvSpPr/>
          <p:nvPr/>
        </p:nvSpPr>
        <p:spPr>
          <a:xfrm>
            <a:off x="289560" y="464820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8" name="Oval 7"/>
          <p:cNvSpPr/>
          <p:nvPr/>
        </p:nvSpPr>
        <p:spPr>
          <a:xfrm>
            <a:off x="3048000" y="5867400"/>
            <a:ext cx="205232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16600" y="5867400"/>
            <a:ext cx="1676400" cy="9233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MAXIMUM MARGINAL RATE</a:t>
            </a:r>
          </a:p>
        </p:txBody>
      </p:sp>
      <p:sp>
        <p:nvSpPr>
          <p:cNvPr id="10" name="TextBox 9"/>
          <p:cNvSpPr txBox="1"/>
          <p:nvPr/>
        </p:nvSpPr>
        <p:spPr>
          <a:xfrm>
            <a:off x="3601720" y="6101834"/>
            <a:ext cx="944880" cy="369332"/>
          </a:xfrm>
          <a:prstGeom prst="rect">
            <a:avLst/>
          </a:prstGeom>
          <a:noFill/>
        </p:spPr>
        <p:txBody>
          <a:bodyPr wrap="square" rtlCol="0">
            <a:spAutoFit/>
          </a:bodyPr>
          <a:lstStyle/>
          <a:p>
            <a:r>
              <a:rPr lang="en-US" b="1" dirty="0">
                <a:latin typeface="Arial Black" pitchFamily="34" charset="0"/>
              </a:rPr>
              <a:t>@20%</a:t>
            </a:r>
          </a:p>
        </p:txBody>
      </p:sp>
      <p:cxnSp>
        <p:nvCxnSpPr>
          <p:cNvPr id="12" name="Straight Arrow Connector 11"/>
          <p:cNvCxnSpPr/>
          <p:nvPr/>
        </p:nvCxnSpPr>
        <p:spPr>
          <a:xfrm>
            <a:off x="5257800" y="62865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97500" y="2238494"/>
            <a:ext cx="838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IF </a:t>
            </a:r>
          </a:p>
        </p:txBody>
      </p:sp>
      <p:cxnSp>
        <p:nvCxnSpPr>
          <p:cNvPr id="15" name="Straight Arrow Connector 14"/>
          <p:cNvCxnSpPr>
            <a:stCxn id="13" idx="3"/>
          </p:cNvCxnSpPr>
          <p:nvPr/>
        </p:nvCxnSpPr>
        <p:spPr>
          <a:xfrm>
            <a:off x="6235700" y="2423160"/>
            <a:ext cx="520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81800" y="2069961"/>
            <a:ext cx="19812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dirty="0"/>
              <a:t>THE TOTAL SUM PAID EXCEEDS RS.50,00,000.00 IN A YEAR.</a:t>
            </a:r>
          </a:p>
        </p:txBody>
      </p:sp>
    </p:spTree>
    <p:extLst>
      <p:ext uri="{BB962C8B-B14F-4D97-AF65-F5344CB8AC3E}">
        <p14:creationId xmlns:p14="http://schemas.microsoft.com/office/powerpoint/2010/main" val="169129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4000">
              <a:schemeClr val="bg1">
                <a:alpha val="0"/>
              </a:schemeClr>
            </a:gs>
            <a:gs pos="99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676400" y="436876"/>
            <a:ext cx="7086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latin typeface="Times New Roman" pitchFamily="18" charset="0"/>
                <a:cs typeface="Times New Roman" pitchFamily="18" charset="0"/>
              </a:rPr>
              <a:t>TIME LIMIT FOR DEPOSITING  IN TDS</a:t>
            </a:r>
          </a:p>
        </p:txBody>
      </p:sp>
      <p:pic>
        <p:nvPicPr>
          <p:cNvPr id="5122" name="Picture 2" descr="Erasmus Plus Funding &amp;gt; Deadlines for Grant Applica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1905000" cy="990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568548"/>
            <a:ext cx="8305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If the amount is deducted in March – on or before April 30 of the next financial year.</a:t>
            </a:r>
          </a:p>
        </p:txBody>
      </p:sp>
      <p:sp>
        <p:nvSpPr>
          <p:cNvPr id="4" name="TextBox 3"/>
          <p:cNvSpPr txBox="1"/>
          <p:nvPr/>
        </p:nvSpPr>
        <p:spPr>
          <a:xfrm>
            <a:off x="441960" y="2214879"/>
            <a:ext cx="28194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FOR EXAMPLE:</a:t>
            </a:r>
          </a:p>
        </p:txBody>
      </p:sp>
      <p:sp>
        <p:nvSpPr>
          <p:cNvPr id="5" name="TextBox 4"/>
          <p:cNvSpPr txBox="1"/>
          <p:nvPr/>
        </p:nvSpPr>
        <p:spPr>
          <a:xfrm>
            <a:off x="441960" y="2604531"/>
            <a:ext cx="6324600" cy="369332"/>
          </a:xfrm>
          <a:prstGeom prst="rect">
            <a:avLst/>
          </a:prstGeom>
          <a:noFill/>
        </p:spPr>
        <p:txBody>
          <a:bodyPr wrap="square" rtlCol="0">
            <a:spAutoFit/>
          </a:bodyPr>
          <a:lstStyle/>
          <a:p>
            <a:endParaRPr lang="en-US" dirty="0"/>
          </a:p>
        </p:txBody>
      </p:sp>
      <p:sp>
        <p:nvSpPr>
          <p:cNvPr id="6" name="TextBox 5"/>
          <p:cNvSpPr txBox="1"/>
          <p:nvPr/>
        </p:nvSpPr>
        <p:spPr>
          <a:xfrm>
            <a:off x="441960" y="2599728"/>
            <a:ext cx="83058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i="1" dirty="0">
                <a:effectLst>
                  <a:outerShdw blurRad="38100" dist="38100" dir="2700000" algn="tl">
                    <a:srgbClr val="000000">
                      <a:alpha val="43137"/>
                    </a:srgbClr>
                  </a:outerShdw>
                </a:effectLst>
                <a:latin typeface="Times New Roman" pitchFamily="18" charset="0"/>
                <a:cs typeface="Times New Roman" pitchFamily="18" charset="0"/>
              </a:rPr>
              <a:t>if the amount has been deducted in March 2020, then the TDS will be deposited to the department by 30 April 2021.</a:t>
            </a:r>
          </a:p>
        </p:txBody>
      </p:sp>
      <p:sp>
        <p:nvSpPr>
          <p:cNvPr id="7" name="Rectangle 6"/>
          <p:cNvSpPr/>
          <p:nvPr/>
        </p:nvSpPr>
        <p:spPr>
          <a:xfrm>
            <a:off x="441960" y="3886200"/>
            <a:ext cx="829056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In any other month – within seven days from the end of the month in which the tax deduction is made.</a:t>
            </a:r>
            <a:r>
              <a:rPr lang="en-US" dirty="0"/>
              <a:t> </a:t>
            </a:r>
          </a:p>
        </p:txBody>
      </p:sp>
      <p:sp>
        <p:nvSpPr>
          <p:cNvPr id="9" name="TextBox 8"/>
          <p:cNvSpPr txBox="1"/>
          <p:nvPr/>
        </p:nvSpPr>
        <p:spPr>
          <a:xfrm>
            <a:off x="441960" y="4542690"/>
            <a:ext cx="28194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FOR EXAMPLE:</a:t>
            </a:r>
          </a:p>
        </p:txBody>
      </p:sp>
      <p:sp>
        <p:nvSpPr>
          <p:cNvPr id="8" name="Rectangle 7"/>
          <p:cNvSpPr/>
          <p:nvPr/>
        </p:nvSpPr>
        <p:spPr>
          <a:xfrm>
            <a:off x="416560" y="4917379"/>
            <a:ext cx="829056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if the amount has been deducted paid in the month of September 2020, then the TDS will be deposited to the department by 7 October 2020.</a:t>
            </a:r>
          </a:p>
        </p:txBody>
      </p:sp>
    </p:spTree>
    <p:extLst>
      <p:ext uri="{BB962C8B-B14F-4D97-AF65-F5344CB8AC3E}">
        <p14:creationId xmlns:p14="http://schemas.microsoft.com/office/powerpoint/2010/main" val="285091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99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0" y="381000"/>
            <a:ext cx="70104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b="1" dirty="0">
                <a:effectLst>
                  <a:outerShdw blurRad="38100" dist="38100" dir="2700000" algn="tl">
                    <a:srgbClr val="000000">
                      <a:alpha val="43137"/>
                    </a:srgbClr>
                  </a:outerShdw>
                </a:effectLst>
                <a:latin typeface="Times New Roman" pitchFamily="18" charset="0"/>
                <a:cs typeface="Times New Roman" pitchFamily="18" charset="0"/>
              </a:rPr>
              <a:t>CERTIFICATE OF TAX DEDUDCTED UNDER SECTION 194M</a:t>
            </a:r>
          </a:p>
        </p:txBody>
      </p:sp>
      <p:sp>
        <p:nvSpPr>
          <p:cNvPr id="4" name="TextBox 3"/>
          <p:cNvSpPr txBox="1"/>
          <p:nvPr/>
        </p:nvSpPr>
        <p:spPr>
          <a:xfrm>
            <a:off x="924560" y="1828800"/>
            <a:ext cx="69342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THE PERSON WHO DEDUCTS TAX UNDER SECTION 194M SHALL FURNISH A CERTIFICATE :</a:t>
            </a:r>
          </a:p>
        </p:txBody>
      </p:sp>
      <p:sp>
        <p:nvSpPr>
          <p:cNvPr id="5" name="TextBox 4"/>
          <p:cNvSpPr txBox="1"/>
          <p:nvPr/>
        </p:nvSpPr>
        <p:spPr>
          <a:xfrm>
            <a:off x="843280" y="2778482"/>
            <a:ext cx="136652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a:latin typeface="Times New Roman" pitchFamily="18" charset="0"/>
                <a:cs typeface="Times New Roman" pitchFamily="18" charset="0"/>
              </a:rPr>
              <a:t>UNDER</a:t>
            </a:r>
          </a:p>
        </p:txBody>
      </p:sp>
      <p:cxnSp>
        <p:nvCxnSpPr>
          <p:cNvPr id="7" name="Straight Arrow Connector 6"/>
          <p:cNvCxnSpPr/>
          <p:nvPr/>
        </p:nvCxnSpPr>
        <p:spPr>
          <a:xfrm>
            <a:off x="2362200" y="2963148"/>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38600" y="2739072"/>
            <a:ext cx="2743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FORM NO.16D</a:t>
            </a:r>
          </a:p>
        </p:txBody>
      </p:sp>
      <p:sp>
        <p:nvSpPr>
          <p:cNvPr id="10" name="TextBox 9"/>
          <p:cNvSpPr txBox="1"/>
          <p:nvPr/>
        </p:nvSpPr>
        <p:spPr>
          <a:xfrm>
            <a:off x="1066800" y="3810000"/>
            <a:ext cx="1524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a:latin typeface="Times New Roman" pitchFamily="18" charset="0"/>
                <a:cs typeface="Times New Roman" pitchFamily="18" charset="0"/>
              </a:rPr>
              <a:t>WITHIN</a:t>
            </a:r>
          </a:p>
        </p:txBody>
      </p:sp>
      <p:cxnSp>
        <p:nvCxnSpPr>
          <p:cNvPr id="14" name="Straight Arrow Connector 13"/>
          <p:cNvCxnSpPr/>
          <p:nvPr/>
        </p:nvCxnSpPr>
        <p:spPr>
          <a:xfrm>
            <a:off x="2667000" y="3994666"/>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58360" y="3717667"/>
            <a:ext cx="4191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Times New Roman" pitchFamily="18" charset="0"/>
                <a:cs typeface="Times New Roman" pitchFamily="18" charset="0"/>
              </a:rPr>
              <a:t>15 DAYS OF THE DUE DATE OF FURNISHING THE CHALLAN CUM STATEMENT </a:t>
            </a:r>
          </a:p>
        </p:txBody>
      </p:sp>
      <p:sp>
        <p:nvSpPr>
          <p:cNvPr id="16" name="TextBox 15"/>
          <p:cNvSpPr txBox="1"/>
          <p:nvPr/>
        </p:nvSpPr>
        <p:spPr>
          <a:xfrm>
            <a:off x="2153920" y="4995586"/>
            <a:ext cx="6096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latin typeface="Times New Roman" pitchFamily="18" charset="0"/>
                <a:cs typeface="Times New Roman" pitchFamily="18" charset="0"/>
              </a:rPr>
              <a:t>IN</a:t>
            </a:r>
          </a:p>
        </p:txBody>
      </p:sp>
      <p:cxnSp>
        <p:nvCxnSpPr>
          <p:cNvPr id="18" name="Straight Arrow Connector 17"/>
          <p:cNvCxnSpPr/>
          <p:nvPr/>
        </p:nvCxnSpPr>
        <p:spPr>
          <a:xfrm>
            <a:off x="2806700" y="5180252"/>
            <a:ext cx="2857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4200" y="5015232"/>
            <a:ext cx="1752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latin typeface="Times New Roman" pitchFamily="18" charset="0"/>
                <a:cs typeface="Times New Roman" pitchFamily="18" charset="0"/>
              </a:rPr>
              <a:t>FORM 26QD</a:t>
            </a:r>
          </a:p>
        </p:txBody>
      </p:sp>
    </p:spTree>
    <p:extLst>
      <p:ext uri="{BB962C8B-B14F-4D97-AF65-F5344CB8AC3E}">
        <p14:creationId xmlns:p14="http://schemas.microsoft.com/office/powerpoint/2010/main" val="3799348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accent4">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685800" y="838200"/>
            <a:ext cx="6553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i="1" dirty="0">
                <a:latin typeface="Times New Roman" pitchFamily="18" charset="0"/>
                <a:cs typeface="Times New Roman" pitchFamily="18" charset="0"/>
              </a:rPr>
              <a:t>SPECIAL POINTS TO BE NOTED:</a:t>
            </a:r>
          </a:p>
        </p:txBody>
      </p:sp>
      <p:sp>
        <p:nvSpPr>
          <p:cNvPr id="3" name="TextBox 2"/>
          <p:cNvSpPr txBox="1"/>
          <p:nvPr/>
        </p:nvSpPr>
        <p:spPr>
          <a:xfrm>
            <a:off x="990600" y="1207532"/>
            <a:ext cx="790956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000" b="1" dirty="0">
                <a:effectLst>
                  <a:outerShdw blurRad="38100" dist="38100" dir="2700000" algn="tl">
                    <a:srgbClr val="000000">
                      <a:alpha val="43137"/>
                    </a:srgbClr>
                  </a:outerShdw>
                </a:effectLst>
                <a:latin typeface="Times New Roman" pitchFamily="18" charset="0"/>
                <a:cs typeface="Times New Roman" pitchFamily="18" charset="0"/>
              </a:rPr>
              <a:t>If the Assesse required to get Books of Accounts audited, TDS deduction is applicable as per Section 194C and 194J. The individual and/or HUF who have to deduct TDS under Section 194C (TDS on payment to a contractor) and 194J (TDS on payment on professional fees) do not have to deduct tax at source under Section 194M.</a:t>
            </a:r>
          </a:p>
        </p:txBody>
      </p:sp>
      <p:sp>
        <p:nvSpPr>
          <p:cNvPr id="4" name="Rectangle 3"/>
          <p:cNvSpPr/>
          <p:nvPr/>
        </p:nvSpPr>
        <p:spPr>
          <a:xfrm>
            <a:off x="1965960" y="2838748"/>
            <a:ext cx="69342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The individual or HUFs who has to deduct tax can pay the tax to the government by quoting his or her PAN only. Not required to get a tax deduction account number (TAN) for TDS deduction.</a:t>
            </a:r>
          </a:p>
        </p:txBody>
      </p:sp>
      <p:sp>
        <p:nvSpPr>
          <p:cNvPr id="5" name="Rectangle 4"/>
          <p:cNvSpPr/>
          <p:nvPr/>
        </p:nvSpPr>
        <p:spPr>
          <a:xfrm>
            <a:off x="2844800" y="3762078"/>
            <a:ext cx="608076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b="1" dirty="0">
                <a:effectLst>
                  <a:outerShdw blurRad="38100" dist="38100" dir="2700000" algn="tl">
                    <a:srgbClr val="000000">
                      <a:alpha val="43137"/>
                    </a:srgbClr>
                  </a:outerShdw>
                </a:effectLst>
                <a:latin typeface="Times New Roman" pitchFamily="18" charset="0"/>
                <a:cs typeface="Times New Roman" pitchFamily="18" charset="0"/>
              </a:rPr>
              <a:t>TDS amount will be deducted on the earlier of the following dates:</a:t>
            </a:r>
          </a:p>
          <a:p>
            <a:pPr marL="285750" indent="-285750" algn="just">
              <a:buBlip>
                <a:blip r:embed="rId2"/>
              </a:buBlip>
            </a:pPr>
            <a:r>
              <a:rPr lang="en-US" b="1" dirty="0">
                <a:effectLst>
                  <a:outerShdw blurRad="38100" dist="38100" dir="2700000" algn="tl">
                    <a:srgbClr val="000000">
                      <a:alpha val="43137"/>
                    </a:srgbClr>
                  </a:outerShdw>
                </a:effectLst>
                <a:latin typeface="Times New Roman" pitchFamily="18" charset="0"/>
                <a:cs typeface="Times New Roman" pitchFamily="18" charset="0"/>
              </a:rPr>
              <a:t>At the time of credit of the amount.</a:t>
            </a:r>
          </a:p>
          <a:p>
            <a:pPr marL="285750" indent="-285750" algn="just">
              <a:buBlip>
                <a:blip r:embed="rId2"/>
              </a:buBlip>
            </a:pPr>
            <a:r>
              <a:rPr lang="en-US" b="1" dirty="0">
                <a:effectLst>
                  <a:outerShdw blurRad="38100" dist="38100" dir="2700000" algn="tl">
                    <a:srgbClr val="000000">
                      <a:alpha val="43137"/>
                    </a:srgbClr>
                  </a:outerShdw>
                </a:effectLst>
                <a:latin typeface="Times New Roman" pitchFamily="18" charset="0"/>
                <a:cs typeface="Times New Roman" pitchFamily="18" charset="0"/>
              </a:rPr>
              <a:t>At the time of payment by cash or by the issue of a cheque or draft.</a:t>
            </a:r>
          </a:p>
        </p:txBody>
      </p:sp>
    </p:spTree>
    <p:extLst>
      <p:ext uri="{BB962C8B-B14F-4D97-AF65-F5344CB8AC3E}">
        <p14:creationId xmlns:p14="http://schemas.microsoft.com/office/powerpoint/2010/main" val="37170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252855" y="1389281"/>
            <a:ext cx="6720840" cy="1323439"/>
          </a:xfrm>
          <a:prstGeom prst="rect">
            <a:avLst/>
          </a:prstGeom>
          <a:noFill/>
        </p:spPr>
        <p:txBody>
          <a:bodyPr wrap="square" rtlCol="0">
            <a:spAutoFit/>
          </a:bodyPr>
          <a:lstStyle/>
          <a:p>
            <a:r>
              <a:rPr lang="en-US" sz="8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THANK YOU!</a:t>
            </a:r>
          </a:p>
        </p:txBody>
      </p:sp>
      <p:sp>
        <p:nvSpPr>
          <p:cNvPr id="3" name="AutoShape 2" descr="The Benefits Of Gratitude: Why Saying Thank You Matters | HuffPost Li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The Benefits Of Gratitude: Why Saying Thank You Matters | HuffPost Li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The Benefits Of Gratitude: Why Saying Thank You Matters | HuffPost Lif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The Benefits Of Gratitude: Why Saying Thank You Matters | HuffPost Lif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The Benefits Of Gratitude: Why Saying Thank You Matters | HuffPost Lif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2" descr="The Benefits Of Gratitude: Why Saying Thank You Matters | HuffPost Lif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4" descr="The Benefits Of Gratitude: Why Saying Thank You Matters | HuffPost Lif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6" descr="The Benefits Of Gratitude: Why Saying Thank You Matters | HuffPost Life"/>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8" descr="The Benefits Of Gratitude: Why Saying Thank You Matters | HuffPost Life"/>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64" name="Picture 20" descr="11 Unique Ways to Say &amp;#39;Thank You&amp;#39; in an Email | Gramma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2712720"/>
            <a:ext cx="5940425"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4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57200" y="457200"/>
            <a:ext cx="8382000" cy="461665"/>
          </a:xfrm>
          <a:prstGeom prst="rect">
            <a:avLst/>
          </a:prstGeom>
          <a:solidFill>
            <a:srgbClr val="002060"/>
          </a:solidFill>
        </p:spPr>
        <p:txBody>
          <a:bodyPr wrap="square" rtlCol="0">
            <a:spAutoFit/>
          </a:bodyPr>
          <a:lstStyle/>
          <a:p>
            <a:pPr algn="ctr"/>
            <a:r>
              <a:rPr lang="en-US" sz="2400" b="1" dirty="0">
                <a:solidFill>
                  <a:schemeClr val="bg1"/>
                </a:solidFill>
                <a:latin typeface="Garamond" pitchFamily="18" charset="0"/>
              </a:rPr>
              <a:t>PAYMENTS REFFERED TO IN SECTION 115BBA</a:t>
            </a:r>
          </a:p>
        </p:txBody>
      </p:sp>
      <p:sp>
        <p:nvSpPr>
          <p:cNvPr id="3" name="TextBox 2"/>
          <p:cNvSpPr txBox="1"/>
          <p:nvPr/>
        </p:nvSpPr>
        <p:spPr>
          <a:xfrm>
            <a:off x="457200" y="990600"/>
            <a:ext cx="8382000" cy="461665"/>
          </a:xfrm>
          <a:prstGeom prst="rect">
            <a:avLst/>
          </a:prstGeom>
          <a:noFill/>
        </p:spPr>
        <p:txBody>
          <a:bodyPr wrap="square" rtlCol="0">
            <a:spAutoFit/>
          </a:bodyPr>
          <a:lstStyle/>
          <a:p>
            <a:r>
              <a:rPr lang="en-US" sz="2400" dirty="0">
                <a:latin typeface="Garamond" pitchFamily="18" charset="0"/>
              </a:rPr>
              <a:t>Where the total income of an assessee,-</a:t>
            </a:r>
          </a:p>
        </p:txBody>
      </p:sp>
      <p:sp>
        <p:nvSpPr>
          <p:cNvPr id="4" name="Rectangle 3"/>
          <p:cNvSpPr/>
          <p:nvPr/>
        </p:nvSpPr>
        <p:spPr>
          <a:xfrm>
            <a:off x="1219200" y="1600200"/>
            <a:ext cx="3200400" cy="1143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 sportsman (including an athlete),</a:t>
            </a:r>
          </a:p>
        </p:txBody>
      </p:sp>
      <p:sp>
        <p:nvSpPr>
          <p:cNvPr id="5" name="Rectangle 4"/>
          <p:cNvSpPr/>
          <p:nvPr/>
        </p:nvSpPr>
        <p:spPr>
          <a:xfrm>
            <a:off x="4572000" y="1600200"/>
            <a:ext cx="3505200" cy="1143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who is not a citizen of India and is a non-resident</a:t>
            </a:r>
          </a:p>
        </p:txBody>
      </p:sp>
      <p:sp>
        <p:nvSpPr>
          <p:cNvPr id="6" name="TextBox 5"/>
          <p:cNvSpPr txBox="1"/>
          <p:nvPr/>
        </p:nvSpPr>
        <p:spPr>
          <a:xfrm>
            <a:off x="609600" y="2895600"/>
            <a:ext cx="7924800" cy="461665"/>
          </a:xfrm>
          <a:prstGeom prst="rect">
            <a:avLst/>
          </a:prstGeom>
          <a:noFill/>
        </p:spPr>
        <p:txBody>
          <a:bodyPr wrap="square" rtlCol="0">
            <a:spAutoFit/>
          </a:bodyPr>
          <a:lstStyle/>
          <a:p>
            <a:r>
              <a:rPr lang="en-US" sz="2400" dirty="0">
                <a:latin typeface="Garamond" pitchFamily="18" charset="0"/>
              </a:rPr>
              <a:t>includes any income received or receivable by way of --</a:t>
            </a:r>
          </a:p>
        </p:txBody>
      </p:sp>
      <p:sp>
        <p:nvSpPr>
          <p:cNvPr id="7" name="TextBox 6"/>
          <p:cNvSpPr txBox="1"/>
          <p:nvPr/>
        </p:nvSpPr>
        <p:spPr>
          <a:xfrm>
            <a:off x="457200" y="1676400"/>
            <a:ext cx="5334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a)</a:t>
            </a:r>
          </a:p>
        </p:txBody>
      </p:sp>
      <p:cxnSp>
        <p:nvCxnSpPr>
          <p:cNvPr id="9" name="Straight Arrow Connector 8"/>
          <p:cNvCxnSpPr/>
          <p:nvPr/>
        </p:nvCxnSpPr>
        <p:spPr>
          <a:xfrm rot="10800000" flipV="1">
            <a:off x="2209800" y="3429000"/>
            <a:ext cx="1295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3390900" y="3924300"/>
            <a:ext cx="1066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3429000"/>
            <a:ext cx="15240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4419600"/>
            <a:ext cx="24384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latin typeface="Garamond" pitchFamily="18" charset="0"/>
              </a:rPr>
              <a:t>(</a:t>
            </a:r>
            <a:r>
              <a:rPr lang="en-US" b="1" dirty="0">
                <a:latin typeface="Garamond" pitchFamily="18" charset="0"/>
              </a:rPr>
              <a:t>i) participation in India in any game (other than a game the winnings wherefrom are taxable under section 115BB) or sport</a:t>
            </a:r>
          </a:p>
        </p:txBody>
      </p:sp>
      <p:sp>
        <p:nvSpPr>
          <p:cNvPr id="18" name="TextBox 17"/>
          <p:cNvSpPr txBox="1"/>
          <p:nvPr/>
        </p:nvSpPr>
        <p:spPr>
          <a:xfrm>
            <a:off x="2971800" y="4572000"/>
            <a:ext cx="21336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(ii) advertisement; or</a:t>
            </a:r>
          </a:p>
        </p:txBody>
      </p:sp>
      <p:sp>
        <p:nvSpPr>
          <p:cNvPr id="19" name="TextBox 18"/>
          <p:cNvSpPr txBox="1"/>
          <p:nvPr/>
        </p:nvSpPr>
        <p:spPr>
          <a:xfrm>
            <a:off x="5486400" y="4495800"/>
            <a:ext cx="3048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(iii) contribution of articles relating to any game or sport in India in newspapers, magazines or journals; 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4572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b)</a:t>
            </a:r>
          </a:p>
        </p:txBody>
      </p:sp>
      <p:sp>
        <p:nvSpPr>
          <p:cNvPr id="4" name="Rectangle 3"/>
          <p:cNvSpPr/>
          <p:nvPr/>
        </p:nvSpPr>
        <p:spPr>
          <a:xfrm>
            <a:off x="762000" y="381000"/>
            <a:ext cx="71628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 non-resident sports association or institution</a:t>
            </a:r>
          </a:p>
        </p:txBody>
      </p:sp>
      <p:sp>
        <p:nvSpPr>
          <p:cNvPr id="5" name="Left Brace 4"/>
          <p:cNvSpPr/>
          <p:nvPr/>
        </p:nvSpPr>
        <p:spPr>
          <a:xfrm rot="16200000">
            <a:off x="4076700" y="-2171700"/>
            <a:ext cx="457200" cy="6934200"/>
          </a:xfrm>
          <a:prstGeom prst="leftBrace">
            <a:avLst>
              <a:gd name="adj1" fmla="val 8333"/>
              <a:gd name="adj2" fmla="val 494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5"/>
          <p:cNvSpPr/>
          <p:nvPr/>
        </p:nvSpPr>
        <p:spPr>
          <a:xfrm>
            <a:off x="838200" y="1676400"/>
            <a:ext cx="70104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 includes any amount guaranteed to be paid or payable to such association or institution in relation to any game (other than a game the winnings wherefrom are taxable under section 115BB) or sport played in India,</a:t>
            </a:r>
          </a:p>
        </p:txBody>
      </p:sp>
      <p:sp>
        <p:nvSpPr>
          <p:cNvPr id="7" name="TextBox 6"/>
          <p:cNvSpPr txBox="1"/>
          <p:nvPr/>
        </p:nvSpPr>
        <p:spPr>
          <a:xfrm>
            <a:off x="304800" y="3429000"/>
            <a:ext cx="5334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c)</a:t>
            </a:r>
          </a:p>
        </p:txBody>
      </p:sp>
      <p:sp>
        <p:nvSpPr>
          <p:cNvPr id="8" name="Rectangle 7"/>
          <p:cNvSpPr/>
          <p:nvPr/>
        </p:nvSpPr>
        <p:spPr>
          <a:xfrm>
            <a:off x="838200" y="3429000"/>
            <a:ext cx="35814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an entertainer</a:t>
            </a:r>
          </a:p>
        </p:txBody>
      </p:sp>
      <p:sp>
        <p:nvSpPr>
          <p:cNvPr id="9" name="Rectangle 8"/>
          <p:cNvSpPr/>
          <p:nvPr/>
        </p:nvSpPr>
        <p:spPr>
          <a:xfrm>
            <a:off x="4648200" y="3429000"/>
            <a:ext cx="38100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who is not a citizen of India  and is a non-resident</a:t>
            </a:r>
          </a:p>
        </p:txBody>
      </p:sp>
      <p:cxnSp>
        <p:nvCxnSpPr>
          <p:cNvPr id="11" name="Straight Arrow Connector 10"/>
          <p:cNvCxnSpPr/>
          <p:nvPr/>
        </p:nvCxnSpPr>
        <p:spPr>
          <a:xfrm>
            <a:off x="2667000" y="4267200"/>
            <a:ext cx="13716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267200" y="4191000"/>
            <a:ext cx="11430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219200" y="5410200"/>
            <a:ext cx="6248400"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includes any income received or receivable from his performance in India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194E</a:t>
            </a:r>
          </a:p>
        </p:txBody>
      </p:sp>
      <p:sp>
        <p:nvSpPr>
          <p:cNvPr id="3" name="TextBox 2"/>
          <p:cNvSpPr txBox="1"/>
          <p:nvPr/>
        </p:nvSpPr>
        <p:spPr>
          <a:xfrm>
            <a:off x="609600" y="1752600"/>
            <a:ext cx="7696200" cy="738664"/>
          </a:xfrm>
          <a:prstGeom prst="rect">
            <a:avLst/>
          </a:prstGeom>
          <a:noFill/>
        </p:spPr>
        <p:txBody>
          <a:bodyPr wrap="square" rtlCol="0">
            <a:spAutoFit/>
          </a:bodyPr>
          <a:lstStyle/>
          <a:p>
            <a:r>
              <a:rPr lang="en-US" sz="2100" b="1" dirty="0">
                <a:latin typeface="Times New Roman" pitchFamily="18" charset="0"/>
                <a:cs typeface="Times New Roman" pitchFamily="18" charset="0"/>
              </a:rPr>
              <a:t>When this section gets attracted  in a given transaction, deductor is required to deduct TDS </a:t>
            </a:r>
            <a:r>
              <a:rPr lang="en-US" sz="2100" b="1" u="sng" dirty="0">
                <a:solidFill>
                  <a:srgbClr val="FF0000"/>
                </a:solidFill>
                <a:latin typeface="Times New Roman" pitchFamily="18" charset="0"/>
                <a:cs typeface="Times New Roman" pitchFamily="18" charset="0"/>
              </a:rPr>
              <a:t>within earlier of the following dates </a:t>
            </a:r>
            <a:r>
              <a:rPr lang="en-US" sz="2100" b="1" dirty="0">
                <a:latin typeface="Times New Roman" pitchFamily="18" charset="0"/>
                <a:cs typeface="Times New Roman" pitchFamily="18" charset="0"/>
              </a:rPr>
              <a:t>–</a:t>
            </a:r>
          </a:p>
        </p:txBody>
      </p:sp>
      <p:sp>
        <p:nvSpPr>
          <p:cNvPr id="4" name="Oval 3"/>
          <p:cNvSpPr/>
          <p:nvPr/>
        </p:nvSpPr>
        <p:spPr>
          <a:xfrm>
            <a:off x="685800" y="2971800"/>
            <a:ext cx="3124200" cy="2971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latin typeface="Garamond" pitchFamily="18" charset="0"/>
              </a:rPr>
              <a:t>At the time of payment in cheque, draft, cash or any other mode</a:t>
            </a:r>
          </a:p>
        </p:txBody>
      </p:sp>
      <p:sp>
        <p:nvSpPr>
          <p:cNvPr id="5" name="TextBox 4"/>
          <p:cNvSpPr txBox="1"/>
          <p:nvPr/>
        </p:nvSpPr>
        <p:spPr>
          <a:xfrm>
            <a:off x="4038600" y="3810000"/>
            <a:ext cx="838200"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Garamond" pitchFamily="18" charset="0"/>
              </a:rPr>
              <a:t>OR</a:t>
            </a:r>
          </a:p>
        </p:txBody>
      </p:sp>
      <p:sp>
        <p:nvSpPr>
          <p:cNvPr id="6" name="Oval 5"/>
          <p:cNvSpPr/>
          <p:nvPr/>
        </p:nvSpPr>
        <p:spPr>
          <a:xfrm>
            <a:off x="5410200" y="3048000"/>
            <a:ext cx="2971800" cy="2819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latin typeface="Garamond" pitchFamily="18" charset="0"/>
              </a:rPr>
              <a:t>At the time of credit of the income to the account of the recipient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194E IS TO BE DEDUCTED</a:t>
            </a:r>
          </a:p>
        </p:txBody>
      </p:sp>
      <p:sp>
        <p:nvSpPr>
          <p:cNvPr id="3" name="Round Same Side Corner Rectangle 2"/>
          <p:cNvSpPr/>
          <p:nvPr/>
        </p:nvSpPr>
        <p:spPr>
          <a:xfrm>
            <a:off x="1066800" y="2057400"/>
            <a:ext cx="7010400" cy="1447800"/>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Garamond" pitchFamily="18" charset="0"/>
              </a:rPr>
              <a:t>Deductor liable to deduct TDS under section 194E is required to deduct TDS </a:t>
            </a:r>
          </a:p>
        </p:txBody>
      </p:sp>
      <p:cxnSp>
        <p:nvCxnSpPr>
          <p:cNvPr id="6" name="Straight Arrow Connector 5"/>
          <p:cNvCxnSpPr/>
          <p:nvPr/>
        </p:nvCxnSpPr>
        <p:spPr>
          <a:xfrm rot="5400000">
            <a:off x="4229100" y="17145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000500" y="4229100"/>
            <a:ext cx="990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048000" y="4800600"/>
            <a:ext cx="3048000" cy="1524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TDS RETURN FILING U/S 194E</a:t>
            </a:r>
          </a:p>
        </p:txBody>
      </p:sp>
      <p:sp>
        <p:nvSpPr>
          <p:cNvPr id="3" name="Rounded Rectangle 2"/>
          <p:cNvSpPr/>
          <p:nvPr/>
        </p:nvSpPr>
        <p:spPr>
          <a:xfrm>
            <a:off x="533400" y="1143000"/>
            <a:ext cx="7772400" cy="220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a:latin typeface="Garamond" pitchFamily="18" charset="0"/>
              </a:rPr>
              <a:t>The Deductor, under section 194E of the Income Tax Act, 1961, is required to furnish TDS return in </a:t>
            </a:r>
            <a:r>
              <a:rPr lang="en-US" sz="2200" b="1" dirty="0">
                <a:latin typeface="Garamond" pitchFamily="18" charset="0"/>
                <a:hlinkClick r:id="rId2"/>
              </a:rPr>
              <a:t>Form 27Q</a:t>
            </a:r>
            <a:endParaRPr lang="en-US" sz="2200" dirty="0">
              <a:latin typeface="Garamond" pitchFamily="18" charset="0"/>
            </a:endParaRPr>
          </a:p>
        </p:txBody>
      </p:sp>
      <p:sp>
        <p:nvSpPr>
          <p:cNvPr id="5" name="Round Diagonal Corner Rectangle 4"/>
          <p:cNvSpPr/>
          <p:nvPr/>
        </p:nvSpPr>
        <p:spPr>
          <a:xfrm>
            <a:off x="1143000" y="3505200"/>
            <a:ext cx="6324600" cy="9906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Garamond" pitchFamily="18" charset="0"/>
              </a:rPr>
              <a:t>FORM 27Q IS TO BE FILED QUARTERLY</a:t>
            </a:r>
          </a:p>
        </p:txBody>
      </p:sp>
      <p:sp>
        <p:nvSpPr>
          <p:cNvPr id="6" name="Flowchart: Terminator 5"/>
          <p:cNvSpPr/>
          <p:nvPr/>
        </p:nvSpPr>
        <p:spPr>
          <a:xfrm>
            <a:off x="457200" y="4953000"/>
            <a:ext cx="7848600" cy="14478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latin typeface="Garamond" pitchFamily="18" charset="0"/>
              </a:rPr>
              <a:t>Provisions of section 203 of the Income Tax Act, 1961 makes it mandatory for the Deductor to issue the TDS certificate to the payee. The Deductor deducting TDS under section 194E is required to furnish TDS certificate in Form 16A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TotalTime>
  <Words>2426</Words>
  <Application>Microsoft Office PowerPoint</Application>
  <PresentationFormat>On-screen Show (4:3)</PresentationFormat>
  <Paragraphs>239</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 Black</vt:lpstr>
      <vt:lpstr>Calibri</vt:lpstr>
      <vt:lpstr>Garamond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Amitesh Kumar Shaw</cp:lastModifiedBy>
  <cp:revision>167</cp:revision>
  <dcterms:created xsi:type="dcterms:W3CDTF">2006-08-16T00:00:00Z</dcterms:created>
  <dcterms:modified xsi:type="dcterms:W3CDTF">2021-06-24T07:31:14Z</dcterms:modified>
</cp:coreProperties>
</file>