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80" r:id="rId2"/>
    <p:sldId id="290" r:id="rId3"/>
    <p:sldId id="281" r:id="rId4"/>
    <p:sldId id="308" r:id="rId5"/>
    <p:sldId id="282" r:id="rId6"/>
    <p:sldId id="283" r:id="rId7"/>
    <p:sldId id="291" r:id="rId8"/>
    <p:sldId id="294" r:id="rId9"/>
    <p:sldId id="295" r:id="rId10"/>
    <p:sldId id="297" r:id="rId11"/>
    <p:sldId id="298" r:id="rId12"/>
    <p:sldId id="299" r:id="rId13"/>
    <p:sldId id="300" r:id="rId14"/>
    <p:sldId id="302" r:id="rId15"/>
    <p:sldId id="317" r:id="rId16"/>
    <p:sldId id="284" r:id="rId17"/>
    <p:sldId id="309" r:id="rId18"/>
    <p:sldId id="285" r:id="rId19"/>
    <p:sldId id="316" r:id="rId20"/>
    <p:sldId id="303" r:id="rId21"/>
    <p:sldId id="304" r:id="rId22"/>
    <p:sldId id="305" r:id="rId23"/>
    <p:sldId id="306" r:id="rId24"/>
    <p:sldId id="307" r:id="rId25"/>
    <p:sldId id="287" r:id="rId26"/>
    <p:sldId id="310" r:id="rId27"/>
    <p:sldId id="288" r:id="rId28"/>
    <p:sldId id="293" r:id="rId29"/>
    <p:sldId id="256" r:id="rId30"/>
    <p:sldId id="311" r:id="rId31"/>
    <p:sldId id="312" r:id="rId32"/>
    <p:sldId id="257" r:id="rId33"/>
    <p:sldId id="258" r:id="rId34"/>
    <p:sldId id="259" r:id="rId35"/>
    <p:sldId id="260" r:id="rId36"/>
    <p:sldId id="273" r:id="rId37"/>
    <p:sldId id="274" r:id="rId38"/>
    <p:sldId id="261" r:id="rId39"/>
    <p:sldId id="262" r:id="rId40"/>
    <p:sldId id="263" r:id="rId41"/>
    <p:sldId id="270" r:id="rId42"/>
    <p:sldId id="271" r:id="rId43"/>
    <p:sldId id="272" r:id="rId44"/>
    <p:sldId id="275" r:id="rId45"/>
    <p:sldId id="276" r:id="rId46"/>
    <p:sldId id="277" r:id="rId47"/>
    <p:sldId id="313" r:id="rId48"/>
    <p:sldId id="314" r:id="rId49"/>
    <p:sldId id="315" r:id="rId50"/>
    <p:sldId id="278" r:id="rId5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947"/>
    <a:srgbClr val="F38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76CFB-E87C-4C03-8B17-07121B679A3A}" v="541" dt="2020-11-09T15:12:56.866"/>
    <p1510:client id="{4EDA19E2-1D1A-4DDB-81F1-498EBA336928}" v="39" dt="2021-03-04T01:29:46.191"/>
    <p1510:client id="{AE15F695-BE43-431B-B18C-BE5EFE88BB88}" v="113" dt="2020-11-10T05:20:31.560"/>
    <p1510:client id="{CB28B352-9CAA-4A40-A702-FE7A6176D6B0}" v="52" dt="2021-03-04T05:21:37.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1" d="100"/>
          <a:sy n="71" d="100"/>
        </p:scale>
        <p:origin x="41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5.png"/><Relationship Id="rId6" Type="http://schemas.openxmlformats.org/officeDocument/2006/relationships/image" Target="../media/image37.svg"/><Relationship Id="rId5" Type="http://schemas.openxmlformats.org/officeDocument/2006/relationships/image" Target="../media/image37.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01850-CF8E-4BCE-BE84-424DC333E8E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12A590-237E-47D0-A5B8-8EFAC517047B}">
      <dgm:prSet custT="1"/>
      <dgm:spPr/>
      <dgm:t>
        <a:bodyPr/>
        <a:lstStyle/>
        <a:p>
          <a:pPr>
            <a:lnSpc>
              <a:spcPct val="100000"/>
            </a:lnSpc>
          </a:pPr>
          <a:r>
            <a:rPr lang="en-GB" sz="2400" dirty="0">
              <a:latin typeface="Garamond"/>
            </a:rPr>
            <a:t>Technical services</a:t>
          </a:r>
          <a:endParaRPr lang="en-US" sz="2400" dirty="0">
            <a:latin typeface="Garamond"/>
          </a:endParaRPr>
        </a:p>
      </dgm:t>
    </dgm:pt>
    <dgm:pt modelId="{C0B42666-D282-4C09-82A8-96EAF9D4AF13}" type="parTrans" cxnId="{F33087D5-C975-4744-BD99-5E820E63201B}">
      <dgm:prSet/>
      <dgm:spPr/>
      <dgm:t>
        <a:bodyPr/>
        <a:lstStyle/>
        <a:p>
          <a:endParaRPr lang="en-US" sz="1800"/>
        </a:p>
      </dgm:t>
    </dgm:pt>
    <dgm:pt modelId="{5C51B3C3-AB55-4DF0-A5D9-CB0FD32254EB}" type="sibTrans" cxnId="{F33087D5-C975-4744-BD99-5E820E63201B}">
      <dgm:prSet/>
      <dgm:spPr/>
      <dgm:t>
        <a:bodyPr/>
        <a:lstStyle/>
        <a:p>
          <a:endParaRPr lang="en-US"/>
        </a:p>
      </dgm:t>
    </dgm:pt>
    <dgm:pt modelId="{AD1D088C-41A8-4A54-A6B5-D84E2C21984C}">
      <dgm:prSet custT="1"/>
      <dgm:spPr/>
      <dgm:t>
        <a:bodyPr/>
        <a:lstStyle/>
        <a:p>
          <a:pPr>
            <a:lnSpc>
              <a:spcPct val="100000"/>
            </a:lnSpc>
          </a:pPr>
          <a:r>
            <a:rPr lang="en-GB" sz="2400" dirty="0">
              <a:latin typeface="Garamond"/>
            </a:rPr>
            <a:t>Managerial services</a:t>
          </a:r>
          <a:endParaRPr lang="en-US" sz="2400" dirty="0">
            <a:latin typeface="Garamond"/>
          </a:endParaRPr>
        </a:p>
      </dgm:t>
    </dgm:pt>
    <dgm:pt modelId="{4CBEF361-CB0D-4AE5-8118-D1EA211DE704}" type="parTrans" cxnId="{9C331D8C-3ABA-4941-ADFB-06C8994B7743}">
      <dgm:prSet/>
      <dgm:spPr/>
      <dgm:t>
        <a:bodyPr/>
        <a:lstStyle/>
        <a:p>
          <a:endParaRPr lang="en-US" sz="1800"/>
        </a:p>
      </dgm:t>
    </dgm:pt>
    <dgm:pt modelId="{4FE0EF62-C9D8-4E04-B2BB-02972CBA68DD}" type="sibTrans" cxnId="{9C331D8C-3ABA-4941-ADFB-06C8994B7743}">
      <dgm:prSet/>
      <dgm:spPr/>
      <dgm:t>
        <a:bodyPr/>
        <a:lstStyle/>
        <a:p>
          <a:endParaRPr lang="en-US"/>
        </a:p>
      </dgm:t>
    </dgm:pt>
    <dgm:pt modelId="{64722BD4-034F-47D5-B3FA-57CA92A0EC34}">
      <dgm:prSet custT="1"/>
      <dgm:spPr/>
      <dgm:t>
        <a:bodyPr/>
        <a:lstStyle/>
        <a:p>
          <a:pPr>
            <a:lnSpc>
              <a:spcPct val="100000"/>
            </a:lnSpc>
          </a:pPr>
          <a:r>
            <a:rPr lang="en-GB" sz="2400" dirty="0">
              <a:latin typeface="Garamond"/>
            </a:rPr>
            <a:t>Consultancy Services</a:t>
          </a:r>
          <a:endParaRPr lang="en-US" sz="2400" dirty="0">
            <a:latin typeface="Garamond"/>
          </a:endParaRPr>
        </a:p>
      </dgm:t>
    </dgm:pt>
    <dgm:pt modelId="{943A6993-A897-4300-902E-9E94B017F9E5}" type="parTrans" cxnId="{E3A710E4-E58F-406C-AE88-220081CE7A20}">
      <dgm:prSet/>
      <dgm:spPr/>
      <dgm:t>
        <a:bodyPr/>
        <a:lstStyle/>
        <a:p>
          <a:endParaRPr lang="en-US" sz="1800"/>
        </a:p>
      </dgm:t>
    </dgm:pt>
    <dgm:pt modelId="{4AE02C9D-4F54-467B-A50B-80A345537FCF}" type="sibTrans" cxnId="{E3A710E4-E58F-406C-AE88-220081CE7A20}">
      <dgm:prSet/>
      <dgm:spPr/>
      <dgm:t>
        <a:bodyPr/>
        <a:lstStyle/>
        <a:p>
          <a:endParaRPr lang="en-US"/>
        </a:p>
      </dgm:t>
    </dgm:pt>
    <dgm:pt modelId="{96AAA9BF-307B-4ED7-B0B7-934F829113F3}">
      <dgm:prSet custT="1"/>
      <dgm:spPr/>
      <dgm:t>
        <a:bodyPr/>
        <a:lstStyle/>
        <a:p>
          <a:pPr>
            <a:lnSpc>
              <a:spcPct val="100000"/>
            </a:lnSpc>
          </a:pPr>
          <a:r>
            <a:rPr lang="en-GB" sz="2000" dirty="0">
              <a:latin typeface="Garamond"/>
            </a:rPr>
            <a:t>Provision of services of technical or other personnel</a:t>
          </a:r>
          <a:endParaRPr lang="en-US" sz="2000" dirty="0">
            <a:latin typeface="Garamond"/>
          </a:endParaRPr>
        </a:p>
      </dgm:t>
    </dgm:pt>
    <dgm:pt modelId="{04DF453E-1D3A-40EB-8562-A2F671496FF5}" type="parTrans" cxnId="{B56608F8-0A96-4D79-842B-C6C9CDE968CD}">
      <dgm:prSet/>
      <dgm:spPr/>
      <dgm:t>
        <a:bodyPr/>
        <a:lstStyle/>
        <a:p>
          <a:endParaRPr lang="en-US" sz="1800"/>
        </a:p>
      </dgm:t>
    </dgm:pt>
    <dgm:pt modelId="{1F64559A-2C75-479A-9864-93D6D202FB1A}" type="sibTrans" cxnId="{B56608F8-0A96-4D79-842B-C6C9CDE968CD}">
      <dgm:prSet/>
      <dgm:spPr/>
      <dgm:t>
        <a:bodyPr/>
        <a:lstStyle/>
        <a:p>
          <a:endParaRPr lang="en-US"/>
        </a:p>
      </dgm:t>
    </dgm:pt>
    <dgm:pt modelId="{B58E762A-C906-497A-88F8-F2F437994293}" type="pres">
      <dgm:prSet presAssocID="{12701850-CF8E-4BCE-BE84-424DC333E8E7}" presName="root" presStyleCnt="0">
        <dgm:presLayoutVars>
          <dgm:dir/>
          <dgm:resizeHandles val="exact"/>
        </dgm:presLayoutVars>
      </dgm:prSet>
      <dgm:spPr/>
      <dgm:t>
        <a:bodyPr/>
        <a:lstStyle/>
        <a:p>
          <a:endParaRPr lang="en-IN"/>
        </a:p>
      </dgm:t>
    </dgm:pt>
    <dgm:pt modelId="{43B47949-510E-4F50-871C-B493B296B4CC}" type="pres">
      <dgm:prSet presAssocID="{0C12A590-237E-47D0-A5B8-8EFAC517047B}" presName="compNode" presStyleCnt="0"/>
      <dgm:spPr/>
    </dgm:pt>
    <dgm:pt modelId="{999E02A2-7B89-4675-A08F-9357DDE0DF04}" type="pres">
      <dgm:prSet presAssocID="{0C12A590-237E-47D0-A5B8-8EFAC517047B}" presName="iconRect" presStyleLbl="node1" presStyleIdx="0" presStyleCnt="4" custScaleX="136804" custScaleY="1226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IN"/>
        </a:p>
      </dgm:t>
      <dgm:extLst>
        <a:ext uri="{E40237B7-FDA0-4F09-8148-C483321AD2D9}">
          <dgm14:cNvPr xmlns:dgm14="http://schemas.microsoft.com/office/drawing/2010/diagram" id="0" name="" descr="Gears"/>
        </a:ext>
      </dgm:extLst>
    </dgm:pt>
    <dgm:pt modelId="{B445C233-A822-4DE1-B2D8-48B2142F9147}" type="pres">
      <dgm:prSet presAssocID="{0C12A590-237E-47D0-A5B8-8EFAC517047B}" presName="spaceRect" presStyleCnt="0"/>
      <dgm:spPr/>
    </dgm:pt>
    <dgm:pt modelId="{93540116-BC8D-4F0D-B7AF-9C365C2C60E6}" type="pres">
      <dgm:prSet presAssocID="{0C12A590-237E-47D0-A5B8-8EFAC517047B}" presName="textRect" presStyleLbl="revTx" presStyleIdx="0" presStyleCnt="4">
        <dgm:presLayoutVars>
          <dgm:chMax val="1"/>
          <dgm:chPref val="1"/>
        </dgm:presLayoutVars>
      </dgm:prSet>
      <dgm:spPr/>
      <dgm:t>
        <a:bodyPr/>
        <a:lstStyle/>
        <a:p>
          <a:endParaRPr lang="en-IN"/>
        </a:p>
      </dgm:t>
    </dgm:pt>
    <dgm:pt modelId="{78710713-0241-4F20-B565-287F1D85033A}" type="pres">
      <dgm:prSet presAssocID="{5C51B3C3-AB55-4DF0-A5D9-CB0FD32254EB}" presName="sibTrans" presStyleCnt="0"/>
      <dgm:spPr/>
    </dgm:pt>
    <dgm:pt modelId="{66DC71A2-2119-4781-8FBF-4C6F413A3D6C}" type="pres">
      <dgm:prSet presAssocID="{AD1D088C-41A8-4A54-A6B5-D84E2C21984C}" presName="compNode" presStyleCnt="0"/>
      <dgm:spPr/>
    </dgm:pt>
    <dgm:pt modelId="{5BEDA4CD-6E92-44C6-A14B-C57DCAA13287}" type="pres">
      <dgm:prSet presAssocID="{AD1D088C-41A8-4A54-A6B5-D84E2C21984C}" presName="iconRect" presStyleLbl="node1" presStyleIdx="1" presStyleCnt="4" custScaleX="125047" custScaleY="1156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IN"/>
        </a:p>
      </dgm:t>
      <dgm:extLst>
        <a:ext uri="{E40237B7-FDA0-4F09-8148-C483321AD2D9}">
          <dgm14:cNvPr xmlns:dgm14="http://schemas.microsoft.com/office/drawing/2010/diagram" id="0" name="" descr="Users"/>
        </a:ext>
      </dgm:extLst>
    </dgm:pt>
    <dgm:pt modelId="{9565AFDE-C99D-4347-BF65-77EF90C01B91}" type="pres">
      <dgm:prSet presAssocID="{AD1D088C-41A8-4A54-A6B5-D84E2C21984C}" presName="spaceRect" presStyleCnt="0"/>
      <dgm:spPr/>
    </dgm:pt>
    <dgm:pt modelId="{F9B9313C-1ADD-4AD2-92F4-5C302E2412C5}" type="pres">
      <dgm:prSet presAssocID="{AD1D088C-41A8-4A54-A6B5-D84E2C21984C}" presName="textRect" presStyleLbl="revTx" presStyleIdx="1" presStyleCnt="4">
        <dgm:presLayoutVars>
          <dgm:chMax val="1"/>
          <dgm:chPref val="1"/>
        </dgm:presLayoutVars>
      </dgm:prSet>
      <dgm:spPr/>
      <dgm:t>
        <a:bodyPr/>
        <a:lstStyle/>
        <a:p>
          <a:endParaRPr lang="en-IN"/>
        </a:p>
      </dgm:t>
    </dgm:pt>
    <dgm:pt modelId="{6B36637F-3BD4-4003-A209-14B2B37F1053}" type="pres">
      <dgm:prSet presAssocID="{4FE0EF62-C9D8-4E04-B2BB-02972CBA68DD}" presName="sibTrans" presStyleCnt="0"/>
      <dgm:spPr/>
    </dgm:pt>
    <dgm:pt modelId="{10FF2B46-9EF8-4D45-95B4-3B72484DDCC7}" type="pres">
      <dgm:prSet presAssocID="{64722BD4-034F-47D5-B3FA-57CA92A0EC34}" presName="compNode" presStyleCnt="0"/>
      <dgm:spPr/>
    </dgm:pt>
    <dgm:pt modelId="{54BC50CF-FF25-4E8D-B418-289D7A75C22B}" type="pres">
      <dgm:prSet presAssocID="{64722BD4-034F-47D5-B3FA-57CA92A0EC34}" presName="iconRect" presStyleLbl="node1" presStyleIdx="2" presStyleCnt="4" custScaleX="139406" custScaleY="1347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IN"/>
        </a:p>
      </dgm:t>
      <dgm:extLst>
        <a:ext uri="{E40237B7-FDA0-4F09-8148-C483321AD2D9}">
          <dgm14:cNvPr xmlns:dgm14="http://schemas.microsoft.com/office/drawing/2010/diagram" id="0" name="" descr="Handshake"/>
        </a:ext>
      </dgm:extLst>
    </dgm:pt>
    <dgm:pt modelId="{92974D7C-3881-431B-B666-F455E706A801}" type="pres">
      <dgm:prSet presAssocID="{64722BD4-034F-47D5-B3FA-57CA92A0EC34}" presName="spaceRect" presStyleCnt="0"/>
      <dgm:spPr/>
    </dgm:pt>
    <dgm:pt modelId="{6C185456-CBB4-4FDC-AF60-A67C34B6577C}" type="pres">
      <dgm:prSet presAssocID="{64722BD4-034F-47D5-B3FA-57CA92A0EC34}" presName="textRect" presStyleLbl="revTx" presStyleIdx="2" presStyleCnt="4">
        <dgm:presLayoutVars>
          <dgm:chMax val="1"/>
          <dgm:chPref val="1"/>
        </dgm:presLayoutVars>
      </dgm:prSet>
      <dgm:spPr/>
      <dgm:t>
        <a:bodyPr/>
        <a:lstStyle/>
        <a:p>
          <a:endParaRPr lang="en-IN"/>
        </a:p>
      </dgm:t>
    </dgm:pt>
    <dgm:pt modelId="{D6851351-C22D-4DA5-9474-1A69382C4DA6}" type="pres">
      <dgm:prSet presAssocID="{4AE02C9D-4F54-467B-A50B-80A345537FCF}" presName="sibTrans" presStyleCnt="0"/>
      <dgm:spPr/>
    </dgm:pt>
    <dgm:pt modelId="{09BF1CB9-7DEE-4AB4-A202-78F3CDFC8525}" type="pres">
      <dgm:prSet presAssocID="{96AAA9BF-307B-4ED7-B0B7-934F829113F3}" presName="compNode" presStyleCnt="0"/>
      <dgm:spPr/>
    </dgm:pt>
    <dgm:pt modelId="{414BB680-8D31-41A7-8558-F0DDEA05095C}" type="pres">
      <dgm:prSet presAssocID="{96AAA9BF-307B-4ED7-B0B7-934F829113F3}" presName="iconRect" presStyleLbl="node1" presStyleIdx="3" presStyleCnt="4" custScaleX="150008" custScaleY="12625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IN"/>
        </a:p>
      </dgm:t>
      <dgm:extLst>
        <a:ext uri="{E40237B7-FDA0-4F09-8148-C483321AD2D9}">
          <dgm14:cNvPr xmlns:dgm14="http://schemas.microsoft.com/office/drawing/2010/diagram" id="0" name="" descr="Team"/>
        </a:ext>
      </dgm:extLst>
    </dgm:pt>
    <dgm:pt modelId="{C290ECED-DFF8-4EB4-802C-0D485FF954CE}" type="pres">
      <dgm:prSet presAssocID="{96AAA9BF-307B-4ED7-B0B7-934F829113F3}" presName="spaceRect" presStyleCnt="0"/>
      <dgm:spPr/>
    </dgm:pt>
    <dgm:pt modelId="{2989ED21-6303-411A-9529-AE1C5715D570}" type="pres">
      <dgm:prSet presAssocID="{96AAA9BF-307B-4ED7-B0B7-934F829113F3}" presName="textRect" presStyleLbl="revTx" presStyleIdx="3" presStyleCnt="4" custScaleX="137631">
        <dgm:presLayoutVars>
          <dgm:chMax val="1"/>
          <dgm:chPref val="1"/>
        </dgm:presLayoutVars>
      </dgm:prSet>
      <dgm:spPr/>
      <dgm:t>
        <a:bodyPr/>
        <a:lstStyle/>
        <a:p>
          <a:endParaRPr lang="en-IN"/>
        </a:p>
      </dgm:t>
    </dgm:pt>
  </dgm:ptLst>
  <dgm:cxnLst>
    <dgm:cxn modelId="{CBA71E47-F07B-41ED-9F28-EC03270BC6CF}" type="presOf" srcId="{64722BD4-034F-47D5-B3FA-57CA92A0EC34}" destId="{6C185456-CBB4-4FDC-AF60-A67C34B6577C}" srcOrd="0" destOrd="0" presId="urn:microsoft.com/office/officeart/2018/2/layout/IconLabelList"/>
    <dgm:cxn modelId="{B56608F8-0A96-4D79-842B-C6C9CDE968CD}" srcId="{12701850-CF8E-4BCE-BE84-424DC333E8E7}" destId="{96AAA9BF-307B-4ED7-B0B7-934F829113F3}" srcOrd="3" destOrd="0" parTransId="{04DF453E-1D3A-40EB-8562-A2F671496FF5}" sibTransId="{1F64559A-2C75-479A-9864-93D6D202FB1A}"/>
    <dgm:cxn modelId="{A01C4470-C7F9-4AD8-AD7E-4021D9250339}" type="presOf" srcId="{12701850-CF8E-4BCE-BE84-424DC333E8E7}" destId="{B58E762A-C906-497A-88F8-F2F437994293}" srcOrd="0" destOrd="0" presId="urn:microsoft.com/office/officeart/2018/2/layout/IconLabelList"/>
    <dgm:cxn modelId="{F40477A5-3D9E-44C2-9F1D-F6667E10941A}" type="presOf" srcId="{AD1D088C-41A8-4A54-A6B5-D84E2C21984C}" destId="{F9B9313C-1ADD-4AD2-92F4-5C302E2412C5}" srcOrd="0" destOrd="0" presId="urn:microsoft.com/office/officeart/2018/2/layout/IconLabelList"/>
    <dgm:cxn modelId="{9C331D8C-3ABA-4941-ADFB-06C8994B7743}" srcId="{12701850-CF8E-4BCE-BE84-424DC333E8E7}" destId="{AD1D088C-41A8-4A54-A6B5-D84E2C21984C}" srcOrd="1" destOrd="0" parTransId="{4CBEF361-CB0D-4AE5-8118-D1EA211DE704}" sibTransId="{4FE0EF62-C9D8-4E04-B2BB-02972CBA68DD}"/>
    <dgm:cxn modelId="{893ACE0E-2996-431E-8F2E-DE0FCB0D3D97}" type="presOf" srcId="{96AAA9BF-307B-4ED7-B0B7-934F829113F3}" destId="{2989ED21-6303-411A-9529-AE1C5715D570}" srcOrd="0" destOrd="0" presId="urn:microsoft.com/office/officeart/2018/2/layout/IconLabelList"/>
    <dgm:cxn modelId="{20EACAEA-5C41-496C-92FA-E770010DA2D6}" type="presOf" srcId="{0C12A590-237E-47D0-A5B8-8EFAC517047B}" destId="{93540116-BC8D-4F0D-B7AF-9C365C2C60E6}" srcOrd="0" destOrd="0" presId="urn:microsoft.com/office/officeart/2018/2/layout/IconLabelList"/>
    <dgm:cxn modelId="{E3A710E4-E58F-406C-AE88-220081CE7A20}" srcId="{12701850-CF8E-4BCE-BE84-424DC333E8E7}" destId="{64722BD4-034F-47D5-B3FA-57CA92A0EC34}" srcOrd="2" destOrd="0" parTransId="{943A6993-A897-4300-902E-9E94B017F9E5}" sibTransId="{4AE02C9D-4F54-467B-A50B-80A345537FCF}"/>
    <dgm:cxn modelId="{F33087D5-C975-4744-BD99-5E820E63201B}" srcId="{12701850-CF8E-4BCE-BE84-424DC333E8E7}" destId="{0C12A590-237E-47D0-A5B8-8EFAC517047B}" srcOrd="0" destOrd="0" parTransId="{C0B42666-D282-4C09-82A8-96EAF9D4AF13}" sibTransId="{5C51B3C3-AB55-4DF0-A5D9-CB0FD32254EB}"/>
    <dgm:cxn modelId="{1ABAC7A0-A7F1-4E86-B4D4-6B055AE3D76F}" type="presParOf" srcId="{B58E762A-C906-497A-88F8-F2F437994293}" destId="{43B47949-510E-4F50-871C-B493B296B4CC}" srcOrd="0" destOrd="0" presId="urn:microsoft.com/office/officeart/2018/2/layout/IconLabelList"/>
    <dgm:cxn modelId="{D36D533E-FD38-4AC4-836A-DB86B5D19303}" type="presParOf" srcId="{43B47949-510E-4F50-871C-B493B296B4CC}" destId="{999E02A2-7B89-4675-A08F-9357DDE0DF04}" srcOrd="0" destOrd="0" presId="urn:microsoft.com/office/officeart/2018/2/layout/IconLabelList"/>
    <dgm:cxn modelId="{02F3A958-51F7-47A0-BCFA-AA46BB8D09BF}" type="presParOf" srcId="{43B47949-510E-4F50-871C-B493B296B4CC}" destId="{B445C233-A822-4DE1-B2D8-48B2142F9147}" srcOrd="1" destOrd="0" presId="urn:microsoft.com/office/officeart/2018/2/layout/IconLabelList"/>
    <dgm:cxn modelId="{662A3AD0-4798-4C8C-BCD9-13C729FF55D5}" type="presParOf" srcId="{43B47949-510E-4F50-871C-B493B296B4CC}" destId="{93540116-BC8D-4F0D-B7AF-9C365C2C60E6}" srcOrd="2" destOrd="0" presId="urn:microsoft.com/office/officeart/2018/2/layout/IconLabelList"/>
    <dgm:cxn modelId="{9AD2E3B7-B4BC-4A2D-AED7-B260D0D90291}" type="presParOf" srcId="{B58E762A-C906-497A-88F8-F2F437994293}" destId="{78710713-0241-4F20-B565-287F1D85033A}" srcOrd="1" destOrd="0" presId="urn:microsoft.com/office/officeart/2018/2/layout/IconLabelList"/>
    <dgm:cxn modelId="{A1BF1346-6F4B-4F50-9FA3-3465E4D5F9F6}" type="presParOf" srcId="{B58E762A-C906-497A-88F8-F2F437994293}" destId="{66DC71A2-2119-4781-8FBF-4C6F413A3D6C}" srcOrd="2" destOrd="0" presId="urn:microsoft.com/office/officeart/2018/2/layout/IconLabelList"/>
    <dgm:cxn modelId="{FB504CAA-F9A9-4B97-B34A-CB6C6616364F}" type="presParOf" srcId="{66DC71A2-2119-4781-8FBF-4C6F413A3D6C}" destId="{5BEDA4CD-6E92-44C6-A14B-C57DCAA13287}" srcOrd="0" destOrd="0" presId="urn:microsoft.com/office/officeart/2018/2/layout/IconLabelList"/>
    <dgm:cxn modelId="{93919F73-1C1A-47A6-AF3D-2249332C1B05}" type="presParOf" srcId="{66DC71A2-2119-4781-8FBF-4C6F413A3D6C}" destId="{9565AFDE-C99D-4347-BF65-77EF90C01B91}" srcOrd="1" destOrd="0" presId="urn:microsoft.com/office/officeart/2018/2/layout/IconLabelList"/>
    <dgm:cxn modelId="{C4173483-DC06-4A42-924B-3D2E0F0B2F83}" type="presParOf" srcId="{66DC71A2-2119-4781-8FBF-4C6F413A3D6C}" destId="{F9B9313C-1ADD-4AD2-92F4-5C302E2412C5}" srcOrd="2" destOrd="0" presId="urn:microsoft.com/office/officeart/2018/2/layout/IconLabelList"/>
    <dgm:cxn modelId="{8FEA7B14-8174-49C4-9F7A-1D11D2A992D7}" type="presParOf" srcId="{B58E762A-C906-497A-88F8-F2F437994293}" destId="{6B36637F-3BD4-4003-A209-14B2B37F1053}" srcOrd="3" destOrd="0" presId="urn:microsoft.com/office/officeart/2018/2/layout/IconLabelList"/>
    <dgm:cxn modelId="{A923CEA5-6BA6-448B-A385-93D8B492751D}" type="presParOf" srcId="{B58E762A-C906-497A-88F8-F2F437994293}" destId="{10FF2B46-9EF8-4D45-95B4-3B72484DDCC7}" srcOrd="4" destOrd="0" presId="urn:microsoft.com/office/officeart/2018/2/layout/IconLabelList"/>
    <dgm:cxn modelId="{9930FAAB-F648-4EB2-BBC4-E2B1F73D2435}" type="presParOf" srcId="{10FF2B46-9EF8-4D45-95B4-3B72484DDCC7}" destId="{54BC50CF-FF25-4E8D-B418-289D7A75C22B}" srcOrd="0" destOrd="0" presId="urn:microsoft.com/office/officeart/2018/2/layout/IconLabelList"/>
    <dgm:cxn modelId="{3198FC54-08C6-436A-9476-9B98BC98841A}" type="presParOf" srcId="{10FF2B46-9EF8-4D45-95B4-3B72484DDCC7}" destId="{92974D7C-3881-431B-B666-F455E706A801}" srcOrd="1" destOrd="0" presId="urn:microsoft.com/office/officeart/2018/2/layout/IconLabelList"/>
    <dgm:cxn modelId="{0FD5E120-81AC-4399-B2DD-D145C533C3F3}" type="presParOf" srcId="{10FF2B46-9EF8-4D45-95B4-3B72484DDCC7}" destId="{6C185456-CBB4-4FDC-AF60-A67C34B6577C}" srcOrd="2" destOrd="0" presId="urn:microsoft.com/office/officeart/2018/2/layout/IconLabelList"/>
    <dgm:cxn modelId="{5D6FDDDD-A4CF-4806-9AB7-EA76717DD34D}" type="presParOf" srcId="{B58E762A-C906-497A-88F8-F2F437994293}" destId="{D6851351-C22D-4DA5-9474-1A69382C4DA6}" srcOrd="5" destOrd="0" presId="urn:microsoft.com/office/officeart/2018/2/layout/IconLabelList"/>
    <dgm:cxn modelId="{698CF768-85DA-4234-8410-F94CAEF1B4B5}" type="presParOf" srcId="{B58E762A-C906-497A-88F8-F2F437994293}" destId="{09BF1CB9-7DEE-4AB4-A202-78F3CDFC8525}" srcOrd="6" destOrd="0" presId="urn:microsoft.com/office/officeart/2018/2/layout/IconLabelList"/>
    <dgm:cxn modelId="{FD738DBE-73C2-45C7-AA6F-5305F1EBE4D7}" type="presParOf" srcId="{09BF1CB9-7DEE-4AB4-A202-78F3CDFC8525}" destId="{414BB680-8D31-41A7-8558-F0DDEA05095C}" srcOrd="0" destOrd="0" presId="urn:microsoft.com/office/officeart/2018/2/layout/IconLabelList"/>
    <dgm:cxn modelId="{8EDA1BAB-DD3D-4F1A-BFBC-5BCA8EECFD9F}" type="presParOf" srcId="{09BF1CB9-7DEE-4AB4-A202-78F3CDFC8525}" destId="{C290ECED-DFF8-4EB4-802C-0D485FF954CE}" srcOrd="1" destOrd="0" presId="urn:microsoft.com/office/officeart/2018/2/layout/IconLabelList"/>
    <dgm:cxn modelId="{6E7BBD13-B4ED-4A5E-A674-78A6D811C79C}" type="presParOf" srcId="{09BF1CB9-7DEE-4AB4-A202-78F3CDFC8525}" destId="{2989ED21-6303-411A-9529-AE1C5715D57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698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287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072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62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764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162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309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6527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862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619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528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491525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ankbazaar.com/tax/all-about-tds.html" TargetMode="External"/><Relationship Id="rId1" Type="http://schemas.openxmlformats.org/officeDocument/2006/relationships/slideLayout" Target="../slideLayouts/slideLayout7.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4.png"/><Relationship Id="rId1" Type="http://schemas.openxmlformats.org/officeDocument/2006/relationships/slideLayout" Target="../slideLayouts/slideLayout7.xml"/><Relationship Id="rId5" Type="http://schemas.microsoft.com/office/2007/relationships/hdphoto" Target="../media/hdphoto13.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15.wdp"/></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2.jpe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incometaxindia.gov.in/Pages/tds-sale-of-immovable-property.aspx"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207741" cy="489204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731"/>
          <a:stretch/>
        </p:blipFill>
        <p:spPr>
          <a:xfrm>
            <a:off x="6103870" y="5336750"/>
            <a:ext cx="6053138" cy="621761"/>
          </a:xfrm>
          <a:prstGeom prst="rect">
            <a:avLst/>
          </a:prstGeom>
        </p:spPr>
      </p:pic>
      <p:sp>
        <p:nvSpPr>
          <p:cNvPr id="5" name="Rectangle 4"/>
          <p:cNvSpPr/>
          <p:nvPr/>
        </p:nvSpPr>
        <p:spPr>
          <a:xfrm>
            <a:off x="4597968" y="5958511"/>
            <a:ext cx="7559040" cy="523220"/>
          </a:xfrm>
          <a:prstGeom prst="rect">
            <a:avLst/>
          </a:prstGeom>
        </p:spPr>
        <p:txBody>
          <a:bodyPr wrap="square">
            <a:spAutoFit/>
          </a:bodyPr>
          <a:lstStyle/>
          <a:p>
            <a:r>
              <a:rPr lang="en-US" sz="2800" b="0" dirty="0">
                <a:solidFill>
                  <a:srgbClr val="002060"/>
                </a:solidFill>
                <a:latin typeface="Century" panose="02040604050505020304" pitchFamily="18" charset="0"/>
                <a:cs typeface="Calibri Light" panose="020F0302020204030204" pitchFamily="34" charset="0"/>
              </a:rPr>
              <a:t>B.Com, ACMA, ACA, Ad Dip MA CIMA(UK)</a:t>
            </a:r>
            <a:endParaRPr lang="en-IN" sz="400" b="0" dirty="0">
              <a:solidFill>
                <a:srgbClr val="002060"/>
              </a:solidFill>
              <a:latin typeface="Century" panose="02040604050505020304" pitchFamily="18" charset="0"/>
              <a:cs typeface="Calibri Light" panose="020F0302020204030204" pitchFamily="34" charset="0"/>
            </a:endParaRPr>
          </a:p>
        </p:txBody>
      </p:sp>
    </p:spTree>
    <p:extLst>
      <p:ext uri="{BB962C8B-B14F-4D97-AF65-F5344CB8AC3E}">
        <p14:creationId xmlns:p14="http://schemas.microsoft.com/office/powerpoint/2010/main" val="1210072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091452" y="896569"/>
            <a:ext cx="7838013" cy="5974878"/>
          </a:xfrm>
          <a:prstGeom prst="rect">
            <a:avLst/>
          </a:prstGeom>
        </p:spPr>
      </p:pic>
      <p:sp>
        <p:nvSpPr>
          <p:cNvPr id="3" name="TextBox 2"/>
          <p:cNvSpPr txBox="1"/>
          <p:nvPr/>
        </p:nvSpPr>
        <p:spPr>
          <a:xfrm>
            <a:off x="2091452" y="275771"/>
            <a:ext cx="8403772" cy="461665"/>
          </a:xfrm>
          <a:prstGeom prst="rect">
            <a:avLst/>
          </a:prstGeom>
          <a:noFill/>
        </p:spPr>
        <p:txBody>
          <a:bodyPr wrap="square" rtlCol="0">
            <a:spAutoFit/>
          </a:bodyPr>
          <a:lstStyle/>
          <a:p>
            <a:r>
              <a:rPr lang="en-IN" sz="2400" b="1" dirty="0">
                <a:latin typeface="Garamond" panose="02020404030301010803" pitchFamily="18" charset="0"/>
              </a:rPr>
              <a:t>E-Payment Procedure of TDS on Property (Form 26 QB)</a:t>
            </a:r>
          </a:p>
        </p:txBody>
      </p:sp>
    </p:spTree>
    <p:extLst>
      <p:ext uri="{BB962C8B-B14F-4D97-AF65-F5344CB8AC3E}">
        <p14:creationId xmlns:p14="http://schemas.microsoft.com/office/powerpoint/2010/main" val="417055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347614" y="26260"/>
            <a:ext cx="7638214" cy="6831740"/>
          </a:xfrm>
          <a:prstGeom prst="rect">
            <a:avLst/>
          </a:prstGeom>
        </p:spPr>
      </p:pic>
    </p:spTree>
    <p:extLst>
      <p:ext uri="{BB962C8B-B14F-4D97-AF65-F5344CB8AC3E}">
        <p14:creationId xmlns:p14="http://schemas.microsoft.com/office/powerpoint/2010/main" val="4823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328336" y="142416"/>
            <a:ext cx="7535327" cy="6573167"/>
          </a:xfrm>
          <a:prstGeom prst="rect">
            <a:avLst/>
          </a:prstGeom>
        </p:spPr>
      </p:pic>
    </p:spTree>
    <p:extLst>
      <p:ext uri="{BB962C8B-B14F-4D97-AF65-F5344CB8AC3E}">
        <p14:creationId xmlns:p14="http://schemas.microsoft.com/office/powerpoint/2010/main" val="299381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830312" y="137245"/>
            <a:ext cx="8371600" cy="6539326"/>
          </a:xfrm>
          <a:prstGeom prst="rect">
            <a:avLst/>
          </a:prstGeom>
        </p:spPr>
      </p:pic>
    </p:spTree>
    <p:extLst>
      <p:ext uri="{BB962C8B-B14F-4D97-AF65-F5344CB8AC3E}">
        <p14:creationId xmlns:p14="http://schemas.microsoft.com/office/powerpoint/2010/main" val="272914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945126" y="774541"/>
            <a:ext cx="8330775" cy="6025403"/>
          </a:xfrm>
          <a:prstGeom prst="rect">
            <a:avLst/>
          </a:prstGeom>
        </p:spPr>
      </p:pic>
      <p:sp>
        <p:nvSpPr>
          <p:cNvPr id="3" name="TextBox 2"/>
          <p:cNvSpPr txBox="1"/>
          <p:nvPr/>
        </p:nvSpPr>
        <p:spPr>
          <a:xfrm>
            <a:off x="2213428" y="215890"/>
            <a:ext cx="7794172" cy="461665"/>
          </a:xfrm>
          <a:prstGeom prst="rect">
            <a:avLst/>
          </a:prstGeom>
          <a:noFill/>
        </p:spPr>
        <p:txBody>
          <a:bodyPr wrap="square" rtlCol="0">
            <a:spAutoFit/>
          </a:bodyPr>
          <a:lstStyle/>
          <a:p>
            <a:r>
              <a:rPr lang="en-IN" sz="2400" b="1" dirty="0">
                <a:latin typeface="Garamond" panose="02020404030301010803" pitchFamily="18" charset="0"/>
              </a:rPr>
              <a:t>Demand Payment for TDS on Property (Form 26 QB)</a:t>
            </a:r>
          </a:p>
        </p:txBody>
      </p:sp>
    </p:spTree>
    <p:extLst>
      <p:ext uri="{BB962C8B-B14F-4D97-AF65-F5344CB8AC3E}">
        <p14:creationId xmlns:p14="http://schemas.microsoft.com/office/powerpoint/2010/main" val="79983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456" y="259080"/>
            <a:ext cx="10866120" cy="1969770"/>
          </a:xfrm>
          <a:prstGeom prst="rect">
            <a:avLst/>
          </a:prstGeom>
          <a:noFill/>
        </p:spPr>
        <p:txBody>
          <a:bodyPr wrap="square" rtlCol="0">
            <a:spAutoFit/>
          </a:bodyPr>
          <a:lstStyle/>
          <a:p>
            <a:r>
              <a:rPr lang="en-IN" sz="2400" b="1" dirty="0" smtClean="0">
                <a:latin typeface="Garamond" panose="02020404030301010803" pitchFamily="18" charset="0"/>
              </a:rPr>
              <a:t>Form 16B – TDS Certificate for Sale of Property</a:t>
            </a:r>
          </a:p>
          <a:p>
            <a:endParaRPr lang="en-IN" dirty="0">
              <a:latin typeface="Garamond" panose="02020404030301010803" pitchFamily="18" charset="0"/>
            </a:endParaRPr>
          </a:p>
          <a:p>
            <a:r>
              <a:rPr lang="en-US" sz="1900" dirty="0">
                <a:latin typeface="Garamond" panose="02020404030301010803" pitchFamily="18" charset="0"/>
              </a:rPr>
              <a:t>Form 16B which is a TDS certificate reflects the amount that has been deducted as </a:t>
            </a:r>
            <a:r>
              <a:rPr lang="en-US" sz="1900" u="sng" dirty="0">
                <a:latin typeface="Garamond" panose="02020404030301010803" pitchFamily="18" charset="0"/>
                <a:hlinkClick r:id="rId2"/>
              </a:rPr>
              <a:t>TDS</a:t>
            </a:r>
            <a:r>
              <a:rPr lang="en-US" sz="1900" dirty="0">
                <a:latin typeface="Garamond" panose="02020404030301010803" pitchFamily="18" charset="0"/>
              </a:rPr>
              <a:t> on property that has been deposited by the buyer with the Income Tax Department. </a:t>
            </a:r>
            <a:r>
              <a:rPr lang="en-US" sz="1900" dirty="0" smtClean="0">
                <a:latin typeface="Garamond" panose="02020404030301010803" pitchFamily="18" charset="0"/>
              </a:rPr>
              <a:t>Form </a:t>
            </a:r>
            <a:r>
              <a:rPr lang="en-US" sz="1900" dirty="0">
                <a:latin typeface="Garamond" panose="02020404030301010803" pitchFamily="18" charset="0"/>
              </a:rPr>
              <a:t>16B can be downloaded from TRACES website. Once the buyer furnishes the details in Form 26QB and deposits the TDS, he or she can download Form 16B online. This form is to be given to the buyer.</a:t>
            </a:r>
            <a:endParaRPr lang="en-IN" sz="1900" dirty="0">
              <a:latin typeface="Garamond" panose="02020404030301010803"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Lst>
          </a:blip>
          <a:stretch>
            <a:fillRect/>
          </a:stretch>
        </p:blipFill>
        <p:spPr>
          <a:xfrm>
            <a:off x="724456" y="2228850"/>
            <a:ext cx="10302132" cy="4486901"/>
          </a:xfrm>
          <a:prstGeom prst="rect">
            <a:avLst/>
          </a:prstGeom>
        </p:spPr>
      </p:pic>
    </p:spTree>
    <p:extLst>
      <p:ext uri="{BB962C8B-B14F-4D97-AF65-F5344CB8AC3E}">
        <p14:creationId xmlns:p14="http://schemas.microsoft.com/office/powerpoint/2010/main" val="1177432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1005840" y="1091273"/>
            <a:ext cx="4968689" cy="1015663"/>
          </a:xfrm>
          <a:prstGeom prst="rect">
            <a:avLst/>
          </a:prstGeom>
          <a:noFill/>
        </p:spPr>
        <p:txBody>
          <a:bodyPr wrap="square" rtlCol="0">
            <a:spAutoFit/>
          </a:bodyPr>
          <a:lstStyle/>
          <a:p>
            <a:pPr algn="ctr"/>
            <a:r>
              <a:rPr lang="en-IN" sz="6000" b="1" dirty="0">
                <a:latin typeface="Monotype Corsiva" panose="03010101010201010101" pitchFamily="66" charset="0"/>
                <a:ea typeface="Gadugi" panose="020B0502040204020203" pitchFamily="34" charset="0"/>
                <a:cs typeface="Kartika" panose="02020503030404060203" pitchFamily="18" charset="0"/>
              </a:rPr>
              <a:t>Section 194-IB</a:t>
            </a:r>
          </a:p>
        </p:txBody>
      </p:sp>
      <p:cxnSp>
        <p:nvCxnSpPr>
          <p:cNvPr id="3" name="Straight Connector 2"/>
          <p:cNvCxnSpPr/>
          <p:nvPr/>
        </p:nvCxnSpPr>
        <p:spPr>
          <a:xfrm>
            <a:off x="1429421" y="2305728"/>
            <a:ext cx="41215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3582" y="3607891"/>
            <a:ext cx="7294585" cy="1200329"/>
          </a:xfrm>
          <a:prstGeom prst="rect">
            <a:avLst/>
          </a:prstGeom>
          <a:noFill/>
        </p:spPr>
        <p:txBody>
          <a:bodyPr wrap="square" rtlCol="0">
            <a:spAutoFit/>
          </a:bodyPr>
          <a:lstStyle/>
          <a:p>
            <a:r>
              <a:rPr lang="en-US" sz="3600" b="1" dirty="0">
                <a:latin typeface="Baskerville Old Face" panose="02020602080505020303" pitchFamily="18" charset="0"/>
              </a:rPr>
              <a:t>Payment of rent by certain Individuals or Hindu Undivided family.</a:t>
            </a:r>
            <a:endParaRPr lang="en-IN" sz="3600" b="1" dirty="0">
              <a:latin typeface="Baskerville Old Face" panose="02020602080505020303"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67625" y1="54167" x2="67625" y2="54167"/>
                      </a14:backgroundRemoval>
                    </a14:imgEffect>
                  </a14:imgLayer>
                </a14:imgProps>
              </a:ext>
              <a:ext uri="{28A0092B-C50C-407E-A947-70E740481C1C}">
                <a14:useLocalDpi xmlns:a14="http://schemas.microsoft.com/office/drawing/2010/main" val="0"/>
              </a:ext>
            </a:extLst>
          </a:blip>
          <a:stretch>
            <a:fillRect/>
          </a:stretch>
        </p:blipFill>
        <p:spPr>
          <a:xfrm>
            <a:off x="7010400" y="2865120"/>
            <a:ext cx="5181600" cy="3886200"/>
          </a:xfrm>
          <a:prstGeom prst="rect">
            <a:avLst/>
          </a:prstGeom>
        </p:spPr>
      </p:pic>
    </p:spTree>
    <p:extLst>
      <p:ext uri="{BB962C8B-B14F-4D97-AF65-F5344CB8AC3E}">
        <p14:creationId xmlns:p14="http://schemas.microsoft.com/office/powerpoint/2010/main" val="3863535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4320" y="521474"/>
            <a:ext cx="11673840" cy="6042680"/>
          </a:xfrm>
          <a:prstGeom prst="rect">
            <a:avLst/>
          </a:prstGeom>
        </p:spPr>
        <p:txBody>
          <a:bodyPr wrap="square">
            <a:spAutoFit/>
          </a:bodyPr>
          <a:lstStyle/>
          <a:p>
            <a:pPr algn="just">
              <a:spcAft>
                <a:spcPts val="400"/>
              </a:spcAft>
            </a:pPr>
            <a:r>
              <a:rPr lang="en-US" sz="2000" b="1" dirty="0">
                <a:latin typeface="Garamond" panose="02020404030301010803" pitchFamily="18" charset="0"/>
              </a:rPr>
              <a:t>Payment of rent by certain individuals or Hindu undivided family</a:t>
            </a:r>
            <a:r>
              <a:rPr lang="en-US" sz="2000" b="1" dirty="0" smtClean="0">
                <a:latin typeface="Garamond" panose="02020404030301010803" pitchFamily="18" charset="0"/>
              </a:rPr>
              <a:t>.</a:t>
            </a:r>
          </a:p>
          <a:p>
            <a:pPr algn="just">
              <a:spcAft>
                <a:spcPts val="400"/>
              </a:spcAft>
            </a:pPr>
            <a:endParaRPr lang="en-US" sz="1200" dirty="0">
              <a:latin typeface="Garamond" panose="02020404030301010803" pitchFamily="18" charset="0"/>
            </a:endParaRPr>
          </a:p>
          <a:p>
            <a:pPr marL="457200" indent="-457200" algn="just">
              <a:spcAft>
                <a:spcPts val="400"/>
              </a:spcAft>
              <a:buAutoNum type="arabicParenBoth"/>
            </a:pPr>
            <a:r>
              <a:rPr lang="en-US" sz="2000" dirty="0" smtClean="0">
                <a:latin typeface="Garamond" panose="02020404030301010803" pitchFamily="18" charset="0"/>
              </a:rPr>
              <a:t>Any </a:t>
            </a:r>
            <a:r>
              <a:rPr lang="en-US" sz="2000" dirty="0">
                <a:latin typeface="Garamond" panose="02020404030301010803" pitchFamily="18" charset="0"/>
              </a:rPr>
              <a:t>person, being an individual or a Hindu undivided family (other than those referred to in the second proviso to section 194-I), responsible for paying to a resident any income by way of rent exceeding fifty thousand rupees for a month or part of a month during the previous year, shall deduct an amount equal to five per cent of such income as income-tax thereon</a:t>
            </a:r>
            <a:r>
              <a:rPr lang="en-US" sz="2000" dirty="0" smtClean="0">
                <a:latin typeface="Garamond" panose="02020404030301010803" pitchFamily="18" charset="0"/>
              </a:rPr>
              <a:t>.</a:t>
            </a:r>
          </a:p>
          <a:p>
            <a:pPr marL="457200" indent="-457200" algn="just">
              <a:spcAft>
                <a:spcPts val="400"/>
              </a:spcAft>
              <a:buAutoNum type="arabicParenBoth"/>
            </a:pPr>
            <a:endParaRPr lang="en-US" sz="2000" dirty="0">
              <a:latin typeface="Garamond" panose="02020404030301010803" pitchFamily="18" charset="0"/>
            </a:endParaRPr>
          </a:p>
          <a:p>
            <a:pPr marL="365125" indent="-365125" algn="just">
              <a:spcAft>
                <a:spcPts val="400"/>
              </a:spcAft>
            </a:pPr>
            <a:r>
              <a:rPr lang="en-US" sz="2000" dirty="0">
                <a:latin typeface="Garamond" panose="02020404030301010803" pitchFamily="18" charset="0"/>
              </a:rPr>
              <a:t>(2)  The income-tax referred to in sub-section (1) shall be deducted on such income at the time of credit of rent, for the last month of the previous year or the last month of tenancy, if the property is vacated during the year, as the case may be, to the account of the payee or at the time of payment thereof in cash or by issue of a cheque or draft or by any other mode, whichever is earlier</a:t>
            </a:r>
            <a:r>
              <a:rPr lang="en-US" sz="2000" dirty="0" smtClean="0">
                <a:latin typeface="Garamond" panose="02020404030301010803" pitchFamily="18" charset="0"/>
              </a:rPr>
              <a:t>.</a:t>
            </a:r>
          </a:p>
          <a:p>
            <a:pPr algn="just">
              <a:spcAft>
                <a:spcPts val="400"/>
              </a:spcAft>
            </a:pPr>
            <a:endParaRPr lang="en-US" sz="2000" dirty="0">
              <a:latin typeface="Garamond" panose="02020404030301010803" pitchFamily="18" charset="0"/>
            </a:endParaRPr>
          </a:p>
          <a:p>
            <a:pPr marL="365125" indent="-365125" algn="just">
              <a:spcAft>
                <a:spcPts val="400"/>
              </a:spcAft>
            </a:pPr>
            <a:r>
              <a:rPr lang="en-US" sz="2000" dirty="0">
                <a:latin typeface="Garamond" panose="02020404030301010803" pitchFamily="18" charset="0"/>
              </a:rPr>
              <a:t>(3)  The provisions of section 203A shall not apply to a person required to deduct tax in accordance with the provisions of this section</a:t>
            </a:r>
            <a:r>
              <a:rPr lang="en-US" sz="2000" dirty="0" smtClean="0">
                <a:latin typeface="Garamond" panose="02020404030301010803" pitchFamily="18" charset="0"/>
              </a:rPr>
              <a:t>.</a:t>
            </a:r>
          </a:p>
          <a:p>
            <a:pPr marL="365125" indent="-365125" algn="just">
              <a:spcAft>
                <a:spcPts val="400"/>
              </a:spcAft>
            </a:pPr>
            <a:endParaRPr lang="en-US" sz="2000" dirty="0">
              <a:latin typeface="Garamond" panose="02020404030301010803" pitchFamily="18" charset="0"/>
            </a:endParaRPr>
          </a:p>
          <a:p>
            <a:pPr marL="365125" indent="-365125" algn="just">
              <a:spcAft>
                <a:spcPts val="400"/>
              </a:spcAft>
            </a:pPr>
            <a:r>
              <a:rPr lang="en-US" sz="2000" dirty="0">
                <a:latin typeface="Garamond" panose="02020404030301010803" pitchFamily="18" charset="0"/>
              </a:rPr>
              <a:t>(4)  In a case where the tax is required to be deducted as per the provisions of section 206AA, such deduction shall not exceed the amount of rent payable for the last month of the previous year or the last month of the tenancy, as the case may be.</a:t>
            </a:r>
            <a:endParaRPr lang="en-US" sz="2000" b="0" i="0" dirty="0">
              <a:effectLst/>
              <a:latin typeface="Garamond" panose="02020404030301010803" pitchFamily="18" charset="0"/>
            </a:endParaRPr>
          </a:p>
        </p:txBody>
      </p:sp>
    </p:spTree>
    <p:extLst>
      <p:ext uri="{BB962C8B-B14F-4D97-AF65-F5344CB8AC3E}">
        <p14:creationId xmlns:p14="http://schemas.microsoft.com/office/powerpoint/2010/main" val="236226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8050643"/>
              </p:ext>
            </p:extLst>
          </p:nvPr>
        </p:nvGraphicFramePr>
        <p:xfrm>
          <a:off x="0" y="738414"/>
          <a:ext cx="12191999" cy="4900386"/>
        </p:xfrm>
        <a:graphic>
          <a:graphicData uri="http://schemas.openxmlformats.org/drawingml/2006/table">
            <a:tbl>
              <a:tblPr firstRow="1" bandRow="1">
                <a:tableStyleId>{5C22544A-7EE6-4342-B048-85BDC9FD1C3A}</a:tableStyleId>
              </a:tblPr>
              <a:tblGrid>
                <a:gridCol w="1734671">
                  <a:extLst>
                    <a:ext uri="{9D8B030D-6E8A-4147-A177-3AD203B41FA5}">
                      <a16:colId xmlns:a16="http://schemas.microsoft.com/office/drawing/2014/main" xmlns="" val="20000"/>
                    </a:ext>
                  </a:extLst>
                </a:gridCol>
                <a:gridCol w="2121049">
                  <a:extLst>
                    <a:ext uri="{9D8B030D-6E8A-4147-A177-3AD203B41FA5}">
                      <a16:colId xmlns:a16="http://schemas.microsoft.com/office/drawing/2014/main" xmlns="" val="20002"/>
                    </a:ext>
                  </a:extLst>
                </a:gridCol>
                <a:gridCol w="2575560">
                  <a:extLst>
                    <a:ext uri="{9D8B030D-6E8A-4147-A177-3AD203B41FA5}">
                      <a16:colId xmlns:a16="http://schemas.microsoft.com/office/drawing/2014/main" xmlns="" val="20003"/>
                    </a:ext>
                  </a:extLst>
                </a:gridCol>
                <a:gridCol w="1754723">
                  <a:extLst>
                    <a:ext uri="{9D8B030D-6E8A-4147-A177-3AD203B41FA5}">
                      <a16:colId xmlns:a16="http://schemas.microsoft.com/office/drawing/2014/main" xmlns="" val="20004"/>
                    </a:ext>
                  </a:extLst>
                </a:gridCol>
                <a:gridCol w="1872397">
                  <a:extLst>
                    <a:ext uri="{9D8B030D-6E8A-4147-A177-3AD203B41FA5}">
                      <a16:colId xmlns:a16="http://schemas.microsoft.com/office/drawing/2014/main" xmlns="" val="20005"/>
                    </a:ext>
                  </a:extLst>
                </a:gridCol>
                <a:gridCol w="2133599">
                  <a:extLst>
                    <a:ext uri="{9D8B030D-6E8A-4147-A177-3AD203B41FA5}">
                      <a16:colId xmlns:a16="http://schemas.microsoft.com/office/drawing/2014/main" xmlns="" val="20006"/>
                    </a:ext>
                  </a:extLst>
                </a:gridCol>
              </a:tblGrid>
              <a:tr h="1099307">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LIMIT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3853B"/>
                    </a:solidFill>
                  </a:tcPr>
                </a:tc>
                <a:extLst>
                  <a:ext uri="{0D108BD9-81ED-4DB2-BD59-A6C34878D82A}">
                    <a16:rowId xmlns:a16="http://schemas.microsoft.com/office/drawing/2014/main" xmlns="" val="10000"/>
                  </a:ext>
                </a:extLst>
              </a:tr>
              <a:tr h="3801079">
                <a:tc>
                  <a:txBody>
                    <a:bodyPr/>
                    <a:lstStyle/>
                    <a:p>
                      <a:pPr algn="ctr"/>
                      <a:endParaRPr lang="en-IN" sz="900" b="1" dirty="0">
                        <a:latin typeface="Bookman Old Style" panose="02050604050505020204" pitchFamily="18" charset="0"/>
                      </a:endParaRPr>
                    </a:p>
                    <a:p>
                      <a:pPr algn="ctr"/>
                      <a:r>
                        <a:rPr lang="en-IN" sz="1800" b="1" dirty="0">
                          <a:latin typeface="Bookman Old Style" panose="02050604050505020204" pitchFamily="18" charset="0"/>
                        </a:rPr>
                        <a:t>194-IB</a:t>
                      </a:r>
                    </a:p>
                  </a:txBody>
                  <a:tcPr>
                    <a:lnB w="12700" cap="flat" cmpd="sng" algn="ctr">
                      <a:solidFill>
                        <a:schemeClr val="tx1"/>
                      </a:solidFill>
                      <a:prstDash val="solid"/>
                      <a:round/>
                      <a:headEnd type="none" w="med" len="med"/>
                      <a:tailEnd type="none" w="med" len="med"/>
                    </a:lnB>
                  </a:tcPr>
                </a:tc>
                <a:tc>
                  <a:txBody>
                    <a:bodyPr/>
                    <a:lstStyle/>
                    <a:p>
                      <a:pPr algn="l"/>
                      <a:r>
                        <a:rPr lang="en-IN" sz="1600" dirty="0">
                          <a:latin typeface="Bookman Old Style" panose="02050604050505020204" pitchFamily="18" charset="0"/>
                        </a:rPr>
                        <a:t>Payment on </a:t>
                      </a:r>
                      <a:r>
                        <a:rPr lang="en-IN" sz="1600" b="1" dirty="0">
                          <a:latin typeface="Bookman Old Style" panose="02050604050505020204" pitchFamily="18" charset="0"/>
                        </a:rPr>
                        <a:t>rent</a:t>
                      </a:r>
                      <a:r>
                        <a:rPr lang="en-IN" sz="1600" baseline="0" dirty="0">
                          <a:latin typeface="Bookman Old Style" panose="02050604050505020204" pitchFamily="18" charset="0"/>
                        </a:rPr>
                        <a:t> by certain individuals or HUF</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b="1" dirty="0">
                          <a:latin typeface="Bookman Old Style" panose="02050604050505020204" pitchFamily="18" charset="0"/>
                        </a:rPr>
                        <a:t>Individual/HUF</a:t>
                      </a:r>
                      <a:r>
                        <a:rPr lang="en-IN" sz="1600" baseline="0" dirty="0">
                          <a:latin typeface="Bookman Old Style" panose="02050604050505020204" pitchFamily="18" charset="0"/>
                        </a:rPr>
                        <a:t> (other than Individual/HUF whose total sales, gross receipts or turnover from business or profession carried on by him exceeds Rs. 1 Crore or Rs. 50 Lakhs respectively.</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 </a:t>
                      </a:r>
                      <a:r>
                        <a:rPr lang="en-IN" sz="1600" b="1" dirty="0">
                          <a:latin typeface="Bookman Old Style" panose="02050604050505020204" pitchFamily="18" charset="0"/>
                        </a:rPr>
                        <a:t>Resident</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solidFill>
                            <a:schemeClr val="tx1"/>
                          </a:solidFill>
                          <a:latin typeface="Bookman Old Style" panose="02050604050505020204" pitchFamily="18" charset="0"/>
                        </a:rPr>
                        <a:t>5 % (3.75 %*) </a:t>
                      </a:r>
                    </a:p>
                    <a:p>
                      <a:pPr marL="0" indent="0" algn="ctr">
                        <a:buFont typeface="Arial" panose="020B0604020202020204" pitchFamily="34" charset="0"/>
                        <a:buNone/>
                      </a:pPr>
                      <a:endParaRPr lang="en-IN" sz="1600" baseline="0" dirty="0">
                        <a:solidFill>
                          <a:schemeClr val="tx1"/>
                        </a:solidFill>
                        <a:latin typeface="Bookman Old Style" panose="02050604050505020204" pitchFamily="18" charset="0"/>
                      </a:endParaRPr>
                    </a:p>
                    <a:p>
                      <a:pPr marL="0" indent="0" algn="ctr">
                        <a:buFont typeface="Arial" panose="020B0604020202020204" pitchFamily="34" charset="0"/>
                        <a:buNone/>
                      </a:pPr>
                      <a:r>
                        <a:rPr lang="en-IN" sz="1600" baseline="0" dirty="0">
                          <a:solidFill>
                            <a:schemeClr val="tx1"/>
                          </a:solidFill>
                          <a:latin typeface="Bookman Old Style" panose="02050604050505020204" pitchFamily="18" charset="0"/>
                        </a:rPr>
                        <a:t>* Rates for period from 14.5.2020 to 31.3.2021</a:t>
                      </a:r>
                    </a:p>
                    <a:p>
                      <a:pPr marL="0" indent="0" algn="ctr">
                        <a:buFont typeface="Arial" panose="020B0604020202020204" pitchFamily="34" charset="0"/>
                        <a:buNone/>
                      </a:pPr>
                      <a:endParaRPr lang="en-IN" sz="1600" dirty="0">
                        <a:solidFill>
                          <a:schemeClr val="tx1"/>
                        </a:solidFill>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latin typeface="Bookman Old Style" panose="02050604050505020204" pitchFamily="18" charset="0"/>
                        </a:rPr>
                        <a:t>Rs. 50,000 </a:t>
                      </a:r>
                    </a:p>
                    <a:p>
                      <a:pPr marL="0" indent="0" algn="ctr">
                        <a:buFont typeface="Arial" panose="020B0604020202020204" pitchFamily="34" charset="0"/>
                        <a:buNone/>
                      </a:pPr>
                      <a:r>
                        <a:rPr lang="en-IN" sz="1600" dirty="0">
                          <a:latin typeface="Bookman Old Style" panose="02050604050505020204" pitchFamily="18" charset="0"/>
                        </a:rPr>
                        <a:t>for a month or part of a month</a:t>
                      </a:r>
                    </a:p>
                    <a:p>
                      <a:pPr marL="0" indent="0" algn="ctr">
                        <a:buFont typeface="Arial" panose="020B0604020202020204" pitchFamily="34" charset="0"/>
                        <a:buNone/>
                      </a:pP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rotWithShape="1">
          <a:blip r:embed="rId2" cstate="print">
            <a:biLevel thresh="75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9089" t="7637" r="11055" b="19273"/>
          <a:stretch/>
        </p:blipFill>
        <p:spPr>
          <a:xfrm>
            <a:off x="1996313" y="3670791"/>
            <a:ext cx="1558675" cy="1550959"/>
          </a:xfrm>
          <a:prstGeom prst="rect">
            <a:avLst/>
          </a:prstGeom>
        </p:spPr>
      </p:pic>
    </p:spTree>
    <p:extLst>
      <p:ext uri="{BB962C8B-B14F-4D97-AF65-F5344CB8AC3E}">
        <p14:creationId xmlns:p14="http://schemas.microsoft.com/office/powerpoint/2010/main" val="2981499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7741184"/>
              </p:ext>
            </p:extLst>
          </p:nvPr>
        </p:nvGraphicFramePr>
        <p:xfrm>
          <a:off x="426720" y="1508760"/>
          <a:ext cx="11326009" cy="5227320"/>
        </p:xfrm>
        <a:graphic>
          <a:graphicData uri="http://schemas.openxmlformats.org/drawingml/2006/table">
            <a:tbl>
              <a:tblPr firstRow="1" bandRow="1">
                <a:tableStyleId>{BC89EF96-8CEA-46FF-86C4-4CE0E7609802}</a:tableStyleId>
              </a:tblPr>
              <a:tblGrid>
                <a:gridCol w="2047539">
                  <a:extLst>
                    <a:ext uri="{9D8B030D-6E8A-4147-A177-3AD203B41FA5}">
                      <a16:colId xmlns:a16="http://schemas.microsoft.com/office/drawing/2014/main" xmlns="" val="20000"/>
                    </a:ext>
                  </a:extLst>
                </a:gridCol>
                <a:gridCol w="4450976">
                  <a:extLst>
                    <a:ext uri="{9D8B030D-6E8A-4147-A177-3AD203B41FA5}">
                      <a16:colId xmlns:a16="http://schemas.microsoft.com/office/drawing/2014/main" xmlns="" val="20001"/>
                    </a:ext>
                  </a:extLst>
                </a:gridCol>
                <a:gridCol w="4827494">
                  <a:extLst>
                    <a:ext uri="{9D8B030D-6E8A-4147-A177-3AD203B41FA5}">
                      <a16:colId xmlns:a16="http://schemas.microsoft.com/office/drawing/2014/main" xmlns="" val="20002"/>
                    </a:ext>
                  </a:extLst>
                </a:gridCol>
              </a:tblGrid>
              <a:tr h="512947">
                <a:tc>
                  <a:txBody>
                    <a:bodyPr/>
                    <a:lstStyle/>
                    <a:p>
                      <a:pPr algn="ctr"/>
                      <a:r>
                        <a:rPr lang="en-IN" sz="2000" dirty="0">
                          <a:latin typeface="Garamond" panose="02020404030301010803" pitchFamily="18" charset="0"/>
                          <a:ea typeface="Gadugi" panose="020B0502040204020203" pitchFamily="34" charset="0"/>
                        </a:rPr>
                        <a:t>Particulars</a:t>
                      </a:r>
                    </a:p>
                  </a:txBody>
                  <a:tcPr anchor="ctr"/>
                </a:tc>
                <a:tc>
                  <a:txBody>
                    <a:bodyPr/>
                    <a:lstStyle/>
                    <a:p>
                      <a:pPr algn="ctr"/>
                      <a:r>
                        <a:rPr lang="en-IN" sz="2000" dirty="0">
                          <a:latin typeface="Garamond" panose="02020404030301010803" pitchFamily="18" charset="0"/>
                          <a:ea typeface="Gadugi" panose="020B0502040204020203" pitchFamily="34" charset="0"/>
                        </a:rPr>
                        <a:t>Section 194 </a:t>
                      </a:r>
                      <a:r>
                        <a:rPr lang="en-IN" sz="2000" dirty="0" smtClean="0">
                          <a:latin typeface="Garamond" panose="02020404030301010803" pitchFamily="18" charset="0"/>
                          <a:ea typeface="Gadugi" panose="020B0502040204020203" pitchFamily="34" charset="0"/>
                        </a:rPr>
                        <a:t>I</a:t>
                      </a:r>
                      <a:endParaRPr lang="en-IN" sz="2000" dirty="0">
                        <a:latin typeface="Garamond" panose="02020404030301010803" pitchFamily="18" charset="0"/>
                        <a:ea typeface="Gadugi" panose="020B0502040204020203" pitchFamily="34" charset="0"/>
                      </a:endParaRPr>
                    </a:p>
                  </a:txBody>
                  <a:tcPr anchor="ctr"/>
                </a:tc>
                <a:tc>
                  <a:txBody>
                    <a:bodyPr/>
                    <a:lstStyle/>
                    <a:p>
                      <a:pPr algn="ctr"/>
                      <a:r>
                        <a:rPr lang="en-IN" sz="2000" dirty="0">
                          <a:latin typeface="Garamond" panose="02020404030301010803" pitchFamily="18" charset="0"/>
                          <a:ea typeface="Gadugi" panose="020B0502040204020203" pitchFamily="34" charset="0"/>
                        </a:rPr>
                        <a:t>Section </a:t>
                      </a:r>
                      <a:r>
                        <a:rPr lang="en-IN" sz="2000" dirty="0" smtClean="0">
                          <a:latin typeface="Garamond" panose="02020404030301010803" pitchFamily="18" charset="0"/>
                          <a:ea typeface="Gadugi" panose="020B0502040204020203" pitchFamily="34" charset="0"/>
                        </a:rPr>
                        <a:t>194</a:t>
                      </a:r>
                      <a:r>
                        <a:rPr lang="en-IN" sz="2000" baseline="0" dirty="0" smtClean="0">
                          <a:latin typeface="Garamond" panose="02020404030301010803" pitchFamily="18" charset="0"/>
                          <a:ea typeface="Gadugi" panose="020B0502040204020203" pitchFamily="34" charset="0"/>
                        </a:rPr>
                        <a:t> IB</a:t>
                      </a:r>
                      <a:endParaRPr lang="en-IN" sz="2000" dirty="0">
                        <a:latin typeface="Garamond" panose="02020404030301010803" pitchFamily="18" charset="0"/>
                        <a:ea typeface="Gadugi" panose="020B0502040204020203" pitchFamily="34" charset="0"/>
                      </a:endParaRPr>
                    </a:p>
                  </a:txBody>
                  <a:tcPr anchor="ctr"/>
                </a:tc>
                <a:extLst>
                  <a:ext uri="{0D108BD9-81ED-4DB2-BD59-A6C34878D82A}">
                    <a16:rowId xmlns:a16="http://schemas.microsoft.com/office/drawing/2014/main" xmlns="" val="10000"/>
                  </a:ext>
                </a:extLst>
              </a:tr>
              <a:tr h="1910213">
                <a:tc>
                  <a:txBody>
                    <a:bodyPr/>
                    <a:lstStyle/>
                    <a:p>
                      <a:r>
                        <a:rPr lang="en-IN" sz="2000" b="1" dirty="0">
                          <a:latin typeface="Garamond" panose="02020404030301010803" pitchFamily="18" charset="0"/>
                          <a:ea typeface="Gadugi" panose="020B0502040204020203" pitchFamily="34" charset="0"/>
                        </a:rPr>
                        <a:t>Category of </a:t>
                      </a:r>
                    </a:p>
                    <a:p>
                      <a:r>
                        <a:rPr lang="en-IN" sz="2000" b="1" dirty="0" smtClean="0">
                          <a:latin typeface="Garamond" panose="02020404030301010803" pitchFamily="18" charset="0"/>
                          <a:ea typeface="Gadugi" panose="020B0502040204020203" pitchFamily="34" charset="0"/>
                        </a:rPr>
                        <a:t>Payer</a:t>
                      </a:r>
                      <a:endParaRPr lang="en-IN" sz="2000" b="1" dirty="0">
                        <a:latin typeface="Garamond" panose="02020404030301010803" pitchFamily="18" charset="0"/>
                        <a:ea typeface="Gadugi" panose="020B0502040204020203" pitchFamily="34" charset="0"/>
                      </a:endParaRPr>
                    </a:p>
                  </a:txBody>
                  <a:tcPr/>
                </a:tc>
                <a:tc>
                  <a:txBody>
                    <a:bodyPr/>
                    <a:lstStyle/>
                    <a:p>
                      <a:pPr algn="ctr"/>
                      <a:r>
                        <a:rPr lang="en-US" sz="2000" b="0" dirty="0" smtClean="0">
                          <a:latin typeface="Garamond" panose="02020404030301010803" pitchFamily="18" charset="0"/>
                          <a:ea typeface="Gadugi" panose="020B0502040204020203" pitchFamily="34" charset="0"/>
                        </a:rPr>
                        <a:t>Any person, other than an individual or a HUF or </a:t>
                      </a:r>
                    </a:p>
                    <a:p>
                      <a:pPr algn="ctr"/>
                      <a:r>
                        <a:rPr lang="en-US" sz="2000" b="0" dirty="0" smtClean="0">
                          <a:latin typeface="Garamond" panose="02020404030301010803" pitchFamily="18" charset="0"/>
                          <a:ea typeface="Gadugi" panose="020B0502040204020203" pitchFamily="34" charset="0"/>
                        </a:rPr>
                        <a:t>Individuals and HUF covered under section 44AB(a) and (b)</a:t>
                      </a:r>
                      <a:endParaRPr lang="en-IN" sz="2000" b="0" dirty="0">
                        <a:latin typeface="Garamond" panose="02020404030301010803" pitchFamily="18" charset="0"/>
                        <a:ea typeface="Gadugi" panose="020B0502040204020203" pitchFamily="34" charset="0"/>
                      </a:endParaRPr>
                    </a:p>
                  </a:txBody>
                  <a:tcPr/>
                </a:tc>
                <a:tc>
                  <a:txBody>
                    <a:bodyPr/>
                    <a:lstStyle/>
                    <a:p>
                      <a:pPr algn="ctr"/>
                      <a:r>
                        <a:rPr lang="en-US" sz="2000" b="0" dirty="0" smtClean="0">
                          <a:latin typeface="Garamond" panose="02020404030301010803" pitchFamily="18" charset="0"/>
                          <a:ea typeface="Gadugi" panose="020B0502040204020203" pitchFamily="34" charset="0"/>
                        </a:rPr>
                        <a:t>Individual/HUF (other than Individual/HUF whose total sales, gross receipts or turnover from business or profession carried on by him exceeds </a:t>
                      </a:r>
                    </a:p>
                    <a:p>
                      <a:pPr algn="ctr"/>
                      <a:r>
                        <a:rPr lang="en-US" sz="2000" b="1" dirty="0" smtClean="0">
                          <a:latin typeface="Garamond" panose="02020404030301010803" pitchFamily="18" charset="0"/>
                          <a:ea typeface="Gadugi" panose="020B0502040204020203" pitchFamily="34" charset="0"/>
                        </a:rPr>
                        <a:t>Rs. 1 Crore </a:t>
                      </a:r>
                      <a:r>
                        <a:rPr lang="en-US" sz="2000" b="0" dirty="0" smtClean="0">
                          <a:latin typeface="Garamond" panose="02020404030301010803" pitchFamily="18" charset="0"/>
                          <a:ea typeface="Gadugi" panose="020B0502040204020203" pitchFamily="34" charset="0"/>
                        </a:rPr>
                        <a:t>or </a:t>
                      </a:r>
                      <a:r>
                        <a:rPr lang="en-US" sz="2000" b="1" dirty="0" smtClean="0">
                          <a:latin typeface="Garamond" panose="02020404030301010803" pitchFamily="18" charset="0"/>
                          <a:ea typeface="Gadugi" panose="020B0502040204020203" pitchFamily="34" charset="0"/>
                        </a:rPr>
                        <a:t>Rs. 50 Lakhs </a:t>
                      </a:r>
                      <a:r>
                        <a:rPr lang="en-US" sz="2000" b="0" dirty="0" smtClean="0">
                          <a:latin typeface="Garamond" panose="02020404030301010803" pitchFamily="18" charset="0"/>
                          <a:ea typeface="Gadugi" panose="020B0502040204020203" pitchFamily="34" charset="0"/>
                        </a:rPr>
                        <a:t>respectively.</a:t>
                      </a:r>
                    </a:p>
                  </a:txBody>
                  <a:tcPr/>
                </a:tc>
                <a:extLst>
                  <a:ext uri="{0D108BD9-81ED-4DB2-BD59-A6C34878D82A}">
                    <a16:rowId xmlns:a16="http://schemas.microsoft.com/office/drawing/2014/main" xmlns="" val="10001"/>
                  </a:ext>
                </a:extLst>
              </a:tr>
              <a:tr h="960120">
                <a:tc>
                  <a:txBody>
                    <a:bodyPr/>
                    <a:lstStyle/>
                    <a:p>
                      <a:r>
                        <a:rPr lang="en-IN" sz="2000" b="1" dirty="0" smtClean="0">
                          <a:latin typeface="Garamond" panose="02020404030301010803" pitchFamily="18" charset="0"/>
                          <a:ea typeface="Gadugi" panose="020B0502040204020203" pitchFamily="34" charset="0"/>
                        </a:rPr>
                        <a:t>Limit</a:t>
                      </a:r>
                      <a:endParaRPr lang="en-IN" sz="2000" b="1" dirty="0">
                        <a:latin typeface="Garamond" panose="02020404030301010803" pitchFamily="18" charset="0"/>
                        <a:ea typeface="Gadugi" panose="020B0502040204020203" pitchFamily="34" charset="0"/>
                      </a:endParaRPr>
                    </a:p>
                  </a:txBody>
                  <a:tcPr/>
                </a:tc>
                <a:tc>
                  <a:txBody>
                    <a:bodyPr/>
                    <a:lstStyle/>
                    <a:p>
                      <a:pPr algn="ctr"/>
                      <a:r>
                        <a:rPr lang="en-IN" sz="2000" dirty="0" smtClean="0">
                          <a:latin typeface="Garamond" panose="02020404030301010803" pitchFamily="18" charset="0"/>
                          <a:ea typeface="Gadugi" panose="020B0502040204020203" pitchFamily="34" charset="0"/>
                        </a:rPr>
                        <a:t>Aggregate</a:t>
                      </a:r>
                      <a:r>
                        <a:rPr lang="en-IN" sz="2000" baseline="0" dirty="0" smtClean="0">
                          <a:latin typeface="Garamond" panose="02020404030301010803" pitchFamily="18" charset="0"/>
                          <a:ea typeface="Gadugi" panose="020B0502040204020203" pitchFamily="34" charset="0"/>
                        </a:rPr>
                        <a:t> more than </a:t>
                      </a:r>
                      <a:r>
                        <a:rPr lang="en-IN" sz="2000" b="1" baseline="0" dirty="0" smtClean="0">
                          <a:latin typeface="Garamond" panose="02020404030301010803" pitchFamily="18" charset="0"/>
                          <a:ea typeface="Gadugi" panose="020B0502040204020203" pitchFamily="34" charset="0"/>
                        </a:rPr>
                        <a:t>Rs. 2,40,000/-</a:t>
                      </a:r>
                      <a:endParaRPr lang="en-IN" sz="2000" b="1" dirty="0">
                        <a:latin typeface="Garamond" panose="02020404030301010803" pitchFamily="18" charset="0"/>
                        <a:ea typeface="Gadugi" panose="020B0502040204020203" pitchFamily="34" charset="0"/>
                      </a:endParaRPr>
                    </a:p>
                  </a:txBody>
                  <a:tcPr/>
                </a:tc>
                <a:tc>
                  <a:txBody>
                    <a:bodyPr/>
                    <a:lstStyle/>
                    <a:p>
                      <a:pPr algn="ctr"/>
                      <a:r>
                        <a:rPr lang="en-US" sz="2000" b="1" dirty="0" smtClean="0">
                          <a:latin typeface="Garamond" panose="02020404030301010803" pitchFamily="18" charset="0"/>
                          <a:ea typeface="Gadugi" panose="020B0502040204020203" pitchFamily="34" charset="0"/>
                        </a:rPr>
                        <a:t>Rs. 50,000 </a:t>
                      </a:r>
                    </a:p>
                    <a:p>
                      <a:pPr algn="ctr"/>
                      <a:r>
                        <a:rPr lang="en-US" sz="2000" b="0" dirty="0" smtClean="0">
                          <a:latin typeface="Garamond" panose="02020404030301010803" pitchFamily="18" charset="0"/>
                          <a:ea typeface="Gadugi" panose="020B0502040204020203" pitchFamily="34" charset="0"/>
                        </a:rPr>
                        <a:t>for a month or part of a month</a:t>
                      </a:r>
                    </a:p>
                  </a:txBody>
                  <a:tcPr/>
                </a:tc>
                <a:extLst>
                  <a:ext uri="{0D108BD9-81ED-4DB2-BD59-A6C34878D82A}">
                    <a16:rowId xmlns:a16="http://schemas.microsoft.com/office/drawing/2014/main" xmlns="" val="10002"/>
                  </a:ext>
                </a:extLst>
              </a:tr>
              <a:tr h="1767840">
                <a:tc>
                  <a:txBody>
                    <a:bodyPr/>
                    <a:lstStyle/>
                    <a:p>
                      <a:r>
                        <a:rPr lang="en-IN" b="1" dirty="0" smtClean="0">
                          <a:latin typeface="Garamond" panose="02020404030301010803" pitchFamily="18" charset="0"/>
                          <a:ea typeface="Gadugi" panose="020B0502040204020203" pitchFamily="34" charset="0"/>
                        </a:rPr>
                        <a:t>TDS Rate</a:t>
                      </a:r>
                      <a:endParaRPr lang="en-IN" b="1" dirty="0">
                        <a:latin typeface="Garamond" panose="02020404030301010803" pitchFamily="18" charset="0"/>
                        <a:ea typeface="Gadugi" panose="020B0502040204020203" pitchFamily="34" charset="0"/>
                      </a:endParaRPr>
                    </a:p>
                  </a:txBody>
                  <a:tcPr/>
                </a:tc>
                <a:tc>
                  <a:txBody>
                    <a:bodyPr/>
                    <a:lstStyle/>
                    <a:p>
                      <a:pPr marL="285750" indent="-285750">
                        <a:buFont typeface="Arial" panose="020B0604020202020204" pitchFamily="34" charset="0"/>
                        <a:buChar char="•"/>
                      </a:pPr>
                      <a:r>
                        <a:rPr lang="en-IN" b="1" dirty="0" smtClean="0">
                          <a:latin typeface="Garamond" panose="02020404030301010803" pitchFamily="18" charset="0"/>
                          <a:ea typeface="Gadugi" panose="020B0502040204020203" pitchFamily="34" charset="0"/>
                        </a:rPr>
                        <a:t>2 %* </a:t>
                      </a:r>
                      <a:r>
                        <a:rPr lang="en-IN" b="0" dirty="0" smtClean="0">
                          <a:latin typeface="Garamond" panose="02020404030301010803" pitchFamily="18" charset="0"/>
                          <a:ea typeface="Gadugi" panose="020B0502040204020203" pitchFamily="34" charset="0"/>
                        </a:rPr>
                        <a:t>(plant, machinery or equipment)</a:t>
                      </a:r>
                    </a:p>
                    <a:p>
                      <a:pPr marL="0" indent="0">
                        <a:buFont typeface="Arial" panose="020B0604020202020204" pitchFamily="34" charset="0"/>
                        <a:buNone/>
                      </a:pPr>
                      <a:endParaRPr lang="en-IN" sz="1400" b="0" dirty="0" smtClean="0">
                        <a:latin typeface="Garamond" panose="02020404030301010803" pitchFamily="18" charset="0"/>
                        <a:ea typeface="Gadugi" panose="020B0502040204020203" pitchFamily="34" charset="0"/>
                      </a:endParaRPr>
                    </a:p>
                    <a:p>
                      <a:pPr marL="285750" indent="-285750">
                        <a:buFont typeface="Arial" panose="020B0604020202020204" pitchFamily="34" charset="0"/>
                        <a:buChar char="•"/>
                      </a:pPr>
                      <a:r>
                        <a:rPr lang="en-IN" b="1" dirty="0" smtClean="0">
                          <a:latin typeface="Garamond" panose="02020404030301010803" pitchFamily="18" charset="0"/>
                          <a:ea typeface="Gadugi" panose="020B0502040204020203" pitchFamily="34" charset="0"/>
                        </a:rPr>
                        <a:t>10 %* </a:t>
                      </a:r>
                      <a:r>
                        <a:rPr lang="en-IN" b="0" dirty="0" smtClean="0">
                          <a:latin typeface="Garamond" panose="02020404030301010803" pitchFamily="18" charset="0"/>
                          <a:ea typeface="Gadugi" panose="020B0502040204020203" pitchFamily="34" charset="0"/>
                        </a:rPr>
                        <a:t>(other</a:t>
                      </a:r>
                      <a:r>
                        <a:rPr lang="en-IN" b="0" baseline="0" dirty="0" smtClean="0">
                          <a:latin typeface="Garamond" panose="02020404030301010803" pitchFamily="18" charset="0"/>
                          <a:ea typeface="Gadugi" panose="020B0502040204020203" pitchFamily="34" charset="0"/>
                        </a:rPr>
                        <a:t> cases)</a:t>
                      </a:r>
                    </a:p>
                    <a:p>
                      <a:pPr marL="0" indent="0">
                        <a:buFont typeface="Arial" panose="020B0604020202020204" pitchFamily="34" charset="0"/>
                        <a:buNone/>
                      </a:pPr>
                      <a:endParaRPr lang="en-IN" sz="1100" b="1" baseline="0" dirty="0" smtClean="0">
                        <a:latin typeface="Garamond" panose="02020404030301010803" pitchFamily="18" charset="0"/>
                        <a:ea typeface="Gadugi" panose="020B0502040204020203" pitchFamily="34" charset="0"/>
                      </a:endParaRPr>
                    </a:p>
                    <a:p>
                      <a:pPr marL="0" indent="0">
                        <a:buFont typeface="Arial" panose="020B0604020202020204" pitchFamily="34" charset="0"/>
                        <a:buNone/>
                      </a:pPr>
                      <a:r>
                        <a:rPr lang="en-IN" sz="1600" b="1" baseline="0" dirty="0" smtClean="0">
                          <a:latin typeface="Garamond" panose="02020404030301010803" pitchFamily="18" charset="0"/>
                          <a:ea typeface="Gadugi" panose="020B0502040204020203" pitchFamily="34" charset="0"/>
                        </a:rPr>
                        <a:t>* </a:t>
                      </a:r>
                      <a:r>
                        <a:rPr lang="en-IN" sz="1800" b="0" baseline="0" dirty="0" smtClean="0">
                          <a:latin typeface="Garamond" panose="02020404030301010803" pitchFamily="18" charset="0"/>
                          <a:ea typeface="Gadugi" panose="020B0502040204020203" pitchFamily="34" charset="0"/>
                        </a:rPr>
                        <a:t>Reduced to </a:t>
                      </a:r>
                      <a:r>
                        <a:rPr lang="en-IN" sz="1800" b="1" baseline="0" dirty="0" smtClean="0">
                          <a:latin typeface="Garamond" panose="02020404030301010803" pitchFamily="18" charset="0"/>
                          <a:ea typeface="Gadugi" panose="020B0502040204020203" pitchFamily="34" charset="0"/>
                        </a:rPr>
                        <a:t>1.5 % </a:t>
                      </a:r>
                      <a:r>
                        <a:rPr lang="en-IN" sz="1800" b="0" baseline="0" dirty="0" smtClean="0">
                          <a:latin typeface="Garamond" panose="02020404030301010803" pitchFamily="18" charset="0"/>
                          <a:ea typeface="Gadugi" panose="020B0502040204020203" pitchFamily="34" charset="0"/>
                        </a:rPr>
                        <a:t> and </a:t>
                      </a:r>
                      <a:r>
                        <a:rPr lang="en-IN" sz="1800" b="1" baseline="0" dirty="0" smtClean="0">
                          <a:latin typeface="Garamond" panose="02020404030301010803" pitchFamily="18" charset="0"/>
                          <a:ea typeface="Gadugi" panose="020B0502040204020203" pitchFamily="34" charset="0"/>
                        </a:rPr>
                        <a:t>7.5 % </a:t>
                      </a:r>
                      <a:r>
                        <a:rPr lang="en-IN" sz="1800" b="0" baseline="0" dirty="0" smtClean="0">
                          <a:latin typeface="Garamond" panose="02020404030301010803" pitchFamily="18" charset="0"/>
                          <a:ea typeface="Gadugi" panose="020B0502040204020203" pitchFamily="34" charset="0"/>
                        </a:rPr>
                        <a:t>respectively for the period from 14</a:t>
                      </a:r>
                      <a:r>
                        <a:rPr lang="en-IN" sz="1800" b="0" baseline="30000" dirty="0" smtClean="0">
                          <a:latin typeface="Garamond" panose="02020404030301010803" pitchFamily="18" charset="0"/>
                          <a:ea typeface="Gadugi" panose="020B0502040204020203" pitchFamily="34" charset="0"/>
                        </a:rPr>
                        <a:t>th</a:t>
                      </a:r>
                      <a:r>
                        <a:rPr lang="en-IN" sz="1800" b="0" baseline="0" dirty="0" smtClean="0">
                          <a:latin typeface="Garamond" panose="02020404030301010803" pitchFamily="18" charset="0"/>
                          <a:ea typeface="Gadugi" panose="020B0502040204020203" pitchFamily="34" charset="0"/>
                        </a:rPr>
                        <a:t> May, 2020 to 31</a:t>
                      </a:r>
                      <a:r>
                        <a:rPr lang="en-IN" sz="1800" b="0" baseline="30000" dirty="0" smtClean="0">
                          <a:latin typeface="Garamond" panose="02020404030301010803" pitchFamily="18" charset="0"/>
                          <a:ea typeface="Gadugi" panose="020B0502040204020203" pitchFamily="34" charset="0"/>
                        </a:rPr>
                        <a:t>st</a:t>
                      </a:r>
                      <a:r>
                        <a:rPr lang="en-IN" sz="1800" b="0" baseline="0" dirty="0" smtClean="0">
                          <a:latin typeface="Garamond" panose="02020404030301010803" pitchFamily="18" charset="0"/>
                          <a:ea typeface="Gadugi" panose="020B0502040204020203" pitchFamily="34" charset="0"/>
                        </a:rPr>
                        <a:t> March, 2021</a:t>
                      </a:r>
                    </a:p>
                  </a:txBody>
                  <a:tcPr/>
                </a:tc>
                <a:tc>
                  <a:txBody>
                    <a:bodyPr/>
                    <a:lstStyle/>
                    <a:p>
                      <a:pPr algn="ctr"/>
                      <a:r>
                        <a:rPr lang="en-US" b="1" dirty="0" smtClean="0">
                          <a:latin typeface="Garamond" panose="02020404030301010803" pitchFamily="18" charset="0"/>
                          <a:ea typeface="Gadugi" panose="020B0502040204020203" pitchFamily="34" charset="0"/>
                        </a:rPr>
                        <a:t>5 % (3.75 %*) </a:t>
                      </a:r>
                    </a:p>
                    <a:p>
                      <a:pPr algn="ctr"/>
                      <a:endParaRPr lang="en-US" dirty="0" smtClean="0">
                        <a:latin typeface="Garamond" panose="02020404030301010803" pitchFamily="18" charset="0"/>
                        <a:ea typeface="Gadugi" panose="020B0502040204020203" pitchFamily="34" charset="0"/>
                      </a:endParaRPr>
                    </a:p>
                    <a:p>
                      <a:pPr algn="ctr"/>
                      <a:r>
                        <a:rPr lang="en-US" dirty="0" smtClean="0">
                          <a:latin typeface="Garamond" panose="02020404030301010803" pitchFamily="18" charset="0"/>
                          <a:ea typeface="Gadugi" panose="020B0502040204020203" pitchFamily="34" charset="0"/>
                        </a:rPr>
                        <a:t>* Rates for period from 14.5.2020 to 31.3.2021</a:t>
                      </a:r>
                    </a:p>
                    <a:p>
                      <a:endParaRPr lang="en-IN" dirty="0">
                        <a:latin typeface="Garamond" panose="02020404030301010803" pitchFamily="18" charset="0"/>
                        <a:ea typeface="Gadugi" panose="020B0502040204020203" pitchFamily="34" charset="0"/>
                      </a:endParaRPr>
                    </a:p>
                  </a:txBody>
                  <a:tcPr/>
                </a:tc>
                <a:extLst>
                  <a:ext uri="{0D108BD9-81ED-4DB2-BD59-A6C34878D82A}">
                    <a16:rowId xmlns:a16="http://schemas.microsoft.com/office/drawing/2014/main" xmlns="" val="10004"/>
                  </a:ext>
                </a:extLst>
              </a:tr>
            </a:tbl>
          </a:graphicData>
        </a:graphic>
      </p:graphicFrame>
      <p:sp>
        <p:nvSpPr>
          <p:cNvPr id="4" name="Rectangle 3"/>
          <p:cNvSpPr/>
          <p:nvPr/>
        </p:nvSpPr>
        <p:spPr>
          <a:xfrm>
            <a:off x="411480" y="310219"/>
            <a:ext cx="9784080" cy="584775"/>
          </a:xfrm>
          <a:prstGeom prst="rect">
            <a:avLst/>
          </a:prstGeom>
        </p:spPr>
        <p:txBody>
          <a:bodyPr wrap="square">
            <a:spAutoFit/>
          </a:bodyPr>
          <a:lstStyle/>
          <a:p>
            <a:r>
              <a:rPr lang="en-US" sz="3200" b="1" dirty="0">
                <a:latin typeface="Garamond" panose="02020404030301010803" pitchFamily="18" charset="0"/>
              </a:rPr>
              <a:t>Practical aspects of Section 194 </a:t>
            </a:r>
            <a:r>
              <a:rPr lang="en-US" sz="3200" b="1" dirty="0" smtClean="0">
                <a:latin typeface="Garamond" panose="02020404030301010803" pitchFamily="18" charset="0"/>
              </a:rPr>
              <a:t>I </a:t>
            </a:r>
            <a:r>
              <a:rPr lang="en-US" sz="3200" b="1" dirty="0">
                <a:latin typeface="Garamond" panose="02020404030301010803" pitchFamily="18" charset="0"/>
              </a:rPr>
              <a:t>and Section </a:t>
            </a:r>
            <a:r>
              <a:rPr lang="en-US" sz="3200" b="1" dirty="0" smtClean="0">
                <a:latin typeface="Garamond" panose="02020404030301010803" pitchFamily="18" charset="0"/>
              </a:rPr>
              <a:t>194IB</a:t>
            </a:r>
            <a:endParaRPr lang="en-IN" sz="3200" b="1" dirty="0">
              <a:latin typeface="Garamond" panose="02020404030301010803"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11480" y="894994"/>
            <a:ext cx="10182855" cy="288000"/>
          </a:xfrm>
          <a:prstGeom prst="rect">
            <a:avLst/>
          </a:prstGeom>
        </p:spPr>
      </p:pic>
    </p:spTree>
    <p:extLst>
      <p:ext uri="{BB962C8B-B14F-4D97-AF65-F5344CB8AC3E}">
        <p14:creationId xmlns:p14="http://schemas.microsoft.com/office/powerpoint/2010/main" val="125355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5947">
            <a:alpha val="90000"/>
          </a:srgb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367" b="9708"/>
          <a:stretch/>
        </p:blipFill>
        <p:spPr>
          <a:xfrm>
            <a:off x="0" y="53788"/>
            <a:ext cx="12192000" cy="6692709"/>
          </a:xfrm>
          <a:prstGeom prst="rect">
            <a:avLst/>
          </a:prstGeom>
        </p:spPr>
      </p:pic>
    </p:spTree>
    <p:extLst>
      <p:ext uri="{BB962C8B-B14F-4D97-AF65-F5344CB8AC3E}">
        <p14:creationId xmlns:p14="http://schemas.microsoft.com/office/powerpoint/2010/main" val="126279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155081" y="586759"/>
            <a:ext cx="7707666" cy="6166134"/>
          </a:xfrm>
          <a:prstGeom prst="rect">
            <a:avLst/>
          </a:prstGeom>
        </p:spPr>
      </p:pic>
      <p:sp>
        <p:nvSpPr>
          <p:cNvPr id="3" name="TextBox 2"/>
          <p:cNvSpPr txBox="1"/>
          <p:nvPr/>
        </p:nvSpPr>
        <p:spPr>
          <a:xfrm>
            <a:off x="2329543" y="125094"/>
            <a:ext cx="7794172" cy="461665"/>
          </a:xfrm>
          <a:prstGeom prst="rect">
            <a:avLst/>
          </a:prstGeom>
          <a:noFill/>
        </p:spPr>
        <p:txBody>
          <a:bodyPr wrap="square" rtlCol="0">
            <a:spAutoFit/>
          </a:bodyPr>
          <a:lstStyle/>
          <a:p>
            <a:r>
              <a:rPr lang="en-IN" sz="2400" b="1" dirty="0">
                <a:latin typeface="Garamond" panose="02020404030301010803" pitchFamily="18" charset="0"/>
              </a:rPr>
              <a:t>E-Payment for TDS on Rent of Property (Form 26 QC)</a:t>
            </a:r>
          </a:p>
        </p:txBody>
      </p:sp>
    </p:spTree>
    <p:extLst>
      <p:ext uri="{BB962C8B-B14F-4D97-AF65-F5344CB8AC3E}">
        <p14:creationId xmlns:p14="http://schemas.microsoft.com/office/powerpoint/2010/main" val="21278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1252" y="0"/>
            <a:ext cx="7043871" cy="6858000"/>
            <a:chOff x="2261252" y="0"/>
            <a:chExt cx="7043871" cy="685800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290280" y="0"/>
              <a:ext cx="7014843" cy="349561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261252" y="3495612"/>
              <a:ext cx="7006969" cy="3362388"/>
            </a:xfrm>
            <a:prstGeom prst="rect">
              <a:avLst/>
            </a:prstGeom>
          </p:spPr>
        </p:pic>
      </p:grpSp>
    </p:spTree>
    <p:extLst>
      <p:ext uri="{BB962C8B-B14F-4D97-AF65-F5344CB8AC3E}">
        <p14:creationId xmlns:p14="http://schemas.microsoft.com/office/powerpoint/2010/main" val="156255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2060990" y="-1"/>
            <a:ext cx="8070020" cy="6749143"/>
          </a:xfrm>
          <a:prstGeom prst="rect">
            <a:avLst/>
          </a:prstGeom>
        </p:spPr>
      </p:pic>
    </p:spTree>
    <p:extLst>
      <p:ext uri="{BB962C8B-B14F-4D97-AF65-F5344CB8AC3E}">
        <p14:creationId xmlns:p14="http://schemas.microsoft.com/office/powerpoint/2010/main" val="153024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968" y="232242"/>
            <a:ext cx="8592749" cy="6306430"/>
          </a:xfrm>
          <a:prstGeom prst="rect">
            <a:avLst/>
          </a:prstGeom>
        </p:spPr>
      </p:pic>
    </p:spTree>
    <p:extLst>
      <p:ext uri="{BB962C8B-B14F-4D97-AF65-F5344CB8AC3E}">
        <p14:creationId xmlns:p14="http://schemas.microsoft.com/office/powerpoint/2010/main" val="3174173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885" y="520690"/>
            <a:ext cx="8338457" cy="461665"/>
          </a:xfrm>
          <a:prstGeom prst="rect">
            <a:avLst/>
          </a:prstGeom>
          <a:noFill/>
        </p:spPr>
        <p:txBody>
          <a:bodyPr wrap="square" rtlCol="0">
            <a:spAutoFit/>
          </a:bodyPr>
          <a:lstStyle/>
          <a:p>
            <a:r>
              <a:rPr lang="en-IN" sz="2400" b="1" dirty="0">
                <a:latin typeface="Garamond" panose="02020404030301010803" pitchFamily="18" charset="0"/>
              </a:rPr>
              <a:t>Demand Payment for TDS on Rent of Property (Form 26 QC)</a:t>
            </a:r>
          </a:p>
        </p:txBody>
      </p:sp>
      <p:pic>
        <p:nvPicPr>
          <p:cNvPr id="3" name="Picture 2"/>
          <p:cNvPicPr>
            <a:picLocks noChangeAspect="1"/>
          </p:cNvPicPr>
          <p:nvPr/>
        </p:nvPicPr>
        <p:blipFill rotWithShape="1">
          <a:blip r:embed="rId2"/>
          <a:srcRect t="18850"/>
          <a:stretch/>
        </p:blipFill>
        <p:spPr>
          <a:xfrm>
            <a:off x="1204539" y="1113850"/>
            <a:ext cx="10247378" cy="5191492"/>
          </a:xfrm>
          <a:prstGeom prst="rect">
            <a:avLst/>
          </a:prstGeom>
        </p:spPr>
      </p:pic>
    </p:spTree>
    <p:extLst>
      <p:ext uri="{BB962C8B-B14F-4D97-AF65-F5344CB8AC3E}">
        <p14:creationId xmlns:p14="http://schemas.microsoft.com/office/powerpoint/2010/main" val="2019192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606462" y="923448"/>
            <a:ext cx="4968689" cy="1015663"/>
          </a:xfrm>
          <a:prstGeom prst="rect">
            <a:avLst/>
          </a:prstGeom>
          <a:noFill/>
        </p:spPr>
        <p:txBody>
          <a:bodyPr wrap="square" rtlCol="0">
            <a:spAutoFit/>
          </a:bodyPr>
          <a:lstStyle/>
          <a:p>
            <a:pPr algn="ctr"/>
            <a:r>
              <a:rPr lang="en-IN" sz="6000" b="1" dirty="0">
                <a:latin typeface="Monotype Corsiva" panose="03010101010201010101" pitchFamily="66" charset="0"/>
                <a:ea typeface="Gadugi" panose="020B0502040204020203" pitchFamily="34" charset="0"/>
                <a:cs typeface="Kartika" panose="02020503030404060203" pitchFamily="18" charset="0"/>
              </a:rPr>
              <a:t>Section 194-IC</a:t>
            </a:r>
          </a:p>
        </p:txBody>
      </p:sp>
      <p:cxnSp>
        <p:nvCxnSpPr>
          <p:cNvPr id="3" name="Straight Connector 2"/>
          <p:cNvCxnSpPr/>
          <p:nvPr/>
        </p:nvCxnSpPr>
        <p:spPr>
          <a:xfrm>
            <a:off x="1030043" y="2138088"/>
            <a:ext cx="41215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6462" y="2830651"/>
            <a:ext cx="7294585" cy="646331"/>
          </a:xfrm>
          <a:prstGeom prst="rect">
            <a:avLst/>
          </a:prstGeom>
          <a:noFill/>
        </p:spPr>
        <p:txBody>
          <a:bodyPr wrap="square" rtlCol="0">
            <a:spAutoFit/>
          </a:bodyPr>
          <a:lstStyle/>
          <a:p>
            <a:r>
              <a:rPr lang="en-US" sz="3600" b="1" dirty="0">
                <a:latin typeface="Baskerville Old Face" panose="02020602080505020303" pitchFamily="18" charset="0"/>
              </a:rPr>
              <a:t>Payment under specified agreement</a:t>
            </a:r>
            <a:endParaRPr lang="en-IN" sz="3600" b="1" dirty="0">
              <a:latin typeface="Baskerville Old Face" panose="02020602080505020303"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5000" b="96111" l="3056" r="99722">
                        <a14:foregroundMark x1="81944" y1="41111" x2="81944" y2="41111"/>
                        <a14:foregroundMark x1="70556" y1="59722" x2="70556" y2="59722"/>
                        <a14:foregroundMark x1="35000" y1="49444" x2="35000" y2="49444"/>
                        <a14:foregroundMark x1="36667" y1="41944" x2="36667" y2="41944"/>
                        <a14:foregroundMark x1="37500" y1="33611" x2="37500" y2="33611"/>
                        <a14:foregroundMark x1="32222" y1="25556" x2="32222" y2="25556"/>
                        <a14:foregroundMark x1="40556" y1="57222" x2="40556" y2="57222"/>
                      </a14:backgroundRemoval>
                    </a14:imgEffect>
                  </a14:imgLayer>
                </a14:imgProps>
              </a:ext>
              <a:ext uri="{28A0092B-C50C-407E-A947-70E740481C1C}">
                <a14:useLocalDpi xmlns:a14="http://schemas.microsoft.com/office/drawing/2010/main" val="0"/>
              </a:ext>
            </a:extLst>
          </a:blip>
          <a:stretch>
            <a:fillRect/>
          </a:stretch>
        </p:blipFill>
        <p:spPr>
          <a:xfrm>
            <a:off x="8793858" y="1728837"/>
            <a:ext cx="2833885" cy="2833885"/>
          </a:xfrm>
          <a:prstGeom prst="rect">
            <a:avLst/>
          </a:prstGeom>
        </p:spPr>
      </p:pic>
    </p:spTree>
    <p:extLst>
      <p:ext uri="{BB962C8B-B14F-4D97-AF65-F5344CB8AC3E}">
        <p14:creationId xmlns:p14="http://schemas.microsoft.com/office/powerpoint/2010/main" val="2191846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7200" y="1836371"/>
            <a:ext cx="11338560" cy="2349361"/>
          </a:xfrm>
          <a:prstGeom prst="rect">
            <a:avLst/>
          </a:prstGeom>
        </p:spPr>
        <p:txBody>
          <a:bodyPr wrap="square">
            <a:spAutoFit/>
          </a:bodyPr>
          <a:lstStyle/>
          <a:p>
            <a:pPr algn="just">
              <a:spcAft>
                <a:spcPts val="400"/>
              </a:spcAft>
            </a:pPr>
            <a:r>
              <a:rPr lang="en-US" sz="2000" b="1" dirty="0">
                <a:latin typeface="Garamond" panose="02020404030301010803" pitchFamily="18" charset="0"/>
              </a:rPr>
              <a:t>Payment under specified agreement</a:t>
            </a:r>
            <a:r>
              <a:rPr lang="en-US" sz="2000" b="1" dirty="0" smtClean="0">
                <a:latin typeface="Garamond" panose="02020404030301010803" pitchFamily="18" charset="0"/>
              </a:rPr>
              <a:t>.</a:t>
            </a:r>
          </a:p>
          <a:p>
            <a:pPr algn="just">
              <a:spcAft>
                <a:spcPts val="400"/>
              </a:spcAft>
            </a:pPr>
            <a:endParaRPr lang="en-US" sz="2000" dirty="0">
              <a:latin typeface="Garamond" panose="02020404030301010803" pitchFamily="18" charset="0"/>
            </a:endParaRPr>
          </a:p>
          <a:p>
            <a:pPr algn="just">
              <a:spcAft>
                <a:spcPts val="400"/>
              </a:spcAft>
            </a:pPr>
            <a:r>
              <a:rPr lang="en-US" sz="2000" dirty="0" smtClean="0">
                <a:latin typeface="Garamond" panose="02020404030301010803" pitchFamily="18" charset="0"/>
              </a:rPr>
              <a:t>Notwithstanding </a:t>
            </a:r>
            <a:r>
              <a:rPr lang="en-US" sz="2000" dirty="0">
                <a:latin typeface="Garamond" panose="02020404030301010803" pitchFamily="18" charset="0"/>
              </a:rPr>
              <a:t>anything contained in section 194-IA, any person responsible for paying to a resident any sum by way of consideration, not being consideration in kind, under the agreement referred to in sub-section (5A) of section 45, shall at the time of credit of such sum to the account of the payee or at the time of payment thereof in cash or by issue of a cheque or draft or by any other mode, whichever is earlier, deduct an amount equal to ten per cent of such sum as income-tax thereon.</a:t>
            </a:r>
            <a:endParaRPr lang="en-US" sz="2000" b="0" i="0" dirty="0">
              <a:effectLst/>
              <a:latin typeface="Garamond" panose="02020404030301010803" pitchFamily="18" charset="0"/>
            </a:endParaRPr>
          </a:p>
        </p:txBody>
      </p:sp>
    </p:spTree>
    <p:extLst>
      <p:ext uri="{BB962C8B-B14F-4D97-AF65-F5344CB8AC3E}">
        <p14:creationId xmlns:p14="http://schemas.microsoft.com/office/powerpoint/2010/main" val="230824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0592707"/>
              </p:ext>
            </p:extLst>
          </p:nvPr>
        </p:nvGraphicFramePr>
        <p:xfrm>
          <a:off x="0" y="795564"/>
          <a:ext cx="12191999" cy="5186136"/>
        </p:xfrm>
        <a:graphic>
          <a:graphicData uri="http://schemas.openxmlformats.org/drawingml/2006/table">
            <a:tbl>
              <a:tblPr firstRow="1" bandRow="1">
                <a:tableStyleId>{5C22544A-7EE6-4342-B048-85BDC9FD1C3A}</a:tableStyleId>
              </a:tblPr>
              <a:tblGrid>
                <a:gridCol w="1734671">
                  <a:extLst>
                    <a:ext uri="{9D8B030D-6E8A-4147-A177-3AD203B41FA5}">
                      <a16:colId xmlns:a16="http://schemas.microsoft.com/office/drawing/2014/main" xmlns="" val="20000"/>
                    </a:ext>
                  </a:extLst>
                </a:gridCol>
                <a:gridCol w="2014369">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gridCol w="2042160">
                  <a:extLst>
                    <a:ext uri="{9D8B030D-6E8A-4147-A177-3AD203B41FA5}">
                      <a16:colId xmlns:a16="http://schemas.microsoft.com/office/drawing/2014/main" xmlns="" val="20004"/>
                    </a:ext>
                  </a:extLst>
                </a:gridCol>
                <a:gridCol w="2148840">
                  <a:extLst>
                    <a:ext uri="{9D8B030D-6E8A-4147-A177-3AD203B41FA5}">
                      <a16:colId xmlns:a16="http://schemas.microsoft.com/office/drawing/2014/main" xmlns="" val="20005"/>
                    </a:ext>
                  </a:extLst>
                </a:gridCol>
                <a:gridCol w="2042159">
                  <a:extLst>
                    <a:ext uri="{9D8B030D-6E8A-4147-A177-3AD203B41FA5}">
                      <a16:colId xmlns:a16="http://schemas.microsoft.com/office/drawing/2014/main" xmlns="" val="20006"/>
                    </a:ext>
                  </a:extLst>
                </a:gridCol>
              </a:tblGrid>
              <a:tr h="1099307">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LIMIT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3853B"/>
                    </a:solidFill>
                  </a:tcPr>
                </a:tc>
                <a:extLst>
                  <a:ext uri="{0D108BD9-81ED-4DB2-BD59-A6C34878D82A}">
                    <a16:rowId xmlns:a16="http://schemas.microsoft.com/office/drawing/2014/main" xmlns="" val="10000"/>
                  </a:ext>
                </a:extLst>
              </a:tr>
              <a:tr h="4086829">
                <a:tc>
                  <a:txBody>
                    <a:bodyPr/>
                    <a:lstStyle/>
                    <a:p>
                      <a:pPr algn="ctr"/>
                      <a:endParaRPr lang="en-IN" sz="900" b="1" dirty="0">
                        <a:latin typeface="Bookman Old Style" panose="02050604050505020204" pitchFamily="18" charset="0"/>
                      </a:endParaRPr>
                    </a:p>
                    <a:p>
                      <a:pPr algn="ctr"/>
                      <a:r>
                        <a:rPr lang="en-IN" sz="1800" b="1" dirty="0">
                          <a:latin typeface="Bookman Old Style" panose="02050604050505020204" pitchFamily="18" charset="0"/>
                        </a:rPr>
                        <a:t>194-IC</a:t>
                      </a:r>
                    </a:p>
                  </a:txBody>
                  <a:tcPr>
                    <a:lnB w="12700" cap="flat" cmpd="sng" algn="ctr">
                      <a:solidFill>
                        <a:schemeClr val="tx1"/>
                      </a:solidFill>
                      <a:prstDash val="solid"/>
                      <a:round/>
                      <a:headEnd type="none" w="med" len="med"/>
                      <a:tailEnd type="none" w="med" len="med"/>
                    </a:lnB>
                  </a:tcPr>
                </a:tc>
                <a:tc>
                  <a:txBody>
                    <a:bodyPr/>
                    <a:lstStyle/>
                    <a:p>
                      <a:pPr algn="l"/>
                      <a:r>
                        <a:rPr lang="en-IN" sz="1600" dirty="0">
                          <a:latin typeface="Bookman Old Style" panose="02050604050505020204" pitchFamily="18" charset="0"/>
                        </a:rPr>
                        <a:t>Payment under </a:t>
                      </a:r>
                      <a:r>
                        <a:rPr lang="en-IN" sz="1600" b="1" dirty="0">
                          <a:latin typeface="Bookman Old Style" panose="02050604050505020204" pitchFamily="18" charset="0"/>
                        </a:rPr>
                        <a:t>specified agreement </a:t>
                      </a:r>
                      <a:r>
                        <a:rPr lang="en-IN" sz="1600" dirty="0">
                          <a:latin typeface="Bookman Old Style" panose="02050604050505020204" pitchFamily="18" charset="0"/>
                        </a:rPr>
                        <a:t>referred</a:t>
                      </a:r>
                      <a:r>
                        <a:rPr lang="en-IN" sz="1600" baseline="0" dirty="0">
                          <a:latin typeface="Bookman Old Style" panose="02050604050505020204" pitchFamily="18" charset="0"/>
                        </a:rPr>
                        <a:t> to in section 45(5A)</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b="0" dirty="0">
                          <a:latin typeface="Bookman Old Style" panose="02050604050505020204" pitchFamily="18" charset="0"/>
                        </a:rPr>
                        <a:t>Any Person</a:t>
                      </a:r>
                      <a:r>
                        <a:rPr lang="en-IN" sz="1600" b="0" baseline="0" dirty="0">
                          <a:latin typeface="Bookman Old Style" panose="02050604050505020204" pitchFamily="18" charset="0"/>
                        </a:rPr>
                        <a:t> responsible for paying any sum by way of consideration, not being consideration in kind.</a:t>
                      </a:r>
                      <a:endParaRPr lang="en-IN" sz="1600" b="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 </a:t>
                      </a:r>
                      <a:r>
                        <a:rPr lang="en-IN" sz="1600" b="1" dirty="0">
                          <a:latin typeface="Bookman Old Style" panose="02050604050505020204" pitchFamily="18" charset="0"/>
                        </a:rPr>
                        <a:t>Resident</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solidFill>
                            <a:schemeClr val="tx1"/>
                          </a:solidFill>
                          <a:latin typeface="Bookman Old Style" panose="02050604050505020204" pitchFamily="18" charset="0"/>
                        </a:rPr>
                        <a:t>10 % (7.50 %*) </a:t>
                      </a:r>
                    </a:p>
                    <a:p>
                      <a:pPr marL="0" indent="0" algn="ctr">
                        <a:buFont typeface="Arial" panose="020B0604020202020204" pitchFamily="34" charset="0"/>
                        <a:buNone/>
                      </a:pPr>
                      <a:endParaRPr lang="en-IN" sz="1600" baseline="0" dirty="0">
                        <a:solidFill>
                          <a:schemeClr val="tx1"/>
                        </a:solidFill>
                        <a:latin typeface="Bookman Old Style" panose="02050604050505020204" pitchFamily="18" charset="0"/>
                      </a:endParaRPr>
                    </a:p>
                    <a:p>
                      <a:pPr marL="0" indent="0" algn="ctr">
                        <a:buFont typeface="Arial" panose="020B0604020202020204" pitchFamily="34" charset="0"/>
                        <a:buNone/>
                      </a:pPr>
                      <a:r>
                        <a:rPr lang="en-IN" sz="1600" baseline="0" dirty="0">
                          <a:solidFill>
                            <a:schemeClr val="tx1"/>
                          </a:solidFill>
                          <a:latin typeface="Bookman Old Style" panose="02050604050505020204" pitchFamily="18" charset="0"/>
                        </a:rPr>
                        <a:t>* Rates for period from 14.5.2020 to 31.3.2021</a:t>
                      </a:r>
                    </a:p>
                    <a:p>
                      <a:pPr marL="0" indent="0" algn="ctr">
                        <a:buFont typeface="Arial" panose="020B0604020202020204" pitchFamily="34" charset="0"/>
                        <a:buNone/>
                      </a:pPr>
                      <a:endParaRPr lang="en-IN" sz="1600" dirty="0">
                        <a:solidFill>
                          <a:schemeClr val="tx1"/>
                        </a:solidFill>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0" dirty="0">
                          <a:latin typeface="Bookman Old Style" panose="02050604050505020204" pitchFamily="18" charset="0"/>
                        </a:rPr>
                        <a:t>No threshold specified.</a:t>
                      </a:r>
                    </a:p>
                    <a:p>
                      <a:pPr marL="0" indent="0" algn="ctr">
                        <a:buFont typeface="Arial" panose="020B0604020202020204" pitchFamily="34" charset="0"/>
                        <a:buNone/>
                      </a:pP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5000" b="96111" l="3056" r="99722">
                        <a14:foregroundMark x1="81944" y1="41111" x2="81944" y2="41111"/>
                        <a14:foregroundMark x1="70556" y1="59722" x2="70556" y2="59722"/>
                        <a14:foregroundMark x1="35000" y1="49444" x2="35000" y2="49444"/>
                        <a14:foregroundMark x1="36667" y1="41944" x2="36667" y2="41944"/>
                        <a14:foregroundMark x1="37500" y1="33611" x2="37500" y2="33611"/>
                        <a14:foregroundMark x1="32222" y1="25556" x2="32222" y2="25556"/>
                        <a14:foregroundMark x1="40556" y1="57222" x2="40556" y2="57222"/>
                      </a14:backgroundRemoval>
                    </a14:imgEffect>
                  </a14:imgLayer>
                </a14:imgProps>
              </a:ext>
              <a:ext uri="{28A0092B-C50C-407E-A947-70E740481C1C}">
                <a14:useLocalDpi xmlns:a14="http://schemas.microsoft.com/office/drawing/2010/main" val="0"/>
              </a:ext>
            </a:extLst>
          </a:blip>
          <a:stretch>
            <a:fillRect/>
          </a:stretch>
        </p:blipFill>
        <p:spPr>
          <a:xfrm>
            <a:off x="2054871" y="4046220"/>
            <a:ext cx="1469002" cy="1469002"/>
          </a:xfrm>
          <a:prstGeom prst="rect">
            <a:avLst/>
          </a:prstGeom>
        </p:spPr>
      </p:pic>
    </p:spTree>
    <p:extLst>
      <p:ext uri="{BB962C8B-B14F-4D97-AF65-F5344CB8AC3E}">
        <p14:creationId xmlns:p14="http://schemas.microsoft.com/office/powerpoint/2010/main" val="1996687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40080" y="725234"/>
            <a:ext cx="8488680" cy="584775"/>
          </a:xfrm>
          <a:prstGeom prst="rect">
            <a:avLst/>
          </a:prstGeom>
          <a:noFill/>
        </p:spPr>
        <p:txBody>
          <a:bodyPr wrap="square" rtlCol="0">
            <a:spAutoFit/>
          </a:bodyPr>
          <a:lstStyle/>
          <a:p>
            <a:r>
              <a:rPr lang="en-IN" sz="3200" b="1" dirty="0">
                <a:latin typeface="+mj-lt"/>
              </a:rPr>
              <a:t>What is Joint Development Agreement?</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47700" y="1510377"/>
            <a:ext cx="10182855" cy="288000"/>
          </a:xfrm>
          <a:prstGeom prst="rect">
            <a:avLst/>
          </a:prstGeom>
        </p:spPr>
      </p:pic>
      <p:sp>
        <p:nvSpPr>
          <p:cNvPr id="4" name="Rectangle 3"/>
          <p:cNvSpPr/>
          <p:nvPr/>
        </p:nvSpPr>
        <p:spPr>
          <a:xfrm>
            <a:off x="441960" y="2824729"/>
            <a:ext cx="5577840" cy="2677656"/>
          </a:xfrm>
          <a:prstGeom prst="rect">
            <a:avLst/>
          </a:prstGeom>
        </p:spPr>
        <p:txBody>
          <a:bodyPr wrap="square">
            <a:spAutoFit/>
          </a:bodyPr>
          <a:lstStyle/>
          <a:p>
            <a:pPr algn="just"/>
            <a:r>
              <a:rPr lang="en-US" sz="2800" dirty="0">
                <a:latin typeface="Garamond" panose="02020404030301010803" pitchFamily="18" charset="0"/>
              </a:rPr>
              <a:t>This is an agreement between the owner of an asset (being land or building or both) who agrees to allows another person to build a real estate project on such asset, in return for share and/or payment in cash.</a:t>
            </a:r>
            <a:endParaRPr lang="en-IN" sz="2800" dirty="0">
              <a:latin typeface="Garamond" panose="02020404030301010803" pitchFamily="18" charset="0"/>
            </a:endParaRPr>
          </a:p>
        </p:txBody>
      </p:sp>
      <p:pic>
        <p:nvPicPr>
          <p:cNvPr id="2052" name="Picture 4" descr="Ineffectual written agreements in domestic abuse cases amount to victim  blam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792" y="2555737"/>
            <a:ext cx="5583936" cy="348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98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991326" y="1860531"/>
            <a:ext cx="4968689" cy="1107996"/>
          </a:xfrm>
          <a:prstGeom prst="rect">
            <a:avLst/>
          </a:prstGeom>
          <a:noFill/>
        </p:spPr>
        <p:txBody>
          <a:bodyPr wrap="square" rtlCol="0">
            <a:spAutoFit/>
          </a:bodyPr>
          <a:lstStyle/>
          <a:p>
            <a:pPr algn="ctr"/>
            <a:r>
              <a:rPr lang="en-IN" sz="6600" b="1" dirty="0">
                <a:latin typeface="Monotype Corsiva" panose="03010101010201010101" pitchFamily="66" charset="0"/>
                <a:ea typeface="Gadugi" panose="020B0502040204020203" pitchFamily="34" charset="0"/>
                <a:cs typeface="Kartika" panose="02020503030404060203" pitchFamily="18" charset="0"/>
              </a:rPr>
              <a:t>Section 194-J</a:t>
            </a:r>
          </a:p>
        </p:txBody>
      </p:sp>
      <p:sp>
        <p:nvSpPr>
          <p:cNvPr id="7" name="TextBox 6"/>
          <p:cNvSpPr txBox="1"/>
          <p:nvPr/>
        </p:nvSpPr>
        <p:spPr>
          <a:xfrm>
            <a:off x="888041" y="3564348"/>
            <a:ext cx="9504188" cy="707886"/>
          </a:xfrm>
          <a:prstGeom prst="rect">
            <a:avLst/>
          </a:prstGeom>
          <a:noFill/>
        </p:spPr>
        <p:txBody>
          <a:bodyPr wrap="square" rtlCol="0">
            <a:spAutoFit/>
          </a:bodyPr>
          <a:lstStyle/>
          <a:p>
            <a:r>
              <a:rPr lang="en-US" sz="4000" b="1" dirty="0">
                <a:latin typeface="Baskerville Old Face" panose="02020602080505020303" pitchFamily="18" charset="0"/>
              </a:rPr>
              <a:t>Fees for Professional or Technical Services</a:t>
            </a:r>
            <a:endParaRPr lang="en-IN" sz="4000" b="1" dirty="0">
              <a:latin typeface="Baskerville Old Face" panose="02020602080505020303" pitchFamily="18" charset="0"/>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4000" b="-4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896" r="11995"/>
          <a:stretch/>
        </p:blipFill>
        <p:spPr>
          <a:xfrm>
            <a:off x="5257797" y="0"/>
            <a:ext cx="6925235" cy="6858000"/>
          </a:xfrm>
          <a:prstGeom prst="rect">
            <a:avLst/>
          </a:prstGeom>
        </p:spPr>
      </p:pic>
      <p:sp>
        <p:nvSpPr>
          <p:cNvPr id="4" name="TextBox 3"/>
          <p:cNvSpPr txBox="1"/>
          <p:nvPr/>
        </p:nvSpPr>
        <p:spPr>
          <a:xfrm>
            <a:off x="80681" y="1243443"/>
            <a:ext cx="4968689" cy="1015663"/>
          </a:xfrm>
          <a:prstGeom prst="rect">
            <a:avLst/>
          </a:prstGeom>
          <a:noFill/>
        </p:spPr>
        <p:txBody>
          <a:bodyPr wrap="square" rtlCol="0">
            <a:spAutoFit/>
          </a:bodyPr>
          <a:lstStyle/>
          <a:p>
            <a:pPr algn="ctr"/>
            <a:r>
              <a:rPr lang="en-IN" sz="6000" b="1" dirty="0">
                <a:latin typeface="Monotype Corsiva" panose="03010101010201010101" pitchFamily="66" charset="0"/>
                <a:ea typeface="Gadugi" panose="020B0502040204020203" pitchFamily="34" charset="0"/>
                <a:cs typeface="Kartika" panose="02020503030404060203" pitchFamily="18" charset="0"/>
              </a:rPr>
              <a:t>Section 194-IA</a:t>
            </a:r>
          </a:p>
        </p:txBody>
      </p:sp>
      <p:sp>
        <p:nvSpPr>
          <p:cNvPr id="5" name="TextBox 4"/>
          <p:cNvSpPr txBox="1"/>
          <p:nvPr/>
        </p:nvSpPr>
        <p:spPr>
          <a:xfrm>
            <a:off x="450474" y="3106270"/>
            <a:ext cx="3718114" cy="2062103"/>
          </a:xfrm>
          <a:prstGeom prst="rect">
            <a:avLst/>
          </a:prstGeom>
          <a:noFill/>
        </p:spPr>
        <p:txBody>
          <a:bodyPr wrap="square" rtlCol="0">
            <a:spAutoFit/>
          </a:bodyPr>
          <a:lstStyle/>
          <a:p>
            <a:pPr algn="just"/>
            <a:r>
              <a:rPr lang="en-US" sz="3200" b="1" dirty="0">
                <a:latin typeface="Baskerville Old Face" panose="02020602080505020303" pitchFamily="18" charset="0"/>
              </a:rPr>
              <a:t>Payment on transfer of certain immovable property other than agricultural land</a:t>
            </a:r>
            <a:endParaRPr lang="en-IN" sz="3200" b="1" dirty="0">
              <a:latin typeface="Baskerville Old Face" panose="02020602080505020303" pitchFamily="18" charset="0"/>
            </a:endParaRPr>
          </a:p>
        </p:txBody>
      </p:sp>
      <p:cxnSp>
        <p:nvCxnSpPr>
          <p:cNvPr id="7" name="Straight Connector 6"/>
          <p:cNvCxnSpPr/>
          <p:nvPr/>
        </p:nvCxnSpPr>
        <p:spPr>
          <a:xfrm>
            <a:off x="504263" y="2427603"/>
            <a:ext cx="41215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15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89560" y="1012428"/>
            <a:ext cx="11536680" cy="5188600"/>
          </a:xfrm>
          <a:prstGeom prst="rect">
            <a:avLst/>
          </a:prstGeom>
        </p:spPr>
        <p:txBody>
          <a:bodyPr wrap="square">
            <a:spAutoFit/>
          </a:bodyPr>
          <a:lstStyle/>
          <a:p>
            <a:pPr algn="just">
              <a:spcAft>
                <a:spcPts val="400"/>
              </a:spcAft>
            </a:pPr>
            <a:r>
              <a:rPr lang="en-US" sz="2000" b="1" dirty="0">
                <a:latin typeface="Times New Roman" panose="02020603050405020304" pitchFamily="18" charset="0"/>
              </a:rPr>
              <a:t>Fees for professional or technical services.</a:t>
            </a:r>
            <a:endParaRPr lang="en-US" sz="2000" dirty="0">
              <a:latin typeface="Times New Roman" panose="02020603050405020304" pitchFamily="18" charset="0"/>
            </a:endParaRPr>
          </a:p>
          <a:p>
            <a:pPr algn="just">
              <a:spcAft>
                <a:spcPts val="400"/>
              </a:spcAft>
            </a:pPr>
            <a:endParaRPr lang="en-US" sz="1200" dirty="0" smtClean="0">
              <a:latin typeface="Times New Roman" panose="02020603050405020304" pitchFamily="18" charset="0"/>
            </a:endParaRPr>
          </a:p>
          <a:p>
            <a:pPr algn="just">
              <a:spcAft>
                <a:spcPts val="400"/>
              </a:spcAft>
            </a:pPr>
            <a:r>
              <a:rPr lang="en-US" dirty="0" smtClean="0">
                <a:latin typeface="Times New Roman" panose="02020603050405020304" pitchFamily="18" charset="0"/>
              </a:rPr>
              <a:t>(</a:t>
            </a:r>
            <a:r>
              <a:rPr lang="en-US" dirty="0">
                <a:latin typeface="Times New Roman" panose="02020603050405020304" pitchFamily="18" charset="0"/>
              </a:rPr>
              <a:t>1) Any person, not being an individual or a Hindu undivided family, who is responsible for paying to a resident any sum by way of—</a:t>
            </a:r>
          </a:p>
          <a:p>
            <a:pPr marL="441325" algn="just">
              <a:spcAft>
                <a:spcPts val="400"/>
              </a:spcAft>
            </a:pP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fees for professional services, or</a:t>
            </a:r>
          </a:p>
          <a:p>
            <a:pPr marL="441325" algn="just">
              <a:spcAft>
                <a:spcPts val="400"/>
              </a:spcAft>
            </a:pP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fees for technical services, or</a:t>
            </a:r>
          </a:p>
          <a:p>
            <a:pPr marL="441325" algn="just">
              <a:spcAft>
                <a:spcPts val="400"/>
              </a:spcAft>
            </a:pPr>
            <a:r>
              <a:rPr lang="en-US" dirty="0">
                <a:latin typeface="Times New Roman" panose="02020603050405020304" pitchFamily="18" charset="0"/>
              </a:rPr>
              <a:t>(</a:t>
            </a:r>
            <a:r>
              <a:rPr lang="en-US" i="1" dirty="0" err="1">
                <a:latin typeface="Times New Roman" panose="02020603050405020304" pitchFamily="18" charset="0"/>
              </a:rPr>
              <a:t>ba</a:t>
            </a:r>
            <a:r>
              <a:rPr lang="en-US" dirty="0">
                <a:latin typeface="Times New Roman" panose="02020603050405020304" pitchFamily="18" charset="0"/>
              </a:rPr>
              <a:t>) any remuneration or fees or commission by whatever name called, other than those on which tax is deductible under section 192, to a director of a company, or</a:t>
            </a:r>
          </a:p>
          <a:p>
            <a:pPr marL="441325" algn="just">
              <a:spcAft>
                <a:spcPts val="400"/>
              </a:spcAft>
            </a:pPr>
            <a:r>
              <a:rPr lang="en-US" dirty="0">
                <a:latin typeface="Times New Roman" panose="02020603050405020304" pitchFamily="18" charset="0"/>
              </a:rPr>
              <a:t>(</a:t>
            </a:r>
            <a:r>
              <a:rPr lang="en-US" i="1" dirty="0">
                <a:latin typeface="Times New Roman" panose="02020603050405020304" pitchFamily="18" charset="0"/>
              </a:rPr>
              <a:t>c</a:t>
            </a:r>
            <a:r>
              <a:rPr lang="en-US" dirty="0">
                <a:latin typeface="Times New Roman" panose="02020603050405020304" pitchFamily="18" charset="0"/>
              </a:rPr>
              <a:t>) royalty, or</a:t>
            </a:r>
          </a:p>
          <a:p>
            <a:pPr marL="441325" algn="just">
              <a:spcAft>
                <a:spcPts val="400"/>
              </a:spcAft>
            </a:pPr>
            <a:r>
              <a:rPr lang="en-US" dirty="0">
                <a:latin typeface="Times New Roman" panose="02020603050405020304" pitchFamily="18" charset="0"/>
              </a:rPr>
              <a:t>(</a:t>
            </a:r>
            <a:r>
              <a:rPr lang="en-US" i="1" dirty="0">
                <a:latin typeface="Times New Roman" panose="02020603050405020304" pitchFamily="18" charset="0"/>
              </a:rPr>
              <a:t>d</a:t>
            </a:r>
            <a:r>
              <a:rPr lang="en-US" dirty="0">
                <a:latin typeface="Times New Roman" panose="02020603050405020304" pitchFamily="18" charset="0"/>
              </a:rPr>
              <a:t>) any sum referred to in clause (</a:t>
            </a:r>
            <a:r>
              <a:rPr lang="en-US" i="1" dirty="0" err="1">
                <a:latin typeface="Times New Roman" panose="02020603050405020304" pitchFamily="18" charset="0"/>
              </a:rPr>
              <a:t>va</a:t>
            </a:r>
            <a:r>
              <a:rPr lang="en-US" dirty="0">
                <a:latin typeface="Times New Roman" panose="02020603050405020304" pitchFamily="18" charset="0"/>
              </a:rPr>
              <a:t>) of section 28</a:t>
            </a:r>
            <a:r>
              <a:rPr lang="en-US" dirty="0" smtClean="0">
                <a:latin typeface="Times New Roman" panose="02020603050405020304" pitchFamily="18" charset="0"/>
              </a:rPr>
              <a:t>,</a:t>
            </a:r>
          </a:p>
          <a:p>
            <a:pPr marL="441325" algn="just">
              <a:spcAft>
                <a:spcPts val="400"/>
              </a:spcAft>
            </a:pPr>
            <a:endParaRPr lang="en-US" sz="1050" dirty="0">
              <a:latin typeface="Times New Roman" panose="02020603050405020304" pitchFamily="18" charset="0"/>
            </a:endParaRPr>
          </a:p>
          <a:p>
            <a:pPr algn="just">
              <a:spcAft>
                <a:spcPts val="400"/>
              </a:spcAft>
            </a:pPr>
            <a:r>
              <a:rPr lang="en-US" dirty="0">
                <a:latin typeface="Times New Roman" panose="02020603050405020304" pitchFamily="18" charset="0"/>
              </a:rPr>
              <a:t>shall, at the time of credit of such sum to the account of the payee or at the time of payment thereof in cash or by issue of a cheque or draft or by any other mode, whichever is earlier, deduct an amount equal to </a:t>
            </a:r>
            <a:r>
              <a:rPr lang="en-US" b="1" dirty="0" smtClean="0">
                <a:latin typeface="Times New Roman" panose="02020603050405020304" pitchFamily="18" charset="0"/>
              </a:rPr>
              <a:t>[</a:t>
            </a:r>
            <a:r>
              <a:rPr lang="en-US" b="1" i="1" dirty="0" smtClean="0">
                <a:latin typeface="Times New Roman" panose="02020603050405020304" pitchFamily="18" charset="0"/>
              </a:rPr>
              <a:t>two </a:t>
            </a:r>
            <a:r>
              <a:rPr lang="en-US" b="1" i="1" dirty="0">
                <a:latin typeface="Times New Roman" panose="02020603050405020304" pitchFamily="18" charset="0"/>
              </a:rPr>
              <a:t>per cent </a:t>
            </a:r>
            <a:r>
              <a:rPr lang="en-US" i="1" dirty="0">
                <a:latin typeface="Times New Roman" panose="02020603050405020304" pitchFamily="18" charset="0"/>
              </a:rPr>
              <a:t>of such sum in case of fees for technical services (not being a professional services) or royalty where such royalty is in the nature of consideration for sale, distribution or exhibition of cinematographic films and </a:t>
            </a:r>
            <a:r>
              <a:rPr lang="en-US" b="1" i="1" dirty="0">
                <a:latin typeface="Times New Roman" panose="02020603050405020304" pitchFamily="18" charset="0"/>
              </a:rPr>
              <a:t>ten per cent </a:t>
            </a:r>
            <a:r>
              <a:rPr lang="en-US" i="1" dirty="0">
                <a:latin typeface="Times New Roman" panose="02020603050405020304" pitchFamily="18" charset="0"/>
              </a:rPr>
              <a:t>of such sum in other cases,</a:t>
            </a:r>
            <a:r>
              <a:rPr lang="en-US" b="1" dirty="0">
                <a:latin typeface="Times New Roman" panose="02020603050405020304" pitchFamily="18" charset="0"/>
              </a:rPr>
              <a:t>]</a:t>
            </a:r>
            <a:r>
              <a:rPr lang="en-US" dirty="0">
                <a:latin typeface="Times New Roman" panose="02020603050405020304" pitchFamily="18" charset="0"/>
              </a:rPr>
              <a:t> as income-tax on income comprised therein </a:t>
            </a:r>
            <a:r>
              <a:rPr lang="en-US" dirty="0" smtClean="0">
                <a:latin typeface="Times New Roman" panose="02020603050405020304" pitchFamily="18" charset="0"/>
              </a:rPr>
              <a:t>:</a:t>
            </a:r>
          </a:p>
          <a:p>
            <a:pPr algn="just">
              <a:spcAft>
                <a:spcPts val="400"/>
              </a:spcAft>
            </a:pPr>
            <a:endParaRPr lang="en-US" b="0" i="0" dirty="0">
              <a:effectLst/>
              <a:latin typeface="Times New Roman" panose="02020603050405020304" pitchFamily="18" charset="0"/>
            </a:endParaRPr>
          </a:p>
        </p:txBody>
      </p:sp>
    </p:spTree>
    <p:extLst>
      <p:ext uri="{BB962C8B-B14F-4D97-AF65-F5344CB8AC3E}">
        <p14:creationId xmlns:p14="http://schemas.microsoft.com/office/powerpoint/2010/main" val="2589146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8120" y="343734"/>
            <a:ext cx="11795760" cy="6132448"/>
          </a:xfrm>
          <a:prstGeom prst="rect">
            <a:avLst/>
          </a:prstGeom>
        </p:spPr>
        <p:txBody>
          <a:bodyPr wrap="square">
            <a:spAutoFit/>
          </a:bodyPr>
          <a:lstStyle/>
          <a:p>
            <a:pPr algn="just">
              <a:spcAft>
                <a:spcPts val="400"/>
              </a:spcAft>
            </a:pPr>
            <a:r>
              <a:rPr lang="en-US" dirty="0">
                <a:latin typeface="Times New Roman" panose="02020603050405020304" pitchFamily="18" charset="0"/>
              </a:rPr>
              <a:t>Provided that no deduction shall be made under this section—</a:t>
            </a:r>
          </a:p>
          <a:p>
            <a:pPr algn="just">
              <a:spcAft>
                <a:spcPts val="400"/>
              </a:spcAft>
            </a:pPr>
            <a:r>
              <a:rPr lang="en-US" dirty="0">
                <a:latin typeface="Times New Roman" panose="02020603050405020304" pitchFamily="18" charset="0"/>
              </a:rPr>
              <a:t>(A) from any sums as aforesaid credited or paid before the 1st day of July, 1995; or</a:t>
            </a:r>
          </a:p>
          <a:p>
            <a:pPr algn="just">
              <a:spcAft>
                <a:spcPts val="400"/>
              </a:spcAft>
            </a:pPr>
            <a:r>
              <a:rPr lang="en-US" dirty="0">
                <a:latin typeface="Times New Roman" panose="02020603050405020304" pitchFamily="18" charset="0"/>
              </a:rPr>
              <a:t>(B) where the amount of such sum or, as the case may be, the aggregate of the amounts of such sums credited or paid or likely to be credited or paid during the financial year by the aforesaid person to the account of, or to, the payee, does not exceed—</a:t>
            </a:r>
          </a:p>
          <a:p>
            <a:pPr marL="533400" algn="just">
              <a:spcAft>
                <a:spcPts val="400"/>
              </a:spcAft>
            </a:pPr>
            <a:r>
              <a:rPr lang="en-US" dirty="0">
                <a:latin typeface="Times New Roman" panose="02020603050405020304" pitchFamily="18" charset="0"/>
              </a:rPr>
              <a:t> (</a:t>
            </a:r>
            <a:r>
              <a:rPr lang="en-US" dirty="0" err="1">
                <a:latin typeface="Times New Roman" panose="02020603050405020304" pitchFamily="18" charset="0"/>
              </a:rPr>
              <a:t>i</a:t>
            </a:r>
            <a:r>
              <a:rPr lang="en-US" dirty="0">
                <a:latin typeface="Times New Roman" panose="02020603050405020304" pitchFamily="18" charset="0"/>
              </a:rPr>
              <a:t>)  </a:t>
            </a:r>
            <a:r>
              <a:rPr lang="en-US" b="1" dirty="0">
                <a:latin typeface="Times New Roman" panose="02020603050405020304" pitchFamily="18" charset="0"/>
              </a:rPr>
              <a:t>thirty thousand rupees</a:t>
            </a:r>
            <a:r>
              <a:rPr lang="en-US" dirty="0">
                <a:latin typeface="Times New Roman" panose="02020603050405020304" pitchFamily="18" charset="0"/>
              </a:rPr>
              <a:t>, in the case of fees for professional services referred to in clause (a), or</a:t>
            </a:r>
          </a:p>
          <a:p>
            <a:pPr marL="533400" algn="just">
              <a:spcAft>
                <a:spcPts val="400"/>
              </a:spcAft>
            </a:pPr>
            <a:r>
              <a:rPr lang="en-US" dirty="0">
                <a:latin typeface="Times New Roman" panose="02020603050405020304" pitchFamily="18" charset="0"/>
              </a:rPr>
              <a:t>(ii)  </a:t>
            </a:r>
            <a:r>
              <a:rPr lang="en-US" b="1" dirty="0">
                <a:latin typeface="Times New Roman" panose="02020603050405020304" pitchFamily="18" charset="0"/>
              </a:rPr>
              <a:t>thirty thousand rupees</a:t>
            </a:r>
            <a:r>
              <a:rPr lang="en-US" dirty="0">
                <a:latin typeface="Times New Roman" panose="02020603050405020304" pitchFamily="18" charset="0"/>
              </a:rPr>
              <a:t>, in the case of fees for technical services referred to in clause (b), or</a:t>
            </a:r>
          </a:p>
          <a:p>
            <a:pPr marL="533400" algn="just">
              <a:spcAft>
                <a:spcPts val="400"/>
              </a:spcAft>
            </a:pPr>
            <a:r>
              <a:rPr lang="en-US" dirty="0">
                <a:latin typeface="Times New Roman" panose="02020603050405020304" pitchFamily="18" charset="0"/>
              </a:rPr>
              <a:t>(iii) </a:t>
            </a:r>
            <a:r>
              <a:rPr lang="en-US" b="1" dirty="0">
                <a:latin typeface="Times New Roman" panose="02020603050405020304" pitchFamily="18" charset="0"/>
              </a:rPr>
              <a:t>thirty thousand rupees</a:t>
            </a:r>
            <a:r>
              <a:rPr lang="en-US" dirty="0">
                <a:latin typeface="Times New Roman" panose="02020603050405020304" pitchFamily="18" charset="0"/>
              </a:rPr>
              <a:t>, in the case of royalty referred to in clause (c), or</a:t>
            </a:r>
          </a:p>
          <a:p>
            <a:pPr marL="533400" algn="just">
              <a:spcAft>
                <a:spcPts val="400"/>
              </a:spcAft>
            </a:pPr>
            <a:r>
              <a:rPr lang="en-US" dirty="0">
                <a:latin typeface="Times New Roman" panose="02020603050405020304" pitchFamily="18" charset="0"/>
              </a:rPr>
              <a:t>(iv) </a:t>
            </a:r>
            <a:r>
              <a:rPr lang="en-US" b="1" dirty="0">
                <a:latin typeface="Times New Roman" panose="02020603050405020304" pitchFamily="18" charset="0"/>
              </a:rPr>
              <a:t>thirty thousand rupees</a:t>
            </a:r>
            <a:r>
              <a:rPr lang="en-US" dirty="0">
                <a:latin typeface="Times New Roman" panose="02020603050405020304" pitchFamily="18" charset="0"/>
              </a:rPr>
              <a:t>, in the case of sum referred to in clause (d) </a:t>
            </a:r>
            <a:r>
              <a:rPr lang="en-US" dirty="0" smtClean="0">
                <a:latin typeface="Times New Roman" panose="02020603050405020304" pitchFamily="18" charset="0"/>
              </a:rPr>
              <a:t>:</a:t>
            </a:r>
          </a:p>
          <a:p>
            <a:pPr marL="533400" algn="just">
              <a:spcAft>
                <a:spcPts val="400"/>
              </a:spcAft>
            </a:pPr>
            <a:endParaRPr lang="en-US" sz="1050" dirty="0" smtClean="0">
              <a:latin typeface="Times New Roman" panose="02020603050405020304" pitchFamily="18" charset="0"/>
            </a:endParaRPr>
          </a:p>
          <a:p>
            <a:pPr algn="just">
              <a:spcAft>
                <a:spcPts val="400"/>
              </a:spcAft>
            </a:pPr>
            <a:r>
              <a:rPr lang="en-US" dirty="0">
                <a:latin typeface="Times New Roman" panose="02020603050405020304" pitchFamily="18" charset="0"/>
              </a:rPr>
              <a:t>Provided further that an individual or a Hindu undivided family, whose total sales, gross receipts or turnover from the business or profession carried on by him exceed </a:t>
            </a:r>
            <a:r>
              <a:rPr lang="en-US" dirty="0" smtClean="0">
                <a:latin typeface="Times New Roman" panose="02020603050405020304" pitchFamily="18" charset="0"/>
              </a:rPr>
              <a:t>[</a:t>
            </a:r>
            <a:r>
              <a:rPr lang="en-US" b="1" dirty="0" smtClean="0">
                <a:latin typeface="Times New Roman" panose="02020603050405020304" pitchFamily="18" charset="0"/>
              </a:rPr>
              <a:t>one </a:t>
            </a:r>
            <a:r>
              <a:rPr lang="en-US" b="1" dirty="0" err="1">
                <a:latin typeface="Times New Roman" panose="02020603050405020304" pitchFamily="18" charset="0"/>
              </a:rPr>
              <a:t>crore</a:t>
            </a:r>
            <a:r>
              <a:rPr lang="en-US" b="1" dirty="0">
                <a:latin typeface="Times New Roman" panose="02020603050405020304" pitchFamily="18" charset="0"/>
              </a:rPr>
              <a:t> rupees </a:t>
            </a:r>
            <a:r>
              <a:rPr lang="en-US" dirty="0">
                <a:latin typeface="Times New Roman" panose="02020603050405020304" pitchFamily="18" charset="0"/>
              </a:rPr>
              <a:t>in case of business or </a:t>
            </a:r>
            <a:r>
              <a:rPr lang="en-US" b="1" dirty="0">
                <a:latin typeface="Times New Roman" panose="02020603050405020304" pitchFamily="18" charset="0"/>
              </a:rPr>
              <a:t>fifty lakh rupees </a:t>
            </a:r>
            <a:r>
              <a:rPr lang="en-US" dirty="0">
                <a:latin typeface="Times New Roman" panose="02020603050405020304" pitchFamily="18" charset="0"/>
              </a:rPr>
              <a:t>in case of profession] during the financial year immediately preceding the financial year in which such sum by way of fees for professional services or technical services is credited or paid, shall be liable to deduct income-tax under this section </a:t>
            </a:r>
            <a:r>
              <a:rPr lang="en-US" dirty="0" smtClean="0">
                <a:latin typeface="Times New Roman" panose="02020603050405020304" pitchFamily="18" charset="0"/>
              </a:rPr>
              <a:t>:</a:t>
            </a:r>
          </a:p>
          <a:p>
            <a:pPr algn="just">
              <a:spcAft>
                <a:spcPts val="400"/>
              </a:spcAft>
            </a:pPr>
            <a:endParaRPr lang="en-US" sz="1200" dirty="0">
              <a:latin typeface="Times New Roman" panose="02020603050405020304" pitchFamily="18" charset="0"/>
            </a:endParaRPr>
          </a:p>
          <a:p>
            <a:pPr algn="just">
              <a:spcAft>
                <a:spcPts val="400"/>
              </a:spcAft>
            </a:pPr>
            <a:r>
              <a:rPr lang="en-US" dirty="0">
                <a:latin typeface="Times New Roman" panose="02020603050405020304" pitchFamily="18" charset="0"/>
              </a:rPr>
              <a:t>Provided also that no individual or a Hindu undivided family referred to in the second proviso shall be liable to deduct income-tax on the sum by way of fees for professional services in case such sum is credited or paid exclusively for personal purposes of such individual or any member of Hindu undivided family:</a:t>
            </a:r>
          </a:p>
          <a:p>
            <a:pPr algn="just">
              <a:spcAft>
                <a:spcPts val="400"/>
              </a:spcAft>
            </a:pPr>
            <a:endParaRPr lang="en-US" sz="1200" dirty="0">
              <a:latin typeface="Times New Roman" panose="02020603050405020304" pitchFamily="18" charset="0"/>
            </a:endParaRPr>
          </a:p>
          <a:p>
            <a:pPr algn="just">
              <a:spcAft>
                <a:spcPts val="400"/>
              </a:spcAft>
            </a:pPr>
            <a:r>
              <a:rPr lang="en-US" dirty="0">
                <a:latin typeface="Times New Roman" panose="02020603050405020304" pitchFamily="18" charset="0"/>
              </a:rPr>
              <a:t>Provided also that the provisions of this section shall have effect, as if for the words </a:t>
            </a:r>
            <a:r>
              <a:rPr lang="en-US" b="1" dirty="0">
                <a:latin typeface="Times New Roman" panose="02020603050405020304" pitchFamily="18" charset="0"/>
              </a:rPr>
              <a:t>"ten per cent", </a:t>
            </a:r>
            <a:r>
              <a:rPr lang="en-US" dirty="0">
                <a:latin typeface="Times New Roman" panose="02020603050405020304" pitchFamily="18" charset="0"/>
              </a:rPr>
              <a:t>the </a:t>
            </a:r>
            <a:r>
              <a:rPr lang="en-US" dirty="0" smtClean="0">
                <a:latin typeface="Times New Roman" panose="02020603050405020304" pitchFamily="18" charset="0"/>
              </a:rPr>
              <a:t>words </a:t>
            </a:r>
          </a:p>
          <a:p>
            <a:pPr algn="just">
              <a:spcAft>
                <a:spcPts val="400"/>
              </a:spcAft>
            </a:pPr>
            <a:r>
              <a:rPr lang="en-US" b="1" dirty="0" smtClean="0">
                <a:latin typeface="Times New Roman" panose="02020603050405020304" pitchFamily="18" charset="0"/>
              </a:rPr>
              <a:t>"two per cent</a:t>
            </a:r>
            <a:r>
              <a:rPr lang="en-US" dirty="0" smtClean="0">
                <a:latin typeface="Times New Roman" panose="02020603050405020304" pitchFamily="18" charset="0"/>
              </a:rPr>
              <a:t>" </a:t>
            </a:r>
            <a:r>
              <a:rPr lang="en-US" dirty="0">
                <a:latin typeface="Times New Roman" panose="02020603050405020304" pitchFamily="18" charset="0"/>
              </a:rPr>
              <a:t>had been substituted in the case of a payee, engaged only in the business of operation of call </a:t>
            </a:r>
            <a:r>
              <a:rPr lang="en-US" dirty="0" err="1">
                <a:latin typeface="Times New Roman" panose="02020603050405020304" pitchFamily="18" charset="0"/>
              </a:rPr>
              <a:t>centre</a:t>
            </a:r>
            <a:r>
              <a:rPr lang="en-US" dirty="0" smtClean="0">
                <a:latin typeface="Times New Roman" panose="02020603050405020304" pitchFamily="18" charset="0"/>
              </a:rPr>
              <a:t>.</a:t>
            </a:r>
            <a:endParaRPr lang="en-US" dirty="0">
              <a:latin typeface="Times New Roman" panose="02020603050405020304" pitchFamily="18" charset="0"/>
            </a:endParaRPr>
          </a:p>
        </p:txBody>
      </p:sp>
    </p:spTree>
    <p:extLst>
      <p:ext uri="{BB962C8B-B14F-4D97-AF65-F5344CB8AC3E}">
        <p14:creationId xmlns:p14="http://schemas.microsoft.com/office/powerpoint/2010/main" val="280457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C7FA33FF-088D-4F16-95A2-2C64D353DE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xmlns="" id="{A376EFB1-01CF-419F-ABF1-2AF02BBFC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FF9DEA15-78BD-4750-AA18-B9F28A6D5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0F093C4-B90B-4281-BCDE-C66CFE4266E2}"/>
              </a:ext>
            </a:extLst>
          </p:cNvPr>
          <p:cNvSpPr>
            <a:spLocks noGrp="1"/>
          </p:cNvSpPr>
          <p:nvPr>
            <p:ph type="title"/>
          </p:nvPr>
        </p:nvSpPr>
        <p:spPr>
          <a:xfrm>
            <a:off x="804671" y="640263"/>
            <a:ext cx="3284331" cy="5254510"/>
          </a:xfrm>
        </p:spPr>
        <p:txBody>
          <a:bodyPr>
            <a:normAutofit/>
          </a:bodyPr>
          <a:lstStyle/>
          <a:p>
            <a:r>
              <a:rPr lang="en-GB" b="1" dirty="0">
                <a:latin typeface="Garamond" panose="02020404030301010803" pitchFamily="18" charset="0"/>
              </a:rPr>
              <a:t>Who is Liable to Deduct TDS Under Section 194J?</a:t>
            </a:r>
            <a:endParaRPr lang="en-US" dirty="0">
              <a:latin typeface="Garamond" panose="02020404030301010803" pitchFamily="18" charset="0"/>
            </a:endParaRPr>
          </a:p>
          <a:p>
            <a:endParaRPr lang="en-GB" dirty="0">
              <a:latin typeface="Garamond" panose="02020404030301010803" pitchFamily="18" charset="0"/>
            </a:endParaRPr>
          </a:p>
        </p:txBody>
      </p:sp>
      <p:sp>
        <p:nvSpPr>
          <p:cNvPr id="3" name="Content Placeholder 2">
            <a:extLst>
              <a:ext uri="{FF2B5EF4-FFF2-40B4-BE49-F238E27FC236}">
                <a16:creationId xmlns:a16="http://schemas.microsoft.com/office/drawing/2014/main" xmlns="" id="{0FC463A9-1E8D-44A4-9147-C0ECF4906322}"/>
              </a:ext>
            </a:extLst>
          </p:cNvPr>
          <p:cNvSpPr>
            <a:spLocks noGrp="1"/>
          </p:cNvSpPr>
          <p:nvPr>
            <p:ph idx="1"/>
          </p:nvPr>
        </p:nvSpPr>
        <p:spPr>
          <a:xfrm>
            <a:off x="5358384" y="640263"/>
            <a:ext cx="6028944" cy="5254510"/>
          </a:xfrm>
        </p:spPr>
        <p:txBody>
          <a:bodyPr vert="horz" lIns="91440" tIns="45720" rIns="91440" bIns="45720" rtlCol="0" anchor="ctr">
            <a:normAutofit/>
          </a:bodyPr>
          <a:lstStyle/>
          <a:p>
            <a:pPr marL="0" indent="0">
              <a:buNone/>
            </a:pPr>
            <a:r>
              <a:rPr lang="en-GB" sz="2200" dirty="0">
                <a:solidFill>
                  <a:schemeClr val="bg1"/>
                </a:solidFill>
                <a:latin typeface="Garamond" panose="02020404030301010803" pitchFamily="18" charset="0"/>
                <a:ea typeface="+mn-lt"/>
                <a:cs typeface="+mn-lt"/>
              </a:rPr>
              <a:t>Everyone except an individual/HUF who is liable to make the following payments to any resident is liable to </a:t>
            </a:r>
            <a:r>
              <a:rPr lang="en-GB" sz="2200" b="1" dirty="0">
                <a:solidFill>
                  <a:schemeClr val="bg1"/>
                </a:solidFill>
                <a:latin typeface="Garamond" panose="02020404030301010803" pitchFamily="18" charset="0"/>
                <a:ea typeface="+mn-lt"/>
                <a:cs typeface="+mn-lt"/>
              </a:rPr>
              <a:t>deduct TDS Under Section 194J: </a:t>
            </a:r>
            <a:endParaRPr lang="en-GB" sz="2200" dirty="0">
              <a:solidFill>
                <a:schemeClr val="bg1"/>
              </a:solidFill>
              <a:latin typeface="Garamond" panose="02020404030301010803" pitchFamily="18" charset="0"/>
              <a:ea typeface="+mn-lt"/>
              <a:cs typeface="+mn-lt"/>
            </a:endParaRPr>
          </a:p>
          <a:p>
            <a:pPr marL="0" indent="0">
              <a:buNone/>
            </a:pPr>
            <a:r>
              <a:rPr lang="en-GB" sz="2200" dirty="0">
                <a:solidFill>
                  <a:schemeClr val="bg1"/>
                </a:solidFill>
                <a:latin typeface="Garamond" panose="02020404030301010803" pitchFamily="18" charset="0"/>
                <a:ea typeface="+mn-lt"/>
                <a:cs typeface="+mn-lt"/>
              </a:rPr>
              <a:t>1.Fees for professional services and for technical services or</a:t>
            </a:r>
            <a:endParaRPr lang="en-GB" sz="2200" dirty="0">
              <a:solidFill>
                <a:schemeClr val="bg1"/>
              </a:solidFill>
              <a:latin typeface="Garamond" panose="02020404030301010803" pitchFamily="18" charset="0"/>
            </a:endParaRPr>
          </a:p>
          <a:p>
            <a:pPr marL="0" indent="0">
              <a:buNone/>
            </a:pPr>
            <a:r>
              <a:rPr lang="en-GB" sz="2200" dirty="0">
                <a:solidFill>
                  <a:schemeClr val="bg1"/>
                </a:solidFill>
                <a:latin typeface="Garamond" panose="02020404030301010803" pitchFamily="18" charset="0"/>
                <a:ea typeface="+mn-lt"/>
                <a:cs typeface="+mn-lt"/>
              </a:rPr>
              <a:t>2. Any remuneration/ fees/ commission whatever name called to a director of a company other than the payment on which tax is deductible u/s 192 or </a:t>
            </a:r>
          </a:p>
          <a:p>
            <a:pPr marL="0" indent="0">
              <a:buNone/>
            </a:pPr>
            <a:r>
              <a:rPr lang="en-GB" sz="2200" dirty="0">
                <a:solidFill>
                  <a:schemeClr val="bg1"/>
                </a:solidFill>
                <a:latin typeface="Garamond" panose="02020404030301010803" pitchFamily="18" charset="0"/>
                <a:ea typeface="+mn-lt"/>
                <a:cs typeface="+mn-lt"/>
              </a:rPr>
              <a:t>3.Royalty or</a:t>
            </a:r>
            <a:endParaRPr lang="en-GB" sz="2200" dirty="0">
              <a:solidFill>
                <a:schemeClr val="bg1"/>
              </a:solidFill>
              <a:latin typeface="Garamond" panose="02020404030301010803" pitchFamily="18" charset="0"/>
            </a:endParaRPr>
          </a:p>
          <a:p>
            <a:pPr marL="0" indent="0">
              <a:buNone/>
            </a:pPr>
            <a:r>
              <a:rPr lang="en-GB" sz="2200" dirty="0">
                <a:solidFill>
                  <a:schemeClr val="bg1"/>
                </a:solidFill>
                <a:latin typeface="Garamond" panose="02020404030301010803" pitchFamily="18" charset="0"/>
                <a:ea typeface="+mn-lt"/>
                <a:cs typeface="+mn-lt"/>
              </a:rPr>
              <a:t>4. Non-compete fees u/s 28(VA)</a:t>
            </a:r>
            <a:endParaRPr lang="en-GB" sz="2200" dirty="0">
              <a:solidFill>
                <a:schemeClr val="bg1"/>
              </a:solidFill>
              <a:latin typeface="Garamond" panose="02020404030301010803" pitchFamily="18" charset="0"/>
            </a:endParaRPr>
          </a:p>
          <a:p>
            <a:pPr marL="0" indent="0">
              <a:buNone/>
            </a:pPr>
            <a:endParaRPr lang="en-GB" sz="2200" dirty="0">
              <a:solidFill>
                <a:schemeClr val="bg1"/>
              </a:solidFill>
              <a:latin typeface="Garamond" panose="02020404030301010803" pitchFamily="18" charset="0"/>
              <a:ea typeface="+mn-lt"/>
              <a:cs typeface="+mn-lt"/>
            </a:endParaRPr>
          </a:p>
          <a:p>
            <a:r>
              <a:rPr lang="en-GB" sz="2200" b="1" dirty="0">
                <a:solidFill>
                  <a:schemeClr val="bg1"/>
                </a:solidFill>
                <a:latin typeface="Garamond" panose="02020404030301010803" pitchFamily="18" charset="0"/>
                <a:ea typeface="+mn-lt"/>
                <a:cs typeface="+mn-lt"/>
              </a:rPr>
              <a:t>Note:</a:t>
            </a:r>
            <a:r>
              <a:rPr lang="en-GB" sz="2200" dirty="0">
                <a:solidFill>
                  <a:schemeClr val="bg1"/>
                </a:solidFill>
                <a:latin typeface="Garamond" panose="02020404030301010803" pitchFamily="18" charset="0"/>
                <a:ea typeface="+mn-lt"/>
                <a:cs typeface="+mn-lt"/>
              </a:rPr>
              <a:t> It includes Individual/HUF falling under the scope of section 44AB.</a:t>
            </a:r>
            <a:endParaRPr lang="en-GB" sz="2200" dirty="0">
              <a:solidFill>
                <a:schemeClr val="bg1"/>
              </a:solidFill>
              <a:latin typeface="Garamond" panose="02020404030301010803" pitchFamily="18" charset="0"/>
            </a:endParaRPr>
          </a:p>
          <a:p>
            <a:endParaRPr lang="en-GB" sz="2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61628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56426-1348-418C-9029-057811B5A15A}"/>
              </a:ext>
            </a:extLst>
          </p:cNvPr>
          <p:cNvSpPr>
            <a:spLocks noGrp="1"/>
          </p:cNvSpPr>
          <p:nvPr>
            <p:ph type="title"/>
          </p:nvPr>
        </p:nvSpPr>
        <p:spPr>
          <a:xfrm>
            <a:off x="601915" y="295548"/>
            <a:ext cx="10076543" cy="1325563"/>
          </a:xfrm>
        </p:spPr>
        <p:txBody>
          <a:bodyPr>
            <a:normAutofit/>
          </a:bodyPr>
          <a:lstStyle/>
          <a:p>
            <a:r>
              <a:rPr lang="en-GB" sz="3600" b="1" dirty="0">
                <a:latin typeface="The Hand Bold"/>
                <a:ea typeface="+mj-lt"/>
                <a:cs typeface="+mj-lt"/>
              </a:rPr>
              <a:t>Meaning of Professional Services Under Section 194J</a:t>
            </a:r>
            <a:endParaRPr lang="en-US" sz="3600" dirty="0">
              <a:latin typeface="The Hand Bold"/>
            </a:endParaRPr>
          </a:p>
        </p:txBody>
      </p:sp>
      <p:sp>
        <p:nvSpPr>
          <p:cNvPr id="3" name="Content Placeholder 2">
            <a:extLst>
              <a:ext uri="{FF2B5EF4-FFF2-40B4-BE49-F238E27FC236}">
                <a16:creationId xmlns:a16="http://schemas.microsoft.com/office/drawing/2014/main" xmlns="" id="{E6EEED9F-1717-4DC8-9DC4-45F09185C3BA}"/>
              </a:ext>
            </a:extLst>
          </p:cNvPr>
          <p:cNvSpPr>
            <a:spLocks noGrp="1"/>
          </p:cNvSpPr>
          <p:nvPr>
            <p:ph idx="1"/>
          </p:nvPr>
        </p:nvSpPr>
        <p:spPr>
          <a:xfrm>
            <a:off x="328779" y="1873161"/>
            <a:ext cx="3720232" cy="4721685"/>
          </a:xfrm>
        </p:spPr>
        <p:txBody>
          <a:bodyPr vert="horz" lIns="91440" tIns="45720" rIns="91440" bIns="45720" rtlCol="0" anchor="t">
            <a:noAutofit/>
          </a:bodyPr>
          <a:lstStyle/>
          <a:p>
            <a:pPr marL="0" indent="0">
              <a:buNone/>
            </a:pPr>
            <a:r>
              <a:rPr lang="en-GB" sz="2200" b="1" dirty="0">
                <a:latin typeface="Garamond" panose="02020404030301010803" pitchFamily="18" charset="0"/>
                <a:ea typeface="+mn-lt"/>
                <a:cs typeface="+mn-lt"/>
              </a:rPr>
              <a:t>Professional Services are defined under Section 194J includes:</a:t>
            </a:r>
          </a:p>
          <a:p>
            <a:pPr marL="0" indent="0">
              <a:buNone/>
            </a:pPr>
            <a:endParaRPr lang="en-GB" sz="1050" b="1" dirty="0">
              <a:latin typeface="Garamond" panose="02020404030301010803" pitchFamily="18" charset="0"/>
            </a:endParaRPr>
          </a:p>
          <a:p>
            <a:pPr lvl="1"/>
            <a:r>
              <a:rPr lang="en-GB" dirty="0">
                <a:latin typeface="Garamond" panose="02020404030301010803" pitchFamily="18" charset="0"/>
                <a:ea typeface="+mn-lt"/>
                <a:cs typeface="+mn-lt"/>
              </a:rPr>
              <a:t>Medical</a:t>
            </a:r>
            <a:endParaRPr lang="en-GB" dirty="0">
              <a:latin typeface="Garamond" panose="02020404030301010803" pitchFamily="18" charset="0"/>
            </a:endParaRPr>
          </a:p>
          <a:p>
            <a:pPr lvl="1"/>
            <a:r>
              <a:rPr lang="en-GB" dirty="0">
                <a:latin typeface="Garamond" panose="02020404030301010803" pitchFamily="18" charset="0"/>
                <a:ea typeface="+mn-lt"/>
                <a:cs typeface="+mn-lt"/>
              </a:rPr>
              <a:t>Legal</a:t>
            </a:r>
            <a:endParaRPr lang="en-GB" dirty="0">
              <a:latin typeface="Garamond" panose="02020404030301010803" pitchFamily="18" charset="0"/>
            </a:endParaRPr>
          </a:p>
          <a:p>
            <a:pPr lvl="1"/>
            <a:r>
              <a:rPr lang="en-GB" dirty="0">
                <a:latin typeface="Garamond" panose="02020404030301010803" pitchFamily="18" charset="0"/>
                <a:ea typeface="+mn-lt"/>
                <a:cs typeface="+mn-lt"/>
              </a:rPr>
              <a:t>Engineering</a:t>
            </a:r>
            <a:endParaRPr lang="en-GB" dirty="0">
              <a:latin typeface="Garamond" panose="02020404030301010803" pitchFamily="18" charset="0"/>
            </a:endParaRPr>
          </a:p>
          <a:p>
            <a:pPr lvl="1"/>
            <a:r>
              <a:rPr lang="en-GB" dirty="0">
                <a:latin typeface="Garamond" panose="02020404030301010803" pitchFamily="18" charset="0"/>
                <a:ea typeface="+mn-lt"/>
                <a:cs typeface="+mn-lt"/>
              </a:rPr>
              <a:t>Architectural profession</a:t>
            </a:r>
            <a:endParaRPr lang="en-GB" dirty="0">
              <a:latin typeface="Garamond" panose="02020404030301010803" pitchFamily="18" charset="0"/>
            </a:endParaRPr>
          </a:p>
          <a:p>
            <a:pPr lvl="1"/>
            <a:r>
              <a:rPr lang="en-GB" dirty="0">
                <a:latin typeface="Garamond" panose="02020404030301010803" pitchFamily="18" charset="0"/>
                <a:ea typeface="+mn-lt"/>
                <a:cs typeface="+mn-lt"/>
              </a:rPr>
              <a:t>Accountancy</a:t>
            </a:r>
            <a:endParaRPr lang="en-GB" dirty="0">
              <a:latin typeface="Garamond" panose="02020404030301010803" pitchFamily="18" charset="0"/>
            </a:endParaRPr>
          </a:p>
          <a:p>
            <a:pPr lvl="1"/>
            <a:r>
              <a:rPr lang="en-GB" dirty="0">
                <a:latin typeface="Garamond" panose="02020404030301010803" pitchFamily="18" charset="0"/>
                <a:ea typeface="+mn-lt"/>
                <a:cs typeface="+mn-lt"/>
              </a:rPr>
              <a:t>Technical consultancy, or</a:t>
            </a:r>
            <a:endParaRPr lang="en-GB" dirty="0">
              <a:latin typeface="Garamond" panose="02020404030301010803" pitchFamily="18" charset="0"/>
            </a:endParaRPr>
          </a:p>
          <a:p>
            <a:pPr lvl="1"/>
            <a:r>
              <a:rPr lang="en-GB" dirty="0">
                <a:latin typeface="Garamond" panose="02020404030301010803" pitchFamily="18" charset="0"/>
                <a:ea typeface="+mn-lt"/>
                <a:cs typeface="+mn-lt"/>
              </a:rPr>
              <a:t>Interior decoration</a:t>
            </a:r>
            <a:endParaRPr lang="en-GB" dirty="0">
              <a:latin typeface="Garamond" panose="02020404030301010803" pitchFamily="18" charset="0"/>
            </a:endParaRPr>
          </a:p>
          <a:p>
            <a:endParaRPr lang="en-GB" sz="3200" dirty="0">
              <a:latin typeface="Garamond" panose="02020404030301010803" pitchFamily="18" charset="0"/>
            </a:endParaRPr>
          </a:p>
        </p:txBody>
      </p:sp>
      <p:sp>
        <p:nvSpPr>
          <p:cNvPr id="4" name="TextBox 3">
            <a:extLst>
              <a:ext uri="{FF2B5EF4-FFF2-40B4-BE49-F238E27FC236}">
                <a16:creationId xmlns:a16="http://schemas.microsoft.com/office/drawing/2014/main" xmlns="" id="{D7BA17E4-221A-4E74-B9E5-DCEC3165330B}"/>
              </a:ext>
            </a:extLst>
          </p:cNvPr>
          <p:cNvSpPr txBox="1"/>
          <p:nvPr/>
        </p:nvSpPr>
        <p:spPr>
          <a:xfrm>
            <a:off x="3888917" y="1839495"/>
            <a:ext cx="4040419" cy="44591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10000"/>
              </a:lnSpc>
              <a:spcBef>
                <a:spcPts val="500"/>
              </a:spcBef>
            </a:pPr>
            <a:r>
              <a:rPr lang="en-GB" sz="2200" b="1" dirty="0">
                <a:latin typeface="Garamond" panose="02020404030301010803" pitchFamily="18" charset="0"/>
                <a:ea typeface="+mn-lt"/>
                <a:cs typeface="+mn-lt"/>
              </a:rPr>
              <a:t>Professional services notified in section 44AA includes:</a:t>
            </a:r>
          </a:p>
          <a:p>
            <a:pPr lvl="1">
              <a:lnSpc>
                <a:spcPct val="110000"/>
              </a:lnSpc>
              <a:spcBef>
                <a:spcPts val="500"/>
              </a:spcBef>
            </a:pPr>
            <a:endParaRPr lang="en-US" sz="1100" b="1" dirty="0">
              <a:latin typeface="Garamond" panose="02020404030301010803" pitchFamily="18" charset="0"/>
            </a:endParaRPr>
          </a:p>
          <a:p>
            <a:pPr marL="742950" lvl="1" indent="-285750">
              <a:lnSpc>
                <a:spcPct val="110000"/>
              </a:lnSpc>
              <a:spcBef>
                <a:spcPts val="500"/>
              </a:spcBef>
              <a:buFont typeface="Arial"/>
              <a:buChar char="•"/>
            </a:pPr>
            <a:r>
              <a:rPr lang="en-GB" sz="2400" dirty="0">
                <a:latin typeface="Garamond" panose="02020404030301010803" pitchFamily="18" charset="0"/>
                <a:ea typeface="+mn-lt"/>
                <a:cs typeface="+mn-lt"/>
              </a:rPr>
              <a:t>The profession of film artist</a:t>
            </a:r>
          </a:p>
          <a:p>
            <a:pPr marL="742950" lvl="1" indent="-285750">
              <a:lnSpc>
                <a:spcPct val="110000"/>
              </a:lnSpc>
              <a:spcBef>
                <a:spcPts val="500"/>
              </a:spcBef>
              <a:buFont typeface="Arial"/>
              <a:buChar char="•"/>
            </a:pPr>
            <a:r>
              <a:rPr lang="en-GB" sz="2400" dirty="0">
                <a:latin typeface="Garamond" panose="02020404030301010803" pitchFamily="18" charset="0"/>
                <a:ea typeface="+mn-lt"/>
                <a:cs typeface="+mn-lt"/>
              </a:rPr>
              <a:t>The profession of the authorized representative</a:t>
            </a:r>
          </a:p>
          <a:p>
            <a:pPr marL="742950" lvl="1" indent="-285750">
              <a:lnSpc>
                <a:spcPct val="110000"/>
              </a:lnSpc>
              <a:spcBef>
                <a:spcPts val="500"/>
              </a:spcBef>
              <a:buFont typeface="Arial"/>
              <a:buChar char="•"/>
            </a:pPr>
            <a:r>
              <a:rPr lang="en-GB" sz="2400" dirty="0">
                <a:latin typeface="Garamond" panose="02020404030301010803" pitchFamily="18" charset="0"/>
                <a:ea typeface="+mn-lt"/>
                <a:cs typeface="+mn-lt"/>
              </a:rPr>
              <a:t>The profession of Company Secretary</a:t>
            </a:r>
          </a:p>
          <a:p>
            <a:pPr algn="l"/>
            <a:endParaRPr lang="en-GB" sz="2400" dirty="0">
              <a:latin typeface="Garamond" panose="02020404030301010803" pitchFamily="18" charset="0"/>
            </a:endParaRPr>
          </a:p>
        </p:txBody>
      </p:sp>
      <p:sp>
        <p:nvSpPr>
          <p:cNvPr id="5" name="TextBox 4">
            <a:extLst>
              <a:ext uri="{FF2B5EF4-FFF2-40B4-BE49-F238E27FC236}">
                <a16:creationId xmlns:a16="http://schemas.microsoft.com/office/drawing/2014/main" xmlns="" id="{CEF96EE6-D649-4AF8-9280-8D363473EE26}"/>
              </a:ext>
            </a:extLst>
          </p:cNvPr>
          <p:cNvSpPr txBox="1"/>
          <p:nvPr/>
        </p:nvSpPr>
        <p:spPr>
          <a:xfrm>
            <a:off x="7929336" y="1839495"/>
            <a:ext cx="4105715" cy="5127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10000"/>
              </a:lnSpc>
              <a:spcBef>
                <a:spcPts val="500"/>
              </a:spcBef>
            </a:pPr>
            <a:r>
              <a:rPr lang="en-GB" sz="2200" b="1" dirty="0">
                <a:latin typeface="Garamond" panose="02020404030301010803" pitchFamily="18" charset="0"/>
                <a:ea typeface="+mn-lt"/>
                <a:cs typeface="+mn-lt"/>
              </a:rPr>
              <a:t>Professional Services related to sports activities engraved by CBDT for Section 194J Under </a:t>
            </a:r>
            <a:r>
              <a:rPr lang="en-GB" sz="2200" b="1" dirty="0" smtClean="0">
                <a:latin typeface="Garamond" panose="02020404030301010803" pitchFamily="18" charset="0"/>
                <a:ea typeface="+mn-lt"/>
                <a:cs typeface="+mn-lt"/>
              </a:rPr>
              <a:t>TDS</a:t>
            </a:r>
          </a:p>
          <a:p>
            <a:pPr lvl="1">
              <a:lnSpc>
                <a:spcPct val="110000"/>
              </a:lnSpc>
              <a:spcBef>
                <a:spcPts val="500"/>
              </a:spcBef>
            </a:pPr>
            <a:endParaRPr lang="en-US" sz="1050" b="1" dirty="0">
              <a:latin typeface="Garamond" panose="02020404030301010803" pitchFamily="18" charset="0"/>
            </a:endParaRPr>
          </a:p>
          <a:p>
            <a:pPr marL="742950" lvl="1" indent="-285750">
              <a:spcBef>
                <a:spcPts val="50"/>
              </a:spcBef>
              <a:buFont typeface="Arial"/>
              <a:buChar char="•"/>
            </a:pPr>
            <a:r>
              <a:rPr lang="en-GB" sz="2300" dirty="0">
                <a:latin typeface="Garamond" panose="02020404030301010803" pitchFamily="18" charset="0"/>
                <a:ea typeface="+mn-lt"/>
                <a:cs typeface="+mn-lt"/>
              </a:rPr>
              <a:t>Anchors</a:t>
            </a:r>
          </a:p>
          <a:p>
            <a:pPr marL="742950" lvl="1" indent="-285750">
              <a:spcBef>
                <a:spcPts val="50"/>
              </a:spcBef>
              <a:buFont typeface="Arial"/>
              <a:buChar char="•"/>
            </a:pPr>
            <a:r>
              <a:rPr lang="en-GB" sz="2300" dirty="0">
                <a:latin typeface="Garamond" panose="02020404030301010803" pitchFamily="18" charset="0"/>
                <a:ea typeface="+mn-lt"/>
                <a:cs typeface="+mn-lt"/>
              </a:rPr>
              <a:t>Commentators</a:t>
            </a:r>
          </a:p>
          <a:p>
            <a:pPr marL="742950" lvl="1" indent="-285750">
              <a:spcBef>
                <a:spcPts val="50"/>
              </a:spcBef>
              <a:buFont typeface="Arial"/>
              <a:buChar char="•"/>
            </a:pPr>
            <a:r>
              <a:rPr lang="en-GB" sz="2300" dirty="0">
                <a:latin typeface="Garamond" panose="02020404030301010803" pitchFamily="18" charset="0"/>
                <a:ea typeface="+mn-lt"/>
                <a:cs typeface="+mn-lt"/>
              </a:rPr>
              <a:t>Event Managers</a:t>
            </a:r>
          </a:p>
          <a:p>
            <a:pPr marL="742950" lvl="1" indent="-285750">
              <a:spcBef>
                <a:spcPts val="50"/>
              </a:spcBef>
              <a:buFont typeface="Arial"/>
              <a:buChar char="•"/>
            </a:pPr>
            <a:r>
              <a:rPr lang="en-GB" sz="2300" dirty="0">
                <a:latin typeface="Garamond" panose="02020404030301010803" pitchFamily="18" charset="0"/>
                <a:ea typeface="+mn-lt"/>
                <a:cs typeface="+mn-lt"/>
              </a:rPr>
              <a:t>Physiotherapists</a:t>
            </a:r>
          </a:p>
          <a:p>
            <a:pPr marL="742950" lvl="1" indent="-285750">
              <a:spcBef>
                <a:spcPts val="50"/>
              </a:spcBef>
              <a:buFont typeface="Arial"/>
              <a:buChar char="•"/>
            </a:pPr>
            <a:r>
              <a:rPr lang="en-GB" sz="2300" dirty="0">
                <a:latin typeface="Garamond" panose="02020404030301010803" pitchFamily="18" charset="0"/>
                <a:ea typeface="+mn-lt"/>
                <a:cs typeface="+mn-lt"/>
              </a:rPr>
              <a:t>Referees and Umpires</a:t>
            </a:r>
          </a:p>
          <a:p>
            <a:pPr marL="742950" lvl="1" indent="-285750">
              <a:spcBef>
                <a:spcPts val="50"/>
              </a:spcBef>
              <a:buFont typeface="Arial"/>
              <a:buChar char="•"/>
            </a:pPr>
            <a:r>
              <a:rPr lang="en-GB" sz="2300" dirty="0">
                <a:latin typeface="Garamond" panose="02020404030301010803" pitchFamily="18" charset="0"/>
                <a:ea typeface="+mn-lt"/>
                <a:cs typeface="+mn-lt"/>
              </a:rPr>
              <a:t>Sports Persons</a:t>
            </a:r>
          </a:p>
          <a:p>
            <a:pPr marL="742950" lvl="1" indent="-285750">
              <a:spcBef>
                <a:spcPts val="50"/>
              </a:spcBef>
              <a:buFont typeface="Arial"/>
              <a:buChar char="•"/>
            </a:pPr>
            <a:r>
              <a:rPr lang="en-GB" sz="2300" dirty="0">
                <a:latin typeface="Garamond" panose="02020404030301010803" pitchFamily="18" charset="0"/>
                <a:ea typeface="+mn-lt"/>
                <a:cs typeface="+mn-lt"/>
              </a:rPr>
              <a:t>Sports Columnists</a:t>
            </a:r>
          </a:p>
          <a:p>
            <a:pPr marL="742950" lvl="1" indent="-285750">
              <a:spcBef>
                <a:spcPts val="50"/>
              </a:spcBef>
              <a:buFont typeface="Arial"/>
              <a:buChar char="•"/>
            </a:pPr>
            <a:r>
              <a:rPr lang="en-GB" sz="2300" dirty="0">
                <a:latin typeface="Garamond" panose="02020404030301010803" pitchFamily="18" charset="0"/>
                <a:ea typeface="+mn-lt"/>
                <a:cs typeface="+mn-lt"/>
              </a:rPr>
              <a:t>Trainers and Coaches</a:t>
            </a:r>
          </a:p>
          <a:p>
            <a:pPr algn="l"/>
            <a:endParaRPr lang="en-GB" sz="2400" dirty="0">
              <a:latin typeface="Garamond" panose="02020404030301010803" pitchFamily="18" charset="0"/>
            </a:endParaRPr>
          </a:p>
        </p:txBody>
      </p:sp>
      <p:cxnSp>
        <p:nvCxnSpPr>
          <p:cNvPr id="7" name="Straight Connector 6"/>
          <p:cNvCxnSpPr/>
          <p:nvPr/>
        </p:nvCxnSpPr>
        <p:spPr>
          <a:xfrm>
            <a:off x="4160520" y="2212571"/>
            <a:ext cx="0" cy="371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9336" y="2122000"/>
            <a:ext cx="0" cy="371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58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DC8C3900-B8A1-4965-88E6-CBCBFE0672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7E1561-B0A8-4B3B-B00F-96AE153B4FC1}"/>
              </a:ext>
            </a:extLst>
          </p:cNvPr>
          <p:cNvSpPr>
            <a:spLocks noGrp="1"/>
          </p:cNvSpPr>
          <p:nvPr>
            <p:ph type="title"/>
          </p:nvPr>
        </p:nvSpPr>
        <p:spPr>
          <a:xfrm>
            <a:off x="585208" y="569359"/>
            <a:ext cx="3495528" cy="5412920"/>
          </a:xfrm>
        </p:spPr>
        <p:txBody>
          <a:bodyPr>
            <a:normAutofit/>
          </a:bodyPr>
          <a:lstStyle/>
          <a:p>
            <a:r>
              <a:rPr lang="en-GB" sz="4000" b="1" dirty="0">
                <a:solidFill>
                  <a:schemeClr val="bg1"/>
                </a:solidFill>
                <a:latin typeface="Lato"/>
                <a:ea typeface="Lato"/>
                <a:cs typeface="Lato"/>
              </a:rPr>
              <a:t>Meaning of Fees for Technical Services Under Section 194J:</a:t>
            </a:r>
            <a:endParaRPr lang="en-GB" sz="4000" dirty="0">
              <a:solidFill>
                <a:schemeClr val="bg1"/>
              </a:solidFill>
            </a:endParaRPr>
          </a:p>
        </p:txBody>
      </p:sp>
      <p:graphicFrame>
        <p:nvGraphicFramePr>
          <p:cNvPr id="5" name="Content Placeholder 2">
            <a:extLst>
              <a:ext uri="{FF2B5EF4-FFF2-40B4-BE49-F238E27FC236}">
                <a16:creationId xmlns:a16="http://schemas.microsoft.com/office/drawing/2014/main" xmlns="" id="{47F2CA19-BA59-4E29-920E-2383AA44D096}"/>
              </a:ext>
            </a:extLst>
          </p:cNvPr>
          <p:cNvGraphicFramePr>
            <a:graphicFrameLocks noGrp="1"/>
          </p:cNvGraphicFramePr>
          <p:nvPr>
            <p:ph idx="1"/>
            <p:extLst>
              <p:ext uri="{D42A27DB-BD31-4B8C-83A1-F6EECF244321}">
                <p14:modId xmlns:p14="http://schemas.microsoft.com/office/powerpoint/2010/main" val="3097970584"/>
              </p:ext>
            </p:extLst>
          </p:nvPr>
        </p:nvGraphicFramePr>
        <p:xfrm>
          <a:off x="4802983" y="566378"/>
          <a:ext cx="6937566" cy="5947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8062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95F99AC-F4E3-417F-A22E-E6B0FB95AF6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Garamond" panose="02020404030301010803" pitchFamily="18" charset="0"/>
              </a:rPr>
              <a:t>RATE OF TDS</a:t>
            </a:r>
          </a:p>
        </p:txBody>
      </p:sp>
      <p:graphicFrame>
        <p:nvGraphicFramePr>
          <p:cNvPr id="5" name="Content Placeholder 4">
            <a:extLst>
              <a:ext uri="{FF2B5EF4-FFF2-40B4-BE49-F238E27FC236}">
                <a16:creationId xmlns:a16="http://schemas.microsoft.com/office/drawing/2014/main" xmlns="" id="{61E12212-4879-4761-A0F5-CF5144E318E6}"/>
              </a:ext>
            </a:extLst>
          </p:cNvPr>
          <p:cNvGraphicFramePr>
            <a:graphicFrameLocks noGrp="1"/>
          </p:cNvGraphicFramePr>
          <p:nvPr>
            <p:ph idx="1"/>
            <p:extLst>
              <p:ext uri="{D42A27DB-BD31-4B8C-83A1-F6EECF244321}">
                <p14:modId xmlns:p14="http://schemas.microsoft.com/office/powerpoint/2010/main" val="1637045168"/>
              </p:ext>
            </p:extLst>
          </p:nvPr>
        </p:nvGraphicFramePr>
        <p:xfrm>
          <a:off x="4020457" y="1316321"/>
          <a:ext cx="8011885" cy="5157049"/>
        </p:xfrm>
        <a:graphic>
          <a:graphicData uri="http://schemas.openxmlformats.org/drawingml/2006/table">
            <a:tbl>
              <a:tblPr firstRow="1" bandRow="1">
                <a:tableStyleId>{5C22544A-7EE6-4342-B048-85BDC9FD1C3A}</a:tableStyleId>
              </a:tblPr>
              <a:tblGrid>
                <a:gridCol w="7045094">
                  <a:extLst>
                    <a:ext uri="{9D8B030D-6E8A-4147-A177-3AD203B41FA5}">
                      <a16:colId xmlns:a16="http://schemas.microsoft.com/office/drawing/2014/main" xmlns="" val="1822674276"/>
                    </a:ext>
                  </a:extLst>
                </a:gridCol>
                <a:gridCol w="966791">
                  <a:extLst>
                    <a:ext uri="{9D8B030D-6E8A-4147-A177-3AD203B41FA5}">
                      <a16:colId xmlns:a16="http://schemas.microsoft.com/office/drawing/2014/main" xmlns="" val="2572395172"/>
                    </a:ext>
                  </a:extLst>
                </a:gridCol>
              </a:tblGrid>
              <a:tr h="623359">
                <a:tc>
                  <a:txBody>
                    <a:bodyPr/>
                    <a:lstStyle/>
                    <a:p>
                      <a:pPr algn="l"/>
                      <a:r>
                        <a:rPr lang="en-GB" sz="2000" dirty="0">
                          <a:effectLst/>
                        </a:rPr>
                        <a:t>Category</a:t>
                      </a:r>
                      <a:endParaRPr lang="en-GB" sz="2000" dirty="0">
                        <a:solidFill>
                          <a:srgbClr val="FFFFFF"/>
                        </a:solidFill>
                        <a:effectLst/>
                      </a:endParaRPr>
                    </a:p>
                  </a:txBody>
                  <a:tcPr marL="107045" marR="107045" marT="107045" marB="107045" anchor="ctr"/>
                </a:tc>
                <a:tc>
                  <a:txBody>
                    <a:bodyPr/>
                    <a:lstStyle/>
                    <a:p>
                      <a:pPr algn="l"/>
                      <a:r>
                        <a:rPr lang="en-GB" sz="2000">
                          <a:effectLst/>
                        </a:rPr>
                        <a:t>Rate</a:t>
                      </a:r>
                      <a:endParaRPr lang="en-GB" sz="2000">
                        <a:solidFill>
                          <a:srgbClr val="FFFFFF"/>
                        </a:solidFill>
                        <a:effectLst/>
                      </a:endParaRPr>
                    </a:p>
                  </a:txBody>
                  <a:tcPr marL="107045" marR="107045" marT="107045" marB="107045" anchor="ctr"/>
                </a:tc>
                <a:extLst>
                  <a:ext uri="{0D108BD9-81ED-4DB2-BD59-A6C34878D82A}">
                    <a16:rowId xmlns:a16="http://schemas.microsoft.com/office/drawing/2014/main" xmlns="" val="4268879121"/>
                  </a:ext>
                </a:extLst>
              </a:tr>
              <a:tr h="1987549">
                <a:tc>
                  <a:txBody>
                    <a:bodyPr/>
                    <a:lstStyle/>
                    <a:p>
                      <a:r>
                        <a:rPr lang="en-GB" sz="2000" dirty="0">
                          <a:effectLst/>
                          <a:latin typeface="Garamond" panose="02020404030301010803" pitchFamily="18" charset="0"/>
                        </a:rPr>
                        <a:t>If Payee is engaged only in the business of the operation of the call centre and </a:t>
                      </a:r>
                      <a:r>
                        <a:rPr lang="en-GB" sz="2000" b="0" i="0" u="none" strike="noStrike" noProof="0" dirty="0">
                          <a:effectLst/>
                          <a:latin typeface="Garamond" panose="02020404030301010803" pitchFamily="18" charset="0"/>
                        </a:rPr>
                        <a:t> the payment of fees for technical service (</a:t>
                      </a:r>
                      <a:r>
                        <a:rPr lang="en-GB" sz="2000" b="1" i="0" u="none" strike="noStrike" noProof="0" dirty="0">
                          <a:effectLst/>
                          <a:latin typeface="Garamond" panose="02020404030301010803" pitchFamily="18" charset="0"/>
                        </a:rPr>
                        <a:t>not being</a:t>
                      </a:r>
                      <a:r>
                        <a:rPr lang="en-GB" sz="2000" b="0" i="0" u="none" strike="noStrike" noProof="0" dirty="0">
                          <a:effectLst/>
                          <a:latin typeface="Garamond" panose="02020404030301010803" pitchFamily="18" charset="0"/>
                        </a:rPr>
                        <a:t> a professional royalty where such </a:t>
                      </a:r>
                      <a:r>
                        <a:rPr lang="en-GB" sz="2000" b="1" i="0" u="none" strike="noStrike" noProof="0" dirty="0">
                          <a:effectLst/>
                          <a:latin typeface="Garamond" panose="02020404030301010803" pitchFamily="18" charset="0"/>
                        </a:rPr>
                        <a:t>royalty </a:t>
                      </a:r>
                      <a:r>
                        <a:rPr lang="en-GB" sz="2000" b="0" i="0" u="none" strike="noStrike" noProof="0" dirty="0">
                          <a:effectLst/>
                          <a:latin typeface="Garamond" panose="02020404030301010803" pitchFamily="18" charset="0"/>
                        </a:rPr>
                        <a:t>is in the nature of consideration for sale, distribution or exhibition of </a:t>
                      </a:r>
                      <a:r>
                        <a:rPr lang="en-GB" sz="2000" b="1" i="0" u="none" strike="noStrike" noProof="0" dirty="0">
                          <a:effectLst/>
                          <a:latin typeface="Garamond" panose="02020404030301010803" pitchFamily="18" charset="0"/>
                        </a:rPr>
                        <a:t>cinematographic film)</a:t>
                      </a:r>
                      <a:endParaRPr lang="en-GB" sz="2000" dirty="0">
                        <a:effectLst/>
                        <a:latin typeface="Garamond" panose="02020404030301010803" pitchFamily="18" charset="0"/>
                      </a:endParaRPr>
                    </a:p>
                  </a:txBody>
                  <a:tcPr marL="107045" marR="107045" marT="107045" marB="107045" anchor="ctr"/>
                </a:tc>
                <a:tc>
                  <a:txBody>
                    <a:bodyPr/>
                    <a:lstStyle/>
                    <a:p>
                      <a:r>
                        <a:rPr lang="en-GB" sz="2000" dirty="0">
                          <a:effectLst/>
                        </a:rPr>
                        <a:t>2%</a:t>
                      </a:r>
                    </a:p>
                  </a:txBody>
                  <a:tcPr marL="107045" marR="107045" marT="107045" marB="107045" anchor="ctr"/>
                </a:tc>
                <a:extLst>
                  <a:ext uri="{0D108BD9-81ED-4DB2-BD59-A6C34878D82A}">
                    <a16:rowId xmlns:a16="http://schemas.microsoft.com/office/drawing/2014/main" xmlns="" val="2880796943"/>
                  </a:ext>
                </a:extLst>
              </a:tr>
              <a:tr h="1922782">
                <a:tc>
                  <a:txBody>
                    <a:bodyPr/>
                    <a:lstStyle/>
                    <a:p>
                      <a:r>
                        <a:rPr lang="en-GB" sz="2000" dirty="0">
                          <a:effectLst/>
                          <a:latin typeface="Garamond" panose="02020404030301010803" pitchFamily="18" charset="0"/>
                        </a:rPr>
                        <a:t>Payee involved in any other business operation or profession comes under the scope of194J and </a:t>
                      </a:r>
                      <a:r>
                        <a:rPr lang="en-GB" sz="2000" b="1" i="0" u="none" strike="noStrike" noProof="0" dirty="0">
                          <a:effectLst/>
                          <a:latin typeface="Garamond" panose="02020404030301010803" pitchFamily="18" charset="0"/>
                        </a:rPr>
                        <a:t>not being</a:t>
                      </a:r>
                      <a:r>
                        <a:rPr lang="en-GB" sz="2000" b="0" i="0" u="none" strike="noStrike" noProof="0" dirty="0">
                          <a:effectLst/>
                          <a:latin typeface="Garamond" panose="02020404030301010803" pitchFamily="18" charset="0"/>
                        </a:rPr>
                        <a:t> a professional royalty where such </a:t>
                      </a:r>
                      <a:r>
                        <a:rPr lang="en-GB" sz="2000" b="1" i="0" u="none" strike="noStrike" noProof="0" dirty="0">
                          <a:effectLst/>
                          <a:latin typeface="Garamond" panose="02020404030301010803" pitchFamily="18" charset="0"/>
                        </a:rPr>
                        <a:t>royalty </a:t>
                      </a:r>
                      <a:r>
                        <a:rPr lang="en-GB" sz="2000" b="0" i="0" u="none" strike="noStrike" noProof="0" dirty="0">
                          <a:effectLst/>
                          <a:latin typeface="Garamond" panose="02020404030301010803" pitchFamily="18" charset="0"/>
                        </a:rPr>
                        <a:t>is in the nature of consideration for sale, distribution or exhibition of </a:t>
                      </a:r>
                      <a:r>
                        <a:rPr lang="en-GB" sz="2000" b="1" i="0" u="none" strike="noStrike" noProof="0" dirty="0">
                          <a:effectLst/>
                          <a:latin typeface="Garamond" panose="02020404030301010803" pitchFamily="18" charset="0"/>
                        </a:rPr>
                        <a:t>cinematographic film.</a:t>
                      </a:r>
                      <a:endParaRPr lang="en-GB" sz="2000" dirty="0">
                        <a:effectLst/>
                        <a:latin typeface="Garamond" panose="02020404030301010803" pitchFamily="18" charset="0"/>
                      </a:endParaRPr>
                    </a:p>
                  </a:txBody>
                  <a:tcPr marL="107045" marR="107045" marT="107045" marB="107045" anchor="ctr"/>
                </a:tc>
                <a:tc>
                  <a:txBody>
                    <a:bodyPr/>
                    <a:lstStyle/>
                    <a:p>
                      <a:r>
                        <a:rPr lang="en-GB" sz="2000" dirty="0">
                          <a:effectLst/>
                        </a:rPr>
                        <a:t>10%</a:t>
                      </a:r>
                    </a:p>
                  </a:txBody>
                  <a:tcPr marL="107045" marR="107045" marT="107045" marB="107045" anchor="ctr"/>
                </a:tc>
                <a:extLst>
                  <a:ext uri="{0D108BD9-81ED-4DB2-BD59-A6C34878D82A}">
                    <a16:rowId xmlns:a16="http://schemas.microsoft.com/office/drawing/2014/main" xmlns="" val="3934395044"/>
                  </a:ext>
                </a:extLst>
              </a:tr>
              <a:tr h="623359">
                <a:tc>
                  <a:txBody>
                    <a:bodyPr/>
                    <a:lstStyle/>
                    <a:p>
                      <a:r>
                        <a:rPr lang="en-GB" sz="2000" dirty="0">
                          <a:effectLst/>
                          <a:latin typeface="Garamond" panose="02020404030301010803" pitchFamily="18" charset="0"/>
                        </a:rPr>
                        <a:t>If PAN not furnished by the payee</a:t>
                      </a:r>
                    </a:p>
                  </a:txBody>
                  <a:tcPr marL="107045" marR="107045" marT="107045" marB="107045" anchor="ctr"/>
                </a:tc>
                <a:tc>
                  <a:txBody>
                    <a:bodyPr/>
                    <a:lstStyle/>
                    <a:p>
                      <a:r>
                        <a:rPr lang="en-GB" sz="2000" dirty="0">
                          <a:effectLst/>
                        </a:rPr>
                        <a:t>20%</a:t>
                      </a:r>
                    </a:p>
                  </a:txBody>
                  <a:tcPr marL="107045" marR="107045" marT="107045" marB="107045" anchor="ctr"/>
                </a:tc>
                <a:extLst>
                  <a:ext uri="{0D108BD9-81ED-4DB2-BD59-A6C34878D82A}">
                    <a16:rowId xmlns:a16="http://schemas.microsoft.com/office/drawing/2014/main" xmlns="" val="3531306735"/>
                  </a:ext>
                </a:extLst>
              </a:tr>
            </a:tbl>
          </a:graphicData>
        </a:graphic>
      </p:graphicFrame>
    </p:spTree>
    <p:extLst>
      <p:ext uri="{BB962C8B-B14F-4D97-AF65-F5344CB8AC3E}">
        <p14:creationId xmlns:p14="http://schemas.microsoft.com/office/powerpoint/2010/main" val="3348401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51DF09CD-25B8-4B12-8634-158BA767BC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9" name="Rectangle 8">
              <a:extLst>
                <a:ext uri="{FF2B5EF4-FFF2-40B4-BE49-F238E27FC236}">
                  <a16:creationId xmlns:a16="http://schemas.microsoft.com/office/drawing/2014/main" xmlns="" id="{9D1DCDDC-E189-49ED-BAB0-BF014853B5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10" name="Rectangle 9">
              <a:extLst>
                <a:ext uri="{FF2B5EF4-FFF2-40B4-BE49-F238E27FC236}">
                  <a16:creationId xmlns:a16="http://schemas.microsoft.com/office/drawing/2014/main" xmlns="" id="{3A30EFBC-FDAD-4CE7-8222-23968A799C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12" name="Freeform: Shape 11">
            <a:extLst>
              <a:ext uri="{FF2B5EF4-FFF2-40B4-BE49-F238E27FC236}">
                <a16:creationId xmlns:a16="http://schemas.microsoft.com/office/drawing/2014/main" xmlns="" id="{C5E33FA7-5CA0-4E9A-8D01-D8EDB5F4C4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87676" y="491846"/>
            <a:ext cx="10668004" cy="710729"/>
          </a:xfrm>
        </p:spPr>
        <p:txBody>
          <a:bodyPr anchor="t">
            <a:normAutofit/>
          </a:bodyPr>
          <a:lstStyle/>
          <a:p>
            <a:r>
              <a:rPr lang="en-US" sz="4000" dirty="0">
                <a:latin typeface="Times New Roman" pitchFamily="18" charset="0"/>
                <a:cs typeface="Times New Roman" pitchFamily="18" charset="0"/>
              </a:rPr>
              <a:t>A CASE STUDY</a:t>
            </a:r>
          </a:p>
        </p:txBody>
      </p:sp>
      <p:sp>
        <p:nvSpPr>
          <p:cNvPr id="3" name="Content Placeholder 2"/>
          <p:cNvSpPr>
            <a:spLocks noGrp="1"/>
          </p:cNvSpPr>
          <p:nvPr>
            <p:ph idx="1"/>
          </p:nvPr>
        </p:nvSpPr>
        <p:spPr>
          <a:xfrm>
            <a:off x="278343" y="1329073"/>
            <a:ext cx="11635312" cy="5184974"/>
          </a:xfrm>
        </p:spPr>
        <p:txBody>
          <a:bodyPr vert="horz" lIns="91440" tIns="45720" rIns="91440" bIns="45720" rtlCol="0" anchor="t">
            <a:normAutofit/>
          </a:bodyPr>
          <a:lstStyle/>
          <a:p>
            <a:pPr algn="just">
              <a:buNone/>
            </a:pPr>
            <a:r>
              <a:rPr lang="en-US" sz="1700" i="1" dirty="0">
                <a:latin typeface="Times New Roman"/>
                <a:cs typeface="Times New Roman"/>
              </a:rPr>
              <a:t>	</a:t>
            </a:r>
            <a:r>
              <a:rPr lang="en-US" sz="2000" i="1" dirty="0">
                <a:latin typeface="Georgia" panose="02040502050405020303" pitchFamily="18" charset="0"/>
                <a:cs typeface="Times New Roman" panose="02020603050405020304" pitchFamily="18" charset="0"/>
              </a:rPr>
              <a:t>Ram &amp; Krishna enterprises is a grocery company. This is a fast growing company so seeing the market need and opportunity, management decided to expand the business. Management has decided below action plans for FY 20-21.</a:t>
            </a:r>
            <a:endParaRPr lang="en-US" i="1" dirty="0">
              <a:latin typeface="Georgia" panose="02040502050405020303" pitchFamily="18" charset="0"/>
              <a:cs typeface="Times New Roman" panose="02020603050405020304" pitchFamily="18" charset="0"/>
            </a:endParaRPr>
          </a:p>
          <a:p>
            <a:pPr algn="just"/>
            <a:r>
              <a:rPr lang="en-US" sz="2000" i="1" dirty="0">
                <a:latin typeface="Georgia" panose="02040502050405020303" pitchFamily="18" charset="0"/>
                <a:cs typeface="Times New Roman" panose="02020603050405020304" pitchFamily="18" charset="0"/>
              </a:rPr>
              <a:t>1. Construct infrastructure to manufacture &amp; store the products</a:t>
            </a:r>
          </a:p>
          <a:p>
            <a:pPr algn="just"/>
            <a:r>
              <a:rPr lang="en-US" sz="2000" i="1" dirty="0">
                <a:latin typeface="Georgia" panose="02040502050405020303" pitchFamily="18" charset="0"/>
                <a:cs typeface="Times New Roman" panose="02020603050405020304" pitchFamily="18" charset="0"/>
              </a:rPr>
              <a:t>2. Implementation of customized software / ERP </a:t>
            </a:r>
          </a:p>
          <a:p>
            <a:pPr algn="just"/>
            <a:r>
              <a:rPr lang="en-US" sz="2000" i="1" dirty="0">
                <a:latin typeface="Georgia" panose="02040502050405020303" pitchFamily="18" charset="0"/>
                <a:cs typeface="Times New Roman" panose="02020603050405020304" pitchFamily="18" charset="0"/>
              </a:rPr>
              <a:t>3. Feasibility study of owned vs hired logistics</a:t>
            </a:r>
          </a:p>
          <a:p>
            <a:pPr algn="just">
              <a:buNone/>
            </a:pPr>
            <a:r>
              <a:rPr lang="en-US" sz="2000" i="1" dirty="0">
                <a:latin typeface="Georgia" panose="02040502050405020303" pitchFamily="18" charset="0"/>
                <a:cs typeface="Times New Roman" panose="02020603050405020304" pitchFamily="18" charset="0"/>
              </a:rPr>
              <a:t>	Management has appointed M/s PMC &amp; associates to design the construction layout to construct the building. They also appointed M/s F&amp;S associates to design and implement an ERP solution for their all activities including procurement, manufacturing, sales, accounts payable and receivables etc., Purchase order has been raised for both the above services and the same is submitted to the finance team to release the advance payment as per the PO terms. Since both the activities are falling under section 194 J hence Finance manager has to deduct the TDS as per the prevailing rates. Now here question comes that whether both the services are covered under the professional services. Whether TDS will be deducted @ 10% or 2%</a:t>
            </a:r>
          </a:p>
          <a:p>
            <a:endParaRPr lang="en-US" sz="17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1DF09CD-25B8-4B12-8634-158BA767BC9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 y="0"/>
            <a:ext cx="12191996" cy="6858000"/>
            <a:chOff x="1" y="0"/>
            <a:chExt cx="12191996" cy="6858000"/>
          </a:xfrm>
        </p:grpSpPr>
        <p:sp>
          <p:nvSpPr>
            <p:cNvPr id="10" name="Rectangle 9">
              <a:extLst>
                <a:ext uri="{FF2B5EF4-FFF2-40B4-BE49-F238E27FC236}">
                  <a16:creationId xmlns:a16="http://schemas.microsoft.com/office/drawing/2014/main" xmlns="" id="{9D1DCDDC-E189-49ED-BAB0-BF014853B5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11" name="Rectangle 10">
              <a:extLst>
                <a:ext uri="{FF2B5EF4-FFF2-40B4-BE49-F238E27FC236}">
                  <a16:creationId xmlns:a16="http://schemas.microsoft.com/office/drawing/2014/main" xmlns="" id="{3A30EFBC-FDAD-4CE7-8222-23968A799C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13" name="Freeform: Shape 12">
            <a:extLst>
              <a:ext uri="{FF2B5EF4-FFF2-40B4-BE49-F238E27FC236}">
                <a16:creationId xmlns:a16="http://schemas.microsoft.com/office/drawing/2014/main" xmlns="" id="{C5E33FA7-5CA0-4E9A-8D01-D8EDB5F4C4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460072" y="196719"/>
            <a:ext cx="11549048" cy="615843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Prima facie, it is appearing that both the services are falling under the definition of professional services and TDS has to be deducted @10%. These confusions we face in our regular services during consultancy or Job.</a:t>
            </a:r>
          </a:p>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In case of design service, vendor has to give the design layout, which can be finished with his professional knowledge hence finance manager has to deduct TDS @10%. Whereas customized software/ERP design &amp; implementation is a technical service as the same involve following step : </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gathering of the requirement from end users,</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 2) Solution design,</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 3) Development or customization of ERP software,</a:t>
            </a:r>
          </a:p>
          <a:p>
            <a:pPr marL="342900"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 4) Implementation of the software throughout all the branches of PMC &amp; associates. Hence the same will be covered under the technical service and as per our opinion TDS can be deducted @ 2% under section 194J.</a:t>
            </a:r>
          </a:p>
          <a:p>
            <a:pPr marL="114300">
              <a:lnSpc>
                <a:spcPct val="90000"/>
              </a:lnSpc>
              <a:spcAft>
                <a:spcPts val="600"/>
              </a:spcAft>
            </a:pPr>
            <a:endParaRPr lang="en-US" sz="700" i="1" dirty="0">
              <a:latin typeface="Georgia" panose="02040502050405020303" pitchFamily="18" charset="0"/>
              <a:cs typeface="Times New Roman"/>
            </a:endParaRPr>
          </a:p>
          <a:p>
            <a:pPr>
              <a:lnSpc>
                <a:spcPct val="90000"/>
              </a:lnSpc>
              <a:spcAft>
                <a:spcPts val="600"/>
              </a:spcAft>
            </a:pPr>
            <a:r>
              <a:rPr lang="en-US" sz="2000" b="1" i="1" u="sng" dirty="0">
                <a:latin typeface="Georgia" panose="02040502050405020303" pitchFamily="18" charset="0"/>
                <a:cs typeface="Times New Roman"/>
              </a:rPr>
              <a:t>More examples of Professional and technical services:</a:t>
            </a:r>
          </a:p>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Professional services – Services of doctors, chartered accountants, tax consultancy services, project monitoring services etc.</a:t>
            </a:r>
          </a:p>
          <a:p>
            <a:pPr indent="-228600">
              <a:lnSpc>
                <a:spcPct val="90000"/>
              </a:lnSpc>
              <a:spcAft>
                <a:spcPts val="600"/>
              </a:spcAft>
              <a:buFont typeface="Arial" panose="020B0604020202020204" pitchFamily="34" charset="0"/>
              <a:buChar char="•"/>
            </a:pPr>
            <a:r>
              <a:rPr lang="en-US" sz="2000" i="1" dirty="0">
                <a:latin typeface="Georgia" panose="02040502050405020303" pitchFamily="18" charset="0"/>
                <a:cs typeface="Times New Roman"/>
              </a:rPr>
              <a:t>Technical services –  Computer development software, Bio technical services, geological and scientific services etc.</a:t>
            </a:r>
          </a:p>
          <a:p>
            <a:pPr indent="-228600">
              <a:lnSpc>
                <a:spcPct val="90000"/>
              </a:lnSpc>
              <a:spcAft>
                <a:spcPts val="600"/>
              </a:spcAft>
              <a:buFont typeface="Arial" panose="020B0604020202020204" pitchFamily="34" charset="0"/>
              <a:buChar char="•"/>
            </a:pPr>
            <a:endParaRPr lang="en-US" sz="1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262014B1-9A33-476F-929B-DA07FFA361F2}"/>
              </a:ext>
            </a:extLst>
          </p:cNvPr>
          <p:cNvSpPr>
            <a:spLocks noGrp="1"/>
          </p:cNvSpPr>
          <p:nvPr>
            <p:ph type="title"/>
          </p:nvPr>
        </p:nvSpPr>
        <p:spPr>
          <a:xfrm>
            <a:off x="489546" y="895350"/>
            <a:ext cx="3785616" cy="2978150"/>
          </a:xfrm>
        </p:spPr>
        <p:txBody>
          <a:bodyPr anchor="b">
            <a:normAutofit fontScale="90000"/>
          </a:bodyPr>
          <a:lstStyle/>
          <a:p>
            <a:r>
              <a:rPr lang="en-GB" b="1" dirty="0">
                <a:latin typeface="Georgia" panose="02040502050405020303" pitchFamily="18" charset="0"/>
              </a:rPr>
              <a:t>Time of TDS Deduction Under Section 194J</a:t>
            </a:r>
            <a:endParaRPr lang="en-US" dirty="0">
              <a:latin typeface="Georgia" panose="02040502050405020303" pitchFamily="18" charset="0"/>
            </a:endParaRPr>
          </a:p>
        </p:txBody>
      </p:sp>
      <p:sp>
        <p:nvSpPr>
          <p:cNvPr id="3" name="Content Placeholder 2">
            <a:extLst>
              <a:ext uri="{FF2B5EF4-FFF2-40B4-BE49-F238E27FC236}">
                <a16:creationId xmlns:a16="http://schemas.microsoft.com/office/drawing/2014/main" xmlns="" id="{BDFF10AE-30E8-4B26-925A-5B65B05C2173}"/>
              </a:ext>
            </a:extLst>
          </p:cNvPr>
          <p:cNvSpPr>
            <a:spLocks noGrp="1"/>
          </p:cNvSpPr>
          <p:nvPr>
            <p:ph idx="1"/>
          </p:nvPr>
        </p:nvSpPr>
        <p:spPr>
          <a:xfrm>
            <a:off x="6038850" y="704850"/>
            <a:ext cx="5676900" cy="5251450"/>
          </a:xfrm>
        </p:spPr>
        <p:txBody>
          <a:bodyPr vert="horz" lIns="91440" tIns="45720" rIns="91440" bIns="45720" rtlCol="0" anchor="ctr">
            <a:normAutofit/>
          </a:bodyPr>
          <a:lstStyle/>
          <a:p>
            <a:endParaRPr lang="en-GB" dirty="0">
              <a:solidFill>
                <a:schemeClr val="bg1"/>
              </a:solidFill>
              <a:latin typeface="Garamond" panose="02020404030301010803" pitchFamily="18" charset="0"/>
              <a:ea typeface="+mn-lt"/>
              <a:cs typeface="+mn-lt"/>
            </a:endParaRPr>
          </a:p>
          <a:p>
            <a:r>
              <a:rPr lang="en-GB" dirty="0">
                <a:solidFill>
                  <a:schemeClr val="bg1"/>
                </a:solidFill>
                <a:latin typeface="Garamond" panose="02020404030301010803" pitchFamily="18" charset="0"/>
                <a:ea typeface="+mn-lt"/>
                <a:cs typeface="+mn-lt"/>
              </a:rPr>
              <a:t>The credit of the amount to payee’s account</a:t>
            </a:r>
            <a:endParaRPr lang="en-GB" dirty="0">
              <a:solidFill>
                <a:schemeClr val="bg1"/>
              </a:solidFill>
              <a:latin typeface="Garamond" panose="02020404030301010803" pitchFamily="18" charset="0"/>
            </a:endParaRPr>
          </a:p>
          <a:p>
            <a:r>
              <a:rPr lang="en-GB" dirty="0">
                <a:solidFill>
                  <a:schemeClr val="bg1"/>
                </a:solidFill>
                <a:latin typeface="Garamond" panose="02020404030301010803" pitchFamily="18" charset="0"/>
                <a:ea typeface="+mn-lt"/>
                <a:cs typeface="+mn-lt"/>
              </a:rPr>
              <a:t>Payment of such amount to the payee in cash/ cheque/ draft or any other medium,</a:t>
            </a:r>
          </a:p>
          <a:p>
            <a:pPr marL="0" indent="0">
              <a:buNone/>
            </a:pPr>
            <a:endParaRPr lang="en-GB" dirty="0">
              <a:solidFill>
                <a:schemeClr val="bg1"/>
              </a:solidFill>
              <a:latin typeface="Garamond" panose="02020404030301010803" pitchFamily="18" charset="0"/>
              <a:ea typeface="+mn-lt"/>
              <a:cs typeface="+mn-lt"/>
            </a:endParaRPr>
          </a:p>
          <a:p>
            <a:pPr marL="0" indent="0">
              <a:buNone/>
            </a:pPr>
            <a:r>
              <a:rPr lang="en-GB" dirty="0">
                <a:solidFill>
                  <a:schemeClr val="bg1"/>
                </a:solidFill>
                <a:latin typeface="Garamond" panose="02020404030301010803" pitchFamily="18" charset="0"/>
                <a:ea typeface="+mn-lt"/>
                <a:cs typeface="+mn-lt"/>
              </a:rPr>
              <a:t> whichever is earlier</a:t>
            </a:r>
            <a:endParaRPr lang="en-GB" dirty="0">
              <a:solidFill>
                <a:schemeClr val="bg1"/>
              </a:solidFill>
              <a:latin typeface="Garamond" panose="02020404030301010803" pitchFamily="18" charset="0"/>
            </a:endParaRPr>
          </a:p>
          <a:p>
            <a:endParaRPr lang="en-GB"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275222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74E7B2-7065-4856-9A12-FC56B1CE156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dirty="0">
                <a:solidFill>
                  <a:srgbClr val="FFFFFF"/>
                </a:solidFill>
                <a:latin typeface="Garamond" panose="02020404030301010803" pitchFamily="18" charset="0"/>
              </a:rPr>
              <a:t>The Threshold Section 194J Under TDS</a:t>
            </a:r>
            <a:endParaRPr lang="en-US" sz="3200" kern="1200" dirty="0">
              <a:solidFill>
                <a:srgbClr val="FFFFFF"/>
              </a:solidFill>
              <a:latin typeface="Garamond" panose="02020404030301010803" pitchFamily="18" charset="0"/>
            </a:endParaRPr>
          </a:p>
          <a:p>
            <a:endParaRPr lang="en-US" sz="3200" kern="1200" dirty="0">
              <a:solidFill>
                <a:srgbClr val="FFFFFF"/>
              </a:solidFill>
              <a:latin typeface="Garamond" panose="02020404030301010803" pitchFamily="18" charset="0"/>
            </a:endParaRPr>
          </a:p>
        </p:txBody>
      </p:sp>
      <p:graphicFrame>
        <p:nvGraphicFramePr>
          <p:cNvPr id="5" name="Content Placeholder 4">
            <a:extLst>
              <a:ext uri="{FF2B5EF4-FFF2-40B4-BE49-F238E27FC236}">
                <a16:creationId xmlns:a16="http://schemas.microsoft.com/office/drawing/2014/main" xmlns="" id="{EBB60D2C-06C4-4661-8680-1D29C474EDB2}"/>
              </a:ext>
            </a:extLst>
          </p:cNvPr>
          <p:cNvGraphicFramePr>
            <a:graphicFrameLocks noGrp="1"/>
          </p:cNvGraphicFramePr>
          <p:nvPr>
            <p:ph idx="1"/>
            <p:extLst>
              <p:ext uri="{D42A27DB-BD31-4B8C-83A1-F6EECF244321}">
                <p14:modId xmlns:p14="http://schemas.microsoft.com/office/powerpoint/2010/main" val="471466044"/>
              </p:ext>
            </p:extLst>
          </p:nvPr>
        </p:nvGraphicFramePr>
        <p:xfrm>
          <a:off x="4127922" y="1505916"/>
          <a:ext cx="7755468" cy="4193846"/>
        </p:xfrm>
        <a:graphic>
          <a:graphicData uri="http://schemas.openxmlformats.org/drawingml/2006/table">
            <a:tbl>
              <a:tblPr firstRow="1" bandRow="1">
                <a:tableStyleId>{5C22544A-7EE6-4342-B048-85BDC9FD1C3A}</a:tableStyleId>
              </a:tblPr>
              <a:tblGrid>
                <a:gridCol w="6031262">
                  <a:extLst>
                    <a:ext uri="{9D8B030D-6E8A-4147-A177-3AD203B41FA5}">
                      <a16:colId xmlns:a16="http://schemas.microsoft.com/office/drawing/2014/main" xmlns="" val="2728721674"/>
                    </a:ext>
                  </a:extLst>
                </a:gridCol>
                <a:gridCol w="1724206">
                  <a:extLst>
                    <a:ext uri="{9D8B030D-6E8A-4147-A177-3AD203B41FA5}">
                      <a16:colId xmlns:a16="http://schemas.microsoft.com/office/drawing/2014/main" xmlns="" val="3249459859"/>
                    </a:ext>
                  </a:extLst>
                </a:gridCol>
              </a:tblGrid>
              <a:tr h="925129">
                <a:tc>
                  <a:txBody>
                    <a:bodyPr/>
                    <a:lstStyle/>
                    <a:p>
                      <a:pPr algn="l"/>
                      <a:r>
                        <a:rPr lang="en-GB" sz="2000" cap="none" spc="0" dirty="0">
                          <a:effectLst/>
                          <a:latin typeface="Garamond" panose="02020404030301010803" pitchFamily="18" charset="0"/>
                        </a:rPr>
                        <a:t>Category</a:t>
                      </a:r>
                      <a:endParaRPr lang="en-GB" sz="2000" b="0" cap="none" spc="0" dirty="0">
                        <a:solidFill>
                          <a:schemeClr val="bg1"/>
                        </a:solidFill>
                        <a:effectLst/>
                        <a:latin typeface="Garamond" panose="02020404030301010803" pitchFamily="18" charset="0"/>
                      </a:endParaRPr>
                    </a:p>
                  </a:txBody>
                  <a:tcPr marL="144059" marR="115432" marT="110814" marB="110814" anchor="ctr"/>
                </a:tc>
                <a:tc>
                  <a:txBody>
                    <a:bodyPr/>
                    <a:lstStyle/>
                    <a:p>
                      <a:pPr algn="l"/>
                      <a:r>
                        <a:rPr lang="en-GB" sz="2000" cap="none" spc="0">
                          <a:effectLst/>
                          <a:latin typeface="Garamond" panose="02020404030301010803" pitchFamily="18" charset="0"/>
                        </a:rPr>
                        <a:t>Threshold Limit</a:t>
                      </a:r>
                      <a:endParaRPr lang="en-GB" sz="2000" b="0" cap="none" spc="0">
                        <a:solidFill>
                          <a:schemeClr val="bg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xmlns="" val="388677880"/>
                  </a:ext>
                </a:extLst>
              </a:tr>
              <a:tr h="585897">
                <a:tc>
                  <a:txBody>
                    <a:bodyPr/>
                    <a:lstStyle/>
                    <a:p>
                      <a:r>
                        <a:rPr lang="en-GB" sz="2000" cap="none" spc="0">
                          <a:effectLst/>
                          <a:latin typeface="Garamond" panose="02020404030301010803" pitchFamily="18" charset="0"/>
                        </a:rPr>
                        <a:t>Fees for professional services</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xmlns="" val="230335719"/>
                  </a:ext>
                </a:extLst>
              </a:tr>
              <a:tr h="585897">
                <a:tc>
                  <a:txBody>
                    <a:bodyPr/>
                    <a:lstStyle/>
                    <a:p>
                      <a:r>
                        <a:rPr lang="en-GB" sz="2000" cap="none" spc="0" dirty="0">
                          <a:effectLst/>
                          <a:latin typeface="Garamond" panose="02020404030301010803" pitchFamily="18" charset="0"/>
                        </a:rPr>
                        <a:t>Fees for technical services</a:t>
                      </a:r>
                      <a:endParaRPr lang="en-GB" sz="2000" cap="none" spc="0" dirty="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xmlns="" val="3499590850"/>
                  </a:ext>
                </a:extLst>
              </a:tr>
              <a:tr h="585897">
                <a:tc>
                  <a:txBody>
                    <a:bodyPr/>
                    <a:lstStyle/>
                    <a:p>
                      <a:r>
                        <a:rPr lang="en-GB" sz="2000" cap="none" spc="0">
                          <a:effectLst/>
                          <a:latin typeface="Garamond" panose="02020404030301010803" pitchFamily="18" charset="0"/>
                        </a:rPr>
                        <a:t>Royalty</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xmlns="" val="2228638256"/>
                  </a:ext>
                </a:extLst>
              </a:tr>
              <a:tr h="585897">
                <a:tc>
                  <a:txBody>
                    <a:bodyPr/>
                    <a:lstStyle/>
                    <a:p>
                      <a:r>
                        <a:rPr lang="en-GB" sz="2000" cap="none" spc="0">
                          <a:effectLst/>
                          <a:latin typeface="Garamond" panose="02020404030301010803" pitchFamily="18" charset="0"/>
                        </a:rPr>
                        <a:t>Non-compete fees</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a:effectLst/>
                          <a:latin typeface="Garamond" panose="02020404030301010803" pitchFamily="18" charset="0"/>
                        </a:rPr>
                        <a:t>30000</a:t>
                      </a:r>
                      <a:endParaRPr lang="en-GB" sz="2000" cap="none" spc="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xmlns="" val="3208614524"/>
                  </a:ext>
                </a:extLst>
              </a:tr>
              <a:tr h="925129">
                <a:tc>
                  <a:txBody>
                    <a:bodyPr/>
                    <a:lstStyle/>
                    <a:p>
                      <a:r>
                        <a:rPr lang="en-GB" sz="2000" cap="none" spc="0">
                          <a:effectLst/>
                          <a:latin typeface="Garamond" panose="02020404030301010803" pitchFamily="18" charset="0"/>
                        </a:rPr>
                        <a:t>Remuneration/ commission/fees payable to a director of a company</a:t>
                      </a:r>
                      <a:endParaRPr lang="en-GB" sz="2000" cap="none" spc="0">
                        <a:solidFill>
                          <a:schemeClr val="tx1"/>
                        </a:solidFill>
                        <a:effectLst/>
                        <a:latin typeface="Garamond" panose="02020404030301010803" pitchFamily="18" charset="0"/>
                      </a:endParaRPr>
                    </a:p>
                  </a:txBody>
                  <a:tcPr marL="144059" marR="115432" marT="110814" marB="110814" anchor="ctr"/>
                </a:tc>
                <a:tc>
                  <a:txBody>
                    <a:bodyPr/>
                    <a:lstStyle/>
                    <a:p>
                      <a:r>
                        <a:rPr lang="en-GB" sz="2000" cap="none" spc="0" dirty="0">
                          <a:effectLst/>
                          <a:latin typeface="Garamond" panose="02020404030301010803" pitchFamily="18" charset="0"/>
                        </a:rPr>
                        <a:t>No such limit</a:t>
                      </a:r>
                      <a:endParaRPr lang="en-GB" sz="2000" cap="none" spc="0" dirty="0">
                        <a:solidFill>
                          <a:schemeClr val="tx1"/>
                        </a:solidFill>
                        <a:effectLst/>
                        <a:latin typeface="Garamond" panose="02020404030301010803" pitchFamily="18" charset="0"/>
                      </a:endParaRPr>
                    </a:p>
                  </a:txBody>
                  <a:tcPr marL="144059" marR="115432" marT="110814" marB="110814" anchor="ctr"/>
                </a:tc>
                <a:extLst>
                  <a:ext uri="{0D108BD9-81ED-4DB2-BD59-A6C34878D82A}">
                    <a16:rowId xmlns:a16="http://schemas.microsoft.com/office/drawing/2014/main" xmlns="" val="3887738219"/>
                  </a:ext>
                </a:extLst>
              </a:tr>
            </a:tbl>
          </a:graphicData>
        </a:graphic>
      </p:graphicFrame>
    </p:spTree>
    <p:extLst>
      <p:ext uri="{BB962C8B-B14F-4D97-AF65-F5344CB8AC3E}">
        <p14:creationId xmlns:p14="http://schemas.microsoft.com/office/powerpoint/2010/main" val="253241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5760" y="859364"/>
            <a:ext cx="11414760" cy="4221669"/>
          </a:xfrm>
          <a:prstGeom prst="rect">
            <a:avLst/>
          </a:prstGeom>
        </p:spPr>
        <p:txBody>
          <a:bodyPr wrap="square">
            <a:spAutoFit/>
          </a:bodyPr>
          <a:lstStyle/>
          <a:p>
            <a:pPr algn="just">
              <a:spcBef>
                <a:spcPts val="125"/>
              </a:spcBef>
            </a:pPr>
            <a:r>
              <a:rPr lang="en-US" sz="2400" b="1" dirty="0">
                <a:solidFill>
                  <a:srgbClr val="000000"/>
                </a:solidFill>
                <a:latin typeface="Garamond" panose="02020404030301010803" pitchFamily="18" charset="0"/>
              </a:rPr>
              <a:t>Payment on transfer of certain immovable property other than agricultural land</a:t>
            </a:r>
            <a:r>
              <a:rPr lang="en-US" sz="2400" b="1" dirty="0" smtClean="0">
                <a:solidFill>
                  <a:srgbClr val="000000"/>
                </a:solidFill>
                <a:latin typeface="Garamond" panose="02020404030301010803" pitchFamily="18" charset="0"/>
              </a:rPr>
              <a:t>.</a:t>
            </a:r>
          </a:p>
          <a:p>
            <a:pPr algn="just">
              <a:spcBef>
                <a:spcPts val="125"/>
              </a:spcBef>
            </a:pPr>
            <a:endParaRPr lang="en-US" sz="2000" b="1" dirty="0">
              <a:solidFill>
                <a:srgbClr val="000000"/>
              </a:solidFill>
              <a:latin typeface="Garamond" panose="02020404030301010803" pitchFamily="18" charset="0"/>
            </a:endParaRPr>
          </a:p>
          <a:p>
            <a:pPr algn="just">
              <a:spcBef>
                <a:spcPts val="125"/>
              </a:spcBef>
            </a:pPr>
            <a:r>
              <a:rPr lang="en-US" sz="2000" dirty="0" smtClean="0">
                <a:solidFill>
                  <a:srgbClr val="000000"/>
                </a:solidFill>
                <a:latin typeface="Garamond" panose="02020404030301010803" pitchFamily="18" charset="0"/>
              </a:rPr>
              <a:t>(</a:t>
            </a:r>
            <a:r>
              <a:rPr lang="en-US" sz="2000" dirty="0">
                <a:solidFill>
                  <a:srgbClr val="000000"/>
                </a:solidFill>
                <a:latin typeface="Garamond" panose="02020404030301010803" pitchFamily="18" charset="0"/>
              </a:rPr>
              <a:t>1) Any person, being a transferee, responsible for paying (other than the person referred to </a:t>
            </a:r>
            <a:r>
              <a:rPr lang="en-US" sz="2000" dirty="0" smtClean="0">
                <a:solidFill>
                  <a:srgbClr val="000000"/>
                </a:solidFill>
                <a:latin typeface="Garamond" panose="02020404030301010803" pitchFamily="18" charset="0"/>
              </a:rPr>
              <a:t>in </a:t>
            </a:r>
            <a:r>
              <a:rPr lang="en-US" sz="2000" dirty="0" smtClean="0">
                <a:solidFill>
                  <a:srgbClr val="0000EF"/>
                </a:solidFill>
                <a:latin typeface="Garamond" panose="02020404030301010803" pitchFamily="18" charset="0"/>
              </a:rPr>
              <a:t>section </a:t>
            </a:r>
            <a:r>
              <a:rPr lang="en-US" sz="2000" dirty="0">
                <a:solidFill>
                  <a:srgbClr val="0000EF"/>
                </a:solidFill>
                <a:latin typeface="Garamond" panose="02020404030301010803" pitchFamily="18" charset="0"/>
              </a:rPr>
              <a:t>194LA</a:t>
            </a:r>
            <a:r>
              <a:rPr lang="en-US" sz="2000" dirty="0">
                <a:solidFill>
                  <a:srgbClr val="000000"/>
                </a:solidFill>
                <a:latin typeface="Garamond" panose="02020404030301010803" pitchFamily="18" charset="0"/>
              </a:rPr>
              <a:t>) to a resident transferor any sum by way of consideration for transfer of any </a:t>
            </a:r>
            <a:r>
              <a:rPr lang="en-US" sz="2000" dirty="0" smtClean="0">
                <a:solidFill>
                  <a:srgbClr val="000000"/>
                </a:solidFill>
                <a:latin typeface="Garamond" panose="02020404030301010803" pitchFamily="18" charset="0"/>
              </a:rPr>
              <a:t>immovable property </a:t>
            </a:r>
            <a:r>
              <a:rPr lang="en-US" sz="2000" dirty="0">
                <a:solidFill>
                  <a:srgbClr val="000000"/>
                </a:solidFill>
                <a:latin typeface="Garamond" panose="02020404030301010803" pitchFamily="18" charset="0"/>
              </a:rPr>
              <a:t>(other than agricultural land), shall, at the time of credit of such sum to the account of </a:t>
            </a:r>
            <a:r>
              <a:rPr lang="en-US" sz="2000" dirty="0" smtClean="0">
                <a:solidFill>
                  <a:srgbClr val="000000"/>
                </a:solidFill>
                <a:latin typeface="Garamond" panose="02020404030301010803" pitchFamily="18" charset="0"/>
              </a:rPr>
              <a:t>the transferor or </a:t>
            </a:r>
            <a:r>
              <a:rPr lang="en-US" sz="2000" dirty="0">
                <a:solidFill>
                  <a:srgbClr val="000000"/>
                </a:solidFill>
                <a:latin typeface="Garamond" panose="02020404030301010803" pitchFamily="18" charset="0"/>
              </a:rPr>
              <a:t>at the time of payment of such sum in cash or by issue of a cheque or draft or by any other </a:t>
            </a:r>
            <a:r>
              <a:rPr lang="en-US" sz="2000" dirty="0" smtClean="0">
                <a:solidFill>
                  <a:srgbClr val="000000"/>
                </a:solidFill>
                <a:latin typeface="Garamond" panose="02020404030301010803" pitchFamily="18" charset="0"/>
              </a:rPr>
              <a:t>mode, whichever </a:t>
            </a:r>
            <a:r>
              <a:rPr lang="en-US" sz="2000" dirty="0">
                <a:solidFill>
                  <a:srgbClr val="000000"/>
                </a:solidFill>
                <a:latin typeface="Garamond" panose="02020404030301010803" pitchFamily="18" charset="0"/>
              </a:rPr>
              <a:t>is earlier, deduct an amount equal to one per cent of such sum as income-tax thereon.</a:t>
            </a:r>
          </a:p>
          <a:p>
            <a:pPr algn="just">
              <a:spcBef>
                <a:spcPts val="125"/>
              </a:spcBef>
            </a:pPr>
            <a:endParaRPr lang="en-US" sz="2000" dirty="0" smtClean="0">
              <a:solidFill>
                <a:srgbClr val="000000"/>
              </a:solidFill>
              <a:latin typeface="Garamond" panose="02020404030301010803" pitchFamily="18" charset="0"/>
            </a:endParaRPr>
          </a:p>
          <a:p>
            <a:pPr algn="just">
              <a:spcBef>
                <a:spcPts val="125"/>
              </a:spcBef>
            </a:pPr>
            <a:r>
              <a:rPr lang="en-US" sz="2000" dirty="0" smtClean="0">
                <a:solidFill>
                  <a:srgbClr val="000000"/>
                </a:solidFill>
                <a:latin typeface="Garamond" panose="02020404030301010803" pitchFamily="18" charset="0"/>
              </a:rPr>
              <a:t>(</a:t>
            </a:r>
            <a:r>
              <a:rPr lang="en-US" sz="2000" dirty="0">
                <a:solidFill>
                  <a:srgbClr val="000000"/>
                </a:solidFill>
                <a:latin typeface="Garamond" panose="02020404030301010803" pitchFamily="18" charset="0"/>
              </a:rPr>
              <a:t>2) No deduction under sub-section (1) shall be made where the consideration for the transfer of </a:t>
            </a:r>
            <a:r>
              <a:rPr lang="en-US" sz="2000" dirty="0" smtClean="0">
                <a:solidFill>
                  <a:srgbClr val="000000"/>
                </a:solidFill>
                <a:latin typeface="Garamond" panose="02020404030301010803" pitchFamily="18" charset="0"/>
              </a:rPr>
              <a:t>an immovable </a:t>
            </a:r>
            <a:r>
              <a:rPr lang="en-US" sz="2000" dirty="0">
                <a:solidFill>
                  <a:srgbClr val="000000"/>
                </a:solidFill>
                <a:latin typeface="Garamond" panose="02020404030301010803" pitchFamily="18" charset="0"/>
              </a:rPr>
              <a:t>property is less than fifty lakh rupees.</a:t>
            </a:r>
          </a:p>
          <a:p>
            <a:pPr algn="just">
              <a:spcBef>
                <a:spcPts val="125"/>
              </a:spcBef>
            </a:pPr>
            <a:endParaRPr lang="en-US" sz="2000" dirty="0" smtClean="0">
              <a:solidFill>
                <a:srgbClr val="000000"/>
              </a:solidFill>
              <a:latin typeface="Garamond" panose="02020404030301010803" pitchFamily="18" charset="0"/>
            </a:endParaRPr>
          </a:p>
          <a:p>
            <a:pPr algn="just">
              <a:spcBef>
                <a:spcPts val="125"/>
              </a:spcBef>
            </a:pPr>
            <a:r>
              <a:rPr lang="en-US" sz="2000" dirty="0" smtClean="0">
                <a:solidFill>
                  <a:srgbClr val="000000"/>
                </a:solidFill>
                <a:latin typeface="Garamond" panose="02020404030301010803" pitchFamily="18" charset="0"/>
              </a:rPr>
              <a:t>(</a:t>
            </a:r>
            <a:r>
              <a:rPr lang="en-US" sz="2000" dirty="0">
                <a:solidFill>
                  <a:srgbClr val="000000"/>
                </a:solidFill>
                <a:latin typeface="Garamond" panose="02020404030301010803" pitchFamily="18" charset="0"/>
              </a:rPr>
              <a:t>3) The provisions of </a:t>
            </a:r>
            <a:r>
              <a:rPr lang="en-US" sz="2000" dirty="0">
                <a:solidFill>
                  <a:srgbClr val="0000EF"/>
                </a:solidFill>
                <a:latin typeface="Garamond" panose="02020404030301010803" pitchFamily="18" charset="0"/>
              </a:rPr>
              <a:t>section 203A </a:t>
            </a:r>
            <a:r>
              <a:rPr lang="en-US" sz="2000" dirty="0">
                <a:solidFill>
                  <a:srgbClr val="000000"/>
                </a:solidFill>
                <a:latin typeface="Garamond" panose="02020404030301010803" pitchFamily="18" charset="0"/>
              </a:rPr>
              <a:t>shall not apply to a person required to deduct tax in accordance with </a:t>
            </a:r>
            <a:r>
              <a:rPr lang="en-US" sz="2000" dirty="0" smtClean="0">
                <a:solidFill>
                  <a:srgbClr val="000000"/>
                </a:solidFill>
                <a:latin typeface="Garamond" panose="02020404030301010803" pitchFamily="18" charset="0"/>
              </a:rPr>
              <a:t>the </a:t>
            </a:r>
            <a:r>
              <a:rPr lang="en-IN" sz="2000" dirty="0" smtClean="0">
                <a:solidFill>
                  <a:srgbClr val="000000"/>
                </a:solidFill>
                <a:latin typeface="Garamond" panose="02020404030301010803" pitchFamily="18" charset="0"/>
              </a:rPr>
              <a:t>provisions </a:t>
            </a:r>
            <a:r>
              <a:rPr lang="en-IN" sz="2000" dirty="0">
                <a:solidFill>
                  <a:srgbClr val="000000"/>
                </a:solidFill>
                <a:latin typeface="Garamond" panose="02020404030301010803" pitchFamily="18" charset="0"/>
              </a:rPr>
              <a:t>of this section.</a:t>
            </a:r>
            <a:endParaRPr lang="en-IN" sz="2000" dirty="0">
              <a:latin typeface="Garamond" panose="02020404030301010803" pitchFamily="18" charset="0"/>
            </a:endParaRPr>
          </a:p>
        </p:txBody>
      </p:sp>
    </p:spTree>
    <p:extLst>
      <p:ext uri="{BB962C8B-B14F-4D97-AF65-F5344CB8AC3E}">
        <p14:creationId xmlns:p14="http://schemas.microsoft.com/office/powerpoint/2010/main" val="2008672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ECB4F61-A595-448B-8955-D8847F309047}"/>
              </a:ext>
            </a:extLst>
          </p:cNvPr>
          <p:cNvSpPr>
            <a:spLocks noGrp="1"/>
          </p:cNvSpPr>
          <p:nvPr>
            <p:ph type="title"/>
          </p:nvPr>
        </p:nvSpPr>
        <p:spPr>
          <a:xfrm>
            <a:off x="263073" y="1198418"/>
            <a:ext cx="3823855" cy="4461163"/>
          </a:xfrm>
        </p:spPr>
        <p:txBody>
          <a:bodyPr>
            <a:normAutofit/>
          </a:bodyPr>
          <a:lstStyle/>
          <a:p>
            <a:r>
              <a:rPr lang="en-GB" sz="4000" b="1" dirty="0">
                <a:solidFill>
                  <a:srgbClr val="FFFFFF"/>
                </a:solidFill>
                <a:latin typeface="Georgia" panose="02040502050405020303" pitchFamily="18" charset="0"/>
              </a:rPr>
              <a:t>Conditions for Non-Applicability of TDS Section 194J</a:t>
            </a:r>
            <a:endParaRPr lang="en-US" sz="4000" dirty="0">
              <a:solidFill>
                <a:srgbClr val="FFFFFF"/>
              </a:solidFill>
              <a:latin typeface="Georgia" panose="02040502050405020303" pitchFamily="18" charset="0"/>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4F3528AC-71EF-4FDB-9BBD-A9DDF38F9B05}"/>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dirty="0">
                <a:latin typeface="Garamond" panose="02020404030301010803" pitchFamily="18" charset="0"/>
                <a:ea typeface="+mn-lt"/>
                <a:cs typeface="+mn-lt"/>
              </a:rPr>
              <a:t>If the payment is made by an individual or HUF. But if the individual/ HUF falls under *44AB(a)/ 44AB(b)then the payment is liable to deduct TDS following Section 194J</a:t>
            </a:r>
            <a:endParaRPr lang="en-GB" dirty="0">
              <a:latin typeface="Garamond" panose="02020404030301010803" pitchFamily="18" charset="0"/>
            </a:endParaRPr>
          </a:p>
          <a:p>
            <a:pPr marL="0" indent="0">
              <a:buNone/>
            </a:pPr>
            <a:endParaRPr lang="en-GB" dirty="0">
              <a:latin typeface="Garamond" panose="02020404030301010803" pitchFamily="18" charset="0"/>
              <a:ea typeface="+mn-lt"/>
              <a:cs typeface="+mn-lt"/>
            </a:endParaRPr>
          </a:p>
          <a:p>
            <a:r>
              <a:rPr lang="en-GB" dirty="0">
                <a:latin typeface="Garamond" panose="02020404030301010803" pitchFamily="18" charset="0"/>
                <a:ea typeface="+mn-lt"/>
                <a:cs typeface="+mn-lt"/>
              </a:rPr>
              <a:t>Further, an individual/HUF is not liable to pay TDS under section 194J if the payment is made or credited exclusively for personal purposes.</a:t>
            </a:r>
            <a:endParaRPr lang="en-GB" dirty="0">
              <a:latin typeface="Garamond" panose="02020404030301010803" pitchFamily="18" charset="0"/>
            </a:endParaRPr>
          </a:p>
          <a:p>
            <a:endParaRPr lang="en-GB" dirty="0">
              <a:latin typeface="Garamond" panose="02020404030301010803" pitchFamily="18" charset="0"/>
            </a:endParaRPr>
          </a:p>
        </p:txBody>
      </p:sp>
    </p:spTree>
    <p:extLst>
      <p:ext uri="{BB962C8B-B14F-4D97-AF65-F5344CB8AC3E}">
        <p14:creationId xmlns:p14="http://schemas.microsoft.com/office/powerpoint/2010/main" val="2490954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AC905-86B6-4499-8078-C73ADE3EB45C}"/>
              </a:ext>
            </a:extLst>
          </p:cNvPr>
          <p:cNvSpPr>
            <a:spLocks noGrp="1"/>
          </p:cNvSpPr>
          <p:nvPr>
            <p:ph type="title"/>
          </p:nvPr>
        </p:nvSpPr>
        <p:spPr>
          <a:xfrm>
            <a:off x="4965430" y="629268"/>
            <a:ext cx="6586491" cy="1286160"/>
          </a:xfrm>
        </p:spPr>
        <p:txBody>
          <a:bodyPr anchor="b">
            <a:normAutofit/>
          </a:bodyPr>
          <a:lstStyle/>
          <a:p>
            <a:r>
              <a:rPr lang="en-GB" sz="4100" dirty="0">
                <a:latin typeface="Garamond" panose="02020404030301010803" pitchFamily="18" charset="0"/>
                <a:cs typeface="Calibri" pitchFamily="34" charset="0"/>
              </a:rPr>
              <a:t>Gross amount including / excluding GST. </a:t>
            </a:r>
          </a:p>
        </p:txBody>
      </p:sp>
      <p:sp>
        <p:nvSpPr>
          <p:cNvPr id="3" name="Content Placeholder 2">
            <a:extLst>
              <a:ext uri="{FF2B5EF4-FFF2-40B4-BE49-F238E27FC236}">
                <a16:creationId xmlns:a16="http://schemas.microsoft.com/office/drawing/2014/main" xmlns="" id="{5AD23DE6-AEF8-42B4-84BF-1CC58A1C7E2B}"/>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buNone/>
            </a:pPr>
            <a:r>
              <a:rPr lang="en-US" sz="2400" b="1" dirty="0">
                <a:latin typeface="Garamond"/>
              </a:rPr>
              <a:t>Circular No. 23/2017 – dated 19/07/2017.</a:t>
            </a:r>
            <a:endParaRPr lang="en-US" sz="2400">
              <a:latin typeface="Garamond"/>
              <a:cs typeface="Calibri"/>
            </a:endParaRPr>
          </a:p>
          <a:p>
            <a:r>
              <a:rPr lang="en-US" sz="2400" b="1" dirty="0">
                <a:latin typeface="Garamond"/>
              </a:rPr>
              <a:t> </a:t>
            </a:r>
            <a:r>
              <a:rPr lang="en-US" sz="2400" dirty="0">
                <a:latin typeface="Garamond"/>
              </a:rPr>
              <a:t>The Board hereby clarifies that wherever in terms of the agreement or contract between the payer and the payee, the component of ‘GST on services’ comprised in the amount payable to a resident is indicated separately, tax shall be deducted at source under Chapter XVII-B of the Act on the amount paid or payable without including such ‘GST on services’ component. </a:t>
            </a:r>
          </a:p>
          <a:p>
            <a:endParaRPr lang="en-GB" sz="2000">
              <a:latin typeface="Garamond" panose="02020404030301010803" pitchFamily="18" charset="0"/>
            </a:endParaRPr>
          </a:p>
        </p:txBody>
      </p:sp>
      <p:pic>
        <p:nvPicPr>
          <p:cNvPr id="6" name="Picture 4" descr="Antique cash register keys">
            <a:extLst>
              <a:ext uri="{FF2B5EF4-FFF2-40B4-BE49-F238E27FC236}">
                <a16:creationId xmlns:a16="http://schemas.microsoft.com/office/drawing/2014/main" xmlns="" id="{EC3B76A9-8DFB-4869-93EC-2CEB62DA9187}"/>
              </a:ext>
            </a:extLst>
          </p:cNvPr>
          <p:cNvPicPr>
            <a:picLocks noChangeAspect="1"/>
          </p:cNvPicPr>
          <p:nvPr/>
        </p:nvPicPr>
        <p:blipFill rotWithShape="1">
          <a:blip r:embed="rId2"/>
          <a:srcRect l="26173" r="28872" b="-5"/>
          <a:stretch/>
        </p:blipFill>
        <p:spPr>
          <a:xfrm>
            <a:off x="20" y="10"/>
            <a:ext cx="4635571" cy="6857990"/>
          </a:xfrm>
          <a:prstGeom prst="rect">
            <a:avLst/>
          </a:prstGeom>
          <a:effectLst/>
        </p:spPr>
      </p:pic>
      <p:cxnSp>
        <p:nvCxnSpPr>
          <p:cNvPr id="7"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DFE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2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xmlns="" id="{B19D093C-27FB-4032-B282-42C4563F2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1">
            <a:extLst>
              <a:ext uri="{FF2B5EF4-FFF2-40B4-BE49-F238E27FC236}">
                <a16:creationId xmlns:a16="http://schemas.microsoft.com/office/drawing/2014/main" xmlns="" id="{35EE815E-1BD3-4777-B652-6D98825BF6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xmlns="" id="{E6692982-4A7D-4392-87CD-F0CD4B027D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xmlns="" id="{196485F7-F277-4123-AC53-98EA4C8587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BC299F80-DDCB-4590-B23B-8EA843E2AB4E}"/>
              </a:ext>
            </a:extLst>
          </p:cNvPr>
          <p:cNvSpPr>
            <a:spLocks noGrp="1"/>
          </p:cNvSpPr>
          <p:nvPr>
            <p:ph type="title"/>
          </p:nvPr>
        </p:nvSpPr>
        <p:spPr>
          <a:xfrm>
            <a:off x="579120" y="1166932"/>
            <a:ext cx="3770243" cy="4279709"/>
          </a:xfrm>
        </p:spPr>
        <p:txBody>
          <a:bodyPr anchor="ctr">
            <a:normAutofit/>
          </a:bodyPr>
          <a:lstStyle/>
          <a:p>
            <a:r>
              <a:rPr lang="en-GB" sz="4800" dirty="0">
                <a:solidFill>
                  <a:schemeClr val="bg1"/>
                </a:solidFill>
                <a:latin typeface="Garamond"/>
              </a:rPr>
              <a:t>Doctor's remuneration ? 192 / 194 </a:t>
            </a:r>
            <a:r>
              <a:rPr lang="en-GB" sz="4800" dirty="0" smtClean="0">
                <a:solidFill>
                  <a:schemeClr val="bg1"/>
                </a:solidFill>
                <a:latin typeface="Garamond"/>
              </a:rPr>
              <a:t>J</a:t>
            </a:r>
            <a:endParaRPr lang="en-GB" sz="4800" dirty="0">
              <a:solidFill>
                <a:schemeClr val="bg1"/>
              </a:solidFill>
              <a:latin typeface="Garamond"/>
            </a:endParaRPr>
          </a:p>
        </p:txBody>
      </p:sp>
      <p:sp>
        <p:nvSpPr>
          <p:cNvPr id="3" name="Content Placeholder 2">
            <a:extLst>
              <a:ext uri="{FF2B5EF4-FFF2-40B4-BE49-F238E27FC236}">
                <a16:creationId xmlns:a16="http://schemas.microsoft.com/office/drawing/2014/main" xmlns="" id="{734DDDFC-B2EF-4B90-A50B-873A251F330E}"/>
              </a:ext>
            </a:extLst>
          </p:cNvPr>
          <p:cNvSpPr>
            <a:spLocks noGrp="1"/>
          </p:cNvSpPr>
          <p:nvPr>
            <p:ph idx="1"/>
          </p:nvPr>
        </p:nvSpPr>
        <p:spPr>
          <a:xfrm>
            <a:off x="5314784" y="1231144"/>
            <a:ext cx="5917096" cy="4279709"/>
          </a:xfrm>
        </p:spPr>
        <p:txBody>
          <a:bodyPr vert="horz" lIns="91440" tIns="45720" rIns="91440" bIns="45720" rtlCol="0" anchor="ctr">
            <a:normAutofit/>
          </a:bodyPr>
          <a:lstStyle/>
          <a:p>
            <a:pPr marL="0" indent="0">
              <a:buNone/>
            </a:pPr>
            <a:r>
              <a:rPr lang="en-US" sz="2400" b="1" dirty="0" err="1">
                <a:latin typeface="Garamond" panose="02020404030301010803" pitchFamily="18" charset="0"/>
              </a:rPr>
              <a:t>Manipal</a:t>
            </a:r>
            <a:r>
              <a:rPr lang="en-US" sz="2400" b="1" dirty="0">
                <a:latin typeface="Garamond" panose="02020404030301010803" pitchFamily="18" charset="0"/>
              </a:rPr>
              <a:t> Health Systems V. </a:t>
            </a:r>
            <a:r>
              <a:rPr lang="en-US" sz="2400" b="1" dirty="0" smtClean="0">
                <a:latin typeface="Garamond" panose="02020404030301010803" pitchFamily="18" charset="0"/>
              </a:rPr>
              <a:t>CIT</a:t>
            </a:r>
          </a:p>
          <a:p>
            <a:pPr marL="0" indent="0">
              <a:buNone/>
            </a:pPr>
            <a:endParaRPr lang="en-GB" sz="2000" dirty="0">
              <a:latin typeface="Garamond" panose="02020404030301010803" pitchFamily="18" charset="0"/>
              <a:ea typeface="+mn-lt"/>
              <a:cs typeface="+mn-lt"/>
            </a:endParaRPr>
          </a:p>
          <a:p>
            <a:r>
              <a:rPr lang="en-GB" sz="2400" dirty="0">
                <a:latin typeface="Garamond" panose="02020404030301010803" pitchFamily="18" charset="0"/>
                <a:ea typeface="+mn-lt"/>
                <a:cs typeface="+mn-lt"/>
              </a:rPr>
              <a:t>The Karnataka High Court observed that contract between the assesse and doctors was not a </a:t>
            </a:r>
            <a:r>
              <a:rPr lang="en-GB" sz="2400" b="1" dirty="0">
                <a:latin typeface="Garamond" panose="02020404030301010803" pitchFamily="18" charset="0"/>
                <a:ea typeface="+mn-lt"/>
                <a:cs typeface="+mn-lt"/>
              </a:rPr>
              <a:t>“Contract of Service” </a:t>
            </a:r>
            <a:r>
              <a:rPr lang="en-GB" sz="2400" dirty="0">
                <a:latin typeface="Garamond" panose="02020404030301010803" pitchFamily="18" charset="0"/>
                <a:ea typeface="+mn-lt"/>
                <a:cs typeface="+mn-lt"/>
              </a:rPr>
              <a:t>but </a:t>
            </a:r>
            <a:r>
              <a:rPr lang="en-GB" sz="2400" b="1" dirty="0">
                <a:latin typeface="Garamond" panose="02020404030301010803" pitchFamily="18" charset="0"/>
                <a:ea typeface="+mn-lt"/>
                <a:cs typeface="+mn-lt"/>
              </a:rPr>
              <a:t>“Contract for service”</a:t>
            </a:r>
            <a:r>
              <a:rPr lang="en-GB" sz="2400" dirty="0">
                <a:latin typeface="Garamond" panose="02020404030301010803" pitchFamily="18" charset="0"/>
                <a:ea typeface="+mn-lt"/>
                <a:cs typeface="+mn-lt"/>
              </a:rPr>
              <a:t>. Thus the payment made to doctors by the hospital are covered under section 194J of the Income tax act, also as per the agreement made by the doctors and the assesse the doctors were not in employment and PF, ESI </a:t>
            </a:r>
            <a:r>
              <a:rPr lang="en-GB" sz="2400" dirty="0" err="1">
                <a:latin typeface="Garamond" panose="02020404030301010803" pitchFamily="18" charset="0"/>
                <a:ea typeface="+mn-lt"/>
                <a:cs typeface="+mn-lt"/>
              </a:rPr>
              <a:t>etc</a:t>
            </a:r>
            <a:r>
              <a:rPr lang="en-GB" sz="2400" dirty="0">
                <a:latin typeface="Garamond" panose="02020404030301010803" pitchFamily="18" charset="0"/>
                <a:ea typeface="+mn-lt"/>
                <a:cs typeface="+mn-lt"/>
              </a:rPr>
              <a:t> of the doctors was not done.</a:t>
            </a:r>
            <a:endParaRPr lang="en-GB" sz="2400" dirty="0">
              <a:latin typeface="Garamond" panose="02020404030301010803" pitchFamily="18" charset="0"/>
            </a:endParaRPr>
          </a:p>
        </p:txBody>
      </p:sp>
      <p:sp>
        <p:nvSpPr>
          <p:cNvPr id="9" name="Rectangle 8" descr="Stethoscope"/>
          <p:cNvSpPr/>
          <p:nvPr/>
        </p:nvSpPr>
        <p:spPr>
          <a:xfrm>
            <a:off x="10226168" y="259144"/>
            <a:ext cx="1944000" cy="1944000"/>
          </a:xfrm>
          <a:prstGeom prst="rect">
            <a:avLst/>
          </a:prstGeom>
          <a:blipFill>
            <a:blip r:embed="rId2">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xmlns:lc="http://schemas.openxmlformats.org/drawingml/2006/lockedCanvas"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09995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4F519EA-836C-4E21-87EE-CE7AB01863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210685A-6235-45A7-850D-A6F555466E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805" y="1345958"/>
            <a:ext cx="4193196" cy="1966350"/>
          </a:xfrm>
        </p:spPr>
        <p:txBody>
          <a:bodyPr>
            <a:normAutofit/>
          </a:bodyPr>
          <a:lstStyle/>
          <a:p>
            <a:r>
              <a:rPr lang="en-US" sz="3900">
                <a:latin typeface="Garamond" panose="02020404030301010803" pitchFamily="18" charset="0"/>
              </a:rPr>
              <a:t>DIRECTORS REMUNERATION</a:t>
            </a:r>
          </a:p>
        </p:txBody>
      </p:sp>
      <p:grpSp>
        <p:nvGrpSpPr>
          <p:cNvPr id="14" name="Group 13">
            <a:extLst>
              <a:ext uri="{FF2B5EF4-FFF2-40B4-BE49-F238E27FC236}">
                <a16:creationId xmlns:a16="http://schemas.microsoft.com/office/drawing/2014/main" xmlns="" id="{C833A70A-9722-46F0-A5EB-C72F7874707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xmlns="" id="{0E424FCE-3213-4BEE-A1E8-B7E8AEA5A2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xmlns="" id="{5EE95433-383A-45BD-BFCA-833B8F0AE4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xmlns="" id="{2EEA944D-C4D5-48D7-804D-86BE8AFC8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xmlns="" id="{F3FCE305-3F55-48BF-8549-01E0364C86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xmlns="" id="{23D7F518-6C41-4C3F-9060-C9FE0B1D4C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xmlns="" id="{3B93E94B-19C7-49C9-A135-582F72B1A2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xmlns="" id="{FEF28287-3D78-44FC-8C53-70755EAF6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xmlns="" id="{2E8ECBA7-D5B5-48AD-9108-4EB4FB5AAF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xmlns="" id="{69CDB17F-9370-4BDB-AF7D-0C10664AF3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xmlns="" id="{65D03FDE-4254-4CCB-ACA1-CCF9ED99A1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xmlns="" id="{406E5C16-E87A-48D6-808A-4E99A9FA2A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xmlns="" id="{DD6696B0-7715-471B-835A-DA4F6E0B54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xmlns="" id="{7B7BE224-1A69-42AA-9C1C-29ADE08B27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xmlns="" id="{F4CBB296-B6FF-43BA-A2F1-471A7D6A32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xmlns="" id="{7B9B8F5E-97B1-4CC6-A25F-0406AF9F80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xmlns="" id="{9EB4DAA2-343C-4239-A2B2-D2412770B5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xmlns="" id="{8D6B2AAD-8F5E-4D57-B2E6-7DBB7953C6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xmlns="" id="{9CE95F93-6BC5-4616-9F8D-B941B4B8F1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8C3D8DE-DC76-487C-8C2A-7684D5C9E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56088CB5-E2A8-49A4-8AB5-6D5463E03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xmlns="" id="{372F50F8-8B88-48EF-B21C-B5B264262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xmlns="" id="{37008499-DF9A-4230-BE00-35B862316E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xmlns="" id="{BCEE48F0-E436-451D-A5FE-0D818D19E8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xmlns="" id="{6852656E-1E8F-41F9-900D-8E8CC1B2B9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xmlns="" id="{489DA605-39DD-45FD-9796-12A36B23B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6229734" y="750307"/>
            <a:ext cx="5354949" cy="5357387"/>
          </a:xfrm>
        </p:spPr>
        <p:txBody>
          <a:bodyPr anchor="ctr">
            <a:normAutofit/>
          </a:bodyPr>
          <a:lstStyle/>
          <a:p>
            <a:pPr fontAlgn="base"/>
            <a:r>
              <a:rPr lang="en-US" sz="2200" dirty="0">
                <a:latin typeface="Garamond"/>
              </a:rPr>
              <a:t>GST not applicable on Director’s remuneration if subjected to TDS u/s 192 of Income Tax Act 1961. </a:t>
            </a:r>
            <a:endParaRPr lang="en-US" sz="2200">
              <a:latin typeface="Garamond" panose="02020404030301010803" pitchFamily="18" charset="0"/>
            </a:endParaRPr>
          </a:p>
          <a:p>
            <a:pPr fontAlgn="base">
              <a:buNone/>
            </a:pPr>
            <a:endParaRPr lang="en-US" sz="2200">
              <a:latin typeface="Garamond" panose="02020404030301010803" pitchFamily="18" charset="0"/>
            </a:endParaRPr>
          </a:p>
          <a:p>
            <a:pPr fontAlgn="base"/>
            <a:r>
              <a:rPr lang="en-US" sz="2200" dirty="0">
                <a:latin typeface="Garamond"/>
              </a:rPr>
              <a:t>CBIC Clarification  Circular No: 140/10/2020 – GST.</a:t>
            </a:r>
          </a:p>
          <a:p>
            <a:pPr fontAlgn="base">
              <a:buNone/>
            </a:pPr>
            <a:endParaRPr lang="en-US" sz="2200">
              <a:latin typeface="Garamond" panose="02020404030301010803" pitchFamily="18" charset="0"/>
            </a:endParaRPr>
          </a:p>
          <a:p>
            <a:pPr marL="0" indent="0" fontAlgn="base">
              <a:buNone/>
            </a:pPr>
            <a:r>
              <a:rPr lang="en-US" sz="2200" dirty="0">
                <a:latin typeface="Garamond"/>
              </a:rPr>
              <a:t>There by 194 J deduction fees/remuneration GST shall be applicable.</a:t>
            </a:r>
          </a:p>
          <a:p>
            <a:endParaRPr lang="en-US" sz="2200">
              <a:latin typeface="Garamond" panose="02020404030301010803" pitchFamily="18" charset="0"/>
            </a:endParaRPr>
          </a:p>
        </p:txBody>
      </p:sp>
      <p:pic>
        <p:nvPicPr>
          <p:cNvPr id="1026" name="Picture 2" descr="Trustees – TRINITTA-ROSE CHARITY ORGANISATIO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96486" y="3276995"/>
            <a:ext cx="1943100" cy="1943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8720" y="385672"/>
            <a:ext cx="9986554" cy="1325563"/>
          </a:xfrm>
          <a:ln w="38100">
            <a:solidFill>
              <a:schemeClr val="tx1"/>
            </a:solidFill>
          </a:ln>
        </p:spPr>
        <p:txBody>
          <a:bodyPr>
            <a:normAutofit/>
          </a:bodyPr>
          <a:lstStyle/>
          <a:p>
            <a:pPr algn="ctr"/>
            <a:r>
              <a:rPr lang="en-US" sz="4400" dirty="0">
                <a:effectLst>
                  <a:outerShdw blurRad="38100" dist="38100" dir="2700000" algn="tl">
                    <a:srgbClr val="000000">
                      <a:alpha val="43137"/>
                    </a:srgbClr>
                  </a:outerShdw>
                </a:effectLst>
                <a:latin typeface="Times New Roman" pitchFamily="18" charset="0"/>
                <a:cs typeface="Times New Roman" pitchFamily="18" charset="0"/>
              </a:rPr>
              <a:t>REIMBURSEMENT OF EXPENSES </a:t>
            </a:r>
          </a:p>
        </p:txBody>
      </p:sp>
      <p:sp>
        <p:nvSpPr>
          <p:cNvPr id="4" name="Down Arrow 3"/>
          <p:cNvSpPr/>
          <p:nvPr/>
        </p:nvSpPr>
        <p:spPr>
          <a:xfrm>
            <a:off x="5527766" y="1920240"/>
            <a:ext cx="914400" cy="679269"/>
          </a:xfrm>
          <a:prstGeom prst="downArrow">
            <a:avLst>
              <a:gd name="adj1" fmla="val 50000"/>
              <a:gd name="adj2" fmla="val 46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8720" y="2808514"/>
            <a:ext cx="10006149" cy="279595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2400" dirty="0">
                <a:latin typeface="Times New Roman" pitchFamily="18" charset="0"/>
                <a:cs typeface="Times New Roman" pitchFamily="18" charset="0"/>
              </a:rPr>
              <a:t>	Reimbursement of Expenses </a:t>
            </a:r>
            <a:r>
              <a:rPr lang="en-US" sz="2400" b="1" dirty="0">
                <a:latin typeface="Times New Roman" pitchFamily="18" charset="0"/>
                <a:cs typeface="Times New Roman" pitchFamily="18" charset="0"/>
              </a:rPr>
              <a:t>should not </a:t>
            </a:r>
            <a:r>
              <a:rPr lang="en-US" sz="2400" dirty="0">
                <a:latin typeface="Times New Roman" pitchFamily="18" charset="0"/>
                <a:cs typeface="Times New Roman" pitchFamily="18" charset="0"/>
              </a:rPr>
              <a:t>be taken into consideration while calculating the gross amount liable to deduct TDS u/s 194J</a:t>
            </a:r>
          </a:p>
          <a:p>
            <a:pPr>
              <a:lnSpc>
                <a:spcPct val="15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i.e</a:t>
            </a:r>
            <a:r>
              <a:rPr lang="en-US" sz="2400" dirty="0">
                <a:latin typeface="Times New Roman" pitchFamily="18" charset="0"/>
                <a:cs typeface="Times New Roman" pitchFamily="18" charset="0"/>
              </a:rPr>
              <a:t>, If the gross amount of professional fees is Rs.100000/- which, includes Rs. 10000/- as Reimbursement of Expenses, TDS u/s 194J is to be deducted on Rs.90000/- only.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p:nvPr/>
        </p:nvSpPr>
        <p:spPr>
          <a:xfrm>
            <a:off x="719545" y="2830285"/>
            <a:ext cx="11127377" cy="34163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Times New Roman" pitchFamily="18" charset="0"/>
                <a:cs typeface="Times New Roman" pitchFamily="18" charset="0"/>
              </a:rPr>
              <a:t>Services like, </a:t>
            </a:r>
            <a:r>
              <a:rPr lang="en-US" sz="2400" dirty="0" err="1">
                <a:latin typeface="Times New Roman" pitchFamily="18" charset="0"/>
                <a:cs typeface="Times New Roman" pitchFamily="18" charset="0"/>
              </a:rPr>
              <a:t>Maintennance</a:t>
            </a:r>
            <a:r>
              <a:rPr lang="en-US" sz="2400" dirty="0">
                <a:latin typeface="Times New Roman" pitchFamily="18" charset="0"/>
                <a:cs typeface="Times New Roman" pitchFamily="18" charset="0"/>
              </a:rPr>
              <a:t> of </a:t>
            </a:r>
          </a:p>
          <a:p>
            <a:pPr marL="361950" indent="-266700">
              <a:buFont typeface="Arial" pitchFamily="34" charset="0"/>
              <a:buChar char="•"/>
            </a:pPr>
            <a:r>
              <a:rPr lang="en-US" sz="2400" dirty="0">
                <a:latin typeface="Times New Roman" pitchFamily="18" charset="0"/>
                <a:cs typeface="Times New Roman" pitchFamily="18" charset="0"/>
              </a:rPr>
              <a:t>Lift</a:t>
            </a:r>
          </a:p>
          <a:p>
            <a:pPr marL="361950" indent="-266700">
              <a:buFont typeface="Arial" pitchFamily="34" charset="0"/>
              <a:buChar char="•"/>
            </a:pPr>
            <a:r>
              <a:rPr lang="en-US" sz="2400" dirty="0">
                <a:latin typeface="Times New Roman" pitchFamily="18" charset="0"/>
                <a:cs typeface="Times New Roman" pitchFamily="18" charset="0"/>
              </a:rPr>
              <a:t>Air conditioner</a:t>
            </a:r>
          </a:p>
          <a:p>
            <a:pPr marL="361950" indent="-266700">
              <a:buFont typeface="Arial" pitchFamily="34" charset="0"/>
              <a:buChar char="•"/>
            </a:pPr>
            <a:r>
              <a:rPr lang="en-US" sz="2400" dirty="0">
                <a:latin typeface="Times New Roman" pitchFamily="18" charset="0"/>
                <a:cs typeface="Times New Roman" pitchFamily="18" charset="0"/>
              </a:rPr>
              <a:t>Electrical fittings </a:t>
            </a:r>
          </a:p>
          <a:p>
            <a:pPr marL="361950" indent="-266700">
              <a:buFont typeface="Arial" pitchFamily="34" charset="0"/>
              <a:buChar char="•"/>
            </a:pPr>
            <a:r>
              <a:rPr lang="en-US" sz="2400" dirty="0" smtClean="0">
                <a:latin typeface="Times New Roman" pitchFamily="18" charset="0"/>
                <a:cs typeface="Times New Roman" pitchFamily="18" charset="0"/>
              </a:rPr>
              <a:t>Fire </a:t>
            </a:r>
            <a:r>
              <a:rPr lang="en-US" sz="2400" dirty="0">
                <a:latin typeface="Times New Roman" pitchFamily="18" charset="0"/>
                <a:cs typeface="Times New Roman" pitchFamily="18" charset="0"/>
              </a:rPr>
              <a:t>Hindrance</a:t>
            </a:r>
          </a:p>
          <a:p>
            <a:pPr marL="361950" indent="-266700">
              <a:buFont typeface="Arial" pitchFamily="34" charset="0"/>
              <a:buChar char="•"/>
            </a:pPr>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est control</a:t>
            </a:r>
          </a:p>
          <a:p>
            <a:pPr marL="361950" indent="-266700">
              <a:buFont typeface="Arial" pitchFamily="34" charset="0"/>
              <a:buChar char="•"/>
            </a:pP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Do not cover under Technical works and hence, covered under 194C and not under 194J</a:t>
            </a:r>
          </a:p>
          <a:p>
            <a:endParaRPr lang="en-US" sz="2400" dirty="0">
              <a:latin typeface="Times New Roman" pitchFamily="18" charset="0"/>
              <a:cs typeface="Times New Roman" pitchFamily="18" charset="0"/>
            </a:endParaRPr>
          </a:p>
        </p:txBody>
      </p:sp>
      <p:sp>
        <p:nvSpPr>
          <p:cNvPr id="3" name="TextBox 2"/>
          <p:cNvSpPr txBox="1"/>
          <p:nvPr/>
        </p:nvSpPr>
        <p:spPr>
          <a:xfrm>
            <a:off x="977537" y="496389"/>
            <a:ext cx="10149840" cy="1319348"/>
          </a:xfrm>
          <a:prstGeom prst="rect">
            <a:avLst/>
          </a:prstGeom>
          <a:ln w="38100">
            <a:solidFill>
              <a:schemeClr val="tx1"/>
            </a:solidFill>
          </a:ln>
        </p:spPr>
        <p:txBody>
          <a:bodyPr vert="horz" lIns="91440" tIns="45720" rIns="91440" bIns="45720" rtlCol="0" anchor="ctr">
            <a:normAutofit fontScale="97500"/>
          </a:bodyPr>
          <a:lstStyle/>
          <a:p>
            <a:pPr algn="ctr">
              <a:spcBef>
                <a:spcPct val="0"/>
              </a:spcBef>
            </a:pPr>
            <a:r>
              <a:rPr lang="en-US" sz="3600" b="1" dirty="0">
                <a:effectLst>
                  <a:outerShdw blurRad="38100" dist="38100" dir="2700000" algn="tl">
                    <a:srgbClr val="000000">
                      <a:alpha val="43137"/>
                    </a:srgbClr>
                  </a:outerShdw>
                </a:effectLst>
                <a:latin typeface="Times New Roman" pitchFamily="18" charset="0"/>
                <a:ea typeface="+mj-ea"/>
                <a:cs typeface="Times New Roman" pitchFamily="18" charset="0"/>
              </a:rPr>
              <a:t>TDS TO BE DEDUCTED NOT UNDER 194J </a:t>
            </a:r>
          </a:p>
        </p:txBody>
      </p:sp>
      <p:sp>
        <p:nvSpPr>
          <p:cNvPr id="4" name="Down Arrow 3"/>
          <p:cNvSpPr/>
          <p:nvPr/>
        </p:nvSpPr>
        <p:spPr>
          <a:xfrm>
            <a:off x="5549537" y="2001358"/>
            <a:ext cx="1005840" cy="643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6000" b="-26000"/>
          </a:stretch>
        </a:blipFill>
        <a:effectLst/>
      </p:bgPr>
    </p:bg>
    <p:spTree>
      <p:nvGrpSpPr>
        <p:cNvPr id="1" name=""/>
        <p:cNvGrpSpPr/>
        <p:nvPr/>
      </p:nvGrpSpPr>
      <p:grpSpPr>
        <a:xfrm>
          <a:off x="0" y="0"/>
          <a:ext cx="0" cy="0"/>
          <a:chOff x="0" y="0"/>
          <a:chExt cx="0" cy="0"/>
        </a:xfrm>
      </p:grpSpPr>
      <p:sp>
        <p:nvSpPr>
          <p:cNvPr id="2" name="TextBox 1"/>
          <p:cNvSpPr txBox="1"/>
          <p:nvPr/>
        </p:nvSpPr>
        <p:spPr>
          <a:xfrm>
            <a:off x="789214" y="3587932"/>
            <a:ext cx="10685417" cy="95410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dirty="0">
                <a:latin typeface="Times New Roman" pitchFamily="18" charset="0"/>
                <a:cs typeface="Times New Roman" pitchFamily="18" charset="0"/>
              </a:rPr>
              <a:t>Where Tax is required under 194J but deducted at a lesser rate under 194C then the application of 194J cannot  be avoided.</a:t>
            </a:r>
          </a:p>
        </p:txBody>
      </p:sp>
      <p:sp>
        <p:nvSpPr>
          <p:cNvPr id="3" name="TextBox 2"/>
          <p:cNvSpPr txBox="1"/>
          <p:nvPr/>
        </p:nvSpPr>
        <p:spPr>
          <a:xfrm>
            <a:off x="789214" y="975905"/>
            <a:ext cx="10567852" cy="1463041"/>
          </a:xfrm>
          <a:prstGeom prst="rect">
            <a:avLst/>
          </a:prstGeom>
          <a:ln w="38100">
            <a:solidFill>
              <a:schemeClr val="tx1"/>
            </a:solidFill>
          </a:ln>
        </p:spPr>
        <p:txBody>
          <a:bodyPr vert="horz" lIns="91440" tIns="45720" rIns="91440" bIns="45720" rtlCol="0" anchor="ctr">
            <a:noAutofit/>
          </a:bodyPr>
          <a:lstStyle/>
          <a:p>
            <a:pPr algn="ctr">
              <a:spcBef>
                <a:spcPct val="0"/>
              </a:spcBef>
            </a:pPr>
            <a:endPar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spcBef>
                <a:spcPct val="0"/>
              </a:spcBef>
            </a:pPr>
            <a:r>
              <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rPr>
              <a:t>CIT VS PVS MEMORIAL HOSPITAL LTD</a:t>
            </a:r>
          </a:p>
          <a:p>
            <a:pPr algn="ctr">
              <a:spcBef>
                <a:spcPct val="0"/>
              </a:spcBef>
            </a:pPr>
            <a:r>
              <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rPr>
              <a:t>(KERALA HIGH COURT)</a:t>
            </a:r>
          </a:p>
          <a:p>
            <a:pPr algn="ctr">
              <a:spcBef>
                <a:spcPct val="0"/>
              </a:spcBef>
            </a:pPr>
            <a:r>
              <a:rPr lang="en-US" sz="2800" b="1" dirty="0">
                <a:effectLst>
                  <a:outerShdw blurRad="38100" dist="38100" dir="2700000" algn="tl">
                    <a:srgbClr val="000000">
                      <a:alpha val="43137"/>
                    </a:srgbClr>
                  </a:outerShdw>
                </a:effectLst>
                <a:latin typeface="Times New Roman" pitchFamily="18" charset="0"/>
                <a:ea typeface="+mj-ea"/>
                <a:cs typeface="Times New Roman" pitchFamily="18" charset="0"/>
              </a:rPr>
              <a:t> </a:t>
            </a:r>
          </a:p>
        </p:txBody>
      </p:sp>
      <p:sp>
        <p:nvSpPr>
          <p:cNvPr id="4" name="Down Arrow 3"/>
          <p:cNvSpPr/>
          <p:nvPr/>
        </p:nvSpPr>
        <p:spPr>
          <a:xfrm>
            <a:off x="5126083" y="2632056"/>
            <a:ext cx="1319348" cy="732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9000" b="-19000"/>
          </a:stretch>
        </a:blipFill>
        <a:effectLst/>
      </p:bgPr>
    </p:bg>
    <p:spTree>
      <p:nvGrpSpPr>
        <p:cNvPr id="1" name=""/>
        <p:cNvGrpSpPr/>
        <p:nvPr/>
      </p:nvGrpSpPr>
      <p:grpSpPr>
        <a:xfrm>
          <a:off x="0" y="0"/>
          <a:ext cx="0" cy="0"/>
          <a:chOff x="0" y="0"/>
          <a:chExt cx="0" cy="0"/>
        </a:xfrm>
      </p:grpSpPr>
      <p:sp>
        <p:nvSpPr>
          <p:cNvPr id="2" name="TextBox 1"/>
          <p:cNvSpPr txBox="1"/>
          <p:nvPr/>
        </p:nvSpPr>
        <p:spPr>
          <a:xfrm>
            <a:off x="320040" y="868680"/>
            <a:ext cx="11430000" cy="4678204"/>
          </a:xfrm>
          <a:prstGeom prst="rect">
            <a:avLst/>
          </a:prstGeom>
          <a:noFill/>
        </p:spPr>
        <p:txBody>
          <a:bodyPr wrap="square" rtlCol="0">
            <a:spAutoFit/>
          </a:bodyPr>
          <a:lstStyle/>
          <a:p>
            <a:r>
              <a:rPr lang="en-IN" sz="2800" b="1" dirty="0" smtClean="0">
                <a:latin typeface="Garamond" panose="02020404030301010803" pitchFamily="18" charset="0"/>
              </a:rPr>
              <a:t>Consequences of Not Remitting TDS with Income Tax Department:</a:t>
            </a:r>
          </a:p>
          <a:p>
            <a:endParaRPr lang="en-IN" sz="2800" b="1" dirty="0" smtClean="0">
              <a:latin typeface="Garamond" panose="02020404030301010803" pitchFamily="18" charset="0"/>
            </a:endParaRPr>
          </a:p>
          <a:p>
            <a:endParaRPr lang="en-IN" b="1" dirty="0">
              <a:latin typeface="Garamond" panose="02020404030301010803" pitchFamily="18" charset="0"/>
            </a:endParaRPr>
          </a:p>
          <a:p>
            <a:pPr marL="457200" indent="-457200">
              <a:buFont typeface="Arial" panose="020B0604020202020204" pitchFamily="34" charset="0"/>
              <a:buChar char="•"/>
            </a:pPr>
            <a:r>
              <a:rPr lang="en-US" sz="2400" b="1" dirty="0">
                <a:latin typeface="Garamond" panose="02020404030301010803" pitchFamily="18" charset="0"/>
              </a:rPr>
              <a:t>Disallowance of expenditure under section 40(a)(</a:t>
            </a:r>
            <a:r>
              <a:rPr lang="en-US" sz="2400" b="1" dirty="0" err="1">
                <a:latin typeface="Garamond" panose="02020404030301010803" pitchFamily="18" charset="0"/>
              </a:rPr>
              <a:t>i</a:t>
            </a:r>
            <a:r>
              <a:rPr lang="en-US" sz="2400" b="1" dirty="0">
                <a:latin typeface="Garamond" panose="02020404030301010803" pitchFamily="18" charset="0"/>
              </a:rPr>
              <a:t>) of and section 40(a)(</a:t>
            </a:r>
            <a:r>
              <a:rPr lang="en-US" sz="2400" b="1" dirty="0" err="1">
                <a:latin typeface="Garamond" panose="02020404030301010803" pitchFamily="18" charset="0"/>
              </a:rPr>
              <a:t>ia</a:t>
            </a:r>
            <a:r>
              <a:rPr lang="en-US" sz="2400" b="1" dirty="0" smtClean="0">
                <a:latin typeface="Garamond" panose="02020404030301010803" pitchFamily="18" charset="0"/>
              </a:rPr>
              <a:t>)</a:t>
            </a:r>
          </a:p>
          <a:p>
            <a:pPr marL="441325"/>
            <a:endParaRPr lang="en-US" sz="1200" dirty="0" smtClean="0">
              <a:latin typeface="Garamond" panose="02020404030301010803" pitchFamily="18" charset="0"/>
            </a:endParaRPr>
          </a:p>
          <a:p>
            <a:pPr marL="441325"/>
            <a:r>
              <a:rPr lang="en-US" sz="2400" dirty="0" smtClean="0">
                <a:latin typeface="Garamond" panose="02020404030301010803" pitchFamily="18" charset="0"/>
              </a:rPr>
              <a:t>Any </a:t>
            </a:r>
            <a:r>
              <a:rPr lang="en-US" sz="2400" dirty="0">
                <a:latin typeface="Garamond" panose="02020404030301010803" pitchFamily="18" charset="0"/>
              </a:rPr>
              <a:t>sum payable to a resident, which is subject to deduction of tax at source, would attract 30% disallowance if it is paid without deduction of tax at source or if tax is deducted but is not deposited with the Central Government till the due date of filing of return</a:t>
            </a:r>
            <a:r>
              <a:rPr lang="en-US" sz="2400" dirty="0" smtClean="0">
                <a:latin typeface="Garamond" panose="02020404030301010803" pitchFamily="18" charset="0"/>
              </a:rPr>
              <a:t>.</a:t>
            </a:r>
          </a:p>
          <a:p>
            <a:pPr marL="441325"/>
            <a:endParaRPr lang="en-US" sz="2000" dirty="0" smtClean="0">
              <a:latin typeface="Garamond" panose="02020404030301010803" pitchFamily="18" charset="0"/>
            </a:endParaRPr>
          </a:p>
          <a:p>
            <a:pPr marL="441325"/>
            <a:r>
              <a:rPr lang="en-US" sz="2400" dirty="0">
                <a:latin typeface="Garamond" panose="02020404030301010803" pitchFamily="18" charset="0"/>
              </a:rPr>
              <a:t>However, where in respect of any such sum, tax is deducted or deposited in subsequent year, as the case may be, the expenditure so disallowed shall be allowed as deduction in that year</a:t>
            </a:r>
            <a:r>
              <a:rPr lang="en-US" sz="2400" dirty="0" smtClean="0">
                <a:latin typeface="Garamond" panose="02020404030301010803" pitchFamily="18" charset="0"/>
              </a:rPr>
              <a:t>.</a:t>
            </a:r>
          </a:p>
          <a:p>
            <a:pPr marL="441325"/>
            <a:endParaRPr lang="en-US" sz="2400" dirty="0">
              <a:latin typeface="Garamond" panose="02020404030301010803" pitchFamily="18" charset="0"/>
            </a:endParaRPr>
          </a:p>
        </p:txBody>
      </p:sp>
    </p:spTree>
    <p:extLst>
      <p:ext uri="{BB962C8B-B14F-4D97-AF65-F5344CB8AC3E}">
        <p14:creationId xmlns:p14="http://schemas.microsoft.com/office/powerpoint/2010/main" val="200710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289560" y="586026"/>
            <a:ext cx="11201400" cy="5786199"/>
          </a:xfrm>
          <a:prstGeom prst="rect">
            <a:avLst/>
          </a:prstGeom>
        </p:spPr>
        <p:txBody>
          <a:bodyPr wrap="square">
            <a:spAutoFit/>
          </a:bodyPr>
          <a:lstStyle/>
          <a:p>
            <a:pPr marL="342900" indent="-342900">
              <a:buFont typeface="Arial" panose="020B0604020202020204" pitchFamily="34" charset="0"/>
              <a:buChar char="•"/>
            </a:pPr>
            <a:r>
              <a:rPr lang="en-IN" sz="2400" b="1" dirty="0">
                <a:latin typeface="Garamond" panose="02020404030301010803" pitchFamily="18" charset="0"/>
              </a:rPr>
              <a:t>Levy of Interest under Section 221</a:t>
            </a:r>
          </a:p>
          <a:p>
            <a:endParaRPr lang="en-IN" sz="2000" b="1" dirty="0">
              <a:latin typeface="Garamond" panose="02020404030301010803" pitchFamily="18" charset="0"/>
            </a:endParaRPr>
          </a:p>
          <a:p>
            <a:pPr marL="365125"/>
            <a:r>
              <a:rPr lang="en-IN" sz="2400" dirty="0">
                <a:latin typeface="Garamond" panose="02020404030301010803" pitchFamily="18" charset="0"/>
              </a:rPr>
              <a:t>Person in default </a:t>
            </a:r>
            <a:r>
              <a:rPr lang="en-US" sz="2400" dirty="0">
                <a:latin typeface="Garamond" panose="02020404030301010803" pitchFamily="18" charset="0"/>
              </a:rPr>
              <a:t>shall be liable to action in accordance with the provisions of </a:t>
            </a:r>
            <a:r>
              <a:rPr lang="en-US" sz="2400" b="1" dirty="0">
                <a:latin typeface="Garamond" panose="02020404030301010803" pitchFamily="18" charset="0"/>
              </a:rPr>
              <a:t>section 201 </a:t>
            </a:r>
            <a:r>
              <a:rPr lang="en-US" sz="2400" dirty="0">
                <a:latin typeface="Garamond" panose="02020404030301010803" pitchFamily="18" charset="0"/>
              </a:rPr>
              <a:t>and shall be deemed to be an assessee-in-default in respect of such tax and liable for penal action u/s </a:t>
            </a:r>
            <a:r>
              <a:rPr lang="en-US" sz="2400" b="1" dirty="0">
                <a:latin typeface="Garamond" panose="02020404030301010803" pitchFamily="18" charset="0"/>
              </a:rPr>
              <a:t>221</a:t>
            </a:r>
            <a:r>
              <a:rPr lang="en-US" sz="2400" dirty="0">
                <a:latin typeface="Garamond" panose="02020404030301010803" pitchFamily="18" charset="0"/>
              </a:rPr>
              <a:t> of the Act</a:t>
            </a:r>
            <a:r>
              <a:rPr lang="en-US" sz="2400" dirty="0" smtClean="0">
                <a:latin typeface="Garamond" panose="02020404030301010803" pitchFamily="18" charset="0"/>
              </a:rPr>
              <a:t>.</a:t>
            </a:r>
          </a:p>
          <a:p>
            <a:pPr marL="365125"/>
            <a:endParaRPr lang="en-US" sz="2400" dirty="0">
              <a:latin typeface="Garamond" panose="02020404030301010803" pitchFamily="18" charset="0"/>
            </a:endParaRPr>
          </a:p>
          <a:p>
            <a:pPr marL="365125"/>
            <a:r>
              <a:rPr lang="en-US" sz="2400" dirty="0">
                <a:latin typeface="Garamond" panose="02020404030301010803" pitchFamily="18" charset="0"/>
              </a:rPr>
              <a:t>Further Section 201(1A)  lays down that such person  shall  be liable to pay simple </a:t>
            </a:r>
            <a:r>
              <a:rPr lang="en-US" sz="2400" dirty="0" smtClean="0">
                <a:latin typeface="Garamond" panose="02020404030301010803" pitchFamily="18" charset="0"/>
              </a:rPr>
              <a:t>interest</a:t>
            </a:r>
          </a:p>
          <a:p>
            <a:pPr marL="365125"/>
            <a:endParaRPr lang="en-US" sz="1400" dirty="0">
              <a:latin typeface="Garamond" panose="02020404030301010803" pitchFamily="18" charset="0"/>
            </a:endParaRPr>
          </a:p>
          <a:p>
            <a:pPr marL="715963" indent="-350838">
              <a:buFont typeface="+mj-lt"/>
              <a:buAutoNum type="romanLcPeriod"/>
            </a:pPr>
            <a:r>
              <a:rPr lang="en-US" sz="2400" dirty="0">
                <a:latin typeface="Garamond" panose="02020404030301010803" pitchFamily="18" charset="0"/>
              </a:rPr>
              <a:t>at </a:t>
            </a:r>
            <a:r>
              <a:rPr lang="en-US" sz="2400" b="1" dirty="0">
                <a:latin typeface="Garamond" panose="02020404030301010803" pitchFamily="18" charset="0"/>
              </a:rPr>
              <a:t>1% </a:t>
            </a:r>
            <a:r>
              <a:rPr lang="en-US" sz="2400" dirty="0">
                <a:latin typeface="Garamond" panose="02020404030301010803" pitchFamily="18" charset="0"/>
              </a:rPr>
              <a:t>for every month or part of the month on the amount of such tax from the date on  which such tax was deductible to the date </a:t>
            </a:r>
            <a:r>
              <a:rPr lang="en-US" sz="2400" dirty="0" smtClean="0">
                <a:latin typeface="Garamond" panose="02020404030301010803" pitchFamily="18" charset="0"/>
              </a:rPr>
              <a:t>on </a:t>
            </a:r>
            <a:r>
              <a:rPr lang="en-US" sz="2400" dirty="0">
                <a:latin typeface="Garamond" panose="02020404030301010803" pitchFamily="18" charset="0"/>
              </a:rPr>
              <a:t>which such tax is deducted; </a:t>
            </a:r>
            <a:r>
              <a:rPr lang="en-US" sz="2400" dirty="0" smtClean="0">
                <a:latin typeface="Garamond" panose="02020404030301010803" pitchFamily="18" charset="0"/>
              </a:rPr>
              <a:t>and</a:t>
            </a:r>
          </a:p>
          <a:p>
            <a:pPr marL="715963" indent="-350838">
              <a:buFont typeface="+mj-lt"/>
              <a:buAutoNum type="romanLcPeriod"/>
            </a:pPr>
            <a:r>
              <a:rPr lang="en-US" sz="2400" dirty="0">
                <a:latin typeface="Garamond" panose="02020404030301010803" pitchFamily="18" charset="0"/>
              </a:rPr>
              <a:t>at </a:t>
            </a:r>
            <a:r>
              <a:rPr lang="en-US" sz="2400" b="1" dirty="0">
                <a:latin typeface="Garamond" panose="02020404030301010803" pitchFamily="18" charset="0"/>
              </a:rPr>
              <a:t>one and one-half percent </a:t>
            </a:r>
            <a:r>
              <a:rPr lang="en-US" sz="2400" dirty="0">
                <a:latin typeface="Garamond" panose="02020404030301010803" pitchFamily="18" charset="0"/>
              </a:rPr>
              <a:t>for every month or part of a month on the amount of such tax from the date on which such tax was deducted to the date on which such tax is actually paid</a:t>
            </a:r>
            <a:r>
              <a:rPr lang="en-US" sz="2400" dirty="0" smtClean="0">
                <a:latin typeface="Garamond" panose="02020404030301010803" pitchFamily="18" charset="0"/>
              </a:rPr>
              <a:t>.</a:t>
            </a:r>
          </a:p>
          <a:p>
            <a:pPr marL="365125"/>
            <a:endParaRPr lang="en-US" sz="2400" dirty="0">
              <a:latin typeface="Garamond" panose="02020404030301010803" pitchFamily="18" charset="0"/>
            </a:endParaRPr>
          </a:p>
          <a:p>
            <a:pPr marL="365125"/>
            <a:r>
              <a:rPr lang="en-US" sz="2400" dirty="0">
                <a:latin typeface="Garamond" panose="02020404030301010803" pitchFamily="18" charset="0"/>
              </a:rPr>
              <a:t>Such interest, if chargeable,  is mandatory in nature and has to be paid before furnishing of quarterly statement of TDS for respective quarter.</a:t>
            </a:r>
            <a:endParaRPr lang="en-IN" sz="2400" dirty="0">
              <a:latin typeface="Garamond" panose="02020404030301010803" pitchFamily="18" charset="0"/>
            </a:endParaRPr>
          </a:p>
        </p:txBody>
      </p:sp>
    </p:spTree>
    <p:extLst>
      <p:ext uri="{BB962C8B-B14F-4D97-AF65-F5344CB8AC3E}">
        <p14:creationId xmlns:p14="http://schemas.microsoft.com/office/powerpoint/2010/main" val="1517852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487680" y="297656"/>
            <a:ext cx="11506200" cy="6186309"/>
          </a:xfrm>
          <a:prstGeom prst="rect">
            <a:avLst/>
          </a:prstGeom>
        </p:spPr>
        <p:txBody>
          <a:bodyPr wrap="square">
            <a:spAutoFit/>
          </a:bodyPr>
          <a:lstStyle/>
          <a:p>
            <a:pPr marL="342900" indent="-342900">
              <a:buFont typeface="Arial" panose="020B0604020202020204" pitchFamily="34" charset="0"/>
              <a:buChar char="•"/>
            </a:pPr>
            <a:r>
              <a:rPr lang="en-US" sz="2400" b="1" dirty="0" smtClean="0">
                <a:latin typeface="Garamond" panose="02020404030301010803" pitchFamily="18" charset="0"/>
              </a:rPr>
              <a:t>Penalty for Delay in filing TDS Returns:</a:t>
            </a:r>
          </a:p>
          <a:p>
            <a:pPr marL="365125"/>
            <a:endParaRPr lang="en-US" sz="1200" dirty="0" smtClean="0">
              <a:latin typeface="Garamond" panose="02020404030301010803" pitchFamily="18" charset="0"/>
            </a:endParaRPr>
          </a:p>
          <a:p>
            <a:pPr marL="365125"/>
            <a:r>
              <a:rPr lang="en-US" sz="2200" dirty="0" smtClean="0">
                <a:latin typeface="Garamond" panose="02020404030301010803" pitchFamily="18" charset="0"/>
              </a:rPr>
              <a:t>All Person must </a:t>
            </a:r>
            <a:r>
              <a:rPr lang="en-US" sz="2200" dirty="0">
                <a:latin typeface="Garamond" panose="02020404030301010803" pitchFamily="18" charset="0"/>
              </a:rPr>
              <a:t>bear a penalty of </a:t>
            </a:r>
            <a:r>
              <a:rPr lang="en-US" sz="2200" b="1" dirty="0">
                <a:latin typeface="Garamond" panose="02020404030301010803" pitchFamily="18" charset="0"/>
              </a:rPr>
              <a:t>Rs.200/day</a:t>
            </a:r>
            <a:r>
              <a:rPr lang="en-US" sz="2200" dirty="0">
                <a:latin typeface="Garamond" panose="02020404030301010803" pitchFamily="18" charset="0"/>
              </a:rPr>
              <a:t>, under section 234E, for the delay in filing TDS or TCS returns after the specified due date. However, such a penalty will not exceed the amount of TDS for which the statement was required to be filed</a:t>
            </a:r>
            <a:r>
              <a:rPr lang="en-US" sz="2200" dirty="0" smtClean="0">
                <a:latin typeface="Garamond" panose="02020404030301010803" pitchFamily="18" charset="0"/>
              </a:rPr>
              <a:t>.</a:t>
            </a:r>
          </a:p>
          <a:p>
            <a:pPr marL="365125"/>
            <a:endParaRPr lang="en-US" sz="2400" dirty="0">
              <a:latin typeface="Garamond" panose="02020404030301010803" pitchFamily="18" charset="0"/>
            </a:endParaRPr>
          </a:p>
          <a:p>
            <a:pPr marL="342900" indent="-342900">
              <a:buFont typeface="Arial" panose="020B0604020202020204" pitchFamily="34" charset="0"/>
              <a:buChar char="•"/>
            </a:pPr>
            <a:r>
              <a:rPr lang="en-US" sz="2400" b="1" dirty="0" smtClean="0">
                <a:latin typeface="Garamond" panose="02020404030301010803" pitchFamily="18" charset="0"/>
              </a:rPr>
              <a:t>Penalty under section 271H:</a:t>
            </a:r>
          </a:p>
          <a:p>
            <a:endParaRPr lang="en-US" sz="1200" b="1" dirty="0" smtClean="0">
              <a:latin typeface="Garamond" panose="02020404030301010803" pitchFamily="18" charset="0"/>
            </a:endParaRPr>
          </a:p>
          <a:p>
            <a:pPr marL="365125"/>
            <a:r>
              <a:rPr lang="en-US" sz="2200" dirty="0" smtClean="0">
                <a:latin typeface="Garamond" panose="02020404030301010803" pitchFamily="18" charset="0"/>
              </a:rPr>
              <a:t>A </a:t>
            </a:r>
            <a:r>
              <a:rPr lang="en-US" sz="2200" dirty="0">
                <a:latin typeface="Garamond" panose="02020404030301010803" pitchFamily="18" charset="0"/>
              </a:rPr>
              <a:t>penalty from </a:t>
            </a:r>
            <a:r>
              <a:rPr lang="en-US" sz="2200" b="1" dirty="0">
                <a:latin typeface="Garamond" panose="02020404030301010803" pitchFamily="18" charset="0"/>
              </a:rPr>
              <a:t>Rs.10,000</a:t>
            </a:r>
            <a:r>
              <a:rPr lang="en-US" sz="2200" dirty="0">
                <a:latin typeface="Garamond" panose="02020404030301010803" pitchFamily="18" charset="0"/>
              </a:rPr>
              <a:t> to </a:t>
            </a:r>
            <a:r>
              <a:rPr lang="en-US" sz="2200" b="1" dirty="0">
                <a:latin typeface="Garamond" panose="02020404030301010803" pitchFamily="18" charset="0"/>
              </a:rPr>
              <a:t>Rs.1 </a:t>
            </a:r>
            <a:r>
              <a:rPr lang="en-US" sz="2200" b="1" dirty="0" smtClean="0">
                <a:latin typeface="Garamond" panose="02020404030301010803" pitchFamily="18" charset="0"/>
              </a:rPr>
              <a:t>Lakh </a:t>
            </a:r>
            <a:r>
              <a:rPr lang="en-US" sz="2200" dirty="0">
                <a:latin typeface="Garamond" panose="02020404030301010803" pitchFamily="18" charset="0"/>
              </a:rPr>
              <a:t>is </a:t>
            </a:r>
            <a:r>
              <a:rPr lang="en-US" sz="2200" dirty="0" err="1">
                <a:latin typeface="Garamond" panose="02020404030301010803" pitchFamily="18" charset="0"/>
              </a:rPr>
              <a:t>leviable</a:t>
            </a:r>
            <a:r>
              <a:rPr lang="en-US" sz="2200" dirty="0">
                <a:latin typeface="Garamond" panose="02020404030301010803" pitchFamily="18" charset="0"/>
              </a:rPr>
              <a:t> under Section 271H if a company provides incorrect information or fails to submit the returns within the specified due date. This penalty will be charged in addition to the penalty under </a:t>
            </a:r>
            <a:r>
              <a:rPr lang="en-US" sz="2200" b="1" dirty="0">
                <a:latin typeface="Garamond" panose="02020404030301010803" pitchFamily="18" charset="0"/>
              </a:rPr>
              <a:t>Section 234E</a:t>
            </a:r>
            <a:r>
              <a:rPr lang="en-US" sz="2200" b="1" dirty="0" smtClean="0">
                <a:latin typeface="Garamond" panose="02020404030301010803" pitchFamily="18" charset="0"/>
              </a:rPr>
              <a:t>.</a:t>
            </a:r>
          </a:p>
          <a:p>
            <a:pPr marL="365125"/>
            <a:endParaRPr lang="en-US" sz="1400" dirty="0" smtClean="0">
              <a:latin typeface="Garamond" panose="02020404030301010803" pitchFamily="18" charset="0"/>
            </a:endParaRPr>
          </a:p>
          <a:p>
            <a:pPr marL="365125"/>
            <a:r>
              <a:rPr lang="en-US" sz="2200" dirty="0" smtClean="0">
                <a:latin typeface="Garamond" panose="02020404030301010803" pitchFamily="18" charset="0"/>
              </a:rPr>
              <a:t>No </a:t>
            </a:r>
            <a:r>
              <a:rPr lang="en-US" sz="2200" dirty="0">
                <a:latin typeface="Garamond" panose="02020404030301010803" pitchFamily="18" charset="0"/>
              </a:rPr>
              <a:t>penalty under Section 271H will be charged in case of delay in filing the TDS/TCS return if the following conditions are satisfied</a:t>
            </a:r>
            <a:r>
              <a:rPr lang="en-US" sz="2200" dirty="0" smtClean="0">
                <a:latin typeface="Garamond" panose="02020404030301010803" pitchFamily="18" charset="0"/>
              </a:rPr>
              <a:t>:</a:t>
            </a:r>
          </a:p>
          <a:p>
            <a:pPr marL="365125"/>
            <a:endParaRPr lang="en-US" sz="2000" dirty="0" smtClean="0">
              <a:latin typeface="Garamond" panose="02020404030301010803" pitchFamily="18" charset="0"/>
            </a:endParaRPr>
          </a:p>
          <a:p>
            <a:pPr marL="708025" indent="-342900">
              <a:buFont typeface="Wingdings" panose="05000000000000000000" pitchFamily="2" charset="2"/>
              <a:buChar char="§"/>
            </a:pPr>
            <a:r>
              <a:rPr lang="en-US" sz="2200" dirty="0">
                <a:latin typeface="Garamond" panose="02020404030301010803" pitchFamily="18" charset="0"/>
              </a:rPr>
              <a:t>The tax deducted/collected at source is paid to the credit of the government</a:t>
            </a:r>
            <a:r>
              <a:rPr lang="en-US" sz="2200" dirty="0" smtClean="0">
                <a:latin typeface="Garamond" panose="02020404030301010803" pitchFamily="18" charset="0"/>
              </a:rPr>
              <a:t>.</a:t>
            </a:r>
          </a:p>
          <a:p>
            <a:pPr marL="708025" indent="-342900">
              <a:buFont typeface="Wingdings" panose="05000000000000000000" pitchFamily="2" charset="2"/>
              <a:buChar char="§"/>
            </a:pPr>
            <a:r>
              <a:rPr lang="en-US" sz="2200" dirty="0">
                <a:latin typeface="Garamond" panose="02020404030301010803" pitchFamily="18" charset="0"/>
              </a:rPr>
              <a:t>Late filing fees and interest (if any) is paid to the credit of the government</a:t>
            </a:r>
            <a:r>
              <a:rPr lang="en-US" sz="2200" dirty="0" smtClean="0">
                <a:latin typeface="Garamond" panose="02020404030301010803" pitchFamily="18" charset="0"/>
              </a:rPr>
              <a:t>.</a:t>
            </a:r>
          </a:p>
          <a:p>
            <a:pPr marL="708025" indent="-342900">
              <a:buFont typeface="Wingdings" panose="05000000000000000000" pitchFamily="2" charset="2"/>
              <a:buChar char="§"/>
            </a:pPr>
            <a:r>
              <a:rPr lang="en-US" sz="2200" dirty="0">
                <a:latin typeface="Garamond" panose="02020404030301010803" pitchFamily="18" charset="0"/>
              </a:rPr>
              <a:t>The TDS/TCS return is filed before the expiry of a period of one year from the due date specified in this behalf.</a:t>
            </a:r>
            <a:endParaRPr lang="en-IN" sz="2200" dirty="0">
              <a:latin typeface="Garamond" panose="02020404030301010803" pitchFamily="18" charset="0"/>
            </a:endParaRPr>
          </a:p>
        </p:txBody>
      </p:sp>
    </p:spTree>
    <p:extLst>
      <p:ext uri="{BB962C8B-B14F-4D97-AF65-F5344CB8AC3E}">
        <p14:creationId xmlns:p14="http://schemas.microsoft.com/office/powerpoint/2010/main" val="69619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0215553"/>
              </p:ext>
            </p:extLst>
          </p:nvPr>
        </p:nvGraphicFramePr>
        <p:xfrm>
          <a:off x="1" y="685800"/>
          <a:ext cx="12191999" cy="4819650"/>
        </p:xfrm>
        <a:graphic>
          <a:graphicData uri="http://schemas.openxmlformats.org/drawingml/2006/table">
            <a:tbl>
              <a:tblPr firstRow="1" bandRow="1">
                <a:tableStyleId>{5C22544A-7EE6-4342-B048-85BDC9FD1C3A}</a:tableStyleId>
              </a:tblPr>
              <a:tblGrid>
                <a:gridCol w="1734671">
                  <a:extLst>
                    <a:ext uri="{9D8B030D-6E8A-4147-A177-3AD203B41FA5}">
                      <a16:colId xmlns:a16="http://schemas.microsoft.com/office/drawing/2014/main" xmlns="" val="20000"/>
                    </a:ext>
                  </a:extLst>
                </a:gridCol>
                <a:gridCol w="2756647">
                  <a:extLst>
                    <a:ext uri="{9D8B030D-6E8A-4147-A177-3AD203B41FA5}">
                      <a16:colId xmlns:a16="http://schemas.microsoft.com/office/drawing/2014/main" xmlns="" val="20002"/>
                    </a:ext>
                  </a:extLst>
                </a:gridCol>
                <a:gridCol w="1949823">
                  <a:extLst>
                    <a:ext uri="{9D8B030D-6E8A-4147-A177-3AD203B41FA5}">
                      <a16:colId xmlns:a16="http://schemas.microsoft.com/office/drawing/2014/main" xmlns="" val="20003"/>
                    </a:ext>
                  </a:extLst>
                </a:gridCol>
                <a:gridCol w="1744862">
                  <a:extLst>
                    <a:ext uri="{9D8B030D-6E8A-4147-A177-3AD203B41FA5}">
                      <a16:colId xmlns:a16="http://schemas.microsoft.com/office/drawing/2014/main" xmlns="" val="20004"/>
                    </a:ext>
                  </a:extLst>
                </a:gridCol>
                <a:gridCol w="1872397">
                  <a:extLst>
                    <a:ext uri="{9D8B030D-6E8A-4147-A177-3AD203B41FA5}">
                      <a16:colId xmlns:a16="http://schemas.microsoft.com/office/drawing/2014/main" xmlns="" val="20005"/>
                    </a:ext>
                  </a:extLst>
                </a:gridCol>
                <a:gridCol w="2133599">
                  <a:extLst>
                    <a:ext uri="{9D8B030D-6E8A-4147-A177-3AD203B41FA5}">
                      <a16:colId xmlns:a16="http://schemas.microsoft.com/office/drawing/2014/main" xmlns="" val="20006"/>
                    </a:ext>
                  </a:extLst>
                </a:gridCol>
              </a:tblGrid>
              <a:tr h="1099307">
                <a:tc>
                  <a:txBody>
                    <a:bodyPr/>
                    <a:lstStyle/>
                    <a:p>
                      <a:pPr algn="ctr"/>
                      <a:r>
                        <a:rPr lang="en-IN" sz="1800" dirty="0">
                          <a:latin typeface="Bookman Old Style" panose="02050604050505020204" pitchFamily="18" charset="0"/>
                        </a:rPr>
                        <a:t>SECTION</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NATURE OF PAYMENT</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PAYER</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PAYEE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RATE</a:t>
                      </a:r>
                    </a:p>
                  </a:txBody>
                  <a:tcPr anchor="ctr">
                    <a:lnT w="12700" cap="flat" cmpd="sng" algn="ctr">
                      <a:solidFill>
                        <a:schemeClr val="tx1"/>
                      </a:solidFill>
                      <a:prstDash val="solid"/>
                      <a:round/>
                      <a:headEnd type="none" w="med" len="med"/>
                      <a:tailEnd type="none" w="med" len="med"/>
                    </a:lnT>
                    <a:solidFill>
                      <a:srgbClr val="F3853B"/>
                    </a:solidFill>
                  </a:tcPr>
                </a:tc>
                <a:tc>
                  <a:txBody>
                    <a:bodyPr/>
                    <a:lstStyle/>
                    <a:p>
                      <a:pPr algn="ctr"/>
                      <a:r>
                        <a:rPr lang="en-IN" sz="1800" dirty="0">
                          <a:latin typeface="Bookman Old Style" panose="02050604050505020204" pitchFamily="18" charset="0"/>
                        </a:rPr>
                        <a:t>LIMIT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3853B"/>
                    </a:solidFill>
                  </a:tcPr>
                </a:tc>
                <a:extLst>
                  <a:ext uri="{0D108BD9-81ED-4DB2-BD59-A6C34878D82A}">
                    <a16:rowId xmlns:a16="http://schemas.microsoft.com/office/drawing/2014/main" xmlns="" val="10000"/>
                  </a:ext>
                </a:extLst>
              </a:tr>
              <a:tr h="3720343">
                <a:tc>
                  <a:txBody>
                    <a:bodyPr/>
                    <a:lstStyle/>
                    <a:p>
                      <a:pPr algn="ctr"/>
                      <a:endParaRPr lang="en-IN" sz="900" b="1" dirty="0">
                        <a:latin typeface="Bookman Old Style" panose="02050604050505020204" pitchFamily="18" charset="0"/>
                      </a:endParaRPr>
                    </a:p>
                    <a:p>
                      <a:pPr algn="ctr"/>
                      <a:r>
                        <a:rPr lang="en-IN" sz="1800" b="1" dirty="0">
                          <a:latin typeface="Bookman Old Style" panose="02050604050505020204" pitchFamily="18" charset="0"/>
                        </a:rPr>
                        <a:t>194-IA</a:t>
                      </a:r>
                    </a:p>
                  </a:txBody>
                  <a:tcPr>
                    <a:lnB w="12700" cap="flat" cmpd="sng" algn="ctr">
                      <a:solidFill>
                        <a:schemeClr val="tx1"/>
                      </a:solidFill>
                      <a:prstDash val="solid"/>
                      <a:round/>
                      <a:headEnd type="none" w="med" len="med"/>
                      <a:tailEnd type="none" w="med" len="med"/>
                    </a:lnB>
                  </a:tcPr>
                </a:tc>
                <a:tc>
                  <a:txBody>
                    <a:bodyPr/>
                    <a:lstStyle/>
                    <a:p>
                      <a:pPr algn="l"/>
                      <a:r>
                        <a:rPr lang="en-IN" sz="1600" dirty="0">
                          <a:latin typeface="Bookman Old Style" panose="02050604050505020204" pitchFamily="18" charset="0"/>
                        </a:rPr>
                        <a:t>Payment on transfer of certain </a:t>
                      </a:r>
                      <a:r>
                        <a:rPr lang="en-IN" sz="1600" b="1" dirty="0">
                          <a:latin typeface="Bookman Old Style" panose="02050604050505020204" pitchFamily="18" charset="0"/>
                        </a:rPr>
                        <a:t>immovable</a:t>
                      </a:r>
                      <a:r>
                        <a:rPr lang="en-IN" sz="1600" dirty="0">
                          <a:latin typeface="Bookman Old Style" panose="02050604050505020204" pitchFamily="18" charset="0"/>
                        </a:rPr>
                        <a:t> </a:t>
                      </a:r>
                      <a:r>
                        <a:rPr lang="en-IN" sz="1600" b="1" dirty="0">
                          <a:latin typeface="Bookman Old Style" panose="02050604050505020204" pitchFamily="18" charset="0"/>
                        </a:rPr>
                        <a:t>property</a:t>
                      </a:r>
                      <a:r>
                        <a:rPr lang="en-IN" sz="1600" baseline="0" dirty="0">
                          <a:latin typeface="Bookman Old Style" panose="02050604050505020204" pitchFamily="18" charset="0"/>
                        </a:rPr>
                        <a:t> other than agricultural land.</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a:t>
                      </a:r>
                      <a:r>
                        <a:rPr lang="en-IN" sz="1600" baseline="0" dirty="0">
                          <a:latin typeface="Bookman Old Style" panose="02050604050505020204" pitchFamily="18" charset="0"/>
                        </a:rPr>
                        <a:t> person, being a transferee (other than a person referred to in section 194LA)</a:t>
                      </a:r>
                      <a:endParaRPr lang="en-IN" sz="1600" dirty="0">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Bookman Old Style" panose="02050604050505020204" pitchFamily="18" charset="0"/>
                        </a:rPr>
                        <a:t>Any </a:t>
                      </a:r>
                      <a:r>
                        <a:rPr lang="en-IN" sz="1600" b="1" dirty="0">
                          <a:latin typeface="Bookman Old Style" panose="02050604050505020204" pitchFamily="18" charset="0"/>
                        </a:rPr>
                        <a:t>Resident</a:t>
                      </a:r>
                      <a:r>
                        <a:rPr lang="en-IN" sz="1600" dirty="0">
                          <a:latin typeface="Bookman Old Style" panose="02050604050505020204" pitchFamily="18" charset="0"/>
                        </a:rPr>
                        <a:t> Transferor</a:t>
                      </a: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solidFill>
                            <a:schemeClr val="tx1"/>
                          </a:solidFill>
                          <a:latin typeface="Bookman Old Style" panose="02050604050505020204" pitchFamily="18" charset="0"/>
                        </a:rPr>
                        <a:t>1 % (0.75 %*) </a:t>
                      </a:r>
                    </a:p>
                    <a:p>
                      <a:pPr marL="0" indent="0" algn="ctr">
                        <a:buFont typeface="Arial" panose="020B0604020202020204" pitchFamily="34" charset="0"/>
                        <a:buNone/>
                      </a:pPr>
                      <a:endParaRPr lang="en-IN" sz="1600" baseline="0" dirty="0">
                        <a:solidFill>
                          <a:schemeClr val="tx1"/>
                        </a:solidFill>
                        <a:latin typeface="Bookman Old Style" panose="02050604050505020204" pitchFamily="18" charset="0"/>
                      </a:endParaRPr>
                    </a:p>
                    <a:p>
                      <a:pPr marL="0" indent="0" algn="ctr">
                        <a:buFont typeface="Arial" panose="020B0604020202020204" pitchFamily="34" charset="0"/>
                        <a:buNone/>
                      </a:pPr>
                      <a:r>
                        <a:rPr lang="en-IN" sz="1600" baseline="0" dirty="0">
                          <a:solidFill>
                            <a:schemeClr val="tx1"/>
                          </a:solidFill>
                          <a:latin typeface="Bookman Old Style" panose="02050604050505020204" pitchFamily="18" charset="0"/>
                        </a:rPr>
                        <a:t>* Rates for period from 14.5.2020 to 31.3.2021</a:t>
                      </a:r>
                    </a:p>
                    <a:p>
                      <a:pPr marL="0" indent="0" algn="ctr">
                        <a:buFont typeface="Arial" panose="020B0604020202020204" pitchFamily="34" charset="0"/>
                        <a:buNone/>
                      </a:pPr>
                      <a:endParaRPr lang="en-IN" sz="1600" dirty="0">
                        <a:solidFill>
                          <a:schemeClr val="tx1"/>
                        </a:solidFill>
                        <a:latin typeface="Bookman Old Style" panose="02050604050505020204" pitchFamily="18" charset="0"/>
                      </a:endParaRPr>
                    </a:p>
                  </a:txBody>
                  <a:tcP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IN" sz="1600" b="1" dirty="0">
                          <a:latin typeface="Bookman Old Style" panose="02050604050505020204" pitchFamily="18" charset="0"/>
                        </a:rPr>
                        <a:t>Rs. 50,00,000 </a:t>
                      </a:r>
                    </a:p>
                    <a:p>
                      <a:pPr marL="0" indent="0" algn="ctr">
                        <a:buFont typeface="Arial" panose="020B0604020202020204" pitchFamily="34" charset="0"/>
                        <a:buNone/>
                      </a:pPr>
                      <a:r>
                        <a:rPr lang="en-IN" sz="1600" dirty="0">
                          <a:latin typeface="Bookman Old Style" panose="02050604050505020204" pitchFamily="18" charset="0"/>
                        </a:rPr>
                        <a:t>(Consideration</a:t>
                      </a:r>
                      <a:r>
                        <a:rPr lang="en-IN" sz="1600" baseline="0" dirty="0">
                          <a:latin typeface="Bookman Old Style" panose="02050604050505020204" pitchFamily="18" charset="0"/>
                        </a:rPr>
                        <a:t> for transfer)</a:t>
                      </a:r>
                      <a:endParaRPr lang="en-IN" sz="1600" dirty="0">
                        <a:latin typeface="Bookman Old Style" panose="02050604050505020204" pitchFamily="18" charset="0"/>
                      </a:endParaRPr>
                    </a:p>
                    <a:p>
                      <a:pPr marL="0" indent="0" algn="ctr">
                        <a:buFont typeface="Arial" panose="020B0604020202020204" pitchFamily="34" charset="0"/>
                        <a:buNone/>
                      </a:pPr>
                      <a:endParaRPr lang="en-IN" sz="1600" dirty="0">
                        <a:latin typeface="Bookman Old Style" panose="020506040505050202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2050" name="Picture 2" descr="House Clipart Stick Figure - Guard House Vector Png, Transparent Png -  600x568(#1018239) - PngFin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315" b="97840" l="4286" r="94167">
                        <a14:foregroundMark x1="26786" y1="37654" x2="26905" y2="37654"/>
                        <a14:foregroundMark x1="28690" y1="20216" x2="28690" y2="20216"/>
                      </a14:backgroundRemoval>
                    </a14:imgEffect>
                  </a14:imgLayer>
                </a14:imgProps>
              </a:ext>
              <a:ext uri="{28A0092B-C50C-407E-A947-70E740481C1C}">
                <a14:useLocalDpi xmlns:a14="http://schemas.microsoft.com/office/drawing/2010/main" val="0"/>
              </a:ext>
            </a:extLst>
          </a:blip>
          <a:srcRect l="12897" r="11079" b="2118"/>
          <a:stretch/>
        </p:blipFill>
        <p:spPr bwMode="auto">
          <a:xfrm>
            <a:off x="2258859" y="3629675"/>
            <a:ext cx="1507110" cy="149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9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2"/>
          <a:stretch>
            <a:fillRect/>
          </a:stretch>
        </p:blipFill>
        <p:spPr>
          <a:xfrm>
            <a:off x="6115050" y="3629371"/>
            <a:ext cx="4753791" cy="26124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487680"/>
            <a:ext cx="9159240" cy="584775"/>
          </a:xfrm>
          <a:prstGeom prst="rect">
            <a:avLst/>
          </a:prstGeom>
          <a:noFill/>
        </p:spPr>
        <p:txBody>
          <a:bodyPr wrap="square" rtlCol="0">
            <a:spAutoFit/>
          </a:bodyPr>
          <a:lstStyle/>
          <a:p>
            <a:r>
              <a:rPr lang="en-IN" sz="3200" b="1" dirty="0">
                <a:latin typeface="Garamond" panose="02020404030301010803" pitchFamily="18" charset="0"/>
              </a:rPr>
              <a:t>Why TDS on transfer of Immovable Property?</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150000"/>
                    </a14:imgEffect>
                  </a14:imgLayer>
                </a14:imgProps>
              </a:ext>
            </a:extLst>
          </a:blip>
          <a:stretch>
            <a:fillRect/>
          </a:stretch>
        </p:blipFill>
        <p:spPr>
          <a:xfrm>
            <a:off x="640080" y="1268711"/>
            <a:ext cx="10182855" cy="288000"/>
          </a:xfrm>
          <a:prstGeom prst="rect">
            <a:avLst/>
          </a:prstGeom>
        </p:spPr>
      </p:pic>
      <p:sp>
        <p:nvSpPr>
          <p:cNvPr id="4" name="TextBox 3"/>
          <p:cNvSpPr txBox="1"/>
          <p:nvPr/>
        </p:nvSpPr>
        <p:spPr>
          <a:xfrm>
            <a:off x="838200" y="2087880"/>
            <a:ext cx="6461760" cy="415498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Garamond" panose="02020404030301010803" pitchFamily="18" charset="0"/>
              </a:rPr>
              <a:t>Former Finance Minister P. Chidambaram while introducing TDS on Property said that the transactions of Immovable Property are usually undervalued and under‐reported.</a:t>
            </a:r>
          </a:p>
          <a:p>
            <a:pPr algn="just"/>
            <a:endParaRPr lang="en-US" sz="1200" dirty="0">
              <a:latin typeface="Garamond" panose="02020404030301010803" pitchFamily="18" charset="0"/>
            </a:endParaRPr>
          </a:p>
          <a:p>
            <a:pPr marL="285750" indent="-285750" algn="just">
              <a:buFont typeface="Arial" panose="020B0604020202020204" pitchFamily="34" charset="0"/>
              <a:buChar char="•"/>
            </a:pPr>
            <a:r>
              <a:rPr lang="en-US" sz="2400" dirty="0">
                <a:latin typeface="Garamond" panose="02020404030301010803" pitchFamily="18" charset="0"/>
              </a:rPr>
              <a:t>The parties don’t even mention the PAN No. in the agreement or while entering into the transaction.</a:t>
            </a:r>
          </a:p>
          <a:p>
            <a:pPr algn="just"/>
            <a:endParaRPr lang="en-US" sz="1200" dirty="0">
              <a:latin typeface="Garamond" panose="02020404030301010803" pitchFamily="18" charset="0"/>
            </a:endParaRPr>
          </a:p>
          <a:p>
            <a:pPr marL="285750" indent="-285750" algn="just">
              <a:buFont typeface="Arial" panose="020B0604020202020204" pitchFamily="34" charset="0"/>
              <a:buChar char="•"/>
            </a:pPr>
            <a:r>
              <a:rPr lang="en-US" sz="2400" dirty="0">
                <a:latin typeface="Garamond" panose="02020404030301010803" pitchFamily="18" charset="0"/>
              </a:rPr>
              <a:t>With a view to improving the reporting of such transactions, the Section 194‐IA was introduced in the Finance Bill of 2013</a:t>
            </a:r>
            <a:endParaRPr lang="en-IN" sz="2400" dirty="0">
              <a:latin typeface="Garamond" panose="02020404030301010803" pitchFamily="18" charset="0"/>
            </a:endParaRPr>
          </a:p>
        </p:txBody>
      </p:sp>
      <p:pic>
        <p:nvPicPr>
          <p:cNvPr id="6" name="Picture 5"/>
          <p:cNvPicPr>
            <a:picLocks noChangeAspect="1"/>
          </p:cNvPicPr>
          <p:nvPr/>
        </p:nvPicPr>
        <p:blipFill>
          <a:blip r:embed="rId4"/>
          <a:stretch>
            <a:fillRect/>
          </a:stretch>
        </p:blipFill>
        <p:spPr>
          <a:xfrm>
            <a:off x="7754011" y="2648149"/>
            <a:ext cx="3167112" cy="3034447"/>
          </a:xfrm>
          <a:prstGeom prst="rect">
            <a:avLst/>
          </a:prstGeom>
        </p:spPr>
      </p:pic>
    </p:spTree>
    <p:extLst>
      <p:ext uri="{BB962C8B-B14F-4D97-AF65-F5344CB8AC3E}">
        <p14:creationId xmlns:p14="http://schemas.microsoft.com/office/powerpoint/2010/main" val="169086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 y="533400"/>
            <a:ext cx="8168640" cy="584775"/>
          </a:xfrm>
          <a:prstGeom prst="rect">
            <a:avLst/>
          </a:prstGeom>
          <a:noFill/>
        </p:spPr>
        <p:txBody>
          <a:bodyPr wrap="square" rtlCol="0">
            <a:spAutoFit/>
          </a:bodyPr>
          <a:lstStyle/>
          <a:p>
            <a:r>
              <a:rPr lang="en-IN" sz="3200" b="1" dirty="0">
                <a:latin typeface="Georgia" panose="02040502050405020303" pitchFamily="18" charset="0"/>
              </a:rPr>
              <a:t>Non-Applicability of Section 194-IA</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0080" y="1268711"/>
            <a:ext cx="10182855" cy="288000"/>
          </a:xfrm>
          <a:prstGeom prst="rect">
            <a:avLst/>
          </a:prstGeom>
        </p:spPr>
      </p:pic>
      <p:sp>
        <p:nvSpPr>
          <p:cNvPr id="4" name="TextBox 3"/>
          <p:cNvSpPr txBox="1"/>
          <p:nvPr/>
        </p:nvSpPr>
        <p:spPr>
          <a:xfrm>
            <a:off x="724357" y="2411661"/>
            <a:ext cx="6233160" cy="3108543"/>
          </a:xfrm>
          <a:prstGeom prst="rect">
            <a:avLst/>
          </a:prstGeom>
          <a:noFill/>
        </p:spPr>
        <p:txBody>
          <a:bodyPr wrap="square" rtlCol="0">
            <a:spAutoFit/>
          </a:bodyPr>
          <a:lstStyle/>
          <a:p>
            <a:pPr marL="285750" indent="-285750">
              <a:buFont typeface="Arial" panose="020B0604020202020204" pitchFamily="34" charset="0"/>
              <a:buChar char="•"/>
            </a:pPr>
            <a:r>
              <a:rPr lang="en-IN" sz="2800" dirty="0">
                <a:latin typeface="Garamond" panose="02020404030301010803" pitchFamily="18" charset="0"/>
              </a:rPr>
              <a:t>If Person acquires </a:t>
            </a:r>
            <a:r>
              <a:rPr lang="en-IN" sz="2800" dirty="0" smtClean="0">
                <a:latin typeface="Garamond" panose="02020404030301010803" pitchFamily="18" charset="0"/>
              </a:rPr>
              <a:t>Agricultural </a:t>
            </a:r>
            <a:r>
              <a:rPr lang="en-IN" sz="2800" dirty="0">
                <a:latin typeface="Garamond" panose="02020404030301010803" pitchFamily="18" charset="0"/>
              </a:rPr>
              <a:t>Land in India.</a:t>
            </a:r>
          </a:p>
          <a:p>
            <a:pPr marL="285750" indent="-285750">
              <a:buFont typeface="Arial" panose="020B0604020202020204" pitchFamily="34" charset="0"/>
              <a:buChar char="•"/>
            </a:pPr>
            <a:endParaRPr lang="en-IN" sz="2800" dirty="0">
              <a:latin typeface="Garamond" panose="02020404030301010803" pitchFamily="18" charset="0"/>
            </a:endParaRPr>
          </a:p>
          <a:p>
            <a:pPr marL="285750" indent="-285750">
              <a:buFont typeface="Arial" panose="020B0604020202020204" pitchFamily="34" charset="0"/>
              <a:buChar char="•"/>
            </a:pPr>
            <a:endParaRPr lang="en-IN" sz="2800" dirty="0">
              <a:latin typeface="Garamond" panose="02020404030301010803" pitchFamily="18" charset="0"/>
            </a:endParaRPr>
          </a:p>
          <a:p>
            <a:endParaRPr lang="en-IN" sz="2800" dirty="0">
              <a:latin typeface="Garamond" panose="02020404030301010803" pitchFamily="18" charset="0"/>
            </a:endParaRPr>
          </a:p>
          <a:p>
            <a:endParaRPr lang="en-IN" sz="2800" dirty="0">
              <a:latin typeface="Garamond" panose="02020404030301010803" pitchFamily="18" charset="0"/>
            </a:endParaRPr>
          </a:p>
          <a:p>
            <a:pPr marL="285750" indent="-285750">
              <a:buFont typeface="Arial" panose="020B0604020202020204" pitchFamily="34" charset="0"/>
              <a:buChar char="•"/>
            </a:pPr>
            <a:r>
              <a:rPr lang="en-IN" sz="2800" dirty="0">
                <a:latin typeface="Garamond" panose="02020404030301010803" pitchFamily="18" charset="0"/>
              </a:rPr>
              <a:t>If Transferor is Non-Resident.</a:t>
            </a:r>
          </a:p>
        </p:txBody>
      </p:sp>
      <p:pic>
        <p:nvPicPr>
          <p:cNvPr id="1026" name="Picture 2" descr="NRIs are not permitted to purchase any agricultural land in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517" y="1941103"/>
            <a:ext cx="3865418" cy="2177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RI definition | Full form of NRI | NRI status | NRI account | NRI  Categor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7517" y="4503015"/>
            <a:ext cx="3860802" cy="217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6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508338"/>
            <a:ext cx="11932920" cy="584775"/>
          </a:xfrm>
          <a:prstGeom prst="rect">
            <a:avLst/>
          </a:prstGeom>
        </p:spPr>
        <p:txBody>
          <a:bodyPr wrap="square">
            <a:spAutoFit/>
          </a:bodyPr>
          <a:lstStyle/>
          <a:p>
            <a:r>
              <a:rPr lang="en-US" sz="3200" b="1" dirty="0">
                <a:latin typeface="Garamond" panose="02020404030301010803" pitchFamily="18" charset="0"/>
              </a:rPr>
              <a:t>Practical aspects of Section 194 IA and Section 195</a:t>
            </a:r>
            <a:endParaRPr lang="en-IN" sz="3200" b="1" dirty="0">
              <a:latin typeface="Garamond" panose="02020404030301010803"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26720" y="1169313"/>
            <a:ext cx="10182855" cy="28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15397113"/>
              </p:ext>
            </p:extLst>
          </p:nvPr>
        </p:nvGraphicFramePr>
        <p:xfrm>
          <a:off x="426720" y="1714748"/>
          <a:ext cx="11326009" cy="4906418"/>
        </p:xfrm>
        <a:graphic>
          <a:graphicData uri="http://schemas.openxmlformats.org/drawingml/2006/table">
            <a:tbl>
              <a:tblPr firstRow="1" bandRow="1">
                <a:tableStyleId>{BC89EF96-8CEA-46FF-86C4-4CE0E7609802}</a:tableStyleId>
              </a:tblPr>
              <a:tblGrid>
                <a:gridCol w="2284056">
                  <a:extLst>
                    <a:ext uri="{9D8B030D-6E8A-4147-A177-3AD203B41FA5}">
                      <a16:colId xmlns:a16="http://schemas.microsoft.com/office/drawing/2014/main" xmlns="" val="20000"/>
                    </a:ext>
                  </a:extLst>
                </a:gridCol>
                <a:gridCol w="4317285">
                  <a:extLst>
                    <a:ext uri="{9D8B030D-6E8A-4147-A177-3AD203B41FA5}">
                      <a16:colId xmlns:a16="http://schemas.microsoft.com/office/drawing/2014/main" xmlns="" val="20001"/>
                    </a:ext>
                  </a:extLst>
                </a:gridCol>
                <a:gridCol w="4724668">
                  <a:extLst>
                    <a:ext uri="{9D8B030D-6E8A-4147-A177-3AD203B41FA5}">
                      <a16:colId xmlns:a16="http://schemas.microsoft.com/office/drawing/2014/main" xmlns="" val="20002"/>
                    </a:ext>
                  </a:extLst>
                </a:gridCol>
              </a:tblGrid>
              <a:tr h="383159">
                <a:tc>
                  <a:txBody>
                    <a:bodyPr/>
                    <a:lstStyle/>
                    <a:p>
                      <a:pPr algn="ctr"/>
                      <a:r>
                        <a:rPr lang="en-IN" dirty="0">
                          <a:latin typeface="Garamond" panose="02020404030301010803" pitchFamily="18" charset="0"/>
                          <a:ea typeface="Gadugi" panose="020B0502040204020203" pitchFamily="34" charset="0"/>
                        </a:rPr>
                        <a:t>Particulars</a:t>
                      </a:r>
                    </a:p>
                  </a:txBody>
                  <a:tcPr/>
                </a:tc>
                <a:tc>
                  <a:txBody>
                    <a:bodyPr/>
                    <a:lstStyle/>
                    <a:p>
                      <a:pPr algn="ctr"/>
                      <a:r>
                        <a:rPr lang="en-IN" dirty="0">
                          <a:latin typeface="Garamond" panose="02020404030301010803" pitchFamily="18" charset="0"/>
                          <a:ea typeface="Gadugi" panose="020B0502040204020203" pitchFamily="34" charset="0"/>
                        </a:rPr>
                        <a:t>Section 194 IA</a:t>
                      </a:r>
                    </a:p>
                  </a:txBody>
                  <a:tcPr/>
                </a:tc>
                <a:tc>
                  <a:txBody>
                    <a:bodyPr/>
                    <a:lstStyle/>
                    <a:p>
                      <a:pPr algn="ctr"/>
                      <a:r>
                        <a:rPr lang="en-IN" dirty="0">
                          <a:latin typeface="Garamond" panose="02020404030301010803" pitchFamily="18" charset="0"/>
                          <a:ea typeface="Gadugi" panose="020B0502040204020203" pitchFamily="34" charset="0"/>
                        </a:rPr>
                        <a:t>Section 195</a:t>
                      </a:r>
                    </a:p>
                  </a:txBody>
                  <a:tcPr/>
                </a:tc>
                <a:extLst>
                  <a:ext uri="{0D108BD9-81ED-4DB2-BD59-A6C34878D82A}">
                    <a16:rowId xmlns:a16="http://schemas.microsoft.com/office/drawing/2014/main" xmlns="" val="10000"/>
                  </a:ext>
                </a:extLst>
              </a:tr>
              <a:tr h="591505">
                <a:tc>
                  <a:txBody>
                    <a:bodyPr/>
                    <a:lstStyle/>
                    <a:p>
                      <a:r>
                        <a:rPr lang="en-IN" b="1" dirty="0">
                          <a:latin typeface="Garamond" panose="02020404030301010803" pitchFamily="18" charset="0"/>
                          <a:ea typeface="Gadugi" panose="020B0502040204020203" pitchFamily="34" charset="0"/>
                        </a:rPr>
                        <a:t>Category of </a:t>
                      </a:r>
                    </a:p>
                    <a:p>
                      <a:r>
                        <a:rPr lang="en-IN" b="1" dirty="0">
                          <a:latin typeface="Garamond" panose="02020404030301010803" pitchFamily="18" charset="0"/>
                          <a:ea typeface="Gadugi" panose="020B0502040204020203" pitchFamily="34" charset="0"/>
                        </a:rPr>
                        <a:t>Payee/Seller</a:t>
                      </a:r>
                    </a:p>
                  </a:txBody>
                  <a:tcPr/>
                </a:tc>
                <a:tc>
                  <a:txBody>
                    <a:bodyPr/>
                    <a:lstStyle/>
                    <a:p>
                      <a:r>
                        <a:rPr lang="en-IN" b="1" dirty="0">
                          <a:latin typeface="Garamond" panose="02020404030301010803" pitchFamily="18" charset="0"/>
                          <a:ea typeface="Gadugi" panose="020B0502040204020203" pitchFamily="34" charset="0"/>
                        </a:rPr>
                        <a:t>Resident</a:t>
                      </a:r>
                    </a:p>
                  </a:txBody>
                  <a:tcPr/>
                </a:tc>
                <a:tc>
                  <a:txBody>
                    <a:bodyPr/>
                    <a:lstStyle/>
                    <a:p>
                      <a:r>
                        <a:rPr lang="en-IN" b="1" dirty="0">
                          <a:latin typeface="Garamond" panose="02020404030301010803" pitchFamily="18" charset="0"/>
                          <a:ea typeface="Gadugi" panose="020B0502040204020203" pitchFamily="34" charset="0"/>
                        </a:rPr>
                        <a:t>Non-Resident</a:t>
                      </a:r>
                    </a:p>
                  </a:txBody>
                  <a:tcPr/>
                </a:tc>
                <a:extLst>
                  <a:ext uri="{0D108BD9-81ED-4DB2-BD59-A6C34878D82A}">
                    <a16:rowId xmlns:a16="http://schemas.microsoft.com/office/drawing/2014/main" xmlns="" val="10001"/>
                  </a:ext>
                </a:extLst>
              </a:tr>
              <a:tr h="1175107">
                <a:tc>
                  <a:txBody>
                    <a:bodyPr/>
                    <a:lstStyle/>
                    <a:p>
                      <a:r>
                        <a:rPr lang="en-IN" b="1" dirty="0">
                          <a:latin typeface="Garamond" panose="02020404030301010803" pitchFamily="18" charset="0"/>
                          <a:ea typeface="Gadugi" panose="020B0502040204020203" pitchFamily="34" charset="0"/>
                        </a:rPr>
                        <a:t>Nature of Payment</a:t>
                      </a:r>
                    </a:p>
                  </a:txBody>
                  <a:tcPr/>
                </a:tc>
                <a:tc>
                  <a:txBody>
                    <a:bodyPr/>
                    <a:lstStyle/>
                    <a:p>
                      <a:r>
                        <a:rPr lang="en-US" dirty="0">
                          <a:latin typeface="Garamond" panose="02020404030301010803" pitchFamily="18" charset="0"/>
                          <a:ea typeface="Gadugi" panose="020B0502040204020203" pitchFamily="34" charset="0"/>
                        </a:rPr>
                        <a:t>any sum by way of </a:t>
                      </a:r>
                      <a:r>
                        <a:rPr lang="en-US" b="1" dirty="0">
                          <a:latin typeface="Garamond" panose="02020404030301010803" pitchFamily="18" charset="0"/>
                          <a:ea typeface="Gadugi" panose="020B0502040204020203" pitchFamily="34" charset="0"/>
                        </a:rPr>
                        <a:t>consideration</a:t>
                      </a:r>
                      <a:r>
                        <a:rPr lang="en-US" dirty="0">
                          <a:latin typeface="Garamond" panose="02020404030301010803" pitchFamily="18" charset="0"/>
                          <a:ea typeface="Gadugi" panose="020B0502040204020203" pitchFamily="34" charset="0"/>
                        </a:rPr>
                        <a:t> for transfer of </a:t>
                      </a:r>
                      <a:r>
                        <a:rPr lang="en-US" b="1" dirty="0">
                          <a:latin typeface="Garamond" panose="02020404030301010803" pitchFamily="18" charset="0"/>
                          <a:ea typeface="Gadugi" panose="020B0502040204020203" pitchFamily="34" charset="0"/>
                        </a:rPr>
                        <a:t>any immovable property </a:t>
                      </a:r>
                      <a:r>
                        <a:rPr lang="en-US" dirty="0">
                          <a:latin typeface="Garamond" panose="02020404030301010803" pitchFamily="18" charset="0"/>
                          <a:ea typeface="Gadugi" panose="020B0502040204020203" pitchFamily="34" charset="0"/>
                        </a:rPr>
                        <a:t>(other than agricultural land)</a:t>
                      </a:r>
                      <a:endParaRPr lang="en-IN" dirty="0">
                        <a:latin typeface="Garamond" panose="02020404030301010803" pitchFamily="18" charset="0"/>
                        <a:ea typeface="Gadugi" panose="020B0502040204020203" pitchFamily="34" charset="0"/>
                      </a:endParaRPr>
                    </a:p>
                  </a:txBody>
                  <a:tcPr/>
                </a:tc>
                <a:tc>
                  <a:txBody>
                    <a:bodyPr/>
                    <a:lstStyle/>
                    <a:p>
                      <a:r>
                        <a:rPr lang="en-US" b="1" dirty="0">
                          <a:latin typeface="Garamond" panose="02020404030301010803" pitchFamily="18" charset="0"/>
                          <a:ea typeface="Gadugi" panose="020B0502040204020203" pitchFamily="34" charset="0"/>
                        </a:rPr>
                        <a:t>any interest </a:t>
                      </a:r>
                      <a:r>
                        <a:rPr lang="en-US" dirty="0">
                          <a:latin typeface="Garamond" panose="02020404030301010803" pitchFamily="18" charset="0"/>
                          <a:ea typeface="Gadugi" panose="020B0502040204020203" pitchFamily="34" charset="0"/>
                        </a:rPr>
                        <a:t>or </a:t>
                      </a:r>
                      <a:r>
                        <a:rPr lang="en-US" b="1" dirty="0">
                          <a:latin typeface="Garamond" panose="02020404030301010803" pitchFamily="18" charset="0"/>
                          <a:ea typeface="Gadugi" panose="020B0502040204020203" pitchFamily="34" charset="0"/>
                        </a:rPr>
                        <a:t>any other sum </a:t>
                      </a:r>
                      <a:r>
                        <a:rPr lang="en-US" dirty="0">
                          <a:latin typeface="Garamond" panose="02020404030301010803" pitchFamily="18" charset="0"/>
                          <a:ea typeface="Gadugi" panose="020B0502040204020203" pitchFamily="34" charset="0"/>
                        </a:rPr>
                        <a:t>chargeable under the provisions of the Act</a:t>
                      </a:r>
                      <a:endParaRPr lang="en-IN" dirty="0">
                        <a:latin typeface="Garamond" panose="02020404030301010803" pitchFamily="18" charset="0"/>
                        <a:ea typeface="Gadugi" panose="020B0502040204020203" pitchFamily="34" charset="0"/>
                      </a:endParaRPr>
                    </a:p>
                  </a:txBody>
                  <a:tcPr/>
                </a:tc>
                <a:extLst>
                  <a:ext uri="{0D108BD9-81ED-4DB2-BD59-A6C34878D82A}">
                    <a16:rowId xmlns:a16="http://schemas.microsoft.com/office/drawing/2014/main" xmlns="" val="10002"/>
                  </a:ext>
                </a:extLst>
              </a:tr>
              <a:tr h="1156447">
                <a:tc>
                  <a:txBody>
                    <a:bodyPr/>
                    <a:lstStyle/>
                    <a:p>
                      <a:r>
                        <a:rPr lang="en-IN" b="1" dirty="0">
                          <a:latin typeface="Garamond" panose="02020404030301010803" pitchFamily="18" charset="0"/>
                          <a:ea typeface="Gadugi" panose="020B0502040204020203" pitchFamily="34" charset="0"/>
                        </a:rPr>
                        <a:t>Rate</a:t>
                      </a:r>
                      <a:r>
                        <a:rPr lang="en-IN" b="1" baseline="0" dirty="0">
                          <a:latin typeface="Garamond" panose="02020404030301010803" pitchFamily="18" charset="0"/>
                          <a:ea typeface="Gadugi" panose="020B0502040204020203" pitchFamily="34" charset="0"/>
                        </a:rPr>
                        <a:t> of TDS</a:t>
                      </a:r>
                      <a:endParaRPr lang="en-IN" b="1" dirty="0">
                        <a:latin typeface="Garamond" panose="02020404030301010803" pitchFamily="18" charset="0"/>
                        <a:ea typeface="Gadugi" panose="020B0502040204020203" pitchFamily="34" charset="0"/>
                      </a:endParaRPr>
                    </a:p>
                  </a:txBody>
                  <a:tcPr/>
                </a:tc>
                <a:tc>
                  <a:txBody>
                    <a:bodyPr/>
                    <a:lstStyle/>
                    <a:p>
                      <a:r>
                        <a:rPr lang="en-IN" b="1" dirty="0">
                          <a:latin typeface="Garamond" panose="02020404030301010803" pitchFamily="18" charset="0"/>
                          <a:ea typeface="Gadugi" panose="020B0502040204020203" pitchFamily="34" charset="0"/>
                        </a:rPr>
                        <a:t>1 % </a:t>
                      </a:r>
                      <a:r>
                        <a:rPr lang="en-IN" b="0" dirty="0">
                          <a:latin typeface="Garamond" panose="02020404030301010803" pitchFamily="18" charset="0"/>
                          <a:ea typeface="Gadugi" panose="020B0502040204020203" pitchFamily="34" charset="0"/>
                        </a:rPr>
                        <a:t>on entire sale consideration </a:t>
                      </a:r>
                    </a:p>
                  </a:txBody>
                  <a:tcPr/>
                </a:tc>
                <a:tc>
                  <a:txBody>
                    <a:bodyPr/>
                    <a:lstStyle/>
                    <a:p>
                      <a:r>
                        <a:rPr lang="en-IN" dirty="0">
                          <a:latin typeface="Garamond" panose="02020404030301010803" pitchFamily="18" charset="0"/>
                          <a:ea typeface="Gadugi" panose="020B0502040204020203" pitchFamily="34" charset="0"/>
                        </a:rPr>
                        <a:t>LTCG – </a:t>
                      </a:r>
                      <a:r>
                        <a:rPr lang="en-IN" b="1" dirty="0">
                          <a:latin typeface="Garamond" panose="02020404030301010803" pitchFamily="18" charset="0"/>
                          <a:ea typeface="Gadugi" panose="020B0502040204020203" pitchFamily="34" charset="0"/>
                        </a:rPr>
                        <a:t>20% , </a:t>
                      </a:r>
                      <a:r>
                        <a:rPr lang="en-IN" b="0" dirty="0">
                          <a:latin typeface="Garamond" panose="02020404030301010803" pitchFamily="18" charset="0"/>
                          <a:ea typeface="Gadugi" panose="020B0502040204020203" pitchFamily="34" charset="0"/>
                        </a:rPr>
                        <a:t>STCG – Slab Rate</a:t>
                      </a:r>
                    </a:p>
                    <a:p>
                      <a:r>
                        <a:rPr lang="en-IN" b="0" dirty="0">
                          <a:latin typeface="Garamond" panose="02020404030301010803" pitchFamily="18" charset="0"/>
                          <a:ea typeface="Gadugi" panose="020B0502040204020203" pitchFamily="34" charset="0"/>
                        </a:rPr>
                        <a:t>(Only on the Capital Gain, not on the entire</a:t>
                      </a:r>
                      <a:r>
                        <a:rPr lang="en-IN" b="0" baseline="0" dirty="0">
                          <a:latin typeface="Garamond" panose="02020404030301010803" pitchFamily="18" charset="0"/>
                          <a:ea typeface="Gadugi" panose="020B0502040204020203" pitchFamily="34" charset="0"/>
                        </a:rPr>
                        <a:t> sale consideration</a:t>
                      </a:r>
                      <a:r>
                        <a:rPr lang="en-IN" b="0" dirty="0">
                          <a:latin typeface="Garamond" panose="02020404030301010803" pitchFamily="18" charset="0"/>
                          <a:ea typeface="Gadugi" panose="020B0502040204020203" pitchFamily="34" charset="0"/>
                        </a:rPr>
                        <a:t>)</a:t>
                      </a:r>
                    </a:p>
                  </a:txBody>
                  <a:tcPr/>
                </a:tc>
                <a:extLst>
                  <a:ext uri="{0D108BD9-81ED-4DB2-BD59-A6C34878D82A}">
                    <a16:rowId xmlns:a16="http://schemas.microsoft.com/office/drawing/2014/main" xmlns="" val="10003"/>
                  </a:ext>
                </a:extLst>
              </a:tr>
              <a:tr h="1551625">
                <a:tc>
                  <a:txBody>
                    <a:bodyPr/>
                    <a:lstStyle/>
                    <a:p>
                      <a:r>
                        <a:rPr lang="en-IN" b="1" dirty="0">
                          <a:latin typeface="Garamond" panose="02020404030301010803" pitchFamily="18" charset="0"/>
                          <a:ea typeface="Gadugi" panose="020B0502040204020203" pitchFamily="34" charset="0"/>
                        </a:rPr>
                        <a:t>Remittance of TDS</a:t>
                      </a:r>
                    </a:p>
                  </a:txBody>
                  <a:tcPr/>
                </a:tc>
                <a:tc>
                  <a:txBody>
                    <a:bodyPr/>
                    <a:lstStyle/>
                    <a:p>
                      <a:r>
                        <a:rPr lang="en-US" dirty="0">
                          <a:latin typeface="Garamond" panose="02020404030301010803" pitchFamily="18" charset="0"/>
                          <a:ea typeface="Gadugi" panose="020B0502040204020203" pitchFamily="34" charset="0"/>
                        </a:rPr>
                        <a:t>The buyer shall remit the TDS amount through a </a:t>
                      </a:r>
                      <a:r>
                        <a:rPr lang="en-US" dirty="0" err="1">
                          <a:latin typeface="Garamond" panose="02020404030301010803" pitchFamily="18" charset="0"/>
                          <a:ea typeface="Gadugi" panose="020B0502040204020203" pitchFamily="34" charset="0"/>
                        </a:rPr>
                        <a:t>challan</a:t>
                      </a:r>
                      <a:r>
                        <a:rPr lang="en-US" dirty="0">
                          <a:latin typeface="Garamond" panose="02020404030301010803" pitchFamily="18" charset="0"/>
                          <a:ea typeface="Gadugi" panose="020B0502040204020203" pitchFamily="34" charset="0"/>
                        </a:rPr>
                        <a:t> cum statement in </a:t>
                      </a:r>
                      <a:r>
                        <a:rPr lang="en-US" b="1" dirty="0">
                          <a:latin typeface="Garamond" panose="02020404030301010803" pitchFamily="18" charset="0"/>
                          <a:ea typeface="Gadugi" panose="020B0502040204020203" pitchFamily="34" charset="0"/>
                        </a:rPr>
                        <a:t>Form</a:t>
                      </a:r>
                      <a:r>
                        <a:rPr lang="en-US" dirty="0">
                          <a:latin typeface="Garamond" panose="02020404030301010803" pitchFamily="18" charset="0"/>
                          <a:ea typeface="Gadugi" panose="020B0502040204020203" pitchFamily="34" charset="0"/>
                        </a:rPr>
                        <a:t> </a:t>
                      </a:r>
                      <a:r>
                        <a:rPr lang="en-US" b="1" dirty="0">
                          <a:latin typeface="Garamond" panose="02020404030301010803" pitchFamily="18" charset="0"/>
                          <a:ea typeface="Gadugi" panose="020B0502040204020203" pitchFamily="34" charset="0"/>
                        </a:rPr>
                        <a:t>26QB</a:t>
                      </a:r>
                      <a:r>
                        <a:rPr lang="en-US" dirty="0">
                          <a:latin typeface="Garamond" panose="02020404030301010803" pitchFamily="18" charset="0"/>
                          <a:ea typeface="Gadugi" panose="020B0502040204020203" pitchFamily="34" charset="0"/>
                        </a:rPr>
                        <a:t> and a TDS certificate shall be issued to the Payee / Seller in </a:t>
                      </a:r>
                      <a:r>
                        <a:rPr lang="en-US" b="1" dirty="0">
                          <a:latin typeface="Garamond" panose="02020404030301010803" pitchFamily="18" charset="0"/>
                          <a:ea typeface="Gadugi" panose="020B0502040204020203" pitchFamily="34" charset="0"/>
                        </a:rPr>
                        <a:t>Form 16B</a:t>
                      </a:r>
                      <a:r>
                        <a:rPr lang="en-US" dirty="0">
                          <a:latin typeface="Garamond" panose="02020404030301010803" pitchFamily="18" charset="0"/>
                          <a:ea typeface="Gadugi" panose="020B0502040204020203" pitchFamily="34" charset="0"/>
                        </a:rPr>
                        <a:t>.</a:t>
                      </a:r>
                      <a:endParaRPr lang="en-IN" dirty="0">
                        <a:latin typeface="Garamond" panose="02020404030301010803" pitchFamily="18" charset="0"/>
                        <a:ea typeface="Gadugi" panose="020B0502040204020203" pitchFamily="34" charset="0"/>
                      </a:endParaRPr>
                    </a:p>
                  </a:txBody>
                  <a:tcPr/>
                </a:tc>
                <a:tc>
                  <a:txBody>
                    <a:bodyPr/>
                    <a:lstStyle/>
                    <a:p>
                      <a:r>
                        <a:rPr lang="en-US" dirty="0">
                          <a:latin typeface="Garamond" panose="02020404030301010803" pitchFamily="18" charset="0"/>
                          <a:ea typeface="Gadugi" panose="020B0502040204020203" pitchFamily="34" charset="0"/>
                        </a:rPr>
                        <a:t>The person who is liable to deduct </a:t>
                      </a:r>
                      <a:r>
                        <a:rPr lang="en-US" b="0" dirty="0">
                          <a:latin typeface="Garamond" panose="02020404030301010803" pitchFamily="18" charset="0"/>
                          <a:ea typeface="Gadugi" panose="020B0502040204020203" pitchFamily="34" charset="0"/>
                        </a:rPr>
                        <a:t>TDS</a:t>
                      </a:r>
                      <a:r>
                        <a:rPr lang="en-US" dirty="0">
                          <a:latin typeface="Garamond" panose="02020404030301010803" pitchFamily="18" charset="0"/>
                          <a:ea typeface="Gadugi" panose="020B0502040204020203" pitchFamily="34" charset="0"/>
                        </a:rPr>
                        <a:t> (Buyer of the immovable property) must mandatorily apply for a </a:t>
                      </a:r>
                      <a:r>
                        <a:rPr lang="en-US" b="1" dirty="0">
                          <a:latin typeface="Garamond" panose="02020404030301010803" pitchFamily="18" charset="0"/>
                          <a:ea typeface="Gadugi" panose="020B0502040204020203" pitchFamily="34" charset="0"/>
                        </a:rPr>
                        <a:t>TAN </a:t>
                      </a:r>
                      <a:r>
                        <a:rPr lang="en-US" dirty="0">
                          <a:latin typeface="Garamond" panose="02020404030301010803" pitchFamily="18" charset="0"/>
                          <a:ea typeface="Gadugi" panose="020B0502040204020203" pitchFamily="34" charset="0"/>
                        </a:rPr>
                        <a:t>(There is no option for him to remit the TDS amount through Form 26QB)</a:t>
                      </a:r>
                      <a:endParaRPr lang="en-IN" dirty="0">
                        <a:latin typeface="Garamond" panose="02020404030301010803" pitchFamily="18" charset="0"/>
                        <a:ea typeface="Gadugi" panose="020B0502040204020203"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91999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470646" y="510988"/>
            <a:ext cx="10878671" cy="523220"/>
          </a:xfrm>
          <a:prstGeom prst="rect">
            <a:avLst/>
          </a:prstGeom>
          <a:noFill/>
        </p:spPr>
        <p:txBody>
          <a:bodyPr wrap="square" rtlCol="0">
            <a:spAutoFit/>
          </a:bodyPr>
          <a:lstStyle/>
          <a:p>
            <a:r>
              <a:rPr lang="en-IN" sz="2800" b="1" dirty="0">
                <a:latin typeface="Georgia" panose="02040502050405020303" pitchFamily="18" charset="0"/>
              </a:rPr>
              <a:t>DETAILS REQUIRED FOR PAYMENT OF THE TDS</a:t>
            </a:r>
          </a:p>
        </p:txBody>
      </p:sp>
      <p:cxnSp>
        <p:nvCxnSpPr>
          <p:cNvPr id="4" name="Straight Connector 3"/>
          <p:cNvCxnSpPr/>
          <p:nvPr/>
        </p:nvCxnSpPr>
        <p:spPr>
          <a:xfrm>
            <a:off x="551328" y="1203339"/>
            <a:ext cx="1122829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5139" y="1310916"/>
            <a:ext cx="11640672" cy="5247590"/>
          </a:xfrm>
          <a:prstGeom prst="rect">
            <a:avLst/>
          </a:prstGeom>
          <a:noFill/>
        </p:spPr>
        <p:txBody>
          <a:bodyPr wrap="square" rtlCol="0">
            <a:spAutoFit/>
          </a:bodyPr>
          <a:lstStyle/>
          <a:p>
            <a:r>
              <a:rPr lang="en-IN" sz="2400" b="1" dirty="0">
                <a:latin typeface="Garamond" panose="02020404030301010803" pitchFamily="18" charset="0"/>
              </a:rPr>
              <a:t>TDS ON IMMOVABLE PROPERTY</a:t>
            </a:r>
          </a:p>
          <a:p>
            <a:endParaRPr lang="en-IN" sz="1400" b="1" dirty="0">
              <a:latin typeface="+mj-lt"/>
            </a:endParaRPr>
          </a:p>
          <a:p>
            <a:pPr marL="715963" indent="-285750">
              <a:buFont typeface="Wingdings" panose="05000000000000000000" pitchFamily="2" charset="2"/>
              <a:buChar char="§"/>
            </a:pPr>
            <a:r>
              <a:rPr lang="en-US" sz="1900" dirty="0">
                <a:latin typeface="Garamond" panose="02020404030301010803" pitchFamily="18" charset="0"/>
              </a:rPr>
              <a:t>Go to the Income Tax Dept. official site. Or use the following link: </a:t>
            </a:r>
          </a:p>
          <a:p>
            <a:pPr marL="1798638" indent="-285750"/>
            <a:r>
              <a:rPr lang="en-IN" sz="2000" dirty="0">
                <a:latin typeface="Garamond" panose="02020404030301010803" pitchFamily="18" charset="0"/>
                <a:hlinkClick r:id="rId3"/>
              </a:rPr>
              <a:t>http://www.incometaxindia.gov.in/Pages/tds-sale-of-immovable-property.aspx</a:t>
            </a:r>
            <a:endParaRPr lang="en-IN" sz="2000" dirty="0">
              <a:latin typeface="Garamond" panose="02020404030301010803" pitchFamily="18" charset="0"/>
            </a:endParaRPr>
          </a:p>
          <a:p>
            <a:pPr marL="715963" indent="-285750"/>
            <a:endParaRPr lang="en-IN" sz="1200" dirty="0">
              <a:latin typeface="Garamond" panose="02020404030301010803" pitchFamily="18" charset="0"/>
            </a:endParaRPr>
          </a:p>
          <a:p>
            <a:pPr marL="715963" indent="-285750" defTabSz="538163">
              <a:buFont typeface="Wingdings" panose="05000000000000000000" pitchFamily="2" charset="2"/>
              <a:buChar char="§"/>
            </a:pPr>
            <a:r>
              <a:rPr lang="en-US" sz="1900" dirty="0">
                <a:latin typeface="Garamond" panose="02020404030301010803" pitchFamily="18" charset="0"/>
              </a:rPr>
              <a:t>Provide details like name, address, PAN, mobile number and email id of the seller as well as buyer, in </a:t>
            </a:r>
            <a:r>
              <a:rPr lang="en-US" sz="1900" b="1" dirty="0">
                <a:latin typeface="Garamond" panose="02020404030301010803" pitchFamily="18" charset="0"/>
              </a:rPr>
              <a:t>Form 26QB</a:t>
            </a:r>
          </a:p>
          <a:p>
            <a:pPr marL="715963" indent="-285750" defTabSz="538163"/>
            <a:endParaRPr lang="en-US" sz="1400" dirty="0">
              <a:latin typeface="Garamond" panose="02020404030301010803" pitchFamily="18" charset="0"/>
            </a:endParaRPr>
          </a:p>
          <a:p>
            <a:pPr marL="715963" indent="-285750" defTabSz="538163">
              <a:buFont typeface="Wingdings" panose="05000000000000000000" pitchFamily="2" charset="2"/>
              <a:buChar char="§"/>
            </a:pPr>
            <a:r>
              <a:rPr lang="en-US" sz="1900" dirty="0">
                <a:latin typeface="Garamond" panose="02020404030301010803" pitchFamily="18" charset="0"/>
              </a:rPr>
              <a:t>Also, provide the complete address of the property, along with the date of agreement, total value of consideration, date of payment, etc.</a:t>
            </a:r>
          </a:p>
          <a:p>
            <a:pPr marL="715963" indent="-285750" defTabSz="538163">
              <a:buFont typeface="Wingdings" panose="05000000000000000000" pitchFamily="2" charset="2"/>
              <a:buChar char="§"/>
            </a:pPr>
            <a:endParaRPr lang="en-US" sz="1400" dirty="0">
              <a:latin typeface="Garamond" panose="02020404030301010803" pitchFamily="18" charset="0"/>
            </a:endParaRPr>
          </a:p>
          <a:p>
            <a:pPr marL="715963" indent="-285750" defTabSz="538163">
              <a:buFont typeface="Wingdings" panose="05000000000000000000" pitchFamily="2" charset="2"/>
              <a:buChar char="§"/>
            </a:pPr>
            <a:r>
              <a:rPr lang="en-US" sz="1900" dirty="0">
                <a:latin typeface="Garamond" panose="02020404030301010803" pitchFamily="18" charset="0"/>
              </a:rPr>
              <a:t>The buyer should ensure that the PAN of the seller is correct. Otherwise, the seller will not be able to get the credit for tax deducted by the buyer, as the credit shall flow on the basis of PAN card details furnished in Form 26QB.</a:t>
            </a:r>
          </a:p>
          <a:p>
            <a:pPr marL="715963" indent="-285750" defTabSz="538163">
              <a:buFont typeface="Wingdings" panose="05000000000000000000" pitchFamily="2" charset="2"/>
              <a:buChar char="§"/>
            </a:pPr>
            <a:endParaRPr lang="en-US" sz="1400" dirty="0">
              <a:latin typeface="Garamond" panose="02020404030301010803" pitchFamily="18" charset="0"/>
            </a:endParaRPr>
          </a:p>
          <a:p>
            <a:pPr marL="715963" indent="-285750" defTabSz="538163">
              <a:buFont typeface="Wingdings" panose="05000000000000000000" pitchFamily="2" charset="2"/>
              <a:buChar char="§"/>
            </a:pPr>
            <a:r>
              <a:rPr lang="en-US" sz="1900" dirty="0">
                <a:latin typeface="Garamond" panose="02020404030301010803" pitchFamily="18" charset="0"/>
              </a:rPr>
              <a:t>The TDS can be paid online or deposited offline, by tendering the physical </a:t>
            </a:r>
            <a:r>
              <a:rPr lang="en-US" sz="1900" dirty="0" err="1">
                <a:latin typeface="Garamond" panose="02020404030301010803" pitchFamily="18" charset="0"/>
              </a:rPr>
              <a:t>challan</a:t>
            </a:r>
            <a:r>
              <a:rPr lang="en-US" sz="1900" dirty="0">
                <a:latin typeface="Garamond" panose="02020404030301010803" pitchFamily="18" charset="0"/>
              </a:rPr>
              <a:t> to an </a:t>
            </a:r>
            <a:r>
              <a:rPr lang="en-US" sz="1900" dirty="0" err="1">
                <a:latin typeface="Garamond" panose="02020404030301010803" pitchFamily="18" charset="0"/>
              </a:rPr>
              <a:t>authorised</a:t>
            </a:r>
            <a:r>
              <a:rPr lang="en-US" sz="1900" dirty="0">
                <a:latin typeface="Garamond" panose="02020404030301010803" pitchFamily="18" charset="0"/>
              </a:rPr>
              <a:t> bank. The bank will then update the details on the income tax department’s website</a:t>
            </a:r>
          </a:p>
          <a:p>
            <a:pPr marL="715963" indent="-285750" defTabSz="538163">
              <a:buFont typeface="Wingdings" panose="05000000000000000000" pitchFamily="2" charset="2"/>
              <a:buChar char="§"/>
            </a:pPr>
            <a:endParaRPr lang="en-US" sz="1400" dirty="0">
              <a:latin typeface="Garamond" panose="02020404030301010803" pitchFamily="18" charset="0"/>
            </a:endParaRPr>
          </a:p>
          <a:p>
            <a:pPr marL="715963" indent="-285750" defTabSz="538163">
              <a:buFont typeface="Wingdings" panose="05000000000000000000" pitchFamily="2" charset="2"/>
              <a:buChar char="§"/>
            </a:pPr>
            <a:r>
              <a:rPr lang="en-US" sz="1900" dirty="0">
                <a:latin typeface="Garamond" panose="02020404030301010803" pitchFamily="18" charset="0"/>
              </a:rPr>
              <a:t>Once the TDS has been deposited, the buyer has to download the TDS certificate in Form No 16B, from the website of the Income Tax Department and furnish it to the seller within 15 days.</a:t>
            </a:r>
          </a:p>
        </p:txBody>
      </p:sp>
    </p:spTree>
    <p:extLst>
      <p:ext uri="{BB962C8B-B14F-4D97-AF65-F5344CB8AC3E}">
        <p14:creationId xmlns:p14="http://schemas.microsoft.com/office/powerpoint/2010/main" val="3802642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1367</TotalTime>
  <Words>2473</Words>
  <Application>Microsoft Office PowerPoint</Application>
  <PresentationFormat>Widescreen</PresentationFormat>
  <Paragraphs>324</Paragraphs>
  <Slides>50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50</vt:i4>
      </vt:variant>
    </vt:vector>
  </HeadingPairs>
  <TitlesOfParts>
    <vt:vector size="66" baseType="lpstr">
      <vt:lpstr>Arial</vt:lpstr>
      <vt:lpstr>Baskerville Old Face</vt:lpstr>
      <vt:lpstr>Bookman Old Style</vt:lpstr>
      <vt:lpstr>Calibri</vt:lpstr>
      <vt:lpstr>Calibri Light</vt:lpstr>
      <vt:lpstr>Century</vt:lpstr>
      <vt:lpstr>Gadugi</vt:lpstr>
      <vt:lpstr>Garamond</vt:lpstr>
      <vt:lpstr>Georgia</vt:lpstr>
      <vt:lpstr>Kartika</vt:lpstr>
      <vt:lpstr>Lato</vt:lpstr>
      <vt:lpstr>Monotype Corsiva</vt:lpstr>
      <vt:lpstr>The Hand 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Liable to Deduct TDS Under Section 194J? </vt:lpstr>
      <vt:lpstr>Meaning of Professional Services Under Section 194J</vt:lpstr>
      <vt:lpstr>Meaning of Fees for Technical Services Under Section 194J:</vt:lpstr>
      <vt:lpstr>RATE OF TDS</vt:lpstr>
      <vt:lpstr>A CASE STUDY</vt:lpstr>
      <vt:lpstr>PowerPoint Presentation</vt:lpstr>
      <vt:lpstr>Time of TDS Deduction Under Section 194J</vt:lpstr>
      <vt:lpstr>The Threshold Section 194J Under TDS </vt:lpstr>
      <vt:lpstr>Conditions for Non-Applicability of TDS Section 194J</vt:lpstr>
      <vt:lpstr>Gross amount including / excluding GST. </vt:lpstr>
      <vt:lpstr>Doctor's remuneration ? 192 / 194 J</vt:lpstr>
      <vt:lpstr>DIRECTORS REMUNERATION</vt:lpstr>
      <vt:lpstr>REIMBURSEMENT OF EXPENSES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321</cp:revision>
  <dcterms:created xsi:type="dcterms:W3CDTF">2020-11-09T14:29:07Z</dcterms:created>
  <dcterms:modified xsi:type="dcterms:W3CDTF">2021-03-04T07:31:51Z</dcterms:modified>
</cp:coreProperties>
</file>