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83" r:id="rId6"/>
    <p:sldId id="389" r:id="rId7"/>
    <p:sldId id="261" r:id="rId8"/>
    <p:sldId id="396" r:id="rId9"/>
    <p:sldId id="397" r:id="rId10"/>
    <p:sldId id="398" r:id="rId11"/>
    <p:sldId id="266" r:id="rId12"/>
    <p:sldId id="395" r:id="rId13"/>
    <p:sldId id="267" r:id="rId14"/>
    <p:sldId id="268" r:id="rId15"/>
    <p:sldId id="379" r:id="rId16"/>
    <p:sldId id="265" r:id="rId17"/>
    <p:sldId id="290" r:id="rId18"/>
    <p:sldId id="381" r:id="rId19"/>
    <p:sldId id="391" r:id="rId20"/>
    <p:sldId id="392" r:id="rId21"/>
    <p:sldId id="393" r:id="rId22"/>
    <p:sldId id="394" r:id="rId23"/>
    <p:sldId id="390" r:id="rId24"/>
    <p:sldId id="382" r:id="rId25"/>
    <p:sldId id="286" r:id="rId26"/>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F796D3D8-B6F8-4B7F-A25C-F1A1A34A486B}">
          <p14:sldIdLst>
            <p14:sldId id="256"/>
            <p14:sldId id="257"/>
            <p14:sldId id="258"/>
            <p14:sldId id="259"/>
            <p14:sldId id="283"/>
            <p14:sldId id="389"/>
            <p14:sldId id="261"/>
            <p14:sldId id="396"/>
            <p14:sldId id="397"/>
            <p14:sldId id="398"/>
            <p14:sldId id="266"/>
            <p14:sldId id="395"/>
            <p14:sldId id="267"/>
            <p14:sldId id="268"/>
            <p14:sldId id="379"/>
            <p14:sldId id="265"/>
            <p14:sldId id="290"/>
            <p14:sldId id="381"/>
            <p14:sldId id="391"/>
            <p14:sldId id="392"/>
            <p14:sldId id="393"/>
            <p14:sldId id="394"/>
            <p14:sldId id="390"/>
            <p14:sldId id="382"/>
          </p14:sldIdLst>
        </p14:section>
        <p14:section name="Untitled Section" id="{EF3BDEB2-4E5E-4F3D-B853-CB6CFC3F1D7E}">
          <p14:sldIdLst>
            <p14:sldId id="286"/>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6" d="100"/>
          <a:sy n="76" d="100"/>
        </p:scale>
        <p:origin x="-480" y="-7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9E763C4-EE5B-4336-B5E9-41CBF16475F8}" type="datetimeFigureOut">
              <a:rPr lang="en-IN" smtClean="0"/>
              <a:pPr/>
              <a:t>22-02-2021</a:t>
            </a:fld>
            <a:endParaRPr lang="en-IN"/>
          </a:p>
        </p:txBody>
      </p:sp>
      <p:sp>
        <p:nvSpPr>
          <p:cNvPr id="4" name="Slide Image Placeholder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AB89B6-76AA-4C55-B956-CEC92A21505B}" type="slidenum">
              <a:rPr lang="en-IN" smtClean="0"/>
              <a:pPr/>
              <a:t>‹#›</a:t>
            </a:fld>
            <a:endParaRPr lang="en-IN"/>
          </a:p>
        </p:txBody>
      </p:sp>
    </p:spTree>
    <p:extLst>
      <p:ext uri="{BB962C8B-B14F-4D97-AF65-F5344CB8AC3E}">
        <p14:creationId xmlns:p14="http://schemas.microsoft.com/office/powerpoint/2010/main" xmlns="" val="1465285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5AB89B6-76AA-4C55-B956-CEC92A21505B}" type="slidenum">
              <a:rPr lang="en-IN" smtClean="0"/>
              <a:pPr/>
              <a:t>1</a:t>
            </a:fld>
            <a:endParaRPr lang="en-IN"/>
          </a:p>
        </p:txBody>
      </p:sp>
    </p:spTree>
    <p:extLst>
      <p:ext uri="{BB962C8B-B14F-4D97-AF65-F5344CB8AC3E}">
        <p14:creationId xmlns:p14="http://schemas.microsoft.com/office/powerpoint/2010/main" xmlns="" val="2836325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A4E676-02E7-4FCE-AE55-1639333743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E270977B-F7E5-44CC-8220-E34B3E80A3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A22690D3-9FB8-4AFE-BA13-D70660420569}"/>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5" name="Footer Placeholder 4">
            <a:extLst>
              <a:ext uri="{FF2B5EF4-FFF2-40B4-BE49-F238E27FC236}">
                <a16:creationId xmlns:a16="http://schemas.microsoft.com/office/drawing/2014/main" xmlns="" id="{0554E5B2-B678-467B-B9B3-8B182530E12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xmlns="" id="{25D13488-52BE-4FB1-9C2D-F18CD610CCF0}"/>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104370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04B514-C8C5-465E-B7BB-A91921EA456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CE6ADFA-35C7-4467-906C-842214AA16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E4EAA8C-B559-4EBB-A70C-0FB83E844D07}"/>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5" name="Footer Placeholder 4">
            <a:extLst>
              <a:ext uri="{FF2B5EF4-FFF2-40B4-BE49-F238E27FC236}">
                <a16:creationId xmlns:a16="http://schemas.microsoft.com/office/drawing/2014/main" xmlns="" id="{AED81673-0B91-4E82-989A-95AEECB0E31F}"/>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xmlns="" id="{F4C3A790-3A2E-41AB-ABAB-AA8D0F532863}"/>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2473680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677F1D1-A9D3-440C-8643-EA31A7EC1A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252C3519-DEDB-4C5A-AF3C-7E7CB619EC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B3465904-B2E6-48C8-A62B-2FB614535AC4}"/>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5" name="Footer Placeholder 4">
            <a:extLst>
              <a:ext uri="{FF2B5EF4-FFF2-40B4-BE49-F238E27FC236}">
                <a16:creationId xmlns:a16="http://schemas.microsoft.com/office/drawing/2014/main" xmlns="" id="{C4DA8B78-9122-4DD7-8CB8-8A38ED154113}"/>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xmlns="" id="{35CB6699-BAD9-4660-8E33-121E5CBA2A62}"/>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59475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A71B40-DB41-4ED3-A052-D1A4584258A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F3C1B272-0D19-4E42-9BB6-95056723A2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FFF59507-D158-4EA4-88E5-2BA78BACE096}"/>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5" name="Footer Placeholder 4">
            <a:extLst>
              <a:ext uri="{FF2B5EF4-FFF2-40B4-BE49-F238E27FC236}">
                <a16:creationId xmlns:a16="http://schemas.microsoft.com/office/drawing/2014/main" xmlns="" id="{78B341D6-256C-4B1C-BEF5-6BDFE97C450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xmlns="" id="{B402A1DB-8904-41B4-A7F3-26E3F0C19214}"/>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46616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D76C88-D362-461D-B767-569B1ABF32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9A7CA927-FDB5-4519-B965-B7185C7623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E430C89-CDDA-4122-9CEE-9D8021E3378B}"/>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5" name="Footer Placeholder 4">
            <a:extLst>
              <a:ext uri="{FF2B5EF4-FFF2-40B4-BE49-F238E27FC236}">
                <a16:creationId xmlns:a16="http://schemas.microsoft.com/office/drawing/2014/main" xmlns="" id="{DB350DDD-3F36-4E84-8A3A-6F86875283B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xmlns="" id="{A27C5EAF-97A3-4EE0-8BF8-7D501F637FFF}"/>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409673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6D1D79-E0DB-48CC-BDB8-A7F8588C9AD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F0B58779-38FB-4AD9-BF2C-B92FBC561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EAF091D1-0450-4D3F-AC3C-33DAE44EB3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57F055D6-A2F5-438F-B372-4D757D69E637}"/>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6" name="Footer Placeholder 5">
            <a:extLst>
              <a:ext uri="{FF2B5EF4-FFF2-40B4-BE49-F238E27FC236}">
                <a16:creationId xmlns:a16="http://schemas.microsoft.com/office/drawing/2014/main" xmlns="" id="{F247D8F1-3D41-4A20-8595-03489169ED80}"/>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xmlns="" id="{CBA274D4-9E1B-4CCF-827D-2B3D4DA3F1D3}"/>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504359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974D34-8D9D-455D-ABC3-4C4CCDF2D7F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8C9DE669-0401-4CC6-BCF8-65CA3D2B0B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F44ECD8-5072-49DC-9686-B561214881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33A697A-C0CA-4241-993E-ABCC366E926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A063DCB-DAFB-487E-B5A3-3C949C527B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52F96EAA-F087-49C2-BA78-F3B67DDFE955}"/>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8" name="Footer Placeholder 7">
            <a:extLst>
              <a:ext uri="{FF2B5EF4-FFF2-40B4-BE49-F238E27FC236}">
                <a16:creationId xmlns:a16="http://schemas.microsoft.com/office/drawing/2014/main" xmlns="" id="{7983E81C-C4B7-405A-BD19-6C3BB2595CBC}"/>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xmlns="" id="{770961C2-38FD-472E-9974-09E65979EEF1}"/>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742554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25D2F0-91B5-4A9D-8122-C51B196BF2E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42119DD6-82B0-4DE5-BBDD-332598E78B34}"/>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4" name="Footer Placeholder 3">
            <a:extLst>
              <a:ext uri="{FF2B5EF4-FFF2-40B4-BE49-F238E27FC236}">
                <a16:creationId xmlns:a16="http://schemas.microsoft.com/office/drawing/2014/main" xmlns="" id="{ADB153EE-1B10-48AB-B1D8-E493F8B0A5D4}"/>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xmlns="" id="{D61740D4-DBD1-428C-BB65-4C4CB6590E4B}"/>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97964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9A9A804-1753-4F96-9DE8-875DB49671C9}"/>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3" name="Footer Placeholder 2">
            <a:extLst>
              <a:ext uri="{FF2B5EF4-FFF2-40B4-BE49-F238E27FC236}">
                <a16:creationId xmlns:a16="http://schemas.microsoft.com/office/drawing/2014/main" xmlns="" id="{FE4E7071-8F39-4E77-8735-2B404653DF52}"/>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xmlns="" id="{5BD90EBA-15CC-4310-AD02-9BA60D07CF19}"/>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311876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1B041F-E811-4A17-8AA2-98627009F9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EA53414-C14F-49D6-851D-D1BB3BD016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45296320-2C0D-4553-8382-6B8B3C9A3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D3C7283-7F35-422F-98D0-10068804C34A}"/>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6" name="Footer Placeholder 5">
            <a:extLst>
              <a:ext uri="{FF2B5EF4-FFF2-40B4-BE49-F238E27FC236}">
                <a16:creationId xmlns:a16="http://schemas.microsoft.com/office/drawing/2014/main" xmlns="" id="{E73D86B5-489E-4119-87F7-C08174CC353E}"/>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xmlns="" id="{C9B4350A-833F-472F-9F82-B8C7864A407E}"/>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92474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F09018-14BC-4D9F-A9AF-1200790A5C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33CA1C79-E7F2-4F9D-A6B5-0965E0D1D0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xmlns="" id="{77DC4588-4FA8-4FCB-AF91-A10224D440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425E3C5-09B9-4B22-84F7-0D524F72676D}"/>
              </a:ext>
            </a:extLst>
          </p:cNvPr>
          <p:cNvSpPr>
            <a:spLocks noGrp="1"/>
          </p:cNvSpPr>
          <p:nvPr>
            <p:ph type="dt" sz="half" idx="10"/>
          </p:nvPr>
        </p:nvSpPr>
        <p:spPr/>
        <p:txBody>
          <a:bodyPr/>
          <a:lstStyle/>
          <a:p>
            <a:fld id="{E60830E6-52FA-4F61-A723-AA6C248A9002}" type="datetimeFigureOut">
              <a:rPr lang="en-IN" smtClean="0"/>
              <a:pPr/>
              <a:t>22-02-2021</a:t>
            </a:fld>
            <a:endParaRPr lang="en-IN" dirty="0"/>
          </a:p>
        </p:txBody>
      </p:sp>
      <p:sp>
        <p:nvSpPr>
          <p:cNvPr id="6" name="Footer Placeholder 5">
            <a:extLst>
              <a:ext uri="{FF2B5EF4-FFF2-40B4-BE49-F238E27FC236}">
                <a16:creationId xmlns:a16="http://schemas.microsoft.com/office/drawing/2014/main" xmlns="" id="{674B209B-6497-435D-987F-6D89D454B84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xmlns="" id="{25F0727F-BF18-4945-8AB4-3462B19DA084}"/>
              </a:ext>
            </a:extLst>
          </p:cNvPr>
          <p:cNvSpPr>
            <a:spLocks noGrp="1"/>
          </p:cNvSpPr>
          <p:nvPr>
            <p:ph type="sldNum" sz="quarter" idx="12"/>
          </p:nvPr>
        </p:nvSpPr>
        <p:spPr/>
        <p:txBody>
          <a:body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2651659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697519E-DAD1-43ED-B8DC-2D25CE420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230B9B03-69A0-48A8-9861-696B28E8AD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53AFB766-175E-431A-830A-6817019D64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830E6-52FA-4F61-A723-AA6C248A9002}" type="datetimeFigureOut">
              <a:rPr lang="en-IN" smtClean="0"/>
              <a:pPr/>
              <a:t>22-02-2021</a:t>
            </a:fld>
            <a:endParaRPr lang="en-IN" dirty="0"/>
          </a:p>
        </p:txBody>
      </p:sp>
      <p:sp>
        <p:nvSpPr>
          <p:cNvPr id="5" name="Footer Placeholder 4">
            <a:extLst>
              <a:ext uri="{FF2B5EF4-FFF2-40B4-BE49-F238E27FC236}">
                <a16:creationId xmlns:a16="http://schemas.microsoft.com/office/drawing/2014/main" xmlns="" id="{5664C359-0970-4A5B-AC43-564BB19AB6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a:extLst>
              <a:ext uri="{FF2B5EF4-FFF2-40B4-BE49-F238E27FC236}">
                <a16:creationId xmlns:a16="http://schemas.microsoft.com/office/drawing/2014/main" xmlns="" id="{2301D4DC-FEF8-4547-99BA-E19D1DF06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D0E04-2737-485D-A21C-42C748FAA7BD}" type="slidenum">
              <a:rPr lang="en-IN" smtClean="0"/>
              <a:pPr/>
              <a:t>‹#›</a:t>
            </a:fld>
            <a:endParaRPr lang="en-IN" dirty="0"/>
          </a:p>
        </p:txBody>
      </p:sp>
    </p:spTree>
    <p:extLst>
      <p:ext uri="{BB962C8B-B14F-4D97-AF65-F5344CB8AC3E}">
        <p14:creationId xmlns:p14="http://schemas.microsoft.com/office/powerpoint/2010/main" xmlns="" val="3048511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xguru.in/income-tax/circular-62003income-tax-dated-39200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incometaxindia.gov.in/_layouts/15/dit/mobile/viewer.aspx?path=https://www.incometaxindia.gov.in/charts%20%20tables/list_of_benefits_available_to_a_salaried_person_final.htm&amp;k=&amp;IsDlg=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axguru.in/income-tax/budget-2017-no-tds-deduction-on-insurance-commission-on-filing-of-form-15g15h.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taxguru.in/income-tax/tds-rent-section-194i-income-tax-act-1961.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bhartisanjaynf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A50172E-C4DF-4106-84EC-115E0544144E}"/>
              </a:ext>
            </a:extLst>
          </p:cNvPr>
          <p:cNvSpPr txBox="1"/>
          <p:nvPr/>
        </p:nvSpPr>
        <p:spPr>
          <a:xfrm>
            <a:off x="676405" y="789140"/>
            <a:ext cx="9419573" cy="1323439"/>
          </a:xfrm>
          <a:prstGeom prst="rect">
            <a:avLst/>
          </a:prstGeom>
          <a:noFill/>
        </p:spPr>
        <p:txBody>
          <a:bodyPr wrap="square" rtlCol="0">
            <a:spAutoFit/>
          </a:bodyPr>
          <a:lstStyle/>
          <a:p>
            <a:pPr algn="ctr"/>
            <a:r>
              <a:rPr lang="en-US" sz="4000" i="1" u="sng" dirty="0" smtClean="0">
                <a:solidFill>
                  <a:srgbClr val="7030A0"/>
                </a:solidFill>
              </a:rPr>
              <a:t>SECTION 194H-Deduction of Tax at source from Commission or Brokerage  </a:t>
            </a:r>
            <a:endParaRPr lang="en-IN" sz="4000" i="1" dirty="0">
              <a:solidFill>
                <a:srgbClr val="7030A0"/>
              </a:solidFill>
            </a:endParaRPr>
          </a:p>
        </p:txBody>
      </p:sp>
    </p:spTree>
    <p:extLst>
      <p:ext uri="{BB962C8B-B14F-4D97-AF65-F5344CB8AC3E}">
        <p14:creationId xmlns:p14="http://schemas.microsoft.com/office/powerpoint/2010/main" xmlns="" val="2496569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u="sng" dirty="0" smtClean="0"/>
              <a:t/>
            </a:r>
            <a:br>
              <a:rPr lang="en-US" b="1" u="sng" dirty="0" smtClean="0"/>
            </a:br>
            <a:r>
              <a:rPr lang="en-US" b="1" u="sng" dirty="0" smtClean="0"/>
              <a:t>T</a:t>
            </a:r>
            <a:r>
              <a:rPr lang="en-US" b="1" i="1" u="sng" dirty="0" smtClean="0">
                <a:solidFill>
                  <a:srgbClr val="7030A0"/>
                </a:solidFill>
              </a:rPr>
              <a:t>urnover </a:t>
            </a:r>
            <a:r>
              <a:rPr lang="en-US" b="1" i="1" u="sng" dirty="0">
                <a:solidFill>
                  <a:srgbClr val="7030A0"/>
                </a:solidFill>
              </a:rPr>
              <a:t>commission payable by RBI to Agency </a:t>
            </a:r>
            <a:r>
              <a:rPr lang="en-US" b="1" i="1" u="sng" dirty="0" smtClean="0">
                <a:solidFill>
                  <a:srgbClr val="7030A0"/>
                </a:solidFill>
              </a:rPr>
              <a:t>Banks</a:t>
            </a:r>
            <a:r>
              <a:rPr lang="en-US" b="1" i="1" u="sng" dirty="0">
                <a:solidFill>
                  <a:srgbClr val="7030A0"/>
                </a:solidFill>
              </a:rPr>
              <a:t/>
            </a:r>
            <a:br>
              <a:rPr lang="en-US" b="1" i="1" u="sng" dirty="0">
                <a:solidFill>
                  <a:srgbClr val="7030A0"/>
                </a:solidFill>
              </a:rPr>
            </a:br>
            <a:endParaRPr lang="en-US" i="1" u="sng" dirty="0">
              <a:solidFill>
                <a:srgbClr val="7030A0"/>
              </a:solidFill>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dirty="0"/>
              <a:t>Tax deduction at source under section 194H should not be applicable in respect of Turnover Commission payable by the Reserve Bank of India to the Agency Banks (Banks authorized for conducting Government business) for performing the general banking business of the Central and State Governments on behalf of RBI. </a:t>
            </a:r>
            <a:endParaRPr lang="en-US" dirty="0" smtClean="0"/>
          </a:p>
          <a:p>
            <a:pPr marL="0" indent="0">
              <a:buNone/>
            </a:pPr>
            <a:r>
              <a:rPr lang="en-US" b="1" dirty="0" smtClean="0">
                <a:solidFill>
                  <a:srgbClr val="FFFF00"/>
                </a:solidFill>
                <a:hlinkClick r:id="rId2"/>
              </a:rPr>
              <a:t>Circular</a:t>
            </a:r>
            <a:r>
              <a:rPr lang="en-US" b="1" dirty="0">
                <a:solidFill>
                  <a:srgbClr val="FFFF00"/>
                </a:solidFill>
                <a:hlinkClick r:id="rId2"/>
              </a:rPr>
              <a:t>: No. 6/2003, dated 3-9-2003</a:t>
            </a:r>
            <a:r>
              <a:rPr lang="en-US" dirty="0" smtClean="0"/>
              <a:t>.</a:t>
            </a:r>
          </a:p>
          <a:p>
            <a:pPr marL="0" indent="0">
              <a:buNone/>
            </a:pPr>
            <a:r>
              <a:rPr lang="en-US" b="1" dirty="0" smtClean="0"/>
              <a:t> section </a:t>
            </a:r>
            <a:r>
              <a:rPr lang="en-US" b="1" dirty="0"/>
              <a:t>194H of the Income-tax Act, 1961 – Commission or brokerage – Clarifications regarding Turnover </a:t>
            </a:r>
            <a:r>
              <a:rPr lang="en-US" b="1" dirty="0" smtClean="0"/>
              <a:t>  Commission </a:t>
            </a:r>
            <a:r>
              <a:rPr lang="en-US" b="1" dirty="0"/>
              <a:t>payable by RBI to Agency Banks – exemption from TDS</a:t>
            </a:r>
            <a:endParaRPr lang="en-US" dirty="0"/>
          </a:p>
          <a:p>
            <a:pPr algn="just"/>
            <a:r>
              <a:rPr lang="en-US" dirty="0"/>
              <a:t>The work of receipt of tax payments and issue of refunds is conducted by the Banks authorized for such purposes by the Reserve Bank of India (RBI).  As a compensation for the work so conducted, the Central Government pays to the Banks, through RBI, commission termed as “Turnover Commission”.</a:t>
            </a:r>
          </a:p>
          <a:p>
            <a:pPr algn="just"/>
            <a:r>
              <a:rPr lang="en-US" dirty="0"/>
              <a:t>It has been represented to the Board that the requirement of tax deduction at source under section 194H should not be applicable in respect of Turnover Commission payable by the Reserve Bank of India to the Agency Banks (Banks authorized for conducting Government business) for performing the general banking business of the Central and State Governments on behalf of RBI.</a:t>
            </a:r>
          </a:p>
          <a:p>
            <a:pPr algn="just"/>
            <a:r>
              <a:rPr lang="en-US" dirty="0"/>
              <a:t>The matter was considered in the Board and it has been decided that tax would not be required to be deducted by RBI on the amount of Turnover Commission paid or credited by it.</a:t>
            </a:r>
          </a:p>
          <a:p>
            <a:endParaRPr lang="en-US" dirty="0"/>
          </a:p>
        </p:txBody>
      </p:sp>
    </p:spTree>
    <p:extLst>
      <p:ext uri="{BB962C8B-B14F-4D97-AF65-F5344CB8AC3E}">
        <p14:creationId xmlns:p14="http://schemas.microsoft.com/office/powerpoint/2010/main" xmlns="" val="3191360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E333BE-73F4-478B-BD1B-25910EDF6056}"/>
              </a:ext>
            </a:extLst>
          </p:cNvPr>
          <p:cNvSpPr>
            <a:spLocks noGrp="1"/>
          </p:cNvSpPr>
          <p:nvPr>
            <p:ph type="title"/>
          </p:nvPr>
        </p:nvSpPr>
        <p:spPr/>
        <p:txBody>
          <a:bodyPr>
            <a:normAutofit/>
          </a:bodyPr>
          <a:lstStyle/>
          <a:p>
            <a:r>
              <a:rPr lang="en-US" i="1" u="sng" dirty="0">
                <a:solidFill>
                  <a:srgbClr val="7030A0"/>
                </a:solidFill>
              </a:rPr>
              <a:t>SECTION </a:t>
            </a:r>
            <a:r>
              <a:rPr lang="en-US" sz="4000" i="1" u="sng" dirty="0" smtClean="0">
                <a:solidFill>
                  <a:srgbClr val="7030A0"/>
                </a:solidFill>
              </a:rPr>
              <a:t>194I-Deduction</a:t>
            </a:r>
            <a:r>
              <a:rPr lang="en-US" i="1" u="sng" dirty="0" smtClean="0">
                <a:solidFill>
                  <a:srgbClr val="7030A0"/>
                </a:solidFill>
              </a:rPr>
              <a:t> </a:t>
            </a:r>
            <a:r>
              <a:rPr lang="en-US" i="1" u="sng" dirty="0">
                <a:solidFill>
                  <a:srgbClr val="7030A0"/>
                </a:solidFill>
              </a:rPr>
              <a:t>of Tax at source from </a:t>
            </a:r>
            <a:r>
              <a:rPr lang="en-US" i="1" u="sng" dirty="0" smtClean="0">
                <a:solidFill>
                  <a:srgbClr val="7030A0"/>
                </a:solidFill>
              </a:rPr>
              <a:t>Income By way of Rent.  </a:t>
            </a:r>
            <a:endParaRPr lang="en-IN" i="1" dirty="0">
              <a:solidFill>
                <a:srgbClr val="7030A0"/>
              </a:solidFill>
            </a:endParaRPr>
          </a:p>
        </p:txBody>
      </p:sp>
    </p:spTree>
    <p:extLst>
      <p:ext uri="{BB962C8B-B14F-4D97-AF65-F5344CB8AC3E}">
        <p14:creationId xmlns:p14="http://schemas.microsoft.com/office/powerpoint/2010/main" xmlns="" val="219799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i="1" u="sng" dirty="0">
                <a:solidFill>
                  <a:srgbClr val="7030A0"/>
                </a:solidFill>
              </a:rPr>
              <a:t>who is responsible to deduct tax</a:t>
            </a:r>
          </a:p>
        </p:txBody>
      </p:sp>
      <p:sp>
        <p:nvSpPr>
          <p:cNvPr id="3" name="Content Placeholder 2"/>
          <p:cNvSpPr>
            <a:spLocks noGrp="1"/>
          </p:cNvSpPr>
          <p:nvPr>
            <p:ph idx="1"/>
          </p:nvPr>
        </p:nvSpPr>
        <p:spPr/>
        <p:txBody>
          <a:bodyPr/>
          <a:lstStyle/>
          <a:p>
            <a:pPr marL="0" indent="0" algn="just">
              <a:buNone/>
            </a:pPr>
            <a:r>
              <a:rPr lang="en-US" dirty="0"/>
              <a:t>Any person, (other than individual or a Hindu undivided family) who is responsible for paying Rent to a</a:t>
            </a:r>
            <a:r>
              <a:rPr lang="en-US" dirty="0" smtClean="0"/>
              <a:t> </a:t>
            </a:r>
            <a:r>
              <a:rPr lang="en-US" dirty="0"/>
              <a:t>resident shall deduct Income tax thereon. For the purpose Payer himself is treated as person responsible for paying rent. If however Payer is a company itself including the principal officer there of is the person responsible for paying rent.</a:t>
            </a:r>
          </a:p>
        </p:txBody>
      </p:sp>
    </p:spTree>
    <p:extLst>
      <p:ext uri="{BB962C8B-B14F-4D97-AF65-F5344CB8AC3E}">
        <p14:creationId xmlns:p14="http://schemas.microsoft.com/office/powerpoint/2010/main" xmlns="" val="475906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A34FE9-2F77-413C-91A8-44E6E14294E6}"/>
              </a:ext>
            </a:extLst>
          </p:cNvPr>
          <p:cNvSpPr>
            <a:spLocks noGrp="1"/>
          </p:cNvSpPr>
          <p:nvPr>
            <p:ph type="title"/>
          </p:nvPr>
        </p:nvSpPr>
        <p:spPr/>
        <p:txBody>
          <a:bodyPr>
            <a:normAutofit/>
          </a:bodyPr>
          <a:lstStyle/>
          <a:p>
            <a:r>
              <a:rPr lang="en-US" sz="4000" b="1" i="1" u="sng" dirty="0">
                <a:solidFill>
                  <a:srgbClr val="7030A0"/>
                </a:solidFill>
              </a:rPr>
              <a:t>What is the meaning of words </a:t>
            </a:r>
            <a:r>
              <a:rPr lang="en-US" sz="4000" b="1" i="1" u="sng" dirty="0" smtClean="0">
                <a:solidFill>
                  <a:srgbClr val="7030A0"/>
                </a:solidFill>
              </a:rPr>
              <a:t>“RENT” </a:t>
            </a:r>
            <a:r>
              <a:rPr lang="en-US" sz="4000" b="1" i="1" u="sng" dirty="0">
                <a:solidFill>
                  <a:srgbClr val="7030A0"/>
                </a:solidFill>
              </a:rPr>
              <a:t>for Deduction of TDS under section </a:t>
            </a:r>
            <a:r>
              <a:rPr lang="en-US" sz="4000" b="1" i="1" u="sng" dirty="0" smtClean="0">
                <a:solidFill>
                  <a:srgbClr val="7030A0"/>
                </a:solidFill>
              </a:rPr>
              <a:t>194I?</a:t>
            </a:r>
            <a:endParaRPr lang="en-IN" sz="4000" i="1" u="sng" dirty="0"/>
          </a:p>
        </p:txBody>
      </p:sp>
      <p:sp>
        <p:nvSpPr>
          <p:cNvPr id="3" name="Content Placeholder 2">
            <a:extLst>
              <a:ext uri="{FF2B5EF4-FFF2-40B4-BE49-F238E27FC236}">
                <a16:creationId xmlns:a16="http://schemas.microsoft.com/office/drawing/2014/main" xmlns="" id="{CAC8AF0C-35FE-4640-AB12-12CF06C8ECEC}"/>
              </a:ext>
            </a:extLst>
          </p:cNvPr>
          <p:cNvSpPr>
            <a:spLocks noGrp="1"/>
          </p:cNvSpPr>
          <p:nvPr>
            <p:ph idx="1"/>
          </p:nvPr>
        </p:nvSpPr>
        <p:spPr/>
        <p:txBody>
          <a:bodyPr>
            <a:normAutofit fontScale="70000" lnSpcReduction="20000"/>
          </a:bodyPr>
          <a:lstStyle/>
          <a:p>
            <a:r>
              <a:rPr lang="en-US" dirty="0"/>
              <a:t>Rent means any payment under any lease / sub-lease / tenancy or any other agreement or arrangement for the use of any of the following –</a:t>
            </a:r>
          </a:p>
          <a:p>
            <a:r>
              <a:rPr lang="en-US" dirty="0"/>
              <a:t>Land; or</a:t>
            </a:r>
          </a:p>
          <a:p>
            <a:r>
              <a:rPr lang="en-US" dirty="0"/>
              <a:t>A building which includes factory building; or</a:t>
            </a:r>
          </a:p>
          <a:p>
            <a:r>
              <a:rPr lang="en-US" dirty="0"/>
              <a:t>Land appurtenant to a building which also includes factory building; or</a:t>
            </a:r>
          </a:p>
          <a:p>
            <a:r>
              <a:rPr lang="en-US" dirty="0"/>
              <a:t>Plant; or</a:t>
            </a:r>
          </a:p>
          <a:p>
            <a:r>
              <a:rPr lang="en-US" dirty="0"/>
              <a:t>Machinery; or</a:t>
            </a:r>
          </a:p>
          <a:p>
            <a:r>
              <a:rPr lang="en-US" dirty="0"/>
              <a:t>Furniture; or</a:t>
            </a:r>
          </a:p>
          <a:p>
            <a:r>
              <a:rPr lang="en-US" dirty="0"/>
              <a:t>Equipment; or</a:t>
            </a:r>
          </a:p>
          <a:p>
            <a:r>
              <a:rPr lang="en-US" dirty="0"/>
              <a:t>Furniture; or</a:t>
            </a:r>
          </a:p>
          <a:p>
            <a:r>
              <a:rPr lang="en-US" dirty="0"/>
              <a:t>Fittings.</a:t>
            </a:r>
          </a:p>
          <a:p>
            <a:r>
              <a:rPr lang="en-US" dirty="0"/>
              <a:t>It should be noted that it makes no difference even if the payee does not own any or all of the above listed items.</a:t>
            </a:r>
          </a:p>
          <a:p>
            <a:pPr marL="457200" lvl="1" indent="0">
              <a:buNone/>
            </a:pPr>
            <a:endParaRPr lang="en-IN" sz="1800" dirty="0"/>
          </a:p>
        </p:txBody>
      </p:sp>
    </p:spTree>
    <p:extLst>
      <p:ext uri="{BB962C8B-B14F-4D97-AF65-F5344CB8AC3E}">
        <p14:creationId xmlns:p14="http://schemas.microsoft.com/office/powerpoint/2010/main" xmlns="" val="2822328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1F3297-0A36-4610-A5BD-CCB46C470967}"/>
              </a:ext>
            </a:extLst>
          </p:cNvPr>
          <p:cNvSpPr>
            <a:spLocks noGrp="1"/>
          </p:cNvSpPr>
          <p:nvPr>
            <p:ph type="title"/>
          </p:nvPr>
        </p:nvSpPr>
        <p:spPr>
          <a:xfrm>
            <a:off x="838200" y="365126"/>
            <a:ext cx="10515600" cy="703654"/>
          </a:xfrm>
        </p:spPr>
        <p:txBody>
          <a:bodyPr>
            <a:normAutofit/>
          </a:bodyPr>
          <a:lstStyle/>
          <a:p>
            <a:r>
              <a:rPr lang="en-US" sz="4000" b="1" i="1" u="sng" dirty="0" smtClean="0">
                <a:solidFill>
                  <a:srgbClr val="7030A0"/>
                </a:solidFill>
              </a:rPr>
              <a:t>When </a:t>
            </a:r>
            <a:r>
              <a:rPr lang="en-US" sz="4000" b="1" i="1" u="sng" dirty="0">
                <a:solidFill>
                  <a:srgbClr val="7030A0"/>
                </a:solidFill>
              </a:rPr>
              <a:t>tax has to be deducted</a:t>
            </a:r>
            <a:endParaRPr lang="en-IN" sz="4000" dirty="0">
              <a:solidFill>
                <a:srgbClr val="7030A0"/>
              </a:solidFill>
            </a:endParaRPr>
          </a:p>
        </p:txBody>
      </p:sp>
      <p:sp>
        <p:nvSpPr>
          <p:cNvPr id="3" name="Content Placeholder 2">
            <a:extLst>
              <a:ext uri="{FF2B5EF4-FFF2-40B4-BE49-F238E27FC236}">
                <a16:creationId xmlns:a16="http://schemas.microsoft.com/office/drawing/2014/main" xmlns="" id="{652C1102-668D-444A-AB19-E5BF0DB6F0A9}"/>
              </a:ext>
            </a:extLst>
          </p:cNvPr>
          <p:cNvSpPr>
            <a:spLocks noGrp="1"/>
          </p:cNvSpPr>
          <p:nvPr>
            <p:ph idx="1"/>
          </p:nvPr>
        </p:nvSpPr>
        <p:spPr>
          <a:xfrm>
            <a:off x="838200" y="1543403"/>
            <a:ext cx="10515600" cy="4351338"/>
          </a:xfrm>
        </p:spPr>
        <p:txBody>
          <a:bodyPr>
            <a:normAutofit/>
          </a:bodyPr>
          <a:lstStyle/>
          <a:p>
            <a:endParaRPr lang="en-US" dirty="0"/>
          </a:p>
          <a:p>
            <a:pPr marL="0" indent="0">
              <a:buNone/>
            </a:pPr>
            <a:r>
              <a:rPr lang="en-US" sz="2000" dirty="0"/>
              <a:t>Tax should be deducted either at the time of actual payment of rent or at the time of its credit to the account of the payee whichever is earlier.</a:t>
            </a:r>
            <a:r>
              <a:rPr lang="en-US" dirty="0"/>
              <a:t/>
            </a:r>
            <a:br>
              <a:rPr lang="en-US" dirty="0"/>
            </a:br>
            <a:endParaRPr lang="en-IN" dirty="0"/>
          </a:p>
        </p:txBody>
      </p:sp>
    </p:spTree>
    <p:extLst>
      <p:ext uri="{BB962C8B-B14F-4D97-AF65-F5344CB8AC3E}">
        <p14:creationId xmlns:p14="http://schemas.microsoft.com/office/powerpoint/2010/main" xmlns="" val="3806466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28DD80-CB40-4954-8FF9-13DF866C0165}"/>
              </a:ext>
            </a:extLst>
          </p:cNvPr>
          <p:cNvSpPr>
            <a:spLocks noGrp="1"/>
          </p:cNvSpPr>
          <p:nvPr>
            <p:ph type="title"/>
          </p:nvPr>
        </p:nvSpPr>
        <p:spPr/>
        <p:txBody>
          <a:bodyPr>
            <a:normAutofit/>
          </a:bodyPr>
          <a:lstStyle/>
          <a:p>
            <a:r>
              <a:rPr lang="en-US" sz="4000" b="1" i="1" u="sng" dirty="0">
                <a:solidFill>
                  <a:srgbClr val="7030A0"/>
                </a:solidFill>
              </a:rPr>
              <a:t>Rate of TDS Under Section </a:t>
            </a:r>
            <a:r>
              <a:rPr lang="en-US" sz="4000" b="1" i="1" u="sng" dirty="0" smtClean="0">
                <a:solidFill>
                  <a:srgbClr val="7030A0"/>
                </a:solidFill>
              </a:rPr>
              <a:t>194I</a:t>
            </a:r>
            <a:endParaRPr lang="en-IN" sz="4000" u="sng" dirty="0">
              <a:solidFill>
                <a:srgbClr val="7030A0"/>
              </a:solidFill>
            </a:endParaRPr>
          </a:p>
        </p:txBody>
      </p:sp>
      <p:sp>
        <p:nvSpPr>
          <p:cNvPr id="3" name="Content Placeholder 2">
            <a:extLst>
              <a:ext uri="{FF2B5EF4-FFF2-40B4-BE49-F238E27FC236}">
                <a16:creationId xmlns:a16="http://schemas.microsoft.com/office/drawing/2014/main" xmlns="" id="{755756BF-8589-446B-BD3D-5D57833CA8DB}"/>
              </a:ext>
            </a:extLst>
          </p:cNvPr>
          <p:cNvSpPr>
            <a:spLocks noGrp="1"/>
          </p:cNvSpPr>
          <p:nvPr>
            <p:ph idx="1"/>
          </p:nvPr>
        </p:nvSpPr>
        <p:spPr/>
        <p:txBody>
          <a:bodyPr/>
          <a:lstStyle/>
          <a:p>
            <a:endParaRPr lang="en-IN" dirty="0">
              <a:hlinkClick r:id="rId2"/>
            </a:endParaRPr>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1202746949"/>
              </p:ext>
            </p:extLst>
          </p:nvPr>
        </p:nvGraphicFramePr>
        <p:xfrm>
          <a:off x="1054970" y="2066797"/>
          <a:ext cx="9041007" cy="3405084"/>
        </p:xfrm>
        <a:graphic>
          <a:graphicData uri="http://schemas.openxmlformats.org/drawingml/2006/table">
            <a:tbl>
              <a:tblPr firstRow="1" bandRow="1">
                <a:tableStyleId>{5C22544A-7EE6-4342-B048-85BDC9FD1C3A}</a:tableStyleId>
              </a:tblPr>
              <a:tblGrid>
                <a:gridCol w="3013669"/>
                <a:gridCol w="3013669"/>
                <a:gridCol w="3013669"/>
              </a:tblGrid>
              <a:tr h="387564">
                <a:tc>
                  <a:txBody>
                    <a:bodyPr/>
                    <a:lstStyle/>
                    <a:p>
                      <a:endParaRPr lang="en-US" dirty="0"/>
                    </a:p>
                  </a:txBody>
                  <a:tcPr/>
                </a:tc>
                <a:tc>
                  <a:txBody>
                    <a:bodyPr/>
                    <a:lstStyle/>
                    <a:p>
                      <a:r>
                        <a:rPr lang="en-US" dirty="0" smtClean="0"/>
                        <a:t>Up to 13 May 2020</a:t>
                      </a:r>
                      <a:endParaRPr lang="en-US" dirty="0"/>
                    </a:p>
                  </a:txBody>
                  <a:tcPr/>
                </a:tc>
                <a:tc>
                  <a:txBody>
                    <a:bodyPr/>
                    <a:lstStyle/>
                    <a:p>
                      <a:r>
                        <a:rPr lang="en-US" dirty="0" smtClean="0"/>
                        <a:t>During May 14 2020 to March 31,2021</a:t>
                      </a:r>
                      <a:endParaRPr lang="en-US" dirty="0"/>
                    </a:p>
                  </a:txBody>
                  <a:tcPr/>
                </a:tc>
              </a:tr>
              <a:tr h="3875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Rent of Plant Machinery or equipment</a:t>
                      </a:r>
                    </a:p>
                    <a:p>
                      <a:endParaRPr lang="en-US" sz="1800" b="0" i="0" kern="1200" dirty="0">
                        <a:solidFill>
                          <a:schemeClr val="dk1"/>
                        </a:solidFill>
                        <a:effectLst/>
                        <a:latin typeface="+mn-lt"/>
                        <a:ea typeface="+mn-ea"/>
                        <a:cs typeface="+mn-cs"/>
                      </a:endParaRPr>
                    </a:p>
                  </a:txBody>
                  <a:tcPr/>
                </a:tc>
                <a:tc>
                  <a:txBody>
                    <a:bodyPr/>
                    <a:lstStyle/>
                    <a:p>
                      <a:r>
                        <a:rPr lang="en-US" dirty="0" smtClean="0"/>
                        <a:t>2%</a:t>
                      </a:r>
                      <a:endParaRPr lang="en-US" dirty="0"/>
                    </a:p>
                  </a:txBody>
                  <a:tcPr/>
                </a:tc>
                <a:tc>
                  <a:txBody>
                    <a:bodyPr/>
                    <a:lstStyle/>
                    <a:p>
                      <a:r>
                        <a:rPr lang="en-US" dirty="0" smtClean="0"/>
                        <a:t>1.5%</a:t>
                      </a:r>
                      <a:endParaRPr lang="en-US" dirty="0"/>
                    </a:p>
                  </a:txBody>
                  <a:tcPr/>
                </a:tc>
              </a:tr>
              <a:tr h="387564">
                <a:tc>
                  <a:txBody>
                    <a:bodyPr/>
                    <a:lstStyle/>
                    <a:p>
                      <a:r>
                        <a:rPr lang="en-US" sz="1800" b="0" i="0" kern="1200" dirty="0" smtClean="0">
                          <a:solidFill>
                            <a:schemeClr val="dk1"/>
                          </a:solidFill>
                          <a:effectLst/>
                          <a:latin typeface="+mn-lt"/>
                          <a:ea typeface="+mn-ea"/>
                          <a:cs typeface="+mn-cs"/>
                        </a:rPr>
                        <a:t>Renting of land or building (including factory building) or land appurtenant to a building (including factory building) or furniture or fittings</a:t>
                      </a:r>
                      <a:endParaRPr lang="en-US" dirty="0"/>
                    </a:p>
                  </a:txBody>
                  <a:tcPr/>
                </a:tc>
                <a:tc>
                  <a:txBody>
                    <a:bodyPr/>
                    <a:lstStyle/>
                    <a:p>
                      <a:r>
                        <a:rPr lang="en-US" dirty="0" smtClean="0"/>
                        <a:t>10%</a:t>
                      </a:r>
                      <a:endParaRPr lang="en-US" dirty="0"/>
                    </a:p>
                  </a:txBody>
                  <a:tcPr/>
                </a:tc>
                <a:tc>
                  <a:txBody>
                    <a:bodyPr/>
                    <a:lstStyle/>
                    <a:p>
                      <a:r>
                        <a:rPr lang="en-US" dirty="0" smtClean="0"/>
                        <a:t>7.5%</a:t>
                      </a:r>
                      <a:endParaRPr lang="en-US" dirty="0"/>
                    </a:p>
                  </a:txBody>
                  <a:tcPr/>
                </a:tc>
              </a:tr>
              <a:tr h="387564">
                <a:tc>
                  <a:txBody>
                    <a:bodyPr/>
                    <a:lstStyle/>
                    <a:p>
                      <a:r>
                        <a:rPr lang="en-US" sz="1800" b="0" i="0" kern="1200" dirty="0" smtClean="0">
                          <a:solidFill>
                            <a:schemeClr val="dk1"/>
                          </a:solidFill>
                          <a:effectLst/>
                          <a:latin typeface="+mn-lt"/>
                          <a:ea typeface="+mn-ea"/>
                          <a:cs typeface="+mn-cs"/>
                        </a:rPr>
                        <a:t>If PAN is not quoted</a:t>
                      </a:r>
                      <a:endParaRPr lang="en-US" dirty="0"/>
                    </a:p>
                  </a:txBody>
                  <a:tcPr/>
                </a:tc>
                <a:tc>
                  <a:txBody>
                    <a:bodyPr/>
                    <a:lstStyle/>
                    <a:p>
                      <a:r>
                        <a:rPr lang="en-US" dirty="0" smtClean="0"/>
                        <a:t>20%</a:t>
                      </a:r>
                      <a:endParaRPr lang="en-US" dirty="0"/>
                    </a:p>
                  </a:txBody>
                  <a:tcPr/>
                </a:tc>
                <a:tc>
                  <a:txBody>
                    <a:bodyPr/>
                    <a:lstStyle/>
                    <a:p>
                      <a:r>
                        <a:rPr lang="en-US" dirty="0" smtClean="0"/>
                        <a:t>20%</a:t>
                      </a:r>
                      <a:endParaRPr lang="en-US" dirty="0"/>
                    </a:p>
                  </a:txBody>
                  <a:tcPr/>
                </a:tc>
              </a:tr>
            </a:tbl>
          </a:graphicData>
        </a:graphic>
      </p:graphicFrame>
    </p:spTree>
    <p:extLst>
      <p:ext uri="{BB962C8B-B14F-4D97-AF65-F5344CB8AC3E}">
        <p14:creationId xmlns:p14="http://schemas.microsoft.com/office/powerpoint/2010/main" xmlns="" val="5577720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1A2C4-884F-45B1-93C1-F8D4042A6824}"/>
              </a:ext>
            </a:extLst>
          </p:cNvPr>
          <p:cNvSpPr>
            <a:spLocks noGrp="1"/>
          </p:cNvSpPr>
          <p:nvPr>
            <p:ph type="title"/>
          </p:nvPr>
        </p:nvSpPr>
        <p:spPr/>
        <p:txBody>
          <a:bodyPr>
            <a:normAutofit/>
          </a:bodyPr>
          <a:lstStyle/>
          <a:p>
            <a:r>
              <a:rPr lang="en-US" sz="4000" i="1" u="sng" dirty="0">
                <a:solidFill>
                  <a:srgbClr val="7030A0"/>
                </a:solidFill>
              </a:rPr>
              <a:t>Threshold Exemption Limit for </a:t>
            </a:r>
            <a:r>
              <a:rPr lang="en-US" sz="4000" b="1" i="1" u="sng" dirty="0">
                <a:solidFill>
                  <a:srgbClr val="7030A0"/>
                </a:solidFill>
              </a:rPr>
              <a:t>TDS on Rent</a:t>
            </a:r>
            <a:r>
              <a:rPr lang="en-US" sz="4000" i="1" u="sng" dirty="0">
                <a:solidFill>
                  <a:srgbClr val="7030A0"/>
                </a:solidFill>
              </a:rPr>
              <a:t> under Section 194I</a:t>
            </a:r>
            <a:endParaRPr lang="en-US" sz="4000" i="1" dirty="0">
              <a:solidFill>
                <a:srgbClr val="7030A0"/>
              </a:solidFill>
            </a:endParaRPr>
          </a:p>
        </p:txBody>
      </p:sp>
      <p:graphicFrame>
        <p:nvGraphicFramePr>
          <p:cNvPr id="6" name="Content Placeholder 5">
            <a:extLst>
              <a:ext uri="{FF2B5EF4-FFF2-40B4-BE49-F238E27FC236}">
                <a16:creationId xmlns:a16="http://schemas.microsoft.com/office/drawing/2014/main" xmlns="" id="{63BFAF4E-B202-45B2-8851-F3761EB204CB}"/>
              </a:ext>
            </a:extLst>
          </p:cNvPr>
          <p:cNvGraphicFramePr>
            <a:graphicFrameLocks noGrp="1"/>
          </p:cNvGraphicFramePr>
          <p:nvPr>
            <p:ph idx="1"/>
            <p:extLst>
              <p:ext uri="{D42A27DB-BD31-4B8C-83A1-F6EECF244321}">
                <p14:modId xmlns:p14="http://schemas.microsoft.com/office/powerpoint/2010/main" xmlns="" val="1820953070"/>
              </p:ext>
            </p:extLst>
          </p:nvPr>
        </p:nvGraphicFramePr>
        <p:xfrm>
          <a:off x="688931" y="1816274"/>
          <a:ext cx="10534390" cy="1640910"/>
        </p:xfrm>
        <a:graphic>
          <a:graphicData uri="http://schemas.openxmlformats.org/drawingml/2006/table">
            <a:tbl>
              <a:tblPr/>
              <a:tblGrid>
                <a:gridCol w="10534390">
                  <a:extLst>
                    <a:ext uri="{9D8B030D-6E8A-4147-A177-3AD203B41FA5}">
                      <a16:colId xmlns:a16="http://schemas.microsoft.com/office/drawing/2014/main" xmlns="" val="177055631"/>
                    </a:ext>
                  </a:extLst>
                </a:gridCol>
              </a:tblGrid>
              <a:tr h="1640910">
                <a:tc>
                  <a:txBody>
                    <a:bodyPr/>
                    <a:lstStyle/>
                    <a:p>
                      <a:pPr algn="just"/>
                      <a:r>
                        <a:rPr lang="en-US" sz="1800" b="1" i="0" kern="1200" dirty="0" smtClean="0">
                          <a:solidFill>
                            <a:schemeClr val="tx1"/>
                          </a:solidFill>
                          <a:effectLst/>
                          <a:latin typeface="+mn-lt"/>
                          <a:ea typeface="+mn-ea"/>
                          <a:cs typeface="+mn-cs"/>
                        </a:rPr>
                        <a:t>Section 194-I of the Income Tax Act, 1961</a:t>
                      </a:r>
                      <a:r>
                        <a:rPr lang="en-US" sz="1800" b="0" i="0" kern="1200" dirty="0" smtClean="0">
                          <a:solidFill>
                            <a:schemeClr val="tx1"/>
                          </a:solidFill>
                          <a:effectLst/>
                          <a:latin typeface="+mn-lt"/>
                          <a:ea typeface="+mn-ea"/>
                          <a:cs typeface="+mn-cs"/>
                        </a:rPr>
                        <a:t> provides that no TDS would be deducted if the income credited / paid during the Financial Year does not exceed INR 2,40,000.</a:t>
                      </a:r>
                    </a:p>
                    <a:p>
                      <a:pPr algn="just"/>
                      <a:r>
                        <a:rPr lang="en-US" sz="1800" b="0" i="0" kern="1200" dirty="0" smtClean="0">
                          <a:solidFill>
                            <a:schemeClr val="tx1"/>
                          </a:solidFill>
                          <a:effectLst/>
                          <a:latin typeface="+mn-lt"/>
                          <a:ea typeface="+mn-ea"/>
                          <a:cs typeface="+mn-cs"/>
                        </a:rPr>
                        <a:t>Please note that earlier the threshold exemption limit was INR 1,80,000, however, from Financial Year 2019-2020 the threshold exemption limit for </a:t>
                      </a:r>
                      <a:r>
                        <a:rPr lang="en-US" sz="1800" b="1" i="0" kern="1200" dirty="0" smtClean="0">
                          <a:solidFill>
                            <a:schemeClr val="tx1"/>
                          </a:solidFill>
                          <a:effectLst/>
                          <a:latin typeface="+mn-lt"/>
                          <a:ea typeface="+mn-ea"/>
                          <a:cs typeface="+mn-cs"/>
                        </a:rPr>
                        <a:t>TDS on Rent</a:t>
                      </a:r>
                      <a:r>
                        <a:rPr lang="en-US" sz="1800" b="0" i="0" kern="1200" dirty="0" smtClean="0">
                          <a:solidFill>
                            <a:schemeClr val="tx1"/>
                          </a:solidFill>
                          <a:effectLst/>
                          <a:latin typeface="+mn-lt"/>
                          <a:ea typeface="+mn-ea"/>
                          <a:cs typeface="+mn-cs"/>
                        </a:rPr>
                        <a:t> has been increased to INR 2,40,000.</a:t>
                      </a:r>
                    </a:p>
                    <a:p>
                      <a:pPr algn="ctr" fontAlgn="b"/>
                      <a:endParaRPr lang="en-US" sz="1800" b="1"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xmlns="" val="3058040671"/>
                  </a:ext>
                </a:extLst>
              </a:tr>
            </a:tbl>
          </a:graphicData>
        </a:graphic>
      </p:graphicFrame>
    </p:spTree>
    <p:extLst>
      <p:ext uri="{BB962C8B-B14F-4D97-AF65-F5344CB8AC3E}">
        <p14:creationId xmlns:p14="http://schemas.microsoft.com/office/powerpoint/2010/main" xmlns="" val="20490369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2C4844-B32A-4F07-BCB0-49D9A09344A9}"/>
              </a:ext>
            </a:extLst>
          </p:cNvPr>
          <p:cNvSpPr>
            <a:spLocks noGrp="1"/>
          </p:cNvSpPr>
          <p:nvPr>
            <p:ph type="title"/>
          </p:nvPr>
        </p:nvSpPr>
        <p:spPr/>
        <p:txBody>
          <a:bodyPr>
            <a:normAutofit/>
          </a:bodyPr>
          <a:lstStyle/>
          <a:p>
            <a:pPr algn="just"/>
            <a:r>
              <a:rPr lang="en-US" sz="4000" b="1" i="1" u="sng" dirty="0">
                <a:solidFill>
                  <a:srgbClr val="7030A0"/>
                </a:solidFill>
              </a:rPr>
              <a:t>Under what circumstances there is no need to deduct TDS u/s 194I?</a:t>
            </a:r>
          </a:p>
        </p:txBody>
      </p:sp>
      <p:sp>
        <p:nvSpPr>
          <p:cNvPr id="3" name="Content Placeholder 2">
            <a:extLst>
              <a:ext uri="{FF2B5EF4-FFF2-40B4-BE49-F238E27FC236}">
                <a16:creationId xmlns:a16="http://schemas.microsoft.com/office/drawing/2014/main" xmlns="" id="{4AAE0555-CCDD-4A7D-AEC1-F6E7506FF3C8}"/>
              </a:ext>
            </a:extLst>
          </p:cNvPr>
          <p:cNvSpPr>
            <a:spLocks noGrp="1"/>
          </p:cNvSpPr>
          <p:nvPr>
            <p:ph idx="1"/>
          </p:nvPr>
        </p:nvSpPr>
        <p:spPr/>
        <p:txBody>
          <a:bodyPr>
            <a:normAutofit fontScale="85000" lnSpcReduction="10000"/>
          </a:bodyPr>
          <a:lstStyle/>
          <a:p>
            <a:r>
              <a:rPr lang="en-US" dirty="0"/>
              <a:t>There is no need to deduct TDS u/s 194I under below mentioned circumstances:</a:t>
            </a:r>
          </a:p>
          <a:p>
            <a:r>
              <a:rPr lang="en-US" dirty="0"/>
              <a:t>The aggregate amount paid / payable during the Financial Year doesn’t exceed the threshold exemption limit i.e. doesn’t exceed INR 2,40,000.</a:t>
            </a:r>
          </a:p>
          <a:p>
            <a:r>
              <a:rPr lang="en-US" dirty="0"/>
              <a:t>The payer / tenant is an individual or HUF who is not liable to tax audit as per section 44 (AB) clause (a) or (b).</a:t>
            </a:r>
          </a:p>
          <a:p>
            <a:r>
              <a:rPr lang="en-US" dirty="0"/>
              <a:t>Rent is paid / payable to a Government agency.</a:t>
            </a:r>
          </a:p>
          <a:p>
            <a:r>
              <a:rPr lang="en-US" dirty="0"/>
              <a:t>Where the income by way of rent is credited or paid to a business trust, being a real estate investment trust, in respect of any real estate asset, referred to in clause (23FCA) of section 10, owned directly by such business trust</a:t>
            </a:r>
          </a:p>
          <a:p>
            <a:r>
              <a:rPr lang="en-US" dirty="0"/>
              <a:t>In case, where payee applied in Form 13 to AO for non deduction, being his taxable income including rent below taxable limit, and has obtained certificate thereof.</a:t>
            </a:r>
          </a:p>
        </p:txBody>
      </p:sp>
    </p:spTree>
    <p:extLst>
      <p:ext uri="{BB962C8B-B14F-4D97-AF65-F5344CB8AC3E}">
        <p14:creationId xmlns:p14="http://schemas.microsoft.com/office/powerpoint/2010/main" xmlns="" val="167199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DD61C8-CF6E-4475-994D-EE199B8CF40F}"/>
              </a:ext>
            </a:extLst>
          </p:cNvPr>
          <p:cNvSpPr>
            <a:spLocks noGrp="1"/>
          </p:cNvSpPr>
          <p:nvPr>
            <p:ph type="title"/>
          </p:nvPr>
        </p:nvSpPr>
        <p:spPr>
          <a:xfrm>
            <a:off x="801667" y="438411"/>
            <a:ext cx="10559440" cy="901874"/>
          </a:xfrm>
        </p:spPr>
        <p:txBody>
          <a:bodyPr>
            <a:normAutofit fontScale="90000"/>
          </a:bodyPr>
          <a:lstStyle/>
          <a:p>
            <a:r>
              <a:rPr lang="en-US" dirty="0" smtClean="0">
                <a:solidFill>
                  <a:srgbClr val="7030A0"/>
                </a:solidFill>
              </a:rPr>
              <a:t> </a:t>
            </a:r>
            <a:r>
              <a:rPr lang="en-US" b="1" dirty="0">
                <a:solidFill>
                  <a:srgbClr val="7030A0"/>
                </a:solidFill>
              </a:rPr>
              <a:t/>
            </a:r>
            <a:br>
              <a:rPr lang="en-US" b="1" dirty="0">
                <a:solidFill>
                  <a:srgbClr val="7030A0"/>
                </a:solidFill>
              </a:rPr>
            </a:br>
            <a:r>
              <a:rPr lang="en-US" dirty="0" smtClean="0"/>
              <a:t> </a:t>
            </a:r>
            <a:endParaRPr lang="en-IN" dirty="0"/>
          </a:p>
        </p:txBody>
      </p:sp>
      <p:sp>
        <p:nvSpPr>
          <p:cNvPr id="3" name="Content Placeholder 2">
            <a:extLst>
              <a:ext uri="{FF2B5EF4-FFF2-40B4-BE49-F238E27FC236}">
                <a16:creationId xmlns:a16="http://schemas.microsoft.com/office/drawing/2014/main" xmlns="" id="{58E077D7-5AD7-45E0-9C77-91DAB187E145}"/>
              </a:ext>
            </a:extLst>
          </p:cNvPr>
          <p:cNvSpPr>
            <a:spLocks noGrp="1"/>
          </p:cNvSpPr>
          <p:nvPr>
            <p:ph idx="1"/>
          </p:nvPr>
        </p:nvSpPr>
        <p:spPr>
          <a:xfrm>
            <a:off x="838199" y="1152395"/>
            <a:ext cx="10547959" cy="5024568"/>
          </a:xfrm>
        </p:spPr>
        <p:txBody>
          <a:bodyPr>
            <a:normAutofit fontScale="55000" lnSpcReduction="20000"/>
          </a:bodyPr>
          <a:lstStyle/>
          <a:p>
            <a:pPr marL="0" indent="0">
              <a:buNone/>
            </a:pPr>
            <a:r>
              <a:rPr lang="en-US" sz="4300" b="1" i="1" dirty="0">
                <a:solidFill>
                  <a:srgbClr val="7030A0"/>
                </a:solidFill>
              </a:rPr>
              <a:t>Whether payments made to a hotel for rooms hired during the year would be of the nature of rent</a:t>
            </a:r>
            <a:r>
              <a:rPr lang="en-US" sz="4300" b="1" i="1" dirty="0" smtClean="0"/>
              <a:t>?</a:t>
            </a:r>
            <a:endParaRPr lang="en-US" sz="4300" i="1" dirty="0" smtClean="0"/>
          </a:p>
          <a:p>
            <a:pPr marL="0" indent="0">
              <a:buNone/>
            </a:pPr>
            <a:r>
              <a:rPr lang="en-US" sz="2000" dirty="0" smtClean="0"/>
              <a:t>    	</a:t>
            </a:r>
            <a:r>
              <a:rPr lang="en-US" sz="3200" dirty="0" smtClean="0"/>
              <a:t> Payments </a:t>
            </a:r>
            <a:r>
              <a:rPr lang="en-US" sz="3200" dirty="0"/>
              <a:t>made by persons, other individuals and HUFs for hotel accommodation taken on </a:t>
            </a:r>
            <a:r>
              <a:rPr lang="en-US" sz="3200" dirty="0" smtClean="0"/>
              <a:t>                             	regular </a:t>
            </a:r>
            <a:r>
              <a:rPr lang="en-US" sz="3200" dirty="0"/>
              <a:t>basis will be in the nature of rent subject to TDS under section 194-I. </a:t>
            </a:r>
            <a:endParaRPr lang="en-US" sz="3200" dirty="0" smtClean="0"/>
          </a:p>
          <a:p>
            <a:pPr marL="0" indent="0">
              <a:buNone/>
            </a:pPr>
            <a:r>
              <a:rPr lang="en-US" sz="4700" b="1" i="1" u="sng" dirty="0">
                <a:solidFill>
                  <a:srgbClr val="7030A0"/>
                </a:solidFill>
              </a:rPr>
              <a:t>On what amount the tax is to be deducted at source if the rentals include municipal tax, ground rent, etc.?</a:t>
            </a:r>
          </a:p>
          <a:p>
            <a:pPr marL="0" indent="0" algn="just">
              <a:buNone/>
            </a:pPr>
            <a:r>
              <a:rPr lang="en-US" sz="2000" dirty="0" smtClean="0"/>
              <a:t>	</a:t>
            </a:r>
            <a:r>
              <a:rPr lang="en-US" sz="3200" i="1" dirty="0" smtClean="0"/>
              <a:t>The </a:t>
            </a:r>
            <a:r>
              <a:rPr lang="en-US" sz="3200" i="1" dirty="0"/>
              <a:t>basis of tax deduction at source under section 194-I is “income by way of rent”. Rent </a:t>
            </a:r>
            <a:r>
              <a:rPr lang="en-US" sz="3200" i="1" dirty="0" smtClean="0"/>
              <a:t>	has been </a:t>
            </a:r>
            <a:r>
              <a:rPr lang="en-US" sz="3200" i="1" dirty="0"/>
              <a:t>defined, in the Explanation (i) of section 194-I, to mean any payment under any </a:t>
            </a:r>
            <a:r>
              <a:rPr lang="en-US" sz="3200" i="1" dirty="0" smtClean="0"/>
              <a:t>	lease</a:t>
            </a:r>
            <a:r>
              <a:rPr lang="en-US" sz="3200" i="1" dirty="0"/>
              <a:t>, tenancy, agreement, etc., for the use of any land or building. Thus, if the municipal </a:t>
            </a:r>
            <a:r>
              <a:rPr lang="en-US" sz="3200" i="1" dirty="0" smtClean="0"/>
              <a:t>	taxes</a:t>
            </a:r>
            <a:r>
              <a:rPr lang="en-US" sz="3200" i="1" dirty="0"/>
              <a:t>, ground rent, etc., are borne by the tenant, no tax will be deducted on such </a:t>
            </a:r>
            <a:r>
              <a:rPr lang="en-US" sz="3200" i="1" dirty="0" smtClean="0"/>
              <a:t>	sum.</a:t>
            </a:r>
          </a:p>
          <a:p>
            <a:pPr marL="0" indent="0">
              <a:buNone/>
            </a:pPr>
            <a:r>
              <a:rPr lang="en-US" sz="2000" dirty="0" smtClean="0"/>
              <a:t> </a:t>
            </a:r>
            <a:r>
              <a:rPr lang="en-US" sz="4700" b="1" i="1" u="sng" dirty="0" smtClean="0">
                <a:solidFill>
                  <a:srgbClr val="7030A0"/>
                </a:solidFill>
              </a:rPr>
              <a:t>Whether </a:t>
            </a:r>
            <a:r>
              <a:rPr lang="en-US" sz="4700" b="1" i="1" u="sng" dirty="0">
                <a:solidFill>
                  <a:srgbClr val="7030A0"/>
                </a:solidFill>
              </a:rPr>
              <a:t>tax is required to be deducted at source where a non ­refundable deposit has been made by the tenan</a:t>
            </a:r>
            <a:r>
              <a:rPr lang="en-US" sz="2000" b="1" dirty="0">
                <a:solidFill>
                  <a:srgbClr val="7030A0"/>
                </a:solidFill>
              </a:rPr>
              <a:t>t?</a:t>
            </a:r>
          </a:p>
          <a:p>
            <a:pPr marL="0" indent="0" algn="just">
              <a:buNone/>
            </a:pPr>
            <a:r>
              <a:rPr lang="en-US" sz="2000" dirty="0" smtClean="0"/>
              <a:t>	</a:t>
            </a:r>
            <a:r>
              <a:rPr lang="en-US" sz="3400" dirty="0" smtClean="0"/>
              <a:t>In </a:t>
            </a:r>
            <a:r>
              <a:rPr lang="en-US" sz="3400" dirty="0"/>
              <a:t>cases where the tenant makes a non-refundable deposit tax would have to be deducted at </a:t>
            </a:r>
            <a:r>
              <a:rPr lang="en-US" sz="3400" dirty="0" smtClean="0"/>
              <a:t>	source </a:t>
            </a:r>
            <a:r>
              <a:rPr lang="en-US" sz="3400" dirty="0"/>
              <a:t>as such deposit represents the consideration for the use of the land or the building, etc., </a:t>
            </a:r>
            <a:r>
              <a:rPr lang="en-US" sz="3400" dirty="0" smtClean="0"/>
              <a:t>	and</a:t>
            </a:r>
            <a:r>
              <a:rPr lang="en-US" sz="3400" dirty="0"/>
              <a:t>, therefore, partakes of the nature of rent as defined in section 194-I. If, however, the deposit </a:t>
            </a:r>
            <a:r>
              <a:rPr lang="en-US" sz="3400" dirty="0" smtClean="0"/>
              <a:t>	is </a:t>
            </a:r>
            <a:r>
              <a:rPr lang="en-US" sz="3400" dirty="0"/>
              <a:t>refundable, no tax would be deductible at source. It is further clarified that if the deposit </a:t>
            </a:r>
            <a:r>
              <a:rPr lang="en-US" sz="3400" dirty="0" smtClean="0"/>
              <a:t>	carries </a:t>
            </a:r>
            <a:r>
              <a:rPr lang="en-US" sz="3400" dirty="0"/>
              <a:t>interest, the tax to be deducted on the amount of interest will be governed by section 1 </a:t>
            </a:r>
            <a:r>
              <a:rPr lang="en-US" sz="3400" dirty="0" smtClean="0"/>
              <a:t>	94A </a:t>
            </a:r>
            <a:r>
              <a:rPr lang="en-US" sz="3400" dirty="0"/>
              <a:t>of the Income-tax Act</a:t>
            </a:r>
            <a:r>
              <a:rPr lang="en-US" sz="3400" dirty="0" smtClean="0"/>
              <a:t>.</a:t>
            </a:r>
            <a:endParaRPr lang="en-US" sz="3400" dirty="0"/>
          </a:p>
          <a:p>
            <a:pPr marL="0" indent="0" algn="just">
              <a:buNone/>
            </a:pPr>
            <a:endParaRPr lang="en-US" sz="3400" dirty="0"/>
          </a:p>
          <a:p>
            <a:pPr marL="0" indent="0">
              <a:buNone/>
            </a:pPr>
            <a:endParaRPr lang="en-IN" sz="2000" dirty="0"/>
          </a:p>
        </p:txBody>
      </p:sp>
    </p:spTree>
    <p:extLst>
      <p:ext uri="{BB962C8B-B14F-4D97-AF65-F5344CB8AC3E}">
        <p14:creationId xmlns:p14="http://schemas.microsoft.com/office/powerpoint/2010/main" xmlns="" val="27678235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solidFill>
                  <a:srgbClr val="7030A0"/>
                </a:solidFill>
              </a:rPr>
              <a:t>Whether the tax is to be deducted at source from warehousing charges?</a:t>
            </a:r>
            <a:br>
              <a:rPr lang="en-US" b="1" i="1" u="sng" dirty="0">
                <a:solidFill>
                  <a:srgbClr val="7030A0"/>
                </a:solidFill>
              </a:rPr>
            </a:br>
            <a:endParaRPr lang="en-US" i="1" u="sng" dirty="0">
              <a:solidFill>
                <a:srgbClr val="7030A0"/>
              </a:solidFill>
            </a:endParaRPr>
          </a:p>
        </p:txBody>
      </p:sp>
      <p:sp>
        <p:nvSpPr>
          <p:cNvPr id="3" name="Content Placeholder 2"/>
          <p:cNvSpPr>
            <a:spLocks noGrp="1"/>
          </p:cNvSpPr>
          <p:nvPr>
            <p:ph idx="1"/>
          </p:nvPr>
        </p:nvSpPr>
        <p:spPr>
          <a:xfrm>
            <a:off x="838199" y="1252603"/>
            <a:ext cx="10598063" cy="4924359"/>
          </a:xfrm>
        </p:spPr>
        <p:txBody>
          <a:bodyPr/>
          <a:lstStyle/>
          <a:p>
            <a:pPr marL="0" indent="0" algn="just">
              <a:buNone/>
            </a:pPr>
            <a:r>
              <a:rPr lang="en-US" dirty="0" smtClean="0"/>
              <a:t>	The </a:t>
            </a:r>
            <a:r>
              <a:rPr lang="en-US" dirty="0"/>
              <a:t>term ‘rent’ as defined in </a:t>
            </a:r>
            <a:r>
              <a:rPr lang="en-US" i="1" dirty="0"/>
              <a:t>Explanation </a:t>
            </a:r>
            <a:r>
              <a:rPr lang="en-US" dirty="0"/>
              <a:t>(</a:t>
            </a:r>
            <a:r>
              <a:rPr lang="en-US" i="1" dirty="0"/>
              <a:t>i</a:t>
            </a:r>
            <a:r>
              <a:rPr lang="en-US" dirty="0"/>
              <a:t>) below section 194-I </a:t>
            </a:r>
            <a:r>
              <a:rPr lang="en-US" dirty="0" smtClean="0"/>
              <a:t>	means </a:t>
            </a:r>
            <a:r>
              <a:rPr lang="en-US" dirty="0"/>
              <a:t>any payment by whatever name called, under any lease, </a:t>
            </a:r>
            <a:r>
              <a:rPr lang="en-US" dirty="0" smtClean="0"/>
              <a:t>	sub-lease</a:t>
            </a:r>
            <a:r>
              <a:rPr lang="en-US" dirty="0"/>
              <a:t>, tenancy or any other agreement or arrangement for </a:t>
            </a:r>
            <a:r>
              <a:rPr lang="en-US" dirty="0" smtClean="0"/>
              <a:t>	the </a:t>
            </a:r>
            <a:r>
              <a:rPr lang="en-US" dirty="0"/>
              <a:t>use of any building or land. Therefore, the warehousing </a:t>
            </a:r>
            <a:r>
              <a:rPr lang="en-US" dirty="0" smtClean="0"/>
              <a:t>	charges </a:t>
            </a:r>
            <a:r>
              <a:rPr lang="en-US" dirty="0"/>
              <a:t>will be subject to deduction of tax under section </a:t>
            </a:r>
            <a:r>
              <a:rPr lang="en-US" dirty="0" smtClean="0"/>
              <a:t>194-	I</a:t>
            </a:r>
            <a:r>
              <a:rPr lang="en-US" dirty="0"/>
              <a:t>. </a:t>
            </a:r>
            <a:endParaRPr lang="en-US" b="1" dirty="0"/>
          </a:p>
          <a:p>
            <a:pPr marL="0" indent="0" algn="just">
              <a:buNone/>
            </a:pPr>
            <a:r>
              <a:rPr lang="en-US" sz="4000" b="1" i="1" u="sng" dirty="0">
                <a:solidFill>
                  <a:srgbClr val="7030A0"/>
                </a:solidFill>
              </a:rPr>
              <a:t>Whether section 194-I is applicable to rent paid for the use of only a part or a portion of any land or building?</a:t>
            </a:r>
          </a:p>
          <a:p>
            <a:pPr marL="0" indent="0">
              <a:buNone/>
            </a:pPr>
            <a:r>
              <a:rPr lang="en-US" b="1" dirty="0"/>
              <a:t>	 </a:t>
            </a:r>
            <a:r>
              <a:rPr lang="en-US" dirty="0"/>
              <a:t>Yes, the definition of the term “any land” or “any building” </a:t>
            </a:r>
            <a:r>
              <a:rPr lang="en-US" dirty="0" smtClean="0"/>
              <a:t>	would </a:t>
            </a:r>
            <a:r>
              <a:rPr lang="en-US" dirty="0"/>
              <a:t>include a part or a portion of such land or </a:t>
            </a:r>
            <a:r>
              <a:rPr lang="en-US" dirty="0" smtClean="0"/>
              <a:t>	building.</a:t>
            </a:r>
            <a:endParaRPr lang="en-US" dirty="0"/>
          </a:p>
          <a:p>
            <a:pPr marL="0" indent="0">
              <a:buNone/>
            </a:pPr>
            <a:endParaRPr lang="en-US" dirty="0"/>
          </a:p>
          <a:p>
            <a:endParaRPr lang="en-US" dirty="0"/>
          </a:p>
        </p:txBody>
      </p:sp>
    </p:spTree>
    <p:extLst>
      <p:ext uri="{BB962C8B-B14F-4D97-AF65-F5344CB8AC3E}">
        <p14:creationId xmlns:p14="http://schemas.microsoft.com/office/powerpoint/2010/main" xmlns="" val="3394369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295C4-EF12-4516-8D16-D196B46CA862}"/>
              </a:ext>
            </a:extLst>
          </p:cNvPr>
          <p:cNvSpPr>
            <a:spLocks noGrp="1"/>
          </p:cNvSpPr>
          <p:nvPr>
            <p:ph type="title"/>
          </p:nvPr>
        </p:nvSpPr>
        <p:spPr>
          <a:xfrm>
            <a:off x="838199" y="175365"/>
            <a:ext cx="10535433" cy="1317752"/>
          </a:xfrm>
        </p:spPr>
        <p:txBody>
          <a:bodyPr>
            <a:normAutofit/>
          </a:bodyPr>
          <a:lstStyle/>
          <a:p>
            <a:r>
              <a:rPr lang="en-US" b="1" dirty="0" smtClean="0"/>
              <a:t>    </a:t>
            </a:r>
            <a:r>
              <a:rPr lang="en-US" b="1" dirty="0"/>
              <a:t> </a:t>
            </a:r>
            <a:r>
              <a:rPr lang="en-US" sz="4000" i="1" u="sng" dirty="0">
                <a:solidFill>
                  <a:srgbClr val="7030A0"/>
                </a:solidFill>
              </a:rPr>
              <a:t>W</a:t>
            </a:r>
            <a:r>
              <a:rPr lang="en-US" sz="4000" i="1" u="sng" dirty="0" smtClean="0">
                <a:solidFill>
                  <a:srgbClr val="7030A0"/>
                </a:solidFill>
              </a:rPr>
              <a:t>ho </a:t>
            </a:r>
            <a:r>
              <a:rPr lang="en-US" sz="4000" i="1" u="sng" dirty="0">
                <a:solidFill>
                  <a:srgbClr val="7030A0"/>
                </a:solidFill>
              </a:rPr>
              <a:t>is responsible to deduct </a:t>
            </a:r>
            <a:r>
              <a:rPr lang="en-US" sz="4000" i="1" u="sng" dirty="0" smtClean="0">
                <a:solidFill>
                  <a:srgbClr val="7030A0"/>
                </a:solidFill>
              </a:rPr>
              <a:t>t</a:t>
            </a:r>
            <a:r>
              <a:rPr lang="en-US" sz="4000" u="sng" dirty="0" smtClean="0">
                <a:solidFill>
                  <a:srgbClr val="7030A0"/>
                </a:solidFill>
              </a:rPr>
              <a:t>ax</a:t>
            </a:r>
            <a:endParaRPr lang="en-US" sz="4000" dirty="0">
              <a:solidFill>
                <a:srgbClr val="7030A0"/>
              </a:solidFill>
            </a:endParaRPr>
          </a:p>
        </p:txBody>
      </p:sp>
      <p:sp>
        <p:nvSpPr>
          <p:cNvPr id="3" name="Content Placeholder 2">
            <a:extLst>
              <a:ext uri="{FF2B5EF4-FFF2-40B4-BE49-F238E27FC236}">
                <a16:creationId xmlns:a16="http://schemas.microsoft.com/office/drawing/2014/main" xmlns="" id="{6397DD2E-8562-44CF-A9A9-7C130FB7DB7B}"/>
              </a:ext>
            </a:extLst>
          </p:cNvPr>
          <p:cNvSpPr>
            <a:spLocks noGrp="1"/>
          </p:cNvSpPr>
          <p:nvPr>
            <p:ph idx="1"/>
          </p:nvPr>
        </p:nvSpPr>
        <p:spPr>
          <a:xfrm>
            <a:off x="838200" y="1493116"/>
            <a:ext cx="10515600" cy="4351338"/>
          </a:xfrm>
        </p:spPr>
        <p:txBody>
          <a:bodyPr>
            <a:normAutofit/>
          </a:bodyPr>
          <a:lstStyle/>
          <a:p>
            <a:pPr marL="0" indent="0" algn="just">
              <a:buNone/>
            </a:pPr>
            <a:r>
              <a:rPr lang="en-US" dirty="0"/>
              <a:t>Any person, (other than individual or a Hindu undivided family) who is responsible for </a:t>
            </a:r>
            <a:r>
              <a:rPr lang="en-US" dirty="0" smtClean="0"/>
              <a:t>paying Commission or Brokerage , </a:t>
            </a:r>
            <a:r>
              <a:rPr lang="en-US" dirty="0"/>
              <a:t>to a </a:t>
            </a:r>
            <a:r>
              <a:rPr lang="en-US" dirty="0" smtClean="0"/>
              <a:t>resident shall deduct tax at source thereon(not </a:t>
            </a:r>
            <a:r>
              <a:rPr lang="en-US" dirty="0"/>
              <a:t>being insurance commission referred to in </a:t>
            </a:r>
            <a:r>
              <a:rPr lang="en-US" b="1" dirty="0">
                <a:hlinkClick r:id="rId2"/>
              </a:rPr>
              <a:t>section 194D</a:t>
            </a:r>
            <a:r>
              <a:rPr lang="en-US" dirty="0" smtClean="0"/>
              <a:t>)</a:t>
            </a:r>
          </a:p>
          <a:p>
            <a:pPr marL="0" indent="0" algn="just">
              <a:buNone/>
            </a:pPr>
            <a:r>
              <a:rPr lang="en-US" dirty="0" smtClean="0"/>
              <a:t>However</a:t>
            </a:r>
            <a:r>
              <a:rPr lang="en-US" dirty="0"/>
              <a:t>, individuals and HUF who were covered under section 44AB(a) and (b) in the preceding previous year i.e. whose gross turnover/receipts of the business/profession in the immediately preceding financial year </a:t>
            </a:r>
            <a:r>
              <a:rPr lang="en-US" dirty="0" smtClean="0"/>
              <a:t>exceed </a:t>
            </a:r>
            <a:r>
              <a:rPr lang="en-US" dirty="0"/>
              <a:t>Rs.  1,00,00,000 / 50,00,000, as the case may be, are also required to deduct tax at source.</a:t>
            </a:r>
            <a:endParaRPr lang="en-IN" dirty="0"/>
          </a:p>
        </p:txBody>
      </p:sp>
    </p:spTree>
    <p:extLst>
      <p:ext uri="{BB962C8B-B14F-4D97-AF65-F5344CB8AC3E}">
        <p14:creationId xmlns:p14="http://schemas.microsoft.com/office/powerpoint/2010/main" xmlns="" val="4166369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a:solidFill>
                  <a:srgbClr val="7030A0"/>
                </a:solidFill>
              </a:rPr>
              <a:t>Where accommodation in hotel rooms taken on regular basis whether tax is deductible u/s 194C or </a:t>
            </a:r>
            <a:r>
              <a:rPr lang="en-US" b="1" dirty="0">
                <a:solidFill>
                  <a:srgbClr val="7030A0"/>
                </a:solidFill>
              </a:rPr>
              <a:t>194I?</a:t>
            </a:r>
          </a:p>
        </p:txBody>
      </p:sp>
      <p:sp>
        <p:nvSpPr>
          <p:cNvPr id="3" name="Content Placeholder 2"/>
          <p:cNvSpPr>
            <a:spLocks noGrp="1"/>
          </p:cNvSpPr>
          <p:nvPr>
            <p:ph idx="1"/>
          </p:nvPr>
        </p:nvSpPr>
        <p:spPr/>
        <p:txBody>
          <a:bodyPr>
            <a:normAutofit fontScale="92500" lnSpcReduction="10000"/>
          </a:bodyPr>
          <a:lstStyle/>
          <a:p>
            <a:pPr algn="just"/>
            <a:r>
              <a:rPr lang="en-US" b="1" dirty="0"/>
              <a:t> </a:t>
            </a:r>
            <a:r>
              <a:rPr lang="en-US" dirty="0"/>
              <a:t>Where earmarked rooms are let out for a specified rate and specified period, they would be construed to be accommodation made available on ‘regular bases. Similar would be the case, where a room or set of rooms are not earmarked, but the hotel has a legal obligation to provide such types of rooms during the currency of the agreement. However, where an agreement is merely in the nature of a rate contract, it cannot be said to be accommodation ‘taken on regular basis’, as there is no obligation on the part of the hotel to provide a room or specified set of rooms. The occupancy in such cases would be occasional or casual. In other words, a rate-contract is different for this reason from other agreements, where rooms are taken on regular basis. Consequently, the provisions of section 194-I while applying to hotel accommodation taken on regular basis would not apply to rate contract agreements. </a:t>
            </a:r>
          </a:p>
        </p:txBody>
      </p:sp>
    </p:spTree>
    <p:extLst>
      <p:ext uri="{BB962C8B-B14F-4D97-AF65-F5344CB8AC3E}">
        <p14:creationId xmlns:p14="http://schemas.microsoft.com/office/powerpoint/2010/main" xmlns="" val="3301372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a:solidFill>
                  <a:srgbClr val="7030A0"/>
                </a:solidFill>
              </a:rPr>
              <a:t>How he can take credit of TDS deducted on advance rent?</a:t>
            </a:r>
          </a:p>
        </p:txBody>
      </p:sp>
      <p:sp>
        <p:nvSpPr>
          <p:cNvPr id="3" name="Content Placeholder 2"/>
          <p:cNvSpPr>
            <a:spLocks noGrp="1"/>
          </p:cNvSpPr>
          <p:nvPr>
            <p:ph idx="1"/>
          </p:nvPr>
        </p:nvSpPr>
        <p:spPr/>
        <p:txBody>
          <a:bodyPr>
            <a:normAutofit/>
          </a:bodyPr>
          <a:lstStyle/>
          <a:p>
            <a:pPr marL="0" indent="0" algn="just">
              <a:buNone/>
            </a:pPr>
            <a:r>
              <a:rPr lang="en-US" dirty="0"/>
              <a:t>Where advance rent is spread over more than one financial year and tax is deducted thereon, credit shall be allowed in the same proportion in which such income is offered for taxation for different assessment years. However where rent agreement gets terminated/cancelled resulting into refund of balance amount of advance rent to the tenant. Or the rented property is transferred, credit for the entire balance of tax deducted at source, which has not been given credit so far, shall be allowed in the assessment year relevant to the financial year during which the rent agreement gets terminated/cancelled or rented property is transferred and balance of advance rent is refunded to the transferee or the tenant, as the case may be. </a:t>
            </a:r>
          </a:p>
        </p:txBody>
      </p:sp>
    </p:spTree>
    <p:extLst>
      <p:ext uri="{BB962C8B-B14F-4D97-AF65-F5344CB8AC3E}">
        <p14:creationId xmlns:p14="http://schemas.microsoft.com/office/powerpoint/2010/main" xmlns="" val="33303251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1061527" cy="1914612"/>
          </a:xfrm>
        </p:spPr>
        <p:txBody>
          <a:bodyPr>
            <a:normAutofit fontScale="90000"/>
          </a:bodyPr>
          <a:lstStyle/>
          <a:p>
            <a:pPr algn="just"/>
            <a:r>
              <a:rPr lang="en-US" sz="4000" b="1" u="sng" dirty="0" smtClean="0">
                <a:solidFill>
                  <a:srgbClr val="7030A0"/>
                </a:solidFill>
              </a:rPr>
              <a:t>Whether </a:t>
            </a:r>
            <a:r>
              <a:rPr lang="en-US" sz="4000" b="1" u="sng" dirty="0">
                <a:solidFill>
                  <a:srgbClr val="7030A0"/>
                </a:solidFill>
              </a:rPr>
              <a:t>provisions of S. 194I shall apply in a situation where payment is made for hotel accommodation by an employee or an individual representing a comp</a:t>
            </a:r>
            <a:r>
              <a:rPr lang="en-US" sz="4000" b="1" dirty="0">
                <a:solidFill>
                  <a:srgbClr val="7030A0"/>
                </a:solidFill>
              </a:rPr>
              <a:t>any</a:t>
            </a:r>
            <a:r>
              <a:rPr lang="en-US" b="1" dirty="0"/>
              <a:t>?</a:t>
            </a:r>
            <a:br>
              <a:rPr lang="en-US" b="1" dirty="0"/>
            </a:br>
            <a:endParaRPr lang="en-US" dirty="0"/>
          </a:p>
        </p:txBody>
      </p:sp>
      <p:sp>
        <p:nvSpPr>
          <p:cNvPr id="3" name="Content Placeholder 2"/>
          <p:cNvSpPr>
            <a:spLocks noGrp="1"/>
          </p:cNvSpPr>
          <p:nvPr>
            <p:ph idx="1"/>
          </p:nvPr>
        </p:nvSpPr>
        <p:spPr>
          <a:xfrm>
            <a:off x="1127343" y="1791223"/>
            <a:ext cx="10321446" cy="4235428"/>
          </a:xfrm>
        </p:spPr>
        <p:txBody>
          <a:bodyPr/>
          <a:lstStyle/>
          <a:p>
            <a:pPr marL="0" indent="0" algn="just">
              <a:buNone/>
            </a:pPr>
            <a:r>
              <a:rPr lang="en-US" dirty="0"/>
              <a:t>Where an employee or an individual representing a company (like a consultant, auditor, etc.) makes a payment for hotel accommodation directly to the hotel as and when he stays there, the question of tax deduction at source would not normally arise (except where he is covered under section 44AB as mentioned above) since it is the employee or such individual who makes the payment and the company merely reimburses the expenditure. </a:t>
            </a:r>
          </a:p>
        </p:txBody>
      </p:sp>
    </p:spTree>
    <p:extLst>
      <p:ext uri="{BB962C8B-B14F-4D97-AF65-F5344CB8AC3E}">
        <p14:creationId xmlns:p14="http://schemas.microsoft.com/office/powerpoint/2010/main" xmlns="" val="990675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solidFill>
                  <a:srgbClr val="7030A0"/>
                </a:solidFill>
              </a:rPr>
              <a:t>Whether holding company is liable to deduct </a:t>
            </a:r>
            <a:r>
              <a:rPr lang="en-US" b="1" i="1" dirty="0">
                <a:solidFill>
                  <a:srgbClr val="7030A0"/>
                </a:solidFill>
                <a:hlinkClick r:id="rId2"/>
              </a:rPr>
              <a:t>TDS on rent</a:t>
            </a:r>
            <a:r>
              <a:rPr lang="en-US" b="1" i="1" dirty="0">
                <a:solidFill>
                  <a:srgbClr val="7030A0"/>
                </a:solidFill>
              </a:rPr>
              <a:t> in respect of premises shared with its subsidiary?</a:t>
            </a:r>
          </a:p>
        </p:txBody>
      </p:sp>
      <p:sp>
        <p:nvSpPr>
          <p:cNvPr id="3" name="Content Placeholder 2"/>
          <p:cNvSpPr>
            <a:spLocks noGrp="1"/>
          </p:cNvSpPr>
          <p:nvPr>
            <p:ph idx="1"/>
          </p:nvPr>
        </p:nvSpPr>
        <p:spPr/>
        <p:txBody>
          <a:bodyPr/>
          <a:lstStyle/>
          <a:p>
            <a:pPr marL="0" indent="0" algn="just">
              <a:buNone/>
            </a:pPr>
            <a:r>
              <a:rPr lang="en-US" dirty="0"/>
              <a:t>Where holding company of </a:t>
            </a:r>
            <a:r>
              <a:rPr lang="en-US" dirty="0" err="1"/>
              <a:t>assessee</a:t>
            </a:r>
            <a:r>
              <a:rPr lang="en-US" dirty="0"/>
              <a:t> took a premise on rent and allowed </a:t>
            </a:r>
            <a:r>
              <a:rPr lang="en-US" dirty="0" err="1"/>
              <a:t>assessee</a:t>
            </a:r>
            <a:r>
              <a:rPr lang="en-US" dirty="0"/>
              <a:t> to use a part of it, and there was no relationship of lessor and lessee between them, </a:t>
            </a:r>
            <a:r>
              <a:rPr lang="en-US" dirty="0" err="1"/>
              <a:t>assessee</a:t>
            </a:r>
            <a:r>
              <a:rPr lang="en-US" dirty="0"/>
              <a:t> had no TDS obligation under section 194- I while reimbursing a part of rent to holding company. </a:t>
            </a:r>
          </a:p>
        </p:txBody>
      </p:sp>
    </p:spTree>
    <p:extLst>
      <p:ext uri="{BB962C8B-B14F-4D97-AF65-F5344CB8AC3E}">
        <p14:creationId xmlns:p14="http://schemas.microsoft.com/office/powerpoint/2010/main" xmlns="" val="1192505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D6902-EA7A-4E52-996F-C17DBE910386}"/>
              </a:ext>
            </a:extLst>
          </p:cNvPr>
          <p:cNvSpPr>
            <a:spLocks noGrp="1"/>
          </p:cNvSpPr>
          <p:nvPr>
            <p:ph type="title"/>
          </p:nvPr>
        </p:nvSpPr>
        <p:spPr>
          <a:xfrm>
            <a:off x="288099" y="413359"/>
            <a:ext cx="11711835" cy="1753644"/>
          </a:xfrm>
        </p:spPr>
        <p:txBody>
          <a:bodyPr>
            <a:normAutofit fontScale="90000"/>
          </a:bodyPr>
          <a:lstStyle/>
          <a:p>
            <a:pPr algn="just"/>
            <a:r>
              <a:rPr lang="en-US" sz="3600" b="1" u="sng" dirty="0" smtClean="0">
                <a:solidFill>
                  <a:srgbClr val="7030A0"/>
                </a:solidFill>
              </a:rPr>
              <a:t>Where there are several co – owners whether threshold limit of Rs. 2,40,000/- shall be taken in to consideration in respect of each co-owner separatel</a:t>
            </a:r>
            <a:r>
              <a:rPr lang="en-US" sz="3600" b="1" u="sng" dirty="0" smtClean="0"/>
              <a:t>y                                                  					</a:t>
            </a:r>
            <a:r>
              <a:rPr lang="en-US" sz="3600" b="1" dirty="0" smtClean="0"/>
              <a:t>	</a:t>
            </a:r>
            <a:endParaRPr lang="en-IN" sz="3600" dirty="0"/>
          </a:p>
        </p:txBody>
      </p:sp>
      <p:sp>
        <p:nvSpPr>
          <p:cNvPr id="3" name="Content Placeholder 2">
            <a:extLst>
              <a:ext uri="{FF2B5EF4-FFF2-40B4-BE49-F238E27FC236}">
                <a16:creationId xmlns:a16="http://schemas.microsoft.com/office/drawing/2014/main" xmlns="" id="{5EC613E2-F2A9-465C-A39D-BB54F042B79E}"/>
              </a:ext>
            </a:extLst>
          </p:cNvPr>
          <p:cNvSpPr>
            <a:spLocks noGrp="1"/>
          </p:cNvSpPr>
          <p:nvPr>
            <p:ph idx="1"/>
          </p:nvPr>
        </p:nvSpPr>
        <p:spPr>
          <a:xfrm>
            <a:off x="651353" y="1753645"/>
            <a:ext cx="10960274" cy="2743200"/>
          </a:xfrm>
        </p:spPr>
        <p:txBody>
          <a:bodyPr>
            <a:normAutofit/>
          </a:bodyPr>
          <a:lstStyle/>
          <a:p>
            <a:pPr marL="0" lvl="1" indent="0" algn="just">
              <a:lnSpc>
                <a:spcPct val="110000"/>
              </a:lnSpc>
              <a:spcBef>
                <a:spcPts val="1000"/>
              </a:spcBef>
              <a:buNone/>
            </a:pPr>
            <a:r>
              <a:rPr lang="en-US" sz="2000" dirty="0"/>
              <a:t>Where property in question leased out to a bank was owned by various co-owners and each owner was having a definite and ascertainable share in property, threshold limit for purpose of deduction of tax at source under section 194-I would apply to each of co-owners separately. </a:t>
            </a:r>
            <a:endParaRPr lang="en-IN" sz="2000" dirty="0"/>
          </a:p>
        </p:txBody>
      </p:sp>
    </p:spTree>
    <p:extLst>
      <p:ext uri="{BB962C8B-B14F-4D97-AF65-F5344CB8AC3E}">
        <p14:creationId xmlns:p14="http://schemas.microsoft.com/office/powerpoint/2010/main" xmlns="" val="778989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DB0CB0-C4BE-431F-8FC5-6462988B336B}"/>
              </a:ext>
            </a:extLst>
          </p:cNvPr>
          <p:cNvSpPr>
            <a:spLocks noGrp="1"/>
          </p:cNvSpPr>
          <p:nvPr>
            <p:ph type="title"/>
          </p:nvPr>
        </p:nvSpPr>
        <p:spPr/>
        <p:txBody>
          <a:bodyPr/>
          <a:lstStyle/>
          <a:p>
            <a:r>
              <a:rPr lang="en-US" dirty="0">
                <a:solidFill>
                  <a:srgbClr val="7030A0"/>
                </a:solidFill>
              </a:rPr>
              <a:t>Contact Details of Faculty</a:t>
            </a:r>
            <a:endParaRPr lang="en-IN" dirty="0">
              <a:solidFill>
                <a:srgbClr val="7030A0"/>
              </a:solidFill>
            </a:endParaRPr>
          </a:p>
        </p:txBody>
      </p:sp>
      <p:sp>
        <p:nvSpPr>
          <p:cNvPr id="3" name="Content Placeholder 2">
            <a:extLst>
              <a:ext uri="{FF2B5EF4-FFF2-40B4-BE49-F238E27FC236}">
                <a16:creationId xmlns:a16="http://schemas.microsoft.com/office/drawing/2014/main" xmlns="" id="{743F5C4D-86BC-47CC-BEFE-5EF7C4DBFA37}"/>
              </a:ext>
            </a:extLst>
          </p:cNvPr>
          <p:cNvSpPr>
            <a:spLocks noGrp="1"/>
          </p:cNvSpPr>
          <p:nvPr>
            <p:ph idx="1"/>
          </p:nvPr>
        </p:nvSpPr>
        <p:spPr/>
        <p:txBody>
          <a:bodyPr/>
          <a:lstStyle/>
          <a:p>
            <a:pPr>
              <a:buFont typeface="Wingdings" panose="05000000000000000000" pitchFamily="2" charset="2"/>
              <a:buChar char=")"/>
            </a:pPr>
            <a:r>
              <a:rPr lang="en-IN" dirty="0">
                <a:sym typeface="Wingdings" panose="05000000000000000000" pitchFamily="2" charset="2"/>
              </a:rPr>
              <a:t>+ </a:t>
            </a:r>
            <a:r>
              <a:rPr lang="en-IN" dirty="0">
                <a:solidFill>
                  <a:srgbClr val="7030A0"/>
                </a:solidFill>
                <a:sym typeface="Wingdings" panose="05000000000000000000" pitchFamily="2" charset="2"/>
              </a:rPr>
              <a:t>91 </a:t>
            </a:r>
            <a:r>
              <a:rPr lang="en-IN" dirty="0" smtClean="0">
                <a:solidFill>
                  <a:srgbClr val="7030A0"/>
                </a:solidFill>
                <a:sym typeface="Wingdings" panose="05000000000000000000" pitchFamily="2" charset="2"/>
              </a:rPr>
              <a:t>9691758993</a:t>
            </a:r>
            <a:endParaRPr lang="en-IN" dirty="0">
              <a:solidFill>
                <a:srgbClr val="7030A0"/>
              </a:solidFill>
              <a:sym typeface="Wingdings" panose="05000000000000000000" pitchFamily="2" charset="2"/>
            </a:endParaRPr>
          </a:p>
          <a:p>
            <a:pPr marL="0" indent="0">
              <a:buNone/>
            </a:pPr>
            <a:endParaRPr lang="en-IN" dirty="0">
              <a:sym typeface="Wingdings" panose="05000000000000000000" pitchFamily="2" charset="2"/>
            </a:endParaRPr>
          </a:p>
          <a:p>
            <a:pPr>
              <a:buFont typeface="Wingdings" panose="05000000000000000000" pitchFamily="2" charset="2"/>
              <a:buChar char="*"/>
            </a:pPr>
            <a:r>
              <a:rPr lang="en-IN" u="sng" dirty="0">
                <a:solidFill>
                  <a:srgbClr val="7030A0"/>
                </a:solidFill>
                <a:sym typeface="Wingdings" panose="05000000000000000000" pitchFamily="2" charset="2"/>
                <a:hlinkClick r:id="rId2"/>
              </a:rPr>
              <a:t>bhartisanjaynfl@</a:t>
            </a:r>
            <a:r>
              <a:rPr lang="en-IN" u="sng" dirty="0">
                <a:solidFill>
                  <a:srgbClr val="7030A0"/>
                </a:solidFill>
                <a:sym typeface="Wingdings" panose="05000000000000000000" pitchFamily="2" charset="2"/>
              </a:rPr>
              <a:t>gmail.com</a:t>
            </a:r>
          </a:p>
          <a:p>
            <a:pPr>
              <a:buFont typeface="Wingdings" panose="05000000000000000000" pitchFamily="2" charset="2"/>
              <a:buChar char="*"/>
            </a:pPr>
            <a:endParaRPr lang="en-IN" dirty="0">
              <a:sym typeface="Wingdings" panose="05000000000000000000" pitchFamily="2" charset="2"/>
            </a:endParaRPr>
          </a:p>
          <a:p>
            <a:endParaRPr lang="en-IN" dirty="0"/>
          </a:p>
          <a:p>
            <a:endParaRPr lang="en-IN" dirty="0"/>
          </a:p>
        </p:txBody>
      </p:sp>
    </p:spTree>
    <p:extLst>
      <p:ext uri="{BB962C8B-B14F-4D97-AF65-F5344CB8AC3E}">
        <p14:creationId xmlns:p14="http://schemas.microsoft.com/office/powerpoint/2010/main" xmlns="" val="1374818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C5A3A-2CBE-47F4-A11E-3CC4733A6372}"/>
              </a:ext>
            </a:extLst>
          </p:cNvPr>
          <p:cNvSpPr>
            <a:spLocks noGrp="1"/>
          </p:cNvSpPr>
          <p:nvPr>
            <p:ph type="title"/>
          </p:nvPr>
        </p:nvSpPr>
        <p:spPr>
          <a:xfrm>
            <a:off x="814192" y="365125"/>
            <a:ext cx="10552134" cy="1588935"/>
          </a:xfrm>
        </p:spPr>
        <p:txBody>
          <a:bodyPr>
            <a:normAutofit fontScale="90000"/>
          </a:bodyPr>
          <a:lstStyle/>
          <a:p>
            <a:pPr algn="just"/>
            <a:r>
              <a:rPr lang="en-US" b="1" i="1" u="sng" dirty="0" smtClean="0">
                <a:solidFill>
                  <a:srgbClr val="7030A0"/>
                </a:solidFill>
              </a:rPr>
              <a:t>What </a:t>
            </a:r>
            <a:r>
              <a:rPr lang="en-US" b="1" i="1" u="sng" dirty="0">
                <a:solidFill>
                  <a:srgbClr val="7030A0"/>
                </a:solidFill>
              </a:rPr>
              <a:t>is the meaning of words “Commission or brokerage” for </a:t>
            </a:r>
            <a:r>
              <a:rPr lang="en-US" b="1" i="1" u="sng" dirty="0" smtClean="0">
                <a:solidFill>
                  <a:srgbClr val="7030A0"/>
                </a:solidFill>
              </a:rPr>
              <a:t>Deduction of TDS under </a:t>
            </a:r>
            <a:r>
              <a:rPr lang="en-US" b="1" i="1" u="sng" dirty="0">
                <a:solidFill>
                  <a:srgbClr val="7030A0"/>
                </a:solidFill>
              </a:rPr>
              <a:t>section 194H?</a:t>
            </a:r>
            <a:endParaRPr lang="en-US" b="1" i="1" dirty="0">
              <a:solidFill>
                <a:srgbClr val="7030A0"/>
              </a:solidFill>
            </a:endParaRPr>
          </a:p>
        </p:txBody>
      </p:sp>
      <p:sp>
        <p:nvSpPr>
          <p:cNvPr id="3" name="Content Placeholder 2">
            <a:extLst>
              <a:ext uri="{FF2B5EF4-FFF2-40B4-BE49-F238E27FC236}">
                <a16:creationId xmlns:a16="http://schemas.microsoft.com/office/drawing/2014/main" xmlns="" id="{DEA091C1-D6B4-49BC-B3C9-A0D38C344E67}"/>
              </a:ext>
            </a:extLst>
          </p:cNvPr>
          <p:cNvSpPr>
            <a:spLocks noGrp="1"/>
          </p:cNvSpPr>
          <p:nvPr>
            <p:ph idx="1"/>
          </p:nvPr>
        </p:nvSpPr>
        <p:spPr>
          <a:xfrm>
            <a:off x="876822" y="2066795"/>
            <a:ext cx="10476978" cy="4110168"/>
          </a:xfrm>
        </p:spPr>
        <p:txBody>
          <a:bodyPr/>
          <a:lstStyle/>
          <a:p>
            <a:pPr marL="0" indent="0" algn="just">
              <a:buNone/>
            </a:pPr>
            <a:r>
              <a:rPr lang="en-US" dirty="0" smtClean="0"/>
              <a:t>Commission </a:t>
            </a:r>
            <a:r>
              <a:rPr lang="en-US" dirty="0"/>
              <a:t>or brokerage includes any payment received or receivable, directly or indirectly, by a person acting on behalf of another person:</a:t>
            </a:r>
          </a:p>
          <a:p>
            <a:r>
              <a:rPr lang="en-US" dirty="0" smtClean="0"/>
              <a:t>for </a:t>
            </a:r>
            <a:r>
              <a:rPr lang="en-US" dirty="0"/>
              <a:t>services rendered (not being professional services), or</a:t>
            </a:r>
          </a:p>
          <a:p>
            <a:r>
              <a:rPr lang="en-US" dirty="0" smtClean="0"/>
              <a:t>for </a:t>
            </a:r>
            <a:r>
              <a:rPr lang="en-US" dirty="0"/>
              <a:t>any services in the course of buying or selling of goods, or</a:t>
            </a:r>
          </a:p>
          <a:p>
            <a:r>
              <a:rPr lang="en-US" dirty="0" smtClean="0"/>
              <a:t>in </a:t>
            </a:r>
            <a:r>
              <a:rPr lang="en-US" dirty="0"/>
              <a:t>relation to any transaction relating to any asset, valuable article or thing, not being securities.</a:t>
            </a:r>
          </a:p>
          <a:p>
            <a:pPr marL="0" indent="0">
              <a:buNone/>
            </a:pPr>
            <a:endParaRPr lang="en-US" dirty="0"/>
          </a:p>
        </p:txBody>
      </p:sp>
    </p:spTree>
    <p:extLst>
      <p:ext uri="{BB962C8B-B14F-4D97-AF65-F5344CB8AC3E}">
        <p14:creationId xmlns:p14="http://schemas.microsoft.com/office/powerpoint/2010/main" xmlns="" val="2090110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C5A3A-2CBE-47F4-A11E-3CC4733A6372}"/>
              </a:ext>
            </a:extLst>
          </p:cNvPr>
          <p:cNvSpPr>
            <a:spLocks noGrp="1"/>
          </p:cNvSpPr>
          <p:nvPr>
            <p:ph type="title"/>
          </p:nvPr>
        </p:nvSpPr>
        <p:spPr/>
        <p:txBody>
          <a:bodyPr/>
          <a:lstStyle/>
          <a:p>
            <a:pPr algn="ctr"/>
            <a:r>
              <a:rPr lang="en-US" b="1" i="1" u="sng" dirty="0" smtClean="0">
                <a:solidFill>
                  <a:srgbClr val="7030A0"/>
                </a:solidFill>
              </a:rPr>
              <a:t>When tax has to be deducted</a:t>
            </a:r>
            <a:endParaRPr lang="en-US" b="1" i="1" dirty="0">
              <a:solidFill>
                <a:srgbClr val="7030A0"/>
              </a:solidFill>
            </a:endParaRPr>
          </a:p>
        </p:txBody>
      </p:sp>
      <p:sp>
        <p:nvSpPr>
          <p:cNvPr id="3" name="Content Placeholder 2">
            <a:extLst>
              <a:ext uri="{FF2B5EF4-FFF2-40B4-BE49-F238E27FC236}">
                <a16:creationId xmlns:a16="http://schemas.microsoft.com/office/drawing/2014/main" xmlns="" id="{DEA091C1-D6B4-49BC-B3C9-A0D38C344E67}"/>
              </a:ext>
            </a:extLst>
          </p:cNvPr>
          <p:cNvSpPr>
            <a:spLocks noGrp="1"/>
          </p:cNvSpPr>
          <p:nvPr>
            <p:ph idx="1"/>
          </p:nvPr>
        </p:nvSpPr>
        <p:spPr>
          <a:xfrm>
            <a:off x="850726" y="1825625"/>
            <a:ext cx="10515600" cy="4351338"/>
          </a:xfrm>
        </p:spPr>
        <p:txBody>
          <a:bodyPr>
            <a:normAutofit/>
          </a:bodyPr>
          <a:lstStyle/>
          <a:p>
            <a:pPr marL="0" indent="0" algn="just">
              <a:buNone/>
            </a:pPr>
            <a:r>
              <a:rPr lang="en-US" sz="4000" dirty="0" smtClean="0"/>
              <a:t>Tax shall be deducted </a:t>
            </a:r>
            <a:r>
              <a:rPr lang="en-US" sz="4000" dirty="0"/>
              <a:t>at the time of credit of such income to the account of the payee or to any account, whether called suspense account or by any other name or at the time of payment, of such income in cash or by the issue of a </a:t>
            </a:r>
            <a:r>
              <a:rPr lang="en-US" sz="4000" dirty="0" err="1"/>
              <a:t>cheque</a:t>
            </a:r>
            <a:r>
              <a:rPr lang="en-US" sz="4000" dirty="0"/>
              <a:t> or draft or by any other mode, whichever is earlier.</a:t>
            </a:r>
          </a:p>
        </p:txBody>
      </p:sp>
    </p:spTree>
    <p:extLst>
      <p:ext uri="{BB962C8B-B14F-4D97-AF65-F5344CB8AC3E}">
        <p14:creationId xmlns:p14="http://schemas.microsoft.com/office/powerpoint/2010/main" xmlns="" val="4041797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2DBC97-D413-420D-ADA7-BB99466E9ED6}"/>
              </a:ext>
            </a:extLst>
          </p:cNvPr>
          <p:cNvSpPr>
            <a:spLocks noGrp="1"/>
          </p:cNvSpPr>
          <p:nvPr>
            <p:ph type="title"/>
          </p:nvPr>
        </p:nvSpPr>
        <p:spPr>
          <a:xfrm>
            <a:off x="838200" y="365125"/>
            <a:ext cx="10335016" cy="975159"/>
          </a:xfrm>
        </p:spPr>
        <p:txBody>
          <a:bodyPr>
            <a:normAutofit fontScale="90000"/>
          </a:bodyPr>
          <a:lstStyle/>
          <a:p>
            <a:pPr algn="ctr"/>
            <a:r>
              <a:rPr lang="en-US" sz="4000" b="1" i="1" u="sng" dirty="0" smtClean="0">
                <a:solidFill>
                  <a:srgbClr val="7030A0"/>
                </a:solidFill>
              </a:rPr>
              <a:t>Rate of TDS Under Section 194H</a:t>
            </a:r>
            <a:r>
              <a:rPr lang="en-US" sz="4000" b="1" i="1" dirty="0">
                <a:solidFill>
                  <a:srgbClr val="7030A0"/>
                </a:solidFill>
              </a:rPr>
              <a:t> </a:t>
            </a:r>
            <a:br>
              <a:rPr lang="en-US" sz="4000" b="1" i="1" dirty="0">
                <a:solidFill>
                  <a:srgbClr val="7030A0"/>
                </a:solidFill>
              </a:rPr>
            </a:br>
            <a:endParaRPr lang="en-IN" sz="4000" i="1" dirty="0">
              <a:solidFill>
                <a:srgbClr val="7030A0"/>
              </a:solidFill>
            </a:endParaRPr>
          </a:p>
        </p:txBody>
      </p:sp>
      <p:sp>
        <p:nvSpPr>
          <p:cNvPr id="3" name="Content Placeholder 2">
            <a:extLst>
              <a:ext uri="{FF2B5EF4-FFF2-40B4-BE49-F238E27FC236}">
                <a16:creationId xmlns:a16="http://schemas.microsoft.com/office/drawing/2014/main" xmlns="" id="{09D29F53-A614-4872-9407-6FEC4DE7675D}"/>
              </a:ext>
            </a:extLst>
          </p:cNvPr>
          <p:cNvSpPr>
            <a:spLocks noGrp="1"/>
          </p:cNvSpPr>
          <p:nvPr>
            <p:ph idx="1"/>
          </p:nvPr>
        </p:nvSpPr>
        <p:spPr>
          <a:xfrm>
            <a:off x="838199" y="989556"/>
            <a:ext cx="10547959" cy="5187407"/>
          </a:xfrm>
        </p:spPr>
        <p:txBody>
          <a:bodyPr>
            <a:normAutofit/>
          </a:bodyPr>
          <a:lstStyle/>
          <a:p>
            <a:pPr marL="0" indent="0" algn="just">
              <a:buNone/>
            </a:pPr>
            <a:r>
              <a:rPr lang="en-US" sz="4000" dirty="0"/>
              <a:t>The rate of TDS </a:t>
            </a:r>
            <a:r>
              <a:rPr lang="en-US" sz="4000" dirty="0" smtClean="0"/>
              <a:t>during </a:t>
            </a:r>
            <a:r>
              <a:rPr lang="en-US" sz="4000" dirty="0"/>
              <a:t>be 5</a:t>
            </a:r>
            <a:r>
              <a:rPr lang="en-US" sz="4000" dirty="0" smtClean="0"/>
              <a:t>%. Up to 13 may 2020 and 14 may 2020 to 31 march 2021 is 3.75% </a:t>
            </a:r>
            <a:endParaRPr lang="en-US" sz="4000" dirty="0"/>
          </a:p>
          <a:p>
            <a:pPr algn="just"/>
            <a:r>
              <a:rPr lang="en-US" sz="4000" dirty="0">
                <a:solidFill>
                  <a:srgbClr val="7030A0"/>
                </a:solidFill>
              </a:rPr>
              <a:t>Notes</a:t>
            </a:r>
            <a:r>
              <a:rPr lang="en-US" sz="4000" dirty="0">
                <a:solidFill>
                  <a:schemeClr val="accent2">
                    <a:lumMod val="50000"/>
                  </a:schemeClr>
                </a:solidFill>
              </a:rPr>
              <a:t>:</a:t>
            </a:r>
          </a:p>
          <a:p>
            <a:pPr algn="just"/>
            <a:r>
              <a:rPr lang="en-US" sz="4000" dirty="0">
                <a:solidFill>
                  <a:schemeClr val="accent6">
                    <a:lumMod val="75000"/>
                  </a:schemeClr>
                </a:solidFill>
              </a:rPr>
              <a:t>No surcharge, education </a:t>
            </a:r>
            <a:r>
              <a:rPr lang="en-US" sz="4000" dirty="0" err="1">
                <a:solidFill>
                  <a:schemeClr val="accent6">
                    <a:lumMod val="75000"/>
                  </a:schemeClr>
                </a:solidFill>
              </a:rPr>
              <a:t>cess</a:t>
            </a:r>
            <a:r>
              <a:rPr lang="en-US" sz="4000" dirty="0">
                <a:solidFill>
                  <a:schemeClr val="accent6">
                    <a:lumMod val="75000"/>
                  </a:schemeClr>
                </a:solidFill>
              </a:rPr>
              <a:t> or SHEC shall be added to the above rates. Hence, tax will be deducted at source at the basic rate.</a:t>
            </a:r>
          </a:p>
          <a:p>
            <a:pPr algn="just"/>
            <a:r>
              <a:rPr lang="en-US" sz="4000" dirty="0">
                <a:solidFill>
                  <a:schemeClr val="accent6">
                    <a:lumMod val="75000"/>
                  </a:schemeClr>
                </a:solidFill>
              </a:rPr>
              <a:t>The rate of TDS will be 20% in all cases, if PAN is not quoted by the </a:t>
            </a:r>
            <a:r>
              <a:rPr lang="en-US" sz="4000" dirty="0" err="1">
                <a:solidFill>
                  <a:schemeClr val="accent6">
                    <a:lumMod val="75000"/>
                  </a:schemeClr>
                </a:solidFill>
              </a:rPr>
              <a:t>deductee</a:t>
            </a:r>
            <a:r>
              <a:rPr lang="en-US" sz="4000" dirty="0">
                <a:solidFill>
                  <a:schemeClr val="accent6">
                    <a:lumMod val="75000"/>
                  </a:schemeClr>
                </a:solidFill>
              </a:rPr>
              <a:t> </a:t>
            </a:r>
            <a:endParaRPr lang="en-IN" dirty="0">
              <a:solidFill>
                <a:schemeClr val="accent6">
                  <a:lumMod val="75000"/>
                </a:schemeClr>
              </a:solidFill>
            </a:endParaRPr>
          </a:p>
        </p:txBody>
      </p:sp>
    </p:spTree>
    <p:extLst>
      <p:ext uri="{BB962C8B-B14F-4D97-AF65-F5344CB8AC3E}">
        <p14:creationId xmlns:p14="http://schemas.microsoft.com/office/powerpoint/2010/main" xmlns="" val="181973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D1A2C4-884F-45B1-93C1-F8D4042A6824}"/>
              </a:ext>
            </a:extLst>
          </p:cNvPr>
          <p:cNvSpPr>
            <a:spLocks noGrp="1"/>
          </p:cNvSpPr>
          <p:nvPr>
            <p:ph type="title"/>
          </p:nvPr>
        </p:nvSpPr>
        <p:spPr/>
        <p:txBody>
          <a:bodyPr/>
          <a:lstStyle/>
          <a:p>
            <a:pPr algn="just"/>
            <a:r>
              <a:rPr lang="en-US" u="sng" dirty="0">
                <a:solidFill>
                  <a:srgbClr val="7030A0"/>
                </a:solidFill>
              </a:rPr>
              <a:t>Threshold Exemption Limit for </a:t>
            </a:r>
            <a:r>
              <a:rPr lang="en-US" b="1" u="sng" dirty="0">
                <a:solidFill>
                  <a:srgbClr val="7030A0"/>
                </a:solidFill>
              </a:rPr>
              <a:t>TDS on Rent</a:t>
            </a:r>
            <a:r>
              <a:rPr lang="en-US" u="sng" dirty="0">
                <a:solidFill>
                  <a:srgbClr val="7030A0"/>
                </a:solidFill>
              </a:rPr>
              <a:t> under Section </a:t>
            </a:r>
            <a:r>
              <a:rPr lang="en-US" u="sng" dirty="0" smtClean="0">
                <a:solidFill>
                  <a:srgbClr val="7030A0"/>
                </a:solidFill>
              </a:rPr>
              <a:t>194H</a:t>
            </a:r>
            <a:endParaRPr lang="en-US" u="sng" dirty="0">
              <a:solidFill>
                <a:srgbClr val="7030A0"/>
              </a:solidFill>
            </a:endParaRPr>
          </a:p>
        </p:txBody>
      </p:sp>
      <p:graphicFrame>
        <p:nvGraphicFramePr>
          <p:cNvPr id="6" name="Content Placeholder 5">
            <a:extLst>
              <a:ext uri="{FF2B5EF4-FFF2-40B4-BE49-F238E27FC236}">
                <a16:creationId xmlns:a16="http://schemas.microsoft.com/office/drawing/2014/main" xmlns="" id="{63BFAF4E-B202-45B2-8851-F3761EB204CB}"/>
              </a:ext>
            </a:extLst>
          </p:cNvPr>
          <p:cNvGraphicFramePr>
            <a:graphicFrameLocks noGrp="1"/>
          </p:cNvGraphicFramePr>
          <p:nvPr>
            <p:ph idx="1"/>
            <p:extLst>
              <p:ext uri="{D42A27DB-BD31-4B8C-83A1-F6EECF244321}">
                <p14:modId xmlns:p14="http://schemas.microsoft.com/office/powerpoint/2010/main" xmlns="" val="1364298917"/>
              </p:ext>
            </p:extLst>
          </p:nvPr>
        </p:nvGraphicFramePr>
        <p:xfrm>
          <a:off x="776613" y="1703540"/>
          <a:ext cx="10396603" cy="1052187"/>
        </p:xfrm>
        <a:graphic>
          <a:graphicData uri="http://schemas.openxmlformats.org/drawingml/2006/table">
            <a:tbl>
              <a:tblPr/>
              <a:tblGrid>
                <a:gridCol w="10396603">
                  <a:extLst>
                    <a:ext uri="{9D8B030D-6E8A-4147-A177-3AD203B41FA5}">
                      <a16:colId xmlns:a16="http://schemas.microsoft.com/office/drawing/2014/main" xmlns="" val="177055631"/>
                    </a:ext>
                  </a:extLst>
                </a:gridCol>
              </a:tblGrid>
              <a:tr h="1052187">
                <a:tc>
                  <a:txBody>
                    <a:bodyPr/>
                    <a:lstStyle/>
                    <a:p>
                      <a:r>
                        <a:rPr lang="en-US" sz="1800" b="0" i="0" kern="1200" dirty="0" smtClean="0">
                          <a:solidFill>
                            <a:schemeClr val="tx1"/>
                          </a:solidFill>
                          <a:effectLst/>
                          <a:latin typeface="+mn-lt"/>
                          <a:ea typeface="+mn-ea"/>
                          <a:cs typeface="+mn-cs"/>
                        </a:rPr>
                        <a:t>No deduction shall be made under this section in a case where the amount or the aggregate amounts of such income to be credited or paid during the financial year does not exceed Rs 15,000</a:t>
                      </a:r>
                    </a:p>
                    <a:p>
                      <a:pPr algn="ctr" fontAlgn="b"/>
                      <a:endParaRPr lang="en-US" sz="1800" b="1" i="0" u="none" strike="noStrike" dirty="0">
                        <a:solidFill>
                          <a:srgbClr val="FF0000"/>
                        </a:solidFill>
                        <a:effectLst/>
                        <a:latin typeface="Calibri" panose="020F0502020204030204" pitchFamily="34" charset="0"/>
                      </a:endParaRPr>
                    </a:p>
                  </a:txBody>
                  <a:tcPr marL="9525" marR="9525" marT="9525" marB="0" anchor="b">
                    <a:lnL w="6350" cap="flat" cmpd="sng" algn="ctr">
                      <a:solidFill>
                        <a:srgbClr val="4472C4"/>
                      </a:solidFill>
                      <a:prstDash val="solid"/>
                      <a:round/>
                      <a:headEnd type="none" w="med" len="med"/>
                      <a:tailEnd type="none" w="med" len="med"/>
                    </a:lnL>
                    <a:lnR w="6350" cap="flat" cmpd="sng" algn="ctr">
                      <a:solidFill>
                        <a:srgbClr val="4472C4"/>
                      </a:solidFill>
                      <a:prstDash val="solid"/>
                      <a:round/>
                      <a:headEnd type="none" w="med" len="med"/>
                      <a:tailEnd type="none" w="med" len="med"/>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xmlns="" val="3058040671"/>
                  </a:ext>
                </a:extLst>
              </a:tr>
            </a:tbl>
          </a:graphicData>
        </a:graphic>
      </p:graphicFrame>
    </p:spTree>
    <p:extLst>
      <p:ext uri="{BB962C8B-B14F-4D97-AF65-F5344CB8AC3E}">
        <p14:creationId xmlns:p14="http://schemas.microsoft.com/office/powerpoint/2010/main" xmlns="" val="2925377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D3C36A-0ED7-43D3-9505-EB26849F4902}"/>
              </a:ext>
            </a:extLst>
          </p:cNvPr>
          <p:cNvSpPr>
            <a:spLocks noGrp="1"/>
          </p:cNvSpPr>
          <p:nvPr>
            <p:ph type="title"/>
          </p:nvPr>
        </p:nvSpPr>
        <p:spPr/>
        <p:txBody>
          <a:bodyPr/>
          <a:lstStyle/>
          <a:p>
            <a:pPr algn="ctr"/>
            <a:r>
              <a:rPr lang="en-US" sz="4000" b="1" i="1" u="sng" dirty="0" smtClean="0">
                <a:solidFill>
                  <a:srgbClr val="7030A0"/>
                </a:solidFill>
              </a:rPr>
              <a:t>In the following  </a:t>
            </a:r>
            <a:r>
              <a:rPr lang="en-US" sz="4000" b="1" i="1" u="sng" dirty="0">
                <a:solidFill>
                  <a:srgbClr val="7030A0"/>
                </a:solidFill>
              </a:rPr>
              <a:t>circumstances </a:t>
            </a:r>
            <a:r>
              <a:rPr lang="en-US" sz="4000" b="1" i="1" u="sng" dirty="0" smtClean="0">
                <a:solidFill>
                  <a:srgbClr val="7030A0"/>
                </a:solidFill>
              </a:rPr>
              <a:t>deduction of TDS </a:t>
            </a:r>
            <a:r>
              <a:rPr lang="en-US" sz="4000" b="1" i="1" u="sng" dirty="0">
                <a:solidFill>
                  <a:srgbClr val="7030A0"/>
                </a:solidFill>
              </a:rPr>
              <a:t>u/s 194H is not </a:t>
            </a:r>
            <a:r>
              <a:rPr lang="en-US" sz="4000" b="1" i="1" u="sng" dirty="0" smtClean="0">
                <a:solidFill>
                  <a:srgbClr val="7030A0"/>
                </a:solidFill>
              </a:rPr>
              <a:t>applicable </a:t>
            </a:r>
            <a:r>
              <a:rPr lang="en-US" b="1" i="1" dirty="0" smtClean="0">
                <a:solidFill>
                  <a:srgbClr val="7030A0"/>
                </a:solidFill>
              </a:rPr>
              <a:t>.</a:t>
            </a:r>
            <a:endParaRPr lang="en-US" b="1" i="1" dirty="0">
              <a:solidFill>
                <a:srgbClr val="7030A0"/>
              </a:solidFill>
            </a:endParaRPr>
          </a:p>
        </p:txBody>
      </p:sp>
      <p:sp>
        <p:nvSpPr>
          <p:cNvPr id="3" name="Content Placeholder 2">
            <a:extLst>
              <a:ext uri="{FF2B5EF4-FFF2-40B4-BE49-F238E27FC236}">
                <a16:creationId xmlns:a16="http://schemas.microsoft.com/office/drawing/2014/main" xmlns="" id="{2CC9867B-F807-406A-8957-59B2580303E1}"/>
              </a:ext>
            </a:extLst>
          </p:cNvPr>
          <p:cNvSpPr>
            <a:spLocks noGrp="1"/>
          </p:cNvSpPr>
          <p:nvPr>
            <p:ph idx="1"/>
          </p:nvPr>
        </p:nvSpPr>
        <p:spPr/>
        <p:txBody>
          <a:bodyPr>
            <a:normAutofit/>
          </a:bodyPr>
          <a:lstStyle/>
          <a:p>
            <a:pPr algn="just"/>
            <a:r>
              <a:rPr lang="en-US" dirty="0" smtClean="0"/>
              <a:t>No </a:t>
            </a:r>
            <a:r>
              <a:rPr lang="en-US" dirty="0"/>
              <a:t>tax shall be deducted on any commission or brokerage payable by Bharat Sanchar Nigam Ltd. or </a:t>
            </a:r>
            <a:r>
              <a:rPr lang="en-US" dirty="0" err="1"/>
              <a:t>Mahanagar</a:t>
            </a:r>
            <a:r>
              <a:rPr lang="en-US" dirty="0"/>
              <a:t> Telephone Nigam Ltd. to their </a:t>
            </a:r>
            <a:r>
              <a:rPr lang="en-US" dirty="0">
                <a:solidFill>
                  <a:srgbClr val="7030A0"/>
                </a:solidFill>
              </a:rPr>
              <a:t>public call office franchises </a:t>
            </a:r>
            <a:endParaRPr lang="en-US" dirty="0" smtClean="0">
              <a:solidFill>
                <a:srgbClr val="7030A0"/>
              </a:solidFill>
            </a:endParaRPr>
          </a:p>
          <a:p>
            <a:pPr algn="just"/>
            <a:r>
              <a:rPr lang="en-US" dirty="0" smtClean="0"/>
              <a:t>The </a:t>
            </a:r>
            <a:r>
              <a:rPr lang="en-US" dirty="0"/>
              <a:t>Bank guarantee commission.</a:t>
            </a:r>
          </a:p>
          <a:p>
            <a:pPr algn="just"/>
            <a:r>
              <a:rPr lang="en-US" b="1" dirty="0"/>
              <a:t> </a:t>
            </a:r>
            <a:r>
              <a:rPr lang="en-US" dirty="0" smtClean="0"/>
              <a:t>TDS </a:t>
            </a:r>
            <a:r>
              <a:rPr lang="en-US" dirty="0"/>
              <a:t>on insurance commission is not deductible under section 194H, the same is specifically covered under section 194D.</a:t>
            </a:r>
          </a:p>
          <a:p>
            <a:endParaRPr lang="en-IN" sz="1200" u="sng" dirty="0"/>
          </a:p>
        </p:txBody>
      </p:sp>
    </p:spTree>
    <p:extLst>
      <p:ext uri="{BB962C8B-B14F-4D97-AF65-F5344CB8AC3E}">
        <p14:creationId xmlns:p14="http://schemas.microsoft.com/office/powerpoint/2010/main" xmlns="" val="3518810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411" y="365125"/>
            <a:ext cx="11498893" cy="1814404"/>
          </a:xfrm>
        </p:spPr>
        <p:txBody>
          <a:bodyPr>
            <a:normAutofit/>
          </a:bodyPr>
          <a:lstStyle/>
          <a:p>
            <a:pPr algn="just"/>
            <a:r>
              <a:rPr lang="en-US" sz="4000" b="1" i="1" u="sng" dirty="0" smtClean="0">
                <a:solidFill>
                  <a:srgbClr val="7030A0"/>
                </a:solidFill>
              </a:rPr>
              <a:t>Whether </a:t>
            </a:r>
            <a:r>
              <a:rPr lang="en-US" sz="4000" b="1" i="1" u="sng" dirty="0">
                <a:solidFill>
                  <a:srgbClr val="7030A0"/>
                </a:solidFill>
              </a:rPr>
              <a:t>Provisions of section 194H applicable on discounts offered  by laboratories rendering testing facility to collection </a:t>
            </a:r>
            <a:r>
              <a:rPr lang="en-US" sz="4000" b="1" i="1" u="sng" dirty="0" smtClean="0">
                <a:solidFill>
                  <a:srgbClr val="7030A0"/>
                </a:solidFill>
              </a:rPr>
              <a:t>centers/franchisees ?</a:t>
            </a:r>
            <a:endParaRPr lang="en-US" sz="4000" i="1" u="sng" dirty="0">
              <a:solidFill>
                <a:srgbClr val="7030A0"/>
              </a:solidFill>
            </a:endParaRPr>
          </a:p>
        </p:txBody>
      </p:sp>
      <p:sp>
        <p:nvSpPr>
          <p:cNvPr id="3" name="Content Placeholder 2"/>
          <p:cNvSpPr>
            <a:spLocks noGrp="1"/>
          </p:cNvSpPr>
          <p:nvPr>
            <p:ph idx="1"/>
          </p:nvPr>
        </p:nvSpPr>
        <p:spPr>
          <a:xfrm>
            <a:off x="300626" y="2104373"/>
            <a:ext cx="11010378" cy="4072590"/>
          </a:xfrm>
        </p:spPr>
        <p:txBody>
          <a:bodyPr>
            <a:normAutofit fontScale="77500" lnSpcReduction="20000"/>
          </a:bodyPr>
          <a:lstStyle/>
          <a:p>
            <a:endParaRPr lang="en-US" dirty="0" smtClean="0"/>
          </a:p>
          <a:p>
            <a:pPr marL="0" indent="0" algn="just">
              <a:buNone/>
            </a:pPr>
            <a:r>
              <a:rPr lang="en-US" dirty="0" smtClean="0"/>
              <a:t>Where </a:t>
            </a:r>
            <a:r>
              <a:rPr lang="en-US" dirty="0" err="1"/>
              <a:t>assessee</a:t>
            </a:r>
            <a:r>
              <a:rPr lang="en-US" dirty="0"/>
              <a:t> laboratory was rendering services of testing samples to collection </a:t>
            </a:r>
            <a:r>
              <a:rPr lang="en-US" dirty="0" err="1"/>
              <a:t>centres</a:t>
            </a:r>
            <a:r>
              <a:rPr lang="en-US" dirty="0"/>
              <a:t>/franchisees, TDS under section 194H not required in respect of discount offered by </a:t>
            </a:r>
            <a:r>
              <a:rPr lang="en-US" dirty="0" err="1"/>
              <a:t>assessee</a:t>
            </a:r>
            <a:r>
              <a:rPr lang="en-US" dirty="0"/>
              <a:t> to said collection </a:t>
            </a:r>
            <a:r>
              <a:rPr lang="en-US" dirty="0" err="1"/>
              <a:t>centres</a:t>
            </a:r>
            <a:r>
              <a:rPr lang="en-US" dirty="0"/>
              <a:t>/ franchisees. </a:t>
            </a:r>
            <a:endParaRPr lang="en-US" dirty="0" smtClean="0"/>
          </a:p>
          <a:p>
            <a:pPr marL="0" indent="0" algn="just">
              <a:buNone/>
            </a:pPr>
            <a:r>
              <a:rPr lang="en-US" sz="4700" b="1" i="1" u="sng" dirty="0" smtClean="0">
                <a:solidFill>
                  <a:srgbClr val="7030A0"/>
                </a:solidFill>
              </a:rPr>
              <a:t>Whether </a:t>
            </a:r>
            <a:r>
              <a:rPr lang="en-US" sz="4700" b="1" i="1" u="sng" dirty="0">
                <a:solidFill>
                  <a:srgbClr val="7030A0"/>
                </a:solidFill>
              </a:rPr>
              <a:t>Provisions of section 194H applicable on discounts offered  by Mobile companies to retailers of rechargeable coupons and starter packs?</a:t>
            </a:r>
            <a:endParaRPr lang="en-US" sz="4700" b="1" i="1" dirty="0">
              <a:solidFill>
                <a:srgbClr val="7030A0"/>
              </a:solidFill>
            </a:endParaRPr>
          </a:p>
          <a:p>
            <a:pPr marL="0" indent="0" algn="just">
              <a:buNone/>
            </a:pPr>
            <a:r>
              <a:rPr lang="en-US" dirty="0" smtClean="0"/>
              <a:t>Such </a:t>
            </a:r>
            <a:r>
              <a:rPr lang="en-US" dirty="0"/>
              <a:t>starter packs/rechargeable coupons were sold by distributors to retailers at rate stipulated by </a:t>
            </a:r>
            <a:r>
              <a:rPr lang="en-US" dirty="0" err="1"/>
              <a:t>assessee</a:t>
            </a:r>
            <a:r>
              <a:rPr lang="en-US" dirty="0"/>
              <a:t> which was less than MRP on </a:t>
            </a:r>
            <a:r>
              <a:rPr lang="en-US" dirty="0" err="1"/>
              <a:t>Sim</a:t>
            </a:r>
            <a:r>
              <a:rPr lang="en-US" dirty="0"/>
              <a:t> cards – After selling all </a:t>
            </a:r>
            <a:r>
              <a:rPr lang="en-US" dirty="0" err="1"/>
              <a:t>Sim</a:t>
            </a:r>
            <a:r>
              <a:rPr lang="en-US" dirty="0"/>
              <a:t> cards and pre-paid coupons to retailers, franchisees were to make payment of sale proceeds to </a:t>
            </a:r>
            <a:r>
              <a:rPr lang="en-US" dirty="0" err="1"/>
              <a:t>assessee</a:t>
            </a:r>
            <a:r>
              <a:rPr lang="en-US" dirty="0"/>
              <a:t> after deducting a discount . Since there was principal-agent relationship between </a:t>
            </a:r>
            <a:r>
              <a:rPr lang="en-US" dirty="0" err="1"/>
              <a:t>assessee</a:t>
            </a:r>
            <a:r>
              <a:rPr lang="en-US" dirty="0"/>
              <a:t> and franchisees and, therefore, receipt of discount by franchisee was, in real sense, commission paid to franchisees and </a:t>
            </a:r>
            <a:r>
              <a:rPr lang="en-US" dirty="0" smtClean="0"/>
              <a:t>same attract section 194H</a:t>
            </a:r>
            <a:endParaRPr lang="en-US" dirty="0"/>
          </a:p>
          <a:p>
            <a:endParaRPr lang="en-US" dirty="0"/>
          </a:p>
        </p:txBody>
      </p:sp>
    </p:spTree>
    <p:extLst>
      <p:ext uri="{BB962C8B-B14F-4D97-AF65-F5344CB8AC3E}">
        <p14:creationId xmlns:p14="http://schemas.microsoft.com/office/powerpoint/2010/main" xmlns="" val="595337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510" y="150313"/>
            <a:ext cx="10627290" cy="1540376"/>
          </a:xfrm>
        </p:spPr>
        <p:txBody>
          <a:bodyPr>
            <a:normAutofit fontScale="90000"/>
          </a:bodyPr>
          <a:lstStyle/>
          <a:p>
            <a:r>
              <a:rPr lang="en-US" b="1" u="sng" dirty="0" smtClean="0"/>
              <a:t/>
            </a:r>
            <a:br>
              <a:rPr lang="en-US" b="1" u="sng" dirty="0" smtClean="0"/>
            </a:br>
            <a:r>
              <a:rPr lang="en-US" b="1" i="1" u="sng" dirty="0" smtClean="0">
                <a:solidFill>
                  <a:srgbClr val="7030A0"/>
                </a:solidFill>
              </a:rPr>
              <a:t>Whether </a:t>
            </a:r>
            <a:r>
              <a:rPr lang="en-US" b="1" i="1" u="sng" dirty="0">
                <a:solidFill>
                  <a:srgbClr val="7030A0"/>
                </a:solidFill>
              </a:rPr>
              <a:t>TDS u/s 194H applicable to tickets issued by airlines to its  travel agents at a concessional price?</a:t>
            </a:r>
            <a:br>
              <a:rPr lang="en-US" b="1" i="1" u="sng" dirty="0">
                <a:solidFill>
                  <a:srgbClr val="7030A0"/>
                </a:solidFill>
              </a:rPr>
            </a:br>
            <a:endParaRPr lang="en-US" i="1" u="sng" dirty="0">
              <a:solidFill>
                <a:srgbClr val="7030A0"/>
              </a:solidFill>
            </a:endParaRPr>
          </a:p>
        </p:txBody>
      </p:sp>
      <p:sp>
        <p:nvSpPr>
          <p:cNvPr id="3" name="Content Placeholder 2"/>
          <p:cNvSpPr>
            <a:spLocks noGrp="1"/>
          </p:cNvSpPr>
          <p:nvPr>
            <p:ph idx="1"/>
          </p:nvPr>
        </p:nvSpPr>
        <p:spPr>
          <a:xfrm>
            <a:off x="838199" y="1678488"/>
            <a:ext cx="10760901" cy="4498475"/>
          </a:xfrm>
        </p:spPr>
        <p:txBody>
          <a:bodyPr>
            <a:normAutofit lnSpcReduction="10000"/>
          </a:bodyPr>
          <a:lstStyle/>
          <a:p>
            <a:pPr marL="0" indent="0" algn="just">
              <a:buNone/>
            </a:pPr>
            <a:r>
              <a:rPr lang="en-US" b="1" dirty="0"/>
              <a:t>	</a:t>
            </a:r>
            <a:r>
              <a:rPr lang="en-US" dirty="0" smtClean="0"/>
              <a:t>Airlines </a:t>
            </a:r>
            <a:r>
              <a:rPr lang="en-US" dirty="0"/>
              <a:t>issued tickets to its travel agents at a concessional </a:t>
            </a:r>
            <a:r>
              <a:rPr lang="en-US" dirty="0" smtClean="0"/>
              <a:t>	price</a:t>
            </a:r>
            <a:r>
              <a:rPr lang="en-US" dirty="0"/>
              <a:t>, transaction between </a:t>
            </a:r>
            <a:r>
              <a:rPr lang="en-US" dirty="0" smtClean="0"/>
              <a:t>assesse </a:t>
            </a:r>
            <a:r>
              <a:rPr lang="en-US" dirty="0"/>
              <a:t>and travel agents was that of </a:t>
            </a:r>
            <a:r>
              <a:rPr lang="en-US" dirty="0" smtClean="0"/>
              <a:t>	principal-to-principal </a:t>
            </a:r>
            <a:r>
              <a:rPr lang="en-US" dirty="0"/>
              <a:t>and difference in price was discount and </a:t>
            </a:r>
            <a:r>
              <a:rPr lang="en-US" dirty="0" smtClean="0"/>
              <a:t>	therefore</a:t>
            </a:r>
            <a:r>
              <a:rPr lang="en-US" dirty="0"/>
              <a:t>, such transaction would not fall with ambit of </a:t>
            </a:r>
            <a:r>
              <a:rPr lang="en-US" dirty="0" smtClean="0"/>
              <a:t>1 </a:t>
            </a:r>
            <a:r>
              <a:rPr lang="en-US" dirty="0"/>
              <a:t>94H. </a:t>
            </a:r>
            <a:endParaRPr lang="en-US" dirty="0" smtClean="0"/>
          </a:p>
          <a:p>
            <a:pPr marL="0" indent="0" algn="just">
              <a:buNone/>
            </a:pPr>
            <a:r>
              <a:rPr lang="en-US" sz="4000" b="1" i="1" u="sng" dirty="0" smtClean="0">
                <a:solidFill>
                  <a:srgbClr val="7030A0"/>
                </a:solidFill>
              </a:rPr>
              <a:t>Whether </a:t>
            </a:r>
            <a:r>
              <a:rPr lang="en-US" sz="4000" b="1" i="1" u="sng" dirty="0">
                <a:solidFill>
                  <a:srgbClr val="7030A0"/>
                </a:solidFill>
              </a:rPr>
              <a:t>Provisions of section 194H applicable to trade incentive to  dealers?</a:t>
            </a:r>
          </a:p>
          <a:p>
            <a:pPr marL="0" indent="0" algn="just">
              <a:buNone/>
            </a:pPr>
            <a:r>
              <a:rPr lang="en-US" b="1" dirty="0"/>
              <a:t>	 </a:t>
            </a:r>
            <a:r>
              <a:rPr lang="en-US" dirty="0"/>
              <a:t>Where </a:t>
            </a:r>
            <a:r>
              <a:rPr lang="en-US" dirty="0" err="1"/>
              <a:t>assessee</a:t>
            </a:r>
            <a:r>
              <a:rPr lang="en-US" dirty="0"/>
              <a:t>, a manufacturer of bicycles, was giving trade </a:t>
            </a:r>
            <a:r>
              <a:rPr lang="en-US" dirty="0" smtClean="0"/>
              <a:t>	incentive </a:t>
            </a:r>
            <a:r>
              <a:rPr lang="en-US" dirty="0"/>
              <a:t>to dealers, Tribunal was justified in holding that if dealers </a:t>
            </a:r>
            <a:r>
              <a:rPr lang="en-US" dirty="0" smtClean="0"/>
              <a:t>	were </a:t>
            </a:r>
            <a:r>
              <a:rPr lang="en-US" dirty="0"/>
              <a:t>selling goods at price for which they were purchasing from </a:t>
            </a:r>
            <a:r>
              <a:rPr lang="en-US" dirty="0" smtClean="0"/>
              <a:t>	company</a:t>
            </a:r>
            <a:r>
              <a:rPr lang="en-US" dirty="0"/>
              <a:t>, such trade incentive would amount to commission for </a:t>
            </a:r>
            <a:r>
              <a:rPr lang="en-US" dirty="0" smtClean="0"/>
              <a:t>	purpose </a:t>
            </a:r>
            <a:r>
              <a:rPr lang="en-US" dirty="0"/>
              <a:t>of section 1 94H. </a:t>
            </a:r>
          </a:p>
          <a:p>
            <a:endParaRPr lang="en-US" dirty="0"/>
          </a:p>
        </p:txBody>
      </p:sp>
    </p:spTree>
    <p:extLst>
      <p:ext uri="{BB962C8B-B14F-4D97-AF65-F5344CB8AC3E}">
        <p14:creationId xmlns:p14="http://schemas.microsoft.com/office/powerpoint/2010/main" xmlns="" val="2539618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1140</TotalTime>
  <Words>1380</Words>
  <Application>Microsoft Office PowerPoint</Application>
  <PresentationFormat>Custom</PresentationFormat>
  <Paragraphs>105</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     Who is responsible to deduct tax</vt:lpstr>
      <vt:lpstr>What is the meaning of words “Commission or brokerage” for Deduction of TDS under section 194H?</vt:lpstr>
      <vt:lpstr>When tax has to be deducted</vt:lpstr>
      <vt:lpstr>Rate of TDS Under Section 194H  </vt:lpstr>
      <vt:lpstr>Threshold Exemption Limit for TDS on Rent under Section 194H</vt:lpstr>
      <vt:lpstr>In the following  circumstances deduction of TDS u/s 194H is not applicable .</vt:lpstr>
      <vt:lpstr>Whether Provisions of section 194H applicable on discounts offered  by laboratories rendering testing facility to collection centers/franchisees ?</vt:lpstr>
      <vt:lpstr> Whether TDS u/s 194H applicable to tickets issued by airlines to its  travel agents at a concessional price? </vt:lpstr>
      <vt:lpstr> Turnover commission payable by RBI to Agency Banks </vt:lpstr>
      <vt:lpstr>SECTION 194I-Deduction of Tax at source from Income By way of Rent.  </vt:lpstr>
      <vt:lpstr>who is responsible to deduct tax</vt:lpstr>
      <vt:lpstr>What is the meaning of words “RENT” for Deduction of TDS under section 194I?</vt:lpstr>
      <vt:lpstr>When tax has to be deducted</vt:lpstr>
      <vt:lpstr>Rate of TDS Under Section 194I</vt:lpstr>
      <vt:lpstr>Threshold Exemption Limit for TDS on Rent under Section 194I</vt:lpstr>
      <vt:lpstr>Under what circumstances there is no need to deduct TDS u/s 194I?</vt:lpstr>
      <vt:lpstr>   </vt:lpstr>
      <vt:lpstr>Whether the tax is to be deducted at source from warehousing charges? </vt:lpstr>
      <vt:lpstr>Where accommodation in hotel rooms taken on regular basis whether tax is deductible u/s 194C or 194I?</vt:lpstr>
      <vt:lpstr>How he can take credit of TDS deducted on advance rent?</vt:lpstr>
      <vt:lpstr>Whether provisions of S. 194I shall apply in a situation where payment is made for hotel accommodation by an employee or an individual representing a company? </vt:lpstr>
      <vt:lpstr>Whether holding company is liable to deduct TDS on rent in respect of premises shared with its subsidiary?</vt:lpstr>
      <vt:lpstr>Where there are several co – owners whether threshold limit of Rs. 2,40,000/- shall be taken in to consideration in respect of each co-owner separately                                                        </vt:lpstr>
      <vt:lpstr>Contact Details of Faculty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Hp World</cp:lastModifiedBy>
  <cp:revision>152</cp:revision>
  <cp:lastPrinted>2020-10-05T15:38:51Z</cp:lastPrinted>
  <dcterms:created xsi:type="dcterms:W3CDTF">2020-10-05T10:38:01Z</dcterms:created>
  <dcterms:modified xsi:type="dcterms:W3CDTF">2021-02-22T09:35:02Z</dcterms:modified>
</cp:coreProperties>
</file>