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6" r:id="rId7"/>
    <p:sldId id="26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14-05-2023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1726930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14-05-2023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1792192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14-05-2023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18994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14-05-2023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2427814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E957D4-EB9D-428F-AEA1-2FF0B866C296}" type="datetimeFigureOut">
              <a:rPr lang="en-IN" smtClean="0"/>
              <a:t>14-05-2023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928350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2E957D4-EB9D-428F-AEA1-2FF0B866C296}" type="datetimeFigureOut">
              <a:rPr lang="en-IN" smtClean="0"/>
              <a:t>14-05-2023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3756060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2E957D4-EB9D-428F-AEA1-2FF0B866C296}" type="datetimeFigureOut">
              <a:rPr lang="en-IN" smtClean="0"/>
              <a:t>14-05-2023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2103694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2E957D4-EB9D-428F-AEA1-2FF0B866C296}" type="datetimeFigureOut">
              <a:rPr lang="en-IN" smtClean="0"/>
              <a:t>14-05-2023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2760631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E957D4-EB9D-428F-AEA1-2FF0B866C296}" type="datetimeFigureOut">
              <a:rPr lang="en-IN" smtClean="0"/>
              <a:t>14-05-2023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1171878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E957D4-EB9D-428F-AEA1-2FF0B866C296}" type="datetimeFigureOut">
              <a:rPr lang="en-IN" smtClean="0"/>
              <a:t>14-05-2023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172728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E957D4-EB9D-428F-AEA1-2FF0B866C296}" type="datetimeFigureOut">
              <a:rPr lang="en-IN" smtClean="0"/>
              <a:t>14-05-2023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194608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E957D4-EB9D-428F-AEA1-2FF0B866C296}" type="datetimeFigureOut">
              <a:rPr lang="en-IN" smtClean="0"/>
              <a:t>14-05-2023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388314-6CAB-4FDD-BB01-49DB1A81CDC6}" type="slidenum">
              <a:rPr lang="en-IN" smtClean="0"/>
              <a:t>‹#›</a:t>
            </a:fld>
            <a:endParaRPr lang="en-IN"/>
          </a:p>
        </p:txBody>
      </p:sp>
    </p:spTree>
    <p:extLst>
      <p:ext uri="{BB962C8B-B14F-4D97-AF65-F5344CB8AC3E}">
        <p14:creationId xmlns:p14="http://schemas.microsoft.com/office/powerpoint/2010/main" val="1630216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xguru.in/income-tax/taxation-capital-gains-india-frequently-asked-questions-faqs.html" TargetMode="External"/><Relationship Id="rId2" Type="http://schemas.openxmlformats.org/officeDocument/2006/relationships/hyperlink" Target="https://taxguru.in/income-tax/extension-period-of-concessional-tax-rate-interest-ecb.html"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9701" y="1596980"/>
            <a:ext cx="9594761" cy="1777285"/>
          </a:xfrm>
        </p:spPr>
        <p:txBody>
          <a:bodyPr>
            <a:noAutofit/>
          </a:bodyPr>
          <a:lstStyle/>
          <a:p>
            <a:r>
              <a:rPr lang="en-IN" sz="4800" b="1" dirty="0" smtClean="0">
                <a:solidFill>
                  <a:srgbClr val="FF0000"/>
                </a:solidFill>
              </a:rPr>
              <a:t>TDS U/S </a:t>
            </a:r>
            <a:r>
              <a:rPr lang="en-IN" sz="4800" b="1" dirty="0">
                <a:solidFill>
                  <a:srgbClr val="FF0000"/>
                </a:solidFill>
              </a:rPr>
              <a:t>194K, 194LB</a:t>
            </a:r>
            <a:r>
              <a:rPr lang="en-IN" sz="4800" b="1" dirty="0" smtClean="0">
                <a:solidFill>
                  <a:srgbClr val="FF0000"/>
                </a:solidFill>
              </a:rPr>
              <a:t>, 194LBA, </a:t>
            </a:r>
            <a:r>
              <a:rPr lang="en-IN" sz="4800" b="1" dirty="0">
                <a:solidFill>
                  <a:srgbClr val="FF0000"/>
                </a:solidFill>
              </a:rPr>
              <a:t>194LBB, 194LBC,194LC and </a:t>
            </a:r>
            <a:r>
              <a:rPr lang="en-IN" sz="4800" b="1" dirty="0" smtClean="0">
                <a:solidFill>
                  <a:srgbClr val="FF0000"/>
                </a:solidFill>
              </a:rPr>
              <a:t>194LD </a:t>
            </a:r>
            <a:r>
              <a:rPr lang="en-IN" sz="4800" b="1" dirty="0" smtClean="0">
                <a:solidFill>
                  <a:srgbClr val="FF0000"/>
                </a:solidFill>
              </a:rPr>
              <a:t>THEREOF</a:t>
            </a:r>
            <a:endParaRPr lang="en-IN" sz="4800" b="1" dirty="0">
              <a:solidFill>
                <a:srgbClr val="FF0000"/>
              </a:solidFill>
            </a:endParaRPr>
          </a:p>
        </p:txBody>
      </p:sp>
    </p:spTree>
    <p:extLst>
      <p:ext uri="{BB962C8B-B14F-4D97-AF65-F5344CB8AC3E}">
        <p14:creationId xmlns:p14="http://schemas.microsoft.com/office/powerpoint/2010/main" val="4008199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365125"/>
            <a:ext cx="7122017" cy="819731"/>
          </a:xfrm>
        </p:spPr>
        <p:txBody>
          <a:bodyPr/>
          <a:lstStyle/>
          <a:p>
            <a:pPr algn="ctr"/>
            <a:r>
              <a:rPr lang="en-IN" b="1" dirty="0" smtClean="0"/>
              <a:t>INDEX</a:t>
            </a:r>
            <a:endParaRPr lang="en-IN" b="1" dirty="0"/>
          </a:p>
        </p:txBody>
      </p:sp>
      <p:sp>
        <p:nvSpPr>
          <p:cNvPr id="3" name="Content Placeholder 2"/>
          <p:cNvSpPr>
            <a:spLocks noGrp="1"/>
          </p:cNvSpPr>
          <p:nvPr>
            <p:ph sz="half" idx="1"/>
          </p:nvPr>
        </p:nvSpPr>
        <p:spPr>
          <a:xfrm>
            <a:off x="838200" y="1081825"/>
            <a:ext cx="5181600" cy="5344733"/>
          </a:xfrm>
        </p:spPr>
        <p:txBody>
          <a:bodyPr>
            <a:normAutofit/>
          </a:bodyPr>
          <a:lstStyle/>
          <a:p>
            <a:r>
              <a:rPr lang="en-IN" dirty="0" smtClean="0"/>
              <a:t>Introduction</a:t>
            </a:r>
          </a:p>
          <a:p>
            <a:r>
              <a:rPr lang="en-IN" dirty="0" smtClean="0"/>
              <a:t>Definition</a:t>
            </a:r>
          </a:p>
          <a:p>
            <a:r>
              <a:rPr lang="en-IN" dirty="0" smtClean="0"/>
              <a:t>Features and Brief overview</a:t>
            </a:r>
          </a:p>
          <a:p>
            <a:r>
              <a:rPr lang="en-IN" dirty="0" smtClean="0"/>
              <a:t>Sections and Rules</a:t>
            </a:r>
          </a:p>
          <a:p>
            <a:r>
              <a:rPr lang="en-IN" dirty="0" smtClean="0"/>
              <a:t>Transaction with applicable rate</a:t>
            </a:r>
          </a:p>
          <a:p>
            <a:r>
              <a:rPr lang="en-IN" dirty="0" smtClean="0"/>
              <a:t>Procedure and Proceedings</a:t>
            </a:r>
          </a:p>
          <a:p>
            <a:r>
              <a:rPr lang="en-IN" dirty="0" smtClean="0"/>
              <a:t>Duties &amp; Responsibilities</a:t>
            </a:r>
          </a:p>
          <a:p>
            <a:r>
              <a:rPr lang="en-IN" dirty="0" smtClean="0"/>
              <a:t>Examples</a:t>
            </a:r>
          </a:p>
          <a:p>
            <a:r>
              <a:rPr lang="en-IN" dirty="0" smtClean="0"/>
              <a:t>Relevant Case Laws</a:t>
            </a:r>
          </a:p>
          <a:p>
            <a:r>
              <a:rPr lang="en-IN" dirty="0" smtClean="0"/>
              <a:t>Conclusion</a:t>
            </a:r>
          </a:p>
          <a:p>
            <a:endParaRPr lang="en-IN" dirty="0" smtClean="0"/>
          </a:p>
          <a:p>
            <a:endParaRPr lang="en-IN" dirty="0"/>
          </a:p>
        </p:txBody>
      </p:sp>
      <p:sp>
        <p:nvSpPr>
          <p:cNvPr id="4" name="Content Placeholder 3"/>
          <p:cNvSpPr>
            <a:spLocks noGrp="1"/>
          </p:cNvSpPr>
          <p:nvPr>
            <p:ph sz="half" idx="2"/>
          </p:nvPr>
        </p:nvSpPr>
        <p:spPr>
          <a:xfrm>
            <a:off x="7637172" y="1081825"/>
            <a:ext cx="3219718" cy="5095138"/>
          </a:xfrm>
        </p:spPr>
        <p:txBody>
          <a:bodyPr>
            <a:normAutofit/>
          </a:bodyPr>
          <a:lstStyle/>
          <a:p>
            <a:endParaRPr lang="en-IN" dirty="0"/>
          </a:p>
        </p:txBody>
      </p:sp>
    </p:spTree>
    <p:extLst>
      <p:ext uri="{BB962C8B-B14F-4D97-AF65-F5344CB8AC3E}">
        <p14:creationId xmlns:p14="http://schemas.microsoft.com/office/powerpoint/2010/main" val="2231514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1380" y="365126"/>
            <a:ext cx="5074276" cy="858368"/>
          </a:xfrm>
        </p:spPr>
        <p:txBody>
          <a:bodyPr/>
          <a:lstStyle/>
          <a:p>
            <a:pPr algn="ctr"/>
            <a:r>
              <a:rPr lang="en-IN" b="1" dirty="0" smtClean="0"/>
              <a:t>Introduction</a:t>
            </a:r>
            <a:endParaRPr lang="en-IN" b="1" dirty="0"/>
          </a:p>
        </p:txBody>
      </p:sp>
      <p:sp>
        <p:nvSpPr>
          <p:cNvPr id="3" name="Content Placeholder 2"/>
          <p:cNvSpPr>
            <a:spLocks noGrp="1"/>
          </p:cNvSpPr>
          <p:nvPr>
            <p:ph idx="1"/>
          </p:nvPr>
        </p:nvSpPr>
        <p:spPr>
          <a:xfrm>
            <a:off x="838200" y="1094703"/>
            <a:ext cx="10515600" cy="5082259"/>
          </a:xfrm>
        </p:spPr>
        <p:txBody>
          <a:bodyPr>
            <a:normAutofit/>
          </a:bodyPr>
          <a:lstStyle/>
          <a:p>
            <a:pPr algn="just"/>
            <a:r>
              <a:rPr lang="en-IN" sz="2400" b="1" dirty="0" smtClean="0">
                <a:solidFill>
                  <a:srgbClr val="FF0000"/>
                </a:solidFill>
              </a:rPr>
              <a:t>TDS</a:t>
            </a:r>
            <a:r>
              <a:rPr lang="en-IN" sz="2400" dirty="0" smtClean="0"/>
              <a:t>: </a:t>
            </a:r>
            <a:r>
              <a:rPr lang="en-IN" sz="2400" b="1" dirty="0" smtClean="0"/>
              <a:t>TAX DEDUCTED AT SOURCE :-</a:t>
            </a:r>
            <a:r>
              <a:rPr lang="en-IN" sz="2400" dirty="0" smtClean="0"/>
              <a:t> In order to safeguard the government revenue and also to receive Tax in regular manner the Central Government has fixed a mechanism as suggested and implemented inspite of payment of tax after self assessment or after fixation of estimated income by the assesse to deduct tax by the payer at the time of generation of Income or credit of Income in favour of the beneficiary.</a:t>
            </a:r>
          </a:p>
          <a:p>
            <a:pPr algn="just"/>
            <a:endParaRPr lang="en-IN" sz="2400" dirty="0"/>
          </a:p>
          <a:p>
            <a:pPr algn="just"/>
            <a:r>
              <a:rPr lang="en-IN" sz="2400" b="1" dirty="0" smtClean="0"/>
              <a:t>Definition :-</a:t>
            </a:r>
          </a:p>
          <a:p>
            <a:pPr algn="just"/>
            <a:r>
              <a:rPr lang="en-IN" sz="2400" dirty="0" smtClean="0"/>
              <a:t>Income : Section 2(24): </a:t>
            </a:r>
          </a:p>
          <a:p>
            <a:pPr algn="just"/>
            <a:r>
              <a:rPr lang="en-IN" sz="2400" dirty="0" smtClean="0"/>
              <a:t>Chapter XVII</a:t>
            </a:r>
          </a:p>
          <a:p>
            <a:pPr algn="just"/>
            <a:endParaRPr lang="en-IN" sz="2400" dirty="0" smtClean="0"/>
          </a:p>
          <a:p>
            <a:pPr algn="just"/>
            <a:endParaRPr lang="en-IN" sz="2400" dirty="0"/>
          </a:p>
          <a:p>
            <a:pPr algn="just"/>
            <a:endParaRPr lang="en-IN" sz="2400" dirty="0"/>
          </a:p>
        </p:txBody>
      </p:sp>
    </p:spTree>
    <p:extLst>
      <p:ext uri="{BB962C8B-B14F-4D97-AF65-F5344CB8AC3E}">
        <p14:creationId xmlns:p14="http://schemas.microsoft.com/office/powerpoint/2010/main" val="2658472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4699" y="321973"/>
            <a:ext cx="11578107" cy="1429554"/>
          </a:xfrm>
        </p:spPr>
        <p:txBody>
          <a:bodyPr>
            <a:normAutofit fontScale="90000"/>
          </a:bodyPr>
          <a:lstStyle/>
          <a:p>
            <a:r>
              <a:rPr lang="en-US" sz="3600" b="1" dirty="0"/>
              <a:t>Tax Deducted at Source (TDS) Rate Chart/Slab for Financial Year </a:t>
            </a:r>
            <a:r>
              <a:rPr lang="en-US" sz="3600" b="1" dirty="0" smtClean="0"/>
              <a:t> 2019-20 relating to the Assessment </a:t>
            </a:r>
            <a:r>
              <a:rPr lang="en-US" sz="3600" b="1" dirty="0"/>
              <a:t>Year </a:t>
            </a:r>
            <a:r>
              <a:rPr lang="en-US" sz="3600" b="1" dirty="0" smtClean="0"/>
              <a:t> 2020 -21 till March 2019</a:t>
            </a:r>
            <a:r>
              <a:rPr lang="en-IN" sz="3600" b="1" dirty="0"/>
              <a:t/>
            </a:r>
            <a:br>
              <a:rPr lang="en-IN" sz="3600" b="1" dirty="0"/>
            </a:br>
            <a:endParaRPr lang="en-IN" sz="3600" b="1" dirty="0"/>
          </a:p>
        </p:txBody>
      </p:sp>
      <p:sp>
        <p:nvSpPr>
          <p:cNvPr id="3" name="Subtitle 2"/>
          <p:cNvSpPr>
            <a:spLocks noGrp="1"/>
          </p:cNvSpPr>
          <p:nvPr>
            <p:ph type="subTitle" idx="1"/>
          </p:nvPr>
        </p:nvSpPr>
        <p:spPr>
          <a:xfrm>
            <a:off x="373487" y="1751526"/>
            <a:ext cx="11616744" cy="4829577"/>
          </a:xfrm>
        </p:spPr>
        <p:txBody>
          <a:bodyPr/>
          <a:lstStyle/>
          <a:p>
            <a:endParaRPr lang="en-IN" dirty="0" smtClean="0"/>
          </a:p>
          <a:p>
            <a:endParaRPr lang="en-IN" dirty="0" smtClean="0"/>
          </a:p>
          <a:p>
            <a:endParaRPr lang="en-IN" dirty="0"/>
          </a:p>
          <a:p>
            <a:endParaRPr lang="en-IN" dirty="0"/>
          </a:p>
        </p:txBody>
      </p:sp>
      <p:graphicFrame>
        <p:nvGraphicFramePr>
          <p:cNvPr id="6" name="Table 5"/>
          <p:cNvGraphicFramePr>
            <a:graphicFrameLocks noGrp="1"/>
          </p:cNvGraphicFramePr>
          <p:nvPr>
            <p:extLst>
              <p:ext uri="{D42A27DB-BD31-4B8C-83A1-F6EECF244321}">
                <p14:modId xmlns:p14="http://schemas.microsoft.com/office/powerpoint/2010/main" val="4040396416"/>
              </p:ext>
            </p:extLst>
          </p:nvPr>
        </p:nvGraphicFramePr>
        <p:xfrm>
          <a:off x="244697" y="1825625"/>
          <a:ext cx="11745533" cy="4967635"/>
        </p:xfrm>
        <a:graphic>
          <a:graphicData uri="http://schemas.openxmlformats.org/drawingml/2006/table">
            <a:tbl>
              <a:tblPr firstRow="1" firstCol="1" bandRow="1">
                <a:tableStyleId>{5C22544A-7EE6-4342-B048-85BDC9FD1C3A}</a:tableStyleId>
              </a:tblPr>
              <a:tblGrid>
                <a:gridCol w="1396766"/>
                <a:gridCol w="4634724"/>
                <a:gridCol w="2730042"/>
                <a:gridCol w="2984001"/>
              </a:tblGrid>
              <a:tr h="262430">
                <a:tc>
                  <a:txBody>
                    <a:bodyPr/>
                    <a:lstStyle/>
                    <a:p>
                      <a:pPr>
                        <a:lnSpc>
                          <a:spcPct val="115000"/>
                        </a:lnSpc>
                        <a:spcAft>
                          <a:spcPts val="0"/>
                        </a:spcAft>
                      </a:pPr>
                      <a:r>
                        <a:rPr lang="en-US" sz="1400" b="1" dirty="0">
                          <a:effectLst/>
                        </a:rPr>
                        <a:t>Section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a:effectLst/>
                        </a:rPr>
                        <a:t>Nature of income</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a:effectLst/>
                        </a:rPr>
                        <a:t>When to deduct</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a:effectLst/>
                        </a:rPr>
                        <a:t>Rate of TDS</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r>
              <a:tr h="1093027">
                <a:tc>
                  <a:txBody>
                    <a:bodyPr/>
                    <a:lstStyle/>
                    <a:p>
                      <a:pPr>
                        <a:lnSpc>
                          <a:spcPct val="115000"/>
                        </a:lnSpc>
                        <a:spcAft>
                          <a:spcPts val="0"/>
                        </a:spcAft>
                      </a:pPr>
                      <a:r>
                        <a:rPr lang="en-US" sz="1400" b="1" dirty="0" smtClean="0">
                          <a:effectLst/>
                        </a:rPr>
                        <a:t>194K</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smtClean="0">
                          <a:effectLst/>
                        </a:rPr>
                        <a:t>Income in respect of Units </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smtClean="0">
                          <a:effectLst/>
                        </a:rPr>
                        <a:t>Income exceeds Rs.5,000/- to the Resident in respect of units from Mutual Fund specified U/s 10(23D)</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smtClean="0">
                          <a:effectLst/>
                        </a:rPr>
                        <a:t>10%</a:t>
                      </a:r>
                    </a:p>
                    <a:p>
                      <a:pPr marL="0" marR="0" indent="0" algn="l" defTabSz="914400" rtl="0" eaLnBrk="1" fontAlgn="auto" latinLnBrk="0" hangingPunct="1">
                        <a:lnSpc>
                          <a:spcPct val="115000"/>
                        </a:lnSpc>
                        <a:spcBef>
                          <a:spcPts val="0"/>
                        </a:spcBef>
                        <a:spcAft>
                          <a:spcPts val="0"/>
                        </a:spcAft>
                        <a:buClrTx/>
                        <a:buSzTx/>
                        <a:buFontTx/>
                        <a:buNone/>
                        <a:tabLst/>
                        <a:defRPr/>
                      </a:pPr>
                      <a:r>
                        <a:rPr lang="en-US" sz="1400" b="1" dirty="0" smtClean="0">
                          <a:effectLst/>
                          <a:latin typeface="Calibri" panose="020F0502020204030204" pitchFamily="34" charset="0"/>
                          <a:ea typeface="Times New Roman" panose="02020603050405020304" pitchFamily="18" charset="0"/>
                          <a:cs typeface="Times New Roman" panose="02020603050405020304" pitchFamily="18" charset="0"/>
                        </a:rPr>
                        <a:t>(</a:t>
                      </a:r>
                      <a:r>
                        <a:rPr lang="en-US" sz="1400" b="1" dirty="0" smtClean="0">
                          <a:effectLst/>
                        </a:rPr>
                        <a:t>20% if no Valid PAN)</a:t>
                      </a:r>
                      <a:endParaRPr lang="en-IN" sz="1400" b="1"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r>
              <a:tr h="1094704">
                <a:tc>
                  <a:txBody>
                    <a:bodyPr/>
                    <a:lstStyle/>
                    <a:p>
                      <a:pPr>
                        <a:lnSpc>
                          <a:spcPct val="115000"/>
                        </a:lnSpc>
                        <a:spcAft>
                          <a:spcPts val="0"/>
                        </a:spcAft>
                      </a:pPr>
                      <a:r>
                        <a:rPr lang="en-US" sz="1400" b="1" dirty="0">
                          <a:effectLst/>
                        </a:rPr>
                        <a:t>194LA</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Payment on transfer of certain immovable property other than agricultural land</a:t>
                      </a:r>
                      <a:endParaRPr lang="en-IN" sz="1400" b="1" dirty="0">
                        <a:effectLst/>
                      </a:endParaRPr>
                    </a:p>
                    <a:p>
                      <a:pPr algn="just">
                        <a:lnSpc>
                          <a:spcPct val="115000"/>
                        </a:lnSpc>
                        <a:spcAft>
                          <a:spcPts val="0"/>
                        </a:spcAft>
                      </a:pPr>
                      <a:r>
                        <a:rPr lang="en-US" sz="1400" b="1" dirty="0">
                          <a:effectLst/>
                        </a:rPr>
                        <a:t>(Read Note-8)</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 if amount exceeds Rs. 250000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2415660">
                <a:tc>
                  <a:txBody>
                    <a:bodyPr/>
                    <a:lstStyle/>
                    <a:p>
                      <a:pPr>
                        <a:lnSpc>
                          <a:spcPct val="115000"/>
                        </a:lnSpc>
                        <a:spcAft>
                          <a:spcPts val="0"/>
                        </a:spcAft>
                      </a:pPr>
                      <a:r>
                        <a:rPr lang="en-US" sz="1400" b="1" dirty="0">
                          <a:effectLst/>
                        </a:rPr>
                        <a:t>194LB</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Payment of interest on infrastructure debt fund to non-resident or foreign </a:t>
                      </a:r>
                      <a:r>
                        <a:rPr lang="en-US" sz="1400" b="1" dirty="0" smtClean="0">
                          <a:effectLst/>
                        </a:rPr>
                        <a:t>company referred U/s 10(47)</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5%#</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bl>
          </a:graphicData>
        </a:graphic>
      </p:graphicFrame>
    </p:spTree>
    <p:extLst>
      <p:ext uri="{BB962C8B-B14F-4D97-AF65-F5344CB8AC3E}">
        <p14:creationId xmlns:p14="http://schemas.microsoft.com/office/powerpoint/2010/main" val="4079605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820" y="103031"/>
            <a:ext cx="11835684" cy="6529589"/>
          </a:xfrm>
        </p:spPr>
        <p:txBody>
          <a:bodyPr/>
          <a:lstStyle/>
          <a:p>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3805827380"/>
              </p:ext>
            </p:extLst>
          </p:nvPr>
        </p:nvGraphicFramePr>
        <p:xfrm>
          <a:off x="231820" y="103030"/>
          <a:ext cx="11835684" cy="6947790"/>
        </p:xfrm>
        <a:graphic>
          <a:graphicData uri="http://schemas.openxmlformats.org/drawingml/2006/table">
            <a:tbl>
              <a:tblPr firstRow="1" firstCol="1" bandRow="1">
                <a:tableStyleId>{5C22544A-7EE6-4342-B048-85BDC9FD1C3A}</a:tableStyleId>
              </a:tblPr>
              <a:tblGrid>
                <a:gridCol w="1407487"/>
                <a:gridCol w="4670297"/>
                <a:gridCol w="2750998"/>
                <a:gridCol w="3006902"/>
              </a:tblGrid>
              <a:tr h="519527">
                <a:tc>
                  <a:txBody>
                    <a:bodyPr/>
                    <a:lstStyle/>
                    <a:p>
                      <a:pPr>
                        <a:lnSpc>
                          <a:spcPct val="115000"/>
                        </a:lnSpc>
                        <a:spcAft>
                          <a:spcPts val="0"/>
                        </a:spcAft>
                      </a:pPr>
                      <a:r>
                        <a:rPr lang="en-US" sz="1400" b="1" dirty="0">
                          <a:effectLst/>
                        </a:rPr>
                        <a:t>194L</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Payment of Compensation on acquisition of Capital Asset</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gridSpan="2">
                  <a:txBody>
                    <a:bodyPr/>
                    <a:lstStyle/>
                    <a:p>
                      <a:pPr>
                        <a:lnSpc>
                          <a:spcPct val="115000"/>
                        </a:lnSpc>
                        <a:spcAft>
                          <a:spcPts val="0"/>
                        </a:spcAft>
                      </a:pPr>
                      <a:r>
                        <a:rPr lang="en-US" sz="1400" b="1">
                          <a:effectLst/>
                        </a:rPr>
                        <a:t>Omitted w.e.f 01.06.2016 as Section was non-operational</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hMerge="1">
                  <a:txBody>
                    <a:bodyPr/>
                    <a:lstStyle/>
                    <a:p>
                      <a:endParaRPr lang="en-IN"/>
                    </a:p>
                  </a:txBody>
                  <a:tcPr/>
                </a:tc>
              </a:tr>
              <a:tr h="972039">
                <a:tc>
                  <a:txBody>
                    <a:bodyPr/>
                    <a:lstStyle/>
                    <a:p>
                      <a:pPr>
                        <a:lnSpc>
                          <a:spcPct val="115000"/>
                        </a:lnSpc>
                        <a:spcAft>
                          <a:spcPts val="0"/>
                        </a:spcAft>
                      </a:pPr>
                      <a:r>
                        <a:rPr lang="en-US" sz="1400" b="1" dirty="0">
                          <a:effectLst/>
                        </a:rPr>
                        <a:t>194LBA</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Certain income from units of a business trust(applicable from 01.10.2014</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10% #</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837384">
                <a:tc>
                  <a:txBody>
                    <a:bodyPr/>
                    <a:lstStyle/>
                    <a:p>
                      <a:pPr>
                        <a:lnSpc>
                          <a:spcPct val="115000"/>
                        </a:lnSpc>
                        <a:spcAft>
                          <a:spcPts val="0"/>
                        </a:spcAft>
                      </a:pPr>
                      <a:r>
                        <a:rPr lang="en-US" sz="1400" b="1" dirty="0" smtClean="0">
                          <a:effectLst/>
                        </a:rPr>
                        <a:t>194LBA</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194LBA – Certain income from units of a business trust to non-resident (applicable from 01.10.2014)</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5%#</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1419420">
                <a:tc>
                  <a:txBody>
                    <a:bodyPr/>
                    <a:lstStyle/>
                    <a:p>
                      <a:pPr>
                        <a:lnSpc>
                          <a:spcPct val="115000"/>
                        </a:lnSpc>
                        <a:spcAft>
                          <a:spcPts val="0"/>
                        </a:spcAft>
                      </a:pPr>
                      <a:r>
                        <a:rPr lang="en-US" sz="1400" b="1" dirty="0">
                          <a:effectLst/>
                        </a:rPr>
                        <a:t>194LBB (See note-10)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Investment fund paying an income to a unit holder [other than income which is exempt under Section 10(23FBB)] shall deduct tax therefrom</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(20% or Rate Applicable whichever is higher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703226">
                <a:tc>
                  <a:txBody>
                    <a:bodyPr/>
                    <a:lstStyle/>
                    <a:p>
                      <a:pPr>
                        <a:lnSpc>
                          <a:spcPct val="115000"/>
                        </a:lnSpc>
                        <a:spcAft>
                          <a:spcPts val="0"/>
                        </a:spcAft>
                      </a:pPr>
                      <a:r>
                        <a:rPr lang="en-US" sz="1400" b="1" dirty="0" smtClean="0">
                          <a:effectLst/>
                        </a:rPr>
                        <a:t>194LBC</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Income in respect of investment in </a:t>
                      </a:r>
                      <a:r>
                        <a:rPr lang="en-US" sz="1400" b="1" dirty="0" err="1">
                          <a:effectLst/>
                        </a:rPr>
                        <a:t>securitisation</a:t>
                      </a:r>
                      <a:r>
                        <a:rPr lang="en-US" sz="1400" b="1" dirty="0">
                          <a:effectLst/>
                        </a:rPr>
                        <a:t> trust. (From 01.06.2016)</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25% For Residents individual or HUFs and 30% For other Residents</a:t>
                      </a:r>
                      <a:endParaRPr lang="en-IN" sz="1400" b="1" dirty="0">
                        <a:effectLst/>
                      </a:endParaRPr>
                    </a:p>
                    <a:p>
                      <a:pPr algn="just">
                        <a:lnSpc>
                          <a:spcPct val="115000"/>
                        </a:lnSpc>
                        <a:spcAft>
                          <a:spcPts val="0"/>
                        </a:spcAft>
                      </a:pPr>
                      <a:r>
                        <a:rPr lang="en-US" sz="1400" b="1" dirty="0">
                          <a:effectLst/>
                        </a:rPr>
                        <a:t>40% For Non Residents Companies and 30% For Non Residents other than Company</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801311">
                <a:tc>
                  <a:txBody>
                    <a:bodyPr/>
                    <a:lstStyle/>
                    <a:p>
                      <a:pPr>
                        <a:lnSpc>
                          <a:spcPct val="115000"/>
                        </a:lnSpc>
                        <a:spcAft>
                          <a:spcPts val="0"/>
                        </a:spcAft>
                      </a:pPr>
                      <a:r>
                        <a:rPr lang="en-US" sz="1400" b="1" dirty="0" smtClean="0">
                          <a:effectLst/>
                        </a:rPr>
                        <a:t>194LBA</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194LBA – Certain income from units of a business trust to non-resident (applicable from 01.10.2014)</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5%#</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1070621">
                <a:tc>
                  <a:txBody>
                    <a:bodyPr/>
                    <a:lstStyle/>
                    <a:p>
                      <a:pPr>
                        <a:lnSpc>
                          <a:spcPct val="115000"/>
                        </a:lnSpc>
                        <a:spcAft>
                          <a:spcPts val="0"/>
                        </a:spcAft>
                      </a:pPr>
                      <a:r>
                        <a:rPr lang="en-US" sz="1400" b="1" dirty="0">
                          <a:effectLst/>
                        </a:rPr>
                        <a:t>194LBB (See note-10)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Investment fund paying an income to a unit holder [other than income which is exempt under Section 10(23FBB)] shall deduct tax therefrom</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(20% or Rate Applicable whichever is higher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bl>
          </a:graphicData>
        </a:graphic>
      </p:graphicFrame>
    </p:spTree>
    <p:extLst>
      <p:ext uri="{BB962C8B-B14F-4D97-AF65-F5344CB8AC3E}">
        <p14:creationId xmlns:p14="http://schemas.microsoft.com/office/powerpoint/2010/main" val="554136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05" y="154546"/>
            <a:ext cx="11784168" cy="6413679"/>
          </a:xfrm>
        </p:spPr>
        <p:txBody>
          <a:bodyPr/>
          <a:lstStyle/>
          <a:p>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921128683"/>
              </p:ext>
            </p:extLst>
          </p:nvPr>
        </p:nvGraphicFramePr>
        <p:xfrm>
          <a:off x="180306" y="154546"/>
          <a:ext cx="11784166" cy="6626411"/>
        </p:xfrm>
        <a:graphic>
          <a:graphicData uri="http://schemas.openxmlformats.org/drawingml/2006/table">
            <a:tbl>
              <a:tblPr firstRow="1" firstCol="1" bandRow="1">
                <a:tableStyleId>{5C22544A-7EE6-4342-B048-85BDC9FD1C3A}</a:tableStyleId>
              </a:tblPr>
              <a:tblGrid>
                <a:gridCol w="1401361"/>
                <a:gridCol w="4649970"/>
                <a:gridCol w="2513118"/>
                <a:gridCol w="3219717"/>
              </a:tblGrid>
              <a:tr h="2171446">
                <a:tc>
                  <a:txBody>
                    <a:bodyPr/>
                    <a:lstStyle/>
                    <a:p>
                      <a:pPr>
                        <a:lnSpc>
                          <a:spcPct val="115000"/>
                        </a:lnSpc>
                        <a:spcAft>
                          <a:spcPts val="0"/>
                        </a:spcAft>
                      </a:pPr>
                      <a:r>
                        <a:rPr lang="en-US" sz="1400" dirty="0">
                          <a:effectLst/>
                        </a:rPr>
                        <a:t>194LC</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Payment of interest by an Indian Company or a business trust in respect of money borrowed in foreign currency under a loan agreement or by way of issue of long-term bonds (including long-term infrastructure bond)</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At the time of credit or payment whichever is earlier</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5%#</a:t>
                      </a:r>
                      <a:endParaRPr lang="en-IN" sz="1400">
                        <a:effectLst/>
                      </a:endParaRPr>
                    </a:p>
                    <a:p>
                      <a:pPr algn="just">
                        <a:lnSpc>
                          <a:spcPct val="115000"/>
                        </a:lnSpc>
                        <a:spcAft>
                          <a:spcPts val="0"/>
                        </a:spcAft>
                      </a:pPr>
                      <a:r>
                        <a:rPr lang="en-US" sz="1400">
                          <a:effectLst/>
                        </a:rPr>
                        <a:t>Concessional rate of five per cent TDS on interest</a:t>
                      </a:r>
                      <a:br>
                        <a:rPr lang="en-US" sz="1400">
                          <a:effectLst/>
                        </a:rPr>
                      </a:br>
                      <a:r>
                        <a:rPr lang="en-US" sz="1400">
                          <a:effectLst/>
                        </a:rPr>
                        <a:t>payment under this section will now be available in respect of borrowings made before the 1st July, 2020.</a:t>
                      </a:r>
                      <a:endParaRPr lang="en-IN" sz="1400">
                        <a:effectLst/>
                      </a:endParaRPr>
                    </a:p>
                    <a:p>
                      <a:pPr algn="just">
                        <a:lnSpc>
                          <a:spcPct val="115000"/>
                        </a:lnSpc>
                        <a:spcAft>
                          <a:spcPts val="0"/>
                        </a:spcAft>
                      </a:pPr>
                      <a:r>
                        <a:rPr lang="en-US" sz="1400">
                          <a:effectLst/>
                        </a:rPr>
                        <a:t>Read- </a:t>
                      </a:r>
                      <a:r>
                        <a:rPr lang="en-US" sz="1400" u="none" strike="noStrike">
                          <a:effectLst/>
                          <a:hlinkClick r:id="rId2"/>
                        </a:rPr>
                        <a:t>Extension of period of concessional tax rate on interest on ECB</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853479">
                <a:tc>
                  <a:txBody>
                    <a:bodyPr/>
                    <a:lstStyle/>
                    <a:p>
                      <a:pPr>
                        <a:lnSpc>
                          <a:spcPct val="115000"/>
                        </a:lnSpc>
                        <a:spcAft>
                          <a:spcPts val="0"/>
                        </a:spcAft>
                      </a:pPr>
                      <a:r>
                        <a:rPr lang="en-US" sz="1400">
                          <a:effectLst/>
                        </a:rPr>
                        <a:t>194LD (See note-9)</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Payment of interest on rupee denominated bond of an Indian Company or Government securities to a Foreign Institutional Investor or a Qualified Foreign Investor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5%#</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695405">
                <a:tc>
                  <a:txBody>
                    <a:bodyPr/>
                    <a:lstStyle/>
                    <a:p>
                      <a:pPr>
                        <a:lnSpc>
                          <a:spcPct val="115000"/>
                        </a:lnSpc>
                        <a:spcAft>
                          <a:spcPts val="0"/>
                        </a:spcAft>
                      </a:pPr>
                      <a:r>
                        <a:rPr lang="en-US" sz="1400">
                          <a:effectLst/>
                        </a:rPr>
                        <a:t>195</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Other Sums</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endParaRPr>
                    </a:p>
                    <a:p>
                      <a:pPr algn="just">
                        <a:lnSpc>
                          <a:spcPct val="115000"/>
                        </a:lnSpc>
                        <a:spcAft>
                          <a:spcPts val="0"/>
                        </a:spcAft>
                      </a:pPr>
                      <a:r>
                        <a:rPr lang="en-US" sz="1400" dirty="0">
                          <a:effectLst/>
                        </a:rPr>
                        <a:t> </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Average rates as applicable</a:t>
                      </a:r>
                      <a:endParaRPr lang="en-IN" sz="1400">
                        <a:effectLst/>
                      </a:endParaRPr>
                    </a:p>
                    <a:p>
                      <a:pPr algn="just">
                        <a:lnSpc>
                          <a:spcPct val="115000"/>
                        </a:lnSpc>
                        <a:spcAft>
                          <a:spcPts val="0"/>
                        </a:spcAft>
                      </a:pPr>
                      <a:r>
                        <a:rPr lang="en-US" sz="1400">
                          <a:effectLst/>
                        </a:rPr>
                        <a:t>(See Note 17 &amp; 18)</a:t>
                      </a:r>
                      <a:endParaRPr lang="en-IN" sz="1400">
                        <a:effectLst/>
                      </a:endParaRPr>
                    </a:p>
                    <a:p>
                      <a:pPr algn="just">
                        <a:lnSpc>
                          <a:spcPct val="115000"/>
                        </a:lnSpc>
                        <a:spcAft>
                          <a:spcPts val="0"/>
                        </a:spcAft>
                      </a:pPr>
                      <a:r>
                        <a:rPr lang="en-US" sz="1400">
                          <a:effectLst/>
                        </a:rPr>
                        <a:t> </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818726">
                <a:tc>
                  <a:txBody>
                    <a:bodyPr/>
                    <a:lstStyle/>
                    <a:p>
                      <a:pPr>
                        <a:lnSpc>
                          <a:spcPct val="115000"/>
                        </a:lnSpc>
                        <a:spcAft>
                          <a:spcPts val="0"/>
                        </a:spcAft>
                      </a:pPr>
                      <a:r>
                        <a:rPr lang="en-US" sz="1400">
                          <a:effectLst/>
                        </a:rPr>
                        <a:t>196A</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Foreign comp unit holder of MF</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10 % In case of a Company</a:t>
                      </a:r>
                      <a:endParaRPr lang="en-IN" sz="1400">
                        <a:effectLst/>
                      </a:endParaRPr>
                    </a:p>
                    <a:p>
                      <a:pPr algn="just">
                        <a:lnSpc>
                          <a:spcPct val="115000"/>
                        </a:lnSpc>
                        <a:spcAft>
                          <a:spcPts val="0"/>
                        </a:spcAft>
                      </a:pPr>
                      <a:r>
                        <a:rPr lang="en-US" sz="1400">
                          <a:effectLst/>
                        </a:rPr>
                        <a:t>20% In the case of a person other than a company</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560598">
                <a:tc>
                  <a:txBody>
                    <a:bodyPr/>
                    <a:lstStyle/>
                    <a:p>
                      <a:pPr>
                        <a:lnSpc>
                          <a:spcPct val="115000"/>
                        </a:lnSpc>
                        <a:spcAft>
                          <a:spcPts val="0"/>
                        </a:spcAft>
                      </a:pPr>
                      <a:r>
                        <a:rPr lang="en-US" sz="1400">
                          <a:effectLst/>
                        </a:rPr>
                        <a:t>196B –</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from units (including long-term capital gain on transfer of such units) to an offshore fund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10%</a:t>
                      </a:r>
                      <a:endParaRPr lang="en-IN" sz="1400">
                        <a:effectLst/>
                      </a:endParaRPr>
                    </a:p>
                    <a:p>
                      <a:pPr algn="just">
                        <a:lnSpc>
                          <a:spcPct val="115000"/>
                        </a:lnSpc>
                        <a:spcAft>
                          <a:spcPts val="0"/>
                        </a:spcAft>
                      </a:pPr>
                      <a:r>
                        <a:rPr lang="en-US" sz="1400">
                          <a:effectLst/>
                        </a:rPr>
                        <a:t>(20% if no Valid PAN)</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707039">
                <a:tc>
                  <a:txBody>
                    <a:bodyPr/>
                    <a:lstStyle/>
                    <a:p>
                      <a:pPr>
                        <a:lnSpc>
                          <a:spcPct val="115000"/>
                        </a:lnSpc>
                        <a:spcAft>
                          <a:spcPts val="0"/>
                        </a:spcAft>
                      </a:pPr>
                      <a:r>
                        <a:rPr lang="en-US" sz="1400">
                          <a:effectLst/>
                        </a:rPr>
                        <a:t>196C</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from foreign currency bonds or GDR (including long-term </a:t>
                      </a:r>
                      <a:r>
                        <a:rPr lang="en-US" sz="1400" u="none" strike="noStrike">
                          <a:effectLst/>
                          <a:hlinkClick r:id="rId3"/>
                        </a:rPr>
                        <a:t>capital gains tax</a:t>
                      </a:r>
                      <a:r>
                        <a:rPr lang="en-US" sz="1400">
                          <a:effectLst/>
                        </a:rPr>
                        <a:t> on transfer of such bonds) (not being dividend)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10%</a:t>
                      </a:r>
                      <a:endParaRPr lang="en-IN" sz="1400" dirty="0">
                        <a:effectLst/>
                      </a:endParaRPr>
                    </a:p>
                    <a:p>
                      <a:pPr algn="just">
                        <a:lnSpc>
                          <a:spcPct val="115000"/>
                        </a:lnSpc>
                        <a:spcAft>
                          <a:spcPts val="0"/>
                        </a:spcAft>
                      </a:pPr>
                      <a:r>
                        <a:rPr lang="en-US" sz="1400" dirty="0">
                          <a:effectLst/>
                        </a:rPr>
                        <a:t>(20% if no Valid PAN)</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560598">
                <a:tc>
                  <a:txBody>
                    <a:bodyPr/>
                    <a:lstStyle/>
                    <a:p>
                      <a:pPr>
                        <a:lnSpc>
                          <a:spcPct val="115000"/>
                        </a:lnSpc>
                        <a:spcAft>
                          <a:spcPts val="0"/>
                        </a:spcAft>
                      </a:pPr>
                      <a:r>
                        <a:rPr lang="en-US" sz="1400">
                          <a:effectLst/>
                        </a:rPr>
                        <a:t>196D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of FIIs from securities</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At the time of credit or payment whichever is earlier</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20%</a:t>
                      </a:r>
                      <a:endParaRPr lang="en-IN" sz="1400" dirty="0">
                        <a:effectLst/>
                      </a:endParaRPr>
                    </a:p>
                    <a:p>
                      <a:pPr algn="just">
                        <a:lnSpc>
                          <a:spcPct val="115000"/>
                        </a:lnSpc>
                        <a:spcAft>
                          <a:spcPts val="0"/>
                        </a:spcAft>
                      </a:pPr>
                      <a:r>
                        <a:rPr lang="en-US" sz="1400" dirty="0">
                          <a:effectLst/>
                        </a:rPr>
                        <a:t>(20% if no Valid PAN)</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bl>
          </a:graphicData>
        </a:graphic>
      </p:graphicFrame>
    </p:spTree>
    <p:extLst>
      <p:ext uri="{BB962C8B-B14F-4D97-AF65-F5344CB8AC3E}">
        <p14:creationId xmlns:p14="http://schemas.microsoft.com/office/powerpoint/2010/main" val="3237812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2513" y="218364"/>
            <a:ext cx="10358652" cy="6305265"/>
          </a:xfrm>
        </p:spPr>
        <p:txBody>
          <a:bodyPr>
            <a:normAutofit/>
          </a:bodyPr>
          <a:lstStyle/>
          <a:p>
            <a:r>
              <a:rPr lang="en-US" sz="2700" b="1" dirty="0" smtClean="0"/>
              <a:t>Guidelines </a:t>
            </a:r>
            <a:r>
              <a:rPr lang="en-US" sz="2700" b="1" dirty="0"/>
              <a:t>for handling issues related to applications received u/s 197:</a:t>
            </a:r>
            <a:r>
              <a:rPr lang="en-US" sz="2700" dirty="0"/>
              <a:t> </a:t>
            </a:r>
            <a:endParaRPr lang="en-US" sz="2700" dirty="0" smtClean="0"/>
          </a:p>
          <a:p>
            <a:pPr algn="l"/>
            <a:r>
              <a:rPr lang="en-US" dirty="0" smtClean="0"/>
              <a:t>In </a:t>
            </a:r>
            <a:r>
              <a:rPr lang="en-US" dirty="0"/>
              <a:t>order to streamline the procedure of handling the applications received u/s 197 and disposing the same in a time bound manner in consonance with the Citizens’ charter, the commissioner of Income tax (TDS) has issued certain guidelines for the Assessing Officers</a:t>
            </a:r>
            <a:r>
              <a:rPr lang="en-US" dirty="0" smtClean="0"/>
              <a:t>.</a:t>
            </a:r>
          </a:p>
          <a:p>
            <a:pPr algn="l"/>
            <a:r>
              <a:rPr lang="en-US" dirty="0" smtClean="0"/>
              <a:t> </a:t>
            </a:r>
          </a:p>
          <a:p>
            <a:pPr algn="l"/>
            <a:r>
              <a:rPr lang="en-US" dirty="0" smtClean="0"/>
              <a:t>In </a:t>
            </a:r>
            <a:r>
              <a:rPr lang="en-US" dirty="0"/>
              <a:t>a nutshell, these guidelines make it mandatory for the Assessing Officer to dispose of the applications u/s 197 within a time frame of 30 days from the end of the month in which application </a:t>
            </a:r>
            <a:r>
              <a:rPr lang="en-US" b="1" dirty="0"/>
              <a:t>complete in ALL respect </a:t>
            </a:r>
            <a:r>
              <a:rPr lang="en-US" dirty="0"/>
              <a:t>is received. The section 197 strikes a delicate balance between requirement of ensuring cash flow to the taxpayer and realizing government dues at the earliest. Taxpayers are, therefore, advised to file complete details required for processing the application in the first instance itself. This will expedite the issuance of certificate u/s 197.</a:t>
            </a:r>
          </a:p>
          <a:p>
            <a:pPr algn="l"/>
            <a:endParaRPr lang="en-IN" dirty="0"/>
          </a:p>
        </p:txBody>
      </p:sp>
    </p:spTree>
    <p:extLst>
      <p:ext uri="{BB962C8B-B14F-4D97-AF65-F5344CB8AC3E}">
        <p14:creationId xmlns:p14="http://schemas.microsoft.com/office/powerpoint/2010/main" val="3089495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486</TotalTime>
  <Words>813</Words>
  <Application>Microsoft Office PowerPoint</Application>
  <PresentationFormat>Widescreen</PresentationFormat>
  <Paragraphs>115</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TDS U/S 194K, 194LB, 194LBA, 194LBB, 194LBC,194LC and 194LD THEREOF</vt:lpstr>
      <vt:lpstr>INDEX</vt:lpstr>
      <vt:lpstr>Introduction</vt:lpstr>
      <vt:lpstr>Tax Deducted at Source (TDS) Rate Chart/Slab for Financial Year  2019-20 relating to the Assessment Year  2020 -21 till March 2019 </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 ON TAX DEDUCTED AT SOURCE</dc:title>
  <dc:creator>Windows User</dc:creator>
  <cp:lastModifiedBy>Tkm</cp:lastModifiedBy>
  <cp:revision>36</cp:revision>
  <dcterms:created xsi:type="dcterms:W3CDTF">2019-04-09T09:41:13Z</dcterms:created>
  <dcterms:modified xsi:type="dcterms:W3CDTF">2023-05-14T12:32:35Z</dcterms:modified>
</cp:coreProperties>
</file>