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305" r:id="rId20"/>
    <p:sldId id="306" r:id="rId21"/>
    <p:sldId id="307" r:id="rId22"/>
    <p:sldId id="310" r:id="rId23"/>
    <p:sldId id="311" r:id="rId24"/>
    <p:sldId id="309" r:id="rId25"/>
    <p:sldId id="312" r:id="rId26"/>
    <p:sldId id="313" r:id="rId27"/>
    <p:sldId id="314" r:id="rId28"/>
    <p:sldId id="315" r:id="rId29"/>
    <p:sldId id="31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3023849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350196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69951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831393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0087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240273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2097315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175328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3895912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EFBB8-4A2C-43CE-A7B4-D7C6BA34996E}" type="datetimeFigureOut">
              <a:rPr lang="en-IN" smtClean="0"/>
              <a:t>11-03-2023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3439715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7EFBB8-4A2C-43CE-A7B4-D7C6BA34996E}" type="datetimeFigureOut">
              <a:rPr lang="en-IN" smtClean="0"/>
              <a:t>11-03-2023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37440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7EFBB8-4A2C-43CE-A7B4-D7C6BA34996E}" type="datetimeFigureOut">
              <a:rPr lang="en-IN" smtClean="0"/>
              <a:t>11-03-2023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378633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7EFBB8-4A2C-43CE-A7B4-D7C6BA34996E}" type="datetimeFigureOut">
              <a:rPr lang="en-IN" smtClean="0"/>
              <a:t>11-03-2023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971264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EFBB8-4A2C-43CE-A7B4-D7C6BA34996E}" type="datetimeFigureOut">
              <a:rPr lang="en-IN" smtClean="0"/>
              <a:t>11-03-2023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1035692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7EFBB8-4A2C-43CE-A7B4-D7C6BA34996E}" type="datetimeFigureOut">
              <a:rPr lang="en-IN" smtClean="0"/>
              <a:t>11-03-2023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457747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7EFBB8-4A2C-43CE-A7B4-D7C6BA34996E}" type="datetimeFigureOut">
              <a:rPr lang="en-IN" smtClean="0"/>
              <a:t>11-03-2023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D916FD1-4FEE-44C6-9B4F-BFC3EE720544}" type="slidenum">
              <a:rPr lang="en-IN" smtClean="0"/>
              <a:t>‹#›</a:t>
            </a:fld>
            <a:endParaRPr lang="en-IN"/>
          </a:p>
        </p:txBody>
      </p:sp>
    </p:spTree>
    <p:extLst>
      <p:ext uri="{BB962C8B-B14F-4D97-AF65-F5344CB8AC3E}">
        <p14:creationId xmlns:p14="http://schemas.microsoft.com/office/powerpoint/2010/main" val="410001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7EFBB8-4A2C-43CE-A7B4-D7C6BA34996E}" type="datetimeFigureOut">
              <a:rPr lang="en-IN" smtClean="0"/>
              <a:t>11-03-2023</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D916FD1-4FEE-44C6-9B4F-BFC3EE720544}" type="slidenum">
              <a:rPr lang="en-IN" smtClean="0"/>
              <a:t>‹#›</a:t>
            </a:fld>
            <a:endParaRPr lang="en-IN"/>
          </a:p>
        </p:txBody>
      </p:sp>
    </p:spTree>
    <p:extLst>
      <p:ext uri="{BB962C8B-B14F-4D97-AF65-F5344CB8AC3E}">
        <p14:creationId xmlns:p14="http://schemas.microsoft.com/office/powerpoint/2010/main" val="1408682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u="sng" dirty="0">
                <a:solidFill>
                  <a:srgbClr val="0070C0"/>
                </a:solidFill>
              </a:rPr>
              <a:t>DEDUCTION OF TAX AT SOURCE FROM    INTEREST ON  SECURITIES</a:t>
            </a:r>
            <a:endParaRPr lang="en-US" dirty="0"/>
          </a:p>
        </p:txBody>
      </p:sp>
      <p:sp>
        <p:nvSpPr>
          <p:cNvPr id="3" name="Content Placeholder 2"/>
          <p:cNvSpPr>
            <a:spLocks noGrp="1"/>
          </p:cNvSpPr>
          <p:nvPr>
            <p:ph idx="1"/>
          </p:nvPr>
        </p:nvSpPr>
        <p:spPr/>
        <p:txBody>
          <a:bodyPr>
            <a:normAutofit/>
          </a:bodyPr>
          <a:lstStyle/>
          <a:p>
            <a:pPr marL="0" indent="0">
              <a:buNone/>
            </a:pPr>
            <a:r>
              <a:rPr lang="en-US" i="1" dirty="0">
                <a:solidFill>
                  <a:srgbClr val="1212E8"/>
                </a:solidFill>
              </a:rPr>
              <a:t>Scope and application of section 193</a:t>
            </a:r>
          </a:p>
          <a:p>
            <a:pPr marL="0" indent="0">
              <a:buNone/>
            </a:pPr>
            <a:r>
              <a:rPr lang="en-US" dirty="0">
                <a:solidFill>
                  <a:srgbClr val="1212E8"/>
                </a:solidFill>
              </a:rPr>
              <a:t>        Section 193 provides that where any person pays any income by way of interest on securities to payee, the tax will have to be deducted at source. Payments to non- residents will be a subjected to deduction of tax at source under section 195</a:t>
            </a:r>
            <a:r>
              <a:rPr lang="en-US" i="1" dirty="0">
                <a:solidFill>
                  <a:srgbClr val="1212E8"/>
                </a:solidFill>
              </a:rPr>
              <a:t>.</a:t>
            </a:r>
          </a:p>
        </p:txBody>
      </p:sp>
    </p:spTree>
    <p:extLst>
      <p:ext uri="{BB962C8B-B14F-4D97-AF65-F5344CB8AC3E}">
        <p14:creationId xmlns:p14="http://schemas.microsoft.com/office/powerpoint/2010/main" val="249091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solidFill>
                  <a:srgbClr val="0070C0"/>
                </a:solidFill>
              </a:rPr>
              <a:t>o</a:t>
            </a:r>
            <a:r>
              <a:rPr lang="en-US" dirty="0">
                <a:solidFill>
                  <a:srgbClr val="1212E8"/>
                </a:solidFill>
              </a:rPr>
              <a:t>f ex- servicemen and whose income qualifies for a period.</a:t>
            </a:r>
          </a:p>
          <a:p>
            <a:pPr marL="0" indent="0">
              <a:buNone/>
            </a:pPr>
            <a:r>
              <a:rPr lang="en-US" u="sng" dirty="0">
                <a:solidFill>
                  <a:srgbClr val="1212E8"/>
                </a:solidFill>
              </a:rPr>
              <a:t>WHO IS RESPONSIBLE TO DEDUCT TAX AT SOURCE</a:t>
            </a:r>
          </a:p>
          <a:p>
            <a:pPr marL="0" indent="0">
              <a:buNone/>
            </a:pPr>
            <a:r>
              <a:rPr lang="en-US" dirty="0">
                <a:solidFill>
                  <a:srgbClr val="1212E8"/>
                </a:solidFill>
              </a:rPr>
              <a:t>  In the case of interest on securities payable by the Central or a State Government, the appropriate disbursing officers is the person responsible for paying interest on securities.</a:t>
            </a:r>
          </a:p>
          <a:p>
            <a:endParaRPr lang="en-US" dirty="0"/>
          </a:p>
        </p:txBody>
      </p:sp>
    </p:spTree>
    <p:extLst>
      <p:ext uri="{BB962C8B-B14F-4D97-AF65-F5344CB8AC3E}">
        <p14:creationId xmlns:p14="http://schemas.microsoft.com/office/powerpoint/2010/main" val="1082291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solidFill>
                  <a:srgbClr val="0070C0"/>
                </a:solidFill>
              </a:rPr>
              <a:t>I</a:t>
            </a:r>
            <a:r>
              <a:rPr lang="en-US" dirty="0">
                <a:solidFill>
                  <a:srgbClr val="1212E8"/>
                </a:solidFill>
              </a:rPr>
              <a:t>n the case of interest on securities payable by any other person, the person responsible for paying interest is the local authority, corporation or company itself including the principal officer.</a:t>
            </a:r>
          </a:p>
          <a:p>
            <a:pPr marL="0" indent="0">
              <a:buNone/>
            </a:pPr>
            <a:r>
              <a:rPr lang="en-US" dirty="0">
                <a:solidFill>
                  <a:srgbClr val="1212E8"/>
                </a:solidFill>
              </a:rPr>
              <a:t>When payment is made to Government ,</a:t>
            </a:r>
            <a:r>
              <a:rPr lang="en-US" dirty="0" err="1">
                <a:solidFill>
                  <a:srgbClr val="1212E8"/>
                </a:solidFill>
              </a:rPr>
              <a:t>etc</a:t>
            </a:r>
            <a:endParaRPr lang="en-US" dirty="0">
              <a:solidFill>
                <a:srgbClr val="1212E8"/>
              </a:solidFill>
            </a:endParaRPr>
          </a:p>
          <a:p>
            <a:pPr marL="0" indent="0">
              <a:buNone/>
            </a:pPr>
            <a:r>
              <a:rPr lang="en-US" dirty="0">
                <a:solidFill>
                  <a:srgbClr val="1212E8"/>
                </a:solidFill>
              </a:rPr>
              <a:t>  - Where the recipient of payment is any of the following persons, no tax shall be deducted at source:</a:t>
            </a:r>
          </a:p>
        </p:txBody>
      </p:sp>
    </p:spTree>
    <p:extLst>
      <p:ext uri="{BB962C8B-B14F-4D97-AF65-F5344CB8AC3E}">
        <p14:creationId xmlns:p14="http://schemas.microsoft.com/office/powerpoint/2010/main" val="2526485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 tax deduction  for following persons</a:t>
            </a:r>
          </a:p>
        </p:txBody>
      </p:sp>
      <p:sp>
        <p:nvSpPr>
          <p:cNvPr id="3" name="Content Placeholder 2"/>
          <p:cNvSpPr>
            <a:spLocks noGrp="1"/>
          </p:cNvSpPr>
          <p:nvPr>
            <p:ph idx="1"/>
          </p:nvPr>
        </p:nvSpPr>
        <p:spPr/>
        <p:txBody>
          <a:bodyPr/>
          <a:lstStyle/>
          <a:p>
            <a:r>
              <a:rPr lang="en-US" dirty="0">
                <a:solidFill>
                  <a:srgbClr val="1212E8"/>
                </a:solidFill>
              </a:rPr>
              <a:t>Central Government</a:t>
            </a:r>
          </a:p>
          <a:p>
            <a:r>
              <a:rPr lang="en-US" dirty="0">
                <a:solidFill>
                  <a:srgbClr val="1212E8"/>
                </a:solidFill>
              </a:rPr>
              <a:t>State Government</a:t>
            </a:r>
          </a:p>
          <a:p>
            <a:r>
              <a:rPr lang="en-US" dirty="0">
                <a:solidFill>
                  <a:srgbClr val="1212E8"/>
                </a:solidFill>
              </a:rPr>
              <a:t>R B I</a:t>
            </a:r>
          </a:p>
          <a:p>
            <a:r>
              <a:rPr lang="en-US" dirty="0">
                <a:solidFill>
                  <a:srgbClr val="1212E8"/>
                </a:solidFill>
              </a:rPr>
              <a:t>U T I</a:t>
            </a:r>
          </a:p>
          <a:p>
            <a:r>
              <a:rPr lang="en-US" dirty="0">
                <a:solidFill>
                  <a:srgbClr val="1212E8"/>
                </a:solidFill>
              </a:rPr>
              <a:t>LIC,GIC and its subsidiaries, and other </a:t>
            </a:r>
            <a:r>
              <a:rPr lang="en-US" dirty="0" err="1">
                <a:solidFill>
                  <a:srgbClr val="1212E8"/>
                </a:solidFill>
              </a:rPr>
              <a:t>insurer,in</a:t>
            </a:r>
            <a:r>
              <a:rPr lang="en-US" dirty="0">
                <a:solidFill>
                  <a:srgbClr val="1212E8"/>
                </a:solidFill>
              </a:rPr>
              <a:t> respect of any securities owned by them or in which they have full beneficial interest</a:t>
            </a:r>
          </a:p>
        </p:txBody>
      </p:sp>
    </p:spTree>
    <p:extLst>
      <p:ext uri="{BB962C8B-B14F-4D97-AF65-F5344CB8AC3E}">
        <p14:creationId xmlns:p14="http://schemas.microsoft.com/office/powerpoint/2010/main" val="3296483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1212E8"/>
                </a:solidFill>
              </a:rPr>
              <a:t>Corporation established under Central Acts, whose income is exempt from tax </a:t>
            </a:r>
          </a:p>
          <a:p>
            <a:r>
              <a:rPr lang="en-US" dirty="0">
                <a:solidFill>
                  <a:srgbClr val="1212E8"/>
                </a:solidFill>
              </a:rPr>
              <a:t>Mutual Funds as specified in section 10(23D).</a:t>
            </a:r>
          </a:p>
          <a:p>
            <a:pPr marL="0" indent="0">
              <a:buNone/>
            </a:pPr>
            <a:endParaRPr lang="en-US" dirty="0">
              <a:solidFill>
                <a:srgbClr val="1212E8"/>
              </a:solidFill>
            </a:endParaRPr>
          </a:p>
          <a:p>
            <a:pPr marL="0" indent="0">
              <a:buNone/>
            </a:pPr>
            <a:r>
              <a:rPr lang="en-US" i="1" u="sng" dirty="0">
                <a:solidFill>
                  <a:srgbClr val="1212E8"/>
                </a:solidFill>
              </a:rPr>
              <a:t>WHEN TAX TO BE DEDUCTED</a:t>
            </a:r>
          </a:p>
          <a:p>
            <a:pPr marL="0" indent="0">
              <a:buNone/>
            </a:pPr>
            <a:r>
              <a:rPr lang="en-US" dirty="0">
                <a:solidFill>
                  <a:srgbClr val="1212E8"/>
                </a:solidFill>
              </a:rPr>
              <a:t>Tax has to be deducted either at the time of payment of interest or at the time of credit of such income to the account of the payee ,which </a:t>
            </a:r>
          </a:p>
        </p:txBody>
      </p:sp>
    </p:spTree>
    <p:extLst>
      <p:ext uri="{BB962C8B-B14F-4D97-AF65-F5344CB8AC3E}">
        <p14:creationId xmlns:p14="http://schemas.microsoft.com/office/powerpoint/2010/main" val="304413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057400" y="1600201"/>
            <a:ext cx="8229600" cy="4525963"/>
          </a:xfrm>
        </p:spPr>
        <p:txBody>
          <a:bodyPr>
            <a:normAutofit/>
          </a:bodyPr>
          <a:lstStyle/>
          <a:p>
            <a:pPr marL="0" indent="0">
              <a:buNone/>
            </a:pPr>
            <a:r>
              <a:rPr lang="en-US" dirty="0">
                <a:solidFill>
                  <a:srgbClr val="0070C0"/>
                </a:solidFill>
              </a:rPr>
              <a:t>Is earlier. Any sum credited to Interest Suspense Account’ will be treated as interest credited to account of payee.</a:t>
            </a:r>
          </a:p>
          <a:p>
            <a:pPr marL="0" indent="0">
              <a:buNone/>
            </a:pPr>
            <a:r>
              <a:rPr lang="en-US" u="sng" dirty="0">
                <a:solidFill>
                  <a:srgbClr val="0070C0"/>
                </a:solidFill>
              </a:rPr>
              <a:t>When no tax need to be deducted or tax may be deducted at lower rate</a:t>
            </a:r>
            <a:r>
              <a:rPr lang="en-US" dirty="0">
                <a:solidFill>
                  <a:srgbClr val="0070C0"/>
                </a:solidFill>
              </a:rPr>
              <a:t> </a:t>
            </a:r>
          </a:p>
          <a:p>
            <a:pPr marL="0" indent="0">
              <a:buNone/>
            </a:pPr>
            <a:r>
              <a:rPr lang="en-US" dirty="0">
                <a:solidFill>
                  <a:srgbClr val="0070C0"/>
                </a:solidFill>
              </a:rPr>
              <a:t>The payee has to make an application to the Assessing Officer in the prescribed form well in </a:t>
            </a:r>
            <a:r>
              <a:rPr lang="en-US" dirty="0" err="1">
                <a:solidFill>
                  <a:srgbClr val="0070C0"/>
                </a:solidFill>
              </a:rPr>
              <a:t>advance.If</a:t>
            </a:r>
            <a:r>
              <a:rPr lang="en-US" dirty="0">
                <a:solidFill>
                  <a:srgbClr val="0070C0"/>
                </a:solidFill>
              </a:rPr>
              <a:t> the Assessing Officer is satisfied that the existing and estimated tax liability of the payee </a:t>
            </a:r>
          </a:p>
        </p:txBody>
      </p:sp>
    </p:spTree>
    <p:extLst>
      <p:ext uri="{BB962C8B-B14F-4D97-AF65-F5344CB8AC3E}">
        <p14:creationId xmlns:p14="http://schemas.microsoft.com/office/powerpoint/2010/main" val="3280447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solidFill>
                  <a:srgbClr val="0070C0"/>
                </a:solidFill>
              </a:rPr>
              <a:t>Justifies deduction at a lower rate or no deduction of tax, he shall issue an appropriate certificate to that effect</a:t>
            </a:r>
          </a:p>
          <a:p>
            <a:pPr>
              <a:buFont typeface="Wingdings" panose="05000000000000000000" pitchFamily="2" charset="2"/>
              <a:buChar char="§"/>
            </a:pPr>
            <a:r>
              <a:rPr lang="en-US" dirty="0">
                <a:solidFill>
                  <a:srgbClr val="0070C0"/>
                </a:solidFill>
              </a:rPr>
              <a:t>Form of Application – The application by the payee must be in Form No.13.</a:t>
            </a:r>
          </a:p>
          <a:p>
            <a:pPr>
              <a:buFont typeface="Wingdings" panose="05000000000000000000" pitchFamily="2" charset="2"/>
              <a:buChar char="§"/>
            </a:pPr>
            <a:r>
              <a:rPr lang="en-US" dirty="0">
                <a:solidFill>
                  <a:srgbClr val="0070C0"/>
                </a:solidFill>
              </a:rPr>
              <a:t>Quoting of Pan Mandatory – No certificate will be </a:t>
            </a:r>
            <a:r>
              <a:rPr lang="en-US" dirty="0" err="1">
                <a:solidFill>
                  <a:srgbClr val="0070C0"/>
                </a:solidFill>
              </a:rPr>
              <a:t>isssued</a:t>
            </a:r>
            <a:r>
              <a:rPr lang="en-US" dirty="0">
                <a:solidFill>
                  <a:srgbClr val="0070C0"/>
                </a:solidFill>
              </a:rPr>
              <a:t> if the application does not contain the PAN of the Payee.</a:t>
            </a:r>
          </a:p>
          <a:p>
            <a:pPr marL="0" indent="0">
              <a:buNone/>
            </a:pPr>
            <a:endParaRPr lang="en-US" dirty="0"/>
          </a:p>
        </p:txBody>
      </p:sp>
    </p:spTree>
    <p:extLst>
      <p:ext uri="{BB962C8B-B14F-4D97-AF65-F5344CB8AC3E}">
        <p14:creationId xmlns:p14="http://schemas.microsoft.com/office/powerpoint/2010/main" val="3509435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on securities</a:t>
            </a:r>
          </a:p>
        </p:txBody>
      </p:sp>
      <p:sp>
        <p:nvSpPr>
          <p:cNvPr id="3" name="Content Placeholder 2"/>
          <p:cNvSpPr>
            <a:spLocks noGrp="1"/>
          </p:cNvSpPr>
          <p:nvPr>
            <p:ph idx="1"/>
          </p:nvPr>
        </p:nvSpPr>
        <p:spPr/>
        <p:txBody>
          <a:bodyPr>
            <a:normAutofit/>
          </a:bodyPr>
          <a:lstStyle/>
          <a:p>
            <a:r>
              <a:rPr lang="en-US" dirty="0">
                <a:solidFill>
                  <a:srgbClr val="1212E8"/>
                </a:solidFill>
              </a:rPr>
              <a:t>How Lower Rate/ Nil Rate is determined-</a:t>
            </a:r>
          </a:p>
          <a:p>
            <a:pPr marL="0" indent="0">
              <a:buNone/>
            </a:pPr>
            <a:r>
              <a:rPr lang="en-US" dirty="0">
                <a:solidFill>
                  <a:srgbClr val="1212E8"/>
                </a:solidFill>
              </a:rPr>
              <a:t>The assessing Officer is first required to determine the existing and estimated liability after taking into consideration the following:</a:t>
            </a:r>
          </a:p>
          <a:p>
            <a:pPr marL="514350" indent="-514350">
              <a:buAutoNum type="arabicParenBoth"/>
            </a:pPr>
            <a:r>
              <a:rPr lang="en-US" dirty="0">
                <a:solidFill>
                  <a:srgbClr val="1212E8"/>
                </a:solidFill>
              </a:rPr>
              <a:t>Tax payable on estimated income of the previous year relevant to the assessment year;</a:t>
            </a:r>
          </a:p>
          <a:p>
            <a:pPr marL="514350" indent="-514350">
              <a:buAutoNum type="arabicParenBoth"/>
            </a:pPr>
            <a:r>
              <a:rPr lang="en-US" dirty="0">
                <a:solidFill>
                  <a:srgbClr val="1212E8"/>
                </a:solidFill>
              </a:rPr>
              <a:t>Tax payable on the assessed or returned income, as the case may be, of the last three </a:t>
            </a:r>
          </a:p>
        </p:txBody>
      </p:sp>
    </p:spTree>
    <p:extLst>
      <p:ext uri="{BB962C8B-B14F-4D97-AF65-F5344CB8AC3E}">
        <p14:creationId xmlns:p14="http://schemas.microsoft.com/office/powerpoint/2010/main" val="429647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deduction on interest </a:t>
            </a:r>
          </a:p>
        </p:txBody>
      </p:sp>
      <p:sp>
        <p:nvSpPr>
          <p:cNvPr id="3" name="Content Placeholder 2"/>
          <p:cNvSpPr>
            <a:spLocks noGrp="1"/>
          </p:cNvSpPr>
          <p:nvPr>
            <p:ph idx="1"/>
          </p:nvPr>
        </p:nvSpPr>
        <p:spPr/>
        <p:txBody>
          <a:bodyPr>
            <a:normAutofit/>
          </a:bodyPr>
          <a:lstStyle/>
          <a:p>
            <a:pPr marL="0" indent="0">
              <a:buNone/>
            </a:pPr>
            <a:r>
              <a:rPr lang="en-US" dirty="0">
                <a:solidFill>
                  <a:srgbClr val="1212E8"/>
                </a:solidFill>
              </a:rPr>
              <a:t>Previous years;</a:t>
            </a:r>
          </a:p>
          <a:p>
            <a:pPr marL="0" indent="0">
              <a:buNone/>
            </a:pPr>
            <a:r>
              <a:rPr lang="en-US" dirty="0">
                <a:solidFill>
                  <a:srgbClr val="1212E8"/>
                </a:solidFill>
              </a:rPr>
              <a:t>(3) Existing liability under the Income-Tax Act and Wealth – tax Act;</a:t>
            </a:r>
          </a:p>
          <a:p>
            <a:pPr marL="0" indent="0">
              <a:buNone/>
            </a:pPr>
            <a:r>
              <a:rPr lang="en-US" dirty="0">
                <a:solidFill>
                  <a:srgbClr val="1212E8"/>
                </a:solidFill>
              </a:rPr>
              <a:t>(4) Advance tax payment for the assessment year relevant to the previous year till the date of making the application;</a:t>
            </a:r>
          </a:p>
          <a:p>
            <a:pPr marL="0" indent="0">
              <a:buNone/>
            </a:pPr>
            <a:r>
              <a:rPr lang="en-US" dirty="0">
                <a:solidFill>
                  <a:srgbClr val="1212E8"/>
                </a:solidFill>
              </a:rPr>
              <a:t>(5) Tax collected at source at source for the assessment year </a:t>
            </a:r>
            <a:r>
              <a:rPr lang="en-US" dirty="0" err="1">
                <a:solidFill>
                  <a:srgbClr val="1212E8"/>
                </a:solidFill>
              </a:rPr>
              <a:t>relavant</a:t>
            </a:r>
            <a:r>
              <a:rPr lang="en-US" dirty="0">
                <a:solidFill>
                  <a:srgbClr val="1212E8"/>
                </a:solidFill>
              </a:rPr>
              <a:t> to the previous year till the date of making the application.</a:t>
            </a:r>
          </a:p>
        </p:txBody>
      </p:sp>
    </p:spTree>
    <p:extLst>
      <p:ext uri="{BB962C8B-B14F-4D97-AF65-F5344CB8AC3E}">
        <p14:creationId xmlns:p14="http://schemas.microsoft.com/office/powerpoint/2010/main" val="1417365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on securities</a:t>
            </a:r>
          </a:p>
        </p:txBody>
      </p:sp>
      <p:sp>
        <p:nvSpPr>
          <p:cNvPr id="3" name="Content Placeholder 2"/>
          <p:cNvSpPr>
            <a:spLocks noGrp="1"/>
          </p:cNvSpPr>
          <p:nvPr>
            <p:ph idx="1"/>
          </p:nvPr>
        </p:nvSpPr>
        <p:spPr/>
        <p:txBody>
          <a:bodyPr>
            <a:normAutofit/>
          </a:bodyPr>
          <a:lstStyle/>
          <a:p>
            <a:r>
              <a:rPr lang="en-US" dirty="0">
                <a:solidFill>
                  <a:srgbClr val="1212E8"/>
                </a:solidFill>
              </a:rPr>
              <a:t>Form of quarterly statement</a:t>
            </a:r>
          </a:p>
          <a:p>
            <a:pPr marL="0" indent="0">
              <a:buNone/>
            </a:pPr>
            <a:r>
              <a:rPr lang="en-US" dirty="0">
                <a:solidFill>
                  <a:srgbClr val="1212E8"/>
                </a:solidFill>
              </a:rPr>
              <a:t>   The statement must be prepared in Form No.26Q.</a:t>
            </a:r>
          </a:p>
          <a:p>
            <a:pPr marL="0" indent="0">
              <a:buNone/>
            </a:pPr>
            <a:r>
              <a:rPr lang="en-US" dirty="0">
                <a:solidFill>
                  <a:srgbClr val="1212E8"/>
                </a:solidFill>
              </a:rPr>
              <a:t>Points to be noted </a:t>
            </a:r>
          </a:p>
          <a:p>
            <a:r>
              <a:rPr lang="en-US" dirty="0">
                <a:solidFill>
                  <a:srgbClr val="1212E8"/>
                </a:solidFill>
              </a:rPr>
              <a:t>The deductor shall quote his tax deduction and collection account number (TAN) in the statement.</a:t>
            </a:r>
          </a:p>
          <a:p>
            <a:r>
              <a:rPr lang="en-US" dirty="0">
                <a:solidFill>
                  <a:srgbClr val="1212E8"/>
                </a:solidFill>
              </a:rPr>
              <a:t>The deductor shall quote the PAN of </a:t>
            </a:r>
            <a:r>
              <a:rPr lang="en-US" dirty="0" err="1">
                <a:solidFill>
                  <a:srgbClr val="1212E8"/>
                </a:solidFill>
              </a:rPr>
              <a:t>Deductees</a:t>
            </a:r>
            <a:r>
              <a:rPr lang="en-US" dirty="0">
                <a:solidFill>
                  <a:srgbClr val="1212E8"/>
                </a:solidFill>
              </a:rPr>
              <a:t>.</a:t>
            </a:r>
          </a:p>
        </p:txBody>
      </p:sp>
    </p:spTree>
    <p:extLst>
      <p:ext uri="{BB962C8B-B14F-4D97-AF65-F5344CB8AC3E}">
        <p14:creationId xmlns:p14="http://schemas.microsoft.com/office/powerpoint/2010/main" val="1004081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a:solidFill>
                  <a:srgbClr val="0070C0"/>
                </a:solidFill>
              </a:rPr>
              <a:t>DEDUCTION OF TAX AT SOURCE FROM INTEREST OTHER THAN INTEREST ON SECURITIES</a:t>
            </a:r>
            <a:br>
              <a:rPr lang="en-US" i="1" u="sng" dirty="0">
                <a:solidFill>
                  <a:srgbClr val="0070C0"/>
                </a:solidFill>
              </a:rPr>
            </a:br>
            <a:endParaRPr lang="en-US" dirty="0"/>
          </a:p>
        </p:txBody>
      </p:sp>
      <p:sp>
        <p:nvSpPr>
          <p:cNvPr id="3" name="Content Placeholder 2"/>
          <p:cNvSpPr>
            <a:spLocks noGrp="1"/>
          </p:cNvSpPr>
          <p:nvPr>
            <p:ph idx="1"/>
          </p:nvPr>
        </p:nvSpPr>
        <p:spPr/>
        <p:txBody>
          <a:bodyPr>
            <a:normAutofit/>
          </a:bodyPr>
          <a:lstStyle/>
          <a:p>
            <a:pPr lvl="5"/>
            <a:r>
              <a:rPr lang="en-US" dirty="0">
                <a:solidFill>
                  <a:srgbClr val="0070C0"/>
                </a:solidFill>
              </a:rPr>
              <a:t>Scope and effect of section 194A</a:t>
            </a:r>
          </a:p>
          <a:p>
            <a:pPr marL="0" indent="0">
              <a:buNone/>
            </a:pPr>
            <a:r>
              <a:rPr lang="en-US" dirty="0">
                <a:solidFill>
                  <a:srgbClr val="0070C0"/>
                </a:solidFill>
              </a:rPr>
              <a:t>    </a:t>
            </a:r>
            <a:r>
              <a:rPr lang="en-US" dirty="0">
                <a:solidFill>
                  <a:srgbClr val="1212E8"/>
                </a:solidFill>
              </a:rPr>
              <a:t>Under section 194A,any of the specified person is liable to deduct tax at source if such person makes payment of income by way of interest other than interest on securities to any resident person.</a:t>
            </a:r>
          </a:p>
          <a:p>
            <a:endParaRPr lang="en-US" i="1" u="sng" dirty="0"/>
          </a:p>
          <a:p>
            <a:endParaRPr lang="en-US" dirty="0"/>
          </a:p>
        </p:txBody>
      </p:sp>
    </p:spTree>
    <p:extLst>
      <p:ext uri="{BB962C8B-B14F-4D97-AF65-F5344CB8AC3E}">
        <p14:creationId xmlns:p14="http://schemas.microsoft.com/office/powerpoint/2010/main" val="2859266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Sec 193 : Deduction of tax on securities.</a:t>
            </a:r>
          </a:p>
        </p:txBody>
      </p:sp>
      <p:sp>
        <p:nvSpPr>
          <p:cNvPr id="3" name="Content Placeholder 2"/>
          <p:cNvSpPr>
            <a:spLocks noGrp="1"/>
          </p:cNvSpPr>
          <p:nvPr>
            <p:ph idx="1"/>
          </p:nvPr>
        </p:nvSpPr>
        <p:spPr/>
        <p:txBody>
          <a:bodyPr>
            <a:normAutofit/>
          </a:bodyPr>
          <a:lstStyle/>
          <a:p>
            <a:r>
              <a:rPr lang="en-US" dirty="0">
                <a:solidFill>
                  <a:srgbClr val="1212E8"/>
                </a:solidFill>
              </a:rPr>
              <a:t>What payments are covered by section 193</a:t>
            </a:r>
          </a:p>
          <a:p>
            <a:pPr marL="0" indent="0">
              <a:buNone/>
            </a:pPr>
            <a:r>
              <a:rPr lang="en-US" dirty="0">
                <a:solidFill>
                  <a:srgbClr val="1212E8"/>
                </a:solidFill>
              </a:rPr>
              <a:t> Payments which fulfil following conditions are covered by section 193;</a:t>
            </a:r>
          </a:p>
          <a:p>
            <a:pPr>
              <a:buFont typeface="Wingdings" panose="05000000000000000000" pitchFamily="2" charset="2"/>
              <a:buChar char="§"/>
            </a:pPr>
            <a:r>
              <a:rPr lang="en-US" dirty="0">
                <a:solidFill>
                  <a:srgbClr val="1212E8"/>
                </a:solidFill>
              </a:rPr>
              <a:t>Payment is in the nature of ‘interest on securities’</a:t>
            </a:r>
          </a:p>
          <a:p>
            <a:pPr>
              <a:buFont typeface="Wingdings" panose="05000000000000000000" pitchFamily="2" charset="2"/>
              <a:buChar char="§"/>
            </a:pPr>
            <a:r>
              <a:rPr lang="en-US" dirty="0">
                <a:solidFill>
                  <a:srgbClr val="1212E8"/>
                </a:solidFill>
              </a:rPr>
              <a:t>Such interest on securities is not exempt from tax by virtue of proviso to section 193.</a:t>
            </a:r>
          </a:p>
          <a:p>
            <a:endParaRPr lang="en-US" dirty="0"/>
          </a:p>
        </p:txBody>
      </p:sp>
    </p:spTree>
    <p:extLst>
      <p:ext uri="{BB962C8B-B14F-4D97-AF65-F5344CB8AC3E}">
        <p14:creationId xmlns:p14="http://schemas.microsoft.com/office/powerpoint/2010/main" val="3925519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other than on securities</a:t>
            </a:r>
          </a:p>
        </p:txBody>
      </p:sp>
      <p:sp>
        <p:nvSpPr>
          <p:cNvPr id="3" name="Content Placeholder 2"/>
          <p:cNvSpPr>
            <a:spLocks noGrp="1"/>
          </p:cNvSpPr>
          <p:nvPr>
            <p:ph idx="1"/>
          </p:nvPr>
        </p:nvSpPr>
        <p:spPr/>
        <p:txBody>
          <a:bodyPr>
            <a:normAutofit/>
          </a:bodyPr>
          <a:lstStyle/>
          <a:p>
            <a:r>
              <a:rPr lang="en-US" dirty="0">
                <a:solidFill>
                  <a:srgbClr val="1212E8"/>
                </a:solidFill>
              </a:rPr>
              <a:t>What is interest</a:t>
            </a:r>
          </a:p>
          <a:p>
            <a:pPr marL="0" indent="0">
              <a:buNone/>
            </a:pPr>
            <a:r>
              <a:rPr lang="en-US" dirty="0">
                <a:solidFill>
                  <a:srgbClr val="1212E8"/>
                </a:solidFill>
              </a:rPr>
              <a:t>      Interest means return for the use by one person of a sum belonging to another person. Where payment of interest is in kind, tax will be deducted at source.</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1920650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t>
            </a:r>
            <a:r>
              <a:rPr lang="en-US" dirty="0">
                <a:solidFill>
                  <a:srgbClr val="1212E8"/>
                </a:solidFill>
              </a:rPr>
              <a:t>Interest’ means interest  payable in any manner in respect of any moneys borrowed or debt incurred and includes any service fee or other charge in respect of the moneys borrowed or debt incurred or in respect of any credit facility  which has not been </a:t>
            </a:r>
            <a:r>
              <a:rPr lang="en-US" dirty="0" err="1">
                <a:solidFill>
                  <a:srgbClr val="1212E8"/>
                </a:solidFill>
              </a:rPr>
              <a:t>utilised</a:t>
            </a:r>
            <a:r>
              <a:rPr lang="en-US" dirty="0">
                <a:solidFill>
                  <a:srgbClr val="1212E8"/>
                </a:solidFill>
              </a:rPr>
              <a:t>.</a:t>
            </a:r>
          </a:p>
          <a:p>
            <a:r>
              <a:rPr lang="en-US" dirty="0">
                <a:solidFill>
                  <a:srgbClr val="1212E8"/>
                </a:solidFill>
              </a:rPr>
              <a:t>Hence, interest includes the following:</a:t>
            </a:r>
          </a:p>
          <a:p>
            <a:r>
              <a:rPr lang="en-US" dirty="0">
                <a:solidFill>
                  <a:srgbClr val="1212E8"/>
                </a:solidFill>
              </a:rPr>
              <a:t>Interest on loan, debt, claim, </a:t>
            </a:r>
            <a:r>
              <a:rPr lang="en-US" dirty="0" err="1">
                <a:solidFill>
                  <a:srgbClr val="1212E8"/>
                </a:solidFill>
              </a:rPr>
              <a:t>ect</a:t>
            </a:r>
            <a:r>
              <a:rPr lang="en-US" dirty="0">
                <a:solidFill>
                  <a:srgbClr val="1212E8"/>
                </a:solidFill>
              </a:rPr>
              <a:t>.,</a:t>
            </a:r>
          </a:p>
        </p:txBody>
      </p:sp>
    </p:spTree>
    <p:extLst>
      <p:ext uri="{BB962C8B-B14F-4D97-AF65-F5344CB8AC3E}">
        <p14:creationId xmlns:p14="http://schemas.microsoft.com/office/powerpoint/2010/main" val="2484624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61522-2E6F-0957-1036-10DE5892AC6C}"/>
              </a:ext>
            </a:extLst>
          </p:cNvPr>
          <p:cNvSpPr>
            <a:spLocks noGrp="1"/>
          </p:cNvSpPr>
          <p:nvPr>
            <p:ph type="title"/>
          </p:nvPr>
        </p:nvSpPr>
        <p:spPr/>
        <p:txBody>
          <a:bodyPr>
            <a:normAutofit fontScale="90000"/>
          </a:bodyPr>
          <a:lstStyle/>
          <a:p>
            <a:r>
              <a:rPr lang="en-GB" b="0" i="0" dirty="0">
                <a:solidFill>
                  <a:srgbClr val="333333"/>
                </a:solidFill>
                <a:effectLst/>
                <a:latin typeface="Arial" panose="020B0604020202020204" pitchFamily="34" charset="0"/>
              </a:rPr>
              <a:t>Following persons are responsible to deduct tax at source on interest other than interest on securities to a resident person – </a:t>
            </a:r>
            <a:br>
              <a:rPr lang="en-GB" b="0" i="0" dirty="0">
                <a:solidFill>
                  <a:srgbClr val="333333"/>
                </a:solidFill>
                <a:effectLst/>
                <a:latin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173FFE4F-FBBB-7C82-B8C4-9A1CDA2C00C7}"/>
              </a:ext>
            </a:extLst>
          </p:cNvPr>
          <p:cNvSpPr>
            <a:spLocks noGrp="1"/>
          </p:cNvSpPr>
          <p:nvPr>
            <p:ph idx="1"/>
          </p:nvPr>
        </p:nvSpPr>
        <p:spPr/>
        <p:txBody>
          <a:bodyPr>
            <a:normAutofit/>
          </a:bodyPr>
          <a:lstStyle/>
          <a:p>
            <a:r>
              <a:rPr lang="en-GB" b="0" i="0" dirty="0">
                <a:solidFill>
                  <a:srgbClr val="333333"/>
                </a:solidFill>
                <a:effectLst/>
                <a:latin typeface="Arial" panose="020B0604020202020204" pitchFamily="34" charset="0"/>
              </a:rPr>
              <a:t>Any person, other than Individual or HUF; </a:t>
            </a:r>
          </a:p>
          <a:p>
            <a:r>
              <a:rPr lang="en-GB" b="0" i="0" dirty="0">
                <a:solidFill>
                  <a:srgbClr val="333333"/>
                </a:solidFill>
                <a:effectLst/>
                <a:latin typeface="Arial" panose="020B0604020202020204" pitchFamily="34" charset="0"/>
              </a:rPr>
              <a:t>or An individual or a HUF, whose total sales, gross receipts or turnover from the business or profession carried on by him exceed Rs. 1 crore in case of business or Rs. 50 lakh in case of profession during the financial year immediately preceding the financial year in which such interest is credited or paid. </a:t>
            </a:r>
          </a:p>
          <a:p>
            <a:r>
              <a:rPr lang="en-GB" b="0" i="0" dirty="0">
                <a:solidFill>
                  <a:srgbClr val="333333"/>
                </a:solidFill>
                <a:effectLst/>
                <a:latin typeface="Arial" panose="020B0604020202020204" pitchFamily="34" charset="0"/>
              </a:rPr>
              <a:t>Note: No tax shall be deducted at source if during the financial year, if interest payable by the payer to payee does not exceed ₹ 5,000. Therefore if any partnership firm, LLP, Company, AOP, society pays interest exceeding the threshold limit, it is required to deduct TDS.</a:t>
            </a:r>
            <a:endParaRPr lang="en-IN" dirty="0"/>
          </a:p>
        </p:txBody>
      </p:sp>
    </p:spTree>
    <p:extLst>
      <p:ext uri="{BB962C8B-B14F-4D97-AF65-F5344CB8AC3E}">
        <p14:creationId xmlns:p14="http://schemas.microsoft.com/office/powerpoint/2010/main" val="737839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73865-69B4-66AF-1D84-BA1DC9993611}"/>
              </a:ext>
            </a:extLst>
          </p:cNvPr>
          <p:cNvSpPr>
            <a:spLocks noGrp="1"/>
          </p:cNvSpPr>
          <p:nvPr>
            <p:ph type="title"/>
          </p:nvPr>
        </p:nvSpPr>
        <p:spPr>
          <a:xfrm>
            <a:off x="677334" y="609600"/>
            <a:ext cx="8341538" cy="728312"/>
          </a:xfrm>
        </p:spPr>
        <p:txBody>
          <a:bodyPr/>
          <a:lstStyle/>
          <a:p>
            <a:r>
              <a:rPr lang="en-GB" dirty="0"/>
              <a:t>THRESHOLD LIMITS</a:t>
            </a:r>
            <a:endParaRPr lang="en-IN" dirty="0"/>
          </a:p>
        </p:txBody>
      </p:sp>
      <p:pic>
        <p:nvPicPr>
          <p:cNvPr id="5" name="Content Placeholder 4">
            <a:extLst>
              <a:ext uri="{FF2B5EF4-FFF2-40B4-BE49-F238E27FC236}">
                <a16:creationId xmlns:a16="http://schemas.microsoft.com/office/drawing/2014/main" id="{4EF56093-CD2F-068B-F8EC-C4FA125363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1222408"/>
            <a:ext cx="7475264" cy="5540597"/>
          </a:xfrm>
        </p:spPr>
      </p:pic>
    </p:spTree>
    <p:extLst>
      <p:ext uri="{BB962C8B-B14F-4D97-AF65-F5344CB8AC3E}">
        <p14:creationId xmlns:p14="http://schemas.microsoft.com/office/powerpoint/2010/main" val="1018012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u="sng" dirty="0">
                <a:solidFill>
                  <a:srgbClr val="1212E8"/>
                </a:solidFill>
              </a:rPr>
              <a:t>When tax is to deducted</a:t>
            </a:r>
          </a:p>
          <a:p>
            <a:pPr marL="0" indent="0">
              <a:buNone/>
            </a:pPr>
            <a:r>
              <a:rPr lang="en-US" dirty="0">
                <a:solidFill>
                  <a:srgbClr val="1212E8"/>
                </a:solidFill>
              </a:rPr>
              <a:t>      Tax is to be deducted either at the time of credit of such income to the account of payee or at the time of payment thereof in cash or bank issue of a </a:t>
            </a:r>
            <a:r>
              <a:rPr lang="en-US" dirty="0" err="1">
                <a:solidFill>
                  <a:srgbClr val="1212E8"/>
                </a:solidFill>
              </a:rPr>
              <a:t>cheque</a:t>
            </a:r>
            <a:r>
              <a:rPr lang="en-US" dirty="0">
                <a:solidFill>
                  <a:srgbClr val="1212E8"/>
                </a:solidFill>
              </a:rPr>
              <a:t> or draft or by any other mode, whichever is </a:t>
            </a:r>
            <a:r>
              <a:rPr lang="en-US" dirty="0" err="1">
                <a:solidFill>
                  <a:srgbClr val="1212E8"/>
                </a:solidFill>
              </a:rPr>
              <a:t>ealier</a:t>
            </a:r>
            <a:endParaRPr lang="en-US" dirty="0">
              <a:solidFill>
                <a:srgbClr val="1212E8"/>
              </a:solidFill>
            </a:endParaRPr>
          </a:p>
          <a:p>
            <a:pPr marL="0" indent="0">
              <a:buNone/>
            </a:pPr>
            <a:r>
              <a:rPr lang="en-US" u="sng" dirty="0">
                <a:solidFill>
                  <a:srgbClr val="1212E8"/>
                </a:solidFill>
              </a:rPr>
              <a:t>Which Challan to be used</a:t>
            </a:r>
          </a:p>
          <a:p>
            <a:pPr marL="0" indent="0">
              <a:buNone/>
            </a:pPr>
            <a:r>
              <a:rPr lang="en-US" dirty="0">
                <a:solidFill>
                  <a:srgbClr val="1212E8"/>
                </a:solidFill>
              </a:rPr>
              <a:t>TDS is required to be deposited in Challan No.281.</a:t>
            </a:r>
          </a:p>
        </p:txBody>
      </p:sp>
    </p:spTree>
    <p:extLst>
      <p:ext uri="{BB962C8B-B14F-4D97-AF65-F5344CB8AC3E}">
        <p14:creationId xmlns:p14="http://schemas.microsoft.com/office/powerpoint/2010/main" val="4233068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B9CB-10C6-8562-B8DA-3EB00D885D2D}"/>
              </a:ext>
            </a:extLst>
          </p:cNvPr>
          <p:cNvSpPr>
            <a:spLocks noGrp="1"/>
          </p:cNvSpPr>
          <p:nvPr>
            <p:ph type="title"/>
          </p:nvPr>
        </p:nvSpPr>
        <p:spPr/>
        <p:txBody>
          <a:bodyPr/>
          <a:lstStyle/>
          <a:p>
            <a:r>
              <a:rPr lang="en-GB" dirty="0"/>
              <a:t>15 G / 15 H</a:t>
            </a:r>
            <a:endParaRPr lang="en-IN" dirty="0"/>
          </a:p>
        </p:txBody>
      </p:sp>
      <p:sp>
        <p:nvSpPr>
          <p:cNvPr id="3" name="Content Placeholder 2">
            <a:extLst>
              <a:ext uri="{FF2B5EF4-FFF2-40B4-BE49-F238E27FC236}">
                <a16:creationId xmlns:a16="http://schemas.microsoft.com/office/drawing/2014/main" id="{431A0154-26F8-9C0E-49DA-F5011256D104}"/>
              </a:ext>
            </a:extLst>
          </p:cNvPr>
          <p:cNvSpPr>
            <a:spLocks noGrp="1"/>
          </p:cNvSpPr>
          <p:nvPr>
            <p:ph idx="1"/>
          </p:nvPr>
        </p:nvSpPr>
        <p:spPr/>
        <p:txBody>
          <a:bodyPr/>
          <a:lstStyle/>
          <a:p>
            <a:r>
              <a:rPr lang="en-GB" b="0" i="0" dirty="0">
                <a:solidFill>
                  <a:srgbClr val="333333"/>
                </a:solidFill>
                <a:effectLst/>
                <a:latin typeface="Arial" panose="020B0604020202020204" pitchFamily="34" charset="0"/>
              </a:rPr>
              <a:t>If a declaration is submitted u/s 197A by the recipient to the payer along with his/her PAN, then no tax is deductible.</a:t>
            </a:r>
            <a:br>
              <a:rPr lang="en-GB" dirty="0"/>
            </a:br>
            <a:br>
              <a:rPr lang="en-GB" dirty="0"/>
            </a:br>
            <a:endParaRPr lang="en-IN" dirty="0"/>
          </a:p>
        </p:txBody>
      </p:sp>
    </p:spTree>
    <p:extLst>
      <p:ext uri="{BB962C8B-B14F-4D97-AF65-F5344CB8AC3E}">
        <p14:creationId xmlns:p14="http://schemas.microsoft.com/office/powerpoint/2010/main" val="16311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BAD66-AB5E-38F1-E8B0-CC7448144AA5}"/>
              </a:ext>
            </a:extLst>
          </p:cNvPr>
          <p:cNvSpPr>
            <a:spLocks noGrp="1"/>
          </p:cNvSpPr>
          <p:nvPr>
            <p:ph type="title"/>
          </p:nvPr>
        </p:nvSpPr>
        <p:spPr/>
        <p:txBody>
          <a:bodyPr/>
          <a:lstStyle/>
          <a:p>
            <a:r>
              <a:rPr lang="en-GB" dirty="0"/>
              <a:t>FORM 13 – SEC 197</a:t>
            </a:r>
            <a:endParaRPr lang="en-IN" dirty="0"/>
          </a:p>
        </p:txBody>
      </p:sp>
      <p:sp>
        <p:nvSpPr>
          <p:cNvPr id="3" name="Content Placeholder 2">
            <a:extLst>
              <a:ext uri="{FF2B5EF4-FFF2-40B4-BE49-F238E27FC236}">
                <a16:creationId xmlns:a16="http://schemas.microsoft.com/office/drawing/2014/main" id="{C4FFB95A-9FE6-8FA8-273C-E80DCA36BC8D}"/>
              </a:ext>
            </a:extLst>
          </p:cNvPr>
          <p:cNvSpPr>
            <a:spLocks noGrp="1"/>
          </p:cNvSpPr>
          <p:nvPr>
            <p:ph idx="1"/>
          </p:nvPr>
        </p:nvSpPr>
        <p:spPr/>
        <p:txBody>
          <a:bodyPr>
            <a:normAutofit/>
          </a:bodyPr>
          <a:lstStyle/>
          <a:p>
            <a:r>
              <a:rPr lang="en-GB" b="0" i="0" dirty="0">
                <a:solidFill>
                  <a:srgbClr val="333333"/>
                </a:solidFill>
                <a:effectLst/>
                <a:latin typeface="Arial" panose="020B0604020202020204" pitchFamily="34" charset="0"/>
              </a:rPr>
              <a:t>As per provisions of section 197, the recipient can apply in form no.13 to the Assessing Officer to get a certificate authorizing the payer to deduct tax at lower rate (or deduct no tax, if certain conditions are satisfied). There is no time limit for application and it can be filed at any time before actual deduction of tax. If the recipient does not have PAN, he cannot apply for the certificate. </a:t>
            </a:r>
          </a:p>
          <a:p>
            <a:r>
              <a:rPr lang="en-GB" b="0" i="0" dirty="0">
                <a:solidFill>
                  <a:srgbClr val="333333"/>
                </a:solidFill>
                <a:effectLst/>
                <a:latin typeface="Arial" panose="020B0604020202020204" pitchFamily="34" charset="0"/>
              </a:rPr>
              <a:t>The certificate shall be issued, directly to the person responsible for paying income, on a plain paper, under an advice to the applicant. The certificate cannot be issued with retrospective effect. The recipient may furnish copy of such certificate to the person responsible for paying the income for lower/no deduction of tax at source.</a:t>
            </a:r>
            <a:endParaRPr lang="en-IN" dirty="0"/>
          </a:p>
        </p:txBody>
      </p:sp>
    </p:spTree>
    <p:extLst>
      <p:ext uri="{BB962C8B-B14F-4D97-AF65-F5344CB8AC3E}">
        <p14:creationId xmlns:p14="http://schemas.microsoft.com/office/powerpoint/2010/main" val="671753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6BAEB-FCC5-E429-5C06-1F6FE077DBD2}"/>
              </a:ext>
            </a:extLst>
          </p:cNvPr>
          <p:cNvSpPr>
            <a:spLocks noGrp="1"/>
          </p:cNvSpPr>
          <p:nvPr>
            <p:ph type="title"/>
          </p:nvPr>
        </p:nvSpPr>
        <p:spPr/>
        <p:txBody>
          <a:bodyPr>
            <a:normAutofit fontScale="90000"/>
          </a:bodyPr>
          <a:lstStyle/>
          <a:p>
            <a:r>
              <a:rPr lang="en-GB" b="0" i="0" dirty="0">
                <a:solidFill>
                  <a:srgbClr val="333333"/>
                </a:solidFill>
                <a:effectLst/>
                <a:latin typeface="Arial" panose="020B0604020202020204" pitchFamily="34" charset="0"/>
              </a:rPr>
              <a:t>Whether Tax is required to be deducted where interest is paid for delayed payments of trade liability?</a:t>
            </a:r>
            <a:endParaRPr lang="en-IN" dirty="0"/>
          </a:p>
        </p:txBody>
      </p:sp>
      <p:sp>
        <p:nvSpPr>
          <p:cNvPr id="3" name="Content Placeholder 2">
            <a:extLst>
              <a:ext uri="{FF2B5EF4-FFF2-40B4-BE49-F238E27FC236}">
                <a16:creationId xmlns:a16="http://schemas.microsoft.com/office/drawing/2014/main" id="{124A4640-849F-B829-8FFC-A4CB1A279B2D}"/>
              </a:ext>
            </a:extLst>
          </p:cNvPr>
          <p:cNvSpPr>
            <a:spLocks noGrp="1"/>
          </p:cNvSpPr>
          <p:nvPr>
            <p:ph idx="1"/>
          </p:nvPr>
        </p:nvSpPr>
        <p:spPr/>
        <p:txBody>
          <a:bodyPr/>
          <a:lstStyle/>
          <a:p>
            <a:r>
              <a:rPr lang="en-GB" b="0" i="0" dirty="0">
                <a:solidFill>
                  <a:srgbClr val="333333"/>
                </a:solidFill>
                <a:effectLst/>
                <a:latin typeface="Arial" panose="020B0604020202020204" pitchFamily="34" charset="0"/>
              </a:rPr>
              <a:t>Interest paid for delayed payments of trade liability is out of ambit of section 2(28A). </a:t>
            </a:r>
          </a:p>
          <a:p>
            <a:r>
              <a:rPr lang="en-GB" b="0" i="0" dirty="0">
                <a:solidFill>
                  <a:srgbClr val="333333"/>
                </a:solidFill>
                <a:effectLst/>
                <a:latin typeface="Arial" panose="020B0604020202020204" pitchFamily="34" charset="0"/>
              </a:rPr>
              <a:t>2(28A) “interest” means interest payable in any manner in respect of any moneys borrowed or debt incurred (including a deposit, claim or other similar right or obligation) and includes any service fee or other charge in respect of the moneys borrowed or debt incurred or in respect of any credit facility which has not been utilised ; </a:t>
            </a:r>
          </a:p>
          <a:p>
            <a:r>
              <a:rPr lang="en-GB" b="0" i="0" dirty="0">
                <a:solidFill>
                  <a:srgbClr val="333333"/>
                </a:solidFill>
                <a:effectLst/>
                <a:latin typeface="Arial" panose="020B0604020202020204" pitchFamily="34" charset="0"/>
              </a:rPr>
              <a:t>From the aforesaid provisions of section 2(28A) of the Act, it may be seen that ‘Interest’ contemplated thereunder, is payable in respect of ‘Moneys borrowed’ or ‘Debt incurred’.</a:t>
            </a:r>
            <a:endParaRPr lang="en-IN" dirty="0"/>
          </a:p>
        </p:txBody>
      </p:sp>
    </p:spTree>
    <p:extLst>
      <p:ext uri="{BB962C8B-B14F-4D97-AF65-F5344CB8AC3E}">
        <p14:creationId xmlns:p14="http://schemas.microsoft.com/office/powerpoint/2010/main" val="516995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D115E-002A-AF23-2EDC-58BCE5727E0C}"/>
              </a:ext>
            </a:extLst>
          </p:cNvPr>
          <p:cNvSpPr>
            <a:spLocks noGrp="1"/>
          </p:cNvSpPr>
          <p:nvPr>
            <p:ph type="title"/>
          </p:nvPr>
        </p:nvSpPr>
        <p:spPr/>
        <p:txBody>
          <a:bodyPr>
            <a:normAutofit fontScale="90000"/>
          </a:bodyPr>
          <a:lstStyle/>
          <a:p>
            <a:r>
              <a:rPr lang="en-GB" b="0" i="0" dirty="0">
                <a:solidFill>
                  <a:srgbClr val="333333"/>
                </a:solidFill>
                <a:effectLst/>
                <a:latin typeface="Arial" panose="020B0604020202020204" pitchFamily="34" charset="0"/>
              </a:rPr>
              <a:t>Whether a partnership firm is liable to deduct Tax on a sum paid as interest on loan borrowed from Indian branch of a foreign bank?</a:t>
            </a:r>
            <a:br>
              <a:rPr lang="en-GB" dirty="0"/>
            </a:br>
            <a:endParaRPr lang="en-IN" dirty="0"/>
          </a:p>
        </p:txBody>
      </p:sp>
      <p:sp>
        <p:nvSpPr>
          <p:cNvPr id="3" name="Content Placeholder 2">
            <a:extLst>
              <a:ext uri="{FF2B5EF4-FFF2-40B4-BE49-F238E27FC236}">
                <a16:creationId xmlns:a16="http://schemas.microsoft.com/office/drawing/2014/main" id="{C7306C48-E964-150B-D80D-41783BE2EB04}"/>
              </a:ext>
            </a:extLst>
          </p:cNvPr>
          <p:cNvSpPr>
            <a:spLocks noGrp="1"/>
          </p:cNvSpPr>
          <p:nvPr>
            <p:ph idx="1"/>
          </p:nvPr>
        </p:nvSpPr>
        <p:spPr/>
        <p:txBody>
          <a:bodyPr>
            <a:normAutofit fontScale="92500"/>
          </a:bodyPr>
          <a:lstStyle/>
          <a:p>
            <a:endParaRPr lang="en-GB" b="0" i="0" dirty="0">
              <a:solidFill>
                <a:srgbClr val="333333"/>
              </a:solidFill>
              <a:effectLst/>
              <a:latin typeface="Arial" panose="020B0604020202020204" pitchFamily="34" charset="0"/>
            </a:endParaRPr>
          </a:p>
          <a:p>
            <a:endParaRPr lang="en-GB" dirty="0">
              <a:solidFill>
                <a:srgbClr val="333333"/>
              </a:solidFill>
              <a:latin typeface="Arial" panose="020B0604020202020204" pitchFamily="34" charset="0"/>
            </a:endParaRPr>
          </a:p>
          <a:p>
            <a:r>
              <a:rPr lang="en-GB" sz="2400" b="0" i="0" dirty="0">
                <a:solidFill>
                  <a:srgbClr val="333333"/>
                </a:solidFill>
                <a:effectLst/>
                <a:latin typeface="Arial" panose="020B0604020202020204" pitchFamily="34" charset="0"/>
              </a:rPr>
              <a:t>Section 194A provides that tax is not required to be deducted at source from interest credited or paid to any banking company to which the Banking Regulations Act, 1949 applies. A foreign bank operating in India is governed by the Banking Regulations Act, 1949. Therefore, a partnership firm is not required to deduct tax at source from interest on loan payable to Indian Branch of the Foreign Bank.</a:t>
            </a:r>
            <a:br>
              <a:rPr lang="en-GB" sz="2400" dirty="0"/>
            </a:br>
            <a:br>
              <a:rPr lang="en-GB" dirty="0"/>
            </a:br>
            <a:endParaRPr lang="en-IN" dirty="0"/>
          </a:p>
        </p:txBody>
      </p:sp>
    </p:spTree>
    <p:extLst>
      <p:ext uri="{BB962C8B-B14F-4D97-AF65-F5344CB8AC3E}">
        <p14:creationId xmlns:p14="http://schemas.microsoft.com/office/powerpoint/2010/main" val="1694854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D7A39-D416-6F70-ABBC-8B322205AF4E}"/>
              </a:ext>
            </a:extLst>
          </p:cNvPr>
          <p:cNvSpPr>
            <a:spLocks noGrp="1"/>
          </p:cNvSpPr>
          <p:nvPr>
            <p:ph type="title"/>
          </p:nvPr>
        </p:nvSpPr>
        <p:spPr/>
        <p:txBody>
          <a:bodyPr/>
          <a:lstStyle/>
          <a:p>
            <a:r>
              <a:rPr lang="en-GB" dirty="0"/>
              <a:t>SEC 206 AB AND SEC 206 CCA</a:t>
            </a:r>
            <a:endParaRPr lang="en-IN" dirty="0"/>
          </a:p>
        </p:txBody>
      </p:sp>
      <p:sp>
        <p:nvSpPr>
          <p:cNvPr id="3" name="Content Placeholder 2">
            <a:extLst>
              <a:ext uri="{FF2B5EF4-FFF2-40B4-BE49-F238E27FC236}">
                <a16:creationId xmlns:a16="http://schemas.microsoft.com/office/drawing/2014/main" id="{BBB6269E-E51F-47F6-C96D-30021FD5A3A6}"/>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3665622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en-US" sz="9600" dirty="0">
                <a:solidFill>
                  <a:srgbClr val="0070C0"/>
                </a:solidFill>
              </a:rPr>
              <a:t>What is ‘Interest on securities’-</a:t>
            </a:r>
          </a:p>
          <a:p>
            <a:pPr marL="0" indent="0">
              <a:buNone/>
            </a:pPr>
            <a:r>
              <a:rPr lang="en-US" sz="9600" dirty="0">
                <a:solidFill>
                  <a:srgbClr val="0070C0"/>
                </a:solidFill>
              </a:rPr>
              <a:t>       The term ‘security’ has reference to written instrument, and such instruments are usually for the payment of money or to evidence a debt; they are more than a mere promise of the debtor to pay liability and have as collateral to such instruments pledges of property or some additional obligation.</a:t>
            </a:r>
          </a:p>
          <a:p>
            <a:pPr marL="0" indent="0">
              <a:buNone/>
            </a:pPr>
            <a:endParaRPr lang="en-US" sz="9600" dirty="0">
              <a:solidFill>
                <a:srgbClr val="0070C0"/>
              </a:solidFill>
            </a:endParaRPr>
          </a:p>
          <a:p>
            <a:pPr marL="0" indent="0">
              <a:buNone/>
            </a:pPr>
            <a:r>
              <a:rPr lang="en-US" sz="9600" dirty="0">
                <a:solidFill>
                  <a:srgbClr val="0070C0"/>
                </a:solidFill>
              </a:rPr>
              <a:t>EXEMPT SECURITIES –No tax will be deducted at source from interest on securities specified below:</a:t>
            </a:r>
          </a:p>
          <a:p>
            <a:pPr marL="0" indent="0">
              <a:buNone/>
            </a:pPr>
            <a:endParaRPr lang="en-US" sz="8600" dirty="0"/>
          </a:p>
          <a:p>
            <a:pPr marL="0" indent="0">
              <a:buNone/>
            </a:pPr>
            <a:endParaRPr lang="en-US" sz="6700" dirty="0"/>
          </a:p>
          <a:p>
            <a:pPr marL="0" indent="0">
              <a:buNone/>
            </a:pPr>
            <a:endParaRPr lang="en-US" sz="6700" dirty="0"/>
          </a:p>
          <a:p>
            <a:pPr marL="0" indent="0">
              <a:buNone/>
            </a:pPr>
            <a:r>
              <a:rPr lang="en-US" dirty="0"/>
              <a:t> </a:t>
            </a:r>
          </a:p>
        </p:txBody>
      </p:sp>
    </p:spTree>
    <p:extLst>
      <p:ext uri="{BB962C8B-B14F-4D97-AF65-F5344CB8AC3E}">
        <p14:creationId xmlns:p14="http://schemas.microsoft.com/office/powerpoint/2010/main" val="3630296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0070C0"/>
                </a:solidFill>
              </a:rPr>
              <a:t>Any Interest payable on 4.25 per cent National </a:t>
            </a:r>
            <a:r>
              <a:rPr lang="en-US" dirty="0" err="1">
                <a:solidFill>
                  <a:srgbClr val="0070C0"/>
                </a:solidFill>
              </a:rPr>
              <a:t>Defence</a:t>
            </a:r>
            <a:r>
              <a:rPr lang="en-US" dirty="0">
                <a:solidFill>
                  <a:srgbClr val="0070C0"/>
                </a:solidFill>
              </a:rPr>
              <a:t> Bond,1972, where the bonds are held by a resident individual.</a:t>
            </a:r>
          </a:p>
          <a:p>
            <a:r>
              <a:rPr lang="en-US" dirty="0">
                <a:solidFill>
                  <a:srgbClr val="0070C0"/>
                </a:solidFill>
              </a:rPr>
              <a:t>Any interest payable to an individual on 4.25 per cent National </a:t>
            </a:r>
            <a:r>
              <a:rPr lang="en-US" dirty="0" err="1">
                <a:solidFill>
                  <a:srgbClr val="0070C0"/>
                </a:solidFill>
              </a:rPr>
              <a:t>Defence</a:t>
            </a:r>
            <a:r>
              <a:rPr lang="en-US" dirty="0">
                <a:solidFill>
                  <a:srgbClr val="0070C0"/>
                </a:solidFill>
              </a:rPr>
              <a:t> Loan 1968,or 4.75 per cent National </a:t>
            </a:r>
            <a:r>
              <a:rPr lang="en-US" dirty="0" err="1">
                <a:solidFill>
                  <a:srgbClr val="0070C0"/>
                </a:solidFill>
              </a:rPr>
              <a:t>defence</a:t>
            </a:r>
            <a:r>
              <a:rPr lang="en-US" dirty="0">
                <a:solidFill>
                  <a:srgbClr val="0070C0"/>
                </a:solidFill>
              </a:rPr>
              <a:t> Loan 1972.</a:t>
            </a:r>
          </a:p>
          <a:p>
            <a:r>
              <a:rPr lang="en-US" dirty="0">
                <a:solidFill>
                  <a:srgbClr val="0070C0"/>
                </a:solidFill>
              </a:rPr>
              <a:t>Any interest payable on National Development Bonds.</a:t>
            </a:r>
          </a:p>
        </p:txBody>
      </p:sp>
    </p:spTree>
    <p:extLst>
      <p:ext uri="{BB962C8B-B14F-4D97-AF65-F5344CB8AC3E}">
        <p14:creationId xmlns:p14="http://schemas.microsoft.com/office/powerpoint/2010/main" val="2454625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on securities</a:t>
            </a:r>
          </a:p>
        </p:txBody>
      </p:sp>
      <p:sp>
        <p:nvSpPr>
          <p:cNvPr id="3" name="Content Placeholder 2"/>
          <p:cNvSpPr>
            <a:spLocks noGrp="1"/>
          </p:cNvSpPr>
          <p:nvPr>
            <p:ph idx="1"/>
          </p:nvPr>
        </p:nvSpPr>
        <p:spPr/>
        <p:txBody>
          <a:bodyPr>
            <a:normAutofit/>
          </a:bodyPr>
          <a:lstStyle/>
          <a:p>
            <a:r>
              <a:rPr lang="en-US" dirty="0">
                <a:solidFill>
                  <a:srgbClr val="1212E8"/>
                </a:solidFill>
              </a:rPr>
              <a:t>Any Interest payable on 5- year National Saving Certificate.</a:t>
            </a:r>
          </a:p>
          <a:p>
            <a:r>
              <a:rPr lang="en-US" dirty="0">
                <a:solidFill>
                  <a:srgbClr val="1212E8"/>
                </a:solidFill>
              </a:rPr>
              <a:t>Any interest payable to a resident individual or resident  HUF on any debenture issued by a company in which the public are substantially interested, if the following conditions are satisfied:</a:t>
            </a:r>
          </a:p>
          <a:p>
            <a:pPr>
              <a:buFont typeface="Wingdings" panose="05000000000000000000" pitchFamily="2" charset="2"/>
              <a:buChar char="Ø"/>
            </a:pPr>
            <a:r>
              <a:rPr lang="en-US" dirty="0">
                <a:solidFill>
                  <a:srgbClr val="1212E8"/>
                </a:solidFill>
              </a:rPr>
              <a:t> the amount of interest or as the case may be the aggregate amount of such interest paid or likely to be paid on such debenture by the company to </a:t>
            </a:r>
          </a:p>
        </p:txBody>
      </p:sp>
    </p:spTree>
    <p:extLst>
      <p:ext uri="{BB962C8B-B14F-4D97-AF65-F5344CB8AC3E}">
        <p14:creationId xmlns:p14="http://schemas.microsoft.com/office/powerpoint/2010/main" val="262952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solidFill>
                  <a:srgbClr val="0070C0"/>
                </a:solidFill>
              </a:rPr>
              <a:t>Such individual or HUF does not exceed Rs.5000;</a:t>
            </a:r>
          </a:p>
          <a:p>
            <a:pPr marL="0" indent="0">
              <a:buNone/>
            </a:pPr>
            <a:r>
              <a:rPr lang="en-US" dirty="0">
                <a:solidFill>
                  <a:srgbClr val="0070C0"/>
                </a:solidFill>
              </a:rPr>
              <a:t>And</a:t>
            </a:r>
          </a:p>
          <a:p>
            <a:pPr>
              <a:buFont typeface="Wingdings" panose="05000000000000000000" pitchFamily="2" charset="2"/>
              <a:buChar char="Ø"/>
            </a:pPr>
            <a:r>
              <a:rPr lang="en-US" dirty="0">
                <a:solidFill>
                  <a:srgbClr val="0070C0"/>
                </a:solidFill>
              </a:rPr>
              <a:t> such interest is paid by the company by an account payee </a:t>
            </a:r>
            <a:r>
              <a:rPr lang="en-US" dirty="0" err="1">
                <a:solidFill>
                  <a:srgbClr val="0070C0"/>
                </a:solidFill>
              </a:rPr>
              <a:t>cheque</a:t>
            </a:r>
            <a:r>
              <a:rPr lang="en-US" dirty="0">
                <a:solidFill>
                  <a:srgbClr val="0070C0"/>
                </a:solidFill>
              </a:rPr>
              <a:t>.</a:t>
            </a:r>
          </a:p>
          <a:p>
            <a:r>
              <a:rPr lang="en-US" dirty="0">
                <a:solidFill>
                  <a:srgbClr val="0070C0"/>
                </a:solidFill>
              </a:rPr>
              <a:t>Any interest payable to LIC/GIC/4 companies formed under GIC Act/ any other insurer in respect of any securities owned by it or in which it has beneficial interest.</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545874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i="1" dirty="0">
                <a:solidFill>
                  <a:srgbClr val="1212E8"/>
                </a:solidFill>
              </a:rPr>
              <a:t>Note the following points:</a:t>
            </a:r>
          </a:p>
          <a:p>
            <a:r>
              <a:rPr lang="en-US" dirty="0">
                <a:solidFill>
                  <a:srgbClr val="1212E8"/>
                </a:solidFill>
              </a:rPr>
              <a:t> The expression ‘owner of the securities’ in occurring section 199 would include a beneficial owner name but in the name of a collecting bank is entitled to apply for the grant of an abatement or exemption certificate under section 197(1).</a:t>
            </a:r>
          </a:p>
          <a:p>
            <a:r>
              <a:rPr lang="en-US" dirty="0">
                <a:solidFill>
                  <a:srgbClr val="1212E8"/>
                </a:solidFill>
              </a:rPr>
              <a:t>Where Government securities are registered in the name of a banking company, tax will be </a:t>
            </a:r>
          </a:p>
        </p:txBody>
      </p:sp>
    </p:spTree>
    <p:extLst>
      <p:ext uri="{BB962C8B-B14F-4D97-AF65-F5344CB8AC3E}">
        <p14:creationId xmlns:p14="http://schemas.microsoft.com/office/powerpoint/2010/main" val="3327439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a:solidFill>
                  <a:srgbClr val="0070C0"/>
                </a:solidFill>
              </a:rPr>
              <a:t>deducted at source from the interest at the ‘rate in force’ applicable to the banking company without regard to the status of the beneficial owner of the securities. The tax deduction certificate under section 203 will also be furnished to the banking company.</a:t>
            </a:r>
          </a:p>
          <a:p>
            <a:pPr marL="0" indent="0">
              <a:buNone/>
            </a:pPr>
            <a:r>
              <a:rPr lang="en-US" dirty="0">
                <a:solidFill>
                  <a:srgbClr val="0070C0"/>
                </a:solidFill>
              </a:rPr>
              <a:t>  INTEREST ON 8 PER CENT SAVINGS (TAXBLE) BONDS-</a:t>
            </a:r>
          </a:p>
        </p:txBody>
      </p:sp>
    </p:spTree>
    <p:extLst>
      <p:ext uri="{BB962C8B-B14F-4D97-AF65-F5344CB8AC3E}">
        <p14:creationId xmlns:p14="http://schemas.microsoft.com/office/powerpoint/2010/main" val="4075345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on securities</a:t>
            </a:r>
          </a:p>
        </p:txBody>
      </p:sp>
      <p:sp>
        <p:nvSpPr>
          <p:cNvPr id="3" name="Content Placeholder 2"/>
          <p:cNvSpPr>
            <a:spLocks noGrp="1"/>
          </p:cNvSpPr>
          <p:nvPr>
            <p:ph idx="1"/>
          </p:nvPr>
        </p:nvSpPr>
        <p:spPr/>
        <p:txBody>
          <a:bodyPr>
            <a:normAutofit/>
          </a:bodyPr>
          <a:lstStyle/>
          <a:p>
            <a:pPr marL="0" indent="0">
              <a:buNone/>
            </a:pPr>
            <a:r>
              <a:rPr lang="en-US" dirty="0">
                <a:solidFill>
                  <a:srgbClr val="0070C0"/>
                </a:solidFill>
              </a:rPr>
              <a:t> Section 193 has been amended to provide that the person responsible for paying to a resident any interest on 8 percent  Saving Bonds shall deduct at source.</a:t>
            </a:r>
          </a:p>
          <a:p>
            <a:pPr>
              <a:buFont typeface="Wingdings" panose="05000000000000000000" pitchFamily="2" charset="2"/>
              <a:buChar char="§"/>
            </a:pPr>
            <a:r>
              <a:rPr lang="en-US" u="sng" dirty="0">
                <a:solidFill>
                  <a:srgbClr val="0070C0"/>
                </a:solidFill>
              </a:rPr>
              <a:t> GENERAL EXMPTION</a:t>
            </a:r>
            <a:r>
              <a:rPr lang="en-US" dirty="0">
                <a:solidFill>
                  <a:srgbClr val="0070C0"/>
                </a:solidFill>
              </a:rPr>
              <a:t>- The CBDT have granted exemption from tax deduction/ collection at source on the receipts of </a:t>
            </a:r>
            <a:r>
              <a:rPr lang="en-US" dirty="0" err="1">
                <a:solidFill>
                  <a:srgbClr val="0070C0"/>
                </a:solidFill>
              </a:rPr>
              <a:t>corporarion</a:t>
            </a:r>
            <a:r>
              <a:rPr lang="en-US" dirty="0">
                <a:solidFill>
                  <a:srgbClr val="0070C0"/>
                </a:solidFill>
              </a:rPr>
              <a:t> which are established by a </a:t>
            </a:r>
            <a:r>
              <a:rPr lang="en-US" dirty="0" err="1">
                <a:solidFill>
                  <a:srgbClr val="0070C0"/>
                </a:solidFill>
              </a:rPr>
              <a:t>Central,State</a:t>
            </a:r>
            <a:r>
              <a:rPr lang="en-US" dirty="0">
                <a:solidFill>
                  <a:srgbClr val="0070C0"/>
                </a:solidFill>
              </a:rPr>
              <a:t> or Provincial Act for the welfare and economic </a:t>
            </a:r>
            <a:r>
              <a:rPr lang="en-US" dirty="0" err="1">
                <a:solidFill>
                  <a:srgbClr val="0070C0"/>
                </a:solidFill>
              </a:rPr>
              <a:t>upliftment</a:t>
            </a:r>
            <a:r>
              <a:rPr lang="en-US" dirty="0">
                <a:solidFill>
                  <a:srgbClr val="0070C0"/>
                </a:solidFill>
              </a:rPr>
              <a:t> </a:t>
            </a:r>
          </a:p>
        </p:txBody>
      </p:sp>
    </p:spTree>
    <p:extLst>
      <p:ext uri="{BB962C8B-B14F-4D97-AF65-F5344CB8AC3E}">
        <p14:creationId xmlns:p14="http://schemas.microsoft.com/office/powerpoint/2010/main" val="301777852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50</TotalTime>
  <Words>1920</Words>
  <Application>Microsoft Office PowerPoint</Application>
  <PresentationFormat>Widescreen</PresentationFormat>
  <Paragraphs>108</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Trebuchet MS</vt:lpstr>
      <vt:lpstr>Wingdings</vt:lpstr>
      <vt:lpstr>Wingdings 3</vt:lpstr>
      <vt:lpstr>Facet</vt:lpstr>
      <vt:lpstr>DEDUCTION OF TAX AT SOURCE FROM    INTEREST ON  SECURITIES</vt:lpstr>
      <vt:lpstr>Sec 193 : Deduction of tax on securities.</vt:lpstr>
      <vt:lpstr>PowerPoint Presentation</vt:lpstr>
      <vt:lpstr>PowerPoint Presentation</vt:lpstr>
      <vt:lpstr>Interest on securities</vt:lpstr>
      <vt:lpstr>PowerPoint Presentation</vt:lpstr>
      <vt:lpstr>PowerPoint Presentation</vt:lpstr>
      <vt:lpstr>PowerPoint Presentation</vt:lpstr>
      <vt:lpstr>Interest on securities</vt:lpstr>
      <vt:lpstr>PowerPoint Presentation</vt:lpstr>
      <vt:lpstr>PowerPoint Presentation</vt:lpstr>
      <vt:lpstr>No tax deduction  for following persons</vt:lpstr>
      <vt:lpstr>PowerPoint Presentation</vt:lpstr>
      <vt:lpstr>PowerPoint Presentation</vt:lpstr>
      <vt:lpstr>PowerPoint Presentation</vt:lpstr>
      <vt:lpstr>Interest on securities</vt:lpstr>
      <vt:lpstr>Tax deduction on interest </vt:lpstr>
      <vt:lpstr>Interest on securities</vt:lpstr>
      <vt:lpstr>DEDUCTION OF TAX AT SOURCE FROM INTEREST OTHER THAN INTEREST ON SECURITIES </vt:lpstr>
      <vt:lpstr>Interest other than on securities</vt:lpstr>
      <vt:lpstr>PowerPoint Presentation</vt:lpstr>
      <vt:lpstr>Following persons are responsible to deduct tax at source on interest other than interest on securities to a resident person –  </vt:lpstr>
      <vt:lpstr>THRESHOLD LIMITS</vt:lpstr>
      <vt:lpstr>PowerPoint Presentation</vt:lpstr>
      <vt:lpstr>15 G / 15 H</vt:lpstr>
      <vt:lpstr>FORM 13 – SEC 197</vt:lpstr>
      <vt:lpstr>Whether Tax is required to be deducted where interest is paid for delayed payments of trade liability?</vt:lpstr>
      <vt:lpstr>Whether a partnership firm is liable to deduct Tax on a sum paid as interest on loan borrowed from Indian branch of a foreign bank? </vt:lpstr>
      <vt:lpstr>SEC 206 AB AND SEC 206 CCA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DEDUCTION OF TAX AT SOURCE FROM    INTEREST ON  SECURITIES</dc:title>
  <dc:creator>919633533228</dc:creator>
  <cp:lastModifiedBy>919633533228</cp:lastModifiedBy>
  <cp:revision>1</cp:revision>
  <dcterms:created xsi:type="dcterms:W3CDTF">2023-03-11T07:27:52Z</dcterms:created>
  <dcterms:modified xsi:type="dcterms:W3CDTF">2023-03-11T08:17:55Z</dcterms:modified>
</cp:coreProperties>
</file>