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378" r:id="rId4"/>
    <p:sldId id="379" r:id="rId5"/>
    <p:sldId id="380" r:id="rId6"/>
    <p:sldId id="381" r:id="rId7"/>
    <p:sldId id="382" r:id="rId8"/>
    <p:sldId id="383" r:id="rId9"/>
    <p:sldId id="384" r:id="rId10"/>
    <p:sldId id="385" r:id="rId11"/>
    <p:sldId id="386" r:id="rId12"/>
    <p:sldId id="387" r:id="rId13"/>
    <p:sldId id="374" r:id="rId14"/>
    <p:sldId id="373" r:id="rId15"/>
    <p:sldId id="372" r:id="rId16"/>
    <p:sldId id="371" r:id="rId17"/>
    <p:sldId id="370" r:id="rId18"/>
    <p:sldId id="369" r:id="rId19"/>
    <p:sldId id="368" r:id="rId20"/>
    <p:sldId id="367" r:id="rId21"/>
    <p:sldId id="366" r:id="rId22"/>
    <p:sldId id="365" r:id="rId23"/>
    <p:sldId id="364" r:id="rId24"/>
    <p:sldId id="363" r:id="rId25"/>
    <p:sldId id="362" r:id="rId26"/>
    <p:sldId id="361" r:id="rId27"/>
    <p:sldId id="360" r:id="rId28"/>
    <p:sldId id="359" r:id="rId29"/>
    <p:sldId id="358" r:id="rId30"/>
    <p:sldId id="357" r:id="rId31"/>
    <p:sldId id="356" r:id="rId32"/>
    <p:sldId id="355" r:id="rId33"/>
    <p:sldId id="354" r:id="rId34"/>
    <p:sldId id="258" r:id="rId35"/>
    <p:sldId id="259" r:id="rId36"/>
    <p:sldId id="320" r:id="rId37"/>
    <p:sldId id="321" r:id="rId38"/>
    <p:sldId id="322" r:id="rId39"/>
    <p:sldId id="341" r:id="rId40"/>
    <p:sldId id="342" r:id="rId41"/>
    <p:sldId id="343" r:id="rId42"/>
    <p:sldId id="344" r:id="rId43"/>
    <p:sldId id="345" r:id="rId44"/>
    <p:sldId id="349" r:id="rId45"/>
    <p:sldId id="346" r:id="rId46"/>
    <p:sldId id="352" r:id="rId47"/>
    <p:sldId id="347" r:id="rId48"/>
    <p:sldId id="350" r:id="rId49"/>
    <p:sldId id="323" r:id="rId50"/>
    <p:sldId id="324" r:id="rId51"/>
    <p:sldId id="270" r:id="rId52"/>
    <p:sldId id="338" r:id="rId53"/>
    <p:sldId id="339" r:id="rId54"/>
    <p:sldId id="340" r:id="rId55"/>
    <p:sldId id="325" r:id="rId56"/>
    <p:sldId id="375" r:id="rId57"/>
    <p:sldId id="376" r:id="rId58"/>
    <p:sldId id="377" r:id="rId59"/>
    <p:sldId id="292" r:id="rId60"/>
    <p:sldId id="273" r:id="rId61"/>
    <p:sldId id="282" r:id="rId62"/>
    <p:sldId id="284" r:id="rId63"/>
    <p:sldId id="283" r:id="rId64"/>
    <p:sldId id="285" r:id="rId65"/>
    <p:sldId id="286" r:id="rId66"/>
    <p:sldId id="288" r:id="rId67"/>
    <p:sldId id="289" r:id="rId68"/>
    <p:sldId id="290" r:id="rId69"/>
    <p:sldId id="291" r:id="rId70"/>
    <p:sldId id="293" r:id="rId71"/>
    <p:sldId id="294" r:id="rId72"/>
    <p:sldId id="296" r:id="rId73"/>
    <p:sldId id="297" r:id="rId74"/>
    <p:sldId id="298" r:id="rId75"/>
    <p:sldId id="300" r:id="rId76"/>
    <p:sldId id="302" r:id="rId77"/>
    <p:sldId id="303" r:id="rId78"/>
    <p:sldId id="304" r:id="rId79"/>
    <p:sldId id="305" r:id="rId80"/>
    <p:sldId id="306" r:id="rId81"/>
    <p:sldId id="307" r:id="rId82"/>
    <p:sldId id="308"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4BB"/>
    <a:srgbClr val="003300"/>
    <a:srgbClr val="A50021"/>
    <a:srgbClr val="993300"/>
    <a:srgbClr val="CC9900"/>
    <a:srgbClr val="800000"/>
    <a:srgbClr val="E4005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05D6F-18BC-49E3-A86B-B0233224C880}" v="17" dt="2020-12-21T07:11:23.459"/>
    <p1510:client id="{EE0B7AAA-3BA0-4C08-808E-1F560647A85E}" v="90" dt="2022-08-13T15:56:30.832"/>
    <p1510:client id="{FCB58CE4-142B-4540-9BF3-169745DFB933}" v="375" dt="2020-12-21T07:44:42.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434" autoAdjust="0"/>
  </p:normalViewPr>
  <p:slideViewPr>
    <p:cSldViewPr snapToGrid="0">
      <p:cViewPr varScale="1">
        <p:scale>
          <a:sx n="62" d="100"/>
          <a:sy n="62" d="100"/>
        </p:scale>
        <p:origin x="768" y="44"/>
      </p:cViewPr>
      <p:guideLst/>
    </p:cSldViewPr>
  </p:slideViewPr>
  <p:outlineViewPr>
    <p:cViewPr>
      <p:scale>
        <a:sx n="33" d="100"/>
        <a:sy n="33" d="100"/>
      </p:scale>
      <p:origin x="0" y="-28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9996E-E3FC-4FFE-B8B7-D78EE8A3C688}"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BE2D8DB8-635E-4EA2-8C55-AFCA656804D7}">
      <dgm:prSet phldrT="[Text]" custT="1"/>
      <dgm:spPr/>
      <dgm:t>
        <a:bodyPr/>
        <a:lstStyle/>
        <a:p>
          <a:r>
            <a:rPr lang="en-US" sz="1400" dirty="0">
              <a:latin typeface="Copperplate Gothic Bold" pitchFamily="34" charset="0"/>
            </a:rPr>
            <a:t>The scheme of Tax Deduction at Source (TDS) was introduced with an aim to collect tax at the first instance. </a:t>
          </a:r>
          <a:endParaRPr lang="en-US" sz="1400" dirty="0"/>
        </a:p>
      </dgm:t>
    </dgm:pt>
    <dgm:pt modelId="{5A23137B-99E5-4A8E-935B-1A3F326D821A}" type="parTrans" cxnId="{2AB255E9-0A9F-404E-879A-5EB248588FE8}">
      <dgm:prSet/>
      <dgm:spPr/>
      <dgm:t>
        <a:bodyPr/>
        <a:lstStyle/>
        <a:p>
          <a:endParaRPr lang="en-US"/>
        </a:p>
      </dgm:t>
    </dgm:pt>
    <dgm:pt modelId="{9D16218C-816A-4446-9242-438816B477E9}" type="sibTrans" cxnId="{2AB255E9-0A9F-404E-879A-5EB248588FE8}">
      <dgm:prSet/>
      <dgm:spPr/>
      <dgm:t>
        <a:bodyPr/>
        <a:lstStyle/>
        <a:p>
          <a:endParaRPr lang="en-US"/>
        </a:p>
      </dgm:t>
    </dgm:pt>
    <dgm:pt modelId="{7DE1C756-A772-4D2F-AEDD-17E6D403A6EE}">
      <dgm:prSet phldrT="[Text]" custT="1"/>
      <dgm:spPr/>
      <dgm:t>
        <a:bodyPr/>
        <a:lstStyle/>
        <a:p>
          <a:r>
            <a:rPr lang="en-US" sz="1400" dirty="0">
              <a:latin typeface="Copperplate Gothic Bold" pitchFamily="34" charset="0"/>
            </a:rPr>
            <a:t>Of late, TDS has become a major source of direct tax revenue and an instrument in the hands of the Government to prevent tax evasion. </a:t>
          </a:r>
        </a:p>
        <a:p>
          <a:endParaRPr lang="en-US" sz="1400" dirty="0"/>
        </a:p>
      </dgm:t>
    </dgm:pt>
    <dgm:pt modelId="{0F40394D-0C62-4568-9A22-94C499894323}" type="parTrans" cxnId="{5244D66C-8351-4B0D-B942-A4A05AE93A6D}">
      <dgm:prSet/>
      <dgm:spPr/>
      <dgm:t>
        <a:bodyPr/>
        <a:lstStyle/>
        <a:p>
          <a:endParaRPr lang="en-US"/>
        </a:p>
      </dgm:t>
    </dgm:pt>
    <dgm:pt modelId="{F037629F-31E5-4173-8160-F5A845B3B1AC}" type="sibTrans" cxnId="{5244D66C-8351-4B0D-B942-A4A05AE93A6D}">
      <dgm:prSet/>
      <dgm:spPr/>
      <dgm:t>
        <a:bodyPr/>
        <a:lstStyle/>
        <a:p>
          <a:endParaRPr lang="en-US"/>
        </a:p>
      </dgm:t>
    </dgm:pt>
    <dgm:pt modelId="{B1A587B5-6C28-4073-8817-6CA6FC90CCF1}">
      <dgm:prSet phldrT="[Text]" custT="1"/>
      <dgm:spPr/>
      <dgm:t>
        <a:bodyPr/>
        <a:lstStyle/>
        <a:p>
          <a:r>
            <a:rPr lang="en-US" sz="1400" dirty="0">
              <a:latin typeface="Copperplate Gothic Bold" pitchFamily="34" charset="0"/>
            </a:rPr>
            <a:t>The recently introduced provisions for deduction of tax at source on purchase of goods and e-commerce transactions are a testimony to the intention of Government to broaden the tax net.</a:t>
          </a:r>
          <a:endParaRPr lang="en-US" sz="1400" dirty="0"/>
        </a:p>
      </dgm:t>
    </dgm:pt>
    <dgm:pt modelId="{3DCEF31D-780C-42E9-AE47-F64FDEEC3EC5}" type="parTrans" cxnId="{91468816-ECF9-40E9-A923-A9C1DAF8D2B7}">
      <dgm:prSet/>
      <dgm:spPr/>
      <dgm:t>
        <a:bodyPr/>
        <a:lstStyle/>
        <a:p>
          <a:endParaRPr lang="en-US"/>
        </a:p>
      </dgm:t>
    </dgm:pt>
    <dgm:pt modelId="{0396D3E4-68F3-47E2-98E1-3525000C42E8}" type="sibTrans" cxnId="{91468816-ECF9-40E9-A923-A9C1DAF8D2B7}">
      <dgm:prSet/>
      <dgm:spPr/>
      <dgm:t>
        <a:bodyPr/>
        <a:lstStyle/>
        <a:p>
          <a:endParaRPr lang="en-US"/>
        </a:p>
      </dgm:t>
    </dgm:pt>
    <dgm:pt modelId="{9C9773AF-00A3-4981-A90F-8A4B2ECB8266}" type="pres">
      <dgm:prSet presAssocID="{7759996E-E3FC-4FFE-B8B7-D78EE8A3C688}" presName="Name0" presStyleCnt="0">
        <dgm:presLayoutVars>
          <dgm:chMax val="7"/>
          <dgm:chPref val="7"/>
          <dgm:dir/>
          <dgm:animLvl val="lvl"/>
        </dgm:presLayoutVars>
      </dgm:prSet>
      <dgm:spPr/>
    </dgm:pt>
    <dgm:pt modelId="{DA11393C-E086-4351-B230-D96DA3E61B34}" type="pres">
      <dgm:prSet presAssocID="{BE2D8DB8-635E-4EA2-8C55-AFCA656804D7}" presName="Accent1" presStyleCnt="0"/>
      <dgm:spPr/>
    </dgm:pt>
    <dgm:pt modelId="{361DC819-210D-4DCE-8790-3DA1ECED6CF7}" type="pres">
      <dgm:prSet presAssocID="{BE2D8DB8-635E-4EA2-8C55-AFCA656804D7}" presName="Accent" presStyleLbl="node1" presStyleIdx="0" presStyleCnt="3" custScaleX="303361" custScaleY="95533"/>
      <dgm:spPr/>
    </dgm:pt>
    <dgm:pt modelId="{9C249934-6498-42CA-962C-CF04FF28B141}" type="pres">
      <dgm:prSet presAssocID="{BE2D8DB8-635E-4EA2-8C55-AFCA656804D7}" presName="Parent1" presStyleLbl="revTx" presStyleIdx="0" presStyleCnt="3" custScaleX="334291" custLinFactNeighborX="-2072" custLinFactNeighborY="-42588">
        <dgm:presLayoutVars>
          <dgm:chMax val="1"/>
          <dgm:chPref val="1"/>
          <dgm:bulletEnabled val="1"/>
        </dgm:presLayoutVars>
      </dgm:prSet>
      <dgm:spPr/>
    </dgm:pt>
    <dgm:pt modelId="{DC96B0EC-8670-446C-9A06-81A8B83DBB72}" type="pres">
      <dgm:prSet presAssocID="{7DE1C756-A772-4D2F-AEDD-17E6D403A6EE}" presName="Accent2" presStyleCnt="0"/>
      <dgm:spPr/>
    </dgm:pt>
    <dgm:pt modelId="{A43284EF-840C-4524-9E39-4A58416CA681}" type="pres">
      <dgm:prSet presAssocID="{7DE1C756-A772-4D2F-AEDD-17E6D403A6EE}" presName="Accent" presStyleLbl="node1" presStyleIdx="1" presStyleCnt="3" custScaleX="232510" custScaleY="91073"/>
      <dgm:spPr/>
    </dgm:pt>
    <dgm:pt modelId="{F0DBF4D5-3087-4B1E-B838-A9A7F1941AFE}" type="pres">
      <dgm:prSet presAssocID="{7DE1C756-A772-4D2F-AEDD-17E6D403A6EE}" presName="Parent2" presStyleLbl="revTx" presStyleIdx="1" presStyleCnt="3" custScaleX="225175" custScaleY="211437" custLinFactNeighborX="-42152" custLinFactNeighborY="-3142">
        <dgm:presLayoutVars>
          <dgm:chMax val="1"/>
          <dgm:chPref val="1"/>
          <dgm:bulletEnabled val="1"/>
        </dgm:presLayoutVars>
      </dgm:prSet>
      <dgm:spPr/>
    </dgm:pt>
    <dgm:pt modelId="{FCDE33FA-310F-4D38-A26D-968FD5E3D4AD}" type="pres">
      <dgm:prSet presAssocID="{B1A587B5-6C28-4073-8817-6CA6FC90CCF1}" presName="Accent3" presStyleCnt="0"/>
      <dgm:spPr/>
    </dgm:pt>
    <dgm:pt modelId="{9A3E84F8-F273-44B5-87F8-7706A4213AC6}" type="pres">
      <dgm:prSet presAssocID="{B1A587B5-6C28-4073-8817-6CA6FC90CCF1}" presName="Accent" presStyleLbl="node1" presStyleIdx="2" presStyleCnt="3" custScaleX="341346" custScaleY="76224"/>
      <dgm:spPr/>
    </dgm:pt>
    <dgm:pt modelId="{B0696393-EB20-4452-B4A4-73EA62DB7306}" type="pres">
      <dgm:prSet presAssocID="{B1A587B5-6C28-4073-8817-6CA6FC90CCF1}" presName="Parent3" presStyleLbl="revTx" presStyleIdx="2" presStyleCnt="3" custScaleX="495544">
        <dgm:presLayoutVars>
          <dgm:chMax val="1"/>
          <dgm:chPref val="1"/>
          <dgm:bulletEnabled val="1"/>
        </dgm:presLayoutVars>
      </dgm:prSet>
      <dgm:spPr/>
    </dgm:pt>
  </dgm:ptLst>
  <dgm:cxnLst>
    <dgm:cxn modelId="{91468816-ECF9-40E9-A923-A9C1DAF8D2B7}" srcId="{7759996E-E3FC-4FFE-B8B7-D78EE8A3C688}" destId="{B1A587B5-6C28-4073-8817-6CA6FC90CCF1}" srcOrd="2" destOrd="0" parTransId="{3DCEF31D-780C-42E9-AE47-F64FDEEC3EC5}" sibTransId="{0396D3E4-68F3-47E2-98E1-3525000C42E8}"/>
    <dgm:cxn modelId="{B1FDFC17-F464-4155-A5BB-70D6C95D75AA}" type="presOf" srcId="{B1A587B5-6C28-4073-8817-6CA6FC90CCF1}" destId="{B0696393-EB20-4452-B4A4-73EA62DB7306}" srcOrd="0" destOrd="0" presId="urn:microsoft.com/office/officeart/2009/layout/CircleArrowProcess"/>
    <dgm:cxn modelId="{BBF2A533-8C3C-4DC0-8296-FB7616E4CDA5}" type="presOf" srcId="{BE2D8DB8-635E-4EA2-8C55-AFCA656804D7}" destId="{9C249934-6498-42CA-962C-CF04FF28B141}" srcOrd="0" destOrd="0" presId="urn:microsoft.com/office/officeart/2009/layout/CircleArrowProcess"/>
    <dgm:cxn modelId="{5244D66C-8351-4B0D-B942-A4A05AE93A6D}" srcId="{7759996E-E3FC-4FFE-B8B7-D78EE8A3C688}" destId="{7DE1C756-A772-4D2F-AEDD-17E6D403A6EE}" srcOrd="1" destOrd="0" parTransId="{0F40394D-0C62-4568-9A22-94C499894323}" sibTransId="{F037629F-31E5-4173-8160-F5A845B3B1AC}"/>
    <dgm:cxn modelId="{A660F3A7-504B-4DAE-9B34-AA62AE445672}" type="presOf" srcId="{7DE1C756-A772-4D2F-AEDD-17E6D403A6EE}" destId="{F0DBF4D5-3087-4B1E-B838-A9A7F1941AFE}" srcOrd="0" destOrd="0" presId="urn:microsoft.com/office/officeart/2009/layout/CircleArrowProcess"/>
    <dgm:cxn modelId="{846578B2-2A02-41F0-BCEB-C8A923F701DD}" type="presOf" srcId="{7759996E-E3FC-4FFE-B8B7-D78EE8A3C688}" destId="{9C9773AF-00A3-4981-A90F-8A4B2ECB8266}" srcOrd="0" destOrd="0" presId="urn:microsoft.com/office/officeart/2009/layout/CircleArrowProcess"/>
    <dgm:cxn modelId="{2AB255E9-0A9F-404E-879A-5EB248588FE8}" srcId="{7759996E-E3FC-4FFE-B8B7-D78EE8A3C688}" destId="{BE2D8DB8-635E-4EA2-8C55-AFCA656804D7}" srcOrd="0" destOrd="0" parTransId="{5A23137B-99E5-4A8E-935B-1A3F326D821A}" sibTransId="{9D16218C-816A-4446-9242-438816B477E9}"/>
    <dgm:cxn modelId="{CC7C4376-FEC1-4DF0-9F4C-28BB37BD1BBF}" type="presParOf" srcId="{9C9773AF-00A3-4981-A90F-8A4B2ECB8266}" destId="{DA11393C-E086-4351-B230-D96DA3E61B34}" srcOrd="0" destOrd="0" presId="urn:microsoft.com/office/officeart/2009/layout/CircleArrowProcess"/>
    <dgm:cxn modelId="{83D21E6A-8E2B-41A2-AA7F-61A1C7C72AEE}" type="presParOf" srcId="{DA11393C-E086-4351-B230-D96DA3E61B34}" destId="{361DC819-210D-4DCE-8790-3DA1ECED6CF7}" srcOrd="0" destOrd="0" presId="urn:microsoft.com/office/officeart/2009/layout/CircleArrowProcess"/>
    <dgm:cxn modelId="{23CBB983-1FE1-4907-BD7F-76566BFC036E}" type="presParOf" srcId="{9C9773AF-00A3-4981-A90F-8A4B2ECB8266}" destId="{9C249934-6498-42CA-962C-CF04FF28B141}" srcOrd="1" destOrd="0" presId="urn:microsoft.com/office/officeart/2009/layout/CircleArrowProcess"/>
    <dgm:cxn modelId="{7644DC89-8A43-4A6A-8226-3085AE996C21}" type="presParOf" srcId="{9C9773AF-00A3-4981-A90F-8A4B2ECB8266}" destId="{DC96B0EC-8670-446C-9A06-81A8B83DBB72}" srcOrd="2" destOrd="0" presId="urn:microsoft.com/office/officeart/2009/layout/CircleArrowProcess"/>
    <dgm:cxn modelId="{B884B8D8-D366-4799-BF25-0E0ADD18CB51}" type="presParOf" srcId="{DC96B0EC-8670-446C-9A06-81A8B83DBB72}" destId="{A43284EF-840C-4524-9E39-4A58416CA681}" srcOrd="0" destOrd="0" presId="urn:microsoft.com/office/officeart/2009/layout/CircleArrowProcess"/>
    <dgm:cxn modelId="{3CD716CC-C3C7-49D9-BB8B-84071ACA8BBB}" type="presParOf" srcId="{9C9773AF-00A3-4981-A90F-8A4B2ECB8266}" destId="{F0DBF4D5-3087-4B1E-B838-A9A7F1941AFE}" srcOrd="3" destOrd="0" presId="urn:microsoft.com/office/officeart/2009/layout/CircleArrowProcess"/>
    <dgm:cxn modelId="{76834C9E-1FEB-4CC9-B61B-B95DE420071D}" type="presParOf" srcId="{9C9773AF-00A3-4981-A90F-8A4B2ECB8266}" destId="{FCDE33FA-310F-4D38-A26D-968FD5E3D4AD}" srcOrd="4" destOrd="0" presId="urn:microsoft.com/office/officeart/2009/layout/CircleArrowProcess"/>
    <dgm:cxn modelId="{FCF68BD1-984E-4D27-83CE-2846E6707396}" type="presParOf" srcId="{FCDE33FA-310F-4D38-A26D-968FD5E3D4AD}" destId="{9A3E84F8-F273-44B5-87F8-7706A4213AC6}" srcOrd="0" destOrd="0" presId="urn:microsoft.com/office/officeart/2009/layout/CircleArrowProcess"/>
    <dgm:cxn modelId="{4A856342-3076-41A8-9299-85451DC39AA0}" type="presParOf" srcId="{9C9773AF-00A3-4981-A90F-8A4B2ECB8266}" destId="{B0696393-EB20-4452-B4A4-73EA62DB730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EFEBC4-B110-49C8-952C-4777094BA3FE}"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en-US"/>
        </a:p>
      </dgm:t>
    </dgm:pt>
    <dgm:pt modelId="{5C2DAEE9-381D-4F68-A140-3FCB1325B5B4}">
      <dgm:prSet phldrT="[Text]"/>
      <dgm:spPr/>
      <dgm:t>
        <a:bodyPr/>
        <a:lstStyle/>
        <a:p>
          <a:pPr algn="just" rtl="0"/>
          <a:r>
            <a:rPr lang="en-US" b="0" i="0" dirty="0"/>
            <a:t>In case of specified person- No tax is required to be deducted in case payer is specified person and amount of consideration is less than Rs 50000 during the financial year</a:t>
          </a:r>
          <a:r>
            <a:rPr lang="en-US" dirty="0">
              <a:latin typeface="Calibri"/>
            </a:rPr>
            <a:t> (FORM 24 QE).</a:t>
          </a:r>
          <a:br>
            <a:rPr lang="en-US" dirty="0"/>
          </a:br>
          <a:endParaRPr lang="en-US" dirty="0"/>
        </a:p>
      </dgm:t>
    </dgm:pt>
    <dgm:pt modelId="{BD779A24-DB43-4414-B755-BBC81EB143C7}" type="parTrans" cxnId="{74EC9D3A-9AC6-4291-9AB0-B23AB3782E98}">
      <dgm:prSet/>
      <dgm:spPr/>
      <dgm:t>
        <a:bodyPr/>
        <a:lstStyle/>
        <a:p>
          <a:endParaRPr lang="en-US"/>
        </a:p>
      </dgm:t>
    </dgm:pt>
    <dgm:pt modelId="{885F8588-A8D8-4080-A9C9-A4450B3EBEA4}" type="sibTrans" cxnId="{74EC9D3A-9AC6-4291-9AB0-B23AB3782E98}">
      <dgm:prSet/>
      <dgm:spPr/>
      <dgm:t>
        <a:bodyPr/>
        <a:lstStyle/>
        <a:p>
          <a:endParaRPr lang="en-US"/>
        </a:p>
      </dgm:t>
    </dgm:pt>
    <dgm:pt modelId="{48DF3F7B-E175-4D02-B1DE-117F7764F501}">
      <dgm:prSet phldrT="[Text]"/>
      <dgm:spPr/>
      <dgm:t>
        <a:bodyPr/>
        <a:lstStyle/>
        <a:p>
          <a:pPr algn="l"/>
          <a:r>
            <a:rPr lang="en-US" b="0" i="0" dirty="0"/>
            <a:t>In any other case, said limit is proposed to be Rs 10000 during the financial year. </a:t>
          </a:r>
          <a:br>
            <a:rPr lang="en-US" dirty="0"/>
          </a:br>
          <a:endParaRPr lang="en-US" dirty="0"/>
        </a:p>
      </dgm:t>
    </dgm:pt>
    <dgm:pt modelId="{7ABF9F70-DA18-48BE-B602-A80D5E01CF6E}" type="parTrans" cxnId="{41134F67-764B-4FE4-B8A4-DC5D4D9B15E7}">
      <dgm:prSet/>
      <dgm:spPr/>
      <dgm:t>
        <a:bodyPr/>
        <a:lstStyle/>
        <a:p>
          <a:endParaRPr lang="en-US"/>
        </a:p>
      </dgm:t>
    </dgm:pt>
    <dgm:pt modelId="{C1EEC30B-B475-430A-9519-1DEA32BA6BCC}" type="sibTrans" cxnId="{41134F67-764B-4FE4-B8A4-DC5D4D9B15E7}">
      <dgm:prSet/>
      <dgm:spPr/>
      <dgm:t>
        <a:bodyPr/>
        <a:lstStyle/>
        <a:p>
          <a:endParaRPr lang="en-US"/>
        </a:p>
      </dgm:t>
    </dgm:pt>
    <dgm:pt modelId="{61AB13C8-B8B2-4E00-B086-E70071C0EB65}" type="pres">
      <dgm:prSet presAssocID="{8AEFEBC4-B110-49C8-952C-4777094BA3FE}" presName="compositeShape" presStyleCnt="0">
        <dgm:presLayoutVars>
          <dgm:chMax val="2"/>
          <dgm:dir/>
          <dgm:resizeHandles val="exact"/>
        </dgm:presLayoutVars>
      </dgm:prSet>
      <dgm:spPr/>
    </dgm:pt>
    <dgm:pt modelId="{CC4768CD-4987-4B0A-A009-8FD6502C7DB7}" type="pres">
      <dgm:prSet presAssocID="{5C2DAEE9-381D-4F68-A140-3FCB1325B5B4}" presName="upArrow" presStyleLbl="node1" presStyleIdx="0" presStyleCnt="2"/>
      <dgm:spPr/>
    </dgm:pt>
    <dgm:pt modelId="{23C63D60-4C0D-4AEE-A9D2-8B3F25B6C15C}" type="pres">
      <dgm:prSet presAssocID="{5C2DAEE9-381D-4F68-A140-3FCB1325B5B4}" presName="upArrowText" presStyleLbl="revTx" presStyleIdx="0" presStyleCnt="2">
        <dgm:presLayoutVars>
          <dgm:chMax val="0"/>
          <dgm:bulletEnabled val="1"/>
        </dgm:presLayoutVars>
      </dgm:prSet>
      <dgm:spPr/>
    </dgm:pt>
    <dgm:pt modelId="{5B832BF4-528B-443C-A96F-009AB17BB5C6}" type="pres">
      <dgm:prSet presAssocID="{48DF3F7B-E175-4D02-B1DE-117F7764F501}" presName="downArrow" presStyleLbl="node1" presStyleIdx="1" presStyleCnt="2"/>
      <dgm:spPr/>
    </dgm:pt>
    <dgm:pt modelId="{C3180125-7FF5-49CF-9A80-558D4F5B523E}" type="pres">
      <dgm:prSet presAssocID="{48DF3F7B-E175-4D02-B1DE-117F7764F501}" presName="downArrowText" presStyleLbl="revTx" presStyleIdx="1" presStyleCnt="2" custLinFactNeighborX="-2580" custLinFactNeighborY="-5519">
        <dgm:presLayoutVars>
          <dgm:chMax val="0"/>
          <dgm:bulletEnabled val="1"/>
        </dgm:presLayoutVars>
      </dgm:prSet>
      <dgm:spPr/>
    </dgm:pt>
  </dgm:ptLst>
  <dgm:cxnLst>
    <dgm:cxn modelId="{6522FE1C-B701-424B-8524-30B45D073EC2}" type="presOf" srcId="{5C2DAEE9-381D-4F68-A140-3FCB1325B5B4}" destId="{23C63D60-4C0D-4AEE-A9D2-8B3F25B6C15C}" srcOrd="0" destOrd="0" presId="urn:microsoft.com/office/officeart/2005/8/layout/arrow4"/>
    <dgm:cxn modelId="{A418E31D-BF26-487B-BDF4-6C8ED0C7A1D8}" type="presOf" srcId="{48DF3F7B-E175-4D02-B1DE-117F7764F501}" destId="{C3180125-7FF5-49CF-9A80-558D4F5B523E}" srcOrd="0" destOrd="0" presId="urn:microsoft.com/office/officeart/2005/8/layout/arrow4"/>
    <dgm:cxn modelId="{74EC9D3A-9AC6-4291-9AB0-B23AB3782E98}" srcId="{8AEFEBC4-B110-49C8-952C-4777094BA3FE}" destId="{5C2DAEE9-381D-4F68-A140-3FCB1325B5B4}" srcOrd="0" destOrd="0" parTransId="{BD779A24-DB43-4414-B755-BBC81EB143C7}" sibTransId="{885F8588-A8D8-4080-A9C9-A4450B3EBEA4}"/>
    <dgm:cxn modelId="{41134F67-764B-4FE4-B8A4-DC5D4D9B15E7}" srcId="{8AEFEBC4-B110-49C8-952C-4777094BA3FE}" destId="{48DF3F7B-E175-4D02-B1DE-117F7764F501}" srcOrd="1" destOrd="0" parTransId="{7ABF9F70-DA18-48BE-B602-A80D5E01CF6E}" sibTransId="{C1EEC30B-B475-430A-9519-1DEA32BA6BCC}"/>
    <dgm:cxn modelId="{EA84EF76-AB7A-47CB-925F-4725792AF6B9}" type="presOf" srcId="{8AEFEBC4-B110-49C8-952C-4777094BA3FE}" destId="{61AB13C8-B8B2-4E00-B086-E70071C0EB65}" srcOrd="0" destOrd="0" presId="urn:microsoft.com/office/officeart/2005/8/layout/arrow4"/>
    <dgm:cxn modelId="{77EEAB58-A512-4006-8017-06AA7B6AABD1}" type="presParOf" srcId="{61AB13C8-B8B2-4E00-B086-E70071C0EB65}" destId="{CC4768CD-4987-4B0A-A009-8FD6502C7DB7}" srcOrd="0" destOrd="0" presId="urn:microsoft.com/office/officeart/2005/8/layout/arrow4"/>
    <dgm:cxn modelId="{F30CC9B8-095C-4CF9-AFA0-77849BD27D99}" type="presParOf" srcId="{61AB13C8-B8B2-4E00-B086-E70071C0EB65}" destId="{23C63D60-4C0D-4AEE-A9D2-8B3F25B6C15C}" srcOrd="1" destOrd="0" presId="urn:microsoft.com/office/officeart/2005/8/layout/arrow4"/>
    <dgm:cxn modelId="{0481722B-D054-4961-8A3F-993A0298DCC8}" type="presParOf" srcId="{61AB13C8-B8B2-4E00-B086-E70071C0EB65}" destId="{5B832BF4-528B-443C-A96F-009AB17BB5C6}" srcOrd="2" destOrd="0" presId="urn:microsoft.com/office/officeart/2005/8/layout/arrow4"/>
    <dgm:cxn modelId="{2B9578C9-600B-41B3-BA48-FCF42375A49F}" type="presParOf" srcId="{61AB13C8-B8B2-4E00-B086-E70071C0EB65}" destId="{C3180125-7FF5-49CF-9A80-558D4F5B523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631DFD-E1B3-473D-BF23-049A96A2B53B}"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273111CF-F024-47F6-A275-00F335B6A11C}">
      <dgm:prSet phldrT="[Text]" custT="1"/>
      <dgm:spPr/>
      <dgm:t>
        <a:bodyPr/>
        <a:lstStyle/>
        <a:p>
          <a:r>
            <a:rPr lang="en-US" sz="1800" dirty="0">
              <a:latin typeface="Copperplate Gothic Bold" pitchFamily="34" charset="0"/>
            </a:rPr>
            <a:t>one </a:t>
          </a:r>
          <a:r>
            <a:rPr lang="en-US" sz="1800" dirty="0" err="1">
              <a:latin typeface="Copperplate Gothic Bold" pitchFamily="34" charset="0"/>
            </a:rPr>
            <a:t>crore</a:t>
          </a:r>
          <a:r>
            <a:rPr lang="en-US" sz="1800" dirty="0">
              <a:latin typeface="Copperplate Gothic Bold" pitchFamily="34" charset="0"/>
            </a:rPr>
            <a:t> rupees in case of business or fifty lakh rupees.</a:t>
          </a:r>
          <a:endParaRPr lang="en-US" sz="1800" dirty="0"/>
        </a:p>
      </dgm:t>
    </dgm:pt>
    <dgm:pt modelId="{08882051-BAAA-479A-B09D-00ABD2149289}" type="parTrans" cxnId="{EF963FD0-2189-4D27-A3FD-E4A8AE7812DF}">
      <dgm:prSet/>
      <dgm:spPr/>
      <dgm:t>
        <a:bodyPr/>
        <a:lstStyle/>
        <a:p>
          <a:endParaRPr lang="en-US"/>
        </a:p>
      </dgm:t>
    </dgm:pt>
    <dgm:pt modelId="{9A8E14C9-F9FB-4A4C-82AB-3BB20CF6FA5C}" type="sibTrans" cxnId="{EF963FD0-2189-4D27-A3FD-E4A8AE7812DF}">
      <dgm:prSet/>
      <dgm:spPr/>
      <dgm:t>
        <a:bodyPr/>
        <a:lstStyle/>
        <a:p>
          <a:endParaRPr lang="en-US"/>
        </a:p>
      </dgm:t>
    </dgm:pt>
    <dgm:pt modelId="{8C9C1DA1-58E7-4B52-AB87-FC6A36848156}">
      <dgm:prSet phldrT="[Text]" custT="1"/>
      <dgm:spPr/>
      <dgm:t>
        <a:bodyPr/>
        <a:lstStyle/>
        <a:p>
          <a:r>
            <a:rPr lang="en-US" sz="1800" dirty="0">
              <a:latin typeface="Copperplate Gothic Bold" pitchFamily="34" charset="0"/>
            </a:rPr>
            <a:t>in case of profession, during the financial year immediately preceding the financial year in which such virtual digital asset is transferred;</a:t>
          </a:r>
          <a:br>
            <a:rPr lang="en-US" sz="1800" dirty="0">
              <a:latin typeface="Copperplate Gothic Bold" pitchFamily="34" charset="0"/>
            </a:rPr>
          </a:br>
          <a:endParaRPr lang="en-US" sz="1800" dirty="0">
            <a:latin typeface="Copperplate Gothic Bold" pitchFamily="34" charset="0"/>
          </a:endParaRPr>
        </a:p>
      </dgm:t>
    </dgm:pt>
    <dgm:pt modelId="{899630DC-B3D4-4863-A123-3CAAAC42466D}" type="parTrans" cxnId="{30899880-70EC-4383-9CF2-738A3317DD58}">
      <dgm:prSet/>
      <dgm:spPr/>
      <dgm:t>
        <a:bodyPr/>
        <a:lstStyle/>
        <a:p>
          <a:endParaRPr lang="en-US"/>
        </a:p>
      </dgm:t>
    </dgm:pt>
    <dgm:pt modelId="{6ED6FE61-0759-4FE2-A110-5D1300EE4194}" type="sibTrans" cxnId="{30899880-70EC-4383-9CF2-738A3317DD58}">
      <dgm:prSet/>
      <dgm:spPr/>
      <dgm:t>
        <a:bodyPr/>
        <a:lstStyle/>
        <a:p>
          <a:endParaRPr lang="en-US"/>
        </a:p>
      </dgm:t>
    </dgm:pt>
    <dgm:pt modelId="{042565BB-3DE9-4540-9CB5-2A71CB78C6CC}">
      <dgm:prSet phldrT="[Text]" custT="1"/>
      <dgm:spPr/>
      <dgm:t>
        <a:bodyPr/>
        <a:lstStyle/>
        <a:p>
          <a:r>
            <a:rPr lang="en-US" sz="1800" dirty="0">
              <a:latin typeface="Copperplate Gothic Bold" pitchFamily="34" charset="0"/>
            </a:rPr>
            <a:t>being an individual or Hindu undivided family having income under any head other than the head ‘Profits and gains of business or profession</a:t>
          </a:r>
          <a:r>
            <a:rPr lang="en-US" sz="700" b="0" i="0" dirty="0"/>
            <a:t>’. </a:t>
          </a:r>
          <a:br>
            <a:rPr lang="en-US" sz="700" dirty="0"/>
          </a:br>
          <a:br>
            <a:rPr lang="en-US" sz="700" dirty="0"/>
          </a:br>
          <a:endParaRPr lang="en-US" sz="700" dirty="0"/>
        </a:p>
      </dgm:t>
    </dgm:pt>
    <dgm:pt modelId="{71F094EB-FAAE-4026-996A-75A228F098B0}" type="parTrans" cxnId="{203C19C1-9DA2-4A78-B6B4-9B4448FC6340}">
      <dgm:prSet/>
      <dgm:spPr/>
      <dgm:t>
        <a:bodyPr/>
        <a:lstStyle/>
        <a:p>
          <a:endParaRPr lang="en-US"/>
        </a:p>
      </dgm:t>
    </dgm:pt>
    <dgm:pt modelId="{65C4AA11-1BD8-4638-94F3-83D35F894B52}" type="sibTrans" cxnId="{203C19C1-9DA2-4A78-B6B4-9B4448FC6340}">
      <dgm:prSet/>
      <dgm:spPr/>
      <dgm:t>
        <a:bodyPr/>
        <a:lstStyle/>
        <a:p>
          <a:endParaRPr lang="en-US"/>
        </a:p>
      </dgm:t>
    </dgm:pt>
    <dgm:pt modelId="{63AFAD44-864F-4764-94C1-E7263853A802}" type="pres">
      <dgm:prSet presAssocID="{D0631DFD-E1B3-473D-BF23-049A96A2B53B}" presName="Name0" presStyleCnt="0">
        <dgm:presLayoutVars>
          <dgm:chMax val="7"/>
          <dgm:chPref val="7"/>
          <dgm:dir/>
          <dgm:animLvl val="lvl"/>
        </dgm:presLayoutVars>
      </dgm:prSet>
      <dgm:spPr/>
    </dgm:pt>
    <dgm:pt modelId="{7BC0FE6D-878A-4B48-96DA-0779EF47719A}" type="pres">
      <dgm:prSet presAssocID="{273111CF-F024-47F6-A275-00F335B6A11C}" presName="Accent1" presStyleCnt="0"/>
      <dgm:spPr/>
    </dgm:pt>
    <dgm:pt modelId="{4702C0D2-DF9A-4A57-82FF-54B62E9D64C4}" type="pres">
      <dgm:prSet presAssocID="{273111CF-F024-47F6-A275-00F335B6A11C}" presName="Accent" presStyleLbl="node1" presStyleIdx="0" presStyleCnt="3" custScaleX="320881" custScaleY="89497"/>
      <dgm:spPr/>
    </dgm:pt>
    <dgm:pt modelId="{015AFE88-F061-4484-B8A5-66B8742371F2}" type="pres">
      <dgm:prSet presAssocID="{273111CF-F024-47F6-A275-00F335B6A11C}" presName="Parent1" presStyleLbl="revTx" presStyleIdx="0" presStyleCnt="3" custScaleX="337426" custScaleY="149296" custLinFactNeighborX="-2054" custLinFactNeighborY="-10535">
        <dgm:presLayoutVars>
          <dgm:chMax val="1"/>
          <dgm:chPref val="1"/>
          <dgm:bulletEnabled val="1"/>
        </dgm:presLayoutVars>
      </dgm:prSet>
      <dgm:spPr/>
    </dgm:pt>
    <dgm:pt modelId="{1296FE30-948F-41F3-AF8B-98A8E757E32E}" type="pres">
      <dgm:prSet presAssocID="{8C9C1DA1-58E7-4B52-AB87-FC6A36848156}" presName="Accent2" presStyleCnt="0"/>
      <dgm:spPr/>
    </dgm:pt>
    <dgm:pt modelId="{DDCB1BD4-A00E-4E02-868C-7F579BA6795D}" type="pres">
      <dgm:prSet presAssocID="{8C9C1DA1-58E7-4B52-AB87-FC6A36848156}" presName="Accent" presStyleLbl="node1" presStyleIdx="1" presStyleCnt="3" custScaleX="285642"/>
      <dgm:spPr/>
    </dgm:pt>
    <dgm:pt modelId="{73B4B0BC-E527-478D-B865-B79B2D919CCF}" type="pres">
      <dgm:prSet presAssocID="{8C9C1DA1-58E7-4B52-AB87-FC6A36848156}" presName="Parent2" presStyleLbl="revTx" presStyleIdx="1" presStyleCnt="3" custScaleX="480098" custLinFactX="25962" custLinFactNeighborX="100000" custLinFactNeighborY="7404">
        <dgm:presLayoutVars>
          <dgm:chMax val="1"/>
          <dgm:chPref val="1"/>
          <dgm:bulletEnabled val="1"/>
        </dgm:presLayoutVars>
      </dgm:prSet>
      <dgm:spPr/>
    </dgm:pt>
    <dgm:pt modelId="{148010EB-7562-4813-803A-75F73D2A911B}" type="pres">
      <dgm:prSet presAssocID="{042565BB-3DE9-4540-9CB5-2A71CB78C6CC}" presName="Accent3" presStyleCnt="0"/>
      <dgm:spPr/>
    </dgm:pt>
    <dgm:pt modelId="{7F9A9F24-60BE-4301-ABD6-44DAFBC7841E}" type="pres">
      <dgm:prSet presAssocID="{042565BB-3DE9-4540-9CB5-2A71CB78C6CC}" presName="Accent" presStyleLbl="node1" presStyleIdx="2" presStyleCnt="3" custScaleX="387954"/>
      <dgm:spPr/>
    </dgm:pt>
    <dgm:pt modelId="{0DECABBF-8E0D-4DC4-88D8-75B5D6B13A04}" type="pres">
      <dgm:prSet presAssocID="{042565BB-3DE9-4540-9CB5-2A71CB78C6CC}" presName="Parent3" presStyleLbl="revTx" presStyleIdx="2" presStyleCnt="3" custScaleX="456382" custScaleY="131757" custLinFactNeighborX="-1755" custLinFactNeighborY="20250">
        <dgm:presLayoutVars>
          <dgm:chMax val="1"/>
          <dgm:chPref val="1"/>
          <dgm:bulletEnabled val="1"/>
        </dgm:presLayoutVars>
      </dgm:prSet>
      <dgm:spPr/>
    </dgm:pt>
  </dgm:ptLst>
  <dgm:cxnLst>
    <dgm:cxn modelId="{30899880-70EC-4383-9CF2-738A3317DD58}" srcId="{D0631DFD-E1B3-473D-BF23-049A96A2B53B}" destId="{8C9C1DA1-58E7-4B52-AB87-FC6A36848156}" srcOrd="1" destOrd="0" parTransId="{899630DC-B3D4-4863-A123-3CAAAC42466D}" sibTransId="{6ED6FE61-0759-4FE2-A110-5D1300EE4194}"/>
    <dgm:cxn modelId="{81081798-6F50-4360-8463-2545FD6890A7}" type="presOf" srcId="{D0631DFD-E1B3-473D-BF23-049A96A2B53B}" destId="{63AFAD44-864F-4764-94C1-E7263853A802}" srcOrd="0" destOrd="0" presId="urn:microsoft.com/office/officeart/2009/layout/CircleArrowProcess"/>
    <dgm:cxn modelId="{203C19C1-9DA2-4A78-B6B4-9B4448FC6340}" srcId="{D0631DFD-E1B3-473D-BF23-049A96A2B53B}" destId="{042565BB-3DE9-4540-9CB5-2A71CB78C6CC}" srcOrd="2" destOrd="0" parTransId="{71F094EB-FAAE-4026-996A-75A228F098B0}" sibTransId="{65C4AA11-1BD8-4638-94F3-83D35F894B52}"/>
    <dgm:cxn modelId="{B7E456C1-7F60-4BCA-8419-B4F607A95113}" type="presOf" srcId="{273111CF-F024-47F6-A275-00F335B6A11C}" destId="{015AFE88-F061-4484-B8A5-66B8742371F2}" srcOrd="0" destOrd="0" presId="urn:microsoft.com/office/officeart/2009/layout/CircleArrowProcess"/>
    <dgm:cxn modelId="{EF963FD0-2189-4D27-A3FD-E4A8AE7812DF}" srcId="{D0631DFD-E1B3-473D-BF23-049A96A2B53B}" destId="{273111CF-F024-47F6-A275-00F335B6A11C}" srcOrd="0" destOrd="0" parTransId="{08882051-BAAA-479A-B09D-00ABD2149289}" sibTransId="{9A8E14C9-F9FB-4A4C-82AB-3BB20CF6FA5C}"/>
    <dgm:cxn modelId="{D843F9D6-6281-4927-88BD-11BB2A65AB27}" type="presOf" srcId="{8C9C1DA1-58E7-4B52-AB87-FC6A36848156}" destId="{73B4B0BC-E527-478D-B865-B79B2D919CCF}" srcOrd="0" destOrd="0" presId="urn:microsoft.com/office/officeart/2009/layout/CircleArrowProcess"/>
    <dgm:cxn modelId="{95840EFF-2878-42BA-94FD-E58E4AA58CB0}" type="presOf" srcId="{042565BB-3DE9-4540-9CB5-2A71CB78C6CC}" destId="{0DECABBF-8E0D-4DC4-88D8-75B5D6B13A04}" srcOrd="0" destOrd="0" presId="urn:microsoft.com/office/officeart/2009/layout/CircleArrowProcess"/>
    <dgm:cxn modelId="{31924171-3ED6-42FF-BBE5-6E6B3EFFA227}" type="presParOf" srcId="{63AFAD44-864F-4764-94C1-E7263853A802}" destId="{7BC0FE6D-878A-4B48-96DA-0779EF47719A}" srcOrd="0" destOrd="0" presId="urn:microsoft.com/office/officeart/2009/layout/CircleArrowProcess"/>
    <dgm:cxn modelId="{C40161F7-B2C3-4633-8DC7-E6318C44BDA4}" type="presParOf" srcId="{7BC0FE6D-878A-4B48-96DA-0779EF47719A}" destId="{4702C0D2-DF9A-4A57-82FF-54B62E9D64C4}" srcOrd="0" destOrd="0" presId="urn:microsoft.com/office/officeart/2009/layout/CircleArrowProcess"/>
    <dgm:cxn modelId="{E3956039-979F-488A-ADDE-594297796CF9}" type="presParOf" srcId="{63AFAD44-864F-4764-94C1-E7263853A802}" destId="{015AFE88-F061-4484-B8A5-66B8742371F2}" srcOrd="1" destOrd="0" presId="urn:microsoft.com/office/officeart/2009/layout/CircleArrowProcess"/>
    <dgm:cxn modelId="{99000A80-B729-452C-9AEB-F95A39D658F1}" type="presParOf" srcId="{63AFAD44-864F-4764-94C1-E7263853A802}" destId="{1296FE30-948F-41F3-AF8B-98A8E757E32E}" srcOrd="2" destOrd="0" presId="urn:microsoft.com/office/officeart/2009/layout/CircleArrowProcess"/>
    <dgm:cxn modelId="{FC85BA65-2B31-40D0-A1BC-8CC37FE08502}" type="presParOf" srcId="{1296FE30-948F-41F3-AF8B-98A8E757E32E}" destId="{DDCB1BD4-A00E-4E02-868C-7F579BA6795D}" srcOrd="0" destOrd="0" presId="urn:microsoft.com/office/officeart/2009/layout/CircleArrowProcess"/>
    <dgm:cxn modelId="{E27D43D3-344F-49FA-ACDE-714DA745BBC4}" type="presParOf" srcId="{63AFAD44-864F-4764-94C1-E7263853A802}" destId="{73B4B0BC-E527-478D-B865-B79B2D919CCF}" srcOrd="3" destOrd="0" presId="urn:microsoft.com/office/officeart/2009/layout/CircleArrowProcess"/>
    <dgm:cxn modelId="{01A27FA2-78B6-46AE-B42A-CDF3C2EB2952}" type="presParOf" srcId="{63AFAD44-864F-4764-94C1-E7263853A802}" destId="{148010EB-7562-4813-803A-75F73D2A911B}" srcOrd="4" destOrd="0" presId="urn:microsoft.com/office/officeart/2009/layout/CircleArrowProcess"/>
    <dgm:cxn modelId="{686D715F-F4CA-4ABD-816A-2E3C1B9B327F}" type="presParOf" srcId="{148010EB-7562-4813-803A-75F73D2A911B}" destId="{7F9A9F24-60BE-4301-ABD6-44DAFBC7841E}" srcOrd="0" destOrd="0" presId="urn:microsoft.com/office/officeart/2009/layout/CircleArrowProcess"/>
    <dgm:cxn modelId="{9482DCFA-3847-4583-8547-812FC0BF4F49}" type="presParOf" srcId="{63AFAD44-864F-4764-94C1-E7263853A802}" destId="{0DECABBF-8E0D-4DC4-88D8-75B5D6B13A0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53716-5EF7-43AC-B754-03142A8929F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38B8088-1D20-4F76-A86E-47C1A5C010B8}">
      <dgm:prSet phldrT="[Text]"/>
      <dgm:spPr/>
      <dgm:t>
        <a:bodyPr/>
        <a:lstStyle/>
        <a:p>
          <a:pPr rtl="0"/>
          <a:r>
            <a:rPr lang="en-US"/>
            <a:t>Any person responsible for providing to a resident, any benefit or perquisite, whether convertible into money or not, arising from business or the exercise of a profession, by such resident, shall, before providing such benefit or perquisite, as the case may be, to such resident, ensure that tax has been deducted in respect of such benefit or perquisite at the rate of ten per cent. of the value or aggregate of value of such benefit or perquisite:</a:t>
          </a:r>
        </a:p>
      </dgm:t>
    </dgm:pt>
    <dgm:pt modelId="{6C3309F1-06E6-4697-8BB7-A7A767C2BB99}" type="parTrans" cxnId="{BA3E2B9E-416C-423E-828A-7D8DA3B59D39}">
      <dgm:prSet/>
      <dgm:spPr/>
      <dgm:t>
        <a:bodyPr/>
        <a:lstStyle/>
        <a:p>
          <a:endParaRPr lang="en-US"/>
        </a:p>
      </dgm:t>
    </dgm:pt>
    <dgm:pt modelId="{DC578F6D-5419-4660-AD36-3C0A4AC1BE23}" type="sibTrans" cxnId="{BA3E2B9E-416C-423E-828A-7D8DA3B59D39}">
      <dgm:prSet/>
      <dgm:spPr/>
      <dgm:t>
        <a:bodyPr/>
        <a:lstStyle/>
        <a:p>
          <a:endParaRPr lang="en-US"/>
        </a:p>
      </dgm:t>
    </dgm:pt>
    <dgm:pt modelId="{63FCA530-8F6D-49A9-89E3-E987118B5C6F}">
      <dgm:prSet phldr="0"/>
      <dgm:spPr/>
      <dgm:t>
        <a:bodyPr/>
        <a:lstStyle/>
        <a:p>
          <a:pPr rtl="0"/>
          <a:r>
            <a:rPr lang="en-US" dirty="0"/>
            <a:t>Provided that in a case where the benefit or perquisite, as the case may be, is wholly in kind or partly in cash and partly in kind but such part in cash is not sufficient to meet the liability of deduction of tax in respect of whole of such benefit or perquisite, the person responsible for providing such benefit or perquisite shall, before releasing the benefit or perquisite, ensure that tax has been paid in respect of the benefit or perquisite: </a:t>
          </a:r>
          <a:endParaRPr lang="en-US" dirty="0">
            <a:latin typeface="Calibri"/>
          </a:endParaRPr>
        </a:p>
      </dgm:t>
    </dgm:pt>
    <dgm:pt modelId="{63DC7F35-8AC3-4B7D-BCCE-0A9C9A3F1C19}" type="parTrans" cxnId="{5B7B5DB6-3995-481E-83CB-97EBDC58697B}">
      <dgm:prSet/>
      <dgm:spPr/>
    </dgm:pt>
    <dgm:pt modelId="{0A562B0B-CE69-41CD-9C31-E3ED52416575}" type="sibTrans" cxnId="{5B7B5DB6-3995-481E-83CB-97EBDC58697B}">
      <dgm:prSet/>
      <dgm:spPr/>
    </dgm:pt>
    <dgm:pt modelId="{506E83C7-71B7-4CDF-A90F-94516E53FB2F}" type="pres">
      <dgm:prSet presAssocID="{90953716-5EF7-43AC-B754-03142A8929FC}" presName="vert0" presStyleCnt="0">
        <dgm:presLayoutVars>
          <dgm:dir/>
          <dgm:animOne val="branch"/>
          <dgm:animLvl val="lvl"/>
        </dgm:presLayoutVars>
      </dgm:prSet>
      <dgm:spPr/>
    </dgm:pt>
    <dgm:pt modelId="{423976D1-2CFF-41C3-A8E1-4B19C2CC1C4C}" type="pres">
      <dgm:prSet presAssocID="{D38B8088-1D20-4F76-A86E-47C1A5C010B8}" presName="thickLine" presStyleLbl="alignNode1" presStyleIdx="0" presStyleCnt="2"/>
      <dgm:spPr/>
    </dgm:pt>
    <dgm:pt modelId="{237643E0-93B1-4623-88DE-D8E24D3DF9D6}" type="pres">
      <dgm:prSet presAssocID="{D38B8088-1D20-4F76-A86E-47C1A5C010B8}" presName="horz1" presStyleCnt="0"/>
      <dgm:spPr/>
    </dgm:pt>
    <dgm:pt modelId="{36B05FB4-323C-4394-AB3C-2ECCB7818E93}" type="pres">
      <dgm:prSet presAssocID="{D38B8088-1D20-4F76-A86E-47C1A5C010B8}" presName="tx1" presStyleLbl="revTx" presStyleIdx="0" presStyleCnt="2"/>
      <dgm:spPr/>
    </dgm:pt>
    <dgm:pt modelId="{5B1235D4-43C6-4CDD-AB17-220D3FA706AC}" type="pres">
      <dgm:prSet presAssocID="{D38B8088-1D20-4F76-A86E-47C1A5C010B8}" presName="vert1" presStyleCnt="0"/>
      <dgm:spPr/>
    </dgm:pt>
    <dgm:pt modelId="{2C0FE52F-9B08-4967-8528-BC87F8FD5442}" type="pres">
      <dgm:prSet presAssocID="{63FCA530-8F6D-49A9-89E3-E987118B5C6F}" presName="thickLine" presStyleLbl="alignNode1" presStyleIdx="1" presStyleCnt="2"/>
      <dgm:spPr/>
    </dgm:pt>
    <dgm:pt modelId="{8E6C3A3E-087B-4ADA-A995-8FCD76A6A57D}" type="pres">
      <dgm:prSet presAssocID="{63FCA530-8F6D-49A9-89E3-E987118B5C6F}" presName="horz1" presStyleCnt="0"/>
      <dgm:spPr/>
    </dgm:pt>
    <dgm:pt modelId="{BCC02D83-A5AD-49FE-86B2-6674DEE2BE6E}" type="pres">
      <dgm:prSet presAssocID="{63FCA530-8F6D-49A9-89E3-E987118B5C6F}" presName="tx1" presStyleLbl="revTx" presStyleIdx="1" presStyleCnt="2"/>
      <dgm:spPr/>
    </dgm:pt>
    <dgm:pt modelId="{A33AC904-505B-4074-8C7A-D7644429FD68}" type="pres">
      <dgm:prSet presAssocID="{63FCA530-8F6D-49A9-89E3-E987118B5C6F}" presName="vert1" presStyleCnt="0"/>
      <dgm:spPr/>
    </dgm:pt>
  </dgm:ptLst>
  <dgm:cxnLst>
    <dgm:cxn modelId="{720E112C-A455-4B61-A85F-C6618BCC0509}" type="presOf" srcId="{90953716-5EF7-43AC-B754-03142A8929FC}" destId="{506E83C7-71B7-4CDF-A90F-94516E53FB2F}" srcOrd="0" destOrd="0" presId="urn:microsoft.com/office/officeart/2008/layout/LinedList"/>
    <dgm:cxn modelId="{506F8C3E-2C43-4089-AF7B-1702E41E3D6D}" type="presOf" srcId="{D38B8088-1D20-4F76-A86E-47C1A5C010B8}" destId="{36B05FB4-323C-4394-AB3C-2ECCB7818E93}" srcOrd="0" destOrd="0" presId="urn:microsoft.com/office/officeart/2008/layout/LinedList"/>
    <dgm:cxn modelId="{BA3E2B9E-416C-423E-828A-7D8DA3B59D39}" srcId="{90953716-5EF7-43AC-B754-03142A8929FC}" destId="{D38B8088-1D20-4F76-A86E-47C1A5C010B8}" srcOrd="0" destOrd="0" parTransId="{6C3309F1-06E6-4697-8BB7-A7A767C2BB99}" sibTransId="{DC578F6D-5419-4660-AD36-3C0A4AC1BE23}"/>
    <dgm:cxn modelId="{9BF649AE-2FD8-480D-8B3E-B1AF271C5C1C}" type="presOf" srcId="{63FCA530-8F6D-49A9-89E3-E987118B5C6F}" destId="{BCC02D83-A5AD-49FE-86B2-6674DEE2BE6E}" srcOrd="0" destOrd="0" presId="urn:microsoft.com/office/officeart/2008/layout/LinedList"/>
    <dgm:cxn modelId="{5B7B5DB6-3995-481E-83CB-97EBDC58697B}" srcId="{90953716-5EF7-43AC-B754-03142A8929FC}" destId="{63FCA530-8F6D-49A9-89E3-E987118B5C6F}" srcOrd="1" destOrd="0" parTransId="{63DC7F35-8AC3-4B7D-BCCE-0A9C9A3F1C19}" sibTransId="{0A562B0B-CE69-41CD-9C31-E3ED52416575}"/>
    <dgm:cxn modelId="{17CB06A6-9E09-4A3C-A35E-FE66D92B1F39}" type="presParOf" srcId="{506E83C7-71B7-4CDF-A90F-94516E53FB2F}" destId="{423976D1-2CFF-41C3-A8E1-4B19C2CC1C4C}" srcOrd="0" destOrd="0" presId="urn:microsoft.com/office/officeart/2008/layout/LinedList"/>
    <dgm:cxn modelId="{784EC534-9304-4588-91C8-70B1E711748D}" type="presParOf" srcId="{506E83C7-71B7-4CDF-A90F-94516E53FB2F}" destId="{237643E0-93B1-4623-88DE-D8E24D3DF9D6}" srcOrd="1" destOrd="0" presId="urn:microsoft.com/office/officeart/2008/layout/LinedList"/>
    <dgm:cxn modelId="{AD657F6F-3164-4871-839A-97478D983C4C}" type="presParOf" srcId="{237643E0-93B1-4623-88DE-D8E24D3DF9D6}" destId="{36B05FB4-323C-4394-AB3C-2ECCB7818E93}" srcOrd="0" destOrd="0" presId="urn:microsoft.com/office/officeart/2008/layout/LinedList"/>
    <dgm:cxn modelId="{9B5DA335-9D9D-4A1B-83C6-9DF7558691E4}" type="presParOf" srcId="{237643E0-93B1-4623-88DE-D8E24D3DF9D6}" destId="{5B1235D4-43C6-4CDD-AB17-220D3FA706AC}" srcOrd="1" destOrd="0" presId="urn:microsoft.com/office/officeart/2008/layout/LinedList"/>
    <dgm:cxn modelId="{7FEED447-2D1E-4054-85CE-5AC92107AD03}" type="presParOf" srcId="{506E83C7-71B7-4CDF-A90F-94516E53FB2F}" destId="{2C0FE52F-9B08-4967-8528-BC87F8FD5442}" srcOrd="2" destOrd="0" presId="urn:microsoft.com/office/officeart/2008/layout/LinedList"/>
    <dgm:cxn modelId="{A3739AA1-65BA-4BAE-906D-598E609709F5}" type="presParOf" srcId="{506E83C7-71B7-4CDF-A90F-94516E53FB2F}" destId="{8E6C3A3E-087B-4ADA-A995-8FCD76A6A57D}" srcOrd="3" destOrd="0" presId="urn:microsoft.com/office/officeart/2008/layout/LinedList"/>
    <dgm:cxn modelId="{9F40D3D2-2E50-40DF-9A4B-34442F368853}" type="presParOf" srcId="{8E6C3A3E-087B-4ADA-A995-8FCD76A6A57D}" destId="{BCC02D83-A5AD-49FE-86B2-6674DEE2BE6E}" srcOrd="0" destOrd="0" presId="urn:microsoft.com/office/officeart/2008/layout/LinedList"/>
    <dgm:cxn modelId="{D0E80884-67ED-4CAE-816E-55378B2A6463}" type="presParOf" srcId="{8E6C3A3E-087B-4ADA-A995-8FCD76A6A57D}" destId="{A33AC904-505B-4074-8C7A-D7644429FD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C97FD-7AEA-4F58-A7D0-2D9F8885310D}"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DA3CA681-8740-40C0-9E05-C7ACA92EC4DF}">
      <dgm:prSet phldrT="[Text]" custT="1"/>
      <dgm:spPr/>
      <dgm:t>
        <a:bodyPr/>
        <a:lstStyle/>
        <a:p>
          <a:r>
            <a:rPr lang="en-US" sz="2800" b="0" i="0" dirty="0"/>
            <a:t>The aforesaid provision is applicable where the aggregate value of benefit or perquisite paid or likely to be paid in </a:t>
          </a:r>
          <a:r>
            <a:rPr lang="en-US" sz="2800" b="1" i="0" u="sng" dirty="0">
              <a:effectLst>
                <a:outerShdw blurRad="38100" dist="38100" dir="2700000" algn="tl">
                  <a:srgbClr val="000000">
                    <a:alpha val="43137"/>
                  </a:srgbClr>
                </a:outerShdw>
              </a:effectLst>
            </a:rPr>
            <a:t>financial year is twenty thousand rupees or more</a:t>
          </a:r>
          <a:r>
            <a:rPr lang="en-US" sz="1900" b="0" i="0" dirty="0"/>
            <a:t>.</a:t>
          </a:r>
          <a:endParaRPr lang="en-US" sz="1900" dirty="0"/>
        </a:p>
      </dgm:t>
    </dgm:pt>
    <dgm:pt modelId="{B5FABBC4-84B3-4EAD-B4A2-4D0459DD064A}" type="parTrans" cxnId="{3DE2D339-1A3A-4F05-9422-E1B7AF5255B7}">
      <dgm:prSet/>
      <dgm:spPr/>
      <dgm:t>
        <a:bodyPr/>
        <a:lstStyle/>
        <a:p>
          <a:endParaRPr lang="en-US"/>
        </a:p>
      </dgm:t>
    </dgm:pt>
    <dgm:pt modelId="{D939FF11-3CB4-43D3-8D66-0000FED8C8DD}" type="sibTrans" cxnId="{3DE2D339-1A3A-4F05-9422-E1B7AF5255B7}">
      <dgm:prSet/>
      <dgm:spPr/>
      <dgm:t>
        <a:bodyPr/>
        <a:lstStyle/>
        <a:p>
          <a:endParaRPr lang="en-US"/>
        </a:p>
      </dgm:t>
    </dgm:pt>
    <dgm:pt modelId="{66F52174-F0EE-463D-92FD-580BA92C43B1}">
      <dgm:prSet phldrT="[Text]" custT="1"/>
      <dgm:spPr/>
      <dgm:t>
        <a:bodyPr/>
        <a:lstStyle/>
        <a:p>
          <a:pPr rtl="0"/>
          <a:r>
            <a:rPr lang="en-US" sz="2000" b="0" i="0" dirty="0"/>
            <a:t>the expression “person responsible for providing” means the person providing such benefit or perquisite, or in case of a company, the company itself including the </a:t>
          </a:r>
          <a:r>
            <a:rPr lang="en-US" sz="1900" b="0" i="0" dirty="0"/>
            <a:t>principal officer thereof</a:t>
          </a:r>
          <a:endParaRPr lang="en-US" sz="1900" dirty="0"/>
        </a:p>
      </dgm:t>
    </dgm:pt>
    <dgm:pt modelId="{AB4407A8-9FED-4458-9C48-D0CFA4A15615}" type="parTrans" cxnId="{D639FDB7-006F-44DE-ADFF-2A0E38DDFD0C}">
      <dgm:prSet/>
      <dgm:spPr/>
      <dgm:t>
        <a:bodyPr/>
        <a:lstStyle/>
        <a:p>
          <a:endParaRPr lang="en-US"/>
        </a:p>
      </dgm:t>
    </dgm:pt>
    <dgm:pt modelId="{F2AE1368-848C-4F4D-86FC-F0A879A28634}" type="sibTrans" cxnId="{D639FDB7-006F-44DE-ADFF-2A0E38DDFD0C}">
      <dgm:prSet/>
      <dgm:spPr/>
      <dgm:t>
        <a:bodyPr/>
        <a:lstStyle/>
        <a:p>
          <a:endParaRPr lang="en-US"/>
        </a:p>
      </dgm:t>
    </dgm:pt>
    <dgm:pt modelId="{FF678ABF-5BE2-47CE-8D4C-DB440D601645}">
      <dgm:prSet phldrT="[Text]"/>
      <dgm:spPr/>
      <dgm:t>
        <a:bodyPr/>
        <a:lstStyle/>
        <a:p>
          <a:r>
            <a:rPr lang="en-US" b="1" i="0" u="sng" dirty="0">
              <a:effectLst>
                <a:outerShdw blurRad="38100" dist="38100" dir="2700000" algn="tl">
                  <a:srgbClr val="000000">
                    <a:alpha val="43137"/>
                  </a:srgbClr>
                </a:outerShdw>
              </a:effectLst>
            </a:rPr>
            <a:t>non-applicability of said section to small enterprises run by individual or Hindu undivided family are proposed to be made</a:t>
          </a:r>
          <a:r>
            <a:rPr lang="en-US" b="0" i="0" dirty="0"/>
            <a:t>.</a:t>
          </a:r>
          <a:endParaRPr lang="en-US" dirty="0"/>
        </a:p>
      </dgm:t>
    </dgm:pt>
    <dgm:pt modelId="{769C030F-47A1-4259-9615-276A17323BC2}" type="parTrans" cxnId="{1C344C92-C2D8-4BCB-A57F-7E4F89FD9FD1}">
      <dgm:prSet/>
      <dgm:spPr/>
      <dgm:t>
        <a:bodyPr/>
        <a:lstStyle/>
        <a:p>
          <a:endParaRPr lang="en-US"/>
        </a:p>
      </dgm:t>
    </dgm:pt>
    <dgm:pt modelId="{37AA4D3D-E730-4B3C-BF63-C7C9CD860DFB}" type="sibTrans" cxnId="{1C344C92-C2D8-4BCB-A57F-7E4F89FD9FD1}">
      <dgm:prSet/>
      <dgm:spPr/>
      <dgm:t>
        <a:bodyPr/>
        <a:lstStyle/>
        <a:p>
          <a:endParaRPr lang="en-US"/>
        </a:p>
      </dgm:t>
    </dgm:pt>
    <dgm:pt modelId="{59E98974-867A-4A70-98A8-67BC932FB9AF}" type="pres">
      <dgm:prSet presAssocID="{643C97FD-7AEA-4F58-A7D0-2D9F8885310D}" presName="Name0" presStyleCnt="0">
        <dgm:presLayoutVars>
          <dgm:dir/>
          <dgm:resizeHandles val="exact"/>
        </dgm:presLayoutVars>
      </dgm:prSet>
      <dgm:spPr/>
    </dgm:pt>
    <dgm:pt modelId="{A90C3EE4-529A-40F5-BF08-AA28CFA3B068}" type="pres">
      <dgm:prSet presAssocID="{DA3CA681-8740-40C0-9E05-C7ACA92EC4DF}" presName="node" presStyleLbl="node1" presStyleIdx="0" presStyleCnt="3">
        <dgm:presLayoutVars>
          <dgm:bulletEnabled val="1"/>
        </dgm:presLayoutVars>
      </dgm:prSet>
      <dgm:spPr/>
    </dgm:pt>
    <dgm:pt modelId="{2DCB560A-C28E-48E2-96BC-EBBB1A0422D6}" type="pres">
      <dgm:prSet presAssocID="{D939FF11-3CB4-43D3-8D66-0000FED8C8DD}" presName="sibTrans" presStyleCnt="0"/>
      <dgm:spPr/>
    </dgm:pt>
    <dgm:pt modelId="{C47ABF70-CC75-4734-B805-421F29E1A1A4}" type="pres">
      <dgm:prSet presAssocID="{66F52174-F0EE-463D-92FD-580BA92C43B1}" presName="node" presStyleLbl="node1" presStyleIdx="1" presStyleCnt="3">
        <dgm:presLayoutVars>
          <dgm:bulletEnabled val="1"/>
        </dgm:presLayoutVars>
      </dgm:prSet>
      <dgm:spPr/>
    </dgm:pt>
    <dgm:pt modelId="{E07A9F0D-9DAC-4EB7-845C-5F3266E5241C}" type="pres">
      <dgm:prSet presAssocID="{F2AE1368-848C-4F4D-86FC-F0A879A28634}" presName="sibTrans" presStyleCnt="0"/>
      <dgm:spPr/>
    </dgm:pt>
    <dgm:pt modelId="{9A7ECC10-3ABF-4493-A1C6-2EF970451904}" type="pres">
      <dgm:prSet presAssocID="{FF678ABF-5BE2-47CE-8D4C-DB440D601645}" presName="node" presStyleLbl="node1" presStyleIdx="2" presStyleCnt="3">
        <dgm:presLayoutVars>
          <dgm:bulletEnabled val="1"/>
        </dgm:presLayoutVars>
      </dgm:prSet>
      <dgm:spPr/>
    </dgm:pt>
  </dgm:ptLst>
  <dgm:cxnLst>
    <dgm:cxn modelId="{3DE2D339-1A3A-4F05-9422-E1B7AF5255B7}" srcId="{643C97FD-7AEA-4F58-A7D0-2D9F8885310D}" destId="{DA3CA681-8740-40C0-9E05-C7ACA92EC4DF}" srcOrd="0" destOrd="0" parTransId="{B5FABBC4-84B3-4EAD-B4A2-4D0459DD064A}" sibTransId="{D939FF11-3CB4-43D3-8D66-0000FED8C8DD}"/>
    <dgm:cxn modelId="{296EA43C-0EE1-4DDF-828E-7A289CC85B81}" type="presOf" srcId="{DA3CA681-8740-40C0-9E05-C7ACA92EC4DF}" destId="{A90C3EE4-529A-40F5-BF08-AA28CFA3B068}" srcOrd="0" destOrd="0" presId="urn:microsoft.com/office/officeart/2005/8/layout/hList6"/>
    <dgm:cxn modelId="{65192085-E03D-4B6C-9DE4-80BB7A5DCE5A}" type="presOf" srcId="{FF678ABF-5BE2-47CE-8D4C-DB440D601645}" destId="{9A7ECC10-3ABF-4493-A1C6-2EF970451904}" srcOrd="0" destOrd="0" presId="urn:microsoft.com/office/officeart/2005/8/layout/hList6"/>
    <dgm:cxn modelId="{7FD9E189-121E-404A-8BA8-9B2C43AB3359}" type="presOf" srcId="{643C97FD-7AEA-4F58-A7D0-2D9F8885310D}" destId="{59E98974-867A-4A70-98A8-67BC932FB9AF}" srcOrd="0" destOrd="0" presId="urn:microsoft.com/office/officeart/2005/8/layout/hList6"/>
    <dgm:cxn modelId="{1C344C92-C2D8-4BCB-A57F-7E4F89FD9FD1}" srcId="{643C97FD-7AEA-4F58-A7D0-2D9F8885310D}" destId="{FF678ABF-5BE2-47CE-8D4C-DB440D601645}" srcOrd="2" destOrd="0" parTransId="{769C030F-47A1-4259-9615-276A17323BC2}" sibTransId="{37AA4D3D-E730-4B3C-BF63-C7C9CD860DFB}"/>
    <dgm:cxn modelId="{310C93A2-AC11-4152-9B6C-6310BC4DDCBF}" type="presOf" srcId="{66F52174-F0EE-463D-92FD-580BA92C43B1}" destId="{C47ABF70-CC75-4734-B805-421F29E1A1A4}" srcOrd="0" destOrd="0" presId="urn:microsoft.com/office/officeart/2005/8/layout/hList6"/>
    <dgm:cxn modelId="{D639FDB7-006F-44DE-ADFF-2A0E38DDFD0C}" srcId="{643C97FD-7AEA-4F58-A7D0-2D9F8885310D}" destId="{66F52174-F0EE-463D-92FD-580BA92C43B1}" srcOrd="1" destOrd="0" parTransId="{AB4407A8-9FED-4458-9C48-D0CFA4A15615}" sibTransId="{F2AE1368-848C-4F4D-86FC-F0A879A28634}"/>
    <dgm:cxn modelId="{8CFCB409-8488-49B0-8408-B6F8DB13586D}" type="presParOf" srcId="{59E98974-867A-4A70-98A8-67BC932FB9AF}" destId="{A90C3EE4-529A-40F5-BF08-AA28CFA3B068}" srcOrd="0" destOrd="0" presId="urn:microsoft.com/office/officeart/2005/8/layout/hList6"/>
    <dgm:cxn modelId="{5703C1A8-5E13-4DBE-9074-49130E1BF55D}" type="presParOf" srcId="{59E98974-867A-4A70-98A8-67BC932FB9AF}" destId="{2DCB560A-C28E-48E2-96BC-EBBB1A0422D6}" srcOrd="1" destOrd="0" presId="urn:microsoft.com/office/officeart/2005/8/layout/hList6"/>
    <dgm:cxn modelId="{A3E933EE-C294-4AB5-997D-93A3652FF55D}" type="presParOf" srcId="{59E98974-867A-4A70-98A8-67BC932FB9AF}" destId="{C47ABF70-CC75-4734-B805-421F29E1A1A4}" srcOrd="2" destOrd="0" presId="urn:microsoft.com/office/officeart/2005/8/layout/hList6"/>
    <dgm:cxn modelId="{E9CFA839-1000-4155-8C20-6A7F7D6701AC}" type="presParOf" srcId="{59E98974-867A-4A70-98A8-67BC932FB9AF}" destId="{E07A9F0D-9DAC-4EB7-845C-5F3266E5241C}" srcOrd="3" destOrd="0" presId="urn:microsoft.com/office/officeart/2005/8/layout/hList6"/>
    <dgm:cxn modelId="{350F53F9-3B0A-4988-A2C3-01CA4A0364C9}" type="presParOf" srcId="{59E98974-867A-4A70-98A8-67BC932FB9AF}" destId="{9A7ECC10-3ABF-4493-A1C6-2EF97045190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76563-2E74-4696-913D-6C09ED4D744F}" type="doc">
      <dgm:prSet loTypeId="urn:microsoft.com/office/officeart/2005/8/layout/arrow2" loCatId="process" qsTypeId="urn:microsoft.com/office/officeart/2005/8/quickstyle/simple1" qsCatId="simple" csTypeId="urn:microsoft.com/office/officeart/2005/8/colors/colorful1" csCatId="colorful" phldr="1"/>
      <dgm:spPr/>
    </dgm:pt>
    <dgm:pt modelId="{33468385-C1AA-45CC-8F17-54CD7F89583B}">
      <dgm:prSet phldrT="[Text]" custT="1"/>
      <dgm:spPr/>
      <dgm:t>
        <a:bodyPr/>
        <a:lstStyle/>
        <a:p>
          <a:pPr algn="just"/>
          <a:r>
            <a:rPr lang="en-US" sz="1800" b="0" i="0" dirty="0"/>
            <a:t>The Memorandum to the Finance Bill, while giving background and rationale for proposing insertion of section 194R, refers to benefits or perquisites which are taxable under section 28(</a:t>
          </a:r>
          <a:r>
            <a:rPr lang="en-US" sz="1800" b="0" i="1" dirty="0"/>
            <a:t>iv</a:t>
          </a:r>
          <a:r>
            <a:rPr lang="en-US" sz="1800" b="0" i="0" dirty="0"/>
            <a:t>) of the Act but, generally not reported in the return of income by the recipients.</a:t>
          </a:r>
          <a:endParaRPr lang="en-US" sz="1800" dirty="0"/>
        </a:p>
      </dgm:t>
    </dgm:pt>
    <dgm:pt modelId="{7542C001-2187-4EBF-8A8F-12604D3891C3}" type="parTrans" cxnId="{67376DF2-F619-4063-911B-5DDEBD0C4E99}">
      <dgm:prSet/>
      <dgm:spPr/>
      <dgm:t>
        <a:bodyPr/>
        <a:lstStyle/>
        <a:p>
          <a:endParaRPr lang="en-US"/>
        </a:p>
      </dgm:t>
    </dgm:pt>
    <dgm:pt modelId="{82ABD20C-A72D-4361-B01C-D641B625E51C}" type="sibTrans" cxnId="{67376DF2-F619-4063-911B-5DDEBD0C4E99}">
      <dgm:prSet/>
      <dgm:spPr/>
      <dgm:t>
        <a:bodyPr/>
        <a:lstStyle/>
        <a:p>
          <a:endParaRPr lang="en-US"/>
        </a:p>
      </dgm:t>
    </dgm:pt>
    <dgm:pt modelId="{E92E233B-C33F-4D00-AE91-40A99506446D}">
      <dgm:prSet phldrT="[Text]" custT="1"/>
      <dgm:spPr/>
      <dgm:t>
        <a:bodyPr/>
        <a:lstStyle/>
        <a:p>
          <a:pPr algn="just"/>
          <a:r>
            <a:rPr lang="en-US" sz="1600" b="0" i="0" dirty="0"/>
            <a:t>However, the proposed section 194R does not make reference to benefits or perquisites taxable under section 28(</a:t>
          </a:r>
          <a:r>
            <a:rPr lang="en-US" sz="1600" b="0" i="1" dirty="0"/>
            <a:t>iv</a:t>
          </a:r>
          <a:r>
            <a:rPr lang="en-US" sz="1600" b="0" i="0" dirty="0"/>
            <a:t>) of the Act. Therefore, though the language under section 28(</a:t>
          </a:r>
          <a:r>
            <a:rPr lang="en-US" sz="1600" b="0" i="1" dirty="0"/>
            <a:t>iv</a:t>
          </a:r>
          <a:r>
            <a:rPr lang="en-US" sz="1600" b="0" i="0" dirty="0"/>
            <a:t>) of the Act and proposed section 194R of the Act is similar, there is an anomaly that whether an </a:t>
          </a:r>
          <a:r>
            <a:rPr lang="en-US" sz="1600" b="0" i="0" dirty="0" err="1"/>
            <a:t>assessee</a:t>
          </a:r>
          <a:r>
            <a:rPr lang="en-US" sz="1600" b="0" i="0" dirty="0"/>
            <a:t> should refer to provisions and judicial precedence in respect of section 28(</a:t>
          </a:r>
          <a:r>
            <a:rPr lang="en-US" sz="1600" b="0" i="1" dirty="0"/>
            <a:t>iv</a:t>
          </a:r>
          <a:r>
            <a:rPr lang="en-US" sz="1600" b="0" i="0" dirty="0"/>
            <a:t>) of the Act to </a:t>
          </a:r>
          <a:r>
            <a:rPr lang="en-US" sz="1600" b="0" i="0" dirty="0" err="1"/>
            <a:t>analyse</a:t>
          </a:r>
          <a:r>
            <a:rPr lang="en-US" sz="1600" b="0" i="0" dirty="0"/>
            <a:t> applicability of provisions of section 194R of the Act.</a:t>
          </a:r>
          <a:endParaRPr lang="en-US" sz="1600" dirty="0"/>
        </a:p>
      </dgm:t>
    </dgm:pt>
    <dgm:pt modelId="{D3269646-33DF-4CA4-B3C9-E3A83080E4B9}" type="parTrans" cxnId="{434A902B-570C-43DC-BBDF-E0DD34D9CD4F}">
      <dgm:prSet/>
      <dgm:spPr/>
      <dgm:t>
        <a:bodyPr/>
        <a:lstStyle/>
        <a:p>
          <a:endParaRPr lang="en-US"/>
        </a:p>
      </dgm:t>
    </dgm:pt>
    <dgm:pt modelId="{C05A1728-2169-4B1B-BEDA-DF3A7FA5B9E5}" type="sibTrans" cxnId="{434A902B-570C-43DC-BBDF-E0DD34D9CD4F}">
      <dgm:prSet/>
      <dgm:spPr/>
      <dgm:t>
        <a:bodyPr/>
        <a:lstStyle/>
        <a:p>
          <a:endParaRPr lang="en-US"/>
        </a:p>
      </dgm:t>
    </dgm:pt>
    <dgm:pt modelId="{9307E5B2-CDE3-4D1E-B7A5-F6C6AE2891EF}" type="pres">
      <dgm:prSet presAssocID="{3C276563-2E74-4696-913D-6C09ED4D744F}" presName="arrowDiagram" presStyleCnt="0">
        <dgm:presLayoutVars>
          <dgm:chMax val="5"/>
          <dgm:dir/>
          <dgm:resizeHandles val="exact"/>
        </dgm:presLayoutVars>
      </dgm:prSet>
      <dgm:spPr/>
    </dgm:pt>
    <dgm:pt modelId="{0F4E67DC-D50D-4C81-800B-6789C9D1FE0D}" type="pres">
      <dgm:prSet presAssocID="{3C276563-2E74-4696-913D-6C09ED4D744F}" presName="arrow" presStyleLbl="bgShp" presStyleIdx="0" presStyleCnt="1" custScaleX="100511" custScaleY="67103" custLinFactNeighborX="2350" custLinFactNeighborY="1462"/>
      <dgm:spPr/>
    </dgm:pt>
    <dgm:pt modelId="{7A53AB75-751B-4D39-84D9-F3C59BEA52F8}" type="pres">
      <dgm:prSet presAssocID="{3C276563-2E74-4696-913D-6C09ED4D744F}" presName="arrowDiagram2" presStyleCnt="0"/>
      <dgm:spPr/>
    </dgm:pt>
    <dgm:pt modelId="{BA842DB2-EA4E-4490-9ED0-B19099C4E820}" type="pres">
      <dgm:prSet presAssocID="{33468385-C1AA-45CC-8F17-54CD7F89583B}" presName="bullet2a" presStyleLbl="node1" presStyleIdx="0" presStyleCnt="2"/>
      <dgm:spPr/>
    </dgm:pt>
    <dgm:pt modelId="{06441257-E815-4E15-B0BC-E5FF113488C7}" type="pres">
      <dgm:prSet presAssocID="{33468385-C1AA-45CC-8F17-54CD7F89583B}" presName="textBox2a" presStyleLbl="revTx" presStyleIdx="0" presStyleCnt="2">
        <dgm:presLayoutVars>
          <dgm:bulletEnabled val="1"/>
        </dgm:presLayoutVars>
      </dgm:prSet>
      <dgm:spPr/>
    </dgm:pt>
    <dgm:pt modelId="{D45A9B0F-37CE-46B3-9B7B-60BD7F354FF8}" type="pres">
      <dgm:prSet presAssocID="{E92E233B-C33F-4D00-AE91-40A99506446D}" presName="bullet2b" presStyleLbl="node1" presStyleIdx="1" presStyleCnt="2"/>
      <dgm:spPr/>
    </dgm:pt>
    <dgm:pt modelId="{4203D3D3-9D22-4874-8F88-B56F3A046D06}" type="pres">
      <dgm:prSet presAssocID="{E92E233B-C33F-4D00-AE91-40A99506446D}" presName="textBox2b" presStyleLbl="revTx" presStyleIdx="1" presStyleCnt="2" custScaleX="104103" custScaleY="96649">
        <dgm:presLayoutVars>
          <dgm:bulletEnabled val="1"/>
        </dgm:presLayoutVars>
      </dgm:prSet>
      <dgm:spPr/>
    </dgm:pt>
  </dgm:ptLst>
  <dgm:cxnLst>
    <dgm:cxn modelId="{434A902B-570C-43DC-BBDF-E0DD34D9CD4F}" srcId="{3C276563-2E74-4696-913D-6C09ED4D744F}" destId="{E92E233B-C33F-4D00-AE91-40A99506446D}" srcOrd="1" destOrd="0" parTransId="{D3269646-33DF-4CA4-B3C9-E3A83080E4B9}" sibTransId="{C05A1728-2169-4B1B-BEDA-DF3A7FA5B9E5}"/>
    <dgm:cxn modelId="{7AAFCA4D-CB0A-4E51-B560-38AE930AC989}" type="presOf" srcId="{E92E233B-C33F-4D00-AE91-40A99506446D}" destId="{4203D3D3-9D22-4874-8F88-B56F3A046D06}" srcOrd="0" destOrd="0" presId="urn:microsoft.com/office/officeart/2005/8/layout/arrow2"/>
    <dgm:cxn modelId="{E7F4BC4F-2817-494D-9CDC-0CC990F2F4BD}" type="presOf" srcId="{3C276563-2E74-4696-913D-6C09ED4D744F}" destId="{9307E5B2-CDE3-4D1E-B7A5-F6C6AE2891EF}" srcOrd="0" destOrd="0" presId="urn:microsoft.com/office/officeart/2005/8/layout/arrow2"/>
    <dgm:cxn modelId="{600B1FEF-A1EA-4157-9179-965EB53EBCFB}" type="presOf" srcId="{33468385-C1AA-45CC-8F17-54CD7F89583B}" destId="{06441257-E815-4E15-B0BC-E5FF113488C7}" srcOrd="0" destOrd="0" presId="urn:microsoft.com/office/officeart/2005/8/layout/arrow2"/>
    <dgm:cxn modelId="{67376DF2-F619-4063-911B-5DDEBD0C4E99}" srcId="{3C276563-2E74-4696-913D-6C09ED4D744F}" destId="{33468385-C1AA-45CC-8F17-54CD7F89583B}" srcOrd="0" destOrd="0" parTransId="{7542C001-2187-4EBF-8A8F-12604D3891C3}" sibTransId="{82ABD20C-A72D-4361-B01C-D641B625E51C}"/>
    <dgm:cxn modelId="{D2ED02CF-38F3-4B94-AE29-A3A63E5BEAB3}" type="presParOf" srcId="{9307E5B2-CDE3-4D1E-B7A5-F6C6AE2891EF}" destId="{0F4E67DC-D50D-4C81-800B-6789C9D1FE0D}" srcOrd="0" destOrd="0" presId="urn:microsoft.com/office/officeart/2005/8/layout/arrow2"/>
    <dgm:cxn modelId="{3A9114AD-B57C-49D7-9CAB-1084BE45928E}" type="presParOf" srcId="{9307E5B2-CDE3-4D1E-B7A5-F6C6AE2891EF}" destId="{7A53AB75-751B-4D39-84D9-F3C59BEA52F8}" srcOrd="1" destOrd="0" presId="urn:microsoft.com/office/officeart/2005/8/layout/arrow2"/>
    <dgm:cxn modelId="{E9775E5A-051B-489F-9A2F-FBD29F463CE4}" type="presParOf" srcId="{7A53AB75-751B-4D39-84D9-F3C59BEA52F8}" destId="{BA842DB2-EA4E-4490-9ED0-B19099C4E820}" srcOrd="0" destOrd="0" presId="urn:microsoft.com/office/officeart/2005/8/layout/arrow2"/>
    <dgm:cxn modelId="{DF8D92B3-ABCD-40BC-9259-F2248E368224}" type="presParOf" srcId="{7A53AB75-751B-4D39-84D9-F3C59BEA52F8}" destId="{06441257-E815-4E15-B0BC-E5FF113488C7}" srcOrd="1" destOrd="0" presId="urn:microsoft.com/office/officeart/2005/8/layout/arrow2"/>
    <dgm:cxn modelId="{7529C65C-E1FB-4515-A6FC-8EB8109A1D3D}" type="presParOf" srcId="{7A53AB75-751B-4D39-84D9-F3C59BEA52F8}" destId="{D45A9B0F-37CE-46B3-9B7B-60BD7F354FF8}" srcOrd="2" destOrd="0" presId="urn:microsoft.com/office/officeart/2005/8/layout/arrow2"/>
    <dgm:cxn modelId="{9E511D81-F5AE-4A99-A1EC-9EEC81693489}" type="presParOf" srcId="{7A53AB75-751B-4D39-84D9-F3C59BEA52F8}" destId="{4203D3D3-9D22-4874-8F88-B56F3A046D06}"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0D3338-08F4-412B-AC03-9B72617B8FC0}" type="doc">
      <dgm:prSet loTypeId="urn:microsoft.com/office/officeart/2005/8/layout/pyramid2" loCatId="list" qsTypeId="urn:microsoft.com/office/officeart/2005/8/quickstyle/simple1" qsCatId="simple" csTypeId="urn:microsoft.com/office/officeart/2005/8/colors/colorful5" csCatId="colorful" phldr="1"/>
      <dgm:spPr/>
    </dgm:pt>
    <dgm:pt modelId="{AD62802C-78BC-449B-A107-A65B7142CEFC}">
      <dgm:prSet phldrT="[Text]" custT="1"/>
      <dgm:spPr/>
      <dgm:t>
        <a:bodyPr/>
        <a:lstStyle/>
        <a:p>
          <a:r>
            <a:rPr lang="en-US" sz="1600" b="0" i="0" dirty="0" err="1"/>
            <a:t>Hon'ble</a:t>
          </a:r>
          <a:r>
            <a:rPr lang="en-US" sz="1600" b="0" i="0" dirty="0"/>
            <a:t> Supreme Court of India in a landmark decision, while interpreting the provisions of section 28(</a:t>
          </a:r>
          <a:r>
            <a:rPr lang="en-US" sz="1600" b="0" i="1" dirty="0"/>
            <a:t>iv</a:t>
          </a:r>
          <a:r>
            <a:rPr lang="en-US" sz="1600" b="0" i="0" dirty="0"/>
            <a:t>) of the Act, has held that in order to invoke the provision of section 28(</a:t>
          </a:r>
          <a:r>
            <a:rPr lang="en-US" sz="1600" b="0" i="1" dirty="0"/>
            <a:t>iv</a:t>
          </a:r>
          <a:r>
            <a:rPr lang="en-US" sz="1600" b="0" i="0" dirty="0"/>
            <a:t>), the benefit which is received has to be in kind, </a:t>
          </a:r>
          <a:r>
            <a:rPr lang="en-US" sz="1600" b="0" i="1" dirty="0"/>
            <a:t>i.e.,</a:t>
          </a:r>
          <a:r>
            <a:rPr lang="en-US" sz="1600" b="0" i="0" dirty="0"/>
            <a:t> in some other form rather than in the shape of money. Therefore, in case where benefit or perquisite is in cash, the provisions of section 28(</a:t>
          </a:r>
          <a:r>
            <a:rPr lang="en-US" sz="1600" b="0" i="1" dirty="0"/>
            <a:t>iv</a:t>
          </a:r>
          <a:r>
            <a:rPr lang="en-US" sz="1600" b="0" i="0" dirty="0"/>
            <a:t>) are not attracted.</a:t>
          </a:r>
          <a:endParaRPr lang="en-US" sz="1600" dirty="0"/>
        </a:p>
      </dgm:t>
    </dgm:pt>
    <dgm:pt modelId="{6B96D039-E29F-4152-952D-8324AF544731}" type="parTrans" cxnId="{80BB737B-5D00-4FB3-9446-94995437E4D0}">
      <dgm:prSet/>
      <dgm:spPr/>
      <dgm:t>
        <a:bodyPr/>
        <a:lstStyle/>
        <a:p>
          <a:endParaRPr lang="en-US"/>
        </a:p>
      </dgm:t>
    </dgm:pt>
    <dgm:pt modelId="{793AC73B-EC62-4883-9417-0BF5F6E30648}" type="sibTrans" cxnId="{80BB737B-5D00-4FB3-9446-94995437E4D0}">
      <dgm:prSet/>
      <dgm:spPr/>
      <dgm:t>
        <a:bodyPr/>
        <a:lstStyle/>
        <a:p>
          <a:endParaRPr lang="en-US"/>
        </a:p>
      </dgm:t>
    </dgm:pt>
    <dgm:pt modelId="{3D55DC86-90DA-4AA6-A144-E61A0C15EF76}">
      <dgm:prSet custT="1"/>
      <dgm:spPr/>
      <dgm:t>
        <a:bodyPr/>
        <a:lstStyle/>
        <a:p>
          <a:r>
            <a:rPr lang="en-US" sz="1600" b="0" i="0" dirty="0"/>
            <a:t>However, the proposed section 194R provides for deduction and payment of tax even in case where the benefit or perquisite is partly in cash and partly in kind by ensuring payment of tax before releasing the benefit or perquisite.</a:t>
          </a:r>
          <a:endParaRPr lang="en-US" sz="1600" dirty="0"/>
        </a:p>
      </dgm:t>
    </dgm:pt>
    <dgm:pt modelId="{83707EC8-0B77-4114-B37F-ADB2B65F291B}" type="parTrans" cxnId="{D8062018-CA6A-4846-A0BA-39730F2949BD}">
      <dgm:prSet/>
      <dgm:spPr/>
      <dgm:t>
        <a:bodyPr/>
        <a:lstStyle/>
        <a:p>
          <a:endParaRPr lang="en-US"/>
        </a:p>
      </dgm:t>
    </dgm:pt>
    <dgm:pt modelId="{0C71E73F-00EB-4E0C-A02A-A00842B1605A}" type="sibTrans" cxnId="{D8062018-CA6A-4846-A0BA-39730F2949BD}">
      <dgm:prSet/>
      <dgm:spPr/>
      <dgm:t>
        <a:bodyPr/>
        <a:lstStyle/>
        <a:p>
          <a:endParaRPr lang="en-US"/>
        </a:p>
      </dgm:t>
    </dgm:pt>
    <dgm:pt modelId="{E6482280-CEE9-4875-86D4-6A122641A064}">
      <dgm:prSet custT="1"/>
      <dgm:spPr/>
      <dgm:t>
        <a:bodyPr/>
        <a:lstStyle/>
        <a:p>
          <a:r>
            <a:rPr lang="en-US" sz="1600" b="0" i="0" dirty="0"/>
            <a:t>Though it is ambiguous but if proposed section 194R is construed as corollary to the section 28(</a:t>
          </a:r>
          <a:r>
            <a:rPr lang="en-US" sz="1600" b="0" i="1" dirty="0"/>
            <a:t>iv</a:t>
          </a:r>
          <a:r>
            <a:rPr lang="en-US" sz="1600" b="0" i="0" dirty="0"/>
            <a:t>) of the Act, the applicability of deduction of tax is not in consonance with the chargeability provisions u/s 28(</a:t>
          </a:r>
          <a:r>
            <a:rPr lang="en-US" sz="1600" b="0" i="1" dirty="0"/>
            <a:t>iv</a:t>
          </a:r>
          <a:r>
            <a:rPr lang="en-US" sz="1600" b="0" i="0" dirty="0"/>
            <a:t>) of the Act since 28(</a:t>
          </a:r>
          <a:r>
            <a:rPr lang="en-US" sz="1600" b="0" i="1" dirty="0"/>
            <a:t>iv</a:t>
          </a:r>
          <a:r>
            <a:rPr lang="en-US" sz="1600" b="0" i="0" dirty="0"/>
            <a:t>) seeks to tax only the benefit or perquisite received in kind but withholding requirement u/s 194R is proposed also in a case where benefit/perquisite is partly in cash and partly in kind.</a:t>
          </a:r>
          <a:endParaRPr lang="en-US" sz="1600" dirty="0"/>
        </a:p>
      </dgm:t>
    </dgm:pt>
    <dgm:pt modelId="{725E502C-79FF-48E0-B464-C6523383BF6C}" type="parTrans" cxnId="{5B443B42-A5C9-4D70-9322-C09E4ED65D76}">
      <dgm:prSet/>
      <dgm:spPr/>
      <dgm:t>
        <a:bodyPr/>
        <a:lstStyle/>
        <a:p>
          <a:endParaRPr lang="en-US"/>
        </a:p>
      </dgm:t>
    </dgm:pt>
    <dgm:pt modelId="{BB0A900C-8085-4AAA-99AA-56B7CFB7A05A}" type="sibTrans" cxnId="{5B443B42-A5C9-4D70-9322-C09E4ED65D76}">
      <dgm:prSet/>
      <dgm:spPr/>
      <dgm:t>
        <a:bodyPr/>
        <a:lstStyle/>
        <a:p>
          <a:endParaRPr lang="en-US"/>
        </a:p>
      </dgm:t>
    </dgm:pt>
    <dgm:pt modelId="{FA96608B-F07D-4157-BDA4-4B4907B1D980}" type="pres">
      <dgm:prSet presAssocID="{100D3338-08F4-412B-AC03-9B72617B8FC0}" presName="compositeShape" presStyleCnt="0">
        <dgm:presLayoutVars>
          <dgm:dir/>
          <dgm:resizeHandles/>
        </dgm:presLayoutVars>
      </dgm:prSet>
      <dgm:spPr/>
    </dgm:pt>
    <dgm:pt modelId="{FC5F15A8-7EF2-48C2-A4AF-8D9F4E6E28F4}" type="pres">
      <dgm:prSet presAssocID="{100D3338-08F4-412B-AC03-9B72617B8FC0}" presName="pyramid" presStyleLbl="node1" presStyleIdx="0" presStyleCnt="1"/>
      <dgm:spPr/>
    </dgm:pt>
    <dgm:pt modelId="{D6225E12-275C-465A-B7E5-189C1D6A4A81}" type="pres">
      <dgm:prSet presAssocID="{100D3338-08F4-412B-AC03-9B72617B8FC0}" presName="theList" presStyleCnt="0"/>
      <dgm:spPr/>
    </dgm:pt>
    <dgm:pt modelId="{941E19F0-9876-46F5-85AE-2F9B74B2FC13}" type="pres">
      <dgm:prSet presAssocID="{AD62802C-78BC-449B-A107-A65B7142CEFC}" presName="aNode" presStyleLbl="fgAcc1" presStyleIdx="0" presStyleCnt="3" custScaleX="189210" custScaleY="256426" custLinFactNeighborX="16454" custLinFactNeighborY="31479">
        <dgm:presLayoutVars>
          <dgm:bulletEnabled val="1"/>
        </dgm:presLayoutVars>
      </dgm:prSet>
      <dgm:spPr/>
    </dgm:pt>
    <dgm:pt modelId="{6811AB1F-9C93-497A-8BCD-FA90B763ACCB}" type="pres">
      <dgm:prSet presAssocID="{AD62802C-78BC-449B-A107-A65B7142CEFC}" presName="aSpace" presStyleCnt="0"/>
      <dgm:spPr/>
    </dgm:pt>
    <dgm:pt modelId="{5006DFCC-3B08-494A-B02F-B6D26896E581}" type="pres">
      <dgm:prSet presAssocID="{3D55DC86-90DA-4AA6-A144-E61A0C15EF76}" presName="aNode" presStyleLbl="fgAcc1" presStyleIdx="1" presStyleCnt="3" custScaleX="188347" custScaleY="156502" custLinFactY="20367" custLinFactNeighborX="14321" custLinFactNeighborY="100000">
        <dgm:presLayoutVars>
          <dgm:bulletEnabled val="1"/>
        </dgm:presLayoutVars>
      </dgm:prSet>
      <dgm:spPr/>
    </dgm:pt>
    <dgm:pt modelId="{21C7BD05-6E41-422B-83C5-A7005DEB095E}" type="pres">
      <dgm:prSet presAssocID="{3D55DC86-90DA-4AA6-A144-E61A0C15EF76}" presName="aSpace" presStyleCnt="0"/>
      <dgm:spPr/>
    </dgm:pt>
    <dgm:pt modelId="{FA03B191-D882-480B-A9EE-0E3EBBDC1693}" type="pres">
      <dgm:prSet presAssocID="{E6482280-CEE9-4875-86D4-6A122641A064}" presName="aNode" presStyleLbl="fgAcc1" presStyleIdx="2" presStyleCnt="3" custScaleX="180741" custScaleY="255743" custLinFactY="41652" custLinFactNeighborX="21578" custLinFactNeighborY="100000">
        <dgm:presLayoutVars>
          <dgm:bulletEnabled val="1"/>
        </dgm:presLayoutVars>
      </dgm:prSet>
      <dgm:spPr/>
    </dgm:pt>
    <dgm:pt modelId="{6374A7F8-BAF3-4981-A1B8-6A85CF7A045D}" type="pres">
      <dgm:prSet presAssocID="{E6482280-CEE9-4875-86D4-6A122641A064}" presName="aSpace" presStyleCnt="0"/>
      <dgm:spPr/>
    </dgm:pt>
  </dgm:ptLst>
  <dgm:cxnLst>
    <dgm:cxn modelId="{53A4A40F-C08F-4165-AE09-C90FF919F5A8}" type="presOf" srcId="{E6482280-CEE9-4875-86D4-6A122641A064}" destId="{FA03B191-D882-480B-A9EE-0E3EBBDC1693}" srcOrd="0" destOrd="0" presId="urn:microsoft.com/office/officeart/2005/8/layout/pyramid2"/>
    <dgm:cxn modelId="{A9F34C12-80E8-4862-9552-91C65BA35560}" type="presOf" srcId="{3D55DC86-90DA-4AA6-A144-E61A0C15EF76}" destId="{5006DFCC-3B08-494A-B02F-B6D26896E581}" srcOrd="0" destOrd="0" presId="urn:microsoft.com/office/officeart/2005/8/layout/pyramid2"/>
    <dgm:cxn modelId="{D8062018-CA6A-4846-A0BA-39730F2949BD}" srcId="{100D3338-08F4-412B-AC03-9B72617B8FC0}" destId="{3D55DC86-90DA-4AA6-A144-E61A0C15EF76}" srcOrd="1" destOrd="0" parTransId="{83707EC8-0B77-4114-B37F-ADB2B65F291B}" sibTransId="{0C71E73F-00EB-4E0C-A02A-A00842B1605A}"/>
    <dgm:cxn modelId="{5B443B42-A5C9-4D70-9322-C09E4ED65D76}" srcId="{100D3338-08F4-412B-AC03-9B72617B8FC0}" destId="{E6482280-CEE9-4875-86D4-6A122641A064}" srcOrd="2" destOrd="0" parTransId="{725E502C-79FF-48E0-B464-C6523383BF6C}" sibTransId="{BB0A900C-8085-4AAA-99AA-56B7CFB7A05A}"/>
    <dgm:cxn modelId="{80BB737B-5D00-4FB3-9446-94995437E4D0}" srcId="{100D3338-08F4-412B-AC03-9B72617B8FC0}" destId="{AD62802C-78BC-449B-A107-A65B7142CEFC}" srcOrd="0" destOrd="0" parTransId="{6B96D039-E29F-4152-952D-8324AF544731}" sibTransId="{793AC73B-EC62-4883-9417-0BF5F6E30648}"/>
    <dgm:cxn modelId="{7107F8B5-AD47-4B00-8319-BFB086FAE553}" type="presOf" srcId="{100D3338-08F4-412B-AC03-9B72617B8FC0}" destId="{FA96608B-F07D-4157-BDA4-4B4907B1D980}" srcOrd="0" destOrd="0" presId="urn:microsoft.com/office/officeart/2005/8/layout/pyramid2"/>
    <dgm:cxn modelId="{8D348DED-F0FA-429A-BF63-E771DC44E89A}" type="presOf" srcId="{AD62802C-78BC-449B-A107-A65B7142CEFC}" destId="{941E19F0-9876-46F5-85AE-2F9B74B2FC13}" srcOrd="0" destOrd="0" presId="urn:microsoft.com/office/officeart/2005/8/layout/pyramid2"/>
    <dgm:cxn modelId="{8C8DC803-9338-491F-BF43-C3C5ABCECDA3}" type="presParOf" srcId="{FA96608B-F07D-4157-BDA4-4B4907B1D980}" destId="{FC5F15A8-7EF2-48C2-A4AF-8D9F4E6E28F4}" srcOrd="0" destOrd="0" presId="urn:microsoft.com/office/officeart/2005/8/layout/pyramid2"/>
    <dgm:cxn modelId="{58366E31-2E01-4DE4-BA0F-71E35D9C2A0F}" type="presParOf" srcId="{FA96608B-F07D-4157-BDA4-4B4907B1D980}" destId="{D6225E12-275C-465A-B7E5-189C1D6A4A81}" srcOrd="1" destOrd="0" presId="urn:microsoft.com/office/officeart/2005/8/layout/pyramid2"/>
    <dgm:cxn modelId="{31C618FF-F7BB-4219-B7EB-011DB3B7315C}" type="presParOf" srcId="{D6225E12-275C-465A-B7E5-189C1D6A4A81}" destId="{941E19F0-9876-46F5-85AE-2F9B74B2FC13}" srcOrd="0" destOrd="0" presId="urn:microsoft.com/office/officeart/2005/8/layout/pyramid2"/>
    <dgm:cxn modelId="{CC9AA984-F7D2-45EC-94BA-5202D4FE1054}" type="presParOf" srcId="{D6225E12-275C-465A-B7E5-189C1D6A4A81}" destId="{6811AB1F-9C93-497A-8BCD-FA90B763ACCB}" srcOrd="1" destOrd="0" presId="urn:microsoft.com/office/officeart/2005/8/layout/pyramid2"/>
    <dgm:cxn modelId="{A48F595D-7D3A-40AF-AE69-220E07DB3C93}" type="presParOf" srcId="{D6225E12-275C-465A-B7E5-189C1D6A4A81}" destId="{5006DFCC-3B08-494A-B02F-B6D26896E581}" srcOrd="2" destOrd="0" presId="urn:microsoft.com/office/officeart/2005/8/layout/pyramid2"/>
    <dgm:cxn modelId="{626A32D1-E997-4AF2-A0E2-57D9876797E4}" type="presParOf" srcId="{D6225E12-275C-465A-B7E5-189C1D6A4A81}" destId="{21C7BD05-6E41-422B-83C5-A7005DEB095E}" srcOrd="3" destOrd="0" presId="urn:microsoft.com/office/officeart/2005/8/layout/pyramid2"/>
    <dgm:cxn modelId="{4B895341-D638-4DF9-8D23-0A505577CB49}" type="presParOf" srcId="{D6225E12-275C-465A-B7E5-189C1D6A4A81}" destId="{FA03B191-D882-480B-A9EE-0E3EBBDC1693}" srcOrd="4" destOrd="0" presId="urn:microsoft.com/office/officeart/2005/8/layout/pyramid2"/>
    <dgm:cxn modelId="{D6369A7E-3237-4C7E-A5CC-9F8892434066}" type="presParOf" srcId="{D6225E12-275C-465A-B7E5-189C1D6A4A81}" destId="{6374A7F8-BAF3-4981-A1B8-6A85CF7A045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3C8AA4-393C-4F80-B89D-CA37880AE04F}" type="doc">
      <dgm:prSet loTypeId="urn:microsoft.com/office/officeart/2009/3/layout/DescendingProcess" loCatId="process" qsTypeId="urn:microsoft.com/office/officeart/2005/8/quickstyle/simple1" qsCatId="simple" csTypeId="urn:microsoft.com/office/officeart/2005/8/colors/colorful2" csCatId="colorful" phldr="1"/>
      <dgm:spPr/>
      <dgm:t>
        <a:bodyPr/>
        <a:lstStyle/>
        <a:p>
          <a:endParaRPr lang="en-US"/>
        </a:p>
      </dgm:t>
    </dgm:pt>
    <dgm:pt modelId="{07F94985-D1C4-4D05-8B06-8BBA74B5495F}">
      <dgm:prSet phldrT="[Text]" custT="1"/>
      <dgm:spPr/>
      <dgm:t>
        <a:bodyPr/>
        <a:lstStyle/>
        <a:p>
          <a:endParaRPr lang="en-US" sz="2000" b="0" i="0" dirty="0"/>
        </a:p>
      </dgm:t>
    </dgm:pt>
    <dgm:pt modelId="{2A80EFC7-653F-4CFA-A7D1-C070B18504FC}" type="parTrans" cxnId="{1AFBEBD2-B66C-4099-85E6-92053798B29F}">
      <dgm:prSet/>
      <dgm:spPr/>
      <dgm:t>
        <a:bodyPr/>
        <a:lstStyle/>
        <a:p>
          <a:endParaRPr lang="en-US"/>
        </a:p>
      </dgm:t>
    </dgm:pt>
    <dgm:pt modelId="{8E73B9DE-2125-49A9-B722-348709583163}" type="sibTrans" cxnId="{1AFBEBD2-B66C-4099-85E6-92053798B29F}">
      <dgm:prSet/>
      <dgm:spPr/>
      <dgm:t>
        <a:bodyPr/>
        <a:lstStyle/>
        <a:p>
          <a:endParaRPr lang="en-US"/>
        </a:p>
      </dgm:t>
    </dgm:pt>
    <dgm:pt modelId="{BB2750D5-052C-4817-94BE-0FE7243E1D97}">
      <dgm:prSet phldrT="[Text]" custT="1"/>
      <dgm:spPr/>
      <dgm:t>
        <a:bodyPr/>
        <a:lstStyle/>
        <a:p>
          <a:pPr algn="l"/>
          <a:br>
            <a:rPr lang="en-US" sz="1000" dirty="0"/>
          </a:br>
          <a:br>
            <a:rPr lang="en-US" sz="1000" dirty="0"/>
          </a:br>
          <a:endParaRPr lang="en-US" sz="1000" dirty="0"/>
        </a:p>
      </dgm:t>
    </dgm:pt>
    <dgm:pt modelId="{125A130D-E803-435E-8F76-D91AF6588827}" type="parTrans" cxnId="{E816630D-8D2C-4967-984A-D3660E0833B9}">
      <dgm:prSet/>
      <dgm:spPr/>
      <dgm:t>
        <a:bodyPr/>
        <a:lstStyle/>
        <a:p>
          <a:endParaRPr lang="en-US"/>
        </a:p>
      </dgm:t>
    </dgm:pt>
    <dgm:pt modelId="{4D41D163-13AF-412D-B3A3-6F37616CDC39}" type="sibTrans" cxnId="{E816630D-8D2C-4967-984A-D3660E0833B9}">
      <dgm:prSet/>
      <dgm:spPr/>
      <dgm:t>
        <a:bodyPr/>
        <a:lstStyle/>
        <a:p>
          <a:endParaRPr lang="en-US"/>
        </a:p>
      </dgm:t>
    </dgm:pt>
    <dgm:pt modelId="{56DE0BDD-DCE8-47B5-B801-0AC433B29235}">
      <dgm:prSet phldrT="[Text]" custT="1"/>
      <dgm:spPr/>
      <dgm:t>
        <a:bodyPr/>
        <a:lstStyle/>
        <a:p>
          <a:pPr algn="just"/>
          <a:r>
            <a:rPr lang="en-US" sz="2000" b="0" i="0" dirty="0"/>
            <a:t>In other words, Income from transfer of virtual digital asset will be taxable at rate of 30%flat.</a:t>
          </a:r>
          <a:br>
            <a:rPr lang="en-US" sz="2000" b="0" i="0" dirty="0"/>
          </a:br>
          <a:endParaRPr lang="en-US" sz="2000" b="0" i="0" dirty="0"/>
        </a:p>
      </dgm:t>
    </dgm:pt>
    <dgm:pt modelId="{9143D31E-F2EF-4381-A2BF-438DFBD420C0}" type="parTrans" cxnId="{AE8A088B-5DF5-49D2-BA54-A97D521BF8C5}">
      <dgm:prSet/>
      <dgm:spPr/>
      <dgm:t>
        <a:bodyPr/>
        <a:lstStyle/>
        <a:p>
          <a:endParaRPr lang="en-US"/>
        </a:p>
      </dgm:t>
    </dgm:pt>
    <dgm:pt modelId="{E3E863C7-6406-4BB8-AF52-FABD310B6728}" type="sibTrans" cxnId="{AE8A088B-5DF5-49D2-BA54-A97D521BF8C5}">
      <dgm:prSet/>
      <dgm:spPr/>
      <dgm:t>
        <a:bodyPr/>
        <a:lstStyle/>
        <a:p>
          <a:endParaRPr lang="en-US"/>
        </a:p>
      </dgm:t>
    </dgm:pt>
    <dgm:pt modelId="{15264439-9717-4219-8BB4-E21B7CD3690C}">
      <dgm:prSet/>
      <dgm:spPr/>
      <dgm:t>
        <a:bodyPr/>
        <a:lstStyle/>
        <a:p>
          <a:endParaRPr lang="en-US"/>
        </a:p>
      </dgm:t>
    </dgm:pt>
    <dgm:pt modelId="{394FCC05-D008-4075-92C7-B4D7123D4984}" type="parTrans" cxnId="{9F9E7638-AB93-4515-B5EE-709CF52EB74F}">
      <dgm:prSet/>
      <dgm:spPr/>
      <dgm:t>
        <a:bodyPr/>
        <a:lstStyle/>
        <a:p>
          <a:endParaRPr lang="en-US"/>
        </a:p>
      </dgm:t>
    </dgm:pt>
    <dgm:pt modelId="{608823BB-71C2-46D6-9075-B28852F4BA8A}" type="sibTrans" cxnId="{9F9E7638-AB93-4515-B5EE-709CF52EB74F}">
      <dgm:prSet/>
      <dgm:spPr/>
      <dgm:t>
        <a:bodyPr/>
        <a:lstStyle/>
        <a:p>
          <a:endParaRPr lang="en-US"/>
        </a:p>
      </dgm:t>
    </dgm:pt>
    <dgm:pt modelId="{1A0D8368-3870-4017-8807-8D6469804D57}" type="pres">
      <dgm:prSet presAssocID="{F83C8AA4-393C-4F80-B89D-CA37880AE04F}" presName="Name0" presStyleCnt="0">
        <dgm:presLayoutVars>
          <dgm:chMax val="7"/>
          <dgm:chPref val="5"/>
        </dgm:presLayoutVars>
      </dgm:prSet>
      <dgm:spPr/>
    </dgm:pt>
    <dgm:pt modelId="{5438221D-2213-4588-8CA0-55FF18E4102F}" type="pres">
      <dgm:prSet presAssocID="{F83C8AA4-393C-4F80-B89D-CA37880AE04F}" presName="arrowNode" presStyleLbl="node1" presStyleIdx="0" presStyleCnt="1" custFlipVert="1" custFlipHor="1" custScaleX="16336" custScaleY="4478" custLinFactNeighborX="-28740" custLinFactNeighborY="-616"/>
      <dgm:spPr/>
    </dgm:pt>
    <dgm:pt modelId="{81778FAB-4624-4C04-8C33-00A118D4C87D}" type="pres">
      <dgm:prSet presAssocID="{07F94985-D1C4-4D05-8B06-8BBA74B5495F}" presName="txNode1" presStyleLbl="revTx" presStyleIdx="0" presStyleCnt="4" custScaleX="211701" custScaleY="104624">
        <dgm:presLayoutVars>
          <dgm:bulletEnabled val="1"/>
        </dgm:presLayoutVars>
      </dgm:prSet>
      <dgm:spPr/>
    </dgm:pt>
    <dgm:pt modelId="{986BDD6B-9252-4E52-8CD8-E10F7A12D2B2}" type="pres">
      <dgm:prSet presAssocID="{BB2750D5-052C-4817-94BE-0FE7243E1D97}" presName="txNode2" presStyleLbl="revTx" presStyleIdx="1" presStyleCnt="4" custScaleX="109999" custScaleY="181070" custLinFactNeighborX="15790" custLinFactNeighborY="6580">
        <dgm:presLayoutVars>
          <dgm:bulletEnabled val="1"/>
        </dgm:presLayoutVars>
      </dgm:prSet>
      <dgm:spPr/>
    </dgm:pt>
    <dgm:pt modelId="{2CCF2EC5-6CAC-4896-8EA7-99BE5B870928}" type="pres">
      <dgm:prSet presAssocID="{4D41D163-13AF-412D-B3A3-6F37616CDC39}" presName="dotNode2" presStyleCnt="0"/>
      <dgm:spPr/>
    </dgm:pt>
    <dgm:pt modelId="{C112CEA0-AC9D-4DBA-A7AE-6318579E8806}" type="pres">
      <dgm:prSet presAssocID="{4D41D163-13AF-412D-B3A3-6F37616CDC39}" presName="dotRepeatNode" presStyleLbl="fgShp" presStyleIdx="0" presStyleCnt="2"/>
      <dgm:spPr/>
    </dgm:pt>
    <dgm:pt modelId="{EC4AACFB-3A56-4A0B-B1A8-814D524FDB1D}" type="pres">
      <dgm:prSet presAssocID="{56DE0BDD-DCE8-47B5-B801-0AC433B29235}" presName="txNode3" presStyleLbl="revTx" presStyleIdx="2" presStyleCnt="4">
        <dgm:presLayoutVars>
          <dgm:bulletEnabled val="1"/>
        </dgm:presLayoutVars>
      </dgm:prSet>
      <dgm:spPr/>
    </dgm:pt>
    <dgm:pt modelId="{1F23B84C-312E-4E28-AF03-42191891674F}" type="pres">
      <dgm:prSet presAssocID="{E3E863C7-6406-4BB8-AF52-FABD310B6728}" presName="dotNode3" presStyleCnt="0"/>
      <dgm:spPr/>
    </dgm:pt>
    <dgm:pt modelId="{C442DF61-CCA2-48D8-9247-A607EC2881E8}" type="pres">
      <dgm:prSet presAssocID="{E3E863C7-6406-4BB8-AF52-FABD310B6728}" presName="dotRepeatNode" presStyleLbl="fgShp" presStyleIdx="1" presStyleCnt="2"/>
      <dgm:spPr/>
    </dgm:pt>
    <dgm:pt modelId="{496F546B-5CAB-46A2-9CC9-3DD6508FEB15}" type="pres">
      <dgm:prSet presAssocID="{15264439-9717-4219-8BB4-E21B7CD3690C}" presName="txNode4" presStyleLbl="revTx" presStyleIdx="3" presStyleCnt="4">
        <dgm:presLayoutVars>
          <dgm:bulletEnabled val="1"/>
        </dgm:presLayoutVars>
      </dgm:prSet>
      <dgm:spPr/>
    </dgm:pt>
  </dgm:ptLst>
  <dgm:cxnLst>
    <dgm:cxn modelId="{9755BC09-D1C6-47EB-BBEF-82AEB4375869}" type="presOf" srcId="{E3E863C7-6406-4BB8-AF52-FABD310B6728}" destId="{C442DF61-CCA2-48D8-9247-A607EC2881E8}" srcOrd="0" destOrd="0" presId="urn:microsoft.com/office/officeart/2009/3/layout/DescendingProcess"/>
    <dgm:cxn modelId="{E816630D-8D2C-4967-984A-D3660E0833B9}" srcId="{F83C8AA4-393C-4F80-B89D-CA37880AE04F}" destId="{BB2750D5-052C-4817-94BE-0FE7243E1D97}" srcOrd="1" destOrd="0" parTransId="{125A130D-E803-435E-8F76-D91AF6588827}" sibTransId="{4D41D163-13AF-412D-B3A3-6F37616CDC39}"/>
    <dgm:cxn modelId="{9F9E7638-AB93-4515-B5EE-709CF52EB74F}" srcId="{F83C8AA4-393C-4F80-B89D-CA37880AE04F}" destId="{15264439-9717-4219-8BB4-E21B7CD3690C}" srcOrd="3" destOrd="0" parTransId="{394FCC05-D008-4075-92C7-B4D7123D4984}" sibTransId="{608823BB-71C2-46D6-9075-B28852F4BA8A}"/>
    <dgm:cxn modelId="{343FF95F-08C5-4EA2-BBF5-423F72A78A81}" type="presOf" srcId="{15264439-9717-4219-8BB4-E21B7CD3690C}" destId="{496F546B-5CAB-46A2-9CC9-3DD6508FEB15}" srcOrd="0" destOrd="0" presId="urn:microsoft.com/office/officeart/2009/3/layout/DescendingProcess"/>
    <dgm:cxn modelId="{60EBEA41-F899-4C64-B639-23BF5D086D86}" type="presOf" srcId="{07F94985-D1C4-4D05-8B06-8BBA74B5495F}" destId="{81778FAB-4624-4C04-8C33-00A118D4C87D}" srcOrd="0" destOrd="0" presId="urn:microsoft.com/office/officeart/2009/3/layout/DescendingProcess"/>
    <dgm:cxn modelId="{B5E9354B-448B-4249-9335-20D499AACC5F}" type="presOf" srcId="{4D41D163-13AF-412D-B3A3-6F37616CDC39}" destId="{C112CEA0-AC9D-4DBA-A7AE-6318579E8806}" srcOrd="0" destOrd="0" presId="urn:microsoft.com/office/officeart/2009/3/layout/DescendingProcess"/>
    <dgm:cxn modelId="{778CF772-730C-442E-9D14-A857A29F3B26}" type="presOf" srcId="{BB2750D5-052C-4817-94BE-0FE7243E1D97}" destId="{986BDD6B-9252-4E52-8CD8-E10F7A12D2B2}" srcOrd="0" destOrd="0" presId="urn:microsoft.com/office/officeart/2009/3/layout/DescendingProcess"/>
    <dgm:cxn modelId="{AE8A088B-5DF5-49D2-BA54-A97D521BF8C5}" srcId="{F83C8AA4-393C-4F80-B89D-CA37880AE04F}" destId="{56DE0BDD-DCE8-47B5-B801-0AC433B29235}" srcOrd="2" destOrd="0" parTransId="{9143D31E-F2EF-4381-A2BF-438DFBD420C0}" sibTransId="{E3E863C7-6406-4BB8-AF52-FABD310B6728}"/>
    <dgm:cxn modelId="{ABCDC4BC-5B7C-4402-BAD3-0BDBD88AF86F}" type="presOf" srcId="{F83C8AA4-393C-4F80-B89D-CA37880AE04F}" destId="{1A0D8368-3870-4017-8807-8D6469804D57}" srcOrd="0" destOrd="0" presId="urn:microsoft.com/office/officeart/2009/3/layout/DescendingProcess"/>
    <dgm:cxn modelId="{1AFBEBD2-B66C-4099-85E6-92053798B29F}" srcId="{F83C8AA4-393C-4F80-B89D-CA37880AE04F}" destId="{07F94985-D1C4-4D05-8B06-8BBA74B5495F}" srcOrd="0" destOrd="0" parTransId="{2A80EFC7-653F-4CFA-A7D1-C070B18504FC}" sibTransId="{8E73B9DE-2125-49A9-B722-348709583163}"/>
    <dgm:cxn modelId="{07741AF6-2A7B-47B2-8AFE-6AAF0D73CCD7}" type="presOf" srcId="{56DE0BDD-DCE8-47B5-B801-0AC433B29235}" destId="{EC4AACFB-3A56-4A0B-B1A8-814D524FDB1D}" srcOrd="0" destOrd="0" presId="urn:microsoft.com/office/officeart/2009/3/layout/DescendingProcess"/>
    <dgm:cxn modelId="{DB4EA57C-F164-4D6E-809B-19823BC811C3}" type="presParOf" srcId="{1A0D8368-3870-4017-8807-8D6469804D57}" destId="{5438221D-2213-4588-8CA0-55FF18E4102F}" srcOrd="0" destOrd="0" presId="urn:microsoft.com/office/officeart/2009/3/layout/DescendingProcess"/>
    <dgm:cxn modelId="{5B4D22F8-CE26-46B0-91D0-63EFBB706D82}" type="presParOf" srcId="{1A0D8368-3870-4017-8807-8D6469804D57}" destId="{81778FAB-4624-4C04-8C33-00A118D4C87D}" srcOrd="1" destOrd="0" presId="urn:microsoft.com/office/officeart/2009/3/layout/DescendingProcess"/>
    <dgm:cxn modelId="{71877948-D58C-4E2A-A0D7-5F15F0FE7303}" type="presParOf" srcId="{1A0D8368-3870-4017-8807-8D6469804D57}" destId="{986BDD6B-9252-4E52-8CD8-E10F7A12D2B2}" srcOrd="2" destOrd="0" presId="urn:microsoft.com/office/officeart/2009/3/layout/DescendingProcess"/>
    <dgm:cxn modelId="{F75DC533-47F4-4E2E-8298-7A0F5E94769C}" type="presParOf" srcId="{1A0D8368-3870-4017-8807-8D6469804D57}" destId="{2CCF2EC5-6CAC-4896-8EA7-99BE5B870928}" srcOrd="3" destOrd="0" presId="urn:microsoft.com/office/officeart/2009/3/layout/DescendingProcess"/>
    <dgm:cxn modelId="{D6AA367C-B408-45C4-A47E-86CE1B387BC1}" type="presParOf" srcId="{2CCF2EC5-6CAC-4896-8EA7-99BE5B870928}" destId="{C112CEA0-AC9D-4DBA-A7AE-6318579E8806}" srcOrd="0" destOrd="0" presId="urn:microsoft.com/office/officeart/2009/3/layout/DescendingProcess"/>
    <dgm:cxn modelId="{5CE30097-2878-4A81-8E2B-8D57EC01A6BF}" type="presParOf" srcId="{1A0D8368-3870-4017-8807-8D6469804D57}" destId="{EC4AACFB-3A56-4A0B-B1A8-814D524FDB1D}" srcOrd="4" destOrd="0" presId="urn:microsoft.com/office/officeart/2009/3/layout/DescendingProcess"/>
    <dgm:cxn modelId="{91797203-203F-4F4D-AB51-DDCB1785A3A3}" type="presParOf" srcId="{1A0D8368-3870-4017-8807-8D6469804D57}" destId="{1F23B84C-312E-4E28-AF03-42191891674F}" srcOrd="5" destOrd="0" presId="urn:microsoft.com/office/officeart/2009/3/layout/DescendingProcess"/>
    <dgm:cxn modelId="{EDA6C87F-1870-47A5-B60C-E3EEE25B7DD2}" type="presParOf" srcId="{1F23B84C-312E-4E28-AF03-42191891674F}" destId="{C442DF61-CCA2-48D8-9247-A607EC2881E8}" srcOrd="0" destOrd="0" presId="urn:microsoft.com/office/officeart/2009/3/layout/DescendingProcess"/>
    <dgm:cxn modelId="{F208A783-F333-495C-AFB5-858507699EEA}" type="presParOf" srcId="{1A0D8368-3870-4017-8807-8D6469804D57}" destId="{496F546B-5CAB-46A2-9CC9-3DD6508FEB15}"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48BED0-8092-4EAE-97B2-60F0F0361BF0}" type="doc">
      <dgm:prSet loTypeId="urn:microsoft.com/office/officeart/2005/8/layout/hProcess9" loCatId="process" qsTypeId="urn:microsoft.com/office/officeart/2005/8/quickstyle/simple3" qsCatId="simple" csTypeId="urn:microsoft.com/office/officeart/2005/8/colors/colorful2" csCatId="colorful" phldr="1"/>
      <dgm:spPr/>
    </dgm:pt>
    <dgm:pt modelId="{DAF1C753-74DC-4A3C-8701-6E9EA812476A}">
      <dgm:prSet phldrT="[Text]" custT="1"/>
      <dgm:spPr/>
      <dgm:t>
        <a:bodyPr/>
        <a:lstStyle/>
        <a:p>
          <a:r>
            <a:rPr lang="en-US" sz="2000" b="0" i="0" dirty="0"/>
            <a:t>Total income of an </a:t>
          </a:r>
          <a:r>
            <a:rPr lang="en-US" sz="2000" b="0" i="0" dirty="0" err="1"/>
            <a:t>assessee</a:t>
          </a:r>
          <a:r>
            <a:rPr lang="en-US" sz="2000" b="0" i="0" dirty="0"/>
            <a:t> includes any income from transfer of any virtual digital asset&amp;</a:t>
          </a:r>
          <a:endParaRPr lang="en-US" sz="2000" dirty="0"/>
        </a:p>
      </dgm:t>
    </dgm:pt>
    <dgm:pt modelId="{15E0D441-4062-4E9F-B548-BAC507EB1E26}" type="parTrans" cxnId="{00CEDE9D-56B6-4213-B1CB-F37B6CFF5B4A}">
      <dgm:prSet/>
      <dgm:spPr/>
      <dgm:t>
        <a:bodyPr/>
        <a:lstStyle/>
        <a:p>
          <a:endParaRPr lang="en-US"/>
        </a:p>
      </dgm:t>
    </dgm:pt>
    <dgm:pt modelId="{D1DD2768-6716-4276-BFC2-64047D97D9C0}" type="sibTrans" cxnId="{00CEDE9D-56B6-4213-B1CB-F37B6CFF5B4A}">
      <dgm:prSet/>
      <dgm:spPr/>
      <dgm:t>
        <a:bodyPr/>
        <a:lstStyle/>
        <a:p>
          <a:endParaRPr lang="en-US"/>
        </a:p>
      </dgm:t>
    </dgm:pt>
    <dgm:pt modelId="{8BF16768-56F6-47A2-A3F6-4AB713F2414A}">
      <dgm:prSet phldrT="[Text]"/>
      <dgm:spPr/>
      <dgm:t>
        <a:bodyPr/>
        <a:lstStyle/>
        <a:p>
          <a:r>
            <a:rPr lang="en-US" b="0" i="0" dirty="0"/>
            <a:t>The income tax payable shall be the aggregate of the amount of income-tax calculated on income of transfer of any virtual digital asset at the rate of 30% &amp;</a:t>
          </a:r>
          <a:endParaRPr lang="en-US" dirty="0"/>
        </a:p>
      </dgm:t>
    </dgm:pt>
    <dgm:pt modelId="{ADD65007-1657-4FA6-8D06-C3C903DE82C7}" type="parTrans" cxnId="{3771A00B-B4E4-4F0A-9805-52E4F8695D4A}">
      <dgm:prSet/>
      <dgm:spPr/>
      <dgm:t>
        <a:bodyPr/>
        <a:lstStyle/>
        <a:p>
          <a:endParaRPr lang="en-US"/>
        </a:p>
      </dgm:t>
    </dgm:pt>
    <dgm:pt modelId="{85B3C878-D0E1-46B0-A357-D93856D929EC}" type="sibTrans" cxnId="{3771A00B-B4E4-4F0A-9805-52E4F8695D4A}">
      <dgm:prSet/>
      <dgm:spPr/>
      <dgm:t>
        <a:bodyPr/>
        <a:lstStyle/>
        <a:p>
          <a:endParaRPr lang="en-US"/>
        </a:p>
      </dgm:t>
    </dgm:pt>
    <dgm:pt modelId="{BE93CDEB-4137-463F-B900-DFAC2D4C3803}">
      <dgm:prSet phldrT="[Text]"/>
      <dgm:spPr/>
      <dgm:t>
        <a:bodyPr/>
        <a:lstStyle/>
        <a:p>
          <a:r>
            <a:rPr lang="en-US" b="0" i="0" dirty="0"/>
            <a:t>The amount of income-tax with which the </a:t>
          </a:r>
          <a:r>
            <a:rPr lang="en-US" b="0" i="0" dirty="0" err="1"/>
            <a:t>assessee</a:t>
          </a:r>
          <a:r>
            <a:rPr lang="en-US" b="0" i="0" dirty="0"/>
            <a:t> would have been chargeable had the total income of the </a:t>
          </a:r>
          <a:r>
            <a:rPr lang="en-US" b="0" i="0" dirty="0" err="1"/>
            <a:t>assessee</a:t>
          </a:r>
          <a:r>
            <a:rPr lang="en-US" b="0" i="0" dirty="0"/>
            <a:t> been reduced by the aggregate of the income from transfer of virtual digital assets</a:t>
          </a:r>
          <a:endParaRPr lang="en-US" dirty="0"/>
        </a:p>
      </dgm:t>
    </dgm:pt>
    <dgm:pt modelId="{A3D2DA49-E50D-4FC4-A139-A8ED210B564A}" type="parTrans" cxnId="{68342329-DF5F-4367-B533-8D5FF3560DAD}">
      <dgm:prSet/>
      <dgm:spPr/>
      <dgm:t>
        <a:bodyPr/>
        <a:lstStyle/>
        <a:p>
          <a:endParaRPr lang="en-US"/>
        </a:p>
      </dgm:t>
    </dgm:pt>
    <dgm:pt modelId="{FAEF6BCE-06E2-48FF-BB8E-9F4F37BB2895}" type="sibTrans" cxnId="{68342329-DF5F-4367-B533-8D5FF3560DAD}">
      <dgm:prSet/>
      <dgm:spPr/>
      <dgm:t>
        <a:bodyPr/>
        <a:lstStyle/>
        <a:p>
          <a:endParaRPr lang="en-US"/>
        </a:p>
      </dgm:t>
    </dgm:pt>
    <dgm:pt modelId="{2EF94F23-B3C2-4DC7-97E5-2B6170E7040E}" type="pres">
      <dgm:prSet presAssocID="{D348BED0-8092-4EAE-97B2-60F0F0361BF0}" presName="CompostProcess" presStyleCnt="0">
        <dgm:presLayoutVars>
          <dgm:dir/>
          <dgm:resizeHandles val="exact"/>
        </dgm:presLayoutVars>
      </dgm:prSet>
      <dgm:spPr/>
    </dgm:pt>
    <dgm:pt modelId="{021F348D-D213-46A8-A91E-B5D352222BE9}" type="pres">
      <dgm:prSet presAssocID="{D348BED0-8092-4EAE-97B2-60F0F0361BF0}" presName="arrow" presStyleLbl="bgShp" presStyleIdx="0" presStyleCnt="1"/>
      <dgm:spPr/>
    </dgm:pt>
    <dgm:pt modelId="{940591A0-929B-49D0-9FC6-4771CCEE69FC}" type="pres">
      <dgm:prSet presAssocID="{D348BED0-8092-4EAE-97B2-60F0F0361BF0}" presName="linearProcess" presStyleCnt="0"/>
      <dgm:spPr/>
    </dgm:pt>
    <dgm:pt modelId="{6E1539D8-146A-4D15-9FB5-27AD4EC571EC}" type="pres">
      <dgm:prSet presAssocID="{DAF1C753-74DC-4A3C-8701-6E9EA812476A}" presName="textNode" presStyleLbl="node1" presStyleIdx="0" presStyleCnt="3">
        <dgm:presLayoutVars>
          <dgm:bulletEnabled val="1"/>
        </dgm:presLayoutVars>
      </dgm:prSet>
      <dgm:spPr/>
    </dgm:pt>
    <dgm:pt modelId="{E0AF23B4-7A80-4032-99F3-6607BF4ADF89}" type="pres">
      <dgm:prSet presAssocID="{D1DD2768-6716-4276-BFC2-64047D97D9C0}" presName="sibTrans" presStyleCnt="0"/>
      <dgm:spPr/>
    </dgm:pt>
    <dgm:pt modelId="{3F43AFCA-4BCC-430F-B50E-B0CB6ABC4B2F}" type="pres">
      <dgm:prSet presAssocID="{8BF16768-56F6-47A2-A3F6-4AB713F2414A}" presName="textNode" presStyleLbl="node1" presStyleIdx="1" presStyleCnt="3">
        <dgm:presLayoutVars>
          <dgm:bulletEnabled val="1"/>
        </dgm:presLayoutVars>
      </dgm:prSet>
      <dgm:spPr/>
    </dgm:pt>
    <dgm:pt modelId="{C7369346-7CE7-4671-B6DB-8A642443B40A}" type="pres">
      <dgm:prSet presAssocID="{85B3C878-D0E1-46B0-A357-D93856D929EC}" presName="sibTrans" presStyleCnt="0"/>
      <dgm:spPr/>
    </dgm:pt>
    <dgm:pt modelId="{8E2B871E-7A12-4DC8-8D6F-E0D257318823}" type="pres">
      <dgm:prSet presAssocID="{BE93CDEB-4137-463F-B900-DFAC2D4C3803}" presName="textNode" presStyleLbl="node1" presStyleIdx="2" presStyleCnt="3" custScaleX="121638" custScaleY="209613" custLinFactNeighborX="-20802" custLinFactNeighborY="11858">
        <dgm:presLayoutVars>
          <dgm:bulletEnabled val="1"/>
        </dgm:presLayoutVars>
      </dgm:prSet>
      <dgm:spPr/>
    </dgm:pt>
  </dgm:ptLst>
  <dgm:cxnLst>
    <dgm:cxn modelId="{F8284709-552D-4A14-93A6-7C4B98701DC4}" type="presOf" srcId="{D348BED0-8092-4EAE-97B2-60F0F0361BF0}" destId="{2EF94F23-B3C2-4DC7-97E5-2B6170E7040E}" srcOrd="0" destOrd="0" presId="urn:microsoft.com/office/officeart/2005/8/layout/hProcess9"/>
    <dgm:cxn modelId="{3771A00B-B4E4-4F0A-9805-52E4F8695D4A}" srcId="{D348BED0-8092-4EAE-97B2-60F0F0361BF0}" destId="{8BF16768-56F6-47A2-A3F6-4AB713F2414A}" srcOrd="1" destOrd="0" parTransId="{ADD65007-1657-4FA6-8D06-C3C903DE82C7}" sibTransId="{85B3C878-D0E1-46B0-A357-D93856D929EC}"/>
    <dgm:cxn modelId="{68342329-DF5F-4367-B533-8D5FF3560DAD}" srcId="{D348BED0-8092-4EAE-97B2-60F0F0361BF0}" destId="{BE93CDEB-4137-463F-B900-DFAC2D4C3803}" srcOrd="2" destOrd="0" parTransId="{A3D2DA49-E50D-4FC4-A139-A8ED210B564A}" sibTransId="{FAEF6BCE-06E2-48FF-BB8E-9F4F37BB2895}"/>
    <dgm:cxn modelId="{DF2F573A-A3E7-4B67-A5CA-067FB270EFD1}" type="presOf" srcId="{BE93CDEB-4137-463F-B900-DFAC2D4C3803}" destId="{8E2B871E-7A12-4DC8-8D6F-E0D257318823}" srcOrd="0" destOrd="0" presId="urn:microsoft.com/office/officeart/2005/8/layout/hProcess9"/>
    <dgm:cxn modelId="{5A00A266-9607-4B69-ADA5-6182E5732075}" type="presOf" srcId="{8BF16768-56F6-47A2-A3F6-4AB713F2414A}" destId="{3F43AFCA-4BCC-430F-B50E-B0CB6ABC4B2F}" srcOrd="0" destOrd="0" presId="urn:microsoft.com/office/officeart/2005/8/layout/hProcess9"/>
    <dgm:cxn modelId="{6E529756-1C50-42CC-BCB7-8F3935B2C74B}" type="presOf" srcId="{DAF1C753-74DC-4A3C-8701-6E9EA812476A}" destId="{6E1539D8-146A-4D15-9FB5-27AD4EC571EC}" srcOrd="0" destOrd="0" presId="urn:microsoft.com/office/officeart/2005/8/layout/hProcess9"/>
    <dgm:cxn modelId="{00CEDE9D-56B6-4213-B1CB-F37B6CFF5B4A}" srcId="{D348BED0-8092-4EAE-97B2-60F0F0361BF0}" destId="{DAF1C753-74DC-4A3C-8701-6E9EA812476A}" srcOrd="0" destOrd="0" parTransId="{15E0D441-4062-4E9F-B548-BAC507EB1E26}" sibTransId="{D1DD2768-6716-4276-BFC2-64047D97D9C0}"/>
    <dgm:cxn modelId="{0B8488E1-1291-4683-8809-F3E914C99D99}" type="presParOf" srcId="{2EF94F23-B3C2-4DC7-97E5-2B6170E7040E}" destId="{021F348D-D213-46A8-A91E-B5D352222BE9}" srcOrd="0" destOrd="0" presId="urn:microsoft.com/office/officeart/2005/8/layout/hProcess9"/>
    <dgm:cxn modelId="{183202BE-AC9B-4BD0-B755-23B72B113BA5}" type="presParOf" srcId="{2EF94F23-B3C2-4DC7-97E5-2B6170E7040E}" destId="{940591A0-929B-49D0-9FC6-4771CCEE69FC}" srcOrd="1" destOrd="0" presId="urn:microsoft.com/office/officeart/2005/8/layout/hProcess9"/>
    <dgm:cxn modelId="{E278BE7B-025C-448C-B859-DF987F9E858F}" type="presParOf" srcId="{940591A0-929B-49D0-9FC6-4771CCEE69FC}" destId="{6E1539D8-146A-4D15-9FB5-27AD4EC571EC}" srcOrd="0" destOrd="0" presId="urn:microsoft.com/office/officeart/2005/8/layout/hProcess9"/>
    <dgm:cxn modelId="{849C2B76-14D3-4D90-9029-F858D088E23A}" type="presParOf" srcId="{940591A0-929B-49D0-9FC6-4771CCEE69FC}" destId="{E0AF23B4-7A80-4032-99F3-6607BF4ADF89}" srcOrd="1" destOrd="0" presId="urn:microsoft.com/office/officeart/2005/8/layout/hProcess9"/>
    <dgm:cxn modelId="{616AEE9F-7155-4787-8353-DFD9E08D58B3}" type="presParOf" srcId="{940591A0-929B-49D0-9FC6-4771CCEE69FC}" destId="{3F43AFCA-4BCC-430F-B50E-B0CB6ABC4B2F}" srcOrd="2" destOrd="0" presId="urn:microsoft.com/office/officeart/2005/8/layout/hProcess9"/>
    <dgm:cxn modelId="{DA259BC6-34E1-4CCD-AB45-305C8754DB7A}" type="presParOf" srcId="{940591A0-929B-49D0-9FC6-4771CCEE69FC}" destId="{C7369346-7CE7-4671-B6DB-8A642443B40A}" srcOrd="3" destOrd="0" presId="urn:microsoft.com/office/officeart/2005/8/layout/hProcess9"/>
    <dgm:cxn modelId="{F7702BCF-405F-4A8C-BAAE-E89BB0F1D5A4}" type="presParOf" srcId="{940591A0-929B-49D0-9FC6-4771CCEE69FC}" destId="{8E2B871E-7A12-4DC8-8D6F-E0D257318823}"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D1C9A3-D688-4B5E-A7D7-344721EBCC3F}"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EE3419B7-8B7B-4238-806A-6EA3A41BE2F7}">
      <dgm:prSet phldrT="[Text]" custT="1"/>
      <dgm:spPr/>
      <dgm:t>
        <a:bodyPr/>
        <a:lstStyle/>
        <a:p>
          <a:pPr algn="just"/>
          <a:r>
            <a:rPr lang="en-US" sz="2000" b="0" i="0" dirty="0"/>
            <a:t>no deduction in respect of any expenditure (other than cost of acquisition) or allowance or set off of any loss shall be allowed to the </a:t>
          </a:r>
          <a:r>
            <a:rPr lang="en-US" sz="2000" b="0" i="0" dirty="0" err="1"/>
            <a:t>assessee</a:t>
          </a:r>
          <a:r>
            <a:rPr lang="en-US" sz="2000" b="0" i="0" dirty="0"/>
            <a:t> under any provision of the Act while computing income from transfer of such asset.</a:t>
          </a:r>
          <a:endParaRPr lang="en-US" sz="2000" dirty="0"/>
        </a:p>
      </dgm:t>
    </dgm:pt>
    <dgm:pt modelId="{B2357B36-AC53-4580-8173-041E0FEA3A98}" type="parTrans" cxnId="{F4C52B01-B668-453C-869F-E826F1513AC6}">
      <dgm:prSet/>
      <dgm:spPr/>
      <dgm:t>
        <a:bodyPr/>
        <a:lstStyle/>
        <a:p>
          <a:endParaRPr lang="en-US"/>
        </a:p>
      </dgm:t>
    </dgm:pt>
    <dgm:pt modelId="{1A35B0DC-872D-4663-AFCD-9076426C7B62}" type="sibTrans" cxnId="{F4C52B01-B668-453C-869F-E826F1513AC6}">
      <dgm:prSet/>
      <dgm:spPr/>
      <dgm:t>
        <a:bodyPr/>
        <a:lstStyle/>
        <a:p>
          <a:endParaRPr lang="en-US"/>
        </a:p>
      </dgm:t>
    </dgm:pt>
    <dgm:pt modelId="{C43E67C4-07A8-43E3-AE77-2EC04CC9FBB4}">
      <dgm:prSet phldrT="[Text]"/>
      <dgm:spPr/>
      <dgm:t>
        <a:bodyPr/>
        <a:lstStyle/>
        <a:p>
          <a:pPr algn="just"/>
          <a:r>
            <a:rPr lang="en-US" b="0" i="0" dirty="0"/>
            <a:t>no set off any loss shall be allowed from Income of transfer of virtual digital asset.</a:t>
          </a:r>
          <a:endParaRPr lang="en-US" dirty="0"/>
        </a:p>
      </dgm:t>
    </dgm:pt>
    <dgm:pt modelId="{C4D86562-3FD4-4CAF-81EF-088327C85D89}" type="parTrans" cxnId="{71D5BA65-8CF5-4ADC-8B8A-0F688DD48B22}">
      <dgm:prSet/>
      <dgm:spPr/>
      <dgm:t>
        <a:bodyPr/>
        <a:lstStyle/>
        <a:p>
          <a:endParaRPr lang="en-US"/>
        </a:p>
      </dgm:t>
    </dgm:pt>
    <dgm:pt modelId="{F5E09CAA-6105-4AC3-93D5-9C774491067B}" type="sibTrans" cxnId="{71D5BA65-8CF5-4ADC-8B8A-0F688DD48B22}">
      <dgm:prSet/>
      <dgm:spPr/>
      <dgm:t>
        <a:bodyPr/>
        <a:lstStyle/>
        <a:p>
          <a:endParaRPr lang="en-US"/>
        </a:p>
      </dgm:t>
    </dgm:pt>
    <dgm:pt modelId="{E53FAEAD-D622-4B58-9844-BF8D7708B9E4}">
      <dgm:prSet phldrT="[Text]"/>
      <dgm:spPr/>
      <dgm:t>
        <a:bodyPr/>
        <a:lstStyle/>
        <a:p>
          <a:pPr algn="just"/>
          <a:r>
            <a:rPr lang="en-US" b="0" i="0" dirty="0"/>
            <a:t>In case of loss on transfer of digital asset not allowed to be set off against any other income computed under any other provisions of Act. Such loss shall not be allowed to be carried forward to subsequent assessment years.</a:t>
          </a:r>
          <a:endParaRPr lang="en-US" dirty="0"/>
        </a:p>
      </dgm:t>
    </dgm:pt>
    <dgm:pt modelId="{261759B9-537D-4998-80C2-69ECC5A483BA}" type="parTrans" cxnId="{B186BBFB-0439-4DB5-8B2A-F323F36E2EA5}">
      <dgm:prSet/>
      <dgm:spPr/>
      <dgm:t>
        <a:bodyPr/>
        <a:lstStyle/>
        <a:p>
          <a:endParaRPr lang="en-US"/>
        </a:p>
      </dgm:t>
    </dgm:pt>
    <dgm:pt modelId="{670A6D75-99D3-4F2D-B11A-BD21670CDC64}" type="sibTrans" cxnId="{B186BBFB-0439-4DB5-8B2A-F323F36E2EA5}">
      <dgm:prSet/>
      <dgm:spPr/>
      <dgm:t>
        <a:bodyPr/>
        <a:lstStyle/>
        <a:p>
          <a:endParaRPr lang="en-US"/>
        </a:p>
      </dgm:t>
    </dgm:pt>
    <dgm:pt modelId="{DE9CC7B1-DEE1-44A7-BF2E-0D7721FD614C}" type="pres">
      <dgm:prSet presAssocID="{A4D1C9A3-D688-4B5E-A7D7-344721EBCC3F}" presName="Name0" presStyleCnt="0">
        <dgm:presLayoutVars>
          <dgm:chMax val="7"/>
          <dgm:chPref val="7"/>
          <dgm:dir/>
        </dgm:presLayoutVars>
      </dgm:prSet>
      <dgm:spPr/>
    </dgm:pt>
    <dgm:pt modelId="{FE357AAC-E869-427D-8F40-E480447FBF57}" type="pres">
      <dgm:prSet presAssocID="{A4D1C9A3-D688-4B5E-A7D7-344721EBCC3F}" presName="Name1" presStyleCnt="0"/>
      <dgm:spPr/>
    </dgm:pt>
    <dgm:pt modelId="{9C78853B-908E-44F0-8C20-A7F8124265E2}" type="pres">
      <dgm:prSet presAssocID="{A4D1C9A3-D688-4B5E-A7D7-344721EBCC3F}" presName="cycle" presStyleCnt="0"/>
      <dgm:spPr/>
    </dgm:pt>
    <dgm:pt modelId="{C3D66379-214C-435D-B6C6-26F244BC9536}" type="pres">
      <dgm:prSet presAssocID="{A4D1C9A3-D688-4B5E-A7D7-344721EBCC3F}" presName="srcNode" presStyleLbl="node1" presStyleIdx="0" presStyleCnt="3"/>
      <dgm:spPr/>
    </dgm:pt>
    <dgm:pt modelId="{420D88B6-4FA7-4501-89A5-AD88B12AA377}" type="pres">
      <dgm:prSet presAssocID="{A4D1C9A3-D688-4B5E-A7D7-344721EBCC3F}" presName="conn" presStyleLbl="parChTrans1D2" presStyleIdx="0" presStyleCnt="1"/>
      <dgm:spPr/>
    </dgm:pt>
    <dgm:pt modelId="{4CC39D07-A44B-4139-885D-2C6E800A2C85}" type="pres">
      <dgm:prSet presAssocID="{A4D1C9A3-D688-4B5E-A7D7-344721EBCC3F}" presName="extraNode" presStyleLbl="node1" presStyleIdx="0" presStyleCnt="3"/>
      <dgm:spPr/>
    </dgm:pt>
    <dgm:pt modelId="{85F29C2B-BBFE-41AD-BE9C-703FE2E7C184}" type="pres">
      <dgm:prSet presAssocID="{A4D1C9A3-D688-4B5E-A7D7-344721EBCC3F}" presName="dstNode" presStyleLbl="node1" presStyleIdx="0" presStyleCnt="3"/>
      <dgm:spPr/>
    </dgm:pt>
    <dgm:pt modelId="{2BC7D29D-CC34-4F52-8446-E1B82082D719}" type="pres">
      <dgm:prSet presAssocID="{EE3419B7-8B7B-4238-806A-6EA3A41BE2F7}" presName="text_1" presStyleLbl="node1" presStyleIdx="0" presStyleCnt="3" custScaleY="150000">
        <dgm:presLayoutVars>
          <dgm:bulletEnabled val="1"/>
        </dgm:presLayoutVars>
      </dgm:prSet>
      <dgm:spPr/>
    </dgm:pt>
    <dgm:pt modelId="{56A7A7D7-965F-4728-AF42-F71BB66786B0}" type="pres">
      <dgm:prSet presAssocID="{EE3419B7-8B7B-4238-806A-6EA3A41BE2F7}" presName="accent_1" presStyleCnt="0"/>
      <dgm:spPr/>
    </dgm:pt>
    <dgm:pt modelId="{1F3D8210-5FBE-48F3-AE87-B750064BE0E7}" type="pres">
      <dgm:prSet presAssocID="{EE3419B7-8B7B-4238-806A-6EA3A41BE2F7}" presName="accentRepeatNode" presStyleLbl="solidFgAcc1" presStyleIdx="0" presStyleCnt="3"/>
      <dgm:spPr/>
    </dgm:pt>
    <dgm:pt modelId="{BA20E1A3-F2F8-4207-AF75-474C16F480CB}" type="pres">
      <dgm:prSet presAssocID="{C43E67C4-07A8-43E3-AE77-2EC04CC9FBB4}" presName="text_2" presStyleLbl="node1" presStyleIdx="1" presStyleCnt="3">
        <dgm:presLayoutVars>
          <dgm:bulletEnabled val="1"/>
        </dgm:presLayoutVars>
      </dgm:prSet>
      <dgm:spPr/>
    </dgm:pt>
    <dgm:pt modelId="{DB050588-1963-4104-A3EF-A5BFED7E0760}" type="pres">
      <dgm:prSet presAssocID="{C43E67C4-07A8-43E3-AE77-2EC04CC9FBB4}" presName="accent_2" presStyleCnt="0"/>
      <dgm:spPr/>
    </dgm:pt>
    <dgm:pt modelId="{181E020C-F69F-4ED6-93D7-F02F095CD4CA}" type="pres">
      <dgm:prSet presAssocID="{C43E67C4-07A8-43E3-AE77-2EC04CC9FBB4}" presName="accentRepeatNode" presStyleLbl="solidFgAcc1" presStyleIdx="1" presStyleCnt="3"/>
      <dgm:spPr/>
    </dgm:pt>
    <dgm:pt modelId="{E0C6C4D3-17D5-4A6E-8277-AF672CF29208}" type="pres">
      <dgm:prSet presAssocID="{E53FAEAD-D622-4B58-9844-BF8D7708B9E4}" presName="text_3" presStyleLbl="node1" presStyleIdx="2" presStyleCnt="3">
        <dgm:presLayoutVars>
          <dgm:bulletEnabled val="1"/>
        </dgm:presLayoutVars>
      </dgm:prSet>
      <dgm:spPr/>
    </dgm:pt>
    <dgm:pt modelId="{DF8188AD-A942-435A-8EC5-7BA0EE3F7988}" type="pres">
      <dgm:prSet presAssocID="{E53FAEAD-D622-4B58-9844-BF8D7708B9E4}" presName="accent_3" presStyleCnt="0"/>
      <dgm:spPr/>
    </dgm:pt>
    <dgm:pt modelId="{5A899A7C-5EFF-411C-9A14-529EB0C436DC}" type="pres">
      <dgm:prSet presAssocID="{E53FAEAD-D622-4B58-9844-BF8D7708B9E4}" presName="accentRepeatNode" presStyleLbl="solidFgAcc1" presStyleIdx="2" presStyleCnt="3"/>
      <dgm:spPr/>
    </dgm:pt>
  </dgm:ptLst>
  <dgm:cxnLst>
    <dgm:cxn modelId="{F4C52B01-B668-453C-869F-E826F1513AC6}" srcId="{A4D1C9A3-D688-4B5E-A7D7-344721EBCC3F}" destId="{EE3419B7-8B7B-4238-806A-6EA3A41BE2F7}" srcOrd="0" destOrd="0" parTransId="{B2357B36-AC53-4580-8173-041E0FEA3A98}" sibTransId="{1A35B0DC-872D-4663-AFCD-9076426C7B62}"/>
    <dgm:cxn modelId="{F9C19D35-77F6-4203-AF52-A94FCFFE82BD}" type="presOf" srcId="{E53FAEAD-D622-4B58-9844-BF8D7708B9E4}" destId="{E0C6C4D3-17D5-4A6E-8277-AF672CF29208}" srcOrd="0" destOrd="0" presId="urn:microsoft.com/office/officeart/2008/layout/VerticalCurvedList"/>
    <dgm:cxn modelId="{71D5BA65-8CF5-4ADC-8B8A-0F688DD48B22}" srcId="{A4D1C9A3-D688-4B5E-A7D7-344721EBCC3F}" destId="{C43E67C4-07A8-43E3-AE77-2EC04CC9FBB4}" srcOrd="1" destOrd="0" parTransId="{C4D86562-3FD4-4CAF-81EF-088327C85D89}" sibTransId="{F5E09CAA-6105-4AC3-93D5-9C774491067B}"/>
    <dgm:cxn modelId="{61D1B36F-8EAE-47F6-86A3-910DE94A8408}" type="presOf" srcId="{1A35B0DC-872D-4663-AFCD-9076426C7B62}" destId="{420D88B6-4FA7-4501-89A5-AD88B12AA377}" srcOrd="0" destOrd="0" presId="urn:microsoft.com/office/officeart/2008/layout/VerticalCurvedList"/>
    <dgm:cxn modelId="{E3A90C50-C4B6-409C-9328-5B10B26C84BE}" type="presOf" srcId="{EE3419B7-8B7B-4238-806A-6EA3A41BE2F7}" destId="{2BC7D29D-CC34-4F52-8446-E1B82082D719}" srcOrd="0" destOrd="0" presId="urn:microsoft.com/office/officeart/2008/layout/VerticalCurvedList"/>
    <dgm:cxn modelId="{259DEEAE-E9A1-4DCC-AA99-F1A529194CE5}" type="presOf" srcId="{A4D1C9A3-D688-4B5E-A7D7-344721EBCC3F}" destId="{DE9CC7B1-DEE1-44A7-BF2E-0D7721FD614C}" srcOrd="0" destOrd="0" presId="urn:microsoft.com/office/officeart/2008/layout/VerticalCurvedList"/>
    <dgm:cxn modelId="{97A580C3-C3C2-43E8-BEE5-3BC69CE343CB}" type="presOf" srcId="{C43E67C4-07A8-43E3-AE77-2EC04CC9FBB4}" destId="{BA20E1A3-F2F8-4207-AF75-474C16F480CB}" srcOrd="0" destOrd="0" presId="urn:microsoft.com/office/officeart/2008/layout/VerticalCurvedList"/>
    <dgm:cxn modelId="{B186BBFB-0439-4DB5-8B2A-F323F36E2EA5}" srcId="{A4D1C9A3-D688-4B5E-A7D7-344721EBCC3F}" destId="{E53FAEAD-D622-4B58-9844-BF8D7708B9E4}" srcOrd="2" destOrd="0" parTransId="{261759B9-537D-4998-80C2-69ECC5A483BA}" sibTransId="{670A6D75-99D3-4F2D-B11A-BD21670CDC64}"/>
    <dgm:cxn modelId="{A2AA20B5-DE1C-4FCD-8198-AFF345351396}" type="presParOf" srcId="{DE9CC7B1-DEE1-44A7-BF2E-0D7721FD614C}" destId="{FE357AAC-E869-427D-8F40-E480447FBF57}" srcOrd="0" destOrd="0" presId="urn:microsoft.com/office/officeart/2008/layout/VerticalCurvedList"/>
    <dgm:cxn modelId="{29F7F3D0-FD80-4026-979C-05E7D0080B54}" type="presParOf" srcId="{FE357AAC-E869-427D-8F40-E480447FBF57}" destId="{9C78853B-908E-44F0-8C20-A7F8124265E2}" srcOrd="0" destOrd="0" presId="urn:microsoft.com/office/officeart/2008/layout/VerticalCurvedList"/>
    <dgm:cxn modelId="{D42D59D5-6A82-454A-AC43-C0BBAAD7245B}" type="presParOf" srcId="{9C78853B-908E-44F0-8C20-A7F8124265E2}" destId="{C3D66379-214C-435D-B6C6-26F244BC9536}" srcOrd="0" destOrd="0" presId="urn:microsoft.com/office/officeart/2008/layout/VerticalCurvedList"/>
    <dgm:cxn modelId="{562CC8C8-0601-4A1E-8E1B-83896DC6175F}" type="presParOf" srcId="{9C78853B-908E-44F0-8C20-A7F8124265E2}" destId="{420D88B6-4FA7-4501-89A5-AD88B12AA377}" srcOrd="1" destOrd="0" presId="urn:microsoft.com/office/officeart/2008/layout/VerticalCurvedList"/>
    <dgm:cxn modelId="{041C765A-7640-4CAE-82F7-EC446DFCD502}" type="presParOf" srcId="{9C78853B-908E-44F0-8C20-A7F8124265E2}" destId="{4CC39D07-A44B-4139-885D-2C6E800A2C85}" srcOrd="2" destOrd="0" presId="urn:microsoft.com/office/officeart/2008/layout/VerticalCurvedList"/>
    <dgm:cxn modelId="{F5B10089-95D5-4D9D-B932-09FC462D502E}" type="presParOf" srcId="{9C78853B-908E-44F0-8C20-A7F8124265E2}" destId="{85F29C2B-BBFE-41AD-BE9C-703FE2E7C184}" srcOrd="3" destOrd="0" presId="urn:microsoft.com/office/officeart/2008/layout/VerticalCurvedList"/>
    <dgm:cxn modelId="{EAC199A2-B07A-401F-9C1F-14AC1CD42DB4}" type="presParOf" srcId="{FE357AAC-E869-427D-8F40-E480447FBF57}" destId="{2BC7D29D-CC34-4F52-8446-E1B82082D719}" srcOrd="1" destOrd="0" presId="urn:microsoft.com/office/officeart/2008/layout/VerticalCurvedList"/>
    <dgm:cxn modelId="{94EEFEA6-7A9F-482A-A513-31B2652F272D}" type="presParOf" srcId="{FE357AAC-E869-427D-8F40-E480447FBF57}" destId="{56A7A7D7-965F-4728-AF42-F71BB66786B0}" srcOrd="2" destOrd="0" presId="urn:microsoft.com/office/officeart/2008/layout/VerticalCurvedList"/>
    <dgm:cxn modelId="{8EC08863-D32C-4359-B2FB-4C986AC3A053}" type="presParOf" srcId="{56A7A7D7-965F-4728-AF42-F71BB66786B0}" destId="{1F3D8210-5FBE-48F3-AE87-B750064BE0E7}" srcOrd="0" destOrd="0" presId="urn:microsoft.com/office/officeart/2008/layout/VerticalCurvedList"/>
    <dgm:cxn modelId="{75616D56-9F8F-4A84-BCBB-B6D365FBB8B4}" type="presParOf" srcId="{FE357AAC-E869-427D-8F40-E480447FBF57}" destId="{BA20E1A3-F2F8-4207-AF75-474C16F480CB}" srcOrd="3" destOrd="0" presId="urn:microsoft.com/office/officeart/2008/layout/VerticalCurvedList"/>
    <dgm:cxn modelId="{ABBCF6D0-50B9-4D5F-978A-D90DED945F70}" type="presParOf" srcId="{FE357AAC-E869-427D-8F40-E480447FBF57}" destId="{DB050588-1963-4104-A3EF-A5BFED7E0760}" srcOrd="4" destOrd="0" presId="urn:microsoft.com/office/officeart/2008/layout/VerticalCurvedList"/>
    <dgm:cxn modelId="{EE034ED4-6541-47C2-A5E3-969F377386DA}" type="presParOf" srcId="{DB050588-1963-4104-A3EF-A5BFED7E0760}" destId="{181E020C-F69F-4ED6-93D7-F02F095CD4CA}" srcOrd="0" destOrd="0" presId="urn:microsoft.com/office/officeart/2008/layout/VerticalCurvedList"/>
    <dgm:cxn modelId="{F1965A12-1BCF-4DA2-BCF8-BB53DA500919}" type="presParOf" srcId="{FE357AAC-E869-427D-8F40-E480447FBF57}" destId="{E0C6C4D3-17D5-4A6E-8277-AF672CF29208}" srcOrd="5" destOrd="0" presId="urn:microsoft.com/office/officeart/2008/layout/VerticalCurvedList"/>
    <dgm:cxn modelId="{C7F5721F-B311-4E0A-B392-BD9BF133B062}" type="presParOf" srcId="{FE357AAC-E869-427D-8F40-E480447FBF57}" destId="{DF8188AD-A942-435A-8EC5-7BA0EE3F7988}" srcOrd="6" destOrd="0" presId="urn:microsoft.com/office/officeart/2008/layout/VerticalCurvedList"/>
    <dgm:cxn modelId="{A25C7F4E-E4C4-4856-8BBA-89D4FA42A133}" type="presParOf" srcId="{DF8188AD-A942-435A-8EC5-7BA0EE3F7988}" destId="{5A899A7C-5EFF-411C-9A14-529EB0C436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DE32E5-0A19-46B9-9A19-98AD671CC45B}"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F79199C7-BDD9-4F60-BA80-05BABDA217DB}">
      <dgm:prSet phldrT="[Text]" custT="1"/>
      <dgm:spPr/>
      <dgm:t>
        <a:bodyPr/>
        <a:lstStyle/>
        <a:p>
          <a:endParaRPr lang="en-US" sz="2800" b="0" i="0" dirty="0"/>
        </a:p>
        <a:p>
          <a:r>
            <a:rPr lang="en-US" sz="2800" b="0" i="0" dirty="0"/>
            <a:t>Section 194S- provide for deduction of tax on payment for transfer of virtual digital asset to a resident at the rate of one per cent of such sum. </a:t>
          </a:r>
          <a:br>
            <a:rPr lang="en-US" sz="2800" dirty="0"/>
          </a:br>
          <a:br>
            <a:rPr lang="en-US" sz="2800" dirty="0"/>
          </a:br>
          <a:endParaRPr lang="en-US" sz="2800" dirty="0"/>
        </a:p>
      </dgm:t>
    </dgm:pt>
    <dgm:pt modelId="{B945C546-8F83-4A39-A4AE-F8345206584E}" type="parTrans" cxnId="{B622374B-E04D-479A-8654-B075A81F98C5}">
      <dgm:prSet/>
      <dgm:spPr/>
      <dgm:t>
        <a:bodyPr/>
        <a:lstStyle/>
        <a:p>
          <a:endParaRPr lang="en-US"/>
        </a:p>
      </dgm:t>
    </dgm:pt>
    <dgm:pt modelId="{F73F35E5-157E-43FC-BAF6-3F33F0332037}" type="sibTrans" cxnId="{B622374B-E04D-479A-8654-B075A81F98C5}">
      <dgm:prSet/>
      <dgm:spPr/>
      <dgm:t>
        <a:bodyPr/>
        <a:lstStyle/>
        <a:p>
          <a:endParaRPr lang="en-US"/>
        </a:p>
      </dgm:t>
    </dgm:pt>
    <dgm:pt modelId="{20B51CBD-AF55-4A5C-BC89-7EE7EFCCFAF1}">
      <dgm:prSet phldrT="[Text]">
        <dgm:style>
          <a:lnRef idx="1">
            <a:schemeClr val="dk1"/>
          </a:lnRef>
          <a:fillRef idx="2">
            <a:schemeClr val="dk1"/>
          </a:fillRef>
          <a:effectRef idx="1">
            <a:schemeClr val="dk1"/>
          </a:effectRef>
          <a:fontRef idx="minor">
            <a:schemeClr val="dk1"/>
          </a:fontRef>
        </dgm:style>
      </dgm:prSet>
      <dgm:spPr/>
      <dgm:t>
        <a:bodyPr/>
        <a:lstStyle/>
        <a:p>
          <a:r>
            <a:rPr lang="en-US" b="1" i="0" dirty="0"/>
            <a:t>However, in case the payment for such transfer is– </a:t>
          </a:r>
        </a:p>
        <a:p>
          <a:r>
            <a:rPr lang="en-US" b="1" i="0" dirty="0"/>
            <a:t>(i) wholly in kind or in exchange of another virtual digital asset where there is no part in cash; or </a:t>
          </a:r>
        </a:p>
        <a:p>
          <a:r>
            <a:rPr lang="en-US" b="1" i="0" dirty="0"/>
            <a:t>(ii) partly in cash and partly in kind but the part in cash is not sufficient to meet the liability of deduction of tax in respect of whole of such transfer, the person before making the payment shall ensure that the tax has been paid in respect of such consideration. </a:t>
          </a:r>
          <a:br>
            <a:rPr lang="en-US" b="1" dirty="0"/>
          </a:br>
          <a:br>
            <a:rPr lang="en-US" b="1" dirty="0"/>
          </a:br>
          <a:endParaRPr lang="en-US" b="1" dirty="0"/>
        </a:p>
      </dgm:t>
    </dgm:pt>
    <dgm:pt modelId="{EB7434D0-CD63-48F9-BE8B-36592E286869}" type="parTrans" cxnId="{3C4D56D2-D791-40F7-BA7C-4E973D7A1931}">
      <dgm:prSet/>
      <dgm:spPr/>
      <dgm:t>
        <a:bodyPr/>
        <a:lstStyle/>
        <a:p>
          <a:endParaRPr lang="en-US"/>
        </a:p>
      </dgm:t>
    </dgm:pt>
    <dgm:pt modelId="{A93D6DB8-EAC7-4E7B-B04D-17E649DFE6EF}" type="sibTrans" cxnId="{3C4D56D2-D791-40F7-BA7C-4E973D7A1931}">
      <dgm:prSet/>
      <dgm:spPr/>
      <dgm:t>
        <a:bodyPr/>
        <a:lstStyle/>
        <a:p>
          <a:endParaRPr lang="en-US"/>
        </a:p>
      </dgm:t>
    </dgm:pt>
    <dgm:pt modelId="{46E5AEA3-76D6-474B-B76A-B2284E655139}" type="pres">
      <dgm:prSet presAssocID="{02DE32E5-0A19-46B9-9A19-98AD671CC45B}" presName="Name0" presStyleCnt="0">
        <dgm:presLayoutVars>
          <dgm:dir/>
          <dgm:animLvl val="lvl"/>
          <dgm:resizeHandles val="exact"/>
        </dgm:presLayoutVars>
      </dgm:prSet>
      <dgm:spPr/>
    </dgm:pt>
    <dgm:pt modelId="{C6DEE7FC-B9D5-4506-AA91-8A387A624788}" type="pres">
      <dgm:prSet presAssocID="{20B51CBD-AF55-4A5C-BC89-7EE7EFCCFAF1}" presName="boxAndChildren" presStyleCnt="0"/>
      <dgm:spPr/>
    </dgm:pt>
    <dgm:pt modelId="{FD3FE173-4FAB-4C21-8ECC-AAB3DB396A43}" type="pres">
      <dgm:prSet presAssocID="{20B51CBD-AF55-4A5C-BC89-7EE7EFCCFAF1}" presName="parentTextBox" presStyleLbl="node1" presStyleIdx="0" presStyleCnt="2"/>
      <dgm:spPr/>
    </dgm:pt>
    <dgm:pt modelId="{347508CC-0104-4C3B-AFC5-07ED500368FD}" type="pres">
      <dgm:prSet presAssocID="{F73F35E5-157E-43FC-BAF6-3F33F0332037}" presName="sp" presStyleCnt="0"/>
      <dgm:spPr/>
    </dgm:pt>
    <dgm:pt modelId="{C7697AD9-EDC0-45A8-8A49-7C537CECAAA5}" type="pres">
      <dgm:prSet presAssocID="{F79199C7-BDD9-4F60-BA80-05BABDA217DB}" presName="arrowAndChildren" presStyleCnt="0"/>
      <dgm:spPr/>
    </dgm:pt>
    <dgm:pt modelId="{229F727E-8F5B-499E-AF56-181146502772}" type="pres">
      <dgm:prSet presAssocID="{F79199C7-BDD9-4F60-BA80-05BABDA217DB}" presName="parentTextArrow" presStyleLbl="node1" presStyleIdx="1" presStyleCnt="2" custScaleY="63396"/>
      <dgm:spPr/>
    </dgm:pt>
  </dgm:ptLst>
  <dgm:cxnLst>
    <dgm:cxn modelId="{4476752B-8A50-463F-87C3-0E9E6FFCA8E3}" type="presOf" srcId="{20B51CBD-AF55-4A5C-BC89-7EE7EFCCFAF1}" destId="{FD3FE173-4FAB-4C21-8ECC-AAB3DB396A43}" srcOrd="0" destOrd="0" presId="urn:microsoft.com/office/officeart/2005/8/layout/process4"/>
    <dgm:cxn modelId="{B622374B-E04D-479A-8654-B075A81F98C5}" srcId="{02DE32E5-0A19-46B9-9A19-98AD671CC45B}" destId="{F79199C7-BDD9-4F60-BA80-05BABDA217DB}" srcOrd="0" destOrd="0" parTransId="{B945C546-8F83-4A39-A4AE-F8345206584E}" sibTransId="{F73F35E5-157E-43FC-BAF6-3F33F0332037}"/>
    <dgm:cxn modelId="{38EBCD84-F11C-4A89-A278-3F9ED259D592}" type="presOf" srcId="{F79199C7-BDD9-4F60-BA80-05BABDA217DB}" destId="{229F727E-8F5B-499E-AF56-181146502772}" srcOrd="0" destOrd="0" presId="urn:microsoft.com/office/officeart/2005/8/layout/process4"/>
    <dgm:cxn modelId="{DD7D4F9C-7A50-41F0-9783-39FAC88D4A80}" type="presOf" srcId="{02DE32E5-0A19-46B9-9A19-98AD671CC45B}" destId="{46E5AEA3-76D6-474B-B76A-B2284E655139}" srcOrd="0" destOrd="0" presId="urn:microsoft.com/office/officeart/2005/8/layout/process4"/>
    <dgm:cxn modelId="{3C4D56D2-D791-40F7-BA7C-4E973D7A1931}" srcId="{02DE32E5-0A19-46B9-9A19-98AD671CC45B}" destId="{20B51CBD-AF55-4A5C-BC89-7EE7EFCCFAF1}" srcOrd="1" destOrd="0" parTransId="{EB7434D0-CD63-48F9-BE8B-36592E286869}" sibTransId="{A93D6DB8-EAC7-4E7B-B04D-17E649DFE6EF}"/>
    <dgm:cxn modelId="{FEC71D6F-83A0-4714-9437-3B12C2C59442}" type="presParOf" srcId="{46E5AEA3-76D6-474B-B76A-B2284E655139}" destId="{C6DEE7FC-B9D5-4506-AA91-8A387A624788}" srcOrd="0" destOrd="0" presId="urn:microsoft.com/office/officeart/2005/8/layout/process4"/>
    <dgm:cxn modelId="{B2893B4E-6B07-4D49-842D-26A2B955C735}" type="presParOf" srcId="{C6DEE7FC-B9D5-4506-AA91-8A387A624788}" destId="{FD3FE173-4FAB-4C21-8ECC-AAB3DB396A43}" srcOrd="0" destOrd="0" presId="urn:microsoft.com/office/officeart/2005/8/layout/process4"/>
    <dgm:cxn modelId="{1027F0BE-1EAB-4703-A8A8-DCB8213C4196}" type="presParOf" srcId="{46E5AEA3-76D6-474B-B76A-B2284E655139}" destId="{347508CC-0104-4C3B-AFC5-07ED500368FD}" srcOrd="1" destOrd="0" presId="urn:microsoft.com/office/officeart/2005/8/layout/process4"/>
    <dgm:cxn modelId="{4BC9CBE0-5AB0-432F-8AC3-CA3F84293D4B}" type="presParOf" srcId="{46E5AEA3-76D6-474B-B76A-B2284E655139}" destId="{C7697AD9-EDC0-45A8-8A49-7C537CECAAA5}" srcOrd="2" destOrd="0" presId="urn:microsoft.com/office/officeart/2005/8/layout/process4"/>
    <dgm:cxn modelId="{BDE7B73F-E17A-432B-8EE7-8E679FDAAD80}" type="presParOf" srcId="{C7697AD9-EDC0-45A8-8A49-7C537CECAAA5}" destId="{229F727E-8F5B-499E-AF56-18114650277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DC819-210D-4DCE-8790-3DA1ECED6CF7}">
      <dsp:nvSpPr>
        <dsp:cNvPr id="0" name=""/>
        <dsp:cNvSpPr/>
      </dsp:nvSpPr>
      <dsp:spPr>
        <a:xfrm>
          <a:off x="-1" y="187659"/>
          <a:ext cx="9144002" cy="288002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49934-6498-42CA-962C-CF04FF28B141}">
      <dsp:nvSpPr>
        <dsp:cNvPr id="0" name=""/>
        <dsp:cNvSpPr/>
      </dsp:nvSpPr>
      <dsp:spPr>
        <a:xfrm>
          <a:off x="1734294" y="852142"/>
          <a:ext cx="5599208" cy="83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pperplate Gothic Bold" pitchFamily="34" charset="0"/>
            </a:rPr>
            <a:t>The scheme of Tax Deduction at Source (TDS) was introduced with an aim to collect tax at the first instance. </a:t>
          </a:r>
          <a:endParaRPr lang="en-US" sz="1400" kern="1200" dirty="0"/>
        </a:p>
      </dsp:txBody>
      <dsp:txXfrm>
        <a:off x="1734294" y="852142"/>
        <a:ext cx="5599208" cy="837274"/>
      </dsp:txXfrm>
    </dsp:sp>
    <dsp:sp modelId="{A43284EF-840C-4524-9E39-4A58416CA681}">
      <dsp:nvSpPr>
        <dsp:cNvPr id="0" name=""/>
        <dsp:cNvSpPr/>
      </dsp:nvSpPr>
      <dsp:spPr>
        <a:xfrm>
          <a:off x="230613" y="1987050"/>
          <a:ext cx="7008389" cy="2745568"/>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DBF4D5-3087-4B1E-B838-A9A7F1941AFE}">
      <dsp:nvSpPr>
        <dsp:cNvPr id="0" name=""/>
        <dsp:cNvSpPr/>
      </dsp:nvSpPr>
      <dsp:spPr>
        <a:xfrm>
          <a:off x="1142998" y="2458079"/>
          <a:ext cx="3771569" cy="1770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pperplate Gothic Bold" pitchFamily="34" charset="0"/>
            </a:rPr>
            <a:t>Of late, TDS has become a major source of direct tax revenue and an instrument in the hands of the Government to prevent tax evasion. </a:t>
          </a:r>
        </a:p>
        <a:p>
          <a:pPr marL="0" lvl="0" indent="0" algn="ctr" defTabSz="622300">
            <a:lnSpc>
              <a:spcPct val="90000"/>
            </a:lnSpc>
            <a:spcBef>
              <a:spcPct val="0"/>
            </a:spcBef>
            <a:spcAft>
              <a:spcPct val="35000"/>
            </a:spcAft>
            <a:buNone/>
          </a:pPr>
          <a:endParaRPr lang="en-US" sz="1400" kern="1200" dirty="0"/>
        </a:p>
      </dsp:txBody>
      <dsp:txXfrm>
        <a:off x="1142998" y="2458079"/>
        <a:ext cx="3771569" cy="1770308"/>
      </dsp:txXfrm>
    </dsp:sp>
    <dsp:sp modelId="{9A3E84F8-F273-44B5-87F8-7706A4213AC6}">
      <dsp:nvSpPr>
        <dsp:cNvPr id="0" name=""/>
        <dsp:cNvSpPr/>
      </dsp:nvSpPr>
      <dsp:spPr>
        <a:xfrm>
          <a:off x="154359" y="4099921"/>
          <a:ext cx="8839808" cy="1974757"/>
        </a:xfrm>
        <a:prstGeom prst="blockArc">
          <a:avLst>
            <a:gd name="adj1" fmla="val 13500000"/>
            <a:gd name="adj2" fmla="val 10800000"/>
            <a:gd name="adj3" fmla="val 127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96393-EB20-4452-B4A4-73EA62DB7306}">
      <dsp:nvSpPr>
        <dsp:cNvPr id="0" name=""/>
        <dsp:cNvSpPr/>
      </dsp:nvSpPr>
      <dsp:spPr>
        <a:xfrm>
          <a:off x="422508" y="4695591"/>
          <a:ext cx="8300115" cy="83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pperplate Gothic Bold" pitchFamily="34" charset="0"/>
            </a:rPr>
            <a:t>The recently introduced provisions for deduction of tax at source on purchase of goods and e-commerce transactions are a testimony to the intention of Government to broaden the tax net.</a:t>
          </a:r>
          <a:endParaRPr lang="en-US" sz="1400" kern="1200" dirty="0"/>
        </a:p>
      </dsp:txBody>
      <dsp:txXfrm>
        <a:off x="422508" y="4695591"/>
        <a:ext cx="8300115" cy="8372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768CD-4987-4B0A-A009-8FD6502C7DB7}">
      <dsp:nvSpPr>
        <dsp:cNvPr id="0" name=""/>
        <dsp:cNvSpPr/>
      </dsp:nvSpPr>
      <dsp:spPr>
        <a:xfrm>
          <a:off x="5029" y="0"/>
          <a:ext cx="3017520" cy="2816352"/>
        </a:xfrm>
        <a:prstGeom prst="up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63D60-4C0D-4AEE-A9D2-8B3F25B6C15C}">
      <dsp:nvSpPr>
        <dsp:cNvPr id="0" name=""/>
        <dsp:cNvSpPr/>
      </dsp:nvSpPr>
      <dsp:spPr>
        <a:xfrm>
          <a:off x="3113074" y="0"/>
          <a:ext cx="5120640" cy="281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just" defTabSz="1155700" rtl="0">
            <a:lnSpc>
              <a:spcPct val="90000"/>
            </a:lnSpc>
            <a:spcBef>
              <a:spcPct val="0"/>
            </a:spcBef>
            <a:spcAft>
              <a:spcPct val="35000"/>
            </a:spcAft>
            <a:buNone/>
          </a:pPr>
          <a:r>
            <a:rPr lang="en-US" sz="2600" b="0" i="0" kern="1200" dirty="0"/>
            <a:t>In case of specified person- No tax is required to be deducted in case payer is specified person and amount of consideration is less than Rs 50000 during the financial year</a:t>
          </a:r>
          <a:r>
            <a:rPr lang="en-US" sz="2600" kern="1200" dirty="0">
              <a:latin typeface="Calibri"/>
            </a:rPr>
            <a:t> (FORM 24 QE).</a:t>
          </a:r>
          <a:br>
            <a:rPr lang="en-US" sz="2600" kern="1200" dirty="0"/>
          </a:br>
          <a:endParaRPr lang="en-US" sz="2600" kern="1200" dirty="0"/>
        </a:p>
      </dsp:txBody>
      <dsp:txXfrm>
        <a:off x="3113074" y="0"/>
        <a:ext cx="5120640" cy="2816352"/>
      </dsp:txXfrm>
    </dsp:sp>
    <dsp:sp modelId="{5B832BF4-528B-443C-A96F-009AB17BB5C6}">
      <dsp:nvSpPr>
        <dsp:cNvPr id="0" name=""/>
        <dsp:cNvSpPr/>
      </dsp:nvSpPr>
      <dsp:spPr>
        <a:xfrm>
          <a:off x="910285" y="3051047"/>
          <a:ext cx="3017520" cy="2816352"/>
        </a:xfrm>
        <a:prstGeom prst="down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180125-7FF5-49CF-9A80-558D4F5B523E}">
      <dsp:nvSpPr>
        <dsp:cNvPr id="0" name=""/>
        <dsp:cNvSpPr/>
      </dsp:nvSpPr>
      <dsp:spPr>
        <a:xfrm>
          <a:off x="3886218" y="2895613"/>
          <a:ext cx="5120640" cy="281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en-US" sz="2600" b="0" i="0" kern="1200" dirty="0"/>
            <a:t>In any other case, said limit is proposed to be Rs 10000 during the financial year. </a:t>
          </a:r>
          <a:br>
            <a:rPr lang="en-US" sz="2600" kern="1200" dirty="0"/>
          </a:br>
          <a:endParaRPr lang="en-US" sz="2600" kern="1200" dirty="0"/>
        </a:p>
      </dsp:txBody>
      <dsp:txXfrm>
        <a:off x="3886218" y="2895613"/>
        <a:ext cx="5120640" cy="28163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2C0D2-DF9A-4A57-82FF-54B62E9D64C4}">
      <dsp:nvSpPr>
        <dsp:cNvPr id="0" name=""/>
        <dsp:cNvSpPr/>
      </dsp:nvSpPr>
      <dsp:spPr>
        <a:xfrm>
          <a:off x="444325" y="68386"/>
          <a:ext cx="8355977" cy="2330922"/>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AFE88-F061-4484-B8A5-66B8742371F2}">
      <dsp:nvSpPr>
        <dsp:cNvPr id="0" name=""/>
        <dsp:cNvSpPr/>
      </dsp:nvSpPr>
      <dsp:spPr>
        <a:xfrm>
          <a:off x="2148323" y="617411"/>
          <a:ext cx="4882667" cy="107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pperplate Gothic Bold" pitchFamily="34" charset="0"/>
            </a:rPr>
            <a:t>one </a:t>
          </a:r>
          <a:r>
            <a:rPr lang="en-US" sz="1800" kern="1200" dirty="0" err="1">
              <a:latin typeface="Copperplate Gothic Bold" pitchFamily="34" charset="0"/>
            </a:rPr>
            <a:t>crore</a:t>
          </a:r>
          <a:r>
            <a:rPr lang="en-US" sz="1800" kern="1200" dirty="0">
              <a:latin typeface="Copperplate Gothic Bold" pitchFamily="34" charset="0"/>
            </a:rPr>
            <a:t> rupees in case of business or fifty lakh rupees.</a:t>
          </a:r>
          <a:endParaRPr lang="en-US" sz="1800" kern="1200" dirty="0"/>
        </a:p>
      </dsp:txBody>
      <dsp:txXfrm>
        <a:off x="2148323" y="617411"/>
        <a:ext cx="4882667" cy="1079923"/>
      </dsp:txXfrm>
    </dsp:sp>
    <dsp:sp modelId="{DDCB1BD4-A00E-4E02-868C-7F579BA6795D}">
      <dsp:nvSpPr>
        <dsp:cNvPr id="0" name=""/>
        <dsp:cNvSpPr/>
      </dsp:nvSpPr>
      <dsp:spPr>
        <a:xfrm>
          <a:off x="179877" y="1428074"/>
          <a:ext cx="7438327" cy="2604469"/>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4B0BC-E527-478D-B865-B79B2D919CCF}">
      <dsp:nvSpPr>
        <dsp:cNvPr id="0" name=""/>
        <dsp:cNvSpPr/>
      </dsp:nvSpPr>
      <dsp:spPr>
        <a:xfrm>
          <a:off x="2196821" y="2430579"/>
          <a:ext cx="6947178" cy="7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pperplate Gothic Bold" pitchFamily="34" charset="0"/>
            </a:rPr>
            <a:t>in case of profession, during the financial year immediately preceding the financial year in which such virtual digital asset is transferred;</a:t>
          </a:r>
          <a:br>
            <a:rPr lang="en-US" sz="1800" kern="1200" dirty="0">
              <a:latin typeface="Copperplate Gothic Bold" pitchFamily="34" charset="0"/>
            </a:rPr>
          </a:br>
          <a:endParaRPr lang="en-US" sz="1800" kern="1200" dirty="0">
            <a:latin typeface="Copperplate Gothic Bold" pitchFamily="34" charset="0"/>
          </a:endParaRPr>
        </a:p>
      </dsp:txBody>
      <dsp:txXfrm>
        <a:off x="2196821" y="2430579"/>
        <a:ext cx="6947178" cy="723343"/>
      </dsp:txXfrm>
    </dsp:sp>
    <dsp:sp modelId="{7F9A9F24-60BE-4301-ABD6-44DAFBC7841E}">
      <dsp:nvSpPr>
        <dsp:cNvPr id="0" name=""/>
        <dsp:cNvSpPr/>
      </dsp:nvSpPr>
      <dsp:spPr>
        <a:xfrm>
          <a:off x="284417" y="3103612"/>
          <a:ext cx="8679704" cy="2238199"/>
        </a:xfrm>
        <a:prstGeom prst="blockArc">
          <a:avLst>
            <a:gd name="adj1" fmla="val 13500000"/>
            <a:gd name="adj2" fmla="val 108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CABBF-8E0D-4DC4-88D8-75B5D6B13A04}">
      <dsp:nvSpPr>
        <dsp:cNvPr id="0" name=""/>
        <dsp:cNvSpPr/>
      </dsp:nvSpPr>
      <dsp:spPr>
        <a:xfrm>
          <a:off x="1295407" y="3915925"/>
          <a:ext cx="6604000" cy="9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pperplate Gothic Bold" pitchFamily="34" charset="0"/>
            </a:rPr>
            <a:t>being an individual or Hindu undivided family having income under any head other than the head ‘Profits and gains of business or profession</a:t>
          </a:r>
          <a:r>
            <a:rPr lang="en-US" sz="700" b="0" i="0" kern="1200" dirty="0"/>
            <a:t>’. </a:t>
          </a:r>
          <a:br>
            <a:rPr lang="en-US" sz="700" kern="1200" dirty="0"/>
          </a:br>
          <a:br>
            <a:rPr lang="en-US" sz="700" kern="1200" dirty="0"/>
          </a:br>
          <a:endParaRPr lang="en-US" sz="700" kern="1200" dirty="0"/>
        </a:p>
      </dsp:txBody>
      <dsp:txXfrm>
        <a:off x="1295407" y="3915925"/>
        <a:ext cx="6604000" cy="95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976D1-2CFF-41C3-A8E1-4B19C2CC1C4C}">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05FB4-323C-4394-AB3C-2ECCB7818E93}">
      <dsp:nvSpPr>
        <dsp:cNvPr id="0" name=""/>
        <dsp:cNvSpPr/>
      </dsp:nvSpPr>
      <dsp:spPr>
        <a:xfrm>
          <a:off x="0" y="0"/>
          <a:ext cx="4869656"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Any person responsible for providing to a resident, any benefit or perquisite, whether convertible into money or not, arising from business or the exercise of a profession, by such resident, shall, before providing such benefit or perquisite, as the case may be, to such resident, ensure that tax has been deducted in respect of such benefit or perquisite at the rate of ten per cent. of the value or aggregate of value of such benefit or perquisite:</a:t>
          </a:r>
        </a:p>
      </dsp:txBody>
      <dsp:txXfrm>
        <a:off x="0" y="0"/>
        <a:ext cx="4869656" cy="2552700"/>
      </dsp:txXfrm>
    </dsp:sp>
    <dsp:sp modelId="{2C0FE52F-9B08-4967-8528-BC87F8FD5442}">
      <dsp:nvSpPr>
        <dsp:cNvPr id="0" name=""/>
        <dsp:cNvSpPr/>
      </dsp:nvSpPr>
      <dsp:spPr>
        <a:xfrm>
          <a:off x="0" y="2552700"/>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02D83-A5AD-49FE-86B2-6674DEE2BE6E}">
      <dsp:nvSpPr>
        <dsp:cNvPr id="0" name=""/>
        <dsp:cNvSpPr/>
      </dsp:nvSpPr>
      <dsp:spPr>
        <a:xfrm>
          <a:off x="0" y="2552700"/>
          <a:ext cx="4869656"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t>Provided that in a case where the benefit or perquisite, as the case may be, is wholly in kind or partly in cash and partly in kind but such part in cash is not sufficient to meet the liability of deduction of tax in respect of whole of such benefit or perquisite, the person responsible for providing such benefit or perquisite shall, before releasing the benefit or perquisite, ensure that tax has been paid in respect of the benefit or perquisite: </a:t>
          </a:r>
          <a:endParaRPr lang="en-US" sz="1700" kern="1200" dirty="0">
            <a:latin typeface="Calibri"/>
          </a:endParaRPr>
        </a:p>
      </dsp:txBody>
      <dsp:txXfrm>
        <a:off x="0" y="2552700"/>
        <a:ext cx="4869656" cy="255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C3EE4-529A-40F5-BF08-AA28CFA3B068}">
      <dsp:nvSpPr>
        <dsp:cNvPr id="0" name=""/>
        <dsp:cNvSpPr/>
      </dsp:nvSpPr>
      <dsp:spPr>
        <a:xfrm rot="16200000">
          <a:off x="-1924812" y="1925910"/>
          <a:ext cx="6705600" cy="285377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0" i="0" kern="1200" dirty="0"/>
            <a:t>The aforesaid provision is applicable where the aggregate value of benefit or perquisite paid or likely to be paid in </a:t>
          </a:r>
          <a:r>
            <a:rPr lang="en-US" sz="2800" b="1" i="0" u="sng" kern="1200" dirty="0">
              <a:effectLst>
                <a:outerShdw blurRad="38100" dist="38100" dir="2700000" algn="tl">
                  <a:srgbClr val="000000">
                    <a:alpha val="43137"/>
                  </a:srgbClr>
                </a:outerShdw>
              </a:effectLst>
            </a:rPr>
            <a:t>financial year is twenty thousand rupees or more</a:t>
          </a:r>
          <a:r>
            <a:rPr lang="en-US" sz="1900" b="0" i="0" kern="1200" dirty="0"/>
            <a:t>.</a:t>
          </a:r>
          <a:endParaRPr lang="en-US" sz="1900" kern="1200" dirty="0"/>
        </a:p>
      </dsp:txBody>
      <dsp:txXfrm rot="5400000">
        <a:off x="1098" y="1341120"/>
        <a:ext cx="2853779" cy="4023360"/>
      </dsp:txXfrm>
    </dsp:sp>
    <dsp:sp modelId="{C47ABF70-CC75-4734-B805-421F29E1A1A4}">
      <dsp:nvSpPr>
        <dsp:cNvPr id="0" name=""/>
        <dsp:cNvSpPr/>
      </dsp:nvSpPr>
      <dsp:spPr>
        <a:xfrm rot="16200000">
          <a:off x="1142999" y="1925910"/>
          <a:ext cx="6705600" cy="2853779"/>
        </a:xfrm>
        <a:prstGeom prst="flowChartManualOperati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en-US" sz="2000" b="0" i="0" kern="1200" dirty="0"/>
            <a:t>the expression “person responsible for providing” means the person providing such benefit or perquisite, or in case of a company, the company itself including the </a:t>
          </a:r>
          <a:r>
            <a:rPr lang="en-US" sz="1900" b="0" i="0" kern="1200" dirty="0"/>
            <a:t>principal officer thereof</a:t>
          </a:r>
          <a:endParaRPr lang="en-US" sz="1900" kern="1200" dirty="0"/>
        </a:p>
      </dsp:txBody>
      <dsp:txXfrm rot="5400000">
        <a:off x="3068909" y="1341120"/>
        <a:ext cx="2853779" cy="4023360"/>
      </dsp:txXfrm>
    </dsp:sp>
    <dsp:sp modelId="{9A7ECC10-3ABF-4493-A1C6-2EF970451904}">
      <dsp:nvSpPr>
        <dsp:cNvPr id="0" name=""/>
        <dsp:cNvSpPr/>
      </dsp:nvSpPr>
      <dsp:spPr>
        <a:xfrm rot="16200000">
          <a:off x="4210812" y="1925910"/>
          <a:ext cx="6705600" cy="2853779"/>
        </a:xfrm>
        <a:prstGeom prst="flowChartManualOperati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113" bIns="0" numCol="1" spcCol="1270" anchor="ctr" anchorCtr="0">
          <a:noAutofit/>
        </a:bodyPr>
        <a:lstStyle/>
        <a:p>
          <a:pPr marL="0" lvl="0" indent="0" algn="ctr" defTabSz="1244600">
            <a:lnSpc>
              <a:spcPct val="90000"/>
            </a:lnSpc>
            <a:spcBef>
              <a:spcPct val="0"/>
            </a:spcBef>
            <a:spcAft>
              <a:spcPct val="35000"/>
            </a:spcAft>
            <a:buNone/>
          </a:pPr>
          <a:r>
            <a:rPr lang="en-US" sz="2800" b="1" i="0" u="sng" kern="1200" dirty="0">
              <a:effectLst>
                <a:outerShdw blurRad="38100" dist="38100" dir="2700000" algn="tl">
                  <a:srgbClr val="000000">
                    <a:alpha val="43137"/>
                  </a:srgbClr>
                </a:outerShdw>
              </a:effectLst>
            </a:rPr>
            <a:t>non-applicability of said section to small enterprises run by individual or Hindu undivided family are proposed to be made</a:t>
          </a:r>
          <a:r>
            <a:rPr lang="en-US" sz="2800" b="0" i="0" kern="1200" dirty="0"/>
            <a:t>.</a:t>
          </a:r>
          <a:endParaRPr lang="en-US" sz="2800" kern="1200" dirty="0"/>
        </a:p>
      </dsp:txBody>
      <dsp:txXfrm rot="5400000">
        <a:off x="6136722" y="1341120"/>
        <a:ext cx="2853779" cy="4023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E67DC-D50D-4C81-800B-6789C9D1FE0D}">
      <dsp:nvSpPr>
        <dsp:cNvPr id="0" name=""/>
        <dsp:cNvSpPr/>
      </dsp:nvSpPr>
      <dsp:spPr>
        <a:xfrm>
          <a:off x="105674" y="553569"/>
          <a:ext cx="9190725" cy="3834936"/>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42DB2-EA4E-4490-9ED0-B19099C4E820}">
      <dsp:nvSpPr>
        <dsp:cNvPr id="0" name=""/>
        <dsp:cNvSpPr/>
      </dsp:nvSpPr>
      <dsp:spPr>
        <a:xfrm>
          <a:off x="2202180" y="2644659"/>
          <a:ext cx="320040" cy="3200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41257-E815-4E15-B0BC-E5FF113488C7}">
      <dsp:nvSpPr>
        <dsp:cNvPr id="0" name=""/>
        <dsp:cNvSpPr/>
      </dsp:nvSpPr>
      <dsp:spPr>
        <a:xfrm>
          <a:off x="2362200" y="2804679"/>
          <a:ext cx="2971800" cy="244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83" tIns="0" rIns="0" bIns="0" numCol="1" spcCol="1270" anchor="t" anchorCtr="0">
          <a:noAutofit/>
        </a:bodyPr>
        <a:lstStyle/>
        <a:p>
          <a:pPr marL="0" lvl="0" indent="0" algn="just" defTabSz="800100">
            <a:lnSpc>
              <a:spcPct val="90000"/>
            </a:lnSpc>
            <a:spcBef>
              <a:spcPct val="0"/>
            </a:spcBef>
            <a:spcAft>
              <a:spcPct val="35000"/>
            </a:spcAft>
            <a:buNone/>
          </a:pPr>
          <a:r>
            <a:rPr lang="en-US" sz="1800" b="0" i="0" kern="1200" dirty="0"/>
            <a:t>The Memorandum to the Finance Bill, while giving background and rationale for proposing insertion of section 194R, refers to benefits or perquisites which are taxable under section 28(</a:t>
          </a:r>
          <a:r>
            <a:rPr lang="en-US" sz="1800" b="0" i="1" kern="1200" dirty="0"/>
            <a:t>iv</a:t>
          </a:r>
          <a:r>
            <a:rPr lang="en-US" sz="1800" b="0" i="0" kern="1200" dirty="0"/>
            <a:t>) of the Act but, generally not reported in the return of income by the recipients.</a:t>
          </a:r>
          <a:endParaRPr lang="en-US" sz="1800" kern="1200" dirty="0"/>
        </a:p>
      </dsp:txBody>
      <dsp:txXfrm>
        <a:off x="2362200" y="2804679"/>
        <a:ext cx="2971800" cy="2440305"/>
      </dsp:txXfrm>
    </dsp:sp>
    <dsp:sp modelId="{D45A9B0F-37CE-46B3-9B7B-60BD7F354FF8}">
      <dsp:nvSpPr>
        <dsp:cNvPr id="0" name=""/>
        <dsp:cNvSpPr/>
      </dsp:nvSpPr>
      <dsp:spPr>
        <a:xfrm>
          <a:off x="5151120" y="1187334"/>
          <a:ext cx="548640" cy="5486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3D3D3-9D22-4874-8F88-B56F3A046D06}">
      <dsp:nvSpPr>
        <dsp:cNvPr id="0" name=""/>
        <dsp:cNvSpPr/>
      </dsp:nvSpPr>
      <dsp:spPr>
        <a:xfrm>
          <a:off x="5364473" y="1525043"/>
          <a:ext cx="3093732" cy="365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713" tIns="0" rIns="0" bIns="0" numCol="1" spcCol="1270" anchor="t" anchorCtr="0">
          <a:noAutofit/>
        </a:bodyPr>
        <a:lstStyle/>
        <a:p>
          <a:pPr marL="0" lvl="0" indent="0" algn="just" defTabSz="711200">
            <a:lnSpc>
              <a:spcPct val="90000"/>
            </a:lnSpc>
            <a:spcBef>
              <a:spcPct val="0"/>
            </a:spcBef>
            <a:spcAft>
              <a:spcPct val="35000"/>
            </a:spcAft>
            <a:buNone/>
          </a:pPr>
          <a:r>
            <a:rPr lang="en-US" sz="1600" b="0" i="0" kern="1200" dirty="0"/>
            <a:t>However, the proposed section 194R does not make reference to benefits or perquisites taxable under section 28(</a:t>
          </a:r>
          <a:r>
            <a:rPr lang="en-US" sz="1600" b="0" i="1" kern="1200" dirty="0"/>
            <a:t>iv</a:t>
          </a:r>
          <a:r>
            <a:rPr lang="en-US" sz="1600" b="0" i="0" kern="1200" dirty="0"/>
            <a:t>) of the Act. Therefore, though the language under section 28(</a:t>
          </a:r>
          <a:r>
            <a:rPr lang="en-US" sz="1600" b="0" i="1" kern="1200" dirty="0"/>
            <a:t>iv</a:t>
          </a:r>
          <a:r>
            <a:rPr lang="en-US" sz="1600" b="0" i="0" kern="1200" dirty="0"/>
            <a:t>) of the Act and proposed section 194R of the Act is similar, there is an anomaly that whether an </a:t>
          </a:r>
          <a:r>
            <a:rPr lang="en-US" sz="1600" b="0" i="0" kern="1200" dirty="0" err="1"/>
            <a:t>assessee</a:t>
          </a:r>
          <a:r>
            <a:rPr lang="en-US" sz="1600" b="0" i="0" kern="1200" dirty="0"/>
            <a:t> should refer to provisions and judicial precedence in respect of section 28(</a:t>
          </a:r>
          <a:r>
            <a:rPr lang="en-US" sz="1600" b="0" i="1" kern="1200" dirty="0"/>
            <a:t>iv</a:t>
          </a:r>
          <a:r>
            <a:rPr lang="en-US" sz="1600" b="0" i="0" kern="1200" dirty="0"/>
            <a:t>) of the Act to </a:t>
          </a:r>
          <a:r>
            <a:rPr lang="en-US" sz="1600" b="0" i="0" kern="1200" dirty="0" err="1"/>
            <a:t>analyse</a:t>
          </a:r>
          <a:r>
            <a:rPr lang="en-US" sz="1600" b="0" i="0" kern="1200" dirty="0"/>
            <a:t> applicability of provisions of section 194R of the Act.</a:t>
          </a:r>
          <a:endParaRPr lang="en-US" sz="1600" kern="1200" dirty="0"/>
        </a:p>
      </dsp:txBody>
      <dsp:txXfrm>
        <a:off x="5364473" y="1525043"/>
        <a:ext cx="3093732" cy="3656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F15A8-7EF2-48C2-A4AF-8D9F4E6E28F4}">
      <dsp:nvSpPr>
        <dsp:cNvPr id="0" name=""/>
        <dsp:cNvSpPr/>
      </dsp:nvSpPr>
      <dsp:spPr>
        <a:xfrm>
          <a:off x="525721" y="0"/>
          <a:ext cx="5461337" cy="5461337"/>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E19F0-9876-46F5-85AE-2F9B74B2FC13}">
      <dsp:nvSpPr>
        <dsp:cNvPr id="0" name=""/>
        <dsp:cNvSpPr/>
      </dsp:nvSpPr>
      <dsp:spPr>
        <a:xfrm>
          <a:off x="2198692" y="570588"/>
          <a:ext cx="6716707" cy="158642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err="1"/>
            <a:t>Hon'ble</a:t>
          </a:r>
          <a:r>
            <a:rPr lang="en-US" sz="1600" b="0" i="0" kern="1200" dirty="0"/>
            <a:t> Supreme Court of India in a landmark decision, while interpreting the provisions of section 28(</a:t>
          </a:r>
          <a:r>
            <a:rPr lang="en-US" sz="1600" b="0" i="1" kern="1200" dirty="0"/>
            <a:t>iv</a:t>
          </a:r>
          <a:r>
            <a:rPr lang="en-US" sz="1600" b="0" i="0" kern="1200" dirty="0"/>
            <a:t>) of the Act, has held that in order to invoke the provision of section 28(</a:t>
          </a:r>
          <a:r>
            <a:rPr lang="en-US" sz="1600" b="0" i="1" kern="1200" dirty="0"/>
            <a:t>iv</a:t>
          </a:r>
          <a:r>
            <a:rPr lang="en-US" sz="1600" b="0" i="0" kern="1200" dirty="0"/>
            <a:t>), the benefit which is received has to be in kind, </a:t>
          </a:r>
          <a:r>
            <a:rPr lang="en-US" sz="1600" b="0" i="1" kern="1200" dirty="0"/>
            <a:t>i.e.,</a:t>
          </a:r>
          <a:r>
            <a:rPr lang="en-US" sz="1600" b="0" i="0" kern="1200" dirty="0"/>
            <a:t> in some other form rather than in the shape of money. Therefore, in case where benefit or perquisite is in cash, the provisions of section 28(</a:t>
          </a:r>
          <a:r>
            <a:rPr lang="en-US" sz="1600" b="0" i="1" kern="1200" dirty="0"/>
            <a:t>iv</a:t>
          </a:r>
          <a:r>
            <a:rPr lang="en-US" sz="1600" b="0" i="0" kern="1200" dirty="0"/>
            <a:t>) are not attracted.</a:t>
          </a:r>
          <a:endParaRPr lang="en-US" sz="1600" kern="1200" dirty="0"/>
        </a:p>
      </dsp:txBody>
      <dsp:txXfrm>
        <a:off x="2276135" y="648031"/>
        <a:ext cx="6561821" cy="1431537"/>
      </dsp:txXfrm>
    </dsp:sp>
    <dsp:sp modelId="{5006DFCC-3B08-494A-B02F-B6D26896E581}">
      <dsp:nvSpPr>
        <dsp:cNvPr id="0" name=""/>
        <dsp:cNvSpPr/>
      </dsp:nvSpPr>
      <dsp:spPr>
        <a:xfrm>
          <a:off x="2196665" y="2413338"/>
          <a:ext cx="6686071" cy="968226"/>
        </a:xfrm>
        <a:prstGeom prst="round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However, the proposed section 194R provides for deduction and payment of tax even in case where the benefit or perquisite is partly in cash and partly in kind by ensuring payment of tax before releasing the benefit or perquisite.</a:t>
          </a:r>
          <a:endParaRPr lang="en-US" sz="1600" kern="1200" dirty="0"/>
        </a:p>
      </dsp:txBody>
      <dsp:txXfrm>
        <a:off x="2243930" y="2460603"/>
        <a:ext cx="6591541" cy="873696"/>
      </dsp:txXfrm>
    </dsp:sp>
    <dsp:sp modelId="{FA03B191-D882-480B-A9EE-0E3EBBDC1693}">
      <dsp:nvSpPr>
        <dsp:cNvPr id="0" name=""/>
        <dsp:cNvSpPr/>
      </dsp:nvSpPr>
      <dsp:spPr>
        <a:xfrm>
          <a:off x="2499331" y="3590581"/>
          <a:ext cx="6416068" cy="1582197"/>
        </a:xfrm>
        <a:prstGeom prst="round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Though it is ambiguous but if proposed section 194R is construed as corollary to the section 28(</a:t>
          </a:r>
          <a:r>
            <a:rPr lang="en-US" sz="1600" b="0" i="1" kern="1200" dirty="0"/>
            <a:t>iv</a:t>
          </a:r>
          <a:r>
            <a:rPr lang="en-US" sz="1600" b="0" i="0" kern="1200" dirty="0"/>
            <a:t>) of the Act, the applicability of deduction of tax is not in consonance with the chargeability provisions u/s 28(</a:t>
          </a:r>
          <a:r>
            <a:rPr lang="en-US" sz="1600" b="0" i="1" kern="1200" dirty="0"/>
            <a:t>iv</a:t>
          </a:r>
          <a:r>
            <a:rPr lang="en-US" sz="1600" b="0" i="0" kern="1200" dirty="0"/>
            <a:t>) of the Act since 28(</a:t>
          </a:r>
          <a:r>
            <a:rPr lang="en-US" sz="1600" b="0" i="1" kern="1200" dirty="0"/>
            <a:t>iv</a:t>
          </a:r>
          <a:r>
            <a:rPr lang="en-US" sz="1600" b="0" i="0" kern="1200" dirty="0"/>
            <a:t>) seeks to tax only the benefit or perquisite received in kind but withholding requirement u/s 194R is proposed also in a case where benefit/perquisite is partly in cash and partly in kind.</a:t>
          </a:r>
          <a:endParaRPr lang="en-US" sz="1600" kern="1200" dirty="0"/>
        </a:p>
      </dsp:txBody>
      <dsp:txXfrm>
        <a:off x="2576567" y="3667817"/>
        <a:ext cx="6261596" cy="1427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8221D-2213-4588-8CA0-55FF18E4102F}">
      <dsp:nvSpPr>
        <dsp:cNvPr id="0" name=""/>
        <dsp:cNvSpPr/>
      </dsp:nvSpPr>
      <dsp:spPr>
        <a:xfrm rot="4396374" flipH="1" flipV="1">
          <a:off x="3270263" y="2753092"/>
          <a:ext cx="140906" cy="468861"/>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2CEA0-AC9D-4DBA-A7AE-6318579E8806}">
      <dsp:nvSpPr>
        <dsp:cNvPr id="0" name=""/>
        <dsp:cNvSpPr/>
      </dsp:nvSpPr>
      <dsp:spPr>
        <a:xfrm>
          <a:off x="4339421" y="1845767"/>
          <a:ext cx="131388" cy="131388"/>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2DF61-CCA2-48D8-9247-A607EC2881E8}">
      <dsp:nvSpPr>
        <dsp:cNvPr id="0" name=""/>
        <dsp:cNvSpPr/>
      </dsp:nvSpPr>
      <dsp:spPr>
        <a:xfrm>
          <a:off x="5483708" y="2961366"/>
          <a:ext cx="131388" cy="131388"/>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78FAB-4624-4C04-8C33-00A118D4C87D}">
      <dsp:nvSpPr>
        <dsp:cNvPr id="0" name=""/>
        <dsp:cNvSpPr/>
      </dsp:nvSpPr>
      <dsp:spPr>
        <a:xfrm>
          <a:off x="449523" y="-11147"/>
          <a:ext cx="5193005" cy="100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endParaRPr lang="en-US" sz="2000" b="0" i="0" kern="1200" dirty="0"/>
        </a:p>
      </dsp:txBody>
      <dsp:txXfrm>
        <a:off x="449523" y="-11147"/>
        <a:ext cx="5193005" cy="1008910"/>
      </dsp:txXfrm>
    </dsp:sp>
    <dsp:sp modelId="{986BDD6B-9252-4E52-8CD8-E10F7A12D2B2}">
      <dsp:nvSpPr>
        <dsp:cNvPr id="0" name=""/>
        <dsp:cNvSpPr/>
      </dsp:nvSpPr>
      <dsp:spPr>
        <a:xfrm>
          <a:off x="5348569" y="1101866"/>
          <a:ext cx="3719230" cy="1746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br>
            <a:rPr lang="en-US" sz="1000" kern="1200" dirty="0"/>
          </a:br>
          <a:br>
            <a:rPr lang="en-US" sz="1000" kern="1200" dirty="0"/>
          </a:br>
          <a:endParaRPr lang="en-US" sz="1000" kern="1200" dirty="0"/>
        </a:p>
      </dsp:txBody>
      <dsp:txXfrm>
        <a:off x="5348569" y="1101866"/>
        <a:ext cx="3719230" cy="1746095"/>
      </dsp:txXfrm>
    </dsp:sp>
    <dsp:sp modelId="{EC4AACFB-3A56-4A0B-B1A8-814D524FDB1D}">
      <dsp:nvSpPr>
        <dsp:cNvPr id="0" name=""/>
        <dsp:cNvSpPr/>
      </dsp:nvSpPr>
      <dsp:spPr>
        <a:xfrm>
          <a:off x="1819531" y="2544900"/>
          <a:ext cx="3314852" cy="9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just" defTabSz="889000">
            <a:lnSpc>
              <a:spcPct val="90000"/>
            </a:lnSpc>
            <a:spcBef>
              <a:spcPct val="0"/>
            </a:spcBef>
            <a:spcAft>
              <a:spcPct val="35000"/>
            </a:spcAft>
            <a:buNone/>
          </a:pPr>
          <a:r>
            <a:rPr lang="en-US" sz="2000" b="0" i="0" kern="1200" dirty="0"/>
            <a:t>In other words, Income from transfer of virtual digital asset will be taxable at rate of 30%flat.</a:t>
          </a:r>
          <a:br>
            <a:rPr lang="en-US" sz="2000" b="0" i="0" kern="1200" dirty="0"/>
          </a:br>
          <a:endParaRPr lang="en-US" sz="2000" b="0" i="0" kern="1200" dirty="0"/>
        </a:p>
      </dsp:txBody>
      <dsp:txXfrm>
        <a:off x="1819531" y="2544900"/>
        <a:ext cx="3314852" cy="964320"/>
      </dsp:txXfrm>
    </dsp:sp>
    <dsp:sp modelId="{496F546B-5CAB-46A2-9CC9-3DD6508FEB15}">
      <dsp:nvSpPr>
        <dsp:cNvPr id="0" name=""/>
        <dsp:cNvSpPr/>
      </dsp:nvSpPr>
      <dsp:spPr>
        <a:xfrm>
          <a:off x="5134383" y="5073830"/>
          <a:ext cx="3314852" cy="9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t" anchorCtr="0">
          <a:noAutofit/>
        </a:bodyPr>
        <a:lstStyle/>
        <a:p>
          <a:pPr marL="0" lvl="0" indent="0" algn="ctr" defTabSz="2578100">
            <a:lnSpc>
              <a:spcPct val="90000"/>
            </a:lnSpc>
            <a:spcBef>
              <a:spcPct val="0"/>
            </a:spcBef>
            <a:spcAft>
              <a:spcPct val="35000"/>
            </a:spcAft>
            <a:buNone/>
          </a:pPr>
          <a:endParaRPr lang="en-US" sz="5800" kern="1200"/>
        </a:p>
      </dsp:txBody>
      <dsp:txXfrm>
        <a:off x="5134383" y="5073830"/>
        <a:ext cx="3314852" cy="964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F348D-D213-46A8-A91E-B5D352222BE9}">
      <dsp:nvSpPr>
        <dsp:cNvPr id="0" name=""/>
        <dsp:cNvSpPr/>
      </dsp:nvSpPr>
      <dsp:spPr>
        <a:xfrm>
          <a:off x="685799" y="0"/>
          <a:ext cx="7772400" cy="5943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E1539D8-146A-4D15-9FB5-27AD4EC571EC}">
      <dsp:nvSpPr>
        <dsp:cNvPr id="0" name=""/>
        <dsp:cNvSpPr/>
      </dsp:nvSpPr>
      <dsp:spPr>
        <a:xfrm>
          <a:off x="4003" y="1783079"/>
          <a:ext cx="2754808" cy="237744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Total income of an </a:t>
          </a:r>
          <a:r>
            <a:rPr lang="en-US" sz="2000" b="0" i="0" kern="1200" dirty="0" err="1"/>
            <a:t>assessee</a:t>
          </a:r>
          <a:r>
            <a:rPr lang="en-US" sz="2000" b="0" i="0" kern="1200" dirty="0"/>
            <a:t> includes any income from transfer of any virtual digital asset&amp;</a:t>
          </a:r>
          <a:endParaRPr lang="en-US" sz="2000" kern="1200" dirty="0"/>
        </a:p>
      </dsp:txBody>
      <dsp:txXfrm>
        <a:off x="120060" y="1899136"/>
        <a:ext cx="2522694" cy="2145326"/>
      </dsp:txXfrm>
    </dsp:sp>
    <dsp:sp modelId="{3F43AFCA-4BCC-430F-B50E-B0CB6ABC4B2F}">
      <dsp:nvSpPr>
        <dsp:cNvPr id="0" name=""/>
        <dsp:cNvSpPr/>
      </dsp:nvSpPr>
      <dsp:spPr>
        <a:xfrm>
          <a:off x="2896552" y="1783079"/>
          <a:ext cx="2754808" cy="2377440"/>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The income tax payable shall be the aggregate of the amount of income-tax calculated on income of transfer of any virtual digital asset at the rate of 30% &amp;</a:t>
          </a:r>
          <a:endParaRPr lang="en-US" sz="1900" kern="1200" dirty="0"/>
        </a:p>
      </dsp:txBody>
      <dsp:txXfrm>
        <a:off x="3012609" y="1899136"/>
        <a:ext cx="2522694" cy="2145326"/>
      </dsp:txXfrm>
    </dsp:sp>
    <dsp:sp modelId="{8E2B871E-7A12-4DC8-8D6F-E0D257318823}">
      <dsp:nvSpPr>
        <dsp:cNvPr id="0" name=""/>
        <dsp:cNvSpPr/>
      </dsp:nvSpPr>
      <dsp:spPr>
        <a:xfrm>
          <a:off x="5760449" y="762005"/>
          <a:ext cx="3350894" cy="4983423"/>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The amount of income-tax with which the </a:t>
          </a:r>
          <a:r>
            <a:rPr lang="en-US" sz="1900" b="0" i="0" kern="1200" dirty="0" err="1"/>
            <a:t>assessee</a:t>
          </a:r>
          <a:r>
            <a:rPr lang="en-US" sz="1900" b="0" i="0" kern="1200" dirty="0"/>
            <a:t> would have been chargeable had the total income of the </a:t>
          </a:r>
          <a:r>
            <a:rPr lang="en-US" sz="1900" b="0" i="0" kern="1200" dirty="0" err="1"/>
            <a:t>assessee</a:t>
          </a:r>
          <a:r>
            <a:rPr lang="en-US" sz="1900" b="0" i="0" kern="1200" dirty="0"/>
            <a:t> been reduced by the aggregate of the income from transfer of virtual digital assets</a:t>
          </a:r>
          <a:endParaRPr lang="en-US" sz="1900" kern="1200" dirty="0"/>
        </a:p>
      </dsp:txBody>
      <dsp:txXfrm>
        <a:off x="5924026" y="925582"/>
        <a:ext cx="3023740" cy="46562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D88B6-4FA7-4501-89A5-AD88B12AA377}">
      <dsp:nvSpPr>
        <dsp:cNvPr id="0" name=""/>
        <dsp:cNvSpPr/>
      </dsp:nvSpPr>
      <dsp:spPr>
        <a:xfrm>
          <a:off x="-7159823" y="-1094982"/>
          <a:ext cx="8524744" cy="8524744"/>
        </a:xfrm>
        <a:prstGeom prst="blockArc">
          <a:avLst>
            <a:gd name="adj1" fmla="val 18900000"/>
            <a:gd name="adj2" fmla="val 2700000"/>
            <a:gd name="adj3" fmla="val 253"/>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7D29D-CC34-4F52-8446-E1B82082D719}">
      <dsp:nvSpPr>
        <dsp:cNvPr id="0" name=""/>
        <dsp:cNvSpPr/>
      </dsp:nvSpPr>
      <dsp:spPr>
        <a:xfrm>
          <a:off x="879267" y="316739"/>
          <a:ext cx="8177312" cy="19004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5646"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b="0" i="0" kern="1200" dirty="0"/>
            <a:t>no deduction in respect of any expenditure (other than cost of acquisition) or allowance or set off of any loss shall be allowed to the </a:t>
          </a:r>
          <a:r>
            <a:rPr lang="en-US" sz="2000" b="0" i="0" kern="1200" dirty="0" err="1"/>
            <a:t>assessee</a:t>
          </a:r>
          <a:r>
            <a:rPr lang="en-US" sz="2000" b="0" i="0" kern="1200" dirty="0"/>
            <a:t> under any provision of the Act while computing income from transfer of such asset.</a:t>
          </a:r>
          <a:endParaRPr lang="en-US" sz="2000" kern="1200" dirty="0"/>
        </a:p>
      </dsp:txBody>
      <dsp:txXfrm>
        <a:off x="879267" y="316739"/>
        <a:ext cx="8177312" cy="1900434"/>
      </dsp:txXfrm>
    </dsp:sp>
    <dsp:sp modelId="{1F3D8210-5FBE-48F3-AE87-B750064BE0E7}">
      <dsp:nvSpPr>
        <dsp:cNvPr id="0" name=""/>
        <dsp:cNvSpPr/>
      </dsp:nvSpPr>
      <dsp:spPr>
        <a:xfrm>
          <a:off x="87419" y="475108"/>
          <a:ext cx="1583695" cy="15836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20E1A3-F2F8-4207-AF75-474C16F480CB}">
      <dsp:nvSpPr>
        <dsp:cNvPr id="0" name=""/>
        <dsp:cNvSpPr/>
      </dsp:nvSpPr>
      <dsp:spPr>
        <a:xfrm>
          <a:off x="1339805" y="2533911"/>
          <a:ext cx="7716774" cy="1266956"/>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5646"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b="0" i="0" kern="1200" dirty="0"/>
            <a:t>no set off any loss shall be allowed from Income of transfer of virtual digital asset.</a:t>
          </a:r>
          <a:endParaRPr lang="en-US" sz="2000" kern="1200" dirty="0"/>
        </a:p>
      </dsp:txBody>
      <dsp:txXfrm>
        <a:off x="1339805" y="2533911"/>
        <a:ext cx="7716774" cy="1266956"/>
      </dsp:txXfrm>
    </dsp:sp>
    <dsp:sp modelId="{181E020C-F69F-4ED6-93D7-F02F095CD4CA}">
      <dsp:nvSpPr>
        <dsp:cNvPr id="0" name=""/>
        <dsp:cNvSpPr/>
      </dsp:nvSpPr>
      <dsp:spPr>
        <a:xfrm>
          <a:off x="547958" y="2375542"/>
          <a:ext cx="1583695" cy="1583695"/>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C6C4D3-17D5-4A6E-8277-AF672CF29208}">
      <dsp:nvSpPr>
        <dsp:cNvPr id="0" name=""/>
        <dsp:cNvSpPr/>
      </dsp:nvSpPr>
      <dsp:spPr>
        <a:xfrm>
          <a:off x="879267" y="4434346"/>
          <a:ext cx="8177312" cy="1266956"/>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5646"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b="0" i="0" kern="1200" dirty="0"/>
            <a:t>In case of loss on transfer of digital asset not allowed to be set off against any other income computed under any other provisions of Act. Such loss shall not be allowed to be carried forward to subsequent assessment years.</a:t>
          </a:r>
          <a:endParaRPr lang="en-US" sz="2000" kern="1200" dirty="0"/>
        </a:p>
      </dsp:txBody>
      <dsp:txXfrm>
        <a:off x="879267" y="4434346"/>
        <a:ext cx="8177312" cy="1266956"/>
      </dsp:txXfrm>
    </dsp:sp>
    <dsp:sp modelId="{5A899A7C-5EFF-411C-9A14-529EB0C436DC}">
      <dsp:nvSpPr>
        <dsp:cNvPr id="0" name=""/>
        <dsp:cNvSpPr/>
      </dsp:nvSpPr>
      <dsp:spPr>
        <a:xfrm>
          <a:off x="87419" y="4275976"/>
          <a:ext cx="1583695" cy="1583695"/>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FE173-4FAB-4C21-8ECC-AAB3DB396A43}">
      <dsp:nvSpPr>
        <dsp:cNvPr id="0" name=""/>
        <dsp:cNvSpPr/>
      </dsp:nvSpPr>
      <dsp:spPr>
        <a:xfrm>
          <a:off x="0" y="2674865"/>
          <a:ext cx="9067800" cy="2783830"/>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t>However, in case the payment for such transfer is– </a:t>
          </a:r>
        </a:p>
        <a:p>
          <a:pPr marL="0" lvl="0" indent="0" algn="ctr" defTabSz="800100">
            <a:lnSpc>
              <a:spcPct val="90000"/>
            </a:lnSpc>
            <a:spcBef>
              <a:spcPct val="0"/>
            </a:spcBef>
            <a:spcAft>
              <a:spcPct val="35000"/>
            </a:spcAft>
            <a:buNone/>
          </a:pPr>
          <a:r>
            <a:rPr lang="en-US" sz="1800" b="1" i="0" kern="1200" dirty="0"/>
            <a:t>(i) wholly in kind or in exchange of another virtual digital asset where there is no part in cash; or </a:t>
          </a:r>
        </a:p>
        <a:p>
          <a:pPr marL="0" lvl="0" indent="0" algn="ctr" defTabSz="800100">
            <a:lnSpc>
              <a:spcPct val="90000"/>
            </a:lnSpc>
            <a:spcBef>
              <a:spcPct val="0"/>
            </a:spcBef>
            <a:spcAft>
              <a:spcPct val="35000"/>
            </a:spcAft>
            <a:buNone/>
          </a:pPr>
          <a:r>
            <a:rPr lang="en-US" sz="1800" b="1" i="0" kern="1200" dirty="0"/>
            <a:t>(ii) partly in cash and partly in kind but the part in cash is not sufficient to meet the liability of deduction of tax in respect of whole of such transfer, the person before making the payment shall ensure that the tax has been paid in respect of such consideration. </a:t>
          </a:r>
          <a:br>
            <a:rPr lang="en-US" sz="1800" b="1" kern="1200" dirty="0"/>
          </a:br>
          <a:br>
            <a:rPr lang="en-US" sz="1800" b="1" kern="1200" dirty="0"/>
          </a:br>
          <a:endParaRPr lang="en-US" sz="1800" b="1" kern="1200" dirty="0"/>
        </a:p>
      </dsp:txBody>
      <dsp:txXfrm>
        <a:off x="0" y="2674865"/>
        <a:ext cx="9067800" cy="2783830"/>
      </dsp:txXfrm>
    </dsp:sp>
    <dsp:sp modelId="{229F727E-8F5B-499E-AF56-181146502772}">
      <dsp:nvSpPr>
        <dsp:cNvPr id="0" name=""/>
        <dsp:cNvSpPr/>
      </dsp:nvSpPr>
      <dsp:spPr>
        <a:xfrm rot="10800000">
          <a:off x="0" y="2304"/>
          <a:ext cx="9067800" cy="2714319"/>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b="0" i="0" kern="1200" dirty="0"/>
        </a:p>
        <a:p>
          <a:pPr marL="0" lvl="0" indent="0" algn="ctr" defTabSz="1244600">
            <a:lnSpc>
              <a:spcPct val="90000"/>
            </a:lnSpc>
            <a:spcBef>
              <a:spcPct val="0"/>
            </a:spcBef>
            <a:spcAft>
              <a:spcPct val="35000"/>
            </a:spcAft>
            <a:buNone/>
          </a:pPr>
          <a:r>
            <a:rPr lang="en-US" sz="2800" b="0" i="0" kern="1200" dirty="0"/>
            <a:t>Section 194S- provide for deduction of tax on payment for transfer of virtual digital asset to a resident at the rate of one per cent of such sum. </a:t>
          </a:r>
          <a:br>
            <a:rPr lang="en-US" sz="2800" kern="1200" dirty="0"/>
          </a:br>
          <a:br>
            <a:rPr lang="en-US" sz="2800" kern="1200" dirty="0"/>
          </a:br>
          <a:endParaRPr lang="en-US" sz="2800" kern="1200" dirty="0"/>
        </a:p>
      </dsp:txBody>
      <dsp:txXfrm rot="10800000">
        <a:off x="0" y="2304"/>
        <a:ext cx="9067800" cy="176368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t>10-06-2023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287636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t>10-06-2023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227946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t>10-06-2023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9759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t>10-06-2023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335801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84E77-3C7B-4A67-9E74-6B54E39859B0}" type="datetimeFigureOut">
              <a:rPr lang="en-IN" smtClean="0"/>
              <a:t>10-06-2023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54442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B284E77-3C7B-4A67-9E74-6B54E39859B0}" type="datetimeFigureOut">
              <a:rPr lang="en-IN" smtClean="0"/>
              <a:t>10-06-2023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6801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B284E77-3C7B-4A67-9E74-6B54E39859B0}" type="datetimeFigureOut">
              <a:rPr lang="en-IN" smtClean="0"/>
              <a:t>10-06-2023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419944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B284E77-3C7B-4A67-9E74-6B54E39859B0}" type="datetimeFigureOut">
              <a:rPr lang="en-IN" smtClean="0"/>
              <a:t>10-06-2023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195991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84E77-3C7B-4A67-9E74-6B54E39859B0}" type="datetimeFigureOut">
              <a:rPr lang="en-IN" smtClean="0"/>
              <a:t>10-06-2023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247986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t>10-06-2023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341477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t>10-06-2023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60160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84E77-3C7B-4A67-9E74-6B54E39859B0}" type="datetimeFigureOut">
              <a:rPr lang="en-IN" smtClean="0"/>
              <a:t>10-06-2023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CC820-49C6-458D-B35D-3489DD4567E0}" type="slidenum">
              <a:rPr lang="en-IN" smtClean="0"/>
              <a:t>‹#›</a:t>
            </a:fld>
            <a:endParaRPr lang="en-IN"/>
          </a:p>
        </p:txBody>
      </p:sp>
    </p:spTree>
    <p:extLst>
      <p:ext uri="{BB962C8B-B14F-4D97-AF65-F5344CB8AC3E}">
        <p14:creationId xmlns:p14="http://schemas.microsoft.com/office/powerpoint/2010/main" val="223160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
            <a:extLst>
              <a:ext uri="{FF2B5EF4-FFF2-40B4-BE49-F238E27FC236}">
                <a16:creationId xmlns:a16="http://schemas.microsoft.com/office/drawing/2014/main" id="{0654360B-1604-45B4-8E30-A012620C4F58}"/>
              </a:ext>
            </a:extLst>
          </p:cNvPr>
          <p:cNvSpPr/>
          <p:nvPr/>
        </p:nvSpPr>
        <p:spPr>
          <a:xfrm flipH="1">
            <a:off x="10435771" y="1305456"/>
            <a:ext cx="1756229" cy="1169676"/>
          </a:xfrm>
          <a:custGeom>
            <a:avLst/>
            <a:gdLst>
              <a:gd name="connsiteX0" fmla="*/ 0 w 3309257"/>
              <a:gd name="connsiteY0" fmla="*/ 899885 h 899885"/>
              <a:gd name="connsiteX1" fmla="*/ 0 w 3309257"/>
              <a:gd name="connsiteY1" fmla="*/ 0 h 899885"/>
              <a:gd name="connsiteX2" fmla="*/ 3309257 w 3309257"/>
              <a:gd name="connsiteY2" fmla="*/ 899885 h 899885"/>
              <a:gd name="connsiteX3" fmla="*/ 0 w 3309257"/>
              <a:gd name="connsiteY3" fmla="*/ 899885 h 899885"/>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Lst>
            <a:ahLst/>
            <a:cxnLst>
              <a:cxn ang="0">
                <a:pos x="connsiteX0" y="connsiteY0"/>
              </a:cxn>
              <a:cxn ang="0">
                <a:pos x="connsiteX1" y="connsiteY1"/>
              </a:cxn>
              <a:cxn ang="0">
                <a:pos x="connsiteX2" y="connsiteY2"/>
              </a:cxn>
              <a:cxn ang="0">
                <a:pos x="connsiteX3" y="connsiteY3"/>
              </a:cxn>
            </a:cxnLst>
            <a:rect l="l" t="t" r="r" b="b"/>
            <a:pathLst>
              <a:path w="3541486" h="1175656">
                <a:moveTo>
                  <a:pt x="0" y="899885"/>
                </a:moveTo>
                <a:lnTo>
                  <a:pt x="0" y="0"/>
                </a:lnTo>
                <a:cubicBezTo>
                  <a:pt x="861181" y="522513"/>
                  <a:pt x="1693334" y="928913"/>
                  <a:pt x="3541486" y="1175656"/>
                </a:cubicBezTo>
                <a:lnTo>
                  <a:pt x="0" y="899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083CC74-3590-4817-9D02-F09A6BDD9D37}"/>
              </a:ext>
            </a:extLst>
          </p:cNvPr>
          <p:cNvSpPr/>
          <p:nvPr/>
        </p:nvSpPr>
        <p:spPr>
          <a:xfrm>
            <a:off x="8771159" y="344911"/>
            <a:ext cx="1380674" cy="1380674"/>
          </a:xfrm>
          <a:prstGeom prst="ellipse">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C8422A9-21D6-4BB9-9D9A-C4DBED2100AA}"/>
              </a:ext>
            </a:extLst>
          </p:cNvPr>
          <p:cNvSpPr/>
          <p:nvPr/>
        </p:nvSpPr>
        <p:spPr>
          <a:xfrm>
            <a:off x="7369627" y="3208845"/>
            <a:ext cx="2293257" cy="2293257"/>
          </a:xfrm>
          <a:prstGeom prst="ellipse">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366A84C-49AD-4850-83F2-B1D2FF337163}"/>
              </a:ext>
            </a:extLst>
          </p:cNvPr>
          <p:cNvSpPr/>
          <p:nvPr/>
        </p:nvSpPr>
        <p:spPr>
          <a:xfrm>
            <a:off x="246743" y="3304983"/>
            <a:ext cx="10058400" cy="1294283"/>
          </a:xfrm>
          <a:custGeom>
            <a:avLst/>
            <a:gdLst>
              <a:gd name="connsiteX0" fmla="*/ 4626093 w 9252187"/>
              <a:gd name="connsiteY0" fmla="*/ 0 h 1294283"/>
              <a:gd name="connsiteX1" fmla="*/ 9239733 w 9252187"/>
              <a:gd name="connsiteY1" fmla="*/ 1282211 h 1294283"/>
              <a:gd name="connsiteX2" fmla="*/ 9252187 w 9252187"/>
              <a:gd name="connsiteY2" fmla="*/ 1294283 h 1294283"/>
              <a:gd name="connsiteX3" fmla="*/ 8971665 w 9252187"/>
              <a:gd name="connsiteY3" fmla="*/ 1131077 h 1294283"/>
              <a:gd name="connsiteX4" fmla="*/ 4626093 w 9252187"/>
              <a:gd name="connsiteY4" fmla="*/ 239486 h 1294283"/>
              <a:gd name="connsiteX5" fmla="*/ 280521 w 9252187"/>
              <a:gd name="connsiteY5" fmla="*/ 1131077 h 1294283"/>
              <a:gd name="connsiteX6" fmla="*/ 0 w 9252187"/>
              <a:gd name="connsiteY6" fmla="*/ 1294283 h 1294283"/>
              <a:gd name="connsiteX7" fmla="*/ 12453 w 9252187"/>
              <a:gd name="connsiteY7" fmla="*/ 1282211 h 1294283"/>
              <a:gd name="connsiteX8" fmla="*/ 4626093 w 9252187"/>
              <a:gd name="connsiteY8" fmla="*/ 0 h 12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2187" h="1294283">
                <a:moveTo>
                  <a:pt x="4626093" y="0"/>
                </a:moveTo>
                <a:cubicBezTo>
                  <a:pt x="6618325" y="0"/>
                  <a:pt x="8351224" y="518469"/>
                  <a:pt x="9239733" y="1282211"/>
                </a:cubicBezTo>
                <a:lnTo>
                  <a:pt x="9252187" y="1294283"/>
                </a:lnTo>
                <a:lnTo>
                  <a:pt x="8971665" y="1131077"/>
                </a:lnTo>
                <a:cubicBezTo>
                  <a:pt x="7938757" y="586560"/>
                  <a:pt x="6375589" y="239486"/>
                  <a:pt x="4626093" y="239486"/>
                </a:cubicBezTo>
                <a:cubicBezTo>
                  <a:pt x="2876597" y="239486"/>
                  <a:pt x="1313429" y="586560"/>
                  <a:pt x="280521" y="1131077"/>
                </a:cubicBezTo>
                <a:lnTo>
                  <a:pt x="0" y="1294283"/>
                </a:lnTo>
                <a:lnTo>
                  <a:pt x="12453" y="1282211"/>
                </a:lnTo>
                <a:cubicBezTo>
                  <a:pt x="900962" y="518469"/>
                  <a:pt x="2633862" y="0"/>
                  <a:pt x="46260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4C9320E-6C74-4867-8554-21CA58AC8957}"/>
              </a:ext>
            </a:extLst>
          </p:cNvPr>
          <p:cNvSpPr/>
          <p:nvPr/>
        </p:nvSpPr>
        <p:spPr>
          <a:xfrm>
            <a:off x="246743" y="3069124"/>
            <a:ext cx="9927772" cy="1294283"/>
          </a:xfrm>
          <a:custGeom>
            <a:avLst/>
            <a:gdLst>
              <a:gd name="connsiteX0" fmla="*/ 4626093 w 9252187"/>
              <a:gd name="connsiteY0" fmla="*/ 0 h 1294283"/>
              <a:gd name="connsiteX1" fmla="*/ 9239733 w 9252187"/>
              <a:gd name="connsiteY1" fmla="*/ 1282211 h 1294283"/>
              <a:gd name="connsiteX2" fmla="*/ 9252187 w 9252187"/>
              <a:gd name="connsiteY2" fmla="*/ 1294283 h 1294283"/>
              <a:gd name="connsiteX3" fmla="*/ 8971665 w 9252187"/>
              <a:gd name="connsiteY3" fmla="*/ 1131077 h 1294283"/>
              <a:gd name="connsiteX4" fmla="*/ 4626093 w 9252187"/>
              <a:gd name="connsiteY4" fmla="*/ 239486 h 1294283"/>
              <a:gd name="connsiteX5" fmla="*/ 280521 w 9252187"/>
              <a:gd name="connsiteY5" fmla="*/ 1131077 h 1294283"/>
              <a:gd name="connsiteX6" fmla="*/ 0 w 9252187"/>
              <a:gd name="connsiteY6" fmla="*/ 1294283 h 1294283"/>
              <a:gd name="connsiteX7" fmla="*/ 12453 w 9252187"/>
              <a:gd name="connsiteY7" fmla="*/ 1282211 h 1294283"/>
              <a:gd name="connsiteX8" fmla="*/ 4626093 w 9252187"/>
              <a:gd name="connsiteY8" fmla="*/ 0 h 12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2187" h="1294283">
                <a:moveTo>
                  <a:pt x="4626093" y="0"/>
                </a:moveTo>
                <a:cubicBezTo>
                  <a:pt x="6618325" y="0"/>
                  <a:pt x="8351224" y="518469"/>
                  <a:pt x="9239733" y="1282211"/>
                </a:cubicBezTo>
                <a:lnTo>
                  <a:pt x="9252187" y="1294283"/>
                </a:lnTo>
                <a:lnTo>
                  <a:pt x="8971665" y="1131077"/>
                </a:lnTo>
                <a:cubicBezTo>
                  <a:pt x="7938757" y="586560"/>
                  <a:pt x="6375589" y="239486"/>
                  <a:pt x="4626093" y="239486"/>
                </a:cubicBezTo>
                <a:cubicBezTo>
                  <a:pt x="2876597" y="239486"/>
                  <a:pt x="1313429" y="586560"/>
                  <a:pt x="280521" y="1131077"/>
                </a:cubicBezTo>
                <a:lnTo>
                  <a:pt x="0" y="1294283"/>
                </a:lnTo>
                <a:lnTo>
                  <a:pt x="12453" y="1282211"/>
                </a:lnTo>
                <a:cubicBezTo>
                  <a:pt x="900962" y="518469"/>
                  <a:pt x="2633862" y="0"/>
                  <a:pt x="4626093"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F03F700C-8BD1-44A8-8F8D-872ED6330871}"/>
              </a:ext>
            </a:extLst>
          </p:cNvPr>
          <p:cNvSpPr/>
          <p:nvPr/>
        </p:nvSpPr>
        <p:spPr>
          <a:xfrm flipV="1">
            <a:off x="1" y="2729132"/>
            <a:ext cx="3541486" cy="1306286"/>
          </a:xfrm>
          <a:custGeom>
            <a:avLst/>
            <a:gdLst>
              <a:gd name="connsiteX0" fmla="*/ 0 w 3309257"/>
              <a:gd name="connsiteY0" fmla="*/ 899885 h 899885"/>
              <a:gd name="connsiteX1" fmla="*/ 0 w 3309257"/>
              <a:gd name="connsiteY1" fmla="*/ 0 h 899885"/>
              <a:gd name="connsiteX2" fmla="*/ 3309257 w 3309257"/>
              <a:gd name="connsiteY2" fmla="*/ 899885 h 899885"/>
              <a:gd name="connsiteX3" fmla="*/ 0 w 3309257"/>
              <a:gd name="connsiteY3" fmla="*/ 899885 h 899885"/>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Lst>
            <a:ahLst/>
            <a:cxnLst>
              <a:cxn ang="0">
                <a:pos x="connsiteX0" y="connsiteY0"/>
              </a:cxn>
              <a:cxn ang="0">
                <a:pos x="connsiteX1" y="connsiteY1"/>
              </a:cxn>
              <a:cxn ang="0">
                <a:pos x="connsiteX2" y="connsiteY2"/>
              </a:cxn>
              <a:cxn ang="0">
                <a:pos x="connsiteX3" y="connsiteY3"/>
              </a:cxn>
            </a:cxnLst>
            <a:rect l="l" t="t" r="r" b="b"/>
            <a:pathLst>
              <a:path w="3541486" h="1175656">
                <a:moveTo>
                  <a:pt x="0" y="899885"/>
                </a:moveTo>
                <a:lnTo>
                  <a:pt x="0" y="0"/>
                </a:lnTo>
                <a:cubicBezTo>
                  <a:pt x="861181" y="522513"/>
                  <a:pt x="1693334" y="928913"/>
                  <a:pt x="3541486" y="1175656"/>
                </a:cubicBezTo>
                <a:lnTo>
                  <a:pt x="0" y="899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E03901-97AF-45E6-9FC0-4CC04202AF01}"/>
              </a:ext>
            </a:extLst>
          </p:cNvPr>
          <p:cNvSpPr/>
          <p:nvPr/>
        </p:nvSpPr>
        <p:spPr>
          <a:xfrm>
            <a:off x="0" y="-28583"/>
            <a:ext cx="12192000" cy="5293896"/>
          </a:xfrm>
          <a:custGeom>
            <a:avLst/>
            <a:gdLst>
              <a:gd name="connsiteX0" fmla="*/ 0 w 12192000"/>
              <a:gd name="connsiteY0" fmla="*/ 0 h 4782156"/>
              <a:gd name="connsiteX1" fmla="*/ 4583553 w 12192000"/>
              <a:gd name="connsiteY1" fmla="*/ 0 h 4782156"/>
              <a:gd name="connsiteX2" fmla="*/ 4738784 w 12192000"/>
              <a:gd name="connsiteY2" fmla="*/ 159008 h 4782156"/>
              <a:gd name="connsiteX3" fmla="*/ 9887951 w 12192000"/>
              <a:gd name="connsiteY3" fmla="*/ 2113725 h 4782156"/>
              <a:gd name="connsiteX4" fmla="*/ 12182333 w 12192000"/>
              <a:gd name="connsiteY4" fmla="*/ 1787786 h 4782156"/>
              <a:gd name="connsiteX5" fmla="*/ 12192000 w 12192000"/>
              <a:gd name="connsiteY5" fmla="*/ 1784717 h 4782156"/>
              <a:gd name="connsiteX6" fmla="*/ 12192000 w 12192000"/>
              <a:gd name="connsiteY6" fmla="*/ 4782156 h 4782156"/>
              <a:gd name="connsiteX7" fmla="*/ 12014862 w 12192000"/>
              <a:gd name="connsiteY7" fmla="*/ 4665347 h 4782156"/>
              <a:gd name="connsiteX8" fmla="*/ 4033156 w 12192000"/>
              <a:gd name="connsiteY8" fmla="*/ 2532394 h 4782156"/>
              <a:gd name="connsiteX9" fmla="*/ 503122 w 12192000"/>
              <a:gd name="connsiteY9" fmla="*/ 2901524 h 4782156"/>
              <a:gd name="connsiteX10" fmla="*/ 0 w 12192000"/>
              <a:gd name="connsiteY10" fmla="*/ 3019270 h 478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782156">
                <a:moveTo>
                  <a:pt x="0" y="0"/>
                </a:moveTo>
                <a:lnTo>
                  <a:pt x="4583553" y="0"/>
                </a:lnTo>
                <a:lnTo>
                  <a:pt x="4738784" y="159008"/>
                </a:lnTo>
                <a:cubicBezTo>
                  <a:pt x="5962700" y="1352803"/>
                  <a:pt x="7814934" y="2113725"/>
                  <a:pt x="9887951" y="2113725"/>
                </a:cubicBezTo>
                <a:cubicBezTo>
                  <a:pt x="10694125" y="2113725"/>
                  <a:pt x="11466908" y="1998647"/>
                  <a:pt x="12182333" y="1787786"/>
                </a:cubicBezTo>
                <a:lnTo>
                  <a:pt x="12192000" y="1784717"/>
                </a:lnTo>
                <a:lnTo>
                  <a:pt x="12192000" y="4782156"/>
                </a:lnTo>
                <a:lnTo>
                  <a:pt x="12014862" y="4665347"/>
                </a:lnTo>
                <a:cubicBezTo>
                  <a:pt x="9906748" y="3340107"/>
                  <a:pt x="7106330" y="2532394"/>
                  <a:pt x="4033156" y="2532394"/>
                </a:cubicBezTo>
                <a:cubicBezTo>
                  <a:pt x="2803887" y="2532394"/>
                  <a:pt x="1618258" y="2661628"/>
                  <a:pt x="503122" y="2901524"/>
                </a:cubicBezTo>
                <a:lnTo>
                  <a:pt x="0" y="301927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1CA3DDB-8DC5-4938-BE5A-A36C385D10B1}"/>
              </a:ext>
            </a:extLst>
          </p:cNvPr>
          <p:cNvSpPr txBox="1"/>
          <p:nvPr/>
        </p:nvSpPr>
        <p:spPr>
          <a:xfrm>
            <a:off x="651103" y="4395876"/>
            <a:ext cx="7474857" cy="830997"/>
          </a:xfrm>
          <a:prstGeom prst="rect">
            <a:avLst/>
          </a:prstGeom>
          <a:noFill/>
        </p:spPr>
        <p:txBody>
          <a:bodyPr wrap="square" rtlCol="0">
            <a:spAutoFit/>
          </a:bodyPr>
          <a:lstStyle/>
          <a:p>
            <a:r>
              <a:rPr lang="en-US" sz="4800" b="1" dirty="0">
                <a:solidFill>
                  <a:srgbClr val="FF0000"/>
                </a:solidFill>
                <a:latin typeface="Century Gothic" panose="020B0502020202020204" pitchFamily="34" charset="0"/>
              </a:rPr>
              <a:t>TDS &amp; TCS</a:t>
            </a:r>
          </a:p>
        </p:txBody>
      </p:sp>
      <p:sp>
        <p:nvSpPr>
          <p:cNvPr id="3" name="Oval 2">
            <a:extLst>
              <a:ext uri="{FF2B5EF4-FFF2-40B4-BE49-F238E27FC236}">
                <a16:creationId xmlns:a16="http://schemas.microsoft.com/office/drawing/2014/main" id="{3F18385F-BDD6-4EC0-ABF1-C7205CA31E14}"/>
              </a:ext>
            </a:extLst>
          </p:cNvPr>
          <p:cNvSpPr/>
          <p:nvPr/>
        </p:nvSpPr>
        <p:spPr>
          <a:xfrm>
            <a:off x="5259777" y="622066"/>
            <a:ext cx="4466435" cy="3570248"/>
          </a:xfrm>
          <a:prstGeom prst="ellipse">
            <a:avLst/>
          </a:prstGeom>
          <a:blipFill dpi="0" rotWithShape="1">
            <a:blip r:embed="rId2"/>
            <a:srcRect/>
            <a:stretch>
              <a:fillRect/>
            </a:stretch>
          </a:blipFill>
          <a:ln w="508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536BCA-831C-48D7-B22B-762BB190AFD4}"/>
              </a:ext>
            </a:extLst>
          </p:cNvPr>
          <p:cNvSpPr txBox="1"/>
          <p:nvPr/>
        </p:nvSpPr>
        <p:spPr>
          <a:xfrm>
            <a:off x="1015544" y="5204543"/>
            <a:ext cx="5338540" cy="1107996"/>
          </a:xfrm>
          <a:prstGeom prst="rect">
            <a:avLst/>
          </a:prstGeom>
          <a:noFill/>
        </p:spPr>
        <p:txBody>
          <a:bodyPr wrap="square" rtlCol="0">
            <a:spAutoFit/>
          </a:bodyPr>
          <a:lstStyle/>
          <a:p>
            <a:r>
              <a:rPr lang="en-US" sz="6600" b="1" dirty="0">
                <a:solidFill>
                  <a:srgbClr val="FF0000"/>
                </a:solidFill>
                <a:latin typeface="Elephant" panose="02020904090505020303" pitchFamily="18" charset="0"/>
              </a:rPr>
              <a:t>UPDATES</a:t>
            </a:r>
          </a:p>
        </p:txBody>
      </p:sp>
      <p:sp>
        <p:nvSpPr>
          <p:cNvPr id="4" name="TextBox 3"/>
          <p:cNvSpPr txBox="1"/>
          <p:nvPr/>
        </p:nvSpPr>
        <p:spPr>
          <a:xfrm>
            <a:off x="5275943" y="5330181"/>
            <a:ext cx="6758033" cy="1138773"/>
          </a:xfrm>
          <a:prstGeom prst="rect">
            <a:avLst/>
          </a:prstGeom>
          <a:noFill/>
        </p:spPr>
        <p:txBody>
          <a:bodyPr wrap="square" rtlCol="0">
            <a:spAutoFit/>
          </a:bodyPr>
          <a:lstStyle/>
          <a:p>
            <a:pPr algn="r"/>
            <a:r>
              <a:rPr lang="en-IN" sz="3200" b="1" dirty="0">
                <a:solidFill>
                  <a:srgbClr val="FF0000"/>
                </a:solidFill>
                <a:latin typeface="Garamond" panose="02020404030301010803" pitchFamily="18" charset="0"/>
              </a:rPr>
              <a:t>CA AJITH SIVADAS</a:t>
            </a:r>
          </a:p>
          <a:p>
            <a:pPr algn="r"/>
            <a:endParaRPr lang="en-IN" sz="1200" dirty="0">
              <a:solidFill>
                <a:srgbClr val="FF0000"/>
              </a:solidFill>
            </a:endParaRPr>
          </a:p>
          <a:p>
            <a:pPr algn="r"/>
            <a:r>
              <a:rPr lang="en-US" sz="2400" dirty="0">
                <a:solidFill>
                  <a:srgbClr val="FF0000"/>
                </a:solidFill>
                <a:latin typeface="Aparajita" pitchFamily="34" charset="0"/>
                <a:cs typeface="Aparajita" pitchFamily="34" charset="0"/>
              </a:rPr>
              <a:t>B.Com, ACMA, ACA, Ad Dip MA CIMA(UK)</a:t>
            </a:r>
            <a:endParaRPr lang="en-IN" sz="2400" dirty="0">
              <a:solidFill>
                <a:srgbClr val="FF0000"/>
              </a:solidFill>
            </a:endParaRPr>
          </a:p>
        </p:txBody>
      </p:sp>
    </p:spTree>
    <p:extLst>
      <p:ext uri="{BB962C8B-B14F-4D97-AF65-F5344CB8AC3E}">
        <p14:creationId xmlns:p14="http://schemas.microsoft.com/office/powerpoint/2010/main" val="393440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F1AB-78DC-EBD7-B072-38A9D1E5B5D7}"/>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Section 206AB &amp; 206CCA – Exclusion of specified category from non-filers of tax return</a:t>
            </a:r>
            <a:endParaRPr lang="en-IN" dirty="0"/>
          </a:p>
        </p:txBody>
      </p:sp>
      <p:sp>
        <p:nvSpPr>
          <p:cNvPr id="3" name="Content Placeholder 2">
            <a:extLst>
              <a:ext uri="{FF2B5EF4-FFF2-40B4-BE49-F238E27FC236}">
                <a16:creationId xmlns:a16="http://schemas.microsoft.com/office/drawing/2014/main" id="{36FF9F6C-E15C-A889-BBE6-1D341D5120A0}"/>
              </a:ext>
            </a:extLst>
          </p:cNvPr>
          <p:cNvSpPr>
            <a:spLocks noGrp="1"/>
          </p:cNvSpPr>
          <p:nvPr>
            <p:ph idx="1"/>
          </p:nvPr>
        </p:nvSpPr>
        <p:spPr/>
        <p:txBody>
          <a:bodyPr/>
          <a:lstStyle/>
          <a:p>
            <a:r>
              <a:rPr lang="en-GB" b="0" i="0" dirty="0">
                <a:solidFill>
                  <a:srgbClr val="212529"/>
                </a:solidFill>
                <a:effectLst/>
                <a:latin typeface="Georgia" panose="02040502050405020303" pitchFamily="18" charset="0"/>
              </a:rPr>
              <a:t>There are certain persons who are not obliged to file tax return in India i.e. non-resident with no PAN and persons notified by the government. W.e.f. 1 April 2023 it is proposed to exclude such persons from the ambit of this Section and provide relief from higher TDS/TCS rate.</a:t>
            </a:r>
            <a:endParaRPr lang="en-IN" dirty="0"/>
          </a:p>
        </p:txBody>
      </p:sp>
    </p:spTree>
    <p:extLst>
      <p:ext uri="{BB962C8B-B14F-4D97-AF65-F5344CB8AC3E}">
        <p14:creationId xmlns:p14="http://schemas.microsoft.com/office/powerpoint/2010/main" val="341381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25E9-15C5-C4E8-AB84-E5E126CAF312}"/>
              </a:ext>
            </a:extLst>
          </p:cNvPr>
          <p:cNvSpPr>
            <a:spLocks noGrp="1"/>
          </p:cNvSpPr>
          <p:nvPr>
            <p:ph type="title"/>
          </p:nvPr>
        </p:nvSpPr>
        <p:spPr/>
        <p:txBody>
          <a:bodyPr/>
          <a:lstStyle/>
          <a:p>
            <a:r>
              <a:rPr lang="en-GB" b="1" i="0" dirty="0">
                <a:solidFill>
                  <a:srgbClr val="212529"/>
                </a:solidFill>
                <a:effectLst/>
                <a:latin typeface="Georgia" panose="02040502050405020303" pitchFamily="18" charset="0"/>
              </a:rPr>
              <a:t> Extension of Section 197 to include Section 194LBA</a:t>
            </a:r>
            <a:endParaRPr lang="en-IN" dirty="0"/>
          </a:p>
        </p:txBody>
      </p:sp>
      <p:sp>
        <p:nvSpPr>
          <p:cNvPr id="3" name="Content Placeholder 2">
            <a:extLst>
              <a:ext uri="{FF2B5EF4-FFF2-40B4-BE49-F238E27FC236}">
                <a16:creationId xmlns:a16="http://schemas.microsoft.com/office/drawing/2014/main" id="{144714BA-2E0B-CE83-2537-6954D60D51AD}"/>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An application for Lower Withholding Tax Certificate can now be made for income covered under Section 194LBA – 'Certain income from units of business trust' w.e.f. 1 April 2023. This will largely benefit Sovereign Wealth Funds and Pension funds whose income from business trust is exempt under Section 10(23FE).</a:t>
            </a:r>
          </a:p>
          <a:p>
            <a:pPr algn="just">
              <a:spcAft>
                <a:spcPts val="1100"/>
              </a:spcAft>
            </a:pPr>
            <a:r>
              <a:rPr lang="en-GB" b="0" i="0" dirty="0">
                <a:solidFill>
                  <a:srgbClr val="212529"/>
                </a:solidFill>
                <a:effectLst/>
                <a:latin typeface="Georgia" panose="02040502050405020303" pitchFamily="18" charset="0"/>
              </a:rPr>
              <a:t>However, inclusion of Section 194R and Section 194Q within the ambit of Section 197 for a lower or Nil tax rate is still awaited.</a:t>
            </a:r>
          </a:p>
          <a:p>
            <a:endParaRPr lang="en-IN" dirty="0"/>
          </a:p>
        </p:txBody>
      </p:sp>
    </p:spTree>
    <p:extLst>
      <p:ext uri="{BB962C8B-B14F-4D97-AF65-F5344CB8AC3E}">
        <p14:creationId xmlns:p14="http://schemas.microsoft.com/office/powerpoint/2010/main" val="182760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43C1-7D20-2606-8342-99C27FE1AA49}"/>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Introduction of Section 155(20) – TDS credit in the year in which income is offered to tax</a:t>
            </a:r>
            <a:endParaRPr lang="en-IN" dirty="0"/>
          </a:p>
        </p:txBody>
      </p:sp>
      <p:sp>
        <p:nvSpPr>
          <p:cNvPr id="3" name="Content Placeholder 2">
            <a:extLst>
              <a:ext uri="{FF2B5EF4-FFF2-40B4-BE49-F238E27FC236}">
                <a16:creationId xmlns:a16="http://schemas.microsoft.com/office/drawing/2014/main" id="{3DC0A577-41AA-444D-4174-7E204ED4756A}"/>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Where a taxpayer reports income on accrual basis in a year and tax on the same is deducted in the subsequent year, it results in tax credit mismatch. Such taxpayer w.e.f.1 October 2023 can make an application to claim the credit in the year in which the income is offered to tax. The application is to be made within two years of a FY in which tax credit is reflected.</a:t>
            </a:r>
          </a:p>
          <a:p>
            <a:pPr algn="just">
              <a:spcAft>
                <a:spcPts val="1100"/>
              </a:spcAft>
            </a:pPr>
            <a:r>
              <a:rPr lang="en-GB" b="0" i="0" dirty="0">
                <a:solidFill>
                  <a:srgbClr val="212529"/>
                </a:solidFill>
                <a:effectLst/>
                <a:latin typeface="Georgia" panose="02040502050405020303" pitchFamily="18" charset="0"/>
              </a:rPr>
              <a:t>Though this is a welcome step by the government towards simplifying compliances, the prior years' tax credit issue remains unresolved.</a:t>
            </a:r>
          </a:p>
          <a:p>
            <a:endParaRPr lang="en-IN" dirty="0"/>
          </a:p>
        </p:txBody>
      </p:sp>
    </p:spTree>
    <p:extLst>
      <p:ext uri="{BB962C8B-B14F-4D97-AF65-F5344CB8AC3E}">
        <p14:creationId xmlns:p14="http://schemas.microsoft.com/office/powerpoint/2010/main" val="136053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2657"/>
            <a:ext cx="9144000" cy="304698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dirty="0">
                <a:latin typeface="Copperplate Gothic Bold" pitchFamily="34" charset="0"/>
              </a:rPr>
              <a:t>TDS ON BENEFIT OR PREQUISITE OF</a:t>
            </a:r>
          </a:p>
          <a:p>
            <a:pPr algn="ctr"/>
            <a:r>
              <a:rPr lang="en-US" sz="4800" dirty="0">
                <a:latin typeface="Copperplate Gothic Bold" pitchFamily="34" charset="0"/>
              </a:rPr>
              <a:t> A BUSINESS OR PROFESSION(SEC.194R)</a:t>
            </a:r>
          </a:p>
        </p:txBody>
      </p:sp>
      <p:pic>
        <p:nvPicPr>
          <p:cNvPr id="4098" name="Picture 2" descr="Section 194R: TDS on benefit or perquisite of a business or prof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42" y="3200402"/>
            <a:ext cx="9176658" cy="3690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82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0888"/>
            <a:ext cx="84582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defPPr>
              <a:defRPr lang="en-US"/>
            </a:defPPr>
            <a:lvl1pPr algn="ctr">
              <a:defRPr sz="3200">
                <a:solidFill>
                  <a:schemeClr val="lt1"/>
                </a:solidFill>
                <a:latin typeface="Copperplate Gothic 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Intention of the Provision</a:t>
            </a:r>
          </a:p>
        </p:txBody>
      </p:sp>
      <p:graphicFrame>
        <p:nvGraphicFramePr>
          <p:cNvPr id="6" name="Diagram 5"/>
          <p:cNvGraphicFramePr/>
          <p:nvPr>
            <p:extLst>
              <p:ext uri="{D42A27DB-BD31-4B8C-83A1-F6EECF244321}">
                <p14:modId xmlns:p14="http://schemas.microsoft.com/office/powerpoint/2010/main" val="1440796065"/>
              </p:ext>
            </p:extLst>
          </p:nvPr>
        </p:nvGraphicFramePr>
        <p:xfrm>
          <a:off x="1524000" y="595662"/>
          <a:ext cx="9144000" cy="626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08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25266" y="685800"/>
            <a:ext cx="2085203" cy="51054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3500">
                <a:solidFill>
                  <a:srgbClr val="FFFFFF"/>
                </a:solidFill>
                <a:latin typeface="+mj-lt"/>
                <a:ea typeface="+mj-ea"/>
                <a:cs typeface="+mj-cs"/>
              </a:rPr>
              <a:t>TDS on benefit or perquisite of a business or profession</a:t>
            </a:r>
          </a:p>
        </p:txBody>
      </p:sp>
      <p:graphicFrame>
        <p:nvGraphicFramePr>
          <p:cNvPr id="3" name="Diagram 2"/>
          <p:cNvGraphicFramePr/>
          <p:nvPr>
            <p:extLst>
              <p:ext uri="{D42A27DB-BD31-4B8C-83A1-F6EECF244321}">
                <p14:modId xmlns:p14="http://schemas.microsoft.com/office/powerpoint/2010/main" val="1593490790"/>
              </p:ext>
            </p:extLst>
          </p:nvPr>
        </p:nvGraphicFramePr>
        <p:xfrm>
          <a:off x="5281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30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05450161"/>
              </p:ext>
            </p:extLst>
          </p:nvPr>
        </p:nvGraphicFramePr>
        <p:xfrm>
          <a:off x="1524000" y="76200"/>
          <a:ext cx="8991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92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76200"/>
            <a:ext cx="8686800"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rtlCol="0" anchor="t">
            <a:spAutoFit/>
          </a:bodyPr>
          <a:lstStyle/>
          <a:p>
            <a:pPr algn="ctr"/>
            <a:r>
              <a:rPr lang="en-US" sz="3200" dirty="0">
                <a:latin typeface="Copperplate Gothic Bold"/>
              </a:rPr>
              <a:t>Whether Proposed section 194R refers to benefits or perquisites under section 28(iv) of the Act</a:t>
            </a:r>
          </a:p>
        </p:txBody>
      </p:sp>
      <p:graphicFrame>
        <p:nvGraphicFramePr>
          <p:cNvPr id="3" name="Diagram 2"/>
          <p:cNvGraphicFramePr/>
          <p:nvPr>
            <p:extLst>
              <p:ext uri="{D42A27DB-BD31-4B8C-83A1-F6EECF244321}">
                <p14:modId xmlns:p14="http://schemas.microsoft.com/office/powerpoint/2010/main" val="3675218211"/>
              </p:ext>
            </p:extLst>
          </p:nvPr>
        </p:nvGraphicFramePr>
        <p:xfrm>
          <a:off x="1371600" y="1143000"/>
          <a:ext cx="9296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9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8601"/>
            <a:ext cx="8915400"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dirty="0">
                <a:latin typeface="Copperplate Gothic Bold" pitchFamily="34" charset="0"/>
              </a:rPr>
              <a:t>Tax is required to be deducted even when benefit or perquisite is wholly in kind or partly in cash and partly in kind</a:t>
            </a:r>
          </a:p>
        </p:txBody>
      </p:sp>
      <p:graphicFrame>
        <p:nvGraphicFramePr>
          <p:cNvPr id="3" name="Diagram 2"/>
          <p:cNvGraphicFramePr/>
          <p:nvPr>
            <p:extLst>
              <p:ext uri="{D42A27DB-BD31-4B8C-83A1-F6EECF244321}">
                <p14:modId xmlns:p14="http://schemas.microsoft.com/office/powerpoint/2010/main" val="347647438"/>
              </p:ext>
            </p:extLst>
          </p:nvPr>
        </p:nvGraphicFramePr>
        <p:xfrm>
          <a:off x="1676400" y="1244264"/>
          <a:ext cx="8915400" cy="546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30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1772"/>
            <a:ext cx="83820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dirty="0">
                <a:latin typeface="Copperplate Gothic Bold" pitchFamily="34" charset="0"/>
              </a:rPr>
              <a:t>Instances where provisions of proposed section 194R could be applicable and mechanism for application</a:t>
            </a:r>
          </a:p>
        </p:txBody>
      </p:sp>
      <p:sp>
        <p:nvSpPr>
          <p:cNvPr id="7" name="Rectangle 6"/>
          <p:cNvSpPr/>
          <p:nvPr/>
        </p:nvSpPr>
        <p:spPr>
          <a:xfrm>
            <a:off x="1970314" y="1143002"/>
            <a:ext cx="8305800"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q"/>
            </a:pPr>
            <a:r>
              <a:rPr lang="en-US" dirty="0">
                <a:latin typeface="Copperplate Gothic Bold" pitchFamily="34" charset="0"/>
              </a:rPr>
              <a:t>With proposed section 194R, if business entities gift valuable items, car, etc. to their customers instead of granting discount, the value of said gifts could be considered as benefit or perquisite arising out of business and provisions of proposed section 194R could be attracted. Similarly, corporates also gift valuables like vehicles, cars, etc. to their brand ambassadors, dealers, and distributors as part of sale promotion expenses. Since the said benefit is in kind, tax is generally not deducted on said items. Now, in such case as well, provisions of proposed section 194R could be applicable.</a:t>
            </a:r>
          </a:p>
        </p:txBody>
      </p:sp>
      <p:sp>
        <p:nvSpPr>
          <p:cNvPr id="8" name="Rectangle 7"/>
          <p:cNvSpPr/>
          <p:nvPr/>
        </p:nvSpPr>
        <p:spPr>
          <a:xfrm>
            <a:off x="1981200" y="4724403"/>
            <a:ext cx="829491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q"/>
            </a:pPr>
            <a:r>
              <a:rPr lang="en-US" dirty="0">
                <a:latin typeface="Copperplate Gothic Bold" pitchFamily="34" charset="0"/>
              </a:rPr>
              <a:t>However, deductibility of tax would have to be </a:t>
            </a:r>
            <a:r>
              <a:rPr lang="en-US" dirty="0" err="1">
                <a:latin typeface="Copperplate Gothic Bold" pitchFamily="34" charset="0"/>
              </a:rPr>
              <a:t>analysed</a:t>
            </a:r>
            <a:r>
              <a:rPr lang="en-US" dirty="0">
                <a:latin typeface="Copperplate Gothic Bold" pitchFamily="34" charset="0"/>
              </a:rPr>
              <a:t> in respect of multi-layer distribution in a chain from manufacturer to distributor, distributor to wholesaler and wholesale to retailer.</a:t>
            </a:r>
          </a:p>
        </p:txBody>
      </p:sp>
    </p:spTree>
    <p:extLst>
      <p:ext uri="{BB962C8B-B14F-4D97-AF65-F5344CB8AC3E}">
        <p14:creationId xmlns:p14="http://schemas.microsoft.com/office/powerpoint/2010/main" val="422693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aturation sat="150000"/>
                    </a14:imgEffect>
                    <a14:imgEffect>
                      <a14:brightnessContrast contrast="20000"/>
                    </a14:imgEffect>
                  </a14:imgLayer>
                </a14:imgProps>
              </a:ext>
            </a:extLst>
          </a:blip>
          <a:srcRect/>
          <a:stretch>
            <a:fillRect t="-3000" b="25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4194629" y="5399314"/>
            <a:ext cx="7620000" cy="1306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IN" sz="4000" b="1" dirty="0">
                <a:latin typeface="Elephant" panose="02020904090505020303" pitchFamily="18" charset="0"/>
              </a:rPr>
              <a:t>NEWLY  INSERTED   SECTIONS</a:t>
            </a:r>
          </a:p>
        </p:txBody>
      </p:sp>
    </p:spTree>
    <p:extLst>
      <p:ext uri="{BB962C8B-B14F-4D97-AF65-F5344CB8AC3E}">
        <p14:creationId xmlns:p14="http://schemas.microsoft.com/office/powerpoint/2010/main" val="3207510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Box 1">
            <a:extLst>
              <a:ext uri="{FF2B5EF4-FFF2-40B4-BE49-F238E27FC236}">
                <a16:creationId xmlns:a16="http://schemas.microsoft.com/office/drawing/2014/main" id="{D36116C4-5975-456D-BC99-1D4EC61F0B18}"/>
              </a:ext>
            </a:extLst>
          </p:cNvPr>
          <p:cNvSpPr txBox="1"/>
          <p:nvPr/>
        </p:nvSpPr>
        <p:spPr>
          <a:xfrm>
            <a:off x="3558436" y="99746"/>
            <a:ext cx="7008729" cy="57753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 An insurance company decided to provide TV of Rs. 50000/- to an agent who clocks insurance premium Rs. 10 Lakhs in one quarter. Now, this will be subject to the TDS provision and the agent has to disclose in his ITR as PGBP .</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.An Electronics company decided to offer the tour to Dubai for the dealer who makes the purchases Rs. 1 Crore in one year. Now, this will be subject to the TDS provision and TDS will be done on the basis of market value of the Bangkok The same has to be disclosed by the purchaser under PGBP </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.provision of free mobile cell phones to distributors subject to sale of “N” number of cell phones during the particular (i.e. upon meeting sales target) </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.Tour packages given to health professionals by pharma companies for promoting their medicines. Incase this is not as per the Law for the doctors to receive, then even the Company will not be allowed deduction under PGBP for the same.</a:t>
            </a:r>
            <a:endParaRPr lang="en-US" dirty="0">
              <a:cs typeface="Calibri"/>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ea typeface="+mn-lt"/>
                <a:cs typeface="+mn-lt"/>
              </a:rPr>
              <a:t>gift to supplier on celebrate successful completion of project. festival occasions, marriage occasion etc. only those benefit/perquisite, which arise out of business/ profession</a:t>
            </a:r>
            <a:br>
              <a:rPr lang="en-US" dirty="0">
                <a:ea typeface="+mn-lt"/>
                <a:cs typeface="+mn-lt"/>
              </a:rPr>
            </a:br>
            <a:br>
              <a:rPr lang="en-US" dirty="0">
                <a:ea typeface="+mn-lt"/>
                <a:cs typeface="+mn-lt"/>
              </a:rPr>
            </a:br>
            <a:endParaRPr lang="en-US"/>
          </a:p>
        </p:txBody>
      </p:sp>
    </p:spTree>
    <p:extLst>
      <p:ext uri="{BB962C8B-B14F-4D97-AF65-F5344CB8AC3E}">
        <p14:creationId xmlns:p14="http://schemas.microsoft.com/office/powerpoint/2010/main" val="370825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3EEA3-13AB-1373-A754-3D429E95C6BF}"/>
              </a:ext>
            </a:extLst>
          </p:cNvPr>
          <p:cNvSpPr txBox="1"/>
          <p:nvPr/>
        </p:nvSpPr>
        <p:spPr>
          <a:xfrm>
            <a:off x="2172306" y="152401"/>
            <a:ext cx="830700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Incentive or gift for target completion</a:t>
            </a:r>
            <a:br>
              <a:rPr lang="en-GB" dirty="0">
                <a:ea typeface="+mn-lt"/>
                <a:cs typeface="+mn-lt"/>
              </a:rPr>
            </a:br>
            <a:r>
              <a:rPr lang="en-GB" dirty="0">
                <a:ea typeface="+mn-lt"/>
                <a:cs typeface="+mn-lt"/>
              </a:rPr>
              <a:t> Free sample</a:t>
            </a:r>
            <a:br>
              <a:rPr lang="en-GB" dirty="0">
                <a:ea typeface="+mn-lt"/>
                <a:cs typeface="+mn-lt"/>
              </a:rPr>
            </a:br>
            <a:r>
              <a:rPr lang="en-GB" dirty="0">
                <a:ea typeface="+mn-lt"/>
                <a:cs typeface="+mn-lt"/>
              </a:rPr>
              <a:t>Sponsors a trip upon achieving target</a:t>
            </a:r>
            <a:br>
              <a:rPr lang="en-GB" dirty="0">
                <a:ea typeface="+mn-lt"/>
                <a:cs typeface="+mn-lt"/>
              </a:rPr>
            </a:br>
            <a:r>
              <a:rPr lang="en-GB" dirty="0">
                <a:ea typeface="+mn-lt"/>
                <a:cs typeface="+mn-lt"/>
              </a:rPr>
              <a:t>Provide free ticket for an event</a:t>
            </a:r>
          </a:p>
          <a:p>
            <a:r>
              <a:rPr lang="en-GB" dirty="0">
                <a:ea typeface="+mn-lt"/>
                <a:cs typeface="+mn-lt"/>
              </a:rPr>
              <a:t>Insurance coverage for the dealer and his employee/ family</a:t>
            </a:r>
            <a:br>
              <a:rPr lang="en-GB" dirty="0">
                <a:ea typeface="+mn-lt"/>
                <a:cs typeface="+mn-lt"/>
              </a:rPr>
            </a:br>
            <a:r>
              <a:rPr lang="en-GB" dirty="0">
                <a:ea typeface="+mn-lt"/>
                <a:cs typeface="+mn-lt"/>
              </a:rPr>
              <a:t>Extend credit period</a:t>
            </a:r>
          </a:p>
          <a:p>
            <a:endParaRPr lang="en-GB" dirty="0">
              <a:ea typeface="+mn-lt"/>
              <a:cs typeface="+mn-lt"/>
            </a:endParaRPr>
          </a:p>
          <a:p>
            <a:r>
              <a:rPr lang="en-GB" dirty="0">
                <a:ea typeface="+mn-lt"/>
                <a:cs typeface="+mn-lt"/>
              </a:rPr>
              <a:t>Provide free sample to medical practitioners</a:t>
            </a:r>
            <a:br>
              <a:rPr lang="en-GB" dirty="0">
                <a:ea typeface="+mn-lt"/>
                <a:cs typeface="+mn-lt"/>
              </a:rPr>
            </a:br>
            <a:r>
              <a:rPr lang="en-GB" dirty="0">
                <a:ea typeface="+mn-lt"/>
                <a:cs typeface="+mn-lt"/>
              </a:rPr>
              <a:t>Distribution of free samples to the hospital for doctors</a:t>
            </a:r>
            <a:br>
              <a:rPr lang="en-GB" dirty="0">
                <a:ea typeface="+mn-lt"/>
                <a:cs typeface="+mn-lt"/>
              </a:rPr>
            </a:br>
            <a:br>
              <a:rPr lang="en-GB" dirty="0">
                <a:ea typeface="+mn-lt"/>
                <a:cs typeface="+mn-lt"/>
              </a:rPr>
            </a:br>
            <a:endParaRPr lang="en-GB">
              <a:ea typeface="+mn-lt"/>
              <a:cs typeface="+mn-lt"/>
            </a:endParaRPr>
          </a:p>
        </p:txBody>
      </p:sp>
    </p:spTree>
    <p:extLst>
      <p:ext uri="{BB962C8B-B14F-4D97-AF65-F5344CB8AC3E}">
        <p14:creationId xmlns:p14="http://schemas.microsoft.com/office/powerpoint/2010/main" val="247310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Box 1">
            <a:extLst>
              <a:ext uri="{FF2B5EF4-FFF2-40B4-BE49-F238E27FC236}">
                <a16:creationId xmlns:a16="http://schemas.microsoft.com/office/drawing/2014/main" id="{D36116C4-5975-456D-BC99-1D4EC61F0B18}"/>
              </a:ext>
            </a:extLst>
          </p:cNvPr>
          <p:cNvSpPr txBox="1"/>
          <p:nvPr/>
        </p:nvSpPr>
        <p:spPr>
          <a:xfrm>
            <a:off x="3558436" y="99746"/>
            <a:ext cx="7008729" cy="57753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gn="just">
              <a:lnSpc>
                <a:spcPct val="90000"/>
              </a:lnSpc>
              <a:spcAft>
                <a:spcPts val="600"/>
              </a:spcAft>
              <a:buFont typeface="Arial" panose="020B0604020202020204" pitchFamily="34" charset="0"/>
              <a:buChar char="•"/>
            </a:pPr>
            <a:r>
              <a:rPr lang="en-US" dirty="0">
                <a:ea typeface="+mn-lt"/>
                <a:cs typeface="+mn-lt"/>
              </a:rPr>
              <a:t>For F.Y. 2022-23, the Value of Benefit or Perquisite given in the Period from 1.4.2022 to 30.6.2022, will be counted and considered for determining the threshold limit of Rs. 20,000 in a year, but TDS u/s 194R will not be deducted on such Benefits or Perquisites. TDS u/s 194R will be deducted only on those Benefits or Perquisites which are provided or given on or after 1.7.2022. </a:t>
            </a:r>
            <a:endParaRPr lang="en-US" dirty="0">
              <a:cs typeface="Calibri"/>
            </a:endParaRPr>
          </a:p>
          <a:p>
            <a:pPr indent="-228600" algn="just">
              <a:lnSpc>
                <a:spcPct val="90000"/>
              </a:lnSpc>
              <a:spcAft>
                <a:spcPts val="600"/>
              </a:spcAft>
              <a:buFont typeface="Arial" panose="020B0604020202020204" pitchFamily="34" charset="0"/>
              <a:buChar char="•"/>
            </a:pPr>
            <a:endParaRPr lang="en-US" dirty="0">
              <a:ea typeface="+mn-lt"/>
              <a:cs typeface="+mn-lt"/>
            </a:endParaRPr>
          </a:p>
          <a:p>
            <a:pPr indent="-228600" algn="just">
              <a:lnSpc>
                <a:spcPct val="90000"/>
              </a:lnSpc>
              <a:spcAft>
                <a:spcPts val="600"/>
              </a:spcAft>
              <a:buFont typeface="Arial" panose="020B0604020202020204" pitchFamily="34" charset="0"/>
              <a:buChar char="•"/>
            </a:pPr>
            <a:r>
              <a:rPr lang="en-US" dirty="0" err="1">
                <a:ea typeface="+mn-lt"/>
                <a:cs typeface="+mn-lt"/>
              </a:rPr>
              <a:t>Deductor</a:t>
            </a:r>
            <a:r>
              <a:rPr lang="en-US" dirty="0">
                <a:ea typeface="+mn-lt"/>
                <a:cs typeface="+mn-lt"/>
              </a:rPr>
              <a:t> is under no obligation to check to whether the benefit provided is taxable as business income for the recipient or not.</a:t>
            </a:r>
          </a:p>
          <a:p>
            <a:pPr indent="-228600" algn="just">
              <a:lnSpc>
                <a:spcPct val="90000"/>
              </a:lnSpc>
              <a:spcAft>
                <a:spcPts val="600"/>
              </a:spcAft>
              <a:buFont typeface="Arial" panose="020B0604020202020204" pitchFamily="34" charset="0"/>
              <a:buChar char="•"/>
            </a:pPr>
            <a:endParaRPr lang="en-US" dirty="0">
              <a:ea typeface="+mn-lt"/>
              <a:cs typeface="+mn-lt"/>
            </a:endParaRPr>
          </a:p>
          <a:p>
            <a:pPr indent="-228600" algn="just">
              <a:lnSpc>
                <a:spcPct val="90000"/>
              </a:lnSpc>
              <a:spcAft>
                <a:spcPts val="600"/>
              </a:spcAft>
              <a:buFont typeface="Arial" panose="020B0604020202020204" pitchFamily="34" charset="0"/>
              <a:buChar char="•"/>
            </a:pPr>
            <a:r>
              <a:rPr lang="en-US" dirty="0">
                <a:ea typeface="+mn-lt"/>
                <a:cs typeface="+mn-lt"/>
              </a:rPr>
              <a:t>TDS u/s 194R is to be deducted on fair market value of the benefit or perquisite, however if </a:t>
            </a:r>
            <a:r>
              <a:rPr lang="en-US" dirty="0" err="1">
                <a:ea typeface="+mn-lt"/>
                <a:cs typeface="+mn-lt"/>
              </a:rPr>
              <a:t>deductor</a:t>
            </a:r>
            <a:r>
              <a:rPr lang="en-US" dirty="0">
                <a:ea typeface="+mn-lt"/>
                <a:cs typeface="+mn-lt"/>
              </a:rPr>
              <a:t> has purchased the benefit/perquisite before providing it to the recipient. In that case, the purchase price (Actual cost) shall be the value for such benefit/perquisite. Further, if the </a:t>
            </a:r>
            <a:r>
              <a:rPr lang="en-US" dirty="0" err="1">
                <a:ea typeface="+mn-lt"/>
                <a:cs typeface="+mn-lt"/>
              </a:rPr>
              <a:t>deductor</a:t>
            </a:r>
            <a:r>
              <a:rPr lang="en-US" dirty="0">
                <a:ea typeface="+mn-lt"/>
                <a:cs typeface="+mn-lt"/>
              </a:rPr>
              <a:t> manufactures such item then the price that it charges to its customers for such item shall be the value for such benefit / perquisite. </a:t>
            </a:r>
            <a:endParaRPr lang="en-US">
              <a:ea typeface="+mn-lt"/>
              <a:cs typeface="+mn-lt"/>
            </a:endParaRPr>
          </a:p>
          <a:p>
            <a:pPr indent="-228600" algn="just">
              <a:lnSpc>
                <a:spcPct val="90000"/>
              </a:lnSpc>
              <a:spcAft>
                <a:spcPts val="600"/>
              </a:spcAft>
              <a:buFont typeface="Arial" panose="020B0604020202020204" pitchFamily="34" charset="0"/>
              <a:buChar char="•"/>
            </a:pPr>
            <a:endParaRPr lang="en-US" dirty="0">
              <a:ea typeface="+mn-lt"/>
              <a:cs typeface="+mn-lt"/>
            </a:endParaRPr>
          </a:p>
          <a:p>
            <a:pPr indent="-228600" algn="just">
              <a:lnSpc>
                <a:spcPct val="90000"/>
              </a:lnSpc>
              <a:spcAft>
                <a:spcPts val="600"/>
              </a:spcAft>
              <a:buFont typeface="Arial" panose="020B0604020202020204" pitchFamily="34" charset="0"/>
              <a:buChar char="•"/>
            </a:pPr>
            <a:r>
              <a:rPr lang="en-US" dirty="0">
                <a:ea typeface="+mn-lt"/>
                <a:cs typeface="+mn-lt"/>
              </a:rPr>
              <a:t>GST is to be excluded from the Purchase Value or Fair Market Value of such Benefit or Perquisite, for the Purpose of TDS Deduction.</a:t>
            </a:r>
          </a:p>
          <a:p>
            <a:pPr indent="-228600" algn="just">
              <a:lnSpc>
                <a:spcPct val="90000"/>
              </a:lnSpc>
              <a:spcAft>
                <a:spcPts val="600"/>
              </a:spcAft>
              <a:buFont typeface="Arial" panose="020B0604020202020204" pitchFamily="34" charset="0"/>
              <a:buChar char="•"/>
            </a:pPr>
            <a:endParaRPr lang="en-US" dirty="0">
              <a:ea typeface="+mn-lt"/>
              <a:cs typeface="+mn-lt"/>
            </a:endParaRPr>
          </a:p>
          <a:p>
            <a:pPr indent="-228600" algn="just">
              <a:lnSpc>
                <a:spcPct val="90000"/>
              </a:lnSpc>
              <a:spcAft>
                <a:spcPts val="600"/>
              </a:spcAft>
              <a:buFont typeface="Arial" panose="020B0604020202020204" pitchFamily="34" charset="0"/>
              <a:buChar char="•"/>
            </a:pPr>
            <a:r>
              <a:rPr lang="en-US" dirty="0">
                <a:ea typeface="+mn-lt"/>
                <a:cs typeface="+mn-lt"/>
              </a:rPr>
              <a:t>Not applicable when paid to employees.</a:t>
            </a:r>
          </a:p>
          <a:p>
            <a:pPr indent="-228600" algn="just">
              <a:lnSpc>
                <a:spcPct val="90000"/>
              </a:lnSpc>
              <a:spcAft>
                <a:spcPts val="600"/>
              </a:spcAft>
              <a:buFont typeface="Arial" panose="020B0604020202020204" pitchFamily="34" charset="0"/>
              <a:buChar char="•"/>
            </a:pPr>
            <a:r>
              <a:rPr lang="en-US" dirty="0">
                <a:ea typeface="+mn-lt"/>
                <a:cs typeface="+mn-lt"/>
              </a:rPr>
              <a:t>Payer may be resident or </a:t>
            </a:r>
            <a:r>
              <a:rPr lang="en-US" dirty="0" err="1">
                <a:ea typeface="+mn-lt"/>
                <a:cs typeface="+mn-lt"/>
              </a:rPr>
              <a:t>non resident</a:t>
            </a:r>
            <a:r>
              <a:rPr lang="en-US" dirty="0">
                <a:ea typeface="+mn-lt"/>
                <a:cs typeface="+mn-lt"/>
              </a:rPr>
              <a:t>.</a:t>
            </a:r>
          </a:p>
          <a:p>
            <a:pPr indent="-228600" algn="just">
              <a:lnSpc>
                <a:spcPct val="90000"/>
              </a:lnSpc>
              <a:spcAft>
                <a:spcPts val="600"/>
              </a:spcAft>
              <a:buFont typeface="Arial" panose="020B0604020202020204" pitchFamily="34" charset="0"/>
              <a:buChar char="•"/>
            </a:pPr>
            <a:r>
              <a:rPr lang="en-US" dirty="0">
                <a:ea typeface="+mn-lt"/>
                <a:cs typeface="+mn-lt"/>
              </a:rPr>
              <a:t>Not applicable on cash discounts, trade discounts and rebate.</a:t>
            </a:r>
            <a:br>
              <a:rPr lang="en-US" dirty="0">
                <a:ea typeface="+mn-lt"/>
                <a:cs typeface="+mn-lt"/>
              </a:rPr>
            </a:br>
            <a:br>
              <a:rPr lang="en-US" dirty="0">
                <a:ea typeface="+mn-lt"/>
                <a:cs typeface="+mn-lt"/>
              </a:rPr>
            </a:br>
            <a:br>
              <a:rPr lang="en-US" dirty="0">
                <a:ea typeface="+mn-lt"/>
                <a:cs typeface="+mn-lt"/>
              </a:rPr>
            </a:br>
            <a:br>
              <a:rPr lang="en-US" dirty="0">
                <a:ea typeface="+mn-lt"/>
                <a:cs typeface="+mn-lt"/>
              </a:rPr>
            </a:br>
            <a:br>
              <a:rPr lang="en-US" dirty="0"/>
            </a:br>
            <a:br>
              <a:rPr lang="en-US" dirty="0"/>
            </a:br>
            <a:endParaRPr lang="en-US">
              <a:cs typeface="Calibri"/>
            </a:endParaRPr>
          </a:p>
          <a:p>
            <a:pPr indent="-228600" algn="just">
              <a:lnSpc>
                <a:spcPct val="90000"/>
              </a:lnSpc>
              <a:spcAft>
                <a:spcPts val="600"/>
              </a:spcAft>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2398102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857C7ED6-4633-2A0B-5F79-BD600789F506}"/>
              </a:ext>
            </a:extLst>
          </p:cNvPr>
          <p:cNvPicPr>
            <a:picLocks noChangeAspect="1"/>
          </p:cNvPicPr>
          <p:nvPr/>
        </p:nvPicPr>
        <p:blipFill>
          <a:blip r:embed="rId2"/>
          <a:stretch>
            <a:fillRect/>
          </a:stretch>
        </p:blipFill>
        <p:spPr>
          <a:xfrm>
            <a:off x="1954214" y="333866"/>
            <a:ext cx="7442199" cy="6039457"/>
          </a:xfrm>
          <a:prstGeom prst="rect">
            <a:avLst/>
          </a:prstGeom>
        </p:spPr>
      </p:pic>
    </p:spTree>
    <p:extLst>
      <p:ext uri="{BB962C8B-B14F-4D97-AF65-F5344CB8AC3E}">
        <p14:creationId xmlns:p14="http://schemas.microsoft.com/office/powerpoint/2010/main" val="245171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2E57A3A6-573E-D8C5-880C-2FDCDE7E0EFA}"/>
              </a:ext>
            </a:extLst>
          </p:cNvPr>
          <p:cNvPicPr>
            <a:picLocks noChangeAspect="1"/>
          </p:cNvPicPr>
          <p:nvPr/>
        </p:nvPicPr>
        <p:blipFill>
          <a:blip r:embed="rId2"/>
          <a:stretch>
            <a:fillRect/>
          </a:stretch>
        </p:blipFill>
        <p:spPr>
          <a:xfrm>
            <a:off x="2033588" y="370248"/>
            <a:ext cx="7529512" cy="6379440"/>
          </a:xfrm>
          <a:prstGeom prst="rect">
            <a:avLst/>
          </a:prstGeom>
        </p:spPr>
      </p:pic>
    </p:spTree>
    <p:extLst>
      <p:ext uri="{BB962C8B-B14F-4D97-AF65-F5344CB8AC3E}">
        <p14:creationId xmlns:p14="http://schemas.microsoft.com/office/powerpoint/2010/main" val="322022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59CBBB2E-90B5-8448-2CF4-E216CDC1200B}"/>
              </a:ext>
            </a:extLst>
          </p:cNvPr>
          <p:cNvPicPr>
            <a:picLocks noChangeAspect="1"/>
          </p:cNvPicPr>
          <p:nvPr/>
        </p:nvPicPr>
        <p:blipFill>
          <a:blip r:embed="rId2"/>
          <a:stretch>
            <a:fillRect/>
          </a:stretch>
        </p:blipFill>
        <p:spPr>
          <a:xfrm>
            <a:off x="2136775" y="332232"/>
            <a:ext cx="7640636" cy="5828410"/>
          </a:xfrm>
          <a:prstGeom prst="rect">
            <a:avLst/>
          </a:prstGeom>
        </p:spPr>
      </p:pic>
    </p:spTree>
    <p:extLst>
      <p:ext uri="{BB962C8B-B14F-4D97-AF65-F5344CB8AC3E}">
        <p14:creationId xmlns:p14="http://schemas.microsoft.com/office/powerpoint/2010/main" val="2891808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81002"/>
            <a:ext cx="71628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a:latin typeface="Copperplate Gothic Bold" pitchFamily="34" charset="0"/>
              </a:rPr>
              <a:t>UNION BUDGET AND DIGITAL ASSETS</a:t>
            </a:r>
          </a:p>
        </p:txBody>
      </p:sp>
      <p:pic>
        <p:nvPicPr>
          <p:cNvPr id="2050" name="Picture 2" descr="Central Bank Digital Currency.jpg"/>
          <p:cNvPicPr>
            <a:picLocks noChangeAspect="1" noChangeArrowheads="1"/>
          </p:cNvPicPr>
          <p:nvPr/>
        </p:nvPicPr>
        <p:blipFill rotWithShape="1">
          <a:blip r:embed="rId2">
            <a:extLst>
              <a:ext uri="{28A0092B-C50C-407E-A947-70E740481C1C}">
                <a14:useLocalDpi xmlns:a14="http://schemas.microsoft.com/office/drawing/2010/main" val="0"/>
              </a:ext>
            </a:extLst>
          </a:blip>
          <a:srcRect b="4667"/>
          <a:stretch/>
        </p:blipFill>
        <p:spPr bwMode="auto">
          <a:xfrm>
            <a:off x="1872343" y="879789"/>
            <a:ext cx="8305800" cy="52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93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1772"/>
            <a:ext cx="9144000"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dirty="0">
                <a:latin typeface="Copperplate Gothic Bold" pitchFamily="34" charset="0"/>
              </a:rPr>
              <a:t>Taxation of virtual digital assets</a:t>
            </a:r>
          </a:p>
        </p:txBody>
      </p:sp>
      <p:sp>
        <p:nvSpPr>
          <p:cNvPr id="3" name="AutoShape 2" descr="Virtual digital asset: How Union Budget 2022 brings cryptocurrency within  tax ne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Virtual digital asset: How Union Budget 2022 brings cryptocurrency within  tax net"/>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irtual digital asset: How Union Budget 2022 brings cryptocurrency within  tax net"/>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Budget 2022: From 30% tax on digital assets transfer to no change in income  tax slab… know here 7 big things of the budget"/>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descr="Cryptocurrency Tax News Budget 2022 Highlights: 30% Tax, TDS on Crypto,  Virtual Digital Assets Expla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24089"/>
            <a:ext cx="9144000" cy="5233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04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414"/>
            <a:ext cx="9144000"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200" dirty="0">
                <a:latin typeface="Copperplate Gothic Bold" pitchFamily="34" charset="0"/>
              </a:rPr>
              <a:t>What is virtual Digital Asset?</a:t>
            </a:r>
          </a:p>
        </p:txBody>
      </p:sp>
      <p:sp>
        <p:nvSpPr>
          <p:cNvPr id="3" name="Rectangle 2"/>
          <p:cNvSpPr/>
          <p:nvPr/>
        </p:nvSpPr>
        <p:spPr>
          <a:xfrm>
            <a:off x="1524001" y="847560"/>
            <a:ext cx="4746171"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buFont typeface="Wingdings" pitchFamily="2" charset="2"/>
              <a:buChar char="q"/>
            </a:pPr>
            <a:r>
              <a:rPr lang="en-US" sz="2000" dirty="0">
                <a:latin typeface="Garamond" pitchFamily="18" charset="0"/>
                <a:ea typeface="MS Mincho" pitchFamily="49" charset="-128"/>
              </a:rPr>
              <a:t>‘</a:t>
            </a:r>
            <a:r>
              <a:rPr lang="en-US" dirty="0">
                <a:latin typeface="Garamond" pitchFamily="18" charset="0"/>
                <a:ea typeface="MS Mincho" pitchFamily="49" charset="-128"/>
              </a:rPr>
              <a:t>’Virtual Digital Asset’’ means any information or code or number or token (not being Indian currency or foreign currency), generated through cryptographic means or otherwise, by whatever name called, providing a digital representation of value exchanged with or without consideration, with the promise or representation of having inherent value, or functions as a store of value or a unit of account including its use in any financial transaction or investment, but not limited to investment scheme; and can be transferred, stored or traded electronically’’</a:t>
            </a:r>
          </a:p>
          <a:p>
            <a:pPr algn="just"/>
            <a:endParaRPr lang="en-US" dirty="0">
              <a:latin typeface="Garamond" pitchFamily="18" charset="0"/>
              <a:ea typeface="MS Mincho" pitchFamily="49" charset="-128"/>
            </a:endParaRPr>
          </a:p>
          <a:p>
            <a:pPr marL="342900" indent="-342900">
              <a:buFont typeface="Wingdings" pitchFamily="2" charset="2"/>
              <a:buChar char="q"/>
            </a:pPr>
            <a:r>
              <a:rPr lang="en-US" dirty="0">
                <a:latin typeface="Garamond" pitchFamily="18" charset="0"/>
              </a:rPr>
              <a:t>a non-fungible token or any other token of similar nature, by whatever name called.</a:t>
            </a:r>
          </a:p>
          <a:p>
            <a:endParaRPr lang="en-US" dirty="0">
              <a:latin typeface="Garamond" pitchFamily="18" charset="0"/>
            </a:endParaRPr>
          </a:p>
          <a:p>
            <a:pPr marL="342900" indent="-342900">
              <a:buFont typeface="Wingdings" pitchFamily="2" charset="2"/>
              <a:buChar char="q"/>
            </a:pPr>
            <a:r>
              <a:rPr lang="en-US" dirty="0">
                <a:latin typeface="Garamond" pitchFamily="18" charset="0"/>
              </a:rPr>
              <a:t>any other digital asset, as the Central Government may, by notification in the Official Gazette specif</a:t>
            </a:r>
            <a:r>
              <a:rPr lang="en-US" sz="2000" dirty="0">
                <a:latin typeface="Garamond" pitchFamily="18" charset="0"/>
              </a:rPr>
              <a:t>y</a:t>
            </a:r>
            <a:r>
              <a:rPr lang="en-US" sz="2000" dirty="0"/>
              <a:t>.</a:t>
            </a:r>
            <a:br>
              <a:rPr lang="en-US" sz="2000" dirty="0"/>
            </a:br>
            <a:endParaRPr lang="en-US" sz="2000" dirty="0">
              <a:latin typeface="Garamond" pitchFamily="18" charset="0"/>
              <a:ea typeface="MS Mincho" pitchFamily="49" charset="-128"/>
            </a:endParaRPr>
          </a:p>
        </p:txBody>
      </p:sp>
      <p:pic>
        <p:nvPicPr>
          <p:cNvPr id="6146" name="Picture 2" descr="9 of the Most Well-Known Types of Cryptocurren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608074"/>
            <a:ext cx="4419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92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
            <a:ext cx="8305800"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dirty="0">
                <a:latin typeface="Copperplate Gothic Bold" pitchFamily="34" charset="0"/>
              </a:rPr>
              <a:t>Section 115BBH</a:t>
            </a:r>
          </a:p>
        </p:txBody>
      </p:sp>
      <p:graphicFrame>
        <p:nvGraphicFramePr>
          <p:cNvPr id="3" name="Diagram 2"/>
          <p:cNvGraphicFramePr/>
          <p:nvPr>
            <p:extLst>
              <p:ext uri="{D42A27DB-BD31-4B8C-83A1-F6EECF244321}">
                <p14:modId xmlns:p14="http://schemas.microsoft.com/office/powerpoint/2010/main" val="2332719947"/>
              </p:ext>
            </p:extLst>
          </p:nvPr>
        </p:nvGraphicFramePr>
        <p:xfrm>
          <a:off x="1524000" y="830998"/>
          <a:ext cx="9067800" cy="6027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663216886"/>
              </p:ext>
            </p:extLst>
          </p:nvPr>
        </p:nvGraphicFramePr>
        <p:xfrm>
          <a:off x="1524000" y="914400"/>
          <a:ext cx="9144000" cy="594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9537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5F92-BA4F-5E42-A6FB-F49701952961}"/>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Section 194BA – Introduction of withholding tax provisions for income from online gaming</a:t>
            </a:r>
            <a:endParaRPr lang="en-IN" dirty="0"/>
          </a:p>
        </p:txBody>
      </p:sp>
      <p:sp>
        <p:nvSpPr>
          <p:cNvPr id="3" name="Content Placeholder 2">
            <a:extLst>
              <a:ext uri="{FF2B5EF4-FFF2-40B4-BE49-F238E27FC236}">
                <a16:creationId xmlns:a16="http://schemas.microsoft.com/office/drawing/2014/main" id="{80378E0F-EBE7-51A3-C549-CCAAA3F4D1DD}"/>
              </a:ext>
            </a:extLst>
          </p:cNvPr>
          <p:cNvSpPr>
            <a:spLocks noGrp="1"/>
          </p:cNvSpPr>
          <p:nvPr>
            <p:ph idx="1"/>
          </p:nvPr>
        </p:nvSpPr>
        <p:spPr/>
        <p:txBody>
          <a:bodyPr>
            <a:normAutofit fontScale="92500" lnSpcReduction="10000"/>
          </a:bodyPr>
          <a:lstStyle/>
          <a:p>
            <a:pPr algn="just">
              <a:spcAft>
                <a:spcPts val="1100"/>
              </a:spcAft>
            </a:pPr>
            <a:r>
              <a:rPr lang="en-GB" b="0" i="0" dirty="0">
                <a:solidFill>
                  <a:srgbClr val="212529"/>
                </a:solidFill>
                <a:effectLst/>
                <a:latin typeface="Georgia" panose="02040502050405020303" pitchFamily="18" charset="0"/>
              </a:rPr>
              <a:t>In view of the surge in online gaming, the government proposes to introduce specific sections for TDS w.e.f. 1 July 2023. The payer needs to deduct tax at the rate of 30% on the 'net winnings' in the user account at the end of the Financial Year (FY) or at the time of withdrawal by the user. The method for computing the net winnings is yet to be prescribed.</a:t>
            </a:r>
          </a:p>
          <a:p>
            <a:pPr algn="just">
              <a:spcAft>
                <a:spcPts val="1100"/>
              </a:spcAft>
            </a:pPr>
            <a:r>
              <a:rPr lang="en-GB" b="0" i="0" dirty="0">
                <a:solidFill>
                  <a:srgbClr val="212529"/>
                </a:solidFill>
                <a:effectLst/>
                <a:latin typeface="Georgia" panose="02040502050405020303" pitchFamily="18" charset="0"/>
              </a:rPr>
              <a:t>Clarity is sought on taxability of online gaming in a scenario where the user, gaming platform and the gaming server are in different jurisdictions and each jurisdiction brings such income within its tax purview. The treaty benefit for non-residents would also not be available. Moreover, since no threshold is prescribed, the entire net winnings shall be liable for tax deduction.</a:t>
            </a:r>
          </a:p>
          <a:p>
            <a:endParaRPr lang="en-IN" dirty="0"/>
          </a:p>
        </p:txBody>
      </p:sp>
    </p:spTree>
    <p:extLst>
      <p:ext uri="{BB962C8B-B14F-4D97-AF65-F5344CB8AC3E}">
        <p14:creationId xmlns:p14="http://schemas.microsoft.com/office/powerpoint/2010/main" val="2400095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0"/>
            <a:ext cx="78486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defPPr>
              <a:defRPr lang="en-US"/>
            </a:defPPr>
            <a:lvl1pPr algn="ctr">
              <a:defRPr sz="4800">
                <a:solidFill>
                  <a:schemeClr val="lt1"/>
                </a:solidFill>
                <a:latin typeface="Copperplate Gothic 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POINTS TO BE CONSIDERED</a:t>
            </a:r>
          </a:p>
        </p:txBody>
      </p:sp>
      <p:graphicFrame>
        <p:nvGraphicFramePr>
          <p:cNvPr id="6" name="Diagram 5"/>
          <p:cNvGraphicFramePr/>
          <p:nvPr>
            <p:extLst>
              <p:ext uri="{D42A27DB-BD31-4B8C-83A1-F6EECF244321}">
                <p14:modId xmlns:p14="http://schemas.microsoft.com/office/powerpoint/2010/main" val="489857294"/>
              </p:ext>
            </p:extLst>
          </p:nvPr>
        </p:nvGraphicFramePr>
        <p:xfrm>
          <a:off x="1524000" y="523221"/>
          <a:ext cx="9144000" cy="6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253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468"/>
            <a:ext cx="906780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dirty="0">
                <a:latin typeface="Copperplate Gothic Bold" pitchFamily="34" charset="0"/>
              </a:rPr>
              <a:t>Amendment will take effect from A.Y 2023-24</a:t>
            </a:r>
          </a:p>
        </p:txBody>
      </p:sp>
      <p:graphicFrame>
        <p:nvGraphicFramePr>
          <p:cNvPr id="3" name="Diagram 2"/>
          <p:cNvGraphicFramePr/>
          <p:nvPr>
            <p:extLst>
              <p:ext uri="{D42A27DB-BD31-4B8C-83A1-F6EECF244321}">
                <p14:modId xmlns:p14="http://schemas.microsoft.com/office/powerpoint/2010/main" val="3168084125"/>
              </p:ext>
            </p:extLst>
          </p:nvPr>
        </p:nvGraphicFramePr>
        <p:xfrm>
          <a:off x="1524000" y="1397001"/>
          <a:ext cx="90678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11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84582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latin typeface="Copperplate Gothic Bold" pitchFamily="34" charset="0"/>
              </a:rPr>
              <a:t>Exemption from Section 194S</a:t>
            </a:r>
          </a:p>
        </p:txBody>
      </p:sp>
      <p:graphicFrame>
        <p:nvGraphicFramePr>
          <p:cNvPr id="4" name="Diagram 3"/>
          <p:cNvGraphicFramePr/>
          <p:nvPr>
            <p:extLst>
              <p:ext uri="{D42A27DB-BD31-4B8C-83A1-F6EECF244321}">
                <p14:modId xmlns:p14="http://schemas.microsoft.com/office/powerpoint/2010/main" val="2230402911"/>
              </p:ext>
            </p:extLst>
          </p:nvPr>
        </p:nvGraphicFramePr>
        <p:xfrm>
          <a:off x="1143000" y="866775"/>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064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4" y="0"/>
            <a:ext cx="83058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latin typeface="Copperplate Gothic Bold" pitchFamily="34" charset="0"/>
              </a:rPr>
              <a:t>Who is specified person??????</a:t>
            </a:r>
          </a:p>
        </p:txBody>
      </p:sp>
      <p:sp>
        <p:nvSpPr>
          <p:cNvPr id="3" name="Rectangle 2"/>
          <p:cNvSpPr/>
          <p:nvPr/>
        </p:nvSpPr>
        <p:spPr>
          <a:xfrm>
            <a:off x="1556657" y="534108"/>
            <a:ext cx="9013372" cy="1200329"/>
          </a:xfrm>
          <a:prstGeom prst="rect">
            <a:avLst/>
          </a:prstGeom>
        </p:spPr>
        <p:txBody>
          <a:bodyPr wrap="square">
            <a:spAutoFit/>
          </a:bodyPr>
          <a:lstStyle/>
          <a:p>
            <a:pPr algn="just"/>
            <a:r>
              <a:rPr lang="en-US" dirty="0">
                <a:latin typeface="Copperplate Gothic Bold" pitchFamily="34" charset="0"/>
              </a:rPr>
              <a:t>Means a person- being an individual or Hindu undivided family whose total sales, gross receipts or turnover from the business carried on by him or profession exercised by him does not exceed </a:t>
            </a:r>
          </a:p>
          <a:p>
            <a:pPr algn="just"/>
            <a:endParaRPr lang="en-US" dirty="0">
              <a:latin typeface="Copperplate Gothic Bold" pitchFamily="34" charset="0"/>
            </a:endParaRPr>
          </a:p>
        </p:txBody>
      </p:sp>
      <p:graphicFrame>
        <p:nvGraphicFramePr>
          <p:cNvPr id="5" name="Diagram 4"/>
          <p:cNvGraphicFramePr/>
          <p:nvPr>
            <p:extLst>
              <p:ext uri="{D42A27DB-BD31-4B8C-83A1-F6EECF244321}">
                <p14:modId xmlns:p14="http://schemas.microsoft.com/office/powerpoint/2010/main" val="1508803324"/>
              </p:ext>
            </p:extLst>
          </p:nvPr>
        </p:nvGraphicFramePr>
        <p:xfrm>
          <a:off x="1524000" y="1447801"/>
          <a:ext cx="9144000"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57894143"/>
              </p:ext>
            </p:extLst>
          </p:nvPr>
        </p:nvGraphicFramePr>
        <p:xfrm>
          <a:off x="0" y="-91077"/>
          <a:ext cx="12192000" cy="6920502"/>
        </p:xfrm>
        <a:graphic>
          <a:graphicData uri="http://schemas.openxmlformats.org/drawingml/2006/table">
            <a:tbl>
              <a:tblPr firstRow="1" bandRow="1">
                <a:tableStyleId>{5C22544A-7EE6-4342-B048-85BDC9FD1C3A}</a:tableStyleId>
              </a:tblPr>
              <a:tblGrid>
                <a:gridCol w="604750">
                  <a:extLst>
                    <a:ext uri="{9D8B030D-6E8A-4147-A177-3AD203B41FA5}">
                      <a16:colId xmlns:a16="http://schemas.microsoft.com/office/drawing/2014/main" val="20000"/>
                    </a:ext>
                  </a:extLst>
                </a:gridCol>
                <a:gridCol w="1345323">
                  <a:extLst>
                    <a:ext uri="{9D8B030D-6E8A-4147-A177-3AD203B41FA5}">
                      <a16:colId xmlns:a16="http://schemas.microsoft.com/office/drawing/2014/main" val="20001"/>
                    </a:ext>
                  </a:extLst>
                </a:gridCol>
                <a:gridCol w="1849819">
                  <a:extLst>
                    <a:ext uri="{9D8B030D-6E8A-4147-A177-3AD203B41FA5}">
                      <a16:colId xmlns:a16="http://schemas.microsoft.com/office/drawing/2014/main" val="20002"/>
                    </a:ext>
                  </a:extLst>
                </a:gridCol>
                <a:gridCol w="1448809">
                  <a:extLst>
                    <a:ext uri="{9D8B030D-6E8A-4147-A177-3AD203B41FA5}">
                      <a16:colId xmlns:a16="http://schemas.microsoft.com/office/drawing/2014/main" val="20003"/>
                    </a:ext>
                  </a:extLst>
                </a:gridCol>
                <a:gridCol w="1668718">
                  <a:extLst>
                    <a:ext uri="{9D8B030D-6E8A-4147-A177-3AD203B41FA5}">
                      <a16:colId xmlns:a16="http://schemas.microsoft.com/office/drawing/2014/main" val="20004"/>
                    </a:ext>
                  </a:extLst>
                </a:gridCol>
                <a:gridCol w="1358259">
                  <a:extLst>
                    <a:ext uri="{9D8B030D-6E8A-4147-A177-3AD203B41FA5}">
                      <a16:colId xmlns:a16="http://schemas.microsoft.com/office/drawing/2014/main" val="20005"/>
                    </a:ext>
                  </a:extLst>
                </a:gridCol>
                <a:gridCol w="1629910">
                  <a:extLst>
                    <a:ext uri="{9D8B030D-6E8A-4147-A177-3AD203B41FA5}">
                      <a16:colId xmlns:a16="http://schemas.microsoft.com/office/drawing/2014/main" val="20006"/>
                    </a:ext>
                  </a:extLst>
                </a:gridCol>
                <a:gridCol w="2286412">
                  <a:extLst>
                    <a:ext uri="{9D8B030D-6E8A-4147-A177-3AD203B41FA5}">
                      <a16:colId xmlns:a16="http://schemas.microsoft.com/office/drawing/2014/main" val="20007"/>
                    </a:ext>
                  </a:extLst>
                </a:gridCol>
              </a:tblGrid>
              <a:tr h="1070709">
                <a:tc>
                  <a:txBody>
                    <a:bodyPr/>
                    <a:lstStyle/>
                    <a:p>
                      <a:pPr algn="ctr"/>
                      <a:r>
                        <a:rPr lang="en-IN" sz="1800" dirty="0">
                          <a:latin typeface="Bookman Old Style" panose="02050604050505020204" pitchFamily="18" charset="0"/>
                        </a:rPr>
                        <a:t>SL. No.</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LIMIT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REMARKS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746548">
                <a:tc>
                  <a:txBody>
                    <a:bodyPr/>
                    <a:lstStyle/>
                    <a:p>
                      <a:r>
                        <a:rPr lang="en-IN" sz="1600" dirty="0">
                          <a:latin typeface="Bookman Old Style" panose="02050604050505020204" pitchFamily="18" charset="0"/>
                        </a:rPr>
                        <a:t>1.</a:t>
                      </a:r>
                    </a:p>
                  </a:txBody>
                  <a:tcPr>
                    <a:lnL w="12700" cap="flat" cmpd="sng" algn="ctr">
                      <a:solidFill>
                        <a:schemeClr val="tx1"/>
                      </a:solidFill>
                      <a:prstDash val="solid"/>
                      <a:round/>
                      <a:headEnd type="none" w="med" len="med"/>
                      <a:tailEnd type="none" w="med" len="med"/>
                    </a:lnL>
                  </a:tcPr>
                </a:tc>
                <a:tc>
                  <a:txBody>
                    <a:bodyPr/>
                    <a:lstStyle/>
                    <a:p>
                      <a:pPr algn="ctr"/>
                      <a:r>
                        <a:rPr lang="en-IN" sz="1600" dirty="0">
                          <a:latin typeface="Bookman Old Style" panose="02050604050505020204" pitchFamily="18" charset="0"/>
                        </a:rPr>
                        <a:t>194K</a:t>
                      </a:r>
                    </a:p>
                  </a:txBody>
                  <a:tcPr/>
                </a:tc>
                <a:tc>
                  <a:txBody>
                    <a:bodyPr/>
                    <a:lstStyle/>
                    <a:p>
                      <a:pPr algn="l"/>
                      <a:r>
                        <a:rPr lang="en-IN" sz="1600" dirty="0">
                          <a:latin typeface="Bookman Old Style" panose="02050604050505020204" pitchFamily="18" charset="0"/>
                        </a:rPr>
                        <a:t>Units of Mutual Fund specified  u/s 10(23D)</a:t>
                      </a:r>
                    </a:p>
                  </a:txBody>
                  <a:tcPr/>
                </a:tc>
                <a:tc>
                  <a:txBody>
                    <a:bodyPr/>
                    <a:lstStyle/>
                    <a:p>
                      <a:pPr algn="ctr"/>
                      <a:r>
                        <a:rPr lang="en-IN" sz="1600" dirty="0">
                          <a:latin typeface="Bookman Old Style" panose="02050604050505020204" pitchFamily="18" charset="0"/>
                        </a:rPr>
                        <a:t>Any Person</a:t>
                      </a:r>
                    </a:p>
                  </a:txBody>
                  <a:tcPr/>
                </a:tc>
                <a:tc>
                  <a:txBody>
                    <a:bodyPr/>
                    <a:lstStyle/>
                    <a:p>
                      <a:pPr algn="ctr"/>
                      <a:r>
                        <a:rPr lang="en-IN" sz="1600" dirty="0">
                          <a:latin typeface="Bookman Old Style" panose="02050604050505020204" pitchFamily="18" charset="0"/>
                        </a:rPr>
                        <a:t>Resident</a:t>
                      </a:r>
                    </a:p>
                  </a:txBody>
                  <a:tcPr/>
                </a:tc>
                <a:tc>
                  <a:txBody>
                    <a:bodyPr/>
                    <a:lstStyle/>
                    <a:p>
                      <a:pPr algn="ctr"/>
                      <a:r>
                        <a:rPr lang="en-IN" sz="1600" dirty="0">
                          <a:latin typeface="Bookman Old Style" panose="02050604050505020204" pitchFamily="18" charset="0"/>
                        </a:rPr>
                        <a:t>at 10 %</a:t>
                      </a:r>
                    </a:p>
                  </a:txBody>
                  <a:tcPr/>
                </a:tc>
                <a:tc>
                  <a:txBody>
                    <a:bodyPr/>
                    <a:lstStyle/>
                    <a:p>
                      <a:pPr algn="ctr"/>
                      <a:r>
                        <a:rPr lang="en-IN" sz="1600" dirty="0">
                          <a:latin typeface="Bookman Old Style" panose="02050604050505020204" pitchFamily="18" charset="0"/>
                        </a:rPr>
                        <a:t>₹</a:t>
                      </a:r>
                      <a:r>
                        <a:rPr lang="en-IN" sz="1600" baseline="0" dirty="0">
                          <a:latin typeface="Bookman Old Style" panose="02050604050505020204" pitchFamily="18" charset="0"/>
                        </a:rPr>
                        <a:t> 5,000 /-</a:t>
                      </a:r>
                      <a:endParaRPr lang="en-IN" sz="1600" dirty="0">
                        <a:latin typeface="Bookman Old Style" panose="02050604050505020204" pitchFamily="18" charset="0"/>
                      </a:endParaRPr>
                    </a:p>
                  </a:txBody>
                  <a:tcPr/>
                </a:tc>
                <a:tc>
                  <a:txBody>
                    <a:bodyPr/>
                    <a:lstStyle/>
                    <a:p>
                      <a:pPr algn="just"/>
                      <a:r>
                        <a:rPr lang="en-US" sz="1600" dirty="0">
                          <a:latin typeface="Bookman Old Style" panose="02050604050505020204" pitchFamily="18" charset="0"/>
                        </a:rPr>
                        <a:t>a mutual fund is required to deduct TDS @ 10% only on dividend payment</a:t>
                      </a: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103245">
                <a:tc>
                  <a:txBody>
                    <a:bodyPr/>
                    <a:lstStyle/>
                    <a:p>
                      <a:r>
                        <a:rPr lang="en-IN" sz="1600" dirty="0">
                          <a:latin typeface="Bookman Old Style" panose="02050604050505020204" pitchFamily="18" charset="0"/>
                        </a:rPr>
                        <a:t>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194-O</a:t>
                      </a:r>
                    </a:p>
                  </a:txBody>
                  <a:tcPr>
                    <a:lnB w="12700" cap="flat" cmpd="sng" algn="ctr">
                      <a:solidFill>
                        <a:schemeClr val="tx1"/>
                      </a:solidFill>
                      <a:prstDash val="solid"/>
                      <a:round/>
                      <a:headEnd type="none" w="med" len="med"/>
                      <a:tailEnd type="none" w="med" len="med"/>
                    </a:lnB>
                  </a:tcPr>
                </a:tc>
                <a:tc>
                  <a:txBody>
                    <a:bodyPr/>
                    <a:lstStyle/>
                    <a:p>
                      <a:r>
                        <a:rPr lang="en-IN" sz="1600" dirty="0">
                          <a:latin typeface="Bookman Old Style" panose="02050604050505020204" pitchFamily="18" charset="0"/>
                        </a:rPr>
                        <a:t>Sale of Goods or Services on</a:t>
                      </a:r>
                      <a:r>
                        <a:rPr lang="en-IN" sz="1600" baseline="0" dirty="0">
                          <a:latin typeface="Bookman Old Style" panose="02050604050505020204" pitchFamily="18" charset="0"/>
                        </a:rPr>
                        <a:t> E-Commerce</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E-commerce Operator</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E-Commerce Participant</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at 1 %</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 5,00,000</a:t>
                      </a:r>
                      <a:r>
                        <a:rPr lang="en-IN" sz="1600" baseline="0" dirty="0">
                          <a:latin typeface="Bookman Old Style" panose="02050604050505020204" pitchFamily="18" charset="0"/>
                        </a:rPr>
                        <a:t> /-</a:t>
                      </a:r>
                    </a:p>
                    <a:p>
                      <a:pPr algn="ctr"/>
                      <a:r>
                        <a:rPr lang="en-IN" sz="1600" baseline="0" dirty="0">
                          <a:latin typeface="Bookman Old Style" panose="02050604050505020204" pitchFamily="18" charset="0"/>
                        </a:rPr>
                        <a:t>(Individual or HUF – if PAN or Aadhaar is furnished)</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just"/>
                      <a:r>
                        <a:rPr lang="en-US" sz="1600" dirty="0">
                          <a:latin typeface="Bookman Old Style" panose="02050604050505020204" pitchFamily="18" charset="0"/>
                        </a:rPr>
                        <a:t>transaction in respect of which tax has been deducted by the e-commerce operator under this section, there shall not be further liability on that transaction for TDS under any other provision of Chapter XVII-B of the Act.</a:t>
                      </a: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65829" y="2338112"/>
            <a:ext cx="3323771" cy="1192200"/>
          </a:xfrm>
          <a:prstGeom prst="rect">
            <a:avLst/>
          </a:prstGeom>
        </p:spPr>
      </p:pic>
      <p:pic>
        <p:nvPicPr>
          <p:cNvPr id="1028" name="Picture 4" descr="Global Market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287" y="4847316"/>
            <a:ext cx="1353911" cy="135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69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448690"/>
              </p:ext>
            </p:extLst>
          </p:nvPr>
        </p:nvGraphicFramePr>
        <p:xfrm>
          <a:off x="0" y="0"/>
          <a:ext cx="12192000" cy="6829425"/>
        </p:xfrm>
        <a:graphic>
          <a:graphicData uri="http://schemas.openxmlformats.org/drawingml/2006/table">
            <a:tbl>
              <a:tblPr firstRow="1" bandRow="1">
                <a:tableStyleId>{5C22544A-7EE6-4342-B048-85BDC9FD1C3A}</a:tableStyleId>
              </a:tblPr>
              <a:tblGrid>
                <a:gridCol w="604750">
                  <a:extLst>
                    <a:ext uri="{9D8B030D-6E8A-4147-A177-3AD203B41FA5}">
                      <a16:colId xmlns:a16="http://schemas.microsoft.com/office/drawing/2014/main" val="20000"/>
                    </a:ext>
                  </a:extLst>
                </a:gridCol>
                <a:gridCol w="1296621">
                  <a:extLst>
                    <a:ext uri="{9D8B030D-6E8A-4147-A177-3AD203B41FA5}">
                      <a16:colId xmlns:a16="http://schemas.microsoft.com/office/drawing/2014/main" val="20001"/>
                    </a:ext>
                  </a:extLst>
                </a:gridCol>
                <a:gridCol w="1596572">
                  <a:extLst>
                    <a:ext uri="{9D8B030D-6E8A-4147-A177-3AD203B41FA5}">
                      <a16:colId xmlns:a16="http://schemas.microsoft.com/office/drawing/2014/main" val="20002"/>
                    </a:ext>
                  </a:extLst>
                </a:gridCol>
                <a:gridCol w="1393371">
                  <a:extLst>
                    <a:ext uri="{9D8B030D-6E8A-4147-A177-3AD203B41FA5}">
                      <a16:colId xmlns:a16="http://schemas.microsoft.com/office/drawing/2014/main" val="20003"/>
                    </a:ext>
                  </a:extLst>
                </a:gridCol>
                <a:gridCol w="1538515">
                  <a:extLst>
                    <a:ext uri="{9D8B030D-6E8A-4147-A177-3AD203B41FA5}">
                      <a16:colId xmlns:a16="http://schemas.microsoft.com/office/drawing/2014/main" val="20004"/>
                    </a:ext>
                  </a:extLst>
                </a:gridCol>
                <a:gridCol w="1669142">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2830286">
                  <a:extLst>
                    <a:ext uri="{9D8B030D-6E8A-4147-A177-3AD203B41FA5}">
                      <a16:colId xmlns:a16="http://schemas.microsoft.com/office/drawing/2014/main" val="20007"/>
                    </a:ext>
                  </a:extLst>
                </a:gridCol>
              </a:tblGrid>
              <a:tr h="1059398">
                <a:tc>
                  <a:txBody>
                    <a:bodyPr/>
                    <a:lstStyle/>
                    <a:p>
                      <a:pPr algn="ctr"/>
                      <a:r>
                        <a:rPr lang="en-IN" sz="1800" dirty="0">
                          <a:latin typeface="Bookman Old Style" panose="02050604050505020204" pitchFamily="18" charset="0"/>
                        </a:rPr>
                        <a:t>SL. No.</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LIMIT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REMARKS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178773">
                <a:tc>
                  <a:txBody>
                    <a:bodyPr/>
                    <a:lstStyle/>
                    <a:p>
                      <a:r>
                        <a:rPr lang="en-IN" sz="1600" dirty="0">
                          <a:latin typeface="Bookman Old Style" panose="02050604050505020204" pitchFamily="18" charset="0"/>
                        </a:rPr>
                        <a:t>3.</a:t>
                      </a:r>
                    </a:p>
                  </a:txBody>
                  <a:tcPr>
                    <a:lnL w="12700" cap="flat" cmpd="sng" algn="ctr">
                      <a:solidFill>
                        <a:schemeClr val="tx1"/>
                      </a:solidFill>
                      <a:prstDash val="solid"/>
                      <a:round/>
                      <a:headEnd type="none" w="med" len="med"/>
                      <a:tailEnd type="none" w="med" len="med"/>
                    </a:lnL>
                  </a:tcPr>
                </a:tc>
                <a:tc>
                  <a:txBody>
                    <a:bodyPr/>
                    <a:lstStyle/>
                    <a:p>
                      <a:pPr algn="ctr"/>
                      <a:r>
                        <a:rPr lang="en-IN" sz="1600" dirty="0">
                          <a:latin typeface="Bookman Old Style" panose="02050604050505020204" pitchFamily="18" charset="0"/>
                        </a:rPr>
                        <a:t>194LC</a:t>
                      </a:r>
                    </a:p>
                  </a:txBody>
                  <a:tcPr/>
                </a:tc>
                <a:tc>
                  <a:txBody>
                    <a:bodyPr/>
                    <a:lstStyle/>
                    <a:p>
                      <a:pPr algn="l"/>
                      <a:r>
                        <a:rPr lang="en-IN" sz="1600" dirty="0">
                          <a:latin typeface="Bookman Old Style" panose="02050604050505020204" pitchFamily="18" charset="0"/>
                        </a:rPr>
                        <a:t>Interest from Indian Company</a:t>
                      </a:r>
                    </a:p>
                  </a:txBody>
                  <a:tcPr/>
                </a:tc>
                <a:tc>
                  <a:txBody>
                    <a:bodyPr/>
                    <a:lstStyle/>
                    <a:p>
                      <a:pPr algn="ctr"/>
                      <a:r>
                        <a:rPr lang="en-IN" sz="1600" dirty="0">
                          <a:latin typeface="Bookman Old Style" panose="02050604050505020204" pitchFamily="18" charset="0"/>
                        </a:rPr>
                        <a:t>Specified Company </a:t>
                      </a:r>
                    </a:p>
                    <a:p>
                      <a:pPr algn="ctr"/>
                      <a:r>
                        <a:rPr lang="en-IN" sz="1600" dirty="0">
                          <a:latin typeface="Bookman Old Style" panose="02050604050505020204" pitchFamily="18" charset="0"/>
                        </a:rPr>
                        <a:t>or</a:t>
                      </a:r>
                    </a:p>
                    <a:p>
                      <a:pPr algn="ctr"/>
                      <a:r>
                        <a:rPr lang="en-IN" sz="1600" dirty="0">
                          <a:latin typeface="Bookman Old Style" panose="02050604050505020204" pitchFamily="18" charset="0"/>
                        </a:rPr>
                        <a:t>Business Trust</a:t>
                      </a:r>
                    </a:p>
                  </a:txBody>
                  <a:tcPr/>
                </a:tc>
                <a:tc>
                  <a:txBody>
                    <a:bodyPr/>
                    <a:lstStyle/>
                    <a:p>
                      <a:pPr algn="ctr"/>
                      <a:r>
                        <a:rPr lang="en-IN" sz="1600" dirty="0">
                          <a:latin typeface="Bookman Old Style" panose="02050604050505020204" pitchFamily="18" charset="0"/>
                        </a:rPr>
                        <a:t>Non-resident,</a:t>
                      </a:r>
                      <a:r>
                        <a:rPr lang="en-IN" sz="1600" baseline="0" dirty="0">
                          <a:latin typeface="Bookman Old Style" panose="02050604050505020204" pitchFamily="18" charset="0"/>
                        </a:rPr>
                        <a:t> other than a company</a:t>
                      </a:r>
                      <a:endParaRPr lang="en-IN" sz="1600" dirty="0">
                        <a:latin typeface="Bookman Old Style" panose="02050604050505020204" pitchFamily="18" charset="0"/>
                      </a:endParaRPr>
                    </a:p>
                  </a:txBody>
                  <a:tcPr/>
                </a:tc>
                <a:tc>
                  <a:txBody>
                    <a:bodyPr/>
                    <a:lstStyle/>
                    <a:p>
                      <a:pPr marL="357188" indent="-185738" algn="l">
                        <a:buFont typeface="Arial" panose="020B0604020202020204" pitchFamily="34" charset="0"/>
                        <a:buChar char="•"/>
                      </a:pPr>
                      <a:r>
                        <a:rPr lang="en-IN" sz="1600" dirty="0">
                          <a:solidFill>
                            <a:schemeClr val="tx1"/>
                          </a:solidFill>
                          <a:latin typeface="Bookman Old Style" panose="02050604050505020204" pitchFamily="18" charset="0"/>
                        </a:rPr>
                        <a:t>at 5 % </a:t>
                      </a:r>
                    </a:p>
                    <a:p>
                      <a:pPr marL="357188" indent="-185738" algn="l">
                        <a:buFont typeface="Arial" panose="020B0604020202020204" pitchFamily="34" charset="0"/>
                        <a:buNone/>
                      </a:pPr>
                      <a:endParaRPr lang="en-IN" sz="1050" dirty="0">
                        <a:solidFill>
                          <a:schemeClr val="tx1"/>
                        </a:solidFill>
                        <a:latin typeface="Bookman Old Style" panose="02050604050505020204" pitchFamily="18" charset="0"/>
                      </a:endParaRPr>
                    </a:p>
                    <a:p>
                      <a:pPr marL="357188" indent="-185738" algn="l">
                        <a:buFont typeface="Arial" panose="020B0604020202020204" pitchFamily="34" charset="0"/>
                        <a:buChar char="•"/>
                      </a:pPr>
                      <a:r>
                        <a:rPr lang="en-IN" sz="1600" dirty="0">
                          <a:solidFill>
                            <a:schemeClr val="tx1"/>
                          </a:solidFill>
                          <a:latin typeface="Bookman Old Style" panose="02050604050505020204" pitchFamily="18" charset="0"/>
                        </a:rPr>
                        <a:t>at 4 % on interest payment against borrowings through issues</a:t>
                      </a:r>
                      <a:r>
                        <a:rPr lang="en-IN" sz="1600" baseline="0" dirty="0">
                          <a:solidFill>
                            <a:schemeClr val="tx1"/>
                          </a:solidFill>
                          <a:latin typeface="Bookman Old Style" panose="02050604050505020204" pitchFamily="18" charset="0"/>
                        </a:rPr>
                        <a:t> of long-term bonds and RDB</a:t>
                      </a:r>
                      <a:endParaRPr lang="en-IN" sz="1600" dirty="0">
                        <a:solidFill>
                          <a:schemeClr val="tx1"/>
                        </a:solidFill>
                        <a:latin typeface="Bookman Old Style" panose="02050604050505020204" pitchFamily="18" charset="0"/>
                      </a:endParaRPr>
                    </a:p>
                  </a:txBody>
                  <a:tcPr/>
                </a:tc>
                <a:tc>
                  <a:txBody>
                    <a:bodyPr/>
                    <a:lstStyle/>
                    <a:p>
                      <a:pPr algn="ctr"/>
                      <a:r>
                        <a:rPr lang="en-IN" sz="1600" dirty="0">
                          <a:latin typeface="Bookman Old Style" panose="02050604050505020204" pitchFamily="18" charset="0"/>
                        </a:rPr>
                        <a:t>-</a:t>
                      </a:r>
                    </a:p>
                  </a:txBody>
                  <a:tcPr/>
                </a:tc>
                <a:tc>
                  <a:txBody>
                    <a:bodyPr/>
                    <a:lstStyle/>
                    <a:p>
                      <a:pPr algn="just"/>
                      <a:r>
                        <a:rPr lang="en-US" sz="1600" dirty="0">
                          <a:latin typeface="Bookman Old Style" panose="02050604050505020204" pitchFamily="18" charset="0"/>
                        </a:rPr>
                        <a:t>The period of said concessional deduction has been proposed to be extended to 1st July’ 2023 from 1st July’ 2020.</a:t>
                      </a: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91254">
                <a:tc>
                  <a:txBody>
                    <a:bodyPr/>
                    <a:lstStyle/>
                    <a:p>
                      <a:r>
                        <a:rPr lang="en-IN" sz="1600" dirty="0">
                          <a:latin typeface="Bookman Old Style" panose="02050604050505020204" pitchFamily="18" charset="0"/>
                        </a:rPr>
                        <a:t>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194LD</a:t>
                      </a:r>
                    </a:p>
                  </a:txBody>
                  <a:tcPr>
                    <a:lnB w="12700" cap="flat" cmpd="sng" algn="ctr">
                      <a:solidFill>
                        <a:schemeClr val="tx1"/>
                      </a:solidFill>
                      <a:prstDash val="solid"/>
                      <a:round/>
                      <a:headEnd type="none" w="med" len="med"/>
                      <a:tailEnd type="none" w="med" len="med"/>
                    </a:lnB>
                  </a:tcPr>
                </a:tc>
                <a:tc>
                  <a:txBody>
                    <a:bodyPr/>
                    <a:lstStyle/>
                    <a:p>
                      <a:r>
                        <a:rPr lang="en-US" sz="1600" dirty="0">
                          <a:latin typeface="Bookman Old Style" panose="02050604050505020204" pitchFamily="18" charset="0"/>
                        </a:rPr>
                        <a:t>Interest on certain bonds and Government Securities</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a:t>
                      </a:r>
                      <a:r>
                        <a:rPr lang="en-IN" sz="1600" baseline="0" dirty="0">
                          <a:latin typeface="Bookman Old Style" panose="02050604050505020204" pitchFamily="18" charset="0"/>
                        </a:rPr>
                        <a:t> Person</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Foreign Institutional Investor</a:t>
                      </a:r>
                    </a:p>
                    <a:p>
                      <a:pPr algn="ctr"/>
                      <a:r>
                        <a:rPr lang="en-IN" sz="1600" dirty="0">
                          <a:latin typeface="Bookman Old Style" panose="02050604050505020204" pitchFamily="18" charset="0"/>
                        </a:rPr>
                        <a:t>or </a:t>
                      </a:r>
                    </a:p>
                    <a:p>
                      <a:pPr algn="ctr"/>
                      <a:r>
                        <a:rPr lang="en-IN" sz="1600" dirty="0">
                          <a:latin typeface="Bookman Old Style" panose="02050604050505020204" pitchFamily="18" charset="0"/>
                        </a:rPr>
                        <a:t>Qualified Foreign Investor</a:t>
                      </a:r>
                    </a:p>
                    <a:p>
                      <a:pPr algn="ct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at 5 %</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t>
                      </a:r>
                    </a:p>
                  </a:txBody>
                  <a:tcPr>
                    <a:lnB w="12700" cap="flat" cmpd="sng" algn="ctr">
                      <a:solidFill>
                        <a:schemeClr val="tx1"/>
                      </a:solidFill>
                      <a:prstDash val="solid"/>
                      <a:round/>
                      <a:headEnd type="none" w="med" len="med"/>
                      <a:tailEnd type="none" w="med" len="med"/>
                    </a:lnB>
                  </a:tcPr>
                </a:tc>
                <a:tc>
                  <a:txBody>
                    <a:bodyPr/>
                    <a:lstStyle/>
                    <a:p>
                      <a:pPr algn="just"/>
                      <a:r>
                        <a:rPr lang="en-US" sz="1600" dirty="0">
                          <a:latin typeface="Bookman Old Style" panose="02050604050505020204" pitchFamily="18" charset="0"/>
                        </a:rPr>
                        <a:t>It has been proposed to extend the period of concessional TDS of 5% to 01-07-2023 from existing 01-07-2020.</a:t>
                      </a:r>
                      <a:r>
                        <a:rPr lang="en-US" sz="1600" baseline="0" dirty="0">
                          <a:latin typeface="Bookman Old Style" panose="02050604050505020204" pitchFamily="18" charset="0"/>
                        </a:rPr>
                        <a:t> </a:t>
                      </a:r>
                      <a:r>
                        <a:rPr lang="en-US" sz="1600" dirty="0">
                          <a:latin typeface="Bookman Old Style" panose="02050604050505020204" pitchFamily="18" charset="0"/>
                        </a:rPr>
                        <a:t>Further, this section shall also apply on the interest payable to an FII or QFI in respect of the investment made in municipal debt security.</a:t>
                      </a: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673" y="2282530"/>
            <a:ext cx="982868" cy="94658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370" t="6254" r="18861" b="5111"/>
          <a:stretch/>
        </p:blipFill>
        <p:spPr>
          <a:xfrm>
            <a:off x="2194727" y="5696407"/>
            <a:ext cx="1002760" cy="90899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6730" r="5432" b="45967"/>
          <a:stretch/>
        </p:blipFill>
        <p:spPr>
          <a:xfrm>
            <a:off x="2252013" y="5815864"/>
            <a:ext cx="405746" cy="311251"/>
          </a:xfrm>
          <a:prstGeom prst="rect">
            <a:avLst/>
          </a:prstGeom>
        </p:spPr>
      </p:pic>
    </p:spTree>
    <p:extLst>
      <p:ext uri="{BB962C8B-B14F-4D97-AF65-F5344CB8AC3E}">
        <p14:creationId xmlns:p14="http://schemas.microsoft.com/office/powerpoint/2010/main" val="140245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371475" y="866982"/>
            <a:ext cx="9529763" cy="461665"/>
          </a:xfrm>
          <a:prstGeom prst="rect">
            <a:avLst/>
          </a:prstGeom>
          <a:noFill/>
        </p:spPr>
        <p:txBody>
          <a:bodyPr wrap="square" rtlCol="0">
            <a:spAutoFit/>
          </a:bodyPr>
          <a:lstStyle/>
          <a:p>
            <a:r>
              <a:rPr lang="en-IN" sz="2400" b="1" dirty="0">
                <a:latin typeface="Garamond" panose="02020404030301010803" pitchFamily="18" charset="0"/>
              </a:rPr>
              <a:t>Section 194 Q – Deduction of tax at source on Purchase of Goods</a:t>
            </a:r>
          </a:p>
        </p:txBody>
      </p:sp>
      <p:sp>
        <p:nvSpPr>
          <p:cNvPr id="5" name="Rectangle 4"/>
          <p:cNvSpPr/>
          <p:nvPr/>
        </p:nvSpPr>
        <p:spPr>
          <a:xfrm>
            <a:off x="371475" y="1704498"/>
            <a:ext cx="11344275" cy="1015663"/>
          </a:xfrm>
          <a:prstGeom prst="rect">
            <a:avLst/>
          </a:prstGeom>
        </p:spPr>
        <p:txBody>
          <a:bodyPr wrap="square">
            <a:spAutoFit/>
          </a:bodyPr>
          <a:lstStyle/>
          <a:p>
            <a:r>
              <a:rPr lang="en-US" sz="2000" dirty="0">
                <a:solidFill>
                  <a:srgbClr val="212529"/>
                </a:solidFill>
                <a:latin typeface="Garamond" panose="02020404030301010803" pitchFamily="18" charset="0"/>
              </a:rPr>
              <a:t>This section is applicable from </a:t>
            </a:r>
            <a:r>
              <a:rPr lang="en-US" sz="2000" b="1" dirty="0">
                <a:solidFill>
                  <a:srgbClr val="212529"/>
                </a:solidFill>
                <a:latin typeface="Garamond" panose="02020404030301010803" pitchFamily="18" charset="0"/>
              </a:rPr>
              <a:t>01.07.2021</a:t>
            </a:r>
            <a:r>
              <a:rPr lang="en-US" sz="2000" dirty="0">
                <a:solidFill>
                  <a:srgbClr val="212529"/>
                </a:solidFill>
                <a:latin typeface="Garamond" panose="02020404030301010803" pitchFamily="18" charset="0"/>
              </a:rPr>
              <a:t> and provides for deduction of tax at source on the payment made by the assessee towards the purchase of goods. It is similar to section 206C(1H) which is applicable for collection of tax at source.</a:t>
            </a:r>
            <a:endParaRPr lang="en-IN" sz="2000" dirty="0">
              <a:latin typeface="Garamond" panose="02020404030301010803" pitchFamily="18" charset="0"/>
            </a:endParaRPr>
          </a:p>
        </p:txBody>
      </p:sp>
      <p:sp>
        <p:nvSpPr>
          <p:cNvPr id="6" name="Rectangle 5"/>
          <p:cNvSpPr/>
          <p:nvPr/>
        </p:nvSpPr>
        <p:spPr>
          <a:xfrm>
            <a:off x="757236" y="3010198"/>
            <a:ext cx="11087101"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212529"/>
                </a:solidFill>
                <a:latin typeface="Garamond" panose="02020404030301010803" pitchFamily="18" charset="0"/>
              </a:rPr>
              <a:t>It is applicable to a resident buyer for purchase of goods of the value or aggregate value exceeding </a:t>
            </a:r>
            <a:r>
              <a:rPr lang="en-US" sz="2000" b="1" dirty="0">
                <a:solidFill>
                  <a:srgbClr val="212529"/>
                </a:solidFill>
                <a:latin typeface="Garamond" panose="02020404030301010803" pitchFamily="18" charset="0"/>
              </a:rPr>
              <a:t>Rs.50 lakhs </a:t>
            </a:r>
            <a:r>
              <a:rPr lang="en-US" sz="2000" dirty="0">
                <a:solidFill>
                  <a:srgbClr val="212529"/>
                </a:solidFill>
                <a:latin typeface="Garamond" panose="02020404030301010803" pitchFamily="18" charset="0"/>
              </a:rPr>
              <a:t>in any previous year.</a:t>
            </a:r>
          </a:p>
          <a:p>
            <a:pPr marL="285750" indent="-285750">
              <a:buFont typeface="Arial" panose="020B0604020202020204" pitchFamily="34" charset="0"/>
              <a:buChar char="•"/>
            </a:pPr>
            <a:r>
              <a:rPr lang="en-US" sz="2000" dirty="0">
                <a:latin typeface="Garamond" panose="02020404030301010803" pitchFamily="18" charset="0"/>
              </a:rPr>
              <a:t>The assessee at the time of credit of such sum to the account of the seller or at the time of payment whichever is earlier shall deduct an amount equal to </a:t>
            </a:r>
            <a:r>
              <a:rPr lang="en-US" sz="2000" b="1" dirty="0">
                <a:latin typeface="Garamond" panose="02020404030301010803" pitchFamily="18" charset="0"/>
              </a:rPr>
              <a:t>0.1%</a:t>
            </a:r>
            <a:r>
              <a:rPr lang="en-US" sz="2000" dirty="0">
                <a:latin typeface="Garamond" panose="02020404030301010803" pitchFamily="18" charset="0"/>
              </a:rPr>
              <a:t> of such sum exceeding </a:t>
            </a:r>
            <a:r>
              <a:rPr lang="en-US" sz="2000" b="1" dirty="0">
                <a:latin typeface="Garamond" panose="02020404030301010803" pitchFamily="18" charset="0"/>
              </a:rPr>
              <a:t>Rs.50 lakhs </a:t>
            </a:r>
            <a:r>
              <a:rPr lang="en-US" sz="2000" dirty="0">
                <a:latin typeface="Garamond" panose="02020404030301010803" pitchFamily="18" charset="0"/>
              </a:rPr>
              <a:t>by way of income-tax.</a:t>
            </a:r>
          </a:p>
          <a:p>
            <a:pPr marL="285750" indent="-285750">
              <a:buFont typeface="Arial" panose="020B0604020202020204" pitchFamily="34" charset="0"/>
              <a:buChar char="•"/>
            </a:pPr>
            <a:r>
              <a:rPr lang="en-US" sz="2000" dirty="0">
                <a:latin typeface="Garamond" panose="02020404030301010803" pitchFamily="18" charset="0"/>
              </a:rPr>
              <a:t>The buyer would mean a person whose total sales, gross receipts or turnover from the business carried on by him exceeded </a:t>
            </a:r>
            <a:r>
              <a:rPr lang="en-US" sz="2000" b="1" dirty="0">
                <a:latin typeface="Garamond" panose="02020404030301010803" pitchFamily="18" charset="0"/>
              </a:rPr>
              <a:t>Rs.10 </a:t>
            </a:r>
            <a:r>
              <a:rPr lang="en-US" sz="2000" b="1" dirty="0" err="1">
                <a:latin typeface="Garamond" panose="02020404030301010803" pitchFamily="18" charset="0"/>
              </a:rPr>
              <a:t>crores</a:t>
            </a:r>
            <a:r>
              <a:rPr lang="en-US" sz="2000" b="1" dirty="0">
                <a:latin typeface="Garamond" panose="02020404030301010803" pitchFamily="18" charset="0"/>
              </a:rPr>
              <a:t> </a:t>
            </a:r>
            <a:r>
              <a:rPr lang="en-US" sz="2000" dirty="0">
                <a:latin typeface="Garamond" panose="02020404030301010803" pitchFamily="18" charset="0"/>
              </a:rPr>
              <a:t>during the financial year preceding the financial year in which the purchase of goods is carried out.</a:t>
            </a:r>
          </a:p>
          <a:p>
            <a:pPr marL="285750" indent="-285750">
              <a:buFont typeface="Arial" panose="020B0604020202020204" pitchFamily="34" charset="0"/>
              <a:buChar char="•"/>
            </a:pPr>
            <a:endParaRPr lang="en-IN" sz="2000" dirty="0">
              <a:latin typeface="Garamond" panose="02020404030301010803" pitchFamily="18" charset="0"/>
            </a:endParaRPr>
          </a:p>
        </p:txBody>
      </p:sp>
    </p:spTree>
    <p:extLst>
      <p:ext uri="{BB962C8B-B14F-4D97-AF65-F5344CB8AC3E}">
        <p14:creationId xmlns:p14="http://schemas.microsoft.com/office/powerpoint/2010/main" val="139425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523874" y="1100495"/>
            <a:ext cx="11149013" cy="3339376"/>
          </a:xfrm>
          <a:prstGeom prst="rect">
            <a:avLst/>
          </a:prstGeom>
        </p:spPr>
        <p:txBody>
          <a:bodyPr wrap="square">
            <a:spAutoFit/>
          </a:bodyPr>
          <a:lstStyle/>
          <a:p>
            <a:pPr algn="just"/>
            <a:r>
              <a:rPr lang="en-US" sz="2000" dirty="0">
                <a:solidFill>
                  <a:srgbClr val="212529"/>
                </a:solidFill>
                <a:latin typeface="Garamond" panose="02020404030301010803" pitchFamily="18" charset="0"/>
              </a:rPr>
              <a:t>This provision </a:t>
            </a:r>
            <a:r>
              <a:rPr lang="en-US" sz="2000" b="1" dirty="0">
                <a:solidFill>
                  <a:srgbClr val="212529"/>
                </a:solidFill>
                <a:latin typeface="Garamond" panose="02020404030301010803" pitchFamily="18" charset="0"/>
              </a:rPr>
              <a:t>shall not apply</a:t>
            </a:r>
            <a:r>
              <a:rPr lang="en-US" sz="2000" dirty="0">
                <a:solidFill>
                  <a:srgbClr val="212529"/>
                </a:solidFill>
                <a:latin typeface="Garamond" panose="02020404030301010803" pitchFamily="18" charset="0"/>
              </a:rPr>
              <a:t> where </a:t>
            </a:r>
          </a:p>
          <a:p>
            <a:pPr marL="514350" indent="-514350" algn="just">
              <a:buAutoNum type="romanLcParenBoth"/>
            </a:pPr>
            <a:r>
              <a:rPr lang="en-US" sz="2000" dirty="0">
                <a:solidFill>
                  <a:srgbClr val="212529"/>
                </a:solidFill>
                <a:latin typeface="Garamond" panose="02020404030301010803" pitchFamily="18" charset="0"/>
              </a:rPr>
              <a:t>tax is deductible at source under any other provision of this Act; and </a:t>
            </a:r>
          </a:p>
          <a:p>
            <a:pPr marL="514350" indent="-514350" algn="just">
              <a:buAutoNum type="romanLcParenBoth"/>
            </a:pPr>
            <a:r>
              <a:rPr lang="en-US" sz="2000" dirty="0">
                <a:solidFill>
                  <a:srgbClr val="212529"/>
                </a:solidFill>
                <a:latin typeface="Garamond" panose="02020404030301010803" pitchFamily="18" charset="0"/>
              </a:rPr>
              <a:t>tax</a:t>
            </a:r>
            <a:r>
              <a:rPr lang="en-US" sz="2000" b="1" dirty="0">
                <a:solidFill>
                  <a:srgbClr val="212529"/>
                </a:solidFill>
                <a:latin typeface="Garamond" panose="02020404030301010803" pitchFamily="18" charset="0"/>
              </a:rPr>
              <a:t> </a:t>
            </a:r>
            <a:r>
              <a:rPr lang="en-US" sz="2000" dirty="0">
                <a:solidFill>
                  <a:srgbClr val="212529"/>
                </a:solidFill>
                <a:latin typeface="Garamond" panose="02020404030301010803" pitchFamily="18" charset="0"/>
              </a:rPr>
              <a:t>is collectible under the provisions of</a:t>
            </a:r>
            <a:r>
              <a:rPr lang="en-US" sz="2000" b="1" dirty="0">
                <a:solidFill>
                  <a:srgbClr val="212529"/>
                </a:solidFill>
                <a:latin typeface="Garamond" panose="02020404030301010803" pitchFamily="18" charset="0"/>
              </a:rPr>
              <a:t> section 206C </a:t>
            </a:r>
            <a:r>
              <a:rPr lang="en-US" sz="2000" b="1" u="sng" dirty="0">
                <a:solidFill>
                  <a:srgbClr val="212529"/>
                </a:solidFill>
                <a:latin typeface="Garamond" panose="02020404030301010803" pitchFamily="18" charset="0"/>
              </a:rPr>
              <a:t>other than</a:t>
            </a:r>
            <a:r>
              <a:rPr lang="en-US" sz="2000" b="1" dirty="0">
                <a:solidFill>
                  <a:srgbClr val="212529"/>
                </a:solidFill>
                <a:latin typeface="Garamond" panose="02020404030301010803" pitchFamily="18" charset="0"/>
              </a:rPr>
              <a:t> a transaction to which section 206C(1H) applies.</a:t>
            </a:r>
            <a:r>
              <a:rPr lang="en-US" sz="2000" dirty="0">
                <a:solidFill>
                  <a:srgbClr val="212529"/>
                </a:solidFill>
                <a:latin typeface="Garamond" panose="02020404030301010803" pitchFamily="18" charset="0"/>
              </a:rPr>
              <a:t> </a:t>
            </a:r>
          </a:p>
          <a:p>
            <a:pPr algn="just"/>
            <a:endParaRPr lang="en-US" sz="1100" dirty="0">
              <a:solidFill>
                <a:srgbClr val="212529"/>
              </a:solidFill>
              <a:latin typeface="Garamond" panose="02020404030301010803" pitchFamily="18" charset="0"/>
            </a:endParaRPr>
          </a:p>
          <a:p>
            <a:pPr algn="just"/>
            <a:r>
              <a:rPr lang="en-US" sz="2000" dirty="0">
                <a:solidFill>
                  <a:srgbClr val="212529"/>
                </a:solidFill>
                <a:latin typeface="Garamond" panose="02020404030301010803" pitchFamily="18" charset="0"/>
              </a:rPr>
              <a:t>In other words, the seller covered by </a:t>
            </a:r>
            <a:r>
              <a:rPr lang="en-US" sz="2000" b="1" dirty="0">
                <a:solidFill>
                  <a:srgbClr val="212529"/>
                </a:solidFill>
                <a:latin typeface="Garamond" panose="02020404030301010803" pitchFamily="18" charset="0"/>
              </a:rPr>
              <a:t>section 206C(1H)</a:t>
            </a:r>
            <a:r>
              <a:rPr lang="en-US" sz="2000" dirty="0">
                <a:solidFill>
                  <a:srgbClr val="212529"/>
                </a:solidFill>
                <a:latin typeface="Garamond" panose="02020404030301010803" pitchFamily="18" charset="0"/>
              </a:rPr>
              <a:t> would collect </a:t>
            </a:r>
            <a:r>
              <a:rPr lang="en-US" sz="2000" b="1" dirty="0">
                <a:solidFill>
                  <a:srgbClr val="212529"/>
                </a:solidFill>
                <a:latin typeface="Garamond" panose="02020404030301010803" pitchFamily="18" charset="0"/>
              </a:rPr>
              <a:t>0.1% (</a:t>
            </a:r>
            <a:r>
              <a:rPr lang="en-US" sz="2000" b="1" dirty="0" err="1">
                <a:solidFill>
                  <a:srgbClr val="212529"/>
                </a:solidFill>
                <a:latin typeface="Garamond" panose="02020404030301010803" pitchFamily="18" charset="0"/>
              </a:rPr>
              <a:t>w.e.f</a:t>
            </a:r>
            <a:r>
              <a:rPr lang="en-US" sz="2000" b="1" dirty="0">
                <a:solidFill>
                  <a:srgbClr val="212529"/>
                </a:solidFill>
                <a:latin typeface="Garamond" panose="02020404030301010803" pitchFamily="18" charset="0"/>
              </a:rPr>
              <a:t>. 01.04.2021)</a:t>
            </a:r>
            <a:r>
              <a:rPr lang="en-US" sz="2000" dirty="0">
                <a:solidFill>
                  <a:srgbClr val="212529"/>
                </a:solidFill>
                <a:latin typeface="Garamond" panose="02020404030301010803" pitchFamily="18" charset="0"/>
              </a:rPr>
              <a:t> and the buyer would deduct </a:t>
            </a:r>
            <a:r>
              <a:rPr lang="en-US" sz="2000" b="1" dirty="0">
                <a:solidFill>
                  <a:srgbClr val="212529"/>
                </a:solidFill>
                <a:latin typeface="Garamond" panose="02020404030301010803" pitchFamily="18" charset="0"/>
              </a:rPr>
              <a:t>0.1% </a:t>
            </a:r>
            <a:r>
              <a:rPr lang="en-US" sz="2000" b="1" dirty="0" err="1">
                <a:solidFill>
                  <a:srgbClr val="212529"/>
                </a:solidFill>
                <a:latin typeface="Garamond" panose="02020404030301010803" pitchFamily="18" charset="0"/>
              </a:rPr>
              <a:t>w.e.f</a:t>
            </a:r>
            <a:r>
              <a:rPr lang="en-US" sz="2000" b="1" dirty="0">
                <a:solidFill>
                  <a:srgbClr val="212529"/>
                </a:solidFill>
                <a:latin typeface="Garamond" panose="02020404030301010803" pitchFamily="18" charset="0"/>
              </a:rPr>
              <a:t>. 01.07.2021</a:t>
            </a:r>
            <a:r>
              <a:rPr lang="en-US" sz="2000" dirty="0">
                <a:solidFill>
                  <a:srgbClr val="212529"/>
                </a:solidFill>
                <a:latin typeface="Garamond" panose="02020404030301010803" pitchFamily="18" charset="0"/>
              </a:rPr>
              <a:t>.</a:t>
            </a:r>
          </a:p>
          <a:p>
            <a:pPr algn="just"/>
            <a:endParaRPr lang="en-US" sz="2000" b="1" dirty="0">
              <a:solidFill>
                <a:srgbClr val="212529"/>
              </a:solidFill>
              <a:latin typeface="Garamond" panose="02020404030301010803" pitchFamily="18" charset="0"/>
            </a:endParaRPr>
          </a:p>
          <a:p>
            <a:pPr algn="just"/>
            <a:r>
              <a:rPr lang="en-US" sz="2000" dirty="0">
                <a:latin typeface="Garamond" panose="02020404030301010803" pitchFamily="18" charset="0"/>
              </a:rPr>
              <a:t>In the Memorandum explaining the provisions in the Finance Bill, 2021 it is clarified that if on a transaction TCS is required under section 206C(1H) as well as TDS under section 194Q, then in respect of that transaction </a:t>
            </a:r>
            <a:r>
              <a:rPr lang="en-US" sz="2000" b="1" dirty="0">
                <a:latin typeface="Garamond" panose="02020404030301010803" pitchFamily="18" charset="0"/>
              </a:rPr>
              <a:t>only TDS under section 194Q shall only be carried out</a:t>
            </a:r>
            <a:r>
              <a:rPr lang="en-US" sz="2000" dirty="0">
                <a:latin typeface="Garamond" panose="02020404030301010803" pitchFamily="18" charset="0"/>
              </a:rPr>
              <a:t>.</a:t>
            </a:r>
            <a:endParaRPr lang="en-IN" sz="2000" dirty="0">
              <a:latin typeface="Garamond" panose="02020404030301010803" pitchFamily="18" charset="0"/>
            </a:endParaRPr>
          </a:p>
        </p:txBody>
      </p:sp>
    </p:spTree>
    <p:extLst>
      <p:ext uri="{BB962C8B-B14F-4D97-AF65-F5344CB8AC3E}">
        <p14:creationId xmlns:p14="http://schemas.microsoft.com/office/powerpoint/2010/main" val="1740290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61949" y="648415"/>
            <a:ext cx="11339514" cy="400110"/>
          </a:xfrm>
          <a:prstGeom prst="rect">
            <a:avLst/>
          </a:prstGeom>
        </p:spPr>
        <p:txBody>
          <a:bodyPr wrap="square">
            <a:spAutoFit/>
          </a:bodyPr>
          <a:lstStyle/>
          <a:p>
            <a:r>
              <a:rPr lang="en-US" sz="2000" b="1" dirty="0">
                <a:solidFill>
                  <a:srgbClr val="212529"/>
                </a:solidFill>
                <a:latin typeface="Garamond" panose="02020404030301010803" pitchFamily="18" charset="0"/>
              </a:rPr>
              <a:t>Reduced rate of TDS under section 194Q when PAN not furnished. </a:t>
            </a:r>
            <a:r>
              <a:rPr lang="en-US" sz="2000" dirty="0">
                <a:solidFill>
                  <a:srgbClr val="212529"/>
                </a:solidFill>
                <a:latin typeface="Garamond" panose="02020404030301010803" pitchFamily="18" charset="0"/>
              </a:rPr>
              <a:t>[further proviso to section 206AA(1)]</a:t>
            </a:r>
            <a:endParaRPr lang="en-IN" sz="2000" dirty="0">
              <a:latin typeface="Garamond" panose="02020404030301010803" pitchFamily="18" charset="0"/>
            </a:endParaRPr>
          </a:p>
        </p:txBody>
      </p:sp>
      <p:sp>
        <p:nvSpPr>
          <p:cNvPr id="6" name="Rectangle 5"/>
          <p:cNvSpPr/>
          <p:nvPr/>
        </p:nvSpPr>
        <p:spPr>
          <a:xfrm>
            <a:off x="361949" y="1436207"/>
            <a:ext cx="10982326" cy="2246769"/>
          </a:xfrm>
          <a:prstGeom prst="rect">
            <a:avLst/>
          </a:prstGeom>
        </p:spPr>
        <p:txBody>
          <a:bodyPr wrap="square">
            <a:spAutoFit/>
          </a:bodyPr>
          <a:lstStyle/>
          <a:p>
            <a:pPr algn="just"/>
            <a:r>
              <a:rPr lang="en-US" sz="2000" dirty="0">
                <a:latin typeface="Garamond" panose="02020404030301010803" pitchFamily="18" charset="0"/>
              </a:rPr>
              <a:t>When the person entitled to receive any sum or income on which tax is deductible under Chapter XVII-B does not furnish Permanent Account Number to the person responsible for deducting tax at source, the person making payment must deduct tax at source at the higher of the following rates viz.</a:t>
            </a:r>
          </a:p>
          <a:p>
            <a:pPr algn="just"/>
            <a:endParaRPr lang="en-US" sz="2000" dirty="0">
              <a:latin typeface="Garamond" panose="02020404030301010803" pitchFamily="18" charset="0"/>
            </a:endParaRPr>
          </a:p>
          <a:p>
            <a:pPr marL="514350" indent="-514350" algn="just">
              <a:buAutoNum type="romanLcParenBoth"/>
            </a:pPr>
            <a:r>
              <a:rPr lang="en-US" sz="2000" dirty="0">
                <a:latin typeface="Garamond" panose="02020404030301010803" pitchFamily="18" charset="0"/>
              </a:rPr>
              <a:t>rate as specified in the relevant provision of this Act; or </a:t>
            </a:r>
          </a:p>
          <a:p>
            <a:pPr marL="514350" indent="-514350" algn="just">
              <a:buAutoNum type="romanLcParenBoth"/>
            </a:pPr>
            <a:r>
              <a:rPr lang="en-US" sz="2000" dirty="0">
                <a:latin typeface="Garamond" panose="02020404030301010803" pitchFamily="18" charset="0"/>
              </a:rPr>
              <a:t>at the rate or rates in force; or </a:t>
            </a:r>
          </a:p>
          <a:p>
            <a:pPr marL="514350" indent="-514350" algn="just">
              <a:buAutoNum type="romanLcParenBoth"/>
            </a:pPr>
            <a:r>
              <a:rPr lang="en-US" sz="2000" dirty="0">
                <a:latin typeface="Garamond" panose="02020404030301010803" pitchFamily="18" charset="0"/>
              </a:rPr>
              <a:t> at the rate of 20%.</a:t>
            </a:r>
            <a:endParaRPr lang="en-IN" sz="2000" dirty="0">
              <a:latin typeface="Garamond" panose="02020404030301010803" pitchFamily="18" charset="0"/>
            </a:endParaRPr>
          </a:p>
        </p:txBody>
      </p:sp>
      <p:sp>
        <p:nvSpPr>
          <p:cNvPr id="7" name="Rectangle 6"/>
          <p:cNvSpPr/>
          <p:nvPr/>
        </p:nvSpPr>
        <p:spPr>
          <a:xfrm>
            <a:off x="361949" y="4270713"/>
            <a:ext cx="11482389" cy="1323439"/>
          </a:xfrm>
          <a:prstGeom prst="rect">
            <a:avLst/>
          </a:prstGeom>
        </p:spPr>
        <p:txBody>
          <a:bodyPr wrap="square">
            <a:spAutoFit/>
          </a:bodyPr>
          <a:lstStyle/>
          <a:p>
            <a:pPr algn="just"/>
            <a:r>
              <a:rPr lang="en-US" sz="2000" dirty="0">
                <a:solidFill>
                  <a:srgbClr val="212529"/>
                </a:solidFill>
                <a:latin typeface="Garamond" panose="02020404030301010803" pitchFamily="18" charset="0"/>
              </a:rPr>
              <a:t>The Finance Bill, 2021 proposes to insert </a:t>
            </a:r>
            <a:r>
              <a:rPr lang="en-US" sz="2000" b="1" dirty="0">
                <a:solidFill>
                  <a:srgbClr val="212529"/>
                </a:solidFill>
                <a:latin typeface="Garamond" panose="02020404030301010803" pitchFamily="18" charset="0"/>
              </a:rPr>
              <a:t>section 194Q </a:t>
            </a:r>
            <a:r>
              <a:rPr lang="en-US" sz="2000" dirty="0">
                <a:solidFill>
                  <a:srgbClr val="212529"/>
                </a:solidFill>
                <a:latin typeface="Garamond" panose="02020404030301010803" pitchFamily="18" charset="0"/>
              </a:rPr>
              <a:t>for deduction of tax at source </a:t>
            </a:r>
            <a:r>
              <a:rPr lang="en-US" sz="2000" b="1" dirty="0" err="1">
                <a:solidFill>
                  <a:srgbClr val="212529"/>
                </a:solidFill>
                <a:latin typeface="Garamond" panose="02020404030301010803" pitchFamily="18" charset="0"/>
              </a:rPr>
              <a:t>w.e.f</a:t>
            </a:r>
            <a:r>
              <a:rPr lang="en-US" sz="2000" b="1" dirty="0">
                <a:solidFill>
                  <a:srgbClr val="212529"/>
                </a:solidFill>
                <a:latin typeface="Garamond" panose="02020404030301010803" pitchFamily="18" charset="0"/>
              </a:rPr>
              <a:t>. 01.07.2021</a:t>
            </a:r>
            <a:r>
              <a:rPr lang="en-US" sz="2000" dirty="0">
                <a:solidFill>
                  <a:srgbClr val="212529"/>
                </a:solidFill>
                <a:latin typeface="Garamond" panose="02020404030301010803" pitchFamily="18" charset="0"/>
              </a:rPr>
              <a:t>. If the supplier of goods referred to in </a:t>
            </a:r>
            <a:r>
              <a:rPr lang="en-US" sz="2000" b="1" dirty="0">
                <a:solidFill>
                  <a:srgbClr val="212529"/>
                </a:solidFill>
                <a:latin typeface="Garamond" panose="02020404030301010803" pitchFamily="18" charset="0"/>
              </a:rPr>
              <a:t>section 194Q </a:t>
            </a:r>
            <a:r>
              <a:rPr lang="en-US" sz="2000" dirty="0">
                <a:solidFill>
                  <a:srgbClr val="212529"/>
                </a:solidFill>
                <a:latin typeface="Garamond" panose="02020404030301010803" pitchFamily="18" charset="0"/>
              </a:rPr>
              <a:t>does not furnish his PAN then the buyer must deduct tax at source </a:t>
            </a:r>
            <a:r>
              <a:rPr lang="en-US" sz="2000" b="1" dirty="0">
                <a:solidFill>
                  <a:srgbClr val="212529"/>
                </a:solidFill>
                <a:latin typeface="Garamond" panose="02020404030301010803" pitchFamily="18" charset="0"/>
              </a:rPr>
              <a:t>@ 5% </a:t>
            </a:r>
            <a:r>
              <a:rPr lang="en-US" sz="2000" dirty="0">
                <a:solidFill>
                  <a:srgbClr val="212529"/>
                </a:solidFill>
                <a:latin typeface="Garamond" panose="02020404030301010803" pitchFamily="18" charset="0"/>
              </a:rPr>
              <a:t>instead of </a:t>
            </a:r>
            <a:r>
              <a:rPr lang="en-US" sz="2000" b="1" dirty="0">
                <a:solidFill>
                  <a:srgbClr val="212529"/>
                </a:solidFill>
                <a:latin typeface="Garamond" panose="02020404030301010803" pitchFamily="18" charset="0"/>
              </a:rPr>
              <a:t>20% </a:t>
            </a:r>
            <a:r>
              <a:rPr lang="en-US" sz="2000" dirty="0">
                <a:solidFill>
                  <a:srgbClr val="212529"/>
                </a:solidFill>
                <a:latin typeface="Garamond" panose="02020404030301010803" pitchFamily="18" charset="0"/>
              </a:rPr>
              <a:t>given above. This is enabled by inserting a further proviso to section 206AA to be effective from </a:t>
            </a:r>
            <a:r>
              <a:rPr lang="en-US" sz="2000" b="1" dirty="0">
                <a:solidFill>
                  <a:srgbClr val="212529"/>
                </a:solidFill>
                <a:latin typeface="Garamond" panose="02020404030301010803" pitchFamily="18" charset="0"/>
              </a:rPr>
              <a:t>1</a:t>
            </a:r>
            <a:r>
              <a:rPr lang="en-US" sz="2000" b="1" baseline="30000" dirty="0">
                <a:solidFill>
                  <a:srgbClr val="212529"/>
                </a:solidFill>
                <a:latin typeface="Garamond" panose="02020404030301010803" pitchFamily="18" charset="0"/>
              </a:rPr>
              <a:t>st</a:t>
            </a:r>
            <a:r>
              <a:rPr lang="en-US" sz="2000" b="1" dirty="0">
                <a:solidFill>
                  <a:srgbClr val="212529"/>
                </a:solidFill>
                <a:latin typeface="Garamond" panose="02020404030301010803" pitchFamily="18" charset="0"/>
              </a:rPr>
              <a:t> July, 2021.</a:t>
            </a:r>
            <a:endParaRPr lang="en-IN" sz="2000" b="1" dirty="0">
              <a:latin typeface="Garamond" panose="02020404030301010803" pitchFamily="18" charset="0"/>
            </a:endParaRPr>
          </a:p>
        </p:txBody>
      </p:sp>
    </p:spTree>
    <p:extLst>
      <p:ext uri="{BB962C8B-B14F-4D97-AF65-F5344CB8AC3E}">
        <p14:creationId xmlns:p14="http://schemas.microsoft.com/office/powerpoint/2010/main" val="2556379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6306" y="301109"/>
            <a:ext cx="11583633" cy="6571030"/>
          </a:xfrm>
          <a:prstGeom prst="rect">
            <a:avLst/>
          </a:prstGeom>
        </p:spPr>
        <p:txBody>
          <a:bodyPr wrap="square">
            <a:spAutoFit/>
          </a:bodyPr>
          <a:lstStyle/>
          <a:p>
            <a:r>
              <a:rPr lang="en-US" sz="2400" b="1" u="sng" dirty="0">
                <a:latin typeface="Garamond" panose="02020404030301010803" pitchFamily="18" charset="0"/>
              </a:rPr>
              <a:t>Sub-Section (1H) as has been inserted in Sec.206C :</a:t>
            </a:r>
          </a:p>
          <a:p>
            <a:endParaRPr lang="en-US" sz="1600" b="1" u="sng" dirty="0">
              <a:latin typeface="Garamond" panose="02020404030301010803" pitchFamily="18" charset="0"/>
            </a:endParaRPr>
          </a:p>
          <a:p>
            <a:r>
              <a:rPr lang="en-US" sz="2000" dirty="0">
                <a:latin typeface="Garamond" panose="02020404030301010803" pitchFamily="18" charset="0"/>
              </a:rPr>
              <a:t>The tax shall be collected by the seller from buyer, if following conditions are satisfied:</a:t>
            </a:r>
          </a:p>
          <a:p>
            <a:endParaRPr lang="en-US" sz="1600" dirty="0">
              <a:latin typeface="Garamond" panose="02020404030301010803" pitchFamily="18" charset="0"/>
            </a:endParaRPr>
          </a:p>
          <a:p>
            <a:pPr marL="457200" indent="-457200">
              <a:buAutoNum type="alphaLcParenBoth"/>
            </a:pPr>
            <a:r>
              <a:rPr lang="en-US" sz="2000" dirty="0">
                <a:latin typeface="Garamond" panose="02020404030301010803" pitchFamily="18" charset="0"/>
              </a:rPr>
              <a:t>There is a sale of goods to such buyer.</a:t>
            </a:r>
          </a:p>
          <a:p>
            <a:pPr marL="457200" indent="-457200">
              <a:buAutoNum type="alphaLcParenBoth" startAt="2"/>
            </a:pPr>
            <a:r>
              <a:rPr lang="en-US" sz="2000" dirty="0">
                <a:latin typeface="Garamond" panose="02020404030301010803" pitchFamily="18" charset="0"/>
              </a:rPr>
              <a:t>The seller receives any amount as consideration for the sale of any goods of the value or aggregate of such value exceeding INR 50 lakhs in any previous year from such buyer.</a:t>
            </a:r>
          </a:p>
          <a:p>
            <a:endParaRPr lang="en-US" sz="1200" dirty="0">
              <a:latin typeface="Garamond" panose="02020404030301010803" pitchFamily="18" charset="0"/>
            </a:endParaRPr>
          </a:p>
          <a:p>
            <a:r>
              <a:rPr lang="en-US" sz="2000" dirty="0">
                <a:latin typeface="Garamond" panose="02020404030301010803" pitchFamily="18" charset="0"/>
              </a:rPr>
              <a:t>It is pertinent to note that the threshold limit of </a:t>
            </a:r>
            <a:r>
              <a:rPr lang="en-US" sz="2000" b="1" dirty="0">
                <a:latin typeface="Garamond" panose="02020404030301010803" pitchFamily="18" charset="0"/>
              </a:rPr>
              <a:t>INR 50 lakhs</a:t>
            </a:r>
            <a:r>
              <a:rPr lang="en-US" sz="2000" dirty="0">
                <a:latin typeface="Garamond" panose="02020404030301010803" pitchFamily="18" charset="0"/>
              </a:rPr>
              <a:t> is per buyer per year. Additionally, the threshold limit of </a:t>
            </a:r>
            <a:r>
              <a:rPr lang="en-US" sz="2000" b="1" dirty="0">
                <a:latin typeface="Garamond" panose="02020404030301010803" pitchFamily="18" charset="0"/>
              </a:rPr>
              <a:t>INR 10 </a:t>
            </a:r>
            <a:r>
              <a:rPr lang="en-US" sz="2000" b="1" dirty="0" err="1">
                <a:latin typeface="Garamond" panose="02020404030301010803" pitchFamily="18" charset="0"/>
              </a:rPr>
              <a:t>crore</a:t>
            </a:r>
            <a:r>
              <a:rPr lang="en-US" sz="2000" b="1" dirty="0">
                <a:latin typeface="Garamond" panose="02020404030301010803" pitchFamily="18" charset="0"/>
              </a:rPr>
              <a:t> </a:t>
            </a:r>
            <a:r>
              <a:rPr lang="en-US" sz="2000" dirty="0">
                <a:latin typeface="Garamond" panose="02020404030301010803" pitchFamily="18" charset="0"/>
              </a:rPr>
              <a:t>in the preceding financial year shall be considered to determine the applicability of the provisions upon seller. This means that entities having turnover/ gross receipts/ sales of less than </a:t>
            </a:r>
            <a:r>
              <a:rPr lang="en-US" sz="2000" b="1" dirty="0">
                <a:latin typeface="Garamond" panose="02020404030301010803" pitchFamily="18" charset="0"/>
              </a:rPr>
              <a:t>INR 10 </a:t>
            </a:r>
            <a:r>
              <a:rPr lang="en-US" sz="2000" b="1" dirty="0" err="1">
                <a:latin typeface="Garamond" panose="02020404030301010803" pitchFamily="18" charset="0"/>
              </a:rPr>
              <a:t>crore</a:t>
            </a:r>
            <a:r>
              <a:rPr lang="en-US" sz="2000" b="1" dirty="0">
                <a:latin typeface="Garamond" panose="02020404030301010803" pitchFamily="18" charset="0"/>
              </a:rPr>
              <a:t> </a:t>
            </a:r>
            <a:r>
              <a:rPr lang="en-US" sz="2000" dirty="0">
                <a:latin typeface="Garamond" panose="02020404030301010803" pitchFamily="18" charset="0"/>
              </a:rPr>
              <a:t>are kept outside the ambit of the above section.</a:t>
            </a:r>
          </a:p>
          <a:p>
            <a:endParaRPr lang="en-US" sz="3600" dirty="0">
              <a:latin typeface="Garamond" panose="02020404030301010803" pitchFamily="18" charset="0"/>
            </a:endParaRPr>
          </a:p>
          <a:p>
            <a:r>
              <a:rPr lang="en-US" sz="2000" dirty="0">
                <a:latin typeface="Garamond" panose="02020404030301010803" pitchFamily="18" charset="0"/>
              </a:rPr>
              <a:t>Further, the government has made certain exclusions of buyers from the purview of the said section:</a:t>
            </a:r>
          </a:p>
          <a:p>
            <a:endParaRPr lang="en-US" sz="1200" dirty="0">
              <a:latin typeface="Garamond" panose="02020404030301010803" pitchFamily="18" charset="0"/>
            </a:endParaRPr>
          </a:p>
          <a:p>
            <a:pPr marL="457200" indent="-457200">
              <a:buAutoNum type="alphaLcParenBoth"/>
            </a:pPr>
            <a:r>
              <a:rPr lang="en-US" sz="2000" dirty="0">
                <a:latin typeface="Garamond" panose="02020404030301010803" pitchFamily="18" charset="0"/>
              </a:rPr>
              <a:t>The Central Government, a State Government, an Embassy, a High Commission, legation, commission, consulate and the trade representation of a foreign state; or</a:t>
            </a:r>
          </a:p>
          <a:p>
            <a:endParaRPr lang="en-US" sz="1100" dirty="0">
              <a:latin typeface="Garamond" panose="02020404030301010803" pitchFamily="18" charset="0"/>
            </a:endParaRPr>
          </a:p>
          <a:p>
            <a:pPr marL="457200" indent="-457200">
              <a:buAutoNum type="alphaLcParenBoth" startAt="2"/>
            </a:pPr>
            <a:r>
              <a:rPr lang="en-US" sz="2000" dirty="0">
                <a:latin typeface="Garamond" panose="02020404030301010803" pitchFamily="18" charset="0"/>
              </a:rPr>
              <a:t>A local Authority defined in the Explanation to section 10(20); or</a:t>
            </a:r>
          </a:p>
          <a:p>
            <a:endParaRPr lang="en-US" sz="1100" dirty="0">
              <a:latin typeface="Garamond" panose="02020404030301010803" pitchFamily="18" charset="0"/>
            </a:endParaRPr>
          </a:p>
          <a:p>
            <a:pPr marL="457200" indent="-457200">
              <a:buAutoNum type="alphaLcParenBoth" startAt="3"/>
            </a:pPr>
            <a:r>
              <a:rPr lang="en-US" sz="2000" dirty="0">
                <a:latin typeface="Garamond" panose="02020404030301010803" pitchFamily="18" charset="0"/>
              </a:rPr>
              <a:t>Importer of goods or any other person notified by the Central Government. Till date no notification covering any exclusion of parties from the above said provision has been introduced by the government.</a:t>
            </a:r>
            <a:endParaRPr lang="en-IN" sz="2000" dirty="0">
              <a:latin typeface="Garamond" panose="02020404030301010803" pitchFamily="18" charset="0"/>
            </a:endParaRPr>
          </a:p>
        </p:txBody>
      </p:sp>
    </p:spTree>
    <p:extLst>
      <p:ext uri="{BB962C8B-B14F-4D97-AF65-F5344CB8AC3E}">
        <p14:creationId xmlns:p14="http://schemas.microsoft.com/office/powerpoint/2010/main" val="352164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DD80-BE71-63CA-BB0B-44D132ECD812}"/>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Section 196A – Benefit of tax treaty rate extended to specified income earned by non-residents</a:t>
            </a:r>
            <a:endParaRPr lang="en-IN" dirty="0"/>
          </a:p>
        </p:txBody>
      </p:sp>
      <p:sp>
        <p:nvSpPr>
          <p:cNvPr id="3" name="Content Placeholder 2">
            <a:extLst>
              <a:ext uri="{FF2B5EF4-FFF2-40B4-BE49-F238E27FC236}">
                <a16:creationId xmlns:a16="http://schemas.microsoft.com/office/drawing/2014/main" id="{F130EEB2-57B5-6E32-61E8-92406D78B23C}"/>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For income earned from units of mutual funds by non-residents in India, tax is required to be deducted at the rate of 20%. W.e.f. 1 April 2023, a non-resident can avail the beneficial rate provided in the tax treaty by furnishing a Tax Residency Certificate.</a:t>
            </a:r>
          </a:p>
          <a:p>
            <a:pPr algn="just">
              <a:spcAft>
                <a:spcPts val="1100"/>
              </a:spcAft>
            </a:pPr>
            <a:r>
              <a:rPr lang="en-GB" b="0" i="0" dirty="0">
                <a:solidFill>
                  <a:srgbClr val="212529"/>
                </a:solidFill>
                <a:effectLst/>
                <a:latin typeface="Georgia" panose="02040502050405020303" pitchFamily="18" charset="0"/>
              </a:rPr>
              <a:t>This is a welcome step towards boosting investments in India. It bridges the gap and brings uniformity in the rate at which tax is deducted and income is offered resulting in no blockage of funds for a non-resident in India.</a:t>
            </a:r>
          </a:p>
          <a:p>
            <a:endParaRPr lang="en-IN" dirty="0"/>
          </a:p>
        </p:txBody>
      </p:sp>
    </p:spTree>
    <p:extLst>
      <p:ext uri="{BB962C8B-B14F-4D97-AF65-F5344CB8AC3E}">
        <p14:creationId xmlns:p14="http://schemas.microsoft.com/office/powerpoint/2010/main" val="4088722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533399" y="268078"/>
            <a:ext cx="9625013" cy="461665"/>
          </a:xfrm>
          <a:prstGeom prst="rect">
            <a:avLst/>
          </a:prstGeom>
        </p:spPr>
        <p:txBody>
          <a:bodyPr wrap="square">
            <a:spAutoFit/>
          </a:bodyPr>
          <a:lstStyle/>
          <a:p>
            <a:r>
              <a:rPr lang="en-US" sz="2400" b="1" dirty="0">
                <a:latin typeface="Garamond" panose="02020404030301010803" pitchFamily="18" charset="0"/>
              </a:rPr>
              <a:t>Threshold limit of turnover: Including supply of service or not?</a:t>
            </a:r>
            <a:endParaRPr lang="en-IN" sz="2400" dirty="0">
              <a:latin typeface="Garamond" panose="02020404030301010803" pitchFamily="18" charset="0"/>
            </a:endParaRPr>
          </a:p>
        </p:txBody>
      </p:sp>
      <p:sp>
        <p:nvSpPr>
          <p:cNvPr id="5" name="Rectangle 4"/>
          <p:cNvSpPr/>
          <p:nvPr/>
        </p:nvSpPr>
        <p:spPr>
          <a:xfrm>
            <a:off x="533399" y="784307"/>
            <a:ext cx="11110913" cy="1631216"/>
          </a:xfrm>
          <a:prstGeom prst="rect">
            <a:avLst/>
          </a:prstGeom>
        </p:spPr>
        <p:txBody>
          <a:bodyPr wrap="square">
            <a:spAutoFit/>
          </a:bodyPr>
          <a:lstStyle/>
          <a:p>
            <a:pPr algn="just">
              <a:spcAft>
                <a:spcPts val="1100"/>
              </a:spcAft>
            </a:pPr>
            <a:r>
              <a:rPr lang="en-US" sz="2000" dirty="0">
                <a:latin typeface="Garamond" panose="02020404030301010803" pitchFamily="18" charset="0"/>
              </a:rPr>
              <a:t>The issue for consideration is that whether the sale of service shall also be included in computing the threshold limit of turnover for seller or should the same be excluded from the ambit of this section. It shall be noted that the definition of the term "seller" provides that total sales, gross receipts or turnover </a:t>
            </a:r>
            <a:r>
              <a:rPr lang="en-US" sz="2000" b="1" dirty="0">
                <a:latin typeface="Garamond" panose="02020404030301010803" pitchFamily="18" charset="0"/>
              </a:rPr>
              <a:t>from the business</a:t>
            </a:r>
            <a:r>
              <a:rPr lang="en-US" sz="2000" dirty="0">
                <a:latin typeface="Garamond" panose="02020404030301010803" pitchFamily="18" charset="0"/>
              </a:rPr>
              <a:t> carried on by such seller shall be considered. In view that the sales/turnover from the business is considered, the same should include both sale of goods and services. </a:t>
            </a:r>
            <a:endParaRPr lang="en-US" sz="2000" b="0" i="0" dirty="0">
              <a:effectLst/>
              <a:latin typeface="Garamond" panose="02020404030301010803" pitchFamily="18" charset="0"/>
            </a:endParaRPr>
          </a:p>
        </p:txBody>
      </p:sp>
      <p:sp>
        <p:nvSpPr>
          <p:cNvPr id="6" name="Rectangle 5"/>
          <p:cNvSpPr/>
          <p:nvPr/>
        </p:nvSpPr>
        <p:spPr>
          <a:xfrm>
            <a:off x="533399" y="2912191"/>
            <a:ext cx="6038833" cy="461665"/>
          </a:xfrm>
          <a:prstGeom prst="rect">
            <a:avLst/>
          </a:prstGeom>
        </p:spPr>
        <p:txBody>
          <a:bodyPr wrap="none">
            <a:spAutoFit/>
          </a:bodyPr>
          <a:lstStyle/>
          <a:p>
            <a:r>
              <a:rPr lang="en-US" sz="2400" b="1" dirty="0">
                <a:latin typeface="Garamond" panose="02020404030301010803" pitchFamily="18" charset="0"/>
              </a:rPr>
              <a:t>Turnover of 10 </a:t>
            </a:r>
            <a:r>
              <a:rPr lang="en-US" sz="2400" b="1" dirty="0" err="1">
                <a:latin typeface="Garamond" panose="02020404030301010803" pitchFamily="18" charset="0"/>
              </a:rPr>
              <a:t>Crores</a:t>
            </a:r>
            <a:r>
              <a:rPr lang="en-US" sz="2400" b="1" dirty="0">
                <a:latin typeface="Garamond" panose="02020404030301010803" pitchFamily="18" charset="0"/>
              </a:rPr>
              <a:t>: With GST or without?</a:t>
            </a:r>
            <a:endParaRPr lang="en-IN" sz="2400" b="1" dirty="0">
              <a:latin typeface="Garamond" panose="02020404030301010803" pitchFamily="18" charset="0"/>
            </a:endParaRPr>
          </a:p>
        </p:txBody>
      </p:sp>
      <p:sp>
        <p:nvSpPr>
          <p:cNvPr id="7" name="Rectangle 6"/>
          <p:cNvSpPr/>
          <p:nvPr/>
        </p:nvSpPr>
        <p:spPr>
          <a:xfrm>
            <a:off x="533399" y="3487222"/>
            <a:ext cx="11282364" cy="3144451"/>
          </a:xfrm>
          <a:prstGeom prst="rect">
            <a:avLst/>
          </a:prstGeom>
        </p:spPr>
        <p:txBody>
          <a:bodyPr wrap="square">
            <a:spAutoFit/>
          </a:bodyPr>
          <a:lstStyle/>
          <a:p>
            <a:pPr algn="just">
              <a:spcAft>
                <a:spcPts val="1100"/>
              </a:spcAft>
            </a:pPr>
            <a:r>
              <a:rPr lang="en-US" sz="2000" dirty="0">
                <a:solidFill>
                  <a:srgbClr val="212529"/>
                </a:solidFill>
                <a:latin typeface="Garamond" panose="02020404030301010803" pitchFamily="18" charset="0"/>
              </a:rPr>
              <a:t>The government has elucidated vide circular mentioned above that no adjustment on account of GST is required to be made to calculate sales consideration of </a:t>
            </a:r>
            <a:r>
              <a:rPr lang="en-US" sz="2000" b="1" dirty="0">
                <a:solidFill>
                  <a:srgbClr val="212529"/>
                </a:solidFill>
                <a:latin typeface="Garamond" panose="02020404030301010803" pitchFamily="18" charset="0"/>
              </a:rPr>
              <a:t>INR 50 Lakhs</a:t>
            </a:r>
            <a:r>
              <a:rPr lang="en-US" sz="2000" dirty="0">
                <a:solidFill>
                  <a:srgbClr val="212529"/>
                </a:solidFill>
                <a:latin typeface="Garamond" panose="02020404030301010803" pitchFamily="18" charset="0"/>
              </a:rPr>
              <a:t>, since the collection of tax is made with reference to receipt of amount of sale consideration.</a:t>
            </a:r>
          </a:p>
          <a:p>
            <a:pPr algn="just">
              <a:spcAft>
                <a:spcPts val="1100"/>
              </a:spcAft>
            </a:pPr>
            <a:r>
              <a:rPr lang="en-US" sz="2000" dirty="0">
                <a:solidFill>
                  <a:srgbClr val="212529"/>
                </a:solidFill>
                <a:latin typeface="Garamond" panose="02020404030301010803" pitchFamily="18" charset="0"/>
              </a:rPr>
              <a:t>Therefore, one is not required to bifurcate the amount of sale consideration received between that to sale price and GST component. The moment composite amount of sale consideration received exceeds </a:t>
            </a:r>
            <a:r>
              <a:rPr lang="en-US" sz="2000" b="1" dirty="0">
                <a:solidFill>
                  <a:srgbClr val="212529"/>
                </a:solidFill>
                <a:latin typeface="Garamond" panose="02020404030301010803" pitchFamily="18" charset="0"/>
              </a:rPr>
              <a:t>INR 50 lakhs</a:t>
            </a:r>
            <a:r>
              <a:rPr lang="en-US" sz="2000" dirty="0">
                <a:solidFill>
                  <a:srgbClr val="212529"/>
                </a:solidFill>
                <a:latin typeface="Garamond" panose="02020404030301010803" pitchFamily="18" charset="0"/>
              </a:rPr>
              <a:t>, the seller will be required to apply the provisions of </a:t>
            </a:r>
            <a:r>
              <a:rPr lang="en-US" sz="2000" b="1" dirty="0">
                <a:solidFill>
                  <a:srgbClr val="212529"/>
                </a:solidFill>
                <a:latin typeface="Garamond" panose="02020404030301010803" pitchFamily="18" charset="0"/>
              </a:rPr>
              <a:t>section 206C(1H).</a:t>
            </a:r>
          </a:p>
          <a:p>
            <a:pPr algn="just">
              <a:spcAft>
                <a:spcPts val="1100"/>
              </a:spcAft>
            </a:pPr>
            <a:r>
              <a:rPr lang="en-US" sz="2000" dirty="0">
                <a:solidFill>
                  <a:srgbClr val="212529"/>
                </a:solidFill>
                <a:latin typeface="Garamond" panose="02020404030301010803" pitchFamily="18" charset="0"/>
              </a:rPr>
              <a:t>However, there is an uncertainty on the computation of threshold limit for seller's turnover i.e. whether the turnover shall be inclusive or exclusive of GST. This is especially in view that the circular clarifies the position with regards to sales consideration and not turnover. </a:t>
            </a:r>
            <a:endParaRPr lang="en-US" sz="2000" b="0" i="0" dirty="0">
              <a:solidFill>
                <a:srgbClr val="212529"/>
              </a:solidFill>
              <a:effectLst/>
              <a:latin typeface="Garamond" panose="02020404030301010803" pitchFamily="18" charset="0"/>
            </a:endParaRPr>
          </a:p>
        </p:txBody>
      </p:sp>
    </p:spTree>
    <p:extLst>
      <p:ext uri="{BB962C8B-B14F-4D97-AF65-F5344CB8AC3E}">
        <p14:creationId xmlns:p14="http://schemas.microsoft.com/office/powerpoint/2010/main" val="1647577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8000"/>
          </a:stretch>
        </a:blipFill>
        <a:effectLst/>
      </p:bgPr>
    </p:bg>
    <p:spTree>
      <p:nvGrpSpPr>
        <p:cNvPr id="1" name=""/>
        <p:cNvGrpSpPr/>
        <p:nvPr/>
      </p:nvGrpSpPr>
      <p:grpSpPr>
        <a:xfrm>
          <a:off x="0" y="0"/>
          <a:ext cx="0" cy="0"/>
          <a:chOff x="0" y="0"/>
          <a:chExt cx="0" cy="0"/>
        </a:xfrm>
      </p:grpSpPr>
      <p:sp>
        <p:nvSpPr>
          <p:cNvPr id="4" name="Rectangle 3"/>
          <p:cNvSpPr/>
          <p:nvPr/>
        </p:nvSpPr>
        <p:spPr>
          <a:xfrm>
            <a:off x="576261" y="419785"/>
            <a:ext cx="9525001" cy="461665"/>
          </a:xfrm>
          <a:prstGeom prst="rect">
            <a:avLst/>
          </a:prstGeom>
        </p:spPr>
        <p:txBody>
          <a:bodyPr wrap="square">
            <a:spAutoFit/>
          </a:bodyPr>
          <a:lstStyle/>
          <a:p>
            <a:r>
              <a:rPr lang="en-US" sz="2400" b="1" dirty="0">
                <a:latin typeface="Garamond" panose="02020404030301010803" pitchFamily="18" charset="0"/>
              </a:rPr>
              <a:t>First year of incorporation/formation: TCS applicable or not?</a:t>
            </a:r>
            <a:endParaRPr lang="en-IN" sz="2400" b="1" dirty="0">
              <a:latin typeface="Garamond" panose="02020404030301010803" pitchFamily="18" charset="0"/>
            </a:endParaRPr>
          </a:p>
        </p:txBody>
      </p:sp>
      <p:sp>
        <p:nvSpPr>
          <p:cNvPr id="5" name="Rectangle 4"/>
          <p:cNvSpPr/>
          <p:nvPr/>
        </p:nvSpPr>
        <p:spPr>
          <a:xfrm>
            <a:off x="576261" y="1079970"/>
            <a:ext cx="11225214" cy="1772280"/>
          </a:xfrm>
          <a:prstGeom prst="rect">
            <a:avLst/>
          </a:prstGeom>
        </p:spPr>
        <p:txBody>
          <a:bodyPr wrap="square">
            <a:spAutoFit/>
          </a:bodyPr>
          <a:lstStyle/>
          <a:p>
            <a:pPr algn="just">
              <a:spcAft>
                <a:spcPts val="1100"/>
              </a:spcAft>
            </a:pPr>
            <a:r>
              <a:rPr lang="en-US" sz="2000" dirty="0">
                <a:solidFill>
                  <a:srgbClr val="212529"/>
                </a:solidFill>
                <a:latin typeface="Garamond" panose="02020404030301010803" pitchFamily="18" charset="0"/>
              </a:rPr>
              <a:t>The definition of the term 'seller' provides as follows, mean a person whose </a:t>
            </a:r>
            <a:r>
              <a:rPr lang="en-US" sz="2000" b="1" dirty="0">
                <a:solidFill>
                  <a:srgbClr val="212529"/>
                </a:solidFill>
                <a:latin typeface="Garamond" panose="02020404030301010803" pitchFamily="18" charset="0"/>
              </a:rPr>
              <a:t>total sales</a:t>
            </a:r>
            <a:r>
              <a:rPr lang="en-US" sz="2000" dirty="0">
                <a:solidFill>
                  <a:srgbClr val="212529"/>
                </a:solidFill>
                <a:latin typeface="Garamond" panose="02020404030301010803" pitchFamily="18" charset="0"/>
              </a:rPr>
              <a:t> from the business carried on by him exceed </a:t>
            </a:r>
            <a:r>
              <a:rPr lang="en-US" sz="2000" b="1" dirty="0">
                <a:solidFill>
                  <a:srgbClr val="212529"/>
                </a:solidFill>
                <a:latin typeface="Garamond" panose="02020404030301010803" pitchFamily="18" charset="0"/>
              </a:rPr>
              <a:t>ten crore rupees</a:t>
            </a:r>
            <a:r>
              <a:rPr lang="en-US" sz="2000" dirty="0">
                <a:solidFill>
                  <a:srgbClr val="212529"/>
                </a:solidFill>
                <a:latin typeface="Garamond" panose="02020404030301010803" pitchFamily="18" charset="0"/>
              </a:rPr>
              <a:t> </a:t>
            </a:r>
            <a:r>
              <a:rPr lang="en-US" sz="2000" b="1" dirty="0">
                <a:solidFill>
                  <a:srgbClr val="212529"/>
                </a:solidFill>
                <a:latin typeface="Garamond" panose="02020404030301010803" pitchFamily="18" charset="0"/>
              </a:rPr>
              <a:t>during the financial year immediately preceding the financial year</a:t>
            </a:r>
            <a:r>
              <a:rPr lang="en-US" sz="2000" dirty="0">
                <a:solidFill>
                  <a:srgbClr val="212529"/>
                </a:solidFill>
                <a:latin typeface="Garamond" panose="02020404030301010803" pitchFamily="18" charset="0"/>
              </a:rPr>
              <a:t> in which the sale of goods is carried out.</a:t>
            </a:r>
          </a:p>
          <a:p>
            <a:pPr algn="just">
              <a:spcAft>
                <a:spcPts val="1100"/>
              </a:spcAft>
            </a:pPr>
            <a:r>
              <a:rPr lang="en-US" sz="2000" dirty="0">
                <a:solidFill>
                  <a:srgbClr val="212529"/>
                </a:solidFill>
                <a:latin typeface="Garamond" panose="02020404030301010803" pitchFamily="18" charset="0"/>
              </a:rPr>
              <a:t>Therefore, TCS provisions should not apply in the year of incorporation/formation as there were no sales, gross receipts or turnover in the preceding financial year.</a:t>
            </a:r>
            <a:endParaRPr lang="en-US" sz="2000" b="0" dirty="0">
              <a:solidFill>
                <a:srgbClr val="212529"/>
              </a:solidFill>
              <a:effectLst/>
              <a:latin typeface="Garamond" panose="02020404030301010803" pitchFamily="18" charset="0"/>
            </a:endParaRPr>
          </a:p>
        </p:txBody>
      </p:sp>
    </p:spTree>
    <p:extLst>
      <p:ext uri="{BB962C8B-B14F-4D97-AF65-F5344CB8AC3E}">
        <p14:creationId xmlns:p14="http://schemas.microsoft.com/office/powerpoint/2010/main" val="4132060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5727" y="368618"/>
            <a:ext cx="7100545" cy="6120762"/>
          </a:xfrm>
          <a:prstGeom prst="rect">
            <a:avLst/>
          </a:prstGeom>
        </p:spPr>
      </p:pic>
    </p:spTree>
    <p:extLst>
      <p:ext uri="{BB962C8B-B14F-4D97-AF65-F5344CB8AC3E}">
        <p14:creationId xmlns:p14="http://schemas.microsoft.com/office/powerpoint/2010/main" val="48865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9963" y="812403"/>
            <a:ext cx="7112072" cy="5233194"/>
          </a:xfrm>
          <a:prstGeom prst="rect">
            <a:avLst/>
          </a:prstGeom>
        </p:spPr>
      </p:pic>
    </p:spTree>
    <p:extLst>
      <p:ext uri="{BB962C8B-B14F-4D97-AF65-F5344CB8AC3E}">
        <p14:creationId xmlns:p14="http://schemas.microsoft.com/office/powerpoint/2010/main" val="2533038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559" y="1887104"/>
            <a:ext cx="9542881" cy="3083792"/>
          </a:xfrm>
          <a:prstGeom prst="rect">
            <a:avLst/>
          </a:prstGeom>
        </p:spPr>
      </p:pic>
    </p:spTree>
    <p:extLst>
      <p:ext uri="{BB962C8B-B14F-4D97-AF65-F5344CB8AC3E}">
        <p14:creationId xmlns:p14="http://schemas.microsoft.com/office/powerpoint/2010/main" val="606021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1146" y="455070"/>
            <a:ext cx="7169707" cy="5947860"/>
          </a:xfrm>
          <a:prstGeom prst="rect">
            <a:avLst/>
          </a:prstGeom>
        </p:spPr>
      </p:pic>
    </p:spTree>
    <p:extLst>
      <p:ext uri="{BB962C8B-B14F-4D97-AF65-F5344CB8AC3E}">
        <p14:creationId xmlns:p14="http://schemas.microsoft.com/office/powerpoint/2010/main" val="2535372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7668" y="806870"/>
            <a:ext cx="8856662" cy="5244260"/>
          </a:xfrm>
          <a:prstGeom prst="rect">
            <a:avLst/>
          </a:prstGeom>
        </p:spPr>
      </p:pic>
    </p:spTree>
    <p:extLst>
      <p:ext uri="{BB962C8B-B14F-4D97-AF65-F5344CB8AC3E}">
        <p14:creationId xmlns:p14="http://schemas.microsoft.com/office/powerpoint/2010/main" val="913199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7263" y="757238"/>
            <a:ext cx="3071812" cy="461665"/>
          </a:xfrm>
          <a:prstGeom prst="rect">
            <a:avLst/>
          </a:prstGeom>
          <a:noFill/>
        </p:spPr>
        <p:txBody>
          <a:bodyPr wrap="square" rtlCol="0">
            <a:spAutoFit/>
          </a:bodyPr>
          <a:lstStyle/>
          <a:p>
            <a:r>
              <a:rPr lang="en-IN" sz="2400" b="1" dirty="0">
                <a:latin typeface="Garamond" panose="02020404030301010803" pitchFamily="18" charset="0"/>
              </a:rPr>
              <a:t>ILLUSTRATION</a:t>
            </a:r>
          </a:p>
        </p:txBody>
      </p:sp>
      <p:pic>
        <p:nvPicPr>
          <p:cNvPr id="6" name="Picture 5"/>
          <p:cNvPicPr>
            <a:picLocks noChangeAspect="1"/>
          </p:cNvPicPr>
          <p:nvPr/>
        </p:nvPicPr>
        <p:blipFill>
          <a:blip r:embed="rId2"/>
          <a:stretch>
            <a:fillRect/>
          </a:stretch>
        </p:blipFill>
        <p:spPr>
          <a:xfrm>
            <a:off x="1229633" y="1988820"/>
            <a:ext cx="9532711" cy="4080508"/>
          </a:xfrm>
          <a:prstGeom prst="rect">
            <a:avLst/>
          </a:prstGeom>
        </p:spPr>
      </p:pic>
    </p:spTree>
    <p:extLst>
      <p:ext uri="{BB962C8B-B14F-4D97-AF65-F5344CB8AC3E}">
        <p14:creationId xmlns:p14="http://schemas.microsoft.com/office/powerpoint/2010/main" val="2989639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9059" y="988038"/>
            <a:ext cx="7861317" cy="4488559"/>
          </a:xfrm>
          <a:prstGeom prst="rect">
            <a:avLst/>
          </a:prstGeom>
        </p:spPr>
      </p:pic>
      <p:sp>
        <p:nvSpPr>
          <p:cNvPr id="5" name="TextBox 4"/>
          <p:cNvSpPr txBox="1"/>
          <p:nvPr/>
        </p:nvSpPr>
        <p:spPr>
          <a:xfrm>
            <a:off x="866774" y="230315"/>
            <a:ext cx="5229225" cy="461665"/>
          </a:xfrm>
          <a:prstGeom prst="rect">
            <a:avLst/>
          </a:prstGeom>
          <a:noFill/>
        </p:spPr>
        <p:txBody>
          <a:bodyPr wrap="square" rtlCol="0">
            <a:spAutoFit/>
          </a:bodyPr>
          <a:lstStyle/>
          <a:p>
            <a:r>
              <a:rPr lang="en-IN" sz="2400" b="1" dirty="0">
                <a:latin typeface="Garamond" panose="02020404030301010803" pitchFamily="18" charset="0"/>
              </a:rPr>
              <a:t>TRICKY SITUATIONS</a:t>
            </a:r>
          </a:p>
        </p:txBody>
      </p:sp>
      <p:pic>
        <p:nvPicPr>
          <p:cNvPr id="6" name="Picture 5"/>
          <p:cNvPicPr>
            <a:picLocks noChangeAspect="1"/>
          </p:cNvPicPr>
          <p:nvPr/>
        </p:nvPicPr>
        <p:blipFill rotWithShape="1">
          <a:blip r:embed="rId3"/>
          <a:srcRect t="62608"/>
          <a:stretch/>
        </p:blipFill>
        <p:spPr>
          <a:xfrm>
            <a:off x="2384418" y="5476597"/>
            <a:ext cx="7810600" cy="1232705"/>
          </a:xfrm>
          <a:prstGeom prst="rect">
            <a:avLst/>
          </a:prstGeom>
        </p:spPr>
      </p:pic>
    </p:spTree>
    <p:extLst>
      <p:ext uri="{BB962C8B-B14F-4D97-AF65-F5344CB8AC3E}">
        <p14:creationId xmlns:p14="http://schemas.microsoft.com/office/powerpoint/2010/main" val="2216877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386580" y="829746"/>
            <a:ext cx="10374891" cy="430887"/>
          </a:xfrm>
          <a:prstGeom prst="rect">
            <a:avLst/>
          </a:prstGeom>
        </p:spPr>
        <p:txBody>
          <a:bodyPr wrap="none">
            <a:spAutoFit/>
          </a:bodyPr>
          <a:lstStyle/>
          <a:p>
            <a:r>
              <a:rPr lang="en-IN" sz="2200" b="1" dirty="0">
                <a:solidFill>
                  <a:srgbClr val="212529"/>
                </a:solidFill>
                <a:latin typeface="Garamond" panose="02020404030301010803" pitchFamily="18" charset="0"/>
              </a:rPr>
              <a:t>Section 206AB – </a:t>
            </a:r>
            <a:r>
              <a:rPr lang="en-US" sz="2200" b="1" dirty="0">
                <a:solidFill>
                  <a:srgbClr val="212529"/>
                </a:solidFill>
                <a:latin typeface="Garamond" panose="02020404030301010803" pitchFamily="18" charset="0"/>
              </a:rPr>
              <a:t>Special provision for deduction of tax at source for non-filers of ITR</a:t>
            </a:r>
            <a:endParaRPr lang="en-IN" sz="2200" b="1" dirty="0">
              <a:solidFill>
                <a:srgbClr val="212529"/>
              </a:solidFill>
              <a:latin typeface="Garamond" panose="02020404030301010803" pitchFamily="18" charset="0"/>
            </a:endParaRPr>
          </a:p>
        </p:txBody>
      </p:sp>
      <p:sp>
        <p:nvSpPr>
          <p:cNvPr id="5" name="Rectangle 4"/>
          <p:cNvSpPr/>
          <p:nvPr/>
        </p:nvSpPr>
        <p:spPr>
          <a:xfrm>
            <a:off x="386580" y="1441799"/>
            <a:ext cx="11597098" cy="3600986"/>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212529"/>
                </a:solidFill>
                <a:latin typeface="Garamond" panose="02020404030301010803" pitchFamily="18" charset="0"/>
              </a:rPr>
              <a:t>This provision would apply notwithstanding anything contained in any other provisions of this Act where tax is required to be deducted under Chapter XVII-B of the Act.</a:t>
            </a:r>
          </a:p>
          <a:p>
            <a:endParaRPr lang="en-US" sz="1200" dirty="0">
              <a:solidFill>
                <a:srgbClr val="212529"/>
              </a:solidFill>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However, this overriding applicability would not arise where the provisions of </a:t>
            </a:r>
            <a:r>
              <a:rPr lang="en-US" sz="2000" b="1" dirty="0">
                <a:latin typeface="Garamond" panose="02020404030301010803" pitchFamily="18" charset="0"/>
              </a:rPr>
              <a:t>sections 192, 192A, 194B, 194BB, 194LBC or 194N</a:t>
            </a:r>
            <a:r>
              <a:rPr lang="en-US" sz="2000" dirty="0">
                <a:latin typeface="Garamond" panose="02020404030301010803" pitchFamily="18" charset="0"/>
              </a:rPr>
              <a:t> is applicable. In other words, for these provisions this </a:t>
            </a:r>
            <a:r>
              <a:rPr lang="en-US" sz="2000" b="1" dirty="0">
                <a:latin typeface="Garamond" panose="02020404030301010803" pitchFamily="18" charset="0"/>
              </a:rPr>
              <a:t>206AB</a:t>
            </a:r>
            <a:r>
              <a:rPr lang="en-US" sz="2000" dirty="0">
                <a:latin typeface="Garamond" panose="02020404030301010803" pitchFamily="18" charset="0"/>
              </a:rPr>
              <a:t> will not have overriding authority.</a:t>
            </a:r>
          </a:p>
          <a:p>
            <a:endParaRPr lang="en-US" sz="12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This provision would apply to a specified person to whom the payment is made but who has not filed the return of income for both the two assessment years relevant to the two previous years immediately prior to the previous year in which tax is required to be deducted and for which the time limit for filing the return of income </a:t>
            </a:r>
            <a:r>
              <a:rPr lang="en-US" sz="2000" b="1" dirty="0">
                <a:latin typeface="Garamond" panose="02020404030301010803" pitchFamily="18" charset="0"/>
              </a:rPr>
              <a:t>under section 139(1) </a:t>
            </a:r>
            <a:r>
              <a:rPr lang="en-US" sz="2000" dirty="0">
                <a:latin typeface="Garamond" panose="02020404030301010803" pitchFamily="18" charset="0"/>
              </a:rPr>
              <a:t>has expired.</a:t>
            </a:r>
          </a:p>
          <a:p>
            <a:endParaRPr lang="en-US" sz="1200" dirty="0">
              <a:latin typeface="Garamond" panose="02020404030301010803" pitchFamily="18" charset="0"/>
            </a:endParaRPr>
          </a:p>
          <a:p>
            <a:endParaRPr lang="en-US" sz="1200" dirty="0">
              <a:latin typeface="Garamond" panose="02020404030301010803" pitchFamily="18" charset="0"/>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1500" b="100000" l="59000" r="100000">
                        <a14:foregroundMark x1="95273" y1="7250" x2="95273" y2="7250"/>
                        <a14:foregroundMark x1="93273" y1="17750" x2="93273" y2="17750"/>
                        <a14:foregroundMark x1="97091" y1="17250" x2="97091" y2="17250"/>
                        <a14:foregroundMark x1="98636" y1="10250" x2="98636" y2="10250"/>
                      </a14:backgroundRemoval>
                    </a14:imgEffect>
                  </a14:imgLayer>
                </a14:imgProps>
              </a:ext>
              <a:ext uri="{28A0092B-C50C-407E-A947-70E740481C1C}">
                <a14:useLocalDpi xmlns:a14="http://schemas.microsoft.com/office/drawing/2010/main" val="0"/>
              </a:ext>
            </a:extLst>
          </a:blip>
          <a:srcRect l="58117"/>
          <a:stretch/>
        </p:blipFill>
        <p:spPr>
          <a:xfrm>
            <a:off x="9186517" y="4429433"/>
            <a:ext cx="2797161" cy="2428567"/>
          </a:xfrm>
          <a:prstGeom prst="rect">
            <a:avLst/>
          </a:prstGeom>
        </p:spPr>
      </p:pic>
      <p:sp>
        <p:nvSpPr>
          <p:cNvPr id="7" name="Rectangle 6"/>
          <p:cNvSpPr/>
          <p:nvPr/>
        </p:nvSpPr>
        <p:spPr>
          <a:xfrm>
            <a:off x="386580" y="4900785"/>
            <a:ext cx="8934401" cy="707886"/>
          </a:xfrm>
          <a:prstGeom prst="rect">
            <a:avLst/>
          </a:prstGeom>
        </p:spPr>
        <p:txBody>
          <a:bodyPr wrap="square">
            <a:spAutoFit/>
          </a:bodyPr>
          <a:lstStyle/>
          <a:p>
            <a:pPr marL="342900" indent="-342900">
              <a:buFont typeface="Arial" panose="020B0604020202020204" pitchFamily="34" charset="0"/>
              <a:buChar char="•"/>
            </a:pPr>
            <a:r>
              <a:rPr lang="en-US" sz="2000" dirty="0">
                <a:latin typeface="Garamond" panose="02020404030301010803" pitchFamily="18" charset="0"/>
              </a:rPr>
              <a:t>The aggregate amount of tax deducted at source and collected at source in the case of such payee is </a:t>
            </a:r>
            <a:r>
              <a:rPr lang="en-US" sz="2000" b="1" dirty="0">
                <a:latin typeface="Garamond" panose="02020404030301010803" pitchFamily="18" charset="0"/>
              </a:rPr>
              <a:t>Rs.50,000 or more </a:t>
            </a:r>
            <a:r>
              <a:rPr lang="en-US" sz="2000" dirty="0">
                <a:latin typeface="Garamond" panose="02020404030301010803" pitchFamily="18" charset="0"/>
              </a:rPr>
              <a:t>in each of these two preceding previous years.</a:t>
            </a:r>
          </a:p>
        </p:txBody>
      </p:sp>
    </p:spTree>
    <p:extLst>
      <p:ext uri="{BB962C8B-B14F-4D97-AF65-F5344CB8AC3E}">
        <p14:creationId xmlns:p14="http://schemas.microsoft.com/office/powerpoint/2010/main" val="180365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9C77-0D48-1F10-B684-DE6D041B5845}"/>
              </a:ext>
            </a:extLst>
          </p:cNvPr>
          <p:cNvSpPr>
            <a:spLocks noGrp="1"/>
          </p:cNvSpPr>
          <p:nvPr>
            <p:ph type="title"/>
          </p:nvPr>
        </p:nvSpPr>
        <p:spPr/>
        <p:txBody>
          <a:bodyPr/>
          <a:lstStyle/>
          <a:p>
            <a:r>
              <a:rPr lang="en-GB" b="1" i="0" dirty="0">
                <a:solidFill>
                  <a:srgbClr val="212529"/>
                </a:solidFill>
                <a:effectLst/>
                <a:latin typeface="Georgia" panose="02040502050405020303" pitchFamily="18" charset="0"/>
              </a:rPr>
              <a:t>Section 192A – Relaxation provided for employees not having a PAN</a:t>
            </a:r>
            <a:endParaRPr lang="en-IN" dirty="0"/>
          </a:p>
        </p:txBody>
      </p:sp>
      <p:sp>
        <p:nvSpPr>
          <p:cNvPr id="3" name="Content Placeholder 2">
            <a:extLst>
              <a:ext uri="{FF2B5EF4-FFF2-40B4-BE49-F238E27FC236}">
                <a16:creationId xmlns:a16="http://schemas.microsoft.com/office/drawing/2014/main" id="{254F9628-7D87-69AB-D51A-6CC93CC5A68F}"/>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W.e.f. 1 April 2023, employees to receive accumulated balance of provident fund post tax deduction at the rate of 20% as against the existing Maximum Marginal Rate in case PAN is not furnished.</a:t>
            </a:r>
          </a:p>
          <a:p>
            <a:pPr algn="just">
              <a:spcAft>
                <a:spcPts val="1100"/>
              </a:spcAft>
            </a:pPr>
            <a:r>
              <a:rPr lang="en-GB" b="0" i="0" dirty="0">
                <a:solidFill>
                  <a:srgbClr val="212529"/>
                </a:solidFill>
                <a:effectLst/>
                <a:latin typeface="Georgia" panose="02040502050405020303" pitchFamily="18" charset="0"/>
              </a:rPr>
              <a:t>The lower tax deduction rate will provide relief to many employees who do not have/furnish their PAN to employers. Additionally, this will lead to reduced number of tax refund claims, thereby bringing down the administrative burden of the government.</a:t>
            </a:r>
          </a:p>
          <a:p>
            <a:endParaRPr lang="en-IN" dirty="0"/>
          </a:p>
        </p:txBody>
      </p:sp>
    </p:spTree>
    <p:extLst>
      <p:ext uri="{BB962C8B-B14F-4D97-AF65-F5344CB8AC3E}">
        <p14:creationId xmlns:p14="http://schemas.microsoft.com/office/powerpoint/2010/main" val="2083137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19101" y="676960"/>
            <a:ext cx="10882312" cy="3954929"/>
          </a:xfrm>
          <a:prstGeom prst="rect">
            <a:avLst/>
          </a:prstGeom>
        </p:spPr>
        <p:txBody>
          <a:bodyPr wrap="square">
            <a:spAutoFit/>
          </a:bodyPr>
          <a:lstStyle/>
          <a:p>
            <a:pPr marL="342900" indent="-342900">
              <a:buFont typeface="Arial" panose="020B0604020202020204" pitchFamily="34" charset="0"/>
              <a:buChar char="•"/>
            </a:pPr>
            <a:r>
              <a:rPr lang="en-US" sz="2000" dirty="0">
                <a:latin typeface="Garamond" panose="02020404030301010803" pitchFamily="18" charset="0"/>
              </a:rPr>
              <a:t>If the provisions of </a:t>
            </a:r>
            <a:r>
              <a:rPr lang="en-US" sz="2000" b="1" dirty="0">
                <a:latin typeface="Garamond" panose="02020404030301010803" pitchFamily="18" charset="0"/>
              </a:rPr>
              <a:t>section 206AA </a:t>
            </a:r>
            <a:r>
              <a:rPr lang="en-US" sz="2000" dirty="0">
                <a:latin typeface="Garamond" panose="02020404030301010803" pitchFamily="18" charset="0"/>
              </a:rPr>
              <a:t>are applicable to the person from whom tax is deductible at source, in addition to the provision of this section, the tax shall be deducted at higher of the two rates provided in this section and in section 206AA.</a:t>
            </a:r>
            <a:endParaRPr lang="en-IN" sz="2000" dirty="0">
              <a:latin typeface="Garamond" panose="02020404030301010803" pitchFamily="18" charset="0"/>
            </a:endParaRPr>
          </a:p>
          <a:p>
            <a:endParaRPr lang="en-US" sz="2000" dirty="0">
              <a:solidFill>
                <a:srgbClr val="212529"/>
              </a:solidFill>
              <a:latin typeface="Garamond" panose="02020404030301010803" pitchFamily="18" charset="0"/>
            </a:endParaRPr>
          </a:p>
          <a:p>
            <a:pPr marL="342900" indent="-342900">
              <a:buFont typeface="Arial" panose="020B0604020202020204" pitchFamily="34" charset="0"/>
              <a:buChar char="•"/>
            </a:pPr>
            <a:r>
              <a:rPr lang="en-US" sz="2000" dirty="0">
                <a:solidFill>
                  <a:srgbClr val="212529"/>
                </a:solidFill>
                <a:latin typeface="Garamond" panose="02020404030301010803" pitchFamily="18" charset="0"/>
              </a:rPr>
              <a:t>The rate of tax deduction in such cases shall be higher of the following rates –</a:t>
            </a:r>
          </a:p>
          <a:p>
            <a:endParaRPr lang="en-US" sz="1100" dirty="0">
              <a:solidFill>
                <a:srgbClr val="212529"/>
              </a:solidFill>
              <a:latin typeface="Garamond" panose="02020404030301010803" pitchFamily="18" charset="0"/>
            </a:endParaRPr>
          </a:p>
          <a:p>
            <a:pPr marL="1071563" indent="-457200">
              <a:buFont typeface="+mj-lt"/>
              <a:buAutoNum type="alphaLcParenR"/>
            </a:pPr>
            <a:r>
              <a:rPr lang="en-US" sz="2000" b="1" dirty="0">
                <a:latin typeface="Garamond" panose="02020404030301010803" pitchFamily="18" charset="0"/>
              </a:rPr>
              <a:t>at twice the rate specified in the relevant provision of the Act; or</a:t>
            </a:r>
          </a:p>
          <a:p>
            <a:pPr marL="1071563" indent="-457200">
              <a:buFont typeface="+mj-lt"/>
              <a:buAutoNum type="alphaLcParenR"/>
            </a:pPr>
            <a:r>
              <a:rPr lang="en-US" sz="2000" b="1" dirty="0">
                <a:latin typeface="Garamond" panose="02020404030301010803" pitchFamily="18" charset="0"/>
              </a:rPr>
              <a:t>at twice the rate or rates in force; or</a:t>
            </a:r>
          </a:p>
          <a:p>
            <a:pPr marL="1071563" indent="-457200">
              <a:buFont typeface="+mj-lt"/>
              <a:buAutoNum type="alphaLcParenR"/>
            </a:pPr>
            <a:r>
              <a:rPr lang="en-US" sz="2000" b="1" dirty="0">
                <a:latin typeface="Garamond" panose="02020404030301010803" pitchFamily="18" charset="0"/>
              </a:rPr>
              <a:t>at the rate of 5 percent.</a:t>
            </a:r>
          </a:p>
          <a:p>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This provision is not applicable to a non-resident who does not have a permanent PE in India. This provision is applicable from 1st July, 2021 in respect of all TDS provisions except those listed above</a:t>
            </a:r>
          </a:p>
          <a:p>
            <a:endParaRPr lang="en-IN" sz="2000" dirty="0">
              <a:latin typeface="Garamond" panose="02020404030301010803" pitchFamily="18" charset="0"/>
            </a:endParaRPr>
          </a:p>
        </p:txBody>
      </p:sp>
    </p:spTree>
    <p:extLst>
      <p:ext uri="{BB962C8B-B14F-4D97-AF65-F5344CB8AC3E}">
        <p14:creationId xmlns:p14="http://schemas.microsoft.com/office/powerpoint/2010/main" val="1847206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149000"/>
                    </a14:imgEffect>
                    <a14:imgEffect>
                      <a14:brightnessContrast contrast="13000"/>
                    </a14:imgEffect>
                  </a14:imgLayer>
                </a14:imgProps>
              </a:ext>
              <a:ext uri="{28A0092B-C50C-407E-A947-70E740481C1C}">
                <a14:useLocalDpi xmlns:a14="http://schemas.microsoft.com/office/drawing/2010/main" val="0"/>
              </a:ext>
            </a:extLst>
          </a:blip>
          <a:stretch>
            <a:fillRect/>
          </a:stretch>
        </p:blipFill>
        <p:spPr>
          <a:xfrm>
            <a:off x="0" y="725714"/>
            <a:ext cx="12233516" cy="4238171"/>
          </a:xfrm>
          <a:prstGeom prst="rect">
            <a:avLst/>
          </a:prstGeom>
        </p:spPr>
      </p:pic>
    </p:spTree>
    <p:extLst>
      <p:ext uri="{BB962C8B-B14F-4D97-AF65-F5344CB8AC3E}">
        <p14:creationId xmlns:p14="http://schemas.microsoft.com/office/powerpoint/2010/main" val="2468903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9996" y="326841"/>
            <a:ext cx="10191104" cy="400110"/>
          </a:xfrm>
          <a:prstGeom prst="rect">
            <a:avLst/>
          </a:prstGeom>
          <a:solidFill>
            <a:srgbClr val="E40059"/>
          </a:solidFill>
          <a:ln>
            <a:solidFill>
              <a:schemeClr val="bg1"/>
            </a:solidFill>
          </a:ln>
        </p:spPr>
        <p:txBody>
          <a:bodyPr wrap="square" rtlCol="0">
            <a:spAutoFit/>
          </a:bodyPr>
          <a:lstStyle/>
          <a:p>
            <a:pPr algn="ctr"/>
            <a:r>
              <a:rPr lang="en-IN" sz="2000" i="1" dirty="0">
                <a:solidFill>
                  <a:schemeClr val="bg1"/>
                </a:solidFill>
              </a:rPr>
              <a:t>RATES OF TCS APPLICABLE FOR FINANCIAL YEAR 2021-22 OR ASSESSMENT YEAR 2022-23</a:t>
            </a:r>
          </a:p>
        </p:txBody>
      </p:sp>
      <p:grpSp>
        <p:nvGrpSpPr>
          <p:cNvPr id="8" name="Group 7"/>
          <p:cNvGrpSpPr/>
          <p:nvPr/>
        </p:nvGrpSpPr>
        <p:grpSpPr>
          <a:xfrm>
            <a:off x="2880326" y="854333"/>
            <a:ext cx="6431348" cy="5670262"/>
            <a:chOff x="2752175" y="982921"/>
            <a:chExt cx="6431348" cy="5670262"/>
          </a:xfrm>
        </p:grpSpPr>
        <p:pic>
          <p:nvPicPr>
            <p:cNvPr id="5" name="Picture 4"/>
            <p:cNvPicPr>
              <a:picLocks noChangeAspect="1"/>
            </p:cNvPicPr>
            <p:nvPr/>
          </p:nvPicPr>
          <p:blipFill>
            <a:blip r:embed="rId2"/>
            <a:stretch>
              <a:fillRect/>
            </a:stretch>
          </p:blipFill>
          <p:spPr>
            <a:xfrm>
              <a:off x="2752175" y="982921"/>
              <a:ext cx="6431348" cy="4112705"/>
            </a:xfrm>
            <a:prstGeom prst="rect">
              <a:avLst/>
            </a:prstGeom>
          </p:spPr>
        </p:pic>
        <p:pic>
          <p:nvPicPr>
            <p:cNvPr id="7" name="Picture 6"/>
            <p:cNvPicPr>
              <a:picLocks noChangeAspect="1"/>
            </p:cNvPicPr>
            <p:nvPr/>
          </p:nvPicPr>
          <p:blipFill>
            <a:blip r:embed="rId3"/>
            <a:stretch>
              <a:fillRect/>
            </a:stretch>
          </p:blipFill>
          <p:spPr>
            <a:xfrm>
              <a:off x="2759919" y="5081339"/>
              <a:ext cx="6423604" cy="1571844"/>
            </a:xfrm>
            <a:prstGeom prst="rect">
              <a:avLst/>
            </a:prstGeom>
          </p:spPr>
        </p:pic>
      </p:grpSp>
    </p:spTree>
    <p:extLst>
      <p:ext uri="{BB962C8B-B14F-4D97-AF65-F5344CB8AC3E}">
        <p14:creationId xmlns:p14="http://schemas.microsoft.com/office/powerpoint/2010/main" val="629533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78959" y="67158"/>
            <a:ext cx="6434083" cy="6723685"/>
            <a:chOff x="3064697" y="134315"/>
            <a:chExt cx="6434083" cy="6723685"/>
          </a:xfrm>
        </p:grpSpPr>
        <p:pic>
          <p:nvPicPr>
            <p:cNvPr id="4" name="Picture 3"/>
            <p:cNvPicPr>
              <a:picLocks noChangeAspect="1"/>
            </p:cNvPicPr>
            <p:nvPr/>
          </p:nvPicPr>
          <p:blipFill>
            <a:blip r:embed="rId2"/>
            <a:stretch>
              <a:fillRect/>
            </a:stretch>
          </p:blipFill>
          <p:spPr>
            <a:xfrm>
              <a:off x="3064697" y="134315"/>
              <a:ext cx="6434083" cy="1257476"/>
            </a:xfrm>
            <a:prstGeom prst="rect">
              <a:avLst/>
            </a:prstGeom>
          </p:spPr>
        </p:pic>
        <p:pic>
          <p:nvPicPr>
            <p:cNvPr id="5" name="Picture 4"/>
            <p:cNvPicPr>
              <a:picLocks noChangeAspect="1"/>
            </p:cNvPicPr>
            <p:nvPr/>
          </p:nvPicPr>
          <p:blipFill>
            <a:blip r:embed="rId3"/>
            <a:stretch>
              <a:fillRect/>
            </a:stretch>
          </p:blipFill>
          <p:spPr>
            <a:xfrm>
              <a:off x="3064697" y="1377503"/>
              <a:ext cx="6434083" cy="5480497"/>
            </a:xfrm>
            <a:prstGeom prst="rect">
              <a:avLst/>
            </a:prstGeom>
          </p:spPr>
        </p:pic>
      </p:grpSp>
    </p:spTree>
    <p:extLst>
      <p:ext uri="{BB962C8B-B14F-4D97-AF65-F5344CB8AC3E}">
        <p14:creationId xmlns:p14="http://schemas.microsoft.com/office/powerpoint/2010/main" val="798862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3743" y="962173"/>
            <a:ext cx="6444562" cy="4705054"/>
          </a:xfrm>
          <a:prstGeom prst="rect">
            <a:avLst/>
          </a:prstGeom>
        </p:spPr>
      </p:pic>
    </p:spTree>
    <p:extLst>
      <p:ext uri="{BB962C8B-B14F-4D97-AF65-F5344CB8AC3E}">
        <p14:creationId xmlns:p14="http://schemas.microsoft.com/office/powerpoint/2010/main" val="3254721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386580" y="529709"/>
            <a:ext cx="10456645" cy="430887"/>
          </a:xfrm>
          <a:prstGeom prst="rect">
            <a:avLst/>
          </a:prstGeom>
        </p:spPr>
        <p:txBody>
          <a:bodyPr wrap="none">
            <a:spAutoFit/>
          </a:bodyPr>
          <a:lstStyle/>
          <a:p>
            <a:r>
              <a:rPr lang="en-IN" sz="2200" b="1" dirty="0">
                <a:solidFill>
                  <a:srgbClr val="212529"/>
                </a:solidFill>
                <a:latin typeface="Garamond" panose="02020404030301010803" pitchFamily="18" charset="0"/>
              </a:rPr>
              <a:t>Section 206CCA – </a:t>
            </a:r>
            <a:r>
              <a:rPr lang="en-US" sz="2200" b="1" dirty="0">
                <a:solidFill>
                  <a:srgbClr val="212529"/>
                </a:solidFill>
                <a:latin typeface="Garamond" panose="02020404030301010803" pitchFamily="18" charset="0"/>
              </a:rPr>
              <a:t>Special provision for collection of tax at source for non-filers of ITR</a:t>
            </a:r>
            <a:endParaRPr lang="en-IN" sz="2200" b="1" dirty="0">
              <a:solidFill>
                <a:srgbClr val="212529"/>
              </a:solidFill>
              <a:latin typeface="Garamond" panose="02020404030301010803" pitchFamily="18" charset="0"/>
            </a:endParaRPr>
          </a:p>
        </p:txBody>
      </p:sp>
      <p:sp>
        <p:nvSpPr>
          <p:cNvPr id="6" name="Rectangle 5"/>
          <p:cNvSpPr/>
          <p:nvPr/>
        </p:nvSpPr>
        <p:spPr>
          <a:xfrm>
            <a:off x="386580" y="1342936"/>
            <a:ext cx="11186295" cy="5047536"/>
          </a:xfrm>
          <a:prstGeom prst="rect">
            <a:avLst/>
          </a:prstGeom>
        </p:spPr>
        <p:txBody>
          <a:bodyPr wrap="square">
            <a:spAutoFit/>
          </a:bodyPr>
          <a:lstStyle/>
          <a:p>
            <a:pPr marL="342900" indent="-342900">
              <a:buFont typeface="Arial" panose="020B0604020202020204" pitchFamily="34" charset="0"/>
              <a:buChar char="•"/>
            </a:pPr>
            <a:r>
              <a:rPr lang="en-US" sz="2000" dirty="0">
                <a:latin typeface="Garamond" panose="02020404030301010803" pitchFamily="18" charset="0"/>
              </a:rPr>
              <a:t>This provision would apply, notwithstanding anything contained in any other provisions of this Act, where tax is required to be collected under </a:t>
            </a:r>
            <a:r>
              <a:rPr lang="en-US" sz="2000" b="1" dirty="0">
                <a:latin typeface="Garamond" panose="02020404030301010803" pitchFamily="18" charset="0"/>
              </a:rPr>
              <a:t>Chapter XVII-BB </a:t>
            </a:r>
            <a:r>
              <a:rPr lang="en-US" sz="2000" dirty="0">
                <a:latin typeface="Garamond" panose="02020404030301010803" pitchFamily="18" charset="0"/>
              </a:rPr>
              <a:t>and the person from whom it is collected had not filed his return of income.</a:t>
            </a:r>
          </a:p>
          <a:p>
            <a:endParaRPr lang="en-US" sz="16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The person from whom tax is required to be collected has not filed ITRs for two assessment years relevant to two previous years immediately prior to the previous year in which tax is required to be collected for which the time limit for filing the return </a:t>
            </a:r>
            <a:r>
              <a:rPr lang="en-US" sz="2000" b="1" dirty="0">
                <a:latin typeface="Garamond" panose="02020404030301010803" pitchFamily="18" charset="0"/>
              </a:rPr>
              <a:t>under section 139(1) </a:t>
            </a:r>
            <a:r>
              <a:rPr lang="en-US" sz="2000" dirty="0">
                <a:latin typeface="Garamond" panose="02020404030301010803" pitchFamily="18" charset="0"/>
              </a:rPr>
              <a:t>has expired and the aggregate amount of TDS and TCS in his case exceeds </a:t>
            </a:r>
            <a:r>
              <a:rPr lang="en-US" sz="2000" b="1" dirty="0">
                <a:latin typeface="Garamond" panose="02020404030301010803" pitchFamily="18" charset="0"/>
              </a:rPr>
              <a:t>Rs.50,000 or more </a:t>
            </a:r>
            <a:r>
              <a:rPr lang="en-US" sz="2000" dirty="0">
                <a:latin typeface="Garamond" panose="02020404030301010803" pitchFamily="18" charset="0"/>
              </a:rPr>
              <a:t>in each of these two previous years.</a:t>
            </a:r>
          </a:p>
          <a:p>
            <a:endParaRPr lang="en-US" sz="16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The person liable to collect tax at source shall collect at the higher of the following two rates viz.</a:t>
            </a:r>
          </a:p>
          <a:p>
            <a:pPr marL="914400" lvl="1" indent="-457200">
              <a:buFont typeface="+mj-lt"/>
              <a:buAutoNum type="alphaLcParenR"/>
            </a:pPr>
            <a:r>
              <a:rPr lang="en-US" sz="2000" b="1" dirty="0">
                <a:latin typeface="Garamond" panose="02020404030301010803" pitchFamily="18" charset="0"/>
              </a:rPr>
              <a:t>at twice the rate specified in the relevant provisions of the Act; or</a:t>
            </a:r>
          </a:p>
          <a:p>
            <a:pPr marL="914400" lvl="1" indent="-457200">
              <a:buFont typeface="+mj-lt"/>
              <a:buAutoNum type="alphaLcParenR"/>
            </a:pPr>
            <a:r>
              <a:rPr lang="en-US" sz="2000" b="1" dirty="0">
                <a:latin typeface="Garamond" panose="02020404030301010803" pitchFamily="18" charset="0"/>
              </a:rPr>
              <a:t>at the rate of 5 percent.</a:t>
            </a:r>
          </a:p>
          <a:p>
            <a:endParaRPr lang="en-US" sz="1600" dirty="0">
              <a:latin typeface="Garamond" panose="02020404030301010803" pitchFamily="18" charset="0"/>
            </a:endParaRPr>
          </a:p>
          <a:p>
            <a:pPr marL="457200" indent="-457200">
              <a:buFont typeface="Arial" panose="020B0604020202020204" pitchFamily="34" charset="0"/>
              <a:buChar char="•"/>
            </a:pPr>
            <a:r>
              <a:rPr lang="en-US" sz="2000" dirty="0">
                <a:latin typeface="Garamond" panose="02020404030301010803" pitchFamily="18" charset="0"/>
              </a:rPr>
              <a:t>If the provisions of </a:t>
            </a:r>
            <a:r>
              <a:rPr lang="en-US" sz="2000" b="1" dirty="0">
                <a:latin typeface="Garamond" panose="02020404030301010803" pitchFamily="18" charset="0"/>
              </a:rPr>
              <a:t>section 206CC</a:t>
            </a:r>
            <a:r>
              <a:rPr lang="en-US" sz="2000" dirty="0">
                <a:latin typeface="Garamond" panose="02020404030301010803" pitchFamily="18" charset="0"/>
              </a:rPr>
              <a:t> is applicable to such person in addition to this provision, TCS shall be at higher of the two rates provided in this section and section 206CC.</a:t>
            </a:r>
          </a:p>
          <a:p>
            <a:endParaRPr lang="en-US" sz="1600" dirty="0">
              <a:latin typeface="Garamond" panose="02020404030301010803" pitchFamily="18" charset="0"/>
            </a:endParaRPr>
          </a:p>
          <a:p>
            <a:pPr marL="457200" indent="-457200">
              <a:buFont typeface="Arial" panose="020B0604020202020204" pitchFamily="34" charset="0"/>
              <a:buChar char="•"/>
            </a:pPr>
            <a:r>
              <a:rPr lang="en-US" sz="2000" dirty="0">
                <a:latin typeface="Garamond" panose="02020404030301010803" pitchFamily="18" charset="0"/>
              </a:rPr>
              <a:t>This provision will not apply to a non-resident who does not have a PE in India.</a:t>
            </a:r>
            <a:endParaRPr lang="en-IN" sz="2000" dirty="0">
              <a:latin typeface="Garamond" panose="02020404030301010803" pitchFamily="18" charset="0"/>
            </a:endParaRPr>
          </a:p>
        </p:txBody>
      </p:sp>
    </p:spTree>
    <p:extLst>
      <p:ext uri="{BB962C8B-B14F-4D97-AF65-F5344CB8AC3E}">
        <p14:creationId xmlns:p14="http://schemas.microsoft.com/office/powerpoint/2010/main" val="3643328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D869-B763-531C-08E6-34EC0B347F8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474497A-10D6-FBF8-E6D3-851D342BD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1212" y="2209800"/>
            <a:ext cx="7888188" cy="3733800"/>
          </a:xfrm>
        </p:spPr>
      </p:pic>
    </p:spTree>
    <p:extLst>
      <p:ext uri="{BB962C8B-B14F-4D97-AF65-F5344CB8AC3E}">
        <p14:creationId xmlns:p14="http://schemas.microsoft.com/office/powerpoint/2010/main" val="659000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D1F1-8AA9-BF16-0C0A-15A99D3C2A6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699AD2C-8E5A-FAF8-6564-17861C046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181" y="2354263"/>
            <a:ext cx="8599638" cy="3429000"/>
          </a:xfrm>
        </p:spPr>
      </p:pic>
    </p:spTree>
    <p:extLst>
      <p:ext uri="{BB962C8B-B14F-4D97-AF65-F5344CB8AC3E}">
        <p14:creationId xmlns:p14="http://schemas.microsoft.com/office/powerpoint/2010/main" val="3298220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121B-E602-07E6-C624-D957433E339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E3245AD-70EC-2BF1-62FD-C298808A2D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820" y="2743200"/>
            <a:ext cx="8744858" cy="2667000"/>
          </a:xfrm>
        </p:spPr>
      </p:pic>
    </p:spTree>
    <p:extLst>
      <p:ext uri="{BB962C8B-B14F-4D97-AF65-F5344CB8AC3E}">
        <p14:creationId xmlns:p14="http://schemas.microsoft.com/office/powerpoint/2010/main" val="1151867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9A0F-CA40-4F97-4D40-AF28951A698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1A68DD2-19E6-7B35-58FE-3A2CD994A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044" y="2743200"/>
            <a:ext cx="8776185" cy="2667000"/>
          </a:xfrm>
        </p:spPr>
      </p:pic>
    </p:spTree>
    <p:extLst>
      <p:ext uri="{BB962C8B-B14F-4D97-AF65-F5344CB8AC3E}">
        <p14:creationId xmlns:p14="http://schemas.microsoft.com/office/powerpoint/2010/main" val="318950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4F42-2B29-A41E-FF08-8DEF8FEA3844}"/>
              </a:ext>
            </a:extLst>
          </p:cNvPr>
          <p:cNvSpPr>
            <a:spLocks noGrp="1"/>
          </p:cNvSpPr>
          <p:nvPr>
            <p:ph type="title"/>
          </p:nvPr>
        </p:nvSpPr>
        <p:spPr/>
        <p:txBody>
          <a:bodyPr/>
          <a:lstStyle/>
          <a:p>
            <a:r>
              <a:rPr lang="en-GB" b="1" i="0" dirty="0">
                <a:solidFill>
                  <a:srgbClr val="212529"/>
                </a:solidFill>
                <a:effectLst/>
                <a:latin typeface="Georgia" panose="02040502050405020303" pitchFamily="18" charset="0"/>
              </a:rPr>
              <a:t>Section 193 – Tax to be deducted on interest on specified securities</a:t>
            </a:r>
            <a:endParaRPr lang="en-IN" dirty="0"/>
          </a:p>
        </p:txBody>
      </p:sp>
      <p:sp>
        <p:nvSpPr>
          <p:cNvPr id="3" name="Content Placeholder 2">
            <a:extLst>
              <a:ext uri="{FF2B5EF4-FFF2-40B4-BE49-F238E27FC236}">
                <a16:creationId xmlns:a16="http://schemas.microsoft.com/office/drawing/2014/main" id="{87DECDFA-066F-AAF4-19B9-28E5B04EBB80}"/>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It is proposed w.e.f. 1 April 2023, to deduct tax on the interest payable on listed securities in dematerialized form which was previously excluded from the ambit of this Section.</a:t>
            </a:r>
          </a:p>
          <a:p>
            <a:pPr algn="just">
              <a:spcAft>
                <a:spcPts val="1100"/>
              </a:spcAft>
            </a:pPr>
            <a:r>
              <a:rPr lang="en-GB" b="0" i="0" dirty="0">
                <a:solidFill>
                  <a:srgbClr val="212529"/>
                </a:solidFill>
                <a:effectLst/>
                <a:latin typeface="Georgia" panose="02040502050405020303" pitchFamily="18" charset="0"/>
              </a:rPr>
              <a:t>Earlier taxpayers inadvertently missed reporting the interest income in their tax returns due to non-deduction of taxes. The proposed amendment will ensure accurate disclosures in the tax returns and enable the government in collection of due taxes.</a:t>
            </a:r>
          </a:p>
          <a:p>
            <a:endParaRPr lang="en-IN" dirty="0"/>
          </a:p>
        </p:txBody>
      </p:sp>
    </p:spTree>
    <p:extLst>
      <p:ext uri="{BB962C8B-B14F-4D97-AF65-F5344CB8AC3E}">
        <p14:creationId xmlns:p14="http://schemas.microsoft.com/office/powerpoint/2010/main" val="2637756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15000" y="-28575"/>
            <a:ext cx="5238750" cy="6886575"/>
            <a:chOff x="5715000" y="-28575"/>
            <a:chExt cx="5238750" cy="688657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8575"/>
              <a:ext cx="5238750" cy="6886575"/>
            </a:xfrm>
            <a:prstGeom prst="rect">
              <a:avLst/>
            </a:prstGeom>
          </p:spPr>
        </p:pic>
        <p:pic>
          <p:nvPicPr>
            <p:cNvPr id="7" name="Picture 6"/>
            <p:cNvPicPr>
              <a:picLocks noChangeAspect="1"/>
            </p:cNvPicPr>
            <p:nvPr/>
          </p:nvPicPr>
          <p:blipFill>
            <a:blip r:embed="rId3"/>
            <a:stretch>
              <a:fillRect/>
            </a:stretch>
          </p:blipFill>
          <p:spPr>
            <a:xfrm>
              <a:off x="6508543" y="3479781"/>
              <a:ext cx="2032207" cy="215919"/>
            </a:xfrm>
            <a:prstGeom prst="rect">
              <a:avLst/>
            </a:prstGeom>
          </p:spPr>
        </p:pic>
        <p:pic>
          <p:nvPicPr>
            <p:cNvPr id="8" name="Picture 7"/>
            <p:cNvPicPr>
              <a:picLocks noChangeAspect="1"/>
            </p:cNvPicPr>
            <p:nvPr/>
          </p:nvPicPr>
          <p:blipFill>
            <a:blip r:embed="rId3"/>
            <a:stretch>
              <a:fillRect/>
            </a:stretch>
          </p:blipFill>
          <p:spPr>
            <a:xfrm>
              <a:off x="6508543" y="3695700"/>
              <a:ext cx="2032207" cy="228366"/>
            </a:xfrm>
            <a:prstGeom prst="rect">
              <a:avLst/>
            </a:prstGeom>
          </p:spPr>
        </p:pic>
        <p:pic>
          <p:nvPicPr>
            <p:cNvPr id="9" name="Picture 8"/>
            <p:cNvPicPr>
              <a:picLocks noChangeAspect="1"/>
            </p:cNvPicPr>
            <p:nvPr/>
          </p:nvPicPr>
          <p:blipFill>
            <a:blip r:embed="rId3"/>
            <a:stretch>
              <a:fillRect/>
            </a:stretch>
          </p:blipFill>
          <p:spPr>
            <a:xfrm>
              <a:off x="7022685" y="3587740"/>
              <a:ext cx="2032415" cy="213915"/>
            </a:xfrm>
            <a:prstGeom prst="rect">
              <a:avLst/>
            </a:prstGeom>
          </p:spPr>
        </p:pic>
      </p:grpSp>
    </p:spTree>
    <p:extLst>
      <p:ext uri="{BB962C8B-B14F-4D97-AF65-F5344CB8AC3E}">
        <p14:creationId xmlns:p14="http://schemas.microsoft.com/office/powerpoint/2010/main" val="592621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IN" sz="4000">
                <a:solidFill>
                  <a:srgbClr val="FFFFFF"/>
                </a:solidFill>
                <a:latin typeface="Book Antiqua" panose="02040602050305030304" pitchFamily="18" charset="0"/>
              </a:rPr>
              <a:t>Section 192</a:t>
            </a:r>
          </a:p>
        </p:txBody>
      </p:sp>
      <p:sp>
        <p:nvSpPr>
          <p:cNvPr id="3" name="Content Placeholder 2"/>
          <p:cNvSpPr>
            <a:spLocks noGrp="1"/>
          </p:cNvSpPr>
          <p:nvPr>
            <p:ph idx="1"/>
          </p:nvPr>
        </p:nvSpPr>
        <p:spPr>
          <a:xfrm>
            <a:off x="580844" y="1886876"/>
            <a:ext cx="11219276" cy="4747281"/>
          </a:xfrm>
        </p:spPr>
        <p:txBody>
          <a:bodyPr vert="horz" lIns="91440" tIns="45720" rIns="91440" bIns="45720" rtlCol="0" anchor="ctr">
            <a:noAutofit/>
          </a:bodyPr>
          <a:lstStyle/>
          <a:p>
            <a:pPr algn="just"/>
            <a:r>
              <a:rPr lang="en-US" sz="1800" dirty="0">
                <a:latin typeface="Bookman Old Style"/>
              </a:rPr>
              <a:t>The Supreme Court held that an employer is under no obligation to collect and examine the supporting evidence to a declaration submitted by an employee to the effect that he has actually </a:t>
            </a:r>
            <a:r>
              <a:rPr lang="en-US" sz="1800" dirty="0" err="1">
                <a:latin typeface="Bookman Old Style"/>
              </a:rPr>
              <a:t>utilised</a:t>
            </a:r>
            <a:r>
              <a:rPr lang="en-US" sz="1800" dirty="0">
                <a:latin typeface="Bookman Old Style"/>
              </a:rPr>
              <a:t> the amounts for the specified purposes in deciding the liability to TDS u/s. 192. This was decided by SC in the case of </a:t>
            </a:r>
            <a:r>
              <a:rPr lang="en-US" sz="1800" b="1" dirty="0">
                <a:latin typeface="Bookman Old Style"/>
              </a:rPr>
              <a:t>ITI Limited 221 CTR 619</a:t>
            </a:r>
            <a:r>
              <a:rPr lang="en-US" sz="1800" dirty="0">
                <a:latin typeface="Bookman Old Style"/>
              </a:rPr>
              <a:t>. Same was also confirmed in the case of </a:t>
            </a:r>
            <a:r>
              <a:rPr lang="en-US" sz="1800" b="1" dirty="0">
                <a:latin typeface="Bookman Old Style"/>
              </a:rPr>
              <a:t>CIT v Larsen &amp; Toubro 181 </a:t>
            </a:r>
            <a:r>
              <a:rPr lang="en-US" sz="1800" b="1" dirty="0" err="1">
                <a:latin typeface="Bookman Old Style"/>
              </a:rPr>
              <a:t>Taxmann</a:t>
            </a:r>
            <a:r>
              <a:rPr lang="en-US" sz="1800" b="1" dirty="0">
                <a:latin typeface="Bookman Old Style"/>
              </a:rPr>
              <a:t> 71</a:t>
            </a:r>
            <a:r>
              <a:rPr lang="en-US" sz="1800" dirty="0">
                <a:latin typeface="Bookman Old Style"/>
              </a:rPr>
              <a:t>.</a:t>
            </a:r>
            <a:endParaRPr lang="en-US" sz="1800">
              <a:cs typeface="Calibri"/>
            </a:endParaRPr>
          </a:p>
          <a:p>
            <a:pPr algn="just"/>
            <a:endParaRPr lang="en-US" sz="1800" dirty="0">
              <a:latin typeface="Bookman Old Style" panose="02050604050505020204" pitchFamily="18" charset="0"/>
            </a:endParaRPr>
          </a:p>
          <a:p>
            <a:pPr algn="just"/>
            <a:r>
              <a:rPr lang="en-US" sz="1800" dirty="0">
                <a:latin typeface="Bookman Old Style"/>
              </a:rPr>
              <a:t>In the case of </a:t>
            </a:r>
            <a:r>
              <a:rPr lang="en-US" sz="1800" b="1" dirty="0" err="1">
                <a:latin typeface="Bookman Old Style"/>
              </a:rPr>
              <a:t>Transwork</a:t>
            </a:r>
            <a:r>
              <a:rPr lang="en-US" sz="1800" b="1" dirty="0">
                <a:latin typeface="Bookman Old Style"/>
              </a:rPr>
              <a:t> Information Services Ltd. 1 ITR 58 (Trib) </a:t>
            </a:r>
            <a:r>
              <a:rPr lang="en-US" sz="1800" dirty="0">
                <a:latin typeface="Bookman Old Style"/>
              </a:rPr>
              <a:t>it was held that Employer providing composite free Bus pick up and drop facility to employees, not taxable as perquisites. Value of facilities enjoyed by all employees as it is impossible of computation, computation machinery fails hence the employer cannot be treated as </a:t>
            </a:r>
            <a:r>
              <a:rPr lang="en-US" sz="1800" dirty="0" err="1">
                <a:latin typeface="Bookman Old Style"/>
              </a:rPr>
              <a:t>assessee</a:t>
            </a:r>
            <a:r>
              <a:rPr lang="en-US" sz="1800" dirty="0">
                <a:latin typeface="Bookman Old Style"/>
              </a:rPr>
              <a:t> in default for failure to deduct tax at source.</a:t>
            </a:r>
          </a:p>
          <a:p>
            <a:pPr algn="just"/>
            <a:endParaRPr lang="en-US" sz="1800" dirty="0">
              <a:latin typeface="Bookman Old Style" panose="02050604050505020204" pitchFamily="18" charset="0"/>
            </a:endParaRPr>
          </a:p>
          <a:p>
            <a:pPr algn="just"/>
            <a:r>
              <a:rPr lang="en-US" sz="1800" dirty="0">
                <a:latin typeface="Bookman Old Style"/>
              </a:rPr>
              <a:t>In the case of </a:t>
            </a:r>
            <a:r>
              <a:rPr lang="en-US" sz="1800" b="1" dirty="0">
                <a:latin typeface="Bookman Old Style"/>
              </a:rPr>
              <a:t>North West Karnataka Road Transport Corporation 22 DTR 237 </a:t>
            </a:r>
            <a:r>
              <a:rPr lang="en-US" sz="1800" dirty="0">
                <a:latin typeface="Bookman Old Style"/>
              </a:rPr>
              <a:t>it was decided that </a:t>
            </a:r>
            <a:r>
              <a:rPr lang="en-US" sz="1800" dirty="0" err="1">
                <a:latin typeface="Bookman Old Style"/>
              </a:rPr>
              <a:t>assessee</a:t>
            </a:r>
            <a:r>
              <a:rPr lang="en-US" sz="1800" dirty="0">
                <a:latin typeface="Bookman Old Style"/>
              </a:rPr>
              <a:t> liable to deduct tax at source (TDS) from the salaries paid to its employees, shall not be treated as </a:t>
            </a:r>
            <a:r>
              <a:rPr lang="en-US" sz="1800" dirty="0" err="1">
                <a:latin typeface="Bookman Old Style"/>
              </a:rPr>
              <a:t>assessee</a:t>
            </a:r>
            <a:r>
              <a:rPr lang="en-US" sz="1800" dirty="0">
                <a:latin typeface="Bookman Old Style"/>
              </a:rPr>
              <a:t> in default, to the extent of the amount of gratuity which is exempt u/s. 10(10) of the Act, even if gratuity is paid under the provisions of the Payment of Gratuity Act, 1972 or otherwise.</a:t>
            </a:r>
          </a:p>
        </p:txBody>
      </p:sp>
    </p:spTree>
    <p:extLst>
      <p:ext uri="{BB962C8B-B14F-4D97-AF65-F5344CB8AC3E}">
        <p14:creationId xmlns:p14="http://schemas.microsoft.com/office/powerpoint/2010/main" val="538143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16888" y="549352"/>
            <a:ext cx="11427956" cy="5424056"/>
          </a:xfrm>
        </p:spPr>
        <p:txBody>
          <a:bodyPr vert="horz" lIns="91440" tIns="45720" rIns="91440" bIns="45720" rtlCol="0" anchor="t">
            <a:noAutofit/>
          </a:bodyPr>
          <a:lstStyle/>
          <a:p>
            <a:pPr algn="just"/>
            <a:r>
              <a:rPr lang="en-US" sz="1800" dirty="0">
                <a:latin typeface="Bookman Old Style"/>
              </a:rPr>
              <a:t>In the case of </a:t>
            </a:r>
            <a:r>
              <a:rPr lang="en-US" sz="1800" b="1" dirty="0">
                <a:latin typeface="Bookman Old Style"/>
              </a:rPr>
              <a:t>CIT v Marubeni India (P) Limited 165 </a:t>
            </a:r>
            <a:r>
              <a:rPr lang="en-US" sz="1800" b="1" dirty="0" err="1">
                <a:latin typeface="Bookman Old Style"/>
              </a:rPr>
              <a:t>Taxmann</a:t>
            </a:r>
            <a:r>
              <a:rPr lang="en-US" sz="1800" b="1" dirty="0">
                <a:latin typeface="Bookman Old Style"/>
              </a:rPr>
              <a:t> 467 </a:t>
            </a:r>
            <a:r>
              <a:rPr lang="en-US" sz="1800" dirty="0">
                <a:latin typeface="Bookman Old Style"/>
              </a:rPr>
              <a:t>it was decided that employer had to deduct TDS at average rate from the month in which employee will submit the details of the previous employer in the Form 12B.</a:t>
            </a:r>
            <a:endParaRPr lang="en-US"/>
          </a:p>
          <a:p>
            <a:pPr algn="just"/>
            <a:endParaRPr lang="en-IN" sz="1800" dirty="0">
              <a:latin typeface="Bookman Old Style" panose="02050604050505020204" pitchFamily="18" charset="0"/>
            </a:endParaRPr>
          </a:p>
          <a:p>
            <a:pPr algn="just"/>
            <a:r>
              <a:rPr lang="en-US" sz="1800" dirty="0">
                <a:latin typeface="Bookman Old Style"/>
              </a:rPr>
              <a:t>Short deduction of tax under section 192 for any reason would justify action of the AO in treating the employer as </a:t>
            </a:r>
            <a:r>
              <a:rPr lang="en-US" sz="1800" dirty="0" err="1">
                <a:latin typeface="Bookman Old Style"/>
              </a:rPr>
              <a:t>assessee</a:t>
            </a:r>
            <a:r>
              <a:rPr lang="en-US" sz="1800" dirty="0">
                <a:latin typeface="Bookman Old Style"/>
              </a:rPr>
              <a:t> in default – </a:t>
            </a:r>
            <a:r>
              <a:rPr lang="en-US" sz="1800" b="1" dirty="0">
                <a:latin typeface="Bookman Old Style"/>
              </a:rPr>
              <a:t>Drawing &amp; Disbursing Officer v CIT 115 ITD 411</a:t>
            </a:r>
            <a:r>
              <a:rPr lang="en-US" sz="1800" dirty="0">
                <a:latin typeface="Bookman Old Style"/>
              </a:rPr>
              <a:t>.</a:t>
            </a:r>
          </a:p>
          <a:p>
            <a:pPr algn="just"/>
            <a:endParaRPr lang="en-US" sz="1800" dirty="0">
              <a:latin typeface="Bookman Old Style" panose="02050604050505020204" pitchFamily="18" charset="0"/>
            </a:endParaRPr>
          </a:p>
          <a:p>
            <a:pPr algn="just"/>
            <a:r>
              <a:rPr lang="en-US" sz="1800" b="1" dirty="0">
                <a:latin typeface="Bookman Old Style"/>
              </a:rPr>
              <a:t> </a:t>
            </a:r>
            <a:r>
              <a:rPr lang="en-US" sz="1800" dirty="0">
                <a:latin typeface="Bookman Old Style"/>
              </a:rPr>
              <a:t>In the case of </a:t>
            </a:r>
            <a:r>
              <a:rPr lang="en-US" sz="1800" b="1" dirty="0">
                <a:latin typeface="Bookman Old Style"/>
              </a:rPr>
              <a:t>B J Service Company Middle East Limited v ACIT 297 ITR 141 </a:t>
            </a:r>
            <a:r>
              <a:rPr lang="en-US" sz="1800" dirty="0">
                <a:latin typeface="Bookman Old Style"/>
              </a:rPr>
              <a:t>it was held that </a:t>
            </a:r>
            <a:r>
              <a:rPr lang="en-US" sz="1800" dirty="0" err="1">
                <a:latin typeface="Bookman Old Style"/>
              </a:rPr>
              <a:t>non resident</a:t>
            </a:r>
            <a:r>
              <a:rPr lang="en-US" sz="1800" dirty="0">
                <a:latin typeface="Bookman Old Style"/>
              </a:rPr>
              <a:t> employee was paid salary and tax paid by the company. Held that it was a monetary perquisite requiring salary to be grossed up at multiple stages and it did not come under the ambit of section 10(10C).</a:t>
            </a:r>
          </a:p>
          <a:p>
            <a:pPr algn="just"/>
            <a:endParaRPr lang="en-US" sz="1800" dirty="0">
              <a:latin typeface="Bookman Old Style" panose="02050604050505020204" pitchFamily="18" charset="0"/>
            </a:endParaRPr>
          </a:p>
          <a:p>
            <a:pPr algn="just"/>
            <a:r>
              <a:rPr lang="en-US" sz="1800" dirty="0">
                <a:latin typeface="Bookman Old Style"/>
              </a:rPr>
              <a:t> In the case of </a:t>
            </a:r>
            <a:r>
              <a:rPr lang="en-US" sz="1800" b="1" dirty="0">
                <a:latin typeface="Bookman Old Style"/>
              </a:rPr>
              <a:t>CIT v Tej Quebecor Printing Limited 281 ITR 170 </a:t>
            </a:r>
            <a:r>
              <a:rPr lang="en-US" sz="1800" dirty="0">
                <a:latin typeface="Bookman Old Style"/>
              </a:rPr>
              <a:t>it was made very clear that TDS to be done at the time of payment of salary.</a:t>
            </a:r>
          </a:p>
          <a:p>
            <a:pPr algn="just"/>
            <a:endParaRPr lang="en-US" sz="1800" dirty="0">
              <a:latin typeface="Bookman Old Style" panose="02050604050505020204" pitchFamily="18" charset="0"/>
            </a:endParaRPr>
          </a:p>
          <a:p>
            <a:pPr algn="just"/>
            <a:r>
              <a:rPr lang="en-US" sz="1800" dirty="0">
                <a:latin typeface="Bookman Old Style"/>
              </a:rPr>
              <a:t>In the case of </a:t>
            </a:r>
            <a:r>
              <a:rPr lang="en-US" sz="1800" b="1" dirty="0">
                <a:latin typeface="Bookman Old Style"/>
              </a:rPr>
              <a:t>Max Muller Bhawan 268 ITR 31 </a:t>
            </a:r>
            <a:r>
              <a:rPr lang="en-US" sz="1800" dirty="0">
                <a:latin typeface="Bookman Old Style"/>
              </a:rPr>
              <a:t>it had been made clear that TDS u/s 192 is applicable to part time employees also. This includes doctors and teachers also.</a:t>
            </a:r>
            <a:endParaRPr lang="en-IN" sz="1800">
              <a:latin typeface="Bookman Old Style"/>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444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6" name="Rectangle 35">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420285" y="683097"/>
            <a:ext cx="6227064" cy="12344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kern="1200" dirty="0">
                <a:solidFill>
                  <a:schemeClr val="accent1"/>
                </a:solidFill>
                <a:latin typeface="Bookman Old Style"/>
              </a:rPr>
              <a:t>Section 194A</a:t>
            </a:r>
          </a:p>
        </p:txBody>
      </p:sp>
      <p:sp>
        <p:nvSpPr>
          <p:cNvPr id="38" name="Isosceles Triangle 37">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Content Placeholder 2"/>
          <p:cNvSpPr>
            <a:spLocks noGrp="1"/>
          </p:cNvSpPr>
          <p:nvPr>
            <p:ph idx="1"/>
          </p:nvPr>
        </p:nvSpPr>
        <p:spPr>
          <a:xfrm>
            <a:off x="2161492" y="1458669"/>
            <a:ext cx="9792648" cy="5040356"/>
          </a:xfrm>
        </p:spPr>
        <p:txBody>
          <a:bodyPr vert="horz" lIns="91440" tIns="45720" rIns="91440" bIns="45720" rtlCol="0" anchor="t">
            <a:noAutofit/>
          </a:bodyPr>
          <a:lstStyle/>
          <a:p>
            <a:pPr algn="just"/>
            <a:r>
              <a:rPr lang="en-US" sz="1800" dirty="0">
                <a:latin typeface="Bookman Old Style"/>
              </a:rPr>
              <a:t>In the case of </a:t>
            </a:r>
            <a:r>
              <a:rPr lang="en-US" sz="1800" b="1" dirty="0">
                <a:latin typeface="Bookman Old Style"/>
              </a:rPr>
              <a:t>Madhusudan Shrikrishna vs. </a:t>
            </a:r>
            <a:r>
              <a:rPr lang="en-US" sz="1800" b="1" dirty="0" err="1">
                <a:latin typeface="Bookman Old Style"/>
              </a:rPr>
              <a:t>Emkay</a:t>
            </a:r>
            <a:r>
              <a:rPr lang="en-US" sz="1800" b="1" dirty="0">
                <a:latin typeface="Bookman Old Style"/>
              </a:rPr>
              <a:t> Exports 188 </a:t>
            </a:r>
            <a:r>
              <a:rPr lang="en-US" sz="1800" b="1" dirty="0" err="1">
                <a:latin typeface="Bookman Old Style"/>
              </a:rPr>
              <a:t>Taxmann</a:t>
            </a:r>
            <a:r>
              <a:rPr lang="en-US" sz="1800" b="1" dirty="0">
                <a:latin typeface="Bookman Old Style"/>
              </a:rPr>
              <a:t> 195</a:t>
            </a:r>
            <a:r>
              <a:rPr lang="en-US" sz="1800" dirty="0">
                <a:latin typeface="Bookman Old Style"/>
              </a:rPr>
              <a:t> it has been decided that once decree is passed, it is a judgment debtor of the Court, which culminates in to final decree being passed which has to be discharged only on payment of amount due under said decree and therefore judgment debtor is not liable to deduct tax at source on interest component of decree.</a:t>
            </a:r>
            <a:endParaRPr lang="en-US" sz="1800">
              <a:latin typeface="Bookman Old Style"/>
              <a:cs typeface="Calibri"/>
            </a:endParaRPr>
          </a:p>
          <a:p>
            <a:pPr algn="just"/>
            <a:endParaRPr lang="en-US" sz="1800" dirty="0">
              <a:latin typeface="Bookman Old Style"/>
              <a:cs typeface="Calibri"/>
            </a:endParaRPr>
          </a:p>
          <a:p>
            <a:pPr algn="just"/>
            <a:r>
              <a:rPr lang="en-US" sz="1800" dirty="0">
                <a:latin typeface="Bookman Old Style"/>
              </a:rPr>
              <a:t>Interest u/s 194A to be deducted on the interest payable on delay payment of compensation. This was decided in the case of </a:t>
            </a:r>
            <a:r>
              <a:rPr lang="en-US" sz="1800" b="1" dirty="0">
                <a:latin typeface="Bookman Old Style"/>
              </a:rPr>
              <a:t>Baldeep Singh v UOI 199 ITR 628</a:t>
            </a:r>
            <a:r>
              <a:rPr lang="en-US" sz="1800" dirty="0">
                <a:latin typeface="Bookman Old Style"/>
              </a:rPr>
              <a:t>. Same was further confirmed in the case of </a:t>
            </a:r>
            <a:r>
              <a:rPr lang="en-US" sz="1800" b="1" dirty="0">
                <a:latin typeface="Bookman Old Style"/>
              </a:rPr>
              <a:t>University of Agricultural Sc v </a:t>
            </a:r>
            <a:r>
              <a:rPr lang="en-US" sz="1800" b="1" dirty="0" err="1">
                <a:latin typeface="Bookman Old Style"/>
              </a:rPr>
              <a:t>Fakiragowda</a:t>
            </a:r>
            <a:r>
              <a:rPr lang="en-US" sz="1800" b="1" dirty="0">
                <a:latin typeface="Bookman Old Style"/>
              </a:rPr>
              <a:t> 325 ITR 239 </a:t>
            </a:r>
            <a:r>
              <a:rPr lang="en-US" sz="1800" dirty="0">
                <a:latin typeface="Bookman Old Style"/>
              </a:rPr>
              <a:t>and </a:t>
            </a:r>
            <a:r>
              <a:rPr lang="en-US" sz="1800" b="1" dirty="0">
                <a:latin typeface="Bookman Old Style"/>
              </a:rPr>
              <a:t>Sant Ram v Union of India 328 ITR 160</a:t>
            </a:r>
            <a:r>
              <a:rPr lang="en-US" sz="1800" dirty="0">
                <a:latin typeface="Bookman Old Style"/>
              </a:rPr>
              <a:t>.</a:t>
            </a:r>
            <a:endParaRPr lang="en-US" sz="1800">
              <a:latin typeface="Bookman Old Style"/>
              <a:cs typeface="Calibri"/>
            </a:endParaRPr>
          </a:p>
          <a:p>
            <a:pPr algn="just"/>
            <a:endParaRPr lang="en-US" sz="1800" dirty="0">
              <a:latin typeface="Bookman Old Style"/>
              <a:cs typeface="Calibri"/>
            </a:endParaRPr>
          </a:p>
          <a:p>
            <a:pPr algn="just"/>
            <a:r>
              <a:rPr lang="en-US" sz="1800" dirty="0">
                <a:latin typeface="Bookman Old Style"/>
              </a:rPr>
              <a:t>In case of Supreme court judgment of </a:t>
            </a:r>
            <a:r>
              <a:rPr lang="en-US" sz="1800" b="1" dirty="0">
                <a:latin typeface="Bookman Old Style"/>
              </a:rPr>
              <a:t>CIT v Century Building &amp; Industries Limited 293 ITR 194</a:t>
            </a:r>
            <a:r>
              <a:rPr lang="en-US" sz="1800" dirty="0">
                <a:latin typeface="Bookman Old Style"/>
              </a:rPr>
              <a:t> it was held that any interest payment moved by company is liable to deduct TDS u/s 194A.</a:t>
            </a:r>
            <a:endParaRPr lang="en-US" sz="1800">
              <a:latin typeface="Bookman Old Style"/>
              <a:cs typeface="Calibri"/>
            </a:endParaRPr>
          </a:p>
          <a:p>
            <a:pPr algn="just"/>
            <a:endParaRPr lang="en-US" sz="1800" dirty="0">
              <a:latin typeface="Bookman Old Style"/>
              <a:cs typeface="Calibri"/>
            </a:endParaRPr>
          </a:p>
          <a:p>
            <a:pPr algn="just"/>
            <a:r>
              <a:rPr lang="en-US" sz="1800" dirty="0">
                <a:latin typeface="Bookman Old Style"/>
              </a:rPr>
              <a:t>In the case of </a:t>
            </a:r>
            <a:r>
              <a:rPr lang="en-US" sz="1800" b="1" dirty="0">
                <a:latin typeface="Bookman Old Style"/>
              </a:rPr>
              <a:t>CIT v S K </a:t>
            </a:r>
            <a:r>
              <a:rPr lang="en-US" sz="1800" b="1" err="1">
                <a:latin typeface="Bookman Old Style"/>
              </a:rPr>
              <a:t>Sundaramier</a:t>
            </a:r>
            <a:r>
              <a:rPr lang="en-US" sz="1800" b="1" dirty="0">
                <a:latin typeface="Bookman Old Style"/>
              </a:rPr>
              <a:t> &amp; Sons 240 ITR 740 </a:t>
            </a:r>
            <a:r>
              <a:rPr lang="en-US" sz="1800" dirty="0">
                <a:latin typeface="Bookman Old Style"/>
              </a:rPr>
              <a:t>it was decided that TDS u/s 194A is deducted on gross amount and not on any net amount.</a:t>
            </a:r>
            <a:endParaRPr lang="en-US" sz="1800">
              <a:latin typeface="Bookman Old Style"/>
              <a:cs typeface="Calibri"/>
            </a:endParaRPr>
          </a:p>
        </p:txBody>
      </p:sp>
      <p:sp>
        <p:nvSpPr>
          <p:cNvPr id="5" name="Content Placeholder 2"/>
          <p:cNvSpPr txBox="1">
            <a:spLocks/>
          </p:cNvSpPr>
          <p:nvPr/>
        </p:nvSpPr>
        <p:spPr>
          <a:xfrm>
            <a:off x="276225" y="1243014"/>
            <a:ext cx="11625263" cy="545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N" sz="1950" dirty="0">
              <a:latin typeface="Bookman Old Style" panose="02050604050505020204" pitchFamily="18" charset="0"/>
            </a:endParaRPr>
          </a:p>
        </p:txBody>
      </p:sp>
    </p:spTree>
    <p:extLst>
      <p:ext uri="{BB962C8B-B14F-4D97-AF65-F5344CB8AC3E}">
        <p14:creationId xmlns:p14="http://schemas.microsoft.com/office/powerpoint/2010/main" val="1348530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9"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p:cNvSpPr>
            <a:spLocks noGrp="1"/>
          </p:cNvSpPr>
          <p:nvPr>
            <p:ph idx="1"/>
          </p:nvPr>
        </p:nvSpPr>
        <p:spPr>
          <a:xfrm>
            <a:off x="1360290" y="643607"/>
            <a:ext cx="10233036" cy="5581226"/>
          </a:xfrm>
        </p:spPr>
        <p:txBody>
          <a:bodyPr vert="horz" lIns="91440" tIns="45720" rIns="91440" bIns="45720" rtlCol="0" anchor="ctr">
            <a:noAutofit/>
          </a:bodyPr>
          <a:lstStyle/>
          <a:p>
            <a:pPr algn="just"/>
            <a:r>
              <a:rPr lang="en-US" sz="1800" dirty="0">
                <a:latin typeface="Bookman Old Style"/>
              </a:rPr>
              <a:t>Compensation which was measured as interest is not liable for TDS u/s 194A. This was decided in the case of </a:t>
            </a:r>
            <a:r>
              <a:rPr lang="en-US" sz="1800" b="1" dirty="0">
                <a:latin typeface="Bookman Old Style"/>
              </a:rPr>
              <a:t>Ghaziabad Development Authority V Dr. N K Gupta 258 ITR 337</a:t>
            </a:r>
            <a:r>
              <a:rPr lang="en-US" sz="1800" dirty="0">
                <a:latin typeface="Bookman Old Style"/>
              </a:rPr>
              <a:t>.</a:t>
            </a:r>
            <a:endParaRPr lang="en-US"/>
          </a:p>
          <a:p>
            <a:pPr algn="just"/>
            <a:endParaRPr lang="en-US" sz="1800" dirty="0">
              <a:latin typeface="Bookman Old Style"/>
            </a:endParaRPr>
          </a:p>
          <a:p>
            <a:pPr algn="just"/>
            <a:r>
              <a:rPr lang="en-US" sz="1800" dirty="0">
                <a:latin typeface="Bookman Old Style"/>
              </a:rPr>
              <a:t>In the case of </a:t>
            </a:r>
            <a:r>
              <a:rPr lang="en-US" sz="1800" b="1" dirty="0" err="1">
                <a:latin typeface="Bookman Old Style"/>
              </a:rPr>
              <a:t>Viswapriya</a:t>
            </a:r>
            <a:r>
              <a:rPr lang="en-US" sz="1800" b="1" dirty="0">
                <a:latin typeface="Bookman Old Style"/>
              </a:rPr>
              <a:t> Financial services and securities Limited v CIT 258 ITR 496 </a:t>
            </a:r>
            <a:r>
              <a:rPr lang="en-US" sz="1800" dirty="0">
                <a:latin typeface="Bookman Old Style"/>
              </a:rPr>
              <a:t>it was held that any monthly return in whatever name is interest.</a:t>
            </a:r>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CIT v United Insurance Co Ltd 325 ITR 231 </a:t>
            </a:r>
            <a:r>
              <a:rPr lang="en-US" sz="1800" dirty="0">
                <a:latin typeface="Bookman Old Style"/>
              </a:rPr>
              <a:t>it was decided that Interest paid by insurance companies to accident victims is subject to TDS.</a:t>
            </a:r>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G.M. Punjab Roadways 178 Taxman 112 </a:t>
            </a:r>
            <a:r>
              <a:rPr lang="en-US" sz="1800" dirty="0">
                <a:latin typeface="Bookman Old Style"/>
              </a:rPr>
              <a:t>it was held that </a:t>
            </a:r>
            <a:r>
              <a:rPr lang="en-US" sz="1800" dirty="0" err="1">
                <a:latin typeface="Bookman Old Style"/>
              </a:rPr>
              <a:t>Assessee</a:t>
            </a:r>
            <a:r>
              <a:rPr lang="en-US" sz="1800" dirty="0">
                <a:latin typeface="Bookman Old Style"/>
              </a:rPr>
              <a:t> a department of State Government, is liable to deduct TDS on interest paid, along with compensation to victims as per the order of courts / motor accident claims Tribunal.</a:t>
            </a:r>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ITO v Executive Officer cum secretary 6 </a:t>
            </a:r>
            <a:r>
              <a:rPr lang="en-US" sz="1800" b="1" err="1">
                <a:latin typeface="Bookman Old Style"/>
              </a:rPr>
              <a:t>Taxmann</a:t>
            </a:r>
            <a:r>
              <a:rPr lang="en-US" sz="1800" b="1" dirty="0">
                <a:latin typeface="Bookman Old Style"/>
              </a:rPr>
              <a:t> 68 </a:t>
            </a:r>
            <a:r>
              <a:rPr lang="en-US" sz="1800" dirty="0">
                <a:latin typeface="Bookman Old Style"/>
              </a:rPr>
              <a:t>it was held that </a:t>
            </a:r>
            <a:r>
              <a:rPr lang="en-US" sz="1800" err="1">
                <a:latin typeface="Bookman Old Style"/>
              </a:rPr>
              <a:t>assessee</a:t>
            </a:r>
            <a:r>
              <a:rPr lang="en-US" sz="1800" dirty="0">
                <a:latin typeface="Bookman Old Style"/>
              </a:rPr>
              <a:t> makes a provision of interest in its account, provision of section 194A applicable.</a:t>
            </a:r>
            <a:endParaRPr lang="en-IN" sz="1800">
              <a:latin typeface="Bookman Old Style"/>
            </a:endParaRPr>
          </a:p>
        </p:txBody>
      </p:sp>
      <p:sp>
        <p:nvSpPr>
          <p:cNvPr id="4" name="Content Placeholder 2"/>
          <p:cNvSpPr txBox="1">
            <a:spLocks/>
          </p:cNvSpPr>
          <p:nvPr/>
        </p:nvSpPr>
        <p:spPr>
          <a:xfrm>
            <a:off x="438150" y="325437"/>
            <a:ext cx="11349038" cy="6346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N" sz="2000" dirty="0">
              <a:latin typeface="Bookman Old Style" panose="02050604050505020204" pitchFamily="18" charset="0"/>
            </a:endParaRPr>
          </a:p>
        </p:txBody>
      </p:sp>
    </p:spTree>
    <p:extLst>
      <p:ext uri="{BB962C8B-B14F-4D97-AF65-F5344CB8AC3E}">
        <p14:creationId xmlns:p14="http://schemas.microsoft.com/office/powerpoint/2010/main" val="3107070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Content Placeholder 2"/>
          <p:cNvSpPr>
            <a:spLocks noGrp="1"/>
          </p:cNvSpPr>
          <p:nvPr>
            <p:ph idx="1"/>
          </p:nvPr>
        </p:nvSpPr>
        <p:spPr>
          <a:xfrm>
            <a:off x="503496" y="432701"/>
            <a:ext cx="11261496" cy="6037570"/>
          </a:xfrm>
        </p:spPr>
        <p:txBody>
          <a:bodyPr anchor="ctr">
            <a:normAutofit/>
          </a:bodyPr>
          <a:lstStyle/>
          <a:p>
            <a:pPr algn="just"/>
            <a:r>
              <a:rPr lang="en-US" sz="1800" dirty="0">
                <a:latin typeface="Bookman Old Style"/>
              </a:rPr>
              <a:t>Payments to teachers/ lecturers/ staff is covered u/s 192 and not u/s 194J –  </a:t>
            </a:r>
            <a:r>
              <a:rPr lang="en-US" sz="1800" b="1" dirty="0">
                <a:latin typeface="Bookman Old Style"/>
              </a:rPr>
              <a:t>Principal Sri Sathya Sai College for Women Vs ITO (ITAT Jaipur) (ITA No.684, 685 &amp; 686/JP/2018)</a:t>
            </a:r>
            <a:endParaRPr lang="en-US"/>
          </a:p>
          <a:p>
            <a:pPr algn="just"/>
            <a:endParaRPr lang="en-US" sz="1800" b="1" dirty="0">
              <a:latin typeface="Bookman Old Style" panose="02050604050505020204" pitchFamily="18" charset="0"/>
            </a:endParaRPr>
          </a:p>
          <a:p>
            <a:pPr algn="just"/>
            <a:r>
              <a:rPr lang="en-US" sz="1800" dirty="0">
                <a:latin typeface="Bookman Old Style"/>
              </a:rPr>
              <a:t>TDS deductible on Salary Paid to missionary teacher irrespective of subsequent use – </a:t>
            </a:r>
            <a:r>
              <a:rPr lang="en-US" sz="1800" b="1" dirty="0">
                <a:latin typeface="Bookman Old Style"/>
              </a:rPr>
              <a:t>Fr. Sabu </a:t>
            </a:r>
            <a:r>
              <a:rPr lang="en-US" sz="1800" b="1" dirty="0" err="1">
                <a:latin typeface="Bookman Old Style"/>
              </a:rPr>
              <a:t>P.Thomas</a:t>
            </a:r>
            <a:r>
              <a:rPr lang="en-US" sz="1800" b="1" dirty="0">
                <a:latin typeface="Bookman Old Style"/>
              </a:rPr>
              <a:t> Vs Union of India (Kerala High Court) (WP(C).No. 22299 of 2014)</a:t>
            </a:r>
          </a:p>
          <a:p>
            <a:pPr algn="just"/>
            <a:endParaRPr lang="en-US" sz="1800" b="1" dirty="0">
              <a:latin typeface="Bookman Old Style" panose="02050604050505020204" pitchFamily="18" charset="0"/>
            </a:endParaRPr>
          </a:p>
          <a:p>
            <a:pPr algn="just"/>
            <a:r>
              <a:rPr lang="en-IN" sz="1800" dirty="0">
                <a:latin typeface="Bookman Old Style"/>
              </a:rPr>
              <a:t>TDS U/s. 192 deductible on car running &amp; maintenance expenses paid to staff – </a:t>
            </a:r>
            <a:r>
              <a:rPr lang="en-IN" sz="1800" b="1" dirty="0">
                <a:latin typeface="Bookman Old Style"/>
              </a:rPr>
              <a:t>TCG Lifesciences </a:t>
            </a:r>
            <a:r>
              <a:rPr lang="en-IN" sz="1800" b="1" dirty="0" err="1">
                <a:latin typeface="Bookman Old Style"/>
              </a:rPr>
              <a:t>Pvt.</a:t>
            </a:r>
            <a:r>
              <a:rPr lang="en-IN" sz="1800" b="1" dirty="0">
                <a:latin typeface="Bookman Old Style"/>
              </a:rPr>
              <a:t> Ltd. Vs ITO (ITAT Kolkata); I.T.A. Nos. 1234 &amp; 1236/</a:t>
            </a:r>
            <a:r>
              <a:rPr lang="en-IN" sz="1800" b="1" dirty="0" err="1">
                <a:latin typeface="Bookman Old Style"/>
              </a:rPr>
              <a:t>Kol</a:t>
            </a:r>
            <a:r>
              <a:rPr lang="en-IN" sz="1800" b="1" dirty="0">
                <a:latin typeface="Bookman Old Style"/>
              </a:rPr>
              <a:t>/2016</a:t>
            </a:r>
          </a:p>
          <a:p>
            <a:pPr algn="just"/>
            <a:endParaRPr lang="en-IN" sz="1800" b="1" dirty="0">
              <a:latin typeface="Bookman Old Style" panose="02050604050505020204" pitchFamily="18" charset="0"/>
            </a:endParaRPr>
          </a:p>
          <a:p>
            <a:pPr algn="just"/>
            <a:r>
              <a:rPr lang="en-US" sz="1800" dirty="0">
                <a:latin typeface="Bookman Old Style"/>
              </a:rPr>
              <a:t>TDS not deductible on salary to Nuns/Fathers/Priests – </a:t>
            </a:r>
            <a:r>
              <a:rPr lang="en-US" sz="1800" b="1" dirty="0">
                <a:latin typeface="Bookman Old Style"/>
              </a:rPr>
              <a:t>Institute of the </a:t>
            </a:r>
            <a:r>
              <a:rPr lang="en-US" sz="1800" b="1" dirty="0" err="1">
                <a:latin typeface="Bookman Old Style"/>
              </a:rPr>
              <a:t>Fransican</a:t>
            </a:r>
            <a:r>
              <a:rPr lang="en-US" sz="1800" b="1" dirty="0">
                <a:latin typeface="Bookman Old Style"/>
              </a:rPr>
              <a:t> Missionaries of Mary Vs Union of India (Madras High Court); W. P. No. 37565 of 2015</a:t>
            </a:r>
          </a:p>
          <a:p>
            <a:pPr algn="just"/>
            <a:endParaRPr lang="en-US" sz="1800" b="1" dirty="0">
              <a:latin typeface="Bookman Old Style" panose="02050604050505020204" pitchFamily="18" charset="0"/>
            </a:endParaRPr>
          </a:p>
          <a:p>
            <a:pPr algn="just"/>
            <a:r>
              <a:rPr lang="en-US" sz="1800" dirty="0">
                <a:latin typeface="Bookman Old Style"/>
              </a:rPr>
              <a:t>Salary reimbursement cannot be disallowed for Non-Deduction of TDS – </a:t>
            </a:r>
            <a:r>
              <a:rPr lang="en-US" sz="1800" b="1" dirty="0">
                <a:latin typeface="Bookman Old Style"/>
              </a:rPr>
              <a:t>Pr. CIT Vs. M/s .ITD </a:t>
            </a:r>
            <a:r>
              <a:rPr lang="en-US" sz="1800" b="1" dirty="0" err="1">
                <a:latin typeface="Bookman Old Style"/>
              </a:rPr>
              <a:t>Cemindia</a:t>
            </a:r>
            <a:r>
              <a:rPr lang="en-US" sz="1800" b="1" dirty="0">
                <a:latin typeface="Bookman Old Style"/>
              </a:rPr>
              <a:t> JV (Bombay High Court); ITA No. 1706 of 2016</a:t>
            </a:r>
            <a:endParaRPr lang="en-IN" sz="1800" b="1" dirty="0">
              <a:latin typeface="Bookman Old Style"/>
            </a:endParaRPr>
          </a:p>
        </p:txBody>
      </p:sp>
    </p:spTree>
    <p:extLst>
      <p:ext uri="{BB962C8B-B14F-4D97-AF65-F5344CB8AC3E}">
        <p14:creationId xmlns:p14="http://schemas.microsoft.com/office/powerpoint/2010/main" val="2653545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latin typeface="Bookman Old Style"/>
              </a:rPr>
              <a:t>Section 194C</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p:cNvSpPr>
            <a:spLocks noGrp="1"/>
          </p:cNvSpPr>
          <p:nvPr>
            <p:ph idx="1"/>
          </p:nvPr>
        </p:nvSpPr>
        <p:spPr>
          <a:xfrm>
            <a:off x="1236419" y="1874348"/>
            <a:ext cx="10948713" cy="4918667"/>
          </a:xfrm>
        </p:spPr>
        <p:txBody>
          <a:bodyPr vert="horz" lIns="91440" tIns="45720" rIns="91440" bIns="45720" rtlCol="0" anchor="t">
            <a:noAutofit/>
          </a:bodyPr>
          <a:lstStyle/>
          <a:p>
            <a:pPr algn="just"/>
            <a:r>
              <a:rPr lang="en-US" sz="1800" dirty="0">
                <a:latin typeface="Bookman Old Style"/>
              </a:rPr>
              <a:t>Tests laid down to determine when contract manufacturing will amount to a contract of sale for section 194C TDS in the case of </a:t>
            </a:r>
            <a:r>
              <a:rPr lang="en-US" sz="1800" b="1" dirty="0">
                <a:latin typeface="Bookman Old Style"/>
              </a:rPr>
              <a:t>CIT vs. Glenmark Pharmaceuticals 324 ITR 199</a:t>
            </a:r>
            <a:r>
              <a:rPr lang="en-US" sz="1800" dirty="0">
                <a:latin typeface="Bookman Old Style"/>
              </a:rPr>
              <a:t>.</a:t>
            </a:r>
            <a:endParaRPr lang="en-US"/>
          </a:p>
          <a:p>
            <a:pPr algn="just"/>
            <a:endParaRPr lang="en-US" sz="600" dirty="0">
              <a:latin typeface="Bookman Old Style"/>
            </a:endParaRPr>
          </a:p>
          <a:p>
            <a:pPr algn="just"/>
            <a:r>
              <a:rPr lang="en-US" sz="1800" dirty="0">
                <a:latin typeface="Bookman Old Style"/>
              </a:rPr>
              <a:t>In case of </a:t>
            </a:r>
            <a:r>
              <a:rPr lang="en-US" sz="1800" b="1" dirty="0">
                <a:latin typeface="Bookman Old Style"/>
              </a:rPr>
              <a:t>Sands Advertising Communication (P) Ltd v DCIT ITA No 790</a:t>
            </a:r>
            <a:r>
              <a:rPr lang="en-US" sz="1800" dirty="0">
                <a:latin typeface="Bookman Old Style"/>
              </a:rPr>
              <a:t> Bang dated 22-1-2010 it had been decided that when an advertising agency reimburse advertising charges to the accredited advertising agency for release of its advertisements in newspaper, provisions of section 194C have no role to play.</a:t>
            </a:r>
          </a:p>
          <a:p>
            <a:pPr algn="just"/>
            <a:endParaRPr lang="en-US" sz="600" dirty="0">
              <a:latin typeface="Bookman Old Style"/>
            </a:endParaRPr>
          </a:p>
          <a:p>
            <a:pPr algn="just"/>
            <a:r>
              <a:rPr lang="en-US" sz="1800" dirty="0">
                <a:latin typeface="Bookman Old Style"/>
              </a:rPr>
              <a:t>In case of </a:t>
            </a:r>
            <a:r>
              <a:rPr lang="en-US" sz="1800" b="1" dirty="0">
                <a:latin typeface="Bookman Old Style"/>
              </a:rPr>
              <a:t>Entertainment One India Ltd. vs. ITO 39 DTR 26 </a:t>
            </a:r>
            <a:r>
              <a:rPr lang="en-US" sz="1800" dirty="0">
                <a:latin typeface="Bookman Old Style"/>
              </a:rPr>
              <a:t>it was held that Finance agreement of </a:t>
            </a:r>
            <a:r>
              <a:rPr lang="en-US" sz="1800" dirty="0" err="1">
                <a:latin typeface="Bookman Old Style"/>
              </a:rPr>
              <a:t>assessee</a:t>
            </a:r>
            <a:r>
              <a:rPr lang="en-US" sz="1800" dirty="0">
                <a:latin typeface="Bookman Old Style"/>
              </a:rPr>
              <a:t> with producer/director of films is not a contract within the meaning of section 194C, but only a financing arrangement therefore neither section 194C nor section 194J is applicable for composite contracts for financing film project.</a:t>
            </a:r>
          </a:p>
          <a:p>
            <a:pPr algn="just"/>
            <a:endParaRPr lang="en-US" sz="600" dirty="0">
              <a:latin typeface="Bookman Old Style"/>
            </a:endParaRPr>
          </a:p>
          <a:p>
            <a:pPr algn="just"/>
            <a:r>
              <a:rPr lang="en-US" sz="1800" dirty="0">
                <a:latin typeface="Bookman Old Style"/>
              </a:rPr>
              <a:t>In case of </a:t>
            </a:r>
            <a:r>
              <a:rPr lang="en-US" sz="1800" b="1" dirty="0">
                <a:latin typeface="Bookman Old Style"/>
              </a:rPr>
              <a:t>Mythri Transport Corporation vs. ACIT 124 ITD 40</a:t>
            </a:r>
            <a:r>
              <a:rPr lang="en-US" sz="1800" dirty="0">
                <a:latin typeface="Bookman Old Style"/>
              </a:rPr>
              <a:t> it was held that the payment made to lorry owners at par with payments made towards salaries, rents </a:t>
            </a:r>
            <a:r>
              <a:rPr lang="en-US" sz="1800" dirty="0" err="1">
                <a:latin typeface="Bookman Old Style"/>
              </a:rPr>
              <a:t>etc</a:t>
            </a:r>
            <a:r>
              <a:rPr lang="en-US" sz="1800" dirty="0">
                <a:latin typeface="Bookman Old Style"/>
              </a:rPr>
              <a:t>, therefore, payment made to hired vehicles would not be considered as towards sub-contractor with lorry owners. As the provisions of section 194C is not applicable payment made cannot be disallowed by applying the provision of section 40(a)(</a:t>
            </a:r>
            <a:r>
              <a:rPr lang="en-US" sz="1800" dirty="0" err="1">
                <a:latin typeface="Bookman Old Style"/>
              </a:rPr>
              <a:t>ia</a:t>
            </a:r>
            <a:r>
              <a:rPr lang="en-US" sz="1800" dirty="0">
                <a:latin typeface="Bookman Old Style"/>
              </a:rPr>
              <a:t>).</a:t>
            </a:r>
          </a:p>
        </p:txBody>
      </p:sp>
      <p:sp>
        <p:nvSpPr>
          <p:cNvPr id="5" name="Content Placeholder 2"/>
          <p:cNvSpPr txBox="1">
            <a:spLocks/>
          </p:cNvSpPr>
          <p:nvPr/>
        </p:nvSpPr>
        <p:spPr>
          <a:xfrm>
            <a:off x="276225" y="1243014"/>
            <a:ext cx="11625263" cy="545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N" sz="1950" dirty="0">
              <a:latin typeface="Bookman Old Style" panose="02050604050505020204" pitchFamily="18" charset="0"/>
            </a:endParaRPr>
          </a:p>
        </p:txBody>
      </p:sp>
    </p:spTree>
    <p:extLst>
      <p:ext uri="{BB962C8B-B14F-4D97-AF65-F5344CB8AC3E}">
        <p14:creationId xmlns:p14="http://schemas.microsoft.com/office/powerpoint/2010/main" val="2826933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512398" y="993680"/>
            <a:ext cx="11179909" cy="5220851"/>
          </a:xfrm>
        </p:spPr>
        <p:txBody>
          <a:bodyPr vert="horz" lIns="91440" tIns="45720" rIns="91440" bIns="45720" rtlCol="0" anchor="t">
            <a:noAutofit/>
          </a:bodyPr>
          <a:lstStyle/>
          <a:p>
            <a:pPr algn="just"/>
            <a:r>
              <a:rPr lang="en-US" sz="1800" dirty="0">
                <a:latin typeface="Bookman Old Style"/>
              </a:rPr>
              <a:t>The provisions of section 194C is well applicable to the work assigned by an event management company. Same was decided in the case of </a:t>
            </a:r>
            <a:r>
              <a:rPr lang="en-US" sz="1800" b="1" dirty="0">
                <a:latin typeface="Bookman Old Style"/>
              </a:rPr>
              <a:t>EMC v ITO</a:t>
            </a:r>
            <a:r>
              <a:rPr lang="en-US" sz="1800" dirty="0">
                <a:latin typeface="Bookman Old Style"/>
              </a:rPr>
              <a:t> in case </a:t>
            </a:r>
            <a:r>
              <a:rPr lang="en-US" sz="1800" b="1" dirty="0">
                <a:latin typeface="Bookman Old Style"/>
              </a:rPr>
              <a:t>Nos. ITA Nos. 2269 </a:t>
            </a:r>
            <a:r>
              <a:rPr lang="en-US" sz="1800" dirty="0">
                <a:latin typeface="Bookman Old Style"/>
              </a:rPr>
              <a:t>dated 20-1-2010 MUM.</a:t>
            </a:r>
            <a:endParaRPr lang="en-US"/>
          </a:p>
          <a:p>
            <a:pPr algn="just"/>
            <a:endParaRPr lang="en-US" sz="1800" b="1" dirty="0">
              <a:latin typeface="Bookman Old Style" panose="02050604050505020204" pitchFamily="18" charset="0"/>
            </a:endParaRPr>
          </a:p>
          <a:p>
            <a:pPr algn="just"/>
            <a:r>
              <a:rPr lang="en-US" sz="1800" dirty="0">
                <a:latin typeface="Bookman Old Style"/>
              </a:rPr>
              <a:t>In the case of </a:t>
            </a:r>
            <a:r>
              <a:rPr lang="en-US" sz="1800" b="1" dirty="0">
                <a:latin typeface="Bookman Old Style"/>
              </a:rPr>
              <a:t>East India Hotel Ltd V CBDT 179 </a:t>
            </a:r>
            <a:r>
              <a:rPr lang="en-US" sz="1800" b="1" dirty="0" err="1">
                <a:latin typeface="Bookman Old Style"/>
              </a:rPr>
              <a:t>Taxmann</a:t>
            </a:r>
            <a:r>
              <a:rPr lang="en-US" sz="1800" b="1" dirty="0">
                <a:latin typeface="Bookman Old Style"/>
              </a:rPr>
              <a:t> 17 </a:t>
            </a:r>
            <a:r>
              <a:rPr lang="en-US" sz="1800" dirty="0">
                <a:latin typeface="Bookman Old Style"/>
              </a:rPr>
              <a:t>it was held that Misc Services provided by hotels does not constitute work under section 194C.</a:t>
            </a:r>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CIT v Cargo Linkers 179 </a:t>
            </a:r>
            <a:r>
              <a:rPr lang="en-US" sz="1800" b="1" dirty="0" err="1">
                <a:latin typeface="Bookman Old Style"/>
              </a:rPr>
              <a:t>Taxmann</a:t>
            </a:r>
            <a:r>
              <a:rPr lang="en-US" sz="1800" b="1" dirty="0">
                <a:latin typeface="Bookman Old Style"/>
              </a:rPr>
              <a:t> 151 </a:t>
            </a:r>
            <a:r>
              <a:rPr lang="en-US" sz="1800" dirty="0">
                <a:latin typeface="Bookman Old Style"/>
              </a:rPr>
              <a:t>no TDS on Clearing &amp; Forwarding agent.</a:t>
            </a:r>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BDA Ltd v ITO 281 ITR 999 </a:t>
            </a:r>
            <a:r>
              <a:rPr lang="en-US" sz="1800" dirty="0">
                <a:latin typeface="Bookman Old Style"/>
              </a:rPr>
              <a:t>it was decided that supply of Printed label is supply not work.</a:t>
            </a:r>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Dy. CIT vs. Laxmi Protein Products P. Ltd 3 ITR 768 (</a:t>
            </a:r>
            <a:r>
              <a:rPr lang="en-US" sz="1800" b="1" dirty="0" err="1">
                <a:latin typeface="Bookman Old Style"/>
              </a:rPr>
              <a:t>Ahd</a:t>
            </a:r>
            <a:r>
              <a:rPr lang="en-US" sz="1800" b="1" dirty="0">
                <a:latin typeface="Bookman Old Style"/>
              </a:rPr>
              <a:t>.)(Trib) </a:t>
            </a:r>
            <a:r>
              <a:rPr lang="en-US" sz="1800" dirty="0">
                <a:latin typeface="Bookman Old Style"/>
              </a:rPr>
              <a:t>it was held that when payment made to laborer through their representative, single payment not exceeding Rs. 20000/-. Tax need not be deducted at source.</a:t>
            </a:r>
            <a:endParaRPr lang="en-IN" sz="1800" dirty="0">
              <a:latin typeface="Bookman Old Style"/>
            </a:endParaRP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20106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704491" y="643466"/>
            <a:ext cx="10959060" cy="5571065"/>
          </a:xfrm>
          <a:noFill/>
        </p:spPr>
        <p:txBody>
          <a:bodyPr vert="horz" lIns="91440" tIns="45720" rIns="91440" bIns="45720" rtlCol="0" anchor="ctr">
            <a:noAutofit/>
          </a:bodyPr>
          <a:lstStyle/>
          <a:p>
            <a:pPr algn="just"/>
            <a:r>
              <a:rPr lang="en-US" sz="1800" dirty="0">
                <a:latin typeface="Bookman Old Style"/>
              </a:rPr>
              <a:t>In the instant case, </a:t>
            </a:r>
            <a:r>
              <a:rPr lang="en-US" sz="1800" dirty="0" err="1">
                <a:latin typeface="Bookman Old Style"/>
              </a:rPr>
              <a:t>assessee</a:t>
            </a:r>
            <a:r>
              <a:rPr lang="en-US" sz="1800" dirty="0">
                <a:latin typeface="Bookman Old Style"/>
              </a:rPr>
              <a:t> hired trucks for a fixed period on payment of hire charges which were utilized in its business of civil construction. There was no agreement for carrying out any work or to transport any goods or passengers from one place to another. Hiring of trucks for the purpose of using them in </a:t>
            </a:r>
            <a:r>
              <a:rPr lang="en-US" sz="1800" dirty="0" err="1">
                <a:latin typeface="Bookman Old Style"/>
              </a:rPr>
              <a:t>assessee’s</a:t>
            </a:r>
            <a:r>
              <a:rPr lang="en-US" sz="1800" dirty="0">
                <a:latin typeface="Bookman Old Style"/>
              </a:rPr>
              <a:t> business did not amount to contract for carrying out any work as contemplated in s. 194C. It was held that once the contract was not for carrying out any work, the provisions of s. 194C were not attracted and no disallowance u/s. 40(a)(</a:t>
            </a:r>
            <a:r>
              <a:rPr lang="en-US" sz="1800" dirty="0" err="1">
                <a:latin typeface="Bookman Old Style"/>
              </a:rPr>
              <a:t>ia</a:t>
            </a:r>
            <a:r>
              <a:rPr lang="en-US" sz="1800" dirty="0">
                <a:latin typeface="Bookman Old Style"/>
              </a:rPr>
              <a:t>) can be made. (</a:t>
            </a:r>
            <a:r>
              <a:rPr lang="en-US" sz="1800" b="1" dirty="0">
                <a:latin typeface="Bookman Old Style"/>
              </a:rPr>
              <a:t>Satish Aggarwal &amp; Co. 27 DTR 34.</a:t>
            </a:r>
            <a:r>
              <a:rPr lang="en-US" sz="1800" dirty="0">
                <a:latin typeface="Bookman Old Style"/>
              </a:rPr>
              <a:t>)</a:t>
            </a:r>
            <a:endParaRPr lang="en-US"/>
          </a:p>
          <a:p>
            <a:pPr algn="just"/>
            <a:endParaRPr lang="en-US" sz="1800" dirty="0">
              <a:latin typeface="Bookman Old Style" panose="02050604050505020204" pitchFamily="18" charset="0"/>
            </a:endParaRPr>
          </a:p>
          <a:p>
            <a:pPr algn="just"/>
            <a:r>
              <a:rPr lang="en-US" sz="1800" dirty="0">
                <a:latin typeface="Bookman Old Style"/>
              </a:rPr>
              <a:t>Payments made by </a:t>
            </a:r>
            <a:r>
              <a:rPr lang="en-US" sz="1800" dirty="0" err="1">
                <a:latin typeface="Bookman Old Style"/>
              </a:rPr>
              <a:t>assessee</a:t>
            </a:r>
            <a:r>
              <a:rPr lang="en-US" sz="1800" dirty="0">
                <a:latin typeface="Bookman Old Style"/>
              </a:rPr>
              <a:t> society to the truck owners who are its members after receiving the payments from the companies for transporting their goods are not subject to TDS u/s. 194C(2), as there is no sub contracts with the said companies on behalf of its members. Judgment of </a:t>
            </a:r>
            <a:r>
              <a:rPr lang="en-US" sz="1800" b="1" dirty="0">
                <a:latin typeface="Bookman Old Style"/>
              </a:rPr>
              <a:t>Ambuja Darla </a:t>
            </a:r>
            <a:r>
              <a:rPr lang="en-US" sz="1800" b="1" dirty="0" err="1">
                <a:latin typeface="Bookman Old Style"/>
              </a:rPr>
              <a:t>Kashlog</a:t>
            </a:r>
            <a:r>
              <a:rPr lang="en-US" sz="1800" b="1" dirty="0">
                <a:latin typeface="Bookman Old Style"/>
              </a:rPr>
              <a:t> Mangu Transport Co-op. Society 2009) 31 DTR 49 (HP)</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In the case of </a:t>
            </a:r>
            <a:r>
              <a:rPr lang="en-US" sz="1800" b="1" dirty="0">
                <a:latin typeface="Bookman Old Style"/>
              </a:rPr>
              <a:t>The East India Hotels Ltd. &amp; </a:t>
            </a:r>
            <a:r>
              <a:rPr lang="en-US" sz="1800" b="1" dirty="0" err="1">
                <a:latin typeface="Bookman Old Style"/>
              </a:rPr>
              <a:t>Anr</a:t>
            </a:r>
            <a:r>
              <a:rPr lang="en-US" sz="1800" b="1" dirty="0">
                <a:latin typeface="Bookman Old Style"/>
              </a:rPr>
              <a:t>. 223 CTR 133 </a:t>
            </a:r>
            <a:r>
              <a:rPr lang="en-US" sz="1800" dirty="0">
                <a:latin typeface="Bookman Old Style"/>
              </a:rPr>
              <a:t>it was held that facilities /amenities made available by a Hotel to its customers do not constitute “work” within the meaning of s. 194C and consequently, Circular No 681 dt. 8th March, 1994 to the extent it holds that services made available by a hotel to its customers are covered u/s. 194C must be held to be bad in law and is liable to be quashed.</a:t>
            </a:r>
            <a:endParaRPr lang="en-IN" sz="1800" dirty="0">
              <a:latin typeface="Bookman Old Style"/>
            </a:endParaRPr>
          </a:p>
        </p:txBody>
      </p:sp>
    </p:spTree>
    <p:extLst>
      <p:ext uri="{BB962C8B-B14F-4D97-AF65-F5344CB8AC3E}">
        <p14:creationId xmlns:p14="http://schemas.microsoft.com/office/powerpoint/2010/main" val="6193200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613225" y="643467"/>
            <a:ext cx="11381004" cy="5786725"/>
          </a:xfrm>
        </p:spPr>
        <p:txBody>
          <a:bodyPr vert="horz" lIns="91440" tIns="45720" rIns="91440" bIns="45720" rtlCol="0" anchor="ctr">
            <a:normAutofit/>
          </a:bodyPr>
          <a:lstStyle/>
          <a:p>
            <a:pPr algn="just"/>
            <a:r>
              <a:rPr lang="en-US" sz="1800" dirty="0">
                <a:latin typeface="Bookman Old Style"/>
              </a:rPr>
              <a:t>In the case of </a:t>
            </a:r>
            <a:r>
              <a:rPr lang="en-US" sz="1800" b="1" dirty="0" err="1">
                <a:latin typeface="Bookman Old Style"/>
              </a:rPr>
              <a:t>Shemaroo</a:t>
            </a:r>
            <a:r>
              <a:rPr lang="en-US" sz="1800" b="1" dirty="0">
                <a:latin typeface="Bookman Old Style"/>
              </a:rPr>
              <a:t> Video (P) Ltd. 31 SOT 65</a:t>
            </a:r>
            <a:r>
              <a:rPr lang="en-US" sz="1800" dirty="0">
                <a:latin typeface="Bookman Old Style"/>
              </a:rPr>
              <a:t>, the DVDs etc. were manufactured by entrepreneurs in their own establishment, in accordance with specifications of </a:t>
            </a:r>
            <a:r>
              <a:rPr lang="en-US" sz="1800" dirty="0" err="1">
                <a:latin typeface="Bookman Old Style"/>
              </a:rPr>
              <a:t>assessee</a:t>
            </a:r>
            <a:r>
              <a:rPr lang="en-US" sz="1800" dirty="0">
                <a:latin typeface="Bookman Old Style"/>
              </a:rPr>
              <a:t>, (ii) the raw material cost and other ancillary costs were also incurred by them, (iii) excise duty was paid by them and it was only when goods were sold to </a:t>
            </a:r>
            <a:r>
              <a:rPr lang="en-US" sz="1800" dirty="0" err="1">
                <a:latin typeface="Bookman Old Style"/>
              </a:rPr>
              <a:t>assessee</a:t>
            </a:r>
            <a:r>
              <a:rPr lang="en-US" sz="1800" dirty="0">
                <a:latin typeface="Bookman Old Style"/>
              </a:rPr>
              <a:t> that property in goods passed over to it, such agreements of the </a:t>
            </a:r>
            <a:r>
              <a:rPr lang="en-US" sz="1800" dirty="0" err="1">
                <a:latin typeface="Bookman Old Style"/>
              </a:rPr>
              <a:t>assessee</a:t>
            </a:r>
            <a:r>
              <a:rPr lang="en-US" sz="1800" dirty="0">
                <a:latin typeface="Bookman Old Style"/>
              </a:rPr>
              <a:t> with entrepreneurs could not be termed as works contract within the scope of s. 194C and hence no TDS was required.</a:t>
            </a:r>
            <a:endParaRPr lang="en-US"/>
          </a:p>
          <a:p>
            <a:pPr algn="just"/>
            <a:endParaRPr lang="en-US" sz="1800" dirty="0">
              <a:latin typeface="Bookman Old Style" panose="02050604050505020204" pitchFamily="18" charset="0"/>
            </a:endParaRPr>
          </a:p>
          <a:p>
            <a:pPr algn="just"/>
            <a:r>
              <a:rPr lang="en-US" sz="1800" dirty="0">
                <a:latin typeface="Bookman Old Style"/>
              </a:rPr>
              <a:t>As the payments were made directly to drivers or truck owners by </a:t>
            </a:r>
            <a:r>
              <a:rPr lang="en-US" sz="1800" err="1">
                <a:latin typeface="Bookman Old Style"/>
              </a:rPr>
              <a:t>assessee</a:t>
            </a:r>
            <a:r>
              <a:rPr lang="en-US" sz="1800" dirty="0">
                <a:latin typeface="Bookman Old Style"/>
              </a:rPr>
              <a:t> and through suppliers and further they were charging commission from </a:t>
            </a:r>
            <a:r>
              <a:rPr lang="en-US" sz="1800" err="1">
                <a:latin typeface="Bookman Old Style"/>
              </a:rPr>
              <a:t>truckwals</a:t>
            </a:r>
            <a:r>
              <a:rPr lang="en-US" sz="1800" dirty="0">
                <a:latin typeface="Bookman Old Style"/>
              </a:rPr>
              <a:t> and not from the </a:t>
            </a:r>
            <a:r>
              <a:rPr lang="en-US" sz="1800" err="1">
                <a:latin typeface="Bookman Old Style"/>
              </a:rPr>
              <a:t>assessee</a:t>
            </a:r>
            <a:r>
              <a:rPr lang="en-US" sz="1800" dirty="0">
                <a:latin typeface="Bookman Old Style"/>
              </a:rPr>
              <a:t>. Further it was found that no payment exceeding Rs. 20000/- was paid to truck owners or drivers, provisions of s. 194C </a:t>
            </a:r>
            <a:r>
              <a:rPr lang="en-US" sz="1800" dirty="0" err="1">
                <a:latin typeface="Bookman Old Style"/>
              </a:rPr>
              <a:t>can not</a:t>
            </a:r>
            <a:r>
              <a:rPr lang="en-US" sz="1800" dirty="0">
                <a:latin typeface="Bookman Old Style"/>
              </a:rPr>
              <a:t> be made applicable. This was </a:t>
            </a:r>
            <a:r>
              <a:rPr lang="en-US" sz="1800" dirty="0" err="1">
                <a:latin typeface="Bookman Old Style"/>
              </a:rPr>
              <a:t>deciced</a:t>
            </a:r>
            <a:r>
              <a:rPr lang="en-US" sz="1800" dirty="0">
                <a:latin typeface="Bookman Old Style"/>
              </a:rPr>
              <a:t> in the case of </a:t>
            </a:r>
            <a:r>
              <a:rPr lang="en-US" sz="1800" b="1" dirty="0" err="1">
                <a:latin typeface="Bookman Old Style"/>
              </a:rPr>
              <a:t>Bhoruka</a:t>
            </a:r>
            <a:r>
              <a:rPr lang="en-US" sz="1800" b="1" dirty="0">
                <a:latin typeface="Bookman Old Style"/>
              </a:rPr>
              <a:t> </a:t>
            </a:r>
            <a:r>
              <a:rPr lang="en-US" sz="1800" b="1" dirty="0" err="1">
                <a:latin typeface="Bookman Old Style"/>
              </a:rPr>
              <a:t>Roadlines</a:t>
            </a:r>
            <a:r>
              <a:rPr lang="en-US" sz="1800" b="1" dirty="0">
                <a:latin typeface="Bookman Old Style"/>
              </a:rPr>
              <a:t> Ltd. 117 ITD 311</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 In the case of </a:t>
            </a:r>
            <a:r>
              <a:rPr lang="en-US" sz="1800" b="1" dirty="0">
                <a:latin typeface="Bookman Old Style"/>
              </a:rPr>
              <a:t>Dewan Chand 17 DTR 337 </a:t>
            </a:r>
            <a:r>
              <a:rPr lang="en-US" sz="1800" dirty="0">
                <a:latin typeface="Bookman Old Style"/>
              </a:rPr>
              <a:t>Payments made by the </a:t>
            </a:r>
            <a:r>
              <a:rPr lang="en-US" sz="1800" err="1">
                <a:latin typeface="Bookman Old Style"/>
              </a:rPr>
              <a:t>assessee</a:t>
            </a:r>
            <a:r>
              <a:rPr lang="en-US" sz="1800" dirty="0">
                <a:latin typeface="Bookman Old Style"/>
              </a:rPr>
              <a:t> to the employees employed by it on daily wage basis cannot be said to be a contractual payment, as such the </a:t>
            </a:r>
            <a:r>
              <a:rPr lang="en-US" sz="1800" err="1">
                <a:latin typeface="Bookman Old Style"/>
              </a:rPr>
              <a:t>assessee</a:t>
            </a:r>
            <a:r>
              <a:rPr lang="en-US" sz="1800" dirty="0">
                <a:latin typeface="Bookman Old Style"/>
              </a:rPr>
              <a:t> in such cases was not required to deduct tax from such payments u/s. 194C of the Act. Where the asses see had produced confirmation from the parties to whom payments were made, confirming the fact that they have included the amount received from the </a:t>
            </a:r>
            <a:r>
              <a:rPr lang="en-US" sz="1800" err="1">
                <a:latin typeface="Bookman Old Style"/>
              </a:rPr>
              <a:t>assessee</a:t>
            </a:r>
            <a:r>
              <a:rPr lang="en-US" sz="1800" dirty="0">
                <a:latin typeface="Bookman Old Style"/>
              </a:rPr>
              <a:t> as their income and paid taxes thereon, the </a:t>
            </a:r>
            <a:r>
              <a:rPr lang="en-US" sz="1800" err="1">
                <a:latin typeface="Bookman Old Style"/>
              </a:rPr>
              <a:t>assessee</a:t>
            </a:r>
            <a:r>
              <a:rPr lang="en-US" sz="1800" dirty="0">
                <a:latin typeface="Bookman Old Style"/>
              </a:rPr>
              <a:t> cannot be treated as </a:t>
            </a:r>
            <a:r>
              <a:rPr lang="en-US" sz="1800" err="1">
                <a:latin typeface="Bookman Old Style"/>
              </a:rPr>
              <a:t>assessee</a:t>
            </a:r>
            <a:r>
              <a:rPr lang="en-US" sz="1800" dirty="0">
                <a:latin typeface="Bookman Old Style"/>
              </a:rPr>
              <a:t> in default under the provisions of s. 201(1) of the Act for </a:t>
            </a:r>
            <a:r>
              <a:rPr lang="en-US" sz="1800" err="1">
                <a:latin typeface="Bookman Old Style"/>
              </a:rPr>
              <a:t>non deduction</a:t>
            </a:r>
            <a:r>
              <a:rPr lang="en-US" sz="1800" dirty="0">
                <a:latin typeface="Bookman Old Style"/>
              </a:rPr>
              <a:t> of tax at source.</a:t>
            </a:r>
            <a:endParaRPr lang="en-IN" sz="1800" dirty="0">
              <a:latin typeface="Bookman Old Style"/>
            </a:endParaRPr>
          </a:p>
        </p:txBody>
      </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42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0239-EB95-EBD0-4646-9FC5A29CDFFD}"/>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 Section 194B and 194BB – Clarification on threshold limit for winning income from lottery, crossword puzzle and horse racing</a:t>
            </a:r>
            <a:endParaRPr lang="en-IN" dirty="0"/>
          </a:p>
        </p:txBody>
      </p:sp>
      <p:sp>
        <p:nvSpPr>
          <p:cNvPr id="3" name="Content Placeholder 2">
            <a:extLst>
              <a:ext uri="{FF2B5EF4-FFF2-40B4-BE49-F238E27FC236}">
                <a16:creationId xmlns:a16="http://schemas.microsoft.com/office/drawing/2014/main" id="{4914C3FF-211A-E581-08C3-02C2A56A351E}"/>
              </a:ext>
            </a:extLst>
          </p:cNvPr>
          <p:cNvSpPr>
            <a:spLocks noGrp="1"/>
          </p:cNvSpPr>
          <p:nvPr>
            <p:ph idx="1"/>
          </p:nvPr>
        </p:nvSpPr>
        <p:spPr>
          <a:xfrm>
            <a:off x="838200" y="2506662"/>
            <a:ext cx="10515600" cy="4351338"/>
          </a:xfrm>
        </p:spPr>
        <p:txBody>
          <a:bodyPr/>
          <a:lstStyle/>
          <a:p>
            <a:pPr algn="just">
              <a:spcAft>
                <a:spcPts val="1100"/>
              </a:spcAft>
            </a:pPr>
            <a:r>
              <a:rPr lang="en-GB" b="0" i="0" dirty="0">
                <a:solidFill>
                  <a:srgbClr val="212529"/>
                </a:solidFill>
                <a:effectLst/>
                <a:latin typeface="Georgia" panose="02040502050405020303" pitchFamily="18" charset="0"/>
              </a:rPr>
              <a:t>The existing threshold limit of INR 10,000 for tax deduction on such income is clarified to be the limit per FY.</a:t>
            </a:r>
          </a:p>
          <a:p>
            <a:pPr algn="just">
              <a:spcAft>
                <a:spcPts val="1100"/>
              </a:spcAft>
            </a:pPr>
            <a:r>
              <a:rPr lang="en-GB" b="0" i="0" dirty="0">
                <a:solidFill>
                  <a:srgbClr val="212529"/>
                </a:solidFill>
                <a:effectLst/>
                <a:latin typeface="Georgia" panose="02040502050405020303" pitchFamily="18" charset="0"/>
              </a:rPr>
              <a:t>Presently, by splitting the winning income into multiple transactions below INR 10,000, the payers could circumvent the requirement to withhold tax. The proposed amendment seeks to curb the existing loophole of the sections.</a:t>
            </a:r>
          </a:p>
          <a:p>
            <a:endParaRPr lang="en-IN" b="1" dirty="0"/>
          </a:p>
        </p:txBody>
      </p:sp>
    </p:spTree>
    <p:extLst>
      <p:ext uri="{BB962C8B-B14F-4D97-AF65-F5344CB8AC3E}">
        <p14:creationId xmlns:p14="http://schemas.microsoft.com/office/powerpoint/2010/main" val="1091419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2"/>
          <p:cNvSpPr>
            <a:spLocks noGrp="1"/>
          </p:cNvSpPr>
          <p:nvPr>
            <p:ph idx="1"/>
          </p:nvPr>
        </p:nvSpPr>
        <p:spPr>
          <a:xfrm>
            <a:off x="542826" y="849906"/>
            <a:ext cx="11208663" cy="5263983"/>
          </a:xfrm>
        </p:spPr>
        <p:txBody>
          <a:bodyPr vert="horz" lIns="91440" tIns="45720" rIns="91440" bIns="45720" rtlCol="0" anchor="t">
            <a:normAutofit/>
          </a:bodyPr>
          <a:lstStyle/>
          <a:p>
            <a:pPr algn="just"/>
            <a:r>
              <a:rPr lang="en-US" sz="1800" dirty="0">
                <a:latin typeface="Bookman Old Style"/>
              </a:rPr>
              <a:t>Mumbai High court in the case of </a:t>
            </a:r>
            <a:r>
              <a:rPr lang="en-US" sz="1800" b="1" dirty="0">
                <a:latin typeface="Bookman Old Style"/>
              </a:rPr>
              <a:t>Mukta Arts Limited 31 SOT 244 </a:t>
            </a:r>
            <a:r>
              <a:rPr lang="en-US" sz="1800" dirty="0">
                <a:latin typeface="Bookman Old Style"/>
              </a:rPr>
              <a:t>decided that Provisions of s. 194C would not apply to the film financing arrangements.</a:t>
            </a:r>
            <a:endParaRPr lang="en-US"/>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err="1">
                <a:latin typeface="Bookman Old Style"/>
              </a:rPr>
              <a:t>Samanwaya</a:t>
            </a:r>
            <a:r>
              <a:rPr lang="en-US" sz="1800" b="1" dirty="0">
                <a:latin typeface="Bookman Old Style"/>
              </a:rPr>
              <a:t> 34 SOT 332 </a:t>
            </a:r>
            <a:r>
              <a:rPr lang="en-US" sz="1800" dirty="0">
                <a:latin typeface="Bookman Old Style"/>
              </a:rPr>
              <a:t>it was held that </a:t>
            </a:r>
            <a:r>
              <a:rPr lang="en-US" sz="1800" dirty="0" err="1">
                <a:latin typeface="Bookman Old Style"/>
              </a:rPr>
              <a:t>Labour</a:t>
            </a:r>
            <a:r>
              <a:rPr lang="en-US" sz="1800" dirty="0">
                <a:latin typeface="Bookman Old Style"/>
              </a:rPr>
              <a:t> sardars could not be called </a:t>
            </a:r>
            <a:r>
              <a:rPr lang="en-US" sz="1800" dirty="0" err="1">
                <a:latin typeface="Bookman Old Style"/>
              </a:rPr>
              <a:t>labour</a:t>
            </a:r>
            <a:r>
              <a:rPr lang="en-US" sz="1800" dirty="0">
                <a:latin typeface="Bookman Old Style"/>
              </a:rPr>
              <a:t> contractors, within the meaning of s. 194C(2), hence provisions of s. 40(a)(</a:t>
            </a:r>
            <a:r>
              <a:rPr lang="en-US" sz="1800" dirty="0" err="1">
                <a:latin typeface="Bookman Old Style"/>
              </a:rPr>
              <a:t>ia</a:t>
            </a:r>
            <a:r>
              <a:rPr lang="en-US" sz="1800" dirty="0">
                <a:latin typeface="Bookman Old Style"/>
              </a:rPr>
              <a:t>), </a:t>
            </a:r>
            <a:r>
              <a:rPr lang="en-US" sz="1800" dirty="0" err="1">
                <a:latin typeface="Bookman Old Style"/>
              </a:rPr>
              <a:t>can not</a:t>
            </a:r>
            <a:r>
              <a:rPr lang="en-US" sz="1800" dirty="0">
                <a:latin typeface="Bookman Old Style"/>
              </a:rPr>
              <a:t> be made applicable.</a:t>
            </a:r>
          </a:p>
          <a:p>
            <a:pPr algn="just"/>
            <a:endParaRPr lang="en-IN" sz="1800" dirty="0">
              <a:latin typeface="Bookman Old Style" panose="02050604050505020204" pitchFamily="18" charset="0"/>
            </a:endParaRPr>
          </a:p>
          <a:p>
            <a:pPr algn="just"/>
            <a:r>
              <a:rPr lang="en-US" sz="1800" dirty="0">
                <a:latin typeface="Bookman Old Style"/>
              </a:rPr>
              <a:t>Supply of outsourced manufactured goods by contract manufacturers constituted outright sale and not contract of work within the scope of s. 194C, hence </a:t>
            </a:r>
            <a:r>
              <a:rPr lang="en-US" sz="1800" err="1">
                <a:latin typeface="Bookman Old Style"/>
              </a:rPr>
              <a:t>assessee</a:t>
            </a:r>
            <a:r>
              <a:rPr lang="en-US" sz="1800" dirty="0">
                <a:latin typeface="Bookman Old Style"/>
              </a:rPr>
              <a:t> was not liable to deduct tax at source from the purchase price of goods paid by </a:t>
            </a:r>
            <a:r>
              <a:rPr lang="en-US" sz="1800" err="1">
                <a:latin typeface="Bookman Old Style"/>
              </a:rPr>
              <a:t>assessee</a:t>
            </a:r>
            <a:r>
              <a:rPr lang="en-US" sz="1800" dirty="0">
                <a:latin typeface="Bookman Old Style"/>
              </a:rPr>
              <a:t> to contract manufacturers, therefore, such payment could not be disallowed by invoking s. 40(a)(</a:t>
            </a:r>
            <a:r>
              <a:rPr lang="en-US" sz="1800" err="1">
                <a:latin typeface="Bookman Old Style"/>
              </a:rPr>
              <a:t>ia</a:t>
            </a:r>
            <a:r>
              <a:rPr lang="en-US" sz="1800" dirty="0">
                <a:latin typeface="Bookman Old Style"/>
              </a:rPr>
              <a:t>). It has been decided in the case of </a:t>
            </a:r>
            <a:r>
              <a:rPr lang="en-US" sz="1800" b="1" err="1">
                <a:latin typeface="Bookman Old Style"/>
              </a:rPr>
              <a:t>Tureg</a:t>
            </a:r>
            <a:r>
              <a:rPr lang="en-US" sz="1800" b="1" dirty="0">
                <a:latin typeface="Bookman Old Style"/>
              </a:rPr>
              <a:t> Marketing (P) Ltd. 112 TTJ 343</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 In case of </a:t>
            </a:r>
            <a:r>
              <a:rPr lang="en-US" sz="1800" b="1" dirty="0">
                <a:latin typeface="Bookman Old Style"/>
              </a:rPr>
              <a:t>Bhagwati Steels 326 ITR 108 </a:t>
            </a:r>
            <a:r>
              <a:rPr lang="en-US" sz="1800" dirty="0">
                <a:latin typeface="Bookman Old Style"/>
              </a:rPr>
              <a:t>it was held that </a:t>
            </a:r>
            <a:r>
              <a:rPr lang="en-US" sz="1800" err="1">
                <a:latin typeface="Bookman Old Style"/>
              </a:rPr>
              <a:t>assessee</a:t>
            </a:r>
            <a:r>
              <a:rPr lang="en-US" sz="1800" dirty="0">
                <a:latin typeface="Bookman Old Style"/>
              </a:rPr>
              <a:t> not paid any amount to procurement agencies on account of transportation, interest or storage charges – No liability for deduction of tax u/s 194C.</a:t>
            </a:r>
          </a:p>
          <a:p>
            <a:pPr algn="just"/>
            <a:endParaRPr lang="en-IN" sz="1800" dirty="0">
              <a:latin typeface="Bookman Old Style" panose="02050604050505020204" pitchFamily="18" charset="0"/>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13878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531962" y="643466"/>
            <a:ext cx="11002192" cy="5571065"/>
          </a:xfrm>
          <a:noFill/>
        </p:spPr>
        <p:txBody>
          <a:bodyPr vert="horz" lIns="91440" tIns="45720" rIns="91440" bIns="45720" rtlCol="0" anchor="ctr">
            <a:noAutofit/>
          </a:bodyPr>
          <a:lstStyle/>
          <a:p>
            <a:pPr algn="just"/>
            <a:r>
              <a:rPr lang="en-US" sz="1800" dirty="0">
                <a:latin typeface="Bookman Old Style"/>
              </a:rPr>
              <a:t>Since the </a:t>
            </a:r>
            <a:r>
              <a:rPr lang="en-US" sz="1800" err="1">
                <a:latin typeface="Bookman Old Style"/>
              </a:rPr>
              <a:t>assessee</a:t>
            </a:r>
            <a:r>
              <a:rPr lang="en-US" sz="1800" dirty="0">
                <a:latin typeface="Bookman Old Style"/>
              </a:rPr>
              <a:t>, a transporter was not liable to get his accounts audited under section 44AB., in the immediately preceding assessment year, he was not required to deduct tax at source under section 194C from the payments could not be disallowed under section 40(a) (</a:t>
            </a:r>
            <a:r>
              <a:rPr lang="en-US" sz="1800" err="1">
                <a:latin typeface="Bookman Old Style"/>
              </a:rPr>
              <a:t>ia</a:t>
            </a:r>
            <a:r>
              <a:rPr lang="en-US" sz="1800" dirty="0">
                <a:latin typeface="Bookman Old Style"/>
              </a:rPr>
              <a:t>) on account of </a:t>
            </a:r>
            <a:r>
              <a:rPr lang="en-US" sz="1800" err="1">
                <a:latin typeface="Bookman Old Style"/>
              </a:rPr>
              <a:t>non deduction</a:t>
            </a:r>
            <a:r>
              <a:rPr lang="en-US" sz="1800" dirty="0">
                <a:latin typeface="Bookman Old Style"/>
              </a:rPr>
              <a:t> of TDS. This was decided in the case of </a:t>
            </a:r>
            <a:r>
              <a:rPr lang="en-US" sz="1800" b="1" dirty="0">
                <a:latin typeface="Bookman Old Style"/>
              </a:rPr>
              <a:t>ITO v </a:t>
            </a:r>
            <a:r>
              <a:rPr lang="en-US" sz="1800" b="1" err="1">
                <a:latin typeface="Bookman Old Style"/>
              </a:rPr>
              <a:t>Dhirubhai</a:t>
            </a:r>
            <a:r>
              <a:rPr lang="en-US" sz="1800" b="1" dirty="0">
                <a:latin typeface="Bookman Old Style"/>
              </a:rPr>
              <a:t> </a:t>
            </a:r>
            <a:r>
              <a:rPr lang="en-US" sz="1800" b="1" err="1">
                <a:latin typeface="Bookman Old Style"/>
              </a:rPr>
              <a:t>Dajibhai</a:t>
            </a:r>
            <a:r>
              <a:rPr lang="en-US" sz="1800" b="1" dirty="0">
                <a:latin typeface="Bookman Old Style"/>
              </a:rPr>
              <a:t> Patel 133 TTJ (</a:t>
            </a:r>
            <a:r>
              <a:rPr lang="en-US" sz="1800" b="1" err="1">
                <a:latin typeface="Bookman Old Style"/>
              </a:rPr>
              <a:t>Ahd</a:t>
            </a:r>
            <a:r>
              <a:rPr lang="en-US" sz="1800" b="1" dirty="0">
                <a:latin typeface="Bookman Old Style"/>
              </a:rPr>
              <a:t>) (UO) 1</a:t>
            </a:r>
            <a:r>
              <a:rPr lang="en-US" sz="1800" dirty="0">
                <a:latin typeface="Bookman Old Style"/>
              </a:rPr>
              <a:t>.</a:t>
            </a:r>
            <a:endParaRPr lang="en-US"/>
          </a:p>
          <a:p>
            <a:pPr algn="just"/>
            <a:endParaRPr lang="en-US" sz="1800" dirty="0">
              <a:latin typeface="Bookman Old Style" panose="02050604050505020204" pitchFamily="18" charset="0"/>
            </a:endParaRPr>
          </a:p>
          <a:p>
            <a:pPr algn="just"/>
            <a:r>
              <a:rPr lang="en-US" sz="1800" dirty="0">
                <a:latin typeface="Bookman Old Style"/>
              </a:rPr>
              <a:t>Section 194C TDS on Advertisement Expenses paid to News Paper Agencies – </a:t>
            </a:r>
            <a:r>
              <a:rPr lang="en-US" sz="1800" b="1" dirty="0">
                <a:latin typeface="Bookman Old Style"/>
              </a:rPr>
              <a:t>Mehra </a:t>
            </a:r>
            <a:r>
              <a:rPr lang="en-US" sz="1800" b="1" err="1">
                <a:latin typeface="Bookman Old Style"/>
              </a:rPr>
              <a:t>Eyetech</a:t>
            </a:r>
            <a:r>
              <a:rPr lang="en-US" sz="1800" b="1" dirty="0">
                <a:latin typeface="Bookman Old Style"/>
              </a:rPr>
              <a:t> Pvt. Ltd. Vs Add. CIT (ITAT Mumbai); ITA No. 1760/Mum/2019</a:t>
            </a:r>
            <a:r>
              <a:rPr lang="en-US" sz="1800" dirty="0">
                <a:latin typeface="Bookman Old Style"/>
              </a:rPr>
              <a:t>.</a:t>
            </a:r>
          </a:p>
          <a:p>
            <a:pPr algn="just"/>
            <a:endParaRPr lang="en-US" sz="1800" b="1" dirty="0">
              <a:latin typeface="Bookman Old Style" panose="02050604050505020204" pitchFamily="18" charset="0"/>
            </a:endParaRPr>
          </a:p>
          <a:p>
            <a:pPr algn="just"/>
            <a:r>
              <a:rPr lang="en-US" sz="1800" dirty="0">
                <a:latin typeface="Bookman Old Style"/>
              </a:rPr>
              <a:t>Retention money taxable in year of contract condition fulfilment – </a:t>
            </a:r>
            <a:r>
              <a:rPr lang="en-US" sz="1800" b="1" dirty="0">
                <a:latin typeface="Bookman Old Style"/>
              </a:rPr>
              <a:t>DCIT Vs EMC Limited (ITAT Kolkata); ITA No. 2149/</a:t>
            </a:r>
            <a:r>
              <a:rPr lang="en-US" sz="1800" b="1" err="1">
                <a:latin typeface="Bookman Old Style"/>
              </a:rPr>
              <a:t>Kol</a:t>
            </a:r>
            <a:r>
              <a:rPr lang="en-US" sz="1800" b="1" dirty="0">
                <a:latin typeface="Bookman Old Style"/>
              </a:rPr>
              <a:t>/2017</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No TDS on harvesting charges paid on behalf of farmers as agent – </a:t>
            </a:r>
            <a:r>
              <a:rPr lang="en-US" sz="1800" b="1" dirty="0">
                <a:latin typeface="Bookman Old Style"/>
              </a:rPr>
              <a:t>Parry Sugar Industries Limited Vs DCIT (ITAT Bangalore); ITA No. 2814/Bang/2018</a:t>
            </a:r>
            <a:r>
              <a:rPr lang="en-US" sz="1800" dirty="0">
                <a:latin typeface="Bookman Old Style"/>
              </a:rPr>
              <a:t>.</a:t>
            </a:r>
          </a:p>
          <a:p>
            <a:pPr algn="just"/>
            <a:endParaRPr lang="en-US" sz="1800" dirty="0">
              <a:latin typeface="Bookman Old Style" panose="02050604050505020204" pitchFamily="18" charset="0"/>
            </a:endParaRPr>
          </a:p>
          <a:p>
            <a:pPr algn="just"/>
            <a:r>
              <a:rPr lang="en-IN" sz="1800" dirty="0">
                <a:latin typeface="Bookman Old Style"/>
              </a:rPr>
              <a:t>Section 194C TDS not applicable on terminal handling charges – </a:t>
            </a:r>
            <a:r>
              <a:rPr lang="en-IN" sz="1800" b="1" dirty="0">
                <a:latin typeface="Bookman Old Style"/>
              </a:rPr>
              <a:t>DCIT Vs </a:t>
            </a:r>
            <a:r>
              <a:rPr lang="en-IN" sz="1800" b="1" err="1">
                <a:latin typeface="Bookman Old Style"/>
              </a:rPr>
              <a:t>Keshodwala</a:t>
            </a:r>
            <a:r>
              <a:rPr lang="en-IN" sz="1800" b="1" dirty="0">
                <a:latin typeface="Bookman Old Style"/>
              </a:rPr>
              <a:t> Foods (ITAT Rajkot); ITA No. 1133/</a:t>
            </a:r>
            <a:r>
              <a:rPr lang="en-IN" sz="1800" b="1" err="1">
                <a:latin typeface="Bookman Old Style"/>
              </a:rPr>
              <a:t>Rjt</a:t>
            </a:r>
            <a:r>
              <a:rPr lang="en-IN" sz="1800" b="1" dirty="0">
                <a:latin typeface="Bookman Old Style"/>
              </a:rPr>
              <a:t>/2010</a:t>
            </a:r>
            <a:r>
              <a:rPr lang="en-IN" sz="1800" dirty="0">
                <a:latin typeface="Bookman Old Style"/>
              </a:rPr>
              <a:t>.</a:t>
            </a:r>
            <a:endParaRPr lang="en-IN" sz="1800" b="1" dirty="0">
              <a:latin typeface="Bookman Old Style"/>
            </a:endParaRPr>
          </a:p>
        </p:txBody>
      </p:sp>
    </p:spTree>
    <p:extLst>
      <p:ext uri="{BB962C8B-B14F-4D97-AF65-F5344CB8AC3E}">
        <p14:creationId xmlns:p14="http://schemas.microsoft.com/office/powerpoint/2010/main" val="2087967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4" name="Rectangle 13">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1"/>
          <p:cNvSpPr txBox="1">
            <a:spLocks/>
          </p:cNvSpPr>
          <p:nvPr/>
        </p:nvSpPr>
        <p:spPr>
          <a:xfrm>
            <a:off x="682926" y="1130060"/>
            <a:ext cx="3995468" cy="9028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kern="1200" dirty="0">
                <a:latin typeface="Bookman Old Style"/>
              </a:rPr>
              <a:t>Section 194H</a:t>
            </a:r>
          </a:p>
        </p:txBody>
      </p:sp>
      <p:sp>
        <p:nvSpPr>
          <p:cNvPr id="6" name="Content Placeholder 2"/>
          <p:cNvSpPr>
            <a:spLocks noGrp="1"/>
          </p:cNvSpPr>
          <p:nvPr>
            <p:ph idx="1"/>
          </p:nvPr>
        </p:nvSpPr>
        <p:spPr>
          <a:xfrm>
            <a:off x="580848" y="1877682"/>
            <a:ext cx="10831899" cy="3850257"/>
          </a:xfrm>
        </p:spPr>
        <p:txBody>
          <a:bodyPr vert="horz" lIns="91440" tIns="45720" rIns="91440" bIns="45720" rtlCol="0" anchor="t">
            <a:noAutofit/>
          </a:bodyPr>
          <a:lstStyle/>
          <a:p>
            <a:pPr algn="just"/>
            <a:r>
              <a:rPr lang="en-US" sz="1800" dirty="0">
                <a:solidFill>
                  <a:schemeClr val="tx1">
                    <a:alpha val="55000"/>
                  </a:schemeClr>
                </a:solidFill>
                <a:latin typeface="Bookman Old Style"/>
              </a:rPr>
              <a:t>In case of </a:t>
            </a:r>
            <a:r>
              <a:rPr lang="en-US" sz="1800" b="1" dirty="0">
                <a:solidFill>
                  <a:schemeClr val="tx1">
                    <a:alpha val="55000"/>
                  </a:schemeClr>
                </a:solidFill>
                <a:latin typeface="Bookman Old Style"/>
              </a:rPr>
              <a:t>CIT vs Singapore Airlines Limited 319 ITR 29 </a:t>
            </a:r>
            <a:r>
              <a:rPr lang="en-US" sz="1800" dirty="0">
                <a:solidFill>
                  <a:schemeClr val="tx1">
                    <a:alpha val="55000"/>
                  </a:schemeClr>
                </a:solidFill>
                <a:latin typeface="Bookman Old Style"/>
              </a:rPr>
              <a:t>Airlines selling tickets to travel agents and amounts realized by travel agents in excess of net fare retained by them under passenger sales agency agreement. Same amounts to commission and TDS to be deducted on it. However free tickets does not comes under commission.</a:t>
            </a:r>
            <a:endParaRPr lang="en-US" sz="1800" dirty="0">
              <a:solidFill>
                <a:srgbClr val="000000">
                  <a:alpha val="55000"/>
                </a:srgbClr>
              </a:solidFill>
              <a:latin typeface="Bookman Old Style"/>
              <a:cs typeface="Calibri"/>
            </a:endParaRPr>
          </a:p>
          <a:p>
            <a:pPr algn="just"/>
            <a:endParaRPr lang="en-US" sz="600" dirty="0">
              <a:solidFill>
                <a:srgbClr val="000000">
                  <a:alpha val="55000"/>
                </a:srgbClr>
              </a:solidFill>
              <a:latin typeface="Bookman Old Style"/>
              <a:cs typeface="Calibri"/>
            </a:endParaRPr>
          </a:p>
          <a:p>
            <a:pPr algn="just"/>
            <a:r>
              <a:rPr lang="en-US" sz="1800" dirty="0">
                <a:solidFill>
                  <a:schemeClr val="tx1">
                    <a:alpha val="55000"/>
                  </a:schemeClr>
                </a:solidFill>
                <a:latin typeface="Bookman Old Style"/>
              </a:rPr>
              <a:t>In case of </a:t>
            </a:r>
            <a:r>
              <a:rPr lang="en-US" sz="1800" b="1" dirty="0">
                <a:solidFill>
                  <a:schemeClr val="tx1">
                    <a:alpha val="55000"/>
                  </a:schemeClr>
                </a:solidFill>
                <a:latin typeface="Bookman Old Style"/>
              </a:rPr>
              <a:t>Vodafone Essar Cellular Ltd. vs. ACIT 35 DTR 393 </a:t>
            </a:r>
            <a:r>
              <a:rPr lang="en-US" sz="1800" dirty="0">
                <a:solidFill>
                  <a:schemeClr val="tx1">
                    <a:alpha val="55000"/>
                  </a:schemeClr>
                </a:solidFill>
                <a:latin typeface="Bookman Old Style"/>
              </a:rPr>
              <a:t>it had been decided that margin earned by the </a:t>
            </a:r>
            <a:r>
              <a:rPr lang="en-US" sz="1800" err="1">
                <a:solidFill>
                  <a:schemeClr val="tx1">
                    <a:alpha val="55000"/>
                  </a:schemeClr>
                </a:solidFill>
                <a:latin typeface="Bookman Old Style"/>
              </a:rPr>
              <a:t>assessee</a:t>
            </a:r>
            <a:r>
              <a:rPr lang="en-US" sz="1800" dirty="0">
                <a:solidFill>
                  <a:schemeClr val="tx1">
                    <a:alpha val="55000"/>
                  </a:schemeClr>
                </a:solidFill>
                <a:latin typeface="Bookman Old Style"/>
              </a:rPr>
              <a:t> company on supply of prepaid SIM cards and recharge coupons </a:t>
            </a:r>
            <a:r>
              <a:rPr lang="en-US" sz="1800" err="1">
                <a:solidFill>
                  <a:schemeClr val="tx1">
                    <a:alpha val="55000"/>
                  </a:schemeClr>
                </a:solidFill>
                <a:latin typeface="Bookman Old Style"/>
              </a:rPr>
              <a:t>etc</a:t>
            </a:r>
            <a:r>
              <a:rPr lang="en-US" sz="1800" dirty="0">
                <a:solidFill>
                  <a:schemeClr val="tx1">
                    <a:alpha val="55000"/>
                  </a:schemeClr>
                </a:solidFill>
                <a:latin typeface="Bookman Old Style"/>
              </a:rPr>
              <a:t> was in the nature of commission and therefore the </a:t>
            </a:r>
            <a:r>
              <a:rPr lang="en-US" sz="1800" dirty="0" err="1">
                <a:solidFill>
                  <a:schemeClr val="tx1">
                    <a:alpha val="55000"/>
                  </a:schemeClr>
                </a:solidFill>
                <a:latin typeface="Bookman Old Style"/>
              </a:rPr>
              <a:t>assessee</a:t>
            </a:r>
            <a:r>
              <a:rPr lang="en-US" sz="1800" dirty="0">
                <a:solidFill>
                  <a:schemeClr val="tx1">
                    <a:alpha val="55000"/>
                  </a:schemeClr>
                </a:solidFill>
                <a:latin typeface="Bookman Old Style"/>
              </a:rPr>
              <a:t> service provider is liable to deduct tax at source under section 194H. Same was also confirmed in the case of </a:t>
            </a:r>
            <a:r>
              <a:rPr lang="en-US" sz="1800" b="1" dirty="0">
                <a:solidFill>
                  <a:schemeClr val="tx1">
                    <a:alpha val="55000"/>
                  </a:schemeClr>
                </a:solidFill>
                <a:latin typeface="Bookman Old Style"/>
              </a:rPr>
              <a:t>Idea Cellular Limited in case no. ITA Nos. 146 of 2009 </a:t>
            </a:r>
            <a:r>
              <a:rPr lang="en-US" sz="1800" dirty="0">
                <a:solidFill>
                  <a:schemeClr val="tx1">
                    <a:alpha val="55000"/>
                  </a:schemeClr>
                </a:solidFill>
                <a:latin typeface="Bookman Old Style"/>
              </a:rPr>
              <a:t>dated 19-2-2010 Delhi.</a:t>
            </a:r>
            <a:endParaRPr lang="en-US" sz="1800" dirty="0">
              <a:solidFill>
                <a:schemeClr val="tx1">
                  <a:alpha val="55000"/>
                </a:schemeClr>
              </a:solidFill>
              <a:latin typeface="Bookman Old Style"/>
              <a:cs typeface="Calibri"/>
            </a:endParaRPr>
          </a:p>
          <a:p>
            <a:pPr algn="just"/>
            <a:endParaRPr lang="en-US" sz="600" dirty="0">
              <a:solidFill>
                <a:srgbClr val="000000">
                  <a:alpha val="55000"/>
                </a:srgbClr>
              </a:solidFill>
              <a:latin typeface="Bookman Old Style"/>
              <a:cs typeface="Calibri"/>
            </a:endParaRPr>
          </a:p>
          <a:p>
            <a:pPr algn="just"/>
            <a:r>
              <a:rPr lang="en-US" sz="1800" dirty="0">
                <a:solidFill>
                  <a:schemeClr val="tx1">
                    <a:alpha val="55000"/>
                  </a:schemeClr>
                </a:solidFill>
                <a:latin typeface="Bookman Old Style"/>
              </a:rPr>
              <a:t>In the case of </a:t>
            </a:r>
            <a:r>
              <a:rPr lang="en-US" sz="1800" b="1" dirty="0">
                <a:solidFill>
                  <a:schemeClr val="tx1">
                    <a:alpha val="55000"/>
                  </a:schemeClr>
                </a:solidFill>
                <a:latin typeface="Bookman Old Style"/>
              </a:rPr>
              <a:t>CIT v Director, </a:t>
            </a:r>
            <a:r>
              <a:rPr lang="en-US" sz="1800" b="1" err="1">
                <a:solidFill>
                  <a:schemeClr val="tx1">
                    <a:alpha val="55000"/>
                  </a:schemeClr>
                </a:solidFill>
                <a:latin typeface="Bookman Old Style"/>
              </a:rPr>
              <a:t>Prasar</a:t>
            </a:r>
            <a:r>
              <a:rPr lang="en-US" sz="1800" b="1" dirty="0">
                <a:solidFill>
                  <a:schemeClr val="tx1">
                    <a:alpha val="55000"/>
                  </a:schemeClr>
                </a:solidFill>
                <a:latin typeface="Bookman Old Style"/>
              </a:rPr>
              <a:t> Bharati 325 ITR 205</a:t>
            </a:r>
            <a:r>
              <a:rPr lang="en-US" sz="1800" dirty="0">
                <a:solidFill>
                  <a:schemeClr val="tx1">
                    <a:alpha val="55000"/>
                  </a:schemeClr>
                </a:solidFill>
                <a:latin typeface="Bookman Old Style"/>
              </a:rPr>
              <a:t> it was held that Payment made by </a:t>
            </a:r>
            <a:r>
              <a:rPr lang="en-US" sz="1800" err="1">
                <a:solidFill>
                  <a:schemeClr val="tx1">
                    <a:alpha val="55000"/>
                  </a:schemeClr>
                </a:solidFill>
                <a:latin typeface="Bookman Old Style"/>
              </a:rPr>
              <a:t>Doordarshan</a:t>
            </a:r>
            <a:r>
              <a:rPr lang="en-US" sz="1800" dirty="0">
                <a:solidFill>
                  <a:schemeClr val="tx1">
                    <a:alpha val="55000"/>
                  </a:schemeClr>
                </a:solidFill>
                <a:latin typeface="Bookman Old Style"/>
              </a:rPr>
              <a:t> to advertisement agencies in the form of discount held as commission.</a:t>
            </a:r>
            <a:endParaRPr lang="en-US" sz="1800" dirty="0">
              <a:solidFill>
                <a:schemeClr val="tx1">
                  <a:alpha val="55000"/>
                </a:schemeClr>
              </a:solidFill>
              <a:latin typeface="Bookman Old Style"/>
              <a:cs typeface="Calibri"/>
            </a:endParaRPr>
          </a:p>
          <a:p>
            <a:pPr algn="just"/>
            <a:endParaRPr lang="en-US" sz="1800" dirty="0">
              <a:solidFill>
                <a:srgbClr val="000000">
                  <a:alpha val="55000"/>
                </a:srgbClr>
              </a:solidFill>
              <a:latin typeface="Bookman Old Style"/>
              <a:cs typeface="Calibri"/>
            </a:endParaRPr>
          </a:p>
          <a:p>
            <a:pPr algn="just"/>
            <a:endParaRPr lang="en-US" sz="1800" dirty="0">
              <a:solidFill>
                <a:srgbClr val="000000">
                  <a:alpha val="55000"/>
                </a:srgbClr>
              </a:solidFill>
              <a:latin typeface="Bookman Old Style"/>
              <a:cs typeface="Calibri"/>
            </a:endParaRPr>
          </a:p>
        </p:txBody>
      </p:sp>
      <p:sp>
        <p:nvSpPr>
          <p:cNvPr id="5" name="Content Placeholder 2"/>
          <p:cNvSpPr txBox="1">
            <a:spLocks/>
          </p:cNvSpPr>
          <p:nvPr/>
        </p:nvSpPr>
        <p:spPr>
          <a:xfrm>
            <a:off x="276225" y="1243014"/>
            <a:ext cx="11625263" cy="545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N" sz="1950" dirty="0">
              <a:latin typeface="Bookman Old Style" panose="02050604050505020204" pitchFamily="18" charset="0"/>
            </a:endParaRPr>
          </a:p>
        </p:txBody>
      </p:sp>
    </p:spTree>
    <p:extLst>
      <p:ext uri="{BB962C8B-B14F-4D97-AF65-F5344CB8AC3E}">
        <p14:creationId xmlns:p14="http://schemas.microsoft.com/office/powerpoint/2010/main" val="3331894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94590" y="602732"/>
            <a:ext cx="11113810" cy="5519551"/>
          </a:xfrm>
        </p:spPr>
        <p:txBody>
          <a:bodyPr vert="horz" lIns="91440" tIns="45720" rIns="91440" bIns="45720" rtlCol="0" anchor="t">
            <a:noAutofit/>
          </a:bodyPr>
          <a:lstStyle/>
          <a:p>
            <a:pPr algn="just"/>
            <a:r>
              <a:rPr lang="en-US" sz="1800" dirty="0">
                <a:latin typeface="Bookman Old Style"/>
              </a:rPr>
              <a:t>The </a:t>
            </a:r>
            <a:r>
              <a:rPr lang="en-US" sz="1800" dirty="0" err="1">
                <a:latin typeface="Bookman Old Style"/>
              </a:rPr>
              <a:t>assessee</a:t>
            </a:r>
            <a:r>
              <a:rPr lang="en-US" sz="1800" dirty="0">
                <a:latin typeface="Bookman Old Style"/>
              </a:rPr>
              <a:t> sold the products billing them at gross amount and trade discount was given at the rate of 50% or 30% or 17.20% as the case may be. The net amount was shown as price payable and sales tax was collected on the said amount. Held that trade discount debited by the </a:t>
            </a:r>
            <a:r>
              <a:rPr lang="en-US" sz="1800" dirty="0" err="1">
                <a:latin typeface="Bookman Old Style"/>
              </a:rPr>
              <a:t>assessee</a:t>
            </a:r>
            <a:r>
              <a:rPr lang="en-US" sz="1800" dirty="0">
                <a:latin typeface="Bookman Old Style"/>
              </a:rPr>
              <a:t> in its accounts is not covered u/s 194H. Since there was no liability to deduct tax, the disallowance u/s. 40(a)(</a:t>
            </a:r>
            <a:r>
              <a:rPr lang="en-US" sz="1800" dirty="0" err="1">
                <a:latin typeface="Bookman Old Style"/>
              </a:rPr>
              <a:t>ia</a:t>
            </a:r>
            <a:r>
              <a:rPr lang="en-US" sz="1800" dirty="0">
                <a:latin typeface="Bookman Old Style"/>
              </a:rPr>
              <a:t>) was deleted. It had been decided in the case of </a:t>
            </a:r>
            <a:r>
              <a:rPr lang="en-US" sz="1800" b="1" dirty="0">
                <a:latin typeface="Bookman Old Style"/>
              </a:rPr>
              <a:t>S.D. Pharmacy Pvt. Ltd. Case No. ITA Nos. 948/Coch/2008</a:t>
            </a:r>
            <a:r>
              <a:rPr lang="en-US" sz="1800" dirty="0">
                <a:latin typeface="Bookman Old Style"/>
              </a:rPr>
              <a:t>, A.Y. 2005-06, dt. 5-5- 2009.</a:t>
            </a:r>
            <a:endParaRPr lang="en-US"/>
          </a:p>
          <a:p>
            <a:pPr algn="just"/>
            <a:endParaRPr lang="en-US" sz="1800" b="1"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Jahangir Biri Factory (P) Ltd. 126 TTJ 567 </a:t>
            </a:r>
            <a:r>
              <a:rPr lang="en-US" sz="1800" dirty="0">
                <a:latin typeface="Bookman Old Style"/>
              </a:rPr>
              <a:t>Payment of Biri binding charges made through Munshis who are part of the </a:t>
            </a:r>
            <a:r>
              <a:rPr lang="en-US" sz="1800" err="1">
                <a:latin typeface="Bookman Old Style"/>
              </a:rPr>
              <a:t>labourers</a:t>
            </a:r>
            <a:r>
              <a:rPr lang="en-US" sz="1800" dirty="0">
                <a:latin typeface="Bookman Old Style"/>
              </a:rPr>
              <a:t> </a:t>
            </a:r>
            <a:r>
              <a:rPr lang="en-US" sz="1800" err="1">
                <a:latin typeface="Bookman Old Style"/>
              </a:rPr>
              <a:t>can not</a:t>
            </a:r>
            <a:r>
              <a:rPr lang="en-US" sz="1800" dirty="0">
                <a:latin typeface="Bookman Old Style"/>
              </a:rPr>
              <a:t> be considered as commission in terms in </a:t>
            </a:r>
            <a:r>
              <a:rPr lang="en-US" sz="1800" err="1">
                <a:latin typeface="Bookman Old Style"/>
              </a:rPr>
              <a:t>Expln</a:t>
            </a:r>
            <a:r>
              <a:rPr lang="en-US" sz="1800" dirty="0">
                <a:latin typeface="Bookman Old Style"/>
              </a:rPr>
              <a:t> (</a:t>
            </a:r>
            <a:r>
              <a:rPr lang="en-US" sz="1800" err="1">
                <a:latin typeface="Bookman Old Style"/>
              </a:rPr>
              <a:t>i</a:t>
            </a:r>
            <a:r>
              <a:rPr lang="en-US" sz="1800" dirty="0">
                <a:latin typeface="Bookman Old Style"/>
              </a:rPr>
              <a:t>) to s. 194H, therefore the said payment could not be disallowed u/s. 40(a)(</a:t>
            </a:r>
            <a:r>
              <a:rPr lang="en-US" sz="1800" err="1">
                <a:latin typeface="Bookman Old Style"/>
              </a:rPr>
              <a:t>ia</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ITL Tours and Travels (P) Limited v ITO 7 taxmann.com 75 </a:t>
            </a:r>
            <a:r>
              <a:rPr lang="en-US" sz="1800" dirty="0">
                <a:latin typeface="Bookman Old Style"/>
              </a:rPr>
              <a:t>it was decided that In order to bring service or transaction within expression ‘Commission and Brokerage’ u/s 194H element of Agency must be present.</a:t>
            </a:r>
          </a:p>
          <a:p>
            <a:pPr algn="just"/>
            <a:endParaRPr lang="en-US" sz="1800" dirty="0">
              <a:latin typeface="Bookman Old Style" panose="02050604050505020204" pitchFamily="18" charset="0"/>
            </a:endParaRPr>
          </a:p>
          <a:p>
            <a:pPr algn="just"/>
            <a:r>
              <a:rPr lang="en-US" sz="1800" dirty="0">
                <a:latin typeface="Bookman Old Style"/>
              </a:rPr>
              <a:t>Section 194H TDS not applicable on Payment gateway charges paid to banks/credit card agencies – </a:t>
            </a:r>
            <a:r>
              <a:rPr lang="en-US" sz="1800" b="1" dirty="0">
                <a:latin typeface="Bookman Old Style"/>
              </a:rPr>
              <a:t>ACIT Vs. Head Infotech India Pvt. Ltd. (ITAT Hyderabad); I.T.A. No. 2372/HYD/2018</a:t>
            </a:r>
            <a:endParaRPr lang="en-IN" sz="1800" b="1" dirty="0">
              <a:latin typeface="Bookman Old Style"/>
            </a:endParaRP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009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1388210" y="824249"/>
            <a:ext cx="9654076" cy="3837904"/>
          </a:xfrm>
        </p:spPr>
        <p:txBody>
          <a:bodyPr anchor="ctr">
            <a:normAutofit/>
          </a:bodyPr>
          <a:lstStyle/>
          <a:p>
            <a:r>
              <a:rPr lang="en-US" sz="2000">
                <a:latin typeface="Bookman Old Style"/>
              </a:rPr>
              <a:t>Payment of Foreign Agency Commission not liable for TDS in India – </a:t>
            </a:r>
            <a:r>
              <a:rPr lang="en-US" sz="2000" b="1">
                <a:latin typeface="Bookman Old Style"/>
              </a:rPr>
              <a:t>M/s. Divya Creations vs ACIT (ITAT Delhi); ITA.No. 5959/Del./2017</a:t>
            </a:r>
            <a:endParaRPr lang="en-US" sz="2000"/>
          </a:p>
          <a:p>
            <a:endParaRPr lang="en-US" sz="2000">
              <a:latin typeface="Bookman Old Style" panose="02050604050505020204" pitchFamily="18" charset="0"/>
            </a:endParaRPr>
          </a:p>
          <a:p>
            <a:r>
              <a:rPr lang="en-US" sz="2000">
                <a:latin typeface="Bookman Old Style"/>
              </a:rPr>
              <a:t>Section 194H TDS not applies on Bank Guarantee Commission – </a:t>
            </a:r>
            <a:r>
              <a:rPr lang="en-US" sz="2000" b="1">
                <a:latin typeface="Bookman Old Style"/>
              </a:rPr>
              <a:t>M/s. Navnirman Highway Project Pvt. Ltd. vs DCIT (ITAT Delhi); ITA No.117/Del./2017</a:t>
            </a:r>
          </a:p>
          <a:p>
            <a:endParaRPr lang="en-US" sz="2000">
              <a:latin typeface="Bookman Old Style" panose="02050604050505020204" pitchFamily="18" charset="0"/>
            </a:endParaRPr>
          </a:p>
          <a:p>
            <a:r>
              <a:rPr lang="en-US" sz="2000">
                <a:latin typeface="Bookman Old Style"/>
              </a:rPr>
              <a:t>No Section 194H TDS on discounts on prepaid SIM Cards or Talktime – </a:t>
            </a:r>
            <a:r>
              <a:rPr lang="en-US" sz="2000" b="1">
                <a:latin typeface="Bookman Old Style"/>
              </a:rPr>
              <a:t>ACIT vs Vodafone South Ltd (ITAT Chennai); ITA No. 1348 &amp; 1349/Chny/2018</a:t>
            </a:r>
            <a:endParaRPr lang="en-IN" sz="2000" b="1">
              <a:latin typeface="Bookman Old Style"/>
            </a:endParaRPr>
          </a:p>
        </p:txBody>
      </p:sp>
    </p:spTree>
    <p:extLst>
      <p:ext uri="{BB962C8B-B14F-4D97-AF65-F5344CB8AC3E}">
        <p14:creationId xmlns:p14="http://schemas.microsoft.com/office/powerpoint/2010/main" val="3072975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6"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1"/>
          <p:cNvSpPr txBox="1">
            <a:spLocks/>
          </p:cNvSpPr>
          <p:nvPr/>
        </p:nvSpPr>
        <p:spPr>
          <a:xfrm>
            <a:off x="804672" y="2053641"/>
            <a:ext cx="3669161" cy="276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latin typeface="Bookman Old Style"/>
              </a:rPr>
              <a:t>Section 194I</a:t>
            </a:r>
          </a:p>
        </p:txBody>
      </p:sp>
      <p:sp>
        <p:nvSpPr>
          <p:cNvPr id="6" name="Content Placeholder 2"/>
          <p:cNvSpPr>
            <a:spLocks noGrp="1"/>
          </p:cNvSpPr>
          <p:nvPr>
            <p:ph idx="1"/>
          </p:nvPr>
        </p:nvSpPr>
        <p:spPr>
          <a:xfrm>
            <a:off x="4940386" y="974394"/>
            <a:ext cx="7031365" cy="5374407"/>
          </a:xfrm>
          <a:noFill/>
          <a:ln>
            <a:noFill/>
          </a:ln>
        </p:spPr>
        <p:txBody>
          <a:bodyPr vert="horz" lIns="91440" tIns="45720" rIns="91440" bIns="45720" rtlCol="0" anchor="ctr">
            <a:noAutofit/>
          </a:bodyPr>
          <a:lstStyle/>
          <a:p>
            <a:pPr algn="just"/>
            <a:r>
              <a:rPr lang="en-US" sz="1800" dirty="0">
                <a:latin typeface="Bookman Old Style"/>
              </a:rPr>
              <a:t>In case of </a:t>
            </a:r>
            <a:r>
              <a:rPr lang="en-US" sz="1800" b="1" dirty="0">
                <a:latin typeface="Bookman Old Style"/>
              </a:rPr>
              <a:t>CIT v NIIT Limited 318 ITR 289 </a:t>
            </a:r>
            <a:r>
              <a:rPr lang="en-US" sz="1800" dirty="0">
                <a:latin typeface="Bookman Old Style"/>
              </a:rPr>
              <a:t>the </a:t>
            </a:r>
            <a:r>
              <a:rPr lang="en-US" sz="1800" dirty="0" err="1">
                <a:latin typeface="Bookman Old Style"/>
              </a:rPr>
              <a:t>assessee</a:t>
            </a:r>
            <a:r>
              <a:rPr lang="en-US" sz="1800" dirty="0">
                <a:latin typeface="Bookman Old Style"/>
              </a:rPr>
              <a:t> providing computer education and training under franchisee agreement under which fees collected from students by </a:t>
            </a:r>
            <a:r>
              <a:rPr lang="en-US" sz="1800" dirty="0" err="1">
                <a:latin typeface="Bookman Old Style"/>
              </a:rPr>
              <a:t>assessee</a:t>
            </a:r>
            <a:r>
              <a:rPr lang="en-US" sz="1800" dirty="0">
                <a:latin typeface="Bookman Old Style"/>
              </a:rPr>
              <a:t> and shared with Franchisee. Same is not a payment of rent and hence no TDS</a:t>
            </a:r>
            <a:endParaRPr lang="en-US"/>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CIT v Japan Airlines Co Ltd 325 ITR 298 </a:t>
            </a:r>
            <a:r>
              <a:rPr lang="en-US" sz="1800" dirty="0">
                <a:latin typeface="Bookman Old Style"/>
              </a:rPr>
              <a:t>it was held that landing fee &amp; parking fee for aircraft amounts to rent.</a:t>
            </a:r>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Bharat Hotels Limited 28 DTR 337 </a:t>
            </a:r>
            <a:r>
              <a:rPr lang="en-US" sz="1800" dirty="0">
                <a:latin typeface="Bookman Old Style"/>
              </a:rPr>
              <a:t>it was decided that A person who is responsible for paying to a resident any income by way of rent us required to deduct tax at source u/s. 194I at the time of credit of such income to the account of the payee even if it is not the income of the payee previous year in which it is paid; upfront fee paid by </a:t>
            </a:r>
            <a:r>
              <a:rPr lang="en-US" sz="1800" err="1">
                <a:latin typeface="Bookman Old Style"/>
              </a:rPr>
              <a:t>assessee</a:t>
            </a:r>
            <a:r>
              <a:rPr lang="en-US" sz="1800" dirty="0">
                <a:latin typeface="Bookman Old Style"/>
              </a:rPr>
              <a:t> to the lessor which is adjustable against 50% of the annual license fee payable to the lessor was rent and therefore </a:t>
            </a:r>
            <a:r>
              <a:rPr lang="en-US" sz="1800" err="1">
                <a:latin typeface="Bookman Old Style"/>
              </a:rPr>
              <a:t>assessee</a:t>
            </a:r>
            <a:r>
              <a:rPr lang="en-US" sz="1800" dirty="0">
                <a:latin typeface="Bookman Old Style"/>
              </a:rPr>
              <a:t> was required to deduct tax at source u/s. 194I at the time of the credit of such amount.</a:t>
            </a:r>
          </a:p>
        </p:txBody>
      </p:sp>
    </p:spTree>
    <p:extLst>
      <p:ext uri="{BB962C8B-B14F-4D97-AF65-F5344CB8AC3E}">
        <p14:creationId xmlns:p14="http://schemas.microsoft.com/office/powerpoint/2010/main" val="11897004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758A0E-EDF3-4C8A-9AAF-B84F8014E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FE9855-A391-40A9-A6FA-BAC94FB54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Content Placeholder 2"/>
          <p:cNvSpPr>
            <a:spLocks noGrp="1"/>
          </p:cNvSpPr>
          <p:nvPr>
            <p:ph idx="1"/>
          </p:nvPr>
        </p:nvSpPr>
        <p:spPr>
          <a:xfrm>
            <a:off x="675276" y="716446"/>
            <a:ext cx="10969358" cy="5662893"/>
          </a:xfrm>
        </p:spPr>
        <p:txBody>
          <a:bodyPr vert="horz" lIns="91440" tIns="45720" rIns="91440" bIns="45720" rtlCol="0" anchor="ctr">
            <a:noAutofit/>
          </a:bodyPr>
          <a:lstStyle/>
          <a:p>
            <a:pPr algn="just"/>
            <a:r>
              <a:rPr lang="en-US" sz="1800" dirty="0">
                <a:latin typeface="Bookman Old Style"/>
              </a:rPr>
              <a:t>TDS on Payment made to </a:t>
            </a:r>
            <a:r>
              <a:rPr lang="en-US" sz="1800" dirty="0" err="1">
                <a:latin typeface="Bookman Old Style"/>
              </a:rPr>
              <a:t>jewellery</a:t>
            </a:r>
            <a:r>
              <a:rPr lang="en-US" sz="1800" dirty="0">
                <a:latin typeface="Bookman Old Style"/>
              </a:rPr>
              <a:t> market exhibition for stall at exhibition – </a:t>
            </a:r>
            <a:r>
              <a:rPr lang="en-US" sz="1800" b="1" dirty="0">
                <a:latin typeface="Bookman Old Style"/>
              </a:rPr>
              <a:t>OTM </a:t>
            </a:r>
            <a:r>
              <a:rPr lang="en-US" sz="1800" b="1" dirty="0" err="1">
                <a:latin typeface="Bookman Old Style"/>
              </a:rPr>
              <a:t>Jewellery</a:t>
            </a:r>
            <a:r>
              <a:rPr lang="en-US" sz="1800" b="1" dirty="0">
                <a:latin typeface="Bookman Old Style"/>
              </a:rPr>
              <a:t> (P) Ltd. Vs ITO (ITAT Delhi); ITA.No.1095/Del./2017</a:t>
            </a:r>
            <a:endParaRPr lang="en-US"/>
          </a:p>
          <a:p>
            <a:pPr algn="just"/>
            <a:endParaRPr lang="en-US" sz="1800" dirty="0">
              <a:latin typeface="Bookman Old Style" panose="02050604050505020204" pitchFamily="18" charset="0"/>
            </a:endParaRPr>
          </a:p>
          <a:p>
            <a:pPr algn="just"/>
            <a:r>
              <a:rPr lang="en-US" sz="1800" dirty="0">
                <a:latin typeface="Bookman Old Style"/>
              </a:rPr>
              <a:t>Section 194I: Rent for use of Land includes lease, sub-lease, tenancy payment – </a:t>
            </a:r>
            <a:r>
              <a:rPr lang="en-US" sz="1800" b="1" dirty="0">
                <a:latin typeface="Bookman Old Style"/>
              </a:rPr>
              <a:t>CIT (TDS) Vs Jaypee Sports International Ltd. (Allahabad High Court); ITA No. 63 of 2018</a:t>
            </a:r>
          </a:p>
          <a:p>
            <a:pPr algn="just"/>
            <a:endParaRPr lang="en-US" sz="1800" dirty="0">
              <a:latin typeface="Bookman Old Style" panose="02050604050505020204" pitchFamily="18" charset="0"/>
            </a:endParaRPr>
          </a:p>
          <a:p>
            <a:pPr algn="just"/>
            <a:r>
              <a:rPr lang="en-US" sz="1800" dirty="0">
                <a:latin typeface="Bookman Old Style"/>
              </a:rPr>
              <a:t>Machinery rent cannot be taxed as Income from House Property for TDS deduction under wrong head – </a:t>
            </a:r>
            <a:r>
              <a:rPr lang="en-US" sz="1800" b="1" dirty="0">
                <a:latin typeface="Bookman Old Style"/>
              </a:rPr>
              <a:t>Heritage Hospitality Ltd. Vs DCIT (ITAT Hyderabad); ITA No.  874/HYD/2012</a:t>
            </a:r>
          </a:p>
          <a:p>
            <a:pPr algn="just"/>
            <a:endParaRPr lang="en-US" sz="1800" dirty="0">
              <a:latin typeface="Bookman Old Style" panose="02050604050505020204" pitchFamily="18" charset="0"/>
            </a:endParaRPr>
          </a:p>
          <a:p>
            <a:pPr algn="just"/>
            <a:r>
              <a:rPr lang="en-US" sz="1800" dirty="0">
                <a:latin typeface="Bookman Old Style"/>
              </a:rPr>
              <a:t>TDS not deductible on Payment of Wharfage Charges – </a:t>
            </a:r>
            <a:r>
              <a:rPr lang="en-US" sz="1800" b="1" dirty="0">
                <a:latin typeface="Bookman Old Style"/>
              </a:rPr>
              <a:t>M/s. </a:t>
            </a:r>
            <a:r>
              <a:rPr lang="en-US" sz="1800" b="1" dirty="0" err="1">
                <a:latin typeface="Bookman Old Style"/>
              </a:rPr>
              <a:t>Angre</a:t>
            </a:r>
            <a:r>
              <a:rPr lang="en-US" sz="1800" b="1" dirty="0">
                <a:latin typeface="Bookman Old Style"/>
              </a:rPr>
              <a:t> Port (P) Ltd. Vs ITO (ITAT Pune); ITA No.2148/PUN/2013</a:t>
            </a:r>
          </a:p>
          <a:p>
            <a:pPr algn="just"/>
            <a:endParaRPr lang="en-US" sz="1800" dirty="0">
              <a:latin typeface="Bookman Old Style" panose="02050604050505020204" pitchFamily="18" charset="0"/>
            </a:endParaRPr>
          </a:p>
          <a:p>
            <a:pPr algn="just"/>
            <a:r>
              <a:rPr lang="en-US" sz="1800" dirty="0">
                <a:latin typeface="Bookman Old Style"/>
              </a:rPr>
              <a:t>TDS on payment to Carrier under contracts for transporting petroleum products in business is deductible U/s. 194C and not U/s./ 194I – </a:t>
            </a:r>
            <a:r>
              <a:rPr lang="en-US" sz="1800" b="1" dirty="0">
                <a:latin typeface="Bookman Old Style"/>
              </a:rPr>
              <a:t>Commissioner of Income Tax Vs M/s Indian Oil Corporation Ltd. (Uttarakhand High Court); </a:t>
            </a:r>
            <a:r>
              <a:rPr lang="en-US" sz="1800" b="1" dirty="0" err="1">
                <a:latin typeface="Bookman Old Style"/>
              </a:rPr>
              <a:t>IncomeTax</a:t>
            </a:r>
            <a:r>
              <a:rPr lang="en-US" sz="1800" b="1" dirty="0">
                <a:latin typeface="Bookman Old Style"/>
              </a:rPr>
              <a:t> Appeal No. 37 of 2014</a:t>
            </a:r>
            <a:endParaRPr lang="en-IN" sz="1800" b="1">
              <a:latin typeface="Bookman Old Style"/>
            </a:endParaRPr>
          </a:p>
        </p:txBody>
      </p:sp>
      <p:grpSp>
        <p:nvGrpSpPr>
          <p:cNvPr id="13" name="Group 12">
            <a:extLst>
              <a:ext uri="{FF2B5EF4-FFF2-40B4-BE49-F238E27FC236}">
                <a16:creationId xmlns:a16="http://schemas.microsoft.com/office/drawing/2014/main" id="{13621FAC-5123-4838-A7BE-271A4095B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4" name="Freeform: Shape 13">
              <a:extLst>
                <a:ext uri="{FF2B5EF4-FFF2-40B4-BE49-F238E27FC236}">
                  <a16:creationId xmlns:a16="http://schemas.microsoft.com/office/drawing/2014/main" id="{9084F7DB-2C1C-470A-A963-600DAEF0A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1B6B121-76D5-4D26-92B4-697EBDEE3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94B9A53-60A5-4916-BC15-DB03763D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7CB5DB3-B68B-4EDB-8EB4-F70741361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5384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156851" y="637762"/>
            <a:ext cx="9888496" cy="9001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kern="1200" dirty="0">
                <a:solidFill>
                  <a:schemeClr val="bg1"/>
                </a:solidFill>
                <a:latin typeface="Bookman Old Style"/>
              </a:rPr>
              <a:t>Section 194J</a:t>
            </a:r>
          </a:p>
        </p:txBody>
      </p:sp>
      <p:sp>
        <p:nvSpPr>
          <p:cNvPr id="13" name="Rectangle 1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278529" y="2116701"/>
            <a:ext cx="11634930" cy="4491580"/>
          </a:xfrm>
        </p:spPr>
        <p:txBody>
          <a:bodyPr vert="horz" lIns="91440" tIns="45720" rIns="91440" bIns="45720" rtlCol="0" anchor="t">
            <a:noAutofit/>
          </a:bodyPr>
          <a:lstStyle/>
          <a:p>
            <a:pPr algn="just"/>
            <a:r>
              <a:rPr lang="en-US" sz="1800" dirty="0">
                <a:latin typeface="Bookman Old Style"/>
              </a:rPr>
              <a:t>In case of </a:t>
            </a:r>
            <a:r>
              <a:rPr lang="en-US" sz="1800" b="1" dirty="0">
                <a:latin typeface="Bookman Old Style"/>
              </a:rPr>
              <a:t>CIT vs Bharati Cellular Limited 210 </a:t>
            </a:r>
            <a:r>
              <a:rPr lang="en-US" sz="1800" b="1" dirty="0" err="1">
                <a:latin typeface="Bookman Old Style"/>
              </a:rPr>
              <a:t>taxmann</a:t>
            </a:r>
            <a:r>
              <a:rPr lang="en-US" sz="1800" b="1" dirty="0">
                <a:latin typeface="Bookman Old Style"/>
              </a:rPr>
              <a:t> 420 </a:t>
            </a:r>
            <a:r>
              <a:rPr lang="en-US" sz="1800" dirty="0">
                <a:latin typeface="Bookman Old Style"/>
              </a:rPr>
              <a:t>it has had been decided that payment for interconnection charges for interconnection provided through port is not liable for TDS u/s 194J.</a:t>
            </a:r>
          </a:p>
          <a:p>
            <a:pPr algn="just"/>
            <a:endParaRPr lang="en-US" sz="600" dirty="0">
              <a:latin typeface="Bookman Old Style"/>
            </a:endParaRPr>
          </a:p>
          <a:p>
            <a:pPr algn="just"/>
            <a:r>
              <a:rPr lang="en-US" sz="1800" dirty="0">
                <a:latin typeface="Bookman Old Style"/>
              </a:rPr>
              <a:t>The summary of case of </a:t>
            </a:r>
            <a:r>
              <a:rPr lang="en-US" sz="1800" b="1" dirty="0">
                <a:latin typeface="Bookman Old Style"/>
              </a:rPr>
              <a:t>Expeditors International (India) P. Ltd 2 ITR 153 </a:t>
            </a:r>
            <a:r>
              <a:rPr lang="en-US" sz="1800" dirty="0">
                <a:latin typeface="Bookman Old Style"/>
              </a:rPr>
              <a:t>is that Payment of unlinking charges by </a:t>
            </a:r>
            <a:r>
              <a:rPr lang="en-US" sz="1800" err="1">
                <a:latin typeface="Bookman Old Style"/>
              </a:rPr>
              <a:t>assessee</a:t>
            </a:r>
            <a:r>
              <a:rPr lang="en-US" sz="1800" dirty="0">
                <a:latin typeface="Bookman Old Style"/>
              </a:rPr>
              <a:t> to parent company not in the nature of fees for technical services hence not liable to deduction of tax at source. Further, Reimbursement of expenditure incurred in respect of Global accounts </a:t>
            </a:r>
            <a:r>
              <a:rPr lang="en-US" sz="1800" err="1">
                <a:latin typeface="Bookman Old Style"/>
              </a:rPr>
              <a:t>manger</a:t>
            </a:r>
            <a:r>
              <a:rPr lang="en-US" sz="1800" dirty="0">
                <a:latin typeface="Bookman Old Style"/>
              </a:rPr>
              <a:t> cannot be treated as payment of salary. Similarly reimbursement of common expenses incurred of parent company for benefit of group concerns not liable for deduction of tax at source.</a:t>
            </a:r>
          </a:p>
          <a:p>
            <a:pPr algn="just"/>
            <a:endParaRPr lang="en-US" sz="600" dirty="0">
              <a:latin typeface="Bookman Old Style"/>
            </a:endParaRPr>
          </a:p>
          <a:p>
            <a:pPr algn="just"/>
            <a:r>
              <a:rPr lang="en-US" sz="1800" dirty="0">
                <a:latin typeface="Bookman Old Style"/>
              </a:rPr>
              <a:t>In case of </a:t>
            </a:r>
            <a:r>
              <a:rPr lang="en-US" sz="1800" b="1" dirty="0">
                <a:latin typeface="Bookman Old Style"/>
              </a:rPr>
              <a:t>ACIT vs. Indraprastha Medical Corp. Ltd. 128 TTJ 500 </a:t>
            </a:r>
            <a:r>
              <a:rPr lang="en-US" sz="1800" dirty="0">
                <a:latin typeface="Bookman Old Style"/>
              </a:rPr>
              <a:t>it has been decided that where a hospital engaged consulting doctors and provided them with chambers with secretaries assistance and fee collected from </a:t>
            </a:r>
            <a:r>
              <a:rPr lang="en-US" sz="1800" err="1">
                <a:latin typeface="Bookman Old Style"/>
              </a:rPr>
              <a:t>out</a:t>
            </a:r>
            <a:r>
              <a:rPr lang="en-US" sz="1800" dirty="0">
                <a:latin typeface="Bookman Old Style"/>
              </a:rPr>
              <a:t> patients and paid to consultants each day after deducting certain amount towards rent and secretarial assistance, it was not a case of payment of professional fees and neither section 192, nor section 194J was attracted and the hospital cannot be treated as </a:t>
            </a:r>
            <a:r>
              <a:rPr lang="en-US" sz="1800" err="1">
                <a:latin typeface="Bookman Old Style"/>
              </a:rPr>
              <a:t>assessee</a:t>
            </a:r>
            <a:r>
              <a:rPr lang="en-US" sz="1800" dirty="0">
                <a:latin typeface="Bookman Old Style"/>
              </a:rPr>
              <a:t> in default for not deducting tax from such payments.</a:t>
            </a:r>
          </a:p>
        </p:txBody>
      </p:sp>
    </p:spTree>
    <p:extLst>
      <p:ext uri="{BB962C8B-B14F-4D97-AF65-F5344CB8AC3E}">
        <p14:creationId xmlns:p14="http://schemas.microsoft.com/office/powerpoint/2010/main" val="11157515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3734581" y="691901"/>
            <a:ext cx="8087151" cy="5945136"/>
          </a:xfrm>
        </p:spPr>
        <p:txBody>
          <a:bodyPr vert="horz" lIns="91440" tIns="45720" rIns="91440" bIns="45720" rtlCol="0" anchor="t">
            <a:noAutofit/>
          </a:bodyPr>
          <a:lstStyle/>
          <a:p>
            <a:pPr algn="just"/>
            <a:r>
              <a:rPr lang="en-US" sz="1700" dirty="0">
                <a:latin typeface="Bookman Old Style"/>
              </a:rPr>
              <a:t>In the case of </a:t>
            </a:r>
            <a:r>
              <a:rPr lang="en-US" sz="1700" b="1" dirty="0">
                <a:latin typeface="Bookman Old Style"/>
              </a:rPr>
              <a:t>Dedicated Health Care Services TPA vs. ACIT 324 ITR 345 </a:t>
            </a:r>
            <a:r>
              <a:rPr lang="en-US" sz="1700" dirty="0">
                <a:latin typeface="Bookman Old Style"/>
              </a:rPr>
              <a:t>it has been decided that though a hospital by itself, being an artificial entity, is not a “medical professional”, yet it provides medical services by engaging the services of doctors and qualified medical professionals. These are services rendered in the course of the carrying on of the medical profession. S. 194J applies to payments made to non-professionals such as hospitals. CBDT Circular on TPA liability is valid except for view on penalty.</a:t>
            </a:r>
            <a:endParaRPr lang="en-US" sz="1700">
              <a:cs typeface="Calibri"/>
            </a:endParaRPr>
          </a:p>
          <a:p>
            <a:pPr algn="just"/>
            <a:endParaRPr lang="en-US" sz="600" dirty="0">
              <a:latin typeface="Bookman Old Style" panose="02050604050505020204" pitchFamily="18" charset="0"/>
            </a:endParaRPr>
          </a:p>
          <a:p>
            <a:pPr algn="just"/>
            <a:r>
              <a:rPr lang="en-US" sz="1700" dirty="0">
                <a:latin typeface="Bookman Old Style"/>
              </a:rPr>
              <a:t>In case of </a:t>
            </a:r>
            <a:r>
              <a:rPr lang="en-US" sz="1700" b="1" dirty="0">
                <a:latin typeface="Bookman Old Style"/>
              </a:rPr>
              <a:t>CIT V Angel Broking Limited 3 ITR (Trib) 294 </a:t>
            </a:r>
            <a:r>
              <a:rPr lang="en-US" sz="1700" dirty="0">
                <a:latin typeface="Bookman Old Style"/>
              </a:rPr>
              <a:t>it has been decided that when </a:t>
            </a:r>
            <a:r>
              <a:rPr lang="en-US" sz="1700" dirty="0" err="1">
                <a:latin typeface="Bookman Old Style"/>
              </a:rPr>
              <a:t>assessee</a:t>
            </a:r>
            <a:r>
              <a:rPr lang="en-US" sz="1700" dirty="0">
                <a:latin typeface="Bookman Old Style"/>
              </a:rPr>
              <a:t> is a member of stock exchange and any payment towards VSAT charges, lease line charges or infrastructure facility </a:t>
            </a:r>
            <a:r>
              <a:rPr lang="en-US" sz="1700" dirty="0" err="1">
                <a:latin typeface="Bookman Old Style"/>
              </a:rPr>
              <a:t>etc</a:t>
            </a:r>
            <a:r>
              <a:rPr lang="en-US" sz="1700" dirty="0">
                <a:latin typeface="Bookman Old Style"/>
              </a:rPr>
              <a:t> would not amount to fees for technical service.</a:t>
            </a:r>
          </a:p>
          <a:p>
            <a:pPr algn="just"/>
            <a:endParaRPr lang="en-US" sz="700" dirty="0">
              <a:latin typeface="Bookman Old Style" panose="02050604050505020204" pitchFamily="18" charset="0"/>
            </a:endParaRPr>
          </a:p>
          <a:p>
            <a:pPr algn="just"/>
            <a:r>
              <a:rPr lang="en-US" sz="1700" dirty="0">
                <a:latin typeface="Bookman Old Style"/>
              </a:rPr>
              <a:t>In the land mark case of </a:t>
            </a:r>
            <a:r>
              <a:rPr lang="en-US" sz="1700" b="1" dirty="0">
                <a:latin typeface="Bookman Old Style"/>
              </a:rPr>
              <a:t>Medi Assist India TPA (P) Limited V DCIT 324 ITR 356 </a:t>
            </a:r>
            <a:r>
              <a:rPr lang="en-US" sz="1700" dirty="0">
                <a:latin typeface="Bookman Old Style"/>
              </a:rPr>
              <a:t>it was held that TPA have to deduct TDS u/s 194J on payment made to hospitals.</a:t>
            </a:r>
          </a:p>
          <a:p>
            <a:pPr algn="just"/>
            <a:endParaRPr lang="en-US" sz="1700" dirty="0">
              <a:latin typeface="Bookman Old Style" panose="02050604050505020204" pitchFamily="18" charset="0"/>
            </a:endParaRPr>
          </a:p>
          <a:p>
            <a:pPr algn="just"/>
            <a:r>
              <a:rPr lang="en-US" sz="1700" dirty="0">
                <a:latin typeface="Bookman Old Style"/>
              </a:rPr>
              <a:t>In the case of </a:t>
            </a:r>
            <a:r>
              <a:rPr lang="en-US" sz="1700" b="1" dirty="0">
                <a:latin typeface="Bookman Old Style"/>
              </a:rPr>
              <a:t>Kotak Securities Ltd</a:t>
            </a:r>
            <a:r>
              <a:rPr lang="en-US" sz="1700" dirty="0">
                <a:latin typeface="Bookman Old Style"/>
              </a:rPr>
              <a:t>. It was decided that Transaction fee paid to stock exchange on the basis of volume of transaction is payment for use facilities provided by stock exchange and not for any services, either technical or managerial, hence, provisions of s. 194J are not attracted and no disallowance can be made by invoking s. 40(a)(</a:t>
            </a:r>
            <a:r>
              <a:rPr lang="en-US" sz="1700" dirty="0" err="1">
                <a:latin typeface="Bookman Old Style"/>
              </a:rPr>
              <a:t>ia</a:t>
            </a:r>
            <a:r>
              <a:rPr lang="en-US" sz="1700" dirty="0">
                <a:latin typeface="Bookman Old Style"/>
              </a:rPr>
              <a:t>).</a:t>
            </a:r>
            <a:endParaRPr lang="en-IN" sz="1700" b="1">
              <a:latin typeface="Bookman Old Style"/>
            </a:endParaRPr>
          </a:p>
        </p:txBody>
      </p:sp>
    </p:spTree>
    <p:extLst>
      <p:ext uri="{BB962C8B-B14F-4D97-AF65-F5344CB8AC3E}">
        <p14:creationId xmlns:p14="http://schemas.microsoft.com/office/powerpoint/2010/main" val="27560332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4292295" y="1808218"/>
            <a:ext cx="1244551" cy="3209633"/>
          </a:xfrm>
          <a:prstGeom prst="rect">
            <a:avLst/>
          </a:prstGeom>
        </p:spPr>
      </p:pic>
      <p:sp>
        <p:nvSpPr>
          <p:cNvPr id="4" name="Content Placeholder 2"/>
          <p:cNvSpPr>
            <a:spLocks noGrp="1"/>
          </p:cNvSpPr>
          <p:nvPr>
            <p:ph idx="1"/>
          </p:nvPr>
        </p:nvSpPr>
        <p:spPr>
          <a:xfrm>
            <a:off x="533400" y="734050"/>
            <a:ext cx="11050409" cy="5357967"/>
          </a:xfrm>
        </p:spPr>
        <p:txBody>
          <a:bodyPr vert="horz" lIns="91440" tIns="45720" rIns="91440" bIns="45720" rtlCol="0" anchor="ctr">
            <a:noAutofit/>
          </a:bodyPr>
          <a:lstStyle/>
          <a:p>
            <a:pPr algn="just"/>
            <a:r>
              <a:rPr lang="en-US" sz="1800" dirty="0">
                <a:solidFill>
                  <a:schemeClr val="bg1"/>
                </a:solidFill>
                <a:latin typeface="Bookman Old Style"/>
              </a:rPr>
              <a:t>Fees for technical services would not include purchase of material by the </a:t>
            </a:r>
            <a:r>
              <a:rPr lang="en-US" sz="1800" dirty="0" err="1">
                <a:solidFill>
                  <a:schemeClr val="bg1"/>
                </a:solidFill>
                <a:latin typeface="Bookman Old Style"/>
              </a:rPr>
              <a:t>assessee</a:t>
            </a:r>
            <a:r>
              <a:rPr lang="en-US" sz="1800" dirty="0">
                <a:solidFill>
                  <a:schemeClr val="bg1"/>
                </a:solidFill>
                <a:latin typeface="Bookman Old Style"/>
              </a:rPr>
              <a:t> for the purpose of imparting computer education at their </a:t>
            </a:r>
            <a:r>
              <a:rPr lang="en-US" sz="1800" dirty="0" err="1">
                <a:solidFill>
                  <a:schemeClr val="bg1"/>
                </a:solidFill>
                <a:latin typeface="Bookman Old Style"/>
              </a:rPr>
              <a:t>centre</a:t>
            </a:r>
            <a:r>
              <a:rPr lang="en-US" sz="1800" dirty="0">
                <a:solidFill>
                  <a:schemeClr val="bg1"/>
                </a:solidFill>
                <a:latin typeface="Bookman Old Style"/>
              </a:rPr>
              <a:t>, hence, provisions of s. 194J and for that purpose s. 201(1) and 201(1A) are not attracted. Taxes having been duly paid by the </a:t>
            </a:r>
            <a:r>
              <a:rPr lang="en-US" sz="1800" dirty="0" err="1">
                <a:solidFill>
                  <a:schemeClr val="bg1"/>
                </a:solidFill>
                <a:latin typeface="Bookman Old Style"/>
              </a:rPr>
              <a:t>deductee</a:t>
            </a:r>
            <a:r>
              <a:rPr lang="en-US" sz="1800" dirty="0">
                <a:solidFill>
                  <a:schemeClr val="bg1"/>
                </a:solidFill>
                <a:latin typeface="Bookman Old Style"/>
              </a:rPr>
              <a:t> same </a:t>
            </a:r>
            <a:r>
              <a:rPr lang="en-US" sz="1800" dirty="0" err="1">
                <a:solidFill>
                  <a:schemeClr val="bg1"/>
                </a:solidFill>
                <a:latin typeface="Bookman Old Style"/>
              </a:rPr>
              <a:t>can not</a:t>
            </a:r>
            <a:r>
              <a:rPr lang="en-US" sz="1800" dirty="0">
                <a:solidFill>
                  <a:schemeClr val="bg1"/>
                </a:solidFill>
                <a:latin typeface="Bookman Old Style"/>
              </a:rPr>
              <a:t> be recovered from the </a:t>
            </a:r>
            <a:r>
              <a:rPr lang="en-US" sz="1800" dirty="0" err="1">
                <a:solidFill>
                  <a:schemeClr val="bg1"/>
                </a:solidFill>
                <a:latin typeface="Bookman Old Style"/>
              </a:rPr>
              <a:t>assessee</a:t>
            </a:r>
            <a:r>
              <a:rPr lang="en-US" sz="1800" dirty="0">
                <a:solidFill>
                  <a:schemeClr val="bg1"/>
                </a:solidFill>
                <a:latin typeface="Bookman Old Style"/>
              </a:rPr>
              <a:t> for failure to deduct tax at source. It had been decided in the case of </a:t>
            </a:r>
            <a:r>
              <a:rPr lang="en-US" sz="1800" b="1" dirty="0">
                <a:solidFill>
                  <a:schemeClr val="bg1"/>
                </a:solidFill>
                <a:latin typeface="Bookman Old Style"/>
              </a:rPr>
              <a:t>Frontline Software Services (P) Ltd. 24 DTR 232.</a:t>
            </a:r>
            <a:endParaRPr lang="en-US" dirty="0"/>
          </a:p>
          <a:p>
            <a:pPr algn="just"/>
            <a:endParaRPr lang="en-US" sz="1800" dirty="0">
              <a:solidFill>
                <a:schemeClr val="bg1"/>
              </a:solidFill>
              <a:latin typeface="Bookman Old Style" panose="02050604050505020204" pitchFamily="18" charset="0"/>
            </a:endParaRPr>
          </a:p>
          <a:p>
            <a:pPr algn="just"/>
            <a:r>
              <a:rPr lang="en-US" sz="1800" dirty="0">
                <a:solidFill>
                  <a:schemeClr val="bg1"/>
                </a:solidFill>
                <a:latin typeface="Bookman Old Style"/>
              </a:rPr>
              <a:t>In the Case </a:t>
            </a:r>
            <a:r>
              <a:rPr lang="en-US" sz="1800" b="1" dirty="0">
                <a:solidFill>
                  <a:schemeClr val="bg1"/>
                </a:solidFill>
                <a:latin typeface="Bookman Old Style"/>
              </a:rPr>
              <a:t>No. ITA Nos. 1607 to 1609/Mum/2006</a:t>
            </a:r>
            <a:r>
              <a:rPr lang="en-US" sz="1800" dirty="0">
                <a:solidFill>
                  <a:schemeClr val="bg1"/>
                </a:solidFill>
                <a:latin typeface="Bookman Old Style"/>
              </a:rPr>
              <a:t>, Bench-D, A.Y. 2003-04 to A.Y. 2005-06 BCAJ p. 795, Vol. 40-B, Part 6, March 2009. </a:t>
            </a:r>
            <a:r>
              <a:rPr lang="en-US" sz="1800" b="1" dirty="0">
                <a:solidFill>
                  <a:schemeClr val="bg1"/>
                </a:solidFill>
                <a:latin typeface="Bookman Old Style"/>
              </a:rPr>
              <a:t>Of Pacific Internet (India) Pvt. Ltd</a:t>
            </a:r>
            <a:r>
              <a:rPr lang="en-US" sz="1800" dirty="0">
                <a:solidFill>
                  <a:schemeClr val="bg1"/>
                </a:solidFill>
                <a:latin typeface="Bookman Old Style"/>
              </a:rPr>
              <a:t>. It was decided that Payments for bandwidth and network services cannot be said to be Technical services liable to TDS u/s. 1 94J.</a:t>
            </a:r>
          </a:p>
          <a:p>
            <a:pPr algn="just"/>
            <a:endParaRPr lang="en-US" sz="1800" dirty="0">
              <a:solidFill>
                <a:schemeClr val="bg1"/>
              </a:solidFill>
              <a:latin typeface="Bookman Old Style" panose="02050604050505020204" pitchFamily="18" charset="0"/>
            </a:endParaRPr>
          </a:p>
          <a:p>
            <a:pPr algn="just"/>
            <a:r>
              <a:rPr lang="en-US" sz="1800" dirty="0">
                <a:solidFill>
                  <a:schemeClr val="bg1"/>
                </a:solidFill>
                <a:latin typeface="Bookman Old Style"/>
              </a:rPr>
              <a:t>In the case of </a:t>
            </a:r>
            <a:r>
              <a:rPr lang="en-US" sz="1800" b="1" dirty="0">
                <a:solidFill>
                  <a:schemeClr val="bg1"/>
                </a:solidFill>
                <a:latin typeface="Bookman Old Style"/>
              </a:rPr>
              <a:t>Mahesh Enterprise v ITO </a:t>
            </a:r>
            <a:r>
              <a:rPr lang="en-US" sz="1800" dirty="0">
                <a:solidFill>
                  <a:schemeClr val="bg1"/>
                </a:solidFill>
                <a:latin typeface="Bookman Old Style"/>
              </a:rPr>
              <a:t>it was held that Description of payment as royalty in profit and loss account is not decisive for purpose of section 194J</a:t>
            </a:r>
          </a:p>
          <a:p>
            <a:pPr algn="just"/>
            <a:endParaRPr lang="en-US" sz="1800" dirty="0">
              <a:solidFill>
                <a:schemeClr val="bg1"/>
              </a:solidFill>
              <a:latin typeface="Bookman Old Style" panose="02050604050505020204" pitchFamily="18" charset="0"/>
            </a:endParaRPr>
          </a:p>
          <a:p>
            <a:pPr algn="just"/>
            <a:r>
              <a:rPr lang="en-US" sz="1800" dirty="0">
                <a:solidFill>
                  <a:schemeClr val="bg1"/>
                </a:solidFill>
                <a:latin typeface="Bookman Old Style"/>
              </a:rPr>
              <a:t>No Section 194J TDS on IUC charges paid to other telecom companies – </a:t>
            </a:r>
            <a:r>
              <a:rPr lang="en-US" sz="1800" b="1" dirty="0">
                <a:solidFill>
                  <a:schemeClr val="bg1"/>
                </a:solidFill>
                <a:latin typeface="Bookman Old Style"/>
              </a:rPr>
              <a:t>DCIT Vs Vodafone India Ltd. (ITAT Mumbai); ITA No. 6159 &amp; 6160/Mum/2018</a:t>
            </a:r>
          </a:p>
          <a:p>
            <a:pPr marL="0" indent="0" algn="just">
              <a:buNone/>
            </a:pPr>
            <a:endParaRPr lang="en-US" sz="1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3657800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8302-0F7C-3844-6562-A6CB32821F62}"/>
              </a:ext>
            </a:extLst>
          </p:cNvPr>
          <p:cNvSpPr>
            <a:spLocks noGrp="1"/>
          </p:cNvSpPr>
          <p:nvPr>
            <p:ph type="title"/>
          </p:nvPr>
        </p:nvSpPr>
        <p:spPr/>
        <p:txBody>
          <a:bodyPr/>
          <a:lstStyle/>
          <a:p>
            <a:r>
              <a:rPr lang="en-GB" b="1" i="0" dirty="0">
                <a:solidFill>
                  <a:srgbClr val="212529"/>
                </a:solidFill>
                <a:effectLst/>
                <a:latin typeface="Georgia" panose="02040502050405020303" pitchFamily="18" charset="0"/>
              </a:rPr>
              <a:t>Section 194N – Enhanced limit for co-operative society</a:t>
            </a:r>
            <a:endParaRPr lang="en-IN" dirty="0"/>
          </a:p>
        </p:txBody>
      </p:sp>
      <p:sp>
        <p:nvSpPr>
          <p:cNvPr id="3" name="Content Placeholder 2">
            <a:extLst>
              <a:ext uri="{FF2B5EF4-FFF2-40B4-BE49-F238E27FC236}">
                <a16:creationId xmlns:a16="http://schemas.microsoft.com/office/drawing/2014/main" id="{C6CE1607-3C4C-D25D-C580-DA1B15C43C43}"/>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In case of cash withdrawals by a co-operative society, the threshold is now proposed at INR 3 crores instead of INR 1 crore, for deduction of taxes from 1 April 2023.</a:t>
            </a:r>
          </a:p>
          <a:p>
            <a:pPr algn="just">
              <a:spcAft>
                <a:spcPts val="1100"/>
              </a:spcAft>
            </a:pPr>
            <a:r>
              <a:rPr lang="en-GB" b="0" i="0" dirty="0">
                <a:solidFill>
                  <a:srgbClr val="212529"/>
                </a:solidFill>
                <a:effectLst/>
                <a:latin typeface="Georgia" panose="02040502050405020303" pitchFamily="18" charset="0"/>
              </a:rPr>
              <a:t>The intention vide this proposed amendment is to provide relief to co-operative societies in view of the numerous cash transactions with farmers/ low-income group people.</a:t>
            </a:r>
          </a:p>
          <a:p>
            <a:endParaRPr lang="en-IN" dirty="0"/>
          </a:p>
        </p:txBody>
      </p:sp>
    </p:spTree>
    <p:extLst>
      <p:ext uri="{BB962C8B-B14F-4D97-AF65-F5344CB8AC3E}">
        <p14:creationId xmlns:p14="http://schemas.microsoft.com/office/powerpoint/2010/main" val="4243526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C4E351-C4D0-4D23-BEA8-3136F7E47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2D95578-3010-40A8-9EE1-D6D43C23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32A4E3E5-F2E4-4F3C-85FD-5523DEF57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EE05FDD-CC3B-45C8-9CE2-0C93D863E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16CFDC4-DE7D-4153-89C5-608818994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279650" y="-7"/>
            <a:ext cx="9909174" cy="68579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Content Placeholder 2"/>
          <p:cNvSpPr>
            <a:spLocks noGrp="1"/>
          </p:cNvSpPr>
          <p:nvPr>
            <p:ph idx="1"/>
          </p:nvPr>
        </p:nvSpPr>
        <p:spPr>
          <a:xfrm>
            <a:off x="483649" y="517720"/>
            <a:ext cx="11382854" cy="6057387"/>
          </a:xfrm>
        </p:spPr>
        <p:txBody>
          <a:bodyPr vert="horz" lIns="91440" tIns="45720" rIns="91440" bIns="45720" rtlCol="0" anchor="t">
            <a:noAutofit/>
          </a:bodyPr>
          <a:lstStyle/>
          <a:p>
            <a:pPr algn="just"/>
            <a:r>
              <a:rPr lang="en-US" sz="1800" dirty="0">
                <a:latin typeface="Bookman Old Style"/>
              </a:rPr>
              <a:t>In the Landmark Supreme Court Judgment of </a:t>
            </a:r>
            <a:r>
              <a:rPr lang="en-US" sz="1800" b="1" dirty="0">
                <a:latin typeface="Bookman Old Style"/>
              </a:rPr>
              <a:t>CIT v Bharti Cellular Ltd</a:t>
            </a:r>
            <a:r>
              <a:rPr lang="en-US" sz="1800" dirty="0">
                <a:latin typeface="Bookman Old Style"/>
              </a:rPr>
              <a:t> it was held that Department having not adduced any expert evidence to show that any human intervention is involved during the process when calls takes place so as to bring the payments of interconnect charges /access/pot charges made by the </a:t>
            </a:r>
            <a:r>
              <a:rPr lang="en-US" sz="1800" dirty="0" err="1">
                <a:latin typeface="Bookman Old Style"/>
              </a:rPr>
              <a:t>assessee</a:t>
            </a:r>
            <a:r>
              <a:rPr lang="en-US" sz="1800" dirty="0">
                <a:latin typeface="Bookman Old Style"/>
              </a:rPr>
              <a:t> to BSNL/MTNL within </a:t>
            </a:r>
            <a:r>
              <a:rPr lang="en-US" sz="1800" dirty="0" err="1">
                <a:latin typeface="Bookman Old Style"/>
              </a:rPr>
              <a:t>within</a:t>
            </a:r>
            <a:r>
              <a:rPr lang="en-US" sz="1800" dirty="0">
                <a:latin typeface="Bookman Old Style"/>
              </a:rPr>
              <a:t> the ambit of “fees for technical services” under section 194J, matter is remitted to AO to examine a technical expert and to decide a fresh. Department is not entitled to levy interest under section 201(1A), or impose penalty for non deduction of TDS on the facts and circumstances of the case for the reasons that there is no loss of revenue as tax has been paid by the recipient and the moot question involved in the case is yet to be decided.</a:t>
            </a:r>
            <a:endParaRPr lang="en-US" dirty="0"/>
          </a:p>
          <a:p>
            <a:pPr algn="just"/>
            <a:endParaRPr lang="en-US" sz="1800" dirty="0">
              <a:latin typeface="Bookman Old Style" panose="02050604050505020204" pitchFamily="18" charset="0"/>
            </a:endParaRPr>
          </a:p>
          <a:p>
            <a:pPr algn="just"/>
            <a:r>
              <a:rPr lang="en-US" sz="1800" dirty="0">
                <a:latin typeface="Bookman Old Style"/>
              </a:rPr>
              <a:t>TDS u/s 194J Applicable on Payments by TPA to Hospitals on behalf of Insurance Companies – </a:t>
            </a:r>
            <a:r>
              <a:rPr lang="en-US" sz="1800" b="1" dirty="0">
                <a:latin typeface="Bookman Old Style"/>
              </a:rPr>
              <a:t>Family Health Plan (TPA) Ltd. Vs ITO (ITAT Chennai); I.T.A Nos. 733 to 744 /CHNY/2019</a:t>
            </a:r>
          </a:p>
          <a:p>
            <a:pPr algn="just"/>
            <a:endParaRPr lang="en-US" sz="1800" dirty="0">
              <a:latin typeface="Bookman Old Style" panose="02050604050505020204" pitchFamily="18" charset="0"/>
            </a:endParaRPr>
          </a:p>
          <a:p>
            <a:pPr algn="just"/>
            <a:r>
              <a:rPr lang="en-US" sz="1800" dirty="0">
                <a:latin typeface="Bookman Old Style"/>
              </a:rPr>
              <a:t>TDS u/s 194J not applicable on modeling services rendered by Actor or Actress – </a:t>
            </a:r>
            <a:r>
              <a:rPr lang="en-US" sz="1800" b="1" dirty="0">
                <a:latin typeface="Bookman Old Style"/>
              </a:rPr>
              <a:t>DCIT (TDS) Vs Kodak India (P) Ltd. (ITAT Mumbai); ITA No. 4812 &amp; 4813/Mum/2013</a:t>
            </a:r>
          </a:p>
          <a:p>
            <a:pPr algn="just"/>
            <a:endParaRPr lang="en-US" sz="1800" dirty="0">
              <a:latin typeface="Bookman Old Style" panose="02050604050505020204" pitchFamily="18" charset="0"/>
            </a:endParaRPr>
          </a:p>
          <a:p>
            <a:pPr algn="just"/>
            <a:r>
              <a:rPr lang="en-US" sz="1800" dirty="0">
                <a:latin typeface="Bookman Old Style"/>
              </a:rPr>
              <a:t>Sec 194J TDS deductible on Toll Free Telephone charges (Royalty) – </a:t>
            </a:r>
            <a:r>
              <a:rPr lang="en-US" sz="1800" b="1" dirty="0">
                <a:latin typeface="Bookman Old Style"/>
              </a:rPr>
              <a:t>Vidal Health Insurance TPA (P.) Ltd. Vs JCIT (ITAT Bangalore);ITA Nos.1213 to1215/Bang/2018</a:t>
            </a:r>
            <a:endParaRPr lang="en-US" sz="1800" dirty="0">
              <a:latin typeface="Bookman Old Style"/>
            </a:endParaRPr>
          </a:p>
          <a:p>
            <a:pPr algn="just"/>
            <a:endParaRPr lang="en-IN" sz="1800" dirty="0">
              <a:latin typeface="Bookman Old Style" panose="02050604050505020204" pitchFamily="18" charset="0"/>
            </a:endParaRPr>
          </a:p>
        </p:txBody>
      </p:sp>
    </p:spTree>
    <p:extLst>
      <p:ext uri="{BB962C8B-B14F-4D97-AF65-F5344CB8AC3E}">
        <p14:creationId xmlns:p14="http://schemas.microsoft.com/office/powerpoint/2010/main" val="20018683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1"/>
          <p:cNvSpPr txBox="1">
            <a:spLocks/>
          </p:cNvSpPr>
          <p:nvPr/>
        </p:nvSpPr>
        <p:spPr>
          <a:xfrm>
            <a:off x="777240" y="731519"/>
            <a:ext cx="2845191" cy="323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800" kern="1200" dirty="0">
                <a:solidFill>
                  <a:srgbClr val="FFFFFF"/>
                </a:solidFill>
                <a:latin typeface="Bookman Old Style"/>
              </a:rPr>
              <a:t>Section 194LA</a:t>
            </a:r>
            <a:endParaRPr lang="en-US"/>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4379709" y="686862"/>
            <a:ext cx="7037591" cy="5475129"/>
          </a:xfrm>
        </p:spPr>
        <p:txBody>
          <a:bodyPr vert="horz" lIns="91440" tIns="45720" rIns="91440" bIns="45720" rtlCol="0" anchor="ctr">
            <a:normAutofit/>
          </a:bodyPr>
          <a:lstStyle/>
          <a:p>
            <a:pPr algn="just"/>
            <a:r>
              <a:rPr lang="en-US" sz="2000" dirty="0">
                <a:latin typeface="Bookman Old Style"/>
              </a:rPr>
              <a:t>In case of </a:t>
            </a:r>
            <a:r>
              <a:rPr lang="en-US" sz="2000" b="1" dirty="0" err="1">
                <a:latin typeface="Bookman Old Style"/>
              </a:rPr>
              <a:t>Infopark</a:t>
            </a:r>
            <a:r>
              <a:rPr lang="en-US" sz="2000" b="1" dirty="0">
                <a:latin typeface="Bookman Old Style"/>
              </a:rPr>
              <a:t> Kerala vs. ACIT 38 DTR 180 </a:t>
            </a:r>
            <a:r>
              <a:rPr lang="en-US" sz="2000" dirty="0">
                <a:latin typeface="Bookman Old Style"/>
              </a:rPr>
              <a:t>it was decided that mere issuance of notification under section 4 of the land Acquisition Act, provision of section 1 94LA was not attracted.</a:t>
            </a:r>
            <a:endParaRPr lang="en-US"/>
          </a:p>
          <a:p>
            <a:pPr algn="just"/>
            <a:endParaRPr lang="en-US" sz="2000" dirty="0">
              <a:latin typeface="Bookman Old Style"/>
            </a:endParaRPr>
          </a:p>
          <a:p>
            <a:pPr algn="just"/>
            <a:r>
              <a:rPr lang="en-US" sz="2000" dirty="0">
                <a:latin typeface="Bookman Old Style"/>
              </a:rPr>
              <a:t>In the case of </a:t>
            </a:r>
            <a:r>
              <a:rPr lang="en-US" sz="2000" b="1" dirty="0" err="1">
                <a:latin typeface="Bookman Old Style"/>
              </a:rPr>
              <a:t>Karnail</a:t>
            </a:r>
            <a:r>
              <a:rPr lang="en-US" sz="2000" b="1" dirty="0">
                <a:latin typeface="Bookman Old Style"/>
              </a:rPr>
              <a:t> Singh v State of Haryana 326 ITR 501 </a:t>
            </a:r>
            <a:r>
              <a:rPr lang="en-US" sz="2000" dirty="0">
                <a:latin typeface="Bookman Old Style"/>
              </a:rPr>
              <a:t>it was held that Deduction of TDS on enhanced compensation of Agricultural Land u/s 194LA</a:t>
            </a:r>
          </a:p>
        </p:txBody>
      </p:sp>
    </p:spTree>
    <p:extLst>
      <p:ext uri="{BB962C8B-B14F-4D97-AF65-F5344CB8AC3E}">
        <p14:creationId xmlns:p14="http://schemas.microsoft.com/office/powerpoint/2010/main" val="7986332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524256" y="583616"/>
            <a:ext cx="3722141" cy="5520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kern="1200" dirty="0">
                <a:solidFill>
                  <a:srgbClr val="FFFFFF"/>
                </a:solidFill>
                <a:latin typeface="Bookman Old Style"/>
              </a:rPr>
              <a:t>Others</a:t>
            </a:r>
            <a:endParaRPr lang="en-US"/>
          </a:p>
        </p:txBody>
      </p:sp>
      <p:sp>
        <p:nvSpPr>
          <p:cNvPr id="57" name="Rectangle 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p:cNvSpPr>
            <a:spLocks noGrp="1"/>
          </p:cNvSpPr>
          <p:nvPr>
            <p:ph idx="1"/>
          </p:nvPr>
        </p:nvSpPr>
        <p:spPr>
          <a:xfrm>
            <a:off x="4790495" y="741767"/>
            <a:ext cx="6594189" cy="5520579"/>
          </a:xfrm>
        </p:spPr>
        <p:txBody>
          <a:bodyPr vert="horz" lIns="91440" tIns="45720" rIns="91440" bIns="45720" rtlCol="0" anchor="ctr">
            <a:noAutofit/>
          </a:bodyPr>
          <a:lstStyle/>
          <a:p>
            <a:pPr algn="just"/>
            <a:r>
              <a:rPr lang="en-US" sz="1500" dirty="0">
                <a:solidFill>
                  <a:srgbClr val="FFFFFF"/>
                </a:solidFill>
                <a:latin typeface="Bookman Old Style"/>
              </a:rPr>
              <a:t> In the case of </a:t>
            </a:r>
            <a:r>
              <a:rPr lang="en-US" sz="1500" b="1" dirty="0" err="1">
                <a:solidFill>
                  <a:srgbClr val="FFFFFF"/>
                </a:solidFill>
                <a:latin typeface="Bookman Old Style"/>
              </a:rPr>
              <a:t>Ahluwallia</a:t>
            </a:r>
            <a:r>
              <a:rPr lang="en-US" sz="1500" b="1" dirty="0">
                <a:solidFill>
                  <a:srgbClr val="FFFFFF"/>
                </a:solidFill>
                <a:latin typeface="Bookman Old Style"/>
              </a:rPr>
              <a:t> and Associates vs. ITO 2 ITR 582 </a:t>
            </a:r>
            <a:r>
              <a:rPr lang="en-US" sz="1500" dirty="0">
                <a:solidFill>
                  <a:srgbClr val="FFFFFF"/>
                </a:solidFill>
                <a:latin typeface="Bookman Old Style"/>
              </a:rPr>
              <a:t>it has been decided that Credit for tax deducted at source must be given to the assessee, though the certificate furnished by the </a:t>
            </a:r>
            <a:r>
              <a:rPr lang="en-US" sz="1500" dirty="0" err="1">
                <a:solidFill>
                  <a:srgbClr val="FFFFFF"/>
                </a:solidFill>
                <a:latin typeface="Bookman Old Style"/>
              </a:rPr>
              <a:t>deductor</a:t>
            </a:r>
            <a:r>
              <a:rPr lang="en-US" sz="1500" dirty="0">
                <a:solidFill>
                  <a:srgbClr val="FFFFFF"/>
                </a:solidFill>
                <a:latin typeface="Bookman Old Style"/>
              </a:rPr>
              <a:t> has not shown the date of payment to Central Government.</a:t>
            </a:r>
            <a:endParaRPr lang="en-US" dirty="0"/>
          </a:p>
          <a:p>
            <a:pPr algn="just"/>
            <a:endParaRPr lang="en-US" sz="1500" dirty="0">
              <a:solidFill>
                <a:srgbClr val="FFFFFF"/>
              </a:solidFill>
              <a:latin typeface="Bookman Old Style"/>
            </a:endParaRPr>
          </a:p>
          <a:p>
            <a:pPr algn="just"/>
            <a:r>
              <a:rPr lang="en-US" sz="1500" dirty="0">
                <a:solidFill>
                  <a:srgbClr val="FFFFFF"/>
                </a:solidFill>
                <a:latin typeface="Bookman Old Style"/>
              </a:rPr>
              <a:t>In case of </a:t>
            </a:r>
            <a:r>
              <a:rPr lang="en-US" sz="1500" b="1" dirty="0">
                <a:solidFill>
                  <a:srgbClr val="FFFFFF"/>
                </a:solidFill>
                <a:latin typeface="Bookman Old Style"/>
              </a:rPr>
              <a:t>MTAR Technologies (P) Ltd v Asst CIT 39 SOT 465 </a:t>
            </a:r>
            <a:r>
              <a:rPr lang="en-US" sz="1500" dirty="0">
                <a:solidFill>
                  <a:srgbClr val="FFFFFF"/>
                </a:solidFill>
                <a:latin typeface="Bookman Old Style"/>
              </a:rPr>
              <a:t>it was held that any payment is made to a non shareholder section 194 does not apply.</a:t>
            </a:r>
          </a:p>
          <a:p>
            <a:pPr algn="just"/>
            <a:endParaRPr lang="en-US" sz="1500" dirty="0">
              <a:solidFill>
                <a:srgbClr val="FFFFFF"/>
              </a:solidFill>
              <a:latin typeface="Bookman Old Style"/>
            </a:endParaRPr>
          </a:p>
          <a:p>
            <a:pPr algn="just"/>
            <a:r>
              <a:rPr lang="en-US" sz="1500" dirty="0">
                <a:solidFill>
                  <a:srgbClr val="FFFFFF"/>
                </a:solidFill>
                <a:latin typeface="Bookman Old Style"/>
              </a:rPr>
              <a:t>In case of </a:t>
            </a:r>
            <a:r>
              <a:rPr lang="en-US" sz="1500" b="1" dirty="0" err="1">
                <a:solidFill>
                  <a:srgbClr val="FFFFFF"/>
                </a:solidFill>
                <a:latin typeface="Bookman Old Style"/>
              </a:rPr>
              <a:t>Smt</a:t>
            </a:r>
            <a:r>
              <a:rPr lang="en-US" sz="1500" b="1" dirty="0">
                <a:solidFill>
                  <a:srgbClr val="FFFFFF"/>
                </a:solidFill>
                <a:latin typeface="Bookman Old Style"/>
              </a:rPr>
              <a:t> J Rama v CIT </a:t>
            </a:r>
            <a:r>
              <a:rPr lang="en-US" sz="1500" dirty="0">
                <a:solidFill>
                  <a:srgbClr val="FFFFFF"/>
                </a:solidFill>
                <a:latin typeface="Bookman Old Style"/>
              </a:rPr>
              <a:t>it was held that Law does not stipulate existence of a written contract as a condition precedent for payment of TDS</a:t>
            </a:r>
          </a:p>
          <a:p>
            <a:pPr algn="just"/>
            <a:endParaRPr lang="en-US" sz="1500" dirty="0">
              <a:solidFill>
                <a:srgbClr val="FFFFFF"/>
              </a:solidFill>
              <a:latin typeface="Bookman Old Style"/>
            </a:endParaRPr>
          </a:p>
          <a:p>
            <a:pPr algn="just"/>
            <a:r>
              <a:rPr lang="en-US" sz="1500" dirty="0">
                <a:solidFill>
                  <a:srgbClr val="FFFFFF"/>
                </a:solidFill>
                <a:latin typeface="Bookman Old Style"/>
              </a:rPr>
              <a:t>Once Tax is deducted at source, Amount becomes money due to Central Government and either </a:t>
            </a:r>
            <a:r>
              <a:rPr lang="en-US" sz="1500" dirty="0" err="1">
                <a:solidFill>
                  <a:srgbClr val="FFFFFF"/>
                </a:solidFill>
                <a:latin typeface="Bookman Old Style"/>
              </a:rPr>
              <a:t>deductor</a:t>
            </a:r>
            <a:r>
              <a:rPr lang="en-US" sz="1500" dirty="0">
                <a:solidFill>
                  <a:srgbClr val="FFFFFF"/>
                </a:solidFill>
                <a:latin typeface="Bookman Old Style"/>
              </a:rPr>
              <a:t> or </a:t>
            </a:r>
            <a:r>
              <a:rPr lang="en-US" sz="1500" dirty="0" err="1">
                <a:solidFill>
                  <a:srgbClr val="FFFFFF"/>
                </a:solidFill>
                <a:latin typeface="Bookman Old Style"/>
              </a:rPr>
              <a:t>deductee</a:t>
            </a:r>
            <a:r>
              <a:rPr lang="en-US" sz="1500" dirty="0">
                <a:solidFill>
                  <a:srgbClr val="FFFFFF"/>
                </a:solidFill>
                <a:latin typeface="Bookman Old Style"/>
              </a:rPr>
              <a:t> cannot appropriate amount so deducted on any ground. This had been decided in the case of </a:t>
            </a:r>
            <a:r>
              <a:rPr lang="en-US" sz="1500" b="1" dirty="0">
                <a:solidFill>
                  <a:srgbClr val="FFFFFF"/>
                </a:solidFill>
                <a:latin typeface="Bookman Old Style"/>
              </a:rPr>
              <a:t>ITO (TDS) v India Vision Satellite Communication Limited 7 </a:t>
            </a:r>
            <a:r>
              <a:rPr lang="en-US" sz="1500" b="1" dirty="0" err="1">
                <a:solidFill>
                  <a:srgbClr val="FFFFFF"/>
                </a:solidFill>
                <a:latin typeface="Bookman Old Style"/>
              </a:rPr>
              <a:t>taxmann</a:t>
            </a:r>
            <a:r>
              <a:rPr lang="en-US" sz="1500" b="1" dirty="0">
                <a:solidFill>
                  <a:srgbClr val="FFFFFF"/>
                </a:solidFill>
                <a:latin typeface="Bookman Old Style"/>
              </a:rPr>
              <a:t> 65.</a:t>
            </a:r>
          </a:p>
          <a:p>
            <a:pPr algn="just"/>
            <a:endParaRPr lang="en-US" sz="1500" dirty="0">
              <a:solidFill>
                <a:srgbClr val="FFFFFF"/>
              </a:solidFill>
              <a:latin typeface="Bookman Old Style"/>
            </a:endParaRPr>
          </a:p>
          <a:p>
            <a:pPr algn="just"/>
            <a:r>
              <a:rPr lang="en-US" sz="1500" dirty="0">
                <a:solidFill>
                  <a:srgbClr val="FFFFFF"/>
                </a:solidFill>
                <a:latin typeface="Bookman Old Style"/>
              </a:rPr>
              <a:t>In the case of </a:t>
            </a:r>
            <a:r>
              <a:rPr lang="en-US" sz="1500" b="1" dirty="0">
                <a:solidFill>
                  <a:srgbClr val="FFFFFF"/>
                </a:solidFill>
                <a:latin typeface="Bookman Old Style"/>
              </a:rPr>
              <a:t>ITO v Hans Road Carriers (P) Limited 7 </a:t>
            </a:r>
            <a:r>
              <a:rPr lang="en-US" sz="1500" b="1" dirty="0" err="1">
                <a:solidFill>
                  <a:srgbClr val="FFFFFF"/>
                </a:solidFill>
                <a:latin typeface="Bookman Old Style"/>
              </a:rPr>
              <a:t>taxmann</a:t>
            </a:r>
            <a:r>
              <a:rPr lang="en-US" sz="1500" b="1" dirty="0">
                <a:solidFill>
                  <a:srgbClr val="FFFFFF"/>
                </a:solidFill>
                <a:latin typeface="Bookman Old Style"/>
              </a:rPr>
              <a:t> 39 </a:t>
            </a:r>
            <a:r>
              <a:rPr lang="en-US" sz="1500" dirty="0">
                <a:solidFill>
                  <a:srgbClr val="FFFFFF"/>
                </a:solidFill>
                <a:latin typeface="Bookman Old Style"/>
              </a:rPr>
              <a:t>it was decided that Deduction of Tax at source is not a levy of Tax , It is merely one of the modes of collection of Tax.</a:t>
            </a:r>
          </a:p>
        </p:txBody>
      </p:sp>
    </p:spTree>
    <p:extLst>
      <p:ext uri="{BB962C8B-B14F-4D97-AF65-F5344CB8AC3E}">
        <p14:creationId xmlns:p14="http://schemas.microsoft.com/office/powerpoint/2010/main" val="299115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C9ED-2045-D5A3-4B24-262A349BFEEB}"/>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Section 194R – Clarification for tax deductibility on benefits/ perquisites</a:t>
            </a:r>
            <a:endParaRPr lang="en-IN" dirty="0"/>
          </a:p>
        </p:txBody>
      </p:sp>
      <p:sp>
        <p:nvSpPr>
          <p:cNvPr id="3" name="Content Placeholder 2">
            <a:extLst>
              <a:ext uri="{FF2B5EF4-FFF2-40B4-BE49-F238E27FC236}">
                <a16:creationId xmlns:a16="http://schemas.microsoft.com/office/drawing/2014/main" id="{9E306241-F2F6-27B6-E5B6-6AAE4D21F947}"/>
              </a:ext>
            </a:extLst>
          </p:cNvPr>
          <p:cNvSpPr>
            <a:spLocks noGrp="1"/>
          </p:cNvSpPr>
          <p:nvPr>
            <p:ph idx="1"/>
          </p:nvPr>
        </p:nvSpPr>
        <p:spPr/>
        <p:txBody>
          <a:bodyPr/>
          <a:lstStyle/>
          <a:p>
            <a:r>
              <a:rPr lang="en-GB" b="0" i="0" dirty="0">
                <a:solidFill>
                  <a:srgbClr val="212529"/>
                </a:solidFill>
                <a:effectLst/>
                <a:latin typeface="Georgia" panose="02040502050405020303" pitchFamily="18" charset="0"/>
              </a:rPr>
              <a:t>It is proposed to clarify that the tax is to be deducted whether the benefit or perquisite is in cash or in kind or partly in cash and partly in kind. Similar amendment is also proposed under Section 28(iv).</a:t>
            </a:r>
            <a:endParaRPr lang="en-IN" dirty="0"/>
          </a:p>
        </p:txBody>
      </p:sp>
    </p:spTree>
    <p:extLst>
      <p:ext uri="{BB962C8B-B14F-4D97-AF65-F5344CB8AC3E}">
        <p14:creationId xmlns:p14="http://schemas.microsoft.com/office/powerpoint/2010/main" val="4015024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2692</TotalTime>
  <Words>9620</Words>
  <Application>Microsoft Office PowerPoint</Application>
  <PresentationFormat>Widescreen</PresentationFormat>
  <Paragraphs>401</Paragraphs>
  <Slides>82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82</vt:i4>
      </vt:variant>
    </vt:vector>
  </HeadingPairs>
  <TitlesOfParts>
    <vt:vector size="95" baseType="lpstr">
      <vt:lpstr>Aparajita</vt:lpstr>
      <vt:lpstr>Arial</vt:lpstr>
      <vt:lpstr>Book Antiqua</vt:lpstr>
      <vt:lpstr>Bookman Old Style</vt:lpstr>
      <vt:lpstr>Calibri</vt:lpstr>
      <vt:lpstr>Calibri Light</vt:lpstr>
      <vt:lpstr>Century Gothic</vt:lpstr>
      <vt:lpstr>Copperplate Gothic Bold</vt:lpstr>
      <vt:lpstr>Elephant</vt:lpstr>
      <vt:lpstr>Garamond</vt:lpstr>
      <vt:lpstr>Georgia</vt:lpstr>
      <vt:lpstr>Wingdings</vt:lpstr>
      <vt:lpstr>Office Theme</vt:lpstr>
      <vt:lpstr>PowerPoint Presentation</vt:lpstr>
      <vt:lpstr>PowerPoint Presentation</vt:lpstr>
      <vt:lpstr>Section 194BA – Introduction of withholding tax provisions for income from online gaming</vt:lpstr>
      <vt:lpstr>Section 196A – Benefit of tax treaty rate extended to specified income earned by non-residents</vt:lpstr>
      <vt:lpstr>Section 192A – Relaxation provided for employees not having a PAN</vt:lpstr>
      <vt:lpstr>Section 193 – Tax to be deducted on interest on specified securities</vt:lpstr>
      <vt:lpstr> Section 194B and 194BB – Clarification on threshold limit for winning income from lottery, crossword puzzle and horse racing</vt:lpstr>
      <vt:lpstr>Section 194N – Enhanced limit for co-operative society</vt:lpstr>
      <vt:lpstr>Section 194R – Clarification for tax deductibility on benefits/ perquisites</vt:lpstr>
      <vt:lpstr>Section 206AB &amp; 206CCA – Exclusion of specified category from non-filers of tax return</vt:lpstr>
      <vt:lpstr> Extension of Section 197 to include Section 194LBA</vt:lpstr>
      <vt:lpstr>Introduction of Section 155(20) – TDS credit in the year in which income is offered to 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192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919633533228</cp:lastModifiedBy>
  <cp:revision>281</cp:revision>
  <dcterms:created xsi:type="dcterms:W3CDTF">2020-12-20T05:19:05Z</dcterms:created>
  <dcterms:modified xsi:type="dcterms:W3CDTF">2023-06-10T16:56:45Z</dcterms:modified>
</cp:coreProperties>
</file>