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39A6D30-1C6B-47AB-834D-D11FC8CC50E6}" type="datetimeFigureOut">
              <a:rPr lang="en-IN" smtClean="0"/>
              <a:t>04-06-2023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3716349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39A6D30-1C6B-47AB-834D-D11FC8CC50E6}" type="datetimeFigureOut">
              <a:rPr lang="en-IN" smtClean="0"/>
              <a:t>04-06-2023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3196079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39A6D30-1C6B-47AB-834D-D11FC8CC50E6}" type="datetimeFigureOut">
              <a:rPr lang="en-IN" smtClean="0"/>
              <a:t>04-06-2023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3007967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39A6D30-1C6B-47AB-834D-D11FC8CC50E6}" type="datetimeFigureOut">
              <a:rPr lang="en-IN" smtClean="0"/>
              <a:t>04-06-2023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3069170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9A6D30-1C6B-47AB-834D-D11FC8CC50E6}" type="datetimeFigureOut">
              <a:rPr lang="en-IN" smtClean="0"/>
              <a:t>04-06-2023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222058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39A6D30-1C6B-47AB-834D-D11FC8CC50E6}" type="datetimeFigureOut">
              <a:rPr lang="en-IN" smtClean="0"/>
              <a:t>04-06-2023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3863199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39A6D30-1C6B-47AB-834D-D11FC8CC50E6}" type="datetimeFigureOut">
              <a:rPr lang="en-IN" smtClean="0"/>
              <a:t>04-06-2023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584981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39A6D30-1C6B-47AB-834D-D11FC8CC50E6}" type="datetimeFigureOut">
              <a:rPr lang="en-IN" smtClean="0"/>
              <a:t>04-06-2023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3460017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9A6D30-1C6B-47AB-834D-D11FC8CC50E6}" type="datetimeFigureOut">
              <a:rPr lang="en-IN" smtClean="0"/>
              <a:t>04-06-2023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1124801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9A6D30-1C6B-47AB-834D-D11FC8CC50E6}" type="datetimeFigureOut">
              <a:rPr lang="en-IN" smtClean="0"/>
              <a:t>04-06-2023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1482138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9A6D30-1C6B-47AB-834D-D11FC8CC50E6}" type="datetimeFigureOut">
              <a:rPr lang="en-IN" smtClean="0"/>
              <a:t>04-06-2023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3370EE-AF73-4EF2-9043-2C9D63BD40DA}" type="slidenum">
              <a:rPr lang="en-IN" smtClean="0"/>
              <a:t>‹#›</a:t>
            </a:fld>
            <a:endParaRPr lang="en-IN"/>
          </a:p>
        </p:txBody>
      </p:sp>
    </p:spTree>
    <p:extLst>
      <p:ext uri="{BB962C8B-B14F-4D97-AF65-F5344CB8AC3E}">
        <p14:creationId xmlns:p14="http://schemas.microsoft.com/office/powerpoint/2010/main" val="2557353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9A6D30-1C6B-47AB-834D-D11FC8CC50E6}" type="datetimeFigureOut">
              <a:rPr lang="en-IN" smtClean="0"/>
              <a:t>04-06-2023</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370EE-AF73-4EF2-9043-2C9D63BD40DA}" type="slidenum">
              <a:rPr lang="en-IN" smtClean="0"/>
              <a:t>‹#›</a:t>
            </a:fld>
            <a:endParaRPr lang="en-IN"/>
          </a:p>
        </p:txBody>
      </p:sp>
    </p:spTree>
    <p:extLst>
      <p:ext uri="{BB962C8B-B14F-4D97-AF65-F5344CB8AC3E}">
        <p14:creationId xmlns:p14="http://schemas.microsoft.com/office/powerpoint/2010/main" val="7821067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9779758" cy="5885550"/>
          </a:xfrm>
        </p:spPr>
        <p:txBody>
          <a:bodyPr>
            <a:normAutofit/>
          </a:bodyPr>
          <a:lstStyle/>
          <a:p>
            <a:pPr algn="ctr"/>
            <a:r>
              <a:rPr lang="en-IN" sz="5400" b="1" dirty="0" smtClean="0"/>
              <a:t>SECTION </a:t>
            </a:r>
            <a:r>
              <a:rPr lang="en-IN" sz="5400" b="1" dirty="0" smtClean="0"/>
              <a:t>200,200A,201,203 &amp; 234E </a:t>
            </a:r>
            <a:r>
              <a:rPr lang="en-IN" sz="5400" b="1" dirty="0" smtClean="0"/>
              <a:t>OF THE INCOME TAX ACT, 1961 </a:t>
            </a:r>
            <a:br>
              <a:rPr lang="en-IN" sz="5400" b="1" dirty="0" smtClean="0"/>
            </a:br>
            <a:r>
              <a:rPr lang="en-IN" sz="5400" b="1" dirty="0" smtClean="0"/>
              <a:t/>
            </a:r>
            <a:br>
              <a:rPr lang="en-IN" sz="5400" b="1" dirty="0" smtClean="0"/>
            </a:br>
            <a:r>
              <a:rPr lang="en-IN" sz="5400" b="1" dirty="0" smtClean="0"/>
              <a:t>WITH PROCEDURES THEREON</a:t>
            </a:r>
            <a:endParaRPr lang="en-IN" sz="5400" b="1" dirty="0"/>
          </a:p>
        </p:txBody>
      </p:sp>
    </p:spTree>
    <p:extLst>
      <p:ext uri="{BB962C8B-B14F-4D97-AF65-F5344CB8AC3E}">
        <p14:creationId xmlns:p14="http://schemas.microsoft.com/office/powerpoint/2010/main" val="2236899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2513" y="218364"/>
            <a:ext cx="10358652" cy="6305265"/>
          </a:xfrm>
        </p:spPr>
        <p:txBody>
          <a:bodyPr>
            <a:normAutofit/>
          </a:bodyPr>
          <a:lstStyle/>
          <a:p>
            <a:r>
              <a:rPr lang="en-US" sz="2700" b="1" dirty="0" smtClean="0"/>
              <a:t>Guidelines </a:t>
            </a:r>
            <a:r>
              <a:rPr lang="en-US" sz="2700" b="1" dirty="0"/>
              <a:t>for handling issues related to applications received u/s 197:</a:t>
            </a:r>
            <a:r>
              <a:rPr lang="en-US" sz="2700" dirty="0"/>
              <a:t> </a:t>
            </a:r>
            <a:endParaRPr lang="en-US" sz="2700" dirty="0" smtClean="0"/>
          </a:p>
          <a:p>
            <a:pPr algn="l"/>
            <a:r>
              <a:rPr lang="en-US" dirty="0" smtClean="0"/>
              <a:t>In </a:t>
            </a:r>
            <a:r>
              <a:rPr lang="en-US" dirty="0"/>
              <a:t>order to streamline the procedure of handling the applications received u/s 197 and disposing the same in a time bound manner in consonance with the Citizens’ charter, the commissioner of Income tax (TDS) has issued certain guidelines for the Assessing Officers</a:t>
            </a:r>
            <a:r>
              <a:rPr lang="en-US" dirty="0" smtClean="0"/>
              <a:t>.</a:t>
            </a:r>
          </a:p>
          <a:p>
            <a:pPr algn="l"/>
            <a:r>
              <a:rPr lang="en-US" dirty="0" smtClean="0"/>
              <a:t> </a:t>
            </a:r>
          </a:p>
          <a:p>
            <a:pPr algn="l"/>
            <a:r>
              <a:rPr lang="en-US" dirty="0" smtClean="0"/>
              <a:t>In </a:t>
            </a:r>
            <a:r>
              <a:rPr lang="en-US" dirty="0"/>
              <a:t>a nutshell, these guidelines make it mandatory for the Assessing Officer to dispose of the applications u/s 197 within a time frame of 30 days from the end of the month in which application </a:t>
            </a:r>
            <a:r>
              <a:rPr lang="en-US" b="1" dirty="0"/>
              <a:t>complete in ALL respect </a:t>
            </a:r>
            <a:r>
              <a:rPr lang="en-US" dirty="0"/>
              <a:t>is received. The section 197 strikes a delicate balance between requirement of ensuring cash flow to the taxpayer and realizing government dues at the earliest. Taxpayers are, therefore, advised to file complete details required for processing the application in the first instance itself. This will expedite the issuance of certificate u/s 197.</a:t>
            </a:r>
          </a:p>
          <a:p>
            <a:pPr algn="l"/>
            <a:endParaRPr lang="en-IN" dirty="0"/>
          </a:p>
        </p:txBody>
      </p:sp>
    </p:spTree>
    <p:extLst>
      <p:ext uri="{BB962C8B-B14F-4D97-AF65-F5344CB8AC3E}">
        <p14:creationId xmlns:p14="http://schemas.microsoft.com/office/powerpoint/2010/main" val="4282163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3456" y="300250"/>
            <a:ext cx="10604311" cy="6127845"/>
          </a:xfrm>
        </p:spPr>
        <p:txBody>
          <a:bodyPr/>
          <a:lstStyle/>
          <a:p>
            <a:endParaRPr lang="en-US" b="1" dirty="0" smtClean="0"/>
          </a:p>
          <a:p>
            <a:pPr algn="just"/>
            <a:r>
              <a:rPr lang="en-US" b="1" dirty="0" smtClean="0"/>
              <a:t>Section </a:t>
            </a:r>
            <a:r>
              <a:rPr lang="en-US" b="1" dirty="0"/>
              <a:t>197 </a:t>
            </a:r>
            <a:r>
              <a:rPr lang="en-US" dirty="0"/>
              <a:t>of the Income Tax Act, 1961 provides for the facility of NIL deduction of tax at source or at a deduction at a Lower rate of tax. To avail of this benefit the assessee whose TDS is likely to be deducted on certain receipts should make an application before the TDS Assessing Officer who has a jurisdiction over his/ her/ its case. The assessee/ </a:t>
            </a:r>
            <a:r>
              <a:rPr lang="en-US" dirty="0" smtClean="0"/>
              <a:t>Deductee </a:t>
            </a:r>
            <a:r>
              <a:rPr lang="en-US" dirty="0"/>
              <a:t>concerned may apply for a certificate for Nil or lower deduction of TDS on their receipts in </a:t>
            </a:r>
            <a:r>
              <a:rPr lang="en-US" u="sng" dirty="0"/>
              <a:t>Form No </a:t>
            </a:r>
            <a:r>
              <a:rPr lang="en-US" u="sng" dirty="0" smtClean="0"/>
              <a:t>13</a:t>
            </a:r>
            <a:r>
              <a:rPr lang="en-US" i="1" dirty="0" smtClean="0"/>
              <a:t>.</a:t>
            </a:r>
            <a:r>
              <a:rPr lang="en-US" dirty="0"/>
              <a:t> Delays in this matter can be avoided by filing the prescribed form correctly and submitting the required details along with the form itself.</a:t>
            </a:r>
          </a:p>
          <a:p>
            <a:endParaRPr lang="en-IN" dirty="0"/>
          </a:p>
        </p:txBody>
      </p:sp>
    </p:spTree>
    <p:extLst>
      <p:ext uri="{BB962C8B-B14F-4D97-AF65-F5344CB8AC3E}">
        <p14:creationId xmlns:p14="http://schemas.microsoft.com/office/powerpoint/2010/main" val="3899188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8892" y="409433"/>
            <a:ext cx="11076295" cy="6086898"/>
          </a:xfrm>
        </p:spPr>
        <p:txBody>
          <a:bodyPr/>
          <a:lstStyle/>
          <a:p>
            <a:endParaRPr lang="en-IN" dirty="0" smtClean="0"/>
          </a:p>
          <a:p>
            <a:r>
              <a:rPr lang="en-IN" sz="3600" dirty="0" smtClean="0"/>
              <a:t>SECTION 200      :- Duty of a person deducting tax</a:t>
            </a:r>
          </a:p>
          <a:p>
            <a:r>
              <a:rPr lang="en-IN" sz="3600" dirty="0" smtClean="0"/>
              <a:t>SECTION 200A   :- Processing of statement of Tax</a:t>
            </a:r>
          </a:p>
          <a:p>
            <a:pPr marL="0" indent="0">
              <a:buNone/>
            </a:pPr>
            <a:r>
              <a:rPr lang="en-IN" sz="3600" dirty="0"/>
              <a:t> </a:t>
            </a:r>
            <a:r>
              <a:rPr lang="en-IN" sz="3600" dirty="0" smtClean="0"/>
              <a:t>                                  deducted at Source</a:t>
            </a:r>
          </a:p>
          <a:p>
            <a:r>
              <a:rPr lang="en-IN" sz="3600" dirty="0" smtClean="0"/>
              <a:t>SECTION 201      :- Consequences of failure to deduct </a:t>
            </a:r>
          </a:p>
          <a:p>
            <a:pPr marL="0" indent="0">
              <a:buNone/>
            </a:pPr>
            <a:r>
              <a:rPr lang="en-IN" sz="3600" dirty="0"/>
              <a:t> </a:t>
            </a:r>
            <a:r>
              <a:rPr lang="en-IN" sz="3600" dirty="0" smtClean="0"/>
              <a:t>                                  or pay </a:t>
            </a:r>
          </a:p>
          <a:p>
            <a:r>
              <a:rPr lang="en-IN" sz="3600" dirty="0" smtClean="0"/>
              <a:t>SECTION 202      :- Deduction only one mode of recovery</a:t>
            </a:r>
          </a:p>
          <a:p>
            <a:r>
              <a:rPr lang="en-IN" sz="3600" dirty="0" smtClean="0"/>
              <a:t>SECTION 203      :- Certificate of Tax deducted</a:t>
            </a:r>
          </a:p>
          <a:p>
            <a:r>
              <a:rPr lang="en-IN" sz="3600" dirty="0" smtClean="0"/>
              <a:t>SECTION 234E    :- Fee for default for furnishing</a:t>
            </a:r>
          </a:p>
          <a:p>
            <a:pPr marL="0" indent="0">
              <a:buNone/>
            </a:pPr>
            <a:r>
              <a:rPr lang="en-IN" sz="3600" dirty="0"/>
              <a:t> </a:t>
            </a:r>
            <a:r>
              <a:rPr lang="en-IN" sz="3600" dirty="0" smtClean="0"/>
              <a:t>                                 </a:t>
            </a:r>
            <a:r>
              <a:rPr lang="en-IN" sz="3600" dirty="0" smtClean="0"/>
              <a:t> statements</a:t>
            </a:r>
            <a:endParaRPr lang="en-IN" sz="3600" dirty="0"/>
          </a:p>
        </p:txBody>
      </p:sp>
    </p:spTree>
    <p:extLst>
      <p:ext uri="{BB962C8B-B14F-4D97-AF65-F5344CB8AC3E}">
        <p14:creationId xmlns:p14="http://schemas.microsoft.com/office/powerpoint/2010/main" val="228780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32263"/>
            <a:ext cx="10515600" cy="5644700"/>
          </a:xfrm>
        </p:spPr>
        <p:txBody>
          <a:bodyPr>
            <a:normAutofit fontScale="25000" lnSpcReduction="20000"/>
          </a:bodyPr>
          <a:lstStyle/>
          <a:p>
            <a:endParaRPr lang="en-IN" dirty="0" smtClean="0"/>
          </a:p>
          <a:p>
            <a:r>
              <a:rPr lang="en-IN" sz="7400" dirty="0" smtClean="0"/>
              <a:t>SECTION 200: Duty of a person deducting tax</a:t>
            </a:r>
          </a:p>
          <a:p>
            <a:r>
              <a:rPr lang="en-IN" sz="7400" dirty="0" smtClean="0"/>
              <a:t>Persons Covered</a:t>
            </a:r>
          </a:p>
          <a:p>
            <a:pPr marL="0" indent="0">
              <a:buNone/>
            </a:pPr>
            <a:r>
              <a:rPr lang="en-IN" sz="7400" dirty="0"/>
              <a:t> </a:t>
            </a:r>
            <a:r>
              <a:rPr lang="en-IN" sz="7400" dirty="0" smtClean="0"/>
              <a:t>  Any person deduction under the </a:t>
            </a:r>
          </a:p>
          <a:p>
            <a:r>
              <a:rPr lang="en-IN" sz="7400" dirty="0" smtClean="0"/>
              <a:t>Provisions covered: </a:t>
            </a:r>
          </a:p>
          <a:p>
            <a:pPr marL="0" indent="0">
              <a:buNone/>
            </a:pPr>
            <a:r>
              <a:rPr lang="en-IN" sz="7400" dirty="0"/>
              <a:t> </a:t>
            </a:r>
            <a:r>
              <a:rPr lang="en-IN" sz="7400" dirty="0" smtClean="0"/>
              <a:t> Section 192 to Section 194,</a:t>
            </a:r>
          </a:p>
          <a:p>
            <a:pPr marL="0" indent="0">
              <a:buNone/>
            </a:pPr>
            <a:endParaRPr lang="en-IN" sz="7400" dirty="0" smtClean="0"/>
          </a:p>
          <a:p>
            <a:pPr marL="0" indent="0">
              <a:buNone/>
            </a:pPr>
            <a:r>
              <a:rPr lang="en-IN" sz="7400" dirty="0" smtClean="0"/>
              <a:t>  194A,194B,194BB,194C,194D,</a:t>
            </a:r>
          </a:p>
          <a:p>
            <a:pPr marL="0" indent="0">
              <a:buNone/>
            </a:pPr>
            <a:r>
              <a:rPr lang="en-IN" sz="7400" dirty="0" smtClean="0"/>
              <a:t>  194E,194EE,194F,194G,194H,</a:t>
            </a:r>
          </a:p>
          <a:p>
            <a:pPr marL="0" indent="0">
              <a:buNone/>
            </a:pPr>
            <a:r>
              <a:rPr lang="en-IN" sz="7400" dirty="0" smtClean="0"/>
              <a:t>  194I,194J,194L</a:t>
            </a:r>
          </a:p>
          <a:p>
            <a:pPr marL="0" indent="0">
              <a:buNone/>
            </a:pPr>
            <a:endParaRPr lang="en-IN" sz="7400" dirty="0" smtClean="0"/>
          </a:p>
          <a:p>
            <a:pPr marL="0" indent="0">
              <a:buNone/>
            </a:pPr>
            <a:r>
              <a:rPr lang="en-IN" sz="7400" dirty="0" smtClean="0"/>
              <a:t>  Section 195,</a:t>
            </a:r>
          </a:p>
          <a:p>
            <a:pPr marL="0" indent="0">
              <a:buNone/>
            </a:pPr>
            <a:r>
              <a:rPr lang="en-IN" sz="7400" dirty="0" smtClean="0"/>
              <a:t>  Section 196A,196B,196C and 196D</a:t>
            </a:r>
          </a:p>
          <a:p>
            <a:pPr marL="0" indent="0">
              <a:buNone/>
            </a:pPr>
            <a:r>
              <a:rPr lang="en-IN" sz="7400" dirty="0" smtClean="0"/>
              <a:t>  An employer deducting tax U/s 192 for the payment of salary</a:t>
            </a:r>
          </a:p>
          <a:p>
            <a:pPr marL="0" indent="0">
              <a:buNone/>
            </a:pPr>
            <a:r>
              <a:rPr lang="en-IN" sz="7400" dirty="0"/>
              <a:t> </a:t>
            </a:r>
            <a:r>
              <a:rPr lang="en-IN" sz="7400" dirty="0" smtClean="0"/>
              <a:t> Any DDO of the Govt. Concern</a:t>
            </a:r>
          </a:p>
          <a:p>
            <a:pPr marL="0" indent="0">
              <a:buNone/>
            </a:pPr>
            <a:r>
              <a:rPr lang="en-IN" sz="7400" dirty="0" smtClean="0"/>
              <a:t>  Correction allowed </a:t>
            </a:r>
            <a:endParaRPr lang="en-IN" sz="7400" dirty="0"/>
          </a:p>
          <a:p>
            <a:pPr marL="0" indent="0">
              <a:buNone/>
            </a:pPr>
            <a:endParaRPr lang="en-IN" dirty="0" smtClean="0"/>
          </a:p>
          <a:p>
            <a:pPr marL="0" indent="0">
              <a:buNone/>
            </a:pPr>
            <a:endParaRPr lang="en-IN" dirty="0" smtClean="0"/>
          </a:p>
          <a:p>
            <a:pPr marL="0" indent="0">
              <a:buNone/>
            </a:pPr>
            <a:endParaRPr lang="en-IN" dirty="0"/>
          </a:p>
          <a:p>
            <a:pPr marL="0" indent="0">
              <a:buNone/>
            </a:pPr>
            <a:r>
              <a:rPr lang="en-IN" dirty="0" smtClean="0"/>
              <a:t> </a:t>
            </a:r>
            <a:endParaRPr lang="en-IN" dirty="0"/>
          </a:p>
        </p:txBody>
      </p:sp>
    </p:spTree>
    <p:extLst>
      <p:ext uri="{BB962C8B-B14F-4D97-AF65-F5344CB8AC3E}">
        <p14:creationId xmlns:p14="http://schemas.microsoft.com/office/powerpoint/2010/main" val="32213744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95786"/>
            <a:ext cx="10515600" cy="6127844"/>
          </a:xfrm>
        </p:spPr>
        <p:txBody>
          <a:bodyPr/>
          <a:lstStyle/>
          <a:p>
            <a:r>
              <a:rPr lang="en-IN" dirty="0" smtClean="0"/>
              <a:t>Section 200A: Processing of statement of TDS</a:t>
            </a:r>
          </a:p>
          <a:p>
            <a:r>
              <a:rPr lang="en-IN" dirty="0" smtClean="0"/>
              <a:t>Processed in the following manner, namely-</a:t>
            </a:r>
          </a:p>
          <a:p>
            <a:r>
              <a:rPr lang="en-IN" dirty="0" smtClean="0"/>
              <a:t>a</a:t>
            </a:r>
            <a:r>
              <a:rPr lang="en-IN" dirty="0" smtClean="0"/>
              <a:t>) the sum deductible under this Chapter shall be computed after making the following adjustments</a:t>
            </a:r>
          </a:p>
          <a:p>
            <a:r>
              <a:rPr lang="en-IN" dirty="0" smtClean="0"/>
              <a:t>(</a:t>
            </a:r>
            <a:r>
              <a:rPr lang="en-IN" dirty="0" err="1" smtClean="0"/>
              <a:t>i</a:t>
            </a:r>
            <a:r>
              <a:rPr lang="en-IN" dirty="0" smtClean="0"/>
              <a:t>) any arithmetical error in the statement or</a:t>
            </a:r>
          </a:p>
          <a:p>
            <a:r>
              <a:rPr lang="en-IN" dirty="0" smtClean="0"/>
              <a:t>(ii) an incorrect claim apparent from any information from the statement</a:t>
            </a:r>
          </a:p>
          <a:p>
            <a:r>
              <a:rPr lang="en-IN" dirty="0" smtClean="0"/>
              <a:t>b) The interest if any shall be computed on the basis of the sums deductible as computed in the statement</a:t>
            </a:r>
          </a:p>
          <a:p>
            <a:r>
              <a:rPr lang="en-IN" dirty="0" smtClean="0"/>
              <a:t>c) the fees if any shall be computed U/s 234E</a:t>
            </a:r>
          </a:p>
          <a:p>
            <a:r>
              <a:rPr lang="en-IN" dirty="0" smtClean="0"/>
              <a:t>d) the sum payable by, or the amount of refund due to, the </a:t>
            </a:r>
            <a:r>
              <a:rPr lang="en-IN" dirty="0" err="1" smtClean="0"/>
              <a:t>deductor</a:t>
            </a:r>
            <a:r>
              <a:rPr lang="en-IN" dirty="0" smtClean="0"/>
              <a:t> shall be determined after adjustment of the amount    </a:t>
            </a:r>
            <a:r>
              <a:rPr lang="en-IN" dirty="0" smtClean="0"/>
              <a:t>  </a:t>
            </a:r>
            <a:endParaRPr lang="en-IN" dirty="0"/>
          </a:p>
        </p:txBody>
      </p:sp>
    </p:spTree>
    <p:extLst>
      <p:ext uri="{BB962C8B-B14F-4D97-AF65-F5344CB8AC3E}">
        <p14:creationId xmlns:p14="http://schemas.microsoft.com/office/powerpoint/2010/main" val="1259479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41194"/>
            <a:ext cx="10515600" cy="6032310"/>
          </a:xfrm>
        </p:spPr>
        <p:txBody>
          <a:bodyPr/>
          <a:lstStyle/>
          <a:p>
            <a:pPr marL="0" indent="0">
              <a:buNone/>
            </a:pPr>
            <a:endParaRPr lang="en-US" dirty="0" smtClean="0"/>
          </a:p>
          <a:p>
            <a:pPr marL="0" indent="0">
              <a:buNone/>
            </a:pPr>
            <a:r>
              <a:rPr lang="en-US" dirty="0" smtClean="0"/>
              <a:t>computed under the Clause (b) and Clause ( c ) against any amount paid U/s 200 or section 201 or section 234E and any amount paid otherwise by way of tax or interest or fee.</a:t>
            </a:r>
          </a:p>
          <a:p>
            <a:pPr marL="0" indent="0">
              <a:buNone/>
            </a:pPr>
            <a:endParaRPr lang="en-US" dirty="0" smtClean="0"/>
          </a:p>
          <a:p>
            <a:pPr marL="0" indent="0">
              <a:buNone/>
            </a:pPr>
            <a:r>
              <a:rPr lang="en-US" dirty="0" smtClean="0"/>
              <a:t>(e) an intimation shall be prepared or generated and sent to the deducter specifying the sum determined to be payable by, or the amount of refund due to him, under Clause (d); and</a:t>
            </a:r>
          </a:p>
          <a:p>
            <a:pPr marL="0" indent="0">
              <a:buNone/>
            </a:pPr>
            <a:endParaRPr lang="en-US" dirty="0"/>
          </a:p>
          <a:p>
            <a:pPr marL="0" indent="0">
              <a:buNone/>
            </a:pPr>
            <a:r>
              <a:rPr lang="en-US" dirty="0" smtClean="0"/>
              <a:t>(f) the amount of refund due to the deducter in pursuance of the determination under Clause (d) shall be granted to the deducter.</a:t>
            </a:r>
          </a:p>
          <a:p>
            <a:pPr marL="0" indent="0">
              <a:buNone/>
            </a:pPr>
            <a:r>
              <a:rPr lang="en-US" dirty="0" smtClean="0"/>
              <a:t>Provided that no intimation shall be sent after the expiry of one year from the end of the F.Y. in which the statement is filled.    </a:t>
            </a:r>
            <a:endParaRPr lang="en-US" dirty="0"/>
          </a:p>
        </p:txBody>
      </p:sp>
    </p:spTree>
    <p:extLst>
      <p:ext uri="{BB962C8B-B14F-4D97-AF65-F5344CB8AC3E}">
        <p14:creationId xmlns:p14="http://schemas.microsoft.com/office/powerpoint/2010/main" val="1717997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13899"/>
            <a:ext cx="10515600" cy="5863064"/>
          </a:xfrm>
        </p:spPr>
        <p:txBody>
          <a:bodyPr/>
          <a:lstStyle/>
          <a:p>
            <a:r>
              <a:rPr lang="en-US" dirty="0" smtClean="0"/>
              <a:t>SECTION 201 Consequences to failure to deduct or pay</a:t>
            </a:r>
          </a:p>
          <a:p>
            <a:r>
              <a:rPr lang="en-US" dirty="0" smtClean="0"/>
              <a:t>Interest @1% and/or</a:t>
            </a:r>
          </a:p>
          <a:p>
            <a:r>
              <a:rPr lang="en-US" dirty="0" smtClean="0"/>
              <a:t>Interest @1.5 P.M.</a:t>
            </a:r>
          </a:p>
          <a:p>
            <a:r>
              <a:rPr lang="en-US" dirty="0" smtClean="0"/>
              <a:t>Additionally penalty if the department deem fit.</a:t>
            </a:r>
          </a:p>
          <a:p>
            <a:endParaRPr lang="en-US" dirty="0"/>
          </a:p>
          <a:p>
            <a:r>
              <a:rPr lang="en-US" dirty="0" smtClean="0"/>
              <a:t>SECTION 203 Certificate of Tax Deducted at Source</a:t>
            </a:r>
          </a:p>
          <a:p>
            <a:r>
              <a:rPr lang="en-US" dirty="0" smtClean="0"/>
              <a:t>Applicable interest will be levied</a:t>
            </a:r>
          </a:p>
          <a:p>
            <a:endParaRPr lang="en-US" dirty="0"/>
          </a:p>
          <a:p>
            <a:r>
              <a:rPr lang="en-US" dirty="0" smtClean="0"/>
              <a:t>SECTION 234E LATE FEES FOR </a:t>
            </a:r>
            <a:r>
              <a:rPr lang="en-US" smtClean="0"/>
              <a:t>NON FILING/DEFAULT IN FILING </a:t>
            </a:r>
            <a:endParaRPr lang="en-US" dirty="0" smtClean="0"/>
          </a:p>
          <a:p>
            <a:endParaRPr lang="en-US" dirty="0"/>
          </a:p>
        </p:txBody>
      </p:sp>
    </p:spTree>
    <p:extLst>
      <p:ext uri="{BB962C8B-B14F-4D97-AF65-F5344CB8AC3E}">
        <p14:creationId xmlns:p14="http://schemas.microsoft.com/office/powerpoint/2010/main" val="1204954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TotalTime>
  <Words>530</Words>
  <Application>Microsoft Office PowerPoint</Application>
  <PresentationFormat>Widescreen</PresentationFormat>
  <Paragraphs>61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SECTION 200,200A,201,203 &amp; 234E OF THE INCOME TAX ACT, 1961   WITH PROCEDURES THEREON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Tkm</cp:lastModifiedBy>
  <cp:revision>13</cp:revision>
  <dcterms:created xsi:type="dcterms:W3CDTF">2023-01-05T11:05:25Z</dcterms:created>
  <dcterms:modified xsi:type="dcterms:W3CDTF">2023-06-04T04:18:32Z</dcterms:modified>
</cp:coreProperties>
</file>